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1" r:id="rId1"/>
  </p:sldMasterIdLst>
  <p:notesMasterIdLst>
    <p:notesMasterId r:id="rId33"/>
  </p:notesMasterIdLst>
  <p:sldIdLst>
    <p:sldId id="256" r:id="rId2"/>
    <p:sldId id="288" r:id="rId3"/>
    <p:sldId id="290" r:id="rId4"/>
    <p:sldId id="258" r:id="rId5"/>
    <p:sldId id="291" r:id="rId6"/>
    <p:sldId id="274" r:id="rId7"/>
    <p:sldId id="292" r:id="rId8"/>
    <p:sldId id="295" r:id="rId9"/>
    <p:sldId id="296" r:id="rId10"/>
    <p:sldId id="297" r:id="rId11"/>
    <p:sldId id="294" r:id="rId12"/>
    <p:sldId id="293" r:id="rId13"/>
    <p:sldId id="300" r:id="rId14"/>
    <p:sldId id="299" r:id="rId15"/>
    <p:sldId id="301" r:id="rId16"/>
    <p:sldId id="312" r:id="rId17"/>
    <p:sldId id="298" r:id="rId18"/>
    <p:sldId id="260" r:id="rId19"/>
    <p:sldId id="304" r:id="rId20"/>
    <p:sldId id="303" r:id="rId21"/>
    <p:sldId id="302" r:id="rId22"/>
    <p:sldId id="305" r:id="rId23"/>
    <p:sldId id="306" r:id="rId24"/>
    <p:sldId id="307" r:id="rId25"/>
    <p:sldId id="308" r:id="rId26"/>
    <p:sldId id="313" r:id="rId27"/>
    <p:sldId id="309" r:id="rId28"/>
    <p:sldId id="310" r:id="rId29"/>
    <p:sldId id="311" r:id="rId30"/>
    <p:sldId id="314" r:id="rId31"/>
    <p:sldId id="272" r:id="rId3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E395684-5DA2-4A8A-B8A4-44F206845BEA}" type="datetimeFigureOut">
              <a:rPr lang="en-US" smtClean="0"/>
              <a:t>1/25/2021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6E8D6FC-F3FA-4B5C-933C-49EC36245852}" type="slidenum">
              <a:rPr lang="en-US" smtClean="0"/>
              <a:t>‹#›</a:t>
            </a:fld>
            <a:endParaRPr lang="en-US"/>
          </a:p>
        </p:txBody>
      </p:sp>
    </p:spTree>
    <p:extLst>
      <p:ext uri="{BB962C8B-B14F-4D97-AF65-F5344CB8AC3E}">
        <p14:creationId xmlns:p14="http://schemas.microsoft.com/office/powerpoint/2010/main" val="231154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8D6FC-F3FA-4B5C-933C-49EC36245852}" type="slidenum">
              <a:rPr lang="en-US" smtClean="0"/>
              <a:t>1</a:t>
            </a:fld>
            <a:endParaRPr lang="en-US"/>
          </a:p>
        </p:txBody>
      </p:sp>
    </p:spTree>
    <p:extLst>
      <p:ext uri="{BB962C8B-B14F-4D97-AF65-F5344CB8AC3E}">
        <p14:creationId xmlns:p14="http://schemas.microsoft.com/office/powerpoint/2010/main" val="333581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0382080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E5C279-937D-4C62-9063-CEC4147719A7}"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06787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151508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135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270568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08443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67031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500504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96605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116616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422827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E5C279-937D-4C62-9063-CEC4147719A7}"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5886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E5C279-937D-4C62-9063-CEC4147719A7}"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96789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407951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5579866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8E5C279-937D-4C62-9063-CEC4147719A7}" type="datetimeFigureOut">
              <a:rPr lang="en-US" smtClean="0"/>
              <a:t>1/25/2021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3361839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E5C279-937D-4C62-9063-CEC4147719A7}"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39848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E5C279-937D-4C62-9063-CEC4147719A7}" type="datetimeFigureOut">
              <a:rPr lang="en-US" smtClean="0"/>
              <a:t>1/25/2021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D70BB6-BD43-407E-9D10-59FA92DBEE70}" type="slidenum">
              <a:rPr lang="en-US" smtClean="0"/>
              <a:t>‹#›</a:t>
            </a:fld>
            <a:endParaRPr lang="en-US"/>
          </a:p>
        </p:txBody>
      </p:sp>
    </p:spTree>
    <p:extLst>
      <p:ext uri="{BB962C8B-B14F-4D97-AF65-F5344CB8AC3E}">
        <p14:creationId xmlns:p14="http://schemas.microsoft.com/office/powerpoint/2010/main" val="2918521595"/>
      </p:ext>
    </p:extLst>
  </p:cSld>
  <p:clrMap bg1="dk1" tx1="lt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ka.wikipedia.org/wiki/%E1%83%9E%E1%83%90%E1%83%9C%E1%83%A2%E1%83%90" TargetMode="External"/><Relationship Id="rId3" Type="http://schemas.openxmlformats.org/officeDocument/2006/relationships/hyperlink" Target="https://ka.wikipedia.org/wiki/%E1%83%9B%E1%83%A3%E1%83%A0%E1%83%A7%E1%83%90%E1%83%9C%E1%83%98" TargetMode="External"/><Relationship Id="rId7" Type="http://schemas.openxmlformats.org/officeDocument/2006/relationships/hyperlink" Target="https://ka.wikipedia.org/wiki/%E1%83%97%E1%83%A3%E1%83%97%E1%83%90" TargetMode="External"/><Relationship Id="rId2" Type="http://schemas.openxmlformats.org/officeDocument/2006/relationships/hyperlink" Target="https://ka.wikipedia.org/wiki/%E1%83%A2%E1%83%A7%E1%83%94" TargetMode="External"/><Relationship Id="rId1" Type="http://schemas.openxmlformats.org/officeDocument/2006/relationships/slideLayout" Target="../slideLayouts/slideLayout2.xml"/><Relationship Id="rId6" Type="http://schemas.openxmlformats.org/officeDocument/2006/relationships/hyperlink" Target="https://ka.wikipedia.org/wiki/%E1%83%97%E1%83%AE%E1%83%98%E1%83%9A%E1%83%98" TargetMode="External"/><Relationship Id="rId5" Type="http://schemas.openxmlformats.org/officeDocument/2006/relationships/hyperlink" Target="https://ka.wikipedia.org/wiki/%E1%83%97%E1%83%94%E1%83%9A%E1%83%90" TargetMode="External"/><Relationship Id="rId4" Type="http://schemas.openxmlformats.org/officeDocument/2006/relationships/hyperlink" Target="https://ka.wikipedia.org/wiki/%E1%83%AC%E1%83%98%E1%83%A4%E1%83%94%E1%83%9A%E1%83%98" TargetMode="External"/><Relationship Id="rId9" Type="http://schemas.openxmlformats.org/officeDocument/2006/relationships/hyperlink" Target="https://ka.wikipedia.org/wiki/%E1%83%9B%E1%83%90%E1%83%9F%E1%83%90%E1%83%9A%E1%83%9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esec.ecometer@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305" y="820271"/>
            <a:ext cx="8821271" cy="641773"/>
          </a:xfrm>
        </p:spPr>
        <p:txBody>
          <a:bodyPr>
            <a:normAutofit/>
          </a:bodyPr>
          <a:lstStyle/>
          <a:p>
            <a:pPr algn="ctr"/>
            <a:r>
              <a:rPr lang="ka-GE" sz="3200" b="1" dirty="0" smtClean="0"/>
              <a:t>შპს  </a:t>
            </a:r>
            <a:r>
              <a:rPr lang="ka-GE" sz="3200" b="1" dirty="0" smtClean="0"/>
              <a:t>,,ფორეჯი“</a:t>
            </a:r>
            <a:endParaRPr lang="en-US" sz="3200" b="1" dirty="0"/>
          </a:p>
        </p:txBody>
      </p:sp>
      <p:sp>
        <p:nvSpPr>
          <p:cNvPr id="3" name="Subtitle 2"/>
          <p:cNvSpPr>
            <a:spLocks noGrp="1"/>
          </p:cNvSpPr>
          <p:nvPr>
            <p:ph type="subTitle" idx="1"/>
          </p:nvPr>
        </p:nvSpPr>
        <p:spPr>
          <a:xfrm>
            <a:off x="948016" y="5903259"/>
            <a:ext cx="10071847" cy="833717"/>
          </a:xfrm>
        </p:spPr>
        <p:txBody>
          <a:bodyPr>
            <a:noAutofit/>
          </a:bodyPr>
          <a:lstStyle/>
          <a:p>
            <a:pPr algn="ctr"/>
            <a:r>
              <a:rPr lang="ka-GE" sz="2000" b="1" dirty="0" smtClean="0"/>
              <a:t>საჯარო განხილვა</a:t>
            </a:r>
          </a:p>
          <a:p>
            <a:pPr algn="ctr"/>
            <a:r>
              <a:rPr lang="ka-GE" sz="1800" b="1" dirty="0" smtClean="0">
                <a:cs typeface="Aharoni" pitchFamily="2" charset="-79"/>
              </a:rPr>
              <a:t>26</a:t>
            </a:r>
            <a:r>
              <a:rPr lang="ka-GE" sz="1800" b="1" dirty="0" smtClean="0">
                <a:cs typeface="Aharoni" pitchFamily="2" charset="-79"/>
              </a:rPr>
              <a:t>.01.2021</a:t>
            </a:r>
            <a:endParaRPr lang="en-US" sz="1800" b="1" dirty="0">
              <a:latin typeface="Calibri" panose="020F0502020204030204" pitchFamily="34" charset="0"/>
              <a:cs typeface="Aharoni" pitchFamily="2" charset="-79"/>
            </a:endParaRPr>
          </a:p>
        </p:txBody>
      </p:sp>
      <p:sp>
        <p:nvSpPr>
          <p:cNvPr id="4" name="Rectangle 3"/>
          <p:cNvSpPr/>
          <p:nvPr/>
        </p:nvSpPr>
        <p:spPr>
          <a:xfrm>
            <a:off x="1398495" y="2185254"/>
            <a:ext cx="9170893" cy="3005375"/>
          </a:xfrm>
          <a:prstGeom prst="rect">
            <a:avLst/>
          </a:prstGeom>
        </p:spPr>
        <p:txBody>
          <a:bodyPr wrap="square">
            <a:spAutoFit/>
          </a:bodyPr>
          <a:lstStyle/>
          <a:p>
            <a:pPr algn="ctr">
              <a:lnSpc>
                <a:spcPct val="107000"/>
              </a:lnSpc>
              <a:spcAft>
                <a:spcPts val="800"/>
              </a:spcAft>
            </a:pPr>
            <a:r>
              <a:rPr lang="ka-GE" sz="2800" b="1" dirty="0"/>
              <a:t>აბაშის მუნიციპალიტეტში თევზის მოშენების მიზნით წყლის შესაკავებელი ნაგებობის მოწყობა და </a:t>
            </a:r>
            <a:r>
              <a:rPr lang="ka-GE" sz="2800" b="1" dirty="0" smtClean="0"/>
              <a:t>ექსპლუატაცია</a:t>
            </a:r>
          </a:p>
          <a:p>
            <a:pPr algn="ctr">
              <a:lnSpc>
                <a:spcPct val="107000"/>
              </a:lnSpc>
              <a:spcAft>
                <a:spcPts val="800"/>
              </a:spcAft>
            </a:pPr>
            <a:endParaRPr lang="ka-GE" sz="1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ka-GE" b="1" dirty="0" smtClean="0">
                <a:ea typeface="Calibri" panose="020F0502020204030204" pitchFamily="34" charset="0"/>
                <a:cs typeface="Sylfaen" panose="010A0502050306030303" pitchFamily="18" charset="0"/>
              </a:rPr>
              <a:t>აბაშის</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Sylfaen" panose="010A0502050306030303" pitchFamily="18" charset="0"/>
              </a:rPr>
              <a:t>მუნიციპალიტეტი</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Sylfaen" panose="010A0502050306030303" pitchFamily="18" charset="0"/>
              </a:rPr>
              <a:t>სოფ</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Times New Roman" panose="02020603050405020304" pitchFamily="18" charset="0"/>
              </a:rPr>
              <a:t>ქოლობანის და გეზათის</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Sylfaen" panose="010A0502050306030303" pitchFamily="18" charset="0"/>
              </a:rPr>
              <a:t>ტერიტორია</a:t>
            </a:r>
          </a:p>
          <a:p>
            <a:pPr algn="ctr">
              <a:lnSpc>
                <a:spcPct val="107000"/>
              </a:lnSpc>
              <a:spcAft>
                <a:spcPts val="800"/>
              </a:spcAft>
            </a:pPr>
            <a:endParaRPr lang="ka-GE" dirty="0" smtClean="0"/>
          </a:p>
          <a:p>
            <a:pPr algn="ctr">
              <a:lnSpc>
                <a:spcPct val="107000"/>
              </a:lnSpc>
              <a:spcAft>
                <a:spcPts val="800"/>
              </a:spcAft>
            </a:pPr>
            <a:r>
              <a:rPr lang="ka-GE" b="1" dirty="0" smtClean="0"/>
              <a:t>სკოპინგის ანგარიში</a:t>
            </a:r>
          </a:p>
        </p:txBody>
      </p:sp>
    </p:spTree>
    <p:extLst>
      <p:ext uri="{BB962C8B-B14F-4D97-AF65-F5344CB8AC3E}">
        <p14:creationId xmlns:p14="http://schemas.microsoft.com/office/powerpoint/2010/main" val="406580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2400" b="1" dirty="0" err="1"/>
              <a:t>თევზსაშენი</a:t>
            </a:r>
            <a:r>
              <a:rPr lang="en-GB" sz="2400" b="1" dirty="0"/>
              <a:t> </a:t>
            </a:r>
            <a:r>
              <a:rPr lang="en-GB" sz="2400" b="1" dirty="0" err="1"/>
              <a:t>მეურნეობის</a:t>
            </a:r>
            <a:r>
              <a:rPr lang="en-GB" sz="2400" b="1" dirty="0"/>
              <a:t> </a:t>
            </a:r>
            <a:r>
              <a:rPr lang="en-GB" sz="2400" b="1" dirty="0" err="1"/>
              <a:t>ინფრასტრუქტურული</a:t>
            </a:r>
            <a:r>
              <a:rPr lang="en-GB" sz="2400" b="1" dirty="0"/>
              <a:t> </a:t>
            </a:r>
            <a:r>
              <a:rPr lang="en-GB" sz="2400" b="1" dirty="0" err="1"/>
              <a:t>ობიექტები</a:t>
            </a:r>
            <a:r>
              <a:rPr lang="en-US" sz="2400" b="1" dirty="0"/>
              <a:t/>
            </a:r>
            <a:br>
              <a:rPr lang="en-US" sz="2400" b="1" dirty="0"/>
            </a:br>
            <a:endParaRPr lang="en-US" sz="2400" dirty="0"/>
          </a:p>
        </p:txBody>
      </p:sp>
      <p:sp>
        <p:nvSpPr>
          <p:cNvPr id="3" name="Content Placeholder 2"/>
          <p:cNvSpPr>
            <a:spLocks noGrp="1"/>
          </p:cNvSpPr>
          <p:nvPr>
            <p:ph idx="1"/>
          </p:nvPr>
        </p:nvSpPr>
        <p:spPr>
          <a:xfrm>
            <a:off x="258618" y="2052918"/>
            <a:ext cx="11767127" cy="4195481"/>
          </a:xfrm>
        </p:spPr>
        <p:txBody>
          <a:bodyPr/>
          <a:lstStyle/>
          <a:p>
            <a:pPr algn="just">
              <a:lnSpc>
                <a:spcPct val="150000"/>
              </a:lnSpc>
            </a:pPr>
            <a:r>
              <a:rPr lang="ka-GE" dirty="0"/>
              <a:t>თევზსაშენი მეურნეობის ფუნქციონირების დაწყებამდე დაგეგმილია, მცირე ზომის (დაახლოებით 20კვ.მ), ხის კოტეჯის მოწყობა, რომელიც გათვალისწინებულია იქ დასაქმებული პერსონალისთვის. როგორც უკვე აღინიშნა, სათევზე მეურნეობისთვის განკუთვნილი ტერიტორიები ბუნებრივი ჩაღრმავებისაა და რაიმე ტიპის სამშენებლო ან სხვა სახის მოწყობის სამუშაოები გათვალისწინებული არ არის. ასევე, ამ ეტაპზე, გათვალისწინებული არ არის დამატებითი ინფრასტრუქტურის მოწყობა.</a:t>
            </a:r>
            <a:endParaRPr lang="en-US" dirty="0"/>
          </a:p>
          <a:p>
            <a:endParaRPr lang="en-US" dirty="0"/>
          </a:p>
        </p:txBody>
      </p:sp>
    </p:spTree>
    <p:extLst>
      <p:ext uri="{BB962C8B-B14F-4D97-AF65-F5344CB8AC3E}">
        <p14:creationId xmlns:p14="http://schemas.microsoft.com/office/powerpoint/2010/main" val="419441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2400" b="1" dirty="0" err="1"/>
              <a:t>ობიექტის</a:t>
            </a:r>
            <a:r>
              <a:rPr lang="en-GB" sz="2400" b="1" dirty="0"/>
              <a:t> </a:t>
            </a:r>
            <a:r>
              <a:rPr lang="en-GB" sz="2400" b="1" dirty="0" err="1"/>
              <a:t>მომარაგება</a:t>
            </a:r>
            <a:r>
              <a:rPr lang="en-GB" sz="2400" b="1" dirty="0"/>
              <a:t> </a:t>
            </a:r>
            <a:r>
              <a:rPr lang="en-GB" sz="2400" b="1" dirty="0" err="1"/>
              <a:t>საჭირო</a:t>
            </a:r>
            <a:r>
              <a:rPr lang="en-GB" sz="2400" b="1" dirty="0"/>
              <a:t> </a:t>
            </a:r>
            <a:r>
              <a:rPr lang="en-GB" sz="2400" b="1" dirty="0" err="1"/>
              <a:t>რესურსებით</a:t>
            </a:r>
            <a:r>
              <a:rPr lang="en-US" sz="2400" b="1" dirty="0"/>
              <a:t/>
            </a:r>
            <a:br>
              <a:rPr lang="en-US" sz="2400" b="1" dirty="0"/>
            </a:br>
            <a:endParaRPr lang="en-US" sz="2400" dirty="0"/>
          </a:p>
        </p:txBody>
      </p:sp>
      <p:sp>
        <p:nvSpPr>
          <p:cNvPr id="3" name="Content Placeholder 2"/>
          <p:cNvSpPr>
            <a:spLocks noGrp="1"/>
          </p:cNvSpPr>
          <p:nvPr>
            <p:ph idx="1"/>
          </p:nvPr>
        </p:nvSpPr>
        <p:spPr>
          <a:xfrm>
            <a:off x="166255" y="1062182"/>
            <a:ext cx="11813309" cy="5186217"/>
          </a:xfrm>
        </p:spPr>
        <p:txBody>
          <a:bodyPr/>
          <a:lstStyle/>
          <a:p>
            <a:pPr marL="0" lvl="1" indent="0" algn="just">
              <a:buNone/>
            </a:pPr>
            <a:r>
              <a:rPr lang="en-GB" b="1" dirty="0" err="1"/>
              <a:t>ობიექტის</a:t>
            </a:r>
            <a:r>
              <a:rPr lang="en-GB" b="1" dirty="0"/>
              <a:t>  </a:t>
            </a:r>
            <a:r>
              <a:rPr lang="en-GB" b="1" dirty="0" err="1"/>
              <a:t>ელექტრომომარაგება</a:t>
            </a:r>
            <a:endParaRPr lang="en-US" sz="2800" b="1" dirty="0"/>
          </a:p>
          <a:p>
            <a:pPr algn="just"/>
            <a:endParaRPr lang="ka-GE" dirty="0" smtClean="0"/>
          </a:p>
          <a:p>
            <a:pPr algn="just"/>
            <a:r>
              <a:rPr lang="ka-GE" dirty="0" smtClean="0"/>
              <a:t>ობიექტის </a:t>
            </a:r>
            <a:r>
              <a:rPr lang="ka-GE" dirty="0"/>
              <a:t>ინფრასტრუქტურულ ობიექტებზე, კერძოდ კი დასაქმებულებისთვის გათვალისწინებულ ხის კოტეჯამდე ელექტროენერგიის მიწოდება მოხდება </a:t>
            </a:r>
            <a:r>
              <a:rPr lang="en-US" dirty="0" err="1"/>
              <a:t>საჰაერო</a:t>
            </a:r>
            <a:r>
              <a:rPr lang="en-US" dirty="0"/>
              <a:t> </a:t>
            </a:r>
            <a:r>
              <a:rPr lang="ka-GE" dirty="0"/>
              <a:t>ელექტრო</a:t>
            </a:r>
            <a:r>
              <a:rPr lang="en-US" dirty="0" err="1"/>
              <a:t>სადენები</a:t>
            </a:r>
            <a:r>
              <a:rPr lang="ka-GE" dirty="0"/>
              <a:t>ს საშუალებით. ობიექტს მოემსახურება ადგილობრივი კომუნალური სამსახური მათთან გაფორმებული ხელშეკრულების </a:t>
            </a:r>
            <a:r>
              <a:rPr lang="ka-GE" dirty="0" smtClean="0"/>
              <a:t>საფუძველზე.</a:t>
            </a:r>
            <a:endParaRPr lang="ka-GE" dirty="0"/>
          </a:p>
          <a:p>
            <a:endParaRPr lang="en-US" dirty="0"/>
          </a:p>
        </p:txBody>
      </p:sp>
    </p:spTree>
    <p:extLst>
      <p:ext uri="{BB962C8B-B14F-4D97-AF65-F5344CB8AC3E}">
        <p14:creationId xmlns:p14="http://schemas.microsoft.com/office/powerpoint/2010/main" val="402850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sz="1400" b="1" dirty="0" err="1"/>
              <a:t>სათევზე</a:t>
            </a:r>
            <a:r>
              <a:rPr lang="en-GB" sz="1400" b="1" dirty="0"/>
              <a:t> </a:t>
            </a:r>
            <a:r>
              <a:rPr lang="en-GB" sz="1400" b="1" dirty="0" err="1"/>
              <a:t>მეურნეობის</a:t>
            </a:r>
            <a:r>
              <a:rPr lang="en-GB" sz="1400" b="1" dirty="0"/>
              <a:t> </a:t>
            </a:r>
            <a:r>
              <a:rPr lang="en-GB" sz="1400" b="1" dirty="0" err="1"/>
              <a:t>ტექნიკური</a:t>
            </a:r>
            <a:r>
              <a:rPr lang="en-GB" sz="1400" b="1" dirty="0"/>
              <a:t> </a:t>
            </a:r>
            <a:r>
              <a:rPr lang="en-GB" sz="1400" b="1" dirty="0" err="1"/>
              <a:t>წყლით</a:t>
            </a:r>
            <a:r>
              <a:rPr lang="en-GB" sz="1400" b="1" dirty="0"/>
              <a:t> </a:t>
            </a:r>
            <a:r>
              <a:rPr lang="en-GB" sz="1400" b="1" dirty="0" err="1"/>
              <a:t>წყალმომარაგება</a:t>
            </a:r>
            <a:r>
              <a:rPr lang="en-GB" sz="1400" b="1" dirty="0"/>
              <a:t> </a:t>
            </a:r>
            <a:r>
              <a:rPr lang="en-GB" sz="1400" b="1" dirty="0" err="1"/>
              <a:t>და</a:t>
            </a:r>
            <a:r>
              <a:rPr lang="en-GB" sz="1400" b="1" dirty="0"/>
              <a:t> </a:t>
            </a:r>
            <a:r>
              <a:rPr lang="en-GB" sz="1400" b="1" dirty="0" err="1"/>
              <a:t>წყალჩაშვება</a:t>
            </a:r>
            <a:r>
              <a:rPr lang="en-GB" sz="1400" b="1" dirty="0"/>
              <a:t> </a:t>
            </a:r>
            <a:r>
              <a:rPr lang="en-US" sz="2000" b="1" dirty="0"/>
              <a:t/>
            </a:r>
            <a:br>
              <a:rPr lang="en-US" sz="2000" b="1" dirty="0"/>
            </a:br>
            <a:endParaRPr lang="en-US" sz="1400" dirty="0"/>
          </a:p>
        </p:txBody>
      </p:sp>
      <p:sp>
        <p:nvSpPr>
          <p:cNvPr id="3" name="Content Placeholder 2"/>
          <p:cNvSpPr>
            <a:spLocks noGrp="1"/>
          </p:cNvSpPr>
          <p:nvPr>
            <p:ph idx="1"/>
          </p:nvPr>
        </p:nvSpPr>
        <p:spPr>
          <a:xfrm>
            <a:off x="249382" y="785092"/>
            <a:ext cx="11877963" cy="5463308"/>
          </a:xfrm>
        </p:spPr>
        <p:txBody>
          <a:bodyPr>
            <a:normAutofit/>
          </a:bodyPr>
          <a:lstStyle/>
          <a:p>
            <a:pPr>
              <a:lnSpc>
                <a:spcPct val="150000"/>
              </a:lnSpc>
            </a:pPr>
            <a:r>
              <a:rPr lang="en-US" sz="1200" dirty="0" err="1" smtClean="0"/>
              <a:t>აღსანიშნავია</a:t>
            </a:r>
            <a:r>
              <a:rPr lang="en-US" sz="1200" dirty="0" smtClean="0"/>
              <a:t> </a:t>
            </a:r>
            <a:r>
              <a:rPr lang="en-US" sz="1200" dirty="0" err="1" smtClean="0"/>
              <a:t>ის</a:t>
            </a:r>
            <a:r>
              <a:rPr lang="en-US" sz="1200" dirty="0" smtClean="0"/>
              <a:t> </a:t>
            </a:r>
            <a:r>
              <a:rPr lang="en-US" sz="1200" dirty="0" err="1" smtClean="0"/>
              <a:t>გარემოება</a:t>
            </a:r>
            <a:r>
              <a:rPr lang="en-US" sz="1200" dirty="0" smtClean="0"/>
              <a:t>, </a:t>
            </a:r>
            <a:r>
              <a:rPr lang="en-US" sz="1200" dirty="0" err="1" smtClean="0"/>
              <a:t>რომ</a:t>
            </a:r>
            <a:r>
              <a:rPr lang="en-US" sz="1200" dirty="0" smtClean="0"/>
              <a:t> </a:t>
            </a:r>
            <a:r>
              <a:rPr lang="en-US" sz="1200" dirty="0" err="1" smtClean="0"/>
              <a:t>აღნიშნული</a:t>
            </a:r>
            <a:r>
              <a:rPr lang="en-US" sz="1200" dirty="0" smtClean="0"/>
              <a:t> </a:t>
            </a:r>
            <a:r>
              <a:rPr lang="en-US" sz="1200" dirty="0" err="1" smtClean="0"/>
              <a:t>ტბორების</a:t>
            </a:r>
            <a:r>
              <a:rPr lang="en-US" sz="1200" dirty="0" smtClean="0"/>
              <a:t> </a:t>
            </a:r>
            <a:r>
              <a:rPr lang="en-US" sz="1200" dirty="0" err="1" smtClean="0"/>
              <a:t>გვერდით</a:t>
            </a:r>
            <a:r>
              <a:rPr lang="en-US" sz="1200" dirty="0" smtClean="0"/>
              <a:t> </a:t>
            </a:r>
            <a:r>
              <a:rPr lang="en-US" sz="1200" dirty="0" err="1" smtClean="0"/>
              <a:t>მიედინება</a:t>
            </a:r>
            <a:r>
              <a:rPr lang="en-US" sz="1200" dirty="0" smtClean="0"/>
              <a:t> </a:t>
            </a:r>
            <a:r>
              <a:rPr lang="en-US" sz="1200" dirty="0" err="1" smtClean="0"/>
              <a:t>მდინარე</a:t>
            </a:r>
            <a:r>
              <a:rPr lang="en-US" sz="1200" dirty="0" smtClean="0"/>
              <a:t> </a:t>
            </a:r>
            <a:r>
              <a:rPr lang="en-US" sz="1200" dirty="0" err="1" smtClean="0"/>
              <a:t>ცხენისწყალი</a:t>
            </a:r>
            <a:r>
              <a:rPr lang="en-US" sz="1200" dirty="0" smtClean="0"/>
              <a:t> </a:t>
            </a:r>
            <a:r>
              <a:rPr lang="en-US" sz="1200" dirty="0" err="1" smtClean="0"/>
              <a:t>და</a:t>
            </a:r>
            <a:r>
              <a:rPr lang="en-US" sz="1200" dirty="0" smtClean="0"/>
              <a:t> </a:t>
            </a:r>
            <a:r>
              <a:rPr lang="en-US" sz="1200" dirty="0" err="1" smtClean="0"/>
              <a:t>წყალდიდობის</a:t>
            </a:r>
            <a:r>
              <a:rPr lang="en-US" sz="1200" dirty="0" smtClean="0"/>
              <a:t> </a:t>
            </a:r>
            <a:r>
              <a:rPr lang="en-US" sz="1200" dirty="0" err="1" smtClean="0"/>
              <a:t>დროს</a:t>
            </a:r>
            <a:r>
              <a:rPr lang="en-US" sz="1200" dirty="0" smtClean="0"/>
              <a:t>, </a:t>
            </a:r>
            <a:r>
              <a:rPr lang="en-US" sz="1200" dirty="0" err="1" smtClean="0"/>
              <a:t>ბუნებრივად</a:t>
            </a:r>
            <a:r>
              <a:rPr lang="en-US" sz="1200" dirty="0" smtClean="0"/>
              <a:t>, </a:t>
            </a:r>
            <a:r>
              <a:rPr lang="en-US" sz="1200" dirty="0" err="1" smtClean="0"/>
              <a:t>საქაჩი</a:t>
            </a:r>
            <a:r>
              <a:rPr lang="en-US" sz="1200" dirty="0" smtClean="0"/>
              <a:t> </a:t>
            </a:r>
            <a:r>
              <a:rPr lang="en-US" sz="1200" dirty="0" err="1" smtClean="0"/>
              <a:t>საშუალებების</a:t>
            </a:r>
            <a:r>
              <a:rPr lang="en-US" sz="1200" dirty="0" smtClean="0"/>
              <a:t> </a:t>
            </a:r>
            <a:r>
              <a:rPr lang="en-US" sz="1200" dirty="0" err="1" smtClean="0"/>
              <a:t>გარეშე</a:t>
            </a:r>
            <a:r>
              <a:rPr lang="en-US" sz="1200" dirty="0" smtClean="0"/>
              <a:t>, </a:t>
            </a:r>
            <a:r>
              <a:rPr lang="en-US" sz="1200" dirty="0" err="1" smtClean="0"/>
              <a:t>ხდება</a:t>
            </a:r>
            <a:r>
              <a:rPr lang="en-US" sz="1200" dirty="0" smtClean="0"/>
              <a:t> </a:t>
            </a:r>
            <a:r>
              <a:rPr lang="en-US" sz="1200" dirty="0" err="1" smtClean="0"/>
              <a:t>ტბორებში</a:t>
            </a:r>
            <a:r>
              <a:rPr lang="en-US" sz="1200" dirty="0" smtClean="0"/>
              <a:t> </a:t>
            </a:r>
            <a:r>
              <a:rPr lang="en-US" sz="1200" dirty="0" err="1" smtClean="0"/>
              <a:t>მდინარის</a:t>
            </a:r>
            <a:r>
              <a:rPr lang="en-US" sz="1200" dirty="0" smtClean="0"/>
              <a:t> </a:t>
            </a:r>
            <a:r>
              <a:rPr lang="en-US" sz="1200" dirty="0" err="1" smtClean="0"/>
              <a:t>წყლის</a:t>
            </a:r>
            <a:r>
              <a:rPr lang="en-US" sz="1200" dirty="0" smtClean="0"/>
              <a:t> </a:t>
            </a:r>
            <a:r>
              <a:rPr lang="en-US" sz="1200" dirty="0" err="1" smtClean="0"/>
              <a:t>შემოსვლა</a:t>
            </a:r>
            <a:r>
              <a:rPr lang="en-US" sz="1200" dirty="0" smtClean="0"/>
              <a:t>, </a:t>
            </a:r>
            <a:r>
              <a:rPr lang="en-US" sz="1200" dirty="0" err="1" smtClean="0"/>
              <a:t>ოდითგანვე</a:t>
            </a:r>
            <a:r>
              <a:rPr lang="en-US" sz="1200" dirty="0" smtClean="0"/>
              <a:t> </a:t>
            </a:r>
            <a:r>
              <a:rPr lang="en-US" sz="1200" dirty="0" err="1" smtClean="0"/>
              <a:t>იქ</a:t>
            </a:r>
            <a:r>
              <a:rPr lang="en-US" sz="1200" dirty="0" smtClean="0"/>
              <a:t> </a:t>
            </a:r>
            <a:r>
              <a:rPr lang="en-US" sz="1200" dirty="0" err="1" smtClean="0"/>
              <a:t>არსებული</a:t>
            </a:r>
            <a:r>
              <a:rPr lang="en-US" sz="1200" dirty="0" smtClean="0"/>
              <a:t> </a:t>
            </a:r>
            <a:r>
              <a:rPr lang="en-US" sz="1200" dirty="0" err="1" smtClean="0"/>
              <a:t>არხის</a:t>
            </a:r>
            <a:r>
              <a:rPr lang="en-US" sz="1200" dirty="0" smtClean="0"/>
              <a:t> </a:t>
            </a:r>
            <a:r>
              <a:rPr lang="en-US" sz="1200" dirty="0" err="1" smtClean="0"/>
              <a:t>საშუალებით</a:t>
            </a:r>
            <a:r>
              <a:rPr lang="ka-GE" sz="1200" dirty="0" smtClean="0"/>
              <a:t>, რომლის პარამეტრებია: სიგრძე - 50 მეტრი, სიგანე - 3 მეტრი, სიღრმე - 2 მეტრი.</a:t>
            </a:r>
            <a:endParaRPr lang="en-US" sz="1200" dirty="0" smtClean="0"/>
          </a:p>
          <a:p>
            <a:pPr>
              <a:lnSpc>
                <a:spcPct val="150000"/>
              </a:lnSpc>
            </a:pPr>
            <a:r>
              <a:rPr lang="ka-GE" sz="1200" dirty="0" smtClean="0"/>
              <a:t>არსებული არხი, სავარაუდოდ გაჭრილია გასული საუკუნის ოთხმოციან წლებში. მისი სათავის კორდინატია:</a:t>
            </a:r>
          </a:p>
          <a:p>
            <a:pPr>
              <a:lnSpc>
                <a:spcPct val="150000"/>
              </a:lnSpc>
            </a:pPr>
            <a:r>
              <a:rPr lang="ka-GE" sz="1200" dirty="0" smtClean="0"/>
              <a:t>ამჟამად </a:t>
            </a:r>
            <a:r>
              <a:rPr lang="ka-GE" sz="1200" dirty="0"/>
              <a:t>არხი დალამულია და ვერ უზრუნველყოფს წყლის მაქსიმალური ოდენობის გატარებას. სატბორე მეურნეობის ფუქნციონირების დაწყების შემთხვევაში, მოხდება არსებული არხის გაწმენდა და მისი გამოყენება სატბორე მეურნეობაში წყლის დასამატებლად, </a:t>
            </a:r>
            <a:r>
              <a:rPr lang="en-US" sz="1200" dirty="0" err="1"/>
              <a:t>რაც</a:t>
            </a:r>
            <a:r>
              <a:rPr lang="en-US" sz="1200" dirty="0"/>
              <a:t> </a:t>
            </a:r>
            <a:r>
              <a:rPr lang="en-US" sz="1200" dirty="0" err="1"/>
              <a:t>თავისთავად</a:t>
            </a:r>
            <a:r>
              <a:rPr lang="en-US" sz="1200" dirty="0"/>
              <a:t> </a:t>
            </a:r>
            <a:r>
              <a:rPr lang="en-US" sz="1200" dirty="0" err="1"/>
              <a:t>ხელს</a:t>
            </a:r>
            <a:r>
              <a:rPr lang="en-US" sz="1200" dirty="0"/>
              <a:t> </a:t>
            </a:r>
            <a:r>
              <a:rPr lang="en-US" sz="1200" dirty="0" err="1"/>
              <a:t>შეუწყობს</a:t>
            </a:r>
            <a:r>
              <a:rPr lang="en-US" sz="1200" dirty="0"/>
              <a:t> </a:t>
            </a:r>
            <a:r>
              <a:rPr lang="en-US" sz="1200" dirty="0" err="1"/>
              <a:t>მეურნეობის</a:t>
            </a:r>
            <a:r>
              <a:rPr lang="en-US" sz="1200" dirty="0"/>
              <a:t> </a:t>
            </a:r>
            <a:r>
              <a:rPr lang="en-US" sz="1200" dirty="0" err="1"/>
              <a:t>ფუნქციონირებას</a:t>
            </a:r>
            <a:r>
              <a:rPr lang="en-US" sz="1200" dirty="0"/>
              <a:t>. </a:t>
            </a:r>
          </a:p>
          <a:p>
            <a:pPr>
              <a:lnSpc>
                <a:spcPct val="150000"/>
              </a:lnSpc>
            </a:pPr>
            <a:r>
              <a:rPr lang="ka-GE" sz="1400" dirty="0"/>
              <a:t>რაც შეეხება წყალჩაშვებას, სათევზე მეურნეობის ფუნქციონირების პროცესში ადგილი ექნება წყალჩაშვებას. წყალჩაშვება მოხდება მდ. კოვზაში, რომელიც უერთდება მდ. ნოღელას.</a:t>
            </a:r>
            <a:endParaRPr lang="en-US" sz="1400" dirty="0"/>
          </a:p>
          <a:p>
            <a:pPr>
              <a:lnSpc>
                <a:spcPct val="150000"/>
              </a:lnSpc>
            </a:pPr>
            <a:r>
              <a:rPr lang="ka-GE" sz="1400" dirty="0"/>
              <a:t>მდინარეში წყალჩაშვების  </a:t>
            </a:r>
            <a:r>
              <a:rPr lang="en-US" sz="1400" b="1" dirty="0"/>
              <a:t>GPS  </a:t>
            </a:r>
            <a:r>
              <a:rPr lang="ka-GE" sz="1400" dirty="0"/>
              <a:t>კორდინატებია:</a:t>
            </a:r>
            <a:endParaRPr lang="en-US" sz="1400" dirty="0"/>
          </a:p>
          <a:p>
            <a:endParaRPr lang="en-US" dirty="0" smtClean="0"/>
          </a:p>
          <a:p>
            <a:pPr>
              <a:lnSpc>
                <a:spcPct val="150000"/>
              </a:lnSpc>
            </a:pPr>
            <a:r>
              <a:rPr lang="ka-GE" sz="1400" dirty="0"/>
              <a:t>აქვე აღსანიშნავია, ის გარემოება, რომ ობიექტის შემოწმება განხორციელდა საქართველოს გარემოს დაცვისა და სოფლის მეურნეობის სამინისტროს შესაბამისი რეგიონალური ინსპექტრირების სამსახურის მიერ. მიუხედავად იმისა, რომ ობიექტის დეტალური დათვალიერება-შემოწმების შედეგად ობიექტის ფუნქციონირება არ დადგინდა, ტბორებში მდ. ცხენისწყლიდან წყლის ბუნებრივად შემოსვლის გამო, გამოწერილ იქნა შესაბამისი სამართალდარღვევის ოქმი, რომელიც დანართის სახით თან ახლავს დოკუმენტს.</a:t>
            </a:r>
            <a:endParaRPr lang="en-US" sz="14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5269028"/>
              </p:ext>
            </p:extLst>
          </p:nvPr>
        </p:nvGraphicFramePr>
        <p:xfrm>
          <a:off x="8478733" y="1580523"/>
          <a:ext cx="2761921" cy="545450"/>
        </p:xfrm>
        <a:graphic>
          <a:graphicData uri="http://schemas.openxmlformats.org/drawingml/2006/table">
            <a:tbl>
              <a:tblPr firstRow="1" firstCol="1" bandRow="1">
                <a:tableStyleId>{5C22544A-7EE6-4342-B048-85BDC9FD1C3A}</a:tableStyleId>
              </a:tblPr>
              <a:tblGrid>
                <a:gridCol w="471303">
                  <a:extLst>
                    <a:ext uri="{9D8B030D-6E8A-4147-A177-3AD203B41FA5}">
                      <a16:colId xmlns:a16="http://schemas.microsoft.com/office/drawing/2014/main" val="3730582218"/>
                    </a:ext>
                  </a:extLst>
                </a:gridCol>
                <a:gridCol w="1123032">
                  <a:extLst>
                    <a:ext uri="{9D8B030D-6E8A-4147-A177-3AD203B41FA5}">
                      <a16:colId xmlns:a16="http://schemas.microsoft.com/office/drawing/2014/main" val="3129491041"/>
                    </a:ext>
                  </a:extLst>
                </a:gridCol>
                <a:gridCol w="1167586">
                  <a:extLst>
                    <a:ext uri="{9D8B030D-6E8A-4147-A177-3AD203B41FA5}">
                      <a16:colId xmlns:a16="http://schemas.microsoft.com/office/drawing/2014/main" val="423036284"/>
                    </a:ext>
                  </a:extLst>
                </a:gridCol>
              </a:tblGrid>
              <a:tr h="270052">
                <a:tc>
                  <a:txBody>
                    <a:bodyPr/>
                    <a:lstStyle/>
                    <a:p>
                      <a:pPr marL="0" marR="0" algn="ctr">
                        <a:lnSpc>
                          <a:spcPct val="107000"/>
                        </a:lnSpc>
                        <a:spcBef>
                          <a:spcPts val="0"/>
                        </a:spcBef>
                        <a:spcAft>
                          <a:spcPts val="0"/>
                        </a:spcAft>
                      </a:pPr>
                      <a:r>
                        <a:rPr lang="en-US" sz="11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4552018"/>
                  </a:ext>
                </a:extLst>
              </a:tr>
              <a:tr h="275398">
                <a:tc>
                  <a:txBody>
                    <a:bodyPr/>
                    <a:lstStyle/>
                    <a:p>
                      <a:pPr marL="0" marR="0" algn="ctr">
                        <a:lnSpc>
                          <a:spcPct val="107000"/>
                        </a:lnSpc>
                        <a:spcBef>
                          <a:spcPts val="0"/>
                        </a:spcBef>
                        <a:spcAft>
                          <a:spcPts val="0"/>
                        </a:spcAft>
                      </a:pPr>
                      <a:r>
                        <a:rPr lang="ka-GE"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2758148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4679771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6412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8384442"/>
              </p:ext>
            </p:extLst>
          </p:nvPr>
        </p:nvGraphicFramePr>
        <p:xfrm>
          <a:off x="4802908" y="3769115"/>
          <a:ext cx="2981903" cy="563417"/>
        </p:xfrm>
        <a:graphic>
          <a:graphicData uri="http://schemas.openxmlformats.org/drawingml/2006/table">
            <a:tbl>
              <a:tblPr firstRow="1" firstCol="1" bandRow="1">
                <a:tableStyleId>{5C22544A-7EE6-4342-B048-85BDC9FD1C3A}</a:tableStyleId>
              </a:tblPr>
              <a:tblGrid>
                <a:gridCol w="527085">
                  <a:extLst>
                    <a:ext uri="{9D8B030D-6E8A-4147-A177-3AD203B41FA5}">
                      <a16:colId xmlns:a16="http://schemas.microsoft.com/office/drawing/2014/main" val="2160483005"/>
                    </a:ext>
                  </a:extLst>
                </a:gridCol>
                <a:gridCol w="1194236">
                  <a:extLst>
                    <a:ext uri="{9D8B030D-6E8A-4147-A177-3AD203B41FA5}">
                      <a16:colId xmlns:a16="http://schemas.microsoft.com/office/drawing/2014/main" val="427875476"/>
                    </a:ext>
                  </a:extLst>
                </a:gridCol>
                <a:gridCol w="1260582">
                  <a:extLst>
                    <a:ext uri="{9D8B030D-6E8A-4147-A177-3AD203B41FA5}">
                      <a16:colId xmlns:a16="http://schemas.microsoft.com/office/drawing/2014/main" val="1426085257"/>
                    </a:ext>
                  </a:extLst>
                </a:gridCol>
              </a:tblGrid>
              <a:tr h="260038">
                <a:tc>
                  <a:txBody>
                    <a:bodyPr/>
                    <a:lstStyle/>
                    <a:p>
                      <a:pPr marL="0" marR="0" algn="ctr">
                        <a:lnSpc>
                          <a:spcPct val="107000"/>
                        </a:lnSpc>
                        <a:spcBef>
                          <a:spcPts val="0"/>
                        </a:spcBef>
                        <a:spcAft>
                          <a:spcPts val="0"/>
                        </a:spcAft>
                      </a:pPr>
                      <a:r>
                        <a:rPr lang="en-US" sz="11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7636086"/>
                  </a:ext>
                </a:extLst>
              </a:tr>
              <a:tr h="303379">
                <a:tc>
                  <a:txBody>
                    <a:bodyPr/>
                    <a:lstStyle/>
                    <a:p>
                      <a:pPr marL="0" marR="0" algn="ctr">
                        <a:lnSpc>
                          <a:spcPct val="107000"/>
                        </a:lnSpc>
                        <a:spcBef>
                          <a:spcPts val="0"/>
                        </a:spcBef>
                        <a:spcAft>
                          <a:spcPts val="0"/>
                        </a:spcAft>
                      </a:pPr>
                      <a:r>
                        <a:rPr lang="ka-GE"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272899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4676187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3009504"/>
                  </a:ext>
                </a:extLst>
              </a:tr>
            </a:tbl>
          </a:graphicData>
        </a:graphic>
      </p:graphicFrame>
    </p:spTree>
    <p:extLst>
      <p:ext uri="{BB962C8B-B14F-4D97-AF65-F5344CB8AC3E}">
        <p14:creationId xmlns:p14="http://schemas.microsoft.com/office/powerpoint/2010/main" val="151029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b="1" dirty="0" err="1"/>
              <a:t>ობიექტის</a:t>
            </a:r>
            <a:r>
              <a:rPr lang="en-GB" b="1" dirty="0"/>
              <a:t> </a:t>
            </a:r>
            <a:r>
              <a:rPr lang="en-GB" b="1" dirty="0" err="1"/>
              <a:t>სასმელი</a:t>
            </a:r>
            <a:r>
              <a:rPr lang="en-GB" b="1" dirty="0"/>
              <a:t> </a:t>
            </a:r>
            <a:r>
              <a:rPr lang="en-GB" b="1" dirty="0" err="1"/>
              <a:t>წყლით</a:t>
            </a:r>
            <a:r>
              <a:rPr lang="en-GB" b="1" dirty="0"/>
              <a:t> </a:t>
            </a:r>
            <a:r>
              <a:rPr lang="en-GB" b="1" dirty="0" err="1"/>
              <a:t>მომარაგება</a:t>
            </a:r>
            <a:r>
              <a:rPr lang="en-GB" b="1" dirty="0"/>
              <a:t>, </a:t>
            </a:r>
            <a:r>
              <a:rPr lang="en-GB" b="1" dirty="0" err="1"/>
              <a:t>საკანალიზაციო</a:t>
            </a:r>
            <a:r>
              <a:rPr lang="en-GB" b="1" dirty="0"/>
              <a:t> </a:t>
            </a:r>
            <a:r>
              <a:rPr lang="en-GB" b="1" dirty="0" err="1"/>
              <a:t>წყლების</a:t>
            </a:r>
            <a:r>
              <a:rPr lang="en-GB" b="1" dirty="0"/>
              <a:t> </a:t>
            </a:r>
            <a:r>
              <a:rPr lang="en-GB" b="1" dirty="0" err="1"/>
              <a:t>მართვა</a:t>
            </a:r>
            <a:r>
              <a:rPr lang="en-US" sz="2800" b="1" dirty="0"/>
              <a:t/>
            </a:r>
            <a:br>
              <a:rPr lang="en-US" sz="2800" b="1" dirty="0"/>
            </a:br>
            <a:endParaRPr lang="en-US" dirty="0"/>
          </a:p>
        </p:txBody>
      </p:sp>
      <p:sp>
        <p:nvSpPr>
          <p:cNvPr id="3" name="Content Placeholder 2"/>
          <p:cNvSpPr>
            <a:spLocks noGrp="1"/>
          </p:cNvSpPr>
          <p:nvPr>
            <p:ph idx="1"/>
          </p:nvPr>
        </p:nvSpPr>
        <p:spPr>
          <a:xfrm>
            <a:off x="369455" y="1136074"/>
            <a:ext cx="11462327" cy="5477162"/>
          </a:xfrm>
        </p:spPr>
        <p:txBody>
          <a:bodyPr>
            <a:normAutofit/>
          </a:bodyPr>
          <a:lstStyle/>
          <a:p>
            <a:pPr>
              <a:lnSpc>
                <a:spcPct val="150000"/>
              </a:lnSpc>
            </a:pPr>
            <a:r>
              <a:rPr lang="ka-GE" sz="1200" dirty="0"/>
              <a:t>საწარმოს </a:t>
            </a:r>
            <a:r>
              <a:rPr lang="ka-GE" sz="1200" dirty="0" smtClean="0"/>
              <a:t>ფუნქციონირების </a:t>
            </a:r>
            <a:r>
              <a:rPr lang="ka-GE" sz="1200" dirty="0"/>
              <a:t>პერიოდში პერსონალის და სხვა მსგავსი საჭიროებისათვის სასმელ -სამეურნეო წყალმომარაგების გარდა წყალი ძირითადად საჭიროა ტბორების შესავსებად. </a:t>
            </a:r>
            <a:endParaRPr lang="en-US" sz="1200" dirty="0"/>
          </a:p>
          <a:p>
            <a:pPr>
              <a:lnSpc>
                <a:spcPct val="150000"/>
              </a:lnSpc>
            </a:pPr>
            <a:r>
              <a:rPr lang="ka-GE" sz="1200" dirty="0"/>
              <a:t>ამდენად, საწარმოს ფუნქცინირების პერიოდში, მიმდინარე ტექნოლოგიური პროცესების გათვალისწინებით, წყლის გამოყენება მოხდება სხვადასხვა დანიშნულებით, კერძოდ: </a:t>
            </a:r>
            <a:r>
              <a:rPr lang="ka-GE" sz="1200" dirty="0" smtClean="0"/>
              <a:t> სასმელ-სამეურნეო დანიშნულებით და საწარმოო </a:t>
            </a:r>
            <a:r>
              <a:rPr lang="ka-GE" sz="1200" dirty="0"/>
              <a:t>დანიშნულებით. </a:t>
            </a:r>
            <a:endParaRPr lang="en-US" sz="1200" dirty="0"/>
          </a:p>
          <a:p>
            <a:pPr>
              <a:lnSpc>
                <a:spcPct val="150000"/>
              </a:lnSpc>
            </a:pPr>
            <a:r>
              <a:rPr lang="ka-GE" sz="1200" dirty="0"/>
              <a:t>თუ  გავითვალისწინებთ,   რომ  დასაქმებული  პერსონალის  რაოდენობა  იქნება  10 კაცი.  სამუშაო დღეების რაოდენობა  წელიწადში  იქნება  - 264   დღე, ხოლო ერთ მომსახურეზე  წყლის ხარჯის ნორმა დღის განმავლობაში 25 ლიტრია. წლის განმავლობაში გამოყენებული სასმელ-სამეურნეო დანიშნულების წყლის რაოდენობა იქნება: 10*25*264 = 66 000 ლ/წელ ანუ 66 მ3/წელ.</a:t>
            </a:r>
            <a:endParaRPr lang="en-US" sz="1200" dirty="0"/>
          </a:p>
          <a:p>
            <a:pPr>
              <a:lnSpc>
                <a:spcPct val="150000"/>
              </a:lnSpc>
            </a:pPr>
            <a:r>
              <a:rPr lang="ka-GE" sz="1200" dirty="0"/>
              <a:t>სასმელ-სამეურნეო წყალმომარაგების მიზნებისათვის "სასმელი წყლის ხარისხი"-ს წყლის მომარაგება განხორციელდება პოლიეთილენის პლასტმასის ჭურჭლებით. </a:t>
            </a:r>
            <a:endParaRPr lang="en-US" sz="1200" dirty="0"/>
          </a:p>
          <a:p>
            <a:pPr>
              <a:lnSpc>
                <a:spcPct val="150000"/>
              </a:lnSpc>
            </a:pPr>
            <a:r>
              <a:rPr lang="ka-GE" sz="1200" dirty="0"/>
              <a:t>როგორც  იყო აღნიშნული ტბორების შევსება მოხდება მდინარე ცხენისწყლიდან ხელოვნურად გაყვანილი არხის მეშვეობით და წყალსაცავის  შევსების მოცულობა მისი პარამეტერების მიხედვით  შეადგენს 924 000  მ3-ს.</a:t>
            </a:r>
            <a:endParaRPr lang="en-US" sz="1200" dirty="0"/>
          </a:p>
          <a:p>
            <a:pPr>
              <a:lnSpc>
                <a:spcPct val="150000"/>
              </a:lnSpc>
            </a:pPr>
            <a:r>
              <a:rPr lang="ka-GE" sz="1200" dirty="0"/>
              <a:t>ტბორებში წყლის აკუმულაცია იწყება აპრილის თვის დასაწყისში და მაქსიმუმს აღწევს ივნისის თვის ბოლოს, ანუ ტბორების შევსება ხდება დაახლოებით თვენახევარში, ანუ 45 დღის განმავლობაში.</a:t>
            </a:r>
            <a:endParaRPr lang="en-US" sz="1200" dirty="0"/>
          </a:p>
          <a:p>
            <a:pPr>
              <a:lnSpc>
                <a:spcPct val="150000"/>
              </a:lnSpc>
            </a:pPr>
            <a:r>
              <a:rPr lang="ka-GE" sz="1200" dirty="0"/>
              <a:t>დასაქმებული  პერსონალისათვის ტუალეტი მოწყობილია ბეტონოს ორმოზე, საიდანაც სპეცმანქანით ამოღებული სითხე ჩაშვებული იქნება ახლო მდებარე საკანალიზაციო კოლექტორში.</a:t>
            </a:r>
            <a:endParaRPr lang="en-US" sz="1200" dirty="0"/>
          </a:p>
          <a:p>
            <a:pPr>
              <a:lnSpc>
                <a:spcPct val="150000"/>
              </a:lnSpc>
            </a:pPr>
            <a:r>
              <a:rPr lang="ka-GE" sz="1200" dirty="0"/>
              <a:t>ტბორებიდან წყლის გადინება ხდება არხის მეშვეობით, რომელიც მიედინება მდ. კოვზასკენ. </a:t>
            </a:r>
            <a:endParaRPr lang="en-US" sz="1200" dirty="0"/>
          </a:p>
          <a:p>
            <a:endParaRPr lang="en-US" dirty="0"/>
          </a:p>
        </p:txBody>
      </p:sp>
    </p:spTree>
    <p:extLst>
      <p:ext uri="{BB962C8B-B14F-4D97-AF65-F5344CB8AC3E}">
        <p14:creationId xmlns:p14="http://schemas.microsoft.com/office/powerpoint/2010/main" val="398563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2000" b="1" dirty="0" err="1"/>
              <a:t>თევზსაშენი</a:t>
            </a:r>
            <a:r>
              <a:rPr lang="en-GB" sz="2000" b="1" dirty="0"/>
              <a:t> </a:t>
            </a:r>
            <a:r>
              <a:rPr lang="en-GB" sz="2000" b="1" dirty="0" err="1"/>
              <a:t>მეურნეობის</a:t>
            </a:r>
            <a:r>
              <a:rPr lang="en-GB" sz="2000" b="1" dirty="0"/>
              <a:t> </a:t>
            </a:r>
            <a:r>
              <a:rPr lang="en-GB" sz="2000" b="1" dirty="0" err="1"/>
              <a:t>ექსპლუატაციის</a:t>
            </a:r>
            <a:r>
              <a:rPr lang="en-GB" sz="2000" b="1" dirty="0"/>
              <a:t> </a:t>
            </a:r>
            <a:r>
              <a:rPr lang="en-GB" sz="2000" b="1" dirty="0" err="1"/>
              <a:t>ეტაპზე</a:t>
            </a:r>
            <a:r>
              <a:rPr lang="en-GB" sz="2000" b="1" dirty="0"/>
              <a:t> </a:t>
            </a:r>
            <a:r>
              <a:rPr lang="en-GB" sz="2000" b="1" dirty="0" err="1"/>
              <a:t>დასაქმებული</a:t>
            </a:r>
            <a:r>
              <a:rPr lang="en-GB" sz="2000" b="1" dirty="0"/>
              <a:t> </a:t>
            </a:r>
            <a:r>
              <a:rPr lang="en-GB" sz="2000" b="1" dirty="0" err="1"/>
              <a:t>ადამიანების</a:t>
            </a:r>
            <a:r>
              <a:rPr lang="en-GB" sz="2000" b="1" dirty="0"/>
              <a:t> </a:t>
            </a:r>
            <a:r>
              <a:rPr lang="en-GB" sz="2000" b="1" dirty="0" err="1"/>
              <a:t>რაოდენობა</a:t>
            </a:r>
            <a:r>
              <a:rPr lang="en-GB" sz="2000" b="1" dirty="0"/>
              <a:t> </a:t>
            </a:r>
            <a:r>
              <a:rPr lang="en-GB" sz="2000" b="1" dirty="0" err="1"/>
              <a:t>და</a:t>
            </a:r>
            <a:r>
              <a:rPr lang="en-GB" sz="2000" b="1" dirty="0"/>
              <a:t> </a:t>
            </a:r>
            <a:r>
              <a:rPr lang="en-GB" sz="2000" b="1" dirty="0" err="1"/>
              <a:t>სამუშაო</a:t>
            </a:r>
            <a:r>
              <a:rPr lang="en-GB" sz="2000" b="1" dirty="0"/>
              <a:t> </a:t>
            </a:r>
            <a:r>
              <a:rPr lang="en-GB" sz="2000" b="1" dirty="0" err="1"/>
              <a:t>გრაფიკი</a:t>
            </a:r>
            <a:r>
              <a:rPr lang="en-US" sz="2000" b="1" dirty="0"/>
              <a:t/>
            </a:r>
            <a:br>
              <a:rPr lang="en-US" sz="2000" b="1" dirty="0"/>
            </a:br>
            <a:endParaRPr lang="en-US" sz="2000" dirty="0"/>
          </a:p>
        </p:txBody>
      </p:sp>
      <p:sp>
        <p:nvSpPr>
          <p:cNvPr id="3" name="Content Placeholder 2"/>
          <p:cNvSpPr>
            <a:spLocks noGrp="1"/>
          </p:cNvSpPr>
          <p:nvPr>
            <p:ph idx="1"/>
          </p:nvPr>
        </p:nvSpPr>
        <p:spPr>
          <a:xfrm>
            <a:off x="471055" y="1498737"/>
            <a:ext cx="11600872" cy="4195481"/>
          </a:xfrm>
        </p:spPr>
        <p:txBody>
          <a:bodyPr/>
          <a:lstStyle/>
          <a:p>
            <a:pPr>
              <a:lnSpc>
                <a:spcPct val="150000"/>
              </a:lnSpc>
            </a:pPr>
            <a:r>
              <a:rPr lang="ka-GE" dirty="0"/>
              <a:t>თევზსაშენი მეურნეობის სამუშაო გრაფიკი იქნება 24 საათიანი. 24 საათის განმავლობაში, ობიექტზე მუდმივად დასაქმებული იქნება 2-3 ადამიანი (დაცვა, ყარაული), ხოლო ჯამურად დასაქმებული იქნება დაახლოებით 10 ადამიანი სხვადასხვა ეტაპზე, თევზების კვება, ობიექტის მოვლა-პატრონობა, თევზის მოპოვება.</a:t>
            </a:r>
            <a:endParaRPr lang="en-US" dirty="0"/>
          </a:p>
          <a:p>
            <a:endParaRPr lang="en-US" dirty="0"/>
          </a:p>
        </p:txBody>
      </p:sp>
    </p:spTree>
    <p:extLst>
      <p:ext uri="{BB962C8B-B14F-4D97-AF65-F5344CB8AC3E}">
        <p14:creationId xmlns:p14="http://schemas.microsoft.com/office/powerpoint/2010/main" val="92822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3427"/>
          </a:xfrm>
        </p:spPr>
        <p:txBody>
          <a:bodyPr/>
          <a:lstStyle/>
          <a:p>
            <a:pPr lvl="0"/>
            <a:r>
              <a:rPr lang="en-GB" sz="2000" b="1" dirty="0" err="1"/>
              <a:t>თევზსაშენი</a:t>
            </a:r>
            <a:r>
              <a:rPr lang="en-GB" sz="2000" b="1" dirty="0"/>
              <a:t> </a:t>
            </a:r>
            <a:r>
              <a:rPr lang="en-GB" sz="2000" b="1" dirty="0" err="1"/>
              <a:t>მეურნეობის</a:t>
            </a:r>
            <a:r>
              <a:rPr lang="en-GB" sz="2000" b="1" dirty="0"/>
              <a:t> </a:t>
            </a:r>
            <a:r>
              <a:rPr lang="en-GB" sz="2000" b="1" dirty="0" err="1"/>
              <a:t>მიერ</a:t>
            </a:r>
            <a:r>
              <a:rPr lang="en-GB" sz="2000" b="1" dirty="0"/>
              <a:t> </a:t>
            </a:r>
            <a:r>
              <a:rPr lang="en-GB" sz="2000" b="1" dirty="0" err="1"/>
              <a:t>წარმოებული</a:t>
            </a:r>
            <a:r>
              <a:rPr lang="en-GB" sz="2000" b="1" dirty="0"/>
              <a:t> </a:t>
            </a:r>
            <a:r>
              <a:rPr lang="en-GB" sz="2000" b="1" dirty="0" err="1"/>
              <a:t>პროდუქცია</a:t>
            </a:r>
            <a:endParaRPr lang="en-US" sz="2000" b="1" dirty="0"/>
          </a:p>
        </p:txBody>
      </p:sp>
      <p:sp>
        <p:nvSpPr>
          <p:cNvPr id="3" name="Content Placeholder 2"/>
          <p:cNvSpPr>
            <a:spLocks noGrp="1"/>
          </p:cNvSpPr>
          <p:nvPr>
            <p:ph idx="1"/>
          </p:nvPr>
        </p:nvSpPr>
        <p:spPr>
          <a:xfrm>
            <a:off x="286328" y="1154545"/>
            <a:ext cx="11517746" cy="5301673"/>
          </a:xfrm>
        </p:spPr>
        <p:txBody>
          <a:bodyPr>
            <a:normAutofit/>
          </a:bodyPr>
          <a:lstStyle/>
          <a:p>
            <a:pPr algn="just">
              <a:lnSpc>
                <a:spcPct val="150000"/>
              </a:lnSpc>
            </a:pPr>
            <a:r>
              <a:rPr lang="ka-GE" sz="1600" dirty="0"/>
              <a:t>სატბორე მეურნეობა, მაქსიმალური დატვირთვის შემთხვევაში მოიპოვებს 6-7 ტონა სხვადასხვა სახეობის თევზს წელიწადში. მოპოვებული თევზის პროდუქცია თავდაპირველად გატანილი იქნება ადგილობრივ ბაზარზე. ხოლო, იმ შემთხვევაში თუ გაიზრდება მოთხოვნა ბაზარზე, საწარმო გადახედავს წარმადობის ზრდის და პროდუქციის მეზობელ ქვეყნებთან გატანის საკითხს.</a:t>
            </a:r>
            <a:endParaRPr lang="en-US" sz="1600" dirty="0"/>
          </a:p>
          <a:p>
            <a:pPr algn="just">
              <a:lnSpc>
                <a:spcPct val="150000"/>
              </a:lnSpc>
            </a:pPr>
            <a:r>
              <a:rPr lang="ka-GE" sz="1600" dirty="0"/>
              <a:t>თევზსაშენი მეურნეობის სამუშაო გრაფიკი იქნება 24 საათიანი. 24 საათის განმავლობაში, ობიექტზე მუდმივად დასაქმებული იქნება 2-3 ადამიანი (დაცვა, ყარაული), ხოლო ჯამურად დასაქმებული იქნება დაახლოებით 10 ადამიანი სხვადასხვა ეტაპზე, თევზების კვება, ობიექტის მოვლა-პატრონობა, თევზის მოპოვება.</a:t>
            </a:r>
            <a:endParaRPr lang="en-US" sz="1600" dirty="0"/>
          </a:p>
          <a:p>
            <a:pPr algn="just">
              <a:lnSpc>
                <a:spcPct val="150000"/>
              </a:lnSpc>
            </a:pPr>
            <a:r>
              <a:rPr lang="ka-GE" sz="1600" dirty="0"/>
              <a:t>ტბორებში ჩასხმული ლიფსიტის სარეალიზაციო ასაკამდე ზრდის შემდგომ, იწყება თევზის აქტიური ჭერა, რისთვისაც საჭიროა ტბორის წყლის დონის ხელოვნურად შემცირება, რათა ეფექტურად მოხდეს სასურველი თევზის რაოდენობის მოპოვება. </a:t>
            </a:r>
            <a:endParaRPr lang="en-US" sz="1600" dirty="0"/>
          </a:p>
          <a:p>
            <a:endParaRPr lang="en-US" dirty="0"/>
          </a:p>
        </p:txBody>
      </p:sp>
    </p:spTree>
    <p:extLst>
      <p:ext uri="{BB962C8B-B14F-4D97-AF65-F5344CB8AC3E}">
        <p14:creationId xmlns:p14="http://schemas.microsoft.com/office/powerpoint/2010/main" val="68271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800" b="1" dirty="0">
                <a:solidFill>
                  <a:schemeClr val="tx1"/>
                </a:solidFill>
              </a:rPr>
              <a:t>ობიექტზე დაგეგმილია შემდეგი თევზის შემდეგი ჯიშების მოშენება:</a:t>
            </a:r>
            <a:r>
              <a:rPr lang="en-US" sz="1800" b="1" dirty="0">
                <a:solidFill>
                  <a:schemeClr val="tx1"/>
                </a:solidFill>
              </a:rPr>
              <a:t/>
            </a:r>
            <a:br>
              <a:rPr lang="en-US" sz="1800" b="1" dirty="0">
                <a:solidFill>
                  <a:schemeClr val="tx1"/>
                </a:solidFill>
              </a:rPr>
            </a:br>
            <a:r>
              <a:rPr lang="en-US" sz="1800" dirty="0"/>
              <a:t/>
            </a:r>
            <a:br>
              <a:rPr lang="en-US" sz="1800" dirty="0"/>
            </a:br>
            <a:endParaRPr lang="en-US" sz="1800" dirty="0"/>
          </a:p>
        </p:txBody>
      </p:sp>
      <p:pic>
        <p:nvPicPr>
          <p:cNvPr id="4" name="Content Placeholder 3" descr="C:\Users\Irakli\Desktop\კობრი.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729" y="1152983"/>
            <a:ext cx="4914180" cy="2426070"/>
          </a:xfrm>
          <a:prstGeom prst="rect">
            <a:avLst/>
          </a:prstGeom>
          <a:noFill/>
          <a:ln>
            <a:noFill/>
          </a:ln>
        </p:spPr>
      </p:pic>
      <p:pic>
        <p:nvPicPr>
          <p:cNvPr id="5" name="Picture 4" descr="C:\Users\Irakli\Desktop\სქელშუბლა.jpg"/>
          <p:cNvPicPr/>
          <p:nvPr/>
        </p:nvPicPr>
        <p:blipFill>
          <a:blip r:embed="rId3">
            <a:extLst>
              <a:ext uri="{28A0092B-C50C-407E-A947-70E740481C1C}">
                <a14:useLocalDpi xmlns:a14="http://schemas.microsoft.com/office/drawing/2010/main" val="0"/>
              </a:ext>
            </a:extLst>
          </a:blip>
          <a:srcRect/>
          <a:stretch>
            <a:fillRect/>
          </a:stretch>
        </p:blipFill>
        <p:spPr bwMode="auto">
          <a:xfrm>
            <a:off x="6964218" y="1131568"/>
            <a:ext cx="4731443" cy="2516795"/>
          </a:xfrm>
          <a:prstGeom prst="rect">
            <a:avLst/>
          </a:prstGeom>
          <a:noFill/>
          <a:ln>
            <a:noFill/>
          </a:ln>
        </p:spPr>
      </p:pic>
      <p:pic>
        <p:nvPicPr>
          <p:cNvPr id="6" name="Picture 5" descr="C:\Users\Irakli\Desktop\ამური.jpg"/>
          <p:cNvPicPr/>
          <p:nvPr/>
        </p:nvPicPr>
        <p:blipFill>
          <a:blip r:embed="rId4">
            <a:extLst>
              <a:ext uri="{28A0092B-C50C-407E-A947-70E740481C1C}">
                <a14:useLocalDpi xmlns:a14="http://schemas.microsoft.com/office/drawing/2010/main" val="0"/>
              </a:ext>
            </a:extLst>
          </a:blip>
          <a:srcRect/>
          <a:stretch>
            <a:fillRect/>
          </a:stretch>
        </p:blipFill>
        <p:spPr bwMode="auto">
          <a:xfrm>
            <a:off x="3662449" y="4082471"/>
            <a:ext cx="4604096" cy="2188399"/>
          </a:xfrm>
          <a:prstGeom prst="rect">
            <a:avLst/>
          </a:prstGeom>
          <a:noFill/>
          <a:ln>
            <a:noFill/>
          </a:ln>
        </p:spPr>
      </p:pic>
      <p:sp>
        <p:nvSpPr>
          <p:cNvPr id="7" name="Title 1"/>
          <p:cNvSpPr txBox="1">
            <a:spLocks/>
          </p:cNvSpPr>
          <p:nvPr/>
        </p:nvSpPr>
        <p:spPr>
          <a:xfrm>
            <a:off x="2683394" y="3632180"/>
            <a:ext cx="1182254" cy="39716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a-GE" sz="1800" b="1" dirty="0" smtClean="0">
                <a:solidFill>
                  <a:schemeClr val="tx1"/>
                </a:solidFill>
              </a:rPr>
              <a:t>კობრი</a:t>
            </a:r>
            <a:endParaRPr lang="en-US" sz="1800" dirty="0"/>
          </a:p>
        </p:txBody>
      </p:sp>
      <p:sp>
        <p:nvSpPr>
          <p:cNvPr id="8" name="Title 1"/>
          <p:cNvSpPr txBox="1">
            <a:spLocks/>
          </p:cNvSpPr>
          <p:nvPr/>
        </p:nvSpPr>
        <p:spPr>
          <a:xfrm>
            <a:off x="5227782" y="6270870"/>
            <a:ext cx="1930400" cy="39716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a-GE" sz="1800" b="1" dirty="0" smtClean="0">
                <a:solidFill>
                  <a:schemeClr val="tx1"/>
                </a:solidFill>
              </a:rPr>
              <a:t>თეთრი ამური</a:t>
            </a:r>
            <a:endParaRPr lang="en-US" sz="1800" dirty="0"/>
          </a:p>
        </p:txBody>
      </p:sp>
      <p:sp>
        <p:nvSpPr>
          <p:cNvPr id="9" name="Title 1"/>
          <p:cNvSpPr txBox="1">
            <a:spLocks/>
          </p:cNvSpPr>
          <p:nvPr/>
        </p:nvSpPr>
        <p:spPr>
          <a:xfrm>
            <a:off x="8492836" y="3685307"/>
            <a:ext cx="1930400" cy="39716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a-GE" sz="1800" b="1" dirty="0" smtClean="0">
                <a:solidFill>
                  <a:schemeClr val="tx1"/>
                </a:solidFill>
              </a:rPr>
              <a:t>სქელშუბლა</a:t>
            </a:r>
            <a:endParaRPr lang="en-US" sz="1800" dirty="0"/>
          </a:p>
        </p:txBody>
      </p:sp>
    </p:spTree>
    <p:extLst>
      <p:ext uri="{BB962C8B-B14F-4D97-AF65-F5344CB8AC3E}">
        <p14:creationId xmlns:p14="http://schemas.microsoft.com/office/powerpoint/2010/main" val="280232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63282"/>
          </a:xfrm>
        </p:spPr>
        <p:txBody>
          <a:bodyPr/>
          <a:lstStyle/>
          <a:p>
            <a:pPr lvl="0">
              <a:lnSpc>
                <a:spcPct val="150000"/>
              </a:lnSpc>
            </a:pPr>
            <a:r>
              <a:rPr lang="en-GB" sz="2000" b="1" dirty="0" err="1"/>
              <a:t>თევზის</a:t>
            </a:r>
            <a:r>
              <a:rPr lang="en-GB" sz="2000" b="1" dirty="0"/>
              <a:t> </a:t>
            </a:r>
            <a:r>
              <a:rPr lang="en-GB" sz="2000" b="1" dirty="0" err="1"/>
              <a:t>საკვები</a:t>
            </a:r>
            <a:r>
              <a:rPr lang="en-GB" sz="2000" b="1" dirty="0"/>
              <a:t> </a:t>
            </a:r>
            <a:r>
              <a:rPr lang="en-GB" sz="2000" b="1" dirty="0" err="1"/>
              <a:t>ბაზის</a:t>
            </a:r>
            <a:r>
              <a:rPr lang="en-GB" sz="2000" b="1" dirty="0"/>
              <a:t> </a:t>
            </a:r>
            <a:r>
              <a:rPr lang="en-GB" sz="2000" b="1" dirty="0" err="1"/>
              <a:t>განვითარება</a:t>
            </a:r>
            <a:r>
              <a:rPr lang="en-GB" sz="2000" b="1" dirty="0"/>
              <a:t> </a:t>
            </a:r>
            <a:r>
              <a:rPr lang="en-GB" sz="2000" b="1" dirty="0" err="1"/>
              <a:t>და</a:t>
            </a:r>
            <a:r>
              <a:rPr lang="en-GB" sz="2000" b="1" dirty="0"/>
              <a:t> </a:t>
            </a:r>
            <a:r>
              <a:rPr lang="en-GB" sz="2000" b="1" dirty="0" err="1"/>
              <a:t>მისი</a:t>
            </a:r>
            <a:r>
              <a:rPr lang="en-GB" sz="2000" b="1" dirty="0"/>
              <a:t> </a:t>
            </a:r>
            <a:r>
              <a:rPr lang="en-GB" sz="2000" b="1" dirty="0" err="1"/>
              <a:t>პროდუქტიულობის</a:t>
            </a:r>
            <a:r>
              <a:rPr lang="en-GB" sz="2000" b="1" dirty="0"/>
              <a:t> </a:t>
            </a:r>
            <a:r>
              <a:rPr lang="en-GB" sz="2000" b="1" dirty="0" err="1"/>
              <a:t>ამაღლება</a:t>
            </a:r>
            <a:r>
              <a:rPr lang="en-US" sz="2000" b="1" dirty="0"/>
              <a:t/>
            </a:r>
            <a:br>
              <a:rPr lang="en-US" sz="2000" b="1" dirty="0"/>
            </a:br>
            <a:endParaRPr lang="en-US" sz="2000" dirty="0"/>
          </a:p>
        </p:txBody>
      </p:sp>
      <p:sp>
        <p:nvSpPr>
          <p:cNvPr id="3" name="Content Placeholder 2"/>
          <p:cNvSpPr>
            <a:spLocks noGrp="1"/>
          </p:cNvSpPr>
          <p:nvPr>
            <p:ph idx="1"/>
          </p:nvPr>
        </p:nvSpPr>
        <p:spPr>
          <a:xfrm>
            <a:off x="646112" y="1163782"/>
            <a:ext cx="11056362" cy="5084617"/>
          </a:xfrm>
        </p:spPr>
        <p:txBody>
          <a:bodyPr>
            <a:normAutofit/>
          </a:bodyPr>
          <a:lstStyle/>
          <a:p>
            <a:pPr>
              <a:lnSpc>
                <a:spcPct val="150000"/>
              </a:lnSpc>
            </a:pPr>
            <a:r>
              <a:rPr lang="ka-GE" sz="1400" dirty="0"/>
              <a:t>ტბორებში </a:t>
            </a:r>
            <a:r>
              <a:rPr lang="en-US" sz="1400" dirty="0" err="1"/>
              <a:t>თევზის</a:t>
            </a:r>
            <a:r>
              <a:rPr lang="en-US" sz="1400" dirty="0"/>
              <a:t> </a:t>
            </a:r>
            <a:r>
              <a:rPr lang="en-US" sz="1400" dirty="0" err="1"/>
              <a:t>მეურნეობის</a:t>
            </a:r>
            <a:r>
              <a:rPr lang="en-US" sz="1400" dirty="0"/>
              <a:t> </a:t>
            </a:r>
            <a:r>
              <a:rPr lang="en-US" sz="1400" dirty="0" err="1"/>
              <a:t>ეფექტური</a:t>
            </a:r>
            <a:r>
              <a:rPr lang="en-US" sz="1400" dirty="0"/>
              <a:t> </a:t>
            </a:r>
            <a:r>
              <a:rPr lang="en-US" sz="1400" dirty="0" err="1"/>
              <a:t>მენეჯმენტისათვის</a:t>
            </a:r>
            <a:r>
              <a:rPr lang="en-US" sz="1400" dirty="0"/>
              <a:t> </a:t>
            </a:r>
            <a:r>
              <a:rPr lang="en-US" sz="1400" dirty="0" err="1"/>
              <a:t>მნიშვნელოვანია</a:t>
            </a:r>
            <a:r>
              <a:rPr lang="en-US" sz="1400" dirty="0"/>
              <a:t> </a:t>
            </a:r>
            <a:r>
              <a:rPr lang="en-US" sz="1400" dirty="0" err="1"/>
              <a:t>წყალსატევის</a:t>
            </a:r>
            <a:r>
              <a:rPr lang="en-US" sz="1400" dirty="0"/>
              <a:t> </a:t>
            </a:r>
            <a:r>
              <a:rPr lang="en-US" sz="1400" dirty="0" err="1"/>
              <a:t>საკვები</a:t>
            </a:r>
            <a:r>
              <a:rPr lang="en-US" sz="1400" dirty="0"/>
              <a:t> </a:t>
            </a:r>
            <a:r>
              <a:rPr lang="en-US" sz="1400" dirty="0" err="1"/>
              <a:t>ბაზის</a:t>
            </a:r>
            <a:r>
              <a:rPr lang="en-US" sz="1400" dirty="0"/>
              <a:t> </a:t>
            </a:r>
            <a:r>
              <a:rPr lang="en-US" sz="1400" dirty="0" err="1"/>
              <a:t>განვითარება</a:t>
            </a:r>
            <a:r>
              <a:rPr lang="en-US" sz="1400" dirty="0"/>
              <a:t> </a:t>
            </a:r>
            <a:r>
              <a:rPr lang="en-US" sz="1400" dirty="0" err="1"/>
              <a:t>და</a:t>
            </a:r>
            <a:r>
              <a:rPr lang="en-US" sz="1400" dirty="0"/>
              <a:t> </a:t>
            </a:r>
            <a:r>
              <a:rPr lang="en-US" sz="1400" dirty="0" err="1"/>
              <a:t>მისი</a:t>
            </a:r>
            <a:r>
              <a:rPr lang="en-US" sz="1400" dirty="0"/>
              <a:t> </a:t>
            </a:r>
            <a:r>
              <a:rPr lang="en-US" sz="1400" dirty="0" err="1"/>
              <a:t>პროდუქტილობის</a:t>
            </a:r>
            <a:r>
              <a:rPr lang="en-US" sz="1400" dirty="0"/>
              <a:t> </a:t>
            </a:r>
            <a:r>
              <a:rPr lang="en-US" sz="1400" dirty="0" err="1"/>
              <a:t>ამაღლება</a:t>
            </a:r>
            <a:r>
              <a:rPr lang="en-US" sz="1400" dirty="0"/>
              <a:t>. </a:t>
            </a:r>
            <a:r>
              <a:rPr lang="en-US" sz="1400" dirty="0" err="1"/>
              <a:t>ამ</a:t>
            </a:r>
            <a:r>
              <a:rPr lang="en-US" sz="1400" dirty="0"/>
              <a:t> </a:t>
            </a:r>
            <a:r>
              <a:rPr lang="en-US" sz="1400" dirty="0" err="1"/>
              <a:t>ეტაპზე</a:t>
            </a:r>
            <a:r>
              <a:rPr lang="ka-GE" sz="1400" dirty="0"/>
              <a:t>, იმის გათვალისწინებით, რომ რეგიონი ჭარბტენიანობით გამოირჩევა და ტბორებში მრავლადაა ისეთი წყალმცენარეები, რომელიც ძვირფას საკვებ მასალას წარმოადგენს თევზისთვის, </a:t>
            </a:r>
            <a:r>
              <a:rPr lang="en-US" sz="1400" dirty="0" err="1"/>
              <a:t>დამატებითი</a:t>
            </a:r>
            <a:r>
              <a:rPr lang="en-US" sz="1400" dirty="0"/>
              <a:t> </a:t>
            </a:r>
            <a:r>
              <a:rPr lang="en-US" sz="1400" dirty="0" err="1"/>
              <a:t>საკვების</a:t>
            </a:r>
            <a:r>
              <a:rPr lang="en-US" sz="1400" dirty="0"/>
              <a:t> </a:t>
            </a:r>
            <a:r>
              <a:rPr lang="en-US" sz="1400" dirty="0" err="1"/>
              <a:t>გამოყენების</a:t>
            </a:r>
            <a:r>
              <a:rPr lang="en-US" sz="1400" dirty="0"/>
              <a:t> </a:t>
            </a:r>
            <a:r>
              <a:rPr lang="en-US" sz="1400" dirty="0" err="1"/>
              <a:t>აუცილებლობა</a:t>
            </a:r>
            <a:r>
              <a:rPr lang="en-US" sz="1400" dirty="0"/>
              <a:t> </a:t>
            </a:r>
            <a:r>
              <a:rPr lang="en-US" sz="1400" dirty="0" err="1"/>
              <a:t>არ</a:t>
            </a:r>
            <a:r>
              <a:rPr lang="en-US" sz="1400" dirty="0"/>
              <a:t> </a:t>
            </a:r>
            <a:r>
              <a:rPr lang="en-US" sz="1400" dirty="0" err="1"/>
              <a:t>არის</a:t>
            </a:r>
            <a:r>
              <a:rPr lang="en-US" sz="1400" dirty="0"/>
              <a:t>, </a:t>
            </a:r>
            <a:r>
              <a:rPr lang="en-US" sz="1400" dirty="0" err="1"/>
              <a:t>მაგრამ</a:t>
            </a:r>
            <a:r>
              <a:rPr lang="en-US" sz="1400" dirty="0"/>
              <a:t> </a:t>
            </a:r>
            <a:r>
              <a:rPr lang="en-US" sz="1400" dirty="0" err="1"/>
              <a:t>თუ</a:t>
            </a:r>
            <a:r>
              <a:rPr lang="en-US" sz="1400" dirty="0"/>
              <a:t> </a:t>
            </a:r>
            <a:r>
              <a:rPr lang="ka-GE" sz="1400" dirty="0"/>
              <a:t>ეს </a:t>
            </a:r>
            <a:r>
              <a:rPr lang="en-US" sz="1400" dirty="0" err="1"/>
              <a:t>აუცილებლობა</a:t>
            </a:r>
            <a:r>
              <a:rPr lang="en-US" sz="1400" dirty="0"/>
              <a:t>,  </a:t>
            </a:r>
            <a:r>
              <a:rPr lang="en-US" sz="1400" dirty="0" err="1"/>
              <a:t>პროდუქტიულობის</a:t>
            </a:r>
            <a:r>
              <a:rPr lang="en-US" sz="1400" dirty="0"/>
              <a:t> </a:t>
            </a:r>
            <a:r>
              <a:rPr lang="en-US" sz="1400" dirty="0" err="1"/>
              <a:t>ამაღლების</a:t>
            </a:r>
            <a:r>
              <a:rPr lang="en-US" sz="1400" dirty="0"/>
              <a:t> </a:t>
            </a:r>
            <a:r>
              <a:rPr lang="en-US" sz="1400" dirty="0" err="1"/>
              <a:t>მიზნით</a:t>
            </a:r>
            <a:r>
              <a:rPr lang="en-US" sz="1400" dirty="0"/>
              <a:t>, </a:t>
            </a:r>
            <a:r>
              <a:rPr lang="ka-GE" sz="1400" dirty="0"/>
              <a:t>კომპანია მიმართავს </a:t>
            </a:r>
            <a:r>
              <a:rPr lang="en-US" sz="1400" dirty="0" err="1"/>
              <a:t>სხვადასხვა</a:t>
            </a:r>
            <a:r>
              <a:rPr lang="en-US" sz="1400" dirty="0"/>
              <a:t> </a:t>
            </a:r>
            <a:r>
              <a:rPr lang="en-US" sz="1400" dirty="0" err="1"/>
              <a:t>მეთოდების</a:t>
            </a:r>
            <a:r>
              <a:rPr lang="en-US" sz="1400" dirty="0"/>
              <a:t> </a:t>
            </a:r>
            <a:r>
              <a:rPr lang="en-US" sz="1400" dirty="0" err="1"/>
              <a:t>გამოყენებას</a:t>
            </a:r>
            <a:r>
              <a:rPr lang="en-US" sz="1400" dirty="0"/>
              <a:t>, </a:t>
            </a:r>
            <a:r>
              <a:rPr lang="en-US" sz="1400" dirty="0" err="1"/>
              <a:t>მათ</a:t>
            </a:r>
            <a:r>
              <a:rPr lang="en-US" sz="1400" dirty="0"/>
              <a:t> </a:t>
            </a:r>
            <a:r>
              <a:rPr lang="en-US" sz="1400" dirty="0" err="1"/>
              <a:t>შორის</a:t>
            </a:r>
            <a:r>
              <a:rPr lang="en-US" sz="1400" dirty="0"/>
              <a:t> </a:t>
            </a:r>
            <a:r>
              <a:rPr lang="en-US" sz="1400" dirty="0" err="1"/>
              <a:t>ორგანული</a:t>
            </a:r>
            <a:r>
              <a:rPr lang="en-US" sz="1400" dirty="0"/>
              <a:t> </a:t>
            </a:r>
            <a:r>
              <a:rPr lang="en-US" sz="1400" dirty="0" err="1"/>
              <a:t>და</a:t>
            </a:r>
            <a:r>
              <a:rPr lang="en-US" sz="1400" dirty="0"/>
              <a:t> </a:t>
            </a:r>
            <a:r>
              <a:rPr lang="en-US" sz="1400" dirty="0" err="1"/>
              <a:t>არაორგანული</a:t>
            </a:r>
            <a:r>
              <a:rPr lang="en-US" sz="1400" dirty="0"/>
              <a:t> </a:t>
            </a:r>
            <a:r>
              <a:rPr lang="en-US" sz="1400" dirty="0" err="1"/>
              <a:t>სასუქების</a:t>
            </a:r>
            <a:r>
              <a:rPr lang="en-US" sz="1400" dirty="0"/>
              <a:t> </a:t>
            </a:r>
            <a:r>
              <a:rPr lang="en-US" sz="1400" dirty="0" err="1"/>
              <a:t>შეტანას</a:t>
            </a:r>
            <a:r>
              <a:rPr lang="en-US" sz="1400" dirty="0"/>
              <a:t> </a:t>
            </a:r>
            <a:r>
              <a:rPr lang="en-US" sz="1400" dirty="0" err="1"/>
              <a:t>დაშვებული</a:t>
            </a:r>
            <a:r>
              <a:rPr lang="en-US" sz="1400" dirty="0"/>
              <a:t> </a:t>
            </a:r>
            <a:r>
              <a:rPr lang="en-US" sz="1400" dirty="0" err="1"/>
              <a:t>ნორმებით</a:t>
            </a:r>
            <a:r>
              <a:rPr lang="en-US" sz="1400" dirty="0"/>
              <a:t>.</a:t>
            </a:r>
          </a:p>
          <a:p>
            <a:pPr>
              <a:lnSpc>
                <a:spcPct val="150000"/>
              </a:lnSpc>
            </a:pPr>
            <a:r>
              <a:rPr lang="ka-GE" sz="1400" dirty="0"/>
              <a:t>თუმცა, წყალსატევის ბუნებრივი საკვები ბაზა იმდენად მდიდარი და მრავალფეროვანია, რომ თევზპროდუქტიულობის გაზრდაში მთავარ როლს შეასრულებს არა უფრო სასუქების შეტანით ბიოპროდუქტიულობის გადიდება, არამედ ადგილობრივი და კულტივირებადი თევზების პოლიკულტურის რაციონალურად შერჩევის გზით, მისი მდიდარი საკვები ბაზის, ეფექტური გამოყენება. ასეთი პოლიკულტურის კარგი მაგალითია პირველ რიგში ბალახისმჭამელი (ფიტოფაგები: თეთრი ამური,  სქელშუბლა) სახეობის მოშენება ზოოპლანქტონის და ზოობენთოსის მომხმარებელი თევზების (კობრი და სხვა) პოლიკულტურასთან ერთად, რომელიც უზრუნველყოფს წყალსატევის თევზპროდუქტიულობის გაზრდას, რის გამოც ხდება ამ სახეობის თევზებით ტბის დათევზიანება და მათი შენარჩუნება. </a:t>
            </a:r>
            <a:endParaRPr lang="en-US" sz="1400" dirty="0"/>
          </a:p>
          <a:p>
            <a:endParaRPr lang="en-US" dirty="0"/>
          </a:p>
        </p:txBody>
      </p:sp>
    </p:spTree>
    <p:extLst>
      <p:ext uri="{BB962C8B-B14F-4D97-AF65-F5344CB8AC3E}">
        <p14:creationId xmlns:p14="http://schemas.microsoft.com/office/powerpoint/2010/main" val="19144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1380"/>
            <a:ext cx="4988859" cy="559231"/>
          </a:xfrm>
        </p:spPr>
        <p:txBody>
          <a:bodyPr>
            <a:normAutofit/>
          </a:bodyPr>
          <a:lstStyle/>
          <a:p>
            <a:r>
              <a:rPr lang="ka-GE" sz="2000" b="1" dirty="0" smtClean="0"/>
              <a:t>საპროექტო ტერიტორიის აღწერა</a:t>
            </a:r>
            <a:endParaRPr lang="en-US" sz="2000" b="1" dirty="0"/>
          </a:p>
        </p:txBody>
      </p:sp>
      <p:sp>
        <p:nvSpPr>
          <p:cNvPr id="3" name="Content Placeholder 2"/>
          <p:cNvSpPr>
            <a:spLocks noGrp="1"/>
          </p:cNvSpPr>
          <p:nvPr>
            <p:ph idx="1"/>
          </p:nvPr>
        </p:nvSpPr>
        <p:spPr>
          <a:xfrm>
            <a:off x="484094" y="860611"/>
            <a:ext cx="11020518" cy="5050611"/>
          </a:xfrm>
        </p:spPr>
        <p:txBody>
          <a:bodyPr>
            <a:normAutofit fontScale="85000" lnSpcReduction="20000"/>
          </a:bodyPr>
          <a:lstStyle/>
          <a:p>
            <a:pPr algn="just">
              <a:lnSpc>
                <a:spcPct val="150000"/>
              </a:lnSpc>
            </a:pPr>
            <a:r>
              <a:rPr lang="ka-GE" sz="1900" dirty="0"/>
              <a:t>საპროექტო ტერიტორია, სადაც დაგეგმილია ასფალტის საწარმოს განთავსება წარმოადგენს მცენარეული საფარისგან თავისუფალ ტერიტორიას, რომელსაც ერთი მხრიდან ესაზღვრება ცენტრალური გზა, მეორე მხრიდან კი მდინარე ჯუმი, რომელიც დაშორებულია </a:t>
            </a:r>
            <a:r>
              <a:rPr lang="ka-GE" sz="1900" dirty="0" smtClean="0"/>
              <a:t>დაახლოებით 200 მეტრი მანძილით;</a:t>
            </a:r>
            <a:endParaRPr lang="en-US" sz="1900" dirty="0"/>
          </a:p>
          <a:p>
            <a:pPr>
              <a:lnSpc>
                <a:spcPct val="170000"/>
              </a:lnSpc>
            </a:pPr>
            <a:r>
              <a:rPr lang="ka-GE" sz="1900" dirty="0"/>
              <a:t>საწარმოს საპროექტო ტერიტორიიდან უახლოესი საცხოვრებელი სახლი, დაშორებულია დაახლოებით </a:t>
            </a:r>
            <a:r>
              <a:rPr lang="en-US" sz="1900" dirty="0"/>
              <a:t>570 </a:t>
            </a:r>
            <a:r>
              <a:rPr lang="ka-GE" sz="1900" dirty="0"/>
              <a:t>მ მანძილით. საპროექტო ტერიტორიის სამხრეთ-აღმოსავლეთით, დაახლოებით 260 მეტრში, ხოლო დასავლეთით, დაახლოებით 60 მეტრში ფიქსირდება შენობა-ნაგებობები, რომლებიც </a:t>
            </a:r>
            <a:r>
              <a:rPr lang="ka-GE" sz="1900" dirty="0" smtClean="0"/>
              <a:t>სკოპინგის ანგარიშის სამინისტროში წარდგენის მომენტისთვის წარმოადგენდა </a:t>
            </a:r>
            <a:r>
              <a:rPr lang="ka-GE" sz="1900" dirty="0"/>
              <a:t>არა საცხოვრებელ, არამედ, ცხოველთათვის განკუთვნილ </a:t>
            </a:r>
            <a:r>
              <a:rPr lang="ka-GE" sz="1900" dirty="0" smtClean="0"/>
              <a:t>ფერმებს, ხოლო ამ ეტაპზე უკვე წარმოადგენს ვესტ ჯორჯიას საკუთრებას;</a:t>
            </a:r>
          </a:p>
          <a:p>
            <a:pPr>
              <a:lnSpc>
                <a:spcPct val="170000"/>
              </a:lnSpc>
            </a:pPr>
            <a:r>
              <a:rPr lang="en-US" sz="1900" dirty="0" smtClean="0"/>
              <a:t> </a:t>
            </a:r>
            <a:r>
              <a:rPr lang="ka-GE" sz="1900" dirty="0" smtClean="0"/>
              <a:t>ნიადაგის </a:t>
            </a:r>
            <a:r>
              <a:rPr lang="ka-GE" sz="1900" dirty="0"/>
              <a:t>ზედაპირი წარმოდგენილია ქვიშა-ხრეშოვანი მასალით, შესაბამისად ნიადაგის ნაყოფიერი ფენა არ გვხვდება, შესაბამისად მისი მოხსნა საჭირო არ არის.</a:t>
            </a:r>
            <a:endParaRPr lang="en-US" sz="1900" dirty="0"/>
          </a:p>
          <a:p>
            <a:pPr algn="just">
              <a:lnSpc>
                <a:spcPct val="150000"/>
              </a:lnSpc>
            </a:pPr>
            <a:r>
              <a:rPr lang="ka-GE" sz="1900" dirty="0"/>
              <a:t>ვიზუალური შეფასებით, ტერიტორიაზე არ ფიქსირდება კულტურული მემკვიდრეობის ძეგლი. პროექტის განხორციელება არ საჭიროებს დამატებითი მისასვლელი გზების მშენებლობას და გამოყენებული იქნება არსებული გრუნტის  გზები.</a:t>
            </a:r>
            <a:endParaRPr lang="en-US" sz="1900" dirty="0"/>
          </a:p>
          <a:p>
            <a:endParaRPr lang="en-US" dirty="0"/>
          </a:p>
        </p:txBody>
      </p:sp>
    </p:spTree>
    <p:extLst>
      <p:ext uri="{BB962C8B-B14F-4D97-AF65-F5344CB8AC3E}">
        <p14:creationId xmlns:p14="http://schemas.microsoft.com/office/powerpoint/2010/main" val="1985170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70918"/>
          </a:xfrm>
        </p:spPr>
        <p:txBody>
          <a:bodyPr/>
          <a:lstStyle/>
          <a:p>
            <a:pPr lvl="0"/>
            <a:r>
              <a:rPr lang="en-GB" sz="2000" b="1" dirty="0" err="1"/>
              <a:t>გარემოს</a:t>
            </a:r>
            <a:r>
              <a:rPr lang="en-GB" sz="2000" b="1" dirty="0"/>
              <a:t> </a:t>
            </a:r>
            <a:r>
              <a:rPr lang="en-GB" sz="2000" b="1" dirty="0" err="1"/>
              <a:t>ფონური</a:t>
            </a:r>
            <a:r>
              <a:rPr lang="en-GB" sz="2000" b="1" dirty="0"/>
              <a:t> </a:t>
            </a:r>
            <a:r>
              <a:rPr lang="en-GB" sz="2000" b="1" dirty="0" err="1"/>
              <a:t>მდგომარეობა</a:t>
            </a:r>
            <a:r>
              <a:rPr lang="en-GB" sz="2000" b="1" dirty="0"/>
              <a:t> </a:t>
            </a:r>
            <a:r>
              <a:rPr lang="en-GB" sz="2000" b="1" dirty="0" err="1"/>
              <a:t>და</a:t>
            </a:r>
            <a:r>
              <a:rPr lang="en-GB" sz="2000" b="1" dirty="0"/>
              <a:t> </a:t>
            </a:r>
            <a:r>
              <a:rPr lang="en-GB" sz="2000" b="1" dirty="0" err="1"/>
              <a:t>ზემოქმედების</a:t>
            </a:r>
            <a:r>
              <a:rPr lang="en-GB" sz="2000" b="1" dirty="0"/>
              <a:t> </a:t>
            </a:r>
            <a:r>
              <a:rPr lang="en-GB" sz="2000" b="1" dirty="0" err="1"/>
              <a:t>შეფასება</a:t>
            </a:r>
            <a:r>
              <a:rPr lang="en-US" sz="2000" b="1" dirty="0"/>
              <a:t/>
            </a:r>
            <a:br>
              <a:rPr lang="en-US" sz="2000" b="1" dirty="0"/>
            </a:br>
            <a:endParaRPr lang="en-US" sz="2000" dirty="0"/>
          </a:p>
        </p:txBody>
      </p:sp>
      <p:sp>
        <p:nvSpPr>
          <p:cNvPr id="3" name="Content Placeholder 2"/>
          <p:cNvSpPr>
            <a:spLocks noGrp="1"/>
          </p:cNvSpPr>
          <p:nvPr>
            <p:ph idx="1"/>
          </p:nvPr>
        </p:nvSpPr>
        <p:spPr>
          <a:xfrm>
            <a:off x="249383" y="1163782"/>
            <a:ext cx="11416144" cy="5047671"/>
          </a:xfrm>
        </p:spPr>
        <p:txBody>
          <a:bodyPr>
            <a:normAutofit fontScale="77500" lnSpcReduction="20000"/>
          </a:bodyPr>
          <a:lstStyle/>
          <a:p>
            <a:pPr marL="0" indent="0">
              <a:buNone/>
            </a:pPr>
            <a:r>
              <a:rPr lang="ka-GE" b="1" i="1" dirty="0"/>
              <a:t>მცენარეული საფარი</a:t>
            </a:r>
            <a:endParaRPr lang="en-US" b="1" dirty="0"/>
          </a:p>
          <a:p>
            <a:pPr>
              <a:lnSpc>
                <a:spcPct val="150000"/>
              </a:lnSpc>
            </a:pPr>
            <a:r>
              <a:rPr lang="ka-GE" sz="1800" dirty="0"/>
              <a:t>აბაშის მუნიციპალიტეტის მცენარეული საფარი კოლხური ტიპისაა. </a:t>
            </a:r>
            <a:r>
              <a:rPr lang="ka-GE" sz="1800" dirty="0">
                <a:hlinkClick r:id="rId2" tooltip="ტყე"/>
              </a:rPr>
              <a:t>ტყე</a:t>
            </a:r>
            <a:r>
              <a:rPr lang="ka-GE" sz="1800" dirty="0"/>
              <a:t> და ბუჩქნარი ცოტაა. ხის სახეობებიდან ძირითადად გვხვდება: </a:t>
            </a:r>
            <a:r>
              <a:rPr lang="ka-GE" sz="1800" dirty="0">
                <a:hlinkClick r:id="rId3" tooltip="მურყანი"/>
              </a:rPr>
              <a:t>მურყანი</a:t>
            </a:r>
            <a:r>
              <a:rPr lang="ka-GE" sz="1800" dirty="0"/>
              <a:t>, შემაღლებულ ადგილებში ჭალის მუხა და </a:t>
            </a:r>
            <a:r>
              <a:rPr lang="ka-GE" sz="1800" dirty="0">
                <a:hlinkClick r:id="rId4" tooltip="წიფელი"/>
              </a:rPr>
              <a:t>წიფელი</a:t>
            </a:r>
            <a:r>
              <a:rPr lang="ka-GE" sz="1800" dirty="0"/>
              <a:t>, გავრცელებულია </a:t>
            </a:r>
            <a:r>
              <a:rPr lang="ka-GE" sz="1800" dirty="0">
                <a:hlinkClick r:id="rId5" tooltip="თელა"/>
              </a:rPr>
              <a:t>თელაც</a:t>
            </a:r>
            <a:r>
              <a:rPr lang="ka-GE" sz="1800" dirty="0"/>
              <a:t>. უხვადაა ლეშამბო. ტყეში არის </a:t>
            </a:r>
            <a:r>
              <a:rPr lang="ka-GE" sz="1800" dirty="0">
                <a:hlinkClick r:id="rId6" tooltip="თხილი"/>
              </a:rPr>
              <a:t>თხილი</a:t>
            </a:r>
            <a:r>
              <a:rPr lang="ka-GE" sz="1800" dirty="0"/>
              <a:t>, </a:t>
            </a:r>
            <a:r>
              <a:rPr lang="ka-GE" sz="1800" dirty="0">
                <a:hlinkClick r:id="rId7" tooltip="თუთა"/>
              </a:rPr>
              <a:t>თუთა</a:t>
            </a:r>
            <a:r>
              <a:rPr lang="ka-GE" sz="1800" dirty="0"/>
              <a:t>, </a:t>
            </a:r>
            <a:r>
              <a:rPr lang="ka-GE" sz="1800" dirty="0">
                <a:hlinkClick r:id="rId8" tooltip="პანტა"/>
              </a:rPr>
              <a:t>პანტა</a:t>
            </a:r>
            <a:r>
              <a:rPr lang="ka-GE" sz="1800" dirty="0"/>
              <a:t>, </a:t>
            </a:r>
            <a:r>
              <a:rPr lang="ka-GE" sz="1800" dirty="0">
                <a:hlinkClick r:id="rId9" tooltip="მაჟალო"/>
              </a:rPr>
              <a:t>მაჟალო</a:t>
            </a:r>
            <a:r>
              <a:rPr lang="ka-GE" sz="1800" dirty="0"/>
              <a:t> და სხვა.</a:t>
            </a:r>
            <a:endParaRPr lang="en-US" sz="1800" dirty="0"/>
          </a:p>
          <a:p>
            <a:pPr>
              <a:lnSpc>
                <a:spcPct val="150000"/>
              </a:lnSpc>
            </a:pPr>
            <a:r>
              <a:rPr lang="ka-GE" sz="1800" dirty="0"/>
              <a:t>უშუალოდ საპროექტო ტერიტორია თავისუფალია ხე-მცენარეებისაგან, მიწის ფართობები, რომლის </a:t>
            </a:r>
            <a:r>
              <a:rPr lang="ka-GE" sz="1800" dirty="0" smtClean="0"/>
              <a:t>გამოყენებაც დაგეგმილია თევზსაშენად, წარმოდგენილია მხოლოდ ჭაობის მცენარეებით</a:t>
            </a:r>
            <a:r>
              <a:rPr lang="ka-GE" dirty="0" smtClean="0"/>
              <a:t>. </a:t>
            </a:r>
          </a:p>
          <a:p>
            <a:pPr marL="0" indent="0">
              <a:lnSpc>
                <a:spcPct val="150000"/>
              </a:lnSpc>
              <a:buNone/>
            </a:pPr>
            <a:r>
              <a:rPr lang="en-GB" b="1" i="1" dirty="0" err="1"/>
              <a:t>ცხოველთა</a:t>
            </a:r>
            <a:r>
              <a:rPr lang="en-GB" b="1" i="1" dirty="0"/>
              <a:t> </a:t>
            </a:r>
            <a:r>
              <a:rPr lang="en-GB" b="1" i="1" dirty="0" err="1"/>
              <a:t>სამყარო</a:t>
            </a:r>
            <a:r>
              <a:rPr lang="en-GB" b="1" i="1" dirty="0"/>
              <a:t> </a:t>
            </a:r>
            <a:endParaRPr lang="en-US" b="1" dirty="0"/>
          </a:p>
          <a:p>
            <a:pPr algn="just">
              <a:lnSpc>
                <a:spcPct val="170000"/>
              </a:lnSpc>
            </a:pPr>
            <a:r>
              <a:rPr lang="ka-GE" sz="1600" dirty="0"/>
              <a:t>ლიტერატურული მონაცემებით მუნიციპალიტეტში, საპროექტო ტერიტორიის სიახლოვეს,  ძუძუმწოვრებიდან შესაძლებელია გავრცელებული იყოს </a:t>
            </a:r>
            <a:r>
              <a:rPr lang="en-US" sz="1600" dirty="0" err="1"/>
              <a:t>ზღარბი</a:t>
            </a:r>
            <a:r>
              <a:rPr lang="en-US" sz="1600" dirty="0"/>
              <a:t>, </a:t>
            </a:r>
            <a:r>
              <a:rPr lang="en-US" sz="1600" dirty="0" err="1"/>
              <a:t>თხუნელა</a:t>
            </a:r>
            <a:r>
              <a:rPr lang="en-US" sz="1600" dirty="0"/>
              <a:t>, </a:t>
            </a:r>
            <a:r>
              <a:rPr lang="en-US" sz="1600" dirty="0" err="1"/>
              <a:t>ტურა</a:t>
            </a:r>
            <a:r>
              <a:rPr lang="en-US" sz="1600" dirty="0"/>
              <a:t>,  </a:t>
            </a:r>
            <a:r>
              <a:rPr lang="en-US" sz="1600" dirty="0" err="1"/>
              <a:t>მგელი</a:t>
            </a:r>
            <a:r>
              <a:rPr lang="en-US" sz="1600" dirty="0"/>
              <a:t>, </a:t>
            </a:r>
            <a:r>
              <a:rPr lang="en-US" sz="1600" dirty="0" err="1"/>
              <a:t>კვერნა</a:t>
            </a:r>
            <a:r>
              <a:rPr lang="en-US" sz="1600" dirty="0"/>
              <a:t>, </a:t>
            </a:r>
            <a:r>
              <a:rPr lang="en-US" sz="1600" dirty="0" err="1"/>
              <a:t>მემინდვრია</a:t>
            </a:r>
            <a:r>
              <a:rPr lang="en-US" sz="1600" dirty="0"/>
              <a:t>, </a:t>
            </a:r>
            <a:r>
              <a:rPr lang="en-US" sz="1600" dirty="0" err="1"/>
              <a:t>თაგვი</a:t>
            </a:r>
            <a:r>
              <a:rPr lang="en-US" sz="1600" dirty="0"/>
              <a:t>, </a:t>
            </a:r>
            <a:r>
              <a:rPr lang="en-US" sz="1600" dirty="0" err="1"/>
              <a:t>და</a:t>
            </a:r>
            <a:r>
              <a:rPr lang="en-US" sz="1600" dirty="0"/>
              <a:t> </a:t>
            </a:r>
            <a:r>
              <a:rPr lang="en-US" sz="1600" dirty="0" err="1"/>
              <a:t>სხვა</a:t>
            </a:r>
            <a:r>
              <a:rPr lang="en-US" sz="1600" dirty="0"/>
              <a:t>. </a:t>
            </a:r>
          </a:p>
          <a:p>
            <a:pPr algn="just">
              <a:lnSpc>
                <a:spcPct val="170000"/>
              </a:lnSpc>
            </a:pPr>
            <a:r>
              <a:rPr lang="ka-GE" sz="1600" dirty="0"/>
              <a:t>საპროექტო</a:t>
            </a:r>
            <a:r>
              <a:rPr lang="ka-GE" sz="1600" dirty="0"/>
              <a:t> </a:t>
            </a:r>
            <a:r>
              <a:rPr lang="en-US" sz="1600" dirty="0" err="1"/>
              <a:t>ტერიტორია</a:t>
            </a:r>
            <a:r>
              <a:rPr lang="en-US" sz="1600" dirty="0"/>
              <a:t> </a:t>
            </a:r>
            <a:r>
              <a:rPr lang="en-US" sz="1600" dirty="0" err="1"/>
              <a:t>არ</a:t>
            </a:r>
            <a:r>
              <a:rPr lang="en-US" sz="1600" dirty="0"/>
              <a:t> </a:t>
            </a:r>
            <a:r>
              <a:rPr lang="en-US" sz="1600" dirty="0" err="1"/>
              <a:t>არის</a:t>
            </a:r>
            <a:r>
              <a:rPr lang="en-US" sz="1600" dirty="0"/>
              <a:t> </a:t>
            </a:r>
            <a:r>
              <a:rPr lang="en-US" sz="1600" dirty="0" err="1"/>
              <a:t>მოქცეული</a:t>
            </a:r>
            <a:r>
              <a:rPr lang="en-US" sz="1600" dirty="0"/>
              <a:t> </a:t>
            </a:r>
            <a:r>
              <a:rPr lang="en-US" sz="1600" dirty="0" err="1"/>
              <a:t>საქართველოში</a:t>
            </a:r>
            <a:r>
              <a:rPr lang="en-US" sz="1600" dirty="0"/>
              <a:t> </a:t>
            </a:r>
            <a:r>
              <a:rPr lang="en-US" sz="1600" dirty="0" err="1"/>
              <a:t>ფრინველთა</a:t>
            </a:r>
            <a:r>
              <a:rPr lang="en-US" sz="1600" dirty="0"/>
              <a:t> </a:t>
            </a:r>
            <a:r>
              <a:rPr lang="en-US" sz="1600" dirty="0" err="1"/>
              <a:t>სპეციალური</a:t>
            </a:r>
            <a:r>
              <a:rPr lang="en-US" sz="1600" dirty="0"/>
              <a:t> </a:t>
            </a:r>
            <a:r>
              <a:rPr lang="en-US" sz="1600" dirty="0" err="1"/>
              <a:t>დაცული</a:t>
            </a:r>
            <a:r>
              <a:rPr lang="en-US" sz="1600" dirty="0"/>
              <a:t> </a:t>
            </a:r>
            <a:r>
              <a:rPr lang="en-US" sz="1600" dirty="0" err="1"/>
              <a:t>ტერიტორიების</a:t>
            </a:r>
            <a:r>
              <a:rPr lang="en-US" sz="1600" dirty="0"/>
              <a:t> </a:t>
            </a:r>
            <a:r>
              <a:rPr lang="en-US" sz="1600" dirty="0" err="1"/>
              <a:t>ფარგლებში</a:t>
            </a:r>
            <a:r>
              <a:rPr lang="en-US" sz="1600" dirty="0"/>
              <a:t>, </a:t>
            </a:r>
            <a:r>
              <a:rPr lang="en-US" sz="1600" dirty="0" err="1"/>
              <a:t>რომელთა</a:t>
            </a:r>
            <a:r>
              <a:rPr lang="en-US" sz="1600" dirty="0"/>
              <a:t> </a:t>
            </a:r>
            <a:r>
              <a:rPr lang="en-US" sz="1600" dirty="0" err="1"/>
              <a:t>ფუნქციასაც</a:t>
            </a:r>
            <a:r>
              <a:rPr lang="en-US" sz="1600" dirty="0"/>
              <a:t> </a:t>
            </a:r>
            <a:r>
              <a:rPr lang="en-US" sz="1600" dirty="0" err="1"/>
              <a:t>წარმოადგენს</a:t>
            </a:r>
            <a:r>
              <a:rPr lang="en-US" sz="1600" dirty="0"/>
              <a:t> </a:t>
            </a:r>
            <a:r>
              <a:rPr lang="en-US" sz="1600" dirty="0" err="1"/>
              <a:t>საქართველოში</a:t>
            </a:r>
            <a:r>
              <a:rPr lang="en-US" sz="1600" dirty="0"/>
              <a:t> </a:t>
            </a:r>
            <a:r>
              <a:rPr lang="en-US" sz="1600" dirty="0" err="1"/>
              <a:t>მობუდარი</a:t>
            </a:r>
            <a:r>
              <a:rPr lang="en-US" sz="1600" dirty="0"/>
              <a:t> </a:t>
            </a:r>
            <a:r>
              <a:rPr lang="en-US" sz="1600" dirty="0" err="1"/>
              <a:t>ფრინველების</a:t>
            </a:r>
            <a:r>
              <a:rPr lang="en-US" sz="1600" dirty="0"/>
              <a:t> </a:t>
            </a:r>
            <a:r>
              <a:rPr lang="en-US" sz="1600" dirty="0" err="1"/>
              <a:t>პოპულაციების</a:t>
            </a:r>
            <a:r>
              <a:rPr lang="en-US" sz="1600" dirty="0"/>
              <a:t> </a:t>
            </a:r>
            <a:r>
              <a:rPr lang="en-US" sz="1600" dirty="0" err="1"/>
              <a:t>დაცვა</a:t>
            </a:r>
            <a:r>
              <a:rPr lang="en-US" sz="1600" dirty="0"/>
              <a:t> </a:t>
            </a:r>
            <a:r>
              <a:rPr lang="en-US" sz="1600" dirty="0" err="1"/>
              <a:t>და</a:t>
            </a:r>
            <a:r>
              <a:rPr lang="en-US" sz="1600" dirty="0"/>
              <a:t> </a:t>
            </a:r>
            <a:r>
              <a:rPr lang="en-US" sz="1600" dirty="0" err="1"/>
              <a:t>მონიტორინგი</a:t>
            </a:r>
            <a:r>
              <a:rPr lang="en-US" sz="1600" dirty="0"/>
              <a:t>. </a:t>
            </a:r>
          </a:p>
          <a:p>
            <a:pPr algn="just">
              <a:lnSpc>
                <a:spcPct val="170000"/>
              </a:lnSpc>
            </a:pPr>
            <a:r>
              <a:rPr lang="ka-GE" sz="1600" dirty="0"/>
              <a:t>იქიდან გამომდინარე, რომ პროექტის განხორციელება არ ითვალისწინებს სამშენებლო და მსგავსი სამუშაოების განხორციელებას, ასევე იმის გათვალისწინებით, რომ პროექტის განხორციელება არ გამოიწვევს ობიექტზე მისასვლელ გზაზე ინტენსიურ სატრანსპორტო მოძრაობას, ზემოთჩამოთვლილ ფაუნის წარმომადგენლებზე უარყოფითი ზემოქმედება მოსალოდნელი არ არის.</a:t>
            </a:r>
            <a:endParaRPr lang="en-US" sz="1600" dirty="0"/>
          </a:p>
          <a:p>
            <a:pPr algn="just">
              <a:lnSpc>
                <a:spcPct val="170000"/>
              </a:lnSpc>
            </a:pPr>
            <a:endParaRPr lang="en-US" sz="1600" dirty="0">
              <a:effectLst/>
            </a:endParaRPr>
          </a:p>
        </p:txBody>
      </p:sp>
    </p:spTree>
    <p:extLst>
      <p:ext uri="{BB962C8B-B14F-4D97-AF65-F5344CB8AC3E}">
        <p14:creationId xmlns:p14="http://schemas.microsoft.com/office/powerpoint/2010/main" val="130526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11064"/>
          </a:xfrm>
        </p:spPr>
        <p:txBody>
          <a:bodyPr/>
          <a:lstStyle/>
          <a:p>
            <a:r>
              <a:rPr lang="ka-GE" sz="2800" b="1" dirty="0" smtClean="0"/>
              <a:t>შესავალი</a:t>
            </a:r>
            <a:endParaRPr lang="en-US" sz="2800" b="1" dirty="0"/>
          </a:p>
        </p:txBody>
      </p:sp>
      <p:sp>
        <p:nvSpPr>
          <p:cNvPr id="3" name="Content Placeholder 2"/>
          <p:cNvSpPr>
            <a:spLocks noGrp="1"/>
          </p:cNvSpPr>
          <p:nvPr>
            <p:ph idx="1"/>
          </p:nvPr>
        </p:nvSpPr>
        <p:spPr>
          <a:xfrm>
            <a:off x="286328" y="1489500"/>
            <a:ext cx="11416146" cy="4195481"/>
          </a:xfrm>
        </p:spPr>
        <p:txBody>
          <a:bodyPr/>
          <a:lstStyle/>
          <a:p>
            <a:pPr marL="0" indent="0">
              <a:buNone/>
            </a:pPr>
            <a:endParaRPr lang="en-US" dirty="0"/>
          </a:p>
          <a:p>
            <a:pPr algn="just">
              <a:lnSpc>
                <a:spcPct val="150000"/>
              </a:lnSpc>
            </a:pPr>
            <a:r>
              <a:rPr lang="ka-GE" sz="1800" dirty="0" smtClean="0"/>
              <a:t>წინამდებარე დოკუმენტი </a:t>
            </a:r>
            <a:r>
              <a:rPr lang="ka-GE" sz="1800" dirty="0"/>
              <a:t>წარმოადგენს </a:t>
            </a:r>
            <a:r>
              <a:rPr lang="en-US" sz="1800" dirty="0" err="1"/>
              <a:t>შპს</a:t>
            </a:r>
            <a:r>
              <a:rPr lang="en-US" sz="1800" dirty="0"/>
              <a:t> ,,</a:t>
            </a:r>
            <a:r>
              <a:rPr lang="en-US" sz="1800" dirty="0" err="1"/>
              <a:t>ფორეჯი</a:t>
            </a:r>
            <a:r>
              <a:rPr lang="en-US" sz="1800" dirty="0"/>
              <a:t> I” - ს (ს/კ 222450764)</a:t>
            </a:r>
            <a:r>
              <a:rPr lang="ka-GE" sz="1800" dirty="0"/>
              <a:t>, მიერ </a:t>
            </a:r>
            <a:r>
              <a:rPr lang="en-US" sz="1800" dirty="0" err="1"/>
              <a:t>სამეგრელო-ზემო</a:t>
            </a:r>
            <a:r>
              <a:rPr lang="en-US" sz="1800" dirty="0"/>
              <a:t> </a:t>
            </a:r>
            <a:r>
              <a:rPr lang="en-US" sz="1800" dirty="0" err="1"/>
              <a:t>სვანეთის</a:t>
            </a:r>
            <a:r>
              <a:rPr lang="en-US" sz="1800" dirty="0"/>
              <a:t> </a:t>
            </a:r>
            <a:r>
              <a:rPr lang="en-US" sz="1800" dirty="0" err="1"/>
              <a:t>რეგიონში</a:t>
            </a:r>
            <a:r>
              <a:rPr lang="en-US" sz="1800" dirty="0"/>
              <a:t>, </a:t>
            </a:r>
            <a:r>
              <a:rPr lang="en-US" sz="1800" dirty="0" err="1"/>
              <a:t>კერძოდ</a:t>
            </a:r>
            <a:r>
              <a:rPr lang="en-US" sz="1800" dirty="0"/>
              <a:t> </a:t>
            </a:r>
            <a:r>
              <a:rPr lang="en-US" sz="1800" dirty="0" err="1"/>
              <a:t>აბაშის</a:t>
            </a:r>
            <a:r>
              <a:rPr lang="en-US" sz="1800" dirty="0"/>
              <a:t> </a:t>
            </a:r>
            <a:r>
              <a:rPr lang="en-US" sz="1800" dirty="0" err="1"/>
              <a:t>მუნიციპალიტეტში</a:t>
            </a:r>
            <a:r>
              <a:rPr lang="en-US" sz="1800" dirty="0"/>
              <a:t> </a:t>
            </a:r>
            <a:r>
              <a:rPr lang="ka-GE" sz="1800" dirty="0"/>
              <a:t>,სასოფლო სამეურნეო დანიშნულების მქონე მიწის ნაკვეთებზე</a:t>
            </a:r>
            <a:r>
              <a:rPr lang="en-US" sz="1800" dirty="0"/>
              <a:t>, </a:t>
            </a:r>
            <a:r>
              <a:rPr lang="ka-GE" sz="1800" dirty="0"/>
              <a:t>რომლის ჯამური ფართობი შეადგენს </a:t>
            </a:r>
            <a:r>
              <a:rPr lang="en-US" sz="1800" dirty="0"/>
              <a:t>2 686 502 </a:t>
            </a:r>
            <a:r>
              <a:rPr lang="ka-GE" sz="1800" dirty="0"/>
              <a:t>კვ.მ-ს, </a:t>
            </a:r>
            <a:r>
              <a:rPr lang="en-US" sz="1800" dirty="0" err="1"/>
              <a:t>სატბორე</a:t>
            </a:r>
            <a:r>
              <a:rPr lang="en-US" sz="1800" dirty="0"/>
              <a:t> </a:t>
            </a:r>
            <a:r>
              <a:rPr lang="en-US" sz="1800" dirty="0" err="1"/>
              <a:t>მეურნეობის</a:t>
            </a:r>
            <a:r>
              <a:rPr lang="en-US" sz="1800" dirty="0"/>
              <a:t> </a:t>
            </a:r>
            <a:r>
              <a:rPr lang="en-US" sz="1800" dirty="0" err="1"/>
              <a:t>მოწყობის</a:t>
            </a:r>
            <a:r>
              <a:rPr lang="en-US" sz="1800" dirty="0"/>
              <a:t> </a:t>
            </a:r>
            <a:r>
              <a:rPr lang="ka-GE" sz="1800" dirty="0"/>
              <a:t>და ექსპლოატაციის </a:t>
            </a:r>
            <a:r>
              <a:rPr lang="en-US" sz="1800" dirty="0" err="1"/>
              <a:t>პროექტის</a:t>
            </a:r>
            <a:r>
              <a:rPr lang="en-US" sz="1800" dirty="0"/>
              <a:t> </a:t>
            </a:r>
            <a:r>
              <a:rPr lang="ka-GE" sz="1800" dirty="0"/>
              <a:t>საქმიანობის სკოპინგის </a:t>
            </a:r>
            <a:r>
              <a:rPr lang="ka-GE" sz="1800" dirty="0" smtClean="0"/>
              <a:t>ანგარიშს;</a:t>
            </a:r>
          </a:p>
          <a:p>
            <a:pPr algn="just">
              <a:lnSpc>
                <a:spcPct val="150000"/>
              </a:lnSpc>
            </a:pPr>
            <a:r>
              <a:rPr lang="ka-GE" dirty="0"/>
              <a:t>საქმიანობის განხორციელება გათვალისწინებულია </a:t>
            </a:r>
            <a:r>
              <a:rPr lang="en-US" dirty="0" err="1"/>
              <a:t>მიწის</a:t>
            </a:r>
            <a:r>
              <a:rPr lang="en-US" dirty="0"/>
              <a:t> </a:t>
            </a:r>
            <a:r>
              <a:rPr lang="en-US" dirty="0" err="1"/>
              <a:t>ნაკვეთებზე</a:t>
            </a:r>
            <a:r>
              <a:rPr lang="en-US" dirty="0"/>
              <a:t>, </a:t>
            </a:r>
            <a:r>
              <a:rPr lang="en-US" dirty="0" err="1"/>
              <a:t>რომელთაც</a:t>
            </a:r>
            <a:r>
              <a:rPr lang="en-US" dirty="0"/>
              <a:t> </a:t>
            </a:r>
            <a:r>
              <a:rPr lang="en-US" dirty="0" err="1"/>
              <a:t>ოდითგანვე</a:t>
            </a:r>
            <a:r>
              <a:rPr lang="en-US" dirty="0"/>
              <a:t> </a:t>
            </a:r>
            <a:r>
              <a:rPr lang="en-US" dirty="0" err="1"/>
              <a:t>გააჩნდათ</a:t>
            </a:r>
            <a:r>
              <a:rPr lang="en-US" dirty="0"/>
              <a:t> </a:t>
            </a:r>
            <a:r>
              <a:rPr lang="en-US" dirty="0" err="1"/>
              <a:t>ბუნებრივი</a:t>
            </a:r>
            <a:r>
              <a:rPr lang="en-US" dirty="0"/>
              <a:t> </a:t>
            </a:r>
            <a:r>
              <a:rPr lang="en-US" dirty="0" err="1"/>
              <a:t>ჩაღრმავება</a:t>
            </a:r>
            <a:r>
              <a:rPr lang="en-US" dirty="0"/>
              <a:t> </a:t>
            </a:r>
            <a:r>
              <a:rPr lang="en-US" dirty="0" err="1"/>
              <a:t>და</a:t>
            </a:r>
            <a:r>
              <a:rPr lang="en-US" dirty="0"/>
              <a:t> </a:t>
            </a:r>
            <a:r>
              <a:rPr lang="en-US" dirty="0" err="1"/>
              <a:t>რეგიონის</a:t>
            </a:r>
            <a:r>
              <a:rPr lang="en-US" dirty="0"/>
              <a:t> </a:t>
            </a:r>
            <a:r>
              <a:rPr lang="en-US" dirty="0" err="1"/>
              <a:t>კლიმატური</a:t>
            </a:r>
            <a:r>
              <a:rPr lang="en-US" dirty="0"/>
              <a:t> </a:t>
            </a:r>
            <a:r>
              <a:rPr lang="en-US" dirty="0" err="1"/>
              <a:t>პირობებიდან</a:t>
            </a:r>
            <a:r>
              <a:rPr lang="en-US" dirty="0"/>
              <a:t> </a:t>
            </a:r>
            <a:r>
              <a:rPr lang="en-US" dirty="0" err="1"/>
              <a:t>გამომდინარე</a:t>
            </a:r>
            <a:r>
              <a:rPr lang="en-US" dirty="0"/>
              <a:t> </a:t>
            </a:r>
            <a:r>
              <a:rPr lang="ka-GE" dirty="0"/>
              <a:t>დრო და დრო </a:t>
            </a:r>
            <a:r>
              <a:rPr lang="en-US" dirty="0" err="1"/>
              <a:t>არის</a:t>
            </a:r>
            <a:r>
              <a:rPr lang="en-US" dirty="0"/>
              <a:t> </a:t>
            </a:r>
            <a:r>
              <a:rPr lang="en-US" dirty="0" err="1"/>
              <a:t>დატბორილი</a:t>
            </a:r>
            <a:r>
              <a:rPr lang="en-US" dirty="0"/>
              <a:t>. </a:t>
            </a:r>
          </a:p>
          <a:p>
            <a:pPr algn="just">
              <a:lnSpc>
                <a:spcPct val="150000"/>
              </a:lnSpc>
            </a:pPr>
            <a:endParaRPr lang="en-US" sz="1800" dirty="0"/>
          </a:p>
          <a:p>
            <a:endParaRPr lang="en-US" dirty="0"/>
          </a:p>
        </p:txBody>
      </p:sp>
    </p:spTree>
    <p:extLst>
      <p:ext uri="{BB962C8B-B14F-4D97-AF65-F5344CB8AC3E}">
        <p14:creationId xmlns:p14="http://schemas.microsoft.com/office/powerpoint/2010/main" val="202882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b="1" dirty="0" err="1"/>
              <a:t>დაცული</a:t>
            </a:r>
            <a:r>
              <a:rPr lang="en-GB" b="1" dirty="0"/>
              <a:t> </a:t>
            </a:r>
            <a:r>
              <a:rPr lang="en-GB" b="1" dirty="0" err="1"/>
              <a:t>ტერიტორიები</a:t>
            </a:r>
            <a:r>
              <a:rPr lang="en-US" sz="2800" b="1" dirty="0"/>
              <a:t/>
            </a:r>
            <a:br>
              <a:rPr lang="en-US" sz="2800" b="1" dirty="0"/>
            </a:br>
            <a:endParaRPr lang="en-US" dirty="0"/>
          </a:p>
        </p:txBody>
      </p:sp>
      <p:sp>
        <p:nvSpPr>
          <p:cNvPr id="3" name="Content Placeholder 2"/>
          <p:cNvSpPr>
            <a:spLocks noGrp="1"/>
          </p:cNvSpPr>
          <p:nvPr>
            <p:ph idx="1"/>
          </p:nvPr>
        </p:nvSpPr>
        <p:spPr>
          <a:xfrm>
            <a:off x="332510" y="1221646"/>
            <a:ext cx="11554690" cy="4107737"/>
          </a:xfrm>
        </p:spPr>
        <p:txBody>
          <a:bodyPr/>
          <a:lstStyle/>
          <a:p>
            <a:r>
              <a:rPr lang="ka-GE" dirty="0"/>
              <a:t>საპროექტო ტერიტორია კაცობურის აღკვეთილიდან დაშორებულია 15 კილომეტრით, ხოლო კოლხეთის ეროვნული პარკიდან 18 კილომეტრით</a:t>
            </a:r>
            <a:r>
              <a:rPr lang="ka-GE" dirty="0"/>
              <a:t>. შესაბამისად, სათევზე მეურნეობის მოწყობით გამოწვეული ზემოქმედება დაცულ ტერიტორიებზე მოსალოდნელი არ არის.</a:t>
            </a:r>
            <a:endParaRPr lang="ka-GE" dirty="0" smtClean="0"/>
          </a:p>
          <a:p>
            <a:pPr marL="0" lvl="0" indent="0">
              <a:buNone/>
            </a:pPr>
            <a:endParaRPr lang="ka-GE" dirty="0" smtClean="0"/>
          </a:p>
          <a:p>
            <a:endParaRPr lang="en-US" dirty="0"/>
          </a:p>
          <a:p>
            <a:endParaRPr lang="en-US" dirty="0"/>
          </a:p>
        </p:txBody>
      </p:sp>
    </p:spTree>
    <p:extLst>
      <p:ext uri="{BB962C8B-B14F-4D97-AF65-F5344CB8AC3E}">
        <p14:creationId xmlns:p14="http://schemas.microsoft.com/office/powerpoint/2010/main" val="418041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50000"/>
              </a:lnSpc>
            </a:pPr>
            <a:r>
              <a:rPr lang="en-GB" sz="1800" b="1" dirty="0" err="1"/>
              <a:t>მიმდინარე</a:t>
            </a:r>
            <a:r>
              <a:rPr lang="en-GB" sz="1800" b="1" dirty="0"/>
              <a:t> </a:t>
            </a:r>
            <a:r>
              <a:rPr lang="en-GB" sz="1800" b="1" dirty="0" err="1"/>
              <a:t>საქმიანობის</a:t>
            </a:r>
            <a:r>
              <a:rPr lang="en-GB" sz="1800" b="1" dirty="0"/>
              <a:t> </a:t>
            </a:r>
            <a:r>
              <a:rPr lang="en-GB" sz="1800" b="1" dirty="0" err="1"/>
              <a:t>პროცესში</a:t>
            </a:r>
            <a:r>
              <a:rPr lang="en-GB" sz="1800" b="1" dirty="0"/>
              <a:t> </a:t>
            </a:r>
            <a:r>
              <a:rPr lang="en-GB" sz="1800" b="1" dirty="0" err="1"/>
              <a:t>გარემოზე</a:t>
            </a:r>
            <a:r>
              <a:rPr lang="en-GB" sz="1800" b="1" dirty="0"/>
              <a:t> </a:t>
            </a:r>
            <a:r>
              <a:rPr lang="en-GB" sz="1800" b="1" dirty="0" err="1"/>
              <a:t>ზემოქმედების</a:t>
            </a:r>
            <a:r>
              <a:rPr lang="en-GB" sz="1800" b="1" dirty="0"/>
              <a:t> </a:t>
            </a:r>
            <a:r>
              <a:rPr lang="en-GB" sz="1800" b="1" dirty="0" err="1"/>
              <a:t>ანალიზი</a:t>
            </a:r>
            <a:r>
              <a:rPr lang="en-GB" sz="1800" b="1" dirty="0"/>
              <a:t> </a:t>
            </a:r>
            <a:r>
              <a:rPr lang="en-GB" sz="1800" b="1" dirty="0" err="1"/>
              <a:t>და</a:t>
            </a:r>
            <a:r>
              <a:rPr lang="en-GB" sz="1800" b="1" dirty="0"/>
              <a:t> </a:t>
            </a:r>
            <a:r>
              <a:rPr lang="en-GB" sz="1800" b="1" dirty="0" err="1"/>
              <a:t>შეფასება</a:t>
            </a:r>
            <a:r>
              <a:rPr lang="en-US" sz="1800" b="1" dirty="0"/>
              <a:t/>
            </a:r>
            <a:br>
              <a:rPr lang="en-US" sz="1800" b="1" dirty="0"/>
            </a:br>
            <a:endParaRPr lang="en-US" sz="1800" dirty="0"/>
          </a:p>
        </p:txBody>
      </p:sp>
      <p:sp>
        <p:nvSpPr>
          <p:cNvPr id="3" name="Content Placeholder 2"/>
          <p:cNvSpPr>
            <a:spLocks noGrp="1"/>
          </p:cNvSpPr>
          <p:nvPr>
            <p:ph idx="1"/>
          </p:nvPr>
        </p:nvSpPr>
        <p:spPr>
          <a:xfrm>
            <a:off x="341746" y="1182256"/>
            <a:ext cx="11536218" cy="5066144"/>
          </a:xfrm>
        </p:spPr>
        <p:txBody>
          <a:bodyPr>
            <a:normAutofit/>
          </a:bodyPr>
          <a:lstStyle/>
          <a:p>
            <a:pPr algn="just">
              <a:lnSpc>
                <a:spcPct val="150000"/>
              </a:lnSpc>
            </a:pPr>
            <a:r>
              <a:rPr lang="ka-GE" sz="1600" dirty="0"/>
              <a:t>აბაშის მუნიციპალიტეტში თევზის მოშენების მიზნით წყლის </a:t>
            </a:r>
            <a:r>
              <a:rPr lang="ka-GE" sz="1600" dirty="0" smtClean="0"/>
              <a:t>შესაკავებელი</a:t>
            </a:r>
            <a:r>
              <a:rPr lang="ka-GE" sz="1600" dirty="0"/>
              <a:t> ნაგებობის მოწყობისა და ექსპლუატაციის პროექტის ფრაგლებში ჩატარებული კვლევების საფუძველზე, გაანალიზდა თევზსაშენ მეურნეობაში მიმდინარე საქმიანობა, შესწავლილი იქნა მისი განთავსების არეალის ბუნებრივ-სოციალური გარემოს ფონური მდგომარეობა. მიღებული შედეგების საფუძველზე შესაძლებელია განისაზღვროს მიმდინარე საქმიანობით გამოწვეული, როგორც უარყოფითი, ისე დადებითი ზემოქმედებები აქ არსებულ გარემოს სენსიტიურ რეცეპტორებზე.</a:t>
            </a:r>
            <a:endParaRPr lang="en-US" sz="1600" dirty="0"/>
          </a:p>
          <a:p>
            <a:pPr algn="just">
              <a:lnSpc>
                <a:spcPct val="150000"/>
              </a:lnSpc>
            </a:pPr>
            <a:r>
              <a:rPr lang="ka-GE" sz="1600" dirty="0"/>
              <a:t>აღნიშნული პროექტის ფრაგლებში არ არის გათვალისწინებული რაიმე დამატებითი სამშენებლო სამუშაოები ან არსებული შენობა-ნაგებობების დემონტაჟი, ხოლო  თევზსაშენი მეურნეობის მოწყობა,  როგორც   ალტერნატიული წყარო თევზის რესურსების წარმოებისთვის, ხელს შეუწყობს მდინარე ცხენისწყალში თევზის რესურსების მდგრადობას და შენარჩუნებას. </a:t>
            </a:r>
            <a:endParaRPr lang="en-US" sz="1600" dirty="0"/>
          </a:p>
          <a:p>
            <a:pPr algn="just">
              <a:lnSpc>
                <a:spcPct val="150000"/>
              </a:lnSpc>
            </a:pPr>
            <a:r>
              <a:rPr lang="ka-GE" sz="1600" dirty="0"/>
              <a:t>პრექტის განხორციელების ეტაპზე მოსალოდნელი არ არის რაიმე ზემოქმედება რამსარის საიტზე, რადგან თევსაშენი მეურნეობა კოლხეთის ეროვნული პარკიდან დაშორებულია 18 კმ-ით. </a:t>
            </a:r>
            <a:endParaRPr lang="en-US" sz="1600" dirty="0"/>
          </a:p>
          <a:p>
            <a:endParaRPr lang="en-US" dirty="0"/>
          </a:p>
        </p:txBody>
      </p:sp>
    </p:spTree>
    <p:extLst>
      <p:ext uri="{BB962C8B-B14F-4D97-AF65-F5344CB8AC3E}">
        <p14:creationId xmlns:p14="http://schemas.microsoft.com/office/powerpoint/2010/main" val="154472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b="1" dirty="0" err="1"/>
              <a:t>რეგიონის</a:t>
            </a:r>
            <a:r>
              <a:rPr lang="en-GB" b="1" dirty="0"/>
              <a:t> </a:t>
            </a:r>
            <a:r>
              <a:rPr lang="en-GB" b="1" dirty="0" err="1"/>
              <a:t>კლიმატზე</a:t>
            </a:r>
            <a:r>
              <a:rPr lang="en-GB" b="1" dirty="0"/>
              <a:t> </a:t>
            </a:r>
            <a:r>
              <a:rPr lang="en-GB" b="1" dirty="0" err="1"/>
              <a:t>ზემოქმედება</a:t>
            </a:r>
            <a:r>
              <a:rPr lang="en-US" sz="2800" b="1" dirty="0"/>
              <a:t/>
            </a:r>
            <a:br>
              <a:rPr lang="en-US" sz="2800" b="1" dirty="0"/>
            </a:br>
            <a:endParaRPr lang="en-US" dirty="0"/>
          </a:p>
        </p:txBody>
      </p:sp>
      <p:sp>
        <p:nvSpPr>
          <p:cNvPr id="3" name="Content Placeholder 2"/>
          <p:cNvSpPr>
            <a:spLocks noGrp="1"/>
          </p:cNvSpPr>
          <p:nvPr>
            <p:ph idx="1"/>
          </p:nvPr>
        </p:nvSpPr>
        <p:spPr>
          <a:xfrm>
            <a:off x="415636" y="1258590"/>
            <a:ext cx="11462328" cy="4735810"/>
          </a:xfrm>
        </p:spPr>
        <p:txBody>
          <a:bodyPr/>
          <a:lstStyle/>
          <a:p>
            <a:pPr>
              <a:lnSpc>
                <a:spcPct val="150000"/>
              </a:lnSpc>
            </a:pPr>
            <a:r>
              <a:rPr lang="ka-GE" dirty="0" smtClean="0"/>
              <a:t>გამომდინარე </a:t>
            </a:r>
            <a:r>
              <a:rPr lang="ka-GE" dirty="0"/>
              <a:t>იქიდან, რომ საპროექტო ტერიტორიები, სადაც დაგეგმილია თევზსაშენი მეურნეობის მოწყობა, წარმოადგენს ბუნებრივად ჩაღრმავებულ, დატბორილ ტერიტორიებს და პროექტის განხორციელება არ მოიცავს რაიმე დამატებით, ხელოვნურ დაღრმავებას ან/და წყლის სარკის ზედაპირის გაზრდას სათევზე მეურნეობის გაფართოების მიზნით, ობიექტის მოწყობისა და ექსპლუატაციის ეტაპზე რეგიონის კლიმატზე ზემოქმედება მოსალოდნელი არ არის.</a:t>
            </a:r>
            <a:endParaRPr lang="en-US" dirty="0"/>
          </a:p>
          <a:p>
            <a:endParaRPr lang="en-US" dirty="0"/>
          </a:p>
        </p:txBody>
      </p:sp>
    </p:spTree>
    <p:extLst>
      <p:ext uri="{BB962C8B-B14F-4D97-AF65-F5344CB8AC3E}">
        <p14:creationId xmlns:p14="http://schemas.microsoft.com/office/powerpoint/2010/main" val="376952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b="1" dirty="0" err="1"/>
              <a:t>ზემოქედება</a:t>
            </a:r>
            <a:r>
              <a:rPr lang="en-GB" b="1" dirty="0"/>
              <a:t> </a:t>
            </a:r>
            <a:r>
              <a:rPr lang="en-GB" b="1" dirty="0" err="1"/>
              <a:t>ატმოსფერული</a:t>
            </a:r>
            <a:r>
              <a:rPr lang="en-GB" b="1" dirty="0"/>
              <a:t> </a:t>
            </a:r>
            <a:r>
              <a:rPr lang="en-GB" b="1" dirty="0" err="1"/>
              <a:t>ჰაერის</a:t>
            </a:r>
            <a:r>
              <a:rPr lang="en-GB" b="1" dirty="0"/>
              <a:t> </a:t>
            </a:r>
            <a:r>
              <a:rPr lang="en-GB" b="1" dirty="0" err="1"/>
              <a:t>ხარისხზე</a:t>
            </a:r>
            <a:r>
              <a:rPr lang="en-US" sz="2800" b="1" dirty="0"/>
              <a:t/>
            </a:r>
            <a:br>
              <a:rPr lang="en-US" sz="2800" b="1" dirty="0"/>
            </a:br>
            <a:endParaRPr lang="en-US" dirty="0"/>
          </a:p>
        </p:txBody>
      </p:sp>
      <p:sp>
        <p:nvSpPr>
          <p:cNvPr id="3" name="Content Placeholder 2"/>
          <p:cNvSpPr>
            <a:spLocks noGrp="1"/>
          </p:cNvSpPr>
          <p:nvPr>
            <p:ph idx="1"/>
          </p:nvPr>
        </p:nvSpPr>
        <p:spPr>
          <a:xfrm>
            <a:off x="406400" y="1332481"/>
            <a:ext cx="10991273" cy="4195481"/>
          </a:xfrm>
        </p:spPr>
        <p:txBody>
          <a:bodyPr/>
          <a:lstStyle/>
          <a:p>
            <a:pPr algn="just">
              <a:lnSpc>
                <a:spcPct val="150000"/>
              </a:lnSpc>
            </a:pPr>
            <a:r>
              <a:rPr lang="ka-GE" sz="1800" dirty="0" smtClean="0"/>
              <a:t>როგორც </a:t>
            </a:r>
            <a:r>
              <a:rPr lang="ka-GE" sz="1800" dirty="0"/>
              <a:t>უკვე აღინიშნა, სათევზე მეურნეობისთვის განკუთვნილი ტბორები ბუნებრივი ჩაღრმავებისაა და დამატებითი ჩაღრმავების სამუშაოებს არ ითვალისიწინებს. შესაბამისად, სამშენებლო ან/და რაიმე სახის საექსკავაციო სამუშაოები დაგეგმილი არ არის. აქედან გამომდინარე არც მოწყობის და არც ექსპლოატაციის პროცეში </a:t>
            </a:r>
            <a:r>
              <a:rPr lang="en-US" sz="1800" dirty="0" err="1"/>
              <a:t>ისეთი</a:t>
            </a:r>
            <a:r>
              <a:rPr lang="en-US" sz="1800" dirty="0"/>
              <a:t> </a:t>
            </a:r>
            <a:r>
              <a:rPr lang="en-US" sz="1800" dirty="0" err="1"/>
              <a:t>სამუშაობი</a:t>
            </a:r>
            <a:r>
              <a:rPr lang="en-US" sz="1800" dirty="0"/>
              <a:t>, </a:t>
            </a:r>
            <a:r>
              <a:rPr lang="en-US" sz="1800" dirty="0" err="1"/>
              <a:t>რომელიც</a:t>
            </a:r>
            <a:r>
              <a:rPr lang="en-US" sz="1800" dirty="0"/>
              <a:t> </a:t>
            </a:r>
            <a:r>
              <a:rPr lang="en-US" sz="1800" dirty="0" err="1"/>
              <a:t>დაკავშირებული</a:t>
            </a:r>
            <a:r>
              <a:rPr lang="en-US" sz="1800" dirty="0"/>
              <a:t> </a:t>
            </a:r>
            <a:r>
              <a:rPr lang="en-US" sz="1800" dirty="0" err="1"/>
              <a:t>იქნება</a:t>
            </a:r>
            <a:r>
              <a:rPr lang="en-US" sz="1800" dirty="0"/>
              <a:t> </a:t>
            </a:r>
            <a:r>
              <a:rPr lang="en-US" sz="1800" dirty="0" err="1"/>
              <a:t>ატმოსფერულ</a:t>
            </a:r>
            <a:r>
              <a:rPr lang="en-US" sz="1800" dirty="0"/>
              <a:t> </a:t>
            </a:r>
            <a:r>
              <a:rPr lang="en-US" sz="1800" dirty="0" err="1"/>
              <a:t>ჰაერში</a:t>
            </a:r>
            <a:r>
              <a:rPr lang="en-US" sz="1800" dirty="0"/>
              <a:t> </a:t>
            </a:r>
            <a:r>
              <a:rPr lang="en-US" sz="1800" dirty="0" err="1"/>
              <a:t>მავნე</a:t>
            </a:r>
            <a:r>
              <a:rPr lang="en-US" sz="1800" dirty="0"/>
              <a:t> </a:t>
            </a:r>
            <a:r>
              <a:rPr lang="en-US" sz="1800" dirty="0" err="1"/>
              <a:t>ნივთიერებების</a:t>
            </a:r>
            <a:r>
              <a:rPr lang="en-US" sz="1800" dirty="0"/>
              <a:t> </a:t>
            </a:r>
            <a:r>
              <a:rPr lang="en-US" sz="1800" dirty="0" err="1"/>
              <a:t>გაფრქვევას</a:t>
            </a:r>
            <a:r>
              <a:rPr lang="ka-GE" sz="1800" dirty="0"/>
              <a:t>თან </a:t>
            </a:r>
            <a:r>
              <a:rPr lang="en-US" sz="1800" dirty="0" err="1"/>
              <a:t>ან</a:t>
            </a:r>
            <a:r>
              <a:rPr lang="en-US" sz="1800" dirty="0"/>
              <a:t> </a:t>
            </a:r>
            <a:r>
              <a:rPr lang="en-US" sz="1800" dirty="0" err="1"/>
              <a:t>მტვრის</a:t>
            </a:r>
            <a:r>
              <a:rPr lang="en-US" sz="1800" dirty="0"/>
              <a:t> </a:t>
            </a:r>
            <a:r>
              <a:rPr lang="en-US" sz="1800" dirty="0" err="1"/>
              <a:t>წარმოქმნას</a:t>
            </a:r>
            <a:r>
              <a:rPr lang="ka-GE" sz="1800" dirty="0"/>
              <a:t>თან, დაგეგმილი არ არის. შესაბამისად, </a:t>
            </a:r>
            <a:r>
              <a:rPr lang="en-US" sz="1800" dirty="0" err="1"/>
              <a:t>გარემოში</a:t>
            </a:r>
            <a:r>
              <a:rPr lang="en-US" sz="1800" dirty="0"/>
              <a:t> </a:t>
            </a:r>
            <a:r>
              <a:rPr lang="en-US" sz="1800" dirty="0" err="1"/>
              <a:t>მავნე</a:t>
            </a:r>
            <a:r>
              <a:rPr lang="en-US" sz="1800" dirty="0"/>
              <a:t> </a:t>
            </a:r>
            <a:r>
              <a:rPr lang="en-US" sz="1800" dirty="0" err="1"/>
              <a:t>ნივთიერებების</a:t>
            </a:r>
            <a:r>
              <a:rPr lang="en-US" sz="1800" dirty="0"/>
              <a:t> </a:t>
            </a:r>
            <a:r>
              <a:rPr lang="en-US" sz="1800" dirty="0" err="1"/>
              <a:t>მოხვედრა</a:t>
            </a:r>
            <a:r>
              <a:rPr lang="en-US" sz="1800" dirty="0"/>
              <a:t> </a:t>
            </a:r>
            <a:r>
              <a:rPr lang="en-US" sz="1800" dirty="0" err="1"/>
              <a:t>და</a:t>
            </a:r>
            <a:r>
              <a:rPr lang="en-US" sz="1800" dirty="0"/>
              <a:t> </a:t>
            </a:r>
            <a:r>
              <a:rPr lang="en-US" sz="1800" dirty="0" err="1"/>
              <a:t>გაფრქვევა</a:t>
            </a:r>
            <a:r>
              <a:rPr lang="en-US" sz="1800" dirty="0"/>
              <a:t>  </a:t>
            </a:r>
            <a:r>
              <a:rPr lang="en-US" sz="1800" dirty="0" err="1"/>
              <a:t>არ</a:t>
            </a:r>
            <a:r>
              <a:rPr lang="en-US" sz="1800" dirty="0"/>
              <a:t> </a:t>
            </a:r>
            <a:r>
              <a:rPr lang="ka-GE" sz="1800" dirty="0"/>
              <a:t>მოხდება, რაც იმას ნიშნავს, რომ ზემოაღნიშნული საქმიანობა ატმოსფერულ ჰაერზე ზემოქმედებით არ გამოირჩევა.</a:t>
            </a:r>
            <a:endParaRPr lang="en-US" sz="1800" dirty="0"/>
          </a:p>
          <a:p>
            <a:pPr>
              <a:lnSpc>
                <a:spcPct val="150000"/>
              </a:lnSpc>
            </a:pPr>
            <a:endParaRPr lang="en-US" dirty="0"/>
          </a:p>
        </p:txBody>
      </p:sp>
    </p:spTree>
    <p:extLst>
      <p:ext uri="{BB962C8B-B14F-4D97-AF65-F5344CB8AC3E}">
        <p14:creationId xmlns:p14="http://schemas.microsoft.com/office/powerpoint/2010/main" val="2509413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06264"/>
          </a:xfrm>
        </p:spPr>
        <p:txBody>
          <a:bodyPr/>
          <a:lstStyle/>
          <a:p>
            <a:pPr lvl="1" algn="l" defTabSz="457200" rtl="0">
              <a:spcBef>
                <a:spcPct val="0"/>
              </a:spcBef>
            </a:pPr>
            <a:r>
              <a:rPr lang="en-GB" b="1" dirty="0" err="1"/>
              <a:t>ზემოქმედება</a:t>
            </a:r>
            <a:r>
              <a:rPr lang="en-GB" b="1" dirty="0"/>
              <a:t> </a:t>
            </a:r>
            <a:r>
              <a:rPr lang="en-GB" b="1" dirty="0" err="1"/>
              <a:t>ნიადაგის</a:t>
            </a:r>
            <a:r>
              <a:rPr lang="en-GB" b="1" dirty="0"/>
              <a:t> </a:t>
            </a:r>
            <a:r>
              <a:rPr lang="en-GB" b="1" dirty="0" err="1"/>
              <a:t>ნაყოფიერ</a:t>
            </a:r>
            <a:r>
              <a:rPr lang="en-GB" b="1" dirty="0"/>
              <a:t> </a:t>
            </a:r>
            <a:r>
              <a:rPr lang="en-GB" b="1" dirty="0" err="1"/>
              <a:t>ფენაზე</a:t>
            </a:r>
            <a:r>
              <a:rPr lang="en-US" sz="2800" b="1" dirty="0"/>
              <a:t/>
            </a:r>
            <a:br>
              <a:rPr lang="en-US" sz="2800" b="1" dirty="0"/>
            </a:br>
            <a:endParaRPr lang="en-US" dirty="0"/>
          </a:p>
        </p:txBody>
      </p:sp>
      <p:sp>
        <p:nvSpPr>
          <p:cNvPr id="3" name="Content Placeholder 2"/>
          <p:cNvSpPr>
            <a:spLocks noGrp="1"/>
          </p:cNvSpPr>
          <p:nvPr>
            <p:ph idx="1"/>
          </p:nvPr>
        </p:nvSpPr>
        <p:spPr>
          <a:xfrm>
            <a:off x="360219" y="1212409"/>
            <a:ext cx="11674764" cy="4195481"/>
          </a:xfrm>
        </p:spPr>
        <p:txBody>
          <a:bodyPr/>
          <a:lstStyle/>
          <a:p>
            <a:r>
              <a:rPr lang="ka-GE" dirty="0" smtClean="0"/>
              <a:t>სათევზე </a:t>
            </a:r>
            <a:r>
              <a:rPr lang="ka-GE" dirty="0"/>
              <a:t>მეურნეობის მოსაწყობად არანაირი ტიპის სამშენებლო და ასეევ  მიწის სამუშაოები გათვალისიწინებული არ არის. შესაბამისად, ნიადაგის ნაყოფიერ ფენაზე ზემოქედება მოსალოდნელი არ </a:t>
            </a:r>
            <a:r>
              <a:rPr lang="ka-GE" dirty="0" smtClean="0"/>
              <a:t>არის;</a:t>
            </a:r>
          </a:p>
          <a:p>
            <a:endParaRPr lang="ka-GE" b="1" dirty="0"/>
          </a:p>
          <a:p>
            <a:pPr marL="0" indent="0">
              <a:buNone/>
            </a:pPr>
            <a:r>
              <a:rPr lang="en-GB" b="1" dirty="0" err="1" smtClean="0"/>
              <a:t>მცენარეული</a:t>
            </a:r>
            <a:r>
              <a:rPr lang="en-GB" b="1" dirty="0" smtClean="0"/>
              <a:t> </a:t>
            </a:r>
            <a:r>
              <a:rPr lang="en-GB" b="1" dirty="0" err="1"/>
              <a:t>საფარი</a:t>
            </a:r>
            <a:r>
              <a:rPr lang="en-GB" b="1" dirty="0"/>
              <a:t> </a:t>
            </a:r>
            <a:r>
              <a:rPr lang="en-GB" b="1" dirty="0" err="1"/>
              <a:t>და</a:t>
            </a:r>
            <a:r>
              <a:rPr lang="en-GB" b="1" dirty="0"/>
              <a:t> </a:t>
            </a:r>
            <a:r>
              <a:rPr lang="en-GB" b="1" dirty="0" err="1"/>
              <a:t>მასზე</a:t>
            </a:r>
            <a:r>
              <a:rPr lang="en-GB" b="1" dirty="0"/>
              <a:t> </a:t>
            </a:r>
            <a:r>
              <a:rPr lang="en-GB" b="1" dirty="0" err="1"/>
              <a:t>ზემოქმედება</a:t>
            </a:r>
            <a:r>
              <a:rPr lang="en-GB" b="1" dirty="0"/>
              <a:t> </a:t>
            </a:r>
            <a:endParaRPr lang="en-US" sz="2800" b="1" dirty="0"/>
          </a:p>
          <a:p>
            <a:r>
              <a:rPr lang="ka-GE" dirty="0"/>
              <a:t>საპროექტო ტერიტორია თავისუფალია ხე-მცენარეებისაგან და შესაბამისად პროექტის განხორციელება არ ითვალისწინებს  მცენარეულ საფარზე ზემოქმედებას.</a:t>
            </a:r>
            <a:endParaRPr lang="en-US" dirty="0"/>
          </a:p>
          <a:p>
            <a:r>
              <a:rPr lang="ka-GE" dirty="0"/>
              <a:t>მიწის ფართობები, რომლის გამოყენებაც დაგეგმილია თევზსაშენად, წარმოდგენილია მხოლოდ ჭაობის მცენარეებით. პროექტის განხორციელება ჭაობის მცენარეების ამოღებას ბუნებიდან არ გეგმავს, რადგან ასეთი ტერიტორია ძვირფასია თევზის მოშენებისთვის.</a:t>
            </a:r>
            <a:endParaRPr lang="en-US" dirty="0"/>
          </a:p>
          <a:p>
            <a:endParaRPr lang="en-US" dirty="0"/>
          </a:p>
          <a:p>
            <a:endParaRPr lang="en-US" dirty="0"/>
          </a:p>
        </p:txBody>
      </p:sp>
    </p:spTree>
    <p:extLst>
      <p:ext uri="{BB962C8B-B14F-4D97-AF65-F5344CB8AC3E}">
        <p14:creationId xmlns:p14="http://schemas.microsoft.com/office/powerpoint/2010/main" val="325045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b="1" dirty="0" err="1"/>
              <a:t>ნარჩენების</a:t>
            </a:r>
            <a:r>
              <a:rPr lang="en-GB" b="1" dirty="0"/>
              <a:t> </a:t>
            </a:r>
            <a:r>
              <a:rPr lang="en-GB" b="1" dirty="0" err="1"/>
              <a:t>მართვის</a:t>
            </a:r>
            <a:r>
              <a:rPr lang="en-GB" b="1" dirty="0"/>
              <a:t> </a:t>
            </a:r>
            <a:r>
              <a:rPr lang="en-GB" b="1" dirty="0" err="1"/>
              <a:t>საკითხები</a:t>
            </a:r>
            <a:r>
              <a:rPr lang="en-GB" b="1" dirty="0"/>
              <a:t>, </a:t>
            </a:r>
            <a:r>
              <a:rPr lang="en-GB" b="1" dirty="0" err="1"/>
              <a:t>ნარჩენების</a:t>
            </a:r>
            <a:r>
              <a:rPr lang="en-GB" b="1" dirty="0"/>
              <a:t> </a:t>
            </a:r>
            <a:r>
              <a:rPr lang="en-GB" b="1" dirty="0" err="1"/>
              <a:t>მართვის</a:t>
            </a:r>
            <a:r>
              <a:rPr lang="en-GB" b="1" dirty="0"/>
              <a:t> </a:t>
            </a:r>
            <a:r>
              <a:rPr lang="en-GB" b="1" dirty="0" err="1"/>
              <a:t>გეგმა</a:t>
            </a:r>
            <a:r>
              <a:rPr lang="en-GB" b="1" dirty="0"/>
              <a:t>, </a:t>
            </a:r>
            <a:r>
              <a:rPr lang="en-GB" b="1" dirty="0" err="1"/>
              <a:t>ნარჩენების</a:t>
            </a:r>
            <a:r>
              <a:rPr lang="en-GB" b="1" dirty="0"/>
              <a:t> </a:t>
            </a:r>
            <a:r>
              <a:rPr lang="en-GB" b="1" dirty="0" err="1"/>
              <a:t>წარმოქმნით</a:t>
            </a:r>
            <a:r>
              <a:rPr lang="en-GB" b="1" dirty="0"/>
              <a:t> </a:t>
            </a:r>
            <a:r>
              <a:rPr lang="en-GB" b="1" dirty="0" err="1"/>
              <a:t>და</a:t>
            </a:r>
            <a:r>
              <a:rPr lang="en-GB" b="1" dirty="0"/>
              <a:t> </a:t>
            </a:r>
            <a:r>
              <a:rPr lang="en-GB" b="1" dirty="0" err="1"/>
              <a:t>გავრცელებით</a:t>
            </a:r>
            <a:r>
              <a:rPr lang="en-GB" b="1" dirty="0"/>
              <a:t> </a:t>
            </a:r>
            <a:r>
              <a:rPr lang="en-GB" b="1" dirty="0" err="1"/>
              <a:t>მოსალოდნელი</a:t>
            </a:r>
            <a:r>
              <a:rPr lang="en-GB" b="1" dirty="0"/>
              <a:t> </a:t>
            </a:r>
            <a:r>
              <a:rPr lang="en-GB" b="1" dirty="0" err="1"/>
              <a:t>ზემოქმედება</a:t>
            </a:r>
            <a:r>
              <a:rPr lang="en-US" sz="2800" b="1" dirty="0"/>
              <a:t/>
            </a:r>
            <a:br>
              <a:rPr lang="en-US" sz="2800" b="1" dirty="0"/>
            </a:br>
            <a:endParaRPr lang="en-US" dirty="0"/>
          </a:p>
        </p:txBody>
      </p:sp>
      <p:sp>
        <p:nvSpPr>
          <p:cNvPr id="3" name="Content Placeholder 2"/>
          <p:cNvSpPr>
            <a:spLocks noGrp="1"/>
          </p:cNvSpPr>
          <p:nvPr>
            <p:ph idx="1"/>
          </p:nvPr>
        </p:nvSpPr>
        <p:spPr>
          <a:xfrm>
            <a:off x="443345" y="1711173"/>
            <a:ext cx="11111345" cy="4195481"/>
          </a:xfrm>
        </p:spPr>
        <p:txBody>
          <a:bodyPr/>
          <a:lstStyle/>
          <a:p>
            <a:pPr algn="just">
              <a:lnSpc>
                <a:spcPct val="150000"/>
              </a:lnSpc>
            </a:pPr>
            <a:r>
              <a:rPr lang="ka-GE" sz="1600" b="1" dirty="0"/>
              <a:t>სახიფათო ნარჩენები.</a:t>
            </a:r>
            <a:r>
              <a:rPr lang="ka-GE" sz="1600" dirty="0"/>
              <a:t> ობიექტის ფუნქციონირების პროცესში სახიფათო ნარჩენების წარმოქმნას ადგილი არ ექნება.</a:t>
            </a:r>
            <a:endParaRPr lang="en-US" sz="1600" dirty="0"/>
          </a:p>
          <a:p>
            <a:pPr algn="just">
              <a:lnSpc>
                <a:spcPct val="150000"/>
              </a:lnSpc>
            </a:pPr>
            <a:r>
              <a:rPr lang="ka-GE" sz="1600" b="1" dirty="0"/>
              <a:t>საყოფაცხოვრებო ნარჩენები.</a:t>
            </a:r>
            <a:r>
              <a:rPr lang="ka-GE" sz="1600" dirty="0"/>
              <a:t> ობიექტის ტერიტორიაზე მოსალოდნელია ისეთი საყოფაცხოვრებო ნარჩენების წარმოქმნა, როგორიცაა პერსონალის კვების ნარჩენები. აღნიშნული ნარჩენებისთვის განთავსდება შესაბამისი ურნა. ნარჩენების გატანა მოხდება დაგროვების შესაბამისად, შესაბამისი კომუნალური სამსახურის მიერ მათთან გაფორმებული ხელშეკრულების საფუძველზე.</a:t>
            </a:r>
            <a:endParaRPr lang="en-US" sz="1600" dirty="0"/>
          </a:p>
          <a:p>
            <a:endParaRPr lang="en-US" dirty="0"/>
          </a:p>
        </p:txBody>
      </p:sp>
    </p:spTree>
    <p:extLst>
      <p:ext uri="{BB962C8B-B14F-4D97-AF65-F5344CB8AC3E}">
        <p14:creationId xmlns:p14="http://schemas.microsoft.com/office/powerpoint/2010/main" val="1680277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43209"/>
          </a:xfrm>
        </p:spPr>
        <p:txBody>
          <a:bodyPr/>
          <a:lstStyle/>
          <a:p>
            <a:r>
              <a:rPr lang="ka-GE" sz="2000" b="1" dirty="0"/>
              <a:t>საპროექტო ტერიტორიასთან მისასვლელი გზები </a:t>
            </a:r>
            <a:endParaRPr lang="en-US" sz="4000" b="1" dirty="0"/>
          </a:p>
        </p:txBody>
      </p:sp>
      <p:sp>
        <p:nvSpPr>
          <p:cNvPr id="3" name="Content Placeholder 2"/>
          <p:cNvSpPr>
            <a:spLocks noGrp="1"/>
          </p:cNvSpPr>
          <p:nvPr>
            <p:ph idx="1"/>
          </p:nvPr>
        </p:nvSpPr>
        <p:spPr>
          <a:xfrm>
            <a:off x="332509" y="1147755"/>
            <a:ext cx="11434618" cy="5188390"/>
          </a:xfrm>
        </p:spPr>
        <p:txBody>
          <a:bodyPr>
            <a:normAutofit/>
          </a:bodyPr>
          <a:lstStyle/>
          <a:p>
            <a:r>
              <a:rPr lang="ka-GE" dirty="0" smtClean="0"/>
              <a:t>პროექტის </a:t>
            </a:r>
            <a:r>
              <a:rPr lang="ka-GE" dirty="0"/>
              <a:t>განხორციელება არ საჭიროებს დამატებითი მისასვლელი გზების მშენებლობას და გამოყენებული იქნება არსებული გრუნტის გზები</a:t>
            </a:r>
            <a:r>
              <a:rPr lang="ka-GE" dirty="0" smtClean="0"/>
              <a:t>.</a:t>
            </a:r>
          </a:p>
          <a:p>
            <a:pPr marL="0" indent="0">
              <a:buNone/>
            </a:pPr>
            <a:endParaRPr lang="ka-GE" dirty="0" smtClean="0"/>
          </a:p>
          <a:p>
            <a:pPr marL="0" indent="0">
              <a:buNone/>
            </a:pPr>
            <a:r>
              <a:rPr lang="ka-GE" b="1" dirty="0" smtClean="0"/>
              <a:t>ხმაურით </a:t>
            </a:r>
            <a:r>
              <a:rPr lang="ka-GE" b="1" dirty="0"/>
              <a:t>გამოწვეული ზემოქმედება </a:t>
            </a:r>
            <a:endParaRPr lang="ka-GE" b="1" dirty="0" smtClean="0"/>
          </a:p>
          <a:p>
            <a:pPr marL="0" indent="0">
              <a:buNone/>
            </a:pPr>
            <a:endParaRPr lang="ka-GE" dirty="0"/>
          </a:p>
          <a:p>
            <a:r>
              <a:rPr lang="ka-GE" dirty="0" smtClean="0"/>
              <a:t>ობიექტის </a:t>
            </a:r>
            <a:r>
              <a:rPr lang="ka-GE" dirty="0"/>
              <a:t>ექსპლოატაციის პროცესში ხმაურის წარმოქმნას ადგილი არ ექნება, შესაბამისად </a:t>
            </a:r>
            <a:r>
              <a:rPr lang="ka-GE" dirty="0" smtClean="0"/>
              <a:t>ხმაუ</a:t>
            </a:r>
          </a:p>
          <a:p>
            <a:pPr marL="0" indent="0">
              <a:buNone/>
            </a:pPr>
            <a:endParaRPr lang="ka-GE" dirty="0" smtClean="0"/>
          </a:p>
          <a:p>
            <a:pPr marL="0" indent="0">
              <a:buNone/>
            </a:pPr>
            <a:r>
              <a:rPr lang="ka-GE" b="1" dirty="0" smtClean="0"/>
              <a:t>კულტურული </a:t>
            </a:r>
            <a:r>
              <a:rPr lang="ka-GE" b="1" dirty="0"/>
              <a:t>მემკვიდრეობის ძეგლები და მათზე ზემოქმედება </a:t>
            </a:r>
            <a:endParaRPr lang="ka-GE" b="1" dirty="0" smtClean="0"/>
          </a:p>
          <a:p>
            <a:r>
              <a:rPr lang="ka-GE" dirty="0" smtClean="0"/>
              <a:t>ვიზუალური </a:t>
            </a:r>
            <a:r>
              <a:rPr lang="ka-GE" dirty="0"/>
              <a:t>შეფასებით, ობიექტის გავლენის ზონაში კულტურული მემკვიდრეობის ძეგლები არ მდებარეობს და აქედან გამომდინარე მათზე რაიმე ნეგატიური ზემოქმედება მოსალოდნელი არ არის.რით გამოწვეული ზემოქმედება მოსალოდნელი არ არის. </a:t>
            </a:r>
            <a:endParaRPr lang="en-US" dirty="0"/>
          </a:p>
        </p:txBody>
      </p:sp>
    </p:spTree>
    <p:extLst>
      <p:ext uri="{BB962C8B-B14F-4D97-AF65-F5344CB8AC3E}">
        <p14:creationId xmlns:p14="http://schemas.microsoft.com/office/powerpoint/2010/main" val="2707437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b="1" dirty="0" err="1"/>
              <a:t>ზემოქმედება</a:t>
            </a:r>
            <a:r>
              <a:rPr lang="en-GB" b="1" dirty="0"/>
              <a:t> </a:t>
            </a:r>
            <a:r>
              <a:rPr lang="en-GB" b="1" dirty="0" err="1"/>
              <a:t>სატრანსპორტო</a:t>
            </a:r>
            <a:r>
              <a:rPr lang="en-GB" b="1" dirty="0"/>
              <a:t> </a:t>
            </a:r>
            <a:r>
              <a:rPr lang="en-GB" b="1" dirty="0" err="1"/>
              <a:t>ნაკადებზე</a:t>
            </a:r>
            <a:r>
              <a:rPr lang="en-US" sz="2800" b="1" dirty="0"/>
              <a:t/>
            </a:r>
            <a:br>
              <a:rPr lang="en-US" sz="2800" b="1" dirty="0"/>
            </a:br>
            <a:endParaRPr lang="en-US" dirty="0"/>
          </a:p>
        </p:txBody>
      </p:sp>
      <p:sp>
        <p:nvSpPr>
          <p:cNvPr id="3" name="Content Placeholder 2"/>
          <p:cNvSpPr>
            <a:spLocks noGrp="1"/>
          </p:cNvSpPr>
          <p:nvPr>
            <p:ph idx="1"/>
          </p:nvPr>
        </p:nvSpPr>
        <p:spPr>
          <a:xfrm>
            <a:off x="332510" y="1369428"/>
            <a:ext cx="11314545" cy="4195481"/>
          </a:xfrm>
        </p:spPr>
        <p:txBody>
          <a:bodyPr>
            <a:normAutofit/>
          </a:bodyPr>
          <a:lstStyle/>
          <a:p>
            <a:pPr algn="just">
              <a:lnSpc>
                <a:spcPct val="150000"/>
              </a:lnSpc>
            </a:pPr>
            <a:r>
              <a:rPr lang="ka-GE" sz="1400" dirty="0" smtClean="0"/>
              <a:t>საპროექტო </a:t>
            </a:r>
            <a:r>
              <a:rPr lang="ka-GE" sz="1400" dirty="0"/>
              <a:t>ტერიტორიას ესაზღვრება გრუნტის გზა, რომელზეც პროექტის განხორციელების პროცესში რაიმე ტიპის სამუშაოების ჩატარება დაგეგმილი არ არის. გზების არსებული მდგომარეობა შენარჩუნებული იქნება ოპერირების მთელი ციკლის განმავლობაში.</a:t>
            </a:r>
            <a:endParaRPr lang="en-US" sz="1400" dirty="0"/>
          </a:p>
          <a:p>
            <a:pPr algn="just">
              <a:lnSpc>
                <a:spcPct val="150000"/>
              </a:lnSpc>
            </a:pPr>
            <a:r>
              <a:rPr lang="ka-GE" sz="1400" dirty="0"/>
              <a:t>პროექტის განხორციელება არ საჭიროებს დამატებითი მისასვლელი გზების მშენებლობას და გამოყენებული იქნება არსებული გრუნტის  გზები.</a:t>
            </a:r>
            <a:endParaRPr lang="en-US" sz="1400" dirty="0"/>
          </a:p>
          <a:p>
            <a:pPr algn="just">
              <a:lnSpc>
                <a:spcPct val="150000"/>
              </a:lnSpc>
            </a:pPr>
            <a:r>
              <a:rPr lang="ka-GE" sz="1400" dirty="0"/>
              <a:t>ექსპლუატაციის ეტაპზე სატრანსპორტო ნაკადების ფონური ინტენსივობის გათვალისწინებით, ადგილობრივ გზაზე გადაადგილების შეზღუდვა (ე.წ. საცობების წარმოქმნა) მოსალოდნელი არ არის, სატრანსპორტო საშუალებების მოძრაობა არ იქნება ინტენსიური და სატრანსპორტო ნაკადებზე ზემოქმედება იქნება უმნიშვნელო.</a:t>
            </a:r>
            <a:endParaRPr lang="en-US" sz="1400" dirty="0"/>
          </a:p>
          <a:p>
            <a:pPr algn="just">
              <a:lnSpc>
                <a:spcPct val="150000"/>
              </a:lnSpc>
            </a:pPr>
            <a:r>
              <a:rPr lang="ka-GE" sz="1400" dirty="0"/>
              <a:t>პროექტის განხორციელება არ ითვალისწინებს სამშენებლო და მსგავსი სამუშაოების განხორციელებას, ასევე იმის გათვალისწინებით, რომ პროექტის განხორციელება არ გამოიწვევს ობიექტზე მისასვლელ გზაზე ინტენსიურ სატრანსპორტო მოძრაობას,</a:t>
            </a:r>
            <a:endParaRPr lang="en-US" sz="1400" dirty="0"/>
          </a:p>
          <a:p>
            <a:pPr algn="just">
              <a:lnSpc>
                <a:spcPct val="150000"/>
              </a:lnSpc>
            </a:pPr>
            <a:endParaRPr lang="en-US" sz="1400" dirty="0"/>
          </a:p>
        </p:txBody>
      </p:sp>
    </p:spTree>
    <p:extLst>
      <p:ext uri="{BB962C8B-B14F-4D97-AF65-F5344CB8AC3E}">
        <p14:creationId xmlns:p14="http://schemas.microsoft.com/office/powerpoint/2010/main" val="12359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2507" cy="729537"/>
          </a:xfrm>
        </p:spPr>
        <p:txBody>
          <a:bodyPr/>
          <a:lstStyle/>
          <a:p>
            <a:pPr algn="just"/>
            <a:r>
              <a:rPr lang="ka-GE" sz="2000" b="1" dirty="0"/>
              <a:t>ინფორმაცია გზშ-ს ანგარიშის მომზადებისთვის ჩასატარებელი კვლევებისა და საჭირო მეთოდების შესახებ </a:t>
            </a:r>
            <a:endParaRPr lang="en-US" sz="2000" b="1" dirty="0"/>
          </a:p>
        </p:txBody>
      </p:sp>
      <p:sp>
        <p:nvSpPr>
          <p:cNvPr id="3" name="Content Placeholder 2"/>
          <p:cNvSpPr>
            <a:spLocks noGrp="1"/>
          </p:cNvSpPr>
          <p:nvPr>
            <p:ph idx="1"/>
          </p:nvPr>
        </p:nvSpPr>
        <p:spPr>
          <a:xfrm>
            <a:off x="350982" y="1182255"/>
            <a:ext cx="11462327" cy="5384799"/>
          </a:xfrm>
        </p:spPr>
        <p:txBody>
          <a:bodyPr>
            <a:normAutofit/>
          </a:bodyPr>
          <a:lstStyle/>
          <a:p>
            <a:pPr algn="just"/>
            <a:r>
              <a:rPr lang="ka-GE" sz="1800" dirty="0"/>
              <a:t>გზშ-ს ანგარიშის ,,გარემოსდაცვითი შეფასების კოდექსი’’-ს მე-10 მუხლის მე-3 ნაწილით დადგენილ მოთხოვნებთან შესაბამისობაში მოყვანის მიზნით, გზშ-ს ანგარიშის მოსამზადებლად, საპროექტო ტერიტორიაზე ჩატარდება დეტალური საველე კვლევა და მოხდება მონაცემების მეთოდური და პროგრამული დამუშავება. კვლევა და კვლევის შედეგების დამუშავება განხორციელდება შესაბამისი დარგის სპეციალისტების მიერ. გზშ-ს ეტაპზე: </a:t>
            </a:r>
            <a:endParaRPr lang="ka-GE" sz="1800" dirty="0" smtClean="0"/>
          </a:p>
          <a:p>
            <a:pPr algn="just"/>
            <a:r>
              <a:rPr lang="ka-GE" sz="1800" dirty="0"/>
              <a:t>დაგეგმილი საქმიანობის აღწერის მიზნით</a:t>
            </a:r>
            <a:r>
              <a:rPr lang="ka-GE" sz="1800" dirty="0" smtClean="0"/>
              <a:t>: </a:t>
            </a:r>
          </a:p>
          <a:p>
            <a:pPr algn="just"/>
            <a:r>
              <a:rPr lang="ka-GE" sz="1800" dirty="0"/>
              <a:t>გზშ-ს ანგარიშში მოცემული იქნება დაზუსტებული ინფორმაცია ობიექტის სიმძლავრის, ასევე გამოყენებული რესურსების (ნედლეული, ელ. ენერგია, წყალი) შესახებ; </a:t>
            </a:r>
            <a:r>
              <a:rPr lang="ka-GE" sz="1800" dirty="0" smtClean="0"/>
              <a:t> </a:t>
            </a:r>
            <a:r>
              <a:rPr lang="ka-GE" sz="1800" dirty="0"/>
              <a:t>გზშ-ს ანგარიშში შესწავლილი იქნება მოწყობისა და ექსპლუატაციის ეტაპზე მოსალოდნელი ნარჩენების რაოდენობა და საქართველოს კანონის ,,ნარჩენების მართვის კოდექსის’’ და აღნიშნული კოდექსის კანონქვემდებარე აქტების მოთხოვნის გათვალისწინებით, განისაზღვრება ნარჩენების სახეობები და მახასიათებლები, ასევე აღდგენისა და განთავსების ოპერაციები</a:t>
            </a:r>
            <a:r>
              <a:rPr lang="ka-GE" sz="1800" dirty="0" smtClean="0"/>
              <a:t>;</a:t>
            </a:r>
          </a:p>
          <a:p>
            <a:pPr algn="just"/>
            <a:r>
              <a:rPr lang="ka-GE" sz="1800" dirty="0"/>
              <a:t>გზშ-ს ანგარიშში განხილული იქნება ტერიტორიის შერჩევის ალტერნატივები, მათ შორის ნულოვანი ალტერნატივა</a:t>
            </a:r>
            <a:endParaRPr lang="en-US" sz="1800" dirty="0"/>
          </a:p>
        </p:txBody>
      </p:sp>
    </p:spTree>
    <p:extLst>
      <p:ext uri="{BB962C8B-B14F-4D97-AF65-F5344CB8AC3E}">
        <p14:creationId xmlns:p14="http://schemas.microsoft.com/office/powerpoint/2010/main" val="338190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84" y="277090"/>
            <a:ext cx="9404723" cy="849745"/>
          </a:xfrm>
        </p:spPr>
        <p:txBody>
          <a:bodyPr/>
          <a:lstStyle/>
          <a:p>
            <a:r>
              <a:rPr lang="ka-GE" sz="2000" b="1" dirty="0"/>
              <a:t>ინფორმაცია გზშ-ს ანგარიშის მომზადებისთვის ჩასატარებელი კვლევებისა და საჭირო მეთოდების შესახებ </a:t>
            </a:r>
            <a:endParaRPr lang="en-US" sz="2000" dirty="0"/>
          </a:p>
        </p:txBody>
      </p:sp>
      <p:sp>
        <p:nvSpPr>
          <p:cNvPr id="3" name="Content Placeholder 2"/>
          <p:cNvSpPr>
            <a:spLocks noGrp="1"/>
          </p:cNvSpPr>
          <p:nvPr>
            <p:ph idx="1"/>
          </p:nvPr>
        </p:nvSpPr>
        <p:spPr>
          <a:xfrm>
            <a:off x="360218" y="1369427"/>
            <a:ext cx="11194473" cy="4569555"/>
          </a:xfrm>
        </p:spPr>
        <p:txBody>
          <a:bodyPr>
            <a:normAutofit fontScale="92500"/>
          </a:bodyPr>
          <a:lstStyle/>
          <a:p>
            <a:pPr algn="just">
              <a:lnSpc>
                <a:spcPct val="150000"/>
              </a:lnSpc>
            </a:pPr>
            <a:r>
              <a:rPr lang="ka-GE" sz="1600" dirty="0"/>
              <a:t>შესწავლილი და შეფასებული იქნება ობიექტის მიმდინარე საქმიანობით გამოწვეული ზემოქმედება, მცენარეულ საფარზე, ფაუნის წარმომადგენლებზე, იხტიოფაუნაზე. შეფასდება ობიექტის ფუნქციონირებით გამოწვეული ზემოქმედება კლიმატზე, კულტურულ მემკვიდრეობასა და მატერიალურ ფასეულობებზე. გზშ-ს ეტაპზე ზემოქმედების შეფასებისთვის გამოყენებული იქნება კომპიუტერული და ანალიტიკური მეთოდები. აღნიშნულ კომპონენტებზე ზემოქმედება შეფასდება პირდაპირი, არაპირდაპირი, კუმულაციური, მოკლევადიანი, გრძელვადიანი, პოზიტიური და ნეგატიური ზემოქმედების თვალსაზრისით, რომელიც შესაძლებელია გამოწვეული იყოს: </a:t>
            </a:r>
            <a:r>
              <a:rPr lang="ka-GE" sz="1600" dirty="0" smtClean="0"/>
              <a:t>ობიექტის </a:t>
            </a:r>
            <a:r>
              <a:rPr lang="ka-GE" sz="1600" dirty="0"/>
              <a:t>მოწყობის სამუშაოებით; </a:t>
            </a:r>
            <a:r>
              <a:rPr lang="ka-GE" sz="1600" dirty="0" smtClean="0"/>
              <a:t>ბუნებრივი </a:t>
            </a:r>
            <a:r>
              <a:rPr lang="ka-GE" sz="1600" dirty="0"/>
              <a:t>რესურსების გამოყენებით; </a:t>
            </a:r>
            <a:r>
              <a:rPr lang="ka-GE" sz="1600" dirty="0" smtClean="0"/>
              <a:t>გარემოს </a:t>
            </a:r>
            <a:r>
              <a:rPr lang="ka-GE" sz="1600" dirty="0"/>
              <a:t>დამაბინძურებელი ფაქტორების ემისიით, ჩამდინარე წყლებით, ხმაურით, ნარჩენების განთავსებით. </a:t>
            </a:r>
            <a:r>
              <a:rPr lang="ka-GE" sz="1600" dirty="0" smtClean="0"/>
              <a:t>ავარიით </a:t>
            </a:r>
            <a:r>
              <a:rPr lang="ka-GE" sz="1600" dirty="0"/>
              <a:t>ან ბუნებრივი კატასტროფით; </a:t>
            </a:r>
            <a:r>
              <a:rPr lang="ka-GE" sz="1600" dirty="0" smtClean="0"/>
              <a:t>სხვა </a:t>
            </a:r>
            <a:r>
              <a:rPr lang="ka-GE" sz="1600" dirty="0"/>
              <a:t>საქმიანობასთან კუმულაციური ზემოქმედებით</a:t>
            </a:r>
            <a:r>
              <a:rPr lang="ka-GE" sz="1600" dirty="0" smtClean="0"/>
              <a:t>;</a:t>
            </a:r>
          </a:p>
          <a:p>
            <a:pPr algn="just">
              <a:lnSpc>
                <a:spcPct val="150000"/>
              </a:lnSpc>
            </a:pPr>
            <a:r>
              <a:rPr lang="ka-GE" sz="1600" dirty="0"/>
              <a:t>გაანალიზებული და ანგარიშში ასახული იქნება საწარმოში მოსალოდნელი ინციდენტები და ავარიული სიტუაციები. შემუშავდება ინციდენტებზე და ავარიულ სიტუაციებზე რეაგირების გეგმა, მონიტორინგისა და ზემოქმედების შემცირების სამოქმედო გეგმა, ნარჩენების მართვის გეგმა. აღნიშნულის განხორციელება მოხდება ტექნიკური რეგლამენტების მოთხოვნების გათვალისწინებით და პრაქტიკული გამოცდილების ანალიზის </a:t>
            </a:r>
            <a:r>
              <a:rPr lang="ka-GE" sz="1600" dirty="0" smtClean="0"/>
              <a:t>საშუალებით.</a:t>
            </a:r>
            <a:endParaRPr lang="en-US" sz="1600" dirty="0"/>
          </a:p>
        </p:txBody>
      </p:sp>
    </p:spTree>
    <p:extLst>
      <p:ext uri="{BB962C8B-B14F-4D97-AF65-F5344CB8AC3E}">
        <p14:creationId xmlns:p14="http://schemas.microsoft.com/office/powerpoint/2010/main" val="70549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0991"/>
          </a:xfrm>
        </p:spPr>
        <p:txBody>
          <a:bodyPr/>
          <a:lstStyle/>
          <a:p>
            <a:r>
              <a:rPr lang="ka-GE" sz="2400" b="1" dirty="0" smtClean="0"/>
              <a:t>შესავალი</a:t>
            </a:r>
            <a:endParaRPr lang="en-US" sz="2400" b="1" dirty="0"/>
          </a:p>
        </p:txBody>
      </p:sp>
      <p:sp>
        <p:nvSpPr>
          <p:cNvPr id="3" name="Content Placeholder 2"/>
          <p:cNvSpPr>
            <a:spLocks noGrp="1"/>
          </p:cNvSpPr>
          <p:nvPr>
            <p:ph idx="1"/>
          </p:nvPr>
        </p:nvSpPr>
        <p:spPr>
          <a:xfrm>
            <a:off x="323274" y="1311564"/>
            <a:ext cx="11286836" cy="4936835"/>
          </a:xfrm>
        </p:spPr>
        <p:txBody>
          <a:bodyPr>
            <a:normAutofit fontScale="92500"/>
          </a:bodyPr>
          <a:lstStyle/>
          <a:p>
            <a:pPr algn="just">
              <a:lnSpc>
                <a:spcPct val="150000"/>
              </a:lnSpc>
            </a:pPr>
            <a:r>
              <a:rPr lang="ka-GE" sz="1800" dirty="0"/>
              <a:t>საპროექტო მიწის ნაკვეთები ადმინისტრაციულად მიეკუთვნება აბაშის მუნიციპალიტეტს. კერძოდ კი სოფლებს ქოლობანსა და გეზათს. სოფ. ქოლობანში არსებული დატბორილი მიწის ნაკვეთის საკადასტრო კოდებია: </a:t>
            </a:r>
            <a:r>
              <a:rPr lang="en-US" sz="1800" dirty="0"/>
              <a:t>40.14.32.006</a:t>
            </a:r>
            <a:r>
              <a:rPr lang="ka-GE" sz="1800" dirty="0"/>
              <a:t> (ფართობი - 345 205კვ.მ)</a:t>
            </a:r>
            <a:r>
              <a:rPr lang="en-US" sz="1800" dirty="0"/>
              <a:t>; 40.14.32.007</a:t>
            </a:r>
            <a:r>
              <a:rPr lang="ka-GE" sz="1800" dirty="0"/>
              <a:t> (ფართობი - 763 258 კვ.მ)</a:t>
            </a:r>
            <a:r>
              <a:rPr lang="en-US" sz="1800" dirty="0"/>
              <a:t>. </a:t>
            </a:r>
            <a:r>
              <a:rPr lang="ka-GE" sz="1800" dirty="0"/>
              <a:t>ხოლო, სოფ. გეზათში არსებული დატბორილი მიწის საკადასტრო კოდია: </a:t>
            </a:r>
            <a:r>
              <a:rPr lang="en-US" sz="1800" dirty="0"/>
              <a:t>40.02.34.010</a:t>
            </a:r>
            <a:r>
              <a:rPr lang="ka-GE" sz="1800" dirty="0"/>
              <a:t> (ფართობი - 1 578 039 კვ.მ)</a:t>
            </a:r>
            <a:r>
              <a:rPr lang="en-US" sz="1800" dirty="0"/>
              <a:t>; </a:t>
            </a:r>
            <a:r>
              <a:rPr lang="ka-GE" sz="1800" dirty="0"/>
              <a:t>მიწა წარმოადგენს შპს ,,ფორეჯი </a:t>
            </a:r>
            <a:r>
              <a:rPr lang="en-US" sz="1800" dirty="0"/>
              <a:t>I”-</a:t>
            </a:r>
            <a:r>
              <a:rPr lang="ka-GE" sz="1800" dirty="0"/>
              <a:t>ს საკუთრებას. მიწის ნაკვეთების ჯამური ფართობი შეადგენს </a:t>
            </a:r>
            <a:r>
              <a:rPr lang="en-US" sz="1800" dirty="0"/>
              <a:t>2686502 </a:t>
            </a:r>
            <a:r>
              <a:rPr lang="ka-GE" sz="1800" dirty="0"/>
              <a:t>კვ.მ-ს. თუმცა აქედან, ამ ეტაპზე ბუნებრივი ჩაღმავება გააჩნია და შესაბამისად წყლით იფარება 1 540 000 კვ.მ (154. 33 ჰა) </a:t>
            </a:r>
            <a:r>
              <a:rPr lang="ka-GE" sz="1800" dirty="0" smtClean="0"/>
              <a:t>ფართობი</a:t>
            </a:r>
            <a:r>
              <a:rPr lang="ka-GE" sz="1800" dirty="0"/>
              <a:t>;</a:t>
            </a:r>
            <a:endParaRPr lang="en-US" sz="1800" dirty="0"/>
          </a:p>
          <a:p>
            <a:pPr algn="just">
              <a:lnSpc>
                <a:spcPct val="150000"/>
              </a:lnSpc>
            </a:pPr>
            <a:r>
              <a:rPr lang="ka-GE" sz="1800" dirty="0"/>
              <a:t>მიწების ბუნებრივი ჩაღრმავებისა და დატბორვის გამო, </a:t>
            </a:r>
            <a:r>
              <a:rPr lang="en-US" sz="1800" dirty="0" err="1"/>
              <a:t>მიღებული</a:t>
            </a:r>
            <a:r>
              <a:rPr lang="en-US" sz="1800" dirty="0"/>
              <a:t> </a:t>
            </a:r>
            <a:r>
              <a:rPr lang="en-US" sz="1800" dirty="0" err="1"/>
              <a:t>იქნა</a:t>
            </a:r>
            <a:r>
              <a:rPr lang="en-US" sz="1800" dirty="0"/>
              <a:t> </a:t>
            </a:r>
            <a:r>
              <a:rPr lang="en-US" sz="1800" dirty="0" err="1"/>
              <a:t>გადაწყვეტილება</a:t>
            </a:r>
            <a:r>
              <a:rPr lang="en-US" sz="1800" dirty="0"/>
              <a:t>, </a:t>
            </a:r>
            <a:r>
              <a:rPr lang="en-US" sz="1800" dirty="0" err="1"/>
              <a:t>აღნიშნულ</a:t>
            </a:r>
            <a:r>
              <a:rPr lang="en-US" sz="1800" dirty="0"/>
              <a:t> </a:t>
            </a:r>
            <a:r>
              <a:rPr lang="en-US" sz="1800" dirty="0" err="1"/>
              <a:t>მიწის</a:t>
            </a:r>
            <a:r>
              <a:rPr lang="en-US" sz="1800" dirty="0"/>
              <a:t> </a:t>
            </a:r>
            <a:r>
              <a:rPr lang="en-US" sz="1800" dirty="0" err="1"/>
              <a:t>ნაკვეთებზე</a:t>
            </a:r>
            <a:r>
              <a:rPr lang="en-US" sz="1800" dirty="0"/>
              <a:t> </a:t>
            </a:r>
            <a:r>
              <a:rPr lang="en-US" sz="1800" dirty="0" err="1"/>
              <a:t>მო</a:t>
            </a:r>
            <a:r>
              <a:rPr lang="ka-GE" sz="1800" dirty="0"/>
              <a:t>ეწყოს </a:t>
            </a:r>
            <a:r>
              <a:rPr lang="en-US" sz="1800" dirty="0" err="1"/>
              <a:t>თევზსაშენი</a:t>
            </a:r>
            <a:r>
              <a:rPr lang="en-US" sz="1800" dirty="0"/>
              <a:t> </a:t>
            </a:r>
            <a:r>
              <a:rPr lang="en-US" sz="1800" dirty="0" err="1"/>
              <a:t>მეურნეობა</a:t>
            </a:r>
            <a:r>
              <a:rPr lang="en-US" sz="1800" dirty="0"/>
              <a:t>. </a:t>
            </a:r>
            <a:r>
              <a:rPr lang="ka-GE" sz="1800" dirty="0"/>
              <a:t>რისთვისაც, კომპანია გეგმავს არსებულ ტბორებში </a:t>
            </a:r>
            <a:r>
              <a:rPr lang="en-US" sz="1800" dirty="0" err="1"/>
              <a:t>თევზის</a:t>
            </a:r>
            <a:r>
              <a:rPr lang="en-US" sz="1800" dirty="0"/>
              <a:t> </a:t>
            </a:r>
            <a:r>
              <a:rPr lang="ka-GE" sz="1800" dirty="0"/>
              <a:t>სანაშენე ლიფსიტების </a:t>
            </a:r>
            <a:r>
              <a:rPr lang="en-US" sz="1800" dirty="0" err="1"/>
              <a:t>გაშვებას</a:t>
            </a:r>
            <a:r>
              <a:rPr lang="en-US" sz="1800" dirty="0"/>
              <a:t> </a:t>
            </a:r>
            <a:r>
              <a:rPr lang="en-US" sz="1800" dirty="0" err="1"/>
              <a:t>და</a:t>
            </a:r>
            <a:r>
              <a:rPr lang="en-US" sz="1800" dirty="0"/>
              <a:t> </a:t>
            </a:r>
            <a:r>
              <a:rPr lang="en-US" sz="1800" dirty="0" err="1"/>
              <a:t>სხვადასხვა</a:t>
            </a:r>
            <a:r>
              <a:rPr lang="en-US" sz="1800" dirty="0"/>
              <a:t> </a:t>
            </a:r>
            <a:r>
              <a:rPr lang="en-US" sz="1800" dirty="0" err="1"/>
              <a:t>სახეობის</a:t>
            </a:r>
            <a:r>
              <a:rPr lang="en-US" sz="1800" dirty="0"/>
              <a:t> </a:t>
            </a:r>
            <a:r>
              <a:rPr lang="en-US" sz="1800" dirty="0" err="1"/>
              <a:t>თევზის</a:t>
            </a:r>
            <a:r>
              <a:rPr lang="en-US" sz="1800" dirty="0"/>
              <a:t> </a:t>
            </a:r>
            <a:r>
              <a:rPr lang="en-US" sz="1800" dirty="0" err="1"/>
              <a:t>მოშენებას</a:t>
            </a:r>
            <a:r>
              <a:rPr lang="en-US" sz="1800" dirty="0"/>
              <a:t>.  </a:t>
            </a:r>
            <a:r>
              <a:rPr lang="en-US" sz="1800" dirty="0" err="1"/>
              <a:t>წლის</a:t>
            </a:r>
            <a:r>
              <a:rPr lang="en-US" sz="1800" dirty="0"/>
              <a:t> </a:t>
            </a:r>
            <a:r>
              <a:rPr lang="en-US" sz="1800" dirty="0" err="1"/>
              <a:t>განმავლობაში</a:t>
            </a:r>
            <a:r>
              <a:rPr lang="en-US" sz="1800" dirty="0"/>
              <a:t> </a:t>
            </a:r>
            <a:r>
              <a:rPr lang="en-US" sz="1800" dirty="0" err="1"/>
              <a:t>სატბორე</a:t>
            </a:r>
            <a:r>
              <a:rPr lang="en-US" sz="1800" dirty="0"/>
              <a:t> </a:t>
            </a:r>
            <a:r>
              <a:rPr lang="en-US" sz="1800" dirty="0" err="1"/>
              <a:t>მეურნეობაში</a:t>
            </a:r>
            <a:r>
              <a:rPr lang="en-US" sz="1800" dirty="0"/>
              <a:t> </a:t>
            </a:r>
            <a:r>
              <a:rPr lang="en-US" sz="1800" dirty="0" err="1"/>
              <a:t>მოშენებული</a:t>
            </a:r>
            <a:r>
              <a:rPr lang="en-US" sz="1800" dirty="0"/>
              <a:t> </a:t>
            </a:r>
            <a:r>
              <a:rPr lang="en-US" sz="1800" dirty="0" err="1"/>
              <a:t>თევზის</a:t>
            </a:r>
            <a:r>
              <a:rPr lang="en-US" sz="1800" dirty="0"/>
              <a:t> </a:t>
            </a:r>
            <a:r>
              <a:rPr lang="en-US" sz="1800" dirty="0" err="1"/>
              <a:t>რაოდენობა</a:t>
            </a:r>
            <a:r>
              <a:rPr lang="en-US" sz="1800" dirty="0"/>
              <a:t> </a:t>
            </a:r>
            <a:r>
              <a:rPr lang="ka-GE" sz="1800" dirty="0"/>
              <a:t>პირველ ეტაპზე </a:t>
            </a:r>
            <a:r>
              <a:rPr lang="en-US" sz="1800" dirty="0" err="1"/>
              <a:t>იქნება</a:t>
            </a:r>
            <a:r>
              <a:rPr lang="en-US" sz="1800" dirty="0"/>
              <a:t> </a:t>
            </a:r>
            <a:r>
              <a:rPr lang="en-US" sz="1800" dirty="0" err="1"/>
              <a:t>დაახლოებით</a:t>
            </a:r>
            <a:r>
              <a:rPr lang="en-US" sz="1800" dirty="0"/>
              <a:t> 4-6 </a:t>
            </a:r>
            <a:r>
              <a:rPr lang="en-US" sz="1800" dirty="0" err="1"/>
              <a:t>ტონა</a:t>
            </a:r>
            <a:r>
              <a:rPr lang="en-US" sz="1800" dirty="0"/>
              <a:t>. </a:t>
            </a:r>
            <a:r>
              <a:rPr lang="ka-GE" sz="1800" dirty="0"/>
              <a:t>თუმცა დატბორილი ტერიტორიების სიდიდის გათვალისწინებით, შესაძლებელია წარმადობის ზრდა.</a:t>
            </a:r>
            <a:endParaRPr lang="en-US" sz="1800" dirty="0"/>
          </a:p>
          <a:p>
            <a:endParaRPr lang="en-US" dirty="0"/>
          </a:p>
        </p:txBody>
      </p:sp>
    </p:spTree>
    <p:extLst>
      <p:ext uri="{BB962C8B-B14F-4D97-AF65-F5344CB8AC3E}">
        <p14:creationId xmlns:p14="http://schemas.microsoft.com/office/powerpoint/2010/main" val="2315293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01" y="110974"/>
            <a:ext cx="10455998" cy="461682"/>
          </a:xfrm>
        </p:spPr>
        <p:txBody>
          <a:bodyPr/>
          <a:lstStyle/>
          <a:p>
            <a:r>
              <a:rPr lang="ka-GE" sz="1600" b="1" dirty="0" smtClean="0"/>
              <a:t>არსებული </a:t>
            </a:r>
            <a:r>
              <a:rPr lang="ka-GE" sz="1600" b="1" dirty="0"/>
              <a:t>არხის სიტუაციური რუკა, წყალაღების წერტილის მითითებით</a:t>
            </a:r>
            <a:endParaRPr lang="en-US" sz="1600" b="1" dirty="0"/>
          </a:p>
        </p:txBody>
      </p:sp>
      <p:pic>
        <p:nvPicPr>
          <p:cNvPr id="4" name="Content Placeholder 3" descr="C:\Users\Irakli\Desktop\ფორეჯი\აბაშის ტბები\sps foreji1 werili da situaciuri naxazi_00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8545" y="452582"/>
            <a:ext cx="4734946" cy="6252873"/>
          </a:xfrm>
          <a:prstGeom prst="rect">
            <a:avLst/>
          </a:prstGeom>
          <a:noFill/>
          <a:ln>
            <a:noFill/>
          </a:ln>
        </p:spPr>
      </p:pic>
    </p:spTree>
    <p:extLst>
      <p:ext uri="{BB962C8B-B14F-4D97-AF65-F5344CB8AC3E}">
        <p14:creationId xmlns:p14="http://schemas.microsoft.com/office/powerpoint/2010/main" val="657979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813502"/>
          </a:xfrm>
        </p:spPr>
        <p:txBody>
          <a:bodyPr>
            <a:normAutofit/>
          </a:bodyPr>
          <a:lstStyle/>
          <a:p>
            <a:pPr marL="0" indent="0" algn="ctr">
              <a:buNone/>
            </a:pPr>
            <a:endParaRPr lang="ka-GE" b="1" dirty="0" smtClean="0">
              <a:effectLst>
                <a:outerShdw blurRad="38100" dist="38100" dir="2700000" algn="tl">
                  <a:srgbClr val="000000">
                    <a:alpha val="43137"/>
                  </a:srgbClr>
                </a:outerShdw>
              </a:effectLst>
            </a:endParaRPr>
          </a:p>
          <a:p>
            <a:pPr marL="0" indent="0" algn="ctr">
              <a:buNone/>
            </a:pPr>
            <a:r>
              <a:rPr lang="ka-GE" b="1" dirty="0" smtClean="0">
                <a:effectLst>
                  <a:outerShdw blurRad="38100" dist="38100" dir="2700000" algn="tl">
                    <a:srgbClr val="000000">
                      <a:alpha val="43137"/>
                    </a:srgbClr>
                  </a:outerShdw>
                </a:effectLst>
              </a:rPr>
              <a:t>მადლობა ყურადღებისთვის!</a:t>
            </a:r>
          </a:p>
          <a:p>
            <a:pPr marL="0" indent="0" algn="ctr">
              <a:buNone/>
            </a:pPr>
            <a:endParaRPr lang="ka-GE" b="1" dirty="0">
              <a:effectLst>
                <a:outerShdw blurRad="38100" dist="38100" dir="2700000" algn="tl">
                  <a:srgbClr val="000000">
                    <a:alpha val="43137"/>
                  </a:srgbClr>
                </a:outerShdw>
              </a:effectLst>
            </a:endParaRPr>
          </a:p>
          <a:p>
            <a:pPr marL="0" indent="0" algn="ctr">
              <a:buNone/>
            </a:pPr>
            <a:r>
              <a:rPr lang="ka-GE" b="1" dirty="0" smtClean="0">
                <a:effectLst>
                  <a:outerShdw blurRad="38100" dist="38100" dir="2700000" algn="tl">
                    <a:srgbClr val="000000">
                      <a:alpha val="43137"/>
                    </a:srgbClr>
                  </a:outerShdw>
                </a:effectLst>
              </a:rPr>
              <a:t>შპს </a:t>
            </a:r>
            <a:r>
              <a:rPr lang="ka-GE" b="1" dirty="0" smtClean="0">
                <a:effectLst>
                  <a:outerShdw blurRad="38100" dist="38100" dir="2700000" algn="tl">
                    <a:srgbClr val="000000">
                      <a:alpha val="43137"/>
                    </a:srgbClr>
                  </a:outerShdw>
                </a:effectLst>
              </a:rPr>
              <a:t>,,</a:t>
            </a:r>
            <a:r>
              <a:rPr lang="ka-GE" b="1" dirty="0" smtClean="0">
                <a:effectLst>
                  <a:outerShdw blurRad="38100" dist="38100" dir="2700000" algn="tl">
                    <a:srgbClr val="000000">
                      <a:alpha val="43137"/>
                    </a:srgbClr>
                  </a:outerShdw>
                </a:effectLst>
              </a:rPr>
              <a:t>ფორეჯი</a:t>
            </a:r>
            <a:r>
              <a:rPr lang="ka-GE"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945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37" y="268645"/>
            <a:ext cx="9285848" cy="828172"/>
          </a:xfrm>
        </p:spPr>
        <p:txBody>
          <a:bodyPr>
            <a:normAutofit/>
          </a:bodyPr>
          <a:lstStyle/>
          <a:p>
            <a:r>
              <a:rPr lang="ka-GE" sz="1800" b="1" dirty="0" smtClean="0"/>
              <a:t>სკოპინგის ანგარიშის მომზადების საკანონმდებლო საფუძველი</a:t>
            </a:r>
            <a:endParaRPr lang="en-US" sz="1800" b="1" dirty="0"/>
          </a:p>
        </p:txBody>
      </p:sp>
      <p:sp>
        <p:nvSpPr>
          <p:cNvPr id="3" name="Content Placeholder 2"/>
          <p:cNvSpPr>
            <a:spLocks noGrp="1"/>
          </p:cNvSpPr>
          <p:nvPr>
            <p:ph idx="1"/>
          </p:nvPr>
        </p:nvSpPr>
        <p:spPr>
          <a:xfrm>
            <a:off x="739588" y="1264023"/>
            <a:ext cx="10778471" cy="4916140"/>
          </a:xfrm>
        </p:spPr>
        <p:txBody>
          <a:bodyPr>
            <a:normAutofit lnSpcReduction="10000"/>
          </a:bodyPr>
          <a:lstStyle/>
          <a:p>
            <a:pPr algn="just">
              <a:lnSpc>
                <a:spcPct val="150000"/>
              </a:lnSpc>
            </a:pPr>
            <a:r>
              <a:rPr lang="ka-GE" sz="1800" dirty="0"/>
              <a:t>საქართველოს გარემოსდაცვითი შეფასების კოდექსის მე-II დანართის, პირველი პუნქტის, 1.6 ქვეპუნქტის შესაბამისად, სკრინინგის ანგარიშის მომზადებას და საქართველოს გარემოს დაცვისა და სოფლის მეურნეობის  სამინისტროში წარდგენას ექვემდებარება წელიწადში 40 ტონაზე მეტი წარმადობის თევზსაშენი მეურნეობის მოწყობა. იქიდან გამომდინარე, რომ დაგეგმილი თევზსაშენი მეურნეობა ითვალისიწინებს  წელიწადში მხოლოდ 6-7 ტონა თევზის მოშენებას, შესაბამისად  აღნიშნული საქმიანობა  სკრინინგის ანგარიშის მომზადებას და სამინისტროში წარდგენას არ საჭიროებს.</a:t>
            </a:r>
            <a:endParaRPr lang="en-US" sz="1800" dirty="0"/>
          </a:p>
          <a:p>
            <a:pPr algn="just">
              <a:lnSpc>
                <a:spcPct val="150000"/>
              </a:lnSpc>
            </a:pPr>
            <a:r>
              <a:rPr lang="ka-GE" sz="1800" dirty="0"/>
              <a:t>თუმცა, საქართველოს კანონის გარემოსდაცვითი შეფასების კოდექსის პირველი დანართის 21-ე პუნქტის შესაბამისად, სკოპინგის პროცედურას ექვემდებარება ,,კაშხლის ან/და სხვა ნაგებობის მშენებლობა და ექსპლუატაცია, რომელიც წყლის შესაკავებლად ან მუდმივად დასაგროვებლად გამოიყენება და რომლის მიერ შეკავებული ან დაგროვებული წყლის მოცულობა 50 000 მ​</a:t>
            </a:r>
            <a:r>
              <a:rPr lang="ka-GE" sz="1800" baseline="30000" dirty="0"/>
              <a:t>3</a:t>
            </a:r>
            <a:r>
              <a:rPr lang="ka-GE" sz="1800" dirty="0"/>
              <a:t>-ზე მეტია.</a:t>
            </a:r>
            <a:endParaRPr lang="en-US" sz="1800" dirty="0"/>
          </a:p>
          <a:p>
            <a:pPr marL="0" indent="0" algn="just">
              <a:lnSpc>
                <a:spcPct val="150000"/>
              </a:lnSpc>
              <a:buNone/>
            </a:pPr>
            <a:endParaRPr lang="en-US" sz="1400" b="1" dirty="0"/>
          </a:p>
          <a:p>
            <a:pPr algn="just">
              <a:lnSpc>
                <a:spcPct val="150000"/>
              </a:lnSpc>
            </a:pPr>
            <a:endParaRPr lang="en-US" b="1" dirty="0"/>
          </a:p>
          <a:p>
            <a:endParaRPr lang="en-US" dirty="0"/>
          </a:p>
        </p:txBody>
      </p:sp>
    </p:spTree>
    <p:extLst>
      <p:ext uri="{BB962C8B-B14F-4D97-AF65-F5344CB8AC3E}">
        <p14:creationId xmlns:p14="http://schemas.microsoft.com/office/powerpoint/2010/main" val="3042268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80155"/>
          </a:xfrm>
        </p:spPr>
        <p:txBody>
          <a:bodyPr/>
          <a:lstStyle/>
          <a:p>
            <a:r>
              <a:rPr lang="ka-GE" sz="2000" b="1" dirty="0"/>
              <a:t>სკოპინგის ანგარიშის მომზადების საკანონმდებლო საფუძველი</a:t>
            </a:r>
            <a:endParaRPr lang="en-US" sz="2000" dirty="0"/>
          </a:p>
        </p:txBody>
      </p:sp>
      <p:sp>
        <p:nvSpPr>
          <p:cNvPr id="3" name="Content Placeholder 2"/>
          <p:cNvSpPr>
            <a:spLocks noGrp="1"/>
          </p:cNvSpPr>
          <p:nvPr>
            <p:ph idx="1"/>
          </p:nvPr>
        </p:nvSpPr>
        <p:spPr>
          <a:xfrm>
            <a:off x="267855" y="831274"/>
            <a:ext cx="11314545" cy="5417126"/>
          </a:xfrm>
        </p:spPr>
        <p:txBody>
          <a:bodyPr/>
          <a:lstStyle/>
          <a:p>
            <a:pPr>
              <a:lnSpc>
                <a:spcPct val="150000"/>
              </a:lnSpc>
            </a:pPr>
            <a:endParaRPr lang="ka-GE" dirty="0" smtClean="0"/>
          </a:p>
          <a:p>
            <a:pPr>
              <a:lnSpc>
                <a:spcPct val="150000"/>
              </a:lnSpc>
            </a:pPr>
            <a:r>
              <a:rPr lang="ka-GE" dirty="0" smtClean="0"/>
              <a:t>იქიდან </a:t>
            </a:r>
            <a:r>
              <a:rPr lang="ka-GE" dirty="0"/>
              <a:t>გამომდინარე, რომ დაგეგმილი საქმიანობის განხორციელება გათვალისწინებულია 154 ჰა მიწის ფართობზე, რომლის ჩაღრმავება მერყეობს 0,60სმ-დან 1,5-მდე, დაგროვილი წყლის მოცულობა აღემატება 50 000 </a:t>
            </a:r>
            <a:r>
              <a:rPr lang="ka-GE" dirty="0" smtClean="0"/>
              <a:t>მ</a:t>
            </a:r>
            <a:r>
              <a:rPr lang="ka-GE" baseline="30000" dirty="0" smtClean="0"/>
              <a:t>3</a:t>
            </a:r>
            <a:r>
              <a:rPr lang="ka-GE" dirty="0" smtClean="0"/>
              <a:t>-ს</a:t>
            </a:r>
            <a:r>
              <a:rPr lang="ka-GE" dirty="0"/>
              <a:t>;</a:t>
            </a:r>
            <a:endParaRPr lang="en-US" dirty="0"/>
          </a:p>
          <a:p>
            <a:pPr>
              <a:lnSpc>
                <a:spcPct val="150000"/>
              </a:lnSpc>
            </a:pPr>
            <a:r>
              <a:rPr lang="ka-GE" dirty="0"/>
              <a:t>ყოველივე ზემო აღნიშნულიდან გამომდინარე, აბაშის მუნიციპალიეტეტში ისეთი ნაგებობის მოწყობისა და ექსპლოატაციის პროექტთან დაკავშირებით, რომლის გამოყენებაც მოხდება წყლის დასაგროვებლად</a:t>
            </a:r>
            <a:r>
              <a:rPr lang="en-US" dirty="0"/>
              <a:t>, </a:t>
            </a:r>
            <a:r>
              <a:rPr lang="ka-GE" dirty="0"/>
              <a:t>საქართველოს კანონის ,,გარემოსდაცვითი შეფასების კოდექსის’’ მე-8 მუხლის შესაბამისად მომზადებულ იქნა სკოპინგის ანგარიში. </a:t>
            </a:r>
            <a:endParaRPr lang="en-US" dirty="0"/>
          </a:p>
          <a:p>
            <a:endParaRPr lang="en-US" dirty="0"/>
          </a:p>
        </p:txBody>
      </p:sp>
    </p:spTree>
    <p:extLst>
      <p:ext uri="{BB962C8B-B14F-4D97-AF65-F5344CB8AC3E}">
        <p14:creationId xmlns:p14="http://schemas.microsoft.com/office/powerpoint/2010/main" val="226252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452718"/>
            <a:ext cx="9929091" cy="554046"/>
          </a:xfrm>
        </p:spPr>
        <p:txBody>
          <a:bodyPr/>
          <a:lstStyle/>
          <a:p>
            <a:r>
              <a:rPr lang="ka-GE" sz="1600" b="1" dirty="0" smtClean="0">
                <a:effectLst>
                  <a:outerShdw blurRad="38100" dist="38100" dir="2700000" algn="tl">
                    <a:srgbClr val="000000">
                      <a:alpha val="43137"/>
                    </a:srgbClr>
                  </a:outerShdw>
                </a:effectLst>
              </a:rPr>
              <a:t>ცნობების საქმიანობის განმახორციელებლის და სკოპინგის ანგარიშის მომამზადებელი საკონსულტაციო კომპანიის შესახებ</a:t>
            </a:r>
            <a:endParaRPr lang="en-US" sz="1600"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3975247"/>
              </p:ext>
            </p:extLst>
          </p:nvPr>
        </p:nvGraphicFramePr>
        <p:xfrm>
          <a:off x="1293091" y="1006764"/>
          <a:ext cx="9282545" cy="4846733"/>
        </p:xfrm>
        <a:graphic>
          <a:graphicData uri="http://schemas.openxmlformats.org/drawingml/2006/table">
            <a:tbl>
              <a:tblPr firstRow="1" firstCol="1" bandRow="1">
                <a:tableStyleId>{5C22544A-7EE6-4342-B048-85BDC9FD1C3A}</a:tableStyleId>
              </a:tblPr>
              <a:tblGrid>
                <a:gridCol w="4994625">
                  <a:extLst>
                    <a:ext uri="{9D8B030D-6E8A-4147-A177-3AD203B41FA5}">
                      <a16:colId xmlns:a16="http://schemas.microsoft.com/office/drawing/2014/main" val="173274448"/>
                    </a:ext>
                  </a:extLst>
                </a:gridCol>
                <a:gridCol w="4287920">
                  <a:extLst>
                    <a:ext uri="{9D8B030D-6E8A-4147-A177-3AD203B41FA5}">
                      <a16:colId xmlns:a16="http://schemas.microsoft.com/office/drawing/2014/main" val="3685807682"/>
                    </a:ext>
                  </a:extLst>
                </a:gridCol>
              </a:tblGrid>
              <a:tr h="324058">
                <a:tc>
                  <a:txBody>
                    <a:bodyPr/>
                    <a:lstStyle/>
                    <a:p>
                      <a:pPr marL="0" marR="0" algn="ctr">
                        <a:lnSpc>
                          <a:spcPct val="150000"/>
                        </a:lnSpc>
                        <a:spcBef>
                          <a:spcPts val="0"/>
                        </a:spcBef>
                        <a:spcAft>
                          <a:spcPts val="0"/>
                        </a:spcAft>
                      </a:pPr>
                      <a:r>
                        <a:rPr lang="ka-GE" sz="1100">
                          <a:effectLst/>
                        </a:rPr>
                        <a:t>საქმიანობის განმახორციელებელი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a:effectLst/>
                        </a:rPr>
                        <a:t>შპს „ფორეჯი </a:t>
                      </a:r>
                      <a:r>
                        <a:rPr lang="en-US" sz="1100">
                          <a:effectLst/>
                        </a:rPr>
                        <a:t>I”</a:t>
                      </a: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4863313"/>
                  </a:ext>
                </a:extLst>
              </a:tr>
              <a:tr h="349208">
                <a:tc>
                  <a:txBody>
                    <a:bodyPr/>
                    <a:lstStyle/>
                    <a:p>
                      <a:pPr marL="0" marR="0" algn="ctr">
                        <a:lnSpc>
                          <a:spcPct val="150000"/>
                        </a:lnSpc>
                        <a:spcBef>
                          <a:spcPts val="0"/>
                        </a:spcBef>
                        <a:spcAft>
                          <a:spcPts val="0"/>
                        </a:spcAft>
                      </a:pPr>
                      <a:r>
                        <a:rPr lang="ka-GE" sz="1100">
                          <a:effectLst/>
                        </a:rPr>
                        <a:t>კომპანიის იურიდიული მისამართი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a:effectLst/>
                        </a:rPr>
                        <a:t>აბაშა, სოფ. ქოლობანი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830778"/>
                  </a:ext>
                </a:extLst>
              </a:tr>
              <a:tr h="324058">
                <a:tc>
                  <a:txBody>
                    <a:bodyPr/>
                    <a:lstStyle/>
                    <a:p>
                      <a:pPr marL="0" marR="0" algn="ctr">
                        <a:lnSpc>
                          <a:spcPct val="150000"/>
                        </a:lnSpc>
                        <a:spcBef>
                          <a:spcPts val="0"/>
                        </a:spcBef>
                        <a:spcAft>
                          <a:spcPts val="0"/>
                        </a:spcAft>
                      </a:pPr>
                      <a:r>
                        <a:rPr lang="ka-GE" sz="1100">
                          <a:effectLst/>
                        </a:rPr>
                        <a:t>კომპანიის საიდენტიფიკაციო ნომერი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222450764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3741386"/>
                  </a:ext>
                </a:extLst>
              </a:tr>
              <a:tr h="324058">
                <a:tc>
                  <a:txBody>
                    <a:bodyPr/>
                    <a:lstStyle/>
                    <a:p>
                      <a:pPr marL="0" marR="0" algn="ctr">
                        <a:lnSpc>
                          <a:spcPct val="150000"/>
                        </a:lnSpc>
                        <a:spcBef>
                          <a:spcPts val="0"/>
                        </a:spcBef>
                        <a:spcAft>
                          <a:spcPts val="0"/>
                        </a:spcAft>
                      </a:pPr>
                      <a:r>
                        <a:rPr lang="ka-GE" sz="1100">
                          <a:effectLst/>
                        </a:rPr>
                        <a:t>კომპანიის ხელმძღვანელი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a:effectLst/>
                        </a:rPr>
                        <a:t>ემილი გვაზავა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685214"/>
                  </a:ext>
                </a:extLst>
              </a:tr>
              <a:tr h="682312">
                <a:tc>
                  <a:txBody>
                    <a:bodyPr/>
                    <a:lstStyle/>
                    <a:p>
                      <a:pPr marL="0" marR="0" algn="ctr">
                        <a:lnSpc>
                          <a:spcPct val="150000"/>
                        </a:lnSpc>
                        <a:spcBef>
                          <a:spcPts val="0"/>
                        </a:spcBef>
                        <a:spcAft>
                          <a:spcPts val="0"/>
                        </a:spcAft>
                      </a:pPr>
                      <a:r>
                        <a:rPr lang="ka-GE" sz="1100">
                          <a:effectLst/>
                        </a:rPr>
                        <a:t>საქმიანობის სახე</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dirty="0">
                          <a:effectLst/>
                        </a:rPr>
                        <a:t>თევზსაშენი მეურნეობის მოწყობა და ექსპლოატაცია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2614539"/>
                  </a:ext>
                </a:extLst>
              </a:tr>
              <a:tr h="682312">
                <a:tc>
                  <a:txBody>
                    <a:bodyPr/>
                    <a:lstStyle/>
                    <a:p>
                      <a:pPr marL="0" marR="0" algn="ctr">
                        <a:lnSpc>
                          <a:spcPct val="150000"/>
                        </a:lnSpc>
                        <a:spcBef>
                          <a:spcPts val="0"/>
                        </a:spcBef>
                        <a:spcAft>
                          <a:spcPts val="0"/>
                        </a:spcAft>
                      </a:pPr>
                      <a:r>
                        <a:rPr lang="ka-GE" sz="1100">
                          <a:effectLst/>
                        </a:rPr>
                        <a:t>საქმიანობის განხორციელების ადგილმდებარეობა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a:effectLst/>
                        </a:rPr>
                        <a:t>აბაშის მუნიციპალიტეტი, სოფლები ქოლობანი და გეზათი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519597"/>
                  </a:ext>
                </a:extLst>
              </a:tr>
              <a:tr h="796103">
                <a:tc>
                  <a:txBody>
                    <a:bodyPr/>
                    <a:lstStyle/>
                    <a:p>
                      <a:pPr marL="0" marR="0" algn="ctr">
                        <a:lnSpc>
                          <a:spcPct val="150000"/>
                        </a:lnSpc>
                        <a:spcBef>
                          <a:spcPts val="0"/>
                        </a:spcBef>
                        <a:spcAft>
                          <a:spcPts val="0"/>
                        </a:spcAft>
                      </a:pPr>
                      <a:r>
                        <a:rPr lang="ka-GE" sz="1100">
                          <a:effectLst/>
                        </a:rPr>
                        <a:t>სკოპინგის ანგარიშის მომამზადებელი კომპანია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dirty="0">
                          <a:effectLst/>
                        </a:rPr>
                        <a:t>შპს ,,გარემოსდაცვითი და შრომის უსაფრთხოების საგანმანათლებლო და საკონსულტაციო ცენტრი-ეკომეტრი“</a:t>
                      </a:r>
                      <a:endParaRPr lang="en-US" sz="1100" dirty="0">
                        <a:effectLst/>
                      </a:endParaRPr>
                    </a:p>
                    <a:p>
                      <a:pPr marL="0" marR="0" algn="ctr">
                        <a:lnSpc>
                          <a:spcPct val="150000"/>
                        </a:lnSpc>
                        <a:spcBef>
                          <a:spcPts val="0"/>
                        </a:spcBef>
                        <a:spcAft>
                          <a:spcPts val="0"/>
                        </a:spcAft>
                      </a:pPr>
                      <a:r>
                        <a:rPr lang="ka-G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5809848"/>
                  </a:ext>
                </a:extLst>
              </a:tr>
              <a:tr h="682312">
                <a:tc>
                  <a:txBody>
                    <a:bodyPr/>
                    <a:lstStyle/>
                    <a:p>
                      <a:pPr marL="0" marR="0" algn="ctr">
                        <a:lnSpc>
                          <a:spcPct val="150000"/>
                        </a:lnSpc>
                        <a:spcBef>
                          <a:spcPts val="0"/>
                        </a:spcBef>
                        <a:spcAft>
                          <a:spcPts val="0"/>
                        </a:spcAft>
                      </a:pPr>
                      <a:r>
                        <a:rPr lang="ka-GE" sz="1100">
                          <a:effectLst/>
                        </a:rPr>
                        <a:t>დირექტორი</a:t>
                      </a:r>
                      <a:endParaRPr lang="en-US" sz="1100">
                        <a:effectLst/>
                      </a:endParaRPr>
                    </a:p>
                    <a:p>
                      <a:pPr marL="0" marR="0" algn="ctr">
                        <a:lnSpc>
                          <a:spcPct val="150000"/>
                        </a:lnSpc>
                        <a:spcBef>
                          <a:spcPts val="0"/>
                        </a:spcBef>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a:effectLst/>
                        </a:rPr>
                        <a:t>თინათინ ჟიჟიაშვილი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502625"/>
                  </a:ext>
                </a:extLst>
              </a:tr>
              <a:tr h="682312">
                <a:tc>
                  <a:txBody>
                    <a:bodyPr/>
                    <a:lstStyle/>
                    <a:p>
                      <a:pPr marL="0" marR="0" algn="ctr">
                        <a:lnSpc>
                          <a:spcPct val="150000"/>
                        </a:lnSpc>
                        <a:spcBef>
                          <a:spcPts val="0"/>
                        </a:spcBef>
                        <a:spcAft>
                          <a:spcPts val="0"/>
                        </a:spcAft>
                      </a:pPr>
                      <a:r>
                        <a:rPr lang="ka-GE" sz="1100" dirty="0">
                          <a:effectLst/>
                        </a:rPr>
                        <a:t>საკონტაქტო ინფორმაცია (ტელ, </a:t>
                      </a:r>
                      <a:r>
                        <a:rPr lang="en-US" sz="1100" dirty="0">
                          <a:effectLst/>
                        </a:rPr>
                        <a:t>E-mail)</a:t>
                      </a:r>
                    </a:p>
                    <a:p>
                      <a:pPr marL="0" marR="0" algn="ctr">
                        <a:lnSpc>
                          <a:spcPct val="150000"/>
                        </a:lnSpc>
                        <a:spcBef>
                          <a:spcPts val="0"/>
                        </a:spcBef>
                        <a:spcAft>
                          <a:spcPts val="0"/>
                        </a:spcAft>
                      </a:pPr>
                      <a:r>
                        <a:rPr lang="ka-G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ka-GE" sz="1100" dirty="0">
                          <a:effectLst/>
                        </a:rPr>
                        <a:t>577 38 01 13; </a:t>
                      </a:r>
                      <a:r>
                        <a:rPr lang="en-US" sz="1100" u="sng" dirty="0">
                          <a:effectLst/>
                          <a:hlinkClick r:id="rId2"/>
                        </a:rPr>
                        <a:t>esec.ecometer@gmail.com</a:t>
                      </a:r>
                      <a:endParaRPr lang="en-US" sz="1100" dirty="0">
                        <a:effectLst/>
                      </a:endParaRPr>
                    </a:p>
                    <a:p>
                      <a:pPr marL="0" marR="0" algn="ctr">
                        <a:lnSpc>
                          <a:spcPct val="150000"/>
                        </a:lnSpc>
                        <a:spcBef>
                          <a:spcPts val="0"/>
                        </a:spcBef>
                        <a:spcAft>
                          <a:spcPts val="0"/>
                        </a:spcAft>
                      </a:pPr>
                      <a:r>
                        <a:rPr lang="ka-G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157978"/>
                  </a:ext>
                </a:extLst>
              </a:tr>
            </a:tbl>
          </a:graphicData>
        </a:graphic>
      </p:graphicFrame>
    </p:spTree>
    <p:extLst>
      <p:ext uri="{BB962C8B-B14F-4D97-AF65-F5344CB8AC3E}">
        <p14:creationId xmlns:p14="http://schemas.microsoft.com/office/powerpoint/2010/main" val="282791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b="1" dirty="0" err="1"/>
              <a:t>თევზსაშენი</a:t>
            </a:r>
            <a:r>
              <a:rPr lang="en-GB" b="1" dirty="0"/>
              <a:t> </a:t>
            </a:r>
            <a:r>
              <a:rPr lang="en-GB" b="1" dirty="0" err="1"/>
              <a:t>ტბორების</a:t>
            </a:r>
            <a:r>
              <a:rPr lang="en-GB" b="1" dirty="0"/>
              <a:t> </a:t>
            </a:r>
            <a:r>
              <a:rPr lang="en-GB" b="1" dirty="0" err="1"/>
              <a:t>ადგილმდებარეობა</a:t>
            </a:r>
            <a:r>
              <a:rPr lang="en-US" sz="2800" b="1" dirty="0"/>
              <a:t/>
            </a:r>
            <a:br>
              <a:rPr lang="en-US" sz="2800" b="1" dirty="0"/>
            </a:br>
            <a:endParaRPr lang="en-US" dirty="0"/>
          </a:p>
        </p:txBody>
      </p:sp>
      <p:sp>
        <p:nvSpPr>
          <p:cNvPr id="3" name="Content Placeholder 2"/>
          <p:cNvSpPr>
            <a:spLocks noGrp="1"/>
          </p:cNvSpPr>
          <p:nvPr>
            <p:ph idx="1"/>
          </p:nvPr>
        </p:nvSpPr>
        <p:spPr>
          <a:xfrm>
            <a:off x="360219" y="1228436"/>
            <a:ext cx="11379200" cy="5038435"/>
          </a:xfrm>
        </p:spPr>
        <p:txBody>
          <a:bodyPr/>
          <a:lstStyle/>
          <a:p>
            <a:pPr algn="just">
              <a:lnSpc>
                <a:spcPct val="150000"/>
              </a:lnSpc>
            </a:pPr>
            <a:r>
              <a:rPr lang="ka-GE" dirty="0"/>
              <a:t>საპროექტო ტერიტორიები,  სადაც დაგეგმილია თევზსაშენი მეურნეობის მოწყობა, წარმოადგენს ბუნებრივად ჩაღრმავებულ, დატბორილ ტერიტორიებს და შესაბამისად წარმოდგენილია მხოლოდ ჭაობის მცენარეებით. ისინი მდებარეობენ მდინარე ცხენისწყლის მახლობლად და ესაზღვრებათ გრუნტიანი </a:t>
            </a:r>
            <a:r>
              <a:rPr lang="ka-GE" dirty="0" smtClean="0"/>
              <a:t>გზა</a:t>
            </a:r>
            <a:r>
              <a:rPr lang="ka-GE" dirty="0"/>
              <a:t>;</a:t>
            </a:r>
            <a:endParaRPr lang="en-US" dirty="0"/>
          </a:p>
          <a:p>
            <a:pPr algn="just">
              <a:lnSpc>
                <a:spcPct val="150000"/>
              </a:lnSpc>
            </a:pPr>
            <a:r>
              <a:rPr lang="ka-GE" dirty="0"/>
              <a:t>სათევზე ტბორის სიღრმე სხვადასხვა ადგილას სხვადასხვაგვარია და მისი საშუალო სიღრმე მერყეობს 0.60 სმ-დან 1.5 მეტრამდე. დამატებით, ხელოვნური დაღრმავება ან/და წყლის სარკის ზედაპირის გაზრდა სათევზე მეურნეობის გაფართოების მიზნით გათვალისწინებული არ არის.</a:t>
            </a:r>
            <a:endParaRPr lang="en-US" dirty="0"/>
          </a:p>
          <a:p>
            <a:endParaRPr lang="en-US" dirty="0"/>
          </a:p>
        </p:txBody>
      </p:sp>
    </p:spTree>
    <p:extLst>
      <p:ext uri="{BB962C8B-B14F-4D97-AF65-F5344CB8AC3E}">
        <p14:creationId xmlns:p14="http://schemas.microsoft.com/office/powerpoint/2010/main" val="12632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166" y="6183814"/>
            <a:ext cx="6244216" cy="387791"/>
          </a:xfrm>
        </p:spPr>
        <p:txBody>
          <a:bodyPr/>
          <a:lstStyle/>
          <a:p>
            <a:r>
              <a:rPr lang="en-US" sz="1800" b="1" dirty="0"/>
              <a:t> </a:t>
            </a:r>
            <a:r>
              <a:rPr lang="ka-GE" sz="1800" b="1" dirty="0"/>
              <a:t>სათევზე </a:t>
            </a:r>
            <a:r>
              <a:rPr lang="en-US" sz="1800" b="1" dirty="0" err="1"/>
              <a:t>მეურნეობის</a:t>
            </a:r>
            <a:r>
              <a:rPr lang="en-US" sz="1800" b="1" dirty="0"/>
              <a:t> </a:t>
            </a:r>
            <a:r>
              <a:rPr lang="ka-GE" sz="1800" b="1" dirty="0"/>
              <a:t>განთავსების სიტუაციური რუკა</a:t>
            </a:r>
            <a:r>
              <a:rPr lang="en-US" sz="1800" dirty="0"/>
              <a:t/>
            </a:r>
            <a:br>
              <a:rPr lang="en-US" sz="1800" dirty="0"/>
            </a:br>
            <a:endParaRPr lang="en-US" sz="1800" dirty="0"/>
          </a:p>
        </p:txBody>
      </p:sp>
      <p:pic>
        <p:nvPicPr>
          <p:cNvPr id="4" name="Content Placeholder 3" descr="C:\Users\Irakli\Desktop\აბაშა\აბაშა\აბაშა.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436" y="212436"/>
            <a:ext cx="10714182" cy="5971378"/>
          </a:xfrm>
          <a:prstGeom prst="rect">
            <a:avLst/>
          </a:prstGeom>
          <a:noFill/>
          <a:ln>
            <a:noFill/>
          </a:ln>
        </p:spPr>
      </p:pic>
    </p:spTree>
    <p:extLst>
      <p:ext uri="{BB962C8B-B14F-4D97-AF65-F5344CB8AC3E}">
        <p14:creationId xmlns:p14="http://schemas.microsoft.com/office/powerpoint/2010/main" val="422432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346992"/>
          </a:xfrm>
        </p:spPr>
        <p:txBody>
          <a:bodyPr/>
          <a:lstStyle/>
          <a:p>
            <a:r>
              <a:rPr lang="ka-GE" sz="1800" b="1" dirty="0"/>
              <a:t>საპროექტო ტერიტორიის ამსახველი ფოტო მასალა</a:t>
            </a:r>
            <a:r>
              <a:rPr lang="en-US" sz="1800" dirty="0"/>
              <a:t/>
            </a:r>
            <a:br>
              <a:rPr lang="en-US" sz="1800" dirty="0"/>
            </a:br>
            <a:endParaRPr lang="en-US" sz="1800" dirty="0"/>
          </a:p>
        </p:txBody>
      </p:sp>
      <p:pic>
        <p:nvPicPr>
          <p:cNvPr id="4" name="Content Placeholder 3" descr="C:\Users\Irakli\Downloads\abasha 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204" y="2935475"/>
            <a:ext cx="5087389" cy="3815542"/>
          </a:xfrm>
          <a:prstGeom prst="rect">
            <a:avLst/>
          </a:prstGeom>
          <a:noFill/>
          <a:ln>
            <a:noFill/>
          </a:ln>
        </p:spPr>
      </p:pic>
      <p:pic>
        <p:nvPicPr>
          <p:cNvPr id="5" name="Picture 4" descr="C:\Users\Irakli\Downloads\abasha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557" y="2906727"/>
            <a:ext cx="5125720" cy="3844290"/>
          </a:xfrm>
          <a:prstGeom prst="rect">
            <a:avLst/>
          </a:prstGeom>
          <a:noFill/>
          <a:ln>
            <a:noFill/>
          </a:ln>
        </p:spPr>
      </p:pic>
      <p:pic>
        <p:nvPicPr>
          <p:cNvPr id="6" name="Picture 5" descr="C:\Users\Irakli\Downloads\abasha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28" y="0"/>
            <a:ext cx="5098415" cy="3823335"/>
          </a:xfrm>
          <a:prstGeom prst="rect">
            <a:avLst/>
          </a:prstGeom>
          <a:noFill/>
          <a:ln>
            <a:noFill/>
          </a:ln>
        </p:spPr>
      </p:pic>
      <p:pic>
        <p:nvPicPr>
          <p:cNvPr id="7" name="Picture 6" descr="C:\Users\Irakli\Downloads\abash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7798" y="799710"/>
            <a:ext cx="5153025" cy="3864610"/>
          </a:xfrm>
          <a:prstGeom prst="rect">
            <a:avLst/>
          </a:prstGeom>
          <a:noFill/>
          <a:ln>
            <a:noFill/>
          </a:ln>
        </p:spPr>
      </p:pic>
    </p:spTree>
    <p:extLst>
      <p:ext uri="{BB962C8B-B14F-4D97-AF65-F5344CB8AC3E}">
        <p14:creationId xmlns:p14="http://schemas.microsoft.com/office/powerpoint/2010/main" val="1639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337</TotalTime>
  <Words>2376</Words>
  <Application>Microsoft Office PowerPoint</Application>
  <PresentationFormat>Widescreen</PresentationFormat>
  <Paragraphs>160</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Aharoni</vt:lpstr>
      <vt:lpstr>Arial</vt:lpstr>
      <vt:lpstr>Calibri</vt:lpstr>
      <vt:lpstr>Calibri Light</vt:lpstr>
      <vt:lpstr>Century Gothic</vt:lpstr>
      <vt:lpstr>Sylfaen</vt:lpstr>
      <vt:lpstr>Times New Roman</vt:lpstr>
      <vt:lpstr>Wingdings 3</vt:lpstr>
      <vt:lpstr>Ion</vt:lpstr>
      <vt:lpstr>შპს  ,,ფორეჯი“</vt:lpstr>
      <vt:lpstr>შესავალი</vt:lpstr>
      <vt:lpstr>შესავალი</vt:lpstr>
      <vt:lpstr>სკოპინგის ანგარიშის მომზადების საკანონმდებლო საფუძველი</vt:lpstr>
      <vt:lpstr>სკოპინგის ანგარიშის მომზადების საკანონმდებლო საფუძველი</vt:lpstr>
      <vt:lpstr>ცნობების საქმიანობის განმახორციელებლის და სკოპინგის ანგარიშის მომამზადებელი საკონსულტაციო კომპანიის შესახებ</vt:lpstr>
      <vt:lpstr>თევზსაშენი ტბორების ადგილმდებარეობა </vt:lpstr>
      <vt:lpstr> სათევზე მეურნეობის განთავსების სიტუაციური რუკა </vt:lpstr>
      <vt:lpstr>საპროექტო ტერიტორიის ამსახველი ფოტო მასალა </vt:lpstr>
      <vt:lpstr>თევზსაშენი მეურნეობის ინფრასტრუქტურული ობიექტები </vt:lpstr>
      <vt:lpstr>ობიექტის მომარაგება საჭირო რესურსებით </vt:lpstr>
      <vt:lpstr>სათევზე მეურნეობის ტექნიკური წყლით წყალმომარაგება და წყალჩაშვება  </vt:lpstr>
      <vt:lpstr>ობიექტის სასმელი წყლით მომარაგება, საკანალიზაციო წყლების მართვა </vt:lpstr>
      <vt:lpstr>თევზსაშენი მეურნეობის ექსპლუატაციის ეტაპზე დასაქმებული ადამიანების რაოდენობა და სამუშაო გრაფიკი </vt:lpstr>
      <vt:lpstr>თევზსაშენი მეურნეობის მიერ წარმოებული პროდუქცია</vt:lpstr>
      <vt:lpstr>ობიექტზე დაგეგმილია შემდეგი თევზის შემდეგი ჯიშების მოშენება:  </vt:lpstr>
      <vt:lpstr>თევზის საკვები ბაზის განვითარება და მისი პროდუქტიულობის ამაღლება </vt:lpstr>
      <vt:lpstr>საპროექტო ტერიტორიის აღწერა</vt:lpstr>
      <vt:lpstr>გარემოს ფონური მდგომარეობა და ზემოქმედების შეფასება </vt:lpstr>
      <vt:lpstr>დაცული ტერიტორიები </vt:lpstr>
      <vt:lpstr>მიმდინარე საქმიანობის პროცესში გარემოზე ზემოქმედების ანალიზი და შეფასება </vt:lpstr>
      <vt:lpstr>რეგიონის კლიმატზე ზემოქმედება </vt:lpstr>
      <vt:lpstr>ზემოქედება ატმოსფერული ჰაერის ხარისხზე </vt:lpstr>
      <vt:lpstr>ზემოქმედება ნიადაგის ნაყოფიერ ფენაზე </vt:lpstr>
      <vt:lpstr>ნარჩენების მართვის საკითხები, ნარჩენების მართვის გეგმა, ნარჩენების წარმოქმნით და გავრცელებით მოსალოდნელი ზემოქმედება </vt:lpstr>
      <vt:lpstr>საპროექტო ტერიტორიასთან მისასვლელი გზები </vt:lpstr>
      <vt:lpstr>ზემოქმედება სატრანსპორტო ნაკადებზე </vt:lpstr>
      <vt:lpstr>ინფორმაცია გზშ-ს ანგარიშის მომზადებისთვის ჩასატარებელი კვლევებისა და საჭირო მეთოდების შესახებ </vt:lpstr>
      <vt:lpstr>ინფორმაცია გზშ-ს ანგარიშის მომზადებისთვის ჩასატარებელი კვლევებისა და საჭირო მეთოდების შესახებ </vt:lpstr>
      <vt:lpstr>არსებული არხის სიტუაციური რუკა, წყალაღების წერტილის მითითებით</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,,ვესტ  ჯორჯია“</dc:title>
  <dc:creator>Enviroment</dc:creator>
  <cp:lastModifiedBy>Tiko Zhizhiashvili</cp:lastModifiedBy>
  <cp:revision>29</cp:revision>
  <cp:lastPrinted>2020-12-10T06:24:05Z</cp:lastPrinted>
  <dcterms:created xsi:type="dcterms:W3CDTF">2020-09-09T14:42:34Z</dcterms:created>
  <dcterms:modified xsi:type="dcterms:W3CDTF">2021-01-25T20:04:47Z</dcterms:modified>
</cp:coreProperties>
</file>