
<file path=[Content_Types].xml><?xml version="1.0" encoding="utf-8"?>
<Types xmlns="http://schemas.openxmlformats.org/package/2006/content-types">
  <Default Extension="png" ContentType="image/png"/>
  <Default Extension="bin" ContentType="application/vnd.openxmlformats-officedocument.oleObject"/>
  <Default Extension="vsd" ContentType="application/vnd.visio"/>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75"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34" y="1788454"/>
            <a:ext cx="8361228"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81"/>
            <a:ext cx="6831673" cy="1086237"/>
          </a:xfrm>
        </p:spPr>
        <p:txBody>
          <a:bodyPr>
            <a:normAutofit/>
          </a:bodyPr>
          <a:lstStyle>
            <a:lvl1pPr marL="0" indent="0" algn="ctr">
              <a:lnSpc>
                <a:spcPct val="112000"/>
              </a:lnSpc>
              <a:spcBef>
                <a:spcPts val="0"/>
              </a:spcBef>
              <a:spcAft>
                <a:spcPts val="0"/>
              </a:spcAft>
              <a:buNone/>
              <a:defRPr sz="2300"/>
            </a:lvl1pPr>
            <a:lvl2pPr marL="457217" indent="0" algn="ctr">
              <a:buNone/>
              <a:defRPr sz="2000"/>
            </a:lvl2pPr>
            <a:lvl3pPr marL="914433" indent="0" algn="ctr">
              <a:buNone/>
              <a:defRPr sz="1801"/>
            </a:lvl3pPr>
            <a:lvl4pPr marL="1371652" indent="0" algn="ctr">
              <a:buNone/>
              <a:defRPr sz="1600"/>
            </a:lvl4pPr>
            <a:lvl5pPr marL="1828869" indent="0" algn="ctr">
              <a:buNone/>
              <a:defRPr sz="1600"/>
            </a:lvl5pPr>
            <a:lvl6pPr marL="2286086" indent="0" algn="ctr">
              <a:buNone/>
              <a:defRPr sz="1600"/>
            </a:lvl6pPr>
            <a:lvl7pPr marL="2743302" indent="0" algn="ctr">
              <a:buNone/>
              <a:defRPr sz="1600"/>
            </a:lvl7pPr>
            <a:lvl8pPr marL="3200521" indent="0" algn="ctr">
              <a:buNone/>
              <a:defRPr sz="1600"/>
            </a:lvl8pPr>
            <a:lvl9pPr marL="3657738"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61" y="6453386"/>
            <a:ext cx="1607945" cy="404614"/>
          </a:xfrm>
        </p:spPr>
        <p:txBody>
          <a:bodyPr/>
          <a:lstStyle>
            <a:lvl1pPr>
              <a:defRPr baseline="0">
                <a:solidFill>
                  <a:schemeClr val="tx2"/>
                </a:solidFill>
              </a:defRPr>
            </a:lvl1pPr>
          </a:lstStyle>
          <a:p>
            <a:fld id="{2B4F8039-DE84-4276-93D7-D7C6D59BBE9E}" type="datetimeFigureOut">
              <a:rPr lang="en-US" smtClean="0"/>
              <a:t>2/25/2021</a:t>
            </a:fld>
            <a:endParaRPr lang="en-US"/>
          </a:p>
        </p:txBody>
      </p:sp>
      <p:sp>
        <p:nvSpPr>
          <p:cNvPr id="5" name="Footer Placeholder 4"/>
          <p:cNvSpPr>
            <a:spLocks noGrp="1"/>
          </p:cNvSpPr>
          <p:nvPr>
            <p:ph type="ftr" sz="quarter" idx="11"/>
          </p:nvPr>
        </p:nvSpPr>
        <p:spPr>
          <a:xfrm>
            <a:off x="2584053" y="6453386"/>
            <a:ext cx="7023378"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2" y="6453386"/>
            <a:ext cx="1596292" cy="404614"/>
          </a:xfrm>
        </p:spPr>
        <p:txBody>
          <a:bodyPr/>
          <a:lstStyle>
            <a:lvl1pPr>
              <a:defRPr baseline="0">
                <a:solidFill>
                  <a:schemeClr val="tx2"/>
                </a:solidFill>
              </a:defRPr>
            </a:lvl1pPr>
          </a:lstStyle>
          <a:p>
            <a:fld id="{915A7139-01BE-491A-ADF5-42BCE143BC24}" type="slidenum">
              <a:rPr lang="en-US" smtClean="0"/>
              <a:t>‹#›</a:t>
            </a:fld>
            <a:endParaRPr lang="en-US"/>
          </a:p>
        </p:txBody>
      </p:sp>
      <p:grpSp>
        <p:nvGrpSpPr>
          <p:cNvPr id="7" name="Group 6"/>
          <p:cNvGrpSpPr/>
          <p:nvPr/>
        </p:nvGrpSpPr>
        <p:grpSpPr>
          <a:xfrm>
            <a:off x="752863"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24157094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4"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4F8039-DE84-4276-93D7-D7C6D59BBE9E}" type="datetimeFigureOut">
              <a:rPr lang="en-US" smtClean="0"/>
              <a:t>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5A7139-01BE-491A-ADF5-42BCE143BC24}" type="slidenum">
              <a:rPr lang="en-US" smtClean="0"/>
              <a:t>‹#›</a:t>
            </a:fld>
            <a:endParaRPr lang="en-US"/>
          </a:p>
        </p:txBody>
      </p:sp>
    </p:spTree>
    <p:extLst>
      <p:ext uri="{BB962C8B-B14F-4D97-AF65-F5344CB8AC3E}">
        <p14:creationId xmlns:p14="http://schemas.microsoft.com/office/powerpoint/2010/main" val="1378449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6" y="624157"/>
            <a:ext cx="1565765"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7"/>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4F8039-DE84-4276-93D7-D7C6D59BBE9E}" type="datetimeFigureOut">
              <a:rPr lang="en-US" smtClean="0"/>
              <a:t>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5A7139-01BE-491A-ADF5-42BCE143BC24}" type="slidenum">
              <a:rPr lang="en-US" smtClean="0"/>
              <a:t>‹#›</a:t>
            </a:fld>
            <a:endParaRPr lang="en-US"/>
          </a:p>
        </p:txBody>
      </p:sp>
    </p:spTree>
    <p:extLst>
      <p:ext uri="{BB962C8B-B14F-4D97-AF65-F5344CB8AC3E}">
        <p14:creationId xmlns:p14="http://schemas.microsoft.com/office/powerpoint/2010/main" val="52449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4F8039-DE84-4276-93D7-D7C6D59BBE9E}" type="datetimeFigureOut">
              <a:rPr lang="en-US" smtClean="0"/>
              <a:t>2/25/2021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5A7139-01BE-491A-ADF5-42BCE143BC24}" type="slidenum">
              <a:rPr lang="en-US" smtClean="0"/>
              <a:t>‹#›</a:t>
            </a:fld>
            <a:endParaRPr lang="en-US"/>
          </a:p>
        </p:txBody>
      </p:sp>
    </p:spTree>
    <p:extLst>
      <p:ext uri="{BB962C8B-B14F-4D97-AF65-F5344CB8AC3E}">
        <p14:creationId xmlns:p14="http://schemas.microsoft.com/office/powerpoint/2010/main" val="3638221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7" y="1301363"/>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7"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17" indent="0">
              <a:buNone/>
              <a:defRPr sz="2000">
                <a:solidFill>
                  <a:schemeClr val="tx1">
                    <a:tint val="75000"/>
                  </a:schemeClr>
                </a:solidFill>
              </a:defRPr>
            </a:lvl2pPr>
            <a:lvl3pPr marL="914433" indent="0">
              <a:buNone/>
              <a:defRPr sz="1801">
                <a:solidFill>
                  <a:schemeClr val="tx1">
                    <a:tint val="75000"/>
                  </a:schemeClr>
                </a:solidFill>
              </a:defRPr>
            </a:lvl3pPr>
            <a:lvl4pPr marL="1371652" indent="0">
              <a:buNone/>
              <a:defRPr sz="1600">
                <a:solidFill>
                  <a:schemeClr val="tx1">
                    <a:tint val="75000"/>
                  </a:schemeClr>
                </a:solidFill>
              </a:defRPr>
            </a:lvl4pPr>
            <a:lvl5pPr marL="1828869" indent="0">
              <a:buNone/>
              <a:defRPr sz="1600">
                <a:solidFill>
                  <a:schemeClr val="tx1">
                    <a:tint val="75000"/>
                  </a:schemeClr>
                </a:solidFill>
              </a:defRPr>
            </a:lvl5pPr>
            <a:lvl6pPr marL="2286086" indent="0">
              <a:buNone/>
              <a:defRPr sz="1600">
                <a:solidFill>
                  <a:schemeClr val="tx1">
                    <a:tint val="75000"/>
                  </a:schemeClr>
                </a:solidFill>
              </a:defRPr>
            </a:lvl6pPr>
            <a:lvl7pPr marL="2743302" indent="0">
              <a:buNone/>
              <a:defRPr sz="1600">
                <a:solidFill>
                  <a:schemeClr val="tx1">
                    <a:tint val="75000"/>
                  </a:schemeClr>
                </a:solidFill>
              </a:defRPr>
            </a:lvl7pPr>
            <a:lvl8pPr marL="3200521" indent="0">
              <a:buNone/>
              <a:defRPr sz="1600">
                <a:solidFill>
                  <a:schemeClr val="tx1">
                    <a:tint val="75000"/>
                  </a:schemeClr>
                </a:solidFill>
              </a:defRPr>
            </a:lvl8pPr>
            <a:lvl9pPr marL="365773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13" y="6453386"/>
            <a:ext cx="1622409" cy="404614"/>
          </a:xfrm>
        </p:spPr>
        <p:txBody>
          <a:bodyPr/>
          <a:lstStyle>
            <a:lvl1pPr>
              <a:defRPr>
                <a:solidFill>
                  <a:schemeClr val="tx2"/>
                </a:solidFill>
              </a:defRPr>
            </a:lvl1pPr>
          </a:lstStyle>
          <a:p>
            <a:fld id="{2B4F8039-DE84-4276-93D7-D7C6D59BBE9E}" type="datetimeFigureOut">
              <a:rPr lang="en-US" smtClean="0"/>
              <a:t>2/25/2021</a:t>
            </a:fld>
            <a:endParaRPr lang="en-US"/>
          </a:p>
        </p:txBody>
      </p:sp>
      <p:sp>
        <p:nvSpPr>
          <p:cNvPr id="5" name="Footer Placeholder 4"/>
          <p:cNvSpPr>
            <a:spLocks noGrp="1"/>
          </p:cNvSpPr>
          <p:nvPr>
            <p:ph type="ftr" sz="quarter" idx="11"/>
          </p:nvPr>
        </p:nvSpPr>
        <p:spPr>
          <a:xfrm>
            <a:off x="2584313" y="6453386"/>
            <a:ext cx="7023378"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2" y="6453386"/>
            <a:ext cx="1596292" cy="404614"/>
          </a:xfrm>
        </p:spPr>
        <p:txBody>
          <a:bodyPr/>
          <a:lstStyle>
            <a:lvl1pPr>
              <a:defRPr>
                <a:solidFill>
                  <a:schemeClr val="tx2"/>
                </a:solidFill>
              </a:defRPr>
            </a:lvl1pPr>
          </a:lstStyle>
          <a:p>
            <a:fld id="{915A7139-01BE-491A-ADF5-42BCE143BC24}" type="slidenum">
              <a:rPr lang="en-US" smtClean="0"/>
              <a:t>‹#›</a:t>
            </a:fld>
            <a:endParaRPr lang="en-US"/>
          </a:p>
        </p:txBody>
      </p:sp>
      <p:sp>
        <p:nvSpPr>
          <p:cNvPr id="7" name="Freeform 6" title="Crop Mark"/>
          <p:cNvSpPr/>
          <p:nvPr/>
        </p:nvSpPr>
        <p:spPr bwMode="auto">
          <a:xfrm>
            <a:off x="8151967"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61053968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6002"/>
            <a:ext cx="4447787"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4" y="2286002"/>
            <a:ext cx="4447787"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B4F8039-DE84-4276-93D7-D7C6D59BBE9E}" type="datetimeFigureOut">
              <a:rPr lang="en-US" smtClean="0"/>
              <a:t>2/25/2021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5A7139-01BE-491A-ADF5-42BCE143BC24}" type="slidenum">
              <a:rPr lang="en-US" smtClean="0"/>
              <a:t>‹#›</a:t>
            </a:fld>
            <a:endParaRPr lang="en-US"/>
          </a:p>
        </p:txBody>
      </p:sp>
    </p:spTree>
    <p:extLst>
      <p:ext uri="{BB962C8B-B14F-4D97-AF65-F5344CB8AC3E}">
        <p14:creationId xmlns:p14="http://schemas.microsoft.com/office/powerpoint/2010/main" val="3396732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4"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4" y="2340864"/>
            <a:ext cx="4443984" cy="823912"/>
          </a:xfrm>
        </p:spPr>
        <p:txBody>
          <a:bodyPr anchor="b">
            <a:noAutofit/>
          </a:bodyPr>
          <a:lstStyle>
            <a:lvl1pPr marL="0" indent="0">
              <a:lnSpc>
                <a:spcPct val="84000"/>
              </a:lnSpc>
              <a:spcBef>
                <a:spcPts val="0"/>
              </a:spcBef>
              <a:spcAft>
                <a:spcPts val="0"/>
              </a:spcAft>
              <a:buNone/>
              <a:defRPr sz="3001" b="0" baseline="0">
                <a:solidFill>
                  <a:schemeClr val="tx2"/>
                </a:solidFill>
              </a:defRPr>
            </a:lvl1pPr>
            <a:lvl2pPr marL="457217" indent="0">
              <a:buNone/>
              <a:defRPr sz="2000" b="1"/>
            </a:lvl2pPr>
            <a:lvl3pPr marL="914433" indent="0">
              <a:buNone/>
              <a:defRPr sz="1801" b="1"/>
            </a:lvl3pPr>
            <a:lvl4pPr marL="1371652" indent="0">
              <a:buNone/>
              <a:defRPr sz="1600" b="1"/>
            </a:lvl4pPr>
            <a:lvl5pPr marL="1828869" indent="0">
              <a:buNone/>
              <a:defRPr sz="1600" b="1"/>
            </a:lvl5pPr>
            <a:lvl6pPr marL="2286086" indent="0">
              <a:buNone/>
              <a:defRPr sz="1600" b="1"/>
            </a:lvl6pPr>
            <a:lvl7pPr marL="2743302" indent="0">
              <a:buNone/>
              <a:defRPr sz="1600" b="1"/>
            </a:lvl7pPr>
            <a:lvl8pPr marL="3200521" indent="0">
              <a:buNone/>
              <a:defRPr sz="1600" b="1"/>
            </a:lvl8pPr>
            <a:lvl9pPr marL="365773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1" b="0" baseline="0">
                <a:solidFill>
                  <a:schemeClr val="tx2"/>
                </a:solidFill>
              </a:defRPr>
            </a:lvl1pPr>
            <a:lvl2pPr marL="457217" indent="0">
              <a:buNone/>
              <a:defRPr sz="2000" b="1"/>
            </a:lvl2pPr>
            <a:lvl3pPr marL="914433" indent="0">
              <a:buNone/>
              <a:defRPr sz="1801" b="1"/>
            </a:lvl3pPr>
            <a:lvl4pPr marL="1371652" indent="0">
              <a:buNone/>
              <a:defRPr sz="1600" b="1"/>
            </a:lvl4pPr>
            <a:lvl5pPr marL="1828869" indent="0">
              <a:buNone/>
              <a:defRPr sz="1600" b="1"/>
            </a:lvl5pPr>
            <a:lvl6pPr marL="2286086" indent="0">
              <a:buNone/>
              <a:defRPr sz="1600" b="1"/>
            </a:lvl6pPr>
            <a:lvl7pPr marL="2743302" indent="0">
              <a:buNone/>
              <a:defRPr sz="1600" b="1"/>
            </a:lvl7pPr>
            <a:lvl8pPr marL="3200521" indent="0">
              <a:buNone/>
              <a:defRPr sz="1600" b="1"/>
            </a:lvl8pPr>
            <a:lvl9pPr marL="365773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B4F8039-DE84-4276-93D7-D7C6D59BBE9E}" type="datetimeFigureOut">
              <a:rPr lang="en-US" smtClean="0"/>
              <a:t>2/25/2021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5A7139-01BE-491A-ADF5-42BCE143BC24}" type="slidenum">
              <a:rPr lang="en-US" smtClean="0"/>
              <a:t>‹#›</a:t>
            </a:fld>
            <a:endParaRPr lang="en-US"/>
          </a:p>
        </p:txBody>
      </p:sp>
    </p:spTree>
    <p:extLst>
      <p:ext uri="{BB962C8B-B14F-4D97-AF65-F5344CB8AC3E}">
        <p14:creationId xmlns:p14="http://schemas.microsoft.com/office/powerpoint/2010/main" val="228502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B4F8039-DE84-4276-93D7-D7C6D59BBE9E}" type="datetimeFigureOut">
              <a:rPr lang="en-US" smtClean="0"/>
              <a:t>2/25/2021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5A7139-01BE-491A-ADF5-42BCE143BC24}" type="slidenum">
              <a:rPr lang="en-US" smtClean="0"/>
              <a:t>‹#›</a:t>
            </a:fld>
            <a:endParaRPr lang="en-US"/>
          </a:p>
        </p:txBody>
      </p:sp>
    </p:spTree>
    <p:extLst>
      <p:ext uri="{BB962C8B-B14F-4D97-AF65-F5344CB8AC3E}">
        <p14:creationId xmlns:p14="http://schemas.microsoft.com/office/powerpoint/2010/main" val="873358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4F8039-DE84-4276-93D7-D7C6D59BBE9E}" type="datetimeFigureOut">
              <a:rPr lang="en-US" smtClean="0"/>
              <a:t>2/25/2021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5A7139-01BE-491A-ADF5-42BCE143BC24}" type="slidenum">
              <a:rPr lang="en-US" smtClean="0"/>
              <a:t>‹#›</a:t>
            </a:fld>
            <a:endParaRPr lang="en-US"/>
          </a:p>
        </p:txBody>
      </p:sp>
    </p:spTree>
    <p:extLst>
      <p:ext uri="{BB962C8B-B14F-4D97-AF65-F5344CB8AC3E}">
        <p14:creationId xmlns:p14="http://schemas.microsoft.com/office/powerpoint/2010/main" val="1912541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5" y="685800"/>
            <a:ext cx="3855721"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1"/>
            </a:lvl3pPr>
            <a:lvl4pPr>
              <a:defRPr sz="1801"/>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5" y="2856344"/>
            <a:ext cx="3855721" cy="3011056"/>
          </a:xfrm>
        </p:spPr>
        <p:txBody>
          <a:bodyPr/>
          <a:lstStyle>
            <a:lvl1pPr marL="0" indent="0">
              <a:lnSpc>
                <a:spcPct val="113000"/>
              </a:lnSpc>
              <a:spcBef>
                <a:spcPts val="0"/>
              </a:spcBef>
              <a:spcAft>
                <a:spcPts val="1500"/>
              </a:spcAft>
              <a:buNone/>
              <a:defRPr sz="1600"/>
            </a:lvl1pPr>
            <a:lvl2pPr marL="457217" indent="0">
              <a:buNone/>
              <a:defRPr sz="1401"/>
            </a:lvl2pPr>
            <a:lvl3pPr marL="914433" indent="0">
              <a:buNone/>
              <a:defRPr sz="1200"/>
            </a:lvl3pPr>
            <a:lvl4pPr marL="1371652" indent="0">
              <a:buNone/>
              <a:defRPr sz="1001"/>
            </a:lvl4pPr>
            <a:lvl5pPr marL="1828869" indent="0">
              <a:buNone/>
              <a:defRPr sz="1001"/>
            </a:lvl5pPr>
            <a:lvl6pPr marL="2286086" indent="0">
              <a:buNone/>
              <a:defRPr sz="1001"/>
            </a:lvl6pPr>
            <a:lvl7pPr marL="2743302" indent="0">
              <a:buNone/>
              <a:defRPr sz="1001"/>
            </a:lvl7pPr>
            <a:lvl8pPr marL="3200521" indent="0">
              <a:buNone/>
              <a:defRPr sz="1001"/>
            </a:lvl8pPr>
            <a:lvl9pPr marL="3657738" indent="0">
              <a:buNone/>
              <a:defRPr sz="1001"/>
            </a:lvl9pPr>
          </a:lstStyle>
          <a:p>
            <a:pPr lvl="0"/>
            <a:r>
              <a:rPr lang="en-US" smtClean="0"/>
              <a:t>Click to edit Master text styles</a:t>
            </a:r>
          </a:p>
        </p:txBody>
      </p:sp>
      <p:sp>
        <p:nvSpPr>
          <p:cNvPr id="5" name="Date Placeholder 4"/>
          <p:cNvSpPr>
            <a:spLocks noGrp="1"/>
          </p:cNvSpPr>
          <p:nvPr>
            <p:ph type="dt" sz="half" idx="10"/>
          </p:nvPr>
        </p:nvSpPr>
        <p:spPr>
          <a:xfrm>
            <a:off x="723901" y="6453386"/>
            <a:ext cx="1204572" cy="404614"/>
          </a:xfrm>
        </p:spPr>
        <p:txBody>
          <a:bodyPr/>
          <a:lstStyle>
            <a:lvl1pPr>
              <a:defRPr>
                <a:solidFill>
                  <a:schemeClr val="tx2"/>
                </a:solidFill>
              </a:defRPr>
            </a:lvl1pPr>
          </a:lstStyle>
          <a:p>
            <a:fld id="{2B4F8039-DE84-4276-93D7-D7C6D59BBE9E}" type="datetimeFigureOut">
              <a:rPr lang="en-US" smtClean="0"/>
              <a:t>2/25/2021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39" y="6453386"/>
            <a:ext cx="1596292" cy="404614"/>
          </a:xfrm>
        </p:spPr>
        <p:txBody>
          <a:bodyPr/>
          <a:lstStyle>
            <a:lvl1pPr>
              <a:defRPr>
                <a:solidFill>
                  <a:schemeClr val="tx2"/>
                </a:solidFill>
              </a:defRPr>
            </a:lvl1pPr>
          </a:lstStyle>
          <a:p>
            <a:fld id="{915A7139-01BE-491A-ADF5-42BCE143BC24}" type="slidenum">
              <a:rPr lang="en-US" smtClean="0"/>
              <a:t>‹#›</a:t>
            </a:fld>
            <a:endParaRPr lang="en-US"/>
          </a:p>
        </p:txBody>
      </p:sp>
      <p:sp>
        <p:nvSpPr>
          <p:cNvPr id="9" name="Rectangle 8" title="Divider Bar"/>
          <p:cNvSpPr/>
          <p:nvPr/>
        </p:nvSpPr>
        <p:spPr>
          <a:xfrm>
            <a:off x="5303520" y="376"/>
            <a:ext cx="2286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03815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5" y="685800"/>
            <a:ext cx="3855721"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4" y="3"/>
            <a:ext cx="6659881" cy="6857999"/>
          </a:xfrm>
        </p:spPr>
        <p:txBody>
          <a:bodyPr anchor="t">
            <a:normAutofit/>
          </a:bodyPr>
          <a:lstStyle>
            <a:lvl1pPr marL="0" indent="0">
              <a:buNone/>
              <a:defRPr sz="2000"/>
            </a:lvl1pPr>
            <a:lvl2pPr marL="457217" indent="0">
              <a:buNone/>
              <a:defRPr sz="2000"/>
            </a:lvl2pPr>
            <a:lvl3pPr marL="914433" indent="0">
              <a:buNone/>
              <a:defRPr sz="2000"/>
            </a:lvl3pPr>
            <a:lvl4pPr marL="1371652" indent="0">
              <a:buNone/>
              <a:defRPr sz="2000"/>
            </a:lvl4pPr>
            <a:lvl5pPr marL="1828869" indent="0">
              <a:buNone/>
              <a:defRPr sz="2000"/>
            </a:lvl5pPr>
            <a:lvl6pPr marL="2286086" indent="0">
              <a:buNone/>
              <a:defRPr sz="2000"/>
            </a:lvl6pPr>
            <a:lvl7pPr marL="2743302" indent="0">
              <a:buNone/>
              <a:defRPr sz="2000"/>
            </a:lvl7pPr>
            <a:lvl8pPr marL="3200521" indent="0">
              <a:buNone/>
              <a:defRPr sz="2000"/>
            </a:lvl8pPr>
            <a:lvl9pPr marL="3657738"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5" y="2855968"/>
            <a:ext cx="3855721" cy="3011432"/>
          </a:xfrm>
        </p:spPr>
        <p:txBody>
          <a:bodyPr/>
          <a:lstStyle>
            <a:lvl1pPr marL="0" indent="0">
              <a:lnSpc>
                <a:spcPct val="113000"/>
              </a:lnSpc>
              <a:spcBef>
                <a:spcPts val="0"/>
              </a:spcBef>
              <a:spcAft>
                <a:spcPts val="1500"/>
              </a:spcAft>
              <a:buNone/>
              <a:defRPr sz="1600"/>
            </a:lvl1pPr>
            <a:lvl2pPr marL="457217" indent="0">
              <a:buNone/>
              <a:defRPr sz="1401"/>
            </a:lvl2pPr>
            <a:lvl3pPr marL="914433" indent="0">
              <a:buNone/>
              <a:defRPr sz="1200"/>
            </a:lvl3pPr>
            <a:lvl4pPr marL="1371652" indent="0">
              <a:buNone/>
              <a:defRPr sz="1001"/>
            </a:lvl4pPr>
            <a:lvl5pPr marL="1828869" indent="0">
              <a:buNone/>
              <a:defRPr sz="1001"/>
            </a:lvl5pPr>
            <a:lvl6pPr marL="2286086" indent="0">
              <a:buNone/>
              <a:defRPr sz="1001"/>
            </a:lvl6pPr>
            <a:lvl7pPr marL="2743302" indent="0">
              <a:buNone/>
              <a:defRPr sz="1001"/>
            </a:lvl7pPr>
            <a:lvl8pPr marL="3200521" indent="0">
              <a:buNone/>
              <a:defRPr sz="1001"/>
            </a:lvl8pPr>
            <a:lvl9pPr marL="3657738" indent="0">
              <a:buNone/>
              <a:defRPr sz="1001"/>
            </a:lvl9pPr>
          </a:lstStyle>
          <a:p>
            <a:pPr lvl="0"/>
            <a:r>
              <a:rPr lang="en-US" smtClean="0"/>
              <a:t>Click to edit Master text styles</a:t>
            </a:r>
          </a:p>
        </p:txBody>
      </p:sp>
      <p:sp>
        <p:nvSpPr>
          <p:cNvPr id="5" name="Date Placeholder 4"/>
          <p:cNvSpPr>
            <a:spLocks noGrp="1"/>
          </p:cNvSpPr>
          <p:nvPr>
            <p:ph type="dt" sz="half" idx="10"/>
          </p:nvPr>
        </p:nvSpPr>
        <p:spPr>
          <a:xfrm>
            <a:off x="723901" y="6453386"/>
            <a:ext cx="1204572" cy="404614"/>
          </a:xfrm>
        </p:spPr>
        <p:txBody>
          <a:bodyPr/>
          <a:lstStyle>
            <a:lvl1pPr>
              <a:defRPr>
                <a:solidFill>
                  <a:schemeClr val="tx2"/>
                </a:solidFill>
              </a:defRPr>
            </a:lvl1pPr>
          </a:lstStyle>
          <a:p>
            <a:fld id="{2B4F8039-DE84-4276-93D7-D7C6D59BBE9E}" type="datetimeFigureOut">
              <a:rPr lang="en-US" smtClean="0"/>
              <a:t>2/25/2021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39" y="6453386"/>
            <a:ext cx="1596292" cy="404614"/>
          </a:xfrm>
        </p:spPr>
        <p:txBody>
          <a:bodyPr/>
          <a:lstStyle>
            <a:lvl1pPr>
              <a:defRPr>
                <a:solidFill>
                  <a:schemeClr val="tx2"/>
                </a:solidFill>
              </a:defRPr>
            </a:lvl1pPr>
          </a:lstStyle>
          <a:p>
            <a:fld id="{915A7139-01BE-491A-ADF5-42BCE143BC24}" type="slidenum">
              <a:rPr lang="en-US" smtClean="0"/>
              <a:t>‹#›</a:t>
            </a:fld>
            <a:endParaRPr lang="en-US"/>
          </a:p>
        </p:txBody>
      </p:sp>
      <p:sp>
        <p:nvSpPr>
          <p:cNvPr id="9" name="Rectangle 8" title="Divider Bar"/>
          <p:cNvSpPr/>
          <p:nvPr/>
        </p:nvSpPr>
        <p:spPr>
          <a:xfrm>
            <a:off x="5303520" y="376"/>
            <a:ext cx="2286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02930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4"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4"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1"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2B4F8039-DE84-4276-93D7-D7C6D59BBE9E}" type="datetimeFigureOut">
              <a:rPr lang="en-US" smtClean="0"/>
              <a:t>2/25/2021</a:t>
            </a:fld>
            <a:endParaRPr lang="en-US"/>
          </a:p>
        </p:txBody>
      </p:sp>
      <p:sp>
        <p:nvSpPr>
          <p:cNvPr id="5" name="Footer Placeholder 4"/>
          <p:cNvSpPr>
            <a:spLocks noGrp="1"/>
          </p:cNvSpPr>
          <p:nvPr>
            <p:ph type="ftr" sz="quarter" idx="3"/>
          </p:nvPr>
        </p:nvSpPr>
        <p:spPr>
          <a:xfrm>
            <a:off x="2893565"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915A7139-01BE-491A-ADF5-42BCE143BC24}" type="slidenum">
              <a:rPr lang="en-US" smtClean="0"/>
              <a:t>‹#›</a:t>
            </a:fld>
            <a:endParaRPr lang="en-US"/>
          </a:p>
        </p:txBody>
      </p:sp>
      <p:sp>
        <p:nvSpPr>
          <p:cNvPr id="9" name="Rectangle 8" title="Side bar"/>
          <p:cNvSpPr/>
          <p:nvPr/>
        </p:nvSpPr>
        <p:spPr>
          <a:xfrm>
            <a:off x="478094" y="376"/>
            <a:ext cx="2286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631768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33"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63" indent="-384063" algn="l" defTabSz="914433" rtl="0" eaLnBrk="1" latinLnBrk="0" hangingPunct="1">
        <a:lnSpc>
          <a:spcPct val="94000"/>
        </a:lnSpc>
        <a:spcBef>
          <a:spcPts val="1001"/>
        </a:spcBef>
        <a:spcAft>
          <a:spcPts val="201"/>
        </a:spcAft>
        <a:buFont typeface="Franklin Gothic Book" panose="020B0503020102020204" pitchFamily="34" charset="0"/>
        <a:buChar char="■"/>
        <a:defRPr sz="2000" kern="1200" baseline="0">
          <a:solidFill>
            <a:schemeClr val="tx2"/>
          </a:solidFill>
          <a:latin typeface="+mn-lt"/>
          <a:ea typeface="+mn-ea"/>
          <a:cs typeface="+mn-cs"/>
        </a:defRPr>
      </a:lvl1pPr>
      <a:lvl2pPr marL="914433" indent="-384063" algn="l" defTabSz="914433" rtl="0" eaLnBrk="1" latinLnBrk="0" hangingPunct="1">
        <a:lnSpc>
          <a:spcPct val="94000"/>
        </a:lnSpc>
        <a:spcBef>
          <a:spcPts val="500"/>
        </a:spcBef>
        <a:spcAft>
          <a:spcPts val="201"/>
        </a:spcAft>
        <a:buFont typeface="Franklin Gothic Book" panose="020B0503020102020204" pitchFamily="34" charset="0"/>
        <a:buChar char="–"/>
        <a:defRPr sz="2000" i="1" kern="1200" baseline="0">
          <a:solidFill>
            <a:schemeClr val="tx2"/>
          </a:solidFill>
          <a:latin typeface="+mn-lt"/>
          <a:ea typeface="+mn-ea"/>
          <a:cs typeface="+mn-cs"/>
        </a:defRPr>
      </a:lvl2pPr>
      <a:lvl3pPr marL="1371652" indent="-384063" algn="l" defTabSz="914433" rtl="0" eaLnBrk="1" latinLnBrk="0" hangingPunct="1">
        <a:lnSpc>
          <a:spcPct val="94000"/>
        </a:lnSpc>
        <a:spcBef>
          <a:spcPts val="500"/>
        </a:spcBef>
        <a:spcAft>
          <a:spcPts val="201"/>
        </a:spcAft>
        <a:buFont typeface="Franklin Gothic Book" panose="020B0503020102020204" pitchFamily="34" charset="0"/>
        <a:buChar char="■"/>
        <a:defRPr sz="1801" kern="1200" baseline="0">
          <a:solidFill>
            <a:schemeClr val="tx2"/>
          </a:solidFill>
          <a:latin typeface="+mn-lt"/>
          <a:ea typeface="+mn-ea"/>
          <a:cs typeface="+mn-cs"/>
        </a:defRPr>
      </a:lvl3pPr>
      <a:lvl4pPr marL="1828869" indent="-384063" algn="l" defTabSz="914433" rtl="0" eaLnBrk="1" latinLnBrk="0" hangingPunct="1">
        <a:lnSpc>
          <a:spcPct val="94000"/>
        </a:lnSpc>
        <a:spcBef>
          <a:spcPts val="500"/>
        </a:spcBef>
        <a:spcAft>
          <a:spcPts val="201"/>
        </a:spcAft>
        <a:buFont typeface="Franklin Gothic Book" panose="020B0503020102020204" pitchFamily="34" charset="0"/>
        <a:buChar char="–"/>
        <a:defRPr sz="1801" i="1" kern="1200" baseline="0">
          <a:solidFill>
            <a:schemeClr val="tx2"/>
          </a:solidFill>
          <a:latin typeface="+mn-lt"/>
          <a:ea typeface="+mn-ea"/>
          <a:cs typeface="+mn-cs"/>
        </a:defRPr>
      </a:lvl4pPr>
      <a:lvl5pPr marL="2286086" indent="-384063" algn="l" defTabSz="914433" rtl="0" eaLnBrk="1" latinLnBrk="0" hangingPunct="1">
        <a:lnSpc>
          <a:spcPct val="94000"/>
        </a:lnSpc>
        <a:spcBef>
          <a:spcPts val="500"/>
        </a:spcBef>
        <a:spcAft>
          <a:spcPts val="201"/>
        </a:spcAft>
        <a:buFont typeface="Franklin Gothic Book" panose="020B0503020102020204" pitchFamily="34" charset="0"/>
        <a:buChar char="■"/>
        <a:defRPr sz="1600" kern="1200" baseline="0">
          <a:solidFill>
            <a:schemeClr val="tx2"/>
          </a:solidFill>
          <a:latin typeface="+mn-lt"/>
          <a:ea typeface="+mn-ea"/>
          <a:cs typeface="+mn-cs"/>
        </a:defRPr>
      </a:lvl5pPr>
      <a:lvl6pPr marL="2743302" indent="-384063" algn="l" defTabSz="914433" rtl="0" eaLnBrk="1" latinLnBrk="0" hangingPunct="1">
        <a:lnSpc>
          <a:spcPct val="94000"/>
        </a:lnSpc>
        <a:spcBef>
          <a:spcPts val="500"/>
        </a:spcBef>
        <a:spcAft>
          <a:spcPts val="201"/>
        </a:spcAft>
        <a:buFont typeface="Franklin Gothic Book" panose="020B0503020102020204" pitchFamily="34" charset="0"/>
        <a:buChar char="–"/>
        <a:defRPr sz="1600" i="1" kern="1200" baseline="0">
          <a:solidFill>
            <a:schemeClr val="tx2"/>
          </a:solidFill>
          <a:latin typeface="+mn-lt"/>
          <a:ea typeface="+mn-ea"/>
          <a:cs typeface="+mn-cs"/>
        </a:defRPr>
      </a:lvl6pPr>
      <a:lvl7pPr marL="3200521" indent="-384063" algn="l" defTabSz="914433" rtl="0" eaLnBrk="1" latinLnBrk="0" hangingPunct="1">
        <a:lnSpc>
          <a:spcPct val="94000"/>
        </a:lnSpc>
        <a:spcBef>
          <a:spcPts val="500"/>
        </a:spcBef>
        <a:spcAft>
          <a:spcPts val="201"/>
        </a:spcAft>
        <a:buFont typeface="Franklin Gothic Book" panose="020B0503020102020204" pitchFamily="34" charset="0"/>
        <a:buChar char="■"/>
        <a:defRPr sz="1401" kern="1200" baseline="0">
          <a:solidFill>
            <a:schemeClr val="tx2"/>
          </a:solidFill>
          <a:latin typeface="+mn-lt"/>
          <a:ea typeface="+mn-ea"/>
          <a:cs typeface="+mn-cs"/>
        </a:defRPr>
      </a:lvl7pPr>
      <a:lvl8pPr marL="3657738" indent="-384063" algn="l" defTabSz="914433" rtl="0" eaLnBrk="1" latinLnBrk="0" hangingPunct="1">
        <a:lnSpc>
          <a:spcPct val="94000"/>
        </a:lnSpc>
        <a:spcBef>
          <a:spcPts val="500"/>
        </a:spcBef>
        <a:spcAft>
          <a:spcPts val="201"/>
        </a:spcAft>
        <a:buFont typeface="Franklin Gothic Book" panose="020B0503020102020204" pitchFamily="34" charset="0"/>
        <a:buChar char="–"/>
        <a:defRPr sz="1401" i="1" kern="1200" baseline="0">
          <a:solidFill>
            <a:schemeClr val="tx2"/>
          </a:solidFill>
          <a:latin typeface="+mn-lt"/>
          <a:ea typeface="+mn-ea"/>
          <a:cs typeface="+mn-cs"/>
        </a:defRPr>
      </a:lvl8pPr>
      <a:lvl9pPr marL="4114955" indent="-384063" algn="l" defTabSz="914433" rtl="0" eaLnBrk="1" latinLnBrk="0" hangingPunct="1">
        <a:lnSpc>
          <a:spcPct val="94000"/>
        </a:lnSpc>
        <a:spcBef>
          <a:spcPts val="500"/>
        </a:spcBef>
        <a:spcAft>
          <a:spcPts val="201"/>
        </a:spcAft>
        <a:buFont typeface="Franklin Gothic Book" panose="020B0503020102020204" pitchFamily="34" charset="0"/>
        <a:buChar char="■"/>
        <a:defRPr sz="1401" kern="1200" baseline="0">
          <a:solidFill>
            <a:schemeClr val="tx2"/>
          </a:solidFill>
          <a:latin typeface="+mn-lt"/>
          <a:ea typeface="+mn-ea"/>
          <a:cs typeface="+mn-cs"/>
        </a:defRPr>
      </a:lvl9pPr>
    </p:bodyStyle>
    <p:otherStyle>
      <a:defPPr>
        <a:defRPr lang="en-US"/>
      </a:defPPr>
      <a:lvl1pPr marL="0" algn="l" defTabSz="914433" rtl="0" eaLnBrk="1" latinLnBrk="0" hangingPunct="1">
        <a:defRPr sz="1801" kern="1200">
          <a:solidFill>
            <a:schemeClr val="tx1"/>
          </a:solidFill>
          <a:latin typeface="+mn-lt"/>
          <a:ea typeface="+mn-ea"/>
          <a:cs typeface="+mn-cs"/>
        </a:defRPr>
      </a:lvl1pPr>
      <a:lvl2pPr marL="457217" algn="l" defTabSz="914433" rtl="0" eaLnBrk="1" latinLnBrk="0" hangingPunct="1">
        <a:defRPr sz="1801" kern="1200">
          <a:solidFill>
            <a:schemeClr val="tx1"/>
          </a:solidFill>
          <a:latin typeface="+mn-lt"/>
          <a:ea typeface="+mn-ea"/>
          <a:cs typeface="+mn-cs"/>
        </a:defRPr>
      </a:lvl2pPr>
      <a:lvl3pPr marL="914433" algn="l" defTabSz="914433" rtl="0" eaLnBrk="1" latinLnBrk="0" hangingPunct="1">
        <a:defRPr sz="1801" kern="1200">
          <a:solidFill>
            <a:schemeClr val="tx1"/>
          </a:solidFill>
          <a:latin typeface="+mn-lt"/>
          <a:ea typeface="+mn-ea"/>
          <a:cs typeface="+mn-cs"/>
        </a:defRPr>
      </a:lvl3pPr>
      <a:lvl4pPr marL="1371652" algn="l" defTabSz="914433" rtl="0" eaLnBrk="1" latinLnBrk="0" hangingPunct="1">
        <a:defRPr sz="1801" kern="1200">
          <a:solidFill>
            <a:schemeClr val="tx1"/>
          </a:solidFill>
          <a:latin typeface="+mn-lt"/>
          <a:ea typeface="+mn-ea"/>
          <a:cs typeface="+mn-cs"/>
        </a:defRPr>
      </a:lvl4pPr>
      <a:lvl5pPr marL="1828869" algn="l" defTabSz="914433" rtl="0" eaLnBrk="1" latinLnBrk="0" hangingPunct="1">
        <a:defRPr sz="1801" kern="1200">
          <a:solidFill>
            <a:schemeClr val="tx1"/>
          </a:solidFill>
          <a:latin typeface="+mn-lt"/>
          <a:ea typeface="+mn-ea"/>
          <a:cs typeface="+mn-cs"/>
        </a:defRPr>
      </a:lvl5pPr>
      <a:lvl6pPr marL="2286086" algn="l" defTabSz="914433" rtl="0" eaLnBrk="1" latinLnBrk="0" hangingPunct="1">
        <a:defRPr sz="1801" kern="1200">
          <a:solidFill>
            <a:schemeClr val="tx1"/>
          </a:solidFill>
          <a:latin typeface="+mn-lt"/>
          <a:ea typeface="+mn-ea"/>
          <a:cs typeface="+mn-cs"/>
        </a:defRPr>
      </a:lvl6pPr>
      <a:lvl7pPr marL="2743302" algn="l" defTabSz="914433" rtl="0" eaLnBrk="1" latinLnBrk="0" hangingPunct="1">
        <a:defRPr sz="1801" kern="1200">
          <a:solidFill>
            <a:schemeClr val="tx1"/>
          </a:solidFill>
          <a:latin typeface="+mn-lt"/>
          <a:ea typeface="+mn-ea"/>
          <a:cs typeface="+mn-cs"/>
        </a:defRPr>
      </a:lvl7pPr>
      <a:lvl8pPr marL="3200521" algn="l" defTabSz="914433" rtl="0" eaLnBrk="1" latinLnBrk="0" hangingPunct="1">
        <a:defRPr sz="1801" kern="1200">
          <a:solidFill>
            <a:schemeClr val="tx1"/>
          </a:solidFill>
          <a:latin typeface="+mn-lt"/>
          <a:ea typeface="+mn-ea"/>
          <a:cs typeface="+mn-cs"/>
        </a:defRPr>
      </a:lvl8pPr>
      <a:lvl9pPr marL="3657738" algn="l" defTabSz="914433" rtl="0" eaLnBrk="1" latinLnBrk="0" hangingPunct="1">
        <a:defRPr sz="1801"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userDrawn="1">
          <p15:clr>
            <a:srgbClr val="F26B43"/>
          </p15:clr>
        </p15:guide>
        <p15:guide id="2" orient="horz" pos="1440" userDrawn="1">
          <p15:clr>
            <a:srgbClr val="F26B43"/>
          </p15:clr>
        </p15:guide>
        <p15:guide id="3" orient="horz" pos="3696" userDrawn="1">
          <p15:clr>
            <a:srgbClr val="F26B43"/>
          </p15:clr>
        </p15:guide>
        <p15:guide id="4" orient="horz" pos="432" userDrawn="1">
          <p15:clr>
            <a:srgbClr val="F26B43"/>
          </p15:clr>
        </p15:guide>
        <p15:guide id="5" orient="horz" pos="1512" userDrawn="1">
          <p15:clr>
            <a:srgbClr val="F26B43"/>
          </p15:clr>
        </p15:guide>
        <p15:guide id="6" pos="6912" userDrawn="1">
          <p15:clr>
            <a:srgbClr val="F26B43"/>
          </p15:clr>
        </p15:guide>
        <p15:guide id="7" pos="937" userDrawn="1">
          <p15:clr>
            <a:srgbClr val="F26B43"/>
          </p15:clr>
        </p15:guide>
        <p15:guide id="8" pos="86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Microsoft_Visio_2003-2010_Drawing1.vsd"/></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097" y="1823288"/>
            <a:ext cx="9845336" cy="2098226"/>
          </a:xfrm>
        </p:spPr>
        <p:txBody>
          <a:bodyPr/>
          <a:lstStyle/>
          <a:p>
            <a:r>
              <a:rPr lang="ka-GE" sz="3200" dirty="0"/>
              <a:t>ჩოხატაურის მუნიციპალიტეტში, მდ. </a:t>
            </a:r>
            <a:r>
              <a:rPr lang="ka-GE" sz="3200" dirty="0" err="1"/>
              <a:t>ბარამიძისწყალზე</a:t>
            </a:r>
            <a:r>
              <a:rPr lang="ka-GE" sz="3200" dirty="0"/>
              <a:t> 7.8 მგვტ დადგმული სიმძლავრის „ბარამიძე ჰესი“-ს მშენებლობის და ექსპლუატაციის პროექტი</a:t>
            </a:r>
            <a:endParaRPr lang="en-US" sz="3200" dirty="0"/>
          </a:p>
        </p:txBody>
      </p:sp>
      <p:sp>
        <p:nvSpPr>
          <p:cNvPr id="3" name="Subtitle 2"/>
          <p:cNvSpPr>
            <a:spLocks noGrp="1"/>
          </p:cNvSpPr>
          <p:nvPr>
            <p:ph type="subTitle" idx="1"/>
          </p:nvPr>
        </p:nvSpPr>
        <p:spPr>
          <a:xfrm>
            <a:off x="1154098" y="4580710"/>
            <a:ext cx="9845336" cy="548892"/>
          </a:xfrm>
        </p:spPr>
        <p:txBody>
          <a:bodyPr/>
          <a:lstStyle/>
          <a:p>
            <a:r>
              <a:rPr lang="ka-GE" dirty="0">
                <a:effectLst>
                  <a:outerShdw blurRad="38100" dist="38100" dir="2700000" algn="tl">
                    <a:srgbClr val="000000">
                      <a:alpha val="43137"/>
                    </a:srgbClr>
                  </a:outerShdw>
                </a:effectLst>
              </a:rPr>
              <a:t>სკოპინგის </a:t>
            </a:r>
            <a:r>
              <a:rPr lang="ka-GE" dirty="0" smtClean="0">
                <a:effectLst>
                  <a:outerShdw blurRad="38100" dist="38100" dir="2700000" algn="tl">
                    <a:srgbClr val="000000">
                      <a:alpha val="43137"/>
                    </a:srgbClr>
                  </a:outerShdw>
                </a:effectLst>
              </a:rPr>
              <a:t>ანგარიშის საჯარო განხილვა</a:t>
            </a:r>
            <a:endParaRPr lang="en-US" dirty="0">
              <a:effectLst>
                <a:outerShdw blurRad="38100" dist="38100" dir="2700000" algn="tl">
                  <a:srgbClr val="000000">
                    <a:alpha val="43137"/>
                  </a:srgbClr>
                </a:outerShdw>
              </a:effectLst>
            </a:endParaRPr>
          </a:p>
        </p:txBody>
      </p:sp>
      <p:sp>
        <p:nvSpPr>
          <p:cNvPr id="4" name="Rectangle 3"/>
          <p:cNvSpPr/>
          <p:nvPr/>
        </p:nvSpPr>
        <p:spPr>
          <a:xfrm>
            <a:off x="8719766" y="605636"/>
            <a:ext cx="2154757" cy="369460"/>
          </a:xfrm>
          <a:prstGeom prst="rect">
            <a:avLst/>
          </a:prstGeom>
        </p:spPr>
        <p:txBody>
          <a:bodyPr wrap="none">
            <a:spAutoFit/>
          </a:bodyPr>
          <a:lstStyle/>
          <a:p>
            <a:r>
              <a:rPr lang="ka-GE" sz="1801" dirty="0"/>
              <a:t>სს „სუფსა ენერჯი“</a:t>
            </a:r>
            <a:endParaRPr lang="en-US" sz="1801" dirty="0"/>
          </a:p>
        </p:txBody>
      </p:sp>
    </p:spTree>
    <p:extLst>
      <p:ext uri="{BB962C8B-B14F-4D97-AF65-F5344CB8AC3E}">
        <p14:creationId xmlns:p14="http://schemas.microsoft.com/office/powerpoint/2010/main" val="39311571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0317" y="261257"/>
            <a:ext cx="4804229" cy="493486"/>
          </a:xfrm>
        </p:spPr>
        <p:txBody>
          <a:bodyPr>
            <a:normAutofit/>
          </a:bodyPr>
          <a:lstStyle/>
          <a:p>
            <a:pPr algn="r"/>
            <a:r>
              <a:rPr lang="ka-GE" sz="2400" dirty="0" smtClean="0"/>
              <a:t>სათავე </a:t>
            </a:r>
            <a:r>
              <a:rPr lang="ka-GE" sz="2400" dirty="0"/>
              <a:t>ნაგებობის </a:t>
            </a:r>
            <a:r>
              <a:rPr lang="ka-GE" sz="2400" dirty="0" smtClean="0"/>
              <a:t>გენგეგმა</a:t>
            </a:r>
            <a:endParaRPr lang="en-US" sz="2400" dirty="0"/>
          </a:p>
        </p:txBody>
      </p:sp>
      <p:pic>
        <p:nvPicPr>
          <p:cNvPr id="3" name="Picture 2"/>
          <p:cNvPicPr>
            <a:picLocks noChangeAspect="1"/>
          </p:cNvPicPr>
          <p:nvPr/>
        </p:nvPicPr>
        <p:blipFill>
          <a:blip r:embed="rId2"/>
          <a:stretch>
            <a:fillRect/>
          </a:stretch>
        </p:blipFill>
        <p:spPr>
          <a:xfrm>
            <a:off x="1190633" y="966448"/>
            <a:ext cx="10520945" cy="5244700"/>
          </a:xfrm>
          <a:prstGeom prst="rect">
            <a:avLst/>
          </a:prstGeom>
        </p:spPr>
      </p:pic>
    </p:spTree>
    <p:extLst>
      <p:ext uri="{BB962C8B-B14F-4D97-AF65-F5344CB8AC3E}">
        <p14:creationId xmlns:p14="http://schemas.microsoft.com/office/powerpoint/2010/main" val="527014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8971" y="246426"/>
            <a:ext cx="4151086" cy="518886"/>
          </a:xfrm>
        </p:spPr>
        <p:txBody>
          <a:bodyPr>
            <a:normAutofit/>
          </a:bodyPr>
          <a:lstStyle/>
          <a:p>
            <a:pPr algn="r"/>
            <a:r>
              <a:rPr lang="ka-GE" sz="2400" dirty="0" smtClean="0"/>
              <a:t>სადაწნეო მილსადენი</a:t>
            </a:r>
            <a:endParaRPr lang="en-US" sz="2400" dirty="0"/>
          </a:p>
        </p:txBody>
      </p:sp>
      <p:sp>
        <p:nvSpPr>
          <p:cNvPr id="3" name="Content Placeholder 2"/>
          <p:cNvSpPr>
            <a:spLocks noGrp="1"/>
          </p:cNvSpPr>
          <p:nvPr>
            <p:ph idx="1"/>
          </p:nvPr>
        </p:nvSpPr>
        <p:spPr>
          <a:xfrm>
            <a:off x="1409294" y="948361"/>
            <a:ext cx="9998511" cy="5257130"/>
          </a:xfrm>
        </p:spPr>
        <p:txBody>
          <a:bodyPr>
            <a:normAutofit/>
          </a:bodyPr>
          <a:lstStyle/>
          <a:p>
            <a:pPr marL="0" indent="0" algn="just">
              <a:lnSpc>
                <a:spcPct val="100000"/>
              </a:lnSpc>
              <a:spcBef>
                <a:spcPts val="600"/>
              </a:spcBef>
              <a:spcAft>
                <a:spcPts val="600"/>
              </a:spcAft>
              <a:buNone/>
            </a:pPr>
            <a:r>
              <a:rPr lang="ka-GE" sz="1400" dirty="0">
                <a:solidFill>
                  <a:schemeClr val="tx1"/>
                </a:solidFill>
              </a:rPr>
              <a:t>სადაწნეო </a:t>
            </a:r>
            <a:r>
              <a:rPr lang="ka-GE" sz="1400" dirty="0" smtClean="0">
                <a:solidFill>
                  <a:schemeClr val="tx1"/>
                </a:solidFill>
              </a:rPr>
              <a:t>მილსადენის სიგრძე ℓ=4069.9 </a:t>
            </a:r>
            <a:r>
              <a:rPr lang="ka-GE" sz="1400" dirty="0">
                <a:solidFill>
                  <a:schemeClr val="tx1"/>
                </a:solidFill>
              </a:rPr>
              <a:t>მ-ს, ხოლო გეომეტრიული დაწნევა </a:t>
            </a:r>
            <a:r>
              <a:rPr lang="en-US" sz="1400" dirty="0">
                <a:solidFill>
                  <a:schemeClr val="tx1"/>
                </a:solidFill>
              </a:rPr>
              <a:t>H=248.5 </a:t>
            </a:r>
            <a:r>
              <a:rPr lang="ka-GE" sz="1400" dirty="0">
                <a:solidFill>
                  <a:schemeClr val="tx1"/>
                </a:solidFill>
              </a:rPr>
              <a:t>მ. სადაწნეო მილსადენი გაანგარიშებულია </a:t>
            </a:r>
            <a:r>
              <a:rPr lang="en-US" sz="1400" dirty="0">
                <a:solidFill>
                  <a:schemeClr val="tx1"/>
                </a:solidFill>
              </a:rPr>
              <a:t>Q=4.0 </a:t>
            </a:r>
            <a:r>
              <a:rPr lang="ka-GE" sz="1400" dirty="0" smtClean="0">
                <a:solidFill>
                  <a:schemeClr val="tx1"/>
                </a:solidFill>
              </a:rPr>
              <a:t>მ</a:t>
            </a:r>
            <a:r>
              <a:rPr lang="ka-GE" sz="1400" baseline="30000" dirty="0" smtClean="0">
                <a:solidFill>
                  <a:schemeClr val="tx1"/>
                </a:solidFill>
              </a:rPr>
              <a:t>3</a:t>
            </a:r>
            <a:r>
              <a:rPr lang="ka-GE" sz="1400" dirty="0" smtClean="0">
                <a:solidFill>
                  <a:schemeClr val="tx1"/>
                </a:solidFill>
              </a:rPr>
              <a:t>/წმ </a:t>
            </a:r>
            <a:r>
              <a:rPr lang="ka-GE" sz="1400" dirty="0">
                <a:solidFill>
                  <a:schemeClr val="tx1"/>
                </a:solidFill>
              </a:rPr>
              <a:t>საანგარიშო ხარჯზე. მილსადენში წნევების ცვალებადობის გამო, მილსადენის სისქე ტრასაზე იცვლება </a:t>
            </a:r>
            <a:r>
              <a:rPr lang="el-GR" sz="1400" dirty="0">
                <a:solidFill>
                  <a:schemeClr val="tx1"/>
                </a:solidFill>
              </a:rPr>
              <a:t>δ=10-14 </a:t>
            </a:r>
            <a:r>
              <a:rPr lang="ka-GE" sz="1400" dirty="0">
                <a:solidFill>
                  <a:schemeClr val="tx1"/>
                </a:solidFill>
              </a:rPr>
              <a:t>მმ ფარგლებში. საწყისი ℓ=1029.4 მ მონაკვეთზე, სადაწნეო მილსადენი ეწყობა სისქით </a:t>
            </a:r>
            <a:r>
              <a:rPr lang="el-GR" sz="1400" dirty="0">
                <a:solidFill>
                  <a:schemeClr val="tx1"/>
                </a:solidFill>
              </a:rPr>
              <a:t>δ=10 </a:t>
            </a:r>
            <a:r>
              <a:rPr lang="ka-GE" sz="1400" dirty="0">
                <a:solidFill>
                  <a:schemeClr val="tx1"/>
                </a:solidFill>
              </a:rPr>
              <a:t>მმ, მომდევნო ℓ=1052.6 მ მონაკვეთზე - </a:t>
            </a:r>
            <a:r>
              <a:rPr lang="el-GR" sz="1400" dirty="0">
                <a:solidFill>
                  <a:schemeClr val="tx1"/>
                </a:solidFill>
              </a:rPr>
              <a:t>δ=12 </a:t>
            </a:r>
            <a:r>
              <a:rPr lang="ka-GE" sz="1400" dirty="0">
                <a:solidFill>
                  <a:schemeClr val="tx1"/>
                </a:solidFill>
              </a:rPr>
              <a:t>მმ, ხოლო ბოლო ℓ=1987.9 მ სიგრძეზე - </a:t>
            </a:r>
            <a:r>
              <a:rPr lang="el-GR" sz="1400" dirty="0">
                <a:solidFill>
                  <a:schemeClr val="tx1"/>
                </a:solidFill>
              </a:rPr>
              <a:t>δ=14 </a:t>
            </a:r>
            <a:r>
              <a:rPr lang="ka-GE" sz="1400" dirty="0">
                <a:solidFill>
                  <a:schemeClr val="tx1"/>
                </a:solidFill>
              </a:rPr>
              <a:t>მმ. სადაწნეო მილსადენი ტრასის უდიდეს ნაწილზე ეწყობა ტრანშეაში. სადაწნეო მილსადენის ძირის საპროექტო ნიშნული საწყის წერტილში შეადგენს 723.0 მ. </a:t>
            </a:r>
          </a:p>
          <a:p>
            <a:pPr marL="0" indent="0" algn="just">
              <a:lnSpc>
                <a:spcPct val="100000"/>
              </a:lnSpc>
              <a:spcBef>
                <a:spcPts val="600"/>
              </a:spcBef>
              <a:spcAft>
                <a:spcPts val="600"/>
              </a:spcAft>
              <a:buNone/>
            </a:pPr>
            <a:r>
              <a:rPr lang="ka-GE" sz="1400" dirty="0">
                <a:solidFill>
                  <a:schemeClr val="tx1"/>
                </a:solidFill>
              </a:rPr>
              <a:t>მდ. ბარამიძის წყლის  ხეობის სივიწროვის გამო მილსადენი ძირითადად ეწყობა მდინარის მარცხენა და მარჯვენა ნაპირზე არსებულ გრუნტის გზაზე. გეოლოგიური პირობებიდან გამომდინარე მოხდება ტრანშეის კედლების დიდი ნაწილის გამაგრება.</a:t>
            </a:r>
          </a:p>
          <a:p>
            <a:pPr marL="0" indent="0" algn="just">
              <a:lnSpc>
                <a:spcPct val="100000"/>
              </a:lnSpc>
              <a:spcBef>
                <a:spcPts val="600"/>
              </a:spcBef>
              <a:spcAft>
                <a:spcPts val="600"/>
              </a:spcAft>
              <a:buNone/>
            </a:pPr>
            <a:r>
              <a:rPr lang="ka-GE" sz="1400" dirty="0">
                <a:solidFill>
                  <a:schemeClr val="tx1"/>
                </a:solidFill>
              </a:rPr>
              <a:t>სადაწნეო მილსადენი სამ ადგილას პკ1+83.1, პკ8+84 და პკ11+80.9 კვეთს მდ. ბარამიძის წყალს. ამასთან </a:t>
            </a:r>
            <a:r>
              <a:rPr lang="ka-GE" sz="1400" dirty="0" err="1" smtClean="0">
                <a:solidFill>
                  <a:schemeClr val="tx1"/>
                </a:solidFill>
              </a:rPr>
              <a:t>პკ</a:t>
            </a:r>
            <a:r>
              <a:rPr lang="ka-GE" sz="1400" dirty="0" smtClean="0">
                <a:solidFill>
                  <a:schemeClr val="tx1"/>
                </a:solidFill>
              </a:rPr>
              <a:t> 8+84-ზე </a:t>
            </a:r>
            <a:r>
              <a:rPr lang="ka-GE" sz="1400" dirty="0">
                <a:solidFill>
                  <a:schemeClr val="tx1"/>
                </a:solidFill>
              </a:rPr>
              <a:t>მდინარის გადაკვეთა  ხდება აკვედუკის საშუალებით, ხოლო პკ1+83.1 და პკ11+80.9-ზე მდინარის გადაკვეთა ხდება ტრანშეაში (</a:t>
            </a:r>
            <a:r>
              <a:rPr lang="ka-GE" sz="1400" dirty="0" err="1">
                <a:solidFill>
                  <a:schemeClr val="tx1"/>
                </a:solidFill>
              </a:rPr>
              <a:t>დიუკერი</a:t>
            </a:r>
            <a:r>
              <a:rPr lang="ka-GE" sz="1400" dirty="0">
                <a:solidFill>
                  <a:schemeClr val="tx1"/>
                </a:solidFill>
              </a:rPr>
              <a:t>) მდინარის ადგილობრივი გარეცხვის სიღრმეზე ჩადებული მილსადენის საშუალებით.</a:t>
            </a:r>
          </a:p>
          <a:p>
            <a:pPr marL="0" indent="0" algn="just">
              <a:lnSpc>
                <a:spcPct val="100000"/>
              </a:lnSpc>
              <a:spcBef>
                <a:spcPts val="600"/>
              </a:spcBef>
              <a:spcAft>
                <a:spcPts val="600"/>
              </a:spcAft>
              <a:buNone/>
            </a:pPr>
            <a:r>
              <a:rPr lang="ka-GE" sz="1400" dirty="0">
                <a:solidFill>
                  <a:schemeClr val="tx1"/>
                </a:solidFill>
              </a:rPr>
              <a:t>სადაწნეო მილსადენს ოთხ ადგილას პკ4+51.9, პკ7+86.6, პკ26+40.6, პკ31+66.5 კვეთს მთის მარცხენა ფერდობიდან ჩამონადენი მცირე ხევები. ამ გადაკვეთებზე პროექტი ითვალისწინებს სადაწნეო მილსადენის ტრანშეაში ჩადებას და ხევების გადაკვეთის ზედაპირის მონ. </a:t>
            </a:r>
            <a:r>
              <a:rPr lang="ka-GE" sz="1400" dirty="0" err="1">
                <a:solidFill>
                  <a:schemeClr val="tx1"/>
                </a:solidFill>
              </a:rPr>
              <a:t>რკ</a:t>
            </a:r>
            <a:r>
              <a:rPr lang="ka-GE" sz="1400" dirty="0" smtClean="0">
                <a:solidFill>
                  <a:schemeClr val="tx1"/>
                </a:solidFill>
              </a:rPr>
              <a:t>. ბეტონით </a:t>
            </a:r>
            <a:r>
              <a:rPr lang="ka-GE" sz="1400" dirty="0">
                <a:solidFill>
                  <a:schemeClr val="tx1"/>
                </a:solidFill>
              </a:rPr>
              <a:t>მოპირკეთებას მილსადენის ზედაპირის დასაცავად </a:t>
            </a:r>
            <a:r>
              <a:rPr lang="ka-GE" sz="1400" dirty="0" smtClean="0">
                <a:solidFill>
                  <a:schemeClr val="tx1"/>
                </a:solidFill>
              </a:rPr>
              <a:t>.</a:t>
            </a:r>
          </a:p>
          <a:p>
            <a:pPr marL="0" indent="0" algn="just">
              <a:lnSpc>
                <a:spcPct val="100000"/>
              </a:lnSpc>
              <a:spcBef>
                <a:spcPts val="600"/>
              </a:spcBef>
              <a:spcAft>
                <a:spcPts val="600"/>
              </a:spcAft>
              <a:buNone/>
            </a:pPr>
            <a:r>
              <a:rPr lang="ka-GE" sz="1400" dirty="0" smtClean="0">
                <a:solidFill>
                  <a:schemeClr val="tx1"/>
                </a:solidFill>
              </a:rPr>
              <a:t>ოთხ </a:t>
            </a:r>
            <a:r>
              <a:rPr lang="ka-GE" sz="1400" dirty="0">
                <a:solidFill>
                  <a:schemeClr val="tx1"/>
                </a:solidFill>
              </a:rPr>
              <a:t>ადგილას პკ27+75.5, პკ33+01, პკ36+70, პკ38+55 სადაწნეო მილსადენი გადის ჩადაბლებულ ადგილებში და საჭიროებს </a:t>
            </a:r>
            <a:r>
              <a:rPr lang="ka-GE" sz="1400" dirty="0" err="1">
                <a:solidFill>
                  <a:schemeClr val="tx1"/>
                </a:solidFill>
              </a:rPr>
              <a:t>დამცლელის</a:t>
            </a:r>
            <a:r>
              <a:rPr lang="ka-GE" sz="1400" dirty="0">
                <a:solidFill>
                  <a:schemeClr val="tx1"/>
                </a:solidFill>
              </a:rPr>
              <a:t> მოწყობას. რელიეფური პირობებიდან გამომდინარე, ამ ადგილებში ვერ ხერხდება ნახევრად ავტომატური დამცლელების მოწყობა, ამიტომ პროექტში გათვალისწინებულია მექანიკური დამცლელების მოწყობა. მილსადენის ზედაპირზე ეწყობა ფოლადის </a:t>
            </a:r>
            <a:r>
              <a:rPr lang="en-US" sz="1400" dirty="0">
                <a:solidFill>
                  <a:schemeClr val="tx1"/>
                </a:solidFill>
              </a:rPr>
              <a:t>d=200 </a:t>
            </a:r>
            <a:r>
              <a:rPr lang="ka-GE" sz="1400" dirty="0">
                <a:solidFill>
                  <a:schemeClr val="tx1"/>
                </a:solidFill>
              </a:rPr>
              <a:t>მმ </a:t>
            </a:r>
            <a:r>
              <a:rPr lang="ka-GE" sz="1400" dirty="0" err="1">
                <a:solidFill>
                  <a:schemeClr val="tx1"/>
                </a:solidFill>
              </a:rPr>
              <a:t>მილყელი</a:t>
            </a:r>
            <a:r>
              <a:rPr lang="ka-GE" sz="1400" dirty="0">
                <a:solidFill>
                  <a:schemeClr val="tx1"/>
                </a:solidFill>
              </a:rPr>
              <a:t>, რომელზედაც მოწყობილია </a:t>
            </a:r>
            <a:r>
              <a:rPr lang="ka-GE" sz="1400" dirty="0" err="1">
                <a:solidFill>
                  <a:schemeClr val="tx1"/>
                </a:solidFill>
              </a:rPr>
              <a:t>მილტუჩები</a:t>
            </a:r>
            <a:r>
              <a:rPr lang="ka-GE" sz="1400" dirty="0">
                <a:solidFill>
                  <a:schemeClr val="tx1"/>
                </a:solidFill>
              </a:rPr>
              <a:t>, რომელთაგან ერთი მოსახსნელია. ყველაფერი ეს მოწყობილობა მიწაშია. საჭიროების შემთხვევაში უნდა მოხდეს ტრანშეის გათხრა, მოიხსნას </a:t>
            </a:r>
            <a:r>
              <a:rPr lang="ka-GE" sz="1400" dirty="0" err="1">
                <a:solidFill>
                  <a:schemeClr val="tx1"/>
                </a:solidFill>
              </a:rPr>
              <a:t>მილტუჩი</a:t>
            </a:r>
            <a:r>
              <a:rPr lang="ka-GE" sz="1400" dirty="0">
                <a:solidFill>
                  <a:schemeClr val="tx1"/>
                </a:solidFill>
              </a:rPr>
              <a:t> და მოხდეს წყლის ამოტუმბვა</a:t>
            </a:r>
            <a:r>
              <a:rPr lang="ka-GE" sz="1400" dirty="0" smtClean="0">
                <a:solidFill>
                  <a:schemeClr val="tx1"/>
                </a:solidFill>
              </a:rPr>
              <a:t>.</a:t>
            </a:r>
            <a:endParaRPr lang="en-US" sz="1400" dirty="0">
              <a:solidFill>
                <a:schemeClr val="tx1"/>
              </a:solidFill>
            </a:endParaRPr>
          </a:p>
        </p:txBody>
      </p:sp>
    </p:spTree>
    <p:extLst>
      <p:ext uri="{BB962C8B-B14F-4D97-AF65-F5344CB8AC3E}">
        <p14:creationId xmlns:p14="http://schemas.microsoft.com/office/powerpoint/2010/main" val="702563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r="3329"/>
          <a:stretch/>
        </p:blipFill>
        <p:spPr bwMode="auto">
          <a:xfrm>
            <a:off x="1321934" y="841829"/>
            <a:ext cx="10521724" cy="5447846"/>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4499429" y="130629"/>
            <a:ext cx="7344229" cy="461665"/>
          </a:xfrm>
          <a:prstGeom prst="rect">
            <a:avLst/>
          </a:prstGeom>
        </p:spPr>
        <p:txBody>
          <a:bodyPr wrap="square">
            <a:spAutoFit/>
          </a:bodyPr>
          <a:lstStyle/>
          <a:p>
            <a:pPr algn="r"/>
            <a:r>
              <a:rPr lang="ka-GE" sz="2400" dirty="0">
                <a:solidFill>
                  <a:schemeClr val="tx2"/>
                </a:solidFill>
                <a:latin typeface="+mj-lt"/>
                <a:ea typeface="+mj-ea"/>
                <a:cs typeface="+mj-cs"/>
              </a:rPr>
              <a:t>მილსადენის </a:t>
            </a:r>
            <a:r>
              <a:rPr lang="ka-GE" sz="2400" dirty="0" smtClean="0">
                <a:solidFill>
                  <a:schemeClr val="tx2"/>
                </a:solidFill>
                <a:latin typeface="+mj-lt"/>
                <a:ea typeface="+mj-ea"/>
                <a:cs typeface="+mj-cs"/>
              </a:rPr>
              <a:t>ტრასის განთავსების  </a:t>
            </a:r>
            <a:r>
              <a:rPr lang="ka-GE" sz="2400" dirty="0">
                <a:solidFill>
                  <a:schemeClr val="tx2"/>
                </a:solidFill>
                <a:latin typeface="+mj-lt"/>
                <a:ea typeface="+mj-ea"/>
                <a:cs typeface="+mj-cs"/>
              </a:rPr>
              <a:t>სქემა</a:t>
            </a:r>
            <a:endParaRPr lang="en-US" sz="2400" dirty="0">
              <a:solidFill>
                <a:schemeClr val="tx2"/>
              </a:solidFill>
              <a:latin typeface="+mj-lt"/>
              <a:ea typeface="+mj-ea"/>
              <a:cs typeface="+mj-cs"/>
            </a:endParaRPr>
          </a:p>
        </p:txBody>
      </p:sp>
    </p:spTree>
    <p:extLst>
      <p:ext uri="{BB962C8B-B14F-4D97-AF65-F5344CB8AC3E}">
        <p14:creationId xmlns:p14="http://schemas.microsoft.com/office/powerpoint/2010/main" val="4198405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9263" y="310120"/>
            <a:ext cx="9601200" cy="649514"/>
          </a:xfrm>
        </p:spPr>
        <p:txBody>
          <a:bodyPr>
            <a:normAutofit/>
          </a:bodyPr>
          <a:lstStyle/>
          <a:p>
            <a:pPr algn="r"/>
            <a:r>
              <a:rPr lang="ka-GE" sz="2400" dirty="0" smtClean="0"/>
              <a:t>ძალური </a:t>
            </a:r>
            <a:r>
              <a:rPr lang="ka-GE" sz="2400" dirty="0"/>
              <a:t>კვანძი</a:t>
            </a:r>
            <a:endParaRPr lang="en-US" sz="2400" dirty="0"/>
          </a:p>
        </p:txBody>
      </p:sp>
      <p:sp>
        <p:nvSpPr>
          <p:cNvPr id="3" name="Content Placeholder 2"/>
          <p:cNvSpPr>
            <a:spLocks noGrp="1"/>
          </p:cNvSpPr>
          <p:nvPr>
            <p:ph idx="1"/>
          </p:nvPr>
        </p:nvSpPr>
        <p:spPr>
          <a:xfrm>
            <a:off x="1282405" y="1368639"/>
            <a:ext cx="10169789" cy="4855029"/>
          </a:xfrm>
        </p:spPr>
        <p:txBody>
          <a:bodyPr>
            <a:normAutofit/>
          </a:bodyPr>
          <a:lstStyle/>
          <a:p>
            <a:pPr marL="0" indent="0" algn="just">
              <a:lnSpc>
                <a:spcPct val="100000"/>
              </a:lnSpc>
              <a:spcBef>
                <a:spcPts val="600"/>
              </a:spcBef>
              <a:spcAft>
                <a:spcPts val="600"/>
              </a:spcAft>
              <a:buNone/>
            </a:pPr>
            <a:r>
              <a:rPr lang="ka-GE" sz="1800" dirty="0">
                <a:solidFill>
                  <a:schemeClr val="tx1"/>
                </a:solidFill>
              </a:rPr>
              <a:t>ჰესის შენობა წარმოადგენს სამრეწველო ტიპის ერთსართულიან </a:t>
            </a:r>
            <a:r>
              <a:rPr lang="ka-GE" sz="1800" dirty="0" err="1">
                <a:solidFill>
                  <a:schemeClr val="tx1"/>
                </a:solidFill>
              </a:rPr>
              <a:t>კარკასულ</a:t>
            </a:r>
            <a:r>
              <a:rPr lang="ka-GE" sz="1800" dirty="0">
                <a:solidFill>
                  <a:schemeClr val="tx1"/>
                </a:solidFill>
              </a:rPr>
              <a:t> ნაგებობას. იგი გაანგარიშებულია განთავსების ადგილის კლიმატური პირობების შესაბამის ქარისა და თოვლის ნორმატიულ დატვირთვებზე და 9 ბალიან </a:t>
            </a:r>
            <a:r>
              <a:rPr lang="ka-GE" sz="1800" dirty="0" err="1">
                <a:solidFill>
                  <a:schemeClr val="tx1"/>
                </a:solidFill>
              </a:rPr>
              <a:t>სეისმურობაზე</a:t>
            </a:r>
            <a:r>
              <a:rPr lang="ka-GE" sz="1800" dirty="0">
                <a:solidFill>
                  <a:schemeClr val="tx1"/>
                </a:solidFill>
              </a:rPr>
              <a:t>. ჰესის შენობა დაფუძნებულია იშვიათი ლოდებისა და თიხით შევსებულ ღორღისა და ხვინჭის ფენას, რომლის საანგარიშო წინაღობაც შეადგენს 400 კპა-ს.  ჰესის საგენერატორო ნაწილის საძირკველი წარმოადგენს ერთიან, 50 სმ სისქის რკინაბეტონის ფილას.</a:t>
            </a:r>
          </a:p>
          <a:p>
            <a:pPr marL="0" indent="0" algn="just">
              <a:lnSpc>
                <a:spcPct val="100000"/>
              </a:lnSpc>
              <a:spcBef>
                <a:spcPts val="600"/>
              </a:spcBef>
              <a:spcAft>
                <a:spcPts val="600"/>
              </a:spcAft>
              <a:buNone/>
            </a:pPr>
            <a:r>
              <a:rPr lang="ka-GE" sz="1800" dirty="0">
                <a:solidFill>
                  <a:schemeClr val="tx1"/>
                </a:solidFill>
              </a:rPr>
              <a:t>ჰესის შენობა, როგორც კედლები ისე გადახურვა მოწყობილი იქნება ე.წ. სენდვიჩ-პანელებით (გადახურვის სენდვიჩ-პანელი, </a:t>
            </a:r>
            <a:r>
              <a:rPr lang="ka-GE" sz="1800" dirty="0" err="1">
                <a:solidFill>
                  <a:schemeClr val="tx1"/>
                </a:solidFill>
              </a:rPr>
              <a:t>საკედლე</a:t>
            </a:r>
            <a:r>
              <a:rPr lang="ka-GE" sz="1800" dirty="0">
                <a:solidFill>
                  <a:schemeClr val="tx1"/>
                </a:solidFill>
              </a:rPr>
              <a:t> სენდვიჩ-პანელი). კედლებზე სენდვიჩ პანელები ეწყობა 0.94 მ ნიშნულზე ზემოთ (ათვლილი იატაკიდან). სულ კედლებისა და გადახურვის მოსაწყობად გამოიყენება 1242 მ</a:t>
            </a:r>
            <a:r>
              <a:rPr lang="ka-GE" sz="1800" baseline="30000" dirty="0">
                <a:solidFill>
                  <a:schemeClr val="tx1"/>
                </a:solidFill>
              </a:rPr>
              <a:t>2</a:t>
            </a:r>
            <a:r>
              <a:rPr lang="ka-GE" sz="1800" dirty="0">
                <a:solidFill>
                  <a:schemeClr val="tx1"/>
                </a:solidFill>
              </a:rPr>
              <a:t> სენდვიჩ-პანელი. საგენერატორო დარბაზში დამონტაჟებული იქნება 20 ტ ტვირთამწეობის ხიდური ამწე. </a:t>
            </a:r>
          </a:p>
          <a:p>
            <a:pPr marL="0" indent="0" algn="just">
              <a:lnSpc>
                <a:spcPct val="100000"/>
              </a:lnSpc>
              <a:spcBef>
                <a:spcPts val="600"/>
              </a:spcBef>
              <a:spcAft>
                <a:spcPts val="600"/>
              </a:spcAft>
              <a:buNone/>
            </a:pPr>
            <a:endParaRPr lang="en-US" sz="1800" dirty="0">
              <a:solidFill>
                <a:schemeClr val="tx1"/>
              </a:solidFill>
            </a:endParaRPr>
          </a:p>
        </p:txBody>
      </p:sp>
    </p:spTree>
    <p:extLst>
      <p:ext uri="{BB962C8B-B14F-4D97-AF65-F5344CB8AC3E}">
        <p14:creationId xmlns:p14="http://schemas.microsoft.com/office/powerpoint/2010/main" val="3526167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0056" y="264886"/>
            <a:ext cx="4717147" cy="693057"/>
          </a:xfrm>
        </p:spPr>
        <p:txBody>
          <a:bodyPr>
            <a:normAutofit/>
          </a:bodyPr>
          <a:lstStyle/>
          <a:p>
            <a:pPr algn="r"/>
            <a:r>
              <a:rPr lang="ka-GE" sz="2400" dirty="0"/>
              <a:t>ძალური კვანძის გეგმა</a:t>
            </a:r>
            <a:endParaRPr lang="en-US" sz="2400" dirty="0"/>
          </a:p>
        </p:txBody>
      </p:sp>
      <p:pic>
        <p:nvPicPr>
          <p:cNvPr id="5" name="Picture 4"/>
          <p:cNvPicPr>
            <a:picLocks noChangeAspect="1"/>
          </p:cNvPicPr>
          <p:nvPr/>
        </p:nvPicPr>
        <p:blipFill>
          <a:blip r:embed="rId2"/>
          <a:stretch>
            <a:fillRect/>
          </a:stretch>
        </p:blipFill>
        <p:spPr>
          <a:xfrm>
            <a:off x="1217267" y="1697194"/>
            <a:ext cx="10520945" cy="3428100"/>
          </a:xfrm>
          <a:prstGeom prst="rect">
            <a:avLst/>
          </a:prstGeom>
        </p:spPr>
      </p:pic>
    </p:spTree>
    <p:extLst>
      <p:ext uri="{BB962C8B-B14F-4D97-AF65-F5344CB8AC3E}">
        <p14:creationId xmlns:p14="http://schemas.microsoft.com/office/powerpoint/2010/main" val="1453445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618" y="279400"/>
            <a:ext cx="9601200" cy="373743"/>
          </a:xfrm>
        </p:spPr>
        <p:txBody>
          <a:bodyPr>
            <a:noAutofit/>
          </a:bodyPr>
          <a:lstStyle/>
          <a:p>
            <a:pPr algn="r"/>
            <a:r>
              <a:rPr lang="ka-GE" sz="2400" dirty="0" smtClean="0"/>
              <a:t>მშენებლობის </a:t>
            </a:r>
            <a:r>
              <a:rPr lang="ka-GE" sz="2400" dirty="0"/>
              <a:t>ორგანიზაცია </a:t>
            </a:r>
            <a:endParaRPr lang="en-US" sz="2400" dirty="0"/>
          </a:p>
        </p:txBody>
      </p:sp>
      <p:sp>
        <p:nvSpPr>
          <p:cNvPr id="3" name="Content Placeholder 2"/>
          <p:cNvSpPr>
            <a:spLocks noGrp="1"/>
          </p:cNvSpPr>
          <p:nvPr>
            <p:ph idx="1"/>
          </p:nvPr>
        </p:nvSpPr>
        <p:spPr>
          <a:xfrm>
            <a:off x="1504413" y="1092377"/>
            <a:ext cx="10107579" cy="4056672"/>
          </a:xfrm>
        </p:spPr>
        <p:txBody>
          <a:bodyPr>
            <a:normAutofit lnSpcReduction="10000"/>
          </a:bodyPr>
          <a:lstStyle/>
          <a:p>
            <a:pPr marL="0" indent="0" algn="just">
              <a:lnSpc>
                <a:spcPct val="100000"/>
              </a:lnSpc>
              <a:spcBef>
                <a:spcPts val="600"/>
              </a:spcBef>
              <a:spcAft>
                <a:spcPts val="600"/>
              </a:spcAft>
              <a:buNone/>
            </a:pPr>
            <a:r>
              <a:rPr lang="ka-GE" sz="1600" dirty="0">
                <a:solidFill>
                  <a:schemeClr val="tx1"/>
                </a:solidFill>
              </a:rPr>
              <a:t>ბარამიძე ჰესის მშენებლობის ხანგრძლივობა მოიცავს 24 თვეს, მათ შორის: მოსამზადებელი პერიოდი და მობილიზაცია - 2 თვე, ძირითადი - 22 თვე. სამუშაოთა წარმოებისათვის მიღებულია მუშაობის სტანდარტული რეჟიმი: თვეში 25, 8 საათიანი სამუშაო დღე. მომუშავეთა მაქსიმალური რაოდენობა, მშენებლობის კალენდარული გრაფიკიდან გამომდინარე, განისაზღვრა 80-90 კაცით. </a:t>
            </a:r>
          </a:p>
          <a:p>
            <a:pPr algn="just">
              <a:lnSpc>
                <a:spcPct val="100000"/>
              </a:lnSpc>
              <a:spcBef>
                <a:spcPts val="600"/>
              </a:spcBef>
              <a:spcAft>
                <a:spcPts val="600"/>
              </a:spcAft>
            </a:pPr>
            <a:r>
              <a:rPr lang="ka-GE" sz="1600" dirty="0">
                <a:solidFill>
                  <a:schemeClr val="tx1"/>
                </a:solidFill>
              </a:rPr>
              <a:t>მშენებლობის ეტაპი შეიძლება დაიყოს შემდეგ ძირითად სამუშაოებად:</a:t>
            </a:r>
          </a:p>
          <a:p>
            <a:pPr algn="just">
              <a:lnSpc>
                <a:spcPct val="100000"/>
              </a:lnSpc>
              <a:spcBef>
                <a:spcPts val="600"/>
              </a:spcBef>
              <a:spcAft>
                <a:spcPts val="600"/>
              </a:spcAft>
            </a:pPr>
            <a:r>
              <a:rPr lang="ka-GE" sz="1600" dirty="0" smtClean="0">
                <a:solidFill>
                  <a:schemeClr val="tx1"/>
                </a:solidFill>
              </a:rPr>
              <a:t>არსებული </a:t>
            </a:r>
            <a:r>
              <a:rPr lang="ka-GE" sz="1600" dirty="0">
                <a:solidFill>
                  <a:schemeClr val="tx1"/>
                </a:solidFill>
              </a:rPr>
              <a:t>გზების მოწესრიგება; სამშენებლო ბანაკის, სამშენებლო მოედნების, მომზადება (მცენარეული საფარის მოხსნა, შესაძლებლობის შემთხვევაში ნიადაგის ნაყოფიერი ფენის მოხსნა) და მშენებლობისთვის საჭირო დანადგარ-მექანიზმების მობილიზაცია;</a:t>
            </a:r>
          </a:p>
          <a:p>
            <a:pPr marL="0" indent="0" algn="just">
              <a:lnSpc>
                <a:spcPct val="100000"/>
              </a:lnSpc>
              <a:spcBef>
                <a:spcPts val="600"/>
              </a:spcBef>
              <a:spcAft>
                <a:spcPts val="600"/>
              </a:spcAft>
              <a:buNone/>
            </a:pPr>
            <a:r>
              <a:rPr lang="ka-GE" sz="1600" dirty="0" smtClean="0">
                <a:solidFill>
                  <a:schemeClr val="tx1"/>
                </a:solidFill>
              </a:rPr>
              <a:t>ძირითადი </a:t>
            </a:r>
            <a:r>
              <a:rPr lang="ka-GE" sz="1600" dirty="0">
                <a:solidFill>
                  <a:schemeClr val="tx1"/>
                </a:solidFill>
              </a:rPr>
              <a:t>სამუშაოები:</a:t>
            </a:r>
          </a:p>
          <a:p>
            <a:pPr algn="just">
              <a:lnSpc>
                <a:spcPct val="100000"/>
              </a:lnSpc>
              <a:spcBef>
                <a:spcPts val="600"/>
              </a:spcBef>
              <a:spcAft>
                <a:spcPts val="600"/>
              </a:spcAft>
            </a:pPr>
            <a:r>
              <a:rPr lang="ka-GE" sz="1600" dirty="0" smtClean="0">
                <a:solidFill>
                  <a:schemeClr val="tx1"/>
                </a:solidFill>
              </a:rPr>
              <a:t>მიწის </a:t>
            </a:r>
            <a:r>
              <a:rPr lang="ka-GE" sz="1600" dirty="0">
                <a:solidFill>
                  <a:schemeClr val="tx1"/>
                </a:solidFill>
              </a:rPr>
              <a:t>სამუშაოები, ნაგებობის ფუნდამენტების მომზადება, თხრილების გაყვანა, წარმოქმნილი გრუნტის მართვა;</a:t>
            </a:r>
          </a:p>
          <a:p>
            <a:pPr algn="just">
              <a:lnSpc>
                <a:spcPct val="100000"/>
              </a:lnSpc>
              <a:spcBef>
                <a:spcPts val="600"/>
              </a:spcBef>
              <a:spcAft>
                <a:spcPts val="600"/>
              </a:spcAft>
            </a:pPr>
            <a:r>
              <a:rPr lang="ka-GE" sz="1600" dirty="0" smtClean="0">
                <a:solidFill>
                  <a:schemeClr val="tx1"/>
                </a:solidFill>
              </a:rPr>
              <a:t>მუდმივი </a:t>
            </a:r>
            <a:r>
              <a:rPr lang="ka-GE" sz="1600" dirty="0">
                <a:solidFill>
                  <a:schemeClr val="tx1"/>
                </a:solidFill>
              </a:rPr>
              <a:t>კონსტრუქციების (სათავე კვანძი, სადაწნეო მილსადენი, ძალური კვანძი) მშენებლობა;</a:t>
            </a:r>
          </a:p>
          <a:p>
            <a:pPr algn="just">
              <a:lnSpc>
                <a:spcPct val="100000"/>
              </a:lnSpc>
              <a:spcBef>
                <a:spcPts val="600"/>
              </a:spcBef>
              <a:spcAft>
                <a:spcPts val="600"/>
              </a:spcAft>
            </a:pPr>
            <a:r>
              <a:rPr lang="ka-GE" sz="1600" dirty="0" smtClean="0">
                <a:solidFill>
                  <a:schemeClr val="tx1"/>
                </a:solidFill>
              </a:rPr>
              <a:t>სარეკულტივაციო </a:t>
            </a:r>
            <a:r>
              <a:rPr lang="ka-GE" sz="1600" dirty="0">
                <a:solidFill>
                  <a:schemeClr val="tx1"/>
                </a:solidFill>
              </a:rPr>
              <a:t>სამუშაოები.</a:t>
            </a:r>
          </a:p>
          <a:p>
            <a:pPr algn="just">
              <a:lnSpc>
                <a:spcPct val="100000"/>
              </a:lnSpc>
              <a:spcBef>
                <a:spcPts val="600"/>
              </a:spcBef>
              <a:spcAft>
                <a:spcPts val="600"/>
              </a:spcAft>
            </a:pPr>
            <a:endParaRPr lang="ka-GE" sz="1600" dirty="0">
              <a:solidFill>
                <a:schemeClr val="tx1"/>
              </a:solidFill>
            </a:endParaRPr>
          </a:p>
          <a:p>
            <a:pPr algn="just">
              <a:lnSpc>
                <a:spcPct val="100000"/>
              </a:lnSpc>
              <a:spcBef>
                <a:spcPts val="600"/>
              </a:spcBef>
              <a:spcAft>
                <a:spcPts val="600"/>
              </a:spcAft>
            </a:pPr>
            <a:endParaRPr lang="ka-GE" sz="1600" dirty="0">
              <a:solidFill>
                <a:schemeClr val="tx1"/>
              </a:solidFill>
            </a:endParaRPr>
          </a:p>
          <a:p>
            <a:pPr algn="just">
              <a:lnSpc>
                <a:spcPct val="100000"/>
              </a:lnSpc>
              <a:spcBef>
                <a:spcPts val="600"/>
              </a:spcBef>
              <a:spcAft>
                <a:spcPts val="600"/>
              </a:spcAft>
            </a:pPr>
            <a:endParaRPr lang="en-US" sz="1600" dirty="0">
              <a:solidFill>
                <a:schemeClr val="tx1"/>
              </a:solidFill>
            </a:endParaRPr>
          </a:p>
        </p:txBody>
      </p:sp>
    </p:spTree>
    <p:extLst>
      <p:ext uri="{BB962C8B-B14F-4D97-AF65-F5344CB8AC3E}">
        <p14:creationId xmlns:p14="http://schemas.microsoft.com/office/powerpoint/2010/main" val="114789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1147" y="221343"/>
            <a:ext cx="9601200" cy="605971"/>
          </a:xfrm>
        </p:spPr>
        <p:txBody>
          <a:bodyPr>
            <a:normAutofit/>
          </a:bodyPr>
          <a:lstStyle/>
          <a:p>
            <a:pPr algn="r"/>
            <a:r>
              <a:rPr lang="ka-GE" sz="2800" dirty="0" smtClean="0"/>
              <a:t>სამშენებლო </a:t>
            </a:r>
            <a:r>
              <a:rPr lang="ka-GE" sz="2800" dirty="0"/>
              <a:t>ბანაკი </a:t>
            </a:r>
            <a:endParaRPr lang="en-US" sz="2800" dirty="0"/>
          </a:p>
        </p:txBody>
      </p:sp>
      <p:sp>
        <p:nvSpPr>
          <p:cNvPr id="3" name="Content Placeholder 2"/>
          <p:cNvSpPr>
            <a:spLocks noGrp="1"/>
          </p:cNvSpPr>
          <p:nvPr>
            <p:ph idx="1"/>
          </p:nvPr>
        </p:nvSpPr>
        <p:spPr>
          <a:xfrm>
            <a:off x="1091249" y="1123236"/>
            <a:ext cx="10458600" cy="5413829"/>
          </a:xfrm>
        </p:spPr>
        <p:txBody>
          <a:bodyPr>
            <a:normAutofit/>
          </a:bodyPr>
          <a:lstStyle/>
          <a:p>
            <a:pPr marL="0" marR="0" indent="0" algn="just">
              <a:lnSpc>
                <a:spcPct val="100000"/>
              </a:lnSpc>
              <a:spcBef>
                <a:spcPts val="600"/>
              </a:spcBef>
              <a:spcAft>
                <a:spcPts val="600"/>
              </a:spcAft>
              <a:buNone/>
            </a:pPr>
            <a:r>
              <a:rPr lang="ka-GE" sz="1800" dirty="0">
                <a:solidFill>
                  <a:schemeClr val="tx1"/>
                </a:solidFill>
                <a:ea typeface="Times New Roman" panose="02020603050405020304" pitchFamily="18" charset="0"/>
                <a:cs typeface="Times New Roman" panose="02020603050405020304" pitchFamily="18" charset="0"/>
              </a:rPr>
              <a:t>წინასწარი მოსაზრებით სამშენებლო ბანაკის მოწყობისთვის ყველაზე ხელსაყრელ ტერიტორიად მიჩნეული იქნა მდ. სუფსას მარჯვენა სანაპირო, ძალური კვანძის განთავსების ადგილის სიახლოვეს </a:t>
            </a:r>
            <a:r>
              <a:rPr lang="ka-GE" sz="1800" dirty="0" smtClean="0">
                <a:solidFill>
                  <a:schemeClr val="tx1"/>
                </a:solidFill>
                <a:ea typeface="Times New Roman" panose="02020603050405020304" pitchFamily="18" charset="0"/>
                <a:cs typeface="Times New Roman" panose="02020603050405020304" pitchFamily="18" charset="0"/>
              </a:rPr>
              <a:t>(ფართობი </a:t>
            </a:r>
            <a:r>
              <a:rPr lang="ka-GE" sz="1800" dirty="0">
                <a:solidFill>
                  <a:schemeClr val="tx1"/>
                </a:solidFill>
                <a:ea typeface="Times New Roman" panose="02020603050405020304" pitchFamily="18" charset="0"/>
                <a:cs typeface="Times New Roman" panose="02020603050405020304" pitchFamily="18" charset="0"/>
              </a:rPr>
              <a:t>- 5052 მ</a:t>
            </a:r>
            <a:r>
              <a:rPr lang="ka-GE" sz="1800" baseline="30000" dirty="0">
                <a:solidFill>
                  <a:schemeClr val="tx1"/>
                </a:solidFill>
                <a:ea typeface="Times New Roman" panose="02020603050405020304" pitchFamily="18" charset="0"/>
                <a:cs typeface="Times New Roman" panose="02020603050405020304" pitchFamily="18" charset="0"/>
              </a:rPr>
              <a:t>2</a:t>
            </a:r>
            <a:r>
              <a:rPr lang="ka-GE" sz="1800" dirty="0">
                <a:solidFill>
                  <a:schemeClr val="tx1"/>
                </a:solidFill>
                <a:ea typeface="Times New Roman" panose="02020603050405020304" pitchFamily="18" charset="0"/>
                <a:cs typeface="Times New Roman" panose="02020603050405020304" pitchFamily="18" charset="0"/>
              </a:rPr>
              <a:t>). ტერიტორიის რელიეფი სწორია. მცენარეული საფარი ძირითადად წარმოდგენილია </a:t>
            </a:r>
            <a:r>
              <a:rPr lang="ka-GE" sz="1800" dirty="0" err="1">
                <a:solidFill>
                  <a:schemeClr val="tx1"/>
                </a:solidFill>
                <a:ea typeface="Times New Roman" panose="02020603050405020304" pitchFamily="18" charset="0"/>
                <a:cs typeface="Times New Roman" panose="02020603050405020304" pitchFamily="18" charset="0"/>
              </a:rPr>
              <a:t>მურყანით</a:t>
            </a:r>
            <a:r>
              <a:rPr lang="ka-GE" sz="1800" dirty="0">
                <a:solidFill>
                  <a:schemeClr val="tx1"/>
                </a:solidFill>
                <a:ea typeface="Times New Roman" panose="02020603050405020304" pitchFamily="18" charset="0"/>
                <a:cs typeface="Times New Roman" panose="02020603050405020304" pitchFamily="18" charset="0"/>
              </a:rPr>
              <a:t> და გვიმრით. ნიადაგის ნაყოფიერი ფენის საშუალო სიმძლავრე - 15 სმ. ტერიტორიის პარალელურად მდებარეობს სუფსას ხეობაში გამავალი გრუნტის საავტომობილო გზა. </a:t>
            </a:r>
            <a:endParaRPr lang="en-US" sz="1800" dirty="0">
              <a:solidFill>
                <a:schemeClr val="tx1"/>
              </a:solidFill>
              <a:latin typeface="Sylfaen" panose="010A0502050306030303" pitchFamily="18" charset="0"/>
              <a:ea typeface="Calibri" panose="020F0502020204030204" pitchFamily="34" charset="0"/>
              <a:cs typeface="Times New Roman" panose="02020603050405020304" pitchFamily="18" charset="0"/>
            </a:endParaRPr>
          </a:p>
          <a:p>
            <a:pPr marL="0" marR="0" indent="0" algn="just">
              <a:lnSpc>
                <a:spcPct val="100000"/>
              </a:lnSpc>
              <a:spcBef>
                <a:spcPts val="600"/>
              </a:spcBef>
              <a:spcAft>
                <a:spcPts val="600"/>
              </a:spcAft>
              <a:buNone/>
            </a:pPr>
            <a:r>
              <a:rPr lang="ka-GE" sz="1800" dirty="0">
                <a:solidFill>
                  <a:schemeClr val="tx1"/>
                </a:solidFill>
                <a:ea typeface="Times New Roman" panose="02020603050405020304" pitchFamily="18" charset="0"/>
                <a:cs typeface="Times New Roman" panose="02020603050405020304" pitchFamily="18" charset="0"/>
              </a:rPr>
              <a:t>სამშენებლო ბანაკზე მოეწყობა შემდეგი სახის დროებითი ინფრასტრუქტურა:</a:t>
            </a:r>
            <a:endParaRPr lang="en-US" sz="1800" dirty="0">
              <a:solidFill>
                <a:schemeClr val="tx1"/>
              </a:solidFill>
              <a:latin typeface="Sylfaen" panose="010A0502050306030303" pitchFamily="18" charset="0"/>
              <a:ea typeface="Calibri" panose="020F0502020204030204" pitchFamily="34" charset="0"/>
              <a:cs typeface="Times New Roman" panose="02020603050405020304" pitchFamily="18" charset="0"/>
            </a:endParaRPr>
          </a:p>
          <a:p>
            <a:pPr marL="342900" marR="0" lvl="0" indent="-342900">
              <a:lnSpc>
                <a:spcPct val="100000"/>
              </a:lnSpc>
              <a:spcBef>
                <a:spcPts val="600"/>
              </a:spcBef>
              <a:spcAft>
                <a:spcPts val="600"/>
              </a:spcAft>
              <a:buFont typeface="Symbol" panose="05050102010706020507" pitchFamily="18" charset="2"/>
              <a:buChar char=""/>
            </a:pPr>
            <a:r>
              <a:rPr lang="ka-GE" sz="1800" dirty="0">
                <a:solidFill>
                  <a:schemeClr val="tx1"/>
                </a:solidFill>
                <a:ea typeface="Times New Roman" panose="02020603050405020304" pitchFamily="18" charset="0"/>
                <a:cs typeface="Times New Roman" panose="02020603050405020304" pitchFamily="18" charset="0"/>
              </a:rPr>
              <a:t>ადმინისტრაციული და მუშათა მოსასვენებელი ობიექტები (კონტეინერული ტიპის);</a:t>
            </a:r>
            <a:endParaRPr lang="en-US" sz="1800" dirty="0">
              <a:solidFill>
                <a:schemeClr val="tx1"/>
              </a:solidFill>
              <a:latin typeface="Sylfaen" panose="010A0502050306030303" pitchFamily="18" charset="0"/>
              <a:ea typeface="Calibri" panose="020F0502020204030204" pitchFamily="34" charset="0"/>
              <a:cs typeface="Times New Roman" panose="02020603050405020304" pitchFamily="18" charset="0"/>
            </a:endParaRPr>
          </a:p>
          <a:p>
            <a:pPr marL="342900" marR="0" lvl="0" indent="-342900">
              <a:lnSpc>
                <a:spcPct val="100000"/>
              </a:lnSpc>
              <a:spcBef>
                <a:spcPts val="600"/>
              </a:spcBef>
              <a:spcAft>
                <a:spcPts val="600"/>
              </a:spcAft>
              <a:buFont typeface="Symbol" panose="05050102010706020507" pitchFamily="18" charset="2"/>
              <a:buChar char=""/>
            </a:pPr>
            <a:r>
              <a:rPr lang="ka-GE" sz="1800" dirty="0">
                <a:solidFill>
                  <a:schemeClr val="tx1"/>
                </a:solidFill>
                <a:ea typeface="Times New Roman" panose="02020603050405020304" pitchFamily="18" charset="0"/>
                <a:cs typeface="Times New Roman" panose="02020603050405020304" pitchFamily="18" charset="0"/>
              </a:rPr>
              <a:t>სასაწყობო მეურნეობა (მათ შორის სახიფათო ნარჩენების განთავსების სათავსი);</a:t>
            </a:r>
            <a:endParaRPr lang="en-US" sz="1800" dirty="0">
              <a:solidFill>
                <a:schemeClr val="tx1"/>
              </a:solidFill>
              <a:latin typeface="Sylfaen" panose="010A0502050306030303" pitchFamily="18" charset="0"/>
              <a:ea typeface="Calibri" panose="020F0502020204030204" pitchFamily="34" charset="0"/>
              <a:cs typeface="Times New Roman" panose="02020603050405020304" pitchFamily="18" charset="0"/>
            </a:endParaRPr>
          </a:p>
          <a:p>
            <a:pPr marL="342900" marR="0" lvl="0" indent="-342900">
              <a:lnSpc>
                <a:spcPct val="100000"/>
              </a:lnSpc>
              <a:spcBef>
                <a:spcPts val="600"/>
              </a:spcBef>
              <a:spcAft>
                <a:spcPts val="600"/>
              </a:spcAft>
              <a:buFont typeface="Symbol" panose="05050102010706020507" pitchFamily="18" charset="2"/>
              <a:buChar char=""/>
            </a:pPr>
            <a:r>
              <a:rPr lang="ka-GE" sz="1800" dirty="0">
                <a:solidFill>
                  <a:schemeClr val="tx1"/>
                </a:solidFill>
                <a:ea typeface="Times New Roman" panose="02020603050405020304" pitchFamily="18" charset="0"/>
                <a:cs typeface="Times New Roman" panose="02020603050405020304" pitchFamily="18" charset="0"/>
              </a:rPr>
              <a:t>წყლის რეზერვუარები;</a:t>
            </a:r>
            <a:endParaRPr lang="en-US" sz="1800" dirty="0">
              <a:solidFill>
                <a:schemeClr val="tx1"/>
              </a:solidFill>
              <a:latin typeface="Sylfaen" panose="010A0502050306030303" pitchFamily="18" charset="0"/>
              <a:ea typeface="Calibri" panose="020F0502020204030204" pitchFamily="34" charset="0"/>
              <a:cs typeface="Times New Roman" panose="02020603050405020304" pitchFamily="18" charset="0"/>
            </a:endParaRPr>
          </a:p>
          <a:p>
            <a:pPr marL="342900" marR="0" lvl="0" indent="-342900">
              <a:lnSpc>
                <a:spcPct val="100000"/>
              </a:lnSpc>
              <a:spcBef>
                <a:spcPts val="600"/>
              </a:spcBef>
              <a:spcAft>
                <a:spcPts val="600"/>
              </a:spcAft>
              <a:buFont typeface="Symbol" panose="05050102010706020507" pitchFamily="18" charset="2"/>
              <a:buChar char=""/>
            </a:pPr>
            <a:r>
              <a:rPr lang="ka-GE" sz="1800" dirty="0">
                <a:solidFill>
                  <a:schemeClr val="tx1"/>
                </a:solidFill>
                <a:ea typeface="Times New Roman" panose="02020603050405020304" pitchFamily="18" charset="0"/>
                <a:cs typeface="Times New Roman" panose="02020603050405020304" pitchFamily="18" charset="0"/>
              </a:rPr>
              <a:t>სახელოსნო და სხვ.</a:t>
            </a:r>
            <a:endParaRPr lang="en-US" sz="1800" dirty="0">
              <a:solidFill>
                <a:schemeClr val="tx1"/>
              </a:solidFill>
              <a:latin typeface="Sylfaen" panose="010A0502050306030303" pitchFamily="18" charset="0"/>
              <a:ea typeface="Calibri" panose="020F0502020204030204" pitchFamily="34" charset="0"/>
              <a:cs typeface="Times New Roman" panose="02020603050405020304" pitchFamily="18" charset="0"/>
            </a:endParaRPr>
          </a:p>
          <a:p>
            <a:pPr marL="342900" marR="0" lvl="0" indent="-342900">
              <a:lnSpc>
                <a:spcPct val="100000"/>
              </a:lnSpc>
              <a:spcBef>
                <a:spcPts val="600"/>
              </a:spcBef>
              <a:spcAft>
                <a:spcPts val="600"/>
              </a:spcAft>
              <a:buFont typeface="Symbol" panose="05050102010706020507" pitchFamily="18" charset="2"/>
              <a:buChar char=""/>
            </a:pPr>
            <a:r>
              <a:rPr lang="ka-GE" sz="1800" dirty="0">
                <a:solidFill>
                  <a:schemeClr val="tx1"/>
                </a:solidFill>
                <a:ea typeface="Times New Roman" panose="02020603050405020304" pitchFamily="18" charset="0"/>
                <a:cs typeface="Times New Roman" panose="02020603050405020304" pitchFamily="18" charset="0"/>
              </a:rPr>
              <a:t>ასევე განიხილება ბეტონის კვანძის მოწყობა (ბეტონის ნარევის შემოტანა შესაძლოა მოხდეს ადგილობრივი საწარმოებიდან).</a:t>
            </a:r>
            <a:endParaRPr lang="en-US" sz="1800" dirty="0">
              <a:solidFill>
                <a:schemeClr val="tx1"/>
              </a:solidFill>
              <a:latin typeface="Sylfaen" panose="010A0502050306030303" pitchFamily="18" charset="0"/>
              <a:ea typeface="Calibri" panose="020F0502020204030204" pitchFamily="34" charset="0"/>
              <a:cs typeface="Times New Roman" panose="02020603050405020304" pitchFamily="18" charset="0"/>
            </a:endParaRPr>
          </a:p>
          <a:p>
            <a:pPr>
              <a:lnSpc>
                <a:spcPct val="100000"/>
              </a:lnSpc>
              <a:spcBef>
                <a:spcPts val="600"/>
              </a:spcBef>
              <a:spcAft>
                <a:spcPts val="600"/>
              </a:spcAft>
            </a:pPr>
            <a:endParaRPr lang="en-US" sz="1800" dirty="0"/>
          </a:p>
        </p:txBody>
      </p:sp>
    </p:spTree>
    <p:extLst>
      <p:ext uri="{BB962C8B-B14F-4D97-AF65-F5344CB8AC3E}">
        <p14:creationId xmlns:p14="http://schemas.microsoft.com/office/powerpoint/2010/main" val="19737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9771" y="261258"/>
            <a:ext cx="7605485" cy="798286"/>
          </a:xfrm>
        </p:spPr>
        <p:txBody>
          <a:bodyPr>
            <a:noAutofit/>
          </a:bodyPr>
          <a:lstStyle/>
          <a:p>
            <a:pPr algn="r"/>
            <a:r>
              <a:rPr lang="ka-GE" sz="2400" dirty="0" smtClean="0"/>
              <a:t>მისასვლელი </a:t>
            </a:r>
            <a:r>
              <a:rPr lang="ka-GE" sz="2400" dirty="0"/>
              <a:t>გზები და სადაწნეო მილსადენის დერეფანი</a:t>
            </a:r>
            <a:endParaRPr lang="en-US" sz="2400" dirty="0"/>
          </a:p>
        </p:txBody>
      </p:sp>
      <p:sp>
        <p:nvSpPr>
          <p:cNvPr id="3" name="Content Placeholder 2"/>
          <p:cNvSpPr>
            <a:spLocks noGrp="1"/>
          </p:cNvSpPr>
          <p:nvPr>
            <p:ph idx="1"/>
          </p:nvPr>
        </p:nvSpPr>
        <p:spPr>
          <a:xfrm>
            <a:off x="1826545" y="1448892"/>
            <a:ext cx="8995336" cy="4513943"/>
          </a:xfrm>
        </p:spPr>
        <p:txBody>
          <a:bodyPr>
            <a:normAutofit/>
          </a:bodyPr>
          <a:lstStyle/>
          <a:p>
            <a:pPr marL="0" indent="0" algn="just">
              <a:lnSpc>
                <a:spcPct val="100000"/>
              </a:lnSpc>
              <a:spcBef>
                <a:spcPts val="600"/>
              </a:spcBef>
              <a:spcAft>
                <a:spcPts val="600"/>
              </a:spcAft>
              <a:buNone/>
            </a:pPr>
            <a:r>
              <a:rPr lang="ka-GE" sz="1800" dirty="0">
                <a:solidFill>
                  <a:schemeClr val="tx1"/>
                </a:solidFill>
              </a:rPr>
              <a:t>ყველა სამშენებლო მოედანთან მისასვლელად გამოყენებული იქნება არსებული გრუნტის გზები. მისასვლელი გზებისთვის ახალი დერეფნის გაჭრა საჭირო არ არის. მშენებლობის დაწყებამდე და პერიოდულად სამშენებლო სამუშაოების მიმდინარეობისას გათვალისწინებულია დაზიანებული უბნების აღდგენა, რაც ძირითადად ითვალისწინებს ვაკისის მოსწორებას და ორმოების ამოვსებას. </a:t>
            </a:r>
          </a:p>
          <a:p>
            <a:pPr marL="0" indent="0" algn="just">
              <a:lnSpc>
                <a:spcPct val="100000"/>
              </a:lnSpc>
              <a:spcBef>
                <a:spcPts val="600"/>
              </a:spcBef>
              <a:spcAft>
                <a:spcPts val="600"/>
              </a:spcAft>
              <a:buNone/>
            </a:pPr>
            <a:r>
              <a:rPr lang="ka-GE" sz="1800" dirty="0">
                <a:solidFill>
                  <a:schemeClr val="tx1"/>
                </a:solidFill>
              </a:rPr>
              <a:t>მილსადენი მოეწყობა არსებული გზის ქვეშ და შესაბამისად გზას და მილსადენს ექნებათ საერთო დერეფანი მთლიან სიგრძეზე. გზის არსებული დერეფნის გაფართოების (ფერდობების ჩამოჭრის) საჭიროება მინიმალურია, რაც მნიშვნელოვანია საშიში გეოდინამიკური პროცესების გააქტიურების პრევენციისთვის და ასევე </a:t>
            </a:r>
            <a:r>
              <a:rPr lang="ka-GE" sz="1800" dirty="0" err="1">
                <a:solidFill>
                  <a:schemeClr val="tx1"/>
                </a:solidFill>
              </a:rPr>
              <a:t>გასაჩეხი</a:t>
            </a:r>
            <a:r>
              <a:rPr lang="ka-GE" sz="1800" dirty="0">
                <a:solidFill>
                  <a:schemeClr val="tx1"/>
                </a:solidFill>
              </a:rPr>
              <a:t> ხე-მცენარეული საფარის რაოდენობის მინიმუმამდე </a:t>
            </a:r>
            <a:r>
              <a:rPr lang="ka-GE" sz="1800" dirty="0" err="1">
                <a:solidFill>
                  <a:schemeClr val="tx1"/>
                </a:solidFill>
              </a:rPr>
              <a:t>დასაყვანად</a:t>
            </a:r>
            <a:r>
              <a:rPr lang="ka-GE" sz="1800" dirty="0">
                <a:solidFill>
                  <a:schemeClr val="tx1"/>
                </a:solidFill>
              </a:rPr>
              <a:t>. მოხვევის ადგილებში მილსადენი მოექცევა ბეტონის </a:t>
            </a:r>
            <a:r>
              <a:rPr lang="ka-GE" sz="1800" dirty="0" err="1">
                <a:solidFill>
                  <a:schemeClr val="tx1"/>
                </a:solidFill>
              </a:rPr>
              <a:t>გარსაცმში</a:t>
            </a:r>
            <a:r>
              <a:rPr lang="ka-GE" sz="1800" dirty="0">
                <a:solidFill>
                  <a:schemeClr val="tx1"/>
                </a:solidFill>
              </a:rPr>
              <a:t>, ხევების გადაკვეთის ადგილებში დამატებით გათვალისწინებული იქნება მორეცხვის საწინააღმდეგო ღონისძიებები.</a:t>
            </a:r>
          </a:p>
          <a:p>
            <a:pPr marL="0" indent="0">
              <a:lnSpc>
                <a:spcPct val="100000"/>
              </a:lnSpc>
              <a:spcBef>
                <a:spcPts val="600"/>
              </a:spcBef>
              <a:spcAft>
                <a:spcPts val="600"/>
              </a:spcAft>
              <a:buNone/>
            </a:pPr>
            <a:endParaRPr lang="en-US" sz="1800" dirty="0"/>
          </a:p>
        </p:txBody>
      </p:sp>
    </p:spTree>
    <p:extLst>
      <p:ext uri="{BB962C8B-B14F-4D97-AF65-F5344CB8AC3E}">
        <p14:creationId xmlns:p14="http://schemas.microsoft.com/office/powerpoint/2010/main" val="149076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4" y="235857"/>
            <a:ext cx="10501082" cy="1485900"/>
          </a:xfrm>
        </p:spPr>
        <p:txBody>
          <a:bodyPr>
            <a:normAutofit/>
          </a:bodyPr>
          <a:lstStyle/>
          <a:p>
            <a:pPr algn="r"/>
            <a:r>
              <a:rPr lang="ka-GE" sz="2400" dirty="0" smtClean="0"/>
              <a:t>გარემოზე მოსალოდნელი ზემოქმედებები</a:t>
            </a:r>
            <a:endParaRPr lang="en-US" sz="2400" dirty="0"/>
          </a:p>
        </p:txBody>
      </p:sp>
      <p:sp>
        <p:nvSpPr>
          <p:cNvPr id="3" name="Content Placeholder 2"/>
          <p:cNvSpPr>
            <a:spLocks noGrp="1"/>
          </p:cNvSpPr>
          <p:nvPr>
            <p:ph idx="1"/>
          </p:nvPr>
        </p:nvSpPr>
        <p:spPr>
          <a:xfrm>
            <a:off x="1789874" y="899745"/>
            <a:ext cx="9664542" cy="5500914"/>
          </a:xfrm>
        </p:spPr>
        <p:txBody>
          <a:bodyPr>
            <a:normAutofit fontScale="92500" lnSpcReduction="20000"/>
          </a:bodyPr>
          <a:lstStyle/>
          <a:p>
            <a:pPr marL="342900" lvl="0" indent="-342900">
              <a:lnSpc>
                <a:spcPct val="100000"/>
              </a:lnSpc>
              <a:spcBef>
                <a:spcPts val="600"/>
              </a:spcBef>
              <a:spcAft>
                <a:spcPts val="600"/>
              </a:spcAft>
              <a:buFont typeface="Symbol" panose="05050102010706020507" pitchFamily="18" charset="2"/>
              <a:buChar char=""/>
            </a:pPr>
            <a:r>
              <a:rPr lang="ka-GE" sz="1600" dirty="0">
                <a:solidFill>
                  <a:srgbClr val="000000"/>
                </a:solidFill>
              </a:rPr>
              <a:t>ზემოქმედება დაცულ ტერიტორიებზე;</a:t>
            </a:r>
            <a:endParaRPr lang="en-US" sz="1600" dirty="0">
              <a:solidFill>
                <a:srgbClr val="000000"/>
              </a:solidFill>
            </a:endParaRPr>
          </a:p>
          <a:p>
            <a:pPr marL="342900" lvl="0" indent="-342900">
              <a:lnSpc>
                <a:spcPct val="100000"/>
              </a:lnSpc>
              <a:spcBef>
                <a:spcPts val="600"/>
              </a:spcBef>
              <a:spcAft>
                <a:spcPts val="600"/>
              </a:spcAft>
              <a:buFont typeface="Symbol" panose="05050102010706020507" pitchFamily="18" charset="2"/>
              <a:buChar char=""/>
            </a:pPr>
            <a:r>
              <a:rPr lang="ka-GE" sz="1600" dirty="0">
                <a:solidFill>
                  <a:srgbClr val="000000"/>
                </a:solidFill>
              </a:rPr>
              <a:t>ტრანსსასაზღვრო ზემოქმედება;</a:t>
            </a:r>
            <a:endParaRPr lang="en-US" sz="1600" dirty="0">
              <a:solidFill>
                <a:srgbClr val="000000"/>
              </a:solidFill>
            </a:endParaRPr>
          </a:p>
          <a:p>
            <a:pPr marL="342900" lvl="0" indent="-342900">
              <a:lnSpc>
                <a:spcPct val="100000"/>
              </a:lnSpc>
              <a:spcBef>
                <a:spcPts val="600"/>
              </a:spcBef>
              <a:spcAft>
                <a:spcPts val="600"/>
              </a:spcAft>
              <a:buFont typeface="Symbol" panose="05050102010706020507" pitchFamily="18" charset="2"/>
              <a:buChar char=""/>
            </a:pPr>
            <a:r>
              <a:rPr lang="ka-GE" sz="1600" dirty="0">
                <a:solidFill>
                  <a:srgbClr val="000000"/>
                </a:solidFill>
              </a:rPr>
              <a:t>ატმოსფერულ ჰაერში მავნე ნივთიერებების ემისიები და ხმაურის გავრცელება;</a:t>
            </a:r>
            <a:endParaRPr lang="en-US" sz="1600" dirty="0">
              <a:solidFill>
                <a:srgbClr val="000000"/>
              </a:solidFill>
            </a:endParaRPr>
          </a:p>
          <a:p>
            <a:pPr marL="342900" lvl="0" indent="-342900">
              <a:lnSpc>
                <a:spcPct val="100000"/>
              </a:lnSpc>
              <a:spcBef>
                <a:spcPts val="600"/>
              </a:spcBef>
              <a:spcAft>
                <a:spcPts val="600"/>
              </a:spcAft>
              <a:buFont typeface="Symbol" panose="05050102010706020507" pitchFamily="18" charset="2"/>
              <a:buChar char=""/>
            </a:pPr>
            <a:r>
              <a:rPr lang="ka-GE" sz="1600" dirty="0">
                <a:solidFill>
                  <a:srgbClr val="000000"/>
                </a:solidFill>
              </a:rPr>
              <a:t>ზემოქმედება გეოლოგიურ გარემოზე და საშიში-გეოდინამიკური პროცესების რისკები;</a:t>
            </a:r>
            <a:endParaRPr lang="en-US" sz="1600" dirty="0">
              <a:solidFill>
                <a:srgbClr val="000000"/>
              </a:solidFill>
            </a:endParaRPr>
          </a:p>
          <a:p>
            <a:pPr marL="342900" lvl="0" indent="-342900">
              <a:lnSpc>
                <a:spcPct val="100000"/>
              </a:lnSpc>
              <a:spcBef>
                <a:spcPts val="600"/>
              </a:spcBef>
              <a:spcAft>
                <a:spcPts val="600"/>
              </a:spcAft>
              <a:buFont typeface="Symbol" panose="05050102010706020507" pitchFamily="18" charset="2"/>
              <a:buChar char=""/>
            </a:pPr>
            <a:r>
              <a:rPr lang="ka-GE" sz="1600" dirty="0">
                <a:solidFill>
                  <a:srgbClr val="000000"/>
                </a:solidFill>
              </a:rPr>
              <a:t>ზემოქმედება ზედაპირული და მიწისქვეშა წყლის გარემოზე;</a:t>
            </a:r>
            <a:endParaRPr lang="en-US" sz="1600" dirty="0">
              <a:solidFill>
                <a:srgbClr val="000000"/>
              </a:solidFill>
            </a:endParaRPr>
          </a:p>
          <a:p>
            <a:pPr marL="342900" lvl="0" indent="-342900">
              <a:lnSpc>
                <a:spcPct val="100000"/>
              </a:lnSpc>
              <a:spcBef>
                <a:spcPts val="600"/>
              </a:spcBef>
              <a:spcAft>
                <a:spcPts val="600"/>
              </a:spcAft>
              <a:buFont typeface="Symbol" panose="05050102010706020507" pitchFamily="18" charset="2"/>
              <a:buChar char=""/>
            </a:pPr>
            <a:r>
              <a:rPr lang="ka-GE" sz="1600" dirty="0">
                <a:solidFill>
                  <a:srgbClr val="000000"/>
                </a:solidFill>
              </a:rPr>
              <a:t>ზემოქმედება ბიოლოგიურ გარემოზე, მათ შორის მცენარეულ საფარზე, ცხოველთა სახეობებზე და მათ საბინადრო ადგილებზე;</a:t>
            </a:r>
            <a:endParaRPr lang="en-US" sz="1600" dirty="0">
              <a:solidFill>
                <a:srgbClr val="000000"/>
              </a:solidFill>
            </a:endParaRPr>
          </a:p>
          <a:p>
            <a:pPr marL="342900" lvl="0" indent="-342900">
              <a:lnSpc>
                <a:spcPct val="100000"/>
              </a:lnSpc>
              <a:spcBef>
                <a:spcPts val="600"/>
              </a:spcBef>
              <a:spcAft>
                <a:spcPts val="600"/>
              </a:spcAft>
              <a:buFont typeface="Symbol" panose="05050102010706020507" pitchFamily="18" charset="2"/>
              <a:buChar char=""/>
            </a:pPr>
            <a:r>
              <a:rPr lang="ka-GE" sz="1600" dirty="0">
                <a:solidFill>
                  <a:srgbClr val="000000"/>
                </a:solidFill>
              </a:rPr>
              <a:t>ზემოქმედება ნიადაგის ნაყოფიერ ფენაზე, დაბინძურების რისკები; </a:t>
            </a:r>
            <a:endParaRPr lang="en-US" sz="1600" dirty="0">
              <a:solidFill>
                <a:srgbClr val="000000"/>
              </a:solidFill>
            </a:endParaRPr>
          </a:p>
          <a:p>
            <a:pPr marL="342900" lvl="0" indent="-342900">
              <a:lnSpc>
                <a:spcPct val="100000"/>
              </a:lnSpc>
              <a:spcBef>
                <a:spcPts val="600"/>
              </a:spcBef>
              <a:spcAft>
                <a:spcPts val="600"/>
              </a:spcAft>
              <a:buFont typeface="Symbol" panose="05050102010706020507" pitchFamily="18" charset="2"/>
              <a:buChar char=""/>
            </a:pPr>
            <a:r>
              <a:rPr lang="ka-GE" sz="1600" dirty="0">
                <a:solidFill>
                  <a:srgbClr val="000000"/>
                </a:solidFill>
              </a:rPr>
              <a:t>ვიზუალურ-ლანდშაფტური ზემოქმედება;</a:t>
            </a:r>
            <a:endParaRPr lang="en-US" sz="1600" dirty="0">
              <a:solidFill>
                <a:srgbClr val="000000"/>
              </a:solidFill>
            </a:endParaRPr>
          </a:p>
          <a:p>
            <a:pPr marL="342900" lvl="0" indent="-342900">
              <a:lnSpc>
                <a:spcPct val="100000"/>
              </a:lnSpc>
              <a:spcBef>
                <a:spcPts val="600"/>
              </a:spcBef>
              <a:spcAft>
                <a:spcPts val="600"/>
              </a:spcAft>
              <a:buFont typeface="Symbol" panose="05050102010706020507" pitchFamily="18" charset="2"/>
              <a:buChar char=""/>
            </a:pPr>
            <a:r>
              <a:rPr lang="ka-GE" sz="1600" dirty="0">
                <a:solidFill>
                  <a:srgbClr val="000000"/>
                </a:solidFill>
              </a:rPr>
              <a:t>ნარჩენების წარმოქმნის და მართვის შედეგად მოსალოდნელი ზემოქმედება;</a:t>
            </a:r>
            <a:endParaRPr lang="en-US" sz="1600" dirty="0">
              <a:solidFill>
                <a:srgbClr val="000000"/>
              </a:solidFill>
            </a:endParaRPr>
          </a:p>
          <a:p>
            <a:pPr marL="342900" lvl="0" indent="-342900">
              <a:lnSpc>
                <a:spcPct val="100000"/>
              </a:lnSpc>
              <a:spcBef>
                <a:spcPts val="600"/>
              </a:spcBef>
              <a:spcAft>
                <a:spcPts val="600"/>
              </a:spcAft>
              <a:buFont typeface="Symbol" panose="05050102010706020507" pitchFamily="18" charset="2"/>
              <a:buChar char=""/>
            </a:pPr>
            <a:r>
              <a:rPr lang="ka-GE" sz="1600" dirty="0">
                <a:solidFill>
                  <a:srgbClr val="000000"/>
                </a:solidFill>
              </a:rPr>
              <a:t>ზემოქმედება ადამიანის ჯანმრთელობასა და უსაფრთხოებაზე;</a:t>
            </a:r>
            <a:endParaRPr lang="en-US" sz="1600" dirty="0">
              <a:solidFill>
                <a:srgbClr val="000000"/>
              </a:solidFill>
            </a:endParaRPr>
          </a:p>
          <a:p>
            <a:pPr marL="342900" lvl="0" indent="-342900">
              <a:lnSpc>
                <a:spcPct val="100000"/>
              </a:lnSpc>
              <a:spcBef>
                <a:spcPts val="600"/>
              </a:spcBef>
              <a:spcAft>
                <a:spcPts val="600"/>
              </a:spcAft>
              <a:buFont typeface="Symbol" panose="05050102010706020507" pitchFamily="18" charset="2"/>
              <a:buChar char=""/>
            </a:pPr>
            <a:r>
              <a:rPr lang="ka-GE" sz="1600" dirty="0">
                <a:solidFill>
                  <a:srgbClr val="000000"/>
                </a:solidFill>
              </a:rPr>
              <a:t>ზემოქმედება ადგილობრივი მოსახლეობის ცხოვრების პირობებზე, მათ შორის განსახლების და რესურსების შეზღუდვის რისკები; </a:t>
            </a:r>
            <a:endParaRPr lang="en-US" sz="1600" dirty="0">
              <a:solidFill>
                <a:srgbClr val="000000"/>
              </a:solidFill>
            </a:endParaRPr>
          </a:p>
          <a:p>
            <a:pPr marL="342900" lvl="0" indent="-342900">
              <a:lnSpc>
                <a:spcPct val="100000"/>
              </a:lnSpc>
              <a:spcBef>
                <a:spcPts val="600"/>
              </a:spcBef>
              <a:spcAft>
                <a:spcPts val="600"/>
              </a:spcAft>
              <a:buFont typeface="Symbol" panose="05050102010706020507" pitchFamily="18" charset="2"/>
              <a:buChar char=""/>
            </a:pPr>
            <a:r>
              <a:rPr lang="ka-GE" sz="1600" dirty="0">
                <a:solidFill>
                  <a:srgbClr val="000000"/>
                </a:solidFill>
              </a:rPr>
              <a:t>ზემოქმედება სატრანსპორტო ნაკადებზე;</a:t>
            </a:r>
            <a:endParaRPr lang="en-US" sz="1600" dirty="0">
              <a:solidFill>
                <a:srgbClr val="000000"/>
              </a:solidFill>
            </a:endParaRPr>
          </a:p>
          <a:p>
            <a:pPr marL="342900" lvl="0" indent="-342900">
              <a:lnSpc>
                <a:spcPct val="100000"/>
              </a:lnSpc>
              <a:spcBef>
                <a:spcPts val="600"/>
              </a:spcBef>
              <a:spcAft>
                <a:spcPts val="600"/>
              </a:spcAft>
              <a:buFont typeface="Symbol" panose="05050102010706020507" pitchFamily="18" charset="2"/>
              <a:buChar char=""/>
            </a:pPr>
            <a:r>
              <a:rPr lang="ka-GE" sz="1600" dirty="0">
                <a:solidFill>
                  <a:srgbClr val="000000"/>
                </a:solidFill>
              </a:rPr>
              <a:t>ზემოქმედება არსებულ ინფრასტრუქტურულ ობიექტებზე;</a:t>
            </a:r>
            <a:endParaRPr lang="en-US" sz="1600" dirty="0">
              <a:solidFill>
                <a:srgbClr val="000000"/>
              </a:solidFill>
            </a:endParaRPr>
          </a:p>
          <a:p>
            <a:pPr marL="342900" lvl="0" indent="-342900">
              <a:lnSpc>
                <a:spcPct val="100000"/>
              </a:lnSpc>
              <a:spcBef>
                <a:spcPts val="600"/>
              </a:spcBef>
              <a:spcAft>
                <a:spcPts val="600"/>
              </a:spcAft>
              <a:buFont typeface="Symbol" panose="05050102010706020507" pitchFamily="18" charset="2"/>
              <a:buChar char=""/>
            </a:pPr>
            <a:r>
              <a:rPr lang="ka-GE" sz="1600" dirty="0">
                <a:solidFill>
                  <a:srgbClr val="000000"/>
                </a:solidFill>
              </a:rPr>
              <a:t>ისტორიულ-კულტურულ და არქეოლოგიურ ძეგლებზე ზემოქმედების რისკები;</a:t>
            </a:r>
            <a:endParaRPr lang="en-US" sz="1600" dirty="0">
              <a:solidFill>
                <a:srgbClr val="000000"/>
              </a:solidFill>
            </a:endParaRPr>
          </a:p>
          <a:p>
            <a:pPr marL="342900" marR="0" indent="-342900">
              <a:lnSpc>
                <a:spcPct val="100000"/>
              </a:lnSpc>
              <a:spcBef>
                <a:spcPts val="600"/>
              </a:spcBef>
              <a:spcAft>
                <a:spcPts val="600"/>
              </a:spcAft>
              <a:buFont typeface="Symbol" panose="05050102010706020507" pitchFamily="18" charset="2"/>
              <a:buChar char=""/>
            </a:pPr>
            <a:r>
              <a:rPr lang="ka-GE" sz="1600" dirty="0">
                <a:solidFill>
                  <a:srgbClr val="000000"/>
                </a:solidFill>
              </a:rPr>
              <a:t>კუმულაციური ზემოქმედება.</a:t>
            </a:r>
            <a:endParaRPr lang="en-US" sz="1600" dirty="0">
              <a:solidFill>
                <a:srgbClr val="000000"/>
              </a:solidFill>
            </a:endParaRPr>
          </a:p>
          <a:p>
            <a:pPr>
              <a:lnSpc>
                <a:spcPct val="100000"/>
              </a:lnSpc>
              <a:spcBef>
                <a:spcPts val="600"/>
              </a:spcBef>
              <a:spcAft>
                <a:spcPts val="600"/>
              </a:spcAft>
            </a:pPr>
            <a:endParaRPr lang="en-US" sz="1600" dirty="0"/>
          </a:p>
        </p:txBody>
      </p:sp>
    </p:spTree>
    <p:extLst>
      <p:ext uri="{BB962C8B-B14F-4D97-AF65-F5344CB8AC3E}">
        <p14:creationId xmlns:p14="http://schemas.microsoft.com/office/powerpoint/2010/main" val="635017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800" y="348871"/>
            <a:ext cx="10428510" cy="1485900"/>
          </a:xfrm>
        </p:spPr>
        <p:txBody>
          <a:bodyPr>
            <a:noAutofit/>
          </a:bodyPr>
          <a:lstStyle/>
          <a:p>
            <a:pPr algn="r"/>
            <a:r>
              <a:rPr lang="ka-GE" sz="2400" dirty="0" smtClean="0"/>
              <a:t>ინფორმაცია </a:t>
            </a:r>
            <a:r>
              <a:rPr lang="ka-GE" sz="2400" dirty="0"/>
              <a:t>მომავალში ჩასატარებელი კვლევებისა და გზშ-ის ანგარიშის მომზადებისთვის საჭირო მეთოდების შესახებ</a:t>
            </a:r>
            <a:endParaRPr lang="en-US" sz="2400" dirty="0"/>
          </a:p>
        </p:txBody>
      </p:sp>
      <p:sp>
        <p:nvSpPr>
          <p:cNvPr id="3" name="Content Placeholder 2"/>
          <p:cNvSpPr>
            <a:spLocks noGrp="1"/>
          </p:cNvSpPr>
          <p:nvPr>
            <p:ph idx="1"/>
          </p:nvPr>
        </p:nvSpPr>
        <p:spPr>
          <a:xfrm>
            <a:off x="1320800" y="1730829"/>
            <a:ext cx="10363200" cy="4314371"/>
          </a:xfrm>
        </p:spPr>
        <p:txBody>
          <a:bodyPr/>
          <a:lstStyle/>
          <a:p>
            <a:r>
              <a:rPr lang="ka-GE" dirty="0">
                <a:solidFill>
                  <a:schemeClr val="tx1"/>
                </a:solidFill>
              </a:rPr>
              <a:t>ემისიები ატმოსფერულ ჰაერში და ხმაურის </a:t>
            </a:r>
            <a:r>
              <a:rPr lang="ka-GE" dirty="0" smtClean="0">
                <a:solidFill>
                  <a:schemeClr val="tx1"/>
                </a:solidFill>
              </a:rPr>
              <a:t>გავრცელება;</a:t>
            </a:r>
          </a:p>
          <a:p>
            <a:r>
              <a:rPr lang="ka-GE" dirty="0">
                <a:solidFill>
                  <a:schemeClr val="tx1"/>
                </a:solidFill>
              </a:rPr>
              <a:t>გეოლოგიურ გარემო, საშიში-გეოდინამიკური </a:t>
            </a:r>
            <a:r>
              <a:rPr lang="ka-GE" dirty="0" smtClean="0">
                <a:solidFill>
                  <a:schemeClr val="tx1"/>
                </a:solidFill>
              </a:rPr>
              <a:t>პროცესები;</a:t>
            </a:r>
          </a:p>
          <a:p>
            <a:r>
              <a:rPr lang="ka-GE" dirty="0">
                <a:solidFill>
                  <a:schemeClr val="tx1"/>
                </a:solidFill>
              </a:rPr>
              <a:t>წყლის </a:t>
            </a:r>
            <a:r>
              <a:rPr lang="ka-GE" dirty="0" smtClean="0">
                <a:solidFill>
                  <a:schemeClr val="tx1"/>
                </a:solidFill>
              </a:rPr>
              <a:t>გარემო;</a:t>
            </a:r>
          </a:p>
          <a:p>
            <a:r>
              <a:rPr lang="ka-GE" dirty="0">
                <a:solidFill>
                  <a:schemeClr val="tx1"/>
                </a:solidFill>
              </a:rPr>
              <a:t>ბიოლოგიური </a:t>
            </a:r>
            <a:r>
              <a:rPr lang="ka-GE" dirty="0" smtClean="0">
                <a:solidFill>
                  <a:schemeClr val="tx1"/>
                </a:solidFill>
              </a:rPr>
              <a:t>გარემო;</a:t>
            </a:r>
          </a:p>
          <a:p>
            <a:r>
              <a:rPr lang="ka-GE" dirty="0">
                <a:solidFill>
                  <a:schemeClr val="tx1"/>
                </a:solidFill>
              </a:rPr>
              <a:t>ნიადაგი და გრუნტის </a:t>
            </a:r>
            <a:r>
              <a:rPr lang="ka-GE" dirty="0" smtClean="0">
                <a:solidFill>
                  <a:schemeClr val="tx1"/>
                </a:solidFill>
              </a:rPr>
              <a:t>ხარისხი;</a:t>
            </a:r>
          </a:p>
          <a:p>
            <a:r>
              <a:rPr lang="ka-GE" dirty="0" smtClean="0">
                <a:solidFill>
                  <a:schemeClr val="tx1"/>
                </a:solidFill>
              </a:rPr>
              <a:t>ნარჩენები;</a:t>
            </a:r>
          </a:p>
          <a:p>
            <a:r>
              <a:rPr lang="ka-GE" dirty="0">
                <a:solidFill>
                  <a:schemeClr val="tx1"/>
                </a:solidFill>
              </a:rPr>
              <a:t>სოციალური </a:t>
            </a:r>
            <a:r>
              <a:rPr lang="ka-GE" dirty="0" smtClean="0">
                <a:solidFill>
                  <a:schemeClr val="tx1"/>
                </a:solidFill>
              </a:rPr>
              <a:t>საკითხები.</a:t>
            </a:r>
            <a:endParaRPr lang="en-US" dirty="0">
              <a:solidFill>
                <a:schemeClr val="tx1"/>
              </a:solidFill>
            </a:endParaRPr>
          </a:p>
          <a:p>
            <a:endParaRPr lang="ka-GE" dirty="0" smtClean="0"/>
          </a:p>
        </p:txBody>
      </p:sp>
    </p:spTree>
    <p:extLst>
      <p:ext uri="{BB962C8B-B14F-4D97-AF65-F5344CB8AC3E}">
        <p14:creationId xmlns:p14="http://schemas.microsoft.com/office/powerpoint/2010/main" val="863598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9546" y="198123"/>
            <a:ext cx="9601200" cy="611778"/>
          </a:xfrm>
        </p:spPr>
        <p:txBody>
          <a:bodyPr>
            <a:normAutofit/>
          </a:bodyPr>
          <a:lstStyle/>
          <a:p>
            <a:pPr algn="r"/>
            <a:r>
              <a:rPr lang="ka-GE" sz="2800" dirty="0"/>
              <a:t>შესავალი</a:t>
            </a:r>
            <a:endParaRPr lang="en-US" sz="2800" dirty="0"/>
          </a:p>
        </p:txBody>
      </p:sp>
      <p:sp>
        <p:nvSpPr>
          <p:cNvPr id="3" name="Content Placeholder 2"/>
          <p:cNvSpPr>
            <a:spLocks noGrp="1"/>
          </p:cNvSpPr>
          <p:nvPr>
            <p:ph idx="1"/>
          </p:nvPr>
        </p:nvSpPr>
        <p:spPr>
          <a:xfrm>
            <a:off x="927465" y="736848"/>
            <a:ext cx="10551361" cy="5820706"/>
          </a:xfrm>
        </p:spPr>
        <p:txBody>
          <a:bodyPr>
            <a:noAutofit/>
          </a:bodyPr>
          <a:lstStyle/>
          <a:p>
            <a:pPr algn="just">
              <a:lnSpc>
                <a:spcPct val="100000"/>
              </a:lnSpc>
              <a:spcBef>
                <a:spcPts val="400"/>
              </a:spcBef>
              <a:spcAft>
                <a:spcPts val="400"/>
              </a:spcAft>
            </a:pPr>
            <a:r>
              <a:rPr lang="ka-GE" sz="1500" dirty="0" smtClean="0">
                <a:solidFill>
                  <a:schemeClr val="tx1"/>
                </a:solidFill>
              </a:rPr>
              <a:t>შპს „სუფსა ენერჯი“ ჩოხატაურის მუნიციპალიტეტში, სოფელი ზემო სურების მიმდებარედ, გეგმავს, მდ</a:t>
            </a:r>
            <a:r>
              <a:rPr lang="ka-GE" sz="1500" dirty="0">
                <a:solidFill>
                  <a:schemeClr val="tx1"/>
                </a:solidFill>
              </a:rPr>
              <a:t>. </a:t>
            </a:r>
            <a:r>
              <a:rPr lang="ka-GE" sz="1500" dirty="0" err="1">
                <a:solidFill>
                  <a:schemeClr val="tx1"/>
                </a:solidFill>
              </a:rPr>
              <a:t>ბარამიძისწყალზე</a:t>
            </a:r>
            <a:r>
              <a:rPr lang="ka-GE" sz="1500" dirty="0">
                <a:solidFill>
                  <a:schemeClr val="tx1"/>
                </a:solidFill>
              </a:rPr>
              <a:t> 7.8 მგვტ სიმძლავრის „ბარამიძე ჰესის“ მშენებლობის და ექსპლუატაციის პროექტის </a:t>
            </a:r>
            <a:r>
              <a:rPr lang="ka-GE" sz="1500" dirty="0" smtClean="0">
                <a:solidFill>
                  <a:schemeClr val="tx1"/>
                </a:solidFill>
              </a:rPr>
              <a:t>განხორციელებას. </a:t>
            </a:r>
            <a:endParaRPr lang="ka-GE" sz="1500" dirty="0">
              <a:solidFill>
                <a:schemeClr val="tx1"/>
              </a:solidFill>
            </a:endParaRPr>
          </a:p>
          <a:p>
            <a:pPr algn="just">
              <a:lnSpc>
                <a:spcPct val="100000"/>
              </a:lnSpc>
              <a:spcBef>
                <a:spcPts val="400"/>
              </a:spcBef>
              <a:spcAft>
                <a:spcPts val="400"/>
              </a:spcAft>
            </a:pPr>
            <a:r>
              <a:rPr lang="ka-GE" sz="1500" dirty="0">
                <a:solidFill>
                  <a:schemeClr val="tx1"/>
                </a:solidFill>
              </a:rPr>
              <a:t>პროექტზე დღეის მდგომარეობით ძალადაკარგული კანონის „გარემოზე ზემოქმედების ნებართვის შესახებ“ მოთხოვნების შესაბამისად გზშ-ს პროცედურა დაწყებული იქნა 2018 წელს. შესაბამისად მომზადდა გზშ-ს ანგარიში, კანონის მოთხოვნების მიხედვით ჩატარდა საჯარო განხილვები და შესრულდა სხვა პროცედურები. თუმცა ეკოლოგიური ექსპერტიზის დასკვნის მიღების მიზნით გზშ-ს ანგარიშის საბოლოო ვერსიის ზემოაღნიშნული კანონით მოთხოვნილ ვადებში წარდგენა  ვერ მოესწრო. აქედან გამომდინარე დაწყებულია ხელახალი პროცედურა საქართველოს კანონის „გარემოსდაცვითი შეფასების კოდექსი“-ს შესაბამისად, რაც პირველ რიგში სკოპინგის ანგარიშის მომზადებას ითვალისწინებს. აქვე ისიც უნდა აღინიშნოს, რომ  პროექტირების პროცესში ჰესის კომუნიკაციების პარამეტრებმა განიცადა მცირე კორექტირება (2018 წლის გზშ-ს ანგარიშში წარმოდგენილ მონაცემებთან შედარებით), რაც ასახულია წინამდებარე ანგარიშში. </a:t>
            </a:r>
          </a:p>
          <a:p>
            <a:pPr algn="just">
              <a:lnSpc>
                <a:spcPct val="100000"/>
              </a:lnSpc>
              <a:spcBef>
                <a:spcPts val="400"/>
              </a:spcBef>
              <a:spcAft>
                <a:spcPts val="400"/>
              </a:spcAft>
            </a:pPr>
            <a:r>
              <a:rPr lang="ka-GE" sz="1500" dirty="0">
                <a:solidFill>
                  <a:schemeClr val="tx1"/>
                </a:solidFill>
              </a:rPr>
              <a:t>პროექტი სათავე ნაგებობაზე ითვალისწინებს </a:t>
            </a:r>
            <a:r>
              <a:rPr lang="ka-GE" sz="1500" dirty="0" err="1">
                <a:solidFill>
                  <a:schemeClr val="tx1"/>
                </a:solidFill>
              </a:rPr>
              <a:t>დაბალდაწნევიან</a:t>
            </a:r>
            <a:r>
              <a:rPr lang="ka-GE" sz="1500" dirty="0">
                <a:solidFill>
                  <a:schemeClr val="tx1"/>
                </a:solidFill>
              </a:rPr>
              <a:t> ბეტონის წყალსაშვიანი დამბის (ტიროლის ტიპი) მოწყობას, ტიროლის ტიპის წყალმიმღებით. სათავე ნაგებობა აღჭურვილი იქნება სალექარით. სათავე ნაგებობიდან ჰესის შენობის მიმართულებით მდინარის წყალი გადატანილი იქნება დახურულ ტრანშეაში განთავსებული მილსადენით. მიწისზედა ჰესის შენობაში განთავსდება ორი ჰიდროტურბინა, საერთო დადგმული სიმძლავრით 7.8 მგვტ.</a:t>
            </a:r>
          </a:p>
          <a:p>
            <a:pPr algn="just">
              <a:lnSpc>
                <a:spcPct val="100000"/>
              </a:lnSpc>
              <a:spcBef>
                <a:spcPts val="400"/>
              </a:spcBef>
              <a:spcAft>
                <a:spcPts val="400"/>
              </a:spcAft>
            </a:pPr>
            <a:r>
              <a:rPr lang="ka-GE" sz="1500" dirty="0">
                <a:solidFill>
                  <a:schemeClr val="tx1"/>
                </a:solidFill>
              </a:rPr>
              <a:t>სამშენებლო სამუშაოები გულისხმობს საპროექტო დერეფანში მისასვლელი გზების მოწყობას და მოწესრიგებას, დროებითი სამშენებლო ინფრასტრუქტურის მობილიზაციას, მიწის სამუშაოებს სათავე და ძალური კვანძის განთავსების ადგილზე და ასევე სადერივაციო-სადაწნეო მილსადენის დერეფანში, მუდმივი ნაგებობების სამშენებლო სამუშაოებს, ნარჩენების მართვას და სხვა. ექსპლუატაციაში შესვლის შემდგომ ჰესი ელექტროენერგიას გამოიმუშავებს სათავე ნაგებობასა და ჰესის შენობას შორის არსებული სიმაღლეთა სხვაობის (დაწნევის) გამოყენებით. გამომუშავებული ელექტროენერგია ჩაერთვება  სახელმწიფო ელექტროსისტემაში.</a:t>
            </a:r>
          </a:p>
          <a:p>
            <a:pPr>
              <a:lnSpc>
                <a:spcPct val="100000"/>
              </a:lnSpc>
              <a:spcBef>
                <a:spcPts val="400"/>
              </a:spcBef>
              <a:spcAft>
                <a:spcPts val="400"/>
              </a:spcAft>
            </a:pPr>
            <a:endParaRPr lang="en-US" sz="1500" dirty="0">
              <a:solidFill>
                <a:schemeClr val="tx1"/>
              </a:solidFill>
            </a:endParaRPr>
          </a:p>
        </p:txBody>
      </p:sp>
    </p:spTree>
    <p:extLst>
      <p:ext uri="{BB962C8B-B14F-4D97-AF65-F5344CB8AC3E}">
        <p14:creationId xmlns:p14="http://schemas.microsoft.com/office/powerpoint/2010/main" val="9606112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C02C5318-1A1E-49D0-B2E2-A4B0FA9E8A40}"/>
              </a:ext>
            </a:extLst>
          </p:cNvPr>
          <p:cNvSpPr txBox="1">
            <a:spLocks/>
          </p:cNvSpPr>
          <p:nvPr/>
        </p:nvSpPr>
        <p:spPr>
          <a:xfrm>
            <a:off x="375423" y="2668807"/>
            <a:ext cx="9151077" cy="61361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a-GE" i="1" dirty="0" smtClean="0">
                <a:ln w="0"/>
                <a:solidFill>
                  <a:schemeClr val="accent1">
                    <a:lumMod val="75000"/>
                  </a:schemeClr>
                </a:solidFill>
                <a:effectLst>
                  <a:outerShdw blurRad="38100" dist="19050" dir="2700000" algn="tl" rotWithShape="0">
                    <a:schemeClr val="dk1">
                      <a:alpha val="40000"/>
                    </a:schemeClr>
                  </a:outerShdw>
                </a:effectLst>
              </a:rPr>
              <a:t>გმადლობთ ყურადღებისთვის!</a:t>
            </a:r>
            <a:endParaRPr lang="en-GB" i="1" dirty="0">
              <a:ln w="0"/>
              <a:solidFill>
                <a:schemeClr val="accent1">
                  <a:lumMod val="75000"/>
                </a:schemeClr>
              </a:solidFill>
              <a:effectLst>
                <a:outerShdw blurRad="38100" dist="19050" dir="2700000" algn="tl" rotWithShape="0">
                  <a:schemeClr val="dk1">
                    <a:alpha val="40000"/>
                  </a:schemeClr>
                </a:outerShdw>
              </a:effectLst>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274588417"/>
              </p:ext>
            </p:extLst>
          </p:nvPr>
        </p:nvGraphicFramePr>
        <p:xfrm>
          <a:off x="1015061" y="5256716"/>
          <a:ext cx="2027029" cy="876477"/>
        </p:xfrm>
        <a:graphic>
          <a:graphicData uri="http://schemas.openxmlformats.org/presentationml/2006/ole">
            <mc:AlternateContent xmlns:mc="http://schemas.openxmlformats.org/markup-compatibility/2006">
              <mc:Choice xmlns:v="urn:schemas-microsoft-com:vml" Requires="v">
                <p:oleObj spid="_x0000_s1026" name="Visio" r:id="rId4" imgW="3076666" imgH="1171595" progId="Visio.Drawing.11">
                  <p:embed/>
                </p:oleObj>
              </mc:Choice>
              <mc:Fallback>
                <p:oleObj name="Visio" r:id="rId4" imgW="3076666" imgH="1171595" progId="Visio.Drawing.11">
                  <p:embed/>
                  <p:pic>
                    <p:nvPicPr>
                      <p:cNvPr id="0" name=""/>
                      <p:cNvPicPr>
                        <a:picLocks noChangeAspect="1" noChangeArrowheads="1"/>
                      </p:cNvPicPr>
                      <p:nvPr/>
                    </p:nvPicPr>
                    <p:blipFill>
                      <a:blip r:embed="rId5"/>
                      <a:srcRect/>
                      <a:stretch>
                        <a:fillRect/>
                      </a:stretch>
                    </p:blipFill>
                    <p:spPr bwMode="auto">
                      <a:xfrm>
                        <a:off x="1015061" y="5256716"/>
                        <a:ext cx="2027029" cy="876477"/>
                      </a:xfrm>
                      <a:prstGeom prst="rect">
                        <a:avLst/>
                      </a:prstGeom>
                      <a:noFill/>
                      <a:ln>
                        <a:noFill/>
                      </a:ln>
                      <a:effectLst/>
                      <a:extLst/>
                    </p:spPr>
                  </p:pic>
                </p:oleObj>
              </mc:Fallback>
            </mc:AlternateContent>
          </a:graphicData>
        </a:graphic>
      </p:graphicFrame>
      <p:sp>
        <p:nvSpPr>
          <p:cNvPr id="8" name="Subtitle 2"/>
          <p:cNvSpPr txBox="1">
            <a:spLocks/>
          </p:cNvSpPr>
          <p:nvPr/>
        </p:nvSpPr>
        <p:spPr>
          <a:xfrm>
            <a:off x="3233016" y="5119192"/>
            <a:ext cx="4217128" cy="1295142"/>
          </a:xfrm>
          <a:prstGeom prst="rect">
            <a:avLst/>
          </a:prstGeom>
        </p:spPr>
        <p:txBody>
          <a:bodyPr lIns="137834" tIns="68916" rIns="137834" bIns="68916"/>
          <a:lstStyle/>
          <a:p>
            <a:pPr>
              <a:defRPr/>
            </a:pPr>
            <a:r>
              <a:rPr lang="ka-GE" sz="1600" dirty="0">
                <a:latin typeface="Sylfaen" pitchFamily="18" charset="0"/>
              </a:rPr>
              <a:t>შპს </a:t>
            </a:r>
            <a:r>
              <a:rPr lang="ka-GE" sz="1600" dirty="0" err="1">
                <a:latin typeface="Sylfaen" pitchFamily="18" charset="0"/>
              </a:rPr>
              <a:t>„გამა</a:t>
            </a:r>
            <a:r>
              <a:rPr lang="ka-GE" sz="1600" dirty="0">
                <a:latin typeface="Sylfaen" pitchFamily="18" charset="0"/>
              </a:rPr>
              <a:t> </a:t>
            </a:r>
            <a:r>
              <a:rPr lang="ka-GE" sz="1600" dirty="0" err="1">
                <a:latin typeface="Sylfaen" pitchFamily="18" charset="0"/>
              </a:rPr>
              <a:t>კონსალტინგი“</a:t>
            </a:r>
            <a:endParaRPr lang="ka-GE" sz="1600" dirty="0">
              <a:latin typeface="Sylfaen" pitchFamily="18" charset="0"/>
            </a:endParaRPr>
          </a:p>
          <a:p>
            <a:pPr>
              <a:defRPr/>
            </a:pPr>
            <a:r>
              <a:rPr lang="ka-GE" sz="1600" dirty="0">
                <a:latin typeface="Sylfaen" pitchFamily="18" charset="0"/>
              </a:rPr>
              <a:t>0192 თბილისი, გურამიშვილის გამზ. </a:t>
            </a:r>
            <a:r>
              <a:rPr lang="ka-GE" sz="1600" dirty="0" err="1" smtClean="0">
                <a:latin typeface="Sylfaen" pitchFamily="18" charset="0"/>
              </a:rPr>
              <a:t>19</a:t>
            </a:r>
            <a:r>
              <a:rPr lang="ka-GE" sz="1600" baseline="42000" dirty="0" err="1" smtClean="0">
                <a:latin typeface="Sylfaen" pitchFamily="18" charset="0"/>
              </a:rPr>
              <a:t>დ</a:t>
            </a:r>
            <a:r>
              <a:rPr lang="ka-GE" sz="1600" baseline="42000" dirty="0" smtClean="0">
                <a:latin typeface="Sylfaen" pitchFamily="18" charset="0"/>
              </a:rPr>
              <a:t> </a:t>
            </a:r>
            <a:endParaRPr lang="ka-GE" sz="1600" baseline="42000" dirty="0">
              <a:latin typeface="Sylfaen" pitchFamily="18" charset="0"/>
            </a:endParaRPr>
          </a:p>
          <a:p>
            <a:pPr>
              <a:defRPr/>
            </a:pPr>
            <a:r>
              <a:rPr lang="ka-GE" sz="1600" dirty="0">
                <a:latin typeface="Sylfaen" pitchFamily="18" charset="0"/>
              </a:rPr>
              <a:t>ტელ: +(995 32) </a:t>
            </a:r>
            <a:r>
              <a:rPr lang="ka-GE" sz="1600" dirty="0" smtClean="0">
                <a:latin typeface="Sylfaen" pitchFamily="18" charset="0"/>
              </a:rPr>
              <a:t>261 </a:t>
            </a:r>
            <a:r>
              <a:rPr lang="ka-GE" sz="1600" dirty="0">
                <a:latin typeface="Sylfaen" pitchFamily="18" charset="0"/>
              </a:rPr>
              <a:t>44 </a:t>
            </a:r>
            <a:r>
              <a:rPr lang="ka-GE" sz="1600" dirty="0" smtClean="0">
                <a:latin typeface="Sylfaen" pitchFamily="18" charset="0"/>
              </a:rPr>
              <a:t>34 </a:t>
            </a:r>
            <a:r>
              <a:rPr lang="en-US" sz="1600" dirty="0">
                <a:latin typeface="Sylfaen" pitchFamily="18" charset="0"/>
              </a:rPr>
              <a:t>; </a:t>
            </a:r>
            <a:r>
              <a:rPr lang="ka-GE" sz="1600" dirty="0">
                <a:latin typeface="Sylfaen" pitchFamily="18" charset="0"/>
              </a:rPr>
              <a:t>260 15 27</a:t>
            </a:r>
            <a:r>
              <a:rPr lang="en-US" sz="1600" dirty="0">
                <a:latin typeface="Sylfaen" pitchFamily="18" charset="0"/>
              </a:rPr>
              <a:t>; </a:t>
            </a:r>
            <a:endParaRPr lang="ka-GE" sz="1600" dirty="0">
              <a:latin typeface="Sylfaen" pitchFamily="18" charset="0"/>
            </a:endParaRPr>
          </a:p>
          <a:p>
            <a:pPr>
              <a:defRPr/>
            </a:pPr>
            <a:r>
              <a:rPr lang="ka-GE" sz="1600" dirty="0">
                <a:latin typeface="Sylfaen" pitchFamily="18" charset="0"/>
              </a:rPr>
              <a:t>E-</a:t>
            </a:r>
            <a:r>
              <a:rPr lang="ka-GE" sz="1600" dirty="0" err="1">
                <a:latin typeface="Sylfaen" pitchFamily="18" charset="0"/>
              </a:rPr>
              <a:t>mail</a:t>
            </a:r>
            <a:r>
              <a:rPr lang="ka-GE" sz="1600" dirty="0">
                <a:latin typeface="Sylfaen" pitchFamily="18" charset="0"/>
              </a:rPr>
              <a:t>: </a:t>
            </a:r>
            <a:r>
              <a:rPr lang="en-US" sz="1600" dirty="0">
                <a:latin typeface="Sylfaen" pitchFamily="18" charset="0"/>
              </a:rPr>
              <a:t>j.akhvlediani@gamma.ge</a:t>
            </a:r>
          </a:p>
          <a:p>
            <a:pPr>
              <a:defRPr/>
            </a:pPr>
            <a:r>
              <a:rPr lang="ka-GE" sz="1600" dirty="0" smtClean="0">
                <a:latin typeface="Sylfaen" pitchFamily="18" charset="0"/>
              </a:rPr>
              <a:t>www.facebook.com/gammaconsultingGeorgia</a:t>
            </a:r>
            <a:endParaRPr lang="en-US" sz="1600" dirty="0">
              <a:latin typeface="Sylfaen" pitchFamily="18" charset="0"/>
            </a:endParaRPr>
          </a:p>
        </p:txBody>
      </p:sp>
    </p:spTree>
    <p:extLst>
      <p:ext uri="{BB962C8B-B14F-4D97-AF65-F5344CB8AC3E}">
        <p14:creationId xmlns:p14="http://schemas.microsoft.com/office/powerpoint/2010/main" val="2032095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4619" y="230819"/>
            <a:ext cx="9537580" cy="620836"/>
          </a:xfrm>
        </p:spPr>
        <p:txBody>
          <a:bodyPr>
            <a:noAutofit/>
          </a:bodyPr>
          <a:lstStyle/>
          <a:p>
            <a:pPr algn="r"/>
            <a:r>
              <a:rPr lang="ka-GE" sz="2400" dirty="0"/>
              <a:t>პროექტის ალტერნატიული ვარიანტების ზოგადი მიმოხილვა</a:t>
            </a:r>
            <a:endParaRPr lang="en-US" sz="2400" dirty="0"/>
          </a:p>
        </p:txBody>
      </p:sp>
      <p:sp>
        <p:nvSpPr>
          <p:cNvPr id="3" name="Content Placeholder 2"/>
          <p:cNvSpPr>
            <a:spLocks noGrp="1"/>
          </p:cNvSpPr>
          <p:nvPr>
            <p:ph idx="1"/>
          </p:nvPr>
        </p:nvSpPr>
        <p:spPr>
          <a:xfrm>
            <a:off x="802373" y="1096820"/>
            <a:ext cx="11155678" cy="5374918"/>
          </a:xfrm>
        </p:spPr>
        <p:txBody>
          <a:bodyPr>
            <a:noAutofit/>
          </a:bodyPr>
          <a:lstStyle/>
          <a:p>
            <a:pPr marL="0" indent="0" algn="just">
              <a:lnSpc>
                <a:spcPct val="100000"/>
              </a:lnSpc>
              <a:spcBef>
                <a:spcPts val="400"/>
              </a:spcBef>
              <a:spcAft>
                <a:spcPts val="400"/>
              </a:spcAft>
              <a:buNone/>
            </a:pPr>
            <a:r>
              <a:rPr lang="ka-GE" sz="1200" dirty="0">
                <a:solidFill>
                  <a:schemeClr val="tx1"/>
                </a:solidFill>
                <a:ea typeface="Times New Roman" panose="02020603050405020304" pitchFamily="18" charset="0"/>
                <a:cs typeface="Times New Roman" panose="02020603050405020304" pitchFamily="18" charset="0"/>
              </a:rPr>
              <a:t>საგულისხმოა პროექტის დადებითი </a:t>
            </a:r>
            <a:r>
              <a:rPr lang="ka-GE" sz="1200" dirty="0" smtClean="0">
                <a:solidFill>
                  <a:schemeClr val="tx1"/>
                </a:solidFill>
                <a:ea typeface="Times New Roman" panose="02020603050405020304" pitchFamily="18" charset="0"/>
                <a:cs typeface="Times New Roman" panose="02020603050405020304" pitchFamily="18" charset="0"/>
              </a:rPr>
              <a:t>შედეგები, </a:t>
            </a:r>
            <a:r>
              <a:rPr lang="ka-GE" sz="1200" dirty="0">
                <a:solidFill>
                  <a:schemeClr val="tx1"/>
                </a:solidFill>
                <a:ea typeface="Times New Roman" panose="02020603050405020304" pitchFamily="18" charset="0"/>
                <a:cs typeface="Times New Roman" panose="02020603050405020304" pitchFamily="18" charset="0"/>
              </a:rPr>
              <a:t>მათ შორის:</a:t>
            </a:r>
          </a:p>
          <a:p>
            <a:pPr marL="342914" indent="-342914" algn="just">
              <a:lnSpc>
                <a:spcPct val="100000"/>
              </a:lnSpc>
              <a:spcBef>
                <a:spcPts val="400"/>
              </a:spcBef>
              <a:spcAft>
                <a:spcPts val="400"/>
              </a:spcAft>
              <a:buFont typeface="Symbol" panose="05050102010706020507" pitchFamily="18" charset="2"/>
              <a:buChar char=""/>
            </a:pPr>
            <a:r>
              <a:rPr lang="ka-GE" sz="1200" dirty="0" smtClean="0">
                <a:solidFill>
                  <a:schemeClr val="tx1"/>
                </a:solidFill>
                <a:ea typeface="Times New Roman" panose="02020603050405020304" pitchFamily="18" charset="0"/>
                <a:cs typeface="Times New Roman" panose="02020603050405020304" pitchFamily="18" charset="0"/>
              </a:rPr>
              <a:t>საქართველოს </a:t>
            </a:r>
            <a:r>
              <a:rPr lang="ka-GE" sz="1200" dirty="0">
                <a:solidFill>
                  <a:schemeClr val="tx1"/>
                </a:solidFill>
                <a:ea typeface="Times New Roman" panose="02020603050405020304" pitchFamily="18" charset="0"/>
                <a:cs typeface="Times New Roman" panose="02020603050405020304" pitchFamily="18" charset="0"/>
              </a:rPr>
              <a:t>მთავრობასთან გაფორმებული მემორანდუმის </a:t>
            </a:r>
            <a:r>
              <a:rPr lang="ka-GE" sz="1200" dirty="0" smtClean="0">
                <a:solidFill>
                  <a:schemeClr val="tx1"/>
                </a:solidFill>
                <a:ea typeface="Times New Roman" panose="02020603050405020304" pitchFamily="18" charset="0"/>
                <a:cs typeface="Times New Roman" panose="02020603050405020304" pitchFamily="18" charset="0"/>
              </a:rPr>
              <a:t>მიხედვით</a:t>
            </a:r>
            <a:r>
              <a:rPr lang="en-US" sz="1200" dirty="0" smtClean="0">
                <a:solidFill>
                  <a:schemeClr val="tx1"/>
                </a:solidFill>
                <a:ea typeface="Times New Roman" panose="02020603050405020304" pitchFamily="18" charset="0"/>
                <a:cs typeface="Times New Roman" panose="02020603050405020304" pitchFamily="18" charset="0"/>
              </a:rPr>
              <a:t>,</a:t>
            </a:r>
            <a:r>
              <a:rPr lang="ka-GE" sz="1200" dirty="0" smtClean="0">
                <a:solidFill>
                  <a:schemeClr val="tx1"/>
                </a:solidFill>
                <a:ea typeface="Times New Roman" panose="02020603050405020304" pitchFamily="18" charset="0"/>
                <a:cs typeface="Times New Roman" panose="02020603050405020304" pitchFamily="18" charset="0"/>
              </a:rPr>
              <a:t> </a:t>
            </a:r>
            <a:r>
              <a:rPr lang="ka-GE" sz="1200" dirty="0">
                <a:solidFill>
                  <a:schemeClr val="tx1"/>
                </a:solidFill>
                <a:ea typeface="Times New Roman" panose="02020603050405020304" pitchFamily="18" charset="0"/>
                <a:cs typeface="Times New Roman" panose="02020603050405020304" pitchFamily="18" charset="0"/>
              </a:rPr>
              <a:t>ქვეყნის ელექტროენერგიით მომარაგების მიზნით ექსპლუატაციის საწყისი 10 წლის განმავლობაში, ჰესის მიერ გამომუშავებული ელექტროენერგიის 100%-ის რეალიზაცია უნდა მოხდეს ადგილობრივ ბაზარზე, სს „ელექტროენერგეტიკული სისტემის კომერციულ ოპერატორთან“ გაფორმებული ელექტროენერგიის გარანტირებული შესყიდვის ხელშეკრულების საფუძველზე. აქედან გამომდინარე ჰესის ექსპლუატაციაში შესვლა გაზრდის ყოველი წლის 8 თვის პერიოდში თბოგენერაციის და ელექტროენერგიის იმპორტის ჩანაცვლების პერსპექტივებს და შესაბამისად ქვეყნის ენერგოდამოუკიდებლობის მიღწევის შესაძლებლობას;</a:t>
            </a:r>
            <a:endParaRPr lang="en-US" sz="1200" dirty="0">
              <a:solidFill>
                <a:schemeClr val="tx1"/>
              </a:solidFill>
            </a:endParaRPr>
          </a:p>
          <a:p>
            <a:pPr marL="342914" indent="-342914" algn="just">
              <a:lnSpc>
                <a:spcPct val="100000"/>
              </a:lnSpc>
              <a:spcBef>
                <a:spcPts val="400"/>
              </a:spcBef>
              <a:spcAft>
                <a:spcPts val="400"/>
              </a:spcAft>
              <a:buFont typeface="Symbol" panose="05050102010706020507" pitchFamily="18" charset="2"/>
              <a:buChar char=""/>
            </a:pPr>
            <a:r>
              <a:rPr lang="ka-GE" sz="1200" dirty="0">
                <a:solidFill>
                  <a:schemeClr val="tx1"/>
                </a:solidFill>
                <a:ea typeface="Times New Roman" panose="02020603050405020304" pitchFamily="18" charset="0"/>
                <a:cs typeface="Times New Roman" panose="02020603050405020304" pitchFamily="18" charset="0"/>
              </a:rPr>
              <a:t>ჰესის ექსპლუატაცია ხელს შეუწყობს ადგილობრივ ენერგორესურსებზე წარმოებული ელექტროენერგიის ექსპორტს და ამის შედეგად მოსალოდნელი ეკონომიკური სარგებელის ზრდას;</a:t>
            </a:r>
            <a:endParaRPr lang="en-US" sz="1200" dirty="0">
              <a:solidFill>
                <a:schemeClr val="tx1"/>
              </a:solidFill>
            </a:endParaRPr>
          </a:p>
          <a:p>
            <a:pPr marL="342914" indent="-342914" algn="just">
              <a:lnSpc>
                <a:spcPct val="100000"/>
              </a:lnSpc>
              <a:spcBef>
                <a:spcPts val="400"/>
              </a:spcBef>
              <a:spcAft>
                <a:spcPts val="400"/>
              </a:spcAft>
              <a:buFont typeface="Symbol" panose="05050102010706020507" pitchFamily="18" charset="2"/>
              <a:buChar char=""/>
            </a:pPr>
            <a:r>
              <a:rPr lang="ka-GE" sz="1200" dirty="0">
                <a:solidFill>
                  <a:schemeClr val="tx1"/>
                </a:solidFill>
                <a:ea typeface="Times New Roman" panose="02020603050405020304" pitchFamily="18" charset="0"/>
                <a:cs typeface="Times New Roman" panose="02020603050405020304" pitchFamily="18" charset="0"/>
              </a:rPr>
              <a:t>ჰესის მშენებლობა და ექსპლუატაცია გაზრდის ადგილობრივი მოსახლეობის დასაქმების შესაძლებლობას. კერძოდ, მშენებლობის დროს დაგეგმილია 80-90 ადამიანის დასაქმება, საიდანაც უმეტესი იქნება ადგილობრივი მოსახლე. ჰესის ექსპლუატაციაში შესვლის მერე დასაქმდება 16-20 ადამიანი, უმეტესად წინასწარ დატრენინგებული ადგილობრივი მოსახლე.</a:t>
            </a:r>
            <a:endParaRPr lang="en-US" sz="1200" dirty="0">
              <a:solidFill>
                <a:schemeClr val="tx1"/>
              </a:solidFill>
            </a:endParaRPr>
          </a:p>
          <a:p>
            <a:pPr marL="342914" indent="-342914" algn="just">
              <a:lnSpc>
                <a:spcPct val="100000"/>
              </a:lnSpc>
              <a:spcBef>
                <a:spcPts val="400"/>
              </a:spcBef>
              <a:spcAft>
                <a:spcPts val="400"/>
              </a:spcAft>
              <a:buFont typeface="Symbol" panose="05050102010706020507" pitchFamily="18" charset="2"/>
              <a:buChar char=""/>
            </a:pPr>
            <a:r>
              <a:rPr lang="ka-GE" sz="1200" dirty="0">
                <a:solidFill>
                  <a:schemeClr val="tx1"/>
                </a:solidFill>
                <a:ea typeface="Times New Roman" panose="02020603050405020304" pitchFamily="18" charset="0"/>
                <a:cs typeface="Times New Roman" panose="02020603050405020304" pitchFamily="18" charset="0"/>
              </a:rPr>
              <a:t>პროექტის განხორციელების პროცესში სხვადასხვა გადასახადების სახით დამატებითი თანხები შევა ცენტრალურ და ადგილობრივ ბიუჯეტში;</a:t>
            </a:r>
            <a:endParaRPr lang="en-US" sz="1200" dirty="0">
              <a:solidFill>
                <a:schemeClr val="tx1"/>
              </a:solidFill>
            </a:endParaRPr>
          </a:p>
          <a:p>
            <a:pPr marL="342914" indent="-342914" algn="just">
              <a:lnSpc>
                <a:spcPct val="100000"/>
              </a:lnSpc>
              <a:spcBef>
                <a:spcPts val="400"/>
              </a:spcBef>
              <a:spcAft>
                <a:spcPts val="400"/>
              </a:spcAft>
              <a:buFont typeface="Symbol" panose="05050102010706020507" pitchFamily="18" charset="2"/>
              <a:buChar char=""/>
            </a:pPr>
            <a:r>
              <a:rPr lang="ka-GE" sz="1200" dirty="0">
                <a:solidFill>
                  <a:schemeClr val="tx1"/>
                </a:solidFill>
                <a:ea typeface="Times New Roman" panose="02020603050405020304" pitchFamily="18" charset="0"/>
                <a:cs typeface="Times New Roman" panose="02020603050405020304" pitchFamily="18" charset="0"/>
              </a:rPr>
              <a:t>ჰესის მშენებლობა და ექსპლუატაცია ხელს შეუწყობს ადგილობრივი ინფრასტრუქტურის (მათ შორის სატრანსპორტო ინფრასტრუქტურა) განვითარებას, რაც ასევე მნიშვნელოვანია რეგიონის სოციალურ-ეკონომიკური განვითარების თვალსაზრისით;</a:t>
            </a:r>
            <a:endParaRPr lang="en-US" sz="1200" dirty="0">
              <a:solidFill>
                <a:schemeClr val="tx1"/>
              </a:solidFill>
            </a:endParaRPr>
          </a:p>
          <a:p>
            <a:pPr marL="342914" indent="-342914" algn="just">
              <a:lnSpc>
                <a:spcPct val="100000"/>
              </a:lnSpc>
              <a:spcBef>
                <a:spcPts val="400"/>
              </a:spcBef>
              <a:spcAft>
                <a:spcPts val="400"/>
              </a:spcAft>
              <a:buFont typeface="Symbol" panose="05050102010706020507" pitchFamily="18" charset="2"/>
              <a:buChar char=""/>
            </a:pPr>
            <a:r>
              <a:rPr lang="ka-GE" sz="1200" dirty="0">
                <a:solidFill>
                  <a:schemeClr val="tx1"/>
                </a:solidFill>
                <a:ea typeface="Times New Roman" panose="02020603050405020304" pitchFamily="18" charset="0"/>
                <a:cs typeface="Times New Roman" panose="02020603050405020304" pitchFamily="18" charset="0"/>
              </a:rPr>
              <a:t>მოსალოდნელია სხვადასხვა სახის ბიზნეს საქმიანობების (ისეთები როგორიცაა: სამშენებლო მასალების წარმოება, კვების ობიექტები, სასტუმროები და სხვ.) გააქტიურება, რაც თავის მხრივ შექმნის დამატებით სამუშაო ადგილებს და </a:t>
            </a:r>
            <a:r>
              <a:rPr lang="ka-GE" sz="1200" dirty="0" err="1">
                <a:solidFill>
                  <a:schemeClr val="tx1"/>
                </a:solidFill>
                <a:ea typeface="Times New Roman" panose="02020603050405020304" pitchFamily="18" charset="0"/>
                <a:cs typeface="Times New Roman" panose="02020603050405020304" pitchFamily="18" charset="0"/>
              </a:rPr>
              <a:t>ა.შ</a:t>
            </a:r>
            <a:r>
              <a:rPr lang="ka-GE" sz="1200" dirty="0">
                <a:solidFill>
                  <a:schemeClr val="tx1"/>
                </a:solidFill>
                <a:ea typeface="Times New Roman" panose="02020603050405020304" pitchFamily="18" charset="0"/>
                <a:cs typeface="Times New Roman" panose="02020603050405020304" pitchFamily="18" charset="0"/>
              </a:rPr>
              <a:t>.</a:t>
            </a:r>
          </a:p>
          <a:p>
            <a:pPr marL="0" indent="0" algn="just">
              <a:lnSpc>
                <a:spcPct val="100000"/>
              </a:lnSpc>
              <a:spcBef>
                <a:spcPts val="400"/>
              </a:spcBef>
              <a:spcAft>
                <a:spcPts val="400"/>
              </a:spcAft>
              <a:buNone/>
            </a:pPr>
            <a:r>
              <a:rPr lang="ka-GE" sz="1200" dirty="0" smtClean="0">
                <a:solidFill>
                  <a:schemeClr val="tx1"/>
                </a:solidFill>
                <a:ea typeface="Times New Roman" panose="02020603050405020304" pitchFamily="18" charset="0"/>
                <a:cs typeface="Times New Roman" panose="02020603050405020304" pitchFamily="18" charset="0"/>
              </a:rPr>
              <a:t>საქმიანობის </a:t>
            </a:r>
            <a:r>
              <a:rPr lang="ka-GE" sz="1200" dirty="0">
                <a:solidFill>
                  <a:schemeClr val="tx1"/>
                </a:solidFill>
                <a:ea typeface="Times New Roman" panose="02020603050405020304" pitchFamily="18" charset="0"/>
                <a:cs typeface="Times New Roman" panose="02020603050405020304" pitchFamily="18" charset="0"/>
              </a:rPr>
              <a:t>განმახორციელებელი კომპანია იღებს ვალდებულებას მდგრადი განვითარების პრინციპების გათვალისწინებით მოახდინოს პროექტის განხორციელებისას მოსალოდნელი რისკების სათანადო მართვა, გაატაროს შესაბამისი შემარბილებელი და საკომპენსაციო ღონისძიებები და დააწესოს მკაცრი კონტროლი აღნიშნული ღონისძიებების შესრულებაზე. ასეთ პირობებში შესაძლებელი იქნება ბუნებრივ გარემოზე მოსალოდნელი ნეგატიური ზემოქმედებების მასშტაბების და გავრცელების არეალის მინიმუმამდე დაყვანა, რაც თავის მხრივ აამაღლებს მოსალოდნელი დადებითი შედეგების ეფექტიანობას.  </a:t>
            </a:r>
            <a:endParaRPr lang="en-US" sz="1200" dirty="0">
              <a:solidFill>
                <a:schemeClr val="tx1"/>
              </a:solidFill>
              <a:ea typeface="Times New Roman" panose="02020603050405020304" pitchFamily="18" charset="0"/>
              <a:cs typeface="Times New Roman" panose="02020603050405020304" pitchFamily="18" charset="0"/>
            </a:endParaRPr>
          </a:p>
          <a:p>
            <a:pPr marL="0" indent="0" algn="just">
              <a:lnSpc>
                <a:spcPct val="100000"/>
              </a:lnSpc>
              <a:spcBef>
                <a:spcPts val="400"/>
              </a:spcBef>
              <a:spcAft>
                <a:spcPts val="400"/>
              </a:spcAft>
              <a:buNone/>
            </a:pPr>
            <a:r>
              <a:rPr lang="ka-GE" sz="1200" dirty="0" smtClean="0">
                <a:solidFill>
                  <a:schemeClr val="tx1"/>
                </a:solidFill>
                <a:ea typeface="Times New Roman" panose="02020603050405020304" pitchFamily="18" charset="0"/>
                <a:cs typeface="Times New Roman" panose="02020603050405020304" pitchFamily="18" charset="0"/>
              </a:rPr>
              <a:t>დასკვნის </a:t>
            </a:r>
            <a:r>
              <a:rPr lang="ka-GE" sz="1200" dirty="0">
                <a:solidFill>
                  <a:schemeClr val="tx1"/>
                </a:solidFill>
                <a:ea typeface="Times New Roman" panose="02020603050405020304" pitchFamily="18" charset="0"/>
                <a:cs typeface="Times New Roman" panose="02020603050405020304" pitchFamily="18" charset="0"/>
              </a:rPr>
              <a:t>სახით შეიძლება ითქვას, რომ იმ შემთხვევაში თუ ჰესის მშენებლობა და ოპერირება განხორციელდა შესაბამისი გარემოსდაცვითი პირობების მაქსიმალური დაცვით, იგი გაცილებით მნიშვნელოვან სოციალურ-ეკონომიკურ სარგებელს გამოიწვევს, ვიდრე პროექტის არაქმედების ალტერნატივა და იგი უგულვებელყოფილი იქნა</a:t>
            </a:r>
            <a:r>
              <a:rPr lang="ka-GE" sz="1200" dirty="0" smtClean="0">
                <a:solidFill>
                  <a:schemeClr val="tx1"/>
                </a:solidFill>
                <a:ea typeface="Times New Roman" panose="02020603050405020304" pitchFamily="18" charset="0"/>
                <a:cs typeface="Times New Roman" panose="02020603050405020304" pitchFamily="18" charset="0"/>
              </a:rPr>
              <a:t>.</a:t>
            </a:r>
            <a:endParaRPr lang="en-US" sz="1200" dirty="0"/>
          </a:p>
        </p:txBody>
      </p:sp>
      <p:sp>
        <p:nvSpPr>
          <p:cNvPr id="4" name="Rectangle 3"/>
          <p:cNvSpPr/>
          <p:nvPr/>
        </p:nvSpPr>
        <p:spPr>
          <a:xfrm>
            <a:off x="905317" y="727360"/>
            <a:ext cx="3074881" cy="369460"/>
          </a:xfrm>
          <a:prstGeom prst="rect">
            <a:avLst/>
          </a:prstGeom>
        </p:spPr>
        <p:txBody>
          <a:bodyPr wrap="none">
            <a:spAutoFit/>
          </a:bodyPr>
          <a:lstStyle/>
          <a:p>
            <a:pPr algn="just">
              <a:spcBef>
                <a:spcPts val="601"/>
              </a:spcBef>
            </a:pPr>
            <a:r>
              <a:rPr lang="ka-GE" sz="1801" dirty="0">
                <a:solidFill>
                  <a:schemeClr val="tx2"/>
                </a:solidFill>
                <a:latin typeface="+mj-lt"/>
                <a:ea typeface="+mj-ea"/>
                <a:cs typeface="+mj-cs"/>
              </a:rPr>
              <a:t>არაქმედების ალტერნატივა</a:t>
            </a:r>
          </a:p>
        </p:txBody>
      </p:sp>
    </p:spTree>
    <p:extLst>
      <p:ext uri="{BB962C8B-B14F-4D97-AF65-F5344CB8AC3E}">
        <p14:creationId xmlns:p14="http://schemas.microsoft.com/office/powerpoint/2010/main" val="14381001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796" y="224247"/>
            <a:ext cx="9601200" cy="610254"/>
          </a:xfrm>
        </p:spPr>
        <p:txBody>
          <a:bodyPr>
            <a:normAutofit/>
          </a:bodyPr>
          <a:lstStyle/>
          <a:p>
            <a:pPr algn="r"/>
            <a:r>
              <a:rPr lang="ka-GE" sz="2400" dirty="0"/>
              <a:t>ჰესის ინფრასტრუქტურის განლაგების და ტიპის ალტერნატივები</a:t>
            </a:r>
            <a:endParaRPr lang="en-US" sz="2400" dirty="0"/>
          </a:p>
        </p:txBody>
      </p:sp>
      <p:sp>
        <p:nvSpPr>
          <p:cNvPr id="3" name="Content Placeholder 2"/>
          <p:cNvSpPr>
            <a:spLocks noGrp="1"/>
          </p:cNvSpPr>
          <p:nvPr>
            <p:ph idx="1"/>
          </p:nvPr>
        </p:nvSpPr>
        <p:spPr>
          <a:xfrm>
            <a:off x="1553592" y="1274161"/>
            <a:ext cx="9534617" cy="4256628"/>
          </a:xfrm>
        </p:spPr>
        <p:txBody>
          <a:bodyPr>
            <a:normAutofit/>
          </a:bodyPr>
          <a:lstStyle/>
          <a:p>
            <a:pPr marL="0" indent="0" algn="just">
              <a:lnSpc>
                <a:spcPct val="100000"/>
              </a:lnSpc>
              <a:spcBef>
                <a:spcPts val="600"/>
              </a:spcBef>
              <a:spcAft>
                <a:spcPts val="600"/>
              </a:spcAft>
              <a:buNone/>
            </a:pPr>
            <a:r>
              <a:rPr lang="ka-GE" sz="1600" dirty="0">
                <a:solidFill>
                  <a:schemeClr val="tx1"/>
                </a:solidFill>
              </a:rPr>
              <a:t>ბარამიძე ჰესის ინფრასტრუქტურული ობიექტების განლაგების ადგილები შერჩეული იქნა ბუნებრივი გარემო პირობების და სოციალური საკითხების კომპლექსური ანალიზის საფუძველზე, რაც ერთის მხრივ განაპირობებს პროექტის მომგებიანობას ფინანსურ-ეკონომიკური თვალსაზრისით, ხოლო მეორეს მხრივ მინიმალური ზეგავლენაა მოსალოდნელი ბუნებრივ თუ სოციალურ კომპონენტებზე. </a:t>
            </a:r>
          </a:p>
          <a:p>
            <a:pPr marL="0" indent="0" algn="just">
              <a:lnSpc>
                <a:spcPct val="100000"/>
              </a:lnSpc>
              <a:spcBef>
                <a:spcPts val="600"/>
              </a:spcBef>
              <a:spcAft>
                <a:spcPts val="600"/>
              </a:spcAft>
              <a:buNone/>
            </a:pPr>
            <a:r>
              <a:rPr lang="ka-GE" sz="1600" dirty="0">
                <a:solidFill>
                  <a:schemeClr val="tx1"/>
                </a:solidFill>
              </a:rPr>
              <a:t>პროექტის მიზნებიდან და ხეობის გეომორფოლოგიური პირობებიდან გამომდინარე, ალტერნატიული ვარიანტების არჩევანი არ არის მრავალფეროვანი. თუმცა ტექნიკურ-ეკონომიკური დასაბუთების პროექტის ფარგლებში განიხილებოდა ჰესის ინფრასტრუქტურის რამდენიმე ალტერნატიული ვარიანტი, მათ შორის</a:t>
            </a:r>
            <a:r>
              <a:rPr lang="ka-GE" sz="1600" dirty="0" smtClean="0">
                <a:solidFill>
                  <a:schemeClr val="tx1"/>
                </a:solidFill>
              </a:rPr>
              <a:t>:</a:t>
            </a:r>
          </a:p>
          <a:p>
            <a:pPr algn="just">
              <a:lnSpc>
                <a:spcPct val="100000"/>
              </a:lnSpc>
              <a:spcBef>
                <a:spcPts val="600"/>
              </a:spcBef>
              <a:spcAft>
                <a:spcPts val="600"/>
              </a:spcAft>
            </a:pPr>
            <a:r>
              <a:rPr lang="ka-GE" sz="1600" dirty="0" smtClean="0">
                <a:solidFill>
                  <a:schemeClr val="tx1"/>
                </a:solidFill>
              </a:rPr>
              <a:t>სადერივაციო-სადაწნეო </a:t>
            </a:r>
            <a:r>
              <a:rPr lang="ka-GE" sz="1600" dirty="0">
                <a:solidFill>
                  <a:schemeClr val="tx1"/>
                </a:solidFill>
              </a:rPr>
              <a:t>სისტემის ტიპის </a:t>
            </a:r>
            <a:r>
              <a:rPr lang="ka-GE" sz="1600" dirty="0" smtClean="0">
                <a:solidFill>
                  <a:schemeClr val="tx1"/>
                </a:solidFill>
              </a:rPr>
              <a:t>ალტერნატივები;</a:t>
            </a:r>
          </a:p>
          <a:p>
            <a:pPr algn="just">
              <a:lnSpc>
                <a:spcPct val="100000"/>
              </a:lnSpc>
              <a:spcBef>
                <a:spcPts val="600"/>
              </a:spcBef>
              <a:spcAft>
                <a:spcPts val="600"/>
              </a:spcAft>
            </a:pPr>
            <a:r>
              <a:rPr lang="ka-GE" sz="1600" dirty="0" smtClean="0">
                <a:solidFill>
                  <a:schemeClr val="tx1"/>
                </a:solidFill>
              </a:rPr>
              <a:t>სადაწნეო </a:t>
            </a:r>
            <a:r>
              <a:rPr lang="ka-GE" sz="1600" dirty="0">
                <a:solidFill>
                  <a:schemeClr val="tx1"/>
                </a:solidFill>
              </a:rPr>
              <a:t>სისტემის დერეფნის ალტერნატიული </a:t>
            </a:r>
            <a:r>
              <a:rPr lang="ka-GE" sz="1600" dirty="0" smtClean="0">
                <a:solidFill>
                  <a:schemeClr val="tx1"/>
                </a:solidFill>
              </a:rPr>
              <a:t>ვარიანტები;</a:t>
            </a:r>
          </a:p>
          <a:p>
            <a:pPr algn="just">
              <a:lnSpc>
                <a:spcPct val="100000"/>
              </a:lnSpc>
              <a:spcBef>
                <a:spcPts val="600"/>
              </a:spcBef>
              <a:spcAft>
                <a:spcPts val="600"/>
              </a:spcAft>
            </a:pPr>
            <a:r>
              <a:rPr lang="ka-GE" sz="1600" dirty="0" smtClean="0">
                <a:solidFill>
                  <a:schemeClr val="tx1"/>
                </a:solidFill>
              </a:rPr>
              <a:t>სათავე </a:t>
            </a:r>
            <a:r>
              <a:rPr lang="ka-GE" sz="1600" dirty="0">
                <a:solidFill>
                  <a:schemeClr val="tx1"/>
                </a:solidFill>
              </a:rPr>
              <a:t>და ძალური კვანძის განთავსების ალტერნატიული </a:t>
            </a:r>
            <a:r>
              <a:rPr lang="ka-GE" sz="1600" dirty="0" smtClean="0">
                <a:solidFill>
                  <a:schemeClr val="tx1"/>
                </a:solidFill>
              </a:rPr>
              <a:t>ვარიანტები;</a:t>
            </a:r>
            <a:endParaRPr lang="ka-GE" sz="1600" dirty="0">
              <a:solidFill>
                <a:schemeClr val="tx1"/>
              </a:solidFill>
            </a:endParaRPr>
          </a:p>
          <a:p>
            <a:pPr marL="0" indent="0" algn="just">
              <a:lnSpc>
                <a:spcPct val="100000"/>
              </a:lnSpc>
              <a:spcBef>
                <a:spcPts val="600"/>
              </a:spcBef>
              <a:spcAft>
                <a:spcPts val="600"/>
              </a:spcAft>
              <a:buNone/>
            </a:pPr>
            <a:endParaRPr lang="en-US" sz="1600" dirty="0"/>
          </a:p>
        </p:txBody>
      </p:sp>
    </p:spTree>
    <p:extLst>
      <p:ext uri="{BB962C8B-B14F-4D97-AF65-F5344CB8AC3E}">
        <p14:creationId xmlns:p14="http://schemas.microsoft.com/office/powerpoint/2010/main" val="22127465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8738" y="268691"/>
            <a:ext cx="9601200" cy="942702"/>
          </a:xfrm>
        </p:spPr>
        <p:txBody>
          <a:bodyPr>
            <a:noAutofit/>
          </a:bodyPr>
          <a:lstStyle/>
          <a:p>
            <a:pPr algn="r"/>
            <a:r>
              <a:rPr lang="ka-GE" sz="2400" dirty="0"/>
              <a:t>ძალური კვანძის განთავსების ალტერნატიული ვარიანტები</a:t>
            </a:r>
            <a:endParaRPr lang="en-US" sz="2400" dirty="0"/>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a:stretch/>
        </p:blipFill>
        <p:spPr bwMode="auto">
          <a:xfrm>
            <a:off x="1391521" y="1296027"/>
            <a:ext cx="4617721" cy="464947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6105040" y="3314993"/>
            <a:ext cx="5480320" cy="1815882"/>
          </a:xfrm>
          <a:prstGeom prst="rect">
            <a:avLst/>
          </a:prstGeom>
        </p:spPr>
        <p:txBody>
          <a:bodyPr wrap="square">
            <a:spAutoFit/>
          </a:bodyPr>
          <a:lstStyle/>
          <a:p>
            <a:pPr algn="just"/>
            <a:r>
              <a:rPr lang="ka-GE" sz="1600" dirty="0"/>
              <a:t>საერთო ჯამში წინასწარი კვლევებით გამოიკვეთა სხვა შესაძლო ალტერნატივებთან შედარებით ბარამიძე ჰესის აღწერილი სქემის გარემოსდაცვითი უპირატესობები რამდენიმე მიმართულებით.  მიუხედავად ამისა, გზშ-ს შემდგომი ეტაპების ფარგლებში დამატებით განხილული როგორც ადგილმდებარეობების, ასევე ნაგებობების ტიპების ალტერნატივები. </a:t>
            </a:r>
            <a:endParaRPr lang="en-US" sz="1600" dirty="0"/>
          </a:p>
        </p:txBody>
      </p:sp>
      <p:sp>
        <p:nvSpPr>
          <p:cNvPr id="6" name="Rectangle 5"/>
          <p:cNvSpPr/>
          <p:nvPr/>
        </p:nvSpPr>
        <p:spPr>
          <a:xfrm>
            <a:off x="6105037" y="1499111"/>
            <a:ext cx="5480323" cy="1815882"/>
          </a:xfrm>
          <a:prstGeom prst="rect">
            <a:avLst/>
          </a:prstGeom>
        </p:spPr>
        <p:txBody>
          <a:bodyPr wrap="square">
            <a:spAutoFit/>
          </a:bodyPr>
          <a:lstStyle/>
          <a:p>
            <a:pPr algn="just"/>
            <a:r>
              <a:rPr lang="ka-GE" sz="1600" dirty="0"/>
              <a:t>ჰესის ძალური კვანძის განთავსებისთვის პროექტირების ეტაპზე განხილული იქნა ორი ვარიანტი. თავდაპირველი სქემით ბარამიძე ჰესის ძალური კვანძი უნდა განთავსებულიყო მდინარე სუფსის მარჯვენა სანაპიროზე. პროექტის დამუშავების პროცესში შერჩეული იქნა ადგილი მდინარე სუფსის მარცხენა სანაპიროზე, ზ.დ. 474. მ ნიშნულზე. </a:t>
            </a:r>
            <a:endParaRPr lang="en-US" sz="1600" dirty="0"/>
          </a:p>
        </p:txBody>
      </p:sp>
    </p:spTree>
    <p:extLst>
      <p:ext uri="{BB962C8B-B14F-4D97-AF65-F5344CB8AC3E}">
        <p14:creationId xmlns:p14="http://schemas.microsoft.com/office/powerpoint/2010/main" val="9752660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121" y="198121"/>
            <a:ext cx="5460276" cy="568235"/>
          </a:xfrm>
        </p:spPr>
        <p:txBody>
          <a:bodyPr>
            <a:normAutofit/>
          </a:bodyPr>
          <a:lstStyle/>
          <a:p>
            <a:pPr algn="r"/>
            <a:r>
              <a:rPr lang="ka-GE" sz="2400" dirty="0"/>
              <a:t>დაგეგმილი საქმიანობის აღწერა</a:t>
            </a:r>
            <a:endParaRPr lang="en-US" sz="2400" dirty="0"/>
          </a:p>
        </p:txBody>
      </p:sp>
      <p:sp>
        <p:nvSpPr>
          <p:cNvPr id="3" name="Content Placeholder 2"/>
          <p:cNvSpPr>
            <a:spLocks noGrp="1"/>
          </p:cNvSpPr>
          <p:nvPr>
            <p:ph idx="1"/>
          </p:nvPr>
        </p:nvSpPr>
        <p:spPr>
          <a:xfrm>
            <a:off x="844734" y="844732"/>
            <a:ext cx="10833463" cy="5695406"/>
          </a:xfrm>
        </p:spPr>
        <p:txBody>
          <a:bodyPr>
            <a:normAutofit lnSpcReduction="10000"/>
          </a:bodyPr>
          <a:lstStyle/>
          <a:p>
            <a:pPr marL="0" indent="0" algn="just">
              <a:lnSpc>
                <a:spcPct val="100000"/>
              </a:lnSpc>
              <a:spcBef>
                <a:spcPts val="600"/>
              </a:spcBef>
              <a:spcAft>
                <a:spcPts val="600"/>
              </a:spcAft>
              <a:buNone/>
            </a:pPr>
            <a:r>
              <a:rPr lang="ka-GE" sz="1200" dirty="0" smtClean="0">
                <a:solidFill>
                  <a:schemeClr val="tx1"/>
                </a:solidFill>
              </a:rPr>
              <a:t>საპროექტო ჰიდროელექტროსადგურის </a:t>
            </a:r>
            <a:r>
              <a:rPr lang="ka-GE" sz="1200" dirty="0">
                <a:solidFill>
                  <a:schemeClr val="tx1"/>
                </a:solidFill>
              </a:rPr>
              <a:t>მშენებლობა იგეგმება გურიის რეგიონში, ჩოხატაურის მუნიციპალიტეტში, მდ. სუფსის შენაკად მდ. </a:t>
            </a:r>
            <a:r>
              <a:rPr lang="ka-GE" sz="1200" dirty="0" err="1">
                <a:solidFill>
                  <a:schemeClr val="tx1"/>
                </a:solidFill>
              </a:rPr>
              <a:t>ბარამიძისწყალზე</a:t>
            </a:r>
            <a:r>
              <a:rPr lang="ka-GE" sz="1200" dirty="0">
                <a:solidFill>
                  <a:schemeClr val="tx1"/>
                </a:solidFill>
              </a:rPr>
              <a:t>. ჰესის კომუნიკაციების განლაგების ნიშნულები პრაქტიკულად უცვლელია 2018 </a:t>
            </a:r>
            <a:r>
              <a:rPr lang="ka-GE" sz="1200" dirty="0" smtClean="0">
                <a:solidFill>
                  <a:schemeClr val="tx1"/>
                </a:solidFill>
              </a:rPr>
              <a:t>წელს </a:t>
            </a:r>
            <a:r>
              <a:rPr lang="ka-GE" sz="1200" dirty="0">
                <a:solidFill>
                  <a:schemeClr val="tx1"/>
                </a:solidFill>
              </a:rPr>
              <a:t>მომზადებული გზშ-ს ანგარიშში წარმოდგენილი მონაცემებისგან და შესაბამისად მოიცავს ხეობის ზ.დ. 735-474 მ სიმაღლეებს (ზედა ბიეფის მაქსიმალური შეტბორვის ნიშნულის და გამყვანი არხის გათვალისწინებით). </a:t>
            </a:r>
          </a:p>
          <a:p>
            <a:pPr marL="0" indent="0" algn="just">
              <a:lnSpc>
                <a:spcPct val="100000"/>
              </a:lnSpc>
              <a:spcBef>
                <a:spcPts val="600"/>
              </a:spcBef>
              <a:spcAft>
                <a:spcPts val="600"/>
              </a:spcAft>
              <a:buNone/>
            </a:pPr>
            <a:r>
              <a:rPr lang="ka-GE" sz="1200" dirty="0">
                <a:solidFill>
                  <a:schemeClr val="tx1"/>
                </a:solidFill>
              </a:rPr>
              <a:t>პროექტის მიხედვით ჰიდროკვანძის შემადგენლობაში შედის შემდეგი ძირითადი ნაგებობები:</a:t>
            </a:r>
          </a:p>
          <a:p>
            <a:pPr lvl="1" algn="just">
              <a:lnSpc>
                <a:spcPct val="100000"/>
              </a:lnSpc>
              <a:spcBef>
                <a:spcPts val="600"/>
              </a:spcBef>
              <a:spcAft>
                <a:spcPts val="600"/>
              </a:spcAft>
            </a:pPr>
            <a:r>
              <a:rPr lang="ka-GE" sz="1200" i="0" dirty="0" smtClean="0">
                <a:solidFill>
                  <a:schemeClr val="tx1"/>
                </a:solidFill>
              </a:rPr>
              <a:t>სათავე </a:t>
            </a:r>
            <a:r>
              <a:rPr lang="ka-GE" sz="1200" i="0" dirty="0">
                <a:solidFill>
                  <a:schemeClr val="tx1"/>
                </a:solidFill>
              </a:rPr>
              <a:t>ნაგებობა, სალექარი;</a:t>
            </a:r>
          </a:p>
          <a:p>
            <a:pPr lvl="1" algn="just">
              <a:lnSpc>
                <a:spcPct val="100000"/>
              </a:lnSpc>
              <a:spcBef>
                <a:spcPts val="600"/>
              </a:spcBef>
              <a:spcAft>
                <a:spcPts val="600"/>
              </a:spcAft>
            </a:pPr>
            <a:r>
              <a:rPr lang="ka-GE" sz="1200" i="0" dirty="0" smtClean="0">
                <a:solidFill>
                  <a:schemeClr val="tx1"/>
                </a:solidFill>
              </a:rPr>
              <a:t>ჰესის </a:t>
            </a:r>
            <a:r>
              <a:rPr lang="ka-GE" sz="1200" i="0" dirty="0">
                <a:solidFill>
                  <a:schemeClr val="tx1"/>
                </a:solidFill>
              </a:rPr>
              <a:t>სადაწნეო მილსადენი;</a:t>
            </a:r>
          </a:p>
          <a:p>
            <a:pPr lvl="1" algn="just">
              <a:lnSpc>
                <a:spcPct val="100000"/>
              </a:lnSpc>
              <a:spcBef>
                <a:spcPts val="600"/>
              </a:spcBef>
              <a:spcAft>
                <a:spcPts val="600"/>
              </a:spcAft>
            </a:pPr>
            <a:r>
              <a:rPr lang="ka-GE" sz="1200" i="0" dirty="0" smtClean="0">
                <a:solidFill>
                  <a:schemeClr val="tx1"/>
                </a:solidFill>
              </a:rPr>
              <a:t>ჰესის </a:t>
            </a:r>
            <a:r>
              <a:rPr lang="ka-GE" sz="1200" i="0" dirty="0">
                <a:solidFill>
                  <a:schemeClr val="tx1"/>
                </a:solidFill>
              </a:rPr>
              <a:t>შენობა და გამყვანი არხი;</a:t>
            </a:r>
          </a:p>
          <a:p>
            <a:pPr lvl="1" algn="just">
              <a:lnSpc>
                <a:spcPct val="100000"/>
              </a:lnSpc>
              <a:spcBef>
                <a:spcPts val="600"/>
              </a:spcBef>
              <a:spcAft>
                <a:spcPts val="600"/>
              </a:spcAft>
            </a:pPr>
            <a:r>
              <a:rPr lang="ka-GE" sz="1200" i="0" dirty="0" smtClean="0">
                <a:solidFill>
                  <a:schemeClr val="tx1"/>
                </a:solidFill>
              </a:rPr>
              <a:t>ელექტროქვესადგური </a:t>
            </a:r>
            <a:r>
              <a:rPr lang="ka-GE" sz="1200" i="0" dirty="0">
                <a:solidFill>
                  <a:schemeClr val="tx1"/>
                </a:solidFill>
              </a:rPr>
              <a:t>6.3/110 კვ;</a:t>
            </a:r>
          </a:p>
          <a:p>
            <a:pPr lvl="1" algn="just">
              <a:lnSpc>
                <a:spcPct val="100000"/>
              </a:lnSpc>
              <a:spcBef>
                <a:spcPts val="600"/>
              </a:spcBef>
              <a:spcAft>
                <a:spcPts val="600"/>
              </a:spcAft>
            </a:pPr>
            <a:r>
              <a:rPr lang="ka-GE" sz="1200" i="0" dirty="0" smtClean="0">
                <a:solidFill>
                  <a:schemeClr val="tx1"/>
                </a:solidFill>
              </a:rPr>
              <a:t>მაღალი </a:t>
            </a:r>
            <a:r>
              <a:rPr lang="ka-GE" sz="1200" i="0" dirty="0">
                <a:solidFill>
                  <a:schemeClr val="tx1"/>
                </a:solidFill>
              </a:rPr>
              <a:t>ძაბვის ელ. გადამცემი ხაზი (110 კვ). (დაპროექტდება მომდევნო ეტაპზე და დამოუკიდებლად განხორციელდება გზშ-ს პროცედურა).</a:t>
            </a:r>
          </a:p>
          <a:p>
            <a:pPr marL="0" indent="0" algn="just">
              <a:lnSpc>
                <a:spcPct val="100000"/>
              </a:lnSpc>
              <a:spcBef>
                <a:spcPts val="600"/>
              </a:spcBef>
              <a:spcAft>
                <a:spcPts val="600"/>
              </a:spcAft>
              <a:buNone/>
            </a:pPr>
            <a:r>
              <a:rPr lang="ka-GE" sz="1200" dirty="0">
                <a:solidFill>
                  <a:schemeClr val="tx1"/>
                </a:solidFill>
              </a:rPr>
              <a:t>ჰესის სათავე ნაგებობა განთავსებული იქნება მდ. </a:t>
            </a:r>
            <a:r>
              <a:rPr lang="ka-GE" sz="1200" dirty="0" err="1">
                <a:solidFill>
                  <a:schemeClr val="tx1"/>
                </a:solidFill>
              </a:rPr>
              <a:t>ბარამიძისწყალზე</a:t>
            </a:r>
            <a:r>
              <a:rPr lang="ka-GE" sz="1200" dirty="0">
                <a:solidFill>
                  <a:schemeClr val="tx1"/>
                </a:solidFill>
              </a:rPr>
              <a:t>  730.70 მ ნიშნულზე. სათავე ნაგებობა წარმოადგენს </a:t>
            </a:r>
            <a:r>
              <a:rPr lang="ka-GE" sz="1200" dirty="0" err="1">
                <a:solidFill>
                  <a:schemeClr val="tx1"/>
                </a:solidFill>
              </a:rPr>
              <a:t>დაბალდაწნევიან</a:t>
            </a:r>
            <a:r>
              <a:rPr lang="ka-GE" sz="1200" dirty="0">
                <a:solidFill>
                  <a:schemeClr val="tx1"/>
                </a:solidFill>
              </a:rPr>
              <a:t> ბეტონის </a:t>
            </a:r>
            <a:r>
              <a:rPr lang="ka-GE" sz="1200" dirty="0" err="1">
                <a:solidFill>
                  <a:schemeClr val="tx1"/>
                </a:solidFill>
              </a:rPr>
              <a:t>წყალსაშვიან</a:t>
            </a:r>
            <a:r>
              <a:rPr lang="ka-GE" sz="1200" dirty="0">
                <a:solidFill>
                  <a:schemeClr val="tx1"/>
                </a:solidFill>
              </a:rPr>
              <a:t> დამბას </a:t>
            </a:r>
            <a:r>
              <a:rPr lang="ka-GE" sz="1200" dirty="0" err="1">
                <a:solidFill>
                  <a:schemeClr val="tx1"/>
                </a:solidFill>
              </a:rPr>
              <a:t>ფსკერულგისოსიანი</a:t>
            </a:r>
            <a:r>
              <a:rPr lang="ka-GE" sz="1200" dirty="0">
                <a:solidFill>
                  <a:schemeClr val="tx1"/>
                </a:solidFill>
              </a:rPr>
              <a:t> წყალმიმღები გალერეით (ტიროლის ტიპი), საანგარიშო </a:t>
            </a:r>
            <a:r>
              <a:rPr lang="ka-GE" sz="1200" dirty="0" err="1">
                <a:solidFill>
                  <a:schemeClr val="tx1"/>
                </a:solidFill>
              </a:rPr>
              <a:t>წყალაღებით</a:t>
            </a:r>
            <a:r>
              <a:rPr lang="ka-GE" sz="1200" dirty="0">
                <a:solidFill>
                  <a:schemeClr val="tx1"/>
                </a:solidFill>
              </a:rPr>
              <a:t> 4.0 მ</a:t>
            </a:r>
            <a:r>
              <a:rPr lang="ka-GE" sz="1200" baseline="30000" dirty="0">
                <a:solidFill>
                  <a:schemeClr val="tx1"/>
                </a:solidFill>
              </a:rPr>
              <a:t>3</a:t>
            </a:r>
            <a:r>
              <a:rPr lang="ka-GE" sz="1200" dirty="0">
                <a:solidFill>
                  <a:schemeClr val="tx1"/>
                </a:solidFill>
              </a:rPr>
              <a:t>/წმ. წყალმიმღები გალერეიდან წყალი გადადის </a:t>
            </a:r>
            <a:r>
              <a:rPr lang="ka-GE" sz="1200" dirty="0" err="1">
                <a:solidFill>
                  <a:schemeClr val="tx1"/>
                </a:solidFill>
              </a:rPr>
              <a:t>ერთკამერიან</a:t>
            </a:r>
            <a:r>
              <a:rPr lang="ka-GE" sz="1200" dirty="0">
                <a:solidFill>
                  <a:schemeClr val="tx1"/>
                </a:solidFill>
              </a:rPr>
              <a:t> პერიოდული რეცხვის სალექარში, 58 მ სიგრძის, 6.0 მ სიგანის არხით.</a:t>
            </a:r>
          </a:p>
          <a:p>
            <a:pPr marL="0" indent="0" algn="just">
              <a:lnSpc>
                <a:spcPct val="100000"/>
              </a:lnSpc>
              <a:spcBef>
                <a:spcPts val="600"/>
              </a:spcBef>
              <a:spcAft>
                <a:spcPts val="600"/>
              </a:spcAft>
              <a:buNone/>
            </a:pPr>
            <a:r>
              <a:rPr lang="ka-GE" sz="1200" dirty="0">
                <a:solidFill>
                  <a:schemeClr val="tx1"/>
                </a:solidFill>
              </a:rPr>
              <a:t>სალექარიდან სათავეს იღებს ჰესის სადაწნეო მაგისტრალური ფოლადის მილსადენი, საერთო სიგრძით 4070 მ, რომელიც ეწყობა დახურულ ტრანშეაში განთავსებული მილსადენით და ჰესის უშუალო სიახლოვეს განშტოვდება ორ სატურბინო მილსადენად, სიგრძით თითოეული 25 მ.</a:t>
            </a:r>
          </a:p>
          <a:p>
            <a:pPr marL="0" indent="0" algn="just">
              <a:lnSpc>
                <a:spcPct val="100000"/>
              </a:lnSpc>
              <a:spcBef>
                <a:spcPts val="600"/>
              </a:spcBef>
              <a:spcAft>
                <a:spcPts val="600"/>
              </a:spcAft>
              <a:buNone/>
            </a:pPr>
            <a:r>
              <a:rPr lang="ka-GE" sz="1200" dirty="0">
                <a:solidFill>
                  <a:schemeClr val="tx1"/>
                </a:solidFill>
              </a:rPr>
              <a:t>სადაწნეო მილსადენით წყალი მიეწოდება სამანქანო შენობაში დამონტაჟებულ ორ ჰორიზონტალურ „</a:t>
            </a:r>
            <a:r>
              <a:rPr lang="ka-GE" sz="1200" dirty="0" err="1">
                <a:solidFill>
                  <a:schemeClr val="tx1"/>
                </a:solidFill>
              </a:rPr>
              <a:t>პელტონის</a:t>
            </a:r>
            <a:r>
              <a:rPr lang="ka-GE" sz="1200" dirty="0">
                <a:solidFill>
                  <a:schemeClr val="tx1"/>
                </a:solidFill>
              </a:rPr>
              <a:t>“ ტიპის ტურბინას. </a:t>
            </a:r>
          </a:p>
          <a:p>
            <a:pPr marL="0" indent="0" algn="just">
              <a:lnSpc>
                <a:spcPct val="100000"/>
              </a:lnSpc>
              <a:spcBef>
                <a:spcPts val="600"/>
              </a:spcBef>
              <a:spcAft>
                <a:spcPts val="600"/>
              </a:spcAft>
              <a:buNone/>
            </a:pPr>
            <a:r>
              <a:rPr lang="ka-GE" sz="1200" dirty="0">
                <a:solidFill>
                  <a:schemeClr val="tx1"/>
                </a:solidFill>
              </a:rPr>
              <a:t>გამომუშავებული ელექტროენერგია მიეწოდება 110 კვ ღია სატრანსფორმატორო ქვესადგურს, საიდანაც 110 კვ ძაბვის ელ. გადამცემი ხაზის მეშვეობით, მიუერთდება  110 კვ ოზურგეთი-ზოტი ჰესის საპროექტო ელ. გადამცემ ხაზს. 110 კვ ოზურგეთი-ზოტი ჰესის ელ. გადამცემი ხაზის მშენებლობა იგეგმება სს „საქართველოს სახელმწიფო ელექტროსისტემის“ მიერ, საქართველოს გადამცემი ქსელის განვითარების ათწლიანი გეგმის მიხედვით, წინამდებარე სკოპინგის და შემდგომ გზშ-ის ანგარიში არ გულისხმობს აღნიშნული </a:t>
            </a:r>
            <a:r>
              <a:rPr lang="ka-GE" sz="1200" dirty="0" err="1">
                <a:solidFill>
                  <a:schemeClr val="tx1"/>
                </a:solidFill>
              </a:rPr>
              <a:t>ეგხ</a:t>
            </a:r>
            <a:r>
              <a:rPr lang="ka-GE" sz="1200" dirty="0">
                <a:solidFill>
                  <a:schemeClr val="tx1"/>
                </a:solidFill>
              </a:rPr>
              <a:t>-ის პროექტის გარემოზე ზემოქმედების შეფასებას, </a:t>
            </a:r>
            <a:r>
              <a:rPr lang="ka-GE" sz="1200" dirty="0" err="1">
                <a:solidFill>
                  <a:schemeClr val="tx1"/>
                </a:solidFill>
              </a:rPr>
              <a:t>ეგხ</a:t>
            </a:r>
            <a:r>
              <a:rPr lang="ka-GE" sz="1200" dirty="0">
                <a:solidFill>
                  <a:schemeClr val="tx1"/>
                </a:solidFill>
              </a:rPr>
              <a:t>-ის პროექტი დამოუკიდებლად გაივლის გარემოსდაცვითი შეფასების კოდექსით გათვალისწინებულ პროცედურებს. </a:t>
            </a:r>
          </a:p>
          <a:p>
            <a:pPr marL="0" indent="0" algn="just">
              <a:lnSpc>
                <a:spcPct val="100000"/>
              </a:lnSpc>
              <a:spcBef>
                <a:spcPts val="600"/>
              </a:spcBef>
              <a:spcAft>
                <a:spcPts val="600"/>
              </a:spcAft>
              <a:buNone/>
            </a:pPr>
            <a:r>
              <a:rPr lang="ka-GE" sz="1200" dirty="0">
                <a:solidFill>
                  <a:schemeClr val="tx1"/>
                </a:solidFill>
              </a:rPr>
              <a:t>ჰესის ტურბინებში გადამუშავებული წყალი დახურული გამყვანი არხით ჩაედინება მდინარე სუფსაში. </a:t>
            </a:r>
          </a:p>
          <a:p>
            <a:pPr>
              <a:lnSpc>
                <a:spcPct val="100000"/>
              </a:lnSpc>
              <a:spcBef>
                <a:spcPts val="600"/>
              </a:spcBef>
              <a:spcAft>
                <a:spcPts val="600"/>
              </a:spcAft>
            </a:pPr>
            <a:endParaRPr lang="en-US" sz="1200" dirty="0">
              <a:solidFill>
                <a:schemeClr val="tx1"/>
              </a:solidFill>
            </a:endParaRPr>
          </a:p>
        </p:txBody>
      </p:sp>
    </p:spTree>
    <p:extLst>
      <p:ext uri="{BB962C8B-B14F-4D97-AF65-F5344CB8AC3E}">
        <p14:creationId xmlns:p14="http://schemas.microsoft.com/office/powerpoint/2010/main" val="12792765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4049" y="233971"/>
            <a:ext cx="9124677" cy="315686"/>
          </a:xfrm>
        </p:spPr>
        <p:txBody>
          <a:bodyPr>
            <a:noAutofit/>
          </a:bodyPr>
          <a:lstStyle/>
          <a:p>
            <a:pPr algn="r"/>
            <a:r>
              <a:rPr lang="ka-GE" sz="2400" dirty="0" smtClean="0"/>
              <a:t>სიტუაციური სქემა</a:t>
            </a:r>
            <a:endParaRPr lang="en-US" sz="2400" dirty="0"/>
          </a:p>
        </p:txBody>
      </p:sp>
      <p:pic>
        <p:nvPicPr>
          <p:cNvPr id="5" name="Picture 4"/>
          <p:cNvPicPr>
            <a:picLocks noChangeAspect="1"/>
          </p:cNvPicPr>
          <p:nvPr/>
        </p:nvPicPr>
        <p:blipFill>
          <a:blip r:embed="rId2"/>
          <a:stretch>
            <a:fillRect/>
          </a:stretch>
        </p:blipFill>
        <p:spPr>
          <a:xfrm>
            <a:off x="998706" y="688085"/>
            <a:ext cx="10560020" cy="5996734"/>
          </a:xfrm>
          <a:prstGeom prst="rect">
            <a:avLst/>
          </a:prstGeom>
        </p:spPr>
      </p:pic>
    </p:spTree>
    <p:extLst>
      <p:ext uri="{BB962C8B-B14F-4D97-AF65-F5344CB8AC3E}">
        <p14:creationId xmlns:p14="http://schemas.microsoft.com/office/powerpoint/2010/main" val="130671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1141" y="168677"/>
            <a:ext cx="8142515" cy="550818"/>
          </a:xfrm>
        </p:spPr>
        <p:txBody>
          <a:bodyPr>
            <a:normAutofit/>
          </a:bodyPr>
          <a:lstStyle/>
          <a:p>
            <a:pPr algn="r"/>
            <a:r>
              <a:rPr lang="ka-GE" sz="2000" dirty="0"/>
              <a:t>ბარამიძე ჰესის ძირითადი საპროექტო პარამეტრები</a:t>
            </a:r>
            <a:endParaRPr lang="en-US" sz="2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85439824"/>
              </p:ext>
            </p:extLst>
          </p:nvPr>
        </p:nvGraphicFramePr>
        <p:xfrm>
          <a:off x="2442543" y="714057"/>
          <a:ext cx="6799111" cy="6143943"/>
        </p:xfrm>
        <a:graphic>
          <a:graphicData uri="http://schemas.openxmlformats.org/drawingml/2006/table">
            <a:tbl>
              <a:tblPr firstRow="1" firstCol="1" lastRow="1" lastCol="1" bandRow="1" bandCol="1"/>
              <a:tblGrid>
                <a:gridCol w="4455407"/>
                <a:gridCol w="1091953"/>
                <a:gridCol w="1251751"/>
              </a:tblGrid>
              <a:tr h="141425">
                <a:tc>
                  <a:txBody>
                    <a:bodyPr/>
                    <a:lstStyle/>
                    <a:p>
                      <a:pPr marL="0" marR="0" algn="ctr">
                        <a:lnSpc>
                          <a:spcPct val="107000"/>
                        </a:lnSpc>
                        <a:spcBef>
                          <a:spcPts val="0"/>
                        </a:spcBef>
                        <a:spcAft>
                          <a:spcPts val="0"/>
                        </a:spcAft>
                      </a:pPr>
                      <a:r>
                        <a:rPr lang="ka-GE" sz="900" b="1" dirty="0">
                          <a:effectLst/>
                          <a:latin typeface="Sylfaen" panose="010A0502050306030303" pitchFamily="18" charset="0"/>
                          <a:ea typeface="Times New Roman" panose="02020603050405020304" pitchFamily="18" charset="0"/>
                          <a:cs typeface="Times New Roman" panose="02020603050405020304" pitchFamily="18" charset="0"/>
                        </a:rPr>
                        <a:t>დასახელება</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b="1" dirty="0">
                          <a:effectLst/>
                          <a:latin typeface="Sylfaen" panose="010A0502050306030303" pitchFamily="18" charset="0"/>
                          <a:ea typeface="Times New Roman" panose="02020603050405020304" pitchFamily="18" charset="0"/>
                          <a:cs typeface="Times New Roman" panose="02020603050405020304" pitchFamily="18" charset="0"/>
                        </a:rPr>
                        <a:t>ერთეული</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b="1" dirty="0">
                          <a:effectLst/>
                          <a:latin typeface="Sylfaen" panose="010A0502050306030303" pitchFamily="18" charset="0"/>
                          <a:ea typeface="Times New Roman" panose="02020603050405020304" pitchFamily="18" charset="0"/>
                          <a:cs typeface="Times New Roman" panose="02020603050405020304" pitchFamily="18" charset="0"/>
                        </a:rPr>
                        <a:t>სიდიდე</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gridSpan="3">
                  <a:txBody>
                    <a:bodyPr/>
                    <a:lstStyle/>
                    <a:p>
                      <a:pPr marL="0" marR="0" algn="ctr">
                        <a:lnSpc>
                          <a:spcPct val="107000"/>
                        </a:lnSpc>
                        <a:spcBef>
                          <a:spcPts val="0"/>
                        </a:spcBef>
                        <a:spcAft>
                          <a:spcPts val="0"/>
                        </a:spcAft>
                      </a:pPr>
                      <a:r>
                        <a:rPr lang="ka-GE" sz="900" b="1">
                          <a:effectLst/>
                          <a:latin typeface="Sylfaen" panose="010A0502050306030303" pitchFamily="18" charset="0"/>
                          <a:ea typeface="Times New Roman" panose="02020603050405020304" pitchFamily="18" charset="0"/>
                          <a:cs typeface="Times New Roman" panose="02020603050405020304" pitchFamily="18" charset="0"/>
                        </a:rPr>
                        <a:t>ჰესის ძირითადი ჰიდროენერგეტიკული მაჩვენებლები</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ka-GE"/>
                    </a:p>
                  </a:txBody>
                  <a:tcPr/>
                </a:tc>
                <a:tc hMerge="1">
                  <a:txBody>
                    <a:bodyPr/>
                    <a:lstStyle/>
                    <a:p>
                      <a:endParaRPr lang="ka-GE"/>
                    </a:p>
                  </a:txBody>
                  <a:tcPr/>
                </a:tc>
              </a:tr>
              <a:tr h="141425">
                <a:tc>
                  <a:txBody>
                    <a:bodyPr/>
                    <a:lstStyle/>
                    <a:p>
                      <a:pPr marL="0" marR="0">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საანგარიშო წყლის ხარჯი</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მ</a:t>
                      </a:r>
                      <a:r>
                        <a:rPr lang="ka-GE" sz="900" baseline="30000" dirty="0">
                          <a:effectLst/>
                          <a:latin typeface="Sylfaen" panose="010A0502050306030303" pitchFamily="18" charset="0"/>
                          <a:ea typeface="Times New Roman" panose="02020603050405020304" pitchFamily="18" charset="0"/>
                          <a:cs typeface="Times New Roman" panose="02020603050405020304" pitchFamily="18" charset="0"/>
                        </a:rPr>
                        <a:t>3</a:t>
                      </a:r>
                      <a:r>
                        <a:rPr lang="ka-GE" sz="900" dirty="0">
                          <a:effectLst/>
                          <a:latin typeface="Sylfaen" panose="010A0502050306030303" pitchFamily="18" charset="0"/>
                          <a:ea typeface="Times New Roman" panose="02020603050405020304" pitchFamily="18" charset="0"/>
                          <a:cs typeface="Times New Roman" panose="02020603050405020304" pitchFamily="18" charset="0"/>
                        </a:rPr>
                        <a:t>/წმ</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4.0</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საანგარიშო ნეტო დაწნევა</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მ</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222.59</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დადგმული სიმძლავრე</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მგვტ</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7.8</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საშუალო წლიური გამომუშავება</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მლნ კვტ.სთ</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Calibri" panose="020F0502020204030204" pitchFamily="34" charset="0"/>
                          <a:cs typeface="Times New Roman" panose="02020603050405020304" pitchFamily="18" charset="0"/>
                        </a:rPr>
                        <a:t>36.17</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gridSpan="3">
                  <a:txBody>
                    <a:bodyPr/>
                    <a:lstStyle/>
                    <a:p>
                      <a:pPr marL="0" marR="0" algn="ctr">
                        <a:lnSpc>
                          <a:spcPct val="107000"/>
                        </a:lnSpc>
                        <a:spcBef>
                          <a:spcPts val="0"/>
                        </a:spcBef>
                        <a:spcAft>
                          <a:spcPts val="0"/>
                        </a:spcAft>
                      </a:pPr>
                      <a:r>
                        <a:rPr lang="ka-GE" sz="900" b="1">
                          <a:effectLst/>
                          <a:latin typeface="Sylfaen" panose="010A0502050306030303" pitchFamily="18" charset="0"/>
                          <a:ea typeface="Times New Roman" panose="02020603050405020304" pitchFamily="18" charset="0"/>
                          <a:cs typeface="Times New Roman" panose="02020603050405020304" pitchFamily="18" charset="0"/>
                        </a:rPr>
                        <a:t>ჰიდროლოგიური მაჩვენებლები</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ka-GE"/>
                    </a:p>
                  </a:txBody>
                  <a:tcPr/>
                </a:tc>
                <a:tc hMerge="1">
                  <a:txBody>
                    <a:bodyPr/>
                    <a:lstStyle/>
                    <a:p>
                      <a:endParaRPr lang="ka-GE"/>
                    </a:p>
                  </a:txBody>
                  <a:tcPr/>
                </a:tc>
              </a:tr>
              <a:tr h="141425">
                <a:tc>
                  <a:txBody>
                    <a:bodyPr/>
                    <a:lstStyle/>
                    <a:p>
                      <a:pPr marL="0" marR="0">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დამბის გასწორში წყალშემკრები აუზის ფართობი</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კმ</a:t>
                      </a:r>
                      <a:r>
                        <a:rPr lang="ka-GE" sz="900" baseline="30000" dirty="0">
                          <a:effectLst/>
                          <a:latin typeface="Sylfaen" panose="010A0502050306030303" pitchFamily="18" charset="0"/>
                          <a:ea typeface="Times New Roman" panose="02020603050405020304" pitchFamily="18" charset="0"/>
                          <a:cs typeface="Times New Roman" panose="02020603050405020304" pitchFamily="18" charset="0"/>
                        </a:rPr>
                        <a:t>2</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69.7</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საშუალო მრავალწლიური წყლის ხარჯი</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მ</a:t>
                      </a:r>
                      <a:r>
                        <a:rPr lang="ka-GE" sz="900" baseline="30000">
                          <a:effectLst/>
                          <a:latin typeface="Sylfaen" panose="010A0502050306030303" pitchFamily="18" charset="0"/>
                          <a:ea typeface="Times New Roman" panose="02020603050405020304" pitchFamily="18" charset="0"/>
                          <a:cs typeface="Times New Roman" panose="02020603050405020304" pitchFamily="18" charset="0"/>
                        </a:rPr>
                        <a:t>3</a:t>
                      </a:r>
                      <a:r>
                        <a:rPr lang="ka-GE" sz="900">
                          <a:effectLst/>
                          <a:latin typeface="Sylfaen" panose="010A0502050306030303" pitchFamily="18" charset="0"/>
                          <a:ea typeface="Times New Roman" panose="02020603050405020304" pitchFamily="18" charset="0"/>
                          <a:cs typeface="Times New Roman" panose="02020603050405020304" pitchFamily="18" charset="0"/>
                        </a:rPr>
                        <a:t>/წმ</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3.00</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საანგარიშო მაქსიმალური  წყლის ხარჯი (P=3%)</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მ</a:t>
                      </a:r>
                      <a:r>
                        <a:rPr lang="ka-GE" sz="900" baseline="30000">
                          <a:effectLst/>
                          <a:latin typeface="Sylfaen" panose="010A0502050306030303" pitchFamily="18" charset="0"/>
                          <a:ea typeface="Times New Roman" panose="02020603050405020304" pitchFamily="18" charset="0"/>
                          <a:cs typeface="Times New Roman" panose="02020603050405020304" pitchFamily="18" charset="0"/>
                        </a:rPr>
                        <a:t>3</a:t>
                      </a:r>
                      <a:r>
                        <a:rPr lang="ka-GE" sz="900">
                          <a:effectLst/>
                          <a:latin typeface="Sylfaen" panose="010A0502050306030303" pitchFamily="18" charset="0"/>
                          <a:ea typeface="Times New Roman" panose="02020603050405020304" pitchFamily="18" charset="0"/>
                          <a:cs typeface="Times New Roman" panose="02020603050405020304" pitchFamily="18" charset="0"/>
                        </a:rPr>
                        <a:t>/წმ</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150</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gridSpan="3">
                  <a:txBody>
                    <a:bodyPr/>
                    <a:lstStyle/>
                    <a:p>
                      <a:pPr marL="0" marR="0" algn="ctr">
                        <a:lnSpc>
                          <a:spcPct val="107000"/>
                        </a:lnSpc>
                        <a:spcBef>
                          <a:spcPts val="0"/>
                        </a:spcBef>
                        <a:spcAft>
                          <a:spcPts val="0"/>
                        </a:spcAft>
                      </a:pPr>
                      <a:r>
                        <a:rPr lang="ka-GE" sz="900" b="1" dirty="0">
                          <a:effectLst/>
                          <a:latin typeface="Sylfaen" panose="010A0502050306030303" pitchFamily="18" charset="0"/>
                          <a:ea typeface="Times New Roman" panose="02020603050405020304" pitchFamily="18" charset="0"/>
                          <a:cs typeface="Times New Roman" panose="02020603050405020304" pitchFamily="18" charset="0"/>
                        </a:rPr>
                        <a:t>წყლის დონეები და ზედა ბიეფის შეტბორვის მახასიათებლები</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ka-GE"/>
                    </a:p>
                  </a:txBody>
                  <a:tcPr/>
                </a:tc>
                <a:tc hMerge="1">
                  <a:txBody>
                    <a:bodyPr/>
                    <a:lstStyle/>
                    <a:p>
                      <a:endParaRPr lang="ka-GE"/>
                    </a:p>
                  </a:txBody>
                  <a:tcPr/>
                </a:tc>
              </a:tr>
              <a:tr h="141425">
                <a:tc>
                  <a:txBody>
                    <a:bodyPr/>
                    <a:lstStyle/>
                    <a:p>
                      <a:pPr marL="0" marR="0">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ზედა ბიეფის ნორმალური შეტბორვის ნიშნული (კაშხალთან)</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მ</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731.70</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ზედა ბიეფის მაქსიმალური შეტბორვის ნიშნული</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მ</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734.00</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2851">
                <a:tc>
                  <a:txBody>
                    <a:bodyPr/>
                    <a:lstStyle/>
                    <a:p>
                      <a:pPr marL="0" marR="0">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შეტბორვის სარკის ზედაპირის ფართობი ნორმალური შეტბორვის შემთხვევაში </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მ</a:t>
                      </a:r>
                      <a:r>
                        <a:rPr lang="ka-GE" sz="900" baseline="30000">
                          <a:effectLst/>
                          <a:latin typeface="Sylfaen" panose="010A0502050306030303" pitchFamily="18" charset="0"/>
                          <a:ea typeface="Times New Roman" panose="02020603050405020304" pitchFamily="18" charset="0"/>
                          <a:cs typeface="Times New Roman" panose="02020603050405020304" pitchFamily="18" charset="0"/>
                        </a:rPr>
                        <a:t>2</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570</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2851">
                <a:tc>
                  <a:txBody>
                    <a:bodyPr/>
                    <a:lstStyle/>
                    <a:p>
                      <a:pPr marL="0" marR="0">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შეტბორვის სარკის ზედაპირის ფართობი მაქსიმალური შეტბორვის შემთხვევაში</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მ</a:t>
                      </a:r>
                      <a:r>
                        <a:rPr lang="ka-GE" sz="900" baseline="30000">
                          <a:effectLst/>
                          <a:latin typeface="Sylfaen" panose="010A0502050306030303" pitchFamily="18" charset="0"/>
                          <a:ea typeface="Times New Roman" panose="02020603050405020304" pitchFamily="18" charset="0"/>
                          <a:cs typeface="Times New Roman" panose="02020603050405020304" pitchFamily="18" charset="0"/>
                        </a:rPr>
                        <a:t>2</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860</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შეტბორვის მოცულობა ნორმალური შეტბორვის შემთხვევაში</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მ</a:t>
                      </a:r>
                      <a:r>
                        <a:rPr lang="ka-GE" sz="900" baseline="30000">
                          <a:effectLst/>
                          <a:latin typeface="Sylfaen" panose="010A0502050306030303" pitchFamily="18" charset="0"/>
                          <a:ea typeface="Times New Roman" panose="02020603050405020304" pitchFamily="18" charset="0"/>
                          <a:cs typeface="Times New Roman" panose="02020603050405020304" pitchFamily="18" charset="0"/>
                        </a:rPr>
                        <a:t>3</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1020</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შეტბორვის მოცულობა მაქსიმალური შეტბორვის შემთხვევაში</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მ</a:t>
                      </a:r>
                      <a:r>
                        <a:rPr lang="ka-GE" sz="900" baseline="30000">
                          <a:effectLst/>
                          <a:latin typeface="Sylfaen" panose="010A0502050306030303" pitchFamily="18" charset="0"/>
                          <a:ea typeface="Times New Roman" panose="02020603050405020304" pitchFamily="18" charset="0"/>
                          <a:cs typeface="Times New Roman" panose="02020603050405020304" pitchFamily="18" charset="0"/>
                        </a:rPr>
                        <a:t>3</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1800</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gridSpan="3">
                  <a:txBody>
                    <a:bodyPr/>
                    <a:lstStyle/>
                    <a:p>
                      <a:pPr marL="0" marR="0" algn="ctr">
                        <a:lnSpc>
                          <a:spcPct val="107000"/>
                        </a:lnSpc>
                        <a:spcBef>
                          <a:spcPts val="0"/>
                        </a:spcBef>
                        <a:spcAft>
                          <a:spcPts val="0"/>
                        </a:spcAft>
                      </a:pPr>
                      <a:r>
                        <a:rPr lang="ka-GE" sz="900" b="1" dirty="0">
                          <a:effectLst/>
                          <a:latin typeface="Sylfaen" panose="010A0502050306030303" pitchFamily="18" charset="0"/>
                          <a:ea typeface="Times New Roman" panose="02020603050405020304" pitchFamily="18" charset="0"/>
                          <a:cs typeface="Times New Roman" panose="02020603050405020304" pitchFamily="18" charset="0"/>
                        </a:rPr>
                        <a:t>ძირითადი ნაგებობები</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ka-GE"/>
                    </a:p>
                  </a:txBody>
                  <a:tcPr/>
                </a:tc>
                <a:tc hMerge="1">
                  <a:txBody>
                    <a:bodyPr/>
                    <a:lstStyle/>
                    <a:p>
                      <a:endParaRPr lang="ka-GE"/>
                    </a:p>
                  </a:txBody>
                  <a:tcPr/>
                </a:tc>
              </a:tr>
              <a:tr h="141425">
                <a:tc>
                  <a:txBody>
                    <a:bodyPr/>
                    <a:lstStyle/>
                    <a:p>
                      <a:pPr marL="0" marR="0">
                        <a:lnSpc>
                          <a:spcPct val="107000"/>
                        </a:lnSpc>
                        <a:spcBef>
                          <a:spcPts val="0"/>
                        </a:spcBef>
                        <a:spcAft>
                          <a:spcPts val="0"/>
                        </a:spcAft>
                      </a:pPr>
                      <a:r>
                        <a:rPr lang="ka-GE" sz="900" b="1" dirty="0">
                          <a:effectLst/>
                          <a:latin typeface="Sylfaen" panose="010A0502050306030303" pitchFamily="18" charset="0"/>
                          <a:ea typeface="Times New Roman" panose="02020603050405020304" pitchFamily="18" charset="0"/>
                          <a:cs typeface="Times New Roman" panose="02020603050405020304" pitchFamily="18" charset="0"/>
                        </a:rPr>
                        <a:t>წყალმიმღები ფსკერული გისოსით</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 </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 </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დამბის ზღურბლის სიმაღლე ქვედა ბიეფის მხრიდან</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მ</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2.8</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დამბის წყალსაშვიანი ნაწილის სიგანე</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მ</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18</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b="1" dirty="0">
                          <a:effectLst/>
                          <a:latin typeface="Sylfaen" panose="010A0502050306030303" pitchFamily="18" charset="0"/>
                          <a:ea typeface="Times New Roman" panose="02020603050405020304" pitchFamily="18" charset="0"/>
                          <a:cs typeface="Times New Roman" panose="02020603050405020304" pitchFamily="18" charset="0"/>
                        </a:rPr>
                        <a:t>სალექარის გამრეცხი</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 </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 </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გამრეცხი მილის დიამეტრი</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მმ</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1020</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სიგრძე</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მ</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4.0</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b="1">
                          <a:effectLst/>
                          <a:latin typeface="Sylfaen" panose="010A0502050306030303" pitchFamily="18" charset="0"/>
                          <a:ea typeface="Times New Roman" panose="02020603050405020304" pitchFamily="18" charset="0"/>
                          <a:cs typeface="Times New Roman" panose="02020603050405020304" pitchFamily="18" charset="0"/>
                        </a:rPr>
                        <a:t>სადაწნეო მილსადენი</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 </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 </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მილსადენის სიგრძე განშტოებამდე</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მ</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4070</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დიამეტრი</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მმ</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1400</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მილსადენის სიგრძე განშტოების შემდეგ (ორი ძაფი)</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მ</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25</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დიამეტრი</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მმ</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700</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b="1">
                          <a:effectLst/>
                          <a:latin typeface="Sylfaen" panose="010A0502050306030303" pitchFamily="18" charset="0"/>
                          <a:ea typeface="Times New Roman" panose="02020603050405020304" pitchFamily="18" charset="0"/>
                          <a:cs typeface="Times New Roman" panose="02020603050405020304" pitchFamily="18" charset="0"/>
                        </a:rPr>
                        <a:t>ჰესის შენობა</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 </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 </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ზომები გეგმაში</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მxმxმ</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26x19.5x11.35</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b="1">
                          <a:effectLst/>
                          <a:latin typeface="Sylfaen" panose="010A0502050306030303" pitchFamily="18" charset="0"/>
                          <a:ea typeface="Times New Roman" panose="02020603050405020304" pitchFamily="18" charset="0"/>
                          <a:cs typeface="Times New Roman" panose="02020603050405020304" pitchFamily="18" charset="0"/>
                        </a:rPr>
                        <a:t>გამყვანი არხი (ორი ძაფი d=1220 მმ ფოლადის მილი)</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 </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 </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სიგრძე</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მ</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22</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gridSpan="3">
                  <a:txBody>
                    <a:bodyPr/>
                    <a:lstStyle/>
                    <a:p>
                      <a:pPr marL="0" marR="0" algn="ctr">
                        <a:lnSpc>
                          <a:spcPct val="107000"/>
                        </a:lnSpc>
                        <a:spcBef>
                          <a:spcPts val="0"/>
                        </a:spcBef>
                        <a:spcAft>
                          <a:spcPts val="0"/>
                        </a:spcAft>
                      </a:pPr>
                      <a:r>
                        <a:rPr lang="ka-GE" sz="900" b="1">
                          <a:effectLst/>
                          <a:latin typeface="Sylfaen" panose="010A0502050306030303" pitchFamily="18" charset="0"/>
                          <a:ea typeface="Times New Roman" panose="02020603050405020304" pitchFamily="18" charset="0"/>
                          <a:cs typeface="Times New Roman" panose="02020603050405020304" pitchFamily="18" charset="0"/>
                        </a:rPr>
                        <a:t>ძირითადი ტექნოლოგიური მოწყობილობები</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ka-GE"/>
                    </a:p>
                  </a:txBody>
                  <a:tcPr/>
                </a:tc>
                <a:tc hMerge="1">
                  <a:txBody>
                    <a:bodyPr/>
                    <a:lstStyle/>
                    <a:p>
                      <a:endParaRPr lang="ka-GE"/>
                    </a:p>
                  </a:txBody>
                  <a:tcPr/>
                </a:tc>
              </a:tr>
              <a:tr h="141425">
                <a:tc>
                  <a:txBody>
                    <a:bodyPr/>
                    <a:lstStyle/>
                    <a:p>
                      <a:pPr marL="0" marR="0">
                        <a:lnSpc>
                          <a:spcPct val="107000"/>
                        </a:lnSpc>
                        <a:spcBef>
                          <a:spcPts val="0"/>
                        </a:spcBef>
                        <a:spcAft>
                          <a:spcPts val="0"/>
                        </a:spcAft>
                      </a:pPr>
                      <a:r>
                        <a:rPr lang="ka-GE" sz="900" b="1">
                          <a:effectLst/>
                          <a:latin typeface="Sylfaen" panose="010A0502050306030303" pitchFamily="18" charset="0"/>
                          <a:ea typeface="Times New Roman" panose="02020603050405020304" pitchFamily="18" charset="0"/>
                          <a:cs typeface="Times New Roman" panose="02020603050405020304" pitchFamily="18" charset="0"/>
                        </a:rPr>
                        <a:t>ჰიდროტურბინა</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 </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 </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რაოდენობა</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ცალი</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2</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ტიპი</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პელტონი</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 </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საანგარიშო ხარჯი</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მ</a:t>
                      </a:r>
                      <a:r>
                        <a:rPr lang="ka-GE" sz="900" baseline="30000">
                          <a:effectLst/>
                          <a:latin typeface="Sylfaen" panose="010A0502050306030303" pitchFamily="18" charset="0"/>
                          <a:ea typeface="Times New Roman" panose="02020603050405020304" pitchFamily="18" charset="0"/>
                          <a:cs typeface="Times New Roman" panose="02020603050405020304" pitchFamily="18" charset="0"/>
                        </a:rPr>
                        <a:t>3</a:t>
                      </a:r>
                      <a:r>
                        <a:rPr lang="ka-GE" sz="900">
                          <a:effectLst/>
                          <a:latin typeface="Sylfaen" panose="010A0502050306030303" pitchFamily="18" charset="0"/>
                          <a:ea typeface="Times New Roman" panose="02020603050405020304" pitchFamily="18" charset="0"/>
                          <a:cs typeface="Times New Roman" panose="02020603050405020304" pitchFamily="18" charset="0"/>
                        </a:rPr>
                        <a:t>/წმ</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4:2=2.0</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41425">
                <a:tc>
                  <a:txBody>
                    <a:bodyPr/>
                    <a:lstStyle/>
                    <a:p>
                      <a:pPr marL="0" marR="0">
                        <a:lnSpc>
                          <a:spcPct val="107000"/>
                        </a:lnSpc>
                        <a:spcBef>
                          <a:spcPts val="0"/>
                        </a:spcBef>
                        <a:spcAft>
                          <a:spcPts val="0"/>
                        </a:spcAft>
                      </a:pPr>
                      <a:r>
                        <a:rPr lang="ka-GE" sz="900" b="1" dirty="0">
                          <a:effectLst/>
                          <a:latin typeface="Sylfaen" panose="010A0502050306030303" pitchFamily="18" charset="0"/>
                          <a:ea typeface="Times New Roman" panose="02020603050405020304" pitchFamily="18" charset="0"/>
                          <a:cs typeface="Times New Roman" panose="02020603050405020304" pitchFamily="18" charset="0"/>
                        </a:rPr>
                        <a:t>ჰიდროგენერატორი</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 </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dirty="0">
                          <a:effectLst/>
                          <a:latin typeface="Sylfaen" panose="010A0502050306030303" pitchFamily="18" charset="0"/>
                          <a:ea typeface="Times New Roman" panose="02020603050405020304" pitchFamily="18" charset="0"/>
                          <a:cs typeface="Times New Roman" panose="02020603050405020304" pitchFamily="18" charset="0"/>
                        </a:rPr>
                        <a:t> </a:t>
                      </a: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180350">
                <a:tc>
                  <a:txBody>
                    <a:bodyPr/>
                    <a:lstStyle/>
                    <a:p>
                      <a:pPr marL="0" marR="0">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რაოდენობა</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ცალი</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solidFill>
                        <a:schemeClr val="tx2">
                          <a:lumMod val="75000"/>
                        </a:schemeClr>
                      </a:solid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ka-GE" sz="900">
                          <a:effectLst/>
                          <a:latin typeface="Sylfaen" panose="010A0502050306030303" pitchFamily="18" charset="0"/>
                          <a:ea typeface="Times New Roman" panose="02020603050405020304" pitchFamily="18" charset="0"/>
                          <a:cs typeface="Times New Roman" panose="02020603050405020304" pitchFamily="18" charset="0"/>
                        </a:rPr>
                        <a:t>2</a:t>
                      </a:r>
                      <a:endParaRPr lang="en-US" sz="90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tcPr>
                </a:tc>
              </a:tr>
              <a:tr h="240382">
                <a:tc gridSpan="3">
                  <a:txBody>
                    <a:bodyPr/>
                    <a:lstStyle/>
                    <a:p>
                      <a:pPr marL="0" marR="0">
                        <a:lnSpc>
                          <a:spcPct val="107000"/>
                        </a:lnSpc>
                        <a:spcBef>
                          <a:spcPts val="0"/>
                        </a:spcBef>
                        <a:spcAft>
                          <a:spcPts val="0"/>
                        </a:spcAft>
                      </a:pPr>
                      <a:endParaRPr lang="en-US" sz="900" dirty="0">
                        <a:effectLst/>
                        <a:latin typeface="Sylfaen" panose="010A0502050306030303" pitchFamily="18" charset="0"/>
                        <a:ea typeface="Calibri" panose="020F0502020204030204" pitchFamily="34" charset="0"/>
                        <a:cs typeface="Times New Roman" panose="02020603050405020304" pitchFamily="18" charset="0"/>
                      </a:endParaRPr>
                    </a:p>
                  </a:txBody>
                  <a:tcPr marL="30524" marR="305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ka-GE"/>
                    </a:p>
                  </a:txBody>
                  <a:tcPr/>
                </a:tc>
                <a:tc hMerge="1">
                  <a:txBody>
                    <a:bodyPr/>
                    <a:lstStyle/>
                    <a:p>
                      <a:endParaRPr lang="ka-GE"/>
                    </a:p>
                  </a:txBody>
                  <a:tcPr/>
                </a:tc>
              </a:tr>
            </a:tbl>
          </a:graphicData>
        </a:graphic>
      </p:graphicFrame>
    </p:spTree>
    <p:extLst>
      <p:ext uri="{BB962C8B-B14F-4D97-AF65-F5344CB8AC3E}">
        <p14:creationId xmlns:p14="http://schemas.microsoft.com/office/powerpoint/2010/main" val="34761217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3198" y="296958"/>
            <a:ext cx="9601200" cy="455023"/>
          </a:xfrm>
        </p:spPr>
        <p:txBody>
          <a:bodyPr>
            <a:noAutofit/>
          </a:bodyPr>
          <a:lstStyle/>
          <a:p>
            <a:pPr algn="r"/>
            <a:r>
              <a:rPr lang="ka-GE" sz="2800" dirty="0" smtClean="0"/>
              <a:t>სათავე </a:t>
            </a:r>
            <a:r>
              <a:rPr lang="ka-GE" sz="2800" dirty="0"/>
              <a:t>ნაგებობა</a:t>
            </a:r>
            <a:endParaRPr lang="en-US" sz="2800" dirty="0"/>
          </a:p>
        </p:txBody>
      </p:sp>
      <p:sp>
        <p:nvSpPr>
          <p:cNvPr id="3" name="Content Placeholder 2"/>
          <p:cNvSpPr>
            <a:spLocks noGrp="1"/>
          </p:cNvSpPr>
          <p:nvPr>
            <p:ph idx="1"/>
          </p:nvPr>
        </p:nvSpPr>
        <p:spPr>
          <a:xfrm>
            <a:off x="1263165" y="1497113"/>
            <a:ext cx="10126885" cy="3847245"/>
          </a:xfrm>
        </p:spPr>
        <p:txBody>
          <a:bodyPr>
            <a:normAutofit/>
          </a:bodyPr>
          <a:lstStyle/>
          <a:p>
            <a:pPr marL="0" indent="0" algn="just">
              <a:lnSpc>
                <a:spcPct val="100000"/>
              </a:lnSpc>
              <a:spcBef>
                <a:spcPts val="600"/>
              </a:spcBef>
              <a:spcAft>
                <a:spcPts val="600"/>
              </a:spcAft>
              <a:buNone/>
            </a:pPr>
            <a:r>
              <a:rPr lang="ka-GE" sz="1600" dirty="0">
                <a:solidFill>
                  <a:schemeClr val="tx1"/>
                </a:solidFill>
              </a:rPr>
              <a:t>ბარამიძე ჰესის სათავე ნაგებობა განლაგებული იქნება მდინარე ბარამიძის წყალზე, ზღვის დონიდან დაახლოებით 730.70 ნიშნულზე. სათავე ნაგებობა წარმოადგენს </a:t>
            </a:r>
            <a:r>
              <a:rPr lang="ka-GE" sz="1600" dirty="0" err="1">
                <a:solidFill>
                  <a:schemeClr val="tx1"/>
                </a:solidFill>
              </a:rPr>
              <a:t>დაბალდაწნევიან</a:t>
            </a:r>
            <a:r>
              <a:rPr lang="ka-GE" sz="1600" dirty="0">
                <a:solidFill>
                  <a:schemeClr val="tx1"/>
                </a:solidFill>
              </a:rPr>
              <a:t> მონოლითური </a:t>
            </a:r>
            <a:r>
              <a:rPr lang="ka-GE" sz="1600" dirty="0" err="1">
                <a:solidFill>
                  <a:schemeClr val="tx1"/>
                </a:solidFill>
              </a:rPr>
              <a:t>რკ</a:t>
            </a:r>
            <a:r>
              <a:rPr lang="ka-GE" sz="1600" dirty="0">
                <a:solidFill>
                  <a:schemeClr val="tx1"/>
                </a:solidFill>
              </a:rPr>
              <a:t>/ბ დამბას </a:t>
            </a:r>
            <a:r>
              <a:rPr lang="ka-GE" sz="1600" dirty="0" err="1">
                <a:solidFill>
                  <a:schemeClr val="tx1"/>
                </a:solidFill>
              </a:rPr>
              <a:t>ფსკერულგისოსებიანი</a:t>
            </a:r>
            <a:r>
              <a:rPr lang="ka-GE" sz="1600" dirty="0">
                <a:solidFill>
                  <a:schemeClr val="tx1"/>
                </a:solidFill>
              </a:rPr>
              <a:t> წყალმიმღები გალერეით (ტიროლის ტიპი). </a:t>
            </a:r>
            <a:endParaRPr lang="ka-GE" sz="1600" dirty="0" smtClean="0">
              <a:solidFill>
                <a:schemeClr val="tx1"/>
              </a:solidFill>
            </a:endParaRPr>
          </a:p>
          <a:p>
            <a:pPr marL="0" indent="0" algn="just">
              <a:lnSpc>
                <a:spcPct val="100000"/>
              </a:lnSpc>
              <a:spcBef>
                <a:spcPts val="600"/>
              </a:spcBef>
              <a:spcAft>
                <a:spcPts val="600"/>
              </a:spcAft>
              <a:buNone/>
            </a:pPr>
            <a:r>
              <a:rPr lang="ka-GE" sz="1600" dirty="0">
                <a:solidFill>
                  <a:schemeClr val="tx1"/>
                </a:solidFill>
              </a:rPr>
              <a:t>სათავე ნაგებობის შემადგენლობაში შედის წყალმიმღები გალერეა, წყალსაშვიანი ნაწილი, თევზსავალი, მარჯვენა და მარცხენა სანაპირო კედელები, წყლის მიმყვანი გალერეა, რომელიც გადასასვლელი უბნის მეშვეობით უერთდება სალექარის შესასვლელ </a:t>
            </a:r>
            <a:r>
              <a:rPr lang="ka-GE" sz="1600" dirty="0" err="1">
                <a:solidFill>
                  <a:schemeClr val="tx1"/>
                </a:solidFill>
              </a:rPr>
              <a:t>სათავისს</a:t>
            </a:r>
            <a:r>
              <a:rPr lang="ka-GE" sz="1600" dirty="0">
                <a:solidFill>
                  <a:schemeClr val="tx1"/>
                </a:solidFill>
              </a:rPr>
              <a:t>.</a:t>
            </a:r>
          </a:p>
          <a:p>
            <a:pPr marL="0" indent="0" algn="just">
              <a:lnSpc>
                <a:spcPct val="100000"/>
              </a:lnSpc>
              <a:spcBef>
                <a:spcPts val="600"/>
              </a:spcBef>
              <a:spcAft>
                <a:spcPts val="600"/>
              </a:spcAft>
              <a:buNone/>
            </a:pPr>
            <a:r>
              <a:rPr lang="ka-GE" sz="1600" dirty="0">
                <a:solidFill>
                  <a:schemeClr val="tx1"/>
                </a:solidFill>
              </a:rPr>
              <a:t>ნაგებობის სადაწნეო ფრონტის სიგრძე შეადგენს 27.1 მ-ს: წყალმიმღები გალერეა – 6 მ, წყალსაშვი – 18 მ, თევზსავალი – 1.5 მ, ასევე გამყოფი ბურჯები გალერეას და </a:t>
            </a:r>
            <a:r>
              <a:rPr lang="ka-GE" sz="1600" dirty="0" err="1">
                <a:solidFill>
                  <a:schemeClr val="tx1"/>
                </a:solidFill>
              </a:rPr>
              <a:t>წყალსაშვს</a:t>
            </a:r>
            <a:r>
              <a:rPr lang="ka-GE" sz="1600" dirty="0">
                <a:solidFill>
                  <a:schemeClr val="tx1"/>
                </a:solidFill>
              </a:rPr>
              <a:t> და </a:t>
            </a:r>
            <a:r>
              <a:rPr lang="ka-GE" sz="1600" dirty="0" err="1">
                <a:solidFill>
                  <a:schemeClr val="tx1"/>
                </a:solidFill>
              </a:rPr>
              <a:t>წყალსაშვსა</a:t>
            </a:r>
            <a:r>
              <a:rPr lang="ka-GE" sz="1600" dirty="0">
                <a:solidFill>
                  <a:schemeClr val="tx1"/>
                </a:solidFill>
              </a:rPr>
              <a:t> და </a:t>
            </a:r>
            <a:r>
              <a:rPr lang="ka-GE" sz="1600" dirty="0" err="1">
                <a:solidFill>
                  <a:schemeClr val="tx1"/>
                </a:solidFill>
              </a:rPr>
              <a:t>თევზსავალს</a:t>
            </a:r>
            <a:r>
              <a:rPr lang="ka-GE" sz="1600" dirty="0">
                <a:solidFill>
                  <a:schemeClr val="tx1"/>
                </a:solidFill>
              </a:rPr>
              <a:t> შორის, თითოეული 0.8 მ სიგანით.</a:t>
            </a:r>
          </a:p>
          <a:p>
            <a:pPr marL="0" indent="0" algn="just">
              <a:lnSpc>
                <a:spcPct val="100000"/>
              </a:lnSpc>
              <a:spcBef>
                <a:spcPts val="600"/>
              </a:spcBef>
              <a:spcAft>
                <a:spcPts val="600"/>
              </a:spcAft>
              <a:buNone/>
            </a:pPr>
            <a:r>
              <a:rPr lang="ka-GE" sz="1600" dirty="0">
                <a:solidFill>
                  <a:schemeClr val="tx1"/>
                </a:solidFill>
              </a:rPr>
              <a:t>ნაგებობა განეკუთვნება </a:t>
            </a:r>
            <a:r>
              <a:rPr lang="ka-GE" sz="1600" dirty="0" err="1">
                <a:solidFill>
                  <a:schemeClr val="tx1"/>
                </a:solidFill>
              </a:rPr>
              <a:t>კაპიტალურობის</a:t>
            </a:r>
            <a:r>
              <a:rPr lang="ka-GE" sz="1600" dirty="0">
                <a:solidFill>
                  <a:schemeClr val="tx1"/>
                </a:solidFill>
              </a:rPr>
              <a:t> </a:t>
            </a:r>
            <a:r>
              <a:rPr lang="en-US" sz="1600" dirty="0">
                <a:solidFill>
                  <a:schemeClr val="tx1"/>
                </a:solidFill>
              </a:rPr>
              <a:t>IV </a:t>
            </a:r>
            <a:r>
              <a:rPr lang="ka-GE" sz="1600" dirty="0">
                <a:solidFill>
                  <a:schemeClr val="tx1"/>
                </a:solidFill>
              </a:rPr>
              <a:t>კლასს, შესაბამისად გაანგარიშებულია 1%-იანი უზრუნველყოფის მაქსიმალური წყლის ხარჯის გატარებაზე, რომელიც ჰიდროლოგიური მონაცემების მიხედვით შეადგენს 225 მ</a:t>
            </a:r>
            <a:r>
              <a:rPr lang="ka-GE" sz="1600" baseline="30000" dirty="0">
                <a:solidFill>
                  <a:schemeClr val="tx1"/>
                </a:solidFill>
              </a:rPr>
              <a:t>3</a:t>
            </a:r>
            <a:r>
              <a:rPr lang="ka-GE" sz="1600" dirty="0">
                <a:solidFill>
                  <a:schemeClr val="tx1"/>
                </a:solidFill>
              </a:rPr>
              <a:t>/წმ. მაქსიმალური საანგარიშო ხარჯის დროს წყლის დაწნევა წყალსაშვის ზღურბლზე შეადგენს 2.3 მ-ს, რასაც შეესაბამება მაქსიმალური შეტბორვის დონის ნიშნული 734.00. </a:t>
            </a:r>
          </a:p>
          <a:p>
            <a:pPr marL="0" indent="0" algn="just">
              <a:lnSpc>
                <a:spcPct val="100000"/>
              </a:lnSpc>
              <a:spcBef>
                <a:spcPts val="600"/>
              </a:spcBef>
              <a:spcAft>
                <a:spcPts val="600"/>
              </a:spcAft>
              <a:buNone/>
            </a:pPr>
            <a:endParaRPr lang="en-US" sz="1600" dirty="0">
              <a:solidFill>
                <a:schemeClr val="tx1"/>
              </a:solidFill>
            </a:endParaRPr>
          </a:p>
        </p:txBody>
      </p:sp>
    </p:spTree>
    <p:extLst>
      <p:ext uri="{BB962C8B-B14F-4D97-AF65-F5344CB8AC3E}">
        <p14:creationId xmlns:p14="http://schemas.microsoft.com/office/powerpoint/2010/main" val="1607134100"/>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Crop</Template>
  <TotalTime>270</TotalTime>
  <Words>2312</Words>
  <Application>Microsoft Office PowerPoint</Application>
  <PresentationFormat>Widescreen</PresentationFormat>
  <Paragraphs>220</Paragraphs>
  <Slides>20</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7" baseType="lpstr">
      <vt:lpstr>Calibri</vt:lpstr>
      <vt:lpstr>Franklin Gothic Book</vt:lpstr>
      <vt:lpstr>Sylfaen</vt:lpstr>
      <vt:lpstr>Symbol</vt:lpstr>
      <vt:lpstr>Times New Roman</vt:lpstr>
      <vt:lpstr>Crop</vt:lpstr>
      <vt:lpstr>Visio</vt:lpstr>
      <vt:lpstr>ჩოხატაურის მუნიციპალიტეტში, მდ. ბარამიძისწყალზე 7.8 მგვტ დადგმული სიმძლავრის „ბარამიძე ჰესი“-ს მშენებლობის და ექსპლუატაციის პროექტი</vt:lpstr>
      <vt:lpstr>შესავალი</vt:lpstr>
      <vt:lpstr>პროექტის ალტერნატიული ვარიანტების ზოგადი მიმოხილვა</vt:lpstr>
      <vt:lpstr>ჰესის ინფრასტრუქტურის განლაგების და ტიპის ალტერნატივები</vt:lpstr>
      <vt:lpstr>ძალური კვანძის განთავსების ალტერნატიული ვარიანტები</vt:lpstr>
      <vt:lpstr>დაგეგმილი საქმიანობის აღწერა</vt:lpstr>
      <vt:lpstr>სიტუაციური სქემა</vt:lpstr>
      <vt:lpstr>ბარამიძე ჰესის ძირითადი საპროექტო პარამეტრები</vt:lpstr>
      <vt:lpstr>სათავე ნაგებობა</vt:lpstr>
      <vt:lpstr>სათავე ნაგებობის გენგეგმა</vt:lpstr>
      <vt:lpstr>სადაწნეო მილსადენი</vt:lpstr>
      <vt:lpstr>PowerPoint Presentation</vt:lpstr>
      <vt:lpstr>ძალური კვანძი</vt:lpstr>
      <vt:lpstr>ძალური კვანძის გეგმა</vt:lpstr>
      <vt:lpstr>მშენებლობის ორგანიზაცია </vt:lpstr>
      <vt:lpstr>სამშენებლო ბანაკი </vt:lpstr>
      <vt:lpstr>მისასვლელი გზები და სადაწნეო მილსადენის დერეფანი</vt:lpstr>
      <vt:lpstr>გარემოზე მოსალოდნელი ზემოქმედებები</vt:lpstr>
      <vt:lpstr>ინფორმაცია მომავალში ჩასატარებელი კვლევებისა და გზშ-ის ანგარიშის მომზადებისთვის საჭირო მეთოდების შესახებ</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ჩოხატაურის მუნიციპალიტეტში, მდ. ბარამიძისწყალზე 7.8 მგვტ დადგმული სიმძლავრის „ბარამიძე ჰესი“-ს მშენებლობის და ექსპლუატაციის პროექტი</dc:title>
  <dc:creator>Microsoft account</dc:creator>
  <cp:lastModifiedBy>Masha</cp:lastModifiedBy>
  <cp:revision>20</cp:revision>
  <dcterms:created xsi:type="dcterms:W3CDTF">2021-02-24T09:07:37Z</dcterms:created>
  <dcterms:modified xsi:type="dcterms:W3CDTF">2021-02-25T07:48:13Z</dcterms:modified>
</cp:coreProperties>
</file>