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79" r:id="rId2"/>
    <p:sldId id="287" r:id="rId3"/>
    <p:sldId id="288" r:id="rId4"/>
    <p:sldId id="289" r:id="rId5"/>
    <p:sldId id="290" r:id="rId6"/>
    <p:sldId id="291" r:id="rId7"/>
    <p:sldId id="292" r:id="rId8"/>
    <p:sldId id="294" r:id="rId9"/>
    <p:sldId id="296" r:id="rId10"/>
    <p:sldId id="299" r:id="rId11"/>
    <p:sldId id="301" r:id="rId12"/>
    <p:sldId id="300" r:id="rId13"/>
    <p:sldId id="295" r:id="rId14"/>
    <p:sldId id="277" r:id="rId15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6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3447BB-5D67-496B-8E87-E561075AD55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4" autoAdjust="0"/>
    <p:restoredTop sz="94280" autoAdjust="0"/>
  </p:normalViewPr>
  <p:slideViewPr>
    <p:cSldViewPr>
      <p:cViewPr>
        <p:scale>
          <a:sx n="86" d="100"/>
          <a:sy n="86" d="100"/>
        </p:scale>
        <p:origin x="514" y="53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4C6E1-AF92-4FB7-A013-0B520EBC30AE}" type="datetimeFigureOut">
              <a:rPr lang="en-US"/>
              <a:t>2021-02-16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2D9BF-D574-4807-B36C-9E2A025BE82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6792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10850-0874-4A61-99B4-D613C5E8D9EA}" type="datetimeFigureOut">
              <a:rPr lang="en-US"/>
              <a:t>2021-02-16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1EC53-F507-411E-9ADC-FBCFECE09D3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8182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5"/>
          <p:cNvSpPr/>
          <p:nvPr/>
        </p:nvSpPr>
        <p:spPr>
          <a:xfrm>
            <a:off x="-1607" y="-1115"/>
            <a:ext cx="12190403" cy="6863692"/>
          </a:xfrm>
          <a:custGeom>
            <a:avLst/>
            <a:gdLst/>
            <a:ahLst/>
            <a:cxnLst/>
            <a:rect l="l" t="t" r="r" b="b"/>
            <a:pathLst>
              <a:path w="9145184" h="5147769">
                <a:moveTo>
                  <a:pt x="4573206" y="2611793"/>
                </a:moveTo>
                <a:lnTo>
                  <a:pt x="4673081" y="5144337"/>
                </a:lnTo>
                <a:lnTo>
                  <a:pt x="4473331" y="5144337"/>
                </a:lnTo>
                <a:close/>
                <a:moveTo>
                  <a:pt x="4571642" y="2577669"/>
                </a:moveTo>
                <a:lnTo>
                  <a:pt x="4568842" y="2582993"/>
                </a:lnTo>
                <a:lnTo>
                  <a:pt x="4572592" y="2595063"/>
                </a:lnTo>
                <a:lnTo>
                  <a:pt x="4576342" y="2582993"/>
                </a:lnTo>
                <a:lnTo>
                  <a:pt x="4573542" y="2577669"/>
                </a:lnTo>
                <a:lnTo>
                  <a:pt x="4576527" y="2582398"/>
                </a:lnTo>
                <a:lnTo>
                  <a:pt x="4577948" y="2577822"/>
                </a:lnTo>
                <a:lnTo>
                  <a:pt x="4576812" y="2582849"/>
                </a:lnTo>
                <a:lnTo>
                  <a:pt x="6195680" y="5147769"/>
                </a:lnTo>
                <a:lnTo>
                  <a:pt x="5925258" y="5147769"/>
                </a:lnTo>
                <a:lnTo>
                  <a:pt x="4576648" y="2583574"/>
                </a:lnTo>
                <a:lnTo>
                  <a:pt x="4573436" y="2597778"/>
                </a:lnTo>
                <a:lnTo>
                  <a:pt x="5365626" y="5147732"/>
                </a:lnTo>
                <a:lnTo>
                  <a:pt x="5148352" y="5147731"/>
                </a:lnTo>
                <a:lnTo>
                  <a:pt x="4572592" y="2601509"/>
                </a:lnTo>
                <a:lnTo>
                  <a:pt x="3996832" y="5147731"/>
                </a:lnTo>
                <a:lnTo>
                  <a:pt x="3779558" y="5147732"/>
                </a:lnTo>
                <a:lnTo>
                  <a:pt x="4571749" y="2597778"/>
                </a:lnTo>
                <a:lnTo>
                  <a:pt x="4568537" y="2583574"/>
                </a:lnTo>
                <a:lnTo>
                  <a:pt x="3219926" y="5147769"/>
                </a:lnTo>
                <a:lnTo>
                  <a:pt x="2949504" y="5147769"/>
                </a:lnTo>
                <a:lnTo>
                  <a:pt x="4568373" y="2582849"/>
                </a:lnTo>
                <a:lnTo>
                  <a:pt x="4567236" y="2577822"/>
                </a:lnTo>
                <a:lnTo>
                  <a:pt x="4568658" y="2582398"/>
                </a:lnTo>
                <a:close/>
                <a:moveTo>
                  <a:pt x="4575557" y="2575085"/>
                </a:moveTo>
                <a:lnTo>
                  <a:pt x="7359080" y="5147393"/>
                </a:lnTo>
                <a:lnTo>
                  <a:pt x="6952676" y="5147393"/>
                </a:lnTo>
                <a:close/>
                <a:moveTo>
                  <a:pt x="4569627" y="2575085"/>
                </a:moveTo>
                <a:lnTo>
                  <a:pt x="2192508" y="5147393"/>
                </a:lnTo>
                <a:lnTo>
                  <a:pt x="1786104" y="5147393"/>
                </a:lnTo>
                <a:close/>
                <a:moveTo>
                  <a:pt x="4575024" y="2574459"/>
                </a:moveTo>
                <a:lnTo>
                  <a:pt x="4578940" y="2575344"/>
                </a:lnTo>
                <a:lnTo>
                  <a:pt x="4578048" y="2574781"/>
                </a:lnTo>
                <a:lnTo>
                  <a:pt x="4579253" y="2575415"/>
                </a:lnTo>
                <a:lnTo>
                  <a:pt x="9145184" y="3607878"/>
                </a:lnTo>
                <a:lnTo>
                  <a:pt x="9145184" y="3994264"/>
                </a:lnTo>
                <a:lnTo>
                  <a:pt x="4580914" y="2576289"/>
                </a:lnTo>
                <a:lnTo>
                  <a:pt x="9144554" y="4976484"/>
                </a:lnTo>
                <a:lnTo>
                  <a:pt x="9144554" y="5147483"/>
                </a:lnTo>
                <a:lnTo>
                  <a:pt x="8654212" y="5147483"/>
                </a:lnTo>
                <a:lnTo>
                  <a:pt x="4579973" y="2575996"/>
                </a:lnTo>
                <a:close/>
                <a:moveTo>
                  <a:pt x="4570160" y="2574459"/>
                </a:moveTo>
                <a:lnTo>
                  <a:pt x="4565211" y="2575996"/>
                </a:lnTo>
                <a:lnTo>
                  <a:pt x="490972" y="5147483"/>
                </a:lnTo>
                <a:lnTo>
                  <a:pt x="629" y="5147483"/>
                </a:lnTo>
                <a:lnTo>
                  <a:pt x="630" y="4976484"/>
                </a:lnTo>
                <a:lnTo>
                  <a:pt x="4564270" y="2576289"/>
                </a:lnTo>
                <a:lnTo>
                  <a:pt x="0" y="3994264"/>
                </a:lnTo>
                <a:lnTo>
                  <a:pt x="0" y="3607878"/>
                </a:lnTo>
                <a:lnTo>
                  <a:pt x="4565931" y="2575415"/>
                </a:lnTo>
                <a:lnTo>
                  <a:pt x="4567137" y="2574781"/>
                </a:lnTo>
                <a:lnTo>
                  <a:pt x="4566244" y="2575344"/>
                </a:lnTo>
                <a:close/>
                <a:moveTo>
                  <a:pt x="630" y="286"/>
                </a:moveTo>
                <a:lnTo>
                  <a:pt x="490972" y="286"/>
                </a:lnTo>
                <a:lnTo>
                  <a:pt x="4565212" y="2571773"/>
                </a:lnTo>
                <a:lnTo>
                  <a:pt x="4567326" y="2572430"/>
                </a:lnTo>
                <a:lnTo>
                  <a:pt x="4569443" y="2572513"/>
                </a:lnTo>
                <a:lnTo>
                  <a:pt x="1786104" y="376"/>
                </a:lnTo>
                <a:lnTo>
                  <a:pt x="2192508" y="376"/>
                </a:lnTo>
                <a:lnTo>
                  <a:pt x="4569471" y="2572514"/>
                </a:lnTo>
                <a:lnTo>
                  <a:pt x="4571301" y="2572587"/>
                </a:lnTo>
                <a:lnTo>
                  <a:pt x="4569599" y="2572654"/>
                </a:lnTo>
                <a:lnTo>
                  <a:pt x="4569627" y="2572684"/>
                </a:lnTo>
                <a:lnTo>
                  <a:pt x="4569595" y="2572654"/>
                </a:lnTo>
                <a:lnTo>
                  <a:pt x="4568222" y="2572708"/>
                </a:lnTo>
                <a:lnTo>
                  <a:pt x="4570160" y="2573310"/>
                </a:lnTo>
                <a:lnTo>
                  <a:pt x="4567604" y="2572732"/>
                </a:lnTo>
                <a:lnTo>
                  <a:pt x="4566783" y="2572765"/>
                </a:lnTo>
                <a:lnTo>
                  <a:pt x="4567137" y="2572988"/>
                </a:lnTo>
                <a:lnTo>
                  <a:pt x="4566717" y="2572767"/>
                </a:lnTo>
                <a:lnTo>
                  <a:pt x="1205" y="2752816"/>
                </a:lnTo>
                <a:lnTo>
                  <a:pt x="1205" y="2392358"/>
                </a:lnTo>
                <a:lnTo>
                  <a:pt x="4565974" y="2572377"/>
                </a:lnTo>
                <a:lnTo>
                  <a:pt x="4565931" y="2572354"/>
                </a:lnTo>
                <a:lnTo>
                  <a:pt x="0" y="1539891"/>
                </a:lnTo>
                <a:lnTo>
                  <a:pt x="0" y="1153505"/>
                </a:lnTo>
                <a:lnTo>
                  <a:pt x="4564271" y="2571481"/>
                </a:lnTo>
                <a:lnTo>
                  <a:pt x="630" y="171286"/>
                </a:lnTo>
                <a:close/>
                <a:moveTo>
                  <a:pt x="9144554" y="286"/>
                </a:moveTo>
                <a:lnTo>
                  <a:pt x="9144554" y="171286"/>
                </a:lnTo>
                <a:lnTo>
                  <a:pt x="4580915" y="2571480"/>
                </a:lnTo>
                <a:lnTo>
                  <a:pt x="9145184" y="1153505"/>
                </a:lnTo>
                <a:lnTo>
                  <a:pt x="9145184" y="1539891"/>
                </a:lnTo>
                <a:lnTo>
                  <a:pt x="4579254" y="2572354"/>
                </a:lnTo>
                <a:lnTo>
                  <a:pt x="4579211" y="2572377"/>
                </a:lnTo>
                <a:lnTo>
                  <a:pt x="9143978" y="2392358"/>
                </a:lnTo>
                <a:lnTo>
                  <a:pt x="9143979" y="2752816"/>
                </a:lnTo>
                <a:lnTo>
                  <a:pt x="4578467" y="2572767"/>
                </a:lnTo>
                <a:lnTo>
                  <a:pt x="4578048" y="2572988"/>
                </a:lnTo>
                <a:lnTo>
                  <a:pt x="4578402" y="2572765"/>
                </a:lnTo>
                <a:lnTo>
                  <a:pt x="4577580" y="2572732"/>
                </a:lnTo>
                <a:lnTo>
                  <a:pt x="4575024" y="2573310"/>
                </a:lnTo>
                <a:lnTo>
                  <a:pt x="4576963" y="2572708"/>
                </a:lnTo>
                <a:lnTo>
                  <a:pt x="4575590" y="2572654"/>
                </a:lnTo>
                <a:lnTo>
                  <a:pt x="4575557" y="2572684"/>
                </a:lnTo>
                <a:lnTo>
                  <a:pt x="4575585" y="2572654"/>
                </a:lnTo>
                <a:lnTo>
                  <a:pt x="4573884" y="2572587"/>
                </a:lnTo>
                <a:lnTo>
                  <a:pt x="4575714" y="2572515"/>
                </a:lnTo>
                <a:lnTo>
                  <a:pt x="6952676" y="376"/>
                </a:lnTo>
                <a:lnTo>
                  <a:pt x="7359080" y="376"/>
                </a:lnTo>
                <a:lnTo>
                  <a:pt x="4575742" y="2572513"/>
                </a:lnTo>
                <a:lnTo>
                  <a:pt x="4577858" y="2572430"/>
                </a:lnTo>
                <a:lnTo>
                  <a:pt x="4579973" y="2571773"/>
                </a:lnTo>
                <a:lnTo>
                  <a:pt x="8654212" y="286"/>
                </a:lnTo>
                <a:close/>
                <a:moveTo>
                  <a:pt x="3219926" y="0"/>
                </a:moveTo>
                <a:lnTo>
                  <a:pt x="4568537" y="2564195"/>
                </a:lnTo>
                <a:lnTo>
                  <a:pt x="4571749" y="2549991"/>
                </a:lnTo>
                <a:lnTo>
                  <a:pt x="3779558" y="38"/>
                </a:lnTo>
                <a:lnTo>
                  <a:pt x="3996832" y="38"/>
                </a:lnTo>
                <a:lnTo>
                  <a:pt x="4572260" y="2544793"/>
                </a:lnTo>
                <a:lnTo>
                  <a:pt x="4471935" y="837"/>
                </a:lnTo>
                <a:lnTo>
                  <a:pt x="4674477" y="837"/>
                </a:lnTo>
                <a:lnTo>
                  <a:pt x="4574412" y="2538215"/>
                </a:lnTo>
                <a:lnTo>
                  <a:pt x="5148352" y="38"/>
                </a:lnTo>
                <a:lnTo>
                  <a:pt x="5365626" y="38"/>
                </a:lnTo>
                <a:lnTo>
                  <a:pt x="4574021" y="2548106"/>
                </a:lnTo>
                <a:lnTo>
                  <a:pt x="4573871" y="2551916"/>
                </a:lnTo>
                <a:lnTo>
                  <a:pt x="4576648" y="2564195"/>
                </a:lnTo>
                <a:lnTo>
                  <a:pt x="5925258" y="0"/>
                </a:lnTo>
                <a:lnTo>
                  <a:pt x="6195680" y="0"/>
                </a:lnTo>
                <a:lnTo>
                  <a:pt x="4576812" y="2564920"/>
                </a:lnTo>
                <a:lnTo>
                  <a:pt x="4577948" y="2569947"/>
                </a:lnTo>
                <a:lnTo>
                  <a:pt x="4576527" y="2565371"/>
                </a:lnTo>
                <a:lnTo>
                  <a:pt x="4573542" y="2570100"/>
                </a:lnTo>
                <a:lnTo>
                  <a:pt x="4576342" y="2564777"/>
                </a:lnTo>
                <a:lnTo>
                  <a:pt x="4573699" y="2556271"/>
                </a:lnTo>
                <a:lnTo>
                  <a:pt x="4573206" y="2568777"/>
                </a:lnTo>
                <a:lnTo>
                  <a:pt x="4572575" y="2552763"/>
                </a:lnTo>
                <a:lnTo>
                  <a:pt x="4568842" y="2564777"/>
                </a:lnTo>
                <a:lnTo>
                  <a:pt x="4571642" y="2570100"/>
                </a:lnTo>
                <a:lnTo>
                  <a:pt x="4568658" y="2565371"/>
                </a:lnTo>
                <a:lnTo>
                  <a:pt x="4567236" y="2569947"/>
                </a:lnTo>
                <a:lnTo>
                  <a:pt x="4568373" y="2564920"/>
                </a:lnTo>
                <a:lnTo>
                  <a:pt x="2949504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1000"/>
                </a:schemeClr>
              </a:gs>
              <a:gs pos="100000">
                <a:schemeClr val="bg1">
                  <a:alpha val="1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62" name="Rectangle 61"/>
          <p:cNvSpPr/>
          <p:nvPr/>
        </p:nvSpPr>
        <p:spPr bwMode="hidden">
          <a:xfrm>
            <a:off x="0" y="1905001"/>
            <a:ext cx="12188825" cy="214825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>
              <a:lnSpc>
                <a:spcPct val="90000"/>
              </a:lnSpc>
            </a:pPr>
            <a:endParaRPr sz="320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8883" y="1905002"/>
            <a:ext cx="9751060" cy="2147926"/>
          </a:xfrm>
        </p:spPr>
        <p:txBody>
          <a:bodyPr anchor="ctr">
            <a:normAutofit/>
          </a:bodyPr>
          <a:lstStyle>
            <a:lvl1pPr algn="ctr">
              <a:defRPr sz="4400" cap="all" normalizeH="0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8883" y="4140200"/>
            <a:ext cx="9751060" cy="101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lternat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1163" y="482600"/>
            <a:ext cx="3961368" cy="1422400"/>
          </a:xfrm>
        </p:spPr>
        <p:txBody>
          <a:bodyPr anchor="b" anchorCtr="0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" name="Rectangle 8" descr="&#10;"/>
          <p:cNvSpPr/>
          <p:nvPr/>
        </p:nvSpPr>
        <p:spPr>
          <a:xfrm>
            <a:off x="0" y="-1115"/>
            <a:ext cx="7618016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&#10;"/>
          <p:cNvSpPr>
            <a:spLocks noGrp="1"/>
          </p:cNvSpPr>
          <p:nvPr>
            <p:ph type="pic" idx="1"/>
          </p:nvPr>
        </p:nvSpPr>
        <p:spPr>
          <a:xfrm>
            <a:off x="507868" y="482600"/>
            <a:ext cx="6602281" cy="5842001"/>
          </a:xfrm>
          <a:noFill/>
          <a:ln w="9525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21163" y="2108200"/>
            <a:ext cx="3961368" cy="42672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630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669581">
              <a:defRPr baseline="0"/>
            </a:lvl6pPr>
            <a:lvl7pPr marL="2669581">
              <a:defRPr baseline="0"/>
            </a:lvl7pPr>
            <a:lvl8pPr marL="2669581">
              <a:defRPr baseline="0"/>
            </a:lvl8pPr>
            <a:lvl9pPr marL="2669581"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2021-02-16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40043" y="482599"/>
            <a:ext cx="1843982" cy="5791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162" y="482599"/>
            <a:ext cx="9040045" cy="5791201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2021-02-16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2021-02-16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sosceles Triangle 5"/>
          <p:cNvSpPr/>
          <p:nvPr/>
        </p:nvSpPr>
        <p:spPr>
          <a:xfrm>
            <a:off x="-1607" y="-1115"/>
            <a:ext cx="12190403" cy="6863692"/>
          </a:xfrm>
          <a:custGeom>
            <a:avLst/>
            <a:gdLst/>
            <a:ahLst/>
            <a:cxnLst/>
            <a:rect l="l" t="t" r="r" b="b"/>
            <a:pathLst>
              <a:path w="9145184" h="5147769">
                <a:moveTo>
                  <a:pt x="4573206" y="2611793"/>
                </a:moveTo>
                <a:lnTo>
                  <a:pt x="4673081" y="5144337"/>
                </a:lnTo>
                <a:lnTo>
                  <a:pt x="4473331" y="5144337"/>
                </a:lnTo>
                <a:close/>
                <a:moveTo>
                  <a:pt x="4571642" y="2577669"/>
                </a:moveTo>
                <a:lnTo>
                  <a:pt x="4568842" y="2582993"/>
                </a:lnTo>
                <a:lnTo>
                  <a:pt x="4572592" y="2595063"/>
                </a:lnTo>
                <a:lnTo>
                  <a:pt x="4576342" y="2582993"/>
                </a:lnTo>
                <a:lnTo>
                  <a:pt x="4573542" y="2577669"/>
                </a:lnTo>
                <a:lnTo>
                  <a:pt x="4576527" y="2582398"/>
                </a:lnTo>
                <a:lnTo>
                  <a:pt x="4577948" y="2577822"/>
                </a:lnTo>
                <a:lnTo>
                  <a:pt x="4576812" y="2582849"/>
                </a:lnTo>
                <a:lnTo>
                  <a:pt x="6195680" y="5147769"/>
                </a:lnTo>
                <a:lnTo>
                  <a:pt x="5925258" y="5147769"/>
                </a:lnTo>
                <a:lnTo>
                  <a:pt x="4576648" y="2583574"/>
                </a:lnTo>
                <a:lnTo>
                  <a:pt x="4573436" y="2597778"/>
                </a:lnTo>
                <a:lnTo>
                  <a:pt x="5365626" y="5147732"/>
                </a:lnTo>
                <a:lnTo>
                  <a:pt x="5148352" y="5147731"/>
                </a:lnTo>
                <a:lnTo>
                  <a:pt x="4572592" y="2601509"/>
                </a:lnTo>
                <a:lnTo>
                  <a:pt x="3996832" y="5147731"/>
                </a:lnTo>
                <a:lnTo>
                  <a:pt x="3779558" y="5147732"/>
                </a:lnTo>
                <a:lnTo>
                  <a:pt x="4571749" y="2597778"/>
                </a:lnTo>
                <a:lnTo>
                  <a:pt x="4568537" y="2583574"/>
                </a:lnTo>
                <a:lnTo>
                  <a:pt x="3219926" y="5147769"/>
                </a:lnTo>
                <a:lnTo>
                  <a:pt x="2949504" y="5147769"/>
                </a:lnTo>
                <a:lnTo>
                  <a:pt x="4568373" y="2582849"/>
                </a:lnTo>
                <a:lnTo>
                  <a:pt x="4567236" y="2577822"/>
                </a:lnTo>
                <a:lnTo>
                  <a:pt x="4568658" y="2582398"/>
                </a:lnTo>
                <a:close/>
                <a:moveTo>
                  <a:pt x="4575557" y="2575085"/>
                </a:moveTo>
                <a:lnTo>
                  <a:pt x="7359080" y="5147393"/>
                </a:lnTo>
                <a:lnTo>
                  <a:pt x="6952676" y="5147393"/>
                </a:lnTo>
                <a:close/>
                <a:moveTo>
                  <a:pt x="4569627" y="2575085"/>
                </a:moveTo>
                <a:lnTo>
                  <a:pt x="2192508" y="5147393"/>
                </a:lnTo>
                <a:lnTo>
                  <a:pt x="1786104" y="5147393"/>
                </a:lnTo>
                <a:close/>
                <a:moveTo>
                  <a:pt x="4575024" y="2574459"/>
                </a:moveTo>
                <a:lnTo>
                  <a:pt x="4578940" y="2575344"/>
                </a:lnTo>
                <a:lnTo>
                  <a:pt x="4578048" y="2574781"/>
                </a:lnTo>
                <a:lnTo>
                  <a:pt x="4579253" y="2575415"/>
                </a:lnTo>
                <a:lnTo>
                  <a:pt x="9145184" y="3607878"/>
                </a:lnTo>
                <a:lnTo>
                  <a:pt x="9145184" y="3994264"/>
                </a:lnTo>
                <a:lnTo>
                  <a:pt x="4580914" y="2576289"/>
                </a:lnTo>
                <a:lnTo>
                  <a:pt x="9144554" y="4976484"/>
                </a:lnTo>
                <a:lnTo>
                  <a:pt x="9144554" y="5147483"/>
                </a:lnTo>
                <a:lnTo>
                  <a:pt x="8654212" y="5147483"/>
                </a:lnTo>
                <a:lnTo>
                  <a:pt x="4579973" y="2575996"/>
                </a:lnTo>
                <a:close/>
                <a:moveTo>
                  <a:pt x="4570160" y="2574459"/>
                </a:moveTo>
                <a:lnTo>
                  <a:pt x="4565211" y="2575996"/>
                </a:lnTo>
                <a:lnTo>
                  <a:pt x="490972" y="5147483"/>
                </a:lnTo>
                <a:lnTo>
                  <a:pt x="629" y="5147483"/>
                </a:lnTo>
                <a:lnTo>
                  <a:pt x="630" y="4976484"/>
                </a:lnTo>
                <a:lnTo>
                  <a:pt x="4564270" y="2576289"/>
                </a:lnTo>
                <a:lnTo>
                  <a:pt x="0" y="3994264"/>
                </a:lnTo>
                <a:lnTo>
                  <a:pt x="0" y="3607878"/>
                </a:lnTo>
                <a:lnTo>
                  <a:pt x="4565931" y="2575415"/>
                </a:lnTo>
                <a:lnTo>
                  <a:pt x="4567137" y="2574781"/>
                </a:lnTo>
                <a:lnTo>
                  <a:pt x="4566244" y="2575344"/>
                </a:lnTo>
                <a:close/>
                <a:moveTo>
                  <a:pt x="630" y="286"/>
                </a:moveTo>
                <a:lnTo>
                  <a:pt x="490972" y="286"/>
                </a:lnTo>
                <a:lnTo>
                  <a:pt x="4565212" y="2571773"/>
                </a:lnTo>
                <a:lnTo>
                  <a:pt x="4567326" y="2572430"/>
                </a:lnTo>
                <a:lnTo>
                  <a:pt x="4569443" y="2572513"/>
                </a:lnTo>
                <a:lnTo>
                  <a:pt x="1786104" y="376"/>
                </a:lnTo>
                <a:lnTo>
                  <a:pt x="2192508" y="376"/>
                </a:lnTo>
                <a:lnTo>
                  <a:pt x="4569471" y="2572514"/>
                </a:lnTo>
                <a:lnTo>
                  <a:pt x="4571301" y="2572587"/>
                </a:lnTo>
                <a:lnTo>
                  <a:pt x="4569599" y="2572654"/>
                </a:lnTo>
                <a:lnTo>
                  <a:pt x="4569627" y="2572684"/>
                </a:lnTo>
                <a:lnTo>
                  <a:pt x="4569595" y="2572654"/>
                </a:lnTo>
                <a:lnTo>
                  <a:pt x="4568222" y="2572708"/>
                </a:lnTo>
                <a:lnTo>
                  <a:pt x="4570160" y="2573310"/>
                </a:lnTo>
                <a:lnTo>
                  <a:pt x="4567604" y="2572732"/>
                </a:lnTo>
                <a:lnTo>
                  <a:pt x="4566783" y="2572765"/>
                </a:lnTo>
                <a:lnTo>
                  <a:pt x="4567137" y="2572988"/>
                </a:lnTo>
                <a:lnTo>
                  <a:pt x="4566717" y="2572767"/>
                </a:lnTo>
                <a:lnTo>
                  <a:pt x="1205" y="2752816"/>
                </a:lnTo>
                <a:lnTo>
                  <a:pt x="1205" y="2392358"/>
                </a:lnTo>
                <a:lnTo>
                  <a:pt x="4565974" y="2572377"/>
                </a:lnTo>
                <a:lnTo>
                  <a:pt x="4565931" y="2572354"/>
                </a:lnTo>
                <a:lnTo>
                  <a:pt x="0" y="1539891"/>
                </a:lnTo>
                <a:lnTo>
                  <a:pt x="0" y="1153505"/>
                </a:lnTo>
                <a:lnTo>
                  <a:pt x="4564271" y="2571481"/>
                </a:lnTo>
                <a:lnTo>
                  <a:pt x="630" y="171286"/>
                </a:lnTo>
                <a:close/>
                <a:moveTo>
                  <a:pt x="9144554" y="286"/>
                </a:moveTo>
                <a:lnTo>
                  <a:pt x="9144554" y="171286"/>
                </a:lnTo>
                <a:lnTo>
                  <a:pt x="4580915" y="2571480"/>
                </a:lnTo>
                <a:lnTo>
                  <a:pt x="9145184" y="1153505"/>
                </a:lnTo>
                <a:lnTo>
                  <a:pt x="9145184" y="1539891"/>
                </a:lnTo>
                <a:lnTo>
                  <a:pt x="4579254" y="2572354"/>
                </a:lnTo>
                <a:lnTo>
                  <a:pt x="4579211" y="2572377"/>
                </a:lnTo>
                <a:lnTo>
                  <a:pt x="9143978" y="2392358"/>
                </a:lnTo>
                <a:lnTo>
                  <a:pt x="9143979" y="2752816"/>
                </a:lnTo>
                <a:lnTo>
                  <a:pt x="4578467" y="2572767"/>
                </a:lnTo>
                <a:lnTo>
                  <a:pt x="4578048" y="2572988"/>
                </a:lnTo>
                <a:lnTo>
                  <a:pt x="4578402" y="2572765"/>
                </a:lnTo>
                <a:lnTo>
                  <a:pt x="4577580" y="2572732"/>
                </a:lnTo>
                <a:lnTo>
                  <a:pt x="4575024" y="2573310"/>
                </a:lnTo>
                <a:lnTo>
                  <a:pt x="4576963" y="2572708"/>
                </a:lnTo>
                <a:lnTo>
                  <a:pt x="4575590" y="2572654"/>
                </a:lnTo>
                <a:lnTo>
                  <a:pt x="4575557" y="2572684"/>
                </a:lnTo>
                <a:lnTo>
                  <a:pt x="4575585" y="2572654"/>
                </a:lnTo>
                <a:lnTo>
                  <a:pt x="4573884" y="2572587"/>
                </a:lnTo>
                <a:lnTo>
                  <a:pt x="4575714" y="2572515"/>
                </a:lnTo>
                <a:lnTo>
                  <a:pt x="6952676" y="376"/>
                </a:lnTo>
                <a:lnTo>
                  <a:pt x="7359080" y="376"/>
                </a:lnTo>
                <a:lnTo>
                  <a:pt x="4575742" y="2572513"/>
                </a:lnTo>
                <a:lnTo>
                  <a:pt x="4577858" y="2572430"/>
                </a:lnTo>
                <a:lnTo>
                  <a:pt x="4579973" y="2571773"/>
                </a:lnTo>
                <a:lnTo>
                  <a:pt x="8654212" y="286"/>
                </a:lnTo>
                <a:close/>
                <a:moveTo>
                  <a:pt x="3219926" y="0"/>
                </a:moveTo>
                <a:lnTo>
                  <a:pt x="4568537" y="2564195"/>
                </a:lnTo>
                <a:lnTo>
                  <a:pt x="4571749" y="2549991"/>
                </a:lnTo>
                <a:lnTo>
                  <a:pt x="3779558" y="38"/>
                </a:lnTo>
                <a:lnTo>
                  <a:pt x="3996832" y="38"/>
                </a:lnTo>
                <a:lnTo>
                  <a:pt x="4572260" y="2544793"/>
                </a:lnTo>
                <a:lnTo>
                  <a:pt x="4471935" y="837"/>
                </a:lnTo>
                <a:lnTo>
                  <a:pt x="4674477" y="837"/>
                </a:lnTo>
                <a:lnTo>
                  <a:pt x="4574412" y="2538215"/>
                </a:lnTo>
                <a:lnTo>
                  <a:pt x="5148352" y="38"/>
                </a:lnTo>
                <a:lnTo>
                  <a:pt x="5365626" y="38"/>
                </a:lnTo>
                <a:lnTo>
                  <a:pt x="4574021" y="2548106"/>
                </a:lnTo>
                <a:lnTo>
                  <a:pt x="4573871" y="2551916"/>
                </a:lnTo>
                <a:lnTo>
                  <a:pt x="4576648" y="2564195"/>
                </a:lnTo>
                <a:lnTo>
                  <a:pt x="5925258" y="0"/>
                </a:lnTo>
                <a:lnTo>
                  <a:pt x="6195680" y="0"/>
                </a:lnTo>
                <a:lnTo>
                  <a:pt x="4576812" y="2564920"/>
                </a:lnTo>
                <a:lnTo>
                  <a:pt x="4577948" y="2569947"/>
                </a:lnTo>
                <a:lnTo>
                  <a:pt x="4576527" y="2565371"/>
                </a:lnTo>
                <a:lnTo>
                  <a:pt x="4573542" y="2570100"/>
                </a:lnTo>
                <a:lnTo>
                  <a:pt x="4576342" y="2564777"/>
                </a:lnTo>
                <a:lnTo>
                  <a:pt x="4573699" y="2556271"/>
                </a:lnTo>
                <a:lnTo>
                  <a:pt x="4573206" y="2568777"/>
                </a:lnTo>
                <a:lnTo>
                  <a:pt x="4572575" y="2552763"/>
                </a:lnTo>
                <a:lnTo>
                  <a:pt x="4568842" y="2564777"/>
                </a:lnTo>
                <a:lnTo>
                  <a:pt x="4571642" y="2570100"/>
                </a:lnTo>
                <a:lnTo>
                  <a:pt x="4568658" y="2565371"/>
                </a:lnTo>
                <a:lnTo>
                  <a:pt x="4567236" y="2569947"/>
                </a:lnTo>
                <a:lnTo>
                  <a:pt x="4568373" y="2564920"/>
                </a:lnTo>
                <a:lnTo>
                  <a:pt x="2949504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1000"/>
                </a:schemeClr>
              </a:gs>
              <a:gs pos="100000">
                <a:schemeClr val="bg1">
                  <a:alpha val="1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3" y="1524000"/>
            <a:ext cx="9751060" cy="1992597"/>
          </a:xfrm>
        </p:spPr>
        <p:txBody>
          <a:bodyPr anchor="b" anchorCtr="0">
            <a:noAutofit/>
          </a:bodyPr>
          <a:lstStyle>
            <a:lvl1pPr algn="ctr">
              <a:defRPr sz="4400" b="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3632200"/>
            <a:ext cx="9751060" cy="1016000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2021-02-16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162" y="1803401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400"/>
            </a:lvl6pPr>
            <a:lvl7pPr marL="2669581">
              <a:defRPr sz="1400"/>
            </a:lvl7pPr>
            <a:lvl8pPr marL="2669581">
              <a:defRPr sz="1400"/>
            </a:lvl8pPr>
            <a:lvl9pPr marL="2669581"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803401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 marL="2669581">
              <a:defRPr sz="1400" baseline="0"/>
            </a:lvl6pPr>
            <a:lvl7pPr marL="2669581">
              <a:defRPr sz="1400" baseline="0"/>
            </a:lvl7pPr>
            <a:lvl8pPr marL="2669581">
              <a:defRPr sz="1400" baseline="0"/>
            </a:lvl8pPr>
            <a:lvl9pPr marL="2669581">
              <a:defRPr sz="14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2021-02-16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162" y="1803400"/>
            <a:ext cx="4977104" cy="914400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162" y="2717800"/>
            <a:ext cx="4977104" cy="3556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 marL="2669581">
              <a:defRPr sz="1400"/>
            </a:lvl6pPr>
            <a:lvl7pPr marL="2669581">
              <a:defRPr sz="1400"/>
            </a:lvl7pPr>
            <a:lvl8pPr marL="2669581">
              <a:defRPr sz="1400"/>
            </a:lvl8pPr>
            <a:lvl9pPr marL="2669581"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7559" y="1803400"/>
            <a:ext cx="4977104" cy="914400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717800"/>
            <a:ext cx="4977104" cy="3556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 marL="2669581">
              <a:defRPr sz="1400"/>
            </a:lvl6pPr>
            <a:lvl7pPr marL="2669581">
              <a:defRPr sz="1400"/>
            </a:lvl7pPr>
            <a:lvl8pPr marL="2669581">
              <a:defRPr sz="1400" baseline="0"/>
            </a:lvl8pPr>
            <a:lvl9pPr marL="2669581">
              <a:defRPr sz="14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2021-02-16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/>
              <a:t>2021-02-16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1163" y="482600"/>
            <a:ext cx="3961368" cy="1422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0" y="-1115"/>
            <a:ext cx="7618016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white">
          <a:xfrm>
            <a:off x="507868" y="482600"/>
            <a:ext cx="6602280" cy="584200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21163" y="2108200"/>
            <a:ext cx="3961368" cy="42672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sosceles Triangle 5"/>
          <p:cNvSpPr/>
          <p:nvPr/>
        </p:nvSpPr>
        <p:spPr>
          <a:xfrm>
            <a:off x="-1607" y="-1115"/>
            <a:ext cx="12190403" cy="6863692"/>
          </a:xfrm>
          <a:custGeom>
            <a:avLst/>
            <a:gdLst/>
            <a:ahLst/>
            <a:cxnLst/>
            <a:rect l="l" t="t" r="r" b="b"/>
            <a:pathLst>
              <a:path w="9145184" h="5147769">
                <a:moveTo>
                  <a:pt x="4573206" y="2611793"/>
                </a:moveTo>
                <a:lnTo>
                  <a:pt x="4673081" y="5144337"/>
                </a:lnTo>
                <a:lnTo>
                  <a:pt x="4473331" y="5144337"/>
                </a:lnTo>
                <a:close/>
                <a:moveTo>
                  <a:pt x="4571642" y="2577669"/>
                </a:moveTo>
                <a:lnTo>
                  <a:pt x="4568842" y="2582993"/>
                </a:lnTo>
                <a:lnTo>
                  <a:pt x="4572592" y="2595063"/>
                </a:lnTo>
                <a:lnTo>
                  <a:pt x="4576342" y="2582993"/>
                </a:lnTo>
                <a:lnTo>
                  <a:pt x="4573542" y="2577669"/>
                </a:lnTo>
                <a:lnTo>
                  <a:pt x="4576527" y="2582398"/>
                </a:lnTo>
                <a:lnTo>
                  <a:pt x="4577948" y="2577822"/>
                </a:lnTo>
                <a:lnTo>
                  <a:pt x="4576812" y="2582849"/>
                </a:lnTo>
                <a:lnTo>
                  <a:pt x="6195680" y="5147769"/>
                </a:lnTo>
                <a:lnTo>
                  <a:pt x="5925258" y="5147769"/>
                </a:lnTo>
                <a:lnTo>
                  <a:pt x="4576648" y="2583574"/>
                </a:lnTo>
                <a:lnTo>
                  <a:pt x="4573436" y="2597778"/>
                </a:lnTo>
                <a:lnTo>
                  <a:pt x="5365626" y="5147732"/>
                </a:lnTo>
                <a:lnTo>
                  <a:pt x="5148352" y="5147731"/>
                </a:lnTo>
                <a:lnTo>
                  <a:pt x="4572592" y="2601509"/>
                </a:lnTo>
                <a:lnTo>
                  <a:pt x="3996832" y="5147731"/>
                </a:lnTo>
                <a:lnTo>
                  <a:pt x="3779558" y="5147732"/>
                </a:lnTo>
                <a:lnTo>
                  <a:pt x="4571749" y="2597778"/>
                </a:lnTo>
                <a:lnTo>
                  <a:pt x="4568537" y="2583574"/>
                </a:lnTo>
                <a:lnTo>
                  <a:pt x="3219926" y="5147769"/>
                </a:lnTo>
                <a:lnTo>
                  <a:pt x="2949504" y="5147769"/>
                </a:lnTo>
                <a:lnTo>
                  <a:pt x="4568373" y="2582849"/>
                </a:lnTo>
                <a:lnTo>
                  <a:pt x="4567236" y="2577822"/>
                </a:lnTo>
                <a:lnTo>
                  <a:pt x="4568658" y="2582398"/>
                </a:lnTo>
                <a:close/>
                <a:moveTo>
                  <a:pt x="4575557" y="2575085"/>
                </a:moveTo>
                <a:lnTo>
                  <a:pt x="7359080" y="5147393"/>
                </a:lnTo>
                <a:lnTo>
                  <a:pt x="6952676" y="5147393"/>
                </a:lnTo>
                <a:close/>
                <a:moveTo>
                  <a:pt x="4569627" y="2575085"/>
                </a:moveTo>
                <a:lnTo>
                  <a:pt x="2192508" y="5147393"/>
                </a:lnTo>
                <a:lnTo>
                  <a:pt x="1786104" y="5147393"/>
                </a:lnTo>
                <a:close/>
                <a:moveTo>
                  <a:pt x="4575024" y="2574459"/>
                </a:moveTo>
                <a:lnTo>
                  <a:pt x="4578940" y="2575344"/>
                </a:lnTo>
                <a:lnTo>
                  <a:pt x="4578048" y="2574781"/>
                </a:lnTo>
                <a:lnTo>
                  <a:pt x="4579253" y="2575415"/>
                </a:lnTo>
                <a:lnTo>
                  <a:pt x="9145184" y="3607878"/>
                </a:lnTo>
                <a:lnTo>
                  <a:pt x="9145184" y="3994264"/>
                </a:lnTo>
                <a:lnTo>
                  <a:pt x="4580914" y="2576289"/>
                </a:lnTo>
                <a:lnTo>
                  <a:pt x="9144554" y="4976484"/>
                </a:lnTo>
                <a:lnTo>
                  <a:pt x="9144554" y="5147483"/>
                </a:lnTo>
                <a:lnTo>
                  <a:pt x="8654212" y="5147483"/>
                </a:lnTo>
                <a:lnTo>
                  <a:pt x="4579973" y="2575996"/>
                </a:lnTo>
                <a:close/>
                <a:moveTo>
                  <a:pt x="4570160" y="2574459"/>
                </a:moveTo>
                <a:lnTo>
                  <a:pt x="4565211" y="2575996"/>
                </a:lnTo>
                <a:lnTo>
                  <a:pt x="490972" y="5147483"/>
                </a:lnTo>
                <a:lnTo>
                  <a:pt x="629" y="5147483"/>
                </a:lnTo>
                <a:lnTo>
                  <a:pt x="630" y="4976484"/>
                </a:lnTo>
                <a:lnTo>
                  <a:pt x="4564270" y="2576289"/>
                </a:lnTo>
                <a:lnTo>
                  <a:pt x="0" y="3994264"/>
                </a:lnTo>
                <a:lnTo>
                  <a:pt x="0" y="3607878"/>
                </a:lnTo>
                <a:lnTo>
                  <a:pt x="4565931" y="2575415"/>
                </a:lnTo>
                <a:lnTo>
                  <a:pt x="4567137" y="2574781"/>
                </a:lnTo>
                <a:lnTo>
                  <a:pt x="4566244" y="2575344"/>
                </a:lnTo>
                <a:close/>
                <a:moveTo>
                  <a:pt x="630" y="286"/>
                </a:moveTo>
                <a:lnTo>
                  <a:pt x="490972" y="286"/>
                </a:lnTo>
                <a:lnTo>
                  <a:pt x="4565212" y="2571773"/>
                </a:lnTo>
                <a:lnTo>
                  <a:pt x="4567326" y="2572430"/>
                </a:lnTo>
                <a:lnTo>
                  <a:pt x="4569443" y="2572513"/>
                </a:lnTo>
                <a:lnTo>
                  <a:pt x="1786104" y="376"/>
                </a:lnTo>
                <a:lnTo>
                  <a:pt x="2192508" y="376"/>
                </a:lnTo>
                <a:lnTo>
                  <a:pt x="4569471" y="2572514"/>
                </a:lnTo>
                <a:lnTo>
                  <a:pt x="4571301" y="2572587"/>
                </a:lnTo>
                <a:lnTo>
                  <a:pt x="4569599" y="2572654"/>
                </a:lnTo>
                <a:lnTo>
                  <a:pt x="4569627" y="2572684"/>
                </a:lnTo>
                <a:lnTo>
                  <a:pt x="4569595" y="2572654"/>
                </a:lnTo>
                <a:lnTo>
                  <a:pt x="4568222" y="2572708"/>
                </a:lnTo>
                <a:lnTo>
                  <a:pt x="4570160" y="2573310"/>
                </a:lnTo>
                <a:lnTo>
                  <a:pt x="4567604" y="2572732"/>
                </a:lnTo>
                <a:lnTo>
                  <a:pt x="4566783" y="2572765"/>
                </a:lnTo>
                <a:lnTo>
                  <a:pt x="4567137" y="2572988"/>
                </a:lnTo>
                <a:lnTo>
                  <a:pt x="4566717" y="2572767"/>
                </a:lnTo>
                <a:lnTo>
                  <a:pt x="1205" y="2752816"/>
                </a:lnTo>
                <a:lnTo>
                  <a:pt x="1205" y="2392358"/>
                </a:lnTo>
                <a:lnTo>
                  <a:pt x="4565974" y="2572377"/>
                </a:lnTo>
                <a:lnTo>
                  <a:pt x="4565931" y="2572354"/>
                </a:lnTo>
                <a:lnTo>
                  <a:pt x="0" y="1539891"/>
                </a:lnTo>
                <a:lnTo>
                  <a:pt x="0" y="1153505"/>
                </a:lnTo>
                <a:lnTo>
                  <a:pt x="4564271" y="2571481"/>
                </a:lnTo>
                <a:lnTo>
                  <a:pt x="630" y="171286"/>
                </a:lnTo>
                <a:close/>
                <a:moveTo>
                  <a:pt x="9144554" y="286"/>
                </a:moveTo>
                <a:lnTo>
                  <a:pt x="9144554" y="171286"/>
                </a:lnTo>
                <a:lnTo>
                  <a:pt x="4580915" y="2571480"/>
                </a:lnTo>
                <a:lnTo>
                  <a:pt x="9145184" y="1153505"/>
                </a:lnTo>
                <a:lnTo>
                  <a:pt x="9145184" y="1539891"/>
                </a:lnTo>
                <a:lnTo>
                  <a:pt x="4579254" y="2572354"/>
                </a:lnTo>
                <a:lnTo>
                  <a:pt x="4579211" y="2572377"/>
                </a:lnTo>
                <a:lnTo>
                  <a:pt x="9143978" y="2392358"/>
                </a:lnTo>
                <a:lnTo>
                  <a:pt x="9143979" y="2752816"/>
                </a:lnTo>
                <a:lnTo>
                  <a:pt x="4578467" y="2572767"/>
                </a:lnTo>
                <a:lnTo>
                  <a:pt x="4578048" y="2572988"/>
                </a:lnTo>
                <a:lnTo>
                  <a:pt x="4578402" y="2572765"/>
                </a:lnTo>
                <a:lnTo>
                  <a:pt x="4577580" y="2572732"/>
                </a:lnTo>
                <a:lnTo>
                  <a:pt x="4575024" y="2573310"/>
                </a:lnTo>
                <a:lnTo>
                  <a:pt x="4576963" y="2572708"/>
                </a:lnTo>
                <a:lnTo>
                  <a:pt x="4575590" y="2572654"/>
                </a:lnTo>
                <a:lnTo>
                  <a:pt x="4575557" y="2572684"/>
                </a:lnTo>
                <a:lnTo>
                  <a:pt x="4575585" y="2572654"/>
                </a:lnTo>
                <a:lnTo>
                  <a:pt x="4573884" y="2572587"/>
                </a:lnTo>
                <a:lnTo>
                  <a:pt x="4575714" y="2572515"/>
                </a:lnTo>
                <a:lnTo>
                  <a:pt x="6952676" y="376"/>
                </a:lnTo>
                <a:lnTo>
                  <a:pt x="7359080" y="376"/>
                </a:lnTo>
                <a:lnTo>
                  <a:pt x="4575742" y="2572513"/>
                </a:lnTo>
                <a:lnTo>
                  <a:pt x="4577858" y="2572430"/>
                </a:lnTo>
                <a:lnTo>
                  <a:pt x="4579973" y="2571773"/>
                </a:lnTo>
                <a:lnTo>
                  <a:pt x="8654212" y="286"/>
                </a:lnTo>
                <a:close/>
                <a:moveTo>
                  <a:pt x="3219926" y="0"/>
                </a:moveTo>
                <a:lnTo>
                  <a:pt x="4568537" y="2564195"/>
                </a:lnTo>
                <a:lnTo>
                  <a:pt x="4571749" y="2549991"/>
                </a:lnTo>
                <a:lnTo>
                  <a:pt x="3779558" y="38"/>
                </a:lnTo>
                <a:lnTo>
                  <a:pt x="3996832" y="38"/>
                </a:lnTo>
                <a:lnTo>
                  <a:pt x="4572260" y="2544793"/>
                </a:lnTo>
                <a:lnTo>
                  <a:pt x="4471935" y="837"/>
                </a:lnTo>
                <a:lnTo>
                  <a:pt x="4674477" y="837"/>
                </a:lnTo>
                <a:lnTo>
                  <a:pt x="4574412" y="2538215"/>
                </a:lnTo>
                <a:lnTo>
                  <a:pt x="5148352" y="38"/>
                </a:lnTo>
                <a:lnTo>
                  <a:pt x="5365626" y="38"/>
                </a:lnTo>
                <a:lnTo>
                  <a:pt x="4574021" y="2548106"/>
                </a:lnTo>
                <a:lnTo>
                  <a:pt x="4573871" y="2551916"/>
                </a:lnTo>
                <a:lnTo>
                  <a:pt x="4576648" y="2564195"/>
                </a:lnTo>
                <a:lnTo>
                  <a:pt x="5925258" y="0"/>
                </a:lnTo>
                <a:lnTo>
                  <a:pt x="6195680" y="0"/>
                </a:lnTo>
                <a:lnTo>
                  <a:pt x="4576812" y="2564920"/>
                </a:lnTo>
                <a:lnTo>
                  <a:pt x="4577948" y="2569947"/>
                </a:lnTo>
                <a:lnTo>
                  <a:pt x="4576527" y="2565371"/>
                </a:lnTo>
                <a:lnTo>
                  <a:pt x="4573542" y="2570100"/>
                </a:lnTo>
                <a:lnTo>
                  <a:pt x="4576342" y="2564777"/>
                </a:lnTo>
                <a:lnTo>
                  <a:pt x="4573699" y="2556271"/>
                </a:lnTo>
                <a:lnTo>
                  <a:pt x="4573206" y="2568777"/>
                </a:lnTo>
                <a:lnTo>
                  <a:pt x="4572575" y="2552763"/>
                </a:lnTo>
                <a:lnTo>
                  <a:pt x="4568842" y="2564777"/>
                </a:lnTo>
                <a:lnTo>
                  <a:pt x="4571642" y="2570100"/>
                </a:lnTo>
                <a:lnTo>
                  <a:pt x="4568658" y="2565371"/>
                </a:lnTo>
                <a:lnTo>
                  <a:pt x="4567236" y="2569947"/>
                </a:lnTo>
                <a:lnTo>
                  <a:pt x="4568373" y="2564920"/>
                </a:lnTo>
                <a:lnTo>
                  <a:pt x="2949504" y="0"/>
                </a:lnTo>
                <a:close/>
              </a:path>
            </a:pathLst>
          </a:custGeom>
          <a:gradFill>
            <a:gsLst>
              <a:gs pos="0">
                <a:schemeClr val="bg1">
                  <a:alpha val="1000"/>
                </a:schemeClr>
              </a:gs>
              <a:gs pos="100000">
                <a:schemeClr val="bg1">
                  <a:alpha val="1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9133" y="1905000"/>
            <a:ext cx="5180251" cy="1727200"/>
          </a:xfrm>
        </p:spPr>
        <p:txBody>
          <a:bodyPr anchor="b" anchorCtr="0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-1115"/>
            <a:ext cx="6093594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&#10;"/>
          <p:cNvSpPr>
            <a:spLocks noGrp="1"/>
          </p:cNvSpPr>
          <p:nvPr>
            <p:ph type="pic" idx="1"/>
          </p:nvPr>
        </p:nvSpPr>
        <p:spPr>
          <a:xfrm>
            <a:off x="507869" y="482601"/>
            <a:ext cx="5077859" cy="5862706"/>
          </a:xfrm>
          <a:noFill/>
          <a:ln w="9525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133" y="3733800"/>
            <a:ext cx="5180251" cy="17272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162" y="482600"/>
            <a:ext cx="10360501" cy="1219200"/>
          </a:xfrm>
          <a:prstGeom prst="rect">
            <a:avLst/>
          </a:prstGeom>
          <a:effectLst/>
        </p:spPr>
        <p:txBody>
          <a:bodyPr vert="horz" lIns="121899" tIns="60949" rIns="121899" bIns="60949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162" y="1803401"/>
            <a:ext cx="10360501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162" y="6375400"/>
            <a:ext cx="7414869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35324" y="6375400"/>
            <a:ext cx="1422030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3B9B9059-F1D6-41D0-95CF-D21CAA096B3A}" type="datetimeFigureOut">
              <a:rPr lang="en-US"/>
              <a:pPr/>
              <a:t>2021-02-16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41760" y="6375400"/>
            <a:ext cx="832903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5FD5434-F838-4DD4-A17B-1CB1A1850DF4}" type="slidenum">
              <a:rPr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82" r:id="rId10"/>
    <p:sldLayoutId id="2147483678" r:id="rId11"/>
    <p:sldLayoutId id="214748367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1218987" rtl="0" eaLnBrk="1" latinLnBrk="0" hangingPunct="1">
        <a:lnSpc>
          <a:spcPct val="90000"/>
        </a:lnSpc>
        <a:spcBef>
          <a:spcPts val="1600"/>
        </a:spcBef>
        <a:buClr>
          <a:schemeClr val="tx2"/>
        </a:buClr>
        <a:buSzPct val="9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90000"/>
        <a:buFont typeface="Cambria" pitchFamily="18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Cambria" pitchFamily="18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Cambria" pitchFamily="18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Cambria" pitchFamily="18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4212" y="1219200"/>
            <a:ext cx="11277600" cy="5181600"/>
          </a:xfrm>
        </p:spPr>
        <p:txBody>
          <a:bodyPr>
            <a:noAutofit/>
          </a:bodyPr>
          <a:lstStyle/>
          <a:p>
            <a:r>
              <a:rPr lang="ka-GE" sz="3600" b="1" dirty="0"/>
              <a:t>ცემენტის   წარმოება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ka-GE" sz="3600" b="1" dirty="0"/>
              <a:t>(თბილისი, გლდანის რ-ნი გაგრის ქ. # 2)</a:t>
            </a:r>
            <a:r>
              <a:rPr lang="en-US" dirty="0"/>
              <a:t/>
            </a:r>
            <a:br>
              <a:rPr lang="en-US" dirty="0"/>
            </a:br>
            <a:r>
              <a:rPr lang="ka-GE" sz="2800" b="1" dirty="0"/>
              <a:t> 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ka-GE" sz="2800" b="1" dirty="0"/>
              <a:t> 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ka-GE" sz="2800" b="1" dirty="0" smtClean="0"/>
              <a:t>სკოპინგის </a:t>
            </a:r>
            <a:r>
              <a:rPr lang="ka-GE" sz="2800" b="1" dirty="0"/>
              <a:t>ანგარიში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287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2412" y="152400"/>
            <a:ext cx="102108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a-GE" sz="2800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პროექტის მოკლე აღწერა. </a:t>
            </a:r>
          </a:p>
          <a:p>
            <a:pPr algn="r"/>
            <a:endParaRPr lang="ka-GE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34328" y="1044952"/>
            <a:ext cx="11125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ბურთულებიანი</a:t>
            </a:r>
            <a:r>
              <a:rPr lang="en-US" dirty="0"/>
              <a:t> </a:t>
            </a:r>
            <a:r>
              <a:rPr lang="en-US" dirty="0" err="1"/>
              <a:t>მილწისქვილი</a:t>
            </a:r>
            <a:r>
              <a:rPr lang="en-US" dirty="0"/>
              <a:t> </a:t>
            </a:r>
            <a:r>
              <a:rPr lang="en-US" dirty="0" err="1"/>
              <a:t>არის</a:t>
            </a:r>
            <a:r>
              <a:rPr lang="en-US" dirty="0"/>
              <a:t> </a:t>
            </a:r>
            <a:r>
              <a:rPr lang="en-US" dirty="0" err="1"/>
              <a:t>ჰორიზონტალური</a:t>
            </a:r>
            <a:r>
              <a:rPr lang="en-US" dirty="0"/>
              <a:t> </a:t>
            </a:r>
            <a:r>
              <a:rPr lang="en-US" dirty="0" err="1"/>
              <a:t>ბრუნვადი</a:t>
            </a:r>
            <a:r>
              <a:rPr lang="en-US" dirty="0"/>
              <a:t> </a:t>
            </a:r>
            <a:r>
              <a:rPr lang="en-US" dirty="0" err="1"/>
              <a:t>მოწყობილობა</a:t>
            </a:r>
            <a:r>
              <a:rPr lang="en-US" dirty="0"/>
              <a:t>, </a:t>
            </a:r>
            <a:r>
              <a:rPr lang="en-US" dirty="0" err="1"/>
              <a:t>რომელიც</a:t>
            </a:r>
            <a:r>
              <a:rPr lang="en-US" dirty="0"/>
              <a:t> </a:t>
            </a:r>
            <a:r>
              <a:rPr lang="en-US" dirty="0" err="1"/>
              <a:t>იმართება</a:t>
            </a:r>
            <a:r>
              <a:rPr lang="en-US" dirty="0"/>
              <a:t> </a:t>
            </a:r>
            <a:r>
              <a:rPr lang="en-US" dirty="0" err="1"/>
              <a:t>გარე</a:t>
            </a:r>
            <a:r>
              <a:rPr lang="en-US" dirty="0"/>
              <a:t> </a:t>
            </a:r>
            <a:r>
              <a:rPr lang="en-US" dirty="0" err="1"/>
              <a:t>ელექტროძრავის</a:t>
            </a:r>
            <a:r>
              <a:rPr lang="en-US" dirty="0"/>
              <a:t> </a:t>
            </a:r>
            <a:r>
              <a:rPr lang="en-US" dirty="0" err="1"/>
              <a:t>გამოყენებით</a:t>
            </a:r>
            <a:r>
              <a:rPr lang="en-US" dirty="0"/>
              <a:t>. </a:t>
            </a:r>
            <a:r>
              <a:rPr lang="en-US" dirty="0" err="1"/>
              <a:t>დამფქვავ</a:t>
            </a:r>
            <a:r>
              <a:rPr lang="en-US" dirty="0"/>
              <a:t> </a:t>
            </a:r>
            <a:r>
              <a:rPr lang="en-US" dirty="0" err="1"/>
              <a:t>კამერას</a:t>
            </a:r>
            <a:r>
              <a:rPr lang="en-US" dirty="0"/>
              <a:t> </a:t>
            </a:r>
            <a:r>
              <a:rPr lang="en-US" dirty="0" err="1"/>
              <a:t>მასალა</a:t>
            </a:r>
            <a:r>
              <a:rPr lang="ka-GE" dirty="0"/>
              <a:t> (კაზმი) </a:t>
            </a:r>
            <a:r>
              <a:rPr lang="en-US" dirty="0" err="1"/>
              <a:t>მიეწოდება</a:t>
            </a:r>
            <a:r>
              <a:rPr lang="en-US" dirty="0"/>
              <a:t> </a:t>
            </a:r>
            <a:r>
              <a:rPr lang="en-US" dirty="0" err="1"/>
              <a:t>თანაბარი</a:t>
            </a:r>
            <a:r>
              <a:rPr lang="en-US" dirty="0"/>
              <a:t> </a:t>
            </a:r>
            <a:r>
              <a:rPr lang="en-US" dirty="0" err="1"/>
              <a:t>ინტენსივობით</a:t>
            </a:r>
            <a:r>
              <a:rPr lang="en-US" dirty="0"/>
              <a:t>. </a:t>
            </a:r>
            <a:r>
              <a:rPr lang="ka-GE" dirty="0"/>
              <a:t>წისქვილის </a:t>
            </a:r>
            <a:r>
              <a:rPr lang="en-US" dirty="0" err="1"/>
              <a:t>კამერაში</a:t>
            </a:r>
            <a:r>
              <a:rPr lang="en-US" dirty="0"/>
              <a:t> </a:t>
            </a:r>
            <a:r>
              <a:rPr lang="en-US" dirty="0" err="1"/>
              <a:t>განლაგებულია</a:t>
            </a:r>
            <a:r>
              <a:rPr lang="en-US" dirty="0"/>
              <a:t> </a:t>
            </a:r>
            <a:r>
              <a:rPr lang="en-US" dirty="0" err="1"/>
              <a:t>სხვადასხვა</a:t>
            </a:r>
            <a:r>
              <a:rPr lang="en-US" dirty="0"/>
              <a:t> </a:t>
            </a:r>
            <a:r>
              <a:rPr lang="en-US" dirty="0" err="1"/>
              <a:t>სახის</a:t>
            </a:r>
            <a:r>
              <a:rPr lang="en-US" dirty="0"/>
              <a:t> </a:t>
            </a:r>
            <a:r>
              <a:rPr lang="en-US" dirty="0" err="1"/>
              <a:t>ფოლადის</a:t>
            </a:r>
            <a:r>
              <a:rPr lang="en-US" dirty="0"/>
              <a:t> </a:t>
            </a:r>
            <a:r>
              <a:rPr lang="en-US" dirty="0" err="1"/>
              <a:t>ბურთულები</a:t>
            </a:r>
            <a:r>
              <a:rPr lang="en-US" dirty="0"/>
              <a:t>. </a:t>
            </a:r>
            <a:r>
              <a:rPr lang="en-US" dirty="0" err="1"/>
              <a:t>ცენტრიდანულ</a:t>
            </a:r>
            <a:r>
              <a:rPr lang="en-US" dirty="0"/>
              <a:t> </a:t>
            </a:r>
            <a:r>
              <a:rPr lang="en-US" dirty="0" err="1"/>
              <a:t>ენერგიას</a:t>
            </a:r>
            <a:r>
              <a:rPr lang="en-US" dirty="0"/>
              <a:t>, </a:t>
            </a:r>
            <a:r>
              <a:rPr lang="en-US" dirty="0" err="1"/>
              <a:t>რომელიც</a:t>
            </a:r>
            <a:r>
              <a:rPr lang="en-US" dirty="0"/>
              <a:t> </a:t>
            </a:r>
            <a:r>
              <a:rPr lang="en-US" dirty="0" err="1"/>
              <a:t>აღიძვრება</a:t>
            </a:r>
            <a:r>
              <a:rPr lang="en-US" dirty="0"/>
              <a:t> </a:t>
            </a:r>
            <a:r>
              <a:rPr lang="en-US" dirty="0" err="1"/>
              <a:t>წისქვილის</a:t>
            </a:r>
            <a:r>
              <a:rPr lang="en-US" dirty="0"/>
              <a:t> </a:t>
            </a:r>
            <a:r>
              <a:rPr lang="en-US" dirty="0" err="1"/>
              <a:t>მილის</a:t>
            </a:r>
            <a:r>
              <a:rPr lang="en-US" dirty="0"/>
              <a:t> </a:t>
            </a:r>
            <a:r>
              <a:rPr lang="en-US" dirty="0" err="1"/>
              <a:t>ბრუნვით</a:t>
            </a:r>
            <a:r>
              <a:rPr lang="en-US" dirty="0"/>
              <a:t>, </a:t>
            </a:r>
            <a:r>
              <a:rPr lang="en-US" dirty="0" err="1"/>
              <a:t>გარკვეულ</a:t>
            </a:r>
            <a:r>
              <a:rPr lang="en-US" dirty="0"/>
              <a:t> </a:t>
            </a:r>
            <a:r>
              <a:rPr lang="en-US" dirty="0" err="1"/>
              <a:t>სიმაღლეზე</a:t>
            </a:r>
            <a:r>
              <a:rPr lang="en-US" dirty="0"/>
              <a:t> </a:t>
            </a:r>
            <a:r>
              <a:rPr lang="en-US" dirty="0" err="1"/>
              <a:t>ააქვს</a:t>
            </a:r>
            <a:r>
              <a:rPr lang="en-US" dirty="0"/>
              <a:t> </a:t>
            </a:r>
            <a:r>
              <a:rPr lang="en-US" dirty="0" err="1"/>
              <a:t>ფოლადის</a:t>
            </a:r>
            <a:r>
              <a:rPr lang="en-US" dirty="0"/>
              <a:t> </a:t>
            </a:r>
            <a:r>
              <a:rPr lang="en-US" dirty="0" err="1"/>
              <a:t>ბურთულები</a:t>
            </a:r>
            <a:r>
              <a:rPr lang="en-US" dirty="0"/>
              <a:t> </a:t>
            </a:r>
            <a:r>
              <a:rPr lang="en-US" dirty="0" err="1"/>
              <a:t>და</a:t>
            </a:r>
            <a:r>
              <a:rPr lang="en-US" dirty="0"/>
              <a:t> </a:t>
            </a:r>
            <a:r>
              <a:rPr lang="en-US" dirty="0" err="1"/>
              <a:t>ვარდნისას</a:t>
            </a:r>
            <a:r>
              <a:rPr lang="en-US" dirty="0"/>
              <a:t> </a:t>
            </a:r>
            <a:r>
              <a:rPr lang="en-US" dirty="0" err="1"/>
              <a:t>მათი</a:t>
            </a:r>
            <a:r>
              <a:rPr lang="en-US" dirty="0"/>
              <a:t> </a:t>
            </a:r>
            <a:r>
              <a:rPr lang="en-US" dirty="0" err="1"/>
              <a:t>დაცემის</a:t>
            </a:r>
            <a:r>
              <a:rPr lang="en-US" dirty="0"/>
              <a:t> </a:t>
            </a:r>
            <a:r>
              <a:rPr lang="en-US" dirty="0" err="1"/>
              <a:t>ხარჯზე</a:t>
            </a:r>
            <a:r>
              <a:rPr lang="en-US" dirty="0"/>
              <a:t> </a:t>
            </a:r>
            <a:r>
              <a:rPr lang="en-US" dirty="0" err="1"/>
              <a:t>ქუცმაცდება</a:t>
            </a:r>
            <a:r>
              <a:rPr lang="en-US" dirty="0"/>
              <a:t> </a:t>
            </a:r>
            <a:r>
              <a:rPr lang="en-US" dirty="0" err="1"/>
              <a:t>მასალა</a:t>
            </a:r>
            <a:r>
              <a:rPr lang="en-US" dirty="0"/>
              <a:t>. </a:t>
            </a:r>
            <a:r>
              <a:rPr lang="en-US" dirty="0" err="1"/>
              <a:t>როგორც</a:t>
            </a:r>
            <a:r>
              <a:rPr lang="en-US" dirty="0"/>
              <a:t> </a:t>
            </a:r>
            <a:r>
              <a:rPr lang="en-US" dirty="0" err="1"/>
              <a:t>კი</a:t>
            </a:r>
            <a:r>
              <a:rPr lang="en-US" dirty="0"/>
              <a:t> </a:t>
            </a:r>
            <a:r>
              <a:rPr lang="en-US" dirty="0" err="1"/>
              <a:t>დაფქვის</a:t>
            </a:r>
            <a:r>
              <a:rPr lang="en-US" dirty="0"/>
              <a:t> </a:t>
            </a:r>
            <a:r>
              <a:rPr lang="en-US" dirty="0" err="1"/>
              <a:t>პროცესი</a:t>
            </a:r>
            <a:r>
              <a:rPr lang="en-US" dirty="0"/>
              <a:t> </a:t>
            </a:r>
            <a:r>
              <a:rPr lang="en-US" dirty="0" err="1"/>
              <a:t>დამთავრდება</a:t>
            </a:r>
            <a:r>
              <a:rPr lang="en-US" dirty="0"/>
              <a:t>, </a:t>
            </a:r>
            <a:r>
              <a:rPr lang="en-US" dirty="0" err="1"/>
              <a:t>დაქუცმაცებული</a:t>
            </a:r>
            <a:r>
              <a:rPr lang="en-US" dirty="0"/>
              <a:t> </a:t>
            </a:r>
            <a:r>
              <a:rPr lang="en-US" dirty="0" err="1"/>
              <a:t>მასალა</a:t>
            </a:r>
            <a:r>
              <a:rPr lang="en-US" dirty="0"/>
              <a:t> </a:t>
            </a:r>
            <a:r>
              <a:rPr lang="en-US" dirty="0" err="1"/>
              <a:t>გადადის</a:t>
            </a:r>
            <a:r>
              <a:rPr lang="en-US" dirty="0"/>
              <a:t> </a:t>
            </a:r>
            <a:r>
              <a:rPr lang="en-US" dirty="0" err="1"/>
              <a:t>მზა</a:t>
            </a:r>
            <a:r>
              <a:rPr lang="en-US" dirty="0"/>
              <a:t> </a:t>
            </a:r>
            <a:r>
              <a:rPr lang="en-US" dirty="0" err="1"/>
              <a:t>პროდუქციის</a:t>
            </a:r>
            <a:r>
              <a:rPr lang="en-US" dirty="0"/>
              <a:t> </a:t>
            </a:r>
            <a:r>
              <a:rPr lang="en-US" dirty="0" err="1"/>
              <a:t>კამერაში</a:t>
            </a:r>
            <a:r>
              <a:rPr lang="en-US" dirty="0"/>
              <a:t> </a:t>
            </a:r>
            <a:r>
              <a:rPr lang="en-US" dirty="0" err="1"/>
              <a:t>გადამტვირთველი</a:t>
            </a:r>
            <a:r>
              <a:rPr lang="en-US" dirty="0"/>
              <a:t> </a:t>
            </a:r>
            <a:r>
              <a:rPr lang="en-US" dirty="0" err="1"/>
              <a:t>მოწყობილობის</a:t>
            </a:r>
            <a:r>
              <a:rPr lang="en-US" dirty="0"/>
              <a:t> </a:t>
            </a:r>
            <a:r>
              <a:rPr lang="en-US" dirty="0" err="1"/>
              <a:t>მეშვეობით</a:t>
            </a:r>
            <a:r>
              <a:rPr lang="en-US" dirty="0"/>
              <a:t>. </a:t>
            </a:r>
            <a:r>
              <a:rPr lang="en-US" dirty="0" err="1"/>
              <a:t>საწარმოში</a:t>
            </a:r>
            <a:r>
              <a:rPr lang="en-US" dirty="0"/>
              <a:t> </a:t>
            </a:r>
            <a:r>
              <a:rPr lang="ka-GE" dirty="0"/>
              <a:t>ფუნქციონირებს რუსული წარმოების ორკამერიანი ბურთულებიანი </a:t>
            </a:r>
            <a:r>
              <a:rPr lang="ka-GE" b="1" dirty="0"/>
              <a:t>1456</a:t>
            </a:r>
            <a:r>
              <a:rPr lang="en-US" b="1" dirty="0"/>
              <a:t>AY3</a:t>
            </a:r>
            <a:r>
              <a:rPr lang="en-US" dirty="0"/>
              <a:t>  </a:t>
            </a:r>
            <a:r>
              <a:rPr lang="ka-GE" dirty="0"/>
              <a:t>მარკის მილწისქვილი, რომლის მოცულობა </a:t>
            </a:r>
            <a:r>
              <a:rPr lang="ka-GE" b="1" dirty="0"/>
              <a:t>8 მ3 </a:t>
            </a:r>
            <a:r>
              <a:rPr lang="ka-GE" dirty="0"/>
              <a:t>-ის ტოლია  </a:t>
            </a:r>
            <a:r>
              <a:rPr lang="ka-GE" b="1" dirty="0"/>
              <a:t>(</a:t>
            </a:r>
            <a:r>
              <a:rPr lang="en-US" b="1" dirty="0"/>
              <a:t>D=1,512 </a:t>
            </a:r>
            <a:r>
              <a:rPr lang="ka-GE" b="1" dirty="0"/>
              <a:t>მ </a:t>
            </a:r>
            <a:r>
              <a:rPr lang="en-US" b="1" dirty="0"/>
              <a:t> L=5,605 </a:t>
            </a:r>
            <a:r>
              <a:rPr lang="ka-GE" b="1" dirty="0"/>
              <a:t>მ) </a:t>
            </a:r>
            <a:r>
              <a:rPr lang="ka-GE" dirty="0"/>
              <a:t> მისი </a:t>
            </a:r>
            <a:r>
              <a:rPr lang="en-US" dirty="0" err="1"/>
              <a:t>მაქსიმალური</a:t>
            </a:r>
            <a:r>
              <a:rPr lang="en-US" dirty="0"/>
              <a:t> </a:t>
            </a:r>
            <a:r>
              <a:rPr lang="en-US" dirty="0" err="1"/>
              <a:t>წარმადობა</a:t>
            </a:r>
            <a:r>
              <a:rPr lang="en-US" dirty="0"/>
              <a:t> - </a:t>
            </a:r>
            <a:r>
              <a:rPr lang="en-US" b="1" dirty="0"/>
              <a:t>3</a:t>
            </a:r>
            <a:r>
              <a:rPr lang="en-US" dirty="0"/>
              <a:t> ტ/</a:t>
            </a:r>
            <a:r>
              <a:rPr lang="en-US" dirty="0" err="1"/>
              <a:t>სთ</a:t>
            </a:r>
            <a:r>
              <a:rPr lang="ka-GE" dirty="0"/>
              <a:t>-ია</a:t>
            </a:r>
            <a:r>
              <a:rPr lang="en-US" dirty="0"/>
              <a:t>. </a:t>
            </a:r>
          </a:p>
          <a:p>
            <a:pPr algn="ctr"/>
            <a:endParaRPr lang="ka-GE" sz="2000" dirty="0"/>
          </a:p>
        </p:txBody>
      </p:sp>
    </p:spTree>
    <p:extLst>
      <p:ext uri="{BB962C8B-B14F-4D97-AF65-F5344CB8AC3E}">
        <p14:creationId xmlns:p14="http://schemas.microsoft.com/office/powerpoint/2010/main" val="364134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04209" y="587920"/>
            <a:ext cx="34290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a-GE" sz="1600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პროექტის მოკლე აღწერა. </a:t>
            </a:r>
          </a:p>
          <a:p>
            <a:pPr algn="r"/>
            <a:r>
              <a:rPr lang="ka-GE" sz="1600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მზა პროდუქციის ავზები</a:t>
            </a:r>
            <a:endParaRPr lang="ka-GE" sz="160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 flipH="1">
            <a:off x="8532812" y="1600200"/>
            <a:ext cx="342899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600" dirty="0"/>
              <a:t>ალტერნატიული ვარიანტების შერჩევიდან გამომდინარე საწარმოსათვის </a:t>
            </a:r>
            <a:r>
              <a:rPr lang="ka-GE" sz="1600" dirty="0"/>
              <a:t>საწარმოს ტერიტორიის საკადასტრო საზღვრის ჩრდილო-აღმოსავლეთით  მდებარეობს  მაგისტრალური ლიბანის ქუჩა, რომლიდანაც  ტერტორია  დაცილებულია 250 მ-ით.   უახლოესი ზედაპირული წყლის ობიექტი - მდინარე მტკვარი- მიედინება ტერიტორიის  სამხრეთ-აღმოსავლეთით, 620  მეტრის დაშორებით.  მანძილი უახლოეს საცხოვრებელ სახლამდე  შეადგენს დაახლოვებით 100 მეტრს.</a:t>
            </a:r>
            <a:endParaRPr lang="en-US" sz="1600" dirty="0"/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307" t="6241" r="5623" b="14018"/>
          <a:stretch/>
        </p:blipFill>
        <p:spPr bwMode="auto">
          <a:xfrm>
            <a:off x="150813" y="1172695"/>
            <a:ext cx="8382000" cy="4600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1348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2412" y="285630"/>
            <a:ext cx="102108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a-GE" sz="2800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გარემოზე ზემოქმედების შეფასება</a:t>
            </a:r>
          </a:p>
          <a:p>
            <a:pPr algn="r"/>
            <a:r>
              <a:rPr lang="ka-GE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ადამიანების ჯანმრთელობა და უსაფრთხოება</a:t>
            </a:r>
          </a:p>
        </p:txBody>
      </p:sp>
      <p:sp>
        <p:nvSpPr>
          <p:cNvPr id="4" name="Rectangle 3"/>
          <p:cNvSpPr/>
          <p:nvPr/>
        </p:nvSpPr>
        <p:spPr>
          <a:xfrm>
            <a:off x="608012" y="1524000"/>
            <a:ext cx="10969625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ka-GE" sz="1600" dirty="0"/>
              <a:t>•</a:t>
            </a:r>
            <a:r>
              <a:rPr lang="en-US" sz="1600" dirty="0"/>
              <a:t>     </a:t>
            </a:r>
            <a:r>
              <a:rPr lang="ka-GE" sz="1600" dirty="0"/>
              <a:t>პერსონალისთვის ტრენინგების ჩატარება უსაფრთხოებისა და შრომის დაცვის საკითხებზე; 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ka-GE" sz="1600" dirty="0"/>
              <a:t>•</a:t>
            </a:r>
            <a:r>
              <a:rPr lang="en-US" sz="1600" dirty="0"/>
              <a:t>     </a:t>
            </a:r>
            <a:r>
              <a:rPr lang="ka-GE" sz="1600" dirty="0"/>
              <a:t>დასაქმებული პერსონალის უზრუნველყოფა ინდივიდუალური დაცვის საშუალებებით; 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ka-GE" sz="1600" dirty="0"/>
              <a:t>•</a:t>
            </a:r>
            <a:r>
              <a:rPr lang="en-US" sz="1600" dirty="0"/>
              <a:t> </a:t>
            </a:r>
            <a:r>
              <a:rPr lang="ka-GE" sz="1600" dirty="0"/>
              <a:t>ჯანმრთელობისათვის სახიფათო  ადგილებზე  შესაბამისი გამაფრთხილებელი, მიმთითებელი და ამკრძალავი ნიშნების დამონტაჟება;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ka-GE" sz="1600" dirty="0"/>
              <a:t>•</a:t>
            </a:r>
            <a:r>
              <a:rPr lang="en-US" sz="1600" dirty="0"/>
              <a:t>     </a:t>
            </a:r>
            <a:r>
              <a:rPr lang="ka-GE" sz="1600" dirty="0"/>
              <a:t>საწარმოს ერთ კუთხეში  ჯანმრთელობისათვის სტანდარტული სამედიცინო ყუთების არსებობა;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ka-GE" sz="1600" dirty="0"/>
              <a:t>•</a:t>
            </a:r>
            <a:r>
              <a:rPr lang="en-US" sz="1600" dirty="0"/>
              <a:t>     </a:t>
            </a:r>
            <a:r>
              <a:rPr lang="ka-GE" sz="1600" dirty="0" smtClean="0"/>
              <a:t>დანადგარების </a:t>
            </a:r>
            <a:r>
              <a:rPr lang="ka-GE" sz="1600" dirty="0"/>
              <a:t>ტექნიკური გამართულობის უზრუნველყოფა;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ka-GE" sz="1600" dirty="0"/>
              <a:t>•</a:t>
            </a:r>
            <a:r>
              <a:rPr lang="en-US" sz="1600" dirty="0"/>
              <a:t>   </a:t>
            </a:r>
            <a:r>
              <a:rPr lang="ka-GE" sz="1600" dirty="0"/>
              <a:t>სამუშაო უბნებზე უცხო პირთა უნებართვოდ ან სპეციალური დამცავი საშუალებების გარეშე მოხვედრის და გადაადგილების კონტროლი; 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ka-GE" sz="1600" dirty="0"/>
              <a:t>•</a:t>
            </a:r>
            <a:r>
              <a:rPr lang="en-US" sz="1600" dirty="0"/>
              <a:t>     </a:t>
            </a:r>
            <a:r>
              <a:rPr lang="ka-GE" sz="1600" dirty="0"/>
              <a:t>ინციდენტებისა და უბედური შემთხვევების სააღრიცხვო ჟურნალის </a:t>
            </a:r>
          </a:p>
        </p:txBody>
      </p:sp>
    </p:spTree>
    <p:extLst>
      <p:ext uri="{BB962C8B-B14F-4D97-AF65-F5344CB8AC3E}">
        <p14:creationId xmlns:p14="http://schemas.microsoft.com/office/powerpoint/2010/main" val="1914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94012" y="152400"/>
            <a:ext cx="88392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a-GE" sz="2800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გარემოზე ზემოქმედების შეფასება.</a:t>
            </a:r>
          </a:p>
          <a:p>
            <a:pPr algn="r"/>
            <a:r>
              <a:rPr lang="ka-GE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გარემოზე მოსალოდნელი ზემოქმედების პროგნოზი</a:t>
            </a:r>
          </a:p>
        </p:txBody>
      </p:sp>
      <p:sp>
        <p:nvSpPr>
          <p:cNvPr id="3" name="Rectangle 2"/>
          <p:cNvSpPr/>
          <p:nvPr/>
        </p:nvSpPr>
        <p:spPr>
          <a:xfrm>
            <a:off x="684212" y="1143000"/>
            <a:ext cx="10256837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ზემოქმედება</a:t>
            </a:r>
            <a:r>
              <a:rPr lang="en-US" sz="1800" dirty="0"/>
              <a:t> </a:t>
            </a:r>
            <a:r>
              <a:rPr lang="en-US" sz="1800" dirty="0" err="1"/>
              <a:t>ატმოსფერული</a:t>
            </a:r>
            <a:r>
              <a:rPr lang="en-US" sz="1800" dirty="0"/>
              <a:t> </a:t>
            </a:r>
            <a:r>
              <a:rPr lang="en-US" sz="1800" dirty="0" err="1"/>
              <a:t>ჰაერის</a:t>
            </a:r>
            <a:r>
              <a:rPr lang="en-US" sz="1800" dirty="0"/>
              <a:t> </a:t>
            </a:r>
            <a:r>
              <a:rPr lang="en-US" sz="1800" dirty="0" err="1"/>
              <a:t>ხარისხზე</a:t>
            </a:r>
            <a:r>
              <a:rPr lang="en-US" sz="1800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ხმაურის</a:t>
            </a:r>
            <a:r>
              <a:rPr lang="en-US" sz="1800" dirty="0"/>
              <a:t> </a:t>
            </a:r>
            <a:r>
              <a:rPr lang="en-US" sz="1800" dirty="0" err="1"/>
              <a:t>გავრცელებასთან</a:t>
            </a:r>
            <a:r>
              <a:rPr lang="en-US" sz="1800" dirty="0"/>
              <a:t> </a:t>
            </a:r>
            <a:r>
              <a:rPr lang="en-US" sz="1800" dirty="0" err="1"/>
              <a:t>დაკავშირებული</a:t>
            </a:r>
            <a:r>
              <a:rPr lang="en-US" sz="1800" dirty="0"/>
              <a:t> </a:t>
            </a:r>
            <a:r>
              <a:rPr lang="en-US" sz="1800" dirty="0" err="1"/>
              <a:t>ზემოქმედება</a:t>
            </a:r>
            <a:r>
              <a:rPr lang="en-US" sz="1800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ზემოქმედება</a:t>
            </a:r>
            <a:r>
              <a:rPr lang="en-US" sz="1800" dirty="0"/>
              <a:t> </a:t>
            </a:r>
            <a:r>
              <a:rPr lang="en-US" sz="1800" dirty="0" err="1"/>
              <a:t>გეოლოგიურ</a:t>
            </a:r>
            <a:r>
              <a:rPr lang="en-US" sz="1800" dirty="0"/>
              <a:t> </a:t>
            </a:r>
            <a:r>
              <a:rPr lang="en-US" sz="1800" dirty="0" err="1"/>
              <a:t>გარემოზე</a:t>
            </a:r>
            <a:r>
              <a:rPr lang="en-US" sz="1800" dirty="0"/>
              <a:t> - </a:t>
            </a:r>
            <a:r>
              <a:rPr lang="en-US" sz="1800" dirty="0" err="1"/>
              <a:t>გეოლოგიური</a:t>
            </a:r>
            <a:r>
              <a:rPr lang="en-US" sz="1800" dirty="0"/>
              <a:t> </a:t>
            </a:r>
            <a:r>
              <a:rPr lang="en-US" sz="1800" dirty="0" err="1"/>
              <a:t>გარემოს</a:t>
            </a:r>
            <a:r>
              <a:rPr lang="en-US" sz="1800" dirty="0"/>
              <a:t> </a:t>
            </a:r>
            <a:r>
              <a:rPr lang="en-US" sz="1800" dirty="0" err="1"/>
              <a:t>სტაბილურობის</a:t>
            </a:r>
            <a:r>
              <a:rPr lang="en-US" sz="1800" dirty="0"/>
              <a:t> </a:t>
            </a:r>
            <a:r>
              <a:rPr lang="ka-GE" sz="1800" dirty="0"/>
              <a:t>     </a:t>
            </a:r>
            <a:r>
              <a:rPr lang="en-US" sz="1800" dirty="0" err="1"/>
              <a:t>დარღვევა</a:t>
            </a:r>
            <a:r>
              <a:rPr lang="en-US" sz="1800" dirty="0"/>
              <a:t>, </a:t>
            </a:r>
            <a:r>
              <a:rPr lang="en-US" sz="1800" dirty="0" err="1"/>
              <a:t>ზემოქმედება</a:t>
            </a:r>
            <a:r>
              <a:rPr lang="en-US" sz="1800" dirty="0"/>
              <a:t> </a:t>
            </a:r>
            <a:r>
              <a:rPr lang="en-US" sz="1800" dirty="0" err="1"/>
              <a:t>ნიადაგებზე</a:t>
            </a:r>
            <a:r>
              <a:rPr lang="en-US" sz="1800" dirty="0"/>
              <a:t>, </a:t>
            </a:r>
            <a:r>
              <a:rPr lang="en-US" sz="1800" dirty="0" err="1"/>
              <a:t>საშიში</a:t>
            </a:r>
            <a:r>
              <a:rPr lang="en-US" sz="1800" dirty="0"/>
              <a:t> </a:t>
            </a:r>
            <a:r>
              <a:rPr lang="en-US" sz="1800" dirty="0" err="1"/>
              <a:t>გეოდინამიკური</a:t>
            </a:r>
            <a:r>
              <a:rPr lang="en-US" sz="1800" dirty="0"/>
              <a:t> </a:t>
            </a:r>
            <a:r>
              <a:rPr lang="en-US" sz="1800" dirty="0" err="1"/>
              <a:t>პროცესების</a:t>
            </a:r>
            <a:r>
              <a:rPr lang="en-US" sz="1800" dirty="0"/>
              <a:t> </a:t>
            </a:r>
            <a:r>
              <a:rPr lang="en-US" sz="1800" dirty="0" err="1"/>
              <a:t>გააქტიურების</a:t>
            </a:r>
            <a:r>
              <a:rPr lang="en-US" sz="1800" dirty="0"/>
              <a:t> </a:t>
            </a:r>
            <a:r>
              <a:rPr lang="en-US" sz="1800" dirty="0" err="1"/>
              <a:t>რისკები</a:t>
            </a:r>
            <a:r>
              <a:rPr lang="en-US" sz="1800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ზემოქმედება</a:t>
            </a:r>
            <a:r>
              <a:rPr lang="en-US" sz="1800" dirty="0"/>
              <a:t> </a:t>
            </a:r>
            <a:r>
              <a:rPr lang="en-US" sz="1800" dirty="0" err="1"/>
              <a:t>ზედაპირულ</a:t>
            </a:r>
            <a:r>
              <a:rPr lang="en-US" sz="1800" dirty="0"/>
              <a:t> </a:t>
            </a:r>
            <a:r>
              <a:rPr lang="en-US" sz="1800" dirty="0" err="1"/>
              <a:t>წყლებზე</a:t>
            </a:r>
            <a:r>
              <a:rPr lang="en-US" sz="1800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ზემოქმედება</a:t>
            </a:r>
            <a:r>
              <a:rPr lang="en-US" sz="1800" dirty="0"/>
              <a:t> </a:t>
            </a:r>
            <a:r>
              <a:rPr lang="en-US" sz="1800" dirty="0" err="1"/>
              <a:t>მიწისქვეშა</a:t>
            </a:r>
            <a:r>
              <a:rPr lang="en-US" sz="1800" dirty="0"/>
              <a:t>/</a:t>
            </a:r>
            <a:r>
              <a:rPr lang="en-US" sz="1800" dirty="0" err="1"/>
              <a:t>გრუნტის</a:t>
            </a:r>
            <a:r>
              <a:rPr lang="en-US" sz="1800" dirty="0"/>
              <a:t> </a:t>
            </a:r>
            <a:r>
              <a:rPr lang="en-US" sz="1800" dirty="0" err="1"/>
              <a:t>წყლებზე</a:t>
            </a:r>
            <a:r>
              <a:rPr lang="en-US" sz="1800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ვიზუალურ-ლანდშაფტური</a:t>
            </a:r>
            <a:r>
              <a:rPr lang="en-US" sz="1800" dirty="0"/>
              <a:t> </a:t>
            </a:r>
            <a:r>
              <a:rPr lang="en-US" sz="1800" dirty="0" err="1"/>
              <a:t>ზემოქმედება</a:t>
            </a:r>
            <a:r>
              <a:rPr lang="en-US" sz="1800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ზემოქმედება</a:t>
            </a:r>
            <a:r>
              <a:rPr lang="en-US" sz="1800" dirty="0"/>
              <a:t> </a:t>
            </a:r>
            <a:r>
              <a:rPr lang="en-US" sz="1800" dirty="0" err="1"/>
              <a:t>ბიოლოგიურ</a:t>
            </a:r>
            <a:r>
              <a:rPr lang="en-US" sz="1800" dirty="0"/>
              <a:t> </a:t>
            </a:r>
            <a:r>
              <a:rPr lang="en-US" sz="1800" dirty="0" err="1"/>
              <a:t>გარემოზე</a:t>
            </a:r>
            <a:r>
              <a:rPr lang="en-US" sz="1800" dirty="0"/>
              <a:t> (</a:t>
            </a:r>
            <a:r>
              <a:rPr lang="en-US" sz="1800" dirty="0" err="1"/>
              <a:t>ფლორა</a:t>
            </a:r>
            <a:r>
              <a:rPr lang="en-US" sz="1800" dirty="0"/>
              <a:t>, </a:t>
            </a:r>
            <a:r>
              <a:rPr lang="en-US" sz="1800" dirty="0" err="1"/>
              <a:t>ფაუნა</a:t>
            </a:r>
            <a:r>
              <a:rPr lang="en-US" sz="1800" dirty="0"/>
              <a:t>, </a:t>
            </a:r>
            <a:r>
              <a:rPr lang="en-US" sz="1800" dirty="0" err="1"/>
              <a:t>დაცული</a:t>
            </a:r>
            <a:r>
              <a:rPr lang="en-US" sz="1800" dirty="0"/>
              <a:t> </a:t>
            </a:r>
            <a:r>
              <a:rPr lang="en-US" sz="1800" dirty="0" err="1"/>
              <a:t>ტერიტორიები</a:t>
            </a:r>
            <a:r>
              <a:rPr lang="en-US" sz="1800" dirty="0"/>
              <a:t>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ნარჩენების</a:t>
            </a:r>
            <a:r>
              <a:rPr lang="en-US" sz="1800" dirty="0"/>
              <a:t> </a:t>
            </a:r>
            <a:r>
              <a:rPr lang="en-US" sz="1800" dirty="0" err="1"/>
              <a:t>წარმოქმნით</a:t>
            </a:r>
            <a:r>
              <a:rPr lang="en-US" sz="1800" dirty="0"/>
              <a:t> </a:t>
            </a:r>
            <a:r>
              <a:rPr lang="en-US" sz="1800" dirty="0" err="1"/>
              <a:t>და</a:t>
            </a:r>
            <a:r>
              <a:rPr lang="en-US" sz="1800" dirty="0"/>
              <a:t> </a:t>
            </a:r>
            <a:r>
              <a:rPr lang="en-US" sz="1800" dirty="0" err="1"/>
              <a:t>გავრცელებით</a:t>
            </a:r>
            <a:r>
              <a:rPr lang="en-US" sz="1800" dirty="0"/>
              <a:t> </a:t>
            </a:r>
            <a:r>
              <a:rPr lang="en-US" sz="1800" dirty="0" err="1"/>
              <a:t>მოსალოდნელი</a:t>
            </a:r>
            <a:r>
              <a:rPr lang="en-US" sz="1800" dirty="0"/>
              <a:t> </a:t>
            </a:r>
            <a:r>
              <a:rPr lang="en-US" sz="1800" dirty="0" err="1"/>
              <a:t>ზემოქმედება</a:t>
            </a:r>
            <a:r>
              <a:rPr lang="en-US" sz="1800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ზემოქმედება</a:t>
            </a:r>
            <a:r>
              <a:rPr lang="en-US" sz="1800" dirty="0"/>
              <a:t> </a:t>
            </a:r>
            <a:r>
              <a:rPr lang="en-US" sz="1800" dirty="0" err="1"/>
              <a:t>კულტურულ</a:t>
            </a:r>
            <a:r>
              <a:rPr lang="en-US" sz="1800" dirty="0"/>
              <a:t> </a:t>
            </a:r>
            <a:r>
              <a:rPr lang="en-US" sz="1800" dirty="0" err="1"/>
              <a:t>და</a:t>
            </a:r>
            <a:r>
              <a:rPr lang="en-US" sz="1800" dirty="0"/>
              <a:t> </a:t>
            </a:r>
            <a:r>
              <a:rPr lang="en-US" sz="1800" dirty="0" err="1"/>
              <a:t>არქეოლოგიურ</a:t>
            </a:r>
            <a:r>
              <a:rPr lang="en-US" sz="1800" dirty="0"/>
              <a:t> </a:t>
            </a:r>
            <a:r>
              <a:rPr lang="en-US" sz="1800" dirty="0" err="1"/>
              <a:t>ძეგლებზე</a:t>
            </a:r>
            <a:r>
              <a:rPr lang="en-US" sz="1800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ზემოქმედება</a:t>
            </a:r>
            <a:r>
              <a:rPr lang="en-US" sz="1800" dirty="0"/>
              <a:t> </a:t>
            </a:r>
            <a:r>
              <a:rPr lang="en-US" sz="1800" dirty="0" err="1"/>
              <a:t>სოციალურ-ეკონომიკურ</a:t>
            </a:r>
            <a:r>
              <a:rPr lang="en-US" sz="1800" dirty="0"/>
              <a:t> </a:t>
            </a:r>
            <a:r>
              <a:rPr lang="en-US" sz="1800" dirty="0" err="1"/>
              <a:t>გარემოზე</a:t>
            </a:r>
            <a:r>
              <a:rPr lang="en-US" sz="1800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ზემოქმედება</a:t>
            </a:r>
            <a:r>
              <a:rPr lang="en-US" sz="1800" dirty="0"/>
              <a:t> </a:t>
            </a:r>
            <a:r>
              <a:rPr lang="en-US" sz="1800" dirty="0" err="1"/>
              <a:t>ადამიანის</a:t>
            </a:r>
            <a:r>
              <a:rPr lang="en-US" sz="1800" dirty="0"/>
              <a:t> </a:t>
            </a:r>
            <a:r>
              <a:rPr lang="en-US" sz="1800" dirty="0" err="1"/>
              <a:t>ჯანმრთელობაზე</a:t>
            </a:r>
            <a:r>
              <a:rPr lang="en-US" sz="1800" dirty="0"/>
              <a:t> </a:t>
            </a:r>
            <a:r>
              <a:rPr lang="en-US" sz="1800" dirty="0" err="1"/>
              <a:t>და</a:t>
            </a:r>
            <a:r>
              <a:rPr lang="en-US" sz="1800" dirty="0"/>
              <a:t> </a:t>
            </a:r>
            <a:r>
              <a:rPr lang="en-US" sz="1800" dirty="0" err="1"/>
              <a:t>უსაფრთხოებასთან</a:t>
            </a:r>
            <a:r>
              <a:rPr lang="en-US" sz="1800" dirty="0"/>
              <a:t> </a:t>
            </a:r>
            <a:r>
              <a:rPr lang="en-US" sz="1800" dirty="0" err="1"/>
              <a:t>დაკავშირებული</a:t>
            </a:r>
            <a:r>
              <a:rPr lang="en-US" sz="1800" dirty="0"/>
              <a:t> </a:t>
            </a:r>
            <a:r>
              <a:rPr lang="en-US" sz="1800" dirty="0" err="1"/>
              <a:t>რისკები</a:t>
            </a:r>
            <a:r>
              <a:rPr lang="en-US" sz="1800" dirty="0"/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/>
              <a:t>კუმულაციური</a:t>
            </a:r>
            <a:r>
              <a:rPr lang="en-US" sz="1800" dirty="0"/>
              <a:t> </a:t>
            </a:r>
            <a:r>
              <a:rPr lang="en-US" sz="1800" dirty="0" err="1"/>
              <a:t>ზემოქმედება</a:t>
            </a:r>
            <a:r>
              <a:rPr lang="en-US" sz="1800" dirty="0"/>
              <a:t>. </a:t>
            </a:r>
          </a:p>
          <a:p>
            <a:pPr>
              <a:spcAft>
                <a:spcPts val="125"/>
              </a:spcAft>
            </a:pPr>
            <a:endParaRPr lang="en-US" sz="1600" dirty="0">
              <a:solidFill>
                <a:srgbClr val="000000"/>
              </a:solidFill>
              <a:latin typeface="Sylfaen" panose="010A0502050306030303" pitchFamily="18" charset="0"/>
              <a:ea typeface="Calibri" panose="020F0502020204030204" pitchFamily="34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66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7742562" y="5105400"/>
            <a:ext cx="4217128" cy="1295142"/>
          </a:xfrm>
          <a:prstGeom prst="rect">
            <a:avLst/>
          </a:prstGeom>
        </p:spPr>
        <p:txBody>
          <a:bodyPr lIns="137834" tIns="68916" rIns="137834" bIns="68916"/>
          <a:lstStyle/>
          <a:p>
            <a:pPr>
              <a:defRPr/>
            </a:pPr>
            <a:endParaRPr lang="ka-GE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 txBox="1">
            <a:spLocks/>
          </p:cNvSpPr>
          <p:nvPr/>
        </p:nvSpPr>
        <p:spPr>
          <a:xfrm>
            <a:off x="760412" y="2667000"/>
            <a:ext cx="5426035" cy="124358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ka-GE" sz="44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ylfaen" pitchFamily="18" charset="0"/>
              </a:rPr>
              <a:t>გმადლობთ ყურადღებისთვის!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318602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836612" y="1219200"/>
            <a:ext cx="10360501" cy="4191000"/>
          </a:xfrm>
        </p:spPr>
        <p:txBody>
          <a:bodyPr>
            <a:noAutofit/>
          </a:bodyPr>
          <a:lstStyle/>
          <a:p>
            <a:pPr marL="273050" marR="0" indent="-27305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ka-GE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გარკვეული </a:t>
            </a:r>
            <a:r>
              <a:rPr lang="ka-GE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ტექნოლოგიური სქემის</a:t>
            </a:r>
            <a:r>
              <a:rPr lang="ka-GE" sz="1600" b="1" dirty="0"/>
              <a:t>შპს „მეა გეო“-</a:t>
            </a:r>
            <a:r>
              <a:rPr lang="ka-GE" sz="1600" dirty="0"/>
              <a:t>ს</a:t>
            </a:r>
            <a:r>
              <a:rPr lang="ka-GE" sz="1600" b="1" dirty="0"/>
              <a:t>  </a:t>
            </a:r>
            <a:r>
              <a:rPr lang="ka-GE" sz="16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(ს/კ 400086143)  </a:t>
            </a:r>
            <a:r>
              <a:rPr lang="en-US" sz="1600" dirty="0" err="1"/>
              <a:t>ცემენტის</a:t>
            </a:r>
            <a:r>
              <a:rPr lang="en-US" sz="1600" dirty="0"/>
              <a:t> </a:t>
            </a:r>
            <a:r>
              <a:rPr lang="en-US" sz="1600" dirty="0" err="1"/>
              <a:t>მწარმოებელი</a:t>
            </a:r>
            <a:r>
              <a:rPr lang="en-US" sz="1600" dirty="0"/>
              <a:t> </a:t>
            </a:r>
            <a:r>
              <a:rPr lang="en-US" sz="1600" dirty="0" err="1"/>
              <a:t>საწარმო</a:t>
            </a:r>
            <a:r>
              <a:rPr lang="en-US" sz="1600" dirty="0"/>
              <a:t> </a:t>
            </a:r>
            <a:r>
              <a:rPr lang="en-US" sz="1600" dirty="0" err="1"/>
              <a:t>ფუნქციონირებს</a:t>
            </a:r>
            <a:r>
              <a:rPr lang="en-US" sz="1600" dirty="0"/>
              <a:t> </a:t>
            </a:r>
            <a:r>
              <a:rPr lang="en-US" sz="1600" dirty="0" err="1"/>
              <a:t>მისამართზე</a:t>
            </a:r>
            <a:r>
              <a:rPr lang="en-US" sz="1600" dirty="0"/>
              <a:t> </a:t>
            </a:r>
            <a:r>
              <a:rPr lang="en-US" sz="1600" dirty="0" err="1"/>
              <a:t>ქალაქი</a:t>
            </a:r>
            <a:r>
              <a:rPr lang="en-US" sz="1600" dirty="0"/>
              <a:t> </a:t>
            </a:r>
            <a:r>
              <a:rPr lang="ka-GE" sz="1600" dirty="0"/>
              <a:t>თბილისი, გლდანის რაიონის, გაგრის ქ </a:t>
            </a:r>
            <a:r>
              <a:rPr lang="en-US" sz="1600" dirty="0"/>
              <a:t>N </a:t>
            </a:r>
            <a:r>
              <a:rPr lang="ka-GE" sz="1600" dirty="0"/>
              <a:t>2 -ში</a:t>
            </a:r>
            <a:r>
              <a:rPr lang="en-US" sz="1600" dirty="0"/>
              <a:t>, </a:t>
            </a:r>
            <a:r>
              <a:rPr lang="ka-GE" sz="1600" dirty="0"/>
              <a:t>საწარმოს კუთვნილ არასასოფლო-სამეურნეო დანიშნულების მიწის ნაკვეთზე (საკადასტრო კოდი  01. 11. 03. 003. 018 ), საერთო ფართობით 2140კვ.მ. </a:t>
            </a:r>
            <a:r>
              <a:rPr lang="en-US" sz="1600" dirty="0"/>
              <a:t>2010 </a:t>
            </a:r>
            <a:r>
              <a:rPr lang="en-US" sz="1600" dirty="0" err="1"/>
              <a:t>წლის</a:t>
            </a:r>
            <a:r>
              <a:rPr lang="en-US" sz="1600" dirty="0"/>
              <a:t> </a:t>
            </a:r>
            <a:r>
              <a:rPr lang="ka-GE" sz="1600" dirty="0"/>
              <a:t>28 მაისს </a:t>
            </a:r>
            <a:r>
              <a:rPr lang="en-US" sz="1600" dirty="0" err="1"/>
              <a:t>საქართველოს</a:t>
            </a:r>
            <a:r>
              <a:rPr lang="en-US" sz="1600" dirty="0"/>
              <a:t> </a:t>
            </a:r>
            <a:r>
              <a:rPr lang="en-US" sz="1600" dirty="0" err="1"/>
              <a:t>გარემოს</a:t>
            </a:r>
            <a:r>
              <a:rPr lang="en-US" sz="1600" dirty="0"/>
              <a:t> </a:t>
            </a:r>
            <a:r>
              <a:rPr lang="en-US" sz="1600" dirty="0" err="1"/>
              <a:t>დაცვისა</a:t>
            </a:r>
            <a:r>
              <a:rPr lang="en-US" sz="1600" dirty="0"/>
              <a:t> </a:t>
            </a:r>
            <a:r>
              <a:rPr lang="en-US" sz="1600" dirty="0" err="1"/>
              <a:t>და</a:t>
            </a:r>
            <a:r>
              <a:rPr lang="en-US" sz="1600" dirty="0"/>
              <a:t> </a:t>
            </a:r>
            <a:r>
              <a:rPr lang="en-US" sz="1600" dirty="0" err="1"/>
              <a:t>ბუნებრივი</a:t>
            </a:r>
            <a:r>
              <a:rPr lang="en-US" sz="1600" dirty="0"/>
              <a:t> </a:t>
            </a:r>
            <a:r>
              <a:rPr lang="en-US" sz="1600" dirty="0" err="1"/>
              <a:t>რესურსების</a:t>
            </a:r>
            <a:r>
              <a:rPr lang="en-US" sz="1600" dirty="0"/>
              <a:t> </a:t>
            </a:r>
            <a:r>
              <a:rPr lang="en-US" sz="1600" dirty="0" err="1"/>
              <a:t>სამინისტროს</a:t>
            </a:r>
            <a:r>
              <a:rPr lang="en-US" sz="1600" dirty="0"/>
              <a:t> </a:t>
            </a:r>
            <a:r>
              <a:rPr lang="en-US" sz="1600" dirty="0" err="1"/>
              <a:t>მიერ</a:t>
            </a:r>
            <a:r>
              <a:rPr lang="en-US" sz="1600" dirty="0"/>
              <a:t> </a:t>
            </a:r>
            <a:r>
              <a:rPr lang="en-US" sz="1600" dirty="0" err="1"/>
              <a:t>შპს</a:t>
            </a:r>
            <a:r>
              <a:rPr lang="en-US" sz="1600" dirty="0"/>
              <a:t> „</a:t>
            </a:r>
            <a:r>
              <a:rPr lang="en-US" sz="1600" dirty="0" err="1"/>
              <a:t>ჯორჯიან</a:t>
            </a:r>
            <a:r>
              <a:rPr lang="en-US" sz="1600" dirty="0"/>
              <a:t> </a:t>
            </a:r>
            <a:r>
              <a:rPr lang="en-US" sz="1600" dirty="0" err="1"/>
              <a:t>თაზბის</a:t>
            </a:r>
            <a:r>
              <a:rPr lang="en-US" sz="1600" dirty="0"/>
              <a:t>“ </a:t>
            </a:r>
            <a:r>
              <a:rPr lang="en-US" sz="1600" dirty="0" err="1"/>
              <a:t>ცემენტის</a:t>
            </a:r>
            <a:r>
              <a:rPr lang="en-US" sz="1600" dirty="0"/>
              <a:t> </a:t>
            </a:r>
            <a:r>
              <a:rPr lang="en-US" sz="1600" dirty="0" err="1"/>
              <a:t>წარმოებაზე</a:t>
            </a:r>
            <a:r>
              <a:rPr lang="en-US" sz="1600" dirty="0"/>
              <a:t>  </a:t>
            </a:r>
            <a:r>
              <a:rPr lang="ka-GE" sz="1600" dirty="0"/>
              <a:t>გაცემული  იყო </a:t>
            </a:r>
            <a:r>
              <a:rPr lang="en-US" sz="1600" dirty="0"/>
              <a:t>N</a:t>
            </a:r>
            <a:r>
              <a:rPr lang="ka-GE" sz="1600" dirty="0"/>
              <a:t> 32  „ეკოლოგიური ექსპერტიზის  დასკვნა, “რომლის  საფუძველზე გაიცა  </a:t>
            </a:r>
            <a:r>
              <a:rPr lang="en-US" sz="1600" dirty="0"/>
              <a:t>N</a:t>
            </a:r>
            <a:r>
              <a:rPr lang="ka-GE" sz="1600" dirty="0"/>
              <a:t> 000209  </a:t>
            </a:r>
            <a:r>
              <a:rPr lang="en-US" sz="1600" dirty="0" err="1"/>
              <a:t>გარემოზე</a:t>
            </a:r>
            <a:r>
              <a:rPr lang="en-US" sz="1600" dirty="0"/>
              <a:t> </a:t>
            </a:r>
            <a:r>
              <a:rPr lang="en-US" sz="1600" dirty="0" err="1"/>
              <a:t>ზემოქმედების</a:t>
            </a:r>
            <a:r>
              <a:rPr lang="en-US" sz="1600" dirty="0"/>
              <a:t> </a:t>
            </a:r>
            <a:r>
              <a:rPr lang="en-US" sz="1600" dirty="0" err="1"/>
              <a:t>ნებართვა</a:t>
            </a:r>
            <a:r>
              <a:rPr lang="ka-GE" sz="16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ka-GE" sz="1600" dirty="0"/>
              <a:t>წარმადობის </a:t>
            </a:r>
            <a:r>
              <a:rPr lang="en-US" sz="1600" dirty="0" err="1"/>
              <a:t>ცვლილების</a:t>
            </a:r>
            <a:r>
              <a:rPr lang="en-US" sz="1600" dirty="0"/>
              <a:t> </a:t>
            </a:r>
            <a:r>
              <a:rPr lang="en-US" sz="1600" dirty="0" err="1"/>
              <a:t>მასშტაბის</a:t>
            </a:r>
            <a:r>
              <a:rPr lang="en-US" sz="1600" dirty="0"/>
              <a:t>, </a:t>
            </a:r>
            <a:r>
              <a:rPr lang="en-US" sz="1600" dirty="0" err="1"/>
              <a:t>მოსახლეობასთან</a:t>
            </a:r>
            <a:r>
              <a:rPr lang="en-US" sz="1600" dirty="0"/>
              <a:t> </a:t>
            </a:r>
            <a:r>
              <a:rPr lang="en-US" sz="1600" dirty="0" err="1"/>
              <a:t>დაშორების</a:t>
            </a:r>
            <a:r>
              <a:rPr lang="en-US" sz="1600" dirty="0"/>
              <a:t> </a:t>
            </a:r>
            <a:r>
              <a:rPr lang="en-US" sz="1600" dirty="0" err="1"/>
              <a:t>მანძილის</a:t>
            </a:r>
            <a:r>
              <a:rPr lang="en-US" sz="1600" dirty="0"/>
              <a:t> </a:t>
            </a:r>
            <a:r>
              <a:rPr lang="en-US" sz="1600" dirty="0" err="1" smtClean="0"/>
              <a:t>და</a:t>
            </a:r>
            <a:r>
              <a:rPr lang="ka-GE" sz="1600" dirty="0"/>
              <a:t> </a:t>
            </a:r>
            <a:r>
              <a:rPr lang="en-US" sz="1600" dirty="0" err="1" smtClean="0"/>
              <a:t>გარემოზე</a:t>
            </a:r>
            <a:r>
              <a:rPr lang="en-US" sz="1600" dirty="0" smtClean="0"/>
              <a:t> </a:t>
            </a:r>
            <a:r>
              <a:rPr lang="ka-GE" sz="1600" dirty="0"/>
              <a:t>მოსალოდნელად გაზრდილი </a:t>
            </a:r>
            <a:r>
              <a:rPr lang="en-US" sz="1600" dirty="0" err="1"/>
              <a:t>ზემოქმედების</a:t>
            </a:r>
            <a:r>
              <a:rPr lang="en-US" sz="1600" dirty="0"/>
              <a:t> </a:t>
            </a:r>
            <a:r>
              <a:rPr lang="en-US" sz="1600" dirty="0" err="1"/>
              <a:t>გათვალისწინებით</a:t>
            </a:r>
            <a:r>
              <a:rPr lang="en-US" sz="1600" dirty="0"/>
              <a:t> </a:t>
            </a:r>
            <a:r>
              <a:rPr lang="en-US" sz="1600" dirty="0" err="1"/>
              <a:t>ცემენტის</a:t>
            </a:r>
            <a:r>
              <a:rPr lang="en-US" sz="1600" dirty="0"/>
              <a:t> </a:t>
            </a:r>
            <a:r>
              <a:rPr lang="en-US" sz="1600" dirty="0" err="1"/>
              <a:t>საწარმოს</a:t>
            </a:r>
            <a:r>
              <a:rPr lang="en-US" sz="1600" dirty="0"/>
              <a:t> </a:t>
            </a:r>
            <a:r>
              <a:rPr lang="en-US" sz="1600" dirty="0" err="1"/>
              <a:t>ექსპლუატაციის</a:t>
            </a:r>
            <a:r>
              <a:rPr lang="en-US" sz="1600" dirty="0"/>
              <a:t> </a:t>
            </a:r>
            <a:r>
              <a:rPr lang="en-US" sz="1600" dirty="0" err="1"/>
              <a:t>პირობების</a:t>
            </a:r>
            <a:r>
              <a:rPr lang="en-US" sz="1600" dirty="0"/>
              <a:t> </a:t>
            </a:r>
            <a:r>
              <a:rPr lang="en-US" sz="1600" dirty="0" err="1"/>
              <a:t>ცვლილება</a:t>
            </a:r>
            <a:r>
              <a:rPr lang="ka-GE" sz="1600" dirty="0"/>
              <a:t>მ</a:t>
            </a:r>
            <a:r>
              <a:rPr lang="en-US" sz="1600" dirty="0"/>
              <a:t> (</a:t>
            </a:r>
            <a:r>
              <a:rPr lang="en-US" sz="1600" dirty="0" err="1"/>
              <a:t>წარმადობის</a:t>
            </a:r>
            <a:r>
              <a:rPr lang="en-US" sz="1600" dirty="0"/>
              <a:t> </a:t>
            </a:r>
            <a:r>
              <a:rPr lang="en-US" sz="1600" dirty="0" err="1"/>
              <a:t>გაზრდა</a:t>
            </a:r>
            <a:r>
              <a:rPr lang="en-US" sz="1600" dirty="0"/>
              <a:t>)  </a:t>
            </a:r>
            <a:r>
              <a:rPr lang="ka-GE" sz="1600" dirty="0"/>
              <a:t>შესაძლოა </a:t>
            </a:r>
            <a:r>
              <a:rPr lang="en-US" sz="1600" dirty="0" err="1"/>
              <a:t>გამოიწვიოს</a:t>
            </a:r>
            <a:r>
              <a:rPr lang="en-US" sz="1600" dirty="0"/>
              <a:t> </a:t>
            </a:r>
            <a:r>
              <a:rPr lang="en-US" sz="1600" dirty="0" err="1"/>
              <a:t>გარემოზე</a:t>
            </a:r>
            <a:r>
              <a:rPr lang="en-US" sz="1600" dirty="0"/>
              <a:t>  </a:t>
            </a:r>
            <a:r>
              <a:rPr lang="ka-GE" sz="1600" dirty="0"/>
              <a:t>გაზრდილი </a:t>
            </a:r>
            <a:r>
              <a:rPr lang="en-US" sz="1600" dirty="0" err="1"/>
              <a:t>ზემოქმედება</a:t>
            </a:r>
            <a:r>
              <a:rPr lang="en-US" dirty="0"/>
              <a:t>.</a:t>
            </a:r>
            <a:endParaRPr lang="ka-GE" sz="2000" dirty="0"/>
          </a:p>
        </p:txBody>
      </p:sp>
      <p:sp>
        <p:nvSpPr>
          <p:cNvPr id="5" name="Rectangle 4"/>
          <p:cNvSpPr/>
          <p:nvPr/>
        </p:nvSpPr>
        <p:spPr>
          <a:xfrm>
            <a:off x="7313612" y="304800"/>
            <a:ext cx="43044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a-GE" sz="2800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შესავალი</a:t>
            </a:r>
            <a:endParaRPr lang="ka-GE" sz="280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521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-1233815"/>
            <a:ext cx="82280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dirty="0"/>
              <a:t>გზშ-ს პროცესში განიხილებოდა 2 ალტერნატიული ვარიანტი - განთავსების ტერიტორიის და არაქმედების ალტერნატიული ვარიანტები.</a:t>
            </a:r>
          </a:p>
        </p:txBody>
      </p:sp>
      <p:sp>
        <p:nvSpPr>
          <p:cNvPr id="6" name="Rectangle 5"/>
          <p:cNvSpPr/>
          <p:nvPr/>
        </p:nvSpPr>
        <p:spPr>
          <a:xfrm>
            <a:off x="989012" y="914400"/>
            <a:ext cx="96774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1600" dirty="0"/>
              <a:t>2010 </a:t>
            </a:r>
            <a:r>
              <a:rPr lang="en-US" sz="1600" dirty="0" err="1"/>
              <a:t>წელს</a:t>
            </a:r>
            <a:r>
              <a:rPr lang="en-US" sz="1600" dirty="0"/>
              <a:t> </a:t>
            </a:r>
            <a:r>
              <a:rPr lang="en-US" sz="1600" dirty="0" err="1"/>
              <a:t>კომპანიების</a:t>
            </a:r>
            <a:r>
              <a:rPr lang="en-US" sz="1600" dirty="0"/>
              <a:t> </a:t>
            </a:r>
            <a:r>
              <a:rPr lang="en-US" sz="1600" dirty="0" err="1"/>
              <a:t>ერთობლივი</a:t>
            </a:r>
            <a:r>
              <a:rPr lang="en-US" sz="1600" dirty="0"/>
              <a:t> </a:t>
            </a:r>
            <a:r>
              <a:rPr lang="en-US" sz="1600" dirty="0" err="1"/>
              <a:t>მომართვის</a:t>
            </a:r>
            <a:r>
              <a:rPr lang="en-US" sz="1600" dirty="0"/>
              <a:t> </a:t>
            </a:r>
            <a:r>
              <a:rPr lang="en-US" sz="1600" dirty="0" err="1"/>
              <a:t>საფუძველზე</a:t>
            </a:r>
            <a:r>
              <a:rPr lang="en-US" sz="1600" dirty="0"/>
              <a:t> </a:t>
            </a:r>
            <a:r>
              <a:rPr lang="en-US" sz="1600" dirty="0" err="1"/>
              <a:t>აღნიშნული</a:t>
            </a:r>
            <a:r>
              <a:rPr lang="en-US" sz="1600" dirty="0"/>
              <a:t> </a:t>
            </a:r>
            <a:r>
              <a:rPr lang="en-US" sz="1600" dirty="0" err="1"/>
              <a:t>ნებართვა</a:t>
            </a:r>
            <a:r>
              <a:rPr lang="en-US" sz="1600" dirty="0"/>
              <a:t> </a:t>
            </a:r>
            <a:r>
              <a:rPr lang="en-US" sz="1600" dirty="0" err="1"/>
              <a:t>გადაეცა</a:t>
            </a:r>
            <a:r>
              <a:rPr lang="en-US" sz="1600" dirty="0"/>
              <a:t> </a:t>
            </a:r>
            <a:r>
              <a:rPr lang="en-US" sz="1600" dirty="0" err="1"/>
              <a:t>შპს</a:t>
            </a:r>
            <a:r>
              <a:rPr lang="en-US" sz="1600" dirty="0"/>
              <a:t> „GT- </a:t>
            </a:r>
            <a:r>
              <a:rPr lang="en-US" sz="1600" dirty="0" err="1"/>
              <a:t>ცემენტს</a:t>
            </a:r>
            <a:r>
              <a:rPr lang="en-US" sz="1600" dirty="0"/>
              <a:t>“.  2015 </a:t>
            </a:r>
            <a:r>
              <a:rPr lang="en-US" sz="1600" dirty="0" err="1"/>
              <a:t>წელს</a:t>
            </a:r>
            <a:r>
              <a:rPr lang="en-US" sz="1600" dirty="0"/>
              <a:t> </a:t>
            </a:r>
            <a:r>
              <a:rPr lang="en-US" sz="1600" dirty="0" err="1"/>
              <a:t>შპს</a:t>
            </a:r>
            <a:r>
              <a:rPr lang="en-US" sz="1600" dirty="0"/>
              <a:t> „GT-</a:t>
            </a:r>
            <a:r>
              <a:rPr lang="en-US" sz="1600" dirty="0" err="1"/>
              <a:t>ცემენტისგან</a:t>
            </a:r>
            <a:r>
              <a:rPr lang="en-US" sz="1600" dirty="0"/>
              <a:t>“ </a:t>
            </a:r>
            <a:r>
              <a:rPr lang="en-US" sz="1600" dirty="0" err="1"/>
              <a:t>აღნიშნული</a:t>
            </a:r>
            <a:r>
              <a:rPr lang="en-US" sz="1600" dirty="0"/>
              <a:t> </a:t>
            </a:r>
            <a:r>
              <a:rPr lang="en-US" sz="1600" dirty="0" err="1"/>
              <a:t>ნებართვა</a:t>
            </a:r>
            <a:r>
              <a:rPr lang="en-US" sz="1600" dirty="0"/>
              <a:t> </a:t>
            </a:r>
            <a:r>
              <a:rPr lang="en-US" sz="1600" dirty="0" err="1"/>
              <a:t>გადაეცა</a:t>
            </a:r>
            <a:r>
              <a:rPr lang="en-US" sz="1600" dirty="0"/>
              <a:t> </a:t>
            </a:r>
            <a:r>
              <a:rPr lang="en-US" sz="1600" dirty="0" err="1"/>
              <a:t>შპს</a:t>
            </a:r>
            <a:r>
              <a:rPr lang="en-US" sz="1600" dirty="0"/>
              <a:t> „</a:t>
            </a:r>
            <a:r>
              <a:rPr lang="en-US" sz="1600" dirty="0" err="1"/>
              <a:t>ჯიქურს</a:t>
            </a:r>
            <a:r>
              <a:rPr lang="en-US" sz="1600" dirty="0"/>
              <a:t>“ </a:t>
            </a:r>
            <a:r>
              <a:rPr lang="en-US" sz="1600" dirty="0" err="1"/>
              <a:t>ხოლო</a:t>
            </a:r>
            <a:r>
              <a:rPr lang="en-US" sz="1600" dirty="0"/>
              <a:t> 2016 </a:t>
            </a:r>
            <a:r>
              <a:rPr lang="en-US" sz="1600" dirty="0" err="1"/>
              <a:t>წელს</a:t>
            </a:r>
            <a:r>
              <a:rPr lang="en-US" sz="1600" dirty="0"/>
              <a:t> </a:t>
            </a:r>
            <a:r>
              <a:rPr lang="en-US" sz="1600" dirty="0" err="1"/>
              <a:t>კომპანიების</a:t>
            </a:r>
            <a:r>
              <a:rPr lang="en-US" sz="1600" dirty="0"/>
              <a:t> </a:t>
            </a:r>
            <a:r>
              <a:rPr lang="en-US" sz="1600" dirty="0" err="1"/>
              <a:t>ერთობლივი</a:t>
            </a:r>
            <a:r>
              <a:rPr lang="en-US" sz="1600" dirty="0"/>
              <a:t> </a:t>
            </a:r>
            <a:r>
              <a:rPr lang="en-US" sz="1600" dirty="0" err="1"/>
              <a:t>მომართვის</a:t>
            </a:r>
            <a:r>
              <a:rPr lang="en-US" sz="1600" dirty="0"/>
              <a:t> </a:t>
            </a:r>
            <a:r>
              <a:rPr lang="en-US" sz="1600" dirty="0" err="1"/>
              <a:t>საფუძველზე</a:t>
            </a:r>
            <a:r>
              <a:rPr lang="en-US" sz="1600" dirty="0"/>
              <a:t> </a:t>
            </a:r>
            <a:r>
              <a:rPr lang="en-US" sz="1600" dirty="0" err="1"/>
              <a:t>ზემოაღნიშნული</a:t>
            </a:r>
            <a:r>
              <a:rPr lang="en-US" sz="1600" dirty="0"/>
              <a:t> </a:t>
            </a:r>
            <a:r>
              <a:rPr lang="en-US" sz="1600" dirty="0" err="1"/>
              <a:t>ნებართვა</a:t>
            </a:r>
            <a:r>
              <a:rPr lang="en-US" sz="1600" dirty="0"/>
              <a:t> </a:t>
            </a:r>
            <a:r>
              <a:rPr lang="en-US" sz="1600" dirty="0" err="1"/>
              <a:t>შპს</a:t>
            </a:r>
            <a:r>
              <a:rPr lang="en-US" sz="1600" dirty="0"/>
              <a:t> „</a:t>
            </a:r>
            <a:r>
              <a:rPr lang="en-US" sz="1600" dirty="0" err="1"/>
              <a:t>ჯიქურისგან</a:t>
            </a:r>
            <a:r>
              <a:rPr lang="en-US" sz="1600" dirty="0"/>
              <a:t>“ </a:t>
            </a:r>
            <a:r>
              <a:rPr lang="en-US" sz="1600" dirty="0" err="1"/>
              <a:t>გადაეცა</a:t>
            </a:r>
            <a:r>
              <a:rPr lang="en-US" sz="1600" dirty="0"/>
              <a:t> </a:t>
            </a:r>
            <a:r>
              <a:rPr lang="en-US" sz="1600" dirty="0" err="1"/>
              <a:t>შპს</a:t>
            </a:r>
            <a:r>
              <a:rPr lang="en-US" sz="1600" dirty="0"/>
              <a:t> „</a:t>
            </a:r>
            <a:r>
              <a:rPr lang="en-US" sz="1600" dirty="0" err="1"/>
              <a:t>დუღაბს</a:t>
            </a:r>
            <a:r>
              <a:rPr lang="en-US" sz="1600" dirty="0" smtClean="0"/>
              <a:t>“</a:t>
            </a:r>
            <a:endParaRPr lang="ka-GE" sz="1600" dirty="0" smtClean="0"/>
          </a:p>
          <a:p>
            <a:pPr algn="just"/>
            <a:r>
              <a:rPr lang="ka-GE" sz="1600" dirty="0"/>
              <a:t>2020 წლის 23 სექტემბერს სამინისტროს მიმართ შპს „მეა-გეოს“ მიერ წარმოდგენილი ინფორმაციის თანახმად, 2020 წელს (ბრძ. #2-858)   მოხდა კომპანიის სახელის ცვლილება და შპს „დუღაბი“ ჩამოყალიბდა შპს „მეა-გეოს“ სახელით, რაც დასტურდება  სსიპ საჯარო რეესტრის ეროვნული სააგენტოს მეწარმეთა და არასამეწარმეო  (არაკომერციული) იურიდიული პირების რეესტრიდან ამონაწერით.</a:t>
            </a:r>
            <a:endParaRPr lang="en-US" sz="1600" dirty="0"/>
          </a:p>
          <a:p>
            <a:pPr algn="just"/>
            <a:r>
              <a:rPr lang="ka-GE" sz="1600" dirty="0"/>
              <a:t> </a:t>
            </a:r>
            <a:endParaRPr lang="en-US" sz="1600" dirty="0"/>
          </a:p>
          <a:p>
            <a:pPr algn="just"/>
            <a:r>
              <a:rPr lang="ka-GE" sz="1600" dirty="0"/>
              <a:t>გაცემული გარემოზე ზემოქმედების ნებართვის შესაბამისად  </a:t>
            </a:r>
            <a:r>
              <a:rPr lang="en-US" sz="1600" dirty="0" err="1"/>
              <a:t>ცემენტის</a:t>
            </a:r>
            <a:r>
              <a:rPr lang="en-US" sz="1600" dirty="0"/>
              <a:t> </a:t>
            </a:r>
            <a:r>
              <a:rPr lang="en-US" sz="1600" dirty="0" err="1"/>
              <a:t>საწარმო</a:t>
            </a:r>
            <a:r>
              <a:rPr lang="en-US" sz="1600" dirty="0"/>
              <a:t> </a:t>
            </a:r>
            <a:r>
              <a:rPr lang="en-US" sz="1600" dirty="0" err="1"/>
              <a:t>დღეის</a:t>
            </a:r>
            <a:r>
              <a:rPr lang="en-US" sz="1600" dirty="0"/>
              <a:t> </a:t>
            </a:r>
            <a:r>
              <a:rPr lang="en-US" sz="1600" dirty="0" err="1"/>
              <a:t>მდგომარეობით</a:t>
            </a:r>
            <a:r>
              <a:rPr lang="en-US" sz="1600" dirty="0"/>
              <a:t> </a:t>
            </a:r>
            <a:r>
              <a:rPr lang="en-US" sz="1600" dirty="0" err="1"/>
              <a:t>მუშაობს</a:t>
            </a:r>
            <a:r>
              <a:rPr lang="en-US" sz="1600" dirty="0"/>
              <a:t> </a:t>
            </a:r>
            <a:r>
              <a:rPr lang="en-US" sz="1600" dirty="0" err="1"/>
              <a:t>წელიწადში</a:t>
            </a:r>
            <a:r>
              <a:rPr lang="en-US" sz="1600" dirty="0"/>
              <a:t> 300 </a:t>
            </a:r>
            <a:r>
              <a:rPr lang="en-US" sz="1600" dirty="0" err="1"/>
              <a:t>დღე</a:t>
            </a:r>
            <a:r>
              <a:rPr lang="ka-GE" sz="1600" dirty="0"/>
              <a:t>ს</a:t>
            </a:r>
            <a:r>
              <a:rPr lang="en-US" sz="1600" dirty="0"/>
              <a:t>, 12 </a:t>
            </a:r>
            <a:r>
              <a:rPr lang="en-US" sz="1600" dirty="0" err="1"/>
              <a:t>საათიანი</a:t>
            </a:r>
            <a:r>
              <a:rPr lang="en-US" sz="1600" dirty="0"/>
              <a:t> </a:t>
            </a:r>
            <a:r>
              <a:rPr lang="en-US" sz="1600" dirty="0" err="1"/>
              <a:t>სამუშაო</a:t>
            </a:r>
            <a:r>
              <a:rPr lang="en-US" sz="1600" dirty="0"/>
              <a:t> </a:t>
            </a:r>
            <a:r>
              <a:rPr lang="en-US" sz="1600" dirty="0" err="1"/>
              <a:t>გრაფიკით</a:t>
            </a:r>
            <a:r>
              <a:rPr lang="en-US" sz="1600" dirty="0"/>
              <a:t> </a:t>
            </a:r>
            <a:r>
              <a:rPr lang="en-US" sz="1600" dirty="0" err="1"/>
              <a:t>და</a:t>
            </a:r>
            <a:r>
              <a:rPr lang="en-US" sz="1600" dirty="0"/>
              <a:t> </a:t>
            </a:r>
            <a:r>
              <a:rPr lang="en-US" sz="1600" dirty="0" err="1"/>
              <a:t>მისი</a:t>
            </a:r>
            <a:r>
              <a:rPr lang="en-US" sz="1600" dirty="0"/>
              <a:t> </a:t>
            </a:r>
            <a:r>
              <a:rPr lang="en-US" sz="1600" dirty="0" err="1"/>
              <a:t>წლიური</a:t>
            </a:r>
            <a:r>
              <a:rPr lang="en-US" sz="1600" dirty="0"/>
              <a:t> </a:t>
            </a:r>
            <a:r>
              <a:rPr lang="en-US" sz="1600" dirty="0" err="1"/>
              <a:t>წარმადობა</a:t>
            </a:r>
            <a:r>
              <a:rPr lang="en-US" sz="1600" dirty="0"/>
              <a:t> </a:t>
            </a:r>
            <a:r>
              <a:rPr lang="en-US" sz="1600" dirty="0" err="1"/>
              <a:t>შეადგენს</a:t>
            </a:r>
            <a:r>
              <a:rPr lang="en-US" sz="1600" dirty="0"/>
              <a:t> 10800 </a:t>
            </a:r>
            <a:r>
              <a:rPr lang="en-US" sz="1600" dirty="0" err="1"/>
              <a:t>ტონას</a:t>
            </a:r>
            <a:r>
              <a:rPr lang="en-US" sz="1600" dirty="0" smtClean="0"/>
              <a:t>.</a:t>
            </a:r>
            <a:endParaRPr lang="ka-GE" sz="1600" dirty="0" smtClean="0"/>
          </a:p>
          <a:p>
            <a:pPr algn="just"/>
            <a:endParaRPr lang="ka-GE" sz="1600" dirty="0"/>
          </a:p>
          <a:p>
            <a:r>
              <a:rPr lang="ka-GE" sz="1600" dirty="0"/>
              <a:t>საქართველოს გარემოსა და სოფლის მეურნეობის მინისტრის  13. 11. 2020 წლის               </a:t>
            </a:r>
            <a:r>
              <a:rPr lang="en-US" sz="1600" dirty="0"/>
              <a:t>N 2-1052 </a:t>
            </a:r>
            <a:r>
              <a:rPr lang="ka-GE" sz="1600" dirty="0"/>
              <a:t>ბრძანების  მიხედვით  საწარმოში ექსპლუატაციის პირობებში ცვლილებიდან (წარმადობის გაზრდა)  გამომდინარე  შპს „ მეა გეო“-ს  მიერ  გათვალისწინებულია:  </a:t>
            </a:r>
            <a:endParaRPr lang="en-US" sz="1600" dirty="0"/>
          </a:p>
          <a:p>
            <a:pPr lvl="0"/>
            <a:r>
              <a:rPr lang="en-US" sz="1600" dirty="0"/>
              <a:t>„</a:t>
            </a:r>
            <a:r>
              <a:rPr lang="en-US" sz="1600" dirty="0" err="1"/>
              <a:t>გარემოსდაცვითი</a:t>
            </a:r>
            <a:r>
              <a:rPr lang="en-US" sz="1600" dirty="0"/>
              <a:t> </a:t>
            </a:r>
            <a:r>
              <a:rPr lang="en-US" sz="1600" dirty="0" err="1"/>
              <a:t>შეფასების</a:t>
            </a:r>
            <a:r>
              <a:rPr lang="en-US" sz="1600" dirty="0"/>
              <a:t> </a:t>
            </a:r>
            <a:r>
              <a:rPr lang="en-US" sz="1600" dirty="0" err="1"/>
              <a:t>კოდექსის</a:t>
            </a:r>
            <a:r>
              <a:rPr lang="en-US" sz="1600" dirty="0"/>
              <a:t>“ მე-8</a:t>
            </a:r>
            <a:r>
              <a:rPr lang="ka-GE" sz="1600" dirty="0"/>
              <a:t>-ე </a:t>
            </a:r>
            <a:r>
              <a:rPr lang="en-US" sz="1600" dirty="0" err="1"/>
              <a:t>მუხლის</a:t>
            </a:r>
            <a:r>
              <a:rPr lang="en-US" sz="1600" dirty="0"/>
              <a:t> </a:t>
            </a:r>
            <a:r>
              <a:rPr lang="en-US" sz="1600" dirty="0" err="1"/>
              <a:t>შესაბამისად</a:t>
            </a:r>
            <a:r>
              <a:rPr lang="en-US" sz="1600" dirty="0"/>
              <a:t> </a:t>
            </a:r>
            <a:r>
              <a:rPr lang="en-US" sz="1600" dirty="0" err="1"/>
              <a:t>უზრუნველყოს</a:t>
            </a:r>
            <a:r>
              <a:rPr lang="en-US" sz="1600" dirty="0"/>
              <a:t> </a:t>
            </a:r>
            <a:r>
              <a:rPr lang="en-US" sz="1600" dirty="0" err="1"/>
              <a:t>სკოპინგის</a:t>
            </a:r>
            <a:r>
              <a:rPr lang="en-US" sz="1600" dirty="0"/>
              <a:t> </a:t>
            </a:r>
            <a:r>
              <a:rPr lang="en-US" sz="1600" dirty="0" err="1"/>
              <a:t>პროცედურის</a:t>
            </a:r>
            <a:r>
              <a:rPr lang="en-US" sz="1600" dirty="0"/>
              <a:t> </a:t>
            </a:r>
            <a:r>
              <a:rPr lang="en-US" sz="1600" dirty="0" err="1"/>
              <a:t>გავლა</a:t>
            </a:r>
            <a:r>
              <a:rPr lang="en-US" sz="1600" dirty="0"/>
              <a:t>;</a:t>
            </a:r>
            <a:r>
              <a:rPr lang="ka-GE" sz="1600" dirty="0"/>
              <a:t>        </a:t>
            </a:r>
            <a:endParaRPr lang="en-US" sz="1600" dirty="0"/>
          </a:p>
          <a:p>
            <a:r>
              <a:rPr lang="en-US" sz="1600" dirty="0"/>
              <a:t>„</a:t>
            </a:r>
            <a:r>
              <a:rPr lang="en-US" sz="1600" dirty="0" err="1"/>
              <a:t>გარემოსდაცვითი</a:t>
            </a:r>
            <a:r>
              <a:rPr lang="en-US" sz="1600" dirty="0"/>
              <a:t> </a:t>
            </a:r>
            <a:r>
              <a:rPr lang="en-US" sz="1600" dirty="0" err="1"/>
              <a:t>შეფასების</a:t>
            </a:r>
            <a:r>
              <a:rPr lang="en-US" sz="1600" dirty="0"/>
              <a:t> </a:t>
            </a:r>
            <a:r>
              <a:rPr lang="en-US" sz="1600" dirty="0" err="1"/>
              <a:t>კოდექსის</a:t>
            </a:r>
            <a:r>
              <a:rPr lang="en-US" sz="1600" dirty="0"/>
              <a:t>“ </a:t>
            </a:r>
            <a:r>
              <a:rPr lang="en-US" sz="1600" dirty="0" err="1"/>
              <a:t>მე</a:t>
            </a:r>
            <a:r>
              <a:rPr lang="en-US" sz="1600" dirty="0"/>
              <a:t>-</a:t>
            </a:r>
            <a:r>
              <a:rPr lang="ka-GE" sz="1600" dirty="0"/>
              <a:t>10-ე   მუხლის შესაბამისად   „გარემოზე ზემოქმედების შეფასების ანგარიში“-ს მომზადება.</a:t>
            </a:r>
            <a:endParaRPr lang="en-US" sz="1600" dirty="0"/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8A2AF7-0FF1-463A-9846-6CE7D6EBD771}"/>
              </a:ext>
            </a:extLst>
          </p:cNvPr>
          <p:cNvSpPr/>
          <p:nvPr/>
        </p:nvSpPr>
        <p:spPr>
          <a:xfrm>
            <a:off x="6551612" y="304800"/>
            <a:ext cx="50664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a-GE" sz="2800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პროექტის მოკლე აღწერა</a:t>
            </a:r>
            <a:endParaRPr lang="ka-GE" sz="280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749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551612" y="304800"/>
            <a:ext cx="50664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a-GE" sz="2800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პროექტის მოკლე აღწერა</a:t>
            </a:r>
            <a:endParaRPr lang="ka-GE" sz="280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0412" y="838200"/>
            <a:ext cx="1078146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ka-GE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79145" y="1020794"/>
            <a:ext cx="9144000" cy="4041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sz="1600" dirty="0"/>
              <a:t>წარმოდგენილი  </a:t>
            </a:r>
            <a:r>
              <a:rPr lang="ru-RU" sz="1600" dirty="0"/>
              <a:t>საქმიანობა საქართველოს კანონის გარემოსდაცვითი შეფასების კოდექსის </a:t>
            </a:r>
            <a:r>
              <a:rPr lang="en-US" sz="1600" dirty="0"/>
              <a:t>II </a:t>
            </a:r>
            <a:r>
              <a:rPr lang="ru-RU" sz="1600" dirty="0"/>
              <a:t>დანართი</a:t>
            </a:r>
            <a:r>
              <a:rPr lang="ka-GE" sz="1600" dirty="0"/>
              <a:t>ს მე-5 მუხლის 5.4 პუნქტისა  და ასევე საქართველოს გარემოსა და სოფლის მეურნეობის მინისტრის  13. 11. 2020 წლის </a:t>
            </a:r>
            <a:r>
              <a:rPr lang="ru-RU" sz="1600" dirty="0"/>
              <a:t>N 2-1052</a:t>
            </a:r>
            <a:r>
              <a:rPr lang="ka-GE" sz="1600" dirty="0"/>
              <a:t> ბრძანების  შესაბამისად  საწარმოში ექსპლუატაციის პირობებში ცვლილებიდან (წარმადობის გაზრდა)  გამომდინარე  ექვემდებარება სკოპინგის  პროცედურის გავლას,  </a:t>
            </a:r>
            <a:r>
              <a:rPr lang="ru-RU" sz="1600" dirty="0"/>
              <a:t>რომელიც კოდექსის მე</a:t>
            </a:r>
            <a:r>
              <a:rPr lang="en-US" sz="1600" dirty="0"/>
              <a:t>-8 </a:t>
            </a:r>
            <a:r>
              <a:rPr lang="ru-RU" sz="1600" dirty="0"/>
              <a:t>მუხლის შესაბამისად მოიცავს შემდეგ ინფორმაციას</a:t>
            </a:r>
            <a:r>
              <a:rPr lang="en-US" sz="1600" dirty="0"/>
              <a:t>: </a:t>
            </a:r>
          </a:p>
          <a:p>
            <a:pPr algn="just"/>
            <a:r>
              <a:rPr lang="ru-RU" sz="1600" dirty="0"/>
              <a:t>დაგეგმილი საქმიანობის მოკლე აღწერას</a:t>
            </a:r>
            <a:r>
              <a:rPr lang="en-US" sz="1600" dirty="0"/>
              <a:t>, </a:t>
            </a:r>
            <a:r>
              <a:rPr lang="ru-RU" sz="1600" dirty="0"/>
              <a:t>მათ შორის</a:t>
            </a:r>
            <a:r>
              <a:rPr lang="en-US" sz="1600" dirty="0"/>
              <a:t>: </a:t>
            </a:r>
            <a:r>
              <a:rPr lang="ru-RU" sz="1600" dirty="0"/>
              <a:t>ინფორმაცია საქმიანობის განხორციელების ადგილის შესახებ</a:t>
            </a:r>
            <a:r>
              <a:rPr lang="en-US" sz="1600" dirty="0"/>
              <a:t>, </a:t>
            </a:r>
            <a:r>
              <a:rPr lang="ru-RU" sz="1600" dirty="0"/>
              <a:t>ობიექტის საპროექტო მახასიათებლები</a:t>
            </a:r>
            <a:r>
              <a:rPr lang="en-US" sz="1600" dirty="0"/>
              <a:t>, </a:t>
            </a:r>
            <a:r>
              <a:rPr lang="ru-RU" sz="1600" dirty="0"/>
              <a:t>ოპერირების პროცესის პრინციპები და სხვ</a:t>
            </a:r>
            <a:r>
              <a:rPr lang="en-US" dirty="0"/>
              <a:t>; </a:t>
            </a:r>
          </a:p>
          <a:p>
            <a:pPr>
              <a:lnSpc>
                <a:spcPct val="115000"/>
              </a:lnSpc>
            </a:pPr>
            <a:r>
              <a:rPr lang="en-US" sz="1600" dirty="0" err="1"/>
              <a:t>ზოგად</a:t>
            </a:r>
            <a:r>
              <a:rPr lang="en-US" sz="1600" dirty="0"/>
              <a:t> </a:t>
            </a:r>
            <a:r>
              <a:rPr lang="en-US" sz="1600" dirty="0" err="1"/>
              <a:t>ინფორმაციას</a:t>
            </a:r>
            <a:r>
              <a:rPr lang="en-US" sz="1600" dirty="0"/>
              <a:t> </a:t>
            </a:r>
            <a:r>
              <a:rPr lang="en-US" sz="1600" dirty="0" err="1"/>
              <a:t>გარემოზე</a:t>
            </a:r>
            <a:r>
              <a:rPr lang="en-US" sz="1600" dirty="0"/>
              <a:t> </a:t>
            </a:r>
            <a:r>
              <a:rPr lang="en-US" sz="1600" dirty="0" err="1"/>
              <a:t>შესაძლო</a:t>
            </a:r>
            <a:r>
              <a:rPr lang="en-US" sz="1600" dirty="0"/>
              <a:t> </a:t>
            </a:r>
            <a:r>
              <a:rPr lang="en-US" sz="1600" dirty="0" err="1"/>
              <a:t>ზემოქმედების</a:t>
            </a:r>
            <a:r>
              <a:rPr lang="en-US" sz="1600" dirty="0"/>
              <a:t> </a:t>
            </a:r>
            <a:r>
              <a:rPr lang="en-US" sz="1600" dirty="0" err="1"/>
              <a:t>და</a:t>
            </a:r>
            <a:r>
              <a:rPr lang="en-US" sz="1600" dirty="0"/>
              <a:t> </a:t>
            </a:r>
            <a:r>
              <a:rPr lang="en-US" sz="1600" dirty="0" err="1"/>
              <a:t>მისი</a:t>
            </a:r>
            <a:r>
              <a:rPr lang="en-US" sz="1600" dirty="0"/>
              <a:t> </a:t>
            </a:r>
            <a:r>
              <a:rPr lang="en-US" sz="1600" dirty="0" err="1"/>
              <a:t>სახეების</a:t>
            </a:r>
            <a:r>
              <a:rPr lang="en-US" sz="1600" dirty="0"/>
              <a:t> </a:t>
            </a:r>
            <a:r>
              <a:rPr lang="en-US" sz="1600" dirty="0" err="1"/>
              <a:t>შესახებ</a:t>
            </a:r>
            <a:r>
              <a:rPr lang="en-US" sz="1600" dirty="0"/>
              <a:t>, </a:t>
            </a:r>
            <a:r>
              <a:rPr lang="en-US" sz="1600" dirty="0" err="1"/>
              <a:t>რომლებიც</a:t>
            </a:r>
            <a:r>
              <a:rPr lang="en-US" sz="1600" dirty="0"/>
              <a:t> </a:t>
            </a:r>
            <a:r>
              <a:rPr lang="en-US" sz="1600" dirty="0" err="1"/>
              <a:t>შესწავლილი</a:t>
            </a:r>
            <a:r>
              <a:rPr lang="en-US" sz="1600" dirty="0"/>
              <a:t> </a:t>
            </a:r>
            <a:r>
              <a:rPr lang="en-US" sz="1600" dirty="0" err="1"/>
              <a:t>იქნება</a:t>
            </a:r>
            <a:r>
              <a:rPr lang="en-US" sz="1600" dirty="0"/>
              <a:t> </a:t>
            </a:r>
            <a:r>
              <a:rPr lang="en-US" sz="1600" dirty="0" err="1"/>
              <a:t>გზშ-ის</a:t>
            </a:r>
            <a:r>
              <a:rPr lang="en-US" sz="1600" dirty="0"/>
              <a:t> </a:t>
            </a:r>
            <a:r>
              <a:rPr lang="en-US" sz="1600" dirty="0" err="1"/>
              <a:t>პროცესში</a:t>
            </a:r>
            <a:r>
              <a:rPr lang="en-US" sz="1600" dirty="0"/>
              <a:t>; </a:t>
            </a:r>
          </a:p>
          <a:p>
            <a:pPr>
              <a:lnSpc>
                <a:spcPct val="115000"/>
              </a:lnSpc>
            </a:pPr>
            <a:r>
              <a:rPr lang="en-US" sz="1600" dirty="0" err="1"/>
              <a:t>სკოპინგის</a:t>
            </a:r>
            <a:r>
              <a:rPr lang="en-US" sz="1600" dirty="0"/>
              <a:t> </a:t>
            </a:r>
            <a:r>
              <a:rPr lang="en-US" sz="1600" dirty="0" err="1"/>
              <a:t>ანგარიშის</a:t>
            </a:r>
            <a:r>
              <a:rPr lang="en-US" sz="1600" dirty="0"/>
              <a:t> </a:t>
            </a:r>
            <a:r>
              <a:rPr lang="en-US" sz="1600" dirty="0" err="1"/>
              <a:t>შესწავლის</a:t>
            </a:r>
            <a:r>
              <a:rPr lang="en-US" sz="1600" dirty="0"/>
              <a:t> </a:t>
            </a:r>
            <a:r>
              <a:rPr lang="en-US" sz="1600" dirty="0" err="1"/>
              <a:t>საფუძველზე</a:t>
            </a:r>
            <a:r>
              <a:rPr lang="en-US" sz="1600" dirty="0"/>
              <a:t> </a:t>
            </a:r>
            <a:r>
              <a:rPr lang="en-US" sz="1600" dirty="0" err="1"/>
              <a:t>სამინისტრო</a:t>
            </a:r>
            <a:r>
              <a:rPr lang="en-US" sz="1600" dirty="0"/>
              <a:t> </a:t>
            </a:r>
            <a:r>
              <a:rPr lang="en-US" sz="1600" dirty="0" err="1"/>
              <a:t>გასცემს</a:t>
            </a:r>
            <a:r>
              <a:rPr lang="en-US" sz="1600" dirty="0"/>
              <a:t> </a:t>
            </a:r>
            <a:r>
              <a:rPr lang="en-US" sz="1600" dirty="0" err="1"/>
              <a:t>სკოპინგის</a:t>
            </a:r>
            <a:r>
              <a:rPr lang="en-US" sz="1600" dirty="0"/>
              <a:t> </a:t>
            </a:r>
            <a:r>
              <a:rPr lang="en-US" sz="1600" dirty="0" err="1"/>
              <a:t>დასკვნას</a:t>
            </a:r>
            <a:r>
              <a:rPr lang="en-US" sz="1600" dirty="0"/>
              <a:t>, </a:t>
            </a:r>
            <a:r>
              <a:rPr lang="en-US" sz="1600" dirty="0" err="1"/>
              <a:t>რომლითაც</a:t>
            </a:r>
            <a:r>
              <a:rPr lang="en-US" sz="1600" dirty="0"/>
              <a:t> </a:t>
            </a:r>
            <a:r>
              <a:rPr lang="en-US" sz="1600" dirty="0" err="1"/>
              <a:t>განისაზღვრება</a:t>
            </a:r>
            <a:r>
              <a:rPr lang="en-US" sz="1600" dirty="0"/>
              <a:t> </a:t>
            </a:r>
            <a:r>
              <a:rPr lang="en-US" sz="1600" dirty="0" err="1"/>
              <a:t>გზშ-ის</a:t>
            </a:r>
            <a:r>
              <a:rPr lang="en-US" sz="1600" dirty="0"/>
              <a:t> </a:t>
            </a:r>
            <a:r>
              <a:rPr lang="en-US" sz="1600" dirty="0" err="1"/>
              <a:t>ანგარიშის</a:t>
            </a:r>
            <a:r>
              <a:rPr lang="en-US" sz="1600" dirty="0"/>
              <a:t> </a:t>
            </a:r>
            <a:r>
              <a:rPr lang="en-US" sz="1600" dirty="0" err="1"/>
              <a:t>მომზადებისთვის</a:t>
            </a:r>
            <a:r>
              <a:rPr lang="en-US" sz="1600" dirty="0"/>
              <a:t> </a:t>
            </a:r>
            <a:r>
              <a:rPr lang="en-US" sz="1600" dirty="0" err="1"/>
              <a:t>საჭირო</a:t>
            </a:r>
            <a:r>
              <a:rPr lang="en-US" sz="1600" dirty="0"/>
              <a:t> </a:t>
            </a:r>
            <a:r>
              <a:rPr lang="en-US" sz="1600" dirty="0" err="1"/>
              <a:t>კვლევების</a:t>
            </a:r>
            <a:r>
              <a:rPr lang="en-US" sz="1600" dirty="0"/>
              <a:t>, </a:t>
            </a:r>
            <a:r>
              <a:rPr lang="en-US" sz="1600" dirty="0" err="1"/>
              <a:t>მოსაპოვებელი</a:t>
            </a:r>
            <a:r>
              <a:rPr lang="en-US" sz="1600" dirty="0"/>
              <a:t> </a:t>
            </a:r>
            <a:r>
              <a:rPr lang="en-US" sz="1600" dirty="0" err="1"/>
              <a:t>და</a:t>
            </a:r>
            <a:r>
              <a:rPr lang="en-US" sz="1600" dirty="0"/>
              <a:t> </a:t>
            </a:r>
            <a:r>
              <a:rPr lang="en-US" sz="1600" dirty="0" err="1"/>
              <a:t>შესასწავლი</a:t>
            </a:r>
            <a:r>
              <a:rPr lang="en-US" sz="1600" dirty="0"/>
              <a:t> </a:t>
            </a:r>
            <a:r>
              <a:rPr lang="en-US" sz="1600" dirty="0" err="1"/>
              <a:t>ინფორმაციის</a:t>
            </a:r>
            <a:r>
              <a:rPr lang="en-US" sz="1600" dirty="0"/>
              <a:t> </a:t>
            </a:r>
            <a:r>
              <a:rPr lang="en-US" sz="1600" dirty="0" err="1"/>
              <a:t>ჩამონათვალი</a:t>
            </a:r>
            <a:endParaRPr lang="en-US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lfaen" panose="010A0502050306030303" pitchFamily="18" charset="0"/>
              <a:buChar char="–"/>
            </a:pPr>
            <a:endParaRPr lang="en-US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92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66746" y="152400"/>
            <a:ext cx="50664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a-GE" sz="2800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პროექტის მოკლე აღწერა</a:t>
            </a:r>
            <a:endParaRPr lang="ka-GE" sz="280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32812" y="1295400"/>
            <a:ext cx="35782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b="1" i="1" dirty="0"/>
              <a:t>ცემენტის საწარმოს განლაგების  აერო ფოტო რუკა</a:t>
            </a:r>
            <a:endParaRPr lang="en-US" sz="1800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0837" y="1143000"/>
            <a:ext cx="8181975" cy="483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6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456612" y="152400"/>
            <a:ext cx="3276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z="2800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პროექტის მოკლე აღწერა</a:t>
            </a:r>
            <a:endParaRPr lang="ka-GE" sz="280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913812" y="1905000"/>
            <a:ext cx="28956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600" b="1" i="1" dirty="0"/>
              <a:t>ცემენტის წარმოების ზოგადი ტექნოლოგიური სქემა</a:t>
            </a:r>
            <a:endParaRPr lang="en-US" sz="1600" dirty="0"/>
          </a:p>
          <a:p>
            <a:r>
              <a:rPr lang="ka-GE" sz="1600" b="1" i="1" dirty="0"/>
              <a:t>1 კაზმის  მიმღები ბუნკერი;  2. ლენტური ტრანსპორტიორი;  3. ბურთულებიანი მილ-წისქვილი;  4. აირგამწმენდი სისტემა;  5. სილოსი</a:t>
            </a:r>
            <a:r>
              <a:rPr lang="ka-GE" sz="1600" dirty="0"/>
              <a:t>                     </a:t>
            </a:r>
            <a:endParaRPr lang="en-US" sz="1600" dirty="0"/>
          </a:p>
          <a:p>
            <a:endParaRPr lang="en-US" sz="16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" y="1717357"/>
            <a:ext cx="8618220" cy="34232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40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142412" y="381000"/>
            <a:ext cx="28566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პროექტის მოკლე აღწერა</a:t>
            </a:r>
            <a:endParaRPr lang="en-US" spc="-1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ylfaen" panose="010A0502050306030303" pitchFamily="18" charset="0"/>
              <a:cs typeface="Sylfaen" panose="010A0502050306030303" pitchFamily="18" charset="0"/>
            </a:endParaRPr>
          </a:p>
          <a:p>
            <a:pPr algn="ctr"/>
            <a:endParaRPr lang="ka-GE" spc="-1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ylfaen" panose="010A0502050306030303" pitchFamily="18" charset="0"/>
              <a:cs typeface="Sylfaen" panose="010A0502050306030303" pitchFamily="18" charset="0"/>
            </a:endParaRPr>
          </a:p>
          <a:p>
            <a:pPr algn="ctr"/>
            <a:r>
              <a:rPr lang="ka-GE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ობიექტის სქემატური მონაცემები </a:t>
            </a:r>
            <a:r>
              <a:rPr lang="en-US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GPS </a:t>
            </a:r>
            <a:r>
              <a:rPr lang="ka-GE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კოორდინატების მითითებით</a:t>
            </a:r>
            <a:endParaRPr lang="ka-GE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4" b="3586"/>
          <a:stretch/>
        </p:blipFill>
        <p:spPr bwMode="auto">
          <a:xfrm>
            <a:off x="684212" y="533400"/>
            <a:ext cx="6934200" cy="59279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4378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837612" y="228600"/>
            <a:ext cx="3200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a-GE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პროექტის მოკლე აღწერა</a:t>
            </a:r>
          </a:p>
          <a:p>
            <a:pPr algn="ctr"/>
            <a:endParaRPr lang="ka-GE" spc="-10" dirty="0" smtClean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ylfaen" panose="010A0502050306030303" pitchFamily="18" charset="0"/>
              <a:cs typeface="Sylfaen" panose="010A0502050306030303" pitchFamily="18" charset="0"/>
            </a:endParaRPr>
          </a:p>
          <a:p>
            <a:pPr algn="ctr"/>
            <a:endParaRPr lang="ka-GE" spc="-1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ylfaen" panose="010A0502050306030303" pitchFamily="18" charset="0"/>
              <a:cs typeface="Sylfaen" panose="010A0502050306030303" pitchFamily="18" charset="0"/>
            </a:endParaRPr>
          </a:p>
          <a:p>
            <a:pPr algn="ctr"/>
            <a:endParaRPr lang="en-US" spc="-10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ylfaen" panose="010A0502050306030303" pitchFamily="18" charset="0"/>
              <a:cs typeface="Sylfaen" panose="010A0502050306030303" pitchFamily="18" charset="0"/>
            </a:endParaRPr>
          </a:p>
          <a:p>
            <a:r>
              <a:rPr lang="ka-GE" b="1" dirty="0"/>
              <a:t>საწარმოში  მომქმედი ბურთულებიანი  მილწისქვილი</a:t>
            </a:r>
            <a:endParaRPr lang="en-US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2413E6A-D80F-4F08-AAD7-4BF2C4860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B2839EA3-D903-446D-A955-B1DE23C53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8882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 descr="C:\Users\O T A R I\Pictures\2003-01-29\DSC01929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612" y="914400"/>
            <a:ext cx="6477000" cy="4191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15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94012" y="152400"/>
            <a:ext cx="88392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a-GE" sz="2800" spc="-10" dirty="0"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ylfaen" panose="010A0502050306030303" pitchFamily="18" charset="0"/>
                <a:cs typeface="Sylfaen" panose="010A0502050306030303" pitchFamily="18" charset="0"/>
              </a:rPr>
              <a:t>პროექტის მოკლე აღწერა. </a:t>
            </a:r>
          </a:p>
          <a:p>
            <a:pPr algn="r"/>
            <a:endParaRPr lang="ka-GE" dirty="0">
              <a:solidFill>
                <a:schemeClr val="bg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2412" y="1752600"/>
            <a:ext cx="8610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ka-GE" sz="2000" dirty="0">
                <a:ea typeface="Calibri" panose="020F0502020204030204" pitchFamily="34" charset="0"/>
                <a:cs typeface="Times New Roman" panose="02020603050405020304" pitchFamily="18" charset="0"/>
              </a:rPr>
              <a:t>ტერიტორიის შერჩევის მიზნით მოხდა ალტერნატიული ვარიანტების  შეფასება, რომელსაც საფუძვლად დაედო ორი  მოთხოვნა: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ka-GE" sz="2000" dirty="0">
                <a:ea typeface="Calibri" panose="020F0502020204030204" pitchFamily="34" charset="0"/>
                <a:cs typeface="Times New Roman" panose="02020603050405020304" pitchFamily="18" charset="0"/>
              </a:rPr>
              <a:t>1.საწარმოს მცირე პროდუქტიულობიდან გამომდინარე, არ იქნებოდა საჭირო ახალი შენობა-ნაგებობის  მშენებლობა;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ka-GE" sz="2000" dirty="0">
                <a:ea typeface="Calibri" panose="020F0502020204030204" pitchFamily="34" charset="0"/>
                <a:cs typeface="Times New Roman" panose="02020603050405020304" pitchFamily="18" charset="0"/>
              </a:rPr>
              <a:t>2.საწარმოსთვის  ტექნიკურ-ტექნილოგიური  სისტემის განთავსებისთვის საჭირო ფართობი  არ მოქცეულიყო საცხოვრებელ შენობა-ნაგეობაში, რაც უარყოფით გავლენას  იქონიებდა, მაცხოვრებლების   ყოფით პირობებზე</a:t>
            </a:r>
            <a:endParaRPr lang="ka-GE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73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d Radial 16x9">
  <a:themeElements>
    <a:clrScheme name="RedRadial_16x9">
      <a:dk1>
        <a:sysClr val="windowText" lastClr="000000"/>
      </a:dk1>
      <a:lt1>
        <a:sysClr val="window" lastClr="FFFFFF"/>
      </a:lt1>
      <a:dk2>
        <a:srgbClr val="960000"/>
      </a:dk2>
      <a:lt2>
        <a:srgbClr val="BCB49E"/>
      </a:lt2>
      <a:accent1>
        <a:srgbClr val="DDA859"/>
      </a:accent1>
      <a:accent2>
        <a:srgbClr val="968A68"/>
      </a:accent2>
      <a:accent3>
        <a:srgbClr val="D3432B"/>
      </a:accent3>
      <a:accent4>
        <a:srgbClr val="BD9B47"/>
      </a:accent4>
      <a:accent5>
        <a:srgbClr val="618F91"/>
      </a:accent5>
      <a:accent6>
        <a:srgbClr val="DD7323"/>
      </a:accent6>
      <a:hlink>
        <a:srgbClr val="DDA859"/>
      </a:hlink>
      <a:folHlink>
        <a:srgbClr val="968A68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xtreme Shadow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</a:schemeClr>
            </a:gs>
            <a:gs pos="65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25000" t="25000" r="25000" b="25000"/>
          </a:path>
        </a:gradFill>
        <a:gradFill flip="none" rotWithShape="1">
          <a:gsLst>
            <a:gs pos="17000">
              <a:schemeClr val="phClr"/>
            </a:gs>
            <a:gs pos="71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2804895.potx" id="{50B211C3-0308-4A23-B662-EA2AE6F4DF70}" vid="{1581190B-70AB-4E5E-B6DA-D42AF0078983}"/>
    </a:ext>
  </a:extLst>
</a:theme>
</file>

<file path=ppt/theme/theme2.xml><?xml version="1.0" encoding="utf-8"?>
<a:theme xmlns:a="http://schemas.openxmlformats.org/drawingml/2006/main" name="Office Theme">
  <a:themeElements>
    <a:clrScheme name="RedRadial_16x9">
      <a:dk1>
        <a:sysClr val="windowText" lastClr="000000"/>
      </a:dk1>
      <a:lt1>
        <a:sysClr val="window" lastClr="FFFFFF"/>
      </a:lt1>
      <a:dk2>
        <a:srgbClr val="960000"/>
      </a:dk2>
      <a:lt2>
        <a:srgbClr val="BCB49E"/>
      </a:lt2>
      <a:accent1>
        <a:srgbClr val="DDA859"/>
      </a:accent1>
      <a:accent2>
        <a:srgbClr val="968A68"/>
      </a:accent2>
      <a:accent3>
        <a:srgbClr val="D3432B"/>
      </a:accent3>
      <a:accent4>
        <a:srgbClr val="BD9B47"/>
      </a:accent4>
      <a:accent5>
        <a:srgbClr val="618F91"/>
      </a:accent5>
      <a:accent6>
        <a:srgbClr val="DD7323"/>
      </a:accent6>
      <a:hlink>
        <a:srgbClr val="DDA859"/>
      </a:hlink>
      <a:folHlink>
        <a:srgbClr val="968A68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xtreme Shadow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</a:schemeClr>
            </a:gs>
            <a:gs pos="65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25000" t="25000" r="25000" b="25000"/>
          </a:path>
        </a:gradFill>
        <a:gradFill flip="none" rotWithShape="1">
          <a:gsLst>
            <a:gs pos="17000">
              <a:schemeClr val="phClr"/>
            </a:gs>
            <a:gs pos="71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RedRadial_16x9">
      <a:dk1>
        <a:sysClr val="windowText" lastClr="000000"/>
      </a:dk1>
      <a:lt1>
        <a:sysClr val="window" lastClr="FFFFFF"/>
      </a:lt1>
      <a:dk2>
        <a:srgbClr val="960000"/>
      </a:dk2>
      <a:lt2>
        <a:srgbClr val="BCB49E"/>
      </a:lt2>
      <a:accent1>
        <a:srgbClr val="DDA859"/>
      </a:accent1>
      <a:accent2>
        <a:srgbClr val="968A68"/>
      </a:accent2>
      <a:accent3>
        <a:srgbClr val="D3432B"/>
      </a:accent3>
      <a:accent4>
        <a:srgbClr val="BD9B47"/>
      </a:accent4>
      <a:accent5>
        <a:srgbClr val="618F91"/>
      </a:accent5>
      <a:accent6>
        <a:srgbClr val="DD7323"/>
      </a:accent6>
      <a:hlink>
        <a:srgbClr val="DDA859"/>
      </a:hlink>
      <a:folHlink>
        <a:srgbClr val="968A68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xtreme Shadow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</a:schemeClr>
            </a:gs>
            <a:gs pos="65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25000" t="25000" r="25000" b="25000"/>
          </a:path>
        </a:gradFill>
        <a:gradFill flip="none" rotWithShape="1">
          <a:gsLst>
            <a:gs pos="17000">
              <a:schemeClr val="phClr"/>
            </a:gs>
            <a:gs pos="71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Red radial lines presentation (widescreen)</Template>
  <TotalTime>303</TotalTime>
  <Words>903</Words>
  <Application>Microsoft Office PowerPoint</Application>
  <PresentationFormat>Custom</PresentationFormat>
  <Paragraphs>65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Sylfaen</vt:lpstr>
      <vt:lpstr>Times New Roman</vt:lpstr>
      <vt:lpstr>Red Radial 16x9</vt:lpstr>
      <vt:lpstr>ცემენტის   წარმოება (თბილისი, გლდანის რ-ნი გაგრის ქ. # 2)     სკოპინგის ანგარიში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შპს „ემ ენ ქემიკალ ჯორჯია“-ს მანგანუმის ოქსიდის საწარმოს ტერიტორიაზე ახალი ტექნოლოგიური ხაზის (გოგირდმჟავას წარმოება) მშენებლობის და ექსპლუატაციის პროექტის გარემოზე ზემოქმედების შეფასების ანგარიში</dc:title>
  <dc:creator>Masha</dc:creator>
  <cp:lastModifiedBy>Admin</cp:lastModifiedBy>
  <cp:revision>36</cp:revision>
  <dcterms:created xsi:type="dcterms:W3CDTF">2020-04-27T09:10:35Z</dcterms:created>
  <dcterms:modified xsi:type="dcterms:W3CDTF">2021-02-16T18:27:34Z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