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83" r:id="rId3"/>
    <p:sldId id="257" r:id="rId4"/>
    <p:sldId id="258" r:id="rId5"/>
    <p:sldId id="259" r:id="rId6"/>
    <p:sldId id="260" r:id="rId7"/>
    <p:sldId id="261" r:id="rId8"/>
    <p:sldId id="280" r:id="rId9"/>
    <p:sldId id="262" r:id="rId10"/>
    <p:sldId id="263" r:id="rId11"/>
    <p:sldId id="281" r:id="rId12"/>
    <p:sldId id="264"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ka-G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ka-G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ka-G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Date Placeholder 4"/>
          <p:cNvSpPr>
            <a:spLocks noGrp="1"/>
          </p:cNvSpPr>
          <p:nvPr>
            <p:ph type="dt" sz="half" idx="10"/>
          </p:nvPr>
        </p:nvSpPr>
        <p:spPr/>
        <p:txBody>
          <a:bodyPr/>
          <a:lstStyle/>
          <a:p>
            <a:fld id="{7CB97365-EBCA-4027-87D5-99FC1D4DF0BB}"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ka-G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7" name="Date Placeholder 6"/>
          <p:cNvSpPr>
            <a:spLocks noGrp="1"/>
          </p:cNvSpPr>
          <p:nvPr>
            <p:ph type="dt" sz="half" idx="10"/>
          </p:nvPr>
        </p:nvSpPr>
        <p:spPr/>
        <p:txBody>
          <a:bodyPr/>
          <a:lstStyle/>
          <a:p>
            <a:fld id="{7CB97365-EBCA-4027-87D5-99FC1D4DF0BB}" type="datetimeFigureOut">
              <a:rPr lang="en-US" smtClean="0"/>
              <a:pPr/>
              <a:t>2/12/2021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Date Placeholder 2"/>
          <p:cNvSpPr>
            <a:spLocks noGrp="1"/>
          </p:cNvSpPr>
          <p:nvPr>
            <p:ph type="dt" sz="half" idx="10"/>
          </p:nvPr>
        </p:nvSpPr>
        <p:spPr/>
        <p:txBody>
          <a:bodyPr/>
          <a:lstStyle/>
          <a:p>
            <a:fld id="{7CB97365-EBCA-4027-87D5-99FC1D4DF0BB}" type="datetimeFigureOut">
              <a:rPr lang="en-US" smtClean="0"/>
              <a:pPr/>
              <a:t>2/12/2021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2/12/2021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ka-G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ka-G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a-G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ka-G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97365-EBCA-4027-87D5-99FC1D4DF0BB}" type="datetimeFigureOut">
              <a:rPr lang="en-US" smtClean="0"/>
              <a:pPr/>
              <a:t>2/12/2021</a:t>
            </a:fld>
            <a:endParaRPr lang="en-US">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851648" cy="1981200"/>
          </a:xfrm>
        </p:spPr>
        <p:txBody>
          <a:bodyPr>
            <a:normAutofit/>
          </a:bodyPr>
          <a:lstStyle/>
          <a:p>
            <a:r>
              <a:rPr lang="ka-GE" sz="2000" b="1" dirty="0">
                <a:latin typeface="Sylfaen" panose="010A0502050306030303" pitchFamily="18" charset="0"/>
              </a:rPr>
              <a:t>შეზღუდული პასუხისმგებლობის საზოგადოება „</a:t>
            </a:r>
            <a:r>
              <a:rPr lang="ka-GE" sz="2000" b="1" dirty="0" smtClean="0">
                <a:latin typeface="Sylfaen" panose="010A0502050306030303" pitchFamily="18" charset="0"/>
              </a:rPr>
              <a:t>აბ“</a:t>
            </a:r>
            <a:r>
              <a:rPr lang="en-US" sz="2000" b="1" dirty="0" smtClean="0">
                <a:latin typeface="Sylfaen" panose="010A0502050306030303" pitchFamily="18" charset="0"/>
              </a:rPr>
              <a:t/>
            </a:r>
            <a:br>
              <a:rPr lang="en-US" sz="2000" b="1" dirty="0" smtClean="0">
                <a:latin typeface="Sylfaen" panose="010A0502050306030303" pitchFamily="18" charset="0"/>
              </a:rPr>
            </a:br>
            <a:r>
              <a:rPr lang="en-US" sz="2000" b="1" dirty="0" smtClean="0">
                <a:latin typeface="Sylfaen" panose="010A0502050306030303" pitchFamily="18" charset="0"/>
              </a:rPr>
              <a:t/>
            </a:r>
            <a:br>
              <a:rPr lang="en-US" sz="2000" b="1" dirty="0" smtClean="0">
                <a:latin typeface="Sylfaen" panose="010A0502050306030303" pitchFamily="18" charset="0"/>
              </a:rPr>
            </a:br>
            <a:r>
              <a:rPr lang="en-US" sz="2400" b="1" dirty="0">
                <a:latin typeface="Sylfaen" panose="010A0502050306030303" pitchFamily="18" charset="0"/>
              </a:rPr>
              <a:t>სასარგებლო წიაღისეულის (</a:t>
            </a:r>
            <a:r>
              <a:rPr lang="ka-GE" sz="2400" b="1" dirty="0">
                <a:latin typeface="Sylfaen" panose="010A0502050306030303" pitchFamily="18" charset="0"/>
              </a:rPr>
              <a:t>ღორღი</a:t>
            </a:r>
            <a:r>
              <a:rPr lang="en-US" sz="2400" b="1" dirty="0">
                <a:latin typeface="Sylfaen" panose="010A0502050306030303" pitchFamily="18" charset="0"/>
              </a:rPr>
              <a:t>) გადამუშავება </a:t>
            </a:r>
            <a:r>
              <a:rPr lang="ka-GE" sz="2400" b="1" dirty="0">
                <a:latin typeface="Sylfaen" panose="010A0502050306030303" pitchFamily="18" charset="0"/>
              </a:rPr>
              <a:t>და საამშენებლო ბლოკების წარმოება</a:t>
            </a:r>
            <a:endParaRPr lang="en-US" sz="2400" b="1" dirty="0">
              <a:solidFill>
                <a:schemeClr val="tx1"/>
              </a:solidFill>
              <a:latin typeface="Sylfaen" panose="010A0502050306030303" pitchFamily="18" charset="0"/>
            </a:endParaRPr>
          </a:p>
        </p:txBody>
      </p:sp>
      <p:sp>
        <p:nvSpPr>
          <p:cNvPr id="5" name="Rectangle 4"/>
          <p:cNvSpPr/>
          <p:nvPr/>
        </p:nvSpPr>
        <p:spPr>
          <a:xfrm>
            <a:off x="685800" y="3733800"/>
            <a:ext cx="7696200" cy="369332"/>
          </a:xfrm>
          <a:prstGeom prst="rect">
            <a:avLst/>
          </a:prstGeom>
        </p:spPr>
        <p:txBody>
          <a:bodyPr wrap="square">
            <a:spAutoFit/>
          </a:bodyPr>
          <a:lstStyle/>
          <a:p>
            <a:pPr algn="ctr"/>
            <a:r>
              <a:rPr lang="ka-GE" dirty="0" smtClean="0">
                <a:latin typeface="Sylfaen" pitchFamily="18" charset="0"/>
              </a:rPr>
              <a:t>გზშ-</a:t>
            </a:r>
            <a:r>
              <a:rPr lang="ka-GE" dirty="0">
                <a:latin typeface="Sylfaen" pitchFamily="18" charset="0"/>
              </a:rPr>
              <a:t>ი</a:t>
            </a:r>
            <a:r>
              <a:rPr lang="ka-GE" dirty="0" smtClean="0">
                <a:latin typeface="Sylfaen" pitchFamily="18" charset="0"/>
              </a:rPr>
              <a:t>ს </a:t>
            </a:r>
            <a:r>
              <a:rPr lang="ka-GE" dirty="0" smtClean="0">
                <a:latin typeface="Sylfaen" pitchFamily="18" charset="0"/>
              </a:rPr>
              <a:t>ანგარიშის </a:t>
            </a:r>
            <a:r>
              <a:rPr lang="ka-GE" dirty="0" smtClean="0">
                <a:latin typeface="Sylfaen" pitchFamily="18" charset="0"/>
              </a:rPr>
              <a:t>პროექტი მოამზადა </a:t>
            </a:r>
            <a:r>
              <a:rPr lang="ka-GE" dirty="0" smtClean="0">
                <a:latin typeface="Sylfaen" pitchFamily="18" charset="0"/>
              </a:rPr>
              <a:t>: </a:t>
            </a:r>
            <a:r>
              <a:rPr lang="en-US" b="1" dirty="0" smtClean="0">
                <a:latin typeface="Calibri" pitchFamily="34" charset="0"/>
              </a:rPr>
              <a:t>გ</a:t>
            </a:r>
            <a:r>
              <a:rPr lang="ka-GE" b="1" dirty="0" smtClean="0">
                <a:latin typeface="Calibri" pitchFamily="34" charset="0"/>
              </a:rPr>
              <a:t>იული </a:t>
            </a:r>
            <a:r>
              <a:rPr lang="ka-GE" b="1" dirty="0" smtClean="0">
                <a:latin typeface="Calibri" pitchFamily="34" charset="0"/>
              </a:rPr>
              <a:t>დარციმელიამ</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457200"/>
          </a:xfrm>
        </p:spPr>
        <p:txBody>
          <a:bodyPr>
            <a:normAutofit/>
          </a:bodyPr>
          <a:lstStyle/>
          <a:p>
            <a:pPr algn="ctr"/>
            <a:r>
              <a:rPr lang="en-US" sz="2000" dirty="0" err="1" smtClean="0"/>
              <a:t>პროექტის</a:t>
            </a:r>
            <a:r>
              <a:rPr lang="en-US" sz="2000" dirty="0" smtClean="0"/>
              <a:t> </a:t>
            </a:r>
            <a:r>
              <a:rPr lang="en-US" sz="2000" dirty="0" err="1" smtClean="0"/>
              <a:t>ალტერნატიული</a:t>
            </a:r>
            <a:r>
              <a:rPr lang="en-US" sz="2000" dirty="0" smtClean="0"/>
              <a:t> </a:t>
            </a:r>
            <a:r>
              <a:rPr lang="en-US" sz="2000" dirty="0" err="1" smtClean="0"/>
              <a:t>ვარიანტები</a:t>
            </a:r>
            <a:endParaRPr lang="en-US" sz="2000" dirty="0"/>
          </a:p>
        </p:txBody>
      </p:sp>
      <p:sp>
        <p:nvSpPr>
          <p:cNvPr id="13" name="Subtitle 4"/>
          <p:cNvSpPr txBox="1">
            <a:spLocks/>
          </p:cNvSpPr>
          <p:nvPr/>
        </p:nvSpPr>
        <p:spPr>
          <a:xfrm>
            <a:off x="304800" y="743227"/>
            <a:ext cx="3505200" cy="369332"/>
          </a:xfrm>
          <a:prstGeom prst="rect">
            <a:avLst/>
          </a:prstGeom>
        </p:spPr>
        <p:txBody>
          <a:bodyPr wrap="square">
            <a:spAutoFit/>
          </a:bodyPr>
          <a:lstStyle/>
          <a:p>
            <a:pPr marL="91440" indent="-91440" algn="just" defTabSz="914400" fontAlgn="auto">
              <a:lnSpc>
                <a:spcPct val="90000"/>
              </a:lnSpc>
              <a:spcBef>
                <a:spcPts val="1200"/>
              </a:spcBef>
              <a:spcAft>
                <a:spcPts val="200"/>
              </a:spcAft>
              <a:buClr>
                <a:schemeClr val="accent1"/>
              </a:buClr>
              <a:buSzPct val="100000"/>
              <a:buFont typeface="Calibri" panose="020F0502020204030204" pitchFamily="34" charset="0"/>
              <a:buChar char=" "/>
              <a:defRPr/>
            </a:pPr>
            <a:r>
              <a:rPr lang="ka-GE" sz="1600" dirty="0" smtClean="0">
                <a:latin typeface="Sylfaen" panose="010A0502050306030303" pitchFamily="18" charset="0"/>
                <a:cs typeface="+mn-cs"/>
              </a:rPr>
              <a:t>არაქმედების ალტერნატივა</a:t>
            </a:r>
            <a:r>
              <a:rPr lang="ka-GE" sz="2000" dirty="0">
                <a:solidFill>
                  <a:schemeClr val="tx1">
                    <a:lumMod val="75000"/>
                    <a:lumOff val="25000"/>
                  </a:schemeClr>
                </a:solidFill>
                <a:latin typeface="Sylfaen" panose="010A0502050306030303" pitchFamily="18" charset="0"/>
                <a:cs typeface="+mn-cs"/>
              </a:rPr>
              <a:t>:</a:t>
            </a:r>
          </a:p>
        </p:txBody>
      </p:sp>
      <p:sp>
        <p:nvSpPr>
          <p:cNvPr id="21505" name="Rectangle 1"/>
          <p:cNvSpPr>
            <a:spLocks noChangeArrowheads="1"/>
          </p:cNvSpPr>
          <p:nvPr/>
        </p:nvSpPr>
        <p:spPr bwMode="auto">
          <a:xfrm>
            <a:off x="304800" y="1371600"/>
            <a:ext cx="8458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400" dirty="0">
                <a:latin typeface="Sylfaen" panose="010A0502050306030303" pitchFamily="18" charset="0"/>
              </a:rPr>
              <a:t>ეკონომიკური თვალსაზრისით საქმიანობა განეკუთვნება ქვეყნისათვის პრიორიტეტულ მიმართულებას. </a:t>
            </a:r>
          </a:p>
          <a:p>
            <a:pPr algn="just"/>
            <a:r>
              <a:rPr lang="ka-GE" sz="1400" dirty="0">
                <a:latin typeface="Sylfaen" panose="010A0502050306030303" pitchFamily="18" charset="0"/>
              </a:rPr>
              <a:t>საამშენებლო მასალების წარმოების საამქროს </a:t>
            </a:r>
            <a:r>
              <a:rPr lang="en-US" sz="1400" dirty="0">
                <a:latin typeface="Sylfaen" panose="010A0502050306030303" pitchFamily="18" charset="0"/>
              </a:rPr>
              <a:t>ექსპლუატაციის პროექტის განუხორციელებლობის შემთხვევაში ადგილი არ ექნება ბუნებრივ და სოციალურ გარემოზე იმ ნეგატიურ ზემოქმედებას, რაც მოსალოდნელია საწარმოს ოპერირების პროცესში, მათ შორის: ატმოსფერულ ჰაერში </a:t>
            </a:r>
            <a:r>
              <a:rPr lang="ka-GE" sz="1400" dirty="0">
                <a:latin typeface="Sylfaen" panose="010A0502050306030303" pitchFamily="18" charset="0"/>
              </a:rPr>
              <a:t>არაორგანული მტვრისა და </a:t>
            </a:r>
            <a:r>
              <a:rPr lang="en-US" sz="1400" dirty="0">
                <a:latin typeface="Sylfaen" panose="010A0502050306030303" pitchFamily="18" charset="0"/>
              </a:rPr>
              <a:t>ცემენტის მტვრის და ხმაურის გავრცელება, ნარჩენების წარმოქმნა და სხვა. მაგრამ პროექტის განუხორციელებლობის შემთხვევაში რეგიონში სამშენებლო სამუშაოების შესასრულებლად </a:t>
            </a:r>
            <a:r>
              <a:rPr lang="ka-GE" sz="1400" dirty="0">
                <a:latin typeface="Sylfaen" panose="010A0502050306030303" pitchFamily="18" charset="0"/>
              </a:rPr>
              <a:t>საამშენებლო მასალებით (ინერტული მასალა, საამშენებლო ბლოკები) </a:t>
            </a:r>
            <a:r>
              <a:rPr lang="en-US" sz="1400" dirty="0">
                <a:latin typeface="Sylfaen" panose="010A0502050306030303" pitchFamily="18" charset="0"/>
              </a:rPr>
              <a:t>პროდუქციით მომარაგება უნდა მოხდეს სხვა ანალოგიური პროფილის საწარმოდან და ამ შემთხვევაში </a:t>
            </a:r>
            <a:r>
              <a:rPr lang="ka-GE" sz="1400" dirty="0">
                <a:latin typeface="Sylfaen" panose="010A0502050306030303" pitchFamily="18" charset="0"/>
              </a:rPr>
              <a:t>საამშენებლო მასალების </a:t>
            </a:r>
            <a:r>
              <a:rPr lang="en-US" sz="1400" dirty="0">
                <a:latin typeface="Sylfaen" panose="010A0502050306030303" pitchFamily="18" charset="0"/>
              </a:rPr>
              <a:t>გადაზიდვების მანძილისა და სატრანსპორტო ნაკადების გაზრდის გამო თავიდან ვერ იქნება აცილებული გარემოზე ატმოსფერულ ჰაერში წვის პროდუქტებისა და ხმაურის ემისიების ზემოქმედება, ამასთან იზრდება როგორც სატრანსპორტო შემთხვევების (ავარიების) რისკები, ასევე გადაზიდვების ხარჯები.</a:t>
            </a:r>
          </a:p>
          <a:p>
            <a:pPr algn="just"/>
            <a:r>
              <a:rPr lang="ka-GE" sz="1400" dirty="0">
                <a:latin typeface="Sylfaen" panose="010A0502050306030303" pitchFamily="18" charset="0"/>
              </a:rPr>
              <a:t>აღნიშნული </a:t>
            </a:r>
            <a:r>
              <a:rPr lang="en-US" sz="1400" dirty="0">
                <a:latin typeface="Sylfaen" panose="010A0502050306030303" pitchFamily="18" charset="0"/>
              </a:rPr>
              <a:t>საქმიანობის გარემოზე ზემოქმედების შეფასებამ, მოსალოდნელ ნეგატიურ ზემოქმედებასთან ერთად გამოავლინა მნიშვნელოვანი დადებით ასპექტები, რომელთა რეალიზაცია არ მოხდება პროექტის განუხორციელებლობის შემთხვევაში. პროექტის განხორციელების პოზიტიური შედეგებიდან აღსანიშნავია</a:t>
            </a:r>
            <a:r>
              <a:rPr lang="en-US" sz="1400" dirty="0" smtClean="0">
                <a:latin typeface="Sylfaen" panose="010A0502050306030303" pitchFamily="18" charset="0"/>
              </a:rPr>
              <a:t>:</a:t>
            </a:r>
            <a:endParaRPr lang="ka-GE" sz="1400" dirty="0" smtClean="0">
              <a:latin typeface="Sylfaen" panose="010A0502050306030303" pitchFamily="18" charset="0"/>
            </a:endParaRPr>
          </a:p>
          <a:p>
            <a:pPr marL="285750" lvl="0" indent="-285750" algn="just">
              <a:buFont typeface="Arial" panose="020B0604020202020204" pitchFamily="34" charset="0"/>
              <a:buChar char="•"/>
            </a:pPr>
            <a:r>
              <a:rPr lang="en-US" sz="1400" dirty="0">
                <a:latin typeface="Sylfaen" panose="010A0502050306030303" pitchFamily="18" charset="0"/>
              </a:rPr>
              <a:t>პროდუქციის რეალიზაცია მოხდება ადგილობრივ ბაზარზე, რაც მნიშვნელოვანია ქვეყანაში მიმდინარე სამშენებლო პროექტების ადგილობრივი წარმოების დამშენებელო მასალებით უზრუნველყოფისათვის;</a:t>
            </a:r>
          </a:p>
          <a:p>
            <a:pPr marL="285750" lvl="0" indent="-285750" algn="just">
              <a:buFont typeface="Arial" panose="020B0604020202020204" pitchFamily="34" charset="0"/>
              <a:buChar char="•"/>
            </a:pPr>
            <a:r>
              <a:rPr lang="en-US" sz="1400" dirty="0">
                <a:latin typeface="Sylfaen" panose="010A0502050306030303" pitchFamily="18" charset="0"/>
              </a:rPr>
              <a:t>წვლილს შეიტანს რეგიონის და ქვეყნის ეკონომიკური პოტენციალის გაუმჯობესების საქმეში;</a:t>
            </a:r>
          </a:p>
          <a:p>
            <a:pPr marL="285750" lvl="0" indent="-285750" algn="just">
              <a:buFont typeface="Arial" panose="020B0604020202020204" pitchFamily="34" charset="0"/>
              <a:buChar char="•"/>
            </a:pPr>
            <a:r>
              <a:rPr lang="en-US" sz="1400" dirty="0">
                <a:latin typeface="Sylfaen" panose="010A0502050306030303" pitchFamily="18" charset="0"/>
              </a:rPr>
              <a:t>საწარმოს ამოქმედება მნიშნელოვან წვლილს შეიტანს რეგიონის და ქვეყნის ეკონომიკური პოტენციალის გაუმჯობესების საქმეში, რაც გამოიხატება ცენტრალური და ადგილობრივი საბიუჯეტო შემოსავლების ზრდაში</a:t>
            </a:r>
            <a:r>
              <a:rPr lang="en-US" sz="1400" dirty="0" smtClean="0">
                <a:latin typeface="Sylfaen" panose="010A0502050306030303" pitchFamily="18" charset="0"/>
              </a:rPr>
              <a:t>.</a:t>
            </a:r>
            <a:endParaRPr lang="en-US" sz="1400" dirty="0">
              <a:latin typeface="Sylfaen" panose="010A050205030603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05800" cy="4648200"/>
          </a:xfrm>
        </p:spPr>
        <p:txBody>
          <a:bodyPr>
            <a:noAutofit/>
          </a:bodyPr>
          <a:lstStyle/>
          <a:p>
            <a:pPr lvl="0" algn="just"/>
            <a:r>
              <a:rPr lang="ka-GE" sz="1400" dirty="0">
                <a:latin typeface="Sylfaen" panose="010A0502050306030303" pitchFamily="18" charset="0"/>
              </a:rPr>
              <a:t>მართალია საქართველოში არსებობს სამშენებლო მასალების მწარმოებელი ბევრი კომპანია, მაგრამ დღეისობით ადგილობრივი წარმოების საამშენებლო მასალები საკმარისი არ არის ბაზრის მოთხოვნის დაკმაყოფილებაზე და მასზე მოთხოვნილების შესავსებად ის შემოდის მიმდებარე რეგიონებიდან, რომელიც იწვევს სატრანსპორტო ნაკადის გაზრდას.</a:t>
            </a:r>
            <a:endParaRPr lang="en-US" sz="1400" dirty="0">
              <a:latin typeface="Sylfaen" panose="010A0502050306030303" pitchFamily="18" charset="0"/>
            </a:endParaRPr>
          </a:p>
          <a:p>
            <a:pPr lvl="0" algn="just"/>
            <a:r>
              <a:rPr lang="ka-GE" sz="1400" dirty="0">
                <a:latin typeface="Sylfaen" panose="010A0502050306030303" pitchFamily="18" charset="0"/>
              </a:rPr>
              <a:t>ქვეყნისათვის ეკონომიურად მომგებიანია საშინაო ბაზარი მთლიანად დაკმაყოფილებული იქნას შიდა პროდუქტით;</a:t>
            </a:r>
            <a:endParaRPr lang="en-US" sz="1400" dirty="0">
              <a:latin typeface="Sylfaen" panose="010A0502050306030303" pitchFamily="18" charset="0"/>
            </a:endParaRPr>
          </a:p>
          <a:p>
            <a:pPr lvl="0" algn="just"/>
            <a:r>
              <a:rPr lang="en-US" sz="1400" dirty="0">
                <a:latin typeface="Sylfaen" panose="010A0502050306030303" pitchFamily="18" charset="0"/>
              </a:rPr>
              <a:t>გარდა აღნიშნულისა </a:t>
            </a:r>
            <a:r>
              <a:rPr lang="ka-GE" sz="1400" dirty="0">
                <a:latin typeface="Sylfaen" panose="010A0502050306030303" pitchFamily="18" charset="0"/>
              </a:rPr>
              <a:t>აღნიშნული საამშენებლო მასალების წარმოების საამქროს ფუნქციონირებაზე უარის თქმის შემთხვევაში არ მოხდება ქვეყანაში დამატებით ახალი სამუშაო ადგილების შექმნა, </a:t>
            </a:r>
            <a:r>
              <a:rPr lang="en-US" sz="1400" dirty="0">
                <a:latin typeface="Sylfaen" panose="010A0502050306030303" pitchFamily="18" charset="0"/>
              </a:rPr>
              <a:t>რაც მეტად არასასურველი შედეგის მომტანია</a:t>
            </a:r>
            <a:r>
              <a:rPr lang="ka-GE" sz="1400" dirty="0">
                <a:latin typeface="Sylfaen" panose="010A0502050306030303" pitchFamily="18" charset="0"/>
              </a:rPr>
              <a:t>, რადგან ასევე ახალი სამუშაო ადგილების შექმნა ქვეყნისთვის წარმოადგენს ერთ-ერთ პრიორიტეტულ </a:t>
            </a:r>
            <a:r>
              <a:rPr lang="ka-GE" sz="1400" dirty="0" smtClean="0">
                <a:latin typeface="Sylfaen" panose="010A0502050306030303" pitchFamily="18" charset="0"/>
              </a:rPr>
              <a:t>მიმართულებას.</a:t>
            </a:r>
          </a:p>
          <a:p>
            <a:pPr marL="0" lvl="0" indent="0" algn="just">
              <a:buNone/>
            </a:pPr>
            <a:r>
              <a:rPr lang="en-US" sz="1400" dirty="0">
                <a:latin typeface="Sylfaen" panose="010A0502050306030303" pitchFamily="18" charset="0"/>
              </a:rPr>
              <a:t>ყოველივე აღნიშნულის გათვალისწინებით შეიძლება ითქვას, რომ არქმედების ალტერნატივა, ანუ საქმიანობის არ განხორციელება არ გამორიცხავს გარემოზე პირდაპირ უარყოფით გავლენას, ამავე დროს არ იქმნება სამუშაო ადგილები, არ ვითარდება ეკონომიკა, რაც უარყოფითად მოქმედებს სოციალურ გარემოზე. </a:t>
            </a:r>
            <a:r>
              <a:rPr lang="en-US" sz="1400" dirty="0" err="1" smtClean="0">
                <a:latin typeface="Sylfaen" panose="010A0502050306030303" pitchFamily="18" charset="0"/>
              </a:rPr>
              <a:t>ამდენად</a:t>
            </a:r>
            <a:r>
              <a:rPr lang="en-US" sz="1400" dirty="0" smtClean="0">
                <a:latin typeface="Sylfaen" panose="010A0502050306030303" pitchFamily="18" charset="0"/>
              </a:rPr>
              <a:t> </a:t>
            </a:r>
            <a:r>
              <a:rPr lang="en-US" sz="1400" dirty="0">
                <a:latin typeface="Sylfaen" panose="010A0502050306030303" pitchFamily="18" charset="0"/>
              </a:rPr>
              <a:t>არქმედების ვარიანტი უარყოფით ქმედებათა ხასიათს ატარებს და შესაბამისად </a:t>
            </a:r>
            <a:r>
              <a:rPr lang="en-US" sz="1400" dirty="0" err="1">
                <a:latin typeface="Sylfaen" panose="010A0502050306030303" pitchFamily="18" charset="0"/>
              </a:rPr>
              <a:t>მიუღებელია</a:t>
            </a:r>
            <a:r>
              <a:rPr lang="en-US" sz="1400" dirty="0" smtClean="0">
                <a:latin typeface="Sylfaen" panose="010A0502050306030303" pitchFamily="18" charset="0"/>
              </a:rPr>
              <a:t>.</a:t>
            </a:r>
            <a:r>
              <a:rPr lang="ka-GE" sz="1400" dirty="0" smtClean="0">
                <a:latin typeface="Sylfaen" panose="010A0502050306030303" pitchFamily="18" charset="0"/>
              </a:rPr>
              <a:t> </a:t>
            </a:r>
            <a:r>
              <a:rPr lang="en-US" sz="1400" dirty="0" err="1" smtClean="0">
                <a:latin typeface="Sylfaen" panose="010A0502050306030303" pitchFamily="18" charset="0"/>
              </a:rPr>
              <a:t>ეკონომიკური</a:t>
            </a:r>
            <a:r>
              <a:rPr lang="en-US" sz="1400" dirty="0" smtClean="0">
                <a:latin typeface="Sylfaen" panose="010A0502050306030303" pitchFamily="18" charset="0"/>
              </a:rPr>
              <a:t> </a:t>
            </a:r>
            <a:r>
              <a:rPr lang="en-US" sz="1400" dirty="0">
                <a:latin typeface="Sylfaen" panose="010A0502050306030303" pitchFamily="18" charset="0"/>
              </a:rPr>
              <a:t>თვალსაზრისით საქმიანობა განეკუთვნება ქვეყნისათვის პრიორიტეტულ მიმართულებას.</a:t>
            </a:r>
          </a:p>
          <a:p>
            <a:pPr marL="0" indent="0">
              <a:buNone/>
            </a:pPr>
            <a:endParaRPr lang="en-US" sz="1400" dirty="0">
              <a:latin typeface="Sylfaen" panose="010A0502050306030303" pitchFamily="18" charset="0"/>
            </a:endParaRPr>
          </a:p>
        </p:txBody>
      </p:sp>
    </p:spTree>
    <p:extLst>
      <p:ext uri="{BB962C8B-B14F-4D97-AF65-F5344CB8AC3E}">
        <p14:creationId xmlns:p14="http://schemas.microsoft.com/office/powerpoint/2010/main" val="88252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727" y="300327"/>
            <a:ext cx="7851648" cy="457200"/>
          </a:xfrm>
        </p:spPr>
        <p:txBody>
          <a:bodyPr>
            <a:normAutofit/>
          </a:bodyPr>
          <a:lstStyle/>
          <a:p>
            <a:pPr algn="ctr"/>
            <a:r>
              <a:rPr lang="en-US" sz="2000" dirty="0" err="1" smtClean="0">
                <a:solidFill>
                  <a:schemeClr val="tx1"/>
                </a:solidFill>
              </a:rPr>
              <a:t>პროექტის</a:t>
            </a:r>
            <a:r>
              <a:rPr lang="en-US" sz="2000" dirty="0" smtClean="0">
                <a:solidFill>
                  <a:schemeClr val="tx1"/>
                </a:solidFill>
              </a:rPr>
              <a:t> </a:t>
            </a:r>
            <a:r>
              <a:rPr lang="en-US" sz="2000" dirty="0" err="1" smtClean="0">
                <a:solidFill>
                  <a:schemeClr val="tx1"/>
                </a:solidFill>
              </a:rPr>
              <a:t>ალტერნატიული</a:t>
            </a:r>
            <a:r>
              <a:rPr lang="en-US" sz="2000" dirty="0" smtClean="0">
                <a:solidFill>
                  <a:schemeClr val="tx1"/>
                </a:solidFill>
              </a:rPr>
              <a:t> </a:t>
            </a:r>
            <a:r>
              <a:rPr lang="en-US" sz="2000" dirty="0" err="1" smtClean="0">
                <a:solidFill>
                  <a:schemeClr val="tx1"/>
                </a:solidFill>
              </a:rPr>
              <a:t>ვარიანტები</a:t>
            </a:r>
            <a:endParaRPr lang="en-US" sz="2000" dirty="0">
              <a:solidFill>
                <a:schemeClr val="tx1"/>
              </a:solidFill>
            </a:endParaRPr>
          </a:p>
        </p:txBody>
      </p:sp>
      <p:sp>
        <p:nvSpPr>
          <p:cNvPr id="6" name="Right Arrow 5"/>
          <p:cNvSpPr/>
          <p:nvPr/>
        </p:nvSpPr>
        <p:spPr>
          <a:xfrm>
            <a:off x="426427" y="967936"/>
            <a:ext cx="290146" cy="188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1221553"/>
            <a:ext cx="7696200" cy="5109091"/>
          </a:xfrm>
          <a:prstGeom prst="rect">
            <a:avLst/>
          </a:prstGeom>
        </p:spPr>
        <p:txBody>
          <a:bodyPr wrap="square">
            <a:spAutoFit/>
          </a:bodyPr>
          <a:lstStyle/>
          <a:p>
            <a:pPr algn="just"/>
            <a:r>
              <a:rPr lang="ka-GE" sz="1400" dirty="0" smtClean="0">
                <a:latin typeface="Sylfaen" pitchFamily="18" charset="0"/>
              </a:rPr>
              <a:t>საწარმოში გამოსაშვები პროდუქციის წარმოებისათვის გათვალისწინებული ტექნოლოგია და დანადგარები პრაქტიკულად წარმოადგენს უალტერნატივო ტექნოლოგიას. საწარმოს ძირითადი ტექნოლოგიური ოპერაციებია: ნედლეულის მიღება, დროებითი დასაწყოება, პროდუქციის წარმოება და მომხმარებელზე გაცემა.</a:t>
            </a:r>
            <a:endParaRPr lang="en-US" sz="1400" dirty="0" smtClean="0">
              <a:latin typeface="Sylfaen" pitchFamily="18" charset="0"/>
            </a:endParaRPr>
          </a:p>
          <a:p>
            <a:pPr algn="just"/>
            <a:r>
              <a:rPr lang="ka-GE" sz="1400" dirty="0" smtClean="0">
                <a:latin typeface="Sylfaen" pitchFamily="18" charset="0"/>
              </a:rPr>
              <a:t>საწარმოში გამოსაყენებელი დანადგარები, რომელიც შესაბამისი პროდუქციის გამოშვებისათვის გააჩნია უკე ადაპტირებული ტექნოლოგია და ამდენად სხვა ალტერნატიული ტექნოლოგიების განხილვა არ წამოჭრ</a:t>
            </a:r>
            <a:r>
              <a:rPr lang="ka-GE" sz="1600" dirty="0" smtClean="0">
                <a:latin typeface="Sylfaen" pitchFamily="18" charset="0"/>
              </a:rPr>
              <a:t>ილა.</a:t>
            </a:r>
          </a:p>
          <a:p>
            <a:pPr algn="just"/>
            <a:r>
              <a:rPr lang="en-US" sz="1400" dirty="0">
                <a:latin typeface="Sylfaen" panose="010A0502050306030303" pitchFamily="18" charset="0"/>
              </a:rPr>
              <a:t>როგორც წინამდებარე ანგარიშშია მოცემული, </a:t>
            </a:r>
            <a:r>
              <a:rPr lang="ka-GE" sz="1400" dirty="0">
                <a:latin typeface="Sylfaen" panose="010A0502050306030303" pitchFamily="18" charset="0"/>
              </a:rPr>
              <a:t>საწარმოში დამონტაჟებულია 10 მ</a:t>
            </a:r>
            <a:r>
              <a:rPr lang="ka-GE" sz="1400" baseline="30000" dirty="0">
                <a:latin typeface="Sylfaen" panose="010A0502050306030303" pitchFamily="18" charset="0"/>
              </a:rPr>
              <a:t>3</a:t>
            </a:r>
            <a:r>
              <a:rPr lang="ka-GE" sz="1400" dirty="0">
                <a:latin typeface="Sylfaen" panose="010A0502050306030303" pitchFamily="18" charset="0"/>
              </a:rPr>
              <a:t>/სთ-ში წარმადობის სამსხვრევი დანადგარი, რომელშიც ხორციელდება შემოტანილი 4-40 მმ ფრაქციის ღორღის ერთჯერადი დამსხვრევა შრალი მეთოდით. აღნიშნული დანადგარი წარმოადგენს ერთ-ერთ სტანდარტულ დანადგარს ღორღის გადამუშავებისათვის. აქვე უნდა აღინიშნოს, რომ საწარმოში ღორღის დამსხვრევისას წარმოქმნილი მტვრის ინტენსივობის შემცირების მიზნით დამონტაჟდა წყლის რეზერვუარი წყლის მფრქვევანათი, რომელიც საშუალებას იძლევა მტვერწარმოქმნა შემციდეს 90 %-ით.</a:t>
            </a:r>
            <a:endParaRPr lang="ka-GE" sz="1400" dirty="0" smtClean="0">
              <a:latin typeface="Sylfaen" pitchFamily="18" charset="0"/>
            </a:endParaRPr>
          </a:p>
          <a:p>
            <a:pPr algn="just"/>
            <a:endParaRPr lang="ka-GE" sz="1600" dirty="0" smtClean="0">
              <a:latin typeface="Sylfaen" pitchFamily="18" charset="0"/>
            </a:endParaRPr>
          </a:p>
          <a:p>
            <a:pPr algn="just"/>
            <a:endParaRPr lang="ka-GE" sz="1400" dirty="0" smtClean="0">
              <a:latin typeface="Sylfaen" pitchFamily="18" charset="0"/>
            </a:endParaRPr>
          </a:p>
          <a:p>
            <a:pPr algn="just"/>
            <a:r>
              <a:rPr lang="ka-GE" sz="1400" b="1" u="sng" dirty="0" smtClean="0">
                <a:latin typeface="Sylfaen" pitchFamily="18" charset="0"/>
              </a:rPr>
              <a:t>ტერიტორიის შერჩევის ალტერნატივები</a:t>
            </a:r>
          </a:p>
          <a:p>
            <a:pPr algn="just"/>
            <a:r>
              <a:rPr lang="ka-GE" sz="1400" dirty="0">
                <a:latin typeface="Sylfaen" panose="010A0502050306030303" pitchFamily="18" charset="0"/>
              </a:rPr>
              <a:t>რადგან საამშნებლო მასალების წარმოების საამქრო წარმოადგენს ფუნქციონირებად საწარმოს, მისი ადგილმდებარეობის ალტერნატივების განხილვა არ მომხდარა. </a:t>
            </a:r>
            <a:endParaRPr lang="en-US" sz="1400" dirty="0">
              <a:latin typeface="Sylfaen" panose="010A0502050306030303" pitchFamily="18" charset="0"/>
            </a:endParaRPr>
          </a:p>
          <a:p>
            <a:pPr algn="just"/>
            <a:r>
              <a:rPr lang="ka-GE" sz="1400" dirty="0">
                <a:latin typeface="Sylfaen" panose="010A0502050306030303" pitchFamily="18" charset="0"/>
              </a:rPr>
              <a:t>უნდა აღინიშნოს, რომ აღნიშნული ტერიტორიის შერჩევისას გათვალისწინებული იყო, რომ ის წარმოადგენს სამრეწველო ტერიტორიას და უზრუნველყოფილი იყო დენით და წყლით მომარაგებით (არსებობდა ჭაბურღილი).</a:t>
            </a:r>
            <a:endParaRPr lang="en-US" sz="1400" dirty="0">
              <a:latin typeface="Sylfaen" panose="010A0502050306030303" pitchFamily="18" charset="0"/>
            </a:endParaRPr>
          </a:p>
          <a:p>
            <a:pPr algn="just"/>
            <a:endParaRPr lang="en-US" sz="1400" dirty="0">
              <a:latin typeface="Sylfaen" panose="010A0502050306030303" pitchFamily="18" charset="0"/>
            </a:endParaRPr>
          </a:p>
        </p:txBody>
      </p:sp>
      <p:sp>
        <p:nvSpPr>
          <p:cNvPr id="14" name="Rectangle 13"/>
          <p:cNvSpPr/>
          <p:nvPr/>
        </p:nvSpPr>
        <p:spPr>
          <a:xfrm>
            <a:off x="304800" y="3581400"/>
            <a:ext cx="7772400" cy="307777"/>
          </a:xfrm>
          <a:prstGeom prst="rect">
            <a:avLst/>
          </a:prstGeom>
        </p:spPr>
        <p:txBody>
          <a:bodyPr wrap="square">
            <a:spAutoFit/>
          </a:bodyPr>
          <a:lstStyle/>
          <a:p>
            <a:pPr algn="just">
              <a:buAutoNum type="arabicPeriod"/>
            </a:pPr>
            <a:endParaRPr lang="en-US" sz="1400" dirty="0"/>
          </a:p>
        </p:txBody>
      </p:sp>
      <p:sp>
        <p:nvSpPr>
          <p:cNvPr id="8" name="Rectangle 7"/>
          <p:cNvSpPr/>
          <p:nvPr/>
        </p:nvSpPr>
        <p:spPr>
          <a:xfrm>
            <a:off x="838200" y="908538"/>
            <a:ext cx="2749471" cy="307777"/>
          </a:xfrm>
          <a:prstGeom prst="rect">
            <a:avLst/>
          </a:prstGeom>
        </p:spPr>
        <p:txBody>
          <a:bodyPr wrap="none">
            <a:spAutoFit/>
          </a:bodyPr>
          <a:lstStyle/>
          <a:p>
            <a:r>
              <a:rPr lang="ka-GE" sz="1400" b="1" dirty="0" smtClean="0">
                <a:latin typeface="Sylfaen" pitchFamily="18" charset="0"/>
              </a:rPr>
              <a:t>ტექნოლოგიური ალტერნატივა</a:t>
            </a:r>
            <a:endParaRPr lang="ka-GE" sz="1400" b="1" dirty="0">
              <a:latin typeface="Sylfaen" pitchFamily="18" charset="0"/>
            </a:endParaRPr>
          </a:p>
        </p:txBody>
      </p:sp>
      <p:sp>
        <p:nvSpPr>
          <p:cNvPr id="9" name="Right Arrow 8"/>
          <p:cNvSpPr/>
          <p:nvPr/>
        </p:nvSpPr>
        <p:spPr>
          <a:xfrm>
            <a:off x="426427" y="4801451"/>
            <a:ext cx="290146" cy="188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39" y="457200"/>
            <a:ext cx="8229600" cy="515112"/>
          </a:xfrm>
        </p:spPr>
        <p:txBody>
          <a:bodyPr>
            <a:noAutofit/>
          </a:bodyPr>
          <a:lstStyle/>
          <a:p>
            <a:r>
              <a:rPr lang="ka-GE" sz="2000" b="1" dirty="0" smtClean="0">
                <a:latin typeface="Sylfaen" panose="010A0502050306030303" pitchFamily="18" charset="0"/>
              </a:rPr>
              <a:t>საქმიანობით გამოწვეული გარემოზე შესაძლო ზემოქმედების მოკლე აღწერა</a:t>
            </a:r>
            <a:r>
              <a:rPr lang="en-US" sz="2000" b="1" dirty="0" smtClean="0"/>
              <a:t/>
            </a:r>
            <a:br>
              <a:rPr lang="en-US" sz="2000" b="1" dirty="0" smtClean="0"/>
            </a:br>
            <a:endParaRPr lang="en-US" sz="2000" b="1" dirty="0"/>
          </a:p>
        </p:txBody>
      </p:sp>
      <p:sp>
        <p:nvSpPr>
          <p:cNvPr id="3" name="Content Placeholder 2"/>
          <p:cNvSpPr>
            <a:spLocks noGrp="1"/>
          </p:cNvSpPr>
          <p:nvPr>
            <p:ph idx="1"/>
          </p:nvPr>
        </p:nvSpPr>
        <p:spPr>
          <a:xfrm>
            <a:off x="438539" y="1371600"/>
            <a:ext cx="8229600" cy="4389120"/>
          </a:xfrm>
        </p:spPr>
        <p:txBody>
          <a:bodyPr>
            <a:normAutofit/>
          </a:bodyPr>
          <a:lstStyle/>
          <a:p>
            <a:pPr>
              <a:buNone/>
            </a:pPr>
            <a:r>
              <a:rPr lang="ka-GE" sz="2000" dirty="0" smtClean="0">
                <a:latin typeface="Sylfaen" panose="010A0502050306030303" pitchFamily="18" charset="0"/>
              </a:rPr>
              <a:t>● ზემოქმედება ატმოსფერულ ჰაერზე და </a:t>
            </a:r>
            <a:r>
              <a:rPr lang="ka-GE" sz="2000" dirty="0" smtClean="0">
                <a:latin typeface="Sylfaen" panose="010A0502050306030303" pitchFamily="18" charset="0"/>
              </a:rPr>
              <a:t>ემისიები;</a:t>
            </a:r>
            <a:endParaRPr lang="ka-GE" sz="2000" dirty="0" smtClean="0">
              <a:latin typeface="Sylfaen" panose="010A0502050306030303" pitchFamily="18" charset="0"/>
            </a:endParaRPr>
          </a:p>
          <a:p>
            <a:pPr>
              <a:buNone/>
            </a:pPr>
            <a:r>
              <a:rPr lang="ka-GE" sz="2000" dirty="0" smtClean="0">
                <a:latin typeface="Sylfaen" panose="010A0502050306030303" pitchFamily="18" charset="0"/>
              </a:rPr>
              <a:t>● ხმაური; </a:t>
            </a:r>
            <a:r>
              <a:rPr lang="ka-GE" sz="2000" dirty="0" smtClean="0">
                <a:latin typeface="Sylfaen" panose="010A0502050306030303" pitchFamily="18" charset="0"/>
              </a:rPr>
              <a:t>ვიბრაცია;</a:t>
            </a:r>
            <a:endParaRPr lang="en-US" sz="2000" dirty="0" smtClean="0">
              <a:latin typeface="Sylfaen" panose="010A0502050306030303" pitchFamily="18" charset="0"/>
            </a:endParaRPr>
          </a:p>
          <a:p>
            <a:pPr>
              <a:buNone/>
            </a:pPr>
            <a:r>
              <a:rPr lang="ka-GE" sz="2000" dirty="0" smtClean="0">
                <a:latin typeface="Sylfaen" panose="010A0502050306030303" pitchFamily="18" charset="0"/>
              </a:rPr>
              <a:t>● ელექტრო მაგნიტური </a:t>
            </a:r>
            <a:r>
              <a:rPr lang="ka-GE" sz="2000" dirty="0" smtClean="0">
                <a:latin typeface="Sylfaen" panose="010A0502050306030303" pitchFamily="18" charset="0"/>
              </a:rPr>
              <a:t>გამოსხივება;</a:t>
            </a:r>
            <a:endParaRPr lang="en-US" sz="2000" dirty="0" smtClean="0">
              <a:latin typeface="Sylfaen" panose="010A0502050306030303" pitchFamily="18" charset="0"/>
            </a:endParaRPr>
          </a:p>
          <a:p>
            <a:pPr>
              <a:buNone/>
            </a:pPr>
            <a:r>
              <a:rPr lang="ka-GE" sz="2000" dirty="0" smtClean="0">
                <a:latin typeface="Sylfaen" panose="010A0502050306030303" pitchFamily="18" charset="0"/>
              </a:rPr>
              <a:t>● ზემოქმედება წყლის </a:t>
            </a:r>
            <a:r>
              <a:rPr lang="ka-GE" sz="2000" dirty="0" smtClean="0">
                <a:latin typeface="Sylfaen" panose="010A0502050306030303" pitchFamily="18" charset="0"/>
              </a:rPr>
              <a:t>ხარისხზე;</a:t>
            </a:r>
            <a:endParaRPr lang="en-US" sz="2000" dirty="0" smtClean="0">
              <a:latin typeface="Sylfaen" panose="010A0502050306030303" pitchFamily="18" charset="0"/>
            </a:endParaRPr>
          </a:p>
          <a:p>
            <a:pPr>
              <a:buNone/>
            </a:pPr>
            <a:r>
              <a:rPr lang="ka-GE" sz="2000" dirty="0" smtClean="0">
                <a:latin typeface="Sylfaen" panose="010A0502050306030303" pitchFamily="18" charset="0"/>
              </a:rPr>
              <a:t>● ზემოქმედება ცხოველთა </a:t>
            </a:r>
            <a:r>
              <a:rPr lang="ka-GE" sz="2000" dirty="0" smtClean="0">
                <a:latin typeface="Sylfaen" panose="010A0502050306030303" pitchFamily="18" charset="0"/>
              </a:rPr>
              <a:t>სამყაროზე;</a:t>
            </a:r>
            <a:endParaRPr lang="en-US" sz="2000" dirty="0" smtClean="0">
              <a:latin typeface="Sylfaen" panose="010A0502050306030303" pitchFamily="18" charset="0"/>
            </a:endParaRPr>
          </a:p>
          <a:p>
            <a:pPr>
              <a:buNone/>
            </a:pPr>
            <a:r>
              <a:rPr lang="ka-GE" sz="2000" dirty="0" smtClean="0">
                <a:latin typeface="Sylfaen" panose="010A0502050306030303" pitchFamily="18" charset="0"/>
              </a:rPr>
              <a:t>● ნარჩენების წარმოქმნა და მათი მართვის პროცესში </a:t>
            </a:r>
            <a:r>
              <a:rPr lang="ka-GE" sz="2000" dirty="0" smtClean="0">
                <a:latin typeface="Sylfaen" panose="010A0502050306030303" pitchFamily="18" charset="0"/>
              </a:rPr>
              <a:t>მოსალოდნელი ზემოქმედება;</a:t>
            </a:r>
            <a:endParaRPr lang="en-US" sz="2000" dirty="0" smtClean="0">
              <a:latin typeface="Sylfaen" panose="010A0502050306030303" pitchFamily="18" charset="0"/>
            </a:endParaRPr>
          </a:p>
          <a:p>
            <a:pPr>
              <a:buNone/>
            </a:pPr>
            <a:r>
              <a:rPr lang="ka-GE" sz="2000" dirty="0" smtClean="0">
                <a:latin typeface="Sylfaen" panose="010A0502050306030303" pitchFamily="18" charset="0"/>
              </a:rPr>
              <a:t>● ზემოქმედება ადამიანის ჯანმრთელობასა და </a:t>
            </a:r>
            <a:r>
              <a:rPr lang="ka-GE" sz="2000" dirty="0" smtClean="0">
                <a:latin typeface="Sylfaen" panose="010A0502050306030303" pitchFamily="18" charset="0"/>
              </a:rPr>
              <a:t>უსაფრთხოებაზე;</a:t>
            </a:r>
            <a:endParaRPr lang="en-US" sz="2000" dirty="0" smtClean="0">
              <a:latin typeface="Sylfaen" panose="010A0502050306030303" pitchFamily="18" charset="0"/>
            </a:endParaRPr>
          </a:p>
          <a:p>
            <a:pPr>
              <a:buNone/>
            </a:pPr>
            <a:r>
              <a:rPr lang="ka-GE" sz="2000" dirty="0" smtClean="0">
                <a:latin typeface="Sylfaen" panose="010A0502050306030303" pitchFamily="18" charset="0"/>
              </a:rPr>
              <a:t>● </a:t>
            </a:r>
            <a:r>
              <a:rPr lang="ka-GE" sz="2000" dirty="0" smtClean="0">
                <a:latin typeface="Sylfaen" panose="010A0502050306030303" pitchFamily="18" charset="0"/>
              </a:rPr>
              <a:t>ნიადაგის, </a:t>
            </a:r>
            <a:r>
              <a:rPr lang="ka-GE" sz="2000" dirty="0" smtClean="0">
                <a:latin typeface="Sylfaen" panose="010A0502050306030303" pitchFamily="18" charset="0"/>
              </a:rPr>
              <a:t>გრუნტის და მიწისქვეშა წყლების დაბინძურების </a:t>
            </a:r>
            <a:r>
              <a:rPr lang="ka-GE" sz="2000" dirty="0" smtClean="0">
                <a:latin typeface="Sylfaen" panose="010A0502050306030303" pitchFamily="18" charset="0"/>
              </a:rPr>
              <a:t>რისკები; </a:t>
            </a:r>
            <a:endParaRPr lang="en-US" sz="2000" dirty="0" smtClean="0">
              <a:latin typeface="Sylfaen" panose="010A0502050306030303" pitchFamily="18" charset="0"/>
            </a:endParaRPr>
          </a:p>
          <a:p>
            <a:pPr>
              <a:buNone/>
            </a:pPr>
            <a:r>
              <a:rPr lang="ka-GE" sz="2000" dirty="0" smtClean="0">
                <a:latin typeface="Sylfaen" panose="010A0502050306030303" pitchFamily="18" charset="0"/>
              </a:rPr>
              <a:t>● კუმულაციური </a:t>
            </a:r>
            <a:r>
              <a:rPr lang="ka-GE" sz="2000" dirty="0" smtClean="0">
                <a:latin typeface="Sylfaen" panose="010A0502050306030303" pitchFamily="18" charset="0"/>
              </a:rPr>
              <a:t>ზემოქმედება.</a:t>
            </a:r>
            <a:endParaRPr lang="en-US" sz="2000" dirty="0" smtClean="0">
              <a:latin typeface="Sylfaen" panose="010A0502050306030303"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81000"/>
          </a:xfrm>
        </p:spPr>
        <p:txBody>
          <a:bodyPr>
            <a:normAutofit/>
          </a:bodyPr>
          <a:lstStyle/>
          <a:p>
            <a:r>
              <a:rPr lang="ka-GE" sz="1800" b="1" dirty="0" smtClean="0">
                <a:latin typeface="Sylfaen" panose="010A0502050306030303" pitchFamily="18" charset="0"/>
              </a:rPr>
              <a:t>ზემოქმედება ატმოსფერულ ჰაერზე და ემისიები</a:t>
            </a:r>
            <a:endParaRPr lang="en-US" sz="1800" b="1" dirty="0">
              <a:latin typeface="Sylfaen" panose="010A0502050306030303" pitchFamily="18" charset="0"/>
            </a:endParaRPr>
          </a:p>
        </p:txBody>
      </p:sp>
      <p:sp>
        <p:nvSpPr>
          <p:cNvPr id="12" name="Rectangle 11"/>
          <p:cNvSpPr/>
          <p:nvPr/>
        </p:nvSpPr>
        <p:spPr>
          <a:xfrm>
            <a:off x="533400" y="1295400"/>
            <a:ext cx="8153400" cy="1569660"/>
          </a:xfrm>
          <a:prstGeom prst="rect">
            <a:avLst/>
          </a:prstGeom>
        </p:spPr>
        <p:txBody>
          <a:bodyPr wrap="square">
            <a:spAutoFit/>
          </a:bodyPr>
          <a:lstStyle/>
          <a:p>
            <a:pPr algn="just"/>
            <a:r>
              <a:rPr lang="de-DE" sz="1600" dirty="0" smtClean="0">
                <a:latin typeface="Sylfaen" pitchFamily="18" charset="0"/>
              </a:rPr>
              <a:t>საწარმოს საქმიანობის შედეგად ატმოსფეროში გამოიყოფა მავნე ნივთიერებები. ყურადღებას და განხილვას მოითხოვს დაგეგმილი საქმიანობის შედეგად გარემოში გამოფრქვეული მავნე ნივთიერებ</a:t>
            </a:r>
            <a:r>
              <a:rPr lang="ka-GE" sz="1600" dirty="0" smtClean="0">
                <a:latin typeface="Sylfaen" pitchFamily="18" charset="0"/>
              </a:rPr>
              <a:t>ები</a:t>
            </a:r>
            <a:r>
              <a:rPr lang="de-DE" sz="1600" dirty="0" smtClean="0">
                <a:latin typeface="Sylfaen" pitchFamily="18" charset="0"/>
              </a:rPr>
              <a:t>ა</a:t>
            </a:r>
            <a:r>
              <a:rPr lang="ka-GE" sz="1600" dirty="0" smtClean="0">
                <a:latin typeface="Sylfaen" pitchFamily="18" charset="0"/>
              </a:rPr>
              <a:t>: </a:t>
            </a:r>
            <a:r>
              <a:rPr lang="ka-GE" sz="1600" b="1" dirty="0" smtClean="0">
                <a:latin typeface="Sylfaen" pitchFamily="18" charset="0"/>
              </a:rPr>
              <a:t>არაორგანული მტვერი და ცემენტის მტვერი</a:t>
            </a:r>
            <a:r>
              <a:rPr lang="de-DE" sz="1600" dirty="0" smtClean="0">
                <a:latin typeface="Sylfaen" pitchFamily="18" charset="0"/>
              </a:rPr>
              <a:t>. ცხრილში მოცემულია საწარმოში წარმოქმნილი მავნე ნივთიერებების კოდი, ზღვრულად დასაშვები კონცენტრაციების მნიშვნელობები, გაფრქვევის სიმძლავრეები და საშიშროების კლასი.</a:t>
            </a:r>
            <a:endParaRPr lang="ka-GE" sz="1600" dirty="0">
              <a:latin typeface="Sylfaen" pitchFamily="18" charset="0"/>
            </a:endParaRPr>
          </a:p>
        </p:txBody>
      </p:sp>
      <p:pic>
        <p:nvPicPr>
          <p:cNvPr id="3" name="Picture 2"/>
          <p:cNvPicPr>
            <a:picLocks noChangeAspect="1"/>
          </p:cNvPicPr>
          <p:nvPr/>
        </p:nvPicPr>
        <p:blipFill>
          <a:blip r:embed="rId2"/>
          <a:stretch>
            <a:fillRect/>
          </a:stretch>
        </p:blipFill>
        <p:spPr>
          <a:xfrm>
            <a:off x="502098" y="3352800"/>
            <a:ext cx="8139803" cy="2209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
            <a:ext cx="8229600" cy="533400"/>
          </a:xfrm>
        </p:spPr>
        <p:txBody>
          <a:bodyPr>
            <a:normAutofit/>
          </a:bodyPr>
          <a:lstStyle/>
          <a:p>
            <a:r>
              <a:rPr lang="pt-BR" sz="1600" i="1" dirty="0" smtClean="0"/>
              <a:t>ატმოსფერულ ჰაერში მავნე ნივთიერებათა გაბნევის ანგარიშის შედეგთა ანალიზი</a:t>
            </a:r>
            <a:endParaRPr lang="en-US" sz="1600" dirty="0"/>
          </a:p>
        </p:txBody>
      </p:sp>
      <p:sp>
        <p:nvSpPr>
          <p:cNvPr id="3" name="Content Placeholder 2"/>
          <p:cNvSpPr>
            <a:spLocks noGrp="1"/>
          </p:cNvSpPr>
          <p:nvPr>
            <p:ph idx="1"/>
          </p:nvPr>
        </p:nvSpPr>
        <p:spPr>
          <a:xfrm>
            <a:off x="533400" y="1047750"/>
            <a:ext cx="8229600" cy="2209800"/>
          </a:xfrm>
        </p:spPr>
        <p:txBody>
          <a:bodyPr>
            <a:normAutofit fontScale="25000" lnSpcReduction="20000"/>
          </a:bodyPr>
          <a:lstStyle/>
          <a:p>
            <a:pPr algn="just"/>
            <a:r>
              <a:rPr lang="x-none" sz="5600" dirty="0">
                <a:latin typeface="Sylfaen" panose="010A0502050306030303" pitchFamily="18" charset="0"/>
              </a:rPr>
              <a:t>რადგან უახლოესი დასახლებული პუნქტი </a:t>
            </a:r>
            <a:r>
              <a:rPr lang="ka-GE" sz="5600" dirty="0">
                <a:latin typeface="Sylfaen" panose="010A0502050306030303" pitchFamily="18" charset="0"/>
              </a:rPr>
              <a:t>ჩრდილოეთის მხრიდან 160 მეტრით, ხოლო სხვა მიმართულებით 500 მეტრიან ზონაში დასახლებული პუნქტი არ არსებობს,  ამიტომ </a:t>
            </a:r>
            <a:r>
              <a:rPr lang="x-none" sz="5600" dirty="0">
                <a:latin typeface="Sylfaen" panose="010A0502050306030303" pitchFamily="18" charset="0"/>
              </a:rPr>
              <a:t> ჰაერის ხარისხის მოდელირება შესრულდ</a:t>
            </a:r>
            <a:r>
              <a:rPr lang="ka-GE" sz="5600" dirty="0">
                <a:latin typeface="Sylfaen" panose="010A0502050306030303" pitchFamily="18" charset="0"/>
              </a:rPr>
              <a:t>ებ</a:t>
            </a:r>
            <a:r>
              <a:rPr lang="x-none" sz="5600" dirty="0">
                <a:latin typeface="Sylfaen" panose="010A0502050306030303" pitchFamily="18" charset="0"/>
              </a:rPr>
              <a:t>ა ობიექტის წყაროებიდან </a:t>
            </a:r>
            <a:r>
              <a:rPr lang="ka-GE" sz="5600" dirty="0">
                <a:latin typeface="Sylfaen" panose="010A0502050306030303" pitchFamily="18" charset="0"/>
              </a:rPr>
              <a:t>შემდეგ კორდინატებზე:</a:t>
            </a:r>
            <a:endParaRPr lang="en-US" sz="5600" b="1" i="1" dirty="0">
              <a:latin typeface="Sylfaen" panose="010A0502050306030303" pitchFamily="18" charset="0"/>
            </a:endParaRPr>
          </a:p>
          <a:p>
            <a:pPr algn="just"/>
            <a:r>
              <a:rPr lang="ka-GE" sz="5600" dirty="0">
                <a:latin typeface="Sylfaen" panose="010A0502050306030303" pitchFamily="18" charset="0"/>
              </a:rPr>
              <a:t>1- (0; 160);  2 – (0; -160); 3 – (160; 0); 4 – (-160; 0).</a:t>
            </a:r>
            <a:endParaRPr lang="en-US" sz="5600" b="1" i="1" dirty="0">
              <a:latin typeface="Sylfaen" panose="010A0502050306030303" pitchFamily="18" charset="0"/>
            </a:endParaRPr>
          </a:p>
          <a:p>
            <a:pPr algn="just"/>
            <a:r>
              <a:rPr lang="pt-BR" sz="5600" dirty="0">
                <a:latin typeface="Sylfaen" panose="010A0502050306030303" pitchFamily="18" charset="0"/>
              </a:rPr>
              <a:t>გათვლები განხორციელდა იმ შემთხვევისათვის, როცა ერთდროულად აფრქვევს ყველა წყარო, რაც შეყვანილ იქნა კომპიუტერში, მოცემულია დანართის პირველ ფურცელზე. ასევე გათვალისწინებული იქნა</a:t>
            </a:r>
            <a:r>
              <a:rPr lang="ka-GE" sz="5600" dirty="0">
                <a:latin typeface="Sylfaen" panose="010A0502050306030303" pitchFamily="18" charset="0"/>
              </a:rPr>
              <a:t> საწარმოს მიმდებარედ არსებული </a:t>
            </a:r>
            <a:r>
              <a:rPr lang="ka-GE" sz="5600" b="1" dirty="0">
                <a:latin typeface="Sylfaen" panose="010A0502050306030303" pitchFamily="18" charset="0"/>
              </a:rPr>
              <a:t>შპს „გზამშენი 2005“-ის სასაქონლო ბეტონის წარმოების ობიექტიდან </a:t>
            </a:r>
            <a:r>
              <a:rPr lang="ka-GE" sz="5600" dirty="0">
                <a:latin typeface="Sylfaen" panose="010A0502050306030303" pitchFamily="18" charset="0"/>
              </a:rPr>
              <a:t> ატმოსფერულ ჰაერში გაფრქვევების ინტენსივობები და ფონური მახასიათებლები ქალაქის მოსახლეობის რიცხოვნობის გათვალისწინებით </a:t>
            </a:r>
            <a:r>
              <a:rPr lang="x-none" sz="5600" dirty="0">
                <a:latin typeface="Sylfaen" panose="010A0502050306030303" pitchFamily="18" charset="0"/>
              </a:rPr>
              <a:t>(10000-ზე ნაკლები)</a:t>
            </a:r>
            <a:r>
              <a:rPr lang="ka-GE" sz="5600" dirty="0">
                <a:latin typeface="Sylfaen" panose="010A0502050306030303" pitchFamily="18" charset="0"/>
              </a:rPr>
              <a:t>.</a:t>
            </a:r>
            <a:endParaRPr lang="en-US" sz="5600" b="1" i="1" dirty="0">
              <a:latin typeface="Sylfaen" panose="010A0502050306030303" pitchFamily="18" charset="0"/>
            </a:endParaRPr>
          </a:p>
          <a:p>
            <a:pPr algn="just"/>
            <a:r>
              <a:rPr lang="ka-GE" sz="5600" b="1" i="1" dirty="0">
                <a:latin typeface="Sylfaen" panose="010A0502050306030303" pitchFamily="18" charset="0"/>
              </a:rPr>
              <a:t>რაც შეეხება </a:t>
            </a:r>
            <a:r>
              <a:rPr lang="en-US" sz="5600" i="1" dirty="0">
                <a:latin typeface="Sylfaen" panose="010A0502050306030303" pitchFamily="18" charset="0"/>
              </a:rPr>
              <a:t>შპს „მშენებელი 2009“-ის </a:t>
            </a:r>
            <a:r>
              <a:rPr lang="ka-GE" sz="5600" i="1" dirty="0">
                <a:latin typeface="Sylfaen" panose="010A0502050306030303" pitchFamily="18" charset="0"/>
              </a:rPr>
              <a:t>საკუთრებაში არსებულ მიწის ნაკვეთებს, აღნიშნული ტერიტორიაზე რაიმე სახის საწარმო ობიექტი არ ფიქსირდება.</a:t>
            </a:r>
            <a:endParaRPr lang="en-US" sz="5600" dirty="0" smtClean="0">
              <a:latin typeface="Sylfaen" pitchFamily="18" charset="0"/>
            </a:endParaRPr>
          </a:p>
          <a:p>
            <a:pPr marL="0" indent="0" algn="just">
              <a:buNone/>
            </a:pPr>
            <a:endParaRPr lang="ka-GE" sz="4300" dirty="0" smtClean="0">
              <a:latin typeface="Sylfaen" pitchFamily="18" charset="0"/>
            </a:endParaRPr>
          </a:p>
        </p:txBody>
      </p:sp>
      <p:pic>
        <p:nvPicPr>
          <p:cNvPr id="5" name="Picture 4"/>
          <p:cNvPicPr>
            <a:picLocks noChangeAspect="1"/>
          </p:cNvPicPr>
          <p:nvPr/>
        </p:nvPicPr>
        <p:blipFill>
          <a:blip r:embed="rId2"/>
          <a:stretch>
            <a:fillRect/>
          </a:stretch>
        </p:blipFill>
        <p:spPr>
          <a:xfrm>
            <a:off x="844749" y="3581400"/>
            <a:ext cx="7913586" cy="2590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685800"/>
          </a:xfrm>
        </p:spPr>
        <p:txBody>
          <a:bodyPr>
            <a:normAutofit/>
          </a:bodyPr>
          <a:lstStyle/>
          <a:p>
            <a:pPr algn="ctr"/>
            <a:r>
              <a:rPr lang="ka-GE" sz="2800" dirty="0" smtClean="0"/>
              <a:t>ხმაური </a:t>
            </a:r>
            <a:r>
              <a:rPr lang="en-US" sz="2800" dirty="0" smtClean="0"/>
              <a:t>             </a:t>
            </a:r>
            <a:r>
              <a:rPr lang="ka-GE" sz="2800" dirty="0" smtClean="0"/>
              <a:t>ვიბრაცია</a:t>
            </a:r>
            <a:endParaRPr lang="ka-GE" sz="2800" dirty="0"/>
          </a:p>
        </p:txBody>
      </p:sp>
      <p:sp>
        <p:nvSpPr>
          <p:cNvPr id="13" name="Content Placeholder 12"/>
          <p:cNvSpPr>
            <a:spLocks noGrp="1"/>
          </p:cNvSpPr>
          <p:nvPr>
            <p:ph idx="1"/>
          </p:nvPr>
        </p:nvSpPr>
        <p:spPr>
          <a:xfrm>
            <a:off x="533400" y="4038600"/>
            <a:ext cx="822960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indent="0" algn="just">
              <a:buNone/>
            </a:pPr>
            <a:r>
              <a:rPr lang="ka-GE" sz="1600" dirty="0">
                <a:latin typeface="Sylfaen" panose="010A0502050306030303" pitchFamily="18" charset="0"/>
              </a:rPr>
              <a:t>ხმაური არის სხვადასხვა სიხშირის და ინტენსივობის ბგერების </a:t>
            </a:r>
            <a:r>
              <a:rPr lang="ka-GE" sz="1600" dirty="0" smtClean="0">
                <a:latin typeface="Sylfaen" panose="010A0502050306030303" pitchFamily="18" charset="0"/>
              </a:rPr>
              <a:t>მოუწესრიგებელი</a:t>
            </a:r>
            <a:r>
              <a:rPr lang="en-US" sz="1600" dirty="0" smtClean="0">
                <a:latin typeface="Sylfaen" panose="010A0502050306030303" pitchFamily="18" charset="0"/>
              </a:rPr>
              <a:t> </a:t>
            </a:r>
            <a:r>
              <a:rPr lang="ka-GE" sz="1600" dirty="0" smtClean="0">
                <a:latin typeface="Sylfaen" panose="010A0502050306030303" pitchFamily="18" charset="0"/>
              </a:rPr>
              <a:t>ერთობლიობა</a:t>
            </a:r>
            <a:r>
              <a:rPr lang="ka-GE" sz="1600" dirty="0">
                <a:latin typeface="Sylfaen" panose="010A0502050306030303" pitchFamily="18" charset="0"/>
              </a:rPr>
              <a:t>, რომელსაც შეუძლია გამოიწვიოს </a:t>
            </a:r>
            <a:r>
              <a:rPr lang="ka-GE" sz="1600" dirty="0" smtClean="0">
                <a:latin typeface="Sylfaen" panose="010A0502050306030303" pitchFamily="18" charset="0"/>
              </a:rPr>
              <a:t>მავნე</a:t>
            </a:r>
            <a:r>
              <a:rPr lang="en-US" sz="1600" dirty="0" smtClean="0">
                <a:latin typeface="Sylfaen" panose="010A0502050306030303" pitchFamily="18" charset="0"/>
              </a:rPr>
              <a:t> </a:t>
            </a:r>
            <a:r>
              <a:rPr lang="ka-GE" sz="1600" dirty="0" smtClean="0">
                <a:latin typeface="Sylfaen" panose="010A0502050306030303" pitchFamily="18" charset="0"/>
              </a:rPr>
              <a:t>ზემოქმედება ადამიანის</a:t>
            </a:r>
            <a:r>
              <a:rPr lang="en-US" sz="1600" dirty="0" smtClean="0">
                <a:latin typeface="Sylfaen" panose="010A0502050306030303" pitchFamily="18" charset="0"/>
              </a:rPr>
              <a:t> </a:t>
            </a:r>
            <a:r>
              <a:rPr lang="ka-GE" sz="1600" dirty="0" smtClean="0">
                <a:latin typeface="Sylfaen" panose="010A0502050306030303" pitchFamily="18" charset="0"/>
              </a:rPr>
              <a:t>ორგანიზმზე</a:t>
            </a:r>
            <a:r>
              <a:rPr lang="ka-GE" sz="1600" dirty="0">
                <a:latin typeface="Sylfaen" panose="010A0502050306030303" pitchFamily="18" charset="0"/>
              </a:rPr>
              <a:t>.</a:t>
            </a:r>
            <a:endParaRPr lang="en-US" sz="1600" dirty="0"/>
          </a:p>
        </p:txBody>
      </p:sp>
      <p:sp>
        <p:nvSpPr>
          <p:cNvPr id="6" name="Rectangle 5"/>
          <p:cNvSpPr/>
          <p:nvPr/>
        </p:nvSpPr>
        <p:spPr>
          <a:xfrm>
            <a:off x="518490" y="1666221"/>
            <a:ext cx="4205910" cy="738664"/>
          </a:xfrm>
          <a:prstGeom prst="rect">
            <a:avLst/>
          </a:prstGeom>
        </p:spPr>
        <p:txBody>
          <a:bodyPr wrap="square">
            <a:spAutoFit/>
          </a:bodyPr>
          <a:lstStyle/>
          <a:p>
            <a:r>
              <a:rPr lang="ka-GE" sz="1400" dirty="0">
                <a:latin typeface="Sylfaen" panose="010A0502050306030303" pitchFamily="18" charset="0"/>
              </a:rPr>
              <a:t>წინასწარი შეფასებით, საწარმოო ობიექტისაგან</a:t>
            </a:r>
          </a:p>
          <a:p>
            <a:r>
              <a:rPr lang="ka-GE" sz="1400" dirty="0">
                <a:latin typeface="Sylfaen" panose="010A0502050306030303" pitchFamily="18" charset="0"/>
              </a:rPr>
              <a:t>მოსალოდნელი ხმაური </a:t>
            </a:r>
            <a:r>
              <a:rPr lang="ka-GE" sz="1400" dirty="0">
                <a:solidFill>
                  <a:schemeClr val="accent1"/>
                </a:solidFill>
                <a:latin typeface="Sylfaen" panose="010A0502050306030303" pitchFamily="18" charset="0"/>
              </a:rPr>
              <a:t>არ აღემატება დასაშვებ </a:t>
            </a:r>
            <a:r>
              <a:rPr lang="ka-GE" sz="1400" dirty="0" smtClean="0">
                <a:solidFill>
                  <a:schemeClr val="accent1"/>
                </a:solidFill>
                <a:latin typeface="Sylfaen" panose="010A0502050306030303" pitchFamily="18" charset="0"/>
              </a:rPr>
              <a:t>ნორმატივებს</a:t>
            </a:r>
            <a:r>
              <a:rPr lang="en-US" sz="1400" dirty="0" smtClean="0">
                <a:latin typeface="Sylfaen" panose="010A0502050306030303" pitchFamily="18" charset="0"/>
              </a:rPr>
              <a:t> </a:t>
            </a:r>
            <a:r>
              <a:rPr lang="ka-GE" sz="1400" dirty="0" smtClean="0">
                <a:latin typeface="Sylfaen" panose="010A0502050306030303" pitchFamily="18" charset="0"/>
              </a:rPr>
              <a:t>ახლომდებარე</a:t>
            </a:r>
            <a:r>
              <a:rPr lang="en-US" sz="1400" dirty="0" smtClean="0">
                <a:latin typeface="Sylfaen" panose="010A0502050306030303" pitchFamily="18" charset="0"/>
              </a:rPr>
              <a:t> </a:t>
            </a:r>
            <a:r>
              <a:rPr lang="ka-GE" sz="1400" dirty="0" smtClean="0">
                <a:latin typeface="Sylfaen" panose="010A0502050306030303" pitchFamily="18" charset="0"/>
              </a:rPr>
              <a:t>მოსახლეობისათვის</a:t>
            </a:r>
            <a:r>
              <a:rPr lang="ka-GE" sz="1400" dirty="0">
                <a:latin typeface="Sylfaen" panose="010A0502050306030303" pitchFamily="18" charset="0"/>
              </a:rPr>
              <a:t>,</a:t>
            </a:r>
            <a:endParaRPr lang="en-US" sz="1400" dirty="0"/>
          </a:p>
        </p:txBody>
      </p:sp>
      <p:sp>
        <p:nvSpPr>
          <p:cNvPr id="7" name="Rectangle 6"/>
          <p:cNvSpPr/>
          <p:nvPr/>
        </p:nvSpPr>
        <p:spPr>
          <a:xfrm>
            <a:off x="4724400" y="1676400"/>
            <a:ext cx="4114800" cy="523220"/>
          </a:xfrm>
          <a:prstGeom prst="rect">
            <a:avLst/>
          </a:prstGeom>
        </p:spPr>
        <p:txBody>
          <a:bodyPr wrap="square">
            <a:spAutoFit/>
          </a:bodyPr>
          <a:lstStyle/>
          <a:p>
            <a:pPr algn="just"/>
            <a:r>
              <a:rPr lang="ka-GE" sz="1400" dirty="0">
                <a:solidFill>
                  <a:schemeClr val="accent1"/>
                </a:solidFill>
                <a:latin typeface="Sylfaen" panose="010A0502050306030303" pitchFamily="18" charset="0"/>
              </a:rPr>
              <a:t>ლოკალურ</a:t>
            </a:r>
            <a:r>
              <a:rPr lang="ka-GE" sz="1400" dirty="0">
                <a:latin typeface="Sylfaen" panose="010A0502050306030303" pitchFamily="18" charset="0"/>
              </a:rPr>
              <a:t> ვიბრაციას ზემოქმედება ექნება მოსამსახურე პერსონალზე</a:t>
            </a:r>
            <a:endParaRPr lang="en-US" sz="1400" dirty="0"/>
          </a:p>
        </p:txBody>
      </p:sp>
      <p:sp>
        <p:nvSpPr>
          <p:cNvPr id="8" name="Rectangle 7"/>
          <p:cNvSpPr/>
          <p:nvPr/>
        </p:nvSpPr>
        <p:spPr>
          <a:xfrm>
            <a:off x="4724400" y="2153454"/>
            <a:ext cx="3886200" cy="523220"/>
          </a:xfrm>
          <a:prstGeom prst="rect">
            <a:avLst/>
          </a:prstGeom>
        </p:spPr>
        <p:txBody>
          <a:bodyPr wrap="square">
            <a:spAutoFit/>
          </a:bodyPr>
          <a:lstStyle/>
          <a:p>
            <a:pPr algn="just"/>
            <a:r>
              <a:rPr lang="ka-GE" sz="1400" dirty="0" smtClean="0">
                <a:solidFill>
                  <a:schemeClr val="accent1"/>
                </a:solidFill>
                <a:latin typeface="Sylfaen" panose="010A0502050306030303" pitchFamily="18" charset="0"/>
              </a:rPr>
              <a:t>ზოგადი</a:t>
            </a:r>
            <a:r>
              <a:rPr lang="en-US" sz="1400" dirty="0" smtClean="0">
                <a:latin typeface="Sylfaen" panose="010A0502050306030303" pitchFamily="18" charset="0"/>
              </a:rPr>
              <a:t> </a:t>
            </a:r>
            <a:r>
              <a:rPr lang="ka-GE" sz="1400" dirty="0" smtClean="0">
                <a:latin typeface="Sylfaen" panose="010A0502050306030303" pitchFamily="18" charset="0"/>
              </a:rPr>
              <a:t>ვიბრაცია </a:t>
            </a:r>
            <a:r>
              <a:rPr lang="ka-GE" sz="1400" dirty="0">
                <a:latin typeface="Sylfaen" panose="010A0502050306030303" pitchFamily="18" charset="0"/>
              </a:rPr>
              <a:t>შესაძლებელია გავრცელდეს </a:t>
            </a:r>
            <a:r>
              <a:rPr lang="ka-GE" sz="1400" dirty="0" smtClean="0">
                <a:latin typeface="Sylfaen" panose="010A0502050306030303" pitchFamily="18" charset="0"/>
              </a:rPr>
              <a:t>ობიექტის</a:t>
            </a:r>
            <a:r>
              <a:rPr lang="en-US" sz="1400" dirty="0" smtClean="0">
                <a:latin typeface="Sylfaen" panose="010A0502050306030303" pitchFamily="18" charset="0"/>
              </a:rPr>
              <a:t> </a:t>
            </a:r>
            <a:r>
              <a:rPr lang="ka-GE" sz="1400" dirty="0" smtClean="0">
                <a:latin typeface="Sylfaen" panose="010A0502050306030303" pitchFamily="18" charset="0"/>
              </a:rPr>
              <a:t>ტერიტორიაზე</a:t>
            </a:r>
            <a:endParaRPr lang="en-US" sz="1400" dirty="0"/>
          </a:p>
        </p:txBody>
      </p:sp>
      <p:sp>
        <p:nvSpPr>
          <p:cNvPr id="9" name="Down Arrow 8"/>
          <p:cNvSpPr/>
          <p:nvPr/>
        </p:nvSpPr>
        <p:spPr>
          <a:xfrm>
            <a:off x="2686049" y="2404885"/>
            <a:ext cx="184639" cy="268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400800" y="2703220"/>
            <a:ext cx="184639" cy="268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2743200"/>
            <a:ext cx="3581400" cy="954107"/>
          </a:xfrm>
          <a:prstGeom prst="rect">
            <a:avLst/>
          </a:prstGeom>
        </p:spPr>
        <p:txBody>
          <a:bodyPr wrap="square">
            <a:spAutoFit/>
          </a:bodyPr>
          <a:lstStyle/>
          <a:p>
            <a:pPr algn="just"/>
            <a:r>
              <a:rPr lang="ka-GE" sz="1400" dirty="0" smtClean="0">
                <a:solidFill>
                  <a:schemeClr val="accent1"/>
                </a:solidFill>
                <a:latin typeface="Sylfaen" panose="010A0502050306030303" pitchFamily="18" charset="0"/>
              </a:rPr>
              <a:t>უახლოეს დასახლებულ პუნქტთან ხმაურის დონე ტოლია 32,92 დბ-ის რაც ნაკლებია დასაშვებ ნორმაზე </a:t>
            </a:r>
            <a:r>
              <a:rPr lang="ka-GE" sz="1400" dirty="0" smtClean="0">
                <a:solidFill>
                  <a:schemeClr val="accent1"/>
                </a:solidFill>
                <a:latin typeface="Sylfaen" panose="010A0502050306030303" pitchFamily="18" charset="0"/>
              </a:rPr>
              <a:t>დღის საათებისათვის.</a:t>
            </a:r>
            <a:endParaRPr lang="en-US" sz="1400" dirty="0">
              <a:solidFill>
                <a:schemeClr val="accent1"/>
              </a:solidFill>
            </a:endParaRPr>
          </a:p>
        </p:txBody>
      </p:sp>
      <p:sp>
        <p:nvSpPr>
          <p:cNvPr id="12" name="Rectangle 11"/>
          <p:cNvSpPr/>
          <p:nvPr/>
        </p:nvSpPr>
        <p:spPr>
          <a:xfrm>
            <a:off x="4739951" y="3008989"/>
            <a:ext cx="4099249" cy="738664"/>
          </a:xfrm>
          <a:prstGeom prst="rect">
            <a:avLst/>
          </a:prstGeom>
        </p:spPr>
        <p:txBody>
          <a:bodyPr wrap="square">
            <a:spAutoFit/>
          </a:bodyPr>
          <a:lstStyle/>
          <a:p>
            <a:r>
              <a:rPr lang="ka-GE" sz="1400" dirty="0">
                <a:latin typeface="Sylfaen" panose="010A0502050306030303" pitchFamily="18" charset="0"/>
              </a:rPr>
              <a:t>საწარმოში არსებული დანადგარები, რომლებიც წარმოადგენენ ვიბრაციის </a:t>
            </a:r>
            <a:r>
              <a:rPr lang="ka-GE" sz="1400" dirty="0" smtClean="0">
                <a:latin typeface="Sylfaen" panose="010A0502050306030303" pitchFamily="18" charset="0"/>
              </a:rPr>
              <a:t>გამომწვევ</a:t>
            </a:r>
            <a:r>
              <a:rPr lang="en-US" sz="1400" dirty="0" smtClean="0">
                <a:latin typeface="Sylfaen" panose="010A0502050306030303" pitchFamily="18" charset="0"/>
              </a:rPr>
              <a:t> </a:t>
            </a:r>
            <a:r>
              <a:rPr lang="ka-GE" sz="1400" dirty="0" smtClean="0">
                <a:latin typeface="Sylfaen" panose="010A0502050306030303" pitchFamily="18" charset="0"/>
              </a:rPr>
              <a:t>წყაროს</a:t>
            </a:r>
            <a:r>
              <a:rPr lang="ka-GE" sz="1400" dirty="0">
                <a:latin typeface="Sylfaen" panose="010A0502050306030303" pitchFamily="18" charset="0"/>
              </a:rPr>
              <a:t>, </a:t>
            </a:r>
            <a:r>
              <a:rPr lang="ka-GE" sz="1400" dirty="0">
                <a:solidFill>
                  <a:schemeClr val="accent1"/>
                </a:solidFill>
                <a:latin typeface="Sylfaen" panose="010A0502050306030303" pitchFamily="18" charset="0"/>
              </a:rPr>
              <a:t>არ </a:t>
            </a:r>
            <a:r>
              <a:rPr lang="ka-GE" sz="1400" dirty="0" smtClean="0">
                <a:solidFill>
                  <a:schemeClr val="accent1"/>
                </a:solidFill>
                <a:latin typeface="Sylfaen" panose="010A0502050306030303" pitchFamily="18" charset="0"/>
              </a:rPr>
              <a:t>გადააჭარბებენ </a:t>
            </a:r>
            <a:r>
              <a:rPr lang="ka-GE" sz="1400" dirty="0">
                <a:solidFill>
                  <a:schemeClr val="accent1"/>
                </a:solidFill>
                <a:latin typeface="Sylfaen" panose="010A0502050306030303" pitchFamily="18" charset="0"/>
              </a:rPr>
              <a:t>დასაშვებ ნორმებს.</a:t>
            </a:r>
            <a:endParaRPr lang="en-US" sz="1400" dirty="0">
              <a:solidFill>
                <a:schemeClr val="accen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1462" y="697468"/>
            <a:ext cx="3847528" cy="369332"/>
          </a:xfrm>
          <a:prstGeom prst="rect">
            <a:avLst/>
          </a:prstGeom>
        </p:spPr>
        <p:txBody>
          <a:bodyPr wrap="none">
            <a:spAutoFit/>
          </a:bodyPr>
          <a:lstStyle/>
          <a:p>
            <a:r>
              <a:rPr lang="ka-GE" dirty="0" smtClean="0"/>
              <a:t>ელექტრო მაგნიტური გამოსხივება</a:t>
            </a:r>
            <a:endParaRPr lang="en-US" dirty="0"/>
          </a:p>
        </p:txBody>
      </p:sp>
      <p:sp>
        <p:nvSpPr>
          <p:cNvPr id="5" name="Rectangle 4"/>
          <p:cNvSpPr/>
          <p:nvPr/>
        </p:nvSpPr>
        <p:spPr>
          <a:xfrm>
            <a:off x="744415" y="2003247"/>
            <a:ext cx="7561385" cy="369332"/>
          </a:xfrm>
          <a:prstGeom prst="rect">
            <a:avLst/>
          </a:prstGeom>
        </p:spPr>
        <p:txBody>
          <a:bodyPr wrap="square">
            <a:spAutoFit/>
          </a:bodyPr>
          <a:lstStyle/>
          <a:p>
            <a:pPr algn="just"/>
            <a:r>
              <a:rPr lang="ka-GE" dirty="0">
                <a:latin typeface="Sylfaen" panose="010A0502050306030303" pitchFamily="18" charset="0"/>
              </a:rPr>
              <a:t>საწარმოში არსებული დანადგარების შესწავლის შედეგად </a:t>
            </a:r>
            <a:r>
              <a:rPr lang="ka-GE" dirty="0">
                <a:solidFill>
                  <a:schemeClr val="accent1"/>
                </a:solidFill>
                <a:latin typeface="Sylfaen" panose="010A0502050306030303" pitchFamily="18" charset="0"/>
              </a:rPr>
              <a:t>დადგინდა</a:t>
            </a:r>
            <a:endParaRPr lang="en-US" dirty="0">
              <a:solidFill>
                <a:schemeClr val="accent1"/>
              </a:solidFill>
            </a:endParaRPr>
          </a:p>
        </p:txBody>
      </p:sp>
      <p:cxnSp>
        <p:nvCxnSpPr>
          <p:cNvPr id="6" name="Straight Arrow Connector 5"/>
          <p:cNvCxnSpPr/>
          <p:nvPr/>
        </p:nvCxnSpPr>
        <p:spPr>
          <a:xfrm rot="5400000">
            <a:off x="3907945" y="1605254"/>
            <a:ext cx="773696"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84787" y="3241186"/>
            <a:ext cx="7764575" cy="646331"/>
          </a:xfrm>
          <a:prstGeom prst="rect">
            <a:avLst/>
          </a:prstGeom>
        </p:spPr>
        <p:txBody>
          <a:bodyPr wrap="square">
            <a:spAutoFit/>
          </a:bodyPr>
          <a:lstStyle/>
          <a:p>
            <a:pPr algn="just"/>
            <a:r>
              <a:rPr lang="ka-GE" dirty="0" err="1" smtClean="0">
                <a:latin typeface="Sylfaen" panose="010A0502050306030303" pitchFamily="18" charset="0"/>
              </a:rPr>
              <a:t>ელექტომაგნიტური</a:t>
            </a:r>
            <a:r>
              <a:rPr lang="ka-GE" dirty="0" smtClean="0">
                <a:latin typeface="Sylfaen" panose="010A0502050306030303" pitchFamily="18" charset="0"/>
              </a:rPr>
              <a:t> </a:t>
            </a:r>
            <a:r>
              <a:rPr lang="ka-GE" dirty="0">
                <a:latin typeface="Sylfaen" panose="010A0502050306030303" pitchFamily="18" charset="0"/>
              </a:rPr>
              <a:t>გამოსხივების ინტენსივობის </a:t>
            </a:r>
            <a:r>
              <a:rPr lang="ka-GE" dirty="0" smtClean="0">
                <a:latin typeface="Sylfaen" panose="010A0502050306030303" pitchFamily="18" charset="0"/>
              </a:rPr>
              <a:t>ფონური დონეები </a:t>
            </a:r>
            <a:r>
              <a:rPr lang="ka-GE" dirty="0">
                <a:latin typeface="Sylfaen" panose="010A0502050306030303" pitchFamily="18" charset="0"/>
              </a:rPr>
              <a:t>არ აღემატება ზღვრულად დასაშვებ დონეებს (10 </a:t>
            </a:r>
            <a:r>
              <a:rPr lang="ka-GE" dirty="0" err="1">
                <a:latin typeface="Sylfaen" panose="010A0502050306030303" pitchFamily="18" charset="0"/>
              </a:rPr>
              <a:t>მკვტ</a:t>
            </a:r>
            <a:r>
              <a:rPr lang="ka-GE" dirty="0">
                <a:latin typeface="Sylfaen" panose="010A0502050306030303" pitchFamily="18" charset="0"/>
              </a:rPr>
              <a:t>/სმ</a:t>
            </a:r>
            <a:r>
              <a:rPr lang="ka-GE" sz="800" dirty="0">
                <a:latin typeface="Sylfaen" panose="010A0502050306030303" pitchFamily="18" charset="0"/>
              </a:rPr>
              <a:t>2</a:t>
            </a:r>
            <a:r>
              <a:rPr lang="ka-GE" dirty="0">
                <a:latin typeface="Sylfaen" panose="010A0502050306030303" pitchFamily="18" charset="0"/>
              </a:rPr>
              <a:t>).</a:t>
            </a:r>
            <a:endParaRPr lang="en-US" dirty="0"/>
          </a:p>
        </p:txBody>
      </p:sp>
      <p:sp>
        <p:nvSpPr>
          <p:cNvPr id="8" name="Down Arrow 7"/>
          <p:cNvSpPr/>
          <p:nvPr/>
        </p:nvSpPr>
        <p:spPr>
          <a:xfrm>
            <a:off x="4201886" y="2445543"/>
            <a:ext cx="184226" cy="547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4267200"/>
            <a:ext cx="761015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ka-GE" dirty="0">
                <a:latin typeface="Sylfaen" panose="010A0502050306030303" pitchFamily="18" charset="0"/>
              </a:rPr>
              <a:t>ელექტომაგნიტური გამოსხივების ინტენსივობის ფონი უმნიშვნელოა </a:t>
            </a:r>
            <a:r>
              <a:rPr lang="ka-GE" dirty="0" smtClean="0">
                <a:latin typeface="Sylfaen" panose="010A0502050306030303" pitchFamily="18" charset="0"/>
              </a:rPr>
              <a:t>და</a:t>
            </a:r>
            <a:r>
              <a:rPr lang="en-US" dirty="0" smtClean="0">
                <a:latin typeface="Sylfaen" panose="010A0502050306030303" pitchFamily="18" charset="0"/>
              </a:rPr>
              <a:t> </a:t>
            </a:r>
            <a:r>
              <a:rPr lang="ka-GE" dirty="0" smtClean="0">
                <a:latin typeface="Sylfaen" panose="010A0502050306030303" pitchFamily="18" charset="0"/>
              </a:rPr>
              <a:t>აქ </a:t>
            </a:r>
            <a:r>
              <a:rPr lang="ka-GE" dirty="0">
                <a:latin typeface="Sylfaen" panose="010A0502050306030303" pitchFamily="18" charset="0"/>
              </a:rPr>
              <a:t>მომუშავე, თუ მცხოვრებ ადამიანებს არავითარ საფრთხეს არ უქმნის.</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5935" y="645095"/>
            <a:ext cx="342112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ka-GE" dirty="0"/>
              <a:t>ზემოქმედება წყლის ხარისხზე</a:t>
            </a:r>
            <a:endParaRPr lang="en-US" dirty="0"/>
          </a:p>
        </p:txBody>
      </p:sp>
      <p:sp>
        <p:nvSpPr>
          <p:cNvPr id="5" name="TextBox 4"/>
          <p:cNvSpPr txBox="1"/>
          <p:nvPr/>
        </p:nvSpPr>
        <p:spPr>
          <a:xfrm>
            <a:off x="290146" y="1512276"/>
            <a:ext cx="4255477" cy="3539430"/>
          </a:xfrm>
          <a:prstGeom prst="rect">
            <a:avLst/>
          </a:prstGeom>
          <a:noFill/>
        </p:spPr>
        <p:txBody>
          <a:bodyPr wrap="square" rtlCol="0">
            <a:spAutoFit/>
          </a:bodyPr>
          <a:lstStyle/>
          <a:p>
            <a:r>
              <a:rPr lang="ka-GE" sz="1400" dirty="0" smtClean="0"/>
              <a:t>წყალი საწარმოში გამოიყენება :</a:t>
            </a:r>
          </a:p>
          <a:p>
            <a:r>
              <a:rPr lang="ka-GE" sz="1400" dirty="0" smtClean="0"/>
              <a:t> </a:t>
            </a:r>
          </a:p>
          <a:p>
            <a:pPr marL="285750" indent="-285750">
              <a:buFontTx/>
              <a:buChar char="-"/>
            </a:pPr>
            <a:r>
              <a:rPr lang="ka-GE" sz="1400" dirty="0" smtClean="0"/>
              <a:t>საწარმოო მიზნებისათვის</a:t>
            </a:r>
          </a:p>
          <a:p>
            <a:endParaRPr lang="en-US" sz="1400" dirty="0" smtClean="0"/>
          </a:p>
          <a:p>
            <a:endParaRPr lang="en-US" sz="1400" dirty="0" smtClean="0"/>
          </a:p>
          <a:p>
            <a:endParaRPr lang="en-US" sz="1400" dirty="0" smtClean="0"/>
          </a:p>
          <a:p>
            <a:endParaRPr lang="ka-GE" sz="1400" dirty="0" smtClean="0"/>
          </a:p>
          <a:p>
            <a:endParaRPr lang="ka-GE" sz="1400" dirty="0" smtClean="0"/>
          </a:p>
          <a:p>
            <a:endParaRPr lang="ka-GE" sz="1400" dirty="0" smtClean="0"/>
          </a:p>
          <a:p>
            <a:endParaRPr lang="ka-GE" sz="1400" dirty="0" smtClean="0"/>
          </a:p>
          <a:p>
            <a:endParaRPr lang="ka-GE" sz="1400" dirty="0" smtClean="0"/>
          </a:p>
          <a:p>
            <a:endParaRPr lang="en-US" sz="1400" dirty="0" smtClean="0"/>
          </a:p>
          <a:p>
            <a:endParaRPr lang="en-US" sz="1400" dirty="0" smtClean="0"/>
          </a:p>
          <a:p>
            <a:endParaRPr lang="en-US" sz="1400" dirty="0" smtClean="0"/>
          </a:p>
          <a:p>
            <a:endParaRPr lang="ka-GE" sz="1400" dirty="0" smtClean="0"/>
          </a:p>
          <a:p>
            <a:pPr marL="285750" indent="-285750">
              <a:buFontTx/>
              <a:buChar char="-"/>
            </a:pPr>
            <a:r>
              <a:rPr lang="ka-GE" sz="1400" dirty="0"/>
              <a:t>სასმელ-სამეურნეო მიზნებისათვის</a:t>
            </a:r>
            <a:endParaRPr lang="en-US" sz="1400" dirty="0"/>
          </a:p>
        </p:txBody>
      </p:sp>
      <p:sp>
        <p:nvSpPr>
          <p:cNvPr id="6" name="Rectangle 5"/>
          <p:cNvSpPr/>
          <p:nvPr/>
        </p:nvSpPr>
        <p:spPr>
          <a:xfrm>
            <a:off x="4800600" y="4495800"/>
            <a:ext cx="3581400" cy="1077218"/>
          </a:xfrm>
          <a:prstGeom prst="rect">
            <a:avLst/>
          </a:prstGeom>
        </p:spPr>
        <p:txBody>
          <a:bodyPr wrap="square">
            <a:spAutoFit/>
          </a:bodyPr>
          <a:lstStyle/>
          <a:p>
            <a:pPr algn="just"/>
            <a:r>
              <a:rPr lang="de-DE" sz="1600" dirty="0" smtClean="0">
                <a:latin typeface="Sylfaen" pitchFamily="18" charset="0"/>
              </a:rPr>
              <a:t>სამეურნეო-საყოფაცხოვრებო ჩამდინარე წყლები</a:t>
            </a:r>
            <a:r>
              <a:rPr lang="ka-GE" sz="1600" dirty="0" smtClean="0">
                <a:latin typeface="Sylfaen" pitchFamily="18" charset="0"/>
              </a:rPr>
              <a:t>ს ჩაშვება ხორციელდება ბეტონის ამოსაწმენდ ორმოში</a:t>
            </a:r>
            <a:endParaRPr lang="en-US" sz="1600" dirty="0">
              <a:latin typeface="Sylfaen" pitchFamily="18" charset="0"/>
            </a:endParaRPr>
          </a:p>
        </p:txBody>
      </p:sp>
      <p:cxnSp>
        <p:nvCxnSpPr>
          <p:cNvPr id="7" name="Straight Arrow Connector 6"/>
          <p:cNvCxnSpPr/>
          <p:nvPr/>
        </p:nvCxnSpPr>
        <p:spPr>
          <a:xfrm>
            <a:off x="2819400" y="2057400"/>
            <a:ext cx="12192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7600" y="4876800"/>
            <a:ext cx="11430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114800" y="1676400"/>
            <a:ext cx="4343400" cy="1569660"/>
          </a:xfrm>
          <a:prstGeom prst="rect">
            <a:avLst/>
          </a:prstGeom>
        </p:spPr>
        <p:txBody>
          <a:bodyPr wrap="square">
            <a:spAutoFit/>
          </a:bodyPr>
          <a:lstStyle/>
          <a:p>
            <a:pPr algn="just"/>
            <a:r>
              <a:rPr lang="ka-GE" sz="1600" dirty="0" smtClean="0"/>
              <a:t>საწარმოო მიზნებისათვის გამოყენებული წყალი  არ ჩაედინება ზედაპირული წყლის ობიექტებში. ის გამოიყენება მხოლოდ ღორღის მსხვრევისას მტვერდახშობის მიზნით და საამშენებლო ბლოკების წარმოებისათვის.</a:t>
            </a:r>
            <a:endParaRPr lang="en-US" sz="1600" baseline="-25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485864"/>
            <a:ext cx="4571999"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ka-GE" dirty="0">
                <a:latin typeface="Sylfaen" panose="010A0502050306030303" pitchFamily="18" charset="0"/>
              </a:rPr>
              <a:t>ზემოქმედება ცხოველთა სამყაროზე</a:t>
            </a:r>
            <a:endParaRPr lang="en-US" dirty="0"/>
          </a:p>
        </p:txBody>
      </p:sp>
      <p:sp>
        <p:nvSpPr>
          <p:cNvPr id="5" name="Rectangle 4"/>
          <p:cNvSpPr/>
          <p:nvPr/>
        </p:nvSpPr>
        <p:spPr>
          <a:xfrm>
            <a:off x="530250" y="1263066"/>
            <a:ext cx="8170986" cy="646331"/>
          </a:xfrm>
          <a:prstGeom prst="rect">
            <a:avLst/>
          </a:prstGeom>
        </p:spPr>
        <p:txBody>
          <a:bodyPr wrap="square">
            <a:spAutoFit/>
          </a:bodyPr>
          <a:lstStyle/>
          <a:p>
            <a:pPr algn="just"/>
            <a:r>
              <a:rPr lang="ka-GE" dirty="0" smtClean="0">
                <a:latin typeface="Sylfaen" panose="010A0502050306030303" pitchFamily="18" charset="0"/>
              </a:rPr>
              <a:t>საწარმოს განთავსების ტერიტორია არ გამოირჩევა ცხოველთა მრავალფეროვნებით</a:t>
            </a:r>
            <a:endParaRPr lang="en-US" dirty="0"/>
          </a:p>
        </p:txBody>
      </p:sp>
      <p:sp>
        <p:nvSpPr>
          <p:cNvPr id="6" name="Rectangle 5"/>
          <p:cNvSpPr/>
          <p:nvPr/>
        </p:nvSpPr>
        <p:spPr>
          <a:xfrm>
            <a:off x="530250" y="2385150"/>
            <a:ext cx="8378494" cy="646331"/>
          </a:xfrm>
          <a:prstGeom prst="rect">
            <a:avLst/>
          </a:prstGeom>
        </p:spPr>
        <p:txBody>
          <a:bodyPr wrap="square">
            <a:spAutoFit/>
          </a:bodyPr>
          <a:lstStyle/>
          <a:p>
            <a:r>
              <a:rPr lang="ka-GE" dirty="0">
                <a:latin typeface="Sylfaen" panose="010A0502050306030303" pitchFamily="18" charset="0"/>
              </a:rPr>
              <a:t>გარკვეული სახის </a:t>
            </a:r>
            <a:r>
              <a:rPr lang="ka-GE" dirty="0" smtClean="0">
                <a:latin typeface="Sylfaen" panose="010A0502050306030303" pitchFamily="18" charset="0"/>
              </a:rPr>
              <a:t>ნეგატიური </a:t>
            </a:r>
            <a:r>
              <a:rPr lang="ka-GE" dirty="0" smtClean="0">
                <a:solidFill>
                  <a:schemeClr val="accent1"/>
                </a:solidFill>
                <a:latin typeface="Sylfaen" panose="010A0502050306030303" pitchFamily="18" charset="0"/>
              </a:rPr>
              <a:t>ზემოქმედებები</a:t>
            </a:r>
            <a:r>
              <a:rPr lang="ka-GE" dirty="0">
                <a:latin typeface="Sylfaen" panose="010A0502050306030303" pitchFamily="18" charset="0"/>
              </a:rPr>
              <a:t>, განსაკუთრებით </a:t>
            </a:r>
            <a:r>
              <a:rPr lang="ka-GE" dirty="0" smtClean="0">
                <a:solidFill>
                  <a:schemeClr val="accent1"/>
                </a:solidFill>
                <a:latin typeface="Sylfaen" panose="010A0502050306030303" pitchFamily="18" charset="0"/>
              </a:rPr>
              <a:t>მოსალოდნელია ფრინველებზე</a:t>
            </a:r>
            <a:r>
              <a:rPr lang="ka-GE" dirty="0">
                <a:solidFill>
                  <a:schemeClr val="accent1"/>
                </a:solidFill>
                <a:latin typeface="Sylfaen" panose="010A0502050306030303" pitchFamily="18" charset="0"/>
              </a:rPr>
              <a:t>.</a:t>
            </a:r>
            <a:endParaRPr lang="en-US" dirty="0">
              <a:solidFill>
                <a:schemeClr val="accent1"/>
              </a:solidFill>
            </a:endParaRPr>
          </a:p>
        </p:txBody>
      </p:sp>
      <p:sp>
        <p:nvSpPr>
          <p:cNvPr id="7" name="Rectangle 6"/>
          <p:cNvSpPr/>
          <p:nvPr/>
        </p:nvSpPr>
        <p:spPr>
          <a:xfrm>
            <a:off x="577106" y="4419600"/>
            <a:ext cx="8015436" cy="1200329"/>
          </a:xfrm>
          <a:prstGeom prst="rect">
            <a:avLst/>
          </a:prstGeom>
        </p:spPr>
        <p:txBody>
          <a:bodyPr wrap="square">
            <a:spAutoFit/>
          </a:bodyPr>
          <a:lstStyle/>
          <a:p>
            <a:pPr algn="just"/>
            <a:r>
              <a:rPr lang="ka-GE" dirty="0">
                <a:latin typeface="Sylfaen" panose="010A0502050306030303" pitchFamily="18" charset="0"/>
              </a:rPr>
              <a:t>ცხოველთა სამყაროზე ზემოქმედების სახეებიდან აღსანიშნავია ღამის </a:t>
            </a:r>
            <a:r>
              <a:rPr lang="ka-GE" dirty="0" smtClean="0">
                <a:latin typeface="Sylfaen" panose="010A0502050306030303" pitchFamily="18" charset="0"/>
              </a:rPr>
              <a:t>საათებში</a:t>
            </a:r>
            <a:r>
              <a:rPr lang="en-US" dirty="0" smtClean="0">
                <a:latin typeface="Sylfaen" panose="010A0502050306030303" pitchFamily="18" charset="0"/>
              </a:rPr>
              <a:t> </a:t>
            </a:r>
            <a:r>
              <a:rPr lang="ka-GE" dirty="0" smtClean="0">
                <a:latin typeface="Sylfaen" panose="010A0502050306030303" pitchFamily="18" charset="0"/>
              </a:rPr>
              <a:t>განათებულობის </a:t>
            </a:r>
            <a:r>
              <a:rPr lang="ka-GE" dirty="0">
                <a:latin typeface="Sylfaen" panose="010A0502050306030303" pitchFamily="18" charset="0"/>
              </a:rPr>
              <a:t>ფონის შეცვლასთან დაკავშირებული ზემოქმედება - </a:t>
            </a:r>
            <a:r>
              <a:rPr lang="ka-GE" dirty="0" smtClean="0">
                <a:latin typeface="Sylfaen" panose="010A0502050306030303" pitchFamily="18" charset="0"/>
              </a:rPr>
              <a:t>ფრინველთა</a:t>
            </a:r>
            <a:r>
              <a:rPr lang="en-US" dirty="0" smtClean="0">
                <a:latin typeface="Sylfaen" panose="010A0502050306030303" pitchFamily="18" charset="0"/>
              </a:rPr>
              <a:t> </a:t>
            </a:r>
            <a:r>
              <a:rPr lang="ka-GE" dirty="0" smtClean="0">
                <a:latin typeface="Sylfaen" panose="010A0502050306030303" pitchFamily="18" charset="0"/>
              </a:rPr>
              <a:t>დაფრთხობა</a:t>
            </a:r>
            <a:r>
              <a:rPr lang="ka-GE" dirty="0">
                <a:latin typeface="Sylfaen" panose="010A0502050306030303" pitchFamily="18" charset="0"/>
              </a:rPr>
              <a:t>, რისი თანმდევი შესაძლოა იყოს მათი დეზორიენტაცია და დაშავება</a:t>
            </a:r>
            <a:endParaRPr lang="en-US" dirty="0"/>
          </a:p>
        </p:txBody>
      </p:sp>
      <p:sp>
        <p:nvSpPr>
          <p:cNvPr id="8" name="Down Arrow 7"/>
          <p:cNvSpPr/>
          <p:nvPr/>
        </p:nvSpPr>
        <p:spPr>
          <a:xfrm>
            <a:off x="3886200" y="3507235"/>
            <a:ext cx="215010" cy="555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7975271" cy="147065"/>
          </a:xfrm>
        </p:spPr>
        <p:txBody>
          <a:bodyPr>
            <a:noAutofit/>
          </a:bodyPr>
          <a:lstStyle/>
          <a:p>
            <a:r>
              <a:rPr lang="ka-GE" sz="2800" dirty="0">
                <a:latin typeface="Sylfaen" panose="010A0502050306030303" pitchFamily="18" charset="0"/>
              </a:rPr>
              <a:t>საქართველოს კანონის ,,გარემოსდაცვითი შეფასების კოდექსი’’ პროცედურები</a:t>
            </a:r>
            <a:endParaRPr lang="en-US" sz="2800" dirty="0">
              <a:latin typeface="Sylfaen" panose="010A0502050306030303" pitchFamily="18" charset="0"/>
            </a:endParaRPr>
          </a:p>
        </p:txBody>
      </p:sp>
      <p:sp>
        <p:nvSpPr>
          <p:cNvPr id="3" name="Content Placeholder 2"/>
          <p:cNvSpPr>
            <a:spLocks noGrp="1"/>
          </p:cNvSpPr>
          <p:nvPr>
            <p:ph idx="1"/>
          </p:nvPr>
        </p:nvSpPr>
        <p:spPr>
          <a:xfrm>
            <a:off x="457200" y="2191000"/>
            <a:ext cx="8229600" cy="3676400"/>
          </a:xfrm>
        </p:spPr>
        <p:txBody>
          <a:bodyPr>
            <a:normAutofit/>
          </a:bodyPr>
          <a:lstStyle/>
          <a:p>
            <a:r>
              <a:rPr lang="ka-GE" sz="2600" dirty="0"/>
              <a:t>სკოპინგის </a:t>
            </a:r>
            <a:r>
              <a:rPr lang="ka-GE" sz="2600" dirty="0" smtClean="0"/>
              <a:t>ანგარიში</a:t>
            </a:r>
            <a:r>
              <a:rPr lang="en-US" sz="2600" dirty="0" smtClean="0"/>
              <a:t>;</a:t>
            </a:r>
            <a:endParaRPr lang="ka-GE" sz="2600" dirty="0"/>
          </a:p>
          <a:p>
            <a:r>
              <a:rPr lang="ka-GE" sz="2600" dirty="0"/>
              <a:t>საზოგადოების ინფორმირება, საჯარო </a:t>
            </a:r>
            <a:r>
              <a:rPr lang="ka-GE" sz="2600" dirty="0" smtClean="0"/>
              <a:t>განხილვა</a:t>
            </a:r>
            <a:r>
              <a:rPr lang="en-US" sz="2600" dirty="0" smtClean="0"/>
              <a:t>;</a:t>
            </a:r>
            <a:r>
              <a:rPr lang="ka-GE" sz="2600" dirty="0" smtClean="0"/>
              <a:t> </a:t>
            </a:r>
            <a:r>
              <a:rPr lang="ka-GE" sz="2600" dirty="0"/>
              <a:t>მოსაზრებების </a:t>
            </a:r>
            <a:r>
              <a:rPr lang="ka-GE" sz="2600" dirty="0" smtClean="0"/>
              <a:t>გათვალისწინება</a:t>
            </a:r>
            <a:r>
              <a:rPr lang="en-US" sz="2600" dirty="0" smtClean="0"/>
              <a:t>;</a:t>
            </a:r>
            <a:endParaRPr lang="ka-GE" sz="2600" dirty="0"/>
          </a:p>
          <a:p>
            <a:r>
              <a:rPr lang="ka-GE" sz="2600" dirty="0"/>
              <a:t>სკოპინგის </a:t>
            </a:r>
            <a:r>
              <a:rPr lang="ka-GE" sz="2600" dirty="0" smtClean="0"/>
              <a:t>დასკვნა</a:t>
            </a:r>
            <a:r>
              <a:rPr lang="en-US" sz="2600" dirty="0" smtClean="0"/>
              <a:t>;</a:t>
            </a:r>
            <a:endParaRPr lang="ka-GE" sz="2600" dirty="0"/>
          </a:p>
          <a:p>
            <a:r>
              <a:rPr lang="ka-GE" sz="2600" dirty="0" smtClean="0"/>
              <a:t>გზშ-ის </a:t>
            </a:r>
            <a:r>
              <a:rPr lang="ka-GE" sz="2600" dirty="0" smtClean="0"/>
              <a:t>ანგარიში</a:t>
            </a:r>
            <a:r>
              <a:rPr lang="en-US" sz="2600" dirty="0" smtClean="0"/>
              <a:t>;</a:t>
            </a:r>
            <a:endParaRPr lang="ka-GE" sz="2600" dirty="0"/>
          </a:p>
          <a:p>
            <a:r>
              <a:rPr lang="ka-GE" sz="2600" dirty="0"/>
              <a:t>საზოგადოების ინფორმირება, საჯარო განხილვა, მოსაზრებების </a:t>
            </a:r>
            <a:r>
              <a:rPr lang="ka-GE" sz="2600" dirty="0" smtClean="0"/>
              <a:t>გათვალისწინება</a:t>
            </a:r>
            <a:r>
              <a:rPr lang="en-US" sz="2600" dirty="0" smtClean="0"/>
              <a:t>;</a:t>
            </a:r>
            <a:endParaRPr lang="ka-GE" sz="2600" dirty="0"/>
          </a:p>
          <a:p>
            <a:r>
              <a:rPr lang="ka-GE" sz="2600" dirty="0" smtClean="0"/>
              <a:t>გარემოსდაცვითი გადაწყვეტილება</a:t>
            </a:r>
            <a:r>
              <a:rPr lang="en-US" sz="2600" dirty="0" smtClean="0"/>
              <a:t>.</a:t>
            </a:r>
            <a:endParaRPr lang="en-US" sz="2600" dirty="0"/>
          </a:p>
          <a:p>
            <a:endParaRPr lang="en-US" dirty="0"/>
          </a:p>
        </p:txBody>
      </p:sp>
    </p:spTree>
    <p:extLst>
      <p:ext uri="{BB962C8B-B14F-4D97-AF65-F5344CB8AC3E}">
        <p14:creationId xmlns:p14="http://schemas.microsoft.com/office/powerpoint/2010/main" val="40429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7826" y="381666"/>
            <a:ext cx="6824472"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a-GE" sz="1400" dirty="0">
                <a:latin typeface="Sylfaen" panose="010A0502050306030303" pitchFamily="18" charset="0"/>
              </a:rPr>
              <a:t>ნარჩენების წარმოქმნა და მათი მართვის პროცესში მოსალოდნელი ზემოქმედება,</a:t>
            </a:r>
            <a:endParaRPr lang="en-US" sz="1400" dirty="0"/>
          </a:p>
        </p:txBody>
      </p:sp>
      <p:sp>
        <p:nvSpPr>
          <p:cNvPr id="5" name="Rectangle 4"/>
          <p:cNvSpPr/>
          <p:nvPr/>
        </p:nvSpPr>
        <p:spPr>
          <a:xfrm>
            <a:off x="364552" y="1118830"/>
            <a:ext cx="7757746" cy="523220"/>
          </a:xfrm>
          <a:prstGeom prst="rect">
            <a:avLst/>
          </a:prstGeom>
        </p:spPr>
        <p:txBody>
          <a:bodyPr wrap="square">
            <a:spAutoFit/>
          </a:bodyPr>
          <a:lstStyle/>
          <a:p>
            <a:r>
              <a:rPr lang="ka-GE" sz="1400" u="sng" dirty="0">
                <a:latin typeface="Sylfaen" panose="010A0502050306030303" pitchFamily="18" charset="0"/>
              </a:rPr>
              <a:t>საწარმოს საქმიანობის პროცესში </a:t>
            </a:r>
            <a:r>
              <a:rPr lang="ka-GE" sz="1400" dirty="0">
                <a:latin typeface="Sylfaen" panose="010A0502050306030303" pitchFamily="18" charset="0"/>
              </a:rPr>
              <a:t>მოსალოდნელია სხვადასხვა სახეობის ნარჩენების</a:t>
            </a:r>
          </a:p>
          <a:p>
            <a:pPr algn="just"/>
            <a:r>
              <a:rPr lang="ka-GE" sz="1400" dirty="0">
                <a:latin typeface="Sylfaen" panose="010A0502050306030303" pitchFamily="18" charset="0"/>
              </a:rPr>
              <a:t>წარმოქმნა, მათ შორის </a:t>
            </a:r>
            <a:r>
              <a:rPr lang="ka-GE" sz="1400" dirty="0" smtClean="0">
                <a:solidFill>
                  <a:schemeClr val="accent1"/>
                </a:solidFill>
                <a:latin typeface="Sylfaen" panose="010A0502050306030303" pitchFamily="18" charset="0"/>
              </a:rPr>
              <a:t>სახიფათო </a:t>
            </a:r>
            <a:r>
              <a:rPr lang="ka-GE" sz="1400" dirty="0" smtClean="0">
                <a:solidFill>
                  <a:schemeClr val="accent1"/>
                </a:solidFill>
                <a:latin typeface="Sylfaen" panose="010A0502050306030303" pitchFamily="18" charset="0"/>
              </a:rPr>
              <a:t>ნარჩენების</a:t>
            </a:r>
            <a:endParaRPr lang="en-US" sz="1400" dirty="0">
              <a:solidFill>
                <a:schemeClr val="accent1"/>
              </a:solidFill>
            </a:endParaRPr>
          </a:p>
        </p:txBody>
      </p:sp>
      <p:sp>
        <p:nvSpPr>
          <p:cNvPr id="6" name="Rectangle 5"/>
          <p:cNvSpPr/>
          <p:nvPr/>
        </p:nvSpPr>
        <p:spPr>
          <a:xfrm>
            <a:off x="194509" y="4453647"/>
            <a:ext cx="6096000" cy="2092881"/>
          </a:xfrm>
          <a:prstGeom prst="rect">
            <a:avLst/>
          </a:prstGeom>
        </p:spPr>
        <p:txBody>
          <a:bodyPr>
            <a:spAutoFit/>
          </a:bodyPr>
          <a:lstStyle/>
          <a:p>
            <a:pPr algn="just"/>
            <a:r>
              <a:rPr lang="ka-GE" dirty="0">
                <a:solidFill>
                  <a:schemeClr val="accent1"/>
                </a:solidFill>
                <a:latin typeface="Sylfaen" panose="010A0502050306030303" pitchFamily="18" charset="0"/>
              </a:rPr>
              <a:t>პასუხისმგებლობა ნარჩენების მართვის პროცესში</a:t>
            </a:r>
          </a:p>
          <a:p>
            <a:pPr algn="just"/>
            <a:r>
              <a:rPr lang="ka-GE" sz="1400" dirty="0">
                <a:latin typeface="Sylfaen" panose="010A0502050306030303" pitchFamily="18" charset="0"/>
              </a:rPr>
              <a:t>საწარმოს ხელმძღვანელი ვალდებულია:</a:t>
            </a:r>
          </a:p>
          <a:p>
            <a:pPr algn="just"/>
            <a:r>
              <a:rPr lang="ka-GE" sz="1400" dirty="0">
                <a:latin typeface="SymbolMT"/>
              </a:rPr>
              <a:t> </a:t>
            </a:r>
            <a:r>
              <a:rPr lang="ka-GE" sz="1400" dirty="0">
                <a:latin typeface="Sylfaen" panose="010A0502050306030303" pitchFamily="18" charset="0"/>
              </a:rPr>
              <a:t>ნარჩენების საინვენტარიზაციო უწყისის დამტკიცებაზე;</a:t>
            </a:r>
          </a:p>
          <a:p>
            <a:pPr algn="just"/>
            <a:r>
              <a:rPr lang="ka-GE" sz="1400" dirty="0">
                <a:latin typeface="SymbolMT"/>
              </a:rPr>
              <a:t> </a:t>
            </a:r>
            <a:r>
              <a:rPr lang="ka-GE" sz="1400" dirty="0">
                <a:latin typeface="Sylfaen" panose="010A0502050306030303" pitchFamily="18" charset="0"/>
              </a:rPr>
              <a:t>ნარჩენების მართვისათვის საჭირო მოწყობილობით, რესურსით და </a:t>
            </a:r>
            <a:r>
              <a:rPr lang="ka-GE" sz="1400" dirty="0" smtClean="0">
                <a:latin typeface="Sylfaen" panose="010A0502050306030303" pitchFamily="18" charset="0"/>
              </a:rPr>
              <a:t>ინვენტარით საწარმოს </a:t>
            </a:r>
            <a:r>
              <a:rPr lang="ka-GE" sz="1400" dirty="0">
                <a:latin typeface="Sylfaen" panose="010A0502050306030303" pitchFamily="18" charset="0"/>
              </a:rPr>
              <a:t>უზრუნველყოფაზე;</a:t>
            </a:r>
          </a:p>
          <a:p>
            <a:pPr algn="just"/>
            <a:r>
              <a:rPr lang="ka-GE" sz="1400" dirty="0">
                <a:latin typeface="SymbolMT"/>
              </a:rPr>
              <a:t> </a:t>
            </a:r>
            <a:r>
              <a:rPr lang="ka-GE" sz="1400" dirty="0">
                <a:latin typeface="Sylfaen" panose="010A0502050306030303" pitchFamily="18" charset="0"/>
              </a:rPr>
              <a:t>საწარმოს საქმიანობის პროცესში წარმოქმნილი ნარჩენების მართვის </a:t>
            </a:r>
            <a:r>
              <a:rPr lang="ka-GE" sz="1400" dirty="0" smtClean="0">
                <a:latin typeface="Sylfaen" panose="010A0502050306030303" pitchFamily="18" charset="0"/>
              </a:rPr>
              <a:t>პროცესში</a:t>
            </a:r>
            <a:endParaRPr lang="ka-GE" sz="1400" dirty="0">
              <a:latin typeface="Sylfaen" panose="010A0502050306030303" pitchFamily="18" charset="0"/>
            </a:endParaRPr>
          </a:p>
          <a:p>
            <a:pPr algn="just"/>
            <a:r>
              <a:rPr lang="ka-GE" sz="1400" dirty="0">
                <a:latin typeface="SymbolMT"/>
              </a:rPr>
              <a:t> </a:t>
            </a:r>
            <a:r>
              <a:rPr lang="ka-GE" sz="1400" dirty="0" smtClean="0">
                <a:latin typeface="Sylfaen" panose="010A0502050306030303" pitchFamily="18" charset="0"/>
              </a:rPr>
              <a:t>საქართველოს </a:t>
            </a:r>
            <a:r>
              <a:rPr lang="ka-GE" sz="1400" dirty="0">
                <a:latin typeface="Sylfaen" panose="010A0502050306030303" pitchFamily="18" charset="0"/>
              </a:rPr>
              <a:t>გარემოსდაცვითი კანონმდებლობის მოთხოვნების დაცვაზე.</a:t>
            </a:r>
            <a:endParaRPr lang="en-US" sz="1400" dirty="0"/>
          </a:p>
        </p:txBody>
      </p:sp>
      <p:sp>
        <p:nvSpPr>
          <p:cNvPr id="7" name="Rectangle 6"/>
          <p:cNvSpPr/>
          <p:nvPr/>
        </p:nvSpPr>
        <p:spPr>
          <a:xfrm>
            <a:off x="225670" y="1846479"/>
            <a:ext cx="3607776" cy="1785104"/>
          </a:xfrm>
          <a:prstGeom prst="rect">
            <a:avLst/>
          </a:prstGeom>
        </p:spPr>
        <p:txBody>
          <a:bodyPr wrap="square">
            <a:spAutoFit/>
          </a:bodyPr>
          <a:lstStyle/>
          <a:p>
            <a:pPr marL="342900" indent="-342900">
              <a:buAutoNum type="arabicPeriod"/>
            </a:pPr>
            <a:endParaRPr lang="ka-GE" dirty="0">
              <a:latin typeface="Sylfaen" panose="010A0502050306030303" pitchFamily="18" charset="0"/>
            </a:endParaRPr>
          </a:p>
          <a:p>
            <a:r>
              <a:rPr lang="ka-GE" dirty="0" smtClean="0">
                <a:latin typeface="Sylfaen" panose="010A0502050306030303" pitchFamily="18" charset="0"/>
              </a:rPr>
              <a:t>1</a:t>
            </a:r>
            <a:r>
              <a:rPr lang="ka-GE" sz="1400" dirty="0" smtClean="0">
                <a:latin typeface="Sylfaen" panose="010A0502050306030303" pitchFamily="18" charset="0"/>
              </a:rPr>
              <a:t>. </a:t>
            </a:r>
            <a:r>
              <a:rPr lang="ka-GE" sz="1400" dirty="0">
                <a:latin typeface="Sylfaen" panose="010A0502050306030303" pitchFamily="18" charset="0"/>
              </a:rPr>
              <a:t>საყოფაცხოვრებო ნარჩენები</a:t>
            </a:r>
            <a:r>
              <a:rPr lang="ka-GE" sz="1400" dirty="0" smtClean="0">
                <a:latin typeface="Sylfaen" panose="010A0502050306030303" pitchFamily="18" charset="0"/>
              </a:rPr>
              <a:t>;</a:t>
            </a:r>
          </a:p>
          <a:p>
            <a:endParaRPr lang="ka-GE" sz="1400" dirty="0" smtClean="0">
              <a:latin typeface="Sylfaen" panose="010A0502050306030303" pitchFamily="18" charset="0"/>
            </a:endParaRPr>
          </a:p>
          <a:p>
            <a:endParaRPr lang="ka-GE" sz="1400" dirty="0" smtClean="0">
              <a:latin typeface="Sylfaen" panose="010A0502050306030303" pitchFamily="18" charset="0"/>
            </a:endParaRPr>
          </a:p>
          <a:p>
            <a:endParaRPr lang="ka-GE" sz="1400" dirty="0">
              <a:latin typeface="Sylfaen" panose="010A0502050306030303" pitchFamily="18" charset="0"/>
            </a:endParaRPr>
          </a:p>
          <a:p>
            <a:r>
              <a:rPr lang="ka-GE" sz="1400" dirty="0" smtClean="0">
                <a:latin typeface="Sylfaen" panose="010A0502050306030303" pitchFamily="18" charset="0"/>
              </a:rPr>
              <a:t>2</a:t>
            </a:r>
            <a:r>
              <a:rPr lang="ka-GE" sz="1400" dirty="0" smtClean="0">
                <a:latin typeface="Sylfaen" panose="010A0502050306030303" pitchFamily="18" charset="0"/>
              </a:rPr>
              <a:t>. საწარმოო </a:t>
            </a:r>
            <a:r>
              <a:rPr lang="ka-GE" sz="1400" dirty="0">
                <a:latin typeface="Sylfaen" panose="010A0502050306030303" pitchFamily="18" charset="0"/>
              </a:rPr>
              <a:t>ნარჩენები;</a:t>
            </a:r>
          </a:p>
          <a:p>
            <a:endParaRPr lang="en-US" dirty="0"/>
          </a:p>
        </p:txBody>
      </p:sp>
      <p:sp>
        <p:nvSpPr>
          <p:cNvPr id="8" name="Rectangle 7"/>
          <p:cNvSpPr/>
          <p:nvPr/>
        </p:nvSpPr>
        <p:spPr>
          <a:xfrm>
            <a:off x="3987312" y="2129619"/>
            <a:ext cx="4876800" cy="461665"/>
          </a:xfrm>
          <a:prstGeom prst="rect">
            <a:avLst/>
          </a:prstGeom>
        </p:spPr>
        <p:txBody>
          <a:bodyPr wrap="square">
            <a:spAutoFit/>
          </a:bodyPr>
          <a:lstStyle/>
          <a:p>
            <a:r>
              <a:rPr lang="ka-GE" sz="1200" dirty="0">
                <a:latin typeface="Sylfaen" panose="010A0502050306030303" pitchFamily="18" charset="0"/>
              </a:rPr>
              <a:t>საყოფაცხოვრებო ნარჩენები (დაახლოებით </a:t>
            </a:r>
            <a:r>
              <a:rPr lang="ka-GE" sz="1200" dirty="0" smtClean="0">
                <a:latin typeface="Sylfaen" panose="010A0502050306030303" pitchFamily="18" charset="0"/>
              </a:rPr>
              <a:t>5.84 </a:t>
            </a:r>
            <a:r>
              <a:rPr lang="ka-GE" sz="1200" dirty="0">
                <a:latin typeface="Sylfaen" panose="010A0502050306030303" pitchFamily="18" charset="0"/>
              </a:rPr>
              <a:t>მ3/წელ) განთავსდება </a:t>
            </a:r>
            <a:r>
              <a:rPr lang="ka-GE" sz="1200" dirty="0" smtClean="0">
                <a:latin typeface="Sylfaen" panose="010A0502050306030303" pitchFamily="18" charset="0"/>
              </a:rPr>
              <a:t>საწარმოოს ტერიტორიაზე </a:t>
            </a:r>
            <a:r>
              <a:rPr lang="ka-GE" sz="1200" dirty="0">
                <a:latin typeface="Sylfaen" panose="010A0502050306030303" pitchFamily="18" charset="0"/>
              </a:rPr>
              <a:t>დადგმულ კონტეინერებში</a:t>
            </a:r>
            <a:endParaRPr lang="en-US" sz="1200" dirty="0"/>
          </a:p>
        </p:txBody>
      </p:sp>
      <p:cxnSp>
        <p:nvCxnSpPr>
          <p:cNvPr id="9" name="Straight Arrow Connector 8"/>
          <p:cNvCxnSpPr/>
          <p:nvPr/>
        </p:nvCxnSpPr>
        <p:spPr>
          <a:xfrm>
            <a:off x="2980592" y="2323634"/>
            <a:ext cx="852854" cy="9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93378" y="2861675"/>
            <a:ext cx="6324600" cy="600164"/>
          </a:xfrm>
          <a:prstGeom prst="rect">
            <a:avLst/>
          </a:prstGeom>
        </p:spPr>
        <p:txBody>
          <a:bodyPr wrap="square">
            <a:spAutoFit/>
          </a:bodyPr>
          <a:lstStyle/>
          <a:p>
            <a:pPr algn="just"/>
            <a:r>
              <a:rPr lang="en-US" sz="1100" dirty="0" err="1" smtClean="0"/>
              <a:t>საწმენდი</a:t>
            </a:r>
            <a:r>
              <a:rPr lang="en-US" sz="1100" dirty="0" smtClean="0"/>
              <a:t> </a:t>
            </a:r>
            <a:r>
              <a:rPr lang="en-US" sz="1100" dirty="0" err="1" smtClean="0"/>
              <a:t>ნაჭრები</a:t>
            </a:r>
            <a:r>
              <a:rPr lang="en-US" sz="1100" dirty="0" smtClean="0"/>
              <a:t> </a:t>
            </a:r>
            <a:r>
              <a:rPr lang="en-US" sz="1100" dirty="0" err="1" smtClean="0"/>
              <a:t>და</a:t>
            </a:r>
            <a:r>
              <a:rPr lang="en-US" sz="1100" dirty="0" smtClean="0"/>
              <a:t> </a:t>
            </a:r>
            <a:r>
              <a:rPr lang="en-US" sz="1100" dirty="0" err="1" smtClean="0"/>
              <a:t>დამცავი</a:t>
            </a:r>
            <a:r>
              <a:rPr lang="en-US" sz="1100" dirty="0" smtClean="0"/>
              <a:t> </a:t>
            </a:r>
            <a:r>
              <a:rPr lang="en-US" sz="1100" dirty="0" err="1" smtClean="0"/>
              <a:t>ტანისამოსი</a:t>
            </a:r>
            <a:r>
              <a:rPr lang="en-US" sz="1100" dirty="0" smtClean="0"/>
              <a:t>, </a:t>
            </a:r>
            <a:r>
              <a:rPr lang="en-US" sz="1100" dirty="0" err="1" smtClean="0"/>
              <a:t>რომელიც</a:t>
            </a:r>
            <a:r>
              <a:rPr lang="en-US" sz="1100" dirty="0" smtClean="0"/>
              <a:t> </a:t>
            </a:r>
            <a:r>
              <a:rPr lang="en-US" sz="1100" dirty="0" err="1" smtClean="0"/>
              <a:t>დაბინძურებულია</a:t>
            </a:r>
            <a:r>
              <a:rPr lang="en-US" sz="1100" dirty="0" smtClean="0"/>
              <a:t> </a:t>
            </a:r>
            <a:r>
              <a:rPr lang="en-US" sz="1100" dirty="0" err="1" smtClean="0"/>
              <a:t>საშიში</a:t>
            </a:r>
            <a:r>
              <a:rPr lang="en-US" sz="1100" dirty="0" smtClean="0"/>
              <a:t> </a:t>
            </a:r>
            <a:r>
              <a:rPr lang="en-US" sz="1100" dirty="0" err="1" smtClean="0"/>
              <a:t>ქიმიური</a:t>
            </a:r>
            <a:r>
              <a:rPr lang="en-US" sz="1100" dirty="0" smtClean="0"/>
              <a:t> </a:t>
            </a:r>
            <a:r>
              <a:rPr lang="en-US" sz="1100" dirty="0" err="1" smtClean="0"/>
              <a:t>ნივთიერებებით</a:t>
            </a:r>
            <a:r>
              <a:rPr lang="ka-GE" sz="1100" dirty="0" smtClean="0"/>
              <a:t>, </a:t>
            </a:r>
            <a:r>
              <a:rPr lang="en-US" sz="1100" dirty="0" err="1" smtClean="0"/>
              <a:t>ძრავისა</a:t>
            </a:r>
            <a:r>
              <a:rPr lang="en-US" sz="1100" dirty="0" smtClean="0"/>
              <a:t> </a:t>
            </a:r>
            <a:r>
              <a:rPr lang="en-US" sz="1100" dirty="0" err="1" smtClean="0"/>
              <a:t>და</a:t>
            </a:r>
            <a:r>
              <a:rPr lang="en-US" sz="1100" dirty="0" smtClean="0"/>
              <a:t> </a:t>
            </a:r>
            <a:r>
              <a:rPr lang="en-US" sz="1100" dirty="0" err="1" smtClean="0"/>
              <a:t>კბილანური</a:t>
            </a:r>
            <a:r>
              <a:rPr lang="en-US" sz="1100" dirty="0" smtClean="0"/>
              <a:t> </a:t>
            </a:r>
            <a:r>
              <a:rPr lang="en-US" sz="1100" dirty="0" err="1" smtClean="0"/>
              <a:t>გადაცემის</a:t>
            </a:r>
            <a:r>
              <a:rPr lang="en-US" sz="1100" dirty="0" smtClean="0"/>
              <a:t> </a:t>
            </a:r>
            <a:r>
              <a:rPr lang="en-US" sz="1100" dirty="0" err="1" smtClean="0"/>
              <a:t>კოლოფის</a:t>
            </a:r>
            <a:r>
              <a:rPr lang="en-US" sz="1100" dirty="0" smtClean="0"/>
              <a:t> </a:t>
            </a:r>
            <a:r>
              <a:rPr lang="en-US" sz="1100" dirty="0" err="1" smtClean="0"/>
              <a:t>სინთეტიკური</a:t>
            </a:r>
            <a:r>
              <a:rPr lang="en-US" sz="1100" dirty="0" smtClean="0"/>
              <a:t> </a:t>
            </a:r>
            <a:r>
              <a:rPr lang="en-US" sz="1100" dirty="0" err="1" smtClean="0"/>
              <a:t>ზეთები</a:t>
            </a:r>
            <a:r>
              <a:rPr lang="en-US" sz="1100" dirty="0" smtClean="0"/>
              <a:t> </a:t>
            </a:r>
            <a:r>
              <a:rPr lang="en-US" sz="1100" dirty="0" err="1" smtClean="0"/>
              <a:t>და</a:t>
            </a:r>
            <a:r>
              <a:rPr lang="en-US" sz="1100" dirty="0" smtClean="0"/>
              <a:t> </a:t>
            </a:r>
            <a:r>
              <a:rPr lang="en-US" sz="1100" dirty="0" err="1" smtClean="0"/>
              <a:t>სხვა</a:t>
            </a:r>
            <a:r>
              <a:rPr lang="en-US" sz="1100" dirty="0" smtClean="0"/>
              <a:t> </a:t>
            </a:r>
            <a:r>
              <a:rPr lang="en-US" sz="1100" dirty="0" err="1" smtClean="0"/>
              <a:t>ზეთოვანი</a:t>
            </a:r>
            <a:r>
              <a:rPr lang="en-US" sz="1100" dirty="0" smtClean="0"/>
              <a:t> </a:t>
            </a:r>
            <a:r>
              <a:rPr lang="en-US" sz="1100" dirty="0" err="1" smtClean="0"/>
              <a:t>ლუბრიკანტები</a:t>
            </a:r>
            <a:r>
              <a:rPr lang="en-US" sz="1100" dirty="0" smtClean="0"/>
              <a:t> </a:t>
            </a:r>
            <a:endParaRPr lang="en-US" sz="1100" dirty="0"/>
          </a:p>
        </p:txBody>
      </p:sp>
      <p:cxnSp>
        <p:nvCxnSpPr>
          <p:cNvPr id="11" name="Straight Arrow Connector 10"/>
          <p:cNvCxnSpPr/>
          <p:nvPr/>
        </p:nvCxnSpPr>
        <p:spPr>
          <a:xfrm>
            <a:off x="2286000" y="3161757"/>
            <a:ext cx="4073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15683" y="3827396"/>
            <a:ext cx="3200400" cy="461665"/>
          </a:xfrm>
          <a:prstGeom prst="rect">
            <a:avLst/>
          </a:prstGeom>
        </p:spPr>
        <p:txBody>
          <a:bodyPr wrap="square">
            <a:spAutoFit/>
          </a:bodyPr>
          <a:lstStyle/>
          <a:p>
            <a:r>
              <a:rPr lang="ka-GE" sz="1200" dirty="0" smtClean="0">
                <a:solidFill>
                  <a:schemeClr val="accent1"/>
                </a:solidFill>
                <a:latin typeface="Sylfaen" panose="010A0502050306030303" pitchFamily="18" charset="0"/>
              </a:rPr>
              <a:t>დროებით დასაწყობდება სასაწყობო ტერიტორიაზე</a:t>
            </a:r>
            <a:endParaRPr lang="en-US" sz="1200" dirty="0"/>
          </a:p>
        </p:txBody>
      </p:sp>
      <p:cxnSp>
        <p:nvCxnSpPr>
          <p:cNvPr id="13" name="Straight Arrow Connector 12"/>
          <p:cNvCxnSpPr/>
          <p:nvPr/>
        </p:nvCxnSpPr>
        <p:spPr>
          <a:xfrm>
            <a:off x="3611218" y="3535750"/>
            <a:ext cx="0" cy="280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77084" y="3826844"/>
            <a:ext cx="3419153" cy="461665"/>
          </a:xfrm>
          <a:prstGeom prst="rect">
            <a:avLst/>
          </a:prstGeom>
          <a:noFill/>
        </p:spPr>
        <p:txBody>
          <a:bodyPr wrap="square" rtlCol="0">
            <a:spAutoFit/>
          </a:bodyPr>
          <a:lstStyle/>
          <a:p>
            <a:r>
              <a:rPr lang="ka-GE" sz="1200" dirty="0" smtClean="0"/>
              <a:t>გადაეცემა შესაბამისი ნებართვის მქონე ორგანიზაციას </a:t>
            </a:r>
            <a:r>
              <a:rPr lang="ka-GE" sz="1200" dirty="0" smtClean="0"/>
              <a:t>შემდგომი მართვისთვის</a:t>
            </a:r>
            <a:endParaRPr lang="en-US" sz="1200" dirty="0"/>
          </a:p>
        </p:txBody>
      </p:sp>
      <p:cxnSp>
        <p:nvCxnSpPr>
          <p:cNvPr id="15" name="Straight Arrow Connector 14"/>
          <p:cNvCxnSpPr/>
          <p:nvPr/>
        </p:nvCxnSpPr>
        <p:spPr>
          <a:xfrm>
            <a:off x="7467600" y="3406932"/>
            <a:ext cx="0" cy="268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6">
                                            <p:txEl>
                                              <p:pRg st="2" end="2"/>
                                            </p:txEl>
                                          </p:spTgt>
                                        </p:tgtEl>
                                      </p:cBhvr>
                                    </p:animEffect>
                                    <p:animScale>
                                      <p:cBhvr>
                                        <p:cTn id="12" dur="250" autoRev="1" fill="hold"/>
                                        <p:tgtEl>
                                          <p:spTgt spid="6">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6">
                                            <p:txEl>
                                              <p:pRg st="3" end="3"/>
                                            </p:txEl>
                                          </p:spTgt>
                                        </p:tgtEl>
                                      </p:cBhvr>
                                    </p:animEffect>
                                    <p:animScale>
                                      <p:cBhvr>
                                        <p:cTn id="17" dur="250" autoRev="1" fill="hold"/>
                                        <p:tgtEl>
                                          <p:spTgt spid="6">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6">
                                            <p:txEl>
                                              <p:pRg st="4" end="4"/>
                                            </p:txEl>
                                          </p:spTgt>
                                        </p:tgtEl>
                                      </p:cBhvr>
                                    </p:animEffect>
                                    <p:animScale>
                                      <p:cBhvr>
                                        <p:cTn id="22" dur="250" autoRev="1" fill="hold"/>
                                        <p:tgtEl>
                                          <p:spTgt spid="6">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6">
                                            <p:txEl>
                                              <p:pRg st="5" end="5"/>
                                            </p:txEl>
                                          </p:spTgt>
                                        </p:tgtEl>
                                      </p:cBhvr>
                                    </p:animEffect>
                                    <p:animScale>
                                      <p:cBhvr>
                                        <p:cTn id="27" dur="250" autoRev="1" fill="hold"/>
                                        <p:tgtEl>
                                          <p:spTgt spid="6">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760227"/>
            <a:ext cx="7063153"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a-GE" dirty="0">
                <a:latin typeface="Sylfaen" panose="010A0502050306030303" pitchFamily="18" charset="0"/>
              </a:rPr>
              <a:t>ზემოქმედება ადამიანის ჯანმრთელობასა და უსაფრთხოებაზე</a:t>
            </a:r>
            <a:endParaRPr lang="en-US" dirty="0"/>
          </a:p>
        </p:txBody>
      </p:sp>
      <p:sp>
        <p:nvSpPr>
          <p:cNvPr id="5" name="Rectangle 4"/>
          <p:cNvSpPr/>
          <p:nvPr/>
        </p:nvSpPr>
        <p:spPr>
          <a:xfrm>
            <a:off x="1295400" y="1991334"/>
            <a:ext cx="7485185" cy="369332"/>
          </a:xfrm>
          <a:prstGeom prst="rect">
            <a:avLst/>
          </a:prstGeom>
        </p:spPr>
        <p:txBody>
          <a:bodyPr wrap="square">
            <a:spAutoFit/>
          </a:bodyPr>
          <a:lstStyle/>
          <a:p>
            <a:r>
              <a:rPr lang="ka-GE" dirty="0">
                <a:solidFill>
                  <a:schemeClr val="accent2"/>
                </a:solidFill>
                <a:latin typeface="Sylfaen" panose="010A0502050306030303" pitchFamily="18" charset="0"/>
              </a:rPr>
              <a:t>ზემოქმედების ძირითადი რეცეპტორები მომსახურე </a:t>
            </a:r>
            <a:r>
              <a:rPr lang="ka-GE" dirty="0" smtClean="0">
                <a:solidFill>
                  <a:schemeClr val="accent2"/>
                </a:solidFill>
                <a:latin typeface="Sylfaen" panose="010A0502050306030303" pitchFamily="18" charset="0"/>
              </a:rPr>
              <a:t>პერსონალია</a:t>
            </a:r>
            <a:endParaRPr lang="en-US" dirty="0">
              <a:solidFill>
                <a:schemeClr val="accent2"/>
              </a:solidFill>
            </a:endParaRPr>
          </a:p>
        </p:txBody>
      </p:sp>
      <p:sp>
        <p:nvSpPr>
          <p:cNvPr id="6" name="Rectangle 5"/>
          <p:cNvSpPr/>
          <p:nvPr/>
        </p:nvSpPr>
        <p:spPr>
          <a:xfrm>
            <a:off x="990600" y="3657600"/>
            <a:ext cx="758776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a-GE" dirty="0">
                <a:latin typeface="Sylfaen" panose="010A0502050306030303" pitchFamily="18" charset="0"/>
              </a:rPr>
              <a:t>ზემოქმედების პრევენციის მიზნით მნიშვნელოვანია </a:t>
            </a:r>
            <a:r>
              <a:rPr lang="ka-GE" dirty="0" smtClean="0">
                <a:latin typeface="Sylfaen" panose="010A0502050306030303" pitchFamily="18" charset="0"/>
              </a:rPr>
              <a:t>უსაფრთხოების ნორმების </a:t>
            </a:r>
            <a:r>
              <a:rPr lang="ka-GE" dirty="0">
                <a:latin typeface="Sylfaen" panose="010A0502050306030303" pitchFamily="18" charset="0"/>
              </a:rPr>
              <a:t>მკაცრი დაცვა და მუდმივი ზედამხედველობა</a:t>
            </a:r>
            <a:endParaRPr lang="en-US" dirty="0"/>
          </a:p>
        </p:txBody>
      </p:sp>
      <p:sp>
        <p:nvSpPr>
          <p:cNvPr id="7" name="Down Arrow 6"/>
          <p:cNvSpPr/>
          <p:nvPr/>
        </p:nvSpPr>
        <p:spPr>
          <a:xfrm>
            <a:off x="4519246" y="1500930"/>
            <a:ext cx="123092" cy="307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519246" y="2759808"/>
            <a:ext cx="123092" cy="307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762000"/>
            <a:ext cx="759069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ka-GE" dirty="0">
                <a:latin typeface="Sylfaen" panose="010A0502050306030303" pitchFamily="18" charset="0"/>
              </a:rPr>
              <a:t>ნიადაგის; გრუნტის და </a:t>
            </a:r>
            <a:r>
              <a:rPr lang="ka-GE" dirty="0"/>
              <a:t>მიწისქვეშა წყლების დაბინძურების რისკები </a:t>
            </a:r>
            <a:endParaRPr lang="en-US" dirty="0"/>
          </a:p>
        </p:txBody>
      </p:sp>
      <p:sp>
        <p:nvSpPr>
          <p:cNvPr id="5" name="Rectangle 4"/>
          <p:cNvSpPr/>
          <p:nvPr/>
        </p:nvSpPr>
        <p:spPr>
          <a:xfrm>
            <a:off x="1" y="2136394"/>
            <a:ext cx="3581400" cy="830997"/>
          </a:xfrm>
          <a:prstGeom prst="rect">
            <a:avLst/>
          </a:prstGeom>
        </p:spPr>
        <p:txBody>
          <a:bodyPr wrap="square">
            <a:spAutoFit/>
          </a:bodyPr>
          <a:lstStyle/>
          <a:p>
            <a:pPr algn="just"/>
            <a:r>
              <a:rPr lang="ka-GE" sz="1200" dirty="0" smtClean="0">
                <a:latin typeface="Sylfaen" panose="010A0502050306030303" pitchFamily="18" charset="0"/>
              </a:rPr>
              <a:t>შემდგომში რაიმე სახის მიწის სამუშაოების ჩატარების შემთხვევაში ნიადაგის ფენა უნდა </a:t>
            </a:r>
            <a:r>
              <a:rPr lang="ka-GE" sz="1200" dirty="0">
                <a:latin typeface="Sylfaen" panose="010A0502050306030303" pitchFamily="18" charset="0"/>
              </a:rPr>
              <a:t>მოიხსნას და დასაწყობდეს კანონმდებლობის </a:t>
            </a:r>
            <a:r>
              <a:rPr lang="ka-GE" sz="1200" dirty="0" smtClean="0">
                <a:latin typeface="Sylfaen" panose="010A0502050306030303" pitchFamily="18" charset="0"/>
              </a:rPr>
              <a:t>სრული დაცვით</a:t>
            </a:r>
            <a:r>
              <a:rPr lang="ka-GE" sz="1200" dirty="0">
                <a:latin typeface="Sylfaen" panose="010A0502050306030303" pitchFamily="18" charset="0"/>
              </a:rPr>
              <a:t>.</a:t>
            </a:r>
            <a:endParaRPr lang="en-US" sz="1200" dirty="0"/>
          </a:p>
        </p:txBody>
      </p:sp>
      <p:cxnSp>
        <p:nvCxnSpPr>
          <p:cNvPr id="6" name="Straight Arrow Connector 5"/>
          <p:cNvCxnSpPr/>
          <p:nvPr/>
        </p:nvCxnSpPr>
        <p:spPr>
          <a:xfrm flipH="1">
            <a:off x="2110154" y="1186962"/>
            <a:ext cx="703384" cy="945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7600" y="1905000"/>
            <a:ext cx="5257800" cy="1569660"/>
          </a:xfrm>
          <a:prstGeom prst="rect">
            <a:avLst/>
          </a:prstGeom>
        </p:spPr>
        <p:txBody>
          <a:bodyPr wrap="square">
            <a:spAutoFit/>
          </a:bodyPr>
          <a:lstStyle/>
          <a:p>
            <a:r>
              <a:rPr lang="ka-GE" sz="1200" dirty="0">
                <a:latin typeface="Sylfaen" panose="010A0502050306030303" pitchFamily="18" charset="0"/>
              </a:rPr>
              <a:t>ნიადაგის და გრუნტის დაბინძურების</a:t>
            </a:r>
          </a:p>
          <a:p>
            <a:r>
              <a:rPr lang="ka-GE" sz="1200" dirty="0">
                <a:latin typeface="Sylfaen" panose="010A0502050306030303" pitchFamily="18" charset="0"/>
              </a:rPr>
              <a:t>მიზეზი შეიძლება გახდეს</a:t>
            </a:r>
            <a:r>
              <a:rPr lang="ka-GE" sz="1200" dirty="0" smtClean="0">
                <a:latin typeface="Sylfaen" panose="010A0502050306030303" pitchFamily="18" charset="0"/>
              </a:rPr>
              <a:t>:</a:t>
            </a:r>
          </a:p>
          <a:p>
            <a:endParaRPr lang="ka-GE" sz="1200" dirty="0">
              <a:latin typeface="Sylfaen" panose="010A0502050306030303" pitchFamily="18" charset="0"/>
            </a:endParaRPr>
          </a:p>
          <a:p>
            <a:r>
              <a:rPr lang="ka-GE" sz="1200" dirty="0">
                <a:latin typeface="Sylfaen" panose="010A0502050306030303" pitchFamily="18" charset="0"/>
              </a:rPr>
              <a:t>• საწარმოო და საყოფაცხოვრებო ნარჩენების მართვის წესების დარღვევა</a:t>
            </a:r>
            <a:r>
              <a:rPr lang="ka-GE" sz="1200" dirty="0" smtClean="0">
                <a:latin typeface="Sylfaen" panose="010A0502050306030303" pitchFamily="18" charset="0"/>
              </a:rPr>
              <a:t>;</a:t>
            </a:r>
          </a:p>
          <a:p>
            <a:endParaRPr lang="ka-GE" sz="1200" dirty="0">
              <a:latin typeface="Sylfaen" panose="010A0502050306030303" pitchFamily="18" charset="0"/>
            </a:endParaRPr>
          </a:p>
          <a:p>
            <a:r>
              <a:rPr lang="ka-GE" sz="1200" dirty="0">
                <a:latin typeface="Sylfaen" panose="010A0502050306030303" pitchFamily="18" charset="0"/>
              </a:rPr>
              <a:t>• ავტოტრანსპორტიდან ნავთობპროდუქტების ავარიული დაღვრა</a:t>
            </a:r>
            <a:r>
              <a:rPr lang="ka-GE" sz="1200" dirty="0" smtClean="0">
                <a:latin typeface="Sylfaen" panose="010A0502050306030303" pitchFamily="18" charset="0"/>
              </a:rPr>
              <a:t>;</a:t>
            </a:r>
          </a:p>
          <a:p>
            <a:endParaRPr lang="ka-GE" sz="1200" dirty="0">
              <a:latin typeface="Sylfaen" panose="010A0502050306030303" pitchFamily="18" charset="0"/>
            </a:endParaRPr>
          </a:p>
          <a:p>
            <a:r>
              <a:rPr lang="ka-GE" sz="1200" dirty="0">
                <a:latin typeface="Sylfaen" panose="010A0502050306030303" pitchFamily="18" charset="0"/>
              </a:rPr>
              <a:t>• შიდა კანალიზაციის სისტემების ექსპლუატაცია</a:t>
            </a:r>
            <a:endParaRPr lang="en-US" sz="1200" dirty="0"/>
          </a:p>
        </p:txBody>
      </p:sp>
      <p:cxnSp>
        <p:nvCxnSpPr>
          <p:cNvPr id="8" name="Straight Arrow Connector 7"/>
          <p:cNvCxnSpPr/>
          <p:nvPr/>
        </p:nvCxnSpPr>
        <p:spPr>
          <a:xfrm>
            <a:off x="5486400" y="1219200"/>
            <a:ext cx="8792" cy="703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362200" y="3733800"/>
            <a:ext cx="2138727" cy="369332"/>
          </a:xfrm>
          <a:prstGeom prst="rect">
            <a:avLst/>
          </a:prstGeom>
        </p:spPr>
        <p:txBody>
          <a:bodyPr wrap="none">
            <a:spAutoFit/>
          </a:bodyPr>
          <a:lstStyle/>
          <a:p>
            <a:r>
              <a:rPr lang="ka-GE" dirty="0" smtClean="0">
                <a:latin typeface="Sylfaen" panose="010A0502050306030303" pitchFamily="18" charset="0"/>
              </a:rPr>
              <a:t>სანიაღვრე წყლები</a:t>
            </a:r>
            <a:endParaRPr lang="en-US" dirty="0"/>
          </a:p>
        </p:txBody>
      </p:sp>
      <p:sp>
        <p:nvSpPr>
          <p:cNvPr id="10" name="Rectangle 9"/>
          <p:cNvSpPr/>
          <p:nvPr/>
        </p:nvSpPr>
        <p:spPr>
          <a:xfrm>
            <a:off x="685800" y="4572000"/>
            <a:ext cx="7086600" cy="584775"/>
          </a:xfrm>
          <a:prstGeom prst="rect">
            <a:avLst/>
          </a:prstGeom>
        </p:spPr>
        <p:txBody>
          <a:bodyPr wrap="square">
            <a:spAutoFit/>
          </a:bodyPr>
          <a:lstStyle/>
          <a:p>
            <a:pPr algn="just"/>
            <a:r>
              <a:rPr lang="ka-GE" sz="1600" dirty="0" smtClean="0"/>
              <a:t>აღნიშნული წყლები ჩაედინება საწარმოს მიმდებარედ არსებულ ბუნებრივ სანიაღვრე არხებში.</a:t>
            </a:r>
            <a:endParaRPr lang="en-US" sz="1600" dirty="0"/>
          </a:p>
        </p:txBody>
      </p:sp>
      <p:cxnSp>
        <p:nvCxnSpPr>
          <p:cNvPr id="11" name="Straight Arrow Connector 10"/>
          <p:cNvCxnSpPr/>
          <p:nvPr/>
        </p:nvCxnSpPr>
        <p:spPr>
          <a:xfrm>
            <a:off x="3581400" y="1143000"/>
            <a:ext cx="0" cy="250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Down Arrow 11"/>
          <p:cNvSpPr/>
          <p:nvPr/>
        </p:nvSpPr>
        <p:spPr>
          <a:xfrm>
            <a:off x="3502269" y="4248328"/>
            <a:ext cx="158262" cy="2936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3" end="3"/>
                                            </p:txEl>
                                          </p:spTgt>
                                        </p:tgtEl>
                                      </p:cBhvr>
                                    </p:animEffect>
                                    <p:animScale>
                                      <p:cBhvr>
                                        <p:cTn id="7" dur="250" autoRev="1" fill="hold"/>
                                        <p:tgtEl>
                                          <p:spTgt spid="7">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xEl>
                                              <p:pRg st="5" end="5"/>
                                            </p:txEl>
                                          </p:spTgt>
                                        </p:tgtEl>
                                      </p:cBhvr>
                                    </p:animEffect>
                                    <p:animScale>
                                      <p:cBhvr>
                                        <p:cTn id="12" dur="250" autoRev="1" fill="hold"/>
                                        <p:tgtEl>
                                          <p:spTgt spid="7">
                                            <p:txEl>
                                              <p:pRg st="5" end="5"/>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7">
                                            <p:txEl>
                                              <p:pRg st="7" end="7"/>
                                            </p:txEl>
                                          </p:spTgt>
                                        </p:tgtEl>
                                      </p:cBhvr>
                                    </p:animEffect>
                                    <p:animScale>
                                      <p:cBhvr>
                                        <p:cTn id="17" dur="250" autoRev="1" fill="hold"/>
                                        <p:tgtEl>
                                          <p:spTgt spid="7">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79554"/>
            <a:ext cx="325762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ka-GE" dirty="0">
                <a:latin typeface="Sylfaen" panose="010A0502050306030303" pitchFamily="18" charset="0"/>
              </a:rPr>
              <a:t>კუმულაციური ზემოქმედება</a:t>
            </a:r>
            <a:endParaRPr lang="en-US" dirty="0"/>
          </a:p>
        </p:txBody>
      </p:sp>
      <p:sp>
        <p:nvSpPr>
          <p:cNvPr id="5" name="Rectangle 4"/>
          <p:cNvSpPr/>
          <p:nvPr/>
        </p:nvSpPr>
        <p:spPr>
          <a:xfrm>
            <a:off x="685800" y="1295400"/>
            <a:ext cx="7162800" cy="1200329"/>
          </a:xfrm>
          <a:prstGeom prst="rect">
            <a:avLst/>
          </a:prstGeom>
        </p:spPr>
        <p:txBody>
          <a:bodyPr wrap="square">
            <a:spAutoFit/>
          </a:bodyPr>
          <a:lstStyle/>
          <a:p>
            <a:pPr algn="just"/>
            <a:r>
              <a:rPr lang="ka-GE" dirty="0" smtClean="0">
                <a:solidFill>
                  <a:schemeClr val="accent2"/>
                </a:solidFill>
                <a:latin typeface="Sylfaen" panose="010A0502050306030303" pitchFamily="18" charset="0"/>
              </a:rPr>
              <a:t>კუმულაციური</a:t>
            </a:r>
            <a:r>
              <a:rPr lang="ka-GE" dirty="0" smtClean="0">
                <a:latin typeface="Sylfaen" panose="010A0502050306030303" pitchFamily="18" charset="0"/>
              </a:rPr>
              <a:t> </a:t>
            </a:r>
            <a:r>
              <a:rPr lang="ka-GE" dirty="0">
                <a:latin typeface="Sylfaen" panose="010A0502050306030303" pitchFamily="18" charset="0"/>
              </a:rPr>
              <a:t>ზემოქმედების ერთადერთ </a:t>
            </a:r>
            <a:r>
              <a:rPr lang="ka-GE" dirty="0" smtClean="0">
                <a:latin typeface="Sylfaen" panose="010A0502050306030303" pitchFamily="18" charset="0"/>
              </a:rPr>
              <a:t>საგულისხმო</a:t>
            </a:r>
            <a:r>
              <a:rPr lang="en-US" dirty="0" smtClean="0">
                <a:latin typeface="Sylfaen" panose="010A0502050306030303" pitchFamily="18" charset="0"/>
              </a:rPr>
              <a:t> </a:t>
            </a:r>
            <a:r>
              <a:rPr lang="ka-GE" dirty="0" smtClean="0">
                <a:latin typeface="Sylfaen" panose="010A0502050306030303" pitchFamily="18" charset="0"/>
              </a:rPr>
              <a:t>სახედ </a:t>
            </a:r>
            <a:r>
              <a:rPr lang="ka-GE" dirty="0">
                <a:latin typeface="Sylfaen" panose="010A0502050306030303" pitchFamily="18" charset="0"/>
              </a:rPr>
              <a:t>უნდა </a:t>
            </a:r>
            <a:r>
              <a:rPr lang="ka-GE" dirty="0" smtClean="0">
                <a:latin typeface="Sylfaen" panose="010A0502050306030303" pitchFamily="18" charset="0"/>
              </a:rPr>
              <a:t>მივიჩნიოთ:</a:t>
            </a:r>
          </a:p>
          <a:p>
            <a:endParaRPr lang="ka-GE" dirty="0" smtClean="0">
              <a:latin typeface="Sylfaen" panose="010A0502050306030303" pitchFamily="18" charset="0"/>
            </a:endParaRPr>
          </a:p>
          <a:p>
            <a:r>
              <a:rPr lang="ka-GE" dirty="0" smtClean="0">
                <a:latin typeface="Sylfaen" panose="010A0502050306030303" pitchFamily="18" charset="0"/>
              </a:rPr>
              <a:t> </a:t>
            </a:r>
            <a:r>
              <a:rPr lang="ka-GE" dirty="0" smtClean="0">
                <a:latin typeface="Sylfaen" panose="010A0502050306030303" pitchFamily="18" charset="0"/>
                <a:sym typeface="Wingdings" panose="05000000000000000000" pitchFamily="2" charset="2"/>
              </a:rPr>
              <a:t></a:t>
            </a:r>
            <a:r>
              <a:rPr lang="ka-GE" dirty="0" smtClean="0">
                <a:latin typeface="Sylfaen" panose="010A0502050306030303" pitchFamily="18" charset="0"/>
              </a:rPr>
              <a:t>ხმაურის </a:t>
            </a:r>
            <a:r>
              <a:rPr lang="ka-GE" dirty="0">
                <a:latin typeface="Sylfaen" panose="010A0502050306030303" pitchFamily="18" charset="0"/>
              </a:rPr>
              <a:t>გავრცელება და </a:t>
            </a:r>
            <a:r>
              <a:rPr lang="ka-GE" dirty="0" smtClean="0">
                <a:latin typeface="Sylfaen" panose="010A0502050306030303" pitchFamily="18" charset="0"/>
                <a:sym typeface="Wingdings" panose="05000000000000000000" pitchFamily="2" charset="2"/>
              </a:rPr>
              <a:t></a:t>
            </a:r>
            <a:r>
              <a:rPr lang="ka-GE" dirty="0" smtClean="0">
                <a:latin typeface="Sylfaen" panose="010A0502050306030303" pitchFamily="18" charset="0"/>
              </a:rPr>
              <a:t>ატმოსფერულ </a:t>
            </a:r>
            <a:r>
              <a:rPr lang="ka-GE" dirty="0">
                <a:latin typeface="Sylfaen" panose="010A0502050306030303" pitchFamily="18" charset="0"/>
              </a:rPr>
              <a:t>ჰაერზე </a:t>
            </a:r>
            <a:r>
              <a:rPr lang="ka-GE" dirty="0" smtClean="0">
                <a:latin typeface="Sylfaen" panose="010A0502050306030303" pitchFamily="18" charset="0"/>
              </a:rPr>
              <a:t>ზემოქმედება</a:t>
            </a:r>
            <a:endParaRPr lang="en-US" dirty="0"/>
          </a:p>
        </p:txBody>
      </p:sp>
      <p:sp>
        <p:nvSpPr>
          <p:cNvPr id="6" name="Rectangle 5"/>
          <p:cNvSpPr/>
          <p:nvPr/>
        </p:nvSpPr>
        <p:spPr>
          <a:xfrm>
            <a:off x="914400" y="3048000"/>
            <a:ext cx="6553200" cy="23083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ka-GE" dirty="0">
                <a:latin typeface="Sylfaen" panose="010A0502050306030303" pitchFamily="18" charset="0"/>
              </a:rPr>
              <a:t>ატმოსფერული ჰარში მავნე ნივთიერებების მიწისპირა კონცენტრაციების ანგარიშისას გამოყენებული იქნება კანონმდებლობით გათვალისწინებული ფონური მახასიათებლები რომელიც ეთანადება 125-250 ათასი მოსახლეობის რიცხოვნობის სიდიდეს</a:t>
            </a:r>
            <a:r>
              <a:rPr lang="ka-GE" dirty="0" smtClean="0">
                <a:latin typeface="Sylfaen" panose="010A0502050306030303" pitchFamily="18" charset="0"/>
              </a:rPr>
              <a:t>.</a:t>
            </a:r>
            <a:endParaRPr lang="en-US" dirty="0">
              <a:latin typeface="Sylfaen" panose="010A0502050306030303" pitchFamily="18" charset="0"/>
            </a:endParaRPr>
          </a:p>
          <a:p>
            <a:pPr algn="just"/>
            <a:r>
              <a:rPr lang="ka-GE" dirty="0">
                <a:latin typeface="Sylfaen" panose="010A0502050306030303" pitchFamily="18" charset="0"/>
              </a:rPr>
              <a:t>ასევე ფონურ სიდიდედ აღებული იქნება </a:t>
            </a:r>
            <a:r>
              <a:rPr lang="ka-GE" dirty="0"/>
              <a:t>შპს „გზამშენი 2005“-ის სასაქონლო ბეტონის წარმოების </a:t>
            </a:r>
            <a:r>
              <a:rPr lang="ka-GE" dirty="0" smtClean="0"/>
              <a:t>ობიექტი </a:t>
            </a:r>
            <a:r>
              <a:rPr lang="ka-GE" dirty="0" smtClean="0">
                <a:latin typeface="Sylfaen" panose="010A0502050306030303" pitchFamily="18" charset="0"/>
              </a:rPr>
              <a:t>მავნე </a:t>
            </a:r>
            <a:r>
              <a:rPr lang="ka-GE" dirty="0">
                <a:latin typeface="Sylfaen" panose="010A0502050306030303" pitchFamily="18" charset="0"/>
              </a:rPr>
              <a:t>ნივთიერებების გაფრქვევების ჯამური ინტენსივობები.</a:t>
            </a:r>
            <a:endParaRPr lang="en-US" dirty="0">
              <a:latin typeface="Sylfaen" panose="010A0502050306030303"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438400"/>
            <a:ext cx="5477607"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a-GE" sz="2400" dirty="0" smtClean="0"/>
              <a:t>მადლობა ყურადღებისთვის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452" y="304800"/>
            <a:ext cx="7851648" cy="838200"/>
          </a:xfrm>
        </p:spPr>
        <p:txBody>
          <a:bodyPr>
            <a:normAutofit fontScale="90000"/>
          </a:bodyPr>
          <a:lstStyle/>
          <a:p>
            <a:pPr algn="ctr"/>
            <a:r>
              <a:rPr lang="ka-GE" sz="2800" dirty="0" smtClean="0">
                <a:solidFill>
                  <a:schemeClr val="tx1"/>
                </a:solidFill>
              </a:rPr>
              <a:t>საქმიანობის ადგილმდებარეობა</a:t>
            </a:r>
            <a:r>
              <a:rPr lang="ka-GE" sz="2800" dirty="0" smtClean="0">
                <a:solidFill>
                  <a:schemeClr val="accent2">
                    <a:lumMod val="60000"/>
                    <a:lumOff val="40000"/>
                  </a:schemeClr>
                </a:solidFill>
              </a:rPr>
              <a:t/>
            </a:r>
            <a:br>
              <a:rPr lang="ka-GE" sz="2800" dirty="0" smtClean="0">
                <a:solidFill>
                  <a:schemeClr val="accent2">
                    <a:lumMod val="60000"/>
                    <a:lumOff val="40000"/>
                  </a:schemeClr>
                </a:solidFill>
              </a:rPr>
            </a:br>
            <a:endParaRPr lang="en-US" sz="2800" dirty="0">
              <a:solidFill>
                <a:schemeClr val="tx1"/>
              </a:solidFill>
            </a:endParaRPr>
          </a:p>
        </p:txBody>
      </p:sp>
      <p:sp>
        <p:nvSpPr>
          <p:cNvPr id="3" name="Subtitle 2"/>
          <p:cNvSpPr>
            <a:spLocks noGrp="1"/>
          </p:cNvSpPr>
          <p:nvPr>
            <p:ph type="subTitle" idx="1"/>
          </p:nvPr>
        </p:nvSpPr>
        <p:spPr>
          <a:xfrm>
            <a:off x="609600" y="1156996"/>
            <a:ext cx="7854696" cy="5029200"/>
          </a:xfrm>
        </p:spPr>
        <p:txBody>
          <a:bodyPr>
            <a:noAutofit/>
          </a:bodyPr>
          <a:lstStyle/>
          <a:p>
            <a:pPr algn="just"/>
            <a:r>
              <a:rPr lang="ka-GE" sz="1500" dirty="0">
                <a:solidFill>
                  <a:schemeClr val="tx1"/>
                </a:solidFill>
                <a:latin typeface="Sylfaen" panose="010A0502050306030303" pitchFamily="18" charset="0"/>
              </a:rPr>
              <a:t>საწარმოო ტერიტორია მდებარეობს </a:t>
            </a:r>
            <a:r>
              <a:rPr lang="ka-GE" sz="1500" b="1" dirty="0">
                <a:solidFill>
                  <a:schemeClr val="tx1"/>
                </a:solidFill>
                <a:latin typeface="Sylfaen" panose="010A0502050306030303" pitchFamily="18" charset="0"/>
              </a:rPr>
              <a:t>თელავის </a:t>
            </a:r>
            <a:r>
              <a:rPr lang="ka-GE" sz="1500" b="1" dirty="0" smtClean="0">
                <a:solidFill>
                  <a:schemeClr val="tx1"/>
                </a:solidFill>
                <a:latin typeface="Sylfaen" panose="010A0502050306030303" pitchFamily="18" charset="0"/>
              </a:rPr>
              <a:t>მუნიციპალიტეტში, სოფ. რუისპირში, </a:t>
            </a:r>
            <a:r>
              <a:rPr lang="ka-GE" sz="1500" b="1" dirty="0">
                <a:solidFill>
                  <a:schemeClr val="tx1"/>
                </a:solidFill>
                <a:latin typeface="Sylfaen" panose="010A0502050306030303" pitchFamily="18" charset="0"/>
              </a:rPr>
              <a:t>თელავი-ახმეტა საავტომობილო გზის სიახლოვეს.  </a:t>
            </a:r>
            <a:r>
              <a:rPr lang="ka-GE" sz="1500" dirty="0">
                <a:solidFill>
                  <a:schemeClr val="tx1"/>
                </a:solidFill>
                <a:latin typeface="Sylfaen" panose="010A0502050306030303" pitchFamily="18" charset="0"/>
              </a:rPr>
              <a:t>მიწის ნაკვეთის საკადასტრო კოდია #</a:t>
            </a:r>
            <a:r>
              <a:rPr lang="ka-GE" sz="1500" b="1" dirty="0">
                <a:solidFill>
                  <a:schemeClr val="tx1"/>
                </a:solidFill>
                <a:latin typeface="Sylfaen" panose="010A0502050306030303" pitchFamily="18" charset="0"/>
              </a:rPr>
              <a:t>53.11.45.150</a:t>
            </a:r>
            <a:r>
              <a:rPr lang="ka-GE" sz="1500" dirty="0">
                <a:solidFill>
                  <a:schemeClr val="tx1"/>
                </a:solidFill>
                <a:latin typeface="Sylfaen" panose="010A0502050306030303" pitchFamily="18" charset="0"/>
              </a:rPr>
              <a:t>, და წარმოადგენს ფიზიკური პირი ნოდარ ალაიდინის (პ/ნ 20001009177) საკუთრებას, რომელიც წარმოადგენს შპს „აბ“-ს  </a:t>
            </a:r>
            <a:r>
              <a:rPr lang="ka-GE" sz="1500" dirty="0" smtClean="0">
                <a:solidFill>
                  <a:schemeClr val="tx1"/>
                </a:solidFill>
                <a:latin typeface="Sylfaen" panose="010A0502050306030303" pitchFamily="18" charset="0"/>
              </a:rPr>
              <a:t>100%-</a:t>
            </a:r>
            <a:r>
              <a:rPr lang="ka-GE" sz="1500" dirty="0">
                <a:solidFill>
                  <a:schemeClr val="tx1"/>
                </a:solidFill>
                <a:latin typeface="Sylfaen" panose="010A0502050306030303" pitchFamily="18" charset="0"/>
              </a:rPr>
              <a:t>იან წილის მეპატრონეს. აღნიშნული ტერიტორია წარმოადგენს 2000 მ</a:t>
            </a:r>
            <a:r>
              <a:rPr lang="ka-GE" sz="1500" baseline="30000" dirty="0">
                <a:solidFill>
                  <a:schemeClr val="tx1"/>
                </a:solidFill>
                <a:latin typeface="Sylfaen" panose="010A0502050306030303" pitchFamily="18" charset="0"/>
              </a:rPr>
              <a:t>2</a:t>
            </a:r>
            <a:r>
              <a:rPr lang="ka-GE" sz="1500" dirty="0">
                <a:solidFill>
                  <a:schemeClr val="tx1"/>
                </a:solidFill>
                <a:latin typeface="Sylfaen" panose="010A0502050306030303" pitchFamily="18" charset="0"/>
              </a:rPr>
              <a:t>. ტერიტორიის GPS კოორდინატებია: X-535500; Y-4643170 წარმოდგენილი GPS კოორდინატების და საკადასტრო კოდის მიხედვით იდენტიფიცირებული ტერიტორიიდან ჩრდილოეით ფიქსირდება დასახლებული ზონა. პირდაპირი მანძილი უახლოეს მოსახლემდე შესაბამისად შეადგენს 160 მეტრს. </a:t>
            </a:r>
            <a:endParaRPr lang="en-US" sz="1500" dirty="0">
              <a:solidFill>
                <a:schemeClr val="tx1"/>
              </a:solidFill>
              <a:latin typeface="Sylfaen" panose="010A0502050306030303" pitchFamily="18" charset="0"/>
            </a:endParaRPr>
          </a:p>
          <a:p>
            <a:pPr algn="just"/>
            <a:r>
              <a:rPr lang="ka-GE" sz="1500" dirty="0">
                <a:solidFill>
                  <a:schemeClr val="tx1"/>
                </a:solidFill>
                <a:latin typeface="Sylfaen" panose="010A0502050306030303" pitchFamily="18" charset="0"/>
              </a:rPr>
              <a:t>აგრეთვე მისგან დასავლეთით 336 მეტრის მანძილზე ფიქსირდება შპს „მშენებელი 2009“-ის ტერიტორია, 531 მეტრში შპს „სერპანტინის“ ასფალტის ქარხანა და 13 მეტრში სამხრეთით  შპს „გზამშენი 2005“-ის სასაქონლო ბეტონის წარმოების ობიექტი.</a:t>
            </a:r>
            <a:endParaRPr lang="en-US" sz="1500" dirty="0">
              <a:solidFill>
                <a:schemeClr val="tx1"/>
              </a:solidFill>
              <a:latin typeface="Sylfaen" panose="010A0502050306030303" pitchFamily="18" charset="0"/>
            </a:endParaRPr>
          </a:p>
          <a:p>
            <a:pPr algn="just"/>
            <a:r>
              <a:rPr lang="ka-GE" sz="1500" dirty="0">
                <a:solidFill>
                  <a:schemeClr val="tx1"/>
                </a:solidFill>
                <a:latin typeface="Sylfaen" panose="010A0502050306030303" pitchFamily="18" charset="0"/>
              </a:rPr>
              <a:t>რაც შეერხება შპს „მშენებელი 2009“-ის საკუთრებაში არსებულ ტერიტორიას, ის დღეისობით აუთვისებელია  და აღნიშნულ ტერიტორიაზე არ ფუნქციონირებს რაიმე სახის საწარმოო ობიექტი, ხოლო შპს „სერპანტინის“ ტერიტორიაზე ფუნქციონირებს ასფალტის ქარხანა.</a:t>
            </a:r>
            <a:endParaRPr lang="en-US" sz="1500" dirty="0">
              <a:solidFill>
                <a:schemeClr val="tx1"/>
              </a:solidFill>
              <a:latin typeface="Sylfaen" panose="010A0502050306030303" pitchFamily="18" charset="0"/>
            </a:endParaRPr>
          </a:p>
          <a:p>
            <a:pPr algn="just"/>
            <a:r>
              <a:rPr lang="ka-GE" sz="1500" dirty="0">
                <a:solidFill>
                  <a:schemeClr val="tx1"/>
                </a:solidFill>
                <a:latin typeface="Sylfaen" panose="010A0502050306030303" pitchFamily="18" charset="0"/>
              </a:rPr>
              <a:t>საწარმოო ტერიტორიიდან მანძილი ზედაპირული წყლის ობიექტამდე, თურდოს ხევი მდებარეობს 140 მეტრში.</a:t>
            </a:r>
            <a:endParaRPr lang="en-US" sz="1500" dirty="0">
              <a:solidFill>
                <a:schemeClr val="tx1"/>
              </a:solidFill>
              <a:latin typeface="Sylfaen" panose="010A0502050306030303" pitchFamily="18" charset="0"/>
            </a:endParaRPr>
          </a:p>
          <a:p>
            <a:pPr algn="just"/>
            <a:r>
              <a:rPr lang="ka-GE" sz="1500" dirty="0">
                <a:solidFill>
                  <a:schemeClr val="tx1"/>
                </a:solidFill>
                <a:latin typeface="Sylfaen" panose="010A0502050306030303" pitchFamily="18" charset="0"/>
              </a:rPr>
              <a:t>საწარმოში ნედლეულის ტრანსპორტირებისათვის და პროდუქციის გატანისათვის გამოყენებული იქნება თელავი-ახმეტის ასფალტირებული გზა და აღნიშნული გზიდან შიდა მოშანგაკებული გრუნტის გზა.</a:t>
            </a:r>
            <a:endParaRPr lang="en-US" sz="1500" dirty="0">
              <a:solidFill>
                <a:schemeClr val="tx1"/>
              </a:solidFill>
              <a:latin typeface="Sylfae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165" y="609600"/>
            <a:ext cx="7851648" cy="838200"/>
          </a:xfrm>
        </p:spPr>
        <p:txBody>
          <a:bodyPr>
            <a:normAutofit fontScale="90000"/>
          </a:bodyPr>
          <a:lstStyle/>
          <a:p>
            <a:pPr algn="ctr"/>
            <a:r>
              <a:rPr lang="ka-GE" sz="2800" dirty="0" smtClean="0"/>
              <a:t>საკვლევი ტერიტორიის ადგილმდებარეობა </a:t>
            </a:r>
            <a:r>
              <a:rPr lang="ka-GE" sz="2800" dirty="0" smtClean="0">
                <a:solidFill>
                  <a:schemeClr val="accent2">
                    <a:lumMod val="60000"/>
                    <a:lumOff val="40000"/>
                  </a:schemeClr>
                </a:solidFill>
              </a:rPr>
              <a:t/>
            </a:r>
            <a:br>
              <a:rPr lang="ka-GE" sz="2800" dirty="0" smtClean="0">
                <a:solidFill>
                  <a:schemeClr val="accent2">
                    <a:lumMod val="60000"/>
                    <a:lumOff val="40000"/>
                  </a:schemeClr>
                </a:solidFill>
              </a:rPr>
            </a:br>
            <a:endParaRPr lang="en-US" sz="2800" dirty="0">
              <a:solidFill>
                <a:schemeClr val="tx1"/>
              </a:solidFill>
            </a:endParaRPr>
          </a:p>
        </p:txBody>
      </p:sp>
      <p:pic>
        <p:nvPicPr>
          <p:cNvPr id="5" name="Picture 4"/>
          <p:cNvPicPr>
            <a:picLocks noChangeAspect="1"/>
          </p:cNvPicPr>
          <p:nvPr/>
        </p:nvPicPr>
        <p:blipFill>
          <a:blip r:embed="rId2"/>
          <a:stretch>
            <a:fillRect/>
          </a:stretch>
        </p:blipFill>
        <p:spPr>
          <a:xfrm>
            <a:off x="690496" y="1295400"/>
            <a:ext cx="7697662" cy="4419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079" y="457200"/>
            <a:ext cx="7851648" cy="838200"/>
          </a:xfrm>
        </p:spPr>
        <p:txBody>
          <a:bodyPr>
            <a:normAutofit fontScale="90000"/>
          </a:bodyPr>
          <a:lstStyle/>
          <a:p>
            <a:r>
              <a:rPr lang="ka-GE" sz="2400" dirty="0" smtClean="0"/>
              <a:t> </a:t>
            </a:r>
            <a:r>
              <a:rPr lang="ru-RU" sz="1800" dirty="0" smtClean="0"/>
              <a:t> </a:t>
            </a:r>
            <a:r>
              <a:rPr lang="ka-GE" sz="1600" dirty="0">
                <a:latin typeface="Sylfaen" panose="010A0502050306030303" pitchFamily="18" charset="0"/>
              </a:rPr>
              <a:t>შპს „აბ“-ის სასარგებლო წიაღისეულის გადამუშავების საწარმოს განთავსების ტერიტორიის დეტალური სიტუაციური სქემა 500 მეტრიანი რადიუსში</a:t>
            </a:r>
            <a:r>
              <a:rPr lang="ka-GE" sz="1600" dirty="0" smtClean="0">
                <a:solidFill>
                  <a:schemeClr val="accent2">
                    <a:lumMod val="60000"/>
                    <a:lumOff val="40000"/>
                  </a:schemeClr>
                </a:solidFill>
                <a:latin typeface="Sylfaen" panose="010A0502050306030303" pitchFamily="18" charset="0"/>
              </a:rPr>
              <a:t/>
            </a:r>
            <a:br>
              <a:rPr lang="ka-GE" sz="1600" dirty="0" smtClean="0">
                <a:solidFill>
                  <a:schemeClr val="accent2">
                    <a:lumMod val="60000"/>
                    <a:lumOff val="40000"/>
                  </a:schemeClr>
                </a:solidFill>
                <a:latin typeface="Sylfaen" panose="010A0502050306030303" pitchFamily="18" charset="0"/>
              </a:rPr>
            </a:br>
            <a:endParaRPr lang="en-US" sz="1600" dirty="0">
              <a:solidFill>
                <a:schemeClr val="tx1"/>
              </a:solidFill>
              <a:latin typeface="Sylfaen" panose="010A0502050306030303" pitchFamily="18" charset="0"/>
            </a:endParaRPr>
          </a:p>
        </p:txBody>
      </p:sp>
      <p:pic>
        <p:nvPicPr>
          <p:cNvPr id="5" name="Picture 4"/>
          <p:cNvPicPr>
            <a:picLocks noChangeAspect="1"/>
          </p:cNvPicPr>
          <p:nvPr/>
        </p:nvPicPr>
        <p:blipFill>
          <a:blip r:embed="rId2"/>
          <a:stretch>
            <a:fillRect/>
          </a:stretch>
        </p:blipFill>
        <p:spPr>
          <a:xfrm>
            <a:off x="633075" y="1295400"/>
            <a:ext cx="7982042" cy="4953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563" y="146180"/>
            <a:ext cx="7851648" cy="457200"/>
          </a:xfrm>
        </p:spPr>
        <p:txBody>
          <a:bodyPr>
            <a:normAutofit/>
          </a:bodyPr>
          <a:lstStyle/>
          <a:p>
            <a:pPr algn="ctr"/>
            <a:r>
              <a:rPr lang="ka-GE" sz="2000" dirty="0" smtClean="0">
                <a:solidFill>
                  <a:schemeClr val="tx1"/>
                </a:solidFill>
              </a:rPr>
              <a:t>დაგეგმილი საქმიანობის აღწერა</a:t>
            </a:r>
            <a:endParaRPr lang="en-US" sz="2000" dirty="0">
              <a:solidFill>
                <a:schemeClr val="tx1"/>
              </a:solidFill>
            </a:endParaRPr>
          </a:p>
        </p:txBody>
      </p:sp>
      <p:sp>
        <p:nvSpPr>
          <p:cNvPr id="3" name="Subtitle 2"/>
          <p:cNvSpPr>
            <a:spLocks noGrp="1"/>
          </p:cNvSpPr>
          <p:nvPr>
            <p:ph type="subTitle" idx="1"/>
          </p:nvPr>
        </p:nvSpPr>
        <p:spPr>
          <a:xfrm>
            <a:off x="63787" y="609600"/>
            <a:ext cx="8839200" cy="6091335"/>
          </a:xfrm>
        </p:spPr>
        <p:txBody>
          <a:bodyPr>
            <a:noAutofit/>
          </a:bodyPr>
          <a:lstStyle/>
          <a:p>
            <a:pPr algn="just"/>
            <a:r>
              <a:rPr lang="en-US" sz="1500" dirty="0">
                <a:solidFill>
                  <a:schemeClr val="tx1"/>
                </a:solidFill>
                <a:latin typeface="Sylfaen" panose="010A0502050306030303" pitchFamily="18" charset="0"/>
              </a:rPr>
              <a:t>საწარმოში იმუშავებს წელიწადში 2</a:t>
            </a:r>
            <a:r>
              <a:rPr lang="ka-GE" sz="1500" dirty="0">
                <a:solidFill>
                  <a:schemeClr val="tx1"/>
                </a:solidFill>
                <a:latin typeface="Sylfaen" panose="010A0502050306030303" pitchFamily="18" charset="0"/>
              </a:rPr>
              <a:t>60 </a:t>
            </a:r>
            <a:r>
              <a:rPr lang="en-US" sz="1500" dirty="0">
                <a:solidFill>
                  <a:schemeClr val="tx1"/>
                </a:solidFill>
                <a:latin typeface="Sylfaen" panose="010A0502050306030303" pitchFamily="18" charset="0"/>
              </a:rPr>
              <a:t>სამუშაო დღე 8 საათიანი სამუშაო გრაფიკით. აღნიშნული პარამეტრების მიხედვით წლის განმავლობაში დაგეგმილია </a:t>
            </a:r>
            <a:r>
              <a:rPr lang="ka-GE" sz="1500" dirty="0">
                <a:solidFill>
                  <a:schemeClr val="tx1"/>
                </a:solidFill>
                <a:latin typeface="Sylfaen" panose="010A0502050306030303" pitchFamily="18" charset="0"/>
              </a:rPr>
              <a:t>20800 </a:t>
            </a:r>
            <a:r>
              <a:rPr lang="en-US" sz="1500" dirty="0">
                <a:solidFill>
                  <a:schemeClr val="tx1"/>
                </a:solidFill>
                <a:latin typeface="Sylfaen" panose="010A0502050306030303" pitchFamily="18" charset="0"/>
              </a:rPr>
              <a:t>მ</a:t>
            </a:r>
            <a:r>
              <a:rPr lang="en-US" sz="1500" baseline="30000" dirty="0">
                <a:solidFill>
                  <a:schemeClr val="tx1"/>
                </a:solidFill>
                <a:latin typeface="Sylfaen" panose="010A0502050306030303" pitchFamily="18" charset="0"/>
              </a:rPr>
              <a:t>3</a:t>
            </a:r>
            <a:r>
              <a:rPr lang="en-US" sz="1500" dirty="0">
                <a:solidFill>
                  <a:schemeClr val="tx1"/>
                </a:solidFill>
                <a:latin typeface="Sylfaen" panose="010A0502050306030303" pitchFamily="18" charset="0"/>
              </a:rPr>
              <a:t> </a:t>
            </a:r>
            <a:r>
              <a:rPr lang="en-US" sz="1500" dirty="0" smtClean="0">
                <a:solidFill>
                  <a:schemeClr val="tx1"/>
                </a:solidFill>
                <a:latin typeface="Sylfaen" panose="010A0502050306030303" pitchFamily="18" charset="0"/>
              </a:rPr>
              <a:t>5-40</a:t>
            </a:r>
            <a:r>
              <a:rPr lang="ka-GE" sz="1500" dirty="0" smtClean="0">
                <a:solidFill>
                  <a:schemeClr val="tx1"/>
                </a:solidFill>
                <a:latin typeface="Sylfaen" panose="010A0502050306030303" pitchFamily="18" charset="0"/>
              </a:rPr>
              <a:t> მმ</a:t>
            </a:r>
            <a:r>
              <a:rPr lang="en-US" sz="1500" dirty="0" smtClean="0">
                <a:solidFill>
                  <a:schemeClr val="tx1"/>
                </a:solidFill>
                <a:latin typeface="Sylfaen" panose="010A0502050306030303" pitchFamily="18" charset="0"/>
              </a:rPr>
              <a:t> </a:t>
            </a:r>
            <a:r>
              <a:rPr lang="en-US" sz="1500" dirty="0">
                <a:solidFill>
                  <a:schemeClr val="tx1"/>
                </a:solidFill>
                <a:latin typeface="Sylfaen" panose="010A0502050306030303" pitchFamily="18" charset="0"/>
              </a:rPr>
              <a:t>ფრაქციის ღორღის გადამუშავება დამსხვრევა, რისგანაც მიი</a:t>
            </a:r>
            <a:r>
              <a:rPr lang="ka-GE" sz="1500" dirty="0">
                <a:solidFill>
                  <a:schemeClr val="tx1"/>
                </a:solidFill>
                <a:latin typeface="Sylfaen" panose="010A0502050306030303" pitchFamily="18" charset="0"/>
              </a:rPr>
              <a:t>ღება იმავე რაოდენობის ქვიშის ფრაქცია.</a:t>
            </a:r>
            <a:endParaRPr lang="en-US" sz="1500" dirty="0">
              <a:solidFill>
                <a:schemeClr val="tx1"/>
              </a:solidFill>
              <a:latin typeface="Sylfaen" panose="010A0502050306030303" pitchFamily="18" charset="0"/>
            </a:endParaRPr>
          </a:p>
          <a:p>
            <a:pPr algn="just"/>
            <a:r>
              <a:rPr lang="ka-GE" sz="1500" dirty="0">
                <a:solidFill>
                  <a:schemeClr val="tx1"/>
                </a:solidFill>
                <a:latin typeface="Sylfaen" panose="010A0502050306030303" pitchFamily="18" charset="0"/>
              </a:rPr>
              <a:t>საწარმოში ნედლეულის ტრანსპორტირებისათვის და პროდუქციის გატანისათვის გამოყენებული იქნება თელავი-ახმეტის ასფალტირებული გზა და აღნიშნული გზიდან შიდა მოშანგაკებული გრუნტის გზა. დღეში საშუალოდ მაქსიმუმ მოსალოდნელია 10 ერთეული ავტოტრანსპორტის მოძრაობა ნედლეულის მირებისათვის და პროდუქციის გაცემისათვის.</a:t>
            </a:r>
            <a:endParaRPr lang="en-US" sz="1500" dirty="0">
              <a:solidFill>
                <a:schemeClr val="tx1"/>
              </a:solidFill>
              <a:latin typeface="Sylfaen" panose="010A0502050306030303" pitchFamily="18" charset="0"/>
            </a:endParaRPr>
          </a:p>
          <a:p>
            <a:pPr algn="just"/>
            <a:r>
              <a:rPr lang="ka-GE" sz="1500" dirty="0">
                <a:solidFill>
                  <a:schemeClr val="tx1"/>
                </a:solidFill>
                <a:latin typeface="Sylfaen" panose="010A0502050306030303" pitchFamily="18" charset="0"/>
              </a:rPr>
              <a:t>საწარმოში შემოტანილი ღორღი დასაწყოვებული იქნება სამსხვრევის მიმღები ბუნკერის მიმდებარედ ღია მოედანზე, საიდანაც ის შემდგომ მიეწოდება მიმღებ ბუნკერს.</a:t>
            </a:r>
            <a:endParaRPr lang="en-US" sz="1500" dirty="0">
              <a:solidFill>
                <a:schemeClr val="tx1"/>
              </a:solidFill>
              <a:latin typeface="Sylfaen" panose="010A0502050306030303" pitchFamily="18" charset="0"/>
            </a:endParaRPr>
          </a:p>
          <a:p>
            <a:pPr algn="just"/>
            <a:r>
              <a:rPr lang="en-US" sz="1500" dirty="0">
                <a:solidFill>
                  <a:schemeClr val="tx1"/>
                </a:solidFill>
                <a:latin typeface="Sylfaen" panose="010A0502050306030303" pitchFamily="18" charset="0"/>
              </a:rPr>
              <a:t>ღორღის გადამუშავების მიზნით საწარმოში დამონტაჟებულია ტექნოლოგიური ხაზი, რომელიც ითვალისწინებს ღორღის მიმღები ფოლადის ბუნკერის; ღორღის როტორული სამსხვრევის; დამსხვრეული მასალის გამაცხავებელ-დამახარისხებელი აგრეგატის; ტრანსპორტიორების ფუნქციონირებას.</a:t>
            </a:r>
          </a:p>
          <a:p>
            <a:pPr algn="just"/>
            <a:r>
              <a:rPr lang="en-US" sz="1500" dirty="0">
                <a:solidFill>
                  <a:schemeClr val="tx1"/>
                </a:solidFill>
                <a:latin typeface="Sylfaen" panose="010A0502050306030303" pitchFamily="18" charset="0"/>
              </a:rPr>
              <a:t>ტექნოლოგიური პროცესის ეტაპზე ნედლეულის განთავსება მიმღებ ბუნკერში ხდება ჩამტვირთავის საშუალებით. მიმღები ბუნკერიდან ტრანსპორტიორის მეშვეობით ნედლეული მიეწოდება როტორულ სამსხვრევს, საიდანაც ნამსხვრევი მასა გადაიტანება გამაცხავებელ მოწყობილობაში. გაცხავების შედეგად მიიღება 0-5მმ ფრაქციის ქვიშა. ქვიშის განთავსება ხდება ქვიშისთვის განკუთვნილ საწყობში, ხოლო მსხვილი ფრაქცია ხელმეორედ თავსდება როტორულ სამტვრევში. ერთი საათის განმავლობაში გადამუშავებული ღორღის რაოდენობა შეადგენს 10 მ</a:t>
            </a:r>
            <a:r>
              <a:rPr lang="en-US" sz="1500" baseline="30000" dirty="0">
                <a:solidFill>
                  <a:schemeClr val="tx1"/>
                </a:solidFill>
                <a:latin typeface="Sylfaen" panose="010A0502050306030303" pitchFamily="18" charset="0"/>
              </a:rPr>
              <a:t>3</a:t>
            </a:r>
            <a:r>
              <a:rPr lang="en-US" sz="1500" dirty="0">
                <a:solidFill>
                  <a:schemeClr val="tx1"/>
                </a:solidFill>
                <a:latin typeface="Sylfaen" panose="010A0502050306030303" pitchFamily="18" charset="0"/>
              </a:rPr>
              <a:t>, საიდანაც მიიღება ქვიშა. </a:t>
            </a:r>
            <a:r>
              <a:rPr lang="ka-GE" sz="1500" dirty="0">
                <a:solidFill>
                  <a:schemeClr val="tx1"/>
                </a:solidFill>
                <a:latin typeface="Sylfaen" panose="010A0502050306030303" pitchFamily="18" charset="0"/>
              </a:rPr>
              <a:t>მიღებული ქვიშა საწყოვდება ღია მოედანზე ლენტური ტრანსპორტიორიდან ჩამოყრის ადგილზე. </a:t>
            </a:r>
            <a:r>
              <a:rPr lang="en-US" sz="1500" dirty="0">
                <a:solidFill>
                  <a:schemeClr val="tx1"/>
                </a:solidFill>
                <a:latin typeface="Sylfaen" panose="010A0502050306030303" pitchFamily="18" charset="0"/>
              </a:rPr>
              <a:t>მიღებული ქვიშის ნაწილის </a:t>
            </a:r>
            <a:r>
              <a:rPr lang="ka-GE" sz="1500" dirty="0">
                <a:solidFill>
                  <a:schemeClr val="tx1"/>
                </a:solidFill>
                <a:latin typeface="Sylfaen" panose="010A0502050306030303" pitchFamily="18" charset="0"/>
              </a:rPr>
              <a:t>შემდგომ </a:t>
            </a:r>
            <a:r>
              <a:rPr lang="en-US" sz="1500" dirty="0">
                <a:solidFill>
                  <a:schemeClr val="tx1"/>
                </a:solidFill>
                <a:latin typeface="Sylfaen" panose="010A0502050306030303" pitchFamily="18" charset="0"/>
              </a:rPr>
              <a:t>გამოყენება ხდება სამშენებლო ბლოკის დასამზადებლად, ხოლო ნაწილის რეალიზაცია ხდება სხვა საწარმოებზე.</a:t>
            </a:r>
          </a:p>
          <a:p>
            <a:pPr algn="just"/>
            <a:r>
              <a:rPr lang="ka-GE" sz="1500" dirty="0">
                <a:solidFill>
                  <a:schemeClr val="tx1"/>
                </a:solidFill>
                <a:latin typeface="Sylfaen" panose="010A0502050306030303" pitchFamily="18" charset="0"/>
              </a:rPr>
              <a:t>სამსხვრევ დანადგარზე მტვრის შემცირების მიწნით დამონტაჟებულია წყლის ავზი, საიდანაც ხდება ღორის მსხვრევისას მფრქვევანათი მისი დანამვა, რომლის ხარჯი დღეში (8 საათი) არ აღემატება 200 ლიტრს, ანუ წელიწადში ესაჭიროვება 52 მ</a:t>
            </a:r>
            <a:r>
              <a:rPr lang="ka-GE" sz="1500" baseline="30000" dirty="0">
                <a:solidFill>
                  <a:schemeClr val="tx1"/>
                </a:solidFill>
                <a:latin typeface="Sylfaen" panose="010A0502050306030303" pitchFamily="18" charset="0"/>
              </a:rPr>
              <a:t>3</a:t>
            </a:r>
            <a:r>
              <a:rPr lang="ka-GE" sz="1500" dirty="0">
                <a:solidFill>
                  <a:schemeClr val="tx1"/>
                </a:solidFill>
                <a:latin typeface="Sylfaen" panose="010A0502050306030303" pitchFamily="18" charset="0"/>
              </a:rPr>
              <a:t> წყალი. </a:t>
            </a:r>
            <a:endParaRPr lang="en-US" sz="1500" dirty="0">
              <a:solidFill>
                <a:schemeClr val="tx1"/>
              </a:solidFill>
              <a:latin typeface="Sylfaen" panose="010A0502050306030303" pitchFamily="18" charset="0"/>
            </a:endParaRPr>
          </a:p>
          <a:p>
            <a:pPr algn="just"/>
            <a:endParaRPr lang="en-US" sz="1400" dirty="0">
              <a:latin typeface="Sylfaen" panose="010A0502050306030303"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763000" cy="5867400"/>
          </a:xfrm>
        </p:spPr>
        <p:txBody>
          <a:bodyPr>
            <a:noAutofit/>
          </a:bodyPr>
          <a:lstStyle/>
          <a:p>
            <a:pPr algn="just"/>
            <a:r>
              <a:rPr lang="ka-GE" sz="1600" dirty="0">
                <a:solidFill>
                  <a:schemeClr val="tx1"/>
                </a:solidFill>
                <a:latin typeface="Sylfaen" panose="010A0502050306030303" pitchFamily="18" charset="0"/>
              </a:rPr>
              <a:t>საწარმო სიმძლავრე ღორღის გადამუშავებისას შეადგენს 10 მ</a:t>
            </a:r>
            <a:r>
              <a:rPr lang="ka-GE" sz="1600" baseline="30000" dirty="0">
                <a:solidFill>
                  <a:schemeClr val="tx1"/>
                </a:solidFill>
                <a:latin typeface="Sylfaen" panose="010A0502050306030303" pitchFamily="18" charset="0"/>
              </a:rPr>
              <a:t>3</a:t>
            </a:r>
            <a:r>
              <a:rPr lang="ka-GE" sz="1600" dirty="0">
                <a:solidFill>
                  <a:schemeClr val="tx1"/>
                </a:solidFill>
                <a:latin typeface="Sylfaen" panose="010A0502050306030303" pitchFamily="18" charset="0"/>
              </a:rPr>
              <a:t>/სთ (16 ტ/სთ) ანუ 20800 მ</a:t>
            </a:r>
            <a:r>
              <a:rPr lang="ka-GE" sz="1600" baseline="30000" dirty="0">
                <a:solidFill>
                  <a:schemeClr val="tx1"/>
                </a:solidFill>
                <a:latin typeface="Sylfaen" panose="010A0502050306030303" pitchFamily="18" charset="0"/>
              </a:rPr>
              <a:t>3</a:t>
            </a:r>
            <a:r>
              <a:rPr lang="ka-GE" sz="1600" dirty="0">
                <a:solidFill>
                  <a:schemeClr val="tx1"/>
                </a:solidFill>
                <a:latin typeface="Sylfaen" panose="010A0502050306030303" pitchFamily="18" charset="0"/>
              </a:rPr>
              <a:t>/წელ (33280 ტ/წელ) ქვიშის მიღება.</a:t>
            </a:r>
            <a:endParaRPr lang="en-US" sz="1600" dirty="0">
              <a:solidFill>
                <a:schemeClr val="tx1"/>
              </a:solidFill>
              <a:latin typeface="Sylfaen" panose="010A0502050306030303" pitchFamily="18" charset="0"/>
            </a:endParaRPr>
          </a:p>
          <a:p>
            <a:pPr algn="just"/>
            <a:r>
              <a:rPr lang="es-ES" sz="1600" dirty="0">
                <a:solidFill>
                  <a:schemeClr val="tx1"/>
                </a:solidFill>
                <a:latin typeface="Sylfaen" panose="010A0502050306030303" pitchFamily="18" charset="0"/>
              </a:rPr>
              <a:t>შეზღუდული პასუხისმგებლობის საზოგადოება “</a:t>
            </a:r>
            <a:r>
              <a:rPr lang="ka-GE" sz="1600" dirty="0">
                <a:solidFill>
                  <a:schemeClr val="tx1"/>
                </a:solidFill>
                <a:latin typeface="Sylfaen" panose="010A0502050306030303" pitchFamily="18" charset="0"/>
              </a:rPr>
              <a:t>აბ</a:t>
            </a:r>
            <a:r>
              <a:rPr lang="es-ES" sz="1600" dirty="0">
                <a:solidFill>
                  <a:schemeClr val="tx1"/>
                </a:solidFill>
                <a:latin typeface="Sylfaen" panose="010A0502050306030303" pitchFamily="18" charset="0"/>
              </a:rPr>
              <a:t>"</a:t>
            </a:r>
            <a:r>
              <a:rPr lang="ka-GE" sz="1600" dirty="0">
                <a:solidFill>
                  <a:schemeClr val="tx1"/>
                </a:solidFill>
                <a:latin typeface="Sylfaen" panose="010A0502050306030303" pitchFamily="18" charset="0"/>
              </a:rPr>
              <a:t> ასევე აწარმოებს</a:t>
            </a:r>
            <a:r>
              <a:rPr lang="es-ES" sz="1600" dirty="0">
                <a:solidFill>
                  <a:schemeClr val="tx1"/>
                </a:solidFill>
                <a:latin typeface="Sylfaen" panose="010A0502050306030303" pitchFamily="18" charset="0"/>
              </a:rPr>
              <a:t> სამშენებლო ბლოკების წარმოებ</a:t>
            </a:r>
            <a:r>
              <a:rPr lang="ka-GE" sz="1600" dirty="0">
                <a:solidFill>
                  <a:schemeClr val="tx1"/>
                </a:solidFill>
                <a:latin typeface="Sylfaen" panose="010A0502050306030303" pitchFamily="18" charset="0"/>
              </a:rPr>
              <a:t>ას და </a:t>
            </a:r>
            <a:r>
              <a:rPr lang="es-ES" sz="1600" dirty="0">
                <a:solidFill>
                  <a:schemeClr val="tx1"/>
                </a:solidFill>
                <a:latin typeface="Sylfaen" panose="010A0502050306030303" pitchFamily="18" charset="0"/>
              </a:rPr>
              <a:t> უზრუნველყოფს რეგიონის მშენებარე ობიექტებს სამშენებლო ბლოკებით. </a:t>
            </a:r>
            <a:endParaRPr lang="en-US" sz="1600" dirty="0">
              <a:solidFill>
                <a:schemeClr val="tx1"/>
              </a:solidFill>
              <a:latin typeface="Sylfaen" panose="010A0502050306030303" pitchFamily="18" charset="0"/>
            </a:endParaRPr>
          </a:p>
          <a:p>
            <a:pPr algn="just"/>
            <a:r>
              <a:rPr lang="es-ES" sz="1600" dirty="0">
                <a:solidFill>
                  <a:schemeClr val="tx1"/>
                </a:solidFill>
                <a:latin typeface="Sylfaen" panose="010A0502050306030303" pitchFamily="18" charset="0"/>
              </a:rPr>
              <a:t>საწარმოს ტერიტორიაზე განლაგებულია ერთი ბეტონის საზელი კვანძი, რომელთაგან განკუთვნილია საამშენებლო ბლოკების წარმოებისათვის.</a:t>
            </a:r>
            <a:endParaRPr lang="en-US" sz="1600" dirty="0">
              <a:solidFill>
                <a:schemeClr val="tx1"/>
              </a:solidFill>
              <a:latin typeface="Sylfaen" panose="010A0502050306030303" pitchFamily="18" charset="0"/>
            </a:endParaRPr>
          </a:p>
          <a:p>
            <a:pPr algn="just"/>
            <a:r>
              <a:rPr lang="es-ES" sz="1600" dirty="0">
                <a:solidFill>
                  <a:schemeClr val="tx1"/>
                </a:solidFill>
                <a:latin typeface="Sylfaen" panose="010A0502050306030303" pitchFamily="18" charset="0"/>
              </a:rPr>
              <a:t>საამშენებლო ბლოკების წარმოების დანადგარის წარმადობა სტანდარტული ზომის ბლოკის წარმოებისას შეადგენს </a:t>
            </a:r>
            <a:r>
              <a:rPr lang="ka-GE" sz="1600" dirty="0">
                <a:solidFill>
                  <a:schemeClr val="tx1"/>
                </a:solidFill>
                <a:latin typeface="Sylfaen" panose="010A0502050306030303" pitchFamily="18" charset="0"/>
              </a:rPr>
              <a:t>187,5</a:t>
            </a:r>
            <a:r>
              <a:rPr lang="es-ES" sz="1600" dirty="0">
                <a:solidFill>
                  <a:schemeClr val="tx1"/>
                </a:solidFill>
                <a:latin typeface="Sylfaen" panose="010A0502050306030303" pitchFamily="18" charset="0"/>
              </a:rPr>
              <a:t> ბლოკი საათში, რომლისათვის საჭიროა </a:t>
            </a:r>
            <a:r>
              <a:rPr lang="ka-GE" sz="1600" dirty="0">
                <a:solidFill>
                  <a:schemeClr val="tx1"/>
                </a:solidFill>
                <a:latin typeface="Sylfaen" panose="010A0502050306030303" pitchFamily="18" charset="0"/>
              </a:rPr>
              <a:t>1,875</a:t>
            </a:r>
            <a:r>
              <a:rPr lang="es-ES" sz="1600" dirty="0">
                <a:solidFill>
                  <a:schemeClr val="tx1"/>
                </a:solidFill>
                <a:latin typeface="Sylfaen" panose="010A0502050306030303" pitchFamily="18" charset="0"/>
              </a:rPr>
              <a:t> მ</a:t>
            </a:r>
            <a:r>
              <a:rPr lang="es-ES" sz="1600" baseline="30000" dirty="0">
                <a:solidFill>
                  <a:schemeClr val="tx1"/>
                </a:solidFill>
                <a:latin typeface="Sylfaen" panose="010A0502050306030303" pitchFamily="18" charset="0"/>
              </a:rPr>
              <a:t>3</a:t>
            </a:r>
            <a:r>
              <a:rPr lang="es-ES" sz="1600" dirty="0">
                <a:solidFill>
                  <a:schemeClr val="tx1"/>
                </a:solidFill>
                <a:latin typeface="Sylfaen" panose="010A0502050306030303" pitchFamily="18" charset="0"/>
              </a:rPr>
              <a:t> ანუ 3.</a:t>
            </a:r>
            <a:r>
              <a:rPr lang="ka-GE" sz="1600" dirty="0">
                <a:solidFill>
                  <a:schemeClr val="tx1"/>
                </a:solidFill>
                <a:latin typeface="Sylfaen" panose="010A0502050306030303" pitchFamily="18" charset="0"/>
              </a:rPr>
              <a:t>303</a:t>
            </a:r>
            <a:r>
              <a:rPr lang="es-ES" sz="1600" dirty="0">
                <a:solidFill>
                  <a:schemeClr val="tx1"/>
                </a:solidFill>
                <a:latin typeface="Sylfaen" panose="010A0502050306030303" pitchFamily="18" charset="0"/>
              </a:rPr>
              <a:t> ტონა ბეტონი. </a:t>
            </a:r>
            <a:endParaRPr lang="en-US" sz="1600" dirty="0">
              <a:solidFill>
                <a:schemeClr val="tx1"/>
              </a:solidFill>
              <a:latin typeface="Sylfaen" panose="010A0502050306030303" pitchFamily="18" charset="0"/>
            </a:endParaRPr>
          </a:p>
          <a:p>
            <a:pPr algn="just"/>
            <a:r>
              <a:rPr lang="es-ES" sz="1600" dirty="0">
                <a:solidFill>
                  <a:schemeClr val="tx1"/>
                </a:solidFill>
                <a:latin typeface="Sylfaen" panose="010A0502050306030303" pitchFamily="18" charset="0"/>
              </a:rPr>
              <a:t>საამშენებლო ბლოკების წარმოებისათვის ცემენტი შემოიტანება დაფასოვებული ტომრებში და ინახება საწყობში.</a:t>
            </a:r>
            <a:endParaRPr lang="en-US" sz="1600" dirty="0">
              <a:solidFill>
                <a:schemeClr val="tx1"/>
              </a:solidFill>
              <a:latin typeface="Sylfaen" panose="010A0502050306030303" pitchFamily="18" charset="0"/>
            </a:endParaRPr>
          </a:p>
          <a:p>
            <a:pPr algn="just"/>
            <a:r>
              <a:rPr lang="es-ES" sz="1600" dirty="0">
                <a:solidFill>
                  <a:schemeClr val="tx1"/>
                </a:solidFill>
                <a:latin typeface="Sylfaen" panose="010A0502050306030303" pitchFamily="18" charset="0"/>
              </a:rPr>
              <a:t>როგორც უკვე აღინიშნა, საამშენებლო ბლოკების ბეტონის საზელი დანადგარი უზრუნველყოფს საათში 3.</a:t>
            </a:r>
            <a:r>
              <a:rPr lang="ka-GE" sz="1600" dirty="0">
                <a:solidFill>
                  <a:schemeClr val="tx1"/>
                </a:solidFill>
                <a:latin typeface="Sylfaen" panose="010A0502050306030303" pitchFamily="18" charset="0"/>
              </a:rPr>
              <a:t>303</a:t>
            </a:r>
            <a:r>
              <a:rPr lang="es-ES" sz="1600" dirty="0">
                <a:solidFill>
                  <a:schemeClr val="tx1"/>
                </a:solidFill>
                <a:latin typeface="Sylfaen" panose="010A0502050306030303" pitchFamily="18" charset="0"/>
              </a:rPr>
              <a:t> ტ/სთ ბეტონის მიღებას.</a:t>
            </a:r>
            <a:endParaRPr lang="en-US" sz="1600" dirty="0">
              <a:solidFill>
                <a:schemeClr val="tx1"/>
              </a:solidFill>
              <a:latin typeface="Sylfaen" panose="010A0502050306030303" pitchFamily="18" charset="0"/>
            </a:endParaRPr>
          </a:p>
          <a:p>
            <a:pPr algn="just"/>
            <a:r>
              <a:rPr lang="es-ES" sz="1600" dirty="0">
                <a:solidFill>
                  <a:schemeClr val="tx1"/>
                </a:solidFill>
                <a:latin typeface="Sylfaen" panose="010A0502050306030303" pitchFamily="18" charset="0"/>
              </a:rPr>
              <a:t>საწარმოს მიერ დაგეგმილია წელიწადში 8 სათიანი სამუშაო დღით და წელიწადში 260 სამუშაო დღით საამშენებლო ბლოკების წარმოების საამქროში </a:t>
            </a:r>
            <a:r>
              <a:rPr lang="ka-GE" sz="1600" dirty="0">
                <a:solidFill>
                  <a:schemeClr val="tx1"/>
                </a:solidFill>
                <a:latin typeface="Sylfaen" panose="010A0502050306030303" pitchFamily="18" charset="0"/>
              </a:rPr>
              <a:t>6870</a:t>
            </a:r>
            <a:r>
              <a:rPr lang="es-ES" sz="1600" dirty="0">
                <a:solidFill>
                  <a:schemeClr val="tx1"/>
                </a:solidFill>
                <a:latin typeface="Sylfaen" panose="010A0502050306030303" pitchFamily="18" charset="0"/>
              </a:rPr>
              <a:t> ტონა ბეტონის წარმოება და შესაბამისად მისგან 390000 ცალი სამშენებლო ბლოკი წელიწადში- 1500 ცალი ბლოკი დღეში.  </a:t>
            </a:r>
            <a:endParaRPr lang="en-US" sz="1600" dirty="0">
              <a:solidFill>
                <a:schemeClr val="tx1"/>
              </a:solidFill>
              <a:latin typeface="Sylfaen" panose="010A0502050306030303" pitchFamily="18" charset="0"/>
            </a:endParaRPr>
          </a:p>
          <a:p>
            <a:pPr algn="just"/>
            <a:r>
              <a:rPr lang="ka-GE" sz="1600" dirty="0">
                <a:solidFill>
                  <a:schemeClr val="tx1"/>
                </a:solidFill>
                <a:latin typeface="Sylfaen" panose="010A0502050306030303" pitchFamily="18" charset="0"/>
              </a:rPr>
              <a:t>საამშენებლო ბლოკების წარმოებისათვის გამოყენებული იქნება საწარმოში ღორღის დამსხვრევისას მიღებული ქვიშა წელიწადში 2080 ტონის ოდენობით, შემოტანილი ღორღის წვრილი ფრაქცია 2080 ტონა წელიწადში და შემოტანილი დაფქვილი კირქვა (ფილერი) 2080 ტონის </a:t>
            </a:r>
            <a:r>
              <a:rPr lang="ka-GE" sz="1600" dirty="0" smtClean="0">
                <a:solidFill>
                  <a:schemeClr val="tx1"/>
                </a:solidFill>
                <a:latin typeface="Sylfaen" panose="010A0502050306030303" pitchFamily="18" charset="0"/>
              </a:rPr>
              <a:t>ოდენობი</a:t>
            </a:r>
          </a:p>
          <a:p>
            <a:pPr algn="just"/>
            <a:r>
              <a:rPr lang="ka-GE" sz="1600" dirty="0">
                <a:solidFill>
                  <a:schemeClr val="tx1"/>
                </a:solidFill>
                <a:latin typeface="Sylfaen" panose="010A0502050306030303" pitchFamily="18" charset="0"/>
              </a:rPr>
              <a:t>საწარმოში შემოტანილი ფილერი და ღორღი წვრილი ფრაქცია ასევე საწყოვდება ღია მოედნებზე საწარმოში ღორღის დამსხვრევით მიღებული ქვიშის საწყობის მიმდებარე ტერიტორიაზე</a:t>
            </a:r>
            <a:r>
              <a:rPr lang="ka-GE" sz="1600" dirty="0" smtClean="0">
                <a:solidFill>
                  <a:schemeClr val="tx1"/>
                </a:solidFill>
                <a:latin typeface="Sylfaen" panose="010A0502050306030303" pitchFamily="18" charset="0"/>
              </a:rPr>
              <a:t>.</a:t>
            </a:r>
            <a:endParaRPr lang="en-US" sz="1600" dirty="0" smtClean="0">
              <a:solidFill>
                <a:schemeClr val="tx1"/>
              </a:solidFill>
              <a:latin typeface="Sylfaen" panose="010A0502050306030303"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15400" cy="6477000"/>
          </a:xfrm>
        </p:spPr>
        <p:txBody>
          <a:bodyPr>
            <a:noAutofit/>
          </a:bodyPr>
          <a:lstStyle/>
          <a:p>
            <a:pPr marL="0" indent="0" algn="just">
              <a:buNone/>
            </a:pPr>
            <a:r>
              <a:rPr lang="ka-GE" sz="1500" dirty="0">
                <a:latin typeface="Sylfaen" panose="010A0502050306030303" pitchFamily="18" charset="0"/>
              </a:rPr>
              <a:t>ინერტული მასალების </a:t>
            </a:r>
            <a:r>
              <a:rPr lang="es-ES" sz="1500" dirty="0">
                <a:latin typeface="Sylfaen" panose="010A0502050306030303" pitchFamily="18" charset="0"/>
              </a:rPr>
              <a:t>სასაწყობე მეურნეობიდან ინერტული მასალა ჩაიტვირთება</a:t>
            </a:r>
            <a:r>
              <a:rPr lang="ka-GE" sz="1500" dirty="0">
                <a:latin typeface="Sylfaen" panose="010A0502050306030303" pitchFamily="18" charset="0"/>
              </a:rPr>
              <a:t> (ქვიშა, ღორღი, ფილერი)</a:t>
            </a:r>
            <a:r>
              <a:rPr lang="es-ES" sz="1500" dirty="0">
                <a:latin typeface="Sylfaen" panose="010A0502050306030303" pitchFamily="18" charset="0"/>
              </a:rPr>
              <a:t> ბეტონშემრევის მიმღებ ბუნკერში, რომლიდანაც ლენტური ტრანსპორტიორით მიე</a:t>
            </a:r>
            <a:r>
              <a:rPr lang="ka-GE" sz="1500" dirty="0">
                <a:latin typeface="Sylfaen" panose="010A0502050306030303" pitchFamily="18" charset="0"/>
              </a:rPr>
              <a:t>წ</a:t>
            </a:r>
            <a:r>
              <a:rPr lang="es-ES" sz="1500" dirty="0">
                <a:latin typeface="Sylfaen" panose="010A0502050306030303" pitchFamily="18" charset="0"/>
              </a:rPr>
              <a:t>ოდება ბეტონშემრევს, რომელსაც თანდათანობით ემატება ცემენტი და </a:t>
            </a:r>
            <a:r>
              <a:rPr lang="ka-GE" sz="1500" dirty="0">
                <a:latin typeface="Sylfaen" panose="010A0502050306030303" pitchFamily="18" charset="0"/>
              </a:rPr>
              <a:t>მასში ასხია წყალი</a:t>
            </a:r>
            <a:r>
              <a:rPr lang="es-ES" sz="1500" dirty="0">
                <a:latin typeface="Sylfaen" panose="010A0502050306030303" pitchFamily="18" charset="0"/>
              </a:rPr>
              <a:t>. არაორგანიზებული გაფრქვევა წარმოიქმნება ინერტული მასალისა და ცემენტის ჩაყრისას ბეტონშემრევში და მისი მოზელისას.</a:t>
            </a:r>
            <a:endParaRPr lang="en-US" sz="1500" dirty="0">
              <a:latin typeface="Sylfaen" panose="010A0502050306030303" pitchFamily="18" charset="0"/>
            </a:endParaRPr>
          </a:p>
          <a:p>
            <a:pPr marL="0" indent="0" algn="just">
              <a:buNone/>
            </a:pPr>
            <a:r>
              <a:rPr lang="es-ES" sz="1500" dirty="0">
                <a:latin typeface="Sylfaen" panose="010A0502050306030303" pitchFamily="18" charset="0"/>
              </a:rPr>
              <a:t>ბეტონშემრევებში ტექნოლოგიური ოპერაციების რეგლამენტთან შესატყვისი მიმდევრობა უზრუნველყოფას ტექ. რეგლამენტის შესრულებას და გამოყოფის ინტენსივობის ნორმატიულობას პროცესის ძირითადი ოპერაციებით შეიძლება გამოისახოს ქვემოთ მოყვანილი მიმდევრობით:</a:t>
            </a:r>
            <a:endParaRPr lang="en-US" sz="1500" dirty="0">
              <a:latin typeface="Sylfaen" panose="010A0502050306030303" pitchFamily="18" charset="0"/>
            </a:endParaRPr>
          </a:p>
          <a:p>
            <a:pPr marL="0" indent="0" algn="just">
              <a:buNone/>
            </a:pPr>
            <a:r>
              <a:rPr lang="ka-GE" sz="1500" dirty="0">
                <a:latin typeface="Sylfaen" panose="010A0502050306030303" pitchFamily="18" charset="0"/>
              </a:rPr>
              <a:t>1</a:t>
            </a:r>
            <a:r>
              <a:rPr lang="es-ES" sz="1500" dirty="0">
                <a:latin typeface="Sylfaen" panose="010A0502050306030303" pitchFamily="18" charset="0"/>
              </a:rPr>
              <a:t>). ინერტული მასალის ჩაყრა ბეტონშემრევის მიმღებ ბუნკერში; </a:t>
            </a:r>
            <a:endParaRPr lang="en-US" sz="1500" dirty="0">
              <a:latin typeface="Sylfaen" panose="010A0502050306030303" pitchFamily="18" charset="0"/>
            </a:endParaRPr>
          </a:p>
          <a:p>
            <a:pPr marL="0" indent="0" algn="just">
              <a:buNone/>
            </a:pPr>
            <a:r>
              <a:rPr lang="ka-GE" sz="1500" dirty="0">
                <a:latin typeface="Sylfaen" panose="010A0502050306030303" pitchFamily="18" charset="0"/>
              </a:rPr>
              <a:t>2</a:t>
            </a:r>
            <a:r>
              <a:rPr lang="es-ES" sz="1500" dirty="0">
                <a:latin typeface="Sylfaen" panose="010A0502050306030303" pitchFamily="18" charset="0"/>
              </a:rPr>
              <a:t>). წყლის ჩატვირთვა ბეტონშემრევში;</a:t>
            </a:r>
            <a:endParaRPr lang="en-US" sz="1500" dirty="0">
              <a:latin typeface="Sylfaen" panose="010A0502050306030303" pitchFamily="18" charset="0"/>
            </a:endParaRPr>
          </a:p>
          <a:p>
            <a:pPr marL="0" indent="0" algn="just">
              <a:buNone/>
            </a:pPr>
            <a:r>
              <a:rPr lang="ka-GE" sz="1500" dirty="0">
                <a:latin typeface="Sylfaen" panose="010A0502050306030303" pitchFamily="18" charset="0"/>
              </a:rPr>
              <a:t>3</a:t>
            </a:r>
            <a:r>
              <a:rPr lang="es-ES" sz="1500" dirty="0">
                <a:latin typeface="Sylfaen" panose="010A0502050306030303" pitchFamily="18" charset="0"/>
              </a:rPr>
              <a:t>). ინერტული მასალის ტრანსპორტირება ლენტური ტრანსპორტიორით ბეტონშემრევში; </a:t>
            </a:r>
            <a:endParaRPr lang="en-US" sz="1500" dirty="0">
              <a:latin typeface="Sylfaen" panose="010A0502050306030303" pitchFamily="18" charset="0"/>
            </a:endParaRPr>
          </a:p>
          <a:p>
            <a:pPr marL="0" indent="0" algn="just">
              <a:buNone/>
            </a:pPr>
            <a:r>
              <a:rPr lang="ka-GE" sz="1500" dirty="0">
                <a:latin typeface="Sylfaen" panose="010A0502050306030303" pitchFamily="18" charset="0"/>
              </a:rPr>
              <a:t>4</a:t>
            </a:r>
            <a:r>
              <a:rPr lang="es-ES" sz="1500" dirty="0">
                <a:latin typeface="Sylfaen" panose="010A0502050306030303" pitchFamily="18" charset="0"/>
              </a:rPr>
              <a:t>). ცემენტისა და ინერტული მასალის ჩატვირთვა ბეტონშემრევში;</a:t>
            </a:r>
            <a:endParaRPr lang="en-US" sz="1500" dirty="0">
              <a:latin typeface="Sylfaen" panose="010A0502050306030303" pitchFamily="18" charset="0"/>
            </a:endParaRPr>
          </a:p>
          <a:p>
            <a:pPr marL="0" indent="0" algn="just">
              <a:buNone/>
            </a:pPr>
            <a:r>
              <a:rPr lang="ka-GE" sz="1500" dirty="0">
                <a:latin typeface="Sylfaen" panose="010A0502050306030303" pitchFamily="18" charset="0"/>
              </a:rPr>
              <a:t>5</a:t>
            </a:r>
            <a:r>
              <a:rPr lang="es-ES" sz="1500" dirty="0">
                <a:latin typeface="Sylfaen" panose="010A0502050306030303" pitchFamily="18" charset="0"/>
              </a:rPr>
              <a:t>). ბეტონის მორევა;</a:t>
            </a:r>
            <a:endParaRPr lang="en-US" sz="1500" dirty="0">
              <a:latin typeface="Sylfaen" panose="010A0502050306030303" pitchFamily="18" charset="0"/>
            </a:endParaRPr>
          </a:p>
          <a:p>
            <a:pPr marL="0" indent="0" algn="just">
              <a:buNone/>
            </a:pPr>
            <a:r>
              <a:rPr lang="ka-GE" sz="1500" dirty="0">
                <a:latin typeface="Sylfaen" panose="010A0502050306030303" pitchFamily="18" charset="0"/>
              </a:rPr>
              <a:t>6</a:t>
            </a:r>
            <a:r>
              <a:rPr lang="es-ES" sz="1500" dirty="0">
                <a:latin typeface="Sylfaen" panose="010A0502050306030303" pitchFamily="18" charset="0"/>
              </a:rPr>
              <a:t>). გამზადებული ბეტონის მასის </a:t>
            </a:r>
            <a:r>
              <a:rPr lang="ka-GE" sz="1500" dirty="0">
                <a:latin typeface="Sylfaen" panose="010A0502050306030303" pitchFamily="18" charset="0"/>
              </a:rPr>
              <a:t>ჩატვირთვა </a:t>
            </a:r>
            <a:r>
              <a:rPr lang="es-ES" sz="1500" dirty="0">
                <a:latin typeface="Sylfaen" panose="010A0502050306030303" pitchFamily="18" charset="0"/>
              </a:rPr>
              <a:t>საკედლე ბლოკების დასამზადებელ </a:t>
            </a:r>
            <a:r>
              <a:rPr lang="ka-GE" sz="1500" dirty="0">
                <a:latin typeface="Sylfaen" panose="010A0502050306030303" pitchFamily="18" charset="0"/>
              </a:rPr>
              <a:t>დანადგარში</a:t>
            </a:r>
            <a:r>
              <a:rPr lang="es-ES" sz="1500" dirty="0">
                <a:latin typeface="Sylfaen" panose="010A0502050306030303" pitchFamily="18" charset="0"/>
              </a:rPr>
              <a:t>.</a:t>
            </a:r>
            <a:endParaRPr lang="en-US" sz="1500" dirty="0">
              <a:latin typeface="Sylfaen" panose="010A0502050306030303" pitchFamily="18" charset="0"/>
            </a:endParaRPr>
          </a:p>
          <a:p>
            <a:pPr marL="0" indent="0" algn="just">
              <a:buNone/>
            </a:pPr>
            <a:r>
              <a:rPr lang="ka-GE" sz="1500" dirty="0">
                <a:latin typeface="Sylfaen" panose="010A0502050306030303" pitchFamily="18" charset="0"/>
              </a:rPr>
              <a:t>სამშენებლო ბლოკები დროებით საწყოვდება საწარმოო ტერიტორიაზე, მათი ბუნებრივი გამოშრობის შემდეგ მოხდება მათი რეალიზაცია.</a:t>
            </a:r>
            <a:endParaRPr lang="en-US" sz="1500" dirty="0">
              <a:latin typeface="Sylfaen" panose="010A0502050306030303" pitchFamily="18" charset="0"/>
            </a:endParaRPr>
          </a:p>
          <a:p>
            <a:pPr marL="0" indent="0" algn="just">
              <a:buNone/>
            </a:pPr>
            <a:r>
              <a:rPr lang="es-ES" sz="1500" dirty="0">
                <a:latin typeface="Sylfaen" panose="010A0502050306030303" pitchFamily="18" charset="0"/>
              </a:rPr>
              <a:t>წლიურად საწარმოს მაქსიმალური დატვირთვისას ესაჭიროება </a:t>
            </a:r>
            <a:r>
              <a:rPr lang="ka-GE" sz="1500" dirty="0">
                <a:latin typeface="Sylfaen" panose="010A0502050306030303" pitchFamily="18" charset="0"/>
              </a:rPr>
              <a:t>550</a:t>
            </a:r>
            <a:r>
              <a:rPr lang="es-ES" sz="1500" dirty="0">
                <a:latin typeface="Sylfaen" panose="010A0502050306030303" pitchFamily="18" charset="0"/>
              </a:rPr>
              <a:t> ტონა ცემენტი, რომელიც გამოიყენება სამშენებლო ბლოკებისა წარმოებისათვის.</a:t>
            </a:r>
            <a:endParaRPr lang="en-US" sz="1500" dirty="0">
              <a:latin typeface="Sylfaen" panose="010A0502050306030303" pitchFamily="18" charset="0"/>
            </a:endParaRPr>
          </a:p>
          <a:p>
            <a:pPr marL="0" indent="0" algn="just">
              <a:buNone/>
            </a:pPr>
            <a:r>
              <a:rPr lang="ka-GE" sz="1500" dirty="0">
                <a:latin typeface="Sylfaen" panose="010A0502050306030303" pitchFamily="18" charset="0"/>
              </a:rPr>
              <a:t>საამშენებლო ბლოკების წარმოებისათვის წელიწადში ესაჭიროება მაქსიმუმ 1</a:t>
            </a:r>
            <a:r>
              <a:rPr lang="en-US" sz="1500" dirty="0">
                <a:latin typeface="Sylfaen" panose="010A0502050306030303" pitchFamily="18" charset="0"/>
              </a:rPr>
              <a:t>56</a:t>
            </a:r>
            <a:r>
              <a:rPr lang="ka-GE" sz="1500" dirty="0">
                <a:latin typeface="Sylfaen" panose="010A0502050306030303" pitchFamily="18" charset="0"/>
              </a:rPr>
              <a:t> მ</a:t>
            </a:r>
            <a:r>
              <a:rPr lang="ka-GE" sz="1500" baseline="30000" dirty="0">
                <a:latin typeface="Sylfaen" panose="010A0502050306030303" pitchFamily="18" charset="0"/>
              </a:rPr>
              <a:t>3</a:t>
            </a:r>
            <a:r>
              <a:rPr lang="ka-GE" sz="1500" dirty="0">
                <a:latin typeface="Sylfaen" panose="010A0502050306030303" pitchFamily="18" charset="0"/>
              </a:rPr>
              <a:t> წყალი. </a:t>
            </a:r>
            <a:endParaRPr lang="en-US" sz="1500" dirty="0">
              <a:latin typeface="Sylfaen" panose="010A0502050306030303" pitchFamily="18" charset="0"/>
            </a:endParaRPr>
          </a:p>
          <a:p>
            <a:pPr marL="0" indent="0" algn="just">
              <a:buNone/>
            </a:pPr>
            <a:r>
              <a:rPr lang="ka-GE" sz="1500" dirty="0">
                <a:latin typeface="Sylfaen" panose="010A0502050306030303" pitchFamily="18" charset="0"/>
              </a:rPr>
              <a:t>ცემენტის შემოტანა საწარმოში ტომრებში დაფასოვებულის სახით და მისი შემოტანა ხორციელდება ავტოტრანსპორტით და საწყოვდება დახურულ შენობაში.</a:t>
            </a:r>
            <a:endParaRPr lang="en-US" sz="1500" dirty="0">
              <a:latin typeface="Sylfaen" panose="010A0502050306030303" pitchFamily="18" charset="0"/>
            </a:endParaRPr>
          </a:p>
          <a:p>
            <a:pPr marL="0" indent="0" algn="just">
              <a:buNone/>
            </a:pPr>
            <a:r>
              <a:rPr lang="ka-GE" sz="1500" dirty="0">
                <a:latin typeface="Sylfaen" panose="010A0502050306030303" pitchFamily="18" charset="0"/>
              </a:rPr>
              <a:t>საწარმოში  </a:t>
            </a:r>
            <a:r>
              <a:rPr lang="ka-GE" sz="1500" dirty="0" smtClean="0">
                <a:latin typeface="Sylfaen" panose="010A0502050306030303" pitchFamily="18" charset="0"/>
              </a:rPr>
              <a:t>წყალი</a:t>
            </a:r>
            <a:r>
              <a:rPr lang="ka-GE" sz="1500" dirty="0">
                <a:latin typeface="Sylfaen" panose="010A0502050306030303" pitchFamily="18" charset="0"/>
              </a:rPr>
              <a:t> </a:t>
            </a:r>
            <a:r>
              <a:rPr lang="ka-GE" sz="1500" dirty="0" smtClean="0">
                <a:latin typeface="Sylfaen" panose="010A0502050306030303" pitchFamily="18" charset="0"/>
              </a:rPr>
              <a:t>ასევე </a:t>
            </a:r>
            <a:r>
              <a:rPr lang="ka-GE" sz="1500" dirty="0">
                <a:latin typeface="Sylfaen" panose="010A0502050306030303" pitchFamily="18" charset="0"/>
              </a:rPr>
              <a:t>გამოიყენება ტერიტორიის მოსანამვად, რომლის ხარჯი წელიწადში არ აღემატება  2</a:t>
            </a:r>
            <a:r>
              <a:rPr lang="en-US" sz="1500" dirty="0">
                <a:latin typeface="Sylfaen" panose="010A0502050306030303" pitchFamily="18" charset="0"/>
              </a:rPr>
              <a:t>6</a:t>
            </a:r>
            <a:r>
              <a:rPr lang="ka-GE" sz="1500" dirty="0">
                <a:latin typeface="Sylfaen" panose="010A0502050306030303" pitchFamily="18" charset="0"/>
              </a:rPr>
              <a:t>0 მ</a:t>
            </a:r>
            <a:r>
              <a:rPr lang="ka-GE" sz="1500" baseline="30000" dirty="0">
                <a:latin typeface="Sylfaen" panose="010A0502050306030303" pitchFamily="18" charset="0"/>
              </a:rPr>
              <a:t>3</a:t>
            </a:r>
            <a:r>
              <a:rPr lang="ka-GE" sz="1500" dirty="0">
                <a:latin typeface="Sylfaen" panose="010A0502050306030303" pitchFamily="18" charset="0"/>
              </a:rPr>
              <a:t>-ს.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1648" cy="457200"/>
          </a:xfrm>
        </p:spPr>
        <p:txBody>
          <a:bodyPr>
            <a:normAutofit/>
          </a:bodyPr>
          <a:lstStyle/>
          <a:p>
            <a:pPr algn="ctr"/>
            <a:r>
              <a:rPr lang="ka-GE" sz="1800" dirty="0" smtClean="0">
                <a:solidFill>
                  <a:schemeClr val="tx1"/>
                </a:solidFill>
                <a:latin typeface="Sylfaen" panose="010A0502050306030303" pitchFamily="18" charset="0"/>
              </a:rPr>
              <a:t>დაგეგმილი საქმიანობის ტერიტორიის გენ-გეგმა</a:t>
            </a:r>
            <a:endParaRPr lang="en-US" sz="2000" dirty="0">
              <a:solidFill>
                <a:schemeClr val="tx1"/>
              </a:solidFill>
            </a:endParaRPr>
          </a:p>
        </p:txBody>
      </p:sp>
      <p:pic>
        <p:nvPicPr>
          <p:cNvPr id="4" name="Picture 3"/>
          <p:cNvPicPr>
            <a:picLocks noChangeAspect="1"/>
          </p:cNvPicPr>
          <p:nvPr/>
        </p:nvPicPr>
        <p:blipFill>
          <a:blip r:embed="rId2"/>
          <a:stretch>
            <a:fillRect/>
          </a:stretch>
        </p:blipFill>
        <p:spPr>
          <a:xfrm>
            <a:off x="2406406" y="838200"/>
            <a:ext cx="4258036" cy="576641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TotalTime>
  <Words>2136</Words>
  <Application>Microsoft Office PowerPoint</Application>
  <PresentationFormat>On-screen Show (4:3)</PresentationFormat>
  <Paragraphs>162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Sylfaen</vt:lpstr>
      <vt:lpstr>SymbolMT</vt:lpstr>
      <vt:lpstr>Wingdings</vt:lpstr>
      <vt:lpstr>Office Theme</vt:lpstr>
      <vt:lpstr>შეზღუდული პასუხისმგებლობის საზოგადოება „აბ“  სასარგებლო წიაღისეულის (ღორღი) გადამუშავება და საამშენებლო ბლოკების წარმოება</vt:lpstr>
      <vt:lpstr>საქართველოს კანონის ,,გარემოსდაცვითი შეფასების კოდექსი’’ პროცედურები</vt:lpstr>
      <vt:lpstr>საქმიანობის ადგილმდებარეობა </vt:lpstr>
      <vt:lpstr>საკვლევი ტერიტორიის ადგილმდებარეობა  </vt:lpstr>
      <vt:lpstr>  შპს „აბ“-ის სასარგებლო წიაღისეულის გადამუშავების საწარმოს განთავსების ტერიტორიის დეტალური სიტუაციური სქემა 500 მეტრიანი რადიუსში </vt:lpstr>
      <vt:lpstr>დაგეგმილი საქმიანობის აღწერა</vt:lpstr>
      <vt:lpstr>PowerPoint Presentation</vt:lpstr>
      <vt:lpstr>PowerPoint Presentation</vt:lpstr>
      <vt:lpstr>დაგეგმილი საქმიანობის ტერიტორიის გენ-გეგმა</vt:lpstr>
      <vt:lpstr>პროექტის ალტერნატიული ვარიანტები</vt:lpstr>
      <vt:lpstr>PowerPoint Presentation</vt:lpstr>
      <vt:lpstr>პროექტის ალტერნატიული ვარიანტები</vt:lpstr>
      <vt:lpstr>საქმიანობით გამოწვეული გარემოზე შესაძლო ზემოქმედების მოკლე აღწერა </vt:lpstr>
      <vt:lpstr>ზემოქმედება ატმოსფერულ ჰაერზე და ემისიები</vt:lpstr>
      <vt:lpstr>ატმოსფერულ ჰაერში მავნე ნივთიერებათა გაბნევის ანგარიშის შედეგთა ანალიზი</vt:lpstr>
      <vt:lpstr>ხმაური              ვიბრაცია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შეზღუდული პასუხისმგებლობის საზოგადოება “ჩირინა“ </dc:title>
  <dc:creator>IPCC1</dc:creator>
  <cp:lastModifiedBy>tmp</cp:lastModifiedBy>
  <cp:revision>135</cp:revision>
  <dcterms:created xsi:type="dcterms:W3CDTF">2019-01-24T08:48:05Z</dcterms:created>
  <dcterms:modified xsi:type="dcterms:W3CDTF">2021-02-12T07:50:20Z</dcterms:modified>
</cp:coreProperties>
</file>