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70" r:id="rId8"/>
    <p:sldId id="262" r:id="rId9"/>
    <p:sldId id="263" r:id="rId10"/>
    <p:sldId id="264" r:id="rId11"/>
    <p:sldId id="265" r:id="rId12"/>
    <p:sldId id="266" r:id="rId13"/>
    <p:sldId id="269" r:id="rId14"/>
    <p:sldId id="267"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1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039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EAAD36A7-3F46-4231-AFC9-007FB1BFBBCD}"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83484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3525731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72957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395139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014214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1404824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226260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36995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4043875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D36A7-3F46-4231-AFC9-007FB1BFBBCD}"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2173301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AD36A7-3F46-4231-AFC9-007FB1BFBBCD}"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1671299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AD36A7-3F46-4231-AFC9-007FB1BFBBCD}"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35058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AD36A7-3F46-4231-AFC9-007FB1BFBBCD}"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738728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D36A7-3F46-4231-AFC9-007FB1BFBBCD}"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60610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D36A7-3F46-4231-AFC9-007FB1BFBBCD}"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1995190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D36A7-3F46-4231-AFC9-007FB1BFBBCD}"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B771D-38B3-4A16-A692-130874424820}" type="slidenum">
              <a:rPr lang="en-US" smtClean="0"/>
              <a:t>‹#›</a:t>
            </a:fld>
            <a:endParaRPr lang="en-US"/>
          </a:p>
        </p:txBody>
      </p:sp>
    </p:spTree>
    <p:extLst>
      <p:ext uri="{BB962C8B-B14F-4D97-AF65-F5344CB8AC3E}">
        <p14:creationId xmlns:p14="http://schemas.microsoft.com/office/powerpoint/2010/main" val="83180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EAAD36A7-3F46-4231-AFC9-007FB1BFBBCD}" type="datetimeFigureOut">
              <a:rPr lang="en-US" smtClean="0"/>
              <a:t>2/8/2021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659B771D-38B3-4A16-A692-130874424820}" type="slidenum">
              <a:rPr lang="en-US" smtClean="0"/>
              <a:t>‹#›</a:t>
            </a:fld>
            <a:endParaRPr lang="en-US"/>
          </a:p>
        </p:txBody>
      </p:sp>
    </p:spTree>
    <p:extLst>
      <p:ext uri="{BB962C8B-B14F-4D97-AF65-F5344CB8AC3E}">
        <p14:creationId xmlns:p14="http://schemas.microsoft.com/office/powerpoint/2010/main" val="36950206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zmgreen@gamma.ge"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www.gamma.ge/" TargetMode="External"/><Relationship Id="rId4" Type="http://schemas.openxmlformats.org/officeDocument/2006/relationships/hyperlink" Target="mailto:j.akhvlediani@gamma.g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7943" y="2418207"/>
            <a:ext cx="9718765" cy="1689871"/>
          </a:xfrm>
        </p:spPr>
        <p:txBody>
          <a:bodyPr>
            <a:noAutofit/>
          </a:bodyPr>
          <a:lstStyle/>
          <a:p>
            <a:pPr algn="ctr"/>
            <a:r>
              <a:rPr lang="ka-GE" sz="2000" b="1" dirty="0" smtClean="0">
                <a:solidFill>
                  <a:schemeClr val="bg1"/>
                </a:solidFill>
              </a:rPr>
              <a:t>სოფ</a:t>
            </a:r>
            <a:r>
              <a:rPr lang="ka-GE" sz="2000" b="1" dirty="0">
                <a:solidFill>
                  <a:schemeClr val="bg1"/>
                </a:solidFill>
              </a:rPr>
              <a:t>. ძეგვში შპს ,,ცეკური“-ს ასფალტ-ბეტონის ქარხნის ექსპლუატაციის პირობების </a:t>
            </a:r>
            <a:r>
              <a:rPr lang="ka-GE" sz="2000" b="1" dirty="0" smtClean="0">
                <a:solidFill>
                  <a:schemeClr val="bg1"/>
                </a:solidFill>
              </a:rPr>
              <a:t>ცვლილება (ქარხნის </a:t>
            </a:r>
            <a:r>
              <a:rPr lang="ka-GE" sz="2000" b="1" dirty="0">
                <a:solidFill>
                  <a:schemeClr val="bg1"/>
                </a:solidFill>
              </a:rPr>
              <a:t>წარმადობის და ბიტუმის სამარაგო რეზერვუარების რაოდენობის გაზრდა</a:t>
            </a:r>
            <a:r>
              <a:rPr lang="ka-GE" sz="2000" b="1" dirty="0" smtClean="0">
                <a:solidFill>
                  <a:schemeClr val="bg1"/>
                </a:solidFill>
              </a:rPr>
              <a:t>)</a:t>
            </a:r>
            <a:r>
              <a:rPr lang="ka-GE" sz="2000" b="1" dirty="0">
                <a:solidFill>
                  <a:schemeClr val="bg1"/>
                </a:solidFill>
              </a:rPr>
              <a:t> </a:t>
            </a:r>
            <a:r>
              <a:rPr lang="en-US" sz="2000" dirty="0"/>
              <a:t/>
            </a:r>
            <a:br>
              <a:rPr lang="en-US" sz="2000" dirty="0"/>
            </a:br>
            <a:endParaRPr lang="en-US" sz="2000" dirty="0"/>
          </a:p>
        </p:txBody>
      </p:sp>
      <p:sp>
        <p:nvSpPr>
          <p:cNvPr id="3" name="Subtitle 2"/>
          <p:cNvSpPr>
            <a:spLocks noGrp="1"/>
          </p:cNvSpPr>
          <p:nvPr>
            <p:ph type="subTitle" idx="1"/>
          </p:nvPr>
        </p:nvSpPr>
        <p:spPr>
          <a:xfrm>
            <a:off x="1095698" y="4490725"/>
            <a:ext cx="9144000" cy="415834"/>
          </a:xfrm>
        </p:spPr>
        <p:txBody>
          <a:bodyPr>
            <a:normAutofit fontScale="92500" lnSpcReduction="20000"/>
          </a:bodyPr>
          <a:lstStyle/>
          <a:p>
            <a:pPr algn="ctr"/>
            <a:r>
              <a:rPr lang="ka-GE" b="1" dirty="0" smtClean="0">
                <a:solidFill>
                  <a:schemeClr val="tx1"/>
                </a:solidFill>
              </a:rPr>
              <a:t>სკოპინგის ანგარიში</a:t>
            </a:r>
            <a:r>
              <a:rPr lang="ka-GE" b="1" dirty="0" smtClean="0">
                <a:solidFill>
                  <a:schemeClr val="tx1"/>
                </a:solidFill>
              </a:rPr>
              <a:t>ს საჯარო განხილვა</a:t>
            </a:r>
            <a:endParaRPr lang="en-US" dirty="0" smtClean="0">
              <a:solidFill>
                <a:schemeClr val="tx1"/>
              </a:solidFill>
            </a:endParaRPr>
          </a:p>
          <a:p>
            <a:endParaRPr lang="en-US" dirty="0"/>
          </a:p>
        </p:txBody>
      </p:sp>
      <p:sp>
        <p:nvSpPr>
          <p:cNvPr id="4" name="Rectangle 3"/>
          <p:cNvSpPr/>
          <p:nvPr/>
        </p:nvSpPr>
        <p:spPr>
          <a:xfrm>
            <a:off x="4893287" y="1130457"/>
            <a:ext cx="1548822" cy="369332"/>
          </a:xfrm>
          <a:prstGeom prst="rect">
            <a:avLst/>
          </a:prstGeom>
        </p:spPr>
        <p:txBody>
          <a:bodyPr wrap="none">
            <a:spAutoFit/>
          </a:bodyPr>
          <a:lstStyle/>
          <a:p>
            <a:r>
              <a:rPr lang="ka-GE" b="1" dirty="0" smtClean="0"/>
              <a:t>შპს „ცეკური“</a:t>
            </a:r>
            <a:endParaRPr lang="en-US" dirty="0"/>
          </a:p>
        </p:txBody>
      </p:sp>
    </p:spTree>
    <p:extLst>
      <p:ext uri="{BB962C8B-B14F-4D97-AF65-F5344CB8AC3E}">
        <p14:creationId xmlns:p14="http://schemas.microsoft.com/office/powerpoint/2010/main" val="21465873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3120" y="150464"/>
            <a:ext cx="6278880" cy="772645"/>
          </a:xfrm>
        </p:spPr>
        <p:txBody>
          <a:bodyPr>
            <a:normAutofit fontScale="90000"/>
          </a:bodyPr>
          <a:lstStyle/>
          <a:p>
            <a:r>
              <a:rPr lang="ka-GE" sz="2800" dirty="0">
                <a:solidFill>
                  <a:schemeClr val="bg1"/>
                </a:solidFill>
              </a:rPr>
              <a:t>საწარმოს სამუშაო რეჟიმი და </a:t>
            </a:r>
            <a:r>
              <a:rPr lang="ka-GE" sz="2800" dirty="0" smtClean="0">
                <a:solidFill>
                  <a:schemeClr val="bg1"/>
                </a:solidFill>
              </a:rPr>
              <a:t>პერსონალი</a:t>
            </a:r>
            <a:endParaRPr lang="en-US" sz="2800" dirty="0">
              <a:solidFill>
                <a:schemeClr val="bg1"/>
              </a:solidFill>
            </a:endParaRPr>
          </a:p>
        </p:txBody>
      </p:sp>
      <p:sp>
        <p:nvSpPr>
          <p:cNvPr id="3" name="Content Placeholder 2"/>
          <p:cNvSpPr>
            <a:spLocks noGrp="1"/>
          </p:cNvSpPr>
          <p:nvPr>
            <p:ph idx="1"/>
          </p:nvPr>
        </p:nvSpPr>
        <p:spPr>
          <a:xfrm>
            <a:off x="1180598" y="1983377"/>
            <a:ext cx="10340839" cy="2048691"/>
          </a:xfrm>
        </p:spPr>
        <p:txBody>
          <a:bodyPr/>
          <a:lstStyle/>
          <a:p>
            <a:pPr marL="0" indent="0" algn="just">
              <a:buNone/>
            </a:pPr>
            <a:r>
              <a:rPr lang="ka-GE" dirty="0" smtClean="0">
                <a:solidFill>
                  <a:schemeClr val="tx1"/>
                </a:solidFill>
              </a:rPr>
              <a:t>შპს </a:t>
            </a:r>
            <a:r>
              <a:rPr lang="ka-GE" dirty="0">
                <a:solidFill>
                  <a:schemeClr val="tx1"/>
                </a:solidFill>
              </a:rPr>
              <a:t>„ცეკური“-ს საწარმოს სამუშაო დღეების რაოდენობა წელიწადში შეადგენს 260 დღეს, ხოლო დასაქმებული პერსონალის მაქსიმალური რაოდენობაა 30 კაცი. სამუშაოების რეჟიმი  ერთცვლიანია,  8 სთ-იანი.</a:t>
            </a:r>
          </a:p>
          <a:p>
            <a:endParaRPr lang="en-US" dirty="0"/>
          </a:p>
        </p:txBody>
      </p:sp>
    </p:spTree>
    <p:extLst>
      <p:ext uri="{BB962C8B-B14F-4D97-AF65-F5344CB8AC3E}">
        <p14:creationId xmlns:p14="http://schemas.microsoft.com/office/powerpoint/2010/main" val="25229464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3207" y="211424"/>
            <a:ext cx="8534400" cy="1507067"/>
          </a:xfrm>
        </p:spPr>
        <p:txBody>
          <a:bodyPr>
            <a:normAutofit/>
          </a:bodyPr>
          <a:lstStyle/>
          <a:p>
            <a:pPr algn="r"/>
            <a:r>
              <a:rPr lang="ka-GE" sz="2800" dirty="0" smtClean="0">
                <a:solidFill>
                  <a:schemeClr val="bg1"/>
                </a:solidFill>
              </a:rPr>
              <a:t>ელექტროენერგიით </a:t>
            </a:r>
            <a:r>
              <a:rPr lang="ka-GE" sz="2800" dirty="0">
                <a:solidFill>
                  <a:schemeClr val="bg1"/>
                </a:solidFill>
              </a:rPr>
              <a:t>და ბუნებრივი აირით მომარაგება </a:t>
            </a:r>
            <a:endParaRPr lang="en-US" sz="2800" dirty="0">
              <a:solidFill>
                <a:schemeClr val="bg1"/>
              </a:solidFill>
            </a:endParaRPr>
          </a:p>
        </p:txBody>
      </p:sp>
      <p:sp>
        <p:nvSpPr>
          <p:cNvPr id="3" name="Content Placeholder 2"/>
          <p:cNvSpPr>
            <a:spLocks noGrp="1"/>
          </p:cNvSpPr>
          <p:nvPr>
            <p:ph idx="1"/>
          </p:nvPr>
        </p:nvSpPr>
        <p:spPr>
          <a:xfrm>
            <a:off x="361994" y="2551611"/>
            <a:ext cx="11577457" cy="2132632"/>
          </a:xfrm>
        </p:spPr>
        <p:txBody>
          <a:bodyPr/>
          <a:lstStyle/>
          <a:p>
            <a:pPr marL="0" indent="0" algn="just">
              <a:buNone/>
            </a:pPr>
            <a:r>
              <a:rPr lang="ka-GE" dirty="0">
                <a:solidFill>
                  <a:schemeClr val="tx1"/>
                </a:solidFill>
              </a:rPr>
              <a:t>ასფალტის წარმოების ტექნოლოგიურ პროცესებში ენერგიის წყაროდ გამოყენებულია ელეტროენერგია და ბუნებრივი აირი. ბუნებრივი აირით და ელეტროენერგიით მომარაგება ხორციელდება არსებული ელექტრომომარაგების ქსელიდან და საშუალო წნევის გაზსადენიდან.  საწარმოს ტერიტორიაზე არსებულ 10 კილოვოლტი ძაბვის ტრანსფორმატორს გააჩნია ავარიულად დაღვრილი ზეთის შემკრები რეზერვუარი.</a:t>
            </a:r>
            <a:endParaRPr lang="en-US" dirty="0">
              <a:solidFill>
                <a:schemeClr val="tx1"/>
              </a:solidFill>
            </a:endParaRPr>
          </a:p>
        </p:txBody>
      </p:sp>
    </p:spTree>
    <p:extLst>
      <p:ext uri="{BB962C8B-B14F-4D97-AF65-F5344CB8AC3E}">
        <p14:creationId xmlns:p14="http://schemas.microsoft.com/office/powerpoint/2010/main" val="38887561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106922"/>
            <a:ext cx="8534400" cy="642016"/>
          </a:xfrm>
        </p:spPr>
        <p:txBody>
          <a:bodyPr/>
          <a:lstStyle/>
          <a:p>
            <a:pPr algn="r"/>
            <a:r>
              <a:rPr lang="ka-GE" dirty="0" smtClean="0">
                <a:solidFill>
                  <a:schemeClr val="bg1"/>
                </a:solidFill>
              </a:rPr>
              <a:t>მოსალოდნელი ზემოქმედებები</a:t>
            </a:r>
            <a:endParaRPr lang="en-US" dirty="0">
              <a:solidFill>
                <a:schemeClr val="bg1"/>
              </a:solidFill>
            </a:endParaRPr>
          </a:p>
        </p:txBody>
      </p:sp>
      <p:sp>
        <p:nvSpPr>
          <p:cNvPr id="3" name="Content Placeholder 2"/>
          <p:cNvSpPr>
            <a:spLocks noGrp="1"/>
          </p:cNvSpPr>
          <p:nvPr>
            <p:ph idx="1"/>
          </p:nvPr>
        </p:nvSpPr>
        <p:spPr>
          <a:xfrm>
            <a:off x="240075" y="1426029"/>
            <a:ext cx="11202988" cy="4295502"/>
          </a:xfrm>
        </p:spPr>
        <p:txBody>
          <a:bodyPr/>
          <a:lstStyle/>
          <a:p>
            <a:pPr marL="0" indent="0">
              <a:spcBef>
                <a:spcPts val="600"/>
              </a:spcBef>
              <a:buNone/>
            </a:pPr>
            <a:r>
              <a:rPr lang="ka-GE" dirty="0">
                <a:solidFill>
                  <a:schemeClr val="tx1"/>
                </a:solidFill>
                <a:ea typeface="Calibri" panose="020F0502020204030204" pitchFamily="34" charset="0"/>
                <a:cs typeface="Times New Roman" panose="02020603050405020304" pitchFamily="18" charset="0"/>
              </a:rPr>
              <a:t>საქმიანობის სპეციფიკურობიდან გამომდინარე </a:t>
            </a:r>
            <a:r>
              <a:rPr lang="ka-GE" dirty="0" smtClean="0">
                <a:solidFill>
                  <a:schemeClr val="tx1"/>
                </a:solidFill>
                <a:ea typeface="Calibri" panose="020F0502020204030204" pitchFamily="34" charset="0"/>
                <a:cs typeface="Times New Roman" panose="02020603050405020304" pitchFamily="18" charset="0"/>
              </a:rPr>
              <a:t>მოსალოდნელია შედეგი სახის ზემოქმედებები: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ზემოქმედება</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ატმოსფერულ</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ჰაერის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ხარისხზე</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ხმაურის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გავრცელება</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ზემოქმედება</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წყლის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გარემოზე;</a:t>
            </a:r>
            <a:r>
              <a:rPr lang="ka-GE" dirty="0">
                <a:solidFill>
                  <a:schemeClr val="tx1"/>
                </a:solidFill>
                <a:ea typeface="Calibri" panose="020F0502020204030204" pitchFamily="34" charset="0"/>
                <a:cs typeface="Times New Roman" panose="02020603050405020304" pitchFamily="18" charset="0"/>
              </a:rPr>
              <a:t>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ზემოქმედება</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გრუნტის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ხარისხზე;</a:t>
            </a:r>
            <a:r>
              <a:rPr lang="ka-GE" dirty="0">
                <a:solidFill>
                  <a:schemeClr val="tx1"/>
                </a:solidFill>
                <a:ea typeface="Calibri" panose="020F0502020204030204" pitchFamily="34" charset="0"/>
                <a:cs typeface="Times New Roman" panose="02020603050405020304" pitchFamily="18" charset="0"/>
              </a:rPr>
              <a:t>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ნარჩენების წარმოქმნით მოსალოდნელი ზემოქმედება;</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ზემოქმედება</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ბიოლოგიურ</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გარემოზე</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სოციალურ</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გარემოზე</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ზემოქმედება;</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Calibri" panose="020F0502020204030204" pitchFamily="34" charset="0"/>
              <a:buChar char="•"/>
            </a:pPr>
            <a:r>
              <a:rPr lang="ka-GE" dirty="0">
                <a:solidFill>
                  <a:schemeClr val="tx1"/>
                </a:solidFill>
                <a:ea typeface="Calibri" panose="020F0502020204030204" pitchFamily="34" charset="0"/>
                <a:cs typeface="Sylfaen" panose="010A0502050306030303" pitchFamily="18" charset="0"/>
              </a:rPr>
              <a:t>კუმულაციური</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ზემოქმედება;</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913951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036" y="164714"/>
            <a:ext cx="10428575" cy="1507067"/>
          </a:xfrm>
        </p:spPr>
        <p:txBody>
          <a:bodyPr>
            <a:normAutofit/>
          </a:bodyPr>
          <a:lstStyle/>
          <a:p>
            <a:pPr algn="r"/>
            <a:r>
              <a:rPr lang="ka-GE" sz="2400" dirty="0">
                <a:solidFill>
                  <a:schemeClr val="bg1"/>
                </a:solidFill>
              </a:rPr>
              <a:t>შპს ცეკური“-ს და ზურმუხტის ქსელის დამტკიცებული საიტის  ,,საგურამო“ (</a:t>
            </a:r>
            <a:r>
              <a:rPr lang="en-US" sz="2400" dirty="0">
                <a:solidFill>
                  <a:schemeClr val="bg1"/>
                </a:solidFill>
              </a:rPr>
              <a:t>GE0000047) </a:t>
            </a:r>
            <a:r>
              <a:rPr lang="ka-GE" sz="2400" dirty="0">
                <a:solidFill>
                  <a:schemeClr val="bg1"/>
                </a:solidFill>
              </a:rPr>
              <a:t>ურთიერთგანლაგების სქემა</a:t>
            </a:r>
            <a:endParaRPr lang="en-US" sz="2400" dirty="0">
              <a:solidFill>
                <a:schemeClr val="bg1"/>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332115" y="1560944"/>
            <a:ext cx="10167158" cy="5033819"/>
          </a:xfrm>
          <a:prstGeom prst="rect">
            <a:avLst/>
          </a:prstGeom>
          <a:noFill/>
        </p:spPr>
      </p:pic>
    </p:spTree>
    <p:extLst>
      <p:ext uri="{BB962C8B-B14F-4D97-AF65-F5344CB8AC3E}">
        <p14:creationId xmlns:p14="http://schemas.microsoft.com/office/powerpoint/2010/main" val="27014753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7743" y="304800"/>
            <a:ext cx="8534400" cy="1202267"/>
          </a:xfrm>
        </p:spPr>
        <p:txBody>
          <a:bodyPr>
            <a:normAutofit/>
          </a:bodyPr>
          <a:lstStyle/>
          <a:p>
            <a:pPr algn="r"/>
            <a:r>
              <a:rPr lang="ka-GE" sz="2800" dirty="0" smtClean="0">
                <a:solidFill>
                  <a:schemeClr val="bg1"/>
                </a:solidFill>
              </a:rPr>
              <a:t>განხილვიდან ამოღებული ზემოქმედებები და მათი სახეები</a:t>
            </a:r>
            <a:endParaRPr lang="en-US" sz="2800"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2286945"/>
              </p:ext>
            </p:extLst>
          </p:nvPr>
        </p:nvGraphicFramePr>
        <p:xfrm>
          <a:off x="2831704" y="1704703"/>
          <a:ext cx="7688249" cy="4208417"/>
        </p:xfrm>
        <a:graphic>
          <a:graphicData uri="http://schemas.openxmlformats.org/drawingml/2006/table">
            <a:tbl>
              <a:tblPr firstRow="1" firstCol="1" lastRow="1" lastCol="1" bandRow="1" bandCol="1">
                <a:tableStyleId>{C4B1156A-380E-4F78-BDF5-A606A8083BF9}</a:tableStyleId>
              </a:tblPr>
              <a:tblGrid>
                <a:gridCol w="1885241"/>
                <a:gridCol w="5803008"/>
              </a:tblGrid>
              <a:tr h="182539">
                <a:tc>
                  <a:txBody>
                    <a:bodyPr/>
                    <a:lstStyle/>
                    <a:p>
                      <a:pPr marL="0" marR="0" algn="ctr">
                        <a:spcBef>
                          <a:spcPts val="0"/>
                        </a:spcBef>
                        <a:spcAft>
                          <a:spcPts val="0"/>
                        </a:spcAft>
                      </a:pPr>
                      <a:r>
                        <a:rPr lang="ka-GE" sz="1000" dirty="0">
                          <a:effectLst/>
                        </a:rPr>
                        <a:t>ზემოქმედების სახე</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lgn="ctr">
                        <a:spcBef>
                          <a:spcPts val="0"/>
                        </a:spcBef>
                        <a:spcAft>
                          <a:spcPts val="0"/>
                        </a:spcAft>
                      </a:pPr>
                      <a:r>
                        <a:rPr lang="ka-GE" sz="1000" dirty="0">
                          <a:effectLst/>
                        </a:rPr>
                        <a:t>განხილვიდან ამოღების საფუძველი</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r h="700153">
                <a:tc>
                  <a:txBody>
                    <a:bodyPr/>
                    <a:lstStyle/>
                    <a:p>
                      <a:pPr marL="0" marR="0" algn="ctr">
                        <a:spcBef>
                          <a:spcPts val="0"/>
                        </a:spcBef>
                        <a:spcAft>
                          <a:spcPts val="0"/>
                        </a:spcAft>
                      </a:pPr>
                      <a:r>
                        <a:rPr lang="ka-GE" sz="1000">
                          <a:effectLst/>
                        </a:rPr>
                        <a:t>დაცული ტერიტორიები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lgn="just">
                        <a:spcBef>
                          <a:spcPts val="0"/>
                        </a:spcBef>
                        <a:spcAft>
                          <a:spcPts val="0"/>
                        </a:spcAft>
                      </a:pPr>
                      <a:r>
                        <a:rPr lang="ka-GE" sz="1000">
                          <a:effectLst/>
                        </a:rPr>
                        <a:t>შპს ,,ცეკური“-ის  ტერიტორიიდან უახლოესი დაცული ტერიტორია ზურმუხტის ქსელის მიღებული უბანი „საგურამო“ GE0000047 დაშორებულია 9 კმ-ზე მეტი მანძილით, შესაბამისად, დაცული ტერიტორიაზე ზემოქმედების რისკი არ არსებობს (იხილეთ სურათი 4.1).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r h="875191">
                <a:tc>
                  <a:txBody>
                    <a:bodyPr/>
                    <a:lstStyle/>
                    <a:p>
                      <a:pPr marL="0" marR="0" algn="ctr">
                        <a:spcBef>
                          <a:spcPts val="0"/>
                        </a:spcBef>
                        <a:spcAft>
                          <a:spcPts val="0"/>
                        </a:spcAft>
                      </a:pPr>
                      <a:r>
                        <a:rPr lang="ka-GE" sz="1000">
                          <a:effectLst/>
                        </a:rPr>
                        <a:t>ზემოქმედება ნიადაგის ნაყოფიერ ფენაზე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spcBef>
                          <a:spcPts val="0"/>
                        </a:spcBef>
                        <a:spcAft>
                          <a:spcPts val="0"/>
                        </a:spcAft>
                      </a:pPr>
                      <a:r>
                        <a:rPr lang="ka-GE" sz="1000">
                          <a:effectLst/>
                        </a:rPr>
                        <a:t>შპს ,,ცეკური“-ის ტერიტორია ხანგრძლივი ანთროპოგენული ზემოქმედების ზონას წარმოადგენს, რომლის უდიდესი ნაწილი დაფარულია ბეტონის საფარით, შესაბამისად არ გვხვდება ნიადაგის ნაყოფიერი ფენა.  ყოველივე ზემოხსენებული ფაქტის გათვალისწინებით შპს „ცეკური“-ს საქმიანობის პროცესში ნიადაგის ნაყოფიერ ფენაზე ზემოქმედება არ არის მოსალოდნელი.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r h="525114">
                <a:tc>
                  <a:txBody>
                    <a:bodyPr/>
                    <a:lstStyle/>
                    <a:p>
                      <a:pPr marL="0" marR="0" algn="ctr">
                        <a:spcBef>
                          <a:spcPts val="0"/>
                        </a:spcBef>
                        <a:spcAft>
                          <a:spcPts val="0"/>
                        </a:spcAft>
                      </a:pPr>
                      <a:r>
                        <a:rPr lang="ka-GE" sz="1000">
                          <a:effectLst/>
                        </a:rPr>
                        <a:t>ტრანსსასაზღვრო ზემოქმედება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spcBef>
                          <a:spcPts val="0"/>
                        </a:spcBef>
                        <a:spcAft>
                          <a:spcPts val="0"/>
                        </a:spcAft>
                      </a:pPr>
                      <a:r>
                        <a:rPr lang="ka-GE" sz="1000">
                          <a:effectLst/>
                        </a:rPr>
                        <a:t>დაგეგმილი საქმიანობის სპეციფიკის და განხორციელების ადგილის მდებარეობის გათვალისწინებით ტრანსსასაზღვრო ზემოქმედების რისკი არ არის მოსალოდნელი.</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r h="1050229">
                <a:tc>
                  <a:txBody>
                    <a:bodyPr/>
                    <a:lstStyle/>
                    <a:p>
                      <a:pPr marL="0" marR="0" algn="ctr">
                        <a:spcBef>
                          <a:spcPts val="0"/>
                        </a:spcBef>
                        <a:spcAft>
                          <a:spcPts val="0"/>
                        </a:spcAft>
                      </a:pPr>
                      <a:r>
                        <a:rPr lang="ka-GE" sz="1000">
                          <a:effectLst/>
                        </a:rPr>
                        <a:t>ისტორიულ-კულტურული მემკვიდრეობის ძეგლებზე ზემოქმედება</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spcBef>
                          <a:spcPts val="0"/>
                        </a:spcBef>
                        <a:spcAft>
                          <a:spcPts val="0"/>
                        </a:spcAft>
                      </a:pPr>
                      <a:r>
                        <a:rPr lang="ka-GE" sz="1000">
                          <a:effectLst/>
                        </a:rPr>
                        <a:t>შპს ,,ცეკური“-ის  ასფალტ-ბეტონის საწარმო და საქმიანი ეზო განთავსებულია ტექნოგენური ზემოქმედების ზონაში, სადაც ათეული წლებია ხორციელდება საწარმოო საქმიანობა. არ იგეგმება გამოუკვლეველი ტერიტორიის ათვისება, ახალი კონსტრუქციის მოწყობა,  მიწის მასშტაბური სამუშაოები, შესაბამისად  ისტორიულ-კულტურული მემკვიდრეობის ძეგლებზე ზემოქმედებას ადგილი არ ექნება.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r h="875191">
                <a:tc>
                  <a:txBody>
                    <a:bodyPr/>
                    <a:lstStyle/>
                    <a:p>
                      <a:pPr marL="0" marR="0" algn="ctr">
                        <a:spcBef>
                          <a:spcPts val="0"/>
                        </a:spcBef>
                        <a:spcAft>
                          <a:spcPts val="0"/>
                        </a:spcAft>
                      </a:pPr>
                      <a:r>
                        <a:rPr lang="ka-GE" sz="1000">
                          <a:effectLst/>
                        </a:rPr>
                        <a:t>ზემოქმედება გეოლოგიურ გარემოზე</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c>
                  <a:txBody>
                    <a:bodyPr/>
                    <a:lstStyle/>
                    <a:p>
                      <a:pPr marL="0" marR="0">
                        <a:spcBef>
                          <a:spcPts val="0"/>
                        </a:spcBef>
                        <a:spcAft>
                          <a:spcPts val="0"/>
                        </a:spcAft>
                      </a:pPr>
                      <a:r>
                        <a:rPr lang="ka-GE" sz="1000" dirty="0">
                          <a:effectLst/>
                        </a:rPr>
                        <a:t>საწარმოს ტერიტორიის აუდიტორული კვლევებით არცერთ უბანზე საშიში გეოდინამიკური პროცესების გააქტიურების რისკები არ გამოკვეთილა, ამასთან კომპანიის საქმიანობის მიხედვით, რაიმე სახის სამშენებლო სამუშაოები არ არის დაგეგმილი, შესაბამისად გეოლოგიურ გარემოზე ზემოქმედება ნაკლებად მოსალოდნელია.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711" marR="67711" marT="0" marB="0" anchor="ctr"/>
                </a:tc>
              </a:tr>
            </a:tbl>
          </a:graphicData>
        </a:graphic>
      </p:graphicFrame>
    </p:spTree>
    <p:extLst>
      <p:ext uri="{BB962C8B-B14F-4D97-AF65-F5344CB8AC3E}">
        <p14:creationId xmlns:p14="http://schemas.microsoft.com/office/powerpoint/2010/main" val="3012115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2770" y="2299898"/>
            <a:ext cx="8534400" cy="1507067"/>
          </a:xfrm>
        </p:spPr>
        <p:txBody>
          <a:bodyPr/>
          <a:lstStyle/>
          <a:p>
            <a:r>
              <a:rPr lang="ka-GE" dirty="0" smtClean="0"/>
              <a:t>გმადლობთ ყურადღებისთვის!!!</a:t>
            </a:r>
            <a:endParaRPr lang="en-US" dirty="0"/>
          </a:p>
        </p:txBody>
      </p:sp>
      <p:pic>
        <p:nvPicPr>
          <p:cNvPr id="4" name="Picture 3" descr="Axali logo.png"/>
          <p:cNvPicPr/>
          <p:nvPr/>
        </p:nvPicPr>
        <p:blipFill>
          <a:blip r:embed="rId2" cstate="screen">
            <a:extLst>
              <a:ext uri="{28A0092B-C50C-407E-A947-70E740481C1C}">
                <a14:useLocalDpi xmlns:a14="http://schemas.microsoft.com/office/drawing/2010/main"/>
              </a:ext>
            </a:extLst>
          </a:blip>
          <a:stretch>
            <a:fillRect/>
          </a:stretch>
        </p:blipFill>
        <p:spPr>
          <a:xfrm>
            <a:off x="111170" y="5408067"/>
            <a:ext cx="1530985" cy="572770"/>
          </a:xfrm>
          <a:prstGeom prst="rect">
            <a:avLst/>
          </a:prstGeom>
        </p:spPr>
      </p:pic>
      <p:sp>
        <p:nvSpPr>
          <p:cNvPr id="5" name="Rectangle 4"/>
          <p:cNvSpPr/>
          <p:nvPr/>
        </p:nvSpPr>
        <p:spPr>
          <a:xfrm>
            <a:off x="1" y="5980837"/>
            <a:ext cx="2865120" cy="7232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just"/>
            <a:r>
              <a:rPr lang="ka-GE" sz="1000" b="1" dirty="0">
                <a:ea typeface="Calibri" panose="020F0502020204030204" pitchFamily="34" charset="0"/>
                <a:cs typeface="Arial" panose="020B0604020202020204" pitchFamily="34" charset="0"/>
              </a:rPr>
              <a:t>GAMMA </a:t>
            </a:r>
            <a:r>
              <a:rPr lang="ka-GE" sz="1000" b="1" dirty="0" err="1">
                <a:ea typeface="Calibri" panose="020F0502020204030204" pitchFamily="34" charset="0"/>
                <a:cs typeface="Arial" panose="020B0604020202020204" pitchFamily="34" charset="0"/>
              </a:rPr>
              <a:t>Consulting</a:t>
            </a:r>
            <a:r>
              <a:rPr lang="ka-GE" sz="1000" b="1" dirty="0">
                <a:ea typeface="Calibri" panose="020F0502020204030204" pitchFamily="34" charset="0"/>
                <a:cs typeface="Arial" panose="020B0604020202020204" pitchFamily="34" charset="0"/>
              </a:rPr>
              <a:t> </a:t>
            </a:r>
            <a:r>
              <a:rPr lang="ka-GE" sz="1000" b="1" dirty="0" err="1">
                <a:ea typeface="Calibri" panose="020F0502020204030204" pitchFamily="34" charset="0"/>
                <a:cs typeface="Arial" panose="020B0604020202020204" pitchFamily="34" charset="0"/>
              </a:rPr>
              <a:t>Ltd</a:t>
            </a:r>
            <a:r>
              <a:rPr lang="ka-GE" sz="1000" b="1" dirty="0">
                <a:ea typeface="Calibri" panose="020F0502020204030204" pitchFamily="34" charset="0"/>
                <a:cs typeface="Arial" panose="020B0604020202020204" pitchFamily="34" charset="0"/>
              </a:rPr>
              <a:t>. 19d. </a:t>
            </a:r>
            <a:r>
              <a:rPr lang="ka-GE" sz="1000" b="1" dirty="0" err="1">
                <a:ea typeface="Calibri" panose="020F0502020204030204" pitchFamily="34" charset="0"/>
                <a:cs typeface="Arial" panose="020B0604020202020204" pitchFamily="34" charset="0"/>
              </a:rPr>
              <a:t>Guramishvili</a:t>
            </a:r>
            <a:r>
              <a:rPr lang="ka-GE" sz="1000" b="1" dirty="0">
                <a:ea typeface="Calibri" panose="020F0502020204030204" pitchFamily="34" charset="0"/>
                <a:cs typeface="Arial" panose="020B0604020202020204" pitchFamily="34" charset="0"/>
              </a:rPr>
              <a:t> </a:t>
            </a:r>
            <a:r>
              <a:rPr lang="ka-GE" sz="1000" b="1" dirty="0" err="1">
                <a:ea typeface="Calibri" panose="020F0502020204030204" pitchFamily="34" charset="0"/>
                <a:cs typeface="Arial" panose="020B0604020202020204" pitchFamily="34" charset="0"/>
              </a:rPr>
              <a:t>av</a:t>
            </a:r>
            <a:r>
              <a:rPr lang="ka-GE" sz="1000" b="1" dirty="0">
                <a:ea typeface="Calibri" panose="020F0502020204030204" pitchFamily="34" charset="0"/>
                <a:cs typeface="Arial" panose="020B0604020202020204" pitchFamily="34" charset="0"/>
              </a:rPr>
              <a:t>, 0192, </a:t>
            </a:r>
            <a:r>
              <a:rPr lang="ka-GE" sz="1000" b="1" dirty="0" err="1">
                <a:ea typeface="Calibri" panose="020F0502020204030204" pitchFamily="34" charset="0"/>
                <a:cs typeface="Arial" panose="020B0604020202020204" pitchFamily="34" charset="0"/>
              </a:rPr>
              <a:t>Tbilisi</a:t>
            </a:r>
            <a:r>
              <a:rPr lang="ka-GE" sz="1000" b="1" dirty="0">
                <a:ea typeface="Calibri" panose="020F0502020204030204" pitchFamily="34" charset="0"/>
                <a:cs typeface="Arial" panose="020B0604020202020204" pitchFamily="34" charset="0"/>
              </a:rPr>
              <a:t>, </a:t>
            </a:r>
            <a:r>
              <a:rPr lang="ka-GE" sz="1000" b="1" dirty="0" err="1" smtClean="0">
                <a:ea typeface="Calibri" panose="020F0502020204030204" pitchFamily="34" charset="0"/>
                <a:cs typeface="Arial" panose="020B0604020202020204" pitchFamily="34" charset="0"/>
              </a:rPr>
              <a:t>Georgia</a:t>
            </a:r>
            <a:r>
              <a:rPr lang="ka-GE" sz="1000" b="1" dirty="0" smtClean="0">
                <a:ea typeface="Calibri" panose="020F0502020204030204" pitchFamily="34" charset="0"/>
                <a:cs typeface="Arial" panose="020B0604020202020204" pitchFamily="34" charset="0"/>
              </a:rPr>
              <a:t> </a:t>
            </a:r>
            <a:r>
              <a:rPr lang="ka-GE" sz="1000" b="1" dirty="0" err="1" smtClean="0">
                <a:ea typeface="Calibri" panose="020F0502020204030204" pitchFamily="34" charset="0"/>
                <a:cs typeface="Arial" panose="020B0604020202020204" pitchFamily="34" charset="0"/>
              </a:rPr>
              <a:t>Tel</a:t>
            </a:r>
            <a:r>
              <a:rPr lang="ka-GE" sz="1000" b="1" dirty="0">
                <a:ea typeface="Calibri" panose="020F0502020204030204" pitchFamily="34" charset="0"/>
                <a:cs typeface="Arial" panose="020B0604020202020204" pitchFamily="34" charset="0"/>
              </a:rPr>
              <a:t>: +(995 32) 261 44 34  +(995 32) 260 15 27 </a:t>
            </a:r>
            <a:r>
              <a:rPr lang="ka-GE" sz="1000" b="1" dirty="0" smtClean="0">
                <a:ea typeface="Calibri" panose="020F0502020204030204" pitchFamily="34" charset="0"/>
                <a:cs typeface="Arial" panose="020B0604020202020204" pitchFamily="34" charset="0"/>
              </a:rPr>
              <a:t>E-</a:t>
            </a:r>
            <a:r>
              <a:rPr lang="ka-GE" sz="1000" b="1" dirty="0" err="1" smtClean="0">
                <a:ea typeface="Calibri" panose="020F0502020204030204" pitchFamily="34" charset="0"/>
                <a:cs typeface="Arial" panose="020B0604020202020204" pitchFamily="34" charset="0"/>
              </a:rPr>
              <a:t>mail</a:t>
            </a:r>
            <a:r>
              <a:rPr lang="ka-GE" sz="1000" b="1" dirty="0" smtClean="0">
                <a:ea typeface="Calibri" panose="020F0502020204030204" pitchFamily="34" charset="0"/>
                <a:cs typeface="Arial" panose="020B0604020202020204" pitchFamily="34" charset="0"/>
              </a:rPr>
              <a:t>: </a:t>
            </a:r>
            <a:r>
              <a:rPr lang="ka-GE" sz="1000" b="1" dirty="0" smtClean="0">
                <a:ea typeface="Calibri" panose="020F0502020204030204" pitchFamily="34" charset="0"/>
                <a:cs typeface="Arial" panose="020B0604020202020204" pitchFamily="34" charset="0"/>
                <a:hlinkClick r:id="rId3"/>
              </a:rPr>
              <a:t>zmgreen@gamma.ge</a:t>
            </a:r>
            <a:r>
              <a:rPr lang="ka-GE" sz="1000" b="1" dirty="0" smtClean="0">
                <a:ea typeface="Calibri" panose="020F0502020204030204" pitchFamily="34" charset="0"/>
                <a:cs typeface="Arial" panose="020B0604020202020204" pitchFamily="34" charset="0"/>
              </a:rPr>
              <a:t>; </a:t>
            </a:r>
            <a:r>
              <a:rPr lang="ka-GE" sz="1000" b="1" dirty="0" smtClean="0">
                <a:ea typeface="Calibri" panose="020F0502020204030204" pitchFamily="34" charset="0"/>
                <a:cs typeface="Arial" panose="020B0604020202020204" pitchFamily="34" charset="0"/>
                <a:hlinkClick r:id="rId4"/>
              </a:rPr>
              <a:t>j.akhvlediani@gamma.ge</a:t>
            </a:r>
            <a:r>
              <a:rPr lang="ka-GE" sz="1100" dirty="0">
                <a:latin typeface="Calibri" panose="020F0502020204030204" pitchFamily="34" charset="0"/>
                <a:ea typeface="Calibri" panose="020F0502020204030204" pitchFamily="34" charset="0"/>
                <a:cs typeface="Times New Roman" panose="02020603050405020304" pitchFamily="18" charset="0"/>
              </a:rPr>
              <a:t> </a:t>
            </a:r>
            <a:r>
              <a:rPr lang="ka-GE" sz="1000" b="1" dirty="0" smtClean="0">
                <a:ea typeface="Calibri" panose="020F0502020204030204" pitchFamily="34" charset="0"/>
                <a:cs typeface="Arial" panose="020B0604020202020204" pitchFamily="34" charset="0"/>
                <a:hlinkClick r:id="rId5"/>
              </a:rPr>
              <a:t>www.gamma.ge</a:t>
            </a:r>
            <a:r>
              <a:rPr lang="ka-GE" sz="1000" b="1" dirty="0" smtClean="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626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1383" y="176106"/>
            <a:ext cx="2473234" cy="572831"/>
          </a:xfrm>
        </p:spPr>
        <p:txBody>
          <a:bodyPr>
            <a:normAutofit/>
          </a:bodyPr>
          <a:lstStyle/>
          <a:p>
            <a:pPr algn="r"/>
            <a:r>
              <a:rPr lang="ka-GE" sz="2800" dirty="0" smtClean="0">
                <a:solidFill>
                  <a:schemeClr val="bg1"/>
                </a:solidFill>
              </a:rPr>
              <a:t>შესავალი</a:t>
            </a:r>
            <a:endParaRPr lang="en-US" sz="2800" dirty="0">
              <a:solidFill>
                <a:schemeClr val="bg1"/>
              </a:solidFill>
            </a:endParaRPr>
          </a:p>
        </p:txBody>
      </p:sp>
      <p:sp>
        <p:nvSpPr>
          <p:cNvPr id="3" name="Content Placeholder 2"/>
          <p:cNvSpPr>
            <a:spLocks noGrp="1"/>
          </p:cNvSpPr>
          <p:nvPr>
            <p:ph idx="1"/>
          </p:nvPr>
        </p:nvSpPr>
        <p:spPr>
          <a:xfrm>
            <a:off x="261257" y="609601"/>
            <a:ext cx="11643360" cy="6000206"/>
          </a:xfrm>
        </p:spPr>
        <p:txBody>
          <a:bodyPr>
            <a:normAutofit fontScale="85000" lnSpcReduction="20000"/>
          </a:bodyPr>
          <a:lstStyle/>
          <a:p>
            <a:pPr algn="just"/>
            <a:r>
              <a:rPr lang="ka-GE" dirty="0">
                <a:solidFill>
                  <a:schemeClr val="tx1"/>
                </a:solidFill>
              </a:rPr>
              <a:t>შპს „ცეკური“-ს სახელზე ასფალტის წარმოების საქმიანობაზე 2009 წლის 30 ივლისს გაცემულია ეკოლოგიური ექსპერტიზის დასკვნა N73. აღნიშნული დასკვნის მიხედვით, შპს „ცეკური”-ს საქმიანი ეზოს ტერიტორიაზე განსაზღვრული იყო 2 ერთეული ასფალტ-ბეტონის ქარხნის ფუნქციონირება, რომელთაგან ერთის წარმადობა შეადგენდა 25 ტ/სთ-ს, ხოლო მეორე ქარხნის წარმადობა იყო 56 ტ/სთ. 2017 წლიდან გაუქმებული და </a:t>
            </a:r>
            <a:r>
              <a:rPr lang="ka-GE" dirty="0" err="1">
                <a:solidFill>
                  <a:schemeClr val="tx1"/>
                </a:solidFill>
              </a:rPr>
              <a:t>დემონტირებულია</a:t>
            </a:r>
            <a:r>
              <a:rPr lang="ka-GE" dirty="0">
                <a:solidFill>
                  <a:schemeClr val="tx1"/>
                </a:solidFill>
              </a:rPr>
              <a:t> 25 ტ/სთ წარმადობის ქარხანა და ფუნქციონირებს მხოლოდ 56 ტ/სთ ქარხანა (მოდელი ДС-18563). როგორც რამდენიმე წლიანი ექსპლუატაციის პრაქტიკიდან გამომდინარე დადგინდა, ასფალტის ქარხნის ფაქტიური წარმადობა შეადგენს  60 ტ/სთ-ს და შესაბამისად მიღებული იქნა გადაწყვეტილება გარემოსდაცვითი დოკუმენტაციის ფაქტიურ წარმადობასთან შესაბამისობაში მოყვანის თაობაზე. ამასთანავე საქმიანი ეზოს ტერიტორიაზე საგზაო ემულსიის საწარმოო უბნის ამოქმედებასთან დაკავშირებით, </a:t>
            </a:r>
            <a:r>
              <a:rPr lang="ka-GE" dirty="0" err="1">
                <a:solidFill>
                  <a:schemeClr val="tx1"/>
                </a:solidFill>
              </a:rPr>
              <a:t>ბიტუმსაცავში</a:t>
            </a:r>
            <a:r>
              <a:rPr lang="ka-GE" dirty="0">
                <a:solidFill>
                  <a:schemeClr val="tx1"/>
                </a:solidFill>
              </a:rPr>
              <a:t> გაზრდილია   რეზერვუარების  რაოდენობა, კერძოდ: 2009 წლის N73 ეკოლოგიური ექსპერტიზის დასკვნის თანახმად საწარმოს ტერიტორიაზე განთავსებული იყო 5 ცალი 20 ტონიანი ბიტუმის სამარაგო რეზერვუარები, თუმცა წლების განმავლობაში ტერიტორიაზე დამატებული სხვდასხვა საქმიანებისთვის (ემულსიის წარმოებისთვის) საჭირო გახდა რეზერვუარების დამატება, შესაბამისად ამ ეტაპზე ორივე მიწის ნაკვეთზე განთავსებულია 15 ცალი ბიტუმის სამარაგო რეზერვუარი, მათ შორის 10 ცალი 20, ხოლო 5 ცალი 40 ტონიანი.</a:t>
            </a:r>
            <a:r>
              <a:rPr lang="ka-GE" u="sng" dirty="0">
                <a:solidFill>
                  <a:schemeClr val="tx1"/>
                </a:solidFill>
              </a:rPr>
              <a:t> </a:t>
            </a:r>
            <a:endParaRPr lang="en-US" dirty="0">
              <a:solidFill>
                <a:schemeClr val="tx1"/>
              </a:solidFill>
            </a:endParaRPr>
          </a:p>
          <a:p>
            <a:pPr algn="just"/>
            <a:r>
              <a:rPr lang="ka-GE" dirty="0">
                <a:solidFill>
                  <a:schemeClr val="tx1"/>
                </a:solidFill>
              </a:rPr>
              <a:t>გარდა აღნიშნულისა, ეკოლოგიური ექსპერტიზის დასკვნის მიხედვით, ქარხნის ინერტული მასალებით მომარაგება ხდებოდა ქარხნის ტერიტორიაზე არსებული 2 ერთეული (СVL ტიპის) სამსხვრევ-დამხარისხებელი საამქროდან  (თითოეული 23 მ</a:t>
            </a:r>
            <a:r>
              <a:rPr lang="ka-GE" baseline="30000" dirty="0">
                <a:solidFill>
                  <a:schemeClr val="tx1"/>
                </a:solidFill>
              </a:rPr>
              <a:t>3</a:t>
            </a:r>
            <a:r>
              <a:rPr lang="ka-GE" dirty="0">
                <a:solidFill>
                  <a:schemeClr val="tx1"/>
                </a:solidFill>
              </a:rPr>
              <a:t>/სთ წარმადობის). დღეისათვის აღნიშნული საამქროები გატანილია ტერიტორიიდან და ასფალტის ქარხნის ინერტული მასალებით მომარაგება ხდება სხვა იურიდიული პრის (შპს „ამბ ჯგუფი“) სამსხვრევ-დამხარისხებელი საამქროდან. ქარხნის მიმდებარე ტერიტორიაზე მოწყობილია მცირე წარმადობის (6 მ</a:t>
            </a:r>
            <a:r>
              <a:rPr lang="ka-GE" baseline="30000" dirty="0">
                <a:solidFill>
                  <a:schemeClr val="tx1"/>
                </a:solidFill>
              </a:rPr>
              <a:t>3</a:t>
            </a:r>
            <a:r>
              <a:rPr lang="ka-GE" dirty="0">
                <a:solidFill>
                  <a:schemeClr val="tx1"/>
                </a:solidFill>
              </a:rPr>
              <a:t>/სთ) სამსხვრევ-დამხარისხებელი საამქრო, რომელიც ძირითადად გამოიყენება წვრილი საკედლე ბლოკების წარმოებისათვის. </a:t>
            </a:r>
            <a:endParaRPr lang="en-US" dirty="0">
              <a:solidFill>
                <a:schemeClr val="tx1"/>
              </a:solidFill>
            </a:endParaRPr>
          </a:p>
          <a:p>
            <a:pPr algn="just"/>
            <a:r>
              <a:rPr lang="ka-GE" dirty="0">
                <a:solidFill>
                  <a:schemeClr val="tx1"/>
                </a:solidFill>
              </a:rPr>
              <a:t>როგორც აღინიშნა, 2009 წლის ეკოლოგიური ექსპერტიზის დასკვნის პირობებისაგან განსხვავებით, დღეისათვის შემცირებულია შპს „ცეკური“-ს ასფალტ-ბეტონის საწარმოს საერთო წარმადობა (ორი ქარხნის ნაცვლად მუშაობს ერთი ქარხანა) და ჯამური 81 ტ/სთ-ის ნაცვლად მოქმედი ქარხნის ფაქტიური წარმადობა შეადგენს 60 ტ/სთ-ს, ხოლო წელიწადში 124, 800 ტ. </a:t>
            </a:r>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1858302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5531" y="246259"/>
            <a:ext cx="4841966" cy="572348"/>
          </a:xfrm>
        </p:spPr>
        <p:txBody>
          <a:bodyPr>
            <a:normAutofit/>
          </a:bodyPr>
          <a:lstStyle/>
          <a:p>
            <a:r>
              <a:rPr lang="ka-GE" sz="2800" dirty="0" smtClean="0">
                <a:solidFill>
                  <a:schemeClr val="bg1"/>
                </a:solidFill>
              </a:rPr>
              <a:t>ალტერნატივების </a:t>
            </a:r>
            <a:r>
              <a:rPr lang="ka-GE" sz="2800" dirty="0">
                <a:solidFill>
                  <a:schemeClr val="bg1"/>
                </a:solidFill>
              </a:rPr>
              <a:t>ანალიზი</a:t>
            </a:r>
            <a:endParaRPr lang="en-US" sz="2800" dirty="0">
              <a:solidFill>
                <a:schemeClr val="bg1"/>
              </a:solidFill>
            </a:endParaRPr>
          </a:p>
        </p:txBody>
      </p:sp>
      <p:sp>
        <p:nvSpPr>
          <p:cNvPr id="3" name="Content Placeholder 2"/>
          <p:cNvSpPr>
            <a:spLocks noGrp="1"/>
          </p:cNvSpPr>
          <p:nvPr>
            <p:ph idx="1"/>
          </p:nvPr>
        </p:nvSpPr>
        <p:spPr>
          <a:xfrm>
            <a:off x="457789" y="1199605"/>
            <a:ext cx="11429411" cy="3615267"/>
          </a:xfrm>
        </p:spPr>
        <p:txBody>
          <a:bodyPr/>
          <a:lstStyle/>
          <a:p>
            <a:pPr algn="just"/>
            <a:r>
              <a:rPr lang="ka-GE" dirty="0">
                <a:solidFill>
                  <a:schemeClr val="tx1"/>
                </a:solidFill>
              </a:rPr>
              <a:t>შპს „ცეკური“-ს საქმიანობა უკვე წლებია ხორციელდება  მისავე საკუთრებაში არსებულ მიწის ნაკვეთებზე, საპროექტო ცვლილებებიც განხორციელებულია 2017 წელამდე, შესაბამისად წინამდებარე სკოპინგის ანგარიში არ გულისხმობს ახალ საქმიანობას, ან ახალი ტერიტორიების ათვისებას, მოხდება მხოლოდ არსებული ასფალტ-ბეტონის ქარხნის  წარმადობის  მცირედით ზრდა (4 ტ/სთ), შესაბამისად, როგორც </a:t>
            </a:r>
            <a:r>
              <a:rPr lang="ka-GE" dirty="0" smtClean="0">
                <a:solidFill>
                  <a:schemeClr val="tx1"/>
                </a:solidFill>
              </a:rPr>
              <a:t>ალტერანტიული </a:t>
            </a:r>
            <a:r>
              <a:rPr lang="ka-GE" dirty="0">
                <a:solidFill>
                  <a:schemeClr val="tx1"/>
                </a:solidFill>
              </a:rPr>
              <a:t>ვარიანტების განხილვა ფორმალური ხასიათის იქნებოდა, გარდა არაქმედების ალტერნატივისა, რომელიც მოცემულია ქვეთავში. </a:t>
            </a:r>
            <a:endParaRPr lang="en-US" dirty="0">
              <a:solidFill>
                <a:schemeClr val="tx1"/>
              </a:solidFill>
            </a:endParaRPr>
          </a:p>
        </p:txBody>
      </p:sp>
    </p:spTree>
    <p:extLst>
      <p:ext uri="{BB962C8B-B14F-4D97-AF65-F5344CB8AC3E}">
        <p14:creationId xmlns:p14="http://schemas.microsoft.com/office/powerpoint/2010/main" val="4035433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8949" y="89506"/>
            <a:ext cx="6453051" cy="702976"/>
          </a:xfrm>
        </p:spPr>
        <p:txBody>
          <a:bodyPr>
            <a:normAutofit fontScale="90000"/>
          </a:bodyPr>
          <a:lstStyle/>
          <a:p>
            <a:r>
              <a:rPr lang="ka-GE" sz="2400" dirty="0" smtClean="0">
                <a:solidFill>
                  <a:schemeClr val="bg1"/>
                </a:solidFill>
              </a:rPr>
              <a:t>შპს </a:t>
            </a:r>
            <a:r>
              <a:rPr lang="ka-GE" sz="2400" dirty="0">
                <a:solidFill>
                  <a:schemeClr val="bg1"/>
                </a:solidFill>
              </a:rPr>
              <a:t>„ცეკური“-ს საქმიანობის ზოგადი მიმოხილვა </a:t>
            </a:r>
            <a:endParaRPr lang="en-US" sz="2400" dirty="0">
              <a:solidFill>
                <a:schemeClr val="bg1"/>
              </a:solidFill>
            </a:endParaRPr>
          </a:p>
        </p:txBody>
      </p:sp>
      <p:sp>
        <p:nvSpPr>
          <p:cNvPr id="3" name="Content Placeholder 2"/>
          <p:cNvSpPr>
            <a:spLocks noGrp="1"/>
          </p:cNvSpPr>
          <p:nvPr>
            <p:ph idx="1"/>
          </p:nvPr>
        </p:nvSpPr>
        <p:spPr>
          <a:xfrm>
            <a:off x="431073" y="1277983"/>
            <a:ext cx="11403875" cy="3615267"/>
          </a:xfrm>
        </p:spPr>
        <p:txBody>
          <a:bodyPr>
            <a:normAutofit fontScale="70000" lnSpcReduction="20000"/>
          </a:bodyPr>
          <a:lstStyle/>
          <a:p>
            <a:pPr marL="0" algn="just">
              <a:spcBef>
                <a:spcPts val="600"/>
              </a:spcBef>
            </a:pPr>
            <a:r>
              <a:rPr lang="ka-GE" dirty="0">
                <a:solidFill>
                  <a:schemeClr val="tx1"/>
                </a:solidFill>
                <a:ea typeface="Calibri" panose="020F0502020204030204" pitchFamily="34" charset="0"/>
                <a:cs typeface="Times New Roman" panose="02020603050405020304" pitchFamily="18" charset="0"/>
              </a:rPr>
              <a:t>შპს „ცეკური“-ს ასფალტ-ბეტონის ქარხანა მდებარეობს მცხეთის მუნიციპალიტეტის სოფ. ძეგვში მიმდებარე საქმიანი ეზოს ტერიტორიაზე. საქმიანი ეზო განთავსებულია შპს „ცეკური“-ს  საკუთრებაში არსებულ, ფუნქციურად ურთიერთდაკავშირებულ 4 არასასოფლო-სამეურნეო დანიშნულების მიწის </a:t>
            </a:r>
            <a:r>
              <a:rPr lang="ka-GE" dirty="0" smtClean="0">
                <a:solidFill>
                  <a:schemeClr val="tx1"/>
                </a:solidFill>
                <a:ea typeface="Calibri" panose="020F0502020204030204" pitchFamily="34" charset="0"/>
                <a:cs typeface="Times New Roman" panose="02020603050405020304" pitchFamily="18" charset="0"/>
              </a:rPr>
              <a:t>ნაკვეთზე. </a:t>
            </a:r>
            <a:r>
              <a:rPr lang="ka-GE" dirty="0">
                <a:solidFill>
                  <a:schemeClr val="tx1"/>
                </a:solidFill>
                <a:ea typeface="Calibri" panose="020F0502020204030204" pitchFamily="34" charset="0"/>
                <a:cs typeface="Times New Roman" panose="02020603050405020304" pitchFamily="18" charset="0"/>
              </a:rPr>
              <a:t>აღნიშნული მიწის ნაკვეთები ერთმანეთს უკავშირდება გრუნტის გზით, რომელიც იმყოფება დამაკმაყოფილებელ მდგომარეობაში. საქმიანი ეზოს ტერიტორიაზე გარდა ასფალტ-ბეტონის ქარხნისა, ფუნქციონირებს სხვა  საწარმოო ობიექტებიც, რაც გათვალისწინებული იქნება გარემოზე კუმულაციური ზემოქმედების შეფასების პროცესში. საქმიანი ეზოს ტერიტორიაზე არსებული საწარმოო ობიექტის ჩამონათვალი მოცემულია ქვემოთ:</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ასფალტ-ბეტონის ქარხანა; </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ბეტონის კვანძი;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ბიტუმის სამარაგო რეზერვუარები;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სამსხვრევ-დამხარისხებელი საამქრო;</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ავტომობილების სარემონტო ბოქსები;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ავტოსადგომი;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ბლოკის საწარმო;</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ემულსიის საწარმო;</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ბეტონის ნაკეთობების საამქრო;</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ოფისი;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Times New Roman" panose="02020603050405020304" pitchFamily="18" charset="0"/>
              </a:rPr>
              <a:t>დამხმარე შენობები;</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388257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20" y="159172"/>
            <a:ext cx="4010886" cy="554931"/>
          </a:xfrm>
        </p:spPr>
        <p:txBody>
          <a:bodyPr>
            <a:normAutofit/>
          </a:bodyPr>
          <a:lstStyle/>
          <a:p>
            <a:r>
              <a:rPr lang="ka-GE" sz="2800" dirty="0" smtClean="0">
                <a:solidFill>
                  <a:schemeClr val="bg1"/>
                </a:solidFill>
              </a:rPr>
              <a:t>სიტუაციური სქემა</a:t>
            </a:r>
            <a:endParaRPr lang="en-US" sz="2800" dirty="0">
              <a:solidFill>
                <a:schemeClr val="bg1"/>
              </a:solidFill>
            </a:endParaRPr>
          </a:p>
        </p:txBody>
      </p:sp>
      <p:pic>
        <p:nvPicPr>
          <p:cNvPr id="4" name="Picture 3"/>
          <p:cNvPicPr/>
          <p:nvPr/>
        </p:nvPicPr>
        <p:blipFill>
          <a:blip r:embed="rId2"/>
          <a:stretch>
            <a:fillRect/>
          </a:stretch>
        </p:blipFill>
        <p:spPr>
          <a:xfrm>
            <a:off x="965563" y="775063"/>
            <a:ext cx="10294619" cy="5756366"/>
          </a:xfrm>
          <a:prstGeom prst="rect">
            <a:avLst/>
          </a:prstGeom>
        </p:spPr>
      </p:pic>
    </p:spTree>
    <p:extLst>
      <p:ext uri="{BB962C8B-B14F-4D97-AF65-F5344CB8AC3E}">
        <p14:creationId xmlns:p14="http://schemas.microsoft.com/office/powerpoint/2010/main" val="15908552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14262" y="202716"/>
            <a:ext cx="2199503" cy="668142"/>
          </a:xfrm>
        </p:spPr>
        <p:txBody>
          <a:bodyPr>
            <a:normAutofit/>
          </a:bodyPr>
          <a:lstStyle/>
          <a:p>
            <a:pPr algn="r"/>
            <a:r>
              <a:rPr lang="ka-GE" sz="2800" dirty="0" smtClean="0">
                <a:solidFill>
                  <a:schemeClr val="bg1"/>
                </a:solidFill>
              </a:rPr>
              <a:t>გენ-გეგმა</a:t>
            </a:r>
            <a:endParaRPr lang="en-US" sz="2800" dirty="0">
              <a:solidFill>
                <a:schemeClr val="bg1"/>
              </a:solidFill>
            </a:endParaRPr>
          </a:p>
        </p:txBody>
      </p:sp>
      <p:pic>
        <p:nvPicPr>
          <p:cNvPr id="4" name="Picture 3"/>
          <p:cNvPicPr/>
          <p:nvPr/>
        </p:nvPicPr>
        <p:blipFill>
          <a:blip r:embed="rId2"/>
          <a:stretch>
            <a:fillRect/>
          </a:stretch>
        </p:blipFill>
        <p:spPr>
          <a:xfrm>
            <a:off x="244113" y="1045028"/>
            <a:ext cx="4388847" cy="5384739"/>
          </a:xfrm>
          <a:prstGeom prst="rect">
            <a:avLst/>
          </a:prstGeom>
        </p:spPr>
      </p:pic>
      <p:pic>
        <p:nvPicPr>
          <p:cNvPr id="5" name="Picture 4"/>
          <p:cNvPicPr/>
          <p:nvPr/>
        </p:nvPicPr>
        <p:blipFill>
          <a:blip r:embed="rId3"/>
          <a:stretch>
            <a:fillRect/>
          </a:stretch>
        </p:blipFill>
        <p:spPr>
          <a:xfrm>
            <a:off x="4572000" y="1436913"/>
            <a:ext cx="7559040" cy="4757723"/>
          </a:xfrm>
          <a:prstGeom prst="rect">
            <a:avLst/>
          </a:prstGeom>
        </p:spPr>
      </p:pic>
    </p:spTree>
    <p:extLst>
      <p:ext uri="{BB962C8B-B14F-4D97-AF65-F5344CB8AC3E}">
        <p14:creationId xmlns:p14="http://schemas.microsoft.com/office/powerpoint/2010/main" val="283938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6984" y="677661"/>
            <a:ext cx="3371850" cy="2528570"/>
          </a:xfrm>
          <a:prstGeom prst="rect">
            <a:avLst/>
          </a:prstGeom>
        </p:spPr>
      </p:pic>
      <p:sp>
        <p:nvSpPr>
          <p:cNvPr id="5" name="Rectangle 4"/>
          <p:cNvSpPr/>
          <p:nvPr/>
        </p:nvSpPr>
        <p:spPr>
          <a:xfrm>
            <a:off x="1098777" y="3386791"/>
            <a:ext cx="2143536" cy="369332"/>
          </a:xfrm>
          <a:prstGeom prst="rect">
            <a:avLst/>
          </a:prstGeom>
        </p:spPr>
        <p:txBody>
          <a:bodyPr wrap="none">
            <a:spAutoFit/>
          </a:bodyPr>
          <a:lstStyle/>
          <a:p>
            <a:r>
              <a:rPr lang="ka-GE" dirty="0" smtClean="0"/>
              <a:t>ასფალტის ქარხანა</a:t>
            </a:r>
            <a:endParaRPr lang="en-US" dirty="0"/>
          </a:p>
        </p:txBody>
      </p:sp>
      <p:pic>
        <p:nvPicPr>
          <p:cNvPr id="6" name="Picture 5"/>
          <p:cNvPicPr>
            <a:picLocks noChangeAspect="1"/>
          </p:cNvPicPr>
          <p:nvPr/>
        </p:nvPicPr>
        <p:blipFill>
          <a:blip r:embed="rId3"/>
          <a:stretch>
            <a:fillRect/>
          </a:stretch>
        </p:blipFill>
        <p:spPr>
          <a:xfrm>
            <a:off x="4225125" y="637289"/>
            <a:ext cx="3279932" cy="2609314"/>
          </a:xfrm>
          <a:prstGeom prst="rect">
            <a:avLst/>
          </a:prstGeom>
        </p:spPr>
      </p:pic>
      <p:sp>
        <p:nvSpPr>
          <p:cNvPr id="7" name="Rectangle 6"/>
          <p:cNvSpPr/>
          <p:nvPr/>
        </p:nvSpPr>
        <p:spPr>
          <a:xfrm>
            <a:off x="4756531" y="3244334"/>
            <a:ext cx="2678938" cy="369332"/>
          </a:xfrm>
          <a:prstGeom prst="rect">
            <a:avLst/>
          </a:prstGeom>
        </p:spPr>
        <p:txBody>
          <a:bodyPr wrap="none">
            <a:spAutoFit/>
          </a:bodyPr>
          <a:lstStyle/>
          <a:p>
            <a:r>
              <a:rPr lang="ka-GE" dirty="0" smtClean="0"/>
              <a:t>მიმდებარე ტერიტორია</a:t>
            </a:r>
            <a:endParaRPr lang="en-US" dirty="0"/>
          </a:p>
        </p:txBody>
      </p:sp>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a:xfrm>
            <a:off x="8223394" y="637289"/>
            <a:ext cx="3534497" cy="2568942"/>
          </a:xfrm>
          <a:prstGeom prst="rect">
            <a:avLst/>
          </a:prstGeom>
        </p:spPr>
      </p:pic>
      <p:sp>
        <p:nvSpPr>
          <p:cNvPr id="9" name="Rectangle 8"/>
          <p:cNvSpPr/>
          <p:nvPr/>
        </p:nvSpPr>
        <p:spPr>
          <a:xfrm>
            <a:off x="8193515" y="3227074"/>
            <a:ext cx="3594254" cy="369332"/>
          </a:xfrm>
          <a:prstGeom prst="rect">
            <a:avLst/>
          </a:prstGeom>
        </p:spPr>
        <p:txBody>
          <a:bodyPr wrap="none">
            <a:spAutoFit/>
          </a:bodyPr>
          <a:lstStyle/>
          <a:p>
            <a:r>
              <a:rPr lang="ka-GE" dirty="0">
                <a:ea typeface="Calibri" panose="020F0502020204030204" pitchFamily="34" charset="0"/>
                <a:cs typeface="Times New Roman" panose="02020603050405020304" pitchFamily="18" charset="0"/>
              </a:rPr>
              <a:t>ბიტუმის სამარაგო რეზერვუარი</a:t>
            </a:r>
            <a:endParaRPr lang="en-US" dirty="0"/>
          </a:p>
        </p:txBody>
      </p:sp>
      <p:pic>
        <p:nvPicPr>
          <p:cNvPr id="10" name="Picture 9" descr="C:\Users\Lasha\Desktop\ცეკური\ფოტოები\IMG_224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125" y="3613666"/>
            <a:ext cx="3690439" cy="2801695"/>
          </a:xfrm>
          <a:prstGeom prst="rect">
            <a:avLst/>
          </a:prstGeom>
          <a:noFill/>
          <a:ln>
            <a:noFill/>
          </a:ln>
        </p:spPr>
      </p:pic>
      <p:sp>
        <p:nvSpPr>
          <p:cNvPr id="11" name="Rectangle 10"/>
          <p:cNvSpPr/>
          <p:nvPr/>
        </p:nvSpPr>
        <p:spPr>
          <a:xfrm>
            <a:off x="5323184" y="6413092"/>
            <a:ext cx="1494320" cy="369332"/>
          </a:xfrm>
          <a:prstGeom prst="rect">
            <a:avLst/>
          </a:prstGeom>
        </p:spPr>
        <p:txBody>
          <a:bodyPr wrap="none">
            <a:spAutoFit/>
          </a:bodyPr>
          <a:lstStyle/>
          <a:p>
            <a:r>
              <a:rPr lang="ka-GE" dirty="0" smtClean="0"/>
              <a:t>სანაყაროები</a:t>
            </a:r>
            <a:endParaRPr lang="en-US" dirty="0"/>
          </a:p>
        </p:txBody>
      </p:sp>
    </p:spTree>
    <p:extLst>
      <p:ext uri="{BB962C8B-B14F-4D97-AF65-F5344CB8AC3E}">
        <p14:creationId xmlns:p14="http://schemas.microsoft.com/office/powerpoint/2010/main" val="3626978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6731" y="104503"/>
            <a:ext cx="6696891" cy="949235"/>
          </a:xfrm>
        </p:spPr>
        <p:txBody>
          <a:bodyPr>
            <a:normAutofit/>
          </a:bodyPr>
          <a:lstStyle/>
          <a:p>
            <a:r>
              <a:rPr lang="ka-GE" sz="2400" dirty="0">
                <a:solidFill>
                  <a:schemeClr val="bg1"/>
                </a:solidFill>
              </a:rPr>
              <a:t>ასფალტ-ბეტონის ქარხნის საქმიანობის მოკლე </a:t>
            </a:r>
            <a:r>
              <a:rPr lang="ka-GE" sz="2400" dirty="0" smtClean="0">
                <a:solidFill>
                  <a:schemeClr val="bg1"/>
                </a:solidFill>
              </a:rPr>
              <a:t>მიმოხილვა</a:t>
            </a:r>
            <a:endParaRPr lang="en-US" sz="2400" dirty="0">
              <a:solidFill>
                <a:schemeClr val="bg1"/>
              </a:solidFill>
            </a:endParaRPr>
          </a:p>
        </p:txBody>
      </p:sp>
      <p:sp>
        <p:nvSpPr>
          <p:cNvPr id="3" name="Content Placeholder 2"/>
          <p:cNvSpPr>
            <a:spLocks noGrp="1"/>
          </p:cNvSpPr>
          <p:nvPr>
            <p:ph idx="1"/>
          </p:nvPr>
        </p:nvSpPr>
        <p:spPr>
          <a:xfrm>
            <a:off x="274907" y="1295400"/>
            <a:ext cx="11742921" cy="4774474"/>
          </a:xfrm>
        </p:spPr>
        <p:txBody>
          <a:bodyPr/>
          <a:lstStyle/>
          <a:p>
            <a:pPr algn="just"/>
            <a:r>
              <a:rPr lang="ka-GE" dirty="0">
                <a:solidFill>
                  <a:schemeClr val="tx1"/>
                </a:solidFill>
              </a:rPr>
              <a:t>შპს „ცეკური“-ს ძირითად საქმიანობას წარმოადგენს სხვადასხვა ფრაქციის ასფალტ-ბეტონის წარმოება, ტერიტორიაზე ასევე განთავსებულია დამატებითი  საქმიანობებისთვის გამოყოფილი უბნები, მათ შორის: წვრილი საკედლე ბლოკის, ემულსიის, ბეტონის კვანძისა და </a:t>
            </a:r>
            <a:r>
              <a:rPr lang="ka-GE" dirty="0" err="1">
                <a:solidFill>
                  <a:schemeClr val="tx1"/>
                </a:solidFill>
              </a:rPr>
              <a:t>კიუვეტების</a:t>
            </a:r>
            <a:r>
              <a:rPr lang="ka-GE" dirty="0">
                <a:solidFill>
                  <a:schemeClr val="tx1"/>
                </a:solidFill>
              </a:rPr>
              <a:t> დასამზადებელი საამქრო. კომპანიის კუთვნილ ავტომობილებს ემსახურება დიზელის გასამართი სადგური და  ავტომობილების სარემონტო ბოქსები. </a:t>
            </a:r>
            <a:endParaRPr lang="en-US" dirty="0">
              <a:solidFill>
                <a:schemeClr val="tx1"/>
              </a:solidFill>
            </a:endParaRPr>
          </a:p>
          <a:p>
            <a:pPr algn="just"/>
            <a:r>
              <a:rPr lang="ka-GE" dirty="0">
                <a:solidFill>
                  <a:schemeClr val="tx1"/>
                </a:solidFill>
              </a:rPr>
              <a:t>საწარმოს ფაქტობრივი წარმადობა არის 60 ტ/სთ, ხოლო 124 800 ტ/წელ. </a:t>
            </a:r>
            <a:endParaRPr lang="en-US" dirty="0">
              <a:solidFill>
                <a:schemeClr val="tx1"/>
              </a:solidFill>
            </a:endParaRPr>
          </a:p>
          <a:p>
            <a:pPr algn="just"/>
            <a:endParaRPr lang="en-US" dirty="0">
              <a:solidFill>
                <a:schemeClr val="tx1"/>
              </a:solidFill>
            </a:endParaRPr>
          </a:p>
        </p:txBody>
      </p:sp>
    </p:spTree>
    <p:extLst>
      <p:ext uri="{BB962C8B-B14F-4D97-AF65-F5344CB8AC3E}">
        <p14:creationId xmlns:p14="http://schemas.microsoft.com/office/powerpoint/2010/main" val="2902785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1355" y="211425"/>
            <a:ext cx="9330645" cy="894564"/>
          </a:xfrm>
        </p:spPr>
        <p:txBody>
          <a:bodyPr>
            <a:normAutofit/>
          </a:bodyPr>
          <a:lstStyle/>
          <a:p>
            <a:pPr algn="r"/>
            <a:r>
              <a:rPr lang="ka-GE" sz="2400" dirty="0">
                <a:solidFill>
                  <a:srgbClr val="000000"/>
                </a:solidFill>
                <a:ea typeface="Calibri" panose="020F0502020204030204" pitchFamily="34" charset="0"/>
                <a:cs typeface="Times New Roman" panose="02020603050405020304" pitchFamily="18" charset="0"/>
              </a:rPr>
              <a:t>საქმიანი ეზოს ტერიტორიაზე მოქმედი სხვა საწარმოო </a:t>
            </a:r>
            <a:r>
              <a:rPr lang="ka-GE" sz="2400" dirty="0" smtClean="0">
                <a:solidFill>
                  <a:srgbClr val="000000"/>
                </a:solidFill>
                <a:ea typeface="Calibri" panose="020F0502020204030204" pitchFamily="34" charset="0"/>
                <a:cs typeface="Times New Roman" panose="02020603050405020304" pitchFamily="18" charset="0"/>
              </a:rPr>
              <a:t>ობიექტების მიმოხილვა  </a:t>
            </a:r>
            <a:endParaRPr lang="en-US" sz="2400" dirty="0"/>
          </a:p>
        </p:txBody>
      </p:sp>
      <p:sp>
        <p:nvSpPr>
          <p:cNvPr id="3" name="Content Placeholder 2"/>
          <p:cNvSpPr>
            <a:spLocks noGrp="1"/>
          </p:cNvSpPr>
          <p:nvPr>
            <p:ph idx="1"/>
          </p:nvPr>
        </p:nvSpPr>
        <p:spPr>
          <a:xfrm>
            <a:off x="335869" y="1669870"/>
            <a:ext cx="10845936" cy="4051662"/>
          </a:xfrm>
        </p:spPr>
        <p:txBody>
          <a:bodyPr/>
          <a:lstStyle/>
          <a:p>
            <a:pPr marL="0" indent="0" algn="just">
              <a:spcBef>
                <a:spcPts val="600"/>
              </a:spcBef>
              <a:buNone/>
            </a:pPr>
            <a:r>
              <a:rPr lang="ka-GE" dirty="0" smtClean="0">
                <a:solidFill>
                  <a:schemeClr val="tx1"/>
                </a:solidFill>
                <a:ea typeface="Calibri" panose="020F0502020204030204" pitchFamily="34" charset="0"/>
                <a:cs typeface="Times New Roman" panose="02020603050405020304" pitchFamily="18" charset="0"/>
              </a:rPr>
              <a:t>როგორც </a:t>
            </a:r>
            <a:r>
              <a:rPr lang="ka-GE" dirty="0">
                <a:solidFill>
                  <a:schemeClr val="tx1"/>
                </a:solidFill>
                <a:ea typeface="Calibri" panose="020F0502020204030204" pitchFamily="34" charset="0"/>
                <a:cs typeface="Times New Roman" panose="02020603050405020304" pitchFamily="18" charset="0"/>
              </a:rPr>
              <a:t>ზემოთ აღინიშნა, საწარმოს ტერიტორიაზე დამატებით ხორციელდება სხვადასხვა ტიპის საქმიანობა, მათ შორის:</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0"/>
              </a:spcAft>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ბეტონის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კვანძის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ექსპლუატაცია</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საკედლე</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ბლოკების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წარმოება</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კომპანიის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კუთვნილი</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ავტომობილების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სარემონტო</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სამუშაოები</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დიზელის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გასამართი</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სადგური</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ქვიშ</a:t>
            </a:r>
            <a:r>
              <a:rPr lang="ka-GE" dirty="0">
                <a:solidFill>
                  <a:schemeClr val="tx1"/>
                </a:solidFill>
                <a:ea typeface="Calibri" panose="020F0502020204030204" pitchFamily="34" charset="0"/>
                <a:cs typeface="Times New Roman" panose="02020603050405020304" pitchFamily="18" charset="0"/>
              </a:rPr>
              <a:t>-</a:t>
            </a:r>
            <a:r>
              <a:rPr lang="ka-GE" dirty="0">
                <a:solidFill>
                  <a:schemeClr val="tx1"/>
                </a:solidFill>
                <a:ea typeface="Calibri" panose="020F0502020204030204" pitchFamily="34" charset="0"/>
                <a:cs typeface="Sylfaen" panose="010A0502050306030303" pitchFamily="18" charset="0"/>
              </a:rPr>
              <a:t>ხრეშის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სამსხვრევ</a:t>
            </a:r>
            <a:r>
              <a:rPr lang="ka-GE" dirty="0">
                <a:solidFill>
                  <a:schemeClr val="tx1"/>
                </a:solidFill>
                <a:ea typeface="Calibri" panose="020F0502020204030204" pitchFamily="34" charset="0"/>
                <a:cs typeface="Times New Roman" panose="02020603050405020304" pitchFamily="18" charset="0"/>
              </a:rPr>
              <a:t>-</a:t>
            </a:r>
            <a:r>
              <a:rPr lang="ka-GE" dirty="0">
                <a:solidFill>
                  <a:schemeClr val="tx1"/>
                </a:solidFill>
                <a:ea typeface="Calibri" panose="020F0502020204030204" pitchFamily="34" charset="0"/>
                <a:cs typeface="Sylfaen" panose="010A0502050306030303" pitchFamily="18" charset="0"/>
              </a:rPr>
              <a:t>დამხარისხებელი</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საამქრო</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spcBef>
                <a:spcPts val="0"/>
              </a:spcBef>
              <a:buFont typeface="Symbol" panose="05050102010706020507" pitchFamily="18" charset="2"/>
              <a:buChar char=""/>
            </a:pPr>
            <a:r>
              <a:rPr lang="ka-GE" dirty="0">
                <a:solidFill>
                  <a:schemeClr val="tx1"/>
                </a:solidFill>
                <a:ea typeface="Calibri" panose="020F0502020204030204" pitchFamily="34" charset="0"/>
                <a:cs typeface="Sylfaen" panose="010A0502050306030303" pitchFamily="18" charset="0"/>
              </a:rPr>
              <a:t>ემულსიის</a:t>
            </a:r>
            <a:r>
              <a:rPr lang="ka-GE" dirty="0">
                <a:solidFill>
                  <a:schemeClr val="tx1"/>
                </a:solidFill>
                <a:ea typeface="Calibri" panose="020F0502020204030204" pitchFamily="34" charset="0"/>
                <a:cs typeface="Times New Roman" panose="02020603050405020304" pitchFamily="18" charset="0"/>
              </a:rPr>
              <a:t> </a:t>
            </a:r>
            <a:r>
              <a:rPr lang="ka-GE" dirty="0">
                <a:solidFill>
                  <a:schemeClr val="tx1"/>
                </a:solidFill>
                <a:ea typeface="Calibri" panose="020F0502020204030204" pitchFamily="34" charset="0"/>
                <a:cs typeface="Sylfaen" panose="010A0502050306030303" pitchFamily="18" charset="0"/>
              </a:rPr>
              <a:t>ქარხანა</a:t>
            </a:r>
            <a:r>
              <a:rPr lang="ka-GE" dirty="0">
                <a:solidFill>
                  <a:schemeClr val="tx1"/>
                </a:solidFill>
                <a:ea typeface="Calibri" panose="020F0502020204030204" pitchFamily="34" charset="0"/>
                <a:cs typeface="Times New Roman" panose="02020603050405020304" pitchFamily="18" charset="0"/>
              </a:rPr>
              <a:t>.</a:t>
            </a:r>
            <a:endPar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tx1"/>
              </a:solidFill>
            </a:endParaRPr>
          </a:p>
        </p:txBody>
      </p:sp>
    </p:spTree>
    <p:extLst>
      <p:ext uri="{BB962C8B-B14F-4D97-AF65-F5344CB8AC3E}">
        <p14:creationId xmlns:p14="http://schemas.microsoft.com/office/powerpoint/2010/main" val="1135736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53</TotalTime>
  <Words>1030</Words>
  <Application>Microsoft Office PowerPoint</Application>
  <PresentationFormat>Widescreen</PresentationFormat>
  <Paragraphs>69</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Century Gothic</vt:lpstr>
      <vt:lpstr>Sylfaen</vt:lpstr>
      <vt:lpstr>Symbol</vt:lpstr>
      <vt:lpstr>Times New Roman</vt:lpstr>
      <vt:lpstr>Wingdings 3</vt:lpstr>
      <vt:lpstr>Slice</vt:lpstr>
      <vt:lpstr>სოფ. ძეგვში შპს ,,ცეკური“-ს ასფალტ-ბეტონის ქარხნის ექსპლუატაციის პირობების ცვლილება (ქარხნის წარმადობის და ბიტუმის სამარაგო რეზერვუარების რაოდენობის გაზრდა)  </vt:lpstr>
      <vt:lpstr>შესავალი</vt:lpstr>
      <vt:lpstr>ალტერნატივების ანალიზი</vt:lpstr>
      <vt:lpstr>შპს „ცეკური“-ს საქმიანობის ზოგადი მიმოხილვა </vt:lpstr>
      <vt:lpstr>სიტუაციური სქემა</vt:lpstr>
      <vt:lpstr>გენ-გეგმა</vt:lpstr>
      <vt:lpstr>PowerPoint Presentation</vt:lpstr>
      <vt:lpstr>ასფალტ-ბეტონის ქარხნის საქმიანობის მოკლე მიმოხილვა</vt:lpstr>
      <vt:lpstr>საქმიანი ეზოს ტერიტორიაზე მოქმედი სხვა საწარმოო ობიექტების მიმოხილვა  </vt:lpstr>
      <vt:lpstr>საწარმოს სამუშაო რეჟიმი და პერსონალი</vt:lpstr>
      <vt:lpstr>ელექტროენერგიით და ბუნებრივი აირით მომარაგება </vt:lpstr>
      <vt:lpstr>მოსალოდნელი ზემოქმედებები</vt:lpstr>
      <vt:lpstr>შპს ცეკური“-ს და ზურმუხტის ქსელის დამტკიცებული საიტის  ,,საგურამო“ (GE0000047) ურთიერთგანლაგების სქემა</vt:lpstr>
      <vt:lpstr>განხილვიდან ამოღებული ზემოქმედებები და მათი სახეები</vt:lpstr>
      <vt:lpstr>გმადლობთ ყურადღებისთვის!!!</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შპს „ცეკური“       სოფ. ძეგვში შპს ,,ცეკური“-ს ასფალტ-ბეტონის ქარხნის ექსპლუატაციის პირობების ცვლილება  (ქარხნის წარმადობის და ბიტუმის სამარაგო რეზერვუარების რაოდენობის გაზრდა)     სკოპინგის ანგარიში</dc:title>
  <dc:creator>SaloMe MePariShvili</dc:creator>
  <cp:lastModifiedBy>SaloMe MePariShvili</cp:lastModifiedBy>
  <cp:revision>6</cp:revision>
  <dcterms:created xsi:type="dcterms:W3CDTF">2021-02-08T05:56:13Z</dcterms:created>
  <dcterms:modified xsi:type="dcterms:W3CDTF">2021-02-08T06:49:19Z</dcterms:modified>
</cp:coreProperties>
</file>