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0"/>
  </p:notesMasterIdLst>
  <p:sldIdLst>
    <p:sldId id="256" r:id="rId2"/>
    <p:sldId id="258" r:id="rId3"/>
    <p:sldId id="259" r:id="rId4"/>
    <p:sldId id="260" r:id="rId5"/>
    <p:sldId id="261" r:id="rId6"/>
    <p:sldId id="262" r:id="rId7"/>
    <p:sldId id="263" r:id="rId8"/>
    <p:sldId id="264" r:id="rId9"/>
    <p:sldId id="267" r:id="rId10"/>
    <p:sldId id="265" r:id="rId11"/>
    <p:sldId id="266"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31" autoAdjust="0"/>
  </p:normalViewPr>
  <p:slideViewPr>
    <p:cSldViewPr>
      <p:cViewPr varScale="1">
        <p:scale>
          <a:sx n="65" d="100"/>
          <a:sy n="65" d="100"/>
        </p:scale>
        <p:origin x="153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A4B7F-A430-4FA0-BCA7-530B17BEE944}" type="datetimeFigureOut">
              <a:rPr lang="en-US" smtClean="0"/>
              <a:pPr/>
              <a:t>01/27/2021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926F7-7360-4397-81D7-45236BA01D48}" type="slidenum">
              <a:rPr lang="en-US" smtClean="0"/>
              <a:pPr/>
              <a:t>‹#›</a:t>
            </a:fld>
            <a:endParaRPr lang="en-US"/>
          </a:p>
        </p:txBody>
      </p:sp>
    </p:spTree>
    <p:extLst>
      <p:ext uri="{BB962C8B-B14F-4D97-AF65-F5344CB8AC3E}">
        <p14:creationId xmlns:p14="http://schemas.microsoft.com/office/powerpoint/2010/main" val="21647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485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57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882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89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786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792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026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4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687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878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063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986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644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048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024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814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01/27/2021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3335963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838200"/>
            <a:ext cx="5826719" cy="655702"/>
          </a:xfrm>
        </p:spPr>
        <p:txBody>
          <a:bodyPr/>
          <a:lstStyle/>
          <a:p>
            <a:pPr algn="ctr"/>
            <a:r>
              <a:rPr lang="ka-GE" sz="3200" b="1" dirty="0" smtClean="0">
                <a:solidFill>
                  <a:schemeClr val="tx1"/>
                </a:solidFill>
              </a:rPr>
              <a:t>სს თელასი</a:t>
            </a:r>
            <a:endParaRPr lang="en-US" sz="3200" b="1" dirty="0">
              <a:solidFill>
                <a:schemeClr val="tx1"/>
              </a:solidFill>
            </a:endParaRPr>
          </a:p>
        </p:txBody>
      </p:sp>
      <p:sp>
        <p:nvSpPr>
          <p:cNvPr id="3" name="Subtitle 2"/>
          <p:cNvSpPr>
            <a:spLocks noGrp="1"/>
          </p:cNvSpPr>
          <p:nvPr>
            <p:ph type="subTitle" idx="1"/>
          </p:nvPr>
        </p:nvSpPr>
        <p:spPr>
          <a:xfrm>
            <a:off x="685800" y="2286000"/>
            <a:ext cx="7315200" cy="1524000"/>
          </a:xfrm>
        </p:spPr>
        <p:txBody>
          <a:bodyPr>
            <a:normAutofit/>
          </a:bodyPr>
          <a:lstStyle/>
          <a:p>
            <a:pPr algn="ctr">
              <a:lnSpc>
                <a:spcPct val="130000"/>
              </a:lnSpc>
              <a:spcBef>
                <a:spcPts val="0"/>
              </a:spcBef>
            </a:pPr>
            <a:r>
              <a:rPr lang="en-US" sz="2400" b="1" dirty="0" smtClean="0">
                <a:solidFill>
                  <a:schemeClr val="tx1"/>
                </a:solidFill>
                <a:ea typeface="Times New Roman" panose="02020603050405020304" pitchFamily="18" charset="0"/>
                <a:cs typeface="Sylfaen" panose="010A0502050306030303" pitchFamily="18" charset="0"/>
              </a:rPr>
              <a:t>10 </a:t>
            </a:r>
            <a:r>
              <a:rPr lang="en-US" sz="2400" b="1" dirty="0" err="1">
                <a:solidFill>
                  <a:schemeClr val="tx1"/>
                </a:solidFill>
                <a:ea typeface="Times New Roman" panose="02020603050405020304" pitchFamily="18" charset="0"/>
                <a:cs typeface="Sylfaen" panose="010A0502050306030303" pitchFamily="18" charset="0"/>
              </a:rPr>
              <a:t>ტონაზე</a:t>
            </a:r>
            <a:r>
              <a:rPr lang="en-US" sz="2400" b="1" dirty="0">
                <a:solidFill>
                  <a:schemeClr val="tx1"/>
                </a:solidFill>
                <a:ea typeface="Times New Roman" panose="02020603050405020304" pitchFamily="18" charset="0"/>
                <a:cs typeface="Sylfaen" panose="010A0502050306030303" pitchFamily="18" charset="0"/>
              </a:rPr>
              <a:t> </a:t>
            </a:r>
            <a:r>
              <a:rPr lang="en-US" sz="2400" b="1" dirty="0" err="1">
                <a:solidFill>
                  <a:schemeClr val="tx1"/>
                </a:solidFill>
                <a:ea typeface="Times New Roman" panose="02020603050405020304" pitchFamily="18" charset="0"/>
                <a:cs typeface="Sylfaen" panose="010A0502050306030303" pitchFamily="18" charset="0"/>
              </a:rPr>
              <a:t>მეტი</a:t>
            </a:r>
            <a:r>
              <a:rPr lang="en-US" sz="2400" b="1" dirty="0">
                <a:solidFill>
                  <a:schemeClr val="tx1"/>
                </a:solidFill>
                <a:ea typeface="Times New Roman" panose="02020603050405020304" pitchFamily="18" charset="0"/>
                <a:cs typeface="Sylfaen" panose="010A0502050306030303" pitchFamily="18" charset="0"/>
              </a:rPr>
              <a:t> </a:t>
            </a:r>
            <a:r>
              <a:rPr lang="ka-GE" sz="2400" b="1" dirty="0">
                <a:solidFill>
                  <a:schemeClr val="tx1"/>
                </a:solidFill>
                <a:ea typeface="Times New Roman" panose="02020603050405020304" pitchFamily="18" charset="0"/>
                <a:cs typeface="Sylfaen" panose="010A0502050306030303" pitchFamily="18" charset="0"/>
              </a:rPr>
              <a:t>საიზოლაციო ზეთების ნარჩენების</a:t>
            </a:r>
            <a:endParaRPr lang="en-US" sz="2400" dirty="0">
              <a:solidFill>
                <a:schemeClr val="tx1"/>
              </a:solidFill>
              <a:ea typeface="Times New Roman" panose="02020603050405020304" pitchFamily="18" charset="0"/>
            </a:endParaRPr>
          </a:p>
          <a:p>
            <a:pPr algn="ctr">
              <a:lnSpc>
                <a:spcPct val="130000"/>
              </a:lnSpc>
              <a:spcBef>
                <a:spcPts val="0"/>
              </a:spcBef>
            </a:pPr>
            <a:r>
              <a:rPr lang="en-US" sz="2400" b="1" dirty="0" err="1">
                <a:solidFill>
                  <a:schemeClr val="tx1"/>
                </a:solidFill>
                <a:ea typeface="Times New Roman" panose="02020603050405020304" pitchFamily="18" charset="0"/>
                <a:cs typeface="Sylfaen" panose="010A0502050306030303" pitchFamily="18" charset="0"/>
              </a:rPr>
              <a:t>დროებითი</a:t>
            </a:r>
            <a:r>
              <a:rPr lang="en-US" sz="2400" b="1" dirty="0">
                <a:solidFill>
                  <a:schemeClr val="tx1"/>
                </a:solidFill>
                <a:ea typeface="Times New Roman" panose="02020603050405020304" pitchFamily="18" charset="0"/>
                <a:cs typeface="Sylfaen" panose="010A0502050306030303" pitchFamily="18" charset="0"/>
              </a:rPr>
              <a:t> </a:t>
            </a:r>
            <a:r>
              <a:rPr lang="en-US" sz="2400" b="1" dirty="0" err="1">
                <a:solidFill>
                  <a:schemeClr val="tx1"/>
                </a:solidFill>
                <a:ea typeface="Times New Roman" panose="02020603050405020304" pitchFamily="18" charset="0"/>
                <a:cs typeface="Sylfaen" panose="010A0502050306030303" pitchFamily="18" charset="0"/>
              </a:rPr>
              <a:t>შენახვის</a:t>
            </a:r>
            <a:r>
              <a:rPr lang="en-US" sz="2400" b="1" dirty="0">
                <a:solidFill>
                  <a:schemeClr val="tx1"/>
                </a:solidFill>
                <a:ea typeface="Times New Roman" panose="02020603050405020304" pitchFamily="18" charset="0"/>
                <a:cs typeface="Sylfaen" panose="010A0502050306030303" pitchFamily="18" charset="0"/>
              </a:rPr>
              <a:t> </a:t>
            </a:r>
            <a:r>
              <a:rPr lang="en-US" sz="2400" b="1" dirty="0" err="1">
                <a:solidFill>
                  <a:schemeClr val="tx1"/>
                </a:solidFill>
                <a:ea typeface="Times New Roman" panose="02020603050405020304" pitchFamily="18" charset="0"/>
                <a:cs typeface="Sylfaen" panose="010A0502050306030303" pitchFamily="18" charset="0"/>
              </a:rPr>
              <a:t>და</a:t>
            </a:r>
            <a:r>
              <a:rPr lang="en-US" sz="2400" b="1" dirty="0">
                <a:solidFill>
                  <a:schemeClr val="tx1"/>
                </a:solidFill>
                <a:ea typeface="Times New Roman" panose="02020603050405020304" pitchFamily="18" charset="0"/>
                <a:cs typeface="Sylfaen" panose="010A0502050306030303" pitchFamily="18" charset="0"/>
              </a:rPr>
              <a:t> </a:t>
            </a:r>
            <a:r>
              <a:rPr lang="en-US" sz="2400" b="1" dirty="0" err="1">
                <a:solidFill>
                  <a:schemeClr val="tx1"/>
                </a:solidFill>
                <a:ea typeface="Times New Roman" panose="02020603050405020304" pitchFamily="18" charset="0"/>
                <a:cs typeface="Sylfaen" panose="010A0502050306030303" pitchFamily="18" charset="0"/>
              </a:rPr>
              <a:t>წინასწარი</a:t>
            </a:r>
            <a:r>
              <a:rPr lang="en-US" sz="2400" b="1" dirty="0">
                <a:solidFill>
                  <a:schemeClr val="tx1"/>
                </a:solidFill>
                <a:ea typeface="Times New Roman" panose="02020603050405020304" pitchFamily="18" charset="0"/>
                <a:cs typeface="Sylfaen" panose="010A0502050306030303" pitchFamily="18" charset="0"/>
              </a:rPr>
              <a:t> </a:t>
            </a:r>
            <a:r>
              <a:rPr lang="en-US" sz="2400" b="1" dirty="0" err="1">
                <a:solidFill>
                  <a:schemeClr val="tx1"/>
                </a:solidFill>
                <a:ea typeface="Times New Roman" panose="02020603050405020304" pitchFamily="18" charset="0"/>
                <a:cs typeface="Sylfaen" panose="010A0502050306030303" pitchFamily="18" charset="0"/>
              </a:rPr>
              <a:t>დამუშავების</a:t>
            </a:r>
            <a:r>
              <a:rPr lang="ka-GE" sz="2400" b="1" dirty="0">
                <a:solidFill>
                  <a:schemeClr val="tx1"/>
                </a:solidFill>
                <a:ea typeface="Times New Roman" panose="02020603050405020304" pitchFamily="18" charset="0"/>
                <a:cs typeface="Sylfaen" panose="010A0502050306030303" pitchFamily="18" charset="0"/>
              </a:rPr>
              <a:t> </a:t>
            </a:r>
            <a:r>
              <a:rPr lang="ka-GE" sz="2400" b="1" dirty="0" smtClean="0">
                <a:solidFill>
                  <a:schemeClr val="tx1"/>
                </a:solidFill>
                <a:ea typeface="Times New Roman" panose="02020603050405020304" pitchFamily="18" charset="0"/>
                <a:cs typeface="Sylfaen" panose="010A0502050306030303" pitchFamily="18" charset="0"/>
              </a:rPr>
              <a:t>საწარმოს</a:t>
            </a:r>
            <a:endParaRPr lang="en-US" sz="2400" dirty="0">
              <a:solidFill>
                <a:schemeClr val="tx1"/>
              </a:solidFill>
              <a:ea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990600" y="4068698"/>
            <a:ext cx="5822185" cy="1097375"/>
          </a:xfrm>
          <a:prstGeom prst="rect">
            <a:avLst/>
          </a:prstGeom>
        </p:spPr>
      </p:pic>
      <p:sp>
        <p:nvSpPr>
          <p:cNvPr id="5" name="Rectangle 4"/>
          <p:cNvSpPr/>
          <p:nvPr/>
        </p:nvSpPr>
        <p:spPr>
          <a:xfrm>
            <a:off x="1943100" y="4038600"/>
            <a:ext cx="4800600" cy="590996"/>
          </a:xfrm>
          <a:prstGeom prst="rect">
            <a:avLst/>
          </a:prstGeom>
        </p:spPr>
        <p:txBody>
          <a:bodyPr wrap="square">
            <a:spAutoFit/>
          </a:bodyPr>
          <a:lstStyle/>
          <a:p>
            <a:pPr indent="360045" algn="ctr">
              <a:lnSpc>
                <a:spcPct val="150000"/>
              </a:lnSpc>
            </a:pPr>
            <a:r>
              <a:rPr lang="ka-GE" sz="2400" b="1" dirty="0">
                <a:ea typeface="Times New Roman" panose="02020603050405020304" pitchFamily="18" charset="0"/>
                <a:cs typeface="Sylfaen" panose="010A0502050306030303" pitchFamily="18" charset="0"/>
              </a:rPr>
              <a:t>სკოპინგის</a:t>
            </a:r>
            <a:r>
              <a:rPr lang="ka-GE" sz="2400" b="1" dirty="0">
                <a:latin typeface="AcadMtavr"/>
                <a:ea typeface="Times New Roman" panose="02020603050405020304" pitchFamily="18" charset="0"/>
                <a:cs typeface="AcadMtavr"/>
              </a:rPr>
              <a:t> </a:t>
            </a:r>
            <a:r>
              <a:rPr lang="fi-FI" sz="2400" b="1" dirty="0">
                <a:latin typeface="Sylfaen" panose="010A0502050306030303" pitchFamily="18" charset="0"/>
                <a:ea typeface="Times New Roman" panose="02020603050405020304" pitchFamily="18" charset="0"/>
                <a:cs typeface="Sylfaen" panose="010A0502050306030303" pitchFamily="18" charset="0"/>
              </a:rPr>
              <a:t>ანგარიში</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043954" y="5562600"/>
            <a:ext cx="4800600" cy="590996"/>
          </a:xfrm>
          <a:prstGeom prst="rect">
            <a:avLst/>
          </a:prstGeom>
        </p:spPr>
        <p:txBody>
          <a:bodyPr wrap="square">
            <a:spAutoFit/>
          </a:bodyPr>
          <a:lstStyle/>
          <a:p>
            <a:pPr indent="360045" algn="ctr">
              <a:lnSpc>
                <a:spcPct val="150000"/>
              </a:lnSpc>
            </a:pPr>
            <a:r>
              <a:rPr lang="ka-GE" sz="2400" b="1" dirty="0" smtClean="0">
                <a:ea typeface="Times New Roman" panose="02020603050405020304" pitchFamily="18" charset="0"/>
                <a:cs typeface="Sylfaen" panose="010A0502050306030303" pitchFamily="18" charset="0"/>
              </a:rPr>
              <a:t>თბილისი. 29.01.2021</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323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810000" cy="685800"/>
          </a:xfrm>
        </p:spPr>
        <p:txBody>
          <a:bodyPr>
            <a:normAutofit/>
          </a:bodyPr>
          <a:lstStyle/>
          <a:p>
            <a:r>
              <a:rPr lang="ka-GE" sz="3000" b="1" dirty="0" smtClean="0">
                <a:solidFill>
                  <a:schemeClr val="tx1"/>
                </a:solidFill>
              </a:rPr>
              <a:t>საქმიანობის აღწერა</a:t>
            </a:r>
            <a:endParaRPr lang="en-US" sz="3000" b="1" dirty="0">
              <a:solidFill>
                <a:schemeClr val="tx1"/>
              </a:solidFill>
            </a:endParaRPr>
          </a:p>
        </p:txBody>
      </p:sp>
      <p:sp>
        <p:nvSpPr>
          <p:cNvPr id="3" name="Content Placeholder 2"/>
          <p:cNvSpPr>
            <a:spLocks noGrp="1"/>
          </p:cNvSpPr>
          <p:nvPr>
            <p:ph idx="1"/>
          </p:nvPr>
        </p:nvSpPr>
        <p:spPr>
          <a:xfrm>
            <a:off x="533400" y="838200"/>
            <a:ext cx="8305800" cy="5867400"/>
          </a:xfrm>
        </p:spPr>
        <p:txBody>
          <a:bodyPr>
            <a:normAutofit/>
          </a:bodyPr>
          <a:lstStyle/>
          <a:p>
            <a:pPr marL="0" indent="0">
              <a:buNone/>
            </a:pPr>
            <a:r>
              <a:rPr lang="ka-GE" dirty="0"/>
              <a:t>საამქროში ნახმარი ზეთების მიღება მოხდება თბილისის მასშტაბით განთავსებული სატრანსფორმატორო სადგურებიდან. </a:t>
            </a:r>
            <a:r>
              <a:rPr lang="ka-GE" dirty="0" smtClean="0"/>
              <a:t>სატრანსფორმატორო </a:t>
            </a:r>
            <a:r>
              <a:rPr lang="ka-GE" dirty="0"/>
              <a:t>საამქროში ნახმარი ზეთის მიღება მოხდება ორი ფორმით: </a:t>
            </a:r>
            <a:endParaRPr lang="en-US" dirty="0"/>
          </a:p>
          <a:p>
            <a:pPr>
              <a:buClrTx/>
            </a:pPr>
            <a:r>
              <a:rPr lang="ka-GE" dirty="0" smtClean="0"/>
              <a:t>ზეთის </a:t>
            </a:r>
            <a:r>
              <a:rPr lang="ka-GE" dirty="0"/>
              <a:t>შემოტანა მოხდება ტრანსფორმატორებიანად, რომელიც საწარმოო ტერიტორიაზე შემოიტანება სარემონტოდ. აღნიშნულ შემთხვევაში, </a:t>
            </a:r>
            <a:r>
              <a:rPr lang="en-US" dirty="0"/>
              <a:t>6-10 </a:t>
            </a:r>
            <a:r>
              <a:rPr lang="en-US" dirty="0" err="1"/>
              <a:t>კვ</a:t>
            </a:r>
            <a:r>
              <a:rPr lang="en-US" dirty="0"/>
              <a:t> </a:t>
            </a:r>
            <a:r>
              <a:rPr lang="en-US" dirty="0" err="1"/>
              <a:t>ძაბვის</a:t>
            </a:r>
            <a:r>
              <a:rPr lang="en-US" dirty="0"/>
              <a:t> </a:t>
            </a:r>
            <a:r>
              <a:rPr lang="en-US" dirty="0" err="1"/>
              <a:t>ქსელში</a:t>
            </a:r>
            <a:r>
              <a:rPr lang="en-US" dirty="0"/>
              <a:t> </a:t>
            </a:r>
            <a:r>
              <a:rPr lang="en-US" dirty="0" err="1"/>
              <a:t>არსებული</a:t>
            </a:r>
            <a:r>
              <a:rPr lang="en-US" dirty="0"/>
              <a:t> </a:t>
            </a:r>
            <a:r>
              <a:rPr lang="en-US" dirty="0" err="1"/>
              <a:t>ტრანსფორმატორების</a:t>
            </a:r>
            <a:r>
              <a:rPr lang="en-US" dirty="0"/>
              <a:t> </a:t>
            </a:r>
            <a:r>
              <a:rPr lang="en-US" dirty="0" err="1"/>
              <a:t>საამქროში</a:t>
            </a:r>
            <a:r>
              <a:rPr lang="en-US" dirty="0"/>
              <a:t> </a:t>
            </a:r>
            <a:r>
              <a:rPr lang="en-US" dirty="0" err="1"/>
              <a:t>სარემონტოდ</a:t>
            </a:r>
            <a:r>
              <a:rPr lang="en-US" dirty="0"/>
              <a:t> </a:t>
            </a:r>
            <a:r>
              <a:rPr lang="en-US" dirty="0" err="1"/>
              <a:t>შემოსვლის</a:t>
            </a:r>
            <a:r>
              <a:rPr lang="en-US" dirty="0"/>
              <a:t> </a:t>
            </a:r>
            <a:r>
              <a:rPr lang="en-US" dirty="0" err="1"/>
              <a:t>დროს</a:t>
            </a:r>
            <a:r>
              <a:rPr lang="en-US" dirty="0"/>
              <a:t> </a:t>
            </a:r>
            <a:r>
              <a:rPr lang="ka-GE" dirty="0"/>
              <a:t>მო</a:t>
            </a:r>
            <a:r>
              <a:rPr lang="en-US" dirty="0" err="1"/>
              <a:t>ხდება</a:t>
            </a:r>
            <a:r>
              <a:rPr lang="en-US" dirty="0"/>
              <a:t> </a:t>
            </a:r>
            <a:r>
              <a:rPr lang="en-US" dirty="0" err="1"/>
              <a:t>მათში</a:t>
            </a:r>
            <a:r>
              <a:rPr lang="en-US" dirty="0"/>
              <a:t> </a:t>
            </a:r>
            <a:r>
              <a:rPr lang="en-US" dirty="0" err="1"/>
              <a:t>არ</a:t>
            </a:r>
            <a:r>
              <a:rPr lang="ka-GE" dirty="0"/>
              <a:t>ს</a:t>
            </a:r>
            <a:r>
              <a:rPr lang="en-US" dirty="0" err="1"/>
              <a:t>ებული</a:t>
            </a:r>
            <a:r>
              <a:rPr lang="en-US" dirty="0"/>
              <a:t> </a:t>
            </a:r>
            <a:r>
              <a:rPr lang="en-US" dirty="0" err="1"/>
              <a:t>ზეთების</a:t>
            </a:r>
            <a:r>
              <a:rPr lang="en-US" dirty="0"/>
              <a:t> </a:t>
            </a:r>
            <a:r>
              <a:rPr lang="en-US" dirty="0" err="1"/>
              <a:t>ჩამოსხმა</a:t>
            </a:r>
            <a:r>
              <a:rPr lang="en-US" dirty="0"/>
              <a:t> </a:t>
            </a:r>
            <a:r>
              <a:rPr lang="en-US" dirty="0" err="1"/>
              <a:t>ავზებში</a:t>
            </a:r>
            <a:r>
              <a:rPr lang="ka-GE" dirty="0"/>
              <a:t>. ჩასხმის სიმძლავრე 1.2 მ</a:t>
            </a:r>
            <a:r>
              <a:rPr lang="ka-GE" baseline="30000" dirty="0"/>
              <a:t>3</a:t>
            </a:r>
            <a:r>
              <a:rPr lang="ka-GE" dirty="0"/>
              <a:t>/სთ-ში.</a:t>
            </a:r>
            <a:endParaRPr lang="en-US" dirty="0"/>
          </a:p>
          <a:p>
            <a:pPr>
              <a:buClrTx/>
            </a:pPr>
            <a:r>
              <a:rPr lang="ka-GE" dirty="0" smtClean="0"/>
              <a:t>ზეთის </a:t>
            </a:r>
            <a:r>
              <a:rPr lang="ka-GE" dirty="0"/>
              <a:t>შემოტანა მოხდება ზეთის ტარაში ჩამოსხმული სახით. </a:t>
            </a:r>
            <a:r>
              <a:rPr lang="en-US" dirty="0"/>
              <a:t>35-110 </a:t>
            </a:r>
            <a:r>
              <a:rPr lang="en-US" dirty="0" err="1"/>
              <a:t>ძაბვის</a:t>
            </a:r>
            <a:r>
              <a:rPr lang="en-US" dirty="0"/>
              <a:t> </a:t>
            </a:r>
            <a:r>
              <a:rPr lang="en-US" dirty="0" err="1"/>
              <a:t>ქვესადგურებში</a:t>
            </a:r>
            <a:r>
              <a:rPr lang="en-US" dirty="0"/>
              <a:t> </a:t>
            </a:r>
            <a:r>
              <a:rPr lang="en-US" dirty="0" err="1"/>
              <a:t>არსებული</a:t>
            </a:r>
            <a:r>
              <a:rPr lang="en-US" dirty="0"/>
              <a:t> </a:t>
            </a:r>
            <a:r>
              <a:rPr lang="en-US" dirty="0" err="1"/>
              <a:t>ძალოვანი</a:t>
            </a:r>
            <a:r>
              <a:rPr lang="en-US" dirty="0"/>
              <a:t> </a:t>
            </a:r>
            <a:r>
              <a:rPr lang="en-US" dirty="0" err="1"/>
              <a:t>ტრანსფორმატორებ</a:t>
            </a:r>
            <a:r>
              <a:rPr lang="ka-GE" dirty="0"/>
              <a:t>ის რემონტი ადგილზე მიმდინარეობს, რა დროსაც </a:t>
            </a:r>
            <a:r>
              <a:rPr lang="en-US" dirty="0" err="1"/>
              <a:t>ნამუშევარი</a:t>
            </a:r>
            <a:r>
              <a:rPr lang="en-US" dirty="0"/>
              <a:t> </a:t>
            </a:r>
            <a:r>
              <a:rPr lang="en-US" dirty="0" err="1"/>
              <a:t>ზეთის</a:t>
            </a:r>
            <a:r>
              <a:rPr lang="en-US" dirty="0"/>
              <a:t> </a:t>
            </a:r>
            <a:r>
              <a:rPr lang="en-US" dirty="0" err="1"/>
              <a:t>ჩამოსხმა</a:t>
            </a:r>
            <a:r>
              <a:rPr lang="en-US" dirty="0"/>
              <a:t> </a:t>
            </a:r>
            <a:r>
              <a:rPr lang="en-US" dirty="0" err="1"/>
              <a:t>და</a:t>
            </a:r>
            <a:r>
              <a:rPr lang="en-US" dirty="0"/>
              <a:t> </a:t>
            </a:r>
            <a:r>
              <a:rPr lang="en-US" dirty="0" err="1"/>
              <a:t>საამქროში</a:t>
            </a:r>
            <a:r>
              <a:rPr lang="en-US" dirty="0"/>
              <a:t> </a:t>
            </a:r>
            <a:r>
              <a:rPr lang="en-US" dirty="0" err="1"/>
              <a:t>შემოტანა</a:t>
            </a:r>
            <a:r>
              <a:rPr lang="en-US" dirty="0"/>
              <a:t> </a:t>
            </a:r>
            <a:r>
              <a:rPr lang="ka-GE" dirty="0"/>
              <a:t>მო</a:t>
            </a:r>
            <a:r>
              <a:rPr lang="en-US" dirty="0" err="1"/>
              <a:t>ხდება</a:t>
            </a:r>
            <a:r>
              <a:rPr lang="en-US" dirty="0"/>
              <a:t> </a:t>
            </a:r>
            <a:r>
              <a:rPr lang="en-US" dirty="0" err="1"/>
              <a:t>ავტოტრანსპორტით</a:t>
            </a:r>
            <a:r>
              <a:rPr lang="ka-GE" dirty="0"/>
              <a:t> და მათი ჩასხმა ავზებში ხორციელდება 1.2 მ</a:t>
            </a:r>
            <a:r>
              <a:rPr lang="ka-GE" baseline="30000" dirty="0"/>
              <a:t>3</a:t>
            </a:r>
            <a:r>
              <a:rPr lang="ka-GE" dirty="0"/>
              <a:t>/სთ-ში სიმძლავრის ტუმბოთი.</a:t>
            </a:r>
            <a:endParaRPr lang="en-US" dirty="0"/>
          </a:p>
          <a:p>
            <a:pPr marL="0" indent="0">
              <a:buClrTx/>
              <a:buNone/>
            </a:pPr>
            <a:r>
              <a:rPr lang="en-US" dirty="0" err="1"/>
              <a:t>სატრანსფორმატორო</a:t>
            </a:r>
            <a:r>
              <a:rPr lang="en-US" dirty="0"/>
              <a:t> </a:t>
            </a:r>
            <a:r>
              <a:rPr lang="en-US" dirty="0" err="1"/>
              <a:t>საამქროში</a:t>
            </a:r>
            <a:r>
              <a:rPr lang="en-US" dirty="0"/>
              <a:t> </a:t>
            </a:r>
            <a:r>
              <a:rPr lang="en-US" dirty="0" err="1"/>
              <a:t>ქსელიდან</a:t>
            </a:r>
            <a:r>
              <a:rPr lang="en-US" dirty="0"/>
              <a:t>, </a:t>
            </a:r>
            <a:r>
              <a:rPr lang="en-US" dirty="0" err="1"/>
              <a:t>სარემონტოდ</a:t>
            </a:r>
            <a:r>
              <a:rPr lang="en-US" dirty="0"/>
              <a:t> </a:t>
            </a:r>
            <a:r>
              <a:rPr lang="en-US" dirty="0" err="1"/>
              <a:t>შემოსულ</a:t>
            </a:r>
            <a:r>
              <a:rPr lang="en-US" dirty="0"/>
              <a:t> </a:t>
            </a:r>
            <a:r>
              <a:rPr lang="en-US" dirty="0" err="1"/>
              <a:t>ტრანსფორმატორებზე</a:t>
            </a:r>
            <a:r>
              <a:rPr lang="en-US" dirty="0"/>
              <a:t>, </a:t>
            </a:r>
            <a:r>
              <a:rPr lang="en-US" dirty="0" err="1"/>
              <a:t>პირველ</a:t>
            </a:r>
            <a:r>
              <a:rPr lang="en-US" dirty="0"/>
              <a:t> </a:t>
            </a:r>
            <a:r>
              <a:rPr lang="en-US" dirty="0" err="1"/>
              <a:t>რიგში</a:t>
            </a:r>
            <a:r>
              <a:rPr lang="en-US" dirty="0"/>
              <a:t> </a:t>
            </a:r>
            <a:r>
              <a:rPr lang="ka-GE" dirty="0"/>
              <a:t>განხორციელდება</a:t>
            </a:r>
            <a:r>
              <a:rPr lang="en-US" dirty="0"/>
              <a:t> </a:t>
            </a:r>
            <a:r>
              <a:rPr lang="en-US" dirty="0" err="1"/>
              <a:t>ზეთის</a:t>
            </a:r>
            <a:r>
              <a:rPr lang="en-US" dirty="0"/>
              <a:t> </a:t>
            </a:r>
            <a:r>
              <a:rPr lang="en-US" dirty="0" err="1"/>
              <a:t>სინჯის</a:t>
            </a:r>
            <a:r>
              <a:rPr lang="en-US" dirty="0"/>
              <a:t> </a:t>
            </a:r>
            <a:r>
              <a:rPr lang="en-US" dirty="0" err="1"/>
              <a:t>აღება</a:t>
            </a:r>
            <a:r>
              <a:rPr lang="ka-GE" dirty="0"/>
              <a:t>, </a:t>
            </a:r>
            <a:r>
              <a:rPr lang="en-US" dirty="0" err="1"/>
              <a:t>ანალიზი</a:t>
            </a:r>
            <a:r>
              <a:rPr lang="ka-GE" dirty="0"/>
              <a:t> და ჩამოსხმა შესაბამის ავზებში ხარსიხის მიხედვით. </a:t>
            </a:r>
            <a:r>
              <a:rPr lang="en-US" dirty="0" err="1"/>
              <a:t>ამის</a:t>
            </a:r>
            <a:r>
              <a:rPr lang="en-US" dirty="0"/>
              <a:t> </a:t>
            </a:r>
            <a:r>
              <a:rPr lang="en-US" dirty="0" err="1"/>
              <a:t>შემდეგ</a:t>
            </a:r>
            <a:r>
              <a:rPr lang="en-US" dirty="0"/>
              <a:t> </a:t>
            </a:r>
            <a:r>
              <a:rPr lang="ka-GE" dirty="0"/>
              <a:t>ზეთი წინასწარი დამუშავებისათვის მიეწოდება სათანადო დანადგარებს.</a:t>
            </a:r>
            <a:endParaRPr lang="en-US" dirty="0"/>
          </a:p>
          <a:p>
            <a:endParaRPr lang="en-US" dirty="0"/>
          </a:p>
        </p:txBody>
      </p:sp>
    </p:spTree>
    <p:extLst>
      <p:ext uri="{BB962C8B-B14F-4D97-AF65-F5344CB8AC3E}">
        <p14:creationId xmlns:p14="http://schemas.microsoft.com/office/powerpoint/2010/main" val="256471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355" y="533400"/>
            <a:ext cx="5410201" cy="762000"/>
          </a:xfrm>
        </p:spPr>
        <p:txBody>
          <a:bodyPr/>
          <a:lstStyle/>
          <a:p>
            <a:pPr algn="ctr"/>
            <a:r>
              <a:rPr lang="ka-GE" b="1" dirty="0" smtClean="0">
                <a:solidFill>
                  <a:schemeClr val="tx1"/>
                </a:solidFill>
              </a:rPr>
              <a:t>ავზების პარკი</a:t>
            </a:r>
            <a:endParaRPr lang="en-US" b="1" dirty="0">
              <a:solidFill>
                <a:schemeClr val="tx1"/>
              </a:solidFill>
            </a:endParaRPr>
          </a:p>
        </p:txBody>
      </p:sp>
      <p:sp>
        <p:nvSpPr>
          <p:cNvPr id="3" name="Content Placeholder 2"/>
          <p:cNvSpPr>
            <a:spLocks noGrp="1"/>
          </p:cNvSpPr>
          <p:nvPr>
            <p:ph idx="1"/>
          </p:nvPr>
        </p:nvSpPr>
        <p:spPr>
          <a:xfrm>
            <a:off x="609598" y="1371600"/>
            <a:ext cx="7848602" cy="5257800"/>
          </a:xfrm>
        </p:spPr>
        <p:txBody>
          <a:bodyPr>
            <a:normAutofit fontScale="92500"/>
          </a:bodyPr>
          <a:lstStyle/>
          <a:p>
            <a:pPr>
              <a:buClrTx/>
            </a:pPr>
            <a:r>
              <a:rPr lang="ka-GE" dirty="0" smtClean="0"/>
              <a:t>სატრანსფორმატორო </a:t>
            </a:r>
            <a:r>
              <a:rPr lang="ka-GE" dirty="0"/>
              <a:t>საამქროში სულ განთავსებულია 7 ერთეული სხვადასხვა ზომის ავზები რომელთა საერთო მოცულობა დაახლოებით შეადგენს 116 მ</a:t>
            </a:r>
            <a:r>
              <a:rPr lang="ka-GE" baseline="30000" dirty="0"/>
              <a:t>3 </a:t>
            </a:r>
            <a:r>
              <a:rPr lang="ka-GE" dirty="0"/>
              <a:t>–ს.</a:t>
            </a:r>
            <a:endParaRPr lang="en-US" dirty="0"/>
          </a:p>
          <a:p>
            <a:pPr>
              <a:buClrTx/>
            </a:pPr>
            <a:r>
              <a:rPr lang="ka-GE" dirty="0" smtClean="0"/>
              <a:t>ნახმარი ზეთების მიღებისათვის საწარმოს ტერიტორიაზე განთავსებულია 4 ცალი მიწისზედა რეზერვუარები რომელთა მოცულობები შესაბამისად ტოლი: 24 მ</a:t>
            </a:r>
            <a:r>
              <a:rPr lang="ka-GE" baseline="30000" dirty="0" smtClean="0"/>
              <a:t>3</a:t>
            </a:r>
            <a:r>
              <a:rPr lang="ka-GE" dirty="0" smtClean="0"/>
              <a:t>, 27 მ</a:t>
            </a:r>
            <a:r>
              <a:rPr lang="ka-GE" baseline="30000" dirty="0" smtClean="0"/>
              <a:t>3</a:t>
            </a:r>
            <a:r>
              <a:rPr lang="ka-GE" dirty="0" smtClean="0"/>
              <a:t>; 27 მ</a:t>
            </a:r>
            <a:r>
              <a:rPr lang="ka-GE" baseline="30000" dirty="0" smtClean="0"/>
              <a:t>3</a:t>
            </a:r>
            <a:r>
              <a:rPr lang="ka-GE" dirty="0" smtClean="0"/>
              <a:t> და 27 მ</a:t>
            </a:r>
            <a:r>
              <a:rPr lang="ka-GE" baseline="30000" dirty="0" smtClean="0"/>
              <a:t>3</a:t>
            </a:r>
            <a:r>
              <a:rPr lang="ka-GE" dirty="0" smtClean="0"/>
              <a:t>, ანუ ჯამური მოცულობაა 105 მ</a:t>
            </a:r>
            <a:r>
              <a:rPr lang="ka-GE" baseline="30000" dirty="0" smtClean="0"/>
              <a:t>3</a:t>
            </a:r>
            <a:r>
              <a:rPr lang="ka-GE" dirty="0" smtClean="0"/>
              <a:t>.</a:t>
            </a:r>
            <a:endParaRPr lang="en-US" dirty="0" smtClean="0"/>
          </a:p>
          <a:p>
            <a:pPr>
              <a:buClrTx/>
            </a:pPr>
            <a:r>
              <a:rPr lang="ka-GE" dirty="0" smtClean="0"/>
              <a:t>აღნიშნული </a:t>
            </a:r>
            <a:r>
              <a:rPr lang="ka-GE" dirty="0"/>
              <a:t>სარეზერვურო პარკის ფართობია 100 მ</a:t>
            </a:r>
            <a:r>
              <a:rPr lang="ka-GE" baseline="30000" dirty="0"/>
              <a:t>2</a:t>
            </a:r>
            <a:r>
              <a:rPr lang="ka-GE" dirty="0"/>
              <a:t>, რომელიც მთლიანად მობეტონებულია და ასევე გააჩნია 1.3 მეტრი სიმაღლის ბეტობის კედელი (</a:t>
            </a:r>
            <a:r>
              <a:rPr lang="ka-GE" dirty="0" smtClean="0"/>
              <a:t>ჯებირი - 1.3 მ სიმაღლეზე) </a:t>
            </a:r>
            <a:r>
              <a:rPr lang="ka-GE" dirty="0"/>
              <a:t>ოთხივე მხრიდან, რომელიც უზრუნველყოფს რომელიმე რეზერვუარის დაზიანების შემთხვევაში ზეთის შეკავებას და გარე პერიმეტრზე მისი მოხვედრის თავიდან არიდებას და გარემოს დაბინძურების პრევენციას. ასევე აღნიშნული ბეტონის შემოზვინულობა უზრუნველყოფს აღნიშნულ ტერიტორიაზე დაგროვილი და ნავთობპროდუქტებით დაბინძურებული სანიაღვრე წყლების გარე პერიმეტრზე არ მოხვედრას.</a:t>
            </a:r>
            <a:endParaRPr lang="en-US" dirty="0"/>
          </a:p>
          <a:p>
            <a:pPr>
              <a:buClrTx/>
            </a:pPr>
            <a:r>
              <a:rPr lang="ka-GE" dirty="0"/>
              <a:t>ზემოთ აღნიშნული ყველა რეზერვუარი იმყოფება გამართულ მდგომარეობაში და შეუძლია უზრუნველყოს ზეთების უსაფრთხოდ განთავსება</a:t>
            </a:r>
            <a:r>
              <a:rPr lang="ka-GE" dirty="0" smtClean="0"/>
              <a:t>.</a:t>
            </a:r>
            <a:endParaRPr lang="en-US" dirty="0"/>
          </a:p>
        </p:txBody>
      </p:sp>
    </p:spTree>
    <p:extLst>
      <p:ext uri="{BB962C8B-B14F-4D97-AF65-F5344CB8AC3E}">
        <p14:creationId xmlns:p14="http://schemas.microsoft.com/office/powerpoint/2010/main" val="301061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3581401" cy="1320800"/>
          </a:xfrm>
        </p:spPr>
        <p:txBody>
          <a:bodyPr/>
          <a:lstStyle/>
          <a:p>
            <a:r>
              <a:rPr lang="ka-GE" b="1" dirty="0" smtClean="0">
                <a:solidFill>
                  <a:schemeClr val="tx1"/>
                </a:solidFill>
              </a:rPr>
              <a:t>ავზების პარკი</a:t>
            </a:r>
            <a:endParaRPr lang="en-US" b="1" dirty="0">
              <a:solidFill>
                <a:schemeClr val="tx1"/>
              </a:solidFill>
            </a:endParaRPr>
          </a:p>
        </p:txBody>
      </p:sp>
      <p:pic>
        <p:nvPicPr>
          <p:cNvPr id="409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r="1430" b="15813"/>
          <a:stretch>
            <a:fillRect/>
          </a:stretch>
        </p:blipFill>
        <p:spPr bwMode="auto">
          <a:xfrm>
            <a:off x="152400" y="1593645"/>
            <a:ext cx="539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5715000" y="1832740"/>
            <a:ext cx="2819400" cy="4993305"/>
          </a:xfrm>
          <a:prstGeom prst="rect">
            <a:avLst/>
          </a:prstGeom>
        </p:spPr>
      </p:pic>
    </p:spTree>
    <p:extLst>
      <p:ext uri="{BB962C8B-B14F-4D97-AF65-F5344CB8AC3E}">
        <p14:creationId xmlns:p14="http://schemas.microsoft.com/office/powerpoint/2010/main" val="293980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4953001" cy="762000"/>
          </a:xfrm>
        </p:spPr>
        <p:txBody>
          <a:bodyPr/>
          <a:lstStyle/>
          <a:p>
            <a:pPr algn="ctr"/>
            <a:r>
              <a:rPr lang="ka-GE" b="1" dirty="0" smtClean="0">
                <a:solidFill>
                  <a:schemeClr val="tx1"/>
                </a:solidFill>
              </a:rPr>
              <a:t>ზეთის რეგენერაცია</a:t>
            </a:r>
            <a:endParaRPr lang="en-US" b="1" dirty="0">
              <a:solidFill>
                <a:schemeClr val="tx1"/>
              </a:solidFill>
            </a:endParaRPr>
          </a:p>
        </p:txBody>
      </p:sp>
      <p:sp>
        <p:nvSpPr>
          <p:cNvPr id="3" name="Content Placeholder 2"/>
          <p:cNvSpPr>
            <a:spLocks noGrp="1"/>
          </p:cNvSpPr>
          <p:nvPr>
            <p:ph idx="1"/>
          </p:nvPr>
        </p:nvSpPr>
        <p:spPr>
          <a:xfrm>
            <a:off x="228600" y="1371600"/>
            <a:ext cx="8458200" cy="5181600"/>
          </a:xfrm>
        </p:spPr>
        <p:txBody>
          <a:bodyPr>
            <a:normAutofit fontScale="62500" lnSpcReduction="20000"/>
          </a:bodyPr>
          <a:lstStyle/>
          <a:p>
            <a:pPr>
              <a:lnSpc>
                <a:spcPct val="120000"/>
              </a:lnSpc>
            </a:pPr>
            <a:endParaRPr lang="ka-GE" sz="2600" dirty="0" smtClean="0">
              <a:latin typeface="Sylfaen" panose="010A0502050306030303" pitchFamily="18" charset="0"/>
            </a:endParaRPr>
          </a:p>
          <a:p>
            <a:pPr marL="0" marR="0" algn="just">
              <a:lnSpc>
                <a:spcPct val="120000"/>
              </a:lnSpc>
              <a:spcBef>
                <a:spcPts val="0"/>
              </a:spcBef>
              <a:spcAft>
                <a:spcPts val="600"/>
              </a:spcAft>
              <a:buClrTx/>
              <a:tabLst>
                <a:tab pos="57150" algn="l"/>
              </a:tabLst>
            </a:pPr>
            <a:r>
              <a:rPr lang="ka-GE" sz="2900" dirty="0">
                <a:latin typeface="Sylfaen" panose="010A0502050306030303" pitchFamily="18" charset="0"/>
                <a:ea typeface="Times New Roman" panose="02020603050405020304" pitchFamily="18" charset="0"/>
                <a:cs typeface="LitNusx" pitchFamily="2" charset="0"/>
              </a:rPr>
              <a:t>ნახმარი ზეთები რომელთა მჟავიანობა ნორმაშია, თუმცა საჭიროებს შრობა–ფილტრაციას, მიემართება შრობა-ფილტრაციის დანადგარში </a:t>
            </a:r>
            <a:r>
              <a:rPr lang="ka-GE" sz="2900" dirty="0" smtClean="0">
                <a:latin typeface="Sylfaen" panose="010A0502050306030303" pitchFamily="18" charset="0"/>
                <a:ea typeface="Times New Roman" panose="02020603050405020304" pitchFamily="18" charset="0"/>
                <a:cs typeface="LitNusx" pitchFamily="2" charset="0"/>
              </a:rPr>
              <a:t>(</a:t>
            </a:r>
            <a:r>
              <a:rPr lang="en-US" sz="2900" dirty="0" smtClean="0">
                <a:latin typeface="Sylfaen" panose="010A0502050306030303" pitchFamily="18" charset="0"/>
                <a:ea typeface="Times New Roman" panose="02020603050405020304" pitchFamily="18" charset="0"/>
                <a:cs typeface="LitNusx" pitchFamily="2" charset="0"/>
              </a:rPr>
              <a:t>DOV 5002/P</a:t>
            </a:r>
            <a:r>
              <a:rPr lang="ka-GE" sz="2900" dirty="0" smtClean="0">
                <a:latin typeface="Sylfaen" panose="010A0502050306030303" pitchFamily="18" charset="0"/>
                <a:ea typeface="Times New Roman" panose="02020603050405020304" pitchFamily="18" charset="0"/>
                <a:cs typeface="LitNusx" pitchFamily="2" charset="0"/>
              </a:rPr>
              <a:t>)</a:t>
            </a:r>
          </a:p>
          <a:p>
            <a:pPr marL="0" indent="0" algn="just">
              <a:lnSpc>
                <a:spcPct val="120000"/>
              </a:lnSpc>
              <a:spcBef>
                <a:spcPts val="0"/>
              </a:spcBef>
              <a:spcAft>
                <a:spcPts val="600"/>
              </a:spcAft>
              <a:buClrTx/>
              <a:buNone/>
              <a:tabLst>
                <a:tab pos="57150" algn="l"/>
              </a:tabLst>
            </a:pPr>
            <a:r>
              <a:rPr lang="ka-GE" sz="2900" i="1" dirty="0">
                <a:latin typeface="Sylfaen" panose="010A0502050306030303" pitchFamily="18" charset="0"/>
              </a:rPr>
              <a:t>შრობა დეგაზაციის </a:t>
            </a:r>
            <a:r>
              <a:rPr lang="ka-GE" sz="2900" i="1" dirty="0" smtClean="0">
                <a:latin typeface="Sylfaen" panose="010A0502050306030303" pitchFamily="18" charset="0"/>
              </a:rPr>
              <a:t>დანადგარის </a:t>
            </a:r>
            <a:r>
              <a:rPr lang="ka-GE" sz="2900" i="1" dirty="0">
                <a:latin typeface="Sylfaen" panose="010A0502050306030303" pitchFamily="18" charset="0"/>
              </a:rPr>
              <a:t>საპროექტო წარმადობა - 3410 ლიტრი ანუ 3000 კილოგრამი სატრანსფორმატორო ნამუშევარი ზეთების გადამუშავება 16 საათში, ანუ ორი დღის განმავლობაში 8 საათიანი სამუშაო დღით. ანუ 43,5 მ</a:t>
            </a:r>
            <a:r>
              <a:rPr lang="ka-GE" sz="2900" i="1" baseline="30000" dirty="0">
                <a:latin typeface="Sylfaen" panose="010A0502050306030303" pitchFamily="18" charset="0"/>
              </a:rPr>
              <a:t>3</a:t>
            </a:r>
            <a:r>
              <a:rPr lang="ka-GE" sz="2900" i="1" dirty="0">
                <a:latin typeface="Sylfaen" panose="010A0502050306030303" pitchFamily="18" charset="0"/>
              </a:rPr>
              <a:t>-ის ანუ 38.28  ტონის გადამუშავებისათვის წელიწადში საჭირო იქნებაა დაახლოებით 204 საათი (26 დღე).</a:t>
            </a:r>
            <a:endParaRPr lang="en-US" sz="2900" i="1" dirty="0">
              <a:latin typeface="Sylfaen" panose="010A0502050306030303" pitchFamily="18" charset="0"/>
            </a:endParaRPr>
          </a:p>
          <a:p>
            <a:pPr marL="0" marR="0" algn="just">
              <a:lnSpc>
                <a:spcPct val="120000"/>
              </a:lnSpc>
              <a:spcBef>
                <a:spcPts val="0"/>
              </a:spcBef>
              <a:spcAft>
                <a:spcPts val="600"/>
              </a:spcAft>
              <a:buClrTx/>
              <a:tabLst>
                <a:tab pos="57150" algn="l"/>
              </a:tabLst>
            </a:pPr>
            <a:endParaRPr lang="ka-GE" sz="2900" dirty="0" smtClean="0">
              <a:latin typeface="Sylfaen" panose="010A0502050306030303" pitchFamily="18" charset="0"/>
              <a:ea typeface="Times New Roman" panose="02020603050405020304" pitchFamily="18" charset="0"/>
              <a:cs typeface="LitNusx" pitchFamily="2" charset="0"/>
            </a:endParaRPr>
          </a:p>
          <a:p>
            <a:pPr marL="0" marR="0" algn="just">
              <a:lnSpc>
                <a:spcPct val="120000"/>
              </a:lnSpc>
              <a:spcBef>
                <a:spcPts val="0"/>
              </a:spcBef>
              <a:spcAft>
                <a:spcPts val="600"/>
              </a:spcAft>
              <a:buClrTx/>
              <a:tabLst>
                <a:tab pos="57150" algn="l"/>
              </a:tabLst>
            </a:pPr>
            <a:r>
              <a:rPr lang="ka-GE" sz="2900" dirty="0" smtClean="0">
                <a:latin typeface="Sylfaen" panose="010A0502050306030303" pitchFamily="18" charset="0"/>
                <a:ea typeface="Times New Roman" panose="02020603050405020304" pitchFamily="18" charset="0"/>
                <a:cs typeface="LitNusx" pitchFamily="2" charset="0"/>
              </a:rPr>
              <a:t> </a:t>
            </a:r>
            <a:r>
              <a:rPr lang="ka-GE" sz="2900" dirty="0">
                <a:latin typeface="Sylfaen" panose="010A0502050306030303" pitchFamily="18" charset="0"/>
                <a:ea typeface="Times New Roman" panose="02020603050405020304" pitchFamily="18" charset="0"/>
                <a:cs typeface="LitNusx" pitchFamily="2" charset="0"/>
              </a:rPr>
              <a:t>ნახმარი ზეთები რომელთა მჟავიანობა არ არის ნორმაში და ამასთან ერთად საჭიროებს დეგაზაცია – შრობა–ფილტრაციას, მიემართება რეგენერაციის დანადგარში </a:t>
            </a:r>
            <a:r>
              <a:rPr lang="ka-GE" sz="2900" dirty="0" smtClean="0">
                <a:latin typeface="Sylfaen" panose="010A0502050306030303" pitchFamily="18" charset="0"/>
                <a:ea typeface="Times New Roman" panose="02020603050405020304" pitchFamily="18" charset="0"/>
                <a:cs typeface="LitNusx" pitchFamily="2" charset="0"/>
              </a:rPr>
              <a:t>(ЭЮМ </a:t>
            </a:r>
            <a:r>
              <a:rPr lang="ka-GE" sz="2900" dirty="0">
                <a:latin typeface="Sylfaen" panose="010A0502050306030303" pitchFamily="18" charset="0"/>
                <a:ea typeface="Times New Roman" panose="02020603050405020304" pitchFamily="18" charset="0"/>
                <a:cs typeface="LitNusx" pitchFamily="2" charset="0"/>
              </a:rPr>
              <a:t>01.05.00.001 </a:t>
            </a:r>
            <a:r>
              <a:rPr lang="ka-GE" sz="2900" dirty="0" smtClean="0">
                <a:latin typeface="Sylfaen" panose="010A0502050306030303" pitchFamily="18" charset="0"/>
                <a:ea typeface="Times New Roman" panose="02020603050405020304" pitchFamily="18" charset="0"/>
                <a:cs typeface="LitNusx" pitchFamily="2" charset="0"/>
              </a:rPr>
              <a:t>РЭ).</a:t>
            </a:r>
          </a:p>
          <a:p>
            <a:pPr marL="0" marR="0" indent="0" algn="just">
              <a:lnSpc>
                <a:spcPct val="120000"/>
              </a:lnSpc>
              <a:spcBef>
                <a:spcPts val="0"/>
              </a:spcBef>
              <a:spcAft>
                <a:spcPts val="600"/>
              </a:spcAft>
              <a:buNone/>
              <a:tabLst>
                <a:tab pos="57150" algn="l"/>
              </a:tabLst>
            </a:pPr>
            <a:r>
              <a:rPr lang="ka-GE" sz="2900" i="1" dirty="0" smtClean="0">
                <a:latin typeface="Sylfaen" panose="010A0502050306030303" pitchFamily="18" charset="0"/>
                <a:ea typeface="Times New Roman" panose="02020603050405020304" pitchFamily="18" charset="0"/>
              </a:rPr>
              <a:t>რეგენერაციის დანადგარის საპროექტო </a:t>
            </a:r>
            <a:r>
              <a:rPr lang="ka-GE" sz="2900" i="1" dirty="0">
                <a:latin typeface="Sylfaen" panose="010A0502050306030303" pitchFamily="18" charset="0"/>
                <a:ea typeface="Times New Roman" panose="02020603050405020304" pitchFamily="18" charset="0"/>
              </a:rPr>
              <a:t>წარმადობა - </a:t>
            </a:r>
            <a:r>
              <a:rPr lang="ka-GE" sz="2900" i="1" dirty="0">
                <a:solidFill>
                  <a:srgbClr val="1D2228"/>
                </a:solidFill>
                <a:latin typeface="Sylfaen" panose="010A0502050306030303" pitchFamily="18" charset="0"/>
                <a:ea typeface="Times New Roman" panose="02020603050405020304" pitchFamily="18" charset="0"/>
                <a:cs typeface="Helvetica" panose="020B0604020202020204" pitchFamily="34" charset="0"/>
              </a:rPr>
              <a:t>3410 </a:t>
            </a:r>
            <a:r>
              <a:rPr lang="ka-GE" sz="2900" i="1" dirty="0">
                <a:solidFill>
                  <a:srgbClr val="1D2228"/>
                </a:solidFill>
                <a:latin typeface="Sylfaen" panose="010A0502050306030303" pitchFamily="18" charset="0"/>
                <a:ea typeface="Times New Roman" panose="02020603050405020304" pitchFamily="18" charset="0"/>
                <a:cs typeface="Sylfaen" panose="010A0502050306030303" pitchFamily="18" charset="0"/>
              </a:rPr>
              <a:t>ლიტრი ანუ 3000 კილოგრამი </a:t>
            </a:r>
            <a:r>
              <a:rPr lang="ka-GE" sz="2900" i="1" dirty="0">
                <a:latin typeface="Sylfaen" panose="010A0502050306030303" pitchFamily="18" charset="0"/>
                <a:ea typeface="Times New Roman" panose="02020603050405020304" pitchFamily="18" charset="0"/>
                <a:cs typeface="Sylfaen" panose="010A0502050306030303" pitchFamily="18" charset="0"/>
              </a:rPr>
              <a:t>სატრანსფორმატორო ნამუშევარი ზეთების გადამუშავება 112 საათში, ანუ 14 დღის განმავლობაში 8 საათიანი სამუშაო დღით. ანუ 19 მ</a:t>
            </a:r>
            <a:r>
              <a:rPr lang="ka-GE" sz="2900" i="1" baseline="30000" dirty="0">
                <a:latin typeface="Sylfaen" panose="010A0502050306030303" pitchFamily="18" charset="0"/>
                <a:ea typeface="Times New Roman" panose="02020603050405020304" pitchFamily="18" charset="0"/>
                <a:cs typeface="Sylfaen" panose="010A0502050306030303" pitchFamily="18" charset="0"/>
              </a:rPr>
              <a:t>3</a:t>
            </a:r>
            <a:r>
              <a:rPr lang="ka-GE" sz="2900" i="1" dirty="0">
                <a:latin typeface="Sylfaen" panose="010A0502050306030303" pitchFamily="18" charset="0"/>
                <a:ea typeface="Times New Roman" panose="02020603050405020304" pitchFamily="18" charset="0"/>
                <a:cs typeface="Sylfaen" panose="010A0502050306030303" pitchFamily="18" charset="0"/>
              </a:rPr>
              <a:t>-ის ანუ 16.72 ტონის გადამუშავებისათვის წელიწადში საჭირო იქნებაა დაახლოებით 624 საათი (78 დღე).</a:t>
            </a:r>
            <a:endParaRPr lang="en-US" sz="2900" i="1" dirty="0">
              <a:latin typeface="Sylfaen" panose="010A0502050306030303" pitchFamily="18" charset="0"/>
              <a:ea typeface="Times New Roman" panose="02020603050405020304" pitchFamily="18" charset="0"/>
            </a:endParaRPr>
          </a:p>
          <a:p>
            <a:pPr marL="0" marR="0" algn="just">
              <a:spcBef>
                <a:spcPts val="0"/>
              </a:spcBef>
              <a:spcAft>
                <a:spcPts val="600"/>
              </a:spcAft>
              <a:buClrTx/>
              <a:tabLst>
                <a:tab pos="57150" algn="l"/>
              </a:tabLst>
            </a:pPr>
            <a:endParaRPr lang="ka-GE" sz="2000" dirty="0" smtClean="0">
              <a:latin typeface="Sylfaen" panose="010A0502050306030303" pitchFamily="18" charset="0"/>
              <a:ea typeface="Times New Roman" panose="02020603050405020304" pitchFamily="18" charset="0"/>
              <a:cs typeface="LitNusx" pitchFamily="2" charset="0"/>
            </a:endParaRPr>
          </a:p>
          <a:p>
            <a:pPr marL="0" marR="0" algn="just">
              <a:spcBef>
                <a:spcPts val="0"/>
              </a:spcBef>
              <a:spcAft>
                <a:spcPts val="600"/>
              </a:spcAft>
              <a:buClrTx/>
              <a:tabLst>
                <a:tab pos="57150" algn="l"/>
              </a:tabLst>
            </a:pPr>
            <a:endParaRPr lang="en-US" sz="2000" dirty="0">
              <a:latin typeface="Sylfaen" panose="010A0502050306030303" pitchFamily="18" charset="0"/>
              <a:ea typeface="Times New Roman" panose="02020603050405020304" pitchFamily="18" charset="0"/>
            </a:endParaRPr>
          </a:p>
        </p:txBody>
      </p:sp>
    </p:spTree>
    <p:extLst>
      <p:ext uri="{BB962C8B-B14F-4D97-AF65-F5344CB8AC3E}">
        <p14:creationId xmlns:p14="http://schemas.microsoft.com/office/powerpoint/2010/main" val="316139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6477001" cy="838200"/>
          </a:xfrm>
        </p:spPr>
        <p:txBody>
          <a:bodyPr>
            <a:normAutofit/>
          </a:bodyPr>
          <a:lstStyle/>
          <a:p>
            <a:r>
              <a:rPr lang="ka-GE" sz="2600" b="1" dirty="0" smtClean="0">
                <a:solidFill>
                  <a:schemeClr val="tx1"/>
                </a:solidFill>
              </a:rPr>
              <a:t>სატრანსფორმატორო საამქროს გენ-გეგმა</a:t>
            </a:r>
            <a:endParaRPr lang="en-US" sz="2600" b="1" dirty="0">
              <a:solidFill>
                <a:schemeClr val="tx1"/>
              </a:solidFill>
            </a:endParaRPr>
          </a:p>
        </p:txBody>
      </p:sp>
      <p:pic>
        <p:nvPicPr>
          <p:cNvPr id="7" name="Picture 6"/>
          <p:cNvPicPr>
            <a:picLocks noChangeAspect="1"/>
          </p:cNvPicPr>
          <p:nvPr/>
        </p:nvPicPr>
        <p:blipFill rotWithShape="1">
          <a:blip r:embed="rId2"/>
          <a:srcRect l="16618" t="34375" r="26310" b="23958"/>
          <a:stretch/>
        </p:blipFill>
        <p:spPr>
          <a:xfrm>
            <a:off x="0" y="1597904"/>
            <a:ext cx="9102213" cy="3736095"/>
          </a:xfrm>
          <a:prstGeom prst="rect">
            <a:avLst/>
          </a:prstGeom>
        </p:spPr>
      </p:pic>
    </p:spTree>
    <p:extLst>
      <p:ext uri="{BB962C8B-B14F-4D97-AF65-F5344CB8AC3E}">
        <p14:creationId xmlns:p14="http://schemas.microsoft.com/office/powerpoint/2010/main" val="397395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019801" cy="762000"/>
          </a:xfrm>
        </p:spPr>
        <p:txBody>
          <a:bodyPr>
            <a:noAutofit/>
          </a:bodyPr>
          <a:lstStyle/>
          <a:p>
            <a:r>
              <a:rPr lang="en-US" sz="3000" b="1" dirty="0" err="1">
                <a:solidFill>
                  <a:schemeClr val="tx1"/>
                </a:solidFill>
              </a:rPr>
              <a:t>ალტერნატიული</a:t>
            </a:r>
            <a:r>
              <a:rPr lang="en-US" sz="3000" b="1" dirty="0">
                <a:solidFill>
                  <a:schemeClr val="tx1"/>
                </a:solidFill>
              </a:rPr>
              <a:t> </a:t>
            </a:r>
            <a:r>
              <a:rPr lang="en-US" sz="3000" b="1" dirty="0" err="1">
                <a:solidFill>
                  <a:schemeClr val="tx1"/>
                </a:solidFill>
              </a:rPr>
              <a:t>ვარიანტები</a:t>
            </a:r>
            <a:r>
              <a:rPr lang="en-US" sz="3000" b="1" dirty="0"/>
              <a:t> </a:t>
            </a:r>
            <a:r>
              <a:rPr lang="en-US" sz="3000" dirty="0"/>
              <a:t/>
            </a:r>
            <a:br>
              <a:rPr lang="en-US" sz="3000" dirty="0"/>
            </a:br>
            <a:endParaRPr lang="en-US" sz="3000" dirty="0"/>
          </a:p>
        </p:txBody>
      </p:sp>
      <p:sp>
        <p:nvSpPr>
          <p:cNvPr id="4" name="Content Placeholder 3"/>
          <p:cNvSpPr>
            <a:spLocks noGrp="1"/>
          </p:cNvSpPr>
          <p:nvPr>
            <p:ph idx="1"/>
          </p:nvPr>
        </p:nvSpPr>
        <p:spPr>
          <a:xfrm>
            <a:off x="609599" y="2160590"/>
            <a:ext cx="6347714" cy="2693045"/>
          </a:xfrm>
          <a:prstGeom prst="rect">
            <a:avLst/>
          </a:prstGeom>
        </p:spPr>
        <p:txBody>
          <a:bodyPr wrap="square">
            <a:spAutoFit/>
          </a:bodyPr>
          <a:lstStyle/>
          <a:p>
            <a:pPr>
              <a:lnSpc>
                <a:spcPct val="150000"/>
              </a:lnSpc>
              <a:buClrTx/>
            </a:pPr>
            <a:r>
              <a:rPr lang="en-US" sz="2400" dirty="0" err="1" smtClean="0">
                <a:solidFill>
                  <a:schemeClr val="tx1"/>
                </a:solidFill>
                <a:latin typeface="Sylfaen" panose="010A0502050306030303" pitchFamily="18" charset="0"/>
              </a:rPr>
              <a:t>არაქმედების</a:t>
            </a:r>
            <a:r>
              <a:rPr lang="en-US" sz="2400" dirty="0" smtClean="0">
                <a:solidFill>
                  <a:schemeClr val="tx1"/>
                </a:solidFill>
                <a:latin typeface="Sylfaen" panose="010A0502050306030303" pitchFamily="18" charset="0"/>
              </a:rPr>
              <a:t> </a:t>
            </a:r>
            <a:r>
              <a:rPr lang="en-US" sz="2400" dirty="0" err="1">
                <a:solidFill>
                  <a:schemeClr val="tx1"/>
                </a:solidFill>
                <a:latin typeface="Sylfaen" panose="010A0502050306030303" pitchFamily="18" charset="0"/>
              </a:rPr>
              <a:t>ალტერნატიული</a:t>
            </a:r>
            <a:r>
              <a:rPr lang="en-US" sz="2400" dirty="0">
                <a:solidFill>
                  <a:schemeClr val="tx1"/>
                </a:solidFill>
                <a:latin typeface="Sylfaen" panose="010A0502050306030303" pitchFamily="18" charset="0"/>
              </a:rPr>
              <a:t> </a:t>
            </a:r>
            <a:r>
              <a:rPr lang="en-US" sz="2400" dirty="0" err="1">
                <a:solidFill>
                  <a:schemeClr val="tx1"/>
                </a:solidFill>
                <a:latin typeface="Sylfaen" panose="010A0502050306030303" pitchFamily="18" charset="0"/>
              </a:rPr>
              <a:t>ვარიანტი</a:t>
            </a:r>
            <a:endParaRPr lang="en-US" sz="2400" dirty="0">
              <a:solidFill>
                <a:schemeClr val="tx1"/>
              </a:solidFill>
              <a:latin typeface="Sylfaen" panose="010A0502050306030303" pitchFamily="18" charset="0"/>
            </a:endParaRPr>
          </a:p>
          <a:p>
            <a:pPr>
              <a:lnSpc>
                <a:spcPct val="150000"/>
              </a:lnSpc>
              <a:buClrTx/>
            </a:pPr>
            <a:r>
              <a:rPr lang="en-US" sz="2400" dirty="0" err="1">
                <a:solidFill>
                  <a:schemeClr val="tx1"/>
                </a:solidFill>
                <a:latin typeface="Sylfaen" panose="010A0502050306030303" pitchFamily="18" charset="0"/>
              </a:rPr>
              <a:t>ტექნოლოგიური</a:t>
            </a:r>
            <a:r>
              <a:rPr lang="en-US" sz="2400" dirty="0">
                <a:solidFill>
                  <a:schemeClr val="tx1"/>
                </a:solidFill>
                <a:latin typeface="Sylfaen" panose="010A0502050306030303" pitchFamily="18" charset="0"/>
              </a:rPr>
              <a:t> </a:t>
            </a:r>
            <a:r>
              <a:rPr lang="en-US" sz="2400" dirty="0" err="1">
                <a:solidFill>
                  <a:schemeClr val="tx1"/>
                </a:solidFill>
                <a:latin typeface="Sylfaen" panose="010A0502050306030303" pitchFamily="18" charset="0"/>
              </a:rPr>
              <a:t>ალტერნატივები</a:t>
            </a:r>
            <a:endParaRPr lang="en-US" sz="2400" dirty="0">
              <a:solidFill>
                <a:schemeClr val="tx1"/>
              </a:solidFill>
              <a:latin typeface="Sylfaen" panose="010A0502050306030303" pitchFamily="18" charset="0"/>
            </a:endParaRPr>
          </a:p>
          <a:p>
            <a:pPr>
              <a:lnSpc>
                <a:spcPct val="150000"/>
              </a:lnSpc>
              <a:buClrTx/>
            </a:pPr>
            <a:r>
              <a:rPr lang="ka-GE" sz="2400" dirty="0">
                <a:solidFill>
                  <a:schemeClr val="tx1"/>
                </a:solidFill>
                <a:latin typeface="Sylfaen" panose="010A0502050306030303" pitchFamily="18" charset="0"/>
              </a:rPr>
              <a:t>ტერიტორიის შერჩევის ალტერნატივები</a:t>
            </a:r>
            <a:endParaRPr lang="en-US" sz="2400" dirty="0">
              <a:solidFill>
                <a:schemeClr val="tx1"/>
              </a:solidFill>
              <a:latin typeface="Sylfaen" panose="010A0502050306030303" pitchFamily="18" charset="0"/>
            </a:endParaRPr>
          </a:p>
          <a:p>
            <a:pPr indent="0" algn="ctr">
              <a:lnSpc>
                <a:spcPct val="150000"/>
              </a:lnSpc>
              <a:buNone/>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61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914400"/>
          </a:xfrm>
        </p:spPr>
        <p:txBody>
          <a:bodyPr>
            <a:normAutofit fontScale="90000"/>
          </a:bodyPr>
          <a:lstStyle/>
          <a:p>
            <a:pPr algn="ctr"/>
            <a:r>
              <a:rPr lang="ru-RU" b="1" dirty="0">
                <a:solidFill>
                  <a:schemeClr val="tx1"/>
                </a:solidFill>
              </a:rPr>
              <a:t>გარემოზე შესაძლო </a:t>
            </a:r>
            <a:r>
              <a:rPr lang="ru-RU" b="1" dirty="0" smtClean="0">
                <a:solidFill>
                  <a:schemeClr val="tx1"/>
                </a:solidFill>
              </a:rPr>
              <a:t>ზემოქმედებ</a:t>
            </a:r>
            <a:r>
              <a:rPr lang="ka-GE" b="1" dirty="0" smtClean="0">
                <a:solidFill>
                  <a:schemeClr val="tx1"/>
                </a:solidFill>
              </a:rPr>
              <a:t>ა</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609598" y="1524000"/>
            <a:ext cx="7239002" cy="5105400"/>
          </a:xfrm>
        </p:spPr>
        <p:txBody>
          <a:bodyPr>
            <a:normAutofit/>
          </a:bodyPr>
          <a:lstStyle/>
          <a:p>
            <a:pPr marL="0" indent="0">
              <a:buClrTx/>
              <a:buNone/>
            </a:pPr>
            <a:r>
              <a:rPr lang="ru-RU" dirty="0" smtClean="0">
                <a:solidFill>
                  <a:schemeClr val="tx1"/>
                </a:solidFill>
              </a:rPr>
              <a:t>გზშ-ს პროცესში დეტალურად შესწავლილი იქნება შემდეგი სახის ზემოქმედებები: </a:t>
            </a:r>
            <a:endParaRPr lang="en-US" dirty="0" smtClean="0">
              <a:solidFill>
                <a:schemeClr val="tx1"/>
              </a:solidFill>
            </a:endParaRPr>
          </a:p>
          <a:p>
            <a:pPr lvl="0">
              <a:buClrTx/>
            </a:pPr>
            <a:r>
              <a:rPr lang="ru-RU" dirty="0" smtClean="0">
                <a:solidFill>
                  <a:schemeClr val="tx1"/>
                </a:solidFill>
              </a:rPr>
              <a:t> ატმოსფერულ ჰაერში მავნე ნივთიერებების ემისიები და ხმაურის გავრცელება; </a:t>
            </a:r>
            <a:endParaRPr lang="en-US" dirty="0" smtClean="0">
              <a:solidFill>
                <a:schemeClr val="tx1"/>
              </a:solidFill>
            </a:endParaRPr>
          </a:p>
          <a:p>
            <a:pPr lvl="0">
              <a:buClrTx/>
            </a:pPr>
            <a:r>
              <a:rPr lang="ru-RU" dirty="0" smtClean="0">
                <a:solidFill>
                  <a:schemeClr val="tx1"/>
                </a:solidFill>
              </a:rPr>
              <a:t> </a:t>
            </a:r>
            <a:r>
              <a:rPr lang="ru-RU" dirty="0">
                <a:solidFill>
                  <a:schemeClr val="tx1"/>
                </a:solidFill>
              </a:rPr>
              <a:t>ნიადაგისა და გრუნტის დაბინძურების რისკები; </a:t>
            </a:r>
            <a:endParaRPr lang="en-US" dirty="0">
              <a:solidFill>
                <a:schemeClr val="tx1"/>
              </a:solidFill>
            </a:endParaRPr>
          </a:p>
          <a:p>
            <a:pPr lvl="0">
              <a:buClrTx/>
            </a:pPr>
            <a:r>
              <a:rPr lang="ru-RU" dirty="0">
                <a:solidFill>
                  <a:schemeClr val="tx1"/>
                </a:solidFill>
              </a:rPr>
              <a:t> ბიოლოგიურ გარემოზე ზემოქმედება; </a:t>
            </a:r>
            <a:endParaRPr lang="en-US" dirty="0">
              <a:solidFill>
                <a:schemeClr val="tx1"/>
              </a:solidFill>
            </a:endParaRPr>
          </a:p>
          <a:p>
            <a:pPr lvl="0">
              <a:buClrTx/>
            </a:pPr>
            <a:r>
              <a:rPr lang="ru-RU" dirty="0">
                <a:solidFill>
                  <a:schemeClr val="tx1"/>
                </a:solidFill>
              </a:rPr>
              <a:t> მიწისქვეშა წყლების დაბინძურების რისკები; </a:t>
            </a:r>
            <a:endParaRPr lang="en-US" dirty="0">
              <a:solidFill>
                <a:schemeClr val="tx1"/>
              </a:solidFill>
            </a:endParaRPr>
          </a:p>
          <a:p>
            <a:pPr lvl="0">
              <a:buClrTx/>
            </a:pPr>
            <a:r>
              <a:rPr lang="ru-RU" dirty="0">
                <a:solidFill>
                  <a:schemeClr val="tx1"/>
                </a:solidFill>
              </a:rPr>
              <a:t> ზედაპირული წყლების დაბინძურების რისკები; </a:t>
            </a:r>
            <a:endParaRPr lang="en-US" dirty="0">
              <a:solidFill>
                <a:schemeClr val="tx1"/>
              </a:solidFill>
            </a:endParaRPr>
          </a:p>
          <a:p>
            <a:pPr lvl="0">
              <a:buClrTx/>
            </a:pPr>
            <a:r>
              <a:rPr lang="ru-RU" dirty="0">
                <a:solidFill>
                  <a:schemeClr val="tx1"/>
                </a:solidFill>
              </a:rPr>
              <a:t> ნარჩენების წარმოქმნის და მართვის შედეგად მოსალოდნელი ზემოქმედება; </a:t>
            </a:r>
            <a:endParaRPr lang="en-US" dirty="0">
              <a:solidFill>
                <a:schemeClr val="tx1"/>
              </a:solidFill>
            </a:endParaRPr>
          </a:p>
          <a:p>
            <a:pPr lvl="0">
              <a:buClrTx/>
            </a:pPr>
            <a:r>
              <a:rPr lang="ru-RU" dirty="0">
                <a:solidFill>
                  <a:schemeClr val="tx1"/>
                </a:solidFill>
              </a:rPr>
              <a:t> ზემოქმედება ადამიანის ჯანმრთელობასა და უსაფრთხოებაზე; </a:t>
            </a:r>
            <a:endParaRPr lang="en-US" dirty="0">
              <a:solidFill>
                <a:schemeClr val="tx1"/>
              </a:solidFill>
            </a:endParaRPr>
          </a:p>
          <a:p>
            <a:pPr lvl="0">
              <a:buClrTx/>
            </a:pPr>
            <a:r>
              <a:rPr lang="ru-RU" dirty="0">
                <a:solidFill>
                  <a:schemeClr val="tx1"/>
                </a:solidFill>
              </a:rPr>
              <a:t> კუმულაციური ზემოქმედება. </a:t>
            </a:r>
            <a:endParaRPr lang="en-US" dirty="0">
              <a:solidFill>
                <a:schemeClr val="tx1"/>
              </a:solidFill>
            </a:endParaRPr>
          </a:p>
          <a:p>
            <a:endParaRPr lang="en-US" dirty="0"/>
          </a:p>
        </p:txBody>
      </p:sp>
    </p:spTree>
    <p:extLst>
      <p:ext uri="{BB962C8B-B14F-4D97-AF65-F5344CB8AC3E}">
        <p14:creationId xmlns:p14="http://schemas.microsoft.com/office/powerpoint/2010/main" val="239058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438400"/>
            <a:ext cx="3733800" cy="1320800"/>
          </a:xfrm>
        </p:spPr>
        <p:txBody>
          <a:bodyPr/>
          <a:lstStyle/>
          <a:p>
            <a:r>
              <a:rPr lang="ka-GE" b="1" dirty="0" smtClean="0">
                <a:solidFill>
                  <a:schemeClr val="tx1"/>
                </a:solidFill>
              </a:rPr>
              <a:t>კ ი თ ხ ვ ე ბ ი</a:t>
            </a:r>
            <a:r>
              <a:rPr lang="en-US" dirty="0"/>
              <a:t/>
            </a:r>
            <a:br>
              <a:rPr lang="en-US" dirty="0"/>
            </a:br>
            <a:endParaRPr lang="en-US" dirty="0"/>
          </a:p>
        </p:txBody>
      </p:sp>
    </p:spTree>
    <p:extLst>
      <p:ext uri="{BB962C8B-B14F-4D97-AF65-F5344CB8AC3E}">
        <p14:creationId xmlns:p14="http://schemas.microsoft.com/office/powerpoint/2010/main" val="423476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6858000" cy="1320800"/>
          </a:xfrm>
        </p:spPr>
        <p:txBody>
          <a:bodyPr/>
          <a:lstStyle/>
          <a:p>
            <a:pPr algn="ctr"/>
            <a:r>
              <a:rPr lang="ka-GE" b="1" dirty="0" smtClean="0">
                <a:solidFill>
                  <a:schemeClr val="tx1"/>
                </a:solidFill>
              </a:rPr>
              <a:t>მადლობა </a:t>
            </a:r>
            <a:r>
              <a:rPr lang="ka-GE" b="1" dirty="0" smtClean="0">
                <a:solidFill>
                  <a:schemeClr val="tx1"/>
                </a:solidFill>
              </a:rPr>
              <a:t>ყურადღებისათვის</a:t>
            </a:r>
            <a:endParaRPr lang="en-US" b="1" dirty="0">
              <a:solidFill>
                <a:schemeClr val="tx1"/>
              </a:solidFill>
            </a:endParaRPr>
          </a:p>
        </p:txBody>
      </p:sp>
    </p:spTree>
    <p:extLst>
      <p:ext uri="{BB962C8B-B14F-4D97-AF65-F5344CB8AC3E}">
        <p14:creationId xmlns:p14="http://schemas.microsoft.com/office/powerpoint/2010/main" val="271949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6347713" cy="914400"/>
          </a:xfrm>
        </p:spPr>
        <p:txBody>
          <a:bodyPr>
            <a:normAutofit/>
          </a:bodyPr>
          <a:lstStyle/>
          <a:p>
            <a:r>
              <a:rPr lang="ka-GE" sz="2800" b="1" dirty="0" smtClean="0">
                <a:solidFill>
                  <a:schemeClr val="tx1"/>
                </a:solidFill>
              </a:rPr>
              <a:t>ზოგადი ინფორმაცია</a:t>
            </a:r>
            <a:endParaRPr lang="en-US" sz="2800" b="1" dirty="0">
              <a:solidFill>
                <a:schemeClr val="tx1"/>
              </a:solidFill>
            </a:endParaRPr>
          </a:p>
        </p:txBody>
      </p:sp>
      <p:sp>
        <p:nvSpPr>
          <p:cNvPr id="3" name="Content Placeholder 2"/>
          <p:cNvSpPr>
            <a:spLocks noGrp="1"/>
          </p:cNvSpPr>
          <p:nvPr>
            <p:ph idx="1"/>
          </p:nvPr>
        </p:nvSpPr>
        <p:spPr>
          <a:xfrm>
            <a:off x="304800" y="1219200"/>
            <a:ext cx="6553200" cy="5638800"/>
          </a:xfrm>
        </p:spPr>
        <p:txBody>
          <a:bodyPr>
            <a:noAutofit/>
          </a:bodyPr>
          <a:lstStyle/>
          <a:p>
            <a:pPr marL="0" indent="0">
              <a:buClrTx/>
              <a:buNone/>
            </a:pPr>
            <a:r>
              <a:rPr lang="ka-GE" sz="2100" b="1" dirty="0" smtClean="0">
                <a:solidFill>
                  <a:schemeClr val="tx1"/>
                </a:solidFill>
                <a:latin typeface="Sylfaen" panose="010A0502050306030303" pitchFamily="18" charset="0"/>
              </a:rPr>
              <a:t>ობიექტის მისამართი:</a:t>
            </a:r>
          </a:p>
          <a:p>
            <a:pPr>
              <a:buClrTx/>
            </a:pPr>
            <a:r>
              <a:rPr lang="ka-GE" sz="2100" b="1" dirty="0" smtClean="0">
                <a:solidFill>
                  <a:schemeClr val="tx1"/>
                </a:solidFill>
                <a:latin typeface="Sylfaen" panose="010A0502050306030303" pitchFamily="18" charset="0"/>
              </a:rPr>
              <a:t>ფაქტიური</a:t>
            </a:r>
            <a:r>
              <a:rPr lang="ka-GE" sz="2100" dirty="0" smtClean="0">
                <a:solidFill>
                  <a:schemeClr val="tx1"/>
                </a:solidFill>
                <a:latin typeface="Sylfaen" panose="010A0502050306030303" pitchFamily="18" charset="0"/>
              </a:rPr>
              <a:t>: ქალაქი თბილისი, სამგორის რ-ნი, სადგური ლილო №51</a:t>
            </a:r>
            <a:r>
              <a:rPr lang="pt-BR" sz="2100" dirty="0" smtClean="0">
                <a:solidFill>
                  <a:schemeClr val="tx1"/>
                </a:solidFill>
                <a:latin typeface="Sylfaen" panose="010A0502050306030303" pitchFamily="18" charset="0"/>
              </a:rPr>
              <a:t>, ს/კ </a:t>
            </a:r>
            <a:r>
              <a:rPr lang="en-US" sz="2100" dirty="0" smtClean="0">
                <a:solidFill>
                  <a:schemeClr val="tx1"/>
                </a:solidFill>
                <a:latin typeface="Sylfaen" panose="010A0502050306030303" pitchFamily="18" charset="0"/>
              </a:rPr>
              <a:t>01.19.15.005.008 </a:t>
            </a:r>
          </a:p>
          <a:p>
            <a:pPr>
              <a:buClrTx/>
            </a:pPr>
            <a:r>
              <a:rPr lang="ka-GE" sz="2100" b="1" dirty="0" smtClean="0">
                <a:solidFill>
                  <a:schemeClr val="tx1"/>
                </a:solidFill>
                <a:latin typeface="Sylfaen" panose="010A0502050306030303" pitchFamily="18" charset="0"/>
              </a:rPr>
              <a:t>იურიდიული</a:t>
            </a:r>
            <a:r>
              <a:rPr lang="ka-GE" sz="2100" dirty="0" smtClean="0">
                <a:solidFill>
                  <a:schemeClr val="tx1"/>
                </a:solidFill>
                <a:latin typeface="Sylfaen" panose="010A0502050306030303" pitchFamily="18" charset="0"/>
              </a:rPr>
              <a:t>: ქალაქი თბილისი, სამგორის რ-ნი, სადგური ლილო №51</a:t>
            </a:r>
            <a:r>
              <a:rPr lang="pt-BR" sz="2100" dirty="0" smtClean="0">
                <a:solidFill>
                  <a:schemeClr val="tx1"/>
                </a:solidFill>
                <a:latin typeface="Sylfaen" panose="010A0502050306030303" pitchFamily="18" charset="0"/>
              </a:rPr>
              <a:t>, ს/კ </a:t>
            </a:r>
            <a:r>
              <a:rPr lang="en-US" sz="2100" dirty="0" smtClean="0">
                <a:solidFill>
                  <a:schemeClr val="tx1"/>
                </a:solidFill>
                <a:latin typeface="Sylfaen" panose="010A0502050306030303" pitchFamily="18" charset="0"/>
              </a:rPr>
              <a:t>01.19.15.005.008 </a:t>
            </a:r>
            <a:endParaRPr lang="ka-GE" sz="2100" dirty="0" smtClean="0">
              <a:solidFill>
                <a:schemeClr val="tx1"/>
              </a:solidFill>
              <a:latin typeface="Sylfaen" panose="010A0502050306030303" pitchFamily="18" charset="0"/>
            </a:endParaRPr>
          </a:p>
          <a:p>
            <a:pPr>
              <a:buClrTx/>
            </a:pPr>
            <a:endParaRPr lang="ka-GE" sz="2100" dirty="0" smtClean="0">
              <a:solidFill>
                <a:schemeClr val="tx1"/>
              </a:solidFill>
              <a:latin typeface="Sylfaen" panose="010A0502050306030303" pitchFamily="18" charset="0"/>
            </a:endParaRPr>
          </a:p>
          <a:p>
            <a:pPr marL="0" indent="0">
              <a:buClrTx/>
              <a:buNone/>
            </a:pPr>
            <a:r>
              <a:rPr lang="pt-BR" sz="2100" b="1" dirty="0" smtClean="0">
                <a:solidFill>
                  <a:schemeClr val="tx1"/>
                </a:solidFill>
                <a:latin typeface="Sylfaen" panose="010A0502050306030303" pitchFamily="18" charset="0"/>
              </a:rPr>
              <a:t>მანძილი ობიექტიდან უახლოეს დასახლებულ პუნქტამდე:</a:t>
            </a:r>
            <a:r>
              <a:rPr lang="ka-GE" sz="2100" b="1" dirty="0" smtClean="0">
                <a:solidFill>
                  <a:schemeClr val="tx1"/>
                </a:solidFill>
                <a:latin typeface="Sylfaen" panose="010A0502050306030303" pitchFamily="18" charset="0"/>
              </a:rPr>
              <a:t>  </a:t>
            </a:r>
            <a:r>
              <a:rPr lang="ka-GE" sz="2100" dirty="0" smtClean="0">
                <a:solidFill>
                  <a:schemeClr val="tx1"/>
                </a:solidFill>
                <a:latin typeface="Sylfaen" panose="010A0502050306030303" pitchFamily="18" charset="0"/>
              </a:rPr>
              <a:t>390 მეტრი</a:t>
            </a:r>
          </a:p>
          <a:p>
            <a:pPr marL="0" indent="0">
              <a:buClrTx/>
              <a:buNone/>
            </a:pPr>
            <a:r>
              <a:rPr lang="en-US" sz="2100" b="1" dirty="0" err="1" smtClean="0">
                <a:solidFill>
                  <a:schemeClr val="tx1"/>
                </a:solidFill>
                <a:latin typeface="Sylfaen" panose="010A0502050306030303" pitchFamily="18" charset="0"/>
              </a:rPr>
              <a:t>საპროექტო</a:t>
            </a:r>
            <a:r>
              <a:rPr lang="en-US" sz="2100" b="1" dirty="0" smtClean="0">
                <a:solidFill>
                  <a:schemeClr val="tx1"/>
                </a:solidFill>
                <a:latin typeface="Sylfaen" panose="010A0502050306030303" pitchFamily="18" charset="0"/>
              </a:rPr>
              <a:t> </a:t>
            </a:r>
            <a:r>
              <a:rPr lang="en-US" sz="2100" b="1" dirty="0" err="1" smtClean="0">
                <a:solidFill>
                  <a:schemeClr val="tx1"/>
                </a:solidFill>
                <a:latin typeface="Sylfaen" panose="010A0502050306030303" pitchFamily="18" charset="0"/>
              </a:rPr>
              <a:t>წარმადობა</a:t>
            </a:r>
            <a:r>
              <a:rPr lang="en-US" sz="2100" b="1" dirty="0" smtClean="0">
                <a:solidFill>
                  <a:schemeClr val="tx1"/>
                </a:solidFill>
                <a:latin typeface="Sylfaen" panose="010A0502050306030303" pitchFamily="18" charset="0"/>
              </a:rPr>
              <a:t>:</a:t>
            </a:r>
            <a:r>
              <a:rPr lang="ka-GE" sz="2100" b="1" dirty="0" smtClean="0">
                <a:solidFill>
                  <a:schemeClr val="tx1"/>
                </a:solidFill>
                <a:latin typeface="Sylfaen" panose="010A0502050306030303" pitchFamily="18" charset="0"/>
              </a:rPr>
              <a:t> </a:t>
            </a:r>
            <a:r>
              <a:rPr lang="ka-GE" sz="2100" dirty="0" smtClean="0">
                <a:solidFill>
                  <a:schemeClr val="tx1"/>
                </a:solidFill>
                <a:latin typeface="Sylfaen" panose="010A0502050306030303" pitchFamily="18" charset="0"/>
              </a:rPr>
              <a:t>58.75 მ</a:t>
            </a:r>
            <a:r>
              <a:rPr lang="ka-GE" sz="2100" baseline="30000" dirty="0" smtClean="0">
                <a:solidFill>
                  <a:schemeClr val="tx1"/>
                </a:solidFill>
                <a:latin typeface="Sylfaen" panose="010A0502050306030303" pitchFamily="18" charset="0"/>
              </a:rPr>
              <a:t>3</a:t>
            </a:r>
            <a:r>
              <a:rPr lang="ka-GE" sz="2100" dirty="0" smtClean="0">
                <a:solidFill>
                  <a:schemeClr val="tx1"/>
                </a:solidFill>
                <a:latin typeface="Sylfaen" panose="010A0502050306030303" pitchFamily="18" charset="0"/>
              </a:rPr>
              <a:t>/წ (51.7 ტ/წელ) სატრანსფორმატორო ზეთი</a:t>
            </a:r>
          </a:p>
          <a:p>
            <a:pPr marL="0" indent="0">
              <a:buClrTx/>
              <a:buNone/>
            </a:pPr>
            <a:r>
              <a:rPr lang="en-US" sz="2100" b="1" dirty="0" err="1" smtClean="0">
                <a:solidFill>
                  <a:schemeClr val="tx1"/>
                </a:solidFill>
                <a:latin typeface="Sylfaen" panose="010A0502050306030303" pitchFamily="18" charset="0"/>
                <a:ea typeface="Times New Roman" panose="02020603050405020304" pitchFamily="18" charset="0"/>
                <a:cs typeface="Sylfaen" panose="010A0502050306030303" pitchFamily="18" charset="0"/>
              </a:rPr>
              <a:t>სამუშაო</a:t>
            </a:r>
            <a:r>
              <a:rPr lang="en-US" sz="2100" b="1" dirty="0" smtClean="0">
                <a:solidFill>
                  <a:schemeClr val="tx1"/>
                </a:solidFill>
                <a:latin typeface="Sylfaen" panose="010A0502050306030303" pitchFamily="18" charset="0"/>
                <a:ea typeface="Times New Roman" panose="02020603050405020304" pitchFamily="18" charset="0"/>
                <a:cs typeface="LitNusx" pitchFamily="2" charset="0"/>
              </a:rPr>
              <a:t> </a:t>
            </a:r>
            <a:r>
              <a:rPr lang="en-US" sz="2100" b="1" dirty="0" err="1" smtClean="0">
                <a:solidFill>
                  <a:schemeClr val="tx1"/>
                </a:solidFill>
                <a:latin typeface="Sylfaen" panose="010A0502050306030303" pitchFamily="18" charset="0"/>
                <a:ea typeface="Times New Roman" panose="02020603050405020304" pitchFamily="18" charset="0"/>
                <a:cs typeface="Sylfaen" panose="010A0502050306030303" pitchFamily="18" charset="0"/>
              </a:rPr>
              <a:t>საათების</a:t>
            </a:r>
            <a:r>
              <a:rPr lang="en-US" sz="2100" b="1" dirty="0" smtClean="0">
                <a:solidFill>
                  <a:schemeClr val="tx1"/>
                </a:solidFill>
                <a:latin typeface="Sylfaen" panose="010A0502050306030303" pitchFamily="18" charset="0"/>
                <a:ea typeface="Times New Roman" panose="02020603050405020304" pitchFamily="18" charset="0"/>
                <a:cs typeface="LitNusx" pitchFamily="2" charset="0"/>
              </a:rPr>
              <a:t> </a:t>
            </a:r>
            <a:r>
              <a:rPr lang="en-US" sz="2100" b="1" dirty="0" err="1" smtClean="0">
                <a:solidFill>
                  <a:schemeClr val="tx1"/>
                </a:solidFill>
                <a:latin typeface="Sylfaen" panose="010A0502050306030303" pitchFamily="18" charset="0"/>
                <a:ea typeface="Times New Roman" panose="02020603050405020304" pitchFamily="18" charset="0"/>
                <a:cs typeface="Sylfaen" panose="010A0502050306030303" pitchFamily="18" charset="0"/>
              </a:rPr>
              <a:t>რაოდენობა</a:t>
            </a:r>
            <a:r>
              <a:rPr lang="en-US" sz="2100" b="1" dirty="0" smtClean="0">
                <a:solidFill>
                  <a:schemeClr val="tx1"/>
                </a:solidFill>
                <a:latin typeface="Sylfaen" panose="010A0502050306030303" pitchFamily="18" charset="0"/>
                <a:ea typeface="Times New Roman" panose="02020603050405020304" pitchFamily="18" charset="0"/>
                <a:cs typeface="LitNusx" pitchFamily="2" charset="0"/>
              </a:rPr>
              <a:t> </a:t>
            </a:r>
            <a:r>
              <a:rPr lang="en-US" sz="2100" b="1" dirty="0" err="1" smtClean="0">
                <a:solidFill>
                  <a:schemeClr val="tx1"/>
                </a:solidFill>
                <a:latin typeface="Sylfaen" panose="010A0502050306030303" pitchFamily="18" charset="0"/>
                <a:ea typeface="Times New Roman" panose="02020603050405020304" pitchFamily="18" charset="0"/>
                <a:cs typeface="Sylfaen" panose="010A0502050306030303" pitchFamily="18" charset="0"/>
              </a:rPr>
              <a:t>წელიწადში</a:t>
            </a:r>
            <a:r>
              <a:rPr lang="ka-GE" sz="2100" b="1"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ka-GE" sz="21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2080 საათი  </a:t>
            </a:r>
          </a:p>
          <a:p>
            <a:pPr marL="0" indent="0">
              <a:buClrTx/>
              <a:buNone/>
            </a:pPr>
            <a:r>
              <a:rPr lang="en-US" sz="2100" b="1" dirty="0" err="1" smtClean="0">
                <a:solidFill>
                  <a:schemeClr val="tx1"/>
                </a:solidFill>
                <a:latin typeface="Sylfaen" panose="010A0502050306030303" pitchFamily="18" charset="0"/>
              </a:rPr>
              <a:t>სამუშაო</a:t>
            </a:r>
            <a:r>
              <a:rPr lang="en-US" sz="2100" b="1" dirty="0" smtClean="0">
                <a:solidFill>
                  <a:schemeClr val="tx1"/>
                </a:solidFill>
                <a:latin typeface="Sylfaen" panose="010A0502050306030303" pitchFamily="18" charset="0"/>
              </a:rPr>
              <a:t> </a:t>
            </a:r>
            <a:r>
              <a:rPr lang="en-US" sz="2100" b="1" dirty="0" err="1" smtClean="0">
                <a:solidFill>
                  <a:schemeClr val="tx1"/>
                </a:solidFill>
                <a:latin typeface="Sylfaen" panose="010A0502050306030303" pitchFamily="18" charset="0"/>
              </a:rPr>
              <a:t>საათების</a:t>
            </a:r>
            <a:r>
              <a:rPr lang="en-US" sz="2100" b="1" dirty="0" smtClean="0">
                <a:solidFill>
                  <a:schemeClr val="tx1"/>
                </a:solidFill>
                <a:latin typeface="Sylfaen" panose="010A0502050306030303" pitchFamily="18" charset="0"/>
              </a:rPr>
              <a:t> </a:t>
            </a:r>
            <a:r>
              <a:rPr lang="en-US" sz="2100" b="1" dirty="0" err="1" smtClean="0">
                <a:solidFill>
                  <a:schemeClr val="tx1"/>
                </a:solidFill>
                <a:latin typeface="Sylfaen" panose="010A0502050306030303" pitchFamily="18" charset="0"/>
              </a:rPr>
              <a:t>რაოდენობა</a:t>
            </a:r>
            <a:r>
              <a:rPr lang="en-US" sz="2100" b="1" dirty="0" smtClean="0">
                <a:solidFill>
                  <a:schemeClr val="tx1"/>
                </a:solidFill>
                <a:latin typeface="Sylfaen" panose="010A0502050306030303" pitchFamily="18" charset="0"/>
              </a:rPr>
              <a:t> </a:t>
            </a:r>
            <a:r>
              <a:rPr lang="en-US" sz="2100" b="1" dirty="0" err="1" smtClean="0">
                <a:solidFill>
                  <a:schemeClr val="tx1"/>
                </a:solidFill>
                <a:latin typeface="Sylfaen" panose="010A0502050306030303" pitchFamily="18" charset="0"/>
              </a:rPr>
              <a:t>დღე-ღამეში</a:t>
            </a:r>
            <a:r>
              <a:rPr lang="ka-GE" sz="2100" b="1" dirty="0" smtClean="0">
                <a:solidFill>
                  <a:schemeClr val="tx1"/>
                </a:solidFill>
                <a:latin typeface="Sylfaen" panose="010A0502050306030303" pitchFamily="18" charset="0"/>
              </a:rPr>
              <a:t>:  </a:t>
            </a:r>
            <a:r>
              <a:rPr lang="ka-GE" sz="2100" dirty="0" smtClean="0">
                <a:solidFill>
                  <a:schemeClr val="tx1"/>
                </a:solidFill>
                <a:latin typeface="Sylfaen" panose="010A0502050306030303" pitchFamily="18" charset="0"/>
              </a:rPr>
              <a:t>8 საათი</a:t>
            </a:r>
            <a:r>
              <a:rPr lang="ka-GE" sz="21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ka-GE" sz="2100" dirty="0" smtClean="0">
                <a:ea typeface="Times New Roman" panose="02020603050405020304" pitchFamily="18" charset="0"/>
                <a:cs typeface="Sylfaen" panose="010A0502050306030303" pitchFamily="18" charset="0"/>
              </a:rPr>
              <a:t> </a:t>
            </a:r>
            <a:endParaRPr lang="en-US" sz="2100" dirty="0"/>
          </a:p>
        </p:txBody>
      </p:sp>
    </p:spTree>
    <p:extLst>
      <p:ext uri="{BB962C8B-B14F-4D97-AF65-F5344CB8AC3E}">
        <p14:creationId xmlns:p14="http://schemas.microsoft.com/office/powerpoint/2010/main" val="360722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5" y="381000"/>
            <a:ext cx="7005486" cy="1066800"/>
          </a:xfrm>
        </p:spPr>
        <p:txBody>
          <a:bodyPr>
            <a:normAutofit/>
          </a:bodyPr>
          <a:lstStyle/>
          <a:p>
            <a:pPr algn="ctr"/>
            <a:r>
              <a:rPr lang="ka-GE" sz="3000" b="1" dirty="0" smtClean="0">
                <a:solidFill>
                  <a:schemeClr val="tx1"/>
                </a:solidFill>
              </a:rPr>
              <a:t>პროცედურული და შინაარსობრივი მხარე </a:t>
            </a:r>
            <a:endParaRPr lang="en-US" sz="3000" b="1" dirty="0">
              <a:solidFill>
                <a:schemeClr val="tx1"/>
              </a:solidFill>
            </a:endParaRPr>
          </a:p>
        </p:txBody>
      </p:sp>
      <p:sp>
        <p:nvSpPr>
          <p:cNvPr id="3" name="Content Placeholder 2"/>
          <p:cNvSpPr>
            <a:spLocks noGrp="1"/>
          </p:cNvSpPr>
          <p:nvPr>
            <p:ph idx="1"/>
          </p:nvPr>
        </p:nvSpPr>
        <p:spPr>
          <a:xfrm>
            <a:off x="304800" y="1816510"/>
            <a:ext cx="7620000" cy="5029200"/>
          </a:xfrm>
        </p:spPr>
        <p:txBody>
          <a:bodyPr>
            <a:noAutofit/>
          </a:bodyPr>
          <a:lstStyle/>
          <a:p>
            <a:pPr>
              <a:buClrTx/>
            </a:pPr>
            <a:r>
              <a:rPr lang="ka-GE" sz="2200" dirty="0" smtClean="0">
                <a:solidFill>
                  <a:schemeClr val="tx1"/>
                </a:solidFill>
                <a:latin typeface="Sylfaen" panose="010A0502050306030303" pitchFamily="18" charset="0"/>
              </a:rPr>
              <a:t>საწარმომ გაიარა სკრინინგის პროცედურა და სკრინინგის გადაწყვეტილების თანახმად (ბრძანება #2-319, 06.04.2020 წ) ის დაექვემდებარა სკოპინგის</a:t>
            </a:r>
            <a:r>
              <a:rPr lang="en-US" sz="2200" dirty="0" smtClean="0">
                <a:solidFill>
                  <a:schemeClr val="tx1"/>
                </a:solidFill>
                <a:latin typeface="Sylfaen" panose="010A0502050306030303" pitchFamily="18" charset="0"/>
              </a:rPr>
              <a:t> </a:t>
            </a:r>
            <a:r>
              <a:rPr lang="en-US" sz="2200" dirty="0" err="1" smtClean="0">
                <a:solidFill>
                  <a:schemeClr val="tx1"/>
                </a:solidFill>
                <a:latin typeface="Sylfaen" panose="010A0502050306030303" pitchFamily="18" charset="0"/>
              </a:rPr>
              <a:t>ანგარიშის</a:t>
            </a:r>
            <a:r>
              <a:rPr lang="en-US" sz="2200" dirty="0" smtClean="0">
                <a:solidFill>
                  <a:schemeClr val="tx1"/>
                </a:solidFill>
                <a:latin typeface="Sylfaen" panose="010A0502050306030303" pitchFamily="18" charset="0"/>
              </a:rPr>
              <a:t> </a:t>
            </a:r>
            <a:r>
              <a:rPr lang="en-US" sz="2200" dirty="0" err="1" smtClean="0">
                <a:solidFill>
                  <a:schemeClr val="tx1"/>
                </a:solidFill>
                <a:latin typeface="Sylfaen" panose="010A0502050306030303" pitchFamily="18" charset="0"/>
              </a:rPr>
              <a:t>მომზადებას</a:t>
            </a:r>
            <a:r>
              <a:rPr lang="ka-GE" sz="2200" dirty="0" smtClean="0">
                <a:solidFill>
                  <a:schemeClr val="tx1"/>
                </a:solidFill>
                <a:latin typeface="Sylfaen" panose="010A0502050306030303" pitchFamily="18" charset="0"/>
              </a:rPr>
              <a:t>.</a:t>
            </a:r>
          </a:p>
          <a:p>
            <a:pPr>
              <a:buClrTx/>
            </a:pPr>
            <a:endParaRPr lang="ka-GE" sz="2200" dirty="0" smtClean="0">
              <a:solidFill>
                <a:schemeClr val="tx1"/>
              </a:solidFill>
              <a:latin typeface="Sylfaen" panose="010A0502050306030303" pitchFamily="18" charset="0"/>
            </a:endParaRPr>
          </a:p>
          <a:p>
            <a:pPr>
              <a:buClrTx/>
            </a:pPr>
            <a:r>
              <a:rPr lang="en-US" sz="2200" dirty="0" err="1" smtClean="0">
                <a:solidFill>
                  <a:srgbClr val="000000"/>
                </a:solidFill>
                <a:latin typeface="Sylfaen" panose="010A0502050306030303" pitchFamily="18" charset="0"/>
                <a:ea typeface="Times New Roman" panose="02020603050405020304" pitchFamily="18" charset="0"/>
              </a:rPr>
              <a:t>სკოპინგის</a:t>
            </a:r>
            <a:r>
              <a:rPr lang="en-US" sz="2200" dirty="0" smtClean="0">
                <a:solidFill>
                  <a:srgbClr val="000000"/>
                </a:solidFill>
                <a:latin typeface="Sylfaen" panose="010A0502050306030303" pitchFamily="18" charset="0"/>
                <a:ea typeface="Times New Roman" panose="02020603050405020304" pitchFamily="18" charset="0"/>
              </a:rPr>
              <a:t> </a:t>
            </a:r>
            <a:r>
              <a:rPr lang="en-US" sz="2200" dirty="0" err="1">
                <a:solidFill>
                  <a:srgbClr val="000000"/>
                </a:solidFill>
                <a:latin typeface="Sylfaen" panose="010A0502050306030303" pitchFamily="18" charset="0"/>
                <a:ea typeface="Times New Roman" panose="02020603050405020304" pitchFamily="18" charset="0"/>
              </a:rPr>
              <a:t>ანგარიში</a:t>
            </a:r>
            <a:r>
              <a:rPr lang="en-US" sz="2200" dirty="0">
                <a:solidFill>
                  <a:srgbClr val="000000"/>
                </a:solidFill>
                <a:latin typeface="Sylfaen" panose="010A0502050306030303" pitchFamily="18" charset="0"/>
                <a:ea typeface="Times New Roman" panose="02020603050405020304" pitchFamily="18" charset="0"/>
              </a:rPr>
              <a:t>, </a:t>
            </a:r>
            <a:r>
              <a:rPr lang="ka-GE" sz="2200" dirty="0" smtClean="0">
                <a:solidFill>
                  <a:srgbClr val="000000"/>
                </a:solidFill>
                <a:latin typeface="Sylfaen" panose="010A0502050306030303" pitchFamily="18" charset="0"/>
                <a:ea typeface="Times New Roman" panose="02020603050405020304" pitchFamily="18" charset="0"/>
              </a:rPr>
              <a:t>გარემოსდაცვითი </a:t>
            </a:r>
            <a:r>
              <a:rPr lang="en-US" sz="2200" dirty="0" err="1" smtClean="0">
                <a:solidFill>
                  <a:srgbClr val="000000"/>
                </a:solidFill>
                <a:latin typeface="Sylfaen" panose="010A0502050306030303" pitchFamily="18" charset="0"/>
                <a:ea typeface="Times New Roman" panose="02020603050405020304" pitchFamily="18" charset="0"/>
              </a:rPr>
              <a:t>კოდექსის</a:t>
            </a:r>
            <a:r>
              <a:rPr lang="en-US" sz="2200" dirty="0" smtClean="0">
                <a:solidFill>
                  <a:srgbClr val="000000"/>
                </a:solidFill>
                <a:latin typeface="Sylfaen" panose="010A0502050306030303" pitchFamily="18" charset="0"/>
                <a:ea typeface="Times New Roman" panose="02020603050405020304" pitchFamily="18" charset="0"/>
              </a:rPr>
              <a:t> </a:t>
            </a:r>
            <a:r>
              <a:rPr lang="en-US" sz="2200" dirty="0">
                <a:solidFill>
                  <a:srgbClr val="000000"/>
                </a:solidFill>
                <a:latin typeface="Sylfaen" panose="010A0502050306030303" pitchFamily="18" charset="0"/>
                <a:ea typeface="Times New Roman" panose="02020603050405020304" pitchFamily="18" charset="0"/>
              </a:rPr>
              <a:t>მე-8 </a:t>
            </a:r>
            <a:r>
              <a:rPr lang="en-US" sz="2200" dirty="0" err="1">
                <a:solidFill>
                  <a:srgbClr val="000000"/>
                </a:solidFill>
                <a:latin typeface="Sylfaen" panose="010A0502050306030303" pitchFamily="18" charset="0"/>
                <a:ea typeface="Times New Roman" panose="02020603050405020304" pitchFamily="18" charset="0"/>
              </a:rPr>
              <a:t>მუხლის</a:t>
            </a:r>
            <a:r>
              <a:rPr lang="en-US" sz="2200" dirty="0">
                <a:solidFill>
                  <a:srgbClr val="000000"/>
                </a:solidFill>
                <a:latin typeface="Sylfaen" panose="010A0502050306030303" pitchFamily="18" charset="0"/>
                <a:ea typeface="Times New Roman" panose="02020603050405020304" pitchFamily="18" charset="0"/>
              </a:rPr>
              <a:t> </a:t>
            </a:r>
            <a:r>
              <a:rPr lang="en-US" sz="2200" dirty="0" err="1">
                <a:solidFill>
                  <a:srgbClr val="000000"/>
                </a:solidFill>
                <a:latin typeface="Sylfaen" panose="010A0502050306030303" pitchFamily="18" charset="0"/>
                <a:ea typeface="Times New Roman" panose="02020603050405020304" pitchFamily="18" charset="0"/>
              </a:rPr>
              <a:t>შესაბამისად</a:t>
            </a:r>
            <a:r>
              <a:rPr lang="en-US" sz="2200" dirty="0">
                <a:solidFill>
                  <a:srgbClr val="000000"/>
                </a:solidFill>
                <a:latin typeface="Sylfaen" panose="010A0502050306030303" pitchFamily="18" charset="0"/>
                <a:ea typeface="Times New Roman" panose="02020603050405020304" pitchFamily="18" charset="0"/>
              </a:rPr>
              <a:t> </a:t>
            </a:r>
            <a:r>
              <a:rPr lang="en-US" sz="2200" dirty="0" err="1">
                <a:solidFill>
                  <a:srgbClr val="000000"/>
                </a:solidFill>
                <a:latin typeface="Sylfaen" panose="010A0502050306030303" pitchFamily="18" charset="0"/>
                <a:ea typeface="Times New Roman" panose="02020603050405020304" pitchFamily="18" charset="0"/>
              </a:rPr>
              <a:t>მოიცავს</a:t>
            </a:r>
            <a:r>
              <a:rPr lang="en-US" sz="2200" dirty="0">
                <a:solidFill>
                  <a:srgbClr val="000000"/>
                </a:solidFill>
                <a:latin typeface="Sylfaen" panose="010A0502050306030303" pitchFamily="18" charset="0"/>
                <a:ea typeface="Times New Roman" panose="02020603050405020304" pitchFamily="18" charset="0"/>
              </a:rPr>
              <a:t> </a:t>
            </a:r>
            <a:r>
              <a:rPr lang="en-US" sz="2200" dirty="0" err="1">
                <a:solidFill>
                  <a:srgbClr val="000000"/>
                </a:solidFill>
                <a:latin typeface="Sylfaen" panose="010A0502050306030303" pitchFamily="18" charset="0"/>
                <a:ea typeface="Times New Roman" panose="02020603050405020304" pitchFamily="18" charset="0"/>
              </a:rPr>
              <a:t>შემდეგ</a:t>
            </a:r>
            <a:r>
              <a:rPr lang="en-US" sz="2200" dirty="0">
                <a:solidFill>
                  <a:srgbClr val="000000"/>
                </a:solidFill>
                <a:latin typeface="Sylfaen" panose="010A0502050306030303" pitchFamily="18" charset="0"/>
                <a:ea typeface="Times New Roman" panose="02020603050405020304" pitchFamily="18" charset="0"/>
              </a:rPr>
              <a:t> </a:t>
            </a:r>
            <a:r>
              <a:rPr lang="en-US" sz="2200" dirty="0" err="1">
                <a:solidFill>
                  <a:srgbClr val="000000"/>
                </a:solidFill>
                <a:latin typeface="Sylfaen" panose="010A0502050306030303" pitchFamily="18" charset="0"/>
                <a:ea typeface="Times New Roman" panose="02020603050405020304" pitchFamily="18" charset="0"/>
              </a:rPr>
              <a:t>ინფორმაციას</a:t>
            </a:r>
            <a:r>
              <a:rPr lang="en-US" sz="2200" dirty="0">
                <a:solidFill>
                  <a:srgbClr val="000000"/>
                </a:solidFill>
                <a:latin typeface="Sylfaen" panose="010A0502050306030303" pitchFamily="18" charset="0"/>
                <a:ea typeface="Times New Roman" panose="02020603050405020304" pitchFamily="18" charset="0"/>
              </a:rPr>
              <a:t>: </a:t>
            </a:r>
            <a:endParaRPr lang="en-US" sz="2200" dirty="0" smtClean="0">
              <a:solidFill>
                <a:schemeClr val="tx1"/>
              </a:solidFill>
              <a:latin typeface="Sylfaen" panose="010A0502050306030303" pitchFamily="18" charset="0"/>
            </a:endParaRPr>
          </a:p>
          <a:p>
            <a:pPr>
              <a:spcBef>
                <a:spcPts val="0"/>
              </a:spcBef>
              <a:spcAft>
                <a:spcPts val="600"/>
              </a:spcAft>
              <a:buClrTx/>
            </a:pPr>
            <a:r>
              <a:rPr lang="ru-RU" sz="2200" dirty="0" smtClean="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დაგეგმილი საქმიანობის მოკლე აღწერას, მათ შორის: ინფორმაცია საქმიანობის განხორციელების ადგილის შესახებ, ობიექტის საპროექტო მახასიათებლები, ოპერირების პროცესის პრინციპები და სხვ; </a:t>
            </a:r>
            <a:endParaRPr lang="en-US" sz="2200" dirty="0" smtClean="0">
              <a:latin typeface="Sylfaen" panose="010A0502050306030303" pitchFamily="18" charset="0"/>
              <a:ea typeface="Times New Roman" panose="02020603050405020304" pitchFamily="18" charset="0"/>
              <a:cs typeface="Times New Roman" panose="02020603050405020304" pitchFamily="18" charset="0"/>
            </a:endParaRPr>
          </a:p>
          <a:p>
            <a:pPr>
              <a:spcBef>
                <a:spcPts val="0"/>
              </a:spcBef>
              <a:spcAft>
                <a:spcPts val="600"/>
              </a:spcAft>
              <a:buClrTx/>
            </a:pPr>
            <a:r>
              <a:rPr lang="ru-RU" sz="2200" dirty="0" smtClean="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დაგეგმილის საქმიანობის და მისი განხორციელების ადგილის ალტერნატიული ვარიანტების აღწერას; </a:t>
            </a:r>
            <a:endParaRPr lang="en-US" sz="2200" dirty="0" smtClean="0">
              <a:solidFill>
                <a:srgbClr val="000000"/>
              </a:solidFill>
              <a:latin typeface="Sylfaen" panose="010A05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07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914" y="1676400"/>
            <a:ext cx="7615086" cy="5029200"/>
          </a:xfrm>
        </p:spPr>
        <p:txBody>
          <a:bodyPr>
            <a:noAutofit/>
          </a:bodyPr>
          <a:lstStyle/>
          <a:p>
            <a:pPr lvl="0">
              <a:spcBef>
                <a:spcPts val="0"/>
              </a:spcBef>
              <a:spcAft>
                <a:spcPts val="600"/>
              </a:spcAft>
              <a:buClrTx/>
            </a:pPr>
            <a:r>
              <a:rPr lang="ru-RU"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ზოგად ინფორმაციას გარემოზე შესაძლო ზემოქმედების და მისი სახეების შესახებ, რომლებიც შესწავლილი იქნება გზშ-ის პროცესში; </a:t>
            </a:r>
            <a:endParaRPr lang="en-US"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endParaRPr>
          </a:p>
          <a:p>
            <a:pPr lvl="0">
              <a:spcBef>
                <a:spcPts val="0"/>
              </a:spcBef>
              <a:spcAft>
                <a:spcPts val="600"/>
              </a:spcAft>
              <a:buClrTx/>
            </a:pPr>
            <a:r>
              <a:rPr lang="ru-RU"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 </a:t>
            </a:r>
            <a:endParaRPr lang="en-US" sz="2000" dirty="0">
              <a:solidFill>
                <a:prstClr val="black">
                  <a:lumMod val="75000"/>
                  <a:lumOff val="25000"/>
                </a:prstClr>
              </a:solidFill>
              <a:latin typeface="Sylfaen" panose="010A0502050306030303" pitchFamily="18" charset="0"/>
              <a:ea typeface="Times New Roman" panose="02020603050405020304" pitchFamily="18" charset="0"/>
              <a:cs typeface="Times New Roman" panose="02020603050405020304" pitchFamily="18" charset="0"/>
            </a:endParaRPr>
          </a:p>
          <a:p>
            <a:pPr lvl="0">
              <a:spcBef>
                <a:spcPts val="0"/>
              </a:spcBef>
              <a:spcAft>
                <a:spcPts val="600"/>
              </a:spcAft>
              <a:buClrTx/>
            </a:pPr>
            <a:r>
              <a:rPr lang="ru-RU"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ინფორმაციას ჩასატარებელი კვლევებისა და გზშ-ის ანგარიშის მომზადებისთვის საჭირო მეთოდების შესახებ. </a:t>
            </a:r>
            <a:endParaRPr lang="en-US" sz="2000" dirty="0">
              <a:solidFill>
                <a:prstClr val="black">
                  <a:lumMod val="75000"/>
                  <a:lumOff val="25000"/>
                </a:prstClr>
              </a:solidFill>
              <a:latin typeface="Sylfaen" panose="010A0502050306030303" pitchFamily="18" charset="0"/>
              <a:ea typeface="Times New Roman" panose="02020603050405020304" pitchFamily="18" charset="0"/>
              <a:cs typeface="Times New Roman" panose="02020603050405020304" pitchFamily="18" charset="0"/>
            </a:endParaRPr>
          </a:p>
          <a:p>
            <a:pPr lvl="0">
              <a:spcBef>
                <a:spcPts val="0"/>
              </a:spcBef>
              <a:spcAft>
                <a:spcPts val="600"/>
              </a:spcAft>
              <a:buClrTx/>
            </a:pPr>
            <a:r>
              <a:rPr lang="ru-RU"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სკოპინგის ანგარიშის შესწავლის საფუძველზე სამინისტრო გასცემს სკოპინგის დასკვნას, რომლითაც განისაზღვრება გზშ-ის ანგარიშის მომზადებისთვის საჭირო კვლევების, მოსაპოვებელი და შესასწავლი ინფორმაციის ჩამონათვალი. სკოპინგის დასკვნის გათვალისწინება სავალდებულოა გზშ-ის ანგარიშის მომზადებისას. </a:t>
            </a:r>
            <a:endParaRPr lang="en-US" sz="2000" dirty="0">
              <a:solidFill>
                <a:prstClr val="black">
                  <a:lumMod val="75000"/>
                  <a:lumOff val="25000"/>
                </a:prstClr>
              </a:solidFill>
              <a:latin typeface="Sylfaen" panose="010A0502050306030303"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385915" y="381000"/>
            <a:ext cx="7005486" cy="1066800"/>
          </a:xfrm>
        </p:spPr>
        <p:txBody>
          <a:bodyPr>
            <a:normAutofit/>
          </a:bodyPr>
          <a:lstStyle/>
          <a:p>
            <a:r>
              <a:rPr lang="ka-GE" sz="3000" b="1" dirty="0" smtClean="0">
                <a:solidFill>
                  <a:schemeClr val="tx1"/>
                </a:solidFill>
              </a:rPr>
              <a:t>პროცედურული და შინაარსობრივი მხარე </a:t>
            </a:r>
            <a:r>
              <a:rPr lang="en-US" sz="3000" b="1" dirty="0" smtClean="0">
                <a:solidFill>
                  <a:schemeClr val="tx1"/>
                </a:solidFill>
              </a:rPr>
              <a:t>(</a:t>
            </a:r>
            <a:r>
              <a:rPr lang="ka-GE" sz="3000" b="1" dirty="0" smtClean="0">
                <a:solidFill>
                  <a:schemeClr val="tx1"/>
                </a:solidFill>
              </a:rPr>
              <a:t>გაგრძელება</a:t>
            </a:r>
            <a:r>
              <a:rPr lang="en-US" sz="3000" b="1" dirty="0" smtClean="0">
                <a:solidFill>
                  <a:schemeClr val="tx1"/>
                </a:solidFill>
              </a:rPr>
              <a:t>)</a:t>
            </a:r>
            <a:endParaRPr lang="en-US" sz="3000" b="1" dirty="0">
              <a:solidFill>
                <a:schemeClr val="tx1"/>
              </a:solidFill>
            </a:endParaRPr>
          </a:p>
        </p:txBody>
      </p:sp>
    </p:spTree>
    <p:extLst>
      <p:ext uri="{BB962C8B-B14F-4D97-AF65-F5344CB8AC3E}">
        <p14:creationId xmlns:p14="http://schemas.microsoft.com/office/powerpoint/2010/main" val="231823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629401" cy="990600"/>
          </a:xfrm>
        </p:spPr>
        <p:txBody>
          <a:bodyPr>
            <a:normAutofit/>
          </a:bodyPr>
          <a:lstStyle/>
          <a:p>
            <a:r>
              <a:rPr lang="ka-GE" sz="2800" b="1" dirty="0" smtClean="0">
                <a:solidFill>
                  <a:schemeClr val="tx1"/>
                </a:solidFill>
              </a:rPr>
              <a:t>საწარმოს მდებარეობა და მიმდებარე ობიექტები</a:t>
            </a:r>
            <a:endParaRPr lang="en-US" sz="2800" b="1" dirty="0">
              <a:solidFill>
                <a:schemeClr val="tx1"/>
              </a:solidFill>
            </a:endParaRPr>
          </a:p>
        </p:txBody>
      </p:sp>
      <p:sp>
        <p:nvSpPr>
          <p:cNvPr id="3" name="Content Placeholder 2"/>
          <p:cNvSpPr>
            <a:spLocks noGrp="1"/>
          </p:cNvSpPr>
          <p:nvPr>
            <p:ph idx="1"/>
          </p:nvPr>
        </p:nvSpPr>
        <p:spPr>
          <a:xfrm>
            <a:off x="592393" y="2057400"/>
            <a:ext cx="6781801" cy="3962399"/>
          </a:xfrm>
        </p:spPr>
        <p:txBody>
          <a:bodyPr>
            <a:normAutofit/>
          </a:bodyPr>
          <a:lstStyle/>
          <a:p>
            <a:pPr algn="just">
              <a:spcBef>
                <a:spcPts val="0"/>
              </a:spcBef>
              <a:spcAft>
                <a:spcPts val="600"/>
              </a:spcAft>
              <a:buClrTx/>
            </a:pPr>
            <a:r>
              <a:rPr lang="ka-GE" dirty="0">
                <a:solidFill>
                  <a:schemeClr val="tx1"/>
                </a:solidFill>
                <a:latin typeface="Sylfaen" panose="010A0502050306030303" pitchFamily="18" charset="0"/>
                <a:ea typeface="Times New Roman" panose="02020603050405020304" pitchFamily="18" charset="0"/>
                <a:cs typeface="Sylfaen" panose="010A0502050306030303" pitchFamily="18" charset="0"/>
              </a:rPr>
              <a:t>ზეთის რეგენერაცია განხორციელდება სს თელასის </a:t>
            </a:r>
            <a:r>
              <a:rPr lang="en-US"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სატრანსფორმატორო</a:t>
            </a:r>
            <a:r>
              <a:rPr lang="en-US"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საამქროში</a:t>
            </a:r>
            <a:r>
              <a:rPr lang="ka-GE" dirty="0">
                <a:solidFill>
                  <a:schemeClr val="tx1"/>
                </a:solidFill>
                <a:latin typeface="Sylfaen" panose="010A0502050306030303" pitchFamily="18" charset="0"/>
                <a:ea typeface="Times New Roman" panose="02020603050405020304" pitchFamily="18" charset="0"/>
                <a:cs typeface="Sylfaen" panose="010A0502050306030303" pitchFamily="18" charset="0"/>
              </a:rPr>
              <a:t>, რომელიც მდებარეობს </a:t>
            </a:r>
            <a:r>
              <a:rPr lang="ka-GE" b="1" dirty="0">
                <a:solidFill>
                  <a:schemeClr val="tx1"/>
                </a:solidFill>
                <a:latin typeface="Sylfaen" panose="010A0502050306030303" pitchFamily="18" charset="0"/>
                <a:ea typeface="Times New Roman" panose="02020603050405020304" pitchFamily="18" charset="0"/>
                <a:cs typeface="Sylfaen" panose="010A0502050306030303" pitchFamily="18" charset="0"/>
              </a:rPr>
              <a:t>ქ. თბილისში</a:t>
            </a:r>
            <a:r>
              <a:rPr lang="en-US" b="1" dirty="0">
                <a:solidFill>
                  <a:schemeClr val="tx1"/>
                </a:solidFill>
                <a:latin typeface="Sylfaen" panose="010A0502050306030303" pitchFamily="18" charset="0"/>
                <a:ea typeface="Times New Roman" panose="02020603050405020304" pitchFamily="18" charset="0"/>
                <a:cs typeface="Sylfaen" panose="010A0502050306030303" pitchFamily="18" charset="0"/>
              </a:rPr>
              <a:t>,</a:t>
            </a:r>
            <a:r>
              <a:rPr lang="en-US"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ka-GE" b="1" dirty="0">
                <a:solidFill>
                  <a:schemeClr val="tx1"/>
                </a:solidFill>
                <a:latin typeface="Sylfaen" panose="010A0502050306030303" pitchFamily="18" charset="0"/>
                <a:ea typeface="Times New Roman" panose="02020603050405020304" pitchFamily="18" charset="0"/>
                <a:cs typeface="Sylfaen" panose="010A0502050306030303" pitchFamily="18" charset="0"/>
              </a:rPr>
              <a:t>სამგორის რ-ნი, სადგური ლილო №51</a:t>
            </a:r>
            <a:r>
              <a:rPr lang="pt-BR" b="1" dirty="0">
                <a:solidFill>
                  <a:schemeClr val="tx1"/>
                </a:solidFill>
                <a:latin typeface="Sylfaen" panose="010A0502050306030303" pitchFamily="18" charset="0"/>
                <a:ea typeface="Times New Roman" panose="02020603050405020304" pitchFamily="18" charset="0"/>
                <a:cs typeface="LitNusx" pitchFamily="2" charset="0"/>
              </a:rPr>
              <a:t>, </a:t>
            </a:r>
            <a:r>
              <a:rPr lang="pt-BR" b="1" dirty="0">
                <a:solidFill>
                  <a:schemeClr val="tx1"/>
                </a:solidFill>
                <a:latin typeface="Sylfaen" panose="010A0502050306030303" pitchFamily="18" charset="0"/>
                <a:ea typeface="Times New Roman" panose="02020603050405020304" pitchFamily="18" charset="0"/>
                <a:cs typeface="Sylfaen" panose="010A0502050306030303" pitchFamily="18" charset="0"/>
              </a:rPr>
              <a:t>ს</a:t>
            </a:r>
            <a:r>
              <a:rPr lang="pt-BR" b="1" dirty="0">
                <a:solidFill>
                  <a:schemeClr val="tx1"/>
                </a:solidFill>
                <a:latin typeface="Sylfaen" panose="010A0502050306030303" pitchFamily="18" charset="0"/>
                <a:ea typeface="Times New Roman" panose="02020603050405020304" pitchFamily="18" charset="0"/>
                <a:cs typeface="LitNusx" pitchFamily="2" charset="0"/>
              </a:rPr>
              <a:t>/</a:t>
            </a:r>
            <a:r>
              <a:rPr lang="pt-BR" b="1" dirty="0">
                <a:solidFill>
                  <a:schemeClr val="tx1"/>
                </a:solidFill>
                <a:latin typeface="Sylfaen" panose="010A0502050306030303" pitchFamily="18" charset="0"/>
                <a:ea typeface="Times New Roman" panose="02020603050405020304" pitchFamily="18" charset="0"/>
                <a:cs typeface="Sylfaen" panose="010A0502050306030303" pitchFamily="18" charset="0"/>
              </a:rPr>
              <a:t>კ</a:t>
            </a:r>
            <a:r>
              <a:rPr lang="pt-BR" b="1" dirty="0">
                <a:solidFill>
                  <a:schemeClr val="tx1"/>
                </a:solidFill>
                <a:latin typeface="Sylfaen" panose="010A0502050306030303" pitchFamily="18" charset="0"/>
                <a:ea typeface="Times New Roman" panose="02020603050405020304" pitchFamily="18" charset="0"/>
                <a:cs typeface="LitNusx" pitchFamily="2" charset="0"/>
              </a:rPr>
              <a:t> </a:t>
            </a:r>
            <a:r>
              <a:rPr lang="en-US" b="1" dirty="0">
                <a:solidFill>
                  <a:schemeClr val="tx1"/>
                </a:solidFill>
                <a:latin typeface="Sylfaen" panose="010A0502050306030303" pitchFamily="18" charset="0"/>
                <a:ea typeface="Times New Roman" panose="02020603050405020304" pitchFamily="18" charset="0"/>
                <a:cs typeface="GeoTimesBold"/>
              </a:rPr>
              <a:t>01.19.15.005.008, </a:t>
            </a:r>
            <a:r>
              <a:rPr lang="ka-GE" dirty="0">
                <a:solidFill>
                  <a:schemeClr val="tx1"/>
                </a:solidFill>
                <a:latin typeface="Sylfaen" panose="010A0502050306030303" pitchFamily="18" charset="0"/>
                <a:ea typeface="Times New Roman" panose="02020603050405020304" pitchFamily="18" charset="0"/>
                <a:cs typeface="Sylfaen" panose="010A0502050306030303" pitchFamily="18" charset="0"/>
              </a:rPr>
              <a:t>ლილოს დასახლების მიმდებარედ არსებულ სამრეწველო ზონაში</a:t>
            </a:r>
            <a:r>
              <a:rPr lang="ka-GE"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a:t>
            </a:r>
          </a:p>
          <a:p>
            <a:pPr algn="just">
              <a:spcBef>
                <a:spcPts val="0"/>
              </a:spcBef>
              <a:spcAft>
                <a:spcPts val="600"/>
              </a:spcAft>
              <a:buClrTx/>
            </a:pPr>
            <a:endParaRPr lang="en-US" sz="1200" dirty="0">
              <a:solidFill>
                <a:schemeClr val="tx1"/>
              </a:solidFill>
              <a:latin typeface="Sylfaen" panose="010A0502050306030303" pitchFamily="18" charset="0"/>
              <a:ea typeface="Times New Roman" panose="02020603050405020304" pitchFamily="18" charset="0"/>
            </a:endParaRPr>
          </a:p>
          <a:p>
            <a:pPr algn="just">
              <a:spcBef>
                <a:spcPts val="0"/>
              </a:spcBef>
              <a:spcAft>
                <a:spcPts val="500"/>
              </a:spcAft>
              <a:buClrTx/>
            </a:pPr>
            <a:r>
              <a:rPr lang="en-US"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ტერიტორიის</a:t>
            </a:r>
            <a:r>
              <a:rPr lang="en-US"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მთლიანი</a:t>
            </a:r>
            <a:r>
              <a:rPr lang="en-US"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ფართობი</a:t>
            </a:r>
            <a:r>
              <a:rPr lang="en-US"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შეადგენს</a:t>
            </a:r>
            <a:r>
              <a:rPr lang="en-US"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dirty="0">
                <a:solidFill>
                  <a:schemeClr val="tx1"/>
                </a:solidFill>
                <a:latin typeface="Sylfaen" panose="010A0502050306030303" pitchFamily="18" charset="0"/>
                <a:ea typeface="Times New Roman" panose="02020603050405020304" pitchFamily="18" charset="0"/>
                <a:cs typeface="GeoTimesBold"/>
              </a:rPr>
              <a:t>2,8516</a:t>
            </a:r>
            <a:r>
              <a:rPr lang="en-US"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ჰა</a:t>
            </a:r>
            <a:r>
              <a:rPr lang="en-US" dirty="0">
                <a:solidFill>
                  <a:schemeClr val="tx1"/>
                </a:solidFill>
                <a:latin typeface="Sylfaen" panose="010A0502050306030303" pitchFamily="18" charset="0"/>
                <a:ea typeface="Times New Roman" panose="02020603050405020304" pitchFamily="18" charset="0"/>
                <a:cs typeface="Sylfaen" panose="010A0502050306030303" pitchFamily="18" charset="0"/>
              </a:rPr>
              <a:t>-ს</a:t>
            </a:r>
            <a:r>
              <a:rPr lang="ka-GE" dirty="0">
                <a:solidFill>
                  <a:schemeClr val="tx1"/>
                </a:solidFill>
                <a:latin typeface="Sylfaen" panose="010A0502050306030303" pitchFamily="18" charset="0"/>
                <a:ea typeface="Times New Roman" panose="02020603050405020304" pitchFamily="18" charset="0"/>
                <a:cs typeface="Sylfaen" panose="010A0502050306030303" pitchFamily="18" charset="0"/>
              </a:rPr>
              <a:t>, ხოლო იმ ტერიტორიის ფართი, სადაც </a:t>
            </a:r>
            <a:r>
              <a:rPr lang="ka-GE" b="1" dirty="0">
                <a:solidFill>
                  <a:schemeClr val="tx1"/>
                </a:solidFill>
                <a:latin typeface="Sylfaen" panose="010A0502050306030303" pitchFamily="18" charset="0"/>
                <a:ea typeface="Times New Roman" panose="02020603050405020304" pitchFamily="18" charset="0"/>
                <a:cs typeface="Sylfaen" panose="010A0502050306030303" pitchFamily="18" charset="0"/>
              </a:rPr>
              <a:t>ხორციელდება საიზოლაციო ზეთების ნარჩენების </a:t>
            </a:r>
            <a:r>
              <a:rPr lang="en-US" b="1"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დროებითი</a:t>
            </a:r>
            <a:r>
              <a:rPr lang="en-US" b="1"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b="1"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შენახვ</a:t>
            </a:r>
            <a:r>
              <a:rPr lang="ka-GE" b="1" dirty="0">
                <a:solidFill>
                  <a:schemeClr val="tx1"/>
                </a:solidFill>
                <a:latin typeface="Sylfaen" panose="010A0502050306030303" pitchFamily="18" charset="0"/>
                <a:ea typeface="Times New Roman" panose="02020603050405020304" pitchFamily="18" charset="0"/>
                <a:cs typeface="Sylfaen" panose="010A0502050306030303" pitchFamily="18" charset="0"/>
              </a:rPr>
              <a:t>ა</a:t>
            </a:r>
            <a:r>
              <a:rPr lang="en-US" b="1"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b="1"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და</a:t>
            </a:r>
            <a:r>
              <a:rPr lang="en-US" b="1"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b="1"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წინასწარი</a:t>
            </a:r>
            <a:r>
              <a:rPr lang="en-US" b="1"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b="1"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დამუშავებ</a:t>
            </a:r>
            <a:r>
              <a:rPr lang="ka-GE" b="1" dirty="0">
                <a:solidFill>
                  <a:schemeClr val="tx1"/>
                </a:solidFill>
                <a:latin typeface="Sylfaen" panose="010A0502050306030303" pitchFamily="18" charset="0"/>
                <a:ea typeface="Times New Roman" panose="02020603050405020304" pitchFamily="18" charset="0"/>
                <a:cs typeface="Sylfaen" panose="010A0502050306030303" pitchFamily="18" charset="0"/>
              </a:rPr>
              <a:t>ა ტოლია 2900 მ</a:t>
            </a:r>
            <a:r>
              <a:rPr lang="ka-GE" b="1" baseline="30000" dirty="0">
                <a:solidFill>
                  <a:schemeClr val="tx1"/>
                </a:solidFill>
                <a:latin typeface="Sylfaen" panose="010A0502050306030303" pitchFamily="18" charset="0"/>
                <a:ea typeface="Times New Roman" panose="02020603050405020304" pitchFamily="18" charset="0"/>
                <a:cs typeface="Sylfaen" panose="010A0502050306030303" pitchFamily="18" charset="0"/>
              </a:rPr>
              <a:t>2</a:t>
            </a:r>
            <a:r>
              <a:rPr lang="ka-GE"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a:t>
            </a:r>
            <a:endParaRPr lang="en-US" sz="1200" dirty="0">
              <a:solidFill>
                <a:schemeClr val="tx1"/>
              </a:solidFill>
              <a:latin typeface="Sylfaen" panose="010A0502050306030303" pitchFamily="18" charset="0"/>
              <a:ea typeface="Times New Roman" panose="02020603050405020304" pitchFamily="18" charset="0"/>
            </a:endParaRPr>
          </a:p>
        </p:txBody>
      </p:sp>
    </p:spTree>
    <p:extLst>
      <p:ext uri="{BB962C8B-B14F-4D97-AF65-F5344CB8AC3E}">
        <p14:creationId xmlns:p14="http://schemas.microsoft.com/office/powerpoint/2010/main" val="271222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924802" cy="6486832"/>
          </a:xfrm>
        </p:spPr>
        <p:txBody>
          <a:bodyPr>
            <a:normAutofit/>
          </a:bodyPr>
          <a:lstStyle/>
          <a:p>
            <a:pPr lvl="0" algn="just">
              <a:spcBef>
                <a:spcPts val="0"/>
              </a:spcBef>
              <a:spcAft>
                <a:spcPts val="500"/>
              </a:spcAft>
              <a:buClrTx/>
            </a:pPr>
            <a:r>
              <a:rPr lang="ka-GE" sz="19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აღნიშნულ ტერიტორიას დასავლეთის მხრიდან, სადაც განთავსებულია საწარმოო შენობა,  ესაზღვრება შპს „გუნა“-ს საკუთრებაში არსებული მიწის ნაკვეთი, სადაც განთავსებულია საგზაო ბიტუმის მიღება-გაცემის ბაზა, </a:t>
            </a:r>
            <a:endParaRPr lang="ka-GE" sz="19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endParaRPr>
          </a:p>
          <a:p>
            <a:pPr lvl="0" algn="just">
              <a:spcBef>
                <a:spcPts val="0"/>
              </a:spcBef>
              <a:spcAft>
                <a:spcPts val="500"/>
              </a:spcAft>
              <a:buClrTx/>
            </a:pPr>
            <a:r>
              <a:rPr lang="ka-GE" sz="19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ჩრდილოეთის </a:t>
            </a:r>
            <a:r>
              <a:rPr lang="ka-GE" sz="19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მხრიდან ესაზღვრება რკინიგზის ჩიხი და მის ზემოთ მდებარეობს შპს „ჯეოსთოუნი“-ს საკუთრებაში არსებული მიწის ნაკვეთი, სადაც განთავსებულია ქვის გადამუშავების საწარმო და მის ჩრდილოეთით მდებარეობს შპს „მნათობი“-ს საკუთრებაში არსებული მიწის ნაკვეთი, სადაც განთავსებულია ელექტრო სისტემების სამონტაჟო საწარმო; </a:t>
            </a:r>
            <a:endParaRPr lang="ka-GE" sz="19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endParaRPr>
          </a:p>
          <a:p>
            <a:pPr lvl="0" algn="just">
              <a:spcBef>
                <a:spcPts val="0"/>
              </a:spcBef>
              <a:spcAft>
                <a:spcPts val="500"/>
              </a:spcAft>
              <a:buClrTx/>
            </a:pPr>
            <a:r>
              <a:rPr lang="ka-GE" sz="19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სამხრეთის </a:t>
            </a:r>
            <a:r>
              <a:rPr lang="ka-GE" sz="19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მხრიდან ესაზღვრება შპს „დაფნა“-ს საკუთრებაში არსებული მიწის ნაკვეთი და შპს „ხვამლი“-ს საკუთრებაში არსებული მიწის ნაკვეთი, რომლებიც წარმოადგენენ სასაწყობო ტერიტორიებს; </a:t>
            </a:r>
            <a:endParaRPr lang="ka-GE" sz="19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endParaRPr>
          </a:p>
          <a:p>
            <a:pPr lvl="0" algn="just">
              <a:spcBef>
                <a:spcPts val="0"/>
              </a:spcBef>
              <a:spcAft>
                <a:spcPts val="500"/>
              </a:spcAft>
              <a:buClrTx/>
            </a:pPr>
            <a:r>
              <a:rPr lang="ka-GE" sz="19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აღმოსავლეთი </a:t>
            </a:r>
            <a:r>
              <a:rPr lang="ka-GE" sz="19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მხრიდან ესაზღვრება სს „ეს ჯგუფი“-ს საკუთრებაში არსებული მიწის ნაკვეთი, სადაც ფუნქციონირებს მეტალო ბაზის საწარმო და თვით  სს „თელასი“-ს სატრანსფორმატორო საამქრო, რომლის ტერიტორიაზეა განთავსებული საწარმოო შენობა მიმდებარე ტერიტორიით, ხოლო მისგან 150 მეტრში აღმოსავლეთით მდებარეობს სახელმწიფოს საკუთრებაში არსებული მიწის ნაკვეთი</a:t>
            </a:r>
            <a:r>
              <a:rPr lang="ka-GE" sz="19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a:t>
            </a:r>
            <a:endParaRPr lang="en-US" sz="1900" dirty="0">
              <a:solidFill>
                <a:schemeClr val="tx1"/>
              </a:solidFill>
              <a:latin typeface="Sylfaen" panose="010A0502050306030303" pitchFamily="18" charset="0"/>
              <a:ea typeface="Times New Roman" panose="02020603050405020304" pitchFamily="18" charset="0"/>
            </a:endParaRPr>
          </a:p>
        </p:txBody>
      </p:sp>
    </p:spTree>
    <p:extLst>
      <p:ext uri="{BB962C8B-B14F-4D97-AF65-F5344CB8AC3E}">
        <p14:creationId xmlns:p14="http://schemas.microsoft.com/office/powerpoint/2010/main" val="72968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1828800"/>
            <a:ext cx="7391402" cy="4724400"/>
          </a:xfrm>
        </p:spPr>
        <p:txBody>
          <a:bodyPr>
            <a:noAutofit/>
          </a:bodyPr>
          <a:lstStyle/>
          <a:p>
            <a:pPr lvl="0" algn="just">
              <a:spcBef>
                <a:spcPts val="0"/>
              </a:spcBef>
              <a:spcAft>
                <a:spcPts val="500"/>
              </a:spcAft>
              <a:buClrTx/>
            </a:pPr>
            <a:r>
              <a:rPr lang="ka-GE"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ასევე საწარმოო შენობიდან ჩრდილოეთის მხრიდან 180 მეტრში გადის კახეთის გზატკეცილი</a:t>
            </a:r>
            <a:r>
              <a:rPr lang="ka-GE" sz="20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a:t>
            </a:r>
          </a:p>
          <a:p>
            <a:pPr lvl="0" algn="just">
              <a:spcBef>
                <a:spcPts val="0"/>
              </a:spcBef>
              <a:spcAft>
                <a:spcPts val="500"/>
              </a:spcAft>
              <a:buClrTx/>
            </a:pPr>
            <a:endParaRPr lang="en-US" sz="2000" dirty="0">
              <a:solidFill>
                <a:schemeClr val="tx1"/>
              </a:solidFill>
              <a:latin typeface="Sylfaen" panose="010A0502050306030303" pitchFamily="18" charset="0"/>
              <a:ea typeface="Times New Roman" panose="02020603050405020304" pitchFamily="18" charset="0"/>
            </a:endParaRPr>
          </a:p>
          <a:p>
            <a:pPr lvl="0" algn="just">
              <a:spcBef>
                <a:spcPts val="0"/>
              </a:spcBef>
              <a:spcAft>
                <a:spcPts val="500"/>
              </a:spcAft>
              <a:buClrTx/>
            </a:pPr>
            <a:r>
              <a:rPr lang="ka-GE"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საწარმოო ტერიტორიიდან 2500 მეტრში აღმოსავლეთის მხრიდან გადის მდინარე ლოჭინი</a:t>
            </a:r>
            <a:r>
              <a:rPr lang="ka-GE" sz="20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a:t>
            </a:r>
          </a:p>
          <a:p>
            <a:pPr lvl="0" algn="just">
              <a:spcBef>
                <a:spcPts val="0"/>
              </a:spcBef>
              <a:spcAft>
                <a:spcPts val="500"/>
              </a:spcAft>
              <a:buClrTx/>
            </a:pPr>
            <a:endParaRPr lang="en-US" sz="2000" dirty="0">
              <a:solidFill>
                <a:schemeClr val="tx1"/>
              </a:solidFill>
              <a:latin typeface="Sylfaen" panose="010A0502050306030303" pitchFamily="18" charset="0"/>
              <a:ea typeface="Times New Roman" panose="02020603050405020304" pitchFamily="18" charset="0"/>
            </a:endParaRPr>
          </a:p>
          <a:p>
            <a:pPr lvl="0" algn="just">
              <a:spcBef>
                <a:spcPts val="0"/>
              </a:spcBef>
              <a:spcAft>
                <a:spcPts val="500"/>
              </a:spcAft>
              <a:buClrTx/>
            </a:pPr>
            <a:r>
              <a:rPr lang="en-US" sz="2000"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უახლოესი</a:t>
            </a:r>
            <a:r>
              <a:rPr lang="en-US"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sz="2000"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საცხოვრებელი</a:t>
            </a:r>
            <a:r>
              <a:rPr lang="en-US"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en-US" sz="2000"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ზონა</a:t>
            </a:r>
            <a:r>
              <a:rPr lang="en-US"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ka-GE"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სამხრეთ-აღმოსავლეთის მხრიდან საწარმოო შენობიდან </a:t>
            </a:r>
            <a:r>
              <a:rPr lang="en-US" sz="2000" dirty="0" err="1">
                <a:solidFill>
                  <a:schemeClr val="tx1"/>
                </a:solidFill>
                <a:latin typeface="Sylfaen" panose="010A0502050306030303" pitchFamily="18" charset="0"/>
                <a:ea typeface="Times New Roman" panose="02020603050405020304" pitchFamily="18" charset="0"/>
                <a:cs typeface="Sylfaen" panose="010A0502050306030303" pitchFamily="18" charset="0"/>
              </a:rPr>
              <a:t>დაცილებულია</a:t>
            </a:r>
            <a:r>
              <a:rPr lang="en-US"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 </a:t>
            </a:r>
            <a:r>
              <a:rPr lang="ka-GE"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460 მეტრით</a:t>
            </a:r>
            <a:r>
              <a:rPr lang="en-US"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a:t>
            </a:r>
            <a:r>
              <a:rPr lang="ka-GE" sz="2000" dirty="0">
                <a:solidFill>
                  <a:schemeClr val="tx1"/>
                </a:solidFill>
                <a:latin typeface="Sylfaen" panose="010A0502050306030303" pitchFamily="18" charset="0"/>
                <a:ea typeface="Times New Roman" panose="02020603050405020304" pitchFamily="18" charset="0"/>
                <a:cs typeface="Sylfaen" panose="010A0502050306030303" pitchFamily="18" charset="0"/>
              </a:rPr>
              <a:t> ხოლო აღმოსავლეთის მხრიდან მიწის ნაკვეთის საკადასტრო ნახაზის საზღვრიდან 390 მეტრით, ხოლო თვით საწარმოო შენობიდან 600 მეტრით. სხვა მიმართულებით 500 მეტრი რადიუსის ზონაში დასახლებული პუნქტი არ არსებობს</a:t>
            </a:r>
            <a:r>
              <a:rPr lang="ka-GE" sz="2000" dirty="0" smtClean="0">
                <a:solidFill>
                  <a:schemeClr val="tx1"/>
                </a:solidFill>
                <a:latin typeface="Sylfaen" panose="010A0502050306030303" pitchFamily="18" charset="0"/>
                <a:ea typeface="Times New Roman" panose="02020603050405020304" pitchFamily="18" charset="0"/>
                <a:cs typeface="Sylfaen" panose="010A0502050306030303" pitchFamily="18" charset="0"/>
              </a:rPr>
              <a:t>.</a:t>
            </a:r>
            <a:endParaRPr lang="en-US" sz="2000" dirty="0">
              <a:solidFill>
                <a:schemeClr val="tx1"/>
              </a:solidFill>
              <a:latin typeface="Sylfaen" panose="010A0502050306030303" pitchFamily="18" charset="0"/>
              <a:ea typeface="Times New Roman" panose="02020603050405020304" pitchFamily="18" charset="0"/>
            </a:endParaRPr>
          </a:p>
        </p:txBody>
      </p:sp>
      <p:sp>
        <p:nvSpPr>
          <p:cNvPr id="4" name="Title 1"/>
          <p:cNvSpPr>
            <a:spLocks noGrp="1"/>
          </p:cNvSpPr>
          <p:nvPr>
            <p:ph type="title"/>
          </p:nvPr>
        </p:nvSpPr>
        <p:spPr>
          <a:xfrm>
            <a:off x="609599" y="609600"/>
            <a:ext cx="6629401" cy="990600"/>
          </a:xfrm>
        </p:spPr>
        <p:txBody>
          <a:bodyPr>
            <a:normAutofit/>
          </a:bodyPr>
          <a:lstStyle/>
          <a:p>
            <a:r>
              <a:rPr lang="ka-GE" sz="2800" b="1" dirty="0" smtClean="0">
                <a:solidFill>
                  <a:schemeClr val="tx1"/>
                </a:solidFill>
              </a:rPr>
              <a:t>საწარმოს მდებარეობა და მიმდებარე ობიექტები (გაგრძელება)</a:t>
            </a:r>
            <a:endParaRPr lang="en-US" sz="2800" b="1" dirty="0">
              <a:solidFill>
                <a:schemeClr val="tx1"/>
              </a:solidFill>
            </a:endParaRPr>
          </a:p>
        </p:txBody>
      </p:sp>
    </p:spTree>
    <p:extLst>
      <p:ext uri="{BB962C8B-B14F-4D97-AF65-F5344CB8AC3E}">
        <p14:creationId xmlns:p14="http://schemas.microsoft.com/office/powerpoint/2010/main" val="309392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rotWithShape="1">
          <a:blip r:embed="rId2"/>
          <a:srcRect l="25052" t="20833" r="23555" b="15578"/>
          <a:stretch/>
        </p:blipFill>
        <p:spPr>
          <a:xfrm>
            <a:off x="304800" y="914400"/>
            <a:ext cx="8215313" cy="5715000"/>
          </a:xfrm>
          <a:prstGeom prst="rect">
            <a:avLst/>
          </a:prstGeom>
        </p:spPr>
      </p:pic>
      <p:sp>
        <p:nvSpPr>
          <p:cNvPr id="8" name="Title 1"/>
          <p:cNvSpPr>
            <a:spLocks noGrp="1"/>
          </p:cNvSpPr>
          <p:nvPr>
            <p:ph type="title"/>
          </p:nvPr>
        </p:nvSpPr>
        <p:spPr>
          <a:xfrm>
            <a:off x="609599" y="266700"/>
            <a:ext cx="7391401" cy="571500"/>
          </a:xfrm>
        </p:spPr>
        <p:txBody>
          <a:bodyPr>
            <a:normAutofit/>
          </a:bodyPr>
          <a:lstStyle/>
          <a:p>
            <a:r>
              <a:rPr lang="ka-GE" sz="2600" b="1" dirty="0" smtClean="0">
                <a:solidFill>
                  <a:schemeClr val="tx1"/>
                </a:solidFill>
              </a:rPr>
              <a:t>საწარმოს მდებარეობა და მიმდებარე ობიექტები</a:t>
            </a:r>
            <a:endParaRPr lang="en-US" sz="2600" b="1" dirty="0">
              <a:solidFill>
                <a:schemeClr val="tx1"/>
              </a:solidFill>
            </a:endParaRPr>
          </a:p>
        </p:txBody>
      </p:sp>
    </p:spTree>
    <p:extLst>
      <p:ext uri="{BB962C8B-B14F-4D97-AF65-F5344CB8AC3E}">
        <p14:creationId xmlns:p14="http://schemas.microsoft.com/office/powerpoint/2010/main" val="29760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762000"/>
          </a:xfrm>
        </p:spPr>
        <p:txBody>
          <a:bodyPr/>
          <a:lstStyle/>
          <a:p>
            <a:r>
              <a:rPr lang="ka-GE" b="1" dirty="0">
                <a:solidFill>
                  <a:schemeClr val="tx1"/>
                </a:solidFill>
              </a:rPr>
              <a:t>სატრანსფორმატორო საამქრო</a:t>
            </a:r>
            <a:endParaRPr lang="en-US" b="1" dirty="0">
              <a:solidFill>
                <a:schemeClr val="tx1"/>
              </a:solidFill>
            </a:endParaRPr>
          </a:p>
        </p:txBody>
      </p:sp>
      <p:pic>
        <p:nvPicPr>
          <p:cNvPr id="3075" name="Picture 1" descr="C:\Users\Kakha.Rukhaia\Desktop\სურათები\20181004_1128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785014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5139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9362</TotalTime>
  <Words>1024</Words>
  <Application>Microsoft Office PowerPoint</Application>
  <PresentationFormat>On-screen Show (4:3)</PresentationFormat>
  <Paragraphs>76</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AcadMtavr</vt:lpstr>
      <vt:lpstr>Arial</vt:lpstr>
      <vt:lpstr>Calibri</vt:lpstr>
      <vt:lpstr>GeoTimesBold</vt:lpstr>
      <vt:lpstr>Helvetica</vt:lpstr>
      <vt:lpstr>LitNusx</vt:lpstr>
      <vt:lpstr>Sylfaen</vt:lpstr>
      <vt:lpstr>Times New Roman</vt:lpstr>
      <vt:lpstr>Trebuchet MS</vt:lpstr>
      <vt:lpstr>Wingdings 3</vt:lpstr>
      <vt:lpstr>Facet</vt:lpstr>
      <vt:lpstr>სს თელასი</vt:lpstr>
      <vt:lpstr>ზოგადი ინფორმაცია</vt:lpstr>
      <vt:lpstr>პროცედურული და შინაარსობრივი მხარე </vt:lpstr>
      <vt:lpstr>პროცედურული და შინაარსობრივი მხარე (გაგრძელება)</vt:lpstr>
      <vt:lpstr>საწარმოს მდებარეობა და მიმდებარე ობიექტები</vt:lpstr>
      <vt:lpstr>PowerPoint Presentation</vt:lpstr>
      <vt:lpstr>საწარმოს მდებარეობა და მიმდებარე ობიექტები (გაგრძელება)</vt:lpstr>
      <vt:lpstr>საწარმოს მდებარეობა და მიმდებარე ობიექტები</vt:lpstr>
      <vt:lpstr>სატრანსფორმატორო საამქრო</vt:lpstr>
      <vt:lpstr>საქმიანობის აღწერა</vt:lpstr>
      <vt:lpstr>ავზების პარკი</vt:lpstr>
      <vt:lpstr>ავზების პარკი</vt:lpstr>
      <vt:lpstr>ზეთის რეგენერაცია</vt:lpstr>
      <vt:lpstr>სატრანსფორმატორო საამქროს გენ-გეგმა</vt:lpstr>
      <vt:lpstr>ალტერნატიული ვარიანტები  </vt:lpstr>
      <vt:lpstr>გარემოზე შესაძლო ზემოქმედება </vt:lpstr>
      <vt:lpstr>კ ი თ ხ ვ ე ბ ი </vt:lpstr>
      <vt:lpstr>მადლობა ყურადღებისათვის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kakha.rukhaia</dc:creator>
  <cp:lastModifiedBy>diana</cp:lastModifiedBy>
  <cp:revision>232</cp:revision>
  <dcterms:created xsi:type="dcterms:W3CDTF">2006-08-16T00:00:00Z</dcterms:created>
  <dcterms:modified xsi:type="dcterms:W3CDTF">2021-01-27T08:31:38Z</dcterms:modified>
</cp:coreProperties>
</file>