
<file path=[Content_Types].xml><?xml version="1.0" encoding="utf-8"?>
<Types xmlns="http://schemas.openxmlformats.org/package/2006/content-types">
  <Default Extension="png" ContentType="image/png"/>
  <Default Extension="vsd" ContentType="application/vnd.visio"/>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4" r:id="rId1"/>
  </p:sldMasterIdLst>
  <p:sldIdLst>
    <p:sldId id="256" r:id="rId2"/>
    <p:sldId id="293" r:id="rId3"/>
    <p:sldId id="299" r:id="rId4"/>
    <p:sldId id="296" r:id="rId5"/>
    <p:sldId id="300" r:id="rId6"/>
    <p:sldId id="269" r:id="rId7"/>
    <p:sldId id="302" r:id="rId8"/>
    <p:sldId id="303" r:id="rId9"/>
    <p:sldId id="257" r:id="rId10"/>
    <p:sldId id="304" r:id="rId11"/>
    <p:sldId id="275" r:id="rId12"/>
    <p:sldId id="305" r:id="rId13"/>
    <p:sldId id="306" r:id="rId14"/>
    <p:sldId id="272" r:id="rId15"/>
    <p:sldId id="307" r:id="rId16"/>
    <p:sldId id="308" r:id="rId17"/>
    <p:sldId id="273" r:id="rId18"/>
    <p:sldId id="309" r:id="rId19"/>
    <p:sldId id="310" r:id="rId20"/>
    <p:sldId id="311" r:id="rId21"/>
    <p:sldId id="274" r:id="rId22"/>
    <p:sldId id="312" r:id="rId23"/>
    <p:sldId id="313" r:id="rId24"/>
    <p:sldId id="314" r:id="rId25"/>
    <p:sldId id="316" r:id="rId26"/>
    <p:sldId id="317" r:id="rId27"/>
    <p:sldId id="318" r:id="rId28"/>
    <p:sldId id="325" r:id="rId29"/>
    <p:sldId id="319" r:id="rId30"/>
    <p:sldId id="320" r:id="rId31"/>
    <p:sldId id="321" r:id="rId32"/>
    <p:sldId id="322" r:id="rId33"/>
    <p:sldId id="323" r:id="rId34"/>
    <p:sldId id="324"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84" d="100"/>
          <a:sy n="84" d="100"/>
        </p:scale>
        <p:origin x="28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432FFD-28F5-448B-BDFB-C1B46C9135B4}" type="doc">
      <dgm:prSet loTypeId="urn:microsoft.com/office/officeart/2005/8/layout/bProcess3" loCatId="process" qsTypeId="urn:microsoft.com/office/officeart/2005/8/quickstyle/simple1" qsCatId="simple" csTypeId="urn:microsoft.com/office/officeart/2005/8/colors/accent1_1" csCatId="accent1" phldr="1"/>
      <dgm:spPr/>
      <dgm:t>
        <a:bodyPr/>
        <a:lstStyle/>
        <a:p>
          <a:endParaRPr lang="en-US"/>
        </a:p>
      </dgm:t>
    </dgm:pt>
    <dgm:pt modelId="{4477550C-443F-46E0-9D95-B2CB40CD36DE}">
      <dgm:prSet custT="1"/>
      <dgm:spPr>
        <a:ln>
          <a:solidFill>
            <a:schemeClr val="tx1"/>
          </a:solidFill>
        </a:ln>
      </dgm:spPr>
      <dgm:t>
        <a:bodyPr/>
        <a:lstStyle/>
        <a:p>
          <a:pPr rtl="0"/>
          <a:r>
            <a:rPr lang="ka-GE" sz="1800" dirty="0" smtClean="0"/>
            <a:t>ბუნებრივი აირისგან ნახშირწყალბადების მოცილება</a:t>
          </a:r>
          <a:endParaRPr lang="en-US" sz="1800" dirty="0"/>
        </a:p>
      </dgm:t>
    </dgm:pt>
    <dgm:pt modelId="{4F1E2CB0-4026-47E2-AB54-1414F56DF2DD}" type="parTrans" cxnId="{4F6B18AA-1FBD-4EC6-9297-1D5BA10A4764}">
      <dgm:prSet/>
      <dgm:spPr/>
      <dgm:t>
        <a:bodyPr/>
        <a:lstStyle/>
        <a:p>
          <a:endParaRPr lang="en-US"/>
        </a:p>
      </dgm:t>
    </dgm:pt>
    <dgm:pt modelId="{5DAEFFFB-ED2F-48A7-AEDB-9D19E6E23B30}" type="sibTrans" cxnId="{4F6B18AA-1FBD-4EC6-9297-1D5BA10A4764}">
      <dgm:prSet/>
      <dgm:spPr>
        <a:ln>
          <a:solidFill>
            <a:schemeClr val="tx1"/>
          </a:solidFill>
        </a:ln>
      </dgm:spPr>
      <dgm:t>
        <a:bodyPr/>
        <a:lstStyle/>
        <a:p>
          <a:endParaRPr lang="en-US"/>
        </a:p>
      </dgm:t>
    </dgm:pt>
    <dgm:pt modelId="{3B26838C-8A54-4129-9606-65C7CC262643}">
      <dgm:prSet custT="1"/>
      <dgm:spPr>
        <a:ln>
          <a:solidFill>
            <a:schemeClr val="tx1"/>
          </a:solidFill>
        </a:ln>
      </dgm:spPr>
      <dgm:t>
        <a:bodyPr/>
        <a:lstStyle/>
        <a:p>
          <a:pPr rtl="0"/>
          <a:r>
            <a:rPr lang="ka-GE" sz="1800" dirty="0" smtClean="0"/>
            <a:t>ბუნებრივი აირის </a:t>
          </a:r>
          <a:r>
            <a:rPr lang="ka-GE" sz="1800" dirty="0" err="1" smtClean="0"/>
            <a:t>დაჭირხვნა</a:t>
          </a:r>
          <a:r>
            <a:rPr lang="ka-GE" sz="1800" dirty="0" smtClean="0"/>
            <a:t> 7-37 კგ-მ/სმ</a:t>
          </a:r>
          <a:r>
            <a:rPr lang="ka-GE" sz="1800" baseline="30000" dirty="0" smtClean="0"/>
            <a:t>2 </a:t>
          </a:r>
          <a:r>
            <a:rPr lang="ka-GE" sz="1800" dirty="0" smtClean="0"/>
            <a:t>წნევით და მისი გაცხელება</a:t>
          </a:r>
          <a:endParaRPr lang="en-US" sz="1800" dirty="0"/>
        </a:p>
      </dgm:t>
    </dgm:pt>
    <dgm:pt modelId="{588FB8CE-EB25-43CD-B471-47E15005DC88}" type="parTrans" cxnId="{22FD6D8D-7DC6-4D1A-9052-F9CBEEB644B3}">
      <dgm:prSet/>
      <dgm:spPr/>
      <dgm:t>
        <a:bodyPr/>
        <a:lstStyle/>
        <a:p>
          <a:endParaRPr lang="en-US"/>
        </a:p>
      </dgm:t>
    </dgm:pt>
    <dgm:pt modelId="{B2585841-AE0E-46ED-B61D-93FCBF764E7C}" type="sibTrans" cxnId="{22FD6D8D-7DC6-4D1A-9052-F9CBEEB644B3}">
      <dgm:prSet/>
      <dgm:spPr>
        <a:ln>
          <a:solidFill>
            <a:schemeClr val="tx1"/>
          </a:solidFill>
        </a:ln>
      </dgm:spPr>
      <dgm:t>
        <a:bodyPr/>
        <a:lstStyle/>
        <a:p>
          <a:endParaRPr lang="en-US"/>
        </a:p>
      </dgm:t>
    </dgm:pt>
    <dgm:pt modelId="{11B3C3FD-FC1E-4B54-80E7-6068C8D2C40E}">
      <dgm:prSet custT="1"/>
      <dgm:spPr>
        <a:ln>
          <a:solidFill>
            <a:schemeClr val="tx1"/>
          </a:solidFill>
        </a:ln>
      </dgm:spPr>
      <dgm:t>
        <a:bodyPr/>
        <a:lstStyle/>
        <a:p>
          <a:pPr rtl="0"/>
          <a:r>
            <a:rPr lang="ka-GE" sz="1800" dirty="0" smtClean="0"/>
            <a:t>ბუნებრივი აირის გაწმენდა გოგირდის ნაერთებისგან</a:t>
          </a:r>
          <a:endParaRPr lang="en-US" sz="1800" dirty="0"/>
        </a:p>
      </dgm:t>
    </dgm:pt>
    <dgm:pt modelId="{38E0D815-8581-47F0-8343-7B7A4A51CCF6}" type="parTrans" cxnId="{B3982DCF-543E-4097-913B-72D9F5E2EB3E}">
      <dgm:prSet/>
      <dgm:spPr/>
      <dgm:t>
        <a:bodyPr/>
        <a:lstStyle/>
        <a:p>
          <a:endParaRPr lang="en-US"/>
        </a:p>
      </dgm:t>
    </dgm:pt>
    <dgm:pt modelId="{853E8D50-39AE-4CE4-BB2D-76BDBDE7A761}" type="sibTrans" cxnId="{B3982DCF-543E-4097-913B-72D9F5E2EB3E}">
      <dgm:prSet/>
      <dgm:spPr>
        <a:ln>
          <a:solidFill>
            <a:schemeClr val="tx1"/>
          </a:solidFill>
        </a:ln>
      </dgm:spPr>
      <dgm:t>
        <a:bodyPr/>
        <a:lstStyle/>
        <a:p>
          <a:endParaRPr lang="en-US"/>
        </a:p>
      </dgm:t>
    </dgm:pt>
    <dgm:pt modelId="{07B6061F-BA74-476A-BD60-DF4687138CF1}">
      <dgm:prSet custT="1"/>
      <dgm:spPr>
        <a:ln>
          <a:solidFill>
            <a:schemeClr val="tx1"/>
          </a:solidFill>
        </a:ln>
      </dgm:spPr>
      <dgm:t>
        <a:bodyPr/>
        <a:lstStyle/>
        <a:p>
          <a:pPr rtl="0"/>
          <a:r>
            <a:rPr lang="en-US" sz="1800" dirty="0" smtClean="0"/>
            <a:t>I </a:t>
          </a:r>
          <a:r>
            <a:rPr lang="ka-GE" sz="1800" dirty="0" smtClean="0"/>
            <a:t>საფეხური: მილოვან ღუმელში ნიკელის </a:t>
          </a:r>
          <a:r>
            <a:rPr lang="ka-GE" sz="1800" dirty="0" err="1" smtClean="0"/>
            <a:t>კატალიზატორზე</a:t>
          </a:r>
          <a:endParaRPr lang="en-US" sz="1800" dirty="0"/>
        </a:p>
      </dgm:t>
    </dgm:pt>
    <dgm:pt modelId="{43BD94A1-1F3B-4573-9AC6-4DDAF03137FC}" type="parTrans" cxnId="{274AB85D-70B8-41DF-A5FA-548D4845C990}">
      <dgm:prSet/>
      <dgm:spPr/>
      <dgm:t>
        <a:bodyPr/>
        <a:lstStyle/>
        <a:p>
          <a:endParaRPr lang="en-US"/>
        </a:p>
      </dgm:t>
    </dgm:pt>
    <dgm:pt modelId="{85813549-BB6C-4BB9-89D0-880DE5D2E8DD}" type="sibTrans" cxnId="{274AB85D-70B8-41DF-A5FA-548D4845C990}">
      <dgm:prSet/>
      <dgm:spPr>
        <a:ln>
          <a:solidFill>
            <a:schemeClr val="tx1"/>
          </a:solidFill>
        </a:ln>
      </dgm:spPr>
      <dgm:t>
        <a:bodyPr/>
        <a:lstStyle/>
        <a:p>
          <a:endParaRPr lang="en-US"/>
        </a:p>
      </dgm:t>
    </dgm:pt>
    <dgm:pt modelId="{53B430E4-13F1-4B41-9DEF-DF0E8EF940D9}">
      <dgm:prSet custT="1"/>
      <dgm:spPr>
        <a:ln>
          <a:solidFill>
            <a:schemeClr val="tx1"/>
          </a:solidFill>
        </a:ln>
      </dgm:spPr>
      <dgm:t>
        <a:bodyPr/>
        <a:lstStyle/>
        <a:p>
          <a:pPr rtl="0"/>
          <a:r>
            <a:rPr lang="de-DE" sz="1800" dirty="0" smtClean="0"/>
            <a:t>II საფეხური: შახტურ კონვერტორში ნიკელის კატალიზატორზე</a:t>
          </a:r>
          <a:endParaRPr lang="en-US" sz="1800" dirty="0"/>
        </a:p>
      </dgm:t>
    </dgm:pt>
    <dgm:pt modelId="{C37897AF-3C59-42C4-A14F-AB8E7D9C22B4}" type="parTrans" cxnId="{BEDFD57D-E934-40F3-AACD-BB0B4DC385AE}">
      <dgm:prSet/>
      <dgm:spPr/>
      <dgm:t>
        <a:bodyPr/>
        <a:lstStyle/>
        <a:p>
          <a:endParaRPr lang="en-US"/>
        </a:p>
      </dgm:t>
    </dgm:pt>
    <dgm:pt modelId="{478ED8FB-C5F1-4139-A9CF-C90A35DBA176}" type="sibTrans" cxnId="{BEDFD57D-E934-40F3-AACD-BB0B4DC385AE}">
      <dgm:prSet/>
      <dgm:spPr>
        <a:ln>
          <a:solidFill>
            <a:schemeClr val="tx1"/>
          </a:solidFill>
        </a:ln>
      </dgm:spPr>
      <dgm:t>
        <a:bodyPr/>
        <a:lstStyle/>
        <a:p>
          <a:endParaRPr lang="en-US"/>
        </a:p>
      </dgm:t>
    </dgm:pt>
    <dgm:pt modelId="{F005FF08-0912-4E06-9B53-BE313BFD2D41}">
      <dgm:prSet custT="1"/>
      <dgm:spPr>
        <a:ln>
          <a:solidFill>
            <a:schemeClr val="tx1"/>
          </a:solidFill>
        </a:ln>
      </dgm:spPr>
      <dgm:t>
        <a:bodyPr/>
        <a:lstStyle/>
        <a:p>
          <a:pPr rtl="0"/>
          <a:r>
            <a:rPr lang="ka-GE" sz="1400" noProof="0" dirty="0" smtClean="0"/>
            <a:t>ნახშირორჟანგის ორსაფეხურიანი (</a:t>
          </a:r>
          <a:r>
            <a:rPr lang="ka-GE" sz="1400" noProof="0" dirty="0" err="1" smtClean="0"/>
            <a:t>საშუალოტემპერატურული</a:t>
          </a:r>
          <a:r>
            <a:rPr lang="ka-GE" sz="1400" noProof="0" dirty="0" smtClean="0"/>
            <a:t> და </a:t>
          </a:r>
          <a:r>
            <a:rPr lang="ka-GE" sz="1400" noProof="0" dirty="0" err="1" smtClean="0"/>
            <a:t>დაბალტემპერატურული</a:t>
          </a:r>
          <a:r>
            <a:rPr lang="ka-GE" sz="1400" noProof="0" dirty="0" smtClean="0"/>
            <a:t>) </a:t>
          </a:r>
          <a:r>
            <a:rPr lang="ka-GE" sz="1400" noProof="0" dirty="0" err="1" smtClean="0"/>
            <a:t>კატალიზური</a:t>
          </a:r>
          <a:r>
            <a:rPr lang="ka-GE" sz="1400" noProof="0" dirty="0" smtClean="0"/>
            <a:t> კონვერსია</a:t>
          </a:r>
          <a:endParaRPr lang="ka-GE" sz="1400" noProof="0" dirty="0"/>
        </a:p>
      </dgm:t>
    </dgm:pt>
    <dgm:pt modelId="{F80AF524-6279-47DC-AB9A-7B262A37A3E6}" type="parTrans" cxnId="{8BA3CD3C-1385-471D-865E-395B91343C31}">
      <dgm:prSet/>
      <dgm:spPr/>
      <dgm:t>
        <a:bodyPr/>
        <a:lstStyle/>
        <a:p>
          <a:endParaRPr lang="en-US"/>
        </a:p>
      </dgm:t>
    </dgm:pt>
    <dgm:pt modelId="{27165E6D-99CE-4B44-9D3A-215C12B54959}" type="sibTrans" cxnId="{8BA3CD3C-1385-471D-865E-395B91343C31}">
      <dgm:prSet/>
      <dgm:spPr>
        <a:ln>
          <a:solidFill>
            <a:schemeClr val="tx1"/>
          </a:solidFill>
        </a:ln>
      </dgm:spPr>
      <dgm:t>
        <a:bodyPr/>
        <a:lstStyle/>
        <a:p>
          <a:endParaRPr lang="en-US"/>
        </a:p>
      </dgm:t>
    </dgm:pt>
    <dgm:pt modelId="{08B3B7B4-81EA-493E-809F-EC6C796F45D4}">
      <dgm:prSet custT="1"/>
      <dgm:spPr>
        <a:ln>
          <a:solidFill>
            <a:schemeClr val="tx1"/>
          </a:solidFill>
        </a:ln>
      </dgm:spPr>
      <dgm:t>
        <a:bodyPr/>
        <a:lstStyle/>
        <a:p>
          <a:pPr rtl="0"/>
          <a:r>
            <a:rPr lang="en-US" sz="1600" dirty="0" err="1" smtClean="0"/>
            <a:t>კონვერ</a:t>
          </a:r>
          <a:r>
            <a:rPr lang="ka-GE" sz="1600" dirty="0" smtClean="0"/>
            <a:t>ს</a:t>
          </a:r>
          <a:r>
            <a:rPr lang="en-US" sz="1600" dirty="0" err="1" smtClean="0"/>
            <a:t>ირებული</a:t>
          </a:r>
          <a:r>
            <a:rPr lang="en-US" sz="1600" dirty="0" smtClean="0"/>
            <a:t> </a:t>
          </a:r>
          <a:r>
            <a:rPr lang="en-US" sz="1600" dirty="0" err="1" smtClean="0"/>
            <a:t>აირის</a:t>
          </a:r>
          <a:r>
            <a:rPr lang="en-US" sz="1600" dirty="0" smtClean="0"/>
            <a:t> </a:t>
          </a:r>
          <a:r>
            <a:rPr lang="en-US" sz="1600" dirty="0" err="1" smtClean="0"/>
            <a:t>გაწმენდა</a:t>
          </a:r>
          <a:r>
            <a:rPr lang="en-US" sz="1600" dirty="0" smtClean="0"/>
            <a:t> </a:t>
          </a:r>
          <a:r>
            <a:rPr lang="en-US" sz="1600" dirty="0" err="1" smtClean="0"/>
            <a:t>ნახშირორჟანგისაგან</a:t>
          </a:r>
          <a:r>
            <a:rPr lang="en-US" sz="1600" dirty="0" smtClean="0"/>
            <a:t> </a:t>
          </a:r>
          <a:r>
            <a:rPr lang="en-US" sz="1600" dirty="0" err="1" smtClean="0"/>
            <a:t>მონოეთანოლამინის</a:t>
          </a:r>
          <a:r>
            <a:rPr lang="en-US" sz="1600" dirty="0" smtClean="0"/>
            <a:t> </a:t>
          </a:r>
          <a:r>
            <a:rPr lang="en-US" sz="1600" dirty="0" err="1" smtClean="0"/>
            <a:t>ხსნარით</a:t>
          </a:r>
          <a:endParaRPr lang="en-US" sz="1600" dirty="0"/>
        </a:p>
      </dgm:t>
    </dgm:pt>
    <dgm:pt modelId="{01B707B8-C3FD-4E58-9F2F-9B053B261DB8}" type="parTrans" cxnId="{60303775-154C-4032-9942-1F6F485B7BC4}">
      <dgm:prSet/>
      <dgm:spPr/>
      <dgm:t>
        <a:bodyPr/>
        <a:lstStyle/>
        <a:p>
          <a:endParaRPr lang="en-US"/>
        </a:p>
      </dgm:t>
    </dgm:pt>
    <dgm:pt modelId="{5162A4FF-6276-43F5-A67A-ACA17EF35F71}" type="sibTrans" cxnId="{60303775-154C-4032-9942-1F6F485B7BC4}">
      <dgm:prSet/>
      <dgm:spPr>
        <a:ln>
          <a:solidFill>
            <a:schemeClr val="tx1"/>
          </a:solidFill>
        </a:ln>
      </dgm:spPr>
      <dgm:t>
        <a:bodyPr/>
        <a:lstStyle/>
        <a:p>
          <a:endParaRPr lang="en-US"/>
        </a:p>
      </dgm:t>
    </dgm:pt>
    <dgm:pt modelId="{51485CBF-6F79-4E8B-9418-E5B53AE50700}">
      <dgm:prSet custT="1"/>
      <dgm:spPr>
        <a:ln>
          <a:solidFill>
            <a:schemeClr val="tx1"/>
          </a:solidFill>
        </a:ln>
      </dgm:spPr>
      <dgm:t>
        <a:bodyPr/>
        <a:lstStyle/>
        <a:p>
          <a:pPr rtl="0"/>
          <a:r>
            <a:rPr lang="de-DE" sz="1400" dirty="0" smtClean="0"/>
            <a:t>კონვერტირებული აირის საბოლოო გაწმენდა ნიკელის კატალიზატორზე </a:t>
          </a:r>
          <a:r>
            <a:rPr lang="en-US" sz="1400" dirty="0" err="1" smtClean="0"/>
            <a:t>ჰიდრირებით</a:t>
          </a:r>
          <a:r>
            <a:rPr lang="en-US" sz="1400" dirty="0" smtClean="0"/>
            <a:t> </a:t>
          </a:r>
          <a:r>
            <a:rPr lang="en-US" sz="1400" dirty="0" err="1" smtClean="0"/>
            <a:t>ნარჩენი</a:t>
          </a:r>
          <a:r>
            <a:rPr lang="en-US" sz="1400" dirty="0" smtClean="0"/>
            <a:t>  </a:t>
          </a:r>
          <a:r>
            <a:rPr lang="en-US" sz="1400" dirty="0" err="1" smtClean="0"/>
            <a:t>ოქსიდებისგან</a:t>
          </a:r>
          <a:r>
            <a:rPr lang="en-US" sz="1400" dirty="0" smtClean="0"/>
            <a:t> (CO, CO</a:t>
          </a:r>
          <a:r>
            <a:rPr lang="en-US" sz="1400" baseline="-25000" dirty="0" smtClean="0"/>
            <a:t>2</a:t>
          </a:r>
          <a:r>
            <a:rPr lang="en-US" sz="1400" dirty="0" smtClean="0"/>
            <a:t>) </a:t>
          </a:r>
          <a:r>
            <a:rPr lang="en-US" sz="1400" dirty="0" err="1" smtClean="0"/>
            <a:t>მონოეთანოლამინის</a:t>
          </a:r>
          <a:r>
            <a:rPr lang="en-US" sz="1400" dirty="0" smtClean="0"/>
            <a:t> </a:t>
          </a:r>
          <a:r>
            <a:rPr lang="en-US" sz="1400" dirty="0" err="1" smtClean="0"/>
            <a:t>ხსნარით</a:t>
          </a:r>
          <a:endParaRPr lang="en-US" sz="1400" dirty="0"/>
        </a:p>
      </dgm:t>
    </dgm:pt>
    <dgm:pt modelId="{AB9CCF31-B454-49BF-B8E9-428D06E86D7E}" type="parTrans" cxnId="{17CF23BF-6DC7-44E6-94E1-682BA998B860}">
      <dgm:prSet/>
      <dgm:spPr/>
      <dgm:t>
        <a:bodyPr/>
        <a:lstStyle/>
        <a:p>
          <a:endParaRPr lang="en-US"/>
        </a:p>
      </dgm:t>
    </dgm:pt>
    <dgm:pt modelId="{13BA1717-F303-4D70-8E0D-D3E11CC58E3E}" type="sibTrans" cxnId="{17CF23BF-6DC7-44E6-94E1-682BA998B860}">
      <dgm:prSet/>
      <dgm:spPr>
        <a:ln>
          <a:solidFill>
            <a:schemeClr val="tx1"/>
          </a:solidFill>
        </a:ln>
      </dgm:spPr>
      <dgm:t>
        <a:bodyPr/>
        <a:lstStyle/>
        <a:p>
          <a:endParaRPr lang="en-US"/>
        </a:p>
      </dgm:t>
    </dgm:pt>
    <dgm:pt modelId="{853F8C84-7843-4906-8359-8C22BBEC690E}">
      <dgm:prSet/>
      <dgm:spPr>
        <a:ln>
          <a:solidFill>
            <a:schemeClr val="tx1"/>
          </a:solidFill>
        </a:ln>
      </dgm:spPr>
      <dgm:t>
        <a:bodyPr/>
        <a:lstStyle/>
        <a:p>
          <a:pPr rtl="0"/>
          <a:r>
            <a:rPr lang="ka-GE" dirty="0" smtClean="0"/>
            <a:t>მეთილდიეთანოლ ამინის </a:t>
          </a:r>
          <a:r>
            <a:rPr lang="en-US" dirty="0" err="1" smtClean="0"/>
            <a:t>ხსნარის</a:t>
          </a:r>
          <a:r>
            <a:rPr lang="en-US" dirty="0" smtClean="0"/>
            <a:t> </a:t>
          </a:r>
          <a:r>
            <a:rPr lang="en-US" dirty="0" err="1" smtClean="0"/>
            <a:t>განახლება</a:t>
          </a:r>
          <a:r>
            <a:rPr lang="en-US" dirty="0" smtClean="0"/>
            <a:t> (</a:t>
          </a:r>
          <a:r>
            <a:rPr lang="en-US" dirty="0" err="1" smtClean="0"/>
            <a:t>რეგენერაცია</a:t>
          </a:r>
          <a:endParaRPr lang="en-US" dirty="0"/>
        </a:p>
      </dgm:t>
    </dgm:pt>
    <dgm:pt modelId="{1610C43C-69C2-4320-BB98-5CB7B266DBDA}" type="parTrans" cxnId="{AA271838-C8C0-4E58-A1F3-B9C4CC92A770}">
      <dgm:prSet/>
      <dgm:spPr/>
      <dgm:t>
        <a:bodyPr/>
        <a:lstStyle/>
        <a:p>
          <a:endParaRPr lang="en-US"/>
        </a:p>
      </dgm:t>
    </dgm:pt>
    <dgm:pt modelId="{2B4CF045-2B43-4FE7-8390-1034AA9069CB}" type="sibTrans" cxnId="{AA271838-C8C0-4E58-A1F3-B9C4CC92A770}">
      <dgm:prSet/>
      <dgm:spPr>
        <a:ln>
          <a:solidFill>
            <a:schemeClr val="tx1"/>
          </a:solidFill>
        </a:ln>
      </dgm:spPr>
      <dgm:t>
        <a:bodyPr/>
        <a:lstStyle/>
        <a:p>
          <a:endParaRPr lang="en-US"/>
        </a:p>
      </dgm:t>
    </dgm:pt>
    <dgm:pt modelId="{25B94A80-8E66-4109-ABC3-EC1389439A5D}">
      <dgm:prSet/>
      <dgm:spPr>
        <a:ln>
          <a:solidFill>
            <a:schemeClr val="tx1"/>
          </a:solidFill>
        </a:ln>
      </dgm:spPr>
      <dgm:t>
        <a:bodyPr/>
        <a:lstStyle/>
        <a:p>
          <a:pPr rtl="0"/>
          <a:r>
            <a:rPr lang="en-US" dirty="0" err="1" smtClean="0"/>
            <a:t>სასინთეზო</a:t>
          </a:r>
          <a:r>
            <a:rPr lang="en-US" dirty="0" smtClean="0"/>
            <a:t> </a:t>
          </a:r>
          <a:r>
            <a:rPr lang="en-US" dirty="0" err="1" smtClean="0"/>
            <a:t>აირნარევის</a:t>
          </a:r>
          <a:r>
            <a:rPr lang="en-US" dirty="0" smtClean="0"/>
            <a:t> </a:t>
          </a:r>
          <a:r>
            <a:rPr lang="en-US" dirty="0" err="1" smtClean="0"/>
            <a:t>დაჭირხვნა</a:t>
          </a:r>
          <a:r>
            <a:rPr lang="en-US" dirty="0" smtClean="0"/>
            <a:t> (350 </a:t>
          </a:r>
          <a:r>
            <a:rPr lang="en-US" dirty="0" err="1" smtClean="0"/>
            <a:t>კგ</a:t>
          </a:r>
          <a:r>
            <a:rPr lang="en-US" dirty="0" smtClean="0"/>
            <a:t>-ძ/სმ</a:t>
          </a:r>
          <a:r>
            <a:rPr lang="en-US" baseline="30000" dirty="0" smtClean="0"/>
            <a:t>2</a:t>
          </a:r>
          <a:r>
            <a:rPr lang="en-US" dirty="0" smtClean="0"/>
            <a:t>)-</a:t>
          </a:r>
          <a:r>
            <a:rPr lang="en-US" dirty="0" err="1" smtClean="0"/>
            <a:t>მდე</a:t>
          </a:r>
          <a:r>
            <a:rPr lang="en-US" dirty="0" smtClean="0"/>
            <a:t> </a:t>
          </a:r>
          <a:r>
            <a:rPr lang="en-US" dirty="0" err="1" smtClean="0"/>
            <a:t>წნევისას</a:t>
          </a:r>
          <a:r>
            <a:rPr lang="en-US" dirty="0" smtClean="0"/>
            <a:t> </a:t>
          </a:r>
          <a:r>
            <a:rPr lang="en-US" dirty="0" err="1" smtClean="0"/>
            <a:t>და</a:t>
          </a:r>
          <a:r>
            <a:rPr lang="en-US" dirty="0" smtClean="0"/>
            <a:t> </a:t>
          </a:r>
          <a:r>
            <a:rPr lang="en-US" dirty="0" err="1" smtClean="0"/>
            <a:t>ამიაკის</a:t>
          </a:r>
          <a:r>
            <a:rPr lang="en-US" dirty="0" smtClean="0"/>
            <a:t> </a:t>
          </a:r>
          <a:r>
            <a:rPr lang="en-US" dirty="0" err="1" smtClean="0"/>
            <a:t>კატალიზური</a:t>
          </a:r>
          <a:r>
            <a:rPr lang="en-US" dirty="0" smtClean="0"/>
            <a:t> </a:t>
          </a:r>
          <a:r>
            <a:rPr lang="en-US" dirty="0" err="1" smtClean="0"/>
            <a:t>სინთეზ</a:t>
          </a:r>
          <a:r>
            <a:rPr lang="ka-GE" dirty="0" smtClean="0"/>
            <a:t>ი</a:t>
          </a:r>
          <a:endParaRPr lang="en-US" dirty="0"/>
        </a:p>
      </dgm:t>
    </dgm:pt>
    <dgm:pt modelId="{D706A0A6-59A2-43C1-8CAD-FF96DDBC5E50}" type="parTrans" cxnId="{077F6326-DB40-42D5-9F11-1778BE4983A5}">
      <dgm:prSet/>
      <dgm:spPr/>
      <dgm:t>
        <a:bodyPr/>
        <a:lstStyle/>
        <a:p>
          <a:endParaRPr lang="en-US"/>
        </a:p>
      </dgm:t>
    </dgm:pt>
    <dgm:pt modelId="{EE415792-B069-4302-9F7F-8D591CD73A7C}" type="sibTrans" cxnId="{077F6326-DB40-42D5-9F11-1778BE4983A5}">
      <dgm:prSet/>
      <dgm:spPr/>
      <dgm:t>
        <a:bodyPr/>
        <a:lstStyle/>
        <a:p>
          <a:endParaRPr lang="en-US"/>
        </a:p>
      </dgm:t>
    </dgm:pt>
    <dgm:pt modelId="{EA18EBCD-D4B9-463D-B413-2D8272349C8D}" type="pres">
      <dgm:prSet presAssocID="{C6432FFD-28F5-448B-BDFB-C1B46C9135B4}" presName="Name0" presStyleCnt="0">
        <dgm:presLayoutVars>
          <dgm:dir/>
          <dgm:resizeHandles val="exact"/>
        </dgm:presLayoutVars>
      </dgm:prSet>
      <dgm:spPr/>
      <dgm:t>
        <a:bodyPr/>
        <a:lstStyle/>
        <a:p>
          <a:endParaRPr lang="en-US"/>
        </a:p>
      </dgm:t>
    </dgm:pt>
    <dgm:pt modelId="{94257B7E-F85F-4FCA-A96E-C1CEB0BF9E21}" type="pres">
      <dgm:prSet presAssocID="{4477550C-443F-46E0-9D95-B2CB40CD36DE}" presName="node" presStyleLbl="node1" presStyleIdx="0" presStyleCnt="10">
        <dgm:presLayoutVars>
          <dgm:bulletEnabled val="1"/>
        </dgm:presLayoutVars>
      </dgm:prSet>
      <dgm:spPr/>
      <dgm:t>
        <a:bodyPr/>
        <a:lstStyle/>
        <a:p>
          <a:endParaRPr lang="en-US"/>
        </a:p>
      </dgm:t>
    </dgm:pt>
    <dgm:pt modelId="{3858A1F9-D5F0-4509-9571-861377E602D9}" type="pres">
      <dgm:prSet presAssocID="{5DAEFFFB-ED2F-48A7-AEDB-9D19E6E23B30}" presName="sibTrans" presStyleLbl="sibTrans1D1" presStyleIdx="0" presStyleCnt="9"/>
      <dgm:spPr/>
      <dgm:t>
        <a:bodyPr/>
        <a:lstStyle/>
        <a:p>
          <a:endParaRPr lang="en-US"/>
        </a:p>
      </dgm:t>
    </dgm:pt>
    <dgm:pt modelId="{7650CE27-D1B8-4711-932D-7BF85782A741}" type="pres">
      <dgm:prSet presAssocID="{5DAEFFFB-ED2F-48A7-AEDB-9D19E6E23B30}" presName="connectorText" presStyleLbl="sibTrans1D1" presStyleIdx="0" presStyleCnt="9"/>
      <dgm:spPr/>
      <dgm:t>
        <a:bodyPr/>
        <a:lstStyle/>
        <a:p>
          <a:endParaRPr lang="en-US"/>
        </a:p>
      </dgm:t>
    </dgm:pt>
    <dgm:pt modelId="{E7091320-4865-4F69-BEC9-CB8B4D06D548}" type="pres">
      <dgm:prSet presAssocID="{3B26838C-8A54-4129-9606-65C7CC262643}" presName="node" presStyleLbl="node1" presStyleIdx="1" presStyleCnt="10">
        <dgm:presLayoutVars>
          <dgm:bulletEnabled val="1"/>
        </dgm:presLayoutVars>
      </dgm:prSet>
      <dgm:spPr/>
      <dgm:t>
        <a:bodyPr/>
        <a:lstStyle/>
        <a:p>
          <a:endParaRPr lang="en-US"/>
        </a:p>
      </dgm:t>
    </dgm:pt>
    <dgm:pt modelId="{6CE31D40-4C59-4BBB-A65F-15C36AA8C4B0}" type="pres">
      <dgm:prSet presAssocID="{B2585841-AE0E-46ED-B61D-93FCBF764E7C}" presName="sibTrans" presStyleLbl="sibTrans1D1" presStyleIdx="1" presStyleCnt="9"/>
      <dgm:spPr/>
      <dgm:t>
        <a:bodyPr/>
        <a:lstStyle/>
        <a:p>
          <a:endParaRPr lang="en-US"/>
        </a:p>
      </dgm:t>
    </dgm:pt>
    <dgm:pt modelId="{984818B2-B337-457D-8853-38E8E5704A6A}" type="pres">
      <dgm:prSet presAssocID="{B2585841-AE0E-46ED-B61D-93FCBF764E7C}" presName="connectorText" presStyleLbl="sibTrans1D1" presStyleIdx="1" presStyleCnt="9"/>
      <dgm:spPr/>
      <dgm:t>
        <a:bodyPr/>
        <a:lstStyle/>
        <a:p>
          <a:endParaRPr lang="en-US"/>
        </a:p>
      </dgm:t>
    </dgm:pt>
    <dgm:pt modelId="{E08B80D8-4C7D-45D7-8928-7889436CC5E5}" type="pres">
      <dgm:prSet presAssocID="{11B3C3FD-FC1E-4B54-80E7-6068C8D2C40E}" presName="node" presStyleLbl="node1" presStyleIdx="2" presStyleCnt="10">
        <dgm:presLayoutVars>
          <dgm:bulletEnabled val="1"/>
        </dgm:presLayoutVars>
      </dgm:prSet>
      <dgm:spPr/>
      <dgm:t>
        <a:bodyPr/>
        <a:lstStyle/>
        <a:p>
          <a:endParaRPr lang="en-US"/>
        </a:p>
      </dgm:t>
    </dgm:pt>
    <dgm:pt modelId="{D4969A5A-2B6D-472A-938D-FAD4C58345F6}" type="pres">
      <dgm:prSet presAssocID="{853E8D50-39AE-4CE4-BB2D-76BDBDE7A761}" presName="sibTrans" presStyleLbl="sibTrans1D1" presStyleIdx="2" presStyleCnt="9"/>
      <dgm:spPr/>
      <dgm:t>
        <a:bodyPr/>
        <a:lstStyle/>
        <a:p>
          <a:endParaRPr lang="en-US"/>
        </a:p>
      </dgm:t>
    </dgm:pt>
    <dgm:pt modelId="{65BF3684-E8CA-4578-9F96-7D68700C961A}" type="pres">
      <dgm:prSet presAssocID="{853E8D50-39AE-4CE4-BB2D-76BDBDE7A761}" presName="connectorText" presStyleLbl="sibTrans1D1" presStyleIdx="2" presStyleCnt="9"/>
      <dgm:spPr/>
      <dgm:t>
        <a:bodyPr/>
        <a:lstStyle/>
        <a:p>
          <a:endParaRPr lang="en-US"/>
        </a:p>
      </dgm:t>
    </dgm:pt>
    <dgm:pt modelId="{0844F4E6-A66B-40C1-B10A-6E611BEC7556}" type="pres">
      <dgm:prSet presAssocID="{07B6061F-BA74-476A-BD60-DF4687138CF1}" presName="node" presStyleLbl="node1" presStyleIdx="3" presStyleCnt="10">
        <dgm:presLayoutVars>
          <dgm:bulletEnabled val="1"/>
        </dgm:presLayoutVars>
      </dgm:prSet>
      <dgm:spPr/>
      <dgm:t>
        <a:bodyPr/>
        <a:lstStyle/>
        <a:p>
          <a:endParaRPr lang="en-US"/>
        </a:p>
      </dgm:t>
    </dgm:pt>
    <dgm:pt modelId="{914C54A5-7985-4E4F-A7A9-4E13AC8C26C3}" type="pres">
      <dgm:prSet presAssocID="{85813549-BB6C-4BB9-89D0-880DE5D2E8DD}" presName="sibTrans" presStyleLbl="sibTrans1D1" presStyleIdx="3" presStyleCnt="9"/>
      <dgm:spPr/>
      <dgm:t>
        <a:bodyPr/>
        <a:lstStyle/>
        <a:p>
          <a:endParaRPr lang="en-US"/>
        </a:p>
      </dgm:t>
    </dgm:pt>
    <dgm:pt modelId="{CF87FDC0-58E5-4404-8D53-CAEED1477641}" type="pres">
      <dgm:prSet presAssocID="{85813549-BB6C-4BB9-89D0-880DE5D2E8DD}" presName="connectorText" presStyleLbl="sibTrans1D1" presStyleIdx="3" presStyleCnt="9"/>
      <dgm:spPr/>
      <dgm:t>
        <a:bodyPr/>
        <a:lstStyle/>
        <a:p>
          <a:endParaRPr lang="en-US"/>
        </a:p>
      </dgm:t>
    </dgm:pt>
    <dgm:pt modelId="{BB632E1C-D33C-4886-9686-9D7921EEDF45}" type="pres">
      <dgm:prSet presAssocID="{53B430E4-13F1-4B41-9DEF-DF0E8EF940D9}" presName="node" presStyleLbl="node1" presStyleIdx="4" presStyleCnt="10">
        <dgm:presLayoutVars>
          <dgm:bulletEnabled val="1"/>
        </dgm:presLayoutVars>
      </dgm:prSet>
      <dgm:spPr/>
      <dgm:t>
        <a:bodyPr/>
        <a:lstStyle/>
        <a:p>
          <a:endParaRPr lang="en-US"/>
        </a:p>
      </dgm:t>
    </dgm:pt>
    <dgm:pt modelId="{3101538A-BA8E-4777-BEC3-6A7AF6411D46}" type="pres">
      <dgm:prSet presAssocID="{478ED8FB-C5F1-4139-A9CF-C90A35DBA176}" presName="sibTrans" presStyleLbl="sibTrans1D1" presStyleIdx="4" presStyleCnt="9"/>
      <dgm:spPr/>
      <dgm:t>
        <a:bodyPr/>
        <a:lstStyle/>
        <a:p>
          <a:endParaRPr lang="en-US"/>
        </a:p>
      </dgm:t>
    </dgm:pt>
    <dgm:pt modelId="{040459CA-FAB0-47AA-B4D4-2E5F0037FA54}" type="pres">
      <dgm:prSet presAssocID="{478ED8FB-C5F1-4139-A9CF-C90A35DBA176}" presName="connectorText" presStyleLbl="sibTrans1D1" presStyleIdx="4" presStyleCnt="9"/>
      <dgm:spPr/>
      <dgm:t>
        <a:bodyPr/>
        <a:lstStyle/>
        <a:p>
          <a:endParaRPr lang="en-US"/>
        </a:p>
      </dgm:t>
    </dgm:pt>
    <dgm:pt modelId="{AFAB3221-E180-4E8A-8349-17B35434AC4A}" type="pres">
      <dgm:prSet presAssocID="{F005FF08-0912-4E06-9B53-BE313BFD2D41}" presName="node" presStyleLbl="node1" presStyleIdx="5" presStyleCnt="10">
        <dgm:presLayoutVars>
          <dgm:bulletEnabled val="1"/>
        </dgm:presLayoutVars>
      </dgm:prSet>
      <dgm:spPr/>
      <dgm:t>
        <a:bodyPr/>
        <a:lstStyle/>
        <a:p>
          <a:endParaRPr lang="en-US"/>
        </a:p>
      </dgm:t>
    </dgm:pt>
    <dgm:pt modelId="{2180B171-A43A-4559-ACC6-7F377B890183}" type="pres">
      <dgm:prSet presAssocID="{27165E6D-99CE-4B44-9D3A-215C12B54959}" presName="sibTrans" presStyleLbl="sibTrans1D1" presStyleIdx="5" presStyleCnt="9"/>
      <dgm:spPr/>
      <dgm:t>
        <a:bodyPr/>
        <a:lstStyle/>
        <a:p>
          <a:endParaRPr lang="en-US"/>
        </a:p>
      </dgm:t>
    </dgm:pt>
    <dgm:pt modelId="{2646DCC4-7CBF-4D7F-A109-14B6DDA96638}" type="pres">
      <dgm:prSet presAssocID="{27165E6D-99CE-4B44-9D3A-215C12B54959}" presName="connectorText" presStyleLbl="sibTrans1D1" presStyleIdx="5" presStyleCnt="9"/>
      <dgm:spPr/>
      <dgm:t>
        <a:bodyPr/>
        <a:lstStyle/>
        <a:p>
          <a:endParaRPr lang="en-US"/>
        </a:p>
      </dgm:t>
    </dgm:pt>
    <dgm:pt modelId="{64FD8EA2-2B49-4916-BEB2-CEF2078C24CC}" type="pres">
      <dgm:prSet presAssocID="{08B3B7B4-81EA-493E-809F-EC6C796F45D4}" presName="node" presStyleLbl="node1" presStyleIdx="6" presStyleCnt="10">
        <dgm:presLayoutVars>
          <dgm:bulletEnabled val="1"/>
        </dgm:presLayoutVars>
      </dgm:prSet>
      <dgm:spPr/>
      <dgm:t>
        <a:bodyPr/>
        <a:lstStyle/>
        <a:p>
          <a:endParaRPr lang="en-US"/>
        </a:p>
      </dgm:t>
    </dgm:pt>
    <dgm:pt modelId="{012042C0-3021-40C2-AE77-4F257D9C9730}" type="pres">
      <dgm:prSet presAssocID="{5162A4FF-6276-43F5-A67A-ACA17EF35F71}" presName="sibTrans" presStyleLbl="sibTrans1D1" presStyleIdx="6" presStyleCnt="9"/>
      <dgm:spPr/>
      <dgm:t>
        <a:bodyPr/>
        <a:lstStyle/>
        <a:p>
          <a:endParaRPr lang="en-US"/>
        </a:p>
      </dgm:t>
    </dgm:pt>
    <dgm:pt modelId="{85684947-8387-4D4A-BCA5-3ACE45ED7E76}" type="pres">
      <dgm:prSet presAssocID="{5162A4FF-6276-43F5-A67A-ACA17EF35F71}" presName="connectorText" presStyleLbl="sibTrans1D1" presStyleIdx="6" presStyleCnt="9"/>
      <dgm:spPr/>
      <dgm:t>
        <a:bodyPr/>
        <a:lstStyle/>
        <a:p>
          <a:endParaRPr lang="en-US"/>
        </a:p>
      </dgm:t>
    </dgm:pt>
    <dgm:pt modelId="{50EC3202-2E26-40FC-BE7A-D4B53F2BA034}" type="pres">
      <dgm:prSet presAssocID="{51485CBF-6F79-4E8B-9418-E5B53AE50700}" presName="node" presStyleLbl="node1" presStyleIdx="7" presStyleCnt="10">
        <dgm:presLayoutVars>
          <dgm:bulletEnabled val="1"/>
        </dgm:presLayoutVars>
      </dgm:prSet>
      <dgm:spPr/>
      <dgm:t>
        <a:bodyPr/>
        <a:lstStyle/>
        <a:p>
          <a:endParaRPr lang="en-US"/>
        </a:p>
      </dgm:t>
    </dgm:pt>
    <dgm:pt modelId="{084A8A88-CDD7-449C-BEA8-5CE9DFAD5D5C}" type="pres">
      <dgm:prSet presAssocID="{13BA1717-F303-4D70-8E0D-D3E11CC58E3E}" presName="sibTrans" presStyleLbl="sibTrans1D1" presStyleIdx="7" presStyleCnt="9"/>
      <dgm:spPr/>
      <dgm:t>
        <a:bodyPr/>
        <a:lstStyle/>
        <a:p>
          <a:endParaRPr lang="en-US"/>
        </a:p>
      </dgm:t>
    </dgm:pt>
    <dgm:pt modelId="{992108A9-10F1-4A3D-BD9C-6EBA4ED9E463}" type="pres">
      <dgm:prSet presAssocID="{13BA1717-F303-4D70-8E0D-D3E11CC58E3E}" presName="connectorText" presStyleLbl="sibTrans1D1" presStyleIdx="7" presStyleCnt="9"/>
      <dgm:spPr/>
      <dgm:t>
        <a:bodyPr/>
        <a:lstStyle/>
        <a:p>
          <a:endParaRPr lang="en-US"/>
        </a:p>
      </dgm:t>
    </dgm:pt>
    <dgm:pt modelId="{7114690A-F20A-4EE4-B3CA-920AFD66ADE1}" type="pres">
      <dgm:prSet presAssocID="{853F8C84-7843-4906-8359-8C22BBEC690E}" presName="node" presStyleLbl="node1" presStyleIdx="8" presStyleCnt="10">
        <dgm:presLayoutVars>
          <dgm:bulletEnabled val="1"/>
        </dgm:presLayoutVars>
      </dgm:prSet>
      <dgm:spPr/>
      <dgm:t>
        <a:bodyPr/>
        <a:lstStyle/>
        <a:p>
          <a:endParaRPr lang="en-US"/>
        </a:p>
      </dgm:t>
    </dgm:pt>
    <dgm:pt modelId="{9969596F-C76E-4FCA-A274-55EB59FD9FFA}" type="pres">
      <dgm:prSet presAssocID="{2B4CF045-2B43-4FE7-8390-1034AA9069CB}" presName="sibTrans" presStyleLbl="sibTrans1D1" presStyleIdx="8" presStyleCnt="9"/>
      <dgm:spPr/>
      <dgm:t>
        <a:bodyPr/>
        <a:lstStyle/>
        <a:p>
          <a:endParaRPr lang="en-US"/>
        </a:p>
      </dgm:t>
    </dgm:pt>
    <dgm:pt modelId="{7BA7A28F-AA4F-4781-A9F6-4B8658B62747}" type="pres">
      <dgm:prSet presAssocID="{2B4CF045-2B43-4FE7-8390-1034AA9069CB}" presName="connectorText" presStyleLbl="sibTrans1D1" presStyleIdx="8" presStyleCnt="9"/>
      <dgm:spPr/>
      <dgm:t>
        <a:bodyPr/>
        <a:lstStyle/>
        <a:p>
          <a:endParaRPr lang="en-US"/>
        </a:p>
      </dgm:t>
    </dgm:pt>
    <dgm:pt modelId="{4F31F25F-06A9-4198-948D-096D1310F420}" type="pres">
      <dgm:prSet presAssocID="{25B94A80-8E66-4109-ABC3-EC1389439A5D}" presName="node" presStyleLbl="node1" presStyleIdx="9" presStyleCnt="10">
        <dgm:presLayoutVars>
          <dgm:bulletEnabled val="1"/>
        </dgm:presLayoutVars>
      </dgm:prSet>
      <dgm:spPr/>
      <dgm:t>
        <a:bodyPr/>
        <a:lstStyle/>
        <a:p>
          <a:endParaRPr lang="en-US"/>
        </a:p>
      </dgm:t>
    </dgm:pt>
  </dgm:ptLst>
  <dgm:cxnLst>
    <dgm:cxn modelId="{2A629327-FA1E-4E77-8E03-11562310477F}" type="presOf" srcId="{2B4CF045-2B43-4FE7-8390-1034AA9069CB}" destId="{7BA7A28F-AA4F-4781-A9F6-4B8658B62747}" srcOrd="1" destOrd="0" presId="urn:microsoft.com/office/officeart/2005/8/layout/bProcess3"/>
    <dgm:cxn modelId="{58595235-8452-4AB0-9066-CD280BC17FE0}" type="presOf" srcId="{853E8D50-39AE-4CE4-BB2D-76BDBDE7A761}" destId="{65BF3684-E8CA-4578-9F96-7D68700C961A}" srcOrd="1" destOrd="0" presId="urn:microsoft.com/office/officeart/2005/8/layout/bProcess3"/>
    <dgm:cxn modelId="{3BF92353-84A3-4B9B-9AE6-B7FA6A7AE49A}" type="presOf" srcId="{3B26838C-8A54-4129-9606-65C7CC262643}" destId="{E7091320-4865-4F69-BEC9-CB8B4D06D548}" srcOrd="0" destOrd="0" presId="urn:microsoft.com/office/officeart/2005/8/layout/bProcess3"/>
    <dgm:cxn modelId="{B125C64B-EA2D-47D3-83A8-E0E21DE9FCF1}" type="presOf" srcId="{5162A4FF-6276-43F5-A67A-ACA17EF35F71}" destId="{85684947-8387-4D4A-BCA5-3ACE45ED7E76}" srcOrd="1" destOrd="0" presId="urn:microsoft.com/office/officeart/2005/8/layout/bProcess3"/>
    <dgm:cxn modelId="{4B352DEF-F1FF-4A10-AB5B-B133C336E66A}" type="presOf" srcId="{07B6061F-BA74-476A-BD60-DF4687138CF1}" destId="{0844F4E6-A66B-40C1-B10A-6E611BEC7556}" srcOrd="0" destOrd="0" presId="urn:microsoft.com/office/officeart/2005/8/layout/bProcess3"/>
    <dgm:cxn modelId="{1BDF16EC-A2AC-4CA0-963E-106CF3D67B15}" type="presOf" srcId="{27165E6D-99CE-4B44-9D3A-215C12B54959}" destId="{2180B171-A43A-4559-ACC6-7F377B890183}" srcOrd="0" destOrd="0" presId="urn:microsoft.com/office/officeart/2005/8/layout/bProcess3"/>
    <dgm:cxn modelId="{50744A94-6C49-4F1E-AD2F-0BB0111708D7}" type="presOf" srcId="{11B3C3FD-FC1E-4B54-80E7-6068C8D2C40E}" destId="{E08B80D8-4C7D-45D7-8928-7889436CC5E5}" srcOrd="0" destOrd="0" presId="urn:microsoft.com/office/officeart/2005/8/layout/bProcess3"/>
    <dgm:cxn modelId="{1B51EFD1-CAAF-42C9-BFB3-47F66BAD826A}" type="presOf" srcId="{F005FF08-0912-4E06-9B53-BE313BFD2D41}" destId="{AFAB3221-E180-4E8A-8349-17B35434AC4A}" srcOrd="0" destOrd="0" presId="urn:microsoft.com/office/officeart/2005/8/layout/bProcess3"/>
    <dgm:cxn modelId="{77411381-36D2-417F-9CF8-AE264CCD8A76}" type="presOf" srcId="{C6432FFD-28F5-448B-BDFB-C1B46C9135B4}" destId="{EA18EBCD-D4B9-463D-B413-2D8272349C8D}" srcOrd="0" destOrd="0" presId="urn:microsoft.com/office/officeart/2005/8/layout/bProcess3"/>
    <dgm:cxn modelId="{86642F97-F57C-4F54-A023-DDB1C4BE104C}" type="presOf" srcId="{5DAEFFFB-ED2F-48A7-AEDB-9D19E6E23B30}" destId="{7650CE27-D1B8-4711-932D-7BF85782A741}" srcOrd="1" destOrd="0" presId="urn:microsoft.com/office/officeart/2005/8/layout/bProcess3"/>
    <dgm:cxn modelId="{5C83B4B8-01FD-4A84-A3E2-4DAC5C843C68}" type="presOf" srcId="{4477550C-443F-46E0-9D95-B2CB40CD36DE}" destId="{94257B7E-F85F-4FCA-A96E-C1CEB0BF9E21}" srcOrd="0" destOrd="0" presId="urn:microsoft.com/office/officeart/2005/8/layout/bProcess3"/>
    <dgm:cxn modelId="{BEDFD57D-E934-40F3-AACD-BB0B4DC385AE}" srcId="{C6432FFD-28F5-448B-BDFB-C1B46C9135B4}" destId="{53B430E4-13F1-4B41-9DEF-DF0E8EF940D9}" srcOrd="4" destOrd="0" parTransId="{C37897AF-3C59-42C4-A14F-AB8E7D9C22B4}" sibTransId="{478ED8FB-C5F1-4139-A9CF-C90A35DBA176}"/>
    <dgm:cxn modelId="{60303775-154C-4032-9942-1F6F485B7BC4}" srcId="{C6432FFD-28F5-448B-BDFB-C1B46C9135B4}" destId="{08B3B7B4-81EA-493E-809F-EC6C796F45D4}" srcOrd="6" destOrd="0" parTransId="{01B707B8-C3FD-4E58-9F2F-9B053B261DB8}" sibTransId="{5162A4FF-6276-43F5-A67A-ACA17EF35F71}"/>
    <dgm:cxn modelId="{17CF23BF-6DC7-44E6-94E1-682BA998B860}" srcId="{C6432FFD-28F5-448B-BDFB-C1B46C9135B4}" destId="{51485CBF-6F79-4E8B-9418-E5B53AE50700}" srcOrd="7" destOrd="0" parTransId="{AB9CCF31-B454-49BF-B8E9-428D06E86D7E}" sibTransId="{13BA1717-F303-4D70-8E0D-D3E11CC58E3E}"/>
    <dgm:cxn modelId="{8BA3CD3C-1385-471D-865E-395B91343C31}" srcId="{C6432FFD-28F5-448B-BDFB-C1B46C9135B4}" destId="{F005FF08-0912-4E06-9B53-BE313BFD2D41}" srcOrd="5" destOrd="0" parTransId="{F80AF524-6279-47DC-AB9A-7B262A37A3E6}" sibTransId="{27165E6D-99CE-4B44-9D3A-215C12B54959}"/>
    <dgm:cxn modelId="{252E75F2-EBDB-4129-9EE7-18D28A3C4280}" type="presOf" srcId="{53B430E4-13F1-4B41-9DEF-DF0E8EF940D9}" destId="{BB632E1C-D33C-4886-9686-9D7921EEDF45}" srcOrd="0" destOrd="0" presId="urn:microsoft.com/office/officeart/2005/8/layout/bProcess3"/>
    <dgm:cxn modelId="{22FD6D8D-7DC6-4D1A-9052-F9CBEEB644B3}" srcId="{C6432FFD-28F5-448B-BDFB-C1B46C9135B4}" destId="{3B26838C-8A54-4129-9606-65C7CC262643}" srcOrd="1" destOrd="0" parTransId="{588FB8CE-EB25-43CD-B471-47E15005DC88}" sibTransId="{B2585841-AE0E-46ED-B61D-93FCBF764E7C}"/>
    <dgm:cxn modelId="{3948C643-E062-4E01-9D2F-713ABCF4E2DC}" type="presOf" srcId="{5162A4FF-6276-43F5-A67A-ACA17EF35F71}" destId="{012042C0-3021-40C2-AE77-4F257D9C9730}" srcOrd="0" destOrd="0" presId="urn:microsoft.com/office/officeart/2005/8/layout/bProcess3"/>
    <dgm:cxn modelId="{6DE0E515-CD58-4E04-9588-9FC6C75DC90B}" type="presOf" srcId="{27165E6D-99CE-4B44-9D3A-215C12B54959}" destId="{2646DCC4-7CBF-4D7F-A109-14B6DDA96638}" srcOrd="1" destOrd="0" presId="urn:microsoft.com/office/officeart/2005/8/layout/bProcess3"/>
    <dgm:cxn modelId="{3B801A51-A0FB-4234-A835-04F29BC472BA}" type="presOf" srcId="{2B4CF045-2B43-4FE7-8390-1034AA9069CB}" destId="{9969596F-C76E-4FCA-A274-55EB59FD9FFA}" srcOrd="0" destOrd="0" presId="urn:microsoft.com/office/officeart/2005/8/layout/bProcess3"/>
    <dgm:cxn modelId="{1D4CEEB0-D51B-4289-9FF8-3526B04E9956}" type="presOf" srcId="{853E8D50-39AE-4CE4-BB2D-76BDBDE7A761}" destId="{D4969A5A-2B6D-472A-938D-FAD4C58345F6}" srcOrd="0" destOrd="0" presId="urn:microsoft.com/office/officeart/2005/8/layout/bProcess3"/>
    <dgm:cxn modelId="{A8AD938B-F3CD-44EE-A7B4-C9A6181D6608}" type="presOf" srcId="{08B3B7B4-81EA-493E-809F-EC6C796F45D4}" destId="{64FD8EA2-2B49-4916-BEB2-CEF2078C24CC}" srcOrd="0" destOrd="0" presId="urn:microsoft.com/office/officeart/2005/8/layout/bProcess3"/>
    <dgm:cxn modelId="{077F6326-DB40-42D5-9F11-1778BE4983A5}" srcId="{C6432FFD-28F5-448B-BDFB-C1B46C9135B4}" destId="{25B94A80-8E66-4109-ABC3-EC1389439A5D}" srcOrd="9" destOrd="0" parTransId="{D706A0A6-59A2-43C1-8CAD-FF96DDBC5E50}" sibTransId="{EE415792-B069-4302-9F7F-8D591CD73A7C}"/>
    <dgm:cxn modelId="{30374868-390D-4E03-8196-7E7AB9F56593}" type="presOf" srcId="{13BA1717-F303-4D70-8E0D-D3E11CC58E3E}" destId="{084A8A88-CDD7-449C-BEA8-5CE9DFAD5D5C}" srcOrd="0" destOrd="0" presId="urn:microsoft.com/office/officeart/2005/8/layout/bProcess3"/>
    <dgm:cxn modelId="{0812D6C1-1C62-4BCF-9217-3BF137447FFF}" type="presOf" srcId="{5DAEFFFB-ED2F-48A7-AEDB-9D19E6E23B30}" destId="{3858A1F9-D5F0-4509-9571-861377E602D9}" srcOrd="0" destOrd="0" presId="urn:microsoft.com/office/officeart/2005/8/layout/bProcess3"/>
    <dgm:cxn modelId="{9B225930-3C70-4328-8A09-C322F4C70CCA}" type="presOf" srcId="{85813549-BB6C-4BB9-89D0-880DE5D2E8DD}" destId="{914C54A5-7985-4E4F-A7A9-4E13AC8C26C3}" srcOrd="0" destOrd="0" presId="urn:microsoft.com/office/officeart/2005/8/layout/bProcess3"/>
    <dgm:cxn modelId="{AAC0597E-BCE0-41C1-AB27-96C786CBF532}" type="presOf" srcId="{853F8C84-7843-4906-8359-8C22BBEC690E}" destId="{7114690A-F20A-4EE4-B3CA-920AFD66ADE1}" srcOrd="0" destOrd="0" presId="urn:microsoft.com/office/officeart/2005/8/layout/bProcess3"/>
    <dgm:cxn modelId="{59F59400-84AB-48BE-BA30-7A56FEF0F40A}" type="presOf" srcId="{478ED8FB-C5F1-4139-A9CF-C90A35DBA176}" destId="{3101538A-BA8E-4777-BEC3-6A7AF6411D46}" srcOrd="0" destOrd="0" presId="urn:microsoft.com/office/officeart/2005/8/layout/bProcess3"/>
    <dgm:cxn modelId="{6AC2C838-D6B6-4073-8EC0-348E8F5F4839}" type="presOf" srcId="{51485CBF-6F79-4E8B-9418-E5B53AE50700}" destId="{50EC3202-2E26-40FC-BE7A-D4B53F2BA034}" srcOrd="0" destOrd="0" presId="urn:microsoft.com/office/officeart/2005/8/layout/bProcess3"/>
    <dgm:cxn modelId="{274AB85D-70B8-41DF-A5FA-548D4845C990}" srcId="{C6432FFD-28F5-448B-BDFB-C1B46C9135B4}" destId="{07B6061F-BA74-476A-BD60-DF4687138CF1}" srcOrd="3" destOrd="0" parTransId="{43BD94A1-1F3B-4573-9AC6-4DDAF03137FC}" sibTransId="{85813549-BB6C-4BB9-89D0-880DE5D2E8DD}"/>
    <dgm:cxn modelId="{D27151F0-51BF-4674-AAFC-5C8DCFF42116}" type="presOf" srcId="{25B94A80-8E66-4109-ABC3-EC1389439A5D}" destId="{4F31F25F-06A9-4198-948D-096D1310F420}" srcOrd="0" destOrd="0" presId="urn:microsoft.com/office/officeart/2005/8/layout/bProcess3"/>
    <dgm:cxn modelId="{14A70E88-FBCB-4D78-A277-67ED1A1EF20B}" type="presOf" srcId="{85813549-BB6C-4BB9-89D0-880DE5D2E8DD}" destId="{CF87FDC0-58E5-4404-8D53-CAEED1477641}" srcOrd="1" destOrd="0" presId="urn:microsoft.com/office/officeart/2005/8/layout/bProcess3"/>
    <dgm:cxn modelId="{B3982DCF-543E-4097-913B-72D9F5E2EB3E}" srcId="{C6432FFD-28F5-448B-BDFB-C1B46C9135B4}" destId="{11B3C3FD-FC1E-4B54-80E7-6068C8D2C40E}" srcOrd="2" destOrd="0" parTransId="{38E0D815-8581-47F0-8343-7B7A4A51CCF6}" sibTransId="{853E8D50-39AE-4CE4-BB2D-76BDBDE7A761}"/>
    <dgm:cxn modelId="{AA271838-C8C0-4E58-A1F3-B9C4CC92A770}" srcId="{C6432FFD-28F5-448B-BDFB-C1B46C9135B4}" destId="{853F8C84-7843-4906-8359-8C22BBEC690E}" srcOrd="8" destOrd="0" parTransId="{1610C43C-69C2-4320-BB98-5CB7B266DBDA}" sibTransId="{2B4CF045-2B43-4FE7-8390-1034AA9069CB}"/>
    <dgm:cxn modelId="{63B586E2-F608-4184-ABB9-6A9A73115507}" type="presOf" srcId="{478ED8FB-C5F1-4139-A9CF-C90A35DBA176}" destId="{040459CA-FAB0-47AA-B4D4-2E5F0037FA54}" srcOrd="1" destOrd="0" presId="urn:microsoft.com/office/officeart/2005/8/layout/bProcess3"/>
    <dgm:cxn modelId="{ED2D4073-D457-4223-AD73-7A15FDF173B7}" type="presOf" srcId="{B2585841-AE0E-46ED-B61D-93FCBF764E7C}" destId="{984818B2-B337-457D-8853-38E8E5704A6A}" srcOrd="1" destOrd="0" presId="urn:microsoft.com/office/officeart/2005/8/layout/bProcess3"/>
    <dgm:cxn modelId="{C2E419BC-A905-4A76-AACC-CDEA80DCAA0D}" type="presOf" srcId="{B2585841-AE0E-46ED-B61D-93FCBF764E7C}" destId="{6CE31D40-4C59-4BBB-A65F-15C36AA8C4B0}" srcOrd="0" destOrd="0" presId="urn:microsoft.com/office/officeart/2005/8/layout/bProcess3"/>
    <dgm:cxn modelId="{F37EB75D-EAF5-4F1A-B66C-8566A1EA11D9}" type="presOf" srcId="{13BA1717-F303-4D70-8E0D-D3E11CC58E3E}" destId="{992108A9-10F1-4A3D-BD9C-6EBA4ED9E463}" srcOrd="1" destOrd="0" presId="urn:microsoft.com/office/officeart/2005/8/layout/bProcess3"/>
    <dgm:cxn modelId="{4F6B18AA-1FBD-4EC6-9297-1D5BA10A4764}" srcId="{C6432FFD-28F5-448B-BDFB-C1B46C9135B4}" destId="{4477550C-443F-46E0-9D95-B2CB40CD36DE}" srcOrd="0" destOrd="0" parTransId="{4F1E2CB0-4026-47E2-AB54-1414F56DF2DD}" sibTransId="{5DAEFFFB-ED2F-48A7-AEDB-9D19E6E23B30}"/>
    <dgm:cxn modelId="{5C25A86C-7B5A-48BA-8B8E-5192CE9FD923}" type="presParOf" srcId="{EA18EBCD-D4B9-463D-B413-2D8272349C8D}" destId="{94257B7E-F85F-4FCA-A96E-C1CEB0BF9E21}" srcOrd="0" destOrd="0" presId="urn:microsoft.com/office/officeart/2005/8/layout/bProcess3"/>
    <dgm:cxn modelId="{07E0D8C8-C56F-45B7-85F3-F69D7D896423}" type="presParOf" srcId="{EA18EBCD-D4B9-463D-B413-2D8272349C8D}" destId="{3858A1F9-D5F0-4509-9571-861377E602D9}" srcOrd="1" destOrd="0" presId="urn:microsoft.com/office/officeart/2005/8/layout/bProcess3"/>
    <dgm:cxn modelId="{860D0C24-650C-41B5-8802-7505434F2380}" type="presParOf" srcId="{3858A1F9-D5F0-4509-9571-861377E602D9}" destId="{7650CE27-D1B8-4711-932D-7BF85782A741}" srcOrd="0" destOrd="0" presId="urn:microsoft.com/office/officeart/2005/8/layout/bProcess3"/>
    <dgm:cxn modelId="{E179CF49-BA55-46A0-95EA-CEAA8424C326}" type="presParOf" srcId="{EA18EBCD-D4B9-463D-B413-2D8272349C8D}" destId="{E7091320-4865-4F69-BEC9-CB8B4D06D548}" srcOrd="2" destOrd="0" presId="urn:microsoft.com/office/officeart/2005/8/layout/bProcess3"/>
    <dgm:cxn modelId="{36D6FDFF-8F0B-408A-ADF0-6D9230B03629}" type="presParOf" srcId="{EA18EBCD-D4B9-463D-B413-2D8272349C8D}" destId="{6CE31D40-4C59-4BBB-A65F-15C36AA8C4B0}" srcOrd="3" destOrd="0" presId="urn:microsoft.com/office/officeart/2005/8/layout/bProcess3"/>
    <dgm:cxn modelId="{54762E5E-EA96-431F-9B7A-68984B32E5A1}" type="presParOf" srcId="{6CE31D40-4C59-4BBB-A65F-15C36AA8C4B0}" destId="{984818B2-B337-457D-8853-38E8E5704A6A}" srcOrd="0" destOrd="0" presId="urn:microsoft.com/office/officeart/2005/8/layout/bProcess3"/>
    <dgm:cxn modelId="{C79DB821-F644-4AE7-9A06-27012F68EF33}" type="presParOf" srcId="{EA18EBCD-D4B9-463D-B413-2D8272349C8D}" destId="{E08B80D8-4C7D-45D7-8928-7889436CC5E5}" srcOrd="4" destOrd="0" presId="urn:microsoft.com/office/officeart/2005/8/layout/bProcess3"/>
    <dgm:cxn modelId="{1A6D4DFD-D31C-4013-BDE9-A8DC0A33EE45}" type="presParOf" srcId="{EA18EBCD-D4B9-463D-B413-2D8272349C8D}" destId="{D4969A5A-2B6D-472A-938D-FAD4C58345F6}" srcOrd="5" destOrd="0" presId="urn:microsoft.com/office/officeart/2005/8/layout/bProcess3"/>
    <dgm:cxn modelId="{F56363E2-69A0-48E4-8290-40F07D84A2FC}" type="presParOf" srcId="{D4969A5A-2B6D-472A-938D-FAD4C58345F6}" destId="{65BF3684-E8CA-4578-9F96-7D68700C961A}" srcOrd="0" destOrd="0" presId="urn:microsoft.com/office/officeart/2005/8/layout/bProcess3"/>
    <dgm:cxn modelId="{5E6C11D5-84A8-47D7-A8E6-186EB14B0F57}" type="presParOf" srcId="{EA18EBCD-D4B9-463D-B413-2D8272349C8D}" destId="{0844F4E6-A66B-40C1-B10A-6E611BEC7556}" srcOrd="6" destOrd="0" presId="urn:microsoft.com/office/officeart/2005/8/layout/bProcess3"/>
    <dgm:cxn modelId="{00C99C24-228D-4AF3-95E6-0C5A59A0D333}" type="presParOf" srcId="{EA18EBCD-D4B9-463D-B413-2D8272349C8D}" destId="{914C54A5-7985-4E4F-A7A9-4E13AC8C26C3}" srcOrd="7" destOrd="0" presId="urn:microsoft.com/office/officeart/2005/8/layout/bProcess3"/>
    <dgm:cxn modelId="{69CA5BC4-7290-4724-BFD6-41D90B356AD5}" type="presParOf" srcId="{914C54A5-7985-4E4F-A7A9-4E13AC8C26C3}" destId="{CF87FDC0-58E5-4404-8D53-CAEED1477641}" srcOrd="0" destOrd="0" presId="urn:microsoft.com/office/officeart/2005/8/layout/bProcess3"/>
    <dgm:cxn modelId="{A5D2BF5F-FA60-45BB-934A-B7BAB3D4677D}" type="presParOf" srcId="{EA18EBCD-D4B9-463D-B413-2D8272349C8D}" destId="{BB632E1C-D33C-4886-9686-9D7921EEDF45}" srcOrd="8" destOrd="0" presId="urn:microsoft.com/office/officeart/2005/8/layout/bProcess3"/>
    <dgm:cxn modelId="{41C5271A-AB4A-4E75-9451-7480A2BBE956}" type="presParOf" srcId="{EA18EBCD-D4B9-463D-B413-2D8272349C8D}" destId="{3101538A-BA8E-4777-BEC3-6A7AF6411D46}" srcOrd="9" destOrd="0" presId="urn:microsoft.com/office/officeart/2005/8/layout/bProcess3"/>
    <dgm:cxn modelId="{3C4438E2-6F32-42AD-92C7-AC51EF2B7D62}" type="presParOf" srcId="{3101538A-BA8E-4777-BEC3-6A7AF6411D46}" destId="{040459CA-FAB0-47AA-B4D4-2E5F0037FA54}" srcOrd="0" destOrd="0" presId="urn:microsoft.com/office/officeart/2005/8/layout/bProcess3"/>
    <dgm:cxn modelId="{0F9EC28C-E4F3-4E7E-80E9-83A0F27A5763}" type="presParOf" srcId="{EA18EBCD-D4B9-463D-B413-2D8272349C8D}" destId="{AFAB3221-E180-4E8A-8349-17B35434AC4A}" srcOrd="10" destOrd="0" presId="urn:microsoft.com/office/officeart/2005/8/layout/bProcess3"/>
    <dgm:cxn modelId="{BAA1E792-1C4B-425B-B5B8-1377772A1819}" type="presParOf" srcId="{EA18EBCD-D4B9-463D-B413-2D8272349C8D}" destId="{2180B171-A43A-4559-ACC6-7F377B890183}" srcOrd="11" destOrd="0" presId="urn:microsoft.com/office/officeart/2005/8/layout/bProcess3"/>
    <dgm:cxn modelId="{B1AFFA5A-F2CD-4EE7-AEAE-A2F25F5D3538}" type="presParOf" srcId="{2180B171-A43A-4559-ACC6-7F377B890183}" destId="{2646DCC4-7CBF-4D7F-A109-14B6DDA96638}" srcOrd="0" destOrd="0" presId="urn:microsoft.com/office/officeart/2005/8/layout/bProcess3"/>
    <dgm:cxn modelId="{51B7384F-94B1-4AE4-A77D-786FBED03F25}" type="presParOf" srcId="{EA18EBCD-D4B9-463D-B413-2D8272349C8D}" destId="{64FD8EA2-2B49-4916-BEB2-CEF2078C24CC}" srcOrd="12" destOrd="0" presId="urn:microsoft.com/office/officeart/2005/8/layout/bProcess3"/>
    <dgm:cxn modelId="{F9E6BCF4-B515-4299-9124-0FAFF0283803}" type="presParOf" srcId="{EA18EBCD-D4B9-463D-B413-2D8272349C8D}" destId="{012042C0-3021-40C2-AE77-4F257D9C9730}" srcOrd="13" destOrd="0" presId="urn:microsoft.com/office/officeart/2005/8/layout/bProcess3"/>
    <dgm:cxn modelId="{1333839C-7E0F-4E89-8ED5-59B276F32244}" type="presParOf" srcId="{012042C0-3021-40C2-AE77-4F257D9C9730}" destId="{85684947-8387-4D4A-BCA5-3ACE45ED7E76}" srcOrd="0" destOrd="0" presId="urn:microsoft.com/office/officeart/2005/8/layout/bProcess3"/>
    <dgm:cxn modelId="{B60BBC77-C953-4FF8-BECD-A0C7832A7FA5}" type="presParOf" srcId="{EA18EBCD-D4B9-463D-B413-2D8272349C8D}" destId="{50EC3202-2E26-40FC-BE7A-D4B53F2BA034}" srcOrd="14" destOrd="0" presId="urn:microsoft.com/office/officeart/2005/8/layout/bProcess3"/>
    <dgm:cxn modelId="{4E4FFA2F-ECAC-4B91-90E5-86C5C335DDF7}" type="presParOf" srcId="{EA18EBCD-D4B9-463D-B413-2D8272349C8D}" destId="{084A8A88-CDD7-449C-BEA8-5CE9DFAD5D5C}" srcOrd="15" destOrd="0" presId="urn:microsoft.com/office/officeart/2005/8/layout/bProcess3"/>
    <dgm:cxn modelId="{0897E7B6-2BCF-4C58-BBA3-6A17F00D83B9}" type="presParOf" srcId="{084A8A88-CDD7-449C-BEA8-5CE9DFAD5D5C}" destId="{992108A9-10F1-4A3D-BD9C-6EBA4ED9E463}" srcOrd="0" destOrd="0" presId="urn:microsoft.com/office/officeart/2005/8/layout/bProcess3"/>
    <dgm:cxn modelId="{1BD4166D-8B0E-4812-80CF-DCB85AA7EF4D}" type="presParOf" srcId="{EA18EBCD-D4B9-463D-B413-2D8272349C8D}" destId="{7114690A-F20A-4EE4-B3CA-920AFD66ADE1}" srcOrd="16" destOrd="0" presId="urn:microsoft.com/office/officeart/2005/8/layout/bProcess3"/>
    <dgm:cxn modelId="{5BA23409-FEDC-45F2-A1A0-A1A4D2813FD7}" type="presParOf" srcId="{EA18EBCD-D4B9-463D-B413-2D8272349C8D}" destId="{9969596F-C76E-4FCA-A274-55EB59FD9FFA}" srcOrd="17" destOrd="0" presId="urn:microsoft.com/office/officeart/2005/8/layout/bProcess3"/>
    <dgm:cxn modelId="{AFA48468-69A7-40EB-8A19-9B6ACA13BDB8}" type="presParOf" srcId="{9969596F-C76E-4FCA-A274-55EB59FD9FFA}" destId="{7BA7A28F-AA4F-4781-A9F6-4B8658B62747}" srcOrd="0" destOrd="0" presId="urn:microsoft.com/office/officeart/2005/8/layout/bProcess3"/>
    <dgm:cxn modelId="{C4E0A8ED-B9B4-4E4E-947D-A5851ED1F4AA}" type="presParOf" srcId="{EA18EBCD-D4B9-463D-B413-2D8272349C8D}" destId="{4F31F25F-06A9-4198-948D-096D1310F420}" srcOrd="1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C84A0F-C5DA-4B9B-A27B-17C88542A4AD}" type="doc">
      <dgm:prSet loTypeId="urn:microsoft.com/office/officeart/2005/8/layout/bProcess3" loCatId="process" qsTypeId="urn:microsoft.com/office/officeart/2005/8/quickstyle/simple1" qsCatId="simple" csTypeId="urn:microsoft.com/office/officeart/2005/8/colors/accent1_1" csCatId="accent1" phldr="1"/>
      <dgm:spPr/>
      <dgm:t>
        <a:bodyPr/>
        <a:lstStyle/>
        <a:p>
          <a:endParaRPr lang="en-US"/>
        </a:p>
      </dgm:t>
    </dgm:pt>
    <dgm:pt modelId="{B69C922D-737A-4047-B187-0FADF55F7217}">
      <dgm:prSet custT="1"/>
      <dgm:spPr>
        <a:ln>
          <a:solidFill>
            <a:schemeClr val="tx1"/>
          </a:solidFill>
        </a:ln>
      </dgm:spPr>
      <dgm:t>
        <a:bodyPr/>
        <a:lstStyle/>
        <a:p>
          <a:pPr rtl="0"/>
          <a:r>
            <a:rPr lang="ka-GE" sz="2000" noProof="0" dirty="0" smtClean="0"/>
            <a:t>ჰაერ-ამიაკის ნარევის წარმოქმნა</a:t>
          </a:r>
          <a:endParaRPr lang="ka-GE" sz="1100" noProof="0" dirty="0"/>
        </a:p>
      </dgm:t>
    </dgm:pt>
    <dgm:pt modelId="{169685C9-3D8E-4A39-A29A-231C9A4F0D8E}" type="parTrans" cxnId="{ACC742B5-5B84-47D4-BE63-EEE49A660174}">
      <dgm:prSet/>
      <dgm:spPr/>
      <dgm:t>
        <a:bodyPr/>
        <a:lstStyle/>
        <a:p>
          <a:endParaRPr lang="en-US"/>
        </a:p>
      </dgm:t>
    </dgm:pt>
    <dgm:pt modelId="{BBEDA234-2EA0-41C7-AAE1-4E9AC00538BF}" type="sibTrans" cxnId="{ACC742B5-5B84-47D4-BE63-EEE49A660174}">
      <dgm:prSet/>
      <dgm:spPr>
        <a:ln>
          <a:solidFill>
            <a:schemeClr val="tx1"/>
          </a:solidFill>
        </a:ln>
      </dgm:spPr>
      <dgm:t>
        <a:bodyPr/>
        <a:lstStyle/>
        <a:p>
          <a:endParaRPr lang="en-US"/>
        </a:p>
      </dgm:t>
    </dgm:pt>
    <dgm:pt modelId="{0C6DA915-C8A5-432A-BF93-9D309CB166EA}">
      <dgm:prSet custT="1"/>
      <dgm:spPr>
        <a:ln>
          <a:solidFill>
            <a:schemeClr val="tx1"/>
          </a:solidFill>
        </a:ln>
      </dgm:spPr>
      <dgm:t>
        <a:bodyPr/>
        <a:lstStyle/>
        <a:p>
          <a:pPr rtl="0"/>
          <a:r>
            <a:rPr lang="de-DE" sz="1600" dirty="0" smtClean="0"/>
            <a:t>ამიაკის  კატალიზური ჟანგვა ჰაერის ჟანგბადით 850</a:t>
          </a:r>
          <a:r>
            <a:rPr lang="de-DE" sz="1600" baseline="30000" dirty="0" smtClean="0"/>
            <a:t>0</a:t>
          </a:r>
          <a:r>
            <a:rPr lang="de-DE" sz="1600" dirty="0" smtClean="0"/>
            <a:t>ჩ-ზე</a:t>
          </a:r>
          <a:endParaRPr lang="en-US" sz="1600" dirty="0"/>
        </a:p>
      </dgm:t>
    </dgm:pt>
    <dgm:pt modelId="{B69BCB43-F9C5-4131-8FAC-7EF377AEBC57}" type="parTrans" cxnId="{5C91E52D-446D-4C4B-BA16-91B267CE00CE}">
      <dgm:prSet/>
      <dgm:spPr/>
      <dgm:t>
        <a:bodyPr/>
        <a:lstStyle/>
        <a:p>
          <a:endParaRPr lang="en-US"/>
        </a:p>
      </dgm:t>
    </dgm:pt>
    <dgm:pt modelId="{41304633-7C21-4914-ADF6-4CD74C20C366}" type="sibTrans" cxnId="{5C91E52D-446D-4C4B-BA16-91B267CE00CE}">
      <dgm:prSet/>
      <dgm:spPr>
        <a:ln>
          <a:solidFill>
            <a:schemeClr val="tx1"/>
          </a:solidFill>
        </a:ln>
      </dgm:spPr>
      <dgm:t>
        <a:bodyPr/>
        <a:lstStyle/>
        <a:p>
          <a:endParaRPr lang="en-US"/>
        </a:p>
      </dgm:t>
    </dgm:pt>
    <dgm:pt modelId="{C1533AB9-5A03-459D-97EC-1B814B9B2A49}">
      <dgm:prSet/>
      <dgm:spPr>
        <a:ln>
          <a:solidFill>
            <a:schemeClr val="tx1"/>
          </a:solidFill>
        </a:ln>
      </dgm:spPr>
      <dgm:t>
        <a:bodyPr/>
        <a:lstStyle/>
        <a:p>
          <a:pPr rtl="0"/>
          <a:r>
            <a:rPr lang="en-US" dirty="0" err="1" smtClean="0"/>
            <a:t>ქვაბ-უტილიზატორში</a:t>
          </a:r>
          <a:r>
            <a:rPr lang="en-US" dirty="0" smtClean="0"/>
            <a:t> </a:t>
          </a:r>
          <a:r>
            <a:rPr lang="en-US" dirty="0" err="1" smtClean="0"/>
            <a:t>ნიტროზული</a:t>
          </a:r>
          <a:r>
            <a:rPr lang="en-US" dirty="0" smtClean="0"/>
            <a:t> </a:t>
          </a:r>
          <a:r>
            <a:rPr lang="en-US" dirty="0" err="1" smtClean="0"/>
            <a:t>აირების</a:t>
          </a:r>
          <a:r>
            <a:rPr lang="en-US" dirty="0" smtClean="0"/>
            <a:t> </a:t>
          </a:r>
          <a:r>
            <a:rPr lang="en-US" dirty="0" err="1" smtClean="0"/>
            <a:t>გაცივება</a:t>
          </a:r>
          <a:r>
            <a:rPr lang="en-US" dirty="0" smtClean="0"/>
            <a:t> 360</a:t>
          </a:r>
          <a:r>
            <a:rPr lang="en-US" baseline="30000" dirty="0" smtClean="0"/>
            <a:t>0</a:t>
          </a:r>
          <a:r>
            <a:rPr lang="en-US" dirty="0" smtClean="0"/>
            <a:t>ჩ </a:t>
          </a:r>
          <a:r>
            <a:rPr lang="en-US" dirty="0" err="1" smtClean="0"/>
            <a:t>ტემპერა­ტურამდე</a:t>
          </a:r>
          <a:endParaRPr lang="en-US" dirty="0"/>
        </a:p>
      </dgm:t>
    </dgm:pt>
    <dgm:pt modelId="{248EE378-A7B6-45F4-B57C-72940A04EA8E}" type="parTrans" cxnId="{592A815F-E7E7-4AAF-A17F-C0DB41BE1CFE}">
      <dgm:prSet/>
      <dgm:spPr/>
      <dgm:t>
        <a:bodyPr/>
        <a:lstStyle/>
        <a:p>
          <a:endParaRPr lang="en-US"/>
        </a:p>
      </dgm:t>
    </dgm:pt>
    <dgm:pt modelId="{97BE59A5-79F5-4CBC-9178-A2118E443DE1}" type="sibTrans" cxnId="{592A815F-E7E7-4AAF-A17F-C0DB41BE1CFE}">
      <dgm:prSet/>
      <dgm:spPr>
        <a:ln>
          <a:solidFill>
            <a:schemeClr val="tx1"/>
          </a:solidFill>
        </a:ln>
      </dgm:spPr>
      <dgm:t>
        <a:bodyPr/>
        <a:lstStyle/>
        <a:p>
          <a:endParaRPr lang="en-US"/>
        </a:p>
      </dgm:t>
    </dgm:pt>
    <dgm:pt modelId="{548D7325-2F6D-4B18-919C-28172A8CB2AB}">
      <dgm:prSet/>
      <dgm:spPr>
        <a:ln>
          <a:solidFill>
            <a:schemeClr val="tx1"/>
          </a:solidFill>
        </a:ln>
      </dgm:spPr>
      <dgm:t>
        <a:bodyPr/>
        <a:lstStyle/>
        <a:p>
          <a:pPr rtl="0"/>
          <a:r>
            <a:rPr lang="en-US" dirty="0" err="1" smtClean="0"/>
            <a:t>ნიტროზული</a:t>
          </a:r>
          <a:r>
            <a:rPr lang="en-US" dirty="0" smtClean="0"/>
            <a:t> </a:t>
          </a:r>
          <a:r>
            <a:rPr lang="en-US" dirty="0" err="1" smtClean="0"/>
            <a:t>აირების</a:t>
          </a:r>
          <a:r>
            <a:rPr lang="en-US" dirty="0" smtClean="0"/>
            <a:t> </a:t>
          </a:r>
          <a:r>
            <a:rPr lang="en-US" dirty="0" err="1" smtClean="0"/>
            <a:t>შემდგომი</a:t>
          </a:r>
          <a:r>
            <a:rPr lang="en-US" dirty="0" smtClean="0"/>
            <a:t> </a:t>
          </a:r>
          <a:r>
            <a:rPr lang="en-US" dirty="0" err="1" smtClean="0"/>
            <a:t>გაცივება</a:t>
          </a:r>
          <a:r>
            <a:rPr lang="en-US" dirty="0" smtClean="0"/>
            <a:t> 65 </a:t>
          </a:r>
          <a:r>
            <a:rPr lang="en-US" baseline="30000" dirty="0" smtClean="0"/>
            <a:t>0</a:t>
          </a:r>
          <a:r>
            <a:rPr lang="en-US" dirty="0" smtClean="0"/>
            <a:t>C </a:t>
          </a:r>
          <a:r>
            <a:rPr lang="en-US" dirty="0" err="1" smtClean="0"/>
            <a:t>ტემპერატურამდე</a:t>
          </a:r>
          <a:endParaRPr lang="en-US" dirty="0"/>
        </a:p>
      </dgm:t>
    </dgm:pt>
    <dgm:pt modelId="{BB4AD593-CB57-4534-961B-7302612F586B}" type="parTrans" cxnId="{B0DB8D1D-6927-4A8F-83F5-B6F384E2308A}">
      <dgm:prSet/>
      <dgm:spPr/>
      <dgm:t>
        <a:bodyPr/>
        <a:lstStyle/>
        <a:p>
          <a:endParaRPr lang="en-US"/>
        </a:p>
      </dgm:t>
    </dgm:pt>
    <dgm:pt modelId="{422E8BC1-BF45-4481-85E3-ACE2CE4C5071}" type="sibTrans" cxnId="{B0DB8D1D-6927-4A8F-83F5-B6F384E2308A}">
      <dgm:prSet/>
      <dgm:spPr>
        <a:ln>
          <a:solidFill>
            <a:schemeClr val="tx1"/>
          </a:solidFill>
        </a:ln>
      </dgm:spPr>
      <dgm:t>
        <a:bodyPr/>
        <a:lstStyle/>
        <a:p>
          <a:endParaRPr lang="en-US"/>
        </a:p>
      </dgm:t>
    </dgm:pt>
    <dgm:pt modelId="{530909B9-6E57-4E62-9F74-9D3B08645280}">
      <dgm:prSet/>
      <dgm:spPr>
        <a:ln>
          <a:solidFill>
            <a:schemeClr val="tx1"/>
          </a:solidFill>
        </a:ln>
      </dgm:spPr>
      <dgm:t>
        <a:bodyPr/>
        <a:lstStyle/>
        <a:p>
          <a:pPr rtl="0"/>
          <a:r>
            <a:rPr lang="en-US" dirty="0" err="1" smtClean="0"/>
            <a:t>აირების</a:t>
          </a:r>
          <a:r>
            <a:rPr lang="en-US" dirty="0" smtClean="0"/>
            <a:t> </a:t>
          </a:r>
          <a:r>
            <a:rPr lang="en-US" dirty="0" err="1" smtClean="0"/>
            <a:t>დაჭირხვნა</a:t>
          </a:r>
          <a:r>
            <a:rPr lang="en-US" dirty="0" smtClean="0"/>
            <a:t> 11.6 </a:t>
          </a:r>
          <a:r>
            <a:rPr lang="en-US" dirty="0" err="1" smtClean="0"/>
            <a:t>კგ</a:t>
          </a:r>
          <a:r>
            <a:rPr lang="en-US" dirty="0" smtClean="0"/>
            <a:t>-ძ/სმ</a:t>
          </a:r>
          <a:r>
            <a:rPr lang="en-US" baseline="30000" dirty="0" smtClean="0"/>
            <a:t>2 </a:t>
          </a:r>
          <a:r>
            <a:rPr lang="en-US" dirty="0" err="1" smtClean="0"/>
            <a:t>წნევის</a:t>
          </a:r>
          <a:r>
            <a:rPr lang="en-US" dirty="0" smtClean="0"/>
            <a:t> </a:t>
          </a:r>
          <a:r>
            <a:rPr lang="en-US" dirty="0" err="1" smtClean="0"/>
            <a:t>ქვეშ</a:t>
          </a:r>
          <a:r>
            <a:rPr lang="en-US" dirty="0" smtClean="0"/>
            <a:t> </a:t>
          </a:r>
          <a:r>
            <a:rPr lang="en-US" dirty="0" err="1" smtClean="0"/>
            <a:t>ნიტროზული</a:t>
          </a:r>
          <a:endParaRPr lang="en-US" dirty="0"/>
        </a:p>
      </dgm:t>
    </dgm:pt>
    <dgm:pt modelId="{B942E3D2-FFCC-4CC3-B353-0668BA7E8E8E}" type="parTrans" cxnId="{529BD539-CF4A-45E4-914B-0B8DBFD3B9D0}">
      <dgm:prSet/>
      <dgm:spPr/>
      <dgm:t>
        <a:bodyPr/>
        <a:lstStyle/>
        <a:p>
          <a:endParaRPr lang="en-US"/>
        </a:p>
      </dgm:t>
    </dgm:pt>
    <dgm:pt modelId="{B6508215-59ED-4FA2-A803-1F8BCE5D1955}" type="sibTrans" cxnId="{529BD539-CF4A-45E4-914B-0B8DBFD3B9D0}">
      <dgm:prSet/>
      <dgm:spPr>
        <a:ln>
          <a:solidFill>
            <a:schemeClr val="tx1"/>
          </a:solidFill>
        </a:ln>
      </dgm:spPr>
      <dgm:t>
        <a:bodyPr/>
        <a:lstStyle/>
        <a:p>
          <a:endParaRPr lang="en-US"/>
        </a:p>
      </dgm:t>
    </dgm:pt>
    <dgm:pt modelId="{F3935030-0110-4E15-A337-68F4558B7945}">
      <dgm:prSet custT="1"/>
      <dgm:spPr>
        <a:ln>
          <a:solidFill>
            <a:schemeClr val="tx1"/>
          </a:solidFill>
        </a:ln>
      </dgm:spPr>
      <dgm:t>
        <a:bodyPr/>
        <a:lstStyle/>
        <a:p>
          <a:pPr rtl="0"/>
          <a:r>
            <a:rPr lang="ka-GE" sz="1800" noProof="0" dirty="0" err="1" smtClean="0"/>
            <a:t>ნიტროზული</a:t>
          </a:r>
          <a:r>
            <a:rPr lang="ka-GE" sz="1800" noProof="0" dirty="0" smtClean="0"/>
            <a:t> აირების შემდგომი გაცივება 60 </a:t>
          </a:r>
          <a:r>
            <a:rPr lang="ka-GE" sz="1800" baseline="30000" noProof="0" dirty="0" smtClean="0"/>
            <a:t>0</a:t>
          </a:r>
          <a:r>
            <a:rPr lang="ka-GE" sz="1800" noProof="0" dirty="0" smtClean="0"/>
            <a:t>C ტემპერატურამდე</a:t>
          </a:r>
          <a:endParaRPr lang="ka-GE" sz="1800" noProof="0" dirty="0"/>
        </a:p>
      </dgm:t>
    </dgm:pt>
    <dgm:pt modelId="{071A9C09-07A3-4C76-92AF-D31643D24208}" type="parTrans" cxnId="{38DB68A2-77AA-41E6-A231-7E5EDC3F2B71}">
      <dgm:prSet/>
      <dgm:spPr/>
      <dgm:t>
        <a:bodyPr/>
        <a:lstStyle/>
        <a:p>
          <a:endParaRPr lang="en-US"/>
        </a:p>
      </dgm:t>
    </dgm:pt>
    <dgm:pt modelId="{E4D9E01D-0194-40DB-B728-CF6CD7B1BCCC}" type="sibTrans" cxnId="{38DB68A2-77AA-41E6-A231-7E5EDC3F2B71}">
      <dgm:prSet/>
      <dgm:spPr>
        <a:ln>
          <a:solidFill>
            <a:schemeClr val="tx1"/>
          </a:solidFill>
        </a:ln>
      </dgm:spPr>
      <dgm:t>
        <a:bodyPr/>
        <a:lstStyle/>
        <a:p>
          <a:endParaRPr lang="en-US"/>
        </a:p>
      </dgm:t>
    </dgm:pt>
    <dgm:pt modelId="{152ED9EF-6A17-4200-B36E-6DAC88CFB3F2}">
      <dgm:prSet custT="1"/>
      <dgm:spPr>
        <a:ln>
          <a:solidFill>
            <a:schemeClr val="tx1"/>
          </a:solidFill>
        </a:ln>
      </dgm:spPr>
      <dgm:t>
        <a:bodyPr/>
        <a:lstStyle/>
        <a:p>
          <a:pPr rtl="0"/>
          <a:r>
            <a:rPr lang="en-US" sz="1600" dirty="0" err="1" smtClean="0"/>
            <a:t>ნიტროზული</a:t>
          </a:r>
          <a:r>
            <a:rPr lang="en-US" sz="1600" dirty="0" smtClean="0"/>
            <a:t> </a:t>
          </a:r>
          <a:r>
            <a:rPr lang="en-US" sz="1600" dirty="0" err="1" smtClean="0"/>
            <a:t>აირების</a:t>
          </a:r>
          <a:r>
            <a:rPr lang="en-US" sz="1600" dirty="0" smtClean="0"/>
            <a:t> </a:t>
          </a:r>
          <a:r>
            <a:rPr lang="en-US" sz="1600" dirty="0" err="1" smtClean="0"/>
            <a:t>აბსორბცია</a:t>
          </a:r>
          <a:r>
            <a:rPr lang="en-US" sz="1600" dirty="0" smtClean="0"/>
            <a:t> </a:t>
          </a:r>
          <a:r>
            <a:rPr lang="en-US" sz="1600" dirty="0" err="1" smtClean="0"/>
            <a:t>და</a:t>
          </a:r>
          <a:r>
            <a:rPr lang="en-US" sz="1600" dirty="0" smtClean="0"/>
            <a:t> </a:t>
          </a:r>
          <a:r>
            <a:rPr lang="en-US" sz="1600" dirty="0" err="1" smtClean="0"/>
            <a:t>დაახლოებით</a:t>
          </a:r>
          <a:r>
            <a:rPr lang="en-US" sz="1600" dirty="0" smtClean="0"/>
            <a:t> 60 %-</a:t>
          </a:r>
          <a:r>
            <a:rPr lang="en-US" sz="1600" dirty="0" err="1" smtClean="0"/>
            <a:t>იანი</a:t>
          </a:r>
          <a:r>
            <a:rPr lang="en-US" sz="1600" dirty="0" smtClean="0"/>
            <a:t> HNO</a:t>
          </a:r>
          <a:r>
            <a:rPr lang="en-US" sz="1600" baseline="-25000" dirty="0" smtClean="0"/>
            <a:t>3 </a:t>
          </a:r>
          <a:r>
            <a:rPr lang="en-US" sz="1600" dirty="0" smtClean="0"/>
            <a:t>–</a:t>
          </a:r>
          <a:r>
            <a:rPr lang="en-US" sz="1600" dirty="0" err="1" smtClean="0"/>
            <a:t>ის</a:t>
          </a:r>
          <a:r>
            <a:rPr lang="en-US" sz="1600" dirty="0" smtClean="0"/>
            <a:t> </a:t>
          </a:r>
          <a:r>
            <a:rPr lang="en-US" sz="1600" dirty="0" err="1" smtClean="0"/>
            <a:t>წყალხსნარის</a:t>
          </a:r>
          <a:r>
            <a:rPr lang="en-US" sz="1600" dirty="0" smtClean="0"/>
            <a:t> </a:t>
          </a:r>
          <a:r>
            <a:rPr lang="en-US" sz="1600" dirty="0" err="1" smtClean="0"/>
            <a:t>მიღება</a:t>
          </a:r>
          <a:r>
            <a:rPr lang="en-US" sz="1600" dirty="0" smtClean="0"/>
            <a:t>, </a:t>
          </a:r>
          <a:r>
            <a:rPr lang="en-US" sz="1600" dirty="0" err="1" smtClean="0"/>
            <a:t>რომელიც</a:t>
          </a:r>
          <a:r>
            <a:rPr lang="en-US" sz="1600" dirty="0" smtClean="0"/>
            <a:t> </a:t>
          </a:r>
          <a:r>
            <a:rPr lang="en-US" sz="1600" dirty="0" err="1" smtClean="0"/>
            <a:t>გადაიტუმბება</a:t>
          </a:r>
          <a:r>
            <a:rPr lang="en-US" sz="1600" dirty="0" smtClean="0"/>
            <a:t> </a:t>
          </a:r>
          <a:r>
            <a:rPr lang="en-US" sz="1600" dirty="0" err="1" smtClean="0"/>
            <a:t>აზოტ</a:t>
          </a:r>
          <a:r>
            <a:rPr lang="ka-GE" sz="1600" dirty="0" smtClean="0"/>
            <a:t>მჟ</a:t>
          </a:r>
          <a:r>
            <a:rPr lang="en-US" sz="1600" dirty="0" err="1" smtClean="0"/>
            <a:t>ავას</a:t>
          </a:r>
          <a:r>
            <a:rPr lang="en-US" sz="1600" dirty="0" smtClean="0"/>
            <a:t> </a:t>
          </a:r>
          <a:r>
            <a:rPr lang="en-US" sz="1600" dirty="0" err="1" smtClean="0"/>
            <a:t>საცავებში</a:t>
          </a:r>
          <a:r>
            <a:rPr lang="en-US" sz="1100" dirty="0" smtClean="0"/>
            <a:t>.</a:t>
          </a:r>
          <a:endParaRPr lang="en-US" sz="1100" dirty="0"/>
        </a:p>
      </dgm:t>
    </dgm:pt>
    <dgm:pt modelId="{787960B2-7D5A-4E48-9F9F-2BEFA8A74D72}" type="parTrans" cxnId="{3EDC23C0-251C-410F-9EC8-D6D560C54446}">
      <dgm:prSet/>
      <dgm:spPr/>
      <dgm:t>
        <a:bodyPr/>
        <a:lstStyle/>
        <a:p>
          <a:endParaRPr lang="en-US"/>
        </a:p>
      </dgm:t>
    </dgm:pt>
    <dgm:pt modelId="{E333035E-FCF5-45F6-9468-88AA7FB7957A}" type="sibTrans" cxnId="{3EDC23C0-251C-410F-9EC8-D6D560C54446}">
      <dgm:prSet/>
      <dgm:spPr>
        <a:solidFill>
          <a:schemeClr val="tx1"/>
        </a:solidFill>
        <a:ln>
          <a:solidFill>
            <a:schemeClr val="tx1"/>
          </a:solidFill>
        </a:ln>
      </dgm:spPr>
      <dgm:t>
        <a:bodyPr/>
        <a:lstStyle/>
        <a:p>
          <a:endParaRPr lang="en-US"/>
        </a:p>
      </dgm:t>
    </dgm:pt>
    <dgm:pt modelId="{361C0199-A362-4FF8-AB0E-E412EBF66D7A}">
      <dgm:prSet custT="1"/>
      <dgm:spPr>
        <a:ln>
          <a:solidFill>
            <a:schemeClr val="tx1"/>
          </a:solidFill>
        </a:ln>
      </dgm:spPr>
      <dgm:t>
        <a:bodyPr/>
        <a:lstStyle/>
        <a:p>
          <a:pPr rtl="0"/>
          <a:r>
            <a:rPr lang="en-US" sz="1600" dirty="0" err="1" smtClean="0"/>
            <a:t>წარმოებიდან</a:t>
          </a:r>
          <a:r>
            <a:rPr lang="en-US" sz="1600" dirty="0" smtClean="0"/>
            <a:t> </a:t>
          </a:r>
          <a:r>
            <a:rPr lang="en-US" sz="1600" dirty="0" err="1" smtClean="0"/>
            <a:t>გაფრქვეული</a:t>
          </a:r>
          <a:r>
            <a:rPr lang="en-US" sz="1600" dirty="0" smtClean="0"/>
            <a:t> “</a:t>
          </a:r>
          <a:r>
            <a:rPr lang="en-US" sz="1600" dirty="0" err="1" smtClean="0"/>
            <a:t>კუდის</a:t>
          </a:r>
          <a:r>
            <a:rPr lang="en-US" sz="1600" dirty="0" smtClean="0"/>
            <a:t>” </a:t>
          </a:r>
          <a:r>
            <a:rPr lang="en-US" sz="1600" dirty="0" err="1" smtClean="0"/>
            <a:t>აირთა</a:t>
          </a:r>
          <a:r>
            <a:rPr lang="en-US" sz="1600" dirty="0" smtClean="0"/>
            <a:t> </a:t>
          </a:r>
          <a:r>
            <a:rPr lang="en-US" sz="1600" dirty="0" err="1" smtClean="0"/>
            <a:t>კატალიზური</a:t>
          </a:r>
          <a:r>
            <a:rPr lang="en-US" sz="1600" dirty="0" smtClean="0"/>
            <a:t> </a:t>
          </a:r>
          <a:r>
            <a:rPr lang="en-US" sz="1600" dirty="0" err="1" smtClean="0"/>
            <a:t>გაწმენდა</a:t>
          </a:r>
          <a:r>
            <a:rPr lang="en-US" sz="1600" dirty="0" smtClean="0"/>
            <a:t> </a:t>
          </a:r>
          <a:r>
            <a:rPr lang="en-US" sz="1600" dirty="0" err="1" smtClean="0"/>
            <a:t>აზოტის</a:t>
          </a:r>
          <a:r>
            <a:rPr lang="en-US" sz="1600" dirty="0" smtClean="0"/>
            <a:t> </a:t>
          </a:r>
          <a:r>
            <a:rPr lang="en-US" sz="1600" dirty="0" err="1" smtClean="0"/>
            <a:t>ოქსიდებისგან</a:t>
          </a:r>
          <a:r>
            <a:rPr lang="en-US" sz="1600" dirty="0" smtClean="0"/>
            <a:t> </a:t>
          </a:r>
          <a:r>
            <a:rPr lang="en-US" sz="1600" dirty="0" err="1" smtClean="0"/>
            <a:t>ორშრიანი</a:t>
          </a:r>
          <a:r>
            <a:rPr lang="en-US" sz="1600" dirty="0" smtClean="0"/>
            <a:t> </a:t>
          </a:r>
          <a:r>
            <a:rPr lang="en-US" sz="1600" dirty="0" err="1" smtClean="0"/>
            <a:t>კატალიზატორის</a:t>
          </a:r>
          <a:r>
            <a:rPr lang="en-US" sz="1600" dirty="0" smtClean="0"/>
            <a:t> </a:t>
          </a:r>
          <a:r>
            <a:rPr lang="en-US" sz="1600" dirty="0" err="1" smtClean="0"/>
            <a:t>გამოყენებით</a:t>
          </a:r>
          <a:r>
            <a:rPr lang="en-US" sz="1600" dirty="0" smtClean="0"/>
            <a:t> </a:t>
          </a:r>
          <a:r>
            <a:rPr lang="en-US" sz="1600" dirty="0" err="1" smtClean="0"/>
            <a:t>მაღალტემპერატურული</a:t>
          </a:r>
          <a:r>
            <a:rPr lang="en-US" sz="1600" dirty="0" smtClean="0"/>
            <a:t> </a:t>
          </a:r>
          <a:r>
            <a:rPr lang="en-US" sz="1600" dirty="0" err="1" smtClean="0"/>
            <a:t>აღდგენისას</a:t>
          </a:r>
          <a:endParaRPr lang="en-US" sz="1600" dirty="0"/>
        </a:p>
      </dgm:t>
    </dgm:pt>
    <dgm:pt modelId="{43923264-4606-415F-B223-C56433690D8C}" type="parTrans" cxnId="{B4DEDB5D-96D3-4889-AAA5-40C8E9429669}">
      <dgm:prSet/>
      <dgm:spPr/>
      <dgm:t>
        <a:bodyPr/>
        <a:lstStyle/>
        <a:p>
          <a:endParaRPr lang="en-US"/>
        </a:p>
      </dgm:t>
    </dgm:pt>
    <dgm:pt modelId="{19A664C4-F89B-4689-9001-584BED4C24ED}" type="sibTrans" cxnId="{B4DEDB5D-96D3-4889-AAA5-40C8E9429669}">
      <dgm:prSet/>
      <dgm:spPr/>
      <dgm:t>
        <a:bodyPr/>
        <a:lstStyle/>
        <a:p>
          <a:endParaRPr lang="en-US"/>
        </a:p>
      </dgm:t>
    </dgm:pt>
    <dgm:pt modelId="{DB1942C2-47C4-4323-A6E0-3954D0838F94}" type="pres">
      <dgm:prSet presAssocID="{8DC84A0F-C5DA-4B9B-A27B-17C88542A4AD}" presName="Name0" presStyleCnt="0">
        <dgm:presLayoutVars>
          <dgm:dir/>
          <dgm:resizeHandles val="exact"/>
        </dgm:presLayoutVars>
      </dgm:prSet>
      <dgm:spPr/>
      <dgm:t>
        <a:bodyPr/>
        <a:lstStyle/>
        <a:p>
          <a:endParaRPr lang="en-US"/>
        </a:p>
      </dgm:t>
    </dgm:pt>
    <dgm:pt modelId="{60D14EA0-0070-44DE-B445-CF0D3BED21BC}" type="pres">
      <dgm:prSet presAssocID="{B69C922D-737A-4047-B187-0FADF55F7217}" presName="node" presStyleLbl="node1" presStyleIdx="0" presStyleCnt="8">
        <dgm:presLayoutVars>
          <dgm:bulletEnabled val="1"/>
        </dgm:presLayoutVars>
      </dgm:prSet>
      <dgm:spPr/>
      <dgm:t>
        <a:bodyPr/>
        <a:lstStyle/>
        <a:p>
          <a:endParaRPr lang="en-US"/>
        </a:p>
      </dgm:t>
    </dgm:pt>
    <dgm:pt modelId="{E9CE96E2-EC6E-4B49-9A83-1A96C48E50F9}" type="pres">
      <dgm:prSet presAssocID="{BBEDA234-2EA0-41C7-AAE1-4E9AC00538BF}" presName="sibTrans" presStyleLbl="sibTrans1D1" presStyleIdx="0" presStyleCnt="7"/>
      <dgm:spPr/>
      <dgm:t>
        <a:bodyPr/>
        <a:lstStyle/>
        <a:p>
          <a:endParaRPr lang="en-US"/>
        </a:p>
      </dgm:t>
    </dgm:pt>
    <dgm:pt modelId="{D5288F82-BB5A-4825-AAFC-D083BDFA18C6}" type="pres">
      <dgm:prSet presAssocID="{BBEDA234-2EA0-41C7-AAE1-4E9AC00538BF}" presName="connectorText" presStyleLbl="sibTrans1D1" presStyleIdx="0" presStyleCnt="7"/>
      <dgm:spPr/>
      <dgm:t>
        <a:bodyPr/>
        <a:lstStyle/>
        <a:p>
          <a:endParaRPr lang="en-US"/>
        </a:p>
      </dgm:t>
    </dgm:pt>
    <dgm:pt modelId="{F07FF7CA-3952-4A8E-B56C-698C352549B3}" type="pres">
      <dgm:prSet presAssocID="{0C6DA915-C8A5-432A-BF93-9D309CB166EA}" presName="node" presStyleLbl="node1" presStyleIdx="1" presStyleCnt="8">
        <dgm:presLayoutVars>
          <dgm:bulletEnabled val="1"/>
        </dgm:presLayoutVars>
      </dgm:prSet>
      <dgm:spPr/>
      <dgm:t>
        <a:bodyPr/>
        <a:lstStyle/>
        <a:p>
          <a:endParaRPr lang="en-US"/>
        </a:p>
      </dgm:t>
    </dgm:pt>
    <dgm:pt modelId="{A724C1C9-F0CF-4951-9394-11F9AA84C441}" type="pres">
      <dgm:prSet presAssocID="{41304633-7C21-4914-ADF6-4CD74C20C366}" presName="sibTrans" presStyleLbl="sibTrans1D1" presStyleIdx="1" presStyleCnt="7"/>
      <dgm:spPr/>
      <dgm:t>
        <a:bodyPr/>
        <a:lstStyle/>
        <a:p>
          <a:endParaRPr lang="en-US"/>
        </a:p>
      </dgm:t>
    </dgm:pt>
    <dgm:pt modelId="{202DF0FE-5EB2-4A70-AFB7-D079AAF98059}" type="pres">
      <dgm:prSet presAssocID="{41304633-7C21-4914-ADF6-4CD74C20C366}" presName="connectorText" presStyleLbl="sibTrans1D1" presStyleIdx="1" presStyleCnt="7"/>
      <dgm:spPr/>
      <dgm:t>
        <a:bodyPr/>
        <a:lstStyle/>
        <a:p>
          <a:endParaRPr lang="en-US"/>
        </a:p>
      </dgm:t>
    </dgm:pt>
    <dgm:pt modelId="{6DFF854F-16E6-400B-BA72-3E585B3EEEC7}" type="pres">
      <dgm:prSet presAssocID="{C1533AB9-5A03-459D-97EC-1B814B9B2A49}" presName="node" presStyleLbl="node1" presStyleIdx="2" presStyleCnt="8">
        <dgm:presLayoutVars>
          <dgm:bulletEnabled val="1"/>
        </dgm:presLayoutVars>
      </dgm:prSet>
      <dgm:spPr/>
      <dgm:t>
        <a:bodyPr/>
        <a:lstStyle/>
        <a:p>
          <a:endParaRPr lang="en-US"/>
        </a:p>
      </dgm:t>
    </dgm:pt>
    <dgm:pt modelId="{5DC37BF3-D9C5-4FB2-A3E6-62A8E795638B}" type="pres">
      <dgm:prSet presAssocID="{97BE59A5-79F5-4CBC-9178-A2118E443DE1}" presName="sibTrans" presStyleLbl="sibTrans1D1" presStyleIdx="2" presStyleCnt="7"/>
      <dgm:spPr/>
      <dgm:t>
        <a:bodyPr/>
        <a:lstStyle/>
        <a:p>
          <a:endParaRPr lang="en-US"/>
        </a:p>
      </dgm:t>
    </dgm:pt>
    <dgm:pt modelId="{B7D461A5-6016-4EB4-9FA5-448FFB83004F}" type="pres">
      <dgm:prSet presAssocID="{97BE59A5-79F5-4CBC-9178-A2118E443DE1}" presName="connectorText" presStyleLbl="sibTrans1D1" presStyleIdx="2" presStyleCnt="7"/>
      <dgm:spPr/>
      <dgm:t>
        <a:bodyPr/>
        <a:lstStyle/>
        <a:p>
          <a:endParaRPr lang="en-US"/>
        </a:p>
      </dgm:t>
    </dgm:pt>
    <dgm:pt modelId="{4B4C275A-CC6D-4A69-9427-087FE3604DAD}" type="pres">
      <dgm:prSet presAssocID="{548D7325-2F6D-4B18-919C-28172A8CB2AB}" presName="node" presStyleLbl="node1" presStyleIdx="3" presStyleCnt="8">
        <dgm:presLayoutVars>
          <dgm:bulletEnabled val="1"/>
        </dgm:presLayoutVars>
      </dgm:prSet>
      <dgm:spPr/>
      <dgm:t>
        <a:bodyPr/>
        <a:lstStyle/>
        <a:p>
          <a:endParaRPr lang="en-US"/>
        </a:p>
      </dgm:t>
    </dgm:pt>
    <dgm:pt modelId="{97ACC22B-E80D-4866-A04B-733D580AEC44}" type="pres">
      <dgm:prSet presAssocID="{422E8BC1-BF45-4481-85E3-ACE2CE4C5071}" presName="sibTrans" presStyleLbl="sibTrans1D1" presStyleIdx="3" presStyleCnt="7"/>
      <dgm:spPr/>
      <dgm:t>
        <a:bodyPr/>
        <a:lstStyle/>
        <a:p>
          <a:endParaRPr lang="en-US"/>
        </a:p>
      </dgm:t>
    </dgm:pt>
    <dgm:pt modelId="{3857F594-1274-4D05-BE81-1438AA9FF0F5}" type="pres">
      <dgm:prSet presAssocID="{422E8BC1-BF45-4481-85E3-ACE2CE4C5071}" presName="connectorText" presStyleLbl="sibTrans1D1" presStyleIdx="3" presStyleCnt="7"/>
      <dgm:spPr/>
      <dgm:t>
        <a:bodyPr/>
        <a:lstStyle/>
        <a:p>
          <a:endParaRPr lang="en-US"/>
        </a:p>
      </dgm:t>
    </dgm:pt>
    <dgm:pt modelId="{E76DFD95-D5C5-4539-810F-9250E3D049A7}" type="pres">
      <dgm:prSet presAssocID="{530909B9-6E57-4E62-9F74-9D3B08645280}" presName="node" presStyleLbl="node1" presStyleIdx="4" presStyleCnt="8">
        <dgm:presLayoutVars>
          <dgm:bulletEnabled val="1"/>
        </dgm:presLayoutVars>
      </dgm:prSet>
      <dgm:spPr/>
      <dgm:t>
        <a:bodyPr/>
        <a:lstStyle/>
        <a:p>
          <a:endParaRPr lang="en-US"/>
        </a:p>
      </dgm:t>
    </dgm:pt>
    <dgm:pt modelId="{A11E9B7B-4C7B-4066-9872-868E06E340AE}" type="pres">
      <dgm:prSet presAssocID="{B6508215-59ED-4FA2-A803-1F8BCE5D1955}" presName="sibTrans" presStyleLbl="sibTrans1D1" presStyleIdx="4" presStyleCnt="7"/>
      <dgm:spPr/>
      <dgm:t>
        <a:bodyPr/>
        <a:lstStyle/>
        <a:p>
          <a:endParaRPr lang="en-US"/>
        </a:p>
      </dgm:t>
    </dgm:pt>
    <dgm:pt modelId="{1E6E3BCA-C518-45C9-AD46-F3F172AF148E}" type="pres">
      <dgm:prSet presAssocID="{B6508215-59ED-4FA2-A803-1F8BCE5D1955}" presName="connectorText" presStyleLbl="sibTrans1D1" presStyleIdx="4" presStyleCnt="7"/>
      <dgm:spPr/>
      <dgm:t>
        <a:bodyPr/>
        <a:lstStyle/>
        <a:p>
          <a:endParaRPr lang="en-US"/>
        </a:p>
      </dgm:t>
    </dgm:pt>
    <dgm:pt modelId="{DFEAC5D5-97BD-4E06-AD4F-AB9FFC35C31A}" type="pres">
      <dgm:prSet presAssocID="{F3935030-0110-4E15-A337-68F4558B7945}" presName="node" presStyleLbl="node1" presStyleIdx="5" presStyleCnt="8">
        <dgm:presLayoutVars>
          <dgm:bulletEnabled val="1"/>
        </dgm:presLayoutVars>
      </dgm:prSet>
      <dgm:spPr/>
      <dgm:t>
        <a:bodyPr/>
        <a:lstStyle/>
        <a:p>
          <a:endParaRPr lang="en-US"/>
        </a:p>
      </dgm:t>
    </dgm:pt>
    <dgm:pt modelId="{D4E666EF-0FBA-4D26-8146-172DA5C8072C}" type="pres">
      <dgm:prSet presAssocID="{E4D9E01D-0194-40DB-B728-CF6CD7B1BCCC}" presName="sibTrans" presStyleLbl="sibTrans1D1" presStyleIdx="5" presStyleCnt="7"/>
      <dgm:spPr/>
      <dgm:t>
        <a:bodyPr/>
        <a:lstStyle/>
        <a:p>
          <a:endParaRPr lang="en-US"/>
        </a:p>
      </dgm:t>
    </dgm:pt>
    <dgm:pt modelId="{8AD90CF5-EDB3-4A30-8D25-D1C3A04124DE}" type="pres">
      <dgm:prSet presAssocID="{E4D9E01D-0194-40DB-B728-CF6CD7B1BCCC}" presName="connectorText" presStyleLbl="sibTrans1D1" presStyleIdx="5" presStyleCnt="7"/>
      <dgm:spPr/>
      <dgm:t>
        <a:bodyPr/>
        <a:lstStyle/>
        <a:p>
          <a:endParaRPr lang="en-US"/>
        </a:p>
      </dgm:t>
    </dgm:pt>
    <dgm:pt modelId="{32DA6F65-9372-47F0-BC3F-CA939C815526}" type="pres">
      <dgm:prSet presAssocID="{152ED9EF-6A17-4200-B36E-6DAC88CFB3F2}" presName="node" presStyleLbl="node1" presStyleIdx="6" presStyleCnt="8" custScaleX="153259">
        <dgm:presLayoutVars>
          <dgm:bulletEnabled val="1"/>
        </dgm:presLayoutVars>
      </dgm:prSet>
      <dgm:spPr/>
      <dgm:t>
        <a:bodyPr/>
        <a:lstStyle/>
        <a:p>
          <a:endParaRPr lang="en-US"/>
        </a:p>
      </dgm:t>
    </dgm:pt>
    <dgm:pt modelId="{1086EB10-37DD-4464-952F-48D7333157B3}" type="pres">
      <dgm:prSet presAssocID="{E333035E-FCF5-45F6-9468-88AA7FB7957A}" presName="sibTrans" presStyleLbl="sibTrans1D1" presStyleIdx="6" presStyleCnt="7"/>
      <dgm:spPr/>
      <dgm:t>
        <a:bodyPr/>
        <a:lstStyle/>
        <a:p>
          <a:endParaRPr lang="en-US"/>
        </a:p>
      </dgm:t>
    </dgm:pt>
    <dgm:pt modelId="{24F85810-5F16-437A-A96E-7814732741B6}" type="pres">
      <dgm:prSet presAssocID="{E333035E-FCF5-45F6-9468-88AA7FB7957A}" presName="connectorText" presStyleLbl="sibTrans1D1" presStyleIdx="6" presStyleCnt="7"/>
      <dgm:spPr/>
      <dgm:t>
        <a:bodyPr/>
        <a:lstStyle/>
        <a:p>
          <a:endParaRPr lang="en-US"/>
        </a:p>
      </dgm:t>
    </dgm:pt>
    <dgm:pt modelId="{8C335A40-BD30-45C1-A476-3847E9418888}" type="pres">
      <dgm:prSet presAssocID="{361C0199-A362-4FF8-AB0E-E412EBF66D7A}" presName="node" presStyleLbl="node1" presStyleIdx="7" presStyleCnt="8" custScaleX="197480">
        <dgm:presLayoutVars>
          <dgm:bulletEnabled val="1"/>
        </dgm:presLayoutVars>
      </dgm:prSet>
      <dgm:spPr/>
      <dgm:t>
        <a:bodyPr/>
        <a:lstStyle/>
        <a:p>
          <a:endParaRPr lang="en-US"/>
        </a:p>
      </dgm:t>
    </dgm:pt>
  </dgm:ptLst>
  <dgm:cxnLst>
    <dgm:cxn modelId="{3580E7AB-30E4-4E11-BAD3-5E11F405C591}" type="presOf" srcId="{E4D9E01D-0194-40DB-B728-CF6CD7B1BCCC}" destId="{D4E666EF-0FBA-4D26-8146-172DA5C8072C}" srcOrd="0" destOrd="0" presId="urn:microsoft.com/office/officeart/2005/8/layout/bProcess3"/>
    <dgm:cxn modelId="{292185B9-FD4C-475E-BE79-374FF5A1F42C}" type="presOf" srcId="{0C6DA915-C8A5-432A-BF93-9D309CB166EA}" destId="{F07FF7CA-3952-4A8E-B56C-698C352549B3}" srcOrd="0" destOrd="0" presId="urn:microsoft.com/office/officeart/2005/8/layout/bProcess3"/>
    <dgm:cxn modelId="{FD8196DB-BB96-4283-884B-F857CE4A688F}" type="presOf" srcId="{422E8BC1-BF45-4481-85E3-ACE2CE4C5071}" destId="{3857F594-1274-4D05-BE81-1438AA9FF0F5}" srcOrd="1" destOrd="0" presId="urn:microsoft.com/office/officeart/2005/8/layout/bProcess3"/>
    <dgm:cxn modelId="{EDD0AF7A-75E3-4F91-9E66-B167469BE8F2}" type="presOf" srcId="{422E8BC1-BF45-4481-85E3-ACE2CE4C5071}" destId="{97ACC22B-E80D-4866-A04B-733D580AEC44}" srcOrd="0" destOrd="0" presId="urn:microsoft.com/office/officeart/2005/8/layout/bProcess3"/>
    <dgm:cxn modelId="{C1FBFE48-AC20-4135-BF1C-4E07D05A8F88}" type="presOf" srcId="{B6508215-59ED-4FA2-A803-1F8BCE5D1955}" destId="{1E6E3BCA-C518-45C9-AD46-F3F172AF148E}" srcOrd="1" destOrd="0" presId="urn:microsoft.com/office/officeart/2005/8/layout/bProcess3"/>
    <dgm:cxn modelId="{C7FA700C-51A6-48DC-BD85-8A3307F20CC0}" type="presOf" srcId="{41304633-7C21-4914-ADF6-4CD74C20C366}" destId="{A724C1C9-F0CF-4951-9394-11F9AA84C441}" srcOrd="0" destOrd="0" presId="urn:microsoft.com/office/officeart/2005/8/layout/bProcess3"/>
    <dgm:cxn modelId="{0D3230EF-2CB1-49A6-871C-5AA192ACB9BF}" type="presOf" srcId="{8DC84A0F-C5DA-4B9B-A27B-17C88542A4AD}" destId="{DB1942C2-47C4-4323-A6E0-3954D0838F94}" srcOrd="0" destOrd="0" presId="urn:microsoft.com/office/officeart/2005/8/layout/bProcess3"/>
    <dgm:cxn modelId="{E6A09869-8FD1-481A-93F4-6F654EC3AC1F}" type="presOf" srcId="{97BE59A5-79F5-4CBC-9178-A2118E443DE1}" destId="{5DC37BF3-D9C5-4FB2-A3E6-62A8E795638B}" srcOrd="0" destOrd="0" presId="urn:microsoft.com/office/officeart/2005/8/layout/bProcess3"/>
    <dgm:cxn modelId="{30EA4C51-81BE-4846-8ABC-0AC8F9AD1688}" type="presOf" srcId="{548D7325-2F6D-4B18-919C-28172A8CB2AB}" destId="{4B4C275A-CC6D-4A69-9427-087FE3604DAD}" srcOrd="0" destOrd="0" presId="urn:microsoft.com/office/officeart/2005/8/layout/bProcess3"/>
    <dgm:cxn modelId="{38DB68A2-77AA-41E6-A231-7E5EDC3F2B71}" srcId="{8DC84A0F-C5DA-4B9B-A27B-17C88542A4AD}" destId="{F3935030-0110-4E15-A337-68F4558B7945}" srcOrd="5" destOrd="0" parTransId="{071A9C09-07A3-4C76-92AF-D31643D24208}" sibTransId="{E4D9E01D-0194-40DB-B728-CF6CD7B1BCCC}"/>
    <dgm:cxn modelId="{9440A3D3-90FA-42C8-97E3-F7546D195B1E}" type="presOf" srcId="{530909B9-6E57-4E62-9F74-9D3B08645280}" destId="{E76DFD95-D5C5-4539-810F-9250E3D049A7}" srcOrd="0" destOrd="0" presId="urn:microsoft.com/office/officeart/2005/8/layout/bProcess3"/>
    <dgm:cxn modelId="{529BD539-CF4A-45E4-914B-0B8DBFD3B9D0}" srcId="{8DC84A0F-C5DA-4B9B-A27B-17C88542A4AD}" destId="{530909B9-6E57-4E62-9F74-9D3B08645280}" srcOrd="4" destOrd="0" parTransId="{B942E3D2-FFCC-4CC3-B353-0668BA7E8E8E}" sibTransId="{B6508215-59ED-4FA2-A803-1F8BCE5D1955}"/>
    <dgm:cxn modelId="{B4DEDB5D-96D3-4889-AAA5-40C8E9429669}" srcId="{8DC84A0F-C5DA-4B9B-A27B-17C88542A4AD}" destId="{361C0199-A362-4FF8-AB0E-E412EBF66D7A}" srcOrd="7" destOrd="0" parTransId="{43923264-4606-415F-B223-C56433690D8C}" sibTransId="{19A664C4-F89B-4689-9001-584BED4C24ED}"/>
    <dgm:cxn modelId="{E3DE1AC9-89C6-4C89-BC22-1E6D59A19596}" type="presOf" srcId="{152ED9EF-6A17-4200-B36E-6DAC88CFB3F2}" destId="{32DA6F65-9372-47F0-BC3F-CA939C815526}" srcOrd="0" destOrd="0" presId="urn:microsoft.com/office/officeart/2005/8/layout/bProcess3"/>
    <dgm:cxn modelId="{ACC742B5-5B84-47D4-BE63-EEE49A660174}" srcId="{8DC84A0F-C5DA-4B9B-A27B-17C88542A4AD}" destId="{B69C922D-737A-4047-B187-0FADF55F7217}" srcOrd="0" destOrd="0" parTransId="{169685C9-3D8E-4A39-A29A-231C9A4F0D8E}" sibTransId="{BBEDA234-2EA0-41C7-AAE1-4E9AC00538BF}"/>
    <dgm:cxn modelId="{C5430E5B-A687-4CAD-8FCD-1E870A05B742}" type="presOf" srcId="{F3935030-0110-4E15-A337-68F4558B7945}" destId="{DFEAC5D5-97BD-4E06-AD4F-AB9FFC35C31A}" srcOrd="0" destOrd="0" presId="urn:microsoft.com/office/officeart/2005/8/layout/bProcess3"/>
    <dgm:cxn modelId="{5C91E52D-446D-4C4B-BA16-91B267CE00CE}" srcId="{8DC84A0F-C5DA-4B9B-A27B-17C88542A4AD}" destId="{0C6DA915-C8A5-432A-BF93-9D309CB166EA}" srcOrd="1" destOrd="0" parTransId="{B69BCB43-F9C5-4131-8FAC-7EF377AEBC57}" sibTransId="{41304633-7C21-4914-ADF6-4CD74C20C366}"/>
    <dgm:cxn modelId="{F2CDC96C-EC5B-4E70-8DE7-58509F10D419}" type="presOf" srcId="{BBEDA234-2EA0-41C7-AAE1-4E9AC00538BF}" destId="{E9CE96E2-EC6E-4B49-9A83-1A96C48E50F9}" srcOrd="0" destOrd="0" presId="urn:microsoft.com/office/officeart/2005/8/layout/bProcess3"/>
    <dgm:cxn modelId="{DB01411C-162C-495B-81E5-47D7FEED6F73}" type="presOf" srcId="{E4D9E01D-0194-40DB-B728-CF6CD7B1BCCC}" destId="{8AD90CF5-EDB3-4A30-8D25-D1C3A04124DE}" srcOrd="1" destOrd="0" presId="urn:microsoft.com/office/officeart/2005/8/layout/bProcess3"/>
    <dgm:cxn modelId="{95C49905-865F-49F0-BF90-D91EC1C52023}" type="presOf" srcId="{BBEDA234-2EA0-41C7-AAE1-4E9AC00538BF}" destId="{D5288F82-BB5A-4825-AAFC-D083BDFA18C6}" srcOrd="1" destOrd="0" presId="urn:microsoft.com/office/officeart/2005/8/layout/bProcess3"/>
    <dgm:cxn modelId="{D60C0184-F12B-48D0-88A7-6345E853C567}" type="presOf" srcId="{361C0199-A362-4FF8-AB0E-E412EBF66D7A}" destId="{8C335A40-BD30-45C1-A476-3847E9418888}" srcOrd="0" destOrd="0" presId="urn:microsoft.com/office/officeart/2005/8/layout/bProcess3"/>
    <dgm:cxn modelId="{319BDA0D-359B-493C-A4C4-FD5E35157149}" type="presOf" srcId="{E333035E-FCF5-45F6-9468-88AA7FB7957A}" destId="{1086EB10-37DD-4464-952F-48D7333157B3}" srcOrd="0" destOrd="0" presId="urn:microsoft.com/office/officeart/2005/8/layout/bProcess3"/>
    <dgm:cxn modelId="{B0DB8D1D-6927-4A8F-83F5-B6F384E2308A}" srcId="{8DC84A0F-C5DA-4B9B-A27B-17C88542A4AD}" destId="{548D7325-2F6D-4B18-919C-28172A8CB2AB}" srcOrd="3" destOrd="0" parTransId="{BB4AD593-CB57-4534-961B-7302612F586B}" sibTransId="{422E8BC1-BF45-4481-85E3-ACE2CE4C5071}"/>
    <dgm:cxn modelId="{3EDC23C0-251C-410F-9EC8-D6D560C54446}" srcId="{8DC84A0F-C5DA-4B9B-A27B-17C88542A4AD}" destId="{152ED9EF-6A17-4200-B36E-6DAC88CFB3F2}" srcOrd="6" destOrd="0" parTransId="{787960B2-7D5A-4E48-9F9F-2BEFA8A74D72}" sibTransId="{E333035E-FCF5-45F6-9468-88AA7FB7957A}"/>
    <dgm:cxn modelId="{8C9D3E17-6797-4687-AFF1-FC606EAD290A}" type="presOf" srcId="{97BE59A5-79F5-4CBC-9178-A2118E443DE1}" destId="{B7D461A5-6016-4EB4-9FA5-448FFB83004F}" srcOrd="1" destOrd="0" presId="urn:microsoft.com/office/officeart/2005/8/layout/bProcess3"/>
    <dgm:cxn modelId="{B168B794-D66E-4500-97AD-0F42C0A837E7}" type="presOf" srcId="{41304633-7C21-4914-ADF6-4CD74C20C366}" destId="{202DF0FE-5EB2-4A70-AFB7-D079AAF98059}" srcOrd="1" destOrd="0" presId="urn:microsoft.com/office/officeart/2005/8/layout/bProcess3"/>
    <dgm:cxn modelId="{88EFDB4E-EADE-4A45-AF26-98FF4D46F91E}" type="presOf" srcId="{B6508215-59ED-4FA2-A803-1F8BCE5D1955}" destId="{A11E9B7B-4C7B-4066-9872-868E06E340AE}" srcOrd="0" destOrd="0" presId="urn:microsoft.com/office/officeart/2005/8/layout/bProcess3"/>
    <dgm:cxn modelId="{592A815F-E7E7-4AAF-A17F-C0DB41BE1CFE}" srcId="{8DC84A0F-C5DA-4B9B-A27B-17C88542A4AD}" destId="{C1533AB9-5A03-459D-97EC-1B814B9B2A49}" srcOrd="2" destOrd="0" parTransId="{248EE378-A7B6-45F4-B57C-72940A04EA8E}" sibTransId="{97BE59A5-79F5-4CBC-9178-A2118E443DE1}"/>
    <dgm:cxn modelId="{14A64DD3-2A1B-4CB3-8B75-CFB5B528038C}" type="presOf" srcId="{C1533AB9-5A03-459D-97EC-1B814B9B2A49}" destId="{6DFF854F-16E6-400B-BA72-3E585B3EEEC7}" srcOrd="0" destOrd="0" presId="urn:microsoft.com/office/officeart/2005/8/layout/bProcess3"/>
    <dgm:cxn modelId="{F47ED250-12E5-4F16-9DF6-DC8838090A0D}" type="presOf" srcId="{B69C922D-737A-4047-B187-0FADF55F7217}" destId="{60D14EA0-0070-44DE-B445-CF0D3BED21BC}" srcOrd="0" destOrd="0" presId="urn:microsoft.com/office/officeart/2005/8/layout/bProcess3"/>
    <dgm:cxn modelId="{A8AD7CA5-4D47-45B2-B932-D96150713098}" type="presOf" srcId="{E333035E-FCF5-45F6-9468-88AA7FB7957A}" destId="{24F85810-5F16-437A-A96E-7814732741B6}" srcOrd="1" destOrd="0" presId="urn:microsoft.com/office/officeart/2005/8/layout/bProcess3"/>
    <dgm:cxn modelId="{F7BC4120-9C63-43C9-B785-93B6C597B0F8}" type="presParOf" srcId="{DB1942C2-47C4-4323-A6E0-3954D0838F94}" destId="{60D14EA0-0070-44DE-B445-CF0D3BED21BC}" srcOrd="0" destOrd="0" presId="urn:microsoft.com/office/officeart/2005/8/layout/bProcess3"/>
    <dgm:cxn modelId="{3820AE58-5593-4362-95AE-B445A262E5D6}" type="presParOf" srcId="{DB1942C2-47C4-4323-A6E0-3954D0838F94}" destId="{E9CE96E2-EC6E-4B49-9A83-1A96C48E50F9}" srcOrd="1" destOrd="0" presId="urn:microsoft.com/office/officeart/2005/8/layout/bProcess3"/>
    <dgm:cxn modelId="{2D3DFBA1-2202-42FE-B6DF-48A1B7E7DAE8}" type="presParOf" srcId="{E9CE96E2-EC6E-4B49-9A83-1A96C48E50F9}" destId="{D5288F82-BB5A-4825-AAFC-D083BDFA18C6}" srcOrd="0" destOrd="0" presId="urn:microsoft.com/office/officeart/2005/8/layout/bProcess3"/>
    <dgm:cxn modelId="{0D3169A5-ACBF-43BB-8144-8187976E4015}" type="presParOf" srcId="{DB1942C2-47C4-4323-A6E0-3954D0838F94}" destId="{F07FF7CA-3952-4A8E-B56C-698C352549B3}" srcOrd="2" destOrd="0" presId="urn:microsoft.com/office/officeart/2005/8/layout/bProcess3"/>
    <dgm:cxn modelId="{F6C7D1A8-0454-453D-A389-27A20EE714A2}" type="presParOf" srcId="{DB1942C2-47C4-4323-A6E0-3954D0838F94}" destId="{A724C1C9-F0CF-4951-9394-11F9AA84C441}" srcOrd="3" destOrd="0" presId="urn:microsoft.com/office/officeart/2005/8/layout/bProcess3"/>
    <dgm:cxn modelId="{AD07E7D8-7D8B-4BAE-A3FA-940046422356}" type="presParOf" srcId="{A724C1C9-F0CF-4951-9394-11F9AA84C441}" destId="{202DF0FE-5EB2-4A70-AFB7-D079AAF98059}" srcOrd="0" destOrd="0" presId="urn:microsoft.com/office/officeart/2005/8/layout/bProcess3"/>
    <dgm:cxn modelId="{D6F446B8-7CD6-4059-ACA1-81FEBAD98FE7}" type="presParOf" srcId="{DB1942C2-47C4-4323-A6E0-3954D0838F94}" destId="{6DFF854F-16E6-400B-BA72-3E585B3EEEC7}" srcOrd="4" destOrd="0" presId="urn:microsoft.com/office/officeart/2005/8/layout/bProcess3"/>
    <dgm:cxn modelId="{ECCDD8E0-38E4-45D3-963B-25DBC43F7792}" type="presParOf" srcId="{DB1942C2-47C4-4323-A6E0-3954D0838F94}" destId="{5DC37BF3-D9C5-4FB2-A3E6-62A8E795638B}" srcOrd="5" destOrd="0" presId="urn:microsoft.com/office/officeart/2005/8/layout/bProcess3"/>
    <dgm:cxn modelId="{CEDBEA32-0C35-4837-9B82-B455A5CCCB0B}" type="presParOf" srcId="{5DC37BF3-D9C5-4FB2-A3E6-62A8E795638B}" destId="{B7D461A5-6016-4EB4-9FA5-448FFB83004F}" srcOrd="0" destOrd="0" presId="urn:microsoft.com/office/officeart/2005/8/layout/bProcess3"/>
    <dgm:cxn modelId="{C6164D6B-2E0F-4104-8930-7EDEADE49FA4}" type="presParOf" srcId="{DB1942C2-47C4-4323-A6E0-3954D0838F94}" destId="{4B4C275A-CC6D-4A69-9427-087FE3604DAD}" srcOrd="6" destOrd="0" presId="urn:microsoft.com/office/officeart/2005/8/layout/bProcess3"/>
    <dgm:cxn modelId="{7B8F91D4-FBC2-44CC-AC61-878D096ECE7D}" type="presParOf" srcId="{DB1942C2-47C4-4323-A6E0-3954D0838F94}" destId="{97ACC22B-E80D-4866-A04B-733D580AEC44}" srcOrd="7" destOrd="0" presId="urn:microsoft.com/office/officeart/2005/8/layout/bProcess3"/>
    <dgm:cxn modelId="{87C44B1B-9B62-441B-9B68-6E0B410F131A}" type="presParOf" srcId="{97ACC22B-E80D-4866-A04B-733D580AEC44}" destId="{3857F594-1274-4D05-BE81-1438AA9FF0F5}" srcOrd="0" destOrd="0" presId="urn:microsoft.com/office/officeart/2005/8/layout/bProcess3"/>
    <dgm:cxn modelId="{01466BDC-FDAB-4E8A-A204-E2B44279CE42}" type="presParOf" srcId="{DB1942C2-47C4-4323-A6E0-3954D0838F94}" destId="{E76DFD95-D5C5-4539-810F-9250E3D049A7}" srcOrd="8" destOrd="0" presId="urn:microsoft.com/office/officeart/2005/8/layout/bProcess3"/>
    <dgm:cxn modelId="{BC78C6DF-2DA9-445A-8F20-48C4EFD35FE3}" type="presParOf" srcId="{DB1942C2-47C4-4323-A6E0-3954D0838F94}" destId="{A11E9B7B-4C7B-4066-9872-868E06E340AE}" srcOrd="9" destOrd="0" presId="urn:microsoft.com/office/officeart/2005/8/layout/bProcess3"/>
    <dgm:cxn modelId="{82EE5031-A187-4403-9BCA-C50E09F9A7D9}" type="presParOf" srcId="{A11E9B7B-4C7B-4066-9872-868E06E340AE}" destId="{1E6E3BCA-C518-45C9-AD46-F3F172AF148E}" srcOrd="0" destOrd="0" presId="urn:microsoft.com/office/officeart/2005/8/layout/bProcess3"/>
    <dgm:cxn modelId="{21EE6CAC-7CB3-49C5-9C14-C4A8DDEC4581}" type="presParOf" srcId="{DB1942C2-47C4-4323-A6E0-3954D0838F94}" destId="{DFEAC5D5-97BD-4E06-AD4F-AB9FFC35C31A}" srcOrd="10" destOrd="0" presId="urn:microsoft.com/office/officeart/2005/8/layout/bProcess3"/>
    <dgm:cxn modelId="{A9F51894-81D2-4DB7-B2BD-D4D2560C3D45}" type="presParOf" srcId="{DB1942C2-47C4-4323-A6E0-3954D0838F94}" destId="{D4E666EF-0FBA-4D26-8146-172DA5C8072C}" srcOrd="11" destOrd="0" presId="urn:microsoft.com/office/officeart/2005/8/layout/bProcess3"/>
    <dgm:cxn modelId="{C045F363-6D29-4C4E-A98C-CD8C71BE83A9}" type="presParOf" srcId="{D4E666EF-0FBA-4D26-8146-172DA5C8072C}" destId="{8AD90CF5-EDB3-4A30-8D25-D1C3A04124DE}" srcOrd="0" destOrd="0" presId="urn:microsoft.com/office/officeart/2005/8/layout/bProcess3"/>
    <dgm:cxn modelId="{BC967B6A-00B4-4CA4-8785-324A3C7BE324}" type="presParOf" srcId="{DB1942C2-47C4-4323-A6E0-3954D0838F94}" destId="{32DA6F65-9372-47F0-BC3F-CA939C815526}" srcOrd="12" destOrd="0" presId="urn:microsoft.com/office/officeart/2005/8/layout/bProcess3"/>
    <dgm:cxn modelId="{BAC689C8-97D7-4483-BC99-A67A3193FF92}" type="presParOf" srcId="{DB1942C2-47C4-4323-A6E0-3954D0838F94}" destId="{1086EB10-37DD-4464-952F-48D7333157B3}" srcOrd="13" destOrd="0" presId="urn:microsoft.com/office/officeart/2005/8/layout/bProcess3"/>
    <dgm:cxn modelId="{300E1199-09C3-44D0-B69D-EB5C2870DD47}" type="presParOf" srcId="{1086EB10-37DD-4464-952F-48D7333157B3}" destId="{24F85810-5F16-437A-A96E-7814732741B6}" srcOrd="0" destOrd="0" presId="urn:microsoft.com/office/officeart/2005/8/layout/bProcess3"/>
    <dgm:cxn modelId="{1F61FA90-6BB7-4E4D-9A1A-58EDF8ED2D71}" type="presParOf" srcId="{DB1942C2-47C4-4323-A6E0-3954D0838F94}" destId="{8C335A40-BD30-45C1-A476-3847E9418888}" srcOrd="1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10936B-A633-40E5-B36A-8454A7552F09}" type="doc">
      <dgm:prSet loTypeId="urn:microsoft.com/office/officeart/2005/8/layout/bProcess3" loCatId="process" qsTypeId="urn:microsoft.com/office/officeart/2005/8/quickstyle/simple1" qsCatId="simple" csTypeId="urn:microsoft.com/office/officeart/2005/8/colors/accent1_1" csCatId="accent1" phldr="1"/>
      <dgm:spPr/>
      <dgm:t>
        <a:bodyPr/>
        <a:lstStyle/>
        <a:p>
          <a:endParaRPr lang="en-US"/>
        </a:p>
      </dgm:t>
    </dgm:pt>
    <dgm:pt modelId="{DB5CFC7F-C5D4-405F-9301-B188501CD045}">
      <dgm:prSet/>
      <dgm:spPr>
        <a:ln>
          <a:solidFill>
            <a:schemeClr val="tx1"/>
          </a:solidFill>
        </a:ln>
      </dgm:spPr>
      <dgm:t>
        <a:bodyPr/>
        <a:lstStyle/>
        <a:p>
          <a:pPr rtl="0"/>
          <a:r>
            <a:rPr lang="en-US" dirty="0" smtClean="0"/>
            <a:t>HNO</a:t>
          </a:r>
          <a:r>
            <a:rPr lang="ka-GE" baseline="-25000" dirty="0" smtClean="0"/>
            <a:t>3</a:t>
          </a:r>
          <a:r>
            <a:rPr lang="ka-GE" dirty="0" smtClean="0"/>
            <a:t>-ის წყალ-ხსნარის განეიტრალება აიროვანი NH</a:t>
          </a:r>
          <a:r>
            <a:rPr lang="ka-GE" baseline="-25000" dirty="0" smtClean="0"/>
            <a:t>3</a:t>
          </a:r>
          <a:r>
            <a:rPr lang="ka-GE" dirty="0" smtClean="0"/>
            <a:t>-ით დაახლოებით 90%-იანი NH</a:t>
          </a:r>
          <a:r>
            <a:rPr lang="ka-GE" baseline="-25000" dirty="0" smtClean="0"/>
            <a:t>4</a:t>
          </a:r>
          <a:r>
            <a:rPr lang="en-US" dirty="0" smtClean="0"/>
            <a:t>NO</a:t>
          </a:r>
          <a:r>
            <a:rPr lang="ka-GE" baseline="-25000" dirty="0" smtClean="0"/>
            <a:t>3</a:t>
          </a:r>
          <a:r>
            <a:rPr lang="ka-GE" dirty="0" smtClean="0"/>
            <a:t>-ის მიღებით</a:t>
          </a:r>
          <a:endParaRPr lang="en-US" dirty="0"/>
        </a:p>
      </dgm:t>
    </dgm:pt>
    <dgm:pt modelId="{BA46D63B-AB6B-4273-B2B7-FD569E1F6056}" type="parTrans" cxnId="{197488BD-A505-4CAA-A27C-010EC06AC081}">
      <dgm:prSet/>
      <dgm:spPr/>
      <dgm:t>
        <a:bodyPr/>
        <a:lstStyle/>
        <a:p>
          <a:endParaRPr lang="en-US"/>
        </a:p>
      </dgm:t>
    </dgm:pt>
    <dgm:pt modelId="{77A55F9E-0044-4908-9B0D-A9F096ADB2A1}" type="sibTrans" cxnId="{197488BD-A505-4CAA-A27C-010EC06AC081}">
      <dgm:prSet/>
      <dgm:spPr>
        <a:ln>
          <a:solidFill>
            <a:schemeClr val="tx1"/>
          </a:solidFill>
        </a:ln>
      </dgm:spPr>
      <dgm:t>
        <a:bodyPr/>
        <a:lstStyle/>
        <a:p>
          <a:endParaRPr lang="en-US"/>
        </a:p>
      </dgm:t>
    </dgm:pt>
    <dgm:pt modelId="{A3F6510C-110A-4B6F-8F89-61C5393EE363}">
      <dgm:prSet/>
      <dgm:spPr>
        <a:ln>
          <a:solidFill>
            <a:schemeClr val="tx1"/>
          </a:solidFill>
        </a:ln>
      </dgm:spPr>
      <dgm:t>
        <a:bodyPr/>
        <a:lstStyle/>
        <a:p>
          <a:pPr rtl="0"/>
          <a:r>
            <a:rPr lang="ka-GE" dirty="0" smtClean="0"/>
            <a:t>ნაჯერი ორთქლით დაახლოებით 90%-იანი NH</a:t>
          </a:r>
          <a:r>
            <a:rPr lang="ka-GE" baseline="-25000" dirty="0" smtClean="0"/>
            <a:t>4</a:t>
          </a:r>
          <a:r>
            <a:rPr lang="en-US" dirty="0" smtClean="0"/>
            <a:t>NO</a:t>
          </a:r>
          <a:r>
            <a:rPr lang="ka-GE" baseline="-25000" dirty="0" smtClean="0"/>
            <a:t>3</a:t>
          </a:r>
          <a:r>
            <a:rPr lang="ka-GE" dirty="0" smtClean="0"/>
            <a:t>-ის</a:t>
          </a:r>
          <a:r>
            <a:rPr lang="ka-GE" b="1" i="1" dirty="0" smtClean="0"/>
            <a:t> </a:t>
          </a:r>
          <a:r>
            <a:rPr lang="ka-GE" dirty="0" smtClean="0"/>
            <a:t>ხსნარიდან წყლის აორთქლებით დაახლოებით 99%-იანი NH</a:t>
          </a:r>
          <a:r>
            <a:rPr lang="ka-GE" baseline="-25000" dirty="0" smtClean="0"/>
            <a:t>4</a:t>
          </a:r>
          <a:r>
            <a:rPr lang="en-US" dirty="0" smtClean="0"/>
            <a:t>NO</a:t>
          </a:r>
          <a:r>
            <a:rPr lang="ka-GE" baseline="-25000" dirty="0" smtClean="0"/>
            <a:t>3</a:t>
          </a:r>
          <a:r>
            <a:rPr lang="ka-GE" dirty="0" smtClean="0"/>
            <a:t>-ის</a:t>
          </a:r>
          <a:r>
            <a:rPr lang="ka-GE" b="1" i="1" dirty="0" smtClean="0"/>
            <a:t> </a:t>
          </a:r>
          <a:r>
            <a:rPr lang="ka-GE" dirty="0" err="1" smtClean="0"/>
            <a:t>თუთქის</a:t>
          </a:r>
          <a:r>
            <a:rPr lang="ka-GE" dirty="0" smtClean="0"/>
            <a:t> მიღება</a:t>
          </a:r>
          <a:endParaRPr lang="en-US" dirty="0"/>
        </a:p>
      </dgm:t>
    </dgm:pt>
    <dgm:pt modelId="{61BE853B-48E2-4B58-B920-8A5EC0E08212}" type="parTrans" cxnId="{3437801D-225E-42E7-A4C6-784F28410233}">
      <dgm:prSet/>
      <dgm:spPr/>
      <dgm:t>
        <a:bodyPr/>
        <a:lstStyle/>
        <a:p>
          <a:endParaRPr lang="en-US"/>
        </a:p>
      </dgm:t>
    </dgm:pt>
    <dgm:pt modelId="{D16F51E5-E42E-4650-B467-7B9906DEF43B}" type="sibTrans" cxnId="{3437801D-225E-42E7-A4C6-784F28410233}">
      <dgm:prSet/>
      <dgm:spPr>
        <a:ln>
          <a:solidFill>
            <a:schemeClr val="tx1"/>
          </a:solidFill>
        </a:ln>
      </dgm:spPr>
      <dgm:t>
        <a:bodyPr/>
        <a:lstStyle/>
        <a:p>
          <a:endParaRPr lang="en-US"/>
        </a:p>
      </dgm:t>
    </dgm:pt>
    <dgm:pt modelId="{18CD2CCF-2239-4870-B330-0EA3B7F9FB4F}">
      <dgm:prSet/>
      <dgm:spPr>
        <a:ln>
          <a:solidFill>
            <a:schemeClr val="tx1"/>
          </a:solidFill>
        </a:ln>
      </dgm:spPr>
      <dgm:t>
        <a:bodyPr/>
        <a:lstStyle/>
        <a:p>
          <a:pPr rtl="0"/>
          <a:r>
            <a:rPr lang="ka-GE" dirty="0" smtClean="0"/>
            <a:t>NH</a:t>
          </a:r>
          <a:r>
            <a:rPr lang="ka-GE" baseline="-25000" dirty="0" smtClean="0"/>
            <a:t>4</a:t>
          </a:r>
          <a:r>
            <a:rPr lang="en-US" dirty="0" smtClean="0"/>
            <a:t>NO</a:t>
          </a:r>
          <a:r>
            <a:rPr lang="ka-GE" baseline="-25000" dirty="0" smtClean="0"/>
            <a:t>3</a:t>
          </a:r>
          <a:r>
            <a:rPr lang="ka-GE" dirty="0" smtClean="0"/>
            <a:t>-ის </a:t>
          </a:r>
          <a:r>
            <a:rPr lang="ka-GE" dirty="0" err="1" smtClean="0"/>
            <a:t>თუთქიდან</a:t>
          </a:r>
          <a:r>
            <a:rPr lang="ka-GE" dirty="0" smtClean="0"/>
            <a:t> მარცვლებად ფორმირებული ნაწარმის მიღება (გრანულირება</a:t>
          </a:r>
          <a:endParaRPr lang="en-US" dirty="0"/>
        </a:p>
      </dgm:t>
    </dgm:pt>
    <dgm:pt modelId="{313055A3-F522-4EEC-A616-D3A637D0A18C}" type="parTrans" cxnId="{1694D290-A582-4B8D-B83B-B7C8E887122D}">
      <dgm:prSet/>
      <dgm:spPr/>
      <dgm:t>
        <a:bodyPr/>
        <a:lstStyle/>
        <a:p>
          <a:endParaRPr lang="en-US"/>
        </a:p>
      </dgm:t>
    </dgm:pt>
    <dgm:pt modelId="{F2E592FA-A1F1-408B-BC7B-D721A770574B}" type="sibTrans" cxnId="{1694D290-A582-4B8D-B83B-B7C8E887122D}">
      <dgm:prSet/>
      <dgm:spPr>
        <a:ln>
          <a:solidFill>
            <a:schemeClr val="tx1"/>
          </a:solidFill>
        </a:ln>
      </dgm:spPr>
      <dgm:t>
        <a:bodyPr/>
        <a:lstStyle/>
        <a:p>
          <a:endParaRPr lang="en-US"/>
        </a:p>
      </dgm:t>
    </dgm:pt>
    <dgm:pt modelId="{83332287-ADC3-4D65-BB63-F4160C70E02A}">
      <dgm:prSet/>
      <dgm:spPr>
        <a:ln>
          <a:solidFill>
            <a:schemeClr val="tx1"/>
          </a:solidFill>
        </a:ln>
      </dgm:spPr>
      <dgm:t>
        <a:bodyPr/>
        <a:lstStyle/>
        <a:p>
          <a:pPr rtl="0"/>
          <a:r>
            <a:rPr lang="ka-GE" dirty="0" smtClean="0"/>
            <a:t>მარცვლოვანი NH</a:t>
          </a:r>
          <a:r>
            <a:rPr lang="ka-GE" baseline="-25000" dirty="0" smtClean="0"/>
            <a:t>4</a:t>
          </a:r>
          <a:r>
            <a:rPr lang="en-US" dirty="0" smtClean="0"/>
            <a:t>NO</a:t>
          </a:r>
          <a:r>
            <a:rPr lang="ka-GE" baseline="-25000" dirty="0" smtClean="0"/>
            <a:t>3</a:t>
          </a:r>
          <a:r>
            <a:rPr lang="ka-GE" dirty="0" smtClean="0"/>
            <a:t>-ის გაცივება 40-50 </a:t>
          </a:r>
          <a:r>
            <a:rPr lang="ka-GE" baseline="30000" dirty="0" smtClean="0"/>
            <a:t>0</a:t>
          </a:r>
          <a:r>
            <a:rPr lang="ka-GE" dirty="0" smtClean="0"/>
            <a:t>ჩ-მდე</a:t>
          </a:r>
          <a:endParaRPr lang="en-US" dirty="0"/>
        </a:p>
      </dgm:t>
    </dgm:pt>
    <dgm:pt modelId="{65B9CE98-F7F4-4A60-857D-1D0AFB62412D}" type="parTrans" cxnId="{30E46F88-863B-4B3B-B0C1-26BD9A3BD4D3}">
      <dgm:prSet/>
      <dgm:spPr/>
      <dgm:t>
        <a:bodyPr/>
        <a:lstStyle/>
        <a:p>
          <a:endParaRPr lang="en-US"/>
        </a:p>
      </dgm:t>
    </dgm:pt>
    <dgm:pt modelId="{478FEA48-28F5-49E6-8C96-E42FBE6C8A26}" type="sibTrans" cxnId="{30E46F88-863B-4B3B-B0C1-26BD9A3BD4D3}">
      <dgm:prSet/>
      <dgm:spPr>
        <a:ln>
          <a:solidFill>
            <a:schemeClr val="tx1"/>
          </a:solidFill>
        </a:ln>
      </dgm:spPr>
      <dgm:t>
        <a:bodyPr/>
        <a:lstStyle/>
        <a:p>
          <a:endParaRPr lang="en-US"/>
        </a:p>
      </dgm:t>
    </dgm:pt>
    <dgm:pt modelId="{DA145B54-38EF-4EC5-96A2-F18E1B193178}">
      <dgm:prSet/>
      <dgm:spPr>
        <a:ln>
          <a:solidFill>
            <a:schemeClr val="tx1"/>
          </a:solidFill>
        </a:ln>
      </dgm:spPr>
      <dgm:t>
        <a:bodyPr/>
        <a:lstStyle/>
        <a:p>
          <a:pPr rtl="0"/>
          <a:r>
            <a:rPr lang="ka-GE" dirty="0" smtClean="0"/>
            <a:t>მარცვლოვანი მზა ნაწარმის შემზადება დასაწყობებისათვის და მისი დასაწყობება</a:t>
          </a:r>
          <a:endParaRPr lang="en-US" dirty="0"/>
        </a:p>
      </dgm:t>
    </dgm:pt>
    <dgm:pt modelId="{33C79349-A5B3-43CD-B420-C743DA2CB701}" type="parTrans" cxnId="{0416E905-1BCA-4F05-A844-EF6176EC7859}">
      <dgm:prSet/>
      <dgm:spPr/>
      <dgm:t>
        <a:bodyPr/>
        <a:lstStyle/>
        <a:p>
          <a:endParaRPr lang="en-US"/>
        </a:p>
      </dgm:t>
    </dgm:pt>
    <dgm:pt modelId="{65DABA32-04CC-4AE2-AA19-E1331C15FF4A}" type="sibTrans" cxnId="{0416E905-1BCA-4F05-A844-EF6176EC7859}">
      <dgm:prSet/>
      <dgm:spPr>
        <a:ln>
          <a:solidFill>
            <a:schemeClr val="tx1"/>
          </a:solidFill>
        </a:ln>
      </dgm:spPr>
      <dgm:t>
        <a:bodyPr/>
        <a:lstStyle/>
        <a:p>
          <a:endParaRPr lang="en-US"/>
        </a:p>
      </dgm:t>
    </dgm:pt>
    <dgm:pt modelId="{199C30EE-3069-4E16-A480-2248D17FF246}">
      <dgm:prSet/>
      <dgm:spPr>
        <a:ln>
          <a:solidFill>
            <a:schemeClr val="tx1"/>
          </a:solidFill>
        </a:ln>
      </dgm:spPr>
      <dgm:t>
        <a:bodyPr/>
        <a:lstStyle/>
        <a:p>
          <a:pPr rtl="0"/>
          <a:r>
            <a:rPr lang="ka-GE" dirty="0" smtClean="0"/>
            <a:t>მავნე  საწარმოო გაფრქვევათა გაწმენდა  NH</a:t>
          </a:r>
          <a:r>
            <a:rPr lang="ka-GE" baseline="-25000" dirty="0" smtClean="0"/>
            <a:t>4</a:t>
          </a:r>
          <a:r>
            <a:rPr lang="en-US" dirty="0" smtClean="0"/>
            <a:t>NO</a:t>
          </a:r>
          <a:r>
            <a:rPr lang="ka-GE" baseline="-25000" dirty="0" smtClean="0"/>
            <a:t>3</a:t>
          </a:r>
          <a:r>
            <a:rPr lang="ka-GE" dirty="0" smtClean="0"/>
            <a:t>-ის მტვრისგან და NH</a:t>
          </a:r>
          <a:r>
            <a:rPr lang="ka-GE" baseline="-25000" dirty="0" smtClean="0"/>
            <a:t>3</a:t>
          </a:r>
          <a:r>
            <a:rPr lang="ka-GE" dirty="0" smtClean="0"/>
            <a:t>-ისგან და გასუფთავებული ჰაერის გაფრქვევა ატმოსფეროში</a:t>
          </a:r>
          <a:endParaRPr lang="en-US" dirty="0"/>
        </a:p>
      </dgm:t>
    </dgm:pt>
    <dgm:pt modelId="{EA9F707A-B7BF-4492-B708-ADDBE9E7CE28}" type="parTrans" cxnId="{FE951B9D-FF09-45EA-857A-0FB1FFDB3A5B}">
      <dgm:prSet/>
      <dgm:spPr/>
      <dgm:t>
        <a:bodyPr/>
        <a:lstStyle/>
        <a:p>
          <a:endParaRPr lang="en-US"/>
        </a:p>
      </dgm:t>
    </dgm:pt>
    <dgm:pt modelId="{CF1AF9C5-C931-4990-B419-75F16BC0C69D}" type="sibTrans" cxnId="{FE951B9D-FF09-45EA-857A-0FB1FFDB3A5B}">
      <dgm:prSet/>
      <dgm:spPr/>
      <dgm:t>
        <a:bodyPr/>
        <a:lstStyle/>
        <a:p>
          <a:endParaRPr lang="en-US"/>
        </a:p>
      </dgm:t>
    </dgm:pt>
    <dgm:pt modelId="{9CAB405B-E30B-431C-BF59-E96D51D75F18}" type="pres">
      <dgm:prSet presAssocID="{EF10936B-A633-40E5-B36A-8454A7552F09}" presName="Name0" presStyleCnt="0">
        <dgm:presLayoutVars>
          <dgm:dir/>
          <dgm:resizeHandles val="exact"/>
        </dgm:presLayoutVars>
      </dgm:prSet>
      <dgm:spPr/>
      <dgm:t>
        <a:bodyPr/>
        <a:lstStyle/>
        <a:p>
          <a:endParaRPr lang="en-US"/>
        </a:p>
      </dgm:t>
    </dgm:pt>
    <dgm:pt modelId="{23C87E67-781A-4A50-BEFB-22C42A3B897D}" type="pres">
      <dgm:prSet presAssocID="{DB5CFC7F-C5D4-405F-9301-B188501CD045}" presName="node" presStyleLbl="node1" presStyleIdx="0" presStyleCnt="6">
        <dgm:presLayoutVars>
          <dgm:bulletEnabled val="1"/>
        </dgm:presLayoutVars>
      </dgm:prSet>
      <dgm:spPr/>
      <dgm:t>
        <a:bodyPr/>
        <a:lstStyle/>
        <a:p>
          <a:endParaRPr lang="en-US"/>
        </a:p>
      </dgm:t>
    </dgm:pt>
    <dgm:pt modelId="{8FA79EA6-7DC6-422F-8373-E237D1332795}" type="pres">
      <dgm:prSet presAssocID="{77A55F9E-0044-4908-9B0D-A9F096ADB2A1}" presName="sibTrans" presStyleLbl="sibTrans1D1" presStyleIdx="0" presStyleCnt="5"/>
      <dgm:spPr/>
      <dgm:t>
        <a:bodyPr/>
        <a:lstStyle/>
        <a:p>
          <a:endParaRPr lang="en-US"/>
        </a:p>
      </dgm:t>
    </dgm:pt>
    <dgm:pt modelId="{DD13C2D1-A86B-4C21-8192-6A9FB216AFEA}" type="pres">
      <dgm:prSet presAssocID="{77A55F9E-0044-4908-9B0D-A9F096ADB2A1}" presName="connectorText" presStyleLbl="sibTrans1D1" presStyleIdx="0" presStyleCnt="5"/>
      <dgm:spPr/>
      <dgm:t>
        <a:bodyPr/>
        <a:lstStyle/>
        <a:p>
          <a:endParaRPr lang="en-US"/>
        </a:p>
      </dgm:t>
    </dgm:pt>
    <dgm:pt modelId="{BA3DE672-BB12-4119-83F1-20C8355FF6EC}" type="pres">
      <dgm:prSet presAssocID="{A3F6510C-110A-4B6F-8F89-61C5393EE363}" presName="node" presStyleLbl="node1" presStyleIdx="1" presStyleCnt="6">
        <dgm:presLayoutVars>
          <dgm:bulletEnabled val="1"/>
        </dgm:presLayoutVars>
      </dgm:prSet>
      <dgm:spPr/>
      <dgm:t>
        <a:bodyPr/>
        <a:lstStyle/>
        <a:p>
          <a:endParaRPr lang="en-US"/>
        </a:p>
      </dgm:t>
    </dgm:pt>
    <dgm:pt modelId="{4C4614DF-9BCA-478D-8EF5-76928C6234AE}" type="pres">
      <dgm:prSet presAssocID="{D16F51E5-E42E-4650-B467-7B9906DEF43B}" presName="sibTrans" presStyleLbl="sibTrans1D1" presStyleIdx="1" presStyleCnt="5"/>
      <dgm:spPr/>
      <dgm:t>
        <a:bodyPr/>
        <a:lstStyle/>
        <a:p>
          <a:endParaRPr lang="en-US"/>
        </a:p>
      </dgm:t>
    </dgm:pt>
    <dgm:pt modelId="{4DBD2826-DB3F-4B11-AB10-B8E4CB153FBB}" type="pres">
      <dgm:prSet presAssocID="{D16F51E5-E42E-4650-B467-7B9906DEF43B}" presName="connectorText" presStyleLbl="sibTrans1D1" presStyleIdx="1" presStyleCnt="5"/>
      <dgm:spPr/>
      <dgm:t>
        <a:bodyPr/>
        <a:lstStyle/>
        <a:p>
          <a:endParaRPr lang="en-US"/>
        </a:p>
      </dgm:t>
    </dgm:pt>
    <dgm:pt modelId="{AF7945F7-B62D-41CE-AAFC-A702ABF7D37D}" type="pres">
      <dgm:prSet presAssocID="{18CD2CCF-2239-4870-B330-0EA3B7F9FB4F}" presName="node" presStyleLbl="node1" presStyleIdx="2" presStyleCnt="6">
        <dgm:presLayoutVars>
          <dgm:bulletEnabled val="1"/>
        </dgm:presLayoutVars>
      </dgm:prSet>
      <dgm:spPr/>
      <dgm:t>
        <a:bodyPr/>
        <a:lstStyle/>
        <a:p>
          <a:endParaRPr lang="en-US"/>
        </a:p>
      </dgm:t>
    </dgm:pt>
    <dgm:pt modelId="{2705319A-81D5-443C-96B2-5295CF2BF75B}" type="pres">
      <dgm:prSet presAssocID="{F2E592FA-A1F1-408B-BC7B-D721A770574B}" presName="sibTrans" presStyleLbl="sibTrans1D1" presStyleIdx="2" presStyleCnt="5"/>
      <dgm:spPr/>
      <dgm:t>
        <a:bodyPr/>
        <a:lstStyle/>
        <a:p>
          <a:endParaRPr lang="en-US"/>
        </a:p>
      </dgm:t>
    </dgm:pt>
    <dgm:pt modelId="{C655E7BD-36CE-4776-8C4E-5B470BD5D07F}" type="pres">
      <dgm:prSet presAssocID="{F2E592FA-A1F1-408B-BC7B-D721A770574B}" presName="connectorText" presStyleLbl="sibTrans1D1" presStyleIdx="2" presStyleCnt="5"/>
      <dgm:spPr/>
      <dgm:t>
        <a:bodyPr/>
        <a:lstStyle/>
        <a:p>
          <a:endParaRPr lang="en-US"/>
        </a:p>
      </dgm:t>
    </dgm:pt>
    <dgm:pt modelId="{0FEB5D57-638B-4A8B-B6C5-9E43097A197E}" type="pres">
      <dgm:prSet presAssocID="{83332287-ADC3-4D65-BB63-F4160C70E02A}" presName="node" presStyleLbl="node1" presStyleIdx="3" presStyleCnt="6">
        <dgm:presLayoutVars>
          <dgm:bulletEnabled val="1"/>
        </dgm:presLayoutVars>
      </dgm:prSet>
      <dgm:spPr/>
      <dgm:t>
        <a:bodyPr/>
        <a:lstStyle/>
        <a:p>
          <a:endParaRPr lang="en-US"/>
        </a:p>
      </dgm:t>
    </dgm:pt>
    <dgm:pt modelId="{A8369DF0-8A40-408F-8730-D9145C227578}" type="pres">
      <dgm:prSet presAssocID="{478FEA48-28F5-49E6-8C96-E42FBE6C8A26}" presName="sibTrans" presStyleLbl="sibTrans1D1" presStyleIdx="3" presStyleCnt="5"/>
      <dgm:spPr/>
      <dgm:t>
        <a:bodyPr/>
        <a:lstStyle/>
        <a:p>
          <a:endParaRPr lang="en-US"/>
        </a:p>
      </dgm:t>
    </dgm:pt>
    <dgm:pt modelId="{F05B73BA-02FC-48B9-B8EF-C799908F950B}" type="pres">
      <dgm:prSet presAssocID="{478FEA48-28F5-49E6-8C96-E42FBE6C8A26}" presName="connectorText" presStyleLbl="sibTrans1D1" presStyleIdx="3" presStyleCnt="5"/>
      <dgm:spPr/>
      <dgm:t>
        <a:bodyPr/>
        <a:lstStyle/>
        <a:p>
          <a:endParaRPr lang="en-US"/>
        </a:p>
      </dgm:t>
    </dgm:pt>
    <dgm:pt modelId="{8B0D8902-5B95-4F05-974C-A76B03B9A319}" type="pres">
      <dgm:prSet presAssocID="{DA145B54-38EF-4EC5-96A2-F18E1B193178}" presName="node" presStyleLbl="node1" presStyleIdx="4" presStyleCnt="6">
        <dgm:presLayoutVars>
          <dgm:bulletEnabled val="1"/>
        </dgm:presLayoutVars>
      </dgm:prSet>
      <dgm:spPr/>
      <dgm:t>
        <a:bodyPr/>
        <a:lstStyle/>
        <a:p>
          <a:endParaRPr lang="en-US"/>
        </a:p>
      </dgm:t>
    </dgm:pt>
    <dgm:pt modelId="{AC95BEE9-AFB0-4E4F-9DD4-A3E62FC8B680}" type="pres">
      <dgm:prSet presAssocID="{65DABA32-04CC-4AE2-AA19-E1331C15FF4A}" presName="sibTrans" presStyleLbl="sibTrans1D1" presStyleIdx="4" presStyleCnt="5"/>
      <dgm:spPr/>
      <dgm:t>
        <a:bodyPr/>
        <a:lstStyle/>
        <a:p>
          <a:endParaRPr lang="en-US"/>
        </a:p>
      </dgm:t>
    </dgm:pt>
    <dgm:pt modelId="{11509618-72AB-4C35-884D-57650814A923}" type="pres">
      <dgm:prSet presAssocID="{65DABA32-04CC-4AE2-AA19-E1331C15FF4A}" presName="connectorText" presStyleLbl="sibTrans1D1" presStyleIdx="4" presStyleCnt="5"/>
      <dgm:spPr/>
      <dgm:t>
        <a:bodyPr/>
        <a:lstStyle/>
        <a:p>
          <a:endParaRPr lang="en-US"/>
        </a:p>
      </dgm:t>
    </dgm:pt>
    <dgm:pt modelId="{430A4AB1-C76C-4BA6-B267-8CDF3DC9CAF8}" type="pres">
      <dgm:prSet presAssocID="{199C30EE-3069-4E16-A480-2248D17FF246}" presName="node" presStyleLbl="node1" presStyleIdx="5" presStyleCnt="6">
        <dgm:presLayoutVars>
          <dgm:bulletEnabled val="1"/>
        </dgm:presLayoutVars>
      </dgm:prSet>
      <dgm:spPr/>
      <dgm:t>
        <a:bodyPr/>
        <a:lstStyle/>
        <a:p>
          <a:endParaRPr lang="en-US"/>
        </a:p>
      </dgm:t>
    </dgm:pt>
  </dgm:ptLst>
  <dgm:cxnLst>
    <dgm:cxn modelId="{AF5B918B-ABF1-46C8-A4A5-7CA2F4BAD277}" type="presOf" srcId="{83332287-ADC3-4D65-BB63-F4160C70E02A}" destId="{0FEB5D57-638B-4A8B-B6C5-9E43097A197E}" srcOrd="0" destOrd="0" presId="urn:microsoft.com/office/officeart/2005/8/layout/bProcess3"/>
    <dgm:cxn modelId="{CA7C3B9F-9473-47EB-A888-4CE12D5D80D8}" type="presOf" srcId="{478FEA48-28F5-49E6-8C96-E42FBE6C8A26}" destId="{A8369DF0-8A40-408F-8730-D9145C227578}" srcOrd="0" destOrd="0" presId="urn:microsoft.com/office/officeart/2005/8/layout/bProcess3"/>
    <dgm:cxn modelId="{1ADEA9A4-85F1-4D73-90D2-2259DB203174}" type="presOf" srcId="{D16F51E5-E42E-4650-B467-7B9906DEF43B}" destId="{4DBD2826-DB3F-4B11-AB10-B8E4CB153FBB}" srcOrd="1" destOrd="0" presId="urn:microsoft.com/office/officeart/2005/8/layout/bProcess3"/>
    <dgm:cxn modelId="{726842E9-843D-4B78-A89D-30DB8A6458C0}" type="presOf" srcId="{77A55F9E-0044-4908-9B0D-A9F096ADB2A1}" destId="{8FA79EA6-7DC6-422F-8373-E237D1332795}" srcOrd="0" destOrd="0" presId="urn:microsoft.com/office/officeart/2005/8/layout/bProcess3"/>
    <dgm:cxn modelId="{0416E905-1BCA-4F05-A844-EF6176EC7859}" srcId="{EF10936B-A633-40E5-B36A-8454A7552F09}" destId="{DA145B54-38EF-4EC5-96A2-F18E1B193178}" srcOrd="4" destOrd="0" parTransId="{33C79349-A5B3-43CD-B420-C743DA2CB701}" sibTransId="{65DABA32-04CC-4AE2-AA19-E1331C15FF4A}"/>
    <dgm:cxn modelId="{6C92F0AD-A8FD-4C96-B6E2-3704DFF66454}" type="presOf" srcId="{65DABA32-04CC-4AE2-AA19-E1331C15FF4A}" destId="{11509618-72AB-4C35-884D-57650814A923}" srcOrd="1" destOrd="0" presId="urn:microsoft.com/office/officeart/2005/8/layout/bProcess3"/>
    <dgm:cxn modelId="{697D9065-A289-492E-8EA5-2AA831999105}" type="presOf" srcId="{DA145B54-38EF-4EC5-96A2-F18E1B193178}" destId="{8B0D8902-5B95-4F05-974C-A76B03B9A319}" srcOrd="0" destOrd="0" presId="urn:microsoft.com/office/officeart/2005/8/layout/bProcess3"/>
    <dgm:cxn modelId="{3580C782-C36C-4FF3-A776-AEA034CB86C9}" type="presOf" srcId="{199C30EE-3069-4E16-A480-2248D17FF246}" destId="{430A4AB1-C76C-4BA6-B267-8CDF3DC9CAF8}" srcOrd="0" destOrd="0" presId="urn:microsoft.com/office/officeart/2005/8/layout/bProcess3"/>
    <dgm:cxn modelId="{13AEC396-CAC0-4BEB-AF89-D92DDD3C1DC2}" type="presOf" srcId="{478FEA48-28F5-49E6-8C96-E42FBE6C8A26}" destId="{F05B73BA-02FC-48B9-B8EF-C799908F950B}" srcOrd="1" destOrd="0" presId="urn:microsoft.com/office/officeart/2005/8/layout/bProcess3"/>
    <dgm:cxn modelId="{99FFA3FC-D94D-49A8-87D3-DEFC07E6CC8E}" type="presOf" srcId="{65DABA32-04CC-4AE2-AA19-E1331C15FF4A}" destId="{AC95BEE9-AFB0-4E4F-9DD4-A3E62FC8B680}" srcOrd="0" destOrd="0" presId="urn:microsoft.com/office/officeart/2005/8/layout/bProcess3"/>
    <dgm:cxn modelId="{FE951B9D-FF09-45EA-857A-0FB1FFDB3A5B}" srcId="{EF10936B-A633-40E5-B36A-8454A7552F09}" destId="{199C30EE-3069-4E16-A480-2248D17FF246}" srcOrd="5" destOrd="0" parTransId="{EA9F707A-B7BF-4492-B708-ADDBE9E7CE28}" sibTransId="{CF1AF9C5-C931-4990-B419-75F16BC0C69D}"/>
    <dgm:cxn modelId="{3437801D-225E-42E7-A4C6-784F28410233}" srcId="{EF10936B-A633-40E5-B36A-8454A7552F09}" destId="{A3F6510C-110A-4B6F-8F89-61C5393EE363}" srcOrd="1" destOrd="0" parTransId="{61BE853B-48E2-4B58-B920-8A5EC0E08212}" sibTransId="{D16F51E5-E42E-4650-B467-7B9906DEF43B}"/>
    <dgm:cxn modelId="{5C0C6A26-CF17-4108-99E9-9753EAC02271}" type="presOf" srcId="{F2E592FA-A1F1-408B-BC7B-D721A770574B}" destId="{2705319A-81D5-443C-96B2-5295CF2BF75B}" srcOrd="0" destOrd="0" presId="urn:microsoft.com/office/officeart/2005/8/layout/bProcess3"/>
    <dgm:cxn modelId="{1694D290-A582-4B8D-B83B-B7C8E887122D}" srcId="{EF10936B-A633-40E5-B36A-8454A7552F09}" destId="{18CD2CCF-2239-4870-B330-0EA3B7F9FB4F}" srcOrd="2" destOrd="0" parTransId="{313055A3-F522-4EEC-A616-D3A637D0A18C}" sibTransId="{F2E592FA-A1F1-408B-BC7B-D721A770574B}"/>
    <dgm:cxn modelId="{BBE6EBAA-95D1-4A34-9E4F-6E9FD4CAAAD2}" type="presOf" srcId="{18CD2CCF-2239-4870-B330-0EA3B7F9FB4F}" destId="{AF7945F7-B62D-41CE-AAFC-A702ABF7D37D}" srcOrd="0" destOrd="0" presId="urn:microsoft.com/office/officeart/2005/8/layout/bProcess3"/>
    <dgm:cxn modelId="{FB895046-DB3A-4040-B476-7964E121B08A}" type="presOf" srcId="{D16F51E5-E42E-4650-B467-7B9906DEF43B}" destId="{4C4614DF-9BCA-478D-8EF5-76928C6234AE}" srcOrd="0" destOrd="0" presId="urn:microsoft.com/office/officeart/2005/8/layout/bProcess3"/>
    <dgm:cxn modelId="{39221298-F75B-4A68-8A7A-6CE6A4BC0BE4}" type="presOf" srcId="{DB5CFC7F-C5D4-405F-9301-B188501CD045}" destId="{23C87E67-781A-4A50-BEFB-22C42A3B897D}" srcOrd="0" destOrd="0" presId="urn:microsoft.com/office/officeart/2005/8/layout/bProcess3"/>
    <dgm:cxn modelId="{899E40BD-1661-45DA-9A19-C36344F8B83B}" type="presOf" srcId="{77A55F9E-0044-4908-9B0D-A9F096ADB2A1}" destId="{DD13C2D1-A86B-4C21-8192-6A9FB216AFEA}" srcOrd="1" destOrd="0" presId="urn:microsoft.com/office/officeart/2005/8/layout/bProcess3"/>
    <dgm:cxn modelId="{AF8A052B-97D6-420E-A7BC-0E2CF00F7224}" type="presOf" srcId="{EF10936B-A633-40E5-B36A-8454A7552F09}" destId="{9CAB405B-E30B-431C-BF59-E96D51D75F18}" srcOrd="0" destOrd="0" presId="urn:microsoft.com/office/officeart/2005/8/layout/bProcess3"/>
    <dgm:cxn modelId="{6DCEAADD-03E7-4489-8CCC-225E297D136D}" type="presOf" srcId="{F2E592FA-A1F1-408B-BC7B-D721A770574B}" destId="{C655E7BD-36CE-4776-8C4E-5B470BD5D07F}" srcOrd="1" destOrd="0" presId="urn:microsoft.com/office/officeart/2005/8/layout/bProcess3"/>
    <dgm:cxn modelId="{197488BD-A505-4CAA-A27C-010EC06AC081}" srcId="{EF10936B-A633-40E5-B36A-8454A7552F09}" destId="{DB5CFC7F-C5D4-405F-9301-B188501CD045}" srcOrd="0" destOrd="0" parTransId="{BA46D63B-AB6B-4273-B2B7-FD569E1F6056}" sibTransId="{77A55F9E-0044-4908-9B0D-A9F096ADB2A1}"/>
    <dgm:cxn modelId="{F2917319-A88E-4FD5-B5B6-A733DA01A931}" type="presOf" srcId="{A3F6510C-110A-4B6F-8F89-61C5393EE363}" destId="{BA3DE672-BB12-4119-83F1-20C8355FF6EC}" srcOrd="0" destOrd="0" presId="urn:microsoft.com/office/officeart/2005/8/layout/bProcess3"/>
    <dgm:cxn modelId="{30E46F88-863B-4B3B-B0C1-26BD9A3BD4D3}" srcId="{EF10936B-A633-40E5-B36A-8454A7552F09}" destId="{83332287-ADC3-4D65-BB63-F4160C70E02A}" srcOrd="3" destOrd="0" parTransId="{65B9CE98-F7F4-4A60-857D-1D0AFB62412D}" sibTransId="{478FEA48-28F5-49E6-8C96-E42FBE6C8A26}"/>
    <dgm:cxn modelId="{B2B526F3-1D41-426E-9EF2-FD559634FDB7}" type="presParOf" srcId="{9CAB405B-E30B-431C-BF59-E96D51D75F18}" destId="{23C87E67-781A-4A50-BEFB-22C42A3B897D}" srcOrd="0" destOrd="0" presId="urn:microsoft.com/office/officeart/2005/8/layout/bProcess3"/>
    <dgm:cxn modelId="{5FE28558-5226-4BD2-A6E8-396ED5D01AF9}" type="presParOf" srcId="{9CAB405B-E30B-431C-BF59-E96D51D75F18}" destId="{8FA79EA6-7DC6-422F-8373-E237D1332795}" srcOrd="1" destOrd="0" presId="urn:microsoft.com/office/officeart/2005/8/layout/bProcess3"/>
    <dgm:cxn modelId="{64D33F03-6D9D-427C-A3B4-C08FB29D2C41}" type="presParOf" srcId="{8FA79EA6-7DC6-422F-8373-E237D1332795}" destId="{DD13C2D1-A86B-4C21-8192-6A9FB216AFEA}" srcOrd="0" destOrd="0" presId="urn:microsoft.com/office/officeart/2005/8/layout/bProcess3"/>
    <dgm:cxn modelId="{D8808DF5-98EE-4224-A548-D656B24732B4}" type="presParOf" srcId="{9CAB405B-E30B-431C-BF59-E96D51D75F18}" destId="{BA3DE672-BB12-4119-83F1-20C8355FF6EC}" srcOrd="2" destOrd="0" presId="urn:microsoft.com/office/officeart/2005/8/layout/bProcess3"/>
    <dgm:cxn modelId="{69465BB9-8EAF-4A83-BE84-60F6492478B7}" type="presParOf" srcId="{9CAB405B-E30B-431C-BF59-E96D51D75F18}" destId="{4C4614DF-9BCA-478D-8EF5-76928C6234AE}" srcOrd="3" destOrd="0" presId="urn:microsoft.com/office/officeart/2005/8/layout/bProcess3"/>
    <dgm:cxn modelId="{597A8324-2682-4D8D-BE08-DEA2BABDF765}" type="presParOf" srcId="{4C4614DF-9BCA-478D-8EF5-76928C6234AE}" destId="{4DBD2826-DB3F-4B11-AB10-B8E4CB153FBB}" srcOrd="0" destOrd="0" presId="urn:microsoft.com/office/officeart/2005/8/layout/bProcess3"/>
    <dgm:cxn modelId="{2D4D8382-6DB4-4E8B-B62A-BC1A73EBA05C}" type="presParOf" srcId="{9CAB405B-E30B-431C-BF59-E96D51D75F18}" destId="{AF7945F7-B62D-41CE-AAFC-A702ABF7D37D}" srcOrd="4" destOrd="0" presId="urn:microsoft.com/office/officeart/2005/8/layout/bProcess3"/>
    <dgm:cxn modelId="{271CB328-825B-419A-9EB6-0756CED46F05}" type="presParOf" srcId="{9CAB405B-E30B-431C-BF59-E96D51D75F18}" destId="{2705319A-81D5-443C-96B2-5295CF2BF75B}" srcOrd="5" destOrd="0" presId="urn:microsoft.com/office/officeart/2005/8/layout/bProcess3"/>
    <dgm:cxn modelId="{409FABFF-47FA-4CEB-93F9-B2182F7C5FF6}" type="presParOf" srcId="{2705319A-81D5-443C-96B2-5295CF2BF75B}" destId="{C655E7BD-36CE-4776-8C4E-5B470BD5D07F}" srcOrd="0" destOrd="0" presId="urn:microsoft.com/office/officeart/2005/8/layout/bProcess3"/>
    <dgm:cxn modelId="{46803263-9713-4A25-BDFC-AA2407BAF35B}" type="presParOf" srcId="{9CAB405B-E30B-431C-BF59-E96D51D75F18}" destId="{0FEB5D57-638B-4A8B-B6C5-9E43097A197E}" srcOrd="6" destOrd="0" presId="urn:microsoft.com/office/officeart/2005/8/layout/bProcess3"/>
    <dgm:cxn modelId="{68D0EA82-502B-46DF-955D-8A7820567AE8}" type="presParOf" srcId="{9CAB405B-E30B-431C-BF59-E96D51D75F18}" destId="{A8369DF0-8A40-408F-8730-D9145C227578}" srcOrd="7" destOrd="0" presId="urn:microsoft.com/office/officeart/2005/8/layout/bProcess3"/>
    <dgm:cxn modelId="{E146D4FB-E62F-46DB-904A-404A328F84E6}" type="presParOf" srcId="{A8369DF0-8A40-408F-8730-D9145C227578}" destId="{F05B73BA-02FC-48B9-B8EF-C799908F950B}" srcOrd="0" destOrd="0" presId="urn:microsoft.com/office/officeart/2005/8/layout/bProcess3"/>
    <dgm:cxn modelId="{0246ACBE-1E0A-422A-8F41-1B6C79042E1E}" type="presParOf" srcId="{9CAB405B-E30B-431C-BF59-E96D51D75F18}" destId="{8B0D8902-5B95-4F05-974C-A76B03B9A319}" srcOrd="8" destOrd="0" presId="urn:microsoft.com/office/officeart/2005/8/layout/bProcess3"/>
    <dgm:cxn modelId="{38EB563D-A749-4E66-BF16-4D42166CF8E5}" type="presParOf" srcId="{9CAB405B-E30B-431C-BF59-E96D51D75F18}" destId="{AC95BEE9-AFB0-4E4F-9DD4-A3E62FC8B680}" srcOrd="9" destOrd="0" presId="urn:microsoft.com/office/officeart/2005/8/layout/bProcess3"/>
    <dgm:cxn modelId="{EAED090C-FB2D-4B3A-BE15-A9DE4BEB06A8}" type="presParOf" srcId="{AC95BEE9-AFB0-4E4F-9DD4-A3E62FC8B680}" destId="{11509618-72AB-4C35-884D-57650814A923}" srcOrd="0" destOrd="0" presId="urn:microsoft.com/office/officeart/2005/8/layout/bProcess3"/>
    <dgm:cxn modelId="{4A9E3BE5-DBD7-4D59-B692-DA225C4A7117}" type="presParOf" srcId="{9CAB405B-E30B-431C-BF59-E96D51D75F18}" destId="{430A4AB1-C76C-4BA6-B267-8CDF3DC9CAF8}"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D7B300-21A3-4B09-A59A-4730C2E5E512}" type="doc">
      <dgm:prSet loTypeId="urn:microsoft.com/office/officeart/2005/8/layout/bProcess3" loCatId="process" qsTypeId="urn:microsoft.com/office/officeart/2005/8/quickstyle/simple1" qsCatId="simple" csTypeId="urn:microsoft.com/office/officeart/2005/8/colors/accent1_1" csCatId="accent1" phldr="1"/>
      <dgm:spPr/>
      <dgm:t>
        <a:bodyPr/>
        <a:lstStyle/>
        <a:p>
          <a:endParaRPr lang="en-US"/>
        </a:p>
      </dgm:t>
    </dgm:pt>
    <dgm:pt modelId="{B96FD0D2-82BB-4EAE-B1A4-F5DCD5030415}">
      <dgm:prSet custT="1"/>
      <dgm:spPr>
        <a:ln>
          <a:solidFill>
            <a:schemeClr val="tx1"/>
          </a:solidFill>
        </a:ln>
      </dgm:spPr>
      <dgm:t>
        <a:bodyPr/>
        <a:lstStyle/>
        <a:p>
          <a:pPr rtl="0"/>
          <a:r>
            <a:rPr lang="ka-GE" sz="1600" dirty="0" smtClean="0"/>
            <a:t>საკონტაქტო აპარატებზე </a:t>
          </a:r>
          <a:r>
            <a:rPr lang="ka-GE" sz="1600" dirty="0" err="1" smtClean="0"/>
            <a:t>ციანწყალბადმჟავას</a:t>
          </a:r>
          <a:r>
            <a:rPr lang="ka-GE" sz="1600" dirty="0" smtClean="0"/>
            <a:t> სინთეზი ბუნებრივი აირის, ამიაკის და ჟანგბადის გამოყენებით შემდგომში </a:t>
          </a:r>
          <a:r>
            <a:rPr lang="ka-GE" sz="1600" dirty="0" err="1" smtClean="0"/>
            <a:t>წყლისმიერი</a:t>
          </a:r>
          <a:r>
            <a:rPr lang="ka-GE" sz="1600" dirty="0" smtClean="0"/>
            <a:t> აბსორბციით და აგრეთვე რექტიფიკაციით</a:t>
          </a:r>
          <a:endParaRPr lang="en-US" sz="1600" dirty="0"/>
        </a:p>
      </dgm:t>
    </dgm:pt>
    <dgm:pt modelId="{DD9658FD-3381-4831-A4B1-858744616DA3}" type="parTrans" cxnId="{9295A875-2B7C-4611-B6C5-1386A4162E46}">
      <dgm:prSet/>
      <dgm:spPr/>
      <dgm:t>
        <a:bodyPr/>
        <a:lstStyle/>
        <a:p>
          <a:endParaRPr lang="en-US"/>
        </a:p>
      </dgm:t>
    </dgm:pt>
    <dgm:pt modelId="{CB69FFBB-0D4B-473C-AF8D-4C09745C8474}" type="sibTrans" cxnId="{9295A875-2B7C-4611-B6C5-1386A4162E46}">
      <dgm:prSet/>
      <dgm:spPr>
        <a:ln>
          <a:solidFill>
            <a:schemeClr val="tx1"/>
          </a:solidFill>
        </a:ln>
      </dgm:spPr>
      <dgm:t>
        <a:bodyPr/>
        <a:lstStyle/>
        <a:p>
          <a:endParaRPr lang="en-US"/>
        </a:p>
      </dgm:t>
    </dgm:pt>
    <dgm:pt modelId="{7A312A85-241A-441C-9CDC-178ECF446361}">
      <dgm:prSet custT="1"/>
      <dgm:spPr>
        <a:ln>
          <a:solidFill>
            <a:schemeClr val="tx1"/>
          </a:solidFill>
        </a:ln>
      </dgm:spPr>
      <dgm:t>
        <a:bodyPr/>
        <a:lstStyle/>
        <a:p>
          <a:pPr rtl="0"/>
          <a:r>
            <a:rPr lang="ka-GE" sz="1600" dirty="0" smtClean="0"/>
            <a:t>კონტაქტურ აირთა </a:t>
          </a:r>
          <a:r>
            <a:rPr lang="ka-GE" sz="1600" dirty="0" err="1" smtClean="0"/>
            <a:t>გოგირდმჟავური</a:t>
          </a:r>
          <a:r>
            <a:rPr lang="ka-GE" sz="1600" dirty="0" smtClean="0"/>
            <a:t> გაწმენდა ამიაკისგან</a:t>
          </a:r>
          <a:endParaRPr lang="en-US" sz="1600" dirty="0"/>
        </a:p>
      </dgm:t>
    </dgm:pt>
    <dgm:pt modelId="{6CF056EF-7B26-42E7-99B2-1DDE95D6244A}" type="parTrans" cxnId="{2F0EB9AC-8ED5-42F2-8523-0B83AD4B5E9F}">
      <dgm:prSet/>
      <dgm:spPr/>
      <dgm:t>
        <a:bodyPr/>
        <a:lstStyle/>
        <a:p>
          <a:endParaRPr lang="en-US"/>
        </a:p>
      </dgm:t>
    </dgm:pt>
    <dgm:pt modelId="{3D5AE949-13E2-4BB3-ACDD-F51BC4A903CF}" type="sibTrans" cxnId="{2F0EB9AC-8ED5-42F2-8523-0B83AD4B5E9F}">
      <dgm:prSet/>
      <dgm:spPr>
        <a:ln>
          <a:solidFill>
            <a:schemeClr val="tx1"/>
          </a:solidFill>
        </a:ln>
      </dgm:spPr>
      <dgm:t>
        <a:bodyPr/>
        <a:lstStyle/>
        <a:p>
          <a:endParaRPr lang="en-US"/>
        </a:p>
      </dgm:t>
    </dgm:pt>
    <dgm:pt modelId="{41AF6A51-9920-4002-8EFC-171D26084A9D}">
      <dgm:prSet custT="1"/>
      <dgm:spPr>
        <a:ln>
          <a:solidFill>
            <a:schemeClr val="tx1"/>
          </a:solidFill>
        </a:ln>
      </dgm:spPr>
      <dgm:t>
        <a:bodyPr/>
        <a:lstStyle/>
        <a:p>
          <a:pPr rtl="0"/>
          <a:r>
            <a:rPr lang="ka-GE" sz="1600" dirty="0" smtClean="0"/>
            <a:t>35-60 </a:t>
          </a:r>
          <a:r>
            <a:rPr lang="ka-GE" sz="1600" baseline="30000" dirty="0" smtClean="0"/>
            <a:t>0</a:t>
          </a:r>
          <a:r>
            <a:rPr lang="ka-GE" sz="1600" dirty="0" smtClean="0"/>
            <a:t>C ტემპერატურისას და 100 </a:t>
          </a:r>
          <a:r>
            <a:rPr lang="ka-GE" sz="1600" dirty="0" err="1" smtClean="0"/>
            <a:t>მმ</a:t>
          </a:r>
          <a:r>
            <a:rPr lang="ka-GE" sz="1600" dirty="0" smtClean="0"/>
            <a:t> ვერცხლისწყლის სვეტის </a:t>
          </a:r>
          <a:r>
            <a:rPr lang="ka-GE" sz="1600" dirty="0" err="1" smtClean="0"/>
            <a:t>გაიშვიათებისას</a:t>
          </a:r>
          <a:r>
            <a:rPr lang="ka-GE" sz="1600" dirty="0" smtClean="0"/>
            <a:t> ნატრიუმის ტუტით HNC-ის</a:t>
          </a:r>
          <a:endParaRPr lang="en-US" sz="1600" dirty="0"/>
        </a:p>
      </dgm:t>
    </dgm:pt>
    <dgm:pt modelId="{3BB84DA9-0A0E-41D2-8F4B-BE6110563FC5}" type="parTrans" cxnId="{6E6E7E10-7DCA-40AB-B2B7-E13209015EE7}">
      <dgm:prSet/>
      <dgm:spPr/>
      <dgm:t>
        <a:bodyPr/>
        <a:lstStyle/>
        <a:p>
          <a:endParaRPr lang="en-US"/>
        </a:p>
      </dgm:t>
    </dgm:pt>
    <dgm:pt modelId="{87A0D114-07C9-4779-8818-A638EA4BCABA}" type="sibTrans" cxnId="{6E6E7E10-7DCA-40AB-B2B7-E13209015EE7}">
      <dgm:prSet/>
      <dgm:spPr>
        <a:ln>
          <a:solidFill>
            <a:schemeClr val="tx1"/>
          </a:solidFill>
        </a:ln>
      </dgm:spPr>
      <dgm:t>
        <a:bodyPr/>
        <a:lstStyle/>
        <a:p>
          <a:endParaRPr lang="en-US"/>
        </a:p>
      </dgm:t>
    </dgm:pt>
    <dgm:pt modelId="{513E6FC9-D88C-4A5A-A937-C21E13C0D448}">
      <dgm:prSet/>
      <dgm:spPr>
        <a:ln>
          <a:solidFill>
            <a:schemeClr val="tx1"/>
          </a:solidFill>
        </a:ln>
      </dgm:spPr>
      <dgm:t>
        <a:bodyPr/>
        <a:lstStyle/>
        <a:p>
          <a:pPr rtl="0"/>
          <a:r>
            <a:rPr lang="ka-GE" dirty="0" err="1" smtClean="0"/>
            <a:t>NaCN</a:t>
          </a:r>
          <a:r>
            <a:rPr lang="ka-GE" dirty="0" smtClean="0"/>
            <a:t>-ის ხსნარიდან ორ სტადიად წყლის აორთქლება: I ეტაპზე </a:t>
          </a:r>
          <a:r>
            <a:rPr lang="ka-GE" dirty="0" err="1" smtClean="0"/>
            <a:t>ორლილვიანი</a:t>
          </a:r>
          <a:r>
            <a:rPr lang="ka-GE" dirty="0" smtClean="0"/>
            <a:t> საშრობში, II ეტაპზე _”</a:t>
          </a:r>
          <a:r>
            <a:rPr lang="ka-GE" dirty="0" err="1" smtClean="0"/>
            <a:t>ვენულეტ</a:t>
          </a:r>
          <a:r>
            <a:rPr lang="ka-GE" dirty="0" smtClean="0"/>
            <a:t>”-ის ტიპის საშრობში</a:t>
          </a:r>
          <a:endParaRPr lang="en-US" dirty="0"/>
        </a:p>
      </dgm:t>
    </dgm:pt>
    <dgm:pt modelId="{AD5F8C9F-10D2-4D27-9FA5-9B5ECB5239BE}" type="parTrans" cxnId="{C71AE1DB-ED4E-4C2F-AF11-E84ABF957F38}">
      <dgm:prSet/>
      <dgm:spPr/>
      <dgm:t>
        <a:bodyPr/>
        <a:lstStyle/>
        <a:p>
          <a:endParaRPr lang="en-US"/>
        </a:p>
      </dgm:t>
    </dgm:pt>
    <dgm:pt modelId="{17203327-8410-4840-BABB-FF8B4030BC8D}" type="sibTrans" cxnId="{C71AE1DB-ED4E-4C2F-AF11-E84ABF957F38}">
      <dgm:prSet/>
      <dgm:spPr>
        <a:ln>
          <a:solidFill>
            <a:schemeClr val="tx1"/>
          </a:solidFill>
        </a:ln>
      </dgm:spPr>
      <dgm:t>
        <a:bodyPr/>
        <a:lstStyle/>
        <a:p>
          <a:endParaRPr lang="en-US"/>
        </a:p>
      </dgm:t>
    </dgm:pt>
    <dgm:pt modelId="{8C8086D2-261C-47AE-9514-F992FA1D25DA}">
      <dgm:prSet/>
      <dgm:spPr>
        <a:ln>
          <a:solidFill>
            <a:schemeClr val="tx1"/>
          </a:solidFill>
        </a:ln>
      </dgm:spPr>
      <dgm:t>
        <a:bodyPr/>
        <a:lstStyle/>
        <a:p>
          <a:pPr rtl="0"/>
          <a:r>
            <a:rPr lang="ka-GE" dirty="0" smtClean="0"/>
            <a:t>გამავალი აირების გაწმენდა </a:t>
          </a:r>
          <a:r>
            <a:rPr lang="ka-GE" dirty="0" err="1" smtClean="0"/>
            <a:t>NaCN</a:t>
          </a:r>
          <a:r>
            <a:rPr lang="ka-GE" dirty="0" smtClean="0"/>
            <a:t>-ის მტვრისგან</a:t>
          </a:r>
          <a:endParaRPr lang="en-US" dirty="0"/>
        </a:p>
      </dgm:t>
    </dgm:pt>
    <dgm:pt modelId="{8720B24E-766B-40C3-8BA1-7D96EE5E9CBA}" type="parTrans" cxnId="{7E665FE3-58A2-4414-B8DB-0485E1045E66}">
      <dgm:prSet/>
      <dgm:spPr/>
      <dgm:t>
        <a:bodyPr/>
        <a:lstStyle/>
        <a:p>
          <a:endParaRPr lang="en-US"/>
        </a:p>
      </dgm:t>
    </dgm:pt>
    <dgm:pt modelId="{E4D5E1D4-4B13-4BD7-90DC-ABB999EFF4E3}" type="sibTrans" cxnId="{7E665FE3-58A2-4414-B8DB-0485E1045E66}">
      <dgm:prSet/>
      <dgm:spPr>
        <a:ln>
          <a:solidFill>
            <a:schemeClr val="tx1"/>
          </a:solidFill>
        </a:ln>
      </dgm:spPr>
      <dgm:t>
        <a:bodyPr/>
        <a:lstStyle/>
        <a:p>
          <a:endParaRPr lang="en-US"/>
        </a:p>
      </dgm:t>
    </dgm:pt>
    <dgm:pt modelId="{840ACDDD-A43E-46A2-AD99-34A6B3BF0CCC}">
      <dgm:prSet/>
      <dgm:spPr>
        <a:ln>
          <a:solidFill>
            <a:schemeClr val="tx1"/>
          </a:solidFill>
        </a:ln>
      </dgm:spPr>
      <dgm:t>
        <a:bodyPr/>
        <a:lstStyle/>
        <a:p>
          <a:pPr rtl="0"/>
          <a:r>
            <a:rPr lang="ka-GE" dirty="0" smtClean="0"/>
            <a:t>HCN–ის აბსორბცია წყლით, მისი გადადენა და ნამუშევარი </a:t>
          </a:r>
          <a:r>
            <a:rPr lang="ka-GE" dirty="0" err="1" smtClean="0"/>
            <a:t>წყალხსნარის</a:t>
          </a:r>
          <a:r>
            <a:rPr lang="ka-GE" dirty="0" smtClean="0"/>
            <a:t> ნაწილობრივი ხელახალი გამოყენება (</a:t>
          </a:r>
          <a:r>
            <a:rPr lang="ka-GE" dirty="0" err="1" smtClean="0"/>
            <a:t>რეციკლირება</a:t>
          </a:r>
          <a:r>
            <a:rPr lang="ka-GE" dirty="0" smtClean="0"/>
            <a:t>)</a:t>
          </a:r>
          <a:endParaRPr lang="en-US" dirty="0"/>
        </a:p>
      </dgm:t>
    </dgm:pt>
    <dgm:pt modelId="{4C522E15-1E8E-46A0-80AA-EC824F88FC9C}" type="parTrans" cxnId="{D3665811-C306-469B-B15C-FBD1B701D1DD}">
      <dgm:prSet/>
      <dgm:spPr/>
      <dgm:t>
        <a:bodyPr/>
        <a:lstStyle/>
        <a:p>
          <a:endParaRPr lang="en-US"/>
        </a:p>
      </dgm:t>
    </dgm:pt>
    <dgm:pt modelId="{B225A158-C31F-4C08-B8DB-4A78DD209A65}" type="sibTrans" cxnId="{D3665811-C306-469B-B15C-FBD1B701D1DD}">
      <dgm:prSet/>
      <dgm:spPr/>
      <dgm:t>
        <a:bodyPr/>
        <a:lstStyle/>
        <a:p>
          <a:endParaRPr lang="en-US"/>
        </a:p>
      </dgm:t>
    </dgm:pt>
    <dgm:pt modelId="{9850DFCB-42AD-4B17-8623-F09A6F567840}" type="pres">
      <dgm:prSet presAssocID="{26D7B300-21A3-4B09-A59A-4730C2E5E512}" presName="Name0" presStyleCnt="0">
        <dgm:presLayoutVars>
          <dgm:dir/>
          <dgm:resizeHandles val="exact"/>
        </dgm:presLayoutVars>
      </dgm:prSet>
      <dgm:spPr/>
      <dgm:t>
        <a:bodyPr/>
        <a:lstStyle/>
        <a:p>
          <a:endParaRPr lang="en-US"/>
        </a:p>
      </dgm:t>
    </dgm:pt>
    <dgm:pt modelId="{B9CD3C7C-C534-47B9-9189-224C782C1D12}" type="pres">
      <dgm:prSet presAssocID="{B96FD0D2-82BB-4EAE-B1A4-F5DCD5030415}" presName="node" presStyleLbl="node1" presStyleIdx="0" presStyleCnt="6">
        <dgm:presLayoutVars>
          <dgm:bulletEnabled val="1"/>
        </dgm:presLayoutVars>
      </dgm:prSet>
      <dgm:spPr/>
      <dgm:t>
        <a:bodyPr/>
        <a:lstStyle/>
        <a:p>
          <a:endParaRPr lang="en-US"/>
        </a:p>
      </dgm:t>
    </dgm:pt>
    <dgm:pt modelId="{63C9B0A6-6DA8-4B3C-9BA6-8DD1DF6167F7}" type="pres">
      <dgm:prSet presAssocID="{CB69FFBB-0D4B-473C-AF8D-4C09745C8474}" presName="sibTrans" presStyleLbl="sibTrans1D1" presStyleIdx="0" presStyleCnt="5"/>
      <dgm:spPr/>
      <dgm:t>
        <a:bodyPr/>
        <a:lstStyle/>
        <a:p>
          <a:endParaRPr lang="en-US"/>
        </a:p>
      </dgm:t>
    </dgm:pt>
    <dgm:pt modelId="{DF6E6C40-0140-4400-9362-5CB5FD7D76E5}" type="pres">
      <dgm:prSet presAssocID="{CB69FFBB-0D4B-473C-AF8D-4C09745C8474}" presName="connectorText" presStyleLbl="sibTrans1D1" presStyleIdx="0" presStyleCnt="5"/>
      <dgm:spPr/>
      <dgm:t>
        <a:bodyPr/>
        <a:lstStyle/>
        <a:p>
          <a:endParaRPr lang="en-US"/>
        </a:p>
      </dgm:t>
    </dgm:pt>
    <dgm:pt modelId="{007692EE-A0B4-4ADC-BB37-185104868A54}" type="pres">
      <dgm:prSet presAssocID="{7A312A85-241A-441C-9CDC-178ECF446361}" presName="node" presStyleLbl="node1" presStyleIdx="1" presStyleCnt="6">
        <dgm:presLayoutVars>
          <dgm:bulletEnabled val="1"/>
        </dgm:presLayoutVars>
      </dgm:prSet>
      <dgm:spPr/>
      <dgm:t>
        <a:bodyPr/>
        <a:lstStyle/>
        <a:p>
          <a:endParaRPr lang="en-US"/>
        </a:p>
      </dgm:t>
    </dgm:pt>
    <dgm:pt modelId="{8FA02885-31BD-446E-BE7A-5BF151D34A15}" type="pres">
      <dgm:prSet presAssocID="{3D5AE949-13E2-4BB3-ACDD-F51BC4A903CF}" presName="sibTrans" presStyleLbl="sibTrans1D1" presStyleIdx="1" presStyleCnt="5"/>
      <dgm:spPr/>
      <dgm:t>
        <a:bodyPr/>
        <a:lstStyle/>
        <a:p>
          <a:endParaRPr lang="en-US"/>
        </a:p>
      </dgm:t>
    </dgm:pt>
    <dgm:pt modelId="{E38CE912-ABCF-4D67-A0FE-EA62D54AFD8D}" type="pres">
      <dgm:prSet presAssocID="{3D5AE949-13E2-4BB3-ACDD-F51BC4A903CF}" presName="connectorText" presStyleLbl="sibTrans1D1" presStyleIdx="1" presStyleCnt="5"/>
      <dgm:spPr/>
      <dgm:t>
        <a:bodyPr/>
        <a:lstStyle/>
        <a:p>
          <a:endParaRPr lang="en-US"/>
        </a:p>
      </dgm:t>
    </dgm:pt>
    <dgm:pt modelId="{785D1337-47A1-45CB-9C90-96A76D6F8BF3}" type="pres">
      <dgm:prSet presAssocID="{41AF6A51-9920-4002-8EFC-171D26084A9D}" presName="node" presStyleLbl="node1" presStyleIdx="2" presStyleCnt="6">
        <dgm:presLayoutVars>
          <dgm:bulletEnabled val="1"/>
        </dgm:presLayoutVars>
      </dgm:prSet>
      <dgm:spPr/>
      <dgm:t>
        <a:bodyPr/>
        <a:lstStyle/>
        <a:p>
          <a:endParaRPr lang="en-US"/>
        </a:p>
      </dgm:t>
    </dgm:pt>
    <dgm:pt modelId="{49DED8C8-22F6-4C7F-8872-40C76045952B}" type="pres">
      <dgm:prSet presAssocID="{87A0D114-07C9-4779-8818-A638EA4BCABA}" presName="sibTrans" presStyleLbl="sibTrans1D1" presStyleIdx="2" presStyleCnt="5"/>
      <dgm:spPr/>
      <dgm:t>
        <a:bodyPr/>
        <a:lstStyle/>
        <a:p>
          <a:endParaRPr lang="en-US"/>
        </a:p>
      </dgm:t>
    </dgm:pt>
    <dgm:pt modelId="{BBF3263B-9234-4864-8F87-BEB23D68BCB6}" type="pres">
      <dgm:prSet presAssocID="{87A0D114-07C9-4779-8818-A638EA4BCABA}" presName="connectorText" presStyleLbl="sibTrans1D1" presStyleIdx="2" presStyleCnt="5"/>
      <dgm:spPr/>
      <dgm:t>
        <a:bodyPr/>
        <a:lstStyle/>
        <a:p>
          <a:endParaRPr lang="en-US"/>
        </a:p>
      </dgm:t>
    </dgm:pt>
    <dgm:pt modelId="{BECE183F-284B-4DB2-BA47-8EE7C4C7D1FF}" type="pres">
      <dgm:prSet presAssocID="{513E6FC9-D88C-4A5A-A937-C21E13C0D448}" presName="node" presStyleLbl="node1" presStyleIdx="3" presStyleCnt="6">
        <dgm:presLayoutVars>
          <dgm:bulletEnabled val="1"/>
        </dgm:presLayoutVars>
      </dgm:prSet>
      <dgm:spPr/>
      <dgm:t>
        <a:bodyPr/>
        <a:lstStyle/>
        <a:p>
          <a:endParaRPr lang="en-US"/>
        </a:p>
      </dgm:t>
    </dgm:pt>
    <dgm:pt modelId="{049CAE1F-DA4A-4D92-9431-877A34403839}" type="pres">
      <dgm:prSet presAssocID="{17203327-8410-4840-BABB-FF8B4030BC8D}" presName="sibTrans" presStyleLbl="sibTrans1D1" presStyleIdx="3" presStyleCnt="5"/>
      <dgm:spPr/>
      <dgm:t>
        <a:bodyPr/>
        <a:lstStyle/>
        <a:p>
          <a:endParaRPr lang="en-US"/>
        </a:p>
      </dgm:t>
    </dgm:pt>
    <dgm:pt modelId="{B0A2E754-9D6B-4B7E-897F-3F7990692030}" type="pres">
      <dgm:prSet presAssocID="{17203327-8410-4840-BABB-FF8B4030BC8D}" presName="connectorText" presStyleLbl="sibTrans1D1" presStyleIdx="3" presStyleCnt="5"/>
      <dgm:spPr/>
      <dgm:t>
        <a:bodyPr/>
        <a:lstStyle/>
        <a:p>
          <a:endParaRPr lang="en-US"/>
        </a:p>
      </dgm:t>
    </dgm:pt>
    <dgm:pt modelId="{5BBF6DBE-AB50-4DD4-A6FF-FA2890966C55}" type="pres">
      <dgm:prSet presAssocID="{8C8086D2-261C-47AE-9514-F992FA1D25DA}" presName="node" presStyleLbl="node1" presStyleIdx="4" presStyleCnt="6">
        <dgm:presLayoutVars>
          <dgm:bulletEnabled val="1"/>
        </dgm:presLayoutVars>
      </dgm:prSet>
      <dgm:spPr/>
      <dgm:t>
        <a:bodyPr/>
        <a:lstStyle/>
        <a:p>
          <a:endParaRPr lang="en-US"/>
        </a:p>
      </dgm:t>
    </dgm:pt>
    <dgm:pt modelId="{38877A5B-4337-46AA-ADCC-AFC5AEAD5906}" type="pres">
      <dgm:prSet presAssocID="{E4D5E1D4-4B13-4BD7-90DC-ABB999EFF4E3}" presName="sibTrans" presStyleLbl="sibTrans1D1" presStyleIdx="4" presStyleCnt="5"/>
      <dgm:spPr/>
      <dgm:t>
        <a:bodyPr/>
        <a:lstStyle/>
        <a:p>
          <a:endParaRPr lang="en-US"/>
        </a:p>
      </dgm:t>
    </dgm:pt>
    <dgm:pt modelId="{4ED1ED04-AF9C-4B0E-AF15-1A78135C4E17}" type="pres">
      <dgm:prSet presAssocID="{E4D5E1D4-4B13-4BD7-90DC-ABB999EFF4E3}" presName="connectorText" presStyleLbl="sibTrans1D1" presStyleIdx="4" presStyleCnt="5"/>
      <dgm:spPr/>
      <dgm:t>
        <a:bodyPr/>
        <a:lstStyle/>
        <a:p>
          <a:endParaRPr lang="en-US"/>
        </a:p>
      </dgm:t>
    </dgm:pt>
    <dgm:pt modelId="{6EC27F95-E2AC-422E-B59E-AD49D72AFC1E}" type="pres">
      <dgm:prSet presAssocID="{840ACDDD-A43E-46A2-AD99-34A6B3BF0CCC}" presName="node" presStyleLbl="node1" presStyleIdx="5" presStyleCnt="6">
        <dgm:presLayoutVars>
          <dgm:bulletEnabled val="1"/>
        </dgm:presLayoutVars>
      </dgm:prSet>
      <dgm:spPr/>
      <dgm:t>
        <a:bodyPr/>
        <a:lstStyle/>
        <a:p>
          <a:endParaRPr lang="en-US"/>
        </a:p>
      </dgm:t>
    </dgm:pt>
  </dgm:ptLst>
  <dgm:cxnLst>
    <dgm:cxn modelId="{C71AE1DB-ED4E-4C2F-AF11-E84ABF957F38}" srcId="{26D7B300-21A3-4B09-A59A-4730C2E5E512}" destId="{513E6FC9-D88C-4A5A-A937-C21E13C0D448}" srcOrd="3" destOrd="0" parTransId="{AD5F8C9F-10D2-4D27-9FA5-9B5ECB5239BE}" sibTransId="{17203327-8410-4840-BABB-FF8B4030BC8D}"/>
    <dgm:cxn modelId="{2F85E0FC-B388-4E68-B697-4A65E12469EC}" type="presOf" srcId="{840ACDDD-A43E-46A2-AD99-34A6B3BF0CCC}" destId="{6EC27F95-E2AC-422E-B59E-AD49D72AFC1E}" srcOrd="0" destOrd="0" presId="urn:microsoft.com/office/officeart/2005/8/layout/bProcess3"/>
    <dgm:cxn modelId="{F62E01F1-EFBC-4FA6-9CDF-361605FA658F}" type="presOf" srcId="{17203327-8410-4840-BABB-FF8B4030BC8D}" destId="{049CAE1F-DA4A-4D92-9431-877A34403839}" srcOrd="0" destOrd="0" presId="urn:microsoft.com/office/officeart/2005/8/layout/bProcess3"/>
    <dgm:cxn modelId="{4865A750-B9A0-44EF-AB2B-1FC7616497AD}" type="presOf" srcId="{8C8086D2-261C-47AE-9514-F992FA1D25DA}" destId="{5BBF6DBE-AB50-4DD4-A6FF-FA2890966C55}" srcOrd="0" destOrd="0" presId="urn:microsoft.com/office/officeart/2005/8/layout/bProcess3"/>
    <dgm:cxn modelId="{43F2CFCC-BA31-486B-A75D-219AD71C9AE6}" type="presOf" srcId="{3D5AE949-13E2-4BB3-ACDD-F51BC4A903CF}" destId="{E38CE912-ABCF-4D67-A0FE-EA62D54AFD8D}" srcOrd="1" destOrd="0" presId="urn:microsoft.com/office/officeart/2005/8/layout/bProcess3"/>
    <dgm:cxn modelId="{EF8092C6-5612-4C95-997C-A9D10869AFF2}" type="presOf" srcId="{3D5AE949-13E2-4BB3-ACDD-F51BC4A903CF}" destId="{8FA02885-31BD-446E-BE7A-5BF151D34A15}" srcOrd="0" destOrd="0" presId="urn:microsoft.com/office/officeart/2005/8/layout/bProcess3"/>
    <dgm:cxn modelId="{6E6E7E10-7DCA-40AB-B2B7-E13209015EE7}" srcId="{26D7B300-21A3-4B09-A59A-4730C2E5E512}" destId="{41AF6A51-9920-4002-8EFC-171D26084A9D}" srcOrd="2" destOrd="0" parTransId="{3BB84DA9-0A0E-41D2-8F4B-BE6110563FC5}" sibTransId="{87A0D114-07C9-4779-8818-A638EA4BCABA}"/>
    <dgm:cxn modelId="{58BA471C-B852-43E4-88C5-66CC24836C4E}" type="presOf" srcId="{87A0D114-07C9-4779-8818-A638EA4BCABA}" destId="{49DED8C8-22F6-4C7F-8872-40C76045952B}" srcOrd="0" destOrd="0" presId="urn:microsoft.com/office/officeart/2005/8/layout/bProcess3"/>
    <dgm:cxn modelId="{ED69CE8D-B183-46D1-9DA8-A0E486D372D8}" type="presOf" srcId="{26D7B300-21A3-4B09-A59A-4730C2E5E512}" destId="{9850DFCB-42AD-4B17-8623-F09A6F567840}" srcOrd="0" destOrd="0" presId="urn:microsoft.com/office/officeart/2005/8/layout/bProcess3"/>
    <dgm:cxn modelId="{31E9EB4B-B189-4275-9E88-18780550F63B}" type="presOf" srcId="{41AF6A51-9920-4002-8EFC-171D26084A9D}" destId="{785D1337-47A1-45CB-9C90-96A76D6F8BF3}" srcOrd="0" destOrd="0" presId="urn:microsoft.com/office/officeart/2005/8/layout/bProcess3"/>
    <dgm:cxn modelId="{3AB3CA7E-4C48-47C2-ABD0-FA7F31941330}" type="presOf" srcId="{E4D5E1D4-4B13-4BD7-90DC-ABB999EFF4E3}" destId="{38877A5B-4337-46AA-ADCC-AFC5AEAD5906}" srcOrd="0" destOrd="0" presId="urn:microsoft.com/office/officeart/2005/8/layout/bProcess3"/>
    <dgm:cxn modelId="{5B41FE31-2FA7-4C2A-89A1-C9C9979E6C0A}" type="presOf" srcId="{513E6FC9-D88C-4A5A-A937-C21E13C0D448}" destId="{BECE183F-284B-4DB2-BA47-8EE7C4C7D1FF}" srcOrd="0" destOrd="0" presId="urn:microsoft.com/office/officeart/2005/8/layout/bProcess3"/>
    <dgm:cxn modelId="{D3665811-C306-469B-B15C-FBD1B701D1DD}" srcId="{26D7B300-21A3-4B09-A59A-4730C2E5E512}" destId="{840ACDDD-A43E-46A2-AD99-34A6B3BF0CCC}" srcOrd="5" destOrd="0" parTransId="{4C522E15-1E8E-46A0-80AA-EC824F88FC9C}" sibTransId="{B225A158-C31F-4C08-B8DB-4A78DD209A65}"/>
    <dgm:cxn modelId="{1EBB6844-7BA1-408D-97B8-0346C71870D3}" type="presOf" srcId="{7A312A85-241A-441C-9CDC-178ECF446361}" destId="{007692EE-A0B4-4ADC-BB37-185104868A54}" srcOrd="0" destOrd="0" presId="urn:microsoft.com/office/officeart/2005/8/layout/bProcess3"/>
    <dgm:cxn modelId="{9295A875-2B7C-4611-B6C5-1386A4162E46}" srcId="{26D7B300-21A3-4B09-A59A-4730C2E5E512}" destId="{B96FD0D2-82BB-4EAE-B1A4-F5DCD5030415}" srcOrd="0" destOrd="0" parTransId="{DD9658FD-3381-4831-A4B1-858744616DA3}" sibTransId="{CB69FFBB-0D4B-473C-AF8D-4C09745C8474}"/>
    <dgm:cxn modelId="{C6F60A05-5D53-445D-9B91-A3C6BD5F496C}" type="presOf" srcId="{CB69FFBB-0D4B-473C-AF8D-4C09745C8474}" destId="{63C9B0A6-6DA8-4B3C-9BA6-8DD1DF6167F7}" srcOrd="0" destOrd="0" presId="urn:microsoft.com/office/officeart/2005/8/layout/bProcess3"/>
    <dgm:cxn modelId="{6987EC4B-38AA-407A-983B-B50E2CB5FB8B}" type="presOf" srcId="{17203327-8410-4840-BABB-FF8B4030BC8D}" destId="{B0A2E754-9D6B-4B7E-897F-3F7990692030}" srcOrd="1" destOrd="0" presId="urn:microsoft.com/office/officeart/2005/8/layout/bProcess3"/>
    <dgm:cxn modelId="{31C07064-1F24-4FCD-992D-82B164643DB7}" type="presOf" srcId="{87A0D114-07C9-4779-8818-A638EA4BCABA}" destId="{BBF3263B-9234-4864-8F87-BEB23D68BCB6}" srcOrd="1" destOrd="0" presId="urn:microsoft.com/office/officeart/2005/8/layout/bProcess3"/>
    <dgm:cxn modelId="{8A6F8467-13E8-484C-9DB6-5B3867984E9D}" type="presOf" srcId="{E4D5E1D4-4B13-4BD7-90DC-ABB999EFF4E3}" destId="{4ED1ED04-AF9C-4B0E-AF15-1A78135C4E17}" srcOrd="1" destOrd="0" presId="urn:microsoft.com/office/officeart/2005/8/layout/bProcess3"/>
    <dgm:cxn modelId="{6C57E56E-2581-4E0A-A1CB-DE38DBE8C673}" type="presOf" srcId="{CB69FFBB-0D4B-473C-AF8D-4C09745C8474}" destId="{DF6E6C40-0140-4400-9362-5CB5FD7D76E5}" srcOrd="1" destOrd="0" presId="urn:microsoft.com/office/officeart/2005/8/layout/bProcess3"/>
    <dgm:cxn modelId="{7E665FE3-58A2-4414-B8DB-0485E1045E66}" srcId="{26D7B300-21A3-4B09-A59A-4730C2E5E512}" destId="{8C8086D2-261C-47AE-9514-F992FA1D25DA}" srcOrd="4" destOrd="0" parTransId="{8720B24E-766B-40C3-8BA1-7D96EE5E9CBA}" sibTransId="{E4D5E1D4-4B13-4BD7-90DC-ABB999EFF4E3}"/>
    <dgm:cxn modelId="{5716F20E-AC37-44E5-82AA-F13D5F311AF8}" type="presOf" srcId="{B96FD0D2-82BB-4EAE-B1A4-F5DCD5030415}" destId="{B9CD3C7C-C534-47B9-9189-224C782C1D12}" srcOrd="0" destOrd="0" presId="urn:microsoft.com/office/officeart/2005/8/layout/bProcess3"/>
    <dgm:cxn modelId="{2F0EB9AC-8ED5-42F2-8523-0B83AD4B5E9F}" srcId="{26D7B300-21A3-4B09-A59A-4730C2E5E512}" destId="{7A312A85-241A-441C-9CDC-178ECF446361}" srcOrd="1" destOrd="0" parTransId="{6CF056EF-7B26-42E7-99B2-1DDE95D6244A}" sibTransId="{3D5AE949-13E2-4BB3-ACDD-F51BC4A903CF}"/>
    <dgm:cxn modelId="{1CAF5BA6-841A-4EE7-A43F-7B876CE8B867}" type="presParOf" srcId="{9850DFCB-42AD-4B17-8623-F09A6F567840}" destId="{B9CD3C7C-C534-47B9-9189-224C782C1D12}" srcOrd="0" destOrd="0" presId="urn:microsoft.com/office/officeart/2005/8/layout/bProcess3"/>
    <dgm:cxn modelId="{39B42D85-70A1-4D7B-A29F-548B10280178}" type="presParOf" srcId="{9850DFCB-42AD-4B17-8623-F09A6F567840}" destId="{63C9B0A6-6DA8-4B3C-9BA6-8DD1DF6167F7}" srcOrd="1" destOrd="0" presId="urn:microsoft.com/office/officeart/2005/8/layout/bProcess3"/>
    <dgm:cxn modelId="{3BFB1C13-8F7A-40D2-AF4C-44158B56B6DF}" type="presParOf" srcId="{63C9B0A6-6DA8-4B3C-9BA6-8DD1DF6167F7}" destId="{DF6E6C40-0140-4400-9362-5CB5FD7D76E5}" srcOrd="0" destOrd="0" presId="urn:microsoft.com/office/officeart/2005/8/layout/bProcess3"/>
    <dgm:cxn modelId="{4D0D0FC5-F41A-4645-9E14-A3FC05EAACBB}" type="presParOf" srcId="{9850DFCB-42AD-4B17-8623-F09A6F567840}" destId="{007692EE-A0B4-4ADC-BB37-185104868A54}" srcOrd="2" destOrd="0" presId="urn:microsoft.com/office/officeart/2005/8/layout/bProcess3"/>
    <dgm:cxn modelId="{3ABC7924-06B1-4484-96DA-936A4A3F66E0}" type="presParOf" srcId="{9850DFCB-42AD-4B17-8623-F09A6F567840}" destId="{8FA02885-31BD-446E-BE7A-5BF151D34A15}" srcOrd="3" destOrd="0" presId="urn:microsoft.com/office/officeart/2005/8/layout/bProcess3"/>
    <dgm:cxn modelId="{6FD10189-DC49-4D96-AC05-2C24C55A45C7}" type="presParOf" srcId="{8FA02885-31BD-446E-BE7A-5BF151D34A15}" destId="{E38CE912-ABCF-4D67-A0FE-EA62D54AFD8D}" srcOrd="0" destOrd="0" presId="urn:microsoft.com/office/officeart/2005/8/layout/bProcess3"/>
    <dgm:cxn modelId="{B7441CF7-1838-4820-AB2F-C0889302380B}" type="presParOf" srcId="{9850DFCB-42AD-4B17-8623-F09A6F567840}" destId="{785D1337-47A1-45CB-9C90-96A76D6F8BF3}" srcOrd="4" destOrd="0" presId="urn:microsoft.com/office/officeart/2005/8/layout/bProcess3"/>
    <dgm:cxn modelId="{3BE4E81A-DA35-4A91-BFEB-E5FC8B27D8A1}" type="presParOf" srcId="{9850DFCB-42AD-4B17-8623-F09A6F567840}" destId="{49DED8C8-22F6-4C7F-8872-40C76045952B}" srcOrd="5" destOrd="0" presId="urn:microsoft.com/office/officeart/2005/8/layout/bProcess3"/>
    <dgm:cxn modelId="{30FBBB11-5E40-4BDF-BB7B-DE90A6EAAD13}" type="presParOf" srcId="{49DED8C8-22F6-4C7F-8872-40C76045952B}" destId="{BBF3263B-9234-4864-8F87-BEB23D68BCB6}" srcOrd="0" destOrd="0" presId="urn:microsoft.com/office/officeart/2005/8/layout/bProcess3"/>
    <dgm:cxn modelId="{C41B11AF-487D-4669-8102-CAE9AA19D366}" type="presParOf" srcId="{9850DFCB-42AD-4B17-8623-F09A6F567840}" destId="{BECE183F-284B-4DB2-BA47-8EE7C4C7D1FF}" srcOrd="6" destOrd="0" presId="urn:microsoft.com/office/officeart/2005/8/layout/bProcess3"/>
    <dgm:cxn modelId="{9B43A98C-C22A-4554-AD8B-C584A3D571BF}" type="presParOf" srcId="{9850DFCB-42AD-4B17-8623-F09A6F567840}" destId="{049CAE1F-DA4A-4D92-9431-877A34403839}" srcOrd="7" destOrd="0" presId="urn:microsoft.com/office/officeart/2005/8/layout/bProcess3"/>
    <dgm:cxn modelId="{75101107-9E1A-46D4-9F0C-8E5C5FA43045}" type="presParOf" srcId="{049CAE1F-DA4A-4D92-9431-877A34403839}" destId="{B0A2E754-9D6B-4B7E-897F-3F7990692030}" srcOrd="0" destOrd="0" presId="urn:microsoft.com/office/officeart/2005/8/layout/bProcess3"/>
    <dgm:cxn modelId="{1AACF106-2BA3-469A-A936-89362E75797A}" type="presParOf" srcId="{9850DFCB-42AD-4B17-8623-F09A6F567840}" destId="{5BBF6DBE-AB50-4DD4-A6FF-FA2890966C55}" srcOrd="8" destOrd="0" presId="urn:microsoft.com/office/officeart/2005/8/layout/bProcess3"/>
    <dgm:cxn modelId="{4E30206A-A4F8-4245-939A-D846512C6740}" type="presParOf" srcId="{9850DFCB-42AD-4B17-8623-F09A6F567840}" destId="{38877A5B-4337-46AA-ADCC-AFC5AEAD5906}" srcOrd="9" destOrd="0" presId="urn:microsoft.com/office/officeart/2005/8/layout/bProcess3"/>
    <dgm:cxn modelId="{AB81AA50-576B-498D-9168-4A1D0504C300}" type="presParOf" srcId="{38877A5B-4337-46AA-ADCC-AFC5AEAD5906}" destId="{4ED1ED04-AF9C-4B0E-AF15-1A78135C4E17}" srcOrd="0" destOrd="0" presId="urn:microsoft.com/office/officeart/2005/8/layout/bProcess3"/>
    <dgm:cxn modelId="{A164ACAE-7AC3-4C65-A7D4-D8C78E936ED0}" type="presParOf" srcId="{9850DFCB-42AD-4B17-8623-F09A6F567840}" destId="{6EC27F95-E2AC-422E-B59E-AD49D72AFC1E}"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8A1F9-D5F0-4509-9571-861377E602D9}">
      <dsp:nvSpPr>
        <dsp:cNvPr id="0" name=""/>
        <dsp:cNvSpPr/>
      </dsp:nvSpPr>
      <dsp:spPr>
        <a:xfrm>
          <a:off x="2661268" y="686604"/>
          <a:ext cx="528521" cy="91440"/>
        </a:xfrm>
        <a:custGeom>
          <a:avLst/>
          <a:gdLst/>
          <a:ahLst/>
          <a:cxnLst/>
          <a:rect l="0" t="0" r="0" b="0"/>
          <a:pathLst>
            <a:path>
              <a:moveTo>
                <a:pt x="0" y="45720"/>
              </a:moveTo>
              <a:lnTo>
                <a:pt x="528521"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11551" y="729525"/>
        <a:ext cx="27956" cy="5596"/>
      </dsp:txXfrm>
    </dsp:sp>
    <dsp:sp modelId="{94257B7E-F85F-4FCA-A96E-C1CEB0BF9E21}">
      <dsp:nvSpPr>
        <dsp:cNvPr id="0" name=""/>
        <dsp:cNvSpPr/>
      </dsp:nvSpPr>
      <dsp:spPr>
        <a:xfrm>
          <a:off x="232104" y="3035"/>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ka-GE" sz="1800" kern="1200" dirty="0" smtClean="0"/>
            <a:t>ბუნებრივი აირისგან ნახშირწყალბადების მოცილება</a:t>
          </a:r>
          <a:endParaRPr lang="en-US" sz="1800" kern="1200" dirty="0"/>
        </a:p>
      </dsp:txBody>
      <dsp:txXfrm>
        <a:off x="232104" y="3035"/>
        <a:ext cx="2430963" cy="1458578"/>
      </dsp:txXfrm>
    </dsp:sp>
    <dsp:sp modelId="{6CE31D40-4C59-4BBB-A65F-15C36AA8C4B0}">
      <dsp:nvSpPr>
        <dsp:cNvPr id="0" name=""/>
        <dsp:cNvSpPr/>
      </dsp:nvSpPr>
      <dsp:spPr>
        <a:xfrm>
          <a:off x="5651353" y="686604"/>
          <a:ext cx="528521" cy="91440"/>
        </a:xfrm>
        <a:custGeom>
          <a:avLst/>
          <a:gdLst/>
          <a:ahLst/>
          <a:cxnLst/>
          <a:rect l="0" t="0" r="0" b="0"/>
          <a:pathLst>
            <a:path>
              <a:moveTo>
                <a:pt x="0" y="45720"/>
              </a:moveTo>
              <a:lnTo>
                <a:pt x="528521"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01636" y="729525"/>
        <a:ext cx="27956" cy="5596"/>
      </dsp:txXfrm>
    </dsp:sp>
    <dsp:sp modelId="{E7091320-4865-4F69-BEC9-CB8B4D06D548}">
      <dsp:nvSpPr>
        <dsp:cNvPr id="0" name=""/>
        <dsp:cNvSpPr/>
      </dsp:nvSpPr>
      <dsp:spPr>
        <a:xfrm>
          <a:off x="3222190" y="3035"/>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ka-GE" sz="1800" kern="1200" dirty="0" smtClean="0"/>
            <a:t>ბუნებრივი აირის </a:t>
          </a:r>
          <a:r>
            <a:rPr lang="ka-GE" sz="1800" kern="1200" dirty="0" err="1" smtClean="0"/>
            <a:t>დაჭირხვნა</a:t>
          </a:r>
          <a:r>
            <a:rPr lang="ka-GE" sz="1800" kern="1200" dirty="0" smtClean="0"/>
            <a:t> 7-37 კგ-მ/სმ</a:t>
          </a:r>
          <a:r>
            <a:rPr lang="ka-GE" sz="1800" kern="1200" baseline="30000" dirty="0" smtClean="0"/>
            <a:t>2 </a:t>
          </a:r>
          <a:r>
            <a:rPr lang="ka-GE" sz="1800" kern="1200" dirty="0" smtClean="0"/>
            <a:t>წნევით და მისი გაცხელება</a:t>
          </a:r>
          <a:endParaRPr lang="en-US" sz="1800" kern="1200" dirty="0"/>
        </a:p>
      </dsp:txBody>
      <dsp:txXfrm>
        <a:off x="3222190" y="3035"/>
        <a:ext cx="2430963" cy="1458578"/>
      </dsp:txXfrm>
    </dsp:sp>
    <dsp:sp modelId="{D4969A5A-2B6D-472A-938D-FAD4C58345F6}">
      <dsp:nvSpPr>
        <dsp:cNvPr id="0" name=""/>
        <dsp:cNvSpPr/>
      </dsp:nvSpPr>
      <dsp:spPr>
        <a:xfrm>
          <a:off x="8641438" y="686604"/>
          <a:ext cx="528521" cy="91440"/>
        </a:xfrm>
        <a:custGeom>
          <a:avLst/>
          <a:gdLst/>
          <a:ahLst/>
          <a:cxnLst/>
          <a:rect l="0" t="0" r="0" b="0"/>
          <a:pathLst>
            <a:path>
              <a:moveTo>
                <a:pt x="0" y="45720"/>
              </a:moveTo>
              <a:lnTo>
                <a:pt x="528521"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891721" y="729525"/>
        <a:ext cx="27956" cy="5596"/>
      </dsp:txXfrm>
    </dsp:sp>
    <dsp:sp modelId="{E08B80D8-4C7D-45D7-8928-7889436CC5E5}">
      <dsp:nvSpPr>
        <dsp:cNvPr id="0" name=""/>
        <dsp:cNvSpPr/>
      </dsp:nvSpPr>
      <dsp:spPr>
        <a:xfrm>
          <a:off x="6212275" y="3035"/>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ka-GE" sz="1800" kern="1200" dirty="0" smtClean="0"/>
            <a:t>ბუნებრივი აირის გაწმენდა გოგირდის ნაერთებისგან</a:t>
          </a:r>
          <a:endParaRPr lang="en-US" sz="1800" kern="1200" dirty="0"/>
        </a:p>
      </dsp:txBody>
      <dsp:txXfrm>
        <a:off x="6212275" y="3035"/>
        <a:ext cx="2430963" cy="1458578"/>
      </dsp:txXfrm>
    </dsp:sp>
    <dsp:sp modelId="{914C54A5-7985-4E4F-A7A9-4E13AC8C26C3}">
      <dsp:nvSpPr>
        <dsp:cNvPr id="0" name=""/>
        <dsp:cNvSpPr/>
      </dsp:nvSpPr>
      <dsp:spPr>
        <a:xfrm>
          <a:off x="1447586" y="1459813"/>
          <a:ext cx="8970255" cy="528521"/>
        </a:xfrm>
        <a:custGeom>
          <a:avLst/>
          <a:gdLst/>
          <a:ahLst/>
          <a:cxnLst/>
          <a:rect l="0" t="0" r="0" b="0"/>
          <a:pathLst>
            <a:path>
              <a:moveTo>
                <a:pt x="8970255" y="0"/>
              </a:moveTo>
              <a:lnTo>
                <a:pt x="8970255" y="281360"/>
              </a:lnTo>
              <a:lnTo>
                <a:pt x="0" y="281360"/>
              </a:lnTo>
              <a:lnTo>
                <a:pt x="0" y="528521"/>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08022" y="1721275"/>
        <a:ext cx="449383" cy="5596"/>
      </dsp:txXfrm>
    </dsp:sp>
    <dsp:sp modelId="{0844F4E6-A66B-40C1-B10A-6E611BEC7556}">
      <dsp:nvSpPr>
        <dsp:cNvPr id="0" name=""/>
        <dsp:cNvSpPr/>
      </dsp:nvSpPr>
      <dsp:spPr>
        <a:xfrm>
          <a:off x="9202360" y="3035"/>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t>I </a:t>
          </a:r>
          <a:r>
            <a:rPr lang="ka-GE" sz="1800" kern="1200" dirty="0" smtClean="0"/>
            <a:t>საფეხური: მილოვან ღუმელში ნიკელის </a:t>
          </a:r>
          <a:r>
            <a:rPr lang="ka-GE" sz="1800" kern="1200" dirty="0" err="1" smtClean="0"/>
            <a:t>კატალიზატორზე</a:t>
          </a:r>
          <a:endParaRPr lang="en-US" sz="1800" kern="1200" dirty="0"/>
        </a:p>
      </dsp:txBody>
      <dsp:txXfrm>
        <a:off x="9202360" y="3035"/>
        <a:ext cx="2430963" cy="1458578"/>
      </dsp:txXfrm>
    </dsp:sp>
    <dsp:sp modelId="{3101538A-BA8E-4777-BEC3-6A7AF6411D46}">
      <dsp:nvSpPr>
        <dsp:cNvPr id="0" name=""/>
        <dsp:cNvSpPr/>
      </dsp:nvSpPr>
      <dsp:spPr>
        <a:xfrm>
          <a:off x="2661268" y="2704303"/>
          <a:ext cx="528521" cy="91440"/>
        </a:xfrm>
        <a:custGeom>
          <a:avLst/>
          <a:gdLst/>
          <a:ahLst/>
          <a:cxnLst/>
          <a:rect l="0" t="0" r="0" b="0"/>
          <a:pathLst>
            <a:path>
              <a:moveTo>
                <a:pt x="0" y="45720"/>
              </a:moveTo>
              <a:lnTo>
                <a:pt x="528521"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11551" y="2747225"/>
        <a:ext cx="27956" cy="5596"/>
      </dsp:txXfrm>
    </dsp:sp>
    <dsp:sp modelId="{BB632E1C-D33C-4886-9686-9D7921EEDF45}">
      <dsp:nvSpPr>
        <dsp:cNvPr id="0" name=""/>
        <dsp:cNvSpPr/>
      </dsp:nvSpPr>
      <dsp:spPr>
        <a:xfrm>
          <a:off x="232104" y="2020734"/>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de-DE" sz="1800" kern="1200" dirty="0" smtClean="0"/>
            <a:t>II საფეხური: შახტურ კონვერტორში ნიკელის კატალიზატორზე</a:t>
          </a:r>
          <a:endParaRPr lang="en-US" sz="1800" kern="1200" dirty="0"/>
        </a:p>
      </dsp:txBody>
      <dsp:txXfrm>
        <a:off x="232104" y="2020734"/>
        <a:ext cx="2430963" cy="1458578"/>
      </dsp:txXfrm>
    </dsp:sp>
    <dsp:sp modelId="{2180B171-A43A-4559-ACC6-7F377B890183}">
      <dsp:nvSpPr>
        <dsp:cNvPr id="0" name=""/>
        <dsp:cNvSpPr/>
      </dsp:nvSpPr>
      <dsp:spPr>
        <a:xfrm>
          <a:off x="5651353" y="2704303"/>
          <a:ext cx="528521" cy="91440"/>
        </a:xfrm>
        <a:custGeom>
          <a:avLst/>
          <a:gdLst/>
          <a:ahLst/>
          <a:cxnLst/>
          <a:rect l="0" t="0" r="0" b="0"/>
          <a:pathLst>
            <a:path>
              <a:moveTo>
                <a:pt x="0" y="45720"/>
              </a:moveTo>
              <a:lnTo>
                <a:pt x="528521"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01636" y="2747225"/>
        <a:ext cx="27956" cy="5596"/>
      </dsp:txXfrm>
    </dsp:sp>
    <dsp:sp modelId="{AFAB3221-E180-4E8A-8349-17B35434AC4A}">
      <dsp:nvSpPr>
        <dsp:cNvPr id="0" name=""/>
        <dsp:cNvSpPr/>
      </dsp:nvSpPr>
      <dsp:spPr>
        <a:xfrm>
          <a:off x="3222190" y="2020734"/>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ka-GE" sz="1400" kern="1200" noProof="0" dirty="0" smtClean="0"/>
            <a:t>ნახშირორჟანგის ორსაფეხურიანი (</a:t>
          </a:r>
          <a:r>
            <a:rPr lang="ka-GE" sz="1400" kern="1200" noProof="0" dirty="0" err="1" smtClean="0"/>
            <a:t>საშუალოტემპერატურული</a:t>
          </a:r>
          <a:r>
            <a:rPr lang="ka-GE" sz="1400" kern="1200" noProof="0" dirty="0" smtClean="0"/>
            <a:t> და </a:t>
          </a:r>
          <a:r>
            <a:rPr lang="ka-GE" sz="1400" kern="1200" noProof="0" dirty="0" err="1" smtClean="0"/>
            <a:t>დაბალტემპერატურული</a:t>
          </a:r>
          <a:r>
            <a:rPr lang="ka-GE" sz="1400" kern="1200" noProof="0" dirty="0" smtClean="0"/>
            <a:t>) </a:t>
          </a:r>
          <a:r>
            <a:rPr lang="ka-GE" sz="1400" kern="1200" noProof="0" dirty="0" err="1" smtClean="0"/>
            <a:t>კატალიზური</a:t>
          </a:r>
          <a:r>
            <a:rPr lang="ka-GE" sz="1400" kern="1200" noProof="0" dirty="0" smtClean="0"/>
            <a:t> კონვერსია</a:t>
          </a:r>
          <a:endParaRPr lang="ka-GE" sz="1400" kern="1200" noProof="0" dirty="0"/>
        </a:p>
      </dsp:txBody>
      <dsp:txXfrm>
        <a:off x="3222190" y="2020734"/>
        <a:ext cx="2430963" cy="1458578"/>
      </dsp:txXfrm>
    </dsp:sp>
    <dsp:sp modelId="{012042C0-3021-40C2-AE77-4F257D9C9730}">
      <dsp:nvSpPr>
        <dsp:cNvPr id="0" name=""/>
        <dsp:cNvSpPr/>
      </dsp:nvSpPr>
      <dsp:spPr>
        <a:xfrm>
          <a:off x="8641438" y="2704303"/>
          <a:ext cx="528521" cy="91440"/>
        </a:xfrm>
        <a:custGeom>
          <a:avLst/>
          <a:gdLst/>
          <a:ahLst/>
          <a:cxnLst/>
          <a:rect l="0" t="0" r="0" b="0"/>
          <a:pathLst>
            <a:path>
              <a:moveTo>
                <a:pt x="0" y="45720"/>
              </a:moveTo>
              <a:lnTo>
                <a:pt x="528521"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891721" y="2747225"/>
        <a:ext cx="27956" cy="5596"/>
      </dsp:txXfrm>
    </dsp:sp>
    <dsp:sp modelId="{64FD8EA2-2B49-4916-BEB2-CEF2078C24CC}">
      <dsp:nvSpPr>
        <dsp:cNvPr id="0" name=""/>
        <dsp:cNvSpPr/>
      </dsp:nvSpPr>
      <dsp:spPr>
        <a:xfrm>
          <a:off x="6212275" y="2020734"/>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err="1" smtClean="0"/>
            <a:t>კონვერ</a:t>
          </a:r>
          <a:r>
            <a:rPr lang="ka-GE" sz="1600" kern="1200" dirty="0" smtClean="0"/>
            <a:t>ს</a:t>
          </a:r>
          <a:r>
            <a:rPr lang="en-US" sz="1600" kern="1200" dirty="0" err="1" smtClean="0"/>
            <a:t>ირებული</a:t>
          </a:r>
          <a:r>
            <a:rPr lang="en-US" sz="1600" kern="1200" dirty="0" smtClean="0"/>
            <a:t> </a:t>
          </a:r>
          <a:r>
            <a:rPr lang="en-US" sz="1600" kern="1200" dirty="0" err="1" smtClean="0"/>
            <a:t>აირის</a:t>
          </a:r>
          <a:r>
            <a:rPr lang="en-US" sz="1600" kern="1200" dirty="0" smtClean="0"/>
            <a:t> </a:t>
          </a:r>
          <a:r>
            <a:rPr lang="en-US" sz="1600" kern="1200" dirty="0" err="1" smtClean="0"/>
            <a:t>გაწმენდა</a:t>
          </a:r>
          <a:r>
            <a:rPr lang="en-US" sz="1600" kern="1200" dirty="0" smtClean="0"/>
            <a:t> </a:t>
          </a:r>
          <a:r>
            <a:rPr lang="en-US" sz="1600" kern="1200" dirty="0" err="1" smtClean="0"/>
            <a:t>ნახშირორჟანგისაგან</a:t>
          </a:r>
          <a:r>
            <a:rPr lang="en-US" sz="1600" kern="1200" dirty="0" smtClean="0"/>
            <a:t> </a:t>
          </a:r>
          <a:r>
            <a:rPr lang="en-US" sz="1600" kern="1200" dirty="0" err="1" smtClean="0"/>
            <a:t>მონოეთანოლამინის</a:t>
          </a:r>
          <a:r>
            <a:rPr lang="en-US" sz="1600" kern="1200" dirty="0" smtClean="0"/>
            <a:t> </a:t>
          </a:r>
          <a:r>
            <a:rPr lang="en-US" sz="1600" kern="1200" dirty="0" err="1" smtClean="0"/>
            <a:t>ხსნარით</a:t>
          </a:r>
          <a:endParaRPr lang="en-US" sz="1600" kern="1200" dirty="0"/>
        </a:p>
      </dsp:txBody>
      <dsp:txXfrm>
        <a:off x="6212275" y="2020734"/>
        <a:ext cx="2430963" cy="1458578"/>
      </dsp:txXfrm>
    </dsp:sp>
    <dsp:sp modelId="{084A8A88-CDD7-449C-BEA8-5CE9DFAD5D5C}">
      <dsp:nvSpPr>
        <dsp:cNvPr id="0" name=""/>
        <dsp:cNvSpPr/>
      </dsp:nvSpPr>
      <dsp:spPr>
        <a:xfrm>
          <a:off x="1447586" y="3477513"/>
          <a:ext cx="8970255" cy="528521"/>
        </a:xfrm>
        <a:custGeom>
          <a:avLst/>
          <a:gdLst/>
          <a:ahLst/>
          <a:cxnLst/>
          <a:rect l="0" t="0" r="0" b="0"/>
          <a:pathLst>
            <a:path>
              <a:moveTo>
                <a:pt x="8970255" y="0"/>
              </a:moveTo>
              <a:lnTo>
                <a:pt x="8970255" y="281360"/>
              </a:lnTo>
              <a:lnTo>
                <a:pt x="0" y="281360"/>
              </a:lnTo>
              <a:lnTo>
                <a:pt x="0" y="528521"/>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08022" y="3738975"/>
        <a:ext cx="449383" cy="5596"/>
      </dsp:txXfrm>
    </dsp:sp>
    <dsp:sp modelId="{50EC3202-2E26-40FC-BE7A-D4B53F2BA034}">
      <dsp:nvSpPr>
        <dsp:cNvPr id="0" name=""/>
        <dsp:cNvSpPr/>
      </dsp:nvSpPr>
      <dsp:spPr>
        <a:xfrm>
          <a:off x="9202360" y="2020734"/>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de-DE" sz="1400" kern="1200" dirty="0" smtClean="0"/>
            <a:t>კონვერტირებული აირის საბოლოო გაწმენდა ნიკელის კატალიზატორზე </a:t>
          </a:r>
          <a:r>
            <a:rPr lang="en-US" sz="1400" kern="1200" dirty="0" err="1" smtClean="0"/>
            <a:t>ჰიდრირებით</a:t>
          </a:r>
          <a:r>
            <a:rPr lang="en-US" sz="1400" kern="1200" dirty="0" smtClean="0"/>
            <a:t> </a:t>
          </a:r>
          <a:r>
            <a:rPr lang="en-US" sz="1400" kern="1200" dirty="0" err="1" smtClean="0"/>
            <a:t>ნარჩენი</a:t>
          </a:r>
          <a:r>
            <a:rPr lang="en-US" sz="1400" kern="1200" dirty="0" smtClean="0"/>
            <a:t>  </a:t>
          </a:r>
          <a:r>
            <a:rPr lang="en-US" sz="1400" kern="1200" dirty="0" err="1" smtClean="0"/>
            <a:t>ოქსიდებისგან</a:t>
          </a:r>
          <a:r>
            <a:rPr lang="en-US" sz="1400" kern="1200" dirty="0" smtClean="0"/>
            <a:t> (CO, CO</a:t>
          </a:r>
          <a:r>
            <a:rPr lang="en-US" sz="1400" kern="1200" baseline="-25000" dirty="0" smtClean="0"/>
            <a:t>2</a:t>
          </a:r>
          <a:r>
            <a:rPr lang="en-US" sz="1400" kern="1200" dirty="0" smtClean="0"/>
            <a:t>) </a:t>
          </a:r>
          <a:r>
            <a:rPr lang="en-US" sz="1400" kern="1200" dirty="0" err="1" smtClean="0"/>
            <a:t>მონოეთანოლამინის</a:t>
          </a:r>
          <a:r>
            <a:rPr lang="en-US" sz="1400" kern="1200" dirty="0" smtClean="0"/>
            <a:t> </a:t>
          </a:r>
          <a:r>
            <a:rPr lang="en-US" sz="1400" kern="1200" dirty="0" err="1" smtClean="0"/>
            <a:t>ხსნარით</a:t>
          </a:r>
          <a:endParaRPr lang="en-US" sz="1400" kern="1200" dirty="0"/>
        </a:p>
      </dsp:txBody>
      <dsp:txXfrm>
        <a:off x="9202360" y="2020734"/>
        <a:ext cx="2430963" cy="1458578"/>
      </dsp:txXfrm>
    </dsp:sp>
    <dsp:sp modelId="{9969596F-C76E-4FCA-A274-55EB59FD9FFA}">
      <dsp:nvSpPr>
        <dsp:cNvPr id="0" name=""/>
        <dsp:cNvSpPr/>
      </dsp:nvSpPr>
      <dsp:spPr>
        <a:xfrm>
          <a:off x="2661268" y="4722003"/>
          <a:ext cx="528521" cy="91440"/>
        </a:xfrm>
        <a:custGeom>
          <a:avLst/>
          <a:gdLst/>
          <a:ahLst/>
          <a:cxnLst/>
          <a:rect l="0" t="0" r="0" b="0"/>
          <a:pathLst>
            <a:path>
              <a:moveTo>
                <a:pt x="0" y="45720"/>
              </a:moveTo>
              <a:lnTo>
                <a:pt x="528521"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11551" y="4764925"/>
        <a:ext cx="27956" cy="5596"/>
      </dsp:txXfrm>
    </dsp:sp>
    <dsp:sp modelId="{7114690A-F20A-4EE4-B3CA-920AFD66ADE1}">
      <dsp:nvSpPr>
        <dsp:cNvPr id="0" name=""/>
        <dsp:cNvSpPr/>
      </dsp:nvSpPr>
      <dsp:spPr>
        <a:xfrm>
          <a:off x="232104" y="4038434"/>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ka-GE" sz="1600" kern="1200" dirty="0" smtClean="0"/>
            <a:t>მეთილდიეთანოლ ამინის </a:t>
          </a:r>
          <a:r>
            <a:rPr lang="en-US" sz="1600" kern="1200" dirty="0" err="1" smtClean="0"/>
            <a:t>ხსნარის</a:t>
          </a:r>
          <a:r>
            <a:rPr lang="en-US" sz="1600" kern="1200" dirty="0" smtClean="0"/>
            <a:t> </a:t>
          </a:r>
          <a:r>
            <a:rPr lang="en-US" sz="1600" kern="1200" dirty="0" err="1" smtClean="0"/>
            <a:t>განახლება</a:t>
          </a:r>
          <a:r>
            <a:rPr lang="en-US" sz="1600" kern="1200" dirty="0" smtClean="0"/>
            <a:t> (</a:t>
          </a:r>
          <a:r>
            <a:rPr lang="en-US" sz="1600" kern="1200" dirty="0" err="1" smtClean="0"/>
            <a:t>რეგენერაცია</a:t>
          </a:r>
          <a:endParaRPr lang="en-US" sz="1600" kern="1200" dirty="0"/>
        </a:p>
      </dsp:txBody>
      <dsp:txXfrm>
        <a:off x="232104" y="4038434"/>
        <a:ext cx="2430963" cy="1458578"/>
      </dsp:txXfrm>
    </dsp:sp>
    <dsp:sp modelId="{4F31F25F-06A9-4198-948D-096D1310F420}">
      <dsp:nvSpPr>
        <dsp:cNvPr id="0" name=""/>
        <dsp:cNvSpPr/>
      </dsp:nvSpPr>
      <dsp:spPr>
        <a:xfrm>
          <a:off x="3222190" y="4038434"/>
          <a:ext cx="2430963" cy="1458578"/>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err="1" smtClean="0"/>
            <a:t>სასინთეზო</a:t>
          </a:r>
          <a:r>
            <a:rPr lang="en-US" sz="1600" kern="1200" dirty="0" smtClean="0"/>
            <a:t> </a:t>
          </a:r>
          <a:r>
            <a:rPr lang="en-US" sz="1600" kern="1200" dirty="0" err="1" smtClean="0"/>
            <a:t>აირნარევის</a:t>
          </a:r>
          <a:r>
            <a:rPr lang="en-US" sz="1600" kern="1200" dirty="0" smtClean="0"/>
            <a:t> </a:t>
          </a:r>
          <a:r>
            <a:rPr lang="en-US" sz="1600" kern="1200" dirty="0" err="1" smtClean="0"/>
            <a:t>დაჭირხვნა</a:t>
          </a:r>
          <a:r>
            <a:rPr lang="en-US" sz="1600" kern="1200" dirty="0" smtClean="0"/>
            <a:t> (350 </a:t>
          </a:r>
          <a:r>
            <a:rPr lang="en-US" sz="1600" kern="1200" dirty="0" err="1" smtClean="0"/>
            <a:t>კგ</a:t>
          </a:r>
          <a:r>
            <a:rPr lang="en-US" sz="1600" kern="1200" dirty="0" smtClean="0"/>
            <a:t>-ძ/სმ</a:t>
          </a:r>
          <a:r>
            <a:rPr lang="en-US" sz="1600" kern="1200" baseline="30000" dirty="0" smtClean="0"/>
            <a:t>2</a:t>
          </a:r>
          <a:r>
            <a:rPr lang="en-US" sz="1600" kern="1200" dirty="0" smtClean="0"/>
            <a:t>)-</a:t>
          </a:r>
          <a:r>
            <a:rPr lang="en-US" sz="1600" kern="1200" dirty="0" err="1" smtClean="0"/>
            <a:t>მდე</a:t>
          </a:r>
          <a:r>
            <a:rPr lang="en-US" sz="1600" kern="1200" dirty="0" smtClean="0"/>
            <a:t> </a:t>
          </a:r>
          <a:r>
            <a:rPr lang="en-US" sz="1600" kern="1200" dirty="0" err="1" smtClean="0"/>
            <a:t>წნევისას</a:t>
          </a:r>
          <a:r>
            <a:rPr lang="en-US" sz="1600" kern="1200" dirty="0" smtClean="0"/>
            <a:t> </a:t>
          </a:r>
          <a:r>
            <a:rPr lang="en-US" sz="1600" kern="1200" dirty="0" err="1" smtClean="0"/>
            <a:t>და</a:t>
          </a:r>
          <a:r>
            <a:rPr lang="en-US" sz="1600" kern="1200" dirty="0" smtClean="0"/>
            <a:t> </a:t>
          </a:r>
          <a:r>
            <a:rPr lang="en-US" sz="1600" kern="1200" dirty="0" err="1" smtClean="0"/>
            <a:t>ამიაკის</a:t>
          </a:r>
          <a:r>
            <a:rPr lang="en-US" sz="1600" kern="1200" dirty="0" smtClean="0"/>
            <a:t> </a:t>
          </a:r>
          <a:r>
            <a:rPr lang="en-US" sz="1600" kern="1200" dirty="0" err="1" smtClean="0"/>
            <a:t>კატალიზური</a:t>
          </a:r>
          <a:r>
            <a:rPr lang="en-US" sz="1600" kern="1200" dirty="0" smtClean="0"/>
            <a:t> </a:t>
          </a:r>
          <a:r>
            <a:rPr lang="en-US" sz="1600" kern="1200" dirty="0" err="1" smtClean="0"/>
            <a:t>სინთეზ</a:t>
          </a:r>
          <a:r>
            <a:rPr lang="ka-GE" sz="1600" kern="1200" dirty="0" smtClean="0"/>
            <a:t>ი</a:t>
          </a:r>
          <a:endParaRPr lang="en-US" sz="1600" kern="1200" dirty="0"/>
        </a:p>
      </dsp:txBody>
      <dsp:txXfrm>
        <a:off x="3222190" y="4038434"/>
        <a:ext cx="2430963" cy="1458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E96E2-EC6E-4B49-9A83-1A96C48E50F9}">
      <dsp:nvSpPr>
        <dsp:cNvPr id="0" name=""/>
        <dsp:cNvSpPr/>
      </dsp:nvSpPr>
      <dsp:spPr>
        <a:xfrm>
          <a:off x="2529085" y="699848"/>
          <a:ext cx="538857" cy="91440"/>
        </a:xfrm>
        <a:custGeom>
          <a:avLst/>
          <a:gdLst/>
          <a:ahLst/>
          <a:cxnLst/>
          <a:rect l="0" t="0" r="0" b="0"/>
          <a:pathLst>
            <a:path>
              <a:moveTo>
                <a:pt x="0" y="45720"/>
              </a:moveTo>
              <a:lnTo>
                <a:pt x="538857"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84278" y="742718"/>
        <a:ext cx="28472" cy="5700"/>
      </dsp:txXfrm>
    </dsp:sp>
    <dsp:sp modelId="{60D14EA0-0070-44DE-B445-CF0D3BED21BC}">
      <dsp:nvSpPr>
        <dsp:cNvPr id="0" name=""/>
        <dsp:cNvSpPr/>
      </dsp:nvSpPr>
      <dsp:spPr>
        <a:xfrm>
          <a:off x="54984" y="2797"/>
          <a:ext cx="2475901" cy="148554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ka-GE" sz="2000" kern="1200" noProof="0" dirty="0" smtClean="0"/>
            <a:t>ჰაერ-ამიაკის ნარევის წარმოქმნა</a:t>
          </a:r>
          <a:endParaRPr lang="ka-GE" sz="1100" kern="1200" noProof="0" dirty="0"/>
        </a:p>
      </dsp:txBody>
      <dsp:txXfrm>
        <a:off x="54984" y="2797"/>
        <a:ext cx="2475901" cy="1485540"/>
      </dsp:txXfrm>
    </dsp:sp>
    <dsp:sp modelId="{A724C1C9-F0CF-4951-9394-11F9AA84C441}">
      <dsp:nvSpPr>
        <dsp:cNvPr id="0" name=""/>
        <dsp:cNvSpPr/>
      </dsp:nvSpPr>
      <dsp:spPr>
        <a:xfrm>
          <a:off x="5574444" y="699848"/>
          <a:ext cx="538857" cy="91440"/>
        </a:xfrm>
        <a:custGeom>
          <a:avLst/>
          <a:gdLst/>
          <a:ahLst/>
          <a:cxnLst/>
          <a:rect l="0" t="0" r="0" b="0"/>
          <a:pathLst>
            <a:path>
              <a:moveTo>
                <a:pt x="0" y="45720"/>
              </a:moveTo>
              <a:lnTo>
                <a:pt x="538857"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829637" y="742718"/>
        <a:ext cx="28472" cy="5700"/>
      </dsp:txXfrm>
    </dsp:sp>
    <dsp:sp modelId="{F07FF7CA-3952-4A8E-B56C-698C352549B3}">
      <dsp:nvSpPr>
        <dsp:cNvPr id="0" name=""/>
        <dsp:cNvSpPr/>
      </dsp:nvSpPr>
      <dsp:spPr>
        <a:xfrm>
          <a:off x="3100343" y="2797"/>
          <a:ext cx="2475901" cy="148554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de-DE" sz="1600" kern="1200" dirty="0" smtClean="0"/>
            <a:t>ამიაკის  კატალიზური ჟანგვა ჰაერის ჟანგბადით 850</a:t>
          </a:r>
          <a:r>
            <a:rPr lang="de-DE" sz="1600" kern="1200" baseline="30000" dirty="0" smtClean="0"/>
            <a:t>0</a:t>
          </a:r>
          <a:r>
            <a:rPr lang="de-DE" sz="1600" kern="1200" dirty="0" smtClean="0"/>
            <a:t>ჩ-ზე</a:t>
          </a:r>
          <a:endParaRPr lang="en-US" sz="1600" kern="1200" dirty="0"/>
        </a:p>
      </dsp:txBody>
      <dsp:txXfrm>
        <a:off x="3100343" y="2797"/>
        <a:ext cx="2475901" cy="1485540"/>
      </dsp:txXfrm>
    </dsp:sp>
    <dsp:sp modelId="{5DC37BF3-D9C5-4FB2-A3E6-62A8E795638B}">
      <dsp:nvSpPr>
        <dsp:cNvPr id="0" name=""/>
        <dsp:cNvSpPr/>
      </dsp:nvSpPr>
      <dsp:spPr>
        <a:xfrm>
          <a:off x="8619803" y="699848"/>
          <a:ext cx="538857" cy="91440"/>
        </a:xfrm>
        <a:custGeom>
          <a:avLst/>
          <a:gdLst/>
          <a:ahLst/>
          <a:cxnLst/>
          <a:rect l="0" t="0" r="0" b="0"/>
          <a:pathLst>
            <a:path>
              <a:moveTo>
                <a:pt x="0" y="45720"/>
              </a:moveTo>
              <a:lnTo>
                <a:pt x="538857"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874995" y="742718"/>
        <a:ext cx="28472" cy="5700"/>
      </dsp:txXfrm>
    </dsp:sp>
    <dsp:sp modelId="{6DFF854F-16E6-400B-BA72-3E585B3EEEC7}">
      <dsp:nvSpPr>
        <dsp:cNvPr id="0" name=""/>
        <dsp:cNvSpPr/>
      </dsp:nvSpPr>
      <dsp:spPr>
        <a:xfrm>
          <a:off x="6145702" y="2797"/>
          <a:ext cx="2475901" cy="148554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err="1" smtClean="0"/>
            <a:t>ქვაბ-უტილიზატორში</a:t>
          </a:r>
          <a:r>
            <a:rPr lang="en-US" sz="1700" kern="1200" dirty="0" smtClean="0"/>
            <a:t> </a:t>
          </a:r>
          <a:r>
            <a:rPr lang="en-US" sz="1700" kern="1200" dirty="0" err="1" smtClean="0"/>
            <a:t>ნიტროზული</a:t>
          </a:r>
          <a:r>
            <a:rPr lang="en-US" sz="1700" kern="1200" dirty="0" smtClean="0"/>
            <a:t> </a:t>
          </a:r>
          <a:r>
            <a:rPr lang="en-US" sz="1700" kern="1200" dirty="0" err="1" smtClean="0"/>
            <a:t>აირების</a:t>
          </a:r>
          <a:r>
            <a:rPr lang="en-US" sz="1700" kern="1200" dirty="0" smtClean="0"/>
            <a:t> </a:t>
          </a:r>
          <a:r>
            <a:rPr lang="en-US" sz="1700" kern="1200" dirty="0" err="1" smtClean="0"/>
            <a:t>გაცივება</a:t>
          </a:r>
          <a:r>
            <a:rPr lang="en-US" sz="1700" kern="1200" dirty="0" smtClean="0"/>
            <a:t> 360</a:t>
          </a:r>
          <a:r>
            <a:rPr lang="en-US" sz="1700" kern="1200" baseline="30000" dirty="0" smtClean="0"/>
            <a:t>0</a:t>
          </a:r>
          <a:r>
            <a:rPr lang="en-US" sz="1700" kern="1200" dirty="0" smtClean="0"/>
            <a:t>ჩ </a:t>
          </a:r>
          <a:r>
            <a:rPr lang="en-US" sz="1700" kern="1200" dirty="0" err="1" smtClean="0"/>
            <a:t>ტემპერა­ტურამდე</a:t>
          </a:r>
          <a:endParaRPr lang="en-US" sz="1700" kern="1200" dirty="0"/>
        </a:p>
      </dsp:txBody>
      <dsp:txXfrm>
        <a:off x="6145702" y="2797"/>
        <a:ext cx="2475901" cy="1485540"/>
      </dsp:txXfrm>
    </dsp:sp>
    <dsp:sp modelId="{97ACC22B-E80D-4866-A04B-733D580AEC44}">
      <dsp:nvSpPr>
        <dsp:cNvPr id="0" name=""/>
        <dsp:cNvSpPr/>
      </dsp:nvSpPr>
      <dsp:spPr>
        <a:xfrm>
          <a:off x="1292935" y="1486538"/>
          <a:ext cx="9136076" cy="538857"/>
        </a:xfrm>
        <a:custGeom>
          <a:avLst/>
          <a:gdLst/>
          <a:ahLst/>
          <a:cxnLst/>
          <a:rect l="0" t="0" r="0" b="0"/>
          <a:pathLst>
            <a:path>
              <a:moveTo>
                <a:pt x="9136076" y="0"/>
              </a:moveTo>
              <a:lnTo>
                <a:pt x="9136076" y="286528"/>
              </a:lnTo>
              <a:lnTo>
                <a:pt x="0" y="286528"/>
              </a:lnTo>
              <a:lnTo>
                <a:pt x="0" y="538857"/>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32128" y="1753117"/>
        <a:ext cx="457690" cy="5700"/>
      </dsp:txXfrm>
    </dsp:sp>
    <dsp:sp modelId="{4B4C275A-CC6D-4A69-9427-087FE3604DAD}">
      <dsp:nvSpPr>
        <dsp:cNvPr id="0" name=""/>
        <dsp:cNvSpPr/>
      </dsp:nvSpPr>
      <dsp:spPr>
        <a:xfrm>
          <a:off x="9191061" y="2797"/>
          <a:ext cx="2475901" cy="148554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err="1" smtClean="0"/>
            <a:t>ნიტროზული</a:t>
          </a:r>
          <a:r>
            <a:rPr lang="en-US" sz="1700" kern="1200" dirty="0" smtClean="0"/>
            <a:t> </a:t>
          </a:r>
          <a:r>
            <a:rPr lang="en-US" sz="1700" kern="1200" dirty="0" err="1" smtClean="0"/>
            <a:t>აირების</a:t>
          </a:r>
          <a:r>
            <a:rPr lang="en-US" sz="1700" kern="1200" dirty="0" smtClean="0"/>
            <a:t> </a:t>
          </a:r>
          <a:r>
            <a:rPr lang="en-US" sz="1700" kern="1200" dirty="0" err="1" smtClean="0"/>
            <a:t>შემდგომი</a:t>
          </a:r>
          <a:r>
            <a:rPr lang="en-US" sz="1700" kern="1200" dirty="0" smtClean="0"/>
            <a:t> </a:t>
          </a:r>
          <a:r>
            <a:rPr lang="en-US" sz="1700" kern="1200" dirty="0" err="1" smtClean="0"/>
            <a:t>გაცივება</a:t>
          </a:r>
          <a:r>
            <a:rPr lang="en-US" sz="1700" kern="1200" dirty="0" smtClean="0"/>
            <a:t> 65 </a:t>
          </a:r>
          <a:r>
            <a:rPr lang="en-US" sz="1700" kern="1200" baseline="30000" dirty="0" smtClean="0"/>
            <a:t>0</a:t>
          </a:r>
          <a:r>
            <a:rPr lang="en-US" sz="1700" kern="1200" dirty="0" smtClean="0"/>
            <a:t>C </a:t>
          </a:r>
          <a:r>
            <a:rPr lang="en-US" sz="1700" kern="1200" dirty="0" err="1" smtClean="0"/>
            <a:t>ტემპერატურამდე</a:t>
          </a:r>
          <a:endParaRPr lang="en-US" sz="1700" kern="1200" dirty="0"/>
        </a:p>
      </dsp:txBody>
      <dsp:txXfrm>
        <a:off x="9191061" y="2797"/>
        <a:ext cx="2475901" cy="1485540"/>
      </dsp:txXfrm>
    </dsp:sp>
    <dsp:sp modelId="{A11E9B7B-4C7B-4066-9872-868E06E340AE}">
      <dsp:nvSpPr>
        <dsp:cNvPr id="0" name=""/>
        <dsp:cNvSpPr/>
      </dsp:nvSpPr>
      <dsp:spPr>
        <a:xfrm>
          <a:off x="2529085" y="2754846"/>
          <a:ext cx="538857" cy="91440"/>
        </a:xfrm>
        <a:custGeom>
          <a:avLst/>
          <a:gdLst/>
          <a:ahLst/>
          <a:cxnLst/>
          <a:rect l="0" t="0" r="0" b="0"/>
          <a:pathLst>
            <a:path>
              <a:moveTo>
                <a:pt x="0" y="45720"/>
              </a:moveTo>
              <a:lnTo>
                <a:pt x="538857"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84278" y="2797716"/>
        <a:ext cx="28472" cy="5700"/>
      </dsp:txXfrm>
    </dsp:sp>
    <dsp:sp modelId="{E76DFD95-D5C5-4539-810F-9250E3D049A7}">
      <dsp:nvSpPr>
        <dsp:cNvPr id="0" name=""/>
        <dsp:cNvSpPr/>
      </dsp:nvSpPr>
      <dsp:spPr>
        <a:xfrm>
          <a:off x="54984" y="2057796"/>
          <a:ext cx="2475901" cy="148554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err="1" smtClean="0"/>
            <a:t>აირების</a:t>
          </a:r>
          <a:r>
            <a:rPr lang="en-US" sz="1700" kern="1200" dirty="0" smtClean="0"/>
            <a:t> </a:t>
          </a:r>
          <a:r>
            <a:rPr lang="en-US" sz="1700" kern="1200" dirty="0" err="1" smtClean="0"/>
            <a:t>დაჭირხვნა</a:t>
          </a:r>
          <a:r>
            <a:rPr lang="en-US" sz="1700" kern="1200" dirty="0" smtClean="0"/>
            <a:t> 11.6 </a:t>
          </a:r>
          <a:r>
            <a:rPr lang="en-US" sz="1700" kern="1200" dirty="0" err="1" smtClean="0"/>
            <a:t>კგ</a:t>
          </a:r>
          <a:r>
            <a:rPr lang="en-US" sz="1700" kern="1200" dirty="0" smtClean="0"/>
            <a:t>-ძ/სმ</a:t>
          </a:r>
          <a:r>
            <a:rPr lang="en-US" sz="1700" kern="1200" baseline="30000" dirty="0" smtClean="0"/>
            <a:t>2 </a:t>
          </a:r>
          <a:r>
            <a:rPr lang="en-US" sz="1700" kern="1200" dirty="0" err="1" smtClean="0"/>
            <a:t>წნევის</a:t>
          </a:r>
          <a:r>
            <a:rPr lang="en-US" sz="1700" kern="1200" dirty="0" smtClean="0"/>
            <a:t> </a:t>
          </a:r>
          <a:r>
            <a:rPr lang="en-US" sz="1700" kern="1200" dirty="0" err="1" smtClean="0"/>
            <a:t>ქვეშ</a:t>
          </a:r>
          <a:r>
            <a:rPr lang="en-US" sz="1700" kern="1200" dirty="0" smtClean="0"/>
            <a:t> </a:t>
          </a:r>
          <a:r>
            <a:rPr lang="en-US" sz="1700" kern="1200" dirty="0" err="1" smtClean="0"/>
            <a:t>ნიტროზული</a:t>
          </a:r>
          <a:endParaRPr lang="en-US" sz="1700" kern="1200" dirty="0"/>
        </a:p>
      </dsp:txBody>
      <dsp:txXfrm>
        <a:off x="54984" y="2057796"/>
        <a:ext cx="2475901" cy="1485540"/>
      </dsp:txXfrm>
    </dsp:sp>
    <dsp:sp modelId="{D4E666EF-0FBA-4D26-8146-172DA5C8072C}">
      <dsp:nvSpPr>
        <dsp:cNvPr id="0" name=""/>
        <dsp:cNvSpPr/>
      </dsp:nvSpPr>
      <dsp:spPr>
        <a:xfrm>
          <a:off x="5574444" y="2754846"/>
          <a:ext cx="538857" cy="91440"/>
        </a:xfrm>
        <a:custGeom>
          <a:avLst/>
          <a:gdLst/>
          <a:ahLst/>
          <a:cxnLst/>
          <a:rect l="0" t="0" r="0" b="0"/>
          <a:pathLst>
            <a:path>
              <a:moveTo>
                <a:pt x="0" y="45720"/>
              </a:moveTo>
              <a:lnTo>
                <a:pt x="538857"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829637" y="2797716"/>
        <a:ext cx="28472" cy="5700"/>
      </dsp:txXfrm>
    </dsp:sp>
    <dsp:sp modelId="{DFEAC5D5-97BD-4E06-AD4F-AB9FFC35C31A}">
      <dsp:nvSpPr>
        <dsp:cNvPr id="0" name=""/>
        <dsp:cNvSpPr/>
      </dsp:nvSpPr>
      <dsp:spPr>
        <a:xfrm>
          <a:off x="3100343" y="2057796"/>
          <a:ext cx="2475901" cy="148554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ka-GE" sz="1800" kern="1200" noProof="0" dirty="0" err="1" smtClean="0"/>
            <a:t>ნიტროზული</a:t>
          </a:r>
          <a:r>
            <a:rPr lang="ka-GE" sz="1800" kern="1200" noProof="0" dirty="0" smtClean="0"/>
            <a:t> აირების შემდგომი გაცივება 60 </a:t>
          </a:r>
          <a:r>
            <a:rPr lang="ka-GE" sz="1800" kern="1200" baseline="30000" noProof="0" dirty="0" smtClean="0"/>
            <a:t>0</a:t>
          </a:r>
          <a:r>
            <a:rPr lang="ka-GE" sz="1800" kern="1200" noProof="0" dirty="0" smtClean="0"/>
            <a:t>C ტემპერატურამდე</a:t>
          </a:r>
          <a:endParaRPr lang="ka-GE" sz="1800" kern="1200" noProof="0" dirty="0"/>
        </a:p>
      </dsp:txBody>
      <dsp:txXfrm>
        <a:off x="3100343" y="2057796"/>
        <a:ext cx="2475901" cy="1485540"/>
      </dsp:txXfrm>
    </dsp:sp>
    <dsp:sp modelId="{1086EB10-37DD-4464-952F-48D7333157B3}">
      <dsp:nvSpPr>
        <dsp:cNvPr id="0" name=""/>
        <dsp:cNvSpPr/>
      </dsp:nvSpPr>
      <dsp:spPr>
        <a:xfrm>
          <a:off x="2499689" y="3541536"/>
          <a:ext cx="5543283" cy="538857"/>
        </a:xfrm>
        <a:custGeom>
          <a:avLst/>
          <a:gdLst/>
          <a:ahLst/>
          <a:cxnLst/>
          <a:rect l="0" t="0" r="0" b="0"/>
          <a:pathLst>
            <a:path>
              <a:moveTo>
                <a:pt x="5543283" y="0"/>
              </a:moveTo>
              <a:lnTo>
                <a:pt x="5543283" y="286528"/>
              </a:lnTo>
              <a:lnTo>
                <a:pt x="0" y="286528"/>
              </a:lnTo>
              <a:lnTo>
                <a:pt x="0" y="538857"/>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132019" y="3808115"/>
        <a:ext cx="278622" cy="5700"/>
      </dsp:txXfrm>
    </dsp:sp>
    <dsp:sp modelId="{32DA6F65-9372-47F0-BC3F-CA939C815526}">
      <dsp:nvSpPr>
        <dsp:cNvPr id="0" name=""/>
        <dsp:cNvSpPr/>
      </dsp:nvSpPr>
      <dsp:spPr>
        <a:xfrm>
          <a:off x="6145702" y="2057796"/>
          <a:ext cx="3794541" cy="148554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err="1" smtClean="0"/>
            <a:t>ნიტროზული</a:t>
          </a:r>
          <a:r>
            <a:rPr lang="en-US" sz="1600" kern="1200" dirty="0" smtClean="0"/>
            <a:t> </a:t>
          </a:r>
          <a:r>
            <a:rPr lang="en-US" sz="1600" kern="1200" dirty="0" err="1" smtClean="0"/>
            <a:t>აირების</a:t>
          </a:r>
          <a:r>
            <a:rPr lang="en-US" sz="1600" kern="1200" dirty="0" smtClean="0"/>
            <a:t> </a:t>
          </a:r>
          <a:r>
            <a:rPr lang="en-US" sz="1600" kern="1200" dirty="0" err="1" smtClean="0"/>
            <a:t>აბსორბცია</a:t>
          </a:r>
          <a:r>
            <a:rPr lang="en-US" sz="1600" kern="1200" dirty="0" smtClean="0"/>
            <a:t> </a:t>
          </a:r>
          <a:r>
            <a:rPr lang="en-US" sz="1600" kern="1200" dirty="0" err="1" smtClean="0"/>
            <a:t>და</a:t>
          </a:r>
          <a:r>
            <a:rPr lang="en-US" sz="1600" kern="1200" dirty="0" smtClean="0"/>
            <a:t> </a:t>
          </a:r>
          <a:r>
            <a:rPr lang="en-US" sz="1600" kern="1200" dirty="0" err="1" smtClean="0"/>
            <a:t>დაახლოებით</a:t>
          </a:r>
          <a:r>
            <a:rPr lang="en-US" sz="1600" kern="1200" dirty="0" smtClean="0"/>
            <a:t> 60 %-</a:t>
          </a:r>
          <a:r>
            <a:rPr lang="en-US" sz="1600" kern="1200" dirty="0" err="1" smtClean="0"/>
            <a:t>იანი</a:t>
          </a:r>
          <a:r>
            <a:rPr lang="en-US" sz="1600" kern="1200" dirty="0" smtClean="0"/>
            <a:t> HNO</a:t>
          </a:r>
          <a:r>
            <a:rPr lang="en-US" sz="1600" kern="1200" baseline="-25000" dirty="0" smtClean="0"/>
            <a:t>3 </a:t>
          </a:r>
          <a:r>
            <a:rPr lang="en-US" sz="1600" kern="1200" dirty="0" smtClean="0"/>
            <a:t>–</a:t>
          </a:r>
          <a:r>
            <a:rPr lang="en-US" sz="1600" kern="1200" dirty="0" err="1" smtClean="0"/>
            <a:t>ის</a:t>
          </a:r>
          <a:r>
            <a:rPr lang="en-US" sz="1600" kern="1200" dirty="0" smtClean="0"/>
            <a:t> </a:t>
          </a:r>
          <a:r>
            <a:rPr lang="en-US" sz="1600" kern="1200" dirty="0" err="1" smtClean="0"/>
            <a:t>წყალხსნარის</a:t>
          </a:r>
          <a:r>
            <a:rPr lang="en-US" sz="1600" kern="1200" dirty="0" smtClean="0"/>
            <a:t> </a:t>
          </a:r>
          <a:r>
            <a:rPr lang="en-US" sz="1600" kern="1200" dirty="0" err="1" smtClean="0"/>
            <a:t>მიღება</a:t>
          </a:r>
          <a:r>
            <a:rPr lang="en-US" sz="1600" kern="1200" dirty="0" smtClean="0"/>
            <a:t>, </a:t>
          </a:r>
          <a:r>
            <a:rPr lang="en-US" sz="1600" kern="1200" dirty="0" err="1" smtClean="0"/>
            <a:t>რომელიც</a:t>
          </a:r>
          <a:r>
            <a:rPr lang="en-US" sz="1600" kern="1200" dirty="0" smtClean="0"/>
            <a:t> </a:t>
          </a:r>
          <a:r>
            <a:rPr lang="en-US" sz="1600" kern="1200" dirty="0" err="1" smtClean="0"/>
            <a:t>გადაიტუმბება</a:t>
          </a:r>
          <a:r>
            <a:rPr lang="en-US" sz="1600" kern="1200" dirty="0" smtClean="0"/>
            <a:t> </a:t>
          </a:r>
          <a:r>
            <a:rPr lang="en-US" sz="1600" kern="1200" dirty="0" err="1" smtClean="0"/>
            <a:t>აზოტ</a:t>
          </a:r>
          <a:r>
            <a:rPr lang="ka-GE" sz="1600" kern="1200" dirty="0" smtClean="0"/>
            <a:t>მჟ</a:t>
          </a:r>
          <a:r>
            <a:rPr lang="en-US" sz="1600" kern="1200" dirty="0" err="1" smtClean="0"/>
            <a:t>ავას</a:t>
          </a:r>
          <a:r>
            <a:rPr lang="en-US" sz="1600" kern="1200" dirty="0" smtClean="0"/>
            <a:t> </a:t>
          </a:r>
          <a:r>
            <a:rPr lang="en-US" sz="1600" kern="1200" dirty="0" err="1" smtClean="0"/>
            <a:t>საცავებში</a:t>
          </a:r>
          <a:r>
            <a:rPr lang="en-US" sz="1100" kern="1200" dirty="0" smtClean="0"/>
            <a:t>.</a:t>
          </a:r>
          <a:endParaRPr lang="en-US" sz="1100" kern="1200" dirty="0"/>
        </a:p>
      </dsp:txBody>
      <dsp:txXfrm>
        <a:off x="6145702" y="2057796"/>
        <a:ext cx="3794541" cy="1485540"/>
      </dsp:txXfrm>
    </dsp:sp>
    <dsp:sp modelId="{8C335A40-BD30-45C1-A476-3847E9418888}">
      <dsp:nvSpPr>
        <dsp:cNvPr id="0" name=""/>
        <dsp:cNvSpPr/>
      </dsp:nvSpPr>
      <dsp:spPr>
        <a:xfrm>
          <a:off x="54984" y="4112794"/>
          <a:ext cx="4889410" cy="148554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US" sz="1600" kern="1200" dirty="0" err="1" smtClean="0"/>
            <a:t>წარმოებიდან</a:t>
          </a:r>
          <a:r>
            <a:rPr lang="en-US" sz="1600" kern="1200" dirty="0" smtClean="0"/>
            <a:t> </a:t>
          </a:r>
          <a:r>
            <a:rPr lang="en-US" sz="1600" kern="1200" dirty="0" err="1" smtClean="0"/>
            <a:t>გაფრქვეული</a:t>
          </a:r>
          <a:r>
            <a:rPr lang="en-US" sz="1600" kern="1200" dirty="0" smtClean="0"/>
            <a:t> “</a:t>
          </a:r>
          <a:r>
            <a:rPr lang="en-US" sz="1600" kern="1200" dirty="0" err="1" smtClean="0"/>
            <a:t>კუდის</a:t>
          </a:r>
          <a:r>
            <a:rPr lang="en-US" sz="1600" kern="1200" dirty="0" smtClean="0"/>
            <a:t>” </a:t>
          </a:r>
          <a:r>
            <a:rPr lang="en-US" sz="1600" kern="1200" dirty="0" err="1" smtClean="0"/>
            <a:t>აირთა</a:t>
          </a:r>
          <a:r>
            <a:rPr lang="en-US" sz="1600" kern="1200" dirty="0" smtClean="0"/>
            <a:t> </a:t>
          </a:r>
          <a:r>
            <a:rPr lang="en-US" sz="1600" kern="1200" dirty="0" err="1" smtClean="0"/>
            <a:t>კატალიზური</a:t>
          </a:r>
          <a:r>
            <a:rPr lang="en-US" sz="1600" kern="1200" dirty="0" smtClean="0"/>
            <a:t> </a:t>
          </a:r>
          <a:r>
            <a:rPr lang="en-US" sz="1600" kern="1200" dirty="0" err="1" smtClean="0"/>
            <a:t>გაწმენდა</a:t>
          </a:r>
          <a:r>
            <a:rPr lang="en-US" sz="1600" kern="1200" dirty="0" smtClean="0"/>
            <a:t> </a:t>
          </a:r>
          <a:r>
            <a:rPr lang="en-US" sz="1600" kern="1200" dirty="0" err="1" smtClean="0"/>
            <a:t>აზოტის</a:t>
          </a:r>
          <a:r>
            <a:rPr lang="en-US" sz="1600" kern="1200" dirty="0" smtClean="0"/>
            <a:t> </a:t>
          </a:r>
          <a:r>
            <a:rPr lang="en-US" sz="1600" kern="1200" dirty="0" err="1" smtClean="0"/>
            <a:t>ოქსიდებისგან</a:t>
          </a:r>
          <a:r>
            <a:rPr lang="en-US" sz="1600" kern="1200" dirty="0" smtClean="0"/>
            <a:t> </a:t>
          </a:r>
          <a:r>
            <a:rPr lang="en-US" sz="1600" kern="1200" dirty="0" err="1" smtClean="0"/>
            <a:t>ორშრიანი</a:t>
          </a:r>
          <a:r>
            <a:rPr lang="en-US" sz="1600" kern="1200" dirty="0" smtClean="0"/>
            <a:t> </a:t>
          </a:r>
          <a:r>
            <a:rPr lang="en-US" sz="1600" kern="1200" dirty="0" err="1" smtClean="0"/>
            <a:t>კატალიზატორის</a:t>
          </a:r>
          <a:r>
            <a:rPr lang="en-US" sz="1600" kern="1200" dirty="0" smtClean="0"/>
            <a:t> </a:t>
          </a:r>
          <a:r>
            <a:rPr lang="en-US" sz="1600" kern="1200" dirty="0" err="1" smtClean="0"/>
            <a:t>გამოყენებით</a:t>
          </a:r>
          <a:r>
            <a:rPr lang="en-US" sz="1600" kern="1200" dirty="0" smtClean="0"/>
            <a:t> </a:t>
          </a:r>
          <a:r>
            <a:rPr lang="en-US" sz="1600" kern="1200" dirty="0" err="1" smtClean="0"/>
            <a:t>მაღალტემპერატურული</a:t>
          </a:r>
          <a:r>
            <a:rPr lang="en-US" sz="1600" kern="1200" dirty="0" smtClean="0"/>
            <a:t> </a:t>
          </a:r>
          <a:r>
            <a:rPr lang="en-US" sz="1600" kern="1200" dirty="0" err="1" smtClean="0"/>
            <a:t>აღდგენისას</a:t>
          </a:r>
          <a:endParaRPr lang="en-US" sz="1600" kern="1200" dirty="0"/>
        </a:p>
      </dsp:txBody>
      <dsp:txXfrm>
        <a:off x="54984" y="4112794"/>
        <a:ext cx="4889410" cy="1485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79EA6-7DC6-422F-8373-E237D1332795}">
      <dsp:nvSpPr>
        <dsp:cNvPr id="0" name=""/>
        <dsp:cNvSpPr/>
      </dsp:nvSpPr>
      <dsp:spPr>
        <a:xfrm>
          <a:off x="3031494" y="1258469"/>
          <a:ext cx="665209" cy="91440"/>
        </a:xfrm>
        <a:custGeom>
          <a:avLst/>
          <a:gdLst/>
          <a:ahLst/>
          <a:cxnLst/>
          <a:rect l="0" t="0" r="0" b="0"/>
          <a:pathLst>
            <a:path>
              <a:moveTo>
                <a:pt x="0" y="45720"/>
              </a:moveTo>
              <a:lnTo>
                <a:pt x="665209"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46704" y="1300710"/>
        <a:ext cx="34790" cy="6958"/>
      </dsp:txXfrm>
    </dsp:sp>
    <dsp:sp modelId="{23C87E67-781A-4A50-BEFB-22C42A3B897D}">
      <dsp:nvSpPr>
        <dsp:cNvPr id="0" name=""/>
        <dsp:cNvSpPr/>
      </dsp:nvSpPr>
      <dsp:spPr>
        <a:xfrm>
          <a:off x="8036" y="396612"/>
          <a:ext cx="3025258" cy="1815154"/>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HNO</a:t>
          </a:r>
          <a:r>
            <a:rPr lang="ka-GE" sz="1700" kern="1200" baseline="-25000" dirty="0" smtClean="0"/>
            <a:t>3</a:t>
          </a:r>
          <a:r>
            <a:rPr lang="ka-GE" sz="1700" kern="1200" dirty="0" smtClean="0"/>
            <a:t>-ის წყალ-ხსნარის განეიტრალება აიროვანი NH</a:t>
          </a:r>
          <a:r>
            <a:rPr lang="ka-GE" sz="1700" kern="1200" baseline="-25000" dirty="0" smtClean="0"/>
            <a:t>3</a:t>
          </a:r>
          <a:r>
            <a:rPr lang="ka-GE" sz="1700" kern="1200" dirty="0" smtClean="0"/>
            <a:t>-ით დაახლოებით 90%-იანი NH</a:t>
          </a:r>
          <a:r>
            <a:rPr lang="ka-GE" sz="1700" kern="1200" baseline="-25000" dirty="0" smtClean="0"/>
            <a:t>4</a:t>
          </a:r>
          <a:r>
            <a:rPr lang="en-US" sz="1700" kern="1200" dirty="0" smtClean="0"/>
            <a:t>NO</a:t>
          </a:r>
          <a:r>
            <a:rPr lang="ka-GE" sz="1700" kern="1200" baseline="-25000" dirty="0" smtClean="0"/>
            <a:t>3</a:t>
          </a:r>
          <a:r>
            <a:rPr lang="ka-GE" sz="1700" kern="1200" dirty="0" smtClean="0"/>
            <a:t>-ის მიღებით</a:t>
          </a:r>
          <a:endParaRPr lang="en-US" sz="1700" kern="1200" dirty="0"/>
        </a:p>
      </dsp:txBody>
      <dsp:txXfrm>
        <a:off x="8036" y="396612"/>
        <a:ext cx="3025258" cy="1815154"/>
      </dsp:txXfrm>
    </dsp:sp>
    <dsp:sp modelId="{4C4614DF-9BCA-478D-8EF5-76928C6234AE}">
      <dsp:nvSpPr>
        <dsp:cNvPr id="0" name=""/>
        <dsp:cNvSpPr/>
      </dsp:nvSpPr>
      <dsp:spPr>
        <a:xfrm>
          <a:off x="6752562" y="1258469"/>
          <a:ext cx="665209" cy="91440"/>
        </a:xfrm>
        <a:custGeom>
          <a:avLst/>
          <a:gdLst/>
          <a:ahLst/>
          <a:cxnLst/>
          <a:rect l="0" t="0" r="0" b="0"/>
          <a:pathLst>
            <a:path>
              <a:moveTo>
                <a:pt x="0" y="45720"/>
              </a:moveTo>
              <a:lnTo>
                <a:pt x="665209"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67772" y="1300710"/>
        <a:ext cx="34790" cy="6958"/>
      </dsp:txXfrm>
    </dsp:sp>
    <dsp:sp modelId="{BA3DE672-BB12-4119-83F1-20C8355FF6EC}">
      <dsp:nvSpPr>
        <dsp:cNvPr id="0" name=""/>
        <dsp:cNvSpPr/>
      </dsp:nvSpPr>
      <dsp:spPr>
        <a:xfrm>
          <a:off x="3729104" y="396612"/>
          <a:ext cx="3025258" cy="1815154"/>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ka-GE" sz="1700" kern="1200" dirty="0" smtClean="0"/>
            <a:t>ნაჯერი ორთქლით დაახლოებით 90%-იანი NH</a:t>
          </a:r>
          <a:r>
            <a:rPr lang="ka-GE" sz="1700" kern="1200" baseline="-25000" dirty="0" smtClean="0"/>
            <a:t>4</a:t>
          </a:r>
          <a:r>
            <a:rPr lang="en-US" sz="1700" kern="1200" dirty="0" smtClean="0"/>
            <a:t>NO</a:t>
          </a:r>
          <a:r>
            <a:rPr lang="ka-GE" sz="1700" kern="1200" baseline="-25000" dirty="0" smtClean="0"/>
            <a:t>3</a:t>
          </a:r>
          <a:r>
            <a:rPr lang="ka-GE" sz="1700" kern="1200" dirty="0" smtClean="0"/>
            <a:t>-ის</a:t>
          </a:r>
          <a:r>
            <a:rPr lang="ka-GE" sz="1700" b="1" i="1" kern="1200" dirty="0" smtClean="0"/>
            <a:t> </a:t>
          </a:r>
          <a:r>
            <a:rPr lang="ka-GE" sz="1700" kern="1200" dirty="0" smtClean="0"/>
            <a:t>ხსნარიდან წყლის აორთქლებით დაახლოებით 99%-იანი NH</a:t>
          </a:r>
          <a:r>
            <a:rPr lang="ka-GE" sz="1700" kern="1200" baseline="-25000" dirty="0" smtClean="0"/>
            <a:t>4</a:t>
          </a:r>
          <a:r>
            <a:rPr lang="en-US" sz="1700" kern="1200" dirty="0" smtClean="0"/>
            <a:t>NO</a:t>
          </a:r>
          <a:r>
            <a:rPr lang="ka-GE" sz="1700" kern="1200" baseline="-25000" dirty="0" smtClean="0"/>
            <a:t>3</a:t>
          </a:r>
          <a:r>
            <a:rPr lang="ka-GE" sz="1700" kern="1200" dirty="0" smtClean="0"/>
            <a:t>-ის</a:t>
          </a:r>
          <a:r>
            <a:rPr lang="ka-GE" sz="1700" b="1" i="1" kern="1200" dirty="0" smtClean="0"/>
            <a:t> </a:t>
          </a:r>
          <a:r>
            <a:rPr lang="ka-GE" sz="1700" kern="1200" dirty="0" err="1" smtClean="0"/>
            <a:t>თუთქის</a:t>
          </a:r>
          <a:r>
            <a:rPr lang="ka-GE" sz="1700" kern="1200" dirty="0" smtClean="0"/>
            <a:t> მიღება</a:t>
          </a:r>
          <a:endParaRPr lang="en-US" sz="1700" kern="1200" dirty="0"/>
        </a:p>
      </dsp:txBody>
      <dsp:txXfrm>
        <a:off x="3729104" y="396612"/>
        <a:ext cx="3025258" cy="1815154"/>
      </dsp:txXfrm>
    </dsp:sp>
    <dsp:sp modelId="{2705319A-81D5-443C-96B2-5295CF2BF75B}">
      <dsp:nvSpPr>
        <dsp:cNvPr id="0" name=""/>
        <dsp:cNvSpPr/>
      </dsp:nvSpPr>
      <dsp:spPr>
        <a:xfrm>
          <a:off x="1520665" y="2209967"/>
          <a:ext cx="7442135" cy="665209"/>
        </a:xfrm>
        <a:custGeom>
          <a:avLst/>
          <a:gdLst/>
          <a:ahLst/>
          <a:cxnLst/>
          <a:rect l="0" t="0" r="0" b="0"/>
          <a:pathLst>
            <a:path>
              <a:moveTo>
                <a:pt x="7442135" y="0"/>
              </a:moveTo>
              <a:lnTo>
                <a:pt x="7442135" y="349704"/>
              </a:lnTo>
              <a:lnTo>
                <a:pt x="0" y="349704"/>
              </a:lnTo>
              <a:lnTo>
                <a:pt x="0" y="665209"/>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054868" y="2539092"/>
        <a:ext cx="373729" cy="6958"/>
      </dsp:txXfrm>
    </dsp:sp>
    <dsp:sp modelId="{AF7945F7-B62D-41CE-AAFC-A702ABF7D37D}">
      <dsp:nvSpPr>
        <dsp:cNvPr id="0" name=""/>
        <dsp:cNvSpPr/>
      </dsp:nvSpPr>
      <dsp:spPr>
        <a:xfrm>
          <a:off x="7450172" y="396612"/>
          <a:ext cx="3025258" cy="1815154"/>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ka-GE" sz="1700" kern="1200" dirty="0" smtClean="0"/>
            <a:t>NH</a:t>
          </a:r>
          <a:r>
            <a:rPr lang="ka-GE" sz="1700" kern="1200" baseline="-25000" dirty="0" smtClean="0"/>
            <a:t>4</a:t>
          </a:r>
          <a:r>
            <a:rPr lang="en-US" sz="1700" kern="1200" dirty="0" smtClean="0"/>
            <a:t>NO</a:t>
          </a:r>
          <a:r>
            <a:rPr lang="ka-GE" sz="1700" kern="1200" baseline="-25000" dirty="0" smtClean="0"/>
            <a:t>3</a:t>
          </a:r>
          <a:r>
            <a:rPr lang="ka-GE" sz="1700" kern="1200" dirty="0" smtClean="0"/>
            <a:t>-ის </a:t>
          </a:r>
          <a:r>
            <a:rPr lang="ka-GE" sz="1700" kern="1200" dirty="0" err="1" smtClean="0"/>
            <a:t>თუთქიდან</a:t>
          </a:r>
          <a:r>
            <a:rPr lang="ka-GE" sz="1700" kern="1200" dirty="0" smtClean="0"/>
            <a:t> მარცვლებად ფორმირებული ნაწარმის მიღება (გრანულირება</a:t>
          </a:r>
          <a:endParaRPr lang="en-US" sz="1700" kern="1200" dirty="0"/>
        </a:p>
      </dsp:txBody>
      <dsp:txXfrm>
        <a:off x="7450172" y="396612"/>
        <a:ext cx="3025258" cy="1815154"/>
      </dsp:txXfrm>
    </dsp:sp>
    <dsp:sp modelId="{A8369DF0-8A40-408F-8730-D9145C227578}">
      <dsp:nvSpPr>
        <dsp:cNvPr id="0" name=""/>
        <dsp:cNvSpPr/>
      </dsp:nvSpPr>
      <dsp:spPr>
        <a:xfrm>
          <a:off x="3031494" y="3769434"/>
          <a:ext cx="665209" cy="91440"/>
        </a:xfrm>
        <a:custGeom>
          <a:avLst/>
          <a:gdLst/>
          <a:ahLst/>
          <a:cxnLst/>
          <a:rect l="0" t="0" r="0" b="0"/>
          <a:pathLst>
            <a:path>
              <a:moveTo>
                <a:pt x="0" y="45720"/>
              </a:moveTo>
              <a:lnTo>
                <a:pt x="665209"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46704" y="3811675"/>
        <a:ext cx="34790" cy="6958"/>
      </dsp:txXfrm>
    </dsp:sp>
    <dsp:sp modelId="{0FEB5D57-638B-4A8B-B6C5-9E43097A197E}">
      <dsp:nvSpPr>
        <dsp:cNvPr id="0" name=""/>
        <dsp:cNvSpPr/>
      </dsp:nvSpPr>
      <dsp:spPr>
        <a:xfrm>
          <a:off x="8036" y="2907576"/>
          <a:ext cx="3025258" cy="1815154"/>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ka-GE" sz="1700" kern="1200" dirty="0" smtClean="0"/>
            <a:t>მარცვლოვანი NH</a:t>
          </a:r>
          <a:r>
            <a:rPr lang="ka-GE" sz="1700" kern="1200" baseline="-25000" dirty="0" smtClean="0"/>
            <a:t>4</a:t>
          </a:r>
          <a:r>
            <a:rPr lang="en-US" sz="1700" kern="1200" dirty="0" smtClean="0"/>
            <a:t>NO</a:t>
          </a:r>
          <a:r>
            <a:rPr lang="ka-GE" sz="1700" kern="1200" baseline="-25000" dirty="0" smtClean="0"/>
            <a:t>3</a:t>
          </a:r>
          <a:r>
            <a:rPr lang="ka-GE" sz="1700" kern="1200" dirty="0" smtClean="0"/>
            <a:t>-ის გაცივება 40-50 </a:t>
          </a:r>
          <a:r>
            <a:rPr lang="ka-GE" sz="1700" kern="1200" baseline="30000" dirty="0" smtClean="0"/>
            <a:t>0</a:t>
          </a:r>
          <a:r>
            <a:rPr lang="ka-GE" sz="1700" kern="1200" dirty="0" smtClean="0"/>
            <a:t>ჩ-მდე</a:t>
          </a:r>
          <a:endParaRPr lang="en-US" sz="1700" kern="1200" dirty="0"/>
        </a:p>
      </dsp:txBody>
      <dsp:txXfrm>
        <a:off x="8036" y="2907576"/>
        <a:ext cx="3025258" cy="1815154"/>
      </dsp:txXfrm>
    </dsp:sp>
    <dsp:sp modelId="{AC95BEE9-AFB0-4E4F-9DD4-A3E62FC8B680}">
      <dsp:nvSpPr>
        <dsp:cNvPr id="0" name=""/>
        <dsp:cNvSpPr/>
      </dsp:nvSpPr>
      <dsp:spPr>
        <a:xfrm>
          <a:off x="6752562" y="3769434"/>
          <a:ext cx="665209" cy="91440"/>
        </a:xfrm>
        <a:custGeom>
          <a:avLst/>
          <a:gdLst/>
          <a:ahLst/>
          <a:cxnLst/>
          <a:rect l="0" t="0" r="0" b="0"/>
          <a:pathLst>
            <a:path>
              <a:moveTo>
                <a:pt x="0" y="45720"/>
              </a:moveTo>
              <a:lnTo>
                <a:pt x="665209"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67772" y="3811675"/>
        <a:ext cx="34790" cy="6958"/>
      </dsp:txXfrm>
    </dsp:sp>
    <dsp:sp modelId="{8B0D8902-5B95-4F05-974C-A76B03B9A319}">
      <dsp:nvSpPr>
        <dsp:cNvPr id="0" name=""/>
        <dsp:cNvSpPr/>
      </dsp:nvSpPr>
      <dsp:spPr>
        <a:xfrm>
          <a:off x="3729104" y="2907576"/>
          <a:ext cx="3025258" cy="1815154"/>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ka-GE" sz="1700" kern="1200" dirty="0" smtClean="0"/>
            <a:t>მარცვლოვანი მზა ნაწარმის შემზადება დასაწყობებისათვის და მისი დასაწყობება</a:t>
          </a:r>
          <a:endParaRPr lang="en-US" sz="1700" kern="1200" dirty="0"/>
        </a:p>
      </dsp:txBody>
      <dsp:txXfrm>
        <a:off x="3729104" y="2907576"/>
        <a:ext cx="3025258" cy="1815154"/>
      </dsp:txXfrm>
    </dsp:sp>
    <dsp:sp modelId="{430A4AB1-C76C-4BA6-B267-8CDF3DC9CAF8}">
      <dsp:nvSpPr>
        <dsp:cNvPr id="0" name=""/>
        <dsp:cNvSpPr/>
      </dsp:nvSpPr>
      <dsp:spPr>
        <a:xfrm>
          <a:off x="7450172" y="2907576"/>
          <a:ext cx="3025258" cy="1815154"/>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ka-GE" sz="1700" kern="1200" dirty="0" smtClean="0"/>
            <a:t>მავნე  საწარმოო გაფრქვევათა გაწმენდა  NH</a:t>
          </a:r>
          <a:r>
            <a:rPr lang="ka-GE" sz="1700" kern="1200" baseline="-25000" dirty="0" smtClean="0"/>
            <a:t>4</a:t>
          </a:r>
          <a:r>
            <a:rPr lang="en-US" sz="1700" kern="1200" dirty="0" smtClean="0"/>
            <a:t>NO</a:t>
          </a:r>
          <a:r>
            <a:rPr lang="ka-GE" sz="1700" kern="1200" baseline="-25000" dirty="0" smtClean="0"/>
            <a:t>3</a:t>
          </a:r>
          <a:r>
            <a:rPr lang="ka-GE" sz="1700" kern="1200" dirty="0" smtClean="0"/>
            <a:t>-ის მტვრისგან და NH</a:t>
          </a:r>
          <a:r>
            <a:rPr lang="ka-GE" sz="1700" kern="1200" baseline="-25000" dirty="0" smtClean="0"/>
            <a:t>3</a:t>
          </a:r>
          <a:r>
            <a:rPr lang="ka-GE" sz="1700" kern="1200" dirty="0" smtClean="0"/>
            <a:t>-ისგან და გასუფთავებული ჰაერის გაფრქვევა ატმოსფეროში</a:t>
          </a:r>
          <a:endParaRPr lang="en-US" sz="1700" kern="1200" dirty="0"/>
        </a:p>
      </dsp:txBody>
      <dsp:txXfrm>
        <a:off x="7450172" y="2907576"/>
        <a:ext cx="3025258" cy="1815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9B0A6-6DA8-4B3C-9BA6-8DD1DF6167F7}">
      <dsp:nvSpPr>
        <dsp:cNvPr id="0" name=""/>
        <dsp:cNvSpPr/>
      </dsp:nvSpPr>
      <dsp:spPr>
        <a:xfrm>
          <a:off x="3413699" y="1266097"/>
          <a:ext cx="752883" cy="91440"/>
        </a:xfrm>
        <a:custGeom>
          <a:avLst/>
          <a:gdLst/>
          <a:ahLst/>
          <a:cxnLst/>
          <a:rect l="0" t="0" r="0" b="0"/>
          <a:pathLst>
            <a:path>
              <a:moveTo>
                <a:pt x="0" y="45720"/>
              </a:moveTo>
              <a:lnTo>
                <a:pt x="752883"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70554" y="1307900"/>
        <a:ext cx="39174" cy="7834"/>
      </dsp:txXfrm>
    </dsp:sp>
    <dsp:sp modelId="{B9CD3C7C-C534-47B9-9189-224C782C1D12}">
      <dsp:nvSpPr>
        <dsp:cNvPr id="0" name=""/>
        <dsp:cNvSpPr/>
      </dsp:nvSpPr>
      <dsp:spPr>
        <a:xfrm>
          <a:off x="9049" y="289882"/>
          <a:ext cx="3406450" cy="204387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ka-GE" sz="1600" kern="1200" dirty="0" smtClean="0"/>
            <a:t>საკონტაქტო აპარატებზე </a:t>
          </a:r>
          <a:r>
            <a:rPr lang="ka-GE" sz="1600" kern="1200" dirty="0" err="1" smtClean="0"/>
            <a:t>ციანწყალბადმჟავას</a:t>
          </a:r>
          <a:r>
            <a:rPr lang="ka-GE" sz="1600" kern="1200" dirty="0" smtClean="0"/>
            <a:t> სინთეზი ბუნებრივი აირის, ამიაკის და ჟანგბადის გამოყენებით შემდგომში </a:t>
          </a:r>
          <a:r>
            <a:rPr lang="ka-GE" sz="1600" kern="1200" dirty="0" err="1" smtClean="0"/>
            <a:t>წყლისმიერი</a:t>
          </a:r>
          <a:r>
            <a:rPr lang="ka-GE" sz="1600" kern="1200" dirty="0" smtClean="0"/>
            <a:t> აბსორბციით და აგრეთვე რექტიფიკაციით</a:t>
          </a:r>
          <a:endParaRPr lang="en-US" sz="1600" kern="1200" dirty="0"/>
        </a:p>
      </dsp:txBody>
      <dsp:txXfrm>
        <a:off x="9049" y="289882"/>
        <a:ext cx="3406450" cy="2043870"/>
      </dsp:txXfrm>
    </dsp:sp>
    <dsp:sp modelId="{8FA02885-31BD-446E-BE7A-5BF151D34A15}">
      <dsp:nvSpPr>
        <dsp:cNvPr id="0" name=""/>
        <dsp:cNvSpPr/>
      </dsp:nvSpPr>
      <dsp:spPr>
        <a:xfrm>
          <a:off x="7603633" y="1266097"/>
          <a:ext cx="752883" cy="91440"/>
        </a:xfrm>
        <a:custGeom>
          <a:avLst/>
          <a:gdLst/>
          <a:ahLst/>
          <a:cxnLst/>
          <a:rect l="0" t="0" r="0" b="0"/>
          <a:pathLst>
            <a:path>
              <a:moveTo>
                <a:pt x="0" y="45720"/>
              </a:moveTo>
              <a:lnTo>
                <a:pt x="752883"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60487" y="1307900"/>
        <a:ext cx="39174" cy="7834"/>
      </dsp:txXfrm>
    </dsp:sp>
    <dsp:sp modelId="{007692EE-A0B4-4ADC-BB37-185104868A54}">
      <dsp:nvSpPr>
        <dsp:cNvPr id="0" name=""/>
        <dsp:cNvSpPr/>
      </dsp:nvSpPr>
      <dsp:spPr>
        <a:xfrm>
          <a:off x="4198982" y="289882"/>
          <a:ext cx="3406450" cy="204387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ka-GE" sz="1600" kern="1200" dirty="0" smtClean="0"/>
            <a:t>კონტაქტურ აირთა </a:t>
          </a:r>
          <a:r>
            <a:rPr lang="ka-GE" sz="1600" kern="1200" dirty="0" err="1" smtClean="0"/>
            <a:t>გოგირდმჟავური</a:t>
          </a:r>
          <a:r>
            <a:rPr lang="ka-GE" sz="1600" kern="1200" dirty="0" smtClean="0"/>
            <a:t> გაწმენდა ამიაკისგან</a:t>
          </a:r>
          <a:endParaRPr lang="en-US" sz="1600" kern="1200" dirty="0"/>
        </a:p>
      </dsp:txBody>
      <dsp:txXfrm>
        <a:off x="4198982" y="289882"/>
        <a:ext cx="3406450" cy="2043870"/>
      </dsp:txXfrm>
    </dsp:sp>
    <dsp:sp modelId="{49DED8C8-22F6-4C7F-8872-40C76045952B}">
      <dsp:nvSpPr>
        <dsp:cNvPr id="0" name=""/>
        <dsp:cNvSpPr/>
      </dsp:nvSpPr>
      <dsp:spPr>
        <a:xfrm>
          <a:off x="1712274" y="2331952"/>
          <a:ext cx="8379867" cy="752883"/>
        </a:xfrm>
        <a:custGeom>
          <a:avLst/>
          <a:gdLst/>
          <a:ahLst/>
          <a:cxnLst/>
          <a:rect l="0" t="0" r="0" b="0"/>
          <a:pathLst>
            <a:path>
              <a:moveTo>
                <a:pt x="8379867" y="0"/>
              </a:moveTo>
              <a:lnTo>
                <a:pt x="8379867" y="393541"/>
              </a:lnTo>
              <a:lnTo>
                <a:pt x="0" y="393541"/>
              </a:lnTo>
              <a:lnTo>
                <a:pt x="0" y="752883"/>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91797" y="2704477"/>
        <a:ext cx="420820" cy="7834"/>
      </dsp:txXfrm>
    </dsp:sp>
    <dsp:sp modelId="{785D1337-47A1-45CB-9C90-96A76D6F8BF3}">
      <dsp:nvSpPr>
        <dsp:cNvPr id="0" name=""/>
        <dsp:cNvSpPr/>
      </dsp:nvSpPr>
      <dsp:spPr>
        <a:xfrm>
          <a:off x="8388916" y="289882"/>
          <a:ext cx="3406450" cy="204387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ka-GE" sz="1600" kern="1200" dirty="0" smtClean="0"/>
            <a:t>35-60 </a:t>
          </a:r>
          <a:r>
            <a:rPr lang="ka-GE" sz="1600" kern="1200" baseline="30000" dirty="0" smtClean="0"/>
            <a:t>0</a:t>
          </a:r>
          <a:r>
            <a:rPr lang="ka-GE" sz="1600" kern="1200" dirty="0" smtClean="0"/>
            <a:t>C ტემპერატურისას და 100 </a:t>
          </a:r>
          <a:r>
            <a:rPr lang="ka-GE" sz="1600" kern="1200" dirty="0" err="1" smtClean="0"/>
            <a:t>მმ</a:t>
          </a:r>
          <a:r>
            <a:rPr lang="ka-GE" sz="1600" kern="1200" dirty="0" smtClean="0"/>
            <a:t> ვერცხლისწყლის სვეტის </a:t>
          </a:r>
          <a:r>
            <a:rPr lang="ka-GE" sz="1600" kern="1200" dirty="0" err="1" smtClean="0"/>
            <a:t>გაიშვიათებისას</a:t>
          </a:r>
          <a:r>
            <a:rPr lang="ka-GE" sz="1600" kern="1200" dirty="0" smtClean="0"/>
            <a:t> ნატრიუმის ტუტით HNC-ის</a:t>
          </a:r>
          <a:endParaRPr lang="en-US" sz="1600" kern="1200" dirty="0"/>
        </a:p>
      </dsp:txBody>
      <dsp:txXfrm>
        <a:off x="8388916" y="289882"/>
        <a:ext cx="3406450" cy="2043870"/>
      </dsp:txXfrm>
    </dsp:sp>
    <dsp:sp modelId="{049CAE1F-DA4A-4D92-9431-877A34403839}">
      <dsp:nvSpPr>
        <dsp:cNvPr id="0" name=""/>
        <dsp:cNvSpPr/>
      </dsp:nvSpPr>
      <dsp:spPr>
        <a:xfrm>
          <a:off x="3413699" y="4093451"/>
          <a:ext cx="752883" cy="91440"/>
        </a:xfrm>
        <a:custGeom>
          <a:avLst/>
          <a:gdLst/>
          <a:ahLst/>
          <a:cxnLst/>
          <a:rect l="0" t="0" r="0" b="0"/>
          <a:pathLst>
            <a:path>
              <a:moveTo>
                <a:pt x="0" y="45720"/>
              </a:moveTo>
              <a:lnTo>
                <a:pt x="752883"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770554" y="4135253"/>
        <a:ext cx="39174" cy="7834"/>
      </dsp:txXfrm>
    </dsp:sp>
    <dsp:sp modelId="{BECE183F-284B-4DB2-BA47-8EE7C4C7D1FF}">
      <dsp:nvSpPr>
        <dsp:cNvPr id="0" name=""/>
        <dsp:cNvSpPr/>
      </dsp:nvSpPr>
      <dsp:spPr>
        <a:xfrm>
          <a:off x="9049" y="3117236"/>
          <a:ext cx="3406450" cy="204387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ka-GE" sz="1900" kern="1200" dirty="0" err="1" smtClean="0"/>
            <a:t>NaCN</a:t>
          </a:r>
          <a:r>
            <a:rPr lang="ka-GE" sz="1900" kern="1200" dirty="0" smtClean="0"/>
            <a:t>-ის ხსნარიდან ორ სტადიად წყლის აორთქლება: I ეტაპზე </a:t>
          </a:r>
          <a:r>
            <a:rPr lang="ka-GE" sz="1900" kern="1200" dirty="0" err="1" smtClean="0"/>
            <a:t>ორლილვიანი</a:t>
          </a:r>
          <a:r>
            <a:rPr lang="ka-GE" sz="1900" kern="1200" dirty="0" smtClean="0"/>
            <a:t> საშრობში, II ეტაპზე _”</a:t>
          </a:r>
          <a:r>
            <a:rPr lang="ka-GE" sz="1900" kern="1200" dirty="0" err="1" smtClean="0"/>
            <a:t>ვენულეტ</a:t>
          </a:r>
          <a:r>
            <a:rPr lang="ka-GE" sz="1900" kern="1200" dirty="0" smtClean="0"/>
            <a:t>”-ის ტიპის საშრობში</a:t>
          </a:r>
          <a:endParaRPr lang="en-US" sz="1900" kern="1200" dirty="0"/>
        </a:p>
      </dsp:txBody>
      <dsp:txXfrm>
        <a:off x="9049" y="3117236"/>
        <a:ext cx="3406450" cy="2043870"/>
      </dsp:txXfrm>
    </dsp:sp>
    <dsp:sp modelId="{38877A5B-4337-46AA-ADCC-AFC5AEAD5906}">
      <dsp:nvSpPr>
        <dsp:cNvPr id="0" name=""/>
        <dsp:cNvSpPr/>
      </dsp:nvSpPr>
      <dsp:spPr>
        <a:xfrm>
          <a:off x="7603633" y="4093451"/>
          <a:ext cx="752883" cy="91440"/>
        </a:xfrm>
        <a:custGeom>
          <a:avLst/>
          <a:gdLst/>
          <a:ahLst/>
          <a:cxnLst/>
          <a:rect l="0" t="0" r="0" b="0"/>
          <a:pathLst>
            <a:path>
              <a:moveTo>
                <a:pt x="0" y="45720"/>
              </a:moveTo>
              <a:lnTo>
                <a:pt x="752883"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960487" y="4135253"/>
        <a:ext cx="39174" cy="7834"/>
      </dsp:txXfrm>
    </dsp:sp>
    <dsp:sp modelId="{5BBF6DBE-AB50-4DD4-A6FF-FA2890966C55}">
      <dsp:nvSpPr>
        <dsp:cNvPr id="0" name=""/>
        <dsp:cNvSpPr/>
      </dsp:nvSpPr>
      <dsp:spPr>
        <a:xfrm>
          <a:off x="4198982" y="3117236"/>
          <a:ext cx="3406450" cy="204387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ka-GE" sz="1900" kern="1200" dirty="0" smtClean="0"/>
            <a:t>გამავალი აირების გაწმენდა </a:t>
          </a:r>
          <a:r>
            <a:rPr lang="ka-GE" sz="1900" kern="1200" dirty="0" err="1" smtClean="0"/>
            <a:t>NaCN</a:t>
          </a:r>
          <a:r>
            <a:rPr lang="ka-GE" sz="1900" kern="1200" dirty="0" smtClean="0"/>
            <a:t>-ის მტვრისგან</a:t>
          </a:r>
          <a:endParaRPr lang="en-US" sz="1900" kern="1200" dirty="0"/>
        </a:p>
      </dsp:txBody>
      <dsp:txXfrm>
        <a:off x="4198982" y="3117236"/>
        <a:ext cx="3406450" cy="2043870"/>
      </dsp:txXfrm>
    </dsp:sp>
    <dsp:sp modelId="{6EC27F95-E2AC-422E-B59E-AD49D72AFC1E}">
      <dsp:nvSpPr>
        <dsp:cNvPr id="0" name=""/>
        <dsp:cNvSpPr/>
      </dsp:nvSpPr>
      <dsp:spPr>
        <a:xfrm>
          <a:off x="8388916" y="3117236"/>
          <a:ext cx="3406450" cy="2043870"/>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rtl="0">
            <a:lnSpc>
              <a:spcPct val="90000"/>
            </a:lnSpc>
            <a:spcBef>
              <a:spcPct val="0"/>
            </a:spcBef>
            <a:spcAft>
              <a:spcPct val="35000"/>
            </a:spcAft>
          </a:pPr>
          <a:r>
            <a:rPr lang="ka-GE" sz="1900" kern="1200" dirty="0" smtClean="0"/>
            <a:t>HCN–ის აბსორბცია წყლით, მისი გადადენა და ნამუშევარი </a:t>
          </a:r>
          <a:r>
            <a:rPr lang="ka-GE" sz="1900" kern="1200" dirty="0" err="1" smtClean="0"/>
            <a:t>წყალხსნარის</a:t>
          </a:r>
          <a:r>
            <a:rPr lang="ka-GE" sz="1900" kern="1200" dirty="0" smtClean="0"/>
            <a:t> ნაწილობრივი ხელახალი გამოყენება (</a:t>
          </a:r>
          <a:r>
            <a:rPr lang="ka-GE" sz="1900" kern="1200" dirty="0" err="1" smtClean="0"/>
            <a:t>რეციკლირება</a:t>
          </a:r>
          <a:r>
            <a:rPr lang="ka-GE" sz="1900" kern="1200" dirty="0" smtClean="0"/>
            <a:t>)</a:t>
          </a:r>
          <a:endParaRPr lang="en-US" sz="1900" kern="1200" dirty="0"/>
        </a:p>
      </dsp:txBody>
      <dsp:txXfrm>
        <a:off x="8388916" y="3117236"/>
        <a:ext cx="3406450" cy="204387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06290C-0766-4191-93F8-4600775E3CB8}" type="datetimeFigureOut">
              <a:rPr lang="en-US" smtClean="0"/>
              <a:t>12/28/2020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354928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06290C-0766-4191-93F8-4600775E3CB8}" type="datetimeFigureOut">
              <a:rPr lang="en-US" smtClean="0"/>
              <a:t>12/28/2020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2967758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06290C-0766-4191-93F8-4600775E3CB8}" type="datetimeFigureOut">
              <a:rPr lang="en-US" smtClean="0"/>
              <a:t>12/28/2020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388082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06290C-0766-4191-93F8-4600775E3CB8}" type="datetimeFigureOut">
              <a:rPr lang="en-US" smtClean="0"/>
              <a:t>12/28/2020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529544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06290C-0766-4191-93F8-4600775E3CB8}" type="datetimeFigureOut">
              <a:rPr lang="en-US" smtClean="0"/>
              <a:t>12/28/2020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2105524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06290C-0766-4191-93F8-4600775E3CB8}" type="datetimeFigureOut">
              <a:rPr lang="en-US" smtClean="0"/>
              <a:t>12/28/2020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2687014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06290C-0766-4191-93F8-4600775E3CB8}" type="datetimeFigureOut">
              <a:rPr lang="en-US" smtClean="0"/>
              <a:t>12/28/2020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4164959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06290C-0766-4191-93F8-4600775E3CB8}" type="datetimeFigureOut">
              <a:rPr lang="en-US" smtClean="0"/>
              <a:t>12/28/2020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424662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6290C-0766-4191-93F8-4600775E3CB8}" type="datetimeFigureOut">
              <a:rPr lang="en-US" smtClean="0"/>
              <a:t>12/28/2020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3686905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06290C-0766-4191-93F8-4600775E3CB8}" type="datetimeFigureOut">
              <a:rPr lang="en-US" smtClean="0"/>
              <a:t>12/28/2020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3343167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06290C-0766-4191-93F8-4600775E3CB8}" type="datetimeFigureOut">
              <a:rPr lang="en-US" smtClean="0"/>
              <a:t>12/28/2020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5B8DA0-E6F1-4E47-9A62-C0CD67EDBF44}" type="slidenum">
              <a:rPr lang="en-US" smtClean="0"/>
              <a:t>‹#›</a:t>
            </a:fld>
            <a:endParaRPr lang="en-US"/>
          </a:p>
        </p:txBody>
      </p:sp>
    </p:spTree>
    <p:extLst>
      <p:ext uri="{BB962C8B-B14F-4D97-AF65-F5344CB8AC3E}">
        <p14:creationId xmlns:p14="http://schemas.microsoft.com/office/powerpoint/2010/main" val="3033170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6290C-0766-4191-93F8-4600775E3CB8}" type="datetimeFigureOut">
              <a:rPr lang="en-US" smtClean="0"/>
              <a:t>12/28/2020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B8DA0-E6F1-4E47-9A62-C0CD67EDBF44}" type="slidenum">
              <a:rPr lang="en-US" smtClean="0"/>
              <a:t>‹#›</a:t>
            </a:fld>
            <a:endParaRPr lang="en-US"/>
          </a:p>
        </p:txBody>
      </p:sp>
    </p:spTree>
    <p:extLst>
      <p:ext uri="{BB962C8B-B14F-4D97-AF65-F5344CB8AC3E}">
        <p14:creationId xmlns:p14="http://schemas.microsoft.com/office/powerpoint/2010/main" val="3752841011"/>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em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Microsoft_Visio_2003-2010_Drawing1111.vsd"/><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 name="Title 1"/>
          <p:cNvSpPr>
            <a:spLocks noGrp="1"/>
          </p:cNvSpPr>
          <p:nvPr>
            <p:ph type="ctrTitle"/>
          </p:nvPr>
        </p:nvSpPr>
        <p:spPr>
          <a:xfrm>
            <a:off x="1524000" y="969483"/>
            <a:ext cx="9144000" cy="4571507"/>
          </a:xfrm>
        </p:spPr>
        <p:txBody>
          <a:bodyPr>
            <a:normAutofit/>
          </a:bodyPr>
          <a:lstStyle/>
          <a:p>
            <a:r>
              <a:rPr lang="ka-GE" sz="2400" b="1" dirty="0"/>
              <a:t>ქ. რუსთავში სს ,,რუსთავის აზოტის’’ ქიმიური საწარმოს ექსპლუატაციის პირობების ცვლილება</a:t>
            </a:r>
            <a:r>
              <a:rPr lang="en-US" sz="2400" dirty="0"/>
              <a:t/>
            </a:r>
            <a:br>
              <a:rPr lang="en-US" sz="2400" dirty="0"/>
            </a:br>
            <a:r>
              <a:rPr lang="ka-GE" sz="2400" dirty="0" smtClean="0"/>
              <a:t/>
            </a:r>
            <a:br>
              <a:rPr lang="ka-GE" sz="2400" dirty="0" smtClean="0"/>
            </a:br>
            <a:r>
              <a:rPr lang="ka-GE" sz="2400" dirty="0" smtClean="0"/>
              <a:t>(</a:t>
            </a:r>
            <a:r>
              <a:rPr lang="ka-GE" sz="2400" dirty="0"/>
              <a:t>საწარმოს ექსპლუატაციის პირობების ცვლილება; სახიფათო ნარჩენების ინსინერაცია; ნარჩენების აღდგენა, გარდა არასახიფათო ნარჩენების წინასწარი დამუშავებისა; სახიფათო ნარჩენების წინასწარი დამუშავება; 10 ტონაზე მეტი სახიფათო ნარჩენის დროებითი შენახვის ობიექტის მოწყობა</a:t>
            </a:r>
            <a:r>
              <a:rPr lang="ka-GE" sz="2400" dirty="0" smtClean="0"/>
              <a:t>)</a:t>
            </a:r>
            <a:r>
              <a:rPr lang="ka-GE" sz="2400" dirty="0"/>
              <a:t/>
            </a:r>
            <a:br>
              <a:rPr lang="ka-GE" sz="2400" dirty="0"/>
            </a:br>
            <a:r>
              <a:rPr lang="ka-GE" sz="2400" dirty="0" smtClean="0"/>
              <a:t/>
            </a:r>
            <a:br>
              <a:rPr lang="ka-GE" sz="2400" dirty="0" smtClean="0"/>
            </a:br>
            <a:r>
              <a:rPr lang="en-US" sz="2800" dirty="0"/>
              <a:t/>
            </a:r>
            <a:br>
              <a:rPr lang="en-US" sz="2800" dirty="0"/>
            </a:br>
            <a:r>
              <a:rPr lang="ka-GE" sz="2800" b="1" dirty="0" smtClean="0"/>
              <a:t>გარემოზე ზემოქმედების შეფასების</a:t>
            </a:r>
            <a:r>
              <a:rPr lang="ka-GE" sz="2800" b="1" dirty="0" smtClean="0">
                <a:solidFill>
                  <a:schemeClr val="tx1"/>
                </a:solidFill>
              </a:rPr>
              <a:t> ანგარიში</a:t>
            </a:r>
            <a:endParaRPr lang="en-US" sz="2800" dirty="0">
              <a:solidFill>
                <a:schemeClr val="tx1"/>
              </a:solidFill>
            </a:endParaRPr>
          </a:p>
        </p:txBody>
      </p:sp>
      <p:sp>
        <p:nvSpPr>
          <p:cNvPr id="3" name="Subtitle 2"/>
          <p:cNvSpPr>
            <a:spLocks noGrp="1"/>
          </p:cNvSpPr>
          <p:nvPr>
            <p:ph type="subTitle" idx="1"/>
          </p:nvPr>
        </p:nvSpPr>
        <p:spPr>
          <a:xfrm>
            <a:off x="1524000" y="5868537"/>
            <a:ext cx="9144000" cy="750627"/>
          </a:xfrm>
        </p:spPr>
        <p:txBody>
          <a:bodyPr>
            <a:normAutofit lnSpcReduction="10000"/>
          </a:bodyPr>
          <a:lstStyle/>
          <a:p>
            <a:pPr algn="ctr"/>
            <a:r>
              <a:rPr lang="ka-GE" sz="2000" b="1" dirty="0" smtClean="0">
                <a:solidFill>
                  <a:schemeClr val="tx1"/>
                </a:solidFill>
              </a:rPr>
              <a:t>ქ. </a:t>
            </a:r>
            <a:r>
              <a:rPr lang="ka-GE" sz="2000" b="1" dirty="0" smtClean="0"/>
              <a:t>რუსთავი</a:t>
            </a:r>
          </a:p>
          <a:p>
            <a:pPr algn="ctr"/>
            <a:r>
              <a:rPr lang="ka-GE" sz="2000" b="1" dirty="0" smtClean="0">
                <a:solidFill>
                  <a:schemeClr val="tx1"/>
                </a:solidFill>
              </a:rPr>
              <a:t>2020 წ</a:t>
            </a:r>
            <a:endParaRPr lang="en-US" sz="2000" b="1" dirty="0">
              <a:solidFill>
                <a:schemeClr val="tx1"/>
              </a:solidFill>
            </a:endParaRPr>
          </a:p>
        </p:txBody>
      </p:sp>
      <p:pic>
        <p:nvPicPr>
          <p:cNvPr id="7" name="Picture 6" descr="Axali logo.png"/>
          <p:cNvPicPr/>
          <p:nvPr/>
        </p:nvPicPr>
        <p:blipFill>
          <a:blip r:embed="rId2" cstate="screen">
            <a:extLst>
              <a:ext uri="{28A0092B-C50C-407E-A947-70E740481C1C}">
                <a14:useLocalDpi xmlns:a14="http://schemas.microsoft.com/office/drawing/2010/main"/>
              </a:ext>
            </a:extLst>
          </a:blip>
          <a:stretch>
            <a:fillRect/>
          </a:stretch>
        </p:blipFill>
        <p:spPr>
          <a:xfrm>
            <a:off x="199770" y="143272"/>
            <a:ext cx="1530985" cy="826211"/>
          </a:xfrm>
          <a:prstGeom prst="rect">
            <a:avLst/>
          </a:prstGeom>
        </p:spPr>
      </p:pic>
    </p:spTree>
    <p:extLst>
      <p:ext uri="{BB962C8B-B14F-4D97-AF65-F5344CB8AC3E}">
        <p14:creationId xmlns:p14="http://schemas.microsoft.com/office/powerpoint/2010/main" val="2704564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6" y="176269"/>
            <a:ext cx="11987284" cy="792721"/>
          </a:xfrm>
        </p:spPr>
        <p:style>
          <a:lnRef idx="0">
            <a:scrgbClr r="0" g="0" b="0"/>
          </a:lnRef>
          <a:fillRef idx="1002">
            <a:schemeClr val="dk2"/>
          </a:fillRef>
          <a:effectRef idx="0">
            <a:scrgbClr r="0" g="0" b="0"/>
          </a:effectRef>
          <a:fontRef idx="major"/>
        </p:style>
        <p:txBody>
          <a:bodyPr>
            <a:normAutofit/>
          </a:bodyPr>
          <a:lstStyle/>
          <a:p>
            <a:pPr algn="ctr"/>
            <a:r>
              <a:rPr lang="ka-GE" sz="2400" b="1" dirty="0" smtClean="0">
                <a:solidFill>
                  <a:schemeClr val="bg1"/>
                </a:solidFill>
              </a:rPr>
              <a:t>ამიაკის საამქრო</a:t>
            </a:r>
            <a:endParaRPr lang="en-US" sz="2400" b="1" dirty="0">
              <a:solidFill>
                <a:schemeClr val="bg1"/>
              </a:solidFill>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1002" y="968990"/>
            <a:ext cx="9403307" cy="5207973"/>
          </a:xfrm>
          <a:prstGeom prst="rect">
            <a:avLst/>
          </a:prstGeom>
          <a:noFill/>
          <a:ln>
            <a:noFill/>
          </a:ln>
        </p:spPr>
      </p:pic>
    </p:spTree>
    <p:extLst>
      <p:ext uri="{BB962C8B-B14F-4D97-AF65-F5344CB8AC3E}">
        <p14:creationId xmlns:p14="http://schemas.microsoft.com/office/powerpoint/2010/main" val="2901039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478" y="0"/>
            <a:ext cx="12055522" cy="736979"/>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ამიაკის წარმოების ტექნოლოგიური სქემა</a:t>
            </a:r>
            <a:endParaRPr lang="en-US" sz="28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7401504"/>
              </p:ext>
            </p:extLst>
          </p:nvPr>
        </p:nvGraphicFramePr>
        <p:xfrm>
          <a:off x="326571" y="859809"/>
          <a:ext cx="11865429" cy="5500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noChangeAspect="1"/>
          </p:cNvPicPr>
          <p:nvPr/>
        </p:nvPicPr>
        <p:blipFill>
          <a:blip r:embed="rId7"/>
          <a:stretch>
            <a:fillRect/>
          </a:stretch>
        </p:blipFill>
        <p:spPr>
          <a:xfrm>
            <a:off x="7589337" y="4809457"/>
            <a:ext cx="3264000" cy="1550400"/>
          </a:xfrm>
          <a:prstGeom prst="rect">
            <a:avLst/>
          </a:prstGeom>
        </p:spPr>
      </p:pic>
    </p:spTree>
    <p:extLst>
      <p:ext uri="{BB962C8B-B14F-4D97-AF65-F5344CB8AC3E}">
        <p14:creationId xmlns:p14="http://schemas.microsoft.com/office/powerpoint/2010/main" val="2806389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0"/>
            <a:ext cx="12055522" cy="736979"/>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ამიაკის წარმოების დანადგარი</a:t>
            </a:r>
            <a:endParaRPr lang="en-US" sz="2800" b="1" dirty="0">
              <a:solidFill>
                <a:schemeClr val="bg1"/>
              </a:solidFill>
            </a:endParaRPr>
          </a:p>
        </p:txBody>
      </p:sp>
      <p:pic>
        <p:nvPicPr>
          <p:cNvPr id="5" name="Picture 4"/>
          <p:cNvPicPr>
            <a:picLocks noChangeAspect="1"/>
          </p:cNvPicPr>
          <p:nvPr/>
        </p:nvPicPr>
        <p:blipFill>
          <a:blip r:embed="rId2"/>
          <a:stretch>
            <a:fillRect/>
          </a:stretch>
        </p:blipFill>
        <p:spPr>
          <a:xfrm>
            <a:off x="682388" y="887104"/>
            <a:ext cx="5049672" cy="5622877"/>
          </a:xfrm>
          <a:prstGeom prst="rect">
            <a:avLst/>
          </a:prstGeom>
        </p:spPr>
      </p:pic>
      <p:pic>
        <p:nvPicPr>
          <p:cNvPr id="6" name="Picture 5"/>
          <p:cNvPicPr>
            <a:picLocks noChangeAspect="1"/>
          </p:cNvPicPr>
          <p:nvPr/>
        </p:nvPicPr>
        <p:blipFill>
          <a:blip r:embed="rId3"/>
          <a:stretch>
            <a:fillRect/>
          </a:stretch>
        </p:blipFill>
        <p:spPr>
          <a:xfrm>
            <a:off x="6164239" y="887104"/>
            <a:ext cx="4849504" cy="5622877"/>
          </a:xfrm>
          <a:prstGeom prst="rect">
            <a:avLst/>
          </a:prstGeom>
        </p:spPr>
      </p:pic>
    </p:spTree>
    <p:extLst>
      <p:ext uri="{BB962C8B-B14F-4D97-AF65-F5344CB8AC3E}">
        <p14:creationId xmlns:p14="http://schemas.microsoft.com/office/powerpoint/2010/main" val="2088757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0"/>
            <a:ext cx="12055522" cy="736979"/>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აზოტმჟავას საამქრო</a:t>
            </a:r>
            <a:endParaRPr lang="en-US" sz="2800" b="1" dirty="0">
              <a:solidFill>
                <a:schemeClr val="bg1"/>
              </a:solidFill>
            </a:endParaRPr>
          </a:p>
        </p:txBody>
      </p:sp>
      <p:pic>
        <p:nvPicPr>
          <p:cNvPr id="3" name="Picture 2"/>
          <p:cNvPicPr>
            <a:picLocks noChangeAspect="1"/>
          </p:cNvPicPr>
          <p:nvPr/>
        </p:nvPicPr>
        <p:blipFill>
          <a:blip r:embed="rId2"/>
          <a:stretch>
            <a:fillRect/>
          </a:stretch>
        </p:blipFill>
        <p:spPr>
          <a:xfrm>
            <a:off x="859809" y="873457"/>
            <a:ext cx="10577016" cy="5363570"/>
          </a:xfrm>
          <a:prstGeom prst="rect">
            <a:avLst/>
          </a:prstGeom>
        </p:spPr>
      </p:pic>
    </p:spTree>
    <p:extLst>
      <p:ext uri="{BB962C8B-B14F-4D97-AF65-F5344CB8AC3E}">
        <p14:creationId xmlns:p14="http://schemas.microsoft.com/office/powerpoint/2010/main" val="2579926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253" y="0"/>
            <a:ext cx="11899368" cy="859809"/>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აზოტმჟავას წარმოების ტექნოლოგიური სქემა</a:t>
            </a:r>
            <a:endParaRPr lang="en-US" sz="2800" b="1"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36861781"/>
              </p:ext>
            </p:extLst>
          </p:nvPr>
        </p:nvGraphicFramePr>
        <p:xfrm>
          <a:off x="165253" y="969484"/>
          <a:ext cx="11721947" cy="5601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7821923" y="4949167"/>
            <a:ext cx="3590400" cy="1499400"/>
          </a:xfrm>
          <a:prstGeom prst="rect">
            <a:avLst/>
          </a:prstGeom>
        </p:spPr>
      </p:pic>
    </p:spTree>
    <p:extLst>
      <p:ext uri="{BB962C8B-B14F-4D97-AF65-F5344CB8AC3E}">
        <p14:creationId xmlns:p14="http://schemas.microsoft.com/office/powerpoint/2010/main" val="394434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3" y="0"/>
            <a:ext cx="11899368" cy="859809"/>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აზოტმჟავას წარმოება</a:t>
            </a:r>
            <a:endParaRPr lang="en-US" sz="2800" b="1" dirty="0">
              <a:solidFill>
                <a:schemeClr val="bg1"/>
              </a:solidFill>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721739" y="981847"/>
            <a:ext cx="5528936" cy="5610022"/>
          </a:xfrm>
          <a:prstGeom prst="rect">
            <a:avLst/>
          </a:prstGeom>
          <a:noFill/>
        </p:spPr>
      </p:pic>
      <p:pic>
        <p:nvPicPr>
          <p:cNvPr id="7" name="Picture 6"/>
          <p:cNvPicPr>
            <a:picLocks noChangeAspect="1"/>
          </p:cNvPicPr>
          <p:nvPr/>
        </p:nvPicPr>
        <p:blipFill>
          <a:blip r:embed="rId3"/>
          <a:stretch>
            <a:fillRect/>
          </a:stretch>
        </p:blipFill>
        <p:spPr>
          <a:xfrm>
            <a:off x="6564573" y="981847"/>
            <a:ext cx="5349923" cy="5610021"/>
          </a:xfrm>
          <a:prstGeom prst="rect">
            <a:avLst/>
          </a:prstGeom>
        </p:spPr>
      </p:pic>
    </p:spTree>
    <p:extLst>
      <p:ext uri="{BB962C8B-B14F-4D97-AF65-F5344CB8AC3E}">
        <p14:creationId xmlns:p14="http://schemas.microsoft.com/office/powerpoint/2010/main" val="11446227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3" y="0"/>
            <a:ext cx="11899368" cy="859809"/>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ამონიუმის  ნიტრატის საამქრო</a:t>
            </a:r>
            <a:endParaRPr lang="en-US" sz="2800" b="1" dirty="0">
              <a:solidFill>
                <a:schemeClr val="bg1"/>
              </a:solidFill>
            </a:endParaRPr>
          </a:p>
        </p:txBody>
      </p:sp>
      <p:pic>
        <p:nvPicPr>
          <p:cNvPr id="3" name="Picture 2"/>
          <p:cNvPicPr>
            <a:picLocks noChangeAspect="1"/>
          </p:cNvPicPr>
          <p:nvPr/>
        </p:nvPicPr>
        <p:blipFill>
          <a:blip r:embed="rId2"/>
          <a:stretch>
            <a:fillRect/>
          </a:stretch>
        </p:blipFill>
        <p:spPr>
          <a:xfrm>
            <a:off x="1269241" y="859808"/>
            <a:ext cx="9485195" cy="5418161"/>
          </a:xfrm>
          <a:prstGeom prst="rect">
            <a:avLst/>
          </a:prstGeom>
        </p:spPr>
      </p:pic>
    </p:spTree>
    <p:extLst>
      <p:ext uri="{BB962C8B-B14F-4D97-AF65-F5344CB8AC3E}">
        <p14:creationId xmlns:p14="http://schemas.microsoft.com/office/powerpoint/2010/main" val="21459005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478" y="95535"/>
            <a:ext cx="11887200" cy="750626"/>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ამონიუმის ნიტრატის წარმოების ტექნოლოგიური სქემა</a:t>
            </a:r>
            <a:endParaRPr lang="en-US" sz="28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0129716"/>
              </p:ext>
            </p:extLst>
          </p:nvPr>
        </p:nvGraphicFramePr>
        <p:xfrm>
          <a:off x="870332" y="1057619"/>
          <a:ext cx="10483467" cy="5119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3030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95535"/>
            <a:ext cx="11887200" cy="750626"/>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ამონიუმის ნიტრატის წარმოება</a:t>
            </a:r>
            <a:endParaRPr lang="en-US" sz="2800" b="1" dirty="0">
              <a:solidFill>
                <a:schemeClr val="bg1"/>
              </a:solidFill>
            </a:endParaRPr>
          </a:p>
        </p:txBody>
      </p:sp>
      <p:pic>
        <p:nvPicPr>
          <p:cNvPr id="5" name="Picture 4"/>
          <p:cNvPicPr>
            <a:picLocks noChangeAspect="1"/>
          </p:cNvPicPr>
          <p:nvPr/>
        </p:nvPicPr>
        <p:blipFill>
          <a:blip r:embed="rId2"/>
          <a:stretch>
            <a:fillRect/>
          </a:stretch>
        </p:blipFill>
        <p:spPr>
          <a:xfrm>
            <a:off x="1842449" y="982639"/>
            <a:ext cx="8161360" cy="5363570"/>
          </a:xfrm>
          <a:prstGeom prst="rect">
            <a:avLst/>
          </a:prstGeom>
        </p:spPr>
      </p:pic>
    </p:spTree>
    <p:extLst>
      <p:ext uri="{BB962C8B-B14F-4D97-AF65-F5344CB8AC3E}">
        <p14:creationId xmlns:p14="http://schemas.microsoft.com/office/powerpoint/2010/main" val="2573002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95535"/>
            <a:ext cx="11887200" cy="750626"/>
          </a:xfrm>
        </p:spPr>
        <p:style>
          <a:lnRef idx="0">
            <a:scrgbClr r="0" g="0" b="0"/>
          </a:lnRef>
          <a:fillRef idx="1002">
            <a:schemeClr val="dk2"/>
          </a:fillRef>
          <a:effectRef idx="0">
            <a:scrgbClr r="0" g="0" b="0"/>
          </a:effectRef>
          <a:fontRef idx="major"/>
        </p:style>
        <p:txBody>
          <a:bodyPr>
            <a:normAutofit/>
          </a:bodyPr>
          <a:lstStyle/>
          <a:p>
            <a:pPr algn="ctr"/>
            <a:r>
              <a:rPr lang="ka-GE" sz="2800" dirty="0">
                <a:solidFill>
                  <a:schemeClr val="bg1"/>
                </a:solidFill>
              </a:rPr>
              <a:t>ამონიუმის ნიტრატის ღია სასაწყობე მოედნები</a:t>
            </a:r>
            <a:endParaRPr lang="en-US" sz="2800" b="1" dirty="0">
              <a:solidFill>
                <a:schemeClr val="bg1"/>
              </a:solidFill>
            </a:endParaRPr>
          </a:p>
        </p:txBody>
      </p:sp>
      <p:pic>
        <p:nvPicPr>
          <p:cNvPr id="3" name="Picture 2"/>
          <p:cNvPicPr>
            <a:picLocks noChangeAspect="1"/>
          </p:cNvPicPr>
          <p:nvPr/>
        </p:nvPicPr>
        <p:blipFill>
          <a:blip r:embed="rId2"/>
          <a:stretch>
            <a:fillRect/>
          </a:stretch>
        </p:blipFill>
        <p:spPr>
          <a:xfrm>
            <a:off x="302743" y="1016097"/>
            <a:ext cx="7503776" cy="5261873"/>
          </a:xfrm>
          <a:prstGeom prst="rect">
            <a:avLst/>
          </a:prstGeom>
        </p:spPr>
      </p:pic>
      <p:pic>
        <p:nvPicPr>
          <p:cNvPr id="4" name="Picture 3"/>
          <p:cNvPicPr>
            <a:picLocks noChangeAspect="1"/>
          </p:cNvPicPr>
          <p:nvPr/>
        </p:nvPicPr>
        <p:blipFill>
          <a:blip r:embed="rId3"/>
          <a:stretch>
            <a:fillRect/>
          </a:stretch>
        </p:blipFill>
        <p:spPr>
          <a:xfrm>
            <a:off x="8024883" y="1173046"/>
            <a:ext cx="3821373" cy="4947974"/>
          </a:xfrm>
          <a:prstGeom prst="rect">
            <a:avLst/>
          </a:prstGeom>
        </p:spPr>
      </p:pic>
    </p:spTree>
    <p:extLst>
      <p:ext uri="{BB962C8B-B14F-4D97-AF65-F5344CB8AC3E}">
        <p14:creationId xmlns:p14="http://schemas.microsoft.com/office/powerpoint/2010/main" val="4105987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691" y="1"/>
            <a:ext cx="11848012" cy="844826"/>
          </a:xfrm>
        </p:spPr>
        <p:style>
          <a:lnRef idx="2">
            <a:schemeClr val="accent5">
              <a:shade val="50000"/>
            </a:schemeClr>
          </a:lnRef>
          <a:fillRef idx="1002">
            <a:schemeClr val="dk2"/>
          </a:fillRef>
          <a:effectRef idx="0">
            <a:schemeClr val="accent5"/>
          </a:effectRef>
          <a:fontRef idx="minor">
            <a:schemeClr val="lt1"/>
          </a:fontRef>
        </p:style>
        <p:txBody>
          <a:bodyPr>
            <a:normAutofit/>
          </a:bodyPr>
          <a:lstStyle/>
          <a:p>
            <a:pPr algn="ctr"/>
            <a:r>
              <a:rPr lang="ka-GE" sz="2800" b="1" dirty="0" smtClean="0"/>
              <a:t>პროექტის ზოგადი აღწერა</a:t>
            </a:r>
            <a:endParaRPr lang="en-US" sz="2800" dirty="0"/>
          </a:p>
        </p:txBody>
      </p:sp>
      <p:sp>
        <p:nvSpPr>
          <p:cNvPr id="3" name="Content Placeholder 2"/>
          <p:cNvSpPr>
            <a:spLocks noGrp="1"/>
          </p:cNvSpPr>
          <p:nvPr>
            <p:ph idx="1"/>
          </p:nvPr>
        </p:nvSpPr>
        <p:spPr>
          <a:xfrm>
            <a:off x="143691" y="1031966"/>
            <a:ext cx="11848012" cy="5577839"/>
          </a:xfrm>
        </p:spPr>
        <p:txBody>
          <a:bodyPr>
            <a:normAutofit/>
          </a:bodyPr>
          <a:lstStyle/>
          <a:p>
            <a:pPr marL="0" indent="0" algn="just">
              <a:lnSpc>
                <a:spcPct val="100000"/>
              </a:lnSpc>
              <a:buNone/>
            </a:pPr>
            <a:r>
              <a:rPr lang="ka-GE" sz="1800" dirty="0" smtClean="0"/>
              <a:t>სს ,,რუსთავის აზოტის ქიმიური საწარმოს მიმდინარე საქმიანობაზე გარემოზე ზემოქმედების ნებართვა გაიცა 2008 წელს და 2008 წლიდან დღემდე საწარმოში განხორციელდა გარკვეული ცვლილებები, კერძოდ, 2008 წლის მდგომარეობით:</a:t>
            </a:r>
          </a:p>
          <a:p>
            <a:pPr algn="just">
              <a:lnSpc>
                <a:spcPct val="100000"/>
              </a:lnSpc>
              <a:buFont typeface="Wingdings" panose="05000000000000000000" pitchFamily="2" charset="2"/>
              <a:buChar char="Ø"/>
            </a:pPr>
            <a:r>
              <a:rPr lang="ka-GE" sz="1800" dirty="0" smtClean="0"/>
              <a:t>ამიაკის საამქროში განთავსებული იყო ორი აგრეგატი და თითოეული წლიური წარმადობა შეადგენდა 200 000 ტ/წ-ს, ხოლო ორივე აგრეგატის ჯამური წარმადობა იყო 400 000 ტ/წ. დღეს ერთი აგრეგატი გამოსულია მწყობრიდან, მეორეს ჩაუტარდა რეაბილიტაცია და რეაბილიტაციის შემდეგ, მისი წლიური სიმძლავრე 200 000 ტონიდან გაიზარდა 240 000 ტ-მდე. საწარმოში ასევე იგეგმება მეორე აგრეგატის რეაბილიტაციაც, რაც საამქროს წარმადობა ს გაზრდის 480 000 ტ-მდე.</a:t>
            </a:r>
          </a:p>
          <a:p>
            <a:pPr algn="just">
              <a:lnSpc>
                <a:spcPct val="100000"/>
              </a:lnSpc>
              <a:buFont typeface="Wingdings" panose="05000000000000000000" pitchFamily="2" charset="2"/>
              <a:buChar char="Ø"/>
            </a:pPr>
            <a:r>
              <a:rPr lang="ka-GE" sz="1800" dirty="0"/>
              <a:t>ციანმარილების </a:t>
            </a:r>
            <a:r>
              <a:rPr lang="ka-GE" sz="1800" dirty="0" smtClean="0"/>
              <a:t>საამქროს წარმადობა </a:t>
            </a:r>
            <a:r>
              <a:rPr lang="ka-GE" sz="1800" dirty="0"/>
              <a:t>იყო 10 000 ტ/წ-ში. ხოლო დღეის მდგომარეობით ციანმარილების წარმოება წელიწადში შეადგენს 20 000 </a:t>
            </a:r>
            <a:r>
              <a:rPr lang="ka-GE" sz="1800" dirty="0" smtClean="0"/>
              <a:t>ტ-ს;</a:t>
            </a:r>
          </a:p>
          <a:p>
            <a:pPr algn="just">
              <a:lnSpc>
                <a:spcPct val="100000"/>
              </a:lnSpc>
              <a:buFont typeface="Wingdings" panose="05000000000000000000" pitchFamily="2" charset="2"/>
              <a:buChar char="Ø"/>
            </a:pPr>
            <a:r>
              <a:rPr lang="ka-GE" sz="1800" dirty="0"/>
              <a:t>აზოტმჟავას წარმოების ტექნოლოგიურ ტურბინაზე შეიცვალა ორთქლის ტურბინა და დაბალი წნევის ტურბინის როტორი, რამაც საამქროს წარმადობა გაზარდა 1100÷1290 ტ-მდე დღე-ღამეში და საწარმოს წლიური სიმძლავრე შეადგენს 430000 ტონას</a:t>
            </a:r>
            <a:r>
              <a:rPr lang="ka-GE" sz="1800" dirty="0" smtClean="0"/>
              <a:t>.</a:t>
            </a:r>
          </a:p>
          <a:p>
            <a:pPr algn="just">
              <a:lnSpc>
                <a:spcPct val="100000"/>
              </a:lnSpc>
              <a:buFont typeface="Wingdings" panose="05000000000000000000" pitchFamily="2" charset="2"/>
              <a:buChar char="Ø"/>
            </a:pPr>
            <a:r>
              <a:rPr lang="ka-GE" sz="1800" dirty="0" smtClean="0"/>
              <a:t>ამონიუმის </a:t>
            </a:r>
            <a:r>
              <a:rPr lang="ka-GE" sz="1800" dirty="0"/>
              <a:t>ნიტრატის </a:t>
            </a:r>
            <a:r>
              <a:rPr lang="ka-GE" sz="1800" dirty="0" smtClean="0"/>
              <a:t>საამქროს რეკონსტრუქციის შემდეგ, </a:t>
            </a:r>
            <a:r>
              <a:rPr lang="ka-GE" sz="1800" dirty="0"/>
              <a:t>გაიზარდა გამწოვი ვენტილატორების წარმადობა, რამაც გამოიწვია პროდუქციის გამოსავლის გაზრდა დღე-ღამეში 1350 ტ-დან 1620 ტ-მდე</a:t>
            </a:r>
            <a:r>
              <a:rPr lang="ka-GE" sz="1800" dirty="0" smtClean="0"/>
              <a:t>.</a:t>
            </a:r>
          </a:p>
          <a:p>
            <a:pPr algn="just">
              <a:lnSpc>
                <a:spcPct val="100000"/>
              </a:lnSpc>
              <a:buFont typeface="Wingdings" panose="05000000000000000000" pitchFamily="2" charset="2"/>
              <a:buChar char="Ø"/>
            </a:pPr>
            <a:r>
              <a:rPr lang="ka-GE" sz="1800" dirty="0" smtClean="0"/>
              <a:t>საწარმოში შეწყდა კაპროლაქტამის წარმოება</a:t>
            </a:r>
            <a:r>
              <a:rPr lang="ka-GE" sz="1800" dirty="0"/>
              <a:t>;</a:t>
            </a:r>
            <a:r>
              <a:rPr lang="ka-GE" sz="1800" dirty="0" smtClean="0"/>
              <a:t> </a:t>
            </a:r>
          </a:p>
          <a:p>
            <a:pPr algn="just">
              <a:lnSpc>
                <a:spcPct val="100000"/>
              </a:lnSpc>
              <a:buFont typeface="Wingdings" panose="05000000000000000000" pitchFamily="2" charset="2"/>
              <a:buChar char="Ø"/>
            </a:pPr>
            <a:r>
              <a:rPr lang="ka-GE" sz="1800" dirty="0" smtClean="0"/>
              <a:t>დროებით დაკონსერვდა შაბიამნის წარმოება.</a:t>
            </a:r>
            <a:endParaRPr lang="en-US" sz="1800" dirty="0"/>
          </a:p>
          <a:p>
            <a:pPr algn="just">
              <a:lnSpc>
                <a:spcPct val="100000"/>
              </a:lnSpc>
            </a:pPr>
            <a:endParaRPr lang="ka-GE" sz="1800" dirty="0" smtClean="0"/>
          </a:p>
          <a:p>
            <a:pPr algn="just">
              <a:lnSpc>
                <a:spcPct val="100000"/>
              </a:lnSpc>
            </a:pPr>
            <a:endParaRPr lang="en-US" sz="1800" dirty="0"/>
          </a:p>
          <a:p>
            <a:pPr algn="just">
              <a:lnSpc>
                <a:spcPct val="100000"/>
              </a:lnSpc>
            </a:pPr>
            <a:endParaRPr lang="ka-GE" sz="1800" dirty="0" smtClean="0"/>
          </a:p>
          <a:p>
            <a:pPr algn="just">
              <a:lnSpc>
                <a:spcPct val="100000"/>
              </a:lnSpc>
            </a:pPr>
            <a:endParaRPr lang="ka-GE" dirty="0" smtClean="0"/>
          </a:p>
          <a:p>
            <a:pPr algn="just">
              <a:lnSpc>
                <a:spcPct val="100000"/>
              </a:lnSpc>
            </a:pPr>
            <a:endParaRPr lang="ka-GE" dirty="0" smtClean="0"/>
          </a:p>
          <a:p>
            <a:pPr algn="just">
              <a:lnSpc>
                <a:spcPct val="100000"/>
              </a:lnSpc>
            </a:pPr>
            <a:endParaRPr lang="ka-GE" dirty="0" smtClean="0"/>
          </a:p>
          <a:p>
            <a:pPr algn="just">
              <a:lnSpc>
                <a:spcPct val="100000"/>
              </a:lnSpc>
            </a:pPr>
            <a:endParaRPr lang="ka-GE" dirty="0" smtClean="0"/>
          </a:p>
          <a:p>
            <a:pPr marL="0" indent="0" algn="just">
              <a:lnSpc>
                <a:spcPct val="120000"/>
              </a:lnSpc>
              <a:buNone/>
            </a:pPr>
            <a:endParaRPr lang="ka-GE" dirty="0" smtClean="0"/>
          </a:p>
          <a:p>
            <a:pPr marL="0" indent="0" algn="just">
              <a:lnSpc>
                <a:spcPct val="120000"/>
              </a:lnSpc>
              <a:buNone/>
            </a:pPr>
            <a:endParaRPr lang="ka-GE" dirty="0" smtClean="0"/>
          </a:p>
          <a:p>
            <a:pPr marL="0" indent="0" algn="just">
              <a:lnSpc>
                <a:spcPct val="120000"/>
              </a:lnSpc>
              <a:buNone/>
            </a:pPr>
            <a:endParaRPr lang="ka-GE" dirty="0" smtClean="0"/>
          </a:p>
          <a:p>
            <a:pPr algn="just">
              <a:lnSpc>
                <a:spcPct val="120000"/>
              </a:lnSpc>
            </a:pPr>
            <a:endParaRPr lang="ka-GE" dirty="0" smtClean="0"/>
          </a:p>
        </p:txBody>
      </p:sp>
    </p:spTree>
    <p:extLst>
      <p:ext uri="{BB962C8B-B14F-4D97-AF65-F5344CB8AC3E}">
        <p14:creationId xmlns:p14="http://schemas.microsoft.com/office/powerpoint/2010/main" val="2599965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95535"/>
            <a:ext cx="11887200" cy="750626"/>
          </a:xfrm>
        </p:spPr>
        <p:style>
          <a:lnRef idx="0">
            <a:scrgbClr r="0" g="0" b="0"/>
          </a:lnRef>
          <a:fillRef idx="1002">
            <a:schemeClr val="dk2"/>
          </a:fillRef>
          <a:effectRef idx="0">
            <a:scrgbClr r="0" g="0" b="0"/>
          </a:effectRef>
          <a:fontRef idx="major"/>
        </p:style>
        <p:txBody>
          <a:bodyPr>
            <a:normAutofit/>
          </a:bodyPr>
          <a:lstStyle/>
          <a:p>
            <a:pPr algn="ctr"/>
            <a:r>
              <a:rPr lang="ka-GE" sz="2800" dirty="0" smtClean="0">
                <a:solidFill>
                  <a:schemeClr val="bg1"/>
                </a:solidFill>
              </a:rPr>
              <a:t>ციანმარილების საამქრო</a:t>
            </a:r>
            <a:endParaRPr lang="en-US" sz="2800" b="1" dirty="0">
              <a:solidFill>
                <a:schemeClr val="bg1"/>
              </a:solidFill>
            </a:endParaRPr>
          </a:p>
        </p:txBody>
      </p:sp>
      <p:pic>
        <p:nvPicPr>
          <p:cNvPr id="6" name="Picture 5"/>
          <p:cNvPicPr>
            <a:picLocks noChangeAspect="1"/>
          </p:cNvPicPr>
          <p:nvPr/>
        </p:nvPicPr>
        <p:blipFill>
          <a:blip r:embed="rId2"/>
          <a:stretch>
            <a:fillRect/>
          </a:stretch>
        </p:blipFill>
        <p:spPr>
          <a:xfrm>
            <a:off x="982638" y="982640"/>
            <a:ext cx="9976513" cy="5295330"/>
          </a:xfrm>
          <a:prstGeom prst="rect">
            <a:avLst/>
          </a:prstGeom>
        </p:spPr>
      </p:pic>
    </p:spTree>
    <p:extLst>
      <p:ext uri="{BB962C8B-B14F-4D97-AF65-F5344CB8AC3E}">
        <p14:creationId xmlns:p14="http://schemas.microsoft.com/office/powerpoint/2010/main" val="2722529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600502"/>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ციანმარილების წარმოების ტექნოლოგიური სქემა</a:t>
            </a:r>
            <a:endParaRPr lang="en-US" sz="28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95747"/>
              </p:ext>
            </p:extLst>
          </p:nvPr>
        </p:nvGraphicFramePr>
        <p:xfrm>
          <a:off x="187287" y="968333"/>
          <a:ext cx="11804416" cy="5450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44792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1037230"/>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ნარჩენების მართვა</a:t>
            </a:r>
            <a:br>
              <a:rPr lang="ka-GE" sz="2800" b="1" dirty="0" smtClean="0">
                <a:solidFill>
                  <a:schemeClr val="bg1"/>
                </a:solidFill>
              </a:rPr>
            </a:br>
            <a:r>
              <a:rPr lang="ka-GE" sz="2800" b="1" dirty="0" smtClean="0">
                <a:solidFill>
                  <a:schemeClr val="bg1"/>
                </a:solidFill>
              </a:rPr>
              <a:t>სახიფათო და არასახიფათო ნარჩენების ინსინერაციის საწარმო</a:t>
            </a:r>
            <a:endParaRPr lang="en-US" sz="2800" b="1" dirty="0">
              <a:solidFill>
                <a:schemeClr val="bg1"/>
              </a:solidFill>
            </a:endParaRPr>
          </a:p>
        </p:txBody>
      </p:sp>
      <p:sp>
        <p:nvSpPr>
          <p:cNvPr id="3" name="Content Placeholder 2"/>
          <p:cNvSpPr>
            <a:spLocks noGrp="1"/>
          </p:cNvSpPr>
          <p:nvPr>
            <p:ph idx="1"/>
          </p:nvPr>
        </p:nvSpPr>
        <p:spPr>
          <a:xfrm>
            <a:off x="504967" y="1132764"/>
            <a:ext cx="11313994" cy="5581935"/>
          </a:xfrm>
        </p:spPr>
        <p:txBody>
          <a:bodyPr>
            <a:normAutofit fontScale="62500" lnSpcReduction="20000"/>
          </a:bodyPr>
          <a:lstStyle/>
          <a:p>
            <a:pPr>
              <a:lnSpc>
                <a:spcPct val="120000"/>
              </a:lnSpc>
            </a:pPr>
            <a:r>
              <a:rPr lang="ka-GE" dirty="0" smtClean="0"/>
              <a:t>საწარმოში წარმოქმნილი </a:t>
            </a:r>
            <a:r>
              <a:rPr lang="ka-GE" dirty="0"/>
              <a:t>მყარი და თხევადი სახიფათო და ზოგიერთი არასახიფათო ნარჩენების გარემოში მოხვედრის პრევენციის მიზნით, კომპანიამ მიიღო გადაწყვეტილება, საქვაბის საამქროსთან მოაწყოს ინსინერაციის </a:t>
            </a:r>
            <a:r>
              <a:rPr lang="ka-GE" dirty="0" smtClean="0"/>
              <a:t>უბანი;</a:t>
            </a:r>
          </a:p>
          <a:p>
            <a:pPr>
              <a:lnSpc>
                <a:spcPct val="120000"/>
              </a:lnSpc>
            </a:pPr>
            <a:r>
              <a:rPr lang="ka-GE" dirty="0"/>
              <a:t>ინსინერატორში მყარი ნარჩენების ჩატვირთვა მოხდება ხელით, ხოლო თხევადი </a:t>
            </a:r>
            <a:r>
              <a:rPr lang="ka-GE" dirty="0" smtClean="0"/>
              <a:t>ნარჩენების სპეციალური მილით;</a:t>
            </a:r>
          </a:p>
          <a:p>
            <a:pPr>
              <a:lnSpc>
                <a:spcPct val="120000"/>
              </a:lnSpc>
            </a:pPr>
            <a:r>
              <a:rPr lang="ka-GE" dirty="0"/>
              <a:t>ინსინერატორის წარმადობა შეადგენს 36 კგ/სთ-ს, ხოლო მასში წვის ტემპერატურა 1000 – 1100 </a:t>
            </a:r>
            <a:r>
              <a:rPr lang="ka-GE" baseline="30000" dirty="0" smtClean="0"/>
              <a:t>0</a:t>
            </a:r>
            <a:r>
              <a:rPr lang="ka-GE" dirty="0" smtClean="0"/>
              <a:t>C-ს;</a:t>
            </a:r>
            <a:endParaRPr lang="en-US" dirty="0"/>
          </a:p>
          <a:p>
            <a:pPr>
              <a:lnSpc>
                <a:spcPct val="120000"/>
              </a:lnSpc>
            </a:pPr>
            <a:r>
              <a:rPr lang="ka-GE" dirty="0"/>
              <a:t>ინსინერატორის სამუშაო დროის და წარმადობის გათვალისწინებით დღე-ღამეში შესაძლებელი იქნება: 36 კგ/სთ x 16 სთ/</a:t>
            </a:r>
            <a:r>
              <a:rPr lang="ka-GE" dirty="0" err="1"/>
              <a:t>დღ.ღ</a:t>
            </a:r>
            <a:r>
              <a:rPr lang="ka-GE" dirty="0"/>
              <a:t> =  576 კგ/</a:t>
            </a:r>
            <a:r>
              <a:rPr lang="ka-GE" dirty="0" err="1"/>
              <a:t>დღ.ღ</a:t>
            </a:r>
            <a:r>
              <a:rPr lang="ka-GE" dirty="0"/>
              <a:t>. ნარჩენის </a:t>
            </a:r>
            <a:r>
              <a:rPr lang="ka-GE" dirty="0" smtClean="0"/>
              <a:t>ინსინერაცია;</a:t>
            </a:r>
          </a:p>
          <a:p>
            <a:pPr>
              <a:lnSpc>
                <a:spcPct val="120000"/>
              </a:lnSpc>
            </a:pPr>
            <a:r>
              <a:rPr lang="ka-GE" dirty="0"/>
              <a:t>ინსინერატორი, წარმოქმნილი ნაცრის გადმოტვირთვამდე ცივდება 100 </a:t>
            </a:r>
            <a:r>
              <a:rPr lang="ka-GE" baseline="30000" dirty="0"/>
              <a:t>0</a:t>
            </a:r>
            <a:r>
              <a:rPr lang="ka-GE" dirty="0"/>
              <a:t>C-მდე. ნაცრის გადმოტვირთვა ხდება </a:t>
            </a:r>
            <a:r>
              <a:rPr lang="ka-GE" dirty="0" err="1"/>
              <a:t>გამოსაწევი</a:t>
            </a:r>
            <a:r>
              <a:rPr lang="ka-GE" dirty="0"/>
              <a:t> </a:t>
            </a:r>
            <a:r>
              <a:rPr lang="ka-GE" dirty="0" err="1"/>
              <a:t>ქვეშის</a:t>
            </a:r>
            <a:r>
              <a:rPr lang="ka-GE" dirty="0"/>
              <a:t> საშულებით და ნიჩბით.</a:t>
            </a:r>
            <a:endParaRPr lang="en-US" dirty="0"/>
          </a:p>
          <a:p>
            <a:pPr>
              <a:lnSpc>
                <a:spcPct val="120000"/>
              </a:lnSpc>
            </a:pPr>
            <a:r>
              <a:rPr lang="ka-GE" dirty="0"/>
              <a:t>ინსინერატორში წვის პროცესში წარმოქმნილი ნამწვი აირების გაწმენდა წარმოებს ჯერ მეტალის </a:t>
            </a:r>
            <a:r>
              <a:rPr lang="ka-GE" dirty="0" err="1"/>
              <a:t>ბადიან</a:t>
            </a:r>
            <a:r>
              <a:rPr lang="ka-GE" dirty="0"/>
              <a:t> ფილტრში, შემდეგ </a:t>
            </a:r>
            <a:r>
              <a:rPr lang="ka-GE" dirty="0" err="1"/>
              <a:t>თბომცვლელში</a:t>
            </a:r>
            <a:r>
              <a:rPr lang="ka-GE" dirty="0"/>
              <a:t>. </a:t>
            </a:r>
            <a:r>
              <a:rPr lang="ka-GE" dirty="0" err="1"/>
              <a:t>თბომცვლელის</a:t>
            </a:r>
            <a:r>
              <a:rPr lang="ka-GE" dirty="0"/>
              <a:t> დანიშნულებაა ნამწვი აირების გაცივება 600-დან 150 </a:t>
            </a:r>
            <a:r>
              <a:rPr lang="ka-GE" baseline="30000" dirty="0"/>
              <a:t>0</a:t>
            </a:r>
            <a:r>
              <a:rPr lang="ka-GE" dirty="0"/>
              <a:t>C-მდე. </a:t>
            </a:r>
            <a:r>
              <a:rPr lang="ka-GE" dirty="0" err="1"/>
              <a:t>თბომცვლელის</a:t>
            </a:r>
            <a:r>
              <a:rPr lang="ka-GE" dirty="0"/>
              <a:t> გავლის შემდეგ ნამწვი აირები მიემართება გამრეცხ სვეტში, სადაც აირი ირეცხება წყლით და ასევე იწმინდება მექანიკური მინარევებისგან</a:t>
            </a:r>
            <a:r>
              <a:rPr lang="ka-GE" dirty="0" smtClean="0"/>
              <a:t>.</a:t>
            </a:r>
          </a:p>
          <a:p>
            <a:pPr>
              <a:lnSpc>
                <a:spcPct val="120000"/>
              </a:lnSpc>
            </a:pPr>
            <a:r>
              <a:rPr lang="ka-GE" dirty="0"/>
              <a:t>რაც შეეხება ინსინერაციის პროცესში წარმოქმნილ ნაცარს</a:t>
            </a:r>
            <a:r>
              <a:rPr lang="ka-GE" dirty="0" smtClean="0"/>
              <a:t>, </a:t>
            </a:r>
            <a:r>
              <a:rPr lang="ka-GE" dirty="0"/>
              <a:t>ნაცრის სახიფათოობის დადგენის მიზნით, ინსინერატორის ექსპლუატაციის ეტაპზე, ნაცარს პერიოდულად ჩაუტარდება ანალიზი. </a:t>
            </a:r>
            <a:endParaRPr lang="en-US" dirty="0"/>
          </a:p>
          <a:p>
            <a:endParaRPr lang="en-US" dirty="0"/>
          </a:p>
        </p:txBody>
      </p:sp>
    </p:spTree>
    <p:extLst>
      <p:ext uri="{BB962C8B-B14F-4D97-AF65-F5344CB8AC3E}">
        <p14:creationId xmlns:p14="http://schemas.microsoft.com/office/powerpoint/2010/main" val="9997081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1037230"/>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ნარჩენების მართვა</a:t>
            </a:r>
            <a:br>
              <a:rPr lang="ka-GE" sz="2800" b="1" dirty="0" smtClean="0">
                <a:solidFill>
                  <a:schemeClr val="bg1"/>
                </a:solidFill>
              </a:rPr>
            </a:br>
            <a:r>
              <a:rPr lang="ka-GE" sz="2800" b="1" dirty="0">
                <a:solidFill>
                  <a:schemeClr val="bg1"/>
                </a:solidFill>
              </a:rPr>
              <a:t>10 ტონაზე მეტი სახიფათო ნარჩენის დროებითი შენახვის </a:t>
            </a:r>
            <a:r>
              <a:rPr lang="ka-GE" sz="2800" b="1" dirty="0" smtClean="0">
                <a:solidFill>
                  <a:schemeClr val="bg1"/>
                </a:solidFill>
              </a:rPr>
              <a:t>ობიექტები</a:t>
            </a:r>
            <a:endParaRPr lang="en-US" sz="2800" b="1" dirty="0">
              <a:solidFill>
                <a:schemeClr val="bg1"/>
              </a:solidFill>
            </a:endParaRPr>
          </a:p>
        </p:txBody>
      </p:sp>
      <p:sp>
        <p:nvSpPr>
          <p:cNvPr id="3" name="Content Placeholder 2"/>
          <p:cNvSpPr>
            <a:spLocks noGrp="1"/>
          </p:cNvSpPr>
          <p:nvPr>
            <p:ph idx="1"/>
          </p:nvPr>
        </p:nvSpPr>
        <p:spPr>
          <a:xfrm>
            <a:off x="504967" y="1282890"/>
            <a:ext cx="11313994" cy="5431809"/>
          </a:xfrm>
        </p:spPr>
        <p:txBody>
          <a:bodyPr>
            <a:normAutofit fontScale="85000" lnSpcReduction="10000"/>
          </a:bodyPr>
          <a:lstStyle/>
          <a:p>
            <a:pPr>
              <a:lnSpc>
                <a:spcPct val="110000"/>
              </a:lnSpc>
            </a:pPr>
            <a:r>
              <a:rPr lang="ka-GE" dirty="0" smtClean="0"/>
              <a:t>საწარმოში წარმოქმნილი სახიფათო ნარჩენების დროებითი </a:t>
            </a:r>
            <a:r>
              <a:rPr lang="ka-GE" dirty="0"/>
              <a:t>განთავსება დღესდღეობით მიმდინარეობს სპეციალურად მოწყობილ უბანზე</a:t>
            </a:r>
            <a:r>
              <a:rPr lang="ka-GE" dirty="0" smtClean="0"/>
              <a:t>. </a:t>
            </a:r>
          </a:p>
          <a:p>
            <a:pPr>
              <a:lnSpc>
                <a:spcPct val="110000"/>
              </a:lnSpc>
            </a:pPr>
            <a:r>
              <a:rPr lang="ka-GE" dirty="0"/>
              <a:t>საწარმოში არსებული სახიფათო ნარჩენების დროებითი </a:t>
            </a:r>
            <a:r>
              <a:rPr lang="ka-GE" dirty="0" smtClean="0"/>
              <a:t>განთავსების სიგრძე </a:t>
            </a:r>
            <a:r>
              <a:rPr lang="ka-GE" dirty="0"/>
              <a:t>შეადგენს 42 მეტრს, სიგანე - 24 მ-ს (საერთო ფართობი -</a:t>
            </a:r>
            <a:r>
              <a:rPr lang="ka-GE" dirty="0" smtClean="0"/>
              <a:t> </a:t>
            </a:r>
            <a:r>
              <a:rPr lang="ka-GE" dirty="0"/>
              <a:t>1008 მ</a:t>
            </a:r>
            <a:r>
              <a:rPr lang="ka-GE" baseline="30000" dirty="0"/>
              <a:t>2</a:t>
            </a:r>
            <a:r>
              <a:rPr lang="ka-GE" dirty="0"/>
              <a:t>-ს). </a:t>
            </a:r>
            <a:endParaRPr lang="ka-GE" dirty="0" smtClean="0"/>
          </a:p>
          <a:p>
            <a:pPr>
              <a:lnSpc>
                <a:spcPct val="110000"/>
              </a:lnSpc>
            </a:pPr>
            <a:r>
              <a:rPr lang="ka-GE" dirty="0" smtClean="0"/>
              <a:t>ობიექტი </a:t>
            </a:r>
            <a:r>
              <a:rPr lang="ka-GE" dirty="0"/>
              <a:t>გადახურულია და სახურავი წარმოადგენს ორ </a:t>
            </a:r>
            <a:r>
              <a:rPr lang="ka-GE" dirty="0" err="1"/>
              <a:t>ქანობიან</a:t>
            </a:r>
            <a:r>
              <a:rPr lang="ka-GE" dirty="0"/>
              <a:t> კონსტრუქციას, რომელიც მოწყობილია რკინა-ბეტონის კოლონებზე. </a:t>
            </a:r>
            <a:endParaRPr lang="en-US" dirty="0"/>
          </a:p>
          <a:p>
            <a:pPr>
              <a:lnSpc>
                <a:spcPct val="110000"/>
              </a:lnSpc>
            </a:pPr>
            <a:r>
              <a:rPr lang="ka-GE" dirty="0" smtClean="0"/>
              <a:t>ობიექტი </a:t>
            </a:r>
            <a:r>
              <a:rPr lang="ka-GE" dirty="0"/>
              <a:t>ოთხივე გვერდიდან ღიაა და ფსკერი </a:t>
            </a:r>
            <a:r>
              <a:rPr lang="ka-GE" dirty="0" err="1"/>
              <a:t>მობეტონებულია</a:t>
            </a:r>
            <a:r>
              <a:rPr lang="ka-GE" dirty="0"/>
              <a:t>, ამასთან, გარე პერიმეტრზე მოწყობილი აქვს რკინა-ბეტონის დამცავი </a:t>
            </a:r>
            <a:r>
              <a:rPr lang="ka-GE" dirty="0" err="1"/>
              <a:t>ბორტები</a:t>
            </a:r>
            <a:r>
              <a:rPr lang="ka-GE" dirty="0"/>
              <a:t>, რათა ადგილი არ ჰქონდეს ატმოსფერული ნალექის შიდა სივრცეში შედინებას.</a:t>
            </a:r>
            <a:endParaRPr lang="en-US" dirty="0"/>
          </a:p>
          <a:p>
            <a:pPr>
              <a:lnSpc>
                <a:spcPct val="110000"/>
              </a:lnSpc>
            </a:pPr>
            <a:r>
              <a:rPr lang="ka-GE" dirty="0"/>
              <a:t>ობიექტზე დაგეგმილია: შიდა შემკრები რკინა-ბეტონის არხების მოწყობა, ობიექტის მავთულ-ბადით შეღობვა, შესასვლელი ჭიშკრისა და მის წინ პანდუსის </a:t>
            </a:r>
            <a:r>
              <a:rPr lang="ka-GE" dirty="0" smtClean="0"/>
              <a:t>მოწყობა, </a:t>
            </a:r>
            <a:r>
              <a:rPr lang="ka-GE" dirty="0"/>
              <a:t>სალექარის მოწყობა და ჩამდინარე წყლების შემკრები რკინა-ბეტონის ორმოს მოწყობა.</a:t>
            </a:r>
            <a:endParaRPr lang="en-US" dirty="0"/>
          </a:p>
          <a:p>
            <a:endParaRPr lang="en-US" dirty="0"/>
          </a:p>
        </p:txBody>
      </p:sp>
    </p:spTree>
    <p:extLst>
      <p:ext uri="{BB962C8B-B14F-4D97-AF65-F5344CB8AC3E}">
        <p14:creationId xmlns:p14="http://schemas.microsoft.com/office/powerpoint/2010/main" val="16380978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1037230"/>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ნარჩენების მართვა</a:t>
            </a:r>
            <a:br>
              <a:rPr lang="ka-GE" sz="2800" b="1" dirty="0" smtClean="0">
                <a:solidFill>
                  <a:schemeClr val="bg1"/>
                </a:solidFill>
              </a:rPr>
            </a:br>
            <a:r>
              <a:rPr lang="ka-GE" sz="2800" b="1" dirty="0">
                <a:solidFill>
                  <a:schemeClr val="bg1"/>
                </a:solidFill>
              </a:rPr>
              <a:t>10 ტონაზე მეტი სახიფათო ნარჩენის დროებითი შენახვის </a:t>
            </a:r>
            <a:r>
              <a:rPr lang="ka-GE" sz="2800" b="1" dirty="0" smtClean="0">
                <a:solidFill>
                  <a:schemeClr val="bg1"/>
                </a:solidFill>
              </a:rPr>
              <a:t>ობიექტები</a:t>
            </a:r>
            <a:endParaRPr lang="en-US" sz="2800" b="1" dirty="0">
              <a:solidFill>
                <a:schemeClr val="bg1"/>
              </a:solidFill>
            </a:endParaRPr>
          </a:p>
        </p:txBody>
      </p:sp>
      <p:sp>
        <p:nvSpPr>
          <p:cNvPr id="3" name="Content Placeholder 2"/>
          <p:cNvSpPr>
            <a:spLocks noGrp="1"/>
          </p:cNvSpPr>
          <p:nvPr>
            <p:ph idx="1"/>
          </p:nvPr>
        </p:nvSpPr>
        <p:spPr>
          <a:xfrm>
            <a:off x="504967" y="1282890"/>
            <a:ext cx="11313994" cy="5431809"/>
          </a:xfrm>
        </p:spPr>
        <p:txBody>
          <a:bodyPr>
            <a:normAutofit fontScale="70000" lnSpcReduction="20000"/>
          </a:bodyPr>
          <a:lstStyle/>
          <a:p>
            <a:pPr>
              <a:lnSpc>
                <a:spcPct val="120000"/>
              </a:lnSpc>
            </a:pPr>
            <a:r>
              <a:rPr lang="ka-GE" dirty="0"/>
              <a:t>საწარმოში იგეგმება კიდევ ერთი 10 ტონაზე მეტი სახიფათო ნარჩენის დროებითი შენახვის ობიექტის მოწყობა, რომელიც განკუთვნილი იქნება საწარმოს ტერიტორიაზე არსებული ტარა-შესაფუთი მასალების დამზადების საამქროში შემოტანილი/დაბრუნებული პოლიეთილენის და პოლიპროპილენის მეორადი </a:t>
            </a:r>
            <a:r>
              <a:rPr lang="ka-GE" dirty="0" smtClean="0"/>
              <a:t>ტომრებისთვის</a:t>
            </a:r>
            <a:r>
              <a:rPr lang="en-US" dirty="0" smtClean="0"/>
              <a:t>;</a:t>
            </a:r>
            <a:r>
              <a:rPr lang="ka-GE" dirty="0" smtClean="0"/>
              <a:t> </a:t>
            </a:r>
            <a:endParaRPr lang="en-US" dirty="0"/>
          </a:p>
          <a:p>
            <a:pPr>
              <a:lnSpc>
                <a:spcPct val="120000"/>
              </a:lnSpc>
            </a:pPr>
            <a:r>
              <a:rPr lang="ka-GE" dirty="0"/>
              <a:t>ობიექტზე განხორციელდება შემოტანილი </a:t>
            </a:r>
            <a:r>
              <a:rPr lang="ka-GE" dirty="0" smtClean="0"/>
              <a:t>პოლიეთილების </a:t>
            </a:r>
            <a:r>
              <a:rPr lang="ka-GE" dirty="0"/>
              <a:t>და პოლიპროპილენის ტომრების განცალკევება</a:t>
            </a:r>
            <a:r>
              <a:rPr lang="ka-GE" dirty="0" smtClean="0"/>
              <a:t>.</a:t>
            </a:r>
            <a:endParaRPr lang="en-US" dirty="0" smtClean="0"/>
          </a:p>
          <a:p>
            <a:pPr>
              <a:lnSpc>
                <a:spcPct val="120000"/>
              </a:lnSpc>
            </a:pPr>
            <a:r>
              <a:rPr lang="ka-GE" dirty="0"/>
              <a:t>ობიექტზე მიღებული ტომრების აღდგენა გათვალისწინებულია ტარა-შესაფუთ </a:t>
            </a:r>
            <a:r>
              <a:rPr lang="ka-GE" dirty="0" smtClean="0"/>
              <a:t>საამქროში</a:t>
            </a:r>
            <a:r>
              <a:rPr lang="en-US" dirty="0" smtClean="0"/>
              <a:t>.</a:t>
            </a:r>
          </a:p>
          <a:p>
            <a:pPr>
              <a:lnSpc>
                <a:spcPct val="120000"/>
              </a:lnSpc>
            </a:pPr>
            <a:r>
              <a:rPr lang="ka-GE" dirty="0"/>
              <a:t>დაგეგმილი ობიექტი იქნება ღია </a:t>
            </a:r>
            <a:r>
              <a:rPr lang="ka-GE" dirty="0" smtClean="0"/>
              <a:t>ტიპის</a:t>
            </a:r>
            <a:r>
              <a:rPr lang="en-US" dirty="0" smtClean="0"/>
              <a:t> </a:t>
            </a:r>
            <a:r>
              <a:rPr lang="ka-GE" dirty="0" smtClean="0"/>
              <a:t>მოედანი</a:t>
            </a:r>
            <a:r>
              <a:rPr lang="en-US" dirty="0" smtClean="0"/>
              <a:t>;</a:t>
            </a:r>
          </a:p>
          <a:p>
            <a:pPr>
              <a:lnSpc>
                <a:spcPct val="120000"/>
              </a:lnSpc>
            </a:pPr>
            <a:r>
              <a:rPr lang="ka-GE" dirty="0" smtClean="0"/>
              <a:t>მოედანს </a:t>
            </a:r>
            <a:r>
              <a:rPr lang="ka-GE" dirty="0"/>
              <a:t>ექნება ბეტონის </a:t>
            </a:r>
            <a:r>
              <a:rPr lang="ka-GE" dirty="0" smtClean="0"/>
              <a:t>ძირი </a:t>
            </a:r>
            <a:r>
              <a:rPr lang="ka-GE" dirty="0" err="1"/>
              <a:t>ბორტებით</a:t>
            </a:r>
            <a:r>
              <a:rPr lang="ka-GE" dirty="0"/>
              <a:t> და შემკრები არხით, რომელიც შემოიღობება მავთულბადით;</a:t>
            </a:r>
            <a:endParaRPr lang="en-US" dirty="0"/>
          </a:p>
          <a:p>
            <a:pPr lvl="0">
              <a:lnSpc>
                <a:spcPct val="120000"/>
              </a:lnSpc>
            </a:pPr>
            <a:r>
              <a:rPr lang="ka-GE" dirty="0"/>
              <a:t>მოეწყობა ჭიშკარი, გარე განათება, შიდა არხი, ხოლო შემოღობვის გარეთ მოეწყობა შემკრები ორმო, </a:t>
            </a:r>
            <a:r>
              <a:rPr lang="ka-GE" dirty="0" err="1"/>
              <a:t>ზეთდამჭერი</a:t>
            </a:r>
            <a:r>
              <a:rPr lang="ka-GE" dirty="0"/>
              <a:t> და ხსნარების ნეიტრალიზაციის სექციებით.</a:t>
            </a:r>
            <a:endParaRPr lang="en-US" dirty="0"/>
          </a:p>
          <a:p>
            <a:pPr lvl="0">
              <a:lnSpc>
                <a:spcPct val="120000"/>
              </a:lnSpc>
            </a:pPr>
            <a:r>
              <a:rPr lang="ka-GE" dirty="0"/>
              <a:t>ბეტონისა და რკინა-ბეტონის ყველა ელემენტი დამზადდება წყალგაუმტარი და </a:t>
            </a:r>
            <a:r>
              <a:rPr lang="ka-GE" dirty="0" err="1"/>
              <a:t>სულფატმედეგი</a:t>
            </a:r>
            <a:r>
              <a:rPr lang="ka-GE" dirty="0"/>
              <a:t> ცემენტით.</a:t>
            </a:r>
            <a:endParaRPr lang="en-US" dirty="0"/>
          </a:p>
          <a:p>
            <a:pPr>
              <a:lnSpc>
                <a:spcPct val="120000"/>
              </a:lnSpc>
            </a:pPr>
            <a:endParaRPr lang="en-US" dirty="0"/>
          </a:p>
          <a:p>
            <a:endParaRPr lang="en-US" dirty="0"/>
          </a:p>
        </p:txBody>
      </p:sp>
    </p:spTree>
    <p:extLst>
      <p:ext uri="{BB962C8B-B14F-4D97-AF65-F5344CB8AC3E}">
        <p14:creationId xmlns:p14="http://schemas.microsoft.com/office/powerpoint/2010/main" val="3737557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118735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smtClean="0">
                <a:solidFill>
                  <a:schemeClr val="bg1"/>
                </a:solidFill>
              </a:rPr>
              <a:t>ნარჩენების მართვა</a:t>
            </a:r>
            <a:br>
              <a:rPr lang="ka-GE" sz="2800" b="1" dirty="0" smtClean="0">
                <a:solidFill>
                  <a:schemeClr val="bg1"/>
                </a:solidFill>
              </a:rPr>
            </a:br>
            <a:r>
              <a:rPr lang="ka-GE" sz="2400" b="1" dirty="0">
                <a:solidFill>
                  <a:schemeClr val="bg1"/>
                </a:solidFill>
              </a:rPr>
              <a:t>ნარჩენების განთავსება (ინერტული ნარჩენების განთავსება</a:t>
            </a:r>
            <a:r>
              <a:rPr lang="ka-GE" sz="2400" b="1" dirty="0" smtClean="0">
                <a:solidFill>
                  <a:schemeClr val="bg1"/>
                </a:solidFill>
              </a:rPr>
              <a:t>)</a:t>
            </a:r>
            <a:endParaRPr lang="en-US" sz="2800" b="1" dirty="0">
              <a:solidFill>
                <a:schemeClr val="bg1"/>
              </a:solidFill>
            </a:endParaRPr>
          </a:p>
        </p:txBody>
      </p:sp>
      <p:sp>
        <p:nvSpPr>
          <p:cNvPr id="3" name="Content Placeholder 2"/>
          <p:cNvSpPr>
            <a:spLocks noGrp="1"/>
          </p:cNvSpPr>
          <p:nvPr>
            <p:ph idx="1"/>
          </p:nvPr>
        </p:nvSpPr>
        <p:spPr>
          <a:xfrm>
            <a:off x="504967" y="1282890"/>
            <a:ext cx="11313994" cy="5431809"/>
          </a:xfrm>
        </p:spPr>
        <p:txBody>
          <a:bodyPr>
            <a:normAutofit fontScale="62500" lnSpcReduction="20000"/>
          </a:bodyPr>
          <a:lstStyle/>
          <a:p>
            <a:pPr>
              <a:lnSpc>
                <a:spcPct val="120000"/>
              </a:lnSpc>
            </a:pPr>
            <a:r>
              <a:rPr lang="ka-GE" dirty="0" smtClean="0"/>
              <a:t>საწარმოს მიმდებარედ მოწყობილია პოლიგონი, რომელიც განკუთვნილია საწარმოში წარმოქმნილი ინერტული და სხვა არასახიფათო ნარჩენების განსათავსებლად;</a:t>
            </a:r>
          </a:p>
          <a:p>
            <a:pPr>
              <a:lnSpc>
                <a:spcPct val="120000"/>
              </a:lnSpc>
            </a:pPr>
            <a:r>
              <a:rPr lang="ka-GE" dirty="0" smtClean="0"/>
              <a:t>კანონის მიხედვით, ნაგავსაყრელს უნდა მიენიჭოს სახიფათო, არასახიფათო ან ინერტული ნარჩენების ნაგავსაყრელის კატეგორია. სს „რუსთავის აზოტის“ შემთხვევაში, არსებულ ნაგავსაყრელი, მასში განთავსებისთვის განკუთვნილი ნარჩენების მახასიათებლების გათვალისწინებით, განხილული იქნა როგორც ინერტული ნარჩენების ნაგავსაყრელი;</a:t>
            </a:r>
          </a:p>
          <a:p>
            <a:pPr>
              <a:lnSpc>
                <a:spcPct val="120000"/>
              </a:lnSpc>
            </a:pPr>
            <a:r>
              <a:rPr lang="ka-GE" dirty="0" smtClean="0"/>
              <a:t>ინერტული ნარჩენების ნაგავსაყრელზე, ნარჩენების მიღების კრიტერიუმები დგინდება კანონით;</a:t>
            </a:r>
          </a:p>
          <a:p>
            <a:pPr>
              <a:lnSpc>
                <a:spcPct val="120000"/>
              </a:lnSpc>
            </a:pPr>
            <a:r>
              <a:rPr lang="ka-GE" dirty="0" smtClean="0"/>
              <a:t>დადგენილი კრიტერიუმები მოიცავს ჟონვის ზღვრულ ნორმებს და ორგანული პარამეტრების ჯამური შემცველობის ზღვრულ ნორმებს;</a:t>
            </a:r>
          </a:p>
          <a:p>
            <a:pPr>
              <a:lnSpc>
                <a:spcPct val="120000"/>
              </a:lnSpc>
            </a:pPr>
            <a:r>
              <a:rPr lang="ka-GE" dirty="0" smtClean="0"/>
              <a:t>კანონით დადგენილია </a:t>
            </a:r>
            <a:r>
              <a:rPr lang="ka-GE" dirty="0"/>
              <a:t>იმ ნარჩენების ჩამონათვალიც, რომელებიც მიიჩნევა, რომ აკმაყოფილებენ ინერტული ნარჩენების განმარტებას, ასევე ჟონვისა და ორგანული პარამეტრების ჯამური შემცველობის ზღვრულ ნორმებს და მათი ნაგავსაყრელზე განთავსება ხორციელდება შემოწმების </a:t>
            </a:r>
            <a:r>
              <a:rPr lang="ka-GE" dirty="0" smtClean="0"/>
              <a:t>გარეშე;</a:t>
            </a:r>
          </a:p>
          <a:p>
            <a:pPr>
              <a:lnSpc>
                <a:spcPct val="120000"/>
              </a:lnSpc>
            </a:pPr>
            <a:r>
              <a:rPr lang="ka-GE" dirty="0"/>
              <a:t>ინერტული ნარჩენების ნაგავსაყრელზე განთავსდება საწარმოში წარმოქმნილი ნარჩენები, რომელებიც აკმაყოფილებენ ინერტული ნარჩენების  განმარტებას და ინერტული ნარჩენების ნაგავსაყრელზე ნარჩენების მიღების </a:t>
            </a:r>
            <a:r>
              <a:rPr lang="ka-GE" dirty="0" smtClean="0"/>
              <a:t>კრიტერიუმებს.</a:t>
            </a:r>
            <a:endParaRPr lang="en-US" dirty="0" smtClean="0"/>
          </a:p>
          <a:p>
            <a:pPr>
              <a:lnSpc>
                <a:spcPct val="120000"/>
              </a:lnSpc>
            </a:pPr>
            <a:endParaRPr lang="en-US" dirty="0" smtClean="0"/>
          </a:p>
          <a:p>
            <a:endParaRPr lang="en-US" dirty="0"/>
          </a:p>
        </p:txBody>
      </p:sp>
    </p:spTree>
    <p:extLst>
      <p:ext uri="{BB962C8B-B14F-4D97-AF65-F5344CB8AC3E}">
        <p14:creationId xmlns:p14="http://schemas.microsoft.com/office/powerpoint/2010/main" val="3293360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118735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dirty="0">
                <a:solidFill>
                  <a:schemeClr val="bg1"/>
                </a:solidFill>
              </a:rPr>
              <a:t>გარემოზე მოსალოდნელი ზემოქმედებების შეფასება </a:t>
            </a:r>
            <a:r>
              <a:rPr lang="ka-GE" sz="2800" dirty="0" smtClean="0"/>
              <a:t/>
            </a:r>
            <a:br>
              <a:rPr lang="ka-GE" sz="2800" dirty="0" smtClean="0"/>
            </a:br>
            <a:r>
              <a:rPr lang="ka-GE" sz="2800" dirty="0">
                <a:solidFill>
                  <a:schemeClr val="bg1"/>
                </a:solidFill>
              </a:rPr>
              <a:t>გზშ-ის განხილვიდან ამოღებული </a:t>
            </a:r>
            <a:r>
              <a:rPr lang="ka-GE" sz="2800" dirty="0" smtClean="0">
                <a:solidFill>
                  <a:schemeClr val="bg1"/>
                </a:solidFill>
              </a:rPr>
              <a:t>საკითხები</a:t>
            </a:r>
            <a:endParaRPr lang="en-US" sz="2800" b="1" dirty="0">
              <a:solidFill>
                <a:schemeClr val="bg1"/>
              </a:solidFill>
            </a:endParaRPr>
          </a:p>
        </p:txBody>
      </p:sp>
      <p:sp>
        <p:nvSpPr>
          <p:cNvPr id="3" name="Content Placeholder 2"/>
          <p:cNvSpPr>
            <a:spLocks noGrp="1"/>
          </p:cNvSpPr>
          <p:nvPr>
            <p:ph idx="1"/>
          </p:nvPr>
        </p:nvSpPr>
        <p:spPr>
          <a:xfrm>
            <a:off x="504967" y="1760221"/>
            <a:ext cx="11313994" cy="4377690"/>
          </a:xfrm>
        </p:spPr>
        <p:txBody>
          <a:bodyPr>
            <a:normAutofit/>
          </a:bodyPr>
          <a:lstStyle/>
          <a:p>
            <a:pPr>
              <a:lnSpc>
                <a:spcPct val="100000"/>
              </a:lnSpc>
            </a:pPr>
            <a:r>
              <a:rPr lang="ka-GE" dirty="0" smtClean="0"/>
              <a:t>საშიში </a:t>
            </a:r>
            <a:r>
              <a:rPr lang="ka-GE" dirty="0"/>
              <a:t>გეოლოგიური მოვლენების განვითარების </a:t>
            </a:r>
            <a:r>
              <a:rPr lang="ka-GE" dirty="0" smtClean="0"/>
              <a:t>რისკები;</a:t>
            </a:r>
          </a:p>
          <a:p>
            <a:pPr>
              <a:lnSpc>
                <a:spcPct val="100000"/>
              </a:lnSpc>
            </a:pPr>
            <a:r>
              <a:rPr lang="ka-GE" dirty="0"/>
              <a:t>ნიადაგის ნაყოფიერ ფენაზე ზემოქმედების </a:t>
            </a:r>
            <a:r>
              <a:rPr lang="ka-GE" dirty="0" smtClean="0"/>
              <a:t>რისკები;</a:t>
            </a:r>
          </a:p>
          <a:p>
            <a:pPr>
              <a:lnSpc>
                <a:spcPct val="100000"/>
              </a:lnSpc>
            </a:pPr>
            <a:r>
              <a:rPr lang="ka-GE" dirty="0"/>
              <a:t>ზემოქმედება </a:t>
            </a:r>
            <a:r>
              <a:rPr lang="ka-GE" dirty="0" smtClean="0"/>
              <a:t>კულტურული მემკვიდრეობის </a:t>
            </a:r>
            <a:r>
              <a:rPr lang="ka-GE" dirty="0"/>
              <a:t>ძეგლებზე, არქეოლოგიური ძეგლების </a:t>
            </a:r>
            <a:r>
              <a:rPr lang="ka-GE" dirty="0" smtClean="0"/>
              <a:t>დაზიანება;</a:t>
            </a:r>
          </a:p>
          <a:p>
            <a:pPr>
              <a:lnSpc>
                <a:spcPct val="100000"/>
              </a:lnSpc>
            </a:pPr>
            <a:r>
              <a:rPr lang="ka-GE" dirty="0"/>
              <a:t>ზემოქმედება დაცულ </a:t>
            </a:r>
            <a:r>
              <a:rPr lang="ka-GE" dirty="0" smtClean="0"/>
              <a:t>ტერიტორიებზე;</a:t>
            </a:r>
          </a:p>
          <a:p>
            <a:pPr>
              <a:lnSpc>
                <a:spcPct val="100000"/>
              </a:lnSpc>
            </a:pPr>
            <a:r>
              <a:rPr lang="ka-GE" dirty="0" smtClean="0"/>
              <a:t>ბიოლოგიურ გარემოზე ზემოქმედება;</a:t>
            </a:r>
          </a:p>
          <a:p>
            <a:pPr>
              <a:lnSpc>
                <a:spcPct val="100000"/>
              </a:lnSpc>
            </a:pPr>
            <a:r>
              <a:rPr lang="ka-GE" dirty="0"/>
              <a:t>ვიზუალურ-ლანდშაფტური </a:t>
            </a:r>
            <a:r>
              <a:rPr lang="ka-GE" dirty="0" smtClean="0"/>
              <a:t>ზემოქმედება;</a:t>
            </a:r>
          </a:p>
          <a:p>
            <a:pPr>
              <a:lnSpc>
                <a:spcPct val="100000"/>
              </a:lnSpc>
            </a:pPr>
            <a:r>
              <a:rPr lang="ka-GE" dirty="0"/>
              <a:t>ზედაპირული წყლების </a:t>
            </a:r>
            <a:r>
              <a:rPr lang="ka-GE" dirty="0" smtClean="0"/>
              <a:t>დაბინძურება.</a:t>
            </a:r>
            <a:endParaRPr lang="en-US" dirty="0"/>
          </a:p>
        </p:txBody>
      </p:sp>
    </p:spTree>
    <p:extLst>
      <p:ext uri="{BB962C8B-B14F-4D97-AF65-F5344CB8AC3E}">
        <p14:creationId xmlns:p14="http://schemas.microsoft.com/office/powerpoint/2010/main" val="2847979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61312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smtClean="0">
                <a:solidFill>
                  <a:schemeClr val="bg1"/>
                </a:solidFill>
              </a:rPr>
              <a:t>ზემოქმედება </a:t>
            </a:r>
            <a:r>
              <a:rPr lang="ka-GE" sz="2800" b="1" dirty="0">
                <a:solidFill>
                  <a:schemeClr val="bg1"/>
                </a:solidFill>
              </a:rPr>
              <a:t>ატმოსფერული ჰაერის </a:t>
            </a:r>
            <a:r>
              <a:rPr lang="ka-GE" sz="2800" b="1" dirty="0" smtClean="0">
                <a:solidFill>
                  <a:schemeClr val="bg1"/>
                </a:solidFill>
              </a:rPr>
              <a:t>ხარისხზე</a:t>
            </a:r>
            <a:endParaRPr lang="en-US" sz="28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423096"/>
              </p:ext>
            </p:extLst>
          </p:nvPr>
        </p:nvGraphicFramePr>
        <p:xfrm>
          <a:off x="481171" y="708660"/>
          <a:ext cx="10515601" cy="5974080"/>
        </p:xfrm>
        <a:graphic>
          <a:graphicData uri="http://schemas.openxmlformats.org/drawingml/2006/table">
            <a:tbl>
              <a:tblPr firstRow="1" firstCol="1" bandRow="1">
                <a:tableStyleId>{5C22544A-7EE6-4342-B048-85BDC9FD1C3A}</a:tableStyleId>
              </a:tblPr>
              <a:tblGrid>
                <a:gridCol w="799186"/>
                <a:gridCol w="4471233"/>
                <a:gridCol w="2868656"/>
                <a:gridCol w="2376526"/>
              </a:tblGrid>
              <a:tr h="400050">
                <a:tc gridSpan="2">
                  <a:txBody>
                    <a:bodyPr/>
                    <a:lstStyle/>
                    <a:p>
                      <a:pPr algn="ctr" fontAlgn="base">
                        <a:spcAft>
                          <a:spcPts val="0"/>
                        </a:spcAft>
                      </a:pPr>
                      <a:r>
                        <a:rPr lang="ka-GE" sz="1400" dirty="0">
                          <a:effectLst/>
                        </a:rPr>
                        <a:t>მავნე ნივთიერების</a:t>
                      </a:r>
                      <a:endParaRPr lang="en-US" sz="1400" dirty="0">
                        <a:effectLst/>
                        <a:latin typeface="Sylfaen" panose="010A0502050306030303" pitchFamily="18" charset="0"/>
                      </a:endParaRPr>
                    </a:p>
                  </a:txBody>
                  <a:tcPr marL="68580" marR="68580" marT="0" marB="0" anchor="ctr"/>
                </a:tc>
                <a:tc hMerge="1">
                  <a:txBody>
                    <a:bodyPr/>
                    <a:lstStyle/>
                    <a:p>
                      <a:endParaRPr lang="en-US"/>
                    </a:p>
                  </a:txBody>
                  <a:tcPr/>
                </a:tc>
                <a:tc gridSpan="2">
                  <a:txBody>
                    <a:bodyPr/>
                    <a:lstStyle/>
                    <a:p>
                      <a:pPr algn="ctr" fontAlgn="base">
                        <a:spcAft>
                          <a:spcPts val="0"/>
                        </a:spcAft>
                      </a:pPr>
                      <a:r>
                        <a:rPr lang="ka-GE" sz="1400" dirty="0">
                          <a:effectLst/>
                        </a:rPr>
                        <a:t>მავნე ნივთიერებათა ზღვრულად დასაშვები კონცენტრაციის წილი ობიექტიდან</a:t>
                      </a:r>
                      <a:endParaRPr lang="en-US" sz="1400" dirty="0">
                        <a:effectLst/>
                        <a:latin typeface="Sylfaen" panose="010A0502050306030303" pitchFamily="18" charset="0"/>
                      </a:endParaRPr>
                    </a:p>
                  </a:txBody>
                  <a:tcPr marL="68580" marR="68580" marT="0" marB="0" anchor="ctr"/>
                </a:tc>
                <a:tc hMerge="1">
                  <a:txBody>
                    <a:bodyPr/>
                    <a:lstStyle/>
                    <a:p>
                      <a:endParaRPr lang="en-US"/>
                    </a:p>
                  </a:txBody>
                  <a:tcPr/>
                </a:tc>
              </a:tr>
              <a:tr h="381589">
                <a:tc>
                  <a:txBody>
                    <a:bodyPr/>
                    <a:lstStyle/>
                    <a:p>
                      <a:pPr algn="ctr" fontAlgn="base">
                        <a:spcAft>
                          <a:spcPts val="0"/>
                        </a:spcAft>
                      </a:pPr>
                      <a:r>
                        <a:rPr lang="ka-GE" sz="1400">
                          <a:effectLst/>
                        </a:rPr>
                        <a:t>კოდი</a:t>
                      </a:r>
                      <a:endParaRPr lang="en-US" sz="1400">
                        <a:effectLst/>
                        <a:latin typeface="Sylfaen" panose="010A0502050306030303" pitchFamily="18" charset="0"/>
                      </a:endParaRPr>
                    </a:p>
                  </a:txBody>
                  <a:tcPr marL="68580" marR="68580" marT="0" marB="0" anchor="ctr"/>
                </a:tc>
                <a:tc>
                  <a:txBody>
                    <a:bodyPr/>
                    <a:lstStyle/>
                    <a:p>
                      <a:pPr algn="ctr" fontAlgn="base">
                        <a:spcAft>
                          <a:spcPts val="0"/>
                        </a:spcAft>
                      </a:pPr>
                      <a:r>
                        <a:rPr lang="ka-GE" sz="1400">
                          <a:effectLst/>
                        </a:rPr>
                        <a:t>დასახელება</a:t>
                      </a:r>
                      <a:endParaRPr lang="en-US" sz="1400">
                        <a:effectLst/>
                        <a:latin typeface="Sylfaen" panose="010A0502050306030303" pitchFamily="18" charset="0"/>
                      </a:endParaRPr>
                    </a:p>
                  </a:txBody>
                  <a:tcPr marL="68580" marR="68580" marT="0" marB="0" anchor="ctr"/>
                </a:tc>
                <a:tc>
                  <a:txBody>
                    <a:bodyPr/>
                    <a:lstStyle/>
                    <a:p>
                      <a:pPr algn="ctr" fontAlgn="base">
                        <a:spcAft>
                          <a:spcPts val="0"/>
                        </a:spcAft>
                      </a:pPr>
                      <a:r>
                        <a:rPr lang="ka-GE" sz="1400" dirty="0">
                          <a:effectLst/>
                        </a:rPr>
                        <a:t>უახლოესი დასახლებული პუნქტის საზღვარზე</a:t>
                      </a:r>
                      <a:endParaRPr lang="en-US" sz="1400" dirty="0">
                        <a:effectLst/>
                        <a:latin typeface="Sylfaen" panose="010A0502050306030303" pitchFamily="18" charset="0"/>
                      </a:endParaRPr>
                    </a:p>
                  </a:txBody>
                  <a:tcPr marL="68580" marR="68580" marT="0" marB="0" anchor="ctr"/>
                </a:tc>
                <a:tc>
                  <a:txBody>
                    <a:bodyPr/>
                    <a:lstStyle/>
                    <a:p>
                      <a:pPr algn="ctr" fontAlgn="base">
                        <a:spcAft>
                          <a:spcPts val="0"/>
                        </a:spcAft>
                      </a:pPr>
                      <a:r>
                        <a:rPr lang="ka-GE" sz="1400">
                          <a:effectLst/>
                        </a:rPr>
                        <a:t>500 მ რადიუსის საზღვარზე</a:t>
                      </a:r>
                      <a:endParaRPr lang="en-US" sz="1400">
                        <a:effectLst/>
                        <a:latin typeface="Sylfaen" panose="010A0502050306030303" pitchFamily="18" charset="0"/>
                      </a:endParaRPr>
                    </a:p>
                  </a:txBody>
                  <a:tcPr marL="68580" marR="68580" marT="0" marB="0" anchor="ctr"/>
                </a:tc>
              </a:tr>
              <a:tr h="190794">
                <a:tc>
                  <a:txBody>
                    <a:bodyPr/>
                    <a:lstStyle/>
                    <a:p>
                      <a:pPr algn="ctr" fontAlgn="base">
                        <a:spcAft>
                          <a:spcPts val="0"/>
                        </a:spcAft>
                      </a:pPr>
                      <a:r>
                        <a:rPr lang="ka-GE" sz="1400">
                          <a:effectLst/>
                        </a:rPr>
                        <a:t>1</a:t>
                      </a:r>
                      <a:endParaRPr lang="en-US" sz="1400">
                        <a:effectLst/>
                        <a:latin typeface="Sylfaen" panose="010A0502050306030303" pitchFamily="18" charset="0"/>
                      </a:endParaRPr>
                    </a:p>
                  </a:txBody>
                  <a:tcPr marL="68580" marR="68580" marT="0" marB="0" anchor="ctr"/>
                </a:tc>
                <a:tc>
                  <a:txBody>
                    <a:bodyPr/>
                    <a:lstStyle/>
                    <a:p>
                      <a:pPr algn="ctr" fontAlgn="base">
                        <a:spcAft>
                          <a:spcPts val="0"/>
                        </a:spcAft>
                      </a:pPr>
                      <a:r>
                        <a:rPr lang="ka-GE" sz="1400" dirty="0">
                          <a:effectLst/>
                        </a:rPr>
                        <a:t>2</a:t>
                      </a:r>
                      <a:endParaRPr lang="en-US" sz="1400" dirty="0">
                        <a:effectLst/>
                        <a:latin typeface="Sylfaen" panose="010A0502050306030303" pitchFamily="18" charset="0"/>
                      </a:endParaRPr>
                    </a:p>
                  </a:txBody>
                  <a:tcPr marL="68580" marR="68580" marT="0" marB="0" anchor="ctr"/>
                </a:tc>
                <a:tc>
                  <a:txBody>
                    <a:bodyPr/>
                    <a:lstStyle/>
                    <a:p>
                      <a:pPr algn="ctr" fontAlgn="base">
                        <a:spcAft>
                          <a:spcPts val="0"/>
                        </a:spcAft>
                      </a:pPr>
                      <a:r>
                        <a:rPr lang="ka-GE" sz="1400" dirty="0">
                          <a:effectLst/>
                        </a:rPr>
                        <a:t>2</a:t>
                      </a:r>
                      <a:endParaRPr lang="en-US" sz="1400" dirty="0">
                        <a:effectLst/>
                        <a:latin typeface="Sylfaen" panose="010A0502050306030303" pitchFamily="18" charset="0"/>
                      </a:endParaRPr>
                    </a:p>
                  </a:txBody>
                  <a:tcPr marL="68580" marR="68580" marT="0" marB="0" anchor="ctr"/>
                </a:tc>
                <a:tc>
                  <a:txBody>
                    <a:bodyPr/>
                    <a:lstStyle/>
                    <a:p>
                      <a:pPr algn="ctr" fontAlgn="base">
                        <a:spcAft>
                          <a:spcPts val="0"/>
                        </a:spcAft>
                      </a:pPr>
                      <a:r>
                        <a:rPr lang="ka-GE" sz="1400">
                          <a:effectLst/>
                        </a:rPr>
                        <a:t>3</a:t>
                      </a:r>
                      <a:endParaRPr lang="en-US" sz="1400">
                        <a:effectLst/>
                        <a:latin typeface="Sylfaen" panose="010A0502050306030303" pitchFamily="18" charset="0"/>
                      </a:endParaRPr>
                    </a:p>
                  </a:txBody>
                  <a:tcPr marL="68580" marR="68580" marT="0" marB="0" anchor="ctr"/>
                </a:tc>
              </a:tr>
              <a:tr h="190794">
                <a:tc>
                  <a:txBody>
                    <a:bodyPr/>
                    <a:lstStyle/>
                    <a:p>
                      <a:pPr algn="ctr">
                        <a:spcBef>
                          <a:spcPts val="600"/>
                        </a:spcBef>
                        <a:spcAft>
                          <a:spcPts val="0"/>
                        </a:spcAft>
                      </a:pPr>
                      <a:r>
                        <a:rPr lang="ka-GE" sz="1400">
                          <a:effectLst/>
                        </a:rPr>
                        <a:t>140</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სპილენძის სულფატი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0,09</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dirty="0">
                          <a:effectLst/>
                        </a:rPr>
                        <a:t>0,14</a:t>
                      </a:r>
                      <a:endParaRPr lang="en-US" sz="14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143</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მანგანუმი და მისი ნაერთები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0,12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0,3</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dirty="0">
                          <a:effectLst/>
                        </a:rPr>
                        <a:t>301</a:t>
                      </a:r>
                      <a:endParaRPr lang="en-US" sz="14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აზოტის დიოქსიდი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0,18</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0,27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302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dirty="0">
                          <a:effectLst/>
                        </a:rPr>
                        <a:t>აზოტმჟავა</a:t>
                      </a:r>
                      <a:endParaRPr lang="en-US" sz="14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0,0000422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0,000266</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303</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ამიაკი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0,48</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0,97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305</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ამონიუმის ნიტრატი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0,11</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0,16</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322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გოგირდმჟავა</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0,000467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0,00323</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330</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გოგირდის დიოქსიდი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0,03</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331</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dirty="0">
                          <a:effectLst/>
                        </a:rPr>
                        <a:t>გოგირდი ელემენტარული</a:t>
                      </a:r>
                      <a:endParaRPr lang="en-US" sz="14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0,0026</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dirty="0">
                          <a:effectLst/>
                        </a:rPr>
                        <a:t>0,00877</a:t>
                      </a:r>
                      <a:endParaRPr lang="en-US" sz="14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337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ნახშირბადის ოქსიდი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0,04</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351</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ამონიუმის სულფატი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0,05</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0,14</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902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სამქლორეთილენი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0,0000532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0,000379</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1042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ბუთილის სპირტი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0,00187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0,0067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1051</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იზოპროპილის სპირტი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0,00132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0,00474</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1061</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ეთილის სპირტი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0,000368</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0,00131</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1555</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ძმარმჟავა</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0,0043</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2902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შეწონილი ნაწილაკები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0,0091</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0,03</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2907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არაორგანული მტვერი &gt;70% SiO2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0,00835</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0,02</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6034</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ტყვიის ოქსიდი, გოგირდის დიოქსიდი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0,03</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6041</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გოგირდის დიოქსიდი და გოგირდმჟავა</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dirty="0">
                          <a:effectLst/>
                        </a:rPr>
                        <a:t>0,03</a:t>
                      </a:r>
                      <a:endParaRPr lang="en-US" sz="14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381589">
                <a:tc>
                  <a:txBody>
                    <a:bodyPr/>
                    <a:lstStyle/>
                    <a:p>
                      <a:pPr algn="ctr">
                        <a:spcBef>
                          <a:spcPts val="600"/>
                        </a:spcBef>
                        <a:spcAft>
                          <a:spcPts val="0"/>
                        </a:spcAft>
                      </a:pPr>
                      <a:r>
                        <a:rPr lang="ka-GE" sz="1400">
                          <a:effectLst/>
                        </a:rPr>
                        <a:t>6045</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ძლიერი მინერალური მჟავები (გოგირდმჟავა, მარილმჟავა და აზოტმჟავა)</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0,000557</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0,00349</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r h="190794">
                <a:tc>
                  <a:txBody>
                    <a:bodyPr/>
                    <a:lstStyle/>
                    <a:p>
                      <a:pPr algn="ctr">
                        <a:spcBef>
                          <a:spcPts val="600"/>
                        </a:spcBef>
                        <a:spcAft>
                          <a:spcPts val="0"/>
                        </a:spcAft>
                      </a:pPr>
                      <a:r>
                        <a:rPr lang="ka-GE" sz="1400">
                          <a:effectLst/>
                        </a:rPr>
                        <a:t>6204</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a:effectLst/>
                        </a:rPr>
                        <a:t>აზოტის დიოქსიდი, გოგირდის დიოქსიდი</a:t>
                      </a:r>
                      <a:endParaRPr lang="en-US" sz="140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dirty="0">
                          <a:effectLst/>
                        </a:rPr>
                        <a:t>0,13</a:t>
                      </a:r>
                      <a:endParaRPr lang="en-US" sz="14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spcBef>
                          <a:spcPts val="600"/>
                        </a:spcBef>
                        <a:spcAft>
                          <a:spcPts val="0"/>
                        </a:spcAft>
                      </a:pPr>
                      <a:r>
                        <a:rPr lang="ka-GE" sz="1400" dirty="0">
                          <a:effectLst/>
                        </a:rPr>
                        <a:t>0,19</a:t>
                      </a:r>
                      <a:endParaRPr lang="en-US" sz="1400" dirty="0">
                        <a:effectLst/>
                        <a:latin typeface="Sylfaen" panose="010A0502050306030303"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7342783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61312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smtClean="0">
                <a:solidFill>
                  <a:schemeClr val="bg1"/>
                </a:solidFill>
              </a:rPr>
              <a:t>ზემოქმედება </a:t>
            </a:r>
            <a:r>
              <a:rPr lang="ka-GE" sz="2800" b="1" dirty="0">
                <a:solidFill>
                  <a:schemeClr val="bg1"/>
                </a:solidFill>
              </a:rPr>
              <a:t>ატმოსფერული ჰაერის </a:t>
            </a:r>
            <a:r>
              <a:rPr lang="ka-GE" sz="2800" b="1" dirty="0" smtClean="0">
                <a:solidFill>
                  <a:schemeClr val="bg1"/>
                </a:solidFill>
              </a:rPr>
              <a:t>ხარისხზე</a:t>
            </a:r>
            <a:endParaRPr lang="en-US" sz="2800" b="1" dirty="0">
              <a:solidFill>
                <a:schemeClr val="bg1"/>
              </a:solidFill>
            </a:endParaRPr>
          </a:p>
        </p:txBody>
      </p:sp>
      <p:pic>
        <p:nvPicPr>
          <p:cNvPr id="5" name="Picture 4"/>
          <p:cNvPicPr/>
          <p:nvPr/>
        </p:nvPicPr>
        <p:blipFill>
          <a:blip r:embed="rId2"/>
          <a:stretch>
            <a:fillRect/>
          </a:stretch>
        </p:blipFill>
        <p:spPr>
          <a:xfrm>
            <a:off x="1485901" y="708660"/>
            <a:ext cx="9486899" cy="5543549"/>
          </a:xfrm>
          <a:prstGeom prst="rect">
            <a:avLst/>
          </a:prstGeom>
        </p:spPr>
      </p:pic>
    </p:spTree>
    <p:extLst>
      <p:ext uri="{BB962C8B-B14F-4D97-AF65-F5344CB8AC3E}">
        <p14:creationId xmlns:p14="http://schemas.microsoft.com/office/powerpoint/2010/main" val="1861373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118735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a:solidFill>
                  <a:schemeClr val="bg1"/>
                </a:solidFill>
              </a:rPr>
              <a:t>ზემოქმედება ატმოსფერული ჰაერის </a:t>
            </a:r>
            <a:r>
              <a:rPr lang="ka-GE" sz="2800" b="1" dirty="0" smtClean="0">
                <a:solidFill>
                  <a:schemeClr val="bg1"/>
                </a:solidFill>
              </a:rPr>
              <a:t>ხარისხზე</a:t>
            </a:r>
            <a:br>
              <a:rPr lang="ka-GE" sz="2800" b="1" dirty="0" smtClean="0">
                <a:solidFill>
                  <a:schemeClr val="bg1"/>
                </a:solidFill>
              </a:rPr>
            </a:br>
            <a:r>
              <a:rPr lang="ka-GE" sz="2800" b="1" dirty="0" smtClean="0">
                <a:solidFill>
                  <a:schemeClr val="bg1"/>
                </a:solidFill>
              </a:rPr>
              <a:t>შემარბილებელი ღონისძიებები</a:t>
            </a:r>
            <a:endParaRPr lang="en-US" sz="2800" b="1" dirty="0">
              <a:solidFill>
                <a:schemeClr val="bg1"/>
              </a:solidFill>
            </a:endParaRPr>
          </a:p>
        </p:txBody>
      </p:sp>
      <p:sp>
        <p:nvSpPr>
          <p:cNvPr id="3" name="Content Placeholder 2"/>
          <p:cNvSpPr>
            <a:spLocks noGrp="1"/>
          </p:cNvSpPr>
          <p:nvPr>
            <p:ph idx="1"/>
          </p:nvPr>
        </p:nvSpPr>
        <p:spPr>
          <a:xfrm>
            <a:off x="504967" y="1463040"/>
            <a:ext cx="11313994" cy="4674871"/>
          </a:xfrm>
        </p:spPr>
        <p:txBody>
          <a:bodyPr>
            <a:normAutofit fontScale="47500" lnSpcReduction="20000"/>
          </a:bodyPr>
          <a:lstStyle/>
          <a:p>
            <a:pPr lvl="0">
              <a:lnSpc>
                <a:spcPct val="120000"/>
              </a:lnSpc>
            </a:pPr>
            <a:r>
              <a:rPr lang="ka-GE" sz="2900" dirty="0"/>
              <a:t>ამიაკის საამქროში, კონვერსიის და სინთეზის დანადგარების გაჩერების ან ავარიული სიტუაციების შემთხვევაში, კონვერსიის და სინთეზის დანადგარებიდან გამოშვებული ფეთქებადსაშიში და ტოქსიკური აირების დაწვა განხორციელდება ჩირაღდანზე. </a:t>
            </a:r>
            <a:endParaRPr lang="en-US" sz="2900" dirty="0"/>
          </a:p>
          <a:p>
            <a:pPr lvl="0">
              <a:lnSpc>
                <a:spcPct val="120000"/>
              </a:lnSpc>
            </a:pPr>
            <a:r>
              <a:rPr lang="ka-GE" sz="2900" dirty="0"/>
              <a:t>სიცივის საამქროში, </a:t>
            </a:r>
            <a:r>
              <a:rPr lang="ka-GE" sz="2900" dirty="0" err="1"/>
              <a:t>ამიკის</a:t>
            </a:r>
            <a:r>
              <a:rPr lang="ka-GE" sz="2900" dirty="0"/>
              <a:t> წყლის მომზადების განყოფილებაში, უზრუნველყოფილი იქნება </a:t>
            </a:r>
            <a:r>
              <a:rPr lang="ka-GE" sz="2900" dirty="0" err="1"/>
              <a:t>ავტორეგულატორ-აბსორბერის</a:t>
            </a:r>
            <a:r>
              <a:rPr lang="ka-GE" sz="2900" dirty="0"/>
              <a:t> გამართულობა.</a:t>
            </a:r>
            <a:endParaRPr lang="en-US" sz="2900" dirty="0"/>
          </a:p>
          <a:p>
            <a:pPr lvl="0">
              <a:lnSpc>
                <a:spcPct val="120000"/>
              </a:lnSpc>
            </a:pPr>
            <a:r>
              <a:rPr lang="ka-GE" sz="2900" dirty="0"/>
              <a:t>აზოტმჟავას საამქროში წარმოქმნილი მავნე ნივთიერებების გაწმენდა, ტექნოლოგიური სქემის შესაბამისად, განხორციელდება </a:t>
            </a:r>
            <a:r>
              <a:rPr lang="ka-GE" sz="2900" dirty="0" err="1"/>
              <a:t>კატალიზური</a:t>
            </a:r>
            <a:r>
              <a:rPr lang="ka-GE" sz="2900" dirty="0"/>
              <a:t> გაწმენდის დანადგარში.</a:t>
            </a:r>
            <a:endParaRPr lang="en-US" sz="2900" dirty="0"/>
          </a:p>
          <a:p>
            <a:pPr lvl="0">
              <a:lnSpc>
                <a:spcPct val="120000"/>
              </a:lnSpc>
            </a:pPr>
            <a:r>
              <a:rPr lang="ka-GE" sz="2900" dirty="0"/>
              <a:t>ამონიუმის გვარჯილას საამქროში წარმოქმნილი მავნე ნივთიერებების, კერძოდ ამიაკის და ამონიუმის ნიტრატის ემისიების შემცირების მიზნით, მათი ატმოსფეროში გაფრქვევა მოხდება ამონიუმის ნიტრატის დამარცვლის კოშკის ამაორთქლებელი </a:t>
            </a:r>
            <a:r>
              <a:rPr lang="ka-GE" sz="2900" dirty="0" err="1"/>
              <a:t>სკრუბერის</a:t>
            </a:r>
            <a:r>
              <a:rPr lang="ka-GE" sz="2900" dirty="0"/>
              <a:t> (</a:t>
            </a:r>
            <a:r>
              <a:rPr lang="ka-GE" sz="2900" dirty="0" err="1"/>
              <a:t>ე.წ</a:t>
            </a:r>
            <a:r>
              <a:rPr lang="ka-GE" sz="2900" dirty="0"/>
              <a:t>. სველი მორწყვის </a:t>
            </a:r>
            <a:r>
              <a:rPr lang="ka-GE" sz="2900" dirty="0" err="1"/>
              <a:t>სკრუბერის</a:t>
            </a:r>
            <a:r>
              <a:rPr lang="ka-GE" sz="2900" dirty="0"/>
              <a:t>) საშუალებით.</a:t>
            </a:r>
            <a:endParaRPr lang="en-US" sz="2900" dirty="0"/>
          </a:p>
          <a:p>
            <a:pPr lvl="0">
              <a:lnSpc>
                <a:spcPct val="120000"/>
              </a:lnSpc>
            </a:pPr>
            <a:r>
              <a:rPr lang="ka-GE" sz="2900" dirty="0"/>
              <a:t>შაბიამნის წარმოებაში წარმოქმნილი </a:t>
            </a:r>
            <a:r>
              <a:rPr lang="ka-GE" sz="2900" dirty="0" err="1"/>
              <a:t>ნიტროზული</a:t>
            </a:r>
            <a:r>
              <a:rPr lang="ka-GE" sz="2900" dirty="0"/>
              <a:t> აირი, ატმოსფეროში გაფრქვევამდე გაირეცხება წყლის </a:t>
            </a:r>
            <a:r>
              <a:rPr lang="ka-GE" sz="2900" dirty="0" err="1"/>
              <a:t>სკრუბერში</a:t>
            </a:r>
            <a:r>
              <a:rPr lang="ka-GE" sz="2900" dirty="0"/>
              <a:t>.</a:t>
            </a:r>
            <a:endParaRPr lang="en-US" sz="2900" dirty="0"/>
          </a:p>
          <a:p>
            <a:pPr lvl="0">
              <a:lnSpc>
                <a:spcPct val="120000"/>
              </a:lnSpc>
            </a:pPr>
            <a:r>
              <a:rPr lang="ka-GE" sz="2900" dirty="0" err="1"/>
              <a:t>ციანმჟავას</a:t>
            </a:r>
            <a:r>
              <a:rPr lang="ka-GE" sz="2900" dirty="0"/>
              <a:t> განყოფილებაში წარმოქმნილი </a:t>
            </a:r>
            <a:r>
              <a:rPr lang="ka-GE" sz="2900" dirty="0" err="1"/>
              <a:t>ციანიონისა</a:t>
            </a:r>
            <a:r>
              <a:rPr lang="ka-GE" sz="2900" dirty="0"/>
              <a:t> და ნახშირჟანგის შემცველი ნაკადი, ატმოსფეროში გაფრქვევამდე გაწმენდილი იქნება სველ </a:t>
            </a:r>
            <a:r>
              <a:rPr lang="ka-GE" sz="2900" dirty="0" err="1"/>
              <a:t>მტვერდამჭერში</a:t>
            </a:r>
            <a:r>
              <a:rPr lang="ka-GE" sz="2900" dirty="0"/>
              <a:t> და ჩირაღდანზე.</a:t>
            </a:r>
            <a:endParaRPr lang="en-US" sz="2900" dirty="0"/>
          </a:p>
          <a:p>
            <a:pPr lvl="0">
              <a:lnSpc>
                <a:spcPct val="120000"/>
              </a:lnSpc>
            </a:pPr>
            <a:r>
              <a:rPr lang="ka-GE" sz="2900" dirty="0"/>
              <a:t>სუფთა ციანმარილების განყოფილებაში, ნატრიუმის ციანიდის </a:t>
            </a:r>
            <a:r>
              <a:rPr lang="ka-GE" sz="2900" dirty="0" err="1"/>
              <a:t>მტვერშემცველი</a:t>
            </a:r>
            <a:r>
              <a:rPr lang="ka-GE" sz="2900" dirty="0"/>
              <a:t> ნაკადის ატმოსფეროში გაფრქვევამდე გაწმენდა უზრუნველყოფილი იქნება </a:t>
            </a:r>
            <a:r>
              <a:rPr lang="ka-GE" sz="2900" dirty="0" err="1"/>
              <a:t>ვენტურის</a:t>
            </a:r>
            <a:r>
              <a:rPr lang="ka-GE" sz="2900" dirty="0"/>
              <a:t> </a:t>
            </a:r>
            <a:r>
              <a:rPr lang="ka-GE" sz="2900" dirty="0" err="1"/>
              <a:t>სკრუბერით</a:t>
            </a:r>
            <a:r>
              <a:rPr lang="ka-GE" sz="2900" dirty="0"/>
              <a:t> და ტურბულენტური </a:t>
            </a:r>
            <a:r>
              <a:rPr lang="ka-GE" sz="2900" dirty="0" err="1"/>
              <a:t>გამრეცხით</a:t>
            </a:r>
            <a:r>
              <a:rPr lang="ka-GE" sz="2900" dirty="0"/>
              <a:t>.</a:t>
            </a:r>
            <a:endParaRPr lang="en-US" sz="2900" dirty="0"/>
          </a:p>
          <a:p>
            <a:pPr lvl="0">
              <a:lnSpc>
                <a:spcPct val="120000"/>
              </a:lnSpc>
            </a:pPr>
            <a:r>
              <a:rPr lang="ka-GE" sz="2900" dirty="0"/>
              <a:t>საპროექტო ინსინერატორი აღჭურვილი იქნება სველი გაწმენდის </a:t>
            </a:r>
            <a:r>
              <a:rPr lang="ka-GE" sz="2900" dirty="0" err="1"/>
              <a:t>სკრუბერით</a:t>
            </a:r>
            <a:r>
              <a:rPr lang="ka-GE" sz="2900" dirty="0"/>
              <a:t>.</a:t>
            </a:r>
            <a:endParaRPr lang="en-US" sz="2900" dirty="0"/>
          </a:p>
          <a:p>
            <a:pPr lvl="0">
              <a:lnSpc>
                <a:spcPct val="120000"/>
              </a:lnSpc>
            </a:pPr>
            <a:r>
              <a:rPr lang="ka-GE" sz="2900" dirty="0"/>
              <a:t>სარემონტო-სამშენებლო საამქრო აღჭურვილია ციკლონით.</a:t>
            </a:r>
            <a:endParaRPr lang="en-US" sz="2900" dirty="0"/>
          </a:p>
          <a:p>
            <a:pPr marL="0" indent="0">
              <a:lnSpc>
                <a:spcPct val="100000"/>
              </a:lnSpc>
              <a:buNone/>
            </a:pPr>
            <a:endParaRPr lang="en-US" dirty="0"/>
          </a:p>
        </p:txBody>
      </p:sp>
    </p:spTree>
    <p:extLst>
      <p:ext uri="{BB962C8B-B14F-4D97-AF65-F5344CB8AC3E}">
        <p14:creationId xmlns:p14="http://schemas.microsoft.com/office/powerpoint/2010/main" val="1147994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3691" y="122831"/>
            <a:ext cx="11848012" cy="723330"/>
          </a:xfrm>
        </p:spPr>
        <p:style>
          <a:lnRef idx="2">
            <a:schemeClr val="accent5">
              <a:shade val="50000"/>
            </a:schemeClr>
          </a:lnRef>
          <a:fillRef idx="1002">
            <a:schemeClr val="dk2"/>
          </a:fillRef>
          <a:effectRef idx="0">
            <a:schemeClr val="accent5"/>
          </a:effectRef>
          <a:fontRef idx="minor">
            <a:schemeClr val="lt1"/>
          </a:fontRef>
        </p:style>
        <p:txBody>
          <a:bodyPr>
            <a:normAutofit/>
          </a:bodyPr>
          <a:lstStyle/>
          <a:p>
            <a:pPr algn="ctr"/>
            <a:r>
              <a:rPr lang="ka-GE" sz="2800" b="1" dirty="0" smtClean="0"/>
              <a:t>დამხმარე ინფრასტრუქტურა</a:t>
            </a:r>
            <a:endParaRPr lang="en-US" sz="2800" dirty="0"/>
          </a:p>
        </p:txBody>
      </p:sp>
      <p:sp>
        <p:nvSpPr>
          <p:cNvPr id="3" name="Content Placeholder 2"/>
          <p:cNvSpPr>
            <a:spLocks noGrp="1"/>
          </p:cNvSpPr>
          <p:nvPr>
            <p:ph idx="1"/>
          </p:nvPr>
        </p:nvSpPr>
        <p:spPr>
          <a:xfrm>
            <a:off x="143691" y="1031966"/>
            <a:ext cx="11848012" cy="5734594"/>
          </a:xfrm>
        </p:spPr>
        <p:txBody>
          <a:bodyPr>
            <a:normAutofit/>
          </a:bodyPr>
          <a:lstStyle/>
          <a:p>
            <a:pPr marL="0" indent="0" algn="just">
              <a:lnSpc>
                <a:spcPct val="100000"/>
              </a:lnSpc>
              <a:buNone/>
            </a:pPr>
            <a:r>
              <a:rPr lang="ka-GE" sz="1800" dirty="0" smtClean="0"/>
              <a:t>საწარმოში არსებული დამხმარე ინფრასტრუქტურული ობიექტების ნაწილი, არ იყო განხილული 2008 წლის გზშ-ის ანგარიშში, რაც ახალი დოკუმენტაციის მომზადების კიდევ ერთი მიზეზია. საწარმოში ფუნქციონირებს შემდეგი დამხმარე ობიექტები:</a:t>
            </a:r>
          </a:p>
          <a:p>
            <a:pPr>
              <a:buFont typeface="Wingdings" panose="05000000000000000000" pitchFamily="2" charset="2"/>
              <a:buChar char="Ø"/>
            </a:pPr>
            <a:r>
              <a:rPr lang="ka-GE" sz="1800" dirty="0" smtClean="0"/>
              <a:t> ჟანგბადის საწარმო; </a:t>
            </a:r>
          </a:p>
          <a:p>
            <a:pPr>
              <a:buFont typeface="Wingdings" panose="05000000000000000000" pitchFamily="2" charset="2"/>
              <a:buChar char="Ø"/>
            </a:pPr>
            <a:r>
              <a:rPr lang="ka-GE" sz="1800" dirty="0" smtClean="0"/>
              <a:t>ზეთების მეურნეობა; </a:t>
            </a:r>
          </a:p>
          <a:p>
            <a:pPr>
              <a:buFont typeface="Wingdings" panose="05000000000000000000" pitchFamily="2" charset="2"/>
              <a:buChar char="Ø"/>
            </a:pPr>
            <a:r>
              <a:rPr lang="ka-GE" sz="1800" dirty="0" smtClean="0"/>
              <a:t>ზეთების გაფილტვრის და რეგენერაციის პუნქტი; </a:t>
            </a:r>
          </a:p>
          <a:p>
            <a:pPr>
              <a:buFont typeface="Wingdings" panose="05000000000000000000" pitchFamily="2" charset="2"/>
              <a:buChar char="Ø"/>
            </a:pPr>
            <a:r>
              <a:rPr lang="ka-GE" sz="1800" dirty="0" err="1" smtClean="0"/>
              <a:t>კონდენსაციური</a:t>
            </a:r>
            <a:r>
              <a:rPr lang="ka-GE" sz="1800" dirty="0" smtClean="0"/>
              <a:t> ელექტროსადგური; </a:t>
            </a:r>
          </a:p>
          <a:p>
            <a:pPr>
              <a:buFont typeface="Wingdings" panose="05000000000000000000" pitchFamily="2" charset="2"/>
              <a:buChar char="Ø"/>
            </a:pPr>
            <a:r>
              <a:rPr lang="ka-GE" sz="1800" dirty="0" smtClean="0"/>
              <a:t>მოწყობილობების </a:t>
            </a:r>
            <a:r>
              <a:rPr lang="ka-GE" sz="1800" dirty="0" err="1" smtClean="0"/>
              <a:t>სპეც</a:t>
            </a:r>
            <a:r>
              <a:rPr lang="ka-GE" sz="1800" dirty="0" smtClean="0"/>
              <a:t>-შემკეთებელი საამქრო; </a:t>
            </a:r>
          </a:p>
          <a:p>
            <a:pPr>
              <a:buFont typeface="Wingdings" panose="05000000000000000000" pitchFamily="2" charset="2"/>
              <a:buChar char="Ø"/>
            </a:pPr>
            <a:r>
              <a:rPr lang="ka-GE" sz="1800" dirty="0" smtClean="0"/>
              <a:t>სარემონტო-მექანიკური საამქრო; </a:t>
            </a:r>
          </a:p>
          <a:p>
            <a:pPr>
              <a:buFont typeface="Wingdings" panose="05000000000000000000" pitchFamily="2" charset="2"/>
              <a:buChar char="Ø"/>
            </a:pPr>
            <a:r>
              <a:rPr lang="ka-GE" sz="1800" dirty="0" smtClean="0"/>
              <a:t>სამეურნეო საამქრო; </a:t>
            </a:r>
          </a:p>
          <a:p>
            <a:pPr>
              <a:buFont typeface="Wingdings" panose="05000000000000000000" pitchFamily="2" charset="2"/>
              <a:buChar char="Ø"/>
            </a:pPr>
            <a:r>
              <a:rPr lang="ka-GE" sz="1800" dirty="0" smtClean="0"/>
              <a:t>სარემონტო-სამშენებლო-სამეურნეო საამქრო, სადაც შედის </a:t>
            </a:r>
            <a:r>
              <a:rPr lang="ka-GE" sz="1800" dirty="0" err="1" smtClean="0"/>
              <a:t>სპეც</a:t>
            </a:r>
            <a:r>
              <a:rPr lang="ka-GE" sz="1800" dirty="0" smtClean="0"/>
              <a:t>. ტანსაცმლის სამრეცხაო უბანი; </a:t>
            </a:r>
          </a:p>
          <a:p>
            <a:pPr>
              <a:buFont typeface="Wingdings" panose="05000000000000000000" pitchFamily="2" charset="2"/>
              <a:buChar char="Ø"/>
            </a:pPr>
            <a:r>
              <a:rPr lang="ka-GE" sz="1800" dirty="0" smtClean="0"/>
              <a:t>ელ. შემკეთებელი საამქრო; </a:t>
            </a:r>
          </a:p>
          <a:p>
            <a:pPr>
              <a:buFont typeface="Wingdings" panose="05000000000000000000" pitchFamily="2" charset="2"/>
              <a:buChar char="Ø"/>
            </a:pPr>
            <a:r>
              <a:rPr lang="ka-GE" sz="1800" dirty="0" smtClean="0"/>
              <a:t>ელ. მომარაგების საამქრო; </a:t>
            </a:r>
          </a:p>
          <a:p>
            <a:pPr>
              <a:buFont typeface="Wingdings" panose="05000000000000000000" pitchFamily="2" charset="2"/>
              <a:buChar char="Ø"/>
            </a:pPr>
            <a:r>
              <a:rPr lang="ka-GE" sz="1800" dirty="0" smtClean="0"/>
              <a:t>წყალმომარაგების საამქრო; </a:t>
            </a:r>
          </a:p>
          <a:p>
            <a:pPr>
              <a:buFont typeface="Wingdings" panose="05000000000000000000" pitchFamily="2" charset="2"/>
              <a:buChar char="Ø"/>
            </a:pPr>
            <a:r>
              <a:rPr lang="ka-GE" sz="1800" dirty="0" smtClean="0"/>
              <a:t>საპროექტო-საკონსტრუქტორო განყოფილება; </a:t>
            </a:r>
          </a:p>
          <a:p>
            <a:pPr>
              <a:buFont typeface="Wingdings" panose="05000000000000000000" pitchFamily="2" charset="2"/>
              <a:buChar char="§"/>
            </a:pPr>
            <a:endParaRPr lang="ka-GE" sz="1800" dirty="0" smtClean="0"/>
          </a:p>
          <a:p>
            <a:pPr>
              <a:buFont typeface="Wingdings" panose="05000000000000000000" pitchFamily="2" charset="2"/>
              <a:buChar char="§"/>
            </a:pPr>
            <a:endParaRPr lang="ka-GE" sz="1800" dirty="0" smtClean="0"/>
          </a:p>
          <a:p>
            <a:pPr marL="0" indent="0" algn="just">
              <a:lnSpc>
                <a:spcPct val="100000"/>
              </a:lnSpc>
              <a:buNone/>
            </a:pPr>
            <a:endParaRPr lang="ka-GE" sz="1800" dirty="0" smtClean="0"/>
          </a:p>
          <a:p>
            <a:pPr algn="just">
              <a:lnSpc>
                <a:spcPct val="100000"/>
              </a:lnSpc>
            </a:pPr>
            <a:endParaRPr lang="ka-GE" dirty="0" smtClean="0"/>
          </a:p>
          <a:p>
            <a:pPr algn="just">
              <a:lnSpc>
                <a:spcPct val="100000"/>
              </a:lnSpc>
            </a:pPr>
            <a:endParaRPr lang="ka-GE" dirty="0" smtClean="0"/>
          </a:p>
          <a:p>
            <a:pPr algn="just">
              <a:lnSpc>
                <a:spcPct val="100000"/>
              </a:lnSpc>
            </a:pPr>
            <a:endParaRPr lang="ka-GE" dirty="0" smtClean="0"/>
          </a:p>
          <a:p>
            <a:pPr algn="just">
              <a:lnSpc>
                <a:spcPct val="100000"/>
              </a:lnSpc>
            </a:pPr>
            <a:endParaRPr lang="ka-GE" dirty="0" smtClean="0"/>
          </a:p>
          <a:p>
            <a:pPr marL="0" indent="0" algn="just">
              <a:lnSpc>
                <a:spcPct val="120000"/>
              </a:lnSpc>
              <a:buNone/>
            </a:pPr>
            <a:endParaRPr lang="ka-GE" dirty="0" smtClean="0"/>
          </a:p>
          <a:p>
            <a:pPr marL="0" indent="0" algn="just">
              <a:lnSpc>
                <a:spcPct val="120000"/>
              </a:lnSpc>
              <a:buNone/>
            </a:pPr>
            <a:endParaRPr lang="ka-GE" dirty="0" smtClean="0"/>
          </a:p>
          <a:p>
            <a:pPr marL="0" indent="0" algn="just">
              <a:lnSpc>
                <a:spcPct val="120000"/>
              </a:lnSpc>
              <a:buNone/>
            </a:pPr>
            <a:endParaRPr lang="ka-GE" dirty="0" smtClean="0"/>
          </a:p>
          <a:p>
            <a:pPr algn="just">
              <a:lnSpc>
                <a:spcPct val="120000"/>
              </a:lnSpc>
            </a:pPr>
            <a:endParaRPr lang="ka-GE" dirty="0" smtClean="0"/>
          </a:p>
        </p:txBody>
      </p:sp>
    </p:spTree>
    <p:extLst>
      <p:ext uri="{BB962C8B-B14F-4D97-AF65-F5344CB8AC3E}">
        <p14:creationId xmlns:p14="http://schemas.microsoft.com/office/powerpoint/2010/main" val="1050269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87601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a:solidFill>
                  <a:schemeClr val="bg1"/>
                </a:solidFill>
              </a:rPr>
              <a:t>ხმაურის </a:t>
            </a:r>
            <a:r>
              <a:rPr lang="ka-GE" sz="2800" b="1" dirty="0" smtClean="0">
                <a:solidFill>
                  <a:schemeClr val="bg1"/>
                </a:solidFill>
              </a:rPr>
              <a:t>გავრცელება</a:t>
            </a:r>
            <a:endParaRPr lang="en-US" sz="2800" b="1" dirty="0">
              <a:solidFill>
                <a:schemeClr val="bg1"/>
              </a:solidFill>
            </a:endParaRPr>
          </a:p>
        </p:txBody>
      </p:sp>
      <p:sp>
        <p:nvSpPr>
          <p:cNvPr id="3" name="Content Placeholder 2"/>
          <p:cNvSpPr>
            <a:spLocks noGrp="1"/>
          </p:cNvSpPr>
          <p:nvPr>
            <p:ph idx="1"/>
          </p:nvPr>
        </p:nvSpPr>
        <p:spPr>
          <a:xfrm>
            <a:off x="504967" y="1177290"/>
            <a:ext cx="11313994" cy="4960621"/>
          </a:xfrm>
        </p:spPr>
        <p:txBody>
          <a:bodyPr>
            <a:normAutofit fontScale="55000" lnSpcReduction="20000"/>
          </a:bodyPr>
          <a:lstStyle/>
          <a:p>
            <a:pPr>
              <a:lnSpc>
                <a:spcPct val="120000"/>
              </a:lnSpc>
            </a:pPr>
            <a:r>
              <a:rPr lang="ka-GE" dirty="0" smtClean="0"/>
              <a:t>საწარმოში დაგეგმილი საქმიანობები (ინსინერატორის შენობის მოწყობა, 10 ტონაზე მეტი სახიფათო ნარჩენების დროებითი განთავსების და წინასწარი დამუშავების ობიექტის მოწყობა, საწარმოო-ჩამდინარე წყლების შემკრები და გამწმენდი ქსელის მოწყობა, ამიაკის </a:t>
            </a:r>
            <a:r>
              <a:rPr lang="ka-GE" dirty="0" err="1" smtClean="0"/>
              <a:t>კონვერსიული</a:t>
            </a:r>
            <a:r>
              <a:rPr lang="ka-GE" dirty="0" smtClean="0"/>
              <a:t> დანადგარის რეაბილიტაცია) არ ატარებს მასშტაბურ ხასიათს და </a:t>
            </a:r>
            <a:r>
              <a:rPr lang="ka-GE" dirty="0" err="1" smtClean="0"/>
              <a:t>წარიმიმართება</a:t>
            </a:r>
            <a:r>
              <a:rPr lang="ka-GE" dirty="0" smtClean="0"/>
              <a:t> საწარმოს ექსპლუატაციის პარალელურად.</a:t>
            </a:r>
          </a:p>
          <a:p>
            <a:pPr>
              <a:lnSpc>
                <a:spcPct val="120000"/>
              </a:lnSpc>
            </a:pPr>
            <a:r>
              <a:rPr lang="ka-GE" dirty="0" smtClean="0"/>
              <a:t>ხმაურის გაანგარიშება შესრულდა მხოლოდ საწარმოს ექსპლუატაციის ფაზისთვის, ერთდროულად ყველა </a:t>
            </a:r>
            <a:r>
              <a:rPr lang="ka-GE" dirty="0" err="1" smtClean="0"/>
              <a:t>ხმაურწარმომქმნელი</a:t>
            </a:r>
            <a:r>
              <a:rPr lang="ka-GE" dirty="0" smtClean="0"/>
              <a:t> წყაროს მუშაობის პირობებისთვის. </a:t>
            </a:r>
            <a:endParaRPr lang="en-US" dirty="0" smtClean="0"/>
          </a:p>
          <a:p>
            <a:pPr>
              <a:lnSpc>
                <a:spcPct val="120000"/>
              </a:lnSpc>
            </a:pPr>
            <a:r>
              <a:rPr lang="ka-GE" dirty="0" smtClean="0"/>
              <a:t>საწარმოო ობიექტის ექსპლუატაციის პროცესში წარმოდგენილია ხმაურის გამომწვევი რამდენიმე წყარო, ძირითადად კომპრესორები, სატუმბი მოწყობილიბები (ტუმბოები), ცენტრალური სამართავი პულტები. გარდა ამისა, საწარმოს ტერიტორიაზე, ნედლეულისა და პროდუქციის ტრანსპორტირებისთვის გამოყენებულია შიდა სარკინიგზო ხაზები, რაც ასევე ხმაურის გავრცელების დამატებითი წყაროა.</a:t>
            </a:r>
          </a:p>
          <a:p>
            <a:pPr>
              <a:lnSpc>
                <a:spcPct val="120000"/>
              </a:lnSpc>
            </a:pPr>
            <a:r>
              <a:rPr lang="ka-GE" dirty="0" smtClean="0"/>
              <a:t>გაანგარიშებისას დაშვებულია ყველაზე პესიმისტური სცენარი, როცა ხმაურის ყველა წყარო იმუშავებს ერთდროულად.</a:t>
            </a:r>
            <a:endParaRPr lang="en-US" dirty="0" smtClean="0"/>
          </a:p>
          <a:p>
            <a:pPr>
              <a:lnSpc>
                <a:spcPct val="120000"/>
              </a:lnSpc>
            </a:pPr>
            <a:r>
              <a:rPr lang="ka-GE" dirty="0"/>
              <a:t>საანგარიშო წერტილად განისაზღვრა საწარმოო ტერიტორიის საზღვრიდან დაახლოებით 1700 მ მანძილის დაშორებით </a:t>
            </a:r>
            <a:r>
              <a:rPr lang="ka-GE" dirty="0" smtClean="0"/>
              <a:t>არსებული </a:t>
            </a:r>
            <a:r>
              <a:rPr lang="ka-GE" dirty="0"/>
              <a:t>საცხოვრებელი ზონა (სოფ. </a:t>
            </a:r>
            <a:r>
              <a:rPr lang="ka-GE" dirty="0" err="1"/>
              <a:t>თაზაქენდი</a:t>
            </a:r>
            <a:r>
              <a:rPr lang="ka-GE" dirty="0" smtClean="0"/>
              <a:t>), სადაც ხმაურის გავრცელების დონემ, არსე შეადგინა 34 დბ.</a:t>
            </a:r>
          </a:p>
          <a:p>
            <a:pPr>
              <a:lnSpc>
                <a:spcPct val="120000"/>
              </a:lnSpc>
            </a:pPr>
            <a:r>
              <a:rPr lang="ka-GE" dirty="0" smtClean="0"/>
              <a:t>ხმაურის </a:t>
            </a:r>
            <a:r>
              <a:rPr lang="ka-GE" dirty="0"/>
              <a:t>გავრცელების გაანგარიშება შესრულდა საწარმოს ტერიტორიის საზღვრიდან და მხედველობაში არ იქნა მიღებული </a:t>
            </a:r>
            <a:r>
              <a:rPr lang="ka-GE" dirty="0" err="1"/>
              <a:t>სააქროების</a:t>
            </a:r>
            <a:r>
              <a:rPr lang="ka-GE" dirty="0"/>
              <a:t> შენობები და საწარმოს ტერიტორიაზე წარმოდგენილი მცენარეული საფარი, რომელიც მნიშვნელოვნად ზღუდავს, დაახლოებით 10-15 დბ-</a:t>
            </a:r>
            <a:r>
              <a:rPr lang="ka-GE" dirty="0" err="1"/>
              <a:t>თი</a:t>
            </a:r>
            <a:r>
              <a:rPr lang="ka-GE" dirty="0"/>
              <a:t> ხმაურის გავრცელებას</a:t>
            </a:r>
            <a:r>
              <a:rPr lang="ka-GE" dirty="0" smtClean="0"/>
              <a:t>.</a:t>
            </a:r>
            <a:endParaRPr lang="en-US" dirty="0"/>
          </a:p>
        </p:txBody>
      </p:sp>
    </p:spTree>
    <p:extLst>
      <p:ext uri="{BB962C8B-B14F-4D97-AF65-F5344CB8AC3E}">
        <p14:creationId xmlns:p14="http://schemas.microsoft.com/office/powerpoint/2010/main" val="1144617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87601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dirty="0">
                <a:solidFill>
                  <a:schemeClr val="bg1"/>
                </a:solidFill>
              </a:rPr>
              <a:t>ნარჩენების </a:t>
            </a:r>
            <a:r>
              <a:rPr lang="ka-GE" sz="2800" dirty="0" smtClean="0">
                <a:solidFill>
                  <a:schemeClr val="bg1"/>
                </a:solidFill>
              </a:rPr>
              <a:t>წარმოქმნა და მართვა</a:t>
            </a:r>
            <a:endParaRPr lang="en-US" sz="2800" b="1" dirty="0">
              <a:solidFill>
                <a:schemeClr val="bg1"/>
              </a:solidFill>
            </a:endParaRPr>
          </a:p>
        </p:txBody>
      </p:sp>
      <p:sp>
        <p:nvSpPr>
          <p:cNvPr id="3" name="Content Placeholder 2"/>
          <p:cNvSpPr>
            <a:spLocks noGrp="1"/>
          </p:cNvSpPr>
          <p:nvPr>
            <p:ph idx="1"/>
          </p:nvPr>
        </p:nvSpPr>
        <p:spPr>
          <a:xfrm>
            <a:off x="504967" y="1177290"/>
            <a:ext cx="11313994" cy="4960621"/>
          </a:xfrm>
        </p:spPr>
        <p:txBody>
          <a:bodyPr>
            <a:normAutofit fontScale="55000" lnSpcReduction="20000"/>
          </a:bodyPr>
          <a:lstStyle/>
          <a:p>
            <a:pPr marL="0" indent="0">
              <a:lnSpc>
                <a:spcPct val="120000"/>
              </a:lnSpc>
              <a:buNone/>
            </a:pPr>
            <a:r>
              <a:rPr lang="ka-GE" dirty="0" smtClean="0"/>
              <a:t>საწარმოში </a:t>
            </a:r>
            <a:r>
              <a:rPr lang="ka-GE" dirty="0"/>
              <a:t>წარმოქმნილი </a:t>
            </a:r>
            <a:r>
              <a:rPr lang="ka-GE" dirty="0" smtClean="0"/>
              <a:t>ნარჩენებით, გარემოზე მოსალოდნელი ზემოქმედების </a:t>
            </a:r>
            <a:r>
              <a:rPr lang="ka-GE" dirty="0"/>
              <a:t>რისკ-ფაქტორები შესაძლებელია იყოს:</a:t>
            </a:r>
            <a:endParaRPr lang="en-US" dirty="0"/>
          </a:p>
          <a:p>
            <a:pPr lvl="0">
              <a:lnSpc>
                <a:spcPct val="120000"/>
              </a:lnSpc>
            </a:pPr>
            <a:r>
              <a:rPr lang="ka-GE" dirty="0"/>
              <a:t>სახიფათო და არასახიფათო ნარჩენების ერთმანეთში შერევა, რაც გაზრდის სახიფათო ნარჩენების რაოდენობას, ასევე გაართულებს მათი შემდგომი გადამუშავების, განთავსების ან/და გაუვნებლების ოპერაციებს;</a:t>
            </a:r>
            <a:endParaRPr lang="en-US" dirty="0"/>
          </a:p>
          <a:p>
            <a:pPr lvl="0">
              <a:lnSpc>
                <a:spcPct val="120000"/>
              </a:lnSpc>
            </a:pPr>
            <a:r>
              <a:rPr lang="ka-GE" dirty="0" smtClean="0"/>
              <a:t>საწარმოში </a:t>
            </a:r>
            <a:r>
              <a:rPr lang="ka-GE" dirty="0"/>
              <a:t>წარმოქმნილი ნარჩენების შეგროვების პირობების დარღვევა, მაგ. ერთმანეთთან შეუთავსებადი ნარჩენების ერთად ან ერთმანეთთან ისეთი დისტანციით განთავსება, რაც ხელს შეუწყობს მათ შორის ფიზიკური და ქიმიური ურთიერთქმედების პროცესებს, რომელიც შესაძლებელია აფეთქებით ან/და ხანძრის განვითრებით დასრულდეს.</a:t>
            </a:r>
            <a:endParaRPr lang="en-US" dirty="0"/>
          </a:p>
          <a:p>
            <a:pPr lvl="0">
              <a:lnSpc>
                <a:spcPct val="120000"/>
              </a:lnSpc>
            </a:pPr>
            <a:r>
              <a:rPr lang="ka-GE" dirty="0"/>
              <a:t>ნარჩენების შეგროვებისთვის გათვალისწინებული კონტეინერების </a:t>
            </a:r>
            <a:r>
              <a:rPr lang="ka-GE" dirty="0" err="1"/>
              <a:t>არარეზისტენტურობა</a:t>
            </a:r>
            <a:r>
              <a:rPr lang="ka-GE" dirty="0"/>
              <a:t> ან </a:t>
            </a:r>
            <a:r>
              <a:rPr lang="ka-GE" dirty="0" err="1"/>
              <a:t>არაჰერმეტულობა</a:t>
            </a:r>
            <a:r>
              <a:rPr lang="ka-GE" dirty="0"/>
              <a:t>, რაც გამოიწვევს გარემოში ნარჩენების უკონტროლოდ დაღვრას და გაბნევას;</a:t>
            </a:r>
            <a:endParaRPr lang="en-US" dirty="0"/>
          </a:p>
          <a:p>
            <a:pPr lvl="0">
              <a:lnSpc>
                <a:spcPct val="120000"/>
              </a:lnSpc>
            </a:pPr>
            <a:r>
              <a:rPr lang="ka-GE" dirty="0"/>
              <a:t>ტრანსპორტირების პირობების დარღვევა, მაგ. ტვირთის დაბნევა, დაყრა ან დაღვრა; სატრანსპორტო საშუალების არასათანადოდ დატვირთვა; სატრანსპორტო საშუალების გაუმართაობა;</a:t>
            </a:r>
            <a:endParaRPr lang="en-US" dirty="0"/>
          </a:p>
          <a:p>
            <a:pPr lvl="0">
              <a:lnSpc>
                <a:spcPct val="120000"/>
              </a:lnSpc>
            </a:pPr>
            <a:r>
              <a:rPr lang="ka-GE" dirty="0"/>
              <a:t>ნარჩენების (განსაკუთრებით სახიფათო ნარჩენების) დროებითი განთავსების ობიექტის არასათანადო აღჭურვა, მაგალითად დაღვრის საწინააღმდეგო სისტემის არ ქონა ან/და გაუმართაობა; ხანძარსაწინააღმდეგო სისტემის არქონა; შესაბამისი გამაფრთხილებელი ნიშნების და ეტიკეტების არ ქონა;</a:t>
            </a:r>
            <a:endParaRPr lang="en-US" dirty="0"/>
          </a:p>
          <a:p>
            <a:pPr lvl="0">
              <a:lnSpc>
                <a:spcPct val="120000"/>
              </a:lnSpc>
            </a:pPr>
            <a:r>
              <a:rPr lang="ka-GE" dirty="0" smtClean="0"/>
              <a:t>თითოეულ </a:t>
            </a:r>
            <a:r>
              <a:rPr lang="ka-GE" dirty="0"/>
              <a:t>საამქროში წარმოქმნილი ნარჩენების დროებითი განთავსების ობიექტზე გადატანის დროს, კონტეინერების მთლიანობის დარღვევის ან შიდა გადაზიდვის პირობების დარღვევის შემთხვევაში შესაძლებელია საწარმოს შიდა პერიმეტრის დაბინძურება</a:t>
            </a:r>
            <a:r>
              <a:rPr lang="ka-GE" dirty="0" smtClean="0"/>
              <a:t>;</a:t>
            </a:r>
            <a:endParaRPr lang="en-US" dirty="0"/>
          </a:p>
          <a:p>
            <a:pPr>
              <a:lnSpc>
                <a:spcPct val="120000"/>
              </a:lnSpc>
            </a:pPr>
            <a:endParaRPr lang="en-US" dirty="0"/>
          </a:p>
        </p:txBody>
      </p:sp>
    </p:spTree>
    <p:extLst>
      <p:ext uri="{BB962C8B-B14F-4D97-AF65-F5344CB8AC3E}">
        <p14:creationId xmlns:p14="http://schemas.microsoft.com/office/powerpoint/2010/main" val="1555836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876016"/>
          </a:xfrm>
        </p:spPr>
        <p:style>
          <a:lnRef idx="0">
            <a:scrgbClr r="0" g="0" b="0"/>
          </a:lnRef>
          <a:fillRef idx="1002">
            <a:schemeClr val="dk2"/>
          </a:fillRef>
          <a:effectRef idx="0">
            <a:scrgbClr r="0" g="0" b="0"/>
          </a:effectRef>
          <a:fontRef idx="major"/>
        </p:style>
        <p:txBody>
          <a:bodyPr>
            <a:normAutofit fontScale="90000"/>
          </a:bodyPr>
          <a:lstStyle/>
          <a:p>
            <a:pPr algn="ctr">
              <a:lnSpc>
                <a:spcPct val="100000"/>
              </a:lnSpc>
            </a:pPr>
            <a:r>
              <a:rPr lang="ka-GE" sz="2800" dirty="0">
                <a:solidFill>
                  <a:schemeClr val="bg1"/>
                </a:solidFill>
              </a:rPr>
              <a:t>ნარჩენების </a:t>
            </a:r>
            <a:r>
              <a:rPr lang="ka-GE" sz="2800" dirty="0" smtClean="0">
                <a:solidFill>
                  <a:schemeClr val="bg1"/>
                </a:solidFill>
              </a:rPr>
              <a:t>წარმოქმნა და მართვა</a:t>
            </a:r>
            <a:br>
              <a:rPr lang="ka-GE" sz="2800" dirty="0" smtClean="0">
                <a:solidFill>
                  <a:schemeClr val="bg1"/>
                </a:solidFill>
              </a:rPr>
            </a:br>
            <a:r>
              <a:rPr lang="ka-GE" sz="2800" dirty="0" smtClean="0">
                <a:solidFill>
                  <a:schemeClr val="bg1"/>
                </a:solidFill>
              </a:rPr>
              <a:t>შემარბილებელი ღონისძიებები</a:t>
            </a:r>
            <a:endParaRPr lang="en-US" sz="2800" b="1" dirty="0">
              <a:solidFill>
                <a:schemeClr val="bg1"/>
              </a:solidFill>
            </a:endParaRPr>
          </a:p>
        </p:txBody>
      </p:sp>
      <p:sp>
        <p:nvSpPr>
          <p:cNvPr id="3" name="Content Placeholder 2"/>
          <p:cNvSpPr>
            <a:spLocks noGrp="1"/>
          </p:cNvSpPr>
          <p:nvPr>
            <p:ph idx="1"/>
          </p:nvPr>
        </p:nvSpPr>
        <p:spPr>
          <a:xfrm>
            <a:off x="504967" y="1177290"/>
            <a:ext cx="11313994" cy="5257800"/>
          </a:xfrm>
        </p:spPr>
        <p:txBody>
          <a:bodyPr>
            <a:normAutofit fontScale="62500" lnSpcReduction="20000"/>
          </a:bodyPr>
          <a:lstStyle/>
          <a:p>
            <a:pPr marL="0" indent="0">
              <a:lnSpc>
                <a:spcPct val="120000"/>
              </a:lnSpc>
              <a:buNone/>
            </a:pPr>
            <a:r>
              <a:rPr lang="ka-GE" dirty="0"/>
              <a:t>საწარმოს ექსპლუატაციის ფაზებზე წარმოქმნილი ნარჩენების ნაწილის დამუშავებას უზრუნველყოფს სს „რუსთავის აზოტი“, ხოლო ნაწილი, გადაეცემა შესაბამისი ნებართვის მქონე ორგანიზაციას. ნარჩენების მართვა მოხდება ნარჩენების მართვის გეგმის მოთხოვნების გათვალისწინებით, მათ შორის: </a:t>
            </a:r>
            <a:endParaRPr lang="en-US" dirty="0"/>
          </a:p>
          <a:p>
            <a:pPr lvl="0">
              <a:lnSpc>
                <a:spcPct val="120000"/>
              </a:lnSpc>
            </a:pPr>
            <a:r>
              <a:rPr lang="ka-GE" dirty="0"/>
              <a:t>საწარმოში საყოფაცხოვრებო და სამრეწველო ნარჩენების შეგროვება მოხდება ცალ-ცალკე;</a:t>
            </a:r>
            <a:endParaRPr lang="en-US" dirty="0"/>
          </a:p>
          <a:p>
            <a:pPr lvl="0">
              <a:lnSpc>
                <a:spcPct val="120000"/>
              </a:lnSpc>
            </a:pPr>
            <a:r>
              <a:rPr lang="ka-GE" dirty="0" smtClean="0"/>
              <a:t>საწარმოში </a:t>
            </a:r>
            <a:r>
              <a:rPr lang="ka-GE" dirty="0"/>
              <a:t>წარმოქმნილი სახიფათო ნარჩენების დროებითი შენახვა განხორციელდება საწარმოში არსებულ, 10 ტონაზე მეტი სახიფათო ნარჩენების დროებითი შენახვის ობიექტზე და გაუვნებლების მიზნით, ეტაპობრივად გაიგზავნება საწარმოში დაგეგმილ ინსინერაციის უბანზე ან გადაეცემა შესაბამისი ნებართვის მქონე ორგანიზაციას ან გადამუშავდება ტარა-შესაფუთი მასალების წარმოების საამქროში </a:t>
            </a:r>
            <a:endParaRPr lang="en-US" dirty="0"/>
          </a:p>
          <a:p>
            <a:pPr lvl="0">
              <a:lnSpc>
                <a:spcPct val="120000"/>
              </a:lnSpc>
            </a:pPr>
            <a:r>
              <a:rPr lang="ka-GE" dirty="0"/>
              <a:t>დროებითი შენახვის ობიექტზე განთავსებული სახიფათო ნარჩენები შეიფუთება სათანადოდ, კერძოდ, განთავსდება შესაბამის კონტეინერებში და „ბიგ-</a:t>
            </a:r>
            <a:r>
              <a:rPr lang="ka-GE" dirty="0" err="1"/>
              <a:t>ბეგებში</a:t>
            </a:r>
            <a:r>
              <a:rPr lang="ka-GE" dirty="0"/>
              <a:t>“.</a:t>
            </a:r>
            <a:endParaRPr lang="en-US" dirty="0"/>
          </a:p>
          <a:p>
            <a:pPr lvl="0">
              <a:lnSpc>
                <a:spcPct val="120000"/>
              </a:lnSpc>
            </a:pPr>
            <a:r>
              <a:rPr lang="ka-GE" dirty="0" smtClean="0"/>
              <a:t>უზრუნველყოფილი </a:t>
            </a:r>
            <a:r>
              <a:rPr lang="ka-GE" dirty="0"/>
              <a:t>იქნება სახიფათო ნარჩენების დროებითი შენახვის ობიექტზე შემოტანილი ნარჩენების აღრიცხვა (შემოსული სახიფათო ნარჩენების რაოდენობა, სახეობა და წარმოშობა), ასევე, მითითებული იქნება ადგილი, სადაც გაიგზავნა სახიფათო ნარჩენები დროებითი შენახვის ობიექტიდან;</a:t>
            </a:r>
            <a:endParaRPr lang="en-US" dirty="0"/>
          </a:p>
          <a:p>
            <a:pPr>
              <a:lnSpc>
                <a:spcPct val="120000"/>
              </a:lnSpc>
            </a:pPr>
            <a:r>
              <a:rPr lang="ka-GE" dirty="0"/>
              <a:t>საწარმოში წარმოქმნილი ნარჩენების სხვა ორგანიზაციაზე გადაცემის შემთხვევაში, ნარჩენების გადაეცემა შესაბამისი ნებართვის/რეგისტრაციის მქონე </a:t>
            </a:r>
            <a:r>
              <a:rPr lang="ka-GE" dirty="0" smtClean="0"/>
              <a:t>ორგანიზაციას</a:t>
            </a:r>
            <a:r>
              <a:rPr lang="ka-GE" dirty="0"/>
              <a:t>.</a:t>
            </a:r>
            <a:endParaRPr lang="en-US" dirty="0"/>
          </a:p>
        </p:txBody>
      </p:sp>
    </p:spTree>
    <p:extLst>
      <p:ext uri="{BB962C8B-B14F-4D97-AF65-F5344CB8AC3E}">
        <p14:creationId xmlns:p14="http://schemas.microsoft.com/office/powerpoint/2010/main" val="41966694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78457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400" b="1" dirty="0">
                <a:solidFill>
                  <a:schemeClr val="bg1"/>
                </a:solidFill>
              </a:rPr>
              <a:t>გრუნტის ხარისხზე და გრუნტის წყლებზე </a:t>
            </a:r>
            <a:r>
              <a:rPr lang="ka-GE" sz="2400" b="1" dirty="0" smtClean="0">
                <a:solidFill>
                  <a:schemeClr val="bg1"/>
                </a:solidFill>
              </a:rPr>
              <a:t>ზემოქმედება</a:t>
            </a:r>
            <a:endParaRPr lang="en-US" sz="2800" b="1" dirty="0">
              <a:solidFill>
                <a:schemeClr val="bg1"/>
              </a:solidFill>
            </a:endParaRPr>
          </a:p>
        </p:txBody>
      </p:sp>
      <p:sp>
        <p:nvSpPr>
          <p:cNvPr id="3" name="Content Placeholder 2"/>
          <p:cNvSpPr>
            <a:spLocks noGrp="1"/>
          </p:cNvSpPr>
          <p:nvPr>
            <p:ph idx="1"/>
          </p:nvPr>
        </p:nvSpPr>
        <p:spPr>
          <a:xfrm>
            <a:off x="504967" y="1040130"/>
            <a:ext cx="11313994" cy="5394960"/>
          </a:xfrm>
        </p:spPr>
        <p:txBody>
          <a:bodyPr>
            <a:normAutofit fontScale="70000" lnSpcReduction="20000"/>
          </a:bodyPr>
          <a:lstStyle/>
          <a:p>
            <a:pPr>
              <a:lnSpc>
                <a:spcPct val="120000"/>
              </a:lnSpc>
            </a:pPr>
            <a:r>
              <a:rPr lang="ka-GE" dirty="0"/>
              <a:t>საწარმოს ტერიტორიის ნაწილი მოასფალტებულია, ნაწილზე წარმოდგენილია საწარმოს გამწვანების მიზნით გაშენებული გაზონები, ხოლო ნაწილზე  - ტექნოგენური ფენა</a:t>
            </a:r>
            <a:r>
              <a:rPr lang="ka-GE" dirty="0" smtClean="0"/>
              <a:t>.</a:t>
            </a:r>
          </a:p>
          <a:p>
            <a:pPr>
              <a:lnSpc>
                <a:spcPct val="120000"/>
              </a:lnSpc>
            </a:pPr>
            <a:r>
              <a:rPr lang="ka-GE" dirty="0"/>
              <a:t>გრუნტის დაბინძურების რისკები უკავშირდება საწარმოს ტექნოლოგიური რეგლამენტის დარღვევას ან ავარიულ დაღვრებს, ასევე, დაღვრის საწინააღმდეგო სისტემის არქონას ან/და გაუმართაობას.</a:t>
            </a:r>
            <a:endParaRPr lang="en-US" dirty="0"/>
          </a:p>
          <a:p>
            <a:pPr>
              <a:lnSpc>
                <a:spcPct val="120000"/>
              </a:lnSpc>
            </a:pPr>
            <a:r>
              <a:rPr lang="ka-GE" dirty="0" smtClean="0"/>
              <a:t>გრუნტის </a:t>
            </a:r>
            <a:r>
              <a:rPr lang="ka-GE" dirty="0"/>
              <a:t>წლებზე პირდაპირ ზემოქმედებას ადგილი არ ექნება. გრუნტის წყლების დაბინძურება შესაძლებელია გამოიწვიოს გრუნტის დაბინძურებამ და ატმოსფერული ნალექების გავლენით, დამაბინძურებელი ნივთიერებების ღრმა ფენებში გადატანამ</a:t>
            </a:r>
            <a:r>
              <a:rPr lang="ka-GE" dirty="0" smtClean="0"/>
              <a:t>.</a:t>
            </a:r>
          </a:p>
          <a:p>
            <a:pPr>
              <a:lnSpc>
                <a:spcPct val="120000"/>
              </a:lnSpc>
            </a:pPr>
            <a:r>
              <a:rPr lang="ka-GE" dirty="0"/>
              <a:t>საწარმოს პერიმეტრზე გრუნტის დაბინძურება შესაძლებელია უკავშირდებოდეს სახიფათო ნარჩენების შენახვის, განთავსების და გაუვნებლების პირობების დარღვევას ან/და ნარჩენების დაღვრას და გაბნევას</a:t>
            </a:r>
            <a:r>
              <a:rPr lang="ka-GE" dirty="0" smtClean="0"/>
              <a:t>.</a:t>
            </a:r>
          </a:p>
          <a:p>
            <a:pPr>
              <a:lnSpc>
                <a:spcPct val="120000"/>
              </a:lnSpc>
            </a:pPr>
            <a:r>
              <a:rPr lang="ka-GE" dirty="0"/>
              <a:t>ნავთობპროდუქტების </a:t>
            </a:r>
            <a:r>
              <a:rPr lang="ka-GE" dirty="0" smtClean="0"/>
              <a:t>შემთხვევითი </a:t>
            </a:r>
            <a:r>
              <a:rPr lang="ka-GE" dirty="0"/>
              <a:t>ან/და ავარიული დაღვრის შედეგად გრუნტის და შემდეგ გრუნტის წყლების დაბინძურების პრევენციის მიზნით, საწარმოს იმ უბნებზე, სადაც გამოვლენილია ნავთობპროდუქტების და ჩამდინარე წყლების შემთხვევითი დაღვრის რისკები, დაგეგმილია შემკრები აუზების/ორმოების მოწყობა</a:t>
            </a:r>
            <a:r>
              <a:rPr lang="ka-GE" dirty="0" smtClean="0"/>
              <a:t>.</a:t>
            </a:r>
            <a:endParaRPr lang="en-US" dirty="0"/>
          </a:p>
          <a:p>
            <a:pPr>
              <a:lnSpc>
                <a:spcPct val="120000"/>
              </a:lnSpc>
            </a:pPr>
            <a:endParaRPr lang="en-US" dirty="0"/>
          </a:p>
          <a:p>
            <a:pPr>
              <a:lnSpc>
                <a:spcPct val="120000"/>
              </a:lnSpc>
            </a:pPr>
            <a:endParaRPr lang="en-US" dirty="0"/>
          </a:p>
          <a:p>
            <a:pPr marL="0" indent="0">
              <a:lnSpc>
                <a:spcPct val="120000"/>
              </a:lnSpc>
              <a:buNone/>
            </a:pPr>
            <a:endParaRPr lang="en-US" dirty="0"/>
          </a:p>
        </p:txBody>
      </p:sp>
    </p:spTree>
    <p:extLst>
      <p:ext uri="{BB962C8B-B14F-4D97-AF65-F5344CB8AC3E}">
        <p14:creationId xmlns:p14="http://schemas.microsoft.com/office/powerpoint/2010/main" val="34363867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784576"/>
          </a:xfrm>
        </p:spPr>
        <p:style>
          <a:lnRef idx="0">
            <a:scrgbClr r="0" g="0" b="0"/>
          </a:lnRef>
          <a:fillRef idx="1002">
            <a:schemeClr val="dk2"/>
          </a:fillRef>
          <a:effectRef idx="0">
            <a:scrgbClr r="0" g="0" b="0"/>
          </a:effectRef>
          <a:fontRef idx="major"/>
        </p:style>
        <p:txBody>
          <a:bodyPr>
            <a:normAutofit fontScale="90000"/>
          </a:bodyPr>
          <a:lstStyle/>
          <a:p>
            <a:pPr algn="ctr">
              <a:lnSpc>
                <a:spcPct val="100000"/>
              </a:lnSpc>
            </a:pPr>
            <a:r>
              <a:rPr lang="ka-GE" sz="2400" b="1" dirty="0">
                <a:solidFill>
                  <a:schemeClr val="bg1"/>
                </a:solidFill>
              </a:rPr>
              <a:t>გრუნტის ხარისხზე და გრუნტის წყლებზე </a:t>
            </a:r>
            <a:r>
              <a:rPr lang="ka-GE" sz="2400" b="1" dirty="0" smtClean="0">
                <a:solidFill>
                  <a:schemeClr val="bg1"/>
                </a:solidFill>
              </a:rPr>
              <a:t>ზემოქმედება</a:t>
            </a:r>
            <a:br>
              <a:rPr lang="ka-GE" sz="2400" b="1" dirty="0" smtClean="0">
                <a:solidFill>
                  <a:schemeClr val="bg1"/>
                </a:solidFill>
              </a:rPr>
            </a:br>
            <a:r>
              <a:rPr lang="ka-GE" sz="2400" b="1" dirty="0" smtClean="0">
                <a:solidFill>
                  <a:schemeClr val="bg1"/>
                </a:solidFill>
              </a:rPr>
              <a:t>შემარბილებელი ღონისძიებები</a:t>
            </a:r>
            <a:endParaRPr lang="en-US" sz="2800" b="1" dirty="0">
              <a:solidFill>
                <a:schemeClr val="bg1"/>
              </a:solidFill>
            </a:endParaRPr>
          </a:p>
        </p:txBody>
      </p:sp>
      <p:sp>
        <p:nvSpPr>
          <p:cNvPr id="3" name="Content Placeholder 2"/>
          <p:cNvSpPr>
            <a:spLocks noGrp="1"/>
          </p:cNvSpPr>
          <p:nvPr>
            <p:ph idx="1"/>
          </p:nvPr>
        </p:nvSpPr>
        <p:spPr>
          <a:xfrm>
            <a:off x="504967" y="1040130"/>
            <a:ext cx="11313994" cy="5589270"/>
          </a:xfrm>
        </p:spPr>
        <p:txBody>
          <a:bodyPr>
            <a:normAutofit fontScale="55000" lnSpcReduction="20000"/>
          </a:bodyPr>
          <a:lstStyle/>
          <a:p>
            <a:pPr lvl="0">
              <a:lnSpc>
                <a:spcPct val="120000"/>
              </a:lnSpc>
            </a:pPr>
            <a:r>
              <a:rPr lang="ka-GE" dirty="0"/>
              <a:t>ამიაკის საამქროში, </a:t>
            </a:r>
            <a:r>
              <a:rPr lang="ka-GE" dirty="0" err="1"/>
              <a:t>კომპრესორებში</a:t>
            </a:r>
            <a:r>
              <a:rPr lang="ka-GE" dirty="0"/>
              <a:t> გამოყენებული </a:t>
            </a:r>
            <a:r>
              <a:rPr lang="ka-GE" dirty="0" smtClean="0"/>
              <a:t>ინდუსტრიული </a:t>
            </a:r>
            <a:r>
              <a:rPr lang="ka-GE" dirty="0"/>
              <a:t>ზეთების დაღვრის შემთხვევაში წარმოქმნილი დაღვრილი ზეთების და ზეთით დაბინძურებული წყლების შეკრების მიზნით, შენობის გარეთ მოეწყობა </a:t>
            </a:r>
            <a:r>
              <a:rPr lang="ka-GE" dirty="0" smtClean="0"/>
              <a:t>ზეთ დამჭერი </a:t>
            </a:r>
            <a:r>
              <a:rPr lang="ka-GE" dirty="0"/>
              <a:t>ნაგებობა, რომელიც გამორიცხავს ავარიულად </a:t>
            </a:r>
            <a:r>
              <a:rPr lang="ka-GE" dirty="0" smtClean="0"/>
              <a:t>დაღვრილი </a:t>
            </a:r>
            <a:r>
              <a:rPr lang="ka-GE" dirty="0"/>
              <a:t>ზეთებით გრუნტის და გრუნტის წლების დაბინძურების რისკებს.</a:t>
            </a:r>
            <a:endParaRPr lang="en-US" dirty="0"/>
          </a:p>
          <a:p>
            <a:pPr lvl="0">
              <a:lnSpc>
                <a:spcPct val="120000"/>
              </a:lnSpc>
            </a:pPr>
            <a:r>
              <a:rPr lang="ka-GE" dirty="0"/>
              <a:t>ამიაკის წყალ-ხსნარის წარმოების უბანზე, </a:t>
            </a:r>
            <a:r>
              <a:rPr lang="ka-GE" dirty="0" err="1" smtClean="0"/>
              <a:t>ადსორბცია</a:t>
            </a:r>
            <a:r>
              <a:rPr lang="ka-GE" dirty="0" smtClean="0"/>
              <a:t>-დესორბციის </a:t>
            </a:r>
            <a:r>
              <a:rPr lang="ka-GE" dirty="0"/>
              <a:t>დანადგართან, ჩამდინარე წყლების შეკრების მიზნით მოეწყობა წყალშემკრები არხები და სალექარი.</a:t>
            </a:r>
            <a:endParaRPr lang="en-US" dirty="0"/>
          </a:p>
          <a:p>
            <a:pPr lvl="0">
              <a:lnSpc>
                <a:spcPct val="120000"/>
              </a:lnSpc>
            </a:pPr>
            <a:r>
              <a:rPr lang="ka-GE" dirty="0"/>
              <a:t>ამიაკის წყლის საწყობში, ამიაკის წყლის ჩასასხმელ-ჩამოსასხმელი ესტაკადის მიმდებარედ, დაღვრილი ამიაკის წყლისა და ატმოსფერული ნალექების შეგროვების მიზნით, მოეწყობა ახალი, </a:t>
            </a:r>
            <a:r>
              <a:rPr lang="ka-GE" dirty="0" smtClean="0"/>
              <a:t>რკინა-ბეტონის </a:t>
            </a:r>
            <a:r>
              <a:rPr lang="ka-GE" dirty="0"/>
              <a:t>შემკრები აუზი/ორმო.</a:t>
            </a:r>
            <a:endParaRPr lang="en-US" dirty="0"/>
          </a:p>
          <a:p>
            <a:pPr lvl="0">
              <a:lnSpc>
                <a:spcPct val="120000"/>
              </a:lnSpc>
            </a:pPr>
            <a:r>
              <a:rPr lang="ka-GE" dirty="0"/>
              <a:t>თხევადი ჟანგბადის, თხევადი და </a:t>
            </a:r>
            <a:r>
              <a:rPr lang="ka-GE" dirty="0" smtClean="0"/>
              <a:t>აირადი </a:t>
            </a:r>
            <a:r>
              <a:rPr lang="ka-GE" dirty="0"/>
              <a:t>აზოტის მწარმოებელი საამქროსთან დაღვრილი ზეთებისა და ჩამდინარე წყლების უტილიზაციის მიზნით შენობის გარეთ მოეწყობა ჩამდინარე წყლების შემკრები ნაგებობა, რომელიც გამორიცხავს ავარიულად </a:t>
            </a:r>
            <a:r>
              <a:rPr lang="ka-GE" dirty="0" smtClean="0"/>
              <a:t>დაღვრილი </a:t>
            </a:r>
            <a:r>
              <a:rPr lang="ka-GE" dirty="0"/>
              <a:t>ზეთებით გრუნტის და გრუნტის წლების დაბინძურების რისკებს.</a:t>
            </a:r>
            <a:endParaRPr lang="en-US" dirty="0"/>
          </a:p>
          <a:p>
            <a:pPr lvl="0">
              <a:lnSpc>
                <a:spcPct val="120000"/>
              </a:lnSpc>
            </a:pPr>
            <a:r>
              <a:rPr lang="ka-GE" dirty="0"/>
              <a:t>ზეთების რეგენერაციის უბანზე მოეწყობა ავარიული დაღვრის შემთხვევისათვის განკუთვნილი შემკრები სისტემა.</a:t>
            </a:r>
            <a:endParaRPr lang="en-US" dirty="0"/>
          </a:p>
          <a:p>
            <a:pPr lvl="0">
              <a:lnSpc>
                <a:spcPct val="120000"/>
              </a:lnSpc>
            </a:pPr>
            <a:r>
              <a:rPr lang="ka-GE" dirty="0" smtClean="0"/>
              <a:t>ჰაერ გამყოფ </a:t>
            </a:r>
            <a:r>
              <a:rPr lang="ka-GE" dirty="0"/>
              <a:t>საამქროში დაღვრილი ზეთებისა და ჩამდინარე წყლების ეფექტურად შეკრების მიზნით, რეაბილიტაცია </a:t>
            </a:r>
            <a:r>
              <a:rPr lang="ka-GE" dirty="0" smtClean="0"/>
              <a:t>ჩაუტარდება </a:t>
            </a:r>
            <a:r>
              <a:rPr lang="ka-GE" dirty="0"/>
              <a:t>ჩამდინარე წყლების შემკრებ ნაგებობას. დაგეგმილი ღონისძიება, ამ უბანზე გამორიცხავს ავარიულად </a:t>
            </a:r>
            <a:r>
              <a:rPr lang="ka-GE" dirty="0" smtClean="0"/>
              <a:t>დაღვრილი </a:t>
            </a:r>
            <a:r>
              <a:rPr lang="ka-GE" dirty="0"/>
              <a:t>ზეთებით გრუნტის და გრუნტის წლების დაბინძურების რისკებს.</a:t>
            </a:r>
            <a:endParaRPr lang="en-US" dirty="0"/>
          </a:p>
          <a:p>
            <a:pPr lvl="0">
              <a:lnSpc>
                <a:spcPct val="120000"/>
              </a:lnSpc>
            </a:pPr>
            <a:r>
              <a:rPr lang="ka-GE" dirty="0"/>
              <a:t>საწარმოში არსებულ  და საპროექტო 10 ტონაზე მეტი სახიფათო ნარჩენების დროებითი შენახვის ობიექტები აღიჭურვება შემკრები არხებით/მილსადენებით და შემკრები აუზით.</a:t>
            </a:r>
            <a:endParaRPr lang="en-US" dirty="0"/>
          </a:p>
          <a:p>
            <a:pPr lvl="0">
              <a:lnSpc>
                <a:spcPct val="120000"/>
              </a:lnSpc>
            </a:pPr>
            <a:r>
              <a:rPr lang="ka-GE" dirty="0"/>
              <a:t>საწვავის/საპოხი მასალი და სხვა თხევადი მასალების დაღვრის შემთხვევაში მოხდება დაბინძურებული უბნის ლოკალიზაცია და </a:t>
            </a:r>
            <a:r>
              <a:rPr lang="ka-GE" dirty="0" smtClean="0"/>
              <a:t>გაწმენდა</a:t>
            </a:r>
            <a:r>
              <a:rPr lang="ka-GE" dirty="0"/>
              <a:t>.</a:t>
            </a:r>
            <a:endParaRPr lang="en-US" dirty="0"/>
          </a:p>
          <a:p>
            <a:pPr marL="0" indent="0">
              <a:lnSpc>
                <a:spcPct val="120000"/>
              </a:lnSpc>
              <a:buNone/>
            </a:pPr>
            <a:endParaRPr lang="en-US" dirty="0"/>
          </a:p>
        </p:txBody>
      </p:sp>
    </p:spTree>
    <p:extLst>
      <p:ext uri="{BB962C8B-B14F-4D97-AF65-F5344CB8AC3E}">
        <p14:creationId xmlns:p14="http://schemas.microsoft.com/office/powerpoint/2010/main" val="33612588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864586"/>
          </a:xfrm>
        </p:spPr>
        <p:style>
          <a:lnRef idx="0">
            <a:scrgbClr r="0" g="0" b="0"/>
          </a:lnRef>
          <a:fillRef idx="1002">
            <a:schemeClr val="dk2"/>
          </a:fillRef>
          <a:effectRef idx="0">
            <a:scrgbClr r="0" g="0" b="0"/>
          </a:effectRef>
          <a:fontRef idx="major"/>
        </p:style>
        <p:txBody>
          <a:bodyPr>
            <a:normAutofit fontScale="90000"/>
          </a:bodyPr>
          <a:lstStyle/>
          <a:p>
            <a:pPr algn="ctr">
              <a:lnSpc>
                <a:spcPct val="100000"/>
              </a:lnSpc>
            </a:pPr>
            <a:r>
              <a:rPr lang="ka-GE" sz="2800" b="1" dirty="0">
                <a:solidFill>
                  <a:schemeClr val="bg1"/>
                </a:solidFill>
              </a:rPr>
              <a:t>ზემოქმედება სატრანსპორტო ნაკადებზე და ტრანსპორტირებასთან დაკავშირებული </a:t>
            </a:r>
            <a:r>
              <a:rPr lang="ka-GE" sz="2800" b="1" dirty="0" smtClean="0">
                <a:solidFill>
                  <a:schemeClr val="bg1"/>
                </a:solidFill>
              </a:rPr>
              <a:t>რისკები</a:t>
            </a:r>
            <a:endParaRPr lang="en-US" sz="2800" b="1" dirty="0">
              <a:solidFill>
                <a:schemeClr val="bg1"/>
              </a:solidFill>
            </a:endParaRPr>
          </a:p>
        </p:txBody>
      </p:sp>
      <p:sp>
        <p:nvSpPr>
          <p:cNvPr id="3" name="Content Placeholder 2"/>
          <p:cNvSpPr>
            <a:spLocks noGrp="1"/>
          </p:cNvSpPr>
          <p:nvPr>
            <p:ph idx="1"/>
          </p:nvPr>
        </p:nvSpPr>
        <p:spPr>
          <a:xfrm>
            <a:off x="274320" y="1108710"/>
            <a:ext cx="11544641" cy="5440680"/>
          </a:xfrm>
        </p:spPr>
        <p:txBody>
          <a:bodyPr>
            <a:normAutofit fontScale="55000" lnSpcReduction="20000"/>
          </a:bodyPr>
          <a:lstStyle/>
          <a:p>
            <a:pPr marL="0" indent="0">
              <a:lnSpc>
                <a:spcPct val="120000"/>
              </a:lnSpc>
              <a:buNone/>
            </a:pPr>
            <a:r>
              <a:rPr lang="ka-GE" b="1" dirty="0"/>
              <a:t>სატრანსპორტო ნაკადებზე ზემოქმედება და ტრანსპორტირებასთან დაკავშირებული რისკები განიხილება რამდენიმე ეტაპად:</a:t>
            </a:r>
            <a:endParaRPr lang="en-US" b="1" dirty="0"/>
          </a:p>
          <a:p>
            <a:pPr lvl="0">
              <a:lnSpc>
                <a:spcPct val="120000"/>
              </a:lnSpc>
            </a:pPr>
            <a:r>
              <a:rPr lang="ka-GE" dirty="0"/>
              <a:t>საწარმოს ნედლეულით </a:t>
            </a:r>
            <a:r>
              <a:rPr lang="ka-GE" dirty="0" smtClean="0"/>
              <a:t>მომარაგება, საწარმოში </a:t>
            </a:r>
            <a:r>
              <a:rPr lang="ka-GE" dirty="0"/>
              <a:t>წარმოებული პროდუქციის </a:t>
            </a:r>
            <a:r>
              <a:rPr lang="ka-GE" dirty="0" smtClean="0"/>
              <a:t>ტრანსპორტირება და საწარმოში </a:t>
            </a:r>
            <a:r>
              <a:rPr lang="ka-GE" dirty="0"/>
              <a:t>წარმოქმნილი ნარჩენების ტრანსპორტირება.</a:t>
            </a:r>
            <a:endParaRPr lang="en-US" dirty="0"/>
          </a:p>
          <a:p>
            <a:pPr>
              <a:lnSpc>
                <a:spcPct val="120000"/>
              </a:lnSpc>
            </a:pPr>
            <a:r>
              <a:rPr lang="ka-GE" dirty="0" smtClean="0"/>
              <a:t>საწარმოში </a:t>
            </a:r>
            <a:r>
              <a:rPr lang="ka-GE" dirty="0"/>
              <a:t>ფუნქციონირებს რამდენიმე საამქრო და საამქროების უმრავლესობაში გამოყენებულია საწარმოში წარმოებული ნედლეული</a:t>
            </a:r>
            <a:r>
              <a:rPr lang="ka-GE" dirty="0" smtClean="0"/>
              <a:t>.</a:t>
            </a:r>
          </a:p>
          <a:p>
            <a:pPr>
              <a:lnSpc>
                <a:spcPct val="120000"/>
              </a:lnSpc>
            </a:pPr>
            <a:r>
              <a:rPr lang="ka-GE" dirty="0"/>
              <a:t>საწარმოში მიღებული პროდუქტის ტრანსპორტირება მიმდინარეობს როგორც სარკინიგზო ხაზებით, ასევე ავტოტრანსპორტით</a:t>
            </a:r>
            <a:r>
              <a:rPr lang="ka-GE" dirty="0" smtClean="0"/>
              <a:t>.</a:t>
            </a:r>
          </a:p>
          <a:p>
            <a:pPr>
              <a:lnSpc>
                <a:spcPct val="120000"/>
              </a:lnSpc>
            </a:pPr>
            <a:r>
              <a:rPr lang="ka-GE" dirty="0" smtClean="0"/>
              <a:t>ქვეყანაში, ტვირთების და სახიფათო ტვირთების ტრანსპორტირების წესები რეგულირდება შესაბამისი ტექნიკური რეგლამენტებით;</a:t>
            </a:r>
          </a:p>
          <a:p>
            <a:pPr lvl="0">
              <a:lnSpc>
                <a:spcPct val="120000"/>
              </a:lnSpc>
            </a:pPr>
            <a:r>
              <a:rPr lang="ka-GE" dirty="0" smtClean="0"/>
              <a:t>აკრძალულია უცხო </a:t>
            </a:r>
            <a:r>
              <a:rPr lang="ka-GE" dirty="0"/>
              <a:t>პირთა ყოფნა სახიფათო ტვირთის დატვირთვა-გადმოტვირთვის ადგილზე;</a:t>
            </a:r>
            <a:endParaRPr lang="en-US" dirty="0"/>
          </a:p>
          <a:p>
            <a:pPr lvl="0">
              <a:lnSpc>
                <a:spcPct val="120000"/>
              </a:lnSpc>
            </a:pPr>
            <a:r>
              <a:rPr lang="ka-GE" dirty="0" smtClean="0"/>
              <a:t>აკრძალულია ფეთქებადი </a:t>
            </a:r>
            <a:r>
              <a:rPr lang="ka-GE" dirty="0"/>
              <a:t>და ცეცხლსაშიში სახიფათო ტვირთის დატვირთვა-გადმოტვირთვის სამუშაოების შესრულება ჭექა-ქუხილის დროს;</a:t>
            </a:r>
            <a:endParaRPr lang="en-US" dirty="0"/>
          </a:p>
          <a:p>
            <a:pPr lvl="0">
              <a:lnSpc>
                <a:spcPct val="120000"/>
              </a:lnSpc>
            </a:pPr>
            <a:r>
              <a:rPr lang="ka-GE" dirty="0" smtClean="0"/>
              <a:t>აკრძალულია დატვირთვა-გადმოტვირთვის </a:t>
            </a:r>
            <a:r>
              <a:rPr lang="ka-GE" dirty="0"/>
              <a:t>მექანიზმის გამოყენება, რომელმაც შეიძლება შექმნას ტარის დაზიანებისა და ტვირთის ჩამოვარდნის საფრთხე (ამწე სატრანსპორტო მოწყობილობები უნდა შეესაბამებოდეს „ამწე მოწყობილობების მოწყობისა და უსაფრთხო ექსპლუატაციის შესახებ ტექნიკური რეგლამენტის დამტკიცების თაობაზე“ საქართველოს მთავრობის 2013 წლის 31 დეკემბრის №429 დადგენილებით დამტკიცებული რეგლამენტით განსაზღვრულ უსაფრთხოების მოთხოვნებს);</a:t>
            </a:r>
            <a:endParaRPr lang="en-US" dirty="0"/>
          </a:p>
          <a:p>
            <a:pPr lvl="0">
              <a:lnSpc>
                <a:spcPct val="120000"/>
              </a:lnSpc>
            </a:pPr>
            <a:r>
              <a:rPr lang="ka-GE" dirty="0" smtClean="0"/>
              <a:t>აკრძალულია დაზიანებული </a:t>
            </a:r>
            <a:r>
              <a:rPr lang="ka-GE" dirty="0"/>
              <a:t>შეფუთვით სახიფათო ტვირთის დატვირთვა და მისი </a:t>
            </a:r>
            <a:r>
              <a:rPr lang="ka-GE" dirty="0" smtClean="0"/>
              <a:t>გადაზიდვა.</a:t>
            </a:r>
            <a:endParaRPr lang="en-US" dirty="0"/>
          </a:p>
        </p:txBody>
      </p:sp>
    </p:spTree>
    <p:extLst>
      <p:ext uri="{BB962C8B-B14F-4D97-AF65-F5344CB8AC3E}">
        <p14:creationId xmlns:p14="http://schemas.microsoft.com/office/powerpoint/2010/main" val="25588841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86458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smtClean="0">
                <a:solidFill>
                  <a:schemeClr val="bg1"/>
                </a:solidFill>
              </a:rPr>
              <a:t>შემარბილებელი ღონისძიებები</a:t>
            </a:r>
            <a:endParaRPr lang="en-US" sz="2800" b="1" dirty="0">
              <a:solidFill>
                <a:schemeClr val="bg1"/>
              </a:solidFill>
            </a:endParaRPr>
          </a:p>
        </p:txBody>
      </p:sp>
      <p:sp>
        <p:nvSpPr>
          <p:cNvPr id="3" name="Content Placeholder 2"/>
          <p:cNvSpPr>
            <a:spLocks noGrp="1"/>
          </p:cNvSpPr>
          <p:nvPr>
            <p:ph idx="1"/>
          </p:nvPr>
        </p:nvSpPr>
        <p:spPr>
          <a:xfrm>
            <a:off x="274320" y="1108710"/>
            <a:ext cx="11544641" cy="5440680"/>
          </a:xfrm>
        </p:spPr>
        <p:txBody>
          <a:bodyPr>
            <a:normAutofit fontScale="55000" lnSpcReduction="20000"/>
          </a:bodyPr>
          <a:lstStyle/>
          <a:p>
            <a:pPr marL="0" indent="0">
              <a:lnSpc>
                <a:spcPct val="120000"/>
              </a:lnSpc>
              <a:buNone/>
            </a:pPr>
            <a:r>
              <a:rPr lang="ka-GE" b="1" dirty="0"/>
              <a:t>სატრანსპორტო საშუალებებით სახიფათო ტვირთების უსაფრთხოდ ტრანსპორტირებისთვის </a:t>
            </a:r>
            <a:r>
              <a:rPr lang="ka-GE" b="1" dirty="0" err="1"/>
              <a:t>ტვირთგამგზავნი</a:t>
            </a:r>
            <a:r>
              <a:rPr lang="ka-GE" b="1" dirty="0"/>
              <a:t> ვალდებულია:</a:t>
            </a:r>
            <a:endParaRPr lang="en-US" dirty="0"/>
          </a:p>
          <a:p>
            <a:pPr lvl="0">
              <a:lnSpc>
                <a:spcPct val="120000"/>
              </a:lnSpc>
            </a:pPr>
            <a:r>
              <a:rPr lang="ka-GE" dirty="0"/>
              <a:t>გადასცეს გადამზიდველს ტრანსპორტირებისათვის მხოლოდ ის სახიფათო ტვირთი, რომელიც დაშვებულია გადასაზიდად და </a:t>
            </a:r>
            <a:r>
              <a:rPr lang="ka-GE" dirty="0" smtClean="0"/>
              <a:t>აკმაყოფილებს ტექნიკური </a:t>
            </a:r>
            <a:r>
              <a:rPr lang="ka-GE" dirty="0"/>
              <a:t>რეგლამენტის მოთხოვნებს;</a:t>
            </a:r>
            <a:endParaRPr lang="en-US" dirty="0"/>
          </a:p>
          <a:p>
            <a:pPr lvl="0">
              <a:lnSpc>
                <a:spcPct val="120000"/>
              </a:lnSpc>
            </a:pPr>
            <a:r>
              <a:rPr lang="ka-GE" dirty="0"/>
              <a:t>სახიფათო ტვირთის ტრანსპორტირების მომზადებისას შეამოწმოს ტარის (შეფუთვის) მთლიანობა და </a:t>
            </a:r>
            <a:r>
              <a:rPr lang="ka-GE" dirty="0" err="1"/>
              <a:t>ვარგისობა</a:t>
            </a:r>
            <a:r>
              <a:rPr lang="ka-GE" dirty="0"/>
              <a:t>, მარკირებისა და ლუქების არსებობა, აგრეთვე კონკრეტული სახეობის ტვირთის დატვირთვა/</a:t>
            </a:r>
            <a:r>
              <a:rPr lang="ka-GE" dirty="0" err="1"/>
              <a:t>გადმოტვირთვისათვის</a:t>
            </a:r>
            <a:r>
              <a:rPr lang="ka-GE" dirty="0"/>
              <a:t> საჭირო </a:t>
            </a:r>
            <a:r>
              <a:rPr lang="ka-GE" dirty="0" smtClean="0"/>
              <a:t>მოწყობილობები </a:t>
            </a:r>
            <a:r>
              <a:rPr lang="ka-GE" dirty="0"/>
              <a:t>და ტექნიკური </a:t>
            </a:r>
            <a:r>
              <a:rPr lang="ka-GE" dirty="0" smtClean="0"/>
              <a:t>აღჭურვილობა.</a:t>
            </a:r>
          </a:p>
          <a:p>
            <a:pPr marL="0" lvl="0" indent="0">
              <a:lnSpc>
                <a:spcPct val="120000"/>
              </a:lnSpc>
              <a:buNone/>
            </a:pPr>
            <a:r>
              <a:rPr lang="ka-GE" b="1" dirty="0" smtClean="0"/>
              <a:t>საწარმოდან</a:t>
            </a:r>
            <a:r>
              <a:rPr lang="ka-GE" b="1" dirty="0"/>
              <a:t>, სახიფათო ნარჩენების ტრანსპორტირებას განახორციელებს შესაბამისი რეგისტრაციის მქონე ორგანიზაცია, რომელიც უზრუნველყოფილი უნდა იყოს:</a:t>
            </a:r>
            <a:endParaRPr lang="en-US" dirty="0"/>
          </a:p>
          <a:p>
            <a:pPr lvl="0">
              <a:lnSpc>
                <a:spcPct val="120000"/>
              </a:lnSpc>
            </a:pPr>
            <a:r>
              <a:rPr lang="ka-GE" dirty="0"/>
              <a:t>ნარჩენების ტრანსპორტირებასთან დაკავშირებული საქმიანობის რეგისტრაციის დამადასტურებელი </a:t>
            </a:r>
            <a:r>
              <a:rPr lang="ka-GE" dirty="0" smtClean="0"/>
              <a:t>საბუთით, სპეციალური </a:t>
            </a:r>
            <a:r>
              <a:rPr lang="ka-GE" dirty="0"/>
              <a:t>მოწყობილობებითა და ნიშნებით აღჭურვილი სატრანსპორტო </a:t>
            </a:r>
            <a:r>
              <a:rPr lang="ka-GE" dirty="0" smtClean="0"/>
              <a:t>საშუალებებით, სატრანსპორტო </a:t>
            </a:r>
            <a:r>
              <a:rPr lang="ka-GE" dirty="0"/>
              <a:t>საშუალების დაშვების </a:t>
            </a:r>
            <a:r>
              <a:rPr lang="ka-GE" dirty="0" smtClean="0"/>
              <a:t>მოწმობით, კვალიფიცირებული </a:t>
            </a:r>
            <a:r>
              <a:rPr lang="ka-GE" dirty="0"/>
              <a:t>მძღოლებით, რომლებსაც გააჩნიათ </a:t>
            </a:r>
            <a:r>
              <a:rPr lang="ka-GE" dirty="0" smtClean="0"/>
              <a:t>სერტიფიკატი </a:t>
            </a:r>
            <a:r>
              <a:rPr lang="ka-GE" dirty="0"/>
              <a:t>მძღოლის სპეციალური მომზადების </a:t>
            </a:r>
            <a:r>
              <a:rPr lang="ka-GE" dirty="0" smtClean="0"/>
              <a:t>შესახებ;</a:t>
            </a:r>
            <a:endParaRPr lang="ka-GE" dirty="0"/>
          </a:p>
          <a:p>
            <a:pPr marL="0" lvl="0" indent="0">
              <a:lnSpc>
                <a:spcPct val="120000"/>
              </a:lnSpc>
              <a:buNone/>
            </a:pPr>
            <a:r>
              <a:rPr lang="ka-GE" b="1" dirty="0" smtClean="0"/>
              <a:t>რკინიგზის </a:t>
            </a:r>
            <a:r>
              <a:rPr lang="ka-GE" b="1" dirty="0"/>
              <a:t>საშუალებით სახიფათო ტვირთების უსაფრთხოდ ტრანსპორტირებისთვის </a:t>
            </a:r>
            <a:r>
              <a:rPr lang="ka-GE" b="1" dirty="0" err="1"/>
              <a:t>ტვირთგამგზავნი</a:t>
            </a:r>
            <a:r>
              <a:rPr lang="ka-GE" b="1" dirty="0"/>
              <a:t> ვალდებულია:</a:t>
            </a:r>
            <a:endParaRPr lang="en-US" dirty="0"/>
          </a:p>
          <a:p>
            <a:pPr lvl="0">
              <a:lnSpc>
                <a:spcPct val="120000"/>
              </a:lnSpc>
            </a:pPr>
            <a:r>
              <a:rPr lang="ka-GE" dirty="0" smtClean="0"/>
              <a:t>საფრთხე შემცველი </a:t>
            </a:r>
            <a:r>
              <a:rPr lang="ka-GE" dirty="0"/>
              <a:t>ტვირთის თითოეულ გზავნილზე გაგზავნის სადგურს წარუდგინოს </a:t>
            </a:r>
            <a:r>
              <a:rPr lang="ka-GE" dirty="0" smtClean="0"/>
              <a:t>ტვირთის ზედნადები</a:t>
            </a:r>
            <a:r>
              <a:rPr lang="ka-GE" dirty="0"/>
              <a:t>;</a:t>
            </a:r>
            <a:endParaRPr lang="en-US" dirty="0"/>
          </a:p>
          <a:p>
            <a:pPr lvl="0">
              <a:lnSpc>
                <a:spcPct val="120000"/>
              </a:lnSpc>
            </a:pPr>
            <a:r>
              <a:rPr lang="ka-GE" dirty="0" smtClean="0"/>
              <a:t>ზედნადებში უნდა მიეთითოს </a:t>
            </a:r>
            <a:r>
              <a:rPr lang="ka-GE" dirty="0"/>
              <a:t>ტვირთის ზუსტი დასახელება და საავარიო ბარათის </a:t>
            </a:r>
            <a:r>
              <a:rPr lang="ka-GE" dirty="0" smtClean="0"/>
              <a:t>ნომერი;</a:t>
            </a:r>
            <a:endParaRPr lang="en-US" dirty="0"/>
          </a:p>
          <a:p>
            <a:pPr lvl="0">
              <a:lnSpc>
                <a:spcPct val="120000"/>
              </a:lnSpc>
            </a:pPr>
            <a:r>
              <a:rPr lang="ka-GE" dirty="0" smtClean="0"/>
              <a:t>ტარა </a:t>
            </a:r>
            <a:r>
              <a:rPr lang="ka-GE" dirty="0"/>
              <a:t>და შეფუთვა უნდა იყოს მკვიდრი, გამართული, გამორიცხავდეს ტვირთის გაჟონვასა და </a:t>
            </a:r>
            <a:r>
              <a:rPr lang="ka-GE" dirty="0" err="1"/>
              <a:t>გადმოცვენას</a:t>
            </a:r>
            <a:r>
              <a:rPr lang="ka-GE" dirty="0"/>
              <a:t>, </a:t>
            </a:r>
            <a:r>
              <a:rPr lang="ka-GE" dirty="0" err="1"/>
              <a:t>უზრუნველყოფდეს</a:t>
            </a:r>
            <a:r>
              <a:rPr lang="ka-GE" dirty="0"/>
              <a:t> მის დაცულობასა და გადაზიდვის უსაფრთხოებას. ტარისა და შეფუთვის მასალა ინერტული უნდა იყოს მის </a:t>
            </a:r>
            <a:r>
              <a:rPr lang="ka-GE" dirty="0" smtClean="0"/>
              <a:t>შიგთავსთან</a:t>
            </a:r>
            <a:r>
              <a:rPr lang="ka-GE" dirty="0"/>
              <a:t>.</a:t>
            </a:r>
            <a:endParaRPr lang="en-US" dirty="0"/>
          </a:p>
        </p:txBody>
      </p:sp>
    </p:spTree>
    <p:extLst>
      <p:ext uri="{BB962C8B-B14F-4D97-AF65-F5344CB8AC3E}">
        <p14:creationId xmlns:p14="http://schemas.microsoft.com/office/powerpoint/2010/main" val="3582645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101317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a:solidFill>
                  <a:schemeClr val="bg1"/>
                </a:solidFill>
              </a:rPr>
              <a:t>ზემოქმედება ადამიანის ჯანმრთელობაზე და უსაფრთხოებასთან დაკავშირებული რისკები </a:t>
            </a:r>
            <a:endParaRPr lang="en-US" sz="2800" b="1" dirty="0">
              <a:solidFill>
                <a:schemeClr val="bg1"/>
              </a:solidFill>
            </a:endParaRPr>
          </a:p>
        </p:txBody>
      </p:sp>
      <p:sp>
        <p:nvSpPr>
          <p:cNvPr id="3" name="Content Placeholder 2"/>
          <p:cNvSpPr>
            <a:spLocks noGrp="1"/>
          </p:cNvSpPr>
          <p:nvPr>
            <p:ph idx="1"/>
          </p:nvPr>
        </p:nvSpPr>
        <p:spPr>
          <a:xfrm>
            <a:off x="274320" y="1268730"/>
            <a:ext cx="11544641" cy="5280660"/>
          </a:xfrm>
        </p:spPr>
        <p:txBody>
          <a:bodyPr>
            <a:normAutofit fontScale="62500" lnSpcReduction="20000"/>
          </a:bodyPr>
          <a:lstStyle/>
          <a:p>
            <a:pPr marL="0" indent="0">
              <a:lnSpc>
                <a:spcPct val="120000"/>
              </a:lnSpc>
              <a:buNone/>
            </a:pPr>
            <a:r>
              <a:rPr lang="ka-GE" dirty="0"/>
              <a:t>საწარმოს ტერიტორია </a:t>
            </a:r>
            <a:r>
              <a:rPr lang="ka-GE" dirty="0" smtClean="0"/>
              <a:t>დაცულია და  უცხო </a:t>
            </a:r>
            <a:r>
              <a:rPr lang="ka-GE" dirty="0"/>
              <a:t>პირების მოხვედრის რისკი პრაქტიკულად არ არსებობს. შესაბამისად საწარმოს ექსპლუატაციის ფაზებზე, მოსახლეობის უსაფრთხოების რისკები მინიმალურია</a:t>
            </a:r>
            <a:r>
              <a:rPr lang="ka-GE" dirty="0" smtClean="0"/>
              <a:t>.</a:t>
            </a:r>
            <a:endParaRPr lang="en-US" dirty="0" smtClean="0"/>
          </a:p>
          <a:p>
            <a:pPr marL="0" indent="0">
              <a:lnSpc>
                <a:spcPct val="120000"/>
              </a:lnSpc>
              <a:buNone/>
            </a:pPr>
            <a:r>
              <a:rPr lang="ka-GE" b="1" dirty="0"/>
              <a:t>საწარმოში დასაქმებული ადამიანების ჯანმრთელობის რისკები </a:t>
            </a:r>
            <a:r>
              <a:rPr lang="ka-GE" b="1" dirty="0" smtClean="0"/>
              <a:t>შესაძლებელია უკავშირდებოდეს:</a:t>
            </a:r>
            <a:endParaRPr lang="en-US" b="1" dirty="0"/>
          </a:p>
          <a:p>
            <a:pPr lvl="0">
              <a:lnSpc>
                <a:spcPct val="120000"/>
              </a:lnSpc>
            </a:pPr>
            <a:r>
              <a:rPr lang="ka-GE" dirty="0"/>
              <a:t>საწარმოში დასაქმებული ადამიანების ჯანმრთელობის გაუარესების რისკები შესაძლებელია უკავშირდებოდეს საამქროებში, სამუშაო ზონის ჰაერში ამიაკის, აზოტის, აზოტმჟავას და სხვა მავნე ნივთიერებების აირების არსებობას.</a:t>
            </a:r>
            <a:endParaRPr lang="ka-GE" dirty="0" smtClean="0"/>
          </a:p>
          <a:p>
            <a:pPr lvl="0">
              <a:lnSpc>
                <a:spcPct val="120000"/>
              </a:lnSpc>
            </a:pPr>
            <a:r>
              <a:rPr lang="ka-GE" dirty="0" smtClean="0"/>
              <a:t>ხანძრის/აფეთქება </a:t>
            </a:r>
            <a:r>
              <a:rPr lang="ka-GE" dirty="0"/>
              <a:t>წარმოქმნისა და გავრცელების </a:t>
            </a:r>
            <a:r>
              <a:rPr lang="ka-GE" dirty="0" smtClean="0"/>
              <a:t>ალბათობას; ქიმიურ </a:t>
            </a:r>
            <a:r>
              <a:rPr lang="ka-GE" dirty="0"/>
              <a:t>დამწვრობას, მაგალითად ადამიანის სხეულზე მჟავის </a:t>
            </a:r>
            <a:r>
              <a:rPr lang="ka-GE" dirty="0" smtClean="0"/>
              <a:t>მოხვედრა; თერმულ </a:t>
            </a:r>
            <a:r>
              <a:rPr lang="ka-GE" dirty="0"/>
              <a:t>დამწვრობას (მაგ. ადამიანის სხეულზე მაღალტემპერატურული ნივთიერებების მოხვედრა (ორთქლი, ცხელი ხსნარი და ა.შ.) ან </a:t>
            </a:r>
            <a:r>
              <a:rPr lang="ka-GE" dirty="0" err="1"/>
              <a:t>არაიზოლირებულ</a:t>
            </a:r>
            <a:r>
              <a:rPr lang="ka-GE" dirty="0"/>
              <a:t> ცხელ ზედაპირზე შეხება (მაგ. ცხელ მილსადენებზე ან დანადგარებზე შეხება</a:t>
            </a:r>
            <a:r>
              <a:rPr lang="ka-GE" dirty="0" smtClean="0"/>
              <a:t>);</a:t>
            </a:r>
            <a:endParaRPr lang="en-US" dirty="0"/>
          </a:p>
          <a:p>
            <a:pPr lvl="0">
              <a:lnSpc>
                <a:spcPct val="120000"/>
              </a:lnSpc>
            </a:pPr>
            <a:r>
              <a:rPr lang="ka-GE" dirty="0"/>
              <a:t>ელ. მოწყობილობებთან და </a:t>
            </a:r>
            <a:r>
              <a:rPr lang="ka-GE" dirty="0" err="1"/>
              <a:t>ელ.გაყვანილობასთან</a:t>
            </a:r>
            <a:r>
              <a:rPr lang="ka-GE" dirty="0"/>
              <a:t> მუშაობისას ელექტროენერგიით სხეულის დაზიანებას;</a:t>
            </a:r>
            <a:endParaRPr lang="en-US" dirty="0"/>
          </a:p>
          <a:p>
            <a:pPr lvl="0">
              <a:lnSpc>
                <a:spcPct val="120000"/>
              </a:lnSpc>
            </a:pPr>
            <a:r>
              <a:rPr lang="ka-GE" dirty="0"/>
              <a:t>მბრუნავ და მოძრავ მექანიზმებთან მუშაობისას, შემთხვევით მიღებულ მექანიკურ </a:t>
            </a:r>
            <a:r>
              <a:rPr lang="ka-GE" dirty="0" err="1"/>
              <a:t>ტრამვებს</a:t>
            </a:r>
            <a:r>
              <a:rPr lang="ka-GE" dirty="0"/>
              <a:t>;</a:t>
            </a:r>
            <a:endParaRPr lang="en-US" dirty="0"/>
          </a:p>
          <a:p>
            <a:pPr lvl="0">
              <a:lnSpc>
                <a:spcPct val="120000"/>
              </a:lnSpc>
            </a:pPr>
            <a:r>
              <a:rPr lang="ka-GE" dirty="0"/>
              <a:t>უსაფრთხოების წესების დარღვევის შემთხვევაში, ადამიანის სხეულზე, შესაძლებელია მიყენებული იქნეს სხვადასხვა სახის დაზიანებები წნევის ქვეშ მომუშავე მოწყობილობებიდან, სამუშაოების სიმაღლეზე შესრულებისას, დახურულ ჭურჭელში მუშაობისას, მავნე ნივთიერებებთან მუშაობისას და ა.შ.    </a:t>
            </a:r>
            <a:endParaRPr lang="en-US" dirty="0"/>
          </a:p>
          <a:p>
            <a:pPr>
              <a:lnSpc>
                <a:spcPct val="120000"/>
              </a:lnSpc>
            </a:pPr>
            <a:endParaRPr lang="en-US" dirty="0"/>
          </a:p>
          <a:p>
            <a:pPr marL="0" indent="0">
              <a:lnSpc>
                <a:spcPct val="120000"/>
              </a:lnSpc>
              <a:buNone/>
            </a:pPr>
            <a:endParaRPr lang="en-US" dirty="0"/>
          </a:p>
        </p:txBody>
      </p:sp>
    </p:spTree>
    <p:extLst>
      <p:ext uri="{BB962C8B-B14F-4D97-AF65-F5344CB8AC3E}">
        <p14:creationId xmlns:p14="http://schemas.microsoft.com/office/powerpoint/2010/main" val="27700384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71599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smtClean="0">
                <a:solidFill>
                  <a:schemeClr val="bg1"/>
                </a:solidFill>
              </a:rPr>
              <a:t>შემარბილებელი ღონისძიებები</a:t>
            </a:r>
            <a:endParaRPr lang="en-US" sz="2800" b="1" dirty="0">
              <a:solidFill>
                <a:schemeClr val="bg1"/>
              </a:solidFill>
            </a:endParaRPr>
          </a:p>
        </p:txBody>
      </p:sp>
      <p:sp>
        <p:nvSpPr>
          <p:cNvPr id="3" name="Content Placeholder 2"/>
          <p:cNvSpPr>
            <a:spLocks noGrp="1"/>
          </p:cNvSpPr>
          <p:nvPr>
            <p:ph idx="1"/>
          </p:nvPr>
        </p:nvSpPr>
        <p:spPr>
          <a:xfrm>
            <a:off x="274320" y="902970"/>
            <a:ext cx="11544641" cy="5646420"/>
          </a:xfrm>
        </p:spPr>
        <p:txBody>
          <a:bodyPr>
            <a:normAutofit fontScale="70000" lnSpcReduction="20000"/>
          </a:bodyPr>
          <a:lstStyle/>
          <a:p>
            <a:pPr marL="0" indent="0">
              <a:lnSpc>
                <a:spcPct val="120000"/>
              </a:lnSpc>
              <a:buNone/>
            </a:pPr>
            <a:r>
              <a:rPr lang="ka-GE" b="1" dirty="0" smtClean="0"/>
              <a:t>ადამიანის ჯანმრთელობაზე ზემოქმედებების თავიდან </a:t>
            </a:r>
            <a:r>
              <a:rPr lang="ka-GE" b="1" dirty="0"/>
              <a:t>ასარიდებლად საჭიროა გატარდეს </a:t>
            </a:r>
            <a:r>
              <a:rPr lang="ka-GE" b="1" dirty="0" smtClean="0"/>
              <a:t>შემდეგი ღონისძიებები:</a:t>
            </a:r>
          </a:p>
          <a:p>
            <a:pPr lvl="0" fontAlgn="base">
              <a:lnSpc>
                <a:spcPct val="120000"/>
              </a:lnSpc>
            </a:pPr>
            <a:r>
              <a:rPr lang="ka-GE" dirty="0"/>
              <a:t>საწარმოში არ მოხდება ისეთი ნედლეულის და მასალების გამოყენება, რომლებიც არ შეესაბამება თითოეული საამქროსთვის დადგენილ ტექნოლოგიურ რეგლამენტს;</a:t>
            </a:r>
            <a:endParaRPr lang="en-US" dirty="0"/>
          </a:p>
          <a:p>
            <a:pPr lvl="0" fontAlgn="base">
              <a:lnSpc>
                <a:spcPct val="120000"/>
              </a:lnSpc>
            </a:pPr>
            <a:r>
              <a:rPr lang="ka-GE" dirty="0"/>
              <a:t>საამქროებში უზრუნველყოფილი იქნება ხანძარსაწინააღმდეგო საშუალებების არსებობა და გამართულობა;</a:t>
            </a:r>
            <a:endParaRPr lang="en-US" dirty="0"/>
          </a:p>
          <a:p>
            <a:pPr>
              <a:lnSpc>
                <a:spcPct val="120000"/>
              </a:lnSpc>
            </a:pPr>
            <a:r>
              <a:rPr lang="ka-GE" dirty="0"/>
              <a:t>სწრაფად აალებადი მასალები და სითხეები შენახული იქნება სპეციალურ ტარაში და სპეციალურად გამოყოფილ ადგილებში, ნორმებით დაშვებული ოდენობით;</a:t>
            </a:r>
            <a:endParaRPr lang="en-US" dirty="0"/>
          </a:p>
          <a:p>
            <a:pPr>
              <a:lnSpc>
                <a:spcPct val="120000"/>
              </a:lnSpc>
            </a:pPr>
            <a:r>
              <a:rPr lang="ka-GE" dirty="0"/>
              <a:t>საწარმოში ყველა ქიმიური პროცესის განხორციელება გათვალისწინებულია დახურულ აპარატურაში;</a:t>
            </a:r>
            <a:endParaRPr lang="en-US" dirty="0"/>
          </a:p>
          <a:p>
            <a:pPr lvl="0" fontAlgn="base">
              <a:lnSpc>
                <a:spcPct val="120000"/>
              </a:lnSpc>
            </a:pPr>
            <a:r>
              <a:rPr lang="ka-GE" dirty="0"/>
              <a:t>საამქროების შენობებთან და ტექნოლოგიურ დანადგარებთან აკრძალული იქნება მისასვლელი გზების ჩახერგვა;</a:t>
            </a:r>
            <a:endParaRPr lang="en-US" dirty="0"/>
          </a:p>
          <a:p>
            <a:pPr lvl="0" fontAlgn="base">
              <a:lnSpc>
                <a:spcPct val="120000"/>
              </a:lnSpc>
            </a:pPr>
            <a:r>
              <a:rPr lang="ka-GE" dirty="0"/>
              <a:t>ცეცხლსაშიშ და ფეთქებადსაშიშ უბნებზე აიკრძალება თამბაქოს მოწევა;</a:t>
            </a:r>
            <a:endParaRPr lang="en-US" dirty="0"/>
          </a:p>
          <a:p>
            <a:pPr lvl="0" fontAlgn="base">
              <a:lnSpc>
                <a:spcPct val="120000"/>
              </a:lnSpc>
            </a:pPr>
            <a:r>
              <a:rPr lang="ka-GE" dirty="0"/>
              <a:t>უზრუნველყოფილი იქნება ტექნოლოგიური დანადგარების კიბეების და მათი მოაჯირების, ასევე გადასასვლელი ბაქნების </a:t>
            </a:r>
            <a:r>
              <a:rPr lang="ka-GE" dirty="0" smtClean="0"/>
              <a:t>გამართულობა.</a:t>
            </a:r>
            <a:endParaRPr lang="en-US" dirty="0"/>
          </a:p>
          <a:p>
            <a:pPr>
              <a:lnSpc>
                <a:spcPct val="120000"/>
              </a:lnSpc>
            </a:pPr>
            <a:endParaRPr lang="ka-GE" dirty="0" smtClean="0"/>
          </a:p>
          <a:p>
            <a:pPr>
              <a:lnSpc>
                <a:spcPct val="120000"/>
              </a:lnSpc>
            </a:pPr>
            <a:endParaRPr lang="en-US" dirty="0"/>
          </a:p>
          <a:p>
            <a:pPr>
              <a:lnSpc>
                <a:spcPct val="120000"/>
              </a:lnSpc>
            </a:pPr>
            <a:endParaRPr lang="en-US" dirty="0"/>
          </a:p>
          <a:p>
            <a:pPr marL="0" indent="0">
              <a:lnSpc>
                <a:spcPct val="120000"/>
              </a:lnSpc>
              <a:buNone/>
            </a:pPr>
            <a:endParaRPr lang="en-US" dirty="0"/>
          </a:p>
        </p:txBody>
      </p:sp>
    </p:spTree>
    <p:extLst>
      <p:ext uri="{BB962C8B-B14F-4D97-AF65-F5344CB8AC3E}">
        <p14:creationId xmlns:p14="http://schemas.microsoft.com/office/powerpoint/2010/main" val="24165431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910306"/>
          </a:xfrm>
        </p:spPr>
        <p:style>
          <a:lnRef idx="0">
            <a:scrgbClr r="0" g="0" b="0"/>
          </a:lnRef>
          <a:fillRef idx="1002">
            <a:schemeClr val="dk2"/>
          </a:fillRef>
          <a:effectRef idx="0">
            <a:scrgbClr r="0" g="0" b="0"/>
          </a:effectRef>
          <a:fontRef idx="major"/>
        </p:style>
        <p:txBody>
          <a:bodyPr>
            <a:normAutofit fontScale="90000"/>
          </a:bodyPr>
          <a:lstStyle/>
          <a:p>
            <a:pPr algn="ctr">
              <a:lnSpc>
                <a:spcPct val="100000"/>
              </a:lnSpc>
            </a:pPr>
            <a:r>
              <a:rPr lang="ka-GE" sz="2800" b="1" dirty="0">
                <a:solidFill>
                  <a:schemeClr val="bg1"/>
                </a:solidFill>
              </a:rPr>
              <a:t>შესაძლო ავარიული სიტუაციების განვითარების რისკები და რისკების მართვის </a:t>
            </a:r>
            <a:r>
              <a:rPr lang="ka-GE" sz="2800" b="1" dirty="0" smtClean="0">
                <a:solidFill>
                  <a:schemeClr val="bg1"/>
                </a:solidFill>
              </a:rPr>
              <a:t>ღონისძიებები</a:t>
            </a:r>
            <a:endParaRPr lang="en-US" sz="2800" b="1" dirty="0">
              <a:solidFill>
                <a:schemeClr val="bg1"/>
              </a:solidFill>
            </a:endParaRPr>
          </a:p>
        </p:txBody>
      </p:sp>
      <p:sp>
        <p:nvSpPr>
          <p:cNvPr id="3" name="Content Placeholder 2"/>
          <p:cNvSpPr>
            <a:spLocks noGrp="1"/>
          </p:cNvSpPr>
          <p:nvPr>
            <p:ph idx="1"/>
          </p:nvPr>
        </p:nvSpPr>
        <p:spPr>
          <a:xfrm>
            <a:off x="274320" y="1200150"/>
            <a:ext cx="11544641" cy="5349240"/>
          </a:xfrm>
        </p:spPr>
        <p:txBody>
          <a:bodyPr>
            <a:normAutofit fontScale="70000" lnSpcReduction="20000"/>
          </a:bodyPr>
          <a:lstStyle/>
          <a:p>
            <a:pPr>
              <a:lnSpc>
                <a:spcPct val="120000"/>
              </a:lnSpc>
            </a:pPr>
            <a:r>
              <a:rPr lang="ka-GE" dirty="0"/>
              <a:t>საწარმოში ავარიული სიტუაციების შექმნის და განვითარების ორი ფაქტორი არსებობს, ანთროპოგენური და ბუნებრივი.</a:t>
            </a:r>
            <a:endParaRPr lang="en-US" dirty="0"/>
          </a:p>
          <a:p>
            <a:pPr>
              <a:lnSpc>
                <a:spcPct val="120000"/>
              </a:lnSpc>
            </a:pPr>
            <a:r>
              <a:rPr lang="ka-GE" dirty="0"/>
              <a:t>ანთროპოგენური ფაქტორებიდან მნიშვნელოვანია ტექნოლოგიური რეგლამენტით დადგენილი პროცედურების და პროცესების დარღვევა, საწარმოში დასაქმებული ადამიანების მიერ უსაფრთხოების წესების დარღვევა, საწარმოში არსებული ტექნოლოგიური დანადგარების და მოწყობილობების გაუმართაობა და სხვა.</a:t>
            </a:r>
            <a:endParaRPr lang="en-US" dirty="0"/>
          </a:p>
          <a:p>
            <a:pPr>
              <a:lnSpc>
                <a:spcPct val="120000"/>
              </a:lnSpc>
            </a:pPr>
            <a:r>
              <a:rPr lang="ka-GE" dirty="0"/>
              <a:t>საწარმოში, როგორც ბუნებრივი, ასევე ანთროპოგენური ფაქტორით გამოწვეული ავარიის შედეგად, ადგილი ექნება </a:t>
            </a:r>
            <a:r>
              <a:rPr lang="ka-GE" dirty="0" smtClean="0"/>
              <a:t>ხანძარსაშიში </a:t>
            </a:r>
            <a:r>
              <a:rPr lang="ka-GE" dirty="0"/>
              <a:t>და ფეთქებადსაშიში სიტუაციების შექმნა-განვითარებას, რასაც მოყვება ატმოსფერული ჰაერში მავნე ნივთიერებების სწრაფი გავრცელება (ჰაერის </a:t>
            </a:r>
            <a:r>
              <a:rPr lang="ka-GE" dirty="0" err="1"/>
              <a:t>დაგაზიანება</a:t>
            </a:r>
            <a:r>
              <a:rPr lang="ka-GE" dirty="0"/>
              <a:t>), რაც თავის მხრივ გაზრდის ადამიანების მოწამვლის საშიშროებას. </a:t>
            </a:r>
            <a:endParaRPr lang="en-US" dirty="0"/>
          </a:p>
          <a:p>
            <a:pPr>
              <a:lnSpc>
                <a:spcPct val="120000"/>
              </a:lnSpc>
            </a:pPr>
            <a:r>
              <a:rPr lang="ka-GE" dirty="0"/>
              <a:t>ავარიული სიტუაციების განვითარების რისკები, თითოეული საამქროსთვის სპეციფიურია და </a:t>
            </a:r>
            <a:r>
              <a:rPr lang="ka-GE" dirty="0" smtClean="0"/>
              <a:t>ცალ-ცალკეა იდენტიფიცირებული.</a:t>
            </a:r>
          </a:p>
          <a:p>
            <a:pPr>
              <a:lnSpc>
                <a:spcPct val="120000"/>
              </a:lnSpc>
            </a:pPr>
            <a:r>
              <a:rPr lang="ka-GE" dirty="0" smtClean="0"/>
              <a:t>საამქროების </a:t>
            </a:r>
            <a:r>
              <a:rPr lang="ka-GE" dirty="0"/>
              <a:t>მიხედვით </a:t>
            </a:r>
            <a:r>
              <a:rPr lang="ka-GE" dirty="0" smtClean="0"/>
              <a:t>აღწერილია საწარმოში </a:t>
            </a:r>
            <a:r>
              <a:rPr lang="ka-GE" dirty="0"/>
              <a:t>ავარიის განვითარების გამომწვევი ფაქტორები და ასევე ავარიის განვითარების თვალსაზრისით საშიში უბნები</a:t>
            </a:r>
            <a:r>
              <a:rPr lang="ka-GE" dirty="0" smtClean="0"/>
              <a:t>.</a:t>
            </a:r>
          </a:p>
          <a:p>
            <a:pPr>
              <a:lnSpc>
                <a:spcPct val="120000"/>
              </a:lnSpc>
            </a:pPr>
            <a:endParaRPr lang="en-US" dirty="0"/>
          </a:p>
          <a:p>
            <a:pPr>
              <a:lnSpc>
                <a:spcPct val="120000"/>
              </a:lnSpc>
            </a:pPr>
            <a:endParaRPr lang="en-US" dirty="0"/>
          </a:p>
          <a:p>
            <a:pPr marL="0" indent="0">
              <a:lnSpc>
                <a:spcPct val="120000"/>
              </a:lnSpc>
              <a:buNone/>
            </a:pPr>
            <a:endParaRPr lang="en-US" dirty="0"/>
          </a:p>
        </p:txBody>
      </p:sp>
    </p:spTree>
    <p:extLst>
      <p:ext uri="{BB962C8B-B14F-4D97-AF65-F5344CB8AC3E}">
        <p14:creationId xmlns:p14="http://schemas.microsoft.com/office/powerpoint/2010/main" val="3735549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3508" y="158458"/>
            <a:ext cx="11599817" cy="811026"/>
          </a:xfrm>
        </p:spPr>
        <p:style>
          <a:lnRef idx="2">
            <a:schemeClr val="accent5">
              <a:shade val="50000"/>
            </a:schemeClr>
          </a:lnRef>
          <a:fillRef idx="1002">
            <a:schemeClr val="dk2"/>
          </a:fillRef>
          <a:effectRef idx="0">
            <a:schemeClr val="accent5"/>
          </a:effectRef>
          <a:fontRef idx="minor">
            <a:schemeClr val="lt1"/>
          </a:fontRef>
        </p:style>
        <p:txBody>
          <a:bodyPr>
            <a:normAutofit/>
          </a:bodyPr>
          <a:lstStyle/>
          <a:p>
            <a:pPr algn="ctr"/>
            <a:r>
              <a:rPr lang="ka-GE" sz="2800" b="1" dirty="0">
                <a:solidFill>
                  <a:prstClr val="white"/>
                </a:solidFill>
              </a:rPr>
              <a:t>დამხმარე ინფრასტრუქტურა</a:t>
            </a:r>
            <a:endParaRPr lang="en-US" sz="2800" dirty="0"/>
          </a:p>
        </p:txBody>
      </p:sp>
      <p:sp>
        <p:nvSpPr>
          <p:cNvPr id="3" name="Content Placeholder 2"/>
          <p:cNvSpPr>
            <a:spLocks noGrp="1"/>
          </p:cNvSpPr>
          <p:nvPr>
            <p:ph idx="1"/>
          </p:nvPr>
        </p:nvSpPr>
        <p:spPr>
          <a:xfrm>
            <a:off x="313509" y="969484"/>
            <a:ext cx="11599817" cy="5363077"/>
          </a:xfrm>
          <a:solidFill>
            <a:schemeClr val="bg1"/>
          </a:solidFill>
          <a:ln>
            <a:solidFill>
              <a:schemeClr val="tx1"/>
            </a:solidFill>
          </a:ln>
        </p:spPr>
        <p:style>
          <a:lnRef idx="1">
            <a:schemeClr val="accent1"/>
          </a:lnRef>
          <a:fillRef idx="2">
            <a:schemeClr val="accent1"/>
          </a:fillRef>
          <a:effectRef idx="1">
            <a:schemeClr val="accent1"/>
          </a:effectRef>
          <a:fontRef idx="minor">
            <a:schemeClr val="dk1"/>
          </a:fontRef>
        </p:style>
        <p:txBody>
          <a:bodyPr>
            <a:normAutofit/>
          </a:bodyPr>
          <a:lstStyle/>
          <a:p>
            <a:pPr>
              <a:buFont typeface="Wingdings" panose="05000000000000000000" pitchFamily="2" charset="2"/>
              <a:buChar char="Ø"/>
            </a:pPr>
            <a:r>
              <a:rPr lang="ka-GE" sz="1800" dirty="0" smtClean="0"/>
              <a:t>რკინიგზის საამქრო;</a:t>
            </a:r>
          </a:p>
          <a:p>
            <a:pPr>
              <a:buFont typeface="Wingdings" panose="05000000000000000000" pitchFamily="2" charset="2"/>
              <a:buChar char="Ø"/>
            </a:pPr>
            <a:r>
              <a:rPr lang="ka-GE" sz="1800" dirty="0" err="1" smtClean="0"/>
              <a:t>სსხ</a:t>
            </a:r>
            <a:r>
              <a:rPr lang="ka-GE" sz="1800" dirty="0" smtClean="0"/>
              <a:t>-ს და ა-ს საამქრო;</a:t>
            </a:r>
          </a:p>
          <a:p>
            <a:pPr>
              <a:buFont typeface="Wingdings" panose="05000000000000000000" pitchFamily="2" charset="2"/>
              <a:buChar char="Ø"/>
            </a:pPr>
            <a:r>
              <a:rPr lang="ka-GE" sz="1800" dirty="0" smtClean="0"/>
              <a:t>ავტოსატრანსპორტო,</a:t>
            </a:r>
          </a:p>
          <a:p>
            <a:pPr>
              <a:buFont typeface="Wingdings" panose="05000000000000000000" pitchFamily="2" charset="2"/>
              <a:buChar char="Ø"/>
            </a:pPr>
            <a:r>
              <a:rPr lang="ka-GE" sz="1800" dirty="0" smtClean="0"/>
              <a:t>ავტოგასამართი სადგური; </a:t>
            </a:r>
          </a:p>
          <a:p>
            <a:pPr>
              <a:buFont typeface="Wingdings" panose="05000000000000000000" pitchFamily="2" charset="2"/>
              <a:buChar char="Ø"/>
            </a:pPr>
            <a:r>
              <a:rPr lang="ka-GE" sz="1800" dirty="0" smtClean="0"/>
              <a:t>შემკეთებელ-სამშენებლო საამქრო; </a:t>
            </a:r>
          </a:p>
          <a:p>
            <a:pPr>
              <a:buFont typeface="Wingdings" panose="05000000000000000000" pitchFamily="2" charset="2"/>
              <a:buChar char="Ø"/>
            </a:pPr>
            <a:r>
              <a:rPr lang="ka-GE" sz="1800" dirty="0" err="1" smtClean="0"/>
              <a:t>ანტიკოროზიული</a:t>
            </a:r>
            <a:r>
              <a:rPr lang="ka-GE" sz="1800" dirty="0" smtClean="0"/>
              <a:t> საამქრო; </a:t>
            </a:r>
          </a:p>
          <a:p>
            <a:pPr>
              <a:buFont typeface="Wingdings" panose="05000000000000000000" pitchFamily="2" charset="2"/>
              <a:buChar char="Ø"/>
            </a:pPr>
            <a:r>
              <a:rPr lang="ka-GE" sz="1800" dirty="0" smtClean="0"/>
              <a:t>საწარმოში წარმოქმნილი სახიფათო ნარჩენების დროებითი განთავსების ობიექტი, სადაც შესაძლებელია 10 ტონაზე მეტი სახიფათო ნარჩენების განთავსება;</a:t>
            </a:r>
          </a:p>
          <a:p>
            <a:pPr>
              <a:buFont typeface="Wingdings" panose="05000000000000000000" pitchFamily="2" charset="2"/>
              <a:buChar char="Ø"/>
            </a:pPr>
            <a:r>
              <a:rPr lang="ka-GE" sz="1800" dirty="0" smtClean="0"/>
              <a:t>საწარმოში წარმოქმნილი არასახიფათო ნარჩენების ნაგავსაყრელი; </a:t>
            </a:r>
          </a:p>
          <a:p>
            <a:pPr>
              <a:buFont typeface="Wingdings" panose="05000000000000000000" pitchFamily="2" charset="2"/>
              <a:buChar char="Ø"/>
            </a:pPr>
            <a:r>
              <a:rPr lang="ka-GE" sz="1800" dirty="0" smtClean="0"/>
              <a:t>50 ტონამდე არასახიფათო ნარჩენების დროებითი განთავსების ობიექტი;</a:t>
            </a:r>
          </a:p>
          <a:p>
            <a:pPr>
              <a:buFont typeface="Wingdings" panose="05000000000000000000" pitchFamily="2" charset="2"/>
              <a:buChar char="Ø"/>
            </a:pPr>
            <a:r>
              <a:rPr lang="ka-GE" sz="1800" dirty="0" smtClean="0"/>
              <a:t>ღია ტიპის სასაწყობე მეურნეობა, სადაც განთავსებულია სხვადასხვა </a:t>
            </a:r>
            <a:r>
              <a:rPr lang="ka-GE" sz="1800" dirty="0" err="1" smtClean="0"/>
              <a:t>არაგაბარიტული</a:t>
            </a:r>
            <a:r>
              <a:rPr lang="ka-GE" sz="1800" dirty="0" smtClean="0"/>
              <a:t> დანადგარები;</a:t>
            </a:r>
          </a:p>
          <a:p>
            <a:pPr>
              <a:buFont typeface="Wingdings" panose="05000000000000000000" pitchFamily="2" charset="2"/>
              <a:buChar char="Ø"/>
            </a:pPr>
            <a:r>
              <a:rPr lang="ka-GE" sz="1800" dirty="0" smtClean="0"/>
              <a:t>სასაწყობე მეურნეობა;</a:t>
            </a:r>
          </a:p>
          <a:p>
            <a:pPr>
              <a:buFont typeface="Wingdings" panose="05000000000000000000" pitchFamily="2" charset="2"/>
              <a:buChar char="Ø"/>
            </a:pPr>
            <a:r>
              <a:rPr lang="ka-GE" sz="1800" dirty="0" smtClean="0"/>
              <a:t>გვარჯილას ღია სასაწყობე მოედანი;</a:t>
            </a:r>
          </a:p>
          <a:p>
            <a:pPr>
              <a:buFont typeface="Wingdings" panose="05000000000000000000" pitchFamily="2" charset="2"/>
              <a:buChar char="Ø"/>
            </a:pPr>
            <a:r>
              <a:rPr lang="ka-GE" sz="1800" dirty="0" smtClean="0"/>
              <a:t>მზა პროდუქციის გაყიდვის უბანი და ა.შ</a:t>
            </a:r>
            <a:endParaRPr lang="en-US" sz="1800" dirty="0" smtClean="0"/>
          </a:p>
          <a:p>
            <a:pPr>
              <a:buFont typeface="Wingdings" panose="05000000000000000000" pitchFamily="2" charset="2"/>
              <a:buChar char="Ø"/>
            </a:pPr>
            <a:endParaRPr lang="ka-GE" sz="1800" dirty="0" smtClean="0"/>
          </a:p>
          <a:p>
            <a:pPr>
              <a:buFont typeface="Wingdings" panose="05000000000000000000" pitchFamily="2" charset="2"/>
              <a:buChar char="Ø"/>
            </a:pPr>
            <a:endParaRPr lang="en-US" sz="1800" dirty="0" smtClean="0"/>
          </a:p>
          <a:p>
            <a:endParaRPr lang="en-US" dirty="0" smtClean="0"/>
          </a:p>
          <a:p>
            <a:endParaRPr lang="en-US" dirty="0"/>
          </a:p>
        </p:txBody>
      </p:sp>
    </p:spTree>
    <p:extLst>
      <p:ext uri="{BB962C8B-B14F-4D97-AF65-F5344CB8AC3E}">
        <p14:creationId xmlns:p14="http://schemas.microsoft.com/office/powerpoint/2010/main" val="6791222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910306"/>
          </a:xfrm>
        </p:spPr>
        <p:style>
          <a:lnRef idx="0">
            <a:scrgbClr r="0" g="0" b="0"/>
          </a:lnRef>
          <a:fillRef idx="1002">
            <a:schemeClr val="dk2"/>
          </a:fillRef>
          <a:effectRef idx="0">
            <a:scrgbClr r="0" g="0" b="0"/>
          </a:effectRef>
          <a:fontRef idx="major"/>
        </p:style>
        <p:txBody>
          <a:bodyPr>
            <a:normAutofit fontScale="90000"/>
          </a:bodyPr>
          <a:lstStyle/>
          <a:p>
            <a:pPr algn="ctr">
              <a:lnSpc>
                <a:spcPct val="100000"/>
              </a:lnSpc>
            </a:pPr>
            <a:r>
              <a:rPr lang="ka-GE" sz="2800" b="1" dirty="0">
                <a:solidFill>
                  <a:schemeClr val="bg1"/>
                </a:solidFill>
              </a:rPr>
              <a:t>შესაძლო ავარიული სიტუაციების განვითარების რისკები და რისკების მართვის </a:t>
            </a:r>
            <a:r>
              <a:rPr lang="ka-GE" sz="2800" b="1" dirty="0" smtClean="0">
                <a:solidFill>
                  <a:schemeClr val="bg1"/>
                </a:solidFill>
              </a:rPr>
              <a:t>ღონისძიებები</a:t>
            </a:r>
            <a:endParaRPr lang="en-US" sz="2800" b="1" dirty="0">
              <a:solidFill>
                <a:schemeClr val="bg1"/>
              </a:solidFill>
            </a:endParaRPr>
          </a:p>
        </p:txBody>
      </p:sp>
      <p:sp>
        <p:nvSpPr>
          <p:cNvPr id="3" name="Content Placeholder 2"/>
          <p:cNvSpPr>
            <a:spLocks noGrp="1"/>
          </p:cNvSpPr>
          <p:nvPr>
            <p:ph idx="1"/>
          </p:nvPr>
        </p:nvSpPr>
        <p:spPr>
          <a:xfrm>
            <a:off x="274320" y="1200150"/>
            <a:ext cx="11544641" cy="5349240"/>
          </a:xfrm>
        </p:spPr>
        <p:txBody>
          <a:bodyPr>
            <a:normAutofit fontScale="70000" lnSpcReduction="20000"/>
          </a:bodyPr>
          <a:lstStyle/>
          <a:p>
            <a:pPr marL="0" indent="0">
              <a:lnSpc>
                <a:spcPct val="120000"/>
              </a:lnSpc>
              <a:buNone/>
            </a:pPr>
            <a:r>
              <a:rPr lang="ka-GE" b="1" dirty="0"/>
              <a:t>საწარმოში ავარიული სიტუაციების შექმნის და განვითარების პრევენციის მიზნით, სისტემატიურად განხორციელდება:</a:t>
            </a:r>
            <a:endParaRPr lang="en-US" b="1" dirty="0"/>
          </a:p>
          <a:p>
            <a:pPr lvl="0">
              <a:lnSpc>
                <a:spcPct val="120000"/>
              </a:lnSpc>
            </a:pPr>
            <a:r>
              <a:rPr lang="ka-GE" dirty="0"/>
              <a:t>საწარმოში არსებული საზომ </a:t>
            </a:r>
            <a:r>
              <a:rPr lang="ka-GE" dirty="0" smtClean="0"/>
              <a:t>საკონტროლო </a:t>
            </a:r>
            <a:r>
              <a:rPr lang="ka-GE" dirty="0"/>
              <a:t>ხელსაწყოების გამართულობის შემოწმება;</a:t>
            </a:r>
            <a:endParaRPr lang="en-US" dirty="0"/>
          </a:p>
          <a:p>
            <a:pPr lvl="0">
              <a:lnSpc>
                <a:spcPct val="120000"/>
              </a:lnSpc>
            </a:pPr>
            <a:r>
              <a:rPr lang="ka-GE" dirty="0" smtClean="0"/>
              <a:t>ჰიდრო ჩამკეტების </a:t>
            </a:r>
            <a:r>
              <a:rPr lang="ka-GE" dirty="0"/>
              <a:t>და </a:t>
            </a:r>
            <a:r>
              <a:rPr lang="ka-GE" dirty="0" err="1"/>
              <a:t>უკუსარქველების</a:t>
            </a:r>
            <a:r>
              <a:rPr lang="ka-GE" dirty="0"/>
              <a:t> ჰერმეტულობა და ტექნიკური გამართულობის კონტროლი;</a:t>
            </a:r>
            <a:endParaRPr lang="en-US" dirty="0"/>
          </a:p>
          <a:p>
            <a:pPr lvl="0">
              <a:lnSpc>
                <a:spcPct val="120000"/>
              </a:lnSpc>
            </a:pPr>
            <a:r>
              <a:rPr lang="ka-GE" dirty="0" smtClean="0"/>
              <a:t>ელექტრო-სახანძრო </a:t>
            </a:r>
            <a:r>
              <a:rPr lang="ka-GE" dirty="0"/>
              <a:t>სიგნალიზაციის გამართულობის შემოწმება;</a:t>
            </a:r>
            <a:endParaRPr lang="en-US" dirty="0"/>
          </a:p>
          <a:p>
            <a:pPr lvl="0">
              <a:lnSpc>
                <a:spcPct val="120000"/>
              </a:lnSpc>
            </a:pPr>
            <a:r>
              <a:rPr lang="ka-GE" dirty="0"/>
              <a:t>ტექნოლოგიური მილსადენების ჰერმეტულობის კონტროლი;</a:t>
            </a:r>
            <a:endParaRPr lang="en-US" dirty="0"/>
          </a:p>
          <a:p>
            <a:pPr lvl="0">
              <a:lnSpc>
                <a:spcPct val="120000"/>
              </a:lnSpc>
            </a:pPr>
            <a:r>
              <a:rPr lang="ka-GE" dirty="0"/>
              <a:t>სავენტილაციო დანადგარების გამართულობის კონტროლი;</a:t>
            </a:r>
            <a:endParaRPr lang="en-US" dirty="0"/>
          </a:p>
          <a:p>
            <a:pPr lvl="0">
              <a:lnSpc>
                <a:spcPct val="120000"/>
              </a:lnSpc>
            </a:pPr>
            <a:r>
              <a:rPr lang="ka-GE" dirty="0"/>
              <a:t>ტექნიკური რეგლამენტით დადგენილი მოთხოვნების შესრულების მონიტორინგი;</a:t>
            </a:r>
            <a:endParaRPr lang="en-US" dirty="0"/>
          </a:p>
          <a:p>
            <a:pPr lvl="0">
              <a:lnSpc>
                <a:spcPct val="120000"/>
              </a:lnSpc>
            </a:pPr>
            <a:r>
              <a:rPr lang="ka-GE" dirty="0"/>
              <a:t>წნევაზე მომუშავე ჭურჭლის ჰიდრო და </a:t>
            </a:r>
            <a:r>
              <a:rPr lang="ka-GE" dirty="0" err="1"/>
              <a:t>პნევმო</a:t>
            </a:r>
            <a:r>
              <a:rPr lang="ka-GE" dirty="0"/>
              <a:t> გამოცდის ჩატარება დადგენილ ვადებში;</a:t>
            </a:r>
            <a:endParaRPr lang="en-US" dirty="0"/>
          </a:p>
          <a:p>
            <a:pPr lvl="0">
              <a:lnSpc>
                <a:spcPct val="120000"/>
              </a:lnSpc>
            </a:pPr>
            <a:r>
              <a:rPr lang="ka-GE" dirty="0"/>
              <a:t>პერსონალის სპეციალური ტანსაცმლის და ინდივიდუალური დაცვის საშუალებებით  უზრუნველყოფა და მათი გამოყენების კონტროლი.</a:t>
            </a:r>
            <a:endParaRPr lang="en-US" dirty="0"/>
          </a:p>
          <a:p>
            <a:pPr lvl="0">
              <a:lnSpc>
                <a:spcPct val="120000"/>
              </a:lnSpc>
            </a:pPr>
            <a:r>
              <a:rPr lang="ka-GE" dirty="0"/>
              <a:t>ავარიის აღმომჩენი პირი ვალდებულია: ავარიის შესახებ აცნობოს ცვლის უფროსს.</a:t>
            </a:r>
            <a:endParaRPr lang="en-US" dirty="0"/>
          </a:p>
          <a:p>
            <a:pPr>
              <a:lnSpc>
                <a:spcPct val="120000"/>
              </a:lnSpc>
            </a:pPr>
            <a:endParaRPr lang="en-US" dirty="0"/>
          </a:p>
          <a:p>
            <a:pPr>
              <a:lnSpc>
                <a:spcPct val="120000"/>
              </a:lnSpc>
            </a:pPr>
            <a:endParaRPr lang="en-US" dirty="0"/>
          </a:p>
          <a:p>
            <a:pPr marL="0" indent="0">
              <a:lnSpc>
                <a:spcPct val="120000"/>
              </a:lnSpc>
              <a:buNone/>
            </a:pPr>
            <a:endParaRPr lang="en-US" dirty="0"/>
          </a:p>
        </p:txBody>
      </p:sp>
    </p:spTree>
    <p:extLst>
      <p:ext uri="{BB962C8B-B14F-4D97-AF65-F5344CB8AC3E}">
        <p14:creationId xmlns:p14="http://schemas.microsoft.com/office/powerpoint/2010/main" val="6749599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910306"/>
          </a:xfrm>
        </p:spPr>
        <p:style>
          <a:lnRef idx="0">
            <a:scrgbClr r="0" g="0" b="0"/>
          </a:lnRef>
          <a:fillRef idx="1002">
            <a:schemeClr val="dk2"/>
          </a:fillRef>
          <a:effectRef idx="0">
            <a:scrgbClr r="0" g="0" b="0"/>
          </a:effectRef>
          <a:fontRef idx="major"/>
        </p:style>
        <p:txBody>
          <a:bodyPr>
            <a:normAutofit fontScale="90000"/>
          </a:bodyPr>
          <a:lstStyle/>
          <a:p>
            <a:pPr algn="ctr">
              <a:lnSpc>
                <a:spcPct val="100000"/>
              </a:lnSpc>
            </a:pPr>
            <a:r>
              <a:rPr lang="ka-GE" sz="2800" b="1" dirty="0">
                <a:solidFill>
                  <a:schemeClr val="bg1"/>
                </a:solidFill>
              </a:rPr>
              <a:t>შესაძლო ავარიული სიტუაციების განვითარების რისკები და რისკების მართვის </a:t>
            </a:r>
            <a:r>
              <a:rPr lang="ka-GE" sz="2800" b="1" dirty="0" smtClean="0">
                <a:solidFill>
                  <a:schemeClr val="bg1"/>
                </a:solidFill>
              </a:rPr>
              <a:t>ღონისძიებები</a:t>
            </a:r>
            <a:endParaRPr lang="en-US" sz="2800" b="1" dirty="0">
              <a:solidFill>
                <a:schemeClr val="bg1"/>
              </a:solidFill>
            </a:endParaRPr>
          </a:p>
        </p:txBody>
      </p:sp>
      <p:sp>
        <p:nvSpPr>
          <p:cNvPr id="3" name="Content Placeholder 2"/>
          <p:cNvSpPr>
            <a:spLocks noGrp="1"/>
          </p:cNvSpPr>
          <p:nvPr>
            <p:ph idx="1"/>
          </p:nvPr>
        </p:nvSpPr>
        <p:spPr>
          <a:xfrm>
            <a:off x="274320" y="1005840"/>
            <a:ext cx="11544641" cy="5600700"/>
          </a:xfrm>
        </p:spPr>
        <p:txBody>
          <a:bodyPr>
            <a:normAutofit fontScale="62500" lnSpcReduction="20000"/>
          </a:bodyPr>
          <a:lstStyle/>
          <a:p>
            <a:pPr marL="0" lvl="0" indent="0">
              <a:lnSpc>
                <a:spcPct val="120000"/>
              </a:lnSpc>
              <a:buNone/>
            </a:pPr>
            <a:r>
              <a:rPr lang="ka-GE" b="1" dirty="0" smtClean="0"/>
              <a:t>ცვლის </a:t>
            </a:r>
            <a:r>
              <a:rPr lang="ka-GE" b="1" dirty="0"/>
              <a:t>უფროსი ვალდებულია:</a:t>
            </a:r>
            <a:endParaRPr lang="en-US" b="1" dirty="0"/>
          </a:p>
          <a:p>
            <a:pPr lvl="0">
              <a:lnSpc>
                <a:spcPct val="120000"/>
              </a:lnSpc>
            </a:pPr>
            <a:r>
              <a:rPr lang="ka-GE" dirty="0"/>
              <a:t>დაუყოვნებლივ მოითხოვოს საცეცხლე და სარემონტო სამუშაოების შეწყვეტა და გაიყვანოს  ზონიდან  ყველა მომსახურე პირი;</a:t>
            </a:r>
            <a:endParaRPr lang="en-US" dirty="0"/>
          </a:p>
          <a:p>
            <a:pPr lvl="0">
              <a:lnSpc>
                <a:spcPct val="120000"/>
              </a:lnSpc>
            </a:pPr>
            <a:r>
              <a:rPr lang="ka-GE" dirty="0"/>
              <a:t>რაციის საშუალებით გადასცეს ინფორმაცია მთელ გაერთიანებას</a:t>
            </a:r>
            <a:r>
              <a:rPr lang="ka-GE" dirty="0" smtClean="0"/>
              <a:t>;</a:t>
            </a:r>
            <a:r>
              <a:rPr lang="ka-GE" dirty="0"/>
              <a:t> იმ შემთხვევაში, თუ რომელიმე მაშველი სამსახური რაციით არ უპასუხებს ცვლის უფროსის გამოძახებას, ტელეფონის საშუალებით დამატებით ახდენს გამოძახებას</a:t>
            </a:r>
            <a:endParaRPr lang="en-US" dirty="0"/>
          </a:p>
          <a:p>
            <a:pPr lvl="0">
              <a:lnSpc>
                <a:spcPct val="120000"/>
              </a:lnSpc>
            </a:pPr>
            <a:r>
              <a:rPr lang="ka-GE" dirty="0"/>
              <a:t>ინფორმაციის მიღების შემდეგ  აძლევს ავარიულ სიგნალს (ორი გაბმული სიგნალი);;</a:t>
            </a:r>
            <a:endParaRPr lang="en-US" dirty="0"/>
          </a:p>
          <a:p>
            <a:pPr lvl="0">
              <a:lnSpc>
                <a:spcPct val="120000"/>
              </a:lnSpc>
            </a:pPr>
            <a:r>
              <a:rPr lang="ka-GE" dirty="0" err="1"/>
              <a:t>სამაშველო</a:t>
            </a:r>
            <a:r>
              <a:rPr lang="ka-GE" dirty="0"/>
              <a:t> სამსახურებს აცნობოს ქარის მოძრაობის მიმართულება და სიჩქარე;</a:t>
            </a:r>
            <a:endParaRPr lang="en-US" dirty="0"/>
          </a:p>
          <a:p>
            <a:pPr lvl="0">
              <a:lnSpc>
                <a:spcPct val="120000"/>
              </a:lnSpc>
            </a:pPr>
            <a:r>
              <a:rPr lang="ka-GE" dirty="0"/>
              <a:t>ავარიის ლიკვიდაციაში მონაწილე ყველა სამსახური ვალდებულია გაითვალისწინოს ქარის მიმართულება და სიჩქარე;</a:t>
            </a:r>
            <a:endParaRPr lang="en-US" dirty="0"/>
          </a:p>
          <a:p>
            <a:pPr lvl="0">
              <a:lnSpc>
                <a:spcPct val="120000"/>
              </a:lnSpc>
            </a:pPr>
            <a:r>
              <a:rPr lang="ka-GE" dirty="0"/>
              <a:t>ავარიის შესახებ ინფორმაციის გასვლის შემდეგ ეთერი გამოყენებული იქნას მხოლოდ იმ ინფორმაციისათვის, რომლებიც დაკავშირებულია ავარიის ლიკვიდაციასთან;</a:t>
            </a:r>
            <a:endParaRPr lang="en-US" dirty="0"/>
          </a:p>
          <a:p>
            <a:pPr lvl="0">
              <a:lnSpc>
                <a:spcPct val="120000"/>
              </a:lnSpc>
            </a:pPr>
            <a:r>
              <a:rPr lang="ka-GE" dirty="0"/>
              <a:t>უზრუნველყოფილი იქნება საამქროს ან/და საწარმოს გაჩერება, ავარიული გაჩერების ინსტრუქციის თანახმად;</a:t>
            </a:r>
            <a:endParaRPr lang="en-US" dirty="0"/>
          </a:p>
          <a:p>
            <a:pPr lvl="0">
              <a:lnSpc>
                <a:spcPct val="120000"/>
              </a:lnSpc>
            </a:pPr>
            <a:r>
              <a:rPr lang="ka-GE" dirty="0"/>
              <a:t>ადგილზე აფასებს ავარიის ხარისხს; აცნობოს ავარიის ხარისხის შესახებ დისპეტჩერს რაციის ან ტელეფონის საშუალებით არსებული ავარიული სიტუაციის შესაბამისად. აყენებს პოსტებს</a:t>
            </a:r>
            <a:r>
              <a:rPr lang="ka-GE" dirty="0" smtClean="0"/>
              <a:t>;</a:t>
            </a:r>
            <a:endParaRPr lang="en-US" dirty="0"/>
          </a:p>
          <a:p>
            <a:pPr>
              <a:lnSpc>
                <a:spcPct val="120000"/>
              </a:lnSpc>
            </a:pPr>
            <a:endParaRPr lang="en-US" dirty="0"/>
          </a:p>
          <a:p>
            <a:pPr marL="0" indent="0">
              <a:lnSpc>
                <a:spcPct val="120000"/>
              </a:lnSpc>
              <a:buNone/>
            </a:pPr>
            <a:endParaRPr lang="en-US" dirty="0"/>
          </a:p>
        </p:txBody>
      </p:sp>
    </p:spTree>
    <p:extLst>
      <p:ext uri="{BB962C8B-B14F-4D97-AF65-F5344CB8AC3E}">
        <p14:creationId xmlns:p14="http://schemas.microsoft.com/office/powerpoint/2010/main" val="4031046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910306"/>
          </a:xfrm>
        </p:spPr>
        <p:style>
          <a:lnRef idx="0">
            <a:scrgbClr r="0" g="0" b="0"/>
          </a:lnRef>
          <a:fillRef idx="1002">
            <a:schemeClr val="dk2"/>
          </a:fillRef>
          <a:effectRef idx="0">
            <a:scrgbClr r="0" g="0" b="0"/>
          </a:effectRef>
          <a:fontRef idx="major"/>
        </p:style>
        <p:txBody>
          <a:bodyPr>
            <a:normAutofit fontScale="90000"/>
          </a:bodyPr>
          <a:lstStyle/>
          <a:p>
            <a:pPr algn="ctr">
              <a:lnSpc>
                <a:spcPct val="100000"/>
              </a:lnSpc>
            </a:pPr>
            <a:r>
              <a:rPr lang="ka-GE" sz="2800" b="1" dirty="0">
                <a:solidFill>
                  <a:schemeClr val="bg1"/>
                </a:solidFill>
              </a:rPr>
              <a:t>შესაძლო ავარიული სიტუაციების განვითარების რისკები და რისკების მართვის </a:t>
            </a:r>
            <a:r>
              <a:rPr lang="ka-GE" sz="2800" b="1" dirty="0" smtClean="0">
                <a:solidFill>
                  <a:schemeClr val="bg1"/>
                </a:solidFill>
              </a:rPr>
              <a:t>ღონისძიებები</a:t>
            </a:r>
            <a:endParaRPr lang="en-US" sz="2800" b="1" dirty="0">
              <a:solidFill>
                <a:schemeClr val="bg1"/>
              </a:solidFill>
            </a:endParaRPr>
          </a:p>
        </p:txBody>
      </p:sp>
      <p:sp>
        <p:nvSpPr>
          <p:cNvPr id="3" name="Content Placeholder 2"/>
          <p:cNvSpPr>
            <a:spLocks noGrp="1"/>
          </p:cNvSpPr>
          <p:nvPr>
            <p:ph idx="1"/>
          </p:nvPr>
        </p:nvSpPr>
        <p:spPr>
          <a:xfrm>
            <a:off x="274320" y="1005840"/>
            <a:ext cx="11544641" cy="5600700"/>
          </a:xfrm>
        </p:spPr>
        <p:txBody>
          <a:bodyPr>
            <a:normAutofit fontScale="62500" lnSpcReduction="20000"/>
          </a:bodyPr>
          <a:lstStyle/>
          <a:p>
            <a:pPr marL="0" lvl="0" indent="0">
              <a:lnSpc>
                <a:spcPct val="120000"/>
              </a:lnSpc>
              <a:buNone/>
            </a:pPr>
            <a:r>
              <a:rPr lang="ka-GE" b="1" dirty="0" smtClean="0"/>
              <a:t>ცვლის </a:t>
            </a:r>
            <a:r>
              <a:rPr lang="ka-GE" b="1" dirty="0"/>
              <a:t>უფროსი ვალდებულია:</a:t>
            </a:r>
            <a:endParaRPr lang="en-US" b="1" dirty="0"/>
          </a:p>
          <a:p>
            <a:pPr lvl="0">
              <a:lnSpc>
                <a:spcPct val="120000"/>
              </a:lnSpc>
            </a:pPr>
            <a:r>
              <a:rPr lang="ka-GE" dirty="0"/>
              <a:t>დახვდეს ავარიის ადგილზე მოსულ მაშველ სამსახურებს, მისცეს მოქმედების დავალება და კონტროლი გაუწიოს მათ შესრულებას; საჭიროების შემთხვევაში გამოიყენოს მაიზოლირებელი აირწინაღები ინდივიდუალური დაცვის კოსტიუმები. აცნობოს მომიჯნავე საამქროებს შექმნილი ვითარების შესახებ და საჭიროების შემთხვევაში მოსთხოვოს მათ შესაბამისი მოქმედება ავარიის ლიკვიდაციისათვის;</a:t>
            </a:r>
            <a:endParaRPr lang="en-US" dirty="0"/>
          </a:p>
          <a:p>
            <a:pPr lvl="0">
              <a:lnSpc>
                <a:spcPct val="120000"/>
              </a:lnSpc>
            </a:pPr>
            <a:r>
              <a:rPr lang="ka-GE" dirty="0"/>
              <a:t>იღებს გადაწყვეტილებას ავარიის ლიკვიდაციის დასრულების შესახებ;</a:t>
            </a:r>
            <a:endParaRPr lang="en-US" dirty="0"/>
          </a:p>
          <a:p>
            <a:pPr lvl="0">
              <a:lnSpc>
                <a:spcPct val="120000"/>
              </a:lnSpc>
            </a:pPr>
            <a:r>
              <a:rPr lang="ka-GE" dirty="0"/>
              <a:t>აცნობოს ავარიის შესახებ ცვლის უფროსს. მოითხოვოს დაუყოვნებლივ  საცეცხლე და სარემონტო სამუშაოების შეწყვეტა და გაიყვანოს ზონიდან ყველა მომსახურე პირი</a:t>
            </a:r>
            <a:r>
              <a:rPr lang="ka-GE" b="1" dirty="0"/>
              <a:t>;</a:t>
            </a:r>
            <a:endParaRPr lang="en-US" dirty="0"/>
          </a:p>
          <a:p>
            <a:pPr lvl="0">
              <a:lnSpc>
                <a:spcPct val="120000"/>
              </a:lnSpc>
            </a:pPr>
            <a:r>
              <a:rPr lang="ka-GE" dirty="0"/>
              <a:t>რაციის საშუალებით გადასცემს ინფორმაციას მთელ გაერთიანებას შემდეგნაირად: “ყველას საყურადღებოდ! ამიაკის სინთეზის საამქროში ავარიაა. ყველა მაშველი სამსახური სასწრაფოდ გამოცხადდეს საამქროში დავალების მისაღებად!” იღებს დავალების მიღების დასტურს მაშველი სამსახურებიდან (სახანძრო, </a:t>
            </a:r>
            <a:r>
              <a:rPr lang="ka-GE" dirty="0" err="1"/>
              <a:t>აირმაშველი</a:t>
            </a:r>
            <a:r>
              <a:rPr lang="ka-GE" dirty="0"/>
              <a:t>, სამედ. სამსახური). ინფორმაციის მიღების შემდეგ  აძლევს ავარიულ სიგნალს (ორი გაბმული სიგნალი);</a:t>
            </a:r>
            <a:endParaRPr lang="en-US" dirty="0"/>
          </a:p>
          <a:p>
            <a:pPr lvl="0">
              <a:lnSpc>
                <a:spcPct val="120000"/>
              </a:lnSpc>
            </a:pPr>
            <a:r>
              <a:rPr lang="ka-GE" dirty="0" err="1"/>
              <a:t>სამაშველო</a:t>
            </a:r>
            <a:r>
              <a:rPr lang="ka-GE" dirty="0"/>
              <a:t> სამსახურებს აცნობებს ქარის მოძრაობის მიმართულებას. ავარიის ლიკვიდაციაში მონაწილე ყველა სამსახური ვალდებულია გაითვალისწინოს ქარის მიმართულება;</a:t>
            </a:r>
            <a:endParaRPr lang="en-US" dirty="0"/>
          </a:p>
          <a:p>
            <a:pPr>
              <a:lnSpc>
                <a:spcPct val="120000"/>
              </a:lnSpc>
            </a:pPr>
            <a:r>
              <a:rPr lang="ka-GE" dirty="0"/>
              <a:t>ავარიის შესახებ ინფორმაციის გასვლის შემდეგ ეთერი გამოყენებულ იქნას მხოლოდ იმ ინფორმაციებისათვის, რომლებიც დაკავშირებულია ავარიის ლიკვიდაციასთან</a:t>
            </a:r>
            <a:r>
              <a:rPr lang="ka-GE" dirty="0" smtClean="0"/>
              <a:t>;</a:t>
            </a:r>
            <a:endParaRPr lang="en-US" dirty="0"/>
          </a:p>
          <a:p>
            <a:pPr marL="0" indent="0">
              <a:lnSpc>
                <a:spcPct val="120000"/>
              </a:lnSpc>
              <a:buNone/>
            </a:pPr>
            <a:endParaRPr lang="en-US" dirty="0"/>
          </a:p>
        </p:txBody>
      </p:sp>
    </p:spTree>
    <p:extLst>
      <p:ext uri="{BB962C8B-B14F-4D97-AF65-F5344CB8AC3E}">
        <p14:creationId xmlns:p14="http://schemas.microsoft.com/office/powerpoint/2010/main" val="10112892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910306"/>
          </a:xfrm>
        </p:spPr>
        <p:style>
          <a:lnRef idx="0">
            <a:scrgbClr r="0" g="0" b="0"/>
          </a:lnRef>
          <a:fillRef idx="1002">
            <a:schemeClr val="dk2"/>
          </a:fillRef>
          <a:effectRef idx="0">
            <a:scrgbClr r="0" g="0" b="0"/>
          </a:effectRef>
          <a:fontRef idx="major"/>
        </p:style>
        <p:txBody>
          <a:bodyPr>
            <a:normAutofit fontScale="90000"/>
          </a:bodyPr>
          <a:lstStyle/>
          <a:p>
            <a:pPr algn="ctr">
              <a:lnSpc>
                <a:spcPct val="100000"/>
              </a:lnSpc>
            </a:pPr>
            <a:r>
              <a:rPr lang="ka-GE" sz="2800" b="1" dirty="0">
                <a:solidFill>
                  <a:schemeClr val="bg1"/>
                </a:solidFill>
              </a:rPr>
              <a:t>შესაძლო ავარიული სიტუაციების განვითარების რისკები და რისკების მართვის </a:t>
            </a:r>
            <a:r>
              <a:rPr lang="ka-GE" sz="2800" b="1" dirty="0" smtClean="0">
                <a:solidFill>
                  <a:schemeClr val="bg1"/>
                </a:solidFill>
              </a:rPr>
              <a:t>ღონისძიებები</a:t>
            </a:r>
            <a:endParaRPr lang="en-US" sz="2800" b="1" dirty="0">
              <a:solidFill>
                <a:schemeClr val="bg1"/>
              </a:solidFill>
            </a:endParaRPr>
          </a:p>
        </p:txBody>
      </p:sp>
      <p:sp>
        <p:nvSpPr>
          <p:cNvPr id="3" name="Content Placeholder 2"/>
          <p:cNvSpPr>
            <a:spLocks noGrp="1"/>
          </p:cNvSpPr>
          <p:nvPr>
            <p:ph idx="1"/>
          </p:nvPr>
        </p:nvSpPr>
        <p:spPr>
          <a:xfrm>
            <a:off x="274320" y="1143000"/>
            <a:ext cx="11544641" cy="5463540"/>
          </a:xfrm>
        </p:spPr>
        <p:txBody>
          <a:bodyPr>
            <a:normAutofit fontScale="62500" lnSpcReduction="20000"/>
          </a:bodyPr>
          <a:lstStyle/>
          <a:p>
            <a:pPr marL="0" lvl="0" indent="0">
              <a:lnSpc>
                <a:spcPct val="120000"/>
              </a:lnSpc>
              <a:buNone/>
            </a:pPr>
            <a:r>
              <a:rPr lang="ka-GE" b="1" dirty="0" smtClean="0"/>
              <a:t>ცვლის </a:t>
            </a:r>
            <a:r>
              <a:rPr lang="ka-GE" b="1" dirty="0"/>
              <a:t>უფროსი ვალდებულია:</a:t>
            </a:r>
            <a:endParaRPr lang="en-US" b="1" dirty="0"/>
          </a:p>
          <a:p>
            <a:pPr lvl="0">
              <a:lnSpc>
                <a:spcPct val="120000"/>
              </a:lnSpc>
            </a:pPr>
            <a:r>
              <a:rPr lang="ka-GE" dirty="0"/>
              <a:t>აძლევს ოპერატორს დავალებას საამქროს გაჩერების შესახებ საამქროს ავარიული გაჩერების ინსტრუქციის თანახმად;</a:t>
            </a:r>
            <a:endParaRPr lang="en-US" dirty="0"/>
          </a:p>
          <a:p>
            <a:pPr lvl="0">
              <a:lnSpc>
                <a:spcPct val="120000"/>
              </a:lnSpc>
            </a:pPr>
            <a:r>
              <a:rPr lang="ka-GE" dirty="0"/>
              <a:t>ადგილზე აფასებს ავარიის ხარისხს; აცნობებს ავარიის ხარისხის შესახებ დისპეტჩერს რაციის ან ტელეფონის საშუალებით არსებული ავარიული სიტუაციის შესაბამისად; აყენებს პოსტებს;</a:t>
            </a:r>
            <a:endParaRPr lang="en-US" dirty="0"/>
          </a:p>
          <a:p>
            <a:pPr lvl="0">
              <a:lnSpc>
                <a:spcPct val="120000"/>
              </a:lnSpc>
            </a:pPr>
            <a:r>
              <a:rPr lang="ka-GE" dirty="0"/>
              <a:t>იმ შემთხვევაში, თუ რომელიმე მაშველი სამსახური რაციით არ უპასუხებს ცვლის უფროსის გამოძახებას, ტელეფონის საშუალებით დამატებით ახდენს გამოძახებას: </a:t>
            </a:r>
            <a:endParaRPr lang="en-US" dirty="0"/>
          </a:p>
          <a:p>
            <a:pPr lvl="0">
              <a:lnSpc>
                <a:spcPct val="120000"/>
              </a:lnSpc>
            </a:pPr>
            <a:r>
              <a:rPr lang="ka-GE" dirty="0"/>
              <a:t>დახვდეს ავარიის ადგილზე მოსულ მაშველ სამსახურებს, მისცეს მოქმედების დავალება და კონტროლი გაუწიოს მათ შესრულებას; საჭიროების შემთხვევაში გამოიყენოს მაიზოლირებელი აირწინაღები ინდივიდუალური დაცვის კოსტიუმები. აცნობოს მომიჯნავე საამქროებს შექმნილი ვითარების შესახებ და საჭიროების შემთხვევაში მოსთხოვოს მათ შესაბამისი მოქმედება ავარიის ლიკვიდაციისათვის;</a:t>
            </a:r>
            <a:endParaRPr lang="en-US" dirty="0"/>
          </a:p>
          <a:p>
            <a:pPr lvl="0">
              <a:lnSpc>
                <a:spcPct val="120000"/>
              </a:lnSpc>
            </a:pPr>
            <a:r>
              <a:rPr lang="ka-GE" dirty="0"/>
              <a:t>მიღებულ იქნას ღონისძიებები ავარიული ზონიდან ხალხის ევაკუაციისა  და მათთვის პირველი დახმარების აღმოსაჩენად;</a:t>
            </a:r>
            <a:endParaRPr lang="en-US" dirty="0"/>
          </a:p>
          <a:p>
            <a:pPr lvl="0">
              <a:lnSpc>
                <a:spcPct val="120000"/>
              </a:lnSpc>
            </a:pPr>
            <a:r>
              <a:rPr lang="ka-GE" dirty="0"/>
              <a:t>ავარიის ლიკვიდაციის შემდეგ მოახსენებენ შედეგებს ავარიის ლიკვიდაციის ხელმძღვანელს;</a:t>
            </a:r>
            <a:endParaRPr lang="en-US" dirty="0"/>
          </a:p>
          <a:p>
            <a:pPr lvl="0">
              <a:lnSpc>
                <a:spcPct val="120000"/>
              </a:lnSpc>
            </a:pPr>
            <a:r>
              <a:rPr lang="ka-GE" dirty="0"/>
              <a:t>იღებს გადაწყვეტილებას ავარიის ლიკვიდაციის დასრულების შესახებ</a:t>
            </a:r>
            <a:r>
              <a:rPr lang="ka-GE" dirty="0" smtClean="0"/>
              <a:t>.</a:t>
            </a:r>
            <a:endParaRPr lang="en-US" dirty="0"/>
          </a:p>
        </p:txBody>
      </p:sp>
    </p:spTree>
    <p:extLst>
      <p:ext uri="{BB962C8B-B14F-4D97-AF65-F5344CB8AC3E}">
        <p14:creationId xmlns:p14="http://schemas.microsoft.com/office/powerpoint/2010/main" val="2375954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64741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a:solidFill>
                  <a:schemeClr val="bg1"/>
                </a:solidFill>
              </a:rPr>
              <a:t>კუმულაციური </a:t>
            </a:r>
            <a:r>
              <a:rPr lang="ka-GE" sz="2800" b="1" dirty="0" smtClean="0">
                <a:solidFill>
                  <a:schemeClr val="bg1"/>
                </a:solidFill>
              </a:rPr>
              <a:t>ზემოქმედება</a:t>
            </a:r>
            <a:endParaRPr lang="en-US" sz="2800" b="1" dirty="0">
              <a:solidFill>
                <a:schemeClr val="bg1"/>
              </a:solidFill>
            </a:endParaRPr>
          </a:p>
        </p:txBody>
      </p:sp>
      <p:sp>
        <p:nvSpPr>
          <p:cNvPr id="3" name="Content Placeholder 2"/>
          <p:cNvSpPr>
            <a:spLocks noGrp="1"/>
          </p:cNvSpPr>
          <p:nvPr>
            <p:ph idx="1"/>
          </p:nvPr>
        </p:nvSpPr>
        <p:spPr>
          <a:xfrm>
            <a:off x="274320" y="857250"/>
            <a:ext cx="11544641" cy="5692140"/>
          </a:xfrm>
        </p:spPr>
        <p:txBody>
          <a:bodyPr>
            <a:normAutofit fontScale="55000" lnSpcReduction="20000"/>
          </a:bodyPr>
          <a:lstStyle/>
          <a:p>
            <a:pPr>
              <a:lnSpc>
                <a:spcPct val="120000"/>
              </a:lnSpc>
            </a:pPr>
            <a:r>
              <a:rPr lang="ka-GE" dirty="0"/>
              <a:t>საწარმოს მიმდებარე 500 მ-იანი ნორმირებული ზონის ფარგლებში მდებარეობს შპს „</a:t>
            </a:r>
            <a:r>
              <a:rPr lang="ka-GE" dirty="0" err="1"/>
              <a:t>სულფეკო</a:t>
            </a:r>
            <a:r>
              <a:rPr lang="ka-GE" dirty="0"/>
              <a:t>“-ს და შპს „ემ ელ </a:t>
            </a:r>
            <a:r>
              <a:rPr lang="ka-GE" dirty="0" err="1"/>
              <a:t>ქემიკალ</a:t>
            </a:r>
            <a:r>
              <a:rPr lang="ka-GE" dirty="0"/>
              <a:t> ჯორჯია“-ს საწარმოები, სადაც გათვალისწინებულია გოგირდმჟავას და მანგანუმის სულფატის </a:t>
            </a:r>
            <a:r>
              <a:rPr lang="ka-GE" dirty="0" smtClean="0"/>
              <a:t>წარმოება.</a:t>
            </a:r>
            <a:endParaRPr lang="ka-GE" dirty="0"/>
          </a:p>
          <a:p>
            <a:pPr>
              <a:lnSpc>
                <a:spcPct val="120000"/>
              </a:lnSpc>
            </a:pPr>
            <a:r>
              <a:rPr lang="ka-GE" dirty="0" smtClean="0"/>
              <a:t>ზემოაღნიშნული </a:t>
            </a:r>
            <a:r>
              <a:rPr lang="ka-GE" dirty="0"/>
              <a:t>საწარმოების ექსპლუატაციის ფაზაზე, შესაძლო კუმულაციური ზემოქმედების რისკებიდან, განხილვას ექვემდებარება: </a:t>
            </a:r>
            <a:r>
              <a:rPr lang="ka-GE" dirty="0" smtClean="0"/>
              <a:t>ატმოსფერული </a:t>
            </a:r>
            <a:r>
              <a:rPr lang="ka-GE" dirty="0"/>
              <a:t>ჰაერის ხარისხზე </a:t>
            </a:r>
            <a:r>
              <a:rPr lang="ka-GE" dirty="0" smtClean="0"/>
              <a:t>ზემოქმედება, სატრანსპორტო </a:t>
            </a:r>
            <a:r>
              <a:rPr lang="ka-GE" dirty="0"/>
              <a:t>ნაკადებზე </a:t>
            </a:r>
            <a:r>
              <a:rPr lang="ka-GE" dirty="0" smtClean="0"/>
              <a:t>ზემოქმედება და ხმაურის </a:t>
            </a:r>
            <a:r>
              <a:rPr lang="ka-GE" dirty="0"/>
              <a:t>გავრცელებასთან დაკავშირებული ზემოქმედება</a:t>
            </a:r>
            <a:r>
              <a:rPr lang="ka-GE" dirty="0" smtClean="0"/>
              <a:t>.</a:t>
            </a:r>
          </a:p>
          <a:p>
            <a:pPr>
              <a:lnSpc>
                <a:spcPct val="120000"/>
              </a:lnSpc>
            </a:pPr>
            <a:r>
              <a:rPr lang="ka-GE" dirty="0"/>
              <a:t>ატმოსფერულ ჰაერში, ემისიების მოდელირების ანგარიში შესრულდა სს „რუსთავის აზოტის“, შპს „ემენ </a:t>
            </a:r>
            <a:r>
              <a:rPr lang="ka-GE" dirty="0" err="1"/>
              <a:t>ქემიკალ</a:t>
            </a:r>
            <a:r>
              <a:rPr lang="ka-GE" dirty="0"/>
              <a:t> ჯორჯიას“ და შპს „</a:t>
            </a:r>
            <a:r>
              <a:rPr lang="ka-GE" dirty="0" err="1"/>
              <a:t>სულფეკოს</a:t>
            </a:r>
            <a:r>
              <a:rPr lang="ka-GE" dirty="0"/>
              <a:t>“ სრული </a:t>
            </a:r>
            <a:r>
              <a:rPr lang="ka-GE" dirty="0" err="1"/>
              <a:t>დატვირვით</a:t>
            </a:r>
            <a:r>
              <a:rPr lang="ka-GE" dirty="0"/>
              <a:t> მუშაობის პირობების გათვალისწინებით და მიღებული შედეგების მიხედვით, კუმულაციური ეფექტის მქონე მავნე ნივთიერებების კონცენტრაციები არც ნორმირებულ 500 მ საზღვართან და არც უახლოეს დასახლებულ ზონასთან არ აჭარბებს დადგენილ </a:t>
            </a:r>
            <a:r>
              <a:rPr lang="ka-GE" dirty="0" smtClean="0"/>
              <a:t>ნორმებს.</a:t>
            </a:r>
          </a:p>
          <a:p>
            <a:pPr>
              <a:lnSpc>
                <a:spcPct val="120000"/>
              </a:lnSpc>
            </a:pPr>
            <a:r>
              <a:rPr lang="ka-GE" dirty="0"/>
              <a:t>სს „რუსთავის აზოტის“, შპს „ემ ენ </a:t>
            </a:r>
            <a:r>
              <a:rPr lang="ka-GE" dirty="0" err="1"/>
              <a:t>ქემიკალ</a:t>
            </a:r>
            <a:r>
              <a:rPr lang="ka-GE" dirty="0"/>
              <a:t> ჯორჯიას“ და შპს „</a:t>
            </a:r>
            <a:r>
              <a:rPr lang="ka-GE" dirty="0" err="1"/>
              <a:t>სულფეკოს</a:t>
            </a:r>
            <a:r>
              <a:rPr lang="ka-GE" dirty="0"/>
              <a:t>“ ერთობლივად მუშაობის პირობებში, თუ დავუშვებთ რომ სამივე საწარმოში, </a:t>
            </a:r>
            <a:r>
              <a:rPr lang="ka-GE" dirty="0" smtClean="0"/>
              <a:t>ხმაურ წარმომქმნელი </a:t>
            </a:r>
            <a:r>
              <a:rPr lang="ka-GE" dirty="0"/>
              <a:t>დანადგარების ერთდროულად </a:t>
            </a:r>
            <a:r>
              <a:rPr lang="ka-GE" dirty="0" smtClean="0"/>
              <a:t>მუშაობისას</a:t>
            </a:r>
            <a:r>
              <a:rPr lang="ka-GE" dirty="0"/>
              <a:t>, საწარმოების საზღვართან ხმაურის დონე შეადგენს 105 </a:t>
            </a:r>
            <a:r>
              <a:rPr lang="ka-GE" dirty="0" smtClean="0"/>
              <a:t>დბ-ს</a:t>
            </a:r>
            <a:r>
              <a:rPr lang="ka-GE" dirty="0"/>
              <a:t> ხოლო უახლოეს საცხოვრებელ </a:t>
            </a:r>
            <a:r>
              <a:rPr lang="ka-GE" dirty="0" smtClean="0"/>
              <a:t>ზონასთან - 38 დბ-ს (არსებული ბარიერების გათვალისწინების გარეშე).</a:t>
            </a:r>
          </a:p>
          <a:p>
            <a:pPr>
              <a:lnSpc>
                <a:spcPct val="120000"/>
              </a:lnSpc>
            </a:pPr>
            <a:r>
              <a:rPr lang="ka-GE" dirty="0"/>
              <a:t>სატრანსპორტო ნაკადებზე კუმულაციური ზემოქმედების შეფასების ნაწილში უნდა აღინიშნოს საწარმოს მიმდებარედ დაგეგმილი ობიექტის. შპს „ემ ენ </a:t>
            </a:r>
            <a:r>
              <a:rPr lang="ka-GE" dirty="0" err="1"/>
              <a:t>ქემიკალ</a:t>
            </a:r>
            <a:r>
              <a:rPr lang="ka-GE" dirty="0"/>
              <a:t> ჯორჯიას“ საწარმოს მოწყობა და ექსპლუატაცია, რომელიც თავისთავად საჭიროებს სატრანსპორტო ოპერაციებს, რაც საწარმოო გზებზე გამოიწვევს ნაკადების მატებას, თუმცა აღნიშნული გზების გამტარუნარიანობის გათვალისწინებით, შესაძლებელია ითქვას, სატრანსპორტო ოპერაციების შეფერხება არ იქნება მოსალოდნელი.</a:t>
            </a:r>
            <a:endParaRPr lang="en-US" dirty="0"/>
          </a:p>
          <a:p>
            <a:pPr>
              <a:lnSpc>
                <a:spcPct val="120000"/>
              </a:lnSpc>
            </a:pPr>
            <a:r>
              <a:rPr lang="ka-GE" dirty="0"/>
              <a:t>აქვე უნდა აღინიშნოს, რომ სს „რუსთავის აზოტის“ ერთ-ერთ ნედლეულს წარმოადგენს გოგირდმჟავა, შესაბამისად, შპს „ემ ენ </a:t>
            </a:r>
            <a:r>
              <a:rPr lang="ka-GE" dirty="0" err="1"/>
              <a:t>ქემიკალ</a:t>
            </a:r>
            <a:r>
              <a:rPr lang="ka-GE" dirty="0"/>
              <a:t> ჯორჯიას“ საწარმოს ექსპლუატაციაში შესვლის შემდეგ, აზოტის საწარმოს გოგირდმჟავით მომარაგება განხორციელდება აღნიშნული საწარმოდან, რაც აზოტის საწარმოსთვის შეამცირებს სატრანსპორტო ოპერაციების რაოდენობას. </a:t>
            </a:r>
            <a:endParaRPr lang="ka-GE" dirty="0" smtClean="0"/>
          </a:p>
          <a:p>
            <a:pPr>
              <a:lnSpc>
                <a:spcPct val="120000"/>
              </a:lnSpc>
            </a:pPr>
            <a:endParaRPr lang="ka-GE" dirty="0" smtClean="0"/>
          </a:p>
          <a:p>
            <a:endParaRPr lang="en-US" dirty="0"/>
          </a:p>
          <a:p>
            <a:pPr marL="0" lvl="0" indent="0">
              <a:lnSpc>
                <a:spcPct val="120000"/>
              </a:lnSpc>
              <a:buNone/>
            </a:pPr>
            <a:endParaRPr lang="en-US" dirty="0"/>
          </a:p>
        </p:txBody>
      </p:sp>
    </p:spTree>
    <p:extLst>
      <p:ext uri="{BB962C8B-B14F-4D97-AF65-F5344CB8AC3E}">
        <p14:creationId xmlns:p14="http://schemas.microsoft.com/office/powerpoint/2010/main" val="34446511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95534"/>
            <a:ext cx="11804416" cy="647416"/>
          </a:xfrm>
        </p:spPr>
        <p:style>
          <a:lnRef idx="0">
            <a:scrgbClr r="0" g="0" b="0"/>
          </a:lnRef>
          <a:fillRef idx="1002">
            <a:schemeClr val="dk2"/>
          </a:fillRef>
          <a:effectRef idx="0">
            <a:scrgbClr r="0" g="0" b="0"/>
          </a:effectRef>
          <a:fontRef idx="major"/>
        </p:style>
        <p:txBody>
          <a:bodyPr>
            <a:normAutofit/>
          </a:bodyPr>
          <a:lstStyle/>
          <a:p>
            <a:pPr algn="ctr">
              <a:lnSpc>
                <a:spcPct val="100000"/>
              </a:lnSpc>
            </a:pPr>
            <a:r>
              <a:rPr lang="ka-GE" sz="2800" b="1" dirty="0">
                <a:solidFill>
                  <a:schemeClr val="bg1"/>
                </a:solidFill>
              </a:rPr>
              <a:t>ზემოქმედება სოციალურ - ეკონომიკურ </a:t>
            </a:r>
            <a:r>
              <a:rPr lang="ka-GE" sz="2800" b="1" dirty="0" smtClean="0">
                <a:solidFill>
                  <a:schemeClr val="bg1"/>
                </a:solidFill>
              </a:rPr>
              <a:t>გარემოზე</a:t>
            </a:r>
            <a:endParaRPr lang="en-US" sz="2800" b="1" dirty="0">
              <a:solidFill>
                <a:schemeClr val="bg1"/>
              </a:solidFill>
            </a:endParaRPr>
          </a:p>
        </p:txBody>
      </p:sp>
      <p:sp>
        <p:nvSpPr>
          <p:cNvPr id="3" name="Content Placeholder 2"/>
          <p:cNvSpPr>
            <a:spLocks noGrp="1"/>
          </p:cNvSpPr>
          <p:nvPr>
            <p:ph idx="1"/>
          </p:nvPr>
        </p:nvSpPr>
        <p:spPr>
          <a:xfrm>
            <a:off x="274320" y="994410"/>
            <a:ext cx="11544641" cy="5554980"/>
          </a:xfrm>
        </p:spPr>
        <p:txBody>
          <a:bodyPr>
            <a:normAutofit fontScale="70000" lnSpcReduction="20000"/>
          </a:bodyPr>
          <a:lstStyle/>
          <a:p>
            <a:pPr>
              <a:lnSpc>
                <a:spcPct val="110000"/>
              </a:lnSpc>
            </a:pPr>
            <a:r>
              <a:rPr lang="ka-GE" dirty="0"/>
              <a:t>საწარმო წარმოადგენს გასული საუკუნის 50-იან წლებში შექმნილ საწარმოს, რომელიც მინერალური სასუქების და სამრეწველო ქიმიური ნივთიერებების წარმოების მასშტაბების გათვალისწინებით ერთ-ერთ უმსხვილეს საწარმოდ განიხილება, რომლის წვლილი რეგიონის და ქვეყნის ეკონომიკური განვითარების სფეროში შესაძლებელია შეფასდეს როგორც მნიშვნელოვანი.</a:t>
            </a:r>
            <a:endParaRPr lang="en-US" dirty="0"/>
          </a:p>
          <a:p>
            <a:pPr>
              <a:lnSpc>
                <a:spcPct val="110000"/>
              </a:lnSpc>
            </a:pPr>
            <a:r>
              <a:rPr lang="ka-GE" dirty="0"/>
              <a:t>საწარმოში დღეისათვის დასაქმებულია 2000-ზე მეტი ადამიანი. კომპანია პერიოდულად მართავს კულტურულ და სპორტულ ღონისძიებებს. გარდა ამისა, კომპანია თანამშრომლებს უზრუნველყოფს სოციალური პაკეტით, რაც გულისხმობს დამატებით საშვებულებო დღეებს, უფასო სანატორიულ დასვენებას, ჯანმრთელობის სადაზღვევო პაკეტს და სხვა პრივილეგიებს.</a:t>
            </a:r>
            <a:endParaRPr lang="en-US" dirty="0"/>
          </a:p>
          <a:p>
            <a:pPr>
              <a:lnSpc>
                <a:spcPct val="110000"/>
              </a:lnSpc>
            </a:pPr>
            <a:r>
              <a:rPr lang="ka-GE" dirty="0"/>
              <a:t>გარდა ამისა, თანამშრომელთა ჯანმრთელობის დაცვის კუთხით, კომპანიის მენეჯმენტმა შეიმუშავა ჯანმრთელობის დაზღვევის პროგრამა სადაზღვევო კომპანიასთან ერთად და დააზღვია ქარხნის ყველა თანამშრომელი და მათი ოჯახის წევრები, რაც დაახლოებით 5 000 ადამიანს შეადგენს.</a:t>
            </a:r>
            <a:endParaRPr lang="en-US" dirty="0"/>
          </a:p>
          <a:p>
            <a:pPr>
              <a:lnSpc>
                <a:spcPct val="110000"/>
              </a:lnSpc>
            </a:pPr>
            <a:r>
              <a:rPr lang="ka-GE" dirty="0"/>
              <a:t>საწარმო აქტიურად ახორციელებს საწარმოს ტერიტორიის პერიმეტრის გამწვანებით ღონისძიებებს, რაც შეეხება ქალაქის გამწვანებას, საწარმო მონაწილეობას მიიღებს მერიის მიერ დაგეგმილ გამწვანებით ღონისძიებებში.</a:t>
            </a:r>
            <a:endParaRPr lang="en-US" dirty="0"/>
          </a:p>
          <a:p>
            <a:pPr>
              <a:lnSpc>
                <a:spcPct val="120000"/>
              </a:lnSpc>
            </a:pPr>
            <a:endParaRPr lang="ka-GE" dirty="0" smtClean="0"/>
          </a:p>
          <a:p>
            <a:endParaRPr lang="en-US" dirty="0"/>
          </a:p>
          <a:p>
            <a:pPr marL="0" lvl="0" indent="0">
              <a:lnSpc>
                <a:spcPct val="120000"/>
              </a:lnSpc>
              <a:buNone/>
            </a:pPr>
            <a:endParaRPr lang="en-US" dirty="0"/>
          </a:p>
        </p:txBody>
      </p:sp>
    </p:spTree>
    <p:extLst>
      <p:ext uri="{BB962C8B-B14F-4D97-AF65-F5344CB8AC3E}">
        <p14:creationId xmlns:p14="http://schemas.microsoft.com/office/powerpoint/2010/main" val="1108587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C02C5318-1A1E-49D0-B2E2-A4B0FA9E8A40}"/>
              </a:ext>
            </a:extLst>
          </p:cNvPr>
          <p:cNvSpPr txBox="1">
            <a:spLocks/>
          </p:cNvSpPr>
          <p:nvPr/>
        </p:nvSpPr>
        <p:spPr>
          <a:xfrm>
            <a:off x="1518424" y="2668808"/>
            <a:ext cx="9151077" cy="61361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ka-GE" i="1" dirty="0" smtClean="0">
                <a:ln w="0"/>
                <a:solidFill>
                  <a:srgbClr val="5A90D1">
                    <a:lumMod val="75000"/>
                  </a:srgbClr>
                </a:solidFill>
                <a:effectLst>
                  <a:outerShdw blurRad="38100" dist="19050" dir="2700000" algn="tl" rotWithShape="0">
                    <a:prstClr val="black">
                      <a:alpha val="40000"/>
                    </a:prstClr>
                  </a:outerShdw>
                </a:effectLst>
                <a:latin typeface="Sylfaen" panose="010A0502050306030303" pitchFamily="18" charset="0"/>
              </a:rPr>
              <a:t>მადლობა </a:t>
            </a:r>
            <a:r>
              <a:rPr lang="ka-GE" i="1" dirty="0">
                <a:ln w="0"/>
                <a:solidFill>
                  <a:srgbClr val="5A90D1">
                    <a:lumMod val="75000"/>
                  </a:srgbClr>
                </a:solidFill>
                <a:effectLst>
                  <a:outerShdw blurRad="38100" dist="19050" dir="2700000" algn="tl" rotWithShape="0">
                    <a:prstClr val="black">
                      <a:alpha val="40000"/>
                    </a:prstClr>
                  </a:outerShdw>
                </a:effectLst>
                <a:latin typeface="Sylfaen" panose="010A0502050306030303" pitchFamily="18" charset="0"/>
              </a:rPr>
              <a:t>ყურადღებისთვის!</a:t>
            </a:r>
            <a:endParaRPr lang="en-GB" i="1" dirty="0">
              <a:ln w="0"/>
              <a:solidFill>
                <a:srgbClr val="5A90D1">
                  <a:lumMod val="75000"/>
                </a:srgbClr>
              </a:solidFill>
              <a:effectLst>
                <a:outerShdw blurRad="38100" dist="19050" dir="2700000" algn="tl" rotWithShape="0">
                  <a:prstClr val="black">
                    <a:alpha val="40000"/>
                  </a:prstClr>
                </a:outerShdw>
              </a:effectLst>
              <a:latin typeface="Georgia"/>
            </a:endParaRPr>
          </a:p>
        </p:txBody>
      </p:sp>
      <p:graphicFrame>
        <p:nvGraphicFramePr>
          <p:cNvPr id="5" name="Object 4"/>
          <p:cNvGraphicFramePr>
            <a:graphicFrameLocks noChangeAspect="1"/>
          </p:cNvGraphicFramePr>
          <p:nvPr>
            <p:extLst/>
          </p:nvPr>
        </p:nvGraphicFramePr>
        <p:xfrm>
          <a:off x="1518424" y="4658101"/>
          <a:ext cx="2923795" cy="1264234"/>
        </p:xfrm>
        <a:graphic>
          <a:graphicData uri="http://schemas.openxmlformats.org/presentationml/2006/ole">
            <mc:AlternateContent xmlns:mc="http://schemas.openxmlformats.org/markup-compatibility/2006">
              <mc:Choice xmlns:v="urn:schemas-microsoft-com:vml" Requires="v">
                <p:oleObj spid="_x0000_s2058" name="Visio" r:id="rId3" imgW="3076666" imgH="1171595" progId="Visio.Drawing.11">
                  <p:embed/>
                </p:oleObj>
              </mc:Choice>
              <mc:Fallback>
                <p:oleObj name="Visio" r:id="rId3" imgW="3076666" imgH="1171595" progId="Visio.Drawing.11">
                  <p:embed/>
                  <p:pic>
                    <p:nvPicPr>
                      <p:cNvPr id="0" name=""/>
                      <p:cNvPicPr>
                        <a:picLocks noChangeAspect="1" noChangeArrowheads="1"/>
                      </p:cNvPicPr>
                      <p:nvPr/>
                    </p:nvPicPr>
                    <p:blipFill>
                      <a:blip r:embed="rId4"/>
                      <a:srcRect/>
                      <a:stretch>
                        <a:fillRect/>
                      </a:stretch>
                    </p:blipFill>
                    <p:spPr bwMode="auto">
                      <a:xfrm>
                        <a:off x="1518424" y="4658101"/>
                        <a:ext cx="2923795" cy="1264234"/>
                      </a:xfrm>
                      <a:prstGeom prst="rect">
                        <a:avLst/>
                      </a:prstGeom>
                      <a:noFill/>
                      <a:ln>
                        <a:noFill/>
                      </a:ln>
                      <a:effectLst/>
                      <a:extLst/>
                    </p:spPr>
                  </p:pic>
                </p:oleObj>
              </mc:Fallback>
            </mc:AlternateContent>
          </a:graphicData>
        </a:graphic>
      </p:graphicFrame>
      <p:sp>
        <p:nvSpPr>
          <p:cNvPr id="6" name="Subtitle 2"/>
          <p:cNvSpPr txBox="1">
            <a:spLocks/>
          </p:cNvSpPr>
          <p:nvPr/>
        </p:nvSpPr>
        <p:spPr>
          <a:xfrm>
            <a:off x="4545119" y="4627193"/>
            <a:ext cx="4327751" cy="1571588"/>
          </a:xfrm>
          <a:prstGeom prst="rect">
            <a:avLst/>
          </a:prstGeom>
        </p:spPr>
        <p:txBody>
          <a:bodyPr lIns="137834" tIns="68916" rIns="137834" bIns="68916"/>
          <a:lstStyle/>
          <a:p>
            <a:pPr>
              <a:defRPr/>
            </a:pPr>
            <a:r>
              <a:rPr lang="ka-GE" sz="1600" kern="0" dirty="0">
                <a:solidFill>
                  <a:prstClr val="black"/>
                </a:solidFill>
              </a:rPr>
              <a:t>შპს </a:t>
            </a:r>
            <a:r>
              <a:rPr lang="ka-GE" sz="1600" kern="0" dirty="0" err="1">
                <a:solidFill>
                  <a:prstClr val="black"/>
                </a:solidFill>
              </a:rPr>
              <a:t>„გამა</a:t>
            </a:r>
            <a:r>
              <a:rPr lang="ka-GE" sz="1600" kern="0" dirty="0">
                <a:solidFill>
                  <a:prstClr val="black"/>
                </a:solidFill>
              </a:rPr>
              <a:t> </a:t>
            </a:r>
            <a:r>
              <a:rPr lang="ka-GE" sz="1600" kern="0" dirty="0" err="1">
                <a:solidFill>
                  <a:prstClr val="black"/>
                </a:solidFill>
              </a:rPr>
              <a:t>კონსალტინგი“</a:t>
            </a:r>
            <a:endParaRPr lang="ka-GE" sz="1600" kern="0" dirty="0">
              <a:solidFill>
                <a:prstClr val="black"/>
              </a:solidFill>
            </a:endParaRPr>
          </a:p>
          <a:p>
            <a:pPr>
              <a:defRPr/>
            </a:pPr>
            <a:r>
              <a:rPr lang="ka-GE" sz="1600" kern="0" dirty="0">
                <a:solidFill>
                  <a:prstClr val="black"/>
                </a:solidFill>
              </a:rPr>
              <a:t>0192 თბილისი, გურამიშვილის გამზ. </a:t>
            </a:r>
            <a:r>
              <a:rPr lang="ka-GE" sz="1600" kern="0" dirty="0" err="1">
                <a:solidFill>
                  <a:prstClr val="black"/>
                </a:solidFill>
              </a:rPr>
              <a:t>19</a:t>
            </a:r>
            <a:r>
              <a:rPr lang="ka-GE" sz="1600" kern="0" baseline="42000" dirty="0" err="1">
                <a:solidFill>
                  <a:prstClr val="black"/>
                </a:solidFill>
              </a:rPr>
              <a:t>დ</a:t>
            </a:r>
            <a:r>
              <a:rPr lang="ka-GE" sz="1600" kern="0" baseline="42000" dirty="0">
                <a:solidFill>
                  <a:prstClr val="black"/>
                </a:solidFill>
              </a:rPr>
              <a:t> </a:t>
            </a:r>
          </a:p>
          <a:p>
            <a:pPr>
              <a:defRPr/>
            </a:pPr>
            <a:r>
              <a:rPr lang="ka-GE" sz="1600" kern="0" dirty="0">
                <a:solidFill>
                  <a:prstClr val="black"/>
                </a:solidFill>
              </a:rPr>
              <a:t>ტელ: +(995 32) 261 44 34 </a:t>
            </a:r>
            <a:r>
              <a:rPr lang="en-US" sz="1600" kern="0" dirty="0">
                <a:solidFill>
                  <a:prstClr val="black"/>
                </a:solidFill>
                <a:latin typeface="Sylfaen" pitchFamily="18" charset="0"/>
              </a:rPr>
              <a:t>; </a:t>
            </a:r>
            <a:r>
              <a:rPr lang="ka-GE" sz="1600" kern="0" dirty="0">
                <a:solidFill>
                  <a:prstClr val="black"/>
                </a:solidFill>
              </a:rPr>
              <a:t>260 15 27</a:t>
            </a:r>
            <a:r>
              <a:rPr lang="en-US" sz="1600" kern="0" dirty="0">
                <a:solidFill>
                  <a:prstClr val="black"/>
                </a:solidFill>
                <a:latin typeface="Sylfaen" pitchFamily="18" charset="0"/>
              </a:rPr>
              <a:t>; </a:t>
            </a:r>
            <a:endParaRPr lang="ka-GE" sz="1600" kern="0" dirty="0">
              <a:solidFill>
                <a:prstClr val="black"/>
              </a:solidFill>
            </a:endParaRPr>
          </a:p>
          <a:p>
            <a:pPr>
              <a:defRPr/>
            </a:pPr>
            <a:r>
              <a:rPr lang="ka-GE" sz="1600" kern="0" dirty="0">
                <a:solidFill>
                  <a:prstClr val="black"/>
                </a:solidFill>
              </a:rPr>
              <a:t>E-</a:t>
            </a:r>
            <a:r>
              <a:rPr lang="ka-GE" sz="1600" kern="0" dirty="0" err="1">
                <a:solidFill>
                  <a:prstClr val="black"/>
                </a:solidFill>
              </a:rPr>
              <a:t>mail</a:t>
            </a:r>
            <a:r>
              <a:rPr lang="ka-GE" sz="1600" kern="0" dirty="0">
                <a:solidFill>
                  <a:prstClr val="black"/>
                </a:solidFill>
              </a:rPr>
              <a:t>: </a:t>
            </a:r>
            <a:r>
              <a:rPr lang="en-US" sz="1600" kern="0" dirty="0">
                <a:solidFill>
                  <a:prstClr val="black"/>
                </a:solidFill>
                <a:latin typeface="Sylfaen" pitchFamily="18" charset="0"/>
              </a:rPr>
              <a:t>j.akhvlediani@gamma.ge</a:t>
            </a:r>
          </a:p>
          <a:p>
            <a:pPr>
              <a:defRPr/>
            </a:pPr>
            <a:r>
              <a:rPr lang="ka-GE" sz="1600" kern="0" dirty="0">
                <a:solidFill>
                  <a:prstClr val="black"/>
                </a:solidFill>
              </a:rPr>
              <a:t>www.facebook.com/gammaconsultingGeorgia</a:t>
            </a:r>
            <a:endParaRPr lang="en-US" sz="1600" kern="0" dirty="0">
              <a:solidFill>
                <a:prstClr val="black"/>
              </a:solidFill>
              <a:latin typeface="Sylfaen" pitchFamily="18" charset="0"/>
            </a:endParaRPr>
          </a:p>
        </p:txBody>
      </p:sp>
    </p:spTree>
    <p:extLst>
      <p:ext uri="{BB962C8B-B14F-4D97-AF65-F5344CB8AC3E}">
        <p14:creationId xmlns:p14="http://schemas.microsoft.com/office/powerpoint/2010/main" val="186692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2697" y="191069"/>
            <a:ext cx="11575446" cy="801709"/>
          </a:xfrm>
        </p:spPr>
        <p:style>
          <a:lnRef idx="0">
            <a:scrgbClr r="0" g="0" b="0"/>
          </a:lnRef>
          <a:fillRef idx="1002">
            <a:schemeClr val="dk2"/>
          </a:fillRef>
          <a:effectRef idx="0">
            <a:scrgbClr r="0" g="0" b="0"/>
          </a:effectRef>
          <a:fontRef idx="major"/>
        </p:style>
        <p:txBody>
          <a:bodyPr>
            <a:normAutofit/>
          </a:bodyPr>
          <a:lstStyle/>
          <a:p>
            <a:pPr algn="ctr"/>
            <a:r>
              <a:rPr lang="ka-GE" sz="2800" b="1" dirty="0" smtClean="0">
                <a:solidFill>
                  <a:schemeClr val="bg1"/>
                </a:solidFill>
              </a:rPr>
              <a:t>დაგეგმილი საქმიანობა</a:t>
            </a:r>
            <a:endParaRPr lang="en-US" sz="2800" dirty="0">
              <a:solidFill>
                <a:schemeClr val="bg1"/>
              </a:solidFill>
            </a:endParaRPr>
          </a:p>
        </p:txBody>
      </p:sp>
      <p:sp>
        <p:nvSpPr>
          <p:cNvPr id="3" name="Content Placeholder 2"/>
          <p:cNvSpPr>
            <a:spLocks noGrp="1"/>
          </p:cNvSpPr>
          <p:nvPr>
            <p:ph idx="1"/>
          </p:nvPr>
        </p:nvSpPr>
        <p:spPr>
          <a:xfrm>
            <a:off x="352697" y="992778"/>
            <a:ext cx="11443063" cy="5184185"/>
          </a:xfrm>
        </p:spPr>
        <p:txBody>
          <a:bodyPr>
            <a:normAutofit/>
          </a:bodyPr>
          <a:lstStyle/>
          <a:p>
            <a:pPr marL="0" indent="0" algn="just">
              <a:buNone/>
            </a:pPr>
            <a:r>
              <a:rPr lang="ka-GE" sz="1800" dirty="0" smtClean="0"/>
              <a:t>საწარმოში გათვალისწინებულია, საქართველოს კანონის „გარემოსდაცვითი შეფასების კოდექსით“ გათვალისწინებული ახალი საქმიანობების განხორციელება, რომელიც უზრუნველყოფს საწარმოში წარმოქმნილი ნარჩენების უსაფრთხოდ მართვას.</a:t>
            </a:r>
          </a:p>
          <a:p>
            <a:pPr algn="just"/>
            <a:r>
              <a:rPr lang="ka-GE" sz="1800" dirty="0" smtClean="0"/>
              <a:t>საწარმოში წარმოქმნილი </a:t>
            </a:r>
            <a:r>
              <a:rPr lang="ka-GE" sz="1800" dirty="0"/>
              <a:t>მყარი და თხევადი სახიფათო ნარჩენების გარემოში მოხვედრის პრევენციის მიზნით, კომპანიამ მიიღო გადაწყვეტილება, საქვაბის საამქროსთან მოაწყოს სახიფათო და ასევე ზოგიერთი არასახიფათო ნარჩენების ინსინერაციის </a:t>
            </a:r>
            <a:r>
              <a:rPr lang="ka-GE" sz="1800" dirty="0" smtClean="0"/>
              <a:t>უბანი.</a:t>
            </a:r>
          </a:p>
          <a:p>
            <a:pPr algn="just"/>
            <a:r>
              <a:rPr lang="ka-GE" sz="1800" dirty="0" smtClean="0"/>
              <a:t>ინსინერატორი იმუშავებს </a:t>
            </a:r>
            <a:r>
              <a:rPr lang="ka-GE" sz="1800" dirty="0"/>
              <a:t>ბუნებრივი </a:t>
            </a:r>
            <a:r>
              <a:rPr lang="ka-GE" sz="1800" dirty="0" smtClean="0"/>
              <a:t>აირზე, </a:t>
            </a:r>
            <a:r>
              <a:rPr lang="ka-GE" sz="1800" dirty="0"/>
              <a:t>ამისათვის ბუნებრივი აირის </a:t>
            </a:r>
            <a:r>
              <a:rPr lang="ka-GE" sz="1800" dirty="0" err="1"/>
              <a:t>სანთურას</a:t>
            </a:r>
            <a:r>
              <a:rPr lang="ka-GE" sz="1800" dirty="0"/>
              <a:t> მიეწოდება ჯერ ჰაერი, ხოლო შემდეგ ბუნებრივი აირი. ბუნებრივი აირის მაქსიმალური </a:t>
            </a:r>
            <a:r>
              <a:rPr lang="ka-GE" sz="1800" dirty="0" smtClean="0"/>
              <a:t>ხარჯი იქნება </a:t>
            </a:r>
            <a:r>
              <a:rPr lang="ka-GE" sz="1800" dirty="0"/>
              <a:t>30 მ</a:t>
            </a:r>
            <a:r>
              <a:rPr lang="ka-GE" sz="1800" baseline="30000" dirty="0"/>
              <a:t>3</a:t>
            </a:r>
            <a:r>
              <a:rPr lang="ka-GE" sz="1800" dirty="0"/>
              <a:t>/სთ. ინსინერატორის წარმადობა შეადგენს 36 კგ/სთ-ს, ხოლო მასში წვის ტემპერატურა 1000 – 1100 </a:t>
            </a:r>
            <a:r>
              <a:rPr lang="ka-GE" sz="1800" baseline="30000" dirty="0"/>
              <a:t>0</a:t>
            </a:r>
            <a:r>
              <a:rPr lang="ka-GE" sz="1800" dirty="0"/>
              <a:t>C-ს.</a:t>
            </a:r>
            <a:endParaRPr lang="en-US" sz="1800" dirty="0"/>
          </a:p>
          <a:p>
            <a:pPr algn="just"/>
            <a:r>
              <a:rPr lang="ka-GE" sz="1800" dirty="0" smtClean="0"/>
              <a:t>საწარმოში, ნარჩენების განთავსებისთვის </a:t>
            </a:r>
            <a:r>
              <a:rPr lang="ka-GE" sz="1800" dirty="0"/>
              <a:t>სპეციალურად მოწყობილ უბანზე. შესაძლებელია განთავსდეს 10 ტონაზე მეტი სახიფათო ნარჩენი</a:t>
            </a:r>
            <a:r>
              <a:rPr lang="ka-GE" sz="1800" dirty="0" smtClean="0"/>
              <a:t>, ამიტომ, </a:t>
            </a:r>
            <a:r>
              <a:rPr lang="ka-GE" sz="1800" dirty="0"/>
              <a:t>საწარმომ მიიღო გადაწყვეტილება, აღნიშნული ობიექტი განიხილოს როგორც ,,10 ტონაზე მეტი სახიფათო ნარჩენის დროებითი შენახვის ობიექტი</a:t>
            </a:r>
            <a:r>
              <a:rPr lang="ka-GE" sz="1800" dirty="0" smtClean="0"/>
              <a:t>’’;</a:t>
            </a:r>
          </a:p>
          <a:p>
            <a:pPr algn="just"/>
            <a:r>
              <a:rPr lang="ka-GE" sz="1800" dirty="0"/>
              <a:t>ტარა-შესაფუთი მასალების დამზადების საამქროსთან </a:t>
            </a:r>
            <a:r>
              <a:rPr lang="ka-GE" sz="1800" dirty="0" smtClean="0"/>
              <a:t>დაგეგმილია </a:t>
            </a:r>
            <a:r>
              <a:rPr lang="ka-GE" sz="1800" dirty="0"/>
              <a:t>10 ტონაზე მეტი სახიფათო ნარჩენის დროებითი შენახვის </a:t>
            </a:r>
            <a:r>
              <a:rPr lang="ka-GE" sz="1800" dirty="0" smtClean="0"/>
              <a:t>ობიექტის მოწყობა.</a:t>
            </a:r>
          </a:p>
          <a:p>
            <a:pPr algn="just"/>
            <a:r>
              <a:rPr lang="ka-GE" sz="1800" dirty="0" smtClean="0"/>
              <a:t>ამავე ობიექტზე მოხდება </a:t>
            </a:r>
            <a:r>
              <a:rPr lang="ka-GE" sz="1800" dirty="0"/>
              <a:t>პოლიეთილების და პოლიპროპილენის ტომრების განცალკევება.</a:t>
            </a:r>
            <a:endParaRPr lang="en-US" sz="1800" dirty="0"/>
          </a:p>
          <a:p>
            <a:pPr algn="just"/>
            <a:endParaRPr lang="en-US" sz="1800" dirty="0"/>
          </a:p>
        </p:txBody>
      </p:sp>
    </p:spTree>
    <p:extLst>
      <p:ext uri="{BB962C8B-B14F-4D97-AF65-F5344CB8AC3E}">
        <p14:creationId xmlns:p14="http://schemas.microsoft.com/office/powerpoint/2010/main" val="2456829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978640" cy="709684"/>
          </a:xfrm>
        </p:spPr>
        <p:style>
          <a:lnRef idx="0">
            <a:scrgbClr r="0" g="0" b="0"/>
          </a:lnRef>
          <a:fillRef idx="1002">
            <a:schemeClr val="dk2"/>
          </a:fillRef>
          <a:effectRef idx="0">
            <a:scrgbClr r="0" g="0" b="0"/>
          </a:effectRef>
          <a:fontRef idx="major"/>
        </p:style>
        <p:txBody>
          <a:bodyPr>
            <a:noAutofit/>
          </a:bodyPr>
          <a:lstStyle/>
          <a:p>
            <a:pPr algn="ctr"/>
            <a:r>
              <a:rPr lang="ka-GE" sz="3200" b="1" dirty="0" smtClean="0">
                <a:solidFill>
                  <a:schemeClr val="bg1"/>
                </a:solidFill>
              </a:rPr>
              <a:t>საწარმოს სიტუაციური რუკა</a:t>
            </a:r>
            <a:endParaRPr lang="en-US" sz="3200" b="1" dirty="0">
              <a:solidFill>
                <a:schemeClr val="bg1"/>
              </a:solidFill>
            </a:endParaRPr>
          </a:p>
        </p:txBody>
      </p:sp>
      <p:pic>
        <p:nvPicPr>
          <p:cNvPr id="4" name="Content Placeholder 3"/>
          <p:cNvPicPr>
            <a:picLocks noGrp="1"/>
          </p:cNvPicPr>
          <p:nvPr>
            <p:ph idx="1"/>
          </p:nvPr>
        </p:nvPicPr>
        <p:blipFill>
          <a:blip r:embed="rId2"/>
          <a:stretch>
            <a:fillRect/>
          </a:stretch>
        </p:blipFill>
        <p:spPr>
          <a:xfrm>
            <a:off x="0" y="826264"/>
            <a:ext cx="11978640" cy="5783541"/>
          </a:xfrm>
          <a:prstGeom prst="rect">
            <a:avLst/>
          </a:prstGeom>
        </p:spPr>
      </p:pic>
    </p:spTree>
    <p:extLst>
      <p:ext uri="{BB962C8B-B14F-4D97-AF65-F5344CB8AC3E}">
        <p14:creationId xmlns:p14="http://schemas.microsoft.com/office/powerpoint/2010/main" val="3193248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978640" cy="709684"/>
          </a:xfrm>
        </p:spPr>
        <p:style>
          <a:lnRef idx="0">
            <a:scrgbClr r="0" g="0" b="0"/>
          </a:lnRef>
          <a:fillRef idx="1002">
            <a:schemeClr val="dk2"/>
          </a:fillRef>
          <a:effectRef idx="0">
            <a:scrgbClr r="0" g="0" b="0"/>
          </a:effectRef>
          <a:fontRef idx="major"/>
        </p:style>
        <p:txBody>
          <a:bodyPr>
            <a:noAutofit/>
          </a:bodyPr>
          <a:lstStyle/>
          <a:p>
            <a:pPr algn="ctr"/>
            <a:r>
              <a:rPr lang="ka-GE" sz="3200" b="1" dirty="0" smtClean="0">
                <a:solidFill>
                  <a:schemeClr val="bg1"/>
                </a:solidFill>
              </a:rPr>
              <a:t>საწარმოს ხედები</a:t>
            </a:r>
            <a:endParaRPr lang="en-US" sz="3200" b="1" dirty="0">
              <a:solidFill>
                <a:schemeClr val="bg1"/>
              </a:solidFill>
            </a:endParaRPr>
          </a:p>
        </p:txBody>
      </p:sp>
      <p:pic>
        <p:nvPicPr>
          <p:cNvPr id="5" name="Content Placeholder 4" descr="D:\Giorgi\Desktop\2019-2020\azoti\აზოტი გზშ\სურათები 27.08.2020\20200827_160823.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9475" y="635139"/>
            <a:ext cx="5500046" cy="6098995"/>
          </a:xfrm>
          <a:prstGeom prst="rect">
            <a:avLst/>
          </a:prstGeom>
          <a:noFill/>
          <a:ln>
            <a:noFill/>
          </a:ln>
        </p:spPr>
      </p:pic>
      <p:pic>
        <p:nvPicPr>
          <p:cNvPr id="6" name="Picture 5" descr="D:\Giorgi\Desktop\2019-2020\azoti\აზოტი გზშ\სურათები 27.08.2020\20200827_1608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408211" y="864233"/>
            <a:ext cx="5500048" cy="5640809"/>
          </a:xfrm>
          <a:prstGeom prst="rect">
            <a:avLst/>
          </a:prstGeom>
          <a:noFill/>
          <a:ln>
            <a:noFill/>
          </a:ln>
        </p:spPr>
      </p:pic>
    </p:spTree>
    <p:extLst>
      <p:ext uri="{BB962C8B-B14F-4D97-AF65-F5344CB8AC3E}">
        <p14:creationId xmlns:p14="http://schemas.microsoft.com/office/powerpoint/2010/main" val="3255683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978640" cy="709684"/>
          </a:xfrm>
        </p:spPr>
        <p:style>
          <a:lnRef idx="0">
            <a:scrgbClr r="0" g="0" b="0"/>
          </a:lnRef>
          <a:fillRef idx="1002">
            <a:schemeClr val="dk2"/>
          </a:fillRef>
          <a:effectRef idx="0">
            <a:scrgbClr r="0" g="0" b="0"/>
          </a:effectRef>
          <a:fontRef idx="major"/>
        </p:style>
        <p:txBody>
          <a:bodyPr>
            <a:noAutofit/>
          </a:bodyPr>
          <a:lstStyle/>
          <a:p>
            <a:pPr algn="ctr"/>
            <a:r>
              <a:rPr lang="ka-GE" sz="3200" b="1" dirty="0" smtClean="0">
                <a:solidFill>
                  <a:schemeClr val="bg1"/>
                </a:solidFill>
              </a:rPr>
              <a:t>საწარმოს ხედები</a:t>
            </a:r>
            <a:endParaRPr lang="en-US" sz="3200" b="1" dirty="0">
              <a:solidFill>
                <a:schemeClr val="bg1"/>
              </a:solidFill>
            </a:endParaRPr>
          </a:p>
        </p:txBody>
      </p:sp>
      <p:pic>
        <p:nvPicPr>
          <p:cNvPr id="7" name="Content Placeholder 6" descr="D:\Giorgi\Desktop\2019-2020\azoti\აზოტი გზშ\სურათები 27.08.2020\20200827_160827.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04967" y="586854"/>
            <a:ext cx="5254388" cy="5800298"/>
          </a:xfrm>
          <a:prstGeom prst="rect">
            <a:avLst/>
          </a:prstGeom>
          <a:noFill/>
          <a:ln>
            <a:noFill/>
          </a:ln>
        </p:spPr>
      </p:pic>
      <p:pic>
        <p:nvPicPr>
          <p:cNvPr id="8" name="Picture 7"/>
          <p:cNvPicPr/>
          <p:nvPr/>
        </p:nvPicPr>
        <p:blipFill rotWithShape="1">
          <a:blip r:embed="rId3">
            <a:extLst>
              <a:ext uri="{28A0092B-C50C-407E-A947-70E740481C1C}">
                <a14:useLocalDpi xmlns:a14="http://schemas.microsoft.com/office/drawing/2010/main" val="0"/>
              </a:ext>
            </a:extLst>
          </a:blip>
          <a:srcRect t="16832"/>
          <a:stretch/>
        </p:blipFill>
        <p:spPr bwMode="auto">
          <a:xfrm>
            <a:off x="6359857" y="859809"/>
            <a:ext cx="5618783" cy="52543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4685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716" y="176270"/>
            <a:ext cx="11987284" cy="517794"/>
          </a:xfrm>
        </p:spPr>
        <p:style>
          <a:lnRef idx="0">
            <a:scrgbClr r="0" g="0" b="0"/>
          </a:lnRef>
          <a:fillRef idx="1002">
            <a:schemeClr val="dk2"/>
          </a:fillRef>
          <a:effectRef idx="0">
            <a:scrgbClr r="0" g="0" b="0"/>
          </a:effectRef>
          <a:fontRef idx="major"/>
        </p:style>
        <p:txBody>
          <a:bodyPr>
            <a:normAutofit/>
          </a:bodyPr>
          <a:lstStyle/>
          <a:p>
            <a:pPr algn="ctr"/>
            <a:r>
              <a:rPr lang="ka-GE" sz="2400" b="1" dirty="0" smtClean="0">
                <a:solidFill>
                  <a:schemeClr val="bg1"/>
                </a:solidFill>
              </a:rPr>
              <a:t>საწარმოს გეგმა</a:t>
            </a:r>
            <a:endParaRPr lang="en-US" sz="2400" b="1" dirty="0">
              <a:solidFill>
                <a:schemeClr val="bg1"/>
              </a:solidFill>
            </a:endParaRPr>
          </a:p>
        </p:txBody>
      </p:sp>
      <p:pic>
        <p:nvPicPr>
          <p:cNvPr id="4" name="Content Placeholder 3"/>
          <p:cNvPicPr>
            <a:picLocks noGrp="1"/>
          </p:cNvPicPr>
          <p:nvPr>
            <p:ph idx="1"/>
          </p:nvPr>
        </p:nvPicPr>
        <p:blipFill>
          <a:blip r:embed="rId2"/>
          <a:stretch>
            <a:fillRect/>
          </a:stretch>
        </p:blipFill>
        <p:spPr>
          <a:xfrm>
            <a:off x="731520" y="694064"/>
            <a:ext cx="10946673" cy="5482899"/>
          </a:xfrm>
          <a:prstGeom prst="rect">
            <a:avLst/>
          </a:prstGeom>
        </p:spPr>
      </p:pic>
    </p:spTree>
    <p:extLst>
      <p:ext uri="{BB962C8B-B14F-4D97-AF65-F5344CB8AC3E}">
        <p14:creationId xmlns:p14="http://schemas.microsoft.com/office/powerpoint/2010/main" val="4011536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786</TotalTime>
  <Words>4168</Words>
  <Application>Microsoft Office PowerPoint</Application>
  <PresentationFormat>Widescreen</PresentationFormat>
  <Paragraphs>402</Paragraphs>
  <Slides>46</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Arial</vt:lpstr>
      <vt:lpstr>Calibri</vt:lpstr>
      <vt:lpstr>Calibri Light</vt:lpstr>
      <vt:lpstr>Georgia</vt:lpstr>
      <vt:lpstr>Sylfaen</vt:lpstr>
      <vt:lpstr>Times New Roman</vt:lpstr>
      <vt:lpstr>Wingdings</vt:lpstr>
      <vt:lpstr>Office Theme</vt:lpstr>
      <vt:lpstr>Visio</vt:lpstr>
      <vt:lpstr>ქ. რუსთავში სს ,,რუსთავის აზოტის’’ ქიმიური საწარმოს ექსპლუატაციის პირობების ცვლილება  (საწარმოს ექსპლუატაციის პირობების ცვლილება; სახიფათო ნარჩენების ინსინერაცია; ნარჩენების აღდგენა, გარდა არასახიფათო ნარჩენების წინასწარი დამუშავებისა; სახიფათო ნარჩენების წინასწარი დამუშავება; 10 ტონაზე მეტი სახიფათო ნარჩენის დროებითი შენახვის ობიექტის მოწყობა)   გარემოზე ზემოქმედების შეფასების ანგარიში</vt:lpstr>
      <vt:lpstr>პროექტის ზოგადი აღწერა</vt:lpstr>
      <vt:lpstr>დამხმარე ინფრასტრუქტურა</vt:lpstr>
      <vt:lpstr>დამხმარე ინფრასტრუქტურა</vt:lpstr>
      <vt:lpstr>დაგეგმილი საქმიანობა</vt:lpstr>
      <vt:lpstr>საწარმოს სიტუაციური რუკა</vt:lpstr>
      <vt:lpstr>საწარმოს ხედები</vt:lpstr>
      <vt:lpstr>საწარმოს ხედები</vt:lpstr>
      <vt:lpstr>საწარმოს გეგმა</vt:lpstr>
      <vt:lpstr>ამიაკის საამქრო</vt:lpstr>
      <vt:lpstr>ამიაკის წარმოების ტექნოლოგიური სქემა</vt:lpstr>
      <vt:lpstr>ამიაკის წარმოების დანადგარი</vt:lpstr>
      <vt:lpstr>აზოტმჟავას საამქრო</vt:lpstr>
      <vt:lpstr>აზოტმჟავას წარმოების ტექნოლოგიური სქემა</vt:lpstr>
      <vt:lpstr>აზოტმჟავას წარმოება</vt:lpstr>
      <vt:lpstr>ამონიუმის  ნიტრატის საამქრო</vt:lpstr>
      <vt:lpstr>ამონიუმის ნიტრატის წარმოების ტექნოლოგიური სქემა</vt:lpstr>
      <vt:lpstr>ამონიუმის ნიტრატის წარმოება</vt:lpstr>
      <vt:lpstr>ამონიუმის ნიტრატის ღია სასაწყობე მოედნები</vt:lpstr>
      <vt:lpstr>ციანმარილების საამქრო</vt:lpstr>
      <vt:lpstr>ციანმარილების წარმოების ტექნოლოგიური სქემა</vt:lpstr>
      <vt:lpstr>ნარჩენების მართვა სახიფათო და არასახიფათო ნარჩენების ინსინერაციის საწარმო</vt:lpstr>
      <vt:lpstr>ნარჩენების მართვა 10 ტონაზე მეტი სახიფათო ნარჩენის დროებითი შენახვის ობიექტები</vt:lpstr>
      <vt:lpstr>ნარჩენების მართვა 10 ტონაზე მეტი სახიფათო ნარჩენის დროებითი შენახვის ობიექტები</vt:lpstr>
      <vt:lpstr>ნარჩენების მართვა ნარჩენების განთავსება (ინერტული ნარჩენების განთავსება)</vt:lpstr>
      <vt:lpstr>გარემოზე მოსალოდნელი ზემოქმედებების შეფასება  გზშ-ის განხილვიდან ამოღებული საკითხები</vt:lpstr>
      <vt:lpstr>ზემოქმედება ატმოსფერული ჰაერის ხარისხზე</vt:lpstr>
      <vt:lpstr>ზემოქმედება ატმოსფერული ჰაერის ხარისხზე</vt:lpstr>
      <vt:lpstr>ზემოქმედება ატმოსფერული ჰაერის ხარისხზე შემარბილებელი ღონისძიებები</vt:lpstr>
      <vt:lpstr>ხმაურის გავრცელება</vt:lpstr>
      <vt:lpstr>ნარჩენების წარმოქმნა და მართვა</vt:lpstr>
      <vt:lpstr>ნარჩენების წარმოქმნა და მართვა შემარბილებელი ღონისძიებები</vt:lpstr>
      <vt:lpstr>გრუნტის ხარისხზე და გრუნტის წყლებზე ზემოქმედება</vt:lpstr>
      <vt:lpstr>გრუნტის ხარისხზე და გრუნტის წყლებზე ზემოქმედება შემარბილებელი ღონისძიებები</vt:lpstr>
      <vt:lpstr>ზემოქმედება სატრანსპორტო ნაკადებზე და ტრანსპორტირებასთან დაკავშირებული რისკები</vt:lpstr>
      <vt:lpstr>შემარბილებელი ღონისძიებები</vt:lpstr>
      <vt:lpstr>ზემოქმედება ადამიანის ჯანმრთელობაზე და უსაფრთხოებასთან დაკავშირებული რისკები </vt:lpstr>
      <vt:lpstr>შემარბილებელი ღონისძიებები</vt:lpstr>
      <vt:lpstr>შესაძლო ავარიული სიტუაციების განვითარების რისკები და რისკების მართვის ღონისძიებები</vt:lpstr>
      <vt:lpstr>შესაძლო ავარიული სიტუაციების განვითარების რისკები და რისკების მართვის ღონისძიებები</vt:lpstr>
      <vt:lpstr>შესაძლო ავარიული სიტუაციების განვითარების რისკები და რისკების მართვის ღონისძიებები</vt:lpstr>
      <vt:lpstr>შესაძლო ავარიული სიტუაციების განვითარების რისკები და რისკების მართვის ღონისძიებები</vt:lpstr>
      <vt:lpstr>შესაძლო ავარიული სიტუაციების განვითარების რისკები და რისკების მართვის ღონისძიებები</vt:lpstr>
      <vt:lpstr>კუმულაციური ზემოქმედება</vt:lpstr>
      <vt:lpstr>ზემოქმედება სოციალურ - ეკონომიკურ გარემოზე</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ქ. რუსთავში სს ,,რუსთავის აზოტის’’ ქიმიური საწარმოს   სკოპინგის ანგარიში</dc:title>
  <dc:creator>Giorgi</dc:creator>
  <cp:lastModifiedBy>Giorgi</cp:lastModifiedBy>
  <cp:revision>69</cp:revision>
  <dcterms:created xsi:type="dcterms:W3CDTF">2020-01-24T07:11:06Z</dcterms:created>
  <dcterms:modified xsi:type="dcterms:W3CDTF">2020-12-28T06:43:23Z</dcterms:modified>
</cp:coreProperties>
</file>