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62"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3" d="100"/>
          <a:sy n="83" d="100"/>
        </p:scale>
        <p:origin x="658" y="67"/>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242851"/>
            <a:ext cx="8968084" cy="275942"/>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111716" y="4243845"/>
            <a:ext cx="3077108" cy="276940"/>
          </a:xfrm>
          <a:prstGeom prst="rect">
            <a:avLst/>
          </a:prstGeom>
        </p:spPr>
      </p:pic>
      <p:sp>
        <p:nvSpPr>
          <p:cNvPr id="9" name="Rectangle 8"/>
          <p:cNvSpPr/>
          <p:nvPr/>
        </p:nvSpPr>
        <p:spPr bwMode="ltGray">
          <a:xfrm>
            <a:off x="0" y="2590078"/>
            <a:ext cx="8968085" cy="1660332"/>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9111715" y="2590078"/>
            <a:ext cx="3077109" cy="166033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680322" y="2733709"/>
            <a:ext cx="8144134" cy="1373070"/>
          </a:xfrm>
        </p:spPr>
        <p:txBody>
          <a:bodyPr anchor="b">
            <a:noAutofit/>
          </a:bodyPr>
          <a:lstStyle>
            <a:lvl1pPr algn="r">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680322" y="4394039"/>
            <a:ext cx="8144134" cy="1117687"/>
          </a:xfrm>
        </p:spPr>
        <p:txBody>
          <a:bodyPr>
            <a:normAutofit/>
          </a:bodyPr>
          <a:lstStyle>
            <a:lvl1pPr marL="0" indent="0" algn="r">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4CE98604-FCC8-465F-BAE0-9CC8A099E8A3}" type="datetimeFigureOut">
              <a:rPr lang="en-US" smtClean="0"/>
              <a:t>12/16/2020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9255346" y="2750337"/>
            <a:ext cx="1171888" cy="1356442"/>
          </a:xfrm>
        </p:spPr>
        <p:txBody>
          <a:bodyPr/>
          <a:lstStyle/>
          <a:p>
            <a:fld id="{6EE0EB1A-08DA-4CF9-90B6-0C2C707FE080}" type="slidenum">
              <a:rPr lang="en-US" smtClean="0"/>
              <a:t>‹#›</a:t>
            </a:fld>
            <a:endParaRPr lang="en-US"/>
          </a:p>
        </p:txBody>
      </p:sp>
    </p:spTree>
    <p:extLst>
      <p:ext uri="{BB962C8B-B14F-4D97-AF65-F5344CB8AC3E}">
        <p14:creationId xmlns:p14="http://schemas.microsoft.com/office/powerpoint/2010/main" val="335639982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9" name="Picture 8"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0" name="Rectangle 9"/>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4711616"/>
            <a:ext cx="9613859" cy="453051"/>
          </a:xfrm>
        </p:spPr>
        <p:txBody>
          <a:bodyPr anchor="b">
            <a:normAutofit/>
          </a:bodyPr>
          <a:lstStyle>
            <a:lvl1pPr>
              <a:defRPr sz="24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80322" y="609597"/>
            <a:ext cx="9613859" cy="3589575"/>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680319" y="5169583"/>
            <a:ext cx="9613862" cy="622971"/>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4CE98604-FCC8-465F-BAE0-9CC8A099E8A3}" type="datetimeFigureOut">
              <a:rPr lang="en-US" smtClean="0"/>
              <a:t>12/16/2020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10729455" y="4711309"/>
            <a:ext cx="1154151" cy="1090789"/>
          </a:xfrm>
        </p:spPr>
        <p:txBody>
          <a:bodyPr/>
          <a:lstStyle/>
          <a:p>
            <a:fld id="{6EE0EB1A-08DA-4CF9-90B6-0C2C707FE080}" type="slidenum">
              <a:rPr lang="en-US" smtClean="0"/>
              <a:t>‹#›</a:t>
            </a:fld>
            <a:endParaRPr lang="en-US"/>
          </a:p>
        </p:txBody>
      </p:sp>
    </p:spTree>
    <p:extLst>
      <p:ext uri="{BB962C8B-B14F-4D97-AF65-F5344CB8AC3E}">
        <p14:creationId xmlns:p14="http://schemas.microsoft.com/office/powerpoint/2010/main" val="10941313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9" name="Picture 8"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0" name="Rectangle 9"/>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609597"/>
            <a:ext cx="9613858" cy="3592750"/>
          </a:xfrm>
        </p:spPr>
        <p:txBody>
          <a:bodyPr anchor="ctr"/>
          <a:lstStyle>
            <a:lvl1pPr>
              <a:defRPr sz="3200"/>
            </a:lvl1pPr>
          </a:lstStyle>
          <a:p>
            <a:r>
              <a:rPr lang="en-US" smtClean="0"/>
              <a:t>Click to edit Master title style</a:t>
            </a:r>
            <a:endParaRPr lang="en-US" dirty="0"/>
          </a:p>
        </p:txBody>
      </p:sp>
      <p:sp>
        <p:nvSpPr>
          <p:cNvPr id="4" name="Text Placeholder 3"/>
          <p:cNvSpPr>
            <a:spLocks noGrp="1"/>
          </p:cNvSpPr>
          <p:nvPr>
            <p:ph type="body" sz="half" idx="2"/>
          </p:nvPr>
        </p:nvSpPr>
        <p:spPr>
          <a:xfrm>
            <a:off x="680322" y="4711615"/>
            <a:ext cx="9613859" cy="1090789"/>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4CE98604-FCC8-465F-BAE0-9CC8A099E8A3}" type="datetimeFigureOut">
              <a:rPr lang="en-US" smtClean="0"/>
              <a:t>12/16/2020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10729455" y="4711615"/>
            <a:ext cx="1154151" cy="1090789"/>
          </a:xfrm>
        </p:spPr>
        <p:txBody>
          <a:bodyPr/>
          <a:lstStyle/>
          <a:p>
            <a:fld id="{6EE0EB1A-08DA-4CF9-90B6-0C2C707FE080}" type="slidenum">
              <a:rPr lang="en-US" smtClean="0"/>
              <a:t>‹#›</a:t>
            </a:fld>
            <a:endParaRPr lang="en-US"/>
          </a:p>
        </p:txBody>
      </p:sp>
    </p:spTree>
    <p:extLst>
      <p:ext uri="{BB962C8B-B14F-4D97-AF65-F5344CB8AC3E}">
        <p14:creationId xmlns:p14="http://schemas.microsoft.com/office/powerpoint/2010/main" val="279022343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pic>
        <p:nvPicPr>
          <p:cNvPr id="11" name="Picture 10"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13" name="Picture 12"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4" name="Rectangle 13"/>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127856" y="609598"/>
            <a:ext cx="8718877" cy="3036061"/>
          </a:xfrm>
        </p:spPr>
        <p:txBody>
          <a:bodyPr anchor="ctr"/>
          <a:lstStyle>
            <a:lvl1pPr>
              <a:defRPr sz="3200"/>
            </a:lvl1pPr>
          </a:lstStyle>
          <a:p>
            <a:r>
              <a:rPr lang="en-US" smtClean="0"/>
              <a:t>Click to edit Master title style</a:t>
            </a:r>
            <a:endParaRPr lang="en-US" dirty="0"/>
          </a:p>
        </p:txBody>
      </p:sp>
      <p:sp>
        <p:nvSpPr>
          <p:cNvPr id="12" name="Text Placeholder 3"/>
          <p:cNvSpPr>
            <a:spLocks noGrp="1"/>
          </p:cNvSpPr>
          <p:nvPr>
            <p:ph type="body" sz="half" idx="13"/>
          </p:nvPr>
        </p:nvSpPr>
        <p:spPr>
          <a:xfrm>
            <a:off x="1402288" y="3653379"/>
            <a:ext cx="815657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4" name="Text Placeholder 3"/>
          <p:cNvSpPr>
            <a:spLocks noGrp="1"/>
          </p:cNvSpPr>
          <p:nvPr>
            <p:ph type="body" sz="half" idx="2"/>
          </p:nvPr>
        </p:nvSpPr>
        <p:spPr>
          <a:xfrm>
            <a:off x="680322" y="4711615"/>
            <a:ext cx="9613859" cy="1090789"/>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4CE98604-FCC8-465F-BAE0-9CC8A099E8A3}" type="datetimeFigureOut">
              <a:rPr lang="en-US" smtClean="0"/>
              <a:t>12/16/2020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10729455" y="4709925"/>
            <a:ext cx="1154151" cy="1090789"/>
          </a:xfrm>
        </p:spPr>
        <p:txBody>
          <a:bodyPr/>
          <a:lstStyle/>
          <a:p>
            <a:fld id="{6EE0EB1A-08DA-4CF9-90B6-0C2C707FE080}" type="slidenum">
              <a:rPr lang="en-US" smtClean="0"/>
              <a:t>‹#›</a:t>
            </a:fld>
            <a:endParaRPr lang="en-US"/>
          </a:p>
        </p:txBody>
      </p:sp>
      <p:sp>
        <p:nvSpPr>
          <p:cNvPr id="16" name="TextBox 15"/>
          <p:cNvSpPr txBox="1"/>
          <p:nvPr/>
        </p:nvSpPr>
        <p:spPr>
          <a:xfrm>
            <a:off x="583572" y="748116"/>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7200" dirty="0">
                <a:solidFill>
                  <a:schemeClr val="tx1"/>
                </a:solidFill>
                <a:effectLst/>
              </a:rPr>
              <a:t>“</a:t>
            </a:r>
          </a:p>
        </p:txBody>
      </p:sp>
      <p:sp>
        <p:nvSpPr>
          <p:cNvPr id="17" name="TextBox 16"/>
          <p:cNvSpPr txBox="1"/>
          <p:nvPr/>
        </p:nvSpPr>
        <p:spPr>
          <a:xfrm>
            <a:off x="9662809" y="303352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7200" dirty="0">
                <a:solidFill>
                  <a:schemeClr val="tx1"/>
                </a:solidFill>
                <a:effectLst/>
              </a:rPr>
              <a:t>”</a:t>
            </a:r>
          </a:p>
        </p:txBody>
      </p:sp>
    </p:spTree>
    <p:extLst>
      <p:ext uri="{BB962C8B-B14F-4D97-AF65-F5344CB8AC3E}">
        <p14:creationId xmlns:p14="http://schemas.microsoft.com/office/powerpoint/2010/main" val="252710205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pic>
        <p:nvPicPr>
          <p:cNvPr id="9" name="Picture 8"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10" name="Picture 9"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1" name="Rectangle 10"/>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Rectangle 11"/>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19" y="4711615"/>
            <a:ext cx="9613862" cy="588535"/>
          </a:xfrm>
        </p:spPr>
        <p:txBody>
          <a:bodyPr anchor="b"/>
          <a:lstStyle>
            <a:lvl1pPr>
              <a:defRPr sz="3200"/>
            </a:lvl1pPr>
          </a:lstStyle>
          <a:p>
            <a:r>
              <a:rPr lang="en-US" smtClean="0"/>
              <a:t>Click to edit Master title style</a:t>
            </a:r>
            <a:endParaRPr lang="en-US" dirty="0"/>
          </a:p>
        </p:txBody>
      </p:sp>
      <p:sp>
        <p:nvSpPr>
          <p:cNvPr id="4" name="Text Placeholder 3"/>
          <p:cNvSpPr>
            <a:spLocks noGrp="1"/>
          </p:cNvSpPr>
          <p:nvPr>
            <p:ph type="body" sz="half" idx="2"/>
          </p:nvPr>
        </p:nvSpPr>
        <p:spPr>
          <a:xfrm>
            <a:off x="680320" y="5300149"/>
            <a:ext cx="9613862" cy="502255"/>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4CE98604-FCC8-465F-BAE0-9CC8A099E8A3}" type="datetimeFigureOut">
              <a:rPr lang="en-US" smtClean="0"/>
              <a:t>12/16/2020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10729455" y="4709925"/>
            <a:ext cx="1154151" cy="1090789"/>
          </a:xfrm>
        </p:spPr>
        <p:txBody>
          <a:bodyPr/>
          <a:lstStyle/>
          <a:p>
            <a:fld id="{6EE0EB1A-08DA-4CF9-90B6-0C2C707FE080}" type="slidenum">
              <a:rPr lang="en-US" smtClean="0"/>
              <a:t>‹#›</a:t>
            </a:fld>
            <a:endParaRPr lang="en-US"/>
          </a:p>
        </p:txBody>
      </p:sp>
    </p:spTree>
    <p:extLst>
      <p:ext uri="{BB962C8B-B14F-4D97-AF65-F5344CB8AC3E}">
        <p14:creationId xmlns:p14="http://schemas.microsoft.com/office/powerpoint/2010/main" val="202035560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pic>
        <p:nvPicPr>
          <p:cNvPr id="13" name="Picture 12"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4" name="Picture 13"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6" name="Rectangle 15"/>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Rectangle 16"/>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Title 1"/>
          <p:cNvSpPr>
            <a:spLocks noGrp="1"/>
          </p:cNvSpPr>
          <p:nvPr>
            <p:ph type="title"/>
          </p:nvPr>
        </p:nvSpPr>
        <p:spPr>
          <a:xfrm>
            <a:off x="669222" y="753228"/>
            <a:ext cx="9624960" cy="1080938"/>
          </a:xfrm>
        </p:spPr>
        <p:txBody>
          <a:bodyPr/>
          <a:lstStyle/>
          <a:p>
            <a:r>
              <a:rPr lang="en-US" smtClean="0"/>
              <a:t>Click to edit Master title style</a:t>
            </a:r>
            <a:endParaRPr lang="en-US" dirty="0"/>
          </a:p>
        </p:txBody>
      </p:sp>
      <p:sp>
        <p:nvSpPr>
          <p:cNvPr id="7" name="Text Placeholder 2"/>
          <p:cNvSpPr>
            <a:spLocks noGrp="1"/>
          </p:cNvSpPr>
          <p:nvPr>
            <p:ph type="body" idx="1"/>
          </p:nvPr>
        </p:nvSpPr>
        <p:spPr>
          <a:xfrm>
            <a:off x="660946" y="2336873"/>
            <a:ext cx="3070034"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8" name="Text Placeholder 3"/>
          <p:cNvSpPr>
            <a:spLocks noGrp="1"/>
          </p:cNvSpPr>
          <p:nvPr>
            <p:ph type="body" sz="half" idx="15"/>
          </p:nvPr>
        </p:nvSpPr>
        <p:spPr>
          <a:xfrm>
            <a:off x="680322" y="3022673"/>
            <a:ext cx="3049702"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9" name="Text Placeholder 4"/>
          <p:cNvSpPr>
            <a:spLocks noGrp="1"/>
          </p:cNvSpPr>
          <p:nvPr>
            <p:ph type="body" sz="quarter" idx="3"/>
          </p:nvPr>
        </p:nvSpPr>
        <p:spPr>
          <a:xfrm>
            <a:off x="3956025" y="2336873"/>
            <a:ext cx="306324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10" name="Text Placeholder 3"/>
          <p:cNvSpPr>
            <a:spLocks noGrp="1"/>
          </p:cNvSpPr>
          <p:nvPr>
            <p:ph type="body" sz="half" idx="16"/>
          </p:nvPr>
        </p:nvSpPr>
        <p:spPr>
          <a:xfrm>
            <a:off x="3945470" y="3022673"/>
            <a:ext cx="3063240"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11" name="Text Placeholder 4"/>
          <p:cNvSpPr>
            <a:spLocks noGrp="1"/>
          </p:cNvSpPr>
          <p:nvPr>
            <p:ph type="body" sz="quarter" idx="13"/>
          </p:nvPr>
        </p:nvSpPr>
        <p:spPr>
          <a:xfrm>
            <a:off x="7224156" y="2336873"/>
            <a:ext cx="307002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12" name="Text Placeholder 3"/>
          <p:cNvSpPr>
            <a:spLocks noGrp="1"/>
          </p:cNvSpPr>
          <p:nvPr>
            <p:ph type="body" sz="half" idx="17"/>
          </p:nvPr>
        </p:nvSpPr>
        <p:spPr>
          <a:xfrm>
            <a:off x="7224156" y="3022673"/>
            <a:ext cx="3070025"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3" name="Date Placeholder 2"/>
          <p:cNvSpPr>
            <a:spLocks noGrp="1"/>
          </p:cNvSpPr>
          <p:nvPr>
            <p:ph type="dt" sz="half" idx="10"/>
          </p:nvPr>
        </p:nvSpPr>
        <p:spPr/>
        <p:txBody>
          <a:bodyPr/>
          <a:lstStyle/>
          <a:p>
            <a:fld id="{4CE98604-FCC8-465F-BAE0-9CC8A099E8A3}" type="datetimeFigureOut">
              <a:rPr lang="en-US" smtClean="0"/>
              <a:t>12/16/2020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EE0EB1A-08DA-4CF9-90B6-0C2C707FE080}" type="slidenum">
              <a:rPr lang="en-US" smtClean="0"/>
              <a:t>‹#›</a:t>
            </a:fld>
            <a:endParaRPr lang="en-US"/>
          </a:p>
        </p:txBody>
      </p:sp>
    </p:spTree>
    <p:extLst>
      <p:ext uri="{BB962C8B-B14F-4D97-AF65-F5344CB8AC3E}">
        <p14:creationId xmlns:p14="http://schemas.microsoft.com/office/powerpoint/2010/main" val="130433715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pic>
        <p:nvPicPr>
          <p:cNvPr id="15" name="Picture 14"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6" name="Picture 15"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7" name="Rectangle 16"/>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Title 1"/>
          <p:cNvSpPr>
            <a:spLocks noGrp="1"/>
          </p:cNvSpPr>
          <p:nvPr>
            <p:ph type="title"/>
          </p:nvPr>
        </p:nvSpPr>
        <p:spPr>
          <a:xfrm>
            <a:off x="680322" y="753228"/>
            <a:ext cx="9613860" cy="1080938"/>
          </a:xfrm>
        </p:spPr>
        <p:txBody>
          <a:bodyPr/>
          <a:lstStyle/>
          <a:p>
            <a:r>
              <a:rPr lang="en-US" smtClean="0"/>
              <a:t>Click to edit Master title style</a:t>
            </a:r>
            <a:endParaRPr lang="en-US" dirty="0"/>
          </a:p>
        </p:txBody>
      </p:sp>
      <p:sp>
        <p:nvSpPr>
          <p:cNvPr id="19" name="Text Placeholder 2"/>
          <p:cNvSpPr>
            <a:spLocks noGrp="1"/>
          </p:cNvSpPr>
          <p:nvPr>
            <p:ph type="body" idx="1"/>
          </p:nvPr>
        </p:nvSpPr>
        <p:spPr>
          <a:xfrm>
            <a:off x="680318" y="4297503"/>
            <a:ext cx="304970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20" name="Picture Placeholder 2"/>
          <p:cNvSpPr>
            <a:spLocks noGrp="1" noChangeAspect="1"/>
          </p:cNvSpPr>
          <p:nvPr>
            <p:ph type="pic" idx="15"/>
          </p:nvPr>
        </p:nvSpPr>
        <p:spPr>
          <a:xfrm>
            <a:off x="680318" y="2336873"/>
            <a:ext cx="3049705"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1" name="Text Placeholder 3"/>
          <p:cNvSpPr>
            <a:spLocks noGrp="1"/>
          </p:cNvSpPr>
          <p:nvPr>
            <p:ph type="body" sz="half" idx="18"/>
          </p:nvPr>
        </p:nvSpPr>
        <p:spPr>
          <a:xfrm>
            <a:off x="680318" y="4873765"/>
            <a:ext cx="3049705"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22" name="Text Placeholder 4"/>
          <p:cNvSpPr>
            <a:spLocks noGrp="1"/>
          </p:cNvSpPr>
          <p:nvPr>
            <p:ph type="body" sz="quarter" idx="3"/>
          </p:nvPr>
        </p:nvSpPr>
        <p:spPr>
          <a:xfrm>
            <a:off x="3945471" y="4297503"/>
            <a:ext cx="306324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23" name="Picture Placeholder 2"/>
          <p:cNvSpPr>
            <a:spLocks noGrp="1" noChangeAspect="1"/>
          </p:cNvSpPr>
          <p:nvPr>
            <p:ph type="pic" idx="21"/>
          </p:nvPr>
        </p:nvSpPr>
        <p:spPr>
          <a:xfrm>
            <a:off x="3945470" y="2336873"/>
            <a:ext cx="3063240"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4" name="Text Placeholder 3"/>
          <p:cNvSpPr>
            <a:spLocks noGrp="1"/>
          </p:cNvSpPr>
          <p:nvPr>
            <p:ph type="body" sz="half" idx="19"/>
          </p:nvPr>
        </p:nvSpPr>
        <p:spPr>
          <a:xfrm>
            <a:off x="3944117" y="4873764"/>
            <a:ext cx="3067297"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25" name="Text Placeholder 4"/>
          <p:cNvSpPr>
            <a:spLocks noGrp="1"/>
          </p:cNvSpPr>
          <p:nvPr>
            <p:ph type="body" sz="quarter" idx="13"/>
          </p:nvPr>
        </p:nvSpPr>
        <p:spPr>
          <a:xfrm>
            <a:off x="7230678" y="4297503"/>
            <a:ext cx="306350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26" name="Picture Placeholder 2"/>
          <p:cNvSpPr>
            <a:spLocks noGrp="1" noChangeAspect="1"/>
          </p:cNvSpPr>
          <p:nvPr>
            <p:ph type="pic" idx="22"/>
          </p:nvPr>
        </p:nvSpPr>
        <p:spPr>
          <a:xfrm>
            <a:off x="7230677" y="2336873"/>
            <a:ext cx="3063505"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7" name="Text Placeholder 3"/>
          <p:cNvSpPr>
            <a:spLocks noGrp="1"/>
          </p:cNvSpPr>
          <p:nvPr>
            <p:ph type="body" sz="half" idx="20"/>
          </p:nvPr>
        </p:nvSpPr>
        <p:spPr>
          <a:xfrm>
            <a:off x="7230553" y="4873762"/>
            <a:ext cx="3067563"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3" name="Date Placeholder 2"/>
          <p:cNvSpPr>
            <a:spLocks noGrp="1"/>
          </p:cNvSpPr>
          <p:nvPr>
            <p:ph type="dt" sz="half" idx="10"/>
          </p:nvPr>
        </p:nvSpPr>
        <p:spPr/>
        <p:txBody>
          <a:bodyPr/>
          <a:lstStyle/>
          <a:p>
            <a:fld id="{4CE98604-FCC8-465F-BAE0-9CC8A099E8A3}" type="datetimeFigureOut">
              <a:rPr lang="en-US" smtClean="0"/>
              <a:t>12/16/2020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EE0EB1A-08DA-4CF9-90B6-0C2C707FE080}" type="slidenum">
              <a:rPr lang="en-US" smtClean="0"/>
              <a:t>‹#›</a:t>
            </a:fld>
            <a:endParaRPr lang="en-US"/>
          </a:p>
        </p:txBody>
      </p:sp>
    </p:spTree>
    <p:extLst>
      <p:ext uri="{BB962C8B-B14F-4D97-AF65-F5344CB8AC3E}">
        <p14:creationId xmlns:p14="http://schemas.microsoft.com/office/powerpoint/2010/main" val="41926348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8" name="Picture 7"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9" name="Rectangle 8"/>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lvl1pPr algn="r">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CE98604-FCC8-465F-BAE0-9CC8A099E8A3}" type="datetimeFigureOut">
              <a:rPr lang="en-US" smtClean="0"/>
              <a:t>12/16/2020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EE0EB1A-08DA-4CF9-90B6-0C2C707FE080}" type="slidenum">
              <a:rPr lang="en-US" smtClean="0"/>
              <a:t>‹#›</a:t>
            </a:fld>
            <a:endParaRPr lang="en-US"/>
          </a:p>
        </p:txBody>
      </p:sp>
    </p:spTree>
    <p:extLst>
      <p:ext uri="{BB962C8B-B14F-4D97-AF65-F5344CB8AC3E}">
        <p14:creationId xmlns:p14="http://schemas.microsoft.com/office/powerpoint/2010/main" val="132647019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7" name="Rectangle 6"/>
          <p:cNvSpPr/>
          <p:nvPr/>
        </p:nvSpPr>
        <p:spPr bwMode="ltGray">
          <a:xfrm rot="5400000">
            <a:off x="8116207" y="1869395"/>
            <a:ext cx="5106988"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rot="5400000">
            <a:off x="9868202" y="5372403"/>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10129231" y="609597"/>
            <a:ext cx="1073802" cy="435376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80322" y="609597"/>
            <a:ext cx="8870004" cy="5326589"/>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a:xfrm>
            <a:off x="6807126" y="5936187"/>
            <a:ext cx="2743200" cy="365125"/>
          </a:xfrm>
        </p:spPr>
        <p:txBody>
          <a:bodyPr/>
          <a:lstStyle/>
          <a:p>
            <a:fld id="{4CE98604-FCC8-465F-BAE0-9CC8A099E8A3}" type="datetimeFigureOut">
              <a:rPr lang="en-US" smtClean="0"/>
              <a:t>12/16/2020</a:t>
            </a:fld>
            <a:endParaRPr lang="en-US"/>
          </a:p>
        </p:txBody>
      </p:sp>
      <p:sp>
        <p:nvSpPr>
          <p:cNvPr id="5" name="Footer Placeholder 4"/>
          <p:cNvSpPr>
            <a:spLocks noGrp="1"/>
          </p:cNvSpPr>
          <p:nvPr>
            <p:ph type="ftr" sz="quarter" idx="11"/>
          </p:nvPr>
        </p:nvSpPr>
        <p:spPr>
          <a:xfrm>
            <a:off x="680321" y="5936188"/>
            <a:ext cx="6126805" cy="365125"/>
          </a:xfrm>
        </p:spPr>
        <p:txBody>
          <a:bodyPr/>
          <a:lstStyle/>
          <a:p>
            <a:endParaRPr lang="en-US"/>
          </a:p>
        </p:txBody>
      </p:sp>
      <p:sp>
        <p:nvSpPr>
          <p:cNvPr id="6" name="Slide Number Placeholder 5"/>
          <p:cNvSpPr>
            <a:spLocks noGrp="1"/>
          </p:cNvSpPr>
          <p:nvPr>
            <p:ph type="sldNum" sz="quarter" idx="12"/>
          </p:nvPr>
        </p:nvSpPr>
        <p:spPr>
          <a:xfrm>
            <a:off x="10097550" y="5398633"/>
            <a:ext cx="1154151" cy="1090789"/>
          </a:xfrm>
        </p:spPr>
        <p:txBody>
          <a:bodyPr anchor="t"/>
          <a:lstStyle>
            <a:lvl1pPr algn="ctr">
              <a:defRPr/>
            </a:lvl1pPr>
          </a:lstStyle>
          <a:p>
            <a:fld id="{6EE0EB1A-08DA-4CF9-90B6-0C2C707FE080}" type="slidenum">
              <a:rPr lang="en-US" smtClean="0"/>
              <a:t>‹#›</a:t>
            </a:fld>
            <a:endParaRPr lang="en-US"/>
          </a:p>
        </p:txBody>
      </p:sp>
    </p:spTree>
    <p:extLst>
      <p:ext uri="{BB962C8B-B14F-4D97-AF65-F5344CB8AC3E}">
        <p14:creationId xmlns:p14="http://schemas.microsoft.com/office/powerpoint/2010/main" val="8237440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15" name="Picture 14"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6" name="Picture 15"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7" name="Rectangle 16"/>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CE98604-FCC8-465F-BAE0-9CC8A099E8A3}" type="datetimeFigureOut">
              <a:rPr lang="en-US" smtClean="0"/>
              <a:t>12/16/2020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EE0EB1A-08DA-4CF9-90B6-0C2C707FE080}" type="slidenum">
              <a:rPr lang="en-US" smtClean="0"/>
              <a:t>‹#›</a:t>
            </a:fld>
            <a:endParaRPr lang="en-US"/>
          </a:p>
        </p:txBody>
      </p:sp>
    </p:spTree>
    <p:extLst>
      <p:ext uri="{BB962C8B-B14F-4D97-AF65-F5344CB8AC3E}">
        <p14:creationId xmlns:p14="http://schemas.microsoft.com/office/powerpoint/2010/main" val="3902469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086907"/>
            <a:ext cx="10437812" cy="321164"/>
          </a:xfrm>
          <a:prstGeom prst="rect">
            <a:avLst/>
          </a:prstGeom>
        </p:spPr>
      </p:pic>
      <p:pic>
        <p:nvPicPr>
          <p:cNvPr id="8" name="Picture 7"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4" y="4087901"/>
            <a:ext cx="1602997" cy="144270"/>
          </a:xfrm>
          <a:prstGeom prst="rect">
            <a:avLst/>
          </a:prstGeom>
        </p:spPr>
      </p:pic>
      <p:sp>
        <p:nvSpPr>
          <p:cNvPr id="9" name="Rectangle 8"/>
          <p:cNvSpPr/>
          <p:nvPr/>
        </p:nvSpPr>
        <p:spPr bwMode="ltGray">
          <a:xfrm>
            <a:off x="-2" y="2726267"/>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0585825" y="2726267"/>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2869895"/>
            <a:ext cx="9613860" cy="1090788"/>
          </a:xfrm>
        </p:spPr>
        <p:txBody>
          <a:bodyPr anchor="ctr">
            <a:normAutofit/>
          </a:bodyPr>
          <a:lstStyle>
            <a:lvl1pPr algn="r">
              <a:defRPr sz="3600"/>
            </a:lvl1pPr>
          </a:lstStyle>
          <a:p>
            <a:r>
              <a:rPr lang="en-US" smtClean="0"/>
              <a:t>Click to edit Master title style</a:t>
            </a:r>
            <a:endParaRPr lang="en-US" dirty="0"/>
          </a:p>
        </p:txBody>
      </p:sp>
      <p:sp>
        <p:nvSpPr>
          <p:cNvPr id="3" name="Text Placeholder 2"/>
          <p:cNvSpPr>
            <a:spLocks noGrp="1"/>
          </p:cNvSpPr>
          <p:nvPr>
            <p:ph type="body" idx="1"/>
          </p:nvPr>
        </p:nvSpPr>
        <p:spPr>
          <a:xfrm>
            <a:off x="680322" y="4232171"/>
            <a:ext cx="9613860" cy="1704017"/>
          </a:xfrm>
        </p:spPr>
        <p:txBody>
          <a:bodyPr>
            <a:normAutofit/>
          </a:bodyPr>
          <a:lstStyle>
            <a:lvl1pPr marL="0" indent="0" algn="r">
              <a:buNone/>
              <a:defRPr sz="20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4CE98604-FCC8-465F-BAE0-9CC8A099E8A3}" type="datetimeFigureOut">
              <a:rPr lang="en-US" smtClean="0"/>
              <a:t>12/16/2020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10729455" y="2869895"/>
            <a:ext cx="1154151" cy="1090789"/>
          </a:xfrm>
        </p:spPr>
        <p:txBody>
          <a:bodyPr/>
          <a:lstStyle/>
          <a:p>
            <a:fld id="{6EE0EB1A-08DA-4CF9-90B6-0C2C707FE080}" type="slidenum">
              <a:rPr lang="en-US" smtClean="0"/>
              <a:t>‹#›</a:t>
            </a:fld>
            <a:endParaRPr lang="en-US"/>
          </a:p>
        </p:txBody>
      </p:sp>
    </p:spTree>
    <p:extLst>
      <p:ext uri="{BB962C8B-B14F-4D97-AF65-F5344CB8AC3E}">
        <p14:creationId xmlns:p14="http://schemas.microsoft.com/office/powerpoint/2010/main" val="8250563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80320" y="2336873"/>
            <a:ext cx="4698358" cy="3599316"/>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594123" y="2336873"/>
            <a:ext cx="4700058" cy="3599316"/>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4CE98604-FCC8-465F-BAE0-9CC8A099E8A3}" type="datetimeFigureOut">
              <a:rPr lang="en-US" smtClean="0"/>
              <a:t>12/16/2020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EE0EB1A-08DA-4CF9-90B6-0C2C707FE080}" type="slidenum">
              <a:rPr lang="en-US" smtClean="0"/>
              <a:t>‹#›</a:t>
            </a:fld>
            <a:endParaRPr lang="en-US"/>
          </a:p>
        </p:txBody>
      </p:sp>
    </p:spTree>
    <p:extLst>
      <p:ext uri="{BB962C8B-B14F-4D97-AF65-F5344CB8AC3E}">
        <p14:creationId xmlns:p14="http://schemas.microsoft.com/office/powerpoint/2010/main" val="25202070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pic>
        <p:nvPicPr>
          <p:cNvPr id="10" name="Picture 9"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1" name="Picture 10"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2" name="Rectangle 11"/>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Rectangle 12"/>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19" y="753229"/>
            <a:ext cx="9613863" cy="1080937"/>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906350" y="2336873"/>
            <a:ext cx="4472327" cy="69313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680322" y="3030008"/>
            <a:ext cx="4698355" cy="2906179"/>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820154" y="2336873"/>
            <a:ext cx="4474028" cy="69207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5594123" y="3030008"/>
            <a:ext cx="4700059" cy="2906179"/>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4CE98604-FCC8-465F-BAE0-9CC8A099E8A3}" type="datetimeFigureOut">
              <a:rPr lang="en-US" smtClean="0"/>
              <a:t>12/16/2020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EE0EB1A-08DA-4CF9-90B6-0C2C707FE080}" type="slidenum">
              <a:rPr lang="en-US" smtClean="0"/>
              <a:t>‹#›</a:t>
            </a:fld>
            <a:endParaRPr lang="en-US"/>
          </a:p>
        </p:txBody>
      </p:sp>
    </p:spTree>
    <p:extLst>
      <p:ext uri="{BB962C8B-B14F-4D97-AF65-F5344CB8AC3E}">
        <p14:creationId xmlns:p14="http://schemas.microsoft.com/office/powerpoint/2010/main" val="30108582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pic>
        <p:nvPicPr>
          <p:cNvPr id="6" name="Picture 5"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7" name="Picture 6"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8" name="Rectangle 7"/>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4CE98604-FCC8-465F-BAE0-9CC8A099E8A3}" type="datetimeFigureOut">
              <a:rPr lang="en-US" smtClean="0"/>
              <a:t>12/16/2020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EE0EB1A-08DA-4CF9-90B6-0C2C707FE080}" type="slidenum">
              <a:rPr lang="en-US" smtClean="0"/>
              <a:t>‹#›</a:t>
            </a:fld>
            <a:endParaRPr lang="en-US"/>
          </a:p>
        </p:txBody>
      </p:sp>
    </p:spTree>
    <p:extLst>
      <p:ext uri="{BB962C8B-B14F-4D97-AF65-F5344CB8AC3E}">
        <p14:creationId xmlns:p14="http://schemas.microsoft.com/office/powerpoint/2010/main" val="57519541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5" name="Picture 4" descr="HD-ShadowShort.png"/>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6" name="Rectangle 5"/>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Date Placeholder 1"/>
          <p:cNvSpPr>
            <a:spLocks noGrp="1"/>
          </p:cNvSpPr>
          <p:nvPr>
            <p:ph type="dt" sz="half" idx="10"/>
          </p:nvPr>
        </p:nvSpPr>
        <p:spPr/>
        <p:txBody>
          <a:bodyPr/>
          <a:lstStyle/>
          <a:p>
            <a:fld id="{4CE98604-FCC8-465F-BAE0-9CC8A099E8A3}" type="datetimeFigureOut">
              <a:rPr lang="en-US" smtClean="0"/>
              <a:t>12/16/2020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EE0EB1A-08DA-4CF9-90B6-0C2C707FE080}" type="slidenum">
              <a:rPr lang="en-US" smtClean="0"/>
              <a:t>‹#›</a:t>
            </a:fld>
            <a:endParaRPr lang="en-US"/>
          </a:p>
        </p:txBody>
      </p:sp>
    </p:spTree>
    <p:extLst>
      <p:ext uri="{BB962C8B-B14F-4D97-AF65-F5344CB8AC3E}">
        <p14:creationId xmlns:p14="http://schemas.microsoft.com/office/powerpoint/2010/main" val="23396518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1" y="753227"/>
            <a:ext cx="9613859" cy="1080940"/>
          </a:xfrm>
        </p:spPr>
        <p:txBody>
          <a:bodyPr anchor="ctr">
            <a:normAutofit/>
          </a:bodyPr>
          <a:lstStyle>
            <a:lvl1pPr>
              <a:defRPr sz="3600"/>
            </a:lvl1pPr>
          </a:lstStyle>
          <a:p>
            <a:r>
              <a:rPr lang="en-US" smtClean="0"/>
              <a:t>Click to edit Master title style</a:t>
            </a:r>
            <a:endParaRPr lang="en-US" dirty="0"/>
          </a:p>
        </p:txBody>
      </p:sp>
      <p:sp>
        <p:nvSpPr>
          <p:cNvPr id="3" name="Content Placeholder 2"/>
          <p:cNvSpPr>
            <a:spLocks noGrp="1"/>
          </p:cNvSpPr>
          <p:nvPr>
            <p:ph idx="1"/>
          </p:nvPr>
        </p:nvSpPr>
        <p:spPr>
          <a:xfrm>
            <a:off x="4685846" y="2336873"/>
            <a:ext cx="5608336" cy="3599313"/>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80322" y="2336872"/>
            <a:ext cx="3790078" cy="3599317"/>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4CE98604-FCC8-465F-BAE0-9CC8A099E8A3}" type="datetimeFigureOut">
              <a:rPr lang="en-US" smtClean="0"/>
              <a:t>12/16/2020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EE0EB1A-08DA-4CF9-90B6-0C2C707FE080}" type="slidenum">
              <a:rPr lang="en-US" smtClean="0"/>
              <a:t>‹#›</a:t>
            </a:fld>
            <a:endParaRPr lang="en-US"/>
          </a:p>
        </p:txBody>
      </p:sp>
    </p:spTree>
    <p:extLst>
      <p:ext uri="{BB962C8B-B14F-4D97-AF65-F5344CB8AC3E}">
        <p14:creationId xmlns:p14="http://schemas.microsoft.com/office/powerpoint/2010/main" val="11032176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3" y="753228"/>
            <a:ext cx="9613857" cy="1080938"/>
          </a:xfrm>
        </p:spPr>
        <p:txBody>
          <a:bodyPr anchor="ctr">
            <a:normAutofit/>
          </a:bodyPr>
          <a:lstStyle>
            <a:lvl1pPr>
              <a:defRPr sz="36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4868333" y="2336874"/>
            <a:ext cx="5425849" cy="3599312"/>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680323" y="2336873"/>
            <a:ext cx="3876256" cy="3599315"/>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4CE98604-FCC8-465F-BAE0-9CC8A099E8A3}" type="datetimeFigureOut">
              <a:rPr lang="en-US" smtClean="0"/>
              <a:t>12/16/2020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EE0EB1A-08DA-4CF9-90B6-0C2C707FE080}" type="slidenum">
              <a:rPr lang="en-US" smtClean="0"/>
              <a:t>‹#›</a:t>
            </a:fld>
            <a:endParaRPr lang="en-US"/>
          </a:p>
        </p:txBody>
      </p:sp>
    </p:spTree>
    <p:extLst>
      <p:ext uri="{BB962C8B-B14F-4D97-AF65-F5344CB8AC3E}">
        <p14:creationId xmlns:p14="http://schemas.microsoft.com/office/powerpoint/2010/main" val="37720037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7" name="Picture 6" descr="hashOverlay-FullResolve.png"/>
          <p:cNvPicPr>
            <a:picLocks noChangeAspect="1"/>
          </p:cNvPicPr>
          <p:nvPr/>
        </p:nvPicPr>
        <p:blipFill>
          <a:blip r:embed="rId19">
            <a:alphaModFix amt="10000"/>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Placeholder 1"/>
          <p:cNvSpPr>
            <a:spLocks noGrp="1"/>
          </p:cNvSpPr>
          <p:nvPr>
            <p:ph type="title"/>
          </p:nvPr>
        </p:nvSpPr>
        <p:spPr>
          <a:xfrm>
            <a:off x="680321" y="753228"/>
            <a:ext cx="9613861" cy="1080938"/>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80321" y="2336873"/>
            <a:ext cx="9613861" cy="3599316"/>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550981" y="5936187"/>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4CE98604-FCC8-465F-BAE0-9CC8A099E8A3}" type="datetimeFigureOut">
              <a:rPr lang="en-US" smtClean="0"/>
              <a:t>12/16/2020</a:t>
            </a:fld>
            <a:endParaRPr lang="en-US"/>
          </a:p>
        </p:txBody>
      </p:sp>
      <p:sp>
        <p:nvSpPr>
          <p:cNvPr id="5" name="Footer Placeholder 4"/>
          <p:cNvSpPr>
            <a:spLocks noGrp="1"/>
          </p:cNvSpPr>
          <p:nvPr>
            <p:ph type="ftr" sz="quarter" idx="3"/>
          </p:nvPr>
        </p:nvSpPr>
        <p:spPr>
          <a:xfrm>
            <a:off x="680321" y="5936188"/>
            <a:ext cx="6870660" cy="365125"/>
          </a:xfrm>
          <a:prstGeom prst="rect">
            <a:avLst/>
          </a:prstGeom>
        </p:spPr>
        <p:txBody>
          <a:bodyPr vert="horz" lIns="91440" tIns="45720" rIns="91440" bIns="45720" rtlCol="0" anchor="ctr"/>
          <a:lstStyle>
            <a:lvl1pPr algn="l">
              <a:defRPr sz="105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10729455" y="753227"/>
            <a:ext cx="1154151" cy="1090789"/>
          </a:xfrm>
          <a:prstGeom prst="rect">
            <a:avLst/>
          </a:prstGeom>
        </p:spPr>
        <p:txBody>
          <a:bodyPr vert="horz" lIns="91440" tIns="45720" rIns="91440" bIns="45720" rtlCol="0" anchor="ctr"/>
          <a:lstStyle>
            <a:lvl1pPr algn="l">
              <a:defRPr sz="3600">
                <a:solidFill>
                  <a:schemeClr val="tx1">
                    <a:tint val="75000"/>
                  </a:schemeClr>
                </a:solidFill>
              </a:defRPr>
            </a:lvl1pPr>
          </a:lstStyle>
          <a:p>
            <a:fld id="{6EE0EB1A-08DA-4CF9-90B6-0C2C707FE080}" type="slidenum">
              <a:rPr lang="en-US" smtClean="0"/>
              <a:t>‹#›</a:t>
            </a:fld>
            <a:endParaRPr lang="en-US"/>
          </a:p>
        </p:txBody>
      </p:sp>
    </p:spTree>
    <p:extLst>
      <p:ext uri="{BB962C8B-B14F-4D97-AF65-F5344CB8AC3E}">
        <p14:creationId xmlns:p14="http://schemas.microsoft.com/office/powerpoint/2010/main" val="835824797"/>
      </p:ext>
    </p:extLst>
  </p:cSld>
  <p:clrMap bg1="dk1" tx1="lt1" bg2="dk2" tx2="lt2" accent1="accent1" accent2="accent2" accent3="accent3" accent4="accent4" accent5="accent5" accent6="accent6" hlink="hlink" folHlink="folHlink"/>
  <p:sldLayoutIdLst>
    <p:sldLayoutId id="2147483763" r:id="rId1"/>
    <p:sldLayoutId id="2147483764" r:id="rId2"/>
    <p:sldLayoutId id="2147483765" r:id="rId3"/>
    <p:sldLayoutId id="2147483766" r:id="rId4"/>
    <p:sldLayoutId id="2147483767" r:id="rId5"/>
    <p:sldLayoutId id="2147483768" r:id="rId6"/>
    <p:sldLayoutId id="2147483769" r:id="rId7"/>
    <p:sldLayoutId id="2147483770" r:id="rId8"/>
    <p:sldLayoutId id="2147483771" r:id="rId9"/>
    <p:sldLayoutId id="2147483772" r:id="rId10"/>
    <p:sldLayoutId id="2147483773" r:id="rId11"/>
    <p:sldLayoutId id="2147483774" r:id="rId12"/>
    <p:sldLayoutId id="2147483775" r:id="rId13"/>
    <p:sldLayoutId id="2147483776" r:id="rId14"/>
    <p:sldLayoutId id="2147483777" r:id="rId15"/>
    <p:sldLayoutId id="2147483778" r:id="rId16"/>
    <p:sldLayoutId id="2147483779" r:id="rId17"/>
  </p:sldLayoutIdLst>
  <p:txStyles>
    <p:titleStyle>
      <a:lvl1pPr algn="l" defTabSz="914400" rtl="0" eaLnBrk="1" latinLnBrk="0" hangingPunct="1">
        <a:lnSpc>
          <a:spcPct val="90000"/>
        </a:lnSpc>
        <a:spcBef>
          <a:spcPct val="0"/>
        </a:spcBef>
        <a:buNone/>
        <a:defRPr sz="36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72322" y="4046657"/>
            <a:ext cx="10689642" cy="618836"/>
          </a:xfrm>
        </p:spPr>
        <p:txBody>
          <a:bodyPr/>
          <a:lstStyle/>
          <a:p>
            <a:pPr algn="ctr">
              <a:lnSpc>
                <a:spcPct val="150000"/>
              </a:lnSpc>
            </a:pPr>
            <a:r>
              <a:rPr lang="ro-RO" sz="2400" b="1" dirty="0" smtClean="0"/>
              <a:t>სასარგებლო </a:t>
            </a:r>
            <a:r>
              <a:rPr lang="ro-RO" sz="2400" b="1" dirty="0"/>
              <a:t>წიაღისეულის გადამამუშავებელი </a:t>
            </a:r>
            <a:r>
              <a:rPr lang="ro-RO" sz="2400" b="1" dirty="0" smtClean="0"/>
              <a:t>სამსხვრევ</a:t>
            </a:r>
            <a:r>
              <a:rPr lang="ka-GE" sz="2400" b="1" dirty="0" smtClean="0"/>
              <a:t> </a:t>
            </a:r>
            <a:r>
              <a:rPr lang="ro-RO" sz="2400" b="1" dirty="0" smtClean="0"/>
              <a:t>- </a:t>
            </a:r>
            <a:r>
              <a:rPr lang="ro-RO" sz="2400" b="1" dirty="0"/>
              <a:t>დამხარისხებელი დანადგარის </a:t>
            </a:r>
            <a:r>
              <a:rPr lang="ka-GE" sz="2400" b="1" dirty="0" smtClean="0"/>
              <a:t>მ</a:t>
            </a:r>
            <a:r>
              <a:rPr lang="ro-RO" sz="2400" b="1" dirty="0" smtClean="0"/>
              <a:t>ოწყობა</a:t>
            </a:r>
            <a:r>
              <a:rPr lang="ka-GE" sz="2400" b="1" dirty="0" smtClean="0"/>
              <a:t/>
            </a:r>
            <a:br>
              <a:rPr lang="ka-GE" sz="2400" b="1" dirty="0" smtClean="0"/>
            </a:br>
            <a:r>
              <a:rPr lang="ka-GE" sz="2400" b="1" dirty="0" smtClean="0"/>
              <a:t/>
            </a:r>
            <a:br>
              <a:rPr lang="ka-GE" sz="2400" b="1" dirty="0" smtClean="0"/>
            </a:br>
            <a:r>
              <a:rPr lang="ka-GE" sz="2400" b="1" dirty="0" smtClean="0"/>
              <a:t/>
            </a:r>
            <a:br>
              <a:rPr lang="ka-GE" sz="2400" b="1" dirty="0" smtClean="0"/>
            </a:br>
            <a:r>
              <a:rPr lang="ro-RO" sz="2000" b="1" dirty="0" smtClean="0"/>
              <a:t>ზუგდიდის რაიონ</a:t>
            </a:r>
            <a:r>
              <a:rPr lang="ka-GE" sz="2000" b="1" dirty="0" smtClean="0"/>
              <a:t>ი</a:t>
            </a:r>
            <a:r>
              <a:rPr lang="ro-RO" sz="2000" b="1" dirty="0" smtClean="0"/>
              <a:t> </a:t>
            </a:r>
            <a:r>
              <a:rPr lang="ro-RO" sz="2000" b="1" dirty="0"/>
              <a:t>სოფ. </a:t>
            </a:r>
            <a:r>
              <a:rPr lang="ro-RO" sz="2000" b="1" dirty="0" smtClean="0"/>
              <a:t>ახალსოფელი</a:t>
            </a:r>
            <a:r>
              <a:rPr lang="en-US" sz="2000" b="1" dirty="0"/>
              <a:t/>
            </a:r>
            <a:br>
              <a:rPr lang="en-US" sz="2000" b="1" dirty="0"/>
            </a:br>
            <a:r>
              <a:rPr lang="en-US" sz="2000" b="1" dirty="0"/>
              <a:t/>
            </a:r>
            <a:br>
              <a:rPr lang="en-US" sz="2000" b="1" dirty="0"/>
            </a:br>
            <a:endParaRPr lang="en-US" sz="2000" dirty="0"/>
          </a:p>
        </p:txBody>
      </p:sp>
      <p:sp>
        <p:nvSpPr>
          <p:cNvPr id="3" name="Subtitle 2"/>
          <p:cNvSpPr>
            <a:spLocks noGrp="1"/>
          </p:cNvSpPr>
          <p:nvPr>
            <p:ph type="subTitle" idx="1"/>
          </p:nvPr>
        </p:nvSpPr>
        <p:spPr>
          <a:xfrm>
            <a:off x="9171709" y="2989092"/>
            <a:ext cx="2937164" cy="640799"/>
          </a:xfrm>
        </p:spPr>
        <p:txBody>
          <a:bodyPr/>
          <a:lstStyle/>
          <a:p>
            <a:pPr algn="ctr"/>
            <a:r>
              <a:rPr lang="ro-RO" b="1" dirty="0"/>
              <a:t>შპს ,,მშენებელი 2020“</a:t>
            </a:r>
            <a:endParaRPr lang="en-US" b="1" dirty="0"/>
          </a:p>
          <a:p>
            <a:endParaRPr lang="en-US" dirty="0"/>
          </a:p>
        </p:txBody>
      </p:sp>
      <p:sp>
        <p:nvSpPr>
          <p:cNvPr id="4" name="Subtitle 2"/>
          <p:cNvSpPr txBox="1">
            <a:spLocks/>
          </p:cNvSpPr>
          <p:nvPr/>
        </p:nvSpPr>
        <p:spPr>
          <a:xfrm>
            <a:off x="3191164" y="5875457"/>
            <a:ext cx="5019964" cy="640799"/>
          </a:xfrm>
          <a:prstGeom prst="rect">
            <a:avLst/>
          </a:prstGeom>
        </p:spPr>
        <p:txBody>
          <a:bodyPr vert="horz" lIns="91440" tIns="45720" rIns="91440" bIns="45720" rtlCol="0">
            <a:normAutofit/>
          </a:bodyPr>
          <a:lstStyle>
            <a:lvl1pPr marL="0" indent="0" algn="r" defTabSz="914400" rtl="0" eaLnBrk="1" latinLnBrk="0" hangingPunct="1">
              <a:lnSpc>
                <a:spcPct val="90000"/>
              </a:lnSpc>
              <a:spcBef>
                <a:spcPts val="1000"/>
              </a:spcBef>
              <a:buFont typeface="Arial" panose="020B0604020202020204" pitchFamily="34" charset="0"/>
              <a:buNone/>
              <a:defRPr sz="20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ctr"/>
            <a:r>
              <a:rPr lang="ro-RO" sz="1800" b="1" dirty="0" smtClean="0"/>
              <a:t>3</a:t>
            </a:r>
            <a:r>
              <a:rPr lang="ka-GE" sz="1800" b="1" dirty="0" smtClean="0"/>
              <a:t>0 დეკემბერი, 2020 წელი</a:t>
            </a:r>
          </a:p>
          <a:p>
            <a:pPr algn="ctr"/>
            <a:endParaRPr lang="en-US" b="1" dirty="0" smtClean="0"/>
          </a:p>
          <a:p>
            <a:endParaRPr lang="en-US" dirty="0"/>
          </a:p>
        </p:txBody>
      </p:sp>
      <p:sp>
        <p:nvSpPr>
          <p:cNvPr id="5" name="Subtitle 2"/>
          <p:cNvSpPr txBox="1">
            <a:spLocks/>
          </p:cNvSpPr>
          <p:nvPr/>
        </p:nvSpPr>
        <p:spPr>
          <a:xfrm>
            <a:off x="3260436" y="4753238"/>
            <a:ext cx="5019964" cy="640799"/>
          </a:xfrm>
          <a:prstGeom prst="rect">
            <a:avLst/>
          </a:prstGeom>
        </p:spPr>
        <p:txBody>
          <a:bodyPr vert="horz" lIns="91440" tIns="45720" rIns="91440" bIns="45720" rtlCol="0">
            <a:normAutofit/>
          </a:bodyPr>
          <a:lstStyle>
            <a:lvl1pPr marL="0" indent="0" algn="r" defTabSz="914400" rtl="0" eaLnBrk="1" latinLnBrk="0" hangingPunct="1">
              <a:lnSpc>
                <a:spcPct val="90000"/>
              </a:lnSpc>
              <a:spcBef>
                <a:spcPts val="1000"/>
              </a:spcBef>
              <a:buFont typeface="Arial" panose="020B0604020202020204" pitchFamily="34" charset="0"/>
              <a:buNone/>
              <a:defRPr sz="20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ctr"/>
            <a:r>
              <a:rPr lang="ro-RO" b="1" dirty="0" smtClean="0"/>
              <a:t>ს</a:t>
            </a:r>
            <a:r>
              <a:rPr lang="ka-GE" b="1" dirty="0" smtClean="0"/>
              <a:t>კოპინგის ანგარიშის საჯარო განხილვა</a:t>
            </a:r>
          </a:p>
          <a:p>
            <a:pPr algn="ctr"/>
            <a:endParaRPr lang="en-US" b="1" dirty="0" smtClean="0"/>
          </a:p>
          <a:p>
            <a:endParaRPr lang="en-US" dirty="0"/>
          </a:p>
        </p:txBody>
      </p:sp>
    </p:spTree>
    <p:extLst>
      <p:ext uri="{BB962C8B-B14F-4D97-AF65-F5344CB8AC3E}">
        <p14:creationId xmlns:p14="http://schemas.microsoft.com/office/powerpoint/2010/main" val="425796938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1" algn="l" rtl="0">
              <a:lnSpc>
                <a:spcPct val="90000"/>
              </a:lnSpc>
              <a:spcBef>
                <a:spcPct val="0"/>
              </a:spcBef>
            </a:pPr>
            <a:r>
              <a:rPr lang="ka-GE" sz="1800" b="1" dirty="0">
                <a:solidFill>
                  <a:schemeClr val="tx1"/>
                </a:solidFill>
              </a:rPr>
              <a:t>სასმელ-სამეურნეო წყალმომარაგება, წყლის გამოყენება და ჩამდინარე წყლები </a:t>
            </a:r>
            <a:r>
              <a:rPr lang="en-US" sz="2000" b="1" dirty="0">
                <a:solidFill>
                  <a:schemeClr val="tx1"/>
                </a:solidFill>
              </a:rPr>
              <a:t/>
            </a:r>
            <a:br>
              <a:rPr lang="en-US" sz="2000" b="1" dirty="0">
                <a:solidFill>
                  <a:schemeClr val="tx1"/>
                </a:solidFill>
              </a:rPr>
            </a:br>
            <a:endParaRPr lang="en-US" dirty="0">
              <a:solidFill>
                <a:schemeClr val="tx1"/>
              </a:solidFill>
            </a:endParaRPr>
          </a:p>
        </p:txBody>
      </p:sp>
      <p:sp>
        <p:nvSpPr>
          <p:cNvPr id="3" name="Content Placeholder 2"/>
          <p:cNvSpPr>
            <a:spLocks noGrp="1"/>
          </p:cNvSpPr>
          <p:nvPr>
            <p:ph idx="1"/>
          </p:nvPr>
        </p:nvSpPr>
        <p:spPr>
          <a:xfrm>
            <a:off x="360219" y="2336873"/>
            <a:ext cx="11499272" cy="3599316"/>
          </a:xfrm>
        </p:spPr>
        <p:txBody>
          <a:bodyPr>
            <a:normAutofit/>
          </a:bodyPr>
          <a:lstStyle/>
          <a:p>
            <a:pPr algn="just">
              <a:lnSpc>
                <a:spcPct val="150000"/>
              </a:lnSpc>
            </a:pPr>
            <a:r>
              <a:rPr lang="ro-RO" sz="1600" dirty="0"/>
              <a:t>საწარმოში სასმელი წყალი შემოტანილი იქნება ბუტილიზირებული სახით. რაც შეეხება სამეურნეო და საწარმოო წყლებს, ვინაიდან, საწარმო ბალასტს გადაამუშავებს სველი მეთოდით. პროცესის უზრუნველყოფის მიზნით წყლის აღება მოხდება </a:t>
            </a:r>
            <a:r>
              <a:rPr lang="ka-GE" sz="1600" dirty="0"/>
              <a:t>მიწისქვეშა ლიცენზირებული ჭაბურღილიდან. </a:t>
            </a:r>
            <a:r>
              <a:rPr lang="ro-RO" sz="1600" dirty="0"/>
              <a:t>სამსხვრევ-დამხარისხებელი დანადგარის ტერიტორიაზე მოეწყობა სამკამერიანი სალექარი. სალექარში გაწმენდილი წყალი, რომელიც თავისუფალი იქნება ქვიშისგან, ჩაშვებული იქნება მდ. ჯუმში.</a:t>
            </a:r>
            <a:endParaRPr lang="en-US" sz="1600" dirty="0"/>
          </a:p>
          <a:p>
            <a:pPr marL="0" indent="0">
              <a:buNone/>
            </a:pPr>
            <a:r>
              <a:rPr lang="ka-GE" sz="1600" dirty="0" smtClean="0"/>
              <a:t>მდ</a:t>
            </a:r>
            <a:r>
              <a:rPr lang="ka-GE" sz="1600" dirty="0"/>
              <a:t>. ჯუმში </a:t>
            </a:r>
            <a:r>
              <a:rPr lang="ro-RO" sz="1600" dirty="0"/>
              <a:t>წყალჩაშვების GPS კოორდინატებია</a:t>
            </a:r>
            <a:r>
              <a:rPr lang="ro-RO" sz="1600" dirty="0" smtClean="0"/>
              <a:t>:</a:t>
            </a:r>
            <a:endParaRPr lang="ka-GE" sz="1600" dirty="0" smtClean="0"/>
          </a:p>
          <a:p>
            <a:pPr marL="0" indent="0">
              <a:buNone/>
            </a:pPr>
            <a:endParaRPr lang="en-US" sz="1600" dirty="0"/>
          </a:p>
          <a:p>
            <a:endParaRPr lang="en-US" dirty="0"/>
          </a:p>
        </p:txBody>
      </p:sp>
      <p:graphicFrame>
        <p:nvGraphicFramePr>
          <p:cNvPr id="4" name="Table 3"/>
          <p:cNvGraphicFramePr>
            <a:graphicFrameLocks noGrp="1"/>
          </p:cNvGraphicFramePr>
          <p:nvPr>
            <p:extLst>
              <p:ext uri="{D42A27DB-BD31-4B8C-83A1-F6EECF244321}">
                <p14:modId xmlns:p14="http://schemas.microsoft.com/office/powerpoint/2010/main" val="1141844138"/>
              </p:ext>
            </p:extLst>
          </p:nvPr>
        </p:nvGraphicFramePr>
        <p:xfrm>
          <a:off x="4333586" y="5060734"/>
          <a:ext cx="3526559" cy="905957"/>
        </p:xfrm>
        <a:graphic>
          <a:graphicData uri="http://schemas.openxmlformats.org/drawingml/2006/table">
            <a:tbl>
              <a:tblPr firstRow="1" firstCol="1" lastRow="1" lastCol="1" bandRow="1" bandCol="1">
                <a:tableStyleId>{5C22544A-7EE6-4342-B048-85BDC9FD1C3A}</a:tableStyleId>
              </a:tblPr>
              <a:tblGrid>
                <a:gridCol w="1857773">
                  <a:extLst>
                    <a:ext uri="{9D8B030D-6E8A-4147-A177-3AD203B41FA5}">
                      <a16:colId xmlns:a16="http://schemas.microsoft.com/office/drawing/2014/main" val="1938183025"/>
                    </a:ext>
                  </a:extLst>
                </a:gridCol>
                <a:gridCol w="1668786">
                  <a:extLst>
                    <a:ext uri="{9D8B030D-6E8A-4147-A177-3AD203B41FA5}">
                      <a16:colId xmlns:a16="http://schemas.microsoft.com/office/drawing/2014/main" val="3981712281"/>
                    </a:ext>
                  </a:extLst>
                </a:gridCol>
              </a:tblGrid>
              <a:tr h="434902">
                <a:tc>
                  <a:txBody>
                    <a:bodyPr/>
                    <a:lstStyle/>
                    <a:p>
                      <a:pPr marL="4445" marR="0" algn="ctr">
                        <a:lnSpc>
                          <a:spcPct val="150000"/>
                        </a:lnSpc>
                        <a:spcBef>
                          <a:spcPts val="30"/>
                        </a:spcBef>
                        <a:spcAft>
                          <a:spcPts val="0"/>
                        </a:spcAft>
                      </a:pPr>
                      <a:r>
                        <a:rPr lang="ro-RO" sz="1200" dirty="0">
                          <a:effectLst/>
                        </a:rPr>
                        <a:t>X</a:t>
                      </a:r>
                      <a:endParaRPr lang="en-US" sz="1200" dirty="0">
                        <a:effectLst/>
                        <a:latin typeface="Sylfaen" panose="010A0502050306030303" pitchFamily="18" charset="0"/>
                        <a:ea typeface="Sylfaen" panose="010A0502050306030303" pitchFamily="18" charset="0"/>
                        <a:cs typeface="Sylfaen" panose="010A0502050306030303" pitchFamily="18" charset="0"/>
                      </a:endParaRPr>
                    </a:p>
                  </a:txBody>
                  <a:tcPr marL="0" marR="0" marT="0" marB="0"/>
                </a:tc>
                <a:tc>
                  <a:txBody>
                    <a:bodyPr/>
                    <a:lstStyle/>
                    <a:p>
                      <a:pPr marL="635" marR="0" algn="ctr">
                        <a:lnSpc>
                          <a:spcPct val="150000"/>
                        </a:lnSpc>
                        <a:spcBef>
                          <a:spcPts val="30"/>
                        </a:spcBef>
                        <a:spcAft>
                          <a:spcPts val="0"/>
                        </a:spcAft>
                      </a:pPr>
                      <a:r>
                        <a:rPr lang="ro-RO" sz="1200" dirty="0">
                          <a:effectLst/>
                        </a:rPr>
                        <a:t>Y</a:t>
                      </a:r>
                      <a:endParaRPr lang="en-US" sz="1200" dirty="0">
                        <a:effectLst/>
                        <a:latin typeface="Sylfaen" panose="010A0502050306030303" pitchFamily="18" charset="0"/>
                        <a:ea typeface="Sylfaen" panose="010A0502050306030303" pitchFamily="18" charset="0"/>
                        <a:cs typeface="Sylfaen" panose="010A0502050306030303" pitchFamily="18" charset="0"/>
                      </a:endParaRPr>
                    </a:p>
                  </a:txBody>
                  <a:tcPr marL="0" marR="0" marT="0" marB="0"/>
                </a:tc>
                <a:extLst>
                  <a:ext uri="{0D108BD9-81ED-4DB2-BD59-A6C34878D82A}">
                    <a16:rowId xmlns:a16="http://schemas.microsoft.com/office/drawing/2014/main" val="843683533"/>
                  </a:ext>
                </a:extLst>
              </a:tr>
              <a:tr h="471055">
                <a:tc>
                  <a:txBody>
                    <a:bodyPr/>
                    <a:lstStyle/>
                    <a:p>
                      <a:pPr marL="548640" marR="544195" algn="ctr">
                        <a:lnSpc>
                          <a:spcPct val="150000"/>
                        </a:lnSpc>
                        <a:spcBef>
                          <a:spcPts val="20"/>
                        </a:spcBef>
                        <a:spcAft>
                          <a:spcPts val="0"/>
                        </a:spcAft>
                      </a:pPr>
                      <a:r>
                        <a:rPr lang="ro-RO" sz="1200">
                          <a:effectLst/>
                        </a:rPr>
                        <a:t>736669</a:t>
                      </a:r>
                      <a:endParaRPr lang="en-US" sz="1200">
                        <a:effectLst/>
                        <a:latin typeface="Sylfaen" panose="010A0502050306030303" pitchFamily="18" charset="0"/>
                        <a:ea typeface="Sylfaen" panose="010A0502050306030303" pitchFamily="18" charset="0"/>
                        <a:cs typeface="Sylfaen" panose="010A0502050306030303" pitchFamily="18" charset="0"/>
                      </a:endParaRPr>
                    </a:p>
                  </a:txBody>
                  <a:tcPr marL="0" marR="0" marT="0" marB="0"/>
                </a:tc>
                <a:tc>
                  <a:txBody>
                    <a:bodyPr/>
                    <a:lstStyle/>
                    <a:p>
                      <a:pPr marL="483870" marR="480695" algn="ctr">
                        <a:lnSpc>
                          <a:spcPct val="150000"/>
                        </a:lnSpc>
                        <a:spcBef>
                          <a:spcPts val="20"/>
                        </a:spcBef>
                        <a:spcAft>
                          <a:spcPts val="0"/>
                        </a:spcAft>
                      </a:pPr>
                      <a:r>
                        <a:rPr lang="ro-RO" sz="1200" dirty="0">
                          <a:effectLst/>
                        </a:rPr>
                        <a:t>4706111</a:t>
                      </a:r>
                      <a:endParaRPr lang="en-US" sz="1200" dirty="0">
                        <a:effectLst/>
                        <a:latin typeface="Sylfaen" panose="010A0502050306030303" pitchFamily="18" charset="0"/>
                        <a:ea typeface="Sylfaen" panose="010A0502050306030303" pitchFamily="18" charset="0"/>
                        <a:cs typeface="Sylfaen" panose="010A0502050306030303" pitchFamily="18" charset="0"/>
                      </a:endParaRPr>
                    </a:p>
                  </a:txBody>
                  <a:tcPr marL="0" marR="0" marT="0" marB="0"/>
                </a:tc>
                <a:extLst>
                  <a:ext uri="{0D108BD9-81ED-4DB2-BD59-A6C34878D82A}">
                    <a16:rowId xmlns:a16="http://schemas.microsoft.com/office/drawing/2014/main" val="3991390303"/>
                  </a:ext>
                </a:extLst>
              </a:tr>
            </a:tbl>
          </a:graphicData>
        </a:graphic>
      </p:graphicFrame>
    </p:spTree>
    <p:extLst>
      <p:ext uri="{BB962C8B-B14F-4D97-AF65-F5344CB8AC3E}">
        <p14:creationId xmlns:p14="http://schemas.microsoft.com/office/powerpoint/2010/main" val="24140179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lvl="0"/>
            <a:r>
              <a:rPr lang="ka-GE" b="1" dirty="0"/>
              <a:t>პროექტის განხორციელების ალტერნატივების განხილვა</a:t>
            </a:r>
            <a:r>
              <a:rPr lang="en-US" b="1" dirty="0"/>
              <a:t/>
            </a:r>
            <a:br>
              <a:rPr lang="en-US" b="1" dirty="0"/>
            </a:br>
            <a:endParaRPr lang="en-US" dirty="0"/>
          </a:p>
        </p:txBody>
      </p:sp>
      <p:sp>
        <p:nvSpPr>
          <p:cNvPr id="3" name="Content Placeholder 2"/>
          <p:cNvSpPr>
            <a:spLocks noGrp="1"/>
          </p:cNvSpPr>
          <p:nvPr>
            <p:ph idx="1"/>
          </p:nvPr>
        </p:nvSpPr>
        <p:spPr>
          <a:xfrm>
            <a:off x="277091" y="2336873"/>
            <a:ext cx="11582400" cy="3599316"/>
          </a:xfrm>
        </p:spPr>
        <p:txBody>
          <a:bodyPr>
            <a:normAutofit lnSpcReduction="10000"/>
          </a:bodyPr>
          <a:lstStyle/>
          <a:p>
            <a:pPr marL="0" indent="0">
              <a:lnSpc>
                <a:spcPct val="150000"/>
              </a:lnSpc>
              <a:buNone/>
            </a:pPr>
            <a:r>
              <a:rPr lang="ro-RO" sz="1800" dirty="0"/>
              <a:t>„გარემოსდაცვითი შეფასების </a:t>
            </a:r>
            <a:r>
              <a:rPr lang="ka-GE" sz="1800" dirty="0"/>
              <a:t>კოდექსის“ მე</a:t>
            </a:r>
            <a:r>
              <a:rPr lang="ro-RO" sz="1800" dirty="0"/>
              <a:t>-</a:t>
            </a:r>
            <a:r>
              <a:rPr lang="ka-GE" sz="1800" dirty="0"/>
              <a:t>8 </a:t>
            </a:r>
            <a:r>
              <a:rPr lang="ro-RO" sz="1800" dirty="0"/>
              <a:t>მუხლის</a:t>
            </a:r>
            <a:r>
              <a:rPr lang="ka-GE" sz="1800" dirty="0"/>
              <a:t>, მესამე პუნქტის ,,ა.გ“ ქვეპუნქტის შესაბამისად</a:t>
            </a:r>
            <a:r>
              <a:rPr lang="ro-RO" sz="1800" dirty="0"/>
              <a:t>  სხვა საკითხებთან ერთად </a:t>
            </a:r>
            <a:r>
              <a:rPr lang="ka-GE" sz="1800" dirty="0"/>
              <a:t>სკოპინგის </a:t>
            </a:r>
            <a:r>
              <a:rPr lang="ro-RO" sz="1800" dirty="0"/>
              <a:t>ანგარიში უნდა მოიცავდეს </a:t>
            </a:r>
            <a:r>
              <a:rPr lang="ka-GE" sz="1800" dirty="0"/>
              <a:t>დაგეგმილი საქმიანობისა და მისი განხორციელების ადგილის ალტერნატივების შესახებ ინფორმაციას.</a:t>
            </a:r>
            <a:endParaRPr lang="en-US" sz="1800" dirty="0"/>
          </a:p>
          <a:p>
            <a:pPr>
              <a:lnSpc>
                <a:spcPct val="150000"/>
              </a:lnSpc>
            </a:pPr>
            <a:r>
              <a:rPr lang="ro-RO" sz="1800" dirty="0"/>
              <a:t>დაგეგმილი საქმიანობის სპეციფიკიდან გამომდინარე განხილული იქნა შემდეგი ალტერნატიული ვარიანტები:</a:t>
            </a:r>
            <a:endParaRPr lang="en-US" sz="1800" dirty="0"/>
          </a:p>
          <a:p>
            <a:pPr lvl="0">
              <a:lnSpc>
                <a:spcPct val="150000"/>
              </a:lnSpc>
            </a:pPr>
            <a:r>
              <a:rPr lang="ro-RO" sz="1800" dirty="0"/>
              <a:t>არაქმედების ალტერნატივა;</a:t>
            </a:r>
            <a:endParaRPr lang="en-US" sz="1800" dirty="0"/>
          </a:p>
          <a:p>
            <a:pPr lvl="0">
              <a:lnSpc>
                <a:spcPct val="150000"/>
              </a:lnSpc>
            </a:pPr>
            <a:r>
              <a:rPr lang="ro-RO" sz="1800" dirty="0"/>
              <a:t>სასარგებლო წიაღისეულის გადამამუშავებელი სამსხვრევ - დამხარისხებელი დანადგარის მოწყობის ალტერნატივა;</a:t>
            </a:r>
            <a:endParaRPr lang="en-US" sz="1800" dirty="0"/>
          </a:p>
          <a:p>
            <a:endParaRPr lang="en-US" dirty="0"/>
          </a:p>
        </p:txBody>
      </p:sp>
    </p:spTree>
    <p:extLst>
      <p:ext uri="{BB962C8B-B14F-4D97-AF65-F5344CB8AC3E}">
        <p14:creationId xmlns:p14="http://schemas.microsoft.com/office/powerpoint/2010/main" val="122694514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1" algn="l" rtl="0">
              <a:lnSpc>
                <a:spcPct val="90000"/>
              </a:lnSpc>
              <a:spcBef>
                <a:spcPct val="0"/>
              </a:spcBef>
            </a:pPr>
            <a:r>
              <a:rPr lang="ka-GE" sz="1800" b="1" dirty="0">
                <a:solidFill>
                  <a:schemeClr val="tx1"/>
                </a:solidFill>
              </a:rPr>
              <a:t>არაქმედების ალტერნატივა</a:t>
            </a:r>
            <a:r>
              <a:rPr lang="en-US" sz="2000" b="1" dirty="0">
                <a:solidFill>
                  <a:schemeClr val="tx1"/>
                </a:solidFill>
              </a:rPr>
              <a:t/>
            </a:r>
            <a:br>
              <a:rPr lang="en-US" sz="2000" b="1" dirty="0">
                <a:solidFill>
                  <a:schemeClr val="tx1"/>
                </a:solidFill>
              </a:rPr>
            </a:br>
            <a:endParaRPr lang="en-US" dirty="0">
              <a:solidFill>
                <a:schemeClr val="tx1"/>
              </a:solidFill>
            </a:endParaRPr>
          </a:p>
        </p:txBody>
      </p:sp>
      <p:sp>
        <p:nvSpPr>
          <p:cNvPr id="3" name="Content Placeholder 2"/>
          <p:cNvSpPr>
            <a:spLocks noGrp="1"/>
          </p:cNvSpPr>
          <p:nvPr>
            <p:ph idx="1"/>
          </p:nvPr>
        </p:nvSpPr>
        <p:spPr>
          <a:xfrm>
            <a:off x="230909" y="2336873"/>
            <a:ext cx="11508509" cy="3599316"/>
          </a:xfrm>
        </p:spPr>
        <p:txBody>
          <a:bodyPr>
            <a:normAutofit fontScale="92500"/>
          </a:bodyPr>
          <a:lstStyle/>
          <a:p>
            <a:pPr algn="just">
              <a:lnSpc>
                <a:spcPct val="150000"/>
              </a:lnSpc>
            </a:pPr>
            <a:r>
              <a:rPr lang="ro-RO" sz="2000" dirty="0"/>
              <a:t>არაქმედების, ანუ ნულოვანი ალტერნატივა გულისხმობს პროექტის განხორციელებაზე უარის თქმას, რაც იმას ნიშნავს, რომ </a:t>
            </a:r>
            <a:r>
              <a:rPr lang="ka-GE" sz="2000" dirty="0"/>
              <a:t>კომპანიამ ინფრასტრუქტურული პროექტების რეაბილიტაციისა და მშენებლობის პროცესში სამშენებლო მასალების შემოტანა უნდა განახორციელოს სხვა მუნიციპალიტეტიდან. რაც თავის მხრივ, გარდა იმისა რომ ზრდის პროეტების ხარჯებს, ასევე ნეგატიური ხასიათის მატარებელია, როგორც გარემო პირობების მიმართ ასევე ადამიანებზე ზემოქმდების მხრივ. ამასთანავე, სამშენებლო მასალების კერძოდ კი სასარგებლო წიაღისეულის სხვა მუნიციპალიტეტიდან ტრანსპორტირებამ შესაძლებელია ზემოქმედება მოახდინოს სატრანსპორტო ნაკადზე.  შესაბამისად არაქმედების ალტერნატივა უგულვებელყოფილი იქნა.</a:t>
            </a:r>
            <a:endParaRPr lang="en-US" sz="2000" dirty="0"/>
          </a:p>
          <a:p>
            <a:endParaRPr lang="en-US" dirty="0"/>
          </a:p>
        </p:txBody>
      </p:sp>
    </p:spTree>
    <p:extLst>
      <p:ext uri="{BB962C8B-B14F-4D97-AF65-F5344CB8AC3E}">
        <p14:creationId xmlns:p14="http://schemas.microsoft.com/office/powerpoint/2010/main" val="159244905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1" algn="l" rtl="0">
              <a:lnSpc>
                <a:spcPct val="90000"/>
              </a:lnSpc>
              <a:spcBef>
                <a:spcPct val="0"/>
              </a:spcBef>
            </a:pPr>
            <a:r>
              <a:rPr lang="ka-GE" sz="1800" b="1" dirty="0">
                <a:solidFill>
                  <a:schemeClr val="tx1"/>
                </a:solidFill>
              </a:rPr>
              <a:t>სასარგებლო წიაღისეულის გადამამუშავებელი სამსხვრევ - დამხარისხებელი დანადგარის მოწყობის ალტერნატივა</a:t>
            </a:r>
            <a:r>
              <a:rPr lang="en-US" sz="2000" b="1" dirty="0">
                <a:solidFill>
                  <a:schemeClr val="tx1"/>
                </a:solidFill>
              </a:rPr>
              <a:t/>
            </a:r>
            <a:br>
              <a:rPr lang="en-US" sz="2000" b="1" dirty="0">
                <a:solidFill>
                  <a:schemeClr val="tx1"/>
                </a:solidFill>
              </a:rPr>
            </a:br>
            <a:endParaRPr lang="en-US" dirty="0">
              <a:solidFill>
                <a:schemeClr val="tx1"/>
              </a:solidFill>
            </a:endParaRPr>
          </a:p>
        </p:txBody>
      </p:sp>
      <p:sp>
        <p:nvSpPr>
          <p:cNvPr id="3" name="Content Placeholder 2"/>
          <p:cNvSpPr>
            <a:spLocks noGrp="1"/>
          </p:cNvSpPr>
          <p:nvPr>
            <p:ph idx="1"/>
          </p:nvPr>
        </p:nvSpPr>
        <p:spPr>
          <a:xfrm>
            <a:off x="341745" y="2032000"/>
            <a:ext cx="11397673" cy="4655127"/>
          </a:xfrm>
        </p:spPr>
        <p:txBody>
          <a:bodyPr>
            <a:normAutofit fontScale="85000" lnSpcReduction="10000"/>
          </a:bodyPr>
          <a:lstStyle/>
          <a:p>
            <a:pPr>
              <a:lnSpc>
                <a:spcPct val="150000"/>
              </a:lnSpc>
            </a:pPr>
            <a:r>
              <a:rPr lang="ka-GE" sz="1700" dirty="0"/>
              <a:t>სასარგებლო წიაღისეულის სამსხვრევ-დამხარისხებელი დანადგარის მოწყობის შემთხვევაში, როგორც შპს ,,მშენებელი 2020“-ს ასევე  სხვა კომპანიებს, რომლებიც ახორციელებენ ადგილობრივი ინფრასტრუქტურული პროექტების სარეაბილიტაციო და სამშენებელო სამუშაოებს, სამშენებლო მასალების შემოტანა სხვა მუნიციპალიტეტიდან არ მოუწევთ. რაც თავის მხრივ, გარდა იმისა რომ არ გაზრდის ინფრასტრუქტურული პროეტების ხარჯებს, ასევე თავიდან იქნება აცილებული ნეგატიური ხასიათის ზემოქმედებები, როგორც გარემო პირობების მიმართ ასევე ადამიანებზე. ამასთანავე, თავიდან იქნება აცილებული სამშენებლო მასალების სხვა მუნიციპალიტეტიდან ტრანსპორტირებით გამოწვეული ზემოქმედებები/რისკები სატრანსპორტო ნაკადზე და მაცხოვრებლებზე.</a:t>
            </a:r>
            <a:endParaRPr lang="en-US" sz="1700" dirty="0"/>
          </a:p>
          <a:p>
            <a:pPr>
              <a:lnSpc>
                <a:spcPct val="150000"/>
              </a:lnSpc>
            </a:pPr>
            <a:r>
              <a:rPr lang="ka-GE" sz="1600" dirty="0"/>
              <a:t>ამასთან, საწარმოს მოწყობის შემთხვევაში გაჩნდება დამატებითი სამუშაო ადგილები ადგილობრივი მოსახლეობისთვის, რაც დადებითად აისახება მუნიციპალიტეტის სოციალურ-ეკონომიკურ მდგომარეობაზე.</a:t>
            </a:r>
            <a:endParaRPr lang="en-US" sz="1600" dirty="0"/>
          </a:p>
          <a:p>
            <a:pPr>
              <a:lnSpc>
                <a:spcPct val="150000"/>
              </a:lnSpc>
            </a:pPr>
            <a:r>
              <a:rPr lang="ro-RO" sz="1600" dirty="0"/>
              <a:t>პროექტის განხორციელების შედეგად მოსალოდნელი ნეგატიური ასპექტებიდან აღსანიშნავია ზემოქმედება ატმოსფერული ჰაერის ხარისხზე. თუმცა</a:t>
            </a:r>
            <a:r>
              <a:rPr lang="ka-GE" sz="1600" dirty="0"/>
              <a:t>, </a:t>
            </a:r>
            <a:r>
              <a:rPr lang="ro-RO" sz="1600" dirty="0"/>
              <a:t>სათანადო შემარბილებელი ღონისძიებების გატარების შემთხვევაში </a:t>
            </a:r>
            <a:r>
              <a:rPr lang="ka-GE" sz="1600" dirty="0"/>
              <a:t>და ასევე იმის გათვალისიწინებით რომ პროდუქციის მსხვრევა გათვალისიწინებულია სველი მეთოდით ატმოსფერულ ჰაერზე მოსალოდნელი ზემოქმედება  </a:t>
            </a:r>
            <a:r>
              <a:rPr lang="ro-RO" sz="1600" dirty="0"/>
              <a:t>ნულამდე იქნება დაყვანილი.</a:t>
            </a:r>
            <a:endParaRPr lang="en-US" sz="1600" dirty="0"/>
          </a:p>
          <a:p>
            <a:endParaRPr lang="en-US" dirty="0"/>
          </a:p>
        </p:txBody>
      </p:sp>
    </p:spTree>
    <p:extLst>
      <p:ext uri="{BB962C8B-B14F-4D97-AF65-F5344CB8AC3E}">
        <p14:creationId xmlns:p14="http://schemas.microsoft.com/office/powerpoint/2010/main" val="8303384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lvl="0"/>
            <a:r>
              <a:rPr lang="ka-GE" sz="1800" b="1" dirty="0"/>
              <a:t>გარემოზე შესაძლო ზემოქმედება საწარმოს ექსპლოატაციის პროცესში</a:t>
            </a:r>
            <a:endParaRPr lang="en-US" sz="1800" b="1" dirty="0"/>
          </a:p>
        </p:txBody>
      </p:sp>
      <p:sp>
        <p:nvSpPr>
          <p:cNvPr id="3" name="Content Placeholder 2"/>
          <p:cNvSpPr>
            <a:spLocks noGrp="1"/>
          </p:cNvSpPr>
          <p:nvPr>
            <p:ph idx="1"/>
          </p:nvPr>
        </p:nvSpPr>
        <p:spPr>
          <a:xfrm>
            <a:off x="193964" y="2336873"/>
            <a:ext cx="11619345" cy="3599316"/>
          </a:xfrm>
        </p:spPr>
        <p:txBody>
          <a:bodyPr>
            <a:normAutofit lnSpcReduction="10000"/>
          </a:bodyPr>
          <a:lstStyle/>
          <a:p>
            <a:pPr>
              <a:lnSpc>
                <a:spcPct val="150000"/>
              </a:lnSpc>
            </a:pPr>
            <a:r>
              <a:rPr lang="ro-RO" sz="1600" dirty="0"/>
              <a:t>საწარმოს საქმიანობის სპეციფიკიდან გამომდინარე, ადგილი ექნება საწარმოს უბნებზე მავნე ნივთიერებათა წარმოქმნას და მათ შემდგომ გაფრქვევას ატმოსფეროში. საწარმოს მიერ ატმოსფერულ ჰაერში გაფრქვეულ მავნე ნივთიერებას წარმოადგენს: არაორგანული მტვერი. იქიდან გამომდინარე რომ სასარგებლო წიაღისეულის გადამუშავება ხდება სველი მეთოდით, მტვრის გამოყოფა მნიშვნელოვნად იქნება შემცირებული. გარდა ამისა, დანადგარი აღჭურვილია ევროპული სტანდარტის მქონე მტვერდამჭერი მოწყობილობით, ციკლონით, რომელიც უზრუნველყოფს არაორგანული მტვრის მაქსიმალურ დაჭერას.</a:t>
            </a:r>
            <a:endParaRPr lang="en-US" sz="1600" dirty="0"/>
          </a:p>
          <a:p>
            <a:pPr>
              <a:lnSpc>
                <a:spcPct val="150000"/>
              </a:lnSpc>
            </a:pPr>
            <a:r>
              <a:rPr lang="ro-RO" sz="1600" dirty="0"/>
              <a:t>აქედან გამომდინარე, ატმოსფერულ ჰაერში მავნე ნივთიერებათა კონცენტრაციების ნორმირებულ მაჩვენებლებზე გადაჭარბება მოსალოდნელი არ არის.</a:t>
            </a:r>
            <a:endParaRPr lang="en-US" sz="1600" dirty="0"/>
          </a:p>
          <a:p>
            <a:pPr>
              <a:lnSpc>
                <a:spcPct val="150000"/>
              </a:lnSpc>
            </a:pPr>
            <a:r>
              <a:rPr lang="ro-RO" sz="1600" dirty="0"/>
              <a:t>გარდა ამისა, მნიშვნელოვან ფაქტორს წარმოადგენს საწარმოს, მოსახლეობიდან საკმაოდ დიდი მანძილით დაშორება.</a:t>
            </a:r>
            <a:endParaRPr lang="en-US" sz="1600" dirty="0"/>
          </a:p>
          <a:p>
            <a:endParaRPr lang="en-US" dirty="0"/>
          </a:p>
        </p:txBody>
      </p:sp>
    </p:spTree>
    <p:extLst>
      <p:ext uri="{BB962C8B-B14F-4D97-AF65-F5344CB8AC3E}">
        <p14:creationId xmlns:p14="http://schemas.microsoft.com/office/powerpoint/2010/main" val="105025334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1" algn="l" rtl="0">
              <a:lnSpc>
                <a:spcPct val="90000"/>
              </a:lnSpc>
              <a:spcBef>
                <a:spcPct val="0"/>
              </a:spcBef>
            </a:pPr>
            <a:r>
              <a:rPr lang="ka-GE" sz="1800" b="1" dirty="0">
                <a:solidFill>
                  <a:schemeClr val="tx1"/>
                </a:solidFill>
              </a:rPr>
              <a:t>საწარმოს ექსპლოატაციის პროცესში საკანალიზაციო წყლების მართვა</a:t>
            </a:r>
            <a:r>
              <a:rPr lang="en-US" sz="2000" b="1" dirty="0">
                <a:solidFill>
                  <a:schemeClr val="tx1"/>
                </a:solidFill>
              </a:rPr>
              <a:t/>
            </a:r>
            <a:br>
              <a:rPr lang="en-US" sz="2000" b="1" dirty="0">
                <a:solidFill>
                  <a:schemeClr val="tx1"/>
                </a:solidFill>
              </a:rPr>
            </a:br>
            <a:endParaRPr lang="en-US" dirty="0">
              <a:solidFill>
                <a:schemeClr val="tx1"/>
              </a:solidFill>
            </a:endParaRPr>
          </a:p>
        </p:txBody>
      </p:sp>
      <p:sp>
        <p:nvSpPr>
          <p:cNvPr id="3" name="Content Placeholder 2"/>
          <p:cNvSpPr>
            <a:spLocks noGrp="1"/>
          </p:cNvSpPr>
          <p:nvPr>
            <p:ph idx="1"/>
          </p:nvPr>
        </p:nvSpPr>
        <p:spPr>
          <a:xfrm>
            <a:off x="277091" y="2336873"/>
            <a:ext cx="11591636" cy="3599316"/>
          </a:xfrm>
        </p:spPr>
        <p:txBody>
          <a:bodyPr/>
          <a:lstStyle/>
          <a:p>
            <a:pPr algn="just"/>
            <a:r>
              <a:rPr lang="ro-RO" dirty="0"/>
              <a:t>ობიექტზე პერსონალისათვის მოეწყობა ტუალეტი, რომლისთვისაც მოხდება საკანალიზაციო ჭის მოწყობა. ჭაში დაგროვილი საკანალიზაციო ფეკალური მასების გატანა მოხდება საასენიზაციო მანქანების საშუალებით შესაბამისი კომუნალური სამსახურის მიერ.</a:t>
            </a:r>
            <a:endParaRPr lang="en-US" dirty="0"/>
          </a:p>
          <a:p>
            <a:endParaRPr lang="en-US" dirty="0"/>
          </a:p>
        </p:txBody>
      </p:sp>
    </p:spTree>
    <p:extLst>
      <p:ext uri="{BB962C8B-B14F-4D97-AF65-F5344CB8AC3E}">
        <p14:creationId xmlns:p14="http://schemas.microsoft.com/office/powerpoint/2010/main" val="378523977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1" algn="l" rtl="0">
              <a:lnSpc>
                <a:spcPct val="90000"/>
              </a:lnSpc>
              <a:spcBef>
                <a:spcPct val="0"/>
              </a:spcBef>
            </a:pPr>
            <a:r>
              <a:rPr lang="ka-GE" sz="1800" b="1" dirty="0">
                <a:solidFill>
                  <a:schemeClr val="tx1"/>
                </a:solidFill>
              </a:rPr>
              <a:t>ნარჩენების წარმოქმნა და მისი განკარგვა</a:t>
            </a:r>
            <a:r>
              <a:rPr lang="en-US" sz="2000" b="1" dirty="0">
                <a:solidFill>
                  <a:schemeClr val="tx1"/>
                </a:solidFill>
              </a:rPr>
              <a:t/>
            </a:r>
            <a:br>
              <a:rPr lang="en-US" sz="2000" b="1" dirty="0">
                <a:solidFill>
                  <a:schemeClr val="tx1"/>
                </a:solidFill>
              </a:rPr>
            </a:br>
            <a:endParaRPr lang="en-US" dirty="0">
              <a:solidFill>
                <a:schemeClr val="tx1"/>
              </a:solidFill>
            </a:endParaRPr>
          </a:p>
        </p:txBody>
      </p:sp>
      <p:sp>
        <p:nvSpPr>
          <p:cNvPr id="3" name="Content Placeholder 2"/>
          <p:cNvSpPr>
            <a:spLocks noGrp="1"/>
          </p:cNvSpPr>
          <p:nvPr>
            <p:ph idx="1"/>
          </p:nvPr>
        </p:nvSpPr>
        <p:spPr>
          <a:xfrm>
            <a:off x="166255" y="1976582"/>
            <a:ext cx="11684000" cy="4784436"/>
          </a:xfrm>
        </p:spPr>
        <p:txBody>
          <a:bodyPr>
            <a:normAutofit fontScale="92500" lnSpcReduction="10000"/>
          </a:bodyPr>
          <a:lstStyle/>
          <a:p>
            <a:pPr>
              <a:lnSpc>
                <a:spcPct val="150000"/>
              </a:lnSpc>
            </a:pPr>
            <a:r>
              <a:rPr lang="ro-RO" sz="1700" b="1" i="1" dirty="0"/>
              <a:t>სახიფათო ნარჩენები.</a:t>
            </a:r>
            <a:r>
              <a:rPr lang="ro-RO" sz="1700" dirty="0"/>
              <a:t> იქიდან გამომდინარე, რომ კომპანიის ავტოსატრანსპორტო საშუალებების გამართვა არ მოხდება ობიექტის ტერიტორიაზე, სახიფათო ნარჩენების წარმოქმნა მოსალოდნელი არ არის. თუმცა ობიექტის ტერიტორიაზე განთავსდება სახიფათო ნარჩენების განთავსებისთვის შესაბამისი ჰერმეტული კონტეინერი. სახიფათო ნარჩენის წარმოქმნის შემთხვევაში, მისი გატანა მოხდება შესაბამისი ნებართვის მქონე კომპანიის მიერ.</a:t>
            </a:r>
            <a:endParaRPr lang="en-US" sz="1700" dirty="0"/>
          </a:p>
          <a:p>
            <a:pPr>
              <a:lnSpc>
                <a:spcPct val="150000"/>
              </a:lnSpc>
            </a:pPr>
            <a:r>
              <a:rPr lang="ro-RO" sz="1700" b="1" i="1" dirty="0"/>
              <a:t>არასახიფათო ნარჩენები.</a:t>
            </a:r>
            <a:r>
              <a:rPr lang="ro-RO" sz="1700" dirty="0"/>
              <a:t> საწარმოში, სასარგებლო წიაღისეულის რეცხვის შედეგად წარმოქმნილი წყლის სალექარში გაწმენდის შედეგად რჩება ლამი, რომელიც დროებით დასაწყობდება საწარმოს ტერიტორიაზე და მისი გატანა მოხდება პერიოდულად სარეალიზაციოდ (ძირითადად მისი გამოყენება მოხდება დაზიანებული გზების ამოსავსებად, გზის და სხვა სახის სარეაბილიტაციო სამუშაოებში).</a:t>
            </a:r>
            <a:endParaRPr lang="en-US" sz="1700" dirty="0"/>
          </a:p>
          <a:p>
            <a:pPr>
              <a:lnSpc>
                <a:spcPct val="150000"/>
              </a:lnSpc>
            </a:pPr>
            <a:r>
              <a:rPr lang="ro-RO" sz="1700" b="1" i="1" dirty="0"/>
              <a:t>საყოფაცხოვრებო ნარჩენები. </a:t>
            </a:r>
            <a:r>
              <a:rPr lang="ro-RO" sz="1700" dirty="0"/>
              <a:t>ობიექტის ტერიტორიაზე საყოფაცხოვრებო ბარჩენებისათვის განთავსდება შესაბამისი ურნები. ნარჩენების გატანა მოხდება დაგროვების შესაბამისად, შესაბამისი კომუნალური სამსახურის მიერ მათთან გაფორმებული ხელშეკრულების საფუძველზე.</a:t>
            </a:r>
            <a:endParaRPr lang="en-US" sz="1700" dirty="0"/>
          </a:p>
          <a:p>
            <a:pPr>
              <a:lnSpc>
                <a:spcPct val="150000"/>
              </a:lnSpc>
            </a:pPr>
            <a:r>
              <a:rPr lang="ro-RO" sz="1700" dirty="0"/>
              <a:t>კომპანიის ნარჩენების მართვის გეგმა წარმოდგენილი იქნება გზშ ანგარიშში.</a:t>
            </a:r>
            <a:endParaRPr lang="en-US" sz="1700" dirty="0"/>
          </a:p>
          <a:p>
            <a:endParaRPr lang="en-US" dirty="0"/>
          </a:p>
        </p:txBody>
      </p:sp>
    </p:spTree>
    <p:extLst>
      <p:ext uri="{BB962C8B-B14F-4D97-AF65-F5344CB8AC3E}">
        <p14:creationId xmlns:p14="http://schemas.microsoft.com/office/powerpoint/2010/main" val="113346894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1" algn="l" rtl="0">
              <a:lnSpc>
                <a:spcPct val="90000"/>
              </a:lnSpc>
              <a:spcBef>
                <a:spcPct val="0"/>
              </a:spcBef>
            </a:pPr>
            <a:r>
              <a:rPr lang="ka-GE" sz="1800" b="1" dirty="0">
                <a:solidFill>
                  <a:schemeClr val="tx1"/>
                </a:solidFill>
              </a:rPr>
              <a:t>ხმაურით გამოწვეული ზემოქმედება</a:t>
            </a:r>
            <a:r>
              <a:rPr lang="en-US" sz="2000" b="1" dirty="0">
                <a:solidFill>
                  <a:schemeClr val="tx1"/>
                </a:solidFill>
              </a:rPr>
              <a:t/>
            </a:r>
            <a:br>
              <a:rPr lang="en-US" sz="2000" b="1" dirty="0">
                <a:solidFill>
                  <a:schemeClr val="tx1"/>
                </a:solidFill>
              </a:rPr>
            </a:br>
            <a:endParaRPr lang="en-US" dirty="0">
              <a:solidFill>
                <a:schemeClr val="tx1"/>
              </a:solidFill>
            </a:endParaRPr>
          </a:p>
        </p:txBody>
      </p:sp>
      <p:sp>
        <p:nvSpPr>
          <p:cNvPr id="3" name="Content Placeholder 2"/>
          <p:cNvSpPr>
            <a:spLocks noGrp="1"/>
          </p:cNvSpPr>
          <p:nvPr>
            <p:ph idx="1"/>
          </p:nvPr>
        </p:nvSpPr>
        <p:spPr>
          <a:xfrm>
            <a:off x="323273" y="2336873"/>
            <a:ext cx="11443854" cy="3599316"/>
          </a:xfrm>
        </p:spPr>
        <p:txBody>
          <a:bodyPr>
            <a:normAutofit/>
          </a:bodyPr>
          <a:lstStyle/>
          <a:p>
            <a:pPr>
              <a:lnSpc>
                <a:spcPct val="150000"/>
              </a:lnSpc>
            </a:pPr>
            <a:r>
              <a:rPr lang="ro-RO" sz="1800" dirty="0"/>
              <a:t>საწარმოს მუშაობის პროცესს თან სდევს ხმაურის წარმოქმნა და გავრცელება, რამაც შეიძლება უარყოფითი გავლენა მოახდინოს გარემოზე და ადამიანებზე. საწარმოს ექსპლუატაციის ეტაპზე ხმაურის წყაროს წარმოადგენენ ტექნოლოგიურ პროცესში ჩართული დანადგარ-მექანიზმები (სამსხვრევი, ცხაური, ტრანსპორტიორები და სხვ.).</a:t>
            </a:r>
            <a:endParaRPr lang="en-US" sz="1800" dirty="0"/>
          </a:p>
          <a:p>
            <a:pPr>
              <a:lnSpc>
                <a:spcPct val="150000"/>
              </a:lnSpc>
            </a:pPr>
            <a:r>
              <a:rPr lang="ro-RO" sz="1800" dirty="0"/>
              <a:t> </a:t>
            </a:r>
            <a:r>
              <a:rPr lang="ro-RO" sz="1800" dirty="0" smtClean="0"/>
              <a:t>საწარმოს </a:t>
            </a:r>
            <a:r>
              <a:rPr lang="ro-RO" sz="1800" dirty="0"/>
              <a:t>განთავსების ადგილისა და მისგან მოსახლეობის დაშორების გათვალისწინებით ხმაურის უარყოფითი გავლენა მინიმუმამდეა შემცირებული.</a:t>
            </a:r>
            <a:endParaRPr lang="en-US" sz="1800" dirty="0"/>
          </a:p>
          <a:p>
            <a:endParaRPr lang="en-US" dirty="0"/>
          </a:p>
        </p:txBody>
      </p:sp>
    </p:spTree>
    <p:extLst>
      <p:ext uri="{BB962C8B-B14F-4D97-AF65-F5344CB8AC3E}">
        <p14:creationId xmlns:p14="http://schemas.microsoft.com/office/powerpoint/2010/main" val="329345903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1"/>
            <a:r>
              <a:rPr lang="ka-GE" sz="1800" b="1" dirty="0">
                <a:solidFill>
                  <a:schemeClr val="tx1"/>
                </a:solidFill>
              </a:rPr>
              <a:t>ზემოქმედება ნიადაგის და გრუნტის ხარისხზე</a:t>
            </a:r>
            <a:endParaRPr lang="en-US" sz="2000" b="1" dirty="0">
              <a:solidFill>
                <a:schemeClr val="tx1"/>
              </a:solidFill>
            </a:endParaRPr>
          </a:p>
        </p:txBody>
      </p:sp>
      <p:sp>
        <p:nvSpPr>
          <p:cNvPr id="3" name="Content Placeholder 2"/>
          <p:cNvSpPr>
            <a:spLocks noGrp="1"/>
          </p:cNvSpPr>
          <p:nvPr>
            <p:ph idx="1"/>
          </p:nvPr>
        </p:nvSpPr>
        <p:spPr>
          <a:xfrm>
            <a:off x="387927" y="2336873"/>
            <a:ext cx="11471564" cy="3599316"/>
          </a:xfrm>
        </p:spPr>
        <p:txBody>
          <a:bodyPr>
            <a:normAutofit/>
          </a:bodyPr>
          <a:lstStyle/>
          <a:p>
            <a:pPr marL="0" indent="0">
              <a:lnSpc>
                <a:spcPct val="150000"/>
              </a:lnSpc>
              <a:buNone/>
            </a:pPr>
            <a:r>
              <a:rPr lang="ro-RO" sz="1600" dirty="0"/>
              <a:t>საწარმოს ფუნქციონირებისას ნიადაგზე შესაძლო ზემოქმედება შესაძლებელია გამოიწვიოს: </a:t>
            </a:r>
            <a:endParaRPr lang="en-US" sz="1600" dirty="0"/>
          </a:p>
          <a:p>
            <a:pPr>
              <a:lnSpc>
                <a:spcPct val="150000"/>
              </a:lnSpc>
            </a:pPr>
            <a:endParaRPr lang="en-US" sz="1600" dirty="0"/>
          </a:p>
          <a:p>
            <a:pPr lvl="0">
              <a:lnSpc>
                <a:spcPct val="150000"/>
              </a:lnSpc>
            </a:pPr>
            <a:r>
              <a:rPr lang="ro-RO" sz="1600" dirty="0"/>
              <a:t>ტექნიკის	ან	სატრანსპორტო	საშუალებებიდან	</a:t>
            </a:r>
            <a:r>
              <a:rPr lang="ro-RO" sz="1600" dirty="0" smtClean="0"/>
              <a:t>ნავთობპროდუქტების</a:t>
            </a:r>
            <a:r>
              <a:rPr lang="ka-GE" sz="1600" dirty="0" smtClean="0"/>
              <a:t> </a:t>
            </a:r>
            <a:r>
              <a:rPr lang="ro-RO" sz="1600" dirty="0" smtClean="0"/>
              <a:t>ავარიულმა </a:t>
            </a:r>
            <a:r>
              <a:rPr lang="ro-RO" sz="1600" dirty="0"/>
              <a:t>დაღვრამ/გაჟონვამ;</a:t>
            </a:r>
            <a:endParaRPr lang="en-US" sz="1600" dirty="0"/>
          </a:p>
          <a:p>
            <a:pPr>
              <a:lnSpc>
                <a:spcPct val="150000"/>
              </a:lnSpc>
            </a:pPr>
            <a:r>
              <a:rPr lang="ro-RO" sz="1600" dirty="0"/>
              <a:t>აღსანიშნავია, რომ კომპანიის ტექნიკისა და ავტოსატრანსპორტო საშუალებების ტექნიკური გამართვა (მათ შორის ზეთის შეცვლა) ობიექტის ტერიტორიაზე არ იწარმოებს.</a:t>
            </a:r>
            <a:endParaRPr lang="en-US" sz="1600" dirty="0"/>
          </a:p>
          <a:p>
            <a:pPr>
              <a:lnSpc>
                <a:spcPct val="150000"/>
              </a:lnSpc>
            </a:pPr>
            <a:r>
              <a:rPr lang="ro-RO" sz="1600" dirty="0"/>
              <a:t>ობიექტის	ტერიტორიაზე	რისკების	შემცირების	</a:t>
            </a:r>
            <a:r>
              <a:rPr lang="ro-RO" sz="1600" dirty="0" smtClean="0"/>
              <a:t>მიზნით</a:t>
            </a:r>
            <a:r>
              <a:rPr lang="ka-GE" sz="1600" dirty="0" smtClean="0"/>
              <a:t> </a:t>
            </a:r>
            <a:r>
              <a:rPr lang="ro-RO" sz="1600" dirty="0" smtClean="0"/>
              <a:t>განხორციელდება</a:t>
            </a:r>
            <a:r>
              <a:rPr lang="ro-RO" sz="1600" dirty="0"/>
              <a:t>	ტექნიკისა	და ტრანსპორტის მუშაობის პროცესის მეთვალყურეობა და დაუყოვნებლივი რეაგირება დარღვევებზე.</a:t>
            </a:r>
            <a:endParaRPr lang="en-US" sz="1600" dirty="0"/>
          </a:p>
          <a:p>
            <a:endParaRPr lang="en-US" dirty="0"/>
          </a:p>
        </p:txBody>
      </p:sp>
    </p:spTree>
    <p:extLst>
      <p:ext uri="{BB962C8B-B14F-4D97-AF65-F5344CB8AC3E}">
        <p14:creationId xmlns:p14="http://schemas.microsoft.com/office/powerpoint/2010/main" val="137399821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1" algn="l" rtl="0">
              <a:lnSpc>
                <a:spcPct val="90000"/>
              </a:lnSpc>
              <a:spcBef>
                <a:spcPct val="0"/>
              </a:spcBef>
            </a:pPr>
            <a:r>
              <a:rPr lang="ka-GE" sz="1800" b="1" dirty="0">
                <a:solidFill>
                  <a:schemeClr val="tx1"/>
                </a:solidFill>
              </a:rPr>
              <a:t>ზემოქმედება დაცულ ტერიტორიებზე</a:t>
            </a:r>
            <a:r>
              <a:rPr lang="en-US" sz="2000" b="1" dirty="0">
                <a:solidFill>
                  <a:schemeClr val="tx1"/>
                </a:solidFill>
              </a:rPr>
              <a:t/>
            </a:r>
            <a:br>
              <a:rPr lang="en-US" sz="2000" b="1" dirty="0">
                <a:solidFill>
                  <a:schemeClr val="tx1"/>
                </a:solidFill>
              </a:rPr>
            </a:br>
            <a:endParaRPr lang="en-US" dirty="0">
              <a:solidFill>
                <a:schemeClr val="tx1"/>
              </a:solidFill>
            </a:endParaRPr>
          </a:p>
        </p:txBody>
      </p:sp>
      <p:sp>
        <p:nvSpPr>
          <p:cNvPr id="3" name="Content Placeholder 2"/>
          <p:cNvSpPr>
            <a:spLocks noGrp="1"/>
          </p:cNvSpPr>
          <p:nvPr>
            <p:ph idx="1"/>
          </p:nvPr>
        </p:nvSpPr>
        <p:spPr/>
        <p:txBody>
          <a:bodyPr/>
          <a:lstStyle/>
          <a:p>
            <a:pPr algn="just">
              <a:lnSpc>
                <a:spcPct val="150000"/>
              </a:lnSpc>
            </a:pPr>
            <a:r>
              <a:rPr lang="ro-RO" sz="1800" dirty="0"/>
              <a:t>საპროექტო არეალის მიმდებარედ დაცული ტერიტორიები არ მდებარეობს. შესაბამისად, პროექტის დაცულ ტერიტორიებზე ზემოქმედება მოსალოდნელი არ არის.</a:t>
            </a:r>
            <a:endParaRPr lang="en-US" sz="1800" dirty="0"/>
          </a:p>
          <a:p>
            <a:endParaRPr lang="en-US" dirty="0"/>
          </a:p>
        </p:txBody>
      </p:sp>
    </p:spTree>
    <p:extLst>
      <p:ext uri="{BB962C8B-B14F-4D97-AF65-F5344CB8AC3E}">
        <p14:creationId xmlns:p14="http://schemas.microsoft.com/office/powerpoint/2010/main" val="124747907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ka-GE" dirty="0" smtClean="0"/>
              <a:t>შესავალი</a:t>
            </a:r>
            <a:endParaRPr lang="en-US" dirty="0"/>
          </a:p>
        </p:txBody>
      </p:sp>
      <p:sp>
        <p:nvSpPr>
          <p:cNvPr id="3" name="Content Placeholder 2"/>
          <p:cNvSpPr>
            <a:spLocks noGrp="1"/>
          </p:cNvSpPr>
          <p:nvPr>
            <p:ph idx="1"/>
          </p:nvPr>
        </p:nvSpPr>
        <p:spPr>
          <a:xfrm>
            <a:off x="147783" y="2336873"/>
            <a:ext cx="12044218" cy="3599316"/>
          </a:xfrm>
        </p:spPr>
        <p:txBody>
          <a:bodyPr/>
          <a:lstStyle/>
          <a:p>
            <a:pPr>
              <a:lnSpc>
                <a:spcPct val="150000"/>
              </a:lnSpc>
            </a:pPr>
            <a:r>
              <a:rPr lang="ka-GE" sz="1800" dirty="0"/>
              <a:t>შპს ,,მშენებელი 2020“ საქართველოს ტერიტორიაზე ფუნქციონირებს 2019 წლიდან. მის ძირითად საქმიანობას წარმოადგენს სხვადასხვა სახის სასარგებლო წიაღისეულის მოპოვება და მისი </a:t>
            </a:r>
            <a:r>
              <a:rPr lang="ka-GE" sz="1800" dirty="0" smtClean="0"/>
              <a:t>გადამუშავება</a:t>
            </a:r>
            <a:r>
              <a:rPr lang="ka-GE" sz="1800" dirty="0"/>
              <a:t>;</a:t>
            </a:r>
            <a:endParaRPr lang="en-US" sz="1800" dirty="0"/>
          </a:p>
          <a:p>
            <a:pPr>
              <a:lnSpc>
                <a:spcPct val="150000"/>
              </a:lnSpc>
            </a:pPr>
            <a:r>
              <a:rPr lang="ka-GE" sz="1800" dirty="0"/>
              <a:t>ამ ეტაპზე, კომპანია გეგმავს ზუგდიდში, სოფელ ახალსოფელში სასარგებლო წიაღისეულის, კერძოდ კი ქვიშა-ხრეშის სამსხვრევ დამხარისხებელი დანადგარის </a:t>
            </a:r>
            <a:r>
              <a:rPr lang="ka-GE" sz="1800" dirty="0" smtClean="0"/>
              <a:t>მოწყობას;</a:t>
            </a:r>
          </a:p>
          <a:p>
            <a:pPr>
              <a:lnSpc>
                <a:spcPct val="150000"/>
              </a:lnSpc>
            </a:pPr>
            <a:endParaRPr lang="en-US" sz="1800" dirty="0"/>
          </a:p>
          <a:p>
            <a:endParaRPr lang="en-US" dirty="0"/>
          </a:p>
        </p:txBody>
      </p:sp>
    </p:spTree>
    <p:extLst>
      <p:ext uri="{BB962C8B-B14F-4D97-AF65-F5344CB8AC3E}">
        <p14:creationId xmlns:p14="http://schemas.microsoft.com/office/powerpoint/2010/main" val="149490280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1"/>
            <a:r>
              <a:rPr lang="ka-GE" sz="1800" b="1" dirty="0">
                <a:solidFill>
                  <a:schemeClr val="tx1"/>
                </a:solidFill>
              </a:rPr>
              <a:t>ზემოქმედება კულტურული მემკვიდრეობის ძეგლებზე</a:t>
            </a:r>
            <a:endParaRPr lang="en-US" sz="2000" b="1" dirty="0">
              <a:solidFill>
                <a:schemeClr val="tx1"/>
              </a:solidFill>
            </a:endParaRPr>
          </a:p>
        </p:txBody>
      </p:sp>
      <p:sp>
        <p:nvSpPr>
          <p:cNvPr id="3" name="Content Placeholder 2"/>
          <p:cNvSpPr>
            <a:spLocks noGrp="1"/>
          </p:cNvSpPr>
          <p:nvPr>
            <p:ph idx="1"/>
          </p:nvPr>
        </p:nvSpPr>
        <p:spPr/>
        <p:txBody>
          <a:bodyPr/>
          <a:lstStyle/>
          <a:p>
            <a:pPr algn="just">
              <a:lnSpc>
                <a:spcPct val="150000"/>
              </a:lnSpc>
            </a:pPr>
            <a:r>
              <a:rPr lang="ro-RO" sz="1800" dirty="0"/>
              <a:t>საწარმოს გავლენის ზონაში კულტურული მემკვიდრეობის ძეგლები არ არსებობს და აქედან გამომდინარე მათზე რაიმე ნეგატიური ზემოქმედება მოსალოდნელი არ არის.</a:t>
            </a:r>
            <a:endParaRPr lang="en-US" sz="1800" dirty="0"/>
          </a:p>
          <a:p>
            <a:endParaRPr lang="en-US" dirty="0"/>
          </a:p>
        </p:txBody>
      </p:sp>
    </p:spTree>
    <p:extLst>
      <p:ext uri="{BB962C8B-B14F-4D97-AF65-F5344CB8AC3E}">
        <p14:creationId xmlns:p14="http://schemas.microsoft.com/office/powerpoint/2010/main" val="156994659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1" algn="l" rtl="0">
              <a:lnSpc>
                <a:spcPct val="90000"/>
              </a:lnSpc>
              <a:spcBef>
                <a:spcPct val="0"/>
              </a:spcBef>
            </a:pPr>
            <a:r>
              <a:rPr lang="ka-GE" sz="1800" b="1" dirty="0">
                <a:solidFill>
                  <a:schemeClr val="tx1"/>
                </a:solidFill>
              </a:rPr>
              <a:t>სოციალურ გარემოზე მოსალოდნელი ზემოქმედება</a:t>
            </a:r>
            <a:r>
              <a:rPr lang="en-US" sz="2000" b="1" dirty="0">
                <a:solidFill>
                  <a:schemeClr val="tx1"/>
                </a:solidFill>
              </a:rPr>
              <a:t/>
            </a:r>
            <a:br>
              <a:rPr lang="en-US" sz="2000" b="1" dirty="0">
                <a:solidFill>
                  <a:schemeClr val="tx1"/>
                </a:solidFill>
              </a:rPr>
            </a:br>
            <a:endParaRPr lang="en-US" dirty="0">
              <a:solidFill>
                <a:schemeClr val="tx1"/>
              </a:solidFill>
            </a:endParaRPr>
          </a:p>
        </p:txBody>
      </p:sp>
      <p:sp>
        <p:nvSpPr>
          <p:cNvPr id="3" name="Content Placeholder 2"/>
          <p:cNvSpPr>
            <a:spLocks noGrp="1"/>
          </p:cNvSpPr>
          <p:nvPr>
            <p:ph idx="1"/>
          </p:nvPr>
        </p:nvSpPr>
        <p:spPr/>
        <p:txBody>
          <a:bodyPr/>
          <a:lstStyle/>
          <a:p>
            <a:pPr algn="just">
              <a:lnSpc>
                <a:spcPct val="150000"/>
              </a:lnSpc>
            </a:pPr>
            <a:r>
              <a:rPr lang="ro-RO" sz="2000" dirty="0"/>
              <a:t>საწარმო თავისი ფუნქციონირებით მნიშვნელოვან წვლილს შეიტანს სოციალური პირობების გაუმჯობესებაში. საწარმოში ძირითადად დასაქმებული იქნება სოფლის მოსახლეობა, დაახლოებით 10 მუშა ხელი, შესაბამისად, დემოგრაფიული ცვლილებები მოსალოდნელი არ არის.</a:t>
            </a:r>
            <a:endParaRPr lang="en-US" sz="2000" dirty="0"/>
          </a:p>
          <a:p>
            <a:endParaRPr lang="en-US" dirty="0"/>
          </a:p>
        </p:txBody>
      </p:sp>
    </p:spTree>
    <p:extLst>
      <p:ext uri="{BB962C8B-B14F-4D97-AF65-F5344CB8AC3E}">
        <p14:creationId xmlns:p14="http://schemas.microsoft.com/office/powerpoint/2010/main" val="6747947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1" algn="l" rtl="0">
              <a:lnSpc>
                <a:spcPct val="90000"/>
              </a:lnSpc>
              <a:spcBef>
                <a:spcPct val="0"/>
              </a:spcBef>
            </a:pPr>
            <a:r>
              <a:rPr lang="ka-GE" sz="1800" b="1" dirty="0">
                <a:solidFill>
                  <a:schemeClr val="tx1"/>
                </a:solidFill>
              </a:rPr>
              <a:t>კუმულაციური ზემოქმედება</a:t>
            </a:r>
            <a:r>
              <a:rPr lang="en-US" sz="2000" b="1" dirty="0">
                <a:solidFill>
                  <a:schemeClr val="tx1"/>
                </a:solidFill>
              </a:rPr>
              <a:t/>
            </a:r>
            <a:br>
              <a:rPr lang="en-US" sz="2000" b="1" dirty="0">
                <a:solidFill>
                  <a:schemeClr val="tx1"/>
                </a:solidFill>
              </a:rPr>
            </a:br>
            <a:endParaRPr lang="en-US" dirty="0">
              <a:solidFill>
                <a:schemeClr val="tx1"/>
              </a:solidFill>
            </a:endParaRPr>
          </a:p>
        </p:txBody>
      </p:sp>
      <p:sp>
        <p:nvSpPr>
          <p:cNvPr id="3" name="Content Placeholder 2"/>
          <p:cNvSpPr>
            <a:spLocks noGrp="1"/>
          </p:cNvSpPr>
          <p:nvPr>
            <p:ph idx="1"/>
          </p:nvPr>
        </p:nvSpPr>
        <p:spPr>
          <a:xfrm>
            <a:off x="286327" y="2336873"/>
            <a:ext cx="11480800" cy="3599316"/>
          </a:xfrm>
        </p:spPr>
        <p:txBody>
          <a:bodyPr>
            <a:normAutofit fontScale="85000" lnSpcReduction="20000"/>
          </a:bodyPr>
          <a:lstStyle/>
          <a:p>
            <a:pPr>
              <a:lnSpc>
                <a:spcPct val="150000"/>
              </a:lnSpc>
            </a:pPr>
            <a:r>
              <a:rPr lang="ro-RO" sz="1700" dirty="0"/>
              <a:t>ამ ეტაპზე</a:t>
            </a:r>
            <a:r>
              <a:rPr lang="ka-GE" sz="1700" dirty="0"/>
              <a:t>, </a:t>
            </a:r>
            <a:r>
              <a:rPr lang="ro-RO" sz="1700" dirty="0"/>
              <a:t>აღნიშნულ საპროექტო არეალში რაიმე ტიპის საწარმო განთავსებული </a:t>
            </a:r>
            <a:r>
              <a:rPr lang="ka-GE" sz="1700" dirty="0"/>
              <a:t>არ არის, თუმცა შპს ,,მშენებელი 2020“-ის მიწის ნაკვეთის ნაწილი იჯარით აქვს აღებული შპს ,,ბარა კაპიტალს“, რომელიც აღნიშნულ ტერიტორიაზე გეგმავს ბეტონის კვანძის მოწყობას. შპს ,,ბარა კაპიტალს“ მომზადებული და საქართველოს გარემოს დაცვისა და სოფლის მეურნეობის სამინისტროსთან შეთანხმებული აქვს სასაქონლო ბეტონის და ბეტონის ნაკეთობების საწარმოს მიერ ატმოსფერული ჰაერის დაბინძურების სტაციონალური წყაროების და მათ მიერ გაფრქვეულ მავნე ნივთიერებათა </a:t>
            </a:r>
            <a:r>
              <a:rPr lang="ka-GE" sz="1700" dirty="0" smtClean="0"/>
              <a:t>ინვენტარიზაციის </a:t>
            </a:r>
            <a:r>
              <a:rPr lang="ka-GE" sz="1700" dirty="0"/>
              <a:t>ტექნიკური ანგარიში.</a:t>
            </a:r>
            <a:endParaRPr lang="en-US" sz="1700" dirty="0"/>
          </a:p>
          <a:p>
            <a:pPr>
              <a:lnSpc>
                <a:spcPct val="150000"/>
              </a:lnSpc>
            </a:pPr>
            <a:r>
              <a:rPr lang="ka-GE" sz="1700" dirty="0"/>
              <a:t>შესაბამისად, სამსხვრევ-დამხარისხებელი დანადგარის მოწყობითა და იქ დაგეგმილი ბეტონის საწარმოს გათვალისწინებით   კუმულაციურ ზემოქმედება მოსალოდნელია.</a:t>
            </a:r>
            <a:endParaRPr lang="en-US" sz="1700" dirty="0"/>
          </a:p>
          <a:p>
            <a:pPr>
              <a:lnSpc>
                <a:spcPct val="150000"/>
              </a:lnSpc>
            </a:pPr>
            <a:r>
              <a:rPr lang="ka-GE" sz="1700" dirty="0"/>
              <a:t>როგორც უკვე აღინიშნა, ამ ეტაპზე შპს ,,ბარა კაპიტალს“ ბეტონის საწარმო მოწყობილი არ აქვს.  თუმცა, შპს ,,მშენებელი 2020“-ს მიერ, გზშ ანგარიშის მომზადების ეტაპზე, კუმულაციური ზემოქმედების თავში განხილული იქნება ამ ორი საწარმოს ურთიერთქმედებით გამოწვეული კუმულაციური ზემოქმედებები და აღნიშნული საკითხი ასევე გათვალისიწინებული იქნება პროექტის ზღვრულად დასაშვები გაფრქვევების ნორმების გაანგარიშების დოკუმენტშიც.</a:t>
            </a:r>
            <a:endParaRPr lang="en-US" sz="1700" dirty="0"/>
          </a:p>
          <a:p>
            <a:endParaRPr lang="en-US" dirty="0"/>
          </a:p>
        </p:txBody>
      </p:sp>
    </p:spTree>
    <p:extLst>
      <p:ext uri="{BB962C8B-B14F-4D97-AF65-F5344CB8AC3E}">
        <p14:creationId xmlns:p14="http://schemas.microsoft.com/office/powerpoint/2010/main" val="270187760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1" algn="l" rtl="0">
              <a:lnSpc>
                <a:spcPct val="90000"/>
              </a:lnSpc>
              <a:spcBef>
                <a:spcPct val="0"/>
              </a:spcBef>
            </a:pPr>
            <a:r>
              <a:rPr lang="ka-GE" sz="1800" b="1" dirty="0">
                <a:solidFill>
                  <a:schemeClr val="tx1"/>
                </a:solidFill>
              </a:rPr>
              <a:t>ზემოქმედება სატრანსპორტო ნაკადზე</a:t>
            </a:r>
            <a:r>
              <a:rPr lang="en-US" sz="2000" b="1" dirty="0">
                <a:solidFill>
                  <a:schemeClr val="tx1"/>
                </a:solidFill>
              </a:rPr>
              <a:t/>
            </a:r>
            <a:br>
              <a:rPr lang="en-US" sz="2000" b="1" dirty="0">
                <a:solidFill>
                  <a:schemeClr val="tx1"/>
                </a:solidFill>
              </a:rPr>
            </a:br>
            <a:endParaRPr lang="en-US" dirty="0">
              <a:solidFill>
                <a:schemeClr val="tx1"/>
              </a:solidFill>
            </a:endParaRPr>
          </a:p>
        </p:txBody>
      </p:sp>
      <p:sp>
        <p:nvSpPr>
          <p:cNvPr id="3" name="Content Placeholder 2"/>
          <p:cNvSpPr>
            <a:spLocks noGrp="1"/>
          </p:cNvSpPr>
          <p:nvPr>
            <p:ph idx="1"/>
          </p:nvPr>
        </p:nvSpPr>
        <p:spPr>
          <a:xfrm>
            <a:off x="258619" y="2336873"/>
            <a:ext cx="11379200" cy="3599316"/>
          </a:xfrm>
        </p:spPr>
        <p:txBody>
          <a:bodyPr>
            <a:normAutofit fontScale="85000" lnSpcReduction="10000"/>
          </a:bodyPr>
          <a:lstStyle/>
          <a:p>
            <a:pPr algn="just">
              <a:lnSpc>
                <a:spcPct val="150000"/>
              </a:lnSpc>
            </a:pPr>
            <a:r>
              <a:rPr lang="ro-RO" sz="1900" dirty="0"/>
              <a:t>საპროექტო ტერიტორიაზე ნედლეულის ტრანსპორტირება განხორციელდება არსებული გზის საშუალებით, რომელიც ასევე წარმოადგენს საპროექტო მისასვლელ გზას. დამატებითი ახალი გზების მოწყობის საჭიროება არ არის. სატრანსპორტო ნაკადზე ზემოქმედება იქნება მინიმალური, ვინაიდან ობიექტზე დაგეგმილია დღეში 5-6 მანქანის შესვლა-გამოსვლა. რაც შეეხება, სატრანსპორტო გადაადგილებით გამოწვეულ ზემოქმედებას ატმოსფერულ ჰაერზე, ავტოსატრანსპორტო საშუალებები იქნება ძარაგადახურული, რათა თავიდან იქნას აცილებული ასეთი ტიპის ზემოქმედება. ამასთანავე, დასახლებული პუნქტის არარსებობის გამო, ავტოსატრანსპორტო საშუალებების გადაადგილების დროს ხმაურით გამოწვეული ზემოქმედება იქნება მინიმალური. ოპერატორი კომპანია მუდმივად უზრუნველყოფს სატრანსპორტო საშუალებების მდგომარეობის კონტროლს და იმ შემთხვევაში, თუ მათი ხმაურის დონე ტექნიკური გაუმართაობის გამო იქნება მაღალი, ისინი უბნებზე არ დაიშვებიან.</a:t>
            </a:r>
            <a:endParaRPr lang="en-US" sz="1900" dirty="0"/>
          </a:p>
          <a:p>
            <a:endParaRPr lang="en-US" dirty="0"/>
          </a:p>
        </p:txBody>
      </p:sp>
    </p:spTree>
    <p:extLst>
      <p:ext uri="{BB962C8B-B14F-4D97-AF65-F5344CB8AC3E}">
        <p14:creationId xmlns:p14="http://schemas.microsoft.com/office/powerpoint/2010/main" val="371529609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lvl="0">
              <a:lnSpc>
                <a:spcPct val="150000"/>
              </a:lnSpc>
            </a:pPr>
            <a:r>
              <a:rPr lang="ka-GE" sz="1600" b="1" dirty="0"/>
              <a:t>ზოგადი ინფორმაცია გარემოზე შესაძლო ზემოქმედების და მისი სახეების შესახებ, რომლებიც შესწავლილი იქნება გზშ-ის პროცესში</a:t>
            </a:r>
            <a:r>
              <a:rPr lang="en-US" sz="1600" b="1" dirty="0"/>
              <a:t/>
            </a:r>
            <a:br>
              <a:rPr lang="en-US" sz="1600" b="1" dirty="0"/>
            </a:br>
            <a:endParaRPr lang="en-US" sz="1600" dirty="0"/>
          </a:p>
        </p:txBody>
      </p:sp>
      <p:sp>
        <p:nvSpPr>
          <p:cNvPr id="3" name="Content Placeholder 2"/>
          <p:cNvSpPr>
            <a:spLocks noGrp="1"/>
          </p:cNvSpPr>
          <p:nvPr>
            <p:ph idx="1"/>
          </p:nvPr>
        </p:nvSpPr>
        <p:spPr>
          <a:xfrm>
            <a:off x="221673" y="2087418"/>
            <a:ext cx="11582400" cy="4692073"/>
          </a:xfrm>
        </p:spPr>
        <p:txBody>
          <a:bodyPr>
            <a:normAutofit fontScale="77500" lnSpcReduction="20000"/>
          </a:bodyPr>
          <a:lstStyle/>
          <a:p>
            <a:pPr>
              <a:lnSpc>
                <a:spcPct val="150000"/>
              </a:lnSpc>
            </a:pPr>
            <a:r>
              <a:rPr lang="ka-GE" sz="1800" dirty="0"/>
              <a:t>სკოპინგის დასკვნის გაცემის შემდეგ, გზშ ანგარიშის ,,გარემოსდაცვითი შეფასების კოდექსი’’-ს მე-10 მუხლის მე-3 ნაწილით დადგენილ მოთხოვნებთან შესაბამისობაში მოყვანის მიზნით, </a:t>
            </a:r>
            <a:r>
              <a:rPr lang="ro-RO" sz="1800" dirty="0"/>
              <a:t>გზშ-ს ანგარიშის მოსამზადებლად, საპროექტო ტერიტორიაზე ჩატარდება </a:t>
            </a:r>
            <a:r>
              <a:rPr lang="ka-GE" sz="1800" dirty="0"/>
              <a:t>დეტალური საველე კვლევა და მოხდება </a:t>
            </a:r>
            <a:r>
              <a:rPr lang="ro-RO" sz="1800" dirty="0"/>
              <a:t>მონაცემების </a:t>
            </a:r>
            <a:r>
              <a:rPr lang="ka-GE" sz="1800" dirty="0"/>
              <a:t>მეთოდური და </a:t>
            </a:r>
            <a:r>
              <a:rPr lang="ro-RO" sz="1800" dirty="0"/>
              <a:t>პროგრამულ</a:t>
            </a:r>
            <a:r>
              <a:rPr lang="ka-GE" sz="1800" dirty="0"/>
              <a:t>ი </a:t>
            </a:r>
            <a:r>
              <a:rPr lang="ro-RO" sz="1800" dirty="0"/>
              <a:t>დამუშავება. </a:t>
            </a:r>
            <a:r>
              <a:rPr lang="ka-GE" sz="1800" dirty="0"/>
              <a:t>კვლევა და კვლევის შედეგების დამუშავება განხორციელდება შესაბამისი დარგის სპეციალისტების მიერ. გზშ-ს ეტაპზე:</a:t>
            </a:r>
            <a:endParaRPr lang="en-US" sz="1800" dirty="0"/>
          </a:p>
          <a:p>
            <a:pPr lvl="0">
              <a:lnSpc>
                <a:spcPct val="150000"/>
              </a:lnSpc>
            </a:pPr>
            <a:r>
              <a:rPr lang="ka-GE" sz="1800" dirty="0"/>
              <a:t>დაგეგმილი საქმიანობის აღწერის მიზნით:</a:t>
            </a:r>
            <a:endParaRPr lang="en-US" sz="1800" dirty="0"/>
          </a:p>
          <a:p>
            <a:pPr lvl="1">
              <a:lnSpc>
                <a:spcPct val="150000"/>
              </a:lnSpc>
            </a:pPr>
            <a:r>
              <a:rPr lang="ka-GE" sz="1600" dirty="0"/>
              <a:t>დეტალურად მოხდება ტექნოლოგიური ციკლის აღწერა, გზშ-ს ანგარიშში მოცემული იქნება დაზუსტებული ინფორმაცია საწარმოს სიმძლავრის, ასევე გამოყენებული რესურსების (ნედლეული, ელ. ენერგია, წყალი) შესახებ, რისთვისაც გამოყენებული იქნება დანადგარების საპასპორტო მონაცემების ანალიზი.</a:t>
            </a:r>
            <a:endParaRPr lang="en-US" sz="1600" dirty="0"/>
          </a:p>
          <a:p>
            <a:pPr lvl="1">
              <a:lnSpc>
                <a:spcPct val="150000"/>
              </a:lnSpc>
            </a:pPr>
            <a:r>
              <a:rPr lang="ka-GE" sz="1600" dirty="0"/>
              <a:t>გზშ-ს ეტაპზე დაზუსტდება ატმოსფერულ ჰაერში გაფრქვევების წყაროების, ხმაურწარმომქმნელი დანადგარების განლაგება. ატმოსფერულ ჰაერში ემისიებისა და ხმაურის გავრცელების შესაფასებლად განისაზღვრება საანგარიშო წერტილები და პროგრამული ტექნოლოგიების გამოყენებით მოხდება მათი გავრცელების მოდელირება. შემუშავდება ზდგ ნორმების პროექტი. </a:t>
            </a:r>
            <a:endParaRPr lang="en-US" sz="1600" dirty="0"/>
          </a:p>
          <a:p>
            <a:pPr lvl="1">
              <a:lnSpc>
                <a:spcPct val="150000"/>
              </a:lnSpc>
            </a:pPr>
            <a:r>
              <a:rPr lang="ka-GE" sz="1600" dirty="0"/>
              <a:t>გზშ-ს ანგარიშში შესწავლილი იქნება მოწყობისა და ექსპლუატაციის ეტაპზე მოსალოდნელი ნარჩენების რაოდენობა და საქართველოს კანონის ,,ნარჩენების მართვის კოდექსის’’ და აღნიშნული კოდექსის კანონქვემდებარე აქტების მოთხოვნის გათვალისწინებით, განისაზღვრება ნარჩენების სახეობები და მახასიათებლები, ასევე აღდგენისა და განთავსების ოპერაციები. წინასწარი შეფასებით, საწარმოს მოწყობის და ექსპლოატაციის ეტაპზე ადგილი ექნება ინერტული და საყოფაცხოვრებო ნარჩენების წარმოქმნას</a:t>
            </a:r>
            <a:r>
              <a:rPr lang="ka-GE" dirty="0"/>
              <a:t>.</a:t>
            </a:r>
            <a:endParaRPr lang="en-US" dirty="0">
              <a:effectLst/>
            </a:endParaRPr>
          </a:p>
        </p:txBody>
      </p:sp>
    </p:spTree>
    <p:extLst>
      <p:ext uri="{BB962C8B-B14F-4D97-AF65-F5344CB8AC3E}">
        <p14:creationId xmlns:p14="http://schemas.microsoft.com/office/powerpoint/2010/main" val="115021863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lvl="0"/>
            <a:r>
              <a:rPr lang="ka-GE" sz="1600" b="1" dirty="0"/>
              <a:t>ზოგადი ინფორმაცია გარემოზე შესაძლო ზემოქმედების და მისი სახეების შესახებ, რომლებიც შესწავლილი იქნება გზშ-ის პროცესში</a:t>
            </a:r>
            <a:r>
              <a:rPr lang="en-US" sz="1600" b="1" dirty="0"/>
              <a:t/>
            </a:r>
            <a:br>
              <a:rPr lang="en-US" sz="1600" b="1" dirty="0"/>
            </a:br>
            <a:endParaRPr lang="en-US" sz="1600" dirty="0"/>
          </a:p>
        </p:txBody>
      </p:sp>
      <p:sp>
        <p:nvSpPr>
          <p:cNvPr id="3" name="Content Placeholder 2"/>
          <p:cNvSpPr>
            <a:spLocks noGrp="1"/>
          </p:cNvSpPr>
          <p:nvPr>
            <p:ph idx="1"/>
          </p:nvPr>
        </p:nvSpPr>
        <p:spPr>
          <a:xfrm>
            <a:off x="230909" y="1948872"/>
            <a:ext cx="11573164" cy="4812145"/>
          </a:xfrm>
        </p:spPr>
        <p:txBody>
          <a:bodyPr>
            <a:normAutofit fontScale="70000" lnSpcReduction="20000"/>
          </a:bodyPr>
          <a:lstStyle/>
          <a:p>
            <a:pPr lvl="0">
              <a:lnSpc>
                <a:spcPct val="150000"/>
              </a:lnSpc>
            </a:pPr>
            <a:r>
              <a:rPr lang="ka-GE" sz="2100" dirty="0"/>
              <a:t>გზშ-ს ანგარიშში დეტალურად იქნება განხილული როგორც ტერიტორიის შერჩევის ასევე ტექნოლოგიის ალტერნატივები, მათ შორის არაქმედების ალტერნატივა.</a:t>
            </a:r>
            <a:endParaRPr lang="en-US" sz="2100" dirty="0"/>
          </a:p>
          <a:p>
            <a:pPr lvl="0">
              <a:lnSpc>
                <a:spcPct val="150000"/>
              </a:lnSpc>
            </a:pPr>
            <a:r>
              <a:rPr lang="ka-GE" sz="2100" dirty="0"/>
              <a:t>გზშ-ს ეტაპზე, საველე კვლევის მეთოდის და ატმოსფერულ ჰაერში ემისიებისა და ხმაურის გავრცელების კომპიუტერული მოდელირების საშუალებით გამოვლენილი იქნება გარემოს ის კომპონენტები, რომელზეც შესაძლებელია საქმიანობის განხორციელებამ ზემოქმედება მოახდინოს. წინასწარი შეფასებით, ზემოქმედება დაკავშირებული იქნება ატმოსფერულ ჰაერში მტვრისა და ხმაურის გავრცელებასთან. რაც შეეხება ზემოქმედების მასშტაბებს, წინასწარი შეფასებით, ზემოქმედება არ იქნება მნიშვნელოვანი.</a:t>
            </a:r>
            <a:endParaRPr lang="en-US" sz="2100" dirty="0"/>
          </a:p>
          <a:p>
            <a:pPr lvl="0">
              <a:lnSpc>
                <a:spcPct val="150000"/>
              </a:lnSpc>
            </a:pPr>
            <a:r>
              <a:rPr lang="ka-GE" sz="2100" dirty="0"/>
              <a:t>ვინაიდან საწარმოს განთავსება არ არის დაკავშირებული ხე-მცენარეების ჭრასთან და საპროექტო ტერიტორია არ არის მნიშვნელოვანი ფაუნის წარმომადგენლებისთვის, არ შედის სახელმწიფო ტყის ფონდში და დიდი მანძილით არის დაცილებული დაცული ტერიტორიებისგან, საწარმოს მოწყობისა და ექსპლუატაციისას ბიომრავალფეროვნებაზე არც პირდაპირი და არც არაპირდაპირი ზემოქმედება მოსალოდნელი არ არის. საწარმოს მოწყობა და ექსპლუატაცია მნიშვნელოვან ზემოქმედებას არ იქონიებს კლიმატზე, კულტურულ მემკვიდრეობასა და მატერიალურ ფასეულობებზე. გზშ-ს ეტაპზე ზემოქმედების შეფასებისთვის გამოყენებული იქნება კომპიუტერული და ანალიტიკური მეთოდები. აღნიშნულ კომპონენტებზე ზემოქმედება შეფასდება პირდაპირი, არაპირდაპირი, კუმულაციური, მოკლევადიანი, გრძელვადიანი, პოზიტიური და ნეგატიური ზემოქმედების თვალსაზრისით, რომელიც შესაძლებელია გამოწვეული იყოს:</a:t>
            </a:r>
            <a:endParaRPr lang="en-US" sz="2100" dirty="0"/>
          </a:p>
          <a:p>
            <a:pPr>
              <a:lnSpc>
                <a:spcPct val="150000"/>
              </a:lnSpc>
            </a:pPr>
            <a:endParaRPr lang="en-US" sz="1400" dirty="0"/>
          </a:p>
        </p:txBody>
      </p:sp>
    </p:spTree>
    <p:extLst>
      <p:ext uri="{BB962C8B-B14F-4D97-AF65-F5344CB8AC3E}">
        <p14:creationId xmlns:p14="http://schemas.microsoft.com/office/powerpoint/2010/main" val="136112236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lvl="0"/>
            <a:r>
              <a:rPr lang="ka-GE" sz="2000" b="1" dirty="0"/>
              <a:t>ზოგადი ინფორმაცია გარემოზე შესაძლო ზემოქმედების და მისი სახეების შესახებ, რომლებიც შესწავლილი იქნება გზშ-ის პროცესში</a:t>
            </a:r>
            <a:r>
              <a:rPr lang="en-US" sz="2000" b="1" dirty="0"/>
              <a:t/>
            </a:r>
            <a:br>
              <a:rPr lang="en-US" sz="2000" b="1" dirty="0"/>
            </a:br>
            <a:endParaRPr lang="en-US" sz="2000" dirty="0"/>
          </a:p>
        </p:txBody>
      </p:sp>
      <p:sp>
        <p:nvSpPr>
          <p:cNvPr id="3" name="Content Placeholder 2"/>
          <p:cNvSpPr>
            <a:spLocks noGrp="1"/>
          </p:cNvSpPr>
          <p:nvPr>
            <p:ph idx="1"/>
          </p:nvPr>
        </p:nvSpPr>
        <p:spPr>
          <a:xfrm>
            <a:off x="517236" y="1834166"/>
            <a:ext cx="11471564" cy="4899143"/>
          </a:xfrm>
        </p:spPr>
        <p:txBody>
          <a:bodyPr>
            <a:normAutofit fontScale="25000" lnSpcReduction="20000"/>
          </a:bodyPr>
          <a:lstStyle/>
          <a:p>
            <a:pPr lvl="1">
              <a:lnSpc>
                <a:spcPct val="170000"/>
              </a:lnSpc>
            </a:pPr>
            <a:r>
              <a:rPr lang="ka-GE" sz="4800" dirty="0"/>
              <a:t>საწარმოს მოწყობის სამუშაოებით;</a:t>
            </a:r>
            <a:endParaRPr lang="en-US" sz="4800" dirty="0"/>
          </a:p>
          <a:p>
            <a:pPr lvl="1">
              <a:lnSpc>
                <a:spcPct val="170000"/>
              </a:lnSpc>
            </a:pPr>
            <a:r>
              <a:rPr lang="ka-GE" sz="4800" dirty="0"/>
              <a:t>ბუნებრივი რესურსების გამოყენებით;</a:t>
            </a:r>
            <a:endParaRPr lang="en-US" sz="4800" dirty="0"/>
          </a:p>
          <a:p>
            <a:pPr lvl="1">
              <a:lnSpc>
                <a:spcPct val="170000"/>
              </a:lnSpc>
            </a:pPr>
            <a:r>
              <a:rPr lang="ka-GE" sz="4800" dirty="0"/>
              <a:t>გარემოს დამაბინძურებელი ფაქტორების ემისიით, ხმაურით, ნარჩენების განთავსებით.</a:t>
            </a:r>
            <a:endParaRPr lang="en-US" sz="4800" dirty="0"/>
          </a:p>
          <a:p>
            <a:pPr lvl="1">
              <a:lnSpc>
                <a:spcPct val="170000"/>
              </a:lnSpc>
            </a:pPr>
            <a:r>
              <a:rPr lang="ka-GE" sz="4800" dirty="0"/>
              <a:t>ავარიით ან ბუნებრივი კატასტროფით;</a:t>
            </a:r>
            <a:endParaRPr lang="en-US" sz="4800" dirty="0"/>
          </a:p>
          <a:p>
            <a:pPr lvl="1">
              <a:lnSpc>
                <a:spcPct val="170000"/>
              </a:lnSpc>
            </a:pPr>
            <a:r>
              <a:rPr lang="ka-GE" sz="4800" dirty="0"/>
              <a:t>სხვა საქმიანობასთან კუმულაციური ზემოქმედებით;</a:t>
            </a:r>
            <a:endParaRPr lang="en-US" sz="4800" dirty="0"/>
          </a:p>
          <a:p>
            <a:pPr lvl="1">
              <a:lnSpc>
                <a:spcPct val="170000"/>
              </a:lnSpc>
            </a:pPr>
            <a:r>
              <a:rPr lang="ka-GE" sz="4800" dirty="0"/>
              <a:t>გამოყენებული ტექნოლოგიით და </a:t>
            </a:r>
            <a:r>
              <a:rPr lang="ka-GE" sz="4800" dirty="0" smtClean="0"/>
              <a:t>მასალით.</a:t>
            </a:r>
            <a:endParaRPr lang="en-US" sz="4800" dirty="0" smtClean="0"/>
          </a:p>
          <a:p>
            <a:pPr marL="0" lvl="0" indent="0">
              <a:lnSpc>
                <a:spcPct val="170000"/>
              </a:lnSpc>
              <a:buNone/>
            </a:pPr>
            <a:r>
              <a:rPr lang="ka-GE" sz="4800" dirty="0" smtClean="0"/>
              <a:t>გაანალიზებული და ანგარიშში ასახული იქნება საწარმოში მოსალოდნელი ინციდენტები და ავარიული სიტუაციები. შემუშავდება ინციდენტებზე და ავარიულ სიტუაციებზე რეაგირების გეგმა, მონიტორინგისა და ზემოქმედების შემცირების სამოქმედო გეგმა, ნარჩენების მართვის გეგმა. აღნიშნულის განხორციელება მოხდება ტექნიკური რეგლამენტების მოთხოვნების გათვალისწინებით და პრაქტიკული გამოცდილების ანალიზის საშუალებით;</a:t>
            </a:r>
            <a:endParaRPr lang="en-US" sz="4800" dirty="0" smtClean="0"/>
          </a:p>
          <a:p>
            <a:pPr lvl="0">
              <a:lnSpc>
                <a:spcPct val="170000"/>
              </a:lnSpc>
            </a:pPr>
            <a:r>
              <a:rPr lang="ka-GE" sz="4800" dirty="0" smtClean="0"/>
              <a:t>გზშ-ს </a:t>
            </a:r>
            <a:r>
              <a:rPr lang="ka-GE" sz="4800" dirty="0"/>
              <a:t>ეტაპზე შემუშავდება გარემოს ცალკეულ კომპონენტებზე ზემოქმედების შემარბილებელი ღონისძიებების გეგმა;</a:t>
            </a:r>
            <a:endParaRPr lang="en-US" sz="4800" dirty="0"/>
          </a:p>
          <a:p>
            <a:pPr lvl="0">
              <a:lnSpc>
                <a:spcPct val="170000"/>
              </a:lnSpc>
            </a:pPr>
            <a:r>
              <a:rPr lang="ka-GE" sz="4800" dirty="0"/>
              <a:t>შემუშავდება გარემოსდაცვითი მონიტორინგის გეგმა;</a:t>
            </a:r>
            <a:endParaRPr lang="en-US" sz="4800" dirty="0"/>
          </a:p>
          <a:p>
            <a:pPr lvl="0">
              <a:lnSpc>
                <a:spcPct val="170000"/>
              </a:lnSpc>
            </a:pPr>
            <a:r>
              <a:rPr lang="ka-GE" sz="4800" dirty="0"/>
              <a:t>მომზადდებ ზდჩ-ს პროექტი;</a:t>
            </a:r>
            <a:endParaRPr lang="en-US" sz="4800" dirty="0"/>
          </a:p>
          <a:p>
            <a:pPr lvl="0">
              <a:lnSpc>
                <a:spcPct val="170000"/>
              </a:lnSpc>
            </a:pPr>
            <a:r>
              <a:rPr lang="ka-GE" sz="4800" dirty="0"/>
              <a:t>გზშ ანგარიშში გათვალისწინებული იქნება სკოპინგის დასკვნით გათვალისწინებული მოთხოვნები.</a:t>
            </a:r>
            <a:endParaRPr lang="en-US" sz="4800" dirty="0"/>
          </a:p>
          <a:p>
            <a:r>
              <a:rPr lang="ka-GE" dirty="0"/>
              <a:t> </a:t>
            </a:r>
            <a:endParaRPr lang="en-US" dirty="0"/>
          </a:p>
          <a:p>
            <a:endParaRPr lang="en-US" dirty="0"/>
          </a:p>
        </p:txBody>
      </p:sp>
    </p:spTree>
    <p:extLst>
      <p:ext uri="{BB962C8B-B14F-4D97-AF65-F5344CB8AC3E}">
        <p14:creationId xmlns:p14="http://schemas.microsoft.com/office/powerpoint/2010/main" val="18594590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lvl="0"/>
            <a:r>
              <a:rPr lang="ka-GE" sz="2400" b="1" dirty="0" smtClean="0"/>
              <a:t>საწარმოს </a:t>
            </a:r>
            <a:r>
              <a:rPr lang="ka-GE" sz="2400" b="1" dirty="0"/>
              <a:t>ტექნოლოგიური სქემის ნიმუში</a:t>
            </a:r>
            <a:r>
              <a:rPr lang="en-US" sz="2400" b="1" dirty="0"/>
              <a:t/>
            </a:r>
            <a:br>
              <a:rPr lang="en-US" sz="2400" b="1" dirty="0"/>
            </a:br>
            <a:endParaRPr lang="en-US" sz="2400" dirty="0"/>
          </a:p>
        </p:txBody>
      </p:sp>
      <p:pic>
        <p:nvPicPr>
          <p:cNvPr id="4" name="image7.jpeg" descr="https://scontent.ftbs6-1.fna.fbcdn.net/v/t1.15752-9/104166981_2733302660238364_5771994119549501465_n.jpg?_nc_cat=102&amp;_nc_sid=b96e70&amp;_nc_ohc=M8lAApdy8eMAX-ACxMG&amp;_nc_ht=scontent.ftbs6-1.fna&amp;oh=78306b70fbc38897709c66c871974f32&amp;oe=5F0E5F85"/>
          <p:cNvPicPr>
            <a:picLocks noGrp="1"/>
          </p:cNvPicPr>
          <p:nvPr>
            <p:ph idx="1"/>
          </p:nvPr>
        </p:nvPicPr>
        <p:blipFill>
          <a:blip r:embed="rId2" cstate="print"/>
          <a:stretch>
            <a:fillRect/>
          </a:stretch>
        </p:blipFill>
        <p:spPr>
          <a:xfrm>
            <a:off x="1653309" y="1662546"/>
            <a:ext cx="8414327" cy="5006109"/>
          </a:xfrm>
          <a:prstGeom prst="rect">
            <a:avLst/>
          </a:prstGeom>
        </p:spPr>
      </p:pic>
    </p:spTree>
    <p:extLst>
      <p:ext uri="{BB962C8B-B14F-4D97-AF65-F5344CB8AC3E}">
        <p14:creationId xmlns:p14="http://schemas.microsoft.com/office/powerpoint/2010/main" val="4428260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0321" y="753228"/>
            <a:ext cx="9613861" cy="678408"/>
          </a:xfrm>
        </p:spPr>
        <p:txBody>
          <a:bodyPr>
            <a:normAutofit/>
          </a:bodyPr>
          <a:lstStyle/>
          <a:p>
            <a:r>
              <a:rPr lang="ka-GE" sz="2000" b="1" dirty="0"/>
              <a:t>საწარმოს გენ გეგმა ექსპლიკაციით</a:t>
            </a:r>
            <a:endParaRPr lang="en-US" sz="2000" dirty="0"/>
          </a:p>
        </p:txBody>
      </p:sp>
      <p:pic>
        <p:nvPicPr>
          <p:cNvPr id="4" name="Content Placeholder 3" descr="C:\Users\Irakli\Desktop\გგგგ.jpg"/>
          <p:cNvPicPr>
            <a:picLocks noGrp="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528873" y="1431636"/>
            <a:ext cx="8765309" cy="5246254"/>
          </a:xfrm>
          <a:prstGeom prst="rect">
            <a:avLst/>
          </a:prstGeom>
          <a:noFill/>
          <a:ln>
            <a:noFill/>
          </a:ln>
        </p:spPr>
      </p:pic>
    </p:spTree>
    <p:extLst>
      <p:ext uri="{BB962C8B-B14F-4D97-AF65-F5344CB8AC3E}">
        <p14:creationId xmlns:p14="http://schemas.microsoft.com/office/powerpoint/2010/main" val="155071952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74285" y="2946399"/>
            <a:ext cx="9613861" cy="2297062"/>
          </a:xfrm>
        </p:spPr>
        <p:txBody>
          <a:bodyPr/>
          <a:lstStyle/>
          <a:p>
            <a:pPr marL="0" indent="0" algn="ctr">
              <a:buNone/>
            </a:pPr>
            <a:r>
              <a:rPr lang="ka-GE" b="1" dirty="0" smtClean="0"/>
              <a:t>მადლობა ყურადღებისთვის!</a:t>
            </a:r>
            <a:endParaRPr lang="en-US" b="1" dirty="0"/>
          </a:p>
        </p:txBody>
      </p:sp>
    </p:spTree>
    <p:extLst>
      <p:ext uri="{BB962C8B-B14F-4D97-AF65-F5344CB8AC3E}">
        <p14:creationId xmlns:p14="http://schemas.microsoft.com/office/powerpoint/2010/main" val="371617620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ka-GE" sz="2400" b="1" dirty="0"/>
              <a:t>სკოპინგის ანგარიშის მომზადების საკანონმდებლო საფუძველი</a:t>
            </a:r>
            <a:endParaRPr lang="en-US" sz="2400" dirty="0"/>
          </a:p>
        </p:txBody>
      </p:sp>
      <p:sp>
        <p:nvSpPr>
          <p:cNvPr id="3" name="Content Placeholder 2"/>
          <p:cNvSpPr>
            <a:spLocks noGrp="1"/>
          </p:cNvSpPr>
          <p:nvPr>
            <p:ph idx="1"/>
          </p:nvPr>
        </p:nvSpPr>
        <p:spPr>
          <a:xfrm>
            <a:off x="314036" y="1834166"/>
            <a:ext cx="11600873" cy="4843725"/>
          </a:xfrm>
        </p:spPr>
        <p:txBody>
          <a:bodyPr>
            <a:normAutofit lnSpcReduction="10000"/>
          </a:bodyPr>
          <a:lstStyle/>
          <a:p>
            <a:pPr algn="just">
              <a:lnSpc>
                <a:spcPct val="150000"/>
              </a:lnSpc>
            </a:pPr>
            <a:r>
              <a:rPr lang="ka-GE" sz="1800" dirty="0" smtClean="0"/>
              <a:t>აღნიშნული </a:t>
            </a:r>
            <a:r>
              <a:rPr lang="ka-GE" sz="1800" dirty="0"/>
              <a:t>საქმიანობა წარმოადგენს საქართველოს კანონის ,,გარემოსდაცვითი შეფასების კოდექსი’’-ს II დანართის მე-5 პუნქტის, 5.1 ქვეპუნქტით გათვალისწინებულ საქმიანობას და აღნიშნულ საქმიანობაზე, სამინისტრო, ამავე კოდექსის მე-7 მუხლით დადგენილი სკრინინგის პროცედურის გავლის საფუძველზე იღებს გადაწყვეტილებას გზშ-ს საჭიროების შესახებ, საქართველოს კანონის ,,გარემოსდაცვითი შეფასების კოდექსის’’ მე-7 მუხლის მე-4 ნაწილის შესაბამისად, ახალი სასარგებლო წიაღისეულის გადამამუშავებელი (სამსხვრევ-დამხარისხებელი) დანადგარის მოწყობასთან დაკავშირებით მომზადებული იქნა სკრინინგის ანგარიში, რომელიც წარდგენილი იქნა საქართველოს გარემოს დაცვისა და სოფლის მეურნეობის </a:t>
            </a:r>
            <a:r>
              <a:rPr lang="ka-GE" sz="1800" dirty="0" smtClean="0"/>
              <a:t>სამინისტროში;</a:t>
            </a:r>
          </a:p>
          <a:p>
            <a:pPr algn="just">
              <a:lnSpc>
                <a:spcPct val="150000"/>
              </a:lnSpc>
            </a:pPr>
            <a:r>
              <a:rPr lang="ka-GE" sz="1700" dirty="0"/>
              <a:t>საქართველოს გარემოს დაცვისა და სოფლის მეურნეობის მინისტრის 2020 წლის 19 აგვისტოს #2-746 ბრძანების შესაბამისად, საქმიანობა დაექვემდებარა გარემოზე ზემოქმედების შეფასების ანგარიშის მომზადებას. შესაბამისად, საქართველოს გარემოსდაცვითი შეფასების კოდექსის მე-8 მუხლის საფუძველზე, მომზადებული იქნა </a:t>
            </a:r>
            <a:r>
              <a:rPr lang="ka-GE" sz="1700" dirty="0" smtClean="0"/>
              <a:t>სკოპინგის </a:t>
            </a:r>
            <a:r>
              <a:rPr lang="ka-GE" sz="1700" dirty="0"/>
              <a:t>ანგარიში.</a:t>
            </a:r>
            <a:endParaRPr lang="en-US" sz="1700" dirty="0"/>
          </a:p>
          <a:p>
            <a:pPr algn="just">
              <a:lnSpc>
                <a:spcPct val="150000"/>
              </a:lnSpc>
            </a:pPr>
            <a:endParaRPr lang="ka-GE" sz="1800" dirty="0" smtClean="0"/>
          </a:p>
          <a:p>
            <a:pPr algn="just">
              <a:lnSpc>
                <a:spcPct val="150000"/>
              </a:lnSpc>
            </a:pPr>
            <a:endParaRPr lang="en-US" sz="1800" dirty="0"/>
          </a:p>
          <a:p>
            <a:endParaRPr lang="en-US" dirty="0"/>
          </a:p>
        </p:txBody>
      </p:sp>
    </p:spTree>
    <p:extLst>
      <p:ext uri="{BB962C8B-B14F-4D97-AF65-F5344CB8AC3E}">
        <p14:creationId xmlns:p14="http://schemas.microsoft.com/office/powerpoint/2010/main" val="198484366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3273" y="753228"/>
            <a:ext cx="9970909" cy="1080938"/>
          </a:xfrm>
        </p:spPr>
        <p:txBody>
          <a:bodyPr>
            <a:noAutofit/>
          </a:bodyPr>
          <a:lstStyle/>
          <a:p>
            <a:pPr algn="just">
              <a:lnSpc>
                <a:spcPct val="150000"/>
              </a:lnSpc>
            </a:pPr>
            <a:r>
              <a:rPr lang="ka-GE" sz="1800" b="1" dirty="0">
                <a:effectLst>
                  <a:outerShdw blurRad="38100" dist="38100" dir="2700000" algn="tl">
                    <a:srgbClr val="000000">
                      <a:alpha val="43137"/>
                    </a:srgbClr>
                  </a:outerShdw>
                </a:effectLst>
              </a:rPr>
              <a:t>ცნობების საქმიანობის განმახორციელებლის და სკოპინგის ანგარიშის მომამზადებელი საკონსულტაციო კომპანიის შესახებ</a:t>
            </a:r>
            <a:endParaRPr lang="en-US" sz="1800"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905815504"/>
              </p:ext>
            </p:extLst>
          </p:nvPr>
        </p:nvGraphicFramePr>
        <p:xfrm>
          <a:off x="886690" y="2115127"/>
          <a:ext cx="10390910" cy="4202548"/>
        </p:xfrm>
        <a:graphic>
          <a:graphicData uri="http://schemas.openxmlformats.org/drawingml/2006/table">
            <a:tbl>
              <a:tblPr firstRow="1" firstCol="1" lastRow="1" lastCol="1" bandRow="1" bandCol="1">
                <a:tableStyleId>{5C22544A-7EE6-4342-B048-85BDC9FD1C3A}</a:tableStyleId>
              </a:tblPr>
              <a:tblGrid>
                <a:gridCol w="5833368">
                  <a:extLst>
                    <a:ext uri="{9D8B030D-6E8A-4147-A177-3AD203B41FA5}">
                      <a16:colId xmlns:a16="http://schemas.microsoft.com/office/drawing/2014/main" val="2348142474"/>
                    </a:ext>
                  </a:extLst>
                </a:gridCol>
                <a:gridCol w="4557542">
                  <a:extLst>
                    <a:ext uri="{9D8B030D-6E8A-4147-A177-3AD203B41FA5}">
                      <a16:colId xmlns:a16="http://schemas.microsoft.com/office/drawing/2014/main" val="237483714"/>
                    </a:ext>
                  </a:extLst>
                </a:gridCol>
              </a:tblGrid>
              <a:tr h="369628">
                <a:tc>
                  <a:txBody>
                    <a:bodyPr/>
                    <a:lstStyle/>
                    <a:p>
                      <a:pPr marL="210820" marR="203835" algn="ctr">
                        <a:lnSpc>
                          <a:spcPct val="115000"/>
                        </a:lnSpc>
                        <a:spcBef>
                          <a:spcPts val="20"/>
                        </a:spcBef>
                        <a:spcAft>
                          <a:spcPts val="0"/>
                        </a:spcAft>
                      </a:pPr>
                      <a:r>
                        <a:rPr lang="ro-RO" sz="1200" dirty="0">
                          <a:effectLst/>
                        </a:rPr>
                        <a:t>საქმიანობის განმახორციელებელი</a:t>
                      </a:r>
                      <a:endParaRPr lang="en-US" sz="1200" dirty="0">
                        <a:effectLst/>
                        <a:latin typeface="Sylfaen" panose="010A0502050306030303" pitchFamily="18" charset="0"/>
                        <a:ea typeface="Sylfaen" panose="010A0502050306030303" pitchFamily="18" charset="0"/>
                        <a:cs typeface="Sylfaen" panose="010A0502050306030303" pitchFamily="18" charset="0"/>
                      </a:endParaRPr>
                    </a:p>
                  </a:txBody>
                  <a:tcPr marL="0" marR="0" marT="0" marB="0"/>
                </a:tc>
                <a:tc>
                  <a:txBody>
                    <a:bodyPr/>
                    <a:lstStyle/>
                    <a:p>
                      <a:pPr marL="25400" marR="85725" algn="ctr">
                        <a:lnSpc>
                          <a:spcPct val="115000"/>
                        </a:lnSpc>
                        <a:spcBef>
                          <a:spcPts val="20"/>
                        </a:spcBef>
                        <a:spcAft>
                          <a:spcPts val="0"/>
                        </a:spcAft>
                      </a:pPr>
                      <a:r>
                        <a:rPr lang="ro-RO" sz="1200">
                          <a:effectLst/>
                        </a:rPr>
                        <a:t>შპს „მშენებელი 2020“</a:t>
                      </a:r>
                      <a:endParaRPr lang="en-US" sz="1200">
                        <a:effectLst/>
                        <a:latin typeface="Sylfaen" panose="010A0502050306030303" pitchFamily="18" charset="0"/>
                        <a:ea typeface="Sylfaen" panose="010A0502050306030303" pitchFamily="18" charset="0"/>
                        <a:cs typeface="Sylfaen" panose="010A0502050306030303" pitchFamily="18" charset="0"/>
                      </a:endParaRPr>
                    </a:p>
                  </a:txBody>
                  <a:tcPr marL="0" marR="0" marT="0" marB="0"/>
                </a:tc>
                <a:extLst>
                  <a:ext uri="{0D108BD9-81ED-4DB2-BD59-A6C34878D82A}">
                    <a16:rowId xmlns:a16="http://schemas.microsoft.com/office/drawing/2014/main" val="1749830004"/>
                  </a:ext>
                </a:extLst>
              </a:tr>
              <a:tr h="369628">
                <a:tc>
                  <a:txBody>
                    <a:bodyPr/>
                    <a:lstStyle/>
                    <a:p>
                      <a:pPr marL="210820" marR="204470" algn="ctr">
                        <a:lnSpc>
                          <a:spcPct val="115000"/>
                        </a:lnSpc>
                        <a:spcBef>
                          <a:spcPts val="20"/>
                        </a:spcBef>
                        <a:spcAft>
                          <a:spcPts val="0"/>
                        </a:spcAft>
                      </a:pPr>
                      <a:r>
                        <a:rPr lang="ro-RO" sz="1200" dirty="0">
                          <a:effectLst/>
                        </a:rPr>
                        <a:t>კომპანიის იურიდიული მისამართი</a:t>
                      </a:r>
                      <a:endParaRPr lang="en-US" sz="1200" dirty="0">
                        <a:effectLst/>
                        <a:latin typeface="Sylfaen" panose="010A0502050306030303" pitchFamily="18" charset="0"/>
                        <a:ea typeface="Sylfaen" panose="010A0502050306030303" pitchFamily="18" charset="0"/>
                        <a:cs typeface="Sylfaen" panose="010A0502050306030303" pitchFamily="18" charset="0"/>
                      </a:endParaRPr>
                    </a:p>
                  </a:txBody>
                  <a:tcPr marL="0" marR="0" marT="0" marB="0"/>
                </a:tc>
                <a:tc>
                  <a:txBody>
                    <a:bodyPr/>
                    <a:lstStyle/>
                    <a:p>
                      <a:pPr marL="91440" marR="85725" algn="ctr">
                        <a:lnSpc>
                          <a:spcPct val="115000"/>
                        </a:lnSpc>
                        <a:spcBef>
                          <a:spcPts val="20"/>
                        </a:spcBef>
                        <a:spcAft>
                          <a:spcPts val="0"/>
                        </a:spcAft>
                      </a:pPr>
                      <a:r>
                        <a:rPr lang="ro-RO" sz="1200">
                          <a:effectLst/>
                        </a:rPr>
                        <a:t>ზუგდიდი, კ. გამსახურდიას ქ., N 161</a:t>
                      </a:r>
                      <a:endParaRPr lang="en-US" sz="1200">
                        <a:effectLst/>
                        <a:latin typeface="Sylfaen" panose="010A0502050306030303" pitchFamily="18" charset="0"/>
                        <a:ea typeface="Sylfaen" panose="010A0502050306030303" pitchFamily="18" charset="0"/>
                        <a:cs typeface="Sylfaen" panose="010A0502050306030303" pitchFamily="18" charset="0"/>
                      </a:endParaRPr>
                    </a:p>
                  </a:txBody>
                  <a:tcPr marL="0" marR="0" marT="0" marB="0"/>
                </a:tc>
                <a:extLst>
                  <a:ext uri="{0D108BD9-81ED-4DB2-BD59-A6C34878D82A}">
                    <a16:rowId xmlns:a16="http://schemas.microsoft.com/office/drawing/2014/main" val="2115825002"/>
                  </a:ext>
                </a:extLst>
              </a:tr>
              <a:tr h="244602">
                <a:tc>
                  <a:txBody>
                    <a:bodyPr/>
                    <a:lstStyle/>
                    <a:p>
                      <a:pPr marL="210820" marR="203200" algn="ctr">
                        <a:lnSpc>
                          <a:spcPct val="115000"/>
                        </a:lnSpc>
                        <a:spcBef>
                          <a:spcPts val="20"/>
                        </a:spcBef>
                        <a:spcAft>
                          <a:spcPts val="0"/>
                        </a:spcAft>
                      </a:pPr>
                      <a:r>
                        <a:rPr lang="ro-RO" sz="1200" dirty="0">
                          <a:effectLst/>
                        </a:rPr>
                        <a:t>კომპანიის საიდენტიფიკაციო ნომერი</a:t>
                      </a:r>
                      <a:endParaRPr lang="en-US" sz="1200" dirty="0">
                        <a:effectLst/>
                        <a:latin typeface="Sylfaen" panose="010A0502050306030303" pitchFamily="18" charset="0"/>
                        <a:ea typeface="Sylfaen" panose="010A0502050306030303" pitchFamily="18" charset="0"/>
                        <a:cs typeface="Sylfaen" panose="010A0502050306030303" pitchFamily="18" charset="0"/>
                      </a:endParaRPr>
                    </a:p>
                  </a:txBody>
                  <a:tcPr marL="0" marR="0" marT="0" marB="0"/>
                </a:tc>
                <a:tc>
                  <a:txBody>
                    <a:bodyPr/>
                    <a:lstStyle/>
                    <a:p>
                      <a:pPr marL="60325" marR="85725" algn="ctr">
                        <a:lnSpc>
                          <a:spcPct val="115000"/>
                        </a:lnSpc>
                        <a:spcBef>
                          <a:spcPts val="20"/>
                        </a:spcBef>
                        <a:spcAft>
                          <a:spcPts val="0"/>
                        </a:spcAft>
                      </a:pPr>
                      <a:r>
                        <a:rPr lang="ro-RO" sz="1200">
                          <a:effectLst/>
                        </a:rPr>
                        <a:t>420431205</a:t>
                      </a:r>
                      <a:endParaRPr lang="en-US" sz="1200">
                        <a:effectLst/>
                        <a:latin typeface="Sylfaen" panose="010A0502050306030303" pitchFamily="18" charset="0"/>
                        <a:ea typeface="Sylfaen" panose="010A0502050306030303" pitchFamily="18" charset="0"/>
                        <a:cs typeface="Sylfaen" panose="010A0502050306030303" pitchFamily="18" charset="0"/>
                      </a:endParaRPr>
                    </a:p>
                  </a:txBody>
                  <a:tcPr marL="0" marR="0" marT="0" marB="0"/>
                </a:tc>
                <a:extLst>
                  <a:ext uri="{0D108BD9-81ED-4DB2-BD59-A6C34878D82A}">
                    <a16:rowId xmlns:a16="http://schemas.microsoft.com/office/drawing/2014/main" val="3516671799"/>
                  </a:ext>
                </a:extLst>
              </a:tr>
              <a:tr h="244602">
                <a:tc>
                  <a:txBody>
                    <a:bodyPr/>
                    <a:lstStyle/>
                    <a:p>
                      <a:pPr marL="210185" marR="205740" algn="ctr">
                        <a:lnSpc>
                          <a:spcPct val="115000"/>
                        </a:lnSpc>
                        <a:spcBef>
                          <a:spcPts val="20"/>
                        </a:spcBef>
                        <a:spcAft>
                          <a:spcPts val="0"/>
                        </a:spcAft>
                      </a:pPr>
                      <a:r>
                        <a:rPr lang="ro-RO" sz="1200" dirty="0">
                          <a:effectLst/>
                        </a:rPr>
                        <a:t>კომპანიის ხელმძღვანელი</a:t>
                      </a:r>
                      <a:endParaRPr lang="en-US" sz="1200" dirty="0">
                        <a:effectLst/>
                        <a:latin typeface="Sylfaen" panose="010A0502050306030303" pitchFamily="18" charset="0"/>
                        <a:ea typeface="Sylfaen" panose="010A0502050306030303" pitchFamily="18" charset="0"/>
                        <a:cs typeface="Sylfaen" panose="010A0502050306030303" pitchFamily="18" charset="0"/>
                      </a:endParaRPr>
                    </a:p>
                  </a:txBody>
                  <a:tcPr marL="0" marR="0" marT="0" marB="0"/>
                </a:tc>
                <a:tc>
                  <a:txBody>
                    <a:bodyPr/>
                    <a:lstStyle/>
                    <a:p>
                      <a:pPr marL="91440" marR="83820" algn="ctr">
                        <a:lnSpc>
                          <a:spcPct val="115000"/>
                        </a:lnSpc>
                        <a:spcBef>
                          <a:spcPts val="20"/>
                        </a:spcBef>
                        <a:spcAft>
                          <a:spcPts val="0"/>
                        </a:spcAft>
                      </a:pPr>
                      <a:r>
                        <a:rPr lang="ro-RO" sz="1200">
                          <a:effectLst/>
                        </a:rPr>
                        <a:t>ლაშა ბარამია</a:t>
                      </a:r>
                      <a:endParaRPr lang="en-US" sz="1200">
                        <a:effectLst/>
                        <a:latin typeface="Sylfaen" panose="010A0502050306030303" pitchFamily="18" charset="0"/>
                        <a:ea typeface="Sylfaen" panose="010A0502050306030303" pitchFamily="18" charset="0"/>
                        <a:cs typeface="Sylfaen" panose="010A0502050306030303" pitchFamily="18" charset="0"/>
                      </a:endParaRPr>
                    </a:p>
                  </a:txBody>
                  <a:tcPr marL="0" marR="0" marT="0" marB="0"/>
                </a:tc>
                <a:extLst>
                  <a:ext uri="{0D108BD9-81ED-4DB2-BD59-A6C34878D82A}">
                    <a16:rowId xmlns:a16="http://schemas.microsoft.com/office/drawing/2014/main" val="3022597538"/>
                  </a:ext>
                </a:extLst>
              </a:tr>
              <a:tr h="283609">
                <a:tc>
                  <a:txBody>
                    <a:bodyPr/>
                    <a:lstStyle/>
                    <a:p>
                      <a:pPr marL="209550" marR="205740" algn="ctr">
                        <a:lnSpc>
                          <a:spcPct val="115000"/>
                        </a:lnSpc>
                        <a:spcBef>
                          <a:spcPts val="20"/>
                        </a:spcBef>
                        <a:spcAft>
                          <a:spcPts val="0"/>
                        </a:spcAft>
                      </a:pPr>
                      <a:r>
                        <a:rPr lang="ro-RO" sz="1200" dirty="0">
                          <a:effectLst/>
                        </a:rPr>
                        <a:t>საქმიანობის სახე</a:t>
                      </a:r>
                      <a:endParaRPr lang="en-US" sz="1200" dirty="0">
                        <a:effectLst/>
                        <a:latin typeface="Sylfaen" panose="010A0502050306030303" pitchFamily="18" charset="0"/>
                        <a:ea typeface="Sylfaen" panose="010A0502050306030303" pitchFamily="18" charset="0"/>
                        <a:cs typeface="Sylfaen" panose="010A0502050306030303" pitchFamily="18" charset="0"/>
                      </a:endParaRPr>
                    </a:p>
                  </a:txBody>
                  <a:tcPr marL="0" marR="0" marT="0" marB="0"/>
                </a:tc>
                <a:tc>
                  <a:txBody>
                    <a:bodyPr/>
                    <a:lstStyle/>
                    <a:p>
                      <a:pPr marL="91440" marR="85725" algn="ctr">
                        <a:lnSpc>
                          <a:spcPct val="115000"/>
                        </a:lnSpc>
                        <a:spcBef>
                          <a:spcPts val="20"/>
                        </a:spcBef>
                        <a:spcAft>
                          <a:spcPts val="0"/>
                        </a:spcAft>
                      </a:pPr>
                      <a:r>
                        <a:rPr lang="ro-RO" sz="1200">
                          <a:effectLst/>
                        </a:rPr>
                        <a:t>სასარგებლო წიაღისეულის გადამუშავება</a:t>
                      </a:r>
                      <a:endParaRPr lang="en-US" sz="1200">
                        <a:effectLst/>
                        <a:latin typeface="Sylfaen" panose="010A0502050306030303" pitchFamily="18" charset="0"/>
                        <a:ea typeface="Sylfaen" panose="010A0502050306030303" pitchFamily="18" charset="0"/>
                        <a:cs typeface="Sylfaen" panose="010A0502050306030303" pitchFamily="18" charset="0"/>
                      </a:endParaRPr>
                    </a:p>
                  </a:txBody>
                  <a:tcPr marL="0" marR="0" marT="0" marB="0"/>
                </a:tc>
                <a:extLst>
                  <a:ext uri="{0D108BD9-81ED-4DB2-BD59-A6C34878D82A}">
                    <a16:rowId xmlns:a16="http://schemas.microsoft.com/office/drawing/2014/main" val="759308174"/>
                  </a:ext>
                </a:extLst>
              </a:tr>
              <a:tr h="369628">
                <a:tc>
                  <a:txBody>
                    <a:bodyPr/>
                    <a:lstStyle/>
                    <a:p>
                      <a:pPr marL="210820" marR="205740" algn="ctr">
                        <a:lnSpc>
                          <a:spcPct val="115000"/>
                        </a:lnSpc>
                        <a:spcBef>
                          <a:spcPts val="20"/>
                        </a:spcBef>
                        <a:spcAft>
                          <a:spcPts val="0"/>
                        </a:spcAft>
                      </a:pPr>
                      <a:r>
                        <a:rPr lang="ro-RO" sz="1200">
                          <a:effectLst/>
                        </a:rPr>
                        <a:t>საქმიანობის განხორციელების ადგილმდებარეობა</a:t>
                      </a:r>
                      <a:endParaRPr lang="en-US" sz="1200">
                        <a:effectLst/>
                        <a:latin typeface="Sylfaen" panose="010A0502050306030303" pitchFamily="18" charset="0"/>
                        <a:ea typeface="Sylfaen" panose="010A0502050306030303" pitchFamily="18" charset="0"/>
                        <a:cs typeface="Sylfaen" panose="010A0502050306030303" pitchFamily="18" charset="0"/>
                      </a:endParaRPr>
                    </a:p>
                  </a:txBody>
                  <a:tcPr marL="0" marR="0" marT="0" marB="0"/>
                </a:tc>
                <a:tc>
                  <a:txBody>
                    <a:bodyPr/>
                    <a:lstStyle/>
                    <a:p>
                      <a:pPr marL="91440" marR="83820" algn="ctr">
                        <a:lnSpc>
                          <a:spcPct val="115000"/>
                        </a:lnSpc>
                        <a:spcBef>
                          <a:spcPts val="20"/>
                        </a:spcBef>
                        <a:spcAft>
                          <a:spcPts val="0"/>
                        </a:spcAft>
                      </a:pPr>
                      <a:r>
                        <a:rPr lang="ro-RO" sz="1200" dirty="0">
                          <a:effectLst/>
                        </a:rPr>
                        <a:t>ზუგდიდის რაიონი სოფ. ახალსოფელი</a:t>
                      </a:r>
                      <a:endParaRPr lang="en-US" sz="1200" dirty="0">
                        <a:effectLst/>
                        <a:latin typeface="Sylfaen" panose="010A0502050306030303" pitchFamily="18" charset="0"/>
                        <a:ea typeface="Sylfaen" panose="010A0502050306030303" pitchFamily="18" charset="0"/>
                        <a:cs typeface="Sylfaen" panose="010A0502050306030303" pitchFamily="18" charset="0"/>
                      </a:endParaRPr>
                    </a:p>
                  </a:txBody>
                  <a:tcPr marL="0" marR="0" marT="0" marB="0"/>
                </a:tc>
                <a:extLst>
                  <a:ext uri="{0D108BD9-81ED-4DB2-BD59-A6C34878D82A}">
                    <a16:rowId xmlns:a16="http://schemas.microsoft.com/office/drawing/2014/main" val="4294229417"/>
                  </a:ext>
                </a:extLst>
              </a:tr>
              <a:tr h="555642">
                <a:tc>
                  <a:txBody>
                    <a:bodyPr/>
                    <a:lstStyle/>
                    <a:p>
                      <a:pPr marL="210820" marR="205740" algn="ctr">
                        <a:lnSpc>
                          <a:spcPct val="115000"/>
                        </a:lnSpc>
                        <a:spcBef>
                          <a:spcPts val="20"/>
                        </a:spcBef>
                        <a:spcAft>
                          <a:spcPts val="0"/>
                        </a:spcAft>
                      </a:pPr>
                      <a:r>
                        <a:rPr lang="ka-GE" sz="1200" dirty="0">
                          <a:effectLst/>
                        </a:rPr>
                        <a:t>გარემოსდაცვითი საკონსულტაციო კომპანია</a:t>
                      </a:r>
                      <a:endParaRPr lang="en-US" sz="1200" dirty="0">
                        <a:effectLst/>
                        <a:latin typeface="Sylfaen" panose="010A0502050306030303" pitchFamily="18" charset="0"/>
                        <a:ea typeface="Sylfaen" panose="010A0502050306030303" pitchFamily="18" charset="0"/>
                        <a:cs typeface="Sylfaen" panose="010A0502050306030303" pitchFamily="18" charset="0"/>
                      </a:endParaRPr>
                    </a:p>
                  </a:txBody>
                  <a:tcPr marL="0" marR="0" marT="0" marB="0"/>
                </a:tc>
                <a:tc>
                  <a:txBody>
                    <a:bodyPr/>
                    <a:lstStyle/>
                    <a:p>
                      <a:pPr marL="0" marR="0" algn="ctr">
                        <a:lnSpc>
                          <a:spcPct val="115000"/>
                        </a:lnSpc>
                        <a:spcBef>
                          <a:spcPts val="0"/>
                        </a:spcBef>
                        <a:spcAft>
                          <a:spcPts val="0"/>
                        </a:spcAft>
                      </a:pPr>
                      <a:r>
                        <a:rPr lang="ka-GE" sz="1200" dirty="0">
                          <a:effectLst/>
                        </a:rPr>
                        <a:t>შპს ,,გარემოსდაცვითი და შრომის უსაფრთხოების საგანმანათლებლო და საკონსულტაციო ცენტრი - ეკომეტრი“</a:t>
                      </a:r>
                      <a:endParaRPr lang="en-US" sz="1200" dirty="0">
                        <a:effectLst/>
                        <a:latin typeface="Sylfaen" panose="010A0502050306030303" pitchFamily="18" charset="0"/>
                        <a:ea typeface="Sylfaen" panose="010A0502050306030303" pitchFamily="18" charset="0"/>
                        <a:cs typeface="Sylfaen" panose="010A0502050306030303" pitchFamily="18" charset="0"/>
                      </a:endParaRPr>
                    </a:p>
                  </a:txBody>
                  <a:tcPr marL="0" marR="0" marT="0" marB="0"/>
                </a:tc>
                <a:extLst>
                  <a:ext uri="{0D108BD9-81ED-4DB2-BD59-A6C34878D82A}">
                    <a16:rowId xmlns:a16="http://schemas.microsoft.com/office/drawing/2014/main" val="3692739233"/>
                  </a:ext>
                </a:extLst>
              </a:tr>
              <a:tr h="575748">
                <a:tc>
                  <a:txBody>
                    <a:bodyPr/>
                    <a:lstStyle/>
                    <a:p>
                      <a:pPr marL="210820" marR="205740" algn="ctr">
                        <a:lnSpc>
                          <a:spcPct val="115000"/>
                        </a:lnSpc>
                        <a:spcBef>
                          <a:spcPts val="20"/>
                        </a:spcBef>
                        <a:spcAft>
                          <a:spcPts val="0"/>
                        </a:spcAft>
                      </a:pPr>
                      <a:r>
                        <a:rPr lang="ka-GE" sz="1200">
                          <a:effectLst/>
                        </a:rPr>
                        <a:t>კომპანიის იურიდიული მისამართი</a:t>
                      </a:r>
                      <a:endParaRPr lang="en-US" sz="1200">
                        <a:effectLst/>
                        <a:latin typeface="Sylfaen" panose="010A0502050306030303" pitchFamily="18" charset="0"/>
                        <a:ea typeface="Sylfaen" panose="010A0502050306030303" pitchFamily="18" charset="0"/>
                        <a:cs typeface="Sylfaen" panose="010A0502050306030303" pitchFamily="18" charset="0"/>
                      </a:endParaRPr>
                    </a:p>
                  </a:txBody>
                  <a:tcPr marL="0" marR="0" marT="0" marB="0"/>
                </a:tc>
                <a:tc>
                  <a:txBody>
                    <a:bodyPr/>
                    <a:lstStyle/>
                    <a:p>
                      <a:pPr marL="0" marR="0" algn="ctr">
                        <a:lnSpc>
                          <a:spcPct val="115000"/>
                        </a:lnSpc>
                        <a:spcBef>
                          <a:spcPts val="0"/>
                        </a:spcBef>
                        <a:spcAft>
                          <a:spcPts val="0"/>
                        </a:spcAft>
                      </a:pPr>
                      <a:r>
                        <a:rPr lang="ka-GE" sz="1200" dirty="0">
                          <a:effectLst/>
                        </a:rPr>
                        <a:t>ქ. თბილისი, ვაკე-საბურთალოს რაიონი, ზურაბ და თეიმურაზ ზალდასტანიშვილების ქ.#16</a:t>
                      </a:r>
                      <a:endParaRPr lang="en-US" sz="1200" dirty="0">
                        <a:effectLst/>
                        <a:latin typeface="Sylfaen" panose="010A0502050306030303" pitchFamily="18" charset="0"/>
                        <a:ea typeface="Sylfaen" panose="010A0502050306030303" pitchFamily="18" charset="0"/>
                        <a:cs typeface="Sylfaen" panose="010A0502050306030303" pitchFamily="18" charset="0"/>
                      </a:endParaRPr>
                    </a:p>
                  </a:txBody>
                  <a:tcPr marL="0" marR="0" marT="0" marB="0"/>
                </a:tc>
                <a:extLst>
                  <a:ext uri="{0D108BD9-81ED-4DB2-BD59-A6C34878D82A}">
                    <a16:rowId xmlns:a16="http://schemas.microsoft.com/office/drawing/2014/main" val="3494280080"/>
                  </a:ext>
                </a:extLst>
              </a:tr>
              <a:tr h="316662">
                <a:tc>
                  <a:txBody>
                    <a:bodyPr/>
                    <a:lstStyle/>
                    <a:p>
                      <a:pPr marL="210820" marR="203200" algn="ctr">
                        <a:lnSpc>
                          <a:spcPct val="115000"/>
                        </a:lnSpc>
                        <a:spcBef>
                          <a:spcPts val="20"/>
                        </a:spcBef>
                        <a:spcAft>
                          <a:spcPts val="0"/>
                        </a:spcAft>
                      </a:pPr>
                      <a:r>
                        <a:rPr lang="ro-RO" sz="1200" dirty="0">
                          <a:effectLst/>
                        </a:rPr>
                        <a:t>კომპანიის საიდენტიფიკაციო ნომერი</a:t>
                      </a:r>
                      <a:endParaRPr lang="en-US" sz="1200" dirty="0">
                        <a:effectLst/>
                        <a:latin typeface="Sylfaen" panose="010A0502050306030303" pitchFamily="18" charset="0"/>
                        <a:ea typeface="Sylfaen" panose="010A0502050306030303" pitchFamily="18" charset="0"/>
                        <a:cs typeface="Sylfaen" panose="010A0502050306030303" pitchFamily="18" charset="0"/>
                      </a:endParaRPr>
                    </a:p>
                  </a:txBody>
                  <a:tcPr marL="0" marR="0" marT="0" marB="0"/>
                </a:tc>
                <a:tc>
                  <a:txBody>
                    <a:bodyPr/>
                    <a:lstStyle/>
                    <a:p>
                      <a:pPr marL="91440" marR="83820" algn="ctr">
                        <a:lnSpc>
                          <a:spcPct val="115000"/>
                        </a:lnSpc>
                        <a:spcBef>
                          <a:spcPts val="20"/>
                        </a:spcBef>
                        <a:spcAft>
                          <a:spcPts val="0"/>
                        </a:spcAft>
                      </a:pPr>
                      <a:r>
                        <a:rPr lang="ka-GE" sz="1200" dirty="0">
                          <a:effectLst/>
                        </a:rPr>
                        <a:t>405390973</a:t>
                      </a:r>
                      <a:endParaRPr lang="en-US" sz="1200" dirty="0">
                        <a:effectLst/>
                        <a:latin typeface="Sylfaen" panose="010A0502050306030303" pitchFamily="18" charset="0"/>
                        <a:ea typeface="Sylfaen" panose="010A0502050306030303" pitchFamily="18" charset="0"/>
                        <a:cs typeface="Sylfaen" panose="010A0502050306030303" pitchFamily="18" charset="0"/>
                      </a:endParaRPr>
                    </a:p>
                  </a:txBody>
                  <a:tcPr marL="0" marR="0" marT="0" marB="0"/>
                </a:tc>
                <a:extLst>
                  <a:ext uri="{0D108BD9-81ED-4DB2-BD59-A6C34878D82A}">
                    <a16:rowId xmlns:a16="http://schemas.microsoft.com/office/drawing/2014/main" val="952350666"/>
                  </a:ext>
                </a:extLst>
              </a:tr>
              <a:tr h="369628">
                <a:tc>
                  <a:txBody>
                    <a:bodyPr/>
                    <a:lstStyle/>
                    <a:p>
                      <a:pPr marL="210820" marR="205740" algn="ctr">
                        <a:lnSpc>
                          <a:spcPct val="115000"/>
                        </a:lnSpc>
                        <a:spcBef>
                          <a:spcPts val="20"/>
                        </a:spcBef>
                        <a:spcAft>
                          <a:spcPts val="0"/>
                        </a:spcAft>
                      </a:pPr>
                      <a:r>
                        <a:rPr lang="ro-RO" sz="1200">
                          <a:effectLst/>
                        </a:rPr>
                        <a:t>კომპანიის ხელმძღვანელი</a:t>
                      </a:r>
                      <a:endParaRPr lang="en-US" sz="1200">
                        <a:effectLst/>
                        <a:latin typeface="Sylfaen" panose="010A0502050306030303" pitchFamily="18" charset="0"/>
                        <a:ea typeface="Sylfaen" panose="010A0502050306030303" pitchFamily="18" charset="0"/>
                        <a:cs typeface="Sylfaen" panose="010A0502050306030303" pitchFamily="18" charset="0"/>
                      </a:endParaRPr>
                    </a:p>
                  </a:txBody>
                  <a:tcPr marL="0" marR="0" marT="0" marB="0"/>
                </a:tc>
                <a:tc>
                  <a:txBody>
                    <a:bodyPr/>
                    <a:lstStyle/>
                    <a:p>
                      <a:pPr marL="91440" marR="83820" algn="ctr">
                        <a:lnSpc>
                          <a:spcPct val="115000"/>
                        </a:lnSpc>
                        <a:spcBef>
                          <a:spcPts val="20"/>
                        </a:spcBef>
                        <a:spcAft>
                          <a:spcPts val="0"/>
                        </a:spcAft>
                      </a:pPr>
                      <a:r>
                        <a:rPr lang="ka-GE" sz="1200" dirty="0">
                          <a:effectLst/>
                        </a:rPr>
                        <a:t>თინათინ ჟიჟიაშვილი</a:t>
                      </a:r>
                      <a:endParaRPr lang="en-US" sz="1200" dirty="0">
                        <a:effectLst/>
                        <a:latin typeface="Sylfaen" panose="010A0502050306030303" pitchFamily="18" charset="0"/>
                        <a:ea typeface="Sylfaen" panose="010A0502050306030303" pitchFamily="18" charset="0"/>
                        <a:cs typeface="Sylfaen" panose="010A0502050306030303" pitchFamily="18" charset="0"/>
                      </a:endParaRPr>
                    </a:p>
                  </a:txBody>
                  <a:tcPr marL="0" marR="0" marT="0" marB="0"/>
                </a:tc>
                <a:extLst>
                  <a:ext uri="{0D108BD9-81ED-4DB2-BD59-A6C34878D82A}">
                    <a16:rowId xmlns:a16="http://schemas.microsoft.com/office/drawing/2014/main" val="3298254264"/>
                  </a:ext>
                </a:extLst>
              </a:tr>
              <a:tr h="503171">
                <a:tc>
                  <a:txBody>
                    <a:bodyPr/>
                    <a:lstStyle/>
                    <a:p>
                      <a:pPr marL="210820" marR="205740" algn="ctr">
                        <a:lnSpc>
                          <a:spcPct val="115000"/>
                        </a:lnSpc>
                        <a:spcBef>
                          <a:spcPts val="20"/>
                        </a:spcBef>
                        <a:spcAft>
                          <a:spcPts val="0"/>
                        </a:spcAft>
                      </a:pPr>
                      <a:r>
                        <a:rPr lang="ka-GE" sz="1200">
                          <a:effectLst/>
                        </a:rPr>
                        <a:t>საკონტაქტო ინფორმაცია</a:t>
                      </a:r>
                      <a:endParaRPr lang="en-US" sz="1200">
                        <a:effectLst/>
                        <a:latin typeface="Sylfaen" panose="010A0502050306030303" pitchFamily="18" charset="0"/>
                        <a:ea typeface="Sylfaen" panose="010A0502050306030303" pitchFamily="18" charset="0"/>
                        <a:cs typeface="Sylfaen" panose="010A0502050306030303" pitchFamily="18" charset="0"/>
                      </a:endParaRPr>
                    </a:p>
                  </a:txBody>
                  <a:tcPr marL="0" marR="0" marT="0" marB="0"/>
                </a:tc>
                <a:tc>
                  <a:txBody>
                    <a:bodyPr/>
                    <a:lstStyle/>
                    <a:p>
                      <a:pPr marL="91440" marR="83820" algn="ctr">
                        <a:lnSpc>
                          <a:spcPct val="115000"/>
                        </a:lnSpc>
                        <a:spcBef>
                          <a:spcPts val="20"/>
                        </a:spcBef>
                        <a:spcAft>
                          <a:spcPts val="0"/>
                        </a:spcAft>
                      </a:pPr>
                      <a:r>
                        <a:rPr lang="ka-GE" sz="1200" dirty="0">
                          <a:effectLst/>
                        </a:rPr>
                        <a:t>577 38 01 13</a:t>
                      </a:r>
                      <a:endParaRPr lang="en-US" sz="1200" dirty="0">
                        <a:effectLst/>
                      </a:endParaRPr>
                    </a:p>
                    <a:p>
                      <a:pPr marL="91440" marR="83820" algn="ctr">
                        <a:lnSpc>
                          <a:spcPct val="115000"/>
                        </a:lnSpc>
                        <a:spcBef>
                          <a:spcPts val="20"/>
                        </a:spcBef>
                        <a:spcAft>
                          <a:spcPts val="0"/>
                        </a:spcAft>
                      </a:pPr>
                      <a:r>
                        <a:rPr lang="en-US" sz="1200" dirty="0">
                          <a:effectLst/>
                        </a:rPr>
                        <a:t>Esec.ecometer@gmail.com</a:t>
                      </a:r>
                      <a:endParaRPr lang="en-US" sz="1200" dirty="0">
                        <a:effectLst/>
                        <a:latin typeface="Sylfaen" panose="010A0502050306030303" pitchFamily="18" charset="0"/>
                        <a:ea typeface="Sylfaen" panose="010A0502050306030303" pitchFamily="18" charset="0"/>
                        <a:cs typeface="Sylfaen" panose="010A0502050306030303" pitchFamily="18" charset="0"/>
                      </a:endParaRPr>
                    </a:p>
                  </a:txBody>
                  <a:tcPr marL="0" marR="0" marT="0" marB="0"/>
                </a:tc>
                <a:extLst>
                  <a:ext uri="{0D108BD9-81ED-4DB2-BD59-A6C34878D82A}">
                    <a16:rowId xmlns:a16="http://schemas.microsoft.com/office/drawing/2014/main" val="2705129779"/>
                  </a:ext>
                </a:extLst>
              </a:tr>
            </a:tbl>
          </a:graphicData>
        </a:graphic>
      </p:graphicFrame>
    </p:spTree>
    <p:extLst>
      <p:ext uri="{BB962C8B-B14F-4D97-AF65-F5344CB8AC3E}">
        <p14:creationId xmlns:p14="http://schemas.microsoft.com/office/powerpoint/2010/main" val="378752999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1" algn="l" rtl="0">
              <a:lnSpc>
                <a:spcPct val="90000"/>
              </a:lnSpc>
              <a:spcBef>
                <a:spcPct val="0"/>
              </a:spcBef>
            </a:pPr>
            <a:r>
              <a:rPr lang="ka-GE" sz="1800" b="1" dirty="0">
                <a:solidFill>
                  <a:schemeClr val="tx1"/>
                </a:solidFill>
              </a:rPr>
              <a:t>საწარმოს განთავსების ადგილმდებარეობა</a:t>
            </a:r>
            <a:r>
              <a:rPr lang="en-US" sz="2000" b="1" dirty="0">
                <a:solidFill>
                  <a:schemeClr val="tx1"/>
                </a:solidFill>
              </a:rPr>
              <a:t/>
            </a:r>
            <a:br>
              <a:rPr lang="en-US" sz="2000" b="1" dirty="0">
                <a:solidFill>
                  <a:schemeClr val="tx1"/>
                </a:solidFill>
              </a:rPr>
            </a:br>
            <a:endParaRPr lang="en-US" dirty="0">
              <a:solidFill>
                <a:schemeClr val="tx1"/>
              </a:solidFill>
            </a:endParaRPr>
          </a:p>
        </p:txBody>
      </p:sp>
      <p:sp>
        <p:nvSpPr>
          <p:cNvPr id="3" name="Content Placeholder 2"/>
          <p:cNvSpPr>
            <a:spLocks noGrp="1"/>
          </p:cNvSpPr>
          <p:nvPr>
            <p:ph idx="1"/>
          </p:nvPr>
        </p:nvSpPr>
        <p:spPr>
          <a:xfrm>
            <a:off x="406400" y="1995055"/>
            <a:ext cx="11157527" cy="4470400"/>
          </a:xfrm>
        </p:spPr>
        <p:txBody>
          <a:bodyPr>
            <a:normAutofit fontScale="92500" lnSpcReduction="20000"/>
          </a:bodyPr>
          <a:lstStyle/>
          <a:p>
            <a:pPr algn="just">
              <a:lnSpc>
                <a:spcPct val="150000"/>
              </a:lnSpc>
            </a:pPr>
            <a:r>
              <a:rPr lang="ro-RO" sz="1600" dirty="0"/>
              <a:t>მიწის ფართობი, სადაც დაგეგმილია ქვიშა-ხრეშის სამსხვრევ დამხარისხებელი დანადგარის მოწყობა წარმოადგენს </a:t>
            </a:r>
            <a:r>
              <a:rPr lang="ka-GE" sz="1600" dirty="0"/>
              <a:t>არა</a:t>
            </a:r>
            <a:r>
              <a:rPr lang="ro-RO" sz="1600" dirty="0"/>
              <a:t>სასოფლო-სამეურნეო დანიშნულების მიწას. აღნიშნული მიწის საკადასტრო კოდია: 43.11.42.264. მიწა წარმოადგენს შპს „მშენებელი 2020“ </a:t>
            </a:r>
            <a:r>
              <a:rPr lang="ro-RO" sz="1600" dirty="0" smtClean="0"/>
              <a:t>საკუთრებას</a:t>
            </a:r>
            <a:r>
              <a:rPr lang="ka-GE" sz="1600" dirty="0"/>
              <a:t>;</a:t>
            </a:r>
            <a:endParaRPr lang="ka-GE" sz="1600" dirty="0" smtClean="0"/>
          </a:p>
          <a:p>
            <a:pPr algn="just">
              <a:lnSpc>
                <a:spcPct val="150000"/>
              </a:lnSpc>
            </a:pPr>
            <a:r>
              <a:rPr lang="ro-RO" sz="1800" dirty="0"/>
              <a:t>საპროექტო ტერიტორია, სადაც დაგეგმილია სამსხვრევ-დამხარისხებელი დანადგარის განთავსება წარმოადგენს მცენარეული საფარისგან თავისუფალ ტერიტორიას, რომელსაც ერთი მხრიდან ესაზღვრება ცენტრალური გზა, მეორე მხრიდან კი მდინარე </a:t>
            </a:r>
            <a:r>
              <a:rPr lang="ro-RO" sz="1800" dirty="0" smtClean="0"/>
              <a:t>ჯუმი</a:t>
            </a:r>
            <a:r>
              <a:rPr lang="ka-GE" sz="1800" dirty="0" smtClean="0"/>
              <a:t>;</a:t>
            </a:r>
          </a:p>
          <a:p>
            <a:pPr algn="just">
              <a:lnSpc>
                <a:spcPct val="150000"/>
              </a:lnSpc>
            </a:pPr>
            <a:r>
              <a:rPr lang="ro-RO" sz="1600" dirty="0" smtClean="0"/>
              <a:t>შპს </a:t>
            </a:r>
            <a:r>
              <a:rPr lang="ro-RO" sz="1600" dirty="0"/>
              <a:t>„მშენებელი 2020“ საკუთრებაში არსებული სრული ტერიტორიის </a:t>
            </a:r>
            <a:endParaRPr lang="ka-GE" sz="1600" dirty="0" smtClean="0"/>
          </a:p>
          <a:p>
            <a:pPr marL="0" indent="0" algn="just">
              <a:lnSpc>
                <a:spcPct val="150000"/>
              </a:lnSpc>
              <a:buNone/>
            </a:pPr>
            <a:r>
              <a:rPr lang="ka-GE" sz="1600" dirty="0"/>
              <a:t> </a:t>
            </a:r>
            <a:r>
              <a:rPr lang="ka-GE" sz="1600" dirty="0" smtClean="0"/>
              <a:t>   </a:t>
            </a:r>
            <a:r>
              <a:rPr lang="ro-RO" sz="1600" dirty="0" smtClean="0"/>
              <a:t>GPS </a:t>
            </a:r>
            <a:r>
              <a:rPr lang="ro-RO" sz="1600" dirty="0"/>
              <a:t>კოორდინატებია</a:t>
            </a:r>
            <a:r>
              <a:rPr lang="ro-RO" sz="1600" dirty="0" smtClean="0"/>
              <a:t>:</a:t>
            </a:r>
            <a:endParaRPr lang="ka-GE" sz="1600" dirty="0" smtClean="0"/>
          </a:p>
          <a:p>
            <a:pPr marL="0" indent="0" algn="just">
              <a:lnSpc>
                <a:spcPct val="150000"/>
              </a:lnSpc>
              <a:buNone/>
            </a:pPr>
            <a:r>
              <a:rPr lang="ro-RO" sz="1700" dirty="0"/>
              <a:t>სამსხვრევ-დამხარისხებელი დანადგარი განთავსდება ზემოაღნიშნული </a:t>
            </a:r>
            <a:endParaRPr lang="ka-GE" sz="1700" dirty="0" smtClean="0"/>
          </a:p>
          <a:p>
            <a:pPr marL="0" indent="0" algn="just">
              <a:lnSpc>
                <a:spcPct val="150000"/>
              </a:lnSpc>
              <a:buNone/>
            </a:pPr>
            <a:r>
              <a:rPr lang="ro-RO" sz="1700" dirty="0" smtClean="0"/>
              <a:t>საკადასტრო </a:t>
            </a:r>
            <a:r>
              <a:rPr lang="ro-RO" sz="1700" dirty="0"/>
              <a:t>კოდის ფარგლებში და ინფრასტრუქტურის ჩათვლით </a:t>
            </a:r>
            <a:endParaRPr lang="ka-GE" sz="1700" dirty="0" smtClean="0"/>
          </a:p>
          <a:p>
            <a:pPr marL="0" indent="0" algn="just">
              <a:lnSpc>
                <a:spcPct val="150000"/>
              </a:lnSpc>
              <a:buNone/>
            </a:pPr>
            <a:r>
              <a:rPr lang="ro-RO" sz="1700" dirty="0" smtClean="0"/>
              <a:t>დაიკავებს </a:t>
            </a:r>
            <a:r>
              <a:rPr lang="ro-RO" sz="1700" dirty="0"/>
              <a:t>დაახლოებით 1500კვ.მ-ს.</a:t>
            </a:r>
            <a:endParaRPr lang="en-US" sz="1700" dirty="0"/>
          </a:p>
          <a:p>
            <a:pPr marL="0" indent="0" algn="just">
              <a:lnSpc>
                <a:spcPct val="150000"/>
              </a:lnSpc>
              <a:buNone/>
            </a:pPr>
            <a:endParaRPr lang="en-US" sz="1600" dirty="0"/>
          </a:p>
          <a:p>
            <a:pPr algn="just">
              <a:lnSpc>
                <a:spcPct val="150000"/>
              </a:lnSpc>
            </a:pPr>
            <a:endParaRPr lang="ka-GE" sz="1800" dirty="0" smtClean="0"/>
          </a:p>
          <a:p>
            <a:pPr algn="just">
              <a:lnSpc>
                <a:spcPct val="150000"/>
              </a:lnSpc>
            </a:pPr>
            <a:endParaRPr lang="en-US" sz="1800" dirty="0"/>
          </a:p>
          <a:p>
            <a:pPr algn="just">
              <a:lnSpc>
                <a:spcPct val="150000"/>
              </a:lnSpc>
            </a:pPr>
            <a:endParaRPr lang="en-US" sz="1600" dirty="0"/>
          </a:p>
          <a:p>
            <a:endParaRPr lang="en-US" dirty="0"/>
          </a:p>
        </p:txBody>
      </p:sp>
      <p:graphicFrame>
        <p:nvGraphicFramePr>
          <p:cNvPr id="4" name="Table 3"/>
          <p:cNvGraphicFramePr>
            <a:graphicFrameLocks noGrp="1"/>
          </p:cNvGraphicFramePr>
          <p:nvPr>
            <p:extLst>
              <p:ext uri="{D42A27DB-BD31-4B8C-83A1-F6EECF244321}">
                <p14:modId xmlns:p14="http://schemas.microsoft.com/office/powerpoint/2010/main" val="1390726659"/>
              </p:ext>
            </p:extLst>
          </p:nvPr>
        </p:nvGraphicFramePr>
        <p:xfrm>
          <a:off x="7989453" y="4147125"/>
          <a:ext cx="3214256" cy="2521536"/>
        </p:xfrm>
        <a:graphic>
          <a:graphicData uri="http://schemas.openxmlformats.org/drawingml/2006/table">
            <a:tbl>
              <a:tblPr firstRow="1" firstCol="1" bandRow="1">
                <a:tableStyleId>{5C22544A-7EE6-4342-B048-85BDC9FD1C3A}</a:tableStyleId>
              </a:tblPr>
              <a:tblGrid>
                <a:gridCol w="431350">
                  <a:extLst>
                    <a:ext uri="{9D8B030D-6E8A-4147-A177-3AD203B41FA5}">
                      <a16:colId xmlns:a16="http://schemas.microsoft.com/office/drawing/2014/main" val="673840593"/>
                    </a:ext>
                  </a:extLst>
                </a:gridCol>
                <a:gridCol w="1307965">
                  <a:extLst>
                    <a:ext uri="{9D8B030D-6E8A-4147-A177-3AD203B41FA5}">
                      <a16:colId xmlns:a16="http://schemas.microsoft.com/office/drawing/2014/main" val="2487572511"/>
                    </a:ext>
                  </a:extLst>
                </a:gridCol>
                <a:gridCol w="1474941">
                  <a:extLst>
                    <a:ext uri="{9D8B030D-6E8A-4147-A177-3AD203B41FA5}">
                      <a16:colId xmlns:a16="http://schemas.microsoft.com/office/drawing/2014/main" val="1834282456"/>
                    </a:ext>
                  </a:extLst>
                </a:gridCol>
              </a:tblGrid>
              <a:tr h="210128">
                <a:tc>
                  <a:txBody>
                    <a:bodyPr/>
                    <a:lstStyle/>
                    <a:p>
                      <a:pPr marL="0" marR="0" algn="ctr">
                        <a:spcBef>
                          <a:spcPts val="0"/>
                        </a:spcBef>
                        <a:spcAft>
                          <a:spcPts val="0"/>
                        </a:spcAft>
                      </a:pPr>
                      <a:r>
                        <a:rPr lang="ro-RO" sz="1100">
                          <a:effectLst/>
                        </a:rPr>
                        <a:t>N</a:t>
                      </a:r>
                      <a:endParaRPr lang="en-US" sz="1100">
                        <a:effectLst/>
                        <a:latin typeface="Sylfaen" panose="010A0502050306030303" pitchFamily="18" charset="0"/>
                        <a:ea typeface="Sylfaen" panose="010A0502050306030303" pitchFamily="18" charset="0"/>
                        <a:cs typeface="Sylfaen" panose="010A0502050306030303" pitchFamily="18" charset="0"/>
                      </a:endParaRPr>
                    </a:p>
                  </a:txBody>
                  <a:tcPr marL="68580" marR="68580" marT="0" marB="0" anchor="ctr"/>
                </a:tc>
                <a:tc>
                  <a:txBody>
                    <a:bodyPr/>
                    <a:lstStyle/>
                    <a:p>
                      <a:pPr marL="0" marR="0" algn="ctr">
                        <a:spcBef>
                          <a:spcPts val="0"/>
                        </a:spcBef>
                        <a:spcAft>
                          <a:spcPts val="0"/>
                        </a:spcAft>
                      </a:pPr>
                      <a:r>
                        <a:rPr lang="ro-RO" sz="1100">
                          <a:effectLst/>
                        </a:rPr>
                        <a:t>X</a:t>
                      </a:r>
                      <a:endParaRPr lang="en-US" sz="1100">
                        <a:effectLst/>
                        <a:latin typeface="Sylfaen" panose="010A0502050306030303" pitchFamily="18" charset="0"/>
                        <a:ea typeface="Sylfaen" panose="010A0502050306030303" pitchFamily="18" charset="0"/>
                        <a:cs typeface="Sylfaen" panose="010A0502050306030303" pitchFamily="18" charset="0"/>
                      </a:endParaRPr>
                    </a:p>
                  </a:txBody>
                  <a:tcPr marL="68580" marR="68580" marT="0" marB="0" anchor="ctr"/>
                </a:tc>
                <a:tc>
                  <a:txBody>
                    <a:bodyPr/>
                    <a:lstStyle/>
                    <a:p>
                      <a:pPr marL="0" marR="0" algn="ctr">
                        <a:spcBef>
                          <a:spcPts val="0"/>
                        </a:spcBef>
                        <a:spcAft>
                          <a:spcPts val="0"/>
                        </a:spcAft>
                      </a:pPr>
                      <a:r>
                        <a:rPr lang="ro-RO" sz="1100">
                          <a:effectLst/>
                        </a:rPr>
                        <a:t>Y</a:t>
                      </a:r>
                      <a:endParaRPr lang="en-US" sz="1100">
                        <a:effectLst/>
                        <a:latin typeface="Sylfaen" panose="010A0502050306030303" pitchFamily="18" charset="0"/>
                        <a:ea typeface="Sylfaen" panose="010A0502050306030303" pitchFamily="18" charset="0"/>
                        <a:cs typeface="Sylfaen" panose="010A0502050306030303" pitchFamily="18" charset="0"/>
                      </a:endParaRPr>
                    </a:p>
                  </a:txBody>
                  <a:tcPr marL="68580" marR="68580" marT="0" marB="0" anchor="ctr"/>
                </a:tc>
                <a:extLst>
                  <a:ext uri="{0D108BD9-81ED-4DB2-BD59-A6C34878D82A}">
                    <a16:rowId xmlns:a16="http://schemas.microsoft.com/office/drawing/2014/main" val="1084405111"/>
                  </a:ext>
                </a:extLst>
              </a:tr>
              <a:tr h="210128">
                <a:tc>
                  <a:txBody>
                    <a:bodyPr/>
                    <a:lstStyle/>
                    <a:p>
                      <a:pPr marL="0" marR="0" algn="ctr">
                        <a:spcBef>
                          <a:spcPts val="0"/>
                        </a:spcBef>
                        <a:spcAft>
                          <a:spcPts val="0"/>
                        </a:spcAft>
                      </a:pPr>
                      <a:r>
                        <a:rPr lang="ro-RO" sz="1100">
                          <a:effectLst/>
                        </a:rPr>
                        <a:t>1</a:t>
                      </a:r>
                      <a:endParaRPr lang="en-US" sz="1100">
                        <a:effectLst/>
                        <a:latin typeface="Sylfaen" panose="010A0502050306030303" pitchFamily="18" charset="0"/>
                        <a:ea typeface="Sylfaen" panose="010A0502050306030303" pitchFamily="18" charset="0"/>
                        <a:cs typeface="Sylfaen" panose="010A0502050306030303" pitchFamily="18" charset="0"/>
                      </a:endParaRPr>
                    </a:p>
                  </a:txBody>
                  <a:tcPr marL="68580" marR="68580" marT="0" marB="0" anchor="ctr"/>
                </a:tc>
                <a:tc>
                  <a:txBody>
                    <a:bodyPr/>
                    <a:lstStyle/>
                    <a:p>
                      <a:pPr marL="0" marR="0" algn="ctr">
                        <a:spcBef>
                          <a:spcPts val="0"/>
                        </a:spcBef>
                        <a:spcAft>
                          <a:spcPts val="0"/>
                        </a:spcAft>
                      </a:pPr>
                      <a:r>
                        <a:rPr lang="en-US" sz="1100">
                          <a:effectLst/>
                        </a:rPr>
                        <a:t>736578.303</a:t>
                      </a:r>
                      <a:endParaRPr lang="en-US" sz="1100">
                        <a:effectLst/>
                        <a:latin typeface="Sylfaen" panose="010A0502050306030303" pitchFamily="18" charset="0"/>
                        <a:ea typeface="Sylfaen" panose="010A0502050306030303" pitchFamily="18" charset="0"/>
                        <a:cs typeface="Sylfaen" panose="010A0502050306030303" pitchFamily="18" charset="0"/>
                      </a:endParaRPr>
                    </a:p>
                  </a:txBody>
                  <a:tcPr marL="68580" marR="68580" marT="0" marB="0" anchor="ctr"/>
                </a:tc>
                <a:tc>
                  <a:txBody>
                    <a:bodyPr/>
                    <a:lstStyle/>
                    <a:p>
                      <a:pPr marL="0" marR="0" algn="ctr">
                        <a:spcBef>
                          <a:spcPts val="0"/>
                        </a:spcBef>
                        <a:spcAft>
                          <a:spcPts val="0"/>
                        </a:spcAft>
                      </a:pPr>
                      <a:r>
                        <a:rPr lang="en-US" sz="1100">
                          <a:effectLst/>
                        </a:rPr>
                        <a:t>4706145.277</a:t>
                      </a:r>
                      <a:endParaRPr lang="en-US" sz="1100">
                        <a:effectLst/>
                        <a:latin typeface="Sylfaen" panose="010A0502050306030303" pitchFamily="18" charset="0"/>
                        <a:ea typeface="Sylfaen" panose="010A0502050306030303" pitchFamily="18" charset="0"/>
                        <a:cs typeface="Sylfaen" panose="010A0502050306030303" pitchFamily="18" charset="0"/>
                      </a:endParaRPr>
                    </a:p>
                  </a:txBody>
                  <a:tcPr marL="68580" marR="68580" marT="0" marB="0" anchor="ctr"/>
                </a:tc>
                <a:extLst>
                  <a:ext uri="{0D108BD9-81ED-4DB2-BD59-A6C34878D82A}">
                    <a16:rowId xmlns:a16="http://schemas.microsoft.com/office/drawing/2014/main" val="2318695350"/>
                  </a:ext>
                </a:extLst>
              </a:tr>
              <a:tr h="210128">
                <a:tc>
                  <a:txBody>
                    <a:bodyPr/>
                    <a:lstStyle/>
                    <a:p>
                      <a:pPr marL="0" marR="0" algn="ctr">
                        <a:spcBef>
                          <a:spcPts val="0"/>
                        </a:spcBef>
                        <a:spcAft>
                          <a:spcPts val="0"/>
                        </a:spcAft>
                      </a:pPr>
                      <a:r>
                        <a:rPr lang="ro-RO" sz="1100">
                          <a:effectLst/>
                        </a:rPr>
                        <a:t>2</a:t>
                      </a:r>
                      <a:endParaRPr lang="en-US" sz="1100">
                        <a:effectLst/>
                        <a:latin typeface="Sylfaen" panose="010A0502050306030303" pitchFamily="18" charset="0"/>
                        <a:ea typeface="Sylfaen" panose="010A0502050306030303" pitchFamily="18" charset="0"/>
                        <a:cs typeface="Sylfaen" panose="010A0502050306030303" pitchFamily="18" charset="0"/>
                      </a:endParaRPr>
                    </a:p>
                  </a:txBody>
                  <a:tcPr marL="68580" marR="68580" marT="0" marB="0" anchor="ctr"/>
                </a:tc>
                <a:tc>
                  <a:txBody>
                    <a:bodyPr/>
                    <a:lstStyle/>
                    <a:p>
                      <a:pPr marL="0" marR="0" algn="ctr">
                        <a:spcBef>
                          <a:spcPts val="0"/>
                        </a:spcBef>
                        <a:spcAft>
                          <a:spcPts val="0"/>
                        </a:spcAft>
                      </a:pPr>
                      <a:r>
                        <a:rPr lang="ro-RO" sz="1100">
                          <a:effectLst/>
                        </a:rPr>
                        <a:t>736593.295</a:t>
                      </a:r>
                      <a:endParaRPr lang="en-US" sz="1100">
                        <a:effectLst/>
                        <a:latin typeface="Sylfaen" panose="010A0502050306030303" pitchFamily="18" charset="0"/>
                        <a:ea typeface="Sylfaen" panose="010A0502050306030303" pitchFamily="18" charset="0"/>
                        <a:cs typeface="Sylfaen" panose="010A0502050306030303" pitchFamily="18" charset="0"/>
                      </a:endParaRPr>
                    </a:p>
                  </a:txBody>
                  <a:tcPr marL="68580" marR="68580" marT="0" marB="0" anchor="ctr"/>
                </a:tc>
                <a:tc>
                  <a:txBody>
                    <a:bodyPr/>
                    <a:lstStyle/>
                    <a:p>
                      <a:pPr marL="0" marR="0" algn="ctr">
                        <a:spcBef>
                          <a:spcPts val="0"/>
                        </a:spcBef>
                        <a:spcAft>
                          <a:spcPts val="0"/>
                        </a:spcAft>
                      </a:pPr>
                      <a:r>
                        <a:rPr lang="ro-RO" sz="1100">
                          <a:effectLst/>
                        </a:rPr>
                        <a:t>4706197.736</a:t>
                      </a:r>
                      <a:endParaRPr lang="en-US" sz="1100">
                        <a:effectLst/>
                        <a:latin typeface="Sylfaen" panose="010A0502050306030303" pitchFamily="18" charset="0"/>
                        <a:ea typeface="Sylfaen" panose="010A0502050306030303" pitchFamily="18" charset="0"/>
                        <a:cs typeface="Sylfaen" panose="010A0502050306030303" pitchFamily="18" charset="0"/>
                      </a:endParaRPr>
                    </a:p>
                  </a:txBody>
                  <a:tcPr marL="68580" marR="68580" marT="0" marB="0" anchor="ctr"/>
                </a:tc>
                <a:extLst>
                  <a:ext uri="{0D108BD9-81ED-4DB2-BD59-A6C34878D82A}">
                    <a16:rowId xmlns:a16="http://schemas.microsoft.com/office/drawing/2014/main" val="808645144"/>
                  </a:ext>
                </a:extLst>
              </a:tr>
              <a:tr h="210128">
                <a:tc>
                  <a:txBody>
                    <a:bodyPr/>
                    <a:lstStyle/>
                    <a:p>
                      <a:pPr marL="0" marR="0" algn="ctr">
                        <a:spcBef>
                          <a:spcPts val="0"/>
                        </a:spcBef>
                        <a:spcAft>
                          <a:spcPts val="0"/>
                        </a:spcAft>
                      </a:pPr>
                      <a:r>
                        <a:rPr lang="ro-RO" sz="1100">
                          <a:effectLst/>
                        </a:rPr>
                        <a:t>3</a:t>
                      </a:r>
                      <a:endParaRPr lang="en-US" sz="1100">
                        <a:effectLst/>
                        <a:latin typeface="Sylfaen" panose="010A0502050306030303" pitchFamily="18" charset="0"/>
                        <a:ea typeface="Sylfaen" panose="010A0502050306030303" pitchFamily="18" charset="0"/>
                        <a:cs typeface="Sylfaen" panose="010A0502050306030303" pitchFamily="18" charset="0"/>
                      </a:endParaRPr>
                    </a:p>
                  </a:txBody>
                  <a:tcPr marL="68580" marR="68580" marT="0" marB="0" anchor="ctr"/>
                </a:tc>
                <a:tc>
                  <a:txBody>
                    <a:bodyPr/>
                    <a:lstStyle/>
                    <a:p>
                      <a:pPr marL="0" marR="0" algn="ctr">
                        <a:spcBef>
                          <a:spcPts val="0"/>
                        </a:spcBef>
                        <a:spcAft>
                          <a:spcPts val="0"/>
                        </a:spcAft>
                      </a:pPr>
                      <a:r>
                        <a:rPr lang="ro-RO" sz="1100">
                          <a:effectLst/>
                        </a:rPr>
                        <a:t>736606.662</a:t>
                      </a:r>
                      <a:endParaRPr lang="en-US" sz="1100">
                        <a:effectLst/>
                        <a:latin typeface="Sylfaen" panose="010A0502050306030303" pitchFamily="18" charset="0"/>
                        <a:ea typeface="Sylfaen" panose="010A0502050306030303" pitchFamily="18" charset="0"/>
                        <a:cs typeface="Sylfaen" panose="010A0502050306030303" pitchFamily="18" charset="0"/>
                      </a:endParaRPr>
                    </a:p>
                  </a:txBody>
                  <a:tcPr marL="68580" marR="68580" marT="0" marB="0" anchor="ctr"/>
                </a:tc>
                <a:tc>
                  <a:txBody>
                    <a:bodyPr/>
                    <a:lstStyle/>
                    <a:p>
                      <a:pPr marL="0" marR="0" algn="ctr">
                        <a:spcBef>
                          <a:spcPts val="0"/>
                        </a:spcBef>
                        <a:spcAft>
                          <a:spcPts val="0"/>
                        </a:spcAft>
                      </a:pPr>
                      <a:r>
                        <a:rPr lang="ro-RO" sz="1100">
                          <a:effectLst/>
                        </a:rPr>
                        <a:t>4706249.99</a:t>
                      </a:r>
                      <a:r>
                        <a:rPr lang="ka-GE" sz="1100">
                          <a:effectLst/>
                        </a:rPr>
                        <a:t>0</a:t>
                      </a:r>
                      <a:endParaRPr lang="en-US" sz="1100">
                        <a:effectLst/>
                        <a:latin typeface="Sylfaen" panose="010A0502050306030303" pitchFamily="18" charset="0"/>
                        <a:ea typeface="Sylfaen" panose="010A0502050306030303" pitchFamily="18" charset="0"/>
                        <a:cs typeface="Sylfaen" panose="010A0502050306030303" pitchFamily="18" charset="0"/>
                      </a:endParaRPr>
                    </a:p>
                  </a:txBody>
                  <a:tcPr marL="68580" marR="68580" marT="0" marB="0" anchor="ctr"/>
                </a:tc>
                <a:extLst>
                  <a:ext uri="{0D108BD9-81ED-4DB2-BD59-A6C34878D82A}">
                    <a16:rowId xmlns:a16="http://schemas.microsoft.com/office/drawing/2014/main" val="2582464037"/>
                  </a:ext>
                </a:extLst>
              </a:tr>
              <a:tr h="210128">
                <a:tc>
                  <a:txBody>
                    <a:bodyPr/>
                    <a:lstStyle/>
                    <a:p>
                      <a:pPr marL="0" marR="0" algn="ctr">
                        <a:spcBef>
                          <a:spcPts val="0"/>
                        </a:spcBef>
                        <a:spcAft>
                          <a:spcPts val="0"/>
                        </a:spcAft>
                      </a:pPr>
                      <a:r>
                        <a:rPr lang="ro-RO" sz="1100">
                          <a:effectLst/>
                        </a:rPr>
                        <a:t>4</a:t>
                      </a:r>
                      <a:endParaRPr lang="en-US" sz="1100">
                        <a:effectLst/>
                        <a:latin typeface="Sylfaen" panose="010A0502050306030303" pitchFamily="18" charset="0"/>
                        <a:ea typeface="Sylfaen" panose="010A0502050306030303" pitchFamily="18" charset="0"/>
                        <a:cs typeface="Sylfaen" panose="010A0502050306030303" pitchFamily="18" charset="0"/>
                      </a:endParaRPr>
                    </a:p>
                  </a:txBody>
                  <a:tcPr marL="68580" marR="68580" marT="0" marB="0" anchor="ctr"/>
                </a:tc>
                <a:tc>
                  <a:txBody>
                    <a:bodyPr/>
                    <a:lstStyle/>
                    <a:p>
                      <a:pPr marL="0" marR="0" algn="ctr">
                        <a:spcBef>
                          <a:spcPts val="0"/>
                        </a:spcBef>
                        <a:spcAft>
                          <a:spcPts val="0"/>
                        </a:spcAft>
                      </a:pPr>
                      <a:r>
                        <a:rPr lang="ro-RO" sz="1100">
                          <a:effectLst/>
                        </a:rPr>
                        <a:t>736625.038</a:t>
                      </a:r>
                      <a:endParaRPr lang="en-US" sz="1100">
                        <a:effectLst/>
                        <a:latin typeface="Sylfaen" panose="010A0502050306030303" pitchFamily="18" charset="0"/>
                        <a:ea typeface="Sylfaen" panose="010A0502050306030303" pitchFamily="18" charset="0"/>
                        <a:cs typeface="Sylfaen" panose="010A0502050306030303" pitchFamily="18" charset="0"/>
                      </a:endParaRPr>
                    </a:p>
                  </a:txBody>
                  <a:tcPr marL="68580" marR="68580" marT="0" marB="0" anchor="ctr"/>
                </a:tc>
                <a:tc>
                  <a:txBody>
                    <a:bodyPr/>
                    <a:lstStyle/>
                    <a:p>
                      <a:pPr marL="0" marR="0" algn="ctr">
                        <a:spcBef>
                          <a:spcPts val="0"/>
                        </a:spcBef>
                        <a:spcAft>
                          <a:spcPts val="0"/>
                        </a:spcAft>
                      </a:pPr>
                      <a:r>
                        <a:rPr lang="ro-RO" sz="1100">
                          <a:effectLst/>
                        </a:rPr>
                        <a:t>4706236.955</a:t>
                      </a:r>
                      <a:endParaRPr lang="en-US" sz="1100">
                        <a:effectLst/>
                        <a:latin typeface="Sylfaen" panose="010A0502050306030303" pitchFamily="18" charset="0"/>
                        <a:ea typeface="Sylfaen" panose="010A0502050306030303" pitchFamily="18" charset="0"/>
                        <a:cs typeface="Sylfaen" panose="010A0502050306030303" pitchFamily="18" charset="0"/>
                      </a:endParaRPr>
                    </a:p>
                  </a:txBody>
                  <a:tcPr marL="68580" marR="68580" marT="0" marB="0" anchor="ctr"/>
                </a:tc>
                <a:extLst>
                  <a:ext uri="{0D108BD9-81ED-4DB2-BD59-A6C34878D82A}">
                    <a16:rowId xmlns:a16="http://schemas.microsoft.com/office/drawing/2014/main" val="498437628"/>
                  </a:ext>
                </a:extLst>
              </a:tr>
              <a:tr h="210128">
                <a:tc>
                  <a:txBody>
                    <a:bodyPr/>
                    <a:lstStyle/>
                    <a:p>
                      <a:pPr marL="0" marR="0" algn="ctr">
                        <a:spcBef>
                          <a:spcPts val="0"/>
                        </a:spcBef>
                        <a:spcAft>
                          <a:spcPts val="0"/>
                        </a:spcAft>
                      </a:pPr>
                      <a:r>
                        <a:rPr lang="ro-RO" sz="1100">
                          <a:effectLst/>
                        </a:rPr>
                        <a:t>5</a:t>
                      </a:r>
                      <a:endParaRPr lang="en-US" sz="1100">
                        <a:effectLst/>
                        <a:latin typeface="Sylfaen" panose="010A0502050306030303" pitchFamily="18" charset="0"/>
                        <a:ea typeface="Sylfaen" panose="010A0502050306030303" pitchFamily="18" charset="0"/>
                        <a:cs typeface="Sylfaen" panose="010A0502050306030303" pitchFamily="18" charset="0"/>
                      </a:endParaRPr>
                    </a:p>
                  </a:txBody>
                  <a:tcPr marL="68580" marR="68580" marT="0" marB="0" anchor="ctr"/>
                </a:tc>
                <a:tc>
                  <a:txBody>
                    <a:bodyPr/>
                    <a:lstStyle/>
                    <a:p>
                      <a:pPr marL="0" marR="0" algn="ctr">
                        <a:spcBef>
                          <a:spcPts val="0"/>
                        </a:spcBef>
                        <a:spcAft>
                          <a:spcPts val="0"/>
                        </a:spcAft>
                      </a:pPr>
                      <a:r>
                        <a:rPr lang="ro-RO" sz="1100">
                          <a:effectLst/>
                        </a:rPr>
                        <a:t>736660.852</a:t>
                      </a:r>
                      <a:endParaRPr lang="en-US" sz="1100">
                        <a:effectLst/>
                        <a:latin typeface="Sylfaen" panose="010A0502050306030303" pitchFamily="18" charset="0"/>
                        <a:ea typeface="Sylfaen" panose="010A0502050306030303" pitchFamily="18" charset="0"/>
                        <a:cs typeface="Sylfaen" panose="010A0502050306030303" pitchFamily="18" charset="0"/>
                      </a:endParaRPr>
                    </a:p>
                  </a:txBody>
                  <a:tcPr marL="68580" marR="68580" marT="0" marB="0" anchor="ctr"/>
                </a:tc>
                <a:tc>
                  <a:txBody>
                    <a:bodyPr/>
                    <a:lstStyle/>
                    <a:p>
                      <a:pPr marL="0" marR="0" algn="ctr">
                        <a:spcBef>
                          <a:spcPts val="0"/>
                        </a:spcBef>
                        <a:spcAft>
                          <a:spcPts val="0"/>
                        </a:spcAft>
                      </a:pPr>
                      <a:r>
                        <a:rPr lang="ro-RO" sz="1100">
                          <a:effectLst/>
                        </a:rPr>
                        <a:t>4706203.642</a:t>
                      </a:r>
                      <a:endParaRPr lang="en-US" sz="1100">
                        <a:effectLst/>
                        <a:latin typeface="Sylfaen" panose="010A0502050306030303" pitchFamily="18" charset="0"/>
                        <a:ea typeface="Sylfaen" panose="010A0502050306030303" pitchFamily="18" charset="0"/>
                        <a:cs typeface="Sylfaen" panose="010A0502050306030303" pitchFamily="18" charset="0"/>
                      </a:endParaRPr>
                    </a:p>
                  </a:txBody>
                  <a:tcPr marL="68580" marR="68580" marT="0" marB="0" anchor="ctr"/>
                </a:tc>
                <a:extLst>
                  <a:ext uri="{0D108BD9-81ED-4DB2-BD59-A6C34878D82A}">
                    <a16:rowId xmlns:a16="http://schemas.microsoft.com/office/drawing/2014/main" val="3998317300"/>
                  </a:ext>
                </a:extLst>
              </a:tr>
              <a:tr h="210128">
                <a:tc>
                  <a:txBody>
                    <a:bodyPr/>
                    <a:lstStyle/>
                    <a:p>
                      <a:pPr marL="0" marR="0" algn="ctr">
                        <a:spcBef>
                          <a:spcPts val="0"/>
                        </a:spcBef>
                        <a:spcAft>
                          <a:spcPts val="0"/>
                        </a:spcAft>
                      </a:pPr>
                      <a:r>
                        <a:rPr lang="en-US" sz="1100">
                          <a:effectLst/>
                        </a:rPr>
                        <a:t>6</a:t>
                      </a:r>
                      <a:endParaRPr lang="en-US" sz="1100">
                        <a:effectLst/>
                        <a:latin typeface="Sylfaen" panose="010A0502050306030303" pitchFamily="18" charset="0"/>
                        <a:ea typeface="Sylfaen" panose="010A0502050306030303" pitchFamily="18" charset="0"/>
                        <a:cs typeface="Sylfaen" panose="010A0502050306030303" pitchFamily="18" charset="0"/>
                      </a:endParaRPr>
                    </a:p>
                  </a:txBody>
                  <a:tcPr marL="68580" marR="68580" marT="0" marB="0" anchor="b"/>
                </a:tc>
                <a:tc>
                  <a:txBody>
                    <a:bodyPr/>
                    <a:lstStyle/>
                    <a:p>
                      <a:pPr marL="0" marR="0" algn="ctr">
                        <a:spcBef>
                          <a:spcPts val="0"/>
                        </a:spcBef>
                        <a:spcAft>
                          <a:spcPts val="0"/>
                        </a:spcAft>
                      </a:pPr>
                      <a:r>
                        <a:rPr lang="en-US" sz="1100">
                          <a:effectLst/>
                        </a:rPr>
                        <a:t>736687.006</a:t>
                      </a:r>
                      <a:endParaRPr lang="en-US" sz="1100">
                        <a:effectLst/>
                        <a:latin typeface="Sylfaen" panose="010A0502050306030303" pitchFamily="18" charset="0"/>
                        <a:ea typeface="Sylfaen" panose="010A0502050306030303" pitchFamily="18" charset="0"/>
                        <a:cs typeface="Sylfaen" panose="010A0502050306030303" pitchFamily="18" charset="0"/>
                      </a:endParaRPr>
                    </a:p>
                  </a:txBody>
                  <a:tcPr marL="68580" marR="68580" marT="0" marB="0" anchor="b"/>
                </a:tc>
                <a:tc>
                  <a:txBody>
                    <a:bodyPr/>
                    <a:lstStyle/>
                    <a:p>
                      <a:pPr marL="0" marR="0" algn="ctr">
                        <a:spcBef>
                          <a:spcPts val="0"/>
                        </a:spcBef>
                        <a:spcAft>
                          <a:spcPts val="0"/>
                        </a:spcAft>
                      </a:pPr>
                      <a:r>
                        <a:rPr lang="en-US" sz="1100">
                          <a:effectLst/>
                        </a:rPr>
                        <a:t>4706175.06</a:t>
                      </a:r>
                      <a:r>
                        <a:rPr lang="ka-GE" sz="1100">
                          <a:effectLst/>
                        </a:rPr>
                        <a:t>0</a:t>
                      </a:r>
                      <a:endParaRPr lang="en-US" sz="1100">
                        <a:effectLst/>
                        <a:latin typeface="Sylfaen" panose="010A0502050306030303" pitchFamily="18" charset="0"/>
                        <a:ea typeface="Sylfaen" panose="010A0502050306030303" pitchFamily="18" charset="0"/>
                        <a:cs typeface="Sylfaen" panose="010A0502050306030303" pitchFamily="18" charset="0"/>
                      </a:endParaRPr>
                    </a:p>
                  </a:txBody>
                  <a:tcPr marL="68580" marR="68580" marT="0" marB="0" anchor="b"/>
                </a:tc>
                <a:extLst>
                  <a:ext uri="{0D108BD9-81ED-4DB2-BD59-A6C34878D82A}">
                    <a16:rowId xmlns:a16="http://schemas.microsoft.com/office/drawing/2014/main" val="4173013103"/>
                  </a:ext>
                </a:extLst>
              </a:tr>
              <a:tr h="210128">
                <a:tc>
                  <a:txBody>
                    <a:bodyPr/>
                    <a:lstStyle/>
                    <a:p>
                      <a:pPr marL="0" marR="0" algn="ctr">
                        <a:spcBef>
                          <a:spcPts val="0"/>
                        </a:spcBef>
                        <a:spcAft>
                          <a:spcPts val="0"/>
                        </a:spcAft>
                      </a:pPr>
                      <a:r>
                        <a:rPr lang="en-US" sz="1100">
                          <a:effectLst/>
                        </a:rPr>
                        <a:t>7</a:t>
                      </a:r>
                      <a:endParaRPr lang="en-US" sz="1100">
                        <a:effectLst/>
                        <a:latin typeface="Sylfaen" panose="010A0502050306030303" pitchFamily="18" charset="0"/>
                        <a:ea typeface="Sylfaen" panose="010A0502050306030303" pitchFamily="18" charset="0"/>
                        <a:cs typeface="Sylfaen" panose="010A0502050306030303" pitchFamily="18" charset="0"/>
                      </a:endParaRPr>
                    </a:p>
                  </a:txBody>
                  <a:tcPr marL="68580" marR="68580" marT="0" marB="0" anchor="b"/>
                </a:tc>
                <a:tc>
                  <a:txBody>
                    <a:bodyPr/>
                    <a:lstStyle/>
                    <a:p>
                      <a:pPr marL="0" marR="0" algn="ctr">
                        <a:spcBef>
                          <a:spcPts val="0"/>
                        </a:spcBef>
                        <a:spcAft>
                          <a:spcPts val="0"/>
                        </a:spcAft>
                      </a:pPr>
                      <a:r>
                        <a:rPr lang="en-US" sz="1100">
                          <a:effectLst/>
                        </a:rPr>
                        <a:t>736668.502</a:t>
                      </a:r>
                      <a:endParaRPr lang="en-US" sz="1100">
                        <a:effectLst/>
                        <a:latin typeface="Sylfaen" panose="010A0502050306030303" pitchFamily="18" charset="0"/>
                        <a:ea typeface="Sylfaen" panose="010A0502050306030303" pitchFamily="18" charset="0"/>
                        <a:cs typeface="Sylfaen" panose="010A0502050306030303" pitchFamily="18" charset="0"/>
                      </a:endParaRPr>
                    </a:p>
                  </a:txBody>
                  <a:tcPr marL="68580" marR="68580" marT="0" marB="0" anchor="b"/>
                </a:tc>
                <a:tc>
                  <a:txBody>
                    <a:bodyPr/>
                    <a:lstStyle/>
                    <a:p>
                      <a:pPr marL="0" marR="0" algn="ctr">
                        <a:spcBef>
                          <a:spcPts val="0"/>
                        </a:spcBef>
                        <a:spcAft>
                          <a:spcPts val="0"/>
                        </a:spcAft>
                      </a:pPr>
                      <a:r>
                        <a:rPr lang="en-US" sz="1100">
                          <a:effectLst/>
                        </a:rPr>
                        <a:t>4706162.977</a:t>
                      </a:r>
                      <a:endParaRPr lang="en-US" sz="1100">
                        <a:effectLst/>
                        <a:latin typeface="Sylfaen" panose="010A0502050306030303" pitchFamily="18" charset="0"/>
                        <a:ea typeface="Sylfaen" panose="010A0502050306030303" pitchFamily="18" charset="0"/>
                        <a:cs typeface="Sylfaen" panose="010A0502050306030303" pitchFamily="18" charset="0"/>
                      </a:endParaRPr>
                    </a:p>
                  </a:txBody>
                  <a:tcPr marL="68580" marR="68580" marT="0" marB="0" anchor="b"/>
                </a:tc>
                <a:extLst>
                  <a:ext uri="{0D108BD9-81ED-4DB2-BD59-A6C34878D82A}">
                    <a16:rowId xmlns:a16="http://schemas.microsoft.com/office/drawing/2014/main" val="668055086"/>
                  </a:ext>
                </a:extLst>
              </a:tr>
              <a:tr h="210128">
                <a:tc>
                  <a:txBody>
                    <a:bodyPr/>
                    <a:lstStyle/>
                    <a:p>
                      <a:pPr marL="0" marR="0" algn="ctr">
                        <a:spcBef>
                          <a:spcPts val="0"/>
                        </a:spcBef>
                        <a:spcAft>
                          <a:spcPts val="0"/>
                        </a:spcAft>
                      </a:pPr>
                      <a:r>
                        <a:rPr lang="en-US" sz="1100">
                          <a:effectLst/>
                        </a:rPr>
                        <a:t>8</a:t>
                      </a:r>
                      <a:endParaRPr lang="en-US" sz="1100">
                        <a:effectLst/>
                        <a:latin typeface="Sylfaen" panose="010A0502050306030303" pitchFamily="18" charset="0"/>
                        <a:ea typeface="Sylfaen" panose="010A0502050306030303" pitchFamily="18" charset="0"/>
                        <a:cs typeface="Sylfaen" panose="010A0502050306030303" pitchFamily="18" charset="0"/>
                      </a:endParaRPr>
                    </a:p>
                  </a:txBody>
                  <a:tcPr marL="68580" marR="68580" marT="0" marB="0" anchor="b"/>
                </a:tc>
                <a:tc>
                  <a:txBody>
                    <a:bodyPr/>
                    <a:lstStyle/>
                    <a:p>
                      <a:pPr marL="0" marR="0" algn="ctr">
                        <a:spcBef>
                          <a:spcPts val="0"/>
                        </a:spcBef>
                        <a:spcAft>
                          <a:spcPts val="0"/>
                        </a:spcAft>
                      </a:pPr>
                      <a:r>
                        <a:rPr lang="en-US" sz="1100">
                          <a:effectLst/>
                        </a:rPr>
                        <a:t>736646.762</a:t>
                      </a:r>
                      <a:endParaRPr lang="en-US" sz="1100">
                        <a:effectLst/>
                        <a:latin typeface="Sylfaen" panose="010A0502050306030303" pitchFamily="18" charset="0"/>
                        <a:ea typeface="Sylfaen" panose="010A0502050306030303" pitchFamily="18" charset="0"/>
                        <a:cs typeface="Sylfaen" panose="010A0502050306030303" pitchFamily="18" charset="0"/>
                      </a:endParaRPr>
                    </a:p>
                  </a:txBody>
                  <a:tcPr marL="68580" marR="68580" marT="0" marB="0" anchor="b"/>
                </a:tc>
                <a:tc>
                  <a:txBody>
                    <a:bodyPr/>
                    <a:lstStyle/>
                    <a:p>
                      <a:pPr marL="0" marR="0" algn="ctr">
                        <a:spcBef>
                          <a:spcPts val="0"/>
                        </a:spcBef>
                        <a:spcAft>
                          <a:spcPts val="0"/>
                        </a:spcAft>
                      </a:pPr>
                      <a:r>
                        <a:rPr lang="en-US" sz="1100">
                          <a:effectLst/>
                        </a:rPr>
                        <a:t>4706118.687</a:t>
                      </a:r>
                      <a:endParaRPr lang="en-US" sz="1100">
                        <a:effectLst/>
                        <a:latin typeface="Sylfaen" panose="010A0502050306030303" pitchFamily="18" charset="0"/>
                        <a:ea typeface="Sylfaen" panose="010A0502050306030303" pitchFamily="18" charset="0"/>
                        <a:cs typeface="Sylfaen" panose="010A0502050306030303" pitchFamily="18" charset="0"/>
                      </a:endParaRPr>
                    </a:p>
                  </a:txBody>
                  <a:tcPr marL="68580" marR="68580" marT="0" marB="0" anchor="b"/>
                </a:tc>
                <a:extLst>
                  <a:ext uri="{0D108BD9-81ED-4DB2-BD59-A6C34878D82A}">
                    <a16:rowId xmlns:a16="http://schemas.microsoft.com/office/drawing/2014/main" val="1147034040"/>
                  </a:ext>
                </a:extLst>
              </a:tr>
              <a:tr h="210128">
                <a:tc>
                  <a:txBody>
                    <a:bodyPr/>
                    <a:lstStyle/>
                    <a:p>
                      <a:pPr marL="0" marR="0" algn="ctr">
                        <a:spcBef>
                          <a:spcPts val="0"/>
                        </a:spcBef>
                        <a:spcAft>
                          <a:spcPts val="0"/>
                        </a:spcAft>
                      </a:pPr>
                      <a:r>
                        <a:rPr lang="en-US" sz="1100">
                          <a:effectLst/>
                        </a:rPr>
                        <a:t>9</a:t>
                      </a:r>
                      <a:endParaRPr lang="en-US" sz="1100">
                        <a:effectLst/>
                        <a:latin typeface="Sylfaen" panose="010A0502050306030303" pitchFamily="18" charset="0"/>
                        <a:ea typeface="Sylfaen" panose="010A0502050306030303" pitchFamily="18" charset="0"/>
                        <a:cs typeface="Sylfaen" panose="010A0502050306030303" pitchFamily="18" charset="0"/>
                      </a:endParaRPr>
                    </a:p>
                  </a:txBody>
                  <a:tcPr marL="68580" marR="68580" marT="0" marB="0" anchor="b"/>
                </a:tc>
                <a:tc>
                  <a:txBody>
                    <a:bodyPr/>
                    <a:lstStyle/>
                    <a:p>
                      <a:pPr marL="0" marR="0" algn="ctr">
                        <a:spcBef>
                          <a:spcPts val="0"/>
                        </a:spcBef>
                        <a:spcAft>
                          <a:spcPts val="0"/>
                        </a:spcAft>
                      </a:pPr>
                      <a:r>
                        <a:rPr lang="en-US" sz="1100">
                          <a:effectLst/>
                        </a:rPr>
                        <a:t>736625.402</a:t>
                      </a:r>
                      <a:endParaRPr lang="en-US" sz="1100">
                        <a:effectLst/>
                        <a:latin typeface="Sylfaen" panose="010A0502050306030303" pitchFamily="18" charset="0"/>
                        <a:ea typeface="Sylfaen" panose="010A0502050306030303" pitchFamily="18" charset="0"/>
                        <a:cs typeface="Sylfaen" panose="010A0502050306030303" pitchFamily="18" charset="0"/>
                      </a:endParaRPr>
                    </a:p>
                  </a:txBody>
                  <a:tcPr marL="68580" marR="68580" marT="0" marB="0" anchor="b"/>
                </a:tc>
                <a:tc>
                  <a:txBody>
                    <a:bodyPr/>
                    <a:lstStyle/>
                    <a:p>
                      <a:pPr marL="0" marR="0" algn="ctr">
                        <a:spcBef>
                          <a:spcPts val="0"/>
                        </a:spcBef>
                        <a:spcAft>
                          <a:spcPts val="0"/>
                        </a:spcAft>
                      </a:pPr>
                      <a:r>
                        <a:rPr lang="en-US" sz="1100">
                          <a:effectLst/>
                        </a:rPr>
                        <a:t>4706127.057</a:t>
                      </a:r>
                      <a:endParaRPr lang="en-US" sz="1100">
                        <a:effectLst/>
                        <a:latin typeface="Sylfaen" panose="010A0502050306030303" pitchFamily="18" charset="0"/>
                        <a:ea typeface="Sylfaen" panose="010A0502050306030303" pitchFamily="18" charset="0"/>
                        <a:cs typeface="Sylfaen" panose="010A0502050306030303" pitchFamily="18" charset="0"/>
                      </a:endParaRPr>
                    </a:p>
                  </a:txBody>
                  <a:tcPr marL="68580" marR="68580" marT="0" marB="0" anchor="b"/>
                </a:tc>
                <a:extLst>
                  <a:ext uri="{0D108BD9-81ED-4DB2-BD59-A6C34878D82A}">
                    <a16:rowId xmlns:a16="http://schemas.microsoft.com/office/drawing/2014/main" val="2996925505"/>
                  </a:ext>
                </a:extLst>
              </a:tr>
              <a:tr h="210128">
                <a:tc>
                  <a:txBody>
                    <a:bodyPr/>
                    <a:lstStyle/>
                    <a:p>
                      <a:pPr marL="0" marR="0" algn="ctr">
                        <a:spcBef>
                          <a:spcPts val="0"/>
                        </a:spcBef>
                        <a:spcAft>
                          <a:spcPts val="0"/>
                        </a:spcAft>
                      </a:pPr>
                      <a:r>
                        <a:rPr lang="en-US" sz="1100">
                          <a:effectLst/>
                        </a:rPr>
                        <a:t>10</a:t>
                      </a:r>
                      <a:endParaRPr lang="en-US" sz="1100">
                        <a:effectLst/>
                        <a:latin typeface="Sylfaen" panose="010A0502050306030303" pitchFamily="18" charset="0"/>
                        <a:ea typeface="Sylfaen" panose="010A0502050306030303" pitchFamily="18" charset="0"/>
                        <a:cs typeface="Sylfaen" panose="010A0502050306030303" pitchFamily="18" charset="0"/>
                      </a:endParaRPr>
                    </a:p>
                  </a:txBody>
                  <a:tcPr marL="68580" marR="68580" marT="0" marB="0" anchor="b"/>
                </a:tc>
                <a:tc>
                  <a:txBody>
                    <a:bodyPr/>
                    <a:lstStyle/>
                    <a:p>
                      <a:pPr marL="0" marR="0" algn="ctr">
                        <a:spcBef>
                          <a:spcPts val="0"/>
                        </a:spcBef>
                        <a:spcAft>
                          <a:spcPts val="0"/>
                        </a:spcAft>
                      </a:pPr>
                      <a:r>
                        <a:rPr lang="en-US" sz="1100">
                          <a:effectLst/>
                        </a:rPr>
                        <a:t>736616.792</a:t>
                      </a:r>
                      <a:endParaRPr lang="en-US" sz="1100">
                        <a:effectLst/>
                        <a:latin typeface="Sylfaen" panose="010A0502050306030303" pitchFamily="18" charset="0"/>
                        <a:ea typeface="Sylfaen" panose="010A0502050306030303" pitchFamily="18" charset="0"/>
                        <a:cs typeface="Sylfaen" panose="010A0502050306030303" pitchFamily="18" charset="0"/>
                      </a:endParaRPr>
                    </a:p>
                  </a:txBody>
                  <a:tcPr marL="68580" marR="68580" marT="0" marB="0" anchor="b"/>
                </a:tc>
                <a:tc>
                  <a:txBody>
                    <a:bodyPr/>
                    <a:lstStyle/>
                    <a:p>
                      <a:pPr marL="0" marR="0" algn="ctr">
                        <a:spcBef>
                          <a:spcPts val="0"/>
                        </a:spcBef>
                        <a:spcAft>
                          <a:spcPts val="0"/>
                        </a:spcAft>
                      </a:pPr>
                      <a:r>
                        <a:rPr lang="en-US" sz="1100">
                          <a:effectLst/>
                        </a:rPr>
                        <a:t>4706130.592</a:t>
                      </a:r>
                      <a:endParaRPr lang="en-US" sz="1100">
                        <a:effectLst/>
                        <a:latin typeface="Sylfaen" panose="010A0502050306030303" pitchFamily="18" charset="0"/>
                        <a:ea typeface="Sylfaen" panose="010A0502050306030303" pitchFamily="18" charset="0"/>
                        <a:cs typeface="Sylfaen" panose="010A0502050306030303" pitchFamily="18" charset="0"/>
                      </a:endParaRPr>
                    </a:p>
                  </a:txBody>
                  <a:tcPr marL="68580" marR="68580" marT="0" marB="0" anchor="b"/>
                </a:tc>
                <a:extLst>
                  <a:ext uri="{0D108BD9-81ED-4DB2-BD59-A6C34878D82A}">
                    <a16:rowId xmlns:a16="http://schemas.microsoft.com/office/drawing/2014/main" val="2331229823"/>
                  </a:ext>
                </a:extLst>
              </a:tr>
              <a:tr h="210128">
                <a:tc>
                  <a:txBody>
                    <a:bodyPr/>
                    <a:lstStyle/>
                    <a:p>
                      <a:pPr marL="0" marR="0" algn="ctr">
                        <a:spcBef>
                          <a:spcPts val="0"/>
                        </a:spcBef>
                        <a:spcAft>
                          <a:spcPts val="0"/>
                        </a:spcAft>
                      </a:pPr>
                      <a:r>
                        <a:rPr lang="en-US" sz="1100">
                          <a:effectLst/>
                        </a:rPr>
                        <a:t>11</a:t>
                      </a:r>
                      <a:endParaRPr lang="en-US" sz="1100">
                        <a:effectLst/>
                        <a:latin typeface="Sylfaen" panose="010A0502050306030303" pitchFamily="18" charset="0"/>
                        <a:ea typeface="Sylfaen" panose="010A0502050306030303" pitchFamily="18" charset="0"/>
                        <a:cs typeface="Sylfaen" panose="010A0502050306030303" pitchFamily="18" charset="0"/>
                      </a:endParaRPr>
                    </a:p>
                  </a:txBody>
                  <a:tcPr marL="68580" marR="68580" marT="0" marB="0" anchor="b"/>
                </a:tc>
                <a:tc>
                  <a:txBody>
                    <a:bodyPr/>
                    <a:lstStyle/>
                    <a:p>
                      <a:pPr marL="0" marR="0" algn="ctr">
                        <a:spcBef>
                          <a:spcPts val="0"/>
                        </a:spcBef>
                        <a:spcAft>
                          <a:spcPts val="0"/>
                        </a:spcAft>
                      </a:pPr>
                      <a:r>
                        <a:rPr lang="en-US" sz="1100">
                          <a:effectLst/>
                        </a:rPr>
                        <a:t>736591.722</a:t>
                      </a:r>
                      <a:endParaRPr lang="en-US" sz="1100">
                        <a:effectLst/>
                        <a:latin typeface="Sylfaen" panose="010A0502050306030303" pitchFamily="18" charset="0"/>
                        <a:ea typeface="Sylfaen" panose="010A0502050306030303" pitchFamily="18" charset="0"/>
                        <a:cs typeface="Sylfaen" panose="010A0502050306030303" pitchFamily="18" charset="0"/>
                      </a:endParaRPr>
                    </a:p>
                  </a:txBody>
                  <a:tcPr marL="68580" marR="68580" marT="0" marB="0" anchor="b"/>
                </a:tc>
                <a:tc>
                  <a:txBody>
                    <a:bodyPr/>
                    <a:lstStyle/>
                    <a:p>
                      <a:pPr marL="0" marR="0" algn="ctr">
                        <a:spcBef>
                          <a:spcPts val="0"/>
                        </a:spcBef>
                        <a:spcAft>
                          <a:spcPts val="0"/>
                        </a:spcAft>
                      </a:pPr>
                      <a:r>
                        <a:rPr lang="en-US" sz="1100" dirty="0">
                          <a:effectLst/>
                        </a:rPr>
                        <a:t>4706140.387</a:t>
                      </a:r>
                      <a:endParaRPr lang="en-US" sz="1100" dirty="0">
                        <a:effectLst/>
                        <a:latin typeface="Sylfaen" panose="010A0502050306030303" pitchFamily="18" charset="0"/>
                        <a:ea typeface="Sylfaen" panose="010A0502050306030303" pitchFamily="18" charset="0"/>
                        <a:cs typeface="Sylfaen" panose="010A0502050306030303" pitchFamily="18" charset="0"/>
                      </a:endParaRPr>
                    </a:p>
                  </a:txBody>
                  <a:tcPr marL="68580" marR="68580" marT="0" marB="0" anchor="b"/>
                </a:tc>
                <a:extLst>
                  <a:ext uri="{0D108BD9-81ED-4DB2-BD59-A6C34878D82A}">
                    <a16:rowId xmlns:a16="http://schemas.microsoft.com/office/drawing/2014/main" val="3826468849"/>
                  </a:ext>
                </a:extLst>
              </a:tr>
            </a:tbl>
          </a:graphicData>
        </a:graphic>
      </p:graphicFrame>
    </p:spTree>
    <p:extLst>
      <p:ext uri="{BB962C8B-B14F-4D97-AF65-F5344CB8AC3E}">
        <p14:creationId xmlns:p14="http://schemas.microsoft.com/office/powerpoint/2010/main" val="103195416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a:xfrm>
            <a:off x="1" y="2336872"/>
            <a:ext cx="12192000" cy="4521127"/>
          </a:xfrm>
        </p:spPr>
        <p:txBody>
          <a:bodyPr>
            <a:normAutofit/>
          </a:bodyPr>
          <a:lstStyle/>
          <a:p>
            <a:pPr marL="0" indent="0" algn="ctr">
              <a:buNone/>
            </a:pPr>
            <a:endParaRPr lang="ka-GE" sz="1400" b="1" dirty="0"/>
          </a:p>
          <a:p>
            <a:pPr marL="0" indent="0" algn="ctr">
              <a:buNone/>
            </a:pPr>
            <a:endParaRPr lang="ka-GE" sz="1400" b="1" dirty="0" smtClean="0"/>
          </a:p>
          <a:p>
            <a:pPr marL="0" indent="0" algn="ctr">
              <a:buNone/>
            </a:pPr>
            <a:endParaRPr lang="ka-GE" sz="1400" b="1" dirty="0"/>
          </a:p>
          <a:p>
            <a:pPr marL="0" indent="0" algn="ctr">
              <a:buNone/>
            </a:pPr>
            <a:endParaRPr lang="ka-GE" sz="1400" b="1" dirty="0" smtClean="0"/>
          </a:p>
          <a:p>
            <a:pPr marL="0" indent="0" algn="ctr">
              <a:buNone/>
            </a:pPr>
            <a:endParaRPr lang="ka-GE" sz="1400" b="1" dirty="0" smtClean="0"/>
          </a:p>
          <a:p>
            <a:pPr marL="0" indent="0" algn="ctr">
              <a:buNone/>
            </a:pPr>
            <a:endParaRPr lang="ka-GE" sz="1400" b="1" dirty="0"/>
          </a:p>
          <a:p>
            <a:pPr marL="0" indent="0" algn="ctr">
              <a:buNone/>
            </a:pPr>
            <a:endParaRPr lang="ka-GE" sz="1400" b="1" dirty="0" smtClean="0"/>
          </a:p>
          <a:p>
            <a:pPr marL="0" indent="0" algn="ctr">
              <a:buNone/>
            </a:pPr>
            <a:endParaRPr lang="ka-GE" sz="1400" b="1" dirty="0"/>
          </a:p>
          <a:p>
            <a:pPr marL="0" indent="0" algn="ctr">
              <a:buNone/>
            </a:pPr>
            <a:endParaRPr lang="ka-GE" sz="1400" b="1" dirty="0" smtClean="0"/>
          </a:p>
          <a:p>
            <a:pPr marL="0" indent="0" algn="ctr">
              <a:buNone/>
            </a:pPr>
            <a:endParaRPr lang="ka-GE" sz="1400" b="1" dirty="0" smtClean="0"/>
          </a:p>
          <a:p>
            <a:pPr marL="0" indent="0" algn="ctr">
              <a:buNone/>
            </a:pPr>
            <a:endParaRPr lang="ka-GE" sz="1400" b="1" dirty="0"/>
          </a:p>
          <a:p>
            <a:pPr marL="0" indent="0" algn="ctr">
              <a:buNone/>
            </a:pPr>
            <a:endParaRPr lang="ka-GE" sz="1400" b="1" dirty="0" smtClean="0"/>
          </a:p>
          <a:p>
            <a:pPr marL="0" indent="0" algn="ctr">
              <a:buNone/>
            </a:pPr>
            <a:endParaRPr lang="ka-GE" sz="1400" b="1" dirty="0"/>
          </a:p>
          <a:p>
            <a:pPr marL="0" indent="0" algn="ctr">
              <a:buNone/>
            </a:pPr>
            <a:r>
              <a:rPr lang="ro-RO" sz="1400" b="1" dirty="0" smtClean="0"/>
              <a:t>საპროექტო </a:t>
            </a:r>
            <a:r>
              <a:rPr lang="ro-RO" sz="1400" b="1" dirty="0"/>
              <a:t>ტერიტორიის სიტუაციური რუკა საწარმოს განთავსების ადგილის მითითებით</a:t>
            </a:r>
            <a:endParaRPr lang="en-US" sz="1400" dirty="0"/>
          </a:p>
          <a:p>
            <a:endParaRPr lang="en-US" dirty="0"/>
          </a:p>
        </p:txBody>
      </p:sp>
      <p:pic>
        <p:nvPicPr>
          <p:cNvPr id="4" name="Picture 3" descr="C:\Users\Irakli\Downloads\zugdidi.jpg"/>
          <p:cNvPicPr/>
          <p:nvPr/>
        </p:nvPicPr>
        <p:blipFill>
          <a:blip r:embed="rId2">
            <a:extLst>
              <a:ext uri="{28A0092B-C50C-407E-A947-70E740481C1C}">
                <a14:useLocalDpi xmlns:a14="http://schemas.microsoft.com/office/drawing/2010/main" val="0"/>
              </a:ext>
            </a:extLst>
          </a:blip>
          <a:srcRect/>
          <a:stretch>
            <a:fillRect/>
          </a:stretch>
        </p:blipFill>
        <p:spPr bwMode="auto">
          <a:xfrm>
            <a:off x="170874" y="203200"/>
            <a:ext cx="11850254" cy="6316431"/>
          </a:xfrm>
          <a:prstGeom prst="rect">
            <a:avLst/>
          </a:prstGeom>
          <a:noFill/>
          <a:ln>
            <a:noFill/>
          </a:ln>
        </p:spPr>
      </p:pic>
    </p:spTree>
    <p:extLst>
      <p:ext uri="{BB962C8B-B14F-4D97-AF65-F5344CB8AC3E}">
        <p14:creationId xmlns:p14="http://schemas.microsoft.com/office/powerpoint/2010/main" val="157992117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8648" y="411483"/>
            <a:ext cx="9613861" cy="1080938"/>
          </a:xfrm>
        </p:spPr>
        <p:txBody>
          <a:bodyPr/>
          <a:lstStyle/>
          <a:p>
            <a:pPr lvl="1" algn="l" rtl="0">
              <a:lnSpc>
                <a:spcPct val="90000"/>
              </a:lnSpc>
              <a:spcBef>
                <a:spcPct val="0"/>
              </a:spcBef>
            </a:pPr>
            <a:r>
              <a:rPr lang="ka-GE" sz="1800" b="1" dirty="0">
                <a:solidFill>
                  <a:schemeClr val="tx1"/>
                </a:solidFill>
              </a:rPr>
              <a:t>ტექნოლოგიური პროცესის აღწერა</a:t>
            </a:r>
            <a:r>
              <a:rPr lang="en-US" sz="2000" b="1" dirty="0">
                <a:solidFill>
                  <a:schemeClr val="tx1"/>
                </a:solidFill>
              </a:rPr>
              <a:t/>
            </a:r>
            <a:br>
              <a:rPr lang="en-US" sz="2000" b="1" dirty="0">
                <a:solidFill>
                  <a:schemeClr val="tx1"/>
                </a:solidFill>
              </a:rPr>
            </a:br>
            <a:endParaRPr lang="en-US" dirty="0">
              <a:solidFill>
                <a:schemeClr val="tx1"/>
              </a:solidFill>
            </a:endParaRPr>
          </a:p>
        </p:txBody>
      </p:sp>
      <p:sp>
        <p:nvSpPr>
          <p:cNvPr id="3" name="Content Placeholder 2"/>
          <p:cNvSpPr>
            <a:spLocks noGrp="1"/>
          </p:cNvSpPr>
          <p:nvPr>
            <p:ph idx="1"/>
          </p:nvPr>
        </p:nvSpPr>
        <p:spPr>
          <a:xfrm>
            <a:off x="138545" y="1492421"/>
            <a:ext cx="11453091" cy="5365579"/>
          </a:xfrm>
        </p:spPr>
        <p:txBody>
          <a:bodyPr>
            <a:normAutofit fontScale="47500" lnSpcReduction="20000"/>
          </a:bodyPr>
          <a:lstStyle/>
          <a:p>
            <a:pPr algn="just">
              <a:lnSpc>
                <a:spcPct val="170000"/>
              </a:lnSpc>
            </a:pPr>
            <a:r>
              <a:rPr lang="ro-RO" sz="2500" dirty="0"/>
              <a:t>დანადგარი აღჭურვილია ინერტული მასალების სამსხვრევი და დამახარისხებელი დანადგარების სათანადო სრული კომპლექტაციით. იგი შედგება შემდეგი ძირითადი დეტალებისა და კვანძებისაგან: მიმღები ბუნკერი, სამსხვრევი დანადგარი, დამხარისხებელი დანადგარი, ქვიშის სარეცხი დანადგარი და ლენტური </a:t>
            </a:r>
            <a:r>
              <a:rPr lang="ro-RO" sz="2500" dirty="0" smtClean="0"/>
              <a:t>ტრანსპორტიორი</a:t>
            </a:r>
            <a:r>
              <a:rPr lang="ka-GE" sz="2500" dirty="0" smtClean="0"/>
              <a:t>;</a:t>
            </a:r>
          </a:p>
          <a:p>
            <a:pPr marL="0" indent="0" algn="just">
              <a:lnSpc>
                <a:spcPct val="170000"/>
              </a:lnSpc>
              <a:buNone/>
            </a:pPr>
            <a:r>
              <a:rPr lang="ro-RO" sz="2500" dirty="0" smtClean="0"/>
              <a:t>საწარმოს </a:t>
            </a:r>
            <a:r>
              <a:rPr lang="ro-RO" sz="2500" dirty="0"/>
              <a:t>მუშაობის ციკლის აღწერა</a:t>
            </a:r>
            <a:r>
              <a:rPr lang="ro-RO" sz="2500" dirty="0" smtClean="0"/>
              <a:t>:</a:t>
            </a:r>
            <a:endParaRPr lang="en-US" sz="2500" dirty="0"/>
          </a:p>
          <a:p>
            <a:pPr lvl="0">
              <a:lnSpc>
                <a:spcPct val="170000"/>
              </a:lnSpc>
            </a:pPr>
            <a:r>
              <a:rPr lang="ro-RO" sz="2500" dirty="0"/>
              <a:t>საწარმოს ტერიტორიაზე ბალასტის შემოტანა ავტოთვითმცლელებით;</a:t>
            </a:r>
            <a:endParaRPr lang="en-US" sz="2500" dirty="0"/>
          </a:p>
          <a:p>
            <a:pPr lvl="0">
              <a:lnSpc>
                <a:spcPct val="170000"/>
              </a:lnSpc>
            </a:pPr>
            <a:r>
              <a:rPr lang="ro-RO" sz="2500" dirty="0"/>
              <a:t>ბალასტის მიწოდება მიმღებ ბუნკერში;</a:t>
            </a:r>
            <a:endParaRPr lang="en-US" sz="2500" dirty="0"/>
          </a:p>
          <a:p>
            <a:pPr lvl="0">
              <a:lnSpc>
                <a:spcPct val="170000"/>
              </a:lnSpc>
            </a:pPr>
            <a:r>
              <a:rPr lang="ro-RO" sz="2500" dirty="0"/>
              <a:t>ბუნკერიდან მასალის გადატანა ჰორიზონტალურ საცერში;</a:t>
            </a:r>
            <a:endParaRPr lang="en-US" sz="2500" dirty="0"/>
          </a:p>
          <a:p>
            <a:pPr lvl="0">
              <a:lnSpc>
                <a:spcPct val="170000"/>
              </a:lnSpc>
            </a:pPr>
            <a:r>
              <a:rPr lang="ro-RO" sz="2500" dirty="0"/>
              <a:t>საცრიდან ქვიშის მიწოდება გამრეცხ დანადგარში;</a:t>
            </a:r>
            <a:endParaRPr lang="en-US" sz="2500" dirty="0"/>
          </a:p>
          <a:p>
            <a:pPr lvl="0">
              <a:lnSpc>
                <a:spcPct val="170000"/>
              </a:lnSpc>
            </a:pPr>
            <a:r>
              <a:rPr lang="ro-RO" sz="2500" dirty="0"/>
              <a:t>საცრიდან ქვიშა გამოცლილი მასის გადატანა სამსხვრევ დანადგარში;</a:t>
            </a:r>
            <a:endParaRPr lang="en-US" sz="2500" dirty="0"/>
          </a:p>
          <a:p>
            <a:pPr lvl="0">
              <a:lnSpc>
                <a:spcPct val="170000"/>
              </a:lnSpc>
            </a:pPr>
            <a:r>
              <a:rPr lang="ro-RO" sz="2500" dirty="0"/>
              <a:t>სამსხვრევი დანადგარიდან დამსხვრეული მასალის გადაადგილება ჰორიზონტალურ საცერზე, გარეცხვა და დახარისხება სხვადასხვა ზომის ფრაქციებად.</a:t>
            </a:r>
            <a:endParaRPr lang="en-US" sz="2500" dirty="0"/>
          </a:p>
          <a:p>
            <a:pPr lvl="0">
              <a:lnSpc>
                <a:spcPct val="170000"/>
              </a:lnSpc>
            </a:pPr>
            <a:r>
              <a:rPr lang="ro-RO" sz="2500" dirty="0"/>
              <a:t>საწარმოში ბალასტის გადამუშავებით წელიწადში საშუალოდ მიიღება 410 000 ტონა ქვიშის და ღორღის სხვადასხვა ფრაქცია. ამასთან, სასარგებლო წიაღისეულის შემოტანა განხორციელდება ადგილობრივ მუნიციპალიტეტში არსებული სხვადასხვა იურიდიული პირებისგან, რომელთაც გააჩნიათ ლიცენზირებული კარიერები.</a:t>
            </a:r>
            <a:endParaRPr lang="en-US" sz="2500" dirty="0"/>
          </a:p>
          <a:p>
            <a:pPr algn="just">
              <a:lnSpc>
                <a:spcPct val="150000"/>
              </a:lnSpc>
            </a:pPr>
            <a:endParaRPr lang="en-US" sz="1600" dirty="0"/>
          </a:p>
          <a:p>
            <a:endParaRPr lang="en-US" dirty="0"/>
          </a:p>
        </p:txBody>
      </p:sp>
    </p:spTree>
    <p:extLst>
      <p:ext uri="{BB962C8B-B14F-4D97-AF65-F5344CB8AC3E}">
        <p14:creationId xmlns:p14="http://schemas.microsoft.com/office/powerpoint/2010/main" val="100475421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1" algn="l" rtl="0">
              <a:lnSpc>
                <a:spcPct val="90000"/>
              </a:lnSpc>
              <a:spcBef>
                <a:spcPct val="0"/>
              </a:spcBef>
            </a:pPr>
            <a:r>
              <a:rPr lang="ka-GE" sz="1800" b="1" dirty="0">
                <a:solidFill>
                  <a:schemeClr val="tx1"/>
                </a:solidFill>
              </a:rPr>
              <a:t>საწარმოს მიერ გამოყენებული მასალები და წარმოებული პროდუქცია</a:t>
            </a:r>
            <a:r>
              <a:rPr lang="en-US" sz="2000" b="1" dirty="0">
                <a:solidFill>
                  <a:schemeClr val="tx1"/>
                </a:solidFill>
              </a:rPr>
              <a:t/>
            </a:r>
            <a:br>
              <a:rPr lang="en-US" sz="2000" b="1" dirty="0">
                <a:solidFill>
                  <a:schemeClr val="tx1"/>
                </a:solidFill>
              </a:rPr>
            </a:br>
            <a:endParaRPr lang="en-US" dirty="0">
              <a:solidFill>
                <a:schemeClr val="tx1"/>
              </a:solidFill>
            </a:endParaRPr>
          </a:p>
        </p:txBody>
      </p:sp>
      <p:sp>
        <p:nvSpPr>
          <p:cNvPr id="3" name="Content Placeholder 2"/>
          <p:cNvSpPr>
            <a:spLocks noGrp="1"/>
          </p:cNvSpPr>
          <p:nvPr>
            <p:ph idx="1"/>
          </p:nvPr>
        </p:nvSpPr>
        <p:spPr>
          <a:xfrm>
            <a:off x="680321" y="2336873"/>
            <a:ext cx="10902079" cy="3599316"/>
          </a:xfrm>
        </p:spPr>
        <p:txBody>
          <a:bodyPr>
            <a:normAutofit/>
          </a:bodyPr>
          <a:lstStyle/>
          <a:p>
            <a:pPr algn="just">
              <a:lnSpc>
                <a:spcPct val="150000"/>
              </a:lnSpc>
            </a:pPr>
            <a:r>
              <a:rPr lang="ro-RO" sz="1800" dirty="0"/>
              <a:t>საწარმო, მაქსიმალური დატვირთვის შემთხვევაში გადაამუშავებს 171 ტონა ბალასტს საათში. იგი იმუშავებს წელიწადში დაახლოებით 300 დღეს, დღეში 8 საათიანი რეჟიმით. აქედან გამომდინარე, საწარმო წლის განმავლობაში გადაამუშავებს 432 000 ტონა ნედლეულს, რის შედეგადაც მიიღებს 410 000 ტონა მზა პროდუქციას სხვადასხვა ფრაქციების სახით (ქვიშა - 0,5; ღორღი 5-10; 10-20).</a:t>
            </a:r>
            <a:endParaRPr lang="en-US" sz="1800" dirty="0"/>
          </a:p>
          <a:p>
            <a:endParaRPr lang="en-US" dirty="0"/>
          </a:p>
        </p:txBody>
      </p:sp>
    </p:spTree>
    <p:extLst>
      <p:ext uri="{BB962C8B-B14F-4D97-AF65-F5344CB8AC3E}">
        <p14:creationId xmlns:p14="http://schemas.microsoft.com/office/powerpoint/2010/main" val="133377463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1" algn="l" rtl="0">
              <a:lnSpc>
                <a:spcPct val="90000"/>
              </a:lnSpc>
              <a:spcBef>
                <a:spcPct val="0"/>
              </a:spcBef>
            </a:pPr>
            <a:r>
              <a:rPr lang="ka-GE" sz="1800" b="1" dirty="0">
                <a:solidFill>
                  <a:schemeClr val="tx1"/>
                </a:solidFill>
              </a:rPr>
              <a:t>საწარმოს მიერ წარმოების პროცესში გამოსაყენებელი რესურსები</a:t>
            </a:r>
            <a:r>
              <a:rPr lang="en-US" sz="2000" b="1" dirty="0">
                <a:solidFill>
                  <a:schemeClr val="tx1"/>
                </a:solidFill>
              </a:rPr>
              <a:t/>
            </a:r>
            <a:br>
              <a:rPr lang="en-US" sz="2000" b="1" dirty="0">
                <a:solidFill>
                  <a:schemeClr val="tx1"/>
                </a:solidFill>
              </a:rPr>
            </a:br>
            <a:endParaRPr lang="en-US" dirty="0">
              <a:solidFill>
                <a:schemeClr val="tx1"/>
              </a:solidFill>
            </a:endParaRPr>
          </a:p>
        </p:txBody>
      </p:sp>
      <p:sp>
        <p:nvSpPr>
          <p:cNvPr id="3" name="Content Placeholder 2"/>
          <p:cNvSpPr>
            <a:spLocks noGrp="1"/>
          </p:cNvSpPr>
          <p:nvPr>
            <p:ph idx="1"/>
          </p:nvPr>
        </p:nvSpPr>
        <p:spPr/>
        <p:txBody>
          <a:bodyPr/>
          <a:lstStyle/>
          <a:p>
            <a:pPr algn="just">
              <a:lnSpc>
                <a:spcPct val="150000"/>
              </a:lnSpc>
            </a:pPr>
            <a:r>
              <a:rPr lang="ro-RO" sz="1800" dirty="0"/>
              <a:t>საწარმო მუშაობს ელექტროენერგიაზე და გააჩნია საკუთარი ტრანსფორმატორი. იქიდან გამომდინარე, რომ ტექნოლოგიურად მოხდება სასარგებლო წიაღისეულის სველი წესით გადამუშავება, საწარმო საათში მოიხმარს 10 ტონა წყალს, რომლის აღებაც მოხდება </a:t>
            </a:r>
            <a:r>
              <a:rPr lang="ka-GE" sz="1800" dirty="0"/>
              <a:t>მიწისქვეშა ჭაბურღილიდან </a:t>
            </a:r>
            <a:r>
              <a:rPr lang="ro-RO" sz="1800" dirty="0"/>
              <a:t>სპეციალური ტუმბოს მეშვეობით.</a:t>
            </a:r>
            <a:endParaRPr lang="en-US" sz="1800" dirty="0"/>
          </a:p>
          <a:p>
            <a:endParaRPr lang="en-US" dirty="0"/>
          </a:p>
        </p:txBody>
      </p:sp>
    </p:spTree>
    <p:extLst>
      <p:ext uri="{BB962C8B-B14F-4D97-AF65-F5344CB8AC3E}">
        <p14:creationId xmlns:p14="http://schemas.microsoft.com/office/powerpoint/2010/main" val="1388082226"/>
      </p:ext>
    </p:extLst>
  </p:cSld>
  <p:clrMapOvr>
    <a:masterClrMapping/>
  </p:clrMapOvr>
</p:sld>
</file>

<file path=ppt/theme/theme1.xml><?xml version="1.0" encoding="utf-8"?>
<a:theme xmlns:a="http://schemas.openxmlformats.org/drawingml/2006/main" name="Berlin">
  <a:themeElements>
    <a:clrScheme name="Violet">
      <a:dk1>
        <a:sysClr val="windowText" lastClr="000000"/>
      </a:dk1>
      <a:lt1>
        <a:sysClr val="window" lastClr="FFFFFF"/>
      </a:lt1>
      <a:dk2>
        <a:srgbClr val="373545"/>
      </a:dk2>
      <a:lt2>
        <a:srgbClr val="DCD8DC"/>
      </a:lt2>
      <a:accent1>
        <a:srgbClr val="AD84C6"/>
      </a:accent1>
      <a:accent2>
        <a:srgbClr val="8784C7"/>
      </a:accent2>
      <a:accent3>
        <a:srgbClr val="5D739A"/>
      </a:accent3>
      <a:accent4>
        <a:srgbClr val="6997AF"/>
      </a:accent4>
      <a:accent5>
        <a:srgbClr val="84ACB6"/>
      </a:accent5>
      <a:accent6>
        <a:srgbClr val="6F8183"/>
      </a:accent6>
      <a:hlink>
        <a:srgbClr val="69A020"/>
      </a:hlink>
      <a:folHlink>
        <a:srgbClr val="8C8C8C"/>
      </a:folHlink>
    </a:clrScheme>
    <a:fontScheme name="Berlin">
      <a:majorFont>
        <a:latin typeface="Trebuchet MS" panose="020B0603020202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rebuchet MS" panose="020B0603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erlin">
      <a:fillStyleLst>
        <a:solidFill>
          <a:schemeClr val="phClr"/>
        </a:solidFill>
        <a:gradFill rotWithShape="1">
          <a:gsLst>
            <a:gs pos="0">
              <a:schemeClr val="phClr">
                <a:tint val="60000"/>
                <a:satMod val="100000"/>
                <a:lumMod val="110000"/>
              </a:schemeClr>
            </a:gs>
            <a:gs pos="100000">
              <a:schemeClr val="phClr">
                <a:tint val="70000"/>
                <a:satMod val="100000"/>
                <a:lumMod val="100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6000"/>
                <a:shade val="100000"/>
                <a:hueMod val="270000"/>
                <a:satMod val="200000"/>
                <a:lumMod val="128000"/>
              </a:schemeClr>
            </a:gs>
            <a:gs pos="50000">
              <a:schemeClr val="phClr">
                <a:shade val="100000"/>
                <a:hueMod val="100000"/>
                <a:satMod val="110000"/>
                <a:lumMod val="130000"/>
              </a:schemeClr>
            </a:gs>
            <a:gs pos="100000">
              <a:schemeClr val="phClr">
                <a:shade val="78000"/>
                <a:hueMod val="44000"/>
                <a:satMod val="200000"/>
                <a:lumMod val="69000"/>
              </a:schemeClr>
            </a:gs>
          </a:gsLst>
          <a:lin ang="2520000" scaled="0"/>
        </a:gradFill>
      </a:bgFillStyleLst>
    </a:fmtScheme>
  </a:themeElements>
  <a:objectDefaults/>
  <a:extraClrSchemeLst/>
  <a:extLst>
    <a:ext uri="{05A4C25C-085E-4340-85A3-A5531E510DB2}">
      <thm15:themeFamily xmlns:thm15="http://schemas.microsoft.com/office/thememl/2012/main" name="Berlin" id="{7B5DBA9E-B069-418E-9360-A61BDD0615A4}" vid="{C0CBE056-4EF4-4D92-969E-947779DA7AAA}"/>
    </a:ext>
  </a:extLst>
</a:theme>
</file>

<file path=docProps/app.xml><?xml version="1.0" encoding="utf-8"?>
<Properties xmlns="http://schemas.openxmlformats.org/officeDocument/2006/extended-properties" xmlns:vt="http://schemas.openxmlformats.org/officeDocument/2006/docPropsVTypes">
  <Template>Berlin</Template>
  <TotalTime>649</TotalTime>
  <Words>2195</Words>
  <Application>Microsoft Office PowerPoint</Application>
  <PresentationFormat>Widescreen</PresentationFormat>
  <Paragraphs>186</Paragraphs>
  <Slides>29</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29</vt:i4>
      </vt:variant>
    </vt:vector>
  </HeadingPairs>
  <TitlesOfParts>
    <vt:vector size="33" baseType="lpstr">
      <vt:lpstr>Arial</vt:lpstr>
      <vt:lpstr>Sylfaen</vt:lpstr>
      <vt:lpstr>Trebuchet MS</vt:lpstr>
      <vt:lpstr>Berlin</vt:lpstr>
      <vt:lpstr>სასარგებლო წიაღისეულის გადამამუშავებელი სამსხვრევ - დამხარისხებელი დანადგარის მოწყობა   ზუგდიდის რაიონი სოფ. ახალსოფელი  </vt:lpstr>
      <vt:lpstr>შესავალი</vt:lpstr>
      <vt:lpstr>სკოპინგის ანგარიშის მომზადების საკანონმდებლო საფუძველი</vt:lpstr>
      <vt:lpstr>ცნობების საქმიანობის განმახორციელებლის და სკოპინგის ანგარიშის მომამზადებელი საკონსულტაციო კომპანიის შესახებ</vt:lpstr>
      <vt:lpstr>საწარმოს განთავსების ადგილმდებარეობა </vt:lpstr>
      <vt:lpstr>PowerPoint Presentation</vt:lpstr>
      <vt:lpstr>ტექნოლოგიური პროცესის აღწერა </vt:lpstr>
      <vt:lpstr>საწარმოს მიერ გამოყენებული მასალები და წარმოებული პროდუქცია </vt:lpstr>
      <vt:lpstr>საწარმოს მიერ წარმოების პროცესში გამოსაყენებელი რესურსები </vt:lpstr>
      <vt:lpstr>სასმელ-სამეურნეო წყალმომარაგება, წყლის გამოყენება და ჩამდინარე წყლები  </vt:lpstr>
      <vt:lpstr>პროექტის განხორციელების ალტერნატივების განხილვა </vt:lpstr>
      <vt:lpstr>არაქმედების ალტერნატივა </vt:lpstr>
      <vt:lpstr>სასარგებლო წიაღისეულის გადამამუშავებელი სამსხვრევ - დამხარისხებელი დანადგარის მოწყობის ალტერნატივა </vt:lpstr>
      <vt:lpstr>გარემოზე შესაძლო ზემოქმედება საწარმოს ექსპლოატაციის პროცესში</vt:lpstr>
      <vt:lpstr>საწარმოს ექსპლოატაციის პროცესში საკანალიზაციო წყლების მართვა </vt:lpstr>
      <vt:lpstr>ნარჩენების წარმოქმნა და მისი განკარგვა </vt:lpstr>
      <vt:lpstr>ხმაურით გამოწვეული ზემოქმედება </vt:lpstr>
      <vt:lpstr>ზემოქმედება ნიადაგის და გრუნტის ხარისხზე</vt:lpstr>
      <vt:lpstr>ზემოქმედება დაცულ ტერიტორიებზე </vt:lpstr>
      <vt:lpstr>ზემოქმედება კულტურული მემკვიდრეობის ძეგლებზე</vt:lpstr>
      <vt:lpstr>სოციალურ გარემოზე მოსალოდნელი ზემოქმედება </vt:lpstr>
      <vt:lpstr>კუმულაციური ზემოქმედება </vt:lpstr>
      <vt:lpstr>ზემოქმედება სატრანსპორტო ნაკადზე </vt:lpstr>
      <vt:lpstr>ზოგადი ინფორმაცია გარემოზე შესაძლო ზემოქმედების და მისი სახეების შესახებ, რომლებიც შესწავლილი იქნება გზშ-ის პროცესში </vt:lpstr>
      <vt:lpstr>ზოგადი ინფორმაცია გარემოზე შესაძლო ზემოქმედების და მისი სახეების შესახებ, რომლებიც შესწავლილი იქნება გზშ-ის პროცესში </vt:lpstr>
      <vt:lpstr>ზოგადი ინფორმაცია გარემოზე შესაძლო ზემოქმედების და მისი სახეების შესახებ, რომლებიც შესწავლილი იქნება გზშ-ის პროცესში </vt:lpstr>
      <vt:lpstr>საწარმოს ტექნოლოგიური სქემის ნიმუში </vt:lpstr>
      <vt:lpstr>საწარმოს გენ გეგმა ექსპლიკაციით</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სასარგებლო წიაღისეულის გადამამუშავებელი სამსხვრევ - დამხარისხებელი დანადგარის მოწყობა   ზუგდიდის რაიონი სოფ. ახალსოფელი</dc:title>
  <dc:creator>Tiko Zhizhiashvili</dc:creator>
  <cp:lastModifiedBy>Tiko Zhizhiashvili</cp:lastModifiedBy>
  <cp:revision>10</cp:revision>
  <dcterms:created xsi:type="dcterms:W3CDTF">2020-12-17T06:40:49Z</dcterms:created>
  <dcterms:modified xsi:type="dcterms:W3CDTF">2020-12-17T17:30:08Z</dcterms:modified>
</cp:coreProperties>
</file>