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5"/>
  </p:notesMasterIdLst>
  <p:sldIdLst>
    <p:sldId id="256" r:id="rId2"/>
    <p:sldId id="257" r:id="rId3"/>
    <p:sldId id="258" r:id="rId4"/>
    <p:sldId id="268" r:id="rId5"/>
    <p:sldId id="269" r:id="rId6"/>
    <p:sldId id="270" r:id="rId7"/>
    <p:sldId id="261" r:id="rId8"/>
    <p:sldId id="271" r:id="rId9"/>
    <p:sldId id="272" r:id="rId10"/>
    <p:sldId id="259" r:id="rId11"/>
    <p:sldId id="273" r:id="rId12"/>
    <p:sldId id="260" r:id="rId13"/>
    <p:sldId id="262" r:id="rId14"/>
    <p:sldId id="274" r:id="rId15"/>
    <p:sldId id="275" r:id="rId16"/>
    <p:sldId id="276" r:id="rId17"/>
    <p:sldId id="277" r:id="rId18"/>
    <p:sldId id="264" r:id="rId19"/>
    <p:sldId id="266" r:id="rId20"/>
    <p:sldId id="267" r:id="rId21"/>
    <p:sldId id="278" r:id="rId22"/>
    <p:sldId id="280"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12/11/2020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1231B-A6AB-4182-A864-8B67A1391E1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1231B-A6AB-4182-A864-8B67A1391E1C}"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1251231B-A6AB-4182-A864-8B67A1391E1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12/11/2020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12/11/2020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3200" b="1" dirty="0" smtClean="0"/>
              <a:t>საქართველოს გარემოს დაცვისა და სოფლის            მეურნეობის სამინისტრო</a:t>
            </a:r>
            <a:endParaRPr lang="en-US" sz="3200" b="1" dirty="0"/>
          </a:p>
        </p:txBody>
      </p:sp>
      <p:sp>
        <p:nvSpPr>
          <p:cNvPr id="3" name="Subtitle 2"/>
          <p:cNvSpPr>
            <a:spLocks noGrp="1"/>
          </p:cNvSpPr>
          <p:nvPr>
            <p:ph type="subTitle" idx="1"/>
          </p:nvPr>
        </p:nvSpPr>
        <p:spPr>
          <a:xfrm>
            <a:off x="988624" y="1880545"/>
            <a:ext cx="9679709" cy="3879273"/>
          </a:xfrm>
        </p:spPr>
        <p:txBody>
          <a:bodyPr>
            <a:normAutofit fontScale="85000" lnSpcReduction="10000"/>
          </a:bodyPr>
          <a:lstStyle/>
          <a:p>
            <a:r>
              <a:rPr lang="ka-GE" b="1" dirty="0" smtClean="0">
                <a:solidFill>
                  <a:srgbClr val="0070C0"/>
                </a:solidFill>
              </a:rPr>
              <a:t>შ.პ.ს</a:t>
            </a:r>
            <a:r>
              <a:rPr lang="ka-GE" b="1" dirty="0" smtClean="0">
                <a:solidFill>
                  <a:srgbClr val="0070C0"/>
                </a:solidFill>
              </a:rPr>
              <a:t>.  „</a:t>
            </a:r>
            <a:r>
              <a:rPr lang="ka-GE" b="1" dirty="0" smtClean="0">
                <a:solidFill>
                  <a:srgbClr val="0070C0"/>
                </a:solidFill>
              </a:rPr>
              <a:t>არერსა მეთალ“-ის </a:t>
            </a:r>
            <a:endParaRPr lang="en-US" b="1" dirty="0" smtClean="0">
              <a:solidFill>
                <a:srgbClr val="0070C0"/>
              </a:solidFill>
            </a:endParaRPr>
          </a:p>
          <a:p>
            <a:pPr>
              <a:lnSpc>
                <a:spcPct val="120000"/>
              </a:lnSpc>
            </a:pPr>
            <a:r>
              <a:rPr lang="ka-GE" b="1" dirty="0" smtClean="0">
                <a:solidFill>
                  <a:srgbClr val="0070C0"/>
                </a:solidFill>
              </a:rPr>
              <a:t>მეორადი ნედლეულიდან ფერადი ლითონების წარმოების ქარხნის მშენებლობისა და ექსპლუატაციის პროექტი </a:t>
            </a:r>
            <a:endParaRPr lang="en-US" b="1" dirty="0" smtClean="0">
              <a:solidFill>
                <a:srgbClr val="0070C0"/>
              </a:solidFill>
            </a:endParaRPr>
          </a:p>
          <a:p>
            <a:pPr>
              <a:lnSpc>
                <a:spcPct val="120000"/>
              </a:lnSpc>
            </a:pPr>
            <a:endParaRPr lang="ka-GE" b="1" dirty="0" smtClean="0">
              <a:solidFill>
                <a:schemeClr val="tx1"/>
              </a:solidFill>
            </a:endParaRPr>
          </a:p>
          <a:p>
            <a:r>
              <a:rPr lang="ka-GE" b="1" dirty="0" smtClean="0">
                <a:solidFill>
                  <a:schemeClr val="tx1"/>
                </a:solidFill>
              </a:rPr>
              <a:t>გარემოზე ზემოქმედების შეფასების ანგარიშის</a:t>
            </a:r>
          </a:p>
          <a:p>
            <a:r>
              <a:rPr lang="ka-GE" b="1" dirty="0" smtClean="0">
                <a:solidFill>
                  <a:schemeClr val="tx1"/>
                </a:solidFill>
              </a:rPr>
              <a:t> ს ა ჯ ა რ ო   გ ა ნ ხ ი ლ ვ ა</a:t>
            </a:r>
          </a:p>
          <a:p>
            <a:endParaRPr lang="ka-GE" b="1" dirty="0" smtClean="0"/>
          </a:p>
          <a:p>
            <a:r>
              <a:rPr lang="ka-GE" b="1" dirty="0" smtClean="0"/>
              <a:t> </a:t>
            </a:r>
            <a:r>
              <a:rPr lang="ka-GE" b="1" dirty="0" smtClean="0">
                <a:solidFill>
                  <a:schemeClr val="tx1"/>
                </a:solidFill>
              </a:rPr>
              <a:t>2021 </a:t>
            </a:r>
            <a:r>
              <a:rPr lang="ka-GE" b="1" dirty="0" smtClean="0">
                <a:solidFill>
                  <a:schemeClr val="tx1"/>
                </a:solidFill>
              </a:rPr>
              <a:t>წლის </a:t>
            </a:r>
            <a:r>
              <a:rPr lang="ka-GE" b="1" dirty="0" smtClean="0">
                <a:solidFill>
                  <a:schemeClr val="tx1"/>
                </a:solidFill>
              </a:rPr>
              <a:t>28  </a:t>
            </a:r>
            <a:r>
              <a:rPr lang="en-US" b="1" dirty="0" smtClean="0">
                <a:solidFill>
                  <a:schemeClr val="tx1"/>
                </a:solidFill>
              </a:rPr>
              <a:t>ი</a:t>
            </a:r>
            <a:r>
              <a:rPr lang="ka-GE" b="1" dirty="0" smtClean="0">
                <a:solidFill>
                  <a:schemeClr val="tx1"/>
                </a:solidFill>
              </a:rPr>
              <a:t>ანვარი</a:t>
            </a:r>
            <a:endParaRPr lang="ka-GE" b="1" dirty="0" smtClean="0">
              <a:solidFill>
                <a:schemeClr val="tx1"/>
              </a:solidFill>
            </a:endParaRPr>
          </a:p>
          <a:p>
            <a:endParaRPr lang="en-US" dirty="0"/>
          </a:p>
        </p:txBody>
      </p:sp>
    </p:spTree>
    <p:extLst>
      <p:ext uri="{BB962C8B-B14F-4D97-AF65-F5344CB8AC3E}">
        <p14:creationId xmlns=""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ka-GE" sz="2400" b="1" dirty="0" smtClean="0"/>
              <a:t>ალუმინის  ჯართის გადამუშავების ზოგადი სქემა</a:t>
            </a:r>
            <a:endParaRPr lang="en-US" sz="2400" b="1" dirty="0"/>
          </a:p>
        </p:txBody>
      </p:sp>
      <p:pic>
        <p:nvPicPr>
          <p:cNvPr id="5" name="Picture 4" descr="C:\Users\Rezo\Desktop\შპს არერსა  მეთალსი\შპს არერსა  მეთალსის სკოპინგის ანგარიში\შპს არერსა  მეთალსის გრაფიკა\სქემა AI (1).jpg"/>
          <p:cNvPicPr/>
          <p:nvPr/>
        </p:nvPicPr>
        <p:blipFill>
          <a:blip r:embed="rId2" cstate="print"/>
          <a:srcRect/>
          <a:stretch>
            <a:fillRect/>
          </a:stretch>
        </p:blipFill>
        <p:spPr bwMode="auto">
          <a:xfrm>
            <a:off x="2544896" y="1079653"/>
            <a:ext cx="7006728" cy="4924540"/>
          </a:xfrm>
          <a:prstGeom prst="rect">
            <a:avLst/>
          </a:prstGeom>
          <a:noFill/>
          <a:ln w="9525">
            <a:noFill/>
            <a:miter lim="800000"/>
            <a:headEnd/>
            <a:tailEnd/>
          </a:ln>
        </p:spPr>
      </p:pic>
    </p:spTree>
    <p:extLst>
      <p:ext uri="{BB962C8B-B14F-4D97-AF65-F5344CB8AC3E}">
        <p14:creationId xmlns="" xmlns:p14="http://schemas.microsoft.com/office/powerpoint/2010/main" val="34567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ka-GE" sz="2000" b="1" dirty="0" smtClean="0"/>
              <a:t>საწარმოს ნედლეულით მომარაგება</a:t>
            </a:r>
            <a:endParaRPr lang="ru-RU" sz="2000" dirty="0"/>
          </a:p>
        </p:txBody>
      </p:sp>
      <p:sp>
        <p:nvSpPr>
          <p:cNvPr id="11265" name="Rectangle 1"/>
          <p:cNvSpPr>
            <a:spLocks noChangeArrowheads="1"/>
          </p:cNvSpPr>
          <p:nvPr/>
        </p:nvSpPr>
        <p:spPr bwMode="auto">
          <a:xfrm>
            <a:off x="859317" y="694062"/>
            <a:ext cx="1089568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
            </a:pPr>
            <a:r>
              <a:rPr lang="en-US" sz="2000" dirty="0" smtClean="0"/>
              <a:t>  </a:t>
            </a:r>
            <a:r>
              <a:rPr lang="ka-GE" sz="2000" dirty="0" smtClean="0"/>
              <a:t>დაგეგმილი 8</a:t>
            </a:r>
            <a:r>
              <a:rPr lang="it-IT" sz="2000" dirty="0" smtClean="0"/>
              <a:t> </a:t>
            </a:r>
            <a:r>
              <a:rPr lang="ka-GE" sz="2000" dirty="0" smtClean="0"/>
              <a:t>5</a:t>
            </a:r>
            <a:r>
              <a:rPr lang="it-IT" sz="2000" dirty="0" smtClean="0"/>
              <a:t>00</a:t>
            </a:r>
            <a:r>
              <a:rPr lang="ka-GE" sz="2000" dirty="0" smtClean="0"/>
              <a:t> ტ/წელ. პროდუქციის</a:t>
            </a:r>
            <a:r>
              <a:rPr lang="en-US" sz="2000" dirty="0" smtClean="0"/>
              <a:t> (</a:t>
            </a:r>
            <a:r>
              <a:rPr lang="ka-GE" sz="2000" dirty="0" smtClean="0"/>
              <a:t>ალუმინის სხმულების) მისაღებად წელიწადში გადამუშავდება დაახლოებით 99</a:t>
            </a:r>
            <a:r>
              <a:rPr lang="it-IT" sz="2000" dirty="0" smtClean="0"/>
              <a:t>00</a:t>
            </a:r>
            <a:r>
              <a:rPr lang="ka-GE" sz="2000" dirty="0" smtClean="0"/>
              <a:t>,0 </a:t>
            </a:r>
            <a:r>
              <a:rPr lang="it-IT" sz="2000" dirty="0" smtClean="0"/>
              <a:t> </a:t>
            </a:r>
            <a:r>
              <a:rPr lang="ka-GE" sz="2000" dirty="0" smtClean="0"/>
              <a:t>ტონა ალუმინის  ჯართი. </a:t>
            </a:r>
            <a:endParaRPr lang="en-US" sz="2000" dirty="0" smtClean="0"/>
          </a:p>
          <a:p>
            <a:pPr algn="just">
              <a:buFont typeface="Wingdings" pitchFamily="2" charset="2"/>
              <a:buChar char="§"/>
            </a:pPr>
            <a:r>
              <a:rPr lang="ka-GE" sz="2000" dirty="0" smtClean="0"/>
              <a:t> მოცემული 99</a:t>
            </a:r>
            <a:r>
              <a:rPr lang="it-IT" sz="2000" dirty="0" smtClean="0"/>
              <a:t>00</a:t>
            </a:r>
            <a:r>
              <a:rPr lang="ka-GE" sz="2000" dirty="0" smtClean="0"/>
              <a:t>,0 </a:t>
            </a:r>
            <a:r>
              <a:rPr lang="it-IT" sz="2000" dirty="0" smtClean="0"/>
              <a:t> </a:t>
            </a:r>
            <a:r>
              <a:rPr lang="ka-GE" sz="2000" dirty="0" smtClean="0"/>
              <a:t>ტონა ალუმინის ჯართით მომარაგების მიზნით საწარმო გეგმავს შეიძინოს და შემოიტანოს ჯართი როგორც ადგილობრივი ბაზრიდან, ასევე უცხოეთის ქვეყნებიდან,  იმპორტის რეჟიმით. </a:t>
            </a:r>
            <a:endParaRPr lang="en-US" sz="2000" dirty="0" smtClean="0"/>
          </a:p>
          <a:p>
            <a:pPr algn="just">
              <a:buFont typeface="Wingdings" pitchFamily="2" charset="2"/>
              <a:buChar char="§"/>
            </a:pPr>
            <a:r>
              <a:rPr lang="ka-GE" sz="2000" dirty="0" smtClean="0"/>
              <a:t> საწარმოს ტერიტორიაზე ნედლეული  შემოტანა მოხდება კონტრაქტორების  სატრანსპორტო საშუალებებით. შ.პ.ს.  „არერსა მეთალ“-ის  მიერ ამ ეტაპზე საკუთარი სატრანსპორტო საშუალებები არ ეყოლება. პერსპექტივაში საკუთარი სატრანსპორტო საშუალებების  ყოლის შემთხვევაში კომპანიის  სატრანსპორტო საშუალებების ექსლუატაცია განხორციელდება საქართველოს მთავრობის 2016 წლის 29 მარტის №143 დადგენილებით დამტკიცებული ტექნიკური რეგლამენტის - „ნარჩენების ტრანსპორტირების წესი“-ს  შესაბამისად.</a:t>
            </a:r>
            <a:endParaRPr lang="en-US" sz="2000" dirty="0" smtClean="0"/>
          </a:p>
          <a:p>
            <a:pPr algn="just">
              <a:buFont typeface="Wingdings" pitchFamily="2" charset="2"/>
              <a:buChar char="§"/>
            </a:pPr>
            <a:r>
              <a:rPr lang="ka-GE" sz="2000" dirty="0" smtClean="0"/>
              <a:t> ჯართის დამზადების დროს მასში შესაძლებელია რადიაციის სხვადასხვა ლოკალური წყაროების მოხვედრა, ამიტომ  ალუმინის  ჯართს ჩაუტარდება რადიაციული კონტროლი, რის შემდგომ დასაწყობდება გადარჩეული ჯართის უბანზე.</a:t>
            </a:r>
            <a:endParaRPr lang="en-US" sz="2000" dirty="0" smtClean="0"/>
          </a:p>
          <a:p>
            <a:pPr algn="just">
              <a:buFont typeface="Wingdings" pitchFamily="2" charset="2"/>
              <a:buChar char="§"/>
            </a:pPr>
            <a:r>
              <a:rPr lang="ka-GE" sz="2000" dirty="0" smtClean="0"/>
              <a:t>რადიაციული კონტროლი ხორციელდება საქართველოს მთავრობის 2014 წლის 31 დეკემბრის №756 დადგენილებით დამტკიცებული ტექნიკური რეგლამენტის - „მეტალის ჯართის რადიაციული მონიტორინგის წესი“-ს შეაბამისად დადგენილი მოთხოვნების მიხედვით</a:t>
            </a:r>
            <a:r>
              <a:rPr lang="ka-GE" sz="2000" dirty="0" smtClean="0"/>
              <a:t>. </a:t>
            </a:r>
            <a:endParaRPr lang="en-US" sz="2000" dirty="0"/>
          </a:p>
        </p:txBody>
      </p:sp>
    </p:spTree>
    <p:extLst>
      <p:ext uri="{BB962C8B-B14F-4D97-AF65-F5344CB8AC3E}">
        <p14:creationId xmlns="" xmlns:p14="http://schemas.microsoft.com/office/powerpoint/2010/main" val="22872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7113"/>
          </a:xfrm>
        </p:spPr>
        <p:txBody>
          <a:bodyPr>
            <a:normAutofit/>
          </a:bodyPr>
          <a:lstStyle/>
          <a:p>
            <a:r>
              <a:rPr lang="ka-GE" sz="2400" b="1" dirty="0" smtClean="0"/>
              <a:t>დნობის პროცესი</a:t>
            </a:r>
            <a:endParaRPr lang="en-US" sz="2400" dirty="0"/>
          </a:p>
        </p:txBody>
      </p:sp>
      <p:sp>
        <p:nvSpPr>
          <p:cNvPr id="3" name="Content Placeholder 2"/>
          <p:cNvSpPr>
            <a:spLocks noGrp="1"/>
          </p:cNvSpPr>
          <p:nvPr>
            <p:ph idx="1"/>
          </p:nvPr>
        </p:nvSpPr>
        <p:spPr>
          <a:xfrm>
            <a:off x="793215" y="1255923"/>
            <a:ext cx="11038902" cy="4082200"/>
          </a:xfrm>
        </p:spPr>
        <p:txBody>
          <a:bodyPr>
            <a:normAutofit/>
          </a:bodyPr>
          <a:lstStyle/>
          <a:p>
            <a:pPr>
              <a:buNone/>
            </a:pPr>
            <a:r>
              <a:rPr lang="en-US" dirty="0" smtClean="0"/>
              <a:t>    </a:t>
            </a:r>
            <a:endParaRPr lang="ka-GE" dirty="0" smtClean="0"/>
          </a:p>
        </p:txBody>
      </p:sp>
      <p:sp>
        <p:nvSpPr>
          <p:cNvPr id="4" name="Rectangle 3"/>
          <p:cNvSpPr/>
          <p:nvPr/>
        </p:nvSpPr>
        <p:spPr>
          <a:xfrm>
            <a:off x="716096" y="837281"/>
            <a:ext cx="11049918" cy="5355312"/>
          </a:xfrm>
          <a:prstGeom prst="rect">
            <a:avLst/>
          </a:prstGeom>
        </p:spPr>
        <p:txBody>
          <a:bodyPr wrap="square">
            <a:spAutoFit/>
          </a:bodyPr>
          <a:lstStyle/>
          <a:p>
            <a:pPr algn="just">
              <a:buFont typeface="Wingdings" pitchFamily="2" charset="2"/>
              <a:buChar char="§"/>
            </a:pPr>
            <a:r>
              <a:rPr lang="ka-GE" dirty="0" smtClean="0"/>
              <a:t>  საწარმოს </a:t>
            </a:r>
            <a:r>
              <a:rPr lang="ka-GE" dirty="0" smtClean="0"/>
              <a:t>ბიზნეს-გეგმის შესაბამისად, </a:t>
            </a:r>
            <a:r>
              <a:rPr lang="pt-BR" dirty="0" smtClean="0"/>
              <a:t>გათვალისწინებული</a:t>
            </a:r>
            <a:r>
              <a:rPr lang="ka-GE" dirty="0" smtClean="0"/>
              <a:t>ა </a:t>
            </a:r>
            <a:r>
              <a:rPr lang="pt-BR" dirty="0" smtClean="0"/>
              <a:t>წელიწადში </a:t>
            </a:r>
            <a:r>
              <a:rPr lang="ka-GE" dirty="0" smtClean="0"/>
              <a:t>8 500,0 </a:t>
            </a:r>
            <a:r>
              <a:rPr lang="pt-BR" dirty="0" smtClean="0"/>
              <a:t>ტონა </a:t>
            </a:r>
            <a:r>
              <a:rPr lang="ka-GE" dirty="0" smtClean="0"/>
              <a:t>ალუმინის სხმულების </a:t>
            </a:r>
            <a:r>
              <a:rPr lang="pt-BR" dirty="0" smtClean="0"/>
              <a:t>წარმოება</a:t>
            </a:r>
            <a:r>
              <a:rPr lang="ka-GE" dirty="0" smtClean="0"/>
              <a:t>,  რისთვისაც გადამუშავდება 9 900,0 </a:t>
            </a:r>
            <a:r>
              <a:rPr lang="pt-BR" dirty="0" smtClean="0"/>
              <a:t>ტონა</a:t>
            </a:r>
            <a:r>
              <a:rPr lang="ka-GE" dirty="0" smtClean="0"/>
              <a:t> ალუმინის ჯართი;</a:t>
            </a:r>
          </a:p>
          <a:p>
            <a:pPr algn="just">
              <a:buFont typeface="Wingdings" pitchFamily="2" charset="2"/>
              <a:buChar char="§"/>
            </a:pPr>
            <a:r>
              <a:rPr lang="ka-GE" dirty="0" smtClean="0"/>
              <a:t> </a:t>
            </a:r>
            <a:r>
              <a:rPr lang="ka-GE" dirty="0" smtClean="0"/>
              <a:t>  ქარხნის    </a:t>
            </a:r>
            <a:r>
              <a:rPr lang="ka-GE" dirty="0" smtClean="0"/>
              <a:t>სადნობ    საამქროში   დაგეგმილია    თურქული    კომპანია    „ATM” (Atılım Teknik Makine) -ის   HMF8   და   HMF10   მოდელების    ორი   ამრეკლი რევერბერული ღუმელის დამონტაჟება;</a:t>
            </a:r>
          </a:p>
          <a:p>
            <a:pPr algn="just">
              <a:buFont typeface="Wingdings" pitchFamily="2" charset="2"/>
              <a:buChar char="§"/>
            </a:pPr>
            <a:r>
              <a:rPr lang="ka-GE" dirty="0" smtClean="0"/>
              <a:t>  მას </a:t>
            </a:r>
            <a:r>
              <a:rPr lang="ka-GE" dirty="0" smtClean="0"/>
              <a:t>შემდეგ, რაც მოხდება ჯართის დახარისხება, გასუფთავებული ალუმინის ჯართი  ჩაიყრება 8 ტონის ტევადობის  დნობის ღუმელში(Melting furnace ). დასაწყისში 2-დან 3 ტონამდე, შემდეგ პარალელურად მოხდება დამატება და შეივსება  8 ტონამდე, ეს იქნება მარტივი დნობის პროცესი კონტროლირებად მდგომარეობაში, რადგან თავიდან იქნას აცილებული ლითონის აორთქლება ჰაერში  და შესაბამისად გარემოს დაბინძურება.</a:t>
            </a:r>
            <a:endParaRPr lang="en-US" dirty="0" smtClean="0"/>
          </a:p>
          <a:p>
            <a:pPr algn="just">
              <a:buFont typeface="Wingdings" pitchFamily="2" charset="2"/>
              <a:buChar char="§"/>
            </a:pPr>
            <a:r>
              <a:rPr lang="ka-GE" dirty="0" smtClean="0"/>
              <a:t>  ამ </a:t>
            </a:r>
            <a:r>
              <a:rPr lang="ka-GE" dirty="0" smtClean="0"/>
              <a:t>პროცესის დასრულების შემდეგ, მთლიანი მდნარი ლითონი გადაეცემა 10 ტონის ტევადობის   ტემეპრატურის შემანარჩუნებელი ღუმელში (holding furnace). დნობის ღუმელი (Melting furnace ) მზად იქნება მე -2 გადადნობისთვის.</a:t>
            </a:r>
            <a:endParaRPr lang="en-US" dirty="0" smtClean="0"/>
          </a:p>
          <a:p>
            <a:pPr algn="just">
              <a:buFont typeface="Wingdings" pitchFamily="2" charset="2"/>
              <a:buChar char="§"/>
            </a:pPr>
            <a:r>
              <a:rPr lang="ka-GE" dirty="0" smtClean="0"/>
              <a:t>  მას </a:t>
            </a:r>
            <a:r>
              <a:rPr lang="ka-GE" dirty="0" smtClean="0"/>
              <a:t>შემდეგ რაც მდნარი 8 ტონა ლითონი მიიღება 10 ტონა  ტემპერატურის შემანარჩუნებელი ღუმელში (holding furnace), აღებული იქნება მიღებული მეტალის ნიმუში და გადაიგზავნება ლაბორატორიაში ანალიზისთვის. ანალიზის პასუხების მიხედვით უნდა მოხდეს დნობის გასაგრძელებლად და სასურველი მარკის მისაღებად საჭირო ალუმინის ჯართის პროფილების განსაზღვრა და დასამატებელი რაოდენობის გაანგარიშება. ლითონში Si და Cu შემცველობის გასაზრდელად ნადნობში  ანგარიშის მიხედვით ემატება 99%-იანი Si და სპილენძის მავთულები და არსებული პრაქტიკის მიხედვით საბოლოოდ მიიღება დაახლოებით 9 ტონა  მდნარი ლითონი.სრული ციკლის ხანგრძლივობა  6÷ 8 საათი.</a:t>
            </a:r>
            <a:endParaRPr lang="en-US" dirty="0" smtClean="0"/>
          </a:p>
        </p:txBody>
      </p:sp>
    </p:spTree>
    <p:extLst>
      <p:ext uri="{BB962C8B-B14F-4D97-AF65-F5344CB8AC3E}">
        <p14:creationId xmlns="" xmlns:p14="http://schemas.microsoft.com/office/powerpoint/2010/main" val="23522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239426"/>
            <a:ext cx="10861964" cy="1280890"/>
          </a:xfrm>
        </p:spPr>
        <p:txBody>
          <a:bodyPr>
            <a:normAutofit/>
          </a:bodyPr>
          <a:lstStyle/>
          <a:p>
            <a:r>
              <a:rPr lang="ka-GE" sz="2400" b="1" dirty="0" smtClean="0"/>
              <a:t>ამრეკლი </a:t>
            </a:r>
            <a:r>
              <a:rPr lang="ka-GE" sz="2400" b="1" dirty="0" smtClean="0"/>
              <a:t>რევერბერული ღუმელის </a:t>
            </a:r>
            <a:r>
              <a:rPr lang="ka-GE" sz="2400" b="1" dirty="0" smtClean="0"/>
              <a:t>ტიპიური ხედები</a:t>
            </a:r>
            <a:endParaRPr lang="en-US" sz="2400" dirty="0"/>
          </a:p>
        </p:txBody>
      </p:sp>
      <p:pic>
        <p:nvPicPr>
          <p:cNvPr id="12" name="Content Placeholder 11" descr="C:\Users\Rezo\Desktop\დანადგარების სურათები\სურათები\ღუმელი\ღუმელი 3.jpg"/>
          <p:cNvPicPr>
            <a:picLocks noGrp="1"/>
          </p:cNvPicPr>
          <p:nvPr>
            <p:ph idx="1"/>
          </p:nvPr>
        </p:nvPicPr>
        <p:blipFill>
          <a:blip r:embed="rId2" cstate="print"/>
          <a:srcRect/>
          <a:stretch>
            <a:fillRect/>
          </a:stretch>
        </p:blipFill>
        <p:spPr bwMode="auto">
          <a:xfrm>
            <a:off x="638393" y="1333041"/>
            <a:ext cx="5464952" cy="3933022"/>
          </a:xfrm>
          <a:prstGeom prst="rect">
            <a:avLst/>
          </a:prstGeom>
          <a:noFill/>
          <a:ln w="9525">
            <a:noFill/>
            <a:miter lim="800000"/>
            <a:headEnd/>
            <a:tailEnd/>
          </a:ln>
        </p:spPr>
      </p:pic>
      <p:pic>
        <p:nvPicPr>
          <p:cNvPr id="13" name="Picture 12" descr="C:\Users\Rezo\Desktop\დანადგარების სურათები\სურათები\ღუმელი\ღუმელი 1.jpg"/>
          <p:cNvPicPr/>
          <p:nvPr/>
        </p:nvPicPr>
        <p:blipFill>
          <a:blip r:embed="rId3" cstate="print"/>
          <a:srcRect/>
          <a:stretch>
            <a:fillRect/>
          </a:stretch>
        </p:blipFill>
        <p:spPr bwMode="auto">
          <a:xfrm>
            <a:off x="6654189" y="1333042"/>
            <a:ext cx="4572000" cy="4087258"/>
          </a:xfrm>
          <a:prstGeom prst="rect">
            <a:avLst/>
          </a:prstGeom>
          <a:noFill/>
          <a:ln w="9525">
            <a:noFill/>
            <a:miter lim="800000"/>
            <a:headEnd/>
            <a:tailEnd/>
          </a:ln>
        </p:spPr>
      </p:pic>
    </p:spTree>
    <p:extLst>
      <p:ext uri="{BB962C8B-B14F-4D97-AF65-F5344CB8AC3E}">
        <p14:creationId xmlns="" xmlns:p14="http://schemas.microsoft.com/office/powerpoint/2010/main" val="145336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239426"/>
            <a:ext cx="10861964" cy="1280890"/>
          </a:xfrm>
        </p:spPr>
        <p:txBody>
          <a:bodyPr>
            <a:normAutofit/>
          </a:bodyPr>
          <a:lstStyle/>
          <a:p>
            <a:r>
              <a:rPr lang="ka-GE" sz="2400" dirty="0" smtClean="0"/>
              <a:t>. </a:t>
            </a:r>
            <a:r>
              <a:rPr lang="en-US" sz="2400" b="1" dirty="0" smtClean="0"/>
              <a:t/>
            </a:r>
            <a:br>
              <a:rPr lang="en-US" sz="2400" b="1" dirty="0" smtClean="0"/>
            </a:br>
            <a:endParaRPr lang="ru-RU" sz="2400" b="1" u="sng" dirty="0"/>
          </a:p>
        </p:txBody>
      </p:sp>
      <p:sp>
        <p:nvSpPr>
          <p:cNvPr id="14" name="Content Placeholder 13"/>
          <p:cNvSpPr>
            <a:spLocks noGrp="1"/>
          </p:cNvSpPr>
          <p:nvPr>
            <p:ph idx="1"/>
          </p:nvPr>
        </p:nvSpPr>
        <p:spPr>
          <a:xfrm>
            <a:off x="583894" y="771181"/>
            <a:ext cx="11325340" cy="1652530"/>
          </a:xfrm>
        </p:spPr>
        <p:txBody>
          <a:bodyPr>
            <a:normAutofit fontScale="25000" lnSpcReduction="20000"/>
          </a:bodyPr>
          <a:lstStyle/>
          <a:p>
            <a:pPr>
              <a:buNone/>
            </a:pPr>
            <a:r>
              <a:rPr lang="ka-GE" sz="6400" b="1" dirty="0" smtClean="0"/>
              <a:t>HMF8 მოდელის  ამრეკლი რევერბერული ღუმელის ტექნიკური მონაცემებია</a:t>
            </a:r>
            <a:r>
              <a:rPr lang="ka-GE" sz="6400" dirty="0" smtClean="0"/>
              <a:t>:</a:t>
            </a:r>
            <a:endParaRPr lang="en-US" sz="6400" dirty="0" smtClean="0"/>
          </a:p>
          <a:p>
            <a:pPr lvl="0"/>
            <a:r>
              <a:rPr lang="ka-GE" sz="6400" dirty="0" smtClean="0"/>
              <a:t>ღუმელის ლითონტევადობა გამდნარ მდგომარეობაში: მაქსიმუმ 8 ტონა;</a:t>
            </a:r>
            <a:endParaRPr lang="en-US" sz="6400" dirty="0" smtClean="0"/>
          </a:p>
          <a:p>
            <a:pPr lvl="0"/>
            <a:r>
              <a:rPr lang="ka-GE" sz="6400" dirty="0" smtClean="0"/>
              <a:t>დნობის სიჩქარე: 2000 კგ/სთ;</a:t>
            </a:r>
            <a:endParaRPr lang="en-US" sz="6400" dirty="0" smtClean="0"/>
          </a:p>
          <a:p>
            <a:pPr lvl="0"/>
            <a:r>
              <a:rPr lang="ka-GE" sz="6400" dirty="0" smtClean="0"/>
              <a:t>კამერის  მუშა ზომები: 2000X3200X1200 მმ;</a:t>
            </a:r>
            <a:endParaRPr lang="en-US" sz="6400" dirty="0" smtClean="0"/>
          </a:p>
          <a:p>
            <a:pPr lvl="0"/>
            <a:r>
              <a:rPr lang="ka-GE" sz="6400" dirty="0" smtClean="0"/>
              <a:t>დნობის  ტემპერატურა: მაქს. 800</a:t>
            </a:r>
            <a:r>
              <a:rPr lang="ka-GE" sz="6400" baseline="30000" dirty="0" smtClean="0"/>
              <a:t>0</a:t>
            </a:r>
            <a:r>
              <a:rPr lang="ka-GE" sz="6400" dirty="0" smtClean="0"/>
              <a:t>C;</a:t>
            </a:r>
            <a:endParaRPr lang="en-US" sz="6400" dirty="0" smtClean="0"/>
          </a:p>
          <a:p>
            <a:pPr lvl="0"/>
            <a:r>
              <a:rPr lang="ka-GE" sz="6400" dirty="0" smtClean="0"/>
              <a:t>ნომინალური თბოტევადობა:1512კვ, 1.300.000კკალ/სთ;</a:t>
            </a:r>
            <a:endParaRPr lang="en-US" sz="6400" dirty="0" smtClean="0"/>
          </a:p>
          <a:p>
            <a:pPr lvl="0"/>
            <a:r>
              <a:rPr lang="ka-GE" sz="6400" dirty="0" smtClean="0"/>
              <a:t>ბუნებრივიაირისხარჯი</a:t>
            </a:r>
            <a:r>
              <a:rPr lang="en-US" sz="6400" dirty="0" smtClean="0"/>
              <a:t>: </a:t>
            </a:r>
            <a:r>
              <a:rPr lang="ka-GE" sz="6400" dirty="0" smtClean="0"/>
              <a:t>1</a:t>
            </a:r>
            <a:r>
              <a:rPr lang="en-US" sz="6400" dirty="0" smtClean="0"/>
              <a:t>58</a:t>
            </a:r>
            <a:r>
              <a:rPr lang="ka-GE" sz="6400" dirty="0" smtClean="0"/>
              <a:t>,</a:t>
            </a:r>
            <a:r>
              <a:rPr lang="en-US" sz="6400" dirty="0" smtClean="0"/>
              <a:t>0 </a:t>
            </a:r>
            <a:r>
              <a:rPr lang="ka-GE" sz="6400" dirty="0" smtClean="0"/>
              <a:t>მ</a:t>
            </a:r>
            <a:r>
              <a:rPr lang="ka-GE" sz="6400" baseline="30000" dirty="0" smtClean="0"/>
              <a:t>3</a:t>
            </a:r>
            <a:r>
              <a:rPr lang="ka-GE" sz="6400" dirty="0" smtClean="0"/>
              <a:t>/სთ;</a:t>
            </a:r>
            <a:endParaRPr lang="en-US" sz="6400" dirty="0" smtClean="0"/>
          </a:p>
          <a:p>
            <a:pPr lvl="0"/>
            <a:r>
              <a:rPr lang="ka-GE" sz="6400" dirty="0" smtClean="0"/>
              <a:t>სანთურა: FPB 870  მოდელისბუნებრივი აირზე მომუშავე სანთურა;</a:t>
            </a:r>
            <a:endParaRPr lang="en-US" sz="6400" dirty="0" smtClean="0"/>
          </a:p>
          <a:p>
            <a:pPr lvl="0"/>
            <a:r>
              <a:rPr lang="ka-GE" sz="6400" dirty="0" smtClean="0"/>
              <a:t>სანთურას ბუნებრივი აირის ხარჯი მინ. -21,1 მ</a:t>
            </a:r>
            <a:r>
              <a:rPr lang="ka-GE" sz="6400" baseline="30000" dirty="0" smtClean="0"/>
              <a:t>3</a:t>
            </a:r>
            <a:r>
              <a:rPr lang="ka-GE" sz="6400" dirty="0" smtClean="0"/>
              <a:t>/სთ,  მაქს.-105,5 მ</a:t>
            </a:r>
            <a:r>
              <a:rPr lang="ka-GE" sz="6400" baseline="30000" dirty="0" smtClean="0"/>
              <a:t>3</a:t>
            </a:r>
            <a:r>
              <a:rPr lang="ka-GE" sz="6400" dirty="0" smtClean="0"/>
              <a:t>/სთ;</a:t>
            </a:r>
            <a:endParaRPr lang="en-US" sz="6400" dirty="0" smtClean="0"/>
          </a:p>
          <a:p>
            <a:pPr lvl="0"/>
            <a:r>
              <a:rPr lang="ka-GE" sz="6400" dirty="0" smtClean="0"/>
              <a:t>სანთურას ვენტილატორის სიმძლავრე: 1,400 მ</a:t>
            </a:r>
            <a:r>
              <a:rPr lang="ka-GE" sz="6400" baseline="30000" dirty="0" smtClean="0"/>
              <a:t>3</a:t>
            </a:r>
            <a:r>
              <a:rPr lang="ka-GE" sz="6400" dirty="0" smtClean="0"/>
              <a:t>/სთ;</a:t>
            </a:r>
            <a:endParaRPr lang="en-US" sz="6400" dirty="0" smtClean="0"/>
          </a:p>
          <a:p>
            <a:pPr lvl="0"/>
            <a:r>
              <a:rPr lang="ka-GE" sz="6400" dirty="0" smtClean="0"/>
              <a:t>სანთურის რაოდენობა:  2.</a:t>
            </a:r>
            <a:endParaRPr lang="en-US" sz="6400" dirty="0" smtClean="0"/>
          </a:p>
          <a:p>
            <a:pPr>
              <a:buNone/>
            </a:pPr>
            <a:endParaRPr lang="ka-GE" sz="9600" dirty="0" smtClean="0"/>
          </a:p>
          <a:p>
            <a:pPr>
              <a:buNone/>
            </a:pPr>
            <a:endParaRPr lang="en-US" sz="9600" dirty="0" smtClean="0"/>
          </a:p>
          <a:p>
            <a:pPr>
              <a:buNone/>
            </a:pPr>
            <a:endParaRPr lang="en-US" dirty="0"/>
          </a:p>
        </p:txBody>
      </p:sp>
      <p:sp>
        <p:nvSpPr>
          <p:cNvPr id="15" name="Rectangle 14"/>
          <p:cNvSpPr/>
          <p:nvPr/>
        </p:nvSpPr>
        <p:spPr>
          <a:xfrm>
            <a:off x="1718632" y="170627"/>
            <a:ext cx="8549088" cy="400110"/>
          </a:xfrm>
          <a:prstGeom prst="rect">
            <a:avLst/>
          </a:prstGeom>
        </p:spPr>
        <p:txBody>
          <a:bodyPr wrap="square">
            <a:spAutoFit/>
          </a:bodyPr>
          <a:lstStyle/>
          <a:p>
            <a:pPr algn="ctr"/>
            <a:r>
              <a:rPr lang="ka-GE" sz="2000" b="1" dirty="0" smtClean="0"/>
              <a:t>ღუმელების  ტექნიკური მონაცემები</a:t>
            </a:r>
            <a:endParaRPr lang="en-US" sz="2000" b="1" dirty="0"/>
          </a:p>
        </p:txBody>
      </p:sp>
      <p:sp>
        <p:nvSpPr>
          <p:cNvPr id="16" name="Rectangle 15"/>
          <p:cNvSpPr/>
          <p:nvPr/>
        </p:nvSpPr>
        <p:spPr>
          <a:xfrm>
            <a:off x="1366092" y="2754217"/>
            <a:ext cx="10047383" cy="369332"/>
          </a:xfrm>
          <a:prstGeom prst="rect">
            <a:avLst/>
          </a:prstGeom>
        </p:spPr>
        <p:txBody>
          <a:bodyPr wrap="square">
            <a:spAutoFit/>
          </a:bodyPr>
          <a:lstStyle/>
          <a:p>
            <a:r>
              <a:rPr lang="ka-GE" dirty="0" smtClean="0"/>
              <a:t> </a:t>
            </a:r>
            <a:endParaRPr lang="en-US" dirty="0"/>
          </a:p>
        </p:txBody>
      </p:sp>
      <p:sp>
        <p:nvSpPr>
          <p:cNvPr id="11265" name="Rectangle 1"/>
          <p:cNvSpPr>
            <a:spLocks noChangeArrowheads="1"/>
          </p:cNvSpPr>
          <p:nvPr/>
        </p:nvSpPr>
        <p:spPr bwMode="auto">
          <a:xfrm>
            <a:off x="506777" y="3613531"/>
            <a:ext cx="1088466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a-GE" sz="1600" b="1" dirty="0" smtClean="0"/>
              <a:t>HMF10 მოდელის   ამრეკლი რევერბერული ღუმელის ტექნიკური მონაცემებია:</a:t>
            </a:r>
            <a:endParaRPr lang="en-US" sz="1600" b="1"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ღუმელის ლითონტევადობა გამდნარ მდგომარეობაში: მაქსიმუმ 10 ტონა;</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ნომინალური თბოტევადობა:1860კვ, 1.600.000კკალ/სთ;</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ბუნებრივიაირისხარჯი</a:t>
            </a:r>
            <a:r>
              <a:rPr lang="en-US" sz="1600" dirty="0" smtClean="0"/>
              <a:t>: </a:t>
            </a:r>
            <a:r>
              <a:rPr lang="ka-GE" sz="1600" dirty="0" smtClean="0"/>
              <a:t>193,</a:t>
            </a:r>
            <a:r>
              <a:rPr lang="en-US" sz="1600" dirty="0" smtClean="0"/>
              <a:t>0 </a:t>
            </a:r>
            <a:r>
              <a:rPr lang="ka-GE" sz="1600" dirty="0" smtClean="0"/>
              <a:t>მ3/სთ;</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სანთურა: FPB 1600  მოდელისბუნებრივი აირზე მომუშავე სანთურა;</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სანთურას ბუნებრივი აირის ხარჯი მინ. -38,8 მ3/სთ,  მაქს.-193,9 მ3/სთ;</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სანთურას ვენტილატორის სიმძლავრე: 2,500 მ3/სთ;</a:t>
            </a:r>
            <a:endParaRPr lang="en-US" sz="1600" dirty="0" smtClean="0"/>
          </a:p>
          <a:p>
            <a:pPr marL="342900" marR="0" indent="-342900" fontAlgn="base">
              <a:lnSpc>
                <a:spcPct val="80000"/>
              </a:lnSpc>
              <a:spcBef>
                <a:spcPct val="20000"/>
              </a:spcBef>
              <a:spcAft>
                <a:spcPct val="0"/>
              </a:spcAft>
              <a:buClrTx/>
              <a:buSzTx/>
              <a:buFont typeface="Arial" pitchFamily="34" charset="0"/>
              <a:buChar char="•"/>
              <a:tabLst/>
            </a:pPr>
            <a:r>
              <a:rPr lang="ka-GE" sz="1600" dirty="0" smtClean="0"/>
              <a:t>სანთურის რაოდენობა:  1.</a:t>
            </a:r>
          </a:p>
        </p:txBody>
      </p:sp>
    </p:spTree>
    <p:extLst>
      <p:ext uri="{BB962C8B-B14F-4D97-AF65-F5344CB8AC3E}">
        <p14:creationId xmlns="" xmlns:p14="http://schemas.microsoft.com/office/powerpoint/2010/main" val="294926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667" y="154237"/>
            <a:ext cx="10861964" cy="539826"/>
          </a:xfrm>
        </p:spPr>
        <p:txBody>
          <a:bodyPr>
            <a:noAutofit/>
          </a:bodyPr>
          <a:lstStyle/>
          <a:p>
            <a:r>
              <a:rPr lang="en-US" sz="2000" b="1" dirty="0" smtClean="0"/>
              <a:t/>
            </a:r>
            <a:br>
              <a:rPr lang="en-US" sz="2000" b="1" dirty="0" smtClean="0"/>
            </a:br>
            <a:endParaRPr lang="ru-RU" sz="2000" b="1" i="1" dirty="0"/>
          </a:p>
        </p:txBody>
      </p:sp>
      <p:sp>
        <p:nvSpPr>
          <p:cNvPr id="11" name="Content Placeholder 10"/>
          <p:cNvSpPr>
            <a:spLocks noGrp="1"/>
          </p:cNvSpPr>
          <p:nvPr>
            <p:ph idx="1"/>
          </p:nvPr>
        </p:nvSpPr>
        <p:spPr>
          <a:xfrm>
            <a:off x="495759" y="275421"/>
            <a:ext cx="11468559" cy="451692"/>
          </a:xfrm>
        </p:spPr>
        <p:txBody>
          <a:bodyPr>
            <a:normAutofit/>
          </a:bodyPr>
          <a:lstStyle/>
          <a:p>
            <a:pPr algn="ctr">
              <a:buNone/>
            </a:pPr>
            <a:r>
              <a:rPr lang="ka-GE" sz="2000" b="1" dirty="0" smtClean="0"/>
              <a:t>ტექნოლოგიური </a:t>
            </a:r>
            <a:r>
              <a:rPr lang="ka-GE" sz="2000" b="1" dirty="0" smtClean="0"/>
              <a:t>სანთურები</a:t>
            </a:r>
            <a:endParaRPr lang="en-US" sz="2000" dirty="0"/>
          </a:p>
        </p:txBody>
      </p:sp>
      <p:sp>
        <p:nvSpPr>
          <p:cNvPr id="6" name="Rectangle 5"/>
          <p:cNvSpPr/>
          <p:nvPr/>
        </p:nvSpPr>
        <p:spPr>
          <a:xfrm>
            <a:off x="495759" y="848299"/>
            <a:ext cx="11358390" cy="1754326"/>
          </a:xfrm>
          <a:prstGeom prst="rect">
            <a:avLst/>
          </a:prstGeom>
        </p:spPr>
        <p:txBody>
          <a:bodyPr wrap="square">
            <a:spAutoFit/>
          </a:bodyPr>
          <a:lstStyle/>
          <a:p>
            <a:pPr algn="just" fontAlgn="base">
              <a:lnSpc>
                <a:spcPct val="120000"/>
              </a:lnSpc>
              <a:spcBef>
                <a:spcPct val="0"/>
              </a:spcBef>
              <a:spcAft>
                <a:spcPct val="0"/>
              </a:spcAft>
              <a:buFont typeface="Wingdings" pitchFamily="2" charset="2"/>
              <a:buChar char="§"/>
            </a:pPr>
            <a:r>
              <a:rPr lang="ka-GE" dirty="0" smtClean="0"/>
              <a:t> ღუმელებზე </a:t>
            </a:r>
            <a:r>
              <a:rPr lang="ka-GE" dirty="0" smtClean="0"/>
              <a:t>დამონტაჟებული იქნება ბუნებრივ აირზე მომუშავე თურქული კომპანია „Ecostar„-ის  FPB 870-ის და FPB 1600-ის მოდელების  ტექნოლოგიური სანთურები </a:t>
            </a:r>
            <a:r>
              <a:rPr lang="en-US" dirty="0" smtClean="0"/>
              <a:t>. </a:t>
            </a:r>
            <a:endParaRPr lang="ka-GE" dirty="0" smtClean="0"/>
          </a:p>
          <a:p>
            <a:pPr algn="just" fontAlgn="base">
              <a:lnSpc>
                <a:spcPct val="120000"/>
              </a:lnSpc>
              <a:spcBef>
                <a:spcPct val="0"/>
              </a:spcBef>
              <a:spcAft>
                <a:spcPct val="0"/>
              </a:spcAft>
              <a:buFont typeface="Wingdings" pitchFamily="2" charset="2"/>
              <a:buChar char="§"/>
            </a:pPr>
            <a:r>
              <a:rPr lang="ka-GE" dirty="0" smtClean="0"/>
              <a:t>  სერია „Ecostar FPB„-ის ტექნოლოგიური სანთურების მუშაობის კონტროლი და მართვა  ხორციელდება </a:t>
            </a:r>
            <a:r>
              <a:rPr lang="ka-GE" dirty="0" smtClean="0"/>
              <a:t>ავტომატური მართვის სისტემების მეშვეობით, რაც თავის მხრივ განსაზღვრავს   „Ecostar FPB„-ის სერიის სანთურების მიერ საწვავის წვის ოპტიმიზაციას და ენერგოეფექტურობას.</a:t>
            </a:r>
          </a:p>
        </p:txBody>
      </p:sp>
      <p:pic>
        <p:nvPicPr>
          <p:cNvPr id="9" name="Picture 8" descr="C:\Users\Rezo\Desktop\New folder\images.jpg"/>
          <p:cNvPicPr/>
          <p:nvPr/>
        </p:nvPicPr>
        <p:blipFill>
          <a:blip r:embed="rId2"/>
          <a:srcRect/>
          <a:stretch>
            <a:fillRect/>
          </a:stretch>
        </p:blipFill>
        <p:spPr bwMode="auto">
          <a:xfrm>
            <a:off x="819185" y="2926278"/>
            <a:ext cx="4953653" cy="3298252"/>
          </a:xfrm>
          <a:prstGeom prst="rect">
            <a:avLst/>
          </a:prstGeom>
          <a:noFill/>
          <a:ln w="9525">
            <a:noFill/>
            <a:miter lim="800000"/>
            <a:headEnd/>
            <a:tailEnd/>
          </a:ln>
        </p:spPr>
      </p:pic>
      <p:pic>
        <p:nvPicPr>
          <p:cNvPr id="10" name="Picture 9" descr="C:\Users\Rezo\Desktop\New folder\unnamed.jpg"/>
          <p:cNvPicPr/>
          <p:nvPr/>
        </p:nvPicPr>
        <p:blipFill>
          <a:blip r:embed="rId3"/>
          <a:srcRect/>
          <a:stretch>
            <a:fillRect/>
          </a:stretch>
        </p:blipFill>
        <p:spPr bwMode="auto">
          <a:xfrm>
            <a:off x="6593268" y="2897389"/>
            <a:ext cx="3993941" cy="3415275"/>
          </a:xfrm>
          <a:prstGeom prst="rect">
            <a:avLst/>
          </a:prstGeom>
          <a:noFill/>
          <a:ln w="9525">
            <a:noFill/>
            <a:miter lim="800000"/>
            <a:headEnd/>
            <a:tailEnd/>
          </a:ln>
        </p:spPr>
      </p:pic>
    </p:spTree>
    <p:extLst>
      <p:ext uri="{BB962C8B-B14F-4D97-AF65-F5344CB8AC3E}">
        <p14:creationId xmlns="" xmlns:p14="http://schemas.microsoft.com/office/powerpoint/2010/main" val="357521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00" y="0"/>
            <a:ext cx="10861964" cy="418641"/>
          </a:xfrm>
        </p:spPr>
        <p:txBody>
          <a:bodyPr>
            <a:normAutofit/>
          </a:bodyPr>
          <a:lstStyle/>
          <a:p>
            <a:r>
              <a:rPr lang="ka-GE" sz="2000" b="1" dirty="0" smtClean="0"/>
              <a:t>ტექნოლოგიური სანთურების ტექნიკური მონაცემები</a:t>
            </a:r>
            <a:endParaRPr lang="en-US" sz="2000" b="1" dirty="0"/>
          </a:p>
        </p:txBody>
      </p:sp>
      <p:sp>
        <p:nvSpPr>
          <p:cNvPr id="3" name="Content Placeholder 2"/>
          <p:cNvSpPr>
            <a:spLocks noGrp="1"/>
          </p:cNvSpPr>
          <p:nvPr>
            <p:ph idx="1"/>
          </p:nvPr>
        </p:nvSpPr>
        <p:spPr>
          <a:xfrm flipV="1">
            <a:off x="4065224" y="1430541"/>
            <a:ext cx="3789804" cy="45719"/>
          </a:xfrm>
        </p:spPr>
        <p:txBody>
          <a:bodyPr>
            <a:normAutofit fontScale="25000" lnSpcReduction="20000"/>
          </a:bodyPr>
          <a:lstStyle/>
          <a:p>
            <a:pPr marL="0" indent="0" algn="just" fontAlgn="base">
              <a:lnSpc>
                <a:spcPct val="120000"/>
              </a:lnSpc>
              <a:spcBef>
                <a:spcPct val="0"/>
              </a:spcBef>
              <a:spcAft>
                <a:spcPct val="0"/>
              </a:spcAft>
              <a:buNone/>
            </a:pPr>
            <a:endParaRPr lang="en-US" sz="1800" dirty="0"/>
          </a:p>
        </p:txBody>
      </p:sp>
      <p:sp>
        <p:nvSpPr>
          <p:cNvPr id="9217" name="Rectangle 1"/>
          <p:cNvSpPr>
            <a:spLocks noChangeArrowheads="1"/>
          </p:cNvSpPr>
          <p:nvPr/>
        </p:nvSpPr>
        <p:spPr bwMode="auto">
          <a:xfrm>
            <a:off x="539827" y="1586429"/>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1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694063" y="1202583"/>
          <a:ext cx="10443990" cy="3742057"/>
        </p:xfrm>
        <a:graphic>
          <a:graphicData uri="http://schemas.openxmlformats.org/drawingml/2006/table">
            <a:tbl>
              <a:tblPr/>
              <a:tblGrid>
                <a:gridCol w="1558007"/>
                <a:gridCol w="972956"/>
                <a:gridCol w="972956"/>
                <a:gridCol w="726303"/>
                <a:gridCol w="1088174"/>
                <a:gridCol w="1693283"/>
                <a:gridCol w="1210218"/>
                <a:gridCol w="2222093"/>
              </a:tblGrid>
              <a:tr h="733969">
                <a:tc rowSpan="3">
                  <a:txBody>
                    <a:bodyPr/>
                    <a:lstStyle/>
                    <a:p>
                      <a:pPr algn="ctr">
                        <a:spcAft>
                          <a:spcPts val="1150"/>
                        </a:spcAft>
                      </a:pPr>
                      <a:r>
                        <a:rPr lang="ka-GE" sz="1100" b="1" dirty="0">
                          <a:solidFill>
                            <a:srgbClr val="000000"/>
                          </a:solidFill>
                          <a:latin typeface="Sylfaen"/>
                          <a:ea typeface="Times New Roman"/>
                        </a:rPr>
                        <a:t> </a:t>
                      </a:r>
                      <a:endParaRPr lang="en-US" sz="12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gridSpan="2">
                  <a:txBody>
                    <a:bodyPr/>
                    <a:lstStyle/>
                    <a:p>
                      <a:pPr algn="ctr">
                        <a:spcAft>
                          <a:spcPts val="575"/>
                        </a:spcAft>
                      </a:pPr>
                      <a:r>
                        <a:rPr lang="ka-GE" sz="2000" b="1" dirty="0">
                          <a:solidFill>
                            <a:srgbClr val="000000"/>
                          </a:solidFill>
                          <a:latin typeface="Sylfaen"/>
                          <a:ea typeface="Times New Roman"/>
                        </a:rPr>
                        <a:t>წარმადობა</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spcAft>
                          <a:spcPts val="575"/>
                        </a:spcAft>
                      </a:pPr>
                      <a:r>
                        <a:rPr lang="ka-GE" sz="2000" b="1">
                          <a:solidFill>
                            <a:srgbClr val="000000"/>
                          </a:solidFill>
                          <a:latin typeface="Sylfaen"/>
                          <a:ea typeface="Times New Roman"/>
                        </a:rPr>
                        <a:t>სიმძლავრე</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spcAft>
                          <a:spcPts val="575"/>
                        </a:spcAft>
                      </a:pPr>
                      <a:r>
                        <a:rPr lang="ka-GE" sz="2000" b="1" dirty="0">
                          <a:solidFill>
                            <a:srgbClr val="000000"/>
                          </a:solidFill>
                          <a:latin typeface="Sylfaen"/>
                          <a:ea typeface="Times New Roman"/>
                        </a:rPr>
                        <a:t>ბუნებრივი აირის ხარჯი</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rowSpan="2">
                  <a:txBody>
                    <a:bodyPr/>
                    <a:lstStyle/>
                    <a:p>
                      <a:pPr algn="ctr">
                        <a:spcAft>
                          <a:spcPts val="575"/>
                        </a:spcAft>
                      </a:pPr>
                      <a:r>
                        <a:rPr lang="ka-GE" sz="2000" b="1">
                          <a:solidFill>
                            <a:srgbClr val="000000"/>
                          </a:solidFill>
                          <a:latin typeface="Sylfaen"/>
                          <a:ea typeface="Times New Roman"/>
                        </a:rPr>
                        <a:t>ვენტილიატორი</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r>
              <a:tr h="542243">
                <a:tc vMerge="1">
                  <a:txBody>
                    <a:bodyPr/>
                    <a:lstStyle/>
                    <a:p>
                      <a:endParaRPr lang="en-US"/>
                    </a:p>
                  </a:txBody>
                  <a:tcPr/>
                </a:tc>
                <a:tc>
                  <a:txBody>
                    <a:bodyPr/>
                    <a:lstStyle/>
                    <a:p>
                      <a:pPr algn="ctr">
                        <a:spcAft>
                          <a:spcPts val="0"/>
                        </a:spcAft>
                      </a:pPr>
                      <a:r>
                        <a:rPr lang="ka-GE" sz="2000" b="1">
                          <a:solidFill>
                            <a:srgbClr val="000000"/>
                          </a:solidFill>
                          <a:latin typeface="Sylfaen"/>
                          <a:ea typeface="Times New Roman"/>
                        </a:rPr>
                        <a:t>მინ.</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2000" b="1" dirty="0">
                          <a:solidFill>
                            <a:srgbClr val="000000"/>
                          </a:solidFill>
                          <a:latin typeface="Sylfaen"/>
                          <a:ea typeface="Times New Roman"/>
                        </a:rPr>
                        <a:t>მაქს.</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2000" b="1" dirty="0">
                          <a:solidFill>
                            <a:srgbClr val="000000"/>
                          </a:solidFill>
                          <a:latin typeface="Sylfaen"/>
                          <a:ea typeface="Times New Roman"/>
                        </a:rPr>
                        <a:t>მინ.</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a:txBody>
                    <a:bodyPr/>
                    <a:lstStyle/>
                    <a:p>
                      <a:pPr algn="ctr">
                        <a:spcAft>
                          <a:spcPts val="0"/>
                        </a:spcAft>
                      </a:pPr>
                      <a:r>
                        <a:rPr lang="ka-GE" sz="2000" b="1" dirty="0">
                          <a:solidFill>
                            <a:srgbClr val="000000"/>
                          </a:solidFill>
                          <a:latin typeface="Sylfaen"/>
                          <a:ea typeface="Times New Roman"/>
                        </a:rPr>
                        <a:t>მაქს.</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a:txBody>
                    <a:bodyPr/>
                    <a:lstStyle/>
                    <a:p>
                      <a:pPr algn="ctr">
                        <a:spcAft>
                          <a:spcPts val="0"/>
                        </a:spcAft>
                      </a:pPr>
                      <a:r>
                        <a:rPr lang="ka-GE" sz="2000" b="1">
                          <a:solidFill>
                            <a:srgbClr val="000000"/>
                          </a:solidFill>
                          <a:latin typeface="Sylfaen"/>
                          <a:ea typeface="Times New Roman"/>
                        </a:rPr>
                        <a:t>მინ.</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a:txBody>
                    <a:bodyPr/>
                    <a:lstStyle/>
                    <a:p>
                      <a:pPr algn="ctr">
                        <a:spcAft>
                          <a:spcPts val="0"/>
                        </a:spcAft>
                      </a:pPr>
                      <a:r>
                        <a:rPr lang="ka-GE" sz="2000" b="1">
                          <a:solidFill>
                            <a:srgbClr val="000000"/>
                          </a:solidFill>
                          <a:latin typeface="Sylfaen"/>
                          <a:ea typeface="Times New Roman"/>
                        </a:rPr>
                        <a:t>მაქს.</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vMerge="1">
                  <a:txBody>
                    <a:bodyPr/>
                    <a:lstStyle/>
                    <a:p>
                      <a:endParaRPr lang="en-US"/>
                    </a:p>
                  </a:txBody>
                  <a:tcPr/>
                </a:tc>
              </a:tr>
              <a:tr h="502337">
                <a:tc vMerge="1">
                  <a:txBody>
                    <a:bodyPr/>
                    <a:lstStyle/>
                    <a:p>
                      <a:endParaRPr lang="en-US"/>
                    </a:p>
                  </a:txBody>
                  <a:tcPr/>
                </a:tc>
                <a:tc gridSpan="2">
                  <a:txBody>
                    <a:bodyPr/>
                    <a:lstStyle/>
                    <a:p>
                      <a:pPr algn="ctr">
                        <a:lnSpc>
                          <a:spcPct val="115000"/>
                        </a:lnSpc>
                        <a:spcAft>
                          <a:spcPts val="0"/>
                        </a:spcAft>
                      </a:pPr>
                      <a:r>
                        <a:rPr lang="ka-GE" sz="2000" b="1">
                          <a:solidFill>
                            <a:srgbClr val="000000"/>
                          </a:solidFill>
                          <a:latin typeface="Sylfaen"/>
                          <a:ea typeface="Times New Roman"/>
                        </a:rPr>
                        <a:t>კკალ/სთ</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ka-GE" sz="2000" b="1" dirty="0">
                          <a:solidFill>
                            <a:srgbClr val="000000"/>
                          </a:solidFill>
                          <a:latin typeface="Sylfaen"/>
                          <a:ea typeface="Times New Roman"/>
                        </a:rPr>
                        <a:t>კვ</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ka-GE" sz="2000" b="1" dirty="0">
                          <a:solidFill>
                            <a:srgbClr val="000000"/>
                          </a:solidFill>
                          <a:latin typeface="Sylfaen"/>
                          <a:ea typeface="Times New Roman"/>
                        </a:rPr>
                        <a:t>მ</a:t>
                      </a:r>
                      <a:r>
                        <a:rPr lang="ka-GE" sz="2000" b="1" baseline="30000" dirty="0">
                          <a:solidFill>
                            <a:srgbClr val="000000"/>
                          </a:solidFill>
                          <a:latin typeface="Sylfaen"/>
                          <a:ea typeface="Times New Roman"/>
                        </a:rPr>
                        <a:t>3</a:t>
                      </a:r>
                      <a:r>
                        <a:rPr lang="ka-GE" sz="2000" b="1" dirty="0">
                          <a:solidFill>
                            <a:srgbClr val="000000"/>
                          </a:solidFill>
                          <a:latin typeface="Sylfaen"/>
                          <a:ea typeface="Times New Roman"/>
                        </a:rPr>
                        <a:t>/სთ</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15000"/>
                        </a:lnSpc>
                        <a:spcAft>
                          <a:spcPts val="0"/>
                        </a:spcAft>
                      </a:pPr>
                      <a:r>
                        <a:rPr lang="ka-GE" sz="2000" b="1">
                          <a:solidFill>
                            <a:srgbClr val="000000"/>
                          </a:solidFill>
                          <a:latin typeface="Sylfaen"/>
                          <a:ea typeface="Times New Roman"/>
                        </a:rPr>
                        <a:t>მ</a:t>
                      </a:r>
                      <a:r>
                        <a:rPr lang="ka-GE" sz="2000" b="1" baseline="30000">
                          <a:solidFill>
                            <a:srgbClr val="000000"/>
                          </a:solidFill>
                          <a:latin typeface="Sylfaen"/>
                          <a:ea typeface="Times New Roman"/>
                        </a:rPr>
                        <a:t>3</a:t>
                      </a:r>
                      <a:r>
                        <a:rPr lang="ka-GE" sz="2000" b="1">
                          <a:solidFill>
                            <a:srgbClr val="000000"/>
                          </a:solidFill>
                          <a:latin typeface="Sylfaen"/>
                          <a:ea typeface="Times New Roman"/>
                        </a:rPr>
                        <a:t>/სთ</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D9D9D9"/>
                    </a:solidFill>
                  </a:tcPr>
                </a:tc>
              </a:tr>
              <a:tr h="733969">
                <a:tc>
                  <a:txBody>
                    <a:bodyPr/>
                    <a:lstStyle/>
                    <a:p>
                      <a:pPr>
                        <a:spcAft>
                          <a:spcPts val="0"/>
                        </a:spcAft>
                      </a:pPr>
                      <a:r>
                        <a:rPr lang="ka-GE" sz="2000" dirty="0">
                          <a:solidFill>
                            <a:srgbClr val="000000"/>
                          </a:solidFill>
                          <a:latin typeface="Sylfaen"/>
                          <a:ea typeface="Times New Roman"/>
                        </a:rPr>
                        <a:t>FPB 870</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174000</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870000</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202,3</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dirty="0">
                          <a:solidFill>
                            <a:srgbClr val="000000"/>
                          </a:solidFill>
                          <a:latin typeface="Sylfaen"/>
                          <a:ea typeface="Times New Roman"/>
                        </a:rPr>
                        <a:t>1011,6</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dirty="0">
                          <a:solidFill>
                            <a:srgbClr val="000000"/>
                          </a:solidFill>
                          <a:latin typeface="Sylfaen"/>
                          <a:ea typeface="Times New Roman"/>
                        </a:rPr>
                        <a:t>21,1</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105,5</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1400</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2700" cap="flat" cmpd="sng" algn="ctr">
                      <a:solidFill>
                        <a:srgbClr val="676767"/>
                      </a:solidFill>
                      <a:prstDash val="solid"/>
                      <a:round/>
                      <a:headEnd type="none" w="med" len="med"/>
                      <a:tailEnd type="none" w="med" len="med"/>
                    </a:lnB>
                    <a:solidFill>
                      <a:srgbClr val="FFFFFF"/>
                    </a:solidFill>
                  </a:tcPr>
                </a:tc>
              </a:tr>
              <a:tr h="1229539">
                <a:tc>
                  <a:txBody>
                    <a:bodyPr/>
                    <a:lstStyle/>
                    <a:p>
                      <a:pPr>
                        <a:spcAft>
                          <a:spcPts val="0"/>
                        </a:spcAft>
                      </a:pPr>
                      <a:r>
                        <a:rPr lang="ka-GE" sz="2000" dirty="0">
                          <a:solidFill>
                            <a:srgbClr val="000000"/>
                          </a:solidFill>
                          <a:latin typeface="Sylfaen"/>
                          <a:ea typeface="Times New Roman"/>
                        </a:rPr>
                        <a:t>FPB 1600</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320000</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1600000</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372,1</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a:solidFill>
                            <a:srgbClr val="000000"/>
                          </a:solidFill>
                          <a:latin typeface="Sylfaen"/>
                          <a:ea typeface="Times New Roman"/>
                        </a:rPr>
                        <a:t>1860,5</a:t>
                      </a:r>
                      <a:endParaRPr lang="en-US" sz="200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dirty="0">
                          <a:solidFill>
                            <a:srgbClr val="000000"/>
                          </a:solidFill>
                          <a:latin typeface="Sylfaen"/>
                          <a:ea typeface="Times New Roman"/>
                        </a:rPr>
                        <a:t>38,8</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dirty="0">
                          <a:solidFill>
                            <a:srgbClr val="000000"/>
                          </a:solidFill>
                          <a:latin typeface="Sylfaen"/>
                          <a:ea typeface="Times New Roman"/>
                        </a:rPr>
                        <a:t>193,9</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2000" dirty="0">
                          <a:solidFill>
                            <a:srgbClr val="000000"/>
                          </a:solidFill>
                          <a:latin typeface="Sylfaen"/>
                          <a:ea typeface="Times New Roman"/>
                        </a:rPr>
                        <a:t>2500</a:t>
                      </a:r>
                      <a:endParaRPr lang="en-US" sz="2000" dirty="0">
                        <a:latin typeface="Times New Roman"/>
                        <a:ea typeface="Times New Roman"/>
                      </a:endParaRPr>
                    </a:p>
                  </a:txBody>
                  <a:tcPr marL="36830" marR="36830" marT="36830" marB="4381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67676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316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00" y="0"/>
            <a:ext cx="10277234" cy="561860"/>
          </a:xfrm>
        </p:spPr>
        <p:txBody>
          <a:bodyPr>
            <a:normAutofit/>
          </a:bodyPr>
          <a:lstStyle/>
          <a:p>
            <a:r>
              <a:rPr lang="de-DE" sz="2200" b="1" dirty="0" smtClean="0"/>
              <a:t>საწარმოს </a:t>
            </a:r>
            <a:r>
              <a:rPr lang="ka-GE" sz="2000" b="1" dirty="0" smtClean="0"/>
              <a:t>აირმტვერნარევის  გამწმენდი სისტემა</a:t>
            </a:r>
            <a:endParaRPr lang="ru-RU" sz="2000" b="1" dirty="0"/>
          </a:p>
        </p:txBody>
      </p:sp>
      <p:sp>
        <p:nvSpPr>
          <p:cNvPr id="3" name="Content Placeholder 2"/>
          <p:cNvSpPr>
            <a:spLocks noGrp="1"/>
          </p:cNvSpPr>
          <p:nvPr>
            <p:ph idx="1"/>
          </p:nvPr>
        </p:nvSpPr>
        <p:spPr>
          <a:xfrm>
            <a:off x="485966" y="526438"/>
            <a:ext cx="11456318" cy="2525234"/>
          </a:xfrm>
        </p:spPr>
        <p:txBody>
          <a:bodyPr>
            <a:normAutofit fontScale="40000" lnSpcReduction="20000"/>
          </a:bodyPr>
          <a:lstStyle/>
          <a:p>
            <a:pPr algn="just">
              <a:lnSpc>
                <a:spcPct val="120000"/>
              </a:lnSpc>
            </a:pPr>
            <a:r>
              <a:rPr lang="ka-GE" sz="3500" dirty="0" smtClean="0"/>
              <a:t>ორივე ღუმელი ჩართულია საერთო აირმტვერნარევის  გამწმენდ სისტემაში. აირ</a:t>
            </a:r>
            <a:r>
              <a:rPr lang="it-IT" sz="3500" dirty="0" smtClean="0"/>
              <a:t>გამწმენდ </a:t>
            </a:r>
            <a:r>
              <a:rPr lang="ka-GE" sz="3500" dirty="0" smtClean="0"/>
              <a:t> სისტემაში </a:t>
            </a:r>
            <a:r>
              <a:rPr lang="it-IT" sz="3500" dirty="0" smtClean="0"/>
              <a:t>ღუმელ</a:t>
            </a:r>
            <a:r>
              <a:rPr lang="ka-GE" sz="3500" dirty="0" smtClean="0"/>
              <a:t>ებ</a:t>
            </a:r>
            <a:r>
              <a:rPr lang="it-IT" sz="3500" dirty="0" smtClean="0"/>
              <a:t>ში</a:t>
            </a:r>
            <a:r>
              <a:rPr lang="ka-GE" sz="3500" dirty="0" smtClean="0"/>
              <a:t> </a:t>
            </a:r>
            <a:r>
              <a:rPr lang="it-IT" sz="3500" dirty="0" smtClean="0"/>
              <a:t>დნობის</a:t>
            </a:r>
            <a:r>
              <a:rPr lang="ka-GE" sz="3500" dirty="0" smtClean="0"/>
              <a:t> </a:t>
            </a:r>
            <a:r>
              <a:rPr lang="it-IT" sz="3500" dirty="0" smtClean="0"/>
              <a:t>პროცესის</a:t>
            </a:r>
            <a:r>
              <a:rPr lang="ka-GE" sz="3500" dirty="0" smtClean="0"/>
              <a:t> </a:t>
            </a:r>
            <a:r>
              <a:rPr lang="it-IT" sz="3500" dirty="0" smtClean="0"/>
              <a:t>მიმდინარეობისას</a:t>
            </a:r>
            <a:r>
              <a:rPr lang="ka-GE" sz="3500" dirty="0" smtClean="0"/>
              <a:t> </a:t>
            </a:r>
            <a:r>
              <a:rPr lang="it-IT" sz="3500" dirty="0" smtClean="0"/>
              <a:t>გამოფრქვეული</a:t>
            </a:r>
            <a:r>
              <a:rPr lang="ka-GE" sz="3500" dirty="0" smtClean="0"/>
              <a:t> </a:t>
            </a:r>
            <a:r>
              <a:rPr lang="it-IT" sz="3500" dirty="0" smtClean="0"/>
              <a:t>აირები</a:t>
            </a:r>
            <a:r>
              <a:rPr lang="ka-GE" sz="3500" dirty="0" smtClean="0"/>
              <a:t> გაიწმინდება სპეციალური აირგამწმენდი სისტემის საშუალებით. არაორგანიზებული გაფრქვევების შემადგენელი მავნე ნივთიერებების სამუშაო ზონიდან გასატანად და გასაწმენდად გათვალისწინებულია გამწოვი-მექანიკური ვენტილაციის სისტემის მოწყობა, რომელიც ჩართული იქნება საწარმოს აირმტვერნარევის  გამწმენდ სისტემაში. გაწმენდილი აირმტვერნარევი ატმოსფეროში გაიფრქვევა Ø75</a:t>
            </a:r>
            <a:r>
              <a:rPr lang="it-IT" sz="3500" dirty="0" smtClean="0"/>
              <a:t>0მმ დიამეტრის</a:t>
            </a:r>
            <a:r>
              <a:rPr lang="ka-GE" sz="3500" dirty="0" smtClean="0"/>
              <a:t> და 22 მ სიმაღლის საკვამლემილით.</a:t>
            </a:r>
            <a:r>
              <a:rPr lang="it-IT" sz="3500" dirty="0" smtClean="0"/>
              <a:t> </a:t>
            </a:r>
            <a:endParaRPr lang="ka-GE" sz="3500" dirty="0" smtClean="0"/>
          </a:p>
          <a:p>
            <a:pPr algn="just"/>
            <a:r>
              <a:rPr lang="it-IT" sz="3500" dirty="0" smtClean="0"/>
              <a:t>პროექტის მიხედვით საწარმო</a:t>
            </a:r>
            <a:r>
              <a:rPr lang="ka-GE" sz="3500" dirty="0" smtClean="0"/>
              <a:t>ში</a:t>
            </a:r>
            <a:r>
              <a:rPr lang="it-IT" sz="3500" dirty="0" smtClean="0"/>
              <a:t> დაგეგმილია  </a:t>
            </a:r>
            <a:r>
              <a:rPr lang="ka-GE" sz="3500" dirty="0" smtClean="0"/>
              <a:t>ოთხ </a:t>
            </a:r>
            <a:r>
              <a:rPr lang="it-IT" sz="3500" dirty="0" smtClean="0"/>
              <a:t>საფეხურიანი </a:t>
            </a:r>
            <a:r>
              <a:rPr lang="ka-GE" sz="3500" dirty="0" smtClean="0"/>
              <a:t>აირმტვერნარევის </a:t>
            </a:r>
            <a:r>
              <a:rPr lang="it-IT" sz="3500" dirty="0" smtClean="0"/>
              <a:t>გამწმენდი სისტემის დამონტაჟება. </a:t>
            </a:r>
            <a:r>
              <a:rPr lang="ka-GE" sz="3500" dirty="0" smtClean="0"/>
              <a:t>ეფექტურობა შეადგენს:</a:t>
            </a:r>
            <a:endParaRPr lang="en-US" sz="3500" dirty="0" smtClean="0"/>
          </a:p>
          <a:p>
            <a:pPr lvl="0" algn="just">
              <a:buNone/>
            </a:pPr>
            <a:r>
              <a:rPr lang="ka-GE" sz="3500" dirty="0" smtClean="0"/>
              <a:t>            -  მტვრის შეწონილი ნაწილაკების მიმართ საერთო ეფექტურობა:</a:t>
            </a:r>
            <a:endParaRPr lang="en-US" sz="3500" dirty="0" smtClean="0"/>
          </a:p>
          <a:p>
            <a:pPr algn="just">
              <a:buNone/>
            </a:pPr>
            <a:r>
              <a:rPr lang="ka-GE" sz="3500" dirty="0" smtClean="0"/>
              <a:t>            -  </a:t>
            </a:r>
            <a:r>
              <a:rPr lang="en-US" sz="3500" dirty="0" smtClean="0"/>
              <a:t>ή</a:t>
            </a:r>
            <a:r>
              <a:rPr lang="ka-GE" sz="3500" dirty="0" smtClean="0"/>
              <a:t> = [1- (1-0,2) *(1- 0,75) * (1-0,995)* (1-0,90)] *100= 99,99%.</a:t>
            </a:r>
            <a:endParaRPr lang="en-US" sz="3500" dirty="0" smtClean="0"/>
          </a:p>
          <a:p>
            <a:pPr lvl="0" algn="just">
              <a:buNone/>
            </a:pPr>
            <a:r>
              <a:rPr lang="ka-GE" sz="3500" dirty="0" smtClean="0"/>
              <a:t>            -  </a:t>
            </a:r>
            <a:r>
              <a:rPr lang="en-US" sz="3500" dirty="0" smtClean="0"/>
              <a:t>SO</a:t>
            </a:r>
            <a:r>
              <a:rPr lang="en-US" sz="3500" baseline="-25000" dirty="0" smtClean="0"/>
              <a:t>2</a:t>
            </a:r>
            <a:r>
              <a:rPr lang="ka-GE" sz="3500" dirty="0" smtClean="0"/>
              <a:t>-ს მიმართ: 80,00%.</a:t>
            </a:r>
            <a:endParaRPr lang="en-US" sz="3500" dirty="0" smtClean="0"/>
          </a:p>
          <a:p>
            <a:pPr lvl="0" algn="just">
              <a:buNone/>
            </a:pPr>
            <a:r>
              <a:rPr lang="ka-GE" sz="3500" dirty="0" smtClean="0"/>
              <a:t>            -  </a:t>
            </a:r>
            <a:r>
              <a:rPr lang="en-US" sz="3500" dirty="0" smtClean="0"/>
              <a:t>NO</a:t>
            </a:r>
            <a:r>
              <a:rPr lang="en-US" sz="3500" baseline="-25000" dirty="0" smtClean="0"/>
              <a:t>2</a:t>
            </a:r>
            <a:r>
              <a:rPr lang="ka-GE" sz="3500" dirty="0" smtClean="0"/>
              <a:t> -ის მიმართ:8 0,00%.</a:t>
            </a:r>
            <a:endParaRPr lang="en-US" sz="3500" dirty="0" smtClean="0"/>
          </a:p>
          <a:p>
            <a:pPr>
              <a:lnSpc>
                <a:spcPct val="120000"/>
              </a:lnSpc>
            </a:pPr>
            <a:endParaRPr lang="en-US" sz="1800" dirty="0" smtClean="0"/>
          </a:p>
        </p:txBody>
      </p:sp>
      <p:graphicFrame>
        <p:nvGraphicFramePr>
          <p:cNvPr id="5" name="Table 4"/>
          <p:cNvGraphicFramePr>
            <a:graphicFrameLocks noGrp="1"/>
          </p:cNvGraphicFramePr>
          <p:nvPr/>
        </p:nvGraphicFramePr>
        <p:xfrm>
          <a:off x="2765234" y="3415227"/>
          <a:ext cx="487680" cy="731520"/>
        </p:xfrm>
        <a:graphic>
          <a:graphicData uri="http://schemas.openxmlformats.org/drawingml/2006/table">
            <a:tbl>
              <a:tblPr/>
              <a:tblGrid>
                <a:gridCol w="162560"/>
                <a:gridCol w="162560"/>
                <a:gridCol w="162560"/>
              </a:tblGrid>
              <a:tr h="163049">
                <a:tc>
                  <a:txBody>
                    <a:bodyPr/>
                    <a:lstStyle/>
                    <a:p>
                      <a:pPr algn="ctr">
                        <a:spcAft>
                          <a:spcPts val="0"/>
                        </a:spcAft>
                      </a:pP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163049">
                <a:tc rowSpan="2">
                  <a:txBody>
                    <a:bodyPr/>
                    <a:lstStyle/>
                    <a:p>
                      <a:pPr>
                        <a:spcAft>
                          <a:spcPts val="0"/>
                        </a:spcAft>
                      </a:pP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6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163049">
                <a:tc vMerge="1">
                  <a:txBody>
                    <a:bodyPr/>
                    <a:lstStyle/>
                    <a:p>
                      <a:endParaRPr lang="en-US"/>
                    </a:p>
                  </a:txBody>
                  <a:tcPr/>
                </a:tc>
                <a:tc>
                  <a:txBody>
                    <a:bodyPr/>
                    <a:lstStyle/>
                    <a:p>
                      <a:pPr marL="0" lvl="0" indent="-342900" algn="l" defTabSz="914400" rtl="0" eaLnBrk="1" latinLnBrk="0" hangingPunct="1">
                        <a:lnSpc>
                          <a:spcPct val="100000"/>
                        </a:lnSpc>
                        <a:spcAft>
                          <a:spcPts val="0"/>
                        </a:spcAft>
                        <a:buFont typeface="Wingdings"/>
                        <a:buNone/>
                      </a:pPr>
                      <a:endParaRPr lang="en-US" sz="1600" kern="1200" dirty="0">
                        <a:solidFill>
                          <a:schemeClr val="tx1"/>
                        </a:solidFill>
                        <a:latin typeface="Sylfaen"/>
                        <a:ea typeface="Times New Roman"/>
                        <a:cs typeface="Sylfae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endParaRPr lang="ka-GE" sz="1600" kern="1200" dirty="0" smtClean="0">
                        <a:solidFill>
                          <a:schemeClr val="tx1"/>
                        </a:solidFill>
                        <a:latin typeface="Sylfaen"/>
                        <a:ea typeface="Times New Roman"/>
                        <a:cs typeface="Sylfae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7" name="Picture 6" descr="C:\Users\Rezo\Desktop\გაწმენდის სქემა\05 (1).jpg"/>
          <p:cNvPicPr/>
          <p:nvPr/>
        </p:nvPicPr>
        <p:blipFill>
          <a:blip r:embed="rId2" cstate="print"/>
          <a:srcRect/>
          <a:stretch>
            <a:fillRect/>
          </a:stretch>
        </p:blipFill>
        <p:spPr bwMode="auto">
          <a:xfrm>
            <a:off x="539210" y="2996588"/>
            <a:ext cx="6544635" cy="3492347"/>
          </a:xfrm>
          <a:prstGeom prst="rect">
            <a:avLst/>
          </a:prstGeom>
          <a:noFill/>
          <a:ln w="9525">
            <a:noFill/>
            <a:miter lim="800000"/>
            <a:headEnd/>
            <a:tailEnd/>
          </a:ln>
        </p:spPr>
      </p:pic>
      <p:sp>
        <p:nvSpPr>
          <p:cNvPr id="8193" name="Rectangle 1"/>
          <p:cNvSpPr>
            <a:spLocks noChangeArrowheads="1"/>
          </p:cNvSpPr>
          <p:nvPr/>
        </p:nvSpPr>
        <p:spPr bwMode="auto">
          <a:xfrm>
            <a:off x="7888077" y="3481327"/>
            <a:ext cx="39330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1" i="1"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ესპლიკაცია: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მტვერდამლექი კამერა;</a:t>
            </a:r>
          </a:p>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ციკლონი;</a:t>
            </a:r>
          </a:p>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ru-RU"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სახელოებიანი  ფილტრი</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4. სკრუბერი; </a:t>
            </a:r>
          </a:p>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5. შემწოვი ვენტილიატორი;</a:t>
            </a:r>
          </a:p>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6. საკვამლე მილი.</a:t>
            </a:r>
            <a:endParaRPr kumimoji="0" lang="ka-GE"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223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83" y="540982"/>
            <a:ext cx="10462683" cy="816763"/>
          </a:xfrm>
        </p:spPr>
        <p:txBody>
          <a:bodyPr>
            <a:normAutofit/>
          </a:bodyPr>
          <a:lstStyle/>
          <a:p>
            <a:r>
              <a:rPr lang="ka-GE" sz="2000" b="1" dirty="0" smtClean="0"/>
              <a:t>  გარემოზე ზემოქმედების შეფასებისას გამოყენებული სქემა</a:t>
            </a:r>
          </a:p>
        </p:txBody>
      </p:sp>
      <p:sp>
        <p:nvSpPr>
          <p:cNvPr id="7" name="Content Placeholder 6"/>
          <p:cNvSpPr>
            <a:spLocks noGrp="1"/>
          </p:cNvSpPr>
          <p:nvPr>
            <p:ph idx="1"/>
          </p:nvPr>
        </p:nvSpPr>
        <p:spPr>
          <a:xfrm>
            <a:off x="609600" y="1600203"/>
            <a:ext cx="11101330" cy="4525963"/>
          </a:xfrm>
        </p:spPr>
        <p:txBody>
          <a:bodyPr>
            <a:normAutofit/>
          </a:bodyPr>
          <a:lstStyle/>
          <a:p>
            <a:pPr>
              <a:buNone/>
            </a:pPr>
            <a:r>
              <a:rPr lang="ka-GE" sz="2000" dirty="0" smtClean="0"/>
              <a:t>საწარმოს საქმიანობის გარემოზე ზემოქმედების შეფასებისას  გამოყენებული იქნა შემდეგი </a:t>
            </a:r>
          </a:p>
          <a:p>
            <a:pPr>
              <a:buNone/>
            </a:pPr>
            <a:r>
              <a:rPr lang="ka-GE" sz="2000" dirty="0" smtClean="0"/>
              <a:t>სქემა:</a:t>
            </a:r>
            <a:endParaRPr lang="ru-RU" sz="2000" dirty="0" smtClean="0"/>
          </a:p>
          <a:p>
            <a:pPr>
              <a:buNone/>
            </a:pPr>
            <a:r>
              <a:rPr lang="ka-GE" sz="2000" b="1" dirty="0" smtClean="0"/>
              <a:t>    საფეხური I:  ზემოქმედების ძირითადი ტიპებისა და კვლევის ფორმატის განსაზღვრა</a:t>
            </a:r>
            <a:endParaRPr lang="ru-RU" sz="2000" dirty="0" smtClean="0"/>
          </a:p>
          <a:p>
            <a:pPr>
              <a:buNone/>
            </a:pPr>
            <a:r>
              <a:rPr lang="ka-GE" sz="2000" b="1" dirty="0" smtClean="0"/>
              <a:t>    საფეხური II:   გარემოს ფონური მდგომარეობის შესწავლა - არსებული ინფორმაციის მოძიება   და ანალიზი</a:t>
            </a:r>
            <a:endParaRPr lang="ru-RU" sz="2000" dirty="0" smtClean="0"/>
          </a:p>
          <a:p>
            <a:pPr>
              <a:buNone/>
            </a:pPr>
            <a:r>
              <a:rPr lang="ka-GE" sz="2000" b="1" dirty="0" smtClean="0"/>
              <a:t>    საფეხური III:  ზემოქმედების დახასიათება და შეფასება</a:t>
            </a:r>
            <a:endParaRPr lang="ru-RU" sz="2000" dirty="0" smtClean="0"/>
          </a:p>
          <a:p>
            <a:pPr>
              <a:buNone/>
            </a:pPr>
            <a:r>
              <a:rPr lang="ka-GE" sz="2000" b="1" dirty="0" smtClean="0"/>
              <a:t>    საფეხური IV: შემარბილებელი ზომების განსაზღვრა</a:t>
            </a:r>
            <a:endParaRPr lang="ru-RU" sz="2000" dirty="0" smtClean="0"/>
          </a:p>
          <a:p>
            <a:pPr>
              <a:buNone/>
            </a:pPr>
            <a:r>
              <a:rPr lang="ka-GE" sz="2000" b="1" dirty="0" smtClean="0"/>
              <a:t>    საფეხური V: ნარჩენი ზემოქმედების შეფასება</a:t>
            </a:r>
            <a:endParaRPr lang="ru-RU" sz="2000" dirty="0" smtClean="0"/>
          </a:p>
          <a:p>
            <a:pPr>
              <a:buNone/>
            </a:pPr>
            <a:r>
              <a:rPr lang="ka-GE" sz="2000" b="1" dirty="0" smtClean="0"/>
              <a:t>    საფეხური VI: მონიტორინგის და მენეჯმენტის სტრატეგიების დამუშავება </a:t>
            </a:r>
            <a:endParaRPr lang="ru-RU" sz="2000" dirty="0"/>
          </a:p>
        </p:txBody>
      </p:sp>
    </p:spTree>
    <p:extLst>
      <p:ext uri="{BB962C8B-B14F-4D97-AF65-F5344CB8AC3E}">
        <p14:creationId xmlns="" xmlns:p14="http://schemas.microsoft.com/office/powerpoint/2010/main" val="375685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4" y="127107"/>
            <a:ext cx="11333018" cy="830997"/>
          </a:xfrm>
          <a:prstGeom prst="rect">
            <a:avLst/>
          </a:prstGeom>
        </p:spPr>
        <p:txBody>
          <a:bodyPr wrap="square">
            <a:spAutoFit/>
          </a:bodyPr>
          <a:lstStyle/>
          <a:p>
            <a:pPr algn="ctr"/>
            <a:r>
              <a:rPr lang="ru-RU" sz="2000" b="1" dirty="0" smtClean="0"/>
              <a:t>გარემოზე   შესაძლო   ზემოქმედების სახეები</a:t>
            </a:r>
            <a:r>
              <a:rPr lang="ru-RU" sz="2000" dirty="0" smtClean="0"/>
              <a:t/>
            </a:r>
            <a:br>
              <a:rPr lang="ru-RU" sz="2000" dirty="0" smtClean="0"/>
            </a:br>
            <a:endParaRPr lang="ru-RU" sz="2800" dirty="0"/>
          </a:p>
        </p:txBody>
      </p:sp>
      <p:sp>
        <p:nvSpPr>
          <p:cNvPr id="5" name="Rectangle 4"/>
          <p:cNvSpPr/>
          <p:nvPr/>
        </p:nvSpPr>
        <p:spPr>
          <a:xfrm>
            <a:off x="848299" y="778086"/>
            <a:ext cx="10774496" cy="5078313"/>
          </a:xfrm>
          <a:prstGeom prst="rect">
            <a:avLst/>
          </a:prstGeom>
        </p:spPr>
        <p:txBody>
          <a:bodyPr wrap="square">
            <a:spAutoFit/>
          </a:bodyPr>
          <a:lstStyle/>
          <a:p>
            <a:r>
              <a:rPr lang="ru-RU" dirty="0" smtClean="0"/>
              <a:t>საწარმოს </a:t>
            </a:r>
            <a:r>
              <a:rPr lang="ka-GE" dirty="0" smtClean="0"/>
              <a:t>საქმიანობის</a:t>
            </a:r>
            <a:r>
              <a:rPr lang="ru-RU" dirty="0" smtClean="0"/>
              <a:t>   გარემოზე   შესაძლო   ზემოქმედების სახეებია:</a:t>
            </a:r>
          </a:p>
          <a:p>
            <a:pPr lvl="0">
              <a:buFont typeface="Wingdings" pitchFamily="2" charset="2"/>
              <a:buChar char="Ø"/>
            </a:pPr>
            <a:r>
              <a:rPr lang="en-US" dirty="0" smtClean="0"/>
              <a:t>  </a:t>
            </a:r>
            <a:r>
              <a:rPr lang="ru-RU" dirty="0" smtClean="0"/>
              <a:t>ზემოქმედება ატმოსფერული ჰაერის ხარისხზე;</a:t>
            </a:r>
          </a:p>
          <a:p>
            <a:pPr lvl="0">
              <a:buFont typeface="Wingdings" pitchFamily="2" charset="2"/>
              <a:buChar char="Ø"/>
            </a:pPr>
            <a:r>
              <a:rPr lang="en-US" dirty="0" smtClean="0"/>
              <a:t>  </a:t>
            </a:r>
            <a:r>
              <a:rPr lang="ru-RU" dirty="0" smtClean="0"/>
              <a:t>ხმაურის გავრცელებასთან დაკავშირებული ზემოქმედება;</a:t>
            </a:r>
          </a:p>
          <a:p>
            <a:pPr lvl="0">
              <a:buFont typeface="Wingdings" pitchFamily="2" charset="2"/>
              <a:buChar char="Ø"/>
            </a:pPr>
            <a:r>
              <a:rPr lang="en-US" dirty="0" smtClean="0"/>
              <a:t>  </a:t>
            </a:r>
            <a:r>
              <a:rPr lang="ru-RU" dirty="0" smtClean="0"/>
              <a:t>ზემოქმედება გეოლოგიურ გარემოზე - გეოლოგიური გარემოს სტაბილურობის დარღვევა</a:t>
            </a:r>
            <a:r>
              <a:rPr lang="ru-RU" dirty="0" smtClean="0"/>
              <a:t>,</a:t>
            </a:r>
            <a:endParaRPr lang="ka-GE" dirty="0" smtClean="0"/>
          </a:p>
          <a:p>
            <a:pPr lvl="0"/>
            <a:r>
              <a:rPr lang="ka-GE" dirty="0" smtClean="0"/>
              <a:t> </a:t>
            </a:r>
            <a:r>
              <a:rPr lang="ka-GE" dirty="0" smtClean="0"/>
              <a:t>    </a:t>
            </a:r>
            <a:r>
              <a:rPr lang="ru-RU" dirty="0" smtClean="0"/>
              <a:t>ზემოქმედება</a:t>
            </a:r>
            <a:r>
              <a:rPr lang="ka-GE" dirty="0" smtClean="0"/>
              <a:t> </a:t>
            </a:r>
            <a:r>
              <a:rPr lang="ru-RU" dirty="0" smtClean="0"/>
              <a:t>ნიადაგებზე</a:t>
            </a:r>
            <a:r>
              <a:rPr lang="ru-RU" dirty="0" smtClean="0"/>
              <a:t>, საშიში გეოდინამიკური პროცესების გააქტიურების რისკები;</a:t>
            </a:r>
          </a:p>
          <a:p>
            <a:pPr lvl="0">
              <a:buFont typeface="Wingdings" pitchFamily="2" charset="2"/>
              <a:buChar char="Ø"/>
            </a:pPr>
            <a:r>
              <a:rPr lang="en-US" dirty="0" smtClean="0"/>
              <a:t>  </a:t>
            </a:r>
            <a:r>
              <a:rPr lang="ru-RU" dirty="0" smtClean="0"/>
              <a:t>ზემოქმედება ზედაპირულ წყლებზე;</a:t>
            </a:r>
          </a:p>
          <a:p>
            <a:pPr lvl="0">
              <a:buFont typeface="Wingdings" pitchFamily="2" charset="2"/>
              <a:buChar char="Ø"/>
            </a:pPr>
            <a:r>
              <a:rPr lang="en-US" dirty="0" smtClean="0"/>
              <a:t>  </a:t>
            </a:r>
            <a:r>
              <a:rPr lang="ru-RU" dirty="0" smtClean="0"/>
              <a:t>ზემოქმედება მიწისქვეშა/გრუნტის წყლებზე;</a:t>
            </a:r>
          </a:p>
          <a:p>
            <a:pPr lvl="0">
              <a:buFont typeface="Wingdings" pitchFamily="2" charset="2"/>
              <a:buChar char="Ø"/>
            </a:pPr>
            <a:r>
              <a:rPr lang="en-US" dirty="0" smtClean="0"/>
              <a:t>  </a:t>
            </a:r>
            <a:r>
              <a:rPr lang="ru-RU" dirty="0" smtClean="0"/>
              <a:t>ვიზუალურ-ლანდშაფტური ზემოქმედება;</a:t>
            </a:r>
          </a:p>
          <a:p>
            <a:pPr lvl="0">
              <a:buFont typeface="Wingdings" pitchFamily="2" charset="2"/>
              <a:buChar char="Ø"/>
            </a:pPr>
            <a:r>
              <a:rPr lang="en-US" dirty="0" smtClean="0"/>
              <a:t>  </a:t>
            </a:r>
            <a:r>
              <a:rPr lang="ru-RU" dirty="0" smtClean="0"/>
              <a:t>ზემოქმედება  ბიოლოგიურ გარემოზე (ფლორა, ფაუნა, დაცული ტერიტორიები);</a:t>
            </a:r>
          </a:p>
          <a:p>
            <a:pPr lvl="0">
              <a:buFont typeface="Wingdings" pitchFamily="2" charset="2"/>
              <a:buChar char="Ø"/>
            </a:pPr>
            <a:r>
              <a:rPr lang="en-US" dirty="0" smtClean="0"/>
              <a:t>  </a:t>
            </a:r>
            <a:r>
              <a:rPr lang="ru-RU" dirty="0" smtClean="0"/>
              <a:t>ნარჩენების წარმოქმნით და გავრცელებით მოსალოდნელი ზემოქმედება</a:t>
            </a:r>
            <a:r>
              <a:rPr lang="en-US" dirty="0" smtClean="0"/>
              <a:t>;</a:t>
            </a:r>
            <a:endParaRPr lang="ru-RU" dirty="0" smtClean="0"/>
          </a:p>
          <a:p>
            <a:pPr lvl="0">
              <a:buFont typeface="Wingdings" pitchFamily="2" charset="2"/>
              <a:buChar char="Ø"/>
            </a:pPr>
            <a:r>
              <a:rPr lang="en-US" dirty="0" smtClean="0"/>
              <a:t>  </a:t>
            </a:r>
            <a:r>
              <a:rPr lang="ru-RU" dirty="0" smtClean="0"/>
              <a:t>ზემოქმედება კულტურულ და არქეოლოგიურ ძეგლებზე</a:t>
            </a:r>
            <a:r>
              <a:rPr lang="en-US" dirty="0" smtClean="0"/>
              <a:t>;</a:t>
            </a:r>
            <a:endParaRPr lang="ka-GE" dirty="0" smtClean="0"/>
          </a:p>
          <a:p>
            <a:pPr lvl="0">
              <a:buFont typeface="Wingdings" pitchFamily="2" charset="2"/>
              <a:buChar char="Ø"/>
            </a:pPr>
            <a:r>
              <a:rPr lang="en-US" dirty="0" smtClean="0"/>
              <a:t>  </a:t>
            </a:r>
            <a:r>
              <a:rPr lang="ru-RU" dirty="0" smtClean="0"/>
              <a:t>ზემოქმედება </a:t>
            </a:r>
            <a:r>
              <a:rPr lang="ru-RU" dirty="0" smtClean="0"/>
              <a:t>სოციალურ-ეკონომიკურ გარემოზე</a:t>
            </a:r>
            <a:r>
              <a:rPr lang="en-US" dirty="0" smtClean="0"/>
              <a:t>:</a:t>
            </a:r>
            <a:endParaRPr lang="ru-RU" dirty="0" smtClean="0"/>
          </a:p>
          <a:p>
            <a:pPr lvl="0"/>
            <a:r>
              <a:rPr lang="en-US" dirty="0" smtClean="0"/>
              <a:t>      -  </a:t>
            </a:r>
            <a:r>
              <a:rPr lang="ru-RU" dirty="0" smtClean="0"/>
              <a:t>შესაძლო დემოგრაფიული ცვლილებები</a:t>
            </a:r>
            <a:r>
              <a:rPr lang="en-US" dirty="0" smtClean="0"/>
              <a:t>;</a:t>
            </a:r>
            <a:endParaRPr lang="ru-RU" dirty="0" smtClean="0"/>
          </a:p>
          <a:p>
            <a:pPr lvl="0"/>
            <a:r>
              <a:rPr lang="en-US" dirty="0" smtClean="0"/>
              <a:t>      - </a:t>
            </a:r>
            <a:r>
              <a:rPr lang="ru-RU" dirty="0" smtClean="0"/>
              <a:t>ზემოქმედება მიწის საკუთრებასა და გამოყენებაზე</a:t>
            </a:r>
            <a:r>
              <a:rPr lang="en-US" dirty="0" smtClean="0"/>
              <a:t>;</a:t>
            </a:r>
            <a:r>
              <a:rPr lang="ru-RU" dirty="0" smtClean="0"/>
              <a:t>  </a:t>
            </a:r>
          </a:p>
          <a:p>
            <a:pPr lvl="0"/>
            <a:r>
              <a:rPr lang="en-US" dirty="0" smtClean="0"/>
              <a:t>      - </a:t>
            </a:r>
            <a:r>
              <a:rPr lang="ru-RU" dirty="0" smtClean="0"/>
              <a:t>დასაქმება და მასთან დაკავშირებული ზემოქმედებები</a:t>
            </a:r>
            <a:r>
              <a:rPr lang="en-US" dirty="0" smtClean="0"/>
              <a:t>;</a:t>
            </a:r>
            <a:endParaRPr lang="ru-RU" dirty="0" smtClean="0"/>
          </a:p>
          <a:p>
            <a:pPr lvl="0"/>
            <a:r>
              <a:rPr lang="en-US" dirty="0" smtClean="0"/>
              <a:t>      - </a:t>
            </a:r>
            <a:r>
              <a:rPr lang="ru-RU" dirty="0" smtClean="0"/>
              <a:t>ზემოქმედება სატრანსპორტო ნაკადებზე</a:t>
            </a:r>
            <a:r>
              <a:rPr lang="en-US" dirty="0" smtClean="0"/>
              <a:t>.</a:t>
            </a:r>
            <a:endParaRPr lang="ru-RU" dirty="0" smtClean="0"/>
          </a:p>
          <a:p>
            <a:pPr lvl="0">
              <a:buFont typeface="Wingdings" pitchFamily="2" charset="2"/>
              <a:buChar char="Ø"/>
            </a:pPr>
            <a:r>
              <a:rPr lang="ka-GE" dirty="0" smtClean="0"/>
              <a:t> </a:t>
            </a:r>
            <a:r>
              <a:rPr lang="ru-RU" dirty="0" smtClean="0"/>
              <a:t>ზემოქმედება </a:t>
            </a:r>
            <a:r>
              <a:rPr lang="ru-RU" dirty="0" smtClean="0"/>
              <a:t>ადამიანის ჯანმრთელობაზე და უსაფრთხოებასთან დაკავშირებული რისკები</a:t>
            </a:r>
          </a:p>
          <a:p>
            <a:pPr lvl="0">
              <a:buFont typeface="Wingdings" pitchFamily="2" charset="2"/>
              <a:buChar char="Ø"/>
            </a:pPr>
            <a:r>
              <a:rPr lang="ka-GE" dirty="0" smtClean="0"/>
              <a:t> </a:t>
            </a:r>
            <a:r>
              <a:rPr lang="ru-RU" dirty="0" smtClean="0"/>
              <a:t>კუმულაციური </a:t>
            </a:r>
            <a:r>
              <a:rPr lang="ru-RU" dirty="0" smtClean="0"/>
              <a:t>ზემოქმედება.</a:t>
            </a:r>
            <a:endParaRPr lang="ru-RU" dirty="0"/>
          </a:p>
        </p:txBody>
      </p:sp>
    </p:spTree>
    <p:extLst>
      <p:ext uri="{BB962C8B-B14F-4D97-AF65-F5344CB8AC3E}">
        <p14:creationId xmlns="" xmlns:p14="http://schemas.microsoft.com/office/powerpoint/2010/main" val="15319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საქართველოს კანონის ,,გარემოსდაცვითი შეფასების კოდექსი’’ პროცედურები</a:t>
            </a:r>
            <a:endParaRPr lang="en-US" dirty="0"/>
          </a:p>
        </p:txBody>
      </p:sp>
      <p:sp>
        <p:nvSpPr>
          <p:cNvPr id="3" name="Content Placeholder 2"/>
          <p:cNvSpPr>
            <a:spLocks noGrp="1"/>
          </p:cNvSpPr>
          <p:nvPr>
            <p:ph idx="1"/>
          </p:nvPr>
        </p:nvSpPr>
        <p:spPr/>
        <p:txBody>
          <a:bodyPr/>
          <a:lstStyle/>
          <a:p>
            <a:r>
              <a:rPr lang="ka-GE" dirty="0"/>
              <a:t>სკოპინგის </a:t>
            </a:r>
            <a:r>
              <a:rPr lang="ka-GE" dirty="0" smtClean="0"/>
              <a:t>ანგარიში</a:t>
            </a:r>
            <a:r>
              <a:rPr lang="en-US" dirty="0" smtClean="0"/>
              <a:t>;</a:t>
            </a:r>
            <a:endParaRPr lang="ka-GE" dirty="0"/>
          </a:p>
          <a:p>
            <a:r>
              <a:rPr lang="ka-GE" dirty="0"/>
              <a:t>საზოგადოების ინფორმირება, საჯარო </a:t>
            </a:r>
            <a:r>
              <a:rPr lang="ka-GE" dirty="0" smtClean="0"/>
              <a:t>განხილვა</a:t>
            </a:r>
            <a:r>
              <a:rPr lang="en-US" dirty="0" smtClean="0"/>
              <a:t>;</a:t>
            </a:r>
            <a:r>
              <a:rPr lang="ka-GE" dirty="0" smtClean="0"/>
              <a:t> </a:t>
            </a:r>
            <a:r>
              <a:rPr lang="ka-GE" dirty="0"/>
              <a:t>მოსაზრებების </a:t>
            </a:r>
            <a:r>
              <a:rPr lang="ka-GE" dirty="0" smtClean="0"/>
              <a:t>გათვალისწინება</a:t>
            </a:r>
            <a:r>
              <a:rPr lang="en-US" dirty="0" smtClean="0"/>
              <a:t>;</a:t>
            </a:r>
            <a:endParaRPr lang="ka-GE" dirty="0"/>
          </a:p>
          <a:p>
            <a:r>
              <a:rPr lang="ka-GE" dirty="0"/>
              <a:t>სკოპინგის </a:t>
            </a:r>
            <a:r>
              <a:rPr lang="ka-GE" dirty="0" smtClean="0"/>
              <a:t>დასკვნა</a:t>
            </a:r>
            <a:r>
              <a:rPr lang="en-US" dirty="0" smtClean="0"/>
              <a:t>;</a:t>
            </a:r>
            <a:endParaRPr lang="ka-GE" dirty="0"/>
          </a:p>
          <a:p>
            <a:r>
              <a:rPr lang="ka-GE" dirty="0"/>
              <a:t>გზშ-ს </a:t>
            </a:r>
            <a:r>
              <a:rPr lang="ka-GE" dirty="0" smtClean="0"/>
              <a:t>ანგარიში</a:t>
            </a:r>
            <a:r>
              <a:rPr lang="en-US" dirty="0" smtClean="0"/>
              <a:t>;</a:t>
            </a:r>
            <a:endParaRPr lang="ka-GE" dirty="0"/>
          </a:p>
          <a:p>
            <a:r>
              <a:rPr lang="ka-GE" dirty="0"/>
              <a:t>საზოგადოების ინფორმირება, საჯარო განხილვა, მოსაზრებების </a:t>
            </a:r>
            <a:r>
              <a:rPr lang="ka-GE" dirty="0" smtClean="0"/>
              <a:t>გათვალისწინება</a:t>
            </a:r>
            <a:r>
              <a:rPr lang="en-US" dirty="0" smtClean="0"/>
              <a:t>;</a:t>
            </a:r>
            <a:endParaRPr lang="ka-GE" dirty="0"/>
          </a:p>
          <a:p>
            <a:r>
              <a:rPr lang="ka-GE" dirty="0" smtClean="0"/>
              <a:t>გადაწყვეტილება</a:t>
            </a:r>
            <a:r>
              <a:rPr lang="en-US" dirty="0" smtClean="0"/>
              <a:t>.</a:t>
            </a:r>
            <a:endParaRPr lang="en-US" dirty="0"/>
          </a:p>
          <a:p>
            <a:endParaRPr lang="en-US" dirty="0"/>
          </a:p>
        </p:txBody>
      </p:sp>
    </p:spTree>
    <p:extLst>
      <p:ext uri="{BB962C8B-B14F-4D97-AF65-F5344CB8AC3E}">
        <p14:creationId xmlns=""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80" y="141817"/>
            <a:ext cx="10355078" cy="364959"/>
          </a:xfrm>
        </p:spPr>
        <p:txBody>
          <a:bodyPr>
            <a:noAutofit/>
          </a:bodyPr>
          <a:lstStyle/>
          <a:p>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ru-RU" sz="2000" b="1" dirty="0" smtClean="0"/>
              <a:t>ზემოქმედების დახასიათება</a:t>
            </a:r>
            <a:r>
              <a:rPr lang="ru-RU" sz="2000" dirty="0" smtClean="0"/>
              <a:t/>
            </a:r>
            <a:br>
              <a:rPr lang="ru-RU" sz="2000" dirty="0" smtClean="0"/>
            </a:br>
            <a:r>
              <a:rPr lang="ka-GE" sz="2800" b="1" dirty="0" smtClean="0"/>
              <a:t/>
            </a:r>
            <a:br>
              <a:rPr lang="ka-GE" sz="2800" b="1" dirty="0" smtClean="0"/>
            </a:br>
            <a:r>
              <a:rPr lang="ka-GE" sz="2800" dirty="0"/>
              <a:t/>
            </a:r>
            <a:br>
              <a:rPr lang="ka-GE" sz="2800" dirty="0"/>
            </a:br>
            <a:r>
              <a:rPr lang="ka-GE" sz="2800" dirty="0"/>
              <a:t/>
            </a:r>
            <a:br>
              <a:rPr lang="ka-GE" sz="2800" dirty="0"/>
            </a:br>
            <a:r>
              <a:rPr lang="ka-GE" sz="2800" dirty="0"/>
              <a:t/>
            </a:r>
            <a:br>
              <a:rPr lang="ka-GE" sz="2800" dirty="0"/>
            </a:br>
            <a:endParaRPr lang="en-US" sz="2800" dirty="0"/>
          </a:p>
        </p:txBody>
      </p:sp>
      <p:sp>
        <p:nvSpPr>
          <p:cNvPr id="5" name="Rectangle 4"/>
          <p:cNvSpPr/>
          <p:nvPr/>
        </p:nvSpPr>
        <p:spPr>
          <a:xfrm>
            <a:off x="429659" y="440675"/>
            <a:ext cx="11292288" cy="5509200"/>
          </a:xfrm>
          <a:prstGeom prst="rect">
            <a:avLst/>
          </a:prstGeom>
        </p:spPr>
        <p:txBody>
          <a:bodyPr wrap="square">
            <a:spAutoFit/>
          </a:bodyPr>
          <a:lstStyle/>
          <a:p>
            <a:pPr marL="285750" lvl="0" indent="-285750" algn="just">
              <a:buFont typeface="Wingdings" pitchFamily="2" charset="2"/>
              <a:buChar char="v"/>
            </a:pPr>
            <a:r>
              <a:rPr lang="fr-FR" sz="1600" dirty="0" err="1" smtClean="0"/>
              <a:t>ჩატარებული</a:t>
            </a:r>
            <a:r>
              <a:rPr lang="fr-FR" sz="1600" dirty="0" smtClean="0"/>
              <a:t> </a:t>
            </a:r>
            <a:r>
              <a:rPr lang="fr-FR" sz="1600" dirty="0" err="1" smtClean="0"/>
              <a:t>გამოთვლის</a:t>
            </a:r>
            <a:r>
              <a:rPr lang="fr-FR" sz="1600" dirty="0" smtClean="0"/>
              <a:t> </a:t>
            </a:r>
            <a:r>
              <a:rPr lang="fr-FR" sz="1600" dirty="0" err="1" smtClean="0"/>
              <a:t>და</a:t>
            </a:r>
            <a:r>
              <a:rPr lang="fr-FR" sz="1600" dirty="0" smtClean="0"/>
              <a:t> </a:t>
            </a:r>
            <a:r>
              <a:rPr lang="fr-FR" sz="1600" dirty="0" err="1" smtClean="0"/>
              <a:t>მავნე</a:t>
            </a:r>
            <a:r>
              <a:rPr lang="fr-FR" sz="1600" dirty="0" smtClean="0"/>
              <a:t> </a:t>
            </a:r>
            <a:r>
              <a:rPr lang="fr-FR" sz="1600" dirty="0" err="1" smtClean="0"/>
              <a:t>ნივთიერებათა</a:t>
            </a:r>
            <a:r>
              <a:rPr lang="fr-FR" sz="1600" dirty="0" smtClean="0"/>
              <a:t> </a:t>
            </a:r>
            <a:r>
              <a:rPr lang="fr-FR" sz="1600" dirty="0" err="1" smtClean="0"/>
              <a:t>გავრცელების</a:t>
            </a:r>
            <a:r>
              <a:rPr lang="fr-FR" sz="1600" dirty="0" smtClean="0"/>
              <a:t> </a:t>
            </a:r>
            <a:r>
              <a:rPr lang="fr-FR" sz="1600" dirty="0" err="1" smtClean="0"/>
              <a:t>მოდელირების</a:t>
            </a:r>
            <a:r>
              <a:rPr lang="fr-FR" sz="1600" dirty="0" smtClean="0"/>
              <a:t> </a:t>
            </a:r>
            <a:r>
              <a:rPr lang="fr-FR" sz="1600" dirty="0" err="1" smtClean="0"/>
              <a:t>შედეგების</a:t>
            </a:r>
            <a:r>
              <a:rPr lang="fr-FR" sz="1600" dirty="0" smtClean="0"/>
              <a:t> </a:t>
            </a:r>
            <a:r>
              <a:rPr lang="fr-FR" sz="1600" dirty="0" err="1" smtClean="0"/>
              <a:t>მიხედვით</a:t>
            </a:r>
            <a:r>
              <a:rPr lang="fr-FR" sz="1600" dirty="0" smtClean="0"/>
              <a:t> </a:t>
            </a:r>
            <a:r>
              <a:rPr lang="fi-FI" sz="1600" dirty="0" smtClean="0"/>
              <a:t>ატმოსფერული ჰაერის დაბინძურებით გამოწვეული ზემოქმედება არ იქნება მნიშვნელოვანი</a:t>
            </a:r>
            <a:r>
              <a:rPr lang="ka-GE" sz="1600" dirty="0" smtClean="0"/>
              <a:t>. </a:t>
            </a:r>
            <a:r>
              <a:rPr lang="ru-RU" sz="1600" dirty="0" smtClean="0"/>
              <a:t>საწარმოს  ოპერირების ფაზ</a:t>
            </a:r>
            <a:r>
              <a:rPr lang="ka-GE" sz="1600" dirty="0" smtClean="0"/>
              <a:t>ა</a:t>
            </a:r>
            <a:r>
              <a:rPr lang="ru-RU" sz="1600" dirty="0" smtClean="0"/>
              <a:t>ზე მისი მიმდებარე ტერიტორიების ატმოსფერული ჰაერის ხარისხი საცხოვრებელი განაშენიანების საზღვარზე არ გადააჭარბებს კანონმდებლობით გათვალისწინებულ ნორმებს</a:t>
            </a:r>
            <a:r>
              <a:rPr lang="ka-GE" sz="1600" dirty="0" smtClean="0"/>
              <a:t>. </a:t>
            </a:r>
            <a:endParaRPr lang="ru-RU" sz="1600" dirty="0" smtClean="0"/>
          </a:p>
          <a:p>
            <a:pPr marL="285750" lvl="0" indent="-285750" algn="just">
              <a:buFont typeface="Wingdings" pitchFamily="2" charset="2"/>
              <a:buChar char="v"/>
            </a:pPr>
            <a:r>
              <a:rPr lang="fr-FR" sz="1600" dirty="0" err="1" smtClean="0"/>
              <a:t>ჩატარებული</a:t>
            </a:r>
            <a:r>
              <a:rPr lang="fr-FR" sz="1600" dirty="0" smtClean="0"/>
              <a:t> </a:t>
            </a:r>
            <a:r>
              <a:rPr lang="fr-FR" sz="1600" dirty="0" err="1" smtClean="0"/>
              <a:t>გამოთვლის</a:t>
            </a:r>
            <a:r>
              <a:rPr lang="fr-FR" sz="1600" dirty="0" smtClean="0"/>
              <a:t> </a:t>
            </a:r>
            <a:r>
              <a:rPr lang="fr-FR" sz="1600" dirty="0" err="1" smtClean="0"/>
              <a:t>შედეგების</a:t>
            </a:r>
            <a:r>
              <a:rPr lang="fr-FR" sz="1600" dirty="0" smtClean="0"/>
              <a:t> </a:t>
            </a:r>
            <a:r>
              <a:rPr lang="fr-FR" sz="1600" dirty="0" err="1" smtClean="0"/>
              <a:t>მიხედვით</a:t>
            </a:r>
            <a:r>
              <a:rPr lang="fr-FR" sz="1600" dirty="0" smtClean="0"/>
              <a:t> </a:t>
            </a:r>
            <a:r>
              <a:rPr lang="fr-FR" sz="1600" dirty="0" err="1" smtClean="0"/>
              <a:t>საწარმოს</a:t>
            </a:r>
            <a:r>
              <a:rPr lang="fr-FR" sz="1600" dirty="0" smtClean="0"/>
              <a:t>  </a:t>
            </a:r>
            <a:r>
              <a:rPr lang="fr-FR" sz="1600" dirty="0" err="1" smtClean="0"/>
              <a:t>ექსპლუატაციის</a:t>
            </a:r>
            <a:r>
              <a:rPr lang="fr-FR" sz="1600" dirty="0" smtClean="0"/>
              <a:t> </a:t>
            </a:r>
            <a:r>
              <a:rPr lang="fr-FR" sz="1600" dirty="0" err="1" smtClean="0"/>
              <a:t>ეტაპებზე</a:t>
            </a:r>
            <a:r>
              <a:rPr lang="fr-FR" sz="1600" dirty="0" smtClean="0"/>
              <a:t> </a:t>
            </a:r>
            <a:r>
              <a:rPr lang="fr-FR" sz="1600" dirty="0" err="1" smtClean="0"/>
              <a:t>საცხოვრებელი</a:t>
            </a:r>
            <a:r>
              <a:rPr lang="fr-FR" sz="1600" dirty="0" smtClean="0"/>
              <a:t> </a:t>
            </a:r>
            <a:r>
              <a:rPr lang="fr-FR" sz="1600" dirty="0" err="1" smtClean="0"/>
              <a:t>ზონის</a:t>
            </a:r>
            <a:r>
              <a:rPr lang="fr-FR" sz="1600" dirty="0" smtClean="0"/>
              <a:t> </a:t>
            </a:r>
            <a:r>
              <a:rPr lang="fr-FR" sz="1600" dirty="0" err="1" smtClean="0"/>
              <a:t>საზღვარზე</a:t>
            </a:r>
            <a:r>
              <a:rPr lang="fr-FR" sz="1600" dirty="0" smtClean="0"/>
              <a:t> </a:t>
            </a:r>
            <a:r>
              <a:rPr lang="fr-FR" sz="1600" dirty="0" err="1" smtClean="0"/>
              <a:t>აკუსტიკური</a:t>
            </a:r>
            <a:r>
              <a:rPr lang="fr-FR" sz="1600" dirty="0" smtClean="0"/>
              <a:t> </a:t>
            </a:r>
            <a:r>
              <a:rPr lang="fr-FR" sz="1600" dirty="0" err="1" smtClean="0"/>
              <a:t>ფონის</a:t>
            </a:r>
            <a:r>
              <a:rPr lang="fr-FR" sz="1600" dirty="0" smtClean="0"/>
              <a:t> </a:t>
            </a:r>
            <a:r>
              <a:rPr lang="fr-FR" sz="1600" dirty="0" err="1" smtClean="0"/>
              <a:t>ზრდა</a:t>
            </a:r>
            <a:r>
              <a:rPr lang="fr-FR" sz="1600" dirty="0" smtClean="0"/>
              <a:t> </a:t>
            </a:r>
            <a:r>
              <a:rPr lang="fr-FR" sz="1600" dirty="0" err="1" smtClean="0"/>
              <a:t>მოსალოდნელი</a:t>
            </a:r>
            <a:r>
              <a:rPr lang="fr-FR" sz="1600" dirty="0" smtClean="0"/>
              <a:t> </a:t>
            </a:r>
            <a:r>
              <a:rPr lang="fr-FR" sz="1600" dirty="0" err="1" smtClean="0"/>
              <a:t>არ</a:t>
            </a:r>
            <a:r>
              <a:rPr lang="fr-FR" sz="1600" dirty="0" smtClean="0"/>
              <a:t> </a:t>
            </a:r>
            <a:r>
              <a:rPr lang="fr-FR" sz="1600" dirty="0" err="1" smtClean="0"/>
              <a:t>არის</a:t>
            </a:r>
            <a:r>
              <a:rPr lang="fr-FR" sz="1600" dirty="0" smtClean="0"/>
              <a:t>. </a:t>
            </a:r>
            <a:r>
              <a:rPr lang="fr-FR" sz="1600" dirty="0" err="1" smtClean="0"/>
              <a:t>ზემოქმედება</a:t>
            </a:r>
            <a:r>
              <a:rPr lang="fr-FR" sz="1600" dirty="0" smtClean="0"/>
              <a:t> </a:t>
            </a:r>
            <a:r>
              <a:rPr lang="fr-FR" sz="1600" dirty="0" err="1" smtClean="0"/>
              <a:t>შეიძლება</a:t>
            </a:r>
            <a:r>
              <a:rPr lang="fr-FR" sz="1600" dirty="0" smtClean="0"/>
              <a:t> </a:t>
            </a:r>
            <a:r>
              <a:rPr lang="fr-FR" sz="1600" dirty="0" err="1" smtClean="0"/>
              <a:t>შეფასდეს</a:t>
            </a:r>
            <a:r>
              <a:rPr lang="fr-FR" sz="1600" dirty="0" smtClean="0"/>
              <a:t>, </a:t>
            </a:r>
            <a:r>
              <a:rPr lang="fr-FR" sz="1600" dirty="0" err="1" smtClean="0"/>
              <a:t>როგორც</a:t>
            </a:r>
            <a:r>
              <a:rPr lang="fr-FR" sz="1600" dirty="0" smtClean="0"/>
              <a:t> </a:t>
            </a:r>
            <a:r>
              <a:rPr lang="fr-FR" sz="1600" dirty="0" err="1" smtClean="0"/>
              <a:t>დაბალი</a:t>
            </a:r>
            <a:r>
              <a:rPr lang="fr-FR" sz="1600" dirty="0" smtClean="0"/>
              <a:t>;</a:t>
            </a:r>
            <a:endParaRPr lang="ru-RU" sz="1600" dirty="0" smtClean="0"/>
          </a:p>
          <a:p>
            <a:pPr marL="285750" lvl="0" indent="-285750" algn="just">
              <a:buFont typeface="Wingdings" pitchFamily="2" charset="2"/>
              <a:buChar char="v"/>
            </a:pPr>
            <a:r>
              <a:rPr lang="fr-FR" sz="1600" dirty="0" err="1" smtClean="0"/>
              <a:t>ზედაპირული</a:t>
            </a:r>
            <a:r>
              <a:rPr lang="fr-FR" sz="1600" dirty="0" smtClean="0"/>
              <a:t> </a:t>
            </a:r>
            <a:r>
              <a:rPr lang="fr-FR" sz="1600" dirty="0" err="1" smtClean="0"/>
              <a:t>წყლების</a:t>
            </a:r>
            <a:r>
              <a:rPr lang="fr-FR" sz="1600" dirty="0" smtClean="0"/>
              <a:t> </a:t>
            </a:r>
            <a:r>
              <a:rPr lang="fr-FR" sz="1600" dirty="0" err="1" smtClean="0"/>
              <a:t>ხარჯი</a:t>
            </a:r>
            <a:r>
              <a:rPr lang="fr-FR" sz="1600" dirty="0" smtClean="0"/>
              <a:t>  </a:t>
            </a:r>
            <a:r>
              <a:rPr lang="fr-FR" sz="1600" dirty="0" err="1" smtClean="0"/>
              <a:t>არ</a:t>
            </a:r>
            <a:r>
              <a:rPr lang="fr-FR" sz="1600" dirty="0" smtClean="0"/>
              <a:t> </a:t>
            </a:r>
            <a:r>
              <a:rPr lang="fr-FR" sz="1600" dirty="0" err="1" smtClean="0"/>
              <a:t>იცვლება</a:t>
            </a:r>
            <a:r>
              <a:rPr lang="fr-FR" sz="1600" dirty="0" smtClean="0"/>
              <a:t>,  </a:t>
            </a:r>
            <a:r>
              <a:rPr lang="fr-FR" sz="1600" dirty="0" err="1" smtClean="0"/>
              <a:t>გავლენას</a:t>
            </a:r>
            <a:r>
              <a:rPr lang="fr-FR" sz="1600" dirty="0" smtClean="0"/>
              <a:t> </a:t>
            </a:r>
            <a:r>
              <a:rPr lang="fr-FR" sz="1600" dirty="0" err="1" smtClean="0"/>
              <a:t>არ</a:t>
            </a:r>
            <a:r>
              <a:rPr lang="fr-FR" sz="1600" dirty="0" smtClean="0"/>
              <a:t> </a:t>
            </a:r>
            <a:r>
              <a:rPr lang="fr-FR" sz="1600" dirty="0" err="1" smtClean="0"/>
              <a:t>ახდენს</a:t>
            </a:r>
            <a:r>
              <a:rPr lang="fr-FR" sz="1600" dirty="0" smtClean="0"/>
              <a:t> </a:t>
            </a:r>
            <a:r>
              <a:rPr lang="fr-FR" sz="1600" dirty="0" err="1" smtClean="0"/>
              <a:t>წყლის</a:t>
            </a:r>
            <a:r>
              <a:rPr lang="fr-FR" sz="1600" dirty="0" smtClean="0"/>
              <a:t> </a:t>
            </a:r>
            <a:r>
              <a:rPr lang="fr-FR" sz="1600" dirty="0" err="1" smtClean="0"/>
              <a:t>ჰაბიტატებზე</a:t>
            </a:r>
            <a:r>
              <a:rPr lang="fr-FR" sz="1600" dirty="0" smtClean="0"/>
              <a:t> /</a:t>
            </a:r>
            <a:r>
              <a:rPr lang="fr-FR" sz="1600" dirty="0" err="1" smtClean="0"/>
              <a:t>იქთიოფაუნაზე</a:t>
            </a:r>
            <a:r>
              <a:rPr lang="fr-FR" sz="1600" dirty="0" smtClean="0"/>
              <a:t>. </a:t>
            </a:r>
            <a:r>
              <a:rPr lang="fr-FR" sz="1600" dirty="0" err="1" smtClean="0"/>
              <a:t>ნაპირების</a:t>
            </a:r>
            <a:r>
              <a:rPr lang="fr-FR" sz="1600" dirty="0" smtClean="0"/>
              <a:t> </a:t>
            </a:r>
            <a:r>
              <a:rPr lang="fr-FR" sz="1600" dirty="0" err="1" smtClean="0"/>
              <a:t>სტაბილურობის</a:t>
            </a:r>
            <a:r>
              <a:rPr lang="fr-FR" sz="1600" dirty="0" smtClean="0"/>
              <a:t> </a:t>
            </a:r>
            <a:r>
              <a:rPr lang="fr-FR" sz="1600" dirty="0" err="1" smtClean="0"/>
              <a:t>დარღვევა</a:t>
            </a:r>
            <a:r>
              <a:rPr lang="fr-FR" sz="1600" dirty="0" smtClean="0"/>
              <a:t> </a:t>
            </a:r>
            <a:r>
              <a:rPr lang="fr-FR" sz="1600" dirty="0" err="1" smtClean="0"/>
              <a:t>მოსალოდნელი</a:t>
            </a:r>
            <a:r>
              <a:rPr lang="fr-FR" sz="1600" dirty="0" smtClean="0"/>
              <a:t> </a:t>
            </a:r>
            <a:r>
              <a:rPr lang="fr-FR" sz="1600" dirty="0" err="1" smtClean="0"/>
              <a:t>არ</a:t>
            </a:r>
            <a:r>
              <a:rPr lang="fr-FR" sz="1600" dirty="0" smtClean="0"/>
              <a:t>   </a:t>
            </a:r>
            <a:r>
              <a:rPr lang="fr-FR" sz="1600" dirty="0" err="1" smtClean="0"/>
              <a:t>არის</a:t>
            </a:r>
            <a:r>
              <a:rPr lang="fr-FR" sz="1600" dirty="0" smtClean="0"/>
              <a:t>. </a:t>
            </a:r>
            <a:r>
              <a:rPr lang="fr-FR" sz="1600" dirty="0" err="1" smtClean="0"/>
              <a:t>ნივთიერებათა</a:t>
            </a:r>
            <a:r>
              <a:rPr lang="fr-FR" sz="1600" dirty="0" smtClean="0"/>
              <a:t> </a:t>
            </a:r>
            <a:r>
              <a:rPr lang="fr-FR" sz="1600" dirty="0" err="1" smtClean="0"/>
              <a:t>ფონური</a:t>
            </a:r>
            <a:r>
              <a:rPr lang="fr-FR" sz="1600" dirty="0" smtClean="0"/>
              <a:t> </a:t>
            </a:r>
            <a:r>
              <a:rPr lang="fr-FR" sz="1600" dirty="0" err="1" smtClean="0"/>
              <a:t>კონცენტრაცია</a:t>
            </a:r>
            <a:r>
              <a:rPr lang="fr-FR" sz="1600" dirty="0" smtClean="0"/>
              <a:t> </a:t>
            </a:r>
            <a:r>
              <a:rPr lang="fr-FR" sz="1600" dirty="0" err="1" smtClean="0"/>
              <a:t>და</a:t>
            </a:r>
            <a:r>
              <a:rPr lang="fr-FR" sz="1600" dirty="0" smtClean="0"/>
              <a:t> </a:t>
            </a:r>
            <a:r>
              <a:rPr lang="fr-FR" sz="1600" dirty="0" err="1" smtClean="0"/>
              <a:t>წყლის</a:t>
            </a:r>
            <a:r>
              <a:rPr lang="fr-FR" sz="1600" dirty="0" smtClean="0"/>
              <a:t> </a:t>
            </a:r>
            <a:r>
              <a:rPr lang="fr-FR" sz="1600" dirty="0" err="1" smtClean="0"/>
              <a:t>სიმღვრივე</a:t>
            </a:r>
            <a:r>
              <a:rPr lang="fr-FR" sz="1600" dirty="0" smtClean="0"/>
              <a:t> </a:t>
            </a:r>
            <a:r>
              <a:rPr lang="fr-FR" sz="1600" dirty="0" err="1" smtClean="0"/>
              <a:t>არ</a:t>
            </a:r>
            <a:r>
              <a:rPr lang="fr-FR" sz="1600" dirty="0" smtClean="0"/>
              <a:t> </a:t>
            </a:r>
            <a:r>
              <a:rPr lang="fr-FR" sz="1600" dirty="0" err="1" smtClean="0"/>
              <a:t>შეიცვლება</a:t>
            </a:r>
            <a:r>
              <a:rPr lang="fr-FR" sz="1600" dirty="0" smtClean="0"/>
              <a:t>. </a:t>
            </a:r>
            <a:r>
              <a:rPr lang="fr-FR" sz="1600" dirty="0" err="1" smtClean="0"/>
              <a:t>შემარბილებელი</a:t>
            </a:r>
            <a:r>
              <a:rPr lang="fr-FR" sz="1600" dirty="0" smtClean="0"/>
              <a:t> </a:t>
            </a:r>
            <a:r>
              <a:rPr lang="fr-FR" sz="1600" dirty="0" err="1" smtClean="0"/>
              <a:t>ღონისძიებების</a:t>
            </a:r>
            <a:r>
              <a:rPr lang="fr-FR" sz="1600" dirty="0" smtClean="0"/>
              <a:t> </a:t>
            </a:r>
            <a:r>
              <a:rPr lang="fr-FR" sz="1600" dirty="0" err="1" smtClean="0"/>
              <a:t>გათვალისწინებით</a:t>
            </a:r>
            <a:r>
              <a:rPr lang="fr-FR" sz="1600" dirty="0" smtClean="0"/>
              <a:t> </a:t>
            </a:r>
            <a:r>
              <a:rPr lang="fr-FR" sz="1600" dirty="0" err="1" smtClean="0"/>
              <a:t>ნარჩენი</a:t>
            </a:r>
            <a:r>
              <a:rPr lang="fr-FR" sz="1600" dirty="0" smtClean="0"/>
              <a:t> </a:t>
            </a:r>
            <a:r>
              <a:rPr lang="fr-FR" sz="1600" dirty="0" err="1" smtClean="0"/>
              <a:t>ზემოქმედება</a:t>
            </a:r>
            <a:r>
              <a:rPr lang="fr-FR" sz="1600" dirty="0" smtClean="0"/>
              <a:t> </a:t>
            </a:r>
            <a:r>
              <a:rPr lang="fr-FR" sz="1600" dirty="0" err="1" smtClean="0"/>
              <a:t>იქნება</a:t>
            </a:r>
            <a:r>
              <a:rPr lang="fr-FR" sz="1600" dirty="0" smtClean="0"/>
              <a:t> </a:t>
            </a:r>
            <a:r>
              <a:rPr lang="fr-FR" sz="1600" dirty="0" err="1" smtClean="0"/>
              <a:t>ძალიან</a:t>
            </a:r>
            <a:r>
              <a:rPr lang="fr-FR" sz="1600" dirty="0" smtClean="0"/>
              <a:t> </a:t>
            </a:r>
            <a:r>
              <a:rPr lang="fr-FR" sz="1600" dirty="0" err="1" smtClean="0"/>
              <a:t>დაბალი</a:t>
            </a:r>
            <a:r>
              <a:rPr lang="ka-GE" sz="1600" dirty="0" smtClean="0"/>
              <a:t>;</a:t>
            </a:r>
            <a:endParaRPr lang="ru-RU" sz="1600" dirty="0" smtClean="0"/>
          </a:p>
          <a:p>
            <a:pPr marL="285750" lvl="0" indent="-285750" algn="just">
              <a:buFont typeface="Wingdings" pitchFamily="2" charset="2"/>
              <a:buChar char="v"/>
            </a:pPr>
            <a:r>
              <a:rPr lang="fr-FR" sz="1600" dirty="0" err="1" smtClean="0"/>
              <a:t>არ</a:t>
            </a:r>
            <a:r>
              <a:rPr lang="fr-FR" sz="1600" dirty="0" smtClean="0"/>
              <a:t> </a:t>
            </a:r>
            <a:r>
              <a:rPr lang="fr-FR" sz="1600" dirty="0" err="1" smtClean="0"/>
              <a:t>არსებობს</a:t>
            </a:r>
            <a:r>
              <a:rPr lang="fr-FR" sz="1600" dirty="0" smtClean="0"/>
              <a:t> </a:t>
            </a:r>
            <a:r>
              <a:rPr lang="fr-FR" sz="1600" dirty="0" err="1" smtClean="0"/>
              <a:t>გრუნტის</a:t>
            </a:r>
            <a:r>
              <a:rPr lang="fr-FR" sz="1600" dirty="0" smtClean="0"/>
              <a:t> </a:t>
            </a:r>
            <a:r>
              <a:rPr lang="fr-FR" sz="1600" dirty="0" err="1" smtClean="0"/>
              <a:t>წყლის</a:t>
            </a:r>
            <a:r>
              <a:rPr lang="fr-FR" sz="1600" dirty="0" smtClean="0"/>
              <a:t> </a:t>
            </a:r>
            <a:r>
              <a:rPr lang="fr-FR" sz="1600" dirty="0" err="1" smtClean="0"/>
              <a:t>დებიტზე</a:t>
            </a:r>
            <a:r>
              <a:rPr lang="fr-FR" sz="1600" dirty="0" smtClean="0"/>
              <a:t> </a:t>
            </a:r>
            <a:r>
              <a:rPr lang="fr-FR" sz="1600" dirty="0" err="1" smtClean="0"/>
              <a:t>ზემოქმედების</a:t>
            </a:r>
            <a:r>
              <a:rPr lang="fr-FR" sz="1600" dirty="0" smtClean="0"/>
              <a:t> </a:t>
            </a:r>
            <a:r>
              <a:rPr lang="fr-FR" sz="1600" dirty="0" err="1" smtClean="0"/>
              <a:t>რისკები</a:t>
            </a:r>
            <a:r>
              <a:rPr lang="fr-FR" sz="1600" dirty="0" smtClean="0"/>
              <a:t>. </a:t>
            </a:r>
            <a:r>
              <a:rPr lang="fr-FR" sz="1600" dirty="0" err="1" smtClean="0"/>
              <a:t>გრუნტის</a:t>
            </a:r>
            <a:r>
              <a:rPr lang="fr-FR" sz="1600" dirty="0" smtClean="0"/>
              <a:t> </a:t>
            </a:r>
            <a:r>
              <a:rPr lang="fr-FR" sz="1600" dirty="0" err="1" smtClean="0"/>
              <a:t>წყლებში</a:t>
            </a:r>
            <a:r>
              <a:rPr lang="fr-FR" sz="1600" dirty="0" smtClean="0"/>
              <a:t> </a:t>
            </a:r>
            <a:r>
              <a:rPr lang="fr-FR" sz="1600" dirty="0" err="1" smtClean="0"/>
              <a:t>მავნე</a:t>
            </a:r>
            <a:r>
              <a:rPr lang="fr-FR" sz="1600" dirty="0" smtClean="0"/>
              <a:t>    </a:t>
            </a:r>
            <a:r>
              <a:rPr lang="fr-FR" sz="1600" dirty="0" err="1" smtClean="0"/>
              <a:t>ნივთიერებათა</a:t>
            </a:r>
            <a:r>
              <a:rPr lang="fr-FR" sz="1600" dirty="0" smtClean="0"/>
              <a:t> </a:t>
            </a:r>
            <a:r>
              <a:rPr lang="fr-FR" sz="1600" dirty="0" err="1" smtClean="0"/>
              <a:t>კონცენტრაციების</a:t>
            </a:r>
            <a:r>
              <a:rPr lang="fr-FR" sz="1600" dirty="0" smtClean="0"/>
              <a:t> </a:t>
            </a:r>
            <a:r>
              <a:rPr lang="fr-FR" sz="1600" dirty="0" err="1" smtClean="0"/>
              <a:t>მატება</a:t>
            </a:r>
            <a:r>
              <a:rPr lang="fr-FR" sz="1600" dirty="0" smtClean="0"/>
              <a:t>  </a:t>
            </a:r>
            <a:r>
              <a:rPr lang="fr-FR" sz="1600" dirty="0" err="1" smtClean="0"/>
              <a:t>ნაკლებ</a:t>
            </a:r>
            <a:r>
              <a:rPr lang="fr-FR" sz="1600" dirty="0" smtClean="0"/>
              <a:t> </a:t>
            </a:r>
            <a:r>
              <a:rPr lang="fr-FR" sz="1600" dirty="0" err="1" smtClean="0"/>
              <a:t>სავარაუდოა</a:t>
            </a:r>
            <a:r>
              <a:rPr lang="fr-FR" sz="1600" dirty="0" smtClean="0"/>
              <a:t>. </a:t>
            </a:r>
            <a:r>
              <a:rPr lang="fr-FR" sz="1600" dirty="0" err="1" smtClean="0"/>
              <a:t>ნარჩენი</a:t>
            </a:r>
            <a:r>
              <a:rPr lang="fr-FR" sz="1600" dirty="0" smtClean="0"/>
              <a:t> </a:t>
            </a:r>
            <a:r>
              <a:rPr lang="fr-FR" sz="1600" dirty="0" err="1" smtClean="0"/>
              <a:t>ზემოქმედება</a:t>
            </a:r>
            <a:r>
              <a:rPr lang="fr-FR" sz="1600" dirty="0" smtClean="0"/>
              <a:t> </a:t>
            </a:r>
            <a:r>
              <a:rPr lang="fr-FR" sz="1600" dirty="0" err="1" smtClean="0"/>
              <a:t>იქნება</a:t>
            </a:r>
            <a:r>
              <a:rPr lang="fr-FR" sz="1600" dirty="0" smtClean="0"/>
              <a:t> </a:t>
            </a:r>
            <a:r>
              <a:rPr lang="fr-FR" sz="1600" dirty="0" err="1" smtClean="0"/>
              <a:t>ძალიან</a:t>
            </a:r>
            <a:r>
              <a:rPr lang="fr-FR" sz="1600" dirty="0" smtClean="0"/>
              <a:t> </a:t>
            </a:r>
            <a:r>
              <a:rPr lang="fr-FR" sz="1600" dirty="0" err="1" smtClean="0"/>
              <a:t>დაბალი</a:t>
            </a:r>
            <a:r>
              <a:rPr lang="ka-GE" sz="1600" dirty="0" smtClean="0"/>
              <a:t>;</a:t>
            </a:r>
            <a:endParaRPr lang="ru-RU" sz="1600" dirty="0" smtClean="0"/>
          </a:p>
          <a:p>
            <a:pPr marL="285750" lvl="0" indent="-285750" algn="just">
              <a:buFont typeface="Wingdings" pitchFamily="2" charset="2"/>
              <a:buChar char="v"/>
            </a:pPr>
            <a:r>
              <a:rPr lang="fr-FR" sz="1600" dirty="0" err="1" smtClean="0"/>
              <a:t>ნიადაგზე</a:t>
            </a:r>
            <a:r>
              <a:rPr lang="fr-FR" sz="1600" dirty="0" smtClean="0"/>
              <a:t> </a:t>
            </a:r>
            <a:r>
              <a:rPr lang="fr-FR" sz="1600" dirty="0" err="1" smtClean="0"/>
              <a:t>და</a:t>
            </a:r>
            <a:r>
              <a:rPr lang="fr-FR" sz="1600" dirty="0" smtClean="0"/>
              <a:t> </a:t>
            </a:r>
            <a:r>
              <a:rPr lang="fr-FR" sz="1600" dirty="0" err="1" smtClean="0"/>
              <a:t>გეოლოგიურ</a:t>
            </a:r>
            <a:r>
              <a:rPr lang="fr-FR" sz="1600" dirty="0" smtClean="0"/>
              <a:t> </a:t>
            </a:r>
            <a:r>
              <a:rPr lang="fr-FR" sz="1600" dirty="0" err="1" smtClean="0"/>
              <a:t>პირობებზე</a:t>
            </a:r>
            <a:r>
              <a:rPr lang="fr-FR" sz="1600" dirty="0" smtClean="0"/>
              <a:t> </a:t>
            </a:r>
            <a:r>
              <a:rPr lang="fr-FR" sz="1600" dirty="0" err="1" smtClean="0"/>
              <a:t>ნარჩენი</a:t>
            </a:r>
            <a:r>
              <a:rPr lang="fr-FR" sz="1600" dirty="0" smtClean="0"/>
              <a:t> </a:t>
            </a:r>
            <a:r>
              <a:rPr lang="fr-FR" sz="1600" dirty="0" err="1" smtClean="0"/>
              <a:t>ზემოქმედება</a:t>
            </a:r>
            <a:r>
              <a:rPr lang="fr-FR" sz="1600" dirty="0" smtClean="0"/>
              <a:t>  </a:t>
            </a:r>
            <a:r>
              <a:rPr lang="fr-FR" sz="1600" dirty="0" err="1" smtClean="0"/>
              <a:t>იქნება</a:t>
            </a:r>
            <a:r>
              <a:rPr lang="fr-FR" sz="1600" dirty="0" smtClean="0"/>
              <a:t> </a:t>
            </a:r>
            <a:r>
              <a:rPr lang="fr-FR" sz="1600" dirty="0" err="1" smtClean="0"/>
              <a:t>დაბალი</a:t>
            </a:r>
            <a:r>
              <a:rPr lang="fr-FR" sz="1600" dirty="0" smtClean="0"/>
              <a:t>, </a:t>
            </a:r>
            <a:r>
              <a:rPr lang="fr-FR" sz="1600" dirty="0" err="1" smtClean="0"/>
              <a:t>შემარბ</a:t>
            </a:r>
            <a:r>
              <a:rPr lang="fr-FR" sz="1600" dirty="0" smtClean="0"/>
              <a:t>. </a:t>
            </a:r>
            <a:r>
              <a:rPr lang="fr-FR" sz="1600" dirty="0" err="1" smtClean="0"/>
              <a:t>ღონისძიებების</a:t>
            </a:r>
            <a:r>
              <a:rPr lang="fr-FR" sz="1600" dirty="0" smtClean="0"/>
              <a:t> </a:t>
            </a:r>
            <a:r>
              <a:rPr lang="fr-FR" sz="1600" dirty="0" err="1" smtClean="0"/>
              <a:t>გათვალისწინებით</a:t>
            </a:r>
            <a:r>
              <a:rPr lang="fr-FR" sz="1600" dirty="0" smtClean="0"/>
              <a:t> - </a:t>
            </a:r>
            <a:r>
              <a:rPr lang="fr-FR" sz="1600" dirty="0" err="1" smtClean="0"/>
              <a:t>ძალიან</a:t>
            </a:r>
            <a:r>
              <a:rPr lang="fr-FR" sz="1600" dirty="0" smtClean="0"/>
              <a:t> </a:t>
            </a:r>
            <a:r>
              <a:rPr lang="fr-FR" sz="1600" dirty="0" err="1" smtClean="0"/>
              <a:t>დაბალი</a:t>
            </a:r>
            <a:r>
              <a:rPr lang="ka-GE" sz="1600" dirty="0" smtClean="0"/>
              <a:t>;</a:t>
            </a:r>
            <a:endParaRPr lang="ru-RU" sz="1600" dirty="0" smtClean="0"/>
          </a:p>
          <a:p>
            <a:pPr marL="285750" lvl="0" indent="-285750" algn="just">
              <a:buFont typeface="Wingdings" pitchFamily="2" charset="2"/>
              <a:buChar char="v"/>
            </a:pPr>
            <a:r>
              <a:rPr lang="fr-FR" sz="1600" dirty="0" err="1" smtClean="0"/>
              <a:t>ნარჩენი</a:t>
            </a:r>
            <a:r>
              <a:rPr lang="fr-FR" sz="1600" dirty="0" smtClean="0"/>
              <a:t> </a:t>
            </a:r>
            <a:r>
              <a:rPr lang="fr-FR" sz="1600" dirty="0" err="1" smtClean="0"/>
              <a:t>ვიზუალურ</a:t>
            </a:r>
            <a:r>
              <a:rPr lang="fr-FR" sz="1600" dirty="0" smtClean="0"/>
              <a:t>-</a:t>
            </a:r>
            <a:r>
              <a:rPr lang="fr-FR" sz="1600" dirty="0" err="1" smtClean="0"/>
              <a:t>ლანდშაფტური</a:t>
            </a:r>
            <a:r>
              <a:rPr lang="fr-FR" sz="1600" dirty="0" smtClean="0"/>
              <a:t> </a:t>
            </a:r>
            <a:r>
              <a:rPr lang="fr-FR" sz="1600" dirty="0" err="1" smtClean="0"/>
              <a:t>ზემოქმედება</a:t>
            </a:r>
            <a:r>
              <a:rPr lang="fr-FR" sz="1600" dirty="0" smtClean="0"/>
              <a:t>  </a:t>
            </a:r>
            <a:r>
              <a:rPr lang="fr-FR" sz="1600" dirty="0" err="1" smtClean="0"/>
              <a:t>იქნება</a:t>
            </a:r>
            <a:r>
              <a:rPr lang="fr-FR" sz="1600" dirty="0" smtClean="0"/>
              <a:t> - </a:t>
            </a:r>
            <a:r>
              <a:rPr lang="ka-GE" sz="1600" dirty="0" smtClean="0"/>
              <a:t>დაბალი</a:t>
            </a:r>
            <a:r>
              <a:rPr lang="fr-FR" sz="1600" dirty="0" smtClean="0"/>
              <a:t> </a:t>
            </a:r>
            <a:r>
              <a:rPr lang="ka-GE" sz="1600" dirty="0" smtClean="0"/>
              <a:t>;</a:t>
            </a:r>
            <a:endParaRPr lang="ru-RU" sz="1600" dirty="0" smtClean="0"/>
          </a:p>
          <a:p>
            <a:pPr marL="285750" lvl="0" indent="-285750" algn="just">
              <a:buFont typeface="Wingdings" pitchFamily="2" charset="2"/>
              <a:buChar char="v"/>
            </a:pPr>
            <a:r>
              <a:rPr lang="fr-FR" sz="1600" dirty="0" err="1" smtClean="0"/>
              <a:t>საწარმოს</a:t>
            </a:r>
            <a:r>
              <a:rPr lang="fr-FR" sz="1600" dirty="0" smtClean="0"/>
              <a:t> </a:t>
            </a:r>
            <a:r>
              <a:rPr lang="fr-FR" sz="1600" dirty="0" err="1" smtClean="0"/>
              <a:t>განთავსების</a:t>
            </a:r>
            <a:r>
              <a:rPr lang="fr-FR" sz="1600" dirty="0" smtClean="0"/>
              <a:t> </a:t>
            </a:r>
            <a:r>
              <a:rPr lang="fr-FR" sz="1600" dirty="0" err="1" smtClean="0"/>
              <a:t>ადგილმდებარეობის</a:t>
            </a:r>
            <a:r>
              <a:rPr lang="fr-FR" sz="1600" dirty="0" smtClean="0"/>
              <a:t> </a:t>
            </a:r>
            <a:r>
              <a:rPr lang="fr-FR" sz="1600" dirty="0" err="1" smtClean="0"/>
              <a:t>გათვალისწინებით</a:t>
            </a:r>
            <a:r>
              <a:rPr lang="fr-FR" sz="1600" dirty="0" smtClean="0"/>
              <a:t> (</a:t>
            </a:r>
            <a:r>
              <a:rPr lang="fr-FR" sz="1600" dirty="0" err="1" smtClean="0"/>
              <a:t>მნიშნელოვანი</a:t>
            </a:r>
            <a:r>
              <a:rPr lang="fr-FR" sz="1600" dirty="0" smtClean="0"/>
              <a:t> </a:t>
            </a:r>
            <a:r>
              <a:rPr lang="fr-FR" sz="1600" dirty="0" err="1" smtClean="0"/>
              <a:t>ტექნოგენური</a:t>
            </a:r>
            <a:r>
              <a:rPr lang="fr-FR" sz="1600" dirty="0" smtClean="0"/>
              <a:t> </a:t>
            </a:r>
            <a:r>
              <a:rPr lang="fr-FR" sz="1600" dirty="0" err="1" smtClean="0"/>
              <a:t>დატვირთვის</a:t>
            </a:r>
            <a:r>
              <a:rPr lang="fr-FR" sz="1600" dirty="0" smtClean="0"/>
              <a:t> </a:t>
            </a:r>
            <a:r>
              <a:rPr lang="fr-FR" sz="1600" dirty="0" err="1" smtClean="0"/>
              <a:t>მქონე</a:t>
            </a:r>
            <a:r>
              <a:rPr lang="fr-FR" sz="1600" dirty="0" smtClean="0"/>
              <a:t> </a:t>
            </a:r>
            <a:r>
              <a:rPr lang="fr-FR" sz="1600" dirty="0" err="1" smtClean="0"/>
              <a:t>ტერიტორია</a:t>
            </a:r>
            <a:r>
              <a:rPr lang="fr-FR" sz="1600" dirty="0" smtClean="0"/>
              <a:t>), </a:t>
            </a:r>
            <a:r>
              <a:rPr lang="fr-FR" sz="1600" dirty="0" err="1" smtClean="0"/>
              <a:t>ფლორასა</a:t>
            </a:r>
            <a:r>
              <a:rPr lang="fr-FR" sz="1600" dirty="0" smtClean="0"/>
              <a:t> </a:t>
            </a:r>
            <a:r>
              <a:rPr lang="fr-FR" sz="1600" dirty="0" err="1" smtClean="0"/>
              <a:t>და</a:t>
            </a:r>
            <a:r>
              <a:rPr lang="fr-FR" sz="1600" dirty="0" smtClean="0"/>
              <a:t> </a:t>
            </a:r>
            <a:r>
              <a:rPr lang="fr-FR" sz="1600" dirty="0" err="1" smtClean="0"/>
              <a:t>ფაუნაზე</a:t>
            </a:r>
            <a:r>
              <a:rPr lang="fr-FR" sz="1600" dirty="0" smtClean="0"/>
              <a:t> </a:t>
            </a:r>
            <a:r>
              <a:rPr lang="fr-FR" sz="1600" dirty="0" err="1" smtClean="0"/>
              <a:t>მნიშვნელოვანი</a:t>
            </a:r>
            <a:r>
              <a:rPr lang="fr-FR" sz="1600" dirty="0" smtClean="0"/>
              <a:t> </a:t>
            </a:r>
            <a:r>
              <a:rPr lang="fr-FR" sz="1600" dirty="0" err="1" smtClean="0"/>
              <a:t>ზემოქმედება</a:t>
            </a:r>
            <a:r>
              <a:rPr lang="fr-FR" sz="1600" dirty="0" smtClean="0"/>
              <a:t> </a:t>
            </a:r>
            <a:r>
              <a:rPr lang="fr-FR" sz="1600" dirty="0" err="1" smtClean="0"/>
              <a:t>მოსალოდნელი</a:t>
            </a:r>
            <a:r>
              <a:rPr lang="fr-FR" sz="1600" dirty="0" smtClean="0"/>
              <a:t> </a:t>
            </a:r>
            <a:r>
              <a:rPr lang="fr-FR" sz="1600" dirty="0" err="1" smtClean="0"/>
              <a:t>არ</a:t>
            </a:r>
            <a:r>
              <a:rPr lang="fr-FR" sz="1600" dirty="0" smtClean="0"/>
              <a:t> </a:t>
            </a:r>
            <a:r>
              <a:rPr lang="fr-FR" sz="1600" dirty="0" err="1" smtClean="0"/>
              <a:t>არის</a:t>
            </a:r>
            <a:r>
              <a:rPr lang="fr-FR" sz="1600" dirty="0" smtClean="0"/>
              <a:t>; </a:t>
            </a:r>
            <a:endParaRPr lang="ru-RU" sz="1600" dirty="0" smtClean="0"/>
          </a:p>
          <a:p>
            <a:pPr marL="285750" lvl="0" indent="-285750" algn="just">
              <a:buFont typeface="Wingdings" pitchFamily="2" charset="2"/>
              <a:buChar char="v"/>
            </a:pPr>
            <a:r>
              <a:rPr lang="fr-FR" sz="1600" dirty="0" err="1" smtClean="0"/>
              <a:t>საწარმოს</a:t>
            </a:r>
            <a:r>
              <a:rPr lang="fr-FR" sz="1600" dirty="0" smtClean="0"/>
              <a:t> </a:t>
            </a:r>
            <a:r>
              <a:rPr lang="fr-FR" sz="1600" dirty="0" err="1" smtClean="0"/>
              <a:t>ექსპლუატაციის</a:t>
            </a:r>
            <a:r>
              <a:rPr lang="fr-FR" sz="1600" dirty="0" smtClean="0"/>
              <a:t> </a:t>
            </a:r>
            <a:r>
              <a:rPr lang="fr-FR" sz="1600" dirty="0" err="1" smtClean="0"/>
              <a:t>პერიოდში</a:t>
            </a:r>
            <a:r>
              <a:rPr lang="fr-FR" sz="1600" dirty="0" smtClean="0"/>
              <a:t> </a:t>
            </a:r>
            <a:r>
              <a:rPr lang="fr-FR" sz="1600" dirty="0" err="1" smtClean="0"/>
              <a:t>ახალი</a:t>
            </a:r>
            <a:r>
              <a:rPr lang="fr-FR" sz="1600" dirty="0" smtClean="0"/>
              <a:t> </a:t>
            </a:r>
            <a:r>
              <a:rPr lang="fr-FR" sz="1600" dirty="0" err="1" smtClean="0"/>
              <a:t>სამუშაო</a:t>
            </a:r>
            <a:r>
              <a:rPr lang="fr-FR" sz="1600" dirty="0" smtClean="0"/>
              <a:t> </a:t>
            </a:r>
            <a:r>
              <a:rPr lang="fr-FR" sz="1600" dirty="0" err="1" smtClean="0"/>
              <a:t>ადგილების</a:t>
            </a:r>
            <a:r>
              <a:rPr lang="fr-FR" sz="1600" dirty="0" smtClean="0"/>
              <a:t> </a:t>
            </a:r>
            <a:r>
              <a:rPr lang="fr-FR" sz="1600" dirty="0" err="1" smtClean="0"/>
              <a:t>შექმნის</a:t>
            </a:r>
            <a:r>
              <a:rPr lang="fr-FR" sz="1600" dirty="0" smtClean="0"/>
              <a:t> </a:t>
            </a:r>
            <a:r>
              <a:rPr lang="fr-FR" sz="1600" dirty="0" err="1" smtClean="0"/>
              <a:t>და</a:t>
            </a:r>
            <a:r>
              <a:rPr lang="fr-FR" sz="1600" dirty="0" smtClean="0"/>
              <a:t> </a:t>
            </a:r>
            <a:r>
              <a:rPr lang="fr-FR" sz="1600" dirty="0" err="1" smtClean="0"/>
              <a:t>ადგილობრივი</a:t>
            </a:r>
            <a:r>
              <a:rPr lang="fr-FR" sz="1600" dirty="0" smtClean="0"/>
              <a:t> </a:t>
            </a:r>
            <a:r>
              <a:rPr lang="fr-FR" sz="1600" dirty="0" err="1" smtClean="0"/>
              <a:t>მოსახლეობის</a:t>
            </a:r>
            <a:r>
              <a:rPr lang="fr-FR" sz="1600" dirty="0" smtClean="0"/>
              <a:t> </a:t>
            </a:r>
            <a:r>
              <a:rPr lang="fr-FR" sz="1600" dirty="0" err="1" smtClean="0"/>
              <a:t>დასაქმების</a:t>
            </a:r>
            <a:r>
              <a:rPr lang="fr-FR" sz="1600" dirty="0" smtClean="0"/>
              <a:t> </a:t>
            </a:r>
            <a:r>
              <a:rPr lang="fr-FR" sz="1600" dirty="0" err="1" smtClean="0"/>
              <a:t>შესაძლებლობის</a:t>
            </a:r>
            <a:r>
              <a:rPr lang="fr-FR" sz="1600" dirty="0" smtClean="0"/>
              <a:t> </a:t>
            </a:r>
            <a:r>
              <a:rPr lang="fr-FR" sz="1600" dirty="0" err="1" smtClean="0"/>
              <a:t>გათვალისინებით</a:t>
            </a:r>
            <a:r>
              <a:rPr lang="fr-FR" sz="1600" dirty="0" smtClean="0"/>
              <a:t> </a:t>
            </a:r>
            <a:r>
              <a:rPr lang="fr-FR" sz="1600" dirty="0" err="1" smtClean="0"/>
              <a:t>პროექტის</a:t>
            </a:r>
            <a:r>
              <a:rPr lang="fr-FR" sz="1600" dirty="0" smtClean="0"/>
              <a:t> </a:t>
            </a:r>
            <a:r>
              <a:rPr lang="fr-FR" sz="1600" dirty="0" err="1" smtClean="0"/>
              <a:t>განხორციელების</a:t>
            </a:r>
            <a:r>
              <a:rPr lang="fr-FR" sz="1600" dirty="0" smtClean="0"/>
              <a:t> </a:t>
            </a:r>
            <a:r>
              <a:rPr lang="fr-FR" sz="1600" dirty="0" err="1" smtClean="0"/>
              <a:t>სოციალური</a:t>
            </a:r>
            <a:r>
              <a:rPr lang="fr-FR" sz="1600" dirty="0" smtClean="0"/>
              <a:t> </a:t>
            </a:r>
            <a:r>
              <a:rPr lang="fr-FR" sz="1600" dirty="0" err="1" smtClean="0"/>
              <a:t>ზემოქმედება</a:t>
            </a:r>
            <a:r>
              <a:rPr lang="fr-FR" sz="1600" dirty="0" smtClean="0"/>
              <a:t> </a:t>
            </a:r>
            <a:r>
              <a:rPr lang="fr-FR" sz="1600" dirty="0" err="1" smtClean="0"/>
              <a:t>დადებით</a:t>
            </a:r>
            <a:r>
              <a:rPr lang="fr-FR" sz="1600" dirty="0" smtClean="0"/>
              <a:t> </a:t>
            </a:r>
            <a:r>
              <a:rPr lang="fr-FR" sz="1600" dirty="0" err="1" smtClean="0"/>
              <a:t>ხასიათს</a:t>
            </a:r>
            <a:r>
              <a:rPr lang="fr-FR" sz="1600" dirty="0" smtClean="0"/>
              <a:t> </a:t>
            </a:r>
            <a:r>
              <a:rPr lang="fr-FR" sz="1600" dirty="0" err="1" smtClean="0"/>
              <a:t>ატარებს</a:t>
            </a:r>
            <a:r>
              <a:rPr lang="fr-FR" sz="1600" dirty="0" smtClean="0"/>
              <a:t>;</a:t>
            </a:r>
            <a:endParaRPr lang="ru-RU" sz="1600" dirty="0" smtClean="0"/>
          </a:p>
          <a:p>
            <a:pPr marL="285750" lvl="0" indent="-285750" algn="just">
              <a:buFont typeface="Wingdings" pitchFamily="2" charset="2"/>
              <a:buChar char="v"/>
            </a:pPr>
            <a:r>
              <a:rPr lang="fr-FR" sz="1600" dirty="0" err="1" smtClean="0"/>
              <a:t>კუმულაციური</a:t>
            </a:r>
            <a:r>
              <a:rPr lang="fr-FR" sz="1600" dirty="0" smtClean="0"/>
              <a:t> </a:t>
            </a:r>
            <a:r>
              <a:rPr lang="fr-FR" sz="1600" dirty="0" err="1" smtClean="0"/>
              <a:t>ზემოქმედება</a:t>
            </a:r>
            <a:r>
              <a:rPr lang="fr-FR" sz="1600" dirty="0" smtClean="0"/>
              <a:t> </a:t>
            </a:r>
            <a:r>
              <a:rPr lang="fr-FR" sz="1600" dirty="0" err="1" smtClean="0"/>
              <a:t>მოსალოდნელი</a:t>
            </a:r>
            <a:r>
              <a:rPr lang="fr-FR" sz="1600" dirty="0" smtClean="0"/>
              <a:t> </a:t>
            </a:r>
            <a:r>
              <a:rPr lang="fr-FR" sz="1600" dirty="0" err="1" smtClean="0"/>
              <a:t>არ</a:t>
            </a:r>
            <a:r>
              <a:rPr lang="fr-FR" sz="1600" dirty="0" smtClean="0"/>
              <a:t> </a:t>
            </a:r>
            <a:r>
              <a:rPr lang="fr-FR" sz="1600" dirty="0" err="1" smtClean="0"/>
              <a:t>არის</a:t>
            </a:r>
            <a:r>
              <a:rPr lang="fr-FR" sz="1600" dirty="0" smtClean="0"/>
              <a:t>.</a:t>
            </a:r>
            <a:r>
              <a:rPr lang="ka-GE" sz="1600" dirty="0" smtClean="0"/>
              <a:t> საშტატო რეჟიმში ფონური დაბინძურების გათვალისწინებით არც ერთი მავნე ნივთიერებისა და ჯამური ზემოქმედების არც ერთი ჯგუფის მიმართ დამაბინძურებელ ნივთიერებათა გაანგარიშებული მაქსიმალური კონცენტრაციები არ გადააჭარბებს ნორმებით დადგენილ შესაბამის მაჩვენებლებს უახლოესი დასახლებული პუნქტის  მიმართ ფონის გათვალისწინებით.</a:t>
            </a:r>
            <a:endParaRPr lang="ru-RU" sz="1600" dirty="0"/>
          </a:p>
        </p:txBody>
      </p:sp>
    </p:spTree>
    <p:extLst>
      <p:ext uri="{BB962C8B-B14F-4D97-AF65-F5344CB8AC3E}">
        <p14:creationId xmlns="" xmlns:p14="http://schemas.microsoft.com/office/powerpoint/2010/main" val="18608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გარემოზე ზემოქმედების შემარბილებელი ღონისძიებები</a:t>
            </a:r>
            <a:endParaRPr lang="ru-RU" sz="2400" dirty="0"/>
          </a:p>
        </p:txBody>
      </p:sp>
      <p:sp>
        <p:nvSpPr>
          <p:cNvPr id="3" name="Rectangle 2"/>
          <p:cNvSpPr/>
          <p:nvPr/>
        </p:nvSpPr>
        <p:spPr>
          <a:xfrm>
            <a:off x="716096" y="1443210"/>
            <a:ext cx="10994834" cy="4524315"/>
          </a:xfrm>
          <a:prstGeom prst="rect">
            <a:avLst/>
          </a:prstGeom>
        </p:spPr>
        <p:txBody>
          <a:bodyPr wrap="square">
            <a:spAutoFit/>
          </a:bodyPr>
          <a:lstStyle/>
          <a:p>
            <a:r>
              <a:rPr lang="ru-RU" dirty="0" smtClean="0"/>
              <a:t>გარემოსდაცვითი ღონისძიებების იერარქია შემდეგნაირად გამოყურება:</a:t>
            </a:r>
          </a:p>
          <a:p>
            <a:pPr marL="725488" lvl="0" indent="-342900">
              <a:buFont typeface="Wingdings" pitchFamily="2" charset="2"/>
              <a:buChar char="q"/>
            </a:pPr>
            <a:r>
              <a:rPr lang="ru-RU" dirty="0" smtClean="0"/>
              <a:t>ზემოქმედების თავიდან აცილება/პრევენცია;</a:t>
            </a:r>
          </a:p>
          <a:p>
            <a:pPr marL="725488" lvl="0" indent="-342900">
              <a:buFont typeface="Wingdings" pitchFamily="2" charset="2"/>
              <a:buChar char="q"/>
            </a:pPr>
            <a:r>
              <a:rPr lang="ru-RU" dirty="0" smtClean="0"/>
              <a:t>ზემოქმედების შემცირება;</a:t>
            </a:r>
          </a:p>
          <a:p>
            <a:pPr marL="725488" lvl="0" indent="-342900">
              <a:buFont typeface="Wingdings" pitchFamily="2" charset="2"/>
              <a:buChar char="q"/>
            </a:pPr>
            <a:r>
              <a:rPr lang="ru-RU" dirty="0" smtClean="0"/>
              <a:t>ზემოქმედების შერბილება;</a:t>
            </a:r>
          </a:p>
          <a:p>
            <a:pPr marL="725488" lvl="0" indent="-342900">
              <a:buFont typeface="Wingdings" pitchFamily="2" charset="2"/>
              <a:buChar char="q"/>
            </a:pPr>
            <a:r>
              <a:rPr lang="ru-RU" dirty="0" smtClean="0"/>
              <a:t>ზიანის კომპენსაცია.</a:t>
            </a:r>
          </a:p>
          <a:p>
            <a:r>
              <a:rPr lang="ru-RU" dirty="0" smtClean="0"/>
              <a:t> </a:t>
            </a:r>
          </a:p>
          <a:p>
            <a:pPr algn="just"/>
            <a:r>
              <a:rPr lang="ru-RU" dirty="0" smtClean="0"/>
              <a:t>ზემოქმედების თავიდან აცილება და რისკის შემცირება შესაძლებლობისდაგვარად შეიძლება მიღწეულ იქნას სამშენებლო სამუშაოების წარმოების და ექსპლუატაციისას საუკეთესო პრაქტიკის გამოცდილების გამოყენებით. შემარბილებელი ღონისძიებების ნაწილი გათვალისწინებულია   პროექტის   შემუშავებისას.   თუმცა   ვინაიდან   ყველა   ზემოქმედების თავიდან აცილება შეუძლებელია, პროექტის გარემოსადმი მაქსიმალური უსაფრთხოების უზრუნველსაყოფად სასიცოცხლო ციკლის ყველა ეტაპისთვის და ყველა რეცეპტორისთვის განისაზღვრება შესაბამისი შემარბილებელი ღონისძიებების გეგმა.</a:t>
            </a:r>
          </a:p>
          <a:p>
            <a:pPr algn="just"/>
            <a:r>
              <a:rPr lang="ru-RU" dirty="0" smtClean="0"/>
              <a:t> </a:t>
            </a:r>
          </a:p>
          <a:p>
            <a:pPr algn="just"/>
            <a:r>
              <a:rPr lang="ru-RU" dirty="0" smtClean="0"/>
              <a:t>გეგმა „ცოცხალი” დოკუმენტია და მისი დაზუსტება და კორექტირება მოხდება სამუშაო პროცესში მონიტორინგის/დაკვირვების საფუძველზე. </a:t>
            </a:r>
          </a:p>
          <a:p>
            <a:r>
              <a:rPr lang="ka-GE" dirty="0" smtClean="0"/>
              <a:t>.</a:t>
            </a:r>
            <a:endParaRPr lang="ru-RU" dirty="0"/>
          </a:p>
        </p:txBody>
      </p:sp>
    </p:spTree>
    <p:extLst>
      <p:ext uri="{BB962C8B-B14F-4D97-AF65-F5344CB8AC3E}">
        <p14:creationId xmlns="" xmlns:p14="http://schemas.microsoft.com/office/powerpoint/2010/main" val="419191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06711"/>
          </a:xfrm>
        </p:spPr>
        <p:txBody>
          <a:bodyPr>
            <a:normAutofit fontScale="90000"/>
          </a:bodyPr>
          <a:lstStyle/>
          <a:p>
            <a:r>
              <a:rPr lang="en-US" sz="2700" b="1" dirty="0" smtClean="0"/>
              <a:t/>
            </a:r>
            <a:br>
              <a:rPr lang="en-US" sz="2700" b="1" dirty="0" smtClean="0"/>
            </a:br>
            <a:r>
              <a:rPr lang="ka-GE" sz="2700" b="1" dirty="0" smtClean="0"/>
              <a:t>გარემოსდაცვითი მონიტორინგის გეგმა</a:t>
            </a:r>
            <a:r>
              <a:rPr lang="ru-RU" dirty="0" smtClean="0"/>
              <a:t/>
            </a:r>
            <a:br>
              <a:rPr lang="ru-RU" dirty="0" smtClean="0"/>
            </a:br>
            <a:endParaRPr lang="ru-RU" dirty="0"/>
          </a:p>
        </p:txBody>
      </p:sp>
      <p:sp>
        <p:nvSpPr>
          <p:cNvPr id="3" name="Rectangle 2"/>
          <p:cNvSpPr/>
          <p:nvPr/>
        </p:nvSpPr>
        <p:spPr>
          <a:xfrm>
            <a:off x="275421" y="749147"/>
            <a:ext cx="11677879" cy="5355312"/>
          </a:xfrm>
          <a:prstGeom prst="rect">
            <a:avLst/>
          </a:prstGeom>
        </p:spPr>
        <p:txBody>
          <a:bodyPr wrap="square">
            <a:spAutoFit/>
          </a:bodyPr>
          <a:lstStyle/>
          <a:p>
            <a:r>
              <a:rPr lang="ka-GE" dirty="0" smtClean="0"/>
              <a:t>საწარმოს  </a:t>
            </a:r>
            <a:r>
              <a:rPr lang="ru-RU" dirty="0" smtClean="0"/>
              <a:t>ექსპლუატაციის პროექტის განხორციელების ფარგლებში ეკოლოგიური მონიტორინგის ორგანიზება ითვალისწინებს შემდეგი ამოცანების გადაჭრას</a:t>
            </a:r>
            <a:r>
              <a:rPr lang="en-US" dirty="0" smtClean="0"/>
              <a:t>:</a:t>
            </a:r>
            <a:endParaRPr lang="ru-RU" dirty="0" smtClean="0"/>
          </a:p>
          <a:p>
            <a:pPr marL="285750" lvl="0" indent="-285750" algn="just">
              <a:buFont typeface="Wingdings" pitchFamily="2" charset="2"/>
              <a:buChar char="ü"/>
            </a:pPr>
            <a:r>
              <a:rPr lang="ru-RU" dirty="0" smtClean="0"/>
              <a:t>სამშენებლო სამუშაოების და ექსპლუატაციის დროს მოქმედი გარემოსდაცვითი კანონმდებლობის მოთხოვნათა შესრულების დადასტურება</a:t>
            </a:r>
            <a:r>
              <a:rPr lang="en-US" dirty="0" smtClean="0"/>
              <a:t>;</a:t>
            </a:r>
            <a:endParaRPr lang="ru-RU" dirty="0" smtClean="0"/>
          </a:p>
          <a:p>
            <a:pPr marL="285750" lvl="0" indent="-285750" algn="just">
              <a:buFont typeface="Wingdings" pitchFamily="2" charset="2"/>
              <a:buChar char="ü"/>
            </a:pPr>
            <a:r>
              <a:rPr lang="ru-RU" dirty="0" smtClean="0"/>
              <a:t>რისკებისა და ეკოლოგიური ზემოქმედებების კონტროლირებადობის უზრუნველყოფა</a:t>
            </a:r>
            <a:r>
              <a:rPr lang="en-US" dirty="0" smtClean="0"/>
              <a:t>;</a:t>
            </a:r>
            <a:endParaRPr lang="ru-RU" dirty="0" smtClean="0"/>
          </a:p>
          <a:p>
            <a:pPr marL="285750" lvl="0" indent="-285750" algn="just">
              <a:buFont typeface="Wingdings" pitchFamily="2" charset="2"/>
              <a:buChar char="ü"/>
            </a:pPr>
            <a:r>
              <a:rPr lang="ru-RU" dirty="0" smtClean="0"/>
              <a:t>დაინტერესებული პირების უზრუნველყოფა სათანადო გარემოსდაცვითი ინფორმაციით</a:t>
            </a:r>
            <a:r>
              <a:rPr lang="en-US" dirty="0" smtClean="0"/>
              <a:t>;</a:t>
            </a:r>
            <a:endParaRPr lang="ru-RU" dirty="0" smtClean="0"/>
          </a:p>
          <a:p>
            <a:pPr marL="285750" lvl="0" indent="-285750" algn="just">
              <a:buFont typeface="Wingdings" pitchFamily="2" charset="2"/>
              <a:buChar char="ü"/>
            </a:pPr>
            <a:r>
              <a:rPr lang="ru-RU" dirty="0" smtClean="0"/>
              <a:t>ნეგატიური ზემოქმედების შემამცირებელი</a:t>
            </a:r>
            <a:r>
              <a:rPr lang="en-US" dirty="0" smtClean="0"/>
              <a:t>/</a:t>
            </a:r>
            <a:r>
              <a:rPr lang="ru-RU" dirty="0" smtClean="0"/>
              <a:t>შემარბილებელი ღონისძიებების განხორციელების დადასტურება</a:t>
            </a:r>
            <a:r>
              <a:rPr lang="en-US" dirty="0" smtClean="0"/>
              <a:t>, </a:t>
            </a:r>
            <a:r>
              <a:rPr lang="ru-RU" dirty="0" smtClean="0"/>
              <a:t>მათი ეფექტურობის განსაზღვრა და აუცილებლობის შემთხვევაში მათი კორექტირება</a:t>
            </a:r>
            <a:r>
              <a:rPr lang="en-US" dirty="0" smtClean="0"/>
              <a:t>;</a:t>
            </a:r>
            <a:endParaRPr lang="ru-RU" dirty="0" smtClean="0"/>
          </a:p>
          <a:p>
            <a:pPr marL="285750" lvl="0" indent="-285750" algn="just">
              <a:buFont typeface="Wingdings" pitchFamily="2" charset="2"/>
              <a:buChar char="ü"/>
            </a:pPr>
            <a:r>
              <a:rPr lang="ru-RU" dirty="0" smtClean="0"/>
              <a:t>პროექტის განხორციელების</a:t>
            </a:r>
            <a:r>
              <a:rPr lang="en-US" dirty="0" smtClean="0"/>
              <a:t> (</a:t>
            </a:r>
            <a:r>
              <a:rPr lang="ru-RU" dirty="0" smtClean="0"/>
              <a:t>სამშენებლო სამუშაოები და ექსპლუატაცია</a:t>
            </a:r>
            <a:r>
              <a:rPr lang="en-US" dirty="0" smtClean="0"/>
              <a:t>) </a:t>
            </a:r>
            <a:r>
              <a:rPr lang="ru-RU" dirty="0" smtClean="0"/>
              <a:t>პერიოდში პერმანენტული გარემოსდაცვითი კონტროლი</a:t>
            </a:r>
            <a:r>
              <a:rPr lang="en-US" dirty="0" smtClean="0"/>
              <a:t>.</a:t>
            </a:r>
            <a:endParaRPr lang="ru-RU" dirty="0" smtClean="0"/>
          </a:p>
          <a:p>
            <a:r>
              <a:rPr lang="ru-RU" dirty="0" smtClean="0"/>
              <a:t> </a:t>
            </a:r>
          </a:p>
          <a:p>
            <a:pPr algn="just"/>
            <a:r>
              <a:rPr lang="ru-RU" dirty="0" smtClean="0"/>
              <a:t>საქმიანობის განხორციელების პროცესში უარყოფითი ზემოქმედების შემცირების მნიშვნელოვანი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 და მონიტორინგის შედეგების მიხედვით</a:t>
            </a:r>
            <a:r>
              <a:rPr lang="ka-GE" dirty="0" smtClean="0"/>
              <a:t>, ამიტომ საწარმოს მიერ დაგეგმილია </a:t>
            </a:r>
            <a:r>
              <a:rPr lang="en-US" dirty="0" err="1" smtClean="0"/>
              <a:t>ატმოსფერული</a:t>
            </a:r>
            <a:r>
              <a:rPr lang="en-US" dirty="0" smtClean="0"/>
              <a:t> </a:t>
            </a:r>
            <a:r>
              <a:rPr lang="en-US" dirty="0" err="1" smtClean="0"/>
              <a:t>ჰაერის</a:t>
            </a:r>
            <a:r>
              <a:rPr lang="en-US" dirty="0" smtClean="0"/>
              <a:t> </a:t>
            </a:r>
            <a:r>
              <a:rPr lang="en-US" dirty="0" err="1" smtClean="0"/>
              <a:t>ხარისხის</a:t>
            </a:r>
            <a:r>
              <a:rPr lang="en-US" dirty="0" smtClean="0"/>
              <a:t> </a:t>
            </a:r>
            <a:r>
              <a:rPr lang="en-US" dirty="0" err="1" smtClean="0"/>
              <a:t>უწყვეტი</a:t>
            </a:r>
            <a:r>
              <a:rPr lang="en-US" dirty="0" smtClean="0"/>
              <a:t> </a:t>
            </a:r>
            <a:r>
              <a:rPr lang="en-US" dirty="0" err="1" smtClean="0"/>
              <a:t>ავტომატური</a:t>
            </a:r>
            <a:r>
              <a:rPr lang="en-US" dirty="0" smtClean="0"/>
              <a:t> </a:t>
            </a:r>
            <a:r>
              <a:rPr lang="en-US" dirty="0" err="1" smtClean="0"/>
              <a:t>მონიტორინგის</a:t>
            </a:r>
            <a:r>
              <a:rPr lang="ka-GE" dirty="0" smtClean="0"/>
              <a:t> </a:t>
            </a:r>
            <a:r>
              <a:rPr lang="en-US" dirty="0" err="1" smtClean="0"/>
              <a:t>დანერგვა</a:t>
            </a:r>
            <a:r>
              <a:rPr lang="en-US" dirty="0" smtClean="0"/>
              <a:t> </a:t>
            </a:r>
            <a:r>
              <a:rPr lang="en-US" dirty="0" err="1" smtClean="0"/>
              <a:t>და</a:t>
            </a:r>
            <a:r>
              <a:rPr lang="en-US" dirty="0" smtClean="0"/>
              <a:t> </a:t>
            </a:r>
            <a:r>
              <a:rPr lang="en-US" dirty="0" err="1" smtClean="0"/>
              <a:t>განხორციელებ</a:t>
            </a:r>
            <a:r>
              <a:rPr lang="ka-GE" dirty="0" smtClean="0"/>
              <a:t>ა, </a:t>
            </a:r>
            <a:r>
              <a:rPr lang="en-US" dirty="0" smtClean="0"/>
              <a:t> </a:t>
            </a:r>
            <a:r>
              <a:rPr lang="en-US" dirty="0" err="1" smtClean="0"/>
              <a:t>მონიტორინგის</a:t>
            </a:r>
            <a:r>
              <a:rPr lang="en-US" dirty="0" smtClean="0"/>
              <a:t> </a:t>
            </a:r>
            <a:r>
              <a:rPr lang="en-US" dirty="0" err="1" smtClean="0"/>
              <a:t>შედეგების</a:t>
            </a:r>
            <a:r>
              <a:rPr lang="en-US" dirty="0" smtClean="0"/>
              <a:t> </a:t>
            </a:r>
            <a:r>
              <a:rPr lang="en-US" dirty="0" err="1" smtClean="0"/>
              <a:t>ონლაინ</a:t>
            </a:r>
            <a:r>
              <a:rPr lang="ka-GE" dirty="0" smtClean="0"/>
              <a:t> </a:t>
            </a:r>
            <a:r>
              <a:rPr lang="en-US" dirty="0" err="1" smtClean="0"/>
              <a:t>რეჟიმში</a:t>
            </a:r>
            <a:r>
              <a:rPr lang="en-US" dirty="0" smtClean="0"/>
              <a:t> </a:t>
            </a:r>
            <a:r>
              <a:rPr lang="en-US" dirty="0" err="1" smtClean="0"/>
              <a:t>ხელმისაწვდომობის</a:t>
            </a:r>
            <a:r>
              <a:rPr lang="en-US" dirty="0" smtClean="0"/>
              <a:t> </a:t>
            </a:r>
            <a:r>
              <a:rPr lang="ka-GE" dirty="0" smtClean="0"/>
              <a:t>უზრუნველყოფა .</a:t>
            </a:r>
          </a:p>
          <a:p>
            <a:endParaRPr lang="ka-GE" dirty="0" smtClean="0"/>
          </a:p>
          <a:p>
            <a:r>
              <a:rPr lang="ru-RU" dirty="0" smtClean="0"/>
              <a:t>მონიტორინგის შედეგები გამოყენებული იქნება გარემოსდაცვით გეგმაში საჭიროების შემთხვევაში შესწორების შესატანად და დაინტერესებული პირების მიმდინარე ინფორმირებისთვის. </a:t>
            </a:r>
            <a:endParaRPr lang="ru-RU" dirty="0"/>
          </a:p>
        </p:txBody>
      </p:sp>
    </p:spTree>
    <p:extLst>
      <p:ext uri="{BB962C8B-B14F-4D97-AF65-F5344CB8AC3E}">
        <p14:creationId xmlns="" xmlns:p14="http://schemas.microsoft.com/office/powerpoint/2010/main" val="87078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29594"/>
          </a:xfrm>
        </p:spPr>
        <p:txBody>
          <a:bodyPr>
            <a:noAutofit/>
          </a:bodyPr>
          <a:lstStyle/>
          <a:p>
            <a:pPr algn="just"/>
            <a:r>
              <a:rPr lang="ka-GE" sz="2400" dirty="0" smtClean="0"/>
              <a:t>.</a:t>
            </a:r>
            <a:endParaRPr lang="en-US" sz="2400" dirty="0"/>
          </a:p>
        </p:txBody>
      </p:sp>
      <p:sp>
        <p:nvSpPr>
          <p:cNvPr id="3" name="Rectangle 2"/>
          <p:cNvSpPr/>
          <p:nvPr/>
        </p:nvSpPr>
        <p:spPr>
          <a:xfrm>
            <a:off x="1211856" y="5293471"/>
            <a:ext cx="9761109" cy="646331"/>
          </a:xfrm>
          <a:prstGeom prst="rect">
            <a:avLst/>
          </a:prstGeom>
        </p:spPr>
        <p:txBody>
          <a:bodyPr wrap="square">
            <a:spAutoFit/>
          </a:bodyPr>
          <a:lstStyle/>
          <a:p>
            <a:pPr algn="ctr"/>
            <a:r>
              <a:rPr lang="ka-GE" sz="3600" b="1" dirty="0" smtClean="0"/>
              <a:t>გმადლობთ </a:t>
            </a:r>
            <a:r>
              <a:rPr lang="en-US" sz="3600" b="1" dirty="0" smtClean="0"/>
              <a:t>  </a:t>
            </a:r>
            <a:r>
              <a:rPr lang="ka-GE" sz="3600" b="1" dirty="0" smtClean="0"/>
              <a:t>ყურადღებისათვის</a:t>
            </a:r>
            <a:endParaRPr lang="en-US" sz="3600" dirty="0"/>
          </a:p>
        </p:txBody>
      </p:sp>
      <p:sp>
        <p:nvSpPr>
          <p:cNvPr id="4" name="Rectangle 3"/>
          <p:cNvSpPr/>
          <p:nvPr/>
        </p:nvSpPr>
        <p:spPr>
          <a:xfrm>
            <a:off x="3574551" y="0"/>
            <a:ext cx="4844596" cy="369332"/>
          </a:xfrm>
          <a:prstGeom prst="rect">
            <a:avLst/>
          </a:prstGeom>
        </p:spPr>
        <p:txBody>
          <a:bodyPr wrap="none">
            <a:spAutoFit/>
          </a:bodyPr>
          <a:lstStyle/>
          <a:p>
            <a:r>
              <a:rPr lang="en-US" b="1" dirty="0" err="1" smtClean="0"/>
              <a:t>უწყვეტი</a:t>
            </a:r>
            <a:r>
              <a:rPr lang="en-US" b="1" dirty="0" smtClean="0"/>
              <a:t> </a:t>
            </a:r>
            <a:r>
              <a:rPr lang="en-US" b="1" dirty="0" err="1" smtClean="0"/>
              <a:t>მონიტორინგის</a:t>
            </a:r>
            <a:r>
              <a:rPr lang="en-US" b="1" dirty="0" smtClean="0"/>
              <a:t> </a:t>
            </a:r>
            <a:r>
              <a:rPr lang="en-US" b="1" dirty="0" err="1" smtClean="0"/>
              <a:t>სისტემის</a:t>
            </a:r>
            <a:r>
              <a:rPr lang="en-US" b="1" dirty="0" smtClean="0"/>
              <a:t> </a:t>
            </a:r>
            <a:r>
              <a:rPr lang="en-US" b="1" dirty="0" err="1" smtClean="0"/>
              <a:t>სტრუქტურა</a:t>
            </a:r>
            <a:endParaRPr lang="en-US" b="1" dirty="0"/>
          </a:p>
        </p:txBody>
      </p:sp>
      <p:pic>
        <p:nvPicPr>
          <p:cNvPr id="10" name="Picture 9" descr="http://rgm-consulting.kz/images/strelka.gif"/>
          <p:cNvPicPr/>
          <p:nvPr/>
        </p:nvPicPr>
        <p:blipFill>
          <a:blip r:embed="rId2"/>
          <a:srcRect/>
          <a:stretch>
            <a:fillRect/>
          </a:stretch>
        </p:blipFill>
        <p:spPr bwMode="auto">
          <a:xfrm>
            <a:off x="5267382" y="1036617"/>
            <a:ext cx="180975" cy="400050"/>
          </a:xfrm>
          <a:prstGeom prst="rect">
            <a:avLst/>
          </a:prstGeom>
          <a:noFill/>
          <a:ln w="9525">
            <a:noFill/>
            <a:miter lim="800000"/>
            <a:headEnd/>
            <a:tailEnd/>
          </a:ln>
        </p:spPr>
      </p:pic>
      <p:sp>
        <p:nvSpPr>
          <p:cNvPr id="11" name="Rectangle 10"/>
          <p:cNvSpPr/>
          <p:nvPr/>
        </p:nvSpPr>
        <p:spPr>
          <a:xfrm>
            <a:off x="1219199" y="715175"/>
            <a:ext cx="8651914" cy="369332"/>
          </a:xfrm>
          <a:prstGeom prst="rect">
            <a:avLst/>
          </a:prstGeom>
        </p:spPr>
        <p:txBody>
          <a:bodyPr wrap="square">
            <a:spAutoFit/>
          </a:bodyPr>
          <a:lstStyle/>
          <a:p>
            <a:r>
              <a:rPr lang="ka-GE" b="1" dirty="0" smtClean="0">
                <a:solidFill>
                  <a:srgbClr val="0070C0"/>
                </a:solidFill>
              </a:rPr>
              <a:t>I დონე. გამზომი ხელსაწყოებიდან მონაცემთა შეგროვებისა და მართვის სისტემა</a:t>
            </a:r>
            <a:r>
              <a:rPr lang="ka-GE" b="1" dirty="0" smtClean="0"/>
              <a:t>. </a:t>
            </a:r>
            <a:endParaRPr lang="en-US" dirty="0"/>
          </a:p>
        </p:txBody>
      </p:sp>
      <p:sp>
        <p:nvSpPr>
          <p:cNvPr id="20" name="Rectangle 19"/>
          <p:cNvSpPr/>
          <p:nvPr/>
        </p:nvSpPr>
        <p:spPr>
          <a:xfrm>
            <a:off x="2663454" y="1459601"/>
            <a:ext cx="5432898" cy="369332"/>
          </a:xfrm>
          <a:prstGeom prst="rect">
            <a:avLst/>
          </a:prstGeom>
        </p:spPr>
        <p:txBody>
          <a:bodyPr wrap="none">
            <a:spAutoFit/>
          </a:bodyPr>
          <a:lstStyle/>
          <a:p>
            <a:r>
              <a:rPr lang="ru-RU" b="1" dirty="0" smtClean="0">
                <a:solidFill>
                  <a:srgbClr val="0070C0"/>
                </a:solidFill>
              </a:rPr>
              <a:t>II </a:t>
            </a:r>
            <a:r>
              <a:rPr lang="ka-GE" b="1" dirty="0" smtClean="0">
                <a:solidFill>
                  <a:srgbClr val="0070C0"/>
                </a:solidFill>
              </a:rPr>
              <a:t>დონე</a:t>
            </a:r>
            <a:r>
              <a:rPr lang="ru-RU" b="1" dirty="0" smtClean="0">
                <a:solidFill>
                  <a:srgbClr val="0070C0"/>
                </a:solidFill>
              </a:rPr>
              <a:t>.</a:t>
            </a:r>
            <a:r>
              <a:rPr lang="ka-GE" b="1" dirty="0" smtClean="0">
                <a:solidFill>
                  <a:srgbClr val="0070C0"/>
                </a:solidFill>
              </a:rPr>
              <a:t> მონაცემთა ავტონომიური რეგისტრატორი</a:t>
            </a:r>
            <a:endParaRPr lang="en-US" dirty="0">
              <a:solidFill>
                <a:srgbClr val="0070C0"/>
              </a:solidFill>
            </a:endParaRPr>
          </a:p>
        </p:txBody>
      </p:sp>
      <p:pic>
        <p:nvPicPr>
          <p:cNvPr id="21" name="Picture 20" descr="http://rgm-consulting.kz/images/strelka.gif"/>
          <p:cNvPicPr/>
          <p:nvPr/>
        </p:nvPicPr>
        <p:blipFill>
          <a:blip r:embed="rId2"/>
          <a:srcRect/>
          <a:stretch>
            <a:fillRect/>
          </a:stretch>
        </p:blipFill>
        <p:spPr bwMode="auto">
          <a:xfrm>
            <a:off x="5298597" y="1850030"/>
            <a:ext cx="180975" cy="400050"/>
          </a:xfrm>
          <a:prstGeom prst="rect">
            <a:avLst/>
          </a:prstGeom>
          <a:noFill/>
          <a:ln w="9525">
            <a:noFill/>
            <a:miter lim="800000"/>
            <a:headEnd/>
            <a:tailEnd/>
          </a:ln>
        </p:spPr>
      </p:pic>
      <p:sp>
        <p:nvSpPr>
          <p:cNvPr id="1036" name="Rectangle 12"/>
          <p:cNvSpPr>
            <a:spLocks noChangeArrowheads="1"/>
          </p:cNvSpPr>
          <p:nvPr/>
        </p:nvSpPr>
        <p:spPr bwMode="auto">
          <a:xfrm>
            <a:off x="2610997" y="2291508"/>
            <a:ext cx="559656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rgbClr val="0070C0"/>
                </a:solidFill>
              </a:rPr>
              <a:t>III </a:t>
            </a:r>
            <a:r>
              <a:rPr lang="ka-GE" b="1" dirty="0" smtClean="0">
                <a:solidFill>
                  <a:srgbClr val="0070C0"/>
                </a:solidFill>
              </a:rPr>
              <a:t>დონე</a:t>
            </a:r>
            <a:r>
              <a:rPr lang="ru-RU" b="1" dirty="0" smtClean="0">
                <a:solidFill>
                  <a:srgbClr val="0070C0"/>
                </a:solidFill>
              </a:rPr>
              <a:t>. </a:t>
            </a:r>
            <a:r>
              <a:rPr lang="ka-GE" b="1" dirty="0" smtClean="0">
                <a:solidFill>
                  <a:srgbClr val="0070C0"/>
                </a:solidFill>
              </a:rPr>
              <a:t>მონაცემთა სერვერი </a:t>
            </a:r>
          </a:p>
        </p:txBody>
      </p:sp>
      <p:pic>
        <p:nvPicPr>
          <p:cNvPr id="24" name="Picture 23" descr="http://rgm-consulting.kz/images/strelka.gif"/>
          <p:cNvPicPr/>
          <p:nvPr/>
        </p:nvPicPr>
        <p:blipFill>
          <a:blip r:embed="rId2"/>
          <a:srcRect/>
          <a:stretch>
            <a:fillRect/>
          </a:stretch>
        </p:blipFill>
        <p:spPr bwMode="auto">
          <a:xfrm>
            <a:off x="5296760" y="2707509"/>
            <a:ext cx="180975" cy="400050"/>
          </a:xfrm>
          <a:prstGeom prst="rect">
            <a:avLst/>
          </a:prstGeom>
          <a:noFill/>
          <a:ln w="9525">
            <a:noFill/>
            <a:miter lim="800000"/>
            <a:headEnd/>
            <a:tailEnd/>
          </a:ln>
        </p:spPr>
      </p:pic>
      <p:sp>
        <p:nvSpPr>
          <p:cNvPr id="1038" name="Rectangle 14"/>
          <p:cNvSpPr>
            <a:spLocks noChangeArrowheads="1"/>
          </p:cNvSpPr>
          <p:nvPr/>
        </p:nvSpPr>
        <p:spPr bwMode="auto">
          <a:xfrm>
            <a:off x="2864386" y="3139807"/>
            <a:ext cx="721604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rgbClr val="0070C0"/>
                </a:solidFill>
              </a:rPr>
              <a:t>IV </a:t>
            </a:r>
            <a:r>
              <a:rPr lang="ka-GE" b="1" dirty="0" smtClean="0">
                <a:solidFill>
                  <a:srgbClr val="0070C0"/>
                </a:solidFill>
              </a:rPr>
              <a:t>დონე</a:t>
            </a:r>
            <a:r>
              <a:rPr lang="ru-RU" b="1" dirty="0" smtClean="0">
                <a:solidFill>
                  <a:srgbClr val="0070C0"/>
                </a:solidFill>
              </a:rPr>
              <a:t>. </a:t>
            </a:r>
            <a:r>
              <a:rPr lang="ka-GE" b="1" dirty="0" smtClean="0">
                <a:solidFill>
                  <a:srgbClr val="0070C0"/>
                </a:solidFill>
              </a:rPr>
              <a:t>მომხმარებელთა ავტონომიური სადგურები</a:t>
            </a:r>
          </a:p>
        </p:txBody>
      </p:sp>
      <p:pic>
        <p:nvPicPr>
          <p:cNvPr id="27" name="Picture 26" descr="http://rgm-consulting.kz/images/strelka.gif"/>
          <p:cNvPicPr/>
          <p:nvPr/>
        </p:nvPicPr>
        <p:blipFill>
          <a:blip r:embed="rId2"/>
          <a:srcRect/>
          <a:stretch>
            <a:fillRect/>
          </a:stretch>
        </p:blipFill>
        <p:spPr bwMode="auto">
          <a:xfrm>
            <a:off x="5272891" y="3564989"/>
            <a:ext cx="180975" cy="400050"/>
          </a:xfrm>
          <a:prstGeom prst="rect">
            <a:avLst/>
          </a:prstGeom>
          <a:noFill/>
          <a:ln w="9525">
            <a:noFill/>
            <a:miter lim="800000"/>
            <a:headEnd/>
            <a:tailEnd/>
          </a:ln>
        </p:spPr>
      </p:pic>
      <p:graphicFrame>
        <p:nvGraphicFramePr>
          <p:cNvPr id="28" name="Table 27"/>
          <p:cNvGraphicFramePr>
            <a:graphicFrameLocks noGrp="1"/>
          </p:cNvGraphicFramePr>
          <p:nvPr/>
        </p:nvGraphicFramePr>
        <p:xfrm>
          <a:off x="3897943" y="3988471"/>
          <a:ext cx="3097767" cy="440309"/>
        </p:xfrm>
        <a:graphic>
          <a:graphicData uri="http://schemas.openxmlformats.org/drawingml/2006/table">
            <a:tbl>
              <a:tblPr/>
              <a:tblGrid>
                <a:gridCol w="3097767"/>
              </a:tblGrid>
              <a:tr h="440309">
                <a:tc>
                  <a:txBody>
                    <a:bodyPr/>
                    <a:lstStyle/>
                    <a:p>
                      <a:pPr algn="ctr">
                        <a:spcAft>
                          <a:spcPts val="0"/>
                        </a:spcAft>
                      </a:pPr>
                      <a:r>
                        <a:rPr lang="ka-GE" sz="1400" b="1" dirty="0">
                          <a:solidFill>
                            <a:srgbClr val="0070C0"/>
                          </a:solidFill>
                          <a:latin typeface="Sylfaen"/>
                          <a:ea typeface="Times New Roman"/>
                        </a:rPr>
                        <a:t>მომხმარებლების მიერ </a:t>
                      </a:r>
                      <a:endParaRPr lang="en-US" sz="1400" b="1" dirty="0">
                        <a:solidFill>
                          <a:srgbClr val="0070C0"/>
                        </a:solidFill>
                        <a:latin typeface="Times New Roman"/>
                        <a:ea typeface="Times New Roman"/>
                      </a:endParaRPr>
                    </a:p>
                    <a:p>
                      <a:pPr algn="ctr">
                        <a:spcAft>
                          <a:spcPts val="0"/>
                        </a:spcAft>
                      </a:pPr>
                      <a:r>
                        <a:rPr lang="ka-GE" sz="1400" b="1" dirty="0">
                          <a:solidFill>
                            <a:srgbClr val="0070C0"/>
                          </a:solidFill>
                          <a:latin typeface="Sylfaen"/>
                          <a:ea typeface="Times New Roman"/>
                        </a:rPr>
                        <a:t> მონაცემთა ნახვა</a:t>
                      </a:r>
                      <a:endParaRPr lang="en-US" sz="1400" b="1" dirty="0">
                        <a:solidFill>
                          <a:srgbClr val="0070C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8142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1280890"/>
          </a:xfrm>
        </p:spPr>
        <p:txBody>
          <a:bodyPr>
            <a:normAutofit/>
          </a:bodyPr>
          <a:lstStyle/>
          <a:p>
            <a:r>
              <a:rPr lang="ka-GE" sz="3200" b="1" dirty="0">
                <a:solidFill>
                  <a:schemeClr val="tx1"/>
                </a:solidFill>
              </a:rPr>
              <a:t>პროექტის მოკლე აღწერა</a:t>
            </a:r>
            <a:endParaRPr lang="en-US" sz="3200" dirty="0"/>
          </a:p>
        </p:txBody>
      </p:sp>
      <p:sp>
        <p:nvSpPr>
          <p:cNvPr id="3" name="Content Placeholder 2"/>
          <p:cNvSpPr>
            <a:spLocks noGrp="1"/>
          </p:cNvSpPr>
          <p:nvPr>
            <p:ph idx="1"/>
          </p:nvPr>
        </p:nvSpPr>
        <p:spPr>
          <a:xfrm>
            <a:off x="782198" y="1043710"/>
            <a:ext cx="10961783" cy="5546435"/>
          </a:xfrm>
        </p:spPr>
        <p:txBody>
          <a:bodyPr>
            <a:normAutofit/>
          </a:bodyPr>
          <a:lstStyle/>
          <a:p>
            <a:pPr algn="just"/>
            <a:r>
              <a:rPr lang="en-US" sz="2000" dirty="0" err="1" smtClean="0"/>
              <a:t>შ.პ.ს</a:t>
            </a:r>
            <a:r>
              <a:rPr lang="en-US" sz="2000" dirty="0" smtClean="0"/>
              <a:t>. </a:t>
            </a:r>
            <a:r>
              <a:rPr lang="ka-GE" sz="2000" dirty="0" smtClean="0"/>
              <a:t>„არერსა მეთალ“-ის  (საიდენტიფიკაციო ნომერი: 437072864 ) მეორადი</a:t>
            </a:r>
            <a:r>
              <a:rPr lang="en-US" sz="2000" dirty="0" smtClean="0"/>
              <a:t> </a:t>
            </a:r>
            <a:r>
              <a:rPr lang="ka-GE" sz="2000" dirty="0" smtClean="0"/>
              <a:t>ნედლეულიდან ფერადი ლითონების წარმოების ქარხნის</a:t>
            </a:r>
            <a:r>
              <a:rPr lang="en-US" sz="2000" dirty="0" smtClean="0"/>
              <a:t> </a:t>
            </a:r>
            <a:r>
              <a:rPr lang="en-US" sz="2000" dirty="0" err="1" smtClean="0"/>
              <a:t>მშენებლობა</a:t>
            </a:r>
            <a:r>
              <a:rPr lang="en-US" sz="2000" dirty="0" smtClean="0"/>
              <a:t> </a:t>
            </a:r>
            <a:r>
              <a:rPr lang="en-US" sz="2000" dirty="0" err="1" smtClean="0"/>
              <a:t>და</a:t>
            </a:r>
            <a:r>
              <a:rPr lang="en-US" sz="2000" dirty="0" smtClean="0"/>
              <a:t> </a:t>
            </a:r>
            <a:r>
              <a:rPr lang="en-US" sz="2000" dirty="0" err="1" smtClean="0"/>
              <a:t>ექსპლუატაცია</a:t>
            </a:r>
            <a:r>
              <a:rPr lang="en-US" sz="2000" dirty="0" smtClean="0"/>
              <a:t> </a:t>
            </a:r>
            <a:r>
              <a:rPr lang="ka-GE" sz="2000" dirty="0" smtClean="0"/>
              <a:t>დაგეგმილია</a:t>
            </a:r>
            <a:r>
              <a:rPr lang="en-US" sz="2000" dirty="0" smtClean="0"/>
              <a:t> </a:t>
            </a:r>
            <a:r>
              <a:rPr lang="ka-GE" sz="2000" dirty="0" smtClean="0"/>
              <a:t>ოზურგეთის მუნიციპალიტეტის სოფ. ლიხაურში, ქუჩა 1, ნაკვეთი 107-ში მდებარე 31 797.00 კვ.მ. ფართობის მქონე არასასოფლო-სამეურნეო დანიშნულების,  შ.პ.ს. „მანსაროვარ“-ის (საიდენტიფიკაციო ნომერი: 406030815) საკუთრებაში არსებულ მიწის ნაკვეთზე და მასზე განთავსებულ შენობა-ნაგებობებში. მიწის ნაკვეთის საკადასტრო კოდი: </a:t>
            </a:r>
            <a:r>
              <a:rPr lang="en-US" sz="2000" dirty="0" smtClean="0"/>
              <a:t>N</a:t>
            </a:r>
            <a:r>
              <a:rPr lang="ka-GE" sz="2000" dirty="0" smtClean="0"/>
              <a:t>26.16.19.006 </a:t>
            </a:r>
            <a:r>
              <a:rPr lang="en-US" sz="2000" dirty="0" smtClean="0"/>
              <a:t>;</a:t>
            </a:r>
            <a:endParaRPr lang="ka-GE" sz="2000" dirty="0" smtClean="0"/>
          </a:p>
          <a:p>
            <a:pPr algn="just"/>
            <a:r>
              <a:rPr lang="ka-GE" sz="2000" dirty="0" smtClean="0"/>
              <a:t>საპროექტო ტერიტორიისათვის  უახლოესი  დასახლებული პუნქტია ქ. ოზურგეთი და უახლოესი სახოვრებელი დასახელებაა - ე. თაყაიშვილის  ქუჩა,  რომელიც განთავსებულია საპროექტო ტერიტორიის დასავლეთის და  ჩრდილოეთის მიმართულებით. საპროექტო ტერიტორიის დასავლეთის საზღვრიდან  მინიმალური მანძილი საცხოვრებელ სახლებამდე შეადგენს არანაკლებ 0,115 კმ-ს (მიწის ნაკვეთი </a:t>
            </a:r>
            <a:r>
              <a:rPr lang="en-US" sz="2000" dirty="0" smtClean="0"/>
              <a:t>N </a:t>
            </a:r>
            <a:r>
              <a:rPr lang="ka-GE" sz="2000" dirty="0" smtClean="0"/>
              <a:t>26.26.51.200, მისამართი: ე. თაყაიშვილის  ქუჩა </a:t>
            </a:r>
            <a:r>
              <a:rPr lang="en-US" sz="2000" dirty="0" smtClean="0"/>
              <a:t>N</a:t>
            </a:r>
            <a:r>
              <a:rPr lang="ka-GE" sz="2000" dirty="0" smtClean="0"/>
              <a:t>115), ხოლო საპროექტო ტერიტორიის ჩრდილოეთის საზღვრიდან  მინიმალური მანძილი საცხოვრებელ სახლებამდე შეადგენს არანაკლებ 0,034 კმ-ს (მიწის ნაკვეთი </a:t>
            </a:r>
            <a:r>
              <a:rPr lang="en-US" sz="2000" dirty="0" smtClean="0"/>
              <a:t>N</a:t>
            </a:r>
            <a:r>
              <a:rPr lang="ka-GE" sz="2000" dirty="0" smtClean="0"/>
              <a:t>26.26.52.004, მისამართი: ე. თაყაიშვილის  ქუჩა </a:t>
            </a:r>
            <a:r>
              <a:rPr lang="en-US" sz="2000" dirty="0" smtClean="0"/>
              <a:t>N</a:t>
            </a:r>
            <a:r>
              <a:rPr lang="ka-GE" sz="2000" dirty="0" smtClean="0"/>
              <a:t>66დ). მდ. აჭისწყალი  საკვლევი ტერიტორიიდან უახლოესი წყალსატევია, რომელიც  საკვლევი ტერიტორიის საზღვრიდან  აღმოსავლეთით  მიედინება დაახლოებით 120 მ  მანძილზე.</a:t>
            </a:r>
            <a:endParaRPr lang="en-US" sz="2000" dirty="0" smtClean="0"/>
          </a:p>
          <a:p>
            <a:endParaRPr lang="en-US" sz="2000" dirty="0" smtClean="0"/>
          </a:p>
          <a:p>
            <a:pPr>
              <a:buNone/>
            </a:pPr>
            <a:endParaRPr lang="en-US" dirty="0"/>
          </a:p>
        </p:txBody>
      </p:sp>
    </p:spTree>
    <p:extLst>
      <p:ext uri="{BB962C8B-B14F-4D97-AF65-F5344CB8AC3E}">
        <p14:creationId xmlns="" xmlns:p14="http://schemas.microsoft.com/office/powerpoint/2010/main" val="33713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solidFill>
                  <a:schemeClr val="tx1"/>
                </a:solidFill>
              </a:rPr>
              <a:t>საკვლევი ტერიტორია</a:t>
            </a:r>
            <a:endParaRPr lang="en-US" sz="2800" dirty="0"/>
          </a:p>
        </p:txBody>
      </p:sp>
      <p:pic>
        <p:nvPicPr>
          <p:cNvPr id="5" name="Picture 4" descr="C:\Users\Rezo\Desktop\აეროთანამგზავრული 1.jpg"/>
          <p:cNvPicPr/>
          <p:nvPr/>
        </p:nvPicPr>
        <p:blipFill>
          <a:blip r:embed="rId2" cstate="print"/>
          <a:srcRect/>
          <a:stretch>
            <a:fillRect/>
          </a:stretch>
        </p:blipFill>
        <p:spPr bwMode="auto">
          <a:xfrm>
            <a:off x="1679396" y="877185"/>
            <a:ext cx="9009477" cy="5698541"/>
          </a:xfrm>
          <a:prstGeom prst="rect">
            <a:avLst/>
          </a:prstGeom>
          <a:noFill/>
          <a:ln w="9525">
            <a:noFill/>
            <a:miter lim="800000"/>
            <a:headEnd/>
            <a:tailEnd/>
          </a:ln>
        </p:spPr>
      </p:pic>
    </p:spTree>
    <p:extLst>
      <p:ext uri="{BB962C8B-B14F-4D97-AF65-F5344CB8AC3E}">
        <p14:creationId xmlns="" xmlns:p14="http://schemas.microsoft.com/office/powerpoint/2010/main" val="19048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1181" y="449009"/>
            <a:ext cx="10763479" cy="7602081"/>
          </a:xfrm>
          <a:prstGeom prst="rect">
            <a:avLst/>
          </a:prstGeom>
        </p:spPr>
        <p:txBody>
          <a:bodyPr wrap="square">
            <a:spAutoFit/>
          </a:bodyPr>
          <a:lstStyle/>
          <a:p>
            <a:pPr algn="ctr"/>
            <a:r>
              <a:rPr lang="ka-GE" sz="3200" b="1" dirty="0"/>
              <a:t>საკვლევი </a:t>
            </a:r>
            <a:r>
              <a:rPr lang="ka-GE" sz="3200" b="1" dirty="0" smtClean="0"/>
              <a:t>ტერიტორია</a:t>
            </a:r>
            <a:endParaRPr lang="en-US" sz="3200" b="1" dirty="0" smtClean="0"/>
          </a:p>
          <a:p>
            <a:pPr marL="342900" lvl="0" indent="-342900">
              <a:buFont typeface="Arial" pitchFamily="34" charset="0"/>
              <a:buChar char="•"/>
            </a:pPr>
            <a:r>
              <a:rPr lang="ka-GE" sz="2400" dirty="0" smtClean="0"/>
              <a:t>საწარმოსათვის შერჩეული ტერიტორია ათეული წლების განმავლობაში განიცდიდა მაღალ ტექნოგენურ და ანთროპოგენურ დატვირთვას, რის გამოც ჩამოყალიბებულია ტიპიური ტექნოგენური ლანდშაფტი. </a:t>
            </a:r>
          </a:p>
          <a:p>
            <a:pPr marL="342900" lvl="0" indent="-342900">
              <a:buFont typeface="Arial" pitchFamily="34" charset="0"/>
              <a:buChar char="•"/>
            </a:pPr>
            <a:r>
              <a:rPr lang="ka-GE" sz="2400" dirty="0" smtClean="0"/>
              <a:t>საკვლევ ტერიტორიაზე საბაზისო საველე კვლევის ფარგლებში გამოვლენილი არ ყოფილა არცერთი ეს მნიშვნელოვანი ჰაბიტატი ან სახეობა. უ</a:t>
            </a:r>
            <a:r>
              <a:rPr lang="ru-RU" sz="2400" dirty="0" smtClean="0"/>
              <a:t>შუალოდ სა</a:t>
            </a:r>
            <a:r>
              <a:rPr lang="ka-GE" sz="2400" dirty="0" smtClean="0"/>
              <a:t>კვლევ </a:t>
            </a:r>
            <a:r>
              <a:rPr lang="ru-RU" sz="2400" dirty="0" smtClean="0"/>
              <a:t>ტერიტორიაზე ხე-მცენარეული საფარი პრაქტიკულად წარმოდგენილი</a:t>
            </a:r>
            <a:r>
              <a:rPr lang="ka-GE" sz="2400" dirty="0" smtClean="0"/>
              <a:t>ა </a:t>
            </a:r>
            <a:r>
              <a:rPr lang="ru-RU" sz="2400" dirty="0" smtClean="0"/>
              <a:t> </a:t>
            </a:r>
            <a:r>
              <a:rPr lang="ka-GE" sz="2400" dirty="0" smtClean="0"/>
              <a:t>ხელოვნურად გაშენებული ერთეული ეგზემპლიარის სახით</a:t>
            </a:r>
            <a:r>
              <a:rPr lang="en-US" sz="2400" dirty="0" smtClean="0"/>
              <a:t>.</a:t>
            </a:r>
            <a:endParaRPr lang="ka-GE" sz="2400" dirty="0" smtClean="0"/>
          </a:p>
          <a:p>
            <a:pPr marL="342900" lvl="0" indent="-342900">
              <a:buFont typeface="Arial" pitchFamily="34" charset="0"/>
              <a:buChar char="•"/>
            </a:pPr>
            <a:r>
              <a:rPr lang="it-IT" sz="2400" dirty="0" smtClean="0"/>
              <a:t>სა</a:t>
            </a:r>
            <a:r>
              <a:rPr lang="ka-GE" sz="2400" dirty="0" smtClean="0"/>
              <a:t>კვლევი</a:t>
            </a:r>
            <a:r>
              <a:rPr lang="it-IT" sz="2400" dirty="0" smtClean="0"/>
              <a:t> ტერიტორია </a:t>
            </a:r>
            <a:r>
              <a:rPr lang="ka-GE" sz="2400" dirty="0" smtClean="0"/>
              <a:t>შემოღობილია დაახლოებით 2 მ სიმაღლის ბეტონის ფილებით და მოწყობილია შიდა მისასვლელი გზები. </a:t>
            </a:r>
          </a:p>
          <a:p>
            <a:pPr marL="342900" lvl="0" indent="-342900">
              <a:buFont typeface="Arial" pitchFamily="34" charset="0"/>
              <a:buChar char="•"/>
            </a:pPr>
            <a:r>
              <a:rPr lang="ka-GE" sz="2400" dirty="0" smtClean="0"/>
              <a:t>საკვლევ ტერიტორიაზე არსებული შენობა-ნაგებობების განაშენიანების საერთო ფართია - 9 753,16 </a:t>
            </a:r>
            <a:r>
              <a:rPr lang="ka-GE" sz="2400" dirty="0" smtClean="0"/>
              <a:t>მ</a:t>
            </a:r>
            <a:r>
              <a:rPr lang="ka-GE" sz="2400" baseline="30000" dirty="0" smtClean="0"/>
              <a:t>2</a:t>
            </a:r>
            <a:r>
              <a:rPr lang="ka-GE" sz="2400" dirty="0" smtClean="0"/>
              <a:t> </a:t>
            </a:r>
            <a:r>
              <a:rPr lang="ka-GE" sz="2400" dirty="0" smtClean="0"/>
              <a:t>, ანუ საკვლევი ტერიტორიის საერთო ფართის 30,67</a:t>
            </a:r>
            <a:r>
              <a:rPr lang="ka-GE" sz="2400" dirty="0" smtClean="0"/>
              <a:t>%;  </a:t>
            </a:r>
            <a:r>
              <a:rPr lang="ka-GE" sz="2400" dirty="0" smtClean="0"/>
              <a:t>საკვლევ ტერიტორიაზე არსებული შიდა გზებისა და მოედნების  საერთო ფართია - 3 540,10 მ</a:t>
            </a:r>
            <a:r>
              <a:rPr lang="ka-GE" sz="2400" baseline="30000" dirty="0" smtClean="0"/>
              <a:t>2</a:t>
            </a:r>
            <a:r>
              <a:rPr lang="ka-GE" sz="2400" dirty="0" smtClean="0"/>
              <a:t>, ანუ საკვლევი ტერიტორიის საერთო ფართის 11</a:t>
            </a:r>
            <a:r>
              <a:rPr lang="ka-GE" sz="2400" dirty="0" smtClean="0"/>
              <a:t>%;  </a:t>
            </a:r>
            <a:r>
              <a:rPr lang="ka-GE" sz="2400" dirty="0" smtClean="0"/>
              <a:t>გამწვანება- 0 მ</a:t>
            </a:r>
            <a:r>
              <a:rPr lang="ka-GE" sz="2400" baseline="30000" dirty="0" smtClean="0"/>
              <a:t>2</a:t>
            </a:r>
            <a:r>
              <a:rPr lang="ka-GE" sz="2400" dirty="0" smtClean="0"/>
              <a:t>.</a:t>
            </a:r>
            <a:endParaRPr lang="en-US" sz="2400" dirty="0" smtClean="0"/>
          </a:p>
          <a:p>
            <a:pPr marL="342900" lvl="0" indent="-342900"/>
            <a:endParaRPr lang="en-US" sz="2400" dirty="0" smtClean="0"/>
          </a:p>
          <a:p>
            <a:pPr marL="342900" indent="-342900">
              <a:buFont typeface="Arial" pitchFamily="34" charset="0"/>
              <a:buChar char="•"/>
            </a:pPr>
            <a:endParaRPr lang="ka-GE" sz="2400" dirty="0" smtClean="0"/>
          </a:p>
          <a:p>
            <a:pPr marL="342900" indent="-342900">
              <a:buFont typeface="Arial" pitchFamily="34" charset="0"/>
              <a:buChar char="•"/>
            </a:pPr>
            <a:endParaRPr lang="ka-GE" sz="2400" dirty="0" smtClean="0"/>
          </a:p>
          <a:p>
            <a:pPr lvl="0"/>
            <a:r>
              <a:rPr lang="ka-GE" sz="2400" dirty="0" smtClean="0"/>
              <a:t>.</a:t>
            </a:r>
            <a:endParaRPr lang="ru-RU" sz="2400" dirty="0"/>
          </a:p>
        </p:txBody>
      </p:sp>
    </p:spTree>
    <p:extLst>
      <p:ext uri="{BB962C8B-B14F-4D97-AF65-F5344CB8AC3E}">
        <p14:creationId xmlns="" xmlns:p14="http://schemas.microsoft.com/office/powerpoint/2010/main" val="399325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549713" y="136344"/>
            <a:ext cx="453842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Calibri" pitchFamily="34" charset="0"/>
                <a:ea typeface="Calibri" pitchFamily="34" charset="0"/>
                <a:cs typeface="Sylfaen" pitchFamily="18" charset="0"/>
              </a:rPr>
              <a:t>საკვლევი ტერიტორიის ხედები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C:\Users\Rezo\Desktop\შპს არერსა  მეთალსი\შპს არერსა  მეთალსის სკოპინგის ანგარიში\ოზურგეთის სურათები\ბლოკები\20200414_115458.jpg"/>
          <p:cNvPicPr/>
          <p:nvPr/>
        </p:nvPicPr>
        <p:blipFill>
          <a:blip r:embed="rId2"/>
          <a:srcRect/>
          <a:stretch>
            <a:fillRect/>
          </a:stretch>
        </p:blipFill>
        <p:spPr bwMode="auto">
          <a:xfrm>
            <a:off x="1073630" y="723400"/>
            <a:ext cx="4448172" cy="2502748"/>
          </a:xfrm>
          <a:prstGeom prst="rect">
            <a:avLst/>
          </a:prstGeom>
          <a:noFill/>
          <a:ln w="9525">
            <a:noFill/>
            <a:miter lim="800000"/>
            <a:headEnd/>
            <a:tailEnd/>
          </a:ln>
        </p:spPr>
      </p:pic>
      <p:pic>
        <p:nvPicPr>
          <p:cNvPr id="11" name="Picture 10" descr="C:\Users\Rezo\Desktop\შპს არერსა  მეთალსი\შპს არერსა  მეთალსის სკოპინგის ანგარიში\ოზურგეთის სურათები\ბლოკები\20200414_115448.jpg"/>
          <p:cNvPicPr/>
          <p:nvPr/>
        </p:nvPicPr>
        <p:blipFill>
          <a:blip r:embed="rId3"/>
          <a:srcRect/>
          <a:stretch>
            <a:fillRect/>
          </a:stretch>
        </p:blipFill>
        <p:spPr bwMode="auto">
          <a:xfrm>
            <a:off x="6149028" y="782782"/>
            <a:ext cx="4432892" cy="2494152"/>
          </a:xfrm>
          <a:prstGeom prst="rect">
            <a:avLst/>
          </a:prstGeom>
          <a:noFill/>
          <a:ln w="9525">
            <a:noFill/>
            <a:miter lim="800000"/>
            <a:headEnd/>
            <a:tailEnd/>
          </a:ln>
        </p:spPr>
      </p:pic>
      <p:pic>
        <p:nvPicPr>
          <p:cNvPr id="12" name="Picture 11" descr="C:\Users\Rezo\Desktop\შპს არერსა  მეთალსი\შპს არერსა  მეთალსის სკოპინგის ანგარიში\ოზურგეთის სურათები\ბლოკები\20200414_120229.jpg"/>
          <p:cNvPicPr/>
          <p:nvPr/>
        </p:nvPicPr>
        <p:blipFill>
          <a:blip r:embed="rId4"/>
          <a:srcRect/>
          <a:stretch>
            <a:fillRect/>
          </a:stretch>
        </p:blipFill>
        <p:spPr bwMode="auto">
          <a:xfrm>
            <a:off x="1164151" y="3645593"/>
            <a:ext cx="4399331" cy="2475268"/>
          </a:xfrm>
          <a:prstGeom prst="rect">
            <a:avLst/>
          </a:prstGeom>
          <a:noFill/>
          <a:ln w="9525">
            <a:noFill/>
            <a:miter lim="800000"/>
            <a:headEnd/>
            <a:tailEnd/>
          </a:ln>
        </p:spPr>
      </p:pic>
      <p:pic>
        <p:nvPicPr>
          <p:cNvPr id="13" name="Picture 12" descr="C:\Users\Rezo\Desktop\შპს არერსა  მეთალსი\შპს არერსა  მეთალსის სკოპინგის ანგარიში\ოზურგეთის სურათები\საწარმოს შიდა  ტერიტორია\20200414_120701.jpg"/>
          <p:cNvPicPr/>
          <p:nvPr/>
        </p:nvPicPr>
        <p:blipFill>
          <a:blip r:embed="rId5"/>
          <a:srcRect/>
          <a:stretch>
            <a:fillRect/>
          </a:stretch>
        </p:blipFill>
        <p:spPr bwMode="auto">
          <a:xfrm>
            <a:off x="6079615" y="3599857"/>
            <a:ext cx="4483583" cy="2522672"/>
          </a:xfrm>
          <a:prstGeom prst="rect">
            <a:avLst/>
          </a:prstGeom>
          <a:noFill/>
          <a:ln w="9525">
            <a:noFill/>
            <a:miter lim="800000"/>
            <a:headEnd/>
            <a:tailEnd/>
          </a:ln>
        </p:spPr>
      </p:pic>
    </p:spTree>
    <p:extLst>
      <p:ext uri="{BB962C8B-B14F-4D97-AF65-F5344CB8AC3E}">
        <p14:creationId xmlns="" xmlns:p14="http://schemas.microsoft.com/office/powerpoint/2010/main" val="4616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1" y="200557"/>
            <a:ext cx="9334067" cy="715163"/>
          </a:xfrm>
        </p:spPr>
        <p:txBody>
          <a:bodyPr>
            <a:normAutofit/>
          </a:bodyPr>
          <a:lstStyle/>
          <a:p>
            <a:r>
              <a:rPr lang="ka-GE" sz="2800" b="1" dirty="0" smtClean="0"/>
              <a:t>დაგეგმილი საქმიანობის ზოგადი დახასიათება</a:t>
            </a:r>
            <a:endParaRPr lang="en-US" sz="2800" b="1" dirty="0"/>
          </a:p>
        </p:txBody>
      </p:sp>
      <p:sp>
        <p:nvSpPr>
          <p:cNvPr id="3" name="Content Placeholder 2"/>
          <p:cNvSpPr>
            <a:spLocks noGrp="1"/>
          </p:cNvSpPr>
          <p:nvPr>
            <p:ph idx="1"/>
          </p:nvPr>
        </p:nvSpPr>
        <p:spPr>
          <a:xfrm>
            <a:off x="418641" y="936434"/>
            <a:ext cx="11567711" cy="1718631"/>
          </a:xfrm>
        </p:spPr>
        <p:txBody>
          <a:bodyPr>
            <a:normAutofit fontScale="25000" lnSpcReduction="20000"/>
          </a:bodyPr>
          <a:lstStyle/>
          <a:p>
            <a:pPr algn="just">
              <a:lnSpc>
                <a:spcPct val="120000"/>
              </a:lnSpc>
              <a:buFont typeface="Wingdings" pitchFamily="2" charset="2"/>
              <a:buChar char="Ø"/>
            </a:pPr>
            <a:r>
              <a:rPr lang="ka-GE" sz="6400" dirty="0" smtClean="0"/>
              <a:t>საწარმოს    დაგეგმილი   აქვს    ალუმინის   ჯართის    (ფერადი   ლითონების   ნარჩენები   კოდებით:  16  01 18,    19 10  02,   19 12 03,   20 01 40)     გადამუშავება    და    თერმული    მეტალურგიით    სუფთა ალუმინის  მიღება (აღდგენის ოპერაციის კოდი R4).</a:t>
            </a:r>
          </a:p>
          <a:p>
            <a:pPr algn="just">
              <a:lnSpc>
                <a:spcPct val="120000"/>
              </a:lnSpc>
              <a:buFont typeface="Wingdings" pitchFamily="2" charset="2"/>
              <a:buChar char="Ø"/>
            </a:pPr>
            <a:r>
              <a:rPr lang="ka-GE" sz="6400" dirty="0" smtClean="0"/>
              <a:t>პროექტის მიხედვით, საწარმოო პროცესების უზრუნველყოფისათვის აუცილებელი ტექნოლოგიური ინფრასტრუქტურის  ძირითადი ელემენტების  განთავსებისათვის  გამოყენებული  იქნება   როგორც  31 797.00 კვ.მ.  ფართობის მქონე არასასოფლო-სამეურნეო  დანიშნულების,  შ.პ.ს. „მანსაროვარ“-ის  საკუთრებაში არსებულ მიწის ნაკვეთი,  ასევე მასზე განთავსებული   შენობა-ნაგებობები   შესაბამისი რეკონსტრუქციის შემდგომ. </a:t>
            </a:r>
          </a:p>
          <a:p>
            <a:pPr algn="just">
              <a:lnSpc>
                <a:spcPct val="120000"/>
              </a:lnSpc>
              <a:buNone/>
            </a:pPr>
            <a:r>
              <a:rPr lang="ka-GE" sz="4300" dirty="0" smtClean="0"/>
              <a:t> </a:t>
            </a:r>
            <a:endParaRPr lang="en-US" sz="4300" dirty="0" smtClean="0"/>
          </a:p>
          <a:p>
            <a:pPr marL="0" indent="0">
              <a:buNone/>
            </a:pPr>
            <a:endParaRPr lang="ka-GE" sz="5900" dirty="0" smtClean="0"/>
          </a:p>
          <a:p>
            <a:pPr marL="0" indent="0">
              <a:buNone/>
            </a:pPr>
            <a:endParaRPr lang="en-US" sz="5900" dirty="0" smtClean="0"/>
          </a:p>
          <a:p>
            <a:pPr>
              <a:buNone/>
            </a:pPr>
            <a:endParaRPr lang="ka-GE" dirty="0" smtClean="0"/>
          </a:p>
          <a:p>
            <a:pPr>
              <a:buNone/>
            </a:pPr>
            <a:endParaRPr lang="ru-RU" dirty="0" smtClean="0"/>
          </a:p>
          <a:p>
            <a:pPr marL="0" indent="0">
              <a:buNone/>
            </a:pPr>
            <a:endParaRPr lang="en-US" dirty="0"/>
          </a:p>
        </p:txBody>
      </p:sp>
      <p:pic>
        <p:nvPicPr>
          <p:cNvPr id="5" name="Picture 4" descr="C:\Users\Rezo\Desktop\შპს არერსა  მეთალსი\შპს არერსა  მეთალსის სკოპინგის ანგარიში\ოზურგეთის სურათები\ბლოკები\20200414_115748.jpg"/>
          <p:cNvPicPr/>
          <p:nvPr/>
        </p:nvPicPr>
        <p:blipFill>
          <a:blip r:embed="rId2"/>
          <a:srcRect/>
          <a:stretch>
            <a:fillRect/>
          </a:stretch>
        </p:blipFill>
        <p:spPr bwMode="auto">
          <a:xfrm>
            <a:off x="696887" y="2942715"/>
            <a:ext cx="5135556" cy="2889504"/>
          </a:xfrm>
          <a:prstGeom prst="rect">
            <a:avLst/>
          </a:prstGeom>
          <a:noFill/>
          <a:ln w="9525">
            <a:noFill/>
            <a:miter lim="800000"/>
            <a:headEnd/>
            <a:tailEnd/>
          </a:ln>
        </p:spPr>
      </p:pic>
      <p:sp>
        <p:nvSpPr>
          <p:cNvPr id="19457" name="Rectangle 1"/>
          <p:cNvSpPr>
            <a:spLocks noChangeArrowheads="1"/>
          </p:cNvSpPr>
          <p:nvPr/>
        </p:nvSpPr>
        <p:spPr bwMode="auto">
          <a:xfrm>
            <a:off x="6643172" y="3150823"/>
            <a:ext cx="451691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600"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ძირითადი (საწარმოო დანიშნულების) შენობის რეკონსტრუქცია მოიცავს შემდეგ სამუშაოებს:</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ფასადის კედლების ნაწილობრივი შევსება;</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სახურავზე მოეწყობა რბილი გადახურვა;</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ფასადები შეილესება ქვიშა-ცემენტის ხსნარით;</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შეღებვა ფასადის საღებავით;</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შიდა ტიხრების მოწყობა;</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ჭიშკრის და ფანჯრების ჩასმა;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ტექნოლოგიური დანადგარების მონტაჟი;</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2585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19" y="1145754"/>
            <a:ext cx="10113486" cy="2853369"/>
          </a:xfrm>
        </p:spPr>
        <p:txBody>
          <a:bodyPr>
            <a:normAutofit/>
          </a:bodyPr>
          <a:lstStyle/>
          <a:p>
            <a:pPr algn="l"/>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en-US" sz="2000" dirty="0" smtClean="0"/>
              <a:t/>
            </a:r>
            <a:br>
              <a:rPr lang="en-US" sz="2000" dirty="0" smtClean="0"/>
            </a:br>
            <a:r>
              <a:rPr lang="ka-GE" sz="2000" dirty="0" smtClean="0"/>
              <a:t/>
            </a:r>
            <a:br>
              <a:rPr lang="ka-GE" sz="2000" dirty="0" smtClean="0"/>
            </a:br>
            <a:r>
              <a:rPr lang="en-US" sz="2000" dirty="0" smtClean="0"/>
              <a:t/>
            </a:r>
            <a:br>
              <a:rPr lang="en-US" sz="2000" dirty="0" smtClean="0"/>
            </a:br>
            <a:endParaRPr lang="ru-RU" sz="2000" b="1" dirty="0"/>
          </a:p>
        </p:txBody>
      </p:sp>
      <p:sp>
        <p:nvSpPr>
          <p:cNvPr id="6" name="Title 1"/>
          <p:cNvSpPr txBox="1">
            <a:spLocks/>
          </p:cNvSpPr>
          <p:nvPr/>
        </p:nvSpPr>
        <p:spPr>
          <a:xfrm>
            <a:off x="1899464" y="0"/>
            <a:ext cx="9334067" cy="715163"/>
          </a:xfrm>
          <a:prstGeom prst="rect">
            <a:avLst/>
          </a:prstGeom>
        </p:spPr>
        <p:txBody>
          <a:bodyPr vert="horz" lIns="91440" tIns="45720" rIns="91440" bIns="45720" rtlCol="0" anchor="ctr">
            <a:normAutofit/>
          </a:bodyPr>
          <a:lstStyle/>
          <a:p>
            <a:pPr algn="ctr"/>
            <a:r>
              <a:rPr lang="it-IT" sz="2000" b="1" dirty="0" smtClean="0"/>
              <a:t>საწარმოს გენერალური გეგმა</a:t>
            </a:r>
            <a:endParaRPr lang="ru-RU" sz="2000" b="1" dirty="0"/>
          </a:p>
        </p:txBody>
      </p:sp>
      <p:sp>
        <p:nvSpPr>
          <p:cNvPr id="5" name="Rectangle 4"/>
          <p:cNvSpPr/>
          <p:nvPr/>
        </p:nvSpPr>
        <p:spPr>
          <a:xfrm>
            <a:off x="5993175" y="706319"/>
            <a:ext cx="5376232" cy="4770537"/>
          </a:xfrm>
          <a:prstGeom prst="rect">
            <a:avLst/>
          </a:prstGeom>
        </p:spPr>
        <p:txBody>
          <a:bodyPr wrap="square">
            <a:spAutoFit/>
          </a:bodyPr>
          <a:lstStyle/>
          <a:p>
            <a:r>
              <a:rPr lang="ka-GE" sz="1600" b="1" dirty="0" smtClean="0"/>
              <a:t>ექსპლიკაცია</a:t>
            </a:r>
            <a:r>
              <a:rPr lang="ka-GE" sz="1600" dirty="0" smtClean="0"/>
              <a:t>: 1. მთავარი შესასვლელი; 2. საყარაულო ჯიხური; 3. გაციების სისტემის წყლის გადამუშავების აუზი (38 მ</a:t>
            </a:r>
            <a:r>
              <a:rPr lang="ka-GE" sz="1600" baseline="30000" dirty="0" smtClean="0"/>
              <a:t>3</a:t>
            </a:r>
            <a:r>
              <a:rPr lang="ka-GE" sz="1600" dirty="0" smtClean="0"/>
              <a:t> მოცულობის);  4. საკანალიზაციო ჩამდინარეწყლების აუზი (40 მ</a:t>
            </a:r>
            <a:r>
              <a:rPr lang="ka-GE" sz="1600" baseline="30000" dirty="0" smtClean="0"/>
              <a:t>3</a:t>
            </a:r>
            <a:r>
              <a:rPr lang="ka-GE" sz="1600" dirty="0" smtClean="0"/>
              <a:t> მოცულობის); 5.ადმინისტრაციული ოფისი და პერსონალის სხვდასხვა სათავსოები (გასახდელი, საშხაპე, ტუალეტი); </a:t>
            </a:r>
            <a:endParaRPr lang="ka-GE" sz="1600" dirty="0" smtClean="0"/>
          </a:p>
          <a:p>
            <a:r>
              <a:rPr lang="ka-GE" sz="1600" dirty="0" smtClean="0"/>
              <a:t>6</a:t>
            </a:r>
            <a:r>
              <a:rPr lang="ka-GE" sz="1600" dirty="0" smtClean="0"/>
              <a:t>. ადგილობრივი ჯართის შესყიდვის და მიღება-დამუშავების უბანი; 7.გადარჩეული ჯართის უბანი</a:t>
            </a:r>
            <a:r>
              <a:rPr lang="ka-GE" sz="1600" dirty="0" smtClean="0"/>
              <a:t>;</a:t>
            </a:r>
          </a:p>
          <a:p>
            <a:r>
              <a:rPr lang="ka-GE" sz="1600" dirty="0" smtClean="0"/>
              <a:t> </a:t>
            </a:r>
            <a:r>
              <a:rPr lang="ka-GE" sz="1600" dirty="0" smtClean="0"/>
              <a:t>8. სადნობი ღუმელი (8 ტ ტევადობის);  9. სადნობი ღუმელი (10 ტ ტევადობის);   10. შოთების ჩამოსხმის  დანადგარი (130 ფორმით); 11. ლაბორატორია; </a:t>
            </a:r>
            <a:endParaRPr lang="ka-GE" sz="1600" dirty="0" smtClean="0"/>
          </a:p>
          <a:p>
            <a:r>
              <a:rPr lang="ka-GE" sz="1600" dirty="0" smtClean="0"/>
              <a:t>12</a:t>
            </a:r>
            <a:r>
              <a:rPr lang="ka-GE" sz="1600" dirty="0" smtClean="0"/>
              <a:t>. აირგამწმენდი სისტემა; 13. წიდის გადამუშავების დანადგარი; 14. გაციების სისტემის სამარაგო წყლის ავზი (13 მ</a:t>
            </a:r>
            <a:r>
              <a:rPr lang="ka-GE" sz="1600" baseline="30000" dirty="0" smtClean="0"/>
              <a:t>3</a:t>
            </a:r>
            <a:r>
              <a:rPr lang="ka-GE" sz="1600" dirty="0" smtClean="0"/>
              <a:t> მოცულობის); 15. დამხმარე მასალების და  მზა პროდუქციის საწყობი; 16.ტრანსფორმატორი; </a:t>
            </a:r>
            <a:endParaRPr lang="ka-GE" sz="1600" dirty="0" smtClean="0"/>
          </a:p>
          <a:p>
            <a:r>
              <a:rPr lang="ka-GE" sz="1600" dirty="0" smtClean="0"/>
              <a:t>17</a:t>
            </a:r>
            <a:r>
              <a:rPr lang="ka-GE" sz="1600" dirty="0" smtClean="0"/>
              <a:t>. წიდასაყარი; 18. წყლის ჭაბურღილი;  19.სასწორი; </a:t>
            </a:r>
            <a:endParaRPr lang="ka-GE" sz="1600" dirty="0" smtClean="0"/>
          </a:p>
          <a:p>
            <a:r>
              <a:rPr lang="ka-GE" sz="1600" dirty="0" smtClean="0"/>
              <a:t>20</a:t>
            </a:r>
            <a:r>
              <a:rPr lang="ka-GE" sz="1600" dirty="0" smtClean="0"/>
              <a:t>. ადმინისტრაციულ-სამეურნეო სათავსოები (პირველი სართული - სახვადასხვა სამეურნეო სათავსოები, მე-2 სართული- ოფისი, მე-3 სართული- სასტუმრო).</a:t>
            </a:r>
            <a:endParaRPr lang="en-US" sz="1600" b="1" i="1" dirty="0"/>
          </a:p>
        </p:txBody>
      </p:sp>
      <p:pic>
        <p:nvPicPr>
          <p:cNvPr id="7" name="Picture 6" descr="C:\Users\Rezo\Desktop\Plan.jpg"/>
          <p:cNvPicPr/>
          <p:nvPr/>
        </p:nvPicPr>
        <p:blipFill>
          <a:blip r:embed="rId2" cstate="print"/>
          <a:srcRect/>
          <a:stretch>
            <a:fillRect/>
          </a:stretch>
        </p:blipFill>
        <p:spPr bwMode="auto">
          <a:xfrm>
            <a:off x="760163" y="583892"/>
            <a:ext cx="4682170" cy="5541485"/>
          </a:xfrm>
          <a:prstGeom prst="rect">
            <a:avLst/>
          </a:prstGeom>
          <a:noFill/>
          <a:ln w="9525">
            <a:noFill/>
            <a:miter lim="800000"/>
            <a:headEnd/>
            <a:tailEnd/>
          </a:ln>
        </p:spPr>
      </p:pic>
    </p:spTree>
    <p:extLst>
      <p:ext uri="{BB962C8B-B14F-4D97-AF65-F5344CB8AC3E}">
        <p14:creationId xmlns="" xmlns:p14="http://schemas.microsoft.com/office/powerpoint/2010/main" val="17100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8810" y="495759"/>
            <a:ext cx="11399953" cy="400110"/>
          </a:xfrm>
          <a:prstGeom prst="rect">
            <a:avLst/>
          </a:prstGeom>
        </p:spPr>
        <p:txBody>
          <a:bodyPr wrap="square">
            <a:spAutoFit/>
          </a:bodyPr>
          <a:lstStyle/>
          <a:p>
            <a:pPr algn="ctr"/>
            <a:r>
              <a:rPr lang="it-IT" sz="2000" b="1" dirty="0" smtClean="0"/>
              <a:t>ტექნოლოგიური</a:t>
            </a:r>
            <a:r>
              <a:rPr lang="ka-GE" sz="2000" b="1" dirty="0" smtClean="0"/>
              <a:t> ოპერაციები</a:t>
            </a:r>
            <a:endParaRPr lang="en-US" sz="2000" b="1" i="1" dirty="0"/>
          </a:p>
        </p:txBody>
      </p:sp>
      <p:sp>
        <p:nvSpPr>
          <p:cNvPr id="13314" name="Rectangle 2"/>
          <p:cNvSpPr>
            <a:spLocks noChangeArrowheads="1"/>
          </p:cNvSpPr>
          <p:nvPr/>
        </p:nvSpPr>
        <p:spPr bwMode="auto">
          <a:xfrm>
            <a:off x="438362" y="1079654"/>
            <a:ext cx="10940816" cy="41580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AcadNusx" pitchFamily="2" charset="0"/>
              <a:ea typeface="Times New Roman" pitchFamily="18" charset="0"/>
              <a:cs typeface="Sylfaen" pitchFamily="18" charset="0"/>
            </a:endParaRPr>
          </a:p>
          <a:p>
            <a:r>
              <a:rPr lang="ka-GE" sz="2000" dirty="0" smtClean="0"/>
              <a:t>ალუმინისჯართის </a:t>
            </a:r>
            <a:r>
              <a:rPr lang="it-IT" sz="2000" dirty="0" smtClean="0"/>
              <a:t>გადამუშავების ზოგადი სქემა </a:t>
            </a:r>
            <a:r>
              <a:rPr lang="ka-GE" sz="2000" dirty="0" smtClean="0"/>
              <a:t>მოიცავს შემდეგ ძირითად ოპერაციებს:</a:t>
            </a:r>
            <a:endParaRPr lang="en-US" sz="2000" dirty="0" smtClean="0"/>
          </a:p>
          <a:p>
            <a:pPr lvl="0">
              <a:buFont typeface="Wingdings" pitchFamily="2" charset="2"/>
              <a:buChar char="Ø"/>
            </a:pPr>
            <a:r>
              <a:rPr lang="ka-GE" sz="2000" dirty="0" smtClean="0"/>
              <a:t>  ალუმინის ჯართის გადამუშავება-დასაწყობება;</a:t>
            </a:r>
            <a:endParaRPr lang="en-US" sz="2000" dirty="0" smtClean="0"/>
          </a:p>
          <a:p>
            <a:pPr lvl="0">
              <a:buFont typeface="Wingdings" pitchFamily="2" charset="2"/>
              <a:buChar char="Ø"/>
            </a:pPr>
            <a:r>
              <a:rPr lang="ka-GE" sz="2000" dirty="0" smtClean="0"/>
              <a:t>  აღდგენითი  დნობა   ამრეკლ ღუმელში; </a:t>
            </a:r>
            <a:endParaRPr lang="en-US" sz="2000" dirty="0" smtClean="0"/>
          </a:p>
          <a:p>
            <a:pPr lvl="0">
              <a:buFont typeface="Wingdings" pitchFamily="2" charset="2"/>
              <a:buChar char="Ø"/>
            </a:pPr>
            <a:r>
              <a:rPr lang="ka-GE" sz="2000" dirty="0" smtClean="0"/>
              <a:t>  ალუმინის   ჩამოსხმა </a:t>
            </a:r>
            <a:r>
              <a:rPr lang="ka-GE" sz="2000" dirty="0" smtClean="0"/>
              <a:t>ნამზადებად;</a:t>
            </a:r>
          </a:p>
          <a:p>
            <a:pPr lvl="0">
              <a:buFont typeface="Wingdings" pitchFamily="2" charset="2"/>
              <a:buChar char="Ø"/>
            </a:pPr>
            <a:r>
              <a:rPr lang="ka-GE" sz="2000" dirty="0" smtClean="0"/>
              <a:t>  დნობისას </a:t>
            </a:r>
            <a:r>
              <a:rPr lang="ka-GE" sz="2000" dirty="0" smtClean="0"/>
              <a:t>წარმოქმნილი მტვრისა და ნამწვი აირების დაჭერა და გასუფთავება ოთხ </a:t>
            </a:r>
            <a:endParaRPr lang="ka-GE" sz="2000" dirty="0" smtClean="0"/>
          </a:p>
          <a:p>
            <a:pPr lvl="0"/>
            <a:r>
              <a:rPr lang="ka-GE" sz="2000" dirty="0" smtClean="0"/>
              <a:t> </a:t>
            </a:r>
            <a:r>
              <a:rPr lang="ka-GE" sz="2000" dirty="0" smtClean="0"/>
              <a:t>  </a:t>
            </a:r>
            <a:r>
              <a:rPr lang="ka-GE" sz="2000" dirty="0" smtClean="0"/>
              <a:t>  საფეხურიანი </a:t>
            </a:r>
            <a:r>
              <a:rPr lang="ka-GE" sz="2000" dirty="0" smtClean="0"/>
              <a:t>გამწმენდი სისტემის  საშუალებით,  </a:t>
            </a:r>
            <a:r>
              <a:rPr lang="ka-GE" sz="2000" dirty="0" smtClean="0"/>
              <a:t>რომლის </a:t>
            </a:r>
            <a:r>
              <a:rPr lang="ka-GE" sz="2000" dirty="0" smtClean="0"/>
              <a:t>ეფექტურობა </a:t>
            </a:r>
            <a:r>
              <a:rPr lang="ka-GE" sz="2000" dirty="0" smtClean="0"/>
              <a:t>შეადგენს:</a:t>
            </a:r>
            <a:endParaRPr lang="en-US" sz="2000" dirty="0" smtClean="0"/>
          </a:p>
          <a:p>
            <a:pPr lvl="0" algn="just">
              <a:buNone/>
            </a:pPr>
            <a:r>
              <a:rPr lang="ka-GE" sz="2000" dirty="0" smtClean="0"/>
              <a:t>            -  მტვრის შეწონილი ნაწილაკების მიმართ საერთო ეფექტურობა:</a:t>
            </a:r>
            <a:endParaRPr lang="en-US" sz="2000" dirty="0" smtClean="0"/>
          </a:p>
          <a:p>
            <a:pPr algn="just">
              <a:buNone/>
            </a:pPr>
            <a:r>
              <a:rPr lang="ka-GE" sz="2000" dirty="0" smtClean="0"/>
              <a:t>             </a:t>
            </a:r>
            <a:r>
              <a:rPr lang="ka-GE" sz="2000" dirty="0" smtClean="0"/>
              <a:t>   </a:t>
            </a:r>
            <a:r>
              <a:rPr lang="en-US" sz="2000" dirty="0" smtClean="0"/>
              <a:t>ή</a:t>
            </a:r>
            <a:r>
              <a:rPr lang="ka-GE" sz="2000" dirty="0" smtClean="0"/>
              <a:t> </a:t>
            </a:r>
            <a:r>
              <a:rPr lang="ka-GE" sz="2000" dirty="0" smtClean="0"/>
              <a:t>= [1- (1-0,2) *(1- 0,75) * (1-0,995)* (1-0,90)] *100= 99,99%.</a:t>
            </a:r>
            <a:endParaRPr lang="en-US" sz="2000" dirty="0" smtClean="0"/>
          </a:p>
          <a:p>
            <a:pPr lvl="0" algn="just">
              <a:buNone/>
            </a:pPr>
            <a:r>
              <a:rPr lang="ka-GE" sz="2000" dirty="0" smtClean="0"/>
              <a:t>            -  </a:t>
            </a:r>
            <a:r>
              <a:rPr lang="en-US" sz="2000" dirty="0" smtClean="0"/>
              <a:t>SO</a:t>
            </a:r>
            <a:r>
              <a:rPr lang="en-US" sz="2000" baseline="-25000" dirty="0" smtClean="0"/>
              <a:t>2</a:t>
            </a:r>
            <a:r>
              <a:rPr lang="ka-GE" sz="2000" dirty="0" smtClean="0"/>
              <a:t>-ს მიმართ: 80,00%.</a:t>
            </a:r>
            <a:endParaRPr lang="en-US" sz="2000" dirty="0" smtClean="0"/>
          </a:p>
          <a:p>
            <a:pPr lvl="0" algn="just">
              <a:buNone/>
            </a:pPr>
            <a:r>
              <a:rPr lang="ka-GE" sz="2000" dirty="0" smtClean="0"/>
              <a:t>            -  </a:t>
            </a:r>
            <a:r>
              <a:rPr lang="en-US" sz="2000" dirty="0" smtClean="0"/>
              <a:t>NO</a:t>
            </a:r>
            <a:r>
              <a:rPr lang="en-US" sz="2000" baseline="-25000" dirty="0" smtClean="0"/>
              <a:t>2</a:t>
            </a:r>
            <a:r>
              <a:rPr lang="ka-GE" sz="2000" dirty="0" smtClean="0"/>
              <a:t> -ის </a:t>
            </a:r>
            <a:r>
              <a:rPr lang="ka-GE" sz="2000" dirty="0" smtClean="0"/>
              <a:t>მიმართ: 80,00</a:t>
            </a:r>
            <a:r>
              <a:rPr lang="ka-GE" sz="2000" dirty="0" smtClean="0"/>
              <a:t>%.</a:t>
            </a:r>
            <a:endParaRPr lang="en-US" sz="2000" dirty="0" smtClean="0"/>
          </a:p>
          <a:p>
            <a:pPr>
              <a:lnSpc>
                <a:spcPct val="120000"/>
              </a:lnSpc>
            </a:pPr>
            <a:endParaRPr lang="en-US" sz="1100" dirty="0" smtClean="0"/>
          </a:p>
          <a:p>
            <a:pPr lvl="0">
              <a:buFont typeface="Wingdings" pitchFamily="2" charset="2"/>
              <a:buChar char="Ø"/>
            </a:pPr>
            <a:r>
              <a:rPr lang="ka-GE" sz="2000" dirty="0" smtClean="0"/>
              <a:t>  </a:t>
            </a:r>
            <a:r>
              <a:rPr lang="ka-GE" sz="2000" dirty="0" smtClean="0"/>
              <a:t>მზა პროდუქციის ხარისხის კონტროლი.</a:t>
            </a:r>
            <a:endParaRPr lang="en-US" sz="2000" dirty="0" smtClean="0"/>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500237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TotalTime>
  <Words>1780</Words>
  <Application>Microsoft Office PowerPoint</Application>
  <PresentationFormat>Custom</PresentationFormat>
  <Paragraphs>231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პროექტის მოკლე აღწერა</vt:lpstr>
      <vt:lpstr>საკვლევი ტერიტორია</vt:lpstr>
      <vt:lpstr>Slide 5</vt:lpstr>
      <vt:lpstr>Slide 6</vt:lpstr>
      <vt:lpstr>დაგეგმილი საქმიანობის ზოგადი დახასიათება</vt:lpstr>
      <vt:lpstr>        </vt:lpstr>
      <vt:lpstr>Slide 9</vt:lpstr>
      <vt:lpstr>ალუმინის  ჯართის გადამუშავების ზოგადი სქემა</vt:lpstr>
      <vt:lpstr>საწარმოს ნედლეულით მომარაგება</vt:lpstr>
      <vt:lpstr>დნობის პროცესი</vt:lpstr>
      <vt:lpstr>ამრეკლი რევერბერული ღუმელის ტიპიური ხედები</vt:lpstr>
      <vt:lpstr>.  </vt:lpstr>
      <vt:lpstr> </vt:lpstr>
      <vt:lpstr>ტექნოლოგიური სანთურების ტექნიკური მონაცემები</vt:lpstr>
      <vt:lpstr>საწარმოს აირმტვერნარევის  გამწმენდი სისტემა</vt:lpstr>
      <vt:lpstr>  გარემოზე ზემოქმედების შეფასებისას გამოყენებული სქემა</vt:lpstr>
      <vt:lpstr>Slide 19</vt:lpstr>
      <vt:lpstr>      ზემოქმედების დახასიათება     </vt:lpstr>
      <vt:lpstr>გარემოზე ზემოქმედების შემარბილებელი ღონისძიებები</vt:lpstr>
      <vt:lpstr> გარემოსდაცვითი მონიტორინგის გეგმა </vt:lpstr>
      <vt:lpst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Rezo</cp:lastModifiedBy>
  <cp:revision>102</cp:revision>
  <dcterms:created xsi:type="dcterms:W3CDTF">2019-02-16T13:37:12Z</dcterms:created>
  <dcterms:modified xsi:type="dcterms:W3CDTF">2020-12-11T08:08:48Z</dcterms:modified>
</cp:coreProperties>
</file>