
<file path=[Content_Types].xml><?xml version="1.0" encoding="utf-8"?>
<Types xmlns="http://schemas.openxmlformats.org/package/2006/content-types">
  <Default Extension="png" ContentType="image/png"/>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1"/>
  </p:sldMasterIdLst>
  <p:sldIdLst>
    <p:sldId id="256" r:id="rId2"/>
    <p:sldId id="301" r:id="rId3"/>
    <p:sldId id="302" r:id="rId4"/>
    <p:sldId id="306" r:id="rId5"/>
    <p:sldId id="319" r:id="rId6"/>
    <p:sldId id="320" r:id="rId7"/>
    <p:sldId id="322" r:id="rId8"/>
    <p:sldId id="324" r:id="rId9"/>
    <p:sldId id="323" r:id="rId10"/>
    <p:sldId id="325" r:id="rId11"/>
    <p:sldId id="326" r:id="rId12"/>
    <p:sldId id="327" r:id="rId13"/>
    <p:sldId id="303" r:id="rId14"/>
    <p:sldId id="307" r:id="rId15"/>
    <p:sldId id="328" r:id="rId16"/>
    <p:sldId id="312" r:id="rId17"/>
    <p:sldId id="313" r:id="rId18"/>
    <p:sldId id="314" r:id="rId19"/>
    <p:sldId id="316" r:id="rId20"/>
    <p:sldId id="317" r:id="rId21"/>
    <p:sldId id="329" r:id="rId22"/>
    <p:sldId id="330" r:id="rId23"/>
    <p:sldId id="331" r:id="rId24"/>
    <p:sldId id="305" r:id="rId25"/>
    <p:sldId id="311"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8244" autoAdjust="0"/>
  </p:normalViewPr>
  <p:slideViewPr>
    <p:cSldViewPr snapToGrid="0">
      <p:cViewPr varScale="1">
        <p:scale>
          <a:sx n="78" d="100"/>
          <a:sy n="78" d="100"/>
        </p:scale>
        <p:origin x="56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06290C-0766-4191-93F8-4600775E3CB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B8DA0-E6F1-4E47-9A62-C0CD67EDBF44}" type="slidenum">
              <a:rPr lang="en-US" smtClean="0"/>
              <a:t>‹#›</a:t>
            </a:fld>
            <a:endParaRPr lang="en-US"/>
          </a:p>
        </p:txBody>
      </p:sp>
    </p:spTree>
    <p:extLst>
      <p:ext uri="{BB962C8B-B14F-4D97-AF65-F5344CB8AC3E}">
        <p14:creationId xmlns:p14="http://schemas.microsoft.com/office/powerpoint/2010/main" val="29089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6290C-0766-4191-93F8-4600775E3CB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B8DA0-E6F1-4E47-9A62-C0CD67EDBF44}" type="slidenum">
              <a:rPr lang="en-US" smtClean="0"/>
              <a:t>‹#›</a:t>
            </a:fld>
            <a:endParaRPr lang="en-US"/>
          </a:p>
        </p:txBody>
      </p:sp>
    </p:spTree>
    <p:extLst>
      <p:ext uri="{BB962C8B-B14F-4D97-AF65-F5344CB8AC3E}">
        <p14:creationId xmlns:p14="http://schemas.microsoft.com/office/powerpoint/2010/main" val="19659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6290C-0766-4191-93F8-4600775E3CB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B8DA0-E6F1-4E47-9A62-C0CD67EDBF44}" type="slidenum">
              <a:rPr lang="en-US" smtClean="0"/>
              <a:t>‹#›</a:t>
            </a:fld>
            <a:endParaRPr lang="en-US"/>
          </a:p>
        </p:txBody>
      </p:sp>
    </p:spTree>
    <p:extLst>
      <p:ext uri="{BB962C8B-B14F-4D97-AF65-F5344CB8AC3E}">
        <p14:creationId xmlns:p14="http://schemas.microsoft.com/office/powerpoint/2010/main" val="164998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6290C-0766-4191-93F8-4600775E3CB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B8DA0-E6F1-4E47-9A62-C0CD67EDBF44}" type="slidenum">
              <a:rPr lang="en-US" smtClean="0"/>
              <a:t>‹#›</a:t>
            </a:fld>
            <a:endParaRPr lang="en-US"/>
          </a:p>
        </p:txBody>
      </p:sp>
    </p:spTree>
    <p:extLst>
      <p:ext uri="{BB962C8B-B14F-4D97-AF65-F5344CB8AC3E}">
        <p14:creationId xmlns:p14="http://schemas.microsoft.com/office/powerpoint/2010/main" val="276057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06290C-0766-4191-93F8-4600775E3CB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5B8DA0-E6F1-4E47-9A62-C0CD67EDBF44}" type="slidenum">
              <a:rPr lang="en-US" smtClean="0"/>
              <a:t>‹#›</a:t>
            </a:fld>
            <a:endParaRPr lang="en-US"/>
          </a:p>
        </p:txBody>
      </p:sp>
    </p:spTree>
    <p:extLst>
      <p:ext uri="{BB962C8B-B14F-4D97-AF65-F5344CB8AC3E}">
        <p14:creationId xmlns:p14="http://schemas.microsoft.com/office/powerpoint/2010/main" val="142585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06290C-0766-4191-93F8-4600775E3CB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B8DA0-E6F1-4E47-9A62-C0CD67EDBF44}" type="slidenum">
              <a:rPr lang="en-US" smtClean="0"/>
              <a:t>‹#›</a:t>
            </a:fld>
            <a:endParaRPr lang="en-US"/>
          </a:p>
        </p:txBody>
      </p:sp>
    </p:spTree>
    <p:extLst>
      <p:ext uri="{BB962C8B-B14F-4D97-AF65-F5344CB8AC3E}">
        <p14:creationId xmlns:p14="http://schemas.microsoft.com/office/powerpoint/2010/main" val="412779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06290C-0766-4191-93F8-4600775E3CB8}"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5B8DA0-E6F1-4E47-9A62-C0CD67EDBF44}" type="slidenum">
              <a:rPr lang="en-US" smtClean="0"/>
              <a:t>‹#›</a:t>
            </a:fld>
            <a:endParaRPr lang="en-US"/>
          </a:p>
        </p:txBody>
      </p:sp>
    </p:spTree>
    <p:extLst>
      <p:ext uri="{BB962C8B-B14F-4D97-AF65-F5344CB8AC3E}">
        <p14:creationId xmlns:p14="http://schemas.microsoft.com/office/powerpoint/2010/main" val="295122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06290C-0766-4191-93F8-4600775E3CB8}"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5B8DA0-E6F1-4E47-9A62-C0CD67EDBF44}" type="slidenum">
              <a:rPr lang="en-US" smtClean="0"/>
              <a:t>‹#›</a:t>
            </a:fld>
            <a:endParaRPr lang="en-US"/>
          </a:p>
        </p:txBody>
      </p:sp>
    </p:spTree>
    <p:extLst>
      <p:ext uri="{BB962C8B-B14F-4D97-AF65-F5344CB8AC3E}">
        <p14:creationId xmlns:p14="http://schemas.microsoft.com/office/powerpoint/2010/main" val="110806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6290C-0766-4191-93F8-4600775E3CB8}"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5B8DA0-E6F1-4E47-9A62-C0CD67EDBF44}" type="slidenum">
              <a:rPr lang="en-US" smtClean="0"/>
              <a:t>‹#›</a:t>
            </a:fld>
            <a:endParaRPr lang="en-US"/>
          </a:p>
        </p:txBody>
      </p:sp>
    </p:spTree>
    <p:extLst>
      <p:ext uri="{BB962C8B-B14F-4D97-AF65-F5344CB8AC3E}">
        <p14:creationId xmlns:p14="http://schemas.microsoft.com/office/powerpoint/2010/main" val="316268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6290C-0766-4191-93F8-4600775E3CB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B8DA0-E6F1-4E47-9A62-C0CD67EDBF44}" type="slidenum">
              <a:rPr lang="en-US" smtClean="0"/>
              <a:t>‹#›</a:t>
            </a:fld>
            <a:endParaRPr lang="en-US"/>
          </a:p>
        </p:txBody>
      </p:sp>
    </p:spTree>
    <p:extLst>
      <p:ext uri="{BB962C8B-B14F-4D97-AF65-F5344CB8AC3E}">
        <p14:creationId xmlns:p14="http://schemas.microsoft.com/office/powerpoint/2010/main" val="101689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6290C-0766-4191-93F8-4600775E3CB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5B8DA0-E6F1-4E47-9A62-C0CD67EDBF44}" type="slidenum">
              <a:rPr lang="en-US" smtClean="0"/>
              <a:t>‹#›</a:t>
            </a:fld>
            <a:endParaRPr lang="en-US"/>
          </a:p>
        </p:txBody>
      </p:sp>
    </p:spTree>
    <p:extLst>
      <p:ext uri="{BB962C8B-B14F-4D97-AF65-F5344CB8AC3E}">
        <p14:creationId xmlns:p14="http://schemas.microsoft.com/office/powerpoint/2010/main" val="3970713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6290C-0766-4191-93F8-4600775E3CB8}" type="datetimeFigureOut">
              <a:rPr lang="en-US" smtClean="0"/>
              <a:t>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B8DA0-E6F1-4E47-9A62-C0CD67EDBF44}" type="slidenum">
              <a:rPr lang="en-US" smtClean="0"/>
              <a:t>‹#›</a:t>
            </a:fld>
            <a:endParaRPr lang="en-US"/>
          </a:p>
        </p:txBody>
      </p:sp>
    </p:spTree>
    <p:extLst>
      <p:ext uri="{BB962C8B-B14F-4D97-AF65-F5344CB8AC3E}">
        <p14:creationId xmlns:p14="http://schemas.microsoft.com/office/powerpoint/2010/main" val="37566346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Visio_2003-2010_Drawing111111.vsd"/><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1524000" y="969484"/>
            <a:ext cx="9144000" cy="3456742"/>
          </a:xfrm>
        </p:spPr>
        <p:txBody>
          <a:bodyPr>
            <a:normAutofit/>
          </a:bodyPr>
          <a:lstStyle/>
          <a:p>
            <a:r>
              <a:rPr lang="ka-GE" sz="2400" b="1" dirty="0"/>
              <a:t>შპს „რუსთავის ფოლადი“ </a:t>
            </a:r>
            <a:br>
              <a:rPr lang="ka-GE" sz="2400" b="1" dirty="0"/>
            </a:br>
            <a:r>
              <a:rPr lang="ka-GE" sz="2400" b="1" dirty="0"/>
              <a:t/>
            </a:r>
            <a:br>
              <a:rPr lang="ka-GE" sz="2400" b="1" dirty="0"/>
            </a:br>
            <a:r>
              <a:rPr lang="ka-GE" sz="2000" b="1" dirty="0"/>
              <a:t> </a:t>
            </a:r>
            <a:r>
              <a:rPr lang="en-US" sz="2000" dirty="0"/>
              <a:t/>
            </a:r>
            <a:br>
              <a:rPr lang="en-US" sz="2000" dirty="0"/>
            </a:br>
            <a:r>
              <a:rPr lang="ka-GE" sz="2400" b="1" dirty="0"/>
              <a:t>არასახიფათო ნარჩენების აღდგენა</a:t>
            </a:r>
            <a:r>
              <a:rPr lang="en-US" sz="2400" dirty="0"/>
              <a:t/>
            </a:r>
            <a:br>
              <a:rPr lang="en-US" sz="2400" dirty="0"/>
            </a:br>
            <a:r>
              <a:rPr lang="ka-GE" sz="2400" b="1" dirty="0"/>
              <a:t>(წიდისა და ჯართის გადამამუშავებელი საამქრო)</a:t>
            </a:r>
            <a:r>
              <a:rPr lang="en-US" sz="2400" dirty="0"/>
              <a:t/>
            </a:r>
            <a:br>
              <a:rPr lang="en-US" sz="2400" dirty="0"/>
            </a:br>
            <a:r>
              <a:rPr lang="ka-GE" sz="2400" b="1" dirty="0">
                <a:solidFill>
                  <a:schemeClr val="tx1"/>
                </a:solidFill>
              </a:rPr>
              <a:t/>
            </a:r>
            <a:br>
              <a:rPr lang="ka-GE" sz="2400" b="1" dirty="0">
                <a:solidFill>
                  <a:schemeClr val="tx1"/>
                </a:solidFill>
              </a:rPr>
            </a:br>
            <a:r>
              <a:rPr lang="en-US" sz="2400" b="1" dirty="0" smtClean="0">
                <a:solidFill>
                  <a:schemeClr val="tx1"/>
                </a:solidFill>
              </a:rPr>
              <a:t/>
            </a:r>
            <a:br>
              <a:rPr lang="en-US" sz="2400" b="1" dirty="0" smtClean="0">
                <a:solidFill>
                  <a:schemeClr val="tx1"/>
                </a:solidFill>
              </a:rPr>
            </a:br>
            <a:r>
              <a:rPr lang="ka-GE" sz="2400" b="1" dirty="0" smtClean="0"/>
              <a:t>გარემოზე ზემოქმედების შეფასების</a:t>
            </a:r>
            <a:r>
              <a:rPr lang="ka-GE" sz="2400" b="1" dirty="0" smtClean="0">
                <a:solidFill>
                  <a:schemeClr val="tx1"/>
                </a:solidFill>
              </a:rPr>
              <a:t> ანგარიში</a:t>
            </a:r>
            <a:r>
              <a:rPr lang="ka-GE" sz="2800" b="1" dirty="0" smtClean="0">
                <a:solidFill>
                  <a:schemeClr val="tx1"/>
                </a:solidFill>
              </a:rPr>
              <a:t/>
            </a:r>
            <a:br>
              <a:rPr lang="ka-GE" sz="2800" b="1" dirty="0" smtClean="0">
                <a:solidFill>
                  <a:schemeClr val="tx1"/>
                </a:solidFill>
              </a:rPr>
            </a:br>
            <a:endParaRPr lang="en-US" sz="2800" dirty="0">
              <a:solidFill>
                <a:schemeClr val="tx1"/>
              </a:solidFill>
            </a:endParaRPr>
          </a:p>
        </p:txBody>
      </p:sp>
      <p:sp>
        <p:nvSpPr>
          <p:cNvPr id="3" name="Subtitle 2"/>
          <p:cNvSpPr>
            <a:spLocks noGrp="1"/>
          </p:cNvSpPr>
          <p:nvPr>
            <p:ph type="subTitle" idx="1"/>
          </p:nvPr>
        </p:nvSpPr>
        <p:spPr>
          <a:xfrm>
            <a:off x="1524000" y="4583016"/>
            <a:ext cx="9144000" cy="674783"/>
          </a:xfrm>
        </p:spPr>
        <p:txBody>
          <a:bodyPr>
            <a:normAutofit fontScale="92500" lnSpcReduction="20000"/>
          </a:bodyPr>
          <a:lstStyle/>
          <a:p>
            <a:pPr algn="ctr"/>
            <a:endParaRPr lang="ka-GE" sz="2000" b="1" dirty="0" smtClean="0">
              <a:solidFill>
                <a:schemeClr val="tx1"/>
              </a:solidFill>
            </a:endParaRPr>
          </a:p>
          <a:p>
            <a:pPr algn="ctr"/>
            <a:r>
              <a:rPr lang="ka-GE" sz="2000" b="1" dirty="0" smtClean="0">
                <a:solidFill>
                  <a:schemeClr val="tx1"/>
                </a:solidFill>
              </a:rPr>
              <a:t>2020 წ</a:t>
            </a:r>
            <a:endParaRPr lang="en-US" sz="2000" b="1" dirty="0">
              <a:solidFill>
                <a:schemeClr val="tx1"/>
              </a:solidFill>
            </a:endParaRPr>
          </a:p>
        </p:txBody>
      </p:sp>
      <p:pic>
        <p:nvPicPr>
          <p:cNvPr id="7" name="Picture 6" descr="Axali logo.png"/>
          <p:cNvPicPr/>
          <p:nvPr/>
        </p:nvPicPr>
        <p:blipFill>
          <a:blip r:embed="rId2" cstate="screen">
            <a:extLst>
              <a:ext uri="{28A0092B-C50C-407E-A947-70E740481C1C}">
                <a14:useLocalDpi xmlns:a14="http://schemas.microsoft.com/office/drawing/2010/main"/>
              </a:ext>
            </a:extLst>
          </a:blip>
          <a:stretch>
            <a:fillRect/>
          </a:stretch>
        </p:blipFill>
        <p:spPr>
          <a:xfrm>
            <a:off x="1155114" y="396713"/>
            <a:ext cx="1530985" cy="572770"/>
          </a:xfrm>
          <a:prstGeom prst="rect">
            <a:avLst/>
          </a:prstGeom>
        </p:spPr>
      </p:pic>
    </p:spTree>
    <p:extLst>
      <p:ext uri="{BB962C8B-B14F-4D97-AF65-F5344CB8AC3E}">
        <p14:creationId xmlns:p14="http://schemas.microsoft.com/office/powerpoint/2010/main" val="270456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422"/>
            <a:ext cx="10515600" cy="638970"/>
          </a:xfrm>
        </p:spPr>
        <p:txBody>
          <a:bodyPr>
            <a:normAutofit/>
          </a:bodyPr>
          <a:lstStyle/>
          <a:p>
            <a:pPr algn="ctr"/>
            <a:r>
              <a:rPr lang="ka-GE" sz="2400" b="1" dirty="0"/>
              <a:t>,,დევი-2</a:t>
            </a:r>
            <a:r>
              <a:rPr lang="ka-GE" sz="2400" b="1" dirty="0" smtClean="0"/>
              <a:t>’’</a:t>
            </a:r>
            <a:endParaRPr lang="en-US" sz="2400"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pic>
        <p:nvPicPr>
          <p:cNvPr id="6" name="Content Placeholder 5" descr="D:\Giorgi\Desktop\ლაჯანური-ნამახვანი\რუსთავის ფოლადი\სანაყარო ფოტო\DSCN0133.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6562" y="1638630"/>
            <a:ext cx="3015049" cy="3217575"/>
          </a:xfrm>
          <a:prstGeom prst="rect">
            <a:avLst/>
          </a:prstGeom>
          <a:noFill/>
          <a:ln>
            <a:noFill/>
          </a:ln>
        </p:spPr>
      </p:pic>
      <p:pic>
        <p:nvPicPr>
          <p:cNvPr id="7" name="Picture 6"/>
          <p:cNvPicPr/>
          <p:nvPr/>
        </p:nvPicPr>
        <p:blipFill>
          <a:blip r:embed="rId4"/>
          <a:stretch>
            <a:fillRect/>
          </a:stretch>
        </p:blipFill>
        <p:spPr>
          <a:xfrm>
            <a:off x="3509319" y="861392"/>
            <a:ext cx="7957751" cy="5400040"/>
          </a:xfrm>
          <a:prstGeom prst="rect">
            <a:avLst/>
          </a:prstGeom>
        </p:spPr>
      </p:pic>
    </p:spTree>
    <p:extLst>
      <p:ext uri="{BB962C8B-B14F-4D97-AF65-F5344CB8AC3E}">
        <p14:creationId xmlns:p14="http://schemas.microsoft.com/office/powerpoint/2010/main" val="7364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6266"/>
          </a:xfrm>
        </p:spPr>
        <p:txBody>
          <a:bodyPr>
            <a:normAutofit/>
          </a:bodyPr>
          <a:lstStyle/>
          <a:p>
            <a:pPr algn="ctr"/>
            <a:r>
              <a:rPr lang="ka-GE" sz="2400" dirty="0"/>
              <a:t>,,დევი-3</a:t>
            </a:r>
            <a:r>
              <a:rPr lang="ka-GE" sz="2400" dirty="0" smtClean="0"/>
              <a:t>’’</a:t>
            </a:r>
            <a:endParaRPr lang="en-US" sz="2400"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pic>
        <p:nvPicPr>
          <p:cNvPr id="6" name="Content Placeholder 5" descr="D:\Giorgi\Desktop\ლაჯანური-ნამახვანი\რუსთავის ფოლადი\სანაყარო ფოტო\DSCN0135.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0315" y="1836214"/>
            <a:ext cx="3102979" cy="2623213"/>
          </a:xfrm>
          <a:prstGeom prst="rect">
            <a:avLst/>
          </a:prstGeom>
          <a:noFill/>
          <a:ln>
            <a:noFill/>
          </a:ln>
        </p:spPr>
      </p:pic>
      <p:pic>
        <p:nvPicPr>
          <p:cNvPr id="7" name="Picture 6"/>
          <p:cNvPicPr/>
          <p:nvPr/>
        </p:nvPicPr>
        <p:blipFill>
          <a:blip r:embed="rId4"/>
          <a:stretch>
            <a:fillRect/>
          </a:stretch>
        </p:blipFill>
        <p:spPr>
          <a:xfrm>
            <a:off x="3443294" y="861392"/>
            <a:ext cx="7910506" cy="4649722"/>
          </a:xfrm>
          <a:prstGeom prst="rect">
            <a:avLst/>
          </a:prstGeom>
        </p:spPr>
      </p:pic>
    </p:spTree>
    <p:extLst>
      <p:ext uri="{BB962C8B-B14F-4D97-AF65-F5344CB8AC3E}">
        <p14:creationId xmlns:p14="http://schemas.microsoft.com/office/powerpoint/2010/main" val="60708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6266"/>
          </a:xfrm>
        </p:spPr>
        <p:txBody>
          <a:bodyPr>
            <a:normAutofit/>
          </a:bodyPr>
          <a:lstStyle/>
          <a:p>
            <a:pPr algn="ctr"/>
            <a:r>
              <a:rPr lang="ka-GE" sz="2400" b="1" dirty="0" smtClean="0"/>
              <a:t>„დევი-</a:t>
            </a:r>
            <a:r>
              <a:rPr lang="en-US" sz="2400" b="1" dirty="0" smtClean="0"/>
              <a:t>4</a:t>
            </a:r>
            <a:r>
              <a:rPr lang="ka-GE" sz="2400" b="1" dirty="0" smtClean="0"/>
              <a:t>“</a:t>
            </a:r>
            <a:endParaRPr lang="en-US" sz="2400"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pic>
        <p:nvPicPr>
          <p:cNvPr id="6" name="Content Placeholder 5" descr="D:\Giorgi\Desktop\რუსთავის ფოლადი\წიდასაყრელი\სურათები\20200714_145734.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381" y="1837577"/>
            <a:ext cx="3104804" cy="2759138"/>
          </a:xfrm>
          <a:prstGeom prst="rect">
            <a:avLst/>
          </a:prstGeom>
          <a:noFill/>
          <a:ln>
            <a:noFill/>
          </a:ln>
        </p:spPr>
      </p:pic>
      <p:pic>
        <p:nvPicPr>
          <p:cNvPr id="7" name="Picture 6"/>
          <p:cNvPicPr/>
          <p:nvPr/>
        </p:nvPicPr>
        <p:blipFill>
          <a:blip r:embed="rId4"/>
          <a:stretch>
            <a:fillRect/>
          </a:stretch>
        </p:blipFill>
        <p:spPr>
          <a:xfrm>
            <a:off x="3288185" y="861392"/>
            <a:ext cx="8210550" cy="5600700"/>
          </a:xfrm>
          <a:prstGeom prst="rect">
            <a:avLst/>
          </a:prstGeom>
        </p:spPr>
      </p:pic>
    </p:spTree>
    <p:extLst>
      <p:ext uri="{BB962C8B-B14F-4D97-AF65-F5344CB8AC3E}">
        <p14:creationId xmlns:p14="http://schemas.microsoft.com/office/powerpoint/2010/main" val="142035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6266"/>
          </a:xfrm>
        </p:spPr>
        <p:txBody>
          <a:bodyPr>
            <a:normAutofit/>
          </a:bodyPr>
          <a:lstStyle/>
          <a:p>
            <a:pPr algn="ctr"/>
            <a:r>
              <a:rPr lang="en-US" sz="2400" b="1" dirty="0" err="1"/>
              <a:t>დამუშავების</a:t>
            </a:r>
            <a:r>
              <a:rPr lang="en-US" sz="2400" b="1" dirty="0"/>
              <a:t> </a:t>
            </a:r>
            <a:r>
              <a:rPr lang="en-US" sz="2400" b="1" dirty="0" err="1"/>
              <a:t>მიზნით</a:t>
            </a:r>
            <a:r>
              <a:rPr lang="en-US" sz="2400" b="1" dirty="0"/>
              <a:t> </a:t>
            </a:r>
            <a:r>
              <a:rPr lang="en-US" sz="2400" b="1" dirty="0" err="1"/>
              <a:t>შემოტანილი</a:t>
            </a:r>
            <a:r>
              <a:rPr lang="en-US" sz="2400" b="1" dirty="0"/>
              <a:t> </a:t>
            </a:r>
            <a:r>
              <a:rPr lang="en-US" sz="2400" b="1" dirty="0" err="1" smtClean="0"/>
              <a:t>ნარჩენები</a:t>
            </a:r>
            <a:endParaRPr lang="en-US" sz="2400" b="1" dirty="0"/>
          </a:p>
        </p:txBody>
      </p:sp>
      <p:pic>
        <p:nvPicPr>
          <p:cNvPr id="5" name="Picture 4"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
        <p:nvSpPr>
          <p:cNvPr id="3" name="Content Placeholder 2"/>
          <p:cNvSpPr>
            <a:spLocks noGrp="1"/>
          </p:cNvSpPr>
          <p:nvPr>
            <p:ph idx="1"/>
          </p:nvPr>
        </p:nvSpPr>
        <p:spPr>
          <a:xfrm>
            <a:off x="838200" y="976184"/>
            <a:ext cx="10515600" cy="5200779"/>
          </a:xfrm>
        </p:spPr>
        <p:txBody>
          <a:bodyPr>
            <a:normAutofit fontScale="62500" lnSpcReduction="20000"/>
          </a:bodyPr>
          <a:lstStyle/>
          <a:p>
            <a:pPr>
              <a:lnSpc>
                <a:spcPct val="120000"/>
              </a:lnSpc>
            </a:pPr>
            <a:r>
              <a:rPr lang="ka-GE" dirty="0"/>
              <a:t>საწარმოში </a:t>
            </a:r>
            <a:r>
              <a:rPr lang="ka-GE" dirty="0" smtClean="0"/>
              <a:t>განთავსება-დამუშავების მიზნით შემოტანილი იქნება </a:t>
            </a:r>
            <a:r>
              <a:rPr lang="ka-GE" dirty="0"/>
              <a:t>მხოლოდ არასახიფათო ნარჩენები</a:t>
            </a:r>
            <a:r>
              <a:rPr lang="ka-GE" dirty="0" smtClean="0"/>
              <a:t>.</a:t>
            </a:r>
            <a:endParaRPr lang="en-US" dirty="0" smtClean="0"/>
          </a:p>
          <a:p>
            <a:pPr>
              <a:lnSpc>
                <a:spcPct val="120000"/>
              </a:lnSpc>
            </a:pPr>
            <a:r>
              <a:rPr lang="ka-GE" dirty="0"/>
              <a:t>ნარჩენების წარმოშობის წყაროები შესაძლებელია იყოს ქვეყანაში </a:t>
            </a:r>
            <a:r>
              <a:rPr lang="ka-GE" dirty="0" smtClean="0"/>
              <a:t>მოქმედი</a:t>
            </a:r>
            <a:r>
              <a:rPr lang="en-US" dirty="0" smtClean="0"/>
              <a:t> </a:t>
            </a:r>
            <a:r>
              <a:rPr lang="ka-GE" dirty="0" smtClean="0"/>
              <a:t>შავი  </a:t>
            </a:r>
            <a:r>
              <a:rPr lang="ka-GE" dirty="0"/>
              <a:t>და ფერადი მეტალურგიული </a:t>
            </a:r>
            <a:r>
              <a:rPr lang="ka-GE" dirty="0" smtClean="0"/>
              <a:t>საწარმოები</a:t>
            </a:r>
            <a:r>
              <a:rPr lang="en-US" dirty="0" smtClean="0"/>
              <a:t> </a:t>
            </a:r>
            <a:r>
              <a:rPr lang="ka-GE" dirty="0" smtClean="0"/>
              <a:t>სხვადასხვა </a:t>
            </a:r>
            <a:r>
              <a:rPr lang="ka-GE" dirty="0"/>
              <a:t>იურიდიული და ფიზიკური პირების საქმიანობის შედეგად წარმოქმნილი სამშენებლო და ნგრევის შედეგად მიღებული ნარჩენები</a:t>
            </a:r>
            <a:r>
              <a:rPr lang="ka-GE" dirty="0" smtClean="0"/>
              <a:t>.</a:t>
            </a:r>
            <a:endParaRPr lang="en-US" dirty="0" smtClean="0"/>
          </a:p>
          <a:p>
            <a:pPr>
              <a:lnSpc>
                <a:spcPct val="120000"/>
              </a:lnSpc>
            </a:pPr>
            <a:r>
              <a:rPr lang="ka-GE" dirty="0" smtClean="0"/>
              <a:t>საწარმოში </a:t>
            </a:r>
            <a:r>
              <a:rPr lang="ka-GE" dirty="0"/>
              <a:t>დასამუშავებელი მეტალურგიული ნარჩენები შემოტანილი იქნება როგორც შპს ,,რუსთავის ფოლადის’’ მეტალურგიული საწარმოდან და ასევე, სხვა ანალოგიური ტიპის საწარმოებიდან, ხოლო სამშენებლო ნარჩენები, მიღებული იქნება სხვადასხვა იურიდიული და ფიზიკური პირებისგან, მათ შორის რუსთავის მერიისგან.</a:t>
            </a:r>
            <a:endParaRPr lang="en-US" dirty="0"/>
          </a:p>
          <a:p>
            <a:pPr>
              <a:lnSpc>
                <a:spcPct val="120000"/>
              </a:lnSpc>
            </a:pPr>
            <a:r>
              <a:rPr lang="ka-GE" dirty="0" smtClean="0"/>
              <a:t>საწარმოში </a:t>
            </a:r>
            <a:r>
              <a:rPr lang="ka-GE" dirty="0"/>
              <a:t>შემოტანილი ნარჩენების განთავსება გათვალისწინებულია ღია მოედნებზე, გროვების სახით. აღნიშნული მოედნები წარმოადგენს წიდების გადამუშავების შემდეგ გათავისუფლებულ მოედნებს, სადაც არ არის წარმოდგენილი ნიადაგის ნაყოფიერი ფენა და მცენარეული საფარი. ტერიტორიების ზედაპირები </a:t>
            </a:r>
            <a:r>
              <a:rPr lang="ka-GE" dirty="0" err="1"/>
              <a:t>მოსწორებული</a:t>
            </a:r>
            <a:r>
              <a:rPr lang="ka-GE" dirty="0"/>
              <a:t> და მოხრეშილია</a:t>
            </a:r>
            <a:r>
              <a:rPr lang="ka-GE" dirty="0" smtClean="0"/>
              <a:t>.</a:t>
            </a:r>
          </a:p>
          <a:p>
            <a:pPr>
              <a:lnSpc>
                <a:spcPct val="120000"/>
              </a:lnSpc>
            </a:pPr>
            <a:r>
              <a:rPr lang="ka-GE" dirty="0"/>
              <a:t>შპს ,,რუსთავის ფოლადის’’ მეტალურგიული </a:t>
            </a:r>
            <a:r>
              <a:rPr lang="ka-GE" dirty="0" smtClean="0"/>
              <a:t>საწარმოდან წიდების ტრანსპორტირება მიმდინარეობს სამრეწველო ზონაში არსებული გზით.</a:t>
            </a:r>
            <a:endParaRPr lang="en-US" dirty="0" smtClean="0"/>
          </a:p>
        </p:txBody>
      </p:sp>
    </p:spTree>
    <p:extLst>
      <p:ext uri="{BB962C8B-B14F-4D97-AF65-F5344CB8AC3E}">
        <p14:creationId xmlns:p14="http://schemas.microsoft.com/office/powerpoint/2010/main" val="407298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2423"/>
            <a:ext cx="10515600" cy="1192898"/>
          </a:xfrm>
        </p:spPr>
        <p:txBody>
          <a:bodyPr>
            <a:normAutofit/>
          </a:bodyPr>
          <a:lstStyle/>
          <a:p>
            <a:pPr algn="ctr"/>
            <a:r>
              <a:rPr lang="ka-GE" sz="2000" b="1" dirty="0"/>
              <a:t>შპს „რუსთავის ფოლადის“ მეტალურგიული საწარმოს და წიდასაყარის დამაკავშირებელი გზის </a:t>
            </a:r>
            <a:r>
              <a:rPr lang="ka-GE" sz="2000" b="1" dirty="0" smtClean="0"/>
              <a:t>სქემა</a:t>
            </a:r>
            <a:endParaRPr lang="en-US" sz="2000" b="1" dirty="0"/>
          </a:p>
        </p:txBody>
      </p:sp>
      <p:pic>
        <p:nvPicPr>
          <p:cNvPr id="8" name="Picture 7"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pic>
        <p:nvPicPr>
          <p:cNvPr id="6" name="Picture 5"/>
          <p:cNvPicPr/>
          <p:nvPr/>
        </p:nvPicPr>
        <p:blipFill rotWithShape="1">
          <a:blip r:embed="rId3"/>
          <a:srcRect l="1264" r="707"/>
          <a:stretch/>
        </p:blipFill>
        <p:spPr bwMode="auto">
          <a:xfrm>
            <a:off x="1235677" y="1260389"/>
            <a:ext cx="9823620" cy="49303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1784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934" y="365126"/>
            <a:ext cx="8192531" cy="496266"/>
          </a:xfrm>
        </p:spPr>
        <p:txBody>
          <a:bodyPr>
            <a:normAutofit/>
          </a:bodyPr>
          <a:lstStyle/>
          <a:p>
            <a:pPr algn="ctr"/>
            <a:r>
              <a:rPr lang="ka-GE" sz="2400" b="1" dirty="0"/>
              <a:t>ბიომრავალფეროვნება</a:t>
            </a:r>
            <a:endParaRPr lang="en-US" sz="2400" b="1" dirty="0"/>
          </a:p>
        </p:txBody>
      </p:sp>
      <p:pic>
        <p:nvPicPr>
          <p:cNvPr id="5" name="Picture 4"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
        <p:nvSpPr>
          <p:cNvPr id="3" name="Content Placeholder 2"/>
          <p:cNvSpPr>
            <a:spLocks noGrp="1"/>
          </p:cNvSpPr>
          <p:nvPr>
            <p:ph idx="1"/>
          </p:nvPr>
        </p:nvSpPr>
        <p:spPr>
          <a:xfrm>
            <a:off x="838200" y="976184"/>
            <a:ext cx="10515600" cy="5200779"/>
          </a:xfrm>
        </p:spPr>
        <p:txBody>
          <a:bodyPr>
            <a:normAutofit fontScale="70000" lnSpcReduction="20000"/>
          </a:bodyPr>
          <a:lstStyle/>
          <a:p>
            <a:pPr>
              <a:lnSpc>
                <a:spcPct val="120000"/>
              </a:lnSpc>
            </a:pPr>
            <a:r>
              <a:rPr lang="ka-GE" dirty="0"/>
              <a:t>საქმიანობის განხორციელების ტერიტორია წარმოადგენს საკმაოდ მაღალი ტექნოგენური დატვირთვის საწარმოო ზონას. სანაყაროს ტერიტორიაზე არ არსებობს ხე-მცენარის რომელიმე სახეობა და არც ბალახეული საფარი. შესაბამისად ძალზე დაბალია ცხოველთა საბინადრო ადგილების არსებობის ალბათობა. </a:t>
            </a:r>
            <a:endParaRPr lang="en-US" dirty="0"/>
          </a:p>
          <a:p>
            <a:pPr>
              <a:lnSpc>
                <a:spcPct val="120000"/>
              </a:lnSpc>
            </a:pPr>
            <a:r>
              <a:rPr lang="ka-GE" dirty="0"/>
              <a:t>მცენარეული საფარი წარმოდგენილია </a:t>
            </a:r>
            <a:r>
              <a:rPr lang="ka-GE" dirty="0" err="1"/>
              <a:t>წიდიასაყარის</a:t>
            </a:r>
            <a:r>
              <a:rPr lang="ka-GE" dirty="0"/>
              <a:t> მიმდებარე ტერიტორიაზე, სადაც ჩატარდა </a:t>
            </a:r>
            <a:r>
              <a:rPr lang="ka-GE" dirty="0" err="1"/>
              <a:t>ფაუნისტური</a:t>
            </a:r>
            <a:r>
              <a:rPr lang="ka-GE" dirty="0"/>
              <a:t> კვლევა. </a:t>
            </a:r>
            <a:endParaRPr lang="en-US" dirty="0"/>
          </a:p>
          <a:p>
            <a:pPr>
              <a:lnSpc>
                <a:spcPct val="120000"/>
              </a:lnSpc>
            </a:pPr>
            <a:r>
              <a:rPr lang="ka-GE" dirty="0"/>
              <a:t>საკვლევი უბანი და მის მიმდებარედ არსებული ტერიტორიები </a:t>
            </a:r>
            <a:r>
              <a:rPr lang="ka-GE" dirty="0" err="1" smtClean="0"/>
              <a:t>ანთროპოგენიზებულია</a:t>
            </a:r>
            <a:r>
              <a:rPr lang="ka-GE" dirty="0" smtClean="0"/>
              <a:t>, მიუხედავად </a:t>
            </a:r>
            <a:r>
              <a:rPr lang="ka-GE" dirty="0"/>
              <a:t>ამისა, </a:t>
            </a:r>
            <a:r>
              <a:rPr lang="ka-GE" dirty="0" err="1"/>
              <a:t>წიდასაყრელამდე</a:t>
            </a:r>
            <a:r>
              <a:rPr lang="ka-GE" dirty="0"/>
              <a:t> მიმავალ ტერიტორიებზე შემორჩენილია ბუნებრივი მცენარეულობა, რომელიც მდ. მტკვართან სიახლოვითაა </a:t>
            </a:r>
            <a:r>
              <a:rPr lang="ka-GE" dirty="0" smtClean="0"/>
              <a:t>განპირობებული;</a:t>
            </a:r>
          </a:p>
          <a:p>
            <a:pPr>
              <a:lnSpc>
                <a:spcPct val="120000"/>
              </a:lnSpc>
            </a:pPr>
            <a:r>
              <a:rPr lang="ka-GE" dirty="0"/>
              <a:t>აღსანიშნავია, რომ საკვლევ ტერიტორიაზე არ გამოვლენილა რაიმე სენსიტიური ჰაბიტატი. აქ ძირითადად მდინარის სანაპირო მცენარეულობის შემთხვევაში ვხვდებით  ვერხვების (</a:t>
            </a:r>
            <a:r>
              <a:rPr lang="ka-GE" i="1" dirty="0" err="1"/>
              <a:t>Populus</a:t>
            </a:r>
            <a:r>
              <a:rPr lang="ka-GE" i="1" dirty="0"/>
              <a:t> </a:t>
            </a:r>
            <a:r>
              <a:rPr lang="ka-GE" i="1" dirty="0" err="1"/>
              <a:t>alba</a:t>
            </a:r>
            <a:r>
              <a:rPr lang="ka-GE" i="1" dirty="0"/>
              <a:t>, P. </a:t>
            </a:r>
            <a:r>
              <a:rPr lang="ka-GE" i="1" dirty="0" err="1"/>
              <a:t>nigra</a:t>
            </a:r>
            <a:r>
              <a:rPr lang="ka-GE" i="1" dirty="0"/>
              <a:t>, P. </a:t>
            </a:r>
            <a:r>
              <a:rPr lang="ka-GE" i="1" dirty="0" err="1"/>
              <a:t>canescens</a:t>
            </a:r>
            <a:r>
              <a:rPr lang="ka-GE" dirty="0"/>
              <a:t>)  პოპულაციას.</a:t>
            </a:r>
            <a:endParaRPr lang="en-US" dirty="0"/>
          </a:p>
          <a:p>
            <a:pPr>
              <a:lnSpc>
                <a:spcPct val="120000"/>
              </a:lnSpc>
            </a:pPr>
            <a:r>
              <a:rPr lang="ka-GE" dirty="0"/>
              <a:t>საპროექტო ტერიტორიაზე გამოვლენილი ეს ჰაბიტატი შეიძლება დავახასიათოთ </a:t>
            </a:r>
            <a:r>
              <a:rPr lang="ka-GE" dirty="0" smtClean="0"/>
              <a:t>შემდეგნაირად:</a:t>
            </a:r>
            <a:r>
              <a:rPr lang="ka-GE" dirty="0"/>
              <a:t> </a:t>
            </a:r>
            <a:r>
              <a:rPr lang="ka-GE" b="1" u="sng" dirty="0" smtClean="0"/>
              <a:t>G1.37 </a:t>
            </a:r>
            <a:r>
              <a:rPr lang="ka-GE" b="1" u="sng" dirty="0"/>
              <a:t>ირანულ-</a:t>
            </a:r>
            <a:r>
              <a:rPr lang="ka-GE" b="1" u="sng" dirty="0" err="1"/>
              <a:t>ანატოლიური</a:t>
            </a:r>
            <a:r>
              <a:rPr lang="ka-GE" b="1" u="sng" dirty="0"/>
              <a:t> შერეული ჭალის ტყეები </a:t>
            </a:r>
            <a:endParaRPr lang="en-US" dirty="0"/>
          </a:p>
          <a:p>
            <a:pPr>
              <a:lnSpc>
                <a:spcPct val="120000"/>
              </a:lnSpc>
            </a:pPr>
            <a:endParaRPr lang="en-US" dirty="0" smtClean="0"/>
          </a:p>
        </p:txBody>
      </p:sp>
    </p:spTree>
    <p:extLst>
      <p:ext uri="{BB962C8B-B14F-4D97-AF65-F5344CB8AC3E}">
        <p14:creationId xmlns:p14="http://schemas.microsoft.com/office/powerpoint/2010/main" val="59519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370" y="433705"/>
            <a:ext cx="10515600" cy="526415"/>
          </a:xfrm>
        </p:spPr>
        <p:txBody>
          <a:bodyPr>
            <a:normAutofit/>
          </a:bodyPr>
          <a:lstStyle/>
          <a:p>
            <a:pPr algn="ctr"/>
            <a:r>
              <a:rPr lang="ka-GE" sz="2400" b="1" dirty="0"/>
              <a:t>გზშ-ის განხილვიდან ამოღებული ზემოქმედებების სახეები, </a:t>
            </a:r>
            <a:endParaRPr lang="en-US" sz="2400" b="1" dirty="0"/>
          </a:p>
        </p:txBody>
      </p:sp>
      <p:sp>
        <p:nvSpPr>
          <p:cNvPr id="3" name="Content Placeholder 2"/>
          <p:cNvSpPr>
            <a:spLocks noGrp="1"/>
          </p:cNvSpPr>
          <p:nvPr>
            <p:ph idx="1"/>
          </p:nvPr>
        </p:nvSpPr>
        <p:spPr>
          <a:xfrm>
            <a:off x="365760" y="960119"/>
            <a:ext cx="11109960" cy="5551891"/>
          </a:xfrm>
        </p:spPr>
        <p:txBody>
          <a:bodyPr>
            <a:noAutofit/>
          </a:bodyPr>
          <a:lstStyle/>
          <a:p>
            <a:pPr marL="0" indent="0">
              <a:lnSpc>
                <a:spcPct val="100000"/>
              </a:lnSpc>
              <a:buNone/>
            </a:pPr>
            <a:r>
              <a:rPr lang="ka-GE" sz="1600" b="1" dirty="0"/>
              <a:t>ზედაპირული წყლების დაბინძურება </a:t>
            </a:r>
            <a:endParaRPr lang="ka-GE" sz="1600" b="1" dirty="0" smtClean="0"/>
          </a:p>
          <a:p>
            <a:pPr>
              <a:lnSpc>
                <a:spcPct val="100000"/>
              </a:lnSpc>
            </a:pPr>
            <a:r>
              <a:rPr lang="ka-GE" sz="1600" dirty="0"/>
              <a:t>წიდასაყარის საზღვარსა და მდ. მტკვარს შორის უმცირესი მანძილი შეადგენს დაახლოებით 68 მ-ს. აქვე უნდა აღინიშნოს, რომ საწარმოში განთავსებული ტექნოლოგიური დანადგარები და დამხმარე ინფრასტრუქტურა, მდებარეობს მდ. მტკვრისგან მოშორებით და მათ შორის ბარიერს ქმნის წიდების აკუმულირებული მასები. ამასთან, საწარმოს საზღვარსა და მდ. მტკვარს შორის, თითქმის მთელ სიგრძეზე წარმოდგენილია სახელმწიფოს საკუთრებაში არსებული არასასოფლო-სამეურნეო დანიშნულების მიწის ნაკვეთები და საავტომობილო გზა.</a:t>
            </a:r>
            <a:endParaRPr lang="en-US" sz="1600" dirty="0"/>
          </a:p>
          <a:p>
            <a:pPr>
              <a:lnSpc>
                <a:spcPct val="100000"/>
              </a:lnSpc>
            </a:pPr>
            <a:r>
              <a:rPr lang="ka-GE" sz="1600" dirty="0"/>
              <a:t>საწარმოს ექსპლუატაციის ეტაპზე საწარმოო-ჩამდინარე წყლების წარმოქმნას და ზედაპირული წყლის ობიექტში ჩაშვებას ადგილი არ ექნება, შესაბამისად საწარმოს ექსპლუატაცია ზედაპირულ წყლის ობიექტზე პირდაპირ ზემოქმედებას არ ითვალისწინებს. საწარმოში წარმოქმნილი სამეურნეო-საყოფაცხოვრებო ჩამდინარე წყლები ჩართულია ქ. რუსთავის საკანალიზაციო სისტემაში.</a:t>
            </a:r>
            <a:endParaRPr lang="en-US" sz="1600" dirty="0"/>
          </a:p>
          <a:p>
            <a:pPr>
              <a:lnSpc>
                <a:spcPct val="100000"/>
              </a:lnSpc>
            </a:pPr>
            <a:r>
              <a:rPr lang="ka-GE" sz="1600" dirty="0"/>
              <a:t>რაც შეეხება ირიბ ზემოქმედებას, საწარმოში, დამუშავების მიზნით შემოტანილი და დასაწყობებული ნარჩენები არ განიცდის მნიშვნელოვან ფიზიკურ, ქიმიურ ან ბიოლოგიურ ცვლილებებს; არ იხსნება, არ იწვის და არ შედის სხვაგვარ ქიმიურ ან ფიზიკურ რეაქციაში; არ განიცდის </a:t>
            </a:r>
            <a:r>
              <a:rPr lang="ka-GE" sz="1600" dirty="0" err="1"/>
              <a:t>ბიოდეგრადაციას</a:t>
            </a:r>
            <a:r>
              <a:rPr lang="ka-GE" sz="1600" dirty="0"/>
              <a:t> და სხვა მასალაზე არ ახდენს ისეთ გავლენას, რომელიც გამოიწვევს გარემოს დაბინძურებას ან ადამიანის ჯანმრთელობის დაზიანებას; ნარჩენის </a:t>
            </a:r>
            <a:r>
              <a:rPr lang="ka-GE" sz="1600" dirty="0" err="1"/>
              <a:t>ჟონვადობა</a:t>
            </a:r>
            <a:r>
              <a:rPr lang="ka-GE" sz="1600" dirty="0"/>
              <a:t>, ნარჩენში დამბინძურებელი ნივთიერებების შემცველობა და გამონაჟონის ეკო-ტოქსიკოლოგიური მახასიათებლები უმნიშვნელო ოდენობისაა და საფრთხეს არ უქმნის ზედაპირულ ან/და მიწისქვეშა წყლების ხარისხს</a:t>
            </a:r>
            <a:r>
              <a:rPr lang="ka-GE" sz="1600" dirty="0" smtClean="0"/>
              <a:t>.</a:t>
            </a:r>
          </a:p>
          <a:p>
            <a:pPr marL="0" indent="0">
              <a:lnSpc>
                <a:spcPct val="100000"/>
              </a:lnSpc>
              <a:buNone/>
            </a:pPr>
            <a:r>
              <a:rPr lang="ka-GE" sz="1600" dirty="0" smtClean="0"/>
              <a:t>აღნიშნულიდან </a:t>
            </a:r>
            <a:r>
              <a:rPr lang="ka-GE" sz="1600" dirty="0"/>
              <a:t>გამომდინარე, ზედაპირულ წყლის ობიექტზე არც ირიბი ზემოქმედების რისკები არ არსებობს</a:t>
            </a:r>
            <a:r>
              <a:rPr lang="ka-GE" sz="1600" dirty="0" smtClean="0"/>
              <a:t>.</a:t>
            </a:r>
            <a:endParaRPr lang="en-US" sz="1600"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Tree>
    <p:extLst>
      <p:ext uri="{BB962C8B-B14F-4D97-AF65-F5344CB8AC3E}">
        <p14:creationId xmlns:p14="http://schemas.microsoft.com/office/powerpoint/2010/main" val="2745222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370" y="433705"/>
            <a:ext cx="10515600" cy="526415"/>
          </a:xfrm>
        </p:spPr>
        <p:txBody>
          <a:bodyPr>
            <a:normAutofit/>
          </a:bodyPr>
          <a:lstStyle/>
          <a:p>
            <a:pPr algn="ctr"/>
            <a:r>
              <a:rPr lang="ka-GE" sz="2400" b="1" dirty="0"/>
              <a:t>გზშ-ის განხილვიდან ამოღებული ზემოქმედებების სახეები, </a:t>
            </a:r>
            <a:endParaRPr lang="en-US" sz="2400" b="1" dirty="0"/>
          </a:p>
        </p:txBody>
      </p:sp>
      <p:sp>
        <p:nvSpPr>
          <p:cNvPr id="3" name="Content Placeholder 2"/>
          <p:cNvSpPr>
            <a:spLocks noGrp="1"/>
          </p:cNvSpPr>
          <p:nvPr>
            <p:ph idx="1"/>
          </p:nvPr>
        </p:nvSpPr>
        <p:spPr>
          <a:xfrm>
            <a:off x="365760" y="960120"/>
            <a:ext cx="11109960" cy="5474970"/>
          </a:xfrm>
        </p:spPr>
        <p:txBody>
          <a:bodyPr>
            <a:normAutofit/>
          </a:bodyPr>
          <a:lstStyle/>
          <a:p>
            <a:pPr marL="0" indent="0">
              <a:lnSpc>
                <a:spcPct val="100000"/>
              </a:lnSpc>
              <a:buNone/>
            </a:pPr>
            <a:r>
              <a:rPr lang="ka-GE" sz="1800" b="1" dirty="0"/>
              <a:t>საშიში გეოლოგიური მოვლენების განვითარების რისკი </a:t>
            </a:r>
            <a:endParaRPr lang="ka-GE" sz="1800" b="1" dirty="0" smtClean="0"/>
          </a:p>
          <a:p>
            <a:r>
              <a:rPr lang="ka-GE" sz="1800" dirty="0"/>
              <a:t>საწარმოს  ტერიტორიის დათვალიერების შედეგად რაიმე მნიშვნელოვანი სახის საშიში გეოლოგიური პროცესების განვითარების კვალი არ აღინიშნება; </a:t>
            </a:r>
            <a:endParaRPr lang="en-US" sz="1800" dirty="0"/>
          </a:p>
          <a:p>
            <a:r>
              <a:rPr lang="ka-GE" sz="1800" dirty="0"/>
              <a:t>საწარმოს ტერიტორიაზე მასშტაბური  სამშენებლო სამუშაოები არ იგეგმება, რაც მინიმუმამდე ამცირებს საშიში გეოლოგიური მოვლენების განვითარების რისკს. </a:t>
            </a:r>
            <a:endParaRPr lang="ka-GE" sz="1800" dirty="0" smtClean="0"/>
          </a:p>
          <a:p>
            <a:pPr marL="0" indent="0">
              <a:lnSpc>
                <a:spcPct val="100000"/>
              </a:lnSpc>
              <a:buNone/>
            </a:pPr>
            <a:r>
              <a:rPr lang="ka-GE" sz="1800" b="1" dirty="0" smtClean="0"/>
              <a:t>ზემოქმედება კულტურული მემკვიდრეობის </a:t>
            </a:r>
            <a:r>
              <a:rPr lang="ka-GE" sz="1800" b="1" dirty="0"/>
              <a:t>ძეგლებზე, არქეოლოგიური ძეგლების დაზიანება </a:t>
            </a:r>
            <a:endParaRPr lang="ka-GE" sz="1800" b="1" dirty="0" smtClean="0"/>
          </a:p>
          <a:p>
            <a:pPr marL="0" indent="0">
              <a:lnSpc>
                <a:spcPct val="100000"/>
              </a:lnSpc>
              <a:buNone/>
            </a:pPr>
            <a:r>
              <a:rPr lang="ka-GE" sz="1800" dirty="0"/>
              <a:t>ქ. რუსთავის წიდასაყარის ტერიტორია მოქცეულია მაღალი ანთროპოგენური დატვირთვის მქონე არეალში, სადაც წლების განმავლობაში მიმდინარეობდა მეტალურგიული და სამშენებლო ნარჩენების განთავსება. შესაბამისად, საწარმოს ტერიტორიაზე რაიმე სახის ზემოქმედება კულტურულ მემკვიდრეობაზე ნაკლებად მოსალოდნელია. </a:t>
            </a:r>
            <a:endParaRPr lang="ka-GE" sz="1800" b="1" dirty="0" smtClean="0"/>
          </a:p>
          <a:p>
            <a:pPr marL="0" indent="0">
              <a:lnSpc>
                <a:spcPct val="100000"/>
              </a:lnSpc>
              <a:buNone/>
            </a:pPr>
            <a:r>
              <a:rPr lang="ka-GE" sz="1800" b="1" dirty="0" smtClean="0"/>
              <a:t>ზემოქმედება </a:t>
            </a:r>
            <a:r>
              <a:rPr lang="ka-GE" sz="1800" b="1" dirty="0"/>
              <a:t>დაცულ </a:t>
            </a:r>
            <a:r>
              <a:rPr lang="ka-GE" sz="1800" b="1" dirty="0" smtClean="0"/>
              <a:t>ტერიტორიებზე</a:t>
            </a:r>
          </a:p>
          <a:p>
            <a:pPr marL="0" indent="0">
              <a:lnSpc>
                <a:spcPct val="100000"/>
              </a:lnSpc>
              <a:buNone/>
            </a:pPr>
            <a:r>
              <a:rPr lang="ka-GE" sz="1800" dirty="0"/>
              <a:t>განსახილველი საწარმოო ობიექტიდან უახლოესი დაცული ტერიტორია - გარდაბნის აღკვეთილი, რომელიც ასევე ემთხვევა „ევროპის ველური ბუნების და ბუნებრივი ჰაბიტატების დაცვის შესახებ“ (ბერნის) კონვენციის შესაბამისად შექმნილ „ზურმუხტის ქსელის“ მიღებულ საიტს (გარდაბანი - GE0000019), მდებარეობს 2070 მეტრში, რაც მასზე ზემოქმედებას ფაქტიურად გამორიცხავს. </a:t>
            </a:r>
            <a:endParaRPr lang="en-US" sz="1800"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Tree>
    <p:extLst>
      <p:ext uri="{BB962C8B-B14F-4D97-AF65-F5344CB8AC3E}">
        <p14:creationId xmlns:p14="http://schemas.microsoft.com/office/powerpoint/2010/main" val="295570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370" y="433705"/>
            <a:ext cx="10515600" cy="526415"/>
          </a:xfrm>
        </p:spPr>
        <p:txBody>
          <a:bodyPr>
            <a:normAutofit/>
          </a:bodyPr>
          <a:lstStyle/>
          <a:p>
            <a:pPr algn="ctr"/>
            <a:r>
              <a:rPr lang="ka-GE" sz="2400" b="1" dirty="0"/>
              <a:t>გზშ-ის განხილვიდან ამოღებული ზემოქმედებების სახეები, </a:t>
            </a:r>
            <a:endParaRPr lang="en-US" sz="2400" b="1" dirty="0"/>
          </a:p>
        </p:txBody>
      </p:sp>
      <p:sp>
        <p:nvSpPr>
          <p:cNvPr id="3" name="Content Placeholder 2"/>
          <p:cNvSpPr>
            <a:spLocks noGrp="1"/>
          </p:cNvSpPr>
          <p:nvPr>
            <p:ph idx="1"/>
          </p:nvPr>
        </p:nvSpPr>
        <p:spPr>
          <a:xfrm>
            <a:off x="365760" y="1256666"/>
            <a:ext cx="11109960" cy="5178424"/>
          </a:xfrm>
        </p:spPr>
        <p:txBody>
          <a:bodyPr>
            <a:normAutofit/>
          </a:bodyPr>
          <a:lstStyle/>
          <a:p>
            <a:pPr marL="0" indent="0">
              <a:lnSpc>
                <a:spcPct val="100000"/>
              </a:lnSpc>
              <a:buNone/>
            </a:pPr>
            <a:r>
              <a:rPr lang="ka-GE" sz="1800" b="1" dirty="0" smtClean="0"/>
              <a:t>ფლორა </a:t>
            </a:r>
            <a:r>
              <a:rPr lang="ka-GE" sz="1800" b="1" dirty="0"/>
              <a:t>და ფაუნა </a:t>
            </a:r>
            <a:endParaRPr lang="ka-GE" sz="1800" b="1" dirty="0" smtClean="0"/>
          </a:p>
          <a:p>
            <a:r>
              <a:rPr lang="ka-GE" sz="1800" dirty="0"/>
              <a:t>იქიდან გამოდინარე, რომ მიმდინარე და დაგეგმილი საქმიანობა განხორციელდება მაღალი ანთროპოგენული და ტექნოგენური დატვირთვის მქონე ტერიტორიაზე, სადაც მცენარეული საფარი და ცხოველთა საბინადრო ადგილები პრაქტიკულად არ არის. გამომდინარე იქედან, რომ ტერიტორიაზე სისტემატურად მიმდინარეობს საწარმოო პროცესები, აქ ცხოველთა ველური ბუნების სახეობების მოხვედრის რისკი მინიმალურია. შესაბამისად ტერიტორიაზე შეიძლება მოხვდნენ მხოლოდ ცხოველთა </a:t>
            </a:r>
            <a:r>
              <a:rPr lang="ka-GE" sz="1800" dirty="0" err="1"/>
              <a:t>სინანტროპული</a:t>
            </a:r>
            <a:r>
              <a:rPr lang="ka-GE" sz="1800" dirty="0"/>
              <a:t> სახეობები</a:t>
            </a:r>
            <a:endParaRPr lang="en-US" sz="1800" dirty="0"/>
          </a:p>
          <a:p>
            <a:r>
              <a:rPr lang="ka-GE" sz="1800" dirty="0"/>
              <a:t>გამომდინარე აღნიშნულიდან, ბიოლოგიურ გარემოზე ნეგატიური ზემოქმედების რისკი პრაქტიკულად არ არსებობს. </a:t>
            </a:r>
          </a:p>
          <a:p>
            <a:pPr marL="0" indent="0">
              <a:buNone/>
            </a:pPr>
            <a:r>
              <a:rPr lang="ka-GE" sz="1800" b="1" dirty="0"/>
              <a:t>ზემოქმედება ნიადაგის ნაყოფიერ ფენაზე</a:t>
            </a:r>
          </a:p>
          <a:p>
            <a:pPr marL="0" indent="0">
              <a:buNone/>
            </a:pPr>
            <a:r>
              <a:rPr lang="ka-GE" sz="1800" dirty="0"/>
              <a:t>განსახილველი ობიექტი წარმოადგენს არსებულ </a:t>
            </a:r>
            <a:r>
              <a:rPr lang="ka-GE" sz="1800" dirty="0" err="1" smtClean="0"/>
              <a:t>წიდასაყარს</a:t>
            </a:r>
            <a:r>
              <a:rPr lang="ka-GE" sz="1800" dirty="0" smtClean="0"/>
              <a:t>, </a:t>
            </a:r>
            <a:r>
              <a:rPr lang="ka-GE" sz="1800" dirty="0"/>
              <a:t>სადაც. მიწის ზედაპირი წარმოდგენილია ტექნოგენური </a:t>
            </a:r>
            <a:r>
              <a:rPr lang="ka-GE" sz="1800" dirty="0" smtClean="0"/>
              <a:t>ფენით</a:t>
            </a:r>
            <a:r>
              <a:rPr lang="ka-GE" sz="1800" dirty="0"/>
              <a:t>. გამომდინარე აღნიშნულიდან, ტერიტორიაზე ნიადაგის ნაყოფიერი ფენა ფაქტიურად არ არის. ახალი სამსხვრევ-დამხარისხებელი დანადგარის განთავსება და ნარჩენების განთავსებისთვის განკუთვნილი მოედნების მოწყობა ნიადაგის საფარის მოხსნა-დასაწყობების სამუშაოებს არ საჭიროებს.. საწარმოს </a:t>
            </a:r>
            <a:r>
              <a:rPr lang="ka-GE" sz="1800" dirty="0" smtClean="0"/>
              <a:t>ტერიტორიაზე</a:t>
            </a:r>
            <a:r>
              <a:rPr lang="ka-GE" sz="1800" dirty="0"/>
              <a:t>, ნიადაგის ნაყოფიერი ფენის დაზიანების ან დაბინძურების რისკი პრაქტიკულად არ არსებობს.</a:t>
            </a:r>
            <a:endParaRPr lang="ka-GE" sz="1800"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Tree>
    <p:extLst>
      <p:ext uri="{BB962C8B-B14F-4D97-AF65-F5344CB8AC3E}">
        <p14:creationId xmlns:p14="http://schemas.microsoft.com/office/powerpoint/2010/main" val="48768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370" y="228601"/>
            <a:ext cx="10515600" cy="731520"/>
          </a:xfrm>
        </p:spPr>
        <p:txBody>
          <a:bodyPr>
            <a:normAutofit/>
          </a:bodyPr>
          <a:lstStyle/>
          <a:p>
            <a:pPr algn="ctr"/>
            <a:r>
              <a:rPr lang="ka-GE" sz="2400" b="1" dirty="0"/>
              <a:t>ზემოქმედება ატმოსფერული ჰაერის </a:t>
            </a:r>
            <a:r>
              <a:rPr lang="ka-GE" sz="2400" b="1" dirty="0" smtClean="0"/>
              <a:t>ხარისხზე</a:t>
            </a:r>
            <a:endParaRPr lang="en-US" sz="2400"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1913128011"/>
              </p:ext>
            </p:extLst>
          </p:nvPr>
        </p:nvGraphicFramePr>
        <p:xfrm>
          <a:off x="838200" y="1051558"/>
          <a:ext cx="10515599" cy="5783581"/>
        </p:xfrm>
        <a:graphic>
          <a:graphicData uri="http://schemas.openxmlformats.org/drawingml/2006/table">
            <a:tbl>
              <a:tblPr firstRow="1" firstCol="1" bandRow="1">
                <a:tableStyleId>{C083E6E3-FA7D-4D7B-A595-EF9225AFEA82}</a:tableStyleId>
              </a:tblPr>
              <a:tblGrid>
                <a:gridCol w="5417637"/>
                <a:gridCol w="1812889"/>
                <a:gridCol w="1812889"/>
                <a:gridCol w="1472184"/>
              </a:tblGrid>
              <a:tr h="342350">
                <a:tc rowSpan="2">
                  <a:txBody>
                    <a:bodyPr/>
                    <a:lstStyle/>
                    <a:p>
                      <a:pPr algn="ctr" fontAlgn="base">
                        <a:lnSpc>
                          <a:spcPct val="107000"/>
                        </a:lnSpc>
                        <a:spcAft>
                          <a:spcPts val="0"/>
                        </a:spcAft>
                      </a:pPr>
                      <a:r>
                        <a:rPr lang="ka-GE" sz="1400" dirty="0">
                          <a:effectLst/>
                        </a:rPr>
                        <a:t>მავნე ნივთიერების დასახელება</a:t>
                      </a:r>
                      <a:endParaRPr lang="en-US" sz="1400" dirty="0">
                        <a:effectLst/>
                        <a:latin typeface="Calibri" panose="020F0502020204030204" pitchFamily="34" charset="0"/>
                      </a:endParaRPr>
                    </a:p>
                  </a:txBody>
                  <a:tcPr marL="68580" marR="68580" marT="0" marB="0" anchor="ctr"/>
                </a:tc>
                <a:tc gridSpan="3">
                  <a:txBody>
                    <a:bodyPr/>
                    <a:lstStyle/>
                    <a:p>
                      <a:pPr algn="ctr" fontAlgn="base">
                        <a:lnSpc>
                          <a:spcPct val="107000"/>
                        </a:lnSpc>
                        <a:spcAft>
                          <a:spcPts val="0"/>
                        </a:spcAft>
                      </a:pPr>
                      <a:r>
                        <a:rPr lang="ru-RU" sz="1400">
                          <a:effectLst/>
                        </a:rPr>
                        <a:t>მავნე ნივთიერებათა ზღვრულად დასაშვები კონცენტრაციის წილი ობიექტიდან</a:t>
                      </a:r>
                      <a:endParaRPr lang="en-US" sz="1400">
                        <a:effectLst/>
                        <a:latin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tr>
              <a:tr h="653640">
                <a:tc vMerge="1">
                  <a:txBody>
                    <a:bodyPr/>
                    <a:lstStyle/>
                    <a:p>
                      <a:endParaRPr lang="en-US"/>
                    </a:p>
                  </a:txBody>
                  <a:tcPr/>
                </a:tc>
                <a:tc>
                  <a:txBody>
                    <a:bodyPr/>
                    <a:lstStyle/>
                    <a:p>
                      <a:pPr algn="ctr" fontAlgn="base">
                        <a:lnSpc>
                          <a:spcPct val="107000"/>
                        </a:lnSpc>
                        <a:spcAft>
                          <a:spcPts val="0"/>
                        </a:spcAft>
                      </a:pPr>
                      <a:r>
                        <a:rPr lang="ka-GE" sz="1400" dirty="0">
                          <a:effectLst/>
                        </a:rPr>
                        <a:t>სასოფლო სამეურნეო სავარგული 70მ</a:t>
                      </a:r>
                      <a:endParaRPr lang="en-US" sz="1400" dirty="0">
                        <a:effectLst/>
                        <a:latin typeface="Calibri" panose="020F0502020204030204" pitchFamily="34" charset="0"/>
                      </a:endParaRPr>
                    </a:p>
                  </a:txBody>
                  <a:tcPr marL="68580" marR="68580" marT="0" marB="0" anchor="ctr"/>
                </a:tc>
                <a:tc>
                  <a:txBody>
                    <a:bodyPr/>
                    <a:lstStyle/>
                    <a:p>
                      <a:pPr algn="ctr" fontAlgn="base">
                        <a:lnSpc>
                          <a:spcPct val="107000"/>
                        </a:lnSpc>
                        <a:spcAft>
                          <a:spcPts val="0"/>
                        </a:spcAft>
                      </a:pPr>
                      <a:r>
                        <a:rPr lang="ru-RU" sz="1400">
                          <a:effectLst/>
                        </a:rPr>
                        <a:t>უახლოესი დასახლებული პუნქტი </a:t>
                      </a:r>
                      <a:endParaRPr lang="en-US" sz="1400">
                        <a:effectLst/>
                      </a:endParaRPr>
                    </a:p>
                    <a:p>
                      <a:pPr algn="ctr" fontAlgn="base">
                        <a:lnSpc>
                          <a:spcPct val="107000"/>
                        </a:lnSpc>
                        <a:spcAft>
                          <a:spcPts val="0"/>
                        </a:spcAft>
                      </a:pPr>
                      <a:r>
                        <a:rPr lang="ka-GE" sz="1400">
                          <a:effectLst/>
                        </a:rPr>
                        <a:t>900მ</a:t>
                      </a:r>
                      <a:endParaRPr lang="en-US" sz="1400">
                        <a:effectLst/>
                        <a:latin typeface="Calibri" panose="020F0502020204030204" pitchFamily="34" charset="0"/>
                      </a:endParaRPr>
                    </a:p>
                  </a:txBody>
                  <a:tcPr marL="68580" marR="68580" marT="0" marB="0" anchor="ctr"/>
                </a:tc>
                <a:tc>
                  <a:txBody>
                    <a:bodyPr/>
                    <a:lstStyle/>
                    <a:p>
                      <a:pPr algn="ctr" fontAlgn="base">
                        <a:lnSpc>
                          <a:spcPct val="107000"/>
                        </a:lnSpc>
                        <a:spcAft>
                          <a:spcPts val="0"/>
                        </a:spcAft>
                      </a:pPr>
                      <a:r>
                        <a:rPr lang="ru-RU" sz="1400">
                          <a:effectLst/>
                        </a:rPr>
                        <a:t>500 მ რადიუსის საზღვარზე</a:t>
                      </a:r>
                      <a:endParaRPr lang="en-US" sz="1400">
                        <a:effectLst/>
                        <a:latin typeface="Calibri" panose="020F0502020204030204" pitchFamily="34" charset="0"/>
                      </a:endParaRPr>
                    </a:p>
                  </a:txBody>
                  <a:tcPr marL="68580" marR="68580" marT="0" marB="0" anchor="ctr"/>
                </a:tc>
              </a:tr>
              <a:tr h="212961">
                <a:tc>
                  <a:txBody>
                    <a:bodyPr/>
                    <a:lstStyle/>
                    <a:p>
                      <a:pPr algn="ctr" fontAlgn="base">
                        <a:lnSpc>
                          <a:spcPct val="107000"/>
                        </a:lnSpc>
                        <a:spcAft>
                          <a:spcPts val="0"/>
                        </a:spcAft>
                      </a:pPr>
                      <a:r>
                        <a:rPr lang="ru-RU" sz="1400" dirty="0">
                          <a:effectLst/>
                        </a:rPr>
                        <a:t>1</a:t>
                      </a:r>
                      <a:endParaRPr lang="en-US" sz="1400" dirty="0">
                        <a:effectLst/>
                        <a:latin typeface="Calibri" panose="020F0502020204030204" pitchFamily="34" charset="0"/>
                      </a:endParaRPr>
                    </a:p>
                  </a:txBody>
                  <a:tcPr marL="68580" marR="68580" marT="0" marB="0" anchor="ctr"/>
                </a:tc>
                <a:tc>
                  <a:txBody>
                    <a:bodyPr/>
                    <a:lstStyle/>
                    <a:p>
                      <a:pPr algn="ctr" fontAlgn="base">
                        <a:lnSpc>
                          <a:spcPct val="107000"/>
                        </a:lnSpc>
                        <a:spcAft>
                          <a:spcPts val="0"/>
                        </a:spcAft>
                      </a:pPr>
                      <a:r>
                        <a:rPr lang="ka-GE" sz="1400" dirty="0">
                          <a:effectLst/>
                        </a:rPr>
                        <a:t>2</a:t>
                      </a:r>
                      <a:endParaRPr lang="en-US" sz="1400" dirty="0">
                        <a:effectLst/>
                        <a:latin typeface="Calibri" panose="020F0502020204030204" pitchFamily="34" charset="0"/>
                      </a:endParaRPr>
                    </a:p>
                  </a:txBody>
                  <a:tcPr marL="68580" marR="68580" marT="0" marB="0" anchor="ctr"/>
                </a:tc>
                <a:tc>
                  <a:txBody>
                    <a:bodyPr/>
                    <a:lstStyle/>
                    <a:p>
                      <a:pPr algn="ctr" fontAlgn="base">
                        <a:lnSpc>
                          <a:spcPct val="107000"/>
                        </a:lnSpc>
                        <a:spcAft>
                          <a:spcPts val="0"/>
                        </a:spcAft>
                      </a:pPr>
                      <a:r>
                        <a:rPr lang="ka-GE" sz="1400">
                          <a:effectLst/>
                        </a:rPr>
                        <a:t>3</a:t>
                      </a:r>
                      <a:endParaRPr lang="en-US" sz="1400">
                        <a:effectLst/>
                        <a:latin typeface="Calibri" panose="020F0502020204030204" pitchFamily="34" charset="0"/>
                      </a:endParaRPr>
                    </a:p>
                  </a:txBody>
                  <a:tcPr marL="68580" marR="68580" marT="0" marB="0" anchor="ctr"/>
                </a:tc>
                <a:tc>
                  <a:txBody>
                    <a:bodyPr/>
                    <a:lstStyle/>
                    <a:p>
                      <a:pPr algn="ctr" fontAlgn="base">
                        <a:lnSpc>
                          <a:spcPct val="107000"/>
                        </a:lnSpc>
                        <a:spcAft>
                          <a:spcPts val="0"/>
                        </a:spcAft>
                      </a:pPr>
                      <a:r>
                        <a:rPr lang="ka-GE" sz="1400">
                          <a:effectLst/>
                        </a:rPr>
                        <a:t>4</a:t>
                      </a:r>
                      <a:endParaRPr lang="en-US" sz="1400">
                        <a:effectLst/>
                        <a:latin typeface="Calibri" panose="020F0502020204030204" pitchFamily="34" charset="0"/>
                      </a:endParaRPr>
                    </a:p>
                  </a:txBody>
                  <a:tcPr marL="68580" marR="68580" marT="0" marB="0" anchor="ctr"/>
                </a:tc>
              </a:tr>
              <a:tr h="220512">
                <a:tc>
                  <a:txBody>
                    <a:bodyPr/>
                    <a:lstStyle/>
                    <a:p>
                      <a:pPr algn="just">
                        <a:lnSpc>
                          <a:spcPct val="107000"/>
                        </a:lnSpc>
                        <a:spcAft>
                          <a:spcPts val="0"/>
                        </a:spcAft>
                      </a:pPr>
                      <a:r>
                        <a:rPr lang="ka-GE" sz="1400" dirty="0">
                          <a:effectLst/>
                        </a:rPr>
                        <a:t>რკინის ოქსიდი </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a-GE" sz="1400" dirty="0">
                          <a:effectLst/>
                        </a:rPr>
                        <a:t>0,001</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0,0002657</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0,000524</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gn="just">
                        <a:lnSpc>
                          <a:spcPct val="107000"/>
                        </a:lnSpc>
                        <a:spcAft>
                          <a:spcPts val="0"/>
                        </a:spcAft>
                      </a:pPr>
                      <a:r>
                        <a:rPr lang="ka-GE" sz="1400">
                          <a:effectLst/>
                        </a:rPr>
                        <a:t>მანგანუმი და მისი ნაერთები</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a-GE" sz="1400">
                          <a:effectLst/>
                        </a:rPr>
                        <a:t>0,005</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0,0009147</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0,002</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marL="12065">
                        <a:lnSpc>
                          <a:spcPct val="107000"/>
                        </a:lnSpc>
                        <a:spcAft>
                          <a:spcPts val="0"/>
                        </a:spcAft>
                      </a:pPr>
                      <a:r>
                        <a:rPr lang="ka-GE" sz="1400" dirty="0">
                          <a:effectLst/>
                        </a:rPr>
                        <a:t>აზოტის დიოქსიდი</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a-GE" sz="1400">
                          <a:effectLst/>
                        </a:rPr>
                        <a:t>0,</a:t>
                      </a:r>
                      <a:r>
                        <a:rPr lang="en-US" sz="1400">
                          <a:effectLst/>
                        </a:rPr>
                        <a:t>302</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0,048</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0,113</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marL="12065">
                        <a:lnSpc>
                          <a:spcPct val="107000"/>
                        </a:lnSpc>
                        <a:spcAft>
                          <a:spcPts val="0"/>
                        </a:spcAft>
                      </a:pPr>
                      <a:r>
                        <a:rPr lang="ka-GE" sz="1400">
                          <a:effectLst/>
                        </a:rPr>
                        <a:t>აზოტის  ოქსიდი</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a-GE" sz="1400">
                          <a:effectLst/>
                        </a:rPr>
                        <a:t>0,0</a:t>
                      </a:r>
                      <a:r>
                        <a:rPr lang="en-US" sz="1400">
                          <a:effectLst/>
                        </a:rPr>
                        <a:t>25</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a:t>
                      </a:r>
                      <a:r>
                        <a:rPr lang="en-US" sz="1400" dirty="0">
                          <a:effectLst/>
                        </a:rPr>
                        <a:t>3</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0,009</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marL="12065">
                        <a:lnSpc>
                          <a:spcPct val="107000"/>
                        </a:lnSpc>
                        <a:spcAft>
                          <a:spcPts val="0"/>
                        </a:spcAft>
                      </a:pPr>
                      <a:r>
                        <a:rPr lang="ka-GE" sz="1400">
                          <a:effectLst/>
                        </a:rPr>
                        <a:t>ჭვარტლი</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a-GE" sz="1400">
                          <a:effectLst/>
                        </a:rPr>
                        <a:t>0,</a:t>
                      </a:r>
                      <a:r>
                        <a:rPr lang="en-US" sz="1400">
                          <a:effectLst/>
                        </a:rPr>
                        <a:t>056</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a:t>
                      </a:r>
                      <a:r>
                        <a:rPr lang="en-US" sz="1400" dirty="0">
                          <a:effectLst/>
                        </a:rPr>
                        <a:t>7</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0,021</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nSpc>
                          <a:spcPct val="107000"/>
                        </a:lnSpc>
                        <a:spcAft>
                          <a:spcPts val="0"/>
                        </a:spcAft>
                      </a:pPr>
                      <a:r>
                        <a:rPr lang="ka-GE" sz="1400">
                          <a:effectLst/>
                        </a:rPr>
                        <a:t>გოგირდის დიოქსიდი</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a:t>
                      </a:r>
                      <a:r>
                        <a:rPr lang="en-US" sz="1400">
                          <a:effectLst/>
                        </a:rPr>
                        <a:t>12</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0,002</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0,005</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nSpc>
                          <a:spcPct val="107000"/>
                        </a:lnSpc>
                        <a:spcAft>
                          <a:spcPts val="0"/>
                        </a:spcAft>
                      </a:pPr>
                      <a:r>
                        <a:rPr lang="ka-GE" sz="1400">
                          <a:effectLst/>
                        </a:rPr>
                        <a:t>გოგირდწყალბადი</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0,003</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0,0009239</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0,002</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nSpc>
                          <a:spcPct val="107000"/>
                        </a:lnSpc>
                        <a:spcAft>
                          <a:spcPts val="0"/>
                        </a:spcAft>
                      </a:pPr>
                      <a:r>
                        <a:rPr lang="ka-GE" sz="1400">
                          <a:effectLst/>
                        </a:rPr>
                        <a:t>ნახშირბადის ოქსიდი</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0,01</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a:t>
                      </a:r>
                      <a:r>
                        <a:rPr lang="en-US" sz="1400">
                          <a:effectLst/>
                        </a:rPr>
                        <a:t>1</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0,004</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gn="just">
                        <a:lnSpc>
                          <a:spcPct val="107000"/>
                        </a:lnSpc>
                        <a:spcAft>
                          <a:spcPts val="0"/>
                        </a:spcAft>
                      </a:pPr>
                      <a:r>
                        <a:rPr lang="ka-GE" sz="1400">
                          <a:effectLst/>
                        </a:rPr>
                        <a:t>აირადი ფტორიდები</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a-GE" sz="1400">
                          <a:effectLst/>
                        </a:rPr>
                        <a:t>0,005</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0,0009321</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0,002</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gn="just">
                        <a:lnSpc>
                          <a:spcPct val="107000"/>
                        </a:lnSpc>
                        <a:spcAft>
                          <a:spcPts val="0"/>
                        </a:spcAft>
                      </a:pPr>
                      <a:r>
                        <a:rPr lang="ka-GE" sz="1400">
                          <a:effectLst/>
                        </a:rPr>
                        <a:t>ძნელად ხსნადი ფტორიდები</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a-GE" sz="1400">
                          <a:effectLst/>
                        </a:rPr>
                        <a:t>0,0009016</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0,0001641</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0,0003236</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nSpc>
                          <a:spcPct val="107000"/>
                        </a:lnSpc>
                        <a:spcAft>
                          <a:spcPts val="0"/>
                        </a:spcAft>
                      </a:pPr>
                      <a:r>
                        <a:rPr lang="ka-GE" sz="1400">
                          <a:effectLst/>
                        </a:rPr>
                        <a:t>ნავთის ფრაქცია</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a:t>
                      </a:r>
                      <a:r>
                        <a:rPr lang="en-US" sz="1400">
                          <a:effectLst/>
                        </a:rPr>
                        <a:t>12</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0,002</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0,004</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nSpc>
                          <a:spcPct val="107000"/>
                        </a:lnSpc>
                        <a:spcAft>
                          <a:spcPts val="0"/>
                        </a:spcAft>
                      </a:pPr>
                      <a:r>
                        <a:rPr lang="ka-GE" sz="1400">
                          <a:effectLst/>
                        </a:rPr>
                        <a:t>ნაჯერი ნახშირწყალბადები</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0,009</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0,003</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0,006</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nSpc>
                          <a:spcPct val="107000"/>
                        </a:lnSpc>
                        <a:spcAft>
                          <a:spcPts val="0"/>
                        </a:spcAft>
                      </a:pPr>
                      <a:r>
                        <a:rPr lang="ka-GE" sz="1400">
                          <a:effectLst/>
                        </a:rPr>
                        <a:t>შეწონილი ნაწილაკები</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0,3</a:t>
                      </a:r>
                      <a:r>
                        <a:rPr lang="en-US" sz="1400">
                          <a:effectLst/>
                        </a:rPr>
                        <a:t>79</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0,14</a:t>
                      </a:r>
                      <a:r>
                        <a:rPr lang="en-US" sz="1400">
                          <a:effectLst/>
                        </a:rPr>
                        <a:t>7</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0,22</a:t>
                      </a:r>
                      <a:r>
                        <a:rPr lang="en-US" sz="1400" dirty="0">
                          <a:effectLst/>
                        </a:rPr>
                        <a:t>6</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nSpc>
                          <a:spcPct val="107000"/>
                        </a:lnSpc>
                        <a:spcAft>
                          <a:spcPts val="0"/>
                        </a:spcAft>
                      </a:pPr>
                      <a:r>
                        <a:rPr lang="ka-GE" sz="1400" dirty="0">
                          <a:effectLst/>
                        </a:rPr>
                        <a:t>არაორგანული მტვერი</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0,59</a:t>
                      </a:r>
                      <a:r>
                        <a:rPr lang="en-US" sz="1400">
                          <a:effectLst/>
                        </a:rPr>
                        <a:t>1</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0,27</a:t>
                      </a:r>
                      <a:r>
                        <a:rPr lang="en-US" sz="1400">
                          <a:effectLst/>
                        </a:rPr>
                        <a:t>4</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0,42</a:t>
                      </a:r>
                      <a:r>
                        <a:rPr lang="en-US" sz="1400" dirty="0">
                          <a:effectLst/>
                        </a:rPr>
                        <a:t>2</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nSpc>
                          <a:spcPct val="107000"/>
                        </a:lnSpc>
                        <a:spcAft>
                          <a:spcPts val="0"/>
                        </a:spcAft>
                      </a:pPr>
                      <a:r>
                        <a:rPr lang="en-US" sz="1400">
                          <a:effectLst/>
                        </a:rPr>
                        <a:t>ჯამური ზემოქმედების ჯგუფი 6043  (330 +333)</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a:t>
                      </a:r>
                      <a:r>
                        <a:rPr lang="en-US" sz="1400">
                          <a:effectLst/>
                        </a:rPr>
                        <a:t>12</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0,002</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0,005</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nSpc>
                          <a:spcPct val="107000"/>
                        </a:lnSpc>
                        <a:spcAft>
                          <a:spcPts val="0"/>
                        </a:spcAft>
                      </a:pPr>
                      <a:r>
                        <a:rPr lang="en-US" sz="1400">
                          <a:effectLst/>
                        </a:rPr>
                        <a:t>ჯამური ზემოქმედების ჯგუფი 604</a:t>
                      </a:r>
                      <a:r>
                        <a:rPr lang="ka-GE" sz="1400">
                          <a:effectLst/>
                        </a:rPr>
                        <a:t>6</a:t>
                      </a:r>
                      <a:r>
                        <a:rPr lang="en-US" sz="1400">
                          <a:effectLst/>
                        </a:rPr>
                        <a:t> (337+2908)</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0,592</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0,27</a:t>
                      </a:r>
                      <a:r>
                        <a:rPr lang="en-US" sz="1400">
                          <a:effectLst/>
                        </a:rPr>
                        <a:t>4</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0,42</a:t>
                      </a:r>
                      <a:r>
                        <a:rPr lang="en-US" sz="1400" dirty="0">
                          <a:effectLst/>
                        </a:rPr>
                        <a:t>2</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nSpc>
                          <a:spcPct val="107000"/>
                        </a:lnSpc>
                        <a:spcAft>
                          <a:spcPts val="0"/>
                        </a:spcAft>
                      </a:pPr>
                      <a:r>
                        <a:rPr lang="en-US" sz="1400">
                          <a:effectLst/>
                        </a:rPr>
                        <a:t>ჯამური ზემოქმედების ჯგუფი 60</a:t>
                      </a:r>
                      <a:r>
                        <a:rPr lang="ka-GE" sz="1400">
                          <a:effectLst/>
                        </a:rPr>
                        <a:t>53</a:t>
                      </a:r>
                      <a:r>
                        <a:rPr lang="en-US" sz="1400">
                          <a:effectLst/>
                        </a:rPr>
                        <a:t>(342+344)</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0,006</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0,001</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0,002</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nSpc>
                          <a:spcPct val="107000"/>
                        </a:lnSpc>
                        <a:spcAft>
                          <a:spcPts val="0"/>
                        </a:spcAft>
                      </a:pPr>
                      <a:r>
                        <a:rPr lang="en-US" sz="1400">
                          <a:effectLst/>
                        </a:rPr>
                        <a:t>ჯამური ზემოქმედების ჯგუფი 6</a:t>
                      </a:r>
                      <a:r>
                        <a:rPr lang="ka-GE" sz="1400">
                          <a:effectLst/>
                        </a:rPr>
                        <a:t>204</a:t>
                      </a:r>
                      <a:r>
                        <a:rPr lang="en-US" sz="1400">
                          <a:effectLst/>
                        </a:rPr>
                        <a:t>(301+330)</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a:t>
                      </a:r>
                      <a:r>
                        <a:rPr lang="en-US" sz="1400">
                          <a:effectLst/>
                        </a:rPr>
                        <a:t>196</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a:t>
                      </a:r>
                      <a:r>
                        <a:rPr lang="en-US" sz="1400">
                          <a:effectLst/>
                        </a:rPr>
                        <a:t>26</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0,073</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r h="220512">
                <a:tc>
                  <a:txBody>
                    <a:bodyPr/>
                    <a:lstStyle/>
                    <a:p>
                      <a:pPr>
                        <a:lnSpc>
                          <a:spcPct val="107000"/>
                        </a:lnSpc>
                        <a:spcAft>
                          <a:spcPts val="0"/>
                        </a:spcAft>
                      </a:pPr>
                      <a:r>
                        <a:rPr lang="en-US" sz="1400">
                          <a:effectLst/>
                        </a:rPr>
                        <a:t>ჯამური ზემოქმედების ჯგუფი 6</a:t>
                      </a:r>
                      <a:r>
                        <a:rPr lang="ka-GE" sz="1400">
                          <a:effectLst/>
                        </a:rPr>
                        <a:t>205</a:t>
                      </a:r>
                      <a:r>
                        <a:rPr lang="en-US" sz="1400">
                          <a:effectLst/>
                        </a:rPr>
                        <a:t>(330 +342)</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a:t>
                      </a:r>
                      <a:r>
                        <a:rPr lang="en-US" sz="1400" dirty="0">
                          <a:effectLst/>
                        </a:rPr>
                        <a:t>07</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a:effectLst/>
                        </a:rPr>
                        <a:t>0,00</a:t>
                      </a:r>
                      <a:r>
                        <a:rPr lang="en-US" sz="1400">
                          <a:effectLst/>
                        </a:rPr>
                        <a:t>0938</a:t>
                      </a:r>
                      <a:endParaRPr lang="en-US" sz="14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ka-GE" sz="1400" dirty="0">
                          <a:effectLst/>
                        </a:rPr>
                        <a:t>0,003</a:t>
                      </a:r>
                      <a:endParaRPr lang="en-US" sz="14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57851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6266"/>
          </a:xfrm>
        </p:spPr>
        <p:txBody>
          <a:bodyPr>
            <a:normAutofit/>
          </a:bodyPr>
          <a:lstStyle/>
          <a:p>
            <a:pPr algn="ctr"/>
            <a:r>
              <a:rPr lang="ka-GE" sz="2400" b="1" dirty="0" smtClean="0"/>
              <a:t>პროექტის ზოგადი აღწერა</a:t>
            </a:r>
            <a:endParaRPr lang="en-US" sz="2400" b="1" dirty="0"/>
          </a:p>
        </p:txBody>
      </p:sp>
      <p:sp>
        <p:nvSpPr>
          <p:cNvPr id="3" name="Content Placeholder 2"/>
          <p:cNvSpPr>
            <a:spLocks noGrp="1"/>
          </p:cNvSpPr>
          <p:nvPr>
            <p:ph idx="1"/>
          </p:nvPr>
        </p:nvSpPr>
        <p:spPr>
          <a:xfrm>
            <a:off x="160020" y="963267"/>
            <a:ext cx="11090910" cy="5709382"/>
          </a:xfrm>
        </p:spPr>
        <p:txBody>
          <a:bodyPr>
            <a:normAutofit fontScale="92500" lnSpcReduction="10000"/>
          </a:bodyPr>
          <a:lstStyle/>
          <a:p>
            <a:pPr>
              <a:lnSpc>
                <a:spcPct val="110000"/>
              </a:lnSpc>
            </a:pPr>
            <a:r>
              <a:rPr lang="ka-GE" sz="1800" dirty="0" smtClean="0"/>
              <a:t>შპს </a:t>
            </a:r>
            <a:r>
              <a:rPr lang="ka-GE" sz="1800" dirty="0"/>
              <a:t>,,რუსთავის ფოლადი’’, </a:t>
            </a:r>
            <a:r>
              <a:rPr lang="ka-GE" sz="1800" dirty="0" smtClean="0"/>
              <a:t>ქ. რუსთავში, მის </a:t>
            </a:r>
            <a:r>
              <a:rPr lang="ka-GE" sz="1800" dirty="0"/>
              <a:t>საკუთრებაში არსებულ წიდასაყარზე, ახორციელებს ლითონის შემცველი არასახიფათო წიდების დამუშავებას. რაც მოიცავს, საწარმოში განთავსებულ სამსხვრევ-დამხარისხებელ დანადგარებზე წიდის დამსხვრევა-დაქუცმაცებას და ფრაქციებად დახარისხებას, კერძოდ სამშენებლო მასალის და მეტალური ფრაქციების წარმოებას.</a:t>
            </a:r>
            <a:r>
              <a:rPr lang="ka-GE" sz="1800" b="1" dirty="0"/>
              <a:t> </a:t>
            </a:r>
            <a:endParaRPr lang="ka-GE" sz="1800" dirty="0"/>
          </a:p>
          <a:p>
            <a:pPr>
              <a:lnSpc>
                <a:spcPct val="110000"/>
              </a:lnSpc>
            </a:pPr>
            <a:r>
              <a:rPr lang="ka-GE" sz="1800" dirty="0" smtClean="0"/>
              <a:t>საწარმოში </a:t>
            </a:r>
            <a:r>
              <a:rPr lang="ka-GE" sz="1800" dirty="0"/>
              <a:t>დაგეგმილია კიდევ ერთი სამსხვრევ-დამხარისხებელი დანადგარის განთავსება</a:t>
            </a:r>
            <a:r>
              <a:rPr lang="ka-GE" sz="1800" dirty="0" smtClean="0"/>
              <a:t>.</a:t>
            </a:r>
            <a:endParaRPr lang="en-US" sz="1800" dirty="0" smtClean="0"/>
          </a:p>
          <a:p>
            <a:pPr>
              <a:lnSpc>
                <a:spcPct val="100000"/>
              </a:lnSpc>
            </a:pPr>
            <a:r>
              <a:rPr lang="ka-GE" sz="1800" dirty="0"/>
              <a:t>არსებულ წიდასაყარზე განთავსებულ საამქროს ეწოდება ,,წიდისა და ჯართის გადამამუშავებელი საამქრო’’ და წარმოადგენს </a:t>
            </a:r>
            <a:r>
              <a:rPr lang="ka-GE" sz="1800" dirty="0" smtClean="0"/>
              <a:t>ფოლადსადნობი </a:t>
            </a:r>
            <a:r>
              <a:rPr lang="ka-GE" sz="1800" dirty="0"/>
              <a:t>საამქროს ნედლეულით მომარაგების ძირითად წყაროს</a:t>
            </a:r>
            <a:r>
              <a:rPr lang="en-US" sz="1800" dirty="0" smtClean="0"/>
              <a:t>.</a:t>
            </a:r>
            <a:r>
              <a:rPr lang="ka-GE" sz="1800" dirty="0"/>
              <a:t> </a:t>
            </a:r>
            <a:r>
              <a:rPr lang="ka-GE" sz="1800" dirty="0" smtClean="0"/>
              <a:t>წიდასაყარზე</a:t>
            </a:r>
            <a:r>
              <a:rPr lang="ka-GE" sz="1800" dirty="0"/>
              <a:t>, წიდების დამსხვრევა-დახარისხების შედეგად მიღებული ლითონის შემცველი ფრაქციებით წარმოებს, შპს ,,რუსთავის ფოლადის’’ მეტალურგიული ქარხნის ელექტროფოლადსადნობი საამქროს ნედლეულით მომარაგება, ხოლო არა-ლითონური ფრაქციები იყიდება, როგორც სამშენებლო მასალა.</a:t>
            </a:r>
            <a:endParaRPr lang="en-US" sz="1800" dirty="0"/>
          </a:p>
          <a:p>
            <a:pPr>
              <a:lnSpc>
                <a:spcPct val="110000"/>
              </a:lnSpc>
            </a:pPr>
            <a:r>
              <a:rPr lang="ka-GE" sz="1800" dirty="0"/>
              <a:t>არსებული წიდასაყარის ტერიტორიაზე დაგეგმილია არა მხოლოდ შპს ,,რუსთავის ფოლადის’’ მეტალურგიული საწარმოს ნარჩენების, არამედ, სხვა იურიდიული პირების საწარმოებში წარმოქმნილი ანალოგიური საწარმოების ნარჩენების (წიდები, </a:t>
            </a:r>
            <a:r>
              <a:rPr lang="ka-GE" sz="1800" dirty="0" err="1"/>
              <a:t>ხენჯი</a:t>
            </a:r>
            <a:r>
              <a:rPr lang="ka-GE" sz="1800" dirty="0"/>
              <a:t>, </a:t>
            </a:r>
            <a:r>
              <a:rPr lang="ka-GE" sz="1800" dirty="0" err="1"/>
              <a:t>მტვერდამჭერი</a:t>
            </a:r>
            <a:r>
              <a:rPr lang="ka-GE" sz="1800" dirty="0"/>
              <a:t> სისტემებიდან მიღებული მტვერი) და სამშენებლო ნარჩენების მიღება-განთავსება, რომელიც დამუშავდება წიდასაყარზე არსებულ და დაგეგმილ სამსხვრევ-დამხარისხებელ დანადგარებზე.</a:t>
            </a:r>
            <a:endParaRPr lang="en-US" sz="1800" dirty="0"/>
          </a:p>
          <a:p>
            <a:pPr>
              <a:lnSpc>
                <a:spcPct val="110000"/>
              </a:lnSpc>
            </a:pPr>
            <a:r>
              <a:rPr lang="ka-GE" sz="1800" dirty="0"/>
              <a:t>დაგეგმილი საქმიანობა არ ითვალისწინებს წიდასაყარზე მიმდინარე ტექნოლოგიური პროცესების ცვლილებას და ადგილი ექნება, </a:t>
            </a:r>
            <a:r>
              <a:rPr lang="ka-GE" sz="1800" dirty="0" smtClean="0"/>
              <a:t>საწარმოში </a:t>
            </a:r>
            <a:r>
              <a:rPr lang="ka-GE" sz="1800" dirty="0"/>
              <a:t>დამუშავების მიზნით შემოტანილი ნარჩენების რაოდენობის გაზრდას. საწარმოში, დღე-ღამეში შემოტანილი ნარჩენების რაოდენობა </a:t>
            </a:r>
            <a:r>
              <a:rPr lang="ka-GE" sz="1800" dirty="0" smtClean="0"/>
              <a:t>შეადგენს </a:t>
            </a:r>
            <a:r>
              <a:rPr lang="ka-GE" sz="1800" dirty="0"/>
              <a:t>დაახლოებით 800 ტ/</a:t>
            </a:r>
            <a:r>
              <a:rPr lang="ka-GE" sz="1800" dirty="0" err="1"/>
              <a:t>დღღ</a:t>
            </a:r>
            <a:r>
              <a:rPr lang="ka-GE" sz="1800" dirty="0"/>
              <a:t>. ამასთანავე ახალი </a:t>
            </a:r>
            <a:r>
              <a:rPr lang="ka-GE" sz="1800" dirty="0" smtClean="0"/>
              <a:t>დამხარისხებელი </a:t>
            </a:r>
            <a:r>
              <a:rPr lang="ka-GE" sz="1800" dirty="0"/>
              <a:t>დანადგარის ამოქმედებასთან დაკავშირებით გაიზრდება </a:t>
            </a:r>
            <a:r>
              <a:rPr lang="ka-GE" sz="1800" dirty="0" smtClean="0"/>
              <a:t>გადამუშავებული </a:t>
            </a:r>
            <a:r>
              <a:rPr lang="ka-GE" sz="1800" dirty="0"/>
              <a:t>წიდის რაოდენობა და დღეს არსებული 4000 ტ/</a:t>
            </a:r>
            <a:r>
              <a:rPr lang="ka-GE" sz="1800" dirty="0" err="1"/>
              <a:t>დღღ</a:t>
            </a:r>
            <a:r>
              <a:rPr lang="ka-GE" sz="1800" dirty="0"/>
              <a:t>-ის ნაცვლად იქნება 8000 ტ/</a:t>
            </a:r>
            <a:r>
              <a:rPr lang="ka-GE" sz="1800" dirty="0" err="1"/>
              <a:t>დღღ</a:t>
            </a:r>
            <a:r>
              <a:rPr lang="ka-GE" sz="1800" dirty="0"/>
              <a:t>. </a:t>
            </a:r>
            <a:endParaRPr lang="en-US" sz="1800" dirty="0"/>
          </a:p>
          <a:p>
            <a:pPr>
              <a:lnSpc>
                <a:spcPct val="100000"/>
              </a:lnSpc>
            </a:pPr>
            <a:endParaRPr lang="en-US" sz="1800"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Tree>
    <p:extLst>
      <p:ext uri="{BB962C8B-B14F-4D97-AF65-F5344CB8AC3E}">
        <p14:creationId xmlns:p14="http://schemas.microsoft.com/office/powerpoint/2010/main" val="97435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370" y="228601"/>
            <a:ext cx="10515600" cy="731520"/>
          </a:xfrm>
        </p:spPr>
        <p:txBody>
          <a:bodyPr>
            <a:normAutofit/>
          </a:bodyPr>
          <a:lstStyle/>
          <a:p>
            <a:pPr algn="ctr"/>
            <a:r>
              <a:rPr lang="ka-GE" sz="2400" b="1" dirty="0" smtClean="0"/>
              <a:t>შემარბილებელი ღონისძიებები</a:t>
            </a:r>
            <a:endParaRPr lang="en-US" sz="2400"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
        <p:nvSpPr>
          <p:cNvPr id="3" name="Content Placeholder 2"/>
          <p:cNvSpPr>
            <a:spLocks noGrp="1"/>
          </p:cNvSpPr>
          <p:nvPr>
            <p:ph idx="1"/>
          </p:nvPr>
        </p:nvSpPr>
        <p:spPr>
          <a:xfrm>
            <a:off x="838200" y="960121"/>
            <a:ext cx="10515600" cy="5216842"/>
          </a:xfrm>
        </p:spPr>
        <p:txBody>
          <a:bodyPr>
            <a:normAutofit fontScale="70000" lnSpcReduction="20000"/>
          </a:bodyPr>
          <a:lstStyle/>
          <a:p>
            <a:pPr lvl="0">
              <a:lnSpc>
                <a:spcPct val="120000"/>
              </a:lnSpc>
            </a:pPr>
            <a:r>
              <a:rPr lang="ka-GE" dirty="0"/>
              <a:t>მშრალ და ამავე დროს ქარიან ამინდებში, უზრუნველყოფილი იქნება საწარმოს შიდა პერიმეტრზე არსებული სამანქანე გზების დანამვა;</a:t>
            </a:r>
            <a:endParaRPr lang="en-US" dirty="0"/>
          </a:p>
          <a:p>
            <a:pPr lvl="0">
              <a:lnSpc>
                <a:spcPct val="120000"/>
              </a:lnSpc>
            </a:pPr>
            <a:r>
              <a:rPr lang="ka-GE" dirty="0"/>
              <a:t>იმის გათვალისწინებით, რომ უახლოეს საცხოვრებელ სახლთან მდებარეობს ბლოკის ქარხანა (საწარმოდან 500 მ-იანი ზონის გარეთ) და საავტომობილო გზა, უახლოეს საცხოვრებელ სახლთან მონიტორინგის დაწესებით, შეუძლებელი იქნება განსახილველი საწარმოს ემისიებზე მსჯელობა, ამიტომ, მონიტორინგის ჩატარება დაიგეგმა საწარმოს საზღვარზე. უახლოესი საცხოვრებელი სახლის მიმართულებით. ემისიების მონიტორინგი ჩატარდება კანონით დადგენილ ვადაში (კვარტალში ერთხელ), ინსტრუმენტული გაზომვის მეთოდით;</a:t>
            </a:r>
            <a:endParaRPr lang="en-US" dirty="0"/>
          </a:p>
          <a:p>
            <a:pPr lvl="0">
              <a:lnSpc>
                <a:spcPct val="120000"/>
              </a:lnSpc>
            </a:pPr>
            <a:r>
              <a:rPr lang="ka-GE" dirty="0"/>
              <a:t>შესაბამისი საკანონმდებლო რეგულაციების ამოქმედების შემთხვევაში, დაინერგება ატმოსფერული ჰაერის ხარისხის ავტომატური მონიტორინგის განხორციელება;</a:t>
            </a:r>
            <a:endParaRPr lang="en-US" dirty="0"/>
          </a:p>
          <a:p>
            <a:pPr lvl="0">
              <a:lnSpc>
                <a:spcPct val="120000"/>
              </a:lnSpc>
            </a:pPr>
            <a:r>
              <a:rPr lang="ka-GE" dirty="0"/>
              <a:t>მტვრის გავრცელების პრევენციის მიზნით, საწარმოს ტერიტორიის პერიმეტრზე (სასოფლო-სამეურნეო </a:t>
            </a:r>
            <a:r>
              <a:rPr lang="ka-GE" dirty="0" smtClean="0"/>
              <a:t>სავარგულების </a:t>
            </a:r>
            <a:r>
              <a:rPr lang="ka-GE" dirty="0"/>
              <a:t>მხარეს) და შპს „</a:t>
            </a:r>
            <a:r>
              <a:rPr lang="ka-GE" dirty="0" smtClean="0"/>
              <a:t>რუსთავის </a:t>
            </a:r>
            <a:r>
              <a:rPr lang="ka-GE" dirty="0"/>
              <a:t>ფოლადი“-ს დაქვემდებარებულ მიწის ნაკვეთზე (ს/კ 02.06.01.071) განხორციელდება ხე-მცენარეების დარგვა-გახარების სამუშაოები.</a:t>
            </a:r>
            <a:endParaRPr lang="en-US" dirty="0"/>
          </a:p>
          <a:p>
            <a:endParaRPr lang="en-US" dirty="0"/>
          </a:p>
        </p:txBody>
      </p:sp>
    </p:spTree>
    <p:extLst>
      <p:ext uri="{BB962C8B-B14F-4D97-AF65-F5344CB8AC3E}">
        <p14:creationId xmlns:p14="http://schemas.microsoft.com/office/powerpoint/2010/main" val="251694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370" y="228601"/>
            <a:ext cx="10515600" cy="731520"/>
          </a:xfrm>
        </p:spPr>
        <p:txBody>
          <a:bodyPr>
            <a:normAutofit/>
          </a:bodyPr>
          <a:lstStyle/>
          <a:p>
            <a:pPr algn="ctr"/>
            <a:r>
              <a:rPr lang="ka-GE" sz="2400" b="1" dirty="0" smtClean="0"/>
              <a:t>ხმაურის გავრცელება</a:t>
            </a:r>
            <a:endParaRPr lang="en-US" sz="2400"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
        <p:nvSpPr>
          <p:cNvPr id="3" name="Content Placeholder 2"/>
          <p:cNvSpPr>
            <a:spLocks noGrp="1"/>
          </p:cNvSpPr>
          <p:nvPr>
            <p:ph idx="1"/>
          </p:nvPr>
        </p:nvSpPr>
        <p:spPr>
          <a:xfrm>
            <a:off x="370703" y="960121"/>
            <a:ext cx="11034583" cy="5366538"/>
          </a:xfrm>
        </p:spPr>
        <p:txBody>
          <a:bodyPr>
            <a:normAutofit fontScale="25000" lnSpcReduction="20000"/>
          </a:bodyPr>
          <a:lstStyle/>
          <a:p>
            <a:pPr>
              <a:lnSpc>
                <a:spcPct val="120000"/>
              </a:lnSpc>
            </a:pPr>
            <a:r>
              <a:rPr lang="ka-GE" sz="6000" dirty="0"/>
              <a:t>საწარმოო ობიექტის ექსპლუატაციის პროცესში წარმოდგენილი იქნება ხმაურის გამომწვევი რამდენიმე წყარო, როგორიცაა: </a:t>
            </a:r>
            <a:endParaRPr lang="en-US" sz="6000" dirty="0"/>
          </a:p>
          <a:p>
            <a:pPr lvl="0">
              <a:lnSpc>
                <a:spcPct val="120000"/>
              </a:lnSpc>
            </a:pPr>
            <a:r>
              <a:rPr lang="ka-GE" sz="6000" dirty="0"/>
              <a:t>სამსხვრევ-დამხარისხებელი დანადგარები (</a:t>
            </a:r>
            <a:r>
              <a:rPr lang="ka-GE" sz="6000" dirty="0" err="1"/>
              <a:t>ე.წ</a:t>
            </a:r>
            <a:r>
              <a:rPr lang="ka-GE" sz="6000" dirty="0"/>
              <a:t> „დევი-1“; „დევი-2“ და საპროექტო „დევი-4“. აღნიშნული დანადგარების ხმაურის დონის უდიდესი მაჩვენებელია </a:t>
            </a:r>
            <a:r>
              <a:rPr lang="ka-GE" sz="6000" b="1" dirty="0"/>
              <a:t>102 დბ.</a:t>
            </a:r>
            <a:r>
              <a:rPr lang="ka-GE" sz="6000" dirty="0"/>
              <a:t> ასევე, დამხარისხებელი დანადგარი „დევი-3“, რომელზეც არ ხდება წიდების მსხვრევა და დანადგარზე მომდინარეობს </a:t>
            </a:r>
            <a:r>
              <a:rPr lang="ka-GE" sz="6000" dirty="0" smtClean="0"/>
              <a:t>მხლოდ </a:t>
            </a:r>
            <a:r>
              <a:rPr lang="ka-GE" sz="6000" dirty="0"/>
              <a:t>0-16 </a:t>
            </a:r>
            <a:r>
              <a:rPr lang="ka-GE" sz="6000" dirty="0" err="1"/>
              <a:t>მმ</a:t>
            </a:r>
            <a:r>
              <a:rPr lang="ka-GE" sz="6000" dirty="0"/>
              <a:t> ფრაქციის 0-8 </a:t>
            </a:r>
            <a:r>
              <a:rPr lang="ka-GE" sz="6000" dirty="0" err="1"/>
              <a:t>მმ</a:t>
            </a:r>
            <a:r>
              <a:rPr lang="ka-GE" sz="6000" dirty="0"/>
              <a:t> და 8-16 </a:t>
            </a:r>
            <a:r>
              <a:rPr lang="ka-GE" sz="6000" dirty="0" err="1"/>
              <a:t>მმ</a:t>
            </a:r>
            <a:r>
              <a:rPr lang="ka-GE" sz="6000" dirty="0"/>
              <a:t> ფრაქციებად სეპარაცია. აღნიშნული დანადგარის ხმაურის დონის უდიდესი მაჩვენებელია </a:t>
            </a:r>
            <a:r>
              <a:rPr lang="ka-GE" sz="6000" b="1" dirty="0"/>
              <a:t>90 დბ.</a:t>
            </a:r>
            <a:r>
              <a:rPr lang="ka-GE" sz="6000" dirty="0"/>
              <a:t> აქვე აღსანიშნავია, რომ სრული დატვირთვით იმუშავებს მხოლოდ ე. წ „დევი-1“ და „დევი-4“, თუმცა ხმაურის გაანგარიშება </a:t>
            </a:r>
            <a:r>
              <a:rPr lang="ka-GE" sz="6000" dirty="0" smtClean="0"/>
              <a:t>შესრულებული </a:t>
            </a:r>
            <a:r>
              <a:rPr lang="ka-GE" sz="6000" dirty="0"/>
              <a:t>იქნა ოთხივე სამსხვრევ-დამხარისხებელი დანადგარის ერთდროულად მუშაობის გათვალისწინებით.</a:t>
            </a:r>
            <a:endParaRPr lang="en-US" sz="6000" dirty="0"/>
          </a:p>
          <a:p>
            <a:pPr lvl="0">
              <a:lnSpc>
                <a:spcPct val="120000"/>
              </a:lnSpc>
            </a:pPr>
            <a:r>
              <a:rPr lang="ka-GE" sz="6000" dirty="0"/>
              <a:t>ექსკავატორები, რომელთა საშუალებითაც წარმოებს მარტენისა და ბრძმედის წიდის მოპოვება. ერთდროულად მომუშავე ექსკავატორების რაოდენობაა 2 ერთეული და მათ მიერ გავრცელებული ხმაურის მაქსიმალური მნიშვნელობა შეადგენს </a:t>
            </a:r>
            <a:r>
              <a:rPr lang="ka-GE" sz="6000" b="1" dirty="0"/>
              <a:t>92 დბ-ს.</a:t>
            </a:r>
            <a:endParaRPr lang="en-US" sz="6000" dirty="0"/>
          </a:p>
          <a:p>
            <a:pPr lvl="0">
              <a:lnSpc>
                <a:spcPct val="120000"/>
              </a:lnSpc>
            </a:pPr>
            <a:r>
              <a:rPr lang="ka-GE" sz="6000" dirty="0"/>
              <a:t>ავტოსატრანსპორტო საშუალებები, აქედან 5 ერთეული თვითმცლელი, რომლის ხმაურის გავრცელების დონე შეადგენს 85 დბ-ს და 2 ბულდოზერი, რომელთა ხმაურის დონეა 92 დბ.</a:t>
            </a:r>
            <a:endParaRPr lang="en-US" sz="6000" dirty="0"/>
          </a:p>
          <a:p>
            <a:pPr>
              <a:lnSpc>
                <a:spcPct val="120000"/>
              </a:lnSpc>
            </a:pPr>
            <a:r>
              <a:rPr lang="ka-GE" sz="6000" b="1" dirty="0"/>
              <a:t>საანგარიშო წერტილად განისაზღვრა საწარმოო ტერიტორიაზე, უახლოესი საცხოვრებელი სახლის მიმართულებით, ყველაზე ახლოს მდებარე </a:t>
            </a:r>
            <a:r>
              <a:rPr lang="ka-GE" sz="6000" b="1" dirty="0" err="1"/>
              <a:t>ხმაურწარმომქმნელი</a:t>
            </a:r>
            <a:r>
              <a:rPr lang="ka-GE" sz="6000" b="1" dirty="0"/>
              <a:t> დანადგარი და აღნიშნული დანადგარიდან, დაახლოებით 1100 მეტრში მდებარე უახლოესი საცხოვრებელი </a:t>
            </a:r>
            <a:r>
              <a:rPr lang="ka-GE" sz="6000" b="1" dirty="0" smtClean="0"/>
              <a:t>სახლი</a:t>
            </a:r>
            <a:r>
              <a:rPr lang="ka-GE" sz="6000" b="1" dirty="0"/>
              <a:t> </a:t>
            </a:r>
            <a:r>
              <a:rPr lang="ka-GE" sz="6000" b="1" dirty="0" smtClean="0"/>
              <a:t>სადაც ხმაურის დომენ შეადგინა 45 დბ;</a:t>
            </a:r>
          </a:p>
          <a:p>
            <a:pPr>
              <a:lnSpc>
                <a:spcPct val="120000"/>
              </a:lnSpc>
            </a:pPr>
            <a:r>
              <a:rPr lang="ka-GE" sz="6000" b="1" dirty="0"/>
              <a:t>ასევე საგულისხმოა, ის ფაქტი, რომ ხმაურის გავრცელების გაანგარიშებისას, მხედველობაში არ იქნა მიღებული ბუნებრივი ბარიერი, კერძოდ საწარმოს მიმდებარედ არსებული გამწვანებული ტერიტორია. რაც თავის მხრივ დაახლოებით 10 დბ-</a:t>
            </a:r>
            <a:r>
              <a:rPr lang="ka-GE" sz="6000" b="1" dirty="0" err="1"/>
              <a:t>თი</a:t>
            </a:r>
            <a:r>
              <a:rPr lang="ka-GE" sz="6000" b="1" dirty="0"/>
              <a:t> შეამცირებს ხმაურის დონეს.</a:t>
            </a:r>
            <a:endParaRPr lang="en-US" sz="6000" b="1" dirty="0"/>
          </a:p>
          <a:p>
            <a:pPr>
              <a:lnSpc>
                <a:spcPct val="120000"/>
              </a:lnSpc>
            </a:pPr>
            <a:endParaRPr lang="en-US" dirty="0"/>
          </a:p>
        </p:txBody>
      </p:sp>
    </p:spTree>
    <p:extLst>
      <p:ext uri="{BB962C8B-B14F-4D97-AF65-F5344CB8AC3E}">
        <p14:creationId xmlns:p14="http://schemas.microsoft.com/office/powerpoint/2010/main" val="2248700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370" y="228601"/>
            <a:ext cx="10515600" cy="731520"/>
          </a:xfrm>
        </p:spPr>
        <p:txBody>
          <a:bodyPr>
            <a:normAutofit/>
          </a:bodyPr>
          <a:lstStyle/>
          <a:p>
            <a:pPr algn="ctr"/>
            <a:r>
              <a:rPr lang="ka-GE" sz="2400" b="1" dirty="0" smtClean="0"/>
              <a:t>შემარბილებელი ღონისძიებები</a:t>
            </a:r>
            <a:endParaRPr lang="en-US" sz="2400"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
        <p:nvSpPr>
          <p:cNvPr id="3" name="Content Placeholder 2"/>
          <p:cNvSpPr>
            <a:spLocks noGrp="1"/>
          </p:cNvSpPr>
          <p:nvPr>
            <p:ph idx="1"/>
          </p:nvPr>
        </p:nvSpPr>
        <p:spPr>
          <a:xfrm>
            <a:off x="838200" y="960121"/>
            <a:ext cx="10515600" cy="5216842"/>
          </a:xfrm>
        </p:spPr>
        <p:txBody>
          <a:bodyPr>
            <a:normAutofit fontScale="47500" lnSpcReduction="20000"/>
          </a:bodyPr>
          <a:lstStyle/>
          <a:p>
            <a:pPr lvl="0">
              <a:lnSpc>
                <a:spcPct val="120000"/>
              </a:lnSpc>
            </a:pPr>
            <a:r>
              <a:rPr lang="ka-GE" sz="3300" dirty="0" smtClean="0"/>
              <a:t>ნედლეულის </a:t>
            </a:r>
            <a:r>
              <a:rPr lang="ka-GE" sz="3300" dirty="0"/>
              <a:t>და მზა პროდუქციის ტრანსპორტირებისათვის გამოყენებული იქნება მხოლოდ ქ. რუსთავის სამრეწველო ზონებში განთავსებული გზები და შემოვლითი გზები.</a:t>
            </a:r>
            <a:endParaRPr lang="en-US" sz="3300" dirty="0"/>
          </a:p>
          <a:p>
            <a:pPr lvl="0">
              <a:lnSpc>
                <a:spcPct val="120000"/>
              </a:lnSpc>
            </a:pPr>
            <a:r>
              <a:rPr lang="ka-GE" sz="3300" dirty="0"/>
              <a:t>საწარმოში </a:t>
            </a:r>
            <a:r>
              <a:rPr lang="ka-GE" sz="3300" dirty="0" smtClean="0"/>
              <a:t>ნარჩენების </a:t>
            </a:r>
            <a:r>
              <a:rPr lang="ka-GE" sz="3300" dirty="0"/>
              <a:t>შემოტანა და საწარმოდან პროდუქციის გატანა განხორციელდება მხოლოდ დღის საათებში.</a:t>
            </a:r>
            <a:endParaRPr lang="en-US" sz="3300" dirty="0"/>
          </a:p>
          <a:p>
            <a:pPr lvl="0">
              <a:lnSpc>
                <a:spcPct val="120000"/>
              </a:lnSpc>
            </a:pPr>
            <a:r>
              <a:rPr lang="ka-GE" sz="3300" dirty="0"/>
              <a:t>სისტემატიურად განხორციელდება საწარმოში განთავსებული ტექნოლოგიური დანადგარების ტექნიკური გამართულობის კონტროლი;</a:t>
            </a:r>
            <a:endParaRPr lang="en-US" sz="3300" dirty="0"/>
          </a:p>
          <a:p>
            <a:pPr lvl="0">
              <a:lnSpc>
                <a:spcPct val="120000"/>
              </a:lnSpc>
            </a:pPr>
            <a:r>
              <a:rPr lang="ka-GE" sz="3300" dirty="0"/>
              <a:t>უზრუნველყოფილი იქნება მანქანა-დანადგარების ტექნიკური გამართულობა. ყოველი სამუშაო დღის დაწყებამდე შემოწმდება მანქანა-დანადგარების ტექნიკური მდგომარეობა;</a:t>
            </a:r>
            <a:endParaRPr lang="en-US" sz="3300" dirty="0"/>
          </a:p>
          <a:p>
            <a:pPr lvl="0">
              <a:lnSpc>
                <a:spcPct val="120000"/>
              </a:lnSpc>
            </a:pPr>
            <a:r>
              <a:rPr lang="ka-GE" sz="3300" dirty="0"/>
              <a:t>საჭიროების შემთხვევაში პერსონალი უზრუნველყოფილი იქნება დაცვის საშუალებებით (ყურსაცმები);</a:t>
            </a:r>
            <a:endParaRPr lang="en-US" sz="3300" dirty="0"/>
          </a:p>
          <a:p>
            <a:pPr lvl="0">
              <a:lnSpc>
                <a:spcPct val="120000"/>
              </a:lnSpc>
            </a:pPr>
            <a:r>
              <a:rPr lang="ka-GE" sz="3300" dirty="0"/>
              <a:t>საწარმოს საზღვარზე. უახლოესი საცხოვრებელი სახლის მიმართულებით. ემისიების მონიტორინგთან ერთად ჩატარდება ხმაურის მონიტორინგიც (კვარტალში ერთხელ), ინსტრუმენტული გაზომვის მეთოდით;</a:t>
            </a:r>
            <a:endParaRPr lang="en-US" sz="3300" dirty="0"/>
          </a:p>
          <a:p>
            <a:pPr lvl="0">
              <a:lnSpc>
                <a:spcPct val="120000"/>
              </a:lnSpc>
            </a:pPr>
            <a:r>
              <a:rPr lang="ka-GE" sz="3300" dirty="0"/>
              <a:t>ხმაურის გავრცელების პრევენციის მიზნით, საწარმოს ტერიტორიის პერიმეტრზე (სასოფლო-სამეურნეო </a:t>
            </a:r>
            <a:r>
              <a:rPr lang="ka-GE" sz="3300" dirty="0" smtClean="0"/>
              <a:t>სავარგულების </a:t>
            </a:r>
            <a:r>
              <a:rPr lang="ka-GE" sz="3300" dirty="0"/>
              <a:t>მხარეს) და შპს „</a:t>
            </a:r>
            <a:r>
              <a:rPr lang="ka-GE" sz="3300" dirty="0" smtClean="0"/>
              <a:t>რუსთავის </a:t>
            </a:r>
            <a:r>
              <a:rPr lang="ka-GE" sz="3300" dirty="0"/>
              <a:t>ფოლადი“-ს დაქვემდებარებულ მიწის ნაკვეთზე (ს/კ 02.06.01.071) განხორციელდება ხე-მცენარეების დარგვა-გახარების სამუშაოები.</a:t>
            </a:r>
            <a:endParaRPr lang="en-US" sz="3300" dirty="0"/>
          </a:p>
          <a:p>
            <a:endParaRPr lang="en-US" dirty="0"/>
          </a:p>
        </p:txBody>
      </p:sp>
    </p:spTree>
    <p:extLst>
      <p:ext uri="{BB962C8B-B14F-4D97-AF65-F5344CB8AC3E}">
        <p14:creationId xmlns:p14="http://schemas.microsoft.com/office/powerpoint/2010/main" val="3529133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370" y="228601"/>
            <a:ext cx="10515600" cy="731520"/>
          </a:xfrm>
        </p:spPr>
        <p:txBody>
          <a:bodyPr>
            <a:normAutofit/>
          </a:bodyPr>
          <a:lstStyle/>
          <a:p>
            <a:pPr algn="ctr"/>
            <a:r>
              <a:rPr lang="ka-GE" sz="2400" b="1" dirty="0" smtClean="0"/>
              <a:t>ნარჩენების წარმოქმნა</a:t>
            </a:r>
            <a:endParaRPr lang="en-US" sz="2400"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
        <p:nvSpPr>
          <p:cNvPr id="3" name="Content Placeholder 2"/>
          <p:cNvSpPr>
            <a:spLocks noGrp="1"/>
          </p:cNvSpPr>
          <p:nvPr>
            <p:ph idx="1"/>
          </p:nvPr>
        </p:nvSpPr>
        <p:spPr>
          <a:xfrm>
            <a:off x="838200" y="960121"/>
            <a:ext cx="10515600" cy="5216842"/>
          </a:xfrm>
        </p:spPr>
        <p:txBody>
          <a:bodyPr>
            <a:normAutofit fontScale="77500" lnSpcReduction="20000"/>
          </a:bodyPr>
          <a:lstStyle/>
          <a:p>
            <a:pPr>
              <a:lnSpc>
                <a:spcPct val="110000"/>
              </a:lnSpc>
            </a:pPr>
            <a:r>
              <a:rPr lang="ka-GE" dirty="0"/>
              <a:t>დაგეგმილი საქმიანობის მთავარ მიზანს წარმოადგენ მეტალურგიული და სამშენებლო ნარჩენები დამუშავება და ხელახლა გამოყენებისთვის მომზადება, რაც თავის მხრივ, ნარჩენების პრევენციისკენ მიმართული გარემოსდაცვითი საქმიანობაა.</a:t>
            </a:r>
            <a:endParaRPr lang="en-US" dirty="0"/>
          </a:p>
          <a:p>
            <a:pPr>
              <a:lnSpc>
                <a:spcPct val="110000"/>
              </a:lnSpc>
            </a:pPr>
            <a:r>
              <a:rPr lang="ka-GE" dirty="0"/>
              <a:t>ძირითადი ტექნოლოგიური პროცესები არ არის დაკავშირებული სახიფათო ნარჩენების წარმოქმნასთან, საქმიანობის შედეგად შესაძლებელია წარმოიქმნას ისეთი ტიპის </a:t>
            </a:r>
            <a:r>
              <a:rPr lang="ka-GE" dirty="0" smtClean="0"/>
              <a:t>არასახიფათო </a:t>
            </a:r>
            <a:r>
              <a:rPr lang="ka-GE" dirty="0"/>
              <a:t>ნარჩენები, რომლებიც ვერ იქნება გამოყენებული ვერც მეტალურგიულ წარმოებაში და ვერც </a:t>
            </a:r>
            <a:r>
              <a:rPr lang="ka-GE" dirty="0" smtClean="0"/>
              <a:t>სამშენებლო </a:t>
            </a:r>
            <a:r>
              <a:rPr lang="ka-GE" dirty="0"/>
              <a:t>მასალების წარმოებაში (მაგ. პლასტმასი, ხე, მინა და ა.შ.)</a:t>
            </a:r>
            <a:endParaRPr lang="en-US" dirty="0"/>
          </a:p>
          <a:p>
            <a:pPr>
              <a:lnSpc>
                <a:spcPct val="110000"/>
              </a:lnSpc>
            </a:pPr>
            <a:r>
              <a:rPr lang="ka-GE" dirty="0"/>
              <a:t>წიდისა და ჯართის გადამამუშავებელი საამქროს ექსპლუატაციის ეტაპზე სახიფათო ნარჩენების წარმოქმნა უკავშირდება ისეთი დამხმარე ობიექტების ფუნქციონირებას, როგორიცაა   მექანიკური უზრუნველყოფის, ასევე მექანიზაციის და ტრანსპორტის უბანი.</a:t>
            </a:r>
            <a:endParaRPr lang="en-US" dirty="0"/>
          </a:p>
          <a:p>
            <a:pPr>
              <a:lnSpc>
                <a:spcPct val="110000"/>
              </a:lnSpc>
            </a:pPr>
            <a:r>
              <a:rPr lang="ka-GE" dirty="0" smtClean="0"/>
              <a:t>ნარჩენების მართვა განხორციელდება სამინისტროში წარდგენილი ნარჩენების მართვის გეგმის შესაბამისად. </a:t>
            </a:r>
            <a:endParaRPr lang="en-US" dirty="0"/>
          </a:p>
        </p:txBody>
      </p:sp>
    </p:spTree>
    <p:extLst>
      <p:ext uri="{BB962C8B-B14F-4D97-AF65-F5344CB8AC3E}">
        <p14:creationId xmlns:p14="http://schemas.microsoft.com/office/powerpoint/2010/main" val="4272397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9032"/>
          </a:xfrm>
        </p:spPr>
        <p:txBody>
          <a:bodyPr>
            <a:normAutofit/>
          </a:bodyPr>
          <a:lstStyle/>
          <a:p>
            <a:pPr algn="ctr"/>
            <a:r>
              <a:rPr lang="ka-GE" sz="2400" b="1" dirty="0" smtClean="0"/>
              <a:t>მონიტორინგის გეგმა</a:t>
            </a:r>
            <a:endParaRPr lang="en-US" sz="2400" b="1" dirty="0"/>
          </a:p>
        </p:txBody>
      </p:sp>
      <p:sp>
        <p:nvSpPr>
          <p:cNvPr id="3" name="Content Placeholder 2"/>
          <p:cNvSpPr>
            <a:spLocks noGrp="1"/>
          </p:cNvSpPr>
          <p:nvPr>
            <p:ph idx="1"/>
          </p:nvPr>
        </p:nvSpPr>
        <p:spPr>
          <a:xfrm>
            <a:off x="838200" y="1060174"/>
            <a:ext cx="10515600" cy="5116789"/>
          </a:xfrm>
        </p:spPr>
        <p:txBody>
          <a:bodyPr>
            <a:normAutofit/>
          </a:bodyPr>
          <a:lstStyle/>
          <a:p>
            <a:pPr>
              <a:lnSpc>
                <a:spcPct val="120000"/>
              </a:lnSpc>
            </a:pPr>
            <a:endParaRPr lang="ka-GE" dirty="0" smtClean="0"/>
          </a:p>
          <a:p>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93461160"/>
              </p:ext>
            </p:extLst>
          </p:nvPr>
        </p:nvGraphicFramePr>
        <p:xfrm>
          <a:off x="1087394" y="1060173"/>
          <a:ext cx="10266406" cy="5699997"/>
        </p:xfrm>
        <a:graphic>
          <a:graphicData uri="http://schemas.openxmlformats.org/drawingml/2006/table">
            <a:tbl>
              <a:tblPr firstRow="1" firstCol="1" bandRow="1">
                <a:tableStyleId>{8799B23B-EC83-4686-B30A-512413B5E67A}</a:tableStyleId>
              </a:tblPr>
              <a:tblGrid>
                <a:gridCol w="1882635"/>
                <a:gridCol w="2525887"/>
                <a:gridCol w="3303319"/>
                <a:gridCol w="2554565"/>
              </a:tblGrid>
              <a:tr h="535529">
                <a:tc>
                  <a:txBody>
                    <a:bodyPr/>
                    <a:lstStyle/>
                    <a:p>
                      <a:pPr algn="ctr">
                        <a:spcAft>
                          <a:spcPts val="0"/>
                        </a:spcAft>
                      </a:pPr>
                      <a:r>
                        <a:rPr lang="ka-GE" sz="1200">
                          <a:effectLst/>
                        </a:rPr>
                        <a:t>კონტროლის საგანი</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algn="ctr">
                        <a:spcAft>
                          <a:spcPts val="0"/>
                        </a:spcAft>
                      </a:pPr>
                      <a:r>
                        <a:rPr lang="ka-GE" sz="1200">
                          <a:effectLst/>
                        </a:rPr>
                        <a:t>კონტროლის/სინჯის აღების წერტილი</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algn="ctr">
                        <a:spcAft>
                          <a:spcPts val="0"/>
                        </a:spcAft>
                      </a:pPr>
                      <a:r>
                        <a:rPr lang="ka-GE" sz="1200">
                          <a:effectLst/>
                        </a:rPr>
                        <a:t>მეთოდი</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algn="ctr">
                        <a:spcAft>
                          <a:spcPts val="0"/>
                        </a:spcAft>
                      </a:pPr>
                      <a:r>
                        <a:rPr lang="ka-GE" sz="1200">
                          <a:effectLst/>
                        </a:rPr>
                        <a:t>სიხშირე/დრო</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r>
              <a:tr h="126683">
                <a:tc>
                  <a:txBody>
                    <a:bodyPr/>
                    <a:lstStyle/>
                    <a:p>
                      <a:pPr algn="ctr">
                        <a:spcAft>
                          <a:spcPts val="0"/>
                        </a:spcAft>
                      </a:pPr>
                      <a:r>
                        <a:rPr lang="ka-GE" sz="1200">
                          <a:effectLst/>
                        </a:rPr>
                        <a:t>1</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tc>
                <a:tc>
                  <a:txBody>
                    <a:bodyPr/>
                    <a:lstStyle/>
                    <a:p>
                      <a:pPr algn="ctr">
                        <a:spcAft>
                          <a:spcPts val="0"/>
                        </a:spcAft>
                      </a:pPr>
                      <a:r>
                        <a:rPr lang="ka-GE" sz="1200">
                          <a:effectLst/>
                        </a:rPr>
                        <a:t>2</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tc>
                <a:tc>
                  <a:txBody>
                    <a:bodyPr/>
                    <a:lstStyle/>
                    <a:p>
                      <a:pPr algn="ctr">
                        <a:spcAft>
                          <a:spcPts val="0"/>
                        </a:spcAft>
                      </a:pPr>
                      <a:r>
                        <a:rPr lang="ka-GE" sz="1200">
                          <a:effectLst/>
                        </a:rPr>
                        <a:t>3</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tc>
                <a:tc>
                  <a:txBody>
                    <a:bodyPr/>
                    <a:lstStyle/>
                    <a:p>
                      <a:pPr algn="ctr">
                        <a:spcAft>
                          <a:spcPts val="0"/>
                        </a:spcAft>
                      </a:pPr>
                      <a:r>
                        <a:rPr lang="ka-GE" sz="1200">
                          <a:effectLst/>
                        </a:rPr>
                        <a:t>4</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tc>
              </a:tr>
              <a:tr h="1393514">
                <a:tc>
                  <a:txBody>
                    <a:bodyPr/>
                    <a:lstStyle/>
                    <a:p>
                      <a:pPr algn="ctr">
                        <a:spcAft>
                          <a:spcPts val="0"/>
                        </a:spcAft>
                      </a:pPr>
                      <a:r>
                        <a:rPr lang="ka-GE" sz="1200">
                          <a:effectLst/>
                        </a:rPr>
                        <a:t>ატმოსფერულ ჰაერში არაორგანული მტვრის და წვის პროდუქტების გავრცელების მონიტორინგი</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algn="ctr">
                        <a:spcAft>
                          <a:spcPts val="0"/>
                        </a:spcAft>
                      </a:pPr>
                      <a:r>
                        <a:rPr lang="ka-GE" sz="1200">
                          <a:effectLst/>
                        </a:rPr>
                        <a:t>საწარმოს საზღვართან, საცხოვრებელი ზონის მიმართულებით, შემდეგ კოორდინატებზე:</a:t>
                      </a:r>
                      <a:endParaRPr lang="en-US" sz="1200">
                        <a:effectLst/>
                      </a:endParaRPr>
                    </a:p>
                    <a:p>
                      <a:pPr marL="342900" lvl="0" indent="-342900">
                        <a:spcAft>
                          <a:spcPts val="0"/>
                        </a:spcAft>
                        <a:buFont typeface="+mj-lt"/>
                        <a:buAutoNum type="arabicPeriod"/>
                      </a:pPr>
                      <a:r>
                        <a:rPr lang="ka-GE" sz="1200">
                          <a:effectLst/>
                        </a:rPr>
                        <a:t>502742,86;  4594649,77;</a:t>
                      </a:r>
                      <a:endParaRPr lang="en-US" sz="1200">
                        <a:effectLst/>
                      </a:endParaRPr>
                    </a:p>
                    <a:p>
                      <a:pPr marL="342900" lvl="0" indent="-342900">
                        <a:spcAft>
                          <a:spcPts val="0"/>
                        </a:spcAft>
                        <a:buFont typeface="+mj-lt"/>
                        <a:buAutoNum type="arabicPeriod"/>
                      </a:pPr>
                      <a:r>
                        <a:rPr lang="ka-GE" sz="1200">
                          <a:effectLst/>
                        </a:rPr>
                        <a:t>502818.00;  4594089,56.</a:t>
                      </a:r>
                      <a:endParaRPr lang="en-US" sz="1200">
                        <a:effectLst/>
                      </a:endParaRPr>
                    </a:p>
                    <a:p>
                      <a:pPr marL="342900" lvl="0" indent="-342900">
                        <a:spcAft>
                          <a:spcPts val="0"/>
                        </a:spcAft>
                        <a:buFont typeface="+mj-lt"/>
                        <a:buAutoNum type="arabicPeriod"/>
                      </a:pPr>
                      <a:r>
                        <a:rPr lang="ka-GE" sz="1200">
                          <a:effectLst/>
                        </a:rPr>
                        <a:t>502112.88;  4595411,53.</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marL="228600" algn="ctr">
                        <a:spcAft>
                          <a:spcPts val="0"/>
                        </a:spcAft>
                      </a:pPr>
                      <a:r>
                        <a:rPr lang="ka-GE" sz="1200" dirty="0">
                          <a:effectLst/>
                        </a:rPr>
                        <a:t>წვის პროდუქტების და არაორგანული მტვრის ინსტრუმენტული გაზომვები ლაბორატორიული ანალიზი </a:t>
                      </a:r>
                      <a:endParaRPr lang="en-US" sz="1200" dirty="0">
                        <a:effectLst/>
                        <a:latin typeface="Calibri" panose="020F0502020204030204" pitchFamily="34" charset="0"/>
                      </a:endParaRPr>
                    </a:p>
                  </a:txBody>
                  <a:tcPr marL="48856" marR="48856" marT="0" marB="0" anchor="ctr"/>
                </a:tc>
                <a:tc>
                  <a:txBody>
                    <a:bodyPr/>
                    <a:lstStyle/>
                    <a:p>
                      <a:pPr marL="228600" algn="ctr">
                        <a:spcAft>
                          <a:spcPts val="0"/>
                        </a:spcAft>
                      </a:pPr>
                      <a:r>
                        <a:rPr lang="ka-GE" sz="1200">
                          <a:effectLst/>
                        </a:rPr>
                        <a:t>კვარტალში ერთხელ და საჩივრების ასებობის შემთხვევაში </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r>
              <a:tr h="1393514">
                <a:tc>
                  <a:txBody>
                    <a:bodyPr/>
                    <a:lstStyle/>
                    <a:p>
                      <a:pPr algn="ctr">
                        <a:spcAft>
                          <a:spcPts val="0"/>
                        </a:spcAft>
                      </a:pPr>
                      <a:r>
                        <a:rPr lang="ka-GE" sz="1200" dirty="0">
                          <a:effectLst/>
                        </a:rPr>
                        <a:t>ხმაურის გავრცელების მონიტორინგი</a:t>
                      </a:r>
                      <a:endParaRPr lang="en-US" sz="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algn="ctr">
                        <a:spcAft>
                          <a:spcPts val="0"/>
                        </a:spcAft>
                      </a:pPr>
                      <a:r>
                        <a:rPr lang="ka-GE" sz="1200" dirty="0">
                          <a:effectLst/>
                        </a:rPr>
                        <a:t>საწარმოს საზღვართან, საცხოვრებელი ზონის მიმართულებით,</a:t>
                      </a:r>
                      <a:endParaRPr lang="en-US" sz="1200" dirty="0">
                        <a:effectLst/>
                      </a:endParaRPr>
                    </a:p>
                    <a:p>
                      <a:pPr algn="ctr">
                        <a:spcAft>
                          <a:spcPts val="0"/>
                        </a:spcAft>
                      </a:pPr>
                      <a:r>
                        <a:rPr lang="ka-GE" sz="1200" dirty="0">
                          <a:effectLst/>
                        </a:rPr>
                        <a:t>შემდეგ კოორდინატებზე:</a:t>
                      </a:r>
                      <a:endParaRPr lang="en-US" sz="1200" dirty="0">
                        <a:effectLst/>
                      </a:endParaRPr>
                    </a:p>
                    <a:p>
                      <a:pPr marL="342900" lvl="0" indent="-342900">
                        <a:spcAft>
                          <a:spcPts val="0"/>
                        </a:spcAft>
                        <a:buFont typeface="+mj-lt"/>
                        <a:buAutoNum type="arabicPeriod"/>
                      </a:pPr>
                      <a:r>
                        <a:rPr lang="ka-GE" sz="1200" dirty="0">
                          <a:effectLst/>
                        </a:rPr>
                        <a:t>502742,86;  4594649,77;</a:t>
                      </a:r>
                      <a:endParaRPr lang="en-US" sz="1200" dirty="0">
                        <a:effectLst/>
                      </a:endParaRPr>
                    </a:p>
                    <a:p>
                      <a:pPr marL="342900" lvl="0" indent="-342900">
                        <a:spcAft>
                          <a:spcPts val="0"/>
                        </a:spcAft>
                        <a:buFont typeface="+mj-lt"/>
                        <a:buAutoNum type="arabicPeriod"/>
                      </a:pPr>
                      <a:r>
                        <a:rPr lang="ka-GE" sz="1200" dirty="0">
                          <a:effectLst/>
                        </a:rPr>
                        <a:t>502818.00;  4594089,56.</a:t>
                      </a:r>
                      <a:endParaRPr lang="en-US" sz="1200" dirty="0">
                        <a:effectLst/>
                      </a:endParaRPr>
                    </a:p>
                    <a:p>
                      <a:pPr marL="342900" lvl="0" indent="-342900">
                        <a:spcAft>
                          <a:spcPts val="0"/>
                        </a:spcAft>
                        <a:buFont typeface="+mj-lt"/>
                        <a:buAutoNum type="arabicPeriod"/>
                      </a:pPr>
                      <a:r>
                        <a:rPr lang="ka-GE" sz="1200" dirty="0">
                          <a:effectLst/>
                        </a:rPr>
                        <a:t>502112.88;  4595411,53.</a:t>
                      </a:r>
                      <a:endParaRPr lang="en-US" sz="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algn="ctr">
                        <a:spcAft>
                          <a:spcPts val="0"/>
                        </a:spcAft>
                      </a:pPr>
                      <a:r>
                        <a:rPr lang="ka-GE" sz="1200" dirty="0">
                          <a:effectLst/>
                        </a:rPr>
                        <a:t>ხმაურის გავრცელების დონეების ინსტრუმენტული გაზომვა</a:t>
                      </a:r>
                      <a:endParaRPr lang="en-US" sz="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algn="ctr">
                        <a:spcAft>
                          <a:spcPts val="0"/>
                        </a:spcAft>
                      </a:pPr>
                      <a:r>
                        <a:rPr lang="ka-GE" sz="1200" dirty="0">
                          <a:effectLst/>
                        </a:rPr>
                        <a:t>პირველი 1 წლის განმავლობაში კვარტალში ერთხელ</a:t>
                      </a:r>
                      <a:endParaRPr lang="en-US" sz="1200" dirty="0">
                        <a:effectLst/>
                      </a:endParaRPr>
                    </a:p>
                    <a:p>
                      <a:pPr algn="ctr">
                        <a:spcAft>
                          <a:spcPts val="0"/>
                        </a:spcAft>
                      </a:pPr>
                      <a:r>
                        <a:rPr lang="ka-GE" sz="1200" dirty="0">
                          <a:effectLst/>
                        </a:rPr>
                        <a:t>და შემდეგ საჩივრების </a:t>
                      </a:r>
                      <a:r>
                        <a:rPr lang="ka-GE" sz="1200" dirty="0" err="1">
                          <a:effectLst/>
                        </a:rPr>
                        <a:t>ასებობის</a:t>
                      </a:r>
                      <a:r>
                        <a:rPr lang="ka-GE" sz="1200" dirty="0">
                          <a:effectLst/>
                        </a:rPr>
                        <a:t> შემთხვევაში</a:t>
                      </a:r>
                      <a:endParaRPr lang="en-US" sz="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r>
              <a:tr h="760099">
                <a:tc>
                  <a:txBody>
                    <a:bodyPr/>
                    <a:lstStyle/>
                    <a:p>
                      <a:pPr algn="ctr">
                        <a:spcAft>
                          <a:spcPts val="0"/>
                        </a:spcAft>
                      </a:pPr>
                      <a:r>
                        <a:rPr lang="ka-GE" sz="1200">
                          <a:effectLst/>
                        </a:rPr>
                        <a:t>ნარჩენების ტრანსპორტირების პიროებები და ნარჩენების მართვის მდგომარეობა.</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algn="ctr">
                        <a:spcAft>
                          <a:spcPts val="0"/>
                        </a:spcAft>
                      </a:pPr>
                      <a:r>
                        <a:rPr lang="ka-GE" sz="1200">
                          <a:effectLst/>
                        </a:rPr>
                        <a:t>სატრანსპორტო ოპერაციების შესრულებისათვის გამოყენებული ქ. რუსთავის ქუჩები და საწარმოს ტერუიტორია</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algn="ctr">
                        <a:spcAft>
                          <a:spcPts val="0"/>
                        </a:spcAft>
                      </a:pPr>
                      <a:r>
                        <a:rPr lang="ka-GE" sz="1200" dirty="0">
                          <a:effectLst/>
                        </a:rPr>
                        <a:t>ვიზუალური აუდიტი/ინსპექტირება</a:t>
                      </a:r>
                      <a:endParaRPr lang="en-US" sz="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algn="ctr">
                        <a:spcAft>
                          <a:spcPts val="0"/>
                        </a:spcAft>
                      </a:pPr>
                      <a:r>
                        <a:rPr lang="ka-GE" sz="1200">
                          <a:effectLst/>
                        </a:rPr>
                        <a:t>ყოველდღიური კონტროლი</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r>
              <a:tr h="1013466">
                <a:tc>
                  <a:txBody>
                    <a:bodyPr/>
                    <a:lstStyle/>
                    <a:p>
                      <a:pPr algn="ctr">
                        <a:spcAft>
                          <a:spcPts val="0"/>
                        </a:spcAft>
                      </a:pPr>
                      <a:r>
                        <a:rPr lang="ka-GE" sz="1200">
                          <a:effectLst/>
                        </a:rPr>
                        <a:t>შრომის უსაფრთხოება</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algn="ctr">
                        <a:spcAft>
                          <a:spcPts val="0"/>
                        </a:spcAft>
                      </a:pPr>
                      <a:r>
                        <a:rPr lang="ka-GE" sz="1200">
                          <a:effectLst/>
                        </a:rPr>
                        <a:t>სამუშაოთა წარმოების ტერიტორია</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marL="342900" lvl="0" indent="-342900">
                        <a:spcAft>
                          <a:spcPts val="0"/>
                        </a:spcAft>
                        <a:buFont typeface="Symbol" panose="05050102010706020507" pitchFamily="18" charset="2"/>
                        <a:buChar char=""/>
                      </a:pPr>
                      <a:r>
                        <a:rPr lang="ka-GE" sz="1200">
                          <a:effectLst/>
                        </a:rPr>
                        <a:t>ინსპექტირება:</a:t>
                      </a:r>
                      <a:endParaRPr lang="en-US" sz="1200">
                        <a:effectLst/>
                      </a:endParaRPr>
                    </a:p>
                    <a:p>
                      <a:pPr marL="342900" lvl="0" indent="-342900">
                        <a:spcAft>
                          <a:spcPts val="0"/>
                        </a:spcAft>
                        <a:buFont typeface="Symbol" panose="05050102010706020507" pitchFamily="18" charset="2"/>
                        <a:buChar char=""/>
                      </a:pPr>
                      <a:r>
                        <a:rPr lang="ka-GE" sz="1200">
                          <a:effectLst/>
                        </a:rPr>
                        <a:t>ინდივიდუალური დაცვის საშუალებების და სპეც ტანსაცმლის არსებობა და გამართულობის პერიოდული კონტროლი;</a:t>
                      </a:r>
                      <a:endParaRPr lang="en-US" sz="1200">
                        <a:effectLst/>
                      </a:endParaRPr>
                    </a:p>
                    <a:p>
                      <a:pPr marL="342900" lvl="0" indent="-342900">
                        <a:spcAft>
                          <a:spcPts val="0"/>
                        </a:spcAft>
                        <a:buFont typeface="Symbol" panose="05050102010706020507" pitchFamily="18" charset="2"/>
                        <a:buChar char=""/>
                      </a:pPr>
                      <a:r>
                        <a:rPr lang="ka-GE" sz="1200">
                          <a:effectLst/>
                        </a:rPr>
                        <a:t>ჰიგიენური მოთხოვნების შესრულების კონტროლი;</a:t>
                      </a:r>
                      <a:endParaRPr lang="en-US" sz="12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c>
                  <a:txBody>
                    <a:bodyPr/>
                    <a:lstStyle/>
                    <a:p>
                      <a:pPr algn="ctr">
                        <a:spcAft>
                          <a:spcPts val="0"/>
                        </a:spcAft>
                      </a:pPr>
                      <a:r>
                        <a:rPr lang="ka-GE" sz="1200" dirty="0">
                          <a:effectLst/>
                        </a:rPr>
                        <a:t>ყოველდღიური</a:t>
                      </a:r>
                      <a:endParaRPr lang="en-US" sz="1200" dirty="0">
                        <a:effectLst/>
                      </a:endParaRPr>
                    </a:p>
                    <a:p>
                      <a:pPr algn="ctr">
                        <a:spcAft>
                          <a:spcPts val="0"/>
                        </a:spcAft>
                      </a:pPr>
                      <a:r>
                        <a:rPr lang="ka-GE" sz="1200" dirty="0">
                          <a:effectLst/>
                        </a:rPr>
                        <a:t> </a:t>
                      </a:r>
                      <a:endParaRPr lang="en-US" sz="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8856" marR="48856" marT="0" marB="0" anchor="ctr"/>
                </a:tc>
              </a:tr>
            </a:tbl>
          </a:graphicData>
        </a:graphic>
      </p:graphicFrame>
    </p:spTree>
    <p:extLst>
      <p:ext uri="{BB962C8B-B14F-4D97-AF65-F5344CB8AC3E}">
        <p14:creationId xmlns:p14="http://schemas.microsoft.com/office/powerpoint/2010/main" val="1018953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C02C5318-1A1E-49D0-B2E2-A4B0FA9E8A40}"/>
              </a:ext>
            </a:extLst>
          </p:cNvPr>
          <p:cNvSpPr txBox="1">
            <a:spLocks/>
          </p:cNvSpPr>
          <p:nvPr/>
        </p:nvSpPr>
        <p:spPr>
          <a:xfrm>
            <a:off x="1518424" y="2668808"/>
            <a:ext cx="9151077" cy="61361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ka-GE" i="1" dirty="0">
                <a:ln w="0"/>
                <a:solidFill>
                  <a:srgbClr val="5A90D1">
                    <a:lumMod val="75000"/>
                  </a:srgbClr>
                </a:solidFill>
                <a:effectLst>
                  <a:outerShdw blurRad="38100" dist="19050" dir="2700000" algn="tl" rotWithShape="0">
                    <a:prstClr val="black">
                      <a:alpha val="40000"/>
                    </a:prstClr>
                  </a:outerShdw>
                </a:effectLst>
                <a:latin typeface="Sylfaen" panose="010A0502050306030303" pitchFamily="18" charset="0"/>
              </a:rPr>
              <a:t>გმადლობთ ყურადღებისთვის!</a:t>
            </a:r>
            <a:endParaRPr lang="en-GB" i="1" dirty="0">
              <a:ln w="0"/>
              <a:solidFill>
                <a:srgbClr val="5A90D1">
                  <a:lumMod val="75000"/>
                </a:srgbClr>
              </a:solidFill>
              <a:effectLst>
                <a:outerShdw blurRad="38100" dist="19050" dir="2700000" algn="tl" rotWithShape="0">
                  <a:prstClr val="black">
                    <a:alpha val="40000"/>
                  </a:prstClr>
                </a:outerShdw>
              </a:effectLst>
              <a:latin typeface="Georgia"/>
            </a:endParaRPr>
          </a:p>
        </p:txBody>
      </p:sp>
      <p:graphicFrame>
        <p:nvGraphicFramePr>
          <p:cNvPr id="5" name="Object 4"/>
          <p:cNvGraphicFramePr>
            <a:graphicFrameLocks noChangeAspect="1"/>
          </p:cNvGraphicFramePr>
          <p:nvPr>
            <p:extLst/>
          </p:nvPr>
        </p:nvGraphicFramePr>
        <p:xfrm>
          <a:off x="1518424" y="4658101"/>
          <a:ext cx="2923795" cy="1264234"/>
        </p:xfrm>
        <a:graphic>
          <a:graphicData uri="http://schemas.openxmlformats.org/presentationml/2006/ole">
            <mc:AlternateContent xmlns:mc="http://schemas.openxmlformats.org/markup-compatibility/2006">
              <mc:Choice xmlns:v="urn:schemas-microsoft-com:vml" Requires="v">
                <p:oleObj spid="_x0000_s1049" name="Visio" r:id="rId3" imgW="3076666" imgH="1171595" progId="Visio.Drawing.11">
                  <p:embed/>
                </p:oleObj>
              </mc:Choice>
              <mc:Fallback>
                <p:oleObj name="Visio" r:id="rId3" imgW="3076666" imgH="1171595" progId="Visio.Drawing.11">
                  <p:embed/>
                  <p:pic>
                    <p:nvPicPr>
                      <p:cNvPr id="0" name=""/>
                      <p:cNvPicPr>
                        <a:picLocks noChangeAspect="1" noChangeArrowheads="1"/>
                      </p:cNvPicPr>
                      <p:nvPr/>
                    </p:nvPicPr>
                    <p:blipFill>
                      <a:blip r:embed="rId4"/>
                      <a:srcRect/>
                      <a:stretch>
                        <a:fillRect/>
                      </a:stretch>
                    </p:blipFill>
                    <p:spPr bwMode="auto">
                      <a:xfrm>
                        <a:off x="1518424" y="4658101"/>
                        <a:ext cx="2923795" cy="1264234"/>
                      </a:xfrm>
                      <a:prstGeom prst="rect">
                        <a:avLst/>
                      </a:prstGeom>
                      <a:noFill/>
                      <a:ln>
                        <a:noFill/>
                      </a:ln>
                      <a:effectLst/>
                      <a:extLst/>
                    </p:spPr>
                  </p:pic>
                </p:oleObj>
              </mc:Fallback>
            </mc:AlternateContent>
          </a:graphicData>
        </a:graphic>
      </p:graphicFrame>
      <p:sp>
        <p:nvSpPr>
          <p:cNvPr id="6" name="Subtitle 2"/>
          <p:cNvSpPr txBox="1">
            <a:spLocks/>
          </p:cNvSpPr>
          <p:nvPr/>
        </p:nvSpPr>
        <p:spPr>
          <a:xfrm>
            <a:off x="4545119" y="4627193"/>
            <a:ext cx="4327751" cy="1571588"/>
          </a:xfrm>
          <a:prstGeom prst="rect">
            <a:avLst/>
          </a:prstGeom>
        </p:spPr>
        <p:txBody>
          <a:bodyPr lIns="137834" tIns="68916" rIns="137834" bIns="68916"/>
          <a:lstStyle/>
          <a:p>
            <a:pPr>
              <a:defRPr/>
            </a:pPr>
            <a:r>
              <a:rPr lang="ka-GE" sz="1600" kern="0" dirty="0">
                <a:solidFill>
                  <a:prstClr val="black"/>
                </a:solidFill>
              </a:rPr>
              <a:t>შპს </a:t>
            </a:r>
            <a:r>
              <a:rPr lang="ka-GE" sz="1600" kern="0" dirty="0" err="1">
                <a:solidFill>
                  <a:prstClr val="black"/>
                </a:solidFill>
              </a:rPr>
              <a:t>„გამა</a:t>
            </a:r>
            <a:r>
              <a:rPr lang="ka-GE" sz="1600" kern="0" dirty="0">
                <a:solidFill>
                  <a:prstClr val="black"/>
                </a:solidFill>
              </a:rPr>
              <a:t> </a:t>
            </a:r>
            <a:r>
              <a:rPr lang="ka-GE" sz="1600" kern="0" dirty="0" err="1">
                <a:solidFill>
                  <a:prstClr val="black"/>
                </a:solidFill>
              </a:rPr>
              <a:t>კონსალტინგი“</a:t>
            </a:r>
            <a:endParaRPr lang="ka-GE" sz="1600" kern="0" dirty="0">
              <a:solidFill>
                <a:prstClr val="black"/>
              </a:solidFill>
            </a:endParaRPr>
          </a:p>
          <a:p>
            <a:pPr>
              <a:defRPr/>
            </a:pPr>
            <a:r>
              <a:rPr lang="ka-GE" sz="1600" kern="0" dirty="0">
                <a:solidFill>
                  <a:prstClr val="black"/>
                </a:solidFill>
              </a:rPr>
              <a:t>0192 თბილისი, გურამიშვილის გამზ. </a:t>
            </a:r>
            <a:r>
              <a:rPr lang="ka-GE" sz="1600" kern="0" dirty="0" err="1">
                <a:solidFill>
                  <a:prstClr val="black"/>
                </a:solidFill>
              </a:rPr>
              <a:t>19</a:t>
            </a:r>
            <a:r>
              <a:rPr lang="ka-GE" sz="1600" kern="0" baseline="42000" dirty="0" err="1">
                <a:solidFill>
                  <a:prstClr val="black"/>
                </a:solidFill>
              </a:rPr>
              <a:t>დ</a:t>
            </a:r>
            <a:r>
              <a:rPr lang="ka-GE" sz="1600" kern="0" baseline="42000" dirty="0">
                <a:solidFill>
                  <a:prstClr val="black"/>
                </a:solidFill>
              </a:rPr>
              <a:t> </a:t>
            </a:r>
          </a:p>
          <a:p>
            <a:pPr>
              <a:defRPr/>
            </a:pPr>
            <a:r>
              <a:rPr lang="ka-GE" sz="1600" kern="0" dirty="0">
                <a:solidFill>
                  <a:prstClr val="black"/>
                </a:solidFill>
              </a:rPr>
              <a:t>ტელ: +(995 32) 261 44 34 </a:t>
            </a:r>
            <a:r>
              <a:rPr lang="en-US" sz="1600" kern="0" dirty="0">
                <a:solidFill>
                  <a:prstClr val="black"/>
                </a:solidFill>
                <a:latin typeface="Sylfaen" pitchFamily="18" charset="0"/>
              </a:rPr>
              <a:t>; </a:t>
            </a:r>
            <a:r>
              <a:rPr lang="ka-GE" sz="1600" kern="0" dirty="0">
                <a:solidFill>
                  <a:prstClr val="black"/>
                </a:solidFill>
              </a:rPr>
              <a:t>260 15 27</a:t>
            </a:r>
            <a:r>
              <a:rPr lang="en-US" sz="1600" kern="0" dirty="0">
                <a:solidFill>
                  <a:prstClr val="black"/>
                </a:solidFill>
                <a:latin typeface="Sylfaen" pitchFamily="18" charset="0"/>
              </a:rPr>
              <a:t>; </a:t>
            </a:r>
            <a:endParaRPr lang="ka-GE" sz="1600" kern="0" dirty="0">
              <a:solidFill>
                <a:prstClr val="black"/>
              </a:solidFill>
            </a:endParaRPr>
          </a:p>
          <a:p>
            <a:pPr>
              <a:defRPr/>
            </a:pPr>
            <a:r>
              <a:rPr lang="ka-GE" sz="1600" kern="0" dirty="0">
                <a:solidFill>
                  <a:prstClr val="black"/>
                </a:solidFill>
              </a:rPr>
              <a:t>E-</a:t>
            </a:r>
            <a:r>
              <a:rPr lang="ka-GE" sz="1600" kern="0" dirty="0" err="1">
                <a:solidFill>
                  <a:prstClr val="black"/>
                </a:solidFill>
              </a:rPr>
              <a:t>mail</a:t>
            </a:r>
            <a:r>
              <a:rPr lang="ka-GE" sz="1600" kern="0" dirty="0">
                <a:solidFill>
                  <a:prstClr val="black"/>
                </a:solidFill>
              </a:rPr>
              <a:t>: </a:t>
            </a:r>
            <a:r>
              <a:rPr lang="en-US" sz="1600" kern="0" dirty="0">
                <a:solidFill>
                  <a:prstClr val="black"/>
                </a:solidFill>
                <a:latin typeface="Sylfaen" pitchFamily="18" charset="0"/>
              </a:rPr>
              <a:t>j.akhvlediani@gamma.ge</a:t>
            </a:r>
          </a:p>
          <a:p>
            <a:pPr>
              <a:defRPr/>
            </a:pPr>
            <a:r>
              <a:rPr lang="ka-GE" sz="1600" kern="0" dirty="0">
                <a:solidFill>
                  <a:prstClr val="black"/>
                </a:solidFill>
              </a:rPr>
              <a:t>www.facebook.com/gammaconsultingGeorgia</a:t>
            </a:r>
            <a:endParaRPr lang="en-US" sz="1600" kern="0" dirty="0">
              <a:solidFill>
                <a:prstClr val="black"/>
              </a:solidFill>
              <a:latin typeface="Sylfaen" pitchFamily="18" charset="0"/>
            </a:endParaRPr>
          </a:p>
        </p:txBody>
      </p:sp>
    </p:spTree>
    <p:extLst>
      <p:ext uri="{BB962C8B-B14F-4D97-AF65-F5344CB8AC3E}">
        <p14:creationId xmlns:p14="http://schemas.microsoft.com/office/powerpoint/2010/main" val="306923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6266"/>
          </a:xfrm>
        </p:spPr>
        <p:txBody>
          <a:bodyPr>
            <a:normAutofit/>
          </a:bodyPr>
          <a:lstStyle/>
          <a:p>
            <a:pPr algn="ctr"/>
            <a:r>
              <a:rPr lang="ka-GE" sz="2400" b="1" dirty="0" smtClean="0"/>
              <a:t>პროექტის ზოგადი აღწერა</a:t>
            </a:r>
            <a:endParaRPr lang="en-US" sz="2400" b="1" dirty="0"/>
          </a:p>
        </p:txBody>
      </p:sp>
      <p:sp>
        <p:nvSpPr>
          <p:cNvPr id="3" name="Content Placeholder 2"/>
          <p:cNvSpPr>
            <a:spLocks noGrp="1"/>
          </p:cNvSpPr>
          <p:nvPr>
            <p:ph idx="1"/>
          </p:nvPr>
        </p:nvSpPr>
        <p:spPr>
          <a:xfrm>
            <a:off x="358346" y="1020417"/>
            <a:ext cx="10995454" cy="5528664"/>
          </a:xfrm>
        </p:spPr>
        <p:txBody>
          <a:bodyPr>
            <a:normAutofit/>
          </a:bodyPr>
          <a:lstStyle/>
          <a:p>
            <a:pPr>
              <a:lnSpc>
                <a:spcPct val="100000"/>
              </a:lnSpc>
            </a:pPr>
            <a:r>
              <a:rPr lang="ka-GE" sz="1800" dirty="0"/>
              <a:t>წიდასაყარზე, წლების განმავლობაში, წიდებთან ერთად მიმდინარეობდა თუჯის და ფოლადის ჯართის, ასევე სამშენებლო ნარჩენების განთავსება, რომლებიც შერეულია წიდებში და მათი აღმოჩენა/ამოღება შესაძლებელია მხოლოდ წიდის აკუმულირებული ნარჩენების დამუშავების გზით.</a:t>
            </a:r>
            <a:endParaRPr lang="en-US" sz="1800" dirty="0"/>
          </a:p>
          <a:p>
            <a:pPr>
              <a:lnSpc>
                <a:spcPct val="100000"/>
              </a:lnSpc>
            </a:pPr>
            <a:r>
              <a:rPr lang="ka-GE" sz="1800" dirty="0"/>
              <a:t>ამჟამად, წიდასაყარის ტერიტორიაზე არსებული წიდის რაოდენობა დაახლოებით 8 მლნ. ტონას შეადგენს.</a:t>
            </a:r>
            <a:endParaRPr lang="en-US" sz="1800" dirty="0"/>
          </a:p>
          <a:p>
            <a:pPr>
              <a:lnSpc>
                <a:spcPct val="100000"/>
              </a:lnSpc>
            </a:pPr>
            <a:r>
              <a:rPr lang="ka-GE" sz="1800" dirty="0"/>
              <a:t>წიდისა და ჯართის გადამამუშავებელ საამქროში, მარტენისა და ბრძმედის წიდის დამუშავება  მიმდინარეობს მექანიკური დამუშავების და მაგნიტური სეპარაციის გზით. </a:t>
            </a:r>
            <a:endParaRPr lang="en-US" sz="1800" dirty="0" smtClean="0"/>
          </a:p>
          <a:p>
            <a:r>
              <a:rPr lang="ka-GE" sz="1800" dirty="0"/>
              <a:t>წიდის და ჯართის გადამამუშავებელი საამქრო, უახლოესი საცხოვრებელი სახლიდან (სოფ. </a:t>
            </a:r>
            <a:r>
              <a:rPr lang="ka-GE" sz="1800" dirty="0" err="1"/>
              <a:t>თაზაქენდი</a:t>
            </a:r>
            <a:r>
              <a:rPr lang="ka-GE" sz="1800" dirty="0"/>
              <a:t>) დაშორებულია დაახლოებით 875 მეტრით (მანძილი გაიზომა დასახლებული პუნქტის მიმართულებით, წიდასაყარის ტერიტორიის უკიდურესი საზღვრიდან</a:t>
            </a:r>
            <a:r>
              <a:rPr lang="ka-GE" sz="1800" dirty="0" smtClean="0"/>
              <a:t>).</a:t>
            </a:r>
            <a:endParaRPr lang="en-US" sz="1800" dirty="0" smtClean="0"/>
          </a:p>
          <a:p>
            <a:r>
              <a:rPr lang="ka-GE" sz="1800" dirty="0" smtClean="0"/>
              <a:t>უახლოესი </a:t>
            </a:r>
            <a:r>
              <a:rPr lang="ka-GE" sz="1800" dirty="0"/>
              <a:t>დაცული ტერიტორია - გარდაბნის აღკვეთილი, </a:t>
            </a:r>
            <a:r>
              <a:rPr lang="ka-GE" sz="1800" dirty="0" smtClean="0"/>
              <a:t>მდებარეობს </a:t>
            </a:r>
            <a:r>
              <a:rPr lang="ka-GE" sz="1800" dirty="0"/>
              <a:t>2070 </a:t>
            </a:r>
            <a:r>
              <a:rPr lang="ka-GE" sz="1800" dirty="0" smtClean="0"/>
              <a:t>მეტრში.</a:t>
            </a:r>
            <a:endParaRPr lang="en-US" sz="1800" dirty="0" smtClean="0"/>
          </a:p>
          <a:p>
            <a:r>
              <a:rPr lang="ka-GE" sz="1800" dirty="0" smtClean="0"/>
              <a:t>საამქროს </a:t>
            </a:r>
            <a:r>
              <a:rPr lang="ka-GE" sz="1800" dirty="0"/>
              <a:t>და მდ. მტკვარს შორის, მთელ სიგრძეზე წარმოდგენილია სახელმწიფოს საკუთრებაში არსებული არასასოფლო-სამეურნეო დანიშნულების მიწის ნაკვეთები და საავტომობილო გზა</a:t>
            </a:r>
            <a:endParaRPr lang="en-US" sz="1800" dirty="0"/>
          </a:p>
          <a:p>
            <a:r>
              <a:rPr lang="ka-GE" sz="1800" dirty="0"/>
              <a:t>საწარმოს ტერიტორიის იმ ნაწილიდან, სადაც განთავსებულია ტექნოლოგიური დანადგარები, საწარმოს საზღვარსა და მდ. მტკვარს შორის უმცირესი მანძილი შეადგენს 50 მ-ზე მეტს </a:t>
            </a:r>
            <a:endParaRPr lang="en-US" sz="1800"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Tree>
    <p:extLst>
      <p:ext uri="{BB962C8B-B14F-4D97-AF65-F5344CB8AC3E}">
        <p14:creationId xmlns:p14="http://schemas.microsoft.com/office/powerpoint/2010/main" val="1044794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1058"/>
            <a:ext cx="10515600" cy="505207"/>
          </a:xfrm>
        </p:spPr>
        <p:txBody>
          <a:bodyPr>
            <a:noAutofit/>
          </a:bodyPr>
          <a:lstStyle/>
          <a:p>
            <a:pPr algn="ctr"/>
            <a:r>
              <a:rPr lang="ka-GE" sz="2400" b="1" dirty="0" smtClean="0"/>
              <a:t>საწარმოს განთავსების სიტუაციური რუკა</a:t>
            </a:r>
            <a:endParaRPr lang="en-US" sz="2400" b="1" dirty="0"/>
          </a:p>
        </p:txBody>
      </p:sp>
      <p:pic>
        <p:nvPicPr>
          <p:cNvPr id="5" name="Picture 4"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pic>
        <p:nvPicPr>
          <p:cNvPr id="6" name="Content Placeholder 5"/>
          <p:cNvPicPr>
            <a:picLocks noGrp="1"/>
          </p:cNvPicPr>
          <p:nvPr>
            <p:ph idx="1"/>
          </p:nvPr>
        </p:nvPicPr>
        <p:blipFill>
          <a:blip r:embed="rId3"/>
          <a:stretch>
            <a:fillRect/>
          </a:stretch>
        </p:blipFill>
        <p:spPr>
          <a:xfrm>
            <a:off x="838200" y="1017270"/>
            <a:ext cx="9917430" cy="5337810"/>
          </a:xfrm>
          <a:prstGeom prst="rect">
            <a:avLst/>
          </a:prstGeom>
        </p:spPr>
      </p:pic>
    </p:spTree>
    <p:extLst>
      <p:ext uri="{BB962C8B-B14F-4D97-AF65-F5344CB8AC3E}">
        <p14:creationId xmlns:p14="http://schemas.microsoft.com/office/powerpoint/2010/main" val="2998876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6266"/>
          </a:xfrm>
        </p:spPr>
        <p:txBody>
          <a:bodyPr>
            <a:normAutofit/>
          </a:bodyPr>
          <a:lstStyle/>
          <a:p>
            <a:pPr algn="ctr"/>
            <a:r>
              <a:rPr lang="ka-GE" sz="2400" b="1" dirty="0" smtClean="0"/>
              <a:t>ტერიტორიაზე არსებული საწარმოო უბნების</a:t>
            </a:r>
            <a:r>
              <a:rPr lang="ka-GE" sz="2400" b="1" dirty="0" smtClean="0"/>
              <a:t> </a:t>
            </a:r>
            <a:r>
              <a:rPr lang="ka-GE" sz="2400" b="1" dirty="0" smtClean="0"/>
              <a:t>აღწერა</a:t>
            </a:r>
            <a:endParaRPr lang="en-US" sz="2400" b="1" dirty="0"/>
          </a:p>
        </p:txBody>
      </p:sp>
      <p:sp>
        <p:nvSpPr>
          <p:cNvPr id="3" name="Content Placeholder 2"/>
          <p:cNvSpPr>
            <a:spLocks noGrp="1"/>
          </p:cNvSpPr>
          <p:nvPr>
            <p:ph idx="1"/>
          </p:nvPr>
        </p:nvSpPr>
        <p:spPr>
          <a:xfrm>
            <a:off x="838200" y="1020417"/>
            <a:ext cx="10515600" cy="5156546"/>
          </a:xfrm>
        </p:spPr>
        <p:txBody>
          <a:bodyPr>
            <a:normAutofit/>
          </a:bodyPr>
          <a:lstStyle/>
          <a:p>
            <a:pPr marL="0" indent="0">
              <a:lnSpc>
                <a:spcPct val="100000"/>
              </a:lnSpc>
              <a:buNone/>
            </a:pPr>
            <a:r>
              <a:rPr lang="ka-GE" sz="1800" dirty="0"/>
              <a:t>წიდისა და ჯართის გადამამუშავებელი საამქრო, თავის მხრივ შედგება სხვადასხვა უბნებისგან </a:t>
            </a:r>
            <a:r>
              <a:rPr lang="ka-GE" sz="1800" dirty="0" smtClean="0"/>
              <a:t>ესენია:</a:t>
            </a:r>
            <a:r>
              <a:rPr lang="en-US" sz="1800" dirty="0"/>
              <a:t> </a:t>
            </a:r>
            <a:r>
              <a:rPr lang="ka-GE" sz="1800" dirty="0" smtClean="0"/>
              <a:t>მექანიკური </a:t>
            </a:r>
            <a:r>
              <a:rPr lang="ka-GE" sz="1800" dirty="0"/>
              <a:t>უზრუნველყოფის </a:t>
            </a:r>
            <a:r>
              <a:rPr lang="ka-GE" sz="1800" dirty="0" smtClean="0"/>
              <a:t>უბანი;</a:t>
            </a:r>
            <a:r>
              <a:rPr lang="en-US" sz="1800" dirty="0"/>
              <a:t> </a:t>
            </a:r>
            <a:r>
              <a:rPr lang="ka-GE" sz="1800" dirty="0" smtClean="0"/>
              <a:t>მექანიზაციის </a:t>
            </a:r>
            <a:r>
              <a:rPr lang="ka-GE" sz="1800" dirty="0"/>
              <a:t>და ტრანსპორტის </a:t>
            </a:r>
            <a:r>
              <a:rPr lang="ka-GE" sz="1800" dirty="0" smtClean="0"/>
              <a:t>უბანი;</a:t>
            </a:r>
            <a:r>
              <a:rPr lang="en-US" sz="1800" dirty="0"/>
              <a:t> </a:t>
            </a:r>
            <a:r>
              <a:rPr lang="ka-GE" sz="1800" dirty="0" smtClean="0"/>
              <a:t>ენერგეტიკული </a:t>
            </a:r>
            <a:r>
              <a:rPr lang="ka-GE" sz="1800" dirty="0"/>
              <a:t>უზრუნველყოფის </a:t>
            </a:r>
            <a:r>
              <a:rPr lang="ka-GE" sz="1800" dirty="0" smtClean="0"/>
              <a:t>უბანი;</a:t>
            </a:r>
            <a:r>
              <a:rPr lang="en-US" sz="1800" dirty="0"/>
              <a:t> </a:t>
            </a:r>
            <a:r>
              <a:rPr lang="ka-GE" sz="1800" dirty="0" smtClean="0"/>
              <a:t>ბრძმედისა </a:t>
            </a:r>
            <a:r>
              <a:rPr lang="ka-GE" sz="1800" dirty="0"/>
              <a:t>და მარტენის წიდის გადამამუშავებელი </a:t>
            </a:r>
            <a:r>
              <a:rPr lang="ka-GE" sz="1800" dirty="0" smtClean="0"/>
              <a:t>უბანი</a:t>
            </a:r>
            <a:r>
              <a:rPr lang="en-US" sz="1800" dirty="0" smtClean="0"/>
              <a:t>; </a:t>
            </a:r>
            <a:r>
              <a:rPr lang="ka-GE" sz="1800" dirty="0" smtClean="0"/>
              <a:t>დატვირთვის </a:t>
            </a:r>
            <a:r>
              <a:rPr lang="ka-GE" sz="1800" dirty="0"/>
              <a:t>უბანი.</a:t>
            </a:r>
            <a:endParaRPr lang="en-US" sz="1800" dirty="0"/>
          </a:p>
          <a:p>
            <a:pPr>
              <a:lnSpc>
                <a:spcPct val="100000"/>
              </a:lnSpc>
            </a:pPr>
            <a:endParaRPr lang="en-US" sz="1800"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pic>
        <p:nvPicPr>
          <p:cNvPr id="5" name="Picture 4"/>
          <p:cNvPicPr/>
          <p:nvPr/>
        </p:nvPicPr>
        <p:blipFill>
          <a:blip r:embed="rId3"/>
          <a:stretch>
            <a:fillRect/>
          </a:stretch>
        </p:blipFill>
        <p:spPr>
          <a:xfrm>
            <a:off x="838199" y="2372497"/>
            <a:ext cx="9251950" cy="4104185"/>
          </a:xfrm>
          <a:prstGeom prst="rect">
            <a:avLst/>
          </a:prstGeom>
        </p:spPr>
      </p:pic>
    </p:spTree>
    <p:extLst>
      <p:ext uri="{BB962C8B-B14F-4D97-AF65-F5344CB8AC3E}">
        <p14:creationId xmlns:p14="http://schemas.microsoft.com/office/powerpoint/2010/main" val="397501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6266"/>
          </a:xfrm>
        </p:spPr>
        <p:txBody>
          <a:bodyPr>
            <a:normAutofit/>
          </a:bodyPr>
          <a:lstStyle/>
          <a:p>
            <a:pPr algn="ctr"/>
            <a:r>
              <a:rPr lang="ka-GE" sz="2400" b="1" dirty="0"/>
              <a:t>ტერიტორიაზე არსებული საწარმოო უბნების აღწერა</a:t>
            </a:r>
            <a:endParaRPr lang="en-US" sz="2400" b="1" dirty="0"/>
          </a:p>
        </p:txBody>
      </p:sp>
      <p:sp>
        <p:nvSpPr>
          <p:cNvPr id="3" name="Content Placeholder 2"/>
          <p:cNvSpPr>
            <a:spLocks noGrp="1"/>
          </p:cNvSpPr>
          <p:nvPr>
            <p:ph idx="1"/>
          </p:nvPr>
        </p:nvSpPr>
        <p:spPr>
          <a:xfrm>
            <a:off x="729049" y="1020416"/>
            <a:ext cx="10985155" cy="5281529"/>
          </a:xfrm>
        </p:spPr>
        <p:txBody>
          <a:bodyPr>
            <a:normAutofit fontScale="92500" lnSpcReduction="10000"/>
          </a:bodyPr>
          <a:lstStyle/>
          <a:p>
            <a:pPr>
              <a:lnSpc>
                <a:spcPct val="110000"/>
              </a:lnSpc>
            </a:pPr>
            <a:r>
              <a:rPr lang="ka-GE" sz="1800" dirty="0" smtClean="0"/>
              <a:t>მექანიკური უზრუნველყოფის უბანზე, შესაბამისი სამსახური, მონიტორინგს უწევს საამქროში არსებული ტექნოლოგიური დანადგარების გამართულად მუშაობას და საჭიროების შემთხვევაში ახორციელებს მათ სარემონტო სამუშაოებს. </a:t>
            </a:r>
            <a:endParaRPr lang="en-US" sz="1800" dirty="0" smtClean="0"/>
          </a:p>
          <a:p>
            <a:pPr>
              <a:lnSpc>
                <a:spcPct val="110000"/>
              </a:lnSpc>
            </a:pPr>
            <a:r>
              <a:rPr lang="ka-GE" sz="1800" dirty="0" smtClean="0"/>
              <a:t>მექანიზაციისა და ტრანსპორტის უბანზე წარმოებს საამქროს კუთვნილი ავტოსატრანსპორტო საშუალებების საწვავით გამართვა (ამ შემთხვევაში დიზელით) და ტექნიკური უზრუნველყოფა. ავტოგასამართი უბანი შედგება ერთი ერთეული 20 მ</a:t>
            </a:r>
            <a:r>
              <a:rPr lang="ka-GE" sz="1800" baseline="30000" dirty="0" smtClean="0"/>
              <a:t>3</a:t>
            </a:r>
            <a:r>
              <a:rPr lang="ka-GE" sz="1800" dirty="0" smtClean="0"/>
              <a:t> მიწისქვეშა რეზერვუარისგან, ერთი გასამართი სვეტ-წერტილისგან და მიწისზედა 5 მ</a:t>
            </a:r>
            <a:r>
              <a:rPr lang="ka-GE" sz="1800" baseline="30000" dirty="0" smtClean="0"/>
              <a:t>3</a:t>
            </a:r>
            <a:r>
              <a:rPr lang="ka-GE" sz="1800" dirty="0" smtClean="0"/>
              <a:t> რეზერვუარისგან.</a:t>
            </a:r>
            <a:endParaRPr lang="en-US" sz="1800" dirty="0" smtClean="0"/>
          </a:p>
          <a:p>
            <a:pPr>
              <a:lnSpc>
                <a:spcPct val="110000"/>
              </a:lnSpc>
            </a:pPr>
            <a:r>
              <a:rPr lang="ka-GE" sz="1800" dirty="0" smtClean="0"/>
              <a:t>საწვავით გასამართი უბნის და მიწისზედა რეზერვუარის გარეშემო არ არის მოწყობილი დაღვრის შემაკავებელი საშუალებები და შემკრები სისტემა.  </a:t>
            </a:r>
            <a:endParaRPr lang="en-US" sz="1800" dirty="0" smtClean="0"/>
          </a:p>
          <a:p>
            <a:pPr>
              <a:lnSpc>
                <a:spcPct val="110000"/>
              </a:lnSpc>
            </a:pPr>
            <a:r>
              <a:rPr lang="ka-GE" sz="1800" dirty="0" smtClean="0"/>
              <a:t>საწვავის გასაცემი სვეტ-წერტილი და მიწისზედა რეზერვუარი აღიჭურვება დაღვრის საწინააღმდეგო სისტემით, რათა რეზერვუარის შევსების და ავტომობილების საწვავით გამართვის დროს, ასევე ავარიულ სიტუაციებში, შემთხვევით დაღვრილი ნავთობპროდუქტების შეკავება მოხდეს დაღვრის ადგილზე.</a:t>
            </a:r>
            <a:endParaRPr lang="en-US" sz="1800" dirty="0" smtClean="0"/>
          </a:p>
          <a:p>
            <a:pPr>
              <a:lnSpc>
                <a:spcPct val="110000"/>
              </a:lnSpc>
            </a:pPr>
            <a:r>
              <a:rPr lang="ka-GE" sz="1800" dirty="0" smtClean="0"/>
              <a:t>ავტოგასამართი სვეტ-წერტილი შემოისაზღვრება დაახლოებით 20 სმ სიმაღლის ჯებირით და  ჯებირის შიდა ნაწილი </a:t>
            </a:r>
            <a:r>
              <a:rPr lang="ka-GE" sz="1800" dirty="0" err="1" smtClean="0"/>
              <a:t>მოშანდაკდება</a:t>
            </a:r>
            <a:r>
              <a:rPr lang="ka-GE" sz="1800" dirty="0" smtClean="0"/>
              <a:t> ხრეშის ფენით. ასევე  უნდა მოეწყოს მიწისქვეშა, დაახლოებით 50 ლ მოცულობის შემკრები სისტემა. ნავთობპროდუქტების ავარიული დაღვრის შემთხვევაში, მოხდება დაღვრილი მასალის ლოკალიზაცია და დაბინძურებული უბნის დაუყოვნებლივი გაწმენდა.</a:t>
            </a:r>
          </a:p>
          <a:p>
            <a:pPr>
              <a:lnSpc>
                <a:spcPct val="110000"/>
              </a:lnSpc>
            </a:pPr>
            <a:r>
              <a:rPr lang="ka-GE" sz="1800" dirty="0"/>
              <a:t>ენერგეტიკული უზრუნველყოფის უბანი შედგება 6 კვ ძაბვის 3 დიდი და 3 პატარა ტრანსფორმატორისგან</a:t>
            </a:r>
            <a:r>
              <a:rPr lang="ka-GE" sz="1800" dirty="0" smtClean="0"/>
              <a:t>.</a:t>
            </a:r>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Tree>
    <p:extLst>
      <p:ext uri="{BB962C8B-B14F-4D97-AF65-F5344CB8AC3E}">
        <p14:creationId xmlns:p14="http://schemas.microsoft.com/office/powerpoint/2010/main" val="62372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6266"/>
          </a:xfrm>
        </p:spPr>
        <p:txBody>
          <a:bodyPr>
            <a:normAutofit/>
          </a:bodyPr>
          <a:lstStyle/>
          <a:p>
            <a:pPr algn="ctr"/>
            <a:r>
              <a:rPr lang="ka-GE" sz="2400" b="1" dirty="0" smtClean="0"/>
              <a:t>პროექტის </a:t>
            </a:r>
            <a:r>
              <a:rPr lang="ka-GE" sz="2400" b="1" dirty="0" smtClean="0"/>
              <a:t>აღწერა</a:t>
            </a:r>
            <a:endParaRPr lang="en-US" sz="2400" b="1" dirty="0"/>
          </a:p>
        </p:txBody>
      </p:sp>
      <p:sp>
        <p:nvSpPr>
          <p:cNvPr id="3" name="Content Placeholder 2"/>
          <p:cNvSpPr>
            <a:spLocks noGrp="1"/>
          </p:cNvSpPr>
          <p:nvPr>
            <p:ph idx="1"/>
          </p:nvPr>
        </p:nvSpPr>
        <p:spPr>
          <a:xfrm>
            <a:off x="271849" y="822960"/>
            <a:ext cx="11491783" cy="5664337"/>
          </a:xfrm>
        </p:spPr>
        <p:txBody>
          <a:bodyPr>
            <a:noAutofit/>
          </a:bodyPr>
          <a:lstStyle/>
          <a:p>
            <a:pPr>
              <a:lnSpc>
                <a:spcPct val="120000"/>
              </a:lnSpc>
            </a:pPr>
            <a:r>
              <a:rPr lang="ka-GE" sz="1600" dirty="0"/>
              <a:t>წიდისა და ჯართის გადამამუშავებელ საამქროში, მარტენისა და ბრძმედის წიდის დამუშავება  მიმდინარეობს მექანიკური დამუშავების და მაგნიტური სეპარაციის </a:t>
            </a:r>
            <a:r>
              <a:rPr lang="ka-GE" sz="1600" dirty="0" smtClean="0"/>
              <a:t>გზით</a:t>
            </a:r>
            <a:r>
              <a:rPr lang="en-US" sz="1600" dirty="0" smtClean="0"/>
              <a:t>.</a:t>
            </a:r>
          </a:p>
          <a:p>
            <a:pPr>
              <a:lnSpc>
                <a:spcPct val="120000"/>
              </a:lnSpc>
            </a:pPr>
            <a:r>
              <a:rPr lang="ka-GE" sz="1600" dirty="0"/>
              <a:t>საწარმოში არსებული ტექნოლოგიური დანადგარებით, ერთი თვის განმავლობაში  შესაძლებელია დაახლოებით 130000 ტონა წიდის დამუშავება. ამ მოცულობიდან 100000 ტონას შეადგენს მარტენის წიდა, ხოლო 30000 ტონას - ბრძმედის წიდა.</a:t>
            </a:r>
            <a:endParaRPr lang="en-US" sz="1600" dirty="0"/>
          </a:p>
          <a:p>
            <a:pPr>
              <a:lnSpc>
                <a:spcPct val="120000"/>
              </a:lnSpc>
            </a:pPr>
            <a:r>
              <a:rPr lang="ka-GE" sz="1600" dirty="0"/>
              <a:t>დღეის მდგომარეობით, ბრძმედისა და მარტენის წიდის გადამუშავების მიზნით, საამქროს ტერიტორიაზე ფუნქციონირებს სამი ტექნოლოგიური ხაზი, ანუ, სამი სამსხვრევ-დამხარისხებელი დანადგარი: ე. წ. ,,დევი-1’’; ე. წ. ,,დევი -2’’ და ე. წ ,,დევი-3</a:t>
            </a:r>
            <a:r>
              <a:rPr lang="ka-GE" sz="1600" dirty="0" smtClean="0"/>
              <a:t>’’.</a:t>
            </a:r>
            <a:endParaRPr lang="en-US" sz="1600" dirty="0" smtClean="0"/>
          </a:p>
          <a:p>
            <a:pPr>
              <a:lnSpc>
                <a:spcPct val="120000"/>
              </a:lnSpc>
            </a:pPr>
            <a:r>
              <a:rPr lang="ka-GE" sz="1600" dirty="0" smtClean="0"/>
              <a:t>საამქროში</a:t>
            </a:r>
            <a:r>
              <a:rPr lang="ka-GE" sz="1600" dirty="0"/>
              <a:t>, ბრძმედის წიდის უბანზე განთავსებულ სამსხვრეველებს ჩაუტარდა დემონტაჟი. აღნიშნულ უბანზე, სამსხვრეველების ნაცვლად გათვალისწინებულია ახალი სამსხვრევ-დამხარისხებელი დანადგარის ე. წ ,,დევი-4’’-ს მოწყობა, რომელიც ე. წ. ,,დევი-1’’-ს ანალოგიური იქნება. „დევი-4“-ზე იგეგმება ბრძმედის წიდის დამუშავება</a:t>
            </a:r>
            <a:r>
              <a:rPr lang="ka-GE" sz="1600" dirty="0" smtClean="0"/>
              <a:t>.</a:t>
            </a:r>
            <a:endParaRPr lang="en-US" sz="1600" dirty="0" smtClean="0"/>
          </a:p>
          <a:p>
            <a:pPr>
              <a:lnSpc>
                <a:spcPct val="120000"/>
              </a:lnSpc>
            </a:pPr>
            <a:r>
              <a:rPr lang="ka-GE" sz="1600" dirty="0"/>
              <a:t>საწარმოში „დევი-4“-ს განთავსების შემდეგ საწარმოს წარმადობა გაორმაგდება და გახდება 260000 ტ/თვე, ბრძმედის წიდის დამუშავებით მიღებული დიდი ზომის ფრაქციების დაქუცმაცება გათვალისწინებულია „დევი-2“-ზე</a:t>
            </a:r>
            <a:r>
              <a:rPr lang="ka-GE" sz="1600" dirty="0" smtClean="0"/>
              <a:t>.</a:t>
            </a:r>
          </a:p>
          <a:p>
            <a:pPr>
              <a:lnSpc>
                <a:spcPct val="120000"/>
              </a:lnSpc>
            </a:pPr>
            <a:r>
              <a:rPr lang="ka-GE" sz="1600" dirty="0" smtClean="0"/>
              <a:t> </a:t>
            </a:r>
            <a:r>
              <a:rPr lang="ka-GE" sz="1600" dirty="0"/>
              <a:t>საამქროში ბრძმედისა და მარტენის წიდის გადამუშავების შედეგად მიიღება წიდის შემდეგი ფრაქციები:  </a:t>
            </a:r>
            <a:r>
              <a:rPr lang="ka-GE" sz="1600" dirty="0" smtClean="0"/>
              <a:t>ბრძმედის </a:t>
            </a:r>
            <a:r>
              <a:rPr lang="ka-GE" sz="1600" dirty="0"/>
              <a:t>I ფრაქცია 0-8 </a:t>
            </a:r>
            <a:r>
              <a:rPr lang="ka-GE" sz="1600" dirty="0" err="1" smtClean="0"/>
              <a:t>მმ</a:t>
            </a:r>
            <a:r>
              <a:rPr lang="ka-GE" sz="1600" dirty="0" smtClean="0"/>
              <a:t>; ბრძმედის </a:t>
            </a:r>
            <a:r>
              <a:rPr lang="ka-GE" sz="1600" dirty="0"/>
              <a:t>II ფრაქცია 8-16 </a:t>
            </a:r>
            <a:r>
              <a:rPr lang="ka-GE" sz="1600" dirty="0" err="1" smtClean="0"/>
              <a:t>მმ</a:t>
            </a:r>
            <a:r>
              <a:rPr lang="ka-GE" sz="1600" dirty="0" smtClean="0"/>
              <a:t>; მარტენის </a:t>
            </a:r>
            <a:r>
              <a:rPr lang="ka-GE" sz="1600" dirty="0"/>
              <a:t>ლითონური ფრაქცია 0-8 </a:t>
            </a:r>
            <a:r>
              <a:rPr lang="ka-GE" sz="1600" dirty="0" err="1" smtClean="0"/>
              <a:t>მმ</a:t>
            </a:r>
            <a:r>
              <a:rPr lang="ka-GE" sz="1600" dirty="0" smtClean="0"/>
              <a:t>; მარტენის </a:t>
            </a:r>
            <a:r>
              <a:rPr lang="ka-GE" sz="1600" dirty="0"/>
              <a:t>ლითონური ფრაქცია 8-16 </a:t>
            </a:r>
            <a:r>
              <a:rPr lang="ka-GE" sz="1600" dirty="0" err="1" smtClean="0"/>
              <a:t>მმ</a:t>
            </a:r>
            <a:r>
              <a:rPr lang="ka-GE" sz="1600" dirty="0" smtClean="0"/>
              <a:t>; მარტენის </a:t>
            </a:r>
            <a:r>
              <a:rPr lang="ka-GE" sz="1600" dirty="0"/>
              <a:t>ლითონური ფრაქცია 16-300 </a:t>
            </a:r>
            <a:r>
              <a:rPr lang="ka-GE" sz="1600" dirty="0" err="1" smtClean="0"/>
              <a:t>მმ</a:t>
            </a:r>
            <a:r>
              <a:rPr lang="ka-GE" sz="1600" dirty="0" smtClean="0"/>
              <a:t>; მარტენის </a:t>
            </a:r>
            <a:r>
              <a:rPr lang="ka-GE" sz="1600" dirty="0"/>
              <a:t>ლითონური ფრაქცია 300 + </a:t>
            </a:r>
            <a:r>
              <a:rPr lang="ka-GE" sz="1600" dirty="0" err="1" smtClean="0"/>
              <a:t>მმ</a:t>
            </a:r>
            <a:r>
              <a:rPr lang="ka-GE" sz="1600" dirty="0" smtClean="0"/>
              <a:t>; მარტენის </a:t>
            </a:r>
            <a:r>
              <a:rPr lang="ka-GE" sz="1600" dirty="0"/>
              <a:t>არა-ლითონური I ფრაქცია 0-8 </a:t>
            </a:r>
            <a:r>
              <a:rPr lang="ka-GE" sz="1600" dirty="0" err="1" smtClean="0"/>
              <a:t>მმ</a:t>
            </a:r>
            <a:r>
              <a:rPr lang="ka-GE" sz="1600" dirty="0" smtClean="0"/>
              <a:t>; მარტენის </a:t>
            </a:r>
            <a:r>
              <a:rPr lang="ka-GE" sz="1600" dirty="0"/>
              <a:t>არა-ლითონური II ფრაქცია 8-16 </a:t>
            </a:r>
            <a:r>
              <a:rPr lang="ka-GE" sz="1600" dirty="0" err="1" smtClean="0"/>
              <a:t>მმ</a:t>
            </a:r>
            <a:r>
              <a:rPr lang="ka-GE" sz="1600" dirty="0" smtClean="0"/>
              <a:t>.</a:t>
            </a:r>
            <a:endParaRPr lang="en-US" sz="1600"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spTree>
    <p:extLst>
      <p:ext uri="{BB962C8B-B14F-4D97-AF65-F5344CB8AC3E}">
        <p14:creationId xmlns:p14="http://schemas.microsoft.com/office/powerpoint/2010/main" val="230502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63346"/>
            <a:ext cx="10515600" cy="496266"/>
          </a:xfrm>
        </p:spPr>
        <p:txBody>
          <a:bodyPr>
            <a:normAutofit/>
          </a:bodyPr>
          <a:lstStyle/>
          <a:p>
            <a:pPr algn="ctr"/>
            <a:r>
              <a:rPr lang="ka-GE" sz="2400" b="1" dirty="0"/>
              <a:t>სამსხვრევ-დამხარისხებელი დანადგარი ,,დევი-1</a:t>
            </a:r>
            <a:r>
              <a:rPr lang="ka-GE" sz="2400" b="1" dirty="0" smtClean="0"/>
              <a:t>’’</a:t>
            </a:r>
            <a:endParaRPr lang="en-US" sz="2400"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pic>
        <p:nvPicPr>
          <p:cNvPr id="5" name="Content Placeholder 4" descr="D:\Giorgi\Desktop\ლაჯანური-ნამახვანი\რუსთავის ფოლადი\სანაყარო ფოტო\DSCN0128.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40280" y="822960"/>
            <a:ext cx="3266281" cy="2726575"/>
          </a:xfrm>
          <a:prstGeom prst="rect">
            <a:avLst/>
          </a:prstGeom>
          <a:noFill/>
          <a:ln>
            <a:noFill/>
          </a:ln>
        </p:spPr>
      </p:pic>
      <p:pic>
        <p:nvPicPr>
          <p:cNvPr id="6" name="Picture 5" descr="D:\Giorgi\Desktop\ლაჯანური-ნამახვანი\რუსთავის ფოლადი\სანაყარო ფოტო\DSCN012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0727" y="822959"/>
            <a:ext cx="3346133" cy="2726575"/>
          </a:xfrm>
          <a:prstGeom prst="rect">
            <a:avLst/>
          </a:prstGeom>
          <a:noFill/>
          <a:ln>
            <a:noFill/>
          </a:ln>
        </p:spPr>
      </p:pic>
      <p:pic>
        <p:nvPicPr>
          <p:cNvPr id="7" name="Picture 6" descr="D:\Giorgi\Desktop\რუსთავის ფოლადი\წიდასაყრელი\სურათები\20200714_14515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0279" y="3660689"/>
            <a:ext cx="3266281" cy="2854411"/>
          </a:xfrm>
          <a:prstGeom prst="rect">
            <a:avLst/>
          </a:prstGeom>
          <a:noFill/>
          <a:ln>
            <a:noFill/>
          </a:ln>
        </p:spPr>
      </p:pic>
      <p:pic>
        <p:nvPicPr>
          <p:cNvPr id="8" name="Picture 7" descr="D:\Giorgi\Desktop\რუსთავის ფოლადი\წიდასაყრელი\სურათები\20200714_14513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0726" y="3660689"/>
            <a:ext cx="3346133" cy="2854411"/>
          </a:xfrm>
          <a:prstGeom prst="rect">
            <a:avLst/>
          </a:prstGeom>
          <a:noFill/>
          <a:ln>
            <a:noFill/>
          </a:ln>
        </p:spPr>
      </p:pic>
    </p:spTree>
    <p:extLst>
      <p:ext uri="{BB962C8B-B14F-4D97-AF65-F5344CB8AC3E}">
        <p14:creationId xmlns:p14="http://schemas.microsoft.com/office/powerpoint/2010/main" val="281077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6266"/>
          </a:xfrm>
        </p:spPr>
        <p:txBody>
          <a:bodyPr>
            <a:normAutofit/>
          </a:bodyPr>
          <a:lstStyle/>
          <a:p>
            <a:pPr algn="ctr"/>
            <a:r>
              <a:rPr lang="ka-GE" sz="2400" b="1" dirty="0" smtClean="0"/>
              <a:t>„დევი-1</a:t>
            </a:r>
            <a:r>
              <a:rPr lang="ka-GE" sz="2400" b="1" dirty="0"/>
              <a:t>“-ს სქემა</a:t>
            </a:r>
            <a:endParaRPr lang="en-US" sz="2400" b="1"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72707" y="-1"/>
            <a:ext cx="1530985" cy="822961"/>
          </a:xfrm>
          <a:prstGeom prst="rect">
            <a:avLst/>
          </a:prstGeom>
        </p:spPr>
      </p:pic>
      <p:pic>
        <p:nvPicPr>
          <p:cNvPr id="5" name="Content Placeholder 4"/>
          <p:cNvPicPr>
            <a:picLocks noGrp="1"/>
          </p:cNvPicPr>
          <p:nvPr>
            <p:ph idx="1"/>
          </p:nvPr>
        </p:nvPicPr>
        <p:blipFill>
          <a:blip r:embed="rId3"/>
          <a:stretch>
            <a:fillRect/>
          </a:stretch>
        </p:blipFill>
        <p:spPr>
          <a:xfrm>
            <a:off x="1173892" y="1033120"/>
            <a:ext cx="9860692" cy="5342966"/>
          </a:xfrm>
          <a:prstGeom prst="rect">
            <a:avLst/>
          </a:prstGeom>
        </p:spPr>
      </p:pic>
    </p:spTree>
    <p:extLst>
      <p:ext uri="{BB962C8B-B14F-4D97-AF65-F5344CB8AC3E}">
        <p14:creationId xmlns:p14="http://schemas.microsoft.com/office/powerpoint/2010/main" val="2172157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537</TotalTime>
  <Words>2519</Words>
  <Application>Microsoft Office PowerPoint</Application>
  <PresentationFormat>Widescreen</PresentationFormat>
  <Paragraphs>226</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Calibri</vt:lpstr>
      <vt:lpstr>Calibri Light</vt:lpstr>
      <vt:lpstr>Georgia</vt:lpstr>
      <vt:lpstr>Sylfaen</vt:lpstr>
      <vt:lpstr>Symbol</vt:lpstr>
      <vt:lpstr>Times New Roman</vt:lpstr>
      <vt:lpstr>Office Theme</vt:lpstr>
      <vt:lpstr>Visio</vt:lpstr>
      <vt:lpstr>შპს „რუსთავის ფოლადი“     არასახიფათო ნარჩენების აღდგენა (წიდისა და ჯართის გადამამუშავებელი საამქრო)   გარემოზე ზემოქმედების შეფასების ანგარიში </vt:lpstr>
      <vt:lpstr>პროექტის ზოგადი აღწერა</vt:lpstr>
      <vt:lpstr>პროექტის ზოგადი აღწერა</vt:lpstr>
      <vt:lpstr>საწარმოს განთავსების სიტუაციური რუკა</vt:lpstr>
      <vt:lpstr>ტერიტორიაზე არსებული საწარმოო უბნების აღწერა</vt:lpstr>
      <vt:lpstr>ტერიტორიაზე არსებული საწარმოო უბნების აღწერა</vt:lpstr>
      <vt:lpstr>პროექტის აღწერა</vt:lpstr>
      <vt:lpstr>სამსხვრევ-დამხარისხებელი დანადგარი ,,დევი-1’’</vt:lpstr>
      <vt:lpstr>„დევი-1“-ს სქემა</vt:lpstr>
      <vt:lpstr>,,დევი-2’’</vt:lpstr>
      <vt:lpstr>,,დევი-3’’</vt:lpstr>
      <vt:lpstr>„დევი-4“</vt:lpstr>
      <vt:lpstr>დამუშავების მიზნით შემოტანილი ნარჩენები</vt:lpstr>
      <vt:lpstr>შპს „რუსთავის ფოლადის“ მეტალურგიული საწარმოს და წიდასაყარის დამაკავშირებელი გზის სქემა</vt:lpstr>
      <vt:lpstr>ბიომრავალფეროვნება</vt:lpstr>
      <vt:lpstr>გზშ-ის განხილვიდან ამოღებული ზემოქმედებების სახეები, </vt:lpstr>
      <vt:lpstr>გზშ-ის განხილვიდან ამოღებული ზემოქმედებების სახეები, </vt:lpstr>
      <vt:lpstr>გზშ-ის განხილვიდან ამოღებული ზემოქმედებების სახეები, </vt:lpstr>
      <vt:lpstr>ზემოქმედება ატმოსფერული ჰაერის ხარისხზე</vt:lpstr>
      <vt:lpstr>შემარბილებელი ღონისძიებები</vt:lpstr>
      <vt:lpstr>ხმაურის გავრცელება</vt:lpstr>
      <vt:lpstr>შემარბილებელი ღონისძიებები</vt:lpstr>
      <vt:lpstr>ნარჩენების წარმოქმნა</vt:lpstr>
      <vt:lpstr>მონიტორინგის გეგმა</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ქ. რუსთავში სს ,,რუსთავის აზოტის’’ ქიმიური საწარმოს   სკოპინგის ანგარიში</dc:title>
  <dc:creator>Giorgi</dc:creator>
  <cp:lastModifiedBy>Giorgi</cp:lastModifiedBy>
  <cp:revision>58</cp:revision>
  <cp:lastPrinted>2020-09-08T10:34:22Z</cp:lastPrinted>
  <dcterms:created xsi:type="dcterms:W3CDTF">2020-01-24T07:11:06Z</dcterms:created>
  <dcterms:modified xsi:type="dcterms:W3CDTF">2020-12-03T09:54:39Z</dcterms:modified>
</cp:coreProperties>
</file>