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88" r:id="rId5"/>
    <p:sldId id="259" r:id="rId6"/>
    <p:sldId id="289" r:id="rId7"/>
    <p:sldId id="292" r:id="rId8"/>
    <p:sldId id="293" r:id="rId9"/>
    <p:sldId id="294" r:id="rId10"/>
    <p:sldId id="295" r:id="rId11"/>
    <p:sldId id="272" r:id="rId12"/>
    <p:sldId id="261" r:id="rId13"/>
    <p:sldId id="275" r:id="rId14"/>
    <p:sldId id="286" r:id="rId15"/>
    <p:sldId id="296" r:id="rId16"/>
    <p:sldId id="287"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prgian Hydropower" initials="GH" lastIdx="1" clrIdx="0">
    <p:extLst>
      <p:ext uri="{19B8F6BF-5375-455C-9EA6-DF929625EA0E}">
        <p15:presenceInfo xmlns:p15="http://schemas.microsoft.com/office/powerpoint/2012/main" userId="46dc9acee4af0c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53" autoAdjust="0"/>
    <p:restoredTop sz="94660" autoAdjust="0"/>
  </p:normalViewPr>
  <p:slideViewPr>
    <p:cSldViewPr snapToGrid="0">
      <p:cViewPr varScale="1">
        <p:scale>
          <a:sx n="82" d="100"/>
          <a:sy n="82" d="100"/>
        </p:scale>
        <p:origin x="658" y="58"/>
      </p:cViewPr>
      <p:guideLst/>
    </p:cSldViewPr>
  </p:slideViewPr>
  <p:outlineViewPr>
    <p:cViewPr>
      <p:scale>
        <a:sx n="33" d="100"/>
        <a:sy n="33" d="100"/>
      </p:scale>
      <p:origin x="0" y="-29107"/>
    </p:cViewPr>
  </p:outlineViewPr>
  <p:notesTextViewPr>
    <p:cViewPr>
      <p:scale>
        <a:sx n="1" d="1"/>
        <a:sy n="1" d="1"/>
      </p:scale>
      <p:origin x="0" y="0"/>
    </p:cViewPr>
  </p:notesTextViewPr>
  <p:sorterViewPr>
    <p:cViewPr>
      <p:scale>
        <a:sx n="100" d="100"/>
        <a:sy n="100" d="100"/>
      </p:scale>
      <p:origin x="0" y="-3211"/>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74E5-1DEE-4F6E-A472-CB441A786D0D}"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BE06B-BA30-429B-85DD-330FC501C6C7}" type="slidenum">
              <a:rPr lang="en-US" smtClean="0"/>
              <a:t>‹#›</a:t>
            </a:fld>
            <a:endParaRPr lang="en-US"/>
          </a:p>
        </p:txBody>
      </p:sp>
    </p:spTree>
    <p:extLst>
      <p:ext uri="{BB962C8B-B14F-4D97-AF65-F5344CB8AC3E}">
        <p14:creationId xmlns:p14="http://schemas.microsoft.com/office/powerpoint/2010/main" val="202121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BE06B-BA30-429B-85DD-330FC501C6C7}" type="slidenum">
              <a:rPr lang="en-US" smtClean="0"/>
              <a:t>5</a:t>
            </a:fld>
            <a:endParaRPr lang="en-US"/>
          </a:p>
        </p:txBody>
      </p:sp>
    </p:spTree>
    <p:extLst>
      <p:ext uri="{BB962C8B-B14F-4D97-AF65-F5344CB8AC3E}">
        <p14:creationId xmlns:p14="http://schemas.microsoft.com/office/powerpoint/2010/main" val="327022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5"/>
          </p:nvPr>
        </p:nvSpPr>
        <p:spPr/>
        <p:txBody>
          <a:bodyPr/>
          <a:lstStyle/>
          <a:p>
            <a:fld id="{C8ABE06B-BA30-429B-85DD-330FC501C6C7}" type="slidenum">
              <a:rPr lang="en-US" smtClean="0"/>
              <a:t>10</a:t>
            </a:fld>
            <a:endParaRPr lang="en-US"/>
          </a:p>
        </p:txBody>
      </p:sp>
    </p:spTree>
    <p:extLst>
      <p:ext uri="{BB962C8B-B14F-4D97-AF65-F5344CB8AC3E}">
        <p14:creationId xmlns:p14="http://schemas.microsoft.com/office/powerpoint/2010/main" val="146768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C8ABE06B-BA30-429B-85DD-330FC501C6C7}" type="slidenum">
              <a:rPr lang="en-US" smtClean="0"/>
              <a:t>16</a:t>
            </a:fld>
            <a:endParaRPr lang="en-US"/>
          </a:p>
        </p:txBody>
      </p:sp>
    </p:spTree>
    <p:extLst>
      <p:ext uri="{BB962C8B-B14F-4D97-AF65-F5344CB8AC3E}">
        <p14:creationId xmlns:p14="http://schemas.microsoft.com/office/powerpoint/2010/main" val="2219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6782BE-BAEB-4895-8D1E-1EB99F01D25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277144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782BE-BAEB-4895-8D1E-1EB99F01D25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63487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782BE-BAEB-4895-8D1E-1EB99F01D25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97408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782BE-BAEB-4895-8D1E-1EB99F01D25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229728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782BE-BAEB-4895-8D1E-1EB99F01D25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136178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6782BE-BAEB-4895-8D1E-1EB99F01D25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377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6782BE-BAEB-4895-8D1E-1EB99F01D256}"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270671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6782BE-BAEB-4895-8D1E-1EB99F01D256}"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6183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782BE-BAEB-4895-8D1E-1EB99F01D256}"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97056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6782BE-BAEB-4895-8D1E-1EB99F01D25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111844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6782BE-BAEB-4895-8D1E-1EB99F01D25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8DC9-CD74-47AD-994D-53F095BDF9A0}" type="slidenum">
              <a:rPr lang="en-US" smtClean="0"/>
              <a:t>‹#›</a:t>
            </a:fld>
            <a:endParaRPr lang="en-US"/>
          </a:p>
        </p:txBody>
      </p:sp>
    </p:spTree>
    <p:extLst>
      <p:ext uri="{BB962C8B-B14F-4D97-AF65-F5344CB8AC3E}">
        <p14:creationId xmlns:p14="http://schemas.microsoft.com/office/powerpoint/2010/main" val="36455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782BE-BAEB-4895-8D1E-1EB99F01D256}"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8DC9-CD74-47AD-994D-53F095BDF9A0}" type="slidenum">
              <a:rPr lang="en-US" smtClean="0"/>
              <a:t>‹#›</a:t>
            </a:fld>
            <a:endParaRPr lang="en-US"/>
          </a:p>
        </p:txBody>
      </p:sp>
    </p:spTree>
    <p:extLst>
      <p:ext uri="{BB962C8B-B14F-4D97-AF65-F5344CB8AC3E}">
        <p14:creationId xmlns:p14="http://schemas.microsoft.com/office/powerpoint/2010/main" val="201555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094" y="370936"/>
            <a:ext cx="11041811" cy="832713"/>
          </a:xfrm>
        </p:spPr>
        <p:txBody>
          <a:bodyPr>
            <a:normAutofit fontScale="90000"/>
          </a:bodyPr>
          <a:lstStyle/>
          <a:p>
            <a:r>
              <a:rPr lang="en-US" sz="3800" b="1" dirty="0">
                <a:solidFill>
                  <a:srgbClr val="FF0000"/>
                </a:solidFill>
              </a:rPr>
              <a:t> </a:t>
            </a:r>
            <a:r>
              <a:rPr lang="ka-GE" sz="2700" b="1" i="0" u="none" strike="noStrike" baseline="0" dirty="0">
                <a:solidFill>
                  <a:srgbClr val="FF0000"/>
                </a:solidFill>
                <a:latin typeface="+mn-lt"/>
              </a:rPr>
              <a:t>პროექტის საქმიანობის</a:t>
            </a:r>
            <a:r>
              <a:rPr lang="en-US" sz="2700" b="1" i="0" u="none" strike="noStrike" baseline="0" dirty="0">
                <a:solidFill>
                  <a:srgbClr val="FF0000"/>
                </a:solidFill>
                <a:latin typeface="+mn-lt"/>
              </a:rPr>
              <a:t> </a:t>
            </a:r>
            <a:r>
              <a:rPr lang="ka-GE" sz="2700" b="1" i="0" u="none" strike="noStrike" baseline="0" dirty="0">
                <a:solidFill>
                  <a:srgbClr val="FF0000"/>
                </a:solidFill>
                <a:latin typeface="+mn-lt"/>
              </a:rPr>
              <a:t>განმხორციელებელი:</a:t>
            </a:r>
            <a:br>
              <a:rPr lang="ka-GE" sz="2700" b="1" i="0" u="none" strike="noStrike" baseline="0" dirty="0">
                <a:solidFill>
                  <a:srgbClr val="FF0000"/>
                </a:solidFill>
                <a:latin typeface="+mn-lt"/>
              </a:rPr>
            </a:br>
            <a:r>
              <a:rPr lang="ka-GE" sz="2700" b="1" i="0" u="none" strike="noStrike" baseline="0" dirty="0">
                <a:solidFill>
                  <a:srgbClr val="FF0000"/>
                </a:solidFill>
                <a:latin typeface="+mn-lt"/>
              </a:rPr>
              <a:t>შპს „</a:t>
            </a:r>
            <a:r>
              <a:rPr lang="ka-GE" sz="2700" b="1" i="0" u="none" strike="noStrike" baseline="0" dirty="0" err="1">
                <a:solidFill>
                  <a:srgbClr val="FF0000"/>
                </a:solidFill>
                <a:latin typeface="+mn-lt"/>
              </a:rPr>
              <a:t>ბორჯომჰესი</a:t>
            </a:r>
            <a:r>
              <a:rPr lang="ka-GE" sz="2700" b="1" i="0" u="none" strike="noStrike" baseline="0" dirty="0">
                <a:solidFill>
                  <a:srgbClr val="FF0000"/>
                </a:solidFill>
                <a:latin typeface="+mn-lt"/>
              </a:rPr>
              <a:t>“</a:t>
            </a:r>
            <a:endParaRPr lang="en-US" sz="2700" b="1" dirty="0">
              <a:solidFill>
                <a:srgbClr val="FF0000"/>
              </a:solidFill>
              <a:latin typeface="+mn-lt"/>
            </a:endParaRPr>
          </a:p>
        </p:txBody>
      </p:sp>
      <p:sp>
        <p:nvSpPr>
          <p:cNvPr id="3" name="Subtitle 2"/>
          <p:cNvSpPr>
            <a:spLocks noGrp="1"/>
          </p:cNvSpPr>
          <p:nvPr>
            <p:ph type="subTitle" idx="1"/>
          </p:nvPr>
        </p:nvSpPr>
        <p:spPr>
          <a:xfrm>
            <a:off x="1523999" y="3001992"/>
            <a:ext cx="9586823" cy="3321170"/>
          </a:xfrm>
        </p:spPr>
        <p:txBody>
          <a:bodyPr>
            <a:normAutofit/>
          </a:bodyPr>
          <a:lstStyle/>
          <a:p>
            <a:r>
              <a:rPr lang="ka-GE" b="1" dirty="0">
                <a:latin typeface="Sylfaen" panose="010A0502050306030303" pitchFamily="18" charset="0"/>
              </a:rPr>
              <a:t> </a:t>
            </a:r>
            <a:r>
              <a:rPr lang="en-US" b="1" dirty="0" err="1">
                <a:latin typeface="Sylfaen" panose="010A0502050306030303" pitchFamily="18" charset="0"/>
              </a:rPr>
              <a:t>მდ</a:t>
            </a:r>
            <a:r>
              <a:rPr lang="en-US" b="1" dirty="0">
                <a:latin typeface="Sylfaen" panose="010A0502050306030303" pitchFamily="18" charset="0"/>
              </a:rPr>
              <a:t>. </a:t>
            </a:r>
            <a:r>
              <a:rPr lang="en-US" b="1" dirty="0" err="1">
                <a:latin typeface="Sylfaen" panose="010A0502050306030303" pitchFamily="18" charset="0"/>
              </a:rPr>
              <a:t>ბორჯომულაზე</a:t>
            </a:r>
            <a:endParaRPr lang="ka-GE" b="1" dirty="0">
              <a:latin typeface="Sylfaen" panose="010A0502050306030303" pitchFamily="18" charset="0"/>
            </a:endParaRPr>
          </a:p>
          <a:p>
            <a:r>
              <a:rPr lang="ka-GE" b="1" dirty="0">
                <a:effectLst/>
                <a:latin typeface="Sylfaen" panose="010A0502050306030303" pitchFamily="18" charset="0"/>
                <a:ea typeface="Calibri" panose="020F0502020204030204" pitchFamily="34" charset="0"/>
                <a:cs typeface="Sylfaen" panose="010A0502050306030303" pitchFamily="18" charset="0"/>
              </a:rPr>
              <a:t>„</a:t>
            </a:r>
            <a:r>
              <a:rPr lang="ka-GE" b="1" dirty="0" err="1">
                <a:latin typeface="Sylfaen" panose="010A0502050306030303" pitchFamily="18" charset="0"/>
                <a:ea typeface="Calibri" panose="020F0502020204030204" pitchFamily="34" charset="0"/>
                <a:cs typeface="Sylfaen" panose="010A0502050306030303" pitchFamily="18" charset="0"/>
              </a:rPr>
              <a:t>პლატოჰესის</a:t>
            </a:r>
            <a:r>
              <a:rPr lang="ka-GE" b="1" dirty="0">
                <a:effectLst/>
                <a:latin typeface="Sylfaen" panose="010A0502050306030303" pitchFamily="18" charset="0"/>
                <a:ea typeface="Calibri" panose="020F0502020204030204" pitchFamily="34" charset="0"/>
                <a:cs typeface="Sylfaen" panose="010A0502050306030303" pitchFamily="18" charset="0"/>
              </a:rPr>
              <a:t>“ მშენებლობის და ექსპლუატაციის</a:t>
            </a:r>
            <a:r>
              <a:rPr lang="ka-GE" b="1" dirty="0">
                <a:effectLst/>
                <a:latin typeface="Calibri" panose="020F0502020204030204" pitchFamily="34" charset="0"/>
                <a:ea typeface="Calibri" panose="020F0502020204030204" pitchFamily="34" charset="0"/>
                <a:cs typeface="Times New Roman" panose="02020603050405020304" pitchFamily="18" charset="0"/>
              </a:rPr>
              <a:t> </a:t>
            </a:r>
            <a:r>
              <a:rPr lang="ka-GE" b="1" dirty="0">
                <a:effectLst/>
                <a:latin typeface="Sylfaen" panose="010A0502050306030303" pitchFamily="18" charset="0"/>
                <a:ea typeface="Calibri" panose="020F0502020204030204" pitchFamily="34" charset="0"/>
                <a:cs typeface="Sylfaen" panose="010A0502050306030303" pitchFamily="18" charset="0"/>
              </a:rPr>
              <a:t>პროექტის </a:t>
            </a:r>
            <a:endParaRPr lang="ka-GE" dirty="0">
              <a:effectLst/>
              <a:latin typeface="Calibri" panose="020F0502020204030204" pitchFamily="34" charset="0"/>
              <a:ea typeface="Calibri" panose="020F0502020204030204" pitchFamily="34" charset="0"/>
              <a:cs typeface="Times New Roman" panose="02020603050405020304" pitchFamily="18" charset="0"/>
            </a:endParaRPr>
          </a:p>
          <a:p>
            <a:r>
              <a:rPr lang="ka-GE" b="1" dirty="0" err="1"/>
              <a:t>სკოპინგის</a:t>
            </a:r>
            <a:r>
              <a:rPr lang="ka-GE" b="1" dirty="0"/>
              <a:t> ანგარიშის</a:t>
            </a:r>
          </a:p>
          <a:p>
            <a:r>
              <a:rPr lang="ka-GE" b="1" dirty="0"/>
              <a:t>საჯარო განხილვა</a:t>
            </a:r>
          </a:p>
          <a:p>
            <a:endParaRPr lang="ka-GE" sz="1400" b="1" dirty="0">
              <a:solidFill>
                <a:srgbClr val="FF0000"/>
              </a:solidFill>
            </a:endParaRPr>
          </a:p>
          <a:p>
            <a:endParaRPr lang="ka-GE" sz="1400" b="1" dirty="0">
              <a:solidFill>
                <a:srgbClr val="FF0000"/>
              </a:solidFill>
            </a:endParaRPr>
          </a:p>
          <a:p>
            <a:endParaRPr lang="ka-GE" sz="2000" b="1" dirty="0"/>
          </a:p>
          <a:p>
            <a:r>
              <a:rPr lang="ka-GE" sz="2000" b="1" dirty="0"/>
              <a:t>2020 წელი</a:t>
            </a:r>
          </a:p>
        </p:txBody>
      </p:sp>
    </p:spTree>
    <p:extLst>
      <p:ext uri="{BB962C8B-B14F-4D97-AF65-F5344CB8AC3E}">
        <p14:creationId xmlns:p14="http://schemas.microsoft.com/office/powerpoint/2010/main" val="411315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55608" y="284672"/>
            <a:ext cx="10946920" cy="256976"/>
          </a:xfrm>
        </p:spPr>
        <p:txBody>
          <a:bodyPr>
            <a:noAutofit/>
          </a:bodyPr>
          <a:lstStyle/>
          <a:p>
            <a:pPr algn="ctr"/>
            <a:r>
              <a:rPr lang="ka-GE" sz="2400" b="1" dirty="0">
                <a:solidFill>
                  <a:srgbClr val="FF0000"/>
                </a:solidFill>
              </a:rPr>
              <a:t>	დაგეგმილი პროექტის ალტერნატივების მიმოხილვა</a:t>
            </a:r>
            <a:endParaRPr lang="en-US" sz="2400" b="1" dirty="0"/>
          </a:p>
        </p:txBody>
      </p:sp>
      <p:sp>
        <p:nvSpPr>
          <p:cNvPr id="11" name="Text Placeholder 10"/>
          <p:cNvSpPr>
            <a:spLocks noGrp="1"/>
          </p:cNvSpPr>
          <p:nvPr>
            <p:ph type="body" sz="half" idx="2"/>
          </p:nvPr>
        </p:nvSpPr>
        <p:spPr>
          <a:xfrm>
            <a:off x="-1" y="541648"/>
            <a:ext cx="12192001" cy="6423032"/>
          </a:xfrm>
        </p:spPr>
        <p:txBody>
          <a:bodyPr>
            <a:noAutofit/>
          </a:bodyPr>
          <a:lstStyle/>
          <a:p>
            <a:pPr marL="0" marR="0" algn="just">
              <a:lnSpc>
                <a:spcPct val="150000"/>
              </a:lnSpc>
              <a:spcBef>
                <a:spcPts val="0"/>
              </a:spcBef>
              <a:spcAft>
                <a:spcPts val="0"/>
              </a:spcAft>
            </a:pPr>
            <a:r>
              <a:rPr lang="ka-GE" sz="1800" dirty="0">
                <a:effectLst/>
                <a:latin typeface="Sylfaen" panose="010A0502050306030303" pitchFamily="18" charset="0"/>
                <a:ea typeface="Calibri" panose="020F0502020204030204" pitchFamily="34" charset="0"/>
                <a:cs typeface="Times New Roman" panose="02020603050405020304" pitchFamily="18" charset="0"/>
              </a:rPr>
              <a:t>მემორანდუმის ფარგლებში პლატო</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ჰესის</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განთავსების</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ტერიტორიისთვის</a:t>
            </a:r>
            <a:r>
              <a:rPr lang="ka-GE" sz="1800" dirty="0">
                <a:effectLst/>
                <a:latin typeface="Sylfaen" panose="010A0502050306030303" pitchFamily="18" charset="0"/>
                <a:ea typeface="Calibri" panose="020F0502020204030204" pitchFamily="34" charset="0"/>
                <a:cs typeface="Times New Roman" panose="02020603050405020304" pitchFamily="18" charset="0"/>
              </a:rPr>
              <a:t>, პროექტირების საწყის ეტაპზე განიხილებოდა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ორი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ძირითადი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ალტერნატიული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ვარიანტი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იხ</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ნახაზი </a:t>
            </a:r>
            <a:r>
              <a:rPr lang="en-US" sz="1800" dirty="0">
                <a:effectLst/>
                <a:latin typeface="Sylfaen" panose="010A0502050306030303" pitchFamily="18" charset="0"/>
                <a:ea typeface="Calibri" panose="020F0502020204030204" pitchFamily="34" charset="0"/>
                <a:cs typeface="Times New Roman" panose="02020603050405020304" pitchFamily="18" charset="0"/>
              </a:rPr>
              <a:t>5.3.1):</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Sylfaen" panose="010A0502050306030303" pitchFamily="18" charset="0"/>
                <a:ea typeface="Calibri" panose="020F0502020204030204" pitchFamily="34" charset="0"/>
                <a:cs typeface="Times New Roman" panose="02020603050405020304" pitchFamily="18" charset="0"/>
              </a:rPr>
              <a:t>I.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ვარიანტი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 (შერჩეული ვარიანტი) მდინარის 1526,00 ნიშნულზე სათავე ნაგებობა - </a:t>
            </a:r>
            <a:r>
              <a:rPr lang="ka-GE" sz="1800" dirty="0" err="1">
                <a:effectLst/>
                <a:latin typeface="Sylfaen" panose="010A0502050306030303" pitchFamily="18" charset="0"/>
                <a:ea typeface="Calibri" panose="020F0502020204030204" pitchFamily="34" charset="0"/>
                <a:cs typeface="Times New Roman" panose="02020603050405020304" pitchFamily="18" charset="0"/>
              </a:rPr>
              <a:t>სადაწნეო</a:t>
            </a:r>
            <a:r>
              <a:rPr lang="ka-GE" sz="1800" dirty="0">
                <a:effectLst/>
                <a:latin typeface="Sylfaen" panose="010A0502050306030303" pitchFamily="18" charset="0"/>
                <a:ea typeface="Calibri" panose="020F0502020204030204" pitchFamily="34" charset="0"/>
                <a:cs typeface="Times New Roman" panose="02020603050405020304" pitchFamily="18" charset="0"/>
              </a:rPr>
              <a:t> გვირაბი - </a:t>
            </a:r>
            <a:r>
              <a:rPr lang="ka-GE" sz="1800" dirty="0" err="1">
                <a:effectLst/>
                <a:latin typeface="Sylfaen" panose="010A0502050306030303" pitchFamily="18" charset="0"/>
                <a:ea typeface="Calibri" panose="020F0502020204030204" pitchFamily="34" charset="0"/>
                <a:cs typeface="Times New Roman" panose="02020603050405020304" pitchFamily="18" charset="0"/>
              </a:rPr>
              <a:t>სადაწნეო</a:t>
            </a:r>
            <a:r>
              <a:rPr lang="ka-GE" sz="1800" dirty="0">
                <a:effectLst/>
                <a:latin typeface="Sylfaen" panose="010A0502050306030303" pitchFamily="18" charset="0"/>
                <a:ea typeface="Calibri" panose="020F0502020204030204" pitchFamily="34" charset="0"/>
                <a:cs typeface="Times New Roman" panose="02020603050405020304" pitchFamily="18" charset="0"/>
              </a:rPr>
              <a:t> მილსადენი - ჰესის შენობა (ჰესის მთლიანი სიგრძე 7500მ)</a:t>
            </a:r>
            <a:r>
              <a:rPr lang="en-US"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Sylfaen" panose="010A0502050306030303" pitchFamily="18" charset="0"/>
                <a:ea typeface="Calibri" panose="020F0502020204030204" pitchFamily="34" charset="0"/>
                <a:cs typeface="Times New Roman" panose="02020603050405020304" pitchFamily="18" charset="0"/>
              </a:rPr>
              <a:t>II.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ვარიანტი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 </a:t>
            </a:r>
            <a:r>
              <a:rPr lang="ka-GE" sz="1800" dirty="0" err="1">
                <a:effectLst/>
                <a:latin typeface="Sylfaen" panose="010A0502050306030303" pitchFamily="18" charset="0"/>
                <a:ea typeface="Calibri" panose="020F0502020204030204" pitchFamily="34" charset="0"/>
                <a:cs typeface="Times New Roman" panose="02020603050405020304" pitchFamily="18" charset="0"/>
              </a:rPr>
              <a:t>მდ</a:t>
            </a:r>
            <a:r>
              <a:rPr lang="ka-GE" sz="1800" dirty="0">
                <a:effectLst/>
                <a:latin typeface="Sylfaen" panose="010A0502050306030303" pitchFamily="18" charset="0"/>
                <a:ea typeface="Calibri" panose="020F0502020204030204" pitchFamily="34" charset="0"/>
                <a:cs typeface="Times New Roman" panose="02020603050405020304" pitchFamily="18" charset="0"/>
              </a:rPr>
              <a:t>. ბორჯომულასა და მის შენაკად ცხრაწყაროზე მოწყობილი სათავე ნაგებობა -  დერივაცია (მილსადენით 13000 მ-ზე მეტი) და ჰესის შენობა</a:t>
            </a:r>
            <a:r>
              <a:rPr lang="en-US"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effectLst/>
                <a:latin typeface="Sylfaen" panose="010A0502050306030303" pitchFamily="18" charset="0"/>
                <a:ea typeface="Calibri" panose="020F0502020204030204" pitchFamily="34" charset="0"/>
                <a:cs typeface="Times New Roman" panose="02020603050405020304" pitchFamily="18" charset="0"/>
              </a:rPr>
              <a:t> II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ვარიანტზე</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უარის</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თქმის</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მიზეზად</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შეიძლება</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დასახელდეს</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გარემოზე</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გაცილებით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მასშტაბური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ზემოქმედება</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რაც</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დაკავშირებული</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en-US" sz="1800" dirty="0" err="1">
                <a:effectLst/>
                <a:latin typeface="Sylfaen" panose="010A0502050306030303" pitchFamily="18" charset="0"/>
                <a:ea typeface="Calibri" panose="020F0502020204030204" pitchFamily="34" charset="0"/>
                <a:cs typeface="Times New Roman" panose="02020603050405020304" pitchFamily="18" charset="0"/>
              </a:rPr>
              <a:t>იქნება</a:t>
            </a:r>
            <a:r>
              <a:rPr lang="en-US" sz="1800" dirty="0">
                <a:effectLst/>
                <a:latin typeface="Sylfaen" panose="010A0502050306030303" pitchFamily="18"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Times New Roman" panose="02020603050405020304" pitchFamily="18" charset="0"/>
              </a:rPr>
              <a:t>შერჩეულ ვარიანტთან შედარებით 2-ჯერ დიდი მონაკვეთის გარემოზე ზემოქმედებასთან, მ/შ:</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მცენარეულ</a:t>
            </a:r>
            <a:r>
              <a:rPr lang="ka-GE" sz="1800" dirty="0">
                <a:effectLst/>
                <a:latin typeface="Sylfaen" panose="010A0502050306030303" pitchFamily="18" charset="0"/>
                <a:ea typeface="Calibri" panose="020F0502020204030204" pitchFamily="34" charset="0"/>
                <a:cs typeface="Times New Roman" panose="02020603050405020304" pitchFamily="18" charset="0"/>
              </a:rPr>
              <a:t> საფარზე გაორმაგებულ ზემოქმედებასთან;</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Times New Roman" panose="02020603050405020304" pitchFamily="18" charset="0"/>
              </a:rPr>
              <a:t>ახალი მისასვლელი გზების გაცილებით დიდ მანძილებზე მოწყობის საჭიროებასთან;</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Times New Roman" panose="02020603050405020304" pitchFamily="18" charset="0"/>
              </a:rPr>
              <a:t>გაორმაგებულ დერივაციის მონაკვეთში წყლის გარემოზე ზემოქმედების მასშტაბურობაზე;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Times New Roman" panose="02020603050405020304" pitchFamily="18" charset="0"/>
              </a:rPr>
              <a:t>და სხვა.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dirty="0">
                <a:effectLst/>
                <a:latin typeface="Sylfaen" panose="010A0502050306030303" pitchFamily="18" charset="0"/>
                <a:ea typeface="Calibri" panose="020F0502020204030204" pitchFamily="34" charset="0"/>
                <a:cs typeface="Sylfaen" panose="010A0502050306030303"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p>
        </p:txBody>
      </p:sp>
    </p:spTree>
    <p:extLst>
      <p:ext uri="{BB962C8B-B14F-4D97-AF65-F5344CB8AC3E}">
        <p14:creationId xmlns:p14="http://schemas.microsoft.com/office/powerpoint/2010/main" val="428567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9788" y="365126"/>
            <a:ext cx="10515600" cy="502976"/>
          </a:xfrm>
        </p:spPr>
        <p:txBody>
          <a:bodyPr>
            <a:noAutofit/>
          </a:bodyPr>
          <a:lstStyle/>
          <a:p>
            <a:pPr algn="ctr"/>
            <a:r>
              <a:rPr lang="ka-GE" sz="2400" b="1" dirty="0">
                <a:solidFill>
                  <a:srgbClr val="FF0000"/>
                </a:solidFill>
              </a:rPr>
              <a:t>ალტერნატიული ვარიანტების გეგმა</a:t>
            </a:r>
            <a:endParaRPr lang="en-US" sz="2000" dirty="0">
              <a:solidFill>
                <a:srgbClr val="FF0000"/>
              </a:solidFill>
            </a:endParaRPr>
          </a:p>
        </p:txBody>
      </p:sp>
      <p:sp>
        <p:nvSpPr>
          <p:cNvPr id="4" name="Text Placeholder 3">
            <a:extLst>
              <a:ext uri="{FF2B5EF4-FFF2-40B4-BE49-F238E27FC236}">
                <a16:creationId xmlns:a16="http://schemas.microsoft.com/office/drawing/2014/main" id="{F9ED68F6-1EE0-457C-8967-3FC477300587}"/>
              </a:ext>
            </a:extLst>
          </p:cNvPr>
          <p:cNvSpPr>
            <a:spLocks noGrp="1"/>
          </p:cNvSpPr>
          <p:nvPr>
            <p:ph type="body" idx="1"/>
          </p:nvPr>
        </p:nvSpPr>
        <p:spPr>
          <a:xfrm>
            <a:off x="839788" y="868103"/>
            <a:ext cx="5157787" cy="332810"/>
          </a:xfrm>
        </p:spPr>
        <p:txBody>
          <a:bodyPr>
            <a:normAutofit/>
          </a:bodyPr>
          <a:lstStyle/>
          <a:p>
            <a:pPr algn="ctr"/>
            <a:r>
              <a:rPr lang="ka-GE" sz="1600" dirty="0" err="1"/>
              <a:t>პლატოჰესის</a:t>
            </a:r>
            <a:r>
              <a:rPr lang="ka-GE" sz="1600" dirty="0"/>
              <a:t> ალტერნატივები</a:t>
            </a:r>
          </a:p>
        </p:txBody>
      </p:sp>
      <p:pic>
        <p:nvPicPr>
          <p:cNvPr id="11" name="Content Placeholder 10">
            <a:extLst>
              <a:ext uri="{FF2B5EF4-FFF2-40B4-BE49-F238E27FC236}">
                <a16:creationId xmlns:a16="http://schemas.microsoft.com/office/drawing/2014/main" id="{C984A18A-C2C9-474E-8923-4C0EEDBC1FE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71077" y="1200912"/>
            <a:ext cx="3695209" cy="4988751"/>
          </a:xfrm>
        </p:spPr>
      </p:pic>
      <p:sp>
        <p:nvSpPr>
          <p:cNvPr id="7" name="Text Placeholder 6">
            <a:extLst>
              <a:ext uri="{FF2B5EF4-FFF2-40B4-BE49-F238E27FC236}">
                <a16:creationId xmlns:a16="http://schemas.microsoft.com/office/drawing/2014/main" id="{227FFEA0-C596-4D78-AB24-7598D5934561}"/>
              </a:ext>
            </a:extLst>
          </p:cNvPr>
          <p:cNvSpPr>
            <a:spLocks noGrp="1"/>
          </p:cNvSpPr>
          <p:nvPr>
            <p:ph type="body" sz="quarter" idx="3"/>
          </p:nvPr>
        </p:nvSpPr>
        <p:spPr>
          <a:xfrm>
            <a:off x="6172200" y="868103"/>
            <a:ext cx="5183188" cy="332809"/>
          </a:xfrm>
        </p:spPr>
        <p:txBody>
          <a:bodyPr>
            <a:normAutofit/>
          </a:bodyPr>
          <a:lstStyle/>
          <a:p>
            <a:pPr algn="ctr"/>
            <a:r>
              <a:rPr lang="ka-GE" sz="1600" dirty="0" err="1"/>
              <a:t>პლატოჰესის</a:t>
            </a:r>
            <a:r>
              <a:rPr lang="ka-GE" sz="1600" dirty="0"/>
              <a:t> გვირაბის განთავსების ალტერნატივები</a:t>
            </a:r>
          </a:p>
        </p:txBody>
      </p:sp>
      <p:pic>
        <p:nvPicPr>
          <p:cNvPr id="13" name="Content Placeholder 12">
            <a:extLst>
              <a:ext uri="{FF2B5EF4-FFF2-40B4-BE49-F238E27FC236}">
                <a16:creationId xmlns:a16="http://schemas.microsoft.com/office/drawing/2014/main" id="{53BF6D70-9171-4045-AAB8-395CA85FF4D8}"/>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68800" y="1371600"/>
            <a:ext cx="3789987" cy="4818063"/>
          </a:xfrm>
        </p:spPr>
      </p:pic>
    </p:spTree>
    <p:extLst>
      <p:ext uri="{BB962C8B-B14F-4D97-AF65-F5344CB8AC3E}">
        <p14:creationId xmlns:p14="http://schemas.microsoft.com/office/powerpoint/2010/main" val="143767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215660"/>
            <a:ext cx="11639909" cy="1155940"/>
          </a:xfrm>
        </p:spPr>
        <p:txBody>
          <a:bodyPr>
            <a:normAutofit/>
          </a:bodyPr>
          <a:lstStyle/>
          <a:p>
            <a:pPr algn="ctr"/>
            <a:r>
              <a:rPr lang="ka-GE" sz="2400" b="1" dirty="0">
                <a:solidFill>
                  <a:srgbClr val="FF0000"/>
                </a:solidFill>
              </a:rPr>
              <a:t>პროექტის ალტერნატივების დასკვნა</a:t>
            </a:r>
            <a:endParaRPr lang="en-US" sz="2400" b="1" dirty="0">
              <a:solidFill>
                <a:srgbClr val="FF0000"/>
              </a:solidFill>
            </a:endParaRPr>
          </a:p>
        </p:txBody>
      </p:sp>
      <p:sp>
        <p:nvSpPr>
          <p:cNvPr id="3" name="Content Placeholder 2"/>
          <p:cNvSpPr>
            <a:spLocks noGrp="1"/>
          </p:cNvSpPr>
          <p:nvPr>
            <p:ph idx="1"/>
          </p:nvPr>
        </p:nvSpPr>
        <p:spPr>
          <a:xfrm>
            <a:off x="112143" y="1371600"/>
            <a:ext cx="11982091" cy="4218972"/>
          </a:xfrm>
        </p:spPr>
        <p:txBody>
          <a:bodyPr>
            <a:normAutofit/>
          </a:bodyPr>
          <a:lstStyle/>
          <a:p>
            <a:pPr marL="0" marR="25400" indent="0" algn="just">
              <a:lnSpc>
                <a:spcPct val="150000"/>
              </a:lnSpc>
              <a:spcBef>
                <a:spcPts val="0"/>
              </a:spcBef>
              <a:buNone/>
            </a:pPr>
            <a:r>
              <a:rPr lang="en-US" sz="2000" dirty="0" err="1">
                <a:effectLst/>
                <a:latin typeface="Sylfaen" panose="010A0502050306030303" pitchFamily="18" charset="0"/>
                <a:ea typeface="Calibri" panose="020F0502020204030204" pitchFamily="34" charset="0"/>
                <a:cs typeface="Times New Roman" panose="02020603050405020304" pitchFamily="18" charset="0"/>
              </a:rPr>
              <a:t>ზემოაღნიშნული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ვარიანტების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განხილვის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გარემოსდაცვითი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კუთხით</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უკეთესი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ვარიანტის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ძიებისა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ტექნიკურ-ეკონომიკური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გადაწყვეტის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გათვალისწინებით</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კომპანიის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მიერ</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შეირჩა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პლატოჰესის</a:t>
            </a:r>
            <a:r>
              <a:rPr lang="ka-GE" sz="2000" dirty="0">
                <a:effectLst/>
                <a:latin typeface="Sylfaen" panose="010A0502050306030303" pitchFamily="18" charset="0"/>
                <a:ea typeface="Calibri" panose="020F0502020204030204" pitchFamily="34" charset="0"/>
                <a:cs typeface="Times New Roman" panose="02020603050405020304" pitchFamily="18" charset="0"/>
              </a:rPr>
              <a:t> შემდეგი მოდელი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ალტერნატივა</a:t>
            </a:r>
            <a:r>
              <a:rPr lang="ka-GE" sz="2000" dirty="0">
                <a:effectLst/>
                <a:latin typeface="Sylfaen" panose="010A0502050306030303" pitchFamily="18" charset="0"/>
                <a:ea typeface="Calibri" panose="020F0502020204030204" pitchFamily="34" charset="0"/>
                <a:cs typeface="Times New Roman" panose="02020603050405020304" pitchFamily="18" charset="0"/>
              </a:rPr>
              <a:t> I)</a:t>
            </a:r>
            <a:r>
              <a:rPr lang="en-US" sz="2000" dirty="0">
                <a:effectLst/>
                <a:latin typeface="Sylfaen" panose="010A0502050306030303" pitchFamily="18" charset="0"/>
                <a:ea typeface="Calibri" panose="020F0502020204030204" pitchFamily="34" charset="0"/>
                <a:cs typeface="Times New Roman" panose="02020603050405020304" pitchFamily="18" charset="0"/>
              </a:rPr>
              <a:t> -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ჰესი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იქნება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დერივაციული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ტიპის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რომელიც</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განთავსდება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მდ</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ბორჯომულას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ზ.დ</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1526,00</a:t>
            </a:r>
            <a:r>
              <a:rPr lang="en-US" sz="2000" dirty="0">
                <a:effectLst/>
                <a:latin typeface="Sylfaen" panose="010A0502050306030303" pitchFamily="18" charset="0"/>
                <a:ea typeface="Calibri" panose="020F0502020204030204" pitchFamily="34" charset="0"/>
                <a:cs typeface="Times New Roman" panose="02020603050405020304" pitchFamily="18" charset="0"/>
              </a:rPr>
              <a:t>-</a:t>
            </a:r>
            <a:r>
              <a:rPr lang="ka-GE" sz="2000" dirty="0">
                <a:effectLst/>
                <a:latin typeface="Sylfaen" panose="010A0502050306030303" pitchFamily="18" charset="0"/>
                <a:ea typeface="Calibri" panose="020F0502020204030204" pitchFamily="34" charset="0"/>
                <a:cs typeface="Times New Roman" panose="02020603050405020304" pitchFamily="18" charset="0"/>
              </a:rPr>
              <a:t>1051 </a:t>
            </a:r>
            <a:r>
              <a:rPr lang="en-US" sz="2000" dirty="0">
                <a:effectLst/>
                <a:latin typeface="Sylfaen" panose="010A0502050306030303" pitchFamily="18" charset="0"/>
                <a:ea typeface="Calibri" panose="020F0502020204030204" pitchFamily="34" charset="0"/>
                <a:cs typeface="Times New Roman" panose="02020603050405020304" pitchFamily="18" charset="0"/>
              </a:rPr>
              <a:t>მ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ნიშნულებს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შორის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სადაც</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ზ.დ</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1526,00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მეტრზე</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იქნება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კაშხლის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ნორმალური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შეტბორვის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დონე</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ხოლო</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ზ.დ</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1051 </a:t>
            </a:r>
            <a:r>
              <a:rPr lang="en-US" sz="2000" dirty="0">
                <a:effectLst/>
                <a:latin typeface="Sylfaen" panose="010A0502050306030303" pitchFamily="18" charset="0"/>
                <a:ea typeface="Calibri" panose="020F0502020204030204" pitchFamily="34" charset="0"/>
                <a:cs typeface="Times New Roman" panose="02020603050405020304" pitchFamily="18" charset="0"/>
              </a:rPr>
              <a:t>მ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ნიშნულზე</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იქნება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ჰესის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შენობაში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დამონტაჟებული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ტურბინის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ღერძი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კაშხალზე</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მოეწყობა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წყალმიმღები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და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თევზსავალი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დერივაცია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განხორციელდება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შემდეგი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თანმიმდევრობით</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1350მ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დაბალდაწნევიანი</a:t>
            </a:r>
            <a:r>
              <a:rPr lang="ka-GE" sz="2000" dirty="0">
                <a:effectLst/>
                <a:latin typeface="Sylfaen" panose="010A0502050306030303" pitchFamily="18" charset="0"/>
                <a:ea typeface="Calibri" panose="020F0502020204030204" pitchFamily="34" charset="0"/>
                <a:cs typeface="Times New Roman" panose="02020603050405020304" pitchFamily="18" charset="0"/>
              </a:rPr>
              <a:t> გვირაბი, ლითონის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სადაწნეო</a:t>
            </a:r>
            <a:r>
              <a:rPr lang="ka-GE" sz="2000" dirty="0">
                <a:effectLst/>
                <a:latin typeface="Sylfaen" panose="010A0502050306030303" pitchFamily="18" charset="0"/>
                <a:ea typeface="Calibri" panose="020F0502020204030204" pitchFamily="34" charset="0"/>
                <a:cs typeface="Times New Roman" panose="02020603050405020304" pitchFamily="18" charset="0"/>
              </a:rPr>
              <a:t>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მილადენი</a:t>
            </a:r>
            <a:r>
              <a:rPr lang="ka-GE"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საიდანაც</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წყალი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მიეწოდება</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ჰესის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შენობაში</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განთავსებულ</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Times New Roman" panose="02020603050405020304" pitchFamily="18" charset="0"/>
              </a:rPr>
              <a:t>ტურბინას</a:t>
            </a:r>
            <a:r>
              <a:rPr lang="en-US" sz="2000" dirty="0">
                <a:effectLst/>
                <a:latin typeface="Sylfaen" panose="010A0502050306030303" pitchFamily="18" charset="0"/>
                <a:ea typeface="Calibri" panose="020F0502020204030204" pitchFamily="34" charset="0"/>
                <a:cs typeface="Times New Roman" panose="02020603050405020304"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3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46" y="77638"/>
            <a:ext cx="11458754" cy="1216324"/>
          </a:xfrm>
        </p:spPr>
        <p:txBody>
          <a:bodyPr>
            <a:normAutofit/>
          </a:bodyPr>
          <a:lstStyle/>
          <a:p>
            <a:pPr algn="ctr"/>
            <a:r>
              <a:rPr lang="ru-RU" sz="2400" b="1" dirty="0">
                <a:solidFill>
                  <a:srgbClr val="FF0000"/>
                </a:solidFill>
                <a:effectLst/>
                <a:latin typeface="Sylfaen" panose="010A0502050306030303" pitchFamily="18" charset="0"/>
                <a:ea typeface="Sylfaen" panose="010A0502050306030303" pitchFamily="18" charset="0"/>
                <a:cs typeface="Times New Roman" panose="02020603050405020304" pitchFamily="18" charset="0"/>
              </a:rPr>
              <a:t>გარემოზე შესაძლო ზემოქმედების და მისი სახეების შესახებ ზოგადი ინფორმაცია, რომლებიც შესწავლილი იქნება გზშ-ის პროცესში</a:t>
            </a:r>
            <a:endParaRPr lang="en-US" sz="2400" b="1" dirty="0">
              <a:solidFill>
                <a:srgbClr val="FF0000"/>
              </a:solidFill>
              <a:latin typeface="Sylfaen" panose="010A0502050306030303" pitchFamily="18" charset="0"/>
            </a:endParaRPr>
          </a:p>
        </p:txBody>
      </p:sp>
      <p:sp>
        <p:nvSpPr>
          <p:cNvPr id="3" name="Content Placeholder 2"/>
          <p:cNvSpPr>
            <a:spLocks noGrp="1"/>
          </p:cNvSpPr>
          <p:nvPr>
            <p:ph idx="1"/>
          </p:nvPr>
        </p:nvSpPr>
        <p:spPr>
          <a:xfrm>
            <a:off x="1" y="961293"/>
            <a:ext cx="12191999" cy="5896708"/>
          </a:xfrm>
        </p:spPr>
        <p:txBody>
          <a:bodyPr>
            <a:normAutofit/>
          </a:bodyPr>
          <a:lstStyle/>
          <a:p>
            <a:pPr marL="0" marR="0" algn="just">
              <a:spcBef>
                <a:spcPts val="605"/>
              </a:spcBef>
              <a:spcAft>
                <a:spcPts val="0"/>
              </a:spcAft>
            </a:pPr>
            <a:r>
              <a:rPr lang="ka-GE" sz="1800" dirty="0">
                <a:effectLst/>
                <a:latin typeface="Sylfaen" panose="010A0502050306030303" pitchFamily="18" charset="0"/>
                <a:ea typeface="Calibri" panose="020F0502020204030204" pitchFamily="34" charset="0"/>
                <a:cs typeface="Sylfaen" panose="010A0502050306030303" pitchFamily="18" charset="0"/>
              </a:rPr>
              <a:t>წინასწარ</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განხორციელებული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შეფასების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ანალიზის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გამოიკვეთა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გარემოზე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სახეები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რომლებიც</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დეტალურად</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იქნება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წარმოდგენილი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err="1">
                <a:effectLst/>
                <a:latin typeface="Sylfaen" panose="010A0502050306030303" pitchFamily="18" charset="0"/>
                <a:ea typeface="Calibri" panose="020F0502020204030204" pitchFamily="34" charset="0"/>
                <a:cs typeface="Sylfaen" panose="010A0502050306030303" pitchFamily="18" charset="0"/>
              </a:rPr>
              <a:t>გზშ</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Sylfaen" panose="010A0502050306030303" pitchFamily="18" charset="0"/>
              </a:rPr>
              <a:t>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ანგარიშში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შესაბამისი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შემარბილებელი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Sylfaen" panose="010A0502050306030303" pitchFamily="18" charset="0"/>
              </a:rPr>
              <a:t>პრევენციული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ღონისძიებებთან</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ერთად</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ემისიები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ატმოსფერულ</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ჰაერში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ხმაურის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გავრცელება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გეოლოგიურ</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გარემოზე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გეოდინამიკური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პროცესების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გააქტიურების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რისკები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წყლის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გარემოზე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ბიოლოგიურ</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გარემოზე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დაცულ</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ტერიტორიებზე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კულტურული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მემკვიდრეობის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ძეგლებზე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err="1">
                <a:effectLst/>
                <a:latin typeface="Sylfaen" panose="010A0502050306030303" pitchFamily="18" charset="0"/>
                <a:ea typeface="Calibri" panose="020F0502020204030204" pitchFamily="34" charset="0"/>
                <a:cs typeface="Sylfaen" panose="010A0502050306030303" pitchFamily="18" charset="0"/>
              </a:rPr>
              <a:t>ნიადაგურ</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საფარზე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ვიზუალურ</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Sylfaen" panose="010A0502050306030303" pitchFamily="18" charset="0"/>
              </a:rPr>
              <a:t>ლანდშაფტური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ნარჩენები</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ადამიანის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ჯანმრთელობაზე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უსაფრთხოებაზე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განსახლების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რესურსებზე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ხელმისაწვდომობის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შეზღუდვის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რისკები</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დასაქმება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სატრანსპორტო</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ნაკადებზე</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605"/>
              </a:spcBef>
              <a:spcAft>
                <a:spcPts val="0"/>
              </a:spcAft>
              <a:buFont typeface="Wingdings" panose="05000000000000000000" pitchFamily="2" charset="2"/>
              <a:buChar char=""/>
            </a:pPr>
            <a:r>
              <a:rPr lang="ka-GE" sz="1800" dirty="0">
                <a:effectLst/>
                <a:latin typeface="Sylfaen" panose="010A0502050306030303" pitchFamily="18" charset="0"/>
                <a:ea typeface="Calibri" panose="020F0502020204030204" pitchFamily="34" charset="0"/>
                <a:cs typeface="Sylfaen" panose="010A0502050306030303" pitchFamily="18" charset="0"/>
              </a:rPr>
              <a:t>კუმულაციური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en-US" sz="1800" dirty="0">
                <a:effectLst/>
                <a:latin typeface="Sylfaen" panose="010A0502050306030303" pitchFamily="18" charset="0"/>
                <a:ea typeface="Calibri" panose="020F0502020204030204" pitchFamily="34" charset="0"/>
                <a:cs typeface="Sylfaen" panose="010A0502050306030303"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2395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05543"/>
          </a:xfrm>
        </p:spPr>
        <p:txBody>
          <a:bodyPr>
            <a:normAutofit/>
          </a:bodyPr>
          <a:lstStyle/>
          <a:p>
            <a:pPr algn="ctr"/>
            <a:r>
              <a:rPr lang="ka-GE" sz="2400" b="1" dirty="0">
                <a:solidFill>
                  <a:srgbClr val="FF0000"/>
                </a:solidFill>
                <a:latin typeface="Sylfaen" panose="010A0502050306030303" pitchFamily="18" charset="0"/>
                <a:cs typeface="Times New Roman" panose="02020603050405020304" pitchFamily="18" charset="0"/>
              </a:rPr>
              <a:t>ჩატარებული კვლევების მოკლე აღწერა</a:t>
            </a:r>
            <a:endParaRPr lang="en-US" sz="2400" b="1" dirty="0">
              <a:solidFill>
                <a:srgbClr val="FF0000"/>
              </a:solidFill>
              <a:latin typeface="Sylfaen" panose="010A0502050306030303"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9BFF16D-1DC5-402D-9FE4-B72545715F11}"/>
              </a:ext>
            </a:extLst>
          </p:cNvPr>
          <p:cNvSpPr>
            <a:spLocks noGrp="1"/>
          </p:cNvSpPr>
          <p:nvPr>
            <p:ph idx="1"/>
          </p:nvPr>
        </p:nvSpPr>
        <p:spPr>
          <a:xfrm>
            <a:off x="5183188" y="1273237"/>
            <a:ext cx="6172200" cy="4587813"/>
          </a:xfrm>
        </p:spPr>
        <p:txBody>
          <a:bodyPr/>
          <a:lstStyle/>
          <a:p>
            <a:pPr marL="0" indent="0">
              <a:buNone/>
            </a:pPr>
            <a:endParaRPr lang="ka-GE" dirty="0"/>
          </a:p>
          <a:p>
            <a:pPr marL="0" indent="0">
              <a:buNone/>
            </a:pPr>
            <a:endParaRPr lang="ka-GE" dirty="0"/>
          </a:p>
        </p:txBody>
      </p:sp>
      <p:sp>
        <p:nvSpPr>
          <p:cNvPr id="6" name="Text Placeholder 5">
            <a:extLst>
              <a:ext uri="{FF2B5EF4-FFF2-40B4-BE49-F238E27FC236}">
                <a16:creationId xmlns:a16="http://schemas.microsoft.com/office/drawing/2014/main" id="{B2797DA2-FF13-490B-A1AF-DA42BE6BC606}"/>
              </a:ext>
            </a:extLst>
          </p:cNvPr>
          <p:cNvSpPr>
            <a:spLocks noGrp="1"/>
          </p:cNvSpPr>
          <p:nvPr>
            <p:ph type="body" sz="half" idx="2"/>
          </p:nvPr>
        </p:nvSpPr>
        <p:spPr>
          <a:xfrm>
            <a:off x="839788" y="1465943"/>
            <a:ext cx="3932237" cy="4403045"/>
          </a:xfrm>
        </p:spPr>
        <p:txBody>
          <a:bodyPr>
            <a:normAutofit lnSpcReduction="10000"/>
          </a:bodyPr>
          <a:lstStyle/>
          <a:p>
            <a:r>
              <a:rPr lang="ka-GE" sz="1600" b="1" dirty="0">
                <a:effectLst/>
                <a:latin typeface="Sylfaen" panose="010A0502050306030303" pitchFamily="18" charset="0"/>
                <a:ea typeface="Calibri" panose="020F0502020204030204" pitchFamily="34" charset="0"/>
                <a:cs typeface="Times New Roman" panose="02020603050405020304" pitchFamily="18" charset="0"/>
              </a:rPr>
              <a:t>საპროექტო ჰესის ფარგლებში ჩატარებულია :</a:t>
            </a:r>
          </a:p>
          <a:p>
            <a:endParaRPr lang="ka-GE" sz="1600" dirty="0">
              <a:effectLst/>
              <a:latin typeface="Sylfaen" panose="010A05020503060303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ka-GE" sz="1600" dirty="0">
                <a:effectLst/>
                <a:latin typeface="Sylfaen" panose="010A0502050306030303" pitchFamily="18" charset="0"/>
                <a:ea typeface="Calibri" panose="020F0502020204030204" pitchFamily="34" charset="0"/>
                <a:cs typeface="Times New Roman" panose="02020603050405020304" pitchFamily="18" charset="0"/>
              </a:rPr>
              <a:t>საინჟინრო-გეოლოგიური კვლევის ანგარიში და გეოფიზიკური კვლევის ანგარიში. </a:t>
            </a:r>
          </a:p>
          <a:p>
            <a:pPr marL="285750" indent="-285750">
              <a:buFont typeface="Arial" panose="020B0604020202020204" pitchFamily="34" charset="0"/>
              <a:buChar char="•"/>
            </a:pPr>
            <a:r>
              <a:rPr lang="en-US" sz="1600" dirty="0" err="1">
                <a:latin typeface="Sylfaen" panose="010A0502050306030303" pitchFamily="18" charset="0"/>
                <a:cs typeface="Times New Roman" panose="02020603050405020304" pitchFamily="18" charset="0"/>
              </a:rPr>
              <a:t>პლატოჰესის</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ზეგავლენა</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მიმდებარე</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ტერიტორიაზე</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გავრცელებულ</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მიწისქვეშა</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და</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ბორჯომის</a:t>
            </a:r>
            <a:r>
              <a:rPr lang="en-US" sz="1600" dirty="0">
                <a:latin typeface="Sylfaen" panose="010A0502050306030303" pitchFamily="18" charset="0"/>
                <a:cs typeface="Times New Roman" panose="02020603050405020304" pitchFamily="18" charset="0"/>
              </a:rPr>
              <a:t> </a:t>
            </a:r>
            <a:r>
              <a:rPr lang="en-US" sz="1600" dirty="0" err="1">
                <a:latin typeface="Sylfaen" panose="010A0502050306030303" pitchFamily="18" charset="0"/>
                <a:cs typeface="Times New Roman" panose="02020603050405020304" pitchFamily="18" charset="0"/>
              </a:rPr>
              <a:t>წყლებზე</a:t>
            </a:r>
            <a:endParaRPr lang="ka-GE" sz="1600" dirty="0">
              <a:latin typeface="Sylfaen" panose="010A0502050306030303" pitchFamily="18" charset="0"/>
              <a:cs typeface="Times New Roman" panose="02020603050405020304" pitchFamily="18" charset="0"/>
            </a:endParaRPr>
          </a:p>
          <a:p>
            <a:pPr marL="285750" indent="-285750">
              <a:buFont typeface="Arial" panose="020B0604020202020204" pitchFamily="34" charset="0"/>
              <a:buChar char="•"/>
            </a:pPr>
            <a:r>
              <a:rPr lang="ka-GE" sz="1600" dirty="0">
                <a:latin typeface="Sylfaen" panose="010A0502050306030303" pitchFamily="18" charset="0"/>
                <a:cs typeface="Times New Roman" panose="02020603050405020304" pitchFamily="18" charset="0"/>
              </a:rPr>
              <a:t>ჰიდროლოგიური</a:t>
            </a:r>
            <a:r>
              <a:rPr lang="en-US" sz="1600" dirty="0">
                <a:latin typeface="Sylfaen" panose="010A0502050306030303" pitchFamily="18" charset="0"/>
                <a:cs typeface="Times New Roman" panose="02020603050405020304" pitchFamily="18" charset="0"/>
              </a:rPr>
              <a:t> </a:t>
            </a:r>
            <a:r>
              <a:rPr lang="ka-GE" sz="1600" dirty="0">
                <a:latin typeface="Sylfaen" panose="010A0502050306030303" pitchFamily="18" charset="0"/>
                <a:cs typeface="Times New Roman" panose="02020603050405020304" pitchFamily="18" charset="0"/>
              </a:rPr>
              <a:t>რეჟიმის ცვლილების და წყლის ეკოლოგიური ხარჯის ზემოქმედების თაობაზე, მდინარის ჰიდროლოგიური,</a:t>
            </a:r>
            <a:r>
              <a:rPr lang="en-US" sz="1600" dirty="0">
                <a:latin typeface="Sylfaen" panose="010A0502050306030303" pitchFamily="18" charset="0"/>
                <a:cs typeface="Times New Roman" panose="02020603050405020304" pitchFamily="18" charset="0"/>
              </a:rPr>
              <a:t> </a:t>
            </a:r>
            <a:r>
              <a:rPr lang="ka-GE" sz="1600" dirty="0" err="1">
                <a:latin typeface="Sylfaen" panose="010A0502050306030303" pitchFamily="18" charset="0"/>
                <a:cs typeface="Times New Roman" panose="02020603050405020304" pitchFamily="18" charset="0"/>
              </a:rPr>
              <a:t>ჰიდრომორფოლოგიური</a:t>
            </a:r>
            <a:r>
              <a:rPr lang="ka-GE" sz="1600" dirty="0">
                <a:latin typeface="Sylfaen" panose="010A0502050306030303" pitchFamily="18" charset="0"/>
                <a:cs typeface="Times New Roman" panose="02020603050405020304" pitchFamily="18" charset="0"/>
              </a:rPr>
              <a:t> და </a:t>
            </a:r>
            <a:r>
              <a:rPr lang="ka-GE" sz="1600" dirty="0" err="1">
                <a:latin typeface="Sylfaen" panose="010A0502050306030303" pitchFamily="18" charset="0"/>
                <a:cs typeface="Times New Roman" panose="02020603050405020304" pitchFamily="18" charset="0"/>
              </a:rPr>
              <a:t>კალაპოტური</a:t>
            </a:r>
            <a:r>
              <a:rPr lang="ka-GE" sz="1600" dirty="0">
                <a:latin typeface="Sylfaen" panose="010A0502050306030303" pitchFamily="18" charset="0"/>
                <a:cs typeface="Times New Roman" panose="02020603050405020304" pitchFamily="18" charset="0"/>
              </a:rPr>
              <a:t> პროცესების რეჟიმზე</a:t>
            </a:r>
            <a:endParaRPr lang="en-US" sz="1600" dirty="0">
              <a:latin typeface="Sylfaen" panose="010A0502050306030303" pitchFamily="18" charset="0"/>
              <a:cs typeface="Times New Roman" panose="02020603050405020304" pitchFamily="18" charset="0"/>
            </a:endParaRPr>
          </a:p>
          <a:p>
            <a:pPr marL="285750" indent="-285750">
              <a:buFont typeface="Arial" panose="020B0604020202020204" pitchFamily="34" charset="0"/>
              <a:buChar char="•"/>
            </a:pPr>
            <a:r>
              <a:rPr lang="ka-GE" sz="1800" dirty="0">
                <a:effectLst/>
                <a:latin typeface="Sylfaen" panose="010A0502050306030303" pitchFamily="18" charset="0"/>
                <a:ea typeface="Times New Roman" panose="02020603050405020304" pitchFamily="18" charset="0"/>
                <a:cs typeface="Sylfaen" panose="010A0502050306030303" pitchFamily="18" charset="0"/>
              </a:rPr>
              <a:t>ბოტანიკური და ზოოლოგიური კვლევა. </a:t>
            </a:r>
            <a:endParaRPr lang="ka-GE" sz="1600" dirty="0">
              <a:latin typeface="Sylfaen" panose="010A0502050306030303" pitchFamily="18" charset="0"/>
              <a:cs typeface="Times New Roman" panose="02020603050405020304" pitchFamily="18" charset="0"/>
            </a:endParaRPr>
          </a:p>
          <a:p>
            <a:endParaRPr lang="ka-GE" dirty="0"/>
          </a:p>
        </p:txBody>
      </p:sp>
      <p:graphicFrame>
        <p:nvGraphicFramePr>
          <p:cNvPr id="7" name="Table 6">
            <a:extLst>
              <a:ext uri="{FF2B5EF4-FFF2-40B4-BE49-F238E27FC236}">
                <a16:creationId xmlns:a16="http://schemas.microsoft.com/office/drawing/2014/main" id="{676956A2-209C-4AC3-B8A6-5941B101EA79}"/>
              </a:ext>
            </a:extLst>
          </p:cNvPr>
          <p:cNvGraphicFramePr>
            <a:graphicFrameLocks noGrp="1"/>
          </p:cNvGraphicFramePr>
          <p:nvPr>
            <p:extLst>
              <p:ext uri="{D42A27DB-BD31-4B8C-83A1-F6EECF244321}">
                <p14:modId xmlns:p14="http://schemas.microsoft.com/office/powerpoint/2010/main" val="3579578556"/>
              </p:ext>
            </p:extLst>
          </p:nvPr>
        </p:nvGraphicFramePr>
        <p:xfrm>
          <a:off x="5569613" y="2118301"/>
          <a:ext cx="5942258" cy="4587814"/>
        </p:xfrm>
        <a:graphic>
          <a:graphicData uri="http://schemas.openxmlformats.org/drawingml/2006/table">
            <a:tbl>
              <a:tblPr firstRow="1" firstCol="1" bandRow="1">
                <a:tableStyleId>{5C22544A-7EE6-4342-B048-85BDC9FD1C3A}</a:tableStyleId>
              </a:tblPr>
              <a:tblGrid>
                <a:gridCol w="966212">
                  <a:extLst>
                    <a:ext uri="{9D8B030D-6E8A-4147-A177-3AD203B41FA5}">
                      <a16:colId xmlns:a16="http://schemas.microsoft.com/office/drawing/2014/main" val="4256689745"/>
                    </a:ext>
                  </a:extLst>
                </a:gridCol>
                <a:gridCol w="272155">
                  <a:extLst>
                    <a:ext uri="{9D8B030D-6E8A-4147-A177-3AD203B41FA5}">
                      <a16:colId xmlns:a16="http://schemas.microsoft.com/office/drawing/2014/main" val="3162824584"/>
                    </a:ext>
                  </a:extLst>
                </a:gridCol>
                <a:gridCol w="389812">
                  <a:extLst>
                    <a:ext uri="{9D8B030D-6E8A-4147-A177-3AD203B41FA5}">
                      <a16:colId xmlns:a16="http://schemas.microsoft.com/office/drawing/2014/main" val="508430832"/>
                    </a:ext>
                  </a:extLst>
                </a:gridCol>
                <a:gridCol w="389812">
                  <a:extLst>
                    <a:ext uri="{9D8B030D-6E8A-4147-A177-3AD203B41FA5}">
                      <a16:colId xmlns:a16="http://schemas.microsoft.com/office/drawing/2014/main" val="86246857"/>
                    </a:ext>
                  </a:extLst>
                </a:gridCol>
                <a:gridCol w="389812">
                  <a:extLst>
                    <a:ext uri="{9D8B030D-6E8A-4147-A177-3AD203B41FA5}">
                      <a16:colId xmlns:a16="http://schemas.microsoft.com/office/drawing/2014/main" val="4225806778"/>
                    </a:ext>
                  </a:extLst>
                </a:gridCol>
                <a:gridCol w="389812">
                  <a:extLst>
                    <a:ext uri="{9D8B030D-6E8A-4147-A177-3AD203B41FA5}">
                      <a16:colId xmlns:a16="http://schemas.microsoft.com/office/drawing/2014/main" val="276378059"/>
                    </a:ext>
                  </a:extLst>
                </a:gridCol>
                <a:gridCol w="389812">
                  <a:extLst>
                    <a:ext uri="{9D8B030D-6E8A-4147-A177-3AD203B41FA5}">
                      <a16:colId xmlns:a16="http://schemas.microsoft.com/office/drawing/2014/main" val="1546240840"/>
                    </a:ext>
                  </a:extLst>
                </a:gridCol>
                <a:gridCol w="389812">
                  <a:extLst>
                    <a:ext uri="{9D8B030D-6E8A-4147-A177-3AD203B41FA5}">
                      <a16:colId xmlns:a16="http://schemas.microsoft.com/office/drawing/2014/main" val="265279732"/>
                    </a:ext>
                  </a:extLst>
                </a:gridCol>
                <a:gridCol w="389812">
                  <a:extLst>
                    <a:ext uri="{9D8B030D-6E8A-4147-A177-3AD203B41FA5}">
                      <a16:colId xmlns:a16="http://schemas.microsoft.com/office/drawing/2014/main" val="3622103071"/>
                    </a:ext>
                  </a:extLst>
                </a:gridCol>
                <a:gridCol w="389812">
                  <a:extLst>
                    <a:ext uri="{9D8B030D-6E8A-4147-A177-3AD203B41FA5}">
                      <a16:colId xmlns:a16="http://schemas.microsoft.com/office/drawing/2014/main" val="3713477030"/>
                    </a:ext>
                  </a:extLst>
                </a:gridCol>
                <a:gridCol w="389812">
                  <a:extLst>
                    <a:ext uri="{9D8B030D-6E8A-4147-A177-3AD203B41FA5}">
                      <a16:colId xmlns:a16="http://schemas.microsoft.com/office/drawing/2014/main" val="2314642064"/>
                    </a:ext>
                  </a:extLst>
                </a:gridCol>
                <a:gridCol w="389812">
                  <a:extLst>
                    <a:ext uri="{9D8B030D-6E8A-4147-A177-3AD203B41FA5}">
                      <a16:colId xmlns:a16="http://schemas.microsoft.com/office/drawing/2014/main" val="4159713897"/>
                    </a:ext>
                  </a:extLst>
                </a:gridCol>
                <a:gridCol w="389812">
                  <a:extLst>
                    <a:ext uri="{9D8B030D-6E8A-4147-A177-3AD203B41FA5}">
                      <a16:colId xmlns:a16="http://schemas.microsoft.com/office/drawing/2014/main" val="1897523304"/>
                    </a:ext>
                  </a:extLst>
                </a:gridCol>
                <a:gridCol w="415959">
                  <a:extLst>
                    <a:ext uri="{9D8B030D-6E8A-4147-A177-3AD203B41FA5}">
                      <a16:colId xmlns:a16="http://schemas.microsoft.com/office/drawing/2014/main" val="1614105366"/>
                    </a:ext>
                  </a:extLst>
                </a:gridCol>
              </a:tblGrid>
              <a:tr h="129441">
                <a:tc>
                  <a:txBody>
                    <a:bodyPr/>
                    <a:lstStyle/>
                    <a:p>
                      <a:pPr marL="0" marR="0" algn="just">
                        <a:lnSpc>
                          <a:spcPct val="107000"/>
                        </a:lnSpc>
                        <a:spcBef>
                          <a:spcPts val="0"/>
                        </a:spcBef>
                        <a:spcAft>
                          <a:spcPts val="0"/>
                        </a:spcAft>
                      </a:pPr>
                      <a:r>
                        <a:rPr lang="en-US" sz="700">
                          <a:effectLst/>
                        </a:rPr>
                        <a:t>ხარჯი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II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III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IV</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V</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VI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VII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VIII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IX</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X</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XI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XII</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წელი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2180399719"/>
                  </a:ext>
                </a:extLst>
              </a:tr>
              <a:tr h="129441">
                <a:tc gridSpan="14">
                  <a:txBody>
                    <a:bodyPr/>
                    <a:lstStyle/>
                    <a:p>
                      <a:pPr marL="0" marR="0" algn="ctr">
                        <a:lnSpc>
                          <a:spcPct val="107000"/>
                        </a:lnSpc>
                        <a:spcBef>
                          <a:spcPts val="0"/>
                        </a:spcBef>
                        <a:spcAft>
                          <a:spcPts val="0"/>
                        </a:spcAft>
                      </a:pPr>
                      <a:r>
                        <a:rPr lang="en-US" sz="700">
                          <a:effectLst/>
                        </a:rPr>
                        <a:t>10%-იანი უზრუნველყოფის (უხვწყლიანი)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837122079"/>
                  </a:ext>
                </a:extLst>
              </a:tr>
              <a:tr h="264831">
                <a:tc>
                  <a:txBody>
                    <a:bodyPr/>
                    <a:lstStyle/>
                    <a:p>
                      <a:pPr marL="0" marR="0" algn="just">
                        <a:lnSpc>
                          <a:spcPct val="107000"/>
                        </a:lnSpc>
                        <a:spcBef>
                          <a:spcPts val="0"/>
                        </a:spcBef>
                        <a:spcAft>
                          <a:spcPts val="0"/>
                        </a:spcAft>
                      </a:pPr>
                      <a:r>
                        <a:rPr lang="en-US" sz="700">
                          <a:effectLst/>
                        </a:rPr>
                        <a:t>ბუნებრივი ხარჯი, მ</a:t>
                      </a:r>
                      <a:r>
                        <a:rPr lang="en-US" sz="700" baseline="30000">
                          <a:effectLst/>
                        </a:rPr>
                        <a:t>3</a:t>
                      </a:r>
                      <a:r>
                        <a:rPr lang="en-US" sz="700">
                          <a:effectLst/>
                        </a:rPr>
                        <a:t>/წმ</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1.01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3.35</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9.14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8.97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6.68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3.50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1.81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1.95</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3.69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3066610263"/>
                  </a:ext>
                </a:extLst>
              </a:tr>
              <a:tr h="205384">
                <a:tc>
                  <a:txBody>
                    <a:bodyPr/>
                    <a:lstStyle/>
                    <a:p>
                      <a:pPr marL="0" marR="0" algn="just">
                        <a:lnSpc>
                          <a:spcPct val="107000"/>
                        </a:lnSpc>
                        <a:spcBef>
                          <a:spcPts val="0"/>
                        </a:spcBef>
                        <a:spcAft>
                          <a:spcPts val="0"/>
                        </a:spcAft>
                      </a:pPr>
                      <a:r>
                        <a:rPr lang="en-US" sz="700">
                          <a:effectLst/>
                        </a:rPr>
                        <a:t>ეკოლოგიური ხარჯი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5.94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5.77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3.48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1.41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269720146"/>
                  </a:ext>
                </a:extLst>
              </a:tr>
              <a:tr h="308322">
                <a:tc>
                  <a:txBody>
                    <a:bodyPr/>
                    <a:lstStyle/>
                    <a:p>
                      <a:pPr marL="0" marR="0" algn="just">
                        <a:lnSpc>
                          <a:spcPct val="107000"/>
                        </a:lnSpc>
                        <a:spcBef>
                          <a:spcPts val="0"/>
                        </a:spcBef>
                        <a:spcAft>
                          <a:spcPts val="0"/>
                        </a:spcAft>
                      </a:pPr>
                      <a:r>
                        <a:rPr lang="en-US" sz="700">
                          <a:effectLst/>
                        </a:rPr>
                        <a:t>ეკოლ. ხარჯი, ბუნებრივის %</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17.36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14.79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5.23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64.97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64.33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52.08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8.61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7.96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dirty="0">
                          <a:effectLst/>
                        </a:rPr>
                        <a:t>9.69</a:t>
                      </a:r>
                      <a:endParaRPr lang="ka-G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7.96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7.83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8.97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22.48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481994650"/>
                  </a:ext>
                </a:extLst>
              </a:tr>
              <a:tr h="205384">
                <a:tc>
                  <a:txBody>
                    <a:bodyPr/>
                    <a:lstStyle/>
                    <a:p>
                      <a:pPr marL="0" marR="0" algn="just">
                        <a:lnSpc>
                          <a:spcPct val="107000"/>
                        </a:lnSpc>
                        <a:spcBef>
                          <a:spcPts val="0"/>
                        </a:spcBef>
                        <a:spcAft>
                          <a:spcPts val="0"/>
                        </a:spcAft>
                      </a:pPr>
                      <a:r>
                        <a:rPr lang="en-US" sz="700">
                          <a:effectLst/>
                        </a:rPr>
                        <a:t>ჰაეის მიერ ასაღები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0.83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1.01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3.17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2.03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1.63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2.03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2.06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1.78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1381898170"/>
                  </a:ext>
                </a:extLst>
              </a:tr>
              <a:tr h="129441">
                <a:tc gridSpan="14">
                  <a:txBody>
                    <a:bodyPr/>
                    <a:lstStyle/>
                    <a:p>
                      <a:pPr marL="0" marR="0" algn="ctr">
                        <a:lnSpc>
                          <a:spcPct val="107000"/>
                        </a:lnSpc>
                        <a:spcBef>
                          <a:spcPts val="0"/>
                        </a:spcBef>
                        <a:spcAft>
                          <a:spcPts val="0"/>
                        </a:spcAft>
                      </a:pPr>
                      <a:r>
                        <a:rPr lang="en-US" sz="700">
                          <a:effectLst/>
                        </a:rPr>
                        <a:t>50%-იანი უზრუნველყოფის (საშუალო წყლიანი)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44038910"/>
                  </a:ext>
                </a:extLst>
              </a:tr>
              <a:tr h="264831">
                <a:tc>
                  <a:txBody>
                    <a:bodyPr/>
                    <a:lstStyle/>
                    <a:p>
                      <a:pPr marL="0" marR="0" algn="just">
                        <a:lnSpc>
                          <a:spcPct val="107000"/>
                        </a:lnSpc>
                        <a:spcBef>
                          <a:spcPts val="0"/>
                        </a:spcBef>
                        <a:spcAft>
                          <a:spcPts val="0"/>
                        </a:spcAft>
                      </a:pPr>
                      <a:r>
                        <a:rPr lang="en-US" sz="700">
                          <a:effectLst/>
                        </a:rPr>
                        <a:t>ბუნებრივი ხარჯი, მ</a:t>
                      </a:r>
                      <a:r>
                        <a:rPr lang="en-US" sz="700" baseline="30000">
                          <a:effectLst/>
                        </a:rPr>
                        <a:t>3</a:t>
                      </a:r>
                      <a:r>
                        <a:rPr lang="en-US" sz="700">
                          <a:effectLst/>
                        </a:rPr>
                        <a:t>/წმ</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1.02</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4.38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5.37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3.44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1.54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0.87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0.76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0.77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0.91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0.85</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1.75</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2791667564"/>
                  </a:ext>
                </a:extLst>
              </a:tr>
              <a:tr h="205384">
                <a:tc>
                  <a:txBody>
                    <a:bodyPr/>
                    <a:lstStyle/>
                    <a:p>
                      <a:pPr marL="0" marR="0" algn="just">
                        <a:lnSpc>
                          <a:spcPct val="107000"/>
                        </a:lnSpc>
                        <a:spcBef>
                          <a:spcPts val="0"/>
                        </a:spcBef>
                        <a:spcAft>
                          <a:spcPts val="0"/>
                        </a:spcAft>
                      </a:pPr>
                      <a:r>
                        <a:rPr lang="en-US" sz="700">
                          <a:effectLst/>
                        </a:rPr>
                        <a:t>ეკოლოგიური ხარჯი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2.17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0.43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3453640929"/>
                  </a:ext>
                </a:extLst>
              </a:tr>
              <a:tr h="313247">
                <a:tc>
                  <a:txBody>
                    <a:bodyPr/>
                    <a:lstStyle/>
                    <a:p>
                      <a:pPr marL="0" marR="0" algn="just">
                        <a:lnSpc>
                          <a:spcPct val="107000"/>
                        </a:lnSpc>
                        <a:spcBef>
                          <a:spcPts val="0"/>
                        </a:spcBef>
                        <a:spcAft>
                          <a:spcPts val="0"/>
                        </a:spcAft>
                      </a:pPr>
                      <a:r>
                        <a:rPr lang="en-US" sz="700">
                          <a:effectLst/>
                        </a:rPr>
                        <a:t>ეკოლ. ხარჯი, ბუნებრივის %</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31.21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31.28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17.23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26.91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40.43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6.84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11.39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20.09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23.10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22.79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19.28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20.54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22.59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3858692629"/>
                  </a:ext>
                </a:extLst>
              </a:tr>
              <a:tr h="205384">
                <a:tc>
                  <a:txBody>
                    <a:bodyPr/>
                    <a:lstStyle/>
                    <a:p>
                      <a:pPr marL="0" marR="0" algn="just">
                        <a:lnSpc>
                          <a:spcPct val="107000"/>
                        </a:lnSpc>
                        <a:spcBef>
                          <a:spcPts val="0"/>
                        </a:spcBef>
                        <a:spcAft>
                          <a:spcPts val="0"/>
                        </a:spcAft>
                      </a:pPr>
                      <a:r>
                        <a:rPr lang="en-US" sz="700">
                          <a:effectLst/>
                        </a:rPr>
                        <a:t>ჰაეის მიერ ასაღები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0.84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1.36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0.70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0.73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0.68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1.32</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3020626333"/>
                  </a:ext>
                </a:extLst>
              </a:tr>
              <a:tr h="129441">
                <a:tc gridSpan="14">
                  <a:txBody>
                    <a:bodyPr/>
                    <a:lstStyle/>
                    <a:p>
                      <a:pPr marL="0" marR="0" algn="ctr">
                        <a:lnSpc>
                          <a:spcPct val="107000"/>
                        </a:lnSpc>
                        <a:spcBef>
                          <a:spcPts val="0"/>
                        </a:spcBef>
                        <a:spcAft>
                          <a:spcPts val="0"/>
                        </a:spcAft>
                      </a:pPr>
                      <a:r>
                        <a:rPr lang="en-US" sz="700">
                          <a:effectLst/>
                        </a:rPr>
                        <a:t>75%-იანი უზრუნველყოფის (საშუალო წყლიანი)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762273593"/>
                  </a:ext>
                </a:extLst>
              </a:tr>
              <a:tr h="264831">
                <a:tc>
                  <a:txBody>
                    <a:bodyPr/>
                    <a:lstStyle/>
                    <a:p>
                      <a:pPr marL="0" marR="0" algn="just">
                        <a:lnSpc>
                          <a:spcPct val="107000"/>
                        </a:lnSpc>
                        <a:spcBef>
                          <a:spcPts val="0"/>
                        </a:spcBef>
                        <a:spcAft>
                          <a:spcPts val="0"/>
                        </a:spcAft>
                      </a:pPr>
                      <a:r>
                        <a:rPr lang="en-US" sz="700">
                          <a:effectLst/>
                        </a:rPr>
                        <a:t>ბუნებრივი ხარჯი, მ</a:t>
                      </a:r>
                      <a:r>
                        <a:rPr lang="en-US" sz="700" baseline="30000">
                          <a:effectLst/>
                        </a:rPr>
                        <a:t>3</a:t>
                      </a:r>
                      <a:r>
                        <a:rPr lang="en-US" sz="700">
                          <a:effectLst/>
                        </a:rPr>
                        <a:t>/წმ</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2.83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3.98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2.27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1.04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0.68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0.66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667664186"/>
                  </a:ext>
                </a:extLst>
              </a:tr>
              <a:tr h="205384">
                <a:tc>
                  <a:txBody>
                    <a:bodyPr/>
                    <a:lstStyle/>
                    <a:p>
                      <a:pPr marL="0" marR="0" algn="just">
                        <a:lnSpc>
                          <a:spcPct val="107000"/>
                        </a:lnSpc>
                        <a:spcBef>
                          <a:spcPts val="0"/>
                        </a:spcBef>
                        <a:spcAft>
                          <a:spcPts val="0"/>
                        </a:spcAft>
                      </a:pPr>
                      <a:r>
                        <a:rPr lang="en-US" sz="700">
                          <a:effectLst/>
                        </a:rPr>
                        <a:t>ეკოლოგიური ხარჯი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0.78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4186458943"/>
                  </a:ext>
                </a:extLst>
              </a:tr>
              <a:tr h="308322">
                <a:tc>
                  <a:txBody>
                    <a:bodyPr/>
                    <a:lstStyle/>
                    <a:p>
                      <a:pPr marL="0" marR="0" algn="just">
                        <a:lnSpc>
                          <a:spcPct val="107000"/>
                        </a:lnSpc>
                        <a:spcBef>
                          <a:spcPts val="0"/>
                        </a:spcBef>
                        <a:spcAft>
                          <a:spcPts val="0"/>
                        </a:spcAft>
                      </a:pPr>
                      <a:r>
                        <a:rPr lang="en-US" sz="700">
                          <a:effectLst/>
                        </a:rPr>
                        <a:t>ეკოლ. ხარჯი, ბუნებრივის %</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45.73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49.16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30.59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6.19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19.67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7.72</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16.77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25.87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33.17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30.59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26.73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31.21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26.95</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4263219694"/>
                  </a:ext>
                </a:extLst>
              </a:tr>
              <a:tr h="205384">
                <a:tc>
                  <a:txBody>
                    <a:bodyPr/>
                    <a:lstStyle/>
                    <a:p>
                      <a:pPr marL="0" marR="0" algn="just">
                        <a:lnSpc>
                          <a:spcPct val="107000"/>
                        </a:lnSpc>
                        <a:spcBef>
                          <a:spcPts val="0"/>
                        </a:spcBef>
                        <a:spcAft>
                          <a:spcPts val="0"/>
                        </a:spcAft>
                      </a:pPr>
                      <a:r>
                        <a:rPr lang="en-US" sz="700">
                          <a:effectLst/>
                        </a:rPr>
                        <a:t>ჰაეის მიერ ასაღები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0.40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2.66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2.09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0.87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0.35</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0.40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0.48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0.98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3000578442"/>
                  </a:ext>
                </a:extLst>
              </a:tr>
              <a:tr h="129441">
                <a:tc gridSpan="14">
                  <a:txBody>
                    <a:bodyPr/>
                    <a:lstStyle/>
                    <a:p>
                      <a:pPr marL="0" marR="0" algn="ctr">
                        <a:lnSpc>
                          <a:spcPct val="107000"/>
                        </a:lnSpc>
                        <a:spcBef>
                          <a:spcPts val="0"/>
                        </a:spcBef>
                        <a:spcAft>
                          <a:spcPts val="0"/>
                        </a:spcAft>
                      </a:pPr>
                      <a:r>
                        <a:rPr lang="en-US" sz="700">
                          <a:effectLst/>
                        </a:rPr>
                        <a:t>90%-იანი უზრუნველყოფის (მცირე წყლიანი)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1741149346"/>
                  </a:ext>
                </a:extLst>
              </a:tr>
              <a:tr h="264831">
                <a:tc>
                  <a:txBody>
                    <a:bodyPr/>
                    <a:lstStyle/>
                    <a:p>
                      <a:pPr marL="0" marR="0" algn="just">
                        <a:lnSpc>
                          <a:spcPct val="107000"/>
                        </a:lnSpc>
                        <a:spcBef>
                          <a:spcPts val="0"/>
                        </a:spcBef>
                        <a:spcAft>
                          <a:spcPts val="0"/>
                        </a:spcAft>
                      </a:pPr>
                      <a:r>
                        <a:rPr lang="en-US" sz="700">
                          <a:effectLst/>
                        </a:rPr>
                        <a:t>ბუნებრივი ხარჯი, მ</a:t>
                      </a:r>
                      <a:r>
                        <a:rPr lang="en-US" sz="700" baseline="30000">
                          <a:effectLst/>
                        </a:rPr>
                        <a:t>3</a:t>
                      </a:r>
                      <a:r>
                        <a:rPr lang="en-US" sz="700">
                          <a:effectLst/>
                        </a:rPr>
                        <a:t>/წმ</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1.71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2.91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1.54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0.76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0.49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0.42</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0.37</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0.83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2142315053"/>
                  </a:ext>
                </a:extLst>
              </a:tr>
              <a:tr h="205384">
                <a:tc>
                  <a:txBody>
                    <a:bodyPr/>
                    <a:lstStyle/>
                    <a:p>
                      <a:pPr marL="0" marR="0" algn="just">
                        <a:lnSpc>
                          <a:spcPct val="107000"/>
                        </a:lnSpc>
                        <a:spcBef>
                          <a:spcPts val="0"/>
                        </a:spcBef>
                        <a:spcAft>
                          <a:spcPts val="0"/>
                        </a:spcAft>
                      </a:pPr>
                      <a:r>
                        <a:rPr lang="en-US" sz="700">
                          <a:effectLst/>
                        </a:rPr>
                        <a:t>ეკოლოგიური ხარჯი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33192810"/>
                  </a:ext>
                </a:extLst>
              </a:tr>
              <a:tr h="308322">
                <a:tc>
                  <a:txBody>
                    <a:bodyPr/>
                    <a:lstStyle/>
                    <a:p>
                      <a:pPr marL="0" marR="0" algn="just">
                        <a:lnSpc>
                          <a:spcPct val="107000"/>
                        </a:lnSpc>
                        <a:spcBef>
                          <a:spcPts val="0"/>
                        </a:spcBef>
                        <a:spcAft>
                          <a:spcPts val="0"/>
                        </a:spcAft>
                      </a:pPr>
                      <a:r>
                        <a:rPr lang="en-US" sz="700">
                          <a:effectLst/>
                        </a:rPr>
                        <a:t>ეკოლ. ხარჯი, ბუნებრივის %</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58.33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62.29</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49.16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10.26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6.03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11.38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23.06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35.94</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41.46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46.82</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44.40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46.82</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36.33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3399797223"/>
                  </a:ext>
                </a:extLst>
              </a:tr>
              <a:tr h="205384">
                <a:tc>
                  <a:txBody>
                    <a:bodyPr/>
                    <a:lstStyle/>
                    <a:p>
                      <a:pPr marL="0" marR="0" algn="just">
                        <a:lnSpc>
                          <a:spcPct val="107000"/>
                        </a:lnSpc>
                        <a:spcBef>
                          <a:spcPts val="0"/>
                        </a:spcBef>
                        <a:spcAft>
                          <a:spcPts val="0"/>
                        </a:spcAft>
                      </a:pPr>
                      <a:r>
                        <a:rPr lang="en-US" sz="700">
                          <a:effectLst/>
                        </a:rPr>
                        <a:t>ჰაეის მიერ ასაღები</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0.18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1.53</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dirty="0">
                          <a:effectLst/>
                        </a:rPr>
                        <a:t>2.73</a:t>
                      </a:r>
                      <a:endParaRPr lang="ka-G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1.36</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0.58</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0.31</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0.25</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0.22</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a:effectLst/>
                        </a:rPr>
                        <a:t>0.20</a:t>
                      </a:r>
                      <a:endParaRPr lang="ka-GE" sz="80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tc>
                  <a:txBody>
                    <a:bodyPr/>
                    <a:lstStyle/>
                    <a:p>
                      <a:pPr marL="0" marR="0" algn="just">
                        <a:lnSpc>
                          <a:spcPct val="107000"/>
                        </a:lnSpc>
                        <a:spcBef>
                          <a:spcPts val="0"/>
                        </a:spcBef>
                        <a:spcAft>
                          <a:spcPts val="0"/>
                        </a:spcAft>
                      </a:pPr>
                      <a:r>
                        <a:rPr lang="en-US" sz="700" dirty="0">
                          <a:effectLst/>
                        </a:rPr>
                        <a:t>0.65</a:t>
                      </a:r>
                      <a:endParaRPr lang="ka-G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667" marR="52667" marT="0" marB="0" anchor="ctr"/>
                </a:tc>
                <a:extLst>
                  <a:ext uri="{0D108BD9-81ED-4DB2-BD59-A6C34878D82A}">
                    <a16:rowId xmlns:a16="http://schemas.microsoft.com/office/drawing/2014/main" val="4258758732"/>
                  </a:ext>
                </a:extLst>
              </a:tr>
            </a:tbl>
          </a:graphicData>
        </a:graphic>
      </p:graphicFrame>
      <p:sp>
        <p:nvSpPr>
          <p:cNvPr id="9" name="TextBox 8">
            <a:extLst>
              <a:ext uri="{FF2B5EF4-FFF2-40B4-BE49-F238E27FC236}">
                <a16:creationId xmlns:a16="http://schemas.microsoft.com/office/drawing/2014/main" id="{6B469F6C-EC92-4F28-B1D2-F79D8322818D}"/>
              </a:ext>
            </a:extLst>
          </p:cNvPr>
          <p:cNvSpPr txBox="1"/>
          <p:nvPr/>
        </p:nvSpPr>
        <p:spPr>
          <a:xfrm>
            <a:off x="5183188" y="457210"/>
            <a:ext cx="7008811" cy="2539157"/>
          </a:xfrm>
          <a:prstGeom prst="rect">
            <a:avLst/>
          </a:prstGeom>
          <a:noFill/>
        </p:spPr>
        <p:txBody>
          <a:bodyPr wrap="square" rtlCol="0">
            <a:spAutoFit/>
          </a:bodyPr>
          <a:lstStyle/>
          <a:p>
            <a:pPr marL="0" marR="0" algn="ctr">
              <a:spcBef>
                <a:spcPts val="0"/>
              </a:spcBef>
              <a:spcAft>
                <a:spcPts val="0"/>
              </a:spcAft>
            </a:pP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ბუნებრივი</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ჩამონადენის</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შიდაწლიური</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განაწილების</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გათვალისწინებით</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წელიწადის</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ცალკეულ</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1" dirty="0" err="1">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პერიოდებში</a:t>
            </a:r>
            <a:r>
              <a:rPr lang="en-US"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 </a:t>
            </a:r>
            <a:endParaRPr lang="ka-GE" sz="12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ქვედა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ბიეფში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გაშვებული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იქნება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დადგენილ</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ეკოლოგიურ</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ხარჯზე</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მეტი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რაოდენობა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ქვემოთ</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წარმოდგენილია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ცხრილი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საანგარიშო</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კვეთისთვის</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მოცემულია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0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საშუალო</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წლიური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ხარჯის</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(10; 50; 90;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იანი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უზრუნველყოფის</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შიდაწლიური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განაწილება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-მ</a:t>
            </a:r>
            <a:r>
              <a:rPr lang="en-US" sz="1000" b="1" baseline="30000" dirty="0">
                <a:effectLst/>
                <a:latin typeface="Sylfaen" panose="010A0502050306030303" pitchFamily="18" charset="0"/>
                <a:ea typeface="Calibri" panose="020F0502020204030204" pitchFamily="34" charset="0"/>
                <a:cs typeface="Times New Roman" panose="02020603050405020304" pitchFamily="18" charset="0"/>
              </a:rPr>
              <a:t>3</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წმ-ში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0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ქვედა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ბიეფში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გასატარებელი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სავალდებულო</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ეკოლოგიური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ხარჯი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  მ</a:t>
            </a:r>
            <a:r>
              <a:rPr lang="en-US" sz="1000" b="1" baseline="30000" dirty="0">
                <a:effectLst/>
                <a:latin typeface="Sylfaen" panose="010A0502050306030303" pitchFamily="18" charset="0"/>
                <a:ea typeface="Calibri" panose="020F0502020204030204" pitchFamily="34" charset="0"/>
                <a:cs typeface="Times New Roman" panose="02020603050405020304" pitchFamily="18" charset="0"/>
              </a:rPr>
              <a:t>3</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წმ-ში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0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ქვედა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ბიეფში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გასატარებელი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სავალდებულო</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ეკოლოგიური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ხარჯი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მდინარის</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ბუნებრივ</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ხარჯთან</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მიმართებაში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0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ჰიდრო</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ტურბინებისთვის</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მიწოდებული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ხარჯის</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შიდა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წლიური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განაწილება</a:t>
            </a:r>
            <a:r>
              <a:rPr lang="en-US" sz="1000" b="1" dirty="0">
                <a:effectLst/>
                <a:latin typeface="Sylfaen" panose="010A0502050306030303" pitchFamily="18" charset="0"/>
                <a:ea typeface="Calibri" panose="020F0502020204030204" pitchFamily="34" charset="0"/>
                <a:cs typeface="Times New Roman" panose="02020603050405020304" pitchFamily="18" charset="0"/>
              </a:rPr>
              <a:t> - მ</a:t>
            </a:r>
            <a:r>
              <a:rPr lang="en-US" sz="1000" b="1" baseline="30000" dirty="0">
                <a:effectLst/>
                <a:latin typeface="Sylfaen" panose="010A0502050306030303" pitchFamily="18" charset="0"/>
                <a:ea typeface="Calibri" panose="020F0502020204030204" pitchFamily="34" charset="0"/>
                <a:cs typeface="Times New Roman" panose="02020603050405020304" pitchFamily="18" charset="0"/>
              </a:rPr>
              <a:t>3</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r>
              <a:rPr lang="en-US" sz="1000" b="1" dirty="0" err="1">
                <a:effectLst/>
                <a:latin typeface="Sylfaen" panose="010A0502050306030303" pitchFamily="18" charset="0"/>
                <a:ea typeface="Calibri" panose="020F0502020204030204" pitchFamily="34" charset="0"/>
                <a:cs typeface="Times New Roman" panose="02020603050405020304" pitchFamily="18" charset="0"/>
              </a:rPr>
              <a:t>წმ-ში</a:t>
            </a:r>
            <a:r>
              <a:rPr lang="en-US" sz="10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br>
              <a:rPr kumimoji="0" lang="en-US" altLang="ka-GE" sz="1800" b="1" i="1" u="none" strike="noStrike" cap="none" normalizeH="0" baseline="0" dirty="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br>
            <a:br>
              <a:rPr kumimoji="0" lang="en-US" altLang="ka-GE" sz="1800" b="1" i="1" u="none" strike="noStrike" cap="none" normalizeH="0" baseline="0" dirty="0">
                <a:ln>
                  <a:noFill/>
                </a:ln>
                <a:solidFill>
                  <a:schemeClr val="tx1"/>
                </a:solidFill>
                <a:effectLst/>
                <a:latin typeface="Sylfaen" panose="010A0502050306030303" pitchFamily="18" charset="0"/>
                <a:ea typeface="Calibri" panose="020F0502020204030204" pitchFamily="34" charset="0"/>
                <a:cs typeface="Times New Roman" panose="02020603050405020304" pitchFamily="18" charset="0"/>
              </a:rPr>
            </a:br>
            <a:endParaRPr kumimoji="0" lang="ka-GE" altLang="ka-GE" sz="1100" b="0" i="0" u="none" strike="noStrike" cap="none" normalizeH="0" baseline="0" dirty="0">
              <a:ln>
                <a:noFill/>
              </a:ln>
              <a:solidFill>
                <a:schemeClr val="tx1"/>
              </a:solidFill>
              <a:effectLst/>
            </a:endParaRPr>
          </a:p>
          <a:p>
            <a:endParaRPr lang="ka-GE" dirty="0"/>
          </a:p>
        </p:txBody>
      </p:sp>
    </p:spTree>
    <p:extLst>
      <p:ext uri="{BB962C8B-B14F-4D97-AF65-F5344CB8AC3E}">
        <p14:creationId xmlns:p14="http://schemas.microsoft.com/office/powerpoint/2010/main" val="190992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46" y="77638"/>
            <a:ext cx="11458754" cy="806282"/>
          </a:xfrm>
        </p:spPr>
        <p:txBody>
          <a:bodyPr>
            <a:normAutofit/>
          </a:bodyPr>
          <a:lstStyle/>
          <a:p>
            <a:pPr algn="ct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გარემოზე შესაძლო ზემოქმედების შემარბილებელი ღონისძიებების წინასწარი მონახაზი</a:t>
            </a:r>
            <a:endParaRPr lang="en-US" sz="2400" b="1" dirty="0">
              <a:solidFill>
                <a:srgbClr val="FF0000"/>
              </a:solidFill>
              <a:latin typeface="Sylfaen" panose="010A0502050306030303" pitchFamily="18" charset="0"/>
              <a:cs typeface="Times New Roman" panose="02020603050405020304" pitchFamily="18" charset="0"/>
            </a:endParaRPr>
          </a:p>
        </p:txBody>
      </p:sp>
      <p:sp>
        <p:nvSpPr>
          <p:cNvPr id="3" name="Content Placeholder 2"/>
          <p:cNvSpPr>
            <a:spLocks noGrp="1"/>
          </p:cNvSpPr>
          <p:nvPr>
            <p:ph idx="1"/>
          </p:nvPr>
        </p:nvSpPr>
        <p:spPr>
          <a:xfrm>
            <a:off x="1" y="883921"/>
            <a:ext cx="12191999" cy="5974080"/>
          </a:xfrm>
        </p:spPr>
        <p:txBody>
          <a:bodyPr>
            <a:normAutofit lnSpcReduction="10000"/>
          </a:bodyPr>
          <a:lstStyle/>
          <a:p>
            <a:pPr marL="0" marR="0" indent="0" algn="just">
              <a:lnSpc>
                <a:spcPct val="150000"/>
              </a:lnSpc>
              <a:spcBef>
                <a:spcPts val="0"/>
              </a:spcBef>
              <a:spcAft>
                <a:spcPts val="0"/>
              </a:spcAft>
              <a:buNone/>
            </a:pPr>
            <a:r>
              <a:rPr lang="ka-GE" sz="2400" dirty="0" err="1">
                <a:effectLst/>
                <a:latin typeface="Sylfaen" panose="010A0502050306030303" pitchFamily="18" charset="0"/>
                <a:ea typeface="Sylfaen" panose="010A0502050306030303" pitchFamily="18" charset="0"/>
                <a:cs typeface="Sylfaen" panose="010A0502050306030303" pitchFamily="18" charset="0"/>
              </a:rPr>
              <a:t>ეგხ</a:t>
            </a:r>
            <a:r>
              <a:rPr lang="ka-GE" sz="2400" dirty="0">
                <a:effectLst/>
                <a:latin typeface="Sylfaen" panose="010A0502050306030303" pitchFamily="18" charset="0"/>
                <a:ea typeface="Sylfaen" panose="010A0502050306030303" pitchFamily="18" charset="0"/>
                <a:cs typeface="Sylfaen" panose="010A0502050306030303" pitchFamily="18" charset="0"/>
              </a:rPr>
              <a:t>-ს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პროექტის</a:t>
            </a:r>
            <a:r>
              <a:rPr lang="en-US" sz="2000" spc="-8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განხორციელების</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პროც</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ში</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მოსალოდნელი</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ზემოქმედების</a:t>
            </a:r>
            <a:r>
              <a:rPr lang="en-US" sz="2000" spc="-7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თავიდან</a:t>
            </a:r>
            <a:r>
              <a:rPr lang="en-US" sz="2000" spc="-6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აცილება</a:t>
            </a:r>
            <a:r>
              <a:rPr lang="en-US" sz="2000" spc="-7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და</a:t>
            </a:r>
            <a:r>
              <a:rPr lang="en-US" sz="2000" spc="-70"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რ</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ის</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კ</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შემცირება</a:t>
            </a:r>
            <a:r>
              <a:rPr lang="en-US"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შეიძლება</a:t>
            </a:r>
            <a:r>
              <a:rPr lang="en-US"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მიღ</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წ</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ეულ</a:t>
            </a:r>
            <a:r>
              <a:rPr lang="en-US"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ქ</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ნას</a:t>
            </a:r>
            <a:r>
              <a:rPr lang="en-US" sz="2000" spc="11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მშე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ებლ</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ო</a:t>
            </a:r>
            <a:r>
              <a:rPr lang="en-US" sz="2000" spc="11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მ</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უ</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შაოებ</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ka-GE" sz="2000" dirty="0">
                <a:effectLst/>
                <a:latin typeface="Sylfaen" panose="010A0502050306030303" pitchFamily="18" charset="0"/>
                <a:ea typeface="Sylfaen" panose="010A0502050306030303" pitchFamily="18" charset="0"/>
                <a:cs typeface="Times New Roman" panose="02020603050405020304" pitchFamily="18" charset="0"/>
              </a:rPr>
              <a:t>ას</a:t>
            </a:r>
            <a:r>
              <a:rPr lang="ka-GE" sz="2000" spc="120" dirty="0">
                <a:effectLst/>
                <a:latin typeface="Sylfaen" panose="010A0502050306030303" pitchFamily="18" charset="0"/>
                <a:ea typeface="Sylfaen" panose="010A0502050306030303" pitchFamily="18" charset="0"/>
                <a:cs typeface="Times New Roman" panose="02020603050405020304" pitchFamily="18" charset="0"/>
              </a:rPr>
              <a:t> </a:t>
            </a:r>
            <a:r>
              <a:rPr lang="ka-GE" sz="2000" spc="-5" dirty="0">
                <a:effectLst/>
                <a:latin typeface="Sylfaen" panose="010A0502050306030303" pitchFamily="18"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საუკეთესო</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პრაქტიკის</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გამოცდილების</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მოყენებით</a:t>
            </a:r>
            <a:r>
              <a:rPr lang="en-US" sz="2000" dirty="0">
                <a:effectLst/>
                <a:latin typeface="Sylfaen" panose="010A0502050306030303" pitchFamily="18" charset="0"/>
                <a:ea typeface="Sylfaen" panose="010A0502050306030303" pitchFamily="18" charset="0"/>
                <a:cs typeface="Sylfaen" panose="010A0502050306030303" pitchFamily="18" charset="0"/>
              </a:rPr>
              <a:t>.</a:t>
            </a:r>
            <a:r>
              <a:rPr lang="en-US" sz="2000" spc="85" dirty="0">
                <a:effectLst/>
                <a:latin typeface="Sylfaen" panose="010A0502050306030303" pitchFamily="18" charset="0"/>
                <a:ea typeface="Sylfaen" panose="010A0502050306030303" pitchFamily="18" charset="0"/>
                <a:cs typeface="Sylfaen" panose="010A0502050306030303"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ka-GE" sz="2000" spc="-5" dirty="0">
                <a:effectLst/>
                <a:latin typeface="Sylfaen" panose="010A0502050306030303" pitchFamily="18" charset="0"/>
                <a:ea typeface="Sylfaen" panose="010A0502050306030303" pitchFamily="18" charset="0"/>
                <a:cs typeface="Times New Roman" panose="02020603050405020304" pitchFamily="18" charset="0"/>
              </a:rPr>
              <a:t>ქვემოთ მოტანილია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საქ</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მ</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იანო</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ბი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14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განხორციელების</a:t>
            </a:r>
            <a:r>
              <a:rPr lang="en-US" sz="2000" spc="14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პროცესში</a:t>
            </a:r>
            <a:r>
              <a:rPr lang="en-US" sz="2000" spc="13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გარემოსდაცვითი</a:t>
            </a:r>
            <a:r>
              <a:rPr lang="en-US" sz="2000" spc="14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რისკების</a:t>
            </a:r>
            <a:r>
              <a:rPr lang="en-US" sz="2000" spc="13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შემარბილებელი</a:t>
            </a:r>
            <a:r>
              <a:rPr lang="en-US"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ღონ</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სძიებების</a:t>
            </a:r>
            <a:r>
              <a:rPr lang="en-US" sz="2000" spc="3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წინას</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წ</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არი</a:t>
            </a:r>
            <a:r>
              <a:rPr lang="en-US" sz="2000" spc="3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მონახ</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ზი</a:t>
            </a:r>
            <a:r>
              <a:rPr lang="ka-GE" sz="2000" dirty="0">
                <a:effectLst/>
                <a:latin typeface="Sylfaen" panose="010A0502050306030303" pitchFamily="18" charset="0"/>
                <a:ea typeface="Sylfaen" panose="010A0502050306030303" pitchFamily="18" charset="0"/>
                <a:cs typeface="Times New Roman" panose="02020603050405020304" pitchFamily="18" charset="0"/>
              </a:rPr>
              <a:t>.</a:t>
            </a:r>
            <a:r>
              <a:rPr lang="ka-GE" sz="20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Times New Roman" panose="02020603050405020304" pitchFamily="18" charset="0"/>
              </a:rPr>
              <a:t> </a:t>
            </a:r>
            <a:r>
              <a:rPr lang="ka-GE" sz="2000" spc="40" dirty="0">
                <a:effectLst/>
                <a:latin typeface="Sylfaen" panose="010A0502050306030303" pitchFamily="18"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გარემოსდაცვი</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თ</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spc="80"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ღონისძ</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ბების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გატარებაზე</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პასუხისმგ</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ე</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ბლობ</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ეკისრება</a:t>
            </a:r>
            <a:r>
              <a:rPr lang="en-US" sz="2000" spc="-8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საქ</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მ</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ი</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ნობი</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ს</a:t>
            </a:r>
            <a:r>
              <a:rPr lang="en-US" sz="2000" spc="-90" dirty="0">
                <a:effectLst/>
                <a:latin typeface="Sylfaen" panose="010A0502050306030303" pitchFamily="18"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Times New Roman" panose="02020603050405020304" pitchFamily="18" charset="0"/>
              </a:rPr>
              <a:t>განმახორციელებელს</a:t>
            </a:r>
            <a:r>
              <a:rPr lang="en-US" sz="2000" dirty="0">
                <a:effectLst/>
                <a:latin typeface="Sylfaen" panose="010A0502050306030303" pitchFamily="18" charset="0"/>
                <a:ea typeface="Sylfaen" panose="010A0502050306030303" pitchFamily="18" charset="0"/>
                <a:cs typeface="Sylfaen" panose="010A0502050306030303"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შემარბილებელი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ღონისძიებები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შეიძლება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დაიყოს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შემდეგ</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პუნქტებად</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პროექტის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ნეგატიური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ზეგავლენის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შემცირება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ან</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აღმოფხვრა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a:t>
            </a:r>
            <a:endParaRPr lang="ka-GE" sz="2000" dirty="0">
              <a:latin typeface="Calibri" panose="020F0502020204030204" pitchFamily="34" charset="0"/>
              <a:ea typeface="Sylfaen" panose="010A0502050306030303" pitchFamily="18" charset="0"/>
              <a:cs typeface="Times New Roman" panose="02020603050405020304" pitchFamily="18" charset="0"/>
            </a:endParaRPr>
          </a:p>
          <a:p>
            <a:pPr algn="just">
              <a:lnSpc>
                <a:spcPct val="150000"/>
              </a:lnSpc>
              <a:spcBef>
                <a:spcPts val="0"/>
              </a:spcBef>
            </a:pP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დადებითი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ზემოქმედების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გაძლიერება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ნეგატიური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ზემოქმედების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კომპენსაცია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გარემოს</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დაცვითი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სოციალურ</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პრობლემებთან</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დაკავშირებულ</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ცვლილებებზე</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    </a:t>
            </a:r>
            <a:r>
              <a:rPr lang="en-US" sz="2000" spc="-5" dirty="0" err="1">
                <a:effectLst/>
                <a:latin typeface="Sylfaen" panose="010A0502050306030303" pitchFamily="18" charset="0"/>
                <a:ea typeface="Sylfaen" panose="010A0502050306030303" pitchFamily="18" charset="0"/>
                <a:cs typeface="Times New Roman" panose="02020603050405020304" pitchFamily="18" charset="0"/>
              </a:rPr>
              <a:t>კონტროლი</a:t>
            </a:r>
            <a:r>
              <a:rPr lang="en-US" sz="2000" spc="-5" dirty="0">
                <a:effectLst/>
                <a:latin typeface="Sylfaen" panose="010A0502050306030303" pitchFamily="18" charset="0"/>
                <a:ea typeface="Sylfaen" panose="010A0502050306030303" pitchFamily="18" charset="0"/>
                <a:cs typeface="Times New Roman" panose="02020603050405020304"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ka-GE" sz="2000" dirty="0">
                <a:effectLst/>
                <a:latin typeface="Sylfaen" panose="010A0502050306030303" pitchFamily="18" charset="0"/>
                <a:ea typeface="Calibri" panose="020F0502020204030204" pitchFamily="34" charset="0"/>
                <a:cs typeface="Times New Roman" panose="02020603050405020304" pitchFamily="18" charset="0"/>
              </a:rPr>
              <a:t>ბუნებრივ და სოციალურ გარემოზე    შესაძლო ზემოქმედების შერბილების ღონისძიებები დეტალურად წარმოდგენილი იქნება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გზშ</a:t>
            </a:r>
            <a:r>
              <a:rPr lang="ka-GE" sz="2000" dirty="0">
                <a:effectLst/>
                <a:latin typeface="Sylfaen" panose="010A0502050306030303" pitchFamily="18" charset="0"/>
                <a:ea typeface="Calibri" panose="020F0502020204030204" pitchFamily="34" charset="0"/>
                <a:cs typeface="Times New Roman" panose="02020603050405020304" pitchFamily="18" charset="0"/>
              </a:rPr>
              <a:t>-ს ანგარიშში.</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8670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46" y="77638"/>
            <a:ext cx="11458754" cy="806016"/>
          </a:xfrm>
        </p:spPr>
        <p:txBody>
          <a:bodyPr>
            <a:normAutofit/>
          </a:bodyPr>
          <a:lstStyle/>
          <a:p>
            <a:pPr marL="0" marR="0" algn="ctr">
              <a:spcBef>
                <a:spcPts val="1800"/>
              </a:spcBef>
              <a:spcAft>
                <a:spcPts val="600"/>
              </a:spcAft>
            </a:pP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გზშ</a:t>
            </a:r>
            <a:r>
              <a:rPr lang="en-US" sz="2400" b="1" kern="0" dirty="0" err="1">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ანგარიშის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მომზადებისთვის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საჭირო</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მეთოდებისა</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და</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ჩასატარებელი</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კვლევების</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შესახებ</a:t>
            </a:r>
            <a:r>
              <a:rPr lang="en-US"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ინფორმაცია</a:t>
            </a:r>
            <a:endParaRPr lang="ka-GE" sz="2400" b="1" kern="0" dirty="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883654"/>
            <a:ext cx="12191999" cy="5896708"/>
          </a:xfrm>
        </p:spPr>
        <p:txBody>
          <a:bodyPr>
            <a:normAutofit fontScale="55000" lnSpcReduction="20000"/>
          </a:bodyPr>
          <a:lstStyle/>
          <a:p>
            <a:pPr marL="0" marR="0" indent="0" algn="just">
              <a:spcBef>
                <a:spcPts val="605"/>
              </a:spcBef>
              <a:spcAft>
                <a:spcPts val="0"/>
              </a:spcAft>
              <a:buNone/>
            </a:pPr>
            <a:r>
              <a:rPr lang="ka-GE"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err="1">
                <a:effectLst/>
                <a:latin typeface="Sylfaen" panose="010A0502050306030303" pitchFamily="18" charset="0"/>
                <a:ea typeface="Calibri" panose="020F0502020204030204" pitchFamily="34" charset="0"/>
                <a:cs typeface="Sylfaen" panose="010A0502050306030303" pitchFamily="18" charset="0"/>
              </a:rPr>
              <a:t>გზშ</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Sylfaen" panose="010A0502050306030303" pitchFamily="18" charset="0"/>
              </a:rPr>
              <a:t>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ანგარიშის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მომზადების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ეტაპისთვის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განხორციელდება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დაგეგმილი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ჰესის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ტერიტორიის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დეტალური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შესწავლა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რაც</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მოიცავს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როგორც</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საველე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სამუშაოებს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ისე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ლაბორატორიულ</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კვლევებს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მონაცემების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პროგრამულ</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დამუშავებას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ამავე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ეტაპისთვის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შესაძლებელია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პროექტირების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პროცესში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დაზუსტებულ</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იქნეს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ცალკეული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საკითხები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მათ</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შორის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ნაგებობების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პარამეტრები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605"/>
              </a:spcBef>
              <a:spcAft>
                <a:spcPts val="0"/>
              </a:spcAft>
              <a:buNone/>
            </a:pPr>
            <a:r>
              <a:rPr lang="ka-GE" sz="1800" dirty="0">
                <a:effectLst/>
                <a:latin typeface="Sylfaen" panose="010A0502050306030303" pitchFamily="18" charset="0"/>
                <a:ea typeface="Calibri" panose="020F0502020204030204" pitchFamily="34" charset="0"/>
                <a:cs typeface="Sylfaen" panose="010A0502050306030303" pitchFamily="18" charset="0"/>
              </a:rPr>
              <a:t>კვლევების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პროცესში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ჩართული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იქნება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სხვადასხვა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შესაბამისი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დარგის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სპეციალისტები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მათ</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შორის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გეოლოგი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ბოტანიკოსი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ზოოლოგი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იქთიოლოგი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ეკოლოგი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სოციოლოგი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სხვ</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err="1">
                <a:effectLst/>
                <a:latin typeface="Sylfaen" panose="010A0502050306030303" pitchFamily="18" charset="0"/>
                <a:ea typeface="Calibri" panose="020F0502020204030204" pitchFamily="34" charset="0"/>
                <a:cs typeface="Sylfaen" panose="010A0502050306030303" pitchFamily="18" charset="0"/>
              </a:rPr>
              <a:t>გზშ</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Sylfaen" panose="010A0502050306030303" pitchFamily="18" charset="0"/>
              </a:rPr>
              <a:t>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ანგარიში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მომზადდება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საქართველოს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კანონის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გარემოსდაცვითი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შეფასების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კოდექსი</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Sylfaen" panose="010A0502050306030303" pitchFamily="18" charset="0"/>
              </a:rPr>
              <a:t>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მოთხოვნათა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შესაბამისად</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just">
              <a:spcBef>
                <a:spcPts val="605"/>
              </a:spcBef>
              <a:spcAft>
                <a:spcPts val="0"/>
              </a:spcAft>
              <a:buNone/>
            </a:pPr>
            <a:r>
              <a:rPr lang="ka-GE" sz="1800" dirty="0">
                <a:effectLst/>
                <a:latin typeface="Sylfaen" panose="010A0502050306030303" pitchFamily="18" charset="0"/>
                <a:ea typeface="Calibri" panose="020F0502020204030204" pitchFamily="34" charset="0"/>
                <a:cs typeface="Sylfaen" panose="010A0502050306030303" pitchFamily="18" charset="0"/>
              </a:rPr>
              <a:t>ქვემოთ</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წარმოგიდგენთ</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საკითხებს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რომლებსაც</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err="1">
                <a:effectLst/>
                <a:latin typeface="Sylfaen" panose="010A0502050306030303" pitchFamily="18" charset="0"/>
                <a:ea typeface="Calibri" panose="020F0502020204030204" pitchFamily="34" charset="0"/>
                <a:cs typeface="Sylfaen" panose="010A0502050306030303" pitchFamily="18" charset="0"/>
              </a:rPr>
              <a:t>გზშ</a:t>
            </a:r>
            <a:r>
              <a:rPr lang="ka-GE" sz="1800" dirty="0">
                <a:effectLst/>
                <a:latin typeface="Calibri" panose="020F0502020204030204" pitchFamily="34" charset="0"/>
                <a:ea typeface="Calibri" panose="020F0502020204030204" pitchFamily="34" charset="0"/>
                <a:cs typeface="Times New Roman" panose="02020603050405020304" pitchFamily="18" charset="0"/>
              </a:rPr>
              <a:t>-</a:t>
            </a:r>
            <a:r>
              <a:rPr lang="ka-GE" sz="1800" dirty="0">
                <a:effectLst/>
                <a:latin typeface="Sylfaen" panose="010A0502050306030303" pitchFamily="18" charset="0"/>
                <a:ea typeface="Calibri" panose="020F0502020204030204" pitchFamily="34" charset="0"/>
                <a:cs typeface="Sylfaen" panose="010A0502050306030303" pitchFamily="18" charset="0"/>
              </a:rPr>
              <a:t>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ანგარიშის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მომზადებამდე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განსაკუთრებული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ყურადღება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მიექცევა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საქმიანობის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სპეციფიკიდან</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და</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გარემოს</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ფონური</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მდგომარეობიდან</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Sylfaen" panose="010A0502050306030303" pitchFamily="18" charset="0"/>
                <a:ea typeface="Calibri" panose="020F0502020204030204" pitchFamily="34" charset="0"/>
                <a:cs typeface="Sylfaen" panose="010A0502050306030303" pitchFamily="18" charset="0"/>
              </a:rPr>
              <a:t>გამომდინარე</a:t>
            </a:r>
            <a:r>
              <a:rPr lang="ka-GE"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1400"/>
              </a:spcBef>
              <a:spcAft>
                <a:spcPts val="1200"/>
              </a:spcAft>
              <a:buNone/>
            </a:pPr>
            <a:r>
              <a:rPr lang="ka-GE" sz="1800" b="1" dirty="0">
                <a:effectLst/>
                <a:latin typeface="Sylfaen" panose="010A0502050306030303" pitchFamily="18" charset="0"/>
                <a:ea typeface="SimSun" panose="02010600030101010101" pitchFamily="2" charset="-122"/>
                <a:cs typeface="Times New Roman" panose="02020603050405020304" pitchFamily="18" charset="0"/>
              </a:rPr>
              <a:t>ემისიები</a:t>
            </a:r>
            <a:r>
              <a:rPr lang="ka-GE" sz="1800" b="1" dirty="0">
                <a:effectLst/>
                <a:latin typeface="Calibri" panose="020F0502020204030204" pitchFamily="34" charset="0"/>
                <a:ea typeface="SimSun" panose="02010600030101010101" pitchFamily="2" charset="-122"/>
                <a:cs typeface="Times New Roman" panose="02020603050405020304" pitchFamily="18" charset="0"/>
              </a:rPr>
              <a:t> </a:t>
            </a:r>
            <a:r>
              <a:rPr lang="ka-GE" sz="1800" b="1" dirty="0">
                <a:effectLst/>
                <a:latin typeface="Sylfaen" panose="010A0502050306030303" pitchFamily="18" charset="0"/>
                <a:ea typeface="SimSun" panose="02010600030101010101" pitchFamily="2" charset="-122"/>
                <a:cs typeface="Times New Roman" panose="02020603050405020304" pitchFamily="18" charset="0"/>
              </a:rPr>
              <a:t>ატმოსფერულ</a:t>
            </a:r>
            <a:r>
              <a:rPr lang="ka-GE" sz="1800" b="1" dirty="0">
                <a:effectLst/>
                <a:latin typeface="Calibri" panose="020F0502020204030204" pitchFamily="34" charset="0"/>
                <a:ea typeface="SimSun" panose="02010600030101010101" pitchFamily="2" charset="-122"/>
                <a:cs typeface="Times New Roman" panose="02020603050405020304" pitchFamily="18" charset="0"/>
              </a:rPr>
              <a:t> </a:t>
            </a:r>
            <a:r>
              <a:rPr lang="ka-GE" sz="1800" b="1" dirty="0">
                <a:effectLst/>
                <a:latin typeface="Sylfaen" panose="010A0502050306030303" pitchFamily="18" charset="0"/>
                <a:ea typeface="SimSun" panose="02010600030101010101" pitchFamily="2" charset="-122"/>
                <a:cs typeface="Times New Roman" panose="02020603050405020304" pitchFamily="18" charset="0"/>
              </a:rPr>
              <a:t>ჰაერში</a:t>
            </a:r>
            <a:r>
              <a:rPr lang="ka-GE" sz="1800" b="1" dirty="0">
                <a:effectLst/>
                <a:latin typeface="Calibri" panose="020F0502020204030204" pitchFamily="34" charset="0"/>
                <a:ea typeface="SimSun" panose="02010600030101010101" pitchFamily="2" charset="-122"/>
                <a:cs typeface="Times New Roman" panose="02020603050405020304" pitchFamily="18" charset="0"/>
              </a:rPr>
              <a:t> </a:t>
            </a:r>
            <a:r>
              <a:rPr lang="ka-GE" sz="1800" b="1" dirty="0">
                <a:effectLst/>
                <a:latin typeface="Sylfaen" panose="010A0502050306030303" pitchFamily="18" charset="0"/>
                <a:ea typeface="SimSun" panose="02010600030101010101" pitchFamily="2" charset="-122"/>
                <a:cs typeface="Times New Roman" panose="02020603050405020304" pitchFamily="18" charset="0"/>
              </a:rPr>
              <a:t>და</a:t>
            </a:r>
            <a:r>
              <a:rPr lang="ka-GE" sz="1800" b="1" dirty="0">
                <a:effectLst/>
                <a:latin typeface="Calibri" panose="020F0502020204030204" pitchFamily="34" charset="0"/>
                <a:ea typeface="SimSun" panose="02010600030101010101" pitchFamily="2" charset="-122"/>
                <a:cs typeface="Times New Roman" panose="02020603050405020304" pitchFamily="18" charset="0"/>
              </a:rPr>
              <a:t> </a:t>
            </a:r>
            <a:r>
              <a:rPr lang="ka-GE" sz="1800" b="1" dirty="0">
                <a:effectLst/>
                <a:latin typeface="Sylfaen" panose="010A0502050306030303" pitchFamily="18" charset="0"/>
                <a:ea typeface="SimSun" panose="02010600030101010101" pitchFamily="2" charset="-122"/>
                <a:cs typeface="Times New Roman" panose="02020603050405020304" pitchFamily="18" charset="0"/>
              </a:rPr>
              <a:t>ხმაურის</a:t>
            </a:r>
            <a:r>
              <a:rPr lang="ka-GE" sz="1800" b="1" dirty="0">
                <a:effectLst/>
                <a:latin typeface="Calibri" panose="020F0502020204030204" pitchFamily="34" charset="0"/>
                <a:ea typeface="SimSun" panose="02010600030101010101" pitchFamily="2" charset="-122"/>
                <a:cs typeface="Times New Roman" panose="02020603050405020304" pitchFamily="18" charset="0"/>
              </a:rPr>
              <a:t> </a:t>
            </a:r>
            <a:r>
              <a:rPr lang="ka-GE" sz="1800" b="1" dirty="0">
                <a:effectLst/>
                <a:latin typeface="Sylfaen" panose="010A0502050306030303" pitchFamily="18" charset="0"/>
                <a:ea typeface="SimSun" panose="02010600030101010101" pitchFamily="2" charset="-122"/>
                <a:cs typeface="Times New Roman" panose="02020603050405020304" pitchFamily="18" charset="0"/>
              </a:rPr>
              <a:t>გავრცელება</a:t>
            </a:r>
          </a:p>
          <a:p>
            <a:pPr marL="0" indent="0">
              <a:buNone/>
            </a:pPr>
            <a:r>
              <a:rPr lang="ka-GE" sz="1800" dirty="0" err="1">
                <a:latin typeface="Sylfaen" panose="010A0502050306030303" pitchFamily="18" charset="0"/>
              </a:rPr>
              <a:t>გზშ</a:t>
            </a:r>
            <a:r>
              <a:rPr lang="ka-GE" sz="1800" dirty="0">
                <a:latin typeface="Sylfaen" panose="010A0502050306030303" pitchFamily="18" charset="0"/>
              </a:rPr>
              <a:t>-ს შემდგომი ეტაპის ფარგლებში დაზუსტდება ჰესის მშენებლობის პროცესში ემისიების და ხმაურის ძირითადი წყაროების განლაგება და მათი მახასიათებლები; განისაზღვრება  საანგარიშო წერტილები, რომლის მიმართაც კომპიუტერული პროგრამების  გამოყენებით განხორციელდება ხმაურის დონეების და ატმოსფერული ჰაერის დამაბინძურებელი ნივთიერებების </a:t>
            </a:r>
            <a:r>
              <a:rPr lang="ka-GE" sz="1800" dirty="0" err="1">
                <a:latin typeface="Sylfaen" panose="010A0502050306030303" pitchFamily="18" charset="0"/>
              </a:rPr>
              <a:t>კონცენტრაციების</a:t>
            </a:r>
            <a:r>
              <a:rPr lang="ka-GE" sz="1800" dirty="0">
                <a:latin typeface="Sylfaen" panose="010A0502050306030303" pitchFamily="18" charset="0"/>
              </a:rPr>
              <a:t> მოდელირება.</a:t>
            </a:r>
            <a:endParaRPr lang="en-US" sz="1800" dirty="0">
              <a:latin typeface="Sylfaen" panose="010A0502050306030303"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გეოლოგიური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გარემო</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dirty="0">
                <a:effectLst/>
                <a:latin typeface="Sylfaen" panose="010A0502050306030303" pitchFamily="18" charset="0"/>
                <a:ea typeface="Calibri" panose="020F0502020204030204" pitchFamily="34" charset="0"/>
                <a:cs typeface="Sylfaen" panose="010A0502050306030303" pitchFamily="18" charset="0"/>
              </a:rPr>
              <a:t>ჩატარებული საინჟინრო-გეოლოგიური და ჰიდროგეოლოგიური კვლევის გათვალისწინებით </a:t>
            </a:r>
            <a:r>
              <a:rPr lang="ru-RU" sz="1800" dirty="0">
                <a:effectLst/>
                <a:latin typeface="Sylfaen" panose="010A0502050306030303" pitchFamily="18" charset="0"/>
                <a:ea typeface="Calibri" panose="020F0502020204030204" pitchFamily="34" charset="0"/>
                <a:cs typeface="Sylfaen" panose="010A0502050306030303" pitchFamily="18" charset="0"/>
              </a:rPr>
              <a:t>ყურადღება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გამახვილდება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გეოლოგიური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გარემოსა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საინჟინრო</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გეოლოგიური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პირობების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დეტალურ</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შეფასებაზე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ბიოლოგიური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გარემო</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dirty="0">
                <a:effectLst/>
                <a:latin typeface="Sylfaen" panose="010A0502050306030303" pitchFamily="18" charset="0"/>
                <a:ea typeface="Calibri" panose="020F0502020204030204" pitchFamily="34" charset="0"/>
                <a:cs typeface="Sylfaen" panose="010A0502050306030303" pitchFamily="18" charset="0"/>
              </a:rPr>
              <a:t>მიუხედავად იმისა, რომ განხორციელდა საკმაოდ დეტალური ბოტანიკური და ზოოლოგიური კვლევა, </a:t>
            </a:r>
            <a:r>
              <a:rPr lang="ka-GE" sz="1800" dirty="0" err="1">
                <a:effectLst/>
                <a:latin typeface="Sylfaen" panose="010A0502050306030303" pitchFamily="18" charset="0"/>
                <a:ea typeface="Calibri" panose="020F0502020204030204" pitchFamily="34" charset="0"/>
                <a:cs typeface="Sylfaen" panose="010A0502050306030303" pitchFamily="18" charset="0"/>
              </a:rPr>
              <a:t>გზშ</a:t>
            </a:r>
            <a:r>
              <a:rPr lang="ka-GE" sz="1800" dirty="0">
                <a:effectLst/>
                <a:latin typeface="Sylfaen" panose="010A0502050306030303" pitchFamily="18" charset="0"/>
                <a:ea typeface="Calibri" panose="020F0502020204030204" pitchFamily="34" charset="0"/>
                <a:cs typeface="Sylfaen" panose="010A0502050306030303" pitchFamily="18" charset="0"/>
              </a:rPr>
              <a:t>-ს ანგარის მომზადებამდე კვლავ იგეგმება საპროექტო ტერიტორიაზე საველე გასვლა, არსებული მასალის შევსებისა და გარემოს უფრო დეტალური კვლევის მიზნით.</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ნიადაგი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და</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გრუნტის</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ხარისხი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ანგარიშის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მომზადებამდე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დაზუსტდება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იმ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საპროექტო</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უბნების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ფართობები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სადაც</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წარმოდგენილია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ჰუმუსოვანი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ფენა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აღნიშნულის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საფუძველზე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საჭიროების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შემთხვევაში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განისაზღვრება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მოსახსნელი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ნაყოფიერი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ფენის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მიახლოებითი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მოცულობა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დროებითი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დასაწყობების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ადგილები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გარდა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ამისა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განისაზღვრება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ნიადაგის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გრუნტის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ზედაპირული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ფენის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დაბინძურების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მაღალი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რისკის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უბნები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მათთვის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დამატებით</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შემუშავდება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შესაბამისი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პრევენციული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შემარბილებელი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ღონისძიებები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ანგარიშში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ასევე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წარმოდგენილი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იქნება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მშენებლობის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დასრულების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დაგეგმილი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სარეკულტივაციო</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ღონისძიებები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ნიადაგის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გრუნტის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მართვა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განხორციელდება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მოქმედი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კანონმდებლობის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შესაბამისად</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ნარჩენები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ეტაპზე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დაზუსტდება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მშენებლობის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პროცესში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მოსალოდნელი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ნარჩენების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სახეები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მიახლოებითი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რაოდენობები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ზემოაღნიშნული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ინფორმაცია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აისახება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ანგარიშში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წარმოდგენილ</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ნარჩენების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მართვის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გეგმაში</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b="1" dirty="0">
                <a:effectLst/>
                <a:latin typeface="Sylfaen" panose="010A0502050306030303" pitchFamily="18" charset="0"/>
                <a:ea typeface="Calibri" panose="020F0502020204030204" pitchFamily="34" charset="0"/>
                <a:cs typeface="Times New Roman" panose="02020603050405020304" pitchFamily="18" charset="0"/>
              </a:rPr>
              <a:t>კულტურული მემკვიდრეობის ძეგლების საველე-ვიზუალური კვლევა</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ka-GE" sz="1800" dirty="0" err="1">
                <a:effectLst/>
                <a:latin typeface="Sylfaen" panose="010A0502050306030303" pitchFamily="18" charset="0"/>
                <a:ea typeface="Calibri" panose="020F0502020204030204" pitchFamily="34" charset="0"/>
                <a:cs typeface="Times New Roman" panose="02020603050405020304" pitchFamily="18" charset="0"/>
              </a:rPr>
              <a:t>გზშ</a:t>
            </a:r>
            <a:r>
              <a:rPr lang="ka-GE" sz="1800" dirty="0">
                <a:effectLst/>
                <a:latin typeface="Sylfaen" panose="010A0502050306030303" pitchFamily="18" charset="0"/>
                <a:ea typeface="Calibri" panose="020F0502020204030204" pitchFamily="34" charset="0"/>
                <a:cs typeface="Times New Roman" panose="02020603050405020304" pitchFamily="18" charset="0"/>
              </a:rPr>
              <a:t>-ში წარმოდგენილი იქნება საპროექტო ტრასის კულტურული მემკვიდრეობის ძეგლების საველე-ვიზუალური კვლევის ანგარიში.</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b="1" dirty="0">
                <a:effectLst/>
                <a:latin typeface="Sylfaen" panose="010A0502050306030303" pitchFamily="18" charset="0"/>
                <a:ea typeface="Calibri" panose="020F0502020204030204" pitchFamily="34" charset="0"/>
                <a:cs typeface="Sylfaen" panose="010A0502050306030303" pitchFamily="18" charset="0"/>
              </a:rPr>
              <a:t>სოციალური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 </a:t>
            </a:r>
            <a:r>
              <a:rPr lang="ru-RU" sz="1800" b="1" dirty="0">
                <a:effectLst/>
                <a:latin typeface="Sylfaen" panose="010A0502050306030303" pitchFamily="18" charset="0"/>
                <a:ea typeface="Calibri" panose="020F0502020204030204" pitchFamily="34" charset="0"/>
                <a:cs typeface="Sylfaen" panose="010A0502050306030303" pitchFamily="18" charset="0"/>
              </a:rPr>
              <a:t>საკითხები</a:t>
            </a:r>
            <a:r>
              <a:rPr lang="ru-RU" sz="1800" b="1"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ru-RU" sz="1800" dirty="0">
                <a:effectLst/>
                <a:latin typeface="Sylfaen" panose="010A0502050306030303" pitchFamily="18" charset="0"/>
                <a:ea typeface="Calibri" panose="020F0502020204030204" pitchFamily="34" charset="0"/>
                <a:cs typeface="Sylfaen" panose="010A0502050306030303" pitchFamily="18" charset="0"/>
              </a:rPr>
              <a:t>სოციალურ</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გარემოზე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ზემოქმედების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განხილვისას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გზშ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შემდგომ</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ეტაპზე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ყურადღება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დაეთმობა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შემდეგ</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საკითხებს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მოსახლეობის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დასაქმების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შესაძლებლობა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მათი</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ცხოვრების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პირობებზე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ზემოქმედება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ადამიანის</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ჯანმრთელობასა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უსაფრთხოებაზე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სატრანსპორტო</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ნაკადებზე</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და</a:t>
            </a:r>
            <a:r>
              <a:rPr lang="ru-RU" sz="1800" dirty="0">
                <a:effectLst/>
                <a:latin typeface="Sylfaen" panose="010A0502050306030303" pitchFamily="18" charset="0"/>
                <a:ea typeface="Calibri" panose="020F0502020204030204" pitchFamily="34" charset="0"/>
                <a:cs typeface="Times New Roman" panose="02020603050405020304" pitchFamily="18" charset="0"/>
              </a:rPr>
              <a:t> </a:t>
            </a:r>
            <a:r>
              <a:rPr lang="ru-RU" sz="1800" dirty="0">
                <a:effectLst/>
                <a:latin typeface="Sylfaen" panose="010A0502050306030303" pitchFamily="18" charset="0"/>
                <a:ea typeface="Calibri" panose="020F0502020204030204" pitchFamily="34" charset="0"/>
                <a:cs typeface="Sylfaen" panose="010A0502050306030303" pitchFamily="18" charset="0"/>
              </a:rPr>
              <a:t>ა</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r>
              <a:rPr lang="ru-RU" sz="1800" dirty="0">
                <a:effectLst/>
                <a:latin typeface="Sylfaen" panose="010A0502050306030303" pitchFamily="18" charset="0"/>
                <a:ea typeface="Calibri" panose="020F0502020204030204" pitchFamily="34" charset="0"/>
                <a:cs typeface="Sylfaen" panose="010A0502050306030303" pitchFamily="18" charset="0"/>
              </a:rPr>
              <a:t>შ</a:t>
            </a:r>
            <a:r>
              <a:rPr lang="ru-RU" sz="1800" dirty="0">
                <a:effectLst/>
                <a:latin typeface="Sylfaen" panose="010A0502050306030303" pitchFamily="18" charset="0"/>
                <a:ea typeface="Calibri" panose="020F0502020204030204" pitchFamily="34" charset="0"/>
                <a:cs typeface="Times New Roman" panose="02020603050405020304" pitchFamily="18" charset="0"/>
              </a:rPr>
              <a:t>.</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1677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440" y="2245360"/>
            <a:ext cx="11603583" cy="1369019"/>
          </a:xfrm>
        </p:spPr>
        <p:txBody>
          <a:bodyPr/>
          <a:lstStyle/>
          <a:p>
            <a:pPr algn="ctr"/>
            <a:r>
              <a:rPr lang="ka-GE" b="1" dirty="0">
                <a:solidFill>
                  <a:srgbClr val="FF0000"/>
                </a:solidFill>
              </a:rPr>
              <a:t>გმადლობთ ყურადღებისთვის!</a:t>
            </a:r>
            <a:endParaRPr lang="en-US" b="1" dirty="0">
              <a:solidFill>
                <a:srgbClr val="FF0000"/>
              </a:solidFill>
            </a:endParaRPr>
          </a:p>
        </p:txBody>
      </p:sp>
    </p:spTree>
    <p:extLst>
      <p:ext uri="{BB962C8B-B14F-4D97-AF65-F5344CB8AC3E}">
        <p14:creationId xmlns:p14="http://schemas.microsoft.com/office/powerpoint/2010/main" val="121965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98" y="0"/>
            <a:ext cx="10515600" cy="1325563"/>
          </a:xfrm>
        </p:spPr>
        <p:txBody>
          <a:bodyPr/>
          <a:lstStyle/>
          <a:p>
            <a:pPr algn="ctr"/>
            <a:r>
              <a:rPr lang="ka-GE" b="1" dirty="0"/>
              <a:t>	</a:t>
            </a:r>
            <a:r>
              <a:rPr lang="ka-GE" sz="4000" b="1" dirty="0"/>
              <a:t>      </a:t>
            </a:r>
            <a:r>
              <a:rPr lang="ka-GE" sz="2400" b="1" dirty="0">
                <a:solidFill>
                  <a:srgbClr val="FF0000"/>
                </a:solidFill>
              </a:rPr>
              <a:t>საკანონმდებლო მოთხოვნები</a:t>
            </a:r>
            <a:endParaRPr lang="en-US" sz="2400" dirty="0">
              <a:solidFill>
                <a:srgbClr val="FF0000"/>
              </a:solidFill>
            </a:endParaRPr>
          </a:p>
        </p:txBody>
      </p:sp>
      <p:sp>
        <p:nvSpPr>
          <p:cNvPr id="3" name="Content Placeholder 2"/>
          <p:cNvSpPr>
            <a:spLocks noGrp="1"/>
          </p:cNvSpPr>
          <p:nvPr>
            <p:ph idx="1"/>
          </p:nvPr>
        </p:nvSpPr>
        <p:spPr>
          <a:xfrm>
            <a:off x="-1" y="974784"/>
            <a:ext cx="12192001" cy="5805577"/>
          </a:xfrm>
        </p:spPr>
        <p:txBody>
          <a:bodyPr>
            <a:normAutofit fontScale="92500" lnSpcReduction="10000"/>
          </a:bodyPr>
          <a:lstStyle/>
          <a:p>
            <a:pPr marL="0" indent="0">
              <a:lnSpc>
                <a:spcPct val="160000"/>
              </a:lnSpc>
              <a:buNone/>
            </a:pPr>
            <a:r>
              <a:rPr lang="ka-GE" sz="2000" b="1" dirty="0"/>
              <a:t>საქართველოს კანონის ,,გარემოსდაცვითი შეფასების კოდექსი’’-ს მე-8 მუხლის მე-3 ნაწილის თანახმად სკოპინგის ანგარიში უნდა მოიცავდეს:</a:t>
            </a:r>
          </a:p>
          <a:p>
            <a:pPr lvl="1">
              <a:lnSpc>
                <a:spcPct val="150000"/>
              </a:lnSpc>
            </a:pPr>
            <a:r>
              <a:rPr lang="ka-GE" sz="2000" dirty="0"/>
              <a:t>მოკლე ინფორმაციას დაგეგმილი საქმიანობის, მისი განხორციელების ადგილის, ფიზიკური მახასიათებლების (ამ შემთხვევაში ეგხ-ს სიმძლავრე და სიგრძე) და ალტერნატივების შესახებ;</a:t>
            </a:r>
          </a:p>
          <a:p>
            <a:pPr lvl="1">
              <a:lnSpc>
                <a:spcPct val="150000"/>
              </a:lnSpc>
            </a:pPr>
            <a:r>
              <a:rPr lang="ka-GE" sz="2000" dirty="0"/>
              <a:t>ზოგად ინფორმაციას დაგეგმილი საქმიანობის განხორციელებით გარემოზე, ადამიანის ჯანმრთელობაზე, მის სოციალურ გარემოზე, დაცულ ტერიტორიებზე, კულტურული მემკვიდრეობის ძეგლებზე და სხვა ობიექტზე შესაძლო ზემოქმედების და მისი სახეების შესახებ, რომლებიც შესწავლილი იქნება გზშ-ის პროცესში;</a:t>
            </a:r>
          </a:p>
          <a:p>
            <a:pPr lvl="1">
              <a:lnSpc>
                <a:spcPct val="150000"/>
              </a:lnSpc>
            </a:pPr>
            <a:r>
              <a:rPr lang="ka-GE" sz="2000" dirty="0"/>
              <a:t>ინფორმაციას გზშ-ის ანგარიშის მომზადებისთვის ჩასატარებელი საბაზისო/საძიებო კვლევებისა და საჭირო მეთოდების შესახებ;</a:t>
            </a:r>
          </a:p>
          <a:p>
            <a:pPr lvl="1">
              <a:lnSpc>
                <a:spcPct val="150000"/>
              </a:lnSpc>
            </a:pPr>
            <a:r>
              <a:rPr lang="ka-GE" sz="2000"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r>
              <a:rPr lang="ka-GE" dirty="0"/>
              <a:t>.</a:t>
            </a:r>
          </a:p>
          <a:p>
            <a:endParaRPr lang="en-US" dirty="0"/>
          </a:p>
        </p:txBody>
      </p:sp>
    </p:spTree>
    <p:extLst>
      <p:ext uri="{BB962C8B-B14F-4D97-AF65-F5344CB8AC3E}">
        <p14:creationId xmlns:p14="http://schemas.microsoft.com/office/powerpoint/2010/main" val="360154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908" y="254643"/>
            <a:ext cx="9455989" cy="949124"/>
          </a:xfrm>
        </p:spPr>
        <p:txBody>
          <a:bodyPr>
            <a:normAutofit/>
          </a:bodyPr>
          <a:lstStyle/>
          <a:p>
            <a:pPr algn="ctr"/>
            <a:r>
              <a:rPr lang="ka-GE" sz="2400" b="1" dirty="0">
                <a:solidFill>
                  <a:srgbClr val="FF0000"/>
                </a:solidFill>
              </a:rPr>
              <a:t>შესავალი</a:t>
            </a:r>
            <a:endParaRPr lang="en-US" sz="2400" dirty="0">
              <a:solidFill>
                <a:srgbClr val="FF0000"/>
              </a:solidFill>
            </a:endParaRPr>
          </a:p>
        </p:txBody>
      </p:sp>
      <p:sp>
        <p:nvSpPr>
          <p:cNvPr id="3" name="Content Placeholder 2"/>
          <p:cNvSpPr>
            <a:spLocks noGrp="1"/>
          </p:cNvSpPr>
          <p:nvPr>
            <p:ph idx="1"/>
          </p:nvPr>
        </p:nvSpPr>
        <p:spPr>
          <a:xfrm>
            <a:off x="1" y="1302589"/>
            <a:ext cx="12192000" cy="5109786"/>
          </a:xfrm>
        </p:spPr>
        <p:txBody>
          <a:bodyPr>
            <a:normAutofit fontScale="85000" lnSpcReduction="10000"/>
          </a:bodyPr>
          <a:lstStyle/>
          <a:p>
            <a:pPr marL="0" marR="0" indent="0" algn="just">
              <a:lnSpc>
                <a:spcPct val="150000"/>
              </a:lnSpc>
              <a:spcBef>
                <a:spcPts val="600"/>
              </a:spcBef>
              <a:spcAft>
                <a:spcPts val="0"/>
              </a:spcAft>
              <a:buNone/>
            </a:pPr>
            <a:r>
              <a:rPr lang="ka-GE" sz="2000" dirty="0">
                <a:effectLst/>
                <a:latin typeface="Sylfaen" panose="010A0502050306030303" pitchFamily="18" charset="0"/>
                <a:ea typeface="Sylfaen" panose="010A0502050306030303" pitchFamily="18" charset="0"/>
                <a:cs typeface="Sylfaen" panose="010A0502050306030303" pitchFamily="18" charset="0"/>
              </a:rPr>
              <a:t>საქართველოს მთავრობასთან 2018 წლის 29 ივნისს გაფორმებული ურთიერთგაგების მემორანდუმის (ცვლილება 2020 წლის 22 ივლისი) საფუძველზე შპს </a:t>
            </a:r>
            <a:r>
              <a:rPr lang="en-US" sz="2000" dirty="0">
                <a:effectLst/>
                <a:latin typeface="Sylfaen" panose="010A0502050306030303" pitchFamily="18" charset="0"/>
                <a:ea typeface="Sylfaen" panose="010A0502050306030303" pitchFamily="18" charset="0"/>
                <a:cs typeface="Sylfaen" panose="010A0502050306030303" pitchFamily="18" charset="0"/>
              </a:rPr>
              <a:t>“</a:t>
            </a:r>
            <a:r>
              <a:rPr lang="ka-GE" sz="2000" dirty="0" err="1">
                <a:effectLst/>
                <a:latin typeface="Sylfaen" panose="010A0502050306030303" pitchFamily="18" charset="0"/>
                <a:ea typeface="Sylfaen" panose="010A0502050306030303" pitchFamily="18" charset="0"/>
                <a:cs typeface="Sylfaen" panose="010A0502050306030303" pitchFamily="18" charset="0"/>
              </a:rPr>
              <a:t>ბორჯომჰესი</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ka-GE" sz="2000" dirty="0">
                <a:effectLst/>
                <a:latin typeface="Sylfaen" panose="010A0502050306030303" pitchFamily="18" charset="0"/>
                <a:ea typeface="Sylfaen" panose="010A0502050306030303" pitchFamily="18" charset="0"/>
                <a:cs typeface="Sylfaen" panose="010A0502050306030303" pitchFamily="18" charset="0"/>
              </a:rPr>
              <a:t>გეგმავს ბორჯომის მუნიციპალიტეტში, </a:t>
            </a:r>
            <a:r>
              <a:rPr lang="ka-GE" sz="2000" dirty="0" err="1">
                <a:effectLst/>
                <a:latin typeface="Sylfaen" panose="010A0502050306030303" pitchFamily="18" charset="0"/>
                <a:ea typeface="Sylfaen" panose="010A0502050306030303" pitchFamily="18" charset="0"/>
                <a:cs typeface="Sylfaen" panose="010A0502050306030303" pitchFamily="18" charset="0"/>
              </a:rPr>
              <a:t>მდ</a:t>
            </a:r>
            <a:r>
              <a:rPr lang="ka-GE" sz="2000" dirty="0">
                <a:effectLst/>
                <a:latin typeface="Sylfaen" panose="010A0502050306030303" pitchFamily="18" charset="0"/>
                <a:ea typeface="Sylfaen" panose="010A0502050306030303" pitchFamily="18" charset="0"/>
                <a:cs typeface="Sylfaen" panose="010A0502050306030303" pitchFamily="18" charset="0"/>
              </a:rPr>
              <a:t>. ბორჯომულაზე „</a:t>
            </a:r>
            <a:r>
              <a:rPr lang="ka-GE" sz="2000" dirty="0" err="1">
                <a:effectLst/>
                <a:latin typeface="Sylfaen" panose="010A0502050306030303" pitchFamily="18" charset="0"/>
                <a:ea typeface="Sylfaen" panose="010A0502050306030303" pitchFamily="18" charset="0"/>
                <a:cs typeface="Sylfaen" panose="010A0502050306030303" pitchFamily="18" charset="0"/>
              </a:rPr>
              <a:t>ბორჯომჰესისა</a:t>
            </a:r>
            <a:r>
              <a:rPr lang="ka-GE" sz="2000" dirty="0">
                <a:effectLst/>
                <a:latin typeface="Sylfaen" panose="010A0502050306030303" pitchFamily="18" charset="0"/>
                <a:ea typeface="Sylfaen" panose="010A0502050306030303" pitchFamily="18" charset="0"/>
                <a:cs typeface="Sylfaen" panose="010A0502050306030303" pitchFamily="18" charset="0"/>
              </a:rPr>
              <a:t> და </a:t>
            </a:r>
            <a:r>
              <a:rPr lang="ka-GE" sz="2000" dirty="0" err="1">
                <a:effectLst/>
                <a:latin typeface="Sylfaen" panose="010A0502050306030303" pitchFamily="18" charset="0"/>
                <a:ea typeface="Sylfaen" panose="010A0502050306030303" pitchFamily="18" charset="0"/>
                <a:cs typeface="Sylfaen" panose="010A0502050306030303" pitchFamily="18" charset="0"/>
              </a:rPr>
              <a:t>პლატოჰესის</a:t>
            </a:r>
            <a:r>
              <a:rPr lang="ka-GE" sz="2000" dirty="0">
                <a:effectLst/>
                <a:latin typeface="Sylfaen" panose="010A0502050306030303" pitchFamily="18" charset="0"/>
                <a:ea typeface="Sylfaen" panose="010A0502050306030303" pitchFamily="18" charset="0"/>
                <a:cs typeface="Sylfaen" panose="010A0502050306030303" pitchFamily="18" charset="0"/>
              </a:rPr>
              <a:t> კასკადის“ მოწყობას. </a:t>
            </a:r>
            <a:r>
              <a:rPr lang="ka-GE" sz="2000" b="1" u="sng" dirty="0">
                <a:effectLst/>
                <a:latin typeface="Sylfaen" panose="010A0502050306030303" pitchFamily="18" charset="0"/>
                <a:ea typeface="Sylfaen" panose="010A0502050306030303" pitchFamily="18" charset="0"/>
                <a:cs typeface="Sylfaen" panose="010A0502050306030303" pitchFamily="18" charset="0"/>
              </a:rPr>
              <a:t>წინამდებარე დოკუმენტი წარმოადგენს კასკადის შემადგენელ კომპონენტს -  </a:t>
            </a:r>
            <a:r>
              <a:rPr lang="en-US" sz="2000" b="1" u="sng" dirty="0">
                <a:effectLst/>
                <a:latin typeface="Sylfaen" panose="010A0502050306030303" pitchFamily="18" charset="0"/>
                <a:ea typeface="Sylfaen" panose="010A0502050306030303" pitchFamily="18" charset="0"/>
                <a:cs typeface="Sylfaen" panose="010A0502050306030303" pitchFamily="18" charset="0"/>
              </a:rPr>
              <a:t>“</a:t>
            </a:r>
            <a:r>
              <a:rPr lang="ka-GE" sz="2000" b="1" u="sng" dirty="0" err="1">
                <a:effectLst/>
                <a:latin typeface="Sylfaen" panose="010A0502050306030303" pitchFamily="18" charset="0"/>
                <a:ea typeface="Sylfaen" panose="010A0502050306030303" pitchFamily="18" charset="0"/>
                <a:cs typeface="Sylfaen" panose="010A0502050306030303" pitchFamily="18" charset="0"/>
              </a:rPr>
              <a:t>პლატოჰესი</a:t>
            </a:r>
            <a:r>
              <a:rPr lang="en-US" sz="2000" b="1" u="sng" dirty="0">
                <a:effectLst/>
                <a:latin typeface="Sylfaen" panose="010A0502050306030303" pitchFamily="18" charset="0"/>
                <a:ea typeface="Sylfaen" panose="010A0502050306030303" pitchFamily="18" charset="0"/>
                <a:cs typeface="Sylfaen" panose="010A0502050306030303" pitchFamily="18" charset="0"/>
              </a:rPr>
              <a:t>”</a:t>
            </a:r>
            <a:r>
              <a:rPr lang="ka-GE" sz="2000" b="1" u="sng" dirty="0">
                <a:effectLst/>
                <a:latin typeface="Sylfaen" panose="010A0502050306030303" pitchFamily="18" charset="0"/>
                <a:ea typeface="Sylfaen" panose="010A0502050306030303" pitchFamily="18" charset="0"/>
                <a:cs typeface="Sylfaen" panose="010A0502050306030303"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600"/>
              </a:spcBef>
              <a:spcAft>
                <a:spcPts val="0"/>
              </a:spcAft>
              <a:buNone/>
            </a:pPr>
            <a:r>
              <a:rPr lang="ka-GE" sz="2000" dirty="0">
                <a:effectLst/>
                <a:latin typeface="Sylfaen" panose="010A0502050306030303" pitchFamily="18" charset="0"/>
                <a:ea typeface="Sylfaen" panose="010A0502050306030303" pitchFamily="18" charset="0"/>
                <a:cs typeface="Sylfaen" panose="010A0502050306030303" pitchFamily="18" charset="0"/>
              </a:rPr>
              <a:t>წარმოდგენილ </a:t>
            </a:r>
            <a:r>
              <a:rPr lang="ka-GE" sz="2000" dirty="0" err="1">
                <a:effectLst/>
                <a:latin typeface="Sylfaen" panose="010A0502050306030303" pitchFamily="18" charset="0"/>
                <a:ea typeface="Sylfaen" panose="010A0502050306030303" pitchFamily="18" charset="0"/>
                <a:cs typeface="Sylfaen" panose="010A0502050306030303" pitchFamily="18" charset="0"/>
              </a:rPr>
              <a:t>სკოპინგის</a:t>
            </a:r>
            <a:r>
              <a:rPr lang="ka-GE"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ანგარიშში</a:t>
            </a:r>
            <a:r>
              <a:rPr lang="en-US"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განხილული</a:t>
            </a:r>
            <a:r>
              <a:rPr lang="en-US"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პროექტის</a:t>
            </a:r>
            <a:r>
              <a:rPr lang="en-US"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მიზან</a:t>
            </a:r>
            <a:r>
              <a:rPr lang="ka-GE" sz="2000" dirty="0">
                <a:effectLst/>
                <a:latin typeface="Sylfaen" panose="010A0502050306030303" pitchFamily="18" charset="0"/>
                <a:ea typeface="Sylfaen" panose="010A0502050306030303" pitchFamily="18" charset="0"/>
                <a:cs typeface="Sylfaen" panose="010A0502050306030303" pitchFamily="18" charset="0"/>
              </a:rPr>
              <a:t>ია -</a:t>
            </a:r>
            <a:r>
              <a:rPr lang="ka-GE"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ბორჯომის</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მუნიციპალიტეტის</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სოფ</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ტბას</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მიმდებარე</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ტერიტორიაზე</a:t>
            </a:r>
            <a:r>
              <a:rPr lang="ka-GE"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მდინარე</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ბორჯომულაზე</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ka-GE" sz="2000" dirty="0">
                <a:effectLst/>
                <a:latin typeface="Sylfaen" panose="010A0502050306030303" pitchFamily="18" charset="0"/>
                <a:ea typeface="Calibri" panose="020F0502020204030204" pitchFamily="34" charset="0"/>
                <a:cs typeface="Sylfaen" panose="010A0502050306030303" pitchFamily="18" charset="0"/>
              </a:rPr>
              <a:t>დაგეგმილი  </a:t>
            </a:r>
            <a:r>
              <a:rPr lang="ka-GE" sz="2000" dirty="0">
                <a:effectLst/>
                <a:latin typeface="Sylfaen" panose="010A0502050306030303" pitchFamily="18" charset="0"/>
                <a:ea typeface="Sylfaen" panose="010A0502050306030303" pitchFamily="18" charset="0"/>
                <a:cs typeface="Sylfaen" panose="010A0502050306030303" pitchFamily="18" charset="0"/>
              </a:rPr>
              <a:t>ჰიდროელექტროსადგურის (ჰესი)</a:t>
            </a:r>
            <a:r>
              <a:rPr lang="en-US" sz="2000" dirty="0">
                <a:effectLst/>
                <a:latin typeface="Calibri" panose="020F0502020204030204" pitchFamily="34" charset="0"/>
                <a:ea typeface="Sylfaen" panose="010A0502050306030303" pitchFamily="18" charset="0"/>
                <a:cs typeface="Times New Roman" panose="02020603050405020304" pitchFamily="18" charset="0"/>
              </a:rPr>
              <a:t> - </a:t>
            </a:r>
            <a:r>
              <a:rPr lang="ka-GE" sz="2000" b="1" dirty="0">
                <a:effectLst/>
                <a:latin typeface="Sylfaen" panose="010A0502050306030303" pitchFamily="18" charset="0"/>
                <a:ea typeface="Calibri" panose="020F0502020204030204" pitchFamily="34" charset="0"/>
                <a:cs typeface="Sylfaen" panose="010A0502050306030303" pitchFamily="18" charset="0"/>
              </a:rPr>
              <a:t>„</a:t>
            </a:r>
            <a:r>
              <a:rPr lang="ka-GE" sz="2000" b="1" dirty="0" err="1">
                <a:effectLst/>
                <a:latin typeface="Sylfaen" panose="010A0502050306030303" pitchFamily="18" charset="0"/>
                <a:ea typeface="Calibri" panose="020F0502020204030204" pitchFamily="34" charset="0"/>
                <a:cs typeface="Sylfaen" panose="010A0502050306030303" pitchFamily="18" charset="0"/>
              </a:rPr>
              <a:t>პლატოჰესის</a:t>
            </a:r>
            <a:r>
              <a:rPr lang="ka-GE" sz="2000" b="1" dirty="0">
                <a:effectLst/>
                <a:latin typeface="Sylfaen" panose="010A0502050306030303" pitchFamily="18" charset="0"/>
                <a:ea typeface="Calibri" panose="020F0502020204030204" pitchFamily="34" charset="0"/>
                <a:cs typeface="Sylfaen" panose="010A0502050306030303" pitchFamily="18" charset="0"/>
              </a:rPr>
              <a:t>“</a:t>
            </a:r>
            <a:r>
              <a:rPr lang="en-US" sz="2000" dirty="0">
                <a:effectLst/>
                <a:latin typeface="Calibri" panose="020F0502020204030204" pitchFamily="34"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Sylfaen" panose="010A0502050306030303" pitchFamily="18" charset="0"/>
              </a:rPr>
              <a:t>დადგმული</a:t>
            </a:r>
            <a:r>
              <a:rPr lang="ka-GE" sz="2000" dirty="0">
                <a:effectLst/>
                <a:latin typeface="Calibri" panose="020F0502020204030204" pitchFamily="34" charset="0"/>
                <a:ea typeface="Sylfaen" panose="010A0502050306030303" pitchFamily="18" charset="0"/>
                <a:cs typeface="Times New Roman" panose="02020603050405020304" pitchFamily="18" charset="0"/>
              </a:rPr>
              <a:t> </a:t>
            </a:r>
            <a:r>
              <a:rPr lang="ka-GE" sz="2000" dirty="0">
                <a:effectLst/>
                <a:latin typeface="Sylfaen" panose="010A0502050306030303" pitchFamily="18" charset="0"/>
                <a:ea typeface="Sylfaen" panose="010A0502050306030303" pitchFamily="18" charset="0"/>
                <a:cs typeface="Sylfaen" panose="010A0502050306030303" pitchFamily="18" charset="0"/>
              </a:rPr>
              <a:t>სიმძლავრე</a:t>
            </a:r>
            <a:r>
              <a:rPr lang="ka-GE" sz="2000" dirty="0">
                <a:effectLst/>
                <a:latin typeface="Calibri" panose="020F0502020204030204" pitchFamily="34" charset="0"/>
                <a:ea typeface="Sylfaen" panose="010A0502050306030303" pitchFamily="18" charset="0"/>
                <a:cs typeface="Times New Roman" panose="02020603050405020304" pitchFamily="18" charset="0"/>
              </a:rPr>
              <a:t> - 11,79 </a:t>
            </a:r>
            <a:r>
              <a:rPr lang="en-US" sz="2000" dirty="0" err="1">
                <a:effectLst/>
                <a:latin typeface="Sylfaen" panose="010A0502050306030303" pitchFamily="18" charset="0"/>
                <a:ea typeface="Sylfaen" panose="010A0502050306030303" pitchFamily="18" charset="0"/>
                <a:cs typeface="Sylfaen" panose="010A0502050306030303" pitchFamily="18" charset="0"/>
              </a:rPr>
              <a:t>მგვტ</a:t>
            </a:r>
            <a:r>
              <a:rPr lang="en-US" sz="2000" dirty="0">
                <a:effectLst/>
                <a:latin typeface="Sylfaen" panose="010A0502050306030303" pitchFamily="18" charset="0"/>
                <a:ea typeface="Sylfaen" panose="010A0502050306030303" pitchFamily="18" charset="0"/>
                <a:cs typeface="Sylfaen" panose="010A0502050306030303" pitchFamily="18" charset="0"/>
              </a:rPr>
              <a:t>)</a:t>
            </a:r>
            <a:r>
              <a:rPr lang="en-US"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მშენებლობა</a:t>
            </a:r>
            <a:r>
              <a:rPr lang="en-US"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და</a:t>
            </a:r>
            <a:r>
              <a:rPr lang="en-US" sz="2000" dirty="0">
                <a:effectLst/>
                <a:latin typeface="Calibri" panose="020F0502020204030204" pitchFamily="34" charset="0"/>
                <a:ea typeface="Sylfaen" panose="010A0502050306030303" pitchFamily="18" charset="0"/>
                <a:cs typeface="Times New Roman" panose="02020603050405020304"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ექსპლუატაცია</a:t>
            </a:r>
            <a:r>
              <a:rPr lang="ka-GE" sz="2000" dirty="0">
                <a:effectLst/>
                <a:latin typeface="Sylfaen" panose="010A0502050306030303" pitchFamily="18" charset="0"/>
                <a:ea typeface="Sylfaen" panose="010A0502050306030303" pitchFamily="18" charset="0"/>
                <a:cs typeface="Sylfaen" panose="010A0502050306030303" pitchFamily="18" charset="0"/>
              </a:rPr>
              <a:t>.</a:t>
            </a:r>
            <a:r>
              <a:rPr lang="ka-GE"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სამშენებლო</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ობიექტი</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მდებარეობს</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ქ.ბორჯომიდან</a:t>
            </a:r>
            <a:r>
              <a:rPr lang="en-US" sz="2000" dirty="0">
                <a:effectLst/>
                <a:latin typeface="Sylfaen" panose="010A0502050306030303" pitchFamily="18" charset="0"/>
                <a:ea typeface="Calibri" panose="020F0502020204030204" pitchFamily="34" charset="0"/>
                <a:cs typeface="Sylfaen" panose="010A0502050306030303" pitchFamily="18" charset="0"/>
              </a:rPr>
              <a:t>  7 </a:t>
            </a:r>
            <a:r>
              <a:rPr lang="en-US" sz="2000" dirty="0" err="1">
                <a:effectLst/>
                <a:latin typeface="Sylfaen" panose="010A0502050306030303" pitchFamily="18" charset="0"/>
                <a:ea typeface="Calibri" panose="020F0502020204030204" pitchFamily="34" charset="0"/>
                <a:cs typeface="Sylfaen" panose="010A0502050306030303" pitchFamily="18" charset="0"/>
              </a:rPr>
              <a:t>კმ-ში</a:t>
            </a:r>
            <a:r>
              <a:rPr lang="en-US" sz="2000" dirty="0">
                <a:effectLst/>
                <a:latin typeface="Sylfaen" panose="010A0502050306030303" pitchFamily="18" charset="0"/>
                <a:ea typeface="Calibri" panose="020F0502020204030204" pitchFamily="34" charset="0"/>
                <a:cs typeface="Sylfaen" panose="010A0502050306030303" pitchFamily="18" charset="0"/>
              </a:rPr>
              <a:t> </a:t>
            </a:r>
            <a:r>
              <a:rPr lang="en-US" sz="2000" dirty="0" err="1">
                <a:effectLst/>
                <a:latin typeface="Sylfaen" panose="010A0502050306030303" pitchFamily="18" charset="0"/>
                <a:ea typeface="Calibri" panose="020F0502020204030204" pitchFamily="34" charset="0"/>
                <a:cs typeface="Sylfaen" panose="010A0502050306030303" pitchFamily="18" charset="0"/>
              </a:rPr>
              <a:t>სამხრეთ-აღმოსავლეთით</a:t>
            </a:r>
            <a:r>
              <a:rPr lang="en-US" sz="2000" dirty="0">
                <a:effectLst/>
                <a:latin typeface="Sylfaen" panose="010A0502050306030303" pitchFamily="18" charset="0"/>
                <a:ea typeface="Calibri" panose="020F0502020204030204" pitchFamily="34" charset="0"/>
                <a:cs typeface="Sylfaen" panose="010A0502050306030303"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600"/>
              </a:spcBef>
              <a:spcAft>
                <a:spcPts val="0"/>
              </a:spcAft>
              <a:buNone/>
            </a:pPr>
            <a:r>
              <a:rPr lang="ka-GE" sz="2000" dirty="0">
                <a:effectLst/>
                <a:latin typeface="Sylfaen" panose="010A0502050306030303" pitchFamily="18" charset="0"/>
                <a:ea typeface="Sylfaen" panose="010A0502050306030303" pitchFamily="18" charset="0"/>
                <a:cs typeface="Sylfaen" panose="010A0502050306030303" pitchFamily="18" charset="0"/>
              </a:rPr>
              <a:t>შერჩეულია ჰესის მოწყობის დერივაციული სქემა, რომელშიც </a:t>
            </a:r>
            <a:r>
              <a:rPr lang="ka-GE" sz="2000" dirty="0" err="1">
                <a:effectLst/>
                <a:latin typeface="Sylfaen" panose="010A0502050306030303" pitchFamily="18" charset="0"/>
                <a:ea typeface="Sylfaen" panose="010A0502050306030303" pitchFamily="18" charset="0"/>
                <a:cs typeface="Sylfaen" panose="010A0502050306030303" pitchFamily="18" charset="0"/>
              </a:rPr>
              <a:t>დაწნევა</a:t>
            </a:r>
            <a:r>
              <a:rPr lang="ka-GE" sz="2000" dirty="0">
                <a:effectLst/>
                <a:latin typeface="Sylfaen" panose="010A0502050306030303" pitchFamily="18" charset="0"/>
                <a:ea typeface="Sylfaen" panose="010A0502050306030303" pitchFamily="18" charset="0"/>
                <a:cs typeface="Sylfaen" panose="010A0502050306030303" pitchFamily="18" charset="0"/>
              </a:rPr>
              <a:t> იქმნება დერივაციით. ექსპლუატაციაში შესვლის შემდგომ ჰესის მიერ გამომუშავებული ელექტროენერგია მიეწოდება  სახელმწიფო ელექტროსისტემას.</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600"/>
              </a:spcBef>
              <a:spcAft>
                <a:spcPts val="0"/>
              </a:spcAft>
              <a:buNone/>
            </a:pPr>
            <a:r>
              <a:rPr lang="en-US" sz="2000" dirty="0" err="1">
                <a:effectLst/>
                <a:latin typeface="Sylfaen" panose="010A0502050306030303" pitchFamily="18" charset="0"/>
                <a:ea typeface="Sylfaen" panose="010A0502050306030303" pitchFamily="18" charset="0"/>
                <a:cs typeface="Sylfaen" panose="010A0502050306030303" pitchFamily="18" charset="0"/>
              </a:rPr>
              <a:t>წარმოდგენილი</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ანგარიში</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მომზადდა</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შპს</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ჯორჯიან</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ჰაიდრო</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ფაუერ</a:t>
            </a:r>
            <a:r>
              <a:rPr lang="en-US" sz="2000" dirty="0">
                <a:effectLst/>
                <a:latin typeface="Sylfaen" panose="010A0502050306030303" pitchFamily="18" charset="0"/>
                <a:ea typeface="Sylfaen" panose="010A0502050306030303" pitchFamily="18" charset="0"/>
                <a:cs typeface="Sylfaen" panose="010A0502050306030303" pitchFamily="18" charset="0"/>
              </a:rPr>
              <a:t>“"-</a:t>
            </a:r>
            <a:r>
              <a:rPr lang="en-US" sz="2000" dirty="0" err="1">
                <a:effectLst/>
                <a:latin typeface="Sylfaen" panose="010A0502050306030303" pitchFamily="18" charset="0"/>
                <a:ea typeface="Sylfaen" panose="010A0502050306030303" pitchFamily="18" charset="0"/>
                <a:cs typeface="Sylfaen" panose="010A0502050306030303" pitchFamily="18" charset="0"/>
              </a:rPr>
              <a:t>ის</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მიერ</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საქართველოს</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კანონის</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გარემოსდაცვითი</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შეფასების</a:t>
            </a:r>
            <a:r>
              <a:rPr lang="en-US" sz="2000" dirty="0">
                <a:effectLst/>
                <a:latin typeface="Sylfaen" panose="010A0502050306030303" pitchFamily="18" charset="0"/>
                <a:ea typeface="Sylfaen" panose="010A0502050306030303" pitchFamily="18" charset="0"/>
                <a:cs typeface="Sylfaen" panose="010A0502050306030303" pitchFamily="18" charset="0"/>
              </a:rPr>
              <a:t> </a:t>
            </a:r>
            <a:r>
              <a:rPr lang="en-US" sz="2000" dirty="0" err="1">
                <a:effectLst/>
                <a:latin typeface="Sylfaen" panose="010A0502050306030303" pitchFamily="18" charset="0"/>
                <a:ea typeface="Sylfaen" panose="010A0502050306030303" pitchFamily="18" charset="0"/>
                <a:cs typeface="Sylfaen" panose="010A0502050306030303" pitchFamily="18" charset="0"/>
              </a:rPr>
              <a:t>კოდექსი</a:t>
            </a:r>
            <a:r>
              <a:rPr lang="en-US" sz="2000" dirty="0">
                <a:effectLst/>
                <a:latin typeface="Sylfaen" panose="010A0502050306030303" pitchFamily="18" charset="0"/>
                <a:ea typeface="Sylfaen" panose="010A0502050306030303" pitchFamily="18" charset="0"/>
                <a:cs typeface="Sylfaen" panose="010A0502050306030303" pitchFamily="18" charset="0"/>
              </a:rPr>
              <a:t>“-ს </a:t>
            </a:r>
            <a:r>
              <a:rPr lang="en-US" sz="2000" dirty="0" err="1">
                <a:effectLst/>
                <a:latin typeface="Sylfaen" panose="010A0502050306030303" pitchFamily="18" charset="0"/>
                <a:ea typeface="Sylfaen" panose="010A0502050306030303" pitchFamily="18" charset="0"/>
                <a:cs typeface="Sylfaen" panose="010A0502050306030303" pitchFamily="18" charset="0"/>
              </a:rPr>
              <a:t>შესაბამისად</a:t>
            </a:r>
            <a:r>
              <a:rPr lang="en-US" sz="2000" dirty="0">
                <a:effectLst/>
                <a:latin typeface="Sylfaen" panose="010A0502050306030303" pitchFamily="18" charset="0"/>
                <a:ea typeface="Sylfaen" panose="010A0502050306030303" pitchFamily="18" charset="0"/>
                <a:cs typeface="Sylfaen" panose="010A0502050306030303" pitchFamily="18" charset="0"/>
              </a:rPr>
              <a:t>.</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ka-GE" sz="2000" b="1" dirty="0"/>
          </a:p>
          <a:p>
            <a:pPr algn="just"/>
            <a:endParaRPr lang="ka-GE" sz="1800" dirty="0"/>
          </a:p>
        </p:txBody>
      </p:sp>
    </p:spTree>
    <p:extLst>
      <p:ext uri="{BB962C8B-B14F-4D97-AF65-F5344CB8AC3E}">
        <p14:creationId xmlns:p14="http://schemas.microsoft.com/office/powerpoint/2010/main" val="334200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478" y="254643"/>
            <a:ext cx="9488419" cy="381965"/>
          </a:xfrm>
        </p:spPr>
        <p:txBody>
          <a:bodyPr>
            <a:normAutofit fontScale="90000"/>
          </a:bodyPr>
          <a:lstStyle/>
          <a:p>
            <a:pPr algn="ctr"/>
            <a:r>
              <a:rPr lang="ka-GE" sz="2400" b="1" dirty="0"/>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პროექტის</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მიზანი</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და</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მოკლე</a:t>
            </a:r>
            <a:r>
              <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აღწერა</a:t>
            </a:r>
            <a:endParaRPr lang="en-US" sz="2400" dirty="0">
              <a:solidFill>
                <a:srgbClr val="FF0000"/>
              </a:solidFill>
            </a:endParaRPr>
          </a:p>
        </p:txBody>
      </p:sp>
      <p:sp>
        <p:nvSpPr>
          <p:cNvPr id="3" name="Content Placeholder 2"/>
          <p:cNvSpPr>
            <a:spLocks noGrp="1"/>
          </p:cNvSpPr>
          <p:nvPr>
            <p:ph idx="1"/>
          </p:nvPr>
        </p:nvSpPr>
        <p:spPr>
          <a:xfrm>
            <a:off x="1" y="636608"/>
            <a:ext cx="12192000" cy="6088283"/>
          </a:xfrm>
        </p:spPr>
        <p:txBody>
          <a:bodyPr>
            <a:normAutofit fontScale="32500" lnSpcReduction="20000"/>
          </a:bodyPr>
          <a:lstStyle/>
          <a:p>
            <a:pPr marL="0" marR="0" indent="0" algn="just">
              <a:lnSpc>
                <a:spcPct val="120000"/>
              </a:lnSpc>
              <a:spcBef>
                <a:spcPts val="0"/>
              </a:spcBef>
              <a:spcAft>
                <a:spcPts val="0"/>
              </a:spcAft>
              <a:buNone/>
            </a:pPr>
            <a:r>
              <a:rPr lang="ka-GE" sz="4900" dirty="0" err="1">
                <a:effectLst/>
                <a:latin typeface="Sylfaen" panose="010A0502050306030303" pitchFamily="18" charset="0"/>
                <a:ea typeface="Calibri" panose="020F0502020204030204" pitchFamily="34" charset="0"/>
                <a:cs typeface="Sylfaen" panose="010A0502050306030303" pitchFamily="18" charset="0"/>
              </a:rPr>
              <a:t>პლატოჰესის</a:t>
            </a:r>
            <a:r>
              <a:rPr lang="ka-GE" sz="4900" dirty="0">
                <a:effectLst/>
                <a:latin typeface="Sylfaen" panose="010A0502050306030303" pitchFamily="18" charset="0"/>
                <a:ea typeface="Calibri" panose="020F0502020204030204" pitchFamily="34" charset="0"/>
                <a:cs typeface="Sylfaen" panose="010A0502050306030303" pitchFamily="18" charset="0"/>
              </a:rPr>
              <a:t> მშენებლობა გათვალისწინებულია საქართველოს რესპუბლიკაში, მდინარე ბორჯომულაზე,  სამცხე-</a:t>
            </a:r>
            <a:r>
              <a:rPr lang="ka-GE" sz="4900" dirty="0" err="1">
                <a:effectLst/>
                <a:latin typeface="Sylfaen" panose="010A0502050306030303" pitchFamily="18" charset="0"/>
                <a:ea typeface="Calibri" panose="020F0502020204030204" pitchFamily="34" charset="0"/>
                <a:cs typeface="Sylfaen" panose="010A0502050306030303" pitchFamily="18" charset="0"/>
              </a:rPr>
              <a:t>ჯავეხეთის</a:t>
            </a:r>
            <a:r>
              <a:rPr lang="ka-GE" sz="4900" dirty="0">
                <a:effectLst/>
                <a:latin typeface="Sylfaen" panose="010A0502050306030303" pitchFamily="18" charset="0"/>
                <a:ea typeface="Calibri" panose="020F0502020204030204" pitchFamily="34" charset="0"/>
                <a:cs typeface="Sylfaen" panose="010A0502050306030303" pitchFamily="18" charset="0"/>
              </a:rPr>
              <a:t> რეგიონის ბორჯომის მუნიციპალიტეტის </a:t>
            </a:r>
            <a:r>
              <a:rPr lang="ka-GE" sz="4900" dirty="0" err="1">
                <a:effectLst/>
                <a:latin typeface="Sylfaen" panose="010A0502050306030303" pitchFamily="18" charset="0"/>
                <a:ea typeface="Calibri" panose="020F0502020204030204" pitchFamily="34" charset="0"/>
                <a:cs typeface="Sylfaen" panose="010A0502050306030303" pitchFamily="18" charset="0"/>
              </a:rPr>
              <a:t>სოფ</a:t>
            </a:r>
            <a:r>
              <a:rPr lang="ka-GE" sz="4900" dirty="0">
                <a:effectLst/>
                <a:latin typeface="Sylfaen" panose="010A0502050306030303" pitchFamily="18" charset="0"/>
                <a:ea typeface="Calibri" panose="020F0502020204030204" pitchFamily="34" charset="0"/>
                <a:cs typeface="Sylfaen" panose="010A0502050306030303" pitchFamily="18" charset="0"/>
              </a:rPr>
              <a:t>. ტბას მიმდებარე ტერიტორიაზე. სამშენებლო ობიექტი მდებარეობს </a:t>
            </a:r>
            <a:r>
              <a:rPr lang="ka-GE" sz="4900" dirty="0" err="1">
                <a:effectLst/>
                <a:latin typeface="Sylfaen" panose="010A0502050306030303" pitchFamily="18" charset="0"/>
                <a:ea typeface="Calibri" panose="020F0502020204030204" pitchFamily="34" charset="0"/>
                <a:cs typeface="Sylfaen" panose="010A0502050306030303" pitchFamily="18" charset="0"/>
              </a:rPr>
              <a:t>ქ.ბორჯომის</a:t>
            </a:r>
            <a:r>
              <a:rPr lang="ka-GE" sz="4900" dirty="0">
                <a:effectLst/>
                <a:latin typeface="Sylfaen" panose="010A0502050306030303" pitchFamily="18" charset="0"/>
                <a:ea typeface="Calibri" panose="020F0502020204030204" pitchFamily="34" charset="0"/>
                <a:cs typeface="Sylfaen" panose="010A0502050306030303" pitchFamily="18" charset="0"/>
              </a:rPr>
              <a:t> სამხრეთ-აღმოსავლეთით 7 კმ-ში.  </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ka-GE" sz="4900" dirty="0">
                <a:effectLst/>
                <a:latin typeface="Sylfaen" panose="010A0502050306030303" pitchFamily="18" charset="0"/>
                <a:ea typeface="Calibri" panose="020F0502020204030204" pitchFamily="34" charset="0"/>
                <a:cs typeface="Calibri" panose="020F0502020204030204" pitchFamily="34" charset="0"/>
              </a:rPr>
              <a:t>ჰესის ადგილმდებარეობის კოორდინატები:  </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ka-GE" sz="4900" b="1" dirty="0" err="1">
                <a:effectLst/>
                <a:latin typeface="Sylfaen" panose="010A0502050306030303" pitchFamily="18" charset="0"/>
                <a:ea typeface="Calibri" panose="020F0502020204030204" pitchFamily="34" charset="0"/>
                <a:cs typeface="Sylfaen" panose="010A0502050306030303" pitchFamily="18" charset="0"/>
              </a:rPr>
              <a:t>პლატოჰესი</a:t>
            </a:r>
            <a:r>
              <a:rPr lang="ka-GE" sz="4900" b="1" dirty="0" err="1">
                <a:effectLst/>
                <a:latin typeface="Sylfaen" panose="010A0502050306030303" pitchFamily="18" charset="0"/>
                <a:ea typeface="Calibri" panose="020F0502020204030204" pitchFamily="34" charset="0"/>
                <a:cs typeface="Times New Roman" panose="02020603050405020304" pitchFamily="18" charset="0"/>
              </a:rPr>
              <a:t>ს</a:t>
            </a:r>
            <a:r>
              <a:rPr lang="ka-GE" sz="4900" dirty="0">
                <a:effectLst/>
                <a:latin typeface="Sylfaen" panose="010A0502050306030303" pitchFamily="18" charset="0"/>
                <a:ea typeface="Calibri" panose="020F0502020204030204" pitchFamily="34" charset="0"/>
                <a:cs typeface="Times New Roman" panose="02020603050405020304" pitchFamily="18" charset="0"/>
              </a:rPr>
              <a:t> </a:t>
            </a:r>
            <a:r>
              <a:rPr lang="ka-GE" sz="4900" b="1" dirty="0">
                <a:effectLst/>
                <a:latin typeface="Sylfaen" panose="010A0502050306030303" pitchFamily="18" charset="0"/>
                <a:ea typeface="Calibri" panose="020F0502020204030204" pitchFamily="34" charset="0"/>
                <a:cs typeface="Calibri" panose="020F0502020204030204" pitchFamily="34" charset="0"/>
              </a:rPr>
              <a:t>სათავე ნაგებობა:</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ka-GE" sz="4900" dirty="0">
                <a:effectLst/>
                <a:latin typeface="Sylfaen" panose="010A0502050306030303" pitchFamily="18" charset="0"/>
                <a:ea typeface="Calibri" panose="020F0502020204030204" pitchFamily="34" charset="0"/>
                <a:cs typeface="Calibri" panose="020F0502020204030204" pitchFamily="34" charset="0"/>
              </a:rPr>
              <a:t>X=372579;  Y=4622263, UTM-WGS84 სისტემაში.</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ka-GE" sz="4900" b="1" dirty="0" err="1">
                <a:effectLst/>
                <a:latin typeface="Sylfaen" panose="010A0502050306030303" pitchFamily="18" charset="0"/>
                <a:ea typeface="Calibri" panose="020F0502020204030204" pitchFamily="34" charset="0"/>
                <a:cs typeface="Sylfaen" panose="010A0502050306030303" pitchFamily="18" charset="0"/>
              </a:rPr>
              <a:t>პლატოჰესი</a:t>
            </a:r>
            <a:r>
              <a:rPr lang="ka-GE" sz="4900" b="1" dirty="0" err="1">
                <a:effectLst/>
                <a:latin typeface="Sylfaen" panose="010A0502050306030303" pitchFamily="18" charset="0"/>
                <a:ea typeface="Calibri" panose="020F0502020204030204" pitchFamily="34" charset="0"/>
                <a:cs typeface="Times New Roman" panose="02020603050405020304" pitchFamily="18" charset="0"/>
              </a:rPr>
              <a:t>ს</a:t>
            </a:r>
            <a:r>
              <a:rPr lang="ka-GE" sz="4900" dirty="0">
                <a:effectLst/>
                <a:latin typeface="Sylfaen" panose="010A0502050306030303" pitchFamily="18" charset="0"/>
                <a:ea typeface="Calibri" panose="020F0502020204030204" pitchFamily="34" charset="0"/>
                <a:cs typeface="Times New Roman" panose="02020603050405020304" pitchFamily="18" charset="0"/>
              </a:rPr>
              <a:t> </a:t>
            </a:r>
            <a:r>
              <a:rPr lang="ka-GE" sz="4900" b="1" dirty="0">
                <a:effectLst/>
                <a:latin typeface="Sylfaen" panose="010A0502050306030303" pitchFamily="18" charset="0"/>
                <a:ea typeface="Calibri" panose="020F0502020204030204" pitchFamily="34" charset="0"/>
                <a:cs typeface="Calibri" panose="020F0502020204030204" pitchFamily="34" charset="0"/>
              </a:rPr>
              <a:t>ჰესის შენობა:</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ka-GE" sz="4900" dirty="0">
                <a:effectLst/>
                <a:latin typeface="Sylfaen" panose="010A0502050306030303" pitchFamily="18" charset="0"/>
                <a:ea typeface="Calibri" panose="020F0502020204030204" pitchFamily="34" charset="0"/>
                <a:cs typeface="Calibri" panose="020F0502020204030204" pitchFamily="34" charset="0"/>
              </a:rPr>
              <a:t>X=370678 ; Y=4628138, UTM-WGS84 სისტემაში.</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ka-GE" sz="4900" dirty="0">
                <a:effectLst/>
                <a:latin typeface="Sylfaen" panose="010A0502050306030303" pitchFamily="18" charset="0"/>
                <a:ea typeface="Calibri" panose="020F0502020204030204" pitchFamily="34" charset="0"/>
                <a:cs typeface="Sylfaen" panose="010A0502050306030303" pitchFamily="18" charset="0"/>
              </a:rPr>
              <a:t> </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ka-GE" sz="4900" b="1" dirty="0">
                <a:effectLst/>
                <a:latin typeface="Sylfaen" panose="010A0502050306030303" pitchFamily="18" charset="0"/>
                <a:ea typeface="Calibri" panose="020F0502020204030204" pitchFamily="34" charset="0"/>
                <a:cs typeface="Sylfaen" panose="010A0502050306030303" pitchFamily="18" charset="0"/>
              </a:rPr>
              <a:t>პლატო</a:t>
            </a:r>
            <a:r>
              <a:rPr lang="en-US" sz="4900" b="1" dirty="0" err="1">
                <a:effectLst/>
                <a:latin typeface="Sylfaen" panose="010A0502050306030303" pitchFamily="18" charset="0"/>
                <a:ea typeface="Calibri" panose="020F0502020204030204" pitchFamily="34" charset="0"/>
                <a:cs typeface="Sylfaen" panose="010A0502050306030303" pitchFamily="18" charset="0"/>
              </a:rPr>
              <a:t>ჰესი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ka-GE" sz="4900" dirty="0">
                <a:effectLst/>
                <a:latin typeface="Sylfaen" panose="010A0502050306030303" pitchFamily="18" charset="0"/>
                <a:ea typeface="Calibri" panose="020F0502020204030204" pitchFamily="34" charset="0"/>
                <a:cs typeface="Sylfaen" panose="010A0502050306030303" pitchFamily="18" charset="0"/>
              </a:rPr>
              <a:t>(ნახ 3.1.1, 3.1.2) </a:t>
            </a:r>
            <a:r>
              <a:rPr lang="en-US" sz="4900" dirty="0" err="1">
                <a:effectLst/>
                <a:latin typeface="Sylfaen" panose="010A0502050306030303" pitchFamily="18" charset="0"/>
                <a:ea typeface="Calibri" panose="020F0502020204030204" pitchFamily="34" charset="0"/>
                <a:cs typeface="Sylfaen" panose="010A0502050306030303" pitchFamily="18" charset="0"/>
              </a:rPr>
              <a:t>დაგეგმილია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როგორც</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მდინარის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ბუნებრივ</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მოდინებაზე</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მომუშავე</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ჰიდროელექტროსადგური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სათავე</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კვანძი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განთავსდება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მდინარის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გასწორში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ნშდ</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a:effectLst/>
                <a:latin typeface="Sylfaen" panose="010A0502050306030303" pitchFamily="18" charset="0"/>
                <a:ea typeface="Calibri" panose="020F0502020204030204" pitchFamily="34" charset="0"/>
                <a:cs typeface="Sylfaen" panose="010A0502050306030303" pitchFamily="18" charset="0"/>
                <a:sym typeface="Symbol" panose="05050102010706020507" pitchFamily="18" charset="2"/>
              </a:rPr>
              <a:t></a:t>
            </a:r>
            <a:r>
              <a:rPr lang="en-US" sz="4900" dirty="0">
                <a:effectLst/>
                <a:latin typeface="Sylfaen" panose="010A0502050306030303" pitchFamily="18" charset="0"/>
                <a:ea typeface="Calibri" panose="020F0502020204030204" pitchFamily="34" charset="0"/>
                <a:cs typeface="Sylfaen" panose="010A0502050306030303" pitchFamily="18" charset="0"/>
              </a:rPr>
              <a:t>1526.00 </a:t>
            </a:r>
            <a:r>
              <a:rPr lang="en-US" sz="4900" dirty="0" err="1">
                <a:effectLst/>
                <a:latin typeface="Sylfaen" panose="010A0502050306030303" pitchFamily="18" charset="0"/>
                <a:ea typeface="Calibri" panose="020F0502020204030204" pitchFamily="34" charset="0"/>
                <a:cs typeface="Sylfaen" panose="010A0502050306030303" pitchFamily="18" charset="0"/>
              </a:rPr>
              <a:t>მზდ</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კშდ</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a:effectLst/>
                <a:latin typeface="Sylfaen" panose="010A0502050306030303" pitchFamily="18" charset="0"/>
                <a:ea typeface="Calibri" panose="020F0502020204030204" pitchFamily="34" charset="0"/>
                <a:cs typeface="Sylfaen" panose="010A0502050306030303" pitchFamily="18" charset="0"/>
                <a:sym typeface="Symbol" panose="05050102010706020507" pitchFamily="18" charset="2"/>
              </a:rPr>
              <a:t></a:t>
            </a:r>
            <a:r>
              <a:rPr lang="en-US" sz="4900" dirty="0">
                <a:effectLst/>
                <a:latin typeface="Sylfaen" panose="010A0502050306030303" pitchFamily="18" charset="0"/>
                <a:ea typeface="Calibri" panose="020F0502020204030204" pitchFamily="34" charset="0"/>
                <a:cs typeface="Sylfaen" panose="010A0502050306030303" pitchFamily="18" charset="0"/>
              </a:rPr>
              <a:t>1527.45 </a:t>
            </a:r>
            <a:r>
              <a:rPr lang="en-US" sz="4900" dirty="0" err="1">
                <a:effectLst/>
                <a:latin typeface="Sylfaen" panose="010A0502050306030303" pitchFamily="18" charset="0"/>
                <a:ea typeface="Calibri" panose="020F0502020204030204" pitchFamily="34" charset="0"/>
                <a:cs typeface="Sylfaen" panose="010A0502050306030303" pitchFamily="18" charset="0"/>
              </a:rPr>
              <a:t>მზდ</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წყალმიმღების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საანგარიშო</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ხარჯია</a:t>
            </a:r>
            <a:r>
              <a:rPr lang="en-US" sz="4900" dirty="0">
                <a:effectLst/>
                <a:latin typeface="Sylfaen" panose="010A0502050306030303" pitchFamily="18" charset="0"/>
                <a:ea typeface="Calibri" panose="020F0502020204030204" pitchFamily="34" charset="0"/>
                <a:cs typeface="Sylfaen" panose="010A0502050306030303" pitchFamily="18" charset="0"/>
              </a:rPr>
              <a:t> 3.20 მ</a:t>
            </a:r>
            <a:r>
              <a:rPr lang="en-US" sz="4900" baseline="30000" dirty="0">
                <a:effectLst/>
                <a:latin typeface="Sylfaen" panose="010A0502050306030303" pitchFamily="18" charset="0"/>
                <a:ea typeface="Calibri" panose="020F0502020204030204" pitchFamily="34" charset="0"/>
                <a:cs typeface="Sylfaen" panose="010A0502050306030303" pitchFamily="18" charset="0"/>
              </a:rPr>
              <a:t>3</a:t>
            </a:r>
            <a:r>
              <a:rPr lang="en-US" sz="4900" dirty="0">
                <a:effectLst/>
                <a:latin typeface="Sylfaen" panose="010A0502050306030303" pitchFamily="18" charset="0"/>
                <a:ea typeface="Calibri" panose="020F0502020204030204" pitchFamily="34" charset="0"/>
                <a:cs typeface="Sylfaen" panose="010A0502050306030303" pitchFamily="18" charset="0"/>
              </a:rPr>
              <a:t>/</a:t>
            </a:r>
            <a:r>
              <a:rPr lang="en-US" sz="4900" dirty="0" err="1">
                <a:effectLst/>
                <a:latin typeface="Sylfaen" panose="010A0502050306030303" pitchFamily="18" charset="0"/>
                <a:ea typeface="Calibri" panose="020F0502020204030204" pitchFamily="34" charset="0"/>
                <a:cs typeface="Sylfaen" panose="010A0502050306030303" pitchFamily="18" charset="0"/>
              </a:rPr>
              <a:t>წმ</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წყალმიმღების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შესასვლელში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ეწყობა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ჰორიზონტალურგისოსებიანი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ავტომატური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გამწმენდი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მოწყობილობა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წყალმიმღებიდან</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წყალი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გადაედინება</a:t>
            </a:r>
            <a:r>
              <a:rPr lang="en-US" sz="4900" dirty="0">
                <a:effectLst/>
                <a:latin typeface="Sylfaen" panose="010A0502050306030303" pitchFamily="18" charset="0"/>
                <a:ea typeface="Calibri" panose="020F0502020204030204" pitchFamily="34" charset="0"/>
                <a:cs typeface="Sylfaen" panose="010A0502050306030303" pitchFamily="18" charset="0"/>
              </a:rPr>
              <a:t> 2 </a:t>
            </a:r>
            <a:r>
              <a:rPr lang="en-US" sz="4900" dirty="0" err="1">
                <a:effectLst/>
                <a:latin typeface="Sylfaen" panose="010A0502050306030303" pitchFamily="18" charset="0"/>
                <a:ea typeface="Calibri" panose="020F0502020204030204" pitchFamily="34" charset="0"/>
                <a:cs typeface="Sylfaen" panose="010A0502050306030303" pitchFamily="18" charset="0"/>
              </a:rPr>
              <a:t>კამერიდან</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ჰიდრავლიკური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რეცხვის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სალექარში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რომელიც</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შედგება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სალექარის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მუშა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კამერის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და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გამოსასვლელი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სათავისაგან</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მუშა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კამერების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ბოლოში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გათვალისწინებულია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კამერების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გამრეცხის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მოწყობა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რომლის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მეშვეობითაც</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სალექარის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გარეცხვისთვის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გამოყენებული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წყალი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ჩაედინება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ისევ</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მდინარის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კალაპოტში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მუშა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კამერებიდან</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წყალი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გადაედინება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სალექარის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გამოსასვლელ</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სათავისში</a:t>
            </a:r>
            <a:r>
              <a:rPr lang="en-US" sz="4900" dirty="0">
                <a:effectLst/>
                <a:latin typeface="Sylfaen" panose="010A0502050306030303" pitchFamily="18" charset="0"/>
                <a:ea typeface="Calibri" panose="020F0502020204030204" pitchFamily="34" charset="0"/>
                <a:cs typeface="Sylfaen" panose="010A0502050306030303" pitchFamily="18" charset="0"/>
              </a:rPr>
              <a:t>  -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სადაწნეო</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აუზში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რომლის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ფარგლებშიც</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გათვალისწინებულია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დამატებითი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გისოსი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მოწყობა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აუზიდან</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იწყება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ka-GE" sz="4900" dirty="0" err="1">
                <a:effectLst/>
                <a:latin typeface="Sylfaen" panose="010A0502050306030303" pitchFamily="18" charset="0"/>
                <a:ea typeface="Calibri" panose="020F0502020204030204" pitchFamily="34" charset="0"/>
                <a:cs typeface="Sylfaen" panose="010A0502050306030303" pitchFamily="18" charset="0"/>
              </a:rPr>
              <a:t>სადაწნეო</a:t>
            </a:r>
            <a:r>
              <a:rPr lang="ka-GE" sz="4900" dirty="0">
                <a:effectLst/>
                <a:latin typeface="Sylfaen" panose="010A0502050306030303" pitchFamily="18" charset="0"/>
                <a:ea typeface="Calibri" panose="020F0502020204030204" pitchFamily="34" charset="0"/>
                <a:cs typeface="Sylfaen" panose="010A0502050306030303" pitchFamily="18" charset="0"/>
              </a:rPr>
              <a:t> დერივაცია (</a:t>
            </a:r>
            <a:r>
              <a:rPr lang="ka-GE" sz="4900" dirty="0" err="1">
                <a:effectLst/>
                <a:latin typeface="Sylfaen" panose="010A0502050306030303" pitchFamily="18" charset="0"/>
                <a:ea typeface="Calibri" panose="020F0502020204030204" pitchFamily="34" charset="0"/>
                <a:cs typeface="Sylfaen" panose="010A0502050306030303" pitchFamily="18" charset="0"/>
              </a:rPr>
              <a:t>სადაწნეო</a:t>
            </a:r>
            <a:r>
              <a:rPr lang="ka-GE" sz="4900" dirty="0">
                <a:effectLst/>
                <a:latin typeface="Sylfaen" panose="010A0502050306030303" pitchFamily="18" charset="0"/>
                <a:ea typeface="Calibri" panose="020F0502020204030204" pitchFamily="34" charset="0"/>
                <a:cs typeface="Sylfaen" panose="010A0502050306030303" pitchFamily="18" charset="0"/>
              </a:rPr>
              <a:t> გვირაბი და ლითონის მილსადენი)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რომლითაც</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წყალი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მიეწოდება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ჰესის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შენობაში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განთავსებულ</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ka-GE" sz="4900" dirty="0" err="1">
                <a:effectLst/>
                <a:latin typeface="Sylfaen" panose="010A0502050306030303" pitchFamily="18" charset="0"/>
                <a:ea typeface="Calibri" panose="020F0502020204030204" pitchFamily="34" charset="0"/>
                <a:cs typeface="Sylfaen" panose="010A0502050306030303" pitchFamily="18" charset="0"/>
              </a:rPr>
              <a:t>ვერტიკალურღერძიან</a:t>
            </a:r>
            <a:r>
              <a:rPr lang="ka-GE"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პელტონის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ტიპის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ka-GE" sz="4900" dirty="0">
                <a:effectLst/>
                <a:latin typeface="Sylfaen" panose="010A0502050306030303" pitchFamily="18" charset="0"/>
                <a:ea typeface="Calibri" panose="020F0502020204030204" pitchFamily="34" charset="0"/>
                <a:cs typeface="Sylfaen" panose="010A0502050306030303" pitchFamily="18" charset="0"/>
              </a:rPr>
              <a:t>ერთ </a:t>
            </a:r>
            <a:r>
              <a:rPr lang="en-US" sz="4900" dirty="0" err="1">
                <a:effectLst/>
                <a:latin typeface="Sylfaen" panose="010A0502050306030303" pitchFamily="18" charset="0"/>
                <a:ea typeface="Calibri" panose="020F0502020204030204" pitchFamily="34" charset="0"/>
                <a:cs typeface="Sylfaen" panose="010A0502050306030303" pitchFamily="18" charset="0"/>
              </a:rPr>
              <a:t>ტურბინას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ტურბინის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ღერძის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ნიშნულია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a:effectLst/>
                <a:latin typeface="Sylfaen" panose="010A0502050306030303" pitchFamily="18" charset="0"/>
                <a:ea typeface="Calibri" panose="020F0502020204030204" pitchFamily="34" charset="0"/>
                <a:cs typeface="Sylfaen" panose="010A0502050306030303" pitchFamily="18" charset="0"/>
                <a:sym typeface="Symbol" panose="05050102010706020507" pitchFamily="18" charset="2"/>
              </a:rPr>
              <a:t></a:t>
            </a:r>
            <a:r>
              <a:rPr lang="en-US" sz="4900" dirty="0">
                <a:effectLst/>
                <a:latin typeface="Sylfaen" panose="010A0502050306030303" pitchFamily="18" charset="0"/>
                <a:ea typeface="Calibri" panose="020F0502020204030204" pitchFamily="34" charset="0"/>
                <a:cs typeface="Sylfaen" panose="010A0502050306030303" pitchFamily="18" charset="0"/>
              </a:rPr>
              <a:t>1051,00 </a:t>
            </a:r>
            <a:r>
              <a:rPr lang="en-US" sz="4900" dirty="0" err="1">
                <a:effectLst/>
                <a:latin typeface="Sylfaen" panose="010A0502050306030303" pitchFamily="18" charset="0"/>
                <a:ea typeface="Calibri" panose="020F0502020204030204" pitchFamily="34" charset="0"/>
                <a:cs typeface="Sylfaen" panose="010A0502050306030303" pitchFamily="18" charset="0"/>
              </a:rPr>
              <a:t>მზდ</a:t>
            </a:r>
            <a:r>
              <a:rPr lang="en-US" sz="4900" dirty="0">
                <a:effectLst/>
                <a:latin typeface="Sylfaen" panose="010A0502050306030303" pitchFamily="18" charset="0"/>
                <a:ea typeface="Calibri" panose="020F0502020204030204" pitchFamily="34" charset="0"/>
                <a:cs typeface="Sylfaen" panose="010A0502050306030303" pitchFamily="18" charset="0"/>
              </a:rPr>
              <a:t>.  </a:t>
            </a:r>
            <a:endParaRPr lang="ka-GE" sz="4900" dirty="0">
              <a:effectLst/>
              <a:latin typeface="Sylfaen" panose="010A0502050306030303" pitchFamily="18" charset="0"/>
              <a:ea typeface="Calibri" panose="020F0502020204030204" pitchFamily="34" charset="0"/>
              <a:cs typeface="Times New Roman" panose="02020603050405020304" pitchFamily="18" charset="0"/>
            </a:endParaRPr>
          </a:p>
          <a:p>
            <a:pPr marL="0" indent="0">
              <a:lnSpc>
                <a:spcPct val="120000"/>
              </a:lnSpc>
              <a:buNone/>
            </a:pPr>
            <a:r>
              <a:rPr lang="en-US" sz="4900" dirty="0" err="1">
                <a:effectLst/>
                <a:latin typeface="Sylfaen" panose="010A0502050306030303" pitchFamily="18" charset="0"/>
                <a:ea typeface="Calibri" panose="020F0502020204030204" pitchFamily="34" charset="0"/>
                <a:cs typeface="Sylfaen" panose="010A0502050306030303" pitchFamily="18" charset="0"/>
              </a:rPr>
              <a:t>უნდა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აღინიშნოს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რომ</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შერჩეული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საპროექტო</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ჰესის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კომუნიკაციების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ნაწილი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განლაგდება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როგორც</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ტყის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ფონდის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სახელმწიფოს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დაქვემდებარებაში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მყოფ</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ნაკვეთებზე</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ასევე</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კერძო</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ნაკვეთებზეც</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მფლობელთა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ვინაობა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და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ნაკვეთის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სარეგისტრაციო</a:t>
            </a:r>
            <a:r>
              <a:rPr lang="en-US" sz="4900" dirty="0">
                <a:effectLst/>
                <a:latin typeface="Sylfaen" panose="010A0502050306030303" pitchFamily="18" charset="0"/>
                <a:ea typeface="Calibri" panose="020F0502020204030204" pitchFamily="34" charset="0"/>
                <a:cs typeface="Sylfaen" panose="010A0502050306030303" pitchFamily="18" charset="0"/>
              </a:rPr>
              <a:t> #, </a:t>
            </a:r>
            <a:r>
              <a:rPr lang="en-US" sz="4900" dirty="0" err="1">
                <a:effectLst/>
                <a:latin typeface="Sylfaen" panose="010A0502050306030303" pitchFamily="18" charset="0"/>
                <a:ea typeface="Calibri" panose="020F0502020204030204" pitchFamily="34" charset="0"/>
                <a:cs typeface="Sylfaen" panose="010A0502050306030303" pitchFamily="18" charset="0"/>
              </a:rPr>
              <a:t>შესყიდვას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დაქვემდებარებული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ნაკვეთების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მფლობელთა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ზუსტი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ვინაობა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ka-GE" sz="4900" dirty="0">
                <a:effectLst/>
                <a:latin typeface="Sylfaen" panose="010A0502050306030303" pitchFamily="18" charset="0"/>
                <a:ea typeface="Calibri" panose="020F0502020204030204" pitchFamily="34" charset="0"/>
                <a:cs typeface="Sylfaen" panose="010A0502050306030303" pitchFamily="18" charset="0"/>
              </a:rPr>
              <a:t>- დამატებით </a:t>
            </a:r>
            <a:r>
              <a:rPr lang="en-US" sz="4900" dirty="0" err="1">
                <a:effectLst/>
                <a:latin typeface="Sylfaen" panose="010A0502050306030303" pitchFamily="18" charset="0"/>
                <a:ea typeface="Calibri" panose="020F0502020204030204" pitchFamily="34" charset="0"/>
                <a:cs typeface="Sylfaen" panose="010A0502050306030303" pitchFamily="18" charset="0"/>
              </a:rPr>
              <a:t>დაზუსტდება</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პროექტის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ka-GE" sz="4900" dirty="0">
                <a:effectLst/>
                <a:latin typeface="Sylfaen" panose="010A0502050306030303" pitchFamily="18" charset="0"/>
                <a:ea typeface="Calibri" panose="020F0502020204030204" pitchFamily="34" charset="0"/>
                <a:cs typeface="Sylfaen" panose="010A0502050306030303" pitchFamily="18" charset="0"/>
              </a:rPr>
              <a:t>შემდგომ ეტაპზე</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ნაკვეთების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შესყიდვის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თაობაზე</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მოლაპარაკებები</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იწარმოებს</a:t>
            </a:r>
            <a:r>
              <a:rPr lang="en-US" sz="4900" dirty="0">
                <a:effectLst/>
                <a:latin typeface="Sylfaen" panose="010A0502050306030303" pitchFamily="18" charset="0"/>
                <a:ea typeface="Calibri" panose="020F0502020204030204" pitchFamily="34" charset="0"/>
                <a:cs typeface="Sylfaen" panose="010A0502050306030303" pitchFamily="18" charset="0"/>
              </a:rPr>
              <a:t> </a:t>
            </a:r>
            <a:r>
              <a:rPr lang="en-US" sz="4900" dirty="0" err="1">
                <a:effectLst/>
                <a:latin typeface="Sylfaen" panose="010A0502050306030303" pitchFamily="18" charset="0"/>
                <a:ea typeface="Calibri" panose="020F0502020204030204" pitchFamily="34" charset="0"/>
                <a:cs typeface="Sylfaen" panose="010A0502050306030303" pitchFamily="18" charset="0"/>
              </a:rPr>
              <a:t>ინდივიდუალურად</a:t>
            </a:r>
            <a:r>
              <a:rPr lang="en-US" sz="4900" dirty="0">
                <a:effectLst/>
                <a:latin typeface="Sylfaen" panose="010A0502050306030303" pitchFamily="18" charset="0"/>
                <a:ea typeface="Calibri" panose="020F0502020204030204" pitchFamily="34" charset="0"/>
                <a:cs typeface="Sylfaen" panose="010A0502050306030303" pitchFamily="18" charset="0"/>
              </a:rPr>
              <a:t>. </a:t>
            </a:r>
            <a:endParaRPr lang="ka-GE" sz="4900" b="1" dirty="0">
              <a:latin typeface="Sylfaen" panose="010A0502050306030303" pitchFamily="18" charset="0"/>
            </a:endParaRPr>
          </a:p>
          <a:p>
            <a:pPr algn="just"/>
            <a:endParaRPr lang="ka-GE" sz="1800" dirty="0"/>
          </a:p>
        </p:txBody>
      </p:sp>
    </p:spTree>
    <p:extLst>
      <p:ext uri="{BB962C8B-B14F-4D97-AF65-F5344CB8AC3E}">
        <p14:creationId xmlns:p14="http://schemas.microsoft.com/office/powerpoint/2010/main" val="190775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10" y="138023"/>
            <a:ext cx="11665789" cy="348114"/>
          </a:xfrm>
        </p:spPr>
        <p:txBody>
          <a:bodyPr>
            <a:normAutofit fontScale="90000"/>
          </a:bodyPr>
          <a:lstStyle/>
          <a:p>
            <a:pPr algn="ctr"/>
            <a:r>
              <a:rPr lang="ka-GE" sz="2400" b="1" dirty="0">
                <a:solidFill>
                  <a:srgbClr val="FF0000"/>
                </a:solidFill>
              </a:rPr>
              <a:t>„</a:t>
            </a:r>
            <a:r>
              <a:rPr lang="ka-GE" sz="2400" b="1" dirty="0" err="1">
                <a:solidFill>
                  <a:srgbClr val="FF0000"/>
                </a:solidFill>
              </a:rPr>
              <a:t>პლატოჰესის</a:t>
            </a:r>
            <a:r>
              <a:rPr lang="ka-GE" sz="2400" b="1" dirty="0">
                <a:solidFill>
                  <a:srgbClr val="FF0000"/>
                </a:solidFill>
              </a:rPr>
              <a:t>“-ის გენგეგმა</a:t>
            </a:r>
            <a:endParaRPr lang="en-US" sz="2400" b="1" dirty="0">
              <a:solidFill>
                <a:srgbClr val="FF0000"/>
              </a:solidFill>
            </a:endParaRPr>
          </a:p>
        </p:txBody>
      </p:sp>
      <p:pic>
        <p:nvPicPr>
          <p:cNvPr id="6" name="Content Placeholder 5">
            <a:extLst>
              <a:ext uri="{FF2B5EF4-FFF2-40B4-BE49-F238E27FC236}">
                <a16:creationId xmlns:a16="http://schemas.microsoft.com/office/drawing/2014/main" id="{D886131E-8BA0-432B-BDB0-37DC61F1D1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3634" y="485775"/>
            <a:ext cx="8704731" cy="6146800"/>
          </a:xfrm>
        </p:spPr>
      </p:pic>
    </p:spTree>
    <p:extLst>
      <p:ext uri="{BB962C8B-B14F-4D97-AF65-F5344CB8AC3E}">
        <p14:creationId xmlns:p14="http://schemas.microsoft.com/office/powerpoint/2010/main" val="269296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C3BE1711-517E-4AB0-9E95-759EC698D83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740" b="8740"/>
          <a:stretch>
            <a:fillRect/>
          </a:stretch>
        </p:blipFill>
        <p:spPr>
          <a:xfrm>
            <a:off x="5180013" y="411163"/>
            <a:ext cx="6172200" cy="5608637"/>
          </a:xfrm>
        </p:spPr>
      </p:pic>
      <p:sp>
        <p:nvSpPr>
          <p:cNvPr id="10" name="Text Placeholder 9">
            <a:extLst>
              <a:ext uri="{FF2B5EF4-FFF2-40B4-BE49-F238E27FC236}">
                <a16:creationId xmlns:a16="http://schemas.microsoft.com/office/drawing/2014/main" id="{CD5B9155-B9F5-440C-9BB1-53EC3D26ADB6}"/>
              </a:ext>
            </a:extLst>
          </p:cNvPr>
          <p:cNvSpPr>
            <a:spLocks noGrp="1"/>
          </p:cNvSpPr>
          <p:nvPr>
            <p:ph type="body" sz="half" idx="2"/>
          </p:nvPr>
        </p:nvSpPr>
        <p:spPr>
          <a:xfrm>
            <a:off x="839788" y="411480"/>
            <a:ext cx="4021772" cy="5608320"/>
          </a:xfrm>
        </p:spPr>
        <p:txBody>
          <a:bodyPr>
            <a:normAutofit fontScale="77500" lnSpcReduction="20000"/>
          </a:bodyPr>
          <a:lstStyle/>
          <a:p>
            <a:pPr marL="0" marR="0" indent="0" algn="just">
              <a:lnSpc>
                <a:spcPct val="120000"/>
              </a:lnSpc>
              <a:spcBef>
                <a:spcPts val="1400"/>
              </a:spcBef>
              <a:spcAft>
                <a:spcPts val="1200"/>
              </a:spcAft>
              <a:buNone/>
            </a:pPr>
            <a:r>
              <a:rPr lang="ka-GE" sz="1500" b="1" dirty="0">
                <a:effectLst/>
                <a:latin typeface="Sylfaen" panose="010A0502050306030303" pitchFamily="18" charset="0"/>
                <a:ea typeface="SimSun" panose="02010600030101010101" pitchFamily="2" charset="-122"/>
                <a:cs typeface="Times New Roman" panose="02020603050405020304" pitchFamily="18" charset="0"/>
              </a:rPr>
              <a:t>სათავე კვანძი</a:t>
            </a:r>
          </a:p>
          <a:p>
            <a:pPr marL="0" marR="0" indent="0" algn="just">
              <a:lnSpc>
                <a:spcPct val="120000"/>
              </a:lnSpc>
              <a:spcBef>
                <a:spcPts val="0"/>
              </a:spcBef>
              <a:spcAft>
                <a:spcPts val="0"/>
              </a:spcAft>
              <a:buNone/>
            </a:pPr>
            <a:r>
              <a:rPr lang="ka-GE" sz="1500" dirty="0">
                <a:effectLst/>
                <a:latin typeface="Sylfaen" panose="010A0502050306030303" pitchFamily="18" charset="0"/>
                <a:ea typeface="Sylfaen" panose="010A0502050306030303" pitchFamily="18" charset="0"/>
                <a:cs typeface="Sylfaen" panose="010A0502050306030303" pitchFamily="18" charset="0"/>
              </a:rPr>
              <a:t>სათავე ნაგებობა ეწყობა  მდინარე ბორჯომულას ხეობაში. მის შემადგენლობაში შედის  გამარტივებული ტიპის ბეტონის </a:t>
            </a:r>
            <a:r>
              <a:rPr lang="ka-GE" sz="1500" dirty="0" err="1">
                <a:effectLst/>
                <a:latin typeface="Sylfaen" panose="010A0502050306030303" pitchFamily="18" charset="0"/>
                <a:ea typeface="Sylfaen" panose="010A0502050306030303" pitchFamily="18" charset="0"/>
                <a:cs typeface="Sylfaen" panose="010A0502050306030303" pitchFamily="18" charset="0"/>
              </a:rPr>
              <a:t>წყალსაშვიანი</a:t>
            </a:r>
            <a:r>
              <a:rPr lang="ka-GE" sz="1500" dirty="0">
                <a:effectLst/>
                <a:latin typeface="Sylfaen" panose="010A0502050306030303" pitchFamily="18" charset="0"/>
                <a:ea typeface="Sylfaen" panose="010A0502050306030303" pitchFamily="18" charset="0"/>
                <a:cs typeface="Sylfaen" panose="010A0502050306030303" pitchFamily="18" charset="0"/>
              </a:rPr>
              <a:t> კაშხალი (მდინარის </a:t>
            </a:r>
            <a:r>
              <a:rPr lang="ka-GE" sz="1500" dirty="0" err="1">
                <a:effectLst/>
                <a:latin typeface="Sylfaen" panose="010A0502050306030303" pitchFamily="18" charset="0"/>
                <a:ea typeface="Sylfaen" panose="010A0502050306030303" pitchFamily="18" charset="0"/>
                <a:cs typeface="Sylfaen" panose="010A0502050306030303" pitchFamily="18" charset="0"/>
              </a:rPr>
              <a:t>ტალვეგიდან</a:t>
            </a:r>
            <a:r>
              <a:rPr lang="ka-GE" sz="1500" dirty="0">
                <a:effectLst/>
                <a:latin typeface="Sylfaen" panose="010A0502050306030303" pitchFamily="18" charset="0"/>
                <a:ea typeface="Sylfaen" panose="010A0502050306030303" pitchFamily="18" charset="0"/>
                <a:cs typeface="Sylfaen" panose="010A0502050306030303" pitchFamily="18" charset="0"/>
              </a:rPr>
              <a:t> 5 მ),  ხიდი, </a:t>
            </a:r>
            <a:r>
              <a:rPr lang="ka-GE" sz="1500" dirty="0" err="1">
                <a:effectLst/>
                <a:latin typeface="Sylfaen" panose="010A0502050306030303" pitchFamily="18" charset="0"/>
                <a:ea typeface="Sylfaen" panose="010A0502050306030303" pitchFamily="18" charset="0"/>
                <a:cs typeface="Sylfaen" panose="010A0502050306030303" pitchFamily="18" charset="0"/>
              </a:rPr>
              <a:t>საფეხურებიანი</a:t>
            </a:r>
            <a:r>
              <a:rPr lang="ka-GE" sz="1500" dirty="0">
                <a:effectLst/>
                <a:latin typeface="Sylfaen" panose="010A0502050306030303" pitchFamily="18" charset="0"/>
                <a:ea typeface="Sylfaen" panose="010A0502050306030303" pitchFamily="18" charset="0"/>
                <a:cs typeface="Sylfaen" panose="010A0502050306030303" pitchFamily="18" charset="0"/>
              </a:rPr>
              <a:t> </a:t>
            </a:r>
            <a:r>
              <a:rPr lang="ka-GE" sz="1500" dirty="0" err="1">
                <a:effectLst/>
                <a:latin typeface="Sylfaen" panose="010A0502050306030303" pitchFamily="18" charset="0"/>
                <a:ea typeface="Sylfaen" panose="010A0502050306030303" pitchFamily="18" charset="0"/>
                <a:cs typeface="Sylfaen" panose="010A0502050306030303" pitchFamily="18" charset="0"/>
              </a:rPr>
              <a:t>თევზსავალი</a:t>
            </a:r>
            <a:r>
              <a:rPr lang="ka-GE" sz="1500" dirty="0">
                <a:effectLst/>
                <a:latin typeface="Sylfaen" panose="010A0502050306030303" pitchFamily="18" charset="0"/>
                <a:ea typeface="Sylfaen" panose="010A0502050306030303" pitchFamily="18" charset="0"/>
                <a:cs typeface="Sylfaen" panose="010A0502050306030303" pitchFamily="18" charset="0"/>
              </a:rPr>
              <a:t> გამრეცხი რაბი, გვერდითი ტიპის ღია სანაპირო წყალმიმღები, ორკამერიანი სალექარი და </a:t>
            </a:r>
            <a:r>
              <a:rPr lang="ka-GE" sz="1500" dirty="0" err="1">
                <a:effectLst/>
                <a:latin typeface="Sylfaen" panose="010A0502050306030303" pitchFamily="18" charset="0"/>
                <a:ea typeface="Sylfaen" panose="010A0502050306030303" pitchFamily="18" charset="0"/>
                <a:cs typeface="Sylfaen" panose="010A0502050306030303" pitchFamily="18" charset="0"/>
              </a:rPr>
              <a:t>სადაწნეო</a:t>
            </a:r>
            <a:r>
              <a:rPr lang="ka-GE" sz="1500" dirty="0">
                <a:effectLst/>
                <a:latin typeface="Sylfaen" panose="010A0502050306030303" pitchFamily="18" charset="0"/>
                <a:ea typeface="Sylfaen" panose="010A0502050306030303" pitchFamily="18" charset="0"/>
                <a:cs typeface="Sylfaen" panose="010A0502050306030303" pitchFamily="18" charset="0"/>
              </a:rPr>
              <a:t> აუზი.  სათავე კვანძის </a:t>
            </a:r>
            <a:r>
              <a:rPr lang="ka-GE" sz="1500" dirty="0" err="1">
                <a:effectLst/>
                <a:latin typeface="Sylfaen" panose="010A0502050306030303" pitchFamily="18" charset="0"/>
                <a:ea typeface="Sylfaen" panose="010A0502050306030303" pitchFamily="18" charset="0"/>
                <a:cs typeface="Sylfaen" panose="010A0502050306030303" pitchFamily="18" charset="0"/>
              </a:rPr>
              <a:t>ნშდ</a:t>
            </a:r>
            <a:r>
              <a:rPr lang="ka-GE" sz="1500" dirty="0">
                <a:effectLst/>
                <a:latin typeface="Sylfaen" panose="010A0502050306030303" pitchFamily="18" charset="0"/>
                <a:ea typeface="Sylfaen" panose="010A0502050306030303" pitchFamily="18" charset="0"/>
                <a:cs typeface="Sylfaen" panose="010A0502050306030303" pitchFamily="18" charset="0"/>
              </a:rPr>
              <a:t> - 1526,00 </a:t>
            </a:r>
            <a:r>
              <a:rPr lang="ka-GE" sz="1500" dirty="0" err="1">
                <a:effectLst/>
                <a:latin typeface="Sylfaen" panose="010A0502050306030303" pitchFamily="18" charset="0"/>
                <a:ea typeface="Sylfaen" panose="010A0502050306030303" pitchFamily="18" charset="0"/>
                <a:cs typeface="Sylfaen" panose="010A0502050306030303" pitchFamily="18" charset="0"/>
              </a:rPr>
              <a:t>მზდ</a:t>
            </a:r>
            <a:r>
              <a:rPr lang="ka-GE" sz="1500" dirty="0">
                <a:effectLst/>
                <a:latin typeface="Sylfaen" panose="010A0502050306030303" pitchFamily="18" charset="0"/>
                <a:ea typeface="Sylfaen" panose="010A0502050306030303" pitchFamily="18" charset="0"/>
                <a:cs typeface="Sylfaen" panose="010A0502050306030303" pitchFamily="18" charset="0"/>
              </a:rPr>
              <a:t>, ხოლო </a:t>
            </a:r>
            <a:r>
              <a:rPr lang="ka-GE" sz="1500" dirty="0" err="1">
                <a:effectLst/>
                <a:latin typeface="Sylfaen" panose="010A0502050306030303" pitchFamily="18" charset="0"/>
                <a:ea typeface="Sylfaen" panose="010A0502050306030303" pitchFamily="18" charset="0"/>
                <a:cs typeface="Sylfaen" panose="010A0502050306030303" pitchFamily="18" charset="0"/>
              </a:rPr>
              <a:t>კშდ</a:t>
            </a:r>
            <a:r>
              <a:rPr lang="ka-GE" sz="1500" dirty="0">
                <a:effectLst/>
                <a:latin typeface="Sylfaen" panose="010A0502050306030303" pitchFamily="18" charset="0"/>
                <a:ea typeface="Sylfaen" panose="010A0502050306030303" pitchFamily="18" charset="0"/>
                <a:cs typeface="Sylfaen" panose="010A0502050306030303" pitchFamily="18" charset="0"/>
              </a:rPr>
              <a:t> - 1527,45 </a:t>
            </a:r>
            <a:r>
              <a:rPr lang="ka-GE" sz="1500" dirty="0" err="1">
                <a:effectLst/>
                <a:latin typeface="Sylfaen" panose="010A0502050306030303" pitchFamily="18" charset="0"/>
                <a:ea typeface="Sylfaen" panose="010A0502050306030303" pitchFamily="18" charset="0"/>
                <a:cs typeface="Sylfaen" panose="010A0502050306030303" pitchFamily="18" charset="0"/>
              </a:rPr>
              <a:t>მზდ</a:t>
            </a:r>
            <a:r>
              <a:rPr lang="ka-GE" sz="1500" dirty="0">
                <a:effectLst/>
                <a:latin typeface="Sylfaen" panose="010A0502050306030303" pitchFamily="18" charset="0"/>
                <a:ea typeface="Sylfaen" panose="010A0502050306030303" pitchFamily="18" charset="0"/>
                <a:cs typeface="Sylfaen" panose="010A0502050306030303" pitchFamily="18" charset="0"/>
              </a:rPr>
              <a:t>.</a:t>
            </a:r>
            <a:endParaRPr lang="ka-GE"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600"/>
              </a:spcBef>
              <a:spcAft>
                <a:spcPts val="600"/>
              </a:spcAft>
              <a:buNone/>
            </a:pPr>
            <a:r>
              <a:rPr lang="ka-GE" sz="1500" b="1" dirty="0">
                <a:effectLst/>
                <a:latin typeface="Sylfaen" panose="010A0502050306030303" pitchFamily="18" charset="0"/>
                <a:ea typeface="Times New Roman" panose="02020603050405020304" pitchFamily="18" charset="0"/>
              </a:rPr>
              <a:t>სალექარი და </a:t>
            </a:r>
            <a:r>
              <a:rPr lang="ka-GE" sz="1500" b="1" dirty="0" err="1">
                <a:effectLst/>
                <a:latin typeface="Sylfaen" panose="010A0502050306030303" pitchFamily="18" charset="0"/>
                <a:ea typeface="Times New Roman" panose="02020603050405020304" pitchFamily="18" charset="0"/>
              </a:rPr>
              <a:t>სადაწნეო</a:t>
            </a:r>
            <a:r>
              <a:rPr lang="ka-GE" sz="1500" b="1" dirty="0">
                <a:effectLst/>
                <a:latin typeface="Sylfaen" panose="010A0502050306030303" pitchFamily="18" charset="0"/>
                <a:ea typeface="Times New Roman" panose="02020603050405020304" pitchFamily="18" charset="0"/>
              </a:rPr>
              <a:t> აუზი</a:t>
            </a:r>
          </a:p>
          <a:p>
            <a:pPr marL="0" marR="2540" indent="0" algn="just">
              <a:lnSpc>
                <a:spcPct val="120000"/>
              </a:lnSpc>
              <a:spcBef>
                <a:spcPts val="600"/>
              </a:spcBef>
              <a:spcAft>
                <a:spcPts val="600"/>
              </a:spcAft>
              <a:buNone/>
            </a:pPr>
            <a:r>
              <a:rPr lang="ka-GE" sz="1500" dirty="0" err="1">
                <a:effectLst/>
                <a:latin typeface="Sylfaen" panose="010A0502050306030303" pitchFamily="18" charset="0"/>
                <a:ea typeface="Sylfaen" panose="010A0502050306030303" pitchFamily="18" charset="0"/>
                <a:cs typeface="Sylfaen" panose="010A0502050306030303" pitchFamily="18" charset="0"/>
              </a:rPr>
              <a:t>სალექარის</a:t>
            </a:r>
            <a:r>
              <a:rPr lang="ka-GE" sz="1500" dirty="0">
                <a:effectLst/>
                <a:latin typeface="Sylfaen" panose="010A0502050306030303" pitchFamily="18" charset="0"/>
                <a:ea typeface="Sylfaen" panose="010A0502050306030303" pitchFamily="18" charset="0"/>
                <a:cs typeface="Sylfaen" panose="010A0502050306030303" pitchFamily="18" charset="0"/>
              </a:rPr>
              <a:t> საანგარიშო ხარჯია - 3,2 მ</a:t>
            </a:r>
            <a:r>
              <a:rPr lang="ka-GE" sz="1500" baseline="30000" dirty="0">
                <a:effectLst/>
                <a:latin typeface="Sylfaen" panose="010A0502050306030303" pitchFamily="18" charset="0"/>
                <a:ea typeface="Sylfaen" panose="010A0502050306030303" pitchFamily="18" charset="0"/>
                <a:cs typeface="Sylfaen" panose="010A0502050306030303" pitchFamily="18" charset="0"/>
              </a:rPr>
              <a:t>3</a:t>
            </a:r>
            <a:r>
              <a:rPr lang="ka-GE" sz="1500" dirty="0">
                <a:effectLst/>
                <a:latin typeface="Sylfaen" panose="010A0502050306030303" pitchFamily="18" charset="0"/>
                <a:ea typeface="Sylfaen" panose="010A0502050306030303" pitchFamily="18" charset="0"/>
                <a:cs typeface="Sylfaen" panose="010A0502050306030303" pitchFamily="18" charset="0"/>
              </a:rPr>
              <a:t>/წმ.  შერჩეულია ორკამერიანი, პერიოდული რეცხვის </a:t>
            </a:r>
            <a:r>
              <a:rPr lang="ka-GE" sz="1500" dirty="0" err="1">
                <a:effectLst/>
                <a:latin typeface="Sylfaen" panose="010A0502050306030303" pitchFamily="18" charset="0"/>
                <a:ea typeface="Sylfaen" panose="010A0502050306030303" pitchFamily="18" charset="0"/>
                <a:cs typeface="Sylfaen" panose="010A0502050306030303" pitchFamily="18" charset="0"/>
              </a:rPr>
              <a:t>სალექარის</a:t>
            </a:r>
            <a:r>
              <a:rPr lang="ka-GE" sz="1500" dirty="0">
                <a:effectLst/>
                <a:latin typeface="Sylfaen" panose="010A0502050306030303" pitchFamily="18" charset="0"/>
                <a:ea typeface="Sylfaen" panose="010A0502050306030303" pitchFamily="18" charset="0"/>
                <a:cs typeface="Sylfaen" panose="010A0502050306030303" pitchFamily="18" charset="0"/>
              </a:rPr>
              <a:t> მოწყობა. </a:t>
            </a:r>
            <a:r>
              <a:rPr lang="ka-GE" sz="1500" dirty="0" err="1">
                <a:effectLst/>
                <a:latin typeface="Sylfaen" panose="010A0502050306030303" pitchFamily="18" charset="0"/>
                <a:ea typeface="Sylfaen" panose="010A0502050306030303" pitchFamily="18" charset="0"/>
                <a:cs typeface="Sylfaen" panose="010A0502050306030303" pitchFamily="18" charset="0"/>
              </a:rPr>
              <a:t>სალექარის</a:t>
            </a:r>
            <a:r>
              <a:rPr lang="ka-GE" sz="1500" dirty="0">
                <a:effectLst/>
                <a:latin typeface="Sylfaen" panose="010A0502050306030303" pitchFamily="18" charset="0"/>
                <a:ea typeface="Sylfaen" panose="010A0502050306030303" pitchFamily="18" charset="0"/>
                <a:cs typeface="Sylfaen" panose="010A0502050306030303" pitchFamily="18" charset="0"/>
              </a:rPr>
              <a:t> მუშა კამერის ზომები დანიშნულია იმ გათვლებიდან გამომდინარე, რომ </a:t>
            </a:r>
            <a:r>
              <a:rPr lang="ka-GE" sz="1500" dirty="0" err="1">
                <a:effectLst/>
                <a:latin typeface="Sylfaen" panose="010A0502050306030303" pitchFamily="18" charset="0"/>
                <a:ea typeface="Sylfaen" panose="010A0502050306030303" pitchFamily="18" charset="0"/>
                <a:cs typeface="Sylfaen" panose="010A0502050306030303" pitchFamily="18" charset="0"/>
              </a:rPr>
              <a:t>სალექარმა</a:t>
            </a:r>
            <a:r>
              <a:rPr lang="ka-GE" sz="1500" dirty="0">
                <a:effectLst/>
                <a:latin typeface="Sylfaen" panose="010A0502050306030303" pitchFamily="18" charset="0"/>
                <a:ea typeface="Sylfaen" panose="010A0502050306030303" pitchFamily="18" charset="0"/>
                <a:cs typeface="Sylfaen" panose="010A0502050306030303" pitchFamily="18" charset="0"/>
              </a:rPr>
              <a:t> უზრუნველყოს 0,15 </a:t>
            </a:r>
            <a:r>
              <a:rPr lang="ka-GE" sz="1500" dirty="0" err="1">
                <a:effectLst/>
                <a:latin typeface="Sylfaen" panose="010A0502050306030303" pitchFamily="18" charset="0"/>
                <a:ea typeface="Sylfaen" panose="010A0502050306030303" pitchFamily="18" charset="0"/>
                <a:cs typeface="Sylfaen" panose="010A0502050306030303" pitchFamily="18" charset="0"/>
              </a:rPr>
              <a:t>მმ</a:t>
            </a:r>
            <a:r>
              <a:rPr lang="ka-GE" sz="1500" dirty="0">
                <a:effectLst/>
                <a:latin typeface="Sylfaen" panose="010A0502050306030303" pitchFamily="18" charset="0"/>
                <a:ea typeface="Sylfaen" panose="010A0502050306030303" pitchFamily="18" charset="0"/>
                <a:cs typeface="Sylfaen" panose="010A0502050306030303" pitchFamily="18" charset="0"/>
              </a:rPr>
              <a:t>.-ზე მეტი დიამეტრის ნაწილაკების დალექვა. </a:t>
            </a:r>
            <a:endParaRPr lang="en-US" sz="1500" dirty="0">
              <a:effectLst/>
              <a:latin typeface="Sylfaen" panose="010A0502050306030303" pitchFamily="18" charset="0"/>
              <a:ea typeface="Sylfaen" panose="010A0502050306030303" pitchFamily="18" charset="0"/>
              <a:cs typeface="Sylfaen" panose="010A0502050306030303" pitchFamily="18" charset="0"/>
            </a:endParaRPr>
          </a:p>
          <a:p>
            <a:pPr marL="0" marR="0" indent="0" algn="just">
              <a:lnSpc>
                <a:spcPct val="120000"/>
              </a:lnSpc>
              <a:spcBef>
                <a:spcPts val="1000"/>
              </a:spcBef>
              <a:spcAft>
                <a:spcPts val="0"/>
              </a:spcAft>
              <a:buNone/>
            </a:pPr>
            <a:r>
              <a:rPr lang="ka-GE" sz="1500" b="1" dirty="0" err="1">
                <a:effectLst/>
                <a:latin typeface="Sylfaen" panose="010A0502050306030303" pitchFamily="18" charset="0"/>
                <a:ea typeface="Times New Roman" panose="02020603050405020304" pitchFamily="18" charset="0"/>
                <a:cs typeface="Sylfaen" panose="010A0502050306030303" pitchFamily="18" charset="0"/>
              </a:rPr>
              <a:t>თევზსავალი</a:t>
            </a:r>
            <a:endParaRPr lang="ka-GE" sz="1500" b="1" dirty="0">
              <a:effectLst/>
              <a:latin typeface="Sylfaen" panose="010A0502050306030303" pitchFamily="18" charset="0"/>
              <a:ea typeface="Times New Roman" panose="02020603050405020304" pitchFamily="18" charset="0"/>
            </a:endParaRPr>
          </a:p>
          <a:p>
            <a:pPr marL="0" marR="2540" algn="just">
              <a:lnSpc>
                <a:spcPct val="120000"/>
              </a:lnSpc>
              <a:spcBef>
                <a:spcPts val="600"/>
              </a:spcBef>
              <a:spcAft>
                <a:spcPts val="600"/>
              </a:spcAft>
            </a:pPr>
            <a:r>
              <a:rPr lang="ka-GE" sz="1500" dirty="0">
                <a:effectLst/>
                <a:latin typeface="Sylfaen" panose="010A0502050306030303" pitchFamily="18" charset="0"/>
                <a:ea typeface="Sylfaen" panose="010A0502050306030303" pitchFamily="18" charset="0"/>
                <a:cs typeface="Sylfaen" panose="010A0502050306030303" pitchFamily="18" charset="0"/>
              </a:rPr>
              <a:t>სათავე კვანძის შემადგენლობაში დაგეგმილია მოეწყოს </a:t>
            </a:r>
            <a:r>
              <a:rPr lang="ka-GE" sz="1500" dirty="0" err="1">
                <a:effectLst/>
                <a:latin typeface="Sylfaen" panose="010A0502050306030303" pitchFamily="18" charset="0"/>
                <a:ea typeface="Sylfaen" panose="010A0502050306030303" pitchFamily="18" charset="0"/>
                <a:cs typeface="Sylfaen" panose="010A0502050306030303" pitchFamily="18" charset="0"/>
              </a:rPr>
              <a:t>საფეხურებიანი</a:t>
            </a:r>
            <a:r>
              <a:rPr lang="ka-GE" sz="1500" dirty="0">
                <a:effectLst/>
                <a:latin typeface="Sylfaen" panose="010A0502050306030303" pitchFamily="18" charset="0"/>
                <a:ea typeface="Sylfaen" panose="010A0502050306030303" pitchFamily="18" charset="0"/>
                <a:cs typeface="Sylfaen" panose="010A0502050306030303" pitchFamily="18" charset="0"/>
              </a:rPr>
              <a:t> </a:t>
            </a:r>
            <a:r>
              <a:rPr lang="ka-GE" sz="1500" dirty="0" err="1">
                <a:effectLst/>
                <a:latin typeface="Sylfaen" panose="010A0502050306030303" pitchFamily="18" charset="0"/>
                <a:ea typeface="Sylfaen" panose="010A0502050306030303" pitchFamily="18" charset="0"/>
                <a:cs typeface="Sylfaen" panose="010A0502050306030303" pitchFamily="18" charset="0"/>
              </a:rPr>
              <a:t>თევზსავალი</a:t>
            </a:r>
            <a:r>
              <a:rPr lang="ka-GE" sz="1500" dirty="0">
                <a:effectLst/>
                <a:latin typeface="Sylfaen" panose="010A0502050306030303" pitchFamily="18" charset="0"/>
                <a:ea typeface="Sylfaen" panose="010A0502050306030303" pitchFamily="18" charset="0"/>
                <a:cs typeface="Sylfaen" panose="010A0502050306030303" pitchFamily="18" charset="0"/>
              </a:rPr>
              <a:t>. ასეთი ტიპის </a:t>
            </a:r>
            <a:r>
              <a:rPr lang="ka-GE" sz="1500" dirty="0" err="1">
                <a:effectLst/>
                <a:latin typeface="Sylfaen" panose="010A0502050306030303" pitchFamily="18" charset="0"/>
                <a:ea typeface="Sylfaen" panose="010A0502050306030303" pitchFamily="18" charset="0"/>
                <a:cs typeface="Sylfaen" panose="010A0502050306030303" pitchFamily="18" charset="0"/>
              </a:rPr>
              <a:t>თევზსავალები</a:t>
            </a:r>
            <a:r>
              <a:rPr lang="ka-GE" sz="1500" dirty="0">
                <a:effectLst/>
                <a:latin typeface="Sylfaen" panose="010A0502050306030303" pitchFamily="18" charset="0"/>
                <a:ea typeface="Sylfaen" panose="010A0502050306030303" pitchFamily="18" charset="0"/>
                <a:cs typeface="Sylfaen" panose="010A0502050306030303" pitchFamily="18" charset="0"/>
              </a:rPr>
              <a:t> </a:t>
            </a:r>
            <a:r>
              <a:rPr lang="ka-GE" sz="1500" dirty="0" err="1">
                <a:effectLst/>
                <a:latin typeface="Sylfaen" panose="010A0502050306030303" pitchFamily="18" charset="0"/>
                <a:ea typeface="Sylfaen" panose="010A0502050306030303" pitchFamily="18" charset="0"/>
                <a:cs typeface="Sylfaen" panose="010A0502050306030303" pitchFamily="18" charset="0"/>
              </a:rPr>
              <a:t>განივტიხრებიანი</a:t>
            </a:r>
            <a:r>
              <a:rPr lang="ka-GE" sz="1500" dirty="0">
                <a:effectLst/>
                <a:latin typeface="Sylfaen" panose="010A0502050306030303" pitchFamily="18" charset="0"/>
                <a:ea typeface="Sylfaen" panose="010A0502050306030303" pitchFamily="18" charset="0"/>
                <a:cs typeface="Sylfaen" panose="010A0502050306030303" pitchFamily="18" charset="0"/>
              </a:rPr>
              <a:t> ღარებია, რომლებიც ქმნიან აუზების მიმდევრობით რიგს. თევზის გასავლელად ტიხრებში ვაწყობთ </a:t>
            </a:r>
            <a:r>
              <a:rPr lang="ka-GE" sz="1500" dirty="0" err="1">
                <a:effectLst/>
                <a:latin typeface="Sylfaen" panose="010A0502050306030303" pitchFamily="18" charset="0"/>
                <a:ea typeface="Sylfaen" panose="010A0502050306030303" pitchFamily="18" charset="0"/>
                <a:cs typeface="Sylfaen" panose="010A0502050306030303" pitchFamily="18" charset="0"/>
              </a:rPr>
              <a:t>ე.წ</a:t>
            </a:r>
            <a:r>
              <a:rPr lang="ka-GE" sz="1500" dirty="0">
                <a:effectLst/>
                <a:latin typeface="Sylfaen" panose="010A0502050306030303" pitchFamily="18" charset="0"/>
                <a:ea typeface="Sylfaen" panose="010A0502050306030303" pitchFamily="18" charset="0"/>
                <a:cs typeface="Sylfaen" panose="010A0502050306030303" pitchFamily="18" charset="0"/>
              </a:rPr>
              <a:t>. </a:t>
            </a:r>
            <a:r>
              <a:rPr lang="ka-GE" sz="1500" dirty="0" err="1">
                <a:effectLst/>
                <a:latin typeface="Sylfaen" panose="010A0502050306030303" pitchFamily="18" charset="0"/>
                <a:ea typeface="Sylfaen" panose="010A0502050306030303" pitchFamily="18" charset="0"/>
                <a:cs typeface="Sylfaen" panose="010A0502050306030303" pitchFamily="18" charset="0"/>
              </a:rPr>
              <a:t>გასაცურ</a:t>
            </a:r>
            <a:r>
              <a:rPr lang="ka-GE" sz="1500" dirty="0">
                <a:effectLst/>
                <a:latin typeface="Sylfaen" panose="010A0502050306030303" pitchFamily="18" charset="0"/>
                <a:ea typeface="Sylfaen" panose="010A0502050306030303" pitchFamily="18" charset="0"/>
                <a:cs typeface="Sylfaen" panose="010A0502050306030303" pitchFamily="18" charset="0"/>
              </a:rPr>
              <a:t> ღიობებს, რომლებიც რიგრიგობით არის განლაგებული ღარის ხან ერთ ხან მეორე გვერდით კედელთან. </a:t>
            </a:r>
            <a:endParaRPr lang="ka-GE"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ka-GE" dirty="0"/>
          </a:p>
        </p:txBody>
      </p:sp>
    </p:spTree>
    <p:extLst>
      <p:ext uri="{BB962C8B-B14F-4D97-AF65-F5344CB8AC3E}">
        <p14:creationId xmlns:p14="http://schemas.microsoft.com/office/powerpoint/2010/main" val="176764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D5B9155-B9F5-440C-9BB1-53EC3D26ADB6}"/>
              </a:ext>
            </a:extLst>
          </p:cNvPr>
          <p:cNvSpPr>
            <a:spLocks noGrp="1"/>
          </p:cNvSpPr>
          <p:nvPr>
            <p:ph type="body" sz="half" idx="2"/>
          </p:nvPr>
        </p:nvSpPr>
        <p:spPr>
          <a:xfrm>
            <a:off x="839788" y="411480"/>
            <a:ext cx="4021772" cy="6116642"/>
          </a:xfrm>
        </p:spPr>
        <p:txBody>
          <a:bodyPr>
            <a:normAutofit fontScale="25000" lnSpcReduction="20000"/>
          </a:bodyPr>
          <a:lstStyle/>
          <a:p>
            <a:pPr marL="0" marR="0" algn="just">
              <a:spcBef>
                <a:spcPts val="1400"/>
              </a:spcBef>
              <a:spcAft>
                <a:spcPts val="1200"/>
              </a:spcAft>
            </a:pPr>
            <a:r>
              <a:rPr lang="ka-GE" sz="2200" b="1" dirty="0" err="1">
                <a:effectLst/>
                <a:latin typeface="Sylfaen" panose="010A0502050306030303" pitchFamily="18" charset="0"/>
                <a:ea typeface="SimSun" panose="02010600030101010101" pitchFamily="2" charset="-122"/>
                <a:cs typeface="Times New Roman" panose="02020603050405020304" pitchFamily="18" charset="0"/>
              </a:rPr>
              <a:t>სადაწნეო</a:t>
            </a:r>
            <a:r>
              <a:rPr lang="ka-GE" sz="2200" b="1" dirty="0">
                <a:effectLst/>
                <a:latin typeface="Sylfaen" panose="010A0502050306030303" pitchFamily="18" charset="0"/>
                <a:ea typeface="SimSun" panose="02010600030101010101" pitchFamily="2" charset="-122"/>
                <a:cs typeface="Times New Roman" panose="02020603050405020304" pitchFamily="18" charset="0"/>
              </a:rPr>
              <a:t> დერივაცია</a:t>
            </a:r>
            <a:endParaRPr lang="en-US" sz="2200" b="1" dirty="0">
              <a:effectLst/>
              <a:latin typeface="Sylfaen" panose="010A0502050306030303" pitchFamily="18" charset="0"/>
              <a:ea typeface="SimSun" panose="02010600030101010101" pitchFamily="2" charset="-122"/>
              <a:cs typeface="Times New Roman" panose="02020603050405020304" pitchFamily="18" charset="0"/>
            </a:endParaRPr>
          </a:p>
          <a:p>
            <a:pPr marL="0" marR="0" algn="just">
              <a:lnSpc>
                <a:spcPct val="120000"/>
              </a:lnSpc>
              <a:spcBef>
                <a:spcPts val="1400"/>
              </a:spcBef>
              <a:spcAft>
                <a:spcPts val="1200"/>
              </a:spcAft>
            </a:pPr>
            <a:r>
              <a:rPr lang="ka-GE" sz="3200" dirty="0" err="1">
                <a:effectLst/>
                <a:latin typeface="Sylfaen" panose="010A0502050306030303" pitchFamily="18" charset="0"/>
                <a:ea typeface="Sylfaen" panose="010A0502050306030303" pitchFamily="18" charset="0"/>
                <a:cs typeface="Sylfaen" panose="010A0502050306030303" pitchFamily="18" charset="0"/>
              </a:rPr>
              <a:t>სადაწნეო</a:t>
            </a:r>
            <a:r>
              <a:rPr lang="ka-GE" sz="3200" dirty="0">
                <a:effectLst/>
                <a:latin typeface="Sylfaen" panose="010A0502050306030303" pitchFamily="18" charset="0"/>
                <a:ea typeface="Sylfaen" panose="010A0502050306030303" pitchFamily="18" charset="0"/>
                <a:cs typeface="Sylfaen" panose="010A0502050306030303" pitchFamily="18" charset="0"/>
              </a:rPr>
              <a:t> დერივაცია იწყება </a:t>
            </a:r>
            <a:r>
              <a:rPr lang="ka-GE" sz="3200" dirty="0" err="1">
                <a:effectLst/>
                <a:latin typeface="Sylfaen" panose="010A0502050306030303" pitchFamily="18" charset="0"/>
                <a:ea typeface="Sylfaen" panose="010A0502050306030303" pitchFamily="18" charset="0"/>
                <a:cs typeface="Sylfaen" panose="010A0502050306030303" pitchFamily="18" charset="0"/>
              </a:rPr>
              <a:t>სალექარიდანვე</a:t>
            </a:r>
            <a:r>
              <a:rPr lang="ka-GE" sz="3200" dirty="0">
                <a:effectLst/>
                <a:latin typeface="Sylfaen" panose="010A0502050306030303" pitchFamily="18" charset="0"/>
                <a:ea typeface="Sylfaen" panose="010A0502050306030303" pitchFamily="18" charset="0"/>
                <a:cs typeface="Sylfaen" panose="010A0502050306030303" pitchFamily="18" charset="0"/>
              </a:rPr>
              <a:t>. სულ მისი სიგრძე 7530 მ-ია. აღსანიშნავია, რომ </a:t>
            </a:r>
            <a:r>
              <a:rPr lang="ka-GE" sz="3200" dirty="0" err="1">
                <a:effectLst/>
                <a:latin typeface="Sylfaen" panose="010A0502050306030303" pitchFamily="18" charset="0"/>
                <a:ea typeface="Sylfaen" panose="010A0502050306030303" pitchFamily="18" charset="0"/>
                <a:cs typeface="Sylfaen" panose="010A0502050306030303" pitchFamily="18" charset="0"/>
              </a:rPr>
              <a:t>სალექარიდან</a:t>
            </a:r>
            <a:r>
              <a:rPr lang="ka-GE" sz="3200" dirty="0">
                <a:effectLst/>
                <a:latin typeface="Sylfaen" panose="010A0502050306030303" pitchFamily="18" charset="0"/>
                <a:ea typeface="Sylfaen" panose="010A0502050306030303" pitchFamily="18" charset="0"/>
                <a:cs typeface="Sylfaen" panose="010A0502050306030303" pitchFamily="18" charset="0"/>
              </a:rPr>
              <a:t> გვირაბამდე და გვირაბის მთელი მონაკვეთი იქნება </a:t>
            </a:r>
            <a:r>
              <a:rPr lang="ka-GE" sz="3200" dirty="0" err="1">
                <a:effectLst/>
                <a:latin typeface="Sylfaen" panose="010A0502050306030303" pitchFamily="18" charset="0"/>
                <a:ea typeface="Sylfaen" panose="010A0502050306030303" pitchFamily="18" charset="0"/>
                <a:cs typeface="Sylfaen" panose="010A0502050306030303" pitchFamily="18" charset="0"/>
              </a:rPr>
              <a:t>დაბალდაწნევიანი</a:t>
            </a:r>
            <a:r>
              <a:rPr lang="ka-GE" sz="3200" dirty="0">
                <a:effectLst/>
                <a:latin typeface="Sylfaen" panose="010A0502050306030303" pitchFamily="18" charset="0"/>
                <a:ea typeface="Sylfaen" panose="010A0502050306030303" pitchFamily="18" charset="0"/>
                <a:cs typeface="Sylfaen" panose="010A0502050306030303" pitchFamily="18" charset="0"/>
              </a:rPr>
              <a:t>, მ/შ. გვირაბის </a:t>
            </a:r>
            <a:r>
              <a:rPr lang="ka-GE" sz="3200" dirty="0" err="1">
                <a:effectLst/>
                <a:latin typeface="Sylfaen" panose="010A0502050306030303" pitchFamily="18" charset="0"/>
                <a:ea typeface="Sylfaen" panose="010A0502050306030303" pitchFamily="18" charset="0"/>
                <a:cs typeface="Sylfaen" panose="010A0502050306030303" pitchFamily="18" charset="0"/>
              </a:rPr>
              <a:t>დაწნევა</a:t>
            </a:r>
            <a:r>
              <a:rPr lang="ka-GE" sz="3200" dirty="0">
                <a:effectLst/>
                <a:latin typeface="Sylfaen" panose="010A0502050306030303" pitchFamily="18" charset="0"/>
                <a:ea typeface="Sylfaen" panose="010A0502050306030303" pitchFamily="18" charset="0"/>
                <a:cs typeface="Sylfaen" panose="010A0502050306030303" pitchFamily="18" charset="0"/>
              </a:rPr>
              <a:t> მიახლოებით იქნება 20 მ. </a:t>
            </a:r>
            <a:r>
              <a:rPr lang="ka-GE" sz="3200" dirty="0" err="1">
                <a:effectLst/>
                <a:latin typeface="Sylfaen" panose="010A0502050306030303" pitchFamily="18" charset="0"/>
                <a:ea typeface="Sylfaen" panose="010A0502050306030303" pitchFamily="18" charset="0"/>
                <a:cs typeface="Sylfaen" panose="010A0502050306030303" pitchFamily="18" charset="0"/>
              </a:rPr>
              <a:t>სატურბინო</a:t>
            </a:r>
            <a:r>
              <a:rPr lang="ka-GE" sz="3200" dirty="0">
                <a:effectLst/>
                <a:latin typeface="Sylfaen" panose="010A0502050306030303" pitchFamily="18" charset="0"/>
                <a:ea typeface="Sylfaen" panose="010A0502050306030303" pitchFamily="18" charset="0"/>
                <a:cs typeface="Sylfaen" panose="010A0502050306030303" pitchFamily="18" charset="0"/>
              </a:rPr>
              <a:t> მილსადენის ტრასა შერჩეული იქნა იმ პირობით, რომ </a:t>
            </a:r>
            <a:r>
              <a:rPr lang="ka-GE" sz="3200" dirty="0" err="1">
                <a:effectLst/>
                <a:latin typeface="Sylfaen" panose="010A0502050306030303" pitchFamily="18" charset="0"/>
                <a:ea typeface="Sylfaen" panose="010A0502050306030303" pitchFamily="18" charset="0"/>
                <a:cs typeface="Sylfaen" panose="010A0502050306030303" pitchFamily="18" charset="0"/>
              </a:rPr>
              <a:t>მოხვეულობები</a:t>
            </a:r>
            <a:r>
              <a:rPr lang="ka-GE" sz="3200" dirty="0">
                <a:effectLst/>
                <a:latin typeface="Sylfaen" panose="010A0502050306030303" pitchFamily="18" charset="0"/>
                <a:ea typeface="Sylfaen" panose="010A0502050306030303" pitchFamily="18" charset="0"/>
                <a:cs typeface="Sylfaen" panose="010A0502050306030303" pitchFamily="18" charset="0"/>
              </a:rPr>
              <a:t> ყოფილიყო </a:t>
            </a:r>
            <a:r>
              <a:rPr lang="ka-GE" sz="3200" dirty="0" err="1">
                <a:effectLst/>
                <a:latin typeface="Sylfaen" panose="010A0502050306030303" pitchFamily="18" charset="0"/>
                <a:ea typeface="Sylfaen" panose="010A0502050306030303" pitchFamily="18" charset="0"/>
                <a:cs typeface="Sylfaen" panose="010A0502050306030303" pitchFamily="18" charset="0"/>
              </a:rPr>
              <a:t>შეძლებისამებრ</a:t>
            </a:r>
            <a:r>
              <a:rPr lang="ka-GE" sz="3200" dirty="0">
                <a:effectLst/>
                <a:latin typeface="Sylfaen" panose="010A0502050306030303" pitchFamily="18" charset="0"/>
                <a:ea typeface="Sylfaen" panose="010A0502050306030303" pitchFamily="18" charset="0"/>
                <a:cs typeface="Sylfaen" panose="010A0502050306030303" pitchFamily="18" charset="0"/>
              </a:rPr>
              <a:t> მინიმალური, როგორც ვერტიკალურ, ასევე ჰორიზონტალურ სიბრტყეში, ხოლო მაქსიმალურად მოსახერხებელი სამუშაოთა წარმოების თვალსაზრისით. მიწისქვეშა </a:t>
            </a:r>
            <a:r>
              <a:rPr lang="ka-GE" sz="3200" dirty="0" err="1">
                <a:effectLst/>
                <a:latin typeface="Sylfaen" panose="010A0502050306030303" pitchFamily="18" charset="0"/>
                <a:ea typeface="Sylfaen" panose="010A0502050306030303" pitchFamily="18" charset="0"/>
                <a:cs typeface="Sylfaen" panose="010A0502050306030303" pitchFamily="18" charset="0"/>
              </a:rPr>
              <a:t>სატურბინო</a:t>
            </a:r>
            <a:r>
              <a:rPr lang="ka-GE" sz="3200" dirty="0">
                <a:effectLst/>
                <a:latin typeface="Sylfaen" panose="010A0502050306030303" pitchFamily="18" charset="0"/>
                <a:ea typeface="Sylfaen" panose="010A0502050306030303" pitchFamily="18" charset="0"/>
                <a:cs typeface="Sylfaen" panose="010A0502050306030303" pitchFamily="18" charset="0"/>
              </a:rPr>
              <a:t> მილსადენის გრძივი ჭრილი ხასიათდება ცვლადი </a:t>
            </a:r>
            <a:r>
              <a:rPr lang="ka-GE" sz="3200" dirty="0" err="1">
                <a:effectLst/>
                <a:latin typeface="Sylfaen" panose="010A0502050306030303" pitchFamily="18" charset="0"/>
                <a:ea typeface="Sylfaen" panose="010A0502050306030303" pitchFamily="18" charset="0"/>
                <a:cs typeface="Sylfaen" panose="010A0502050306030303" pitchFamily="18" charset="0"/>
              </a:rPr>
              <a:t>ქანობით</a:t>
            </a:r>
            <a:r>
              <a:rPr lang="ka-GE" sz="3200" dirty="0">
                <a:effectLst/>
                <a:latin typeface="Sylfaen" panose="010A0502050306030303" pitchFamily="18" charset="0"/>
                <a:ea typeface="Sylfaen" panose="010A0502050306030303" pitchFamily="18" charset="0"/>
                <a:cs typeface="Sylfaen" panose="010A0502050306030303" pitchFamily="18" charset="0"/>
              </a:rPr>
              <a:t>.  </a:t>
            </a:r>
            <a:r>
              <a:rPr lang="ka-GE" sz="3200" dirty="0" err="1">
                <a:effectLst/>
                <a:latin typeface="Sylfaen" panose="010A0502050306030303" pitchFamily="18" charset="0"/>
                <a:ea typeface="Sylfaen" panose="010A0502050306030303" pitchFamily="18" charset="0"/>
                <a:cs typeface="Sylfaen" panose="010A0502050306030303" pitchFamily="18" charset="0"/>
              </a:rPr>
              <a:t>შესავლელ</a:t>
            </a:r>
            <a:r>
              <a:rPr lang="ka-GE" sz="3200" dirty="0">
                <a:effectLst/>
                <a:latin typeface="Sylfaen" panose="010A0502050306030303" pitchFamily="18" charset="0"/>
                <a:ea typeface="Sylfaen" panose="010A0502050306030303" pitchFamily="18" charset="0"/>
                <a:cs typeface="Sylfaen" panose="010A0502050306030303" pitchFamily="18" charset="0"/>
              </a:rPr>
              <a:t> პორტალთან და გამოსასვლელ პორტალთან ეწყობა ლითონის მილების </a:t>
            </a:r>
            <a:r>
              <a:rPr lang="ka-GE" sz="3200" dirty="0" err="1">
                <a:effectLst/>
                <a:latin typeface="Sylfaen" panose="010A0502050306030303" pitchFamily="18" charset="0"/>
                <a:ea typeface="Sylfaen" panose="010A0502050306030303" pitchFamily="18" charset="0"/>
                <a:cs typeface="Sylfaen" panose="010A0502050306030303" pitchFamily="18" charset="0"/>
              </a:rPr>
              <a:t>ჩახსნადი</a:t>
            </a:r>
            <a:r>
              <a:rPr lang="ka-GE" sz="3200" dirty="0">
                <a:effectLst/>
                <a:latin typeface="Sylfaen" panose="010A0502050306030303" pitchFamily="18" charset="0"/>
                <a:ea typeface="Sylfaen" panose="010A0502050306030303" pitchFamily="18" charset="0"/>
                <a:cs typeface="Sylfaen" panose="010A0502050306030303" pitchFamily="18" charset="0"/>
              </a:rPr>
              <a:t> კვანძები სამეთვალყურეო ლუქებით, რათა უზრუნველყოფილი იყოს </a:t>
            </a:r>
            <a:r>
              <a:rPr lang="ka-GE" sz="3200" dirty="0" err="1">
                <a:effectLst/>
                <a:latin typeface="Sylfaen" panose="010A0502050306030303" pitchFamily="18" charset="0"/>
                <a:ea typeface="Sylfaen" panose="010A0502050306030303" pitchFamily="18" charset="0"/>
                <a:cs typeface="Sylfaen" panose="010A0502050306030303" pitchFamily="18" charset="0"/>
              </a:rPr>
              <a:t>სადაწნეო</a:t>
            </a:r>
            <a:r>
              <a:rPr lang="ka-GE" sz="3200" dirty="0">
                <a:effectLst/>
                <a:latin typeface="Sylfaen" panose="010A0502050306030303" pitchFamily="18" charset="0"/>
                <a:ea typeface="Sylfaen" panose="010A0502050306030303" pitchFamily="18" charset="0"/>
                <a:cs typeface="Sylfaen" panose="010A0502050306030303" pitchFamily="18" charset="0"/>
              </a:rPr>
              <a:t> გვირაბის ინსპექტირება/შეკეთების შესაძლებლობა. მილსადენის ყველა მდოვრე მოხვეულობა თავსდება ძირითადი </a:t>
            </a:r>
            <a:r>
              <a:rPr lang="ka-GE" sz="3200" dirty="0" err="1">
                <a:effectLst/>
                <a:latin typeface="Sylfaen" panose="010A0502050306030303" pitchFamily="18" charset="0"/>
                <a:ea typeface="Sylfaen" panose="010A0502050306030303" pitchFamily="18" charset="0"/>
                <a:cs typeface="Sylfaen" panose="010A0502050306030303" pitchFamily="18" charset="0"/>
              </a:rPr>
              <a:t>საანკერო</a:t>
            </a:r>
            <a:r>
              <a:rPr lang="ka-GE" sz="3200" dirty="0">
                <a:effectLst/>
                <a:latin typeface="Sylfaen" panose="010A0502050306030303" pitchFamily="18" charset="0"/>
                <a:ea typeface="Sylfaen" panose="010A0502050306030303" pitchFamily="18" charset="0"/>
                <a:cs typeface="Sylfaen" panose="010A0502050306030303" pitchFamily="18" charset="0"/>
              </a:rPr>
              <a:t> საყრდენებზე, რომელთა რაოდენობა მთელ ტრასაზე 46-ია. </a:t>
            </a:r>
            <a:r>
              <a:rPr lang="ka-GE" sz="3200" dirty="0" err="1">
                <a:effectLst/>
                <a:latin typeface="Sylfaen" panose="010A0502050306030303" pitchFamily="18" charset="0"/>
                <a:ea typeface="Sylfaen" panose="010A0502050306030303" pitchFamily="18" charset="0"/>
                <a:cs typeface="Sylfaen" panose="010A0502050306030303" pitchFamily="18" charset="0"/>
              </a:rPr>
              <a:t>ანკერების</a:t>
            </a:r>
            <a:r>
              <a:rPr lang="ka-GE" sz="3200" dirty="0">
                <a:effectLst/>
                <a:latin typeface="Sylfaen" panose="010A0502050306030303" pitchFamily="18" charset="0"/>
                <a:ea typeface="Sylfaen" panose="010A0502050306030303" pitchFamily="18" charset="0"/>
                <a:cs typeface="Sylfaen" panose="010A0502050306030303" pitchFamily="18" charset="0"/>
              </a:rPr>
              <a:t> </a:t>
            </a:r>
            <a:r>
              <a:rPr lang="ka-GE" sz="3200" dirty="0" err="1">
                <a:effectLst/>
                <a:latin typeface="Sylfaen" panose="010A0502050306030303" pitchFamily="18" charset="0"/>
                <a:ea typeface="Sylfaen" panose="010A0502050306030303" pitchFamily="18" charset="0"/>
                <a:cs typeface="Sylfaen" panose="010A0502050306030303" pitchFamily="18" charset="0"/>
              </a:rPr>
              <a:t>ფუნდირება</a:t>
            </a:r>
            <a:r>
              <a:rPr lang="ka-GE" sz="3200" dirty="0">
                <a:effectLst/>
                <a:latin typeface="Sylfaen" panose="010A0502050306030303" pitchFamily="18" charset="0"/>
                <a:ea typeface="Sylfaen" panose="010A0502050306030303" pitchFamily="18" charset="0"/>
                <a:cs typeface="Sylfaen" panose="010A0502050306030303" pitchFamily="18" charset="0"/>
              </a:rPr>
              <a:t> ხდება ძირითად ქანებში, მილსადენის მთელ  სიგრძეზე ყოველ  500 მეტრში გათვალიწინებულია სამეთვალყურეო ლუკების მოწყობა </a:t>
            </a:r>
            <a:r>
              <a:rPr lang="ka-GE" sz="3200" dirty="0" err="1">
                <a:effectLst/>
                <a:latin typeface="Sylfaen" panose="010A0502050306030303" pitchFamily="18" charset="0"/>
                <a:ea typeface="Sylfaen" panose="010A0502050306030303" pitchFamily="18" charset="0"/>
                <a:cs typeface="Sylfaen" panose="010A0502050306030303" pitchFamily="18" charset="0"/>
              </a:rPr>
              <a:t>ჰაერგამომშვები</a:t>
            </a:r>
            <a:r>
              <a:rPr lang="ka-GE" sz="3200" dirty="0">
                <a:effectLst/>
                <a:latin typeface="Sylfaen" panose="010A0502050306030303" pitchFamily="18" charset="0"/>
                <a:ea typeface="Sylfaen" panose="010A0502050306030303" pitchFamily="18" charset="0"/>
                <a:cs typeface="Sylfaen" panose="010A0502050306030303" pitchFamily="18" charset="0"/>
              </a:rPr>
              <a:t> სარქველებით.</a:t>
            </a:r>
            <a:endParaRPr lang="en-US" sz="3200" dirty="0">
              <a:effectLst/>
              <a:latin typeface="Sylfaen" panose="010A0502050306030303" pitchFamily="18" charset="0"/>
              <a:ea typeface="Sylfaen" panose="010A0502050306030303" pitchFamily="18" charset="0"/>
              <a:cs typeface="Sylfaen" panose="010A0502050306030303" pitchFamily="18" charset="0"/>
            </a:endParaRPr>
          </a:p>
          <a:p>
            <a:pPr marL="0" marR="0" algn="just">
              <a:lnSpc>
                <a:spcPct val="120000"/>
              </a:lnSpc>
              <a:spcBef>
                <a:spcPts val="1400"/>
              </a:spcBef>
              <a:spcAft>
                <a:spcPts val="1200"/>
              </a:spcAft>
            </a:pPr>
            <a:endParaRPr lang="ka-GE"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ka-GE" sz="3200" b="1" dirty="0" err="1">
                <a:effectLst/>
                <a:latin typeface="Sylfaen" panose="010A0502050306030303" pitchFamily="18" charset="0"/>
                <a:ea typeface="SimSun" panose="02010600030101010101" pitchFamily="2" charset="-122"/>
                <a:cs typeface="Times New Roman" panose="02020603050405020304" pitchFamily="18" charset="0"/>
              </a:rPr>
              <a:t>სადაწნეო</a:t>
            </a:r>
            <a:r>
              <a:rPr lang="ka-GE" sz="3200" b="1" dirty="0">
                <a:effectLst/>
                <a:latin typeface="Sylfaen" panose="010A0502050306030303" pitchFamily="18" charset="0"/>
                <a:ea typeface="SimSun" panose="02010600030101010101" pitchFamily="2" charset="-122"/>
                <a:cs typeface="Times New Roman" panose="02020603050405020304" pitchFamily="18" charset="0"/>
              </a:rPr>
              <a:t> გვირაბი:</a:t>
            </a:r>
            <a:endParaRPr lang="ka-GE"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FR" sz="3200" dirty="0">
                <a:effectLst/>
                <a:latin typeface="Sylfaen" panose="010A0502050306030303" pitchFamily="18" charset="0"/>
                <a:ea typeface="Calibri" panose="020F0502020204030204" pitchFamily="34" charset="0"/>
                <a:cs typeface="Arial" panose="020B0604020202020204" pitchFamily="34" charset="0"/>
              </a:rPr>
              <a:t> </a:t>
            </a:r>
            <a:endParaRPr lang="ka-GE"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20000"/>
              </a:lnSpc>
              <a:spcBef>
                <a:spcPts val="0"/>
              </a:spcBef>
              <a:spcAft>
                <a:spcPts val="0"/>
              </a:spcAft>
            </a:pPr>
            <a:r>
              <a:rPr lang="ka-GE" sz="3200" dirty="0">
                <a:effectLst/>
                <a:latin typeface="Sylfaen" panose="010A0502050306030303" pitchFamily="18" charset="0"/>
                <a:ea typeface="Calibri" panose="020F0502020204030204" pitchFamily="34" charset="0"/>
                <a:cs typeface="Arial" panose="020B0604020202020204" pitchFamily="34" charset="0"/>
              </a:rPr>
              <a:t>როგორც </a:t>
            </a:r>
            <a:r>
              <a:rPr lang="ka-GE" sz="3200" dirty="0" err="1">
                <a:effectLst/>
                <a:latin typeface="Sylfaen" panose="010A0502050306030303" pitchFamily="18" charset="0"/>
                <a:ea typeface="Calibri" panose="020F0502020204030204" pitchFamily="34" charset="0"/>
                <a:cs typeface="Arial" panose="020B0604020202020204" pitchFamily="34" charset="0"/>
              </a:rPr>
              <a:t>ავღნიშნეთ</a:t>
            </a:r>
            <a:r>
              <a:rPr lang="ka-GE" sz="3200" dirty="0">
                <a:effectLst/>
                <a:latin typeface="Sylfaen" panose="010A0502050306030303" pitchFamily="18" charset="0"/>
                <a:ea typeface="Calibri" panose="020F0502020204030204" pitchFamily="34" charset="0"/>
                <a:cs typeface="Arial" panose="020B0604020202020204" pitchFamily="34" charset="0"/>
              </a:rPr>
              <a:t>, მიმდინარეობს გვირაბის გამოსასვლელი პორტალის დაზუსტება იმ 2 ვარიანტიდან, რომელიც წარმოდგენილია </a:t>
            </a:r>
            <a:r>
              <a:rPr lang="ka-GE" sz="3200" dirty="0" err="1">
                <a:effectLst/>
                <a:latin typeface="Sylfaen" panose="010A0502050306030303" pitchFamily="18" charset="0"/>
                <a:ea typeface="Calibri" panose="020F0502020204030204" pitchFamily="34" charset="0"/>
                <a:cs typeface="Arial" panose="020B0604020202020204" pitchFamily="34" charset="0"/>
              </a:rPr>
              <a:t>გენგეგმასა</a:t>
            </a:r>
            <a:r>
              <a:rPr lang="ka-GE" sz="3200" dirty="0">
                <a:effectLst/>
                <a:latin typeface="Sylfaen" panose="010A0502050306030303" pitchFamily="18" charset="0"/>
                <a:ea typeface="Calibri" panose="020F0502020204030204" pitchFamily="34" charset="0"/>
                <a:cs typeface="Arial" panose="020B0604020202020204" pitchFamily="34" charset="0"/>
              </a:rPr>
              <a:t> და აღწერილია ალტერნატივების ქვეთავში. ქვემოთ წარმოდგენილია გვირაბის ის მიმართულება, რომელიც მოიაზრებოდა პროექტირების საწყის ეტაპზე. რაც შეეხება მეორე (მარცხენა მიმართულება გენგეგმაზე) ვარიანტს - იმ შემთხვევაში, თუ </a:t>
            </a:r>
            <a:r>
              <a:rPr lang="ka-GE" sz="3200" dirty="0" err="1">
                <a:effectLst/>
                <a:latin typeface="Sylfaen" panose="010A0502050306030303" pitchFamily="18" charset="0"/>
                <a:ea typeface="Calibri" panose="020F0502020204030204" pitchFamily="34" charset="0"/>
                <a:cs typeface="Arial" panose="020B0604020202020204" pitchFamily="34" charset="0"/>
              </a:rPr>
              <a:t>გზშ</a:t>
            </a:r>
            <a:r>
              <a:rPr lang="ka-GE" sz="3200" dirty="0">
                <a:effectLst/>
                <a:latin typeface="Sylfaen" panose="010A0502050306030303" pitchFamily="18" charset="0"/>
                <a:ea typeface="Calibri" panose="020F0502020204030204" pitchFamily="34" charset="0"/>
                <a:cs typeface="Arial" panose="020B0604020202020204" pitchFamily="34" charset="0"/>
              </a:rPr>
              <a:t>-ს მომზადებამდე შერჩეული იქნება აღნიშნული ვარიანტი, </a:t>
            </a:r>
            <a:r>
              <a:rPr lang="ka-GE" sz="3200" dirty="0" err="1">
                <a:effectLst/>
                <a:latin typeface="Sylfaen" panose="010A0502050306030303" pitchFamily="18" charset="0"/>
                <a:ea typeface="Calibri" panose="020F0502020204030204" pitchFamily="34" charset="0"/>
                <a:cs typeface="Arial" panose="020B0604020202020204" pitchFamily="34" charset="0"/>
              </a:rPr>
              <a:t>გზშ</a:t>
            </a:r>
            <a:r>
              <a:rPr lang="ka-GE" sz="3200" dirty="0">
                <a:effectLst/>
                <a:latin typeface="Sylfaen" panose="010A0502050306030303" pitchFamily="18" charset="0"/>
                <a:ea typeface="Calibri" panose="020F0502020204030204" pitchFamily="34" charset="0"/>
                <a:cs typeface="Arial" panose="020B0604020202020204" pitchFamily="34" charset="0"/>
              </a:rPr>
              <a:t>-ს ანგარიშში მოცემული იქნება შესაბამისი აღწერა/შეფასება რაც ამ შემთხვევაშია განხილული.</a:t>
            </a:r>
            <a:endParaRPr lang="ka-GE"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fr-FR" sz="3200" dirty="0" err="1">
                <a:effectLst/>
                <a:latin typeface="Sylfaen" panose="010A0502050306030303" pitchFamily="18" charset="0"/>
                <a:ea typeface="Calibri" panose="020F0502020204030204" pitchFamily="34" charset="0"/>
                <a:cs typeface="Arial" panose="020B0604020202020204" pitchFamily="34" charset="0"/>
              </a:rPr>
              <a:t>საინჟინრო-გეოლოგიური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კვლევის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რეკომენდაციების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გათვალისწინებით</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შერჩეული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იქნა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სადერივაციო</a:t>
            </a:r>
            <a:r>
              <a:rPr lang="fr-FR" sz="3200" dirty="0">
                <a:effectLst/>
                <a:latin typeface="AcadNusx" pitchFamily="2" charset="0"/>
                <a:ea typeface="Calibri" panose="020F0502020204030204" pitchFamily="34" charset="0"/>
                <a:cs typeface="Arial" panose="020B0604020202020204" pitchFamily="34" charset="0"/>
              </a:rPr>
              <a:t> </a:t>
            </a:r>
            <a:r>
              <a:rPr lang="ka-GE" sz="3200" dirty="0" err="1">
                <a:effectLst/>
                <a:latin typeface="Sylfaen" panose="010A0502050306030303" pitchFamily="18" charset="0"/>
                <a:ea typeface="Calibri" panose="020F0502020204030204" pitchFamily="34" charset="0"/>
                <a:cs typeface="Arial" panose="020B0604020202020204" pitchFamily="34" charset="0"/>
              </a:rPr>
              <a:t>დაბალდაწნევიანი</a:t>
            </a:r>
            <a:r>
              <a:rPr lang="ka-GE"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გვირაბის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ვარიანტი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a:effectLst/>
                <a:latin typeface="Sylfaen" panose="010A0502050306030303" pitchFamily="18" charset="0"/>
                <a:ea typeface="Calibri" panose="020F0502020204030204" pitchFamily="34" charset="0"/>
                <a:cs typeface="Arial" panose="020B0604020202020204" pitchFamily="34" charset="0"/>
              </a:rPr>
              <a:t>(</a:t>
            </a:r>
            <a:r>
              <a:rPr lang="fr-FR" sz="3200" dirty="0" err="1">
                <a:effectLst/>
                <a:latin typeface="Sylfaen" panose="010A0502050306030303" pitchFamily="18" charset="0"/>
                <a:ea typeface="Calibri" panose="020F0502020204030204" pitchFamily="34" charset="0"/>
                <a:cs typeface="Arial" panose="020B0604020202020204" pitchFamily="34" charset="0"/>
              </a:rPr>
              <a:t>ნაჩვენებია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გეგმაზე</a:t>
            </a:r>
            <a:r>
              <a:rPr lang="fr-FR" sz="3200" dirty="0">
                <a:effectLst/>
                <a:latin typeface="Sylfaen" panose="010A0502050306030303" pitchFamily="18" charset="0"/>
                <a:ea typeface="Calibri" panose="020F0502020204030204" pitchFamily="34" charset="0"/>
                <a:cs typeface="Arial" panose="020B0604020202020204" pitchFamily="34" charset="0"/>
              </a:rPr>
              <a:t>),</a:t>
            </a:r>
            <a:r>
              <a:rPr lang="fr-FR" sz="3200" dirty="0">
                <a:effectLst/>
                <a:latin typeface="AcadNusx" pitchFamily="2" charset="0"/>
                <a:ea typeface="Calibri" panose="020F0502020204030204" pitchFamily="34" charset="0"/>
                <a:cs typeface="Arial" panose="020B0604020202020204" pitchFamily="34" charset="0"/>
              </a:rPr>
              <a:t> </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ka-GE" sz="3200" dirty="0">
                <a:effectLst/>
                <a:latin typeface="Sylfaen" panose="010A0502050306030303" pitchFamily="18" charset="0"/>
                <a:ea typeface="Calibri" panose="020F0502020204030204" pitchFamily="34" charset="0"/>
                <a:cs typeface="Arial" panose="020B0604020202020204" pitchFamily="34" charset="0"/>
              </a:rPr>
              <a:t>სიგრძით - 1350 მ. გვირაბი იქნება </a:t>
            </a:r>
            <a:r>
              <a:rPr lang="ka-GE" sz="3200" dirty="0" err="1">
                <a:effectLst/>
                <a:latin typeface="Sylfaen" panose="010A0502050306030303" pitchFamily="18" charset="0"/>
                <a:ea typeface="Calibri" panose="020F0502020204030204" pitchFamily="34" charset="0"/>
                <a:cs typeface="Arial" panose="020B0604020202020204" pitchFamily="34" charset="0"/>
              </a:rPr>
              <a:t>დაბალდაწნევიანი</a:t>
            </a:r>
            <a:r>
              <a:rPr lang="ka-GE" sz="3200" dirty="0">
                <a:effectLst/>
                <a:latin typeface="Sylfaen" panose="010A0502050306030303" pitchFamily="18" charset="0"/>
                <a:ea typeface="Calibri" panose="020F0502020204030204" pitchFamily="34" charset="0"/>
                <a:cs typeface="Arial" panose="020B0604020202020204" pitchFamily="34" charset="0"/>
              </a:rPr>
              <a:t>, მაქსიმუმ 20 მეტრი. </a:t>
            </a:r>
            <a:r>
              <a:rPr lang="fr-FR" sz="3200" dirty="0" err="1">
                <a:effectLst/>
                <a:latin typeface="Sylfaen" panose="010A0502050306030303" pitchFamily="18" charset="0"/>
                <a:ea typeface="Calibri" panose="020F0502020204030204" pitchFamily="34" charset="0"/>
                <a:cs typeface="Arial" panose="020B0604020202020204" pitchFamily="34" charset="0"/>
              </a:rPr>
              <a:t>გვირაბის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განივი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კვეთის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ფართის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და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ფორმის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შერჩევისას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მხედველობაში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იქნა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მიღებული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როგორც</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ქანის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ხასიათი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და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ხარისხი</a:t>
            </a:r>
            <a:r>
              <a:rPr lang="fr-FR" sz="3200" dirty="0">
                <a:effectLst/>
                <a:latin typeface="Sylfaen" panose="010A0502050306030303" pitchFamily="18" charset="0"/>
                <a:ea typeface="Calibri" panose="020F0502020204030204" pitchFamily="34" charset="0"/>
                <a:cs typeface="Arial" panose="020B0604020202020204" pitchFamily="34" charset="0"/>
              </a:rPr>
              <a:t>,</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სტატიკური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და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ჰიდრავლიკური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მუშაობის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პირობები</a:t>
            </a:r>
            <a:r>
              <a:rPr lang="fr-FR" sz="3200" dirty="0">
                <a:effectLst/>
                <a:latin typeface="Sylfaen" panose="010A0502050306030303" pitchFamily="18" charset="0"/>
                <a:ea typeface="Calibri" panose="020F0502020204030204" pitchFamily="34" charset="0"/>
                <a:cs typeface="Arial" panose="020B0604020202020204" pitchFamily="34" charset="0"/>
              </a:rPr>
              <a:t>,</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ასევე</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გვირაბმშენებლობის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მეთოდები</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და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სამუშაოთა</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წარმოების</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წესები</a:t>
            </a:r>
            <a:r>
              <a:rPr lang="fr-FR" sz="3200" dirty="0">
                <a:effectLst/>
                <a:latin typeface="Sylfaen" panose="010A0502050306030303" pitchFamily="18" charset="0"/>
                <a:ea typeface="Calibri" panose="020F0502020204030204" pitchFamily="34" charset="0"/>
                <a:cs typeface="Arial" panose="020B0604020202020204" pitchFamily="34" charset="0"/>
              </a:rPr>
              <a:t>.</a:t>
            </a:r>
            <a:r>
              <a:rPr lang="fr-FR" sz="3200" dirty="0">
                <a:effectLst/>
                <a:latin typeface="AcadNusx" pitchFamily="2"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გვირაბის</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გაყანა</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მოხდება</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ბურღვა</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აფეთქების</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მეთოდით</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და</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მაქსიმალურად</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დაბალი</a:t>
            </a:r>
            <a:r>
              <a:rPr lang="fr-FR" sz="3200" dirty="0">
                <a:effectLst/>
                <a:latin typeface="Sylfaen" panose="010A0502050306030303" pitchFamily="18" charset="0"/>
                <a:ea typeface="Calibri" panose="020F0502020204030204" pitchFamily="34" charset="0"/>
                <a:cs typeface="Arial" panose="020B0604020202020204" pitchFamily="34" charset="0"/>
              </a:rPr>
              <a:t> </a:t>
            </a:r>
            <a:r>
              <a:rPr lang="fr-FR" sz="3200" dirty="0" err="1">
                <a:effectLst/>
                <a:latin typeface="Sylfaen" panose="010A0502050306030303" pitchFamily="18" charset="0"/>
                <a:ea typeface="Calibri" panose="020F0502020204030204" pitchFamily="34" charset="0"/>
                <a:cs typeface="Arial" panose="020B0604020202020204" pitchFamily="34" charset="0"/>
              </a:rPr>
              <a:t>მუხ</a:t>
            </a:r>
            <a:r>
              <a:rPr lang="ka-GE" sz="3200" dirty="0">
                <a:effectLst/>
                <a:latin typeface="Sylfaen" panose="010A0502050306030303" pitchFamily="18" charset="0"/>
                <a:ea typeface="Calibri" panose="020F0502020204030204" pitchFamily="34" charset="0"/>
                <a:cs typeface="Arial" panose="020B0604020202020204" pitchFamily="34" charset="0"/>
              </a:rPr>
              <a:t>ტ</a:t>
            </a:r>
            <a:r>
              <a:rPr lang="fr-FR" sz="3200" dirty="0" err="1">
                <a:effectLst/>
                <a:latin typeface="Sylfaen" panose="010A0502050306030303" pitchFamily="18" charset="0"/>
                <a:ea typeface="Calibri" panose="020F0502020204030204" pitchFamily="34" charset="0"/>
                <a:cs typeface="Arial" panose="020B0604020202020204" pitchFamily="34" charset="0"/>
              </a:rPr>
              <a:t>ებით</a:t>
            </a:r>
            <a:r>
              <a:rPr lang="ka-GE" sz="3200" dirty="0">
                <a:effectLst/>
                <a:latin typeface="Sylfaen" panose="010A0502050306030303" pitchFamily="18" charset="0"/>
                <a:ea typeface="Calibri" panose="020F0502020204030204" pitchFamily="34" charset="0"/>
                <a:cs typeface="Arial" panose="020B0604020202020204" pitchFamily="34" charset="0"/>
              </a:rPr>
              <a:t>.</a:t>
            </a:r>
            <a:endParaRPr lang="ka-GE" sz="3200" dirty="0"/>
          </a:p>
        </p:txBody>
      </p:sp>
      <p:pic>
        <p:nvPicPr>
          <p:cNvPr id="5" name="Picture Placeholder 4">
            <a:extLst>
              <a:ext uri="{FF2B5EF4-FFF2-40B4-BE49-F238E27FC236}">
                <a16:creationId xmlns:a16="http://schemas.microsoft.com/office/drawing/2014/main" id="{3A3B6310-EF70-48C1-93C8-93FCCB3D588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807" r="3807"/>
          <a:stretch>
            <a:fillRect/>
          </a:stretch>
        </p:blipFill>
        <p:spPr>
          <a:xfrm>
            <a:off x="5183188" y="748145"/>
            <a:ext cx="6172200" cy="5112905"/>
          </a:xfrm>
        </p:spPr>
      </p:pic>
    </p:spTree>
    <p:extLst>
      <p:ext uri="{BB962C8B-B14F-4D97-AF65-F5344CB8AC3E}">
        <p14:creationId xmlns:p14="http://schemas.microsoft.com/office/powerpoint/2010/main" val="141995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D5B9155-B9F5-440C-9BB1-53EC3D26ADB6}"/>
              </a:ext>
            </a:extLst>
          </p:cNvPr>
          <p:cNvSpPr>
            <a:spLocks noGrp="1"/>
          </p:cNvSpPr>
          <p:nvPr>
            <p:ph type="body" sz="half" idx="2"/>
          </p:nvPr>
        </p:nvSpPr>
        <p:spPr>
          <a:xfrm>
            <a:off x="836613" y="208344"/>
            <a:ext cx="5074875" cy="6649656"/>
          </a:xfrm>
        </p:spPr>
        <p:txBody>
          <a:bodyPr>
            <a:noAutofit/>
          </a:bodyPr>
          <a:lstStyle/>
          <a:p>
            <a:pPr>
              <a:lnSpc>
                <a:spcPct val="100000"/>
              </a:lnSpc>
            </a:pPr>
            <a:r>
              <a:rPr lang="ka-GE" sz="800" b="1" dirty="0">
                <a:latin typeface="+mj-lt"/>
              </a:rPr>
              <a:t>ჰესის შენობა და ქვესადგური (ღია-გამანაწილებელი მოწყობილობა)</a:t>
            </a:r>
            <a:endParaRPr lang="en-US" sz="800" b="1" dirty="0">
              <a:latin typeface="+mj-lt"/>
            </a:endParaRPr>
          </a:p>
          <a:p>
            <a:pPr>
              <a:lnSpc>
                <a:spcPct val="100000"/>
              </a:lnSpc>
            </a:pPr>
            <a:r>
              <a:rPr lang="ka-GE" sz="800" dirty="0">
                <a:latin typeface="+mj-lt"/>
              </a:rPr>
              <a:t>ჰესის შენობის ტერიტორია უნდა პასუხობდეს შემდეგ ძირითად მოთხოვნებს:</a:t>
            </a:r>
          </a:p>
          <a:p>
            <a:pPr lvl="0">
              <a:lnSpc>
                <a:spcPct val="100000"/>
              </a:lnSpc>
            </a:pPr>
            <a:r>
              <a:rPr lang="ka-GE" sz="800" dirty="0">
                <a:latin typeface="+mj-lt"/>
              </a:rPr>
              <a:t>შენობის უსაფრთხოება, მისი დაცულობა </a:t>
            </a:r>
            <a:r>
              <a:rPr lang="ka-GE" sz="800" dirty="0" err="1">
                <a:latin typeface="+mj-lt"/>
              </a:rPr>
              <a:t>ქვათაცვენებისგან</a:t>
            </a:r>
            <a:r>
              <a:rPr lang="ka-GE" sz="800" dirty="0">
                <a:latin typeface="+mj-lt"/>
              </a:rPr>
              <a:t>, ზვავებისგან და მეწყერებისგან;</a:t>
            </a:r>
            <a:r>
              <a:rPr lang="en-US" sz="800" dirty="0">
                <a:latin typeface="+mj-lt"/>
              </a:rPr>
              <a:t> </a:t>
            </a:r>
            <a:r>
              <a:rPr lang="ka-GE" sz="800" dirty="0">
                <a:latin typeface="+mj-lt"/>
              </a:rPr>
              <a:t>საკმარისი ფართი ყველა ობიექტისათვის (წყალმომარაგების, სასაწყობო მეურნეობის, საავტომობილო სადგომი, ინფრასტრუქტურა და სხვა);მდინარის კალაპოტის </a:t>
            </a:r>
            <a:r>
              <a:rPr lang="ka-GE" sz="800" dirty="0" err="1">
                <a:latin typeface="+mj-lt"/>
              </a:rPr>
              <a:t>შეტბორვისაგან</a:t>
            </a:r>
            <a:r>
              <a:rPr lang="ka-GE" sz="800" dirty="0">
                <a:latin typeface="+mj-lt"/>
              </a:rPr>
              <a:t> დაცულობა;</a:t>
            </a:r>
            <a:r>
              <a:rPr lang="en-US" sz="800" dirty="0">
                <a:latin typeface="+mj-lt"/>
              </a:rPr>
              <a:t> </a:t>
            </a:r>
            <a:r>
              <a:rPr lang="ka-GE" sz="800" dirty="0">
                <a:latin typeface="+mj-lt"/>
              </a:rPr>
              <a:t>გამყვანი არხის მინიმალურ ნიშნულზე მოწყობა ჰესის დადგმული სიმძლავრის მაქსიმალიზაციისათვის;</a:t>
            </a:r>
            <a:r>
              <a:rPr lang="en-US" sz="800" dirty="0">
                <a:latin typeface="+mj-lt"/>
              </a:rPr>
              <a:t> </a:t>
            </a:r>
            <a:endParaRPr lang="ka-GE" sz="800" dirty="0">
              <a:latin typeface="+mj-lt"/>
            </a:endParaRPr>
          </a:p>
          <a:p>
            <a:pPr>
              <a:lnSpc>
                <a:spcPct val="100000"/>
              </a:lnSpc>
            </a:pPr>
            <a:r>
              <a:rPr lang="ka-GE" sz="800" dirty="0">
                <a:latin typeface="+mj-lt"/>
              </a:rPr>
              <a:t>მშენებლობის ნებართვის მიღების შემდგომ, ტენდერის საშუალებით გამოვლენილ ტურბინების მომწოდებელ კომპანიასთან დაზუსტდება ტურბინის და ელ. მოწყობილობების ზუსტი გაბარიტები. მიღებული ინფორმაციის შედეგად მოხდება  ჰესის შენობის  ზუსტი გაბარიტების დადგენა.  </a:t>
            </a:r>
          </a:p>
          <a:p>
            <a:pPr>
              <a:lnSpc>
                <a:spcPct val="100000"/>
              </a:lnSpc>
            </a:pPr>
            <a:r>
              <a:rPr lang="ka-GE" sz="800" dirty="0">
                <a:latin typeface="+mj-lt"/>
              </a:rPr>
              <a:t>დაგეგმილია </a:t>
            </a:r>
            <a:r>
              <a:rPr lang="ka-GE" sz="800" dirty="0" err="1">
                <a:latin typeface="+mj-lt"/>
              </a:rPr>
              <a:t>ასახდელსახურავიანი</a:t>
            </a:r>
            <a:r>
              <a:rPr lang="ka-GE" sz="800" dirty="0">
                <a:latin typeface="+mj-lt"/>
              </a:rPr>
              <a:t>  მონოლითური რკინაბეტონის </a:t>
            </a:r>
            <a:r>
              <a:rPr lang="ka-GE" sz="800" dirty="0" err="1">
                <a:latin typeface="+mj-lt"/>
              </a:rPr>
              <a:t>რკინაბეტონის</a:t>
            </a:r>
            <a:r>
              <a:rPr lang="ka-GE" sz="800" dirty="0">
                <a:latin typeface="+mj-lt"/>
              </a:rPr>
              <a:t> შენობის მოწყობა. ხიდური ამწის დამონტაჯება ამ ეტაპისათვის არ იგეგმება. შენობაში მოეწყობა  „</a:t>
            </a:r>
            <a:r>
              <a:rPr lang="ka-GE" sz="800" dirty="0" err="1">
                <a:latin typeface="+mj-lt"/>
              </a:rPr>
              <a:t>პელტონი</a:t>
            </a:r>
            <a:r>
              <a:rPr lang="ka-GE" sz="800" dirty="0">
                <a:latin typeface="+mj-lt"/>
              </a:rPr>
              <a:t>“-ს ტიპის </a:t>
            </a:r>
            <a:r>
              <a:rPr lang="ka-GE" sz="800" dirty="0" err="1">
                <a:latin typeface="+mj-lt"/>
              </a:rPr>
              <a:t>ვერტიკალურღერძიანი</a:t>
            </a:r>
            <a:r>
              <a:rPr lang="ka-GE" sz="800" dirty="0">
                <a:latin typeface="+mj-lt"/>
              </a:rPr>
              <a:t> ტიპის ჰიდროაგრეგატი, მართვის მოწყობილობები და დამხმარე ელექტრო მოწყობილობები. სამანქანო დარბაზის გარდა მოეწყობა სხვა დანიშნულების სივრცეები, რაც აუცილებელია ჰესის შენობის ექსპლუატაციისთვის. ჰესის შენობაში დამონტაჟდება თანამედროვე ტიპის ხანძარსაწინააღმდეგო სისტემა. გამყვან არხს, რომლის მეშვეობით მოხდება  წყლის </a:t>
            </a:r>
            <a:r>
              <a:rPr lang="ka-GE" sz="800" dirty="0" err="1">
                <a:latin typeface="+mj-lt"/>
              </a:rPr>
              <a:t>მდ</a:t>
            </a:r>
            <a:r>
              <a:rPr lang="ka-GE" sz="800" dirty="0">
                <a:latin typeface="+mj-lt"/>
              </a:rPr>
              <a:t>. ბორჯომულაში დაბრუნება, ბოლოში დაუმონტაჟდება ჩამკეტი ფარი. წყლის დაღვრის ადგილას მოეწყობა მდინარის კალაპოტის წარეცხვისაგან დამცავი ნაგებობა</a:t>
            </a:r>
            <a:r>
              <a:rPr lang="en-US" sz="800" dirty="0">
                <a:latin typeface="+mj-lt"/>
              </a:rPr>
              <a:t>. </a:t>
            </a:r>
            <a:endParaRPr lang="ka-GE" sz="800" dirty="0">
              <a:latin typeface="+mj-lt"/>
            </a:endParaRPr>
          </a:p>
          <a:p>
            <a:pPr>
              <a:lnSpc>
                <a:spcPct val="100000"/>
              </a:lnSpc>
            </a:pPr>
            <a:r>
              <a:rPr lang="ka-GE" sz="800" dirty="0" err="1">
                <a:latin typeface="+mj-lt"/>
              </a:rPr>
              <a:t>რადგენ</a:t>
            </a:r>
            <a:r>
              <a:rPr lang="ka-GE" sz="800" dirty="0">
                <a:latin typeface="+mj-lt"/>
              </a:rPr>
              <a:t> თანამედროვე  ელ-მექანიკური დანადგარები იძლევა საშუალებას ჰესის სრულად ავტომატურად მართვის საშუალებას. ნავარაუდებია ჰესის გაჩერების და ჩართვის ღილაკების დუბლირება სათავე კვანძე მომსახურე პერსონალისათვის. ჰესის შენობაში მუდმივი მომსახურე პერსონალი </a:t>
            </a:r>
            <a:r>
              <a:rPr lang="ka-GE" sz="800" dirty="0" err="1">
                <a:latin typeface="+mj-lt"/>
              </a:rPr>
              <a:t>გათვალისინებული</a:t>
            </a:r>
            <a:r>
              <a:rPr lang="ka-GE" sz="800" dirty="0">
                <a:latin typeface="+mj-lt"/>
              </a:rPr>
              <a:t> არ არის. </a:t>
            </a:r>
          </a:p>
          <a:p>
            <a:pPr>
              <a:lnSpc>
                <a:spcPct val="100000"/>
              </a:lnSpc>
            </a:pPr>
            <a:r>
              <a:rPr lang="ka-GE" sz="800" b="1" dirty="0">
                <a:latin typeface="+mj-lt"/>
              </a:rPr>
              <a:t>მისასვლელი გზები</a:t>
            </a:r>
          </a:p>
          <a:p>
            <a:pPr>
              <a:lnSpc>
                <a:spcPct val="100000"/>
              </a:lnSpc>
            </a:pPr>
            <a:r>
              <a:rPr lang="ka-GE" sz="800" dirty="0" err="1">
                <a:latin typeface="+mj-lt"/>
              </a:rPr>
              <a:t>პლატოჰესის</a:t>
            </a:r>
            <a:r>
              <a:rPr lang="ka-GE" sz="800" dirty="0">
                <a:latin typeface="+mj-lt"/>
              </a:rPr>
              <a:t> შემადგენელი ობიექტების მშენებლობისთვის აუცილებელია სამშენებლო ობიექტებთან მისასვლელი გზა. </a:t>
            </a:r>
            <a:r>
              <a:rPr lang="ka-GE" sz="800" dirty="0" err="1">
                <a:latin typeface="+mj-lt"/>
              </a:rPr>
              <a:t>პლატოჰესის</a:t>
            </a:r>
            <a:r>
              <a:rPr lang="ka-GE" sz="800" dirty="0">
                <a:latin typeface="+mj-lt"/>
              </a:rPr>
              <a:t> გარემოსდაცვითი კუთხით ერთ-ერთ მთავარ დადებით მხარედ შეგვიძლია მივიჩნიოთ ძალიან მცირე სიგრძის მისასვლელი გზის მონაკვეთების მოწყობა, ვინაიდან </a:t>
            </a:r>
            <a:r>
              <a:rPr lang="ka-GE" sz="800" dirty="0" err="1">
                <a:latin typeface="+mj-lt"/>
              </a:rPr>
              <a:t>ჰეისის</a:t>
            </a:r>
            <a:r>
              <a:rPr lang="ka-GE" sz="800" dirty="0">
                <a:latin typeface="+mj-lt"/>
              </a:rPr>
              <a:t> შემადგენელი ობიექტების დაპროექტება მოხდა იმგვარად, რომ ახალი მისასვლელი გზების მოწყობის საჭიროება, მაქსიმალურად მცირე ყოფილიყო. შესაბამისად, მილსადენის ტრასა და ჰესის შენობა ფაქტიურად არსებულ გზებს მიუყვება, მ/შ გვირაბის გამოსასვლელი პორტალის </a:t>
            </a:r>
            <a:r>
              <a:rPr lang="ka-GE" sz="800" dirty="0" err="1">
                <a:latin typeface="+mj-lt"/>
              </a:rPr>
              <a:t>მიმდებარედ</a:t>
            </a:r>
            <a:r>
              <a:rPr lang="ka-GE" sz="800" dirty="0">
                <a:latin typeface="+mj-lt"/>
              </a:rPr>
              <a:t> იწყება სატყეოს გრუნტის გზა და ჩამოდის </a:t>
            </a:r>
            <a:r>
              <a:rPr lang="ka-GE" sz="800" dirty="0" err="1">
                <a:latin typeface="+mj-lt"/>
              </a:rPr>
              <a:t>სოფ</a:t>
            </a:r>
            <a:r>
              <a:rPr lang="ka-GE" sz="800" dirty="0">
                <a:latin typeface="+mj-lt"/>
              </a:rPr>
              <a:t>. ლიბანში. შემდეგ ჰესის დერივაცია თანხვედრაშია, </a:t>
            </a:r>
            <a:r>
              <a:rPr lang="ka-GE" sz="800" dirty="0" err="1">
                <a:latin typeface="+mj-lt"/>
              </a:rPr>
              <a:t>სადაწნეო</a:t>
            </a:r>
            <a:r>
              <a:rPr lang="ka-GE" sz="800" dirty="0">
                <a:latin typeface="+mj-lt"/>
              </a:rPr>
              <a:t> მონაკვეთის გარკვეულ უბნებზე, </a:t>
            </a:r>
            <a:r>
              <a:rPr lang="ka-GE" sz="800" dirty="0" err="1">
                <a:latin typeface="+mj-lt"/>
              </a:rPr>
              <a:t>სოფ</a:t>
            </a:r>
            <a:r>
              <a:rPr lang="ka-GE" sz="800" dirty="0">
                <a:latin typeface="+mj-lt"/>
              </a:rPr>
              <a:t>. ტბისა და </a:t>
            </a:r>
            <a:r>
              <a:rPr lang="ka-GE" sz="800" dirty="0" err="1">
                <a:latin typeface="+mj-lt"/>
              </a:rPr>
              <a:t>სოფ</a:t>
            </a:r>
            <a:r>
              <a:rPr lang="ka-GE" sz="800" dirty="0">
                <a:latin typeface="+mj-lt"/>
              </a:rPr>
              <a:t>. ლიბანის დამაკავშირებელ გზასთან. ხოლო ჰესის შენობასთან ჩასასვლელად გამოყენებული იქნება სოფლის შიდა გზა. </a:t>
            </a:r>
          </a:p>
          <a:p>
            <a:pPr>
              <a:lnSpc>
                <a:spcPct val="100000"/>
              </a:lnSpc>
            </a:pPr>
            <a:r>
              <a:rPr lang="ka-GE" sz="800" dirty="0">
                <a:latin typeface="+mj-lt"/>
              </a:rPr>
              <a:t>ახალი მონაკვეთების მოწყობა საჭირო იქნება შემდეგ უბნებზე: სათავე კვანძთან და გვირაბის შესასვლელ პორტალთან მისასვლელი მონაკვეთი, იქვე დროებითი მისასვლელი გზა, რომელიც მხოლოდ მშენებლობის პერიოდში გამოიყენება  და  გვირაბის გამოსასვლელი პორტალიდან სატყეოს გზამდე </a:t>
            </a:r>
            <a:r>
              <a:rPr lang="ka-GE" sz="800" dirty="0" err="1">
                <a:latin typeface="+mj-lt"/>
              </a:rPr>
              <a:t>მონაკვეთი.აღსანიშნავია</a:t>
            </a:r>
            <a:r>
              <a:rPr lang="ka-GE" sz="800" dirty="0">
                <a:latin typeface="+mj-lt"/>
              </a:rPr>
              <a:t>, რომ გვირაბის გამოსასვლელი პორტალიდან </a:t>
            </a:r>
            <a:r>
              <a:rPr lang="ka-GE" sz="800" dirty="0" err="1">
                <a:latin typeface="+mj-lt"/>
              </a:rPr>
              <a:t>სოფ</a:t>
            </a:r>
            <a:r>
              <a:rPr lang="ka-GE" sz="800" dirty="0">
                <a:latin typeface="+mj-lt"/>
              </a:rPr>
              <a:t>. ლიბანამდე არსებული გრუნტის გზა ძლიერ </a:t>
            </a:r>
            <a:r>
              <a:rPr lang="ka-GE" sz="800" dirty="0" err="1">
                <a:latin typeface="+mj-lt"/>
              </a:rPr>
              <a:t>თიხაშემცველია</a:t>
            </a:r>
            <a:r>
              <a:rPr lang="ka-GE" sz="800" dirty="0">
                <a:latin typeface="+mj-lt"/>
              </a:rPr>
              <a:t> და მცირედი ნალექის პირობებშიც კი შეუძლებელია მაღალი გამავლობის ტრანსპორტითაც კი მთელი მონაკვეთის გავლა. აქედან გამომდინარე, კომპანია გეგმავს გვირაბის </a:t>
            </a:r>
            <a:r>
              <a:rPr lang="ka-GE" sz="800" dirty="0" err="1">
                <a:latin typeface="+mj-lt"/>
              </a:rPr>
              <a:t>გამონატანი</a:t>
            </a:r>
            <a:r>
              <a:rPr lang="ka-GE" sz="800" dirty="0">
                <a:latin typeface="+mj-lt"/>
              </a:rPr>
              <a:t> მასალით მოაპირკეთოს/</a:t>
            </a:r>
            <a:r>
              <a:rPr lang="ka-GE" sz="800" dirty="0" err="1">
                <a:latin typeface="+mj-lt"/>
              </a:rPr>
              <a:t>მოაშანდაკოს</a:t>
            </a:r>
            <a:r>
              <a:rPr lang="ka-GE" sz="800" dirty="0">
                <a:latin typeface="+mj-lt"/>
              </a:rPr>
              <a:t> აღნიშნული გზა, რითაც დიდ სამსახურს გაუწევს ადგილობრივ  მოსახლეობასა თუ სატყეო სამსახურს. გარდა ამისა, </a:t>
            </a:r>
            <a:r>
              <a:rPr lang="ka-GE" sz="800" dirty="0" err="1">
                <a:latin typeface="+mj-lt"/>
              </a:rPr>
              <a:t>საკოჭავის</a:t>
            </a:r>
            <a:r>
              <a:rPr lang="ka-GE" sz="800" dirty="0">
                <a:latin typeface="+mj-lt"/>
              </a:rPr>
              <a:t> უბანთან აშენდა წმ. მარინეს სახელობის მონასტერი, შესაბამისად, ტურისტული თვალსაზრისითაც, აღნიშნული გზის მოწყობა მნიშვნელოვნად შეუწყობს ხელს ტურისტებისა თუ მომლოცველების გადაადგილებას. პრობლემურია ანდეზიტის დასახლების იმ უბანში გამოსასვლელი გზებიც, რომელთანაც მოეწყობა ჰესის სათავე ნაგებობა. აღნიშნული უბანი თავისი გზით დაკავშირებულია აგრეთვე </a:t>
            </a:r>
            <a:r>
              <a:rPr lang="ka-GE" sz="800" dirty="0" err="1">
                <a:latin typeface="+mj-lt"/>
              </a:rPr>
              <a:t>სოფ</a:t>
            </a:r>
            <a:r>
              <a:rPr lang="ka-GE" sz="800" dirty="0">
                <a:latin typeface="+mj-lt"/>
              </a:rPr>
              <a:t>. ლიბანისკენ არსებულ გზასთან.</a:t>
            </a:r>
          </a:p>
        </p:txBody>
      </p:sp>
      <p:pic>
        <p:nvPicPr>
          <p:cNvPr id="7" name="Picture Placeholder 6">
            <a:extLst>
              <a:ext uri="{FF2B5EF4-FFF2-40B4-BE49-F238E27FC236}">
                <a16:creationId xmlns:a16="http://schemas.microsoft.com/office/drawing/2014/main" id="{E454F81B-B3DB-47E5-ABE0-A40EC8A18888}"/>
              </a:ext>
            </a:extLst>
          </p:cNvPr>
          <p:cNvPicPr>
            <a:picLocks noGrp="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280514" y="1710047"/>
            <a:ext cx="5911486" cy="3645723"/>
          </a:xfrm>
        </p:spPr>
      </p:pic>
    </p:spTree>
    <p:extLst>
      <p:ext uri="{BB962C8B-B14F-4D97-AF65-F5344CB8AC3E}">
        <p14:creationId xmlns:p14="http://schemas.microsoft.com/office/powerpoint/2010/main" val="165188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DB0490-FD35-48D5-90E7-97E0FAA93A03}"/>
              </a:ext>
            </a:extLst>
          </p:cNvPr>
          <p:cNvSpPr>
            <a:spLocks noGrp="1"/>
          </p:cNvSpPr>
          <p:nvPr>
            <p:ph type="title"/>
          </p:nvPr>
        </p:nvSpPr>
        <p:spPr>
          <a:xfrm>
            <a:off x="838200" y="365126"/>
            <a:ext cx="10515600" cy="847854"/>
          </a:xfrm>
        </p:spPr>
        <p:txBody>
          <a:bodyPr>
            <a:normAutofit/>
          </a:bodyPr>
          <a:lstStyle/>
          <a:p>
            <a:pPr algn="ctr"/>
            <a:r>
              <a:rPr lang="ka-GE" sz="2400" dirty="0">
                <a:solidFill>
                  <a:srgbClr val="FF0000"/>
                </a:solidFill>
                <a:effectLst/>
                <a:latin typeface="+mn-lt"/>
                <a:ea typeface="Calibri" panose="020F0502020204030204" pitchFamily="34" charset="0"/>
                <a:cs typeface="Arial" panose="020B0604020202020204" pitchFamily="34" charset="0"/>
              </a:rPr>
              <a:t>ჰიდროელექტროსადგურის საპროექტო  ტერიტორიიდან  </a:t>
            </a:r>
            <a:br>
              <a:rPr lang="en-US" sz="2400" dirty="0">
                <a:solidFill>
                  <a:srgbClr val="FF0000"/>
                </a:solidFill>
                <a:effectLst/>
                <a:latin typeface="+mn-lt"/>
                <a:ea typeface="Calibri" panose="020F0502020204030204" pitchFamily="34" charset="0"/>
                <a:cs typeface="Arial" panose="020B0604020202020204" pitchFamily="34" charset="0"/>
              </a:rPr>
            </a:br>
            <a:r>
              <a:rPr lang="ka-GE" sz="2400" dirty="0">
                <a:solidFill>
                  <a:srgbClr val="FF0000"/>
                </a:solidFill>
                <a:effectLst/>
                <a:latin typeface="+mn-lt"/>
                <a:ea typeface="Calibri" panose="020F0502020204030204" pitchFamily="34" charset="0"/>
                <a:cs typeface="Arial" panose="020B0604020202020204" pitchFamily="34" charset="0"/>
              </a:rPr>
              <a:t>მანძილები  უახლოეს  მოსახლემდე</a:t>
            </a:r>
            <a:endParaRPr lang="ka-GE" dirty="0"/>
          </a:p>
        </p:txBody>
      </p:sp>
      <p:pic>
        <p:nvPicPr>
          <p:cNvPr id="11" name="Content Placeholder 10">
            <a:extLst>
              <a:ext uri="{FF2B5EF4-FFF2-40B4-BE49-F238E27FC236}">
                <a16:creationId xmlns:a16="http://schemas.microsoft.com/office/drawing/2014/main" id="{C27EC567-D226-4677-ACB8-2E3900A6A3D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909845"/>
            <a:ext cx="5181600" cy="3570122"/>
          </a:xfrm>
        </p:spPr>
      </p:pic>
      <p:pic>
        <p:nvPicPr>
          <p:cNvPr id="13" name="Content Placeholder 12">
            <a:extLst>
              <a:ext uri="{FF2B5EF4-FFF2-40B4-BE49-F238E27FC236}">
                <a16:creationId xmlns:a16="http://schemas.microsoft.com/office/drawing/2014/main" id="{7224AED9-94F1-40E4-B128-0DBDB284250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517319"/>
            <a:ext cx="5181600" cy="4355174"/>
          </a:xfrm>
        </p:spPr>
      </p:pic>
    </p:spTree>
    <p:extLst>
      <p:ext uri="{BB962C8B-B14F-4D97-AF65-F5344CB8AC3E}">
        <p14:creationId xmlns:p14="http://schemas.microsoft.com/office/powerpoint/2010/main" val="2346087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2678</Words>
  <Application>Microsoft Office PowerPoint</Application>
  <PresentationFormat>Widescreen</PresentationFormat>
  <Paragraphs>370</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AcadNusx</vt:lpstr>
      <vt:lpstr>Arial</vt:lpstr>
      <vt:lpstr>Calibri</vt:lpstr>
      <vt:lpstr>Calibri Light</vt:lpstr>
      <vt:lpstr>Sylfaen</vt:lpstr>
      <vt:lpstr>Wingdings</vt:lpstr>
      <vt:lpstr>Office Theme</vt:lpstr>
      <vt:lpstr> პროექტის საქმიანობის განმხორციელებელი: შპს „ბორჯომჰესი“</vt:lpstr>
      <vt:lpstr>       საკანონმდებლო მოთხოვნები</vt:lpstr>
      <vt:lpstr>შესავალი</vt:lpstr>
      <vt:lpstr> პროექტის მიზანი და მოკლე აღწერა</vt:lpstr>
      <vt:lpstr>„პლატოჰესის“-ის გენგეგმა</vt:lpstr>
      <vt:lpstr>PowerPoint Presentation</vt:lpstr>
      <vt:lpstr>PowerPoint Presentation</vt:lpstr>
      <vt:lpstr>PowerPoint Presentation</vt:lpstr>
      <vt:lpstr>ჰიდროელექტროსადგურის საპროექტო  ტერიტორიიდან   მანძილები  უახლოეს  მოსახლემდე</vt:lpstr>
      <vt:lpstr> დაგეგმილი პროექტის ალტერნატივების მიმოხილვა</vt:lpstr>
      <vt:lpstr>ალტერნატიული ვარიანტების გეგმა</vt:lpstr>
      <vt:lpstr>პროექტის ალტერნატივების დასკვნა</vt:lpstr>
      <vt:lpstr>გარემოზე შესაძლო ზემოქმედების და მისი სახეების შესახებ ზოგადი ინფორმაცია, რომლებიც შესწავლილი იქნება გზშ-ის პროცესში</vt:lpstr>
      <vt:lpstr>ჩატარებული კვლევების მოკლე აღწერა</vt:lpstr>
      <vt:lpstr>გარემოზე შესაძლო ზემოქმედების შემარბილებელი ღონისძიებების წინასწარი მონახაზი</vt:lpstr>
      <vt:lpstr>გზშ-ის ანგარიშის მომზადებისთვის საჭირო მეთოდებისა და ჩასატარებელი კვლევების შესახებ ინფორმაცია</vt:lpstr>
      <vt:lpstr>გმადლობთ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 „საქართველოს სახელმწიფო ელექტროსისტემა“</dc:title>
  <dc:creator>Salome Mosidze</dc:creator>
  <cp:lastModifiedBy>Geprgian Hydropower</cp:lastModifiedBy>
  <cp:revision>83</cp:revision>
  <dcterms:created xsi:type="dcterms:W3CDTF">2019-01-15T11:29:11Z</dcterms:created>
  <dcterms:modified xsi:type="dcterms:W3CDTF">2020-12-04T17:29:18Z</dcterms:modified>
</cp:coreProperties>
</file>