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8" r:id="rId1"/>
  </p:sldMasterIdLst>
  <p:notesMasterIdLst>
    <p:notesMasterId r:id="rId38"/>
  </p:notesMasterIdLst>
  <p:sldIdLst>
    <p:sldId id="256" r:id="rId2"/>
    <p:sldId id="309" r:id="rId3"/>
    <p:sldId id="319" r:id="rId4"/>
    <p:sldId id="310" r:id="rId5"/>
    <p:sldId id="311" r:id="rId6"/>
    <p:sldId id="315" r:id="rId7"/>
    <p:sldId id="320" r:id="rId8"/>
    <p:sldId id="335" r:id="rId9"/>
    <p:sldId id="336" r:id="rId10"/>
    <p:sldId id="334" r:id="rId11"/>
    <p:sldId id="312" r:id="rId12"/>
    <p:sldId id="321" r:id="rId13"/>
    <p:sldId id="318" r:id="rId14"/>
    <p:sldId id="322" r:id="rId15"/>
    <p:sldId id="323" r:id="rId16"/>
    <p:sldId id="314" r:id="rId17"/>
    <p:sldId id="324" r:id="rId18"/>
    <p:sldId id="325" r:id="rId19"/>
    <p:sldId id="326" r:id="rId20"/>
    <p:sldId id="328" r:id="rId21"/>
    <p:sldId id="330" r:id="rId22"/>
    <p:sldId id="302" r:id="rId23"/>
    <p:sldId id="300" r:id="rId24"/>
    <p:sldId id="331" r:id="rId25"/>
    <p:sldId id="332" r:id="rId26"/>
    <p:sldId id="337" r:id="rId27"/>
    <p:sldId id="333" r:id="rId28"/>
    <p:sldId id="282" r:id="rId29"/>
    <p:sldId id="279" r:id="rId30"/>
    <p:sldId id="280" r:id="rId31"/>
    <p:sldId id="297" r:id="rId32"/>
    <p:sldId id="281" r:id="rId33"/>
    <p:sldId id="290" r:id="rId34"/>
    <p:sldId id="287" r:id="rId35"/>
    <p:sldId id="301" r:id="rId36"/>
    <p:sldId id="308"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046" autoAdjust="0"/>
    <p:restoredTop sz="94660"/>
  </p:normalViewPr>
  <p:slideViewPr>
    <p:cSldViewPr snapToGrid="0">
      <p:cViewPr>
        <p:scale>
          <a:sx n="100" d="100"/>
          <a:sy n="100" d="100"/>
        </p:scale>
        <p:origin x="1308" y="3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22F4F3-A0D4-471B-B71D-346EE459D94E}" type="datetimeFigureOut">
              <a:rPr lang="en-US" smtClean="0"/>
              <a:t>11/18/2020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40CCB5-35F7-49B6-9C0D-53E93E35DE16}" type="slidenum">
              <a:rPr lang="en-US" smtClean="0"/>
              <a:t>‹#›</a:t>
            </a:fld>
            <a:endParaRPr lang="en-US"/>
          </a:p>
        </p:txBody>
      </p:sp>
    </p:spTree>
    <p:extLst>
      <p:ext uri="{BB962C8B-B14F-4D97-AF65-F5344CB8AC3E}">
        <p14:creationId xmlns:p14="http://schemas.microsoft.com/office/powerpoint/2010/main" val="40719342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7420B2-4DEF-4E09-828F-7FADBC06BEBE}" type="slidenum">
              <a:rPr lang="en-US" smtClean="0"/>
              <a:pPr/>
              <a:t>36</a:t>
            </a:fld>
            <a:endParaRPr lang="en-US"/>
          </a:p>
        </p:txBody>
      </p:sp>
    </p:spTree>
    <p:extLst>
      <p:ext uri="{BB962C8B-B14F-4D97-AF65-F5344CB8AC3E}">
        <p14:creationId xmlns:p14="http://schemas.microsoft.com/office/powerpoint/2010/main" val="13418257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80940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7042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8808721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157293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0765762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6135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11/18/2020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15074257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69950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035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739863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t>11/18/2020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6706777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11/18/2020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92271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11/18/2020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47025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11/18/2020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074404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smtClean="0"/>
              <a:t>11/18/2020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3755304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11/18/2020</a:t>
            </a:fld>
            <a:endParaRPr lang="en-US" dirty="0"/>
          </a:p>
        </p:txBody>
      </p:sp>
    </p:spTree>
    <p:extLst>
      <p:ext uri="{BB962C8B-B14F-4D97-AF65-F5344CB8AC3E}">
        <p14:creationId xmlns:p14="http://schemas.microsoft.com/office/powerpoint/2010/main" val="34340069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11/18/2020</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2481149"/>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57436" y="1014153"/>
            <a:ext cx="8269889" cy="2970181"/>
          </a:xfrm>
        </p:spPr>
        <p:txBody>
          <a:bodyPr/>
          <a:lstStyle/>
          <a:p>
            <a:r>
              <a:rPr lang="en-US" sz="1400" b="1" dirty="0" err="1"/>
              <a:t>შიდასახელმწიფოებრივი</a:t>
            </a:r>
            <a:r>
              <a:rPr lang="en-US" sz="1400" b="1" dirty="0"/>
              <a:t> </a:t>
            </a:r>
            <a:r>
              <a:rPr lang="en-US" sz="1400" b="1" dirty="0" err="1"/>
              <a:t>მნიშვნელობის</a:t>
            </a:r>
            <a:r>
              <a:rPr lang="en-US" sz="1400" b="1" dirty="0"/>
              <a:t> </a:t>
            </a:r>
            <a:r>
              <a:rPr lang="en-US" sz="1400" b="1" dirty="0" err="1"/>
              <a:t>აბაშა</a:t>
            </a:r>
            <a:r>
              <a:rPr lang="en-US" sz="1400" b="1" dirty="0"/>
              <a:t> – </a:t>
            </a:r>
            <a:r>
              <a:rPr lang="en-US" sz="1400" b="1" dirty="0" err="1"/>
              <a:t>გაღმა</a:t>
            </a:r>
            <a:r>
              <a:rPr lang="en-US" sz="1400" b="1" dirty="0"/>
              <a:t> </a:t>
            </a:r>
            <a:r>
              <a:rPr lang="en-US" sz="1400" b="1" dirty="0" err="1"/>
              <a:t>კოდორი</a:t>
            </a:r>
            <a:r>
              <a:rPr lang="en-US" sz="1400" b="1" dirty="0"/>
              <a:t> – </a:t>
            </a:r>
            <a:r>
              <a:rPr lang="en-US" sz="1400" b="1" dirty="0" err="1"/>
              <a:t>გულეისკირი</a:t>
            </a:r>
            <a:r>
              <a:rPr lang="en-US" sz="1400" b="1" dirty="0"/>
              <a:t> - </a:t>
            </a:r>
            <a:r>
              <a:rPr lang="en-US" sz="1400" b="1" dirty="0" err="1"/>
              <a:t>ჯაპანას</a:t>
            </a:r>
            <a:r>
              <a:rPr lang="en-US" sz="1400" b="1" dirty="0"/>
              <a:t> </a:t>
            </a:r>
            <a:r>
              <a:rPr lang="en-US" sz="1400" b="1" dirty="0" err="1"/>
              <a:t>საავტომობილო</a:t>
            </a:r>
            <a:r>
              <a:rPr lang="en-US" sz="1400" b="1" dirty="0"/>
              <a:t> </a:t>
            </a:r>
            <a:r>
              <a:rPr lang="en-US" sz="1400" b="1" dirty="0" err="1"/>
              <a:t>გზის</a:t>
            </a:r>
            <a:r>
              <a:rPr lang="en-US" sz="1400" b="1" dirty="0"/>
              <a:t> კმ31 (30+375) – </a:t>
            </a:r>
            <a:r>
              <a:rPr lang="en-US" sz="1400" b="1" dirty="0" err="1"/>
              <a:t>ზე</a:t>
            </a:r>
            <a:r>
              <a:rPr lang="en-US" sz="1400" b="1" dirty="0"/>
              <a:t> </a:t>
            </a:r>
            <a:r>
              <a:rPr lang="en-US" sz="1400" b="1" dirty="0" err="1"/>
              <a:t>მდინარე</a:t>
            </a:r>
            <a:r>
              <a:rPr lang="en-US" sz="1400" b="1" dirty="0"/>
              <a:t> </a:t>
            </a:r>
            <a:r>
              <a:rPr lang="en-US" sz="1400" b="1" dirty="0" err="1"/>
              <a:t>ფიჩორზე</a:t>
            </a:r>
            <a:r>
              <a:rPr lang="en-US" sz="1400" b="1" dirty="0"/>
              <a:t> </a:t>
            </a:r>
            <a:r>
              <a:rPr lang="ka-GE" sz="1400" b="1" dirty="0"/>
              <a:t>არსებული სახიდე გადასასვლელის ნაცვლად  </a:t>
            </a:r>
            <a:r>
              <a:rPr lang="en-US" sz="1400" b="1" dirty="0" err="1"/>
              <a:t>ახალი</a:t>
            </a:r>
            <a:r>
              <a:rPr lang="en-US" sz="1400" b="1" dirty="0"/>
              <a:t> </a:t>
            </a:r>
            <a:r>
              <a:rPr lang="en-US" sz="1400" b="1" dirty="0" err="1"/>
              <a:t>სახიდე</a:t>
            </a:r>
            <a:r>
              <a:rPr lang="en-US" sz="1400" b="1" dirty="0"/>
              <a:t> </a:t>
            </a:r>
            <a:r>
              <a:rPr lang="en-US" sz="1400" b="1" dirty="0" err="1"/>
              <a:t>გადასასვლელის</a:t>
            </a:r>
            <a:r>
              <a:rPr lang="en-US" sz="1400" b="1" dirty="0"/>
              <a:t> </a:t>
            </a:r>
            <a:r>
              <a:rPr lang="en-US" sz="1400" b="1" dirty="0" err="1"/>
              <a:t>მშენებლობის</a:t>
            </a:r>
            <a:r>
              <a:rPr lang="en-US" sz="1400" b="1" dirty="0"/>
              <a:t> </a:t>
            </a:r>
            <a:r>
              <a:rPr lang="en-US" sz="1400" b="1" dirty="0" err="1"/>
              <a:t>და</a:t>
            </a:r>
            <a:r>
              <a:rPr lang="en-US" sz="1400" b="1" dirty="0"/>
              <a:t> </a:t>
            </a:r>
            <a:r>
              <a:rPr lang="en-US" sz="1400" b="1" dirty="0" err="1"/>
              <a:t>ექსპლუატაციის</a:t>
            </a:r>
            <a:r>
              <a:rPr lang="en-US" sz="1400" b="1" dirty="0"/>
              <a:t> </a:t>
            </a:r>
            <a:r>
              <a:rPr lang="en-US" sz="1400" b="1" dirty="0" err="1"/>
              <a:t>პროექტის</a:t>
            </a:r>
            <a:r>
              <a:rPr lang="en-US" dirty="0"/>
              <a:t/>
            </a:r>
            <a:br>
              <a:rPr lang="en-US" dirty="0"/>
            </a:br>
            <a:r>
              <a:rPr lang="en-US" sz="6000" dirty="0"/>
              <a:t/>
            </a:r>
            <a:br>
              <a:rPr lang="en-US" sz="6000" dirty="0"/>
            </a:br>
            <a:r>
              <a:rPr lang="ka-GE" sz="2400" dirty="0"/>
              <a:t/>
            </a:r>
            <a:br>
              <a:rPr lang="ka-GE" sz="2400" dirty="0"/>
            </a:br>
            <a:r>
              <a:rPr lang="en-US" sz="2400" b="1" dirty="0"/>
              <a:t> </a:t>
            </a:r>
            <a:r>
              <a:rPr lang="ka-GE" sz="2400" dirty="0"/>
              <a:t/>
            </a:r>
            <a:br>
              <a:rPr lang="ka-GE" sz="2400" dirty="0"/>
            </a:br>
            <a:r>
              <a:rPr lang="en-US" sz="2400" b="1" dirty="0"/>
              <a:t>    </a:t>
            </a:r>
            <a:r>
              <a:rPr lang="ka-GE" sz="2400" b="1" dirty="0" smtClean="0"/>
              <a:t>გარემოზე ზემოქმედების შეფასების ანგარიში</a:t>
            </a:r>
            <a:endParaRPr lang="ka-GE" sz="2400" dirty="0"/>
          </a:p>
        </p:txBody>
      </p:sp>
      <p:sp>
        <p:nvSpPr>
          <p:cNvPr id="3" name="Subtitle 2"/>
          <p:cNvSpPr>
            <a:spLocks noGrp="1"/>
          </p:cNvSpPr>
          <p:nvPr>
            <p:ph type="subTitle" idx="1"/>
          </p:nvPr>
        </p:nvSpPr>
        <p:spPr>
          <a:xfrm>
            <a:off x="1507067" y="4350023"/>
            <a:ext cx="7766936" cy="797709"/>
          </a:xfrm>
        </p:spPr>
        <p:txBody>
          <a:bodyPr>
            <a:noAutofit/>
          </a:bodyPr>
          <a:lstStyle/>
          <a:p>
            <a:r>
              <a:rPr lang="ka-GE" dirty="0" smtClean="0"/>
              <a:t>საქართველოს საავტომობილო გზების დეპარტამენტის</a:t>
            </a:r>
          </a:p>
          <a:p>
            <a:r>
              <a:rPr lang="ka-GE" dirty="0" smtClean="0"/>
              <a:t> გარემოსა და სოციალურ საკითხთა სამსახური</a:t>
            </a:r>
          </a:p>
          <a:p>
            <a:pPr algn="ctr"/>
            <a:endParaRPr lang="ka-GE" dirty="0"/>
          </a:p>
        </p:txBody>
      </p:sp>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350023"/>
            <a:ext cx="3162409" cy="2350250"/>
          </a:xfrm>
          <a:prstGeom prst="rect">
            <a:avLst/>
          </a:prstGeom>
        </p:spPr>
      </p:pic>
    </p:spTree>
    <p:extLst>
      <p:ext uri="{BB962C8B-B14F-4D97-AF65-F5344CB8AC3E}">
        <p14:creationId xmlns:p14="http://schemas.microsoft.com/office/powerpoint/2010/main" val="36372126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a-GE" b="1" i="1" u="sng" dirty="0"/>
              <a:t>მისასვლელი გზები </a:t>
            </a:r>
            <a:r>
              <a:rPr lang="en-US" dirty="0"/>
              <a:t/>
            </a:r>
            <a:br>
              <a:rPr lang="en-US" dirty="0"/>
            </a:br>
            <a:endParaRPr lang="en-US" dirty="0"/>
          </a:p>
        </p:txBody>
      </p:sp>
      <p:sp>
        <p:nvSpPr>
          <p:cNvPr id="3" name="Content Placeholder 2"/>
          <p:cNvSpPr>
            <a:spLocks noGrp="1"/>
          </p:cNvSpPr>
          <p:nvPr>
            <p:ph idx="1"/>
          </p:nvPr>
        </p:nvSpPr>
        <p:spPr>
          <a:xfrm>
            <a:off x="677334" y="1693864"/>
            <a:ext cx="8596668" cy="3880773"/>
          </a:xfrm>
        </p:spPr>
        <p:txBody>
          <a:bodyPr>
            <a:normAutofit/>
          </a:bodyPr>
          <a:lstStyle/>
          <a:p>
            <a:pPr algn="just"/>
            <a:r>
              <a:rPr lang="ka-GE" dirty="0" smtClean="0"/>
              <a:t>რეკომენდირებული </a:t>
            </a:r>
            <a:r>
              <a:rPr lang="ka-GE" dirty="0"/>
              <a:t>ვარიანტი გულისხმობს შიდასახელმწიფოებრივი მნიშვნელობის აბაშა – გაღმა კოდორი – გულეისკირი – ჯაპანას საავტომობილო გზის  კმ31 (30+375)-ზე, მდ.ფიჩორზე, ახალი სახიდე გადასასვლელის მოწყობას. გზის საპროექტო მონაკვეთის საანგარიშო სიჩქარედ განისაზღვრა 60კმ/სთ. გზის საპროექტო მონაკვეთზე შენარჩუნებულია არსებული გზის გეგმის გეომეტრიული პარამეტრები და გზის საპროექტო მონაკვეთის ღერძი ემთხვევა არსებული გზის ღერძს, შესაბამისად  ახალი სახიდე გადასასვლელი ეწყობა არსებული გზის ღერძზე. საპროექტო სახიდე გადასასვლელი შედგება ხიდისგან, სიგრძით 25,32მ და ხიდთან მისასვლელებისგან, ჯამური სიგრძით 74,68მ.</a:t>
            </a:r>
            <a:endParaRPr lang="en-US" dirty="0"/>
          </a:p>
          <a:p>
            <a:pPr algn="just"/>
            <a:r>
              <a:rPr lang="ka-GE" dirty="0"/>
              <a:t>ხიდთან მისასვლელები </a:t>
            </a:r>
            <a:r>
              <a:rPr lang="ka-GE" dirty="0" smtClean="0"/>
              <a:t>დაპროექტებულ იქნა </a:t>
            </a:r>
            <a:r>
              <a:rPr lang="ka-GE" dirty="0"/>
              <a:t>ორზოლიანი მოძრაობისთვის, არსებული გზის ვაკისის პარამეტრების ანალოგიურად. </a:t>
            </a:r>
            <a:endParaRPr lang="en-US" dirty="0"/>
          </a:p>
        </p:txBody>
      </p:sp>
    </p:spTree>
    <p:extLst>
      <p:ext uri="{BB962C8B-B14F-4D97-AF65-F5344CB8AC3E}">
        <p14:creationId xmlns:p14="http://schemas.microsoft.com/office/powerpoint/2010/main" val="28361170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720436"/>
          </a:xfrm>
        </p:spPr>
        <p:txBody>
          <a:bodyPr>
            <a:normAutofit/>
          </a:bodyPr>
          <a:lstStyle/>
          <a:p>
            <a:r>
              <a:rPr lang="ka-GE" dirty="0" smtClean="0"/>
              <a:t>საპროექტო </a:t>
            </a:r>
            <a:r>
              <a:rPr lang="ka-GE" dirty="0"/>
              <a:t>ხიდის პარამეტრები </a:t>
            </a:r>
            <a:endParaRPr lang="en-US" dirty="0"/>
          </a:p>
        </p:txBody>
      </p:sp>
      <p:sp>
        <p:nvSpPr>
          <p:cNvPr id="3" name="Content Placeholder 2"/>
          <p:cNvSpPr>
            <a:spLocks noGrp="1"/>
          </p:cNvSpPr>
          <p:nvPr>
            <p:ph idx="1"/>
          </p:nvPr>
        </p:nvSpPr>
        <p:spPr>
          <a:xfrm>
            <a:off x="677334" y="1421477"/>
            <a:ext cx="8596668" cy="4619886"/>
          </a:xfrm>
        </p:spPr>
        <p:txBody>
          <a:bodyPr>
            <a:normAutofit/>
          </a:bodyPr>
          <a:lstStyle/>
          <a:p>
            <a:pPr algn="just"/>
            <a:endParaRPr lang="en-US" sz="1900" dirty="0"/>
          </a:p>
          <a:p>
            <a:pPr algn="just"/>
            <a:endParaRPr lang="ka-GE" dirty="0"/>
          </a:p>
        </p:txBody>
      </p:sp>
      <p:graphicFrame>
        <p:nvGraphicFramePr>
          <p:cNvPr id="4" name="Table 3"/>
          <p:cNvGraphicFramePr>
            <a:graphicFrameLocks noGrp="1"/>
          </p:cNvGraphicFramePr>
          <p:nvPr>
            <p:extLst>
              <p:ext uri="{D42A27DB-BD31-4B8C-83A1-F6EECF244321}">
                <p14:modId xmlns:p14="http://schemas.microsoft.com/office/powerpoint/2010/main" val="1646398351"/>
              </p:ext>
            </p:extLst>
          </p:nvPr>
        </p:nvGraphicFramePr>
        <p:xfrm>
          <a:off x="763476" y="1896514"/>
          <a:ext cx="8424384" cy="3275215"/>
        </p:xfrm>
        <a:graphic>
          <a:graphicData uri="http://schemas.openxmlformats.org/drawingml/2006/table">
            <a:tbl>
              <a:tblPr firstRow="1" firstCol="1" bandRow="1">
                <a:tableStyleId>{5C22544A-7EE6-4342-B048-85BDC9FD1C3A}</a:tableStyleId>
              </a:tblPr>
              <a:tblGrid>
                <a:gridCol w="1275962">
                  <a:extLst>
                    <a:ext uri="{9D8B030D-6E8A-4147-A177-3AD203B41FA5}">
                      <a16:colId xmlns:a16="http://schemas.microsoft.com/office/drawing/2014/main" val="2761041801"/>
                    </a:ext>
                  </a:extLst>
                </a:gridCol>
                <a:gridCol w="802322">
                  <a:extLst>
                    <a:ext uri="{9D8B030D-6E8A-4147-A177-3AD203B41FA5}">
                      <a16:colId xmlns:a16="http://schemas.microsoft.com/office/drawing/2014/main" val="2106254506"/>
                    </a:ext>
                  </a:extLst>
                </a:gridCol>
                <a:gridCol w="1269220">
                  <a:extLst>
                    <a:ext uri="{9D8B030D-6E8A-4147-A177-3AD203B41FA5}">
                      <a16:colId xmlns:a16="http://schemas.microsoft.com/office/drawing/2014/main" val="1501990045"/>
                    </a:ext>
                  </a:extLst>
                </a:gridCol>
                <a:gridCol w="1269220">
                  <a:extLst>
                    <a:ext uri="{9D8B030D-6E8A-4147-A177-3AD203B41FA5}">
                      <a16:colId xmlns:a16="http://schemas.microsoft.com/office/drawing/2014/main" val="3664228559"/>
                    </a:ext>
                  </a:extLst>
                </a:gridCol>
                <a:gridCol w="1269220">
                  <a:extLst>
                    <a:ext uri="{9D8B030D-6E8A-4147-A177-3AD203B41FA5}">
                      <a16:colId xmlns:a16="http://schemas.microsoft.com/office/drawing/2014/main" val="1863969616"/>
                    </a:ext>
                  </a:extLst>
                </a:gridCol>
                <a:gridCol w="1269220">
                  <a:extLst>
                    <a:ext uri="{9D8B030D-6E8A-4147-A177-3AD203B41FA5}">
                      <a16:colId xmlns:a16="http://schemas.microsoft.com/office/drawing/2014/main" val="2199713167"/>
                    </a:ext>
                  </a:extLst>
                </a:gridCol>
                <a:gridCol w="1269220">
                  <a:extLst>
                    <a:ext uri="{9D8B030D-6E8A-4147-A177-3AD203B41FA5}">
                      <a16:colId xmlns:a16="http://schemas.microsoft.com/office/drawing/2014/main" val="1164286088"/>
                    </a:ext>
                  </a:extLst>
                </a:gridCol>
              </a:tblGrid>
              <a:tr h="1820727">
                <a:tc>
                  <a:txBody>
                    <a:bodyPr/>
                    <a:lstStyle/>
                    <a:p>
                      <a:pPr marL="0" marR="0" algn="ctr">
                        <a:spcBef>
                          <a:spcPts val="600"/>
                        </a:spcBef>
                        <a:spcAft>
                          <a:spcPts val="0"/>
                        </a:spcAft>
                      </a:pPr>
                      <a:r>
                        <a:rPr lang="ka-GE" sz="1100" dirty="0">
                          <a:effectLst/>
                        </a:rPr>
                        <a:t>ხიდის მთლიანი სიგრძე </a:t>
                      </a:r>
                      <a:endParaRPr lang="en-US" sz="1100" dirty="0">
                        <a:effectLst/>
                        <a:latin typeface="Sylfaen" panose="010A0502050306030303" pitchFamily="18" charset="0"/>
                        <a:ea typeface="Calibri" panose="020F0502020204030204" pitchFamily="34" charset="0"/>
                        <a:cs typeface="Times New Roman" panose="02020603050405020304" pitchFamily="18" charset="0"/>
                      </a:endParaRPr>
                    </a:p>
                  </a:txBody>
                  <a:tcPr marL="36195" marR="36195" marT="17780" marB="17780" anchor="ctr"/>
                </a:tc>
                <a:tc>
                  <a:txBody>
                    <a:bodyPr/>
                    <a:lstStyle/>
                    <a:p>
                      <a:pPr marL="0" marR="0" algn="ctr">
                        <a:spcBef>
                          <a:spcPts val="0"/>
                        </a:spcBef>
                        <a:spcAft>
                          <a:spcPts val="600"/>
                        </a:spcAft>
                      </a:pPr>
                      <a:r>
                        <a:rPr lang="ka-GE" sz="1100" dirty="0">
                          <a:effectLst/>
                        </a:rPr>
                        <a:t>ხიდის </a:t>
                      </a:r>
                      <a:r>
                        <a:rPr lang="ka-GE" sz="1100" dirty="0" smtClean="0">
                          <a:effectLst/>
                        </a:rPr>
                        <a:t>გაბარიტი</a:t>
                      </a:r>
                      <a:endParaRPr lang="en-US" sz="1100" dirty="0">
                        <a:effectLst/>
                        <a:latin typeface="Sylfaen" panose="010A0502050306030303" pitchFamily="18" charset="0"/>
                        <a:ea typeface="Calibri" panose="020F0502020204030204" pitchFamily="34" charset="0"/>
                        <a:cs typeface="Times New Roman" panose="02020603050405020304" pitchFamily="18" charset="0"/>
                      </a:endParaRPr>
                    </a:p>
                  </a:txBody>
                  <a:tcPr marL="36195" marR="36195" marT="17780" marB="17780" anchor="ctr"/>
                </a:tc>
                <a:tc>
                  <a:txBody>
                    <a:bodyPr/>
                    <a:lstStyle/>
                    <a:p>
                      <a:pPr algn="ctr">
                        <a:lnSpc>
                          <a:spcPct val="115000"/>
                        </a:lnSpc>
                        <a:spcAft>
                          <a:spcPts val="1000"/>
                        </a:spcAft>
                      </a:pPr>
                      <a:r>
                        <a:rPr lang="ka-GE" sz="1000" dirty="0">
                          <a:effectLst/>
                        </a:rPr>
                        <a:t> </a:t>
                      </a:r>
                      <a:endParaRPr lang="en-US" sz="1000" dirty="0">
                        <a:effectLst/>
                      </a:endParaRPr>
                    </a:p>
                    <a:p>
                      <a:pPr algn="ctr">
                        <a:lnSpc>
                          <a:spcPct val="115000"/>
                        </a:lnSpc>
                        <a:spcAft>
                          <a:spcPts val="1000"/>
                        </a:spcAft>
                      </a:pPr>
                      <a:r>
                        <a:rPr lang="ka-GE" sz="1000" dirty="0">
                          <a:effectLst/>
                        </a:rPr>
                        <a:t>ხიდის სქემა</a:t>
                      </a:r>
                      <a:endParaRPr lang="en-US" sz="1000" dirty="0">
                        <a:effectLst/>
                      </a:endParaRPr>
                    </a:p>
                    <a:p>
                      <a:pPr marL="0" marR="0" algn="ctr">
                        <a:spcBef>
                          <a:spcPts val="600"/>
                        </a:spcBef>
                        <a:spcAft>
                          <a:spcPts val="600"/>
                        </a:spcAft>
                      </a:pPr>
                      <a:r>
                        <a:rPr lang="ka-GE" sz="1100" dirty="0">
                          <a:effectLst/>
                        </a:rPr>
                        <a:t> </a:t>
                      </a:r>
                      <a:endParaRPr lang="en-US" sz="1100" dirty="0">
                        <a:effectLst/>
                        <a:latin typeface="Sylfaen" panose="010A0502050306030303" pitchFamily="18" charset="0"/>
                        <a:ea typeface="Calibri" panose="020F0502020204030204" pitchFamily="34" charset="0"/>
                        <a:cs typeface="Times New Roman" panose="02020603050405020304" pitchFamily="18" charset="0"/>
                      </a:endParaRPr>
                    </a:p>
                  </a:txBody>
                  <a:tcPr marL="36195" marR="36195" marT="17780" marB="17780" anchor="ctr"/>
                </a:tc>
                <a:tc>
                  <a:txBody>
                    <a:bodyPr/>
                    <a:lstStyle/>
                    <a:p>
                      <a:pPr algn="ctr">
                        <a:lnSpc>
                          <a:spcPct val="115000"/>
                        </a:lnSpc>
                        <a:spcAft>
                          <a:spcPts val="1000"/>
                        </a:spcAft>
                      </a:pPr>
                      <a:endParaRPr lang="ka-GE" sz="1000" dirty="0" smtClean="0">
                        <a:effectLst/>
                      </a:endParaRPr>
                    </a:p>
                    <a:p>
                      <a:pPr algn="ctr">
                        <a:lnSpc>
                          <a:spcPct val="115000"/>
                        </a:lnSpc>
                        <a:spcAft>
                          <a:spcPts val="1000"/>
                        </a:spcAft>
                      </a:pPr>
                      <a:endParaRPr lang="ka-GE" sz="1000" dirty="0" smtClean="0">
                        <a:effectLst/>
                      </a:endParaRPr>
                    </a:p>
                    <a:p>
                      <a:pPr algn="ctr">
                        <a:lnSpc>
                          <a:spcPct val="115000"/>
                        </a:lnSpc>
                        <a:spcAft>
                          <a:spcPts val="1000"/>
                        </a:spcAft>
                      </a:pPr>
                      <a:r>
                        <a:rPr lang="ka-GE" sz="1000" dirty="0" smtClean="0">
                          <a:effectLst/>
                        </a:rPr>
                        <a:t>მალის </a:t>
                      </a:r>
                      <a:r>
                        <a:rPr lang="ka-GE" sz="1000" dirty="0">
                          <a:effectLst/>
                        </a:rPr>
                        <a:t>ნაშენის ტიპი</a:t>
                      </a:r>
                      <a:endParaRPr lang="en-US" sz="1000" dirty="0">
                        <a:effectLst/>
                        <a:latin typeface="Sylfaen" panose="010A0502050306030303" pitchFamily="18" charset="0"/>
                      </a:endParaRPr>
                    </a:p>
                  </a:txBody>
                  <a:tcPr marL="36195" marR="36195" marT="17780" marB="17780"/>
                </a:tc>
                <a:tc>
                  <a:txBody>
                    <a:bodyPr/>
                    <a:lstStyle/>
                    <a:p>
                      <a:pPr algn="ctr">
                        <a:lnSpc>
                          <a:spcPct val="115000"/>
                        </a:lnSpc>
                        <a:spcAft>
                          <a:spcPts val="1000"/>
                        </a:spcAft>
                      </a:pPr>
                      <a:endParaRPr lang="ka-GE" sz="1000" dirty="0" smtClean="0">
                        <a:effectLst/>
                      </a:endParaRPr>
                    </a:p>
                    <a:p>
                      <a:pPr algn="ctr">
                        <a:lnSpc>
                          <a:spcPct val="115000"/>
                        </a:lnSpc>
                        <a:spcAft>
                          <a:spcPts val="1000"/>
                        </a:spcAft>
                      </a:pPr>
                      <a:endParaRPr lang="ka-GE" sz="1000" dirty="0" smtClean="0">
                        <a:effectLst/>
                      </a:endParaRPr>
                    </a:p>
                    <a:p>
                      <a:pPr algn="ctr">
                        <a:lnSpc>
                          <a:spcPct val="115000"/>
                        </a:lnSpc>
                        <a:spcAft>
                          <a:spcPts val="1000"/>
                        </a:spcAft>
                      </a:pPr>
                      <a:r>
                        <a:rPr lang="ka-GE" sz="1000" dirty="0" smtClean="0">
                          <a:effectLst/>
                        </a:rPr>
                        <a:t>კოჭების </a:t>
                      </a:r>
                      <a:r>
                        <a:rPr lang="ka-GE" sz="1000" dirty="0">
                          <a:effectLst/>
                        </a:rPr>
                        <a:t>რაოდენობა </a:t>
                      </a:r>
                      <a:endParaRPr lang="en-US" sz="1000" dirty="0">
                        <a:effectLst/>
                        <a:latin typeface="Sylfaen" panose="010A0502050306030303" pitchFamily="18" charset="0"/>
                      </a:endParaRPr>
                    </a:p>
                  </a:txBody>
                  <a:tcPr marL="36195" marR="36195" marT="17780" marB="17780"/>
                </a:tc>
                <a:tc>
                  <a:txBody>
                    <a:bodyPr/>
                    <a:lstStyle/>
                    <a:p>
                      <a:pPr algn="ctr">
                        <a:lnSpc>
                          <a:spcPct val="115000"/>
                        </a:lnSpc>
                        <a:spcAft>
                          <a:spcPts val="1000"/>
                        </a:spcAft>
                      </a:pPr>
                      <a:endParaRPr lang="ka-GE" sz="1000" dirty="0" smtClean="0">
                        <a:effectLst/>
                      </a:endParaRPr>
                    </a:p>
                    <a:p>
                      <a:pPr algn="ctr">
                        <a:lnSpc>
                          <a:spcPct val="115000"/>
                        </a:lnSpc>
                        <a:spcAft>
                          <a:spcPts val="1000"/>
                        </a:spcAft>
                      </a:pPr>
                      <a:endParaRPr lang="ka-GE" sz="1000" dirty="0" smtClean="0">
                        <a:effectLst/>
                      </a:endParaRPr>
                    </a:p>
                    <a:p>
                      <a:pPr algn="ctr">
                        <a:lnSpc>
                          <a:spcPct val="115000"/>
                        </a:lnSpc>
                        <a:spcAft>
                          <a:spcPts val="1000"/>
                        </a:spcAft>
                      </a:pPr>
                      <a:r>
                        <a:rPr lang="ka-GE" sz="1000" dirty="0" smtClean="0">
                          <a:effectLst/>
                        </a:rPr>
                        <a:t>საძირკვლის </a:t>
                      </a:r>
                      <a:r>
                        <a:rPr lang="ka-GE" sz="1000" dirty="0">
                          <a:effectLst/>
                        </a:rPr>
                        <a:t>ტიპი</a:t>
                      </a:r>
                      <a:endParaRPr lang="en-US" sz="1000" dirty="0">
                        <a:effectLst/>
                        <a:latin typeface="Sylfaen" panose="010A0502050306030303" pitchFamily="18" charset="0"/>
                      </a:endParaRPr>
                    </a:p>
                  </a:txBody>
                  <a:tcPr marL="36195" marR="36195" marT="17780" marB="17780"/>
                </a:tc>
                <a:tc>
                  <a:txBody>
                    <a:bodyPr/>
                    <a:lstStyle/>
                    <a:p>
                      <a:pPr algn="ctr">
                        <a:lnSpc>
                          <a:spcPct val="115000"/>
                        </a:lnSpc>
                        <a:spcAft>
                          <a:spcPts val="1000"/>
                        </a:spcAft>
                      </a:pPr>
                      <a:endParaRPr lang="ka-GE" sz="1000" dirty="0" smtClean="0">
                        <a:effectLst/>
                      </a:endParaRPr>
                    </a:p>
                    <a:p>
                      <a:pPr algn="ctr">
                        <a:lnSpc>
                          <a:spcPct val="115000"/>
                        </a:lnSpc>
                        <a:spcAft>
                          <a:spcPts val="1000"/>
                        </a:spcAft>
                      </a:pPr>
                      <a:endParaRPr lang="ka-GE" sz="1000" dirty="0" smtClean="0">
                        <a:effectLst/>
                      </a:endParaRPr>
                    </a:p>
                    <a:p>
                      <a:pPr algn="ctr">
                        <a:lnSpc>
                          <a:spcPct val="115000"/>
                        </a:lnSpc>
                        <a:spcAft>
                          <a:spcPts val="1000"/>
                        </a:spcAft>
                      </a:pPr>
                      <a:r>
                        <a:rPr lang="ka-GE" sz="1000" dirty="0" smtClean="0">
                          <a:effectLst/>
                        </a:rPr>
                        <a:t>ბურჯების </a:t>
                      </a:r>
                      <a:r>
                        <a:rPr lang="ka-GE" sz="1000" dirty="0">
                          <a:effectLst/>
                        </a:rPr>
                        <a:t>ტიპი </a:t>
                      </a:r>
                      <a:endParaRPr lang="en-US" sz="1000" dirty="0">
                        <a:effectLst/>
                        <a:latin typeface="Sylfaen" panose="010A0502050306030303" pitchFamily="18" charset="0"/>
                      </a:endParaRPr>
                    </a:p>
                  </a:txBody>
                  <a:tcPr marL="36195" marR="36195" marT="17780" marB="17780"/>
                </a:tc>
                <a:extLst>
                  <a:ext uri="{0D108BD9-81ED-4DB2-BD59-A6C34878D82A}">
                    <a16:rowId xmlns:a16="http://schemas.microsoft.com/office/drawing/2014/main" val="1285475813"/>
                  </a:ext>
                </a:extLst>
              </a:tr>
              <a:tr h="1454488">
                <a:tc>
                  <a:txBody>
                    <a:bodyPr/>
                    <a:lstStyle/>
                    <a:p>
                      <a:pPr marL="254000" marR="0" algn="ctr">
                        <a:spcBef>
                          <a:spcPts val="600"/>
                        </a:spcBef>
                        <a:spcAft>
                          <a:spcPts val="0"/>
                        </a:spcAft>
                      </a:pPr>
                      <a:r>
                        <a:rPr lang="x-none" sz="1000">
                          <a:effectLst/>
                        </a:rPr>
                        <a:t>25.32</a:t>
                      </a:r>
                      <a:r>
                        <a:rPr lang="ka-GE" sz="1000">
                          <a:effectLst/>
                        </a:rPr>
                        <a:t>მ </a:t>
                      </a:r>
                      <a:endParaRPr lang="en-US" sz="1100">
                        <a:effectLst/>
                        <a:latin typeface="Sylfaen" panose="010A0502050306030303" pitchFamily="18" charset="0"/>
                        <a:ea typeface="Calibri" panose="020F0502020204030204" pitchFamily="34" charset="0"/>
                        <a:cs typeface="Times New Roman" panose="02020603050405020304" pitchFamily="18" charset="0"/>
                      </a:endParaRPr>
                    </a:p>
                  </a:txBody>
                  <a:tcPr marL="36195" marR="36195" marT="17780" marB="17780" anchor="ctr"/>
                </a:tc>
                <a:tc>
                  <a:txBody>
                    <a:bodyPr/>
                    <a:lstStyle/>
                    <a:p>
                      <a:pPr marL="0" marR="0" algn="ctr">
                        <a:spcBef>
                          <a:spcPts val="0"/>
                        </a:spcBef>
                        <a:spcAft>
                          <a:spcPts val="0"/>
                        </a:spcAft>
                      </a:pPr>
                      <a:r>
                        <a:rPr lang="x-none" sz="1000">
                          <a:effectLst/>
                        </a:rPr>
                        <a:t>7.5m+2X0.75მ</a:t>
                      </a:r>
                      <a:endParaRPr lang="en-US" sz="1100">
                        <a:effectLst/>
                        <a:latin typeface="Sylfaen" panose="010A0502050306030303" pitchFamily="18" charset="0"/>
                        <a:ea typeface="Calibri" panose="020F0502020204030204" pitchFamily="34" charset="0"/>
                        <a:cs typeface="Times New Roman" panose="02020603050405020304" pitchFamily="18" charset="0"/>
                      </a:endParaRPr>
                    </a:p>
                  </a:txBody>
                  <a:tcPr marL="36195" marR="36195" marT="17780" marB="17780" anchor="ctr"/>
                </a:tc>
                <a:tc>
                  <a:txBody>
                    <a:bodyPr/>
                    <a:lstStyle/>
                    <a:p>
                      <a:pPr marL="0" marR="0" algn="ctr">
                        <a:spcBef>
                          <a:spcPts val="0"/>
                        </a:spcBef>
                        <a:spcAft>
                          <a:spcPts val="0"/>
                        </a:spcAft>
                      </a:pPr>
                      <a:r>
                        <a:rPr lang="x-none" sz="1000">
                          <a:effectLst/>
                        </a:rPr>
                        <a:t>1X18.</a:t>
                      </a:r>
                      <a:r>
                        <a:rPr lang="x-none" sz="1150">
                          <a:effectLst/>
                        </a:rPr>
                        <a:t>მ.</a:t>
                      </a:r>
                      <a:endParaRPr lang="en-US" sz="1100">
                        <a:effectLst/>
                        <a:latin typeface="Sylfaen" panose="010A0502050306030303" pitchFamily="18" charset="0"/>
                        <a:ea typeface="Calibri" panose="020F0502020204030204" pitchFamily="34" charset="0"/>
                        <a:cs typeface="Times New Roman" panose="02020603050405020304" pitchFamily="18" charset="0"/>
                      </a:endParaRPr>
                    </a:p>
                  </a:txBody>
                  <a:tcPr marL="36195" marR="36195" marT="17780" marB="17780" anchor="ctr"/>
                </a:tc>
                <a:tc>
                  <a:txBody>
                    <a:bodyPr/>
                    <a:lstStyle/>
                    <a:p>
                      <a:pPr marL="0" marR="0" algn="ctr">
                        <a:spcBef>
                          <a:spcPts val="0"/>
                        </a:spcBef>
                        <a:spcAft>
                          <a:spcPts val="0"/>
                        </a:spcAft>
                      </a:pPr>
                      <a:r>
                        <a:rPr lang="ka-GE" sz="1100" dirty="0" err="1" smtClean="0">
                          <a:effectLst/>
                        </a:rPr>
                        <a:t>ანაკერები</a:t>
                      </a:r>
                      <a:r>
                        <a:rPr lang="ka-GE" sz="1100" dirty="0">
                          <a:effectLst/>
                        </a:rPr>
                        <a:t>, </a:t>
                      </a:r>
                      <a:r>
                        <a:rPr lang="ka-GE" sz="1100" dirty="0" err="1">
                          <a:effectLst/>
                        </a:rPr>
                        <a:t>კარკასული</a:t>
                      </a:r>
                      <a:r>
                        <a:rPr lang="ka-GE" sz="1100" dirty="0">
                          <a:effectLst/>
                        </a:rPr>
                        <a:t> ტიპის რკინაბეტონის კოჭები</a:t>
                      </a:r>
                      <a:endParaRPr lang="en-US" sz="1100" dirty="0">
                        <a:effectLst/>
                        <a:latin typeface="Sylfaen" panose="010A0502050306030303" pitchFamily="18" charset="0"/>
                        <a:ea typeface="Calibri" panose="020F0502020204030204" pitchFamily="34" charset="0"/>
                        <a:cs typeface="Times New Roman" panose="02020603050405020304" pitchFamily="18" charset="0"/>
                      </a:endParaRPr>
                    </a:p>
                  </a:txBody>
                  <a:tcPr marL="36195" marR="36195" marT="17780" marB="17780"/>
                </a:tc>
                <a:tc>
                  <a:txBody>
                    <a:bodyPr/>
                    <a:lstStyle/>
                    <a:p>
                      <a:pPr marL="0" marR="0" algn="ctr">
                        <a:spcBef>
                          <a:spcPts val="0"/>
                        </a:spcBef>
                        <a:spcAft>
                          <a:spcPts val="0"/>
                        </a:spcAft>
                      </a:pPr>
                      <a:r>
                        <a:rPr lang="ka-GE" sz="1100">
                          <a:effectLst/>
                        </a:rPr>
                        <a:t>6 ც </a:t>
                      </a:r>
                      <a:endParaRPr lang="en-US" sz="1100">
                        <a:effectLst/>
                        <a:latin typeface="Sylfaen" panose="010A0502050306030303" pitchFamily="18" charset="0"/>
                        <a:ea typeface="Calibri" panose="020F0502020204030204" pitchFamily="34" charset="0"/>
                        <a:cs typeface="Times New Roman" panose="02020603050405020304" pitchFamily="18" charset="0"/>
                      </a:endParaRPr>
                    </a:p>
                  </a:txBody>
                  <a:tcPr marL="36195" marR="36195" marT="17780" marB="17780"/>
                </a:tc>
                <a:tc>
                  <a:txBody>
                    <a:bodyPr/>
                    <a:lstStyle/>
                    <a:p>
                      <a:pPr marL="0" marR="0" algn="ctr">
                        <a:spcBef>
                          <a:spcPts val="0"/>
                        </a:spcBef>
                        <a:spcAft>
                          <a:spcPts val="0"/>
                        </a:spcAft>
                      </a:pPr>
                      <a:r>
                        <a:rPr lang="ka-GE" sz="1100" dirty="0" err="1" smtClean="0">
                          <a:effectLst/>
                        </a:rPr>
                        <a:t>ხიმინჯოვანი</a:t>
                      </a:r>
                      <a:r>
                        <a:rPr lang="ka-GE" sz="1100" dirty="0" smtClean="0">
                          <a:effectLst/>
                        </a:rPr>
                        <a:t> </a:t>
                      </a:r>
                      <a:endParaRPr lang="en-US" sz="1100" dirty="0">
                        <a:effectLst/>
                        <a:latin typeface="Sylfaen" panose="010A0502050306030303" pitchFamily="18" charset="0"/>
                        <a:ea typeface="Calibri" panose="020F0502020204030204" pitchFamily="34" charset="0"/>
                        <a:cs typeface="Times New Roman" panose="02020603050405020304" pitchFamily="18" charset="0"/>
                      </a:endParaRPr>
                    </a:p>
                  </a:txBody>
                  <a:tcPr marL="36195" marR="36195" marT="17780" marB="17780"/>
                </a:tc>
                <a:tc>
                  <a:txBody>
                    <a:bodyPr/>
                    <a:lstStyle/>
                    <a:p>
                      <a:pPr marL="0" marR="0" algn="ctr">
                        <a:spcBef>
                          <a:spcPts val="0"/>
                        </a:spcBef>
                        <a:spcAft>
                          <a:spcPts val="600"/>
                        </a:spcAft>
                      </a:pPr>
                      <a:r>
                        <a:rPr lang="ka-GE" sz="1100" dirty="0">
                          <a:effectLst/>
                        </a:rPr>
                        <a:t>მონოლითური რკინაბეტონის წოლანა ტიპის</a:t>
                      </a:r>
                      <a:endParaRPr lang="en-US" sz="1100" dirty="0">
                        <a:effectLst/>
                        <a:latin typeface="Sylfaen" panose="010A0502050306030303" pitchFamily="18" charset="0"/>
                        <a:ea typeface="Calibri" panose="020F0502020204030204" pitchFamily="34" charset="0"/>
                        <a:cs typeface="Times New Roman" panose="02020603050405020304" pitchFamily="18" charset="0"/>
                      </a:endParaRPr>
                    </a:p>
                  </a:txBody>
                  <a:tcPr marL="36195" marR="36195" marT="17780" marB="17780"/>
                </a:tc>
                <a:extLst>
                  <a:ext uri="{0D108BD9-81ED-4DB2-BD59-A6C34878D82A}">
                    <a16:rowId xmlns:a16="http://schemas.microsoft.com/office/drawing/2014/main" val="3953022730"/>
                  </a:ext>
                </a:extLst>
              </a:tr>
            </a:tbl>
          </a:graphicData>
        </a:graphic>
      </p:graphicFrame>
    </p:spTree>
    <p:extLst>
      <p:ext uri="{BB962C8B-B14F-4D97-AF65-F5344CB8AC3E}">
        <p14:creationId xmlns:p14="http://schemas.microsoft.com/office/powerpoint/2010/main" val="28600168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997131"/>
          </a:xfrm>
        </p:spPr>
        <p:txBody>
          <a:bodyPr>
            <a:normAutofit/>
          </a:bodyPr>
          <a:lstStyle/>
          <a:p>
            <a:r>
              <a:rPr lang="ka-GE" sz="2200" b="1" dirty="0" smtClean="0"/>
              <a:t>მშენებლობის ორგანიზება და დროებითი </a:t>
            </a:r>
            <a:r>
              <a:rPr lang="ka-GE" sz="2200" b="1" dirty="0"/>
              <a:t>გზის მოწყობა.</a:t>
            </a:r>
            <a:r>
              <a:rPr lang="en-US" dirty="0"/>
              <a:t/>
            </a:r>
            <a:br>
              <a:rPr lang="en-US" dirty="0"/>
            </a:br>
            <a:endParaRPr lang="en-US" dirty="0"/>
          </a:p>
        </p:txBody>
      </p:sp>
      <p:sp>
        <p:nvSpPr>
          <p:cNvPr id="3" name="Content Placeholder 2"/>
          <p:cNvSpPr>
            <a:spLocks noGrp="1"/>
          </p:cNvSpPr>
          <p:nvPr>
            <p:ph idx="1"/>
          </p:nvPr>
        </p:nvSpPr>
        <p:spPr>
          <a:xfrm>
            <a:off x="677334" y="1606731"/>
            <a:ext cx="8596668" cy="4434631"/>
          </a:xfrm>
        </p:spPr>
        <p:txBody>
          <a:bodyPr/>
          <a:lstStyle/>
          <a:p>
            <a:pPr algn="just"/>
            <a:r>
              <a:rPr lang="en-US" dirty="0" err="1"/>
              <a:t>მშენებლობა</a:t>
            </a:r>
            <a:r>
              <a:rPr lang="en-US" dirty="0"/>
              <a:t> </a:t>
            </a:r>
            <a:r>
              <a:rPr lang="en-US" dirty="0" err="1"/>
              <a:t>გათვალისწინებულია</a:t>
            </a:r>
            <a:r>
              <a:rPr lang="en-US" dirty="0"/>
              <a:t> </a:t>
            </a:r>
            <a:r>
              <a:rPr lang="en-US" dirty="0" err="1"/>
              <a:t>გზაზე</a:t>
            </a:r>
            <a:r>
              <a:rPr lang="en-US" dirty="0"/>
              <a:t> </a:t>
            </a:r>
            <a:r>
              <a:rPr lang="en-US" dirty="0" err="1"/>
              <a:t>მოძრაობის</a:t>
            </a:r>
            <a:r>
              <a:rPr lang="en-US" dirty="0"/>
              <a:t> </a:t>
            </a:r>
            <a:r>
              <a:rPr lang="en-US" dirty="0" err="1" smtClean="0"/>
              <a:t>შეუწყვეტლად</a:t>
            </a:r>
            <a:r>
              <a:rPr lang="ka-GE" dirty="0"/>
              <a:t>;</a:t>
            </a:r>
            <a:endParaRPr lang="ka-GE" dirty="0" smtClean="0"/>
          </a:p>
          <a:p>
            <a:pPr algn="just"/>
            <a:r>
              <a:rPr lang="en-US" dirty="0" err="1" smtClean="0"/>
              <a:t>პირველ</a:t>
            </a:r>
            <a:r>
              <a:rPr lang="en-US" dirty="0" smtClean="0"/>
              <a:t> </a:t>
            </a:r>
            <a:r>
              <a:rPr lang="en-US" dirty="0" err="1"/>
              <a:t>ეტაპზე</a:t>
            </a:r>
            <a:r>
              <a:rPr lang="en-US" dirty="0"/>
              <a:t> </a:t>
            </a:r>
            <a:r>
              <a:rPr lang="en-US" dirty="0" err="1"/>
              <a:t>მოეწყობა</a:t>
            </a:r>
            <a:r>
              <a:rPr lang="en-US" dirty="0"/>
              <a:t> </a:t>
            </a:r>
            <a:r>
              <a:rPr lang="en-US" dirty="0" err="1"/>
              <a:t>დროებითი</a:t>
            </a:r>
            <a:r>
              <a:rPr lang="en-US" dirty="0"/>
              <a:t> </a:t>
            </a:r>
            <a:r>
              <a:rPr lang="en-US" dirty="0" err="1"/>
              <a:t>ასაქცევი</a:t>
            </a:r>
            <a:r>
              <a:rPr lang="en-US" dirty="0"/>
              <a:t> </a:t>
            </a:r>
            <a:r>
              <a:rPr lang="en-US" dirty="0" err="1"/>
              <a:t>გზა</a:t>
            </a:r>
            <a:r>
              <a:rPr lang="en-US" dirty="0"/>
              <a:t> და </a:t>
            </a:r>
            <a:r>
              <a:rPr lang="en-US" dirty="0" err="1"/>
              <a:t>ხიდი</a:t>
            </a:r>
            <a:r>
              <a:rPr lang="en-US" dirty="0"/>
              <a:t>, </a:t>
            </a:r>
            <a:r>
              <a:rPr lang="en-US" dirty="0" err="1"/>
              <a:t>დროებითი</a:t>
            </a:r>
            <a:r>
              <a:rPr lang="en-US" dirty="0"/>
              <a:t> </a:t>
            </a:r>
            <a:r>
              <a:rPr lang="en-US" dirty="0" err="1"/>
              <a:t>გზის</a:t>
            </a:r>
            <a:r>
              <a:rPr lang="en-US" dirty="0"/>
              <a:t> </a:t>
            </a:r>
            <a:r>
              <a:rPr lang="en-US" dirty="0" err="1"/>
              <a:t>სიგრძე</a:t>
            </a:r>
            <a:r>
              <a:rPr lang="en-US" dirty="0"/>
              <a:t> </a:t>
            </a:r>
            <a:r>
              <a:rPr lang="en-US" dirty="0" err="1"/>
              <a:t>შეადგენს</a:t>
            </a:r>
            <a:r>
              <a:rPr lang="en-US" dirty="0"/>
              <a:t> 100მ, </a:t>
            </a:r>
            <a:r>
              <a:rPr lang="en-US" dirty="0" err="1"/>
              <a:t>სიგანე</a:t>
            </a:r>
            <a:r>
              <a:rPr lang="en-US" dirty="0"/>
              <a:t> </a:t>
            </a:r>
            <a:r>
              <a:rPr lang="en-US" dirty="0" smtClean="0"/>
              <a:t>4,5მ</a:t>
            </a:r>
            <a:r>
              <a:rPr lang="ka-GE" dirty="0" smtClean="0"/>
              <a:t>;</a:t>
            </a:r>
            <a:r>
              <a:rPr lang="en-US" dirty="0" smtClean="0"/>
              <a:t> </a:t>
            </a:r>
            <a:endParaRPr lang="ka-GE" dirty="0" smtClean="0"/>
          </a:p>
          <a:p>
            <a:pPr algn="just"/>
            <a:r>
              <a:rPr lang="en-US" dirty="0" err="1" smtClean="0"/>
              <a:t>დროებით</a:t>
            </a:r>
            <a:r>
              <a:rPr lang="en-US" dirty="0" smtClean="0"/>
              <a:t> </a:t>
            </a:r>
            <a:r>
              <a:rPr lang="en-US" dirty="0" err="1"/>
              <a:t>ხიდად</a:t>
            </a:r>
            <a:r>
              <a:rPr lang="en-US" dirty="0"/>
              <a:t> </a:t>
            </a:r>
            <a:r>
              <a:rPr lang="en-US" dirty="0" err="1"/>
              <a:t>გამოყენებულია</a:t>
            </a:r>
            <a:r>
              <a:rPr lang="en-US" dirty="0"/>
              <a:t> </a:t>
            </a:r>
            <a:r>
              <a:rPr lang="en-US" dirty="0" err="1"/>
              <a:t>არსებული</a:t>
            </a:r>
            <a:r>
              <a:rPr lang="en-US" dirty="0"/>
              <a:t> </a:t>
            </a:r>
            <a:r>
              <a:rPr lang="en-US" dirty="0" err="1"/>
              <a:t>ხიდის</a:t>
            </a:r>
            <a:r>
              <a:rPr lang="en-US" dirty="0"/>
              <a:t> </a:t>
            </a:r>
            <a:r>
              <a:rPr lang="en-US" dirty="0" err="1"/>
              <a:t>კონსტრუქცია</a:t>
            </a:r>
            <a:r>
              <a:rPr lang="en-US" dirty="0"/>
              <a:t>, </a:t>
            </a:r>
            <a:r>
              <a:rPr lang="en-US" dirty="0" err="1"/>
              <a:t>რომელის</a:t>
            </a:r>
            <a:r>
              <a:rPr lang="en-US" dirty="0"/>
              <a:t> </a:t>
            </a:r>
            <a:r>
              <a:rPr lang="en-US" dirty="0" err="1"/>
              <a:t>არის</a:t>
            </a:r>
            <a:r>
              <a:rPr lang="en-US" dirty="0"/>
              <a:t> </a:t>
            </a:r>
            <a:r>
              <a:rPr lang="en-US" dirty="0" err="1"/>
              <a:t>მთლიანად</a:t>
            </a:r>
            <a:r>
              <a:rPr lang="en-US" dirty="0"/>
              <a:t> </a:t>
            </a:r>
            <a:r>
              <a:rPr lang="en-US" dirty="0" err="1"/>
              <a:t>ლითონის</a:t>
            </a:r>
            <a:r>
              <a:rPr lang="en-US" dirty="0"/>
              <a:t> </a:t>
            </a:r>
            <a:r>
              <a:rPr lang="en-US" dirty="0" err="1"/>
              <a:t>ელემენტებისგან</a:t>
            </a:r>
            <a:r>
              <a:rPr lang="en-US" dirty="0"/>
              <a:t> </a:t>
            </a:r>
            <a:r>
              <a:rPr lang="en-US" dirty="0" err="1"/>
              <a:t>შედგენილი</a:t>
            </a:r>
            <a:r>
              <a:rPr lang="en-US" dirty="0"/>
              <a:t> </a:t>
            </a:r>
            <a:r>
              <a:rPr lang="en-US" dirty="0" err="1"/>
              <a:t>შესაბამისად</a:t>
            </a:r>
            <a:r>
              <a:rPr lang="en-US" dirty="0"/>
              <a:t> </a:t>
            </a:r>
            <a:r>
              <a:rPr lang="en-US" dirty="0" err="1"/>
              <a:t>დროებითი</a:t>
            </a:r>
            <a:r>
              <a:rPr lang="en-US" dirty="0"/>
              <a:t> </a:t>
            </a:r>
            <a:r>
              <a:rPr lang="en-US" dirty="0" err="1"/>
              <a:t>ხიდის</a:t>
            </a:r>
            <a:r>
              <a:rPr lang="en-US" dirty="0"/>
              <a:t> </a:t>
            </a:r>
            <a:r>
              <a:rPr lang="en-US" dirty="0" err="1"/>
              <a:t>მალის</a:t>
            </a:r>
            <a:r>
              <a:rPr lang="en-US" dirty="0"/>
              <a:t> </a:t>
            </a:r>
            <a:r>
              <a:rPr lang="en-US" dirty="0" err="1"/>
              <a:t>ნაშენი</a:t>
            </a:r>
            <a:r>
              <a:rPr lang="en-US" dirty="0"/>
              <a:t> </a:t>
            </a:r>
            <a:r>
              <a:rPr lang="en-US" dirty="0" err="1"/>
              <a:t>მოეწყობა</a:t>
            </a:r>
            <a:r>
              <a:rPr lang="en-US" dirty="0"/>
              <a:t> </a:t>
            </a:r>
            <a:r>
              <a:rPr lang="en-US" dirty="0" err="1"/>
              <a:t>არსებული</a:t>
            </a:r>
            <a:r>
              <a:rPr lang="en-US" dirty="0"/>
              <a:t> </a:t>
            </a:r>
            <a:r>
              <a:rPr lang="en-US" dirty="0" err="1"/>
              <a:t>ხიდის</a:t>
            </a:r>
            <a:r>
              <a:rPr lang="en-US" dirty="0"/>
              <a:t> </a:t>
            </a:r>
            <a:r>
              <a:rPr lang="en-US" dirty="0" err="1"/>
              <a:t>მალის</a:t>
            </a:r>
            <a:r>
              <a:rPr lang="en-US" dirty="0"/>
              <a:t> </a:t>
            </a:r>
            <a:r>
              <a:rPr lang="en-US" dirty="0" err="1" smtClean="0"/>
              <a:t>ნაშენით</a:t>
            </a:r>
            <a:r>
              <a:rPr lang="ka-GE" dirty="0"/>
              <a:t>;</a:t>
            </a:r>
            <a:r>
              <a:rPr lang="en-US" dirty="0" smtClean="0"/>
              <a:t> </a:t>
            </a:r>
            <a:endParaRPr lang="ka-GE" dirty="0" smtClean="0"/>
          </a:p>
          <a:p>
            <a:pPr algn="just"/>
            <a:r>
              <a:rPr lang="en-US" dirty="0" err="1" smtClean="0"/>
              <a:t>მშებებლობის</a:t>
            </a:r>
            <a:r>
              <a:rPr lang="en-US" dirty="0" smtClean="0"/>
              <a:t> </a:t>
            </a:r>
            <a:r>
              <a:rPr lang="en-US" dirty="0" err="1"/>
              <a:t>დასრულების</a:t>
            </a:r>
            <a:r>
              <a:rPr lang="en-US" dirty="0"/>
              <a:t> </a:t>
            </a:r>
            <a:r>
              <a:rPr lang="en-US" dirty="0" err="1"/>
              <a:t>შემდეგ</a:t>
            </a:r>
            <a:r>
              <a:rPr lang="en-US" dirty="0"/>
              <a:t> </a:t>
            </a:r>
            <a:r>
              <a:rPr lang="en-US" dirty="0" err="1"/>
              <a:t>უნდა</a:t>
            </a:r>
            <a:r>
              <a:rPr lang="en-US" dirty="0"/>
              <a:t> </a:t>
            </a:r>
            <a:r>
              <a:rPr lang="en-US" dirty="0" err="1"/>
              <a:t>დაიშალოს</a:t>
            </a:r>
            <a:r>
              <a:rPr lang="en-US" dirty="0"/>
              <a:t> </a:t>
            </a:r>
            <a:r>
              <a:rPr lang="en-US" dirty="0" err="1"/>
              <a:t>დროებითი</a:t>
            </a:r>
            <a:r>
              <a:rPr lang="en-US" dirty="0"/>
              <a:t> </a:t>
            </a:r>
            <a:r>
              <a:rPr lang="en-US" dirty="0" err="1"/>
              <a:t>ასაქცევი</a:t>
            </a:r>
            <a:r>
              <a:rPr lang="en-US" dirty="0"/>
              <a:t> </a:t>
            </a:r>
            <a:r>
              <a:rPr lang="en-US" dirty="0" err="1"/>
              <a:t>გზა</a:t>
            </a:r>
            <a:r>
              <a:rPr lang="en-US" dirty="0"/>
              <a:t> და </a:t>
            </a:r>
            <a:r>
              <a:rPr lang="en-US" dirty="0" err="1"/>
              <a:t>ხიდი</a:t>
            </a:r>
            <a:r>
              <a:rPr lang="en-US" dirty="0"/>
              <a:t>.</a:t>
            </a:r>
          </a:p>
          <a:p>
            <a:endParaRPr lang="en-US" dirty="0"/>
          </a:p>
        </p:txBody>
      </p:sp>
    </p:spTree>
    <p:extLst>
      <p:ext uri="{BB962C8B-B14F-4D97-AF65-F5344CB8AC3E}">
        <p14:creationId xmlns:p14="http://schemas.microsoft.com/office/powerpoint/2010/main" val="9719506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1654" y="166254"/>
            <a:ext cx="8117531" cy="1332411"/>
          </a:xfrm>
        </p:spPr>
        <p:txBody>
          <a:bodyPr>
            <a:normAutofit fontScale="90000"/>
          </a:bodyPr>
          <a:lstStyle/>
          <a:p>
            <a:pPr algn="ctr">
              <a:spcBef>
                <a:spcPts val="600"/>
              </a:spcBef>
              <a:spcAft>
                <a:spcPts val="600"/>
              </a:spcAft>
              <a:tabLst>
                <a:tab pos="3105150" algn="ctr"/>
                <a:tab pos="6210935" algn="r"/>
              </a:tabLst>
            </a:pPr>
            <a:r>
              <a:rPr lang="ka-GE" sz="1300" dirty="0" smtClean="0"/>
              <a:t>.</a:t>
            </a:r>
            <a:br>
              <a:rPr lang="ka-GE" sz="1300" dirty="0" smtClean="0"/>
            </a:br>
            <a:r>
              <a:rPr lang="ka-GE" sz="1300" b="1" dirty="0" smtClean="0">
                <a:solidFill>
                  <a:srgbClr val="002060"/>
                </a:solidFill>
              </a:rPr>
              <a:t/>
            </a:r>
            <a:br>
              <a:rPr lang="ka-GE" sz="1300" b="1" dirty="0" smtClean="0">
                <a:solidFill>
                  <a:srgbClr val="002060"/>
                </a:solidFill>
              </a:rPr>
            </a:br>
            <a:r>
              <a:rPr lang="en-US" sz="2700" b="1" dirty="0" err="1" smtClean="0">
                <a:solidFill>
                  <a:srgbClr val="002060"/>
                </a:solidFill>
                <a:latin typeface="Sylfaen" panose="010A0502050306030303" pitchFamily="18" charset="0"/>
                <a:ea typeface="Calibri" panose="020F0502020204030204" pitchFamily="34" charset="0"/>
                <a:cs typeface="Times New Roman" panose="02020603050405020304" pitchFamily="18" charset="0"/>
              </a:rPr>
              <a:t>მოძრაობის</a:t>
            </a:r>
            <a:r>
              <a:rPr lang="en-US" sz="2700" b="1" dirty="0" smtClean="0">
                <a:solidFill>
                  <a:srgbClr val="002060"/>
                </a:solidFill>
                <a:latin typeface="Sylfaen" panose="010A0502050306030303" pitchFamily="18" charset="0"/>
                <a:ea typeface="Calibri" panose="020F0502020204030204" pitchFamily="34" charset="0"/>
                <a:cs typeface="Times New Roman" panose="02020603050405020304" pitchFamily="18" charset="0"/>
              </a:rPr>
              <a:t> </a:t>
            </a:r>
            <a:r>
              <a:rPr lang="en-US" sz="2700" b="1" dirty="0" err="1">
                <a:solidFill>
                  <a:srgbClr val="002060"/>
                </a:solidFill>
                <a:latin typeface="Sylfaen" panose="010A0502050306030303" pitchFamily="18" charset="0"/>
                <a:ea typeface="Calibri" panose="020F0502020204030204" pitchFamily="34" charset="0"/>
                <a:cs typeface="Times New Roman" panose="02020603050405020304" pitchFamily="18" charset="0"/>
              </a:rPr>
              <a:t>უსაფრთხოებისათვის</a:t>
            </a:r>
            <a:r>
              <a:rPr lang="en-US" sz="2700" b="1" dirty="0">
                <a:solidFill>
                  <a:srgbClr val="002060"/>
                </a:solidFill>
                <a:latin typeface="Sylfaen" panose="010A0502050306030303" pitchFamily="18" charset="0"/>
                <a:ea typeface="Calibri" panose="020F0502020204030204" pitchFamily="34" charset="0"/>
                <a:cs typeface="Times New Roman" panose="02020603050405020304" pitchFamily="18" charset="0"/>
              </a:rPr>
              <a:t> </a:t>
            </a:r>
            <a:r>
              <a:rPr lang="en-US" sz="2700" b="1" dirty="0" err="1">
                <a:solidFill>
                  <a:srgbClr val="002060"/>
                </a:solidFill>
                <a:latin typeface="Sylfaen" panose="010A0502050306030303" pitchFamily="18" charset="0"/>
                <a:ea typeface="Calibri" panose="020F0502020204030204" pitchFamily="34" charset="0"/>
                <a:cs typeface="Times New Roman" panose="02020603050405020304" pitchFamily="18" charset="0"/>
              </a:rPr>
              <a:t>დროებითი</a:t>
            </a:r>
            <a:r>
              <a:rPr lang="en-US" sz="2700" b="1" dirty="0">
                <a:solidFill>
                  <a:srgbClr val="002060"/>
                </a:solidFill>
                <a:latin typeface="Sylfaen" panose="010A0502050306030303" pitchFamily="18" charset="0"/>
                <a:ea typeface="Calibri" panose="020F0502020204030204" pitchFamily="34" charset="0"/>
                <a:cs typeface="Times New Roman" panose="02020603050405020304" pitchFamily="18" charset="0"/>
              </a:rPr>
              <a:t> </a:t>
            </a:r>
            <a:r>
              <a:rPr lang="en-US" sz="2700" b="1" dirty="0" err="1">
                <a:solidFill>
                  <a:srgbClr val="002060"/>
                </a:solidFill>
                <a:latin typeface="Sylfaen" panose="010A0502050306030303" pitchFamily="18" charset="0"/>
                <a:ea typeface="Calibri" panose="020F0502020204030204" pitchFamily="34" charset="0"/>
                <a:cs typeface="Times New Roman" panose="02020603050405020304" pitchFamily="18" charset="0"/>
              </a:rPr>
              <a:t>გზა</a:t>
            </a:r>
            <a:r>
              <a:rPr lang="en-US" sz="2700" b="1" dirty="0">
                <a:solidFill>
                  <a:srgbClr val="002060"/>
                </a:solidFill>
                <a:latin typeface="Sylfaen" panose="010A0502050306030303" pitchFamily="18" charset="0"/>
                <a:ea typeface="Calibri" panose="020F0502020204030204" pitchFamily="34" charset="0"/>
                <a:cs typeface="Times New Roman" panose="02020603050405020304" pitchFamily="18" charset="0"/>
              </a:rPr>
              <a:t> </a:t>
            </a:r>
            <a:r>
              <a:rPr lang="en-US" sz="2700" b="1" dirty="0" err="1">
                <a:solidFill>
                  <a:srgbClr val="002060"/>
                </a:solidFill>
                <a:latin typeface="Sylfaen" panose="010A0502050306030303" pitchFamily="18" charset="0"/>
                <a:ea typeface="Calibri" panose="020F0502020204030204" pitchFamily="34" charset="0"/>
                <a:cs typeface="Times New Roman" panose="02020603050405020304" pitchFamily="18" charset="0"/>
              </a:rPr>
              <a:t>უნდა</a:t>
            </a:r>
            <a:r>
              <a:rPr lang="en-US" sz="2700" b="1" dirty="0">
                <a:solidFill>
                  <a:srgbClr val="002060"/>
                </a:solidFill>
                <a:latin typeface="Sylfaen" panose="010A0502050306030303" pitchFamily="18" charset="0"/>
                <a:ea typeface="Calibri" panose="020F0502020204030204" pitchFamily="34" charset="0"/>
                <a:cs typeface="Times New Roman" panose="02020603050405020304" pitchFamily="18" charset="0"/>
              </a:rPr>
              <a:t> </a:t>
            </a:r>
            <a:r>
              <a:rPr lang="en-US" sz="2700" b="1" dirty="0" err="1">
                <a:solidFill>
                  <a:srgbClr val="002060"/>
                </a:solidFill>
                <a:latin typeface="Sylfaen" panose="010A0502050306030303" pitchFamily="18" charset="0"/>
                <a:ea typeface="Calibri" panose="020F0502020204030204" pitchFamily="34" charset="0"/>
                <a:cs typeface="Times New Roman" panose="02020603050405020304" pitchFamily="18" charset="0"/>
              </a:rPr>
              <a:t>აღიჭურვოს</a:t>
            </a:r>
            <a:r>
              <a:rPr lang="en-US" sz="2700" b="1" dirty="0">
                <a:solidFill>
                  <a:srgbClr val="002060"/>
                </a:solidFill>
                <a:latin typeface="Sylfaen" panose="010A0502050306030303" pitchFamily="18" charset="0"/>
                <a:ea typeface="Calibri" panose="020F0502020204030204" pitchFamily="34" charset="0"/>
                <a:cs typeface="Times New Roman" panose="02020603050405020304" pitchFamily="18" charset="0"/>
              </a:rPr>
              <a:t> </a:t>
            </a:r>
            <a:r>
              <a:rPr lang="en-US" sz="2700" b="1" dirty="0" err="1">
                <a:solidFill>
                  <a:srgbClr val="002060"/>
                </a:solidFill>
                <a:latin typeface="Sylfaen" panose="010A0502050306030303" pitchFamily="18" charset="0"/>
                <a:ea typeface="Calibri" panose="020F0502020204030204" pitchFamily="34" charset="0"/>
                <a:cs typeface="Times New Roman" panose="02020603050405020304" pitchFamily="18" charset="0"/>
              </a:rPr>
              <a:t>შესაბამისი</a:t>
            </a:r>
            <a:r>
              <a:rPr lang="en-US" sz="2700" b="1" dirty="0">
                <a:solidFill>
                  <a:srgbClr val="002060"/>
                </a:solidFill>
                <a:latin typeface="Sylfaen" panose="010A0502050306030303" pitchFamily="18" charset="0"/>
                <a:ea typeface="Calibri" panose="020F0502020204030204" pitchFamily="34" charset="0"/>
                <a:cs typeface="Times New Roman" panose="02020603050405020304" pitchFamily="18" charset="0"/>
              </a:rPr>
              <a:t> </a:t>
            </a:r>
            <a:r>
              <a:rPr lang="en-US" sz="2700" b="1" dirty="0" err="1" smtClean="0">
                <a:solidFill>
                  <a:srgbClr val="002060"/>
                </a:solidFill>
                <a:latin typeface="Sylfaen" panose="010A0502050306030303" pitchFamily="18" charset="0"/>
                <a:ea typeface="Calibri" panose="020F0502020204030204" pitchFamily="34" charset="0"/>
                <a:cs typeface="Times New Roman" panose="02020603050405020304" pitchFamily="18" charset="0"/>
              </a:rPr>
              <a:t>საგზაო</a:t>
            </a:r>
            <a:r>
              <a:rPr lang="ka-GE" sz="2700" b="1" dirty="0">
                <a:solidFill>
                  <a:srgbClr val="002060"/>
                </a:solidFill>
                <a:latin typeface="Sylfaen" panose="010A0502050306030303" pitchFamily="18" charset="0"/>
                <a:ea typeface="Calibri" panose="020F0502020204030204" pitchFamily="34" charset="0"/>
                <a:cs typeface="Times New Roman" panose="02020603050405020304" pitchFamily="18" charset="0"/>
              </a:rPr>
              <a:t> </a:t>
            </a:r>
            <a:r>
              <a:rPr lang="en-US" sz="2700" b="1" dirty="0" err="1" smtClean="0">
                <a:solidFill>
                  <a:srgbClr val="002060"/>
                </a:solidFill>
                <a:latin typeface="Sylfaen" panose="010A0502050306030303" pitchFamily="18" charset="0"/>
                <a:ea typeface="Calibri" panose="020F0502020204030204" pitchFamily="34" charset="0"/>
                <a:cs typeface="Times New Roman" panose="02020603050405020304" pitchFamily="18" charset="0"/>
              </a:rPr>
              <a:t>ნიშნებით</a:t>
            </a:r>
            <a:r>
              <a:rPr lang="en-US" sz="2700" b="1" dirty="0">
                <a:solidFill>
                  <a:srgbClr val="002060"/>
                </a:solidFill>
                <a:latin typeface="Sylfaen" panose="010A0502050306030303" pitchFamily="18" charset="0"/>
                <a:ea typeface="Calibri" panose="020F0502020204030204" pitchFamily="34" charset="0"/>
                <a:cs typeface="Times New Roman" panose="02020603050405020304" pitchFamily="18" charset="0"/>
              </a:rPr>
              <a:t>.</a:t>
            </a:r>
            <a:br>
              <a:rPr lang="en-US" sz="2700" b="1" dirty="0">
                <a:solidFill>
                  <a:srgbClr val="002060"/>
                </a:solidFill>
                <a:latin typeface="Sylfaen" panose="010A0502050306030303" pitchFamily="18" charset="0"/>
                <a:ea typeface="Calibri" panose="020F0502020204030204" pitchFamily="34" charset="0"/>
                <a:cs typeface="Times New Roman" panose="02020603050405020304" pitchFamily="18" charset="0"/>
              </a:rPr>
            </a:br>
            <a:endParaRPr lang="ka-GE" sz="2200" dirty="0"/>
          </a:p>
        </p:txBody>
      </p:sp>
      <p:pic>
        <p:nvPicPr>
          <p:cNvPr id="4098" name="Picture 2" descr="0086"/>
          <p:cNvPicPr>
            <a:picLocks noChangeAspect="1" noChangeArrowheads="1"/>
          </p:cNvPicPr>
          <p:nvPr/>
        </p:nvPicPr>
        <p:blipFill>
          <a:blip r:embed="rId2">
            <a:extLst>
              <a:ext uri="{28A0092B-C50C-407E-A947-70E740481C1C}">
                <a14:useLocalDpi xmlns:a14="http://schemas.microsoft.com/office/drawing/2010/main" val="0"/>
              </a:ext>
            </a:extLst>
          </a:blip>
          <a:srcRect l="10719" t="9746" r="8563" b="31303"/>
          <a:stretch>
            <a:fillRect/>
          </a:stretch>
        </p:blipFill>
        <p:spPr bwMode="auto">
          <a:xfrm>
            <a:off x="2028305" y="1559242"/>
            <a:ext cx="6334299" cy="3785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43750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9810206" cy="631371"/>
          </a:xfrm>
        </p:spPr>
        <p:txBody>
          <a:bodyPr>
            <a:noAutofit/>
          </a:bodyPr>
          <a:lstStyle/>
          <a:p>
            <a:pPr lvl="1" algn="ctr" defTabSz="457200" rtl="0">
              <a:spcBef>
                <a:spcPct val="0"/>
              </a:spcBef>
            </a:pPr>
            <a:r>
              <a:rPr lang="ka-GE" sz="2800" b="1" dirty="0">
                <a:solidFill>
                  <a:srgbClr val="00B0F0"/>
                </a:solidFill>
              </a:rPr>
              <a:t>საპროექტო ხიდი, დროებითი გზა და სამშენებლო ბანაკი</a:t>
            </a:r>
            <a:r>
              <a:rPr lang="en-US" sz="2400" b="1" dirty="0">
                <a:solidFill>
                  <a:srgbClr val="00B0F0"/>
                </a:solidFill>
              </a:rPr>
              <a:t/>
            </a:r>
            <a:br>
              <a:rPr lang="en-US" sz="2400" b="1" dirty="0">
                <a:solidFill>
                  <a:srgbClr val="00B0F0"/>
                </a:solidFill>
              </a:rPr>
            </a:br>
            <a:endParaRPr lang="en-US" sz="2400" dirty="0">
              <a:solidFill>
                <a:srgbClr val="00B0F0"/>
              </a:solidFill>
            </a:endParaRPr>
          </a:p>
        </p:txBody>
      </p:sp>
      <p:sp>
        <p:nvSpPr>
          <p:cNvPr id="3" name="Content Placeholder 2"/>
          <p:cNvSpPr>
            <a:spLocks noGrp="1"/>
          </p:cNvSpPr>
          <p:nvPr>
            <p:ph idx="1"/>
          </p:nvPr>
        </p:nvSpPr>
        <p:spPr>
          <a:xfrm>
            <a:off x="677334" y="1240971"/>
            <a:ext cx="8858552" cy="4800391"/>
          </a:xfrm>
        </p:spPr>
        <p:txBody>
          <a:bodyPr>
            <a:normAutofit lnSpcReduction="10000"/>
          </a:bodyPr>
          <a:lstStyle/>
          <a:p>
            <a:pPr algn="just"/>
            <a:r>
              <a:rPr lang="ka-GE" dirty="0"/>
              <a:t>დაგეგმილი საქმიანობის </a:t>
            </a:r>
            <a:r>
              <a:rPr lang="ka-GE" dirty="0" smtClean="0"/>
              <a:t>სპეციფიკისა და </a:t>
            </a:r>
            <a:r>
              <a:rPr lang="ka-GE" dirty="0"/>
              <a:t>შესასრულებელ სამუშაოთა მოცულობის </a:t>
            </a:r>
            <a:r>
              <a:rPr lang="ka-GE" dirty="0" smtClean="0"/>
              <a:t>გათვალისწინებით </a:t>
            </a:r>
            <a:r>
              <a:rPr lang="ka-GE" dirty="0"/>
              <a:t>მძლავრი ინფრასტრუქტურის მქონე სამშენებლო ბანაკების მოწყობა საჭირო არ არის. </a:t>
            </a:r>
            <a:endParaRPr lang="en-US" dirty="0"/>
          </a:p>
          <a:p>
            <a:pPr algn="just"/>
            <a:r>
              <a:rPr lang="ka-GE" dirty="0"/>
              <a:t>სამშენებლო სამუშაოების წარმოებისათვის მარცხენა სანაპიროზე ეწყობა დროებითი ბაზა საყოფაცხოვრებო ნაგებობებით, საწარმოო უბნებით და </a:t>
            </a:r>
            <a:r>
              <a:rPr lang="ka-GE" dirty="0" smtClean="0"/>
              <a:t>მექანიზმების </a:t>
            </a:r>
            <a:r>
              <a:rPr lang="ka-GE" dirty="0"/>
              <a:t>გასაჩერებელი ადგილით, საერთო ფართობით </a:t>
            </a:r>
            <a:r>
              <a:rPr lang="en-US" dirty="0"/>
              <a:t>250 </a:t>
            </a:r>
            <a:r>
              <a:rPr lang="ka-GE" dirty="0"/>
              <a:t>კვ.მ. </a:t>
            </a:r>
            <a:endParaRPr lang="ka-GE" dirty="0" smtClean="0"/>
          </a:p>
          <a:p>
            <a:pPr algn="just"/>
            <a:r>
              <a:rPr lang="ka-GE" dirty="0" smtClean="0"/>
              <a:t>მიწის </a:t>
            </a:r>
            <a:r>
              <a:rPr lang="ka-GE" dirty="0"/>
              <a:t>ნაყოფიერი ფენის დროებით დასაწყობება მოხდება სამშენებლო ბანაკის ტერიტორიაზე. </a:t>
            </a:r>
            <a:endParaRPr lang="en-US" dirty="0"/>
          </a:p>
          <a:p>
            <a:r>
              <a:rPr lang="ka-GE" b="1" dirty="0" smtClean="0"/>
              <a:t>სამშენებლო </a:t>
            </a:r>
            <a:r>
              <a:rPr lang="ka-GE" b="1" dirty="0"/>
              <a:t>მოედნის მოსაწყობად საჭირო ნაგებობები და კონტეინერები.</a:t>
            </a:r>
            <a:endParaRPr lang="en-US" dirty="0"/>
          </a:p>
          <a:p>
            <a:pPr marL="0" indent="0" algn="ctr">
              <a:buNone/>
            </a:pPr>
            <a:r>
              <a:rPr lang="ka-GE" dirty="0"/>
              <a:t>სადარაჯო ჯიხური_1ც.</a:t>
            </a:r>
            <a:endParaRPr lang="en-US" dirty="0"/>
          </a:p>
          <a:p>
            <a:pPr marL="0" indent="0" algn="ctr">
              <a:buNone/>
            </a:pPr>
            <a:r>
              <a:rPr lang="ka-GE" dirty="0"/>
              <a:t>სასაწყობე კონტეინერი_1ც.</a:t>
            </a:r>
            <a:endParaRPr lang="en-US" dirty="0"/>
          </a:p>
          <a:p>
            <a:pPr marL="0" indent="0" algn="ctr">
              <a:buNone/>
            </a:pPr>
            <a:r>
              <a:rPr lang="ka-GE" dirty="0"/>
              <a:t>ბიოტუალეტი_1ც.</a:t>
            </a:r>
            <a:endParaRPr lang="en-US" dirty="0"/>
          </a:p>
          <a:p>
            <a:pPr marL="0" indent="0" algn="ctr">
              <a:buNone/>
            </a:pPr>
            <a:r>
              <a:rPr lang="ka-GE" dirty="0"/>
              <a:t>საოფისე კონტეინერი _1ც.</a:t>
            </a:r>
            <a:endParaRPr lang="en-US" dirty="0"/>
          </a:p>
          <a:p>
            <a:pPr marL="0" indent="0" algn="ctr">
              <a:buNone/>
            </a:pPr>
            <a:r>
              <a:rPr lang="ka-GE" dirty="0"/>
              <a:t>არმატურის ცეხის ფარდული_80მ2.</a:t>
            </a:r>
            <a:endParaRPr lang="en-US" dirty="0"/>
          </a:p>
          <a:p>
            <a:endParaRPr lang="en-US" dirty="0"/>
          </a:p>
        </p:txBody>
      </p:sp>
    </p:spTree>
    <p:extLst>
      <p:ext uri="{BB962C8B-B14F-4D97-AF65-F5344CB8AC3E}">
        <p14:creationId xmlns:p14="http://schemas.microsoft.com/office/powerpoint/2010/main" val="1448034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 y="609600"/>
            <a:ext cx="9718766" cy="788126"/>
          </a:xfrm>
        </p:spPr>
        <p:txBody>
          <a:bodyPr>
            <a:normAutofit/>
          </a:bodyPr>
          <a:lstStyle/>
          <a:p>
            <a:pPr algn="ctr"/>
            <a:r>
              <a:rPr lang="ka-GE" sz="2800" b="1" dirty="0">
                <a:solidFill>
                  <a:schemeClr val="accent1">
                    <a:lumMod val="75000"/>
                  </a:schemeClr>
                </a:solidFill>
              </a:rPr>
              <a:t>საპროექტო ხიდი, დროებითი გზა და სამშენებლო ბანაკი</a:t>
            </a:r>
            <a:endParaRPr lang="en-US" sz="2800" b="1" dirty="0">
              <a:solidFill>
                <a:schemeClr val="accent1">
                  <a:lumMod val="75000"/>
                </a:schemeClr>
              </a:solidFill>
            </a:endParaRPr>
          </a:p>
        </p:txBody>
      </p:sp>
      <p:sp>
        <p:nvSpPr>
          <p:cNvPr id="3" name="Content Placeholder 2"/>
          <p:cNvSpPr>
            <a:spLocks noGrp="1"/>
          </p:cNvSpPr>
          <p:nvPr>
            <p:ph idx="1"/>
          </p:nvPr>
        </p:nvSpPr>
        <p:spPr>
          <a:xfrm>
            <a:off x="677334" y="1685109"/>
            <a:ext cx="8596668" cy="4356253"/>
          </a:xfrm>
        </p:spPr>
        <p:txBody>
          <a:bodyPr/>
          <a:lstStyle/>
          <a:p>
            <a:r>
              <a:rPr lang="ka-GE" dirty="0"/>
              <a:t>დაგეგმილი პროექტისათვის გათვალისწინებული არ არის გარემოზე ზემოქმედების ისეთი წყაროების მოწყობა, როგორებიცაა ბეტონის ან ასფალტბეტონის საამქრო და </a:t>
            </a:r>
            <a:r>
              <a:rPr lang="ka-GE" dirty="0" smtClean="0"/>
              <a:t>სხვ; </a:t>
            </a:r>
            <a:endParaRPr lang="ka-GE" dirty="0" smtClean="0"/>
          </a:p>
          <a:p>
            <a:endParaRPr lang="en-US" dirty="0"/>
          </a:p>
          <a:p>
            <a:r>
              <a:rPr lang="pt-BR" dirty="0"/>
              <a:t>საქმიანობის განხორციელებისათვის საჭირო ინერტული მასალის შესყიდვა </a:t>
            </a:r>
            <a:r>
              <a:rPr lang="ka-GE" dirty="0" smtClean="0"/>
              <a:t>-  </a:t>
            </a:r>
            <a:r>
              <a:rPr lang="ka-GE" dirty="0"/>
              <a:t>ასფელტ-ბეტონით </a:t>
            </a:r>
            <a:r>
              <a:rPr lang="ka-GE" dirty="0" smtClean="0"/>
              <a:t>მომარაგება, </a:t>
            </a:r>
            <a:r>
              <a:rPr lang="ka-GE" dirty="0"/>
              <a:t>მოხდება </a:t>
            </a:r>
            <a:r>
              <a:rPr lang="ka-GE" dirty="0" smtClean="0"/>
              <a:t>მუნიციპალიტეტში </a:t>
            </a:r>
            <a:r>
              <a:rPr lang="ka-GE" dirty="0"/>
              <a:t>მდებარე  ასფალტ-ბეტონის </a:t>
            </a:r>
            <a:r>
              <a:rPr lang="ka-GE" dirty="0" smtClean="0"/>
              <a:t>ქარხნიდან; </a:t>
            </a:r>
            <a:endParaRPr lang="ka-GE" dirty="0" smtClean="0"/>
          </a:p>
          <a:p>
            <a:endParaRPr lang="en-US" dirty="0"/>
          </a:p>
          <a:p>
            <a:r>
              <a:rPr lang="ka-GE" dirty="0" smtClean="0"/>
              <a:t>ქვიშა-ხრეშოვანი </a:t>
            </a:r>
            <a:r>
              <a:rPr lang="ka-GE" dirty="0"/>
              <a:t>მასალით მომარაგება მოხდება  </a:t>
            </a:r>
            <a:r>
              <a:rPr lang="ka-GE" dirty="0" smtClean="0"/>
              <a:t>არსებული ლიცენზირებული კარიერიდან</a:t>
            </a:r>
            <a:r>
              <a:rPr lang="ka-GE" dirty="0"/>
              <a:t>. </a:t>
            </a:r>
            <a:endParaRPr lang="en-US" dirty="0"/>
          </a:p>
          <a:p>
            <a:endParaRPr lang="en-US" dirty="0"/>
          </a:p>
        </p:txBody>
      </p:sp>
    </p:spTree>
    <p:extLst>
      <p:ext uri="{BB962C8B-B14F-4D97-AF65-F5344CB8AC3E}">
        <p14:creationId xmlns:p14="http://schemas.microsoft.com/office/powerpoint/2010/main" val="36456120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a-GE" dirty="0" smtClean="0"/>
              <a:t>ინფორმაცია პროექტის შესახებ </a:t>
            </a:r>
            <a:endParaRPr lang="ka-GE" dirty="0"/>
          </a:p>
        </p:txBody>
      </p:sp>
      <p:sp>
        <p:nvSpPr>
          <p:cNvPr id="3" name="Content Placeholder 2"/>
          <p:cNvSpPr>
            <a:spLocks noGrp="1"/>
          </p:cNvSpPr>
          <p:nvPr>
            <p:ph idx="1"/>
          </p:nvPr>
        </p:nvSpPr>
        <p:spPr>
          <a:xfrm>
            <a:off x="677334" y="1724297"/>
            <a:ext cx="8596668" cy="4342003"/>
          </a:xfrm>
        </p:spPr>
        <p:txBody>
          <a:bodyPr/>
          <a:lstStyle/>
          <a:p>
            <a:pPr algn="just"/>
            <a:r>
              <a:rPr lang="ka-GE" dirty="0"/>
              <a:t>სამშენებლო სამუშაოებზე დასაქმდება დაახლოებით </a:t>
            </a:r>
            <a:r>
              <a:rPr lang="ka-GE" dirty="0" smtClean="0"/>
              <a:t>15 </a:t>
            </a:r>
            <a:r>
              <a:rPr lang="ka-GE" dirty="0"/>
              <a:t>ადამიანი, რომელთა უმრავლესობა ადგილობრივი მოსახლეობაა, ხოლო რამდენიმე მოწვეული სპეციალისტის საცხოვრებლად გამოყენებული იქნება მიმდებარე სოფლების ტერიტორიაზე დაქირავებული ინდივიდუალური საცხოვრებელი სახლები. </a:t>
            </a:r>
            <a:endParaRPr lang="ka-GE" dirty="0" smtClean="0"/>
          </a:p>
          <a:p>
            <a:pPr algn="just"/>
            <a:endParaRPr lang="en-US" dirty="0"/>
          </a:p>
          <a:p>
            <a:pPr algn="just"/>
            <a:r>
              <a:rPr lang="ka-GE" dirty="0"/>
              <a:t> </a:t>
            </a:r>
            <a:r>
              <a:rPr lang="ka-GE" dirty="0" smtClean="0"/>
              <a:t>მშენებლობაში </a:t>
            </a:r>
            <a:r>
              <a:rPr lang="ka-GE" dirty="0"/>
              <a:t>დასაქმებულთა შორის იქნება ადგილობრივი მოსახლეობა </a:t>
            </a:r>
            <a:r>
              <a:rPr lang="ka-GE" dirty="0" smtClean="0"/>
              <a:t>(8 </a:t>
            </a:r>
            <a:r>
              <a:rPr lang="ka-GE" dirty="0"/>
              <a:t>ადამიანი</a:t>
            </a:r>
            <a:r>
              <a:rPr lang="ka-GE" dirty="0" smtClean="0"/>
              <a:t>).</a:t>
            </a:r>
          </a:p>
          <a:p>
            <a:pPr algn="just"/>
            <a:endParaRPr lang="en-US" dirty="0"/>
          </a:p>
          <a:p>
            <a:pPr algn="just"/>
            <a:r>
              <a:rPr lang="ka-GE" dirty="0"/>
              <a:t>ყოველივე აღნიშნულის გათვალისწინებით საავტომობილო ხიდის მშენებლობისათვის საცხოვრებელი ბანაკის მოწყობა დაგეგმილი არ არის.</a:t>
            </a:r>
            <a:endParaRPr lang="en-US" dirty="0"/>
          </a:p>
          <a:p>
            <a:pPr marL="0" indent="0">
              <a:buNone/>
            </a:pPr>
            <a:endParaRPr lang="ka-GE" dirty="0"/>
          </a:p>
        </p:txBody>
      </p:sp>
    </p:spTree>
    <p:extLst>
      <p:ext uri="{BB962C8B-B14F-4D97-AF65-F5344CB8AC3E}">
        <p14:creationId xmlns:p14="http://schemas.microsoft.com/office/powerpoint/2010/main" val="799150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905691"/>
          </a:xfrm>
        </p:spPr>
        <p:txBody>
          <a:bodyPr>
            <a:normAutofit fontScale="90000"/>
          </a:bodyPr>
          <a:lstStyle/>
          <a:p>
            <a:pPr algn="ctr"/>
            <a:r>
              <a:rPr lang="ka-GE" sz="3100" b="1" dirty="0"/>
              <a:t>ცხრილი მშენებლობაში დასაქმებულთა რაოდენობა</a:t>
            </a:r>
            <a:r>
              <a:rPr lang="en-US" dirty="0"/>
              <a:t/>
            </a:r>
            <a:br>
              <a:rPr lang="en-US" dirty="0"/>
            </a:br>
            <a:endParaRPr lang="en-US" dirty="0"/>
          </a:p>
        </p:txBody>
      </p:sp>
      <p:sp>
        <p:nvSpPr>
          <p:cNvPr id="9" name="Rectangle 3"/>
          <p:cNvSpPr>
            <a:spLocks noChangeArrowheads="1"/>
          </p:cNvSpPr>
          <p:nvPr/>
        </p:nvSpPr>
        <p:spPr bwMode="auto">
          <a:xfrm>
            <a:off x="-2051182" y="-534005"/>
            <a:ext cx="14243182" cy="99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48225277"/>
              </p:ext>
            </p:extLst>
          </p:nvPr>
        </p:nvGraphicFramePr>
        <p:xfrm>
          <a:off x="1787015" y="1918176"/>
          <a:ext cx="6377305" cy="2480310"/>
        </p:xfrm>
        <a:graphic>
          <a:graphicData uri="http://schemas.openxmlformats.org/drawingml/2006/table">
            <a:tbl>
              <a:tblPr firstRow="1" firstCol="1" bandRow="1">
                <a:tableStyleId>{5C22544A-7EE6-4342-B048-85BDC9FD1C3A}</a:tableStyleId>
              </a:tblPr>
              <a:tblGrid>
                <a:gridCol w="250825">
                  <a:extLst>
                    <a:ext uri="{9D8B030D-6E8A-4147-A177-3AD203B41FA5}">
                      <a16:colId xmlns:a16="http://schemas.microsoft.com/office/drawing/2014/main" val="2224721168"/>
                    </a:ext>
                  </a:extLst>
                </a:gridCol>
                <a:gridCol w="3228340">
                  <a:extLst>
                    <a:ext uri="{9D8B030D-6E8A-4147-A177-3AD203B41FA5}">
                      <a16:colId xmlns:a16="http://schemas.microsoft.com/office/drawing/2014/main" val="4023590889"/>
                    </a:ext>
                  </a:extLst>
                </a:gridCol>
                <a:gridCol w="2898140">
                  <a:extLst>
                    <a:ext uri="{9D8B030D-6E8A-4147-A177-3AD203B41FA5}">
                      <a16:colId xmlns:a16="http://schemas.microsoft.com/office/drawing/2014/main" val="3750421008"/>
                    </a:ext>
                  </a:extLst>
                </a:gridCol>
              </a:tblGrid>
              <a:tr h="354330">
                <a:tc>
                  <a:txBody>
                    <a:bodyPr/>
                    <a:lstStyle/>
                    <a:p>
                      <a:pPr marL="0" marR="0" algn="ctr">
                        <a:spcBef>
                          <a:spcPts val="0"/>
                        </a:spcBef>
                        <a:spcAft>
                          <a:spcPts val="0"/>
                        </a:spcAft>
                      </a:pPr>
                      <a:r>
                        <a:rPr lang="ka-GE" sz="1100">
                          <a:effectLst/>
                        </a:rPr>
                        <a:t>#</a:t>
                      </a:r>
                      <a:endParaRPr lang="en-US" sz="11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ka-GE" sz="1100" dirty="0">
                          <a:effectLst/>
                        </a:rPr>
                        <a:t>პერსონალი</a:t>
                      </a:r>
                      <a:endParaRPr lang="en-US" sz="110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endParaRPr lang="ka-GE" sz="1100" dirty="0">
                        <a:effectLst/>
                        <a:latin typeface="Sylfaen" panose="010A0502050306030303" pitchFamily="18" charset="0"/>
                        <a:cs typeface="Times New Roman" panose="02020603050405020304" pitchFamily="18" charset="0"/>
                      </a:endParaRPr>
                    </a:p>
                    <a:p>
                      <a:pPr marL="0" marR="0" algn="ctr">
                        <a:spcBef>
                          <a:spcPts val="0"/>
                        </a:spcBef>
                        <a:spcAft>
                          <a:spcPts val="0"/>
                        </a:spcAft>
                      </a:pPr>
                      <a:r>
                        <a:rPr lang="ka-GE" sz="1100" dirty="0" smtClean="0">
                          <a:effectLst/>
                        </a:rPr>
                        <a:t>რაოდენობა</a:t>
                      </a:r>
                      <a:endParaRPr lang="en-US" sz="110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77228585"/>
                  </a:ext>
                </a:extLst>
              </a:tr>
              <a:tr h="354330">
                <a:tc>
                  <a:txBody>
                    <a:bodyPr/>
                    <a:lstStyle/>
                    <a:p>
                      <a:pPr marL="0" marR="0" algn="ctr">
                        <a:spcBef>
                          <a:spcPts val="0"/>
                        </a:spcBef>
                        <a:spcAft>
                          <a:spcPts val="0"/>
                        </a:spcAft>
                      </a:pPr>
                      <a:r>
                        <a:rPr lang="ka-GE" sz="1100">
                          <a:effectLst/>
                        </a:rPr>
                        <a:t>1</a:t>
                      </a:r>
                      <a:endParaRPr lang="en-US" sz="11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ka-GE" sz="1100" dirty="0">
                          <a:effectLst/>
                        </a:rPr>
                        <a:t>ობიექტის მენეჯერი</a:t>
                      </a:r>
                      <a:endParaRPr lang="en-US" sz="110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ka-GE" sz="1100" dirty="0" smtClean="0">
                          <a:effectLst/>
                          <a:latin typeface="Sylfaen" panose="010A0502050306030303" pitchFamily="18" charset="0"/>
                          <a:ea typeface="Calibri" panose="020F0502020204030204" pitchFamily="34" charset="0"/>
                          <a:cs typeface="Times New Roman" panose="02020603050405020304" pitchFamily="18" charset="0"/>
                        </a:rPr>
                        <a:t>1</a:t>
                      </a:r>
                      <a:endParaRPr lang="en-US" sz="110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70038833"/>
                  </a:ext>
                </a:extLst>
              </a:tr>
              <a:tr h="354330">
                <a:tc>
                  <a:txBody>
                    <a:bodyPr/>
                    <a:lstStyle/>
                    <a:p>
                      <a:pPr marL="0" marR="0" algn="ctr">
                        <a:spcBef>
                          <a:spcPts val="0"/>
                        </a:spcBef>
                        <a:spcAft>
                          <a:spcPts val="0"/>
                        </a:spcAft>
                      </a:pPr>
                      <a:r>
                        <a:rPr lang="ka-GE" sz="1100">
                          <a:effectLst/>
                        </a:rPr>
                        <a:t>2</a:t>
                      </a:r>
                      <a:endParaRPr lang="en-US" sz="11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ka-GE" sz="1100">
                          <a:effectLst/>
                        </a:rPr>
                        <a:t>ხიდების ინჟინერი</a:t>
                      </a:r>
                      <a:endParaRPr lang="en-US" sz="11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ka-GE" sz="1100" dirty="0" smtClean="0">
                          <a:effectLst/>
                          <a:latin typeface="Sylfaen" panose="010A0502050306030303" pitchFamily="18" charset="0"/>
                          <a:ea typeface="Calibri" panose="020F0502020204030204" pitchFamily="34" charset="0"/>
                          <a:cs typeface="Times New Roman" panose="02020603050405020304" pitchFamily="18" charset="0"/>
                        </a:rPr>
                        <a:t>1</a:t>
                      </a:r>
                      <a:endParaRPr lang="en-US" sz="110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81225205"/>
                  </a:ext>
                </a:extLst>
              </a:tr>
              <a:tr h="354330">
                <a:tc>
                  <a:txBody>
                    <a:bodyPr/>
                    <a:lstStyle/>
                    <a:p>
                      <a:pPr marL="0" marR="0" algn="ctr">
                        <a:spcBef>
                          <a:spcPts val="0"/>
                        </a:spcBef>
                        <a:spcAft>
                          <a:spcPts val="0"/>
                        </a:spcAft>
                      </a:pPr>
                      <a:r>
                        <a:rPr lang="ka-GE" sz="1100">
                          <a:effectLst/>
                        </a:rPr>
                        <a:t>3</a:t>
                      </a:r>
                      <a:endParaRPr lang="en-US" sz="11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ka-GE" sz="1100">
                          <a:effectLst/>
                        </a:rPr>
                        <a:t>უსაფრთხოების ინჟინერი</a:t>
                      </a:r>
                      <a:endParaRPr lang="en-US" sz="11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ka-GE" sz="1100" dirty="0" smtClean="0">
                          <a:effectLst/>
                          <a:latin typeface="Sylfaen" panose="010A0502050306030303" pitchFamily="18" charset="0"/>
                          <a:ea typeface="Calibri" panose="020F0502020204030204" pitchFamily="34" charset="0"/>
                          <a:cs typeface="Times New Roman" panose="02020603050405020304" pitchFamily="18" charset="0"/>
                        </a:rPr>
                        <a:t>1</a:t>
                      </a:r>
                      <a:endParaRPr lang="en-US" sz="110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31953233"/>
                  </a:ext>
                </a:extLst>
              </a:tr>
              <a:tr h="354330">
                <a:tc>
                  <a:txBody>
                    <a:bodyPr/>
                    <a:lstStyle/>
                    <a:p>
                      <a:pPr marL="0" marR="0" algn="ctr">
                        <a:spcBef>
                          <a:spcPts val="0"/>
                        </a:spcBef>
                        <a:spcAft>
                          <a:spcPts val="0"/>
                        </a:spcAft>
                      </a:pPr>
                      <a:r>
                        <a:rPr lang="ka-GE" sz="1100">
                          <a:effectLst/>
                        </a:rPr>
                        <a:t>4</a:t>
                      </a:r>
                      <a:endParaRPr lang="en-US" sz="11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ka-GE" sz="1100">
                          <a:effectLst/>
                        </a:rPr>
                        <a:t>ადგილობრივი მუშა ხელი</a:t>
                      </a:r>
                      <a:endParaRPr lang="en-US" sz="11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ka-GE" sz="1100" dirty="0" smtClean="0">
                          <a:effectLst/>
                          <a:latin typeface="Sylfaen" panose="010A0502050306030303" pitchFamily="18" charset="0"/>
                          <a:ea typeface="Calibri" panose="020F0502020204030204" pitchFamily="34" charset="0"/>
                          <a:cs typeface="Times New Roman" panose="02020603050405020304" pitchFamily="18" charset="0"/>
                        </a:rPr>
                        <a:t>8</a:t>
                      </a:r>
                      <a:endParaRPr lang="en-US" sz="110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70791464"/>
                  </a:ext>
                </a:extLst>
              </a:tr>
              <a:tr h="354330">
                <a:tc>
                  <a:txBody>
                    <a:bodyPr/>
                    <a:lstStyle/>
                    <a:p>
                      <a:pPr marL="0" marR="0" algn="ctr">
                        <a:spcBef>
                          <a:spcPts val="0"/>
                        </a:spcBef>
                        <a:spcAft>
                          <a:spcPts val="0"/>
                        </a:spcAft>
                      </a:pPr>
                      <a:r>
                        <a:rPr lang="ka-GE" sz="1100">
                          <a:effectLst/>
                        </a:rPr>
                        <a:t>5</a:t>
                      </a:r>
                      <a:endParaRPr lang="en-US" sz="11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ka-GE" sz="1100">
                          <a:effectLst/>
                        </a:rPr>
                        <a:t>ობიექტის დაცვა</a:t>
                      </a:r>
                      <a:endParaRPr lang="en-US" sz="11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ka-GE" sz="1100" dirty="0" smtClean="0">
                          <a:effectLst/>
                          <a:latin typeface="Sylfaen" panose="010A0502050306030303" pitchFamily="18" charset="0"/>
                          <a:ea typeface="Calibri" panose="020F0502020204030204" pitchFamily="34" charset="0"/>
                          <a:cs typeface="Times New Roman" panose="02020603050405020304" pitchFamily="18" charset="0"/>
                        </a:rPr>
                        <a:t>2</a:t>
                      </a:r>
                      <a:endParaRPr lang="en-US" sz="110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82916445"/>
                  </a:ext>
                </a:extLst>
              </a:tr>
              <a:tr h="354330">
                <a:tc>
                  <a:txBody>
                    <a:bodyPr/>
                    <a:lstStyle/>
                    <a:p>
                      <a:pPr marL="0" marR="0" algn="ctr">
                        <a:spcBef>
                          <a:spcPts val="0"/>
                        </a:spcBef>
                        <a:spcAft>
                          <a:spcPts val="0"/>
                        </a:spcAft>
                      </a:pPr>
                      <a:r>
                        <a:rPr lang="ka-GE" sz="1100">
                          <a:effectLst/>
                        </a:rPr>
                        <a:t>6</a:t>
                      </a:r>
                      <a:endParaRPr lang="en-US" sz="11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ka-GE" sz="1100">
                          <a:effectLst/>
                        </a:rPr>
                        <a:t>მექანიზატორი</a:t>
                      </a:r>
                      <a:endParaRPr lang="en-US" sz="11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ka-GE" sz="1100" dirty="0" smtClean="0">
                          <a:effectLst/>
                          <a:latin typeface="Sylfaen" panose="010A0502050306030303" pitchFamily="18" charset="0"/>
                          <a:ea typeface="Calibri" panose="020F0502020204030204" pitchFamily="34" charset="0"/>
                          <a:cs typeface="Times New Roman" panose="02020603050405020304" pitchFamily="18" charset="0"/>
                        </a:rPr>
                        <a:t>2</a:t>
                      </a:r>
                      <a:endParaRPr lang="en-US" sz="110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9313784"/>
                  </a:ext>
                </a:extLst>
              </a:tr>
            </a:tbl>
          </a:graphicData>
        </a:graphic>
      </p:graphicFrame>
    </p:spTree>
    <p:extLst>
      <p:ext uri="{BB962C8B-B14F-4D97-AF65-F5344CB8AC3E}">
        <p14:creationId xmlns:p14="http://schemas.microsoft.com/office/powerpoint/2010/main" val="1097645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lgn="ctr" defTabSz="457200" rtl="0">
              <a:spcBef>
                <a:spcPct val="0"/>
              </a:spcBef>
            </a:pPr>
            <a:r>
              <a:rPr lang="x-none" sz="2800" b="1" dirty="0">
                <a:solidFill>
                  <a:schemeClr val="accent1">
                    <a:lumMod val="75000"/>
                  </a:schemeClr>
                </a:solidFill>
              </a:rPr>
              <a:t>მცენარეული საფარის და ნიადაგის ნაყოფიერი ფენის მოხსნა</a:t>
            </a:r>
            <a:r>
              <a:rPr lang="en-US" b="1" dirty="0"/>
              <a:t/>
            </a:r>
            <a:br>
              <a:rPr lang="en-US" b="1" dirty="0"/>
            </a:br>
            <a:endParaRPr lang="en-US" dirty="0"/>
          </a:p>
        </p:txBody>
      </p:sp>
      <p:sp>
        <p:nvSpPr>
          <p:cNvPr id="3" name="Content Placeholder 2"/>
          <p:cNvSpPr>
            <a:spLocks noGrp="1"/>
          </p:cNvSpPr>
          <p:nvPr>
            <p:ph idx="1"/>
          </p:nvPr>
        </p:nvSpPr>
        <p:spPr>
          <a:xfrm>
            <a:off x="677334" y="1698171"/>
            <a:ext cx="9472506" cy="4663440"/>
          </a:xfrm>
        </p:spPr>
        <p:txBody>
          <a:bodyPr>
            <a:normAutofit/>
          </a:bodyPr>
          <a:lstStyle/>
          <a:p>
            <a:pPr algn="just"/>
            <a:r>
              <a:rPr lang="ka-GE" sz="1600" dirty="0"/>
              <a:t>პროექტი სპეციფიკიდან გამომდინარე მიწის ნაყოფიერი ფენის მოხსნის სამუშაოების ჩატარება საჭირო  იქნება ძირითადად სახიდე გადასასვლელის მშენებლობისათვის დროებითი გზების მოწყობის დროს, </a:t>
            </a:r>
            <a:endParaRPr lang="ka-GE" sz="1600" dirty="0" smtClean="0"/>
          </a:p>
          <a:p>
            <a:pPr algn="just"/>
            <a:r>
              <a:rPr lang="ka-GE" sz="1600" dirty="0" smtClean="0"/>
              <a:t>პროექტით </a:t>
            </a:r>
            <a:r>
              <a:rPr lang="ka-GE" sz="1600" dirty="0"/>
              <a:t>გათვალისწინებული  მოსახსნელი მიწის ნაყოფიერი ფენის საერთო რაოდენობა იქნება  50 მ</a:t>
            </a:r>
            <a:r>
              <a:rPr lang="ka-GE" sz="1600" baseline="30000" dirty="0"/>
              <a:t>3. </a:t>
            </a:r>
            <a:r>
              <a:rPr lang="ka-GE" sz="1600" dirty="0"/>
              <a:t>როგორც ზემოთ იყო აღნიშნული  მიწის ნაყოფიერი ფენის დროებით დასაწყობება მოხდება სამშენებლო ბანაკის </a:t>
            </a:r>
            <a:r>
              <a:rPr lang="ka-GE" sz="1600" dirty="0" smtClean="0"/>
              <a:t>ტერიტორიაზე;</a:t>
            </a:r>
          </a:p>
          <a:p>
            <a:pPr algn="just"/>
            <a:r>
              <a:rPr lang="ka-GE" sz="1600" dirty="0" smtClean="0"/>
              <a:t>ნიადაგის </a:t>
            </a:r>
            <a:r>
              <a:rPr lang="ka-GE" sz="1600" dirty="0"/>
              <a:t>ფენის მოხსნის სამუშაოები უნდა განახორციელოს „ნიადაგის ნაყოფიერი ფენის მოხსნის, შენახვის, გამოყენების და რეკულტივაციის შესახებ” საქართველოს მთავრობის 2013 წლის 31 დეკემბრის N424 დადგენილებით დამტკიცებული ტექნიკური რეგლამენტის მოთხოვნების დაცვით.</a:t>
            </a:r>
            <a:endParaRPr lang="en-US" sz="1600" dirty="0"/>
          </a:p>
          <a:p>
            <a:pPr algn="just">
              <a:buFont typeface="Wingdings" panose="05000000000000000000" pitchFamily="2" charset="2"/>
              <a:buChar char="v"/>
            </a:pPr>
            <a:r>
              <a:rPr lang="ka-GE" sz="1600" dirty="0"/>
              <a:t>მოსამზადებელ ეტაპზე ნიადაგის ნაყოფიერი ფენა მოიხსნება:</a:t>
            </a:r>
            <a:endParaRPr lang="en-US" sz="1600" dirty="0"/>
          </a:p>
          <a:p>
            <a:pPr lvl="0" algn="just"/>
            <a:r>
              <a:rPr lang="ka-GE" sz="1600" dirty="0"/>
              <a:t>სამშენებლო ბაზის ტერიტორიაზე;</a:t>
            </a:r>
            <a:endParaRPr lang="en-US" sz="1600" dirty="0"/>
          </a:p>
          <a:p>
            <a:pPr lvl="0" algn="just"/>
            <a:r>
              <a:rPr lang="ka-GE" sz="1600" dirty="0"/>
              <a:t>დროებითი გზის  დერეფანში </a:t>
            </a:r>
            <a:endParaRPr lang="en-US" sz="1600" dirty="0"/>
          </a:p>
          <a:p>
            <a:pPr algn="just">
              <a:buFont typeface="Wingdings" panose="05000000000000000000" pitchFamily="2" charset="2"/>
              <a:buChar char="v"/>
            </a:pPr>
            <a:r>
              <a:rPr lang="ka-GE" sz="1600" dirty="0"/>
              <a:t>სამუაოების დასრულების შემდეგ მიწის ნაყოფიერი ფენა გამოიყენება სარეკულტივაციო სამუშაოების ჩასატარებლად. </a:t>
            </a:r>
            <a:endParaRPr lang="en-US" sz="1600" dirty="0"/>
          </a:p>
          <a:p>
            <a:endParaRPr lang="en-US" dirty="0"/>
          </a:p>
        </p:txBody>
      </p:sp>
    </p:spTree>
    <p:extLst>
      <p:ext uri="{BB962C8B-B14F-4D97-AF65-F5344CB8AC3E}">
        <p14:creationId xmlns:p14="http://schemas.microsoft.com/office/powerpoint/2010/main" val="22632118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lgn="ctr" defTabSz="457200" rtl="0">
              <a:spcBef>
                <a:spcPct val="0"/>
              </a:spcBef>
            </a:pPr>
            <a:r>
              <a:rPr lang="x-none" sz="2400" b="1" dirty="0">
                <a:solidFill>
                  <a:schemeClr val="accent1">
                    <a:lumMod val="75000"/>
                  </a:schemeClr>
                </a:solidFill>
              </a:rPr>
              <a:t>სამშენებლო სამუშაოების წყალმომარაგება და ჩამდინარე წყლების არინება</a:t>
            </a:r>
            <a:r>
              <a:rPr lang="en-US" b="1" dirty="0"/>
              <a:t/>
            </a:r>
            <a:br>
              <a:rPr lang="en-US" b="1" dirty="0"/>
            </a:br>
            <a:endParaRPr lang="en-US" dirty="0"/>
          </a:p>
        </p:txBody>
      </p:sp>
      <p:sp>
        <p:nvSpPr>
          <p:cNvPr id="3" name="Content Placeholder 2"/>
          <p:cNvSpPr>
            <a:spLocks noGrp="1"/>
          </p:cNvSpPr>
          <p:nvPr>
            <p:ph idx="1"/>
          </p:nvPr>
        </p:nvSpPr>
        <p:spPr>
          <a:xfrm>
            <a:off x="677334" y="1658983"/>
            <a:ext cx="9381066" cy="4402183"/>
          </a:xfrm>
        </p:spPr>
        <p:txBody>
          <a:bodyPr>
            <a:normAutofit/>
          </a:bodyPr>
          <a:lstStyle/>
          <a:p>
            <a:r>
              <a:rPr lang="ka-GE" dirty="0"/>
              <a:t>სამშენებლო სამუშაოების შესრულების პროცესში წყალი გამოყენებული იქნება სასმელ-სამეურნეო </a:t>
            </a:r>
            <a:r>
              <a:rPr lang="ka-GE" dirty="0" smtClean="0"/>
              <a:t>დანიშნულებით; </a:t>
            </a:r>
            <a:endParaRPr lang="ka-GE" dirty="0" smtClean="0"/>
          </a:p>
          <a:p>
            <a:r>
              <a:rPr lang="ka-GE" dirty="0"/>
              <a:t>სასმელად შესაძლებელია ბუტილირებული წყლების გამოყენება. სამშენებლო ბაზაზე  მოეწყობა სამარაგო რეზერვუარი, რომელიც პერიოდულად შეივსება ავტოცისტერნის </a:t>
            </a:r>
            <a:r>
              <a:rPr lang="ka-GE" dirty="0" smtClean="0"/>
              <a:t>გამოყენებით</a:t>
            </a:r>
            <a:r>
              <a:rPr lang="ka-GE" dirty="0"/>
              <a:t>;</a:t>
            </a:r>
            <a:endParaRPr lang="ka-GE" dirty="0" smtClean="0"/>
          </a:p>
          <a:p>
            <a:r>
              <a:rPr lang="ka-GE" dirty="0" smtClean="0"/>
              <a:t>სამშენებლო </a:t>
            </a:r>
            <a:r>
              <a:rPr lang="ka-GE" dirty="0"/>
              <a:t>ბაზაზე დაიდგმევა 1 ბიო </a:t>
            </a:r>
            <a:r>
              <a:rPr lang="ka-GE" dirty="0" smtClean="0"/>
              <a:t>ტუალეტი;</a:t>
            </a:r>
            <a:endParaRPr lang="ka-GE" dirty="0" smtClean="0"/>
          </a:p>
          <a:p>
            <a:r>
              <a:rPr lang="ka-GE" dirty="0"/>
              <a:t>სამეურნეო  წყლების შესაგროვებლად მოეწყობა საასენიზაციო </a:t>
            </a:r>
            <a:r>
              <a:rPr lang="ka-GE" dirty="0" smtClean="0"/>
              <a:t>ორმო</a:t>
            </a:r>
            <a:r>
              <a:rPr lang="ka-GE" dirty="0"/>
              <a:t>.</a:t>
            </a:r>
            <a:r>
              <a:rPr lang="ka-GE" dirty="0" smtClean="0"/>
              <a:t> მისი დაცლა </a:t>
            </a:r>
            <a:r>
              <a:rPr lang="ka-GE" dirty="0"/>
              <a:t>მოხდება საასენიზაციო მანქანის საშუალებით, რომელიც  წყლებს გაიტანს და ჩაუშვებს ადგილობრივი მუნიციპალიტეტის საკანალიზაციო სისტემაში, ადგილობრივ მუნიციპალურ სამსახურთან </a:t>
            </a:r>
            <a:r>
              <a:rPr lang="ka-GE" dirty="0" smtClean="0"/>
              <a:t>შეთანხმებით;</a:t>
            </a:r>
            <a:endParaRPr lang="en-US" dirty="0"/>
          </a:p>
          <a:p>
            <a:r>
              <a:rPr lang="ka-GE" dirty="0"/>
              <a:t>ბიო ტუალეტის  ავზის მოცულობა </a:t>
            </a:r>
            <a:r>
              <a:rPr lang="ka-GE" dirty="0" smtClean="0"/>
              <a:t>შეადგენს </a:t>
            </a:r>
            <a:r>
              <a:rPr lang="ka-GE" dirty="0"/>
              <a:t>220 ლ. </a:t>
            </a:r>
            <a:r>
              <a:rPr lang="ka-GE" dirty="0" smtClean="0"/>
              <a:t>მისი დაცლა </a:t>
            </a:r>
            <a:r>
              <a:rPr lang="ka-GE" dirty="0"/>
              <a:t>მოხდება კვირაში </a:t>
            </a:r>
            <a:r>
              <a:rPr lang="ka-GE" dirty="0" smtClean="0"/>
              <a:t>სამჯერ.</a:t>
            </a:r>
            <a:endParaRPr lang="en-US" dirty="0"/>
          </a:p>
          <a:p>
            <a:endParaRPr lang="en-US" dirty="0"/>
          </a:p>
        </p:txBody>
      </p:sp>
    </p:spTree>
    <p:extLst>
      <p:ext uri="{BB962C8B-B14F-4D97-AF65-F5344CB8AC3E}">
        <p14:creationId xmlns:p14="http://schemas.microsoft.com/office/powerpoint/2010/main" val="14648484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334" y="532015"/>
            <a:ext cx="8963055" cy="5509348"/>
          </a:xfrm>
        </p:spPr>
        <p:txBody>
          <a:bodyPr/>
          <a:lstStyle/>
          <a:p>
            <a:pPr algn="just"/>
            <a:r>
              <a:rPr lang="ka-GE" dirty="0"/>
              <a:t>წინამდებარე </a:t>
            </a:r>
            <a:r>
              <a:rPr lang="ka-GE" dirty="0" smtClean="0"/>
              <a:t>მოხსენება  </a:t>
            </a:r>
            <a:r>
              <a:rPr lang="ka-GE" dirty="0"/>
              <a:t>შიდასახელმწიფოებრივი მნიშვნელობის აბაშა – გაღმა კოდორი – გულეისკირი - ჯაპანას საავტომობილო გზის კმ31 (30+375) – ზე მდინარე ფიჩორზე </a:t>
            </a:r>
            <a:r>
              <a:rPr lang="ka-GE" dirty="0" smtClean="0"/>
              <a:t>არსებული </a:t>
            </a:r>
            <a:r>
              <a:rPr lang="ka-GE" dirty="0"/>
              <a:t>ახალი სახიდე გადასასვლელის მშენებლობის </a:t>
            </a:r>
            <a:r>
              <a:rPr lang="ka-GE" dirty="0" smtClean="0"/>
              <a:t>პროექტისათვის მომზადებულ გარემოზე ზემოქმედების შეფასების ანგარიშს</a:t>
            </a:r>
            <a:r>
              <a:rPr lang="ka-GE" dirty="0" smtClean="0"/>
              <a:t>.</a:t>
            </a:r>
            <a:endParaRPr lang="en-US" dirty="0" smtClean="0"/>
          </a:p>
          <a:p>
            <a:pPr marL="0" indent="0" algn="just">
              <a:buNone/>
            </a:pPr>
            <a:r>
              <a:rPr lang="ka-GE" dirty="0" smtClean="0"/>
              <a:t> </a:t>
            </a:r>
            <a:endParaRPr lang="ka-GE" dirty="0" smtClean="0"/>
          </a:p>
          <a:p>
            <a:r>
              <a:rPr lang="ka-GE" dirty="0" smtClean="0"/>
              <a:t>აღნიშნული ანგარიში დამუშავებულია გზების </a:t>
            </a:r>
            <a:r>
              <a:rPr lang="ka-GE" dirty="0"/>
              <a:t>დეპარტამენტსა და შპს „ავანბეკ“- ს შორის  გაფორმებული </a:t>
            </a:r>
            <a:r>
              <a:rPr lang="en-US" dirty="0"/>
              <a:t>13.05.2019წ #</a:t>
            </a:r>
            <a:r>
              <a:rPr lang="ka-GE" dirty="0"/>
              <a:t>ე.ტ .</a:t>
            </a:r>
            <a:r>
              <a:rPr lang="en-US" dirty="0"/>
              <a:t>68-13  </a:t>
            </a:r>
            <a:r>
              <a:rPr lang="ka-GE" dirty="0"/>
              <a:t>ხელშეკ­რუ­ლების საფუძ­ველზე</a:t>
            </a:r>
            <a:r>
              <a:rPr lang="ka-GE" dirty="0" smtClean="0"/>
              <a:t>.</a:t>
            </a:r>
            <a:endParaRPr lang="en-US" dirty="0" smtClean="0"/>
          </a:p>
          <a:p>
            <a:pPr marL="0" indent="0">
              <a:buNone/>
            </a:pPr>
            <a:endParaRPr lang="en-US" dirty="0"/>
          </a:p>
          <a:p>
            <a:r>
              <a:rPr lang="ka-GE" dirty="0" smtClean="0"/>
              <a:t>ხელშეკრულების თანახმად სამუშაოების ჩატარების  ხანგრძლივობა წარმოადგენს 12 თვეს. </a:t>
            </a:r>
            <a:endParaRPr lang="en-US" dirty="0" smtClean="0"/>
          </a:p>
          <a:p>
            <a:pPr marL="0" indent="0" algn="just">
              <a:buNone/>
            </a:pPr>
            <a:endParaRPr lang="en-US" dirty="0" smtClean="0"/>
          </a:p>
          <a:p>
            <a:pPr algn="just"/>
            <a:r>
              <a:rPr lang="ka-GE" dirty="0" smtClean="0"/>
              <a:t>პროექტს </a:t>
            </a:r>
            <a:r>
              <a:rPr lang="ka-GE" dirty="0"/>
              <a:t>ახორციელებს საქართველოს რეგიონული განვითარების და ინფრასტრუქტურის სამინისტროს საავტომობილო გზების დეპარტამენტი. </a:t>
            </a:r>
          </a:p>
          <a:p>
            <a:endParaRPr lang="ka-GE" dirty="0"/>
          </a:p>
        </p:txBody>
      </p:sp>
    </p:spTree>
    <p:extLst>
      <p:ext uri="{BB962C8B-B14F-4D97-AF65-F5344CB8AC3E}">
        <p14:creationId xmlns:p14="http://schemas.microsoft.com/office/powerpoint/2010/main" val="15155215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lgn="l" defTabSz="457200" rtl="0">
              <a:spcBef>
                <a:spcPct val="0"/>
              </a:spcBef>
            </a:pPr>
            <a:r>
              <a:rPr lang="x-none" sz="3200" b="1" dirty="0">
                <a:solidFill>
                  <a:schemeClr val="accent1">
                    <a:lumMod val="75000"/>
                  </a:schemeClr>
                </a:solidFill>
              </a:rPr>
              <a:t>სარეკულტივაციო სამუშაოები</a:t>
            </a:r>
            <a:r>
              <a:rPr lang="en-US" b="1" dirty="0"/>
              <a:t/>
            </a:r>
            <a:br>
              <a:rPr lang="en-US" b="1" dirty="0"/>
            </a:br>
            <a:endParaRPr lang="en-US" dirty="0"/>
          </a:p>
        </p:txBody>
      </p:sp>
      <p:sp>
        <p:nvSpPr>
          <p:cNvPr id="3" name="Content Placeholder 2"/>
          <p:cNvSpPr>
            <a:spLocks noGrp="1"/>
          </p:cNvSpPr>
          <p:nvPr>
            <p:ph idx="1"/>
          </p:nvPr>
        </p:nvSpPr>
        <p:spPr>
          <a:xfrm>
            <a:off x="677334" y="1489167"/>
            <a:ext cx="8989180" cy="4552196"/>
          </a:xfrm>
        </p:spPr>
        <p:txBody>
          <a:bodyPr>
            <a:normAutofit lnSpcReduction="10000"/>
          </a:bodyPr>
          <a:lstStyle/>
          <a:p>
            <a:pPr algn="just"/>
            <a:r>
              <a:rPr lang="ka-GE" dirty="0"/>
              <a:t>საქართველოს გარემოსდაცვითი კანონმდებლობის მოთხოვნებიდან </a:t>
            </a:r>
            <a:r>
              <a:rPr lang="ka-GE" dirty="0" smtClean="0"/>
              <a:t>გამომდინარე, </a:t>
            </a:r>
            <a:r>
              <a:rPr lang="ka-GE" dirty="0"/>
              <a:t>სამშენებლო სამუშაოების დასრულების შემდგომ აუცილებელია სარეკულტივაციო სამუშაოების ჩატარება.</a:t>
            </a:r>
            <a:endParaRPr lang="en-US" dirty="0"/>
          </a:p>
          <a:p>
            <a:pPr algn="just"/>
            <a:r>
              <a:rPr lang="ka-GE" dirty="0"/>
              <a:t>სარეკულტივაციო სამუშაოებში იგულისხმება დროებითი ნაგებობების და მშენებლობისას გამოყენებული დანადგარ-მექანიზმების დემობილიზაცია, მშენებლობის პროცესში დაზიანებული უბნების აღდგენა, წინასწარ მოხსნილი ნიადაგოვანი საფარის მოწყობა მშენებლობისას დროებით გამოყენებულ ტერიტორიებზე, დაბინძურებული ნიადაგების მოხსნა და </a:t>
            </a:r>
            <a:r>
              <a:rPr lang="ka-GE" dirty="0" smtClean="0"/>
              <a:t>გატანა, </a:t>
            </a:r>
            <a:r>
              <a:rPr lang="ka-GE" dirty="0"/>
              <a:t>სამშენებლო ნარჩენების გატანა და ა.შ. </a:t>
            </a:r>
            <a:endParaRPr lang="en-US" dirty="0"/>
          </a:p>
          <a:p>
            <a:pPr algn="just"/>
            <a:r>
              <a:rPr lang="ka-GE" dirty="0"/>
              <a:t>სამუშაოების დასრულების შემდეგ მოხდება გრუნტის დამუშავება ექსკავატორით, დატვირთვა და გატანა ნაყარში 900 მ</a:t>
            </a:r>
            <a:r>
              <a:rPr lang="ka-GE" baseline="30000" dirty="0"/>
              <a:t>3.</a:t>
            </a:r>
            <a:r>
              <a:rPr lang="ka-GE" dirty="0"/>
              <a:t>   </a:t>
            </a:r>
            <a:endParaRPr lang="en-US" dirty="0"/>
          </a:p>
          <a:p>
            <a:pPr algn="just"/>
            <a:r>
              <a:rPr lang="ka-GE" dirty="0"/>
              <a:t>არსებული ხიდის ბურჯების დაშლა და გატანა ნაყარში </a:t>
            </a:r>
            <a:r>
              <a:rPr lang="ka-GE" dirty="0" smtClean="0"/>
              <a:t>100 მ</a:t>
            </a:r>
            <a:r>
              <a:rPr lang="ka-GE" baseline="30000" dirty="0" smtClean="0"/>
              <a:t>3</a:t>
            </a:r>
            <a:endParaRPr lang="en-US" dirty="0"/>
          </a:p>
          <a:p>
            <a:pPr marL="0" indent="0" algn="just">
              <a:buNone/>
            </a:pPr>
            <a:endParaRPr lang="ka-GE" dirty="0" smtClean="0"/>
          </a:p>
          <a:p>
            <a:pPr marL="0" indent="0" algn="just">
              <a:buNone/>
            </a:pPr>
            <a:r>
              <a:rPr lang="ka-GE" dirty="0" smtClean="0"/>
              <a:t>სანაყაროდ </a:t>
            </a:r>
            <a:r>
              <a:rPr lang="ka-GE" dirty="0"/>
              <a:t>გამოყენებული იქნება ადგილობრივი მუნიციპალიტეტის ნაგავსაყრელი.</a:t>
            </a:r>
            <a:endParaRPr lang="en-US" dirty="0"/>
          </a:p>
          <a:p>
            <a:pPr algn="just"/>
            <a:endParaRPr lang="en-US" dirty="0"/>
          </a:p>
        </p:txBody>
      </p:sp>
    </p:spTree>
    <p:extLst>
      <p:ext uri="{BB962C8B-B14F-4D97-AF65-F5344CB8AC3E}">
        <p14:creationId xmlns:p14="http://schemas.microsoft.com/office/powerpoint/2010/main" val="1356325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775063"/>
          </a:xfrm>
        </p:spPr>
        <p:txBody>
          <a:bodyPr>
            <a:normAutofit fontScale="90000"/>
          </a:bodyPr>
          <a:lstStyle/>
          <a:p>
            <a:r>
              <a:rPr lang="ka-GE" b="1" dirty="0"/>
              <a:t>ექსპლუატაციის ეტაპი</a:t>
            </a:r>
            <a:r>
              <a:rPr lang="en-US" dirty="0"/>
              <a:t/>
            </a:r>
            <a:br>
              <a:rPr lang="en-US" dirty="0"/>
            </a:br>
            <a:endParaRPr lang="en-US" dirty="0"/>
          </a:p>
        </p:txBody>
      </p:sp>
      <p:sp>
        <p:nvSpPr>
          <p:cNvPr id="3" name="Content Placeholder 2"/>
          <p:cNvSpPr>
            <a:spLocks noGrp="1"/>
          </p:cNvSpPr>
          <p:nvPr>
            <p:ph idx="1"/>
          </p:nvPr>
        </p:nvSpPr>
        <p:spPr>
          <a:xfrm>
            <a:off x="218853" y="1515291"/>
            <a:ext cx="5110793" cy="4898572"/>
          </a:xfrm>
        </p:spPr>
        <p:txBody>
          <a:bodyPr>
            <a:normAutofit/>
          </a:bodyPr>
          <a:lstStyle/>
          <a:p>
            <a:pPr marL="0" indent="0">
              <a:buNone/>
            </a:pPr>
            <a:r>
              <a:rPr lang="ka-GE" dirty="0"/>
              <a:t>გამონაბოლქვის და მტვრის გავრცელების შემცირების მიზნით მშენებლობის ეტაპზე საჭიროა გატარდეს შემდეგი შემარბილებელი ღონისძიებები: </a:t>
            </a:r>
            <a:endParaRPr lang="en-US" dirty="0"/>
          </a:p>
          <a:p>
            <a:r>
              <a:rPr lang="ka-GE" dirty="0"/>
              <a:t>მანქანების ძრავების ჩაქრობა ან მინიმალურ ბრუნზე მუშაობა, როცა არ ხდება მათი გამოყენება;</a:t>
            </a:r>
            <a:endParaRPr lang="en-US" dirty="0"/>
          </a:p>
          <a:p>
            <a:r>
              <a:rPr lang="ka-GE" dirty="0"/>
              <a:t>მოძრაობის ოპტიმალური სიჩქარის დაცვა (განსაკუთრებით გრუნტიან გზებზე);</a:t>
            </a:r>
            <a:endParaRPr lang="en-US" dirty="0"/>
          </a:p>
          <a:p>
            <a:r>
              <a:rPr lang="ka-GE" dirty="0"/>
              <a:t>მშრალ ამინდში მტვრის ემისიის შესამცირებლად საჭირო ღონისძიებების გატარება (მაგ. სამუშაო უბნების მორწყვა, ნაყარი სამშენებლო მასალების შენახვის წესების დაცვა და სხვა);</a:t>
            </a:r>
            <a:endParaRPr lang="en-US" dirty="0"/>
          </a:p>
          <a:p>
            <a:endParaRPr lang="en-US" dirty="0"/>
          </a:p>
        </p:txBody>
      </p:sp>
      <p:pic>
        <p:nvPicPr>
          <p:cNvPr id="4" name="Picture 3" descr="მტვერი ბეტონზე"/>
          <p:cNvPicPr>
            <a:picLocks noGrp="1" noChangeAspect="1"/>
          </p:cNvPicPr>
          <p:nvPr isPhoto="1"/>
        </p:nvPicPr>
        <p:blipFill rotWithShape="1">
          <a:blip r:embed="rId2">
            <a:lum/>
            <a:extLst>
              <a:ext uri="{28A0092B-C50C-407E-A947-70E740481C1C}">
                <a14:useLocalDpi xmlns:a14="http://schemas.microsoft.com/office/drawing/2010/main"/>
              </a:ext>
            </a:extLst>
          </a:blip>
          <a:srcRect r="13026"/>
          <a:stretch/>
        </p:blipFill>
        <p:spPr>
          <a:xfrm>
            <a:off x="5432868" y="1711235"/>
            <a:ext cx="6532709" cy="3881952"/>
          </a:xfrm>
          <a:prstGeom prst="rect">
            <a:avLst/>
          </a:prstGeom>
        </p:spPr>
      </p:pic>
    </p:spTree>
    <p:extLst>
      <p:ext uri="{BB962C8B-B14F-4D97-AF65-F5344CB8AC3E}">
        <p14:creationId xmlns:p14="http://schemas.microsoft.com/office/powerpoint/2010/main" val="27380464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1014152"/>
            <a:ext cx="8596668" cy="916247"/>
          </a:xfrm>
        </p:spPr>
        <p:txBody>
          <a:bodyPr/>
          <a:lstStyle/>
          <a:p>
            <a:r>
              <a:rPr lang="ka-GE" dirty="0" smtClean="0"/>
              <a:t>მტვერი სამშენებლო მოედნიდან</a:t>
            </a:r>
            <a:endParaRPr lang="en-US" dirty="0"/>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085850" y="1930399"/>
            <a:ext cx="7223067" cy="4066337"/>
          </a:xfrm>
        </p:spPr>
      </p:pic>
      <p:grpSp>
        <p:nvGrpSpPr>
          <p:cNvPr id="5" name="Group 4"/>
          <p:cNvGrpSpPr/>
          <p:nvPr/>
        </p:nvGrpSpPr>
        <p:grpSpPr>
          <a:xfrm>
            <a:off x="0" y="-1"/>
            <a:ext cx="12192000" cy="922976"/>
            <a:chOff x="0" y="-1"/>
            <a:chExt cx="12192000" cy="922976"/>
          </a:xfrm>
        </p:grpSpPr>
        <p:grpSp>
          <p:nvGrpSpPr>
            <p:cNvPr id="6" name="Group 5"/>
            <p:cNvGrpSpPr/>
            <p:nvPr/>
          </p:nvGrpSpPr>
          <p:grpSpPr>
            <a:xfrm>
              <a:off x="0" y="-1"/>
              <a:ext cx="12192000" cy="825426"/>
              <a:chOff x="0" y="0"/>
              <a:chExt cx="12192000" cy="619432"/>
            </a:xfrm>
          </p:grpSpPr>
          <p:sp>
            <p:nvSpPr>
              <p:cNvPr id="8" name="Rectangle 7"/>
              <p:cNvSpPr/>
              <p:nvPr/>
            </p:nvSpPr>
            <p:spPr>
              <a:xfrm>
                <a:off x="0" y="0"/>
                <a:ext cx="12192000" cy="619432"/>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4"/>
              <p:cNvSpPr/>
              <p:nvPr/>
            </p:nvSpPr>
            <p:spPr>
              <a:xfrm>
                <a:off x="6916994" y="0"/>
                <a:ext cx="5275006" cy="619432"/>
              </a:xfrm>
              <a:custGeom>
                <a:avLst/>
                <a:gdLst>
                  <a:gd name="connsiteX0" fmla="*/ 0 w 5275006"/>
                  <a:gd name="connsiteY0" fmla="*/ 619432 h 619432"/>
                  <a:gd name="connsiteX1" fmla="*/ 5262715 w 5275006"/>
                  <a:gd name="connsiteY1" fmla="*/ 0 h 619432"/>
                  <a:gd name="connsiteX2" fmla="*/ 5275006 w 5275006"/>
                  <a:gd name="connsiteY2" fmla="*/ 619432 h 619432"/>
                  <a:gd name="connsiteX3" fmla="*/ 0 w 5275006"/>
                  <a:gd name="connsiteY3" fmla="*/ 619432 h 619432"/>
                  <a:gd name="connsiteX0" fmla="*/ 0 w 5275006"/>
                  <a:gd name="connsiteY0" fmla="*/ 619432 h 619432"/>
                  <a:gd name="connsiteX1" fmla="*/ 3126658 w 5275006"/>
                  <a:gd name="connsiteY1" fmla="*/ 103239 h 619432"/>
                  <a:gd name="connsiteX2" fmla="*/ 5262715 w 5275006"/>
                  <a:gd name="connsiteY2" fmla="*/ 0 h 619432"/>
                  <a:gd name="connsiteX3" fmla="*/ 5275006 w 5275006"/>
                  <a:gd name="connsiteY3" fmla="*/ 619432 h 619432"/>
                  <a:gd name="connsiteX4" fmla="*/ 0 w 5275006"/>
                  <a:gd name="connsiteY4" fmla="*/ 619432 h 619432"/>
                  <a:gd name="connsiteX0" fmla="*/ 0 w 5275006"/>
                  <a:gd name="connsiteY0" fmla="*/ 619432 h 619432"/>
                  <a:gd name="connsiteX1" fmla="*/ 2993923 w 5275006"/>
                  <a:gd name="connsiteY1" fmla="*/ 0 h 619432"/>
                  <a:gd name="connsiteX2" fmla="*/ 5262715 w 5275006"/>
                  <a:gd name="connsiteY2" fmla="*/ 0 h 619432"/>
                  <a:gd name="connsiteX3" fmla="*/ 5275006 w 5275006"/>
                  <a:gd name="connsiteY3" fmla="*/ 619432 h 619432"/>
                  <a:gd name="connsiteX4" fmla="*/ 0 w 5275006"/>
                  <a:gd name="connsiteY4" fmla="*/ 619432 h 619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5006" h="619432">
                    <a:moveTo>
                      <a:pt x="0" y="619432"/>
                    </a:moveTo>
                    <a:cubicBezTo>
                      <a:pt x="1071716" y="486697"/>
                      <a:pt x="1922207" y="132735"/>
                      <a:pt x="2993923" y="0"/>
                    </a:cubicBezTo>
                    <a:lnTo>
                      <a:pt x="5262715" y="0"/>
                    </a:lnTo>
                    <a:lnTo>
                      <a:pt x="5275006" y="619432"/>
                    </a:lnTo>
                    <a:lnTo>
                      <a:pt x="0" y="619432"/>
                    </a:lnTo>
                    <a:close/>
                  </a:path>
                </a:pathLst>
              </a:cu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144863" y="0"/>
              <a:ext cx="1047137" cy="922975"/>
            </a:xfrm>
            <a:prstGeom prst="rect">
              <a:avLst/>
            </a:prstGeom>
          </p:spPr>
        </p:pic>
      </p:grpSp>
    </p:spTree>
    <p:extLst>
      <p:ext uri="{BB962C8B-B14F-4D97-AF65-F5344CB8AC3E}">
        <p14:creationId xmlns:p14="http://schemas.microsoft.com/office/powerpoint/2010/main" val="29878631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922974"/>
            <a:ext cx="8596668" cy="656443"/>
          </a:xfrm>
        </p:spPr>
        <p:txBody>
          <a:bodyPr/>
          <a:lstStyle/>
          <a:p>
            <a:r>
              <a:rPr lang="ka-GE" dirty="0" smtClean="0"/>
              <a:t>გზების მორწვა მშენებლობის დროს</a:t>
            </a:r>
            <a:endParaRPr lang="en-US" dirty="0"/>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823653" y="1768475"/>
            <a:ext cx="7405947" cy="4060825"/>
          </a:xfrm>
          <a:prstGeom prst="rect">
            <a:avLst/>
          </a:prstGeom>
        </p:spPr>
      </p:pic>
      <p:grpSp>
        <p:nvGrpSpPr>
          <p:cNvPr id="5" name="Group 4"/>
          <p:cNvGrpSpPr/>
          <p:nvPr/>
        </p:nvGrpSpPr>
        <p:grpSpPr>
          <a:xfrm>
            <a:off x="0" y="-1"/>
            <a:ext cx="12192000" cy="922976"/>
            <a:chOff x="0" y="-1"/>
            <a:chExt cx="12192000" cy="922976"/>
          </a:xfrm>
        </p:grpSpPr>
        <p:grpSp>
          <p:nvGrpSpPr>
            <p:cNvPr id="6" name="Group 5"/>
            <p:cNvGrpSpPr/>
            <p:nvPr/>
          </p:nvGrpSpPr>
          <p:grpSpPr>
            <a:xfrm>
              <a:off x="0" y="-1"/>
              <a:ext cx="12192000" cy="825426"/>
              <a:chOff x="0" y="0"/>
              <a:chExt cx="12192000" cy="619432"/>
            </a:xfrm>
          </p:grpSpPr>
          <p:sp>
            <p:nvSpPr>
              <p:cNvPr id="8" name="Rectangle 7"/>
              <p:cNvSpPr/>
              <p:nvPr/>
            </p:nvSpPr>
            <p:spPr>
              <a:xfrm>
                <a:off x="0" y="0"/>
                <a:ext cx="12192000" cy="619432"/>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4"/>
              <p:cNvSpPr/>
              <p:nvPr/>
            </p:nvSpPr>
            <p:spPr>
              <a:xfrm>
                <a:off x="6916994" y="0"/>
                <a:ext cx="5275006" cy="619432"/>
              </a:xfrm>
              <a:custGeom>
                <a:avLst/>
                <a:gdLst>
                  <a:gd name="connsiteX0" fmla="*/ 0 w 5275006"/>
                  <a:gd name="connsiteY0" fmla="*/ 619432 h 619432"/>
                  <a:gd name="connsiteX1" fmla="*/ 5262715 w 5275006"/>
                  <a:gd name="connsiteY1" fmla="*/ 0 h 619432"/>
                  <a:gd name="connsiteX2" fmla="*/ 5275006 w 5275006"/>
                  <a:gd name="connsiteY2" fmla="*/ 619432 h 619432"/>
                  <a:gd name="connsiteX3" fmla="*/ 0 w 5275006"/>
                  <a:gd name="connsiteY3" fmla="*/ 619432 h 619432"/>
                  <a:gd name="connsiteX0" fmla="*/ 0 w 5275006"/>
                  <a:gd name="connsiteY0" fmla="*/ 619432 h 619432"/>
                  <a:gd name="connsiteX1" fmla="*/ 3126658 w 5275006"/>
                  <a:gd name="connsiteY1" fmla="*/ 103239 h 619432"/>
                  <a:gd name="connsiteX2" fmla="*/ 5262715 w 5275006"/>
                  <a:gd name="connsiteY2" fmla="*/ 0 h 619432"/>
                  <a:gd name="connsiteX3" fmla="*/ 5275006 w 5275006"/>
                  <a:gd name="connsiteY3" fmla="*/ 619432 h 619432"/>
                  <a:gd name="connsiteX4" fmla="*/ 0 w 5275006"/>
                  <a:gd name="connsiteY4" fmla="*/ 619432 h 619432"/>
                  <a:gd name="connsiteX0" fmla="*/ 0 w 5275006"/>
                  <a:gd name="connsiteY0" fmla="*/ 619432 h 619432"/>
                  <a:gd name="connsiteX1" fmla="*/ 2993923 w 5275006"/>
                  <a:gd name="connsiteY1" fmla="*/ 0 h 619432"/>
                  <a:gd name="connsiteX2" fmla="*/ 5262715 w 5275006"/>
                  <a:gd name="connsiteY2" fmla="*/ 0 h 619432"/>
                  <a:gd name="connsiteX3" fmla="*/ 5275006 w 5275006"/>
                  <a:gd name="connsiteY3" fmla="*/ 619432 h 619432"/>
                  <a:gd name="connsiteX4" fmla="*/ 0 w 5275006"/>
                  <a:gd name="connsiteY4" fmla="*/ 619432 h 619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5006" h="619432">
                    <a:moveTo>
                      <a:pt x="0" y="619432"/>
                    </a:moveTo>
                    <a:cubicBezTo>
                      <a:pt x="1071716" y="486697"/>
                      <a:pt x="1922207" y="132735"/>
                      <a:pt x="2993923" y="0"/>
                    </a:cubicBezTo>
                    <a:lnTo>
                      <a:pt x="5262715" y="0"/>
                    </a:lnTo>
                    <a:lnTo>
                      <a:pt x="5275006" y="619432"/>
                    </a:lnTo>
                    <a:lnTo>
                      <a:pt x="0" y="619432"/>
                    </a:lnTo>
                    <a:close/>
                  </a:path>
                </a:pathLst>
              </a:cu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144863" y="0"/>
              <a:ext cx="1047137" cy="922975"/>
            </a:xfrm>
            <a:prstGeom prst="rect">
              <a:avLst/>
            </a:prstGeom>
          </p:spPr>
        </p:pic>
      </p:grpSp>
    </p:spTree>
    <p:extLst>
      <p:ext uri="{BB962C8B-B14F-4D97-AF65-F5344CB8AC3E}">
        <p14:creationId xmlns:p14="http://schemas.microsoft.com/office/powerpoint/2010/main" val="32147672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9185123" cy="696686"/>
          </a:xfrm>
        </p:spPr>
        <p:txBody>
          <a:bodyPr>
            <a:noAutofit/>
          </a:bodyPr>
          <a:lstStyle/>
          <a:p>
            <a:pPr lvl="1" algn="l" defTabSz="457200" rtl="0">
              <a:spcBef>
                <a:spcPct val="0"/>
              </a:spcBef>
            </a:pPr>
            <a:r>
              <a:rPr lang="x-none" sz="2800" b="1" dirty="0">
                <a:solidFill>
                  <a:schemeClr val="accent1">
                    <a:lumMod val="75000"/>
                  </a:schemeClr>
                </a:solidFill>
              </a:rPr>
              <a:t>ხმაურის გავრცელება და მოსალოდნელი ზემოქმედება</a:t>
            </a:r>
            <a:r>
              <a:rPr lang="en-US" sz="2000" b="1" dirty="0"/>
              <a:t/>
            </a:r>
            <a:br>
              <a:rPr lang="en-US" sz="2000" b="1" dirty="0"/>
            </a:br>
            <a:endParaRPr lang="en-US" sz="2000" dirty="0"/>
          </a:p>
        </p:txBody>
      </p:sp>
      <p:sp>
        <p:nvSpPr>
          <p:cNvPr id="3" name="Content Placeholder 2"/>
          <p:cNvSpPr>
            <a:spLocks noGrp="1"/>
          </p:cNvSpPr>
          <p:nvPr>
            <p:ph idx="1"/>
          </p:nvPr>
        </p:nvSpPr>
        <p:spPr>
          <a:xfrm>
            <a:off x="677332" y="1476102"/>
            <a:ext cx="9289627" cy="4591385"/>
          </a:xfrm>
        </p:spPr>
        <p:txBody>
          <a:bodyPr>
            <a:normAutofit/>
          </a:bodyPr>
          <a:lstStyle/>
          <a:p>
            <a:pPr algn="just">
              <a:buFont typeface="Wingdings" panose="05000000000000000000" pitchFamily="2" charset="2"/>
              <a:buChar char="v"/>
            </a:pPr>
            <a:r>
              <a:rPr lang="ka-GE" dirty="0" smtClean="0"/>
              <a:t>ხმაურის </a:t>
            </a:r>
            <a:r>
              <a:rPr lang="ka-GE" dirty="0"/>
              <a:t>გავრცელების დონეების მინიმიზაციის მიზნით მშენებლობის ეტაპზე მიზანშეწონილია გატარდეს შემდეგი შემარბილებელი ღონისძიებები: </a:t>
            </a:r>
            <a:endParaRPr lang="en-US" dirty="0"/>
          </a:p>
          <a:p>
            <a:pPr marL="742950" lvl="0" indent="-400050" algn="just"/>
            <a:r>
              <a:rPr lang="ka-GE" dirty="0"/>
              <a:t>მანქანა-დანადგარების ტექნიკური გამართულობის უზრუნველყოფა;</a:t>
            </a:r>
            <a:endParaRPr lang="en-US" dirty="0"/>
          </a:p>
          <a:p>
            <a:pPr marL="742950" lvl="0" indent="-400050" algn="just"/>
            <a:r>
              <a:rPr lang="ka-GE" dirty="0"/>
              <a:t>ხმაურიანი სამუშაოების წარმოება მხოლოდ დღის საათებში;</a:t>
            </a:r>
            <a:endParaRPr lang="en-US" dirty="0"/>
          </a:p>
          <a:p>
            <a:pPr marL="742950" lvl="0" indent="-400050" algn="just"/>
            <a:r>
              <a:rPr lang="ka-GE" dirty="0"/>
              <a:t>საჭიროების შემთხვევაში პერსონალის უზრუნველყოფა დაცვის საშუალებებით (ყურსაცმები);</a:t>
            </a:r>
            <a:endParaRPr lang="en-US" dirty="0"/>
          </a:p>
          <a:p>
            <a:pPr marL="742950" lvl="0" indent="-400050" algn="just"/>
            <a:r>
              <a:rPr lang="ka-GE" dirty="0"/>
              <a:t>საჩივრების შემოსვლის შემთხვევაში მათი დაფიქსირება/აღრიცხვა და სათანადო რეაგირება.</a:t>
            </a:r>
            <a:endParaRPr lang="en-US" dirty="0"/>
          </a:p>
          <a:p>
            <a:pPr marL="0" indent="0" algn="just">
              <a:buNone/>
            </a:pPr>
            <a:r>
              <a:rPr lang="ka-GE" dirty="0"/>
              <a:t>გზის ექსპლუატაციის ეტაპზე წარმოიქმნება სხვადასხვა ტიპის ხმაური, კერძოდ:  </a:t>
            </a:r>
            <a:endParaRPr lang="en-US" dirty="0"/>
          </a:p>
          <a:p>
            <a:pPr marL="685800" lvl="0" algn="just"/>
            <a:r>
              <a:rPr lang="ka-GE" dirty="0"/>
              <a:t>მანქანის ძრავებით გამოწვეული ხმაური;</a:t>
            </a:r>
            <a:endParaRPr lang="en-US" dirty="0"/>
          </a:p>
          <a:p>
            <a:pPr marL="685800" lvl="0" algn="just"/>
            <a:r>
              <a:rPr lang="ka-GE" dirty="0"/>
              <a:t>საბურავის გზასთან ხახუნით წარმოქმნილი ხმაური;</a:t>
            </a:r>
            <a:endParaRPr lang="en-US" dirty="0"/>
          </a:p>
          <a:p>
            <a:pPr marL="685800" lvl="0" algn="just"/>
            <a:r>
              <a:rPr lang="ka-GE" dirty="0"/>
              <a:t>ხმოვან სიგნალებს.</a:t>
            </a:r>
            <a:endParaRPr lang="en-US" dirty="0"/>
          </a:p>
          <a:p>
            <a:endParaRPr lang="en-US" dirty="0"/>
          </a:p>
        </p:txBody>
      </p:sp>
    </p:spTree>
    <p:extLst>
      <p:ext uri="{BB962C8B-B14F-4D97-AF65-F5344CB8AC3E}">
        <p14:creationId xmlns:p14="http://schemas.microsoft.com/office/powerpoint/2010/main" val="13254398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631371"/>
          </a:xfrm>
        </p:spPr>
        <p:txBody>
          <a:bodyPr>
            <a:normAutofit fontScale="90000"/>
          </a:bodyPr>
          <a:lstStyle/>
          <a:p>
            <a:pPr lvl="1" algn="l" defTabSz="457200" rtl="0">
              <a:spcBef>
                <a:spcPct val="0"/>
              </a:spcBef>
            </a:pPr>
            <a:r>
              <a:rPr lang="ka-GE" sz="3200" b="1" dirty="0">
                <a:solidFill>
                  <a:srgbClr val="00B0F0"/>
                </a:solidFill>
              </a:rPr>
              <a:t>ნარჩენები</a:t>
            </a:r>
            <a:r>
              <a:rPr lang="en-US" sz="1400" b="1" dirty="0"/>
              <a:t/>
            </a:r>
            <a:br>
              <a:rPr lang="en-US" sz="1400" b="1" dirty="0"/>
            </a:br>
            <a:endParaRPr lang="en-US" dirty="0"/>
          </a:p>
        </p:txBody>
      </p:sp>
      <p:sp>
        <p:nvSpPr>
          <p:cNvPr id="3" name="Content Placeholder 2"/>
          <p:cNvSpPr>
            <a:spLocks noGrp="1"/>
          </p:cNvSpPr>
          <p:nvPr>
            <p:ph idx="1"/>
          </p:nvPr>
        </p:nvSpPr>
        <p:spPr>
          <a:xfrm>
            <a:off x="677334" y="1397726"/>
            <a:ext cx="8596668" cy="5159827"/>
          </a:xfrm>
        </p:spPr>
        <p:txBody>
          <a:bodyPr>
            <a:normAutofit fontScale="92500" lnSpcReduction="20000"/>
          </a:bodyPr>
          <a:lstStyle/>
          <a:p>
            <a:pPr marL="0" indent="0">
              <a:buNone/>
            </a:pPr>
            <a:r>
              <a:rPr lang="ka-GE" dirty="0"/>
              <a:t>მშენებლობის ეტაპზე მოსალოდნელია გარკვეული რაოდენობის </a:t>
            </a:r>
            <a:r>
              <a:rPr lang="ka-GE" dirty="0" smtClean="0"/>
              <a:t>სახიფათო, </a:t>
            </a:r>
            <a:r>
              <a:rPr lang="ka-GE" dirty="0"/>
              <a:t>არა სახიფათო </a:t>
            </a:r>
            <a:r>
              <a:rPr lang="ka-GE" dirty="0" smtClean="0"/>
              <a:t>და ასევე საყოფაცხოვრებო ნარჩენების </a:t>
            </a:r>
            <a:r>
              <a:rPr lang="ka-GE" dirty="0"/>
              <a:t>წარმოქმნა.</a:t>
            </a:r>
            <a:endParaRPr lang="en-US" dirty="0"/>
          </a:p>
          <a:p>
            <a:pPr marL="0" indent="0">
              <a:buNone/>
            </a:pPr>
            <a:r>
              <a:rPr lang="ka-GE" b="1" dirty="0"/>
              <a:t>ინერტული ნარჩენებიდან აღსანიშნავია: </a:t>
            </a:r>
            <a:endParaRPr lang="en-US" b="1" dirty="0"/>
          </a:p>
          <a:p>
            <a:pPr lvl="0"/>
            <a:r>
              <a:rPr lang="ka-GE" dirty="0"/>
              <a:t>მიწის სამუშაოების დროს ამოღებული გრუნტი თხრილებში უკუჩაყრის შემდეგ; </a:t>
            </a:r>
            <a:endParaRPr lang="en-US" dirty="0"/>
          </a:p>
          <a:p>
            <a:pPr lvl="0"/>
            <a:r>
              <a:rPr lang="ka-GE" dirty="0"/>
              <a:t>ინერტული და სამშენებლო მასალების ნარჩენები;</a:t>
            </a:r>
            <a:endParaRPr lang="en-US" dirty="0"/>
          </a:p>
          <a:p>
            <a:pPr lvl="0"/>
            <a:r>
              <a:rPr lang="ka-GE" dirty="0"/>
              <a:t>ლითონების ჯართი;</a:t>
            </a:r>
            <a:endParaRPr lang="en-US" dirty="0"/>
          </a:p>
          <a:p>
            <a:pPr lvl="0"/>
            <a:r>
              <a:rPr lang="ka-GE" dirty="0"/>
              <a:t>ელექტროსადენების ნარჩენები;</a:t>
            </a:r>
            <a:endParaRPr lang="en-US" dirty="0"/>
          </a:p>
          <a:p>
            <a:pPr lvl="0"/>
            <a:r>
              <a:rPr lang="ka-GE" dirty="0"/>
              <a:t>ხის მასალების ნარჩენები;</a:t>
            </a:r>
            <a:endParaRPr lang="en-US" dirty="0"/>
          </a:p>
          <a:p>
            <a:pPr lvl="0"/>
            <a:r>
              <a:rPr lang="ka-GE" dirty="0"/>
              <a:t>მცენარეული ნარჩენები;</a:t>
            </a:r>
            <a:endParaRPr lang="en-US" dirty="0"/>
          </a:p>
          <a:p>
            <a:pPr lvl="0"/>
            <a:r>
              <a:rPr lang="ka-GE" dirty="0" smtClean="0"/>
              <a:t>საყოფაცხოვრებო </a:t>
            </a:r>
            <a:r>
              <a:rPr lang="ka-GE" dirty="0"/>
              <a:t>ნარჩენები და სხვა.</a:t>
            </a:r>
            <a:endParaRPr lang="en-US" dirty="0"/>
          </a:p>
          <a:p>
            <a:pPr marL="0" indent="0">
              <a:buNone/>
            </a:pPr>
            <a:r>
              <a:rPr lang="ka-GE" b="1" dirty="0"/>
              <a:t>სახიფათო ნარჩენებიდან მნიშვნელოვანია:</a:t>
            </a:r>
            <a:endParaRPr lang="en-US" b="1" dirty="0"/>
          </a:p>
          <a:p>
            <a:pPr lvl="0"/>
            <a:r>
              <a:rPr lang="ka-GE" dirty="0"/>
              <a:t>ნავთობით დაბინძურებული ჩვრები და სხვა საწმენდი მასალები;</a:t>
            </a:r>
            <a:endParaRPr lang="en-US" dirty="0"/>
          </a:p>
          <a:p>
            <a:pPr lvl="0"/>
            <a:r>
              <a:rPr lang="ka-GE" dirty="0" smtClean="0"/>
              <a:t>შედუღების </a:t>
            </a:r>
            <a:r>
              <a:rPr lang="ka-GE" dirty="0"/>
              <a:t>ელექტროდების ნარჩენები;</a:t>
            </a:r>
            <a:endParaRPr lang="en-US" dirty="0"/>
          </a:p>
          <a:p>
            <a:pPr lvl="0"/>
            <a:r>
              <a:rPr lang="ka-GE" dirty="0" smtClean="0"/>
              <a:t>სატრანსპორტო </a:t>
            </a:r>
            <a:r>
              <a:rPr lang="ka-GE" dirty="0"/>
              <a:t>საშუალებების ზეთის ფილტრები;</a:t>
            </a:r>
            <a:endParaRPr lang="en-US" dirty="0"/>
          </a:p>
          <a:p>
            <a:pPr lvl="0"/>
            <a:r>
              <a:rPr lang="ka-GE" dirty="0"/>
              <a:t>ნავთობპროდუქტებით დაბინძურებული გრუნტი და სხვა.</a:t>
            </a:r>
            <a:endParaRPr lang="en-US" dirty="0"/>
          </a:p>
          <a:p>
            <a:endParaRPr lang="en-US" dirty="0"/>
          </a:p>
        </p:txBody>
      </p:sp>
    </p:spTree>
    <p:extLst>
      <p:ext uri="{BB962C8B-B14F-4D97-AF65-F5344CB8AC3E}">
        <p14:creationId xmlns:p14="http://schemas.microsoft.com/office/powerpoint/2010/main" val="9363469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334" y="2183675"/>
            <a:ext cx="8596668" cy="3317965"/>
          </a:xfrm>
        </p:spPr>
        <p:txBody>
          <a:bodyPr/>
          <a:lstStyle/>
          <a:p>
            <a:pPr algn="just"/>
            <a:r>
              <a:rPr lang="ka-GE" dirty="0"/>
              <a:t>სახიდე გადასასვლელის მშენებლობის  დროს </a:t>
            </a:r>
            <a:r>
              <a:rPr lang="ka-GE" dirty="0" smtClean="0"/>
              <a:t>სხვა ნარჩენებთან ერთად მოსალოდნელია წარმოქმნას </a:t>
            </a:r>
            <a:r>
              <a:rPr lang="ka-GE" dirty="0"/>
              <a:t>საყოფაცხოვრებო ნარჩენები. </a:t>
            </a:r>
            <a:endParaRPr lang="ka-GE" dirty="0" smtClean="0"/>
          </a:p>
          <a:p>
            <a:pPr algn="just"/>
            <a:endParaRPr lang="ka-GE" dirty="0" smtClean="0"/>
          </a:p>
          <a:p>
            <a:pPr algn="just"/>
            <a:r>
              <a:rPr lang="ka-GE" dirty="0" smtClean="0"/>
              <a:t>საყოფაცხოვრებო </a:t>
            </a:r>
            <a:r>
              <a:rPr lang="ka-GE" dirty="0"/>
              <a:t>ნარჩენები შეგროვდება სამშენებლო ბაზების ტერიტორიაზე, სპეციალურ კონტეინერებში. დაგროვების შესაბამისად საყოფაცხოვრებო ნარჩენები გატანილი იქნება  ადგილობრივი მუნიციპალიტეტის ნაგავსაყრელზე.  </a:t>
            </a:r>
            <a:endParaRPr lang="en-US" dirty="0"/>
          </a:p>
          <a:p>
            <a:endParaRPr lang="en-US" dirty="0"/>
          </a:p>
        </p:txBody>
      </p:sp>
      <p:sp>
        <p:nvSpPr>
          <p:cNvPr id="4" name="Title 3"/>
          <p:cNvSpPr>
            <a:spLocks noGrp="1"/>
          </p:cNvSpPr>
          <p:nvPr>
            <p:ph type="title"/>
          </p:nvPr>
        </p:nvSpPr>
        <p:spPr/>
        <p:txBody>
          <a:bodyPr>
            <a:normAutofit/>
          </a:bodyPr>
          <a:lstStyle/>
          <a:p>
            <a:r>
              <a:rPr lang="ka-GE" sz="2800" b="1" dirty="0" smtClean="0"/>
              <a:t>საყოფაცხოვრებო ნარჩენები</a:t>
            </a:r>
            <a:endParaRPr lang="en-US" sz="2800" b="1" dirty="0"/>
          </a:p>
        </p:txBody>
      </p:sp>
    </p:spTree>
    <p:extLst>
      <p:ext uri="{BB962C8B-B14F-4D97-AF65-F5344CB8AC3E}">
        <p14:creationId xmlns:p14="http://schemas.microsoft.com/office/powerpoint/2010/main" val="14682282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6725" y="709204"/>
            <a:ext cx="8882198" cy="5158195"/>
          </a:xfrm>
        </p:spPr>
        <p:txBody>
          <a:bodyPr>
            <a:normAutofit fontScale="92500" lnSpcReduction="10000"/>
          </a:bodyPr>
          <a:lstStyle/>
          <a:p>
            <a:pPr marL="0" indent="0">
              <a:buNone/>
            </a:pPr>
            <a:r>
              <a:rPr lang="ka-GE" sz="2800" b="1" dirty="0" smtClean="0">
                <a:solidFill>
                  <a:schemeClr val="accent1">
                    <a:lumMod val="75000"/>
                  </a:schemeClr>
                </a:solidFill>
              </a:rPr>
              <a:t>შემარბილებელი </a:t>
            </a:r>
            <a:r>
              <a:rPr lang="ka-GE" sz="2800" b="1" dirty="0">
                <a:solidFill>
                  <a:schemeClr val="accent1">
                    <a:lumMod val="75000"/>
                  </a:schemeClr>
                </a:solidFill>
              </a:rPr>
              <a:t>ღონისძიებები </a:t>
            </a:r>
            <a:endParaRPr lang="ka-GE" sz="2800" b="1" dirty="0" smtClean="0">
              <a:solidFill>
                <a:schemeClr val="accent1">
                  <a:lumMod val="75000"/>
                </a:schemeClr>
              </a:solidFill>
            </a:endParaRPr>
          </a:p>
          <a:p>
            <a:pPr marL="0" indent="0">
              <a:buNone/>
            </a:pPr>
            <a:endParaRPr lang="en-US" dirty="0"/>
          </a:p>
          <a:p>
            <a:pPr marL="0" indent="0" algn="just">
              <a:buNone/>
            </a:pPr>
            <a:r>
              <a:rPr lang="ka-GE" dirty="0"/>
              <a:t>მშენებლობის ეტაპზე მშენებელი კონტრაქტორი ვალდებულია უზრუნველყოს ნარჩენების მართვის გეგმით გათვალისწინებული ღონისძიებების შესრულება, მათ შორის:</a:t>
            </a:r>
            <a:endParaRPr lang="en-US" dirty="0"/>
          </a:p>
          <a:p>
            <a:pPr lvl="0" algn="just"/>
            <a:r>
              <a:rPr lang="ka-GE" dirty="0"/>
              <a:t>ჯართის ჩაბარება ჯართის მიმღებ პუნქტებში;</a:t>
            </a:r>
            <a:endParaRPr lang="en-US" dirty="0"/>
          </a:p>
          <a:p>
            <a:pPr lvl="0" algn="just"/>
            <a:r>
              <a:rPr lang="ka-GE" dirty="0"/>
              <a:t>საყოფაცხოვრებო ნარჩენები განთავსდება ადგილობრივი მუნიციპალიტეტის  ნაგავსაყრელზე;</a:t>
            </a:r>
            <a:endParaRPr lang="en-US" dirty="0"/>
          </a:p>
          <a:p>
            <a:pPr lvl="0" algn="just"/>
            <a:r>
              <a:rPr lang="ka-GE" dirty="0"/>
              <a:t>სახიფათო ნარჩენების დროებითი განთავსებისათვის სამშენებლო ბანაკის ტერიტორიაზე  და სამშენებელო უბნებზე განთავსდება სპეციალური მარკირების მქონე ჰერმეტული კონტეინერები. სახიფათო ნარჩენების დასაწყოებებისათვის სამშენებლო ბანაკის ტერიტორიაზე მოეწყობა სპეციალური სასაწყობო სათავსი;</a:t>
            </a:r>
            <a:endParaRPr lang="en-US" dirty="0"/>
          </a:p>
          <a:p>
            <a:pPr lvl="0" algn="just"/>
            <a:r>
              <a:rPr lang="ka-GE" dirty="0"/>
              <a:t>ნარჩენების მართვისათვის გამოყოფილი იქნას სათანადო მომზადების მქონე პერსონალი (გარემოსდაცვითი მმართველი);</a:t>
            </a:r>
            <a:endParaRPr lang="en-US" dirty="0"/>
          </a:p>
          <a:p>
            <a:pPr lvl="0" algn="just"/>
            <a:r>
              <a:rPr lang="ka-GE" dirty="0"/>
              <a:t>სახიფათო ნარჩენების გატანა შემდგომი მართვის მიზნით მოხდება მხოლოდ ამ საქმიანობაზე სათანადო ნებართვის მქონე კონტრაქტორის </a:t>
            </a:r>
            <a:r>
              <a:rPr lang="ka-GE" dirty="0" smtClean="0"/>
              <a:t>საშუალებით.</a:t>
            </a:r>
            <a:endParaRPr lang="en-US" dirty="0"/>
          </a:p>
          <a:p>
            <a:endParaRPr lang="en-US" dirty="0"/>
          </a:p>
          <a:p>
            <a:endParaRPr lang="en-US" dirty="0"/>
          </a:p>
        </p:txBody>
      </p:sp>
    </p:spTree>
    <p:extLst>
      <p:ext uri="{BB962C8B-B14F-4D97-AF65-F5344CB8AC3E}">
        <p14:creationId xmlns:p14="http://schemas.microsoft.com/office/powerpoint/2010/main" val="37564604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634" y="825426"/>
            <a:ext cx="9757679" cy="846620"/>
          </a:xfrm>
        </p:spPr>
        <p:txBody>
          <a:bodyPr/>
          <a:lstStyle/>
          <a:p>
            <a:r>
              <a:rPr lang="ka-GE" dirty="0" smtClean="0"/>
              <a:t>ნიადაგის ჰუმუსოვანი ფენის დასაწყობაბა</a:t>
            </a:r>
            <a:endParaRPr lang="en-US" dirty="0"/>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657078" y="1650852"/>
            <a:ext cx="6467747" cy="4681891"/>
          </a:xfrm>
        </p:spPr>
      </p:pic>
      <p:grpSp>
        <p:nvGrpSpPr>
          <p:cNvPr id="5" name="Group 4"/>
          <p:cNvGrpSpPr/>
          <p:nvPr/>
        </p:nvGrpSpPr>
        <p:grpSpPr>
          <a:xfrm>
            <a:off x="0" y="0"/>
            <a:ext cx="12192000" cy="922976"/>
            <a:chOff x="0" y="-1"/>
            <a:chExt cx="12192000" cy="922976"/>
          </a:xfrm>
        </p:grpSpPr>
        <p:grpSp>
          <p:nvGrpSpPr>
            <p:cNvPr id="6" name="Group 5"/>
            <p:cNvGrpSpPr/>
            <p:nvPr/>
          </p:nvGrpSpPr>
          <p:grpSpPr>
            <a:xfrm>
              <a:off x="0" y="-1"/>
              <a:ext cx="12192000" cy="825426"/>
              <a:chOff x="0" y="0"/>
              <a:chExt cx="12192000" cy="619432"/>
            </a:xfrm>
          </p:grpSpPr>
          <p:sp>
            <p:nvSpPr>
              <p:cNvPr id="8" name="Rectangle 7"/>
              <p:cNvSpPr/>
              <p:nvPr/>
            </p:nvSpPr>
            <p:spPr>
              <a:xfrm>
                <a:off x="0" y="0"/>
                <a:ext cx="12192000" cy="619432"/>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4"/>
              <p:cNvSpPr/>
              <p:nvPr/>
            </p:nvSpPr>
            <p:spPr>
              <a:xfrm>
                <a:off x="6916994" y="0"/>
                <a:ext cx="5275006" cy="619432"/>
              </a:xfrm>
              <a:custGeom>
                <a:avLst/>
                <a:gdLst>
                  <a:gd name="connsiteX0" fmla="*/ 0 w 5275006"/>
                  <a:gd name="connsiteY0" fmla="*/ 619432 h 619432"/>
                  <a:gd name="connsiteX1" fmla="*/ 5262715 w 5275006"/>
                  <a:gd name="connsiteY1" fmla="*/ 0 h 619432"/>
                  <a:gd name="connsiteX2" fmla="*/ 5275006 w 5275006"/>
                  <a:gd name="connsiteY2" fmla="*/ 619432 h 619432"/>
                  <a:gd name="connsiteX3" fmla="*/ 0 w 5275006"/>
                  <a:gd name="connsiteY3" fmla="*/ 619432 h 619432"/>
                  <a:gd name="connsiteX0" fmla="*/ 0 w 5275006"/>
                  <a:gd name="connsiteY0" fmla="*/ 619432 h 619432"/>
                  <a:gd name="connsiteX1" fmla="*/ 3126658 w 5275006"/>
                  <a:gd name="connsiteY1" fmla="*/ 103239 h 619432"/>
                  <a:gd name="connsiteX2" fmla="*/ 5262715 w 5275006"/>
                  <a:gd name="connsiteY2" fmla="*/ 0 h 619432"/>
                  <a:gd name="connsiteX3" fmla="*/ 5275006 w 5275006"/>
                  <a:gd name="connsiteY3" fmla="*/ 619432 h 619432"/>
                  <a:gd name="connsiteX4" fmla="*/ 0 w 5275006"/>
                  <a:gd name="connsiteY4" fmla="*/ 619432 h 619432"/>
                  <a:gd name="connsiteX0" fmla="*/ 0 w 5275006"/>
                  <a:gd name="connsiteY0" fmla="*/ 619432 h 619432"/>
                  <a:gd name="connsiteX1" fmla="*/ 2993923 w 5275006"/>
                  <a:gd name="connsiteY1" fmla="*/ 0 h 619432"/>
                  <a:gd name="connsiteX2" fmla="*/ 5262715 w 5275006"/>
                  <a:gd name="connsiteY2" fmla="*/ 0 h 619432"/>
                  <a:gd name="connsiteX3" fmla="*/ 5275006 w 5275006"/>
                  <a:gd name="connsiteY3" fmla="*/ 619432 h 619432"/>
                  <a:gd name="connsiteX4" fmla="*/ 0 w 5275006"/>
                  <a:gd name="connsiteY4" fmla="*/ 619432 h 619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5006" h="619432">
                    <a:moveTo>
                      <a:pt x="0" y="619432"/>
                    </a:moveTo>
                    <a:cubicBezTo>
                      <a:pt x="1071716" y="486697"/>
                      <a:pt x="1922207" y="132735"/>
                      <a:pt x="2993923" y="0"/>
                    </a:cubicBezTo>
                    <a:lnTo>
                      <a:pt x="5262715" y="0"/>
                    </a:lnTo>
                    <a:lnTo>
                      <a:pt x="5275006" y="619432"/>
                    </a:lnTo>
                    <a:lnTo>
                      <a:pt x="0" y="619432"/>
                    </a:lnTo>
                    <a:close/>
                  </a:path>
                </a:pathLst>
              </a:cu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144863" y="0"/>
              <a:ext cx="1047137" cy="922975"/>
            </a:xfrm>
            <a:prstGeom prst="rect">
              <a:avLst/>
            </a:prstGeom>
          </p:spPr>
        </p:pic>
      </p:grpSp>
    </p:spTree>
    <p:extLst>
      <p:ext uri="{BB962C8B-B14F-4D97-AF65-F5344CB8AC3E}">
        <p14:creationId xmlns:p14="http://schemas.microsoft.com/office/powerpoint/2010/main" val="2660759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922975"/>
            <a:ext cx="8596668" cy="1104975"/>
          </a:xfrm>
        </p:spPr>
        <p:txBody>
          <a:bodyPr>
            <a:normAutofit/>
          </a:bodyPr>
          <a:lstStyle/>
          <a:p>
            <a:r>
              <a:rPr lang="ka-GE" sz="2800" dirty="0"/>
              <a:t>ინერტული მასალის უსისტემო დასაწყობება</a:t>
            </a:r>
            <a:endParaRPr lang="en-US" sz="2800" dirty="0"/>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261630" y="1596805"/>
            <a:ext cx="6691745" cy="4480145"/>
          </a:xfrm>
          <a:prstGeom prst="rect">
            <a:avLst/>
          </a:prstGeom>
        </p:spPr>
      </p:pic>
      <p:grpSp>
        <p:nvGrpSpPr>
          <p:cNvPr id="5" name="Group 4"/>
          <p:cNvGrpSpPr/>
          <p:nvPr/>
        </p:nvGrpSpPr>
        <p:grpSpPr>
          <a:xfrm>
            <a:off x="0" y="-1"/>
            <a:ext cx="12192000" cy="922976"/>
            <a:chOff x="0" y="-1"/>
            <a:chExt cx="12192000" cy="922976"/>
          </a:xfrm>
        </p:grpSpPr>
        <p:grpSp>
          <p:nvGrpSpPr>
            <p:cNvPr id="6" name="Group 5"/>
            <p:cNvGrpSpPr/>
            <p:nvPr/>
          </p:nvGrpSpPr>
          <p:grpSpPr>
            <a:xfrm>
              <a:off x="0" y="-1"/>
              <a:ext cx="12192000" cy="825426"/>
              <a:chOff x="0" y="0"/>
              <a:chExt cx="12192000" cy="619432"/>
            </a:xfrm>
          </p:grpSpPr>
          <p:sp>
            <p:nvSpPr>
              <p:cNvPr id="8" name="Rectangle 7"/>
              <p:cNvSpPr/>
              <p:nvPr/>
            </p:nvSpPr>
            <p:spPr>
              <a:xfrm>
                <a:off x="0" y="0"/>
                <a:ext cx="12192000" cy="619432"/>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4"/>
              <p:cNvSpPr/>
              <p:nvPr/>
            </p:nvSpPr>
            <p:spPr>
              <a:xfrm>
                <a:off x="6916994" y="0"/>
                <a:ext cx="5275006" cy="619432"/>
              </a:xfrm>
              <a:custGeom>
                <a:avLst/>
                <a:gdLst>
                  <a:gd name="connsiteX0" fmla="*/ 0 w 5275006"/>
                  <a:gd name="connsiteY0" fmla="*/ 619432 h 619432"/>
                  <a:gd name="connsiteX1" fmla="*/ 5262715 w 5275006"/>
                  <a:gd name="connsiteY1" fmla="*/ 0 h 619432"/>
                  <a:gd name="connsiteX2" fmla="*/ 5275006 w 5275006"/>
                  <a:gd name="connsiteY2" fmla="*/ 619432 h 619432"/>
                  <a:gd name="connsiteX3" fmla="*/ 0 w 5275006"/>
                  <a:gd name="connsiteY3" fmla="*/ 619432 h 619432"/>
                  <a:gd name="connsiteX0" fmla="*/ 0 w 5275006"/>
                  <a:gd name="connsiteY0" fmla="*/ 619432 h 619432"/>
                  <a:gd name="connsiteX1" fmla="*/ 3126658 w 5275006"/>
                  <a:gd name="connsiteY1" fmla="*/ 103239 h 619432"/>
                  <a:gd name="connsiteX2" fmla="*/ 5262715 w 5275006"/>
                  <a:gd name="connsiteY2" fmla="*/ 0 h 619432"/>
                  <a:gd name="connsiteX3" fmla="*/ 5275006 w 5275006"/>
                  <a:gd name="connsiteY3" fmla="*/ 619432 h 619432"/>
                  <a:gd name="connsiteX4" fmla="*/ 0 w 5275006"/>
                  <a:gd name="connsiteY4" fmla="*/ 619432 h 619432"/>
                  <a:gd name="connsiteX0" fmla="*/ 0 w 5275006"/>
                  <a:gd name="connsiteY0" fmla="*/ 619432 h 619432"/>
                  <a:gd name="connsiteX1" fmla="*/ 2993923 w 5275006"/>
                  <a:gd name="connsiteY1" fmla="*/ 0 h 619432"/>
                  <a:gd name="connsiteX2" fmla="*/ 5262715 w 5275006"/>
                  <a:gd name="connsiteY2" fmla="*/ 0 h 619432"/>
                  <a:gd name="connsiteX3" fmla="*/ 5275006 w 5275006"/>
                  <a:gd name="connsiteY3" fmla="*/ 619432 h 619432"/>
                  <a:gd name="connsiteX4" fmla="*/ 0 w 5275006"/>
                  <a:gd name="connsiteY4" fmla="*/ 619432 h 619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5006" h="619432">
                    <a:moveTo>
                      <a:pt x="0" y="619432"/>
                    </a:moveTo>
                    <a:cubicBezTo>
                      <a:pt x="1071716" y="486697"/>
                      <a:pt x="1922207" y="132735"/>
                      <a:pt x="2993923" y="0"/>
                    </a:cubicBezTo>
                    <a:lnTo>
                      <a:pt x="5262715" y="0"/>
                    </a:lnTo>
                    <a:lnTo>
                      <a:pt x="5275006" y="619432"/>
                    </a:lnTo>
                    <a:lnTo>
                      <a:pt x="0" y="619432"/>
                    </a:lnTo>
                    <a:close/>
                  </a:path>
                </a:pathLst>
              </a:cu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144863" y="0"/>
              <a:ext cx="1047137" cy="922975"/>
            </a:xfrm>
            <a:prstGeom prst="rect">
              <a:avLst/>
            </a:prstGeom>
          </p:spPr>
        </p:pic>
      </p:grpSp>
    </p:spTree>
    <p:extLst>
      <p:ext uri="{BB962C8B-B14F-4D97-AF65-F5344CB8AC3E}">
        <p14:creationId xmlns:p14="http://schemas.microsoft.com/office/powerpoint/2010/main" val="8257478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13954"/>
            <a:ext cx="8596668" cy="1316445"/>
          </a:xfrm>
        </p:spPr>
        <p:txBody>
          <a:bodyPr/>
          <a:lstStyle/>
          <a:p>
            <a:r>
              <a:rPr lang="ka-GE" dirty="0"/>
              <a:t>არსებული მდგომარეობა</a:t>
            </a:r>
            <a:endParaRPr lang="en-US" dirty="0"/>
          </a:p>
        </p:txBody>
      </p:sp>
      <p:sp>
        <p:nvSpPr>
          <p:cNvPr id="3" name="Content Placeholder 2"/>
          <p:cNvSpPr>
            <a:spLocks noGrp="1"/>
          </p:cNvSpPr>
          <p:nvPr>
            <p:ph idx="1"/>
          </p:nvPr>
        </p:nvSpPr>
        <p:spPr>
          <a:xfrm>
            <a:off x="677334" y="1930399"/>
            <a:ext cx="8596668" cy="4110963"/>
          </a:xfrm>
        </p:spPr>
        <p:txBody>
          <a:bodyPr>
            <a:normAutofit lnSpcReduction="10000"/>
          </a:bodyPr>
          <a:lstStyle/>
          <a:p>
            <a:pPr algn="just"/>
            <a:r>
              <a:rPr lang="en-US" dirty="0" err="1"/>
              <a:t>საპროექტო</a:t>
            </a:r>
            <a:r>
              <a:rPr lang="en-US" dirty="0"/>
              <a:t> </a:t>
            </a:r>
            <a:r>
              <a:rPr lang="en-US" dirty="0" err="1"/>
              <a:t>სახიდე</a:t>
            </a:r>
            <a:r>
              <a:rPr lang="en-US" dirty="0"/>
              <a:t> </a:t>
            </a:r>
            <a:r>
              <a:rPr lang="en-US" dirty="0" err="1"/>
              <a:t>გადასასვლელის</a:t>
            </a:r>
            <a:r>
              <a:rPr lang="en-US" dirty="0"/>
              <a:t> </a:t>
            </a:r>
            <a:r>
              <a:rPr lang="en-US" dirty="0" err="1"/>
              <a:t>მიმდებარე</a:t>
            </a:r>
            <a:r>
              <a:rPr lang="en-US" dirty="0"/>
              <a:t> </a:t>
            </a:r>
            <a:r>
              <a:rPr lang="en-US" dirty="0" err="1"/>
              <a:t>ტერიტორია</a:t>
            </a:r>
            <a:r>
              <a:rPr lang="en-US" dirty="0"/>
              <a:t> </a:t>
            </a:r>
            <a:r>
              <a:rPr lang="en-US" dirty="0" err="1"/>
              <a:t>დაუსახლებელია</a:t>
            </a:r>
            <a:r>
              <a:rPr lang="en-US" dirty="0"/>
              <a:t> </a:t>
            </a:r>
            <a:r>
              <a:rPr lang="en-US" dirty="0" err="1"/>
              <a:t>და</a:t>
            </a:r>
            <a:r>
              <a:rPr lang="en-US" dirty="0"/>
              <a:t> </a:t>
            </a:r>
            <a:r>
              <a:rPr lang="en-US" dirty="0" err="1"/>
              <a:t>ნაწილობრივ</a:t>
            </a:r>
            <a:r>
              <a:rPr lang="en-US" dirty="0"/>
              <a:t> </a:t>
            </a:r>
            <a:r>
              <a:rPr lang="en-US" dirty="0" err="1"/>
              <a:t>დაკავებულია</a:t>
            </a:r>
            <a:r>
              <a:rPr lang="en-US" dirty="0"/>
              <a:t> </a:t>
            </a:r>
            <a:r>
              <a:rPr lang="en-US" dirty="0" err="1"/>
              <a:t>სასოფლო</a:t>
            </a:r>
            <a:r>
              <a:rPr lang="en-US" dirty="0"/>
              <a:t> – </a:t>
            </a:r>
            <a:r>
              <a:rPr lang="en-US" dirty="0" err="1"/>
              <a:t>სამეურნეო</a:t>
            </a:r>
            <a:r>
              <a:rPr lang="en-US" dirty="0"/>
              <a:t> </a:t>
            </a:r>
            <a:r>
              <a:rPr lang="en-US" dirty="0" err="1"/>
              <a:t>დანიშნულების</a:t>
            </a:r>
            <a:r>
              <a:rPr lang="en-US" dirty="0"/>
              <a:t> </a:t>
            </a:r>
            <a:r>
              <a:rPr lang="en-US" dirty="0" err="1"/>
              <a:t>მიწის</a:t>
            </a:r>
            <a:r>
              <a:rPr lang="en-US" dirty="0"/>
              <a:t> </a:t>
            </a:r>
            <a:r>
              <a:rPr lang="en-US" dirty="0" err="1"/>
              <a:t>ნაკვეთებით</a:t>
            </a:r>
            <a:r>
              <a:rPr lang="en-US" dirty="0"/>
              <a:t>, </a:t>
            </a:r>
            <a:r>
              <a:rPr lang="en-US" dirty="0" err="1"/>
              <a:t>ხოლო</a:t>
            </a:r>
            <a:r>
              <a:rPr lang="en-US" dirty="0"/>
              <a:t> </a:t>
            </a:r>
            <a:r>
              <a:rPr lang="en-US" dirty="0" err="1"/>
              <a:t>ნაწილობრივ</a:t>
            </a:r>
            <a:r>
              <a:rPr lang="en-US" dirty="0"/>
              <a:t> </a:t>
            </a:r>
            <a:r>
              <a:rPr lang="en-US" dirty="0" err="1"/>
              <a:t>აუთვისებელია</a:t>
            </a:r>
            <a:r>
              <a:rPr lang="en-US" dirty="0"/>
              <a:t>. </a:t>
            </a:r>
            <a:r>
              <a:rPr lang="en-US" dirty="0" err="1"/>
              <a:t>საპროექტო</a:t>
            </a:r>
            <a:r>
              <a:rPr lang="en-US" dirty="0"/>
              <a:t> </a:t>
            </a:r>
            <a:r>
              <a:rPr lang="en-US" dirty="0" err="1"/>
              <a:t>უბანთან</a:t>
            </a:r>
            <a:r>
              <a:rPr lang="en-US" dirty="0"/>
              <a:t> </a:t>
            </a:r>
            <a:r>
              <a:rPr lang="en-US" dirty="0" err="1"/>
              <a:t>ყველაზე</a:t>
            </a:r>
            <a:r>
              <a:rPr lang="en-US" dirty="0"/>
              <a:t> </a:t>
            </a:r>
            <a:r>
              <a:rPr lang="en-US" dirty="0" err="1"/>
              <a:t>ახლომდებარე</a:t>
            </a:r>
            <a:r>
              <a:rPr lang="en-US" dirty="0"/>
              <a:t> </a:t>
            </a:r>
            <a:r>
              <a:rPr lang="en-US" dirty="0" err="1"/>
              <a:t>დასახლებული</a:t>
            </a:r>
            <a:r>
              <a:rPr lang="en-US" dirty="0"/>
              <a:t> </a:t>
            </a:r>
            <a:r>
              <a:rPr lang="en-US" dirty="0" err="1"/>
              <a:t>პუნქტია</a:t>
            </a:r>
            <a:r>
              <a:rPr lang="en-US" dirty="0"/>
              <a:t> </a:t>
            </a:r>
            <a:r>
              <a:rPr lang="en-US" dirty="0" err="1"/>
              <a:t>სოფელი</a:t>
            </a:r>
            <a:r>
              <a:rPr lang="en-US" dirty="0"/>
              <a:t> </a:t>
            </a:r>
            <a:r>
              <a:rPr lang="en-US" dirty="0" err="1"/>
              <a:t>ჯაპანა</a:t>
            </a:r>
            <a:r>
              <a:rPr lang="en-US" dirty="0"/>
              <a:t>, </a:t>
            </a:r>
            <a:r>
              <a:rPr lang="en-US" dirty="0" err="1"/>
              <a:t>რომელიც</a:t>
            </a:r>
            <a:r>
              <a:rPr lang="en-US" dirty="0"/>
              <a:t> </a:t>
            </a:r>
            <a:r>
              <a:rPr lang="en-US" dirty="0" err="1"/>
              <a:t>მდებარეობს</a:t>
            </a:r>
            <a:r>
              <a:rPr lang="en-US" dirty="0"/>
              <a:t> 1 </a:t>
            </a:r>
            <a:r>
              <a:rPr lang="en-US" dirty="0" err="1"/>
              <a:t>კმ-ში</a:t>
            </a:r>
            <a:r>
              <a:rPr lang="en-US" dirty="0"/>
              <a:t>. </a:t>
            </a:r>
            <a:r>
              <a:rPr lang="en-US" dirty="0" err="1"/>
              <a:t>საპროექტო</a:t>
            </a:r>
            <a:r>
              <a:rPr lang="en-US" dirty="0"/>
              <a:t> </a:t>
            </a:r>
            <a:r>
              <a:rPr lang="en-US" dirty="0" err="1"/>
              <a:t>გზა</a:t>
            </a:r>
            <a:r>
              <a:rPr lang="en-US" dirty="0"/>
              <a:t> </a:t>
            </a:r>
            <a:r>
              <a:rPr lang="en-US" dirty="0" err="1"/>
              <a:t>წარმოადგენს</a:t>
            </a:r>
            <a:r>
              <a:rPr lang="en-US" dirty="0"/>
              <a:t> </a:t>
            </a:r>
            <a:r>
              <a:rPr lang="en-US" dirty="0" err="1"/>
              <a:t>მნიშვნელოვან</a:t>
            </a:r>
            <a:r>
              <a:rPr lang="en-US" dirty="0"/>
              <a:t> </a:t>
            </a:r>
            <a:r>
              <a:rPr lang="en-US" dirty="0" err="1"/>
              <a:t>სატრანსპორტო</a:t>
            </a:r>
            <a:r>
              <a:rPr lang="en-US" dirty="0"/>
              <a:t> </a:t>
            </a:r>
            <a:r>
              <a:rPr lang="en-US" dirty="0" err="1" smtClean="0"/>
              <a:t>არტერიას</a:t>
            </a:r>
            <a:r>
              <a:rPr lang="en-US" dirty="0" smtClean="0"/>
              <a:t>, </a:t>
            </a:r>
            <a:r>
              <a:rPr lang="en-US" dirty="0" err="1"/>
              <a:t>როგორც</a:t>
            </a:r>
            <a:r>
              <a:rPr lang="en-US" dirty="0"/>
              <a:t> </a:t>
            </a:r>
            <a:r>
              <a:rPr lang="en-US" dirty="0" err="1"/>
              <a:t>აბაშის</a:t>
            </a:r>
            <a:r>
              <a:rPr lang="en-US" dirty="0"/>
              <a:t> და </a:t>
            </a:r>
            <a:r>
              <a:rPr lang="en-US" dirty="0" err="1"/>
              <a:t>ლანჩხუთის</a:t>
            </a:r>
            <a:r>
              <a:rPr lang="en-US" dirty="0"/>
              <a:t> </a:t>
            </a:r>
            <a:r>
              <a:rPr lang="en-US" dirty="0" err="1"/>
              <a:t>მუნიციპალიტეტებისთვის</a:t>
            </a:r>
            <a:r>
              <a:rPr lang="en-US" dirty="0"/>
              <a:t>, </a:t>
            </a:r>
            <a:r>
              <a:rPr lang="en-US" dirty="0" err="1"/>
              <a:t>ასევე</a:t>
            </a:r>
            <a:r>
              <a:rPr lang="en-US" dirty="0"/>
              <a:t> </a:t>
            </a:r>
            <a:r>
              <a:rPr lang="en-US" dirty="0" err="1"/>
              <a:t>მთლიანად</a:t>
            </a:r>
            <a:r>
              <a:rPr lang="en-US" dirty="0"/>
              <a:t> </a:t>
            </a:r>
            <a:r>
              <a:rPr lang="en-US" dirty="0" err="1"/>
              <a:t>გურიის</a:t>
            </a:r>
            <a:r>
              <a:rPr lang="en-US" dirty="0"/>
              <a:t> და </a:t>
            </a:r>
            <a:r>
              <a:rPr lang="en-US" dirty="0" err="1"/>
              <a:t>სამეგრელო-ზემო</a:t>
            </a:r>
            <a:r>
              <a:rPr lang="en-US" dirty="0"/>
              <a:t> </a:t>
            </a:r>
            <a:r>
              <a:rPr lang="en-US" dirty="0" err="1"/>
              <a:t>სვანეთის</a:t>
            </a:r>
            <a:r>
              <a:rPr lang="en-US" dirty="0"/>
              <a:t> </a:t>
            </a:r>
            <a:r>
              <a:rPr lang="en-US" dirty="0" err="1"/>
              <a:t>მხარეებისთვის</a:t>
            </a:r>
            <a:endParaRPr lang="en-US" dirty="0"/>
          </a:p>
          <a:p>
            <a:pPr algn="just">
              <a:lnSpc>
                <a:spcPct val="134000"/>
              </a:lnSpc>
            </a:pPr>
            <a:endParaRPr lang="ka-GE" dirty="0"/>
          </a:p>
          <a:p>
            <a:pPr algn="just"/>
            <a:r>
              <a:rPr lang="en-US" dirty="0" err="1"/>
              <a:t>არსებული</a:t>
            </a:r>
            <a:r>
              <a:rPr lang="en-US" dirty="0"/>
              <a:t> </a:t>
            </a:r>
            <a:r>
              <a:rPr lang="en-US" dirty="0" err="1"/>
              <a:t>სახიდე</a:t>
            </a:r>
            <a:r>
              <a:rPr lang="en-US" dirty="0"/>
              <a:t> </a:t>
            </a:r>
            <a:r>
              <a:rPr lang="en-US" dirty="0" err="1"/>
              <a:t>გადასასვლელი</a:t>
            </a:r>
            <a:r>
              <a:rPr lang="en-US" dirty="0"/>
              <a:t> </a:t>
            </a:r>
            <a:r>
              <a:rPr lang="en-US" dirty="0" err="1"/>
              <a:t>წარმოადგენს</a:t>
            </a:r>
            <a:r>
              <a:rPr lang="en-US" dirty="0"/>
              <a:t> </a:t>
            </a:r>
            <a:r>
              <a:rPr lang="en-US" dirty="0" err="1"/>
              <a:t>ერთმალიან</a:t>
            </a:r>
            <a:r>
              <a:rPr lang="en-US" dirty="0"/>
              <a:t> </a:t>
            </a:r>
            <a:r>
              <a:rPr lang="en-US" dirty="0" err="1"/>
              <a:t>ფოლადის</a:t>
            </a:r>
            <a:r>
              <a:rPr lang="en-US" dirty="0"/>
              <a:t> </a:t>
            </a:r>
            <a:r>
              <a:rPr lang="en-US" dirty="0" err="1"/>
              <a:t>ხიდს</a:t>
            </a:r>
            <a:r>
              <a:rPr lang="en-US" dirty="0"/>
              <a:t> </a:t>
            </a:r>
            <a:r>
              <a:rPr lang="en-US" dirty="0" err="1"/>
              <a:t>სქემით</a:t>
            </a:r>
            <a:r>
              <a:rPr lang="en-US" dirty="0"/>
              <a:t> 1X14.8მ. </a:t>
            </a:r>
            <a:r>
              <a:rPr lang="en-US" dirty="0" err="1"/>
              <a:t>მისი</a:t>
            </a:r>
            <a:r>
              <a:rPr lang="en-US" dirty="0"/>
              <a:t> </a:t>
            </a:r>
            <a:r>
              <a:rPr lang="en-US" dirty="0" err="1"/>
              <a:t>მთლიანი</a:t>
            </a:r>
            <a:r>
              <a:rPr lang="en-US" dirty="0"/>
              <a:t> </a:t>
            </a:r>
            <a:r>
              <a:rPr lang="en-US" dirty="0" err="1"/>
              <a:t>სიგრძე</a:t>
            </a:r>
            <a:r>
              <a:rPr lang="en-US" dirty="0"/>
              <a:t> </a:t>
            </a:r>
            <a:r>
              <a:rPr lang="en-US" dirty="0" err="1"/>
              <a:t>შეადგენს</a:t>
            </a:r>
            <a:r>
              <a:rPr lang="en-US" dirty="0"/>
              <a:t> 16.0მ, </a:t>
            </a:r>
            <a:r>
              <a:rPr lang="en-US" dirty="0" err="1"/>
              <a:t>ხოლო</a:t>
            </a:r>
            <a:r>
              <a:rPr lang="en-US" dirty="0"/>
              <a:t> </a:t>
            </a:r>
            <a:r>
              <a:rPr lang="en-US" dirty="0" err="1"/>
              <a:t>გაბარიტი</a:t>
            </a:r>
            <a:r>
              <a:rPr lang="en-US" dirty="0"/>
              <a:t> 5.0მ. </a:t>
            </a:r>
            <a:r>
              <a:rPr lang="en-US" dirty="0" err="1"/>
              <a:t>ხიდის</a:t>
            </a:r>
            <a:r>
              <a:rPr lang="en-US" dirty="0"/>
              <a:t> </a:t>
            </a:r>
            <a:r>
              <a:rPr lang="en-US" dirty="0" err="1"/>
              <a:t>ვაკისის</a:t>
            </a:r>
            <a:r>
              <a:rPr lang="en-US" dirty="0"/>
              <a:t> </a:t>
            </a:r>
            <a:r>
              <a:rPr lang="en-US" dirty="0" err="1"/>
              <a:t>მთლიანი</a:t>
            </a:r>
            <a:r>
              <a:rPr lang="en-US" dirty="0"/>
              <a:t> </a:t>
            </a:r>
            <a:r>
              <a:rPr lang="en-US" dirty="0" err="1"/>
              <a:t>სიგანე</a:t>
            </a:r>
            <a:r>
              <a:rPr lang="en-US" dirty="0"/>
              <a:t> </a:t>
            </a:r>
            <a:r>
              <a:rPr lang="en-US" dirty="0" err="1"/>
              <a:t>შეადგენს</a:t>
            </a:r>
            <a:r>
              <a:rPr lang="en-US" dirty="0"/>
              <a:t> 5.36მ. </a:t>
            </a:r>
            <a:r>
              <a:rPr lang="en-US" dirty="0" err="1"/>
              <a:t>არსებულ</a:t>
            </a:r>
            <a:r>
              <a:rPr lang="en-US" dirty="0"/>
              <a:t> </a:t>
            </a:r>
            <a:r>
              <a:rPr lang="en-US" dirty="0" err="1"/>
              <a:t>ხიდზე</a:t>
            </a:r>
            <a:r>
              <a:rPr lang="en-US" dirty="0"/>
              <a:t> </a:t>
            </a:r>
            <a:r>
              <a:rPr lang="en-US" dirty="0" err="1"/>
              <a:t>არ</a:t>
            </a:r>
            <a:r>
              <a:rPr lang="en-US" dirty="0"/>
              <a:t> </a:t>
            </a:r>
            <a:r>
              <a:rPr lang="en-US" dirty="0" err="1"/>
              <a:t>არის</a:t>
            </a:r>
            <a:r>
              <a:rPr lang="en-US" dirty="0"/>
              <a:t> </a:t>
            </a:r>
            <a:r>
              <a:rPr lang="en-US" dirty="0" err="1"/>
              <a:t>ტროტუარები</a:t>
            </a:r>
            <a:r>
              <a:rPr lang="en-US" dirty="0"/>
              <a:t>. </a:t>
            </a:r>
            <a:r>
              <a:rPr lang="en-US" dirty="0" err="1"/>
              <a:t>არსებული</a:t>
            </a:r>
            <a:r>
              <a:rPr lang="en-US" dirty="0"/>
              <a:t> </a:t>
            </a:r>
            <a:r>
              <a:rPr lang="en-US" dirty="0" err="1"/>
              <a:t>ხიდის</a:t>
            </a:r>
            <a:r>
              <a:rPr lang="en-US" dirty="0"/>
              <a:t> </a:t>
            </a:r>
            <a:r>
              <a:rPr lang="en-US" dirty="0" err="1"/>
              <a:t>სავალი</a:t>
            </a:r>
            <a:r>
              <a:rPr lang="en-US" dirty="0"/>
              <a:t> </a:t>
            </a:r>
            <a:r>
              <a:rPr lang="en-US" dirty="0" err="1"/>
              <a:t>ნაწლის</a:t>
            </a:r>
            <a:r>
              <a:rPr lang="en-US" dirty="0"/>
              <a:t> </a:t>
            </a:r>
            <a:r>
              <a:rPr lang="en-US" dirty="0" err="1"/>
              <a:t>ორივე</a:t>
            </a:r>
            <a:r>
              <a:rPr lang="en-US" dirty="0"/>
              <a:t> </a:t>
            </a:r>
            <a:r>
              <a:rPr lang="en-US" dirty="0" err="1"/>
              <a:t>მხარეს</a:t>
            </a:r>
            <a:r>
              <a:rPr lang="en-US" dirty="0"/>
              <a:t> </a:t>
            </a:r>
            <a:r>
              <a:rPr lang="en-US" dirty="0" err="1"/>
              <a:t>მოწყობილია</a:t>
            </a:r>
            <a:r>
              <a:rPr lang="en-US" dirty="0"/>
              <a:t> </a:t>
            </a:r>
            <a:r>
              <a:rPr lang="en-US" dirty="0" err="1"/>
              <a:t>ლითონის</a:t>
            </a:r>
            <a:r>
              <a:rPr lang="en-US" dirty="0"/>
              <a:t> </a:t>
            </a:r>
            <a:r>
              <a:rPr lang="en-US" dirty="0" err="1"/>
              <a:t>მოაჯირები</a:t>
            </a:r>
            <a:r>
              <a:rPr lang="en-US" dirty="0"/>
              <a:t>.</a:t>
            </a:r>
          </a:p>
          <a:p>
            <a:endParaRPr lang="en-US" dirty="0"/>
          </a:p>
        </p:txBody>
      </p:sp>
    </p:spTree>
    <p:extLst>
      <p:ext uri="{BB962C8B-B14F-4D97-AF65-F5344CB8AC3E}">
        <p14:creationId xmlns:p14="http://schemas.microsoft.com/office/powerpoint/2010/main" val="25025607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1043708"/>
            <a:ext cx="8596668" cy="979056"/>
          </a:xfrm>
        </p:spPr>
        <p:txBody>
          <a:bodyPr>
            <a:normAutofit/>
          </a:bodyPr>
          <a:lstStyle/>
          <a:p>
            <a:pPr algn="ctr"/>
            <a:r>
              <a:rPr lang="ka-GE" sz="2800" dirty="0" smtClean="0"/>
              <a:t>მოწესრიგებული ინერტული მასალის დასაწყობება</a:t>
            </a:r>
            <a:endParaRPr lang="en-US" sz="2800" dirty="0"/>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544012" y="1952626"/>
            <a:ext cx="6864014" cy="4089400"/>
          </a:xfrm>
          <a:prstGeom prst="rect">
            <a:avLst/>
          </a:prstGeom>
        </p:spPr>
      </p:pic>
      <p:grpSp>
        <p:nvGrpSpPr>
          <p:cNvPr id="5" name="Group 4"/>
          <p:cNvGrpSpPr/>
          <p:nvPr/>
        </p:nvGrpSpPr>
        <p:grpSpPr>
          <a:xfrm>
            <a:off x="0" y="-1"/>
            <a:ext cx="12192000" cy="922976"/>
            <a:chOff x="0" y="-1"/>
            <a:chExt cx="12192000" cy="922976"/>
          </a:xfrm>
        </p:grpSpPr>
        <p:grpSp>
          <p:nvGrpSpPr>
            <p:cNvPr id="6" name="Group 5"/>
            <p:cNvGrpSpPr/>
            <p:nvPr/>
          </p:nvGrpSpPr>
          <p:grpSpPr>
            <a:xfrm>
              <a:off x="0" y="-1"/>
              <a:ext cx="12192000" cy="825426"/>
              <a:chOff x="0" y="0"/>
              <a:chExt cx="12192000" cy="619432"/>
            </a:xfrm>
          </p:grpSpPr>
          <p:sp>
            <p:nvSpPr>
              <p:cNvPr id="8" name="Rectangle 7"/>
              <p:cNvSpPr/>
              <p:nvPr/>
            </p:nvSpPr>
            <p:spPr>
              <a:xfrm>
                <a:off x="0" y="0"/>
                <a:ext cx="12192000" cy="619432"/>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4"/>
              <p:cNvSpPr/>
              <p:nvPr/>
            </p:nvSpPr>
            <p:spPr>
              <a:xfrm>
                <a:off x="6916994" y="0"/>
                <a:ext cx="5275006" cy="619432"/>
              </a:xfrm>
              <a:custGeom>
                <a:avLst/>
                <a:gdLst>
                  <a:gd name="connsiteX0" fmla="*/ 0 w 5275006"/>
                  <a:gd name="connsiteY0" fmla="*/ 619432 h 619432"/>
                  <a:gd name="connsiteX1" fmla="*/ 5262715 w 5275006"/>
                  <a:gd name="connsiteY1" fmla="*/ 0 h 619432"/>
                  <a:gd name="connsiteX2" fmla="*/ 5275006 w 5275006"/>
                  <a:gd name="connsiteY2" fmla="*/ 619432 h 619432"/>
                  <a:gd name="connsiteX3" fmla="*/ 0 w 5275006"/>
                  <a:gd name="connsiteY3" fmla="*/ 619432 h 619432"/>
                  <a:gd name="connsiteX0" fmla="*/ 0 w 5275006"/>
                  <a:gd name="connsiteY0" fmla="*/ 619432 h 619432"/>
                  <a:gd name="connsiteX1" fmla="*/ 3126658 w 5275006"/>
                  <a:gd name="connsiteY1" fmla="*/ 103239 h 619432"/>
                  <a:gd name="connsiteX2" fmla="*/ 5262715 w 5275006"/>
                  <a:gd name="connsiteY2" fmla="*/ 0 h 619432"/>
                  <a:gd name="connsiteX3" fmla="*/ 5275006 w 5275006"/>
                  <a:gd name="connsiteY3" fmla="*/ 619432 h 619432"/>
                  <a:gd name="connsiteX4" fmla="*/ 0 w 5275006"/>
                  <a:gd name="connsiteY4" fmla="*/ 619432 h 619432"/>
                  <a:gd name="connsiteX0" fmla="*/ 0 w 5275006"/>
                  <a:gd name="connsiteY0" fmla="*/ 619432 h 619432"/>
                  <a:gd name="connsiteX1" fmla="*/ 2993923 w 5275006"/>
                  <a:gd name="connsiteY1" fmla="*/ 0 h 619432"/>
                  <a:gd name="connsiteX2" fmla="*/ 5262715 w 5275006"/>
                  <a:gd name="connsiteY2" fmla="*/ 0 h 619432"/>
                  <a:gd name="connsiteX3" fmla="*/ 5275006 w 5275006"/>
                  <a:gd name="connsiteY3" fmla="*/ 619432 h 619432"/>
                  <a:gd name="connsiteX4" fmla="*/ 0 w 5275006"/>
                  <a:gd name="connsiteY4" fmla="*/ 619432 h 619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5006" h="619432">
                    <a:moveTo>
                      <a:pt x="0" y="619432"/>
                    </a:moveTo>
                    <a:cubicBezTo>
                      <a:pt x="1071716" y="486697"/>
                      <a:pt x="1922207" y="132735"/>
                      <a:pt x="2993923" y="0"/>
                    </a:cubicBezTo>
                    <a:lnTo>
                      <a:pt x="5262715" y="0"/>
                    </a:lnTo>
                    <a:lnTo>
                      <a:pt x="5275006" y="619432"/>
                    </a:lnTo>
                    <a:lnTo>
                      <a:pt x="0" y="619432"/>
                    </a:lnTo>
                    <a:close/>
                  </a:path>
                </a:pathLst>
              </a:cu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144863" y="0"/>
              <a:ext cx="1047137" cy="922975"/>
            </a:xfrm>
            <a:prstGeom prst="rect">
              <a:avLst/>
            </a:prstGeom>
          </p:spPr>
        </p:pic>
      </p:grpSp>
    </p:spTree>
    <p:extLst>
      <p:ext uri="{BB962C8B-B14F-4D97-AF65-F5344CB8AC3E}">
        <p14:creationId xmlns:p14="http://schemas.microsoft.com/office/powerpoint/2010/main" val="24418004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0851" y="1199199"/>
            <a:ext cx="8276475" cy="801051"/>
          </a:xfrm>
        </p:spPr>
        <p:txBody>
          <a:bodyPr>
            <a:normAutofit/>
          </a:bodyPr>
          <a:lstStyle/>
          <a:p>
            <a:r>
              <a:rPr lang="ka-GE" sz="2800" dirty="0" smtClean="0"/>
              <a:t>მერქნული რესურსების უსისტემო დასაწყობება</a:t>
            </a:r>
            <a:endParaRPr lang="en-US" sz="2800" dirty="0"/>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857375" y="2160588"/>
            <a:ext cx="5964611" cy="3954462"/>
          </a:xfrm>
        </p:spPr>
      </p:pic>
      <p:grpSp>
        <p:nvGrpSpPr>
          <p:cNvPr id="5" name="Group 4"/>
          <p:cNvGrpSpPr/>
          <p:nvPr/>
        </p:nvGrpSpPr>
        <p:grpSpPr>
          <a:xfrm>
            <a:off x="0" y="-1"/>
            <a:ext cx="12192000" cy="922976"/>
            <a:chOff x="0" y="-1"/>
            <a:chExt cx="12192000" cy="922976"/>
          </a:xfrm>
        </p:grpSpPr>
        <p:grpSp>
          <p:nvGrpSpPr>
            <p:cNvPr id="6" name="Group 5"/>
            <p:cNvGrpSpPr/>
            <p:nvPr/>
          </p:nvGrpSpPr>
          <p:grpSpPr>
            <a:xfrm>
              <a:off x="0" y="-1"/>
              <a:ext cx="12192000" cy="825426"/>
              <a:chOff x="0" y="0"/>
              <a:chExt cx="12192000" cy="619432"/>
            </a:xfrm>
          </p:grpSpPr>
          <p:sp>
            <p:nvSpPr>
              <p:cNvPr id="8" name="Rectangle 7"/>
              <p:cNvSpPr/>
              <p:nvPr/>
            </p:nvSpPr>
            <p:spPr>
              <a:xfrm>
                <a:off x="0" y="0"/>
                <a:ext cx="12192000" cy="619432"/>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4"/>
              <p:cNvSpPr/>
              <p:nvPr/>
            </p:nvSpPr>
            <p:spPr>
              <a:xfrm>
                <a:off x="6916994" y="0"/>
                <a:ext cx="5275006" cy="619432"/>
              </a:xfrm>
              <a:custGeom>
                <a:avLst/>
                <a:gdLst>
                  <a:gd name="connsiteX0" fmla="*/ 0 w 5275006"/>
                  <a:gd name="connsiteY0" fmla="*/ 619432 h 619432"/>
                  <a:gd name="connsiteX1" fmla="*/ 5262715 w 5275006"/>
                  <a:gd name="connsiteY1" fmla="*/ 0 h 619432"/>
                  <a:gd name="connsiteX2" fmla="*/ 5275006 w 5275006"/>
                  <a:gd name="connsiteY2" fmla="*/ 619432 h 619432"/>
                  <a:gd name="connsiteX3" fmla="*/ 0 w 5275006"/>
                  <a:gd name="connsiteY3" fmla="*/ 619432 h 619432"/>
                  <a:gd name="connsiteX0" fmla="*/ 0 w 5275006"/>
                  <a:gd name="connsiteY0" fmla="*/ 619432 h 619432"/>
                  <a:gd name="connsiteX1" fmla="*/ 3126658 w 5275006"/>
                  <a:gd name="connsiteY1" fmla="*/ 103239 h 619432"/>
                  <a:gd name="connsiteX2" fmla="*/ 5262715 w 5275006"/>
                  <a:gd name="connsiteY2" fmla="*/ 0 h 619432"/>
                  <a:gd name="connsiteX3" fmla="*/ 5275006 w 5275006"/>
                  <a:gd name="connsiteY3" fmla="*/ 619432 h 619432"/>
                  <a:gd name="connsiteX4" fmla="*/ 0 w 5275006"/>
                  <a:gd name="connsiteY4" fmla="*/ 619432 h 619432"/>
                  <a:gd name="connsiteX0" fmla="*/ 0 w 5275006"/>
                  <a:gd name="connsiteY0" fmla="*/ 619432 h 619432"/>
                  <a:gd name="connsiteX1" fmla="*/ 2993923 w 5275006"/>
                  <a:gd name="connsiteY1" fmla="*/ 0 h 619432"/>
                  <a:gd name="connsiteX2" fmla="*/ 5262715 w 5275006"/>
                  <a:gd name="connsiteY2" fmla="*/ 0 h 619432"/>
                  <a:gd name="connsiteX3" fmla="*/ 5275006 w 5275006"/>
                  <a:gd name="connsiteY3" fmla="*/ 619432 h 619432"/>
                  <a:gd name="connsiteX4" fmla="*/ 0 w 5275006"/>
                  <a:gd name="connsiteY4" fmla="*/ 619432 h 619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5006" h="619432">
                    <a:moveTo>
                      <a:pt x="0" y="619432"/>
                    </a:moveTo>
                    <a:cubicBezTo>
                      <a:pt x="1071716" y="486697"/>
                      <a:pt x="1922207" y="132735"/>
                      <a:pt x="2993923" y="0"/>
                    </a:cubicBezTo>
                    <a:lnTo>
                      <a:pt x="5262715" y="0"/>
                    </a:lnTo>
                    <a:lnTo>
                      <a:pt x="5275006" y="619432"/>
                    </a:lnTo>
                    <a:lnTo>
                      <a:pt x="0" y="619432"/>
                    </a:lnTo>
                    <a:close/>
                  </a:path>
                </a:pathLst>
              </a:cu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144863" y="0"/>
              <a:ext cx="1047137" cy="922975"/>
            </a:xfrm>
            <a:prstGeom prst="rect">
              <a:avLst/>
            </a:prstGeom>
          </p:spPr>
        </p:pic>
      </p:grpSp>
    </p:spTree>
    <p:extLst>
      <p:ext uri="{BB962C8B-B14F-4D97-AF65-F5344CB8AC3E}">
        <p14:creationId xmlns:p14="http://schemas.microsoft.com/office/powerpoint/2010/main" val="19136831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6350" y="1246825"/>
            <a:ext cx="8498147" cy="734376"/>
          </a:xfrm>
        </p:spPr>
        <p:txBody>
          <a:bodyPr>
            <a:normAutofit/>
          </a:bodyPr>
          <a:lstStyle/>
          <a:p>
            <a:r>
              <a:rPr lang="ka-GE" sz="2800" dirty="0" smtClean="0"/>
              <a:t>მერქნული რესურსის მოწესრიგებული დასაყობება</a:t>
            </a:r>
            <a:endParaRPr lang="en-US" sz="2800" dirty="0"/>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933575" y="2160588"/>
            <a:ext cx="5905500" cy="4144962"/>
          </a:xfrm>
        </p:spPr>
      </p:pic>
      <p:grpSp>
        <p:nvGrpSpPr>
          <p:cNvPr id="5" name="Group 4"/>
          <p:cNvGrpSpPr/>
          <p:nvPr/>
        </p:nvGrpSpPr>
        <p:grpSpPr>
          <a:xfrm>
            <a:off x="0" y="-1"/>
            <a:ext cx="12192000" cy="922976"/>
            <a:chOff x="0" y="-1"/>
            <a:chExt cx="12192000" cy="922976"/>
          </a:xfrm>
        </p:grpSpPr>
        <p:grpSp>
          <p:nvGrpSpPr>
            <p:cNvPr id="6" name="Group 5"/>
            <p:cNvGrpSpPr/>
            <p:nvPr/>
          </p:nvGrpSpPr>
          <p:grpSpPr>
            <a:xfrm>
              <a:off x="0" y="-1"/>
              <a:ext cx="12192000" cy="825426"/>
              <a:chOff x="0" y="0"/>
              <a:chExt cx="12192000" cy="619432"/>
            </a:xfrm>
          </p:grpSpPr>
          <p:sp>
            <p:nvSpPr>
              <p:cNvPr id="8" name="Rectangle 7"/>
              <p:cNvSpPr/>
              <p:nvPr/>
            </p:nvSpPr>
            <p:spPr>
              <a:xfrm>
                <a:off x="0" y="0"/>
                <a:ext cx="12192000" cy="619432"/>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4"/>
              <p:cNvSpPr/>
              <p:nvPr/>
            </p:nvSpPr>
            <p:spPr>
              <a:xfrm>
                <a:off x="6916994" y="0"/>
                <a:ext cx="5275006" cy="619432"/>
              </a:xfrm>
              <a:custGeom>
                <a:avLst/>
                <a:gdLst>
                  <a:gd name="connsiteX0" fmla="*/ 0 w 5275006"/>
                  <a:gd name="connsiteY0" fmla="*/ 619432 h 619432"/>
                  <a:gd name="connsiteX1" fmla="*/ 5262715 w 5275006"/>
                  <a:gd name="connsiteY1" fmla="*/ 0 h 619432"/>
                  <a:gd name="connsiteX2" fmla="*/ 5275006 w 5275006"/>
                  <a:gd name="connsiteY2" fmla="*/ 619432 h 619432"/>
                  <a:gd name="connsiteX3" fmla="*/ 0 w 5275006"/>
                  <a:gd name="connsiteY3" fmla="*/ 619432 h 619432"/>
                  <a:gd name="connsiteX0" fmla="*/ 0 w 5275006"/>
                  <a:gd name="connsiteY0" fmla="*/ 619432 h 619432"/>
                  <a:gd name="connsiteX1" fmla="*/ 3126658 w 5275006"/>
                  <a:gd name="connsiteY1" fmla="*/ 103239 h 619432"/>
                  <a:gd name="connsiteX2" fmla="*/ 5262715 w 5275006"/>
                  <a:gd name="connsiteY2" fmla="*/ 0 h 619432"/>
                  <a:gd name="connsiteX3" fmla="*/ 5275006 w 5275006"/>
                  <a:gd name="connsiteY3" fmla="*/ 619432 h 619432"/>
                  <a:gd name="connsiteX4" fmla="*/ 0 w 5275006"/>
                  <a:gd name="connsiteY4" fmla="*/ 619432 h 619432"/>
                  <a:gd name="connsiteX0" fmla="*/ 0 w 5275006"/>
                  <a:gd name="connsiteY0" fmla="*/ 619432 h 619432"/>
                  <a:gd name="connsiteX1" fmla="*/ 2993923 w 5275006"/>
                  <a:gd name="connsiteY1" fmla="*/ 0 h 619432"/>
                  <a:gd name="connsiteX2" fmla="*/ 5262715 w 5275006"/>
                  <a:gd name="connsiteY2" fmla="*/ 0 h 619432"/>
                  <a:gd name="connsiteX3" fmla="*/ 5275006 w 5275006"/>
                  <a:gd name="connsiteY3" fmla="*/ 619432 h 619432"/>
                  <a:gd name="connsiteX4" fmla="*/ 0 w 5275006"/>
                  <a:gd name="connsiteY4" fmla="*/ 619432 h 619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5006" h="619432">
                    <a:moveTo>
                      <a:pt x="0" y="619432"/>
                    </a:moveTo>
                    <a:cubicBezTo>
                      <a:pt x="1071716" y="486697"/>
                      <a:pt x="1922207" y="132735"/>
                      <a:pt x="2993923" y="0"/>
                    </a:cubicBezTo>
                    <a:lnTo>
                      <a:pt x="5262715" y="0"/>
                    </a:lnTo>
                    <a:lnTo>
                      <a:pt x="5275006" y="619432"/>
                    </a:lnTo>
                    <a:lnTo>
                      <a:pt x="0" y="619432"/>
                    </a:lnTo>
                    <a:close/>
                  </a:path>
                </a:pathLst>
              </a:cu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144863" y="0"/>
              <a:ext cx="1047137" cy="922975"/>
            </a:xfrm>
            <a:prstGeom prst="rect">
              <a:avLst/>
            </a:prstGeom>
          </p:spPr>
        </p:pic>
      </p:grpSp>
    </p:spTree>
    <p:extLst>
      <p:ext uri="{BB962C8B-B14F-4D97-AF65-F5344CB8AC3E}">
        <p14:creationId xmlns:p14="http://schemas.microsoft.com/office/powerpoint/2010/main" val="37487570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6984" y="1102516"/>
            <a:ext cx="7380816" cy="640560"/>
          </a:xfrm>
        </p:spPr>
        <p:txBody>
          <a:bodyPr>
            <a:normAutofit/>
          </a:bodyPr>
          <a:lstStyle/>
          <a:p>
            <a:r>
              <a:rPr lang="ka-GE" sz="2800" dirty="0" smtClean="0"/>
              <a:t>კომუნალური ნარჩენები ბანაკის უკან</a:t>
            </a:r>
            <a:endParaRPr lang="en-US" sz="28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264353" y="1930400"/>
            <a:ext cx="7906542" cy="4520276"/>
          </a:xfrm>
        </p:spPr>
      </p:pic>
      <p:grpSp>
        <p:nvGrpSpPr>
          <p:cNvPr id="5" name="Group 4"/>
          <p:cNvGrpSpPr/>
          <p:nvPr/>
        </p:nvGrpSpPr>
        <p:grpSpPr>
          <a:xfrm>
            <a:off x="0" y="-1"/>
            <a:ext cx="12192000" cy="922976"/>
            <a:chOff x="0" y="-1"/>
            <a:chExt cx="12192000" cy="922976"/>
          </a:xfrm>
        </p:grpSpPr>
        <p:grpSp>
          <p:nvGrpSpPr>
            <p:cNvPr id="6" name="Group 5"/>
            <p:cNvGrpSpPr/>
            <p:nvPr/>
          </p:nvGrpSpPr>
          <p:grpSpPr>
            <a:xfrm>
              <a:off x="0" y="-1"/>
              <a:ext cx="12192000" cy="825426"/>
              <a:chOff x="0" y="0"/>
              <a:chExt cx="12192000" cy="619432"/>
            </a:xfrm>
          </p:grpSpPr>
          <p:sp>
            <p:nvSpPr>
              <p:cNvPr id="8" name="Rectangle 7"/>
              <p:cNvSpPr/>
              <p:nvPr/>
            </p:nvSpPr>
            <p:spPr>
              <a:xfrm>
                <a:off x="0" y="0"/>
                <a:ext cx="12192000" cy="619432"/>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4"/>
              <p:cNvSpPr/>
              <p:nvPr/>
            </p:nvSpPr>
            <p:spPr>
              <a:xfrm>
                <a:off x="6916994" y="0"/>
                <a:ext cx="5275006" cy="619432"/>
              </a:xfrm>
              <a:custGeom>
                <a:avLst/>
                <a:gdLst>
                  <a:gd name="connsiteX0" fmla="*/ 0 w 5275006"/>
                  <a:gd name="connsiteY0" fmla="*/ 619432 h 619432"/>
                  <a:gd name="connsiteX1" fmla="*/ 5262715 w 5275006"/>
                  <a:gd name="connsiteY1" fmla="*/ 0 h 619432"/>
                  <a:gd name="connsiteX2" fmla="*/ 5275006 w 5275006"/>
                  <a:gd name="connsiteY2" fmla="*/ 619432 h 619432"/>
                  <a:gd name="connsiteX3" fmla="*/ 0 w 5275006"/>
                  <a:gd name="connsiteY3" fmla="*/ 619432 h 619432"/>
                  <a:gd name="connsiteX0" fmla="*/ 0 w 5275006"/>
                  <a:gd name="connsiteY0" fmla="*/ 619432 h 619432"/>
                  <a:gd name="connsiteX1" fmla="*/ 3126658 w 5275006"/>
                  <a:gd name="connsiteY1" fmla="*/ 103239 h 619432"/>
                  <a:gd name="connsiteX2" fmla="*/ 5262715 w 5275006"/>
                  <a:gd name="connsiteY2" fmla="*/ 0 h 619432"/>
                  <a:gd name="connsiteX3" fmla="*/ 5275006 w 5275006"/>
                  <a:gd name="connsiteY3" fmla="*/ 619432 h 619432"/>
                  <a:gd name="connsiteX4" fmla="*/ 0 w 5275006"/>
                  <a:gd name="connsiteY4" fmla="*/ 619432 h 619432"/>
                  <a:gd name="connsiteX0" fmla="*/ 0 w 5275006"/>
                  <a:gd name="connsiteY0" fmla="*/ 619432 h 619432"/>
                  <a:gd name="connsiteX1" fmla="*/ 2993923 w 5275006"/>
                  <a:gd name="connsiteY1" fmla="*/ 0 h 619432"/>
                  <a:gd name="connsiteX2" fmla="*/ 5262715 w 5275006"/>
                  <a:gd name="connsiteY2" fmla="*/ 0 h 619432"/>
                  <a:gd name="connsiteX3" fmla="*/ 5275006 w 5275006"/>
                  <a:gd name="connsiteY3" fmla="*/ 619432 h 619432"/>
                  <a:gd name="connsiteX4" fmla="*/ 0 w 5275006"/>
                  <a:gd name="connsiteY4" fmla="*/ 619432 h 619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5006" h="619432">
                    <a:moveTo>
                      <a:pt x="0" y="619432"/>
                    </a:moveTo>
                    <a:cubicBezTo>
                      <a:pt x="1071716" y="486697"/>
                      <a:pt x="1922207" y="132735"/>
                      <a:pt x="2993923" y="0"/>
                    </a:cubicBezTo>
                    <a:lnTo>
                      <a:pt x="5262715" y="0"/>
                    </a:lnTo>
                    <a:lnTo>
                      <a:pt x="5275006" y="619432"/>
                    </a:lnTo>
                    <a:lnTo>
                      <a:pt x="0" y="619432"/>
                    </a:lnTo>
                    <a:close/>
                  </a:path>
                </a:pathLst>
              </a:cu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144863" y="0"/>
              <a:ext cx="1047137" cy="922975"/>
            </a:xfrm>
            <a:prstGeom prst="rect">
              <a:avLst/>
            </a:prstGeom>
          </p:spPr>
        </p:pic>
      </p:grpSp>
    </p:spTree>
    <p:extLst>
      <p:ext uri="{BB962C8B-B14F-4D97-AF65-F5344CB8AC3E}">
        <p14:creationId xmlns:p14="http://schemas.microsoft.com/office/powerpoint/2010/main" val="40490765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6899" y="934335"/>
            <a:ext cx="7029451" cy="775855"/>
          </a:xfrm>
        </p:spPr>
        <p:txBody>
          <a:bodyPr>
            <a:normAutofit fontScale="90000"/>
          </a:bodyPr>
          <a:lstStyle/>
          <a:p>
            <a:r>
              <a:rPr lang="ka-GE" sz="2800" dirty="0" smtClean="0"/>
              <a:t>ნარჩენების მენეჯმენტი სამშენებლო მოედანზე</a:t>
            </a:r>
            <a:endParaRPr lang="en-US" sz="2800" dirty="0"/>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377701" y="1710190"/>
            <a:ext cx="6245010" cy="4664484"/>
          </a:xfrm>
        </p:spPr>
      </p:pic>
      <p:grpSp>
        <p:nvGrpSpPr>
          <p:cNvPr id="5" name="Group 4"/>
          <p:cNvGrpSpPr/>
          <p:nvPr/>
        </p:nvGrpSpPr>
        <p:grpSpPr>
          <a:xfrm>
            <a:off x="0" y="-1"/>
            <a:ext cx="12192000" cy="922976"/>
            <a:chOff x="0" y="-1"/>
            <a:chExt cx="12192000" cy="922976"/>
          </a:xfrm>
        </p:grpSpPr>
        <p:grpSp>
          <p:nvGrpSpPr>
            <p:cNvPr id="6" name="Group 5"/>
            <p:cNvGrpSpPr/>
            <p:nvPr/>
          </p:nvGrpSpPr>
          <p:grpSpPr>
            <a:xfrm>
              <a:off x="0" y="-1"/>
              <a:ext cx="12192000" cy="825426"/>
              <a:chOff x="0" y="0"/>
              <a:chExt cx="12192000" cy="619432"/>
            </a:xfrm>
          </p:grpSpPr>
          <p:sp>
            <p:nvSpPr>
              <p:cNvPr id="8" name="Rectangle 7"/>
              <p:cNvSpPr/>
              <p:nvPr/>
            </p:nvSpPr>
            <p:spPr>
              <a:xfrm>
                <a:off x="0" y="0"/>
                <a:ext cx="12192000" cy="619432"/>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4"/>
              <p:cNvSpPr/>
              <p:nvPr/>
            </p:nvSpPr>
            <p:spPr>
              <a:xfrm>
                <a:off x="6916994" y="0"/>
                <a:ext cx="5275006" cy="619432"/>
              </a:xfrm>
              <a:custGeom>
                <a:avLst/>
                <a:gdLst>
                  <a:gd name="connsiteX0" fmla="*/ 0 w 5275006"/>
                  <a:gd name="connsiteY0" fmla="*/ 619432 h 619432"/>
                  <a:gd name="connsiteX1" fmla="*/ 5262715 w 5275006"/>
                  <a:gd name="connsiteY1" fmla="*/ 0 h 619432"/>
                  <a:gd name="connsiteX2" fmla="*/ 5275006 w 5275006"/>
                  <a:gd name="connsiteY2" fmla="*/ 619432 h 619432"/>
                  <a:gd name="connsiteX3" fmla="*/ 0 w 5275006"/>
                  <a:gd name="connsiteY3" fmla="*/ 619432 h 619432"/>
                  <a:gd name="connsiteX0" fmla="*/ 0 w 5275006"/>
                  <a:gd name="connsiteY0" fmla="*/ 619432 h 619432"/>
                  <a:gd name="connsiteX1" fmla="*/ 3126658 w 5275006"/>
                  <a:gd name="connsiteY1" fmla="*/ 103239 h 619432"/>
                  <a:gd name="connsiteX2" fmla="*/ 5262715 w 5275006"/>
                  <a:gd name="connsiteY2" fmla="*/ 0 h 619432"/>
                  <a:gd name="connsiteX3" fmla="*/ 5275006 w 5275006"/>
                  <a:gd name="connsiteY3" fmla="*/ 619432 h 619432"/>
                  <a:gd name="connsiteX4" fmla="*/ 0 w 5275006"/>
                  <a:gd name="connsiteY4" fmla="*/ 619432 h 619432"/>
                  <a:gd name="connsiteX0" fmla="*/ 0 w 5275006"/>
                  <a:gd name="connsiteY0" fmla="*/ 619432 h 619432"/>
                  <a:gd name="connsiteX1" fmla="*/ 2993923 w 5275006"/>
                  <a:gd name="connsiteY1" fmla="*/ 0 h 619432"/>
                  <a:gd name="connsiteX2" fmla="*/ 5262715 w 5275006"/>
                  <a:gd name="connsiteY2" fmla="*/ 0 h 619432"/>
                  <a:gd name="connsiteX3" fmla="*/ 5275006 w 5275006"/>
                  <a:gd name="connsiteY3" fmla="*/ 619432 h 619432"/>
                  <a:gd name="connsiteX4" fmla="*/ 0 w 5275006"/>
                  <a:gd name="connsiteY4" fmla="*/ 619432 h 619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5006" h="619432">
                    <a:moveTo>
                      <a:pt x="0" y="619432"/>
                    </a:moveTo>
                    <a:cubicBezTo>
                      <a:pt x="1071716" y="486697"/>
                      <a:pt x="1922207" y="132735"/>
                      <a:pt x="2993923" y="0"/>
                    </a:cubicBezTo>
                    <a:lnTo>
                      <a:pt x="5262715" y="0"/>
                    </a:lnTo>
                    <a:lnTo>
                      <a:pt x="5275006" y="619432"/>
                    </a:lnTo>
                    <a:lnTo>
                      <a:pt x="0" y="619432"/>
                    </a:lnTo>
                    <a:close/>
                  </a:path>
                </a:pathLst>
              </a:cu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144863" y="0"/>
              <a:ext cx="1047137" cy="922975"/>
            </a:xfrm>
            <a:prstGeom prst="rect">
              <a:avLst/>
            </a:prstGeom>
          </p:spPr>
        </p:pic>
      </p:grpSp>
    </p:spTree>
    <p:extLst>
      <p:ext uri="{BB962C8B-B14F-4D97-AF65-F5344CB8AC3E}">
        <p14:creationId xmlns:p14="http://schemas.microsoft.com/office/powerpoint/2010/main" val="18754720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1073431"/>
            <a:ext cx="8596668" cy="839151"/>
          </a:xfrm>
        </p:spPr>
        <p:txBody>
          <a:bodyPr>
            <a:normAutofit fontScale="90000"/>
          </a:bodyPr>
          <a:lstStyle/>
          <a:p>
            <a:r>
              <a:rPr lang="ka-GE" sz="2800" dirty="0" smtClean="0"/>
              <a:t>ნიადაგის დაბინძურება ტრანსპორტის რემონტის დროს</a:t>
            </a:r>
            <a:endParaRPr lang="en-US" sz="2800"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93218" y="2160589"/>
            <a:ext cx="6471611" cy="3974204"/>
          </a:xfrm>
          <a:prstGeom prst="rect">
            <a:avLst/>
          </a:prstGeom>
        </p:spPr>
      </p:pic>
      <p:grpSp>
        <p:nvGrpSpPr>
          <p:cNvPr id="5" name="Group 4"/>
          <p:cNvGrpSpPr/>
          <p:nvPr/>
        </p:nvGrpSpPr>
        <p:grpSpPr>
          <a:xfrm>
            <a:off x="0" y="-1"/>
            <a:ext cx="12192000" cy="922976"/>
            <a:chOff x="0" y="-1"/>
            <a:chExt cx="12192000" cy="922976"/>
          </a:xfrm>
        </p:grpSpPr>
        <p:grpSp>
          <p:nvGrpSpPr>
            <p:cNvPr id="6" name="Group 5"/>
            <p:cNvGrpSpPr/>
            <p:nvPr/>
          </p:nvGrpSpPr>
          <p:grpSpPr>
            <a:xfrm>
              <a:off x="0" y="-1"/>
              <a:ext cx="12192000" cy="825426"/>
              <a:chOff x="0" y="0"/>
              <a:chExt cx="12192000" cy="619432"/>
            </a:xfrm>
          </p:grpSpPr>
          <p:sp>
            <p:nvSpPr>
              <p:cNvPr id="8" name="Rectangle 7"/>
              <p:cNvSpPr/>
              <p:nvPr/>
            </p:nvSpPr>
            <p:spPr>
              <a:xfrm>
                <a:off x="0" y="0"/>
                <a:ext cx="12192000" cy="619432"/>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4"/>
              <p:cNvSpPr/>
              <p:nvPr/>
            </p:nvSpPr>
            <p:spPr>
              <a:xfrm>
                <a:off x="6916994" y="0"/>
                <a:ext cx="5275006" cy="619432"/>
              </a:xfrm>
              <a:custGeom>
                <a:avLst/>
                <a:gdLst>
                  <a:gd name="connsiteX0" fmla="*/ 0 w 5275006"/>
                  <a:gd name="connsiteY0" fmla="*/ 619432 h 619432"/>
                  <a:gd name="connsiteX1" fmla="*/ 5262715 w 5275006"/>
                  <a:gd name="connsiteY1" fmla="*/ 0 h 619432"/>
                  <a:gd name="connsiteX2" fmla="*/ 5275006 w 5275006"/>
                  <a:gd name="connsiteY2" fmla="*/ 619432 h 619432"/>
                  <a:gd name="connsiteX3" fmla="*/ 0 w 5275006"/>
                  <a:gd name="connsiteY3" fmla="*/ 619432 h 619432"/>
                  <a:gd name="connsiteX0" fmla="*/ 0 w 5275006"/>
                  <a:gd name="connsiteY0" fmla="*/ 619432 h 619432"/>
                  <a:gd name="connsiteX1" fmla="*/ 3126658 w 5275006"/>
                  <a:gd name="connsiteY1" fmla="*/ 103239 h 619432"/>
                  <a:gd name="connsiteX2" fmla="*/ 5262715 w 5275006"/>
                  <a:gd name="connsiteY2" fmla="*/ 0 h 619432"/>
                  <a:gd name="connsiteX3" fmla="*/ 5275006 w 5275006"/>
                  <a:gd name="connsiteY3" fmla="*/ 619432 h 619432"/>
                  <a:gd name="connsiteX4" fmla="*/ 0 w 5275006"/>
                  <a:gd name="connsiteY4" fmla="*/ 619432 h 619432"/>
                  <a:gd name="connsiteX0" fmla="*/ 0 w 5275006"/>
                  <a:gd name="connsiteY0" fmla="*/ 619432 h 619432"/>
                  <a:gd name="connsiteX1" fmla="*/ 2993923 w 5275006"/>
                  <a:gd name="connsiteY1" fmla="*/ 0 h 619432"/>
                  <a:gd name="connsiteX2" fmla="*/ 5262715 w 5275006"/>
                  <a:gd name="connsiteY2" fmla="*/ 0 h 619432"/>
                  <a:gd name="connsiteX3" fmla="*/ 5275006 w 5275006"/>
                  <a:gd name="connsiteY3" fmla="*/ 619432 h 619432"/>
                  <a:gd name="connsiteX4" fmla="*/ 0 w 5275006"/>
                  <a:gd name="connsiteY4" fmla="*/ 619432 h 619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5006" h="619432">
                    <a:moveTo>
                      <a:pt x="0" y="619432"/>
                    </a:moveTo>
                    <a:cubicBezTo>
                      <a:pt x="1071716" y="486697"/>
                      <a:pt x="1922207" y="132735"/>
                      <a:pt x="2993923" y="0"/>
                    </a:cubicBezTo>
                    <a:lnTo>
                      <a:pt x="5262715" y="0"/>
                    </a:lnTo>
                    <a:lnTo>
                      <a:pt x="5275006" y="619432"/>
                    </a:lnTo>
                    <a:lnTo>
                      <a:pt x="0" y="619432"/>
                    </a:lnTo>
                    <a:close/>
                  </a:path>
                </a:pathLst>
              </a:cu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144863" y="0"/>
              <a:ext cx="1047137" cy="922975"/>
            </a:xfrm>
            <a:prstGeom prst="rect">
              <a:avLst/>
            </a:prstGeom>
          </p:spPr>
        </p:pic>
      </p:grpSp>
    </p:spTree>
    <p:extLst>
      <p:ext uri="{BB962C8B-B14F-4D97-AF65-F5344CB8AC3E}">
        <p14:creationId xmlns:p14="http://schemas.microsoft.com/office/powerpoint/2010/main" val="19173275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206" y="4193551"/>
            <a:ext cx="5309698" cy="1759788"/>
          </a:xfrm>
        </p:spPr>
        <p:txBody>
          <a:bodyPr>
            <a:normAutofit fontScale="90000"/>
          </a:bodyPr>
          <a:lstStyle/>
          <a:p>
            <a:pPr algn="ctr"/>
            <a:r>
              <a:rPr lang="ka-GE" sz="5300" b="1" dirty="0" smtClean="0">
                <a:solidFill>
                  <a:srgbClr val="0070C0"/>
                </a:solidFill>
              </a:rPr>
              <a:t>მადლობა </a:t>
            </a:r>
            <a:r>
              <a:rPr lang="ka-GE" sz="4900" b="1" dirty="0" smtClean="0">
                <a:solidFill>
                  <a:srgbClr val="0070C0"/>
                </a:solidFill>
              </a:rPr>
              <a:t>ყურადღებისათვის!</a:t>
            </a:r>
            <a:r>
              <a:rPr lang="ka-GE" sz="4400" b="1" dirty="0" smtClean="0">
                <a:solidFill>
                  <a:srgbClr val="0070C0"/>
                </a:solidFill>
              </a:rPr>
              <a:t/>
            </a:r>
            <a:br>
              <a:rPr lang="ka-GE" sz="4400" b="1" dirty="0" smtClean="0">
                <a:solidFill>
                  <a:srgbClr val="0070C0"/>
                </a:solidFill>
              </a:rPr>
            </a:br>
            <a:r>
              <a:rPr lang="ka-GE" sz="4400" b="1" dirty="0">
                <a:solidFill>
                  <a:srgbClr val="0070C0"/>
                </a:solidFill>
              </a:rPr>
              <a:t/>
            </a:r>
            <a:br>
              <a:rPr lang="ka-GE" sz="4400" b="1" dirty="0">
                <a:solidFill>
                  <a:srgbClr val="0070C0"/>
                </a:solidFill>
              </a:rPr>
            </a:br>
            <a:endParaRPr lang="en-US" sz="4400" b="1" dirty="0">
              <a:solidFill>
                <a:srgbClr val="0070C0"/>
              </a:solidFill>
            </a:endParaRPr>
          </a:p>
        </p:txBody>
      </p:sp>
      <p:sp>
        <p:nvSpPr>
          <p:cNvPr id="4" name="Rectangle 3"/>
          <p:cNvSpPr/>
          <p:nvPr/>
        </p:nvSpPr>
        <p:spPr>
          <a:xfrm>
            <a:off x="0" y="0"/>
            <a:ext cx="12192000" cy="3524865"/>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a:off x="4881717" y="0"/>
            <a:ext cx="7310283" cy="6858000"/>
          </a:xfrm>
          <a:custGeom>
            <a:avLst/>
            <a:gdLst>
              <a:gd name="connsiteX0" fmla="*/ 0 w 5275006"/>
              <a:gd name="connsiteY0" fmla="*/ 619432 h 619432"/>
              <a:gd name="connsiteX1" fmla="*/ 5262715 w 5275006"/>
              <a:gd name="connsiteY1" fmla="*/ 0 h 619432"/>
              <a:gd name="connsiteX2" fmla="*/ 5275006 w 5275006"/>
              <a:gd name="connsiteY2" fmla="*/ 619432 h 619432"/>
              <a:gd name="connsiteX3" fmla="*/ 0 w 5275006"/>
              <a:gd name="connsiteY3" fmla="*/ 619432 h 619432"/>
              <a:gd name="connsiteX0" fmla="*/ 0 w 5275006"/>
              <a:gd name="connsiteY0" fmla="*/ 619432 h 619432"/>
              <a:gd name="connsiteX1" fmla="*/ 3126658 w 5275006"/>
              <a:gd name="connsiteY1" fmla="*/ 103239 h 619432"/>
              <a:gd name="connsiteX2" fmla="*/ 5262715 w 5275006"/>
              <a:gd name="connsiteY2" fmla="*/ 0 h 619432"/>
              <a:gd name="connsiteX3" fmla="*/ 5275006 w 5275006"/>
              <a:gd name="connsiteY3" fmla="*/ 619432 h 619432"/>
              <a:gd name="connsiteX4" fmla="*/ 0 w 5275006"/>
              <a:gd name="connsiteY4" fmla="*/ 619432 h 619432"/>
              <a:gd name="connsiteX0" fmla="*/ 0 w 5275006"/>
              <a:gd name="connsiteY0" fmla="*/ 619432 h 619432"/>
              <a:gd name="connsiteX1" fmla="*/ 2993923 w 5275006"/>
              <a:gd name="connsiteY1" fmla="*/ 0 h 619432"/>
              <a:gd name="connsiteX2" fmla="*/ 5262715 w 5275006"/>
              <a:gd name="connsiteY2" fmla="*/ 0 h 619432"/>
              <a:gd name="connsiteX3" fmla="*/ 5275006 w 5275006"/>
              <a:gd name="connsiteY3" fmla="*/ 619432 h 619432"/>
              <a:gd name="connsiteX4" fmla="*/ 0 w 5275006"/>
              <a:gd name="connsiteY4" fmla="*/ 619432 h 619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5006" h="619432">
                <a:moveTo>
                  <a:pt x="0" y="619432"/>
                </a:moveTo>
                <a:cubicBezTo>
                  <a:pt x="1071716" y="486697"/>
                  <a:pt x="1922207" y="132735"/>
                  <a:pt x="2993923" y="0"/>
                </a:cubicBezTo>
                <a:lnTo>
                  <a:pt x="5262715" y="0"/>
                </a:lnTo>
                <a:lnTo>
                  <a:pt x="5275006" y="619432"/>
                </a:lnTo>
                <a:lnTo>
                  <a:pt x="0" y="619432"/>
                </a:lnTo>
                <a:close/>
              </a:path>
            </a:pathLst>
          </a:cu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25784" y="333833"/>
            <a:ext cx="3162409" cy="2350250"/>
          </a:xfrm>
          <a:prstGeom prst="rect">
            <a:avLst/>
          </a:prstGeom>
        </p:spPr>
      </p:pic>
    </p:spTree>
    <p:extLst>
      <p:ext uri="{BB962C8B-B14F-4D97-AF65-F5344CB8AC3E}">
        <p14:creationId xmlns:p14="http://schemas.microsoft.com/office/powerpoint/2010/main" val="12420635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a-GE" dirty="0" smtClean="0"/>
              <a:t>არსებული მდგომარეობა</a:t>
            </a:r>
            <a:endParaRPr lang="ka-GE" dirty="0"/>
          </a:p>
        </p:txBody>
      </p:sp>
      <p:sp>
        <p:nvSpPr>
          <p:cNvPr id="3" name="Content Placeholder 2"/>
          <p:cNvSpPr>
            <a:spLocks noGrp="1"/>
          </p:cNvSpPr>
          <p:nvPr>
            <p:ph idx="1"/>
          </p:nvPr>
        </p:nvSpPr>
        <p:spPr>
          <a:xfrm>
            <a:off x="677333" y="1496291"/>
            <a:ext cx="9054495" cy="4545071"/>
          </a:xfrm>
        </p:spPr>
        <p:txBody>
          <a:bodyPr>
            <a:normAutofit/>
          </a:bodyPr>
          <a:lstStyle/>
          <a:p>
            <a:pPr marL="0" indent="0">
              <a:buNone/>
            </a:pPr>
            <a:r>
              <a:rPr lang="ka-GE" dirty="0" smtClean="0"/>
              <a:t>არსებული ხიდის გამოკვლევის პროცესში გამოვლინდა მთელი რიგი დეფექტები და დაზიანებები:</a:t>
            </a:r>
          </a:p>
          <a:p>
            <a:pPr lvl="0"/>
            <a:r>
              <a:rPr lang="ka-GE" dirty="0"/>
              <a:t>ძლიერ დაზიანებულია და დეფრმირებულია ხიდის სავალი ნაწილის ფოლადის ფურცლები;</a:t>
            </a:r>
            <a:endParaRPr lang="en-US" dirty="0"/>
          </a:p>
          <a:p>
            <a:pPr lvl="0"/>
            <a:r>
              <a:rPr lang="ka-GE" dirty="0"/>
              <a:t>ხიდის სავალ ნაწილზე არ არის მოწყობილი თვალამრიდები</a:t>
            </a:r>
            <a:endParaRPr lang="en-US" dirty="0"/>
          </a:p>
          <a:p>
            <a:pPr lvl="0"/>
            <a:r>
              <a:rPr lang="ka-GE" dirty="0"/>
              <a:t>ფოლადის მოაჯირი კოროზირებულია;</a:t>
            </a:r>
            <a:endParaRPr lang="en-US" dirty="0"/>
          </a:p>
          <a:p>
            <a:pPr lvl="0"/>
            <a:r>
              <a:rPr lang="ka-GE" dirty="0"/>
              <a:t>მალის ნაშენი და სავალი ნაწილის ფოლადის კონსტრუქციები დაჟანგულია </a:t>
            </a:r>
            <a:endParaRPr lang="en-US" dirty="0"/>
          </a:p>
          <a:p>
            <a:r>
              <a:rPr lang="ka-GE" dirty="0"/>
              <a:t>გამორეცხილია ბურჯების რკინაბეტონის </a:t>
            </a:r>
            <a:r>
              <a:rPr lang="ka-GE" dirty="0" smtClean="0"/>
              <a:t>საძირკვლები</a:t>
            </a:r>
          </a:p>
          <a:p>
            <a:pPr marL="0" indent="0">
              <a:buNone/>
            </a:pPr>
            <a:r>
              <a:rPr lang="ka-GE" dirty="0" smtClean="0"/>
              <a:t>ასეთ პირობებში  ხიდის შეკეთება და რეკონსტრუქცია ფაქტობრივად შეუძლებელია. </a:t>
            </a:r>
          </a:p>
          <a:p>
            <a:endParaRPr lang="ka-GE" dirty="0" smtClean="0"/>
          </a:p>
          <a:p>
            <a:pPr algn="just"/>
            <a:endParaRPr lang="ka-GE" noProof="1" smtClean="0"/>
          </a:p>
          <a:p>
            <a:pPr algn="just"/>
            <a:endParaRPr lang="ka-GE" dirty="0" smtClean="0"/>
          </a:p>
          <a:p>
            <a:endParaRPr lang="ka-GE" dirty="0"/>
          </a:p>
        </p:txBody>
      </p:sp>
    </p:spTree>
    <p:extLst>
      <p:ext uri="{BB962C8B-B14F-4D97-AF65-F5344CB8AC3E}">
        <p14:creationId xmlns:p14="http://schemas.microsoft.com/office/powerpoint/2010/main" val="40077595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983679538"/>
              </p:ext>
            </p:extLst>
          </p:nvPr>
        </p:nvGraphicFramePr>
        <p:xfrm>
          <a:off x="926748" y="822960"/>
          <a:ext cx="9014086" cy="888273"/>
        </p:xfrm>
        <a:graphic>
          <a:graphicData uri="http://schemas.openxmlformats.org/drawingml/2006/table">
            <a:tbl>
              <a:tblPr firstRow="1" firstCol="1" bandRow="1">
                <a:tableStyleId>{5C22544A-7EE6-4342-B048-85BDC9FD1C3A}</a:tableStyleId>
              </a:tblPr>
              <a:tblGrid>
                <a:gridCol w="9014086">
                  <a:extLst>
                    <a:ext uri="{9D8B030D-6E8A-4147-A177-3AD203B41FA5}">
                      <a16:colId xmlns:a16="http://schemas.microsoft.com/office/drawing/2014/main" val="2804762327"/>
                    </a:ext>
                  </a:extLst>
                </a:gridCol>
              </a:tblGrid>
              <a:tr h="888273">
                <a:tc>
                  <a:txBody>
                    <a:bodyPr/>
                    <a:lstStyle/>
                    <a:p>
                      <a:pPr marL="0" marR="0" algn="r">
                        <a:lnSpc>
                          <a:spcPct val="115000"/>
                        </a:lnSpc>
                        <a:spcBef>
                          <a:spcPts val="600"/>
                        </a:spcBef>
                        <a:spcAft>
                          <a:spcPts val="600"/>
                        </a:spcAft>
                      </a:pPr>
                      <a:endParaRPr lang="ka-GE" sz="600" dirty="0" smtClean="0">
                        <a:effectLst/>
                      </a:endParaRPr>
                    </a:p>
                    <a:p>
                      <a:pPr marL="0" marR="0" algn="r">
                        <a:lnSpc>
                          <a:spcPct val="115000"/>
                        </a:lnSpc>
                        <a:spcBef>
                          <a:spcPts val="600"/>
                        </a:spcBef>
                        <a:spcAft>
                          <a:spcPts val="600"/>
                        </a:spcAft>
                      </a:pPr>
                      <a:r>
                        <a:rPr lang="ka-GE" sz="2000" dirty="0" smtClean="0">
                          <a:effectLst/>
                        </a:rPr>
                        <a:t>არსებული </a:t>
                      </a:r>
                      <a:r>
                        <a:rPr lang="ka-GE" sz="2000" dirty="0">
                          <a:effectLst/>
                        </a:rPr>
                        <a:t>ხიდის  სურათი</a:t>
                      </a:r>
                      <a:r>
                        <a:rPr lang="ka-GE" sz="1200" dirty="0">
                          <a:effectLst/>
                        </a:rPr>
                        <a:t>.</a:t>
                      </a:r>
                      <a:endParaRPr lang="en-US" sz="110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50274594"/>
                  </a:ext>
                </a:extLst>
              </a:tr>
            </a:tbl>
          </a:graphicData>
        </a:graphic>
      </p:graphicFrame>
      <p:pic>
        <p:nvPicPr>
          <p:cNvPr id="1026" name="Picture 2" descr="pp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6748" y="1787237"/>
            <a:ext cx="7286227" cy="3732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4275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5047" y="993978"/>
            <a:ext cx="6324600"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83190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918754"/>
          </a:xfrm>
        </p:spPr>
        <p:txBody>
          <a:bodyPr>
            <a:normAutofit fontScale="90000"/>
          </a:bodyPr>
          <a:lstStyle/>
          <a:p>
            <a:r>
              <a:rPr lang="ka-GE" b="1" dirty="0"/>
              <a:t>საპროექტო გადაწყვეტილება</a:t>
            </a:r>
            <a:r>
              <a:rPr lang="en-US" dirty="0"/>
              <a:t/>
            </a:r>
            <a:br>
              <a:rPr lang="en-US" dirty="0"/>
            </a:br>
            <a:endParaRPr lang="en-US" dirty="0"/>
          </a:p>
        </p:txBody>
      </p:sp>
      <p:sp>
        <p:nvSpPr>
          <p:cNvPr id="3" name="Content Placeholder 2"/>
          <p:cNvSpPr>
            <a:spLocks noGrp="1"/>
          </p:cNvSpPr>
          <p:nvPr>
            <p:ph idx="1"/>
          </p:nvPr>
        </p:nvSpPr>
        <p:spPr>
          <a:xfrm>
            <a:off x="677334" y="1395822"/>
            <a:ext cx="8596668" cy="5004978"/>
          </a:xfrm>
        </p:spPr>
        <p:txBody>
          <a:bodyPr>
            <a:normAutofit fontScale="85000" lnSpcReduction="10000"/>
          </a:bodyPr>
          <a:lstStyle/>
          <a:p>
            <a:pPr algn="just"/>
            <a:r>
              <a:rPr lang="ka-GE" dirty="0"/>
              <a:t>ახალი ხიდის ღერძი ემთხვევა არსებული ხიდის ღერძს. </a:t>
            </a:r>
            <a:endParaRPr lang="ka-GE" dirty="0" smtClean="0"/>
          </a:p>
          <a:p>
            <a:pPr algn="just"/>
            <a:r>
              <a:rPr lang="ka-GE" dirty="0"/>
              <a:t>საპროექტო ხიდი ერთ მალიანია, სქემით 1X18,0მ. ხიდის მთლიანი სიგრძეა 25,32მ. ხიდის გაბარიტია 7,5მ+2X0,75მ. სტატიკური სქემის მიხედვით ხიდის მალის ნაშენი ჭრილი სისტემის არის. ხიდი გეგმაში განლაგებულია გზის სწორ მონაკვეთზე და კვეთავს მდ.ფიჩორს 840 – ით . გრძივ პროფილზე ხიდის ქანობია 0,5%. ხიდის ბურჯებად მიღებულია მონოლითური რკინაბეტონის, წოლანა ტიპის. თითვეული ბურჯი შედგება როსტვრკისგან, საკარადე კედლისგან, საყრდენი ბალიშებისგან და ფრთებისგან. ბურჯები ეფუძვნებიან ხიმინჯოვან საძირკვლებს. თითვეული ხიმინჯოვანი საძირკველი ეწყობა თერთმეტ ორ რიგში, ჭადრაკულად განლაგებული ხიმინჯისგან, დიამეტრით 0,9მ და სიგრძით 15,0მ. ხიმინჯების ცენტრებს შორის მანძილი ხიდის განივი მიმართულებით შეადგენს 1,9მ, ხოლო განივი მიმართულებით 1.7მ. ხიდის მალის ნაშენი შედგება კარკასული ტიპის, თ – ფორმის, ანაკრეფი კონსტრუქციის რკინაბეტონის კოჭებისგან, სიგრძით 18,0მ. კოჭების საანგარიშო სიგრძეა 17,4მ. მალის ნაშენის განივ კვეთში განლაგებულია 6 კოჭი, ბიჯით 1,7მ. ერთმანედთან კოჭები მონოლითდებიან გრძივი გამონოლითების ნაკერებით. ხიდის სავლი ნაწილის სიგანეა 7,5მ. სავალი ნაწილი შედგება ორი სამოძრაო ზოლისგან, თითოეული სიგანით 3,25მ და უსაფრთხოების ზოლებისგან, სავალი ნაწილის ორივე მხარეს, თითოეული სიგანით 0,5მ. სავალი ნაწილის ორივე მხარეს გათვალისწინებულია 0,75მ – ანი სიგანის ტროტიარების მოწყობა. ტროტუარები სავალი ნაწილისგან გამოყოფილია ლითონის ზღუდარებით, სიმაღლით 0,75მ. ტროტუარებზე გათვალისწინებულია ლითონის მოაჯირების მოწყობა, სიმაღლით 1,1მ. სავლი ნაწილის სამოსად მიღებულია ცემენტობეტონის საფარი, სისქით 8სმ. ხიდზე გათვალისიწნებულია წყლის არინება ორგანიზირებული წესით. მალის ნაშენზე ეწყობა წყალმიმღები ძაბრები. ძაბრებიდან მილების საშუალებით წყალი გაედინება ხიდის მიმდებარედ</a:t>
            </a:r>
            <a:endParaRPr lang="en-US" dirty="0"/>
          </a:p>
          <a:p>
            <a:pPr marL="0" indent="0">
              <a:buNone/>
            </a:pPr>
            <a:endParaRPr lang="en-US" dirty="0"/>
          </a:p>
        </p:txBody>
      </p:sp>
    </p:spTree>
    <p:extLst>
      <p:ext uri="{BB962C8B-B14F-4D97-AF65-F5344CB8AC3E}">
        <p14:creationId xmlns:p14="http://schemas.microsoft.com/office/powerpoint/2010/main" val="14246263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0064 (1)"/>
          <p:cNvPicPr>
            <a:picLocks noChangeAspect="1" noChangeArrowheads="1"/>
          </p:cNvPicPr>
          <p:nvPr/>
        </p:nvPicPr>
        <p:blipFill>
          <a:blip r:embed="rId2">
            <a:extLst>
              <a:ext uri="{28A0092B-C50C-407E-A947-70E740481C1C}">
                <a14:useLocalDpi xmlns:a14="http://schemas.microsoft.com/office/drawing/2010/main" val="0"/>
              </a:ext>
            </a:extLst>
          </a:blip>
          <a:srcRect l="15431" t="4370" b="1399"/>
          <a:stretch>
            <a:fillRect/>
          </a:stretch>
        </p:blipFill>
        <p:spPr bwMode="auto">
          <a:xfrm>
            <a:off x="1211839" y="262458"/>
            <a:ext cx="7865659" cy="579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16840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0065 (2)"/>
          <p:cNvPicPr>
            <a:picLocks noChangeAspect="1" noChangeArrowheads="1"/>
          </p:cNvPicPr>
          <p:nvPr/>
        </p:nvPicPr>
        <p:blipFill>
          <a:blip r:embed="rId2">
            <a:extLst>
              <a:ext uri="{28A0092B-C50C-407E-A947-70E740481C1C}">
                <a14:useLocalDpi xmlns:a14="http://schemas.microsoft.com/office/drawing/2010/main" val="0"/>
              </a:ext>
            </a:extLst>
          </a:blip>
          <a:srcRect l="5466" b="2522"/>
          <a:stretch>
            <a:fillRect/>
          </a:stretch>
        </p:blipFill>
        <p:spPr bwMode="auto">
          <a:xfrm>
            <a:off x="652636" y="511839"/>
            <a:ext cx="9031692" cy="481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9078077"/>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1817</TotalTime>
  <Words>1644</Words>
  <Application>Microsoft Office PowerPoint</Application>
  <PresentationFormat>Widescreen</PresentationFormat>
  <Paragraphs>183</Paragraphs>
  <Slides>36</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Arial</vt:lpstr>
      <vt:lpstr>Calibri</vt:lpstr>
      <vt:lpstr>Sylfaen</vt:lpstr>
      <vt:lpstr>Times New Roman</vt:lpstr>
      <vt:lpstr>Trebuchet MS</vt:lpstr>
      <vt:lpstr>Wingdings</vt:lpstr>
      <vt:lpstr>Wingdings 3</vt:lpstr>
      <vt:lpstr>Facet</vt:lpstr>
      <vt:lpstr>შიდასახელმწიფოებრივი მნიშვნელობის აბაშა – გაღმა კოდორი – გულეისკირი - ჯაპანას საავტომობილო გზის კმ31 (30+375) – ზე მდინარე ფიჩორზე არსებული სახიდე გადასასვლელის ნაცვლად  ახალი სახიდე გადასასვლელის მშენებლობის და ექსპლუატაციის პროექტის         გარემოზე ზემოქმედების შეფასების ანგარიში</vt:lpstr>
      <vt:lpstr>PowerPoint Presentation</vt:lpstr>
      <vt:lpstr>არსებული მდგომარეობა</vt:lpstr>
      <vt:lpstr>არსებული მდგომარეობა</vt:lpstr>
      <vt:lpstr>PowerPoint Presentation</vt:lpstr>
      <vt:lpstr>PowerPoint Presentation</vt:lpstr>
      <vt:lpstr>საპროექტო გადაწყვეტილება </vt:lpstr>
      <vt:lpstr>PowerPoint Presentation</vt:lpstr>
      <vt:lpstr>PowerPoint Presentation</vt:lpstr>
      <vt:lpstr>მისასვლელი გზები  </vt:lpstr>
      <vt:lpstr>საპროექტო ხიდის პარამეტრები </vt:lpstr>
      <vt:lpstr>მშენებლობის ორგანიზება და დროებითი გზის მოწყობა. </vt:lpstr>
      <vt:lpstr>.  მოძრაობის უსაფრთხოებისათვის დროებითი გზა უნდა აღიჭურვოს შესაბამისი საგზაო ნიშნებით. </vt:lpstr>
      <vt:lpstr>საპროექტო ხიდი, დროებითი გზა და სამშენებლო ბანაკი </vt:lpstr>
      <vt:lpstr>საპროექტო ხიდი, დროებითი გზა და სამშენებლო ბანაკი</vt:lpstr>
      <vt:lpstr>ინფორმაცია პროექტის შესახებ </vt:lpstr>
      <vt:lpstr>ცხრილი მშენებლობაში დასაქმებულთა რაოდენობა </vt:lpstr>
      <vt:lpstr>მცენარეული საფარის და ნიადაგის ნაყოფიერი ფენის მოხსნა </vt:lpstr>
      <vt:lpstr>სამშენებლო სამუშაოების წყალმომარაგება და ჩამდინარე წყლების არინება </vt:lpstr>
      <vt:lpstr>სარეკულტივაციო სამუშაოები </vt:lpstr>
      <vt:lpstr>ექსპლუატაციის ეტაპი </vt:lpstr>
      <vt:lpstr>მტვერი სამშენებლო მოედნიდან</vt:lpstr>
      <vt:lpstr>გზების მორწვა მშენებლობის დროს</vt:lpstr>
      <vt:lpstr>ხმაურის გავრცელება და მოსალოდნელი ზემოქმედება </vt:lpstr>
      <vt:lpstr>ნარჩენები </vt:lpstr>
      <vt:lpstr>საყოფაცხოვრებო ნარჩენები</vt:lpstr>
      <vt:lpstr>PowerPoint Presentation</vt:lpstr>
      <vt:lpstr>ნიადაგის ჰუმუსოვანი ფენის დასაწყობაბა</vt:lpstr>
      <vt:lpstr>ინერტული მასალის უსისტემო დასაწყობება</vt:lpstr>
      <vt:lpstr>მოწესრიგებული ინერტული მასალის დასაწყობება</vt:lpstr>
      <vt:lpstr>მერქნული რესურსების უსისტემო დასაწყობება</vt:lpstr>
      <vt:lpstr>მერქნული რესურსის მოწესრიგებული დასაყობება</vt:lpstr>
      <vt:lpstr>კომუნალური ნარჩენები ბანაკის უკან</vt:lpstr>
      <vt:lpstr>ნარჩენების მენეჯმენტი სამშენებლო მოედანზე</vt:lpstr>
      <vt:lpstr>ნიადაგის დაბინძურება ტრანსპორტის რემონტის დროს</vt:lpstr>
      <vt:lpstr>მადლობა ყურადღებისათვის!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გარემოსდაცვითი საზოგადოებრივი მონიტორინგი</dc:title>
  <dc:creator>Gia Sofadze</dc:creator>
  <cp:lastModifiedBy>Rusudan Gholijashvili</cp:lastModifiedBy>
  <cp:revision>84</cp:revision>
  <dcterms:created xsi:type="dcterms:W3CDTF">2019-02-18T15:58:56Z</dcterms:created>
  <dcterms:modified xsi:type="dcterms:W3CDTF">2020-11-18T09:13:32Z</dcterms:modified>
</cp:coreProperties>
</file>