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1" r:id="rId1"/>
  </p:sldMasterIdLst>
  <p:notesMasterIdLst>
    <p:notesMasterId r:id="rId29"/>
  </p:notesMasterIdLst>
  <p:sldIdLst>
    <p:sldId id="256" r:id="rId2"/>
    <p:sldId id="257" r:id="rId3"/>
    <p:sldId id="258" r:id="rId4"/>
    <p:sldId id="274" r:id="rId5"/>
    <p:sldId id="260" r:id="rId6"/>
    <p:sldId id="261" r:id="rId7"/>
    <p:sldId id="262" r:id="rId8"/>
    <p:sldId id="276" r:id="rId9"/>
    <p:sldId id="275" r:id="rId10"/>
    <p:sldId id="277" r:id="rId11"/>
    <p:sldId id="278" r:id="rId12"/>
    <p:sldId id="279" r:id="rId13"/>
    <p:sldId id="281" r:id="rId14"/>
    <p:sldId id="273" r:id="rId15"/>
    <p:sldId id="282" r:id="rId16"/>
    <p:sldId id="266" r:id="rId17"/>
    <p:sldId id="267" r:id="rId18"/>
    <p:sldId id="283" r:id="rId19"/>
    <p:sldId id="268" r:id="rId20"/>
    <p:sldId id="269" r:id="rId21"/>
    <p:sldId id="270" r:id="rId22"/>
    <p:sldId id="284" r:id="rId23"/>
    <p:sldId id="285" r:id="rId24"/>
    <p:sldId id="271" r:id="rId25"/>
    <p:sldId id="286" r:id="rId26"/>
    <p:sldId id="287"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95684-5DA2-4A8A-B8A4-44F206845BEA}" type="datetimeFigureOut">
              <a:rPr lang="en-US" smtClean="0"/>
              <a:t>11/24/2020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8D6FC-F3FA-4B5C-933C-49EC36245852}" type="slidenum">
              <a:rPr lang="en-US" smtClean="0"/>
              <a:t>‹#›</a:t>
            </a:fld>
            <a:endParaRPr lang="en-US"/>
          </a:p>
        </p:txBody>
      </p:sp>
    </p:spTree>
    <p:extLst>
      <p:ext uri="{BB962C8B-B14F-4D97-AF65-F5344CB8AC3E}">
        <p14:creationId xmlns:p14="http://schemas.microsoft.com/office/powerpoint/2010/main" val="2311540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E8D6FC-F3FA-4B5C-933C-49EC36245852}" type="slidenum">
              <a:rPr lang="en-US" smtClean="0"/>
              <a:t>1</a:t>
            </a:fld>
            <a:endParaRPr lang="en-US"/>
          </a:p>
        </p:txBody>
      </p:sp>
    </p:spTree>
    <p:extLst>
      <p:ext uri="{BB962C8B-B14F-4D97-AF65-F5344CB8AC3E}">
        <p14:creationId xmlns:p14="http://schemas.microsoft.com/office/powerpoint/2010/main" val="3335816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E8D6FC-F3FA-4B5C-933C-49EC36245852}" type="slidenum">
              <a:rPr lang="en-US" smtClean="0"/>
              <a:t>7</a:t>
            </a:fld>
            <a:endParaRPr lang="en-US"/>
          </a:p>
        </p:txBody>
      </p:sp>
    </p:spTree>
    <p:extLst>
      <p:ext uri="{BB962C8B-B14F-4D97-AF65-F5344CB8AC3E}">
        <p14:creationId xmlns:p14="http://schemas.microsoft.com/office/powerpoint/2010/main" val="172445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E5C279-937D-4C62-9063-CEC4147719A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203820800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E5C279-937D-4C62-9063-CEC4147719A7}"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206787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E5C279-937D-4C62-9063-CEC4147719A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1515086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8E5C279-937D-4C62-9063-CEC4147719A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1357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E5C279-937D-4C62-9063-CEC4147719A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3270568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E5C279-937D-4C62-9063-CEC4147719A7}" type="datetimeFigureOut">
              <a:rPr lang="en-US" smtClean="0"/>
              <a:t>11/24/2020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308443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E5C279-937D-4C62-9063-CEC4147719A7}" type="datetimeFigureOut">
              <a:rPr lang="en-US" smtClean="0"/>
              <a:t>11/24/2020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3670311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E5C279-937D-4C62-9063-CEC4147719A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500504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E5C279-937D-4C62-9063-CEC4147719A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396605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8E5C279-937D-4C62-9063-CEC4147719A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116616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E5C279-937D-4C62-9063-CEC4147719A7}"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422827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E5C279-937D-4C62-9063-CEC4147719A7}"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58864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E5C279-937D-4C62-9063-CEC4147719A7}"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296789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8E5C279-937D-4C62-9063-CEC4147719A7}" type="datetimeFigureOut">
              <a:rPr lang="en-US" smtClean="0"/>
              <a:t>11/24/2020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407951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E5C279-937D-4C62-9063-CEC4147719A7}" type="datetimeFigureOut">
              <a:rPr lang="en-US" smtClean="0"/>
              <a:t>11/24/2020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5579866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8E5C279-937D-4C62-9063-CEC4147719A7}" type="datetimeFigureOut">
              <a:rPr lang="en-US" smtClean="0"/>
              <a:t>11/24/2020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23361839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E5C279-937D-4C62-9063-CEC4147719A7}"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70BB6-BD43-407E-9D10-59FA92DBEE70}" type="slidenum">
              <a:rPr lang="en-US" smtClean="0"/>
              <a:t>‹#›</a:t>
            </a:fld>
            <a:endParaRPr lang="en-US"/>
          </a:p>
        </p:txBody>
      </p:sp>
    </p:spTree>
    <p:extLst>
      <p:ext uri="{BB962C8B-B14F-4D97-AF65-F5344CB8AC3E}">
        <p14:creationId xmlns:p14="http://schemas.microsoft.com/office/powerpoint/2010/main" val="339848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E5C279-937D-4C62-9063-CEC4147719A7}" type="datetimeFigureOut">
              <a:rPr lang="en-US" smtClean="0"/>
              <a:t>11/24/2020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8D70BB6-BD43-407E-9D10-59FA92DBEE70}" type="slidenum">
              <a:rPr lang="en-US" smtClean="0"/>
              <a:t>‹#›</a:t>
            </a:fld>
            <a:endParaRPr lang="en-US"/>
          </a:p>
        </p:txBody>
      </p:sp>
    </p:spTree>
    <p:extLst>
      <p:ext uri="{BB962C8B-B14F-4D97-AF65-F5344CB8AC3E}">
        <p14:creationId xmlns:p14="http://schemas.microsoft.com/office/powerpoint/2010/main" val="2918521595"/>
      </p:ext>
    </p:extLst>
  </p:cSld>
  <p:clrMap bg1="dk1" tx1="lt1" bg2="dk2" tx2="lt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 id="2147484345" r:id="rId14"/>
    <p:sldLayoutId id="2147484346" r:id="rId15"/>
    <p:sldLayoutId id="2147484347" r:id="rId16"/>
    <p:sldLayoutId id="214748434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esec.ecometer@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3305" y="820271"/>
            <a:ext cx="8821271" cy="641773"/>
          </a:xfrm>
        </p:spPr>
        <p:txBody>
          <a:bodyPr>
            <a:normAutofit/>
          </a:bodyPr>
          <a:lstStyle/>
          <a:p>
            <a:pPr algn="ctr"/>
            <a:r>
              <a:rPr lang="ka-GE" sz="3200" b="1" dirty="0" smtClean="0"/>
              <a:t>შპს  ,,ვესტ  ჯორჯია“</a:t>
            </a:r>
            <a:endParaRPr lang="en-US" sz="3200" b="1" dirty="0"/>
          </a:p>
        </p:txBody>
      </p:sp>
      <p:sp>
        <p:nvSpPr>
          <p:cNvPr id="3" name="Subtitle 2"/>
          <p:cNvSpPr>
            <a:spLocks noGrp="1"/>
          </p:cNvSpPr>
          <p:nvPr>
            <p:ph type="subTitle" idx="1"/>
          </p:nvPr>
        </p:nvSpPr>
        <p:spPr>
          <a:xfrm>
            <a:off x="948016" y="5903259"/>
            <a:ext cx="10071847" cy="833717"/>
          </a:xfrm>
        </p:spPr>
        <p:txBody>
          <a:bodyPr>
            <a:noAutofit/>
          </a:bodyPr>
          <a:lstStyle/>
          <a:p>
            <a:pPr algn="ctr"/>
            <a:r>
              <a:rPr lang="ka-GE" sz="2000" b="1" dirty="0" smtClean="0"/>
              <a:t>საჯარო განხილვა</a:t>
            </a:r>
          </a:p>
          <a:p>
            <a:pPr algn="ctr"/>
            <a:r>
              <a:rPr lang="ka-GE" sz="2000" dirty="0" smtClean="0">
                <a:cs typeface="Calibri" panose="020F0502020204030204" pitchFamily="34" charset="0"/>
              </a:rPr>
              <a:t>10.12.2020</a:t>
            </a:r>
            <a:endParaRPr lang="en-US" sz="2000" dirty="0">
              <a:latin typeface="Calibri" panose="020F0502020204030204" pitchFamily="34" charset="0"/>
              <a:cs typeface="Calibri" panose="020F0502020204030204" pitchFamily="34" charset="0"/>
            </a:endParaRPr>
          </a:p>
        </p:txBody>
      </p:sp>
      <p:sp>
        <p:nvSpPr>
          <p:cNvPr id="4" name="Rectangle 3"/>
          <p:cNvSpPr/>
          <p:nvPr/>
        </p:nvSpPr>
        <p:spPr>
          <a:xfrm>
            <a:off x="1398495" y="2185254"/>
            <a:ext cx="9170893" cy="2083327"/>
          </a:xfrm>
          <a:prstGeom prst="rect">
            <a:avLst/>
          </a:prstGeom>
        </p:spPr>
        <p:txBody>
          <a:bodyPr wrap="square">
            <a:spAutoFit/>
          </a:bodyPr>
          <a:lstStyle/>
          <a:p>
            <a:pPr algn="ctr">
              <a:lnSpc>
                <a:spcPct val="107000"/>
              </a:lnSpc>
              <a:spcAft>
                <a:spcPts val="800"/>
              </a:spcAft>
            </a:pPr>
            <a:r>
              <a:rPr lang="ka-GE" sz="2800" b="1" dirty="0" smtClean="0">
                <a:ea typeface="Calibri" panose="020F0502020204030204" pitchFamily="34" charset="0"/>
                <a:cs typeface="Sylfaen" panose="010A0502050306030303" pitchFamily="18" charset="0"/>
              </a:rPr>
              <a:t>ასფალტის</a:t>
            </a:r>
            <a:r>
              <a:rPr lang="ka-GE" sz="2800" b="1" dirty="0" smtClean="0">
                <a:latin typeface="Calibri Light" panose="020F0302020204030204" pitchFamily="34" charset="0"/>
                <a:ea typeface="Calibri" panose="020F0502020204030204" pitchFamily="34" charset="0"/>
                <a:cs typeface="Times New Roman" panose="02020603050405020304" pitchFamily="18" charset="0"/>
              </a:rPr>
              <a:t> </a:t>
            </a:r>
            <a:r>
              <a:rPr lang="ka-GE" sz="2800" b="1" dirty="0">
                <a:ea typeface="Calibri" panose="020F0502020204030204" pitchFamily="34" charset="0"/>
                <a:cs typeface="Sylfaen" panose="010A0502050306030303" pitchFamily="18" charset="0"/>
              </a:rPr>
              <a:t>საწარმოს</a:t>
            </a:r>
            <a:r>
              <a:rPr lang="ka-GE" sz="2800" b="1" dirty="0">
                <a:latin typeface="Calibri Light" panose="020F0302020204030204" pitchFamily="34" charset="0"/>
                <a:ea typeface="Calibri" panose="020F0502020204030204" pitchFamily="34" charset="0"/>
                <a:cs typeface="Times New Roman" panose="02020603050405020304" pitchFamily="18" charset="0"/>
              </a:rPr>
              <a:t> </a:t>
            </a:r>
            <a:r>
              <a:rPr lang="ka-GE" sz="2800" b="1" dirty="0">
                <a:ea typeface="Calibri" panose="020F0502020204030204" pitchFamily="34" charset="0"/>
                <a:cs typeface="Sylfaen" panose="010A0502050306030303" pitchFamily="18" charset="0"/>
              </a:rPr>
              <a:t>მოწყობა</a:t>
            </a:r>
            <a:r>
              <a:rPr lang="ka-GE" sz="2800" b="1" dirty="0">
                <a:latin typeface="Calibri Light" panose="020F0302020204030204" pitchFamily="34" charset="0"/>
                <a:ea typeface="Calibri" panose="020F0502020204030204" pitchFamily="34" charset="0"/>
                <a:cs typeface="Times New Roman" panose="02020603050405020304" pitchFamily="18" charset="0"/>
              </a:rPr>
              <a:t>  </a:t>
            </a:r>
            <a:r>
              <a:rPr lang="en-US" sz="2800" b="1" dirty="0" err="1">
                <a:latin typeface="Sylfaen" panose="010A0502050306030303" pitchFamily="18" charset="0"/>
                <a:ea typeface="Calibri" panose="020F0502020204030204" pitchFamily="34" charset="0"/>
                <a:cs typeface="Sylfaen" panose="010A0502050306030303" pitchFamily="18" charset="0"/>
              </a:rPr>
              <a:t>და</a:t>
            </a:r>
            <a:r>
              <a:rPr lang="en-US" sz="2800" b="1" dirty="0">
                <a:latin typeface="Calibri Light" panose="020F0302020204030204" pitchFamily="34" charset="0"/>
                <a:ea typeface="Calibri" panose="020F0502020204030204" pitchFamily="34" charset="0"/>
                <a:cs typeface="Times New Roman" panose="02020603050405020304" pitchFamily="18" charset="0"/>
              </a:rPr>
              <a:t>  </a:t>
            </a:r>
            <a:r>
              <a:rPr lang="ka-GE" sz="2800" b="1" dirty="0" smtClean="0">
                <a:ea typeface="Calibri" panose="020F0502020204030204" pitchFamily="34" charset="0"/>
                <a:cs typeface="Sylfaen" panose="010A0502050306030303" pitchFamily="18" charset="0"/>
              </a:rPr>
              <a:t>ექსპლოატაცია</a:t>
            </a:r>
          </a:p>
          <a:p>
            <a:pPr algn="ctr">
              <a:lnSpc>
                <a:spcPct val="107000"/>
              </a:lnSpc>
              <a:spcAft>
                <a:spcPts val="800"/>
              </a:spcAft>
            </a:pPr>
            <a:endParaRPr lang="ka-GE" sz="14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ka-GE" b="1" dirty="0" smtClean="0">
                <a:ea typeface="Calibri" panose="020F0502020204030204" pitchFamily="34" charset="0"/>
                <a:cs typeface="Sylfaen" panose="010A0502050306030303" pitchFamily="18" charset="0"/>
              </a:rPr>
              <a:t>ზუგდიდის</a:t>
            </a:r>
            <a:r>
              <a:rPr lang="ka-GE" b="1" dirty="0" smtClean="0">
                <a:latin typeface="Calibri Light" panose="020F0302020204030204" pitchFamily="34" charset="0"/>
                <a:ea typeface="Calibri" panose="020F0502020204030204" pitchFamily="34" charset="0"/>
                <a:cs typeface="Times New Roman" panose="02020603050405020304" pitchFamily="18" charset="0"/>
              </a:rPr>
              <a:t> </a:t>
            </a:r>
            <a:r>
              <a:rPr lang="ka-GE" b="1" dirty="0" smtClean="0">
                <a:ea typeface="Calibri" panose="020F0502020204030204" pitchFamily="34" charset="0"/>
                <a:cs typeface="Sylfaen" panose="010A0502050306030303" pitchFamily="18" charset="0"/>
              </a:rPr>
              <a:t>მუნიციპალიტეტი</a:t>
            </a:r>
            <a:r>
              <a:rPr lang="ka-GE" b="1" dirty="0" smtClean="0">
                <a:latin typeface="Calibri Light" panose="020F0302020204030204" pitchFamily="34" charset="0"/>
                <a:ea typeface="Calibri" panose="020F0502020204030204" pitchFamily="34" charset="0"/>
                <a:cs typeface="Times New Roman" panose="02020603050405020304" pitchFamily="18" charset="0"/>
              </a:rPr>
              <a:t>, </a:t>
            </a:r>
            <a:r>
              <a:rPr lang="ka-GE" b="1" dirty="0" smtClean="0">
                <a:ea typeface="Calibri" panose="020F0502020204030204" pitchFamily="34" charset="0"/>
                <a:cs typeface="Sylfaen" panose="010A0502050306030303" pitchFamily="18" charset="0"/>
              </a:rPr>
              <a:t>სოფ</a:t>
            </a:r>
            <a:r>
              <a:rPr lang="ka-GE" b="1" dirty="0" smtClean="0">
                <a:latin typeface="Calibri Light" panose="020F0302020204030204" pitchFamily="34" charset="0"/>
                <a:ea typeface="Calibri" panose="020F0502020204030204" pitchFamily="34" charset="0"/>
                <a:cs typeface="Times New Roman" panose="02020603050405020304" pitchFamily="18" charset="0"/>
              </a:rPr>
              <a:t>. </a:t>
            </a:r>
            <a:r>
              <a:rPr lang="ka-GE" b="1" dirty="0" smtClean="0">
                <a:ea typeface="Calibri" panose="020F0502020204030204" pitchFamily="34" charset="0"/>
                <a:cs typeface="Sylfaen" panose="010A0502050306030303" pitchFamily="18" charset="0"/>
              </a:rPr>
              <a:t>ახალსოფლის</a:t>
            </a:r>
            <a:r>
              <a:rPr lang="ka-GE" b="1" dirty="0" smtClean="0">
                <a:latin typeface="Calibri Light" panose="020F0302020204030204" pitchFamily="34" charset="0"/>
                <a:ea typeface="Calibri" panose="020F0502020204030204" pitchFamily="34" charset="0"/>
                <a:cs typeface="Times New Roman" panose="02020603050405020304" pitchFamily="18" charset="0"/>
              </a:rPr>
              <a:t> </a:t>
            </a:r>
            <a:r>
              <a:rPr lang="ka-GE" b="1" dirty="0" smtClean="0">
                <a:ea typeface="Calibri" panose="020F0502020204030204" pitchFamily="34" charset="0"/>
                <a:cs typeface="Sylfaen" panose="010A0502050306030303" pitchFamily="18" charset="0"/>
              </a:rPr>
              <a:t>ტერიტორია</a:t>
            </a:r>
          </a:p>
          <a:p>
            <a:pPr algn="ctr">
              <a:lnSpc>
                <a:spcPct val="107000"/>
              </a:lnSpc>
              <a:spcAft>
                <a:spcPts val="800"/>
              </a:spcAft>
            </a:pPr>
            <a:endParaRPr lang="ka-GE" dirty="0" smtClean="0"/>
          </a:p>
          <a:p>
            <a:pPr algn="ctr">
              <a:lnSpc>
                <a:spcPct val="107000"/>
              </a:lnSpc>
              <a:spcAft>
                <a:spcPts val="800"/>
              </a:spcAft>
            </a:pPr>
            <a:r>
              <a:rPr lang="ka-GE" b="1" dirty="0" smtClean="0"/>
              <a:t>სკოპინგის ანგარიში</a:t>
            </a:r>
          </a:p>
        </p:txBody>
      </p:sp>
    </p:spTree>
    <p:extLst>
      <p:ext uri="{BB962C8B-B14F-4D97-AF65-F5344CB8AC3E}">
        <p14:creationId xmlns:p14="http://schemas.microsoft.com/office/powerpoint/2010/main" val="4065809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ulti cyclone / bag filter / exhaust fa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7909" y="357906"/>
            <a:ext cx="8248453" cy="5053079"/>
          </a:xfrm>
          <a:prstGeom prst="rect">
            <a:avLst/>
          </a:prstGeom>
          <a:noFill/>
          <a:ln>
            <a:noFill/>
          </a:ln>
        </p:spPr>
      </p:pic>
      <p:sp>
        <p:nvSpPr>
          <p:cNvPr id="5" name="Rectangle 4"/>
          <p:cNvSpPr/>
          <p:nvPr/>
        </p:nvSpPr>
        <p:spPr>
          <a:xfrm>
            <a:off x="3176832" y="5561491"/>
            <a:ext cx="6391374" cy="372410"/>
          </a:xfrm>
          <a:prstGeom prst="rect">
            <a:avLst/>
          </a:prstGeom>
        </p:spPr>
        <p:txBody>
          <a:bodyPr wrap="square">
            <a:spAutoFit/>
          </a:bodyPr>
          <a:lstStyle/>
          <a:p>
            <a:pPr algn="ctr">
              <a:lnSpc>
                <a:spcPct val="130000"/>
              </a:lnSpc>
              <a:spcAft>
                <a:spcPts val="800"/>
              </a:spcAft>
            </a:pPr>
            <a:r>
              <a:rPr lang="ka-GE" sz="1400" b="1" dirty="0">
                <a:ea typeface="Calibri" panose="020F0502020204030204" pitchFamily="34" charset="0"/>
                <a:cs typeface="Sylfaen" panose="010A0502050306030303" pitchFamily="18" charset="0"/>
              </a:rPr>
              <a:t>ციკლონი</a:t>
            </a:r>
            <a:r>
              <a:rPr lang="ka-GE" sz="1400" b="1" dirty="0">
                <a:latin typeface="Calibri Light" panose="020F0302020204030204" pitchFamily="34" charset="0"/>
                <a:ea typeface="Calibri" panose="020F0502020204030204" pitchFamily="34" charset="0"/>
                <a:cs typeface="Times New Roman" panose="02020603050405020304" pitchFamily="18" charset="0"/>
              </a:rPr>
              <a:t>, </a:t>
            </a:r>
            <a:r>
              <a:rPr lang="ka-GE" sz="1400" b="1" dirty="0">
                <a:ea typeface="Calibri" panose="020F0502020204030204" pitchFamily="34" charset="0"/>
                <a:cs typeface="Sylfaen" panose="010A0502050306030303" pitchFamily="18" charset="0"/>
              </a:rPr>
              <a:t>ფილტრი</a:t>
            </a:r>
            <a:r>
              <a:rPr lang="ka-GE" sz="1400" b="1" dirty="0">
                <a:latin typeface="Calibri Light" panose="020F0302020204030204" pitchFamily="34" charset="0"/>
                <a:ea typeface="Calibri" panose="020F0502020204030204" pitchFamily="34" charset="0"/>
                <a:cs typeface="Times New Roman" panose="02020603050405020304" pitchFamily="18" charset="0"/>
              </a:rPr>
              <a:t> </a:t>
            </a:r>
            <a:r>
              <a:rPr lang="ka-GE" sz="1400" b="1" dirty="0">
                <a:ea typeface="Calibri" panose="020F0502020204030204" pitchFamily="34" charset="0"/>
                <a:cs typeface="Sylfaen" panose="010A0502050306030303" pitchFamily="18" charset="0"/>
              </a:rPr>
              <a:t>და</a:t>
            </a:r>
            <a:r>
              <a:rPr lang="ka-GE" sz="1400" b="1" dirty="0">
                <a:latin typeface="Calibri Light" panose="020F0302020204030204" pitchFamily="34" charset="0"/>
                <a:ea typeface="Calibri" panose="020F0502020204030204" pitchFamily="34" charset="0"/>
                <a:cs typeface="Times New Roman" panose="02020603050405020304" pitchFamily="18" charset="0"/>
              </a:rPr>
              <a:t> </a:t>
            </a:r>
            <a:r>
              <a:rPr lang="ka-GE" sz="1400" b="1" dirty="0">
                <a:ea typeface="Calibri" panose="020F0502020204030204" pitchFamily="34" charset="0"/>
                <a:cs typeface="Sylfaen" panose="010A0502050306030303" pitchFamily="18" charset="0"/>
              </a:rPr>
              <a:t>გამონაბოლქვის</a:t>
            </a:r>
            <a:r>
              <a:rPr lang="ka-GE" sz="1400" b="1" dirty="0">
                <a:latin typeface="Calibri Light" panose="020F0302020204030204" pitchFamily="34" charset="0"/>
                <a:ea typeface="Calibri" panose="020F0502020204030204" pitchFamily="34" charset="0"/>
                <a:cs typeface="Times New Roman" panose="02020603050405020304" pitchFamily="18" charset="0"/>
              </a:rPr>
              <a:t> </a:t>
            </a:r>
            <a:r>
              <a:rPr lang="ka-GE" sz="1400" b="1" dirty="0">
                <a:ea typeface="Calibri" panose="020F0502020204030204" pitchFamily="34" charset="0"/>
                <a:cs typeface="Sylfaen" panose="010A0502050306030303" pitchFamily="18" charset="0"/>
              </a:rPr>
              <a:t>საწინააღმდეგო</a:t>
            </a:r>
            <a:r>
              <a:rPr lang="ka-GE" sz="1400" b="1" dirty="0">
                <a:latin typeface="Calibri Light" panose="020F0302020204030204" pitchFamily="34" charset="0"/>
                <a:ea typeface="Calibri" panose="020F0502020204030204" pitchFamily="34" charset="0"/>
                <a:cs typeface="Times New Roman" panose="02020603050405020304" pitchFamily="18" charset="0"/>
              </a:rPr>
              <a:t> </a:t>
            </a:r>
            <a:r>
              <a:rPr lang="ka-GE" sz="1400" b="1" dirty="0">
                <a:ea typeface="Calibri" panose="020F0502020204030204" pitchFamily="34" charset="0"/>
                <a:cs typeface="Sylfaen" panose="010A0502050306030303" pitchFamily="18" charset="0"/>
              </a:rPr>
              <a:t>სისტემა (ნიმუში)</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97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80536"/>
          </a:xfrm>
        </p:spPr>
        <p:txBody>
          <a:bodyPr/>
          <a:lstStyle/>
          <a:p>
            <a:r>
              <a:rPr lang="ka-GE" sz="1800" b="1" dirty="0" smtClean="0"/>
              <a:t>საწარმოში ბიტუმის შემოტანა</a:t>
            </a:r>
            <a:endParaRPr lang="en-US" sz="1800" b="1" dirty="0"/>
          </a:p>
        </p:txBody>
      </p:sp>
      <p:sp>
        <p:nvSpPr>
          <p:cNvPr id="3" name="Content Placeholder 2"/>
          <p:cNvSpPr>
            <a:spLocks noGrp="1"/>
          </p:cNvSpPr>
          <p:nvPr>
            <p:ph idx="1"/>
          </p:nvPr>
        </p:nvSpPr>
        <p:spPr>
          <a:xfrm>
            <a:off x="433632" y="933254"/>
            <a:ext cx="11293311" cy="5315145"/>
          </a:xfrm>
        </p:spPr>
        <p:txBody>
          <a:bodyPr/>
          <a:lstStyle/>
          <a:p>
            <a:pPr algn="just">
              <a:lnSpc>
                <a:spcPct val="150000"/>
              </a:lnSpc>
            </a:pPr>
            <a:r>
              <a:rPr lang="ka-GE" sz="1400" dirty="0"/>
              <a:t>საწარმოში ბიტუმი შემოტანილი იქნება სპეციალური სატრანსპორტო საშუალებებით სხვადასხვა დილერებისგან მათ შორის სხვადასხვა ქვეყნებიდან. შემოტანილი ბიტუმი გათავსდება 6 სხვადასხვა, 50 ტონა მოცულობის მქონე ავზში</a:t>
            </a:r>
            <a:r>
              <a:rPr lang="en-US" sz="1400" dirty="0"/>
              <a:t>. </a:t>
            </a:r>
            <a:r>
              <a:rPr lang="ka-GE" sz="1400" dirty="0"/>
              <a:t>თითოეული ავზი შეფუთული და დაცული იქნება თერმო იზოლაციით. ბიტუმის გათბობა მოხდება ელექტროენერგიის გამოყენებით. იმისათვის, რომ მოხდეს ბიტუმის გადატანა შემრევ მიქსერში, საბოლოო ასფალტის ნარევის მისაღებად, ბიტმსაცავი აღჭურვილია ბიტუმის გაცხელების სისტემით, რომელიც უზრუნველყოფს მის გაცხელებას 150</a:t>
            </a:r>
            <a:r>
              <a:rPr lang="ka-GE" sz="1400" baseline="30000" dirty="0"/>
              <a:t>0</a:t>
            </a:r>
            <a:r>
              <a:rPr lang="ka-GE" sz="1400" dirty="0"/>
              <a:t>  ტემერატურამდე. გაცხელებული ბიტუმი სპეციალური </a:t>
            </a:r>
            <a:r>
              <a:rPr lang="en-US" sz="1400" dirty="0" err="1"/>
              <a:t>ცირკულარული</a:t>
            </a:r>
            <a:r>
              <a:rPr lang="en-US" sz="1400" dirty="0"/>
              <a:t> </a:t>
            </a:r>
            <a:r>
              <a:rPr lang="ka-GE" sz="1400" dirty="0"/>
              <a:t>ტუმბოს მეშვეობით  გადადის შემრევ მიქსერში, სადაც ხდება მზა პრუდუქციის შერევა და საბოლოო პროდუქტის, ასფალტის მიღება.</a:t>
            </a:r>
            <a:endParaRPr lang="en-US" sz="1400" dirty="0"/>
          </a:p>
          <a:p>
            <a:endParaRPr lang="en-US" dirty="0"/>
          </a:p>
        </p:txBody>
      </p:sp>
      <p:pic>
        <p:nvPicPr>
          <p:cNvPr id="4" name="Picture 3" descr="Bitumen tank"/>
          <p:cNvPicPr/>
          <p:nvPr/>
        </p:nvPicPr>
        <p:blipFill>
          <a:blip r:embed="rId2">
            <a:extLst>
              <a:ext uri="{28A0092B-C50C-407E-A947-70E740481C1C}">
                <a14:useLocalDpi xmlns:a14="http://schemas.microsoft.com/office/drawing/2010/main" val="0"/>
              </a:ext>
            </a:extLst>
          </a:blip>
          <a:srcRect/>
          <a:stretch>
            <a:fillRect/>
          </a:stretch>
        </p:blipFill>
        <p:spPr bwMode="auto">
          <a:xfrm>
            <a:off x="2728897" y="3072765"/>
            <a:ext cx="6432550" cy="2821305"/>
          </a:xfrm>
          <a:prstGeom prst="rect">
            <a:avLst/>
          </a:prstGeom>
          <a:noFill/>
          <a:ln>
            <a:noFill/>
          </a:ln>
        </p:spPr>
      </p:pic>
      <p:sp>
        <p:nvSpPr>
          <p:cNvPr id="5" name="Rectangle 4"/>
          <p:cNvSpPr/>
          <p:nvPr/>
        </p:nvSpPr>
        <p:spPr>
          <a:xfrm>
            <a:off x="4669484" y="6035103"/>
            <a:ext cx="2821606" cy="426592"/>
          </a:xfrm>
          <a:prstGeom prst="rect">
            <a:avLst/>
          </a:prstGeom>
        </p:spPr>
        <p:txBody>
          <a:bodyPr wrap="none">
            <a:spAutoFit/>
          </a:bodyPr>
          <a:lstStyle/>
          <a:p>
            <a:pPr algn="ctr">
              <a:lnSpc>
                <a:spcPct val="130000"/>
              </a:lnSpc>
              <a:spcAft>
                <a:spcPts val="800"/>
              </a:spcAft>
            </a:pPr>
            <a:r>
              <a:rPr lang="ka-GE" b="1" dirty="0">
                <a:ea typeface="Calibri" panose="020F0502020204030204" pitchFamily="34" charset="0"/>
                <a:cs typeface="Sylfaen" panose="010A0502050306030303" pitchFamily="18" charset="0"/>
              </a:rPr>
              <a:t>ბიტუმის</a:t>
            </a:r>
            <a:r>
              <a:rPr lang="ka-GE" b="1" dirty="0">
                <a:latin typeface="Calibri Light" panose="020F0302020204030204" pitchFamily="34" charset="0"/>
                <a:ea typeface="Calibri" panose="020F0502020204030204" pitchFamily="34" charset="0"/>
                <a:cs typeface="Times New Roman" panose="02020603050405020304" pitchFamily="18" charset="0"/>
              </a:rPr>
              <a:t> </a:t>
            </a:r>
            <a:r>
              <a:rPr lang="ka-GE" b="1" dirty="0">
                <a:ea typeface="Calibri" panose="020F0502020204030204" pitchFamily="34" charset="0"/>
                <a:cs typeface="Sylfaen" panose="010A0502050306030303" pitchFamily="18" charset="0"/>
              </a:rPr>
              <a:t>ავზების</a:t>
            </a:r>
            <a:r>
              <a:rPr lang="ka-GE" b="1" dirty="0">
                <a:latin typeface="Calibri Light" panose="020F0302020204030204" pitchFamily="34" charset="0"/>
                <a:ea typeface="Calibri" panose="020F0502020204030204" pitchFamily="34" charset="0"/>
                <a:cs typeface="Times New Roman" panose="02020603050405020304" pitchFamily="18" charset="0"/>
              </a:rPr>
              <a:t> </a:t>
            </a:r>
            <a:r>
              <a:rPr lang="ka-GE" b="1" dirty="0">
                <a:ea typeface="Calibri" panose="020F0502020204030204" pitchFamily="34" charset="0"/>
                <a:cs typeface="Sylfaen" panose="010A0502050306030303" pitchFamily="18" charset="0"/>
              </a:rPr>
              <a:t>ნიმუში</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380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163" y="5816569"/>
            <a:ext cx="9404723" cy="405122"/>
          </a:xfrm>
        </p:spPr>
        <p:txBody>
          <a:bodyPr/>
          <a:lstStyle/>
          <a:p>
            <a:pPr algn="ctr"/>
            <a:r>
              <a:rPr lang="ka-GE" sz="1600" b="1" dirty="0"/>
              <a:t>ბიტუმის გაცხელების და შერევის სისტემა</a:t>
            </a:r>
            <a:r>
              <a:rPr lang="en-US" sz="1600" dirty="0"/>
              <a:t/>
            </a:r>
            <a:br>
              <a:rPr lang="en-US" sz="1600" dirty="0"/>
            </a:br>
            <a:endParaRPr lang="en-US" sz="1600" dirty="0"/>
          </a:p>
        </p:txBody>
      </p:sp>
      <p:pic>
        <p:nvPicPr>
          <p:cNvPr id="4" name="Content Placeholder 3" descr="C:\Users\User\Desktop\IMG_5297.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2875" y="641022"/>
            <a:ext cx="9078011" cy="4939645"/>
          </a:xfrm>
          <a:prstGeom prst="rect">
            <a:avLst/>
          </a:prstGeom>
          <a:noFill/>
          <a:ln>
            <a:noFill/>
          </a:ln>
        </p:spPr>
      </p:pic>
    </p:spTree>
    <p:extLst>
      <p:ext uri="{BB962C8B-B14F-4D97-AF65-F5344CB8AC3E}">
        <p14:creationId xmlns:p14="http://schemas.microsoft.com/office/powerpoint/2010/main" val="336236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3" y="365125"/>
            <a:ext cx="10515600" cy="495487"/>
          </a:xfrm>
        </p:spPr>
        <p:txBody>
          <a:bodyPr>
            <a:normAutofit/>
          </a:bodyPr>
          <a:lstStyle/>
          <a:p>
            <a:r>
              <a:rPr lang="ka-GE" sz="2000" b="1" dirty="0"/>
              <a:t>საწარმოს </a:t>
            </a:r>
            <a:r>
              <a:rPr lang="ka-GE" sz="2000" b="1" dirty="0" smtClean="0"/>
              <a:t>ავტომატური მართვა</a:t>
            </a:r>
            <a:endParaRPr lang="en-US" sz="2000" dirty="0"/>
          </a:p>
        </p:txBody>
      </p:sp>
      <p:sp>
        <p:nvSpPr>
          <p:cNvPr id="3" name="Content Placeholder 2"/>
          <p:cNvSpPr>
            <a:spLocks noGrp="1"/>
          </p:cNvSpPr>
          <p:nvPr>
            <p:ph idx="1"/>
          </p:nvPr>
        </p:nvSpPr>
        <p:spPr>
          <a:xfrm>
            <a:off x="484093" y="860612"/>
            <a:ext cx="11497235" cy="5997388"/>
          </a:xfrm>
        </p:spPr>
        <p:txBody>
          <a:bodyPr>
            <a:normAutofit/>
          </a:bodyPr>
          <a:lstStyle/>
          <a:p>
            <a:pPr algn="just">
              <a:lnSpc>
                <a:spcPct val="150000"/>
              </a:lnSpc>
            </a:pPr>
            <a:r>
              <a:rPr lang="ka-GE" sz="1600" dirty="0"/>
              <a:t>საწარმოში სრული ტექნოლოგიური პროცესის მართვა ხორციელდება სპეციალური ავტომატური ჯიხურიდან, რომელიც მოეწყობა საწარმოს ტერიტორიაზე, ასფალტის ქარხნიდან მოშორებით,  რათა, უზრუნველყოფილი იყოს საწარმოს სრული პროცესების ხილვა. აღნიშნულ კაბინაში განთავსებული იქნება ავტომატური მართვის პანელი, რომელსაც გააჩნია ციფრული მარკერი და მნიშვნელოვან როლს ასრულებს საწარმოს ფუნქციონირებაში. გარდა იმის, რომ იგი უზრუნველყოფს მიმდინარე პროცესის სწორ მართვას, შეუძლია გააკეთოს სრულყოფილი ანგარიში სხვადასხვა პერიოდულობით საწარმოში მოხმარებული და წარმოებული პროდუქციის რაოდენობის და ხარისხის შესახებ. აგრეთვე იძლევა აღნიშნული ინფორმაციის ბეჭდვის </a:t>
            </a:r>
            <a:r>
              <a:rPr lang="ka-GE" sz="1600" dirty="0" smtClean="0"/>
              <a:t>შესაძლებლობას.</a:t>
            </a:r>
          </a:p>
          <a:p>
            <a:pPr marL="0" indent="0" algn="just">
              <a:lnSpc>
                <a:spcPct val="150000"/>
              </a:lnSpc>
              <a:buNone/>
            </a:pPr>
            <a:endParaRPr lang="ka-GE" sz="1400" b="1" dirty="0" smtClean="0"/>
          </a:p>
          <a:p>
            <a:pPr marL="0" indent="0" algn="just">
              <a:lnSpc>
                <a:spcPct val="150000"/>
              </a:lnSpc>
              <a:buNone/>
            </a:pPr>
            <a:endParaRPr lang="ka-GE" sz="1400" b="1" dirty="0"/>
          </a:p>
          <a:p>
            <a:pPr marL="0" indent="0" algn="just">
              <a:lnSpc>
                <a:spcPct val="150000"/>
              </a:lnSpc>
              <a:buNone/>
            </a:pPr>
            <a:endParaRPr lang="ka-GE" sz="1400" b="1" dirty="0" smtClean="0"/>
          </a:p>
          <a:p>
            <a:pPr marL="0" indent="0" algn="just">
              <a:lnSpc>
                <a:spcPct val="150000"/>
              </a:lnSpc>
              <a:buNone/>
            </a:pPr>
            <a:endParaRPr lang="ka-GE" sz="1400" b="1" dirty="0"/>
          </a:p>
          <a:p>
            <a:pPr marL="0" indent="0" algn="just">
              <a:lnSpc>
                <a:spcPct val="150000"/>
              </a:lnSpc>
              <a:buNone/>
            </a:pPr>
            <a:r>
              <a:rPr lang="ka-GE" sz="1400" b="1" dirty="0" smtClean="0"/>
              <a:t>			</a:t>
            </a:r>
          </a:p>
          <a:p>
            <a:pPr marL="0" indent="0" algn="just">
              <a:lnSpc>
                <a:spcPct val="150000"/>
              </a:lnSpc>
              <a:buNone/>
            </a:pPr>
            <a:endParaRPr lang="ka-GE" sz="1400" b="1" dirty="0"/>
          </a:p>
          <a:p>
            <a:pPr marL="0" indent="0" algn="just">
              <a:lnSpc>
                <a:spcPct val="150000"/>
              </a:lnSpc>
              <a:buNone/>
            </a:pPr>
            <a:r>
              <a:rPr lang="ka-GE" sz="1400" b="1" dirty="0" smtClean="0"/>
              <a:t>                                                          საწარმოს </a:t>
            </a:r>
            <a:r>
              <a:rPr lang="ka-GE" sz="1400" b="1" dirty="0"/>
              <a:t>მართვის ავტომატური </a:t>
            </a:r>
            <a:r>
              <a:rPr lang="ka-GE" sz="1400" b="1" dirty="0" smtClean="0"/>
              <a:t>ჯიხურის ნიმუში</a:t>
            </a:r>
            <a:endParaRPr lang="en-US" sz="1400" dirty="0"/>
          </a:p>
          <a:p>
            <a:pPr algn="just">
              <a:lnSpc>
                <a:spcPct val="150000"/>
              </a:lnSpc>
            </a:pPr>
            <a:endParaRPr lang="en-US" sz="1600" dirty="0"/>
          </a:p>
        </p:txBody>
      </p:sp>
      <p:pic>
        <p:nvPicPr>
          <p:cNvPr id="4" name="Picture 3" descr="asphalt plants control room"/>
          <p:cNvPicPr/>
          <p:nvPr/>
        </p:nvPicPr>
        <p:blipFill>
          <a:blip r:embed="rId2">
            <a:extLst>
              <a:ext uri="{28A0092B-C50C-407E-A947-70E740481C1C}">
                <a14:useLocalDpi xmlns:a14="http://schemas.microsoft.com/office/drawing/2010/main" val="0"/>
              </a:ext>
            </a:extLst>
          </a:blip>
          <a:srcRect/>
          <a:stretch>
            <a:fillRect/>
          </a:stretch>
        </p:blipFill>
        <p:spPr bwMode="auto">
          <a:xfrm>
            <a:off x="7204858" y="3510150"/>
            <a:ext cx="4776470" cy="3162300"/>
          </a:xfrm>
          <a:prstGeom prst="rect">
            <a:avLst/>
          </a:prstGeom>
          <a:noFill/>
          <a:ln>
            <a:noFill/>
          </a:ln>
        </p:spPr>
      </p:pic>
    </p:spTree>
    <p:extLst>
      <p:ext uri="{BB962C8B-B14F-4D97-AF65-F5344CB8AC3E}">
        <p14:creationId xmlns:p14="http://schemas.microsoft.com/office/powerpoint/2010/main" val="3058593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80398"/>
            <a:ext cx="10515600" cy="447675"/>
          </a:xfrm>
        </p:spPr>
        <p:txBody>
          <a:bodyPr>
            <a:normAutofit/>
          </a:bodyPr>
          <a:lstStyle/>
          <a:p>
            <a:r>
              <a:rPr lang="ka-GE" sz="1800" b="1" dirty="0" smtClean="0"/>
              <a:t>საწარმოს ტექნოლოგიური სქემა</a:t>
            </a:r>
            <a:endParaRPr lang="en-US" sz="1800" b="1" dirty="0"/>
          </a:p>
        </p:txBody>
      </p:sp>
      <p:pic>
        <p:nvPicPr>
          <p:cNvPr id="4" name="Content Placeholder 3" descr="C:\Users\User\Desktop\555_5555.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1272" y="858982"/>
            <a:ext cx="10446328" cy="5622781"/>
          </a:xfrm>
          <a:prstGeom prst="rect">
            <a:avLst/>
          </a:prstGeom>
          <a:noFill/>
          <a:ln>
            <a:noFill/>
          </a:ln>
        </p:spPr>
      </p:pic>
    </p:spTree>
    <p:extLst>
      <p:ext uri="{BB962C8B-B14F-4D97-AF65-F5344CB8AC3E}">
        <p14:creationId xmlns:p14="http://schemas.microsoft.com/office/powerpoint/2010/main" val="279599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68434" cy="507864"/>
          </a:xfrm>
        </p:spPr>
        <p:txBody>
          <a:bodyPr/>
          <a:lstStyle/>
          <a:p>
            <a:r>
              <a:rPr lang="ka-GE" sz="1800" b="1" dirty="0" smtClean="0"/>
              <a:t>საწარმოს ტერიტორიაზე საწვავის სვეტის განთავსება</a:t>
            </a:r>
            <a:endParaRPr lang="en-US" sz="1800" b="1" dirty="0"/>
          </a:p>
        </p:txBody>
      </p:sp>
      <p:sp>
        <p:nvSpPr>
          <p:cNvPr id="3" name="Content Placeholder 2"/>
          <p:cNvSpPr>
            <a:spLocks noGrp="1"/>
          </p:cNvSpPr>
          <p:nvPr>
            <p:ph idx="1"/>
          </p:nvPr>
        </p:nvSpPr>
        <p:spPr>
          <a:xfrm>
            <a:off x="508000" y="1108364"/>
            <a:ext cx="11129818" cy="5140036"/>
          </a:xfrm>
        </p:spPr>
        <p:txBody>
          <a:bodyPr>
            <a:normAutofit/>
          </a:bodyPr>
          <a:lstStyle/>
          <a:p>
            <a:pPr algn="just">
              <a:lnSpc>
                <a:spcPct val="150000"/>
              </a:lnSpc>
            </a:pPr>
            <a:r>
              <a:rPr lang="en-US" sz="1600" dirty="0" err="1"/>
              <a:t>საწარმო</a:t>
            </a:r>
            <a:r>
              <a:rPr lang="ka-GE" sz="1600" dirty="0"/>
              <a:t>ს ტერიტორიაზე გათვალისწინებულია საწვავის გასამართი სვეტის მოწყობა. </a:t>
            </a:r>
            <a:r>
              <a:rPr lang="en-US" sz="1600" dirty="0" err="1"/>
              <a:t>საწვავის</a:t>
            </a:r>
            <a:r>
              <a:rPr lang="en-US" sz="1600" dirty="0"/>
              <a:t> </a:t>
            </a:r>
            <a:r>
              <a:rPr lang="en-US" sz="1600" dirty="0" err="1"/>
              <a:t>შემოტანას</a:t>
            </a:r>
            <a:r>
              <a:rPr lang="en-US" sz="1600" dirty="0"/>
              <a:t> </a:t>
            </a:r>
            <a:r>
              <a:rPr lang="en-US" sz="1600" dirty="0" err="1"/>
              <a:t>პერიოდულად</a:t>
            </a:r>
            <a:r>
              <a:rPr lang="en-US" sz="1600" dirty="0"/>
              <a:t>, </a:t>
            </a:r>
            <a:r>
              <a:rPr lang="en-US" sz="1600" dirty="0" err="1"/>
              <a:t>და</a:t>
            </a:r>
            <a:r>
              <a:rPr lang="en-US" sz="1600" dirty="0"/>
              <a:t> </a:t>
            </a:r>
            <a:r>
              <a:rPr lang="en-US" sz="1600" dirty="0" err="1"/>
              <a:t>მის</a:t>
            </a:r>
            <a:r>
              <a:rPr lang="en-US" sz="1600" dirty="0"/>
              <a:t> </a:t>
            </a:r>
            <a:r>
              <a:rPr lang="en-US" sz="1600" dirty="0" err="1"/>
              <a:t>მართვას</a:t>
            </a:r>
            <a:r>
              <a:rPr lang="en-US" sz="1600" dirty="0"/>
              <a:t> </a:t>
            </a:r>
            <a:r>
              <a:rPr lang="en-US" sz="1600" dirty="0" err="1"/>
              <a:t>ობიექტის</a:t>
            </a:r>
            <a:r>
              <a:rPr lang="en-US" sz="1600" dirty="0"/>
              <a:t> </a:t>
            </a:r>
            <a:r>
              <a:rPr lang="en-US" sz="1600" dirty="0" err="1"/>
              <a:t>ტერიტორიაზე</a:t>
            </a:r>
            <a:r>
              <a:rPr lang="en-US" sz="1600" dirty="0"/>
              <a:t> </a:t>
            </a:r>
            <a:r>
              <a:rPr lang="en-US" sz="1600" dirty="0" err="1"/>
              <a:t>უზრუნველყოფს</a:t>
            </a:r>
            <a:r>
              <a:rPr lang="en-US" sz="1600" dirty="0"/>
              <a:t> </a:t>
            </a:r>
            <a:r>
              <a:rPr lang="ka-GE" sz="1600" dirty="0"/>
              <a:t>რომელიმე საწვავის მიმწოდებელი, ლიცენზირებული კომპანია შეთანხმების შესაბამისად.  </a:t>
            </a:r>
            <a:r>
              <a:rPr lang="en-US" sz="1600" dirty="0" err="1"/>
              <a:t>საწვავის</a:t>
            </a:r>
            <a:r>
              <a:rPr lang="en-US" sz="1600" dirty="0"/>
              <a:t> </a:t>
            </a:r>
            <a:r>
              <a:rPr lang="en-US" sz="1600" dirty="0" err="1"/>
              <a:t>ავტომატის</a:t>
            </a:r>
            <a:r>
              <a:rPr lang="en-US" sz="1600" dirty="0"/>
              <a:t> </a:t>
            </a:r>
            <a:r>
              <a:rPr lang="en-US" sz="1600" dirty="0" err="1"/>
              <a:t>განთავსების</a:t>
            </a:r>
            <a:r>
              <a:rPr lang="en-US" sz="1600" dirty="0"/>
              <a:t> </a:t>
            </a:r>
            <a:r>
              <a:rPr lang="en-US" sz="1600" dirty="0" err="1"/>
              <a:t>ადგილი</a:t>
            </a:r>
            <a:r>
              <a:rPr lang="en-US" sz="1600" dirty="0"/>
              <a:t> </a:t>
            </a:r>
            <a:r>
              <a:rPr lang="en-US" sz="1600" dirty="0" err="1"/>
              <a:t>იქნება</a:t>
            </a:r>
            <a:r>
              <a:rPr lang="en-US" sz="1600" dirty="0"/>
              <a:t> </a:t>
            </a:r>
            <a:r>
              <a:rPr lang="en-US" sz="1600" dirty="0" err="1"/>
              <a:t>მოშანდაკებული</a:t>
            </a:r>
            <a:r>
              <a:rPr lang="en-US" sz="1600" dirty="0"/>
              <a:t> </a:t>
            </a:r>
            <a:r>
              <a:rPr lang="en-US" sz="1600" dirty="0" err="1"/>
              <a:t>და</a:t>
            </a:r>
            <a:r>
              <a:rPr lang="en-US" sz="1600" dirty="0"/>
              <a:t> </a:t>
            </a:r>
            <a:r>
              <a:rPr lang="en-US" sz="1600" dirty="0" err="1"/>
              <a:t>სპეციალურად</a:t>
            </a:r>
            <a:r>
              <a:rPr lang="en-US" sz="1600" dirty="0"/>
              <a:t> </a:t>
            </a:r>
            <a:r>
              <a:rPr lang="en-US" sz="1600" dirty="0" err="1"/>
              <a:t>გადახურული</a:t>
            </a:r>
            <a:r>
              <a:rPr lang="en-US" sz="1600" dirty="0"/>
              <a:t>, </a:t>
            </a:r>
            <a:r>
              <a:rPr lang="en-US" sz="1600" dirty="0" err="1"/>
              <a:t>რათა</a:t>
            </a:r>
            <a:r>
              <a:rPr lang="en-US" sz="1600" dirty="0"/>
              <a:t> </a:t>
            </a:r>
            <a:r>
              <a:rPr lang="en-US" sz="1600" dirty="0" err="1"/>
              <a:t>არ</a:t>
            </a:r>
            <a:r>
              <a:rPr lang="en-US" sz="1600" dirty="0"/>
              <a:t> </a:t>
            </a:r>
            <a:r>
              <a:rPr lang="en-US" sz="1600" dirty="0" err="1"/>
              <a:t>მოხდეს</a:t>
            </a:r>
            <a:r>
              <a:rPr lang="en-US" sz="1600" dirty="0"/>
              <a:t> </a:t>
            </a:r>
            <a:r>
              <a:rPr lang="en-US" sz="1600" dirty="0" err="1"/>
              <a:t>სანიაღვრე</a:t>
            </a:r>
            <a:r>
              <a:rPr lang="en-US" sz="1600" dirty="0"/>
              <a:t> </a:t>
            </a:r>
            <a:r>
              <a:rPr lang="en-US" sz="1600" dirty="0" err="1"/>
              <a:t>წყლების</a:t>
            </a:r>
            <a:r>
              <a:rPr lang="en-US" sz="1600" dirty="0"/>
              <a:t> </a:t>
            </a:r>
            <a:r>
              <a:rPr lang="en-US" sz="1600" dirty="0" err="1"/>
              <a:t>მოხვედრა</a:t>
            </a:r>
            <a:r>
              <a:rPr lang="en-US" sz="1600" dirty="0"/>
              <a:t> </a:t>
            </a:r>
            <a:r>
              <a:rPr lang="en-US" sz="1600" dirty="0" err="1"/>
              <a:t>უბანზე</a:t>
            </a:r>
            <a:r>
              <a:rPr lang="en-US" sz="1600" dirty="0"/>
              <a:t>. </a:t>
            </a:r>
            <a:r>
              <a:rPr lang="en-US" sz="1600" dirty="0" err="1"/>
              <a:t>მიღებული</a:t>
            </a:r>
            <a:r>
              <a:rPr lang="en-US" sz="1600" dirty="0"/>
              <a:t> </a:t>
            </a:r>
            <a:r>
              <a:rPr lang="en-US" sz="1600" dirty="0" err="1"/>
              <a:t>იქნება</a:t>
            </a:r>
            <a:r>
              <a:rPr lang="en-US" sz="1600" dirty="0"/>
              <a:t> </a:t>
            </a:r>
            <a:r>
              <a:rPr lang="en-US" sz="1600" dirty="0" err="1"/>
              <a:t>შესაბამისი</a:t>
            </a:r>
            <a:r>
              <a:rPr lang="en-US" sz="1600" dirty="0"/>
              <a:t> </a:t>
            </a:r>
            <a:r>
              <a:rPr lang="en-US" sz="1600" dirty="0" err="1"/>
              <a:t>ღონისძიებები</a:t>
            </a:r>
            <a:r>
              <a:rPr lang="en-US" sz="1600" dirty="0"/>
              <a:t> </a:t>
            </a:r>
            <a:r>
              <a:rPr lang="en-US" sz="1600" dirty="0" err="1"/>
              <a:t>ავარიული</a:t>
            </a:r>
            <a:r>
              <a:rPr lang="en-US" sz="1600" dirty="0"/>
              <a:t> </a:t>
            </a:r>
            <a:r>
              <a:rPr lang="en-US" sz="1600" dirty="0" err="1"/>
              <a:t>დაღვრის</a:t>
            </a:r>
            <a:r>
              <a:rPr lang="en-US" sz="1600" dirty="0"/>
              <a:t> </a:t>
            </a:r>
            <a:r>
              <a:rPr lang="en-US" sz="1600" dirty="0" err="1"/>
              <a:t>თავიდან</a:t>
            </a:r>
            <a:r>
              <a:rPr lang="en-US" sz="1600" dirty="0"/>
              <a:t> </a:t>
            </a:r>
            <a:r>
              <a:rPr lang="en-US" sz="1600" dirty="0" err="1"/>
              <a:t>აცილბის</a:t>
            </a:r>
            <a:r>
              <a:rPr lang="en-US" sz="1600" dirty="0"/>
              <a:t> </a:t>
            </a:r>
            <a:r>
              <a:rPr lang="en-US" sz="1600" dirty="0" err="1"/>
              <a:t>მიზნით</a:t>
            </a:r>
            <a:r>
              <a:rPr lang="en-US" sz="1600" dirty="0"/>
              <a:t>. </a:t>
            </a:r>
            <a:r>
              <a:rPr lang="en-US" sz="1600" dirty="0" err="1"/>
              <a:t>საწარმოო</a:t>
            </a:r>
            <a:r>
              <a:rPr lang="en-US" sz="1600" dirty="0"/>
              <a:t> </a:t>
            </a:r>
            <a:r>
              <a:rPr lang="en-US" sz="1600" dirty="0" err="1"/>
              <a:t>ობიექტის</a:t>
            </a:r>
            <a:r>
              <a:rPr lang="en-US" sz="1600" dirty="0"/>
              <a:t> </a:t>
            </a:r>
            <a:r>
              <a:rPr lang="en-US" sz="1600" dirty="0" err="1"/>
              <a:t>ტერიტორიაზე</a:t>
            </a:r>
            <a:r>
              <a:rPr lang="en-US" sz="1600" dirty="0"/>
              <a:t> </a:t>
            </a:r>
            <a:r>
              <a:rPr lang="en-US" sz="1600" dirty="0" err="1"/>
              <a:t>განთავსებული</a:t>
            </a:r>
            <a:r>
              <a:rPr lang="en-US" sz="1600" dirty="0"/>
              <a:t> </a:t>
            </a:r>
            <a:r>
              <a:rPr lang="en-US" sz="1600" dirty="0" err="1"/>
              <a:t>იქნება</a:t>
            </a:r>
            <a:r>
              <a:rPr lang="en-US" sz="1600" dirty="0"/>
              <a:t> </a:t>
            </a:r>
            <a:r>
              <a:rPr lang="en-US" sz="1600" dirty="0" err="1"/>
              <a:t>სპეციალური</a:t>
            </a:r>
            <a:r>
              <a:rPr lang="en-US" sz="1600" dirty="0"/>
              <a:t> </a:t>
            </a:r>
            <a:r>
              <a:rPr lang="en-US" sz="1600" dirty="0" err="1"/>
              <a:t>ურნები</a:t>
            </a:r>
            <a:r>
              <a:rPr lang="en-US" sz="1600" dirty="0"/>
              <a:t>, </a:t>
            </a:r>
            <a:r>
              <a:rPr lang="en-US" sz="1600" dirty="0" err="1"/>
              <a:t>რომელიც</a:t>
            </a:r>
            <a:r>
              <a:rPr lang="en-US" sz="1600" dirty="0"/>
              <a:t> </a:t>
            </a:r>
            <a:r>
              <a:rPr lang="en-US" sz="1600" dirty="0" err="1"/>
              <a:t>განკუთვნილი</a:t>
            </a:r>
            <a:r>
              <a:rPr lang="en-US" sz="1600" dirty="0"/>
              <a:t> </a:t>
            </a:r>
            <a:r>
              <a:rPr lang="en-US" sz="1600" dirty="0" err="1"/>
              <a:t>იქნება</a:t>
            </a:r>
            <a:r>
              <a:rPr lang="en-US" sz="1600" dirty="0"/>
              <a:t> </a:t>
            </a:r>
            <a:r>
              <a:rPr lang="en-US" sz="1600" dirty="0" err="1"/>
              <a:t>სახიფათო</a:t>
            </a:r>
            <a:r>
              <a:rPr lang="en-US" sz="1600" dirty="0"/>
              <a:t> </a:t>
            </a:r>
            <a:r>
              <a:rPr lang="en-US" sz="1600" dirty="0" err="1"/>
              <a:t>ნარჩენებისთვის</a:t>
            </a:r>
            <a:r>
              <a:rPr lang="en-US" sz="1600" dirty="0"/>
              <a:t> </a:t>
            </a:r>
            <a:r>
              <a:rPr lang="en-US" sz="1600" dirty="0" err="1"/>
              <a:t>და</a:t>
            </a:r>
            <a:r>
              <a:rPr lang="en-US" sz="1600" dirty="0"/>
              <a:t> </a:t>
            </a:r>
            <a:r>
              <a:rPr lang="en-US" sz="1600" dirty="0" err="1"/>
              <a:t>მათ</a:t>
            </a:r>
            <a:r>
              <a:rPr lang="en-US" sz="1600" dirty="0"/>
              <a:t> </a:t>
            </a:r>
            <a:r>
              <a:rPr lang="en-US" sz="1600" dirty="0" err="1"/>
              <a:t>შორის</a:t>
            </a:r>
            <a:r>
              <a:rPr lang="en-US" sz="1600" dirty="0"/>
              <a:t> </a:t>
            </a:r>
            <a:r>
              <a:rPr lang="en-US" sz="1600" dirty="0" err="1"/>
              <a:t>საწვავით</a:t>
            </a:r>
            <a:r>
              <a:rPr lang="en-US" sz="1600" dirty="0"/>
              <a:t> </a:t>
            </a:r>
            <a:r>
              <a:rPr lang="en-US" sz="1600" dirty="0" err="1"/>
              <a:t>დაბინძურებული</a:t>
            </a:r>
            <a:r>
              <a:rPr lang="en-US" sz="1600" dirty="0"/>
              <a:t> </a:t>
            </a:r>
            <a:r>
              <a:rPr lang="en-US" sz="1600" dirty="0" err="1"/>
              <a:t>ნიადაგისა</a:t>
            </a:r>
            <a:r>
              <a:rPr lang="en-US" sz="1600" dirty="0"/>
              <a:t> </a:t>
            </a:r>
            <a:r>
              <a:rPr lang="en-US" sz="1600" dirty="0" err="1"/>
              <a:t>და</a:t>
            </a:r>
            <a:r>
              <a:rPr lang="en-US" sz="1600" dirty="0"/>
              <a:t> </a:t>
            </a:r>
            <a:r>
              <a:rPr lang="en-US" sz="1600" dirty="0" err="1"/>
              <a:t>თხევადი</a:t>
            </a:r>
            <a:r>
              <a:rPr lang="en-US" sz="1600" dirty="0"/>
              <a:t> </a:t>
            </a:r>
            <a:r>
              <a:rPr lang="en-US" sz="1600" dirty="0" err="1"/>
              <a:t>მასალებისთვის</a:t>
            </a:r>
            <a:r>
              <a:rPr lang="en-US" sz="1600" dirty="0"/>
              <a:t> (</a:t>
            </a:r>
            <a:r>
              <a:rPr lang="en-US" sz="1600" dirty="0" err="1"/>
              <a:t>ასეთის</a:t>
            </a:r>
            <a:r>
              <a:rPr lang="en-US" sz="1600" dirty="0"/>
              <a:t> </a:t>
            </a:r>
            <a:r>
              <a:rPr lang="en-US" sz="1600" dirty="0" err="1"/>
              <a:t>არსებობის</a:t>
            </a:r>
            <a:r>
              <a:rPr lang="en-US" sz="1600" dirty="0"/>
              <a:t> </a:t>
            </a:r>
            <a:r>
              <a:rPr lang="en-US" sz="1600" dirty="0" err="1"/>
              <a:t>შემთხვევაში</a:t>
            </a:r>
            <a:r>
              <a:rPr lang="en-US" sz="1600" dirty="0"/>
              <a:t>). </a:t>
            </a:r>
            <a:r>
              <a:rPr lang="en-US" sz="1600" dirty="0" err="1"/>
              <a:t>სახიფათო</a:t>
            </a:r>
            <a:r>
              <a:rPr lang="en-US" sz="1600" dirty="0"/>
              <a:t> </a:t>
            </a:r>
            <a:r>
              <a:rPr lang="en-US" sz="1600" dirty="0" err="1"/>
              <a:t>ნარჩენები</a:t>
            </a:r>
            <a:r>
              <a:rPr lang="en-US" sz="1600" dirty="0"/>
              <a:t> </a:t>
            </a:r>
            <a:r>
              <a:rPr lang="en-US" sz="1600" dirty="0" err="1"/>
              <a:t>ობიექტის</a:t>
            </a:r>
            <a:r>
              <a:rPr lang="en-US" sz="1600" dirty="0"/>
              <a:t> </a:t>
            </a:r>
            <a:r>
              <a:rPr lang="en-US" sz="1600" dirty="0" err="1"/>
              <a:t>ტერიტორიიდან</a:t>
            </a:r>
            <a:r>
              <a:rPr lang="en-US" sz="1600" dirty="0"/>
              <a:t> </a:t>
            </a:r>
            <a:r>
              <a:rPr lang="en-US" sz="1600" dirty="0" err="1"/>
              <a:t>გატანილი</a:t>
            </a:r>
            <a:r>
              <a:rPr lang="en-US" sz="1600" dirty="0"/>
              <a:t> </a:t>
            </a:r>
            <a:r>
              <a:rPr lang="en-US" sz="1600" dirty="0" err="1"/>
              <a:t>იქნება</a:t>
            </a:r>
            <a:r>
              <a:rPr lang="en-US" sz="1600" dirty="0"/>
              <a:t> </a:t>
            </a:r>
            <a:r>
              <a:rPr lang="en-US" sz="1600" dirty="0" err="1"/>
              <a:t>სპეციალური</a:t>
            </a:r>
            <a:r>
              <a:rPr lang="en-US" sz="1600" dirty="0"/>
              <a:t> </a:t>
            </a:r>
            <a:r>
              <a:rPr lang="en-US" sz="1600" dirty="0" err="1"/>
              <a:t>ნებართვის</a:t>
            </a:r>
            <a:r>
              <a:rPr lang="en-US" sz="1600" dirty="0"/>
              <a:t> </a:t>
            </a:r>
            <a:r>
              <a:rPr lang="en-US" sz="1600" dirty="0" err="1"/>
              <a:t>მქონე</a:t>
            </a:r>
            <a:r>
              <a:rPr lang="en-US" sz="1600" dirty="0"/>
              <a:t> </a:t>
            </a:r>
            <a:r>
              <a:rPr lang="en-US" sz="1600" dirty="0" err="1"/>
              <a:t>ორგანიზაციის</a:t>
            </a:r>
            <a:r>
              <a:rPr lang="en-US" sz="1600" dirty="0"/>
              <a:t> </a:t>
            </a:r>
            <a:r>
              <a:rPr lang="en-US" sz="1600" dirty="0" err="1"/>
              <a:t>მიერ</a:t>
            </a:r>
            <a:r>
              <a:rPr lang="en-US" sz="1600" dirty="0"/>
              <a:t> </a:t>
            </a:r>
            <a:r>
              <a:rPr lang="en-US" sz="1600" dirty="0" err="1"/>
              <a:t>მათთან</a:t>
            </a:r>
            <a:r>
              <a:rPr lang="en-US" sz="1600" dirty="0"/>
              <a:t> </a:t>
            </a:r>
            <a:r>
              <a:rPr lang="en-US" sz="1600" dirty="0" err="1"/>
              <a:t>წინასწარ</a:t>
            </a:r>
            <a:r>
              <a:rPr lang="en-US" sz="1600" dirty="0"/>
              <a:t> </a:t>
            </a:r>
            <a:r>
              <a:rPr lang="en-US" sz="1600" dirty="0" err="1"/>
              <a:t>გაფორმებული</a:t>
            </a:r>
            <a:r>
              <a:rPr lang="en-US" sz="1600" dirty="0"/>
              <a:t> </a:t>
            </a:r>
            <a:r>
              <a:rPr lang="en-US" sz="1600" dirty="0" err="1"/>
              <a:t>შეთანხმების</a:t>
            </a:r>
            <a:r>
              <a:rPr lang="en-US" sz="1600" dirty="0"/>
              <a:t> </a:t>
            </a:r>
            <a:r>
              <a:rPr lang="en-US" sz="1600" dirty="0" err="1"/>
              <a:t>საფუძველზე</a:t>
            </a:r>
            <a:r>
              <a:rPr lang="en-US" sz="1600" dirty="0"/>
              <a:t>. </a:t>
            </a:r>
          </a:p>
          <a:p>
            <a:pPr algn="just">
              <a:lnSpc>
                <a:spcPct val="150000"/>
              </a:lnSpc>
            </a:pPr>
            <a:r>
              <a:rPr lang="ka-GE" sz="1600" dirty="0"/>
              <a:t>საწვავის გასამართი სვეტის ტერიტორიაზე მოეწყობა სპეციალური სალექარი, რომელიც დაკავშირებული იქნება სპეციალურ ორმოსთან. ორმოს გაწმენდა მოხდება პერიოდულად და იქ დაგროვილი ნარჩენი გატანილი იქნება სპეციალური ნებართვის მქონე კომპანიის მიერ.</a:t>
            </a:r>
            <a:endParaRPr lang="en-US" sz="1600" dirty="0"/>
          </a:p>
          <a:p>
            <a:endParaRPr lang="en-US" dirty="0"/>
          </a:p>
        </p:txBody>
      </p:sp>
    </p:spTree>
    <p:extLst>
      <p:ext uri="{BB962C8B-B14F-4D97-AF65-F5344CB8AC3E}">
        <p14:creationId xmlns:p14="http://schemas.microsoft.com/office/powerpoint/2010/main" val="3940913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539937"/>
            <a:ext cx="10694894" cy="428251"/>
          </a:xfrm>
        </p:spPr>
        <p:txBody>
          <a:bodyPr>
            <a:normAutofit fontScale="90000"/>
          </a:bodyPr>
          <a:lstStyle/>
          <a:p>
            <a:pPr lvl="1" algn="l" rtl="0">
              <a:lnSpc>
                <a:spcPct val="90000"/>
              </a:lnSpc>
              <a:spcBef>
                <a:spcPct val="0"/>
              </a:spcBef>
            </a:pPr>
            <a:r>
              <a:rPr lang="ka-GE" sz="1800" b="1" dirty="0"/>
              <a:t>საწარმოს ტექნოლოგიურ პროცესში გამოყენებული მასალები და რაოდენობა</a:t>
            </a:r>
            <a:r>
              <a:rPr lang="en-US" sz="2000" b="1" dirty="0"/>
              <a:t/>
            </a:r>
            <a:br>
              <a:rPr lang="en-US" sz="2000" b="1" dirty="0"/>
            </a:br>
            <a:endParaRPr lang="en-US" dirty="0"/>
          </a:p>
        </p:txBody>
      </p:sp>
      <p:sp>
        <p:nvSpPr>
          <p:cNvPr id="3" name="Content Placeholder 2"/>
          <p:cNvSpPr>
            <a:spLocks noGrp="1"/>
          </p:cNvSpPr>
          <p:nvPr>
            <p:ph idx="1"/>
          </p:nvPr>
        </p:nvSpPr>
        <p:spPr>
          <a:xfrm>
            <a:off x="497541" y="1116106"/>
            <a:ext cx="11282083" cy="5060857"/>
          </a:xfrm>
        </p:spPr>
        <p:txBody>
          <a:bodyPr>
            <a:normAutofit/>
          </a:bodyPr>
          <a:lstStyle/>
          <a:p>
            <a:pPr>
              <a:lnSpc>
                <a:spcPct val="150000"/>
              </a:lnSpc>
            </a:pPr>
            <a:r>
              <a:rPr lang="ka-GE" sz="1600" dirty="0"/>
              <a:t>საწარმოს დაგეგმილი აქვს როგორც მსხვილმარცვლოვანი ასევე წვრილმარცვლოვანი ასფალტის ნარევის დამზადება. ამისათვის მოიხმარს ბიტუმს, შემავსებელ მასალად ფილერს და ქვის მტვერს, ქვიშას და ღორღს, რომლის ფრაქციები იქნება 0-5; 5-10; </a:t>
            </a:r>
            <a:r>
              <a:rPr lang="ka-GE" sz="1600" dirty="0" smtClean="0"/>
              <a:t>10-16;</a:t>
            </a:r>
            <a:endParaRPr lang="en-US" sz="1600" dirty="0"/>
          </a:p>
          <a:p>
            <a:pPr>
              <a:lnSpc>
                <a:spcPct val="150000"/>
              </a:lnSpc>
            </a:pPr>
            <a:r>
              <a:rPr lang="ka-GE" sz="1600" dirty="0"/>
              <a:t>საწარმოში 1 ტონა წვრილმარცვლოვანი ასფალტის ნარევის მისაღებად საჭიროა </a:t>
            </a:r>
            <a:r>
              <a:rPr lang="en-US" sz="1600" dirty="0" err="1"/>
              <a:t>ბიტუმი</a:t>
            </a:r>
            <a:r>
              <a:rPr lang="en-US" sz="1600" dirty="0"/>
              <a:t> - 57 </a:t>
            </a:r>
            <a:r>
              <a:rPr lang="en-US" sz="1600" dirty="0" err="1"/>
              <a:t>კგ</a:t>
            </a:r>
            <a:r>
              <a:rPr lang="en-US" sz="1600" dirty="0"/>
              <a:t> </a:t>
            </a:r>
            <a:r>
              <a:rPr lang="en-US" sz="1600" dirty="0" err="1"/>
              <a:t>ფილერი</a:t>
            </a:r>
            <a:r>
              <a:rPr lang="en-US" sz="1600" dirty="0"/>
              <a:t> - 75 </a:t>
            </a:r>
            <a:r>
              <a:rPr lang="en-US" sz="1600" dirty="0" err="1"/>
              <a:t>კგ</a:t>
            </a:r>
            <a:r>
              <a:rPr lang="ka-GE" sz="1600" dirty="0"/>
              <a:t>;  </a:t>
            </a:r>
            <a:r>
              <a:rPr lang="en-US" sz="1600" dirty="0" err="1"/>
              <a:t>ქვის</a:t>
            </a:r>
            <a:r>
              <a:rPr lang="en-US" sz="1600" dirty="0"/>
              <a:t> </a:t>
            </a:r>
            <a:r>
              <a:rPr lang="en-US" sz="1600" dirty="0" err="1"/>
              <a:t>მტვერი</a:t>
            </a:r>
            <a:r>
              <a:rPr lang="en-US" sz="1600" dirty="0"/>
              <a:t> - 47 </a:t>
            </a:r>
            <a:r>
              <a:rPr lang="en-US" sz="1600" dirty="0" err="1"/>
              <a:t>კგ</a:t>
            </a:r>
            <a:r>
              <a:rPr lang="en-US" sz="1600" dirty="0"/>
              <a:t>, </a:t>
            </a:r>
            <a:r>
              <a:rPr lang="en-US" sz="1600" dirty="0" err="1"/>
              <a:t>ქვიშა</a:t>
            </a:r>
            <a:r>
              <a:rPr lang="en-US" sz="1600" dirty="0"/>
              <a:t> </a:t>
            </a:r>
            <a:r>
              <a:rPr lang="ka-GE" sz="1600" dirty="0"/>
              <a:t>- </a:t>
            </a:r>
            <a:r>
              <a:rPr lang="en-US" sz="1600" dirty="0"/>
              <a:t>339 </a:t>
            </a:r>
            <a:r>
              <a:rPr lang="en-US" sz="1600" dirty="0" err="1"/>
              <a:t>კგ</a:t>
            </a:r>
            <a:r>
              <a:rPr lang="en-US" sz="1600" dirty="0"/>
              <a:t>, </a:t>
            </a:r>
            <a:r>
              <a:rPr lang="en-US" sz="1600" dirty="0" err="1"/>
              <a:t>ღორღი</a:t>
            </a:r>
            <a:r>
              <a:rPr lang="en-US" sz="1600" dirty="0"/>
              <a:t> - 481 </a:t>
            </a:r>
            <a:r>
              <a:rPr lang="en-US" sz="1600" dirty="0" err="1"/>
              <a:t>კგ</a:t>
            </a:r>
            <a:r>
              <a:rPr lang="en-US" sz="1600" dirty="0"/>
              <a:t>;</a:t>
            </a:r>
          </a:p>
          <a:p>
            <a:pPr>
              <a:lnSpc>
                <a:spcPct val="150000"/>
              </a:lnSpc>
            </a:pPr>
            <a:r>
              <a:rPr lang="en-US" sz="1600" dirty="0"/>
              <a:t>1 </a:t>
            </a:r>
            <a:r>
              <a:rPr lang="en-US" sz="1600" dirty="0" err="1"/>
              <a:t>ტონა</a:t>
            </a:r>
            <a:r>
              <a:rPr lang="en-US" sz="1600" dirty="0"/>
              <a:t> </a:t>
            </a:r>
            <a:r>
              <a:rPr lang="en-US" sz="1600" dirty="0" err="1"/>
              <a:t>მსხვილმარცვლოვანი</a:t>
            </a:r>
            <a:r>
              <a:rPr lang="en-US" sz="1600" dirty="0"/>
              <a:t> </a:t>
            </a:r>
            <a:r>
              <a:rPr lang="en-US" sz="1600" dirty="0" err="1"/>
              <a:t>ასფალტის</a:t>
            </a:r>
            <a:r>
              <a:rPr lang="en-US" sz="1600" dirty="0"/>
              <a:t> </a:t>
            </a:r>
            <a:r>
              <a:rPr lang="en-US" sz="1600" dirty="0" err="1"/>
              <a:t>მისაღებად</a:t>
            </a:r>
            <a:r>
              <a:rPr lang="en-US" sz="1600" dirty="0"/>
              <a:t> </a:t>
            </a:r>
            <a:r>
              <a:rPr lang="en-US" sz="1600" dirty="0" err="1"/>
              <a:t>საჭიროა</a:t>
            </a:r>
            <a:r>
              <a:rPr lang="en-US" sz="1600" dirty="0"/>
              <a:t>:  </a:t>
            </a:r>
            <a:r>
              <a:rPr lang="ka-GE" sz="1600" dirty="0"/>
              <a:t>ბიტუმი - </a:t>
            </a:r>
            <a:r>
              <a:rPr lang="en-US" sz="1600" dirty="0"/>
              <a:t>40 </a:t>
            </a:r>
            <a:r>
              <a:rPr lang="en-US" sz="1600" dirty="0" err="1"/>
              <a:t>კგ</a:t>
            </a:r>
            <a:r>
              <a:rPr lang="en-US" sz="1600" dirty="0"/>
              <a:t>, </a:t>
            </a:r>
            <a:r>
              <a:rPr lang="en-US" sz="1600" dirty="0" err="1"/>
              <a:t>ფილერი</a:t>
            </a:r>
            <a:r>
              <a:rPr lang="en-US" sz="1600" dirty="0"/>
              <a:t> - 38 </a:t>
            </a:r>
            <a:r>
              <a:rPr lang="en-US" sz="1600" dirty="0" err="1"/>
              <a:t>კგ</a:t>
            </a:r>
            <a:r>
              <a:rPr lang="en-US" sz="1600" dirty="0"/>
              <a:t>, </a:t>
            </a:r>
            <a:r>
              <a:rPr lang="en-US" sz="1600" dirty="0" err="1"/>
              <a:t>ქვის</a:t>
            </a:r>
            <a:r>
              <a:rPr lang="en-US" sz="1600" dirty="0"/>
              <a:t> </a:t>
            </a:r>
            <a:r>
              <a:rPr lang="en-US" sz="1600" dirty="0" err="1"/>
              <a:t>მტვერი</a:t>
            </a:r>
            <a:r>
              <a:rPr lang="en-US" sz="1600" dirty="0"/>
              <a:t> - 29 </a:t>
            </a:r>
            <a:r>
              <a:rPr lang="en-US" sz="1600" dirty="0" err="1"/>
              <a:t>კგ</a:t>
            </a:r>
            <a:r>
              <a:rPr lang="en-US" sz="1600" dirty="0"/>
              <a:t>, </a:t>
            </a:r>
            <a:r>
              <a:rPr lang="en-US" sz="1600" dirty="0" err="1"/>
              <a:t>ქვიშა</a:t>
            </a:r>
            <a:r>
              <a:rPr lang="en-US" sz="1600" dirty="0"/>
              <a:t> </a:t>
            </a:r>
            <a:r>
              <a:rPr lang="ka-GE" sz="1600" dirty="0"/>
              <a:t>- </a:t>
            </a:r>
            <a:r>
              <a:rPr lang="en-US" sz="1600" dirty="0"/>
              <a:t>269 </a:t>
            </a:r>
            <a:r>
              <a:rPr lang="en-US" sz="1600" dirty="0" err="1"/>
              <a:t>კგ</a:t>
            </a:r>
            <a:r>
              <a:rPr lang="en-US" sz="1600" dirty="0"/>
              <a:t>, </a:t>
            </a:r>
            <a:r>
              <a:rPr lang="en-US" sz="1600" dirty="0" err="1"/>
              <a:t>ღორღი</a:t>
            </a:r>
            <a:r>
              <a:rPr lang="en-US" sz="1600" dirty="0"/>
              <a:t> - 625 </a:t>
            </a:r>
            <a:r>
              <a:rPr lang="en-US" sz="1600" dirty="0" err="1"/>
              <a:t>კგ</a:t>
            </a:r>
            <a:r>
              <a:rPr lang="en-US" sz="1600" dirty="0"/>
              <a:t>;</a:t>
            </a:r>
          </a:p>
          <a:p>
            <a:pPr>
              <a:lnSpc>
                <a:spcPct val="150000"/>
              </a:lnSpc>
            </a:pPr>
            <a:r>
              <a:rPr lang="ka-GE" sz="1600" dirty="0"/>
              <a:t>საწარმო იმუშავებს როგორც ელექტროენერგიაზე, ასევე ბუნებრივ აირზე.  გარდა ამისა, იგი უზრუნველყოფილი იქნება დამოუკიდებელი დენის ტრანსფორმატორით.</a:t>
            </a:r>
            <a:endParaRPr lang="en-US" sz="1600" dirty="0"/>
          </a:p>
          <a:p>
            <a:pPr marL="0" indent="0">
              <a:lnSpc>
                <a:spcPct val="150000"/>
              </a:lnSpc>
              <a:buNone/>
            </a:pPr>
            <a:endParaRPr lang="en-US" dirty="0"/>
          </a:p>
        </p:txBody>
      </p:sp>
    </p:spTree>
    <p:extLst>
      <p:ext uri="{BB962C8B-B14F-4D97-AF65-F5344CB8AC3E}">
        <p14:creationId xmlns:p14="http://schemas.microsoft.com/office/powerpoint/2010/main" val="285256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541" y="322728"/>
            <a:ext cx="10735235" cy="699247"/>
          </a:xfrm>
        </p:spPr>
        <p:txBody>
          <a:bodyPr>
            <a:normAutofit/>
          </a:bodyPr>
          <a:lstStyle/>
          <a:p>
            <a:pPr lvl="0"/>
            <a:r>
              <a:rPr lang="ka-GE" sz="1800" b="1" dirty="0"/>
              <a:t>წყლის გამოყენება და ჩამდინარე წყლები</a:t>
            </a:r>
            <a:r>
              <a:rPr lang="en-US" sz="1800" b="1" dirty="0"/>
              <a:t/>
            </a:r>
            <a:br>
              <a:rPr lang="en-US" sz="1800" b="1" dirty="0"/>
            </a:br>
            <a:endParaRPr lang="en-US" sz="1800" dirty="0"/>
          </a:p>
        </p:txBody>
      </p:sp>
      <p:sp>
        <p:nvSpPr>
          <p:cNvPr id="3" name="Content Placeholder 2"/>
          <p:cNvSpPr>
            <a:spLocks noGrp="1"/>
          </p:cNvSpPr>
          <p:nvPr>
            <p:ph idx="1"/>
          </p:nvPr>
        </p:nvSpPr>
        <p:spPr>
          <a:xfrm>
            <a:off x="497541" y="1169894"/>
            <a:ext cx="11228293" cy="5230905"/>
          </a:xfrm>
        </p:spPr>
        <p:txBody>
          <a:bodyPr>
            <a:normAutofit/>
          </a:bodyPr>
          <a:lstStyle/>
          <a:p>
            <a:pPr algn="just">
              <a:lnSpc>
                <a:spcPct val="150000"/>
              </a:lnSpc>
            </a:pPr>
            <a:r>
              <a:rPr lang="ka-GE" sz="1600" dirty="0" smtClean="0"/>
              <a:t>საწარმო </a:t>
            </a:r>
            <a:r>
              <a:rPr lang="ka-GE" sz="1600" dirty="0"/>
              <a:t>ტექნოლოგიურ ციკლში წყალს არ მოიხმარს. რაც შეეხება სამეურნეო წყალს, საწარმოს ტერიტორიაზე მოწყობილი იქნება ტუალეტი  ადგილობრივი მუშა-ხელისთვის. შესაბამისად დაგეგმილია სამეურნეო წყლისთვის 1 ტონა ტევადობის მქონე პოლიეთილენის რეზერვუარის მოწყობა. მისი შევსება მოხდება საწარმოს მიმდებარედ არსებული მდინარე ჯუმიდან, ტუმბოს საშუალებით. სასმელი წყალი შემოტანილი იქნება ბუტილირებული სახით.</a:t>
            </a:r>
            <a:endParaRPr lang="en-US" sz="1600" dirty="0"/>
          </a:p>
          <a:p>
            <a:pPr algn="just">
              <a:lnSpc>
                <a:spcPct val="150000"/>
              </a:lnSpc>
            </a:pPr>
            <a:r>
              <a:rPr lang="ka-GE" sz="1600" dirty="0"/>
              <a:t>რაც შეეხება ჩამდინარე წყალს, როგორც უკვე აღინიშნა საწარმოო წყლების წარმოქმნა მოსალოდნელი არ არის. ხოლო, სამეურნეო-ფეკალური წყლებისთვის მოწყობილი იქნება სპეციალური ორმო, მობეტონებული ზედაპირით. ორმოში დაგროვილი საკანალიზაციო წყლების გატანა მოხდება სპეციალური საასენიზაციო მანქანის საშუალებით. საწარმოს ტერიტორიაზე წარმოქმნილი სანიაღვრე წყლები ასევე ჩაშვებული იქნება აღნიშნულ საასენიზაციო ორმოში.</a:t>
            </a:r>
            <a:endParaRPr lang="en-US" sz="1600" dirty="0"/>
          </a:p>
          <a:p>
            <a:pPr>
              <a:lnSpc>
                <a:spcPct val="150000"/>
              </a:lnSpc>
            </a:pPr>
            <a:r>
              <a:rPr lang="ka-GE" sz="1600" dirty="0"/>
              <a:t>მდინარე ჯუმიდან წყალაღების </a:t>
            </a:r>
            <a:r>
              <a:rPr lang="en-US" sz="1600" dirty="0"/>
              <a:t>GPS </a:t>
            </a:r>
            <a:r>
              <a:rPr lang="ka-GE" sz="1600" dirty="0"/>
              <a:t>კოორდინატებია</a:t>
            </a:r>
            <a:r>
              <a:rPr lang="ka-GE" sz="1600" dirty="0" smtClean="0"/>
              <a:t>:</a:t>
            </a:r>
          </a:p>
          <a:p>
            <a:pPr>
              <a:lnSpc>
                <a:spcPct val="150000"/>
              </a:lnSpc>
            </a:pPr>
            <a:endParaRPr lang="en-US" sz="16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39815283"/>
              </p:ext>
            </p:extLst>
          </p:nvPr>
        </p:nvGraphicFramePr>
        <p:xfrm>
          <a:off x="4383646" y="5325036"/>
          <a:ext cx="3832507" cy="833717"/>
        </p:xfrm>
        <a:graphic>
          <a:graphicData uri="http://schemas.openxmlformats.org/drawingml/2006/table">
            <a:tbl>
              <a:tblPr firstRow="1" firstCol="1" bandRow="1">
                <a:tableStyleId>{5C22544A-7EE6-4342-B048-85BDC9FD1C3A}</a:tableStyleId>
              </a:tblPr>
              <a:tblGrid>
                <a:gridCol w="499588">
                  <a:extLst>
                    <a:ext uri="{9D8B030D-6E8A-4147-A177-3AD203B41FA5}">
                      <a16:colId xmlns:a16="http://schemas.microsoft.com/office/drawing/2014/main" val="4020655958"/>
                    </a:ext>
                  </a:extLst>
                </a:gridCol>
                <a:gridCol w="1697902">
                  <a:extLst>
                    <a:ext uri="{9D8B030D-6E8A-4147-A177-3AD203B41FA5}">
                      <a16:colId xmlns:a16="http://schemas.microsoft.com/office/drawing/2014/main" val="2873687028"/>
                    </a:ext>
                  </a:extLst>
                </a:gridCol>
                <a:gridCol w="1635017">
                  <a:extLst>
                    <a:ext uri="{9D8B030D-6E8A-4147-A177-3AD203B41FA5}">
                      <a16:colId xmlns:a16="http://schemas.microsoft.com/office/drawing/2014/main" val="3363778752"/>
                    </a:ext>
                  </a:extLst>
                </a:gridCol>
              </a:tblGrid>
              <a:tr h="324367">
                <a:tc>
                  <a:txBody>
                    <a:bodyPr/>
                    <a:lstStyle/>
                    <a:p>
                      <a:pPr marL="0" marR="0" algn="ctr">
                        <a:lnSpc>
                          <a:spcPct val="150000"/>
                        </a:lnSpc>
                        <a:spcBef>
                          <a:spcPts val="0"/>
                        </a:spcBef>
                        <a:spcAft>
                          <a:spcPts val="0"/>
                        </a:spcAft>
                      </a:pPr>
                      <a:r>
                        <a:rPr lang="en-US" sz="1400" dirty="0">
                          <a:effectLst/>
                        </a:rPr>
                        <a:t>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1373343"/>
                  </a:ext>
                </a:extLst>
              </a:tr>
              <a:tr h="509350">
                <a:tc>
                  <a:txBody>
                    <a:bodyPr/>
                    <a:lstStyle/>
                    <a:p>
                      <a:pPr marL="0" marR="0" algn="ctr">
                        <a:lnSpc>
                          <a:spcPct val="150000"/>
                        </a:lnSpc>
                        <a:spcBef>
                          <a:spcPts val="0"/>
                        </a:spcBef>
                        <a:spcAft>
                          <a:spcPts val="0"/>
                        </a:spcAft>
                      </a:pPr>
                      <a:r>
                        <a:rPr lang="ka-GE"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736690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4706130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191908"/>
                  </a:ext>
                </a:extLst>
              </a:tr>
            </a:tbl>
          </a:graphicData>
        </a:graphic>
      </p:graphicFrame>
    </p:spTree>
    <p:extLst>
      <p:ext uri="{BB962C8B-B14F-4D97-AF65-F5344CB8AC3E}">
        <p14:creationId xmlns:p14="http://schemas.microsoft.com/office/powerpoint/2010/main" val="1464315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35573"/>
          </a:xfrm>
        </p:spPr>
        <p:txBody>
          <a:bodyPr/>
          <a:lstStyle/>
          <a:p>
            <a:r>
              <a:rPr lang="ka-GE" sz="1800" b="1" dirty="0" smtClean="0"/>
              <a:t>მისასვლელი გზები</a:t>
            </a:r>
            <a:endParaRPr lang="en-US" sz="1800" b="1" dirty="0"/>
          </a:p>
        </p:txBody>
      </p:sp>
      <p:sp>
        <p:nvSpPr>
          <p:cNvPr id="3" name="Content Placeholder 2"/>
          <p:cNvSpPr>
            <a:spLocks noGrp="1"/>
          </p:cNvSpPr>
          <p:nvPr>
            <p:ph idx="1"/>
          </p:nvPr>
        </p:nvSpPr>
        <p:spPr>
          <a:xfrm>
            <a:off x="332510" y="988292"/>
            <a:ext cx="11656290" cy="5260108"/>
          </a:xfrm>
        </p:spPr>
        <p:txBody>
          <a:bodyPr/>
          <a:lstStyle/>
          <a:p>
            <a:pPr algn="just">
              <a:lnSpc>
                <a:spcPct val="150000"/>
              </a:lnSpc>
            </a:pPr>
            <a:r>
              <a:rPr lang="ka-GE" sz="1600" dirty="0"/>
              <a:t>საპროექტო ტერიტორიამდე მისასვლელი  </a:t>
            </a:r>
            <a:r>
              <a:rPr lang="en-US" sz="1600" dirty="0" err="1"/>
              <a:t>გზის</a:t>
            </a:r>
            <a:r>
              <a:rPr lang="en-US" sz="1600" dirty="0"/>
              <a:t> </a:t>
            </a:r>
            <a:r>
              <a:rPr lang="en-US" sz="1600" dirty="0" err="1"/>
              <a:t>ტექნიკური</a:t>
            </a:r>
            <a:r>
              <a:rPr lang="en-US" sz="1600" dirty="0"/>
              <a:t> </a:t>
            </a:r>
            <a:r>
              <a:rPr lang="en-US" sz="1600" dirty="0" err="1"/>
              <a:t>მდგომარეობა</a:t>
            </a:r>
            <a:r>
              <a:rPr lang="en-US" sz="1600" dirty="0"/>
              <a:t> </a:t>
            </a:r>
            <a:r>
              <a:rPr lang="ka-GE" sz="1600" dirty="0"/>
              <a:t>დამაკმაყოფილებელია და ახალი გზების გაყვანა გათვალისწინებული არ არის. </a:t>
            </a:r>
            <a:endParaRPr lang="en-US" sz="1600" dirty="0"/>
          </a:p>
          <a:p>
            <a:pPr marL="0" indent="0">
              <a:buNone/>
            </a:pPr>
            <a:endParaRPr lang="ka-GE" dirty="0"/>
          </a:p>
          <a:p>
            <a:pPr marL="0" indent="0">
              <a:buNone/>
            </a:pPr>
            <a:endParaRPr lang="ka-GE" b="1" dirty="0" smtClean="0"/>
          </a:p>
          <a:p>
            <a:pPr marL="0" indent="0">
              <a:buNone/>
            </a:pPr>
            <a:r>
              <a:rPr lang="ka-GE" sz="1800" b="1" dirty="0" smtClean="0"/>
              <a:t>საწარმოს მოწყობის და ექსპლუატაციის </a:t>
            </a:r>
            <a:r>
              <a:rPr lang="ka-GE" sz="1800" b="1" dirty="0"/>
              <a:t>ეტაპზე დასაქმებული ადამიანების რაოდენობა და სამუშაო გრაფიკი</a:t>
            </a:r>
            <a:r>
              <a:rPr lang="en-US" sz="1800" b="1" dirty="0"/>
              <a:t/>
            </a:r>
            <a:br>
              <a:rPr lang="en-US" sz="1800" b="1" dirty="0"/>
            </a:br>
            <a:endParaRPr lang="ka-GE" sz="1800" dirty="0"/>
          </a:p>
          <a:p>
            <a:pPr>
              <a:lnSpc>
                <a:spcPct val="150000"/>
              </a:lnSpc>
            </a:pPr>
            <a:r>
              <a:rPr lang="ka-GE" sz="1600" dirty="0"/>
              <a:t>საწარმოს მუშაობის რეჟიმი იქნება ერთცვლიანი, დღეში 7 საათიანი სამუშაო გრაფიკით და ექსპლოატაციის პროცესში დასაქმებული იქნება  დაახლოებით 10-15 ადამიანი. დასაქმებული იქნება საწარმოსთან ყველაზე ახლოს მდებარე ადგილობრივი მოსახლეობა;</a:t>
            </a:r>
          </a:p>
          <a:p>
            <a:endParaRPr lang="en-US" dirty="0"/>
          </a:p>
        </p:txBody>
      </p:sp>
    </p:spTree>
    <p:extLst>
      <p:ext uri="{BB962C8B-B14F-4D97-AF65-F5344CB8AC3E}">
        <p14:creationId xmlns:p14="http://schemas.microsoft.com/office/powerpoint/2010/main" val="3686480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494" y="365126"/>
            <a:ext cx="10515600" cy="414804"/>
          </a:xfrm>
        </p:spPr>
        <p:txBody>
          <a:bodyPr>
            <a:noAutofit/>
          </a:bodyPr>
          <a:lstStyle/>
          <a:p>
            <a:r>
              <a:rPr lang="ka-GE" sz="1800" b="1" dirty="0">
                <a:effectLst>
                  <a:outerShdw blurRad="38100" dist="38100" dir="2700000" algn="tl">
                    <a:srgbClr val="000000">
                      <a:alpha val="43137"/>
                    </a:srgbClr>
                  </a:outerShdw>
                </a:effectLst>
              </a:rPr>
              <a:t>ინფორმაცია გარემოზე შესაძლო ზემოქმედების და მისი სახეების შესახებ</a:t>
            </a:r>
            <a:r>
              <a:rPr lang="en-US" sz="1800" b="1" dirty="0">
                <a:effectLst>
                  <a:outerShdw blurRad="38100" dist="38100" dir="2700000" algn="tl">
                    <a:srgbClr val="000000">
                      <a:alpha val="43137"/>
                    </a:srgbClr>
                  </a:outerShdw>
                </a:effectLst>
              </a:rPr>
              <a:t/>
            </a:r>
            <a:br>
              <a:rPr lang="en-US" sz="1800" b="1" dirty="0">
                <a:effectLst>
                  <a:outerShdw blurRad="38100" dist="38100" dir="2700000" algn="tl">
                    <a:srgbClr val="000000">
                      <a:alpha val="43137"/>
                    </a:srgbClr>
                  </a:outerShdw>
                </a:effectLst>
              </a:rPr>
            </a:br>
            <a:endParaRPr lang="en-US" sz="1800" dirty="0"/>
          </a:p>
        </p:txBody>
      </p:sp>
      <p:sp>
        <p:nvSpPr>
          <p:cNvPr id="3" name="Content Placeholder 2"/>
          <p:cNvSpPr>
            <a:spLocks noGrp="1"/>
          </p:cNvSpPr>
          <p:nvPr>
            <p:ph idx="1"/>
          </p:nvPr>
        </p:nvSpPr>
        <p:spPr>
          <a:xfrm>
            <a:off x="510987" y="874060"/>
            <a:ext cx="11134165" cy="5302904"/>
          </a:xfrm>
        </p:spPr>
        <p:txBody>
          <a:bodyPr>
            <a:normAutofit/>
          </a:bodyPr>
          <a:lstStyle/>
          <a:p>
            <a:pPr algn="just">
              <a:lnSpc>
                <a:spcPct val="150000"/>
              </a:lnSpc>
            </a:pPr>
            <a:endParaRPr lang="en-US" sz="1400" dirty="0"/>
          </a:p>
          <a:p>
            <a:pPr marL="0" lvl="1" indent="0">
              <a:spcBef>
                <a:spcPts val="1000"/>
              </a:spcBef>
              <a:buNone/>
            </a:pPr>
            <a:r>
              <a:rPr lang="ka-GE" sz="2000" b="1" u="sng" dirty="0" smtClean="0"/>
              <a:t>ემისიები </a:t>
            </a:r>
            <a:r>
              <a:rPr lang="ka-GE" sz="2000" b="1" u="sng" dirty="0"/>
              <a:t>ატმოსფერულ ჰაერში</a:t>
            </a:r>
            <a:endParaRPr lang="en-US" b="1" u="sng" dirty="0"/>
          </a:p>
          <a:p>
            <a:pPr algn="just">
              <a:lnSpc>
                <a:spcPct val="150000"/>
              </a:lnSpc>
              <a:buFont typeface="Wingdings" panose="05000000000000000000" pitchFamily="2" charset="2"/>
              <a:buChar char="ü"/>
            </a:pPr>
            <a:r>
              <a:rPr lang="ka-GE" sz="1600" dirty="0" smtClean="0"/>
              <a:t>საწარმოს </a:t>
            </a:r>
            <a:r>
              <a:rPr lang="ka-GE" sz="1600" dirty="0"/>
              <a:t>საქმიანობის სპეციფიკიდან გამომდინარე, ადგილი ექნება საწარმოს უბნებზე მავნე ნივთიერებათა </a:t>
            </a:r>
            <a:r>
              <a:rPr lang="ka-GE" sz="1600" dirty="0" smtClean="0"/>
              <a:t>წარმოქმნას</a:t>
            </a:r>
            <a:r>
              <a:rPr lang="en-US" sz="1600" dirty="0" smtClean="0"/>
              <a:t>;</a:t>
            </a:r>
          </a:p>
          <a:p>
            <a:pPr algn="just">
              <a:lnSpc>
                <a:spcPct val="150000"/>
              </a:lnSpc>
              <a:buFont typeface="Wingdings" panose="05000000000000000000" pitchFamily="2" charset="2"/>
              <a:buChar char="ü"/>
            </a:pPr>
            <a:r>
              <a:rPr lang="ka-GE" sz="1600" dirty="0"/>
              <a:t>აღნიშნული ზემოქმედების მინიმუმამდე დაყვანის მიზნით, საწარმო აღჭურვილი იქნება თანამედროვე სტანდარტის მქონე მტვერდამჭერი მოწყობილობით, ციკლონით, რომელიც უზრუნველყოფს მავნე ნივთიერებების მაქსიმალურ </a:t>
            </a:r>
            <a:r>
              <a:rPr lang="ka-GE" sz="1600" dirty="0" smtClean="0"/>
              <a:t>დაჭერას</a:t>
            </a:r>
            <a:r>
              <a:rPr lang="en-US" sz="1600" dirty="0" smtClean="0"/>
              <a:t>;</a:t>
            </a:r>
            <a:endParaRPr lang="en-US" sz="1600" dirty="0"/>
          </a:p>
          <a:p>
            <a:pPr algn="just">
              <a:lnSpc>
                <a:spcPct val="150000"/>
              </a:lnSpc>
              <a:buFont typeface="Wingdings" panose="05000000000000000000" pitchFamily="2" charset="2"/>
              <a:buChar char="ü"/>
            </a:pPr>
            <a:r>
              <a:rPr lang="ka-GE" sz="1600" dirty="0"/>
              <a:t>აქედან გამომდინარე</a:t>
            </a:r>
            <a:r>
              <a:rPr lang="en-US" sz="1600" dirty="0"/>
              <a:t>, </a:t>
            </a:r>
            <a:r>
              <a:rPr lang="ka-GE" sz="1600" dirty="0"/>
              <a:t>ატმოსფერულ </a:t>
            </a:r>
            <a:r>
              <a:rPr lang="en-US" sz="1600" dirty="0" err="1"/>
              <a:t>ჰაერში</a:t>
            </a:r>
            <a:r>
              <a:rPr lang="en-US" sz="1600" dirty="0"/>
              <a:t> </a:t>
            </a:r>
            <a:r>
              <a:rPr lang="en-US" sz="1600" dirty="0" err="1"/>
              <a:t>მავნე</a:t>
            </a:r>
            <a:r>
              <a:rPr lang="en-US" sz="1600" dirty="0"/>
              <a:t> </a:t>
            </a:r>
            <a:r>
              <a:rPr lang="en-US" sz="1600" dirty="0" err="1"/>
              <a:t>ნივთიერებათა</a:t>
            </a:r>
            <a:r>
              <a:rPr lang="en-US" sz="1600" dirty="0"/>
              <a:t> </a:t>
            </a:r>
            <a:r>
              <a:rPr lang="en-US" sz="1600" dirty="0" err="1"/>
              <a:t>კონცენტრაციების</a:t>
            </a:r>
            <a:r>
              <a:rPr lang="en-US" sz="1600" dirty="0"/>
              <a:t> </a:t>
            </a:r>
            <a:r>
              <a:rPr lang="en-US" sz="1600" dirty="0" err="1"/>
              <a:t>ნორმირებულ</a:t>
            </a:r>
            <a:r>
              <a:rPr lang="en-US" sz="1600" dirty="0"/>
              <a:t> </a:t>
            </a:r>
            <a:r>
              <a:rPr lang="en-US" sz="1600" dirty="0" err="1"/>
              <a:t>მაჩვენებლებზე</a:t>
            </a:r>
            <a:r>
              <a:rPr lang="en-US" sz="1600" dirty="0"/>
              <a:t> </a:t>
            </a:r>
            <a:r>
              <a:rPr lang="en-US" sz="1600" dirty="0" err="1"/>
              <a:t>გადაჭარბება</a:t>
            </a:r>
            <a:r>
              <a:rPr lang="en-US" sz="1600" dirty="0"/>
              <a:t> </a:t>
            </a:r>
            <a:r>
              <a:rPr lang="en-US" sz="1600" dirty="0" err="1"/>
              <a:t>მოსალოდნელი</a:t>
            </a:r>
            <a:r>
              <a:rPr lang="en-US" sz="1600" dirty="0"/>
              <a:t> </a:t>
            </a:r>
            <a:r>
              <a:rPr lang="en-US" sz="1600" dirty="0" err="1"/>
              <a:t>არ</a:t>
            </a:r>
            <a:r>
              <a:rPr lang="en-US" sz="1600" dirty="0"/>
              <a:t> </a:t>
            </a:r>
            <a:r>
              <a:rPr lang="ka-GE" sz="1600" dirty="0" smtClean="0"/>
              <a:t>არის</a:t>
            </a:r>
            <a:r>
              <a:rPr lang="en-US" sz="1600" dirty="0" smtClean="0"/>
              <a:t>;</a:t>
            </a:r>
            <a:endParaRPr lang="en-US" sz="1600" dirty="0"/>
          </a:p>
          <a:p>
            <a:pPr marL="0" indent="0" algn="just">
              <a:buNone/>
            </a:pPr>
            <a:endParaRPr lang="en-US" sz="1100" dirty="0"/>
          </a:p>
        </p:txBody>
      </p:sp>
    </p:spTree>
    <p:extLst>
      <p:ext uri="{BB962C8B-B14F-4D97-AF65-F5344CB8AC3E}">
        <p14:creationId xmlns:p14="http://schemas.microsoft.com/office/powerpoint/2010/main" val="299540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012" y="717710"/>
            <a:ext cx="11120717" cy="5965478"/>
          </a:xfrm>
        </p:spPr>
        <p:txBody>
          <a:bodyPr>
            <a:noAutofit/>
          </a:bodyPr>
          <a:lstStyle/>
          <a:p>
            <a:pPr>
              <a:lnSpc>
                <a:spcPct val="150000"/>
              </a:lnSpc>
            </a:pPr>
            <a:r>
              <a:rPr lang="ka-GE" sz="1600" dirty="0" smtClean="0">
                <a:latin typeface="+mn-lt"/>
                <a:ea typeface="+mn-ea"/>
                <a:cs typeface="+mn-cs"/>
              </a:rPr>
              <a:t>შპს </a:t>
            </a:r>
            <a:r>
              <a:rPr lang="ka-GE" sz="1600" dirty="0" smtClean="0">
                <a:latin typeface="+mn-lt"/>
                <a:ea typeface="+mn-ea"/>
                <a:cs typeface="+mn-cs"/>
              </a:rPr>
              <a:t>,,ვესტ ჯორჯია” საქართველოს ტერიტორიაზე ფუნქციონირებს 2010 წლიდან. მის ძირითად საქმიანობას წარმოადგენს სახელმწიფო პროექტების, კერძოდ კი საგზაო სამშენებლო სამუშაოების განხორციელება;</a:t>
            </a:r>
            <a:br>
              <a:rPr lang="ka-GE" sz="1600" dirty="0" smtClean="0">
                <a:latin typeface="+mn-lt"/>
                <a:ea typeface="+mn-ea"/>
                <a:cs typeface="+mn-cs"/>
              </a:rPr>
            </a:br>
            <a:r>
              <a:rPr lang="en-US" sz="1600" dirty="0" smtClean="0">
                <a:latin typeface="+mn-lt"/>
                <a:ea typeface="+mn-ea"/>
                <a:cs typeface="+mn-cs"/>
              </a:rPr>
              <a:t/>
            </a:r>
            <a:br>
              <a:rPr lang="en-US" sz="1600" dirty="0" smtClean="0">
                <a:latin typeface="+mn-lt"/>
                <a:ea typeface="+mn-ea"/>
                <a:cs typeface="+mn-cs"/>
              </a:rPr>
            </a:br>
            <a:r>
              <a:rPr lang="ka-GE" sz="1600" dirty="0" smtClean="0">
                <a:latin typeface="+mn-lt"/>
                <a:ea typeface="+mn-ea"/>
                <a:cs typeface="+mn-cs"/>
              </a:rPr>
              <a:t>აღნიშნული სახელმწიფო პროექტების განხორციელების მიზნით, კომპანია გეგმავს ასფალტის საწარმოს მოწყობას ზუგდიდის მუნიციპალიტეტის, კერძოდ კი სოფ. ახალსოფლის ტერიტორიაზე;</a:t>
            </a:r>
            <a:br>
              <a:rPr lang="ka-GE" sz="1600" dirty="0" smtClean="0">
                <a:latin typeface="+mn-lt"/>
                <a:ea typeface="+mn-ea"/>
                <a:cs typeface="+mn-cs"/>
              </a:rPr>
            </a:br>
            <a:r>
              <a:rPr lang="en-US" sz="1600" dirty="0" smtClean="0">
                <a:latin typeface="+mn-lt"/>
                <a:ea typeface="+mn-ea"/>
                <a:cs typeface="+mn-cs"/>
              </a:rPr>
              <a:t/>
            </a:r>
            <a:br>
              <a:rPr lang="en-US" sz="1600" dirty="0" smtClean="0">
                <a:latin typeface="+mn-lt"/>
                <a:ea typeface="+mn-ea"/>
                <a:cs typeface="+mn-cs"/>
              </a:rPr>
            </a:br>
            <a:r>
              <a:rPr lang="ka-GE" sz="1600" dirty="0" smtClean="0">
                <a:cs typeface="Calibri" panose="020F0502020204030204" pitchFamily="34" charset="0"/>
              </a:rPr>
              <a:t>შპს ,,ვესტ ჯორჯიას“ პირად საკუთრებაში გააჩნია არასასოფლო-სამეურნეო დანიშნულების მქონე მიწის ნაკვეთი, რომელიც მდებარეობს ზუგდიდის მუნიციპალიტეტის, სოფ. ახალსოფლის ტერიტორიაზე</a:t>
            </a:r>
            <a:r>
              <a:rPr lang="en-US" sz="1600" dirty="0" smtClean="0">
                <a:cs typeface="Calibri" panose="020F0502020204030204" pitchFamily="34" charset="0"/>
              </a:rPr>
              <a:t>;</a:t>
            </a:r>
            <a:r>
              <a:rPr lang="ka-GE" sz="1600" dirty="0" smtClean="0">
                <a:cs typeface="Calibri" panose="020F0502020204030204" pitchFamily="34" charset="0"/>
              </a:rPr>
              <a:t>  მიწის საერთო ფართობი არის </a:t>
            </a:r>
            <a:r>
              <a:rPr lang="ka-GE" sz="1600" dirty="0" smtClean="0">
                <a:cs typeface="Calibri" panose="020F0502020204030204" pitchFamily="34" charset="0"/>
              </a:rPr>
              <a:t>3000 </a:t>
            </a:r>
            <a:r>
              <a:rPr lang="ka-GE" sz="1600" dirty="0" smtClean="0">
                <a:cs typeface="Calibri" panose="020F0502020204030204" pitchFamily="34" charset="0"/>
              </a:rPr>
              <a:t>კვ.მ. აღნიშნული ფართობი თავისუფალია შენობა-ნაგებობებისაგან. საწარმოს განთავსების მიწის ნაკვეთის  საკადასტრო კოდია: </a:t>
            </a:r>
            <a:r>
              <a:rPr lang="ka-GE" sz="1600" dirty="0"/>
              <a:t>43.11.42.182 </a:t>
            </a:r>
            <a:r>
              <a:rPr lang="en-US" sz="1600" dirty="0" smtClean="0">
                <a:cs typeface="Calibri" panose="020F0502020204030204" pitchFamily="34" charset="0"/>
              </a:rPr>
              <a:t>;</a:t>
            </a:r>
            <a:r>
              <a:rPr lang="en-US" sz="1400" dirty="0" smtClean="0">
                <a:latin typeface="Calibri" panose="020F0502020204030204" pitchFamily="34" charset="0"/>
                <a:cs typeface="Calibri" panose="020F0502020204030204" pitchFamily="34" charset="0"/>
              </a:rPr>
              <a:t/>
            </a:r>
            <a:br>
              <a:rPr lang="en-US" sz="1400" dirty="0" smtClean="0">
                <a:latin typeface="Calibri" panose="020F0502020204030204" pitchFamily="34" charset="0"/>
                <a:cs typeface="Calibri" panose="020F0502020204030204" pitchFamily="34" charset="0"/>
              </a:rPr>
            </a:br>
            <a:r>
              <a:rPr lang="ka-GE" sz="1400" dirty="0" smtClean="0">
                <a:latin typeface="Calibri" panose="020F0502020204030204" pitchFamily="34" charset="0"/>
                <a:cs typeface="Calibri" panose="020F0502020204030204" pitchFamily="34" charset="0"/>
              </a:rPr>
              <a:t/>
            </a:r>
            <a:br>
              <a:rPr lang="ka-GE" sz="1400" dirty="0" smtClean="0">
                <a:latin typeface="Calibri" panose="020F0502020204030204" pitchFamily="34" charset="0"/>
                <a:cs typeface="Calibri" panose="020F0502020204030204" pitchFamily="34" charset="0"/>
              </a:rPr>
            </a:br>
            <a:r>
              <a:rPr lang="ka-GE" sz="1400" dirty="0" smtClean="0">
                <a:cs typeface="Calibri" panose="020F0502020204030204" pitchFamily="34" charset="0"/>
              </a:rPr>
              <a:t>მიწის ნაკვეთის GPS კოორდინატებია:</a:t>
            </a:r>
            <a:r>
              <a:rPr lang="ka-GE" sz="1800" dirty="0" smtClean="0">
                <a:cs typeface="Calibri" panose="020F0502020204030204" pitchFamily="34" charset="0"/>
              </a:rPr>
              <a:t/>
            </a:r>
            <a:br>
              <a:rPr lang="ka-GE" sz="1800" dirty="0" smtClean="0">
                <a:cs typeface="Calibri" panose="020F0502020204030204" pitchFamily="34" charset="0"/>
              </a:rPr>
            </a:br>
            <a:r>
              <a:rPr lang="ka-GE" sz="1800" dirty="0" smtClean="0"/>
              <a:t/>
            </a:r>
            <a:br>
              <a:rPr lang="ka-GE" sz="1800" dirty="0" smtClean="0"/>
            </a:br>
            <a:r>
              <a:rPr lang="ka-GE" sz="1800" dirty="0" smtClean="0"/>
              <a:t/>
            </a:r>
            <a:br>
              <a:rPr lang="ka-GE" sz="1800" dirty="0" smtClean="0"/>
            </a:br>
            <a:r>
              <a:rPr lang="en-US" sz="1800" dirty="0" smtClean="0"/>
              <a:t/>
            </a:r>
            <a:br>
              <a:rPr lang="en-US" sz="1800" dirty="0" smtClean="0"/>
            </a:br>
            <a:r>
              <a:rPr lang="ka-GE" sz="1800" dirty="0" smtClean="0"/>
              <a:t/>
            </a:r>
            <a:br>
              <a:rPr lang="ka-GE" sz="1800" dirty="0" smtClean="0"/>
            </a:br>
            <a:r>
              <a:rPr lang="ka-GE" sz="1800" dirty="0" smtClean="0"/>
              <a:t/>
            </a:r>
            <a:br>
              <a:rPr lang="ka-GE" sz="1800" dirty="0" smtClean="0"/>
            </a:br>
            <a:r>
              <a:rPr lang="en-US" sz="1800" dirty="0" smtClean="0"/>
              <a:t/>
            </a:r>
            <a:br>
              <a:rPr lang="en-US" sz="1800" dirty="0" smtClean="0"/>
            </a:br>
            <a:endParaRPr lang="en-US" sz="1800" dirty="0"/>
          </a:p>
        </p:txBody>
      </p:sp>
      <p:sp>
        <p:nvSpPr>
          <p:cNvPr id="4" name="Title 1"/>
          <p:cNvSpPr txBox="1">
            <a:spLocks/>
          </p:cNvSpPr>
          <p:nvPr/>
        </p:nvSpPr>
        <p:spPr>
          <a:xfrm>
            <a:off x="1503713" y="317600"/>
            <a:ext cx="8911687" cy="82817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800" b="1" dirty="0">
              <a:solidFill>
                <a:srgbClr val="002060"/>
              </a:solidFill>
            </a:endParaRPr>
          </a:p>
        </p:txBody>
      </p:sp>
      <p:sp>
        <p:nvSpPr>
          <p:cNvPr id="5" name="Rectangle 4"/>
          <p:cNvSpPr/>
          <p:nvPr/>
        </p:nvSpPr>
        <p:spPr>
          <a:xfrm>
            <a:off x="540391" y="117545"/>
            <a:ext cx="5419165" cy="400110"/>
          </a:xfrm>
          <a:prstGeom prst="rect">
            <a:avLst/>
          </a:prstGeom>
        </p:spPr>
        <p:txBody>
          <a:bodyPr wrap="square">
            <a:spAutoFit/>
          </a:bodyPr>
          <a:lstStyle/>
          <a:p>
            <a:r>
              <a:rPr lang="ka-GE" sz="2000" b="1" dirty="0"/>
              <a:t> შესავალი</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2211925796"/>
              </p:ext>
            </p:extLst>
          </p:nvPr>
        </p:nvGraphicFramePr>
        <p:xfrm>
          <a:off x="4942753" y="4227584"/>
          <a:ext cx="4524520" cy="2071615"/>
        </p:xfrm>
        <a:graphic>
          <a:graphicData uri="http://schemas.openxmlformats.org/drawingml/2006/table">
            <a:tbl>
              <a:tblPr firstRow="1" firstCol="1" bandRow="1">
                <a:tableStyleId>{5C22544A-7EE6-4342-B048-85BDC9FD1C3A}</a:tableStyleId>
              </a:tblPr>
              <a:tblGrid>
                <a:gridCol w="731650">
                  <a:extLst>
                    <a:ext uri="{9D8B030D-6E8A-4147-A177-3AD203B41FA5}">
                      <a16:colId xmlns:a16="http://schemas.microsoft.com/office/drawing/2014/main" val="2641626350"/>
                    </a:ext>
                  </a:extLst>
                </a:gridCol>
                <a:gridCol w="1791078">
                  <a:extLst>
                    <a:ext uri="{9D8B030D-6E8A-4147-A177-3AD203B41FA5}">
                      <a16:colId xmlns:a16="http://schemas.microsoft.com/office/drawing/2014/main" val="2165199990"/>
                    </a:ext>
                  </a:extLst>
                </a:gridCol>
                <a:gridCol w="2001792">
                  <a:extLst>
                    <a:ext uri="{9D8B030D-6E8A-4147-A177-3AD203B41FA5}">
                      <a16:colId xmlns:a16="http://schemas.microsoft.com/office/drawing/2014/main" val="36703626"/>
                    </a:ext>
                  </a:extLst>
                </a:gridCol>
              </a:tblGrid>
              <a:tr h="414323">
                <a:tc>
                  <a:txBody>
                    <a:bodyPr/>
                    <a:lstStyle/>
                    <a:p>
                      <a:pPr marL="0" marR="0" algn="ctr">
                        <a:lnSpc>
                          <a:spcPct val="107000"/>
                        </a:lnSpc>
                        <a:spcBef>
                          <a:spcPts val="0"/>
                        </a:spcBef>
                        <a:spcAft>
                          <a:spcPts val="0"/>
                        </a:spcAft>
                      </a:pP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5547653"/>
                  </a:ext>
                </a:extLst>
              </a:tr>
              <a:tr h="414323">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736522.225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4706283.89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0037514"/>
                  </a:ext>
                </a:extLst>
              </a:tr>
              <a:tr h="414323">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736560.971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4706273.957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4097797"/>
                  </a:ext>
                </a:extLst>
              </a:tr>
              <a:tr h="414323">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736545.125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4706204.752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30743476"/>
                  </a:ext>
                </a:extLst>
              </a:tr>
              <a:tr h="414323">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736505.126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4706205.028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8254590"/>
                  </a:ext>
                </a:extLst>
              </a:tr>
            </a:tbl>
          </a:graphicData>
        </a:graphic>
      </p:graphicFrame>
    </p:spTree>
    <p:extLst>
      <p:ext uri="{BB962C8B-B14F-4D97-AF65-F5344CB8AC3E}">
        <p14:creationId xmlns:p14="http://schemas.microsoft.com/office/powerpoint/2010/main" val="1846354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7" y="365125"/>
            <a:ext cx="10762129" cy="468593"/>
          </a:xfrm>
        </p:spPr>
        <p:txBody>
          <a:bodyPr>
            <a:noAutofit/>
          </a:bodyPr>
          <a:lstStyle/>
          <a:p>
            <a:pPr lvl="1" algn="l" rtl="0">
              <a:lnSpc>
                <a:spcPct val="90000"/>
              </a:lnSpc>
              <a:spcBef>
                <a:spcPct val="0"/>
              </a:spcBef>
            </a:pPr>
            <a:r>
              <a:rPr lang="ka-GE" b="1" dirty="0"/>
              <a:t>ხმაურით გამოწვეული ზემოქმედება</a:t>
            </a:r>
            <a:r>
              <a:rPr lang="en-US" sz="2000" b="1" dirty="0"/>
              <a:t/>
            </a:r>
            <a:br>
              <a:rPr lang="en-US" sz="2000" b="1" dirty="0"/>
            </a:br>
            <a:endParaRPr lang="en-US" dirty="0"/>
          </a:p>
        </p:txBody>
      </p:sp>
      <p:sp>
        <p:nvSpPr>
          <p:cNvPr id="3" name="Content Placeholder 2"/>
          <p:cNvSpPr>
            <a:spLocks noGrp="1"/>
          </p:cNvSpPr>
          <p:nvPr>
            <p:ph idx="1"/>
          </p:nvPr>
        </p:nvSpPr>
        <p:spPr>
          <a:xfrm>
            <a:off x="430307" y="833718"/>
            <a:ext cx="11389658" cy="5688106"/>
          </a:xfrm>
        </p:spPr>
        <p:txBody>
          <a:bodyPr>
            <a:normAutofit/>
          </a:bodyPr>
          <a:lstStyle/>
          <a:p>
            <a:pPr marL="0" indent="0" algn="just">
              <a:lnSpc>
                <a:spcPct val="150000"/>
              </a:lnSpc>
              <a:buNone/>
            </a:pPr>
            <a:r>
              <a:rPr lang="ka-GE" sz="1800" dirty="0"/>
              <a:t>ხმაურის გავრცელება მოსალოდნელია საწარმოს დანადგარების აწყობის პროცესში და ასევე საწარმოს ექსპლოატაციისას. საწარმოს აწყობის პროცესი მოკლევადიანია და არ გასტანს 2 კვირაზე მეტ ხანს. რაც შეეხება ექსპლოატაციის </a:t>
            </a:r>
            <a:r>
              <a:rPr lang="en-US" sz="1800" dirty="0" err="1"/>
              <a:t>პროცესს</a:t>
            </a:r>
            <a:r>
              <a:rPr lang="ka-GE" sz="1800" dirty="0"/>
              <a:t>, ხმაურის წარმომქმნელი ძირითადი წყაროების იქნება:</a:t>
            </a:r>
            <a:endParaRPr lang="en-US" sz="1800" dirty="0"/>
          </a:p>
          <a:p>
            <a:pPr lvl="0">
              <a:lnSpc>
                <a:spcPct val="150000"/>
              </a:lnSpc>
            </a:pPr>
            <a:r>
              <a:rPr lang="ka-GE" sz="1800" dirty="0"/>
              <a:t>სატრანსპორტო საშუალებები, რომლებიც უზრუნველყოფენ ინერტული მასალების და ბიტუმის შემოტანას საწარმოს ტერიტორიაზე და საწარმოს ტერიტორიიდან მზა პროდუქციის გატანას;</a:t>
            </a:r>
            <a:endParaRPr lang="en-US" sz="1800" dirty="0"/>
          </a:p>
          <a:p>
            <a:pPr lvl="0">
              <a:lnSpc>
                <a:spcPct val="150000"/>
              </a:lnSpc>
            </a:pPr>
            <a:r>
              <a:rPr lang="ka-GE" sz="1800" dirty="0"/>
              <a:t>ასფალტის ქარხნის დანადგარების ფუნქციონირება;</a:t>
            </a:r>
            <a:endParaRPr lang="en-US" sz="1800" dirty="0"/>
          </a:p>
          <a:p>
            <a:pPr lvl="0">
              <a:lnSpc>
                <a:spcPct val="150000"/>
              </a:lnSpc>
            </a:pPr>
            <a:r>
              <a:rPr lang="ka-GE" sz="1800" dirty="0"/>
              <a:t>საწარმოს ტერიტორიაზე შემოტანილი ინერტული მასალის ჩამოცლისას;</a:t>
            </a:r>
            <a:endParaRPr lang="en-US" sz="1800" dirty="0"/>
          </a:p>
          <a:p>
            <a:pPr>
              <a:lnSpc>
                <a:spcPct val="150000"/>
              </a:lnSpc>
            </a:pPr>
            <a:r>
              <a:rPr lang="en-US" sz="1800" dirty="0" err="1"/>
              <a:t>საწარმოს</a:t>
            </a:r>
            <a:r>
              <a:rPr lang="en-US" sz="1800" dirty="0"/>
              <a:t> </a:t>
            </a:r>
            <a:r>
              <a:rPr lang="en-US" sz="1800" dirty="0" err="1"/>
              <a:t>განთავსების</a:t>
            </a:r>
            <a:r>
              <a:rPr lang="en-US" sz="1800" dirty="0"/>
              <a:t> </a:t>
            </a:r>
            <a:r>
              <a:rPr lang="en-US" sz="1800" dirty="0" err="1"/>
              <a:t>ადგილის</a:t>
            </a:r>
            <a:r>
              <a:rPr lang="ka-GE" sz="1800" dirty="0"/>
              <a:t>ა და მისგან მოსახლეობის დაშორების </a:t>
            </a:r>
            <a:r>
              <a:rPr lang="en-US" sz="1800" dirty="0" err="1"/>
              <a:t>გათვალისწინებით</a:t>
            </a:r>
            <a:r>
              <a:rPr lang="en-US" sz="1800" dirty="0"/>
              <a:t> </a:t>
            </a:r>
            <a:r>
              <a:rPr lang="en-US" sz="1800" dirty="0" err="1"/>
              <a:t>ხმაურის</a:t>
            </a:r>
            <a:r>
              <a:rPr lang="en-US" sz="1800" dirty="0"/>
              <a:t> </a:t>
            </a:r>
            <a:r>
              <a:rPr lang="en-US" sz="1800" dirty="0" err="1"/>
              <a:t>უარყოფითი</a:t>
            </a:r>
            <a:r>
              <a:rPr lang="en-US" sz="1800" dirty="0"/>
              <a:t> </a:t>
            </a:r>
            <a:r>
              <a:rPr lang="en-US" sz="1800" dirty="0" err="1"/>
              <a:t>გავლენა</a:t>
            </a:r>
            <a:r>
              <a:rPr lang="en-US" sz="1800" dirty="0"/>
              <a:t> </a:t>
            </a:r>
            <a:r>
              <a:rPr lang="en-US" sz="1800" dirty="0" err="1"/>
              <a:t>მინიმუმამდეა</a:t>
            </a:r>
            <a:r>
              <a:rPr lang="en-US" sz="1800" dirty="0"/>
              <a:t> </a:t>
            </a:r>
            <a:r>
              <a:rPr lang="en-US" sz="1800" dirty="0" err="1"/>
              <a:t>შემცირებული</a:t>
            </a:r>
            <a:r>
              <a:rPr lang="en-US" sz="1800" dirty="0"/>
              <a:t>.</a:t>
            </a:r>
          </a:p>
          <a:p>
            <a:pPr marL="0" indent="0">
              <a:buNone/>
            </a:pPr>
            <a:endParaRPr lang="en-US" dirty="0"/>
          </a:p>
        </p:txBody>
      </p:sp>
    </p:spTree>
    <p:extLst>
      <p:ext uri="{BB962C8B-B14F-4D97-AF65-F5344CB8AC3E}">
        <p14:creationId xmlns:p14="http://schemas.microsoft.com/office/powerpoint/2010/main" val="1404768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365125"/>
            <a:ext cx="11031071" cy="858557"/>
          </a:xfrm>
        </p:spPr>
        <p:txBody>
          <a:bodyPr/>
          <a:lstStyle/>
          <a:p>
            <a:pPr lvl="1" algn="l" rtl="0">
              <a:lnSpc>
                <a:spcPct val="90000"/>
              </a:lnSpc>
              <a:spcBef>
                <a:spcPct val="0"/>
              </a:spcBef>
            </a:pPr>
            <a:r>
              <a:rPr lang="ka-GE" sz="1800" b="1" dirty="0"/>
              <a:t>ზემოქმედება ნიადაგის და გრუნტის ხარისხზე</a:t>
            </a:r>
            <a:r>
              <a:rPr lang="en-US" sz="2000" b="1" dirty="0"/>
              <a:t/>
            </a:r>
            <a:br>
              <a:rPr lang="en-US" sz="2000" b="1" dirty="0"/>
            </a:br>
            <a:endParaRPr lang="en-US" dirty="0"/>
          </a:p>
        </p:txBody>
      </p:sp>
      <p:sp>
        <p:nvSpPr>
          <p:cNvPr id="3" name="Content Placeholder 2"/>
          <p:cNvSpPr>
            <a:spLocks noGrp="1"/>
          </p:cNvSpPr>
          <p:nvPr>
            <p:ph idx="1"/>
          </p:nvPr>
        </p:nvSpPr>
        <p:spPr>
          <a:xfrm>
            <a:off x="322729" y="1331259"/>
            <a:ext cx="11483789" cy="4845704"/>
          </a:xfrm>
        </p:spPr>
        <p:txBody>
          <a:bodyPr>
            <a:normAutofit/>
          </a:bodyPr>
          <a:lstStyle/>
          <a:p>
            <a:pPr algn="just">
              <a:lnSpc>
                <a:spcPct val="150000"/>
              </a:lnSpc>
            </a:pPr>
            <a:r>
              <a:rPr lang="en-US" sz="1600" dirty="0" err="1"/>
              <a:t>საქმიანობის</a:t>
            </a:r>
            <a:r>
              <a:rPr lang="en-US" sz="1600" dirty="0"/>
              <a:t> </a:t>
            </a:r>
            <a:r>
              <a:rPr lang="en-US" sz="1600" dirty="0" err="1"/>
              <a:t>განსახორციელებლად</a:t>
            </a:r>
            <a:r>
              <a:rPr lang="en-US" sz="1600" dirty="0"/>
              <a:t> </a:t>
            </a:r>
            <a:r>
              <a:rPr lang="en-US" sz="1600" dirty="0" err="1"/>
              <a:t>შერჩეული</a:t>
            </a:r>
            <a:r>
              <a:rPr lang="en-US" sz="1600" dirty="0"/>
              <a:t> </a:t>
            </a:r>
            <a:r>
              <a:rPr lang="en-US" sz="1600" dirty="0" err="1"/>
              <a:t>ტერიტორია</a:t>
            </a:r>
            <a:r>
              <a:rPr lang="en-US" sz="1600" dirty="0"/>
              <a:t> </a:t>
            </a:r>
            <a:r>
              <a:rPr lang="ka-GE" sz="1600" dirty="0"/>
              <a:t>არა</a:t>
            </a:r>
            <a:r>
              <a:rPr lang="en-US" sz="1600" dirty="0" err="1"/>
              <a:t>სასოფლო-სამეურნეო</a:t>
            </a:r>
            <a:r>
              <a:rPr lang="en-US" sz="1600" dirty="0"/>
              <a:t> </a:t>
            </a:r>
            <a:r>
              <a:rPr lang="en-US" sz="1600" dirty="0" err="1"/>
              <a:t>დანიშნულებისაა</a:t>
            </a:r>
            <a:r>
              <a:rPr lang="en-US" sz="1600" dirty="0"/>
              <a:t>. </a:t>
            </a:r>
            <a:r>
              <a:rPr lang="en-US" sz="1600" dirty="0" err="1"/>
              <a:t>საწარმოს</a:t>
            </a:r>
            <a:r>
              <a:rPr lang="en-US" sz="1600" dirty="0"/>
              <a:t> </a:t>
            </a:r>
            <a:r>
              <a:rPr lang="en-US" sz="1600" dirty="0" err="1"/>
              <a:t>ფუნქციონირებისას</a:t>
            </a:r>
            <a:r>
              <a:rPr lang="en-US" sz="1600" dirty="0"/>
              <a:t> </a:t>
            </a:r>
            <a:r>
              <a:rPr lang="en-US" sz="1600" dirty="0" err="1"/>
              <a:t>ნიადაგზე</a:t>
            </a:r>
            <a:r>
              <a:rPr lang="en-US" sz="1600" dirty="0"/>
              <a:t> </a:t>
            </a:r>
            <a:r>
              <a:rPr lang="en-US" sz="1600" dirty="0" err="1"/>
              <a:t>შესაძლო</a:t>
            </a:r>
            <a:r>
              <a:rPr lang="en-US" sz="1600" dirty="0"/>
              <a:t> </a:t>
            </a:r>
            <a:r>
              <a:rPr lang="en-US" sz="1600" dirty="0" err="1"/>
              <a:t>ზემოქმედება</a:t>
            </a:r>
            <a:r>
              <a:rPr lang="en-US" sz="1600" dirty="0"/>
              <a:t> </a:t>
            </a:r>
            <a:r>
              <a:rPr lang="ka-GE" sz="1600" dirty="0"/>
              <a:t>შესაძლებელია გამოიწვიოს: </a:t>
            </a:r>
            <a:endParaRPr lang="en-US" sz="1600" dirty="0" smtClean="0">
              <a:effectLst/>
            </a:endParaRPr>
          </a:p>
          <a:p>
            <a:pPr lvl="0" algn="just">
              <a:lnSpc>
                <a:spcPct val="150000"/>
              </a:lnSpc>
            </a:pPr>
            <a:r>
              <a:rPr lang="en-US" sz="1600" dirty="0" err="1"/>
              <a:t>ტექნიკის</a:t>
            </a:r>
            <a:r>
              <a:rPr lang="en-US" sz="1600" dirty="0"/>
              <a:t> </a:t>
            </a:r>
            <a:r>
              <a:rPr lang="en-US" sz="1600" dirty="0" err="1"/>
              <a:t>ან</a:t>
            </a:r>
            <a:r>
              <a:rPr lang="en-US" sz="1600" dirty="0"/>
              <a:t> </a:t>
            </a:r>
            <a:r>
              <a:rPr lang="en-US" sz="1600" dirty="0" err="1"/>
              <a:t>სატრანსპორტო</a:t>
            </a:r>
            <a:r>
              <a:rPr lang="en-US" sz="1600" dirty="0"/>
              <a:t> </a:t>
            </a:r>
            <a:r>
              <a:rPr lang="en-US" sz="1600" dirty="0" err="1"/>
              <a:t>საშუალებებიდან</a:t>
            </a:r>
            <a:r>
              <a:rPr lang="en-US" sz="1600" dirty="0"/>
              <a:t> </a:t>
            </a:r>
            <a:r>
              <a:rPr lang="en-US" sz="1600" dirty="0" err="1"/>
              <a:t>ნავთობპროდუქტების</a:t>
            </a:r>
            <a:r>
              <a:rPr lang="en-US" sz="1600" dirty="0"/>
              <a:t> </a:t>
            </a:r>
            <a:r>
              <a:rPr lang="en-US" sz="1600" dirty="0" err="1"/>
              <a:t>ავარიულმა</a:t>
            </a:r>
            <a:r>
              <a:rPr lang="en-US" sz="1600" dirty="0"/>
              <a:t> </a:t>
            </a:r>
            <a:r>
              <a:rPr lang="en-US" sz="1600" dirty="0" err="1"/>
              <a:t>დაღვრამ</a:t>
            </a:r>
            <a:r>
              <a:rPr lang="en-US" sz="1600" dirty="0"/>
              <a:t>/</a:t>
            </a:r>
            <a:r>
              <a:rPr lang="en-US" sz="1600" dirty="0" err="1"/>
              <a:t>გაჟონვამ</a:t>
            </a:r>
            <a:r>
              <a:rPr lang="en-US" sz="1600" dirty="0"/>
              <a:t>; </a:t>
            </a:r>
            <a:endParaRPr lang="en-US" sz="1600" dirty="0" smtClean="0">
              <a:effectLst/>
            </a:endParaRPr>
          </a:p>
          <a:p>
            <a:pPr algn="just">
              <a:lnSpc>
                <a:spcPct val="150000"/>
              </a:lnSpc>
            </a:pPr>
            <a:r>
              <a:rPr lang="ka-GE" sz="1600" dirty="0"/>
              <a:t>საწარმოს ტერიტორიაზე </a:t>
            </a:r>
            <a:r>
              <a:rPr lang="en-US" sz="1600" dirty="0" err="1"/>
              <a:t>რისკების</a:t>
            </a:r>
            <a:r>
              <a:rPr lang="en-US" sz="1600" dirty="0"/>
              <a:t> </a:t>
            </a:r>
            <a:r>
              <a:rPr lang="ka-GE" sz="1600" dirty="0"/>
              <a:t>შემცირების მიზნით </a:t>
            </a:r>
            <a:r>
              <a:rPr lang="en-US" sz="1600" dirty="0" err="1"/>
              <a:t>განხორციელდება</a:t>
            </a:r>
            <a:r>
              <a:rPr lang="en-US" sz="1600" dirty="0"/>
              <a:t> </a:t>
            </a:r>
            <a:r>
              <a:rPr lang="en-US" sz="1600" dirty="0" err="1"/>
              <a:t>ტექნიკისა</a:t>
            </a:r>
            <a:r>
              <a:rPr lang="en-US" sz="1600" dirty="0"/>
              <a:t> </a:t>
            </a:r>
            <a:r>
              <a:rPr lang="en-US" sz="1600" dirty="0" err="1"/>
              <a:t>და</a:t>
            </a:r>
            <a:r>
              <a:rPr lang="en-US" sz="1600" dirty="0"/>
              <a:t> </a:t>
            </a:r>
            <a:r>
              <a:rPr lang="en-US" sz="1600" dirty="0" err="1"/>
              <a:t>ტრანსპორტის</a:t>
            </a:r>
            <a:r>
              <a:rPr lang="en-US" sz="1600" dirty="0"/>
              <a:t> </a:t>
            </a:r>
            <a:r>
              <a:rPr lang="en-US" sz="1600" dirty="0" err="1"/>
              <a:t>მუშაობის</a:t>
            </a:r>
            <a:r>
              <a:rPr lang="en-US" sz="1600" dirty="0"/>
              <a:t> </a:t>
            </a:r>
            <a:r>
              <a:rPr lang="en-US" sz="1600" dirty="0" err="1"/>
              <a:t>პროცესის</a:t>
            </a:r>
            <a:r>
              <a:rPr lang="en-US" sz="1600" dirty="0"/>
              <a:t> </a:t>
            </a:r>
            <a:r>
              <a:rPr lang="en-US" sz="1600" dirty="0" err="1"/>
              <a:t>მეთვალყურეობა</a:t>
            </a:r>
            <a:r>
              <a:rPr lang="en-US" sz="1600" dirty="0"/>
              <a:t> </a:t>
            </a:r>
            <a:r>
              <a:rPr lang="en-US" sz="1600" dirty="0" err="1"/>
              <a:t>და</a:t>
            </a:r>
            <a:r>
              <a:rPr lang="en-US" sz="1600" dirty="0"/>
              <a:t> </a:t>
            </a:r>
            <a:r>
              <a:rPr lang="ka-GE" sz="1600" dirty="0"/>
              <a:t>დაუყოვნებლივი  </a:t>
            </a:r>
            <a:r>
              <a:rPr lang="en-US" sz="1600" dirty="0" err="1"/>
              <a:t>რეაგირება</a:t>
            </a:r>
            <a:r>
              <a:rPr lang="en-US" sz="1600" dirty="0"/>
              <a:t> </a:t>
            </a:r>
            <a:r>
              <a:rPr lang="en-US" sz="1600" dirty="0" err="1"/>
              <a:t>დარღვევებზე</a:t>
            </a:r>
            <a:r>
              <a:rPr lang="en-US" sz="1600" dirty="0"/>
              <a:t>. </a:t>
            </a:r>
            <a:endParaRPr lang="en-US" sz="1600" dirty="0" smtClean="0">
              <a:effectLst/>
            </a:endParaRPr>
          </a:p>
          <a:p>
            <a:pPr marL="0" lvl="1" indent="0">
              <a:spcBef>
                <a:spcPct val="0"/>
              </a:spcBef>
              <a:buNone/>
            </a:pPr>
            <a:endParaRPr lang="en-US" sz="1800" b="1" dirty="0" smtClean="0"/>
          </a:p>
          <a:p>
            <a:pPr marL="0" lvl="1" indent="0">
              <a:spcBef>
                <a:spcPct val="0"/>
              </a:spcBef>
              <a:buNone/>
            </a:pPr>
            <a:endParaRPr lang="en-US" sz="1800" b="1" dirty="0"/>
          </a:p>
          <a:p>
            <a:pPr marL="0" lvl="1" indent="0">
              <a:spcBef>
                <a:spcPct val="0"/>
              </a:spcBef>
              <a:buNone/>
            </a:pPr>
            <a:r>
              <a:rPr lang="ka-GE" sz="1800" b="1" dirty="0" smtClean="0"/>
              <a:t>ნარჩენების </a:t>
            </a:r>
            <a:r>
              <a:rPr lang="ka-GE" sz="1800" b="1" dirty="0"/>
              <a:t>წარმოქმნა</a:t>
            </a:r>
            <a:endParaRPr lang="en-US" sz="1800" b="1" dirty="0"/>
          </a:p>
          <a:p>
            <a:pPr algn="just">
              <a:lnSpc>
                <a:spcPct val="150000"/>
              </a:lnSpc>
            </a:pPr>
            <a:r>
              <a:rPr lang="en-US" sz="1600" dirty="0" err="1"/>
              <a:t>როგორც</a:t>
            </a:r>
            <a:r>
              <a:rPr lang="en-US" sz="1600" dirty="0"/>
              <a:t> </a:t>
            </a:r>
            <a:r>
              <a:rPr lang="ka-GE" sz="1600" dirty="0"/>
              <a:t>საწარმოს მოწყობის</a:t>
            </a:r>
            <a:r>
              <a:rPr lang="en-US" sz="1600" dirty="0"/>
              <a:t>, </a:t>
            </a:r>
            <a:r>
              <a:rPr lang="en-US" sz="1600" dirty="0" err="1"/>
              <a:t>ასევე</a:t>
            </a:r>
            <a:r>
              <a:rPr lang="en-US" sz="1600" dirty="0"/>
              <a:t> </a:t>
            </a:r>
            <a:r>
              <a:rPr lang="en-US" sz="1600" dirty="0" err="1"/>
              <a:t>ექსპლუატაციის</a:t>
            </a:r>
            <a:r>
              <a:rPr lang="en-US" sz="1600" dirty="0"/>
              <a:t> </a:t>
            </a:r>
            <a:r>
              <a:rPr lang="en-US" sz="1600" dirty="0" err="1"/>
              <a:t>ეტაპზე</a:t>
            </a:r>
            <a:r>
              <a:rPr lang="en-US" sz="1600" dirty="0"/>
              <a:t> </a:t>
            </a:r>
            <a:r>
              <a:rPr lang="en-US" sz="1600" dirty="0" err="1"/>
              <a:t>მოსალოდნელია</a:t>
            </a:r>
            <a:r>
              <a:rPr lang="en-US" sz="1600" dirty="0"/>
              <a:t> </a:t>
            </a:r>
            <a:r>
              <a:rPr lang="en-US" sz="1600" dirty="0" err="1"/>
              <a:t>გარკვეული</a:t>
            </a:r>
            <a:r>
              <a:rPr lang="en-US" sz="1600" dirty="0"/>
              <a:t> </a:t>
            </a:r>
            <a:r>
              <a:rPr lang="en-US" sz="1600" dirty="0" err="1"/>
              <a:t>რაოდენობის</a:t>
            </a:r>
            <a:r>
              <a:rPr lang="en-US" sz="1600" dirty="0"/>
              <a:t> </a:t>
            </a:r>
            <a:r>
              <a:rPr lang="ka-GE" sz="1600" dirty="0"/>
              <a:t>საყოფაცხოვრებო და </a:t>
            </a:r>
            <a:r>
              <a:rPr lang="en-US" sz="1600" dirty="0" err="1"/>
              <a:t>სახიფათო</a:t>
            </a:r>
            <a:r>
              <a:rPr lang="en-US" sz="1600" dirty="0"/>
              <a:t> </a:t>
            </a:r>
            <a:r>
              <a:rPr lang="en-US" sz="1600" dirty="0" err="1"/>
              <a:t>ნარჩენების</a:t>
            </a:r>
            <a:r>
              <a:rPr lang="en-US" sz="1600" dirty="0"/>
              <a:t> </a:t>
            </a:r>
            <a:r>
              <a:rPr lang="en-US" sz="1600" dirty="0" err="1"/>
              <a:t>წარმოქმნა</a:t>
            </a:r>
            <a:r>
              <a:rPr lang="en-US" sz="1600" dirty="0"/>
              <a:t>. </a:t>
            </a:r>
          </a:p>
          <a:p>
            <a:pPr algn="just">
              <a:lnSpc>
                <a:spcPct val="150000"/>
              </a:lnSpc>
            </a:pPr>
            <a:r>
              <a:rPr lang="ka-GE" sz="1600" dirty="0"/>
              <a:t>უარყოფითი შედეგების თავიდან აცილების მიზნით, საწარმოს მოწყობისა და ქსპლუატაციის ეტაპებზე ნარჩენების მართვა მოხდება სკოპინგის ანგარიშით გათვალისწინებული </a:t>
            </a:r>
            <a:r>
              <a:rPr lang="en-US" sz="1600" dirty="0" err="1"/>
              <a:t>ნარჩენების</a:t>
            </a:r>
            <a:r>
              <a:rPr lang="en-US" sz="1600" dirty="0"/>
              <a:t> </a:t>
            </a:r>
            <a:r>
              <a:rPr lang="en-US" sz="1600" dirty="0" err="1"/>
              <a:t>მართვის</a:t>
            </a:r>
            <a:r>
              <a:rPr lang="en-US" sz="1600" dirty="0"/>
              <a:t> </a:t>
            </a:r>
            <a:r>
              <a:rPr lang="en-US" sz="1600" dirty="0" err="1"/>
              <a:t>გეგმის</a:t>
            </a:r>
            <a:r>
              <a:rPr lang="en-US" sz="1600" dirty="0"/>
              <a:t> </a:t>
            </a:r>
            <a:r>
              <a:rPr lang="en-US" sz="1600" dirty="0" err="1"/>
              <a:t>შესაბამისად</a:t>
            </a:r>
            <a:r>
              <a:rPr lang="en-US" sz="1600" dirty="0"/>
              <a:t>.</a:t>
            </a:r>
          </a:p>
          <a:p>
            <a:pPr marL="0" indent="0">
              <a:buNone/>
            </a:pPr>
            <a:endParaRPr lang="en-US" dirty="0"/>
          </a:p>
        </p:txBody>
      </p:sp>
    </p:spTree>
    <p:extLst>
      <p:ext uri="{BB962C8B-B14F-4D97-AF65-F5344CB8AC3E}">
        <p14:creationId xmlns:p14="http://schemas.microsoft.com/office/powerpoint/2010/main" val="2395088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33973"/>
          </a:xfrm>
        </p:spPr>
        <p:txBody>
          <a:bodyPr/>
          <a:lstStyle/>
          <a:p>
            <a:pPr lvl="0"/>
            <a:r>
              <a:rPr lang="ka-GE" sz="1600" b="1" dirty="0"/>
              <a:t>ნიადაგის მოხსნა-დასაწყობება </a:t>
            </a:r>
            <a:r>
              <a:rPr lang="en-US" sz="1600" b="1" dirty="0"/>
              <a:t/>
            </a:r>
            <a:br>
              <a:rPr lang="en-US" sz="1600" b="1" dirty="0"/>
            </a:br>
            <a:r>
              <a:rPr lang="ka-GE" sz="1600" dirty="0"/>
              <a:t> </a:t>
            </a:r>
            <a:r>
              <a:rPr lang="en-US" sz="1600" dirty="0"/>
              <a:t/>
            </a:r>
            <a:br>
              <a:rPr lang="en-US" sz="1600" dirty="0"/>
            </a:br>
            <a:endParaRPr lang="en-US" sz="1600" dirty="0"/>
          </a:p>
        </p:txBody>
      </p:sp>
      <p:sp>
        <p:nvSpPr>
          <p:cNvPr id="3" name="Content Placeholder 2"/>
          <p:cNvSpPr>
            <a:spLocks noGrp="1"/>
          </p:cNvSpPr>
          <p:nvPr>
            <p:ph idx="1"/>
          </p:nvPr>
        </p:nvSpPr>
        <p:spPr>
          <a:xfrm>
            <a:off x="323274" y="969818"/>
            <a:ext cx="11342254" cy="5278581"/>
          </a:xfrm>
        </p:spPr>
        <p:txBody>
          <a:bodyPr>
            <a:normAutofit fontScale="92500" lnSpcReduction="10000"/>
          </a:bodyPr>
          <a:lstStyle/>
          <a:p>
            <a:pPr marL="342900" lvl="1" indent="-342900">
              <a:lnSpc>
                <a:spcPct val="150000"/>
              </a:lnSpc>
            </a:pPr>
            <a:r>
              <a:rPr lang="ka-GE" sz="1600" dirty="0"/>
              <a:t>ტერიტორია, სადაც დაგეგმილია ასფალტის საწარმოს მოწყობა თავისუფალია ხე-მცენარეებისგან და ბალახოვანი საფარისგან. ტერიტორიაზე ნიადაგის ნაყოფიერი ფენა არ არის, ვინაიდან საწარმოს განთავსების ადგილი ეკუთვნის საწარმოო ზონას და მიწის ზედაპირი წლების განმავლობაში, სატრანსპორტო საშუალებების გადაადგილებით დეგრადირებულია. საწარმოს მოწყობის დაწყებამდე მოხდება მისი მოხრეშვა ან მობეტონება.</a:t>
            </a:r>
            <a:r>
              <a:rPr lang="en-US" sz="1600" dirty="0"/>
              <a:t/>
            </a:r>
            <a:br>
              <a:rPr lang="en-US" sz="1600" dirty="0"/>
            </a:br>
            <a:r>
              <a:rPr lang="ka-GE" sz="1600" dirty="0"/>
              <a:t>აღნიშნულიდან გამომდინარე, ასფალტის საწარმოს მოწყობამდე ნიადაგის ნაყოფიერი ფენის მოხსნა და დასაწყობება საჭირო არ არის</a:t>
            </a:r>
            <a:r>
              <a:rPr lang="ka-GE" sz="1600" dirty="0" smtClean="0"/>
              <a:t>.</a:t>
            </a:r>
          </a:p>
          <a:p>
            <a:pPr marL="0" lvl="1" indent="0">
              <a:lnSpc>
                <a:spcPct val="150000"/>
              </a:lnSpc>
              <a:buNone/>
            </a:pPr>
            <a:r>
              <a:rPr lang="en-US" sz="1600" dirty="0"/>
              <a:t/>
            </a:r>
            <a:br>
              <a:rPr lang="en-US" sz="1600" dirty="0"/>
            </a:br>
            <a:r>
              <a:rPr lang="ka-GE" sz="1600" b="1" dirty="0"/>
              <a:t>ზემოქმედება დაცულ ტერიტორიებზე</a:t>
            </a:r>
            <a:endParaRPr lang="en-US" b="1" dirty="0"/>
          </a:p>
          <a:p>
            <a:pPr algn="just">
              <a:lnSpc>
                <a:spcPct val="150000"/>
              </a:lnSpc>
            </a:pPr>
            <a:r>
              <a:rPr lang="en-US" sz="1600" dirty="0" err="1"/>
              <a:t>საწარმოს</a:t>
            </a:r>
            <a:r>
              <a:rPr lang="en-US" sz="1600" dirty="0"/>
              <a:t> </a:t>
            </a:r>
            <a:r>
              <a:rPr lang="en-US" sz="1600" dirty="0" err="1"/>
              <a:t>ტერიტორია</a:t>
            </a:r>
            <a:r>
              <a:rPr lang="en-US" sz="1600" dirty="0"/>
              <a:t> </a:t>
            </a:r>
            <a:r>
              <a:rPr lang="en-US" sz="1600" dirty="0" err="1"/>
              <a:t>საკმაოდ</a:t>
            </a:r>
            <a:r>
              <a:rPr lang="en-US" sz="1600" dirty="0"/>
              <a:t> </a:t>
            </a:r>
            <a:r>
              <a:rPr lang="en-US" sz="1600" dirty="0" err="1"/>
              <a:t>არის</a:t>
            </a:r>
            <a:r>
              <a:rPr lang="en-US" sz="1600" dirty="0"/>
              <a:t> </a:t>
            </a:r>
            <a:r>
              <a:rPr lang="en-US" sz="1600" dirty="0" err="1"/>
              <a:t>დაშორებული</a:t>
            </a:r>
            <a:r>
              <a:rPr lang="en-US" sz="1600" dirty="0"/>
              <a:t> </a:t>
            </a:r>
            <a:r>
              <a:rPr lang="en-US" sz="1600" dirty="0" err="1"/>
              <a:t>დაცული</a:t>
            </a:r>
            <a:r>
              <a:rPr lang="en-US" sz="1600" dirty="0"/>
              <a:t> </a:t>
            </a:r>
            <a:r>
              <a:rPr lang="en-US" sz="1600" dirty="0" err="1"/>
              <a:t>ტერიტორიებიდან</a:t>
            </a:r>
            <a:r>
              <a:rPr lang="en-US" sz="1600" dirty="0"/>
              <a:t>, </a:t>
            </a:r>
            <a:r>
              <a:rPr lang="en-US" sz="1600" dirty="0" err="1"/>
              <a:t>შესაბამისად</a:t>
            </a:r>
            <a:r>
              <a:rPr lang="en-US" sz="1600" dirty="0"/>
              <a:t> </a:t>
            </a:r>
            <a:r>
              <a:rPr lang="ka-GE" sz="1600" dirty="0"/>
              <a:t>პროექტს </a:t>
            </a:r>
            <a:r>
              <a:rPr lang="en-US" sz="1600" dirty="0" err="1"/>
              <a:t>დაცულ</a:t>
            </a:r>
            <a:r>
              <a:rPr lang="en-US" sz="1600" dirty="0"/>
              <a:t> </a:t>
            </a:r>
            <a:r>
              <a:rPr lang="en-US" sz="1600" dirty="0" err="1"/>
              <a:t>ტერიტორიებზე</a:t>
            </a:r>
            <a:r>
              <a:rPr lang="en-US" sz="1600" dirty="0"/>
              <a:t> </a:t>
            </a:r>
            <a:r>
              <a:rPr lang="en-US" sz="1600" dirty="0" err="1"/>
              <a:t>ზემოქმედება</a:t>
            </a:r>
            <a:r>
              <a:rPr lang="en-US" sz="1600" dirty="0"/>
              <a:t> </a:t>
            </a:r>
            <a:r>
              <a:rPr lang="ka-GE" sz="1600" dirty="0"/>
              <a:t>არ </a:t>
            </a:r>
            <a:r>
              <a:rPr lang="ka-GE" sz="1600" dirty="0" smtClean="0"/>
              <a:t>ექნება.</a:t>
            </a:r>
          </a:p>
          <a:p>
            <a:pPr marL="0" indent="0" algn="just">
              <a:lnSpc>
                <a:spcPct val="150000"/>
              </a:lnSpc>
              <a:buNone/>
            </a:pPr>
            <a:endParaRPr lang="ka-GE" sz="1600" dirty="0"/>
          </a:p>
          <a:p>
            <a:pPr marL="0" indent="0" algn="just">
              <a:lnSpc>
                <a:spcPct val="150000"/>
              </a:lnSpc>
              <a:buNone/>
            </a:pPr>
            <a:r>
              <a:rPr lang="ka-GE" sz="1600" b="1" dirty="0" smtClean="0"/>
              <a:t>ზემოქმედება </a:t>
            </a:r>
            <a:r>
              <a:rPr lang="ka-GE" sz="1600" b="1" dirty="0"/>
              <a:t>კულტურული მემკვიდრეობის ძეგლებზე </a:t>
            </a:r>
            <a:endParaRPr lang="en-US" sz="1600" b="1" dirty="0"/>
          </a:p>
          <a:p>
            <a:pPr>
              <a:lnSpc>
                <a:spcPct val="150000"/>
              </a:lnSpc>
            </a:pPr>
            <a:r>
              <a:rPr lang="en-US" sz="1600" dirty="0" err="1"/>
              <a:t>საწარმოს</a:t>
            </a:r>
            <a:r>
              <a:rPr lang="en-US" sz="1600" dirty="0"/>
              <a:t> </a:t>
            </a:r>
            <a:r>
              <a:rPr lang="en-US" sz="1600" dirty="0" err="1"/>
              <a:t>გავლენის</a:t>
            </a:r>
            <a:r>
              <a:rPr lang="en-US" sz="1600" dirty="0"/>
              <a:t> </a:t>
            </a:r>
            <a:r>
              <a:rPr lang="en-US" sz="1600" dirty="0" err="1"/>
              <a:t>ზონაში</a:t>
            </a:r>
            <a:r>
              <a:rPr lang="en-US" sz="1600" dirty="0"/>
              <a:t> </a:t>
            </a:r>
            <a:r>
              <a:rPr lang="en-US" sz="1600" dirty="0" err="1"/>
              <a:t>კულტურული</a:t>
            </a:r>
            <a:r>
              <a:rPr lang="en-US" sz="1600" dirty="0"/>
              <a:t> </a:t>
            </a:r>
            <a:r>
              <a:rPr lang="en-US" sz="1600" dirty="0" err="1"/>
              <a:t>მემკვიდრეობის</a:t>
            </a:r>
            <a:r>
              <a:rPr lang="en-US" sz="1600" dirty="0"/>
              <a:t> </a:t>
            </a:r>
            <a:r>
              <a:rPr lang="en-US" sz="1600" dirty="0" err="1"/>
              <a:t>ძეგლები</a:t>
            </a:r>
            <a:r>
              <a:rPr lang="en-US" sz="1600" dirty="0"/>
              <a:t> </a:t>
            </a:r>
            <a:r>
              <a:rPr lang="en-US" sz="1600" dirty="0" err="1"/>
              <a:t>არ</a:t>
            </a:r>
            <a:r>
              <a:rPr lang="en-US" sz="1600" dirty="0"/>
              <a:t> </a:t>
            </a:r>
            <a:r>
              <a:rPr lang="ka-GE" sz="1600" dirty="0"/>
              <a:t>მდებარეობს </a:t>
            </a:r>
            <a:r>
              <a:rPr lang="en-US" sz="1600" dirty="0" err="1"/>
              <a:t>და</a:t>
            </a:r>
            <a:r>
              <a:rPr lang="en-US" sz="1600" dirty="0"/>
              <a:t> </a:t>
            </a:r>
            <a:r>
              <a:rPr lang="en-US" sz="1600" dirty="0" err="1"/>
              <a:t>აქედან</a:t>
            </a:r>
            <a:r>
              <a:rPr lang="en-US" sz="1600" dirty="0"/>
              <a:t> </a:t>
            </a:r>
            <a:r>
              <a:rPr lang="en-US" sz="1600" dirty="0" err="1"/>
              <a:t>გამომდინარე</a:t>
            </a:r>
            <a:r>
              <a:rPr lang="en-US" sz="1600" dirty="0"/>
              <a:t> </a:t>
            </a:r>
            <a:r>
              <a:rPr lang="en-US" sz="1600" dirty="0" err="1"/>
              <a:t>მათზე</a:t>
            </a:r>
            <a:r>
              <a:rPr lang="en-US" sz="1600" dirty="0"/>
              <a:t> </a:t>
            </a:r>
            <a:r>
              <a:rPr lang="en-US" sz="1600" dirty="0" err="1"/>
              <a:t>რაიმე</a:t>
            </a:r>
            <a:r>
              <a:rPr lang="en-US" sz="1600" dirty="0"/>
              <a:t> </a:t>
            </a:r>
            <a:r>
              <a:rPr lang="en-US" sz="1600" dirty="0" err="1"/>
              <a:t>ნეგატიური</a:t>
            </a:r>
            <a:r>
              <a:rPr lang="en-US" sz="1600" dirty="0"/>
              <a:t> </a:t>
            </a:r>
            <a:r>
              <a:rPr lang="en-US" sz="1600" dirty="0" err="1"/>
              <a:t>ზემოქმედება</a:t>
            </a:r>
            <a:r>
              <a:rPr lang="en-US" sz="1600" dirty="0"/>
              <a:t> </a:t>
            </a:r>
            <a:r>
              <a:rPr lang="en-US" sz="1600" dirty="0" err="1"/>
              <a:t>მოსალოდნელი</a:t>
            </a:r>
            <a:r>
              <a:rPr lang="en-US" sz="1600" dirty="0"/>
              <a:t> </a:t>
            </a:r>
            <a:r>
              <a:rPr lang="en-US" sz="1600" dirty="0" err="1"/>
              <a:t>არ</a:t>
            </a:r>
            <a:r>
              <a:rPr lang="en-US" sz="1600" dirty="0"/>
              <a:t> </a:t>
            </a:r>
            <a:r>
              <a:rPr lang="en-US" sz="1600" dirty="0" err="1"/>
              <a:t>არის</a:t>
            </a:r>
            <a:r>
              <a:rPr lang="en-US" sz="1600" dirty="0"/>
              <a:t>.</a:t>
            </a:r>
          </a:p>
          <a:p>
            <a:pPr>
              <a:lnSpc>
                <a:spcPct val="150000"/>
              </a:lnSpc>
            </a:pPr>
            <a:endParaRPr lang="en-US" sz="1200" dirty="0"/>
          </a:p>
        </p:txBody>
      </p:sp>
    </p:spTree>
    <p:extLst>
      <p:ext uri="{BB962C8B-B14F-4D97-AF65-F5344CB8AC3E}">
        <p14:creationId xmlns:p14="http://schemas.microsoft.com/office/powerpoint/2010/main" val="2250267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11047125" cy="1754773"/>
          </a:xfrm>
        </p:spPr>
        <p:txBody>
          <a:bodyPr/>
          <a:lstStyle/>
          <a:p>
            <a:pPr lvl="1">
              <a:lnSpc>
                <a:spcPct val="150000"/>
              </a:lnSpc>
            </a:pPr>
            <a:r>
              <a:rPr lang="ka-GE" b="1" dirty="0"/>
              <a:t>სოციალურ გარემოზე მოსალოდნელი ზემოქმედება</a:t>
            </a:r>
            <a:r>
              <a:rPr lang="en-US" sz="2000" b="1" dirty="0"/>
              <a:t/>
            </a:r>
            <a:br>
              <a:rPr lang="en-US" sz="2000" b="1" dirty="0"/>
            </a:br>
            <a:r>
              <a:rPr lang="ka-GE" dirty="0"/>
              <a:t> </a:t>
            </a:r>
            <a:r>
              <a:rPr lang="en-US" sz="1600" dirty="0" err="1" smtClean="0"/>
              <a:t>საწარმო</a:t>
            </a:r>
            <a:r>
              <a:rPr lang="en-US" sz="1600" dirty="0" smtClean="0"/>
              <a:t> </a:t>
            </a:r>
            <a:r>
              <a:rPr lang="ka-GE" sz="1600" dirty="0"/>
              <a:t>თავისი </a:t>
            </a:r>
            <a:r>
              <a:rPr lang="en-US" sz="1600" dirty="0" err="1"/>
              <a:t>ფუნქციონირებით</a:t>
            </a:r>
            <a:r>
              <a:rPr lang="en-US" sz="1600" dirty="0"/>
              <a:t> </a:t>
            </a:r>
            <a:r>
              <a:rPr lang="en-US" sz="1600" dirty="0" err="1"/>
              <a:t>მნიშვნელოვან</a:t>
            </a:r>
            <a:r>
              <a:rPr lang="en-US" sz="1600" dirty="0"/>
              <a:t> </a:t>
            </a:r>
            <a:r>
              <a:rPr lang="en-US" sz="1600" dirty="0" err="1"/>
              <a:t>წვლილს</a:t>
            </a:r>
            <a:r>
              <a:rPr lang="en-US" sz="1600" dirty="0"/>
              <a:t> </a:t>
            </a:r>
            <a:r>
              <a:rPr lang="en-US" sz="1600" dirty="0" err="1"/>
              <a:t>შეიტანს</a:t>
            </a:r>
            <a:r>
              <a:rPr lang="en-US" sz="1600" dirty="0"/>
              <a:t> </a:t>
            </a:r>
            <a:r>
              <a:rPr lang="en-US" sz="1600" dirty="0" err="1"/>
              <a:t>სოციალური</a:t>
            </a:r>
            <a:r>
              <a:rPr lang="en-US" sz="1600" dirty="0"/>
              <a:t> </a:t>
            </a:r>
            <a:r>
              <a:rPr lang="en-US" sz="1600" dirty="0" err="1"/>
              <a:t>პირობების</a:t>
            </a:r>
            <a:r>
              <a:rPr lang="en-US" sz="1600" dirty="0"/>
              <a:t> </a:t>
            </a:r>
            <a:r>
              <a:rPr lang="en-US" sz="1600" dirty="0" err="1"/>
              <a:t>გაუმჯობესებაში</a:t>
            </a:r>
            <a:r>
              <a:rPr lang="en-US" sz="1600" dirty="0"/>
              <a:t>. </a:t>
            </a:r>
            <a:r>
              <a:rPr lang="ka-GE" sz="1600" dirty="0"/>
              <a:t>საწარმოში ძირითადად დასაქმებული იქნება  ადგილობრივი მოსახლეობა, რის გამოც დემოგრაფიული ცვლილებები მოსალოდნელი არ არის.</a:t>
            </a:r>
            <a:r>
              <a:rPr lang="en-US" sz="1600" dirty="0"/>
              <a:t/>
            </a:r>
            <a:br>
              <a:rPr lang="en-US" sz="1600" dirty="0"/>
            </a:br>
            <a:endParaRPr lang="en-US" dirty="0"/>
          </a:p>
        </p:txBody>
      </p:sp>
    </p:spTree>
    <p:extLst>
      <p:ext uri="{BB962C8B-B14F-4D97-AF65-F5344CB8AC3E}">
        <p14:creationId xmlns:p14="http://schemas.microsoft.com/office/powerpoint/2010/main" val="389074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73" y="403412"/>
            <a:ext cx="11730182" cy="6200588"/>
          </a:xfrm>
        </p:spPr>
        <p:txBody>
          <a:bodyPr>
            <a:normAutofit fontScale="92500"/>
          </a:bodyPr>
          <a:lstStyle/>
          <a:p>
            <a:pPr marL="0" lvl="0" indent="0">
              <a:lnSpc>
                <a:spcPct val="150000"/>
              </a:lnSpc>
              <a:buNone/>
            </a:pPr>
            <a:r>
              <a:rPr lang="ka-GE" sz="1600" b="1" dirty="0"/>
              <a:t>ზოგადი ინფორმაცია გარემოზე შესაძლო ზემოქმედების და მისი სახეების შესახებ, რომლებიც შესწავლილი იქნება გზშ-ის </a:t>
            </a:r>
            <a:r>
              <a:rPr lang="ka-GE" sz="1600" b="1" dirty="0" smtClean="0"/>
              <a:t>პროცესში</a:t>
            </a:r>
          </a:p>
          <a:p>
            <a:pPr marL="0" indent="0">
              <a:lnSpc>
                <a:spcPct val="150000"/>
              </a:lnSpc>
              <a:buNone/>
            </a:pPr>
            <a:r>
              <a:rPr lang="ka-GE" sz="1400" dirty="0" smtClean="0"/>
              <a:t>გზშ-ს </a:t>
            </a:r>
            <a:r>
              <a:rPr lang="ka-GE" sz="1400" dirty="0"/>
              <a:t>ანგარიშის ,,გარემოსდაცვითი შეფასების კოდექსი’’-ს მე-10 მუხლის მე-3 ნაწილით დადგენილ მოთხოვნებთან შესაბამისობაში მოყვანის მიზნით, </a:t>
            </a:r>
            <a:r>
              <a:rPr lang="en-US" sz="1400" dirty="0" err="1"/>
              <a:t>გზშ</a:t>
            </a:r>
            <a:r>
              <a:rPr lang="en-US" sz="1400" dirty="0"/>
              <a:t>-ს </a:t>
            </a:r>
            <a:r>
              <a:rPr lang="en-US" sz="1400" dirty="0" err="1"/>
              <a:t>ანგარიშის</a:t>
            </a:r>
            <a:r>
              <a:rPr lang="en-US" sz="1400" dirty="0"/>
              <a:t> </a:t>
            </a:r>
            <a:r>
              <a:rPr lang="en-US" sz="1400" dirty="0" err="1"/>
              <a:t>მოსამზადებლად</a:t>
            </a:r>
            <a:r>
              <a:rPr lang="en-US" sz="1400" dirty="0"/>
              <a:t>, </a:t>
            </a:r>
            <a:r>
              <a:rPr lang="en-US" sz="1400" dirty="0" err="1"/>
              <a:t>საპროექტო</a:t>
            </a:r>
            <a:r>
              <a:rPr lang="en-US" sz="1400" dirty="0"/>
              <a:t> </a:t>
            </a:r>
            <a:r>
              <a:rPr lang="en-US" sz="1400" dirty="0" err="1"/>
              <a:t>ტერიტორიაზე</a:t>
            </a:r>
            <a:r>
              <a:rPr lang="en-US" sz="1400" dirty="0"/>
              <a:t> </a:t>
            </a:r>
            <a:r>
              <a:rPr lang="en-US" sz="1400" dirty="0" err="1"/>
              <a:t>ჩატარდება</a:t>
            </a:r>
            <a:r>
              <a:rPr lang="en-US" sz="1400" dirty="0"/>
              <a:t> </a:t>
            </a:r>
            <a:r>
              <a:rPr lang="ka-GE" sz="1400" dirty="0"/>
              <a:t>დეტალური საველე კვლევა და მოხდება </a:t>
            </a:r>
            <a:r>
              <a:rPr lang="en-US" sz="1400" dirty="0" err="1"/>
              <a:t>მონაცემების</a:t>
            </a:r>
            <a:r>
              <a:rPr lang="en-US" sz="1400" dirty="0"/>
              <a:t> </a:t>
            </a:r>
            <a:r>
              <a:rPr lang="ka-GE" sz="1400" dirty="0"/>
              <a:t>მეთოდური და </a:t>
            </a:r>
            <a:r>
              <a:rPr lang="en-US" sz="1400" dirty="0" err="1"/>
              <a:t>პროგრამულ</a:t>
            </a:r>
            <a:r>
              <a:rPr lang="ka-GE" sz="1400" dirty="0"/>
              <a:t>ი </a:t>
            </a:r>
            <a:r>
              <a:rPr lang="en-US" sz="1400" dirty="0" err="1"/>
              <a:t>დამუშავება</a:t>
            </a:r>
            <a:r>
              <a:rPr lang="en-US" sz="1400" dirty="0"/>
              <a:t>. </a:t>
            </a:r>
            <a:r>
              <a:rPr lang="ka-GE" sz="1400" dirty="0"/>
              <a:t>კვლევა და კვლევის შედეგების დამუშავება განხორციელდება შესაბამისი დარგის სპეციალისტების მიერ. გზშ-ს ეტაპზე</a:t>
            </a:r>
            <a:r>
              <a:rPr lang="ka-GE" sz="1400" dirty="0" smtClean="0"/>
              <a:t>:</a:t>
            </a:r>
          </a:p>
          <a:p>
            <a:pPr lvl="0">
              <a:lnSpc>
                <a:spcPct val="150000"/>
              </a:lnSpc>
            </a:pPr>
            <a:r>
              <a:rPr lang="ka-GE" sz="1400" dirty="0"/>
              <a:t>დაგეგმილი საქმიანობის აღწერის მიზნით:</a:t>
            </a:r>
            <a:endParaRPr lang="en-US" sz="1400" dirty="0"/>
          </a:p>
          <a:p>
            <a:pPr lvl="1">
              <a:lnSpc>
                <a:spcPct val="150000"/>
              </a:lnSpc>
            </a:pPr>
            <a:r>
              <a:rPr lang="ka-GE" sz="1400" dirty="0"/>
              <a:t>დეტალურად მოხდება ტექნოლოგიური ციკლის აღწერა, გზშ-ს ანგარიშში მოცემული იქნება დაზუსტებული ინფორმაცია საწარმოს სიმძლავრის, ასევე გამოყენებული რესურსების (ნედლეული, ელ. ენერგია, წყალი) შესახებ, რისთვისაც გამოყენებული იქნება დანადგარების საპასპორტო მონაცემების ანალიზი.</a:t>
            </a:r>
            <a:endParaRPr lang="en-US" sz="1400" dirty="0"/>
          </a:p>
          <a:p>
            <a:pPr lvl="1">
              <a:lnSpc>
                <a:spcPct val="150000"/>
              </a:lnSpc>
            </a:pPr>
            <a:r>
              <a:rPr lang="ka-GE" sz="1400" dirty="0"/>
              <a:t>გზშ-ს ეტაპზე დაზუსტდება ატმოსფერულ ჰაერში გაფრქვევების წყაროების, ხმაურწარმომქმნელი დანადგარების განლაგება. ატმოსფერულ ჰაერში ემისიებისა და ხმაურის გავრცელების შესაფასებლად განისაზღვრება საანგარიშო წერტილები და პროგრამული ტექნოლოგიების გამოყენებით მოხდება მათი გავრცელების მოდელირება. შემუშავდება ზდგ ნორმების </a:t>
            </a:r>
            <a:r>
              <a:rPr lang="ka-GE" sz="1400" dirty="0" smtClean="0"/>
              <a:t>პროექტი;</a:t>
            </a:r>
          </a:p>
          <a:p>
            <a:pPr lvl="1">
              <a:lnSpc>
                <a:spcPct val="150000"/>
              </a:lnSpc>
            </a:pPr>
            <a:r>
              <a:rPr lang="ka-GE" sz="1500" dirty="0"/>
              <a:t>გზშ-ს ანგარიშში შესწავლილი იქნება მოწყობისა და ექსპლუატაციის ეტაპზე მოსალოდნელი ნარჩენების რაოდენობა და საქართველოს კანონის ,,ნარჩენების მართვის კოდექსის’’ და აღნიშნული კოდექსის კანონქვემდებარე აქტების მოთხოვნის გათვალისწინებით, განისაზღვრება ნარჩენების სახეობები და მახასიათებლები, ასევე აღდგენისა და განთავსების ოპერაციები. წინასწარი შეფასებით, საწარმოს მოწყობის და ექსპლოატაციის ეტაპზე ადგილი ექნება ინერტული, საყოფაცხოვრებო და მცირე რაოდენობით სახიფათო ნარჩენების წარმოქმნას.</a:t>
            </a:r>
            <a:endParaRPr lang="en-US" sz="1500" dirty="0"/>
          </a:p>
          <a:p>
            <a:pPr lvl="1">
              <a:lnSpc>
                <a:spcPct val="150000"/>
              </a:lnSpc>
            </a:pPr>
            <a:endParaRPr lang="en-US" sz="1400" dirty="0"/>
          </a:p>
          <a:p>
            <a:pPr marL="0" indent="0">
              <a:lnSpc>
                <a:spcPct val="150000"/>
              </a:lnSpc>
              <a:buNone/>
            </a:pPr>
            <a:endParaRPr lang="en-US" sz="1400" dirty="0"/>
          </a:p>
          <a:p>
            <a:pPr marL="0" lvl="0" indent="0">
              <a:lnSpc>
                <a:spcPct val="150000"/>
              </a:lnSpc>
              <a:buNone/>
            </a:pPr>
            <a:endParaRPr lang="en-US" sz="1600" b="1" dirty="0"/>
          </a:p>
          <a:p>
            <a:pPr algn="ctr"/>
            <a:endParaRPr lang="en-US" dirty="0"/>
          </a:p>
        </p:txBody>
      </p:sp>
    </p:spTree>
    <p:extLst>
      <p:ext uri="{BB962C8B-B14F-4D97-AF65-F5344CB8AC3E}">
        <p14:creationId xmlns:p14="http://schemas.microsoft.com/office/powerpoint/2010/main" val="2011271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145" y="425009"/>
            <a:ext cx="11730182" cy="738773"/>
          </a:xfrm>
        </p:spPr>
        <p:txBody>
          <a:bodyPr/>
          <a:lstStyle/>
          <a:p>
            <a:pPr lvl="0"/>
            <a:r>
              <a:rPr lang="ka-GE" sz="1600" b="1" dirty="0"/>
              <a:t>ზოგადი ინფორმაცია გარემოზე შესაძლო ზემოქმედების და მისი სახეების შესახებ, რომლებიც შესწავლილი იქნება გზშ-ის პროცესში</a:t>
            </a:r>
            <a:br>
              <a:rPr lang="ka-GE" sz="1600" b="1" dirty="0"/>
            </a:br>
            <a:endParaRPr lang="en-US" sz="1600" dirty="0"/>
          </a:p>
        </p:txBody>
      </p:sp>
      <p:sp>
        <p:nvSpPr>
          <p:cNvPr id="3" name="Content Placeholder 2"/>
          <p:cNvSpPr>
            <a:spLocks noGrp="1"/>
          </p:cNvSpPr>
          <p:nvPr>
            <p:ph idx="1"/>
          </p:nvPr>
        </p:nvSpPr>
        <p:spPr>
          <a:xfrm>
            <a:off x="332509" y="1163782"/>
            <a:ext cx="11443855" cy="5458691"/>
          </a:xfrm>
        </p:spPr>
        <p:txBody>
          <a:bodyPr>
            <a:normAutofit fontScale="92500" lnSpcReduction="10000"/>
          </a:bodyPr>
          <a:lstStyle/>
          <a:p>
            <a:pPr lvl="0">
              <a:lnSpc>
                <a:spcPct val="150000"/>
              </a:lnSpc>
            </a:pPr>
            <a:r>
              <a:rPr lang="ka-GE" sz="1600" dirty="0"/>
              <a:t>გზშ-ს ანგარიშში განხილული იქნება როგორც ტერიტორიის შერჩევის ასევე ტექნოლოგიის ალტერნატივები, მათ შორის ნულოვანი ალტერნატივა.</a:t>
            </a:r>
            <a:endParaRPr lang="en-US" sz="1600" dirty="0"/>
          </a:p>
          <a:p>
            <a:pPr>
              <a:lnSpc>
                <a:spcPct val="150000"/>
              </a:lnSpc>
            </a:pPr>
            <a:r>
              <a:rPr lang="ka-GE" sz="1600" dirty="0"/>
              <a:t>გზშ-ს ეტაპზე, საველე კვლევის მეთოდის და ატმოსფერულ ჰაერში ემისიებისა და ხმაურის გავრცელების კომპიუტერული მოდელირების საშუალებით გამოვლენილი იქნება გარემოს ის კომპონენტები, რომელზეც შესაძლებელია საქმიანობის განხორციელებამ ძლიერი ზემოქმედება მოახდინოს</a:t>
            </a:r>
            <a:r>
              <a:rPr lang="ka-GE" sz="1600" dirty="0" smtClean="0"/>
              <a:t>.</a:t>
            </a:r>
          </a:p>
          <a:p>
            <a:pPr lvl="0">
              <a:lnSpc>
                <a:spcPct val="150000"/>
              </a:lnSpc>
            </a:pPr>
            <a:r>
              <a:rPr lang="ka-GE" sz="1400" dirty="0"/>
              <a:t>გზშ-ს ეტაპზე ზემოქმედების შეფასებისთვის გამოყენებული იქნება კომპიუტერული და ანალიტიკური მეთოდები. აღნიშნულ კომპონენტებზე ზემოქმედება შეფასდება პირდაპირი, არაპირდაპირი, კუმულაციური, მოკლევადიანი, გრძელვადიანი, პოზიტიური და ნეგატიური ზემოქმედების თვალსაზრისით, რომელიც შესაძლებელია გამოწვეული იყოს:</a:t>
            </a:r>
            <a:endParaRPr lang="en-US" sz="1400" dirty="0"/>
          </a:p>
          <a:p>
            <a:pPr lvl="1">
              <a:lnSpc>
                <a:spcPct val="150000"/>
              </a:lnSpc>
            </a:pPr>
            <a:r>
              <a:rPr lang="ka-GE" sz="1400" dirty="0"/>
              <a:t>საწარმოს მოწყობის სამუშაოებით;</a:t>
            </a:r>
            <a:endParaRPr lang="en-US" sz="1400" dirty="0"/>
          </a:p>
          <a:p>
            <a:pPr lvl="1">
              <a:lnSpc>
                <a:spcPct val="150000"/>
              </a:lnSpc>
            </a:pPr>
            <a:r>
              <a:rPr lang="ka-GE" sz="1400" dirty="0"/>
              <a:t>ბუნებრივი რესურსების გამოყენებით;</a:t>
            </a:r>
            <a:endParaRPr lang="en-US" sz="1400" dirty="0"/>
          </a:p>
          <a:p>
            <a:pPr lvl="1">
              <a:lnSpc>
                <a:spcPct val="150000"/>
              </a:lnSpc>
            </a:pPr>
            <a:r>
              <a:rPr lang="ka-GE" sz="1400" dirty="0"/>
              <a:t>გარემოს დამაბინძურებელი ფაქტორების ემისიით, ხმაურით, ნარჩენების განთავსებით.</a:t>
            </a:r>
            <a:endParaRPr lang="en-US" sz="1400" dirty="0"/>
          </a:p>
          <a:p>
            <a:pPr lvl="1">
              <a:lnSpc>
                <a:spcPct val="150000"/>
              </a:lnSpc>
            </a:pPr>
            <a:r>
              <a:rPr lang="ka-GE" sz="1400" dirty="0"/>
              <a:t>ავარიით ან ბუნებრივი კატასტროფით;</a:t>
            </a:r>
            <a:endParaRPr lang="en-US" sz="1400" dirty="0"/>
          </a:p>
          <a:p>
            <a:pPr lvl="1">
              <a:lnSpc>
                <a:spcPct val="150000"/>
              </a:lnSpc>
            </a:pPr>
            <a:r>
              <a:rPr lang="ka-GE" sz="1400" dirty="0"/>
              <a:t>სხვა საქმიანობასთან კუმულაციური ზემოქმედებით;</a:t>
            </a:r>
            <a:endParaRPr lang="en-US" sz="1400" dirty="0"/>
          </a:p>
          <a:p>
            <a:pPr lvl="1">
              <a:lnSpc>
                <a:spcPct val="150000"/>
              </a:lnSpc>
            </a:pPr>
            <a:r>
              <a:rPr lang="ka-GE" sz="1400" dirty="0"/>
              <a:t>გამოყენებული ტექნოლოგიით და მასალით.</a:t>
            </a:r>
            <a:endParaRPr lang="en-US" sz="1400" dirty="0"/>
          </a:p>
          <a:p>
            <a:pPr>
              <a:lnSpc>
                <a:spcPct val="150000"/>
              </a:lnSpc>
            </a:pPr>
            <a:endParaRPr lang="en-US" sz="1400" dirty="0"/>
          </a:p>
        </p:txBody>
      </p:sp>
    </p:spTree>
    <p:extLst>
      <p:ext uri="{BB962C8B-B14F-4D97-AF65-F5344CB8AC3E}">
        <p14:creationId xmlns:p14="http://schemas.microsoft.com/office/powerpoint/2010/main" val="3808432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3" y="452718"/>
            <a:ext cx="11342254" cy="701827"/>
          </a:xfrm>
        </p:spPr>
        <p:txBody>
          <a:bodyPr/>
          <a:lstStyle/>
          <a:p>
            <a:r>
              <a:rPr lang="ka-GE" sz="1600" b="1" dirty="0"/>
              <a:t>ზოგადი ინფორმაცია გარემოზე შესაძლო ზემოქმედების და მისი სახეების შესახებ, რომლებიც შესწავლილი იქნება გზშ-ის პროცესში</a:t>
            </a:r>
            <a:br>
              <a:rPr lang="ka-GE" sz="1600" b="1" dirty="0"/>
            </a:br>
            <a:endParaRPr lang="en-US" sz="1600" dirty="0"/>
          </a:p>
        </p:txBody>
      </p:sp>
      <p:sp>
        <p:nvSpPr>
          <p:cNvPr id="3" name="Content Placeholder 2"/>
          <p:cNvSpPr>
            <a:spLocks noGrp="1"/>
          </p:cNvSpPr>
          <p:nvPr>
            <p:ph idx="1"/>
          </p:nvPr>
        </p:nvSpPr>
        <p:spPr>
          <a:xfrm>
            <a:off x="369455" y="1607126"/>
            <a:ext cx="11462327" cy="4996873"/>
          </a:xfrm>
        </p:spPr>
        <p:txBody>
          <a:bodyPr/>
          <a:lstStyle/>
          <a:p>
            <a:pPr lvl="0">
              <a:lnSpc>
                <a:spcPct val="150000"/>
              </a:lnSpc>
            </a:pPr>
            <a:r>
              <a:rPr lang="ka-GE" sz="1600" dirty="0"/>
              <a:t>გაანალიზებული და ანგარიშში ასახული იქნება საწარმოში მოსალოდნელი ინციდენტები და ავარიული სიტუაციები. შემუშავდება ინციდენტებზე და ავარიულ სიტუაციებზე რეაგირების გეგმა, მონიტორინგისა და ზემოქმედების შემცირების სამოქმედო გეგმა, ნარჩენების მართვის გეგმა. აღნიშნულის განხორციელება მოხდება ტექნიკური რეგლამენტების მოთხოვნების გათვალისწინებით და პრაქტიკული გამოცდილების ანალიზის საშუალებით.</a:t>
            </a:r>
            <a:endParaRPr lang="en-US" sz="1600" dirty="0"/>
          </a:p>
          <a:p>
            <a:endParaRPr lang="en-US" dirty="0"/>
          </a:p>
        </p:txBody>
      </p:sp>
    </p:spTree>
    <p:extLst>
      <p:ext uri="{BB962C8B-B14F-4D97-AF65-F5344CB8AC3E}">
        <p14:creationId xmlns:p14="http://schemas.microsoft.com/office/powerpoint/2010/main" val="3027549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455457"/>
          </a:xfrm>
        </p:spPr>
        <p:txBody>
          <a:bodyPr>
            <a:normAutofit fontScale="92500" lnSpcReduction="20000"/>
          </a:bodyPr>
          <a:lstStyle/>
          <a:p>
            <a:pPr marL="0" indent="0" algn="ctr">
              <a:buNone/>
            </a:pPr>
            <a:endParaRPr lang="ka-GE" b="1" dirty="0" smtClean="0">
              <a:effectLst>
                <a:outerShdw blurRad="38100" dist="38100" dir="2700000" algn="tl">
                  <a:srgbClr val="000000">
                    <a:alpha val="43137"/>
                  </a:srgbClr>
                </a:outerShdw>
              </a:effectLst>
            </a:endParaRPr>
          </a:p>
          <a:p>
            <a:pPr marL="0" indent="0" algn="ctr">
              <a:buNone/>
            </a:pPr>
            <a:r>
              <a:rPr lang="ka-GE" b="1" dirty="0" smtClean="0">
                <a:effectLst>
                  <a:outerShdw blurRad="38100" dist="38100" dir="2700000" algn="tl">
                    <a:srgbClr val="000000">
                      <a:alpha val="43137"/>
                    </a:srgbClr>
                  </a:outerShdw>
                </a:effectLst>
              </a:rPr>
              <a:t>მადლობა ყურადღებისთვის</a:t>
            </a:r>
            <a:r>
              <a:rPr lang="ka-GE" b="1" dirty="0" smtClean="0">
                <a:effectLst>
                  <a:outerShdw blurRad="38100" dist="38100" dir="2700000" algn="tl">
                    <a:srgbClr val="000000">
                      <a:alpha val="43137"/>
                    </a:srgbClr>
                  </a:outerShdw>
                </a:effectLst>
              </a:rPr>
              <a:t>!</a:t>
            </a:r>
          </a:p>
          <a:p>
            <a:pPr marL="0" indent="0" algn="ctr">
              <a:buNone/>
            </a:pPr>
            <a:endParaRPr lang="ka-GE" b="1" dirty="0">
              <a:effectLst>
                <a:outerShdw blurRad="38100" dist="38100" dir="2700000" algn="tl">
                  <a:srgbClr val="000000">
                    <a:alpha val="43137"/>
                  </a:srgbClr>
                </a:outerShdw>
              </a:effectLst>
            </a:endParaRPr>
          </a:p>
          <a:p>
            <a:pPr marL="0" indent="0" algn="ctr">
              <a:buNone/>
            </a:pPr>
            <a:r>
              <a:rPr lang="ka-GE" b="1" dirty="0" smtClean="0">
                <a:effectLst>
                  <a:outerShdw blurRad="38100" dist="38100" dir="2700000" algn="tl">
                    <a:srgbClr val="000000">
                      <a:alpha val="43137"/>
                    </a:srgbClr>
                  </a:outerShdw>
                </a:effectLst>
              </a:rPr>
              <a:t>შპს ,,ვესტ ჯორჯია“</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9458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37" y="268645"/>
            <a:ext cx="9285848" cy="828172"/>
          </a:xfrm>
        </p:spPr>
        <p:txBody>
          <a:bodyPr>
            <a:normAutofit/>
          </a:bodyPr>
          <a:lstStyle/>
          <a:p>
            <a:r>
              <a:rPr lang="ka-GE" sz="1800" b="1" dirty="0" smtClean="0"/>
              <a:t>სკოპინგის ანგარიშის მომზადების საკანონმდებლო </a:t>
            </a:r>
            <a:r>
              <a:rPr lang="ka-GE" sz="1800" b="1" dirty="0" smtClean="0"/>
              <a:t>საფუძველი</a:t>
            </a:r>
            <a:endParaRPr lang="en-US" sz="1800" b="1" dirty="0"/>
          </a:p>
        </p:txBody>
      </p:sp>
      <p:sp>
        <p:nvSpPr>
          <p:cNvPr id="3" name="Content Placeholder 2"/>
          <p:cNvSpPr>
            <a:spLocks noGrp="1"/>
          </p:cNvSpPr>
          <p:nvPr>
            <p:ph idx="1"/>
          </p:nvPr>
        </p:nvSpPr>
        <p:spPr>
          <a:xfrm>
            <a:off x="739588" y="1264023"/>
            <a:ext cx="10778471" cy="4916140"/>
          </a:xfrm>
        </p:spPr>
        <p:txBody>
          <a:bodyPr/>
          <a:lstStyle/>
          <a:p>
            <a:pPr algn="just">
              <a:lnSpc>
                <a:spcPct val="150000"/>
              </a:lnSpc>
            </a:pPr>
            <a:r>
              <a:rPr lang="ka-GE" sz="1600" dirty="0" smtClean="0"/>
              <a:t>ვინაიდან</a:t>
            </a:r>
            <a:r>
              <a:rPr lang="ka-GE" sz="1600" dirty="0"/>
              <a:t>, </a:t>
            </a:r>
            <a:r>
              <a:rPr lang="ka-GE" sz="1600" dirty="0" smtClean="0"/>
              <a:t>ასფალტის წარმოება </a:t>
            </a:r>
            <a:r>
              <a:rPr lang="ka-GE" sz="1600" dirty="0" smtClean="0"/>
              <a:t>წარმოადგენს </a:t>
            </a:r>
            <a:r>
              <a:rPr lang="ka-GE" sz="1600" dirty="0"/>
              <a:t>საქართველოს კანონის ,,გარემოსდაცვითი შეფასების კოდექსი’’-ს II დანართის მე-5 პუნქტის, 5.3 ქვეპუნქტით გათვალისწინებულ საქმიანობას, ამავე კოდექსის მე-7 მუხლის, მე-13 პუნქტის შესაბამისად მიღებულ იქნა გადაწყვეტილება </a:t>
            </a:r>
            <a:r>
              <a:rPr lang="ka-GE" sz="1600" dirty="0" smtClean="0"/>
              <a:t>სკრინინგის პროცედურის გვერდის ავლით სკოპინგის ანგარიშის </a:t>
            </a:r>
            <a:r>
              <a:rPr lang="ka-GE" sz="1600" dirty="0"/>
              <a:t>მომზადების </a:t>
            </a:r>
            <a:r>
              <a:rPr lang="ka-GE" sz="1600" dirty="0" smtClean="0"/>
              <a:t>შესახებ;</a:t>
            </a:r>
          </a:p>
          <a:p>
            <a:pPr algn="just">
              <a:lnSpc>
                <a:spcPct val="150000"/>
              </a:lnSpc>
            </a:pPr>
            <a:r>
              <a:rPr lang="ka-GE" sz="1600" dirty="0" smtClean="0"/>
              <a:t>სკოპინგის </a:t>
            </a:r>
            <a:r>
              <a:rPr lang="ka-GE" sz="1600" dirty="0"/>
              <a:t>დასკვნის მიღების შემდგომ, გარემოსდაცვითი გადაწყვეტილების მიღების მიზნით, მომზადებული იქნება გზშ-ს ანგარიში და ასევე ზღვრულად დასაშვები გაფრქვევების ნორმების პროექტი</a:t>
            </a:r>
            <a:r>
              <a:rPr lang="ka-GE" sz="1600" dirty="0" smtClean="0"/>
              <a:t>.</a:t>
            </a:r>
          </a:p>
          <a:p>
            <a:pPr marL="0" indent="0" algn="just">
              <a:lnSpc>
                <a:spcPct val="150000"/>
              </a:lnSpc>
              <a:buNone/>
            </a:pPr>
            <a:endParaRPr lang="en-US" sz="1400" b="1" dirty="0"/>
          </a:p>
          <a:p>
            <a:pPr algn="just">
              <a:lnSpc>
                <a:spcPct val="150000"/>
              </a:lnSpc>
            </a:pPr>
            <a:endParaRPr lang="en-US" b="1" dirty="0"/>
          </a:p>
          <a:p>
            <a:endParaRPr lang="en-US" dirty="0"/>
          </a:p>
        </p:txBody>
      </p:sp>
    </p:spTree>
    <p:extLst>
      <p:ext uri="{BB962C8B-B14F-4D97-AF65-F5344CB8AC3E}">
        <p14:creationId xmlns:p14="http://schemas.microsoft.com/office/powerpoint/2010/main" val="3042268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452718"/>
            <a:ext cx="9929091" cy="554046"/>
          </a:xfrm>
        </p:spPr>
        <p:txBody>
          <a:bodyPr/>
          <a:lstStyle/>
          <a:p>
            <a:r>
              <a:rPr lang="ka-GE" sz="1600" b="1" dirty="0" smtClean="0">
                <a:effectLst>
                  <a:outerShdw blurRad="38100" dist="38100" dir="2700000" algn="tl">
                    <a:srgbClr val="000000">
                      <a:alpha val="43137"/>
                    </a:srgbClr>
                  </a:outerShdw>
                </a:effectLst>
              </a:rPr>
              <a:t>ცნობების საქმიანობის განმახორციელებლის და სკოპინგის ანგარიშის მომამზადებელი საკონსულტაციო კომპანიის შესახებ</a:t>
            </a:r>
            <a:endParaRPr lang="en-US" sz="16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9465072"/>
              </p:ext>
            </p:extLst>
          </p:nvPr>
        </p:nvGraphicFramePr>
        <p:xfrm>
          <a:off x="1403926" y="1265382"/>
          <a:ext cx="9578109" cy="4554432"/>
        </p:xfrm>
        <a:graphic>
          <a:graphicData uri="http://schemas.openxmlformats.org/drawingml/2006/table">
            <a:tbl>
              <a:tblPr firstRow="1" firstCol="1" bandRow="1">
                <a:tableStyleId>{5C22544A-7EE6-4342-B048-85BDC9FD1C3A}</a:tableStyleId>
              </a:tblPr>
              <a:tblGrid>
                <a:gridCol w="4228528">
                  <a:extLst>
                    <a:ext uri="{9D8B030D-6E8A-4147-A177-3AD203B41FA5}">
                      <a16:colId xmlns:a16="http://schemas.microsoft.com/office/drawing/2014/main" val="3859683659"/>
                    </a:ext>
                  </a:extLst>
                </a:gridCol>
                <a:gridCol w="5349581">
                  <a:extLst>
                    <a:ext uri="{9D8B030D-6E8A-4147-A177-3AD203B41FA5}">
                      <a16:colId xmlns:a16="http://schemas.microsoft.com/office/drawing/2014/main" val="1326941053"/>
                    </a:ext>
                  </a:extLst>
                </a:gridCol>
              </a:tblGrid>
              <a:tr h="425081">
                <a:tc>
                  <a:txBody>
                    <a:bodyPr/>
                    <a:lstStyle/>
                    <a:p>
                      <a:pPr marL="0" marR="0">
                        <a:lnSpc>
                          <a:spcPct val="107000"/>
                        </a:lnSpc>
                        <a:spcBef>
                          <a:spcPts val="0"/>
                        </a:spcBef>
                        <a:spcAft>
                          <a:spcPts val="0"/>
                        </a:spcAft>
                      </a:pPr>
                      <a:r>
                        <a:rPr lang="ka-GE" sz="1400" dirty="0">
                          <a:effectLst/>
                        </a:rPr>
                        <a:t>საქმიანობის განმახორციელებელი</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ka-GE" sz="1400">
                          <a:effectLst/>
                        </a:rPr>
                        <a:t>შპს ,,ვესტ ჯორჯია“</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2538702"/>
                  </a:ext>
                </a:extLst>
              </a:tr>
              <a:tr h="496116">
                <a:tc>
                  <a:txBody>
                    <a:bodyPr/>
                    <a:lstStyle/>
                    <a:p>
                      <a:pPr marL="0" marR="0">
                        <a:lnSpc>
                          <a:spcPct val="107000"/>
                        </a:lnSpc>
                        <a:spcBef>
                          <a:spcPts val="0"/>
                        </a:spcBef>
                        <a:spcAft>
                          <a:spcPts val="0"/>
                        </a:spcAft>
                      </a:pPr>
                      <a:r>
                        <a:rPr lang="ka-GE" sz="1400">
                          <a:effectLst/>
                        </a:rPr>
                        <a:t>კომპანიის იურიდიული მისამართი</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ka-GE" sz="1400">
                          <a:effectLst/>
                        </a:rPr>
                        <a:t>სანკტ პეტერბურგის ქ. N17, ქ. ზუგდიდი საქართველო</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3713776"/>
                  </a:ext>
                </a:extLst>
              </a:tr>
              <a:tr h="422826">
                <a:tc>
                  <a:txBody>
                    <a:bodyPr/>
                    <a:lstStyle/>
                    <a:p>
                      <a:pPr marL="0" marR="0">
                        <a:lnSpc>
                          <a:spcPct val="107000"/>
                        </a:lnSpc>
                        <a:spcBef>
                          <a:spcPts val="0"/>
                        </a:spcBef>
                        <a:spcAft>
                          <a:spcPts val="0"/>
                        </a:spcAft>
                      </a:pPr>
                      <a:r>
                        <a:rPr lang="ka-GE" sz="1400">
                          <a:effectLst/>
                        </a:rPr>
                        <a:t>კომპანიის საიდენტიფიკაციო ნომერი</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ka-GE" sz="1400">
                          <a:effectLst/>
                        </a:rPr>
                        <a:t>419982727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6763329"/>
                  </a:ext>
                </a:extLst>
              </a:tr>
              <a:tr h="338261">
                <a:tc>
                  <a:txBody>
                    <a:bodyPr/>
                    <a:lstStyle/>
                    <a:p>
                      <a:pPr marL="0" marR="0">
                        <a:lnSpc>
                          <a:spcPct val="107000"/>
                        </a:lnSpc>
                        <a:spcBef>
                          <a:spcPts val="0"/>
                        </a:spcBef>
                        <a:spcAft>
                          <a:spcPts val="0"/>
                        </a:spcAft>
                      </a:pPr>
                      <a:r>
                        <a:rPr lang="ka-GE" sz="1400">
                          <a:effectLst/>
                        </a:rPr>
                        <a:t>კომპანიის ხელმძღვანელი</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ka-GE" sz="1400">
                          <a:effectLst/>
                        </a:rPr>
                        <a:t>დავით სიჭინავა</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6662112"/>
                  </a:ext>
                </a:extLst>
              </a:tr>
              <a:tr h="323603">
                <a:tc>
                  <a:txBody>
                    <a:bodyPr/>
                    <a:lstStyle/>
                    <a:p>
                      <a:pPr marL="0" marR="0">
                        <a:lnSpc>
                          <a:spcPct val="107000"/>
                        </a:lnSpc>
                        <a:spcBef>
                          <a:spcPts val="0"/>
                        </a:spcBef>
                        <a:spcAft>
                          <a:spcPts val="0"/>
                        </a:spcAft>
                      </a:pPr>
                      <a:r>
                        <a:rPr lang="ka-GE" sz="1400">
                          <a:effectLst/>
                        </a:rPr>
                        <a:t>დაგეგმილი საქმიანობის დასახელება</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ka-GE" sz="1400">
                          <a:effectLst/>
                        </a:rPr>
                        <a:t>ასფალტის წარმოება</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0132766"/>
                  </a:ext>
                </a:extLst>
              </a:tr>
              <a:tr h="569406">
                <a:tc>
                  <a:txBody>
                    <a:bodyPr/>
                    <a:lstStyle/>
                    <a:p>
                      <a:pPr marL="0" marR="0">
                        <a:lnSpc>
                          <a:spcPct val="107000"/>
                        </a:lnSpc>
                        <a:spcBef>
                          <a:spcPts val="0"/>
                        </a:spcBef>
                        <a:spcAft>
                          <a:spcPts val="0"/>
                        </a:spcAft>
                      </a:pPr>
                      <a:r>
                        <a:rPr lang="ka-GE" sz="1400">
                          <a:effectLst/>
                        </a:rPr>
                        <a:t>საქმიანობის განხორციელების ადგილმდებარეობა</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ka-GE" sz="1400">
                          <a:effectLst/>
                        </a:rPr>
                        <a:t>ქ. ზუგდიდი, მექაღალდის ქ.#26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0447058"/>
                  </a:ext>
                </a:extLst>
              </a:tr>
              <a:tr h="918491">
                <a:tc>
                  <a:txBody>
                    <a:bodyPr/>
                    <a:lstStyle/>
                    <a:p>
                      <a:pPr marL="0" marR="0">
                        <a:lnSpc>
                          <a:spcPct val="107000"/>
                        </a:lnSpc>
                        <a:spcBef>
                          <a:spcPts val="0"/>
                        </a:spcBef>
                        <a:spcAft>
                          <a:spcPts val="0"/>
                        </a:spcAft>
                      </a:pPr>
                      <a:r>
                        <a:rPr lang="ka-GE" sz="1400">
                          <a:effectLst/>
                        </a:rPr>
                        <a:t>სკოპინგის ანგარიშის მომამზადებელი კომპანია</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ka-GE" sz="1400">
                          <a:effectLst/>
                        </a:rPr>
                        <a:t>შპს ,,გარემოსდაცვითი და შრომის უსაფრთხოების საგანმანათლებლო და საკონსულტაციო ცენტრი-ეკომეტრი“</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9252606"/>
                  </a:ext>
                </a:extLst>
              </a:tr>
              <a:tr h="323603">
                <a:tc>
                  <a:txBody>
                    <a:bodyPr/>
                    <a:lstStyle/>
                    <a:p>
                      <a:pPr marL="0" marR="0">
                        <a:lnSpc>
                          <a:spcPct val="107000"/>
                        </a:lnSpc>
                        <a:spcBef>
                          <a:spcPts val="0"/>
                        </a:spcBef>
                        <a:spcAft>
                          <a:spcPts val="0"/>
                        </a:spcAft>
                      </a:pPr>
                      <a:r>
                        <a:rPr lang="ka-GE" sz="1400">
                          <a:effectLst/>
                        </a:rPr>
                        <a:t>დირექტორი</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ka-GE" sz="1400">
                          <a:effectLst/>
                        </a:rPr>
                        <a:t>თინათინ ჟიჟიაშვილი</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0319842"/>
                  </a:ext>
                </a:extLst>
              </a:tr>
              <a:tr h="597595">
                <a:tc>
                  <a:txBody>
                    <a:bodyPr/>
                    <a:lstStyle/>
                    <a:p>
                      <a:pPr marL="0" marR="0">
                        <a:lnSpc>
                          <a:spcPct val="107000"/>
                        </a:lnSpc>
                        <a:spcBef>
                          <a:spcPts val="0"/>
                        </a:spcBef>
                        <a:spcAft>
                          <a:spcPts val="0"/>
                        </a:spcAft>
                      </a:pPr>
                      <a:r>
                        <a:rPr lang="ka-GE" sz="1400">
                          <a:effectLst/>
                        </a:rPr>
                        <a:t>საკონტაქტო ინფორმაცია (ტელ, </a:t>
                      </a:r>
                      <a:r>
                        <a:rPr lang="en-US" sz="1400">
                          <a:effectLst/>
                        </a:rPr>
                        <a:t>E-mail)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400" dirty="0" smtClean="0">
                        <a:effectLst/>
                      </a:endParaRPr>
                    </a:p>
                    <a:p>
                      <a:pPr marL="0" marR="0" algn="ctr">
                        <a:lnSpc>
                          <a:spcPct val="107000"/>
                        </a:lnSpc>
                        <a:spcBef>
                          <a:spcPts val="0"/>
                        </a:spcBef>
                        <a:spcAft>
                          <a:spcPts val="0"/>
                        </a:spcAft>
                      </a:pPr>
                      <a:r>
                        <a:rPr lang="ka-GE" sz="1400" dirty="0" smtClean="0">
                          <a:effectLst/>
                        </a:rPr>
                        <a:t>577 </a:t>
                      </a:r>
                      <a:r>
                        <a:rPr lang="ka-GE" sz="1400" dirty="0">
                          <a:effectLst/>
                        </a:rPr>
                        <a:t>38 01 13; </a:t>
                      </a:r>
                      <a:r>
                        <a:rPr lang="en-US" sz="1400" b="1" dirty="0" smtClean="0">
                          <a:effectLst/>
                          <a:hlinkClick r:id="rId2"/>
                        </a:rPr>
                        <a:t>esec.ecometer</a:t>
                      </a:r>
                      <a:r>
                        <a:rPr lang="en-US" sz="1400" b="1" u="sng" dirty="0" smtClean="0">
                          <a:effectLst/>
                          <a:hlinkClick r:id="rId2"/>
                        </a:rPr>
                        <a:t>@gmail.com</a:t>
                      </a:r>
                      <a:endParaRPr lang="en-US" sz="1400" b="1" u="sng" dirty="0" smtClean="0">
                        <a:effectLst/>
                      </a:endParaRPr>
                    </a:p>
                    <a:p>
                      <a:pPr marL="0" marR="0" algn="ctr">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6306416"/>
                  </a:ext>
                </a:extLst>
              </a:tr>
            </a:tbl>
          </a:graphicData>
        </a:graphic>
      </p:graphicFrame>
    </p:spTree>
    <p:extLst>
      <p:ext uri="{BB962C8B-B14F-4D97-AF65-F5344CB8AC3E}">
        <p14:creationId xmlns:p14="http://schemas.microsoft.com/office/powerpoint/2010/main" val="282791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1380"/>
            <a:ext cx="4988859" cy="559231"/>
          </a:xfrm>
        </p:spPr>
        <p:txBody>
          <a:bodyPr>
            <a:normAutofit/>
          </a:bodyPr>
          <a:lstStyle/>
          <a:p>
            <a:r>
              <a:rPr lang="ka-GE" sz="2000" b="1" dirty="0" smtClean="0"/>
              <a:t>საპროექტო ტერიტორიის აღწერა</a:t>
            </a:r>
            <a:endParaRPr lang="en-US" sz="2000" b="1" dirty="0"/>
          </a:p>
        </p:txBody>
      </p:sp>
      <p:sp>
        <p:nvSpPr>
          <p:cNvPr id="3" name="Content Placeholder 2"/>
          <p:cNvSpPr>
            <a:spLocks noGrp="1"/>
          </p:cNvSpPr>
          <p:nvPr>
            <p:ph idx="1"/>
          </p:nvPr>
        </p:nvSpPr>
        <p:spPr>
          <a:xfrm>
            <a:off x="484094" y="860611"/>
            <a:ext cx="11020518" cy="5050611"/>
          </a:xfrm>
        </p:spPr>
        <p:txBody>
          <a:bodyPr>
            <a:normAutofit fontScale="85000" lnSpcReduction="20000"/>
          </a:bodyPr>
          <a:lstStyle/>
          <a:p>
            <a:pPr algn="just">
              <a:lnSpc>
                <a:spcPct val="150000"/>
              </a:lnSpc>
            </a:pPr>
            <a:r>
              <a:rPr lang="ka-GE" sz="1900" dirty="0"/>
              <a:t>საპროექტო ტერიტორია, სადაც დაგეგმილია ასფალტის საწარმოს განთავსება წარმოადგენს მცენარეული საფარისგან თავისუფალ ტერიტორიას, რომელსაც ერთი მხრიდან ესაზღვრება ცენტრალური გზა, მეორე მხრიდან კი მდინარე ჯუმი, რომელიც დაშორებულია 200 მეტრზე მეტი </a:t>
            </a:r>
            <a:r>
              <a:rPr lang="ka-GE" sz="1900" dirty="0" smtClean="0"/>
              <a:t>მანძილით;</a:t>
            </a:r>
            <a:endParaRPr lang="en-US" sz="1900" dirty="0"/>
          </a:p>
          <a:p>
            <a:pPr>
              <a:lnSpc>
                <a:spcPct val="170000"/>
              </a:lnSpc>
            </a:pPr>
            <a:r>
              <a:rPr lang="ka-GE" sz="1900" dirty="0"/>
              <a:t>საწარმოს საპროექტო ტერიტორიიდან უახლოესი საცხოვრებელი სახლი, დაშორებულია დაახლოებით </a:t>
            </a:r>
            <a:r>
              <a:rPr lang="en-US" sz="1900" dirty="0"/>
              <a:t>570 </a:t>
            </a:r>
            <a:r>
              <a:rPr lang="ka-GE" sz="1900" dirty="0"/>
              <a:t>მ მანძილით. საპროექტო ტერიტორიის სამხრეთ-აღმოსავლეთით, დაახლოებით 260 მეტრში, ხოლო დასავლეთით, დაახლოებით 60 მეტრში ფიქსირდება შენობა-ნაგებობები, რომლებიც </a:t>
            </a:r>
            <a:r>
              <a:rPr lang="ka-GE" sz="1900" dirty="0" smtClean="0"/>
              <a:t>სკოპინგის ანგარიშის სამინისტროში წარდგენის მომენტისთვის წარმოადგენდა </a:t>
            </a:r>
            <a:r>
              <a:rPr lang="ka-GE" sz="1900" dirty="0"/>
              <a:t>არა საცხოვრებელ, არამედ, ცხოველთათვის განკუთვნილ </a:t>
            </a:r>
            <a:r>
              <a:rPr lang="ka-GE" sz="1900" dirty="0" smtClean="0"/>
              <a:t>ფერმებს, ხოლო ამ ეტაპზე უკვე წარმოადგენს ვესტ ჯორჯიას საკუთრებას;</a:t>
            </a:r>
          </a:p>
          <a:p>
            <a:pPr>
              <a:lnSpc>
                <a:spcPct val="170000"/>
              </a:lnSpc>
            </a:pPr>
            <a:r>
              <a:rPr lang="en-US" sz="1900" dirty="0" smtClean="0"/>
              <a:t> </a:t>
            </a:r>
            <a:r>
              <a:rPr lang="ka-GE" sz="1900" dirty="0" smtClean="0"/>
              <a:t>ნიადაგის </a:t>
            </a:r>
            <a:r>
              <a:rPr lang="ka-GE" sz="1900" dirty="0"/>
              <a:t>ზედაპირი წარმოდგენილია ქვიშა-ხრეშოვანი მასალით, შესაბამისად ნიადაგის ნაყოფიერი ფენა არ გვხვდება, შესაბამისად მისი მოხსნა საჭირო არ არის.</a:t>
            </a:r>
            <a:endParaRPr lang="en-US" sz="1900" dirty="0"/>
          </a:p>
          <a:p>
            <a:pPr algn="just">
              <a:lnSpc>
                <a:spcPct val="150000"/>
              </a:lnSpc>
            </a:pPr>
            <a:r>
              <a:rPr lang="ka-GE" sz="1900" dirty="0"/>
              <a:t>ვიზუალური შეფასებით, ტერიტორიაზე არ ფიქსირდება კულტურული მემკვიდრეობის ძეგლი. პროექტის განხორციელება არ საჭიროებს დამატებითი მისასვლელი გზების მშენებლობას და გამოყენებული იქნება არსებული გრუნტის  გზები.</a:t>
            </a:r>
            <a:endParaRPr lang="en-US" sz="1900" dirty="0"/>
          </a:p>
          <a:p>
            <a:endParaRPr lang="en-US" dirty="0"/>
          </a:p>
        </p:txBody>
      </p:sp>
    </p:spTree>
    <p:extLst>
      <p:ext uri="{BB962C8B-B14F-4D97-AF65-F5344CB8AC3E}">
        <p14:creationId xmlns:p14="http://schemas.microsoft.com/office/powerpoint/2010/main" val="1985170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82" y="222894"/>
            <a:ext cx="10832260" cy="395942"/>
          </a:xfrm>
        </p:spPr>
        <p:txBody>
          <a:bodyPr>
            <a:noAutofit/>
          </a:bodyPr>
          <a:lstStyle/>
          <a:p>
            <a:r>
              <a:rPr lang="ka-GE" sz="1600" b="1" dirty="0" smtClean="0"/>
              <a:t>საწარმოს განთავსების სიტუაციური რუკა</a:t>
            </a:r>
            <a:br>
              <a:rPr lang="ka-GE" sz="1600" b="1" dirty="0" smtClean="0"/>
            </a:br>
            <a:endParaRPr lang="en-US" sz="1600" b="1" dirty="0"/>
          </a:p>
        </p:txBody>
      </p:sp>
      <p:sp>
        <p:nvSpPr>
          <p:cNvPr id="3" name="Content Placeholder 2"/>
          <p:cNvSpPr>
            <a:spLocks noGrp="1"/>
          </p:cNvSpPr>
          <p:nvPr>
            <p:ph idx="1"/>
          </p:nvPr>
        </p:nvSpPr>
        <p:spPr/>
        <p:txBody>
          <a:bodyPr/>
          <a:lstStyle/>
          <a:p>
            <a:endParaRPr lang="en-US"/>
          </a:p>
        </p:txBody>
      </p:sp>
      <p:pic>
        <p:nvPicPr>
          <p:cNvPr id="5" name="Picture 4" descr="C:\Users\Irakli\Downloads\ასფალტი-ორთო_001.png"/>
          <p:cNvPicPr/>
          <p:nvPr/>
        </p:nvPicPr>
        <p:blipFill>
          <a:blip r:embed="rId2">
            <a:extLst>
              <a:ext uri="{28A0092B-C50C-407E-A947-70E740481C1C}">
                <a14:useLocalDpi xmlns:a14="http://schemas.microsoft.com/office/drawing/2010/main" val="0"/>
              </a:ext>
            </a:extLst>
          </a:blip>
          <a:srcRect/>
          <a:stretch>
            <a:fillRect/>
          </a:stretch>
        </p:blipFill>
        <p:spPr bwMode="auto">
          <a:xfrm>
            <a:off x="314036" y="720436"/>
            <a:ext cx="11374582" cy="5911272"/>
          </a:xfrm>
          <a:prstGeom prst="rect">
            <a:avLst/>
          </a:prstGeom>
          <a:noFill/>
          <a:ln>
            <a:noFill/>
          </a:ln>
        </p:spPr>
      </p:pic>
    </p:spTree>
    <p:extLst>
      <p:ext uri="{BB962C8B-B14F-4D97-AF65-F5344CB8AC3E}">
        <p14:creationId xmlns:p14="http://schemas.microsoft.com/office/powerpoint/2010/main" val="2404348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53" y="218686"/>
            <a:ext cx="9890965" cy="409387"/>
          </a:xfrm>
        </p:spPr>
        <p:txBody>
          <a:bodyPr>
            <a:noAutofit/>
          </a:bodyPr>
          <a:lstStyle/>
          <a:p>
            <a:pPr lvl="1" algn="l" defTabSz="457200" rtl="0">
              <a:spcBef>
                <a:spcPct val="0"/>
              </a:spcBef>
            </a:pPr>
            <a:r>
              <a:rPr lang="ka-GE" sz="1400" b="1" dirty="0">
                <a:solidFill>
                  <a:schemeClr val="tx1"/>
                </a:solidFill>
              </a:rPr>
              <a:t>ტექნოლოგიური პროცესის აღწერა</a:t>
            </a:r>
            <a:r>
              <a:rPr lang="en-US" sz="1600" b="1" dirty="0">
                <a:solidFill>
                  <a:schemeClr val="tx1"/>
                </a:solidFill>
              </a:rPr>
              <a:t/>
            </a:r>
            <a:br>
              <a:rPr lang="en-US" sz="1600" b="1" dirty="0">
                <a:solidFill>
                  <a:schemeClr val="tx1"/>
                </a:solidFill>
              </a:rPr>
            </a:br>
            <a:endParaRPr lang="en-US" sz="1400" dirty="0">
              <a:solidFill>
                <a:schemeClr val="tx1"/>
              </a:solidFill>
            </a:endParaRPr>
          </a:p>
        </p:txBody>
      </p:sp>
      <p:sp>
        <p:nvSpPr>
          <p:cNvPr id="3" name="Content Placeholder 2"/>
          <p:cNvSpPr>
            <a:spLocks noGrp="1"/>
          </p:cNvSpPr>
          <p:nvPr>
            <p:ph idx="1"/>
          </p:nvPr>
        </p:nvSpPr>
        <p:spPr>
          <a:xfrm>
            <a:off x="90326" y="628073"/>
            <a:ext cx="11926182" cy="6229927"/>
          </a:xfrm>
        </p:spPr>
        <p:txBody>
          <a:bodyPr>
            <a:normAutofit fontScale="25000" lnSpcReduction="20000"/>
          </a:bodyPr>
          <a:lstStyle/>
          <a:p>
            <a:pPr algn="just">
              <a:lnSpc>
                <a:spcPct val="170000"/>
              </a:lnSpc>
            </a:pPr>
            <a:r>
              <a:rPr lang="ka-GE" sz="5600" dirty="0" smtClean="0"/>
              <a:t>შპს </a:t>
            </a:r>
            <a:r>
              <a:rPr lang="ka-GE" sz="5600" dirty="0"/>
              <a:t>,,ვესტ ჯორჯია“ გეგმავს თანამედროვე ტიპის ასფალტის საწარმოს მოწყობას, რომელიც შემოტანილი იქნება ირანიდან. საწარმო გეგმავს წელიწადში დაახლოებით 82 000 ტონა ასფალტის ნარევის დამზადებას. რაც საწარმოს სამუშაო გრაფიკიდან გამომდინარე, დღეში 7 საათიანი სამუშაო გრაფიკისა და წელიწადში 260 სამუშაო დღის გათვალისწიენებით შეადგენს საათში 45 </a:t>
            </a:r>
            <a:r>
              <a:rPr lang="ka-GE" sz="5600" dirty="0" smtClean="0"/>
              <a:t>ტონას</a:t>
            </a:r>
            <a:r>
              <a:rPr lang="ka-GE" sz="5600" dirty="0" smtClean="0"/>
              <a:t>;</a:t>
            </a:r>
            <a:r>
              <a:rPr lang="ka-GE" sz="5600" dirty="0"/>
              <a:t> თუმცა, იქიდან გამომდინარე, რომ აღნიშნულ საწარმოს გააჩნია 120ტ/საათში წარმადობა, ბაზარზე არსებული მოთხოვნებიდან გამომდინარე, შემდგომში შესაძლებელია საწარმოს საათური წარმადობის ზრდა 120 ტონამდე, მისი მაქსიმალური დატვირთვით.</a:t>
            </a:r>
            <a:endParaRPr lang="ka-GE" sz="5600" dirty="0" smtClean="0"/>
          </a:p>
          <a:p>
            <a:pPr marL="0" indent="0" algn="just">
              <a:buNone/>
            </a:pPr>
            <a:r>
              <a:rPr lang="ka-GE" sz="5600" b="1" dirty="0" smtClean="0"/>
              <a:t>საწარმო </a:t>
            </a:r>
            <a:r>
              <a:rPr lang="ka-GE" sz="5600" b="1" dirty="0"/>
              <a:t>აღჭურვილი იქნება შემდეგი ტექნოლოგიური მოწყობილობებისგან:</a:t>
            </a:r>
            <a:endParaRPr lang="en-US" sz="5600" b="1" dirty="0"/>
          </a:p>
          <a:p>
            <a:pPr marL="0" lvl="0" indent="0" algn="just">
              <a:lnSpc>
                <a:spcPct val="170000"/>
              </a:lnSpc>
              <a:buNone/>
            </a:pPr>
            <a:r>
              <a:rPr lang="ka-GE" sz="5600" dirty="0" smtClean="0"/>
              <a:t>1. ცივი </a:t>
            </a:r>
            <a:r>
              <a:rPr lang="ka-GE" sz="5600" dirty="0"/>
              <a:t>კვების სისტემა, რომელიც მოიცავს მზა ნედლეულის მიმღებ ბუნკერებს და ლენტურ ტრანსპორტიორს;</a:t>
            </a:r>
            <a:endParaRPr lang="en-US" sz="5600" dirty="0"/>
          </a:p>
          <a:p>
            <a:pPr algn="just">
              <a:lnSpc>
                <a:spcPct val="170000"/>
              </a:lnSpc>
            </a:pPr>
            <a:r>
              <a:rPr lang="ka-GE" sz="5600" dirty="0"/>
              <a:t>ინერტული მასალები შემოიზიდება და განთავსდება ინერტული მასალის გადახურულ საწყობში, რომელიც მოწყობილი იქნება საწარმოს მოწყობის პროცესში. საწყობიდან მასალები მიეწოდება ასფალტის ქარხნის მიმღებ ბუნკერებს (თითოეული 12მ</a:t>
            </a:r>
            <a:r>
              <a:rPr lang="ka-GE" sz="5600" baseline="30000" dirty="0"/>
              <a:t>3</a:t>
            </a:r>
            <a:r>
              <a:rPr lang="ka-GE" sz="5600" dirty="0"/>
              <a:t> მოცულობის მქონე), რომელიც განკუთვნილია ცივი მასალის მისაღებად. აღნიშნული აგრეგატებიდან მასალები ლენტური ტრანსპორტიორის საშუალებით გადავა ინერტული მასალების საშრობ </a:t>
            </a:r>
            <a:r>
              <a:rPr lang="ka-GE" sz="5600" dirty="0" smtClean="0"/>
              <a:t>დოლში</a:t>
            </a:r>
            <a:r>
              <a:rPr lang="ka-GE" sz="5600" dirty="0" smtClean="0"/>
              <a:t>;</a:t>
            </a:r>
          </a:p>
          <a:p>
            <a:pPr marL="0" lvl="0" indent="0" algn="just">
              <a:lnSpc>
                <a:spcPct val="150000"/>
              </a:lnSpc>
              <a:buNone/>
            </a:pPr>
            <a:r>
              <a:rPr lang="ka-GE" sz="5600" dirty="0" smtClean="0"/>
              <a:t>2. საშრობი </a:t>
            </a:r>
            <a:r>
              <a:rPr lang="ka-GE" sz="5600" dirty="0"/>
              <a:t>და გამაგრილებელი სისტემა, რომელიც მოიცავს საშრობ დოლს და უზრუნველყოფილია გაგრილების სისტემით;</a:t>
            </a:r>
            <a:endParaRPr lang="en-US" sz="5600" dirty="0"/>
          </a:p>
          <a:p>
            <a:pPr algn="just">
              <a:lnSpc>
                <a:spcPct val="150000"/>
              </a:lnSpc>
            </a:pPr>
            <a:r>
              <a:rPr lang="ka-GE" sz="5600" dirty="0"/>
              <a:t>საშრობი დოლი წარმოადგენს უმთავრეს დეტალს ასფალტის საწარმოს ფუნქციონირებაში. ის უზრუნველყოფს ქვიშის და ღორღის გაშრობას და პასუხისმგებელია აღნიშნული მასალების გაცხელებაზე. საშრობი სისტემა - საწვავის მოხმარების შემცირების მიზნით უზრუნველყოფილია  5 სმ სისქის მქონე ბამბის და ალუმინის  გარსაცმით. სისტემაში უზრუნველყოფილია ტემპერატურის კონტროლის სენსორული სისტემა; საშრობ დოლში გაცხელებული მასალა საცერის გავლის შემდეგ, ელევატორების საშუალებით მიეწოდება შემრევს, სადაც ხდება ბიტუმთან და ფილერთან ერთად არევა და მზა ასფალტის მიღება. შემრევი აგრეგატის დოზატორები უზრუნველყოფენ ნარევში ფილერის განსაზღვრული ოდენობით მიწოდებას.</a:t>
            </a:r>
            <a:endParaRPr lang="en-US" sz="5600" dirty="0"/>
          </a:p>
          <a:p>
            <a:pPr algn="just">
              <a:lnSpc>
                <a:spcPct val="170000"/>
              </a:lnSpc>
            </a:pPr>
            <a:endParaRPr lang="en-US" sz="5600" dirty="0"/>
          </a:p>
          <a:p>
            <a:pPr marL="0" indent="0" algn="just">
              <a:buNone/>
            </a:pPr>
            <a:r>
              <a:rPr lang="en-US" sz="5600" b="1" dirty="0" smtClean="0"/>
              <a:t>            </a:t>
            </a:r>
          </a:p>
          <a:p>
            <a:pPr marL="0" indent="0" algn="just">
              <a:buNone/>
            </a:pPr>
            <a:endParaRPr lang="en-US" sz="1400" b="1" dirty="0" smtClean="0"/>
          </a:p>
          <a:p>
            <a:pPr marL="0" indent="0" algn="just">
              <a:buNone/>
            </a:pPr>
            <a:endParaRPr lang="en-US" sz="1400" b="1" dirty="0"/>
          </a:p>
          <a:p>
            <a:pPr marL="0" indent="0" algn="just">
              <a:buNone/>
            </a:pPr>
            <a:endParaRPr lang="en-US" sz="1400" b="1" dirty="0" smtClean="0"/>
          </a:p>
          <a:p>
            <a:pPr marL="0" indent="0" algn="just">
              <a:buNone/>
            </a:pPr>
            <a:endParaRPr lang="en-US" sz="1400" b="1" dirty="0"/>
          </a:p>
          <a:p>
            <a:pPr marL="0" indent="0" algn="just">
              <a:buNone/>
            </a:pPr>
            <a:r>
              <a:rPr lang="en-US" sz="1400" b="1" dirty="0" smtClean="0"/>
              <a:t>                </a:t>
            </a:r>
            <a:endParaRPr lang="en-US" sz="1400" b="1" dirty="0"/>
          </a:p>
          <a:p>
            <a:pPr marL="0" indent="0" algn="just">
              <a:buNone/>
            </a:pPr>
            <a:r>
              <a:rPr lang="en-US" sz="1400" b="1" dirty="0" smtClean="0"/>
              <a:t>                                                                                                       </a:t>
            </a:r>
          </a:p>
          <a:p>
            <a:pPr marL="0" indent="0" algn="just">
              <a:buNone/>
            </a:pPr>
            <a:r>
              <a:rPr lang="en-US" sz="1400" b="1" dirty="0"/>
              <a:t> </a:t>
            </a:r>
            <a:r>
              <a:rPr lang="en-US" sz="1400" b="1" dirty="0" smtClean="0"/>
              <a:t>                 </a:t>
            </a:r>
          </a:p>
          <a:p>
            <a:pPr marL="0" indent="0" algn="just">
              <a:buNone/>
            </a:pPr>
            <a:r>
              <a:rPr lang="en-US" sz="1400" b="1" dirty="0" smtClean="0"/>
              <a:t>                                                                                                                                                                    </a:t>
            </a:r>
          </a:p>
          <a:p>
            <a:pPr marL="0" indent="0" algn="just">
              <a:buNone/>
            </a:pPr>
            <a:r>
              <a:rPr lang="en-US" sz="1400" b="1" dirty="0"/>
              <a:t> </a:t>
            </a:r>
            <a:r>
              <a:rPr lang="en-US" sz="1400" b="1" dirty="0" smtClean="0"/>
              <a:t>                                                                                                                                                                                                        </a:t>
            </a:r>
          </a:p>
          <a:p>
            <a:pPr marL="0" indent="0" algn="just">
              <a:buNone/>
            </a:pPr>
            <a:endParaRPr lang="en-US" sz="1400" b="1" dirty="0"/>
          </a:p>
          <a:p>
            <a:pPr marL="0" indent="0" algn="just">
              <a:buNone/>
            </a:pPr>
            <a:endParaRPr lang="en-US" sz="1400" b="1" dirty="0" smtClean="0"/>
          </a:p>
          <a:p>
            <a:pPr marL="0" indent="0" algn="just">
              <a:buNone/>
            </a:pPr>
            <a:endParaRPr lang="en-US" sz="1400" b="1" dirty="0"/>
          </a:p>
          <a:p>
            <a:pPr marL="0" indent="0" algn="just">
              <a:buNone/>
            </a:pPr>
            <a:endParaRPr lang="en-US" sz="2500" b="1" dirty="0" smtClean="0"/>
          </a:p>
          <a:p>
            <a:pPr marL="0" indent="0" algn="just">
              <a:buNone/>
            </a:pPr>
            <a:r>
              <a:rPr lang="en-US" sz="4800" b="1" dirty="0" smtClean="0"/>
              <a:t>    </a:t>
            </a:r>
            <a:r>
              <a:rPr lang="ka-GE" sz="4800" b="1" dirty="0" smtClean="0"/>
              <a:t>ცივი </a:t>
            </a:r>
            <a:r>
              <a:rPr lang="ka-GE" sz="4800" b="1" dirty="0"/>
              <a:t>ინერტული მასალების მიმღები აგრეგატების </a:t>
            </a:r>
            <a:r>
              <a:rPr lang="en-US" sz="4800" b="1" dirty="0" smtClean="0"/>
              <a:t> </a:t>
            </a:r>
            <a:r>
              <a:rPr lang="ka-GE" sz="4800" b="1" dirty="0" smtClean="0"/>
              <a:t>და ლენტური </a:t>
            </a:r>
            <a:r>
              <a:rPr lang="ka-GE" sz="4800" b="1" dirty="0"/>
              <a:t>ტრანსპორტიორის ნიმუში</a:t>
            </a:r>
            <a:endParaRPr lang="en-US" sz="4800" dirty="0"/>
          </a:p>
          <a:p>
            <a:pPr marL="0" indent="0" algn="just">
              <a:buNone/>
            </a:pPr>
            <a:r>
              <a:rPr lang="en-US" sz="1400" b="1" dirty="0" smtClean="0"/>
              <a:t>                                                                                                                                                   </a:t>
            </a:r>
            <a:endParaRPr lang="en-US" sz="1100" dirty="0">
              <a:solidFill>
                <a:srgbClr val="002060"/>
              </a:solidFill>
            </a:endParaRPr>
          </a:p>
        </p:txBody>
      </p:sp>
    </p:spTree>
    <p:extLst>
      <p:ext uri="{BB962C8B-B14F-4D97-AF65-F5344CB8AC3E}">
        <p14:creationId xmlns:p14="http://schemas.microsoft.com/office/powerpoint/2010/main" val="1823416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30" y="314173"/>
            <a:ext cx="3759634" cy="369318"/>
          </a:xfrm>
        </p:spPr>
        <p:txBody>
          <a:bodyPr/>
          <a:lstStyle/>
          <a:p>
            <a:r>
              <a:rPr lang="ka-GE" sz="1800" b="1" dirty="0">
                <a:solidFill>
                  <a:schemeClr val="tx1"/>
                </a:solidFill>
              </a:rPr>
              <a:t>ტექნოლოგიური პროცესის აღწერა</a:t>
            </a:r>
            <a:r>
              <a:rPr lang="en-US" sz="2000" b="1" dirty="0">
                <a:solidFill>
                  <a:schemeClr val="tx1"/>
                </a:solidFill>
              </a:rPr>
              <a:t/>
            </a:r>
            <a:br>
              <a:rPr lang="en-US" sz="2000" b="1" dirty="0">
                <a:solidFill>
                  <a:schemeClr val="tx1"/>
                </a:solidFill>
              </a:rPr>
            </a:br>
            <a:endParaRPr lang="en-US" sz="1800" dirty="0"/>
          </a:p>
        </p:txBody>
      </p:sp>
      <p:sp>
        <p:nvSpPr>
          <p:cNvPr id="3" name="Content Placeholder 2"/>
          <p:cNvSpPr>
            <a:spLocks noGrp="1"/>
          </p:cNvSpPr>
          <p:nvPr>
            <p:ph idx="1"/>
          </p:nvPr>
        </p:nvSpPr>
        <p:spPr>
          <a:xfrm>
            <a:off x="295564" y="886692"/>
            <a:ext cx="11443854" cy="5361708"/>
          </a:xfrm>
        </p:spPr>
        <p:txBody>
          <a:bodyPr>
            <a:normAutofit fontScale="92500" lnSpcReduction="10000"/>
          </a:bodyPr>
          <a:lstStyle/>
          <a:p>
            <a:pPr algn="just"/>
            <a:r>
              <a:rPr lang="ka-GE" sz="1700" dirty="0" smtClean="0"/>
              <a:t>საწარმო </a:t>
            </a:r>
            <a:r>
              <a:rPr lang="ka-GE" sz="1700" dirty="0"/>
              <a:t>ასევე უზრუნველყოფილია საცეცხლური სისტემით, რომელიც თავის მხრივ აღჭურვილია ინვერტორებით, რომელთა მართვაც ხორციელდება საოპერატორო ჯიხურიდან, რათა მოხდეს საწვავისა და ჟანგბადის ზუსტი რაოდენობის რეგულირება. დანადგარს გააჩნია ჟანგბადის და საწვავის თანაფარდობის ავტომატური რეგულირების უნარი და შეუძლია იმუშაოს როგორც ბუნებრივ გაზზე, ისე ნამუშევარ ზეთზე და მაზუთზე. ასევე, ერთდროულად შუძლია ორი ან სამი ტიპის საწვავის მოხმარება.  </a:t>
            </a:r>
            <a:endParaRPr lang="en-US" sz="1700" dirty="0"/>
          </a:p>
          <a:p>
            <a:r>
              <a:rPr lang="ka-GE" sz="1700" dirty="0"/>
              <a:t>საშრობ დოლში მზა მასალის გახურება ხორციელდება აქ არსებულ საცეცხლეში საწვავის დაწვის შედეგად მიღებული ცხელი ნამწვი აირების საშუალებით.</a:t>
            </a:r>
            <a:endParaRPr lang="en-US" sz="1700" dirty="0"/>
          </a:p>
          <a:p>
            <a:r>
              <a:rPr lang="ka-GE" sz="1700" dirty="0"/>
              <a:t>საშრობ დოლში გაცხელებული მასალა საცერის გავლის შემდეგ, ელევატორების საშუალებით მიეწოდება შემრევს, სადაც ხდება ბიტუმთან და ფილერთან ერთად არევა და მზა ასფალტის მიღება. შემრევი აგრეგატის დოზატორები უზრუნველყოფენ ნარევში ფილერის განსაზღვრული ოდენობით მიწოდებას.</a:t>
            </a:r>
            <a:endParaRPr lang="en-US" sz="1700" dirty="0"/>
          </a:p>
          <a:p>
            <a:r>
              <a:rPr lang="ka-GE" sz="1700" dirty="0"/>
              <a:t>საშრობ დოლს გააჩნია მტვრის შეგროვების სისტემა, რომელიც აღჭურვილია ციკლონის ფილტრით, გამონაბოლქვის საწინააღმდეგო სისტემით და ჩანთის ტიპის ფილტრისგან.</a:t>
            </a:r>
            <a:endParaRPr lang="en-US" sz="1700" dirty="0"/>
          </a:p>
          <a:p>
            <a:r>
              <a:rPr lang="en-US" sz="1700" dirty="0" err="1"/>
              <a:t>ჩანთის</a:t>
            </a:r>
            <a:r>
              <a:rPr lang="en-US" sz="1700" dirty="0"/>
              <a:t> </a:t>
            </a:r>
            <a:r>
              <a:rPr lang="en-US" sz="1700" dirty="0" err="1"/>
              <a:t>ფილტრი</a:t>
            </a:r>
            <a:r>
              <a:rPr lang="en-US" sz="1700" dirty="0"/>
              <a:t> </a:t>
            </a:r>
            <a:r>
              <a:rPr lang="en-US" sz="1700" dirty="0" err="1"/>
              <a:t>არის</a:t>
            </a:r>
            <a:r>
              <a:rPr lang="en-US" sz="1700" dirty="0"/>
              <a:t> </a:t>
            </a:r>
            <a:r>
              <a:rPr lang="en-US" sz="1700" dirty="0" err="1"/>
              <a:t>მტვრის</a:t>
            </a:r>
            <a:r>
              <a:rPr lang="en-US" sz="1700" dirty="0"/>
              <a:t> </a:t>
            </a:r>
            <a:r>
              <a:rPr lang="en-US" sz="1700" dirty="0" err="1"/>
              <a:t>შეგროვების</a:t>
            </a:r>
            <a:r>
              <a:rPr lang="en-US" sz="1700" dirty="0"/>
              <a:t> </a:t>
            </a:r>
            <a:r>
              <a:rPr lang="en-US" sz="1700" dirty="0" err="1"/>
              <a:t>საშუალება</a:t>
            </a:r>
            <a:r>
              <a:rPr lang="en-US" sz="1700" dirty="0"/>
              <a:t>, </a:t>
            </a:r>
            <a:r>
              <a:rPr lang="ka-GE" sz="1700" dirty="0"/>
              <a:t>რომელსაც გააჩნია </a:t>
            </a:r>
            <a:r>
              <a:rPr lang="en-US" sz="1700" dirty="0" err="1"/>
              <a:t>ფილტრაციის</a:t>
            </a:r>
            <a:r>
              <a:rPr lang="en-US" sz="1700" dirty="0"/>
              <a:t> </a:t>
            </a:r>
            <a:r>
              <a:rPr lang="en-US" sz="1700" dirty="0" err="1"/>
              <a:t>ზედაპირი</a:t>
            </a:r>
            <a:r>
              <a:rPr lang="en-US" sz="1700" dirty="0"/>
              <a:t>, </a:t>
            </a:r>
            <a:r>
              <a:rPr lang="en-US" sz="1700" dirty="0" err="1"/>
              <a:t>ფილტრის</a:t>
            </a:r>
            <a:r>
              <a:rPr lang="en-US" sz="1700" dirty="0"/>
              <a:t> </a:t>
            </a:r>
            <a:r>
              <a:rPr lang="en-US" sz="1700" dirty="0" err="1"/>
              <a:t>ტომარა</a:t>
            </a:r>
            <a:r>
              <a:rPr lang="en-US" sz="1700" dirty="0"/>
              <a:t>, </a:t>
            </a:r>
            <a:r>
              <a:rPr lang="en-US" sz="1700" dirty="0" err="1"/>
              <a:t>შეკუმშული</a:t>
            </a:r>
            <a:r>
              <a:rPr lang="en-US" sz="1700" dirty="0"/>
              <a:t> </a:t>
            </a:r>
            <a:r>
              <a:rPr lang="en-US" sz="1700" dirty="0" err="1"/>
              <a:t>ჰაერის</a:t>
            </a:r>
            <a:r>
              <a:rPr lang="en-US" sz="1700" dirty="0"/>
              <a:t> </a:t>
            </a:r>
            <a:r>
              <a:rPr lang="en-US" sz="1700" dirty="0" err="1"/>
              <a:t>ავზი</a:t>
            </a:r>
            <a:r>
              <a:rPr lang="en-US" sz="1700" dirty="0"/>
              <a:t>, </a:t>
            </a:r>
            <a:r>
              <a:rPr lang="en-US" sz="1700" dirty="0" err="1"/>
              <a:t>დიაფრაგმის</a:t>
            </a:r>
            <a:r>
              <a:rPr lang="en-US" sz="1700" dirty="0"/>
              <a:t> </a:t>
            </a:r>
            <a:r>
              <a:rPr lang="en-US" sz="1700" dirty="0" err="1"/>
              <a:t>სარქველები</a:t>
            </a:r>
            <a:r>
              <a:rPr lang="en-US" sz="1700" dirty="0"/>
              <a:t> </a:t>
            </a:r>
            <a:r>
              <a:rPr lang="en-US" sz="1700" dirty="0" err="1"/>
              <a:t>და</a:t>
            </a:r>
            <a:r>
              <a:rPr lang="en-US" sz="1700" dirty="0"/>
              <a:t> </a:t>
            </a:r>
            <a:r>
              <a:rPr lang="en-US" sz="1700" dirty="0" err="1"/>
              <a:t>ევაკუაციის</a:t>
            </a:r>
            <a:r>
              <a:rPr lang="en-US" sz="1700" dirty="0"/>
              <a:t> </a:t>
            </a:r>
            <a:r>
              <a:rPr lang="en-US" sz="1700" dirty="0" err="1"/>
              <a:t>სისტემა</a:t>
            </a:r>
            <a:r>
              <a:rPr lang="en-US" sz="1700" dirty="0"/>
              <a:t>.</a:t>
            </a:r>
          </a:p>
          <a:p>
            <a:r>
              <a:rPr lang="en-US" sz="1700" dirty="0" err="1"/>
              <a:t>ჩანთის</a:t>
            </a:r>
            <a:r>
              <a:rPr lang="en-US" sz="1700" dirty="0"/>
              <a:t> </a:t>
            </a:r>
            <a:r>
              <a:rPr lang="en-US" sz="1700" dirty="0" err="1"/>
              <a:t>ფილტრი</a:t>
            </a:r>
            <a:r>
              <a:rPr lang="en-US" sz="1700" dirty="0"/>
              <a:t> </a:t>
            </a:r>
            <a:r>
              <a:rPr lang="en-US" sz="1700" dirty="0" err="1"/>
              <a:t>შემუშავებულია</a:t>
            </a:r>
            <a:r>
              <a:rPr lang="en-US" sz="1700" dirty="0"/>
              <a:t> </a:t>
            </a:r>
            <a:r>
              <a:rPr lang="en-US" sz="1700" dirty="0" err="1"/>
              <a:t>და</a:t>
            </a:r>
            <a:r>
              <a:rPr lang="en-US" sz="1700" dirty="0"/>
              <a:t> </a:t>
            </a:r>
            <a:r>
              <a:rPr lang="en-US" sz="1700" dirty="0" err="1"/>
              <a:t>გათვლილია</a:t>
            </a:r>
            <a:r>
              <a:rPr lang="en-US" sz="1700" dirty="0"/>
              <a:t> </a:t>
            </a:r>
            <a:r>
              <a:rPr lang="en-US" sz="1700" dirty="0" err="1"/>
              <a:t>დამაბინძურებლის</a:t>
            </a:r>
            <a:r>
              <a:rPr lang="en-US" sz="1700" dirty="0"/>
              <a:t> </a:t>
            </a:r>
            <a:r>
              <a:rPr lang="en-US" sz="1700" dirty="0" err="1"/>
              <a:t>ტიპზე</a:t>
            </a:r>
            <a:r>
              <a:rPr lang="en-US" sz="1700" dirty="0"/>
              <a:t>, </a:t>
            </a:r>
            <a:r>
              <a:rPr lang="en-US" sz="1700" dirty="0" err="1"/>
              <a:t>მტვრის</a:t>
            </a:r>
            <a:r>
              <a:rPr lang="en-US" sz="1700" dirty="0"/>
              <a:t> </a:t>
            </a:r>
            <a:r>
              <a:rPr lang="en-US" sz="1700" dirty="0" err="1"/>
              <a:t>ნაწილაკების</a:t>
            </a:r>
            <a:r>
              <a:rPr lang="en-US" sz="1700" dirty="0"/>
              <a:t> </a:t>
            </a:r>
            <a:r>
              <a:rPr lang="en-US" sz="1700" dirty="0" err="1"/>
              <a:t>ზომასა</a:t>
            </a:r>
            <a:r>
              <a:rPr lang="en-US" sz="1700" dirty="0"/>
              <a:t> </a:t>
            </a:r>
            <a:r>
              <a:rPr lang="en-US" sz="1700" dirty="0" err="1"/>
              <a:t>და</a:t>
            </a:r>
            <a:r>
              <a:rPr lang="en-US" sz="1700" dirty="0"/>
              <a:t> </a:t>
            </a:r>
            <a:r>
              <a:rPr lang="en-US" sz="1700" dirty="0" err="1"/>
              <a:t>საჭირო</a:t>
            </a:r>
            <a:r>
              <a:rPr lang="en-US" sz="1700" dirty="0"/>
              <a:t> </a:t>
            </a:r>
            <a:r>
              <a:rPr lang="en-US" sz="1700" dirty="0" err="1"/>
              <a:t>დებ</a:t>
            </a:r>
            <a:r>
              <a:rPr lang="ka-GE" sz="1700" dirty="0"/>
              <a:t>ეტზე</a:t>
            </a:r>
            <a:r>
              <a:rPr lang="en-US" sz="1700" dirty="0"/>
              <a:t>. </a:t>
            </a:r>
            <a:r>
              <a:rPr lang="en-US" sz="1700" dirty="0" err="1"/>
              <a:t>გამოთვლები</a:t>
            </a:r>
            <a:r>
              <a:rPr lang="en-US" sz="1700" dirty="0"/>
              <a:t> </a:t>
            </a:r>
            <a:r>
              <a:rPr lang="ka-GE" sz="1700" dirty="0"/>
              <a:t>შედგება </a:t>
            </a:r>
            <a:r>
              <a:rPr lang="en-US" sz="1700" dirty="0" err="1"/>
              <a:t>ისეთი</a:t>
            </a:r>
            <a:r>
              <a:rPr lang="en-US" sz="1700" dirty="0"/>
              <a:t> </a:t>
            </a:r>
            <a:r>
              <a:rPr lang="en-US" sz="1700" dirty="0" err="1"/>
              <a:t>პარამეტრებისგან</a:t>
            </a:r>
            <a:r>
              <a:rPr lang="en-US" sz="1700" dirty="0"/>
              <a:t>, </a:t>
            </a:r>
            <a:r>
              <a:rPr lang="en-US" sz="1700" dirty="0" err="1"/>
              <a:t>როგორიცაა</a:t>
            </a:r>
            <a:r>
              <a:rPr lang="en-US" sz="1700" dirty="0"/>
              <a:t> </a:t>
            </a:r>
            <a:r>
              <a:rPr lang="en-US" sz="1700" dirty="0" err="1"/>
              <a:t>ფილტრაციის</a:t>
            </a:r>
            <a:r>
              <a:rPr lang="en-US" sz="1700" dirty="0"/>
              <a:t> </a:t>
            </a:r>
            <a:r>
              <a:rPr lang="en-US" sz="1700" dirty="0" err="1"/>
              <a:t>დონე</a:t>
            </a:r>
            <a:r>
              <a:rPr lang="en-US" sz="1700" dirty="0"/>
              <a:t>, </a:t>
            </a:r>
            <a:r>
              <a:rPr lang="en-US" sz="1700" dirty="0" err="1"/>
              <a:t>ნაწილაკების</a:t>
            </a:r>
            <a:r>
              <a:rPr lang="en-US" sz="1700" dirty="0"/>
              <a:t> </a:t>
            </a:r>
            <a:r>
              <a:rPr lang="en-US" sz="1700" dirty="0" err="1"/>
              <a:t>შთანთქმის</a:t>
            </a:r>
            <a:r>
              <a:rPr lang="en-US" sz="1700" dirty="0"/>
              <a:t> </a:t>
            </a:r>
            <a:r>
              <a:rPr lang="en-US" sz="1700" dirty="0" err="1"/>
              <a:t>სიჩქარე</a:t>
            </a:r>
            <a:r>
              <a:rPr lang="en-US" sz="1700" dirty="0"/>
              <a:t> </a:t>
            </a:r>
            <a:r>
              <a:rPr lang="en-US" sz="1700" dirty="0" err="1"/>
              <a:t>და</a:t>
            </a:r>
            <a:r>
              <a:rPr lang="en-US" sz="1700" dirty="0"/>
              <a:t>, </a:t>
            </a:r>
            <a:r>
              <a:rPr lang="en-US" sz="1700" dirty="0" err="1"/>
              <a:t>საბოლოოდ</a:t>
            </a:r>
            <a:r>
              <a:rPr lang="en-US" sz="1700" dirty="0"/>
              <a:t>, </a:t>
            </a:r>
            <a:r>
              <a:rPr lang="en-US" sz="1700" dirty="0" err="1"/>
              <a:t>შეწოვის</a:t>
            </a:r>
            <a:r>
              <a:rPr lang="en-US" sz="1700" dirty="0"/>
              <a:t> </a:t>
            </a:r>
            <a:r>
              <a:rPr lang="en-US" sz="1700" dirty="0" err="1"/>
              <a:t>ძალა</a:t>
            </a:r>
            <a:r>
              <a:rPr lang="en-US" sz="1700" dirty="0"/>
              <a:t>, </a:t>
            </a:r>
            <a:r>
              <a:rPr lang="en-US" sz="1700" dirty="0" err="1"/>
              <a:t>რომელიც</a:t>
            </a:r>
            <a:r>
              <a:rPr lang="en-US" sz="1700" dirty="0"/>
              <a:t> </a:t>
            </a:r>
            <a:r>
              <a:rPr lang="en-US" sz="1700" dirty="0" err="1"/>
              <a:t>უზრუნველყოფილია</a:t>
            </a:r>
            <a:r>
              <a:rPr lang="en-US" sz="1700" dirty="0"/>
              <a:t> </a:t>
            </a:r>
            <a:r>
              <a:rPr lang="en-US" sz="1700" dirty="0" err="1"/>
              <a:t>ცენტრიფუგის</a:t>
            </a:r>
            <a:r>
              <a:rPr lang="en-US" sz="1700" dirty="0"/>
              <a:t> </a:t>
            </a:r>
            <a:r>
              <a:rPr lang="ka-GE" sz="1700" dirty="0"/>
              <a:t>საშუალებით.</a:t>
            </a:r>
            <a:endParaRPr lang="en-US" sz="1700" dirty="0"/>
          </a:p>
          <a:p>
            <a:r>
              <a:rPr lang="ka-GE" sz="1700" dirty="0"/>
              <a:t>საშრობი დოლის ფილტრის ჩანთაში დაგროვილი ქვის მტვერი დაბრუნებული იქნება ასფალტის წარმოების ტექნოლოგიურ ციკლში, როგორც ერთ-ერთი შემავსებელი.</a:t>
            </a:r>
            <a:endParaRPr lang="en-US" sz="1700" dirty="0"/>
          </a:p>
          <a:p>
            <a:endParaRPr lang="en-US" dirty="0"/>
          </a:p>
        </p:txBody>
      </p:sp>
    </p:spTree>
    <p:extLst>
      <p:ext uri="{BB962C8B-B14F-4D97-AF65-F5344CB8AC3E}">
        <p14:creationId xmlns:p14="http://schemas.microsoft.com/office/powerpoint/2010/main" val="46065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6858000"/>
          </a:xfrm>
        </p:spPr>
        <p:txBody>
          <a:bodyPr/>
          <a:lstStyle/>
          <a:p>
            <a:r>
              <a:rPr lang="ka-GE" b="1" dirty="0" smtClean="0"/>
              <a:t/>
            </a:r>
            <a:br>
              <a:rPr lang="ka-GE" b="1" dirty="0" smtClean="0"/>
            </a:br>
            <a:r>
              <a:rPr lang="ka-GE" b="1" dirty="0"/>
              <a:t/>
            </a:r>
            <a:br>
              <a:rPr lang="ka-GE" b="1" dirty="0"/>
            </a:br>
            <a:r>
              <a:rPr lang="ka-GE" b="1" dirty="0" smtClean="0"/>
              <a:t/>
            </a:r>
            <a:br>
              <a:rPr lang="ka-GE" b="1" dirty="0" smtClean="0"/>
            </a:br>
            <a:r>
              <a:rPr lang="ka-GE" b="1" dirty="0"/>
              <a:t/>
            </a:r>
            <a:br>
              <a:rPr lang="ka-GE" b="1" dirty="0"/>
            </a:br>
            <a:r>
              <a:rPr lang="ka-GE" b="1" dirty="0" smtClean="0"/>
              <a:t>                                                            </a:t>
            </a:r>
            <a:br>
              <a:rPr lang="ka-GE" b="1" dirty="0" smtClean="0"/>
            </a:br>
            <a:r>
              <a:rPr lang="ka-GE" b="1" dirty="0"/>
              <a:t> </a:t>
            </a:r>
            <a:r>
              <a:rPr lang="ka-GE" b="1" dirty="0" smtClean="0"/>
              <a:t>                                                         </a:t>
            </a:r>
            <a:r>
              <a:rPr lang="ka-GE" sz="1600" b="1" dirty="0" smtClean="0"/>
              <a:t>საშრობი </a:t>
            </a:r>
            <a:r>
              <a:rPr lang="ka-GE" sz="1600" b="1" dirty="0"/>
              <a:t>სისტემის სქემა (ნიმუში)</a:t>
            </a:r>
            <a:r>
              <a:rPr lang="en-US" sz="1600" dirty="0"/>
              <a:t/>
            </a:r>
            <a:br>
              <a:rPr lang="en-US" sz="1600" dirty="0"/>
            </a:br>
            <a:endParaRPr lang="en-US" sz="1600" dirty="0"/>
          </a:p>
        </p:txBody>
      </p:sp>
      <p:sp>
        <p:nvSpPr>
          <p:cNvPr id="3" name="Content Placeholder 2"/>
          <p:cNvSpPr>
            <a:spLocks noGrp="1"/>
          </p:cNvSpPr>
          <p:nvPr>
            <p:ph idx="1"/>
          </p:nvPr>
        </p:nvSpPr>
        <p:spPr>
          <a:xfrm>
            <a:off x="6340185" y="6370951"/>
            <a:ext cx="3676762" cy="342753"/>
          </a:xfrm>
        </p:spPr>
        <p:txBody>
          <a:bodyPr>
            <a:normAutofit fontScale="85000" lnSpcReduction="10000"/>
          </a:bodyPr>
          <a:lstStyle/>
          <a:p>
            <a:pPr marL="0" indent="0" algn="ctr">
              <a:buNone/>
            </a:pPr>
            <a:r>
              <a:rPr lang="ka-GE" sz="1900" b="1" dirty="0"/>
              <a:t>გამაგრილებელი სისტემა (ნიმუში)</a:t>
            </a:r>
            <a:endParaRPr lang="en-US" sz="1900" dirty="0"/>
          </a:p>
          <a:p>
            <a:pPr algn="ctr"/>
            <a:endParaRPr lang="en-US" dirty="0"/>
          </a:p>
        </p:txBody>
      </p:sp>
      <p:pic>
        <p:nvPicPr>
          <p:cNvPr id="4" name="Picture 3" descr="Talvar Asphalt Plant Feeder"/>
          <p:cNvPicPr/>
          <p:nvPr/>
        </p:nvPicPr>
        <p:blipFill>
          <a:blip r:embed="rId2">
            <a:extLst>
              <a:ext uri="{28A0092B-C50C-407E-A947-70E740481C1C}">
                <a14:useLocalDpi xmlns:a14="http://schemas.microsoft.com/office/drawing/2010/main" val="0"/>
              </a:ext>
            </a:extLst>
          </a:blip>
          <a:srcRect/>
          <a:stretch>
            <a:fillRect/>
          </a:stretch>
        </p:blipFill>
        <p:spPr bwMode="auto">
          <a:xfrm>
            <a:off x="413039" y="120072"/>
            <a:ext cx="5597236" cy="3648364"/>
          </a:xfrm>
          <a:prstGeom prst="rect">
            <a:avLst/>
          </a:prstGeom>
          <a:noFill/>
          <a:ln>
            <a:noFill/>
          </a:ln>
        </p:spPr>
      </p:pic>
      <p:pic>
        <p:nvPicPr>
          <p:cNvPr id="6" name="Picture 5" descr=" Dryer or dryer asphalt"/>
          <p:cNvPicPr/>
          <p:nvPr/>
        </p:nvPicPr>
        <p:blipFill>
          <a:blip r:embed="rId3">
            <a:extLst>
              <a:ext uri="{28A0092B-C50C-407E-A947-70E740481C1C}">
                <a14:useLocalDpi xmlns:a14="http://schemas.microsoft.com/office/drawing/2010/main" val="0"/>
              </a:ext>
            </a:extLst>
          </a:blip>
          <a:srcRect/>
          <a:stretch>
            <a:fillRect/>
          </a:stretch>
        </p:blipFill>
        <p:spPr bwMode="auto">
          <a:xfrm>
            <a:off x="6423313" y="120072"/>
            <a:ext cx="5615709" cy="3205019"/>
          </a:xfrm>
          <a:prstGeom prst="rect">
            <a:avLst/>
          </a:prstGeom>
          <a:noFill/>
          <a:ln>
            <a:noFill/>
          </a:ln>
        </p:spPr>
      </p:pic>
      <p:pic>
        <p:nvPicPr>
          <p:cNvPr id="7" name="Picture 6" descr="Asphalt Burner Turbojet"/>
          <p:cNvPicPr/>
          <p:nvPr/>
        </p:nvPicPr>
        <p:blipFill>
          <a:blip r:embed="rId4">
            <a:extLst>
              <a:ext uri="{28A0092B-C50C-407E-A947-70E740481C1C}">
                <a14:useLocalDpi xmlns:a14="http://schemas.microsoft.com/office/drawing/2010/main" val="0"/>
              </a:ext>
            </a:extLst>
          </a:blip>
          <a:srcRect/>
          <a:stretch>
            <a:fillRect/>
          </a:stretch>
        </p:blipFill>
        <p:spPr bwMode="auto">
          <a:xfrm>
            <a:off x="4886036" y="4207511"/>
            <a:ext cx="6432550" cy="2066925"/>
          </a:xfrm>
          <a:prstGeom prst="rect">
            <a:avLst/>
          </a:prstGeom>
          <a:noFill/>
          <a:ln>
            <a:noFill/>
          </a:ln>
        </p:spPr>
      </p:pic>
      <p:sp>
        <p:nvSpPr>
          <p:cNvPr id="8" name="Rectangle 7"/>
          <p:cNvSpPr/>
          <p:nvPr/>
        </p:nvSpPr>
        <p:spPr>
          <a:xfrm>
            <a:off x="244185" y="3744879"/>
            <a:ext cx="6096000" cy="352341"/>
          </a:xfrm>
          <a:prstGeom prst="rect">
            <a:avLst/>
          </a:prstGeom>
        </p:spPr>
        <p:txBody>
          <a:bodyPr>
            <a:spAutoFit/>
          </a:bodyPr>
          <a:lstStyle/>
          <a:p>
            <a:pPr algn="ctr">
              <a:lnSpc>
                <a:spcPct val="130000"/>
              </a:lnSpc>
              <a:spcAft>
                <a:spcPts val="800"/>
              </a:spcAft>
            </a:pPr>
            <a:r>
              <a:rPr lang="ka-GE" sz="1400" b="1" dirty="0">
                <a:ea typeface="Calibri" panose="020F0502020204030204" pitchFamily="34" charset="0"/>
                <a:cs typeface="Sylfaen" panose="010A0502050306030303" pitchFamily="18" charset="0"/>
              </a:rPr>
              <a:t>ცივი</a:t>
            </a:r>
            <a:r>
              <a:rPr lang="ka-GE" sz="1400" b="1" dirty="0">
                <a:latin typeface="Calibri Light" panose="020F0302020204030204" pitchFamily="34" charset="0"/>
                <a:ea typeface="Calibri" panose="020F0502020204030204" pitchFamily="34" charset="0"/>
                <a:cs typeface="Times New Roman" panose="02020603050405020304" pitchFamily="18" charset="0"/>
              </a:rPr>
              <a:t> </a:t>
            </a:r>
            <a:r>
              <a:rPr lang="ka-GE" sz="1400" b="1" dirty="0">
                <a:ea typeface="Calibri" panose="020F0502020204030204" pitchFamily="34" charset="0"/>
                <a:cs typeface="Sylfaen" panose="010A0502050306030303" pitchFamily="18" charset="0"/>
              </a:rPr>
              <a:t>ინერტული</a:t>
            </a:r>
            <a:r>
              <a:rPr lang="ka-GE" sz="1400" b="1" dirty="0">
                <a:latin typeface="Calibri Light" panose="020F0302020204030204" pitchFamily="34" charset="0"/>
                <a:ea typeface="Calibri" panose="020F0502020204030204" pitchFamily="34" charset="0"/>
                <a:cs typeface="Times New Roman" panose="02020603050405020304" pitchFamily="18" charset="0"/>
              </a:rPr>
              <a:t> </a:t>
            </a:r>
            <a:r>
              <a:rPr lang="ka-GE" sz="1400" b="1" dirty="0">
                <a:ea typeface="Calibri" panose="020F0502020204030204" pitchFamily="34" charset="0"/>
                <a:cs typeface="Sylfaen" panose="010A0502050306030303" pitchFamily="18" charset="0"/>
              </a:rPr>
              <a:t>მასალების</a:t>
            </a:r>
            <a:r>
              <a:rPr lang="ka-GE" sz="1400" b="1" dirty="0">
                <a:latin typeface="Calibri Light" panose="020F0302020204030204" pitchFamily="34" charset="0"/>
                <a:ea typeface="Calibri" panose="020F0502020204030204" pitchFamily="34" charset="0"/>
                <a:cs typeface="Times New Roman" panose="02020603050405020304" pitchFamily="18" charset="0"/>
              </a:rPr>
              <a:t> </a:t>
            </a:r>
            <a:r>
              <a:rPr lang="ka-GE" sz="1400" b="1" dirty="0">
                <a:ea typeface="Calibri" panose="020F0502020204030204" pitchFamily="34" charset="0"/>
                <a:cs typeface="Sylfaen" panose="010A0502050306030303" pitchFamily="18" charset="0"/>
              </a:rPr>
              <a:t>მიმღები</a:t>
            </a:r>
            <a:r>
              <a:rPr lang="ka-GE" sz="1400" b="1" dirty="0">
                <a:latin typeface="Calibri Light" panose="020F0302020204030204" pitchFamily="34" charset="0"/>
                <a:ea typeface="Calibri" panose="020F0502020204030204" pitchFamily="34" charset="0"/>
                <a:cs typeface="Times New Roman" panose="02020603050405020304" pitchFamily="18" charset="0"/>
              </a:rPr>
              <a:t> </a:t>
            </a:r>
            <a:r>
              <a:rPr lang="ka-GE" sz="1400" b="1" dirty="0">
                <a:ea typeface="Calibri" panose="020F0502020204030204" pitchFamily="34" charset="0"/>
                <a:cs typeface="Sylfaen" panose="010A0502050306030303" pitchFamily="18" charset="0"/>
              </a:rPr>
              <a:t>აგრეგატების</a:t>
            </a:r>
            <a:r>
              <a:rPr lang="ka-GE" sz="1400" b="1" dirty="0">
                <a:latin typeface="Calibri Light" panose="020F0302020204030204" pitchFamily="34" charset="0"/>
                <a:ea typeface="Calibri" panose="020F0502020204030204" pitchFamily="34" charset="0"/>
                <a:cs typeface="Times New Roman" panose="02020603050405020304" pitchFamily="18" charset="0"/>
              </a:rPr>
              <a:t> </a:t>
            </a:r>
            <a:r>
              <a:rPr lang="ka-GE" sz="1400" b="1" dirty="0">
                <a:ea typeface="Calibri" panose="020F0502020204030204" pitchFamily="34" charset="0"/>
                <a:cs typeface="Sylfaen" panose="010A0502050306030303" pitchFamily="18" charset="0"/>
              </a:rPr>
              <a:t>ნიმუში</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4088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185</TotalTime>
  <Words>2152</Words>
  <Application>Microsoft Office PowerPoint</Application>
  <PresentationFormat>Widescreen</PresentationFormat>
  <Paragraphs>184</Paragraphs>
  <Slides>27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Century Gothic</vt:lpstr>
      <vt:lpstr>Sylfaen</vt:lpstr>
      <vt:lpstr>Times New Roman</vt:lpstr>
      <vt:lpstr>Wingdings</vt:lpstr>
      <vt:lpstr>Wingdings 3</vt:lpstr>
      <vt:lpstr>Ion</vt:lpstr>
      <vt:lpstr>შპს  ,,ვესტ  ჯორჯია“</vt:lpstr>
      <vt:lpstr>შპს ,,ვესტ ჯორჯია” საქართველოს ტერიტორიაზე ფუნქციონირებს 2010 წლიდან. მის ძირითად საქმიანობას წარმოადგენს სახელმწიფო პროექტების, კერძოდ კი საგზაო სამშენებლო სამუშაოების განხორციელება;  აღნიშნული სახელმწიფო პროექტების განხორციელების მიზნით, კომპანია გეგმავს ასფალტის საწარმოს მოწყობას ზუგდიდის მუნიციპალიტეტის, კერძოდ კი სოფ. ახალსოფლის ტერიტორიაზე;  შპს ,,ვესტ ჯორჯიას“ პირად საკუთრებაში გააჩნია არასასოფლო-სამეურნეო დანიშნულების მქონე მიწის ნაკვეთი, რომელიც მდებარეობს ზუგდიდის მუნიციპალიტეტის, სოფ. ახალსოფლის ტერიტორიაზე;  მიწის საერთო ფართობი არის 3000 კვ.მ. აღნიშნული ფართობი თავისუფალია შენობა-ნაგებობებისაგან. საწარმოს განთავსების მიწის ნაკვეთის  საკადასტრო კოდია: 43.11.42.182 ;  მიწის ნაკვეთის GPS კოორდინატებია:       </vt:lpstr>
      <vt:lpstr>სკოპინგის ანგარიშის მომზადების საკანონმდებლო საფუძველი</vt:lpstr>
      <vt:lpstr>ცნობების საქმიანობის განმახორციელებლის და სკოპინგის ანგარიშის მომამზადებელი საკონსულტაციო კომპანიის შესახებ</vt:lpstr>
      <vt:lpstr>საპროექტო ტერიტორიის აღწერა</vt:lpstr>
      <vt:lpstr>საწარმოს განთავსების სიტუაციური რუკა </vt:lpstr>
      <vt:lpstr>ტექნოლოგიური პროცესის აღწერა </vt:lpstr>
      <vt:lpstr>ტექნოლოგიური პროცესის აღწერა </vt:lpstr>
      <vt:lpstr>                                                                                                                           საშრობი სისტემის სქემა (ნიმუში) </vt:lpstr>
      <vt:lpstr>PowerPoint Presentation</vt:lpstr>
      <vt:lpstr>საწარმოში ბიტუმის შემოტანა</vt:lpstr>
      <vt:lpstr>ბიტუმის გაცხელების და შერევის სისტემა </vt:lpstr>
      <vt:lpstr>საწარმოს ავტომატური მართვა</vt:lpstr>
      <vt:lpstr>საწარმოს ტექნოლოგიური სქემა</vt:lpstr>
      <vt:lpstr>საწარმოს ტერიტორიაზე საწვავის სვეტის განთავსება</vt:lpstr>
      <vt:lpstr>საწარმოს ტექნოლოგიურ პროცესში გამოყენებული მასალები და რაოდენობა </vt:lpstr>
      <vt:lpstr>წყლის გამოყენება და ჩამდინარე წყლები </vt:lpstr>
      <vt:lpstr>მისასვლელი გზები</vt:lpstr>
      <vt:lpstr>ინფორმაცია გარემოზე შესაძლო ზემოქმედების და მისი სახეების შესახებ </vt:lpstr>
      <vt:lpstr>ხმაურით გამოწვეული ზემოქმედება </vt:lpstr>
      <vt:lpstr>ზემოქმედება ნიადაგის და გრუნტის ხარისხზე </vt:lpstr>
      <vt:lpstr>ნიადაგის მოხსნა-დასაწყობება    </vt:lpstr>
      <vt:lpstr>სოციალურ გარემოზე მოსალოდნელი ზემოქმედება  საწარმო თავისი ფუნქციონირებით მნიშვნელოვან წვლილს შეიტანს სოციალური პირობების გაუმჯობესებაში. საწარმოში ძირითადად დასაქმებული იქნება  ადგილობრივი მოსახლეობა, რის გამოც დემოგრაფიული ცვლილებები მოსალოდნელი არ არის. </vt:lpstr>
      <vt:lpstr>PowerPoint Presentation</vt:lpstr>
      <vt:lpstr>ზოგადი ინფორმაცია გარემოზე შესაძლო ზემოქმედების და მისი სახეების შესახებ, რომლებიც შესწავლილი იქნება გზშ-ის პროცესში </vt:lpstr>
      <vt:lpstr>ზოგადი ინფორმაცია გარემოზე შესაძლო ზემოქმედების და მისი სახეების შესახებ, რომლებიც შესწავლილი იქნება გზშ-ის პროცესში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შპს  ,,ვესტ  ჯორჯია“</dc:title>
  <dc:creator>Enviroment</dc:creator>
  <cp:lastModifiedBy>Tiko Zhizhiashvili</cp:lastModifiedBy>
  <cp:revision>18</cp:revision>
  <dcterms:created xsi:type="dcterms:W3CDTF">2020-09-09T14:42:34Z</dcterms:created>
  <dcterms:modified xsi:type="dcterms:W3CDTF">2020-11-24T17:59:16Z</dcterms:modified>
</cp:coreProperties>
</file>