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2" r:id="rId6"/>
    <p:sldId id="260" r:id="rId7"/>
    <p:sldId id="263" r:id="rId8"/>
    <p:sldId id="264" r:id="rId9"/>
    <p:sldId id="280" r:id="rId10"/>
    <p:sldId id="282" r:id="rId11"/>
    <p:sldId id="265" r:id="rId12"/>
    <p:sldId id="266" r:id="rId13"/>
    <p:sldId id="281" r:id="rId14"/>
    <p:sldId id="267" r:id="rId15"/>
    <p:sldId id="268" r:id="rId16"/>
    <p:sldId id="283" r:id="rId17"/>
    <p:sldId id="270" r:id="rId18"/>
    <p:sldId id="269" r:id="rId19"/>
    <p:sldId id="272" r:id="rId20"/>
    <p:sldId id="273" r:id="rId21"/>
    <p:sldId id="275" r:id="rId22"/>
    <p:sldId id="277" r:id="rId23"/>
    <p:sldId id="278" r:id="rId24"/>
    <p:sldId id="279" r:id="rId25"/>
    <p:sldId id="271"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725" y="331"/>
      </p:cViewPr>
      <p:guideLst/>
    </p:cSldViewPr>
  </p:slideViewPr>
  <p:notesTextViewPr>
    <p:cViewPr>
      <p:scale>
        <a:sx n="1" d="1"/>
        <a:sy n="1" d="1"/>
      </p:scale>
      <p:origin x="0" y="0"/>
    </p:cViewPr>
  </p:notesTextViewPr>
  <p:sorterViewPr>
    <p:cViewPr>
      <p:scale>
        <a:sx n="100" d="100"/>
        <a:sy n="100" d="100"/>
      </p:scale>
      <p:origin x="0" y="-1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F107-E127-4551-8786-C7514D09E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AB43F-1B55-4D57-9333-8BA985609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4B988-32D0-48EB-9B48-C38359C0C573}"/>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5" name="Footer Placeholder 4">
            <a:extLst>
              <a:ext uri="{FF2B5EF4-FFF2-40B4-BE49-F238E27FC236}">
                <a16:creationId xmlns:a16="http://schemas.microsoft.com/office/drawing/2014/main" id="{3664912F-E4C0-4C37-B0F7-6F3CB2D00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8750B-0468-44EE-BDED-E830D335BB03}"/>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6932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F2B8-61AA-471E-B69D-D3753DE8E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4B3A2D-57B7-41F2-A812-4D5AE42310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BCA88-088E-4B73-B9A8-B97B48FB2E04}"/>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5" name="Footer Placeholder 4">
            <a:extLst>
              <a:ext uri="{FF2B5EF4-FFF2-40B4-BE49-F238E27FC236}">
                <a16:creationId xmlns:a16="http://schemas.microsoft.com/office/drawing/2014/main" id="{DCBB1BD3-A8B5-46E6-8B83-D13EA00C4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DF156-2B35-43EF-BE35-F65DCA31F39D}"/>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31381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0941C-9DA6-4E45-A37D-D44CC5A250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84551A-E131-413A-B09E-8E441B79B0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BFEA-4669-4BF3-8762-D4FA8DB6FCC4}"/>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5" name="Footer Placeholder 4">
            <a:extLst>
              <a:ext uri="{FF2B5EF4-FFF2-40B4-BE49-F238E27FC236}">
                <a16:creationId xmlns:a16="http://schemas.microsoft.com/office/drawing/2014/main" id="{91F46C6D-C3B0-47E3-8558-D06A4D4BE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BEB79-AF8F-423D-A567-B917B068B6CB}"/>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26428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7AE4-ACEE-43D7-8711-60D714924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3A3D2-F2DA-4935-ACA2-3EE4DC3864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377F5-83F7-4D91-9141-74ED0FCDF6EF}"/>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5" name="Footer Placeholder 4">
            <a:extLst>
              <a:ext uri="{FF2B5EF4-FFF2-40B4-BE49-F238E27FC236}">
                <a16:creationId xmlns:a16="http://schemas.microsoft.com/office/drawing/2014/main" id="{5FDA89A3-7AA8-4295-A223-0ECFE9B59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E7AC-EDED-4357-8859-0F9A75DFFF89}"/>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380061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9F5C-05B2-497D-92A6-02597789B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34A53D-C92F-4C85-A27D-63A873200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7B26E2-1984-4125-B097-8E0BB64A1684}"/>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5" name="Footer Placeholder 4">
            <a:extLst>
              <a:ext uri="{FF2B5EF4-FFF2-40B4-BE49-F238E27FC236}">
                <a16:creationId xmlns:a16="http://schemas.microsoft.com/office/drawing/2014/main" id="{C1B37FFF-5426-45A8-BE1C-E9CCA45E0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1FBED-CC13-4B11-B71B-2B39C5376258}"/>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48445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7AAA-1F84-490E-9C0D-D97D25421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0235D-A5A6-429D-93B4-DC9C451C32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3B6FD-EA69-4D9D-9244-050B84F428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C0F7C-EE07-45F6-9002-0182A8CBE573}"/>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6" name="Footer Placeholder 5">
            <a:extLst>
              <a:ext uri="{FF2B5EF4-FFF2-40B4-BE49-F238E27FC236}">
                <a16:creationId xmlns:a16="http://schemas.microsoft.com/office/drawing/2014/main" id="{2A8E3194-F093-4161-9BB7-15EF59918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C0995-5A1B-40F5-A327-A4FB95F92F39}"/>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269190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D37B-8D03-4240-A896-C131F115B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C9930-DCB5-42A2-A523-75461F47B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7438BF-71C3-40C6-9E7B-6B449C1897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51469-A35B-405B-95CF-258E4A8D9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9E4CED-9DCC-4FF0-BF23-1692E42554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0A9466-9E94-4F23-BBCE-64B5EF6D3C64}"/>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8" name="Footer Placeholder 7">
            <a:extLst>
              <a:ext uri="{FF2B5EF4-FFF2-40B4-BE49-F238E27FC236}">
                <a16:creationId xmlns:a16="http://schemas.microsoft.com/office/drawing/2014/main" id="{C0087A51-B466-477D-96BB-5945055857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9BD545-D3B6-4199-B4EE-E8568002DEE2}"/>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234767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F8D7-1A3C-4041-B6B7-F177F362B4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8CEAC-12E9-4CDF-9349-338013E806CE}"/>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4" name="Footer Placeholder 3">
            <a:extLst>
              <a:ext uri="{FF2B5EF4-FFF2-40B4-BE49-F238E27FC236}">
                <a16:creationId xmlns:a16="http://schemas.microsoft.com/office/drawing/2014/main" id="{28056717-82DA-4EC5-9122-EB24FF44C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4EA2DF-9C06-4C74-AE59-9F70DC6239EF}"/>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233204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DC630-C005-4233-AA5B-67520E6F6955}"/>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3" name="Footer Placeholder 2">
            <a:extLst>
              <a:ext uri="{FF2B5EF4-FFF2-40B4-BE49-F238E27FC236}">
                <a16:creationId xmlns:a16="http://schemas.microsoft.com/office/drawing/2014/main" id="{C9618B9B-07F4-4617-849E-4C210AEFC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0322D1-3226-42CC-A875-CB95548B0184}"/>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184750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06A0-B26C-4327-A433-668E0B902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344C23-212A-41C8-BB9D-281DD3654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2B71D-9E8D-4508-8E4B-BCEFF217C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342E4C-4943-4351-85F6-20745560980C}"/>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6" name="Footer Placeholder 5">
            <a:extLst>
              <a:ext uri="{FF2B5EF4-FFF2-40B4-BE49-F238E27FC236}">
                <a16:creationId xmlns:a16="http://schemas.microsoft.com/office/drawing/2014/main" id="{0CB88256-81A0-472F-9E3A-84422B4BF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93EB9-5EB2-40C3-AB6C-B6FDCE1F42D0}"/>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415117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8DE2-5927-4FBD-AED6-7BFD0CBA7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D24A4-880B-4011-9661-460BF3B8B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9468EC-36D5-45CD-8935-D91DA9D1E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8FD219-CB81-428C-989F-439984276649}"/>
              </a:ext>
            </a:extLst>
          </p:cNvPr>
          <p:cNvSpPr>
            <a:spLocks noGrp="1"/>
          </p:cNvSpPr>
          <p:nvPr>
            <p:ph type="dt" sz="half" idx="10"/>
          </p:nvPr>
        </p:nvSpPr>
        <p:spPr/>
        <p:txBody>
          <a:bodyPr/>
          <a:lstStyle/>
          <a:p>
            <a:fld id="{466C1BDB-9BBE-4FA9-BAD6-7EDCFDC62CE1}" type="datetimeFigureOut">
              <a:rPr lang="en-US" smtClean="0"/>
              <a:t>11/16/2020</a:t>
            </a:fld>
            <a:endParaRPr lang="en-US"/>
          </a:p>
        </p:txBody>
      </p:sp>
      <p:sp>
        <p:nvSpPr>
          <p:cNvPr id="6" name="Footer Placeholder 5">
            <a:extLst>
              <a:ext uri="{FF2B5EF4-FFF2-40B4-BE49-F238E27FC236}">
                <a16:creationId xmlns:a16="http://schemas.microsoft.com/office/drawing/2014/main" id="{F5938210-7B47-4854-BA68-23F6B4D6C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A80FC-F2D5-4C65-998B-324DF77035EC}"/>
              </a:ext>
            </a:extLst>
          </p:cNvPr>
          <p:cNvSpPr>
            <a:spLocks noGrp="1"/>
          </p:cNvSpPr>
          <p:nvPr>
            <p:ph type="sldNum" sz="quarter" idx="12"/>
          </p:nvPr>
        </p:nvSpPr>
        <p:spPr/>
        <p:txBody>
          <a:bodyPr/>
          <a:lstStyle/>
          <a:p>
            <a:fld id="{F462E91F-D8DE-42B2-A0A0-81C3273F8887}" type="slidenum">
              <a:rPr lang="en-US" smtClean="0"/>
              <a:t>‹#›</a:t>
            </a:fld>
            <a:endParaRPr lang="en-US"/>
          </a:p>
        </p:txBody>
      </p:sp>
    </p:spTree>
    <p:extLst>
      <p:ext uri="{BB962C8B-B14F-4D97-AF65-F5344CB8AC3E}">
        <p14:creationId xmlns:p14="http://schemas.microsoft.com/office/powerpoint/2010/main" val="75231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F7B31-B0A5-4968-8815-BBBCF9796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42180-6A04-4FA9-B6E1-DDBBC37CA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F8E09-FB46-40E9-80AC-D8F5B2437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C1BDB-9BBE-4FA9-BAD6-7EDCFDC62CE1}" type="datetimeFigureOut">
              <a:rPr lang="en-US" smtClean="0"/>
              <a:t>11/16/2020</a:t>
            </a:fld>
            <a:endParaRPr lang="en-US"/>
          </a:p>
        </p:txBody>
      </p:sp>
      <p:sp>
        <p:nvSpPr>
          <p:cNvPr id="5" name="Footer Placeholder 4">
            <a:extLst>
              <a:ext uri="{FF2B5EF4-FFF2-40B4-BE49-F238E27FC236}">
                <a16:creationId xmlns:a16="http://schemas.microsoft.com/office/drawing/2014/main" id="{26EFB04A-3264-4DE7-A414-D3F4C1875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A3471-39C5-4FFE-8E2E-7EFB0F126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2E91F-D8DE-42B2-A0A0-81C3273F8887}" type="slidenum">
              <a:rPr lang="en-US" smtClean="0"/>
              <a:t>‹#›</a:t>
            </a:fld>
            <a:endParaRPr lang="en-US"/>
          </a:p>
        </p:txBody>
      </p:sp>
    </p:spTree>
    <p:extLst>
      <p:ext uri="{BB962C8B-B14F-4D97-AF65-F5344CB8AC3E}">
        <p14:creationId xmlns:p14="http://schemas.microsoft.com/office/powerpoint/2010/main" val="422220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395B0-9B59-45AC-B179-E8C5C8D2A47B}"/>
              </a:ext>
            </a:extLst>
          </p:cNvPr>
          <p:cNvSpPr>
            <a:spLocks noGrp="1"/>
          </p:cNvSpPr>
          <p:nvPr>
            <p:ph idx="1"/>
          </p:nvPr>
        </p:nvSpPr>
        <p:spPr>
          <a:xfrm>
            <a:off x="1305128" y="2276273"/>
            <a:ext cx="9581744" cy="3754876"/>
          </a:xfrm>
        </p:spPr>
        <p:txBody>
          <a:bodyPr/>
          <a:lstStyle/>
          <a:p>
            <a:pPr marL="0" indent="0" algn="ctr">
              <a:lnSpc>
                <a:spcPct val="100000"/>
              </a:lnSpc>
              <a:spcBef>
                <a:spcPts val="0"/>
              </a:spcBef>
              <a:buNone/>
            </a:pPr>
            <a:r>
              <a:rPr lang="ka-GE" b="1" dirty="0"/>
              <a:t>შპს „ბილჯ ვოტერ“</a:t>
            </a:r>
          </a:p>
          <a:p>
            <a:pPr marL="0" indent="0" algn="ctr">
              <a:lnSpc>
                <a:spcPct val="100000"/>
              </a:lnSpc>
              <a:spcBef>
                <a:spcPts val="0"/>
              </a:spcBef>
              <a:buNone/>
            </a:pPr>
            <a:endParaRPr lang="ka-GE" b="1" dirty="0"/>
          </a:p>
          <a:p>
            <a:pPr marL="0" indent="0" algn="ctr">
              <a:lnSpc>
                <a:spcPct val="100000"/>
              </a:lnSpc>
              <a:spcBef>
                <a:spcPts val="0"/>
              </a:spcBef>
              <a:buNone/>
            </a:pPr>
            <a:r>
              <a:rPr lang="ka-GE" b="1" dirty="0"/>
              <a:t>სახიფათო თხევადი ნარჩენების პირდაპირი ან/და </a:t>
            </a:r>
          </a:p>
          <a:p>
            <a:pPr marL="0" indent="0" algn="ctr">
              <a:lnSpc>
                <a:spcPct val="100000"/>
              </a:lnSpc>
              <a:spcBef>
                <a:spcPts val="0"/>
              </a:spcBef>
              <a:buNone/>
            </a:pPr>
            <a:r>
              <a:rPr lang="ka-GE" b="1" dirty="0"/>
              <a:t>წინასწარი დამუშავების  შემდეგ განთავსების პროექტის</a:t>
            </a:r>
          </a:p>
          <a:p>
            <a:pPr marL="0" indent="0" algn="ctr">
              <a:lnSpc>
                <a:spcPct val="100000"/>
              </a:lnSpc>
              <a:spcBef>
                <a:spcPts val="0"/>
              </a:spcBef>
              <a:buNone/>
            </a:pPr>
            <a:r>
              <a:rPr lang="ka-GE" b="1" dirty="0"/>
              <a:t>სკოპინგის ანგარიშის</a:t>
            </a:r>
          </a:p>
          <a:p>
            <a:pPr marL="0" indent="0" algn="ctr">
              <a:lnSpc>
                <a:spcPct val="100000"/>
              </a:lnSpc>
              <a:spcBef>
                <a:spcPts val="0"/>
              </a:spcBef>
              <a:buNone/>
            </a:pPr>
            <a:r>
              <a:rPr lang="ka-GE" b="1" dirty="0"/>
              <a:t>საჯარო განხილვა </a:t>
            </a:r>
          </a:p>
          <a:p>
            <a:endParaRPr lang="en-US" dirty="0"/>
          </a:p>
        </p:txBody>
      </p:sp>
      <p:pic>
        <p:nvPicPr>
          <p:cNvPr id="6" name="Picture 5" descr="leyyet head _1">
            <a:extLst>
              <a:ext uri="{FF2B5EF4-FFF2-40B4-BE49-F238E27FC236}">
                <a16:creationId xmlns:a16="http://schemas.microsoft.com/office/drawing/2014/main" id="{BE6CD01E-154F-48C2-938A-4F8B1CB42C57}"/>
              </a:ext>
            </a:extLst>
          </p:cNvPr>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98962" y="0"/>
            <a:ext cx="5643880" cy="1196340"/>
          </a:xfrm>
          <a:prstGeom prst="rect">
            <a:avLst/>
          </a:prstGeom>
          <a:noFill/>
          <a:ln>
            <a:noFill/>
          </a:ln>
        </p:spPr>
      </p:pic>
    </p:spTree>
    <p:extLst>
      <p:ext uri="{BB962C8B-B14F-4D97-AF65-F5344CB8AC3E}">
        <p14:creationId xmlns:p14="http://schemas.microsoft.com/office/powerpoint/2010/main" val="183111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dirty="0"/>
              <a:t>მიმდინარე საქმიანობის აღწერა</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6" name="Rectangle 5">
            <a:extLst>
              <a:ext uri="{FF2B5EF4-FFF2-40B4-BE49-F238E27FC236}">
                <a16:creationId xmlns:a16="http://schemas.microsoft.com/office/drawing/2014/main" id="{9CE6F115-52B9-4152-99D0-67D1C8245DD7}"/>
              </a:ext>
            </a:extLst>
          </p:cNvPr>
          <p:cNvSpPr/>
          <p:nvPr/>
        </p:nvSpPr>
        <p:spPr>
          <a:xfrm>
            <a:off x="923827" y="763571"/>
            <a:ext cx="10345998" cy="5693866"/>
          </a:xfrm>
          <a:prstGeom prst="rect">
            <a:avLst/>
          </a:prstGeom>
        </p:spPr>
        <p:txBody>
          <a:bodyPr wrap="square">
            <a:spAutoFit/>
          </a:bodyPr>
          <a:lstStyle/>
          <a:p>
            <a:pPr algn="just">
              <a:spcBef>
                <a:spcPts val="600"/>
              </a:spcBef>
              <a:spcAft>
                <a:spcPts val="600"/>
              </a:spcAft>
            </a:pPr>
            <a:r>
              <a:rPr lang="ka-GE" sz="1600" dirty="0"/>
              <a:t>შპს „ბილჯ ვოტერ“-ის საწარმოს ტერიტორიაზე ავტოცისტერნ(ებ)ით შემოტანილი სახიფათო თხევადი ნარჩენების, ტუმბოს საშუალებით ავტოცისტერნიდან გადატვირთვა ხდება ლითონის მიწისზედა რეზერვუარებში. რეზერვუარებიდან ტუმბოს და ტექნოლოგიური მილსადენის საშუალებით პირდაპირ, ან საჭიროების შემთხვევაში სეპარაციის შედეგად გამოცალკევებული ტექნიკური წყალი გადაიტუმბება პლიოცენური ასაკის ქანებში ჭაბურღილში ღრმა ჩაშვების (შემდგომში ჩაჭირხვნის) მეთოდით, ხოლო გამოცალკევებული ნახშირწყალბადების ნარევი გროვდება ცალკე ტევადობის საზომ რეზერვუარ(ებ)ში რეზერვუარში და მართვა ხორციელდება საქართველოს კანონმდებლობის შესაბამისად. </a:t>
            </a:r>
          </a:p>
          <a:p>
            <a:pPr algn="just">
              <a:spcBef>
                <a:spcPts val="600"/>
              </a:spcBef>
              <a:spcAft>
                <a:spcPts val="600"/>
              </a:spcAft>
            </a:pPr>
            <a:r>
              <a:rPr lang="ka-GE" sz="1600" dirty="0"/>
              <a:t>ბაზის ტერიტორია მდებარეობს ჭალადიდის თემის სოფ. საბაჟოს  ტერიტორიაზე, კერძოდ მის სამხრეთ-დასავლეთით არსებული სასაფლაოს მიმდებარე ტერიტორიაზე. მიწის ნაკვეთი, რომლის ფართობი შეადგენს 3570 მ2-ს, წარმოადგენს შპს „ბილჯ ვოტერ"-ის საკუთრებას. უახლოესი საცხოვრებელი სახლი ტერიტორიის საზღვრიდან დაცილებულია ≈145 მ-ით, ხოლო  მდ. რიონიდან დაცილება  შეადგენს დაახლოებით  160  მ-ს.  ტერიტორიას მდ. რიონის მიმართულებით ესაზღვრება გრუნტიანი საავტომობილო გზა, დამცავი დამბა და შემდგომ მდინარისპირა მინდორი, რომელზედაც მდებარეობს ზემოთ აღნიშნული №7 ჭაბურღილი.</a:t>
            </a:r>
          </a:p>
          <a:p>
            <a:pPr algn="just">
              <a:spcBef>
                <a:spcPts val="600"/>
              </a:spcBef>
              <a:spcAft>
                <a:spcPts val="600"/>
              </a:spcAft>
            </a:pPr>
            <a:r>
              <a:rPr lang="ka-GE" sz="1600" dirty="0"/>
              <a:t>განთავსების ბაზის ტერიტორიაზე განთავსებულია შემდეგი ინფრასტრუქტურა:</a:t>
            </a:r>
          </a:p>
          <a:p>
            <a:pPr marL="285750" indent="-285750">
              <a:spcBef>
                <a:spcPts val="600"/>
              </a:spcBef>
              <a:spcAft>
                <a:spcPts val="600"/>
              </a:spcAft>
              <a:buFont typeface="Wingdings" panose="05000000000000000000" pitchFamily="2" charset="2"/>
              <a:buChar char="v"/>
            </a:pPr>
            <a:r>
              <a:rPr lang="ka-GE" sz="1600" dirty="0"/>
              <a:t>9 ერთეული 50 მ3  (მათგან 1 სარეზერვო) ტევადობის მიწისზედა ლითონის რეზერვუარი</a:t>
            </a:r>
          </a:p>
          <a:p>
            <a:pPr marL="285750" indent="-285750">
              <a:spcBef>
                <a:spcPts val="600"/>
              </a:spcBef>
              <a:spcAft>
                <a:spcPts val="600"/>
              </a:spcAft>
              <a:buFont typeface="Wingdings" panose="05000000000000000000" pitchFamily="2" charset="2"/>
              <a:buChar char="v"/>
            </a:pPr>
            <a:r>
              <a:rPr lang="ka-GE" sz="1600" dirty="0"/>
              <a:t>ტუმბო დანადგარები თხევადი ნარჩენების რეზერვუარებში და შემდგომ ჭაბურღილში გადატუმბისთვის;</a:t>
            </a:r>
          </a:p>
          <a:p>
            <a:pPr marL="285750" indent="-285750">
              <a:spcBef>
                <a:spcPts val="600"/>
              </a:spcBef>
              <a:spcAft>
                <a:spcPts val="600"/>
              </a:spcAft>
              <a:buFont typeface="Wingdings" panose="05000000000000000000" pitchFamily="2" charset="2"/>
              <a:buChar char="v"/>
            </a:pPr>
            <a:r>
              <a:rPr lang="ka-GE" sz="1600" dirty="0"/>
              <a:t>ტექნოლოგიური მილსადენები;</a:t>
            </a:r>
          </a:p>
          <a:p>
            <a:pPr marL="285750" indent="-285750">
              <a:spcBef>
                <a:spcPts val="600"/>
              </a:spcBef>
              <a:spcAft>
                <a:spcPts val="600"/>
              </a:spcAft>
              <a:buFont typeface="Wingdings" panose="05000000000000000000" pitchFamily="2" charset="2"/>
              <a:buChar char="v"/>
            </a:pPr>
            <a:r>
              <a:rPr lang="ka-GE" sz="1600" dirty="0"/>
              <a:t>მომსახურე    და    ადმინისტრაციული    პერსონალისათვის    საჭირო    სათავსებისთვის გამოყოფილი ერთსართულიანი შენობა.</a:t>
            </a:r>
          </a:p>
        </p:txBody>
      </p:sp>
    </p:spTree>
    <p:extLst>
      <p:ext uri="{BB962C8B-B14F-4D97-AF65-F5344CB8AC3E}">
        <p14:creationId xmlns:p14="http://schemas.microsoft.com/office/powerpoint/2010/main" val="22539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419879" y="0"/>
            <a:ext cx="10760446" cy="485193"/>
          </a:xfrm>
        </p:spPr>
        <p:txBody>
          <a:bodyPr>
            <a:normAutofit/>
          </a:bodyPr>
          <a:lstStyle/>
          <a:p>
            <a:pPr algn="ctr"/>
            <a:r>
              <a:rPr lang="ka-GE" sz="1800" b="1" dirty="0"/>
              <a:t>სიტუაციური სქემა</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pic>
        <p:nvPicPr>
          <p:cNvPr id="5" name="Picture 4">
            <a:extLst>
              <a:ext uri="{FF2B5EF4-FFF2-40B4-BE49-F238E27FC236}">
                <a16:creationId xmlns:a16="http://schemas.microsoft.com/office/drawing/2014/main" id="{9C943857-EC6D-4F74-97A0-0859FFB5D49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266" y="485193"/>
            <a:ext cx="11981468" cy="6282966"/>
          </a:xfrm>
          <a:prstGeom prst="rect">
            <a:avLst/>
          </a:prstGeom>
        </p:spPr>
      </p:pic>
    </p:spTree>
    <p:extLst>
      <p:ext uri="{BB962C8B-B14F-4D97-AF65-F5344CB8AC3E}">
        <p14:creationId xmlns:p14="http://schemas.microsoft.com/office/powerpoint/2010/main" val="6870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82425" y="226243"/>
            <a:ext cx="10571375" cy="483653"/>
          </a:xfrm>
        </p:spPr>
        <p:txBody>
          <a:bodyPr>
            <a:normAutofit/>
          </a:bodyPr>
          <a:lstStyle/>
          <a:p>
            <a:pPr algn="ctr"/>
            <a:r>
              <a:rPr lang="ka-GE" sz="1800" b="1" dirty="0"/>
              <a:t>დაგეგმილი საქმიანობის აღწერა </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6F5F6AA6-1DEC-40B9-B09B-8491435826CD}"/>
              </a:ext>
            </a:extLst>
          </p:cNvPr>
          <p:cNvSpPr/>
          <p:nvPr/>
        </p:nvSpPr>
        <p:spPr>
          <a:xfrm>
            <a:off x="527901" y="942680"/>
            <a:ext cx="11057641" cy="4093428"/>
          </a:xfrm>
          <a:prstGeom prst="rect">
            <a:avLst/>
          </a:prstGeom>
        </p:spPr>
        <p:txBody>
          <a:bodyPr wrap="square">
            <a:spAutoFit/>
          </a:bodyPr>
          <a:lstStyle/>
          <a:p>
            <a:pPr algn="just">
              <a:spcBef>
                <a:spcPts val="600"/>
              </a:spcBef>
              <a:spcAft>
                <a:spcPts val="600"/>
              </a:spcAft>
            </a:pPr>
            <a:r>
              <a:rPr lang="ka-GE" sz="1600" dirty="0"/>
              <a:t>კომპანიას დაგეგმილი აქვს ხობის მუნიციპალიტეტის ჭალადიდის თემის ტერიტორიაზე არსებულ ბაზაზე: საქართველოს მთავრობის 2015 წლის 17 აგვისტოს №426 დადგენილებით „სახეობებისა და მახასიათებლების მიხედვით ნარჩენების ნუსხის განსაზღვრისა და კლასიფიკაციის შესახებ“ განსაზღვრული სახიფათო თხევადი ნარჩენების; ნავთობშემცველი ნარევის (მათ შორის ნავთობშემცველი ლიალური წყლების); ნავთობის ნახშირწყალბადებით დაბინძურებული და ბალასტური წყლების კომპანიის ბაზის ტერიტორიაზე ავტოციტერნ(ებ)ის საშუალებით შემოტანა და ლითონის მიწისზედა რეზერვუარ(ებ)ში მიღება, შემდგომი პირდაპირი განთავსების ან საჭიროების შემთხვევაში წინასწარი დამუშავების და შემდგომ განთავსების მიზნით. </a:t>
            </a:r>
          </a:p>
          <a:p>
            <a:pPr algn="just">
              <a:spcBef>
                <a:spcPts val="600"/>
              </a:spcBef>
              <a:spcAft>
                <a:spcPts val="600"/>
              </a:spcAft>
            </a:pPr>
            <a:r>
              <a:rPr lang="ka-GE" sz="1600" dirty="0"/>
              <a:t>სახიფათო თხევადი ნარჩენების განთავსება მოხდება, კომპანიის საწარმოს მიმდებარე ტერიტორიაზე არსებული აღმოსავლეთ ჭალადიდის № 7 ჭაბურღილის, პლიოცენური ასაკის ქანების 1225-1277 მ შთანმთქმნელ ჰორიზონტში განთავსებით (ჩაჭირხვნით). საჭიროების შემთხვევაში ნარჩენების წინასწარი დამუშავება (სეპარაცია) მოხდება სეპარატორის საშუალებით. სეპარაციის შედეგად გამოცალკევებული ტექნიკური წყალი შეგროვდება რეზერვუარ(ებ)ში, საიდანაც მოხდება ჭაბურღილში განთავსება, ხოლო გამოცალკევებული ნახშირწყალბადების ნარევი, როგორც პროდუქტი, შეგროვდება ტევადობის საზომ რეზერვუარ(ებ)ში შემდგომი მართვის მიზნით. </a:t>
            </a:r>
          </a:p>
          <a:p>
            <a:pPr algn="just">
              <a:spcBef>
                <a:spcPts val="600"/>
              </a:spcBef>
              <a:spcAft>
                <a:spcPts val="600"/>
              </a:spcAft>
            </a:pPr>
            <a:r>
              <a:rPr lang="ka-GE" sz="1600" dirty="0"/>
              <a:t>განთავსებისთის ან/და საჭიროების შემთხვევაში მათი წინასწარ დამუშავების (სეპარაციის) და შემდგომ განთავსების მიზნით განსაზღვრული სახიფათო თხევადი ნარჩენების ნუსხა მოცემულია გზშ-ს ანგარიშში. </a:t>
            </a:r>
          </a:p>
        </p:txBody>
      </p:sp>
    </p:spTree>
    <p:extLst>
      <p:ext uri="{BB962C8B-B14F-4D97-AF65-F5344CB8AC3E}">
        <p14:creationId xmlns:p14="http://schemas.microsoft.com/office/powerpoint/2010/main" val="302262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882585" y="65989"/>
            <a:ext cx="10193910" cy="348790"/>
          </a:xfrm>
        </p:spPr>
        <p:txBody>
          <a:bodyPr>
            <a:normAutofit/>
          </a:bodyPr>
          <a:lstStyle/>
          <a:p>
            <a:pPr algn="ctr"/>
            <a:r>
              <a:rPr lang="ka-GE" sz="1800" b="1" dirty="0"/>
              <a:t>ძირითადი ტექნოლოგიური სქემა</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397006" y="5769204"/>
            <a:ext cx="794994" cy="1088796"/>
          </a:xfrm>
          <a:prstGeom prst="rect">
            <a:avLst/>
          </a:prstGeom>
          <a:noFill/>
          <a:ln>
            <a:noFill/>
          </a:ln>
        </p:spPr>
      </p:pic>
      <p:sp>
        <p:nvSpPr>
          <p:cNvPr id="3" name="Rectangle 2">
            <a:extLst>
              <a:ext uri="{FF2B5EF4-FFF2-40B4-BE49-F238E27FC236}">
                <a16:creationId xmlns:a16="http://schemas.microsoft.com/office/drawing/2014/main" id="{AE148462-A3B4-4C40-B469-6BDF826E6741}"/>
              </a:ext>
            </a:extLst>
          </p:cNvPr>
          <p:cNvSpPr/>
          <p:nvPr/>
        </p:nvSpPr>
        <p:spPr>
          <a:xfrm>
            <a:off x="263952" y="480767"/>
            <a:ext cx="11217896" cy="6088983"/>
          </a:xfrm>
          <a:prstGeom prst="rect">
            <a:avLst/>
          </a:prstGeom>
        </p:spPr>
        <p:txBody>
          <a:bodyPr wrap="square">
            <a:spAutoFit/>
          </a:bodyPr>
          <a:lstStyle/>
          <a:p>
            <a:pPr marL="365760" marR="0" indent="-365760" algn="just">
              <a:spcBef>
                <a:spcPts val="600"/>
              </a:spcBef>
              <a:spcAft>
                <a:spcPts val="600"/>
              </a:spcAft>
              <a:buFont typeface="Wingdings" panose="05000000000000000000" pitchFamily="2" charset="2"/>
              <a:buChar char="Ø"/>
            </a:pPr>
            <a:r>
              <a:rPr lang="ka-GE" sz="1100" b="1" dirty="0">
                <a:latin typeface="Sylfaen" panose="010A0502050306030303" pitchFamily="18" charset="0"/>
                <a:ea typeface="Times New Roman" panose="02020603050405020304" pitchFamily="18" charset="0"/>
                <a:cs typeface="Sylfaen" panose="010A0502050306030303" pitchFamily="18" charset="0"/>
              </a:rPr>
              <a:t>თხევადი სახიფათო ნარჩენების ბაზაზე შემოტანა, განთავსება და ჭაბურღილში ღრმა ჩაშვება (ჩაჭირხვნა)</a:t>
            </a:r>
            <a:endParaRPr lang="en-US" sz="1100" b="1" dirty="0">
              <a:latin typeface="Sylfaen" panose="010A0502050306030303" pitchFamily="18" charset="0"/>
              <a:ea typeface="Times New Roman" panose="02020603050405020304" pitchFamily="18" charset="0"/>
              <a:cs typeface="Sylfaen" panose="010A0502050306030303" pitchFamily="18" charset="0"/>
            </a:endParaRPr>
          </a:p>
          <a:p>
            <a:pPr algn="just">
              <a:spcBef>
                <a:spcPts val="600"/>
              </a:spcBef>
              <a:spcAft>
                <a:spcPts val="600"/>
              </a:spcAft>
            </a:pPr>
            <a:r>
              <a:rPr lang="ka-GE" sz="1100" dirty="0">
                <a:latin typeface="Sylfaen" panose="010A0502050306030303" pitchFamily="18" charset="0"/>
                <a:ea typeface="Calibri" panose="020F0502020204030204" pitchFamily="34" charset="0"/>
                <a:cs typeface="Times New Roman" panose="02020603050405020304" pitchFamily="18" charset="0"/>
              </a:rPr>
              <a:t>თხევადი ნარჩენების </a:t>
            </a:r>
            <a:r>
              <a:rPr lang="en-US" sz="1100" dirty="0" err="1">
                <a:latin typeface="Sylfaen" panose="010A0502050306030303" pitchFamily="18" charset="0"/>
                <a:ea typeface="Calibri" panose="020F0502020204030204" pitchFamily="34" charset="0"/>
                <a:cs typeface="Times New Roman" panose="02020603050405020304" pitchFamily="18" charset="0"/>
              </a:rPr>
              <a:t>განთავსების</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ბაზა</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ka-GE" sz="1100" dirty="0">
                <a:latin typeface="Sylfaen" panose="010A0502050306030303" pitchFamily="18" charset="0"/>
                <a:ea typeface="Calibri" panose="020F0502020204030204" pitchFamily="34" charset="0"/>
                <a:cs typeface="Times New Roman" panose="02020603050405020304" pitchFamily="18" charset="0"/>
              </a:rPr>
              <a:t>ი</a:t>
            </a:r>
            <a:r>
              <a:rPr lang="en-US" sz="1100" dirty="0" err="1">
                <a:latin typeface="Sylfaen" panose="010A0502050306030303" pitchFamily="18" charset="0"/>
                <a:ea typeface="Calibri" panose="020F0502020204030204" pitchFamily="34" charset="0"/>
                <a:cs typeface="Times New Roman" panose="02020603050405020304" pitchFamily="18" charset="0"/>
              </a:rPr>
              <a:t>ფუნქციონირებს</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წლის</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განმავლობაში</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ka-GE" sz="1100" dirty="0">
                <a:latin typeface="Sylfaen" panose="010A0502050306030303" pitchFamily="18" charset="0"/>
                <a:ea typeface="Calibri" panose="020F0502020204030204" pitchFamily="34" charset="0"/>
                <a:cs typeface="Times New Roman" panose="02020603050405020304" pitchFamily="18" charset="0"/>
              </a:rPr>
              <a:t>365 </a:t>
            </a:r>
            <a:r>
              <a:rPr lang="en-US" sz="1100" dirty="0" err="1">
                <a:latin typeface="Sylfaen" panose="010A0502050306030303" pitchFamily="18" charset="0"/>
                <a:ea typeface="Calibri" panose="020F0502020204030204" pitchFamily="34" charset="0"/>
                <a:cs typeface="Times New Roman" panose="02020603050405020304" pitchFamily="18" charset="0"/>
              </a:rPr>
              <a:t>დღე</a:t>
            </a:r>
            <a:r>
              <a:rPr lang="en-US" sz="1100" dirty="0">
                <a:latin typeface="Sylfaen" panose="010A0502050306030303" pitchFamily="18" charset="0"/>
                <a:ea typeface="Calibri" panose="020F0502020204030204" pitchFamily="34" charset="0"/>
                <a:cs typeface="Times New Roman" panose="02020603050405020304" pitchFamily="18" charset="0"/>
              </a:rPr>
              <a:t>, 24 </a:t>
            </a:r>
            <a:r>
              <a:rPr lang="en-US" sz="1100" dirty="0" err="1">
                <a:latin typeface="Sylfaen" panose="010A0502050306030303" pitchFamily="18" charset="0"/>
                <a:ea typeface="Calibri" panose="020F0502020204030204" pitchFamily="34" charset="0"/>
                <a:cs typeface="Times New Roman" panose="02020603050405020304" pitchFamily="18" charset="0"/>
              </a:rPr>
              <a:t>საა</a:t>
            </a:r>
            <a:r>
              <a:rPr lang="ka-GE" sz="1100" dirty="0">
                <a:latin typeface="Sylfaen" panose="010A0502050306030303" pitchFamily="18" charset="0"/>
                <a:ea typeface="Calibri" panose="020F0502020204030204" pitchFamily="34" charset="0"/>
                <a:cs typeface="Times New Roman" panose="02020603050405020304" pitchFamily="18" charset="0"/>
              </a:rPr>
              <a:t>თიანი სამუშაო რეჟიმით, 8 საათიანი სამუშაო გრაფიკით. კომპანიაში სულ დასაქმებულია 15-20 ადამიანი,  უშუალოდ თხევადი სახიფათო ნარჩენების მიღების/განთავსების პროცესში ყოველდღიურად დასაქმებული იქნება 4 ადამიანი.</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latin typeface="Sylfaen" panose="010A0502050306030303" pitchFamily="18" charset="0"/>
                <a:ea typeface="Calibri" panose="020F0502020204030204" pitchFamily="34" charset="0"/>
                <a:cs typeface="Times New Roman" panose="02020603050405020304" pitchFamily="18" charset="0"/>
              </a:rPr>
              <a:t>დღე/ღამის </a:t>
            </a:r>
            <a:r>
              <a:rPr lang="en-US" sz="1100" dirty="0" err="1">
                <a:latin typeface="Sylfaen" panose="010A0502050306030303" pitchFamily="18" charset="0"/>
                <a:ea typeface="Calibri" panose="020F0502020204030204" pitchFamily="34" charset="0"/>
                <a:cs typeface="Times New Roman" panose="02020603050405020304" pitchFamily="18" charset="0"/>
              </a:rPr>
              <a:t>განმავლობაში</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ka-GE" sz="1100" dirty="0">
                <a:latin typeface="Sylfaen" panose="010A0502050306030303" pitchFamily="18" charset="0"/>
                <a:ea typeface="Calibri" panose="020F0502020204030204" pitchFamily="34" charset="0"/>
                <a:cs typeface="Times New Roman" panose="02020603050405020304" pitchFamily="18" charset="0"/>
              </a:rPr>
              <a:t>მო</a:t>
            </a:r>
            <a:r>
              <a:rPr lang="en-US" sz="1100" dirty="0" err="1">
                <a:latin typeface="Sylfaen" panose="010A0502050306030303" pitchFamily="18" charset="0"/>
                <a:ea typeface="Calibri" panose="020F0502020204030204" pitchFamily="34" charset="0"/>
                <a:cs typeface="Times New Roman" panose="02020603050405020304" pitchFamily="18" charset="0"/>
              </a:rPr>
              <a:t>ხდება</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დაახლოებით</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ka-GE" sz="1100" dirty="0">
                <a:latin typeface="Sylfaen" panose="010A0502050306030303" pitchFamily="18" charset="0"/>
                <a:ea typeface="Calibri" panose="020F0502020204030204" pitchFamily="34" charset="0"/>
                <a:cs typeface="Times New Roman" panose="02020603050405020304" pitchFamily="18" charset="0"/>
              </a:rPr>
              <a:t>960</a:t>
            </a:r>
            <a:r>
              <a:rPr lang="en-US" sz="1100" dirty="0">
                <a:latin typeface="Sylfaen" panose="010A0502050306030303" pitchFamily="18" charset="0"/>
                <a:ea typeface="Calibri" panose="020F0502020204030204" pitchFamily="34" charset="0"/>
                <a:cs typeface="Times New Roman" panose="02020603050405020304" pitchFamily="18" charset="0"/>
              </a:rPr>
              <a:t>   მ</a:t>
            </a:r>
            <a:r>
              <a:rPr lang="en-US" sz="1100" baseline="30000" dirty="0">
                <a:latin typeface="Sylfaen" panose="010A0502050306030303" pitchFamily="18" charset="0"/>
                <a:ea typeface="Calibri" panose="020F0502020204030204" pitchFamily="34" charset="0"/>
                <a:cs typeface="Times New Roman" panose="02020603050405020304" pitchFamily="18" charset="0"/>
              </a:rPr>
              <a:t>3</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მოცულობის</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სახიფათო</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თხევადი</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ნარჩენების</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განთავსება</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წელიწადში</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დაახლოებით</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ka-GE" sz="1100" dirty="0">
                <a:latin typeface="Sylfaen" panose="010A0502050306030303" pitchFamily="18" charset="0"/>
                <a:ea typeface="Calibri" panose="020F0502020204030204" pitchFamily="34" charset="0"/>
                <a:cs typeface="Times New Roman" panose="02020603050405020304" pitchFamily="18" charset="0"/>
              </a:rPr>
              <a:t>350 400 </a:t>
            </a:r>
            <a:r>
              <a:rPr lang="en-US" sz="1100" dirty="0">
                <a:latin typeface="Sylfaen" panose="010A0502050306030303" pitchFamily="18" charset="0"/>
                <a:ea typeface="Calibri" panose="020F0502020204030204" pitchFamily="34" charset="0"/>
                <a:cs typeface="Times New Roman" panose="02020603050405020304" pitchFamily="18" charset="0"/>
              </a:rPr>
              <a:t>მ</a:t>
            </a:r>
            <a:r>
              <a:rPr lang="en-US" sz="1100" baseline="30000" dirty="0">
                <a:latin typeface="Sylfaen" panose="010A0502050306030303" pitchFamily="18" charset="0"/>
                <a:ea typeface="Calibri" panose="020F0502020204030204" pitchFamily="34" charset="0"/>
                <a:cs typeface="Times New Roman" panose="02020603050405020304" pitchFamily="18" charset="0"/>
              </a:rPr>
              <a:t>3</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ან</a:t>
            </a:r>
            <a:r>
              <a:rPr lang="en-US" sz="1100" dirty="0">
                <a:latin typeface="Sylfaen" panose="010A0502050306030303" pitchFamily="18" charset="0"/>
                <a:ea typeface="Calibri" panose="020F0502020204030204" pitchFamily="34" charset="0"/>
                <a:cs typeface="Times New Roman" panose="02020603050405020304" pitchFamily="18" charset="0"/>
              </a:rPr>
              <a:t> </a:t>
            </a:r>
            <a:r>
              <a:rPr lang="en-US" sz="1100" dirty="0" err="1">
                <a:latin typeface="Sylfaen" panose="010A0502050306030303" pitchFamily="18" charset="0"/>
                <a:ea typeface="Calibri" panose="020F0502020204030204" pitchFamily="34" charset="0"/>
                <a:cs typeface="Times New Roman" panose="02020603050405020304" pitchFamily="18" charset="0"/>
              </a:rPr>
              <a:t>სა</a:t>
            </a:r>
            <a:r>
              <a:rPr lang="ka-GE" sz="1100" dirty="0">
                <a:latin typeface="Sylfaen" panose="010A0502050306030303" pitchFamily="18" charset="0"/>
                <a:ea typeface="Calibri" panose="020F0502020204030204" pitchFamily="34" charset="0"/>
                <a:cs typeface="Times New Roman" panose="02020603050405020304" pitchFamily="18" charset="0"/>
              </a:rPr>
              <a:t>ჭიროების შემთხვევაში წინასწარი დამუშავება (სეპარაცია) და შემდგომ განთავსება. </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latin typeface="Sylfaen" panose="010A0502050306030303" pitchFamily="18" charset="0"/>
                <a:ea typeface="Times New Roman" panose="02020603050405020304" pitchFamily="18" charset="0"/>
                <a:cs typeface="Sylfaen" panose="010A0502050306030303" pitchFamily="18" charset="0"/>
              </a:rPr>
              <a:t>საქმიანობის პროცესში გამოყენებული იქნება შპს „ბილჯ ვოტერ“-ის არსებული ტექნოლოგიური და დამხმარე დანადგარები, აგრეთვე უცვლელი დარჩება ტექნოლოგიური სქემა. საქმიანობის პროცესში არ იგეგმება დამატებითი ინფრასტრუქტურული ობიექტების მოწყობა ან სადემონტაჟო სამუშაოები. </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spcBef>
                <a:spcPts val="600"/>
              </a:spcBef>
              <a:spcAft>
                <a:spcPts val="600"/>
              </a:spcAft>
            </a:pPr>
            <a:r>
              <a:rPr lang="en-US" sz="1100" dirty="0" err="1">
                <a:latin typeface="Sylfaen" panose="010A0502050306030303" pitchFamily="18" charset="0"/>
                <a:ea typeface="Times New Roman" panose="02020603050405020304" pitchFamily="18" charset="0"/>
                <a:cs typeface="Sylfaen" panose="010A0502050306030303" pitchFamily="18" charset="0"/>
              </a:rPr>
              <a:t>ბაზის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ტერიტორიაზე</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შემოტანილი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ka-GE" sz="1100" dirty="0">
                <a:latin typeface="Sylfaen" panose="010A0502050306030303" pitchFamily="18" charset="0"/>
                <a:ea typeface="Times New Roman" panose="02020603050405020304" pitchFamily="18" charset="0"/>
                <a:cs typeface="Sylfaen" panose="010A0502050306030303" pitchFamily="18" charset="0"/>
              </a:rPr>
              <a:t>თხევადი ნარჩენები </a:t>
            </a:r>
            <a:r>
              <a:rPr lang="en-US" sz="1100" dirty="0" err="1">
                <a:latin typeface="Sylfaen" panose="010A0502050306030303" pitchFamily="18" charset="0"/>
                <a:ea typeface="Times New Roman" panose="02020603050405020304" pitchFamily="18" charset="0"/>
                <a:cs typeface="Sylfaen" panose="010A0502050306030303" pitchFamily="18" charset="0"/>
              </a:rPr>
              <a:t>ტუმბოს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საშუალებით</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ka-GE" sz="1100" dirty="0">
                <a:latin typeface="Sylfaen" panose="010A0502050306030303" pitchFamily="18" charset="0"/>
                <a:ea typeface="Times New Roman" panose="02020603050405020304" pitchFamily="18" charset="0"/>
                <a:cs typeface="Sylfaen" panose="010A0502050306030303" pitchFamily="18" charset="0"/>
              </a:rPr>
              <a:t>გა</a:t>
            </a:r>
            <a:r>
              <a:rPr lang="en-US" sz="1100" dirty="0" err="1">
                <a:latin typeface="Sylfaen" panose="010A0502050306030303" pitchFamily="18" charset="0"/>
                <a:ea typeface="Times New Roman" panose="02020603050405020304" pitchFamily="18" charset="0"/>
                <a:cs typeface="Sylfaen" panose="010A0502050306030303" pitchFamily="18" charset="0"/>
              </a:rPr>
              <a:t>იტვირთება</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ლითონის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მიწისზედა</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რეზერვუარებში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რეზერვუარებიდან</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ტუმბოს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და</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ტექნოლოგიური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მილსადენის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საშუალებით</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პირდაპირ</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ან</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საჭიროების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შემთხვევაში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სეპარაციის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შედეგად</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გამოცალკევებული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ტექნიკური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წყალი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იჭირხნება</a:t>
            </a:r>
            <a:r>
              <a:rPr lang="en-US" sz="1100" dirty="0">
                <a:latin typeface="Sylfaen" panose="010A0502050306030303" pitchFamily="18" charset="0"/>
                <a:ea typeface="Times New Roman" panose="02020603050405020304" pitchFamily="18" charset="0"/>
                <a:cs typeface="Sylfaen" panose="010A0502050306030303" pitchFamily="18" charset="0"/>
              </a:rPr>
              <a:t> №7 </a:t>
            </a:r>
            <a:r>
              <a:rPr lang="en-US" sz="1100" dirty="0" err="1">
                <a:latin typeface="Sylfaen" panose="010A0502050306030303" pitchFamily="18" charset="0"/>
                <a:ea typeface="Times New Roman" panose="02020603050405020304" pitchFamily="18" charset="0"/>
                <a:cs typeface="Sylfaen" panose="010A0502050306030303" pitchFamily="18" charset="0"/>
              </a:rPr>
              <a:t>ჭაბურღილში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ხოლო</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გამოცალკევებული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ნახშირწყალბადების</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ნარევი</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გროვდება</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ცალკე</a:t>
            </a:r>
            <a:r>
              <a:rPr lang="en-US" sz="1100" dirty="0">
                <a:latin typeface="Sylfaen" panose="010A0502050306030303" pitchFamily="18" charset="0"/>
                <a:ea typeface="Times New Roman" panose="02020603050405020304" pitchFamily="18" charset="0"/>
                <a:cs typeface="Sylfaen" panose="010A0502050306030303" pitchFamily="18" charset="0"/>
              </a:rPr>
              <a:t> </a:t>
            </a:r>
            <a:r>
              <a:rPr lang="en-US" sz="1100" dirty="0" err="1">
                <a:latin typeface="Sylfaen" panose="010A0502050306030303" pitchFamily="18" charset="0"/>
                <a:ea typeface="Times New Roman" panose="02020603050405020304" pitchFamily="18" charset="0"/>
                <a:cs typeface="Sylfaen" panose="010A0502050306030303" pitchFamily="18" charset="0"/>
              </a:rPr>
              <a:t>რეზერვუარში</a:t>
            </a:r>
            <a:r>
              <a:rPr lang="en-US" sz="1100" dirty="0">
                <a:latin typeface="Sylfaen" panose="010A0502050306030303" pitchFamily="18" charset="0"/>
                <a:ea typeface="Times New Roman" panose="02020603050405020304" pitchFamily="18" charset="0"/>
                <a:cs typeface="Sylfaen" panose="010A0502050306030303" pitchFamily="18" charset="0"/>
              </a:rPr>
              <a:t>. </a:t>
            </a:r>
            <a:endParaRPr lang="ka-GE" sz="1100" dirty="0">
              <a:latin typeface="Sylfaen" panose="010A0502050306030303" pitchFamily="18" charset="0"/>
              <a:ea typeface="Times New Roman" panose="02020603050405020304" pitchFamily="18" charset="0"/>
              <a:cs typeface="Sylfaen" panose="010A0502050306030303" pitchFamily="18" charset="0"/>
            </a:endParaRPr>
          </a:p>
          <a:p>
            <a:pPr marL="171450" indent="-171450">
              <a:spcBef>
                <a:spcPts val="600"/>
              </a:spcBef>
              <a:spcAft>
                <a:spcPts val="600"/>
              </a:spcAft>
              <a:buFont typeface="Wingdings" panose="05000000000000000000" pitchFamily="2" charset="2"/>
              <a:buChar char="Ø"/>
            </a:pPr>
            <a:r>
              <a:rPr lang="ka-GE" sz="1100" b="1" dirty="0"/>
              <a:t>თხევადი ნარჩენების შემოტანა და განთავსება რეზერვუარებში</a:t>
            </a:r>
          </a:p>
          <a:p>
            <a:pPr>
              <a:spcBef>
                <a:spcPts val="600"/>
              </a:spcBef>
              <a:spcAft>
                <a:spcPts val="600"/>
              </a:spcAft>
            </a:pPr>
            <a:r>
              <a:rPr lang="ka-GE" sz="1100" dirty="0"/>
              <a:t>შპს „ბილჯ ვოტერ“-ის ტერიტორიაზე თხევადი ნარჩენების მიიღება ხორციელდება ავტოცისტერნების საშუალებით. შემოტანილი თხევადი ნარჩენების გადატუმბვა არსებულ რეზერვურებში მოხდება ტუმბოს საშუალებით. ბაზაზე განთავსებულია 2 ერთეული ტუმბო (მათ შორის 1 სარეზერვო), თითოეული 40 მ3/სთ წარმადობით. ტერიტორიაზე განთავსებულია 9 ერთეული 50 მ3 (მათგან 1 სარეზერვო) ტევადობის მიწისზედა ლითონის რეზერვუარი.</a:t>
            </a:r>
          </a:p>
          <a:p>
            <a:pPr>
              <a:spcBef>
                <a:spcPts val="600"/>
              </a:spcBef>
              <a:spcAft>
                <a:spcPts val="600"/>
              </a:spcAft>
            </a:pPr>
            <a:r>
              <a:rPr lang="ka-GE" sz="1100" dirty="0"/>
              <a:t>უნდა აღინიშნოს რომ, რეზერვუარებში არ განხორციელდება სხვადასხვა ტიპის თხევადი ნარჩენების შერევა. ამასთან, რეზერვუარებში თხევადი ნარჩენების განთავსების პროცესში გათვალისწინებული იქნება თხევადი ნარჩენების ფიზიკურ-ქიმიური თვისებები, თავსებადობა და რეზერვუარების რეზისტენტობა მათში მოთავსებული თხევადი ნარჩენების მიმართ. რეზერვუარები განთავსებულია სითხეგაუმტარ შემოფარგლულ ტერიტორიაზე, რომელიც შეაკავებს თხევად სახიფათო ნარჩენებს დაღვრის ან ავარიის შემთხვევაში. </a:t>
            </a:r>
          </a:p>
          <a:p>
            <a:pPr marL="171450" indent="-171450">
              <a:spcBef>
                <a:spcPts val="600"/>
              </a:spcBef>
              <a:spcAft>
                <a:spcPts val="600"/>
              </a:spcAft>
              <a:buFont typeface="Wingdings" panose="05000000000000000000" pitchFamily="2" charset="2"/>
              <a:buChar char="Ø"/>
            </a:pPr>
            <a:r>
              <a:rPr lang="ka-GE" sz="1100" b="1" dirty="0"/>
              <a:t>თხევადი ნარჩენების გადატუმბვა (ჩაჭირხვნა) </a:t>
            </a:r>
            <a:r>
              <a:rPr lang="en-US" sz="1100" b="1" dirty="0">
                <a:latin typeface="Sylfaen" panose="010A0502050306030303" pitchFamily="18" charset="0"/>
              </a:rPr>
              <a:t>N7 </a:t>
            </a:r>
            <a:r>
              <a:rPr lang="ka-GE" sz="1100" b="1" dirty="0"/>
              <a:t>ჭაბურღილში</a:t>
            </a:r>
            <a:endParaRPr lang="ka-GE" sz="1100" b="1" dirty="0">
              <a:latin typeface="Sylfaen" panose="010A0502050306030303" pitchFamily="18" charset="0"/>
            </a:endParaRPr>
          </a:p>
          <a:p>
            <a:pPr algn="just">
              <a:spcBef>
                <a:spcPts val="600"/>
              </a:spcBef>
              <a:spcAft>
                <a:spcPts val="600"/>
              </a:spcAft>
            </a:pPr>
            <a:r>
              <a:rPr lang="ka-GE" sz="1100" dirty="0"/>
              <a:t>რეზერვუარებში განთავსებული თხევადი ნარჩენების </a:t>
            </a:r>
            <a:r>
              <a:rPr lang="en-US" sz="1100" dirty="0">
                <a:latin typeface="Sylfaen" panose="010A0502050306030303" pitchFamily="18" charset="0"/>
              </a:rPr>
              <a:t>N7 </a:t>
            </a:r>
            <a:r>
              <a:rPr lang="ka-GE" sz="1100" dirty="0"/>
              <a:t>ჭაბურღილში გადატუმბვა (ჩაჭირხვნა) განხორციელდება 40მ3/სთ წარმადობის ტუმბოს გამოყენებით, 10-15 ატმოსფეროთი.  ჩაჭირხვნის  პროცესში  წნევის  კონტროლი  ხორციელდება  ორი  ოპერატორის მიერ. ერთი მათგანი აკონტროლებს ჭაბურღილის პირზე არსებული მანომეტრის, ხოლო მეორე მათგანი ტუმბოს მანომეტრის მონაცემებს. </a:t>
            </a:r>
            <a:endParaRPr lang="ka-GE" sz="1100" dirty="0">
              <a:latin typeface="Sylfaen" panose="010A0502050306030303" pitchFamily="18" charset="0"/>
            </a:endParaRPr>
          </a:p>
          <a:p>
            <a:pPr algn="just">
              <a:spcBef>
                <a:spcPts val="600"/>
              </a:spcBef>
              <a:spcAft>
                <a:spcPts val="600"/>
              </a:spcAft>
            </a:pPr>
            <a:r>
              <a:rPr lang="ka-GE" sz="1100" dirty="0"/>
              <a:t>საჭიროების შემთხვევაში შპს „ბილჯ ვოტერ“-ი უზრუნველყოფს თხევადი ნარჩენების წინასწარ დამუშავებას (სეპარაციას). რეზერვუარებიდან სეპარირებისთვის განსაზღვრული თხევადი ნარჩენების გადატუმვა განხორციელდება არსებულ 70  მ3 მოცულობის სეპარატორში, სადაც უწვეტ რეჟიმში განხორციელდება წყლისა და ნახშირწყალბადების ფაზის გაყოფა. სეპარაციის შედეგად გამოცალკევებული ტექნიკური წყალი იჭირხნება №7 ჭაბურღილში, ხოლო გამოცალკევებული ნახშირწყალბადების ნარევი გროვდება ცალკე ტევადობის საზომ რეზერვუარებში (2 რეზერვუარი) და მართვა ხორციელდება საქართველოს კანონმდებლობის შესაბამისად.</a:t>
            </a:r>
            <a:endParaRPr lang="en-US" sz="1100" dirty="0"/>
          </a:p>
        </p:txBody>
      </p:sp>
    </p:spTree>
    <p:extLst>
      <p:ext uri="{BB962C8B-B14F-4D97-AF65-F5344CB8AC3E}">
        <p14:creationId xmlns:p14="http://schemas.microsoft.com/office/powerpoint/2010/main" val="396482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569168" y="0"/>
            <a:ext cx="10702212" cy="513185"/>
          </a:xfrm>
        </p:spPr>
        <p:txBody>
          <a:bodyPr>
            <a:normAutofit/>
          </a:bodyPr>
          <a:lstStyle/>
          <a:p>
            <a:pPr algn="ctr"/>
            <a:r>
              <a:rPr lang="ka-GE" sz="1800" b="1" dirty="0"/>
              <a:t>სახიფათო თხევადი ნარჩენების განთავსების სქემა</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pic>
        <p:nvPicPr>
          <p:cNvPr id="5" name="Picture 4">
            <a:extLst>
              <a:ext uri="{FF2B5EF4-FFF2-40B4-BE49-F238E27FC236}">
                <a16:creationId xmlns:a16="http://schemas.microsoft.com/office/drawing/2014/main" id="{684673EB-7D7B-41EA-98F1-92FFC593EAD4}"/>
              </a:ext>
            </a:extLst>
          </p:cNvPr>
          <p:cNvPicPr/>
          <p:nvPr/>
        </p:nvPicPr>
        <p:blipFill>
          <a:blip r:embed="rId4">
            <a:extLst>
              <a:ext uri="{28A0092B-C50C-407E-A947-70E740481C1C}">
                <a14:useLocalDpi xmlns:a14="http://schemas.microsoft.com/office/drawing/2010/main" val="0"/>
              </a:ext>
            </a:extLst>
          </a:blip>
          <a:stretch>
            <a:fillRect/>
          </a:stretch>
        </p:blipFill>
        <p:spPr>
          <a:xfrm>
            <a:off x="37322" y="447869"/>
            <a:ext cx="12154678" cy="6335487"/>
          </a:xfrm>
          <a:prstGeom prst="rect">
            <a:avLst/>
          </a:prstGeom>
        </p:spPr>
      </p:pic>
    </p:spTree>
    <p:extLst>
      <p:ext uri="{BB962C8B-B14F-4D97-AF65-F5344CB8AC3E}">
        <p14:creationId xmlns:p14="http://schemas.microsoft.com/office/powerpoint/2010/main" val="426329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a:t>№7 ჭაბურღილის აღწერა</a:t>
            </a:r>
            <a:endParaRPr lang="en-US" sz="1800" b="1" dirty="0"/>
          </a:p>
        </p:txBody>
      </p:sp>
      <p:sp>
        <p:nvSpPr>
          <p:cNvPr id="3" name="Rectangle 2">
            <a:extLst>
              <a:ext uri="{FF2B5EF4-FFF2-40B4-BE49-F238E27FC236}">
                <a16:creationId xmlns:a16="http://schemas.microsoft.com/office/drawing/2014/main" id="{1DC2205A-1101-4099-8009-A319AB0A784B}"/>
              </a:ext>
            </a:extLst>
          </p:cNvPr>
          <p:cNvSpPr/>
          <p:nvPr/>
        </p:nvSpPr>
        <p:spPr>
          <a:xfrm>
            <a:off x="578498" y="905069"/>
            <a:ext cx="8565502" cy="646331"/>
          </a:xfrm>
          <a:prstGeom prst="rect">
            <a:avLst/>
          </a:prstGeom>
        </p:spPr>
        <p:txBody>
          <a:bodyPr wrap="square">
            <a:spAutoFit/>
          </a:bodyPr>
          <a:lstStyle/>
          <a:p>
            <a:endParaRPr lang="ka-GE" dirty="0"/>
          </a:p>
          <a:p>
            <a:endParaRPr lang="en-US" dirty="0"/>
          </a:p>
        </p:txBody>
      </p:sp>
      <p:sp>
        <p:nvSpPr>
          <p:cNvPr id="5" name="Rectangle 4">
            <a:extLst>
              <a:ext uri="{FF2B5EF4-FFF2-40B4-BE49-F238E27FC236}">
                <a16:creationId xmlns:a16="http://schemas.microsoft.com/office/drawing/2014/main" id="{C190846C-79B2-4178-9C04-342013032E62}"/>
              </a:ext>
            </a:extLst>
          </p:cNvPr>
          <p:cNvSpPr/>
          <p:nvPr/>
        </p:nvSpPr>
        <p:spPr>
          <a:xfrm>
            <a:off x="216816" y="634481"/>
            <a:ext cx="11887200" cy="738664"/>
          </a:xfrm>
          <a:prstGeom prst="rect">
            <a:avLst/>
          </a:prstGeom>
        </p:spPr>
        <p:txBody>
          <a:bodyPr wrap="square">
            <a:spAutoFit/>
          </a:bodyPr>
          <a:lstStyle/>
          <a:p>
            <a:pPr>
              <a:spcBef>
                <a:spcPts val="600"/>
              </a:spcBef>
              <a:spcAft>
                <a:spcPts val="600"/>
              </a:spcAft>
            </a:pPr>
            <a:r>
              <a:rPr lang="ka-GE" sz="1400" dirty="0"/>
              <a:t>აღმოსავლეთ ჭალადიდის ფართობზე არსებული №7 ჭაბურღილის ბურღვა დაიწყო 31.12.69 წ. და დამთავრდა 28.04.70 წ. ფაქტიური სანგრევი იყო 2140 მ სიღრმეზე. ზედაცარცული ასაკის კირქვებში დაისინჯა 4 ობიექტი. ყველა ობიექტის თავზე დაყენებულია ცემენტის ხიდი, ხოლო „5" დიამეტრის საექსპლუატაციო კოლონაში 76 მ სიღრმეზე დაყენებულია სალიკვიდაციო ცემენტის ხიდი. </a:t>
            </a:r>
            <a:endParaRPr lang="en-US" sz="1400" dirty="0"/>
          </a:p>
        </p:txBody>
      </p:sp>
      <p:sp>
        <p:nvSpPr>
          <p:cNvPr id="6" name="Rectangle 5">
            <a:extLst>
              <a:ext uri="{FF2B5EF4-FFF2-40B4-BE49-F238E27FC236}">
                <a16:creationId xmlns:a16="http://schemas.microsoft.com/office/drawing/2014/main" id="{481BAB60-94A9-455E-BDE8-E51BBD6DFF32}"/>
              </a:ext>
            </a:extLst>
          </p:cNvPr>
          <p:cNvSpPr/>
          <p:nvPr/>
        </p:nvSpPr>
        <p:spPr>
          <a:xfrm>
            <a:off x="216816" y="1742478"/>
            <a:ext cx="3685881" cy="2893100"/>
          </a:xfrm>
          <a:prstGeom prst="rect">
            <a:avLst/>
          </a:prstGeom>
        </p:spPr>
        <p:txBody>
          <a:bodyPr wrap="square">
            <a:spAutoFit/>
          </a:bodyPr>
          <a:lstStyle/>
          <a:p>
            <a:r>
              <a:rPr lang="ka-GE" sz="1400" dirty="0"/>
              <a:t>ნავთობისა და გაზის კორპორაციის ფონდებში არსებული მასალების თანახმად, №7 ჭაბურღილის  კონსტრუქცია  ლიკვიდაციის  დროს  უნდა  ყოფილიყო  (ჭაბურღილის კონსტრუქცია: </a:t>
            </a:r>
          </a:p>
          <a:p>
            <a:endParaRPr lang="ka-GE" sz="1400" dirty="0"/>
          </a:p>
          <a:p>
            <a:pPr marL="285750" indent="-285750">
              <a:buFont typeface="Wingdings" panose="05000000000000000000" pitchFamily="2" charset="2"/>
              <a:buChar char="ü"/>
            </a:pPr>
            <a:r>
              <a:rPr lang="ka-GE" sz="1400" dirty="0"/>
              <a:t>„11" დიამეტრის კონდუქტორი – 200 მ, დაცემენტებულია პირამდე;</a:t>
            </a:r>
          </a:p>
          <a:p>
            <a:pPr marL="285750" indent="-285750">
              <a:buFont typeface="Wingdings" panose="05000000000000000000" pitchFamily="2" charset="2"/>
              <a:buChar char="ü"/>
            </a:pPr>
            <a:r>
              <a:rPr lang="ka-GE" sz="1400" dirty="0"/>
              <a:t>„8" დიამეტრის ტექნიკური კოლონა – 1763 მ, დაცემენტებულია პირამდე;</a:t>
            </a:r>
          </a:p>
          <a:p>
            <a:pPr marL="285750" indent="-285750">
              <a:buFont typeface="Wingdings" panose="05000000000000000000" pitchFamily="2" charset="2"/>
              <a:buChar char="ü"/>
            </a:pPr>
            <a:r>
              <a:rPr lang="ka-GE" sz="1400" dirty="0"/>
              <a:t>„5" დიამეტრის საექსპლუატაციო კოლონა – დაცემენტებულია პირამდე;</a:t>
            </a:r>
          </a:p>
          <a:p>
            <a:pPr marL="285750" indent="-285750">
              <a:buFont typeface="Wingdings" panose="05000000000000000000" pitchFamily="2" charset="2"/>
              <a:buChar char="ü"/>
            </a:pPr>
            <a:r>
              <a:rPr lang="ka-GE" sz="1400" dirty="0"/>
              <a:t>ღია ლულა – 2065–2140 მ.</a:t>
            </a:r>
          </a:p>
        </p:txBody>
      </p:sp>
      <p:pic>
        <p:nvPicPr>
          <p:cNvPr id="9" name="Picture 8">
            <a:extLst>
              <a:ext uri="{FF2B5EF4-FFF2-40B4-BE49-F238E27FC236}">
                <a16:creationId xmlns:a16="http://schemas.microsoft.com/office/drawing/2014/main" id="{BDCE54D4-F9C8-49DB-B0D7-1F17BF8AE5F3}"/>
              </a:ext>
            </a:extLst>
          </p:cNvPr>
          <p:cNvPicPr/>
          <p:nvPr/>
        </p:nvPicPr>
        <p:blipFill rotWithShape="1">
          <a:blip r:embed="rId2">
            <a:extLst>
              <a:ext uri="{28A0092B-C50C-407E-A947-70E740481C1C}">
                <a14:useLocalDpi xmlns:a14="http://schemas.microsoft.com/office/drawing/2010/main" val="0"/>
              </a:ext>
            </a:extLst>
          </a:blip>
          <a:srcRect l="2668" t="4734" r="1141" b="6235"/>
          <a:stretch/>
        </p:blipFill>
        <p:spPr bwMode="auto">
          <a:xfrm>
            <a:off x="5802748" y="1373145"/>
            <a:ext cx="6389252" cy="548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244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a:t>№7 ჭაბურღილის აღწერა</a:t>
            </a:r>
            <a:endParaRPr lang="en-US" sz="1800" b="1" dirty="0"/>
          </a:p>
        </p:txBody>
      </p:sp>
      <p:sp>
        <p:nvSpPr>
          <p:cNvPr id="3" name="Rectangle 2">
            <a:extLst>
              <a:ext uri="{FF2B5EF4-FFF2-40B4-BE49-F238E27FC236}">
                <a16:creationId xmlns:a16="http://schemas.microsoft.com/office/drawing/2014/main" id="{1DC2205A-1101-4099-8009-A319AB0A784B}"/>
              </a:ext>
            </a:extLst>
          </p:cNvPr>
          <p:cNvSpPr/>
          <p:nvPr/>
        </p:nvSpPr>
        <p:spPr>
          <a:xfrm>
            <a:off x="578498" y="905069"/>
            <a:ext cx="8565502" cy="646331"/>
          </a:xfrm>
          <a:prstGeom prst="rect">
            <a:avLst/>
          </a:prstGeom>
        </p:spPr>
        <p:txBody>
          <a:bodyPr wrap="square">
            <a:spAutoFit/>
          </a:bodyPr>
          <a:lstStyle/>
          <a:p>
            <a:endParaRPr lang="ka-GE" dirty="0"/>
          </a:p>
          <a:p>
            <a:endParaRPr lang="en-US" dirty="0"/>
          </a:p>
        </p:txBody>
      </p:sp>
      <p:sp>
        <p:nvSpPr>
          <p:cNvPr id="5" name="Rectangle 4">
            <a:extLst>
              <a:ext uri="{FF2B5EF4-FFF2-40B4-BE49-F238E27FC236}">
                <a16:creationId xmlns:a16="http://schemas.microsoft.com/office/drawing/2014/main" id="{C190846C-79B2-4178-9C04-342013032E62}"/>
              </a:ext>
            </a:extLst>
          </p:cNvPr>
          <p:cNvSpPr/>
          <p:nvPr/>
        </p:nvSpPr>
        <p:spPr>
          <a:xfrm>
            <a:off x="216816" y="634481"/>
            <a:ext cx="11887200" cy="307777"/>
          </a:xfrm>
          <a:prstGeom prst="rect">
            <a:avLst/>
          </a:prstGeom>
        </p:spPr>
        <p:txBody>
          <a:bodyPr wrap="square">
            <a:spAutoFit/>
          </a:bodyPr>
          <a:lstStyle/>
          <a:p>
            <a:pPr>
              <a:spcBef>
                <a:spcPts val="600"/>
              </a:spcBef>
              <a:spcAft>
                <a:spcPts val="600"/>
              </a:spcAft>
            </a:pPr>
            <a:r>
              <a:rPr lang="ka-GE" sz="1400" dirty="0"/>
              <a:t> </a:t>
            </a:r>
            <a:endParaRPr lang="en-US" sz="1400" dirty="0"/>
          </a:p>
        </p:txBody>
      </p:sp>
      <p:sp>
        <p:nvSpPr>
          <p:cNvPr id="4" name="Rectangle 3">
            <a:extLst>
              <a:ext uri="{FF2B5EF4-FFF2-40B4-BE49-F238E27FC236}">
                <a16:creationId xmlns:a16="http://schemas.microsoft.com/office/drawing/2014/main" id="{510A721B-8747-40A9-B0D0-1FB67FB4A2F0}"/>
              </a:ext>
            </a:extLst>
          </p:cNvPr>
          <p:cNvSpPr/>
          <p:nvPr/>
        </p:nvSpPr>
        <p:spPr>
          <a:xfrm>
            <a:off x="923827" y="829558"/>
            <a:ext cx="9945278" cy="4524315"/>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ü"/>
            </a:pPr>
            <a:r>
              <a:rPr lang="ka-GE" sz="1400" dirty="0"/>
              <a:t>„11"  დიამეტრის  კონდუქტორსა  და  „8"  დიამეტრის  მილს  შორის  მილგარე სივრცე ჰერმეტულია; „11" დიამეტრის კოლონის ბუნიკის (200 მ) ქვემოთ „8" დიამეტრის კოლონის    თავამდე    ჭაბურღილის    ლულა    ღიაა;    სითხის    ჩაჭირხვნის    პროცესში, ჭაბურღილის  პირზე  წნევა  დაბალია  (10–15  ატმ);  ჭაბურღილში  ჩაჭირხნულ  სითხეს ღებულობს შთანმთქმნელი ჰორიზონტის წყალშემცველი ფენები.;</a:t>
            </a:r>
          </a:p>
          <a:p>
            <a:pPr marL="285750" indent="-285750" algn="just">
              <a:spcBef>
                <a:spcPts val="600"/>
              </a:spcBef>
              <a:spcAft>
                <a:spcPts val="600"/>
              </a:spcAft>
              <a:buFont typeface="Wingdings" panose="05000000000000000000" pitchFamily="2" charset="2"/>
              <a:buChar char="ü"/>
            </a:pPr>
            <a:r>
              <a:rPr lang="ka-GE" sz="1400" dirty="0"/>
              <a:t>შთანთქმის ინტერვალი წარმოდგენილია ანომალურად დაბალი ფენის წნევით;</a:t>
            </a:r>
          </a:p>
          <a:p>
            <a:pPr marL="285750" indent="-285750" algn="just">
              <a:spcBef>
                <a:spcPts val="600"/>
              </a:spcBef>
              <a:spcAft>
                <a:spcPts val="600"/>
              </a:spcAft>
              <a:buFont typeface="Wingdings" panose="05000000000000000000" pitchFamily="2" charset="2"/>
              <a:buChar char="ü"/>
            </a:pPr>
            <a:r>
              <a:rPr lang="ka-GE" sz="1400" dirty="0"/>
              <a:t>შთანმთქმნელი ჰორიზონტის ქანები ხასიათდებიან მაღალი შეღწევადობით;</a:t>
            </a:r>
          </a:p>
          <a:p>
            <a:pPr marL="285750" indent="-285750" algn="just">
              <a:spcBef>
                <a:spcPts val="600"/>
              </a:spcBef>
              <a:spcAft>
                <a:spcPts val="600"/>
              </a:spcAft>
              <a:buFont typeface="Wingdings" panose="05000000000000000000" pitchFamily="2" charset="2"/>
              <a:buChar char="ü"/>
            </a:pPr>
            <a:r>
              <a:rPr lang="ka-GE" sz="1400" dirty="0"/>
              <a:t>შთანმთქმნელი    ჰორიზონტის    სიმძლავრეა    52    მ    და    ჭაბურღილში    ფაქტიურად ჩაჭირხნული  ნარჩენების  რაოდენობიდან  ჩანს,  რომ  შესაძლებელია  დიდი  რაოდენობით ნარჩენების ჩაჭირხვნა.</a:t>
            </a:r>
          </a:p>
          <a:p>
            <a:pPr marL="285750" indent="-285750" algn="just">
              <a:spcBef>
                <a:spcPts val="600"/>
              </a:spcBef>
              <a:spcAft>
                <a:spcPts val="600"/>
              </a:spcAft>
              <a:buFont typeface="Wingdings" panose="05000000000000000000" pitchFamily="2" charset="2"/>
              <a:buChar char="ü"/>
            </a:pPr>
            <a:r>
              <a:rPr lang="ka-GE" sz="1400" dirty="0"/>
              <a:t>ამოჭრილი „8" დიამეტრის ტექნიკური კოლონის სიგრძე და „5" დიამეტრის საექსპლუატაციო კოლონის მილგარე სივრცეში ცემენტის ამოწევის სიმაღლე სავარაუდოა. აქედან გამომდინარე შეიძლება ითქვას, რომ როგორც „8" დიამეტრის კოლონის თავის მდებარეობის ზუსტი სიღრმე, ასევე „5" დიამეტრის კოლონის დაცემენტების ზუსტი სიმაღლე შინაარსობრივად არაფერს არ ცვლის.</a:t>
            </a:r>
          </a:p>
          <a:p>
            <a:pPr marL="285750" indent="-285750" algn="just">
              <a:spcBef>
                <a:spcPts val="600"/>
              </a:spcBef>
              <a:spcAft>
                <a:spcPts val="600"/>
              </a:spcAft>
              <a:buFont typeface="Wingdings" panose="05000000000000000000" pitchFamily="2" charset="2"/>
              <a:buChar char="ü"/>
            </a:pPr>
            <a:r>
              <a:rPr lang="ka-GE" sz="1400" dirty="0"/>
              <a:t>ამასთან, როგორც შესავალ ნაწილში აღინიშნა სახიფათო თხევადი ნარჩენების №7 ჭაბურღილში ჩაჭირხვნასთან   დაკავშირებით   მომზადებული  დამოუკიდებელი   საექსპერტო   კომისიის დასკვნის მიხედვით, თხევადი სახიფათო ნარჩენები შესაძლებელია განთავსდეს აღმოსავლეთ ჭალადიდის № 7 ჭაბურღილში, პლიოცენური ასაკის ქანების შთანმთქმნელ 1225-1277 მ ინტერვალში ჩაჭირხვნის მეთოდით,  რაც ვერავითარ ზეგავლენას ვერ მოახდენს შესაძლო ნავთობგაზწყალშემცველ პროდუქტიულ და არტეზიულ წყლის ფენებზე. </a:t>
            </a:r>
          </a:p>
        </p:txBody>
      </p:sp>
    </p:spTree>
    <p:extLst>
      <p:ext uri="{BB962C8B-B14F-4D97-AF65-F5344CB8AC3E}">
        <p14:creationId xmlns:p14="http://schemas.microsoft.com/office/powerpoint/2010/main" val="173376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7"/>
            <a:ext cx="10515600" cy="344002"/>
          </a:xfrm>
        </p:spPr>
        <p:txBody>
          <a:bodyPr>
            <a:normAutofit fontScale="90000"/>
          </a:bodyPr>
          <a:lstStyle/>
          <a:p>
            <a:pPr algn="ctr"/>
            <a:r>
              <a:rPr lang="ka-GE" sz="1800" b="1" dirty="0"/>
              <a:t>გარემოზე შესაძლო ზემოქმედების სახეები</a:t>
            </a:r>
            <a:br>
              <a:rPr lang="ka-GE" sz="1800" b="1" dirty="0"/>
            </a:b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46EDF604-7F4C-40EC-81EE-161FC15B0C53}"/>
              </a:ext>
            </a:extLst>
          </p:cNvPr>
          <p:cNvSpPr/>
          <p:nvPr/>
        </p:nvSpPr>
        <p:spPr>
          <a:xfrm>
            <a:off x="1268962" y="774441"/>
            <a:ext cx="9703837" cy="5139869"/>
          </a:xfrm>
          <a:prstGeom prst="rect">
            <a:avLst/>
          </a:prstGeom>
        </p:spPr>
        <p:txBody>
          <a:bodyPr wrap="square">
            <a:spAutoFit/>
          </a:bodyPr>
          <a:lstStyle/>
          <a:p>
            <a:pPr algn="just">
              <a:spcBef>
                <a:spcPts val="600"/>
              </a:spcBef>
              <a:spcAft>
                <a:spcPts val="600"/>
              </a:spcAft>
            </a:pPr>
            <a:r>
              <a:rPr lang="ka-GE" sz="1600" dirty="0">
                <a:latin typeface="Sylfaen" panose="010A0502050306030303" pitchFamily="18" charset="0"/>
                <a:ea typeface="Calibri" panose="020F0502020204030204" pitchFamily="34" charset="0"/>
                <a:cs typeface="Times New Roman" panose="02020603050405020304" pitchFamily="18" charset="0"/>
              </a:rPr>
              <a:t>საქმიანობის განხორციელება სხვადასხვა ეტაპზე გავლენას მოახდენს ბუნებრივ და სოციალურ გარემოზე. სკოპინგის ანგარიშში მოცემულია მოსალოდნელი ზემოქმედებების მოკლე აღწერა. ზემოქმედებების დეტალური შესწავლა მოხდება გზშ-ის ფარგლებში.</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latin typeface="Sylfaen" panose="010A0502050306030303" pitchFamily="18" charset="0"/>
                <a:ea typeface="Calibri" panose="020F0502020204030204" pitchFamily="34" charset="0"/>
                <a:cs typeface="Times New Roman" panose="02020603050405020304" pitchFamily="18" charset="0"/>
              </a:rPr>
              <a:t>გზშ-ს პროცესში დეტალურად შესწავლილი იქნება შემდეგი სახის ზემოქმედებები:</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ატმოსფერულ ჰაერში მავნე ნივთიერებების ემისიების და ხმაურის გავრცელება;</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ზემოქმედება წყლის გარემოზე;</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ზემოქმედება ბიოლოგიურ გარემოზე;</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ზემოქმედება ნიადაგზე, დაბინძურების რისკები;</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ნარჩენების წარმოქმნის და მართვის შედეგად მოსალოდნელი ზემოქმედება;</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ზემოქმედება ადამიანის ჯანმრთელობასა და უსაფრთხოებაზე;</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ka-GE" sz="1600" dirty="0">
                <a:latin typeface="Sylfaen" panose="010A0502050306030303" pitchFamily="18" charset="0"/>
                <a:ea typeface="Calibri" panose="020F0502020204030204" pitchFamily="34" charset="0"/>
                <a:cs typeface="Times New Roman" panose="02020603050405020304" pitchFamily="18" charset="0"/>
              </a:rPr>
              <a:t>სახიფათო თხვეადი ნარჩენების ჩაჭირხვნის შედეგად ღრმა გეოლოგიურ, ჰიდროგეოლოგიურ სტრუქტურებზე, ასევე ბუნებრივ რესურსებზე შესაძლო ზემოქმედების აღწერა</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latin typeface="Sylfaen" panose="010A0502050306030303" pitchFamily="18" charset="0"/>
                <a:ea typeface="Calibri" panose="020F0502020204030204" pitchFamily="34" charset="0"/>
                <a:cs typeface="Times New Roman" panose="02020603050405020304" pitchFamily="18" charset="0"/>
              </a:rPr>
              <a:t>პროექტის ადგილმდებარეობიდან და მასშტაბებიდან გამომდინარე ტრანსსასაზღვრო ზემოქმედება მოსალოდნელი არ არის და სკოპინგის ანგარიშში არ განიხილება. </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latin typeface="Sylfaen" panose="010A0502050306030303" pitchFamily="18" charset="0"/>
                <a:ea typeface="Calibri" panose="020F0502020204030204" pitchFamily="34" charset="0"/>
                <a:cs typeface="Times New Roman" panose="02020603050405020304" pitchFamily="18" charset="0"/>
              </a:rPr>
              <a:t>სკოპინგის ანგარიშის მომდევნო პარაგრაფებში განხილულია საქმიანობის განხორციელების პროცესში მოსალოდნელი ზემოქმედები. განსაზღვრულია და აღწერილია ზემოქმედებების შესაბამისი შემარბილებელი ღონისძიები. </a:t>
            </a:r>
            <a:endParaRPr lang="en-US" sz="1600" b="1" dirty="0">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74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838200" y="309910"/>
            <a:ext cx="10515600" cy="399985"/>
          </a:xfrm>
        </p:spPr>
        <p:txBody>
          <a:bodyPr>
            <a:normAutofit/>
          </a:bodyPr>
          <a:lstStyle/>
          <a:p>
            <a:pPr algn="ctr"/>
            <a:r>
              <a:rPr lang="ka-GE" sz="1800" b="1" dirty="0"/>
              <a:t>ზემოქმედების განხილვიდან ამოღებული საკითხები</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graphicFrame>
        <p:nvGraphicFramePr>
          <p:cNvPr id="3" name="Table 2">
            <a:extLst>
              <a:ext uri="{FF2B5EF4-FFF2-40B4-BE49-F238E27FC236}">
                <a16:creationId xmlns:a16="http://schemas.microsoft.com/office/drawing/2014/main" id="{372708B9-7E2F-42F8-AF25-CF3B3F273605}"/>
              </a:ext>
            </a:extLst>
          </p:cNvPr>
          <p:cNvGraphicFramePr>
            <a:graphicFrameLocks noGrp="1"/>
          </p:cNvGraphicFramePr>
          <p:nvPr>
            <p:extLst>
              <p:ext uri="{D42A27DB-BD31-4B8C-83A1-F6EECF244321}">
                <p14:modId xmlns:p14="http://schemas.microsoft.com/office/powerpoint/2010/main" val="3632990597"/>
              </p:ext>
            </p:extLst>
          </p:nvPr>
        </p:nvGraphicFramePr>
        <p:xfrm>
          <a:off x="692450" y="907859"/>
          <a:ext cx="10807100" cy="4851919"/>
        </p:xfrm>
        <a:graphic>
          <a:graphicData uri="http://schemas.openxmlformats.org/drawingml/2006/table">
            <a:tbl>
              <a:tblPr firstRow="1" firstCol="1" bandRow="1"/>
              <a:tblGrid>
                <a:gridCol w="4024675">
                  <a:extLst>
                    <a:ext uri="{9D8B030D-6E8A-4147-A177-3AD203B41FA5}">
                      <a16:colId xmlns:a16="http://schemas.microsoft.com/office/drawing/2014/main" val="1594226220"/>
                    </a:ext>
                  </a:extLst>
                </a:gridCol>
                <a:gridCol w="6782425">
                  <a:extLst>
                    <a:ext uri="{9D8B030D-6E8A-4147-A177-3AD203B41FA5}">
                      <a16:colId xmlns:a16="http://schemas.microsoft.com/office/drawing/2014/main" val="4084788347"/>
                    </a:ext>
                  </a:extLst>
                </a:gridCol>
              </a:tblGrid>
              <a:tr h="632807">
                <a:tc>
                  <a:txBody>
                    <a:bodyPr/>
                    <a:lstStyle/>
                    <a:p>
                      <a:pPr marL="0" marR="0" algn="ctr">
                        <a:spcBef>
                          <a:spcPts val="0"/>
                        </a:spcBef>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გარემოზე ზემოქმედების სახე</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გზშ-ს ანგარიშის განხილვიდან ამოღების საფუძველი</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95523584"/>
                  </a:ext>
                </a:extLst>
              </a:tr>
              <a:tr h="909563">
                <a:tc>
                  <a:txBody>
                    <a:bodyPr/>
                    <a:lstStyle/>
                    <a:p>
                      <a:pPr marL="0" marR="0" algn="l">
                        <a:spcBef>
                          <a:spcPts val="0"/>
                        </a:spcBef>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მიწის საკუთრება და გამოყენება</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თხევადი ნარჩენების განთავსების ბაზა მდებარეობს შპს „ბილჯ ვოტერ“-ის საკუთრებაში არსებულ ტერიტორიაზე. </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შესაბამისად, ახალი ტერიტორიების ათვისებასთან დაკავშირებული უარყოფითი ზემოქმედება არ არის მოსალოდნელი.</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988461"/>
                  </a:ext>
                </a:extLst>
              </a:tr>
              <a:tr h="828610">
                <a:tc>
                  <a:txBody>
                    <a:bodyPr/>
                    <a:lstStyle/>
                    <a:p>
                      <a:pPr marL="0" marR="0" algn="l">
                        <a:spcBef>
                          <a:spcPts val="0"/>
                        </a:spcBef>
                        <a:spcAft>
                          <a:spcPts val="0"/>
                        </a:spcAft>
                      </a:pPr>
                      <a:r>
                        <a:rPr lang="ka-GE" sz="1200" b="1">
                          <a:effectLst/>
                          <a:latin typeface="Sylfaen" panose="010A0502050306030303" pitchFamily="18" charset="0"/>
                          <a:ea typeface="Calibri" panose="020F0502020204030204" pitchFamily="34" charset="0"/>
                          <a:cs typeface="Times New Roman" panose="02020603050405020304" pitchFamily="18" charset="0"/>
                        </a:rPr>
                        <a:t>დემოგრაფიული მდგომარეობის ცვლილება</a:t>
                      </a:r>
                      <a:endParaRPr lang="en-US" sz="1200" b="1">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როგორც უკვე აღინიშნა ბაზის ოპერირებას უზრუნველყოფს  ადგილობრივი მოსახლეობა. შესაბამისად, არ იგეგმება სხვა რეგიონებიდან მოწვეული მუშახელის დასაქმება. </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აღნიშნულიდან გამომდინარე, დემოგრაფიულ მდგომარეობაზე ზემოქმედება არ არის მოსალოდნელი</a:t>
                      </a:r>
                      <a:r>
                        <a:rPr lang="en-US" sz="1200" b="0" dirty="0">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241385"/>
                  </a:ext>
                </a:extLst>
              </a:tr>
              <a:tr h="2480939">
                <a:tc>
                  <a:txBody>
                    <a:bodyPr/>
                    <a:lstStyle/>
                    <a:p>
                      <a:pPr marL="0" marR="0" algn="l">
                        <a:spcBef>
                          <a:spcPts val="0"/>
                        </a:spcBef>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ვიზუალური ეფექტი და</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ლანდშაფტის ცვლილება</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თხევადი ნარჩენების ბაზის განთავსების არეალსა და უახლოეს დასახლებულ პუნქტს შორის არსებული ბუნებრივი პირობები (დაცილების მანძილი, რელიეფი) მაქსიმალურად ზღუდავს ვიზუალურ ცვლილებას უახლოესი დასახლებული პუნქტიდან.</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ამასთან ტერიტორია შემოღობილია. აგრეთვე, აღსანიშნავია რომ კომპანია საქმიანობას ანხორციელებს 2014 წლიდან და ადაპტირებულია გარემო პირობებთან. </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ka-GE" sz="1200" b="0" dirty="0">
                          <a:effectLst/>
                          <a:latin typeface="Sylfaen" panose="010A0502050306030303" pitchFamily="18" charset="0"/>
                          <a:ea typeface="Calibri" panose="020F0502020204030204" pitchFamily="34" charset="0"/>
                          <a:cs typeface="Times New Roman" panose="02020603050405020304" pitchFamily="18" charset="0"/>
                        </a:rPr>
                        <a:t>მნიშვნელოვანი სახის პერიოდული/გეგმიური სარემონტო სამუშაოები არ იგეგმება. გამომდინარე აღნიშნულიდან, შპს „ბილჯ ვოტერ“-ის საქმიანობით გამოწვეული ვიზუალური და ლანდშაფტური ზემოქმედებები შემარბილებელი ღონისძიებების გატარებას არ საჭიროებს.</a:t>
                      </a:r>
                      <a:endParaRPr lang="en-US" sz="1200" b="1"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391427"/>
                  </a:ext>
                </a:extLst>
              </a:tr>
            </a:tbl>
          </a:graphicData>
        </a:graphic>
      </p:graphicFrame>
    </p:spTree>
    <p:extLst>
      <p:ext uri="{BB962C8B-B14F-4D97-AF65-F5344CB8AC3E}">
        <p14:creationId xmlns:p14="http://schemas.microsoft.com/office/powerpoint/2010/main" val="193961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graphicFrame>
        <p:nvGraphicFramePr>
          <p:cNvPr id="5" name="Table 4">
            <a:extLst>
              <a:ext uri="{FF2B5EF4-FFF2-40B4-BE49-F238E27FC236}">
                <a16:creationId xmlns:a16="http://schemas.microsoft.com/office/drawing/2014/main" id="{0A896AC5-1649-4E92-8D3A-84BBAD6C1B3A}"/>
              </a:ext>
            </a:extLst>
          </p:cNvPr>
          <p:cNvGraphicFramePr>
            <a:graphicFrameLocks noGrp="1"/>
          </p:cNvGraphicFramePr>
          <p:nvPr>
            <p:extLst>
              <p:ext uri="{D42A27DB-BD31-4B8C-83A1-F6EECF244321}">
                <p14:modId xmlns:p14="http://schemas.microsoft.com/office/powerpoint/2010/main" val="4165389376"/>
              </p:ext>
            </p:extLst>
          </p:nvPr>
        </p:nvGraphicFramePr>
        <p:xfrm>
          <a:off x="1" y="103695"/>
          <a:ext cx="12094590" cy="6655323"/>
        </p:xfrm>
        <a:graphic>
          <a:graphicData uri="http://schemas.openxmlformats.org/drawingml/2006/table">
            <a:tbl>
              <a:tblPr firstRow="1" firstCol="1" bandRow="1"/>
              <a:tblGrid>
                <a:gridCol w="4232796">
                  <a:extLst>
                    <a:ext uri="{9D8B030D-6E8A-4147-A177-3AD203B41FA5}">
                      <a16:colId xmlns:a16="http://schemas.microsoft.com/office/drawing/2014/main" val="610115913"/>
                    </a:ext>
                  </a:extLst>
                </a:gridCol>
                <a:gridCol w="1888378">
                  <a:extLst>
                    <a:ext uri="{9D8B030D-6E8A-4147-A177-3AD203B41FA5}">
                      <a16:colId xmlns:a16="http://schemas.microsoft.com/office/drawing/2014/main" val="4227022494"/>
                    </a:ext>
                  </a:extLst>
                </a:gridCol>
                <a:gridCol w="5973416">
                  <a:extLst>
                    <a:ext uri="{9D8B030D-6E8A-4147-A177-3AD203B41FA5}">
                      <a16:colId xmlns:a16="http://schemas.microsoft.com/office/drawing/2014/main" val="3035579952"/>
                    </a:ext>
                  </a:extLst>
                </a:gridCol>
              </a:tblGrid>
              <a:tr h="4265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1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25727438"/>
                  </a:ext>
                </a:extLst>
              </a:tr>
              <a:tr h="242906">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ატმოსფერულ ჰაერში მავნე ნივთიერებების ემისიების  გავრცელება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588365"/>
                  </a:ext>
                </a:extLst>
              </a:tr>
              <a:tr h="208337">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0003069"/>
                  </a:ext>
                </a:extLst>
              </a:tr>
              <a:tr h="31640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დაბინძურებული წყლების რეზერვუარებში განთავსება</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რეზერვუარებიდან აღნიშნული წყლების ჭაბურღილში გადატუმბვა</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დასახლებული </a:t>
                      </a:r>
                      <a:r>
                        <a:rPr lang="ka-GE" sz="1100" dirty="0">
                          <a:effectLst/>
                          <a:latin typeface="+mn-lt"/>
                          <a:ea typeface="Times New Roman" panose="02020603050405020304" pitchFamily="18" charset="0"/>
                          <a:cs typeface="Times New Roman" panose="02020603050405020304" pitchFamily="18" charset="0"/>
                        </a:rPr>
                        <a:t>პუნქტი </a:t>
                      </a:r>
                    </a:p>
                    <a:p>
                      <a:pPr marL="0" marR="0" algn="ctr">
                        <a:lnSpc>
                          <a:spcPct val="115000"/>
                        </a:lnSpc>
                        <a:spcBef>
                          <a:spcPts val="0"/>
                        </a:spcBef>
                        <a:spcAft>
                          <a:spcPts val="0"/>
                        </a:spcAft>
                      </a:pPr>
                      <a:r>
                        <a:rPr lang="ka-GE" sz="1100" dirty="0">
                          <a:effectLst/>
                          <a:latin typeface="+mn-lt"/>
                          <a:ea typeface="Calibri" panose="020F0502020204030204" pitchFamily="34" charset="0"/>
                          <a:cs typeface="Times New Roman" panose="02020603050405020304" pitchFamily="18" charset="0"/>
                        </a:rPr>
                        <a:t>დასაქმებული პერსონალი</a:t>
                      </a:r>
                    </a:p>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mn-lt"/>
                          <a:ea typeface="Calibri" panose="020F0502020204030204" pitchFamily="34" charset="0"/>
                          <a:cs typeface="Times New Roman" panose="02020603050405020304" pitchFamily="18" charset="0"/>
                        </a:rPr>
                        <a:t>სატრანსპორტო საშუალებების ტექნიკური გამართულობის უზრუნველყოფა;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mn-lt"/>
                          <a:ea typeface="Calibri" panose="020F0502020204030204" pitchFamily="34" charset="0"/>
                          <a:cs typeface="Times New Roman" panose="02020603050405020304" pitchFamily="18" charset="0"/>
                        </a:rPr>
                        <a:t>ტრანსპორტის მოძრაობის ოპტიმალური სიჩქარის დაცვა;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mn-lt"/>
                          <a:ea typeface="Calibri" panose="020F0502020204030204" pitchFamily="34" charset="0"/>
                          <a:cs typeface="Times New Roman" panose="02020603050405020304" pitchFamily="18" charset="0"/>
                        </a:rPr>
                        <a:t>მანქანების ძრავების ჩაქრობა ან მინიმალურ ბრუნზე მუშაობა, როცა არ ხდება მათი გამოყენება;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mn-lt"/>
                          <a:ea typeface="Calibri" panose="020F0502020204030204" pitchFamily="34" charset="0"/>
                          <a:cs typeface="Times New Roman" panose="02020603050405020304" pitchFamily="18" charset="0"/>
                        </a:rPr>
                        <a:t>ტექნოლოგიური რეზერვუარების და მილსადენების ტექნიკურად გამართულ მდგომარეობაში ექსპლუატაცია და მონიტორინგი;</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mn-lt"/>
                          <a:ea typeface="Calibri" panose="020F0502020204030204" pitchFamily="34" charset="0"/>
                          <a:cs typeface="Times New Roman" panose="02020603050405020304" pitchFamily="18" charset="0"/>
                        </a:rPr>
                        <a:t>საჩივრების შემოსვლის შემთხვევაში მოხდება მათი დაფიქსირება/აღრიცხვა და სათანადო რეაგირება (მათ შორის რეაგირება გულისხმობს საჭიროების შემთხვევაში დასახლებული პუნქტის შემთხვევაში გამავალი გზის პერიოდულ მორწყვას მშრალ ამინდში).</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mn-lt"/>
                          <a:ea typeface="Times New Roman" panose="02020603050405020304" pitchFamily="18" charset="0"/>
                          <a:cs typeface="Times New Roman" panose="02020603050405020304" pitchFamily="18" charset="0"/>
                        </a:rPr>
                        <a:t>მუდმივი მონიტორინგი.</a:t>
                      </a:r>
                      <a:endParaRPr lang="en-US" sz="1100"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გარემოს დაცვისა და სოფლის მეურნეობის სამინისტროში გზშ-ს ანგარიშთან ერთად შესათანხმებლად წარმოდგენილი იქნება სტაციონალური გაფრქვევის წყაროების ატმოსფერულ ჰაერში მავნე ნივთიერებათა ზღვრულად დასაშვები გაფრქვევის ნორმების პროექტი.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6762943"/>
                  </a:ext>
                </a:extLst>
              </a:tr>
              <a:tr h="295770">
                <a:tc gridSpan="3">
                  <a:txBody>
                    <a:bodyPr/>
                    <a:lstStyle/>
                    <a:p>
                      <a:pPr marL="0" marR="0" algn="l">
                        <a:lnSpc>
                          <a:spcPct val="115000"/>
                        </a:lnSpc>
                        <a:spcBef>
                          <a:spcPts val="0"/>
                        </a:spcBef>
                        <a:spcAft>
                          <a:spcPts val="0"/>
                        </a:spcAft>
                      </a:pPr>
                      <a:r>
                        <a:rPr lang="ka-GE" sz="1100" b="1" dirty="0">
                          <a:effectLst/>
                          <a:latin typeface="+mn-lt"/>
                          <a:ea typeface="Calibri" panose="020F0502020204030204" pitchFamily="34" charset="0"/>
                          <a:cs typeface="Times New Roman" panose="02020603050405020304" pitchFamily="18" charset="0"/>
                        </a:rPr>
                        <a:t>ხმაურის გავრცელება</a:t>
                      </a: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algn="ctr">
                        <a:lnSpc>
                          <a:spcPct val="115000"/>
                        </a:lnSpc>
                        <a:spcBef>
                          <a:spcPts val="0"/>
                        </a:spcBef>
                        <a:spcAft>
                          <a:spcPts val="0"/>
                        </a:spcAft>
                      </a:pP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lvl="0" indent="0" algn="just">
                        <a:lnSpc>
                          <a:spcPct val="115000"/>
                        </a:lnSpc>
                        <a:spcBef>
                          <a:spcPts val="0"/>
                        </a:spcBef>
                        <a:spcAft>
                          <a:spcPts val="0"/>
                        </a:spcAft>
                        <a:buFont typeface="Wingdings" panose="05000000000000000000" pitchFamily="2" charset="2"/>
                        <a:buNone/>
                      </a:pP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81380195"/>
                  </a:ext>
                </a:extLst>
              </a:tr>
              <a:tr h="2317730">
                <a:tc>
                  <a:txBody>
                    <a:bodyPr/>
                    <a:lstStyle/>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ხმაურის გამომწვევი ძირითადი დანადგარ-მექანიზმებია ტექნოლოგიურ ციკლში ჩართული ტუმბოები და ავტოცისტერნები, რომლითაც ხორციელდება თხევადი ნარჩენების ტერიტორიაზე შემოტანა. </a:t>
                      </a:r>
                      <a:endParaRPr lang="en-US" sz="1100" dirty="0">
                        <a:effectLst/>
                        <a:latin typeface="+mn-lt"/>
                        <a:ea typeface="Calibri" panose="020F0502020204030204" pitchFamily="34" charset="0"/>
                        <a:cs typeface="Times New Roman" panose="02020603050405020304" pitchFamily="18" charset="0"/>
                      </a:endParaRP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თხევადი ნარჩენების ტრანსპორტირება დასახლებულ პუნქტების გავლით</a:t>
                      </a:r>
                      <a:r>
                        <a:rPr lang="en-US" sz="1100" dirty="0">
                          <a:effectLst/>
                          <a:latin typeface="+mn-lt"/>
                          <a:ea typeface="Calibri" panose="020F0502020204030204" pitchFamily="34" charset="0"/>
                          <a:cs typeface="Times New Roman" panose="02020603050405020304" pitchFamily="18" charset="0"/>
                        </a:rPr>
                        <a:t>.</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ct val="115000"/>
                        </a:lnSpc>
                        <a:spcBef>
                          <a:spcPts val="0"/>
                        </a:spcBef>
                        <a:spcAft>
                          <a:spcPts val="0"/>
                        </a:spcAft>
                      </a:pPr>
                      <a:r>
                        <a:rPr lang="ka-GE" sz="1100" dirty="0">
                          <a:effectLst/>
                          <a:latin typeface="+mn-lt"/>
                          <a:ea typeface="Times New Roman" panose="02020603050405020304" pitchFamily="18" charset="0"/>
                          <a:cs typeface="Times New Roman" panose="02020603050405020304" pitchFamily="18" charset="0"/>
                        </a:rPr>
                        <a:t>დასახლებული პუნქტი </a:t>
                      </a:r>
                    </a:p>
                    <a:p>
                      <a:pPr marL="0" marR="0" algn="ctr">
                        <a:lnSpc>
                          <a:spcPct val="115000"/>
                        </a:lnSpc>
                        <a:spcBef>
                          <a:spcPts val="0"/>
                        </a:spcBef>
                        <a:spcAft>
                          <a:spcPts val="0"/>
                        </a:spcAft>
                      </a:pPr>
                      <a:r>
                        <a:rPr lang="ka-GE" sz="1100" dirty="0">
                          <a:effectLst/>
                          <a:latin typeface="+mn-lt"/>
                          <a:ea typeface="Calibri" panose="020F0502020204030204" pitchFamily="34" charset="0"/>
                          <a:cs typeface="Times New Roman" panose="02020603050405020304" pitchFamily="18" charset="0"/>
                        </a:rPr>
                        <a:t>დასაქმებული პერსონალი</a:t>
                      </a:r>
                    </a:p>
                    <a:p>
                      <a:pPr marL="0" marR="0" algn="ctr">
                        <a:lnSpc>
                          <a:spcPct val="115000"/>
                        </a:lnSpc>
                        <a:spcBef>
                          <a:spcPts val="0"/>
                        </a:spcBef>
                        <a:spcAft>
                          <a:spcPts val="0"/>
                        </a:spcAft>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just">
                        <a:lnSpc>
                          <a:spcPct val="115000"/>
                        </a:lnSpc>
                        <a:spcBef>
                          <a:spcPts val="0"/>
                        </a:spcBef>
                        <a:spcAft>
                          <a:spcPts val="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მანქანა-დანადგარების ტექნიკური გამართულობის უზრუნველყოფა;</a:t>
                      </a:r>
                    </a:p>
                    <a:p>
                      <a:pPr marL="171450" marR="0" lvl="0" indent="-171450" algn="just">
                        <a:lnSpc>
                          <a:spcPct val="115000"/>
                        </a:lnSpc>
                        <a:spcBef>
                          <a:spcPts val="0"/>
                        </a:spcBef>
                        <a:spcAft>
                          <a:spcPts val="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ტრანსპორტის მოძრაობის ოპტიმალური სიჩქარის დაცვა;</a:t>
                      </a:r>
                    </a:p>
                    <a:p>
                      <a:pPr marL="171450" marR="0" lvl="0" indent="-171450" algn="just">
                        <a:lnSpc>
                          <a:spcPct val="115000"/>
                        </a:lnSpc>
                        <a:spcBef>
                          <a:spcPts val="0"/>
                        </a:spcBef>
                        <a:spcAft>
                          <a:spcPts val="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პერსონალის ინსტრუქტაჟი სამუშაოების დაწყებამდე.</a:t>
                      </a:r>
                    </a:p>
                    <a:p>
                      <a:pPr marL="171450" marR="0" lvl="0" indent="-171450" algn="just">
                        <a:lnSpc>
                          <a:spcPct val="115000"/>
                        </a:lnSpc>
                        <a:spcBef>
                          <a:spcPts val="0"/>
                        </a:spcBef>
                        <a:spcAft>
                          <a:spcPts val="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გზშ-ს ანგარიშში წარმოდგენილი იქნება ხმაურის დონეების გაანგარიშება  და შესაბამისი შემარბილებელი ღონისძიებების დეტალური აღწერა.</a:t>
                      </a:r>
                    </a:p>
                    <a:p>
                      <a:pPr marL="171450" marR="0" lvl="0" indent="-171450" algn="just">
                        <a:lnSpc>
                          <a:spcPct val="115000"/>
                        </a:lnSpc>
                        <a:spcBef>
                          <a:spcPts val="0"/>
                        </a:spcBef>
                        <a:spcAft>
                          <a:spcPts val="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გაანგარიშების შედეგად ადგილებში   სადაც   დადგინდება   პოტენციურად მნიშვნელოვანი ზემოქმედებები, დაიგეგმება ხმაურის შესამცირებლად სათანადო შემარბილებელი ზომები, როგორც სამუშაო ადგილზე მომუშავეთათვის, ისე ხმაურის წარმომშობი ობიექტის დაშორებით არსებული რეცეპტორებისათვის და ზემოქმედებისათვის.</a:t>
                      </a: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78333174"/>
                  </a:ext>
                </a:extLst>
              </a:tr>
            </a:tbl>
          </a:graphicData>
        </a:graphic>
      </p:graphicFrame>
    </p:spTree>
    <p:extLst>
      <p:ext uri="{BB962C8B-B14F-4D97-AF65-F5344CB8AC3E}">
        <p14:creationId xmlns:p14="http://schemas.microsoft.com/office/powerpoint/2010/main" val="33984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469936" y="84841"/>
            <a:ext cx="10742517" cy="577249"/>
          </a:xfrm>
        </p:spPr>
        <p:txBody>
          <a:bodyPr>
            <a:normAutofit/>
          </a:bodyPr>
          <a:lstStyle/>
          <a:p>
            <a:pPr algn="ctr">
              <a:lnSpc>
                <a:spcPct val="100000"/>
              </a:lnSpc>
            </a:pPr>
            <a:r>
              <a:rPr lang="ka-GE" sz="1800" b="1" dirty="0"/>
              <a:t>დაგეგმილი საქმიანობის მოკლე აღწერა</a:t>
            </a:r>
            <a:endParaRPr lang="en-US" sz="1800" b="1" dirty="0"/>
          </a:p>
        </p:txBody>
      </p:sp>
      <p:sp>
        <p:nvSpPr>
          <p:cNvPr id="5" name="Rectangle 4">
            <a:extLst>
              <a:ext uri="{FF2B5EF4-FFF2-40B4-BE49-F238E27FC236}">
                <a16:creationId xmlns:a16="http://schemas.microsoft.com/office/drawing/2014/main" id="{B46597A7-644D-4B11-96B7-BDEFB8421082}"/>
              </a:ext>
            </a:extLst>
          </p:cNvPr>
          <p:cNvSpPr/>
          <p:nvPr/>
        </p:nvSpPr>
        <p:spPr>
          <a:xfrm>
            <a:off x="790119" y="772999"/>
            <a:ext cx="10742517" cy="5816977"/>
          </a:xfrm>
          <a:prstGeom prst="rect">
            <a:avLst/>
          </a:prstGeom>
        </p:spPr>
        <p:txBody>
          <a:bodyPr wrap="square">
            <a:spAutoFit/>
          </a:bodyPr>
          <a:lstStyle/>
          <a:p>
            <a:pPr algn="just">
              <a:spcBef>
                <a:spcPts val="600"/>
              </a:spcBef>
            </a:pPr>
            <a:r>
              <a:rPr lang="ka-GE" dirty="0"/>
              <a:t>შპს „ბილჯ ვოტერ"-ს დაგეგმილი აქვს, ხობის  მუნიციპალიტეტის  სოფ.  ჭალადიდის მიმდებარე ტერიტორიაზე არსებულ აღმოსავლეთ ჭალადიდის № 7 ჭაბურღილში, შთანმთქმნელ ჰორიზონტში თხევადი სახიფათო ნარჩენების პირდაპირ განთავსების, ან/და საჭიროების შემთხვევაში (დამკვეთთან დადებული მომსახურების ხელშეკრულებაში მითითებული ოპერაციის შესაბამისად) მათი სეპარაციის შედეგად გამოცალკევებული ტექნიკური წყლის განთავსების პროექტის </a:t>
            </a:r>
            <a:r>
              <a:rPr lang="ka-GE" dirty="0">
                <a:latin typeface="Sylfaen" panose="010A0502050306030303" pitchFamily="18" charset="0"/>
              </a:rPr>
              <a:t>განხორცილება</a:t>
            </a:r>
            <a:r>
              <a:rPr lang="ka-GE" dirty="0"/>
              <a:t>. </a:t>
            </a:r>
          </a:p>
          <a:p>
            <a:pPr algn="just">
              <a:spcBef>
                <a:spcPts val="600"/>
              </a:spcBef>
            </a:pPr>
            <a:endParaRPr lang="ka-GE" dirty="0"/>
          </a:p>
          <a:p>
            <a:pPr algn="just">
              <a:spcBef>
                <a:spcPts val="600"/>
              </a:spcBef>
            </a:pPr>
            <a:r>
              <a:rPr lang="ka-GE" dirty="0"/>
              <a:t>კომპანიიას დაგეგმილი აქვს წლის განმავლობაში 350,400 მ3 (960 მ3/დღ) თხევადი ნარჩენის განთავსება ან/და საჭიროების შემთხვევაში წინასწარ დამუშავება (სეპარაცია)  და შემდეგ განთავსება. განთავსებისთის ან/და საჭიროების შემთხვევაში მათი წინასწარ დამუშავების (სეპარაციის) და შემდგომ განთავსების განსაზღვრული სახიფათო თხევადი ნარჩენების (შემდგომ „თხევადი ნარჩენები“) ნუსხა მოცემულია გზშ-ს ანგარიშში. </a:t>
            </a:r>
          </a:p>
          <a:p>
            <a:pPr algn="just">
              <a:spcBef>
                <a:spcPts val="600"/>
              </a:spcBef>
            </a:pPr>
            <a:endParaRPr lang="ka-GE" dirty="0"/>
          </a:p>
          <a:p>
            <a:pPr algn="just">
              <a:spcBef>
                <a:spcPts val="600"/>
              </a:spcBef>
            </a:pPr>
            <a:r>
              <a:rPr lang="ka-GE" dirty="0"/>
              <a:t>გარემოს დაცვის და სოფლის მეურნეობის მინისტრის 2020 წლის 19 ოქტომბრის </a:t>
            </a:r>
            <a:r>
              <a:rPr lang="en-US" dirty="0"/>
              <a:t>N2-923 </a:t>
            </a:r>
            <a:r>
              <a:rPr lang="ka-GE" dirty="0"/>
              <a:t>ბრძანებით კომპანიაზე გაცემულია გარემოსდაცვითი გადაწყვეტილება ხობის მუნიციპალიტეტში, შპს „ბილჯ ვოტერის“ სახიფათო ნარჩენების (ლიალური და ნავთობის ნახშირწყალბადებით დაბინძურებული წყლების) განთავსებაზე. </a:t>
            </a:r>
          </a:p>
          <a:p>
            <a:pPr algn="just">
              <a:spcBef>
                <a:spcPts val="600"/>
              </a:spcBef>
            </a:pPr>
            <a:endParaRPr lang="ka-GE" dirty="0"/>
          </a:p>
          <a:p>
            <a:pPr algn="just">
              <a:spcBef>
                <a:spcPts val="600"/>
              </a:spcBef>
            </a:pPr>
            <a:endParaRPr lang="ka-GE" dirty="0"/>
          </a:p>
        </p:txBody>
      </p:sp>
      <p:pic>
        <p:nvPicPr>
          <p:cNvPr id="8" name="Content Placeholder 3" descr="leyyet head _1">
            <a:extLst>
              <a:ext uri="{FF2B5EF4-FFF2-40B4-BE49-F238E27FC236}">
                <a16:creationId xmlns:a16="http://schemas.microsoft.com/office/drawing/2014/main" id="{18719223-707C-4DF4-A160-4C53929627DF}"/>
              </a:ext>
            </a:extLst>
          </p:cNvPr>
          <p:cNvPicPr>
            <a:picLocks/>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Tree>
    <p:extLst>
      <p:ext uri="{BB962C8B-B14F-4D97-AF65-F5344CB8AC3E}">
        <p14:creationId xmlns:p14="http://schemas.microsoft.com/office/powerpoint/2010/main" val="42250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endParaRPr lang="en-US" sz="1800" b="1" dirty="0"/>
          </a:p>
        </p:txBody>
      </p:sp>
      <p:graphicFrame>
        <p:nvGraphicFramePr>
          <p:cNvPr id="5" name="Table 4">
            <a:extLst>
              <a:ext uri="{FF2B5EF4-FFF2-40B4-BE49-F238E27FC236}">
                <a16:creationId xmlns:a16="http://schemas.microsoft.com/office/drawing/2014/main" id="{0A896AC5-1649-4E92-8D3A-84BBAD6C1B3A}"/>
              </a:ext>
            </a:extLst>
          </p:cNvPr>
          <p:cNvGraphicFramePr>
            <a:graphicFrameLocks noGrp="1"/>
          </p:cNvGraphicFramePr>
          <p:nvPr>
            <p:extLst>
              <p:ext uri="{D42A27DB-BD31-4B8C-83A1-F6EECF244321}">
                <p14:modId xmlns:p14="http://schemas.microsoft.com/office/powerpoint/2010/main" val="3475848050"/>
              </p:ext>
            </p:extLst>
          </p:nvPr>
        </p:nvGraphicFramePr>
        <p:xfrm>
          <a:off x="94268" y="113123"/>
          <a:ext cx="12000321" cy="6579908"/>
        </p:xfrm>
        <a:graphic>
          <a:graphicData uri="http://schemas.openxmlformats.org/drawingml/2006/table">
            <a:tbl>
              <a:tblPr firstRow="1" firstCol="1" bandRow="1"/>
              <a:tblGrid>
                <a:gridCol w="4236931">
                  <a:extLst>
                    <a:ext uri="{9D8B030D-6E8A-4147-A177-3AD203B41FA5}">
                      <a16:colId xmlns:a16="http://schemas.microsoft.com/office/drawing/2014/main" val="610115913"/>
                    </a:ext>
                  </a:extLst>
                </a:gridCol>
                <a:gridCol w="1890222">
                  <a:extLst>
                    <a:ext uri="{9D8B030D-6E8A-4147-A177-3AD203B41FA5}">
                      <a16:colId xmlns:a16="http://schemas.microsoft.com/office/drawing/2014/main" val="4227022494"/>
                    </a:ext>
                  </a:extLst>
                </a:gridCol>
                <a:gridCol w="5873168">
                  <a:extLst>
                    <a:ext uri="{9D8B030D-6E8A-4147-A177-3AD203B41FA5}">
                      <a16:colId xmlns:a16="http://schemas.microsoft.com/office/drawing/2014/main" val="3035579952"/>
                    </a:ext>
                  </a:extLst>
                </a:gridCol>
              </a:tblGrid>
              <a:tr h="5411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1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25727438"/>
                  </a:ext>
                </a:extLst>
              </a:tr>
              <a:tr h="37307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ka-GE" sz="1100" b="1" dirty="0">
                          <a:effectLst/>
                          <a:latin typeface="Sylfaen" panose="010A0502050306030303" pitchFamily="18" charset="0"/>
                          <a:ea typeface="Calibri" panose="020F0502020204030204" pitchFamily="34" charset="0"/>
                          <a:cs typeface="Times New Roman" panose="02020603050405020304" pitchFamily="18" charset="0"/>
                        </a:rPr>
                        <a:t>ზემოქმედება ნიადაგზე, დაბინძურების რისკები და შემარბილებელი ღონისძიებები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588365"/>
                  </a:ext>
                </a:extLst>
              </a:tr>
              <a:tr h="56657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ტერიტორიაზე შემოტანილი თხევადი სახიფათო ნარჩენების რეზერვუარებში ჩასხმის პროცესში ავარიული დაღვრა/გაჟონვა;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რეზერვუარების ჰერმეტულობის დარღვევა და თხევადი სახიფათო ნარჩენების ავარიული დაღვრა და ტერიტორიაზე გავრცელება;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ტექნოლოგიური მილსადენების გადაბმის ადგილებში, ვენტილებიდან სითხის გაჟონვა;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გამოყენებული ტექნიკიდან, ნავთობპროდუქტების და სხვა დამაბინძურებლების გაჟონვა</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endParaRPr lang="ka-GE" sz="1100" dirty="0">
                        <a:effectLst/>
                        <a:latin typeface="Sylfaen" panose="010A0502050306030303" pitchFamily="18" charset="0"/>
                        <a:ea typeface="Calibri" panose="020F0502020204030204" pitchFamily="34" charset="0"/>
                        <a:cs typeface="Times New Roman" panose="02020603050405020304" pitchFamily="18" charset="0"/>
                      </a:endParaRP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ნარჩენების არასწორი მართვა</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endParaRPr lang="ka-GE" sz="1100" dirty="0">
                        <a:effectLst/>
                        <a:latin typeface="Sylfaen" panose="010A0502050306030303" pitchFamily="18" charset="0"/>
                        <a:ea typeface="Calibri" panose="020F0502020204030204" pitchFamily="34" charset="0"/>
                        <a:cs typeface="Times New Roman" panose="02020603050405020304" pitchFamily="18" charset="0"/>
                      </a:endParaRP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ჩამდინარე და სანიაღვრე წყლების დაბინძურება და მათი არასწორი მართვა.</a:t>
                      </a:r>
                    </a:p>
                    <a:p>
                      <a:pPr marL="0" marR="0" algn="l">
                        <a:lnSpc>
                          <a:spcPct val="115000"/>
                        </a:lnSpc>
                        <a:spcBef>
                          <a:spcPts val="0"/>
                        </a:spcBef>
                        <a:spcAft>
                          <a:spcPts val="0"/>
                        </a:spcAft>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უზრუნველყოფილია სატრანსპორტო საშუალებების და ტუმბო დანადგარების, ტექნოლოგიური მილსადენებისა და რეზერვუარების ტექნიკური გამართულობა;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 იქნება დანადგარ-მექანიზმების ტექნიკურ გამართულობაზე მუდმივი მონიტორინგი;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მასალების და ნარჩენების სათანადო მენეჯმენტი;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სამეურნეო-ფეკალური წყლების შესაგროვებელი საასენიზაციო ორმოს ჰერმეტულობის უზრუნველყოფა და საჭიროების შესაბამისა გატანა;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პერსონალის სწავლება დამაბინძურებელი ნივთიერებების პრევენციის საკითხებზე.</a:t>
                      </a:r>
                    </a:p>
                    <a:p>
                      <a:pPr marL="0" marR="0" lvl="0" indent="0" algn="just">
                        <a:lnSpc>
                          <a:spcPct val="115000"/>
                        </a:lnSpc>
                        <a:spcBef>
                          <a:spcPts val="0"/>
                        </a:spcBef>
                        <a:spcAft>
                          <a:spcPts val="0"/>
                        </a:spcAft>
                        <a:buFont typeface="Wingdings" panose="05000000000000000000" pitchFamily="2" charset="2"/>
                        <a:buNone/>
                      </a:pPr>
                      <a:r>
                        <a:rPr lang="ka-GE" sz="1100" dirty="0">
                          <a:effectLst/>
                          <a:latin typeface="Sylfaen" panose="010A0502050306030303" pitchFamily="18" charset="0"/>
                          <a:ea typeface="Calibri" panose="020F0502020204030204" pitchFamily="34" charset="0"/>
                          <a:cs typeface="Times New Roman" panose="02020603050405020304" pitchFamily="18" charset="0"/>
                        </a:rPr>
                        <a:t>ამასთან, შპს „ბილჯ ვოტერ“-მა  საქართველოს გარემოსა და ბუნებრივი რესურსების დაცვის სამინისტროს 2017 წლის 31 ივლისის </a:t>
                      </a:r>
                      <a:r>
                        <a:rPr lang="en-US" sz="1100" dirty="0">
                          <a:effectLst/>
                          <a:latin typeface="Sylfaen" panose="010A0502050306030303" pitchFamily="18" charset="0"/>
                          <a:ea typeface="Calibri" panose="020F0502020204030204" pitchFamily="34" charset="0"/>
                          <a:cs typeface="Times New Roman" panose="02020603050405020304" pitchFamily="18" charset="0"/>
                        </a:rPr>
                        <a:t>N</a:t>
                      </a:r>
                      <a:r>
                        <a:rPr lang="ka-GE" sz="1100" dirty="0">
                          <a:effectLst/>
                          <a:latin typeface="Sylfaen" panose="010A0502050306030303" pitchFamily="18" charset="0"/>
                          <a:ea typeface="Calibri" panose="020F0502020204030204" pitchFamily="34" charset="0"/>
                          <a:cs typeface="Times New Roman" panose="02020603050405020304" pitchFamily="18" charset="0"/>
                        </a:rPr>
                        <a:t>ი-573 ბრძანებით დამტკიცებული </a:t>
                      </a:r>
                      <a:r>
                        <a:rPr lang="en-US" sz="1100" dirty="0">
                          <a:effectLst/>
                          <a:latin typeface="Sylfaen" panose="010A0502050306030303" pitchFamily="18" charset="0"/>
                          <a:ea typeface="Calibri" panose="020F0502020204030204" pitchFamily="34" charset="0"/>
                          <a:cs typeface="Times New Roman" panose="02020603050405020304" pitchFamily="18" charset="0"/>
                        </a:rPr>
                        <a:t>N7 </a:t>
                      </a:r>
                      <a:r>
                        <a:rPr lang="ka-GE" sz="1100" dirty="0">
                          <a:effectLst/>
                          <a:latin typeface="Sylfaen" panose="010A0502050306030303" pitchFamily="18" charset="0"/>
                          <a:ea typeface="Calibri" panose="020F0502020204030204" pitchFamily="34" charset="0"/>
                          <a:cs typeface="Times New Roman" panose="02020603050405020304" pitchFamily="18" charset="0"/>
                        </a:rPr>
                        <a:t>გადაწყვეტილების საფუძველზე განახორციელა ზემოქმედების მინიმიზაციის რიგი ღონისძიებები, მათ შორის:</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ყველა რეზერვუარის წინ მოწყობილია დაღვრილი სითხის შესაგროვებელი ბეტონის ავზები;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სატუმბი დანადგარების მოედნის პერიმეტრზე მოწყობილია დაღვრილი სითხის საწრეტი ბეტონის არხები;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მოწყობილია ბეტონის მიწისქვეშა ავზი, რომელშიც შეგროვდება რეზერვუარების და დანადგარების განთავსების პერიმეტრზე წარმოქმნილი სანიაღვრე წყლები, რომელიც გადაიტუმბება სითხის მიმღებ რეზერვუარებში;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მიწისქვეშა ბეტონის ავზთან მოწყობილია,  საწრეტი არხების და რეზერვუარებთან მოწყობილი ბეტონის ავზების, დამაკავშირებელი არხები;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საწრეტი არხის გასწვრივ მოწყობილია 0,5მ ფუნდამენტის კაპიტალური ღობე, რომელიც ავარიული დაღვრის შემთხვევაში უზრუნველყოფს თხევადი მასის შეკავებას და საწრეტი არხის დაბინძურების პრევენციას.</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აგრეთვე, საწრეტი არხის გასწვრივ, ღობის მთელ პერიმეტრზე მოეწყო მიწაყრილის ჯებირი, სადაც დარგულია ხე-მცენარეები.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განახლებულია დამაბინძურებელი ნივთიერებების დაღვრის სალიკვიდაციო ინვენტარი.</a:t>
                      </a: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6762943"/>
                  </a:ext>
                </a:extLst>
              </a:tr>
            </a:tbl>
          </a:graphicData>
        </a:graphic>
      </p:graphicFrame>
    </p:spTree>
    <p:extLst>
      <p:ext uri="{BB962C8B-B14F-4D97-AF65-F5344CB8AC3E}">
        <p14:creationId xmlns:p14="http://schemas.microsoft.com/office/powerpoint/2010/main" val="358004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endParaRPr lang="en-US" sz="1800" b="1" dirty="0"/>
          </a:p>
        </p:txBody>
      </p:sp>
      <p:graphicFrame>
        <p:nvGraphicFramePr>
          <p:cNvPr id="5" name="Table 4">
            <a:extLst>
              <a:ext uri="{FF2B5EF4-FFF2-40B4-BE49-F238E27FC236}">
                <a16:creationId xmlns:a16="http://schemas.microsoft.com/office/drawing/2014/main" id="{0A896AC5-1649-4E92-8D3A-84BBAD6C1B3A}"/>
              </a:ext>
            </a:extLst>
          </p:cNvPr>
          <p:cNvGraphicFramePr>
            <a:graphicFrameLocks noGrp="1"/>
          </p:cNvGraphicFramePr>
          <p:nvPr>
            <p:extLst>
              <p:ext uri="{D42A27DB-BD31-4B8C-83A1-F6EECF244321}">
                <p14:modId xmlns:p14="http://schemas.microsoft.com/office/powerpoint/2010/main" val="3885107739"/>
              </p:ext>
            </p:extLst>
          </p:nvPr>
        </p:nvGraphicFramePr>
        <p:xfrm>
          <a:off x="103694" y="150829"/>
          <a:ext cx="11990896" cy="6596428"/>
        </p:xfrm>
        <a:graphic>
          <a:graphicData uri="http://schemas.openxmlformats.org/drawingml/2006/table">
            <a:tbl>
              <a:tblPr firstRow="1" firstCol="1" bandRow="1"/>
              <a:tblGrid>
                <a:gridCol w="4196506">
                  <a:extLst>
                    <a:ext uri="{9D8B030D-6E8A-4147-A177-3AD203B41FA5}">
                      <a16:colId xmlns:a16="http://schemas.microsoft.com/office/drawing/2014/main" val="610115913"/>
                    </a:ext>
                  </a:extLst>
                </a:gridCol>
                <a:gridCol w="1872187">
                  <a:extLst>
                    <a:ext uri="{9D8B030D-6E8A-4147-A177-3AD203B41FA5}">
                      <a16:colId xmlns:a16="http://schemas.microsoft.com/office/drawing/2014/main" val="4227022494"/>
                    </a:ext>
                  </a:extLst>
                </a:gridCol>
                <a:gridCol w="5922203">
                  <a:extLst>
                    <a:ext uri="{9D8B030D-6E8A-4147-A177-3AD203B41FA5}">
                      <a16:colId xmlns:a16="http://schemas.microsoft.com/office/drawing/2014/main" val="3035579952"/>
                    </a:ext>
                  </a:extLst>
                </a:gridCol>
              </a:tblGrid>
              <a:tr h="3992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1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25727438"/>
                  </a:ext>
                </a:extLst>
              </a:tr>
              <a:tr h="42236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ka-GE" sz="1100" b="1" dirty="0">
                          <a:effectLst/>
                          <a:latin typeface="Sylfaen" panose="010A0502050306030303" pitchFamily="18" charset="0"/>
                          <a:ea typeface="Calibri" panose="020F0502020204030204" pitchFamily="34" charset="0"/>
                          <a:cs typeface="Times New Roman" panose="02020603050405020304" pitchFamily="18" charset="0"/>
                        </a:rPr>
                        <a:t>ზემოქმედება წყლის გარემოზე და შემარბილებელი ღონისძიებები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60588365"/>
                  </a:ext>
                </a:extLst>
              </a:tr>
              <a:tr h="5767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a:lnSpc>
                          <a:spcPct val="115000"/>
                        </a:lnSpc>
                        <a:spcBef>
                          <a:spcPts val="0"/>
                        </a:spcBef>
                        <a:spcAft>
                          <a:spcPts val="0"/>
                        </a:spcAft>
                        <a:buFont typeface="Wingdings" panose="05000000000000000000" pitchFamily="2" charset="2"/>
                        <a:buNone/>
                      </a:pPr>
                      <a:r>
                        <a:rPr lang="ka-GE" sz="1100" dirty="0">
                          <a:effectLst/>
                          <a:latin typeface="Sylfaen" panose="010A0502050306030303" pitchFamily="18" charset="0"/>
                          <a:ea typeface="Calibri" panose="020F0502020204030204" pitchFamily="34" charset="0"/>
                          <a:cs typeface="Times New Roman" panose="02020603050405020304" pitchFamily="18" charset="0"/>
                        </a:rPr>
                        <a:t>ზედაპირული წყლის ობიექტზე და გრუნტის წყლებზე ზემოქმედება მოსალოდნელია მხოლოდ ავარიულ/გაუთვალისწინებელ შემთხვევებში, მათ შორის:</a:t>
                      </a:r>
                    </a:p>
                    <a:p>
                      <a:pPr marL="0" marR="0" indent="0" algn="l">
                        <a:lnSpc>
                          <a:spcPct val="115000"/>
                        </a:lnSpc>
                        <a:spcBef>
                          <a:spcPts val="0"/>
                        </a:spcBef>
                        <a:spcAft>
                          <a:spcPts val="0"/>
                        </a:spcAft>
                        <a:buFont typeface="Wingdings" panose="05000000000000000000" pitchFamily="2" charset="2"/>
                        <a:buNone/>
                      </a:pPr>
                      <a:endParaRPr lang="ka-GE" sz="1100" dirty="0">
                        <a:effectLst/>
                        <a:latin typeface="Sylfaen" panose="010A0502050306030303" pitchFamily="18" charset="0"/>
                        <a:ea typeface="Calibri" panose="020F0502020204030204" pitchFamily="34" charset="0"/>
                        <a:cs typeface="Times New Roman" panose="02020603050405020304" pitchFamily="18" charset="0"/>
                      </a:endParaRP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ტერიტორიაზე შემოტანილი თხევადი სახიფათო ნარჩენების რეზერვუარებში ჩასხმის პროცესში ავარიული დაღვრა/გაჟონვა;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რეზერვუარების ჰერმეტულობის დარღვევა და თხევადი სახიფათო ნარჩენების ავარიული დაღვრა და ტერიტორიაზე გავრცელება;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ტექნოლოგიური მილსადენების გადაბმის ადგილებში, ვენტილებიდან სითხის გაჟონვა;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გამოყენებული ტექნიკიდან, ნავთობპროდუქტების და სხვა დამაბინძურებლების გაჟონვა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ნარჩენების არასწორი მართვა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ჩამდინარე და სანიაღვრე წყლების დაბინძურება და მათი არასწორი მართვა.</a:t>
                      </a: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სარემონტო-პროფილაქტიკური სამუშაოებს პროცესში.</a:t>
                      </a:r>
                    </a:p>
                    <a:p>
                      <a:pPr marL="171450" marR="0" indent="-171450" algn="l">
                        <a:lnSpc>
                          <a:spcPct val="115000"/>
                        </a:lnSpc>
                        <a:spcBef>
                          <a:spcPts val="0"/>
                        </a:spcBef>
                        <a:spcAft>
                          <a:spcPts val="0"/>
                        </a:spcAft>
                        <a:buFont typeface="Wingdings" panose="05000000000000000000" pitchFamily="2" charset="2"/>
                        <a:buChar char="Ø"/>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ზედაპირული წყლის ობიექტი </a:t>
                      </a:r>
                      <a:endParaRPr lang="en-US" sz="1100" dirty="0">
                        <a:effectLst/>
                        <a:latin typeface="Sylfaen" panose="010A0502050306030303"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მდ. რიონი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უზრუნველყოფილია სატრანსპორტო საშუალებების და ტუმბო დანადგარების, ტექნოლოგიური მილსადენებისა და რეზერვუარების ტექნიკური გამართულობა;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დანადგარ-მექანიზმების ტექნიკურ გამართულობაზე მუდმივი მონიტორინგის წარმოება;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მასალების და ნარჩენების სათანადო მენეჯმენტი;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სამეურნეო-ფეკალური წყლების შესაგროვებელი საასენიზაციო ორმოს ჰერმეტულობის უზრუნველყოფა და საჭიროების შესაბამისა გატანა;</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პერსონალის სწავლება დამაბინძურებელი ნივთიერებების პრევენციის საკითხებზე.</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ყველა რეზერვუარის წინ მოწყობილია დაღვრილი სითხის შესაგროვებელი ბეტონის ავზები;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სატუმბი დანადგარების მოედნის პერიმეტრზე მოწყობილია დაღვრილი სითხის საწრეტი ბეტონის არხები;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მოწყობილია ბეტონის მიწისქვეშა ავზი, რომელშიც შეგროვდება რეზერვუარების და დანადგარების განთავსების პერიმეტრზე წარმოქმნილი სანიაღვრე წყლები, რომელიც გადაიტუმბება სითხის მიმღებ რეზერვუარებში;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მიწისქვეშა ბეტონის ავზთან მოწყობილია, საწრეტი არხების და რეზერვუარებთან მოწყობილი ბეტონის ავზების, დამაკავშირებელი არხები;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საწრეტი არხის გასწვრივ მოწყობილია 0,5მ ფუნდამენტის კაპიტალური ღობე, რომელიც ავარიული დაღვრის შემთხვევაში უზრუნველყოფს თხევადი მასის შეკავებას და საწრეტი არხის დაბინძურების პრევენციას.</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აგრეთვე, საწრეტი არხის გასწვრივ, ღობის მთელ პერიმეტრზე მოეწყო მიწაყრილის ჯებირი, სადაც დარგულია ხე-მცენარეები.</a:t>
                      </a:r>
                    </a:p>
                    <a:p>
                      <a:pPr marL="342900" marR="0" lvl="0" indent="-342900" algn="just">
                        <a:lnSpc>
                          <a:spcPct val="115000"/>
                        </a:lnSpc>
                        <a:spcBef>
                          <a:spcPts val="0"/>
                        </a:spcBef>
                        <a:spcAft>
                          <a:spcPts val="0"/>
                        </a:spcAft>
                        <a:buFont typeface="Wingdings" panose="05000000000000000000" pitchFamily="2" charset="2"/>
                        <a:buChar char=""/>
                      </a:pPr>
                      <a:r>
                        <a:rPr lang="ka-GE" sz="1100" dirty="0">
                          <a:effectLst/>
                          <a:latin typeface="Sylfaen" panose="010A0502050306030303" pitchFamily="18" charset="0"/>
                          <a:ea typeface="Calibri" panose="020F0502020204030204" pitchFamily="34" charset="0"/>
                          <a:cs typeface="Times New Roman" panose="02020603050405020304" pitchFamily="18" charset="0"/>
                        </a:rPr>
                        <a:t>განახლებულია დამაბინძურებელი ნივთიერებების დაღვრის სალიკვიდაციო ინვენტარი.</a:t>
                      </a:r>
                    </a:p>
                    <a:p>
                      <a:pPr marL="0" marR="0" lvl="0" indent="0" algn="just">
                        <a:lnSpc>
                          <a:spcPct val="115000"/>
                        </a:lnSpc>
                        <a:spcBef>
                          <a:spcPts val="0"/>
                        </a:spcBef>
                        <a:spcAft>
                          <a:spcPts val="0"/>
                        </a:spcAft>
                        <a:buFont typeface="Wingdings" panose="05000000000000000000" pitchFamily="2" charset="2"/>
                        <a:buNone/>
                      </a:pPr>
                      <a:r>
                        <a:rPr lang="ka-GE" sz="1100" dirty="0">
                          <a:effectLst/>
                          <a:latin typeface="Sylfaen" panose="010A0502050306030303" pitchFamily="18" charset="0"/>
                          <a:ea typeface="Calibri" panose="020F0502020204030204" pitchFamily="34" charset="0"/>
                          <a:cs typeface="Times New Roman" panose="02020603050405020304" pitchFamily="18" charset="0"/>
                        </a:rPr>
                        <a:t>ამასთან აღსანიშნავია, რომ პლიოცენური ასაკის ქანებში არსებულ არტეზიული წყლებზე ზეგავლენის გამორიცხვის მიზნით სამინისტროს მიერ დამტკიცებული გეგმა–გრაფიკის მიხედვით კომპანია აწარმოებს ჭაბურღილის მიმდებარეთ არსებულ არტეზიული წყლის ჭაბურღილებზე წყლის ხარისხის ფონური მონაცემების სისტემატური მონიტორინგს. ჩატარებული ქიმიური ანალიზებით ირკვევა, რომ წყლის ხარისხის ფონური მონაცემები არ შეცვლილა. </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6762943"/>
                  </a:ext>
                </a:extLst>
              </a:tr>
            </a:tbl>
          </a:graphicData>
        </a:graphic>
      </p:graphicFrame>
    </p:spTree>
    <p:extLst>
      <p:ext uri="{BB962C8B-B14F-4D97-AF65-F5344CB8AC3E}">
        <p14:creationId xmlns:p14="http://schemas.microsoft.com/office/powerpoint/2010/main" val="425798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endParaRPr lang="en-US" sz="1800" b="1" dirty="0"/>
          </a:p>
        </p:txBody>
      </p:sp>
      <p:graphicFrame>
        <p:nvGraphicFramePr>
          <p:cNvPr id="5" name="Table 4">
            <a:extLst>
              <a:ext uri="{FF2B5EF4-FFF2-40B4-BE49-F238E27FC236}">
                <a16:creationId xmlns:a16="http://schemas.microsoft.com/office/drawing/2014/main" id="{0A896AC5-1649-4E92-8D3A-84BBAD6C1B3A}"/>
              </a:ext>
            </a:extLst>
          </p:cNvPr>
          <p:cNvGraphicFramePr>
            <a:graphicFrameLocks noGrp="1"/>
          </p:cNvGraphicFramePr>
          <p:nvPr>
            <p:extLst>
              <p:ext uri="{D42A27DB-BD31-4B8C-83A1-F6EECF244321}">
                <p14:modId xmlns:p14="http://schemas.microsoft.com/office/powerpoint/2010/main" val="1483854183"/>
              </p:ext>
            </p:extLst>
          </p:nvPr>
        </p:nvGraphicFramePr>
        <p:xfrm>
          <a:off x="133546" y="94508"/>
          <a:ext cx="11924908" cy="6668984"/>
        </p:xfrm>
        <a:graphic>
          <a:graphicData uri="http://schemas.openxmlformats.org/drawingml/2006/table">
            <a:tbl>
              <a:tblPr firstRow="1" firstCol="1" bandRow="1"/>
              <a:tblGrid>
                <a:gridCol w="4173411">
                  <a:extLst>
                    <a:ext uri="{9D8B030D-6E8A-4147-A177-3AD203B41FA5}">
                      <a16:colId xmlns:a16="http://schemas.microsoft.com/office/drawing/2014/main" val="610115913"/>
                    </a:ext>
                  </a:extLst>
                </a:gridCol>
                <a:gridCol w="1861885">
                  <a:extLst>
                    <a:ext uri="{9D8B030D-6E8A-4147-A177-3AD203B41FA5}">
                      <a16:colId xmlns:a16="http://schemas.microsoft.com/office/drawing/2014/main" val="4227022494"/>
                    </a:ext>
                  </a:extLst>
                </a:gridCol>
                <a:gridCol w="5889612">
                  <a:extLst>
                    <a:ext uri="{9D8B030D-6E8A-4147-A177-3AD203B41FA5}">
                      <a16:colId xmlns:a16="http://schemas.microsoft.com/office/drawing/2014/main" val="3035579952"/>
                    </a:ext>
                  </a:extLst>
                </a:gridCol>
              </a:tblGrid>
              <a:tr h="4671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1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25727438"/>
                  </a:ext>
                </a:extLst>
              </a:tr>
              <a:tr h="398443">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ka-GE" sz="1100" b="1" dirty="0">
                          <a:effectLst/>
                          <a:latin typeface="Sylfaen" panose="010A0502050306030303" pitchFamily="18" charset="0"/>
                          <a:ea typeface="Calibri" panose="020F0502020204030204" pitchFamily="34" charset="0"/>
                          <a:cs typeface="Times New Roman" panose="02020603050405020304" pitchFamily="18" charset="0"/>
                        </a:rPr>
                        <a:t>ზემოქმედება ბიოლოგიურ გარემოზე</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588365"/>
                  </a:ext>
                </a:extLst>
              </a:tr>
              <a:tr h="279685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ტრანსპორტის მოძრაობა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ტუმბო-დანადგარების ფუნქციონირება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ღამის საათებში განათებულობის ფონის შეცვლით გამოწვეული ზემოქმედება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ფრინველთა</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დაფრთხობა</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რისი</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თანმდევი</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შესაძლოა</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იყოს</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მათი</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დეზორიენტაცია</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b="0" dirty="0">
                          <a:effectLst/>
                          <a:latin typeface="Sylfaen" panose="010A0502050306030303" pitchFamily="18" charset="0"/>
                          <a:ea typeface="Calibri" panose="020F0502020204030204" pitchFamily="34" charset="0"/>
                          <a:cs typeface="Times New Roman" panose="02020603050405020304" pitchFamily="18" charset="0"/>
                        </a:rPr>
                        <a:t> </a:t>
                      </a:r>
                      <a:r>
                        <a:rPr lang="en-US" sz="1100" b="0" dirty="0" err="1">
                          <a:effectLst/>
                          <a:latin typeface="Sylfaen" panose="010A0502050306030303" pitchFamily="18" charset="0"/>
                          <a:ea typeface="Calibri" panose="020F0502020204030204" pitchFamily="34" charset="0"/>
                          <a:cs typeface="Times New Roman" panose="02020603050405020304" pitchFamily="18" charset="0"/>
                        </a:rPr>
                        <a:t>დაშავება</a:t>
                      </a:r>
                      <a:r>
                        <a:rPr lang="ka-GE" sz="1100" b="0" dirty="0">
                          <a:effectLst/>
                          <a:latin typeface="Sylfaen" panose="010A0502050306030303" pitchFamily="18" charset="0"/>
                          <a:ea typeface="Calibri" panose="020F0502020204030204" pitchFamily="34" charset="0"/>
                          <a:cs typeface="Times New Roman" panose="02020603050405020304" pitchFamily="18" charset="0"/>
                        </a:rPr>
                        <a:t>).</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0"/>
                        </a:spcAft>
                        <a:buFont typeface="Wingdings" panose="05000000000000000000" pitchFamily="2" charset="2"/>
                        <a:buNone/>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დაცულია ტრანსპორტის მოძრაობის წინასწარ შერჩეული მარშრუტი და მოძრაობის სიჩქარეები;</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საწარმოს ტერიტორიაზე ღამის განათების სისტემების ოპტიმიზაცია და სინათლის სხივის ბაზის ტერიტორიისაკენ მიმართვა;</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ხორციელდება მასალების და ნარჩენების სათანადო მენეჯმენტი;</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მაქსიმალურად სრულდება წყლის, ნიადაგის/გრუნტის, ატმოსფერული ჰაერის დაბინძურების და ხმაურის გავრცელების შემცირების ღონისძიებების ეფექტურად გატარება. </a:t>
                      </a:r>
                    </a:p>
                    <a:p>
                      <a:pPr marL="0" marR="0" lvl="0" indent="0" algn="just">
                        <a:lnSpc>
                          <a:spcPct val="100000"/>
                        </a:lnSpc>
                        <a:spcBef>
                          <a:spcPts val="600"/>
                        </a:spcBef>
                        <a:spcAft>
                          <a:spcPts val="600"/>
                        </a:spcAft>
                        <a:buFont typeface="Wingdings" panose="05000000000000000000" pitchFamily="2" charset="2"/>
                        <a:buNone/>
                      </a:pPr>
                      <a:endParaRPr lang="ka-GE" sz="1100"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just">
                        <a:lnSpc>
                          <a:spcPct val="100000"/>
                        </a:lnSpc>
                        <a:spcBef>
                          <a:spcPts val="600"/>
                        </a:spcBef>
                        <a:spcAft>
                          <a:spcPts val="600"/>
                        </a:spcAft>
                        <a:buFont typeface="Wingdings" panose="05000000000000000000" pitchFamily="2" charset="2"/>
                        <a:buNone/>
                      </a:pPr>
                      <a:r>
                        <a:rPr lang="ka-GE" sz="1100" dirty="0">
                          <a:effectLst/>
                          <a:latin typeface="Sylfaen" panose="010A0502050306030303" pitchFamily="18" charset="0"/>
                          <a:ea typeface="Calibri" panose="020F0502020204030204" pitchFamily="34" charset="0"/>
                          <a:cs typeface="Times New Roman" panose="02020603050405020304" pitchFamily="18" charset="0"/>
                        </a:rPr>
                        <a:t>გზშ-ის ფაზაზე დაგეგმილი კვლევის პროცესში მოხდება, უშუალოდ ბაზის განთავსების ზონაში მოქცეული ჰაბიტატების და აქ მობინადრე სახეობების განსაზღვრა, ამ სახეობებზე შესაძლო ნეგატიური ზემოქმედების შეფასება და შემუშავებული იქნება შესაბამისი შემარბილებელი და საკომპენსაციო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6762943"/>
                  </a:ext>
                </a:extLst>
              </a:tr>
              <a:tr h="323904">
                <a:tc gridSpan="3">
                  <a:txBody>
                    <a:bodyPr/>
                    <a:lstStyle/>
                    <a:p>
                      <a:pPr marL="0" marR="0" algn="l">
                        <a:lnSpc>
                          <a:spcPct val="115000"/>
                        </a:lnSpc>
                        <a:spcBef>
                          <a:spcPts val="0"/>
                        </a:spcBef>
                        <a:spcAft>
                          <a:spcPts val="0"/>
                        </a:spcAft>
                      </a:pPr>
                      <a:r>
                        <a:rPr lang="ka-GE" sz="1100" b="1" dirty="0">
                          <a:effectLst/>
                          <a:latin typeface="+mn-lt"/>
                          <a:ea typeface="Calibri" panose="020F0502020204030204" pitchFamily="34" charset="0"/>
                          <a:cs typeface="Times New Roman" panose="02020603050405020304" pitchFamily="18" charset="0"/>
                        </a:rPr>
                        <a:t>ნარჩენების მართვის პროცესში მოსალოდნელი ზემოქმედება და შემარბილებელი ღონისძიებები</a:t>
                      </a: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algn="ctr">
                        <a:lnSpc>
                          <a:spcPct val="115000"/>
                        </a:lnSpc>
                        <a:spcBef>
                          <a:spcPts val="0"/>
                        </a:spcBef>
                        <a:spcAft>
                          <a:spcPts val="0"/>
                        </a:spcAft>
                      </a:pP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lvl="0" indent="0" algn="just">
                        <a:lnSpc>
                          <a:spcPct val="115000"/>
                        </a:lnSpc>
                        <a:spcBef>
                          <a:spcPts val="0"/>
                        </a:spcBef>
                        <a:spcAft>
                          <a:spcPts val="0"/>
                        </a:spcAft>
                        <a:buFont typeface="Wingdings" panose="05000000000000000000" pitchFamily="2" charset="2"/>
                        <a:buNone/>
                      </a:pP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81380195"/>
                  </a:ext>
                </a:extLst>
              </a:tr>
              <a:tr h="2538189">
                <a:tc>
                  <a:txBody>
                    <a:bodyPr/>
                    <a:lstStyle/>
                    <a:p>
                      <a:pPr marL="171450" marR="0" indent="-171450" algn="l">
                        <a:lnSpc>
                          <a:spcPct val="100000"/>
                        </a:lnSpc>
                        <a:spcBef>
                          <a:spcPts val="600"/>
                        </a:spcBef>
                        <a:spcAft>
                          <a:spcPts val="60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ნარჩენების  არასწორ  მართვას (წყალში გადაყრა, ტერიტორიაზე მიმოფანტვა) შესაძლოა მოყვეს წყლის და ნიადაგის დაბინძურება, ასევე ტერიტორიის სანიტარული მდგომარეობის გაუარესება და უარყოფითი ვიზუალური ცვლილებები;</a:t>
                      </a:r>
                    </a:p>
                    <a:p>
                      <a:pPr marL="171450" marR="0" indent="-171450" algn="l">
                        <a:lnSpc>
                          <a:spcPct val="100000"/>
                        </a:lnSpc>
                        <a:spcBef>
                          <a:spcPts val="600"/>
                        </a:spcBef>
                        <a:spcAft>
                          <a:spcPts val="60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ნარჩენების არასათანადო ადგილას განთავსება შესაძლოა გახდეს გზების ჩახერგვის მიზეზი, სახანძრო უსაფრთხოების დარღვევის მიზეზი და ა.შ.</a:t>
                      </a: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ka-GE" sz="11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ka-GE" sz="1100" dirty="0">
                          <a:effectLst/>
                          <a:latin typeface="Sylfaen" panose="010A0502050306030303" pitchFamily="18" charset="0"/>
                          <a:ea typeface="Calibri" panose="020F0502020204030204" pitchFamily="34" charset="0"/>
                          <a:cs typeface="Times New Roman" panose="02020603050405020304" pitchFamily="18" charset="0"/>
                        </a:rPr>
                        <a:t>ზედაპირული წყლის ობიექტი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დღეისთვის წარმოქმნილი ნარჩენების მართვა ხორციელდება გარემოს დაცვის და სოფლის მეურნეობის სამინისტროსთან შეთანხმებული ნარჩენების მართვის გეგმის მიხედვით. </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ნარჩენების შეგროვება ხდება სეპარირებულად, შესაბამისად გამოყოფილ ბუნკერებში. ნარჩენების შეგროვების მიზნით საწარმოს ტერიტორიაზე მოწყობილია ნარჩენების დროებითი განთავსების უბანი, რომელიც მოეწყო რეგლამენტების მოთხოვნების შესაბამისად. ტერიტორიიდან ნარჩენების გატანა/გადამუშავებას უზრუნველყოფენ შესაბამისი ნებართვის მქონე კონტრაქტორი კომპანიები. გზშ-ს  ანგარიშში წარმოდგენილი იქნება ნარჩენების მართვის განახლებული გეგმა. </a:t>
                      </a: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78333174"/>
                  </a:ext>
                </a:extLst>
              </a:tr>
            </a:tbl>
          </a:graphicData>
        </a:graphic>
      </p:graphicFrame>
    </p:spTree>
    <p:extLst>
      <p:ext uri="{BB962C8B-B14F-4D97-AF65-F5344CB8AC3E}">
        <p14:creationId xmlns:p14="http://schemas.microsoft.com/office/powerpoint/2010/main" val="255018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endParaRPr lang="en-US" sz="1800" b="1" dirty="0"/>
          </a:p>
        </p:txBody>
      </p:sp>
      <p:graphicFrame>
        <p:nvGraphicFramePr>
          <p:cNvPr id="5" name="Table 4">
            <a:extLst>
              <a:ext uri="{FF2B5EF4-FFF2-40B4-BE49-F238E27FC236}">
                <a16:creationId xmlns:a16="http://schemas.microsoft.com/office/drawing/2014/main" id="{0A896AC5-1649-4E92-8D3A-84BBAD6C1B3A}"/>
              </a:ext>
            </a:extLst>
          </p:cNvPr>
          <p:cNvGraphicFramePr>
            <a:graphicFrameLocks noGrp="1"/>
          </p:cNvGraphicFramePr>
          <p:nvPr>
            <p:extLst>
              <p:ext uri="{D42A27DB-BD31-4B8C-83A1-F6EECF244321}">
                <p14:modId xmlns:p14="http://schemas.microsoft.com/office/powerpoint/2010/main" val="3680671186"/>
              </p:ext>
            </p:extLst>
          </p:nvPr>
        </p:nvGraphicFramePr>
        <p:xfrm>
          <a:off x="103696" y="234496"/>
          <a:ext cx="12009749" cy="6389008"/>
        </p:xfrm>
        <a:graphic>
          <a:graphicData uri="http://schemas.openxmlformats.org/drawingml/2006/table">
            <a:tbl>
              <a:tblPr firstRow="1" firstCol="1" bandRow="1"/>
              <a:tblGrid>
                <a:gridCol w="4184664">
                  <a:extLst>
                    <a:ext uri="{9D8B030D-6E8A-4147-A177-3AD203B41FA5}">
                      <a16:colId xmlns:a16="http://schemas.microsoft.com/office/drawing/2014/main" val="610115913"/>
                    </a:ext>
                  </a:extLst>
                </a:gridCol>
                <a:gridCol w="1879560">
                  <a:extLst>
                    <a:ext uri="{9D8B030D-6E8A-4147-A177-3AD203B41FA5}">
                      <a16:colId xmlns:a16="http://schemas.microsoft.com/office/drawing/2014/main" val="4227022494"/>
                    </a:ext>
                  </a:extLst>
                </a:gridCol>
                <a:gridCol w="5945525">
                  <a:extLst>
                    <a:ext uri="{9D8B030D-6E8A-4147-A177-3AD203B41FA5}">
                      <a16:colId xmlns:a16="http://schemas.microsoft.com/office/drawing/2014/main" val="3035579952"/>
                    </a:ext>
                  </a:extLst>
                </a:gridCol>
              </a:tblGrid>
              <a:tr h="4494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1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25727438"/>
                  </a:ext>
                </a:extLst>
              </a:tr>
              <a:tr h="460107">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ka-GE" sz="1100" b="1" dirty="0">
                          <a:effectLst/>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 და შემარბილებელი ღონისძიებები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588365"/>
                  </a:ext>
                </a:extLst>
              </a:tr>
              <a:tr h="2192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ადგილობრივი გზების საფარის ტექნიკური მდგომარეობის გაუარესება;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სატრანსპორტო ნაკადების ინტენსივობის ზრდა, საცობების წარმოქმნა და აღნიშნულთან დაკავშირებით მოსახლეობის უკმაყოფილება;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ღამის საათებში ტრანსპორტირებით გამოწვეული ხმაურით მოსახლეობის შეწუხების რისკები;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Wingdings" panose="05000000000000000000" pitchFamily="2" charset="2"/>
                        <a:buChar char=""/>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სატრანსპორტო ავარიებთან დაკავშირებული რისკები.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0"/>
                        </a:spcAft>
                        <a:buFont typeface="Wingdings" panose="05000000000000000000" pitchFamily="2" charset="2"/>
                        <a:buNone/>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kern="1200" dirty="0">
                          <a:solidFill>
                            <a:schemeClr val="tx1"/>
                          </a:solidFill>
                          <a:effectLst/>
                          <a:latin typeface="+mj-lt"/>
                          <a:ea typeface="Times New Roman" panose="02020603050405020304" pitchFamily="18" charset="0"/>
                          <a:cs typeface="Times New Roman" panose="02020603050405020304" pitchFamily="18" charset="0"/>
                        </a:rPr>
                        <a:t>დასახლებული პუნქტი </a:t>
                      </a: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მოძრაობის ოპტიმალური მარშრუტების შერჩევა;</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მოძრაობის სიჩქარეების შეზღუდვა (განსაკუთრებით ღამის საათებში); </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თხევადი სახიფათო ნარჩენების ტრანსპორტირებისთვის გამოყენებული იქნება  საბურავებიანი საშუალებები (ავტოცისტერნები), რომლებიც გზის საფარზე გაცილებით ნაკლებ ზემოქმედებას ახდენს.</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Sylfaen" panose="010A0502050306030303" pitchFamily="18" charset="0"/>
                          <a:ea typeface="Calibri" panose="020F0502020204030204" pitchFamily="34" charset="0"/>
                          <a:cs typeface="Times New Roman" panose="02020603050405020304" pitchFamily="18" charset="0"/>
                        </a:rPr>
                        <a:t>ტრანსპორტის მართვა შესაბამისად მომზადებული პერსონალის მიერ. </a:t>
                      </a:r>
                    </a:p>
                    <a:p>
                      <a:pPr marL="0" marR="0" lvl="0" indent="0" algn="just">
                        <a:lnSpc>
                          <a:spcPct val="115000"/>
                        </a:lnSpc>
                        <a:spcBef>
                          <a:spcPts val="0"/>
                        </a:spcBef>
                        <a:spcAft>
                          <a:spcPts val="0"/>
                        </a:spcAft>
                        <a:buFont typeface="Wingdings" panose="05000000000000000000" pitchFamily="2" charset="2"/>
                        <a:buNone/>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6762943"/>
                  </a:ext>
                </a:extLst>
              </a:tr>
              <a:tr h="411584">
                <a:tc gridSpan="3">
                  <a:txBody>
                    <a:bodyPr/>
                    <a:lstStyle/>
                    <a:p>
                      <a:pPr marL="0" marR="0" algn="l">
                        <a:lnSpc>
                          <a:spcPct val="115000"/>
                        </a:lnSpc>
                        <a:spcBef>
                          <a:spcPts val="0"/>
                        </a:spcBef>
                        <a:spcAft>
                          <a:spcPts val="0"/>
                        </a:spcAft>
                      </a:pPr>
                      <a:r>
                        <a:rPr lang="ka-GE" sz="1100" b="1" dirty="0">
                          <a:effectLst/>
                          <a:latin typeface="+mn-lt"/>
                          <a:ea typeface="Calibri" panose="020F0502020204030204" pitchFamily="34" charset="0"/>
                          <a:cs typeface="Times New Roman" panose="02020603050405020304" pitchFamily="18" charset="0"/>
                        </a:rPr>
                        <a:t>ზემოქმედება ადამიანის ჯანმრთელობაზე და უსაფრთხოებასთან დაკავშირებული რისკები</a:t>
                      </a: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algn="ctr">
                        <a:lnSpc>
                          <a:spcPct val="115000"/>
                        </a:lnSpc>
                        <a:spcBef>
                          <a:spcPts val="0"/>
                        </a:spcBef>
                        <a:spcAft>
                          <a:spcPts val="0"/>
                        </a:spcAft>
                      </a:pP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lvl="0" indent="0" algn="just">
                        <a:lnSpc>
                          <a:spcPct val="115000"/>
                        </a:lnSpc>
                        <a:spcBef>
                          <a:spcPts val="0"/>
                        </a:spcBef>
                        <a:spcAft>
                          <a:spcPts val="0"/>
                        </a:spcAft>
                        <a:buFont typeface="Wingdings" panose="05000000000000000000" pitchFamily="2" charset="2"/>
                        <a:buNone/>
                      </a:pP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81380195"/>
                  </a:ext>
                </a:extLst>
              </a:tr>
              <a:tr h="2874849">
                <a:tc>
                  <a:txBody>
                    <a:bodyPr/>
                    <a:lstStyle/>
                    <a:p>
                      <a:pPr marL="171450" marR="0" indent="-171450" algn="l">
                        <a:lnSpc>
                          <a:spcPct val="100000"/>
                        </a:lnSpc>
                        <a:spcBef>
                          <a:spcPts val="600"/>
                        </a:spcBef>
                        <a:spcAft>
                          <a:spcPts val="60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სატრანსპორტო  საშუალებების დაჯახებას, </a:t>
                      </a:r>
                    </a:p>
                    <a:p>
                      <a:pPr marL="171450" marR="0" indent="-171450" algn="l">
                        <a:lnSpc>
                          <a:spcPct val="100000"/>
                        </a:lnSpc>
                        <a:spcBef>
                          <a:spcPts val="600"/>
                        </a:spcBef>
                        <a:spcAft>
                          <a:spcPts val="60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დენის  დარტყმას</a:t>
                      </a:r>
                    </a:p>
                    <a:p>
                      <a:pPr marL="171450" marR="0" indent="-171450" algn="l">
                        <a:lnSpc>
                          <a:spcPct val="100000"/>
                        </a:lnSpc>
                        <a:spcBef>
                          <a:spcPts val="600"/>
                        </a:spcBef>
                        <a:spcAft>
                          <a:spcPts val="600"/>
                        </a:spcAft>
                        <a:buFont typeface="Wingdings" panose="05000000000000000000" pitchFamily="2" charset="2"/>
                        <a:buChar char="Ø"/>
                      </a:pPr>
                      <a:r>
                        <a:rPr lang="ka-GE" sz="1100" dirty="0">
                          <a:effectLst/>
                          <a:latin typeface="+mn-lt"/>
                          <a:ea typeface="Calibri" panose="020F0502020204030204" pitchFamily="34" charset="0"/>
                          <a:cs typeface="Times New Roman" panose="02020603050405020304" pitchFamily="18" charset="0"/>
                        </a:rPr>
                        <a:t>სიმაღლიდან  ჩამოვარდნას და  სხვ. </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ct val="115000"/>
                        </a:lnSpc>
                        <a:spcBef>
                          <a:spcPts val="0"/>
                        </a:spcBef>
                        <a:spcAft>
                          <a:spcPts val="0"/>
                        </a:spcAft>
                      </a:pPr>
                      <a:r>
                        <a:rPr lang="ka-GE" sz="1100" dirty="0">
                          <a:effectLst/>
                          <a:latin typeface="+mn-lt"/>
                          <a:ea typeface="Times New Roman" panose="02020603050405020304" pitchFamily="18" charset="0"/>
                          <a:cs typeface="Times New Roman" panose="02020603050405020304" pitchFamily="18" charset="0"/>
                        </a:rPr>
                        <a:t>დასახლებული პუნქტი </a:t>
                      </a:r>
                    </a:p>
                    <a:p>
                      <a:pPr marL="0" marR="0" algn="ctr">
                        <a:lnSpc>
                          <a:spcPct val="115000"/>
                        </a:lnSpc>
                        <a:spcBef>
                          <a:spcPts val="0"/>
                        </a:spcBef>
                        <a:spcAft>
                          <a:spcPts val="0"/>
                        </a:spcAft>
                      </a:pPr>
                      <a:r>
                        <a:rPr lang="ka-GE" sz="1100" dirty="0">
                          <a:effectLst/>
                          <a:latin typeface="+mn-lt"/>
                          <a:ea typeface="Calibri" panose="020F0502020204030204" pitchFamily="34" charset="0"/>
                          <a:cs typeface="Times New Roman" panose="02020603050405020304" pitchFamily="18" charset="0"/>
                        </a:rPr>
                        <a:t>დასაქმებული პერსონალი</a:t>
                      </a:r>
                    </a:p>
                    <a:p>
                      <a:pPr marL="0" marR="0" algn="ctr">
                        <a:lnSpc>
                          <a:spcPct val="115000"/>
                        </a:lnSpc>
                        <a:spcBef>
                          <a:spcPts val="0"/>
                        </a:spcBef>
                        <a:spcAft>
                          <a:spcPts val="0"/>
                        </a:spcAft>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უსაფრთხოების ნორმების მკაცრი დაცვა.</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სატრანსპორტო ოპერაციებისას დაცულია უსაფრთხოების წესები და კონტროლდება გადაადგილების სიჩქარეები;</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სიმაღლეზე მუშაობისას ხდება პერსონალის დაზღვევა თოკებით და სპეციალური სამაგრებით;</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მაქსიმალურად კონტროლდება ტერიტორიაზე უცხო პირთა შემოსვლა და გადაადგილება;</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პერსონალი აღჭურვილია ინდივიდუალური დაცვის საშუალებებით;</a:t>
                      </a:r>
                    </a:p>
                    <a:p>
                      <a:pPr marL="171450" marR="0" lvl="0" indent="-171450" algn="just">
                        <a:lnSpc>
                          <a:spcPct val="100000"/>
                        </a:lnSpc>
                        <a:spcBef>
                          <a:spcPts val="600"/>
                        </a:spcBef>
                        <a:spcAft>
                          <a:spcPts val="600"/>
                        </a:spcAft>
                        <a:buFont typeface="Wingdings" panose="05000000000000000000" pitchFamily="2" charset="2"/>
                        <a:buChar char="ü"/>
                      </a:pPr>
                      <a:r>
                        <a:rPr lang="ka-GE" sz="1100" dirty="0">
                          <a:effectLst/>
                          <a:latin typeface="+mn-lt"/>
                          <a:ea typeface="Calibri" panose="020F0502020204030204" pitchFamily="34" charset="0"/>
                          <a:cs typeface="Times New Roman" panose="02020603050405020304" pitchFamily="18" charset="0"/>
                        </a:rPr>
                        <a:t>პერსონალს წელიწადში ერთჯერ უტარდება ტრეინინგი უსაფრთხოებისა და შრომის დაცვის საკითხებზე.</a:t>
                      </a:r>
                    </a:p>
                    <a:p>
                      <a:pPr marL="171450" marR="0" lvl="0" indent="-171450" algn="just">
                        <a:lnSpc>
                          <a:spcPct val="115000"/>
                        </a:lnSpc>
                        <a:spcBef>
                          <a:spcPts val="0"/>
                        </a:spcBef>
                        <a:spcAft>
                          <a:spcPts val="0"/>
                        </a:spcAft>
                        <a:buFont typeface="Wingdings" panose="05000000000000000000" pitchFamily="2" charset="2"/>
                        <a:buChar char="ü"/>
                      </a:pPr>
                      <a:endParaRPr lang="ka-GE" sz="1100" dirty="0">
                        <a:effectLst/>
                        <a:latin typeface="+mn-lt"/>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78333174"/>
                  </a:ext>
                </a:extLst>
              </a:tr>
            </a:tbl>
          </a:graphicData>
        </a:graphic>
      </p:graphicFrame>
    </p:spTree>
    <p:extLst>
      <p:ext uri="{BB962C8B-B14F-4D97-AF65-F5344CB8AC3E}">
        <p14:creationId xmlns:p14="http://schemas.microsoft.com/office/powerpoint/2010/main" val="329059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endParaRPr lang="en-US" sz="1800" b="1" dirty="0"/>
          </a:p>
        </p:txBody>
      </p:sp>
      <p:graphicFrame>
        <p:nvGraphicFramePr>
          <p:cNvPr id="5" name="Table 4">
            <a:extLst>
              <a:ext uri="{FF2B5EF4-FFF2-40B4-BE49-F238E27FC236}">
                <a16:creationId xmlns:a16="http://schemas.microsoft.com/office/drawing/2014/main" id="{0A896AC5-1649-4E92-8D3A-84BBAD6C1B3A}"/>
              </a:ext>
            </a:extLst>
          </p:cNvPr>
          <p:cNvGraphicFramePr>
            <a:graphicFrameLocks noGrp="1"/>
          </p:cNvGraphicFramePr>
          <p:nvPr>
            <p:extLst>
              <p:ext uri="{D42A27DB-BD31-4B8C-83A1-F6EECF244321}">
                <p14:modId xmlns:p14="http://schemas.microsoft.com/office/powerpoint/2010/main" val="4104260550"/>
              </p:ext>
            </p:extLst>
          </p:nvPr>
        </p:nvGraphicFramePr>
        <p:xfrm>
          <a:off x="103694" y="150829"/>
          <a:ext cx="11990896" cy="6589335"/>
        </p:xfrm>
        <a:graphic>
          <a:graphicData uri="http://schemas.openxmlformats.org/drawingml/2006/table">
            <a:tbl>
              <a:tblPr firstRow="1" firstCol="1" bandRow="1"/>
              <a:tblGrid>
                <a:gridCol w="4196506">
                  <a:extLst>
                    <a:ext uri="{9D8B030D-6E8A-4147-A177-3AD203B41FA5}">
                      <a16:colId xmlns:a16="http://schemas.microsoft.com/office/drawing/2014/main" val="610115913"/>
                    </a:ext>
                  </a:extLst>
                </a:gridCol>
                <a:gridCol w="1872187">
                  <a:extLst>
                    <a:ext uri="{9D8B030D-6E8A-4147-A177-3AD203B41FA5}">
                      <a16:colId xmlns:a16="http://schemas.microsoft.com/office/drawing/2014/main" val="4227022494"/>
                    </a:ext>
                  </a:extLst>
                </a:gridCol>
                <a:gridCol w="5922203">
                  <a:extLst>
                    <a:ext uri="{9D8B030D-6E8A-4147-A177-3AD203B41FA5}">
                      <a16:colId xmlns:a16="http://schemas.microsoft.com/office/drawing/2014/main" val="3035579952"/>
                    </a:ext>
                  </a:extLst>
                </a:gridCol>
              </a:tblGrid>
              <a:tr h="3992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1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25727438"/>
                  </a:ext>
                </a:extLst>
              </a:tr>
              <a:tr h="42236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ka-GE" sz="1100" b="1" dirty="0">
                          <a:effectLst/>
                          <a:latin typeface="Sylfaen" panose="010A0502050306030303" pitchFamily="18" charset="0"/>
                          <a:ea typeface="Calibri" panose="020F0502020204030204" pitchFamily="34" charset="0"/>
                          <a:cs typeface="Times New Roman" panose="02020603050405020304" pitchFamily="18" charset="0"/>
                        </a:rPr>
                        <a:t>სახიფათო თხევადი ნარჩენების ჩაჭირხვნის შედეგად ღრმა გეოლოგიურ, ჰიდროგეოლოგიურ სტრუქტურებზე, ასევე ბუნებრივ რესურსებზე შესაძლო ზემოქმედების აღწერა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60588365"/>
                  </a:ext>
                </a:extLst>
              </a:tr>
              <a:tr h="5767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a:lnSpc>
                          <a:spcPct val="115000"/>
                        </a:lnSpc>
                        <a:spcBef>
                          <a:spcPts val="0"/>
                        </a:spcBef>
                        <a:spcAft>
                          <a:spcPts val="0"/>
                        </a:spcAft>
                        <a:buFont typeface="Wingdings" panose="05000000000000000000" pitchFamily="2" charset="2"/>
                        <a:buNone/>
                      </a:pPr>
                      <a:endParaRPr lang="ka-GE" sz="1100" dirty="0">
                        <a:effectLst/>
                        <a:latin typeface="Sylfaen" panose="010A0502050306030303" pitchFamily="18" charset="0"/>
                        <a:ea typeface="Calibri" panose="020F0502020204030204" pitchFamily="34" charset="0"/>
                        <a:cs typeface="Times New Roman" panose="02020603050405020304" pitchFamily="18" charset="0"/>
                      </a:endParaRPr>
                    </a:p>
                    <a:p>
                      <a:pPr marL="171450" marR="0" indent="-171450" algn="l">
                        <a:lnSpc>
                          <a:spcPct val="115000"/>
                        </a:lnSpc>
                        <a:spcBef>
                          <a:spcPts val="0"/>
                        </a:spcBef>
                        <a:spcAft>
                          <a:spcPts val="0"/>
                        </a:spcAft>
                        <a:buFont typeface="Wingdings" panose="05000000000000000000" pitchFamily="2" charset="2"/>
                        <a:buChar char="Ø"/>
                      </a:pPr>
                      <a:r>
                        <a:rPr lang="ka-GE" sz="1100" dirty="0">
                          <a:effectLst/>
                          <a:latin typeface="Sylfaen" panose="010A0502050306030303" pitchFamily="18" charset="0"/>
                          <a:ea typeface="Calibri" panose="020F0502020204030204" pitchFamily="34" charset="0"/>
                          <a:cs typeface="Times New Roman" panose="02020603050405020304" pitchFamily="18" charset="0"/>
                        </a:rPr>
                        <a:t>მიმდინარე და დაგეგმილი საქმიანობის განხორციელება</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ზედაპირული წყლის ობიექტი </a:t>
                      </a:r>
                      <a:endParaRPr lang="en-US" sz="1100" dirty="0">
                        <a:effectLst/>
                        <a:latin typeface="Sylfaen" panose="010A0502050306030303"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100" dirty="0">
                        <a:effectLst/>
                        <a:latin typeface="Sylfaen" panose="010A0502050306030303" pitchFamily="18" charset="0"/>
                        <a:ea typeface="Times New Roman" panose="02020603050405020304" pitchFamily="18"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just">
                        <a:spcBef>
                          <a:spcPts val="600"/>
                        </a:spcBef>
                        <a:spcAft>
                          <a:spcPts val="0"/>
                        </a:spcAft>
                        <a:buFont typeface="Wingdings" panose="05000000000000000000" pitchFamily="2" charset="2"/>
                        <a:buChar char="ü"/>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პლიოცენური ნალექების ფენის წყლები ხასიათდება მაღალი მინერალიზაციით, რომლის გამოყენება სამრეწველო, სამეურნეო და სხვ. დანიშნულებით არ არის მიზანშეწონილი და არც მომავალში დაიშვება (იგეგმება) ამ წყლების გამოყენება; ჭაბურღილის პლიოცენური ნალექების შთანთქმის ინტერვალი რეგიონალურად ვრცელდება; აღმოსავლეთ და დასავლეთ ჭალადიდის ფართობზე გავრცელებული შთანთქმის ინტერვალი (ქვიშაქვიან - კონგლომერატიანი ჰორიზონტი) სახურავიდან და საგებიდან, შემოსაზღვრულია მძლავრი ფლუიდგაუმტარი თიხებით;</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ჭაბურღილში შთანთქმის ინტერვალის სიმძლავრე შეადგენს 52 მ, სხვა ჭაბურღილებში მერყეობს 40 მ–დან 100 მ–დე რაც მოწმობს, რომ ჭაბურღილში შესაძლებელია სახიფათო თხევადი ნარჩენების ჩაჭირხვნა;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ჭაბურღილში დაფიქსირებული შთანთქმის ინტერვალი ჩრდილო–აღოსავლეთით იძირება 1700 მ სიღრმემდე, ხოლო სამხრეთ დასავლეთით წყება შედარებით უფრო სწრაფად იძირება 2040 მ სიღრმემდე ე.ი. დაძირვა ქ. ფოთის მიმართულებით კიდევ უფრო ინტენსიურია რის გამოც ჭაბურღილში ჩაჭირხნულ თხევად ნარჩენებს თავისუფლად შეუძლია იმოძრაოს, როგორც ჩრდილო-აღმოსავლეთით, ასევე, სამხრეთ- დასავლეთით;</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შთანთქმის ინტერვალის წყალშემცველი ფენები ხასიათდებიან ანომალურად დაბალი ფენის წნევით;</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ჭაბურღილში ჩაჭირხნულ სახიფათო თხევად ნარჩენებს,  მიმდებარე  ტერიტორიაზე</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Wingdings" panose="05000000000000000000" pitchFamily="2" charset="2"/>
                        <a:buChar char="ü"/>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არსებულ არტეზიული წყლის ჭაბურღილზე გავლენა არ მოუხდენია (წყლის ქიმიური და მიკრობიოლოგიური პარამეტრები არ შეცვლილა, დებიტი არ გაზრდილა), რაც მოწმობს, რომ მათ შორის ჰიდრავლიკური კავშირი არ არსებობს.</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sz="1100" b="0" dirty="0">
                          <a:effectLst/>
                          <a:latin typeface="Sylfaen" panose="010A0502050306030303" pitchFamily="18" charset="0"/>
                          <a:ea typeface="Calibri" panose="020F0502020204030204" pitchFamily="34" charset="0"/>
                          <a:cs typeface="Times New Roman" panose="02020603050405020304" pitchFamily="18" charset="0"/>
                        </a:rPr>
                        <a:t>ნავთობშემცველი ნარევი, მათ შორის ნავთობშემცველი ლიალური წყლები, ნახშირწყალბადების შემცველი ნარევი, ბალასტური წყლები და საქართველოს კანონმდებლობით განსაზღვრული თხევადი ნარჩენები შესაძლებელია განთავსდეს აღმოსავლეთ ჭალადიდის № 7 ჭაბურღილში, პლიოცენური ასაკის ქანების შთანმთქმნელ 1225-1277 მ ინტერვალში ჩაჭირხვნის მეთოდით, რაც ვერავითარ ზეგავლენას ვერ მოახდენს შესაძლო ნავთობგაზწყალშემცველ პროდუქტიულ და არტეზიულ წყლის ფენებზე.</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Wingdings" panose="05000000000000000000" pitchFamily="2" charset="2"/>
                        <a:buNone/>
                      </a:pP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6762943"/>
                  </a:ext>
                </a:extLst>
              </a:tr>
            </a:tbl>
          </a:graphicData>
        </a:graphic>
      </p:graphicFrame>
    </p:spTree>
    <p:extLst>
      <p:ext uri="{BB962C8B-B14F-4D97-AF65-F5344CB8AC3E}">
        <p14:creationId xmlns:p14="http://schemas.microsoft.com/office/powerpoint/2010/main" val="112858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838200" y="272203"/>
            <a:ext cx="10794476" cy="576209"/>
          </a:xfrm>
        </p:spPr>
        <p:txBody>
          <a:bodyPr>
            <a:normAutofit fontScale="90000"/>
          </a:bodyPr>
          <a:lstStyle/>
          <a:p>
            <a:pPr algn="ctr"/>
            <a:r>
              <a:rPr lang="ka-GE" sz="1800" b="1" dirty="0"/>
              <a:t>ინფორმაცია ჩასატარებელი საბაზისო/საძიებო კვლევებისა და გზშ-ის ანგარიშის მომზადებისთვის საჭირო მეთოდების შესახებ </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D79B604D-07A3-4CEE-8961-2D32BF821F8C}"/>
              </a:ext>
            </a:extLst>
          </p:cNvPr>
          <p:cNvSpPr/>
          <p:nvPr/>
        </p:nvSpPr>
        <p:spPr>
          <a:xfrm>
            <a:off x="320511" y="942680"/>
            <a:ext cx="11736371" cy="6140142"/>
          </a:xfrm>
          <a:prstGeom prst="rect">
            <a:avLst/>
          </a:prstGeom>
        </p:spPr>
        <p:txBody>
          <a:bodyPr wrap="square">
            <a:spAutoFit/>
          </a:bodyPr>
          <a:lstStyle/>
          <a:p>
            <a:pPr marL="171450" indent="-171450" algn="just">
              <a:spcBef>
                <a:spcPts val="600"/>
              </a:spcBef>
              <a:spcAft>
                <a:spcPts val="600"/>
              </a:spcAft>
              <a:buFont typeface="Wingdings" panose="05000000000000000000" pitchFamily="2" charset="2"/>
              <a:buChar char="Ø"/>
            </a:pPr>
            <a:r>
              <a:rPr lang="ka-GE" sz="1100" b="1" i="1" dirty="0">
                <a:ea typeface="Calibri" panose="020F0502020204030204" pitchFamily="34" charset="0"/>
                <a:cs typeface="Times New Roman" panose="02020603050405020304" pitchFamily="18" charset="0"/>
              </a:rPr>
              <a:t>ემისიები ატმოსფერულ ჰაერში, ხმაურის და ვიბრაციის გავრცელება</a:t>
            </a:r>
          </a:p>
          <a:p>
            <a:pPr algn="just">
              <a:spcBef>
                <a:spcPts val="600"/>
              </a:spcBef>
              <a:spcAft>
                <a:spcPts val="600"/>
              </a:spcAft>
            </a:pPr>
            <a:r>
              <a:rPr lang="ka-GE" sz="1100" dirty="0">
                <a:ea typeface="Calibri" panose="020F0502020204030204" pitchFamily="34" charset="0"/>
                <a:cs typeface="Times New Roman" panose="02020603050405020304" pitchFamily="18" charset="0"/>
              </a:rPr>
              <a:t>გარემოს დაცვისა და სოფლის მეურნეობის სამინისტროში გზშ-ს ანგარიშთან ერთად შესათანხმებლად წარმოდგენილი იქნება სტაციონალური გაფრქვევის წყაროების ატმოსფერულ ჰაერში მავნე ნივთიერებათა ზღვრულად დასაშვები გაფრქვევის ნორმების პროექტი.</a:t>
            </a:r>
          </a:p>
          <a:p>
            <a:pPr marL="171450" indent="-171450" algn="just">
              <a:spcBef>
                <a:spcPts val="600"/>
              </a:spcBef>
              <a:spcAft>
                <a:spcPts val="600"/>
              </a:spcAft>
              <a:buFont typeface="Wingdings" panose="05000000000000000000" pitchFamily="2" charset="2"/>
              <a:buChar char="Ø"/>
            </a:pPr>
            <a:r>
              <a:rPr lang="ka-GE" sz="1100" b="1" i="1" dirty="0">
                <a:ea typeface="Calibri" panose="020F0502020204030204" pitchFamily="34" charset="0"/>
                <a:cs typeface="Times New Roman" panose="02020603050405020304" pitchFamily="18" charset="0"/>
              </a:rPr>
              <a:t>წყლის გარემო </a:t>
            </a:r>
          </a:p>
          <a:p>
            <a:pPr algn="just">
              <a:spcBef>
                <a:spcPts val="600"/>
              </a:spcBef>
              <a:spcAft>
                <a:spcPts val="600"/>
              </a:spcAft>
            </a:pPr>
            <a:r>
              <a:rPr lang="ka-GE" sz="1100" dirty="0">
                <a:ea typeface="Calibri" panose="020F0502020204030204" pitchFamily="34" charset="0"/>
                <a:cs typeface="Times New Roman" panose="02020603050405020304" pitchFamily="18" charset="0"/>
              </a:rPr>
              <a:t>გზშ-ს მომზადების პროცესში დაზუსტებული იქნება წყლის ხარისხზე ზემოქმედების წყაროები. აღნიშნულის საფუძველზე შემუშავდება კონკრეტული შემარბილებელი ღონისძიებები და გარემოსდაცვითი მონიტორინგის გეგმა.  </a:t>
            </a:r>
          </a:p>
          <a:p>
            <a:pPr algn="just">
              <a:spcBef>
                <a:spcPts val="600"/>
              </a:spcBef>
              <a:spcAft>
                <a:spcPts val="600"/>
              </a:spcAft>
            </a:pPr>
            <a:r>
              <a:rPr lang="ka-GE" sz="1100" b="1" i="1" dirty="0">
                <a:ea typeface="Calibri" panose="020F0502020204030204" pitchFamily="34" charset="0"/>
                <a:cs typeface="Times New Roman" panose="02020603050405020304" pitchFamily="18" charset="0"/>
              </a:rPr>
              <a:t>შრომის უსაფრთხოება</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ea typeface="Calibri" panose="020F0502020204030204" pitchFamily="34" charset="0"/>
                <a:cs typeface="Times New Roman" panose="02020603050405020304" pitchFamily="18" charset="0"/>
              </a:rPr>
              <a:t>პერსონალის ჯანმრთელობასა და უსაფრთხოებაზე შესაძლო ზემოქმედება ძირითადად უკავშირდება გაუთვალისწინებელ შემთხვევებს, მაგალითად: სატრანსპორტო საშუალებების დაჯახებას, სიმაღლიდან ჩამოვარდნას, ტრავმატიზმს ტექნიკასთან მუშაობისას და სხვ. პირდაპირი ზემოქმედების პრევენციის მიზნით დაცული იქნება უსაფრთხოების ნორმები, მკაცრი ზედამხედველობის პირობებში. პერსონალს პერიოდულად უტარდება ტრეინინგები უსაფრთხოებისა და შრომის დაცვის საკითხებზე, მიმდინარეობს მკაცრი კონტროლი პირადი დაცვის საშუალებების გამოყენებაზე. </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ea typeface="Calibri" panose="020F0502020204030204" pitchFamily="34" charset="0"/>
                <a:cs typeface="Times New Roman" panose="02020603050405020304" pitchFamily="18" charset="0"/>
              </a:rPr>
              <a:t>გზშ-ს ანგარიშში ასევე მოცემული იქნება შპს „ბილჯ ვოტერ“-ის პროცესში შესაძლო ავარიული სიტუაციების მართვის გეგმა. </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b="1" i="1" dirty="0">
                <a:ea typeface="Calibri" panose="020F0502020204030204" pitchFamily="34" charset="0"/>
                <a:cs typeface="Times New Roman" panose="02020603050405020304" pitchFamily="18" charset="0"/>
              </a:rPr>
              <a:t>ნარჩენების მართვა</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ea typeface="Calibri" panose="020F0502020204030204" pitchFamily="34" charset="0"/>
                <a:cs typeface="Times New Roman" panose="02020603050405020304" pitchFamily="18" charset="0"/>
              </a:rPr>
              <a:t>გზშ-ს შემდგომ ეტაპზე განისაზღვრება საქმიანობის პროცესში მოსალოდნელი ნარჩენების სახეები და მიახლოებითი რაოდენობები. ზემოაღნიშნული ინფორმაცია აისახება გზშ-ს ანგარიშში წარმოდგენილ ნარჩენების მართვის გეგმაში.</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b="1" i="1" dirty="0">
                <a:ea typeface="Calibri" panose="020F0502020204030204" pitchFamily="34" charset="0"/>
                <a:cs typeface="Times New Roman" panose="02020603050405020304" pitchFamily="18" charset="0"/>
              </a:rPr>
              <a:t>სოციალური საკითხები</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ea typeface="Calibri" panose="020F0502020204030204" pitchFamily="34" charset="0"/>
                <a:cs typeface="Times New Roman" panose="02020603050405020304" pitchFamily="18" charset="0"/>
              </a:rPr>
              <a:t>სოციალურ გარემოზე ზემოქმედების განხილვისას გზშ-ს შემდგომ ეტაპზე ყურადღება დაეთმობა შემდეგ საკითხებს: მოსახლეობის დასაქმების შესაძლებლობა და ზემოქმედება მათი ცხოვრების პირობებზე, ზემოქმედება ადამიანის ჯანმრთელობასა და უსაფრთხოებაზე, სატრანსპორტო ნაკადებზე. გზშ-ს ანგარიშში წარმოდგენილი იქნება შესაბამისი შემარბილებელი ღონისძიებები.</a:t>
            </a:r>
            <a:endParaRPr lang="en-US" sz="11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endParaRPr lang="ka-GE" sz="1100" dirty="0">
              <a:ea typeface="Calibri" panose="020F0502020204030204" pitchFamily="34" charset="0"/>
              <a:cs typeface="Times New Roman" panose="02020603050405020304" pitchFamily="18" charset="0"/>
            </a:endParaRPr>
          </a:p>
          <a:p>
            <a:pPr algn="just">
              <a:spcBef>
                <a:spcPts val="600"/>
              </a:spcBef>
              <a:spcAft>
                <a:spcPts val="600"/>
              </a:spcAft>
            </a:pPr>
            <a:endParaRPr lang="ka-GE" sz="1100" dirty="0">
              <a:ea typeface="Calibri" panose="020F0502020204030204" pitchFamily="34" charset="0"/>
              <a:cs typeface="Times New Roman" panose="02020603050405020304" pitchFamily="18" charset="0"/>
            </a:endParaRPr>
          </a:p>
          <a:p>
            <a:pPr algn="just">
              <a:spcBef>
                <a:spcPts val="600"/>
              </a:spcBef>
              <a:spcAft>
                <a:spcPts val="600"/>
              </a:spcAft>
            </a:pPr>
            <a:endParaRPr lang="ka-GE" sz="1100" b="1" i="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endParaRPr lang="en-US" sz="1100" b="1" dirty="0">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445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pic>
        <p:nvPicPr>
          <p:cNvPr id="3" name="Picture 2">
            <a:extLst>
              <a:ext uri="{FF2B5EF4-FFF2-40B4-BE49-F238E27FC236}">
                <a16:creationId xmlns:a16="http://schemas.microsoft.com/office/drawing/2014/main" id="{886F2E3F-FB6E-4D97-ADEE-E04E498282AB}"/>
              </a:ext>
            </a:extLst>
          </p:cNvPr>
          <p:cNvPicPr>
            <a:picLocks noChangeAspect="1"/>
          </p:cNvPicPr>
          <p:nvPr/>
        </p:nvPicPr>
        <p:blipFill>
          <a:blip r:embed="rId4"/>
          <a:stretch>
            <a:fillRect/>
          </a:stretch>
        </p:blipFill>
        <p:spPr>
          <a:xfrm>
            <a:off x="3982911" y="3139126"/>
            <a:ext cx="3757480" cy="536783"/>
          </a:xfrm>
          <a:prstGeom prst="rect">
            <a:avLst/>
          </a:prstGeom>
        </p:spPr>
      </p:pic>
    </p:spTree>
    <p:extLst>
      <p:ext uri="{BB962C8B-B14F-4D97-AF65-F5344CB8AC3E}">
        <p14:creationId xmlns:p14="http://schemas.microsoft.com/office/powerpoint/2010/main" val="247444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597160" y="205274"/>
            <a:ext cx="10478278" cy="485192"/>
          </a:xfrm>
        </p:spPr>
        <p:txBody>
          <a:bodyPr>
            <a:normAutofit/>
          </a:bodyPr>
          <a:lstStyle/>
          <a:p>
            <a:pPr algn="ctr"/>
            <a:r>
              <a:rPr lang="ka-GE" sz="1800" b="1" dirty="0"/>
              <a:t>სკოპინგის ანგარიშის მომზადების საფუძველი</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075439" y="5738327"/>
            <a:ext cx="1116562" cy="1119673"/>
          </a:xfrm>
          <a:prstGeom prst="rect">
            <a:avLst/>
          </a:prstGeom>
          <a:noFill/>
          <a:ln>
            <a:noFill/>
          </a:ln>
        </p:spPr>
      </p:pic>
      <p:sp>
        <p:nvSpPr>
          <p:cNvPr id="3" name="Rectangle 2">
            <a:extLst>
              <a:ext uri="{FF2B5EF4-FFF2-40B4-BE49-F238E27FC236}">
                <a16:creationId xmlns:a16="http://schemas.microsoft.com/office/drawing/2014/main" id="{1DF9A325-59F8-4A50-A346-9883C6D81F0D}"/>
              </a:ext>
            </a:extLst>
          </p:cNvPr>
          <p:cNvSpPr/>
          <p:nvPr/>
        </p:nvSpPr>
        <p:spPr>
          <a:xfrm>
            <a:off x="1001485" y="1035698"/>
            <a:ext cx="10478278" cy="4370427"/>
          </a:xfrm>
          <a:prstGeom prst="rect">
            <a:avLst/>
          </a:prstGeom>
        </p:spPr>
        <p:txBody>
          <a:bodyPr wrap="square">
            <a:spAutoFit/>
          </a:bodyPr>
          <a:lstStyle/>
          <a:p>
            <a:pPr algn="just">
              <a:spcBef>
                <a:spcPts val="600"/>
              </a:spcBef>
              <a:spcAft>
                <a:spcPts val="600"/>
              </a:spcAft>
            </a:pPr>
            <a:r>
              <a:rPr lang="ka-GE" sz="1400" dirty="0">
                <a:latin typeface="Sylfaen" panose="010A0502050306030303" pitchFamily="18" charset="0"/>
                <a:ea typeface="Times New Roman" panose="02020603050405020304" pitchFamily="18" charset="0"/>
                <a:cs typeface="Sylfaen" panose="010A0502050306030303" pitchFamily="18" charset="0"/>
              </a:rPr>
              <a:t>სკოპინგის ანგარიში მომზადებულია “გარემოსდაცვითი შეფასების კოდექსის” მოთხოვნების შესაბამისად.</a:t>
            </a:r>
            <a:endParaRPr lang="en-US" sz="14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latin typeface="Sylfaen" panose="010A0502050306030303" pitchFamily="18" charset="0"/>
                <a:ea typeface="Times New Roman" panose="02020603050405020304" pitchFamily="18" charset="0"/>
                <a:cs typeface="Sylfaen" panose="010A0502050306030303" pitchFamily="18" charset="0"/>
              </a:rPr>
              <a:t>საქართველოს კანონის „გარემოსდაცვითი შეფასების კოდექსის“ მე-5 მუხლის მე-12 პუნქტის მიხედვით გარემოსდაცვითი გადაწყვეტილებით გათვალისწინებული საქმიანობის საწარმოო ტექნოლოგიის განსხვავებული ტექნოლოგიით შეცვლა ან/და ექსპლუატაციის პირობების შეცვლა, მათ შორის, წარმადობის გაზრდა, ამ კოდექსით განსაზღვრული სკრინინგის პროცედურისადმი დაქვემდებარებულ საქმიანობად მიიჩნევა.</a:t>
            </a:r>
            <a:endParaRPr lang="en-US" sz="14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latin typeface="Sylfaen" panose="010A0502050306030303" pitchFamily="18" charset="0"/>
                <a:ea typeface="Times New Roman" panose="02020603050405020304" pitchFamily="18" charset="0"/>
                <a:cs typeface="Sylfaen" panose="010A0502050306030303" pitchFamily="18" charset="0"/>
              </a:rPr>
              <a:t>როგორც უკვე აღინიშნა, კომპანიას დაგეგმილი აქვს ჭაბურღილში ჩაჭირხვნის მეთოდით, საქართველოს მთავრობის 2015 წლის 17 აგვისტოს №426 დადგენილებით „სახეობებისა და მახასიათებლების მიხედვით ნარჩენების ნუსხის განსაზღვრისა და კლასიფიკაციის შესახებ“ განსაზღვრული სახიფათო თხევადი ნარჩენების, </a:t>
            </a:r>
            <a:r>
              <a:rPr lang="ka-GE" sz="1400" dirty="0">
                <a:latin typeface="Sylfaen" panose="010A0502050306030303" pitchFamily="18" charset="0"/>
                <a:ea typeface="Calibri" panose="020F0502020204030204" pitchFamily="34" charset="0"/>
                <a:cs typeface="Times New Roman" panose="02020603050405020304" pitchFamily="18" charset="0"/>
              </a:rPr>
              <a:t>აგრეთვე ნავთობშემცველი ლიალური, ნავთობის ნახშირწყალბადებით დაბინძურებული წყლების და ბალასტური პირდაპირი განთავსება, ან სეპარაციის შედეგად გამოცალკევებული ტექნიკური წყლის, ჭაბურღილში განთავსება (ჩაჭირხვნა).</a:t>
            </a:r>
            <a:endParaRPr lang="en-US" sz="14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latin typeface="Sylfaen" panose="010A0502050306030303" pitchFamily="18" charset="0"/>
                <a:ea typeface="Times New Roman" panose="02020603050405020304" pitchFamily="18" charset="0"/>
                <a:cs typeface="Sylfaen" panose="010A0502050306030303" pitchFamily="18" charset="0"/>
              </a:rPr>
              <a:t>დაგეგმილი სამუშაოების განხორციელება გამოიწვევს შპს „ბილჯ ვოტერ“-ის გარემოსდაცვითი გადაწყვეტილებით გათვალისწინებული საქმიანობის ექსპლუატაციის პირობების შეცვლას.</a:t>
            </a:r>
            <a:endParaRPr lang="en-US" sz="1400" b="1"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latin typeface="Sylfaen" panose="010A0502050306030303" pitchFamily="18" charset="0"/>
                <a:ea typeface="Times New Roman" panose="02020603050405020304" pitchFamily="18" charset="0"/>
                <a:cs typeface="Sylfaen" panose="010A0502050306030303" pitchFamily="18" charset="0"/>
              </a:rPr>
              <a:t>ამავე კოდექსის, მე-7 მუხლის მე-13 პუნქტის მიხედვით, თუ საქმიანობის განმახორციელებელი გეგმავს ამ კოდექსის II დანართით გათვალისწინებული საქმიანობის განხორციელებას და მიაჩნია, რომ ამ საქმიანობისთვის აუცილებელია გარემოსდაცვითი გადაწყვეტილების გაცემა, იგი უფლებამოსილია სამინისტროს კოდექსის მე-8 მუხლით დადგენილი წესით წარუდგინოს სკოპინგის განცხადება (სკრინინგის ეტაპის გავლის გარეშე). ასეთ შემთხვევაში გამოიყენება გარემოსდაცვითი გადაწყვეტილების გაცემისთვის ამ კოდექსით დადგენილი მოთხოვნები.</a:t>
            </a:r>
            <a:endParaRPr lang="en-US" sz="1400" b="1" dirty="0">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45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838200" y="242596"/>
            <a:ext cx="10515600" cy="494522"/>
          </a:xfrm>
        </p:spPr>
        <p:txBody>
          <a:bodyPr>
            <a:normAutofit/>
          </a:bodyPr>
          <a:lstStyle/>
          <a:p>
            <a:pPr algn="ctr"/>
            <a:r>
              <a:rPr lang="ka-GE" sz="1800" b="1" dirty="0"/>
              <a:t>პროექტის  განხორციელების ალტერნატიული ვარიანტების ანალიზი</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2DBD7294-6964-423C-8BF7-C870C1BF1547}"/>
              </a:ext>
            </a:extLst>
          </p:cNvPr>
          <p:cNvSpPr/>
          <p:nvPr/>
        </p:nvSpPr>
        <p:spPr>
          <a:xfrm>
            <a:off x="475861" y="905069"/>
            <a:ext cx="10877939" cy="5357749"/>
          </a:xfrm>
          <a:prstGeom prst="rect">
            <a:avLst/>
          </a:prstGeom>
        </p:spPr>
        <p:txBody>
          <a:bodyPr wrap="square">
            <a:spAutoFit/>
          </a:bodyPr>
          <a:lstStyle/>
          <a:p>
            <a:pPr marL="285757" marR="0" lvl="0" indent="-285757" algn="just" defTabSz="914447" eaLnBrk="1" fontAlgn="auto" latinLnBrk="0" hangingPunct="1">
              <a:lnSpc>
                <a:spcPct val="100000"/>
              </a:lnSpc>
              <a:spcBef>
                <a:spcPts val="601"/>
              </a:spcBef>
              <a:spcAft>
                <a:spcPts val="601"/>
              </a:spcAft>
              <a:buClrTx/>
              <a:buSzTx/>
              <a:buFont typeface="Wingdings" panose="05000000000000000000" pitchFamily="2" charset="2"/>
              <a:buChar char="Ø"/>
              <a:tabLst/>
              <a:defRPr/>
            </a:pPr>
            <a:r>
              <a:rPr kumimoji="0" lang="ka-GE" sz="1600" b="1" i="1" u="none" strike="noStrike" kern="0" cap="none" spc="0" normalizeH="0" baseline="0" noProof="0" dirty="0">
                <a:ln>
                  <a:noFill/>
                </a:ln>
                <a:solidFill>
                  <a:prstClr val="black"/>
                </a:solidFill>
                <a:effectLst/>
                <a:uLnTx/>
                <a:uFillTx/>
              </a:rPr>
              <a:t>არაქმედების ალტერნატიული ვარიანტი</a:t>
            </a:r>
            <a:r>
              <a:rPr kumimoji="0" lang="en-US" sz="1600" b="1" i="1" u="none" strike="noStrike" kern="0" cap="none" spc="0" normalizeH="0" baseline="0" noProof="0" dirty="0">
                <a:ln>
                  <a:noFill/>
                </a:ln>
                <a:solidFill>
                  <a:prstClr val="black"/>
                </a:solidFill>
                <a:effectLst/>
                <a:uLnTx/>
                <a:uFillTx/>
              </a:rPr>
              <a:t> </a:t>
            </a:r>
            <a:r>
              <a:rPr kumimoji="0" lang="ka-GE" sz="1600" b="1" i="1" u="none" strike="noStrike" kern="0" cap="none" spc="0" normalizeH="0" baseline="0" noProof="0" dirty="0">
                <a:ln>
                  <a:noFill/>
                </a:ln>
                <a:solidFill>
                  <a:prstClr val="black"/>
                </a:solidFill>
                <a:effectLst/>
                <a:uLnTx/>
                <a:uFillTx/>
              </a:rPr>
              <a:t> </a:t>
            </a:r>
          </a:p>
          <a:p>
            <a:pPr marL="0" marR="0" lvl="0" indent="0" algn="just" defTabSz="914447" eaLnBrk="1" fontAlgn="auto" latinLnBrk="0" hangingPunct="1">
              <a:lnSpc>
                <a:spcPct val="100000"/>
              </a:lnSpc>
              <a:spcBef>
                <a:spcPts val="600"/>
              </a:spcBef>
              <a:spcAft>
                <a:spcPts val="600"/>
              </a:spcAft>
              <a:buClrTx/>
              <a:buSzTx/>
              <a:buFontTx/>
              <a:buNone/>
              <a:tabLst/>
              <a:defRPr/>
            </a:pPr>
            <a:r>
              <a:rPr kumimoji="0" lang="ka-GE" sz="1401" b="0" i="0" u="none" strike="noStrike" kern="0" cap="none" spc="0" normalizeH="0" baseline="0" noProof="0" dirty="0">
                <a:ln>
                  <a:noFill/>
                </a:ln>
                <a:solidFill>
                  <a:prstClr val="black"/>
                </a:solidFill>
                <a:effectLst/>
                <a:uLnTx/>
                <a:uFillTx/>
              </a:rPr>
              <a:t>გულისხმობს პროექტის განხორციელებაზე უარის თქმას.</a:t>
            </a:r>
            <a:endParaRPr kumimoji="0" lang="en-US" sz="1401" b="0" i="0" u="none" strike="noStrike" kern="0" cap="none" spc="0" normalizeH="0" baseline="0" noProof="0" dirty="0">
              <a:ln>
                <a:noFill/>
              </a:ln>
              <a:solidFill>
                <a:prstClr val="black"/>
              </a:solidFill>
              <a:effectLst/>
              <a:uLnTx/>
              <a:uFillTx/>
            </a:endParaRPr>
          </a:p>
          <a:p>
            <a:pPr marL="285750" lvl="0" indent="-285750" algn="just" defTabSz="914447">
              <a:spcBef>
                <a:spcPts val="600"/>
              </a:spcBef>
              <a:spcAft>
                <a:spcPts val="600"/>
              </a:spcAft>
              <a:buFont typeface="Wingdings" panose="05000000000000000000" pitchFamily="2" charset="2"/>
              <a:buChar char="ü"/>
            </a:pPr>
            <a:r>
              <a:rPr lang="ka-GE" sz="1401" b="1" kern="0" dirty="0">
                <a:solidFill>
                  <a:prstClr val="black"/>
                </a:solidFill>
              </a:rPr>
              <a:t>უპირატესობა</a:t>
            </a:r>
            <a:endParaRPr kumimoji="0" lang="en-US" sz="1401" b="1" i="0" u="none" strike="noStrike" kern="0" cap="none" spc="0" normalizeH="0" baseline="0" noProof="0" dirty="0">
              <a:ln>
                <a:noFill/>
              </a:ln>
              <a:solidFill>
                <a:prstClr val="black"/>
              </a:solidFill>
              <a:effectLst/>
              <a:uLnTx/>
              <a:uFillTx/>
            </a:endParaRPr>
          </a:p>
          <a:p>
            <a:pPr lvl="0" algn="just" defTabSz="914447">
              <a:spcBef>
                <a:spcPts val="600"/>
              </a:spcBef>
              <a:spcAft>
                <a:spcPts val="600"/>
              </a:spcAft>
            </a:pPr>
            <a:r>
              <a:rPr lang="ka-GE" sz="1401" kern="0" dirty="0">
                <a:solidFill>
                  <a:prstClr val="black"/>
                </a:solidFill>
              </a:rPr>
              <a:t>საქართველოში სახიფათო თხევადი ნარჩენების მართვის საკითხი საკმაოდ მწვავედ დგას. სახიფათო თხვეადი ნარჩენების არასწორი მართვა ხდება გარემოზე მნიშვნელოვანი ზიანის მიყენების მიზეზი, მათ შორის ზედაპირული და მიწისქვეშა წყლების, ნიადაგის/გრუნტის დაბინძურების და სხვ. </a:t>
            </a:r>
          </a:p>
          <a:p>
            <a:pPr lvl="0" algn="just" defTabSz="914447">
              <a:spcBef>
                <a:spcPts val="600"/>
              </a:spcBef>
              <a:spcAft>
                <a:spcPts val="600"/>
              </a:spcAft>
            </a:pPr>
            <a:r>
              <a:rPr lang="ka-GE" sz="1401" kern="0" dirty="0">
                <a:solidFill>
                  <a:prstClr val="black"/>
                </a:solidFill>
              </a:rPr>
              <a:t>სირთულეს წარმოადგენს აგრეთვე თხევადი სახიფათო ნარჩენების დამუშავების ნებართვის მქონე კომპანიების სიმცირე და ნარჩენების მართვასთან დაკავშირებული მომსახურების არასაკმარისი ხარისხი.</a:t>
            </a:r>
          </a:p>
          <a:p>
            <a:pPr lvl="0" algn="just" defTabSz="914447">
              <a:spcBef>
                <a:spcPts val="600"/>
              </a:spcBef>
              <a:spcAft>
                <a:spcPts val="600"/>
              </a:spcAft>
            </a:pPr>
            <a:r>
              <a:rPr lang="ka-GE" sz="1401" kern="0" dirty="0">
                <a:solidFill>
                  <a:prstClr val="black"/>
                </a:solidFill>
              </a:rPr>
              <a:t>პროექტის განხორციელებით კომპანიებს, რომელთა საქმიანობა დაკავშირებული ნარჩენების წარმოქმნასთან (მათ შორის მცურავი საშუალებების მფლობელებს), ეძლევათ შესაძლებლობა სახიფათო თხევადი ნარჩენების განთავსება მოახდინონ საქართველოს გარემოსდაცვითი  კანონმდებლობის  მოთხოვნების  დაცვით.  შედეგად  მნიშვნელოვნად მცირდება ლიალური, ბალასტური და ნავთობის ნახშირწყალბადებით დაბინძურებული წყლების შავი ზღვის სანაპირო ზოლში და სხვა ზედაპირული წყლის ობიექტებში უკანონო ჩაღვრის შემთხვევები და ამ მიმართულებით გარემოზე მიყენებული ზიანის მასშტაბები. აქედან გამომდინარე საწარმოს ოპერირება მნიშვნელოვან დადებით ზეგავლენას ახდენს რეგიონის და შავი ზღვის სანაპირო ზოლის ეკოლოგიურ მდგომარეობაზე. აღნიშნული კი თავის მხრივ დადებითად აისახება საქართველოს ტურისტულ პოტენციალზე, ბუნებრივი რესურსების მდგომარეობაზე და ა.შ.</a:t>
            </a:r>
          </a:p>
          <a:p>
            <a:pPr lvl="0" algn="just" defTabSz="914447">
              <a:spcBef>
                <a:spcPts val="600"/>
              </a:spcBef>
              <a:spcAft>
                <a:spcPts val="600"/>
              </a:spcAft>
            </a:pPr>
            <a:r>
              <a:rPr lang="ka-GE" sz="1401" kern="0" dirty="0">
                <a:solidFill>
                  <a:prstClr val="black"/>
                </a:solidFill>
              </a:rPr>
              <a:t>ალტერნატიული ვარიანტის შეფასების პროცესში ცალკე უნდა აღინიშნოს საქმიანობის განხორციელების პროცესში საქართველოს კანონმდებლობით გათვალისწინებული სხვადასხვა გადასახადების სახით დამატებითი თანხების შესვლა ცენტრალურ და ადგილობრივ ბიუჯეტში. აღნიშვნას საჭიროებს აგრეთვე ადგილობრივი მოსახლეობისთის დამატებითი სამუშაო ადგილების შექმნა. </a:t>
            </a:r>
            <a:endParaRPr kumimoji="0" lang="en-US" sz="1401"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1361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838200" y="242596"/>
            <a:ext cx="10515600" cy="494522"/>
          </a:xfrm>
        </p:spPr>
        <p:txBody>
          <a:bodyPr>
            <a:normAutofit/>
          </a:bodyPr>
          <a:lstStyle/>
          <a:p>
            <a:pPr algn="ctr"/>
            <a:r>
              <a:rPr lang="ka-GE" sz="1800" b="1" dirty="0"/>
              <a:t>პროექტის  განხორციელების ალტერნატიული ვარიანტების ანალიზი</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2DBD7294-6964-423C-8BF7-C870C1BF1547}"/>
              </a:ext>
            </a:extLst>
          </p:cNvPr>
          <p:cNvSpPr/>
          <p:nvPr/>
        </p:nvSpPr>
        <p:spPr>
          <a:xfrm>
            <a:off x="578498" y="849086"/>
            <a:ext cx="10775302" cy="5103775"/>
          </a:xfrm>
          <a:prstGeom prst="rect">
            <a:avLst/>
          </a:prstGeom>
        </p:spPr>
        <p:txBody>
          <a:bodyPr wrap="square">
            <a:spAutoFit/>
          </a:bodyPr>
          <a:lstStyle/>
          <a:p>
            <a:pPr marL="285757" marR="0" lvl="0" indent="-285757" algn="just" defTabSz="914447" eaLnBrk="1" fontAlgn="auto" latinLnBrk="0" hangingPunct="1">
              <a:lnSpc>
                <a:spcPct val="100000"/>
              </a:lnSpc>
              <a:spcBef>
                <a:spcPts val="601"/>
              </a:spcBef>
              <a:spcAft>
                <a:spcPts val="601"/>
              </a:spcAft>
              <a:buClrTx/>
              <a:buSzTx/>
              <a:buFont typeface="Wingdings" panose="05000000000000000000" pitchFamily="2" charset="2"/>
              <a:buChar char="Ø"/>
              <a:tabLst/>
              <a:defRPr/>
            </a:pPr>
            <a:r>
              <a:rPr kumimoji="0" lang="ka-GE" sz="1600" b="1" i="1" u="none" strike="noStrike" kern="0" cap="none" spc="0" normalizeH="0" baseline="0" noProof="0" dirty="0">
                <a:ln>
                  <a:noFill/>
                </a:ln>
                <a:solidFill>
                  <a:prstClr val="black"/>
                </a:solidFill>
                <a:effectLst/>
                <a:uLnTx/>
                <a:uFillTx/>
              </a:rPr>
              <a:t>არაქმედების ალტერნატიული ვარიანტი</a:t>
            </a:r>
            <a:r>
              <a:rPr kumimoji="0" lang="en-US" sz="1600" b="1" i="1" u="none" strike="noStrike" kern="0" cap="none" spc="0" normalizeH="0" baseline="0" noProof="0" dirty="0">
                <a:ln>
                  <a:noFill/>
                </a:ln>
                <a:solidFill>
                  <a:prstClr val="black"/>
                </a:solidFill>
                <a:effectLst/>
                <a:uLnTx/>
                <a:uFillTx/>
              </a:rPr>
              <a:t> </a:t>
            </a:r>
            <a:r>
              <a:rPr kumimoji="0" lang="ka-GE" sz="1600" b="1" i="1" u="none" strike="noStrike" kern="0" cap="none" spc="0" normalizeH="0" baseline="0" noProof="0" dirty="0">
                <a:ln>
                  <a:noFill/>
                </a:ln>
                <a:solidFill>
                  <a:prstClr val="black"/>
                </a:solidFill>
                <a:effectLst/>
                <a:uLnTx/>
                <a:uFillTx/>
              </a:rPr>
              <a:t> </a:t>
            </a:r>
          </a:p>
          <a:p>
            <a:pPr marL="0" marR="0" lvl="0" indent="0" algn="just" defTabSz="914447" eaLnBrk="1" fontAlgn="auto" latinLnBrk="0" hangingPunct="1">
              <a:lnSpc>
                <a:spcPct val="100000"/>
              </a:lnSpc>
              <a:spcBef>
                <a:spcPts val="600"/>
              </a:spcBef>
              <a:spcAft>
                <a:spcPts val="600"/>
              </a:spcAft>
              <a:buClrTx/>
              <a:buSzTx/>
              <a:buFontTx/>
              <a:buNone/>
              <a:tabLst/>
              <a:defRPr/>
            </a:pPr>
            <a:r>
              <a:rPr kumimoji="0" lang="ka-GE" sz="1401" b="0" i="0" u="none" strike="noStrike" kern="0" cap="none" spc="0" normalizeH="0" baseline="0" noProof="0" dirty="0">
                <a:ln>
                  <a:noFill/>
                </a:ln>
                <a:solidFill>
                  <a:prstClr val="black"/>
                </a:solidFill>
                <a:effectLst/>
                <a:uLnTx/>
                <a:uFillTx/>
              </a:rPr>
              <a:t>გულისხმობს პროექტის განხორციელებაზე უარის თქმას.</a:t>
            </a:r>
            <a:endParaRPr kumimoji="0" lang="en-US" sz="1401" b="0" i="0" u="none" strike="noStrike" kern="0" cap="none" spc="0" normalizeH="0" baseline="0" noProof="0" dirty="0">
              <a:ln>
                <a:noFill/>
              </a:ln>
              <a:solidFill>
                <a:prstClr val="black"/>
              </a:solidFill>
              <a:effectLst/>
              <a:uLnTx/>
              <a:uFillTx/>
            </a:endParaRPr>
          </a:p>
          <a:p>
            <a:pPr marL="0" marR="0" lvl="0" indent="0" algn="just" defTabSz="914447" eaLnBrk="1" fontAlgn="auto" latinLnBrk="0" hangingPunct="1">
              <a:lnSpc>
                <a:spcPct val="100000"/>
              </a:lnSpc>
              <a:spcBef>
                <a:spcPts val="600"/>
              </a:spcBef>
              <a:spcAft>
                <a:spcPts val="600"/>
              </a:spcAft>
              <a:buClrTx/>
              <a:buSzTx/>
              <a:buFontTx/>
              <a:buNone/>
              <a:tabLst/>
              <a:defRPr/>
            </a:pPr>
            <a:endParaRPr lang="en-US" sz="1401" kern="0" dirty="0">
              <a:solidFill>
                <a:prstClr val="black"/>
              </a:solidFill>
            </a:endParaRPr>
          </a:p>
          <a:p>
            <a:pPr lvl="0" algn="just" defTabSz="914447">
              <a:spcBef>
                <a:spcPts val="600"/>
              </a:spcBef>
              <a:spcAft>
                <a:spcPts val="600"/>
              </a:spcAft>
            </a:pPr>
            <a:r>
              <a:rPr lang="en-US" sz="1400" b="1" i="1" dirty="0">
                <a:solidFill>
                  <a:prstClr val="black"/>
                </a:solidFill>
                <a:latin typeface="Sylfaen" panose="010A0502050306030303" pitchFamily="18" charset="0"/>
              </a:rPr>
              <a:t>× </a:t>
            </a:r>
            <a:r>
              <a:rPr lang="ka-GE" sz="1400" b="1" i="1" dirty="0">
                <a:solidFill>
                  <a:prstClr val="black"/>
                </a:solidFill>
                <a:latin typeface="Sylfaen" panose="010A0502050306030303" pitchFamily="18" charset="0"/>
              </a:rPr>
              <a:t> </a:t>
            </a:r>
            <a:r>
              <a:rPr kumimoji="0" lang="ka-GE" sz="1400" b="1" i="0" u="none" strike="noStrike" kern="0" cap="none" spc="0" normalizeH="0" baseline="0" noProof="0" dirty="0">
                <a:ln>
                  <a:noFill/>
                </a:ln>
                <a:solidFill>
                  <a:prstClr val="black"/>
                </a:solidFill>
                <a:effectLst/>
                <a:uLnTx/>
                <a:uFillTx/>
                <a:latin typeface="Sylfaen" panose="010A0502050306030303" pitchFamily="18" charset="0"/>
              </a:rPr>
              <a:t>ნაკლოვანება</a:t>
            </a:r>
          </a:p>
          <a:p>
            <a:pPr lvl="0" defTabSz="914447">
              <a:spcBef>
                <a:spcPts val="600"/>
              </a:spcBef>
              <a:spcAft>
                <a:spcPts val="600"/>
              </a:spcAft>
            </a:pPr>
            <a:r>
              <a:rPr lang="ka-GE" sz="1400" kern="0" dirty="0">
                <a:solidFill>
                  <a:prstClr val="black"/>
                </a:solidFill>
              </a:rPr>
              <a:t>გაიზრდება ატმოსფერულ ჰაერში მავნე ნივთიერებათა ემისიებით, ხმაურის და ვიბრაციის გავრცელებით მოსახლეობაზე და ბიოლოგიურ გარემოზე ნეგატიური ზემოქმედების რისკები;</a:t>
            </a:r>
          </a:p>
          <a:p>
            <a:pPr lvl="0" defTabSz="914447">
              <a:spcBef>
                <a:spcPts val="600"/>
              </a:spcBef>
              <a:spcAft>
                <a:spcPts val="600"/>
              </a:spcAft>
            </a:pPr>
            <a:r>
              <a:rPr lang="ka-GE" sz="1400" kern="0" dirty="0">
                <a:solidFill>
                  <a:prstClr val="black"/>
                </a:solidFill>
              </a:rPr>
              <a:t>სატრანსპორტო ნაკადების ინტენსივობის გაზრდით გამოწვეული ზემოქმედებების რისკები;</a:t>
            </a:r>
          </a:p>
          <a:p>
            <a:pPr lvl="0" defTabSz="914447">
              <a:spcBef>
                <a:spcPts val="600"/>
              </a:spcBef>
              <a:spcAft>
                <a:spcPts val="600"/>
              </a:spcAft>
            </a:pPr>
            <a:r>
              <a:rPr lang="ka-GE" sz="1400" kern="0" dirty="0">
                <a:solidFill>
                  <a:prstClr val="black"/>
                </a:solidFill>
              </a:rPr>
              <a:t>ავარიულ სიტუაციებში არსებობს მდინარის წყლის ხარისხის გაუარესების გარკვეული რისკები;</a:t>
            </a:r>
          </a:p>
          <a:p>
            <a:pPr lvl="0" defTabSz="914447">
              <a:spcBef>
                <a:spcPts val="600"/>
              </a:spcBef>
              <a:spcAft>
                <a:spcPts val="600"/>
              </a:spcAft>
            </a:pPr>
            <a:r>
              <a:rPr lang="ka-GE" sz="1400" kern="0" dirty="0">
                <a:solidFill>
                  <a:prstClr val="black"/>
                </a:solidFill>
              </a:rPr>
              <a:t>ადგილი ექნება ნარჩენების მართვის პროცესში მოსალოდნელ ზემოქმედებას და ა.შ.</a:t>
            </a:r>
          </a:p>
          <a:p>
            <a:pPr lvl="0" algn="just" defTabSz="914447">
              <a:spcBef>
                <a:spcPts val="600"/>
              </a:spcBef>
              <a:spcAft>
                <a:spcPts val="600"/>
              </a:spcAft>
            </a:pPr>
            <a:endParaRPr lang="ka-GE" sz="1400" kern="0" dirty="0">
              <a:solidFill>
                <a:prstClr val="black"/>
              </a:solidFill>
            </a:endParaRPr>
          </a:p>
          <a:p>
            <a:pPr lvl="0" algn="just" defTabSz="914447">
              <a:spcBef>
                <a:spcPts val="600"/>
              </a:spcBef>
              <a:spcAft>
                <a:spcPts val="600"/>
              </a:spcAft>
            </a:pPr>
            <a:r>
              <a:rPr lang="ka-GE" sz="1400" kern="0" dirty="0">
                <a:solidFill>
                  <a:prstClr val="black"/>
                </a:solidFill>
              </a:rPr>
              <a:t>საქმიანობის განმახორციელებელი კომპანიის მხრიდან გარემოსდაცვითი ვალდებულებების  შესრულების პირობებში პროექტის განხორციელებით მოსალოდნელი დადებითი მხარეები გაცილებით საგულისხმო იქნება, ვიდრე გარემოზე მოსალოდნელი ზემოქმედება. შესაბამისად არაქმედების ალტერნატიული ვარიანტი უგულვებელყოფილია.</a:t>
            </a:r>
            <a:endParaRPr kumimoji="0" lang="ka-GE" sz="1400" i="0" u="none" strike="noStrike" kern="0" cap="none" spc="0" normalizeH="0" baseline="0" noProof="0" dirty="0">
              <a:ln>
                <a:noFill/>
              </a:ln>
              <a:solidFill>
                <a:prstClr val="black"/>
              </a:solidFill>
              <a:effectLst/>
              <a:uLnTx/>
              <a:uFillTx/>
            </a:endParaRPr>
          </a:p>
          <a:p>
            <a:pPr lvl="0" algn="just" defTabSz="914447">
              <a:spcBef>
                <a:spcPts val="600"/>
              </a:spcBef>
              <a:spcAft>
                <a:spcPts val="600"/>
              </a:spcAft>
            </a:pPr>
            <a:endParaRPr lang="ka-GE" sz="1400" b="1" kern="0" dirty="0">
              <a:solidFill>
                <a:prstClr val="black"/>
              </a:solidFill>
              <a:latin typeface="Sylfaen" panose="010A0502050306030303" pitchFamily="18" charset="0"/>
            </a:endParaRPr>
          </a:p>
          <a:p>
            <a:pPr lvl="0" algn="just" defTabSz="914447">
              <a:spcBef>
                <a:spcPts val="600"/>
              </a:spcBef>
              <a:spcAft>
                <a:spcPts val="600"/>
              </a:spcAft>
            </a:pPr>
            <a:endParaRPr kumimoji="0" lang="en-US" sz="1400" b="1" i="0" u="none" strike="noStrike" kern="0" cap="none" spc="0" normalizeH="0" baseline="0" noProof="0" dirty="0">
              <a:ln>
                <a:noFill/>
              </a:ln>
              <a:solidFill>
                <a:prstClr val="black"/>
              </a:solidFill>
              <a:effectLst/>
              <a:uLnTx/>
              <a:uFillTx/>
              <a:latin typeface="Sylfaen" panose="010A0502050306030303" pitchFamily="18" charset="0"/>
            </a:endParaRPr>
          </a:p>
        </p:txBody>
      </p:sp>
    </p:spTree>
    <p:extLst>
      <p:ext uri="{BB962C8B-B14F-4D97-AF65-F5344CB8AC3E}">
        <p14:creationId xmlns:p14="http://schemas.microsoft.com/office/powerpoint/2010/main" val="254868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dirty="0"/>
              <a:t>თხევადი სახიფათო ნარჩენების მართვის ტექნოლოგიური ალტერნატიული ვარიანტები</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4DF5353C-554E-49A8-A6BF-56E174E44F38}"/>
              </a:ext>
            </a:extLst>
          </p:cNvPr>
          <p:cNvSpPr/>
          <p:nvPr/>
        </p:nvSpPr>
        <p:spPr>
          <a:xfrm>
            <a:off x="391886" y="718457"/>
            <a:ext cx="11308702" cy="2385268"/>
          </a:xfrm>
          <a:prstGeom prst="rect">
            <a:avLst/>
          </a:prstGeom>
        </p:spPr>
        <p:txBody>
          <a:bodyPr wrap="square">
            <a:spAutoFit/>
          </a:bodyPr>
          <a:lstStyle/>
          <a:p>
            <a:pPr>
              <a:spcBef>
                <a:spcPts val="600"/>
              </a:spcBef>
              <a:spcAft>
                <a:spcPts val="600"/>
              </a:spcAft>
            </a:pPr>
            <a:r>
              <a:rPr lang="ka-GE" sz="1600" dirty="0"/>
              <a:t>დღეისთვის თხევადი სახიფათო ნარჩენების დამუშავების ძირითადი მეთოდებია: </a:t>
            </a:r>
          </a:p>
          <a:p>
            <a:pPr marL="285750" indent="-285750">
              <a:buFont typeface="Arial" panose="020B0604020202020204" pitchFamily="34" charset="0"/>
              <a:buChar char="•"/>
            </a:pPr>
            <a:r>
              <a:rPr lang="ka-GE" sz="1600" dirty="0"/>
              <a:t>გაწმენდა</a:t>
            </a:r>
          </a:p>
          <a:p>
            <a:pPr marL="285750" indent="-285750">
              <a:buFont typeface="Arial" panose="020B0604020202020204" pitchFamily="34" charset="0"/>
              <a:buChar char="•"/>
            </a:pPr>
            <a:r>
              <a:rPr lang="ka-GE" sz="1600" dirty="0"/>
              <a:t>ინსინერაცია</a:t>
            </a:r>
          </a:p>
          <a:p>
            <a:pPr marL="285750" indent="-285750">
              <a:buFont typeface="Arial" panose="020B0604020202020204" pitchFamily="34" charset="0"/>
              <a:buChar char="•"/>
            </a:pPr>
            <a:r>
              <a:rPr lang="ka-GE" sz="1600" dirty="0"/>
              <a:t>ოქსიდაცია</a:t>
            </a:r>
          </a:p>
          <a:p>
            <a:pPr marL="285750" indent="-285750">
              <a:buFont typeface="Arial" panose="020B0604020202020204" pitchFamily="34" charset="0"/>
              <a:buChar char="•"/>
            </a:pPr>
            <a:r>
              <a:rPr lang="ka-GE" sz="1600" dirty="0"/>
              <a:t>დალექვა</a:t>
            </a:r>
          </a:p>
          <a:p>
            <a:pPr marL="285750" indent="-285750">
              <a:buFont typeface="Arial" panose="020B0604020202020204" pitchFamily="34" charset="0"/>
              <a:buChar char="•"/>
            </a:pPr>
            <a:r>
              <a:rPr lang="ka-GE" sz="1600" dirty="0"/>
              <a:t>გაუწყლოება</a:t>
            </a:r>
          </a:p>
          <a:p>
            <a:pPr marL="285750" indent="-285750">
              <a:buFont typeface="Arial" panose="020B0604020202020204" pitchFamily="34" charset="0"/>
              <a:buChar char="•"/>
            </a:pPr>
            <a:r>
              <a:rPr lang="ka-GE" sz="1600" dirty="0"/>
              <a:t>გამყარება</a:t>
            </a:r>
          </a:p>
          <a:p>
            <a:pPr marL="285750" indent="-285750">
              <a:buFont typeface="Arial" panose="020B0604020202020204" pitchFamily="34" charset="0"/>
              <a:buChar char="•"/>
            </a:pPr>
            <a:r>
              <a:rPr lang="ka-GE" sz="1600" dirty="0"/>
              <a:t>ჩაჭირხვნა </a:t>
            </a:r>
          </a:p>
          <a:p>
            <a:pPr marL="285750" indent="-285750">
              <a:buFont typeface="Arial" panose="020B0604020202020204" pitchFamily="34" charset="0"/>
              <a:buChar char="•"/>
            </a:pPr>
            <a:r>
              <a:rPr lang="ka-GE" sz="1600" dirty="0"/>
              <a:t>და სხვა. </a:t>
            </a:r>
            <a:endParaRPr lang="en-US" sz="1600" dirty="0"/>
          </a:p>
        </p:txBody>
      </p:sp>
      <p:sp>
        <p:nvSpPr>
          <p:cNvPr id="5" name="Rectangle 4">
            <a:extLst>
              <a:ext uri="{FF2B5EF4-FFF2-40B4-BE49-F238E27FC236}">
                <a16:creationId xmlns:a16="http://schemas.microsoft.com/office/drawing/2014/main" id="{4D510887-7FA1-4020-AF6C-64D2E66DE7F4}"/>
              </a:ext>
            </a:extLst>
          </p:cNvPr>
          <p:cNvSpPr/>
          <p:nvPr/>
        </p:nvSpPr>
        <p:spPr>
          <a:xfrm>
            <a:off x="391886" y="3303037"/>
            <a:ext cx="11103428" cy="1969770"/>
          </a:xfrm>
          <a:prstGeom prst="rect">
            <a:avLst/>
          </a:prstGeom>
        </p:spPr>
        <p:txBody>
          <a:bodyPr wrap="square">
            <a:spAutoFit/>
          </a:bodyPr>
          <a:lstStyle/>
          <a:p>
            <a:pPr algn="just">
              <a:spcBef>
                <a:spcPts val="600"/>
              </a:spcBef>
              <a:spcAft>
                <a:spcPts val="600"/>
              </a:spcAft>
            </a:pPr>
            <a:r>
              <a:rPr lang="ka-GE" sz="1600" dirty="0"/>
              <a:t>შპს „ბილჯ ვოტერ“-ის ბაზის ტერიტორიაზე უკვე მოწყობილია საქმიანობისთვის საჭირო ინფრასტრუქტურა და კომპანია დღეისთვის უკვე ანხორციელებს სახიფათო ნარჩენების (ლიალური და ნავთობის ნახშირწყალბადებით დაბინძურებული წყლების განთავსება) პირდაპირ განთავსებას, ამასთან, აღსანიშნავია რომ სხვა ტექნოლოგიური ალტერნატიული ვარიანტის შერჩევა და შესაბამისი ინფრასტრუქტურის მოწყობა გამოიწვევდა დამატებით გარემოსდაცვით ზემოქმედებას.</a:t>
            </a:r>
          </a:p>
          <a:p>
            <a:pPr algn="just">
              <a:spcBef>
                <a:spcPts val="600"/>
              </a:spcBef>
              <a:spcAft>
                <a:spcPts val="600"/>
              </a:spcAft>
            </a:pPr>
            <a:r>
              <a:rPr lang="ka-GE" sz="1600" dirty="0"/>
              <a:t>ყოველივე აღნიშნულიდან გამომდინარე სახიფათო თხევადი ნარჩენების დამუშავების ან/და განთვასების  ტექნოლოგიური ალტერნატივები განხილული არ ყოფილა. </a:t>
            </a:r>
          </a:p>
        </p:txBody>
      </p:sp>
    </p:spTree>
    <p:extLst>
      <p:ext uri="{BB962C8B-B14F-4D97-AF65-F5344CB8AC3E}">
        <p14:creationId xmlns:p14="http://schemas.microsoft.com/office/powerpoint/2010/main" val="108715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dirty="0"/>
              <a:t>არსებული ტექნოლოგიური ალტერნატიული ვარიანტი</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6" name="Rectangle 5">
            <a:extLst>
              <a:ext uri="{FF2B5EF4-FFF2-40B4-BE49-F238E27FC236}">
                <a16:creationId xmlns:a16="http://schemas.microsoft.com/office/drawing/2014/main" id="{5C9138DE-5E03-44AB-8C88-B5B76E1AE676}"/>
              </a:ext>
            </a:extLst>
          </p:cNvPr>
          <p:cNvSpPr/>
          <p:nvPr/>
        </p:nvSpPr>
        <p:spPr>
          <a:xfrm>
            <a:off x="103695" y="634481"/>
            <a:ext cx="11783505" cy="1384995"/>
          </a:xfrm>
          <a:prstGeom prst="rect">
            <a:avLst/>
          </a:prstGeom>
        </p:spPr>
        <p:txBody>
          <a:bodyPr wrap="square">
            <a:spAutoFit/>
          </a:bodyPr>
          <a:lstStyle/>
          <a:p>
            <a:pPr algn="just">
              <a:spcBef>
                <a:spcPts val="600"/>
              </a:spcBef>
              <a:spcAft>
                <a:spcPts val="600"/>
              </a:spcAft>
            </a:pPr>
            <a:r>
              <a:rPr lang="ka-GE" sz="1400" dirty="0"/>
              <a:t>გასული საუკუნის დასაწყისში აშშ და რუსეთის ნავთობსარეწებზე შემუშავდა, ჩამდინარე წყლების მიწისქვეშა განთავსების მეთოდი, რომლითაც ნავთობთან ერთად მოპოვებული მაღალმინერალიზებული ფენის წყალი იჭირხნებოდა პენსილვანიის შტატის, ბაქოს რაიონების და ჩრდილო კავკასიის სარეწებზე არსებულ არაპროდუქტიულ და გაწყლიანებულ ჭაბურღილებში. ოცდაათიან წლებში ნვთობის ფენის წნევის შენარჩუნების და ნავთობგაცემის გაზრდის მიზნით აშშ და საბჭოთა კავშირში დაინერგა საჭირხნ ჭაბურღილებში წყლის ჭაბურღილში ღრმა ჩაშვების (ჩაჭირხვნის) ტექნოლოგიის მეთოდები. აღნიშნული მეთოდებით ჭაბურღილების სიღრმეში მდებარე შთანმთქმნელ (წყალშემცველ) ჰორიზონტებში განთავსდება თხევადი ნარჩენები.</a:t>
            </a:r>
            <a:endParaRPr lang="en-US" sz="1400" dirty="0"/>
          </a:p>
        </p:txBody>
      </p:sp>
      <p:sp>
        <p:nvSpPr>
          <p:cNvPr id="7" name="Rectangle 6">
            <a:extLst>
              <a:ext uri="{FF2B5EF4-FFF2-40B4-BE49-F238E27FC236}">
                <a16:creationId xmlns:a16="http://schemas.microsoft.com/office/drawing/2014/main" id="{32151097-58A3-43A3-84F1-816B9FACE79A}"/>
              </a:ext>
            </a:extLst>
          </p:cNvPr>
          <p:cNvSpPr/>
          <p:nvPr/>
        </p:nvSpPr>
        <p:spPr>
          <a:xfrm>
            <a:off x="292231" y="1998483"/>
            <a:ext cx="11302738" cy="5078552"/>
          </a:xfrm>
          <a:prstGeom prst="rect">
            <a:avLst/>
          </a:prstGeom>
        </p:spPr>
        <p:txBody>
          <a:bodyPr wrap="square">
            <a:spAutoFit/>
          </a:bodyPr>
          <a:lstStyle/>
          <a:p>
            <a:pPr>
              <a:spcBef>
                <a:spcPts val="600"/>
              </a:spcBef>
              <a:spcAft>
                <a:spcPts val="600"/>
              </a:spcAft>
            </a:pPr>
            <a:r>
              <a:rPr lang="ka-GE" sz="1400" dirty="0"/>
              <a:t>თხევადი ნარჩენების მიწისქვეშა განთავსება შესაძლებელია მხოლოდ მაშინ, როდესაც არსებობს შესაბამისი ხელსაყრელი  გეოლოგიური და ჰიდროგეოლოგიური  პირობების  შეთავსება. შთანთქმნადი ჰორიზონტები უნდა ხასიათდებოდეს და აკმაყოფილებდეს შემდეგ გეოლოგიურ და ჰიდროგეოლოგიურ პირობებს:</a:t>
            </a:r>
          </a:p>
          <a:p>
            <a:pPr marL="285750" indent="-285750">
              <a:spcBef>
                <a:spcPts val="600"/>
              </a:spcBef>
              <a:spcAft>
                <a:spcPts val="600"/>
              </a:spcAft>
              <a:buFont typeface="Wingdings" panose="05000000000000000000" pitchFamily="2" charset="2"/>
              <a:buChar char="ü"/>
            </a:pPr>
            <a:r>
              <a:rPr lang="ka-GE" sz="1400" dirty="0"/>
              <a:t>არ უნდა შეიცავდეს მტკნარ სასმელი ხარისხის წყალს;                                                                          </a:t>
            </a:r>
          </a:p>
          <a:p>
            <a:pPr marL="285750" indent="-285750">
              <a:spcBef>
                <a:spcPts val="600"/>
              </a:spcBef>
              <a:spcAft>
                <a:spcPts val="600"/>
              </a:spcAft>
              <a:buFont typeface="Wingdings" panose="05000000000000000000" pitchFamily="2" charset="2"/>
              <a:buChar char="ü"/>
            </a:pPr>
            <a:r>
              <a:rPr lang="ka-GE" sz="1400" dirty="0"/>
              <a:t>უნდა შეიცავდეს გაჯერებულ მარილწყალს, რომელიც არ გამოიყენება სამკურნალო, სამეურნეო და სამრეწველო მიზნებისთვის, ტექნიკური წყალმომარაგებისთვის და პერსპექტივაშიც არ იგეგმება მისი გამოყენება სვადასხვა მიზნებისთვის;                                                                                 </a:t>
            </a:r>
          </a:p>
          <a:p>
            <a:pPr marL="285750" indent="-285750">
              <a:spcBef>
                <a:spcPts val="600"/>
              </a:spcBef>
              <a:spcAft>
                <a:spcPts val="600"/>
              </a:spcAft>
              <a:buFont typeface="Wingdings" panose="05000000000000000000" pitchFamily="2" charset="2"/>
              <a:buChar char="ü"/>
            </a:pPr>
            <a:r>
              <a:rPr lang="ka-GE" sz="1400" dirty="0"/>
              <a:t>მტკნარი წყლიანი ზედა და ქვედა ჰორიზონტები  საიმედოდ უნდა იყოს იზოლირებული რეგიონალურად განფენილი მდგრადი სახურავით და საგებით. ლითოლოგიური თვალსაზრისით საუკეთესო სახურავს და საგებს წარმოადგენს თიხიანი და მარილიანი წყებები. ნაკლებად საიმედოა სახურავები და საგები, რომელიც შედგება არგილიტებით,  მკვრივი დოლომიტებით და კირქვებით, ეფუზიური და მეტამორფული ქანებით;    </a:t>
            </a:r>
          </a:p>
          <a:p>
            <a:pPr marL="285750" indent="-285750">
              <a:spcBef>
                <a:spcPts val="600"/>
              </a:spcBef>
              <a:spcAft>
                <a:spcPts val="600"/>
              </a:spcAft>
              <a:buFont typeface="Wingdings" panose="05000000000000000000" pitchFamily="2" charset="2"/>
              <a:buChar char="ü"/>
            </a:pPr>
            <a:r>
              <a:rPr lang="ka-GE" sz="1400" dirty="0"/>
              <a:t>განლაგებული უნდა იყოს ტექნიკურად მისაღებ სიღრმეზე. მსოფლიო პრაქტიკიდან გამომდინარე შთანთმქმნელი ჰორიზონტები მდებარეობს 600–700 მ–დან 2500–3000 მ–დე, უმეტეს შემთხვევაში 1000–2000 მ სიღრმეზე; </a:t>
            </a:r>
          </a:p>
          <a:p>
            <a:pPr marL="285750" indent="-285750">
              <a:spcBef>
                <a:spcPts val="600"/>
              </a:spcBef>
              <a:spcAft>
                <a:spcPts val="600"/>
              </a:spcAft>
              <a:buFont typeface="Wingdings" panose="05000000000000000000" pitchFamily="2" charset="2"/>
              <a:buChar char="ü"/>
            </a:pPr>
            <a:r>
              <a:rPr lang="ka-GE" sz="1400" dirty="0"/>
              <a:t>უნდა ხასიათდებოდეს მაღალი ტევადური და ფილტრაციული პარამეტრებით (მაღალი ფორიანობის და შეღწევადობის კოეფიციენტით), რომელმაც უნდა უზრუნველყოს დაგეგმილი ნარჩენების მოცულობების მიღება. ყველაზე პერსპექტიულია კარბონატული ( დოლომიტები, კირქვები) და ტერიგენური (ქვიშაქვები), იშვიათ შემთხვევაში მაგმური და მეტამორფული ქანები; ნარჩენების ჩაჭირხვნის პროცესში, ჭაბურღილის პირზე წნევა არ უნდა აღემატებოდეს 3,9 მპა (40 ატ).</a:t>
            </a:r>
          </a:p>
          <a:p>
            <a:pPr marL="285750" indent="-285750">
              <a:spcBef>
                <a:spcPts val="600"/>
              </a:spcBef>
              <a:spcAft>
                <a:spcPts val="600"/>
              </a:spcAft>
              <a:buFont typeface="Wingdings" panose="05000000000000000000" pitchFamily="2" charset="2"/>
              <a:buChar char="ü"/>
            </a:pPr>
            <a:r>
              <a:rPr lang="ka-GE" sz="1400" dirty="0"/>
              <a:t>აუცილებელია შთანთქმნადი ჰორიზონტები აკმაყოფილებდეს ყოველგვარი გამონაკლისის გარდა ყველა ზემოთ აღწერილ გეოლოგიურ და ჰიდროგეოლოგიურ პირობებს.</a:t>
            </a:r>
          </a:p>
        </p:txBody>
      </p:sp>
    </p:spTree>
    <p:extLst>
      <p:ext uri="{BB962C8B-B14F-4D97-AF65-F5344CB8AC3E}">
        <p14:creationId xmlns:p14="http://schemas.microsoft.com/office/powerpoint/2010/main" val="154212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dirty="0"/>
              <a:t>მიმდინარე საქმიანობის აღწერა</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3" name="Rectangle 2">
            <a:extLst>
              <a:ext uri="{FF2B5EF4-FFF2-40B4-BE49-F238E27FC236}">
                <a16:creationId xmlns:a16="http://schemas.microsoft.com/office/drawing/2014/main" id="{DF8B7AC4-8A8E-476E-9B4F-4AF37C878D8C}"/>
              </a:ext>
            </a:extLst>
          </p:cNvPr>
          <p:cNvSpPr/>
          <p:nvPr/>
        </p:nvSpPr>
        <p:spPr>
          <a:xfrm>
            <a:off x="1291471" y="829559"/>
            <a:ext cx="8842343" cy="1015663"/>
          </a:xfrm>
          <a:prstGeom prst="rect">
            <a:avLst/>
          </a:prstGeom>
        </p:spPr>
        <p:txBody>
          <a:bodyPr wrap="square">
            <a:spAutoFit/>
          </a:bodyPr>
          <a:lstStyle/>
          <a:p>
            <a:pPr algn="just">
              <a:spcBef>
                <a:spcPts val="600"/>
              </a:spcBef>
              <a:spcAft>
                <a:spcPts val="600"/>
              </a:spcAft>
            </a:pPr>
            <a:r>
              <a:rPr lang="ka-GE" sz="1200" dirty="0">
                <a:latin typeface="Sylfaen" panose="010A0502050306030303" pitchFamily="18" charset="0"/>
              </a:rPr>
              <a:t>დღეისთვის, შპს „ბილჯ ვოტერ“ უზრუნველყოფს ცხრილი </a:t>
            </a:r>
            <a:r>
              <a:rPr lang="en-US" sz="1200" dirty="0">
                <a:latin typeface="Sylfaen" panose="010A0502050306030303" pitchFamily="18" charset="0"/>
              </a:rPr>
              <a:t>N1.-</a:t>
            </a:r>
            <a:r>
              <a:rPr lang="ka-GE" sz="1200" dirty="0">
                <a:latin typeface="Sylfaen" panose="010A0502050306030303" pitchFamily="18" charset="0"/>
              </a:rPr>
              <a:t>ით განსაზღვრული სახიფათო თხევადი ნარჩენების პირდაპირ, ან/და საჭიროების შემთხვევაში მათი სეპარაციის შედეგად გამოცალკევებული ტექნიკური წყლის (იხ. ცხრილი </a:t>
            </a:r>
            <a:r>
              <a:rPr lang="en-US" sz="1200" dirty="0">
                <a:latin typeface="Sylfaen" panose="010A0502050306030303" pitchFamily="18" charset="0"/>
              </a:rPr>
              <a:t>N1.) </a:t>
            </a:r>
            <a:r>
              <a:rPr lang="ka-GE" sz="1200" dirty="0">
                <a:latin typeface="Sylfaen" panose="010A0502050306030303" pitchFamily="18" charset="0"/>
              </a:rPr>
              <a:t>საწარმოს მიმდებარედ არსებულ № 7 ჭაბურღილის პლიოცენური ასაკის ქანების შთანმთქმნელ ჰორიზონტში, ტუმბოს საშუალებით განთავსებას - ღრმა ჩაშვებას (შემდგომში ჩაჭირხვნა), (ნარჩენების მართვის კოდექსით გათვალისწინებული განთავსების ოპერაცია </a:t>
            </a:r>
            <a:r>
              <a:rPr lang="en-US" sz="1200" dirty="0">
                <a:latin typeface="Sylfaen" panose="010A0502050306030303" pitchFamily="18" charset="0"/>
              </a:rPr>
              <a:t>D3).</a:t>
            </a:r>
          </a:p>
        </p:txBody>
      </p:sp>
      <p:graphicFrame>
        <p:nvGraphicFramePr>
          <p:cNvPr id="5" name="Table 4">
            <a:extLst>
              <a:ext uri="{FF2B5EF4-FFF2-40B4-BE49-F238E27FC236}">
                <a16:creationId xmlns:a16="http://schemas.microsoft.com/office/drawing/2014/main" id="{9AAC4B25-5FF3-45B1-8AA6-8F1E5D5A5C22}"/>
              </a:ext>
            </a:extLst>
          </p:cNvPr>
          <p:cNvGraphicFramePr>
            <a:graphicFrameLocks noGrp="1"/>
          </p:cNvGraphicFramePr>
          <p:nvPr>
            <p:extLst>
              <p:ext uri="{D42A27DB-BD31-4B8C-83A1-F6EECF244321}">
                <p14:modId xmlns:p14="http://schemas.microsoft.com/office/powerpoint/2010/main" val="2744320221"/>
              </p:ext>
            </p:extLst>
          </p:nvPr>
        </p:nvGraphicFramePr>
        <p:xfrm>
          <a:off x="1866507" y="1932495"/>
          <a:ext cx="7437749" cy="4691009"/>
        </p:xfrm>
        <a:graphic>
          <a:graphicData uri="http://schemas.openxmlformats.org/drawingml/2006/table">
            <a:tbl>
              <a:tblPr firstRow="1" firstCol="1" bandRow="1"/>
              <a:tblGrid>
                <a:gridCol w="1352864">
                  <a:extLst>
                    <a:ext uri="{9D8B030D-6E8A-4147-A177-3AD203B41FA5}">
                      <a16:colId xmlns:a16="http://schemas.microsoft.com/office/drawing/2014/main" val="3389420005"/>
                    </a:ext>
                  </a:extLst>
                </a:gridCol>
                <a:gridCol w="6084885">
                  <a:extLst>
                    <a:ext uri="{9D8B030D-6E8A-4147-A177-3AD203B41FA5}">
                      <a16:colId xmlns:a16="http://schemas.microsoft.com/office/drawing/2014/main" val="2677455657"/>
                    </a:ext>
                  </a:extLst>
                </a:gridCol>
              </a:tblGrid>
              <a:tr h="180728">
                <a:tc>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კოდი</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1" dirty="0">
                          <a:effectLst/>
                          <a:latin typeface="Sylfaen" panose="010A0502050306030303" pitchFamily="18" charset="0"/>
                          <a:ea typeface="Calibri" panose="020F0502020204030204" pitchFamily="34" charset="0"/>
                          <a:cs typeface="Times New Roman" panose="02020603050405020304" pitchFamily="18" charset="0"/>
                        </a:rPr>
                        <a:t>დასახელება</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838971"/>
                  </a:ext>
                </a:extLst>
              </a:tr>
              <a:tr h="197878">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10 02 ნარჩენები შავი მეტალურგიისა და ფოლადსასხმელი ინდუსტრიიდან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89216494"/>
                  </a:ext>
                </a:extLst>
              </a:tr>
              <a:tr h="346286">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10 02 11*</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dirty="0">
                          <a:effectLst/>
                          <a:latin typeface="Sylfaen" panose="010A0502050306030303" pitchFamily="18" charset="0"/>
                          <a:ea typeface="Calibri" panose="020F0502020204030204" pitchFamily="34" charset="0"/>
                          <a:cs typeface="Times New Roman" panose="02020603050405020304" pitchFamily="18" charset="0"/>
                        </a:rPr>
                        <a:t>გასაგრილებლად გამოყენებული წყლის დამუშავების შედეგად მიღებული ნავთობის შემცველი ნარჩენები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408341"/>
                  </a:ext>
                </a:extLst>
              </a:tr>
              <a:tr h="168196">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10 03 ნარჩენი ალუმინის თერმული მეტალურგიიდან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452362"/>
                  </a:ext>
                </a:extLst>
              </a:tr>
              <a:tr h="163905">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10 03 27*</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dirty="0">
                          <a:effectLst/>
                          <a:latin typeface="Sylfaen" panose="010A0502050306030303" pitchFamily="18" charset="0"/>
                          <a:ea typeface="Calibri" panose="020F0502020204030204" pitchFamily="34" charset="0"/>
                          <a:cs typeface="Times New Roman" panose="02020603050405020304" pitchFamily="18" charset="0"/>
                        </a:rPr>
                        <a:t>ნარჩენები წყლით გამაგრილებელი დამუშავებისგან, რომელიც შეიცავს ნავთობს</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347218"/>
                  </a:ext>
                </a:extLst>
              </a:tr>
              <a:tr h="230858">
                <a:tc gridSpan="2">
                  <a:txBody>
                    <a:bodyPr/>
                    <a:lstStyle/>
                    <a:p>
                      <a:pPr marL="0" marR="0" algn="l">
                        <a:spcBef>
                          <a:spcPts val="0"/>
                        </a:spcBef>
                        <a:spcAft>
                          <a:spcPts val="0"/>
                        </a:spcAft>
                      </a:pPr>
                      <a:r>
                        <a:rPr lang="ka-GE" sz="1000" b="1" dirty="0">
                          <a:effectLst/>
                          <a:latin typeface="Sylfaen" panose="010A0502050306030303" pitchFamily="18" charset="0"/>
                          <a:ea typeface="Calibri" panose="020F0502020204030204" pitchFamily="34" charset="0"/>
                          <a:cs typeface="Times New Roman" panose="02020603050405020304" pitchFamily="18" charset="0"/>
                        </a:rPr>
                        <a:t>10 04 ნარჩენები ტყვიის თერმული მეტალურგიიდან</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7026007"/>
                  </a:ext>
                </a:extLst>
              </a:tr>
              <a:tr h="230858">
                <a:tc>
                  <a:txBody>
                    <a:bodyPr/>
                    <a:lstStyle/>
                    <a:p>
                      <a:pPr marL="0" marR="0" algn="l">
                        <a:spcBef>
                          <a:spcPts val="0"/>
                        </a:spcBef>
                        <a:spcAft>
                          <a:spcPts val="0"/>
                        </a:spcAft>
                      </a:pPr>
                      <a:r>
                        <a:rPr lang="ka-GE" sz="1100" b="0">
                          <a:effectLst/>
                          <a:latin typeface="Sylfaen" panose="010A0502050306030303" pitchFamily="18" charset="0"/>
                          <a:ea typeface="Calibri" panose="020F0502020204030204" pitchFamily="34" charset="0"/>
                          <a:cs typeface="Times New Roman" panose="02020603050405020304" pitchFamily="18" charset="0"/>
                        </a:rPr>
                        <a:t>10 04 09*</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ნარჩენები წყლით გამაგრილებელი დამუშავებისგან, რომელიც შეიცავს ნავთობს</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558963"/>
                  </a:ext>
                </a:extLst>
              </a:tr>
              <a:tr h="230858">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10 05 ნარჩენი თუთიის თერმული მეტალურგიიდან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07665072"/>
                  </a:ext>
                </a:extLst>
              </a:tr>
              <a:tr h="227558">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10 05 08*</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ნარჩენები წყლით გამაგრილებელი დამუშავებისგან, რომელიც შეიცავს ნავთობს</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038033"/>
                  </a:ext>
                </a:extLst>
              </a:tr>
              <a:tr h="236794">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10 06 ნარჩენი სპილენძის თერმული მეტალურგიიდან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32572398"/>
                  </a:ext>
                </a:extLst>
              </a:tr>
              <a:tr h="224919">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10 06 09*</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ნარჩენები წყლით გამაგრილებელი დამუშავებისგან, რომელიც შეიცავს ნავთობს</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061571"/>
                  </a:ext>
                </a:extLst>
              </a:tr>
              <a:tr h="236794">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10 07 ნარჩენები ვერცხლის, ოქროსა და პლატინის თერმული მეტალურგიიდან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72722989"/>
                  </a:ext>
                </a:extLst>
              </a:tr>
              <a:tr h="180068">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10 07 07*</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ნარჩენები წყლით გამაგრილებელი დამუშავებისგან, რომელიც შეიცავს ნავთობს</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174888"/>
                  </a:ext>
                </a:extLst>
              </a:tr>
              <a:tr h="236794">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10 08 ნარჩენები ფერადი ლითონების თერმული მეტალურგიიდან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49745773"/>
                  </a:ext>
                </a:extLst>
              </a:tr>
              <a:tr h="227558">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10 08 19*</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ნარჩენები წყლით გამაგრილებელი დამუშავებისგან, რომელიც შეიცავს ნავთობს</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715900"/>
                  </a:ext>
                </a:extLst>
              </a:tr>
              <a:tr h="174131">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13 05 ნავთობი, ზეთი/წყლის სეპარატორის შიგთავსი</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36126919"/>
                  </a:ext>
                </a:extLst>
              </a:tr>
              <a:tr h="391139">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13 05 07*</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ზეთიანი, ნავთობიანი წყალი ნავთობი, ზეთი/წყლის სეპარატორიდან (გამყოფი</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მოწყობილობიდან)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230694"/>
                  </a:ext>
                </a:extLst>
              </a:tr>
              <a:tr h="213049">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16 07 ტრანსპორტირებისა და შესანახი რეზერვუარების გაწმენდის ნარჩენები (გარდა 05 და 13)</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5278890"/>
                  </a:ext>
                </a:extLst>
              </a:tr>
              <a:tr h="218983">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16 07 08*</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ნავთობის შემცველი ნარჩენები</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300131"/>
                  </a:ext>
                </a:extLst>
              </a:tr>
              <a:tr h="209750">
                <a:tc gridSpan="2">
                  <a:txBody>
                    <a:bodyPr/>
                    <a:lstStyle/>
                    <a:p>
                      <a:pPr marL="0" marR="0" algn="l">
                        <a:spcBef>
                          <a:spcPts val="0"/>
                        </a:spcBef>
                        <a:spcAft>
                          <a:spcPts val="0"/>
                        </a:spcAft>
                      </a:pPr>
                      <a:r>
                        <a:rPr lang="ka-GE" sz="1000" b="1">
                          <a:effectLst/>
                          <a:latin typeface="Sylfaen" panose="010A0502050306030303" pitchFamily="18" charset="0"/>
                          <a:ea typeface="Calibri" panose="020F0502020204030204" pitchFamily="34" charset="0"/>
                          <a:cs typeface="Times New Roman" panose="02020603050405020304" pitchFamily="18" charset="0"/>
                        </a:rPr>
                        <a:t>19 11 ნარჩენები ნავთობის რეგენერაციისგან</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71546466"/>
                  </a:ext>
                </a:extLst>
              </a:tr>
              <a:tr h="163905">
                <a:tc>
                  <a:txBody>
                    <a:bodyPr/>
                    <a:lstStyle/>
                    <a:p>
                      <a:pPr marL="0" marR="0" algn="l">
                        <a:spcBef>
                          <a:spcPts val="0"/>
                        </a:spcBef>
                        <a:spcAft>
                          <a:spcPts val="0"/>
                        </a:spcAft>
                      </a:pPr>
                      <a:r>
                        <a:rPr lang="ka-GE" sz="1000" b="0">
                          <a:effectLst/>
                          <a:latin typeface="Sylfaen" panose="010A0502050306030303" pitchFamily="18" charset="0"/>
                          <a:ea typeface="Calibri" panose="020F0502020204030204" pitchFamily="34" charset="0"/>
                          <a:cs typeface="Times New Roman" panose="02020603050405020304" pitchFamily="18" charset="0"/>
                        </a:rPr>
                        <a:t>19 11 03*</a:t>
                      </a:r>
                      <a:endParaRPr lang="en-US" sz="1100" b="1">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ka-GE" sz="1000" b="0" dirty="0">
                          <a:effectLst/>
                          <a:latin typeface="Sylfaen" panose="010A0502050306030303" pitchFamily="18" charset="0"/>
                          <a:ea typeface="Calibri" panose="020F0502020204030204" pitchFamily="34" charset="0"/>
                          <a:cs typeface="Times New Roman" panose="02020603050405020304" pitchFamily="18" charset="0"/>
                        </a:rPr>
                        <a:t>წყლის თხევადი ნარჩენები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a:txBody>
                  <a:tcPr marL="66236" marR="66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840898"/>
                  </a:ext>
                </a:extLst>
              </a:tr>
            </a:tbl>
          </a:graphicData>
        </a:graphic>
      </p:graphicFrame>
    </p:spTree>
    <p:extLst>
      <p:ext uri="{BB962C8B-B14F-4D97-AF65-F5344CB8AC3E}">
        <p14:creationId xmlns:p14="http://schemas.microsoft.com/office/powerpoint/2010/main" val="29326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6375-DCD3-4094-8632-EBE1ED1308DC}"/>
              </a:ext>
            </a:extLst>
          </p:cNvPr>
          <p:cNvSpPr>
            <a:spLocks noGrp="1"/>
          </p:cNvSpPr>
          <p:nvPr>
            <p:ph type="title"/>
          </p:nvPr>
        </p:nvSpPr>
        <p:spPr>
          <a:xfrm>
            <a:off x="754225" y="234496"/>
            <a:ext cx="10515600" cy="399985"/>
          </a:xfrm>
        </p:spPr>
        <p:txBody>
          <a:bodyPr>
            <a:normAutofit/>
          </a:bodyPr>
          <a:lstStyle/>
          <a:p>
            <a:pPr algn="ctr"/>
            <a:r>
              <a:rPr lang="ka-GE" sz="1800" b="1" dirty="0"/>
              <a:t>მიმდინარე საქმიანობის აღწერა</a:t>
            </a:r>
            <a:endParaRPr lang="en-US" sz="1800" b="1" dirty="0"/>
          </a:p>
        </p:txBody>
      </p:sp>
      <p:pic>
        <p:nvPicPr>
          <p:cNvPr id="4" name="Content Placeholder 3" descr="leyyet head _1">
            <a:extLst>
              <a:ext uri="{FF2B5EF4-FFF2-40B4-BE49-F238E27FC236}">
                <a16:creationId xmlns:a16="http://schemas.microsoft.com/office/drawing/2014/main" id="{15D57B17-06E1-40AD-9B84-85FE624CD620}"/>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0963" t="2360" r="41193" b="-1"/>
          <a:stretch/>
        </p:blipFill>
        <p:spPr bwMode="auto">
          <a:xfrm>
            <a:off x="11180324" y="5685083"/>
            <a:ext cx="1011676" cy="1172917"/>
          </a:xfrm>
          <a:prstGeom prst="rect">
            <a:avLst/>
          </a:prstGeom>
          <a:noFill/>
          <a:ln>
            <a:noFill/>
          </a:ln>
        </p:spPr>
      </p:pic>
      <p:sp>
        <p:nvSpPr>
          <p:cNvPr id="6" name="Rectangle 5">
            <a:extLst>
              <a:ext uri="{FF2B5EF4-FFF2-40B4-BE49-F238E27FC236}">
                <a16:creationId xmlns:a16="http://schemas.microsoft.com/office/drawing/2014/main" id="{9CE6F115-52B9-4152-99D0-67D1C8245DD7}"/>
              </a:ext>
            </a:extLst>
          </p:cNvPr>
          <p:cNvSpPr/>
          <p:nvPr/>
        </p:nvSpPr>
        <p:spPr>
          <a:xfrm>
            <a:off x="923827" y="763571"/>
            <a:ext cx="10345998" cy="3816429"/>
          </a:xfrm>
          <a:prstGeom prst="rect">
            <a:avLst/>
          </a:prstGeom>
        </p:spPr>
        <p:txBody>
          <a:bodyPr wrap="square">
            <a:spAutoFit/>
          </a:bodyPr>
          <a:lstStyle/>
          <a:p>
            <a:pPr algn="just">
              <a:spcBef>
                <a:spcPts val="600"/>
              </a:spcBef>
              <a:spcAft>
                <a:spcPts val="600"/>
              </a:spcAft>
            </a:pPr>
            <a:r>
              <a:rPr lang="ka-GE" sz="1600" dirty="0"/>
              <a:t>ბაზის ტერიტორია მდებარეობს ჭალადიდის თემის სოფ. საბაჟოს  ტერიტორიაზე, კერძოდ მის სამხრეთ-დასავლეთით არსებული სასაფლაოს მიმდებარე ტერიტორიაზე. მიწის ნაკვეთი, რომლის ფართობი შეადგენს 3570 მ2-ს, წარმოადგენს შპს „ბილჯ ვოტერ"-ის საკუთრებას. უახლოესი საცხოვრებელი სახლი ტერიტორიის საზღვრიდან დაცილებულია ≈145 მ-ით, ხოლო  მდ. რიონიდან დაცილება  შეადგენს დაახლოებით  160  მ-ს.  ტერიტორიას მდ. რიონის მიმართულებით ესაზღვრება გრუნტიანი საავტომობილო გზა, დამცავი დამბა და შემდგომ მდინარისპირა მინდორი, რომელზედაც მდებარეობს ზემოთ აღნიშნული №7 ჭაბურღილი.</a:t>
            </a:r>
          </a:p>
          <a:p>
            <a:pPr algn="just">
              <a:spcBef>
                <a:spcPts val="600"/>
              </a:spcBef>
              <a:spcAft>
                <a:spcPts val="600"/>
              </a:spcAft>
            </a:pPr>
            <a:r>
              <a:rPr lang="ka-GE" sz="1600" dirty="0"/>
              <a:t>განთავსების ბაზის ტერიტორიაზე განთავსებულია შემდეგი ინფრასტრუქტურა:</a:t>
            </a:r>
          </a:p>
          <a:p>
            <a:pPr marL="285750" indent="-285750">
              <a:spcBef>
                <a:spcPts val="600"/>
              </a:spcBef>
              <a:spcAft>
                <a:spcPts val="600"/>
              </a:spcAft>
              <a:buFont typeface="Wingdings" panose="05000000000000000000" pitchFamily="2" charset="2"/>
              <a:buChar char="v"/>
            </a:pPr>
            <a:r>
              <a:rPr lang="ka-GE" sz="1600" dirty="0"/>
              <a:t>9 ერთეული 50 მ3  (მათგან 1 სარეზერვო) ტევადობის მიწისზედა ლითონის რეზერვუარი</a:t>
            </a:r>
          </a:p>
          <a:p>
            <a:pPr marL="285750" indent="-285750">
              <a:spcBef>
                <a:spcPts val="600"/>
              </a:spcBef>
              <a:spcAft>
                <a:spcPts val="600"/>
              </a:spcAft>
              <a:buFont typeface="Wingdings" panose="05000000000000000000" pitchFamily="2" charset="2"/>
              <a:buChar char="v"/>
            </a:pPr>
            <a:r>
              <a:rPr lang="ka-GE" sz="1600" dirty="0"/>
              <a:t>ტუმბო დანადგარები თხევადი ნარჩენების რეზერვუარებში და შემდგომ ჭაბურღილში გადატუმბისთვის;</a:t>
            </a:r>
          </a:p>
          <a:p>
            <a:pPr marL="285750" indent="-285750">
              <a:spcBef>
                <a:spcPts val="600"/>
              </a:spcBef>
              <a:spcAft>
                <a:spcPts val="600"/>
              </a:spcAft>
              <a:buFont typeface="Wingdings" panose="05000000000000000000" pitchFamily="2" charset="2"/>
              <a:buChar char="v"/>
            </a:pPr>
            <a:r>
              <a:rPr lang="ka-GE" sz="1600" dirty="0"/>
              <a:t>ტექნოლოგიური მილსადენები;</a:t>
            </a:r>
          </a:p>
          <a:p>
            <a:pPr marL="285750" indent="-285750">
              <a:spcBef>
                <a:spcPts val="600"/>
              </a:spcBef>
              <a:spcAft>
                <a:spcPts val="600"/>
              </a:spcAft>
              <a:buFont typeface="Wingdings" panose="05000000000000000000" pitchFamily="2" charset="2"/>
              <a:buChar char="v"/>
            </a:pPr>
            <a:r>
              <a:rPr lang="ka-GE" sz="1600" dirty="0"/>
              <a:t>მომსახურე    და    ადმინისტრაციული    პერსონალისათვის    საჭირო    სათავსებისთვის გამოყოფილი ერთსართულიანი შენობა.</a:t>
            </a:r>
          </a:p>
        </p:txBody>
      </p:sp>
    </p:spTree>
    <p:extLst>
      <p:ext uri="{BB962C8B-B14F-4D97-AF65-F5344CB8AC3E}">
        <p14:creationId xmlns:p14="http://schemas.microsoft.com/office/powerpoint/2010/main" val="845304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4531</Words>
  <Application>Microsoft Office PowerPoint</Application>
  <PresentationFormat>Widescreen</PresentationFormat>
  <Paragraphs>322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Sylfaen</vt:lpstr>
      <vt:lpstr>Symbol</vt:lpstr>
      <vt:lpstr>Times New Roman</vt:lpstr>
      <vt:lpstr>Wingdings</vt:lpstr>
      <vt:lpstr>Office Theme</vt:lpstr>
      <vt:lpstr>PowerPoint Presentation</vt:lpstr>
      <vt:lpstr>დაგეგმილი საქმიანობის მოკლე აღწერა</vt:lpstr>
      <vt:lpstr>სკოპინგის ანგარიშის მომზადების საფუძველი</vt:lpstr>
      <vt:lpstr>პროექტის  განხორციელების ალტერნატიული ვარიანტების ანალიზი</vt:lpstr>
      <vt:lpstr>პროექტის  განხორციელების ალტერნატიული ვარიანტების ანალიზი</vt:lpstr>
      <vt:lpstr>თხევადი სახიფათო ნარჩენების მართვის ტექნოლოგიური ალტერნატიული ვარიანტები</vt:lpstr>
      <vt:lpstr>არსებული ტექნოლოგიური ალტერნატიული ვარიანტი</vt:lpstr>
      <vt:lpstr>მიმდინარე საქმიანობის აღწერა</vt:lpstr>
      <vt:lpstr>მიმდინარე საქმიანობის აღწერა</vt:lpstr>
      <vt:lpstr>მიმდინარე საქმიანობის აღწერა</vt:lpstr>
      <vt:lpstr>სიტუაციური სქემა</vt:lpstr>
      <vt:lpstr>დაგეგმილი საქმიანობის აღწერა </vt:lpstr>
      <vt:lpstr>ძირითადი ტექნოლოგიური სქემა</vt:lpstr>
      <vt:lpstr>სახიფათო თხევადი ნარჩენების განთავსების სქემა</vt:lpstr>
      <vt:lpstr>№7 ჭაბურღილის აღწერა</vt:lpstr>
      <vt:lpstr>№7 ჭაბურღილის აღწერა</vt:lpstr>
      <vt:lpstr>გარემოზე შესაძლო ზემოქმედების სახეები </vt:lpstr>
      <vt:lpstr>ზემოქმედების განხილვიდან ამოღებული საკითხები</vt:lpstr>
      <vt:lpstr>PowerPoint Presentation</vt:lpstr>
      <vt:lpstr>PowerPoint Presentation</vt:lpstr>
      <vt:lpstr>PowerPoint Presentation</vt:lpstr>
      <vt:lpstr>PowerPoint Presentation</vt:lpstr>
      <vt:lpstr>PowerPoint Presentation</vt:lpstr>
      <vt:lpstr>PowerPoint Presentation</vt:lpstr>
      <vt:lpstr>ინფორმაცია ჩასატარებელი საბაზისო/საძიებო კვლევებისა და გზშ-ის ანგარიშის მომზადებისთვის საჭირო მეთოდების შესახებ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qetevan jincharadze</dc:creator>
  <cp:lastModifiedBy>qetevan jincharadze</cp:lastModifiedBy>
  <cp:revision>91</cp:revision>
  <dcterms:created xsi:type="dcterms:W3CDTF">2020-11-16T19:43:34Z</dcterms:created>
  <dcterms:modified xsi:type="dcterms:W3CDTF">2020-11-17T10:23:03Z</dcterms:modified>
</cp:coreProperties>
</file>