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2"/>
  </p:notesMasterIdLst>
  <p:sldIdLst>
    <p:sldId id="256" r:id="rId2"/>
    <p:sldId id="257" r:id="rId3"/>
    <p:sldId id="258" r:id="rId4"/>
    <p:sldId id="268" r:id="rId5"/>
    <p:sldId id="269" r:id="rId6"/>
    <p:sldId id="270" r:id="rId7"/>
    <p:sldId id="261" r:id="rId8"/>
    <p:sldId id="271" r:id="rId9"/>
    <p:sldId id="272" r:id="rId10"/>
    <p:sldId id="259" r:id="rId11"/>
    <p:sldId id="273" r:id="rId12"/>
    <p:sldId id="260" r:id="rId13"/>
    <p:sldId id="262" r:id="rId14"/>
    <p:sldId id="274" r:id="rId15"/>
    <p:sldId id="275" r:id="rId16"/>
    <p:sldId id="276" r:id="rId17"/>
    <p:sldId id="277" r:id="rId18"/>
    <p:sldId id="264" r:id="rId19"/>
    <p:sldId id="266"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F18DB-5131-43D6-A652-CFE1F20287FF}" type="datetimeFigureOut">
              <a:rPr lang="en-US" smtClean="0"/>
              <a:pPr/>
              <a:t>11/16/2020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1231B-A6AB-4182-A864-8B67A1391E1C}" type="slidenum">
              <a:rPr lang="en-US" smtClean="0"/>
              <a:pPr/>
              <a:t>‹#›</a:t>
            </a:fld>
            <a:endParaRPr lang="en-US"/>
          </a:p>
        </p:txBody>
      </p:sp>
    </p:spTree>
    <p:extLst>
      <p:ext uri="{BB962C8B-B14F-4D97-AF65-F5344CB8AC3E}">
        <p14:creationId xmlns:p14="http://schemas.microsoft.com/office/powerpoint/2010/main" val="48373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51231B-A6AB-4182-A864-8B67A1391E1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11/16/2020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val="2324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11/16/2020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val="330387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11/16/2020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val="164350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11/16/2020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val="33167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4BBC9D-603A-4AE7-904E-992DFCBD1C9F}" type="datetimeFigureOut">
              <a:rPr lang="en-US" smtClean="0"/>
              <a:pPr/>
              <a:t>11/16/2020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val="15807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4BBC9D-603A-4AE7-904E-992DFCBD1C9F}" type="datetimeFigureOut">
              <a:rPr lang="en-US" smtClean="0"/>
              <a:pPr/>
              <a:t>11/16/2020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val="262597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4BBC9D-603A-4AE7-904E-992DFCBD1C9F}" type="datetimeFigureOut">
              <a:rPr lang="en-US" smtClean="0"/>
              <a:pPr/>
              <a:t>11/16/2020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val="350172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4BBC9D-603A-4AE7-904E-992DFCBD1C9F}" type="datetimeFigureOut">
              <a:rPr lang="en-US" smtClean="0"/>
              <a:pPr/>
              <a:t>11/16/2020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val="159933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4BBC9D-603A-4AE7-904E-992DFCBD1C9F}" type="datetimeFigureOut">
              <a:rPr lang="en-US" smtClean="0"/>
              <a:pPr/>
              <a:t>11/16/2020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val="2986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11/16/2020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val="201638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11/16/2020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val="146662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BBC9D-603A-4AE7-904E-992DFCBD1C9F}" type="datetimeFigureOut">
              <a:rPr lang="en-US" smtClean="0"/>
              <a:pPr/>
              <a:t>11/16/2020</a:t>
            </a:fld>
            <a:endParaRPr lang="en-US"/>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F62E7-63C3-4539-8053-34429824C940}" type="slidenum">
              <a:rPr lang="en-US" smtClean="0"/>
              <a:pPr/>
              <a:t>‹#›</a:t>
            </a:fld>
            <a:endParaRPr lang="en-US"/>
          </a:p>
        </p:txBody>
      </p:sp>
    </p:spTree>
    <p:extLst>
      <p:ext uri="{BB962C8B-B14F-4D97-AF65-F5344CB8AC3E}">
        <p14:creationId xmlns:p14="http://schemas.microsoft.com/office/powerpoint/2010/main" val="22715003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412" y="484742"/>
            <a:ext cx="9009461" cy="919185"/>
          </a:xfrm>
        </p:spPr>
        <p:txBody>
          <a:bodyPr>
            <a:noAutofit/>
          </a:bodyPr>
          <a:lstStyle/>
          <a:p>
            <a:pPr algn="ctr"/>
            <a:r>
              <a:rPr lang="ka-GE" sz="3200" dirty="0" smtClean="0"/>
              <a:t>საქართველოს გარემოს დაცვისა და სოფლის            მეურნეობის სამინისტრო</a:t>
            </a:r>
            <a:endParaRPr lang="en-US" sz="3200" dirty="0"/>
          </a:p>
        </p:txBody>
      </p:sp>
      <p:sp>
        <p:nvSpPr>
          <p:cNvPr id="3" name="Subtitle 2"/>
          <p:cNvSpPr>
            <a:spLocks noGrp="1"/>
          </p:cNvSpPr>
          <p:nvPr>
            <p:ph type="subTitle" idx="1"/>
          </p:nvPr>
        </p:nvSpPr>
        <p:spPr>
          <a:xfrm>
            <a:off x="1046603" y="1894902"/>
            <a:ext cx="9705860" cy="4186409"/>
          </a:xfrm>
        </p:spPr>
        <p:txBody>
          <a:bodyPr>
            <a:normAutofit/>
          </a:bodyPr>
          <a:lstStyle/>
          <a:p>
            <a:pPr>
              <a:lnSpc>
                <a:spcPct val="120000"/>
              </a:lnSpc>
            </a:pPr>
            <a:r>
              <a:rPr lang="ka-GE" sz="3200" b="1" dirty="0">
                <a:solidFill>
                  <a:schemeClr val="tx1"/>
                </a:solidFill>
              </a:rPr>
              <a:t>ქალაქ </a:t>
            </a:r>
            <a:r>
              <a:rPr lang="ka-GE" sz="3200" b="1" dirty="0" smtClean="0">
                <a:solidFill>
                  <a:schemeClr val="tx1"/>
                </a:solidFill>
              </a:rPr>
              <a:t>რუსთავში  </a:t>
            </a:r>
            <a:r>
              <a:rPr lang="ka-GE" b="1" dirty="0" smtClean="0">
                <a:solidFill>
                  <a:schemeClr val="tx1"/>
                </a:solidFill>
              </a:rPr>
              <a:t>შ.პ.ს.  „თეიმურაზ ჯანგულაშვილი და კომპანია”-ს ცემენტის საწარმოს მშენებლობისა და</a:t>
            </a:r>
          </a:p>
          <a:p>
            <a:pPr>
              <a:lnSpc>
                <a:spcPct val="120000"/>
              </a:lnSpc>
            </a:pPr>
            <a:r>
              <a:rPr lang="ka-GE" b="1" dirty="0" smtClean="0">
                <a:solidFill>
                  <a:schemeClr val="tx1"/>
                </a:solidFill>
              </a:rPr>
              <a:t> ექსპლუატაციის </a:t>
            </a:r>
            <a:r>
              <a:rPr lang="ka-GE" b="1" dirty="0" smtClean="0">
                <a:solidFill>
                  <a:schemeClr val="tx1"/>
                </a:solidFill>
              </a:rPr>
              <a:t>პროექტის</a:t>
            </a:r>
            <a:r>
              <a:rPr lang="en-US" b="1" dirty="0" smtClean="0">
                <a:solidFill>
                  <a:schemeClr val="tx1"/>
                </a:solidFill>
              </a:rPr>
              <a:t> </a:t>
            </a:r>
            <a:r>
              <a:rPr lang="ka-GE" b="1" dirty="0" smtClean="0">
                <a:solidFill>
                  <a:schemeClr val="tx1"/>
                </a:solidFill>
              </a:rPr>
              <a:t>სკოპინგის ანგარიში</a:t>
            </a:r>
            <a:endParaRPr lang="ka-GE" b="1" dirty="0" smtClean="0">
              <a:solidFill>
                <a:schemeClr val="tx1"/>
              </a:solidFill>
            </a:endParaRPr>
          </a:p>
          <a:p>
            <a:pPr algn="ctr"/>
            <a:r>
              <a:rPr lang="ka-GE" b="1" dirty="0" smtClean="0">
                <a:solidFill>
                  <a:schemeClr val="tx1"/>
                </a:solidFill>
              </a:rPr>
              <a:t> </a:t>
            </a:r>
            <a:endParaRPr lang="ka-GE" b="1" dirty="0">
              <a:solidFill>
                <a:schemeClr val="tx1"/>
              </a:solidFill>
            </a:endParaRPr>
          </a:p>
          <a:p>
            <a:pPr algn="ctr"/>
            <a:r>
              <a:rPr lang="ka-GE" sz="3200" b="1" dirty="0">
                <a:solidFill>
                  <a:schemeClr val="tx1"/>
                </a:solidFill>
              </a:rPr>
              <a:t> </a:t>
            </a:r>
            <a:endParaRPr lang="en-US" dirty="0"/>
          </a:p>
        </p:txBody>
      </p:sp>
    </p:spTree>
    <p:extLst>
      <p:ext uri="{BB962C8B-B14F-4D97-AF65-F5344CB8AC3E}">
        <p14:creationId xmlns:p14="http://schemas.microsoft.com/office/powerpoint/2010/main" val="251986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4443" y="-225605"/>
            <a:ext cx="10972800" cy="1143000"/>
          </a:xfrm>
        </p:spPr>
        <p:txBody>
          <a:bodyPr>
            <a:noAutofit/>
          </a:bodyPr>
          <a:lstStyle/>
          <a:p>
            <a:r>
              <a:rPr lang="ka-GE" sz="2000" b="1" dirty="0" smtClean="0"/>
              <a:t>საწარმოს  </a:t>
            </a:r>
            <a:r>
              <a:rPr lang="ka-GE" sz="2000" b="1" dirty="0"/>
              <a:t>გენერალური გეგმა</a:t>
            </a:r>
            <a:endParaRPr lang="ru-RU" sz="2000" dirty="0"/>
          </a:p>
        </p:txBody>
      </p:sp>
      <p:sp>
        <p:nvSpPr>
          <p:cNvPr id="7" name="Прямоугольник 6"/>
          <p:cNvSpPr/>
          <p:nvPr/>
        </p:nvSpPr>
        <p:spPr>
          <a:xfrm flipV="1">
            <a:off x="6081311" y="1112702"/>
            <a:ext cx="5255046" cy="307777"/>
          </a:xfrm>
          <a:prstGeom prst="rect">
            <a:avLst/>
          </a:prstGeom>
        </p:spPr>
        <p:txBody>
          <a:bodyPr wrap="square">
            <a:spAutoFit/>
          </a:bodyPr>
          <a:lstStyle/>
          <a:p>
            <a:r>
              <a:rPr lang="ka-GE" sz="1400" dirty="0" smtClean="0"/>
              <a:t>.</a:t>
            </a:r>
            <a:endParaRPr lang="en-US" sz="1400" dirty="0"/>
          </a:p>
        </p:txBody>
      </p:sp>
      <p:pic>
        <p:nvPicPr>
          <p:cNvPr id="6" name="Picture 5" descr="C:\Users\Rezo\Desktop\გენგმა 1.jpg"/>
          <p:cNvPicPr/>
          <p:nvPr/>
        </p:nvPicPr>
        <p:blipFill>
          <a:blip r:embed="rId2" cstate="print"/>
          <a:srcRect/>
          <a:stretch>
            <a:fillRect/>
          </a:stretch>
        </p:blipFill>
        <p:spPr bwMode="auto">
          <a:xfrm>
            <a:off x="1053403" y="802872"/>
            <a:ext cx="4499098" cy="5234371"/>
          </a:xfrm>
          <a:prstGeom prst="rect">
            <a:avLst/>
          </a:prstGeom>
          <a:noFill/>
          <a:ln w="9525">
            <a:noFill/>
            <a:miter lim="800000"/>
            <a:headEnd/>
            <a:tailEnd/>
          </a:ln>
        </p:spPr>
      </p:pic>
      <p:sp>
        <p:nvSpPr>
          <p:cNvPr id="13313" name="Rectangle 1"/>
          <p:cNvSpPr>
            <a:spLocks noChangeArrowheads="1"/>
          </p:cNvSpPr>
          <p:nvPr/>
        </p:nvSpPr>
        <p:spPr bwMode="auto">
          <a:xfrm>
            <a:off x="6224529" y="881349"/>
            <a:ext cx="5387249"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პროექტის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მიხედვით</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საწარმოს ტერიტორიაზე აშენდება და მოეწყობა  საწარმოო პროცესების უზრუნველყოფისათვის აუცილებელი ტექნოლოგიური და დამხმარე ინფრასტრუქტურის შემდეგი ელემენტები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ნედლეულის სასაწყობო სათავსოები;</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ასარევი მოედანი;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მკვებავი ბუნკერი -1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ბურთულებიანი წისქვილი -1;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ლენტური ტრანსპორტიორი -1;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საკომპრესორო -1;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პნევმოტრანსპორტიორი -1;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ცემენტის სილოსები -6.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აირგამწმენდი სისტემა;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სანიაღვრე კანალიზაციის სისტემა;</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ადმინსტრაციული და საყოფაცხოვრებო სათავსოები</a:t>
            </a:r>
            <a:r>
              <a:rPr kumimoji="0" lang="ka-GE" sz="11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670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4443" y="-225605"/>
            <a:ext cx="10972800" cy="1143000"/>
          </a:xfrm>
        </p:spPr>
        <p:txBody>
          <a:bodyPr>
            <a:noAutofit/>
          </a:bodyPr>
          <a:lstStyle/>
          <a:p>
            <a:r>
              <a:rPr lang="ka-GE" sz="2000" b="1" dirty="0" smtClean="0"/>
              <a:t/>
            </a:r>
            <a:br>
              <a:rPr lang="ka-GE" sz="2000" b="1" dirty="0" smtClean="0"/>
            </a:br>
            <a:r>
              <a:rPr lang="en-US" sz="1800" b="1" dirty="0" err="1" smtClean="0"/>
              <a:t>ცემენტის</a:t>
            </a:r>
            <a:r>
              <a:rPr lang="en-US" sz="1800" b="1" dirty="0" smtClean="0"/>
              <a:t> </a:t>
            </a:r>
            <a:r>
              <a:rPr lang="en-US" sz="1800" b="1" dirty="0" err="1" smtClean="0"/>
              <a:t>წარმოების</a:t>
            </a:r>
            <a:r>
              <a:rPr lang="en-US" sz="1800" b="1" dirty="0" smtClean="0"/>
              <a:t> </a:t>
            </a:r>
            <a:r>
              <a:rPr lang="en-US" sz="1800" b="1" dirty="0" err="1" smtClean="0"/>
              <a:t>ტექნოლოგიური</a:t>
            </a:r>
            <a:r>
              <a:rPr lang="en-US" sz="1800" b="1" dirty="0" smtClean="0"/>
              <a:t> </a:t>
            </a:r>
            <a:r>
              <a:rPr lang="en-US" sz="1800" b="1" dirty="0" err="1" smtClean="0"/>
              <a:t>სქემა</a:t>
            </a:r>
            <a:r>
              <a:rPr lang="en-US" sz="1800" b="1" i="1" dirty="0" smtClean="0"/>
              <a:t/>
            </a:r>
            <a:br>
              <a:rPr lang="en-US" sz="1800" b="1" i="1" dirty="0" smtClean="0"/>
            </a:br>
            <a:endParaRPr lang="ru-RU" sz="1800" b="1" dirty="0"/>
          </a:p>
        </p:txBody>
      </p:sp>
      <p:sp>
        <p:nvSpPr>
          <p:cNvPr id="7" name="Прямоугольник 6"/>
          <p:cNvSpPr/>
          <p:nvPr/>
        </p:nvSpPr>
        <p:spPr>
          <a:xfrm>
            <a:off x="1542362" y="5012675"/>
            <a:ext cx="10499074" cy="523220"/>
          </a:xfrm>
          <a:prstGeom prst="rect">
            <a:avLst/>
          </a:prstGeom>
        </p:spPr>
        <p:txBody>
          <a:bodyPr wrap="square">
            <a:spAutoFit/>
          </a:bodyPr>
          <a:lstStyle/>
          <a:p>
            <a:endParaRPr lang="ka-GE" sz="1400" b="1" u="sng" dirty="0" smtClean="0"/>
          </a:p>
          <a:p>
            <a:endParaRPr lang="ru-RU" sz="1400" dirty="0"/>
          </a:p>
        </p:txBody>
      </p:sp>
      <p:pic>
        <p:nvPicPr>
          <p:cNvPr id="10" name="Picture 9" descr="C:\Users\Rezo\Desktop\რუსთავის jpj\ტექნოლოგიური სქემა 1.jpg"/>
          <p:cNvPicPr/>
          <p:nvPr/>
        </p:nvPicPr>
        <p:blipFill>
          <a:blip r:embed="rId2" cstate="print"/>
          <a:srcRect/>
          <a:stretch>
            <a:fillRect/>
          </a:stretch>
        </p:blipFill>
        <p:spPr bwMode="auto">
          <a:xfrm>
            <a:off x="2820318" y="564519"/>
            <a:ext cx="6676221" cy="5869332"/>
          </a:xfrm>
          <a:prstGeom prst="rect">
            <a:avLst/>
          </a:prstGeom>
          <a:noFill/>
          <a:ln w="9525">
            <a:noFill/>
            <a:miter lim="800000"/>
            <a:headEnd/>
            <a:tailEnd/>
          </a:ln>
        </p:spPr>
      </p:pic>
    </p:spTree>
    <p:extLst>
      <p:ext uri="{BB962C8B-B14F-4D97-AF65-F5344CB8AC3E}">
        <p14:creationId xmlns:p14="http://schemas.microsoft.com/office/powerpoint/2010/main" val="228729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11" y="264405"/>
            <a:ext cx="10994834" cy="484742"/>
          </a:xfrm>
        </p:spPr>
        <p:txBody>
          <a:bodyPr>
            <a:normAutofit fontScale="90000"/>
          </a:bodyPr>
          <a:lstStyle/>
          <a:p>
            <a:r>
              <a:rPr lang="ru-RU" sz="2400" b="1" dirty="0" smtClean="0"/>
              <a:t>ძირითადი ნედლეულის რაოდენობები ერთეულ პროდუქციაზე და</a:t>
            </a:r>
            <a:r>
              <a:rPr lang="en-US" sz="2400" b="1" dirty="0" smtClean="0"/>
              <a:t/>
            </a:r>
            <a:br>
              <a:rPr lang="en-US" sz="2400" b="1" dirty="0" smtClean="0"/>
            </a:br>
            <a:r>
              <a:rPr lang="ka-GE" sz="2400" b="1" dirty="0" smtClean="0"/>
              <a:t> </a:t>
            </a:r>
            <a:r>
              <a:rPr lang="ru-RU" sz="2400" b="1" dirty="0" smtClean="0"/>
              <a:t>წლიური ხარჯი </a:t>
            </a:r>
            <a:endParaRPr lang="en-US" sz="2400" b="1" dirty="0"/>
          </a:p>
        </p:txBody>
      </p:sp>
      <p:sp>
        <p:nvSpPr>
          <p:cNvPr id="3" name="Content Placeholder 2"/>
          <p:cNvSpPr>
            <a:spLocks noGrp="1"/>
          </p:cNvSpPr>
          <p:nvPr>
            <p:ph idx="1"/>
          </p:nvPr>
        </p:nvSpPr>
        <p:spPr>
          <a:xfrm>
            <a:off x="591238" y="947451"/>
            <a:ext cx="10829581" cy="1311007"/>
          </a:xfrm>
        </p:spPr>
        <p:txBody>
          <a:bodyPr>
            <a:normAutofit fontScale="85000" lnSpcReduction="10000"/>
          </a:bodyPr>
          <a:lstStyle/>
          <a:p>
            <a:pPr algn="just">
              <a:lnSpc>
                <a:spcPct val="120000"/>
              </a:lnSpc>
              <a:buNone/>
            </a:pPr>
            <a:r>
              <a:rPr lang="ka-GE" sz="2000" dirty="0" smtClean="0"/>
              <a:t>      ტექნოლოგიური რეგლამენტის შესაბამისად </a:t>
            </a:r>
            <a:r>
              <a:rPr lang="ru-RU" sz="2000" dirty="0" smtClean="0"/>
              <a:t>ერთეული პროდუქციის მისაღებად საჭირო ნედლეულის ხვედრითი ხარჯების მახასიათებ</a:t>
            </a:r>
            <a:r>
              <a:rPr lang="ka-GE" sz="2000" dirty="0" smtClean="0"/>
              <a:t>ლების, საწარმოს წარმადობის და სამუშაო რეჟიმის გათვალისწინებით წლის განმავლობაში დაგეგმილი რაოდენობის </a:t>
            </a:r>
            <a:r>
              <a:rPr lang="ru-RU" sz="2000" dirty="0" smtClean="0"/>
              <a:t>პროდუქციის მისაღებად საჭირო </a:t>
            </a:r>
            <a:r>
              <a:rPr lang="ka-GE" sz="2000" dirty="0" smtClean="0"/>
              <a:t>ძირითადი </a:t>
            </a:r>
            <a:r>
              <a:rPr lang="ru-RU" sz="2000" dirty="0" smtClean="0"/>
              <a:t>ნედლეულის ხარჯების </a:t>
            </a:r>
            <a:r>
              <a:rPr lang="ka-GE" sz="2000" dirty="0" smtClean="0"/>
              <a:t>შესახებ   მონაცემები წარმოდგენილია ცხრილში </a:t>
            </a:r>
            <a:endParaRPr lang="en-US" sz="2000" dirty="0"/>
          </a:p>
        </p:txBody>
      </p:sp>
      <p:graphicFrame>
        <p:nvGraphicFramePr>
          <p:cNvPr id="9" name="Table 8"/>
          <p:cNvGraphicFramePr>
            <a:graphicFrameLocks noGrp="1"/>
          </p:cNvGraphicFramePr>
          <p:nvPr/>
        </p:nvGraphicFramePr>
        <p:xfrm>
          <a:off x="1729649" y="2189188"/>
          <a:ext cx="8846543" cy="2731843"/>
        </p:xfrm>
        <a:graphic>
          <a:graphicData uri="http://schemas.openxmlformats.org/drawingml/2006/table">
            <a:tbl>
              <a:tblPr/>
              <a:tblGrid>
                <a:gridCol w="505841"/>
                <a:gridCol w="2819073"/>
                <a:gridCol w="1840543"/>
                <a:gridCol w="1840543"/>
                <a:gridCol w="1840543"/>
              </a:tblGrid>
              <a:tr h="741299">
                <a:tc>
                  <a:txBody>
                    <a:bodyPr/>
                    <a:lstStyle/>
                    <a:p>
                      <a:pPr algn="ctr">
                        <a:spcAft>
                          <a:spcPts val="0"/>
                        </a:spcAft>
                      </a:pPr>
                      <a:endParaRPr lang="en-US" sz="1800" dirty="0">
                        <a:latin typeface="Times New Roman"/>
                        <a:ea typeface="Times New Roman"/>
                      </a:endParaRPr>
                    </a:p>
                    <a:p>
                      <a:pPr algn="ctr">
                        <a:spcAft>
                          <a:spcPts val="0"/>
                        </a:spcAft>
                      </a:pPr>
                      <a:r>
                        <a:rPr lang="ka-GE" sz="1800" b="1" spc="10" dirty="0">
                          <a:latin typeface="AcadNusx"/>
                          <a:ea typeface="Times New Roman"/>
                          <a:cs typeface="Sylfaen"/>
                        </a:rPr>
                        <a:t>#</a:t>
                      </a:r>
                      <a:endParaRPr lang="en-US" sz="18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a-GE" sz="1800" b="1" spc="10" dirty="0">
                          <a:latin typeface="Sylfaen"/>
                          <a:ea typeface="Times New Roman"/>
                          <a:cs typeface="Sylfaen"/>
                        </a:rPr>
                        <a:t>ნედლეულის </a:t>
                      </a:r>
                      <a:endParaRPr lang="en-US" sz="1800" dirty="0">
                        <a:latin typeface="Times New Roman"/>
                        <a:ea typeface="Times New Roman"/>
                      </a:endParaRPr>
                    </a:p>
                    <a:p>
                      <a:pPr algn="ctr">
                        <a:spcAft>
                          <a:spcPts val="0"/>
                        </a:spcAft>
                      </a:pPr>
                      <a:r>
                        <a:rPr lang="ka-GE" sz="1800" b="1" spc="10" dirty="0">
                          <a:latin typeface="Sylfaen"/>
                          <a:ea typeface="Times New Roman"/>
                          <a:cs typeface="Sylfaen"/>
                        </a:rPr>
                        <a:t>დასახელება</a:t>
                      </a:r>
                      <a:endParaRPr lang="en-US" sz="18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a-GE" sz="1800" b="1" spc="10" dirty="0">
                          <a:latin typeface="Sylfaen"/>
                          <a:ea typeface="Times New Roman"/>
                          <a:cs typeface="Sylfaen"/>
                        </a:rPr>
                        <a:t>ნტდ</a:t>
                      </a:r>
                      <a:endParaRPr lang="en-US" sz="18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a-GE" sz="1800" b="1" spc="10" dirty="0">
                          <a:latin typeface="Sylfaen"/>
                          <a:ea typeface="Times New Roman"/>
                          <a:cs typeface="Sylfaen"/>
                        </a:rPr>
                        <a:t>რაოდენობა, 1ტ. ცემენტის </a:t>
                      </a:r>
                      <a:endParaRPr lang="en-US" sz="1800" dirty="0">
                        <a:latin typeface="Times New Roman"/>
                        <a:ea typeface="Times New Roman"/>
                      </a:endParaRPr>
                    </a:p>
                    <a:p>
                      <a:pPr algn="ctr">
                        <a:spcAft>
                          <a:spcPts val="0"/>
                        </a:spcAft>
                      </a:pPr>
                      <a:r>
                        <a:rPr lang="ka-GE" sz="1800" b="1" spc="10" dirty="0">
                          <a:latin typeface="Sylfaen"/>
                          <a:ea typeface="Times New Roman"/>
                          <a:cs typeface="Sylfaen"/>
                        </a:rPr>
                        <a:t>მისაღებად, ტ</a:t>
                      </a:r>
                      <a:endParaRPr lang="en-US" sz="18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a-GE" sz="1800" b="1" spc="10">
                          <a:latin typeface="Sylfaen"/>
                          <a:ea typeface="Times New Roman"/>
                          <a:cs typeface="Sylfaen"/>
                        </a:rPr>
                        <a:t>ნედლეულის წლიური ხარჯი, ტ</a:t>
                      </a:r>
                      <a:endParaRPr lang="en-US" sz="18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r>
              <a:tr h="605994">
                <a:tc>
                  <a:txBody>
                    <a:bodyPr/>
                    <a:lstStyle/>
                    <a:p>
                      <a:pPr>
                        <a:spcAft>
                          <a:spcPts val="0"/>
                        </a:spcAft>
                      </a:pPr>
                      <a:r>
                        <a:rPr lang="ka-GE" sz="1800" spc="10">
                          <a:latin typeface="Sylfaen"/>
                          <a:ea typeface="Times New Roman"/>
                          <a:cs typeface="Sylfaen"/>
                        </a:rPr>
                        <a:t>1</a:t>
                      </a:r>
                      <a:endParaRPr lang="en-US" sz="18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r>
                        <a:rPr lang="ka-GE" sz="1800" spc="10" dirty="0">
                          <a:latin typeface="Sylfaen"/>
                          <a:ea typeface="Times New Roman"/>
                          <a:cs typeface="Sylfaen"/>
                        </a:rPr>
                        <a:t>კლინკერი</a:t>
                      </a:r>
                      <a:endParaRPr lang="en-US" sz="18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r>
                        <a:rPr lang="ka-GE" sz="1800" spc="10" dirty="0">
                          <a:solidFill>
                            <a:srgbClr val="000000"/>
                          </a:solidFill>
                          <a:latin typeface="Sylfaen"/>
                          <a:ea typeface="Times New Roman"/>
                          <a:cs typeface="Sylfaen"/>
                        </a:rPr>
                        <a:t>გოსტ 10178-85</a:t>
                      </a:r>
                      <a:endParaRPr lang="en-US" sz="1800" dirty="0">
                        <a:solidFill>
                          <a:srgbClr val="000000"/>
                        </a:solidFill>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ka-GE" sz="1800" spc="10">
                          <a:solidFill>
                            <a:srgbClr val="000000"/>
                          </a:solidFill>
                          <a:latin typeface="Sylfaen"/>
                          <a:ea typeface="Times New Roman"/>
                          <a:cs typeface="Sylfaen"/>
                        </a:rPr>
                        <a:t>0,54 ÷ 0,96 </a:t>
                      </a:r>
                      <a:endParaRPr lang="en-US" sz="1800">
                        <a:solidFill>
                          <a:srgbClr val="000000"/>
                        </a:solidFill>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ka-GE" sz="1800" spc="10">
                          <a:solidFill>
                            <a:srgbClr val="000000"/>
                          </a:solidFill>
                          <a:latin typeface="Sylfaen"/>
                          <a:ea typeface="Times New Roman"/>
                          <a:cs typeface="Sylfaen"/>
                        </a:rPr>
                        <a:t>42 768 ÷ 76032</a:t>
                      </a:r>
                      <a:endParaRPr lang="en-US" sz="1800">
                        <a:solidFill>
                          <a:srgbClr val="000000"/>
                        </a:solidFill>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05994">
                <a:tc>
                  <a:txBody>
                    <a:bodyPr/>
                    <a:lstStyle/>
                    <a:p>
                      <a:pPr>
                        <a:spcAft>
                          <a:spcPts val="0"/>
                        </a:spcAft>
                      </a:pPr>
                      <a:r>
                        <a:rPr lang="ka-GE" sz="1800" spc="10">
                          <a:latin typeface="Sylfaen"/>
                          <a:ea typeface="Times New Roman"/>
                          <a:cs typeface="Sylfaen"/>
                        </a:rPr>
                        <a:t>2</a:t>
                      </a:r>
                      <a:endParaRPr lang="en-US" sz="18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r>
                        <a:rPr lang="ka-GE" sz="1800" spc="10" dirty="0">
                          <a:latin typeface="Sylfaen"/>
                          <a:ea typeface="Times New Roman"/>
                          <a:cs typeface="Sylfaen"/>
                        </a:rPr>
                        <a:t>თაბაშირი</a:t>
                      </a:r>
                      <a:endParaRPr lang="en-US" sz="18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r>
                        <a:rPr lang="ka-GE" sz="1800" spc="10" dirty="0">
                          <a:latin typeface="Sylfaen"/>
                          <a:ea typeface="Times New Roman"/>
                          <a:cs typeface="Sylfaen"/>
                        </a:rPr>
                        <a:t>გოსტ 4013-82</a:t>
                      </a:r>
                      <a:endParaRPr lang="en-US" sz="18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ka-GE" sz="1800" spc="10" dirty="0">
                          <a:solidFill>
                            <a:srgbClr val="000000"/>
                          </a:solidFill>
                          <a:latin typeface="Sylfaen"/>
                          <a:ea typeface="Times New Roman"/>
                          <a:cs typeface="Sylfaen"/>
                        </a:rPr>
                        <a:t>0,04 ÷ 0,06 </a:t>
                      </a:r>
                      <a:endParaRPr lang="en-US" sz="1800" dirty="0">
                        <a:solidFill>
                          <a:srgbClr val="000000"/>
                        </a:solidFill>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ka-GE" sz="1800" spc="10">
                          <a:solidFill>
                            <a:srgbClr val="000000"/>
                          </a:solidFill>
                          <a:latin typeface="Sylfaen"/>
                          <a:ea typeface="Times New Roman"/>
                          <a:cs typeface="Sylfaen"/>
                        </a:rPr>
                        <a:t>3168 ÷ 4722</a:t>
                      </a:r>
                      <a:endParaRPr lang="en-US" sz="1800">
                        <a:solidFill>
                          <a:srgbClr val="000000"/>
                        </a:solidFill>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96895">
                <a:tc>
                  <a:txBody>
                    <a:bodyPr/>
                    <a:lstStyle/>
                    <a:p>
                      <a:pPr>
                        <a:spcAft>
                          <a:spcPts val="0"/>
                        </a:spcAft>
                      </a:pPr>
                      <a:r>
                        <a:rPr lang="ka-GE" sz="1800" spc="10">
                          <a:latin typeface="Sylfaen"/>
                          <a:ea typeface="Times New Roman"/>
                          <a:cs typeface="Sylfaen"/>
                        </a:rPr>
                        <a:t>3</a:t>
                      </a:r>
                      <a:endParaRPr lang="en-US" sz="18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r>
                        <a:rPr lang="ka-GE" sz="1800" spc="10">
                          <a:latin typeface="Sylfaen"/>
                          <a:ea typeface="Times New Roman"/>
                          <a:cs typeface="Sylfaen"/>
                        </a:rPr>
                        <a:t>მინერალური დანამატი</a:t>
                      </a:r>
                      <a:r>
                        <a:rPr lang="ka-GE" sz="1800">
                          <a:solidFill>
                            <a:srgbClr val="000000"/>
                          </a:solidFill>
                          <a:latin typeface="Sylfaen"/>
                          <a:ea typeface="Times New Roman"/>
                          <a:cs typeface="Sylfaen"/>
                        </a:rPr>
                        <a:t> </a:t>
                      </a:r>
                      <a:endParaRPr lang="en-US" sz="18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r>
                        <a:rPr lang="ka-GE" sz="1800" spc="10" dirty="0">
                          <a:latin typeface="Sylfaen"/>
                          <a:ea typeface="Times New Roman"/>
                          <a:cs typeface="Sylfaen"/>
                        </a:rPr>
                        <a:t>გოსტ 22263-76</a:t>
                      </a:r>
                      <a:endParaRPr lang="en-US" sz="18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ka-GE" sz="1800" spc="10" dirty="0">
                          <a:solidFill>
                            <a:srgbClr val="000000"/>
                          </a:solidFill>
                          <a:latin typeface="Sylfaen"/>
                          <a:ea typeface="Times New Roman"/>
                          <a:cs typeface="Sylfaen"/>
                        </a:rPr>
                        <a:t>0,05 ÷ 0,4</a:t>
                      </a:r>
                      <a:endParaRPr lang="en-US" sz="1800" dirty="0">
                        <a:solidFill>
                          <a:srgbClr val="000000"/>
                        </a:solidFill>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ka-GE" sz="1800" spc="10" dirty="0">
                          <a:solidFill>
                            <a:srgbClr val="000000"/>
                          </a:solidFill>
                          <a:latin typeface="Sylfaen"/>
                          <a:ea typeface="Times New Roman"/>
                          <a:cs typeface="Sylfaen"/>
                        </a:rPr>
                        <a:t>3960 ÷ 31680</a:t>
                      </a:r>
                      <a:endParaRPr lang="en-US" sz="1800" dirty="0">
                        <a:solidFill>
                          <a:srgbClr val="000000"/>
                        </a:solidFill>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11265" name="Rectangle 1"/>
          <p:cNvSpPr>
            <a:spLocks noChangeArrowheads="1"/>
          </p:cNvSpPr>
          <p:nvPr/>
        </p:nvSpPr>
        <p:spPr bwMode="auto">
          <a:xfrm>
            <a:off x="462708" y="5089792"/>
            <a:ext cx="1089568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1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პროდუქციის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საწარმოებლად</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საჭირო</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ნედლეულ</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ვარაუდო მომწოდებლებია</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LitNusx" pitchFamily="2"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კლინკერი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LitNusx" pitchFamily="2"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შპს,,ჰაიდელბერგცემენტ ჯორჯია“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LitNusx" pitchFamily="2" charset="0"/>
              </a:rPr>
              <a:t>და სხვა</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LitNusx" pitchFamily="2"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თაბაშირი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LitNusx" pitchFamily="2"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შპს "თაბაშირ ინვესტი",  შპს "თემო 2017" (ამბროლაურის რაიონი) და სხვა</a:t>
            </a:r>
            <a:r>
              <a:rPr kumimoji="0" lang="en-US" b="0" i="0" u="none" strike="noStrike" cap="none" normalizeH="0" baseline="0" dirty="0" smtClean="0">
                <a:ln>
                  <a:noFill/>
                </a:ln>
                <a:solidFill>
                  <a:schemeClr val="tx1"/>
                </a:solidFill>
                <a:effectLst/>
                <a:latin typeface="LitNusx" pitchFamily="2"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მინერალური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დანამატი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შპს,,კარიერი 2015“, შ პს ,,ნიუ ჯგუფი“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 სხვა</a:t>
            </a:r>
            <a:r>
              <a:rPr kumimoji="0" lang="en-US" b="0" i="0" u="none" strike="noStrike" cap="none" normalizeH="0" baseline="0" dirty="0" smtClean="0">
                <a:ln>
                  <a:noFill/>
                </a:ln>
                <a:solidFill>
                  <a:schemeClr val="tx1"/>
                </a:solidFill>
                <a:effectLst/>
                <a:latin typeface="LitNusx" pitchFamily="2"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522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531" y="-420108"/>
            <a:ext cx="10861964" cy="1280890"/>
          </a:xfrm>
        </p:spPr>
        <p:txBody>
          <a:bodyPr>
            <a:normAutofit/>
          </a:bodyPr>
          <a:lstStyle/>
          <a:p>
            <a:r>
              <a:rPr lang="ka-GE" sz="2400" b="1" dirty="0" smtClean="0"/>
              <a:t/>
            </a:r>
            <a:br>
              <a:rPr lang="ka-GE" sz="2400" b="1" dirty="0" smtClean="0"/>
            </a:br>
            <a:r>
              <a:rPr lang="ka-GE" sz="1800" b="1" dirty="0" smtClean="0"/>
              <a:t> ცემენტის წარმოების პროცესი </a:t>
            </a:r>
            <a:r>
              <a:rPr lang="en-US" sz="1800" dirty="0" smtClean="0"/>
              <a:t/>
            </a:r>
            <a:br>
              <a:rPr lang="en-US" sz="1800" dirty="0" smtClean="0"/>
            </a:br>
            <a:endParaRPr lang="en-US" sz="1800" dirty="0"/>
          </a:p>
        </p:txBody>
      </p:sp>
      <p:sp>
        <p:nvSpPr>
          <p:cNvPr id="8" name="Прямоугольник 6"/>
          <p:cNvSpPr/>
          <p:nvPr/>
        </p:nvSpPr>
        <p:spPr>
          <a:xfrm>
            <a:off x="947450" y="5067760"/>
            <a:ext cx="10565177" cy="738664"/>
          </a:xfrm>
          <a:prstGeom prst="rect">
            <a:avLst/>
          </a:prstGeom>
        </p:spPr>
        <p:txBody>
          <a:bodyPr wrap="square">
            <a:spAutoFit/>
          </a:bodyPr>
          <a:lstStyle/>
          <a:p>
            <a:endParaRPr lang="ka-GE" sz="1400" b="1" u="sng" dirty="0" smtClean="0"/>
          </a:p>
          <a:p>
            <a:r>
              <a:rPr lang="ka-GE" sz="1400" dirty="0" smtClean="0"/>
              <a:t>.  </a:t>
            </a:r>
            <a:endParaRPr lang="en-US" sz="1400" dirty="0" smtClean="0"/>
          </a:p>
          <a:p>
            <a:endParaRPr lang="ru-RU" sz="1400" dirty="0"/>
          </a:p>
        </p:txBody>
      </p:sp>
      <p:pic>
        <p:nvPicPr>
          <p:cNvPr id="7" name="Content Placeholder 6" descr="გზშ (1)-33"/>
          <p:cNvPicPr>
            <a:picLocks noGrp="1"/>
          </p:cNvPicPr>
          <p:nvPr>
            <p:ph idx="1"/>
          </p:nvPr>
        </p:nvPicPr>
        <p:blipFill>
          <a:blip r:embed="rId2" cstate="print"/>
          <a:srcRect/>
          <a:stretch>
            <a:fillRect/>
          </a:stretch>
        </p:blipFill>
        <p:spPr bwMode="auto">
          <a:xfrm>
            <a:off x="3500675" y="3999123"/>
            <a:ext cx="5389937" cy="2622014"/>
          </a:xfrm>
          <a:prstGeom prst="rect">
            <a:avLst/>
          </a:prstGeom>
          <a:noFill/>
          <a:ln w="9525">
            <a:noFill/>
            <a:miter lim="800000"/>
            <a:headEnd/>
            <a:tailEnd/>
          </a:ln>
        </p:spPr>
      </p:pic>
      <p:sp>
        <p:nvSpPr>
          <p:cNvPr id="9" name="Rectangle 8"/>
          <p:cNvSpPr/>
          <p:nvPr/>
        </p:nvSpPr>
        <p:spPr>
          <a:xfrm>
            <a:off x="484743" y="560927"/>
            <a:ext cx="11490593" cy="4124206"/>
          </a:xfrm>
          <a:prstGeom prst="rect">
            <a:avLst/>
          </a:prstGeom>
        </p:spPr>
        <p:txBody>
          <a:bodyPr wrap="square">
            <a:spAutoFit/>
          </a:bodyPr>
          <a:lstStyle/>
          <a:p>
            <a:pPr algn="just">
              <a:buFont typeface="Wingdings" pitchFamily="2" charset="2"/>
              <a:buChar char="Ø"/>
            </a:pPr>
            <a:r>
              <a:rPr lang="ka-GE" dirty="0" smtClean="0"/>
              <a:t>  </a:t>
            </a:r>
            <a:r>
              <a:rPr lang="ka-GE" sz="1600" dirty="0" smtClean="0"/>
              <a:t>ნედლეული საწარმოს ტერიტორიაზე შემოიზიდება ავტოთვითმცლელებით და ჩამოიცლება ნედლეულის მიღების დახურულ საწყობში (1). საწყობიდან ისინი (კლინკერი, თაბაშირი და მინერალური დანამატი) დადგენილი რეცეპტის შესაბამისად ავტომტვირთავების საშუალებით, გადაიტანება ბეტონის მოედანზე და აირევა (2). კაზმის კომპონენტების დოზირება და შემდგომ მათი ერთმანეთში არევა წარმოებს ავტოჩამტვირთველების საშუალებით. </a:t>
            </a:r>
          </a:p>
          <a:p>
            <a:pPr algn="just">
              <a:buFont typeface="Wingdings" pitchFamily="2" charset="2"/>
              <a:buChar char="Ø"/>
            </a:pPr>
            <a:r>
              <a:rPr lang="ka-GE" sz="1600" dirty="0" smtClean="0"/>
              <a:t> კაზმი გადაიტანება წისქვილის მიმღებ ბუნკერებში, ხოლო აქედან ლენტური ტრანსპორტიორის (3) საშუალებით მიმღების (4) მეშვეობით მიეწოდება </a:t>
            </a:r>
            <a:r>
              <a:rPr lang="ru-RU" sz="1600" dirty="0" smtClean="0"/>
              <a:t>ბურთულებიან</a:t>
            </a:r>
            <a:r>
              <a:rPr lang="ka-GE" sz="1600" dirty="0" smtClean="0"/>
              <a:t> წისქვილს (5) კაზმის მიწოდების რეგულირება ხდება მკვებავი ბუნკერების ძირში განთავსებული ღიობის სიდიდისა და(ან) ლენტური კონვეიერის სიჩქარის მეშვეობით. კაზმით კვების რეგულირება ასევე შესაძლებელია ტრანსპორტიორის სიჩქარის ცვლილებით. წისქვილში კაზმის დაფქვის შემდგომ მიღებული სხვადასხვა მარკის ცემენტი  ასპირაციის მილით (6) მოხვ</a:t>
            </a:r>
            <a:r>
              <a:rPr lang="de-DE" sz="1600" dirty="0" smtClean="0"/>
              <a:t>დება </a:t>
            </a:r>
            <a:r>
              <a:rPr lang="ka-GE" sz="1600" dirty="0" smtClean="0"/>
              <a:t>წისქვილის </a:t>
            </a:r>
            <a:r>
              <a:rPr lang="de-DE" sz="1600" dirty="0" smtClean="0"/>
              <a:t>სამტვერე საკანში</a:t>
            </a:r>
            <a:r>
              <a:rPr lang="ka-GE" sz="1600" dirty="0" smtClean="0"/>
              <a:t>.</a:t>
            </a:r>
            <a:r>
              <a:rPr lang="de-DE" sz="1600" dirty="0" smtClean="0"/>
              <a:t> სამტვერე საკანში, საიდანაც მტვრის დაჭერა </a:t>
            </a:r>
            <a:r>
              <a:rPr lang="ka-GE" sz="1600" dirty="0" smtClean="0"/>
              <a:t>მოხდება წისქვილზე დამონტაჟებული </a:t>
            </a:r>
            <a:r>
              <a:rPr lang="de-DE" sz="1600" dirty="0" smtClean="0"/>
              <a:t>ციკლონ</a:t>
            </a:r>
            <a:r>
              <a:rPr lang="ka-GE" sz="1600" dirty="0" smtClean="0"/>
              <a:t>ის </a:t>
            </a:r>
            <a:r>
              <a:rPr lang="de-DE" sz="1600" dirty="0" smtClean="0"/>
              <a:t>და სახელოიანი ფილტრების საშუალებით. სამტვერე საკნიდან ცემენტის გადატანა </a:t>
            </a:r>
            <a:r>
              <a:rPr lang="ka-GE" sz="1600" dirty="0" smtClean="0"/>
              <a:t>მო</a:t>
            </a:r>
            <a:r>
              <a:rPr lang="de-DE" sz="1600" dirty="0" smtClean="0"/>
              <a:t>ხდება ელევატორში, სადაც მას ემეტება მტვერდამჭერ სისტემებში დაჭერილი ცემენტი და </a:t>
            </a:r>
            <a:r>
              <a:rPr lang="ka-GE" sz="1600" dirty="0" smtClean="0"/>
              <a:t>პნევმოტრანსპორტის მილის მეშვეობით გადაიტვირთება ცემენტის ექვს  სილოსში (თითოეული 120 ტ ტევადობის). </a:t>
            </a:r>
          </a:p>
          <a:p>
            <a:pPr algn="just">
              <a:buFont typeface="Wingdings" pitchFamily="2" charset="2"/>
              <a:buChar char="Ø"/>
            </a:pPr>
            <a:r>
              <a:rPr lang="ka-GE" sz="1600" dirty="0" smtClean="0"/>
              <a:t> საწარმოდან ცემენტის გაცემა მოხდება როგორც ნაყარის სახით ასევე ტომრებში დაფასოებული – საავტომობილო ტრანსპორტით. </a:t>
            </a:r>
            <a:endParaRPr lang="en-US" sz="1600" dirty="0" smtClean="0"/>
          </a:p>
          <a:p>
            <a:pPr algn="just">
              <a:buFont typeface="Wingdings" pitchFamily="2" charset="2"/>
              <a:buChar char="Ø"/>
            </a:pPr>
            <a:endParaRPr lang="en-US" dirty="0" smtClean="0"/>
          </a:p>
          <a:p>
            <a:pPr algn="just">
              <a:buFont typeface="Wingdings" pitchFamily="2" charset="2"/>
              <a:buChar char="Ø"/>
            </a:pPr>
            <a:endParaRPr lang="en-US" dirty="0"/>
          </a:p>
        </p:txBody>
      </p:sp>
    </p:spTree>
    <p:extLst>
      <p:ext uri="{BB962C8B-B14F-4D97-AF65-F5344CB8AC3E}">
        <p14:creationId xmlns:p14="http://schemas.microsoft.com/office/powerpoint/2010/main" val="145336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50" y="187287"/>
            <a:ext cx="10839095" cy="947450"/>
          </a:xfrm>
        </p:spPr>
        <p:txBody>
          <a:bodyPr>
            <a:normAutofit/>
          </a:bodyPr>
          <a:lstStyle/>
          <a:p>
            <a:r>
              <a:rPr lang="ka-GE" sz="2400" b="1" dirty="0" smtClean="0"/>
              <a:t>საწარმოს აირმტვერნარევის გამწმენდი  სისტემის დახასიათება</a:t>
            </a:r>
            <a:r>
              <a:rPr lang="ka-GE" sz="2400" dirty="0" smtClean="0"/>
              <a:t> </a:t>
            </a:r>
            <a:endParaRPr lang="en-US" sz="2400" dirty="0"/>
          </a:p>
        </p:txBody>
      </p:sp>
      <p:sp>
        <p:nvSpPr>
          <p:cNvPr id="7" name="Content Placeholder 6"/>
          <p:cNvSpPr>
            <a:spLocks noGrp="1"/>
          </p:cNvSpPr>
          <p:nvPr>
            <p:ph idx="1"/>
          </p:nvPr>
        </p:nvSpPr>
        <p:spPr>
          <a:xfrm>
            <a:off x="708752" y="1005292"/>
            <a:ext cx="10972800" cy="4525963"/>
          </a:xfrm>
        </p:spPr>
        <p:txBody>
          <a:bodyPr>
            <a:normAutofit fontScale="55000" lnSpcReduction="20000"/>
          </a:bodyPr>
          <a:lstStyle/>
          <a:p>
            <a:pPr>
              <a:lnSpc>
                <a:spcPct val="120000"/>
              </a:lnSpc>
            </a:pPr>
            <a:r>
              <a:rPr lang="ka-GE" dirty="0" smtClean="0"/>
              <a:t>ცემენტის დაფქვის  წისქვილი უზრუნველყოფილია  ერთიანი გამომავალი აირმტვერნარევების გამწმენდი სისტემით. </a:t>
            </a:r>
            <a:endParaRPr lang="en-US" dirty="0" smtClean="0"/>
          </a:p>
          <a:p>
            <a:pPr>
              <a:lnSpc>
                <a:spcPct val="120000"/>
              </a:lnSpc>
            </a:pPr>
            <a:r>
              <a:rPr lang="de-DE" dirty="0" smtClean="0"/>
              <a:t>ცემენტის საფქვავი წისქვილი</a:t>
            </a:r>
            <a:r>
              <a:rPr lang="ka-GE" dirty="0" smtClean="0"/>
              <a:t>, </a:t>
            </a:r>
            <a:r>
              <a:rPr lang="de-DE" dirty="0" smtClean="0"/>
              <a:t>ტექნიკური დოკუმენტაციის მიხედვით</a:t>
            </a:r>
            <a:r>
              <a:rPr lang="ka-GE" dirty="0" smtClean="0"/>
              <a:t>,  </a:t>
            </a:r>
            <a:r>
              <a:rPr lang="de-DE" dirty="0" smtClean="0"/>
              <a:t>აღჭურვილი</a:t>
            </a:r>
            <a:r>
              <a:rPr lang="ka-GE" dirty="0" smtClean="0"/>
              <a:t>ა</a:t>
            </a:r>
            <a:r>
              <a:rPr lang="de-DE" dirty="0" smtClean="0"/>
              <a:t>  ეფექტური აირგამწმენდი </a:t>
            </a:r>
            <a:r>
              <a:rPr lang="ka-GE" dirty="0" smtClean="0"/>
              <a:t>სამ</a:t>
            </a:r>
            <a:r>
              <a:rPr lang="de-DE" dirty="0" smtClean="0"/>
              <a:t>საფეხურიანი დანადგარებით. I საფეხური – მტვერდამჭერი საკანი 10%-იანი ეფექტურობით; II – საფეხური, ციკლონი 75 %-იანი ეფექტურობით და III საფეხური, სახელოებიანი ფილტრები 99.9 %-იანი ეფექტურობით. გამონაბოლქვი აირმტვერნარევის გაწმენდის შემდეგ დაჭერილი ცემენტის მტვერი დაუბრუნდება ცემენტის ელევატორს</a:t>
            </a:r>
            <a:r>
              <a:rPr lang="ka-GE" dirty="0" smtClean="0"/>
              <a:t>, ხოლო ცემენტის წისქვილებიდან წარმოქმნილი აირმტვერნარევი გაწმენდის შემდეგ გაიფრქვევა ატმოსფეროში 12 მეტრი სიმაღლის მილით, რომლის დიამეტრი იქნება 0.5 მეტრი.</a:t>
            </a:r>
            <a:endParaRPr lang="en-US" dirty="0" smtClean="0"/>
          </a:p>
          <a:p>
            <a:pPr>
              <a:lnSpc>
                <a:spcPct val="120000"/>
              </a:lnSpc>
            </a:pPr>
            <a:r>
              <a:rPr lang="ka-GE" dirty="0" smtClean="0"/>
              <a:t>წისქვილზე დამონტაჟებულია 3 მ სიგრძის 56  ცალი სახელოებიანი ფილტრები, ციკლონი 1 ცალი , 1.60 მ დიამეტრის და დამლექი კამერა ზომებით 1x2x4 მ. </a:t>
            </a:r>
          </a:p>
          <a:p>
            <a:pPr>
              <a:lnSpc>
                <a:spcPct val="120000"/>
              </a:lnSpc>
            </a:pPr>
            <a:r>
              <a:rPr lang="ka-GE" dirty="0" smtClean="0"/>
              <a:t>ცემენტის სილოსებზე ასევე დამონტაჟებული იქნება კომპანია "WAMGROUP"-ის "SILOTOP ZERO"-ს მარკის  სახელოებიანი ფილტრები, რომელთა ეფექტურობა ტოლი იქნება 99.9 %-ის. </a:t>
            </a:r>
            <a:endParaRPr lang="en-US" dirty="0" smtClean="0"/>
          </a:p>
          <a:p>
            <a:pPr>
              <a:lnSpc>
                <a:spcPct val="120000"/>
              </a:lnSpc>
            </a:pPr>
            <a:endParaRPr lang="en-US" dirty="0" smtClean="0"/>
          </a:p>
          <a:p>
            <a:endParaRPr lang="en-US" dirty="0"/>
          </a:p>
        </p:txBody>
      </p:sp>
    </p:spTree>
    <p:extLst>
      <p:ext uri="{BB962C8B-B14F-4D97-AF65-F5344CB8AC3E}">
        <p14:creationId xmlns:p14="http://schemas.microsoft.com/office/powerpoint/2010/main" val="2949260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683" y="220337"/>
            <a:ext cx="10861964" cy="870334"/>
          </a:xfrm>
        </p:spPr>
        <p:txBody>
          <a:bodyPr>
            <a:normAutofit/>
          </a:bodyPr>
          <a:lstStyle/>
          <a:p>
            <a:r>
              <a:rPr lang="ka-GE" sz="2800" b="1" dirty="0" smtClean="0"/>
              <a:t>საწარმოს წარმადობა</a:t>
            </a:r>
            <a:endParaRPr lang="en-US" sz="2800" b="1" dirty="0"/>
          </a:p>
        </p:txBody>
      </p:sp>
      <p:sp>
        <p:nvSpPr>
          <p:cNvPr id="11" name="Content Placeholder 10"/>
          <p:cNvSpPr>
            <a:spLocks noGrp="1"/>
          </p:cNvSpPr>
          <p:nvPr>
            <p:ph idx="1"/>
          </p:nvPr>
        </p:nvSpPr>
        <p:spPr>
          <a:xfrm>
            <a:off x="973155" y="1082411"/>
            <a:ext cx="10972800" cy="4525963"/>
          </a:xfrm>
        </p:spPr>
        <p:txBody>
          <a:bodyPr>
            <a:normAutofit fontScale="62500" lnSpcReduction="20000"/>
          </a:bodyPr>
          <a:lstStyle/>
          <a:p>
            <a:pPr>
              <a:buNone/>
            </a:pPr>
            <a:r>
              <a:rPr lang="ka-GE" dirty="0" smtClean="0"/>
              <a:t> </a:t>
            </a:r>
            <a:r>
              <a:rPr lang="en-US" dirty="0" err="1" smtClean="0"/>
              <a:t>საწარმოს</a:t>
            </a:r>
            <a:r>
              <a:rPr lang="en-US" dirty="0" smtClean="0"/>
              <a:t> </a:t>
            </a:r>
            <a:r>
              <a:rPr lang="en-US" dirty="0" err="1" smtClean="0"/>
              <a:t>წარმადობისა</a:t>
            </a:r>
            <a:r>
              <a:rPr lang="en-US" dirty="0" smtClean="0"/>
              <a:t> </a:t>
            </a:r>
            <a:r>
              <a:rPr lang="en-US" dirty="0" err="1" smtClean="0"/>
              <a:t>და</a:t>
            </a:r>
            <a:r>
              <a:rPr lang="en-US" dirty="0" smtClean="0"/>
              <a:t> </a:t>
            </a:r>
            <a:r>
              <a:rPr lang="en-US" dirty="0" err="1" smtClean="0"/>
              <a:t>დატვირთვის</a:t>
            </a:r>
            <a:r>
              <a:rPr lang="en-US" dirty="0" smtClean="0"/>
              <a:t> </a:t>
            </a:r>
            <a:r>
              <a:rPr lang="en-US" dirty="0" err="1" smtClean="0"/>
              <a:t>შეფასების</a:t>
            </a:r>
            <a:r>
              <a:rPr lang="en-US" dirty="0" smtClean="0"/>
              <a:t> </a:t>
            </a:r>
            <a:r>
              <a:rPr lang="en-US" dirty="0" err="1" smtClean="0"/>
              <a:t>მიზნით</a:t>
            </a:r>
            <a:r>
              <a:rPr lang="en-US" dirty="0" smtClean="0"/>
              <a:t> </a:t>
            </a:r>
            <a:r>
              <a:rPr lang="en-US" dirty="0" err="1" smtClean="0"/>
              <a:t>საწარმოს</a:t>
            </a:r>
            <a:r>
              <a:rPr lang="en-US" dirty="0" smtClean="0"/>
              <a:t> </a:t>
            </a:r>
            <a:r>
              <a:rPr lang="en-US" dirty="0" err="1" smtClean="0"/>
              <a:t>მიერ</a:t>
            </a:r>
            <a:endParaRPr lang="ka-GE" dirty="0" smtClean="0"/>
          </a:p>
          <a:p>
            <a:pPr>
              <a:buNone/>
            </a:pPr>
            <a:r>
              <a:rPr lang="en-US" dirty="0" smtClean="0"/>
              <a:t> </a:t>
            </a:r>
            <a:r>
              <a:rPr lang="en-US" dirty="0" err="1" smtClean="0"/>
              <a:t>განხორციელებულია</a:t>
            </a:r>
            <a:r>
              <a:rPr lang="en-US" dirty="0" smtClean="0"/>
              <a:t> </a:t>
            </a:r>
            <a:r>
              <a:rPr lang="en-US" dirty="0" err="1" smtClean="0"/>
              <a:t>სპეციალური</a:t>
            </a:r>
            <a:r>
              <a:rPr lang="en-US" dirty="0" smtClean="0"/>
              <a:t> </a:t>
            </a:r>
            <a:r>
              <a:rPr lang="en-US" dirty="0" err="1" smtClean="0"/>
              <a:t>გამოკვლევები</a:t>
            </a:r>
            <a:r>
              <a:rPr lang="en-US" dirty="0" smtClean="0"/>
              <a:t>, </a:t>
            </a:r>
            <a:r>
              <a:rPr lang="en-US" dirty="0" err="1" smtClean="0"/>
              <a:t>რისი</a:t>
            </a:r>
            <a:r>
              <a:rPr lang="en-US" dirty="0" smtClean="0"/>
              <a:t> </a:t>
            </a:r>
            <a:r>
              <a:rPr lang="en-US" dirty="0" err="1" smtClean="0"/>
              <a:t>გათვალისწინებით</a:t>
            </a:r>
            <a:r>
              <a:rPr lang="en-US" dirty="0" smtClean="0"/>
              <a:t> </a:t>
            </a:r>
            <a:endParaRPr lang="ka-GE" dirty="0" smtClean="0"/>
          </a:p>
          <a:p>
            <a:pPr>
              <a:buNone/>
            </a:pPr>
            <a:r>
              <a:rPr lang="en-US" dirty="0" err="1" smtClean="0"/>
              <a:t>დადგინდა</a:t>
            </a:r>
            <a:r>
              <a:rPr lang="en-US" dirty="0" smtClean="0"/>
              <a:t> </a:t>
            </a:r>
            <a:r>
              <a:rPr lang="en-US" dirty="0" err="1" smtClean="0"/>
              <a:t>საწარმოს</a:t>
            </a:r>
            <a:r>
              <a:rPr lang="en-US" dirty="0" smtClean="0"/>
              <a:t> </a:t>
            </a:r>
            <a:r>
              <a:rPr lang="en-US" dirty="0" err="1" smtClean="0"/>
              <a:t>მუშაობის</a:t>
            </a:r>
            <a:r>
              <a:rPr lang="en-US" dirty="0" smtClean="0"/>
              <a:t> </a:t>
            </a:r>
            <a:r>
              <a:rPr lang="en-US" dirty="0" err="1" smtClean="0"/>
              <a:t>რეჟიმი</a:t>
            </a:r>
            <a:r>
              <a:rPr lang="en-US" dirty="0" smtClean="0"/>
              <a:t> </a:t>
            </a:r>
            <a:r>
              <a:rPr lang="en-US" dirty="0" err="1" smtClean="0"/>
              <a:t>და</a:t>
            </a:r>
            <a:r>
              <a:rPr lang="en-US" dirty="0" smtClean="0"/>
              <a:t> </a:t>
            </a:r>
            <a:r>
              <a:rPr lang="en-US" dirty="0" err="1" smtClean="0"/>
              <a:t>მწარმოებლურობა</a:t>
            </a:r>
            <a:r>
              <a:rPr lang="ka-GE" dirty="0" smtClean="0"/>
              <a:t>:</a:t>
            </a:r>
          </a:p>
          <a:p>
            <a:pPr>
              <a:buNone/>
            </a:pPr>
            <a:endParaRPr lang="en-US" dirty="0" smtClean="0"/>
          </a:p>
          <a:p>
            <a:pPr lvl="0"/>
            <a:r>
              <a:rPr lang="en-US" dirty="0" err="1" smtClean="0"/>
              <a:t>საწარმოს</a:t>
            </a:r>
            <a:r>
              <a:rPr lang="en-US" dirty="0" smtClean="0"/>
              <a:t> </a:t>
            </a:r>
            <a:r>
              <a:rPr lang="en-US" dirty="0" err="1" smtClean="0"/>
              <a:t>საპროექტო</a:t>
            </a:r>
            <a:r>
              <a:rPr lang="en-US" dirty="0" smtClean="0"/>
              <a:t> </a:t>
            </a:r>
            <a:r>
              <a:rPr lang="en-US" dirty="0" err="1" smtClean="0"/>
              <a:t>წარმადობა</a:t>
            </a:r>
            <a:r>
              <a:rPr lang="en-US" dirty="0" smtClean="0"/>
              <a:t> </a:t>
            </a:r>
            <a:r>
              <a:rPr lang="en-US" dirty="0" err="1" smtClean="0"/>
              <a:t>შეადგენს</a:t>
            </a:r>
            <a:r>
              <a:rPr lang="en-US" dirty="0" smtClean="0"/>
              <a:t> 12,0 ტ/</a:t>
            </a:r>
            <a:r>
              <a:rPr lang="en-US" dirty="0" err="1" smtClean="0"/>
              <a:t>სთ</a:t>
            </a:r>
            <a:r>
              <a:rPr lang="en-US" dirty="0" smtClean="0"/>
              <a:t>;</a:t>
            </a:r>
          </a:p>
          <a:p>
            <a:pPr lvl="0"/>
            <a:r>
              <a:rPr lang="en-US" dirty="0" err="1" smtClean="0"/>
              <a:t>დღე-ღამეში</a:t>
            </a:r>
            <a:r>
              <a:rPr lang="en-US" dirty="0" smtClean="0"/>
              <a:t> 20 </a:t>
            </a:r>
            <a:r>
              <a:rPr lang="en-US" dirty="0" err="1" smtClean="0"/>
              <a:t>სამუშაო</a:t>
            </a:r>
            <a:r>
              <a:rPr lang="en-US" dirty="0" smtClean="0"/>
              <a:t> </a:t>
            </a:r>
            <a:r>
              <a:rPr lang="en-US" dirty="0" err="1" smtClean="0"/>
              <a:t>საათი</a:t>
            </a:r>
            <a:r>
              <a:rPr lang="en-US" dirty="0" smtClean="0"/>
              <a:t>, </a:t>
            </a:r>
            <a:r>
              <a:rPr lang="en-US" dirty="0" err="1" smtClean="0"/>
              <a:t>წელიწადში</a:t>
            </a:r>
            <a:r>
              <a:rPr lang="en-US" dirty="0" smtClean="0"/>
              <a:t> 3</a:t>
            </a:r>
            <a:r>
              <a:rPr lang="ka-GE" dirty="0" smtClean="0"/>
              <a:t>3</a:t>
            </a:r>
            <a:r>
              <a:rPr lang="en-US" dirty="0" smtClean="0"/>
              <a:t>0*20=6</a:t>
            </a:r>
            <a:r>
              <a:rPr lang="ka-GE" dirty="0" smtClean="0"/>
              <a:t>6</a:t>
            </a:r>
            <a:r>
              <a:rPr lang="en-US" dirty="0" smtClean="0"/>
              <a:t>00 </a:t>
            </a:r>
            <a:r>
              <a:rPr lang="en-US" dirty="0" err="1" smtClean="0"/>
              <a:t>სთ</a:t>
            </a:r>
            <a:r>
              <a:rPr lang="en-US" dirty="0" smtClean="0"/>
              <a:t>/</a:t>
            </a:r>
            <a:r>
              <a:rPr lang="en-US" dirty="0" err="1" smtClean="0"/>
              <a:t>წელ</a:t>
            </a:r>
            <a:r>
              <a:rPr lang="en-US" dirty="0" smtClean="0"/>
              <a:t>;</a:t>
            </a:r>
          </a:p>
          <a:p>
            <a:pPr lvl="0"/>
            <a:r>
              <a:rPr lang="en-US" dirty="0" err="1" smtClean="0"/>
              <a:t>ცემენტის</a:t>
            </a:r>
            <a:r>
              <a:rPr lang="en-US" dirty="0" smtClean="0"/>
              <a:t> </a:t>
            </a:r>
            <a:r>
              <a:rPr lang="en-US" dirty="0" err="1" smtClean="0"/>
              <a:t>წლიური</a:t>
            </a:r>
            <a:r>
              <a:rPr lang="en-US" dirty="0" smtClean="0"/>
              <a:t> </a:t>
            </a:r>
            <a:r>
              <a:rPr lang="en-US" dirty="0" err="1" smtClean="0"/>
              <a:t>მწარმოებლურობა</a:t>
            </a:r>
            <a:r>
              <a:rPr lang="en-US" dirty="0" smtClean="0"/>
              <a:t> </a:t>
            </a:r>
            <a:r>
              <a:rPr lang="en-US" dirty="0" err="1" smtClean="0"/>
              <a:t>იქნება</a:t>
            </a:r>
            <a:r>
              <a:rPr lang="en-US" dirty="0" smtClean="0"/>
              <a:t> 6</a:t>
            </a:r>
            <a:r>
              <a:rPr lang="ka-GE" dirty="0" smtClean="0"/>
              <a:t>6</a:t>
            </a:r>
            <a:r>
              <a:rPr lang="en-US" dirty="0" smtClean="0"/>
              <a:t>00 </a:t>
            </a:r>
            <a:r>
              <a:rPr lang="en-US" dirty="0" err="1" smtClean="0"/>
              <a:t>სთ</a:t>
            </a:r>
            <a:r>
              <a:rPr lang="en-US" dirty="0" smtClean="0"/>
              <a:t>/</a:t>
            </a:r>
            <a:r>
              <a:rPr lang="en-US" dirty="0" err="1" smtClean="0"/>
              <a:t>წელ</a:t>
            </a:r>
            <a:r>
              <a:rPr lang="en-US" dirty="0" smtClean="0"/>
              <a:t>. * 12,0 ტ/</a:t>
            </a:r>
            <a:r>
              <a:rPr lang="en-US" dirty="0" err="1" smtClean="0"/>
              <a:t>სთ</a:t>
            </a:r>
            <a:r>
              <a:rPr lang="en-US" dirty="0" smtClean="0"/>
              <a:t>= 7</a:t>
            </a:r>
            <a:r>
              <a:rPr lang="ka-GE" dirty="0" smtClean="0"/>
              <a:t>9</a:t>
            </a:r>
            <a:r>
              <a:rPr lang="en-US" dirty="0" smtClean="0"/>
              <a:t> </a:t>
            </a:r>
            <a:r>
              <a:rPr lang="ka-GE" dirty="0" smtClean="0"/>
              <a:t>2</a:t>
            </a:r>
            <a:r>
              <a:rPr lang="en-US" dirty="0" smtClean="0"/>
              <a:t>00,0 ტ/</a:t>
            </a:r>
            <a:r>
              <a:rPr lang="en-US" dirty="0" err="1" smtClean="0"/>
              <a:t>წელ</a:t>
            </a:r>
            <a:r>
              <a:rPr lang="en-US" dirty="0" smtClean="0"/>
              <a:t>.   </a:t>
            </a:r>
          </a:p>
          <a:p>
            <a:pPr>
              <a:buNone/>
            </a:pPr>
            <a:endParaRPr lang="en-US" dirty="0" smtClean="0"/>
          </a:p>
          <a:p>
            <a:pPr>
              <a:buNone/>
            </a:pPr>
            <a:r>
              <a:rPr lang="en-US" dirty="0" err="1" smtClean="0"/>
              <a:t>ამდენად</a:t>
            </a:r>
            <a:r>
              <a:rPr lang="en-US" dirty="0" smtClean="0"/>
              <a:t>, </a:t>
            </a:r>
            <a:r>
              <a:rPr lang="en-US" dirty="0" err="1" smtClean="0"/>
              <a:t>საპროექტო</a:t>
            </a:r>
            <a:r>
              <a:rPr lang="en-US" dirty="0" smtClean="0"/>
              <a:t> </a:t>
            </a:r>
            <a:r>
              <a:rPr lang="en-US" dirty="0" err="1" smtClean="0"/>
              <a:t>წარმადობად</a:t>
            </a:r>
            <a:r>
              <a:rPr lang="en-US" dirty="0" smtClean="0"/>
              <a:t> </a:t>
            </a:r>
            <a:r>
              <a:rPr lang="en-US" dirty="0" err="1" smtClean="0"/>
              <a:t>მიღებული</a:t>
            </a:r>
            <a:r>
              <a:rPr lang="en-US" dirty="0" smtClean="0"/>
              <a:t> </a:t>
            </a:r>
            <a:r>
              <a:rPr lang="en-US" dirty="0" err="1" smtClean="0"/>
              <a:t>იქნა</a:t>
            </a:r>
            <a:r>
              <a:rPr lang="en-US" dirty="0" smtClean="0"/>
              <a:t>  12,0 ტ/</a:t>
            </a:r>
            <a:r>
              <a:rPr lang="en-US" dirty="0" err="1" smtClean="0"/>
              <a:t>სთ</a:t>
            </a:r>
            <a:r>
              <a:rPr lang="en-US" dirty="0" smtClean="0"/>
              <a:t>.  </a:t>
            </a:r>
            <a:r>
              <a:rPr lang="en-US" dirty="0" err="1" smtClean="0"/>
              <a:t>შერჩეული</a:t>
            </a:r>
            <a:r>
              <a:rPr lang="en-US" dirty="0" smtClean="0"/>
              <a:t> </a:t>
            </a:r>
            <a:r>
              <a:rPr lang="en-US" dirty="0" err="1" smtClean="0"/>
              <a:t>წარმადობა</a:t>
            </a:r>
            <a:endParaRPr lang="ka-GE" dirty="0" smtClean="0"/>
          </a:p>
          <a:p>
            <a:pPr>
              <a:buNone/>
            </a:pPr>
            <a:r>
              <a:rPr lang="en-US" dirty="0" smtClean="0"/>
              <a:t> </a:t>
            </a:r>
            <a:r>
              <a:rPr lang="en-US" dirty="0" err="1" smtClean="0"/>
              <a:t>და</a:t>
            </a:r>
            <a:r>
              <a:rPr lang="en-US" dirty="0" smtClean="0"/>
              <a:t> </a:t>
            </a:r>
            <a:r>
              <a:rPr lang="en-US" dirty="0" err="1" smtClean="0"/>
              <a:t>ცემენტის</a:t>
            </a:r>
            <a:r>
              <a:rPr lang="en-US" dirty="0" smtClean="0"/>
              <a:t> </a:t>
            </a:r>
            <a:r>
              <a:rPr lang="en-US" dirty="0" err="1" smtClean="0"/>
              <a:t>წარმოების</a:t>
            </a:r>
            <a:r>
              <a:rPr lang="en-US" dirty="0" smtClean="0"/>
              <a:t>  </a:t>
            </a:r>
            <a:r>
              <a:rPr lang="en-US" dirty="0" err="1" smtClean="0"/>
              <a:t>პროგრამა</a:t>
            </a:r>
            <a:r>
              <a:rPr lang="en-US" dirty="0" smtClean="0"/>
              <a:t>  </a:t>
            </a:r>
            <a:r>
              <a:rPr lang="en-US" dirty="0" err="1" smtClean="0"/>
              <a:t>წელიწადში</a:t>
            </a:r>
            <a:r>
              <a:rPr lang="en-US" dirty="0" smtClean="0"/>
              <a:t>  7</a:t>
            </a:r>
            <a:r>
              <a:rPr lang="ka-GE" dirty="0" smtClean="0"/>
              <a:t>9 2</a:t>
            </a:r>
            <a:r>
              <a:rPr lang="en-US" dirty="0" smtClean="0"/>
              <a:t>00 ტ-</a:t>
            </a:r>
            <a:r>
              <a:rPr lang="en-US" dirty="0" err="1" smtClean="0"/>
              <a:t>ის</a:t>
            </a:r>
            <a:r>
              <a:rPr lang="en-US" dirty="0" smtClean="0"/>
              <a:t> </a:t>
            </a:r>
            <a:r>
              <a:rPr lang="en-US" dirty="0" err="1" smtClean="0"/>
              <a:t>ოდენობით</a:t>
            </a:r>
            <a:r>
              <a:rPr lang="en-US" dirty="0" smtClean="0"/>
              <a:t>   </a:t>
            </a:r>
            <a:r>
              <a:rPr lang="en-US" dirty="0" err="1" smtClean="0"/>
              <a:t>სრულად</a:t>
            </a:r>
            <a:endParaRPr lang="ka-GE" dirty="0" smtClean="0"/>
          </a:p>
          <a:p>
            <a:pPr>
              <a:buNone/>
            </a:pPr>
            <a:r>
              <a:rPr lang="en-US" dirty="0" smtClean="0"/>
              <a:t> </a:t>
            </a:r>
            <a:r>
              <a:rPr lang="en-US" dirty="0" err="1" smtClean="0"/>
              <a:t>შეესაბამება</a:t>
            </a:r>
            <a:r>
              <a:rPr lang="en-US" dirty="0" smtClean="0"/>
              <a:t> </a:t>
            </a:r>
            <a:r>
              <a:rPr lang="en-US" dirty="0" err="1" smtClean="0"/>
              <a:t>ჩატარებული</a:t>
            </a:r>
            <a:r>
              <a:rPr lang="en-US" dirty="0" smtClean="0"/>
              <a:t> </a:t>
            </a:r>
            <a:r>
              <a:rPr lang="en-US" dirty="0" err="1" smtClean="0"/>
              <a:t>კვლევის</a:t>
            </a:r>
            <a:r>
              <a:rPr lang="en-US" dirty="0" smtClean="0"/>
              <a:t> </a:t>
            </a:r>
            <a:r>
              <a:rPr lang="en-US" dirty="0" err="1" smtClean="0"/>
              <a:t>შედეგებს</a:t>
            </a:r>
            <a:r>
              <a:rPr lang="en-US" dirty="0" smtClean="0"/>
              <a:t>. </a:t>
            </a:r>
            <a:r>
              <a:rPr lang="en-US" dirty="0" err="1" smtClean="0"/>
              <a:t>ამიტომ</a:t>
            </a:r>
            <a:r>
              <a:rPr lang="en-US" dirty="0" smtClean="0"/>
              <a:t>, </a:t>
            </a:r>
            <a:r>
              <a:rPr lang="en-US" dirty="0" err="1" smtClean="0"/>
              <a:t>არსებულ</a:t>
            </a:r>
            <a:r>
              <a:rPr lang="en-US" dirty="0" smtClean="0"/>
              <a:t> </a:t>
            </a:r>
            <a:r>
              <a:rPr lang="en-US" dirty="0" err="1" smtClean="0"/>
              <a:t>პირობებში</a:t>
            </a:r>
            <a:r>
              <a:rPr lang="en-US" dirty="0" smtClean="0"/>
              <a:t> </a:t>
            </a:r>
            <a:r>
              <a:rPr lang="en-US" dirty="0" err="1" smtClean="0"/>
              <a:t>საწარმოს</a:t>
            </a:r>
            <a:endParaRPr lang="ka-GE" dirty="0" smtClean="0"/>
          </a:p>
          <a:p>
            <a:pPr>
              <a:buNone/>
            </a:pPr>
            <a:r>
              <a:rPr lang="en-US" dirty="0" smtClean="0"/>
              <a:t> </a:t>
            </a:r>
            <a:r>
              <a:rPr lang="en-US" dirty="0" err="1" smtClean="0"/>
              <a:t>წარმადობის</a:t>
            </a:r>
            <a:r>
              <a:rPr lang="en-US" dirty="0" smtClean="0"/>
              <a:t> </a:t>
            </a:r>
            <a:r>
              <a:rPr lang="en-US" dirty="0" err="1" smtClean="0"/>
              <a:t>ცვლილება</a:t>
            </a:r>
            <a:r>
              <a:rPr lang="en-US" dirty="0" smtClean="0"/>
              <a:t>, </a:t>
            </a:r>
            <a:r>
              <a:rPr lang="en-US" dirty="0" err="1" smtClean="0"/>
              <a:t>მისი</a:t>
            </a:r>
            <a:r>
              <a:rPr lang="en-US" dirty="0" smtClean="0"/>
              <a:t> </a:t>
            </a:r>
            <a:r>
              <a:rPr lang="en-US" dirty="0" err="1" smtClean="0"/>
              <a:t>შემცირების</a:t>
            </a:r>
            <a:r>
              <a:rPr lang="en-US" dirty="0" smtClean="0"/>
              <a:t> </a:t>
            </a:r>
            <a:r>
              <a:rPr lang="en-US" dirty="0" err="1" smtClean="0"/>
              <a:t>ან</a:t>
            </a:r>
            <a:r>
              <a:rPr lang="en-US" dirty="0" smtClean="0"/>
              <a:t> </a:t>
            </a:r>
            <a:r>
              <a:rPr lang="en-US" dirty="0" err="1" smtClean="0"/>
              <a:t>ზრდის</a:t>
            </a:r>
            <a:r>
              <a:rPr lang="en-US" dirty="0" smtClean="0"/>
              <a:t> </a:t>
            </a:r>
            <a:r>
              <a:rPr lang="en-US" dirty="0" err="1" smtClean="0"/>
              <a:t>თვალსაზრისით</a:t>
            </a:r>
            <a:r>
              <a:rPr lang="en-US" dirty="0" smtClean="0"/>
              <a:t> </a:t>
            </a:r>
            <a:r>
              <a:rPr lang="en-US" dirty="0" err="1" smtClean="0"/>
              <a:t>მოსალოდნელი</a:t>
            </a:r>
            <a:r>
              <a:rPr lang="en-US" dirty="0" smtClean="0"/>
              <a:t> </a:t>
            </a:r>
            <a:r>
              <a:rPr lang="en-US" dirty="0" err="1" smtClean="0"/>
              <a:t>არ</a:t>
            </a:r>
            <a:r>
              <a:rPr lang="en-US" dirty="0" smtClean="0"/>
              <a:t> </a:t>
            </a:r>
            <a:r>
              <a:rPr lang="en-US" dirty="0" err="1" smtClean="0"/>
              <a:t>არის</a:t>
            </a:r>
            <a:r>
              <a:rPr lang="en-US" dirty="0" smtClean="0"/>
              <a:t>. </a:t>
            </a:r>
          </a:p>
          <a:p>
            <a:pPr>
              <a:buNone/>
            </a:pPr>
            <a:endParaRPr lang="en-US" dirty="0"/>
          </a:p>
        </p:txBody>
      </p:sp>
    </p:spTree>
    <p:extLst>
      <p:ext uri="{BB962C8B-B14F-4D97-AF65-F5344CB8AC3E}">
        <p14:creationId xmlns:p14="http://schemas.microsoft.com/office/powerpoint/2010/main" val="357521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884" y="429658"/>
            <a:ext cx="9684661" cy="594911"/>
          </a:xfrm>
        </p:spPr>
        <p:txBody>
          <a:bodyPr>
            <a:normAutofit/>
          </a:bodyPr>
          <a:lstStyle/>
          <a:p>
            <a:r>
              <a:rPr lang="ka-GE" sz="2000" b="1" dirty="0" smtClean="0"/>
              <a:t>საწარმოს სამუშაო რეჟიმი</a:t>
            </a:r>
            <a:endParaRPr lang="ru-RU" sz="2000" b="1" i="1" dirty="0"/>
          </a:p>
        </p:txBody>
      </p:sp>
      <p:sp>
        <p:nvSpPr>
          <p:cNvPr id="3" name="Content Placeholder 2"/>
          <p:cNvSpPr>
            <a:spLocks noGrp="1"/>
          </p:cNvSpPr>
          <p:nvPr>
            <p:ph idx="1"/>
          </p:nvPr>
        </p:nvSpPr>
        <p:spPr>
          <a:xfrm>
            <a:off x="804232" y="1222872"/>
            <a:ext cx="10421956" cy="1564395"/>
          </a:xfrm>
        </p:spPr>
        <p:txBody>
          <a:bodyPr>
            <a:normAutofit/>
          </a:bodyPr>
          <a:lstStyle/>
          <a:p>
            <a:pPr marL="0" indent="0">
              <a:buNone/>
            </a:pPr>
            <a:r>
              <a:rPr lang="ka-GE" sz="2000" dirty="0" smtClean="0"/>
              <a:t>საწარმოში დასაქმებული იქნება 40-50  ადამიანი. საწარმო იმუშავებს შემდეგი რეჟიმით:</a:t>
            </a:r>
          </a:p>
          <a:p>
            <a:r>
              <a:rPr lang="ka-GE" sz="2000" dirty="0" smtClean="0"/>
              <a:t>წელიწადში 330 სამუშაო დღე;</a:t>
            </a:r>
          </a:p>
          <a:p>
            <a:pPr lvl="0"/>
            <a:r>
              <a:rPr lang="ka-GE" sz="2000" dirty="0" smtClean="0"/>
              <a:t>სამუშაო დღის ხანგრძლივობა- 20 სთ.</a:t>
            </a:r>
            <a:endParaRPr lang="en-US" sz="2000" dirty="0" smtClean="0"/>
          </a:p>
          <a:p>
            <a:endParaRPr lang="en-US" sz="2000" dirty="0" smtClean="0"/>
          </a:p>
        </p:txBody>
      </p:sp>
      <p:sp>
        <p:nvSpPr>
          <p:cNvPr id="4" name="Rectangle 3"/>
          <p:cNvSpPr/>
          <p:nvPr/>
        </p:nvSpPr>
        <p:spPr>
          <a:xfrm>
            <a:off x="3591499" y="2853369"/>
            <a:ext cx="7205032" cy="400110"/>
          </a:xfrm>
          <a:prstGeom prst="rect">
            <a:avLst/>
          </a:prstGeom>
        </p:spPr>
        <p:txBody>
          <a:bodyPr wrap="square">
            <a:spAutoFit/>
          </a:bodyPr>
          <a:lstStyle/>
          <a:p>
            <a:r>
              <a:rPr lang="ka-GE" sz="2000" b="1" dirty="0" smtClean="0"/>
              <a:t>საწარმოსთვის საჭირო ბუნებრივი რესურსები</a:t>
            </a:r>
            <a:endParaRPr lang="en-US" sz="2000" dirty="0"/>
          </a:p>
        </p:txBody>
      </p:sp>
      <p:graphicFrame>
        <p:nvGraphicFramePr>
          <p:cNvPr id="6" name="Table 5"/>
          <p:cNvGraphicFramePr>
            <a:graphicFrameLocks noGrp="1"/>
          </p:cNvGraphicFramePr>
          <p:nvPr/>
        </p:nvGraphicFramePr>
        <p:xfrm>
          <a:off x="2098919" y="3386116"/>
          <a:ext cx="6439153" cy="2887745"/>
        </p:xfrm>
        <a:graphic>
          <a:graphicData uri="http://schemas.openxmlformats.org/drawingml/2006/table">
            <a:tbl>
              <a:tblPr/>
              <a:tblGrid>
                <a:gridCol w="2441365"/>
                <a:gridCol w="2117811"/>
                <a:gridCol w="1879977"/>
              </a:tblGrid>
              <a:tr h="618290">
                <a:tc>
                  <a:txBody>
                    <a:bodyPr/>
                    <a:lstStyle/>
                    <a:p>
                      <a:pPr algn="ctr">
                        <a:spcAft>
                          <a:spcPts val="0"/>
                        </a:spcAft>
                      </a:pPr>
                      <a:r>
                        <a:rPr lang="ru-RU" sz="1800" b="1" dirty="0">
                          <a:solidFill>
                            <a:srgbClr val="000000"/>
                          </a:solidFill>
                          <a:latin typeface="Sylfaen"/>
                          <a:ea typeface="Times New Roman"/>
                          <a:cs typeface="Sylfaen"/>
                        </a:rPr>
                        <a:t>წარმოებული პროდუქციის</a:t>
                      </a:r>
                      <a:r>
                        <a:rPr lang="ru-RU" sz="1800" b="1" dirty="0">
                          <a:solidFill>
                            <a:srgbClr val="000000"/>
                          </a:solidFill>
                          <a:latin typeface="Sylfaen"/>
                          <a:ea typeface="Times New Roman"/>
                        </a:rPr>
                        <a:t> </a:t>
                      </a:r>
                      <a:r>
                        <a:rPr lang="ru-RU" sz="1800" b="1" dirty="0">
                          <a:solidFill>
                            <a:srgbClr val="000000"/>
                          </a:solidFill>
                          <a:latin typeface="Sylfaen"/>
                          <a:ea typeface="Times New Roman"/>
                          <a:cs typeface="Sylfaen"/>
                        </a:rPr>
                        <a:t>დასახელება</a:t>
                      </a:r>
                      <a:endParaRPr lang="en-US" sz="18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800" b="1">
                          <a:solidFill>
                            <a:srgbClr val="000000"/>
                          </a:solidFill>
                          <a:latin typeface="Sylfaen"/>
                          <a:ea typeface="Times New Roman"/>
                          <a:cs typeface="Sylfaen"/>
                        </a:rPr>
                        <a:t>ბუნებრივი</a:t>
                      </a:r>
                      <a:r>
                        <a:rPr lang="ru-RU" sz="1800" b="1">
                          <a:solidFill>
                            <a:srgbClr val="000000"/>
                          </a:solidFill>
                          <a:latin typeface="Sylfaen"/>
                          <a:ea typeface="Times New Roman"/>
                        </a:rPr>
                        <a:t> </a:t>
                      </a:r>
                      <a:r>
                        <a:rPr lang="ru-RU" sz="1800" b="1">
                          <a:solidFill>
                            <a:srgbClr val="000000"/>
                          </a:solidFill>
                          <a:latin typeface="Sylfaen"/>
                          <a:ea typeface="Times New Roman"/>
                          <a:cs typeface="Sylfaen"/>
                        </a:rPr>
                        <a:t>რესურსის</a:t>
                      </a:r>
                      <a:r>
                        <a:rPr lang="ru-RU" sz="1800" b="1">
                          <a:solidFill>
                            <a:srgbClr val="000000"/>
                          </a:solidFill>
                          <a:latin typeface="Sylfaen"/>
                          <a:ea typeface="Times New Roman"/>
                        </a:rPr>
                        <a:t> </a:t>
                      </a:r>
                      <a:r>
                        <a:rPr lang="ru-RU" sz="1800" b="1">
                          <a:solidFill>
                            <a:srgbClr val="000000"/>
                          </a:solidFill>
                          <a:latin typeface="Sylfaen"/>
                          <a:ea typeface="Times New Roman"/>
                          <a:cs typeface="Sylfaen"/>
                        </a:rPr>
                        <a:t>დასახელება</a:t>
                      </a:r>
                      <a:endParaRPr lang="en-US" sz="18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800" b="1">
                          <a:solidFill>
                            <a:srgbClr val="000000"/>
                          </a:solidFill>
                          <a:latin typeface="Sylfaen"/>
                          <a:ea typeface="Times New Roman"/>
                          <a:cs typeface="Sylfaen"/>
                        </a:rPr>
                        <a:t>რესურსის</a:t>
                      </a:r>
                      <a:r>
                        <a:rPr lang="ru-RU" sz="1800" b="1">
                          <a:solidFill>
                            <a:srgbClr val="000000"/>
                          </a:solidFill>
                          <a:latin typeface="Sylfaen"/>
                          <a:ea typeface="Times New Roman"/>
                        </a:rPr>
                        <a:t> </a:t>
                      </a:r>
                      <a:r>
                        <a:rPr lang="ru-RU" sz="1800" b="1">
                          <a:solidFill>
                            <a:srgbClr val="000000"/>
                          </a:solidFill>
                          <a:latin typeface="Sylfaen"/>
                          <a:ea typeface="Times New Roman"/>
                          <a:cs typeface="Sylfaen"/>
                        </a:rPr>
                        <a:t>დანახარჯი</a:t>
                      </a:r>
                      <a:r>
                        <a:rPr lang="ru-RU" sz="1800" b="1">
                          <a:solidFill>
                            <a:srgbClr val="000000"/>
                          </a:solidFill>
                          <a:latin typeface="Sylfaen"/>
                          <a:ea typeface="Times New Roman"/>
                        </a:rPr>
                        <a:t> </a:t>
                      </a:r>
                      <a:r>
                        <a:rPr lang="ru-RU" sz="1800" b="1">
                          <a:solidFill>
                            <a:srgbClr val="000000"/>
                          </a:solidFill>
                          <a:latin typeface="Sylfaen"/>
                          <a:ea typeface="Times New Roman"/>
                          <a:cs typeface="Sylfaen"/>
                        </a:rPr>
                        <a:t>წლის</a:t>
                      </a:r>
                      <a:r>
                        <a:rPr lang="ru-RU" sz="1800" b="1">
                          <a:solidFill>
                            <a:srgbClr val="000000"/>
                          </a:solidFill>
                          <a:latin typeface="Sylfaen"/>
                          <a:ea typeface="Times New Roman"/>
                        </a:rPr>
                        <a:t> </a:t>
                      </a:r>
                      <a:r>
                        <a:rPr lang="ru-RU" sz="1800" b="1">
                          <a:solidFill>
                            <a:srgbClr val="000000"/>
                          </a:solidFill>
                          <a:latin typeface="Sylfaen"/>
                          <a:ea typeface="Times New Roman"/>
                          <a:cs typeface="Sylfaen"/>
                        </a:rPr>
                        <a:t>განმავლობაში</a:t>
                      </a:r>
                      <a:endParaRPr lang="en-US" sz="18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r>
              <a:tr h="403177">
                <a:tc rowSpan="4">
                  <a:txBody>
                    <a:bodyPr/>
                    <a:lstStyle/>
                    <a:p>
                      <a:pPr>
                        <a:spcAft>
                          <a:spcPts val="0"/>
                        </a:spcAft>
                      </a:pPr>
                      <a:r>
                        <a:rPr lang="ka-GE" sz="1800" dirty="0">
                          <a:solidFill>
                            <a:srgbClr val="000000"/>
                          </a:solidFill>
                          <a:latin typeface="Sylfaen"/>
                          <a:ea typeface="Times New Roman"/>
                          <a:cs typeface="Sylfaen"/>
                        </a:rPr>
                        <a:t>ცემენტი</a:t>
                      </a:r>
                      <a:endParaRPr lang="en-US" sz="18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800">
                          <a:latin typeface="Sylfaen"/>
                          <a:ea typeface="Times New Roman"/>
                          <a:cs typeface="Sylfaen"/>
                        </a:rPr>
                        <a:t>მიწის</a:t>
                      </a:r>
                      <a:r>
                        <a:rPr lang="ru-RU" sz="1800">
                          <a:latin typeface="Sylfaen"/>
                          <a:ea typeface="Times New Roman"/>
                        </a:rPr>
                        <a:t> </a:t>
                      </a:r>
                      <a:r>
                        <a:rPr lang="ru-RU" sz="1800">
                          <a:latin typeface="Sylfaen"/>
                          <a:ea typeface="Times New Roman"/>
                          <a:cs typeface="Sylfaen"/>
                        </a:rPr>
                        <a:t>ნაკვეთი</a:t>
                      </a:r>
                      <a:r>
                        <a:rPr lang="ru-RU" sz="1800">
                          <a:latin typeface="Sylfaen"/>
                          <a:ea typeface="Times New Roman"/>
                        </a:rPr>
                        <a:t>, </a:t>
                      </a:r>
                      <a:r>
                        <a:rPr lang="ru-RU" sz="1800">
                          <a:latin typeface="Sylfaen"/>
                          <a:ea typeface="Times New Roman"/>
                          <a:cs typeface="Sylfaen"/>
                        </a:rPr>
                        <a:t>ჰა</a:t>
                      </a:r>
                      <a:endParaRPr lang="en-US" sz="18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1800">
                          <a:latin typeface="Sylfaen"/>
                          <a:ea typeface="Times New Roman"/>
                          <a:cs typeface="AcadNusx"/>
                        </a:rPr>
                        <a:t>1,39</a:t>
                      </a:r>
                      <a:endParaRPr lang="en-US" sz="18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418634">
                <a:tc vMerge="1">
                  <a:txBody>
                    <a:bodyPr/>
                    <a:lstStyle/>
                    <a:p>
                      <a:endParaRPr lang="en-US"/>
                    </a:p>
                  </a:txBody>
                  <a:tcPr/>
                </a:tc>
                <a:tc>
                  <a:txBody>
                    <a:bodyPr/>
                    <a:lstStyle/>
                    <a:p>
                      <a:pPr>
                        <a:spcAft>
                          <a:spcPts val="0"/>
                        </a:spcAft>
                      </a:pPr>
                      <a:r>
                        <a:rPr lang="ru-RU" sz="1800" dirty="0">
                          <a:latin typeface="Sylfaen"/>
                          <a:ea typeface="Times New Roman"/>
                          <a:cs typeface="Sylfaen"/>
                        </a:rPr>
                        <a:t>სასმელი</a:t>
                      </a:r>
                      <a:r>
                        <a:rPr lang="ru-RU" sz="1800" dirty="0">
                          <a:latin typeface="Sylfaen"/>
                          <a:ea typeface="Times New Roman"/>
                        </a:rPr>
                        <a:t> </a:t>
                      </a:r>
                      <a:r>
                        <a:rPr lang="ru-RU" sz="1800" dirty="0">
                          <a:latin typeface="Sylfaen"/>
                          <a:ea typeface="Times New Roman"/>
                          <a:cs typeface="Sylfaen"/>
                        </a:rPr>
                        <a:t>წყალი</a:t>
                      </a:r>
                      <a:r>
                        <a:rPr lang="ru-RU" sz="1800" dirty="0">
                          <a:latin typeface="Sylfaen"/>
                          <a:ea typeface="Times New Roman"/>
                        </a:rPr>
                        <a:t>, </a:t>
                      </a:r>
                      <a:r>
                        <a:rPr lang="ru-RU" sz="1800" dirty="0">
                          <a:latin typeface="Sylfaen"/>
                          <a:ea typeface="Times New Roman"/>
                          <a:cs typeface="Sylfaen"/>
                        </a:rPr>
                        <a:t>მ</a:t>
                      </a:r>
                      <a:r>
                        <a:rPr lang="ru-RU" sz="1800" baseline="30000" dirty="0">
                          <a:latin typeface="Sylfaen"/>
                          <a:ea typeface="Times New Roman"/>
                        </a:rPr>
                        <a:t>3</a:t>
                      </a:r>
                      <a:endParaRPr lang="en-US" sz="18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1800" dirty="0">
                          <a:latin typeface="Sylfaen"/>
                          <a:ea typeface="Times New Roman"/>
                          <a:cs typeface="AcadNusx"/>
                        </a:rPr>
                        <a:t>742,5</a:t>
                      </a:r>
                      <a:endParaRPr lang="en-US" sz="18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484327">
                <a:tc vMerge="1">
                  <a:txBody>
                    <a:bodyPr/>
                    <a:lstStyle/>
                    <a:p>
                      <a:endParaRPr lang="en-US"/>
                    </a:p>
                  </a:txBody>
                  <a:tcPr/>
                </a:tc>
                <a:tc>
                  <a:txBody>
                    <a:bodyPr/>
                    <a:lstStyle/>
                    <a:p>
                      <a:pPr>
                        <a:spcAft>
                          <a:spcPts val="0"/>
                        </a:spcAft>
                      </a:pPr>
                      <a:r>
                        <a:rPr lang="ru-RU" sz="1800" dirty="0">
                          <a:solidFill>
                            <a:srgbClr val="000000"/>
                          </a:solidFill>
                          <a:latin typeface="Sylfaen"/>
                          <a:ea typeface="Times New Roman"/>
                          <a:cs typeface="Sylfaen"/>
                        </a:rPr>
                        <a:t>თაბაშირი</a:t>
                      </a:r>
                      <a:r>
                        <a:rPr lang="ru-RU" sz="1800" dirty="0">
                          <a:solidFill>
                            <a:srgbClr val="000000"/>
                          </a:solidFill>
                          <a:latin typeface="Times New Roman"/>
                          <a:ea typeface="Times New Roman"/>
                        </a:rPr>
                        <a:t>, </a:t>
                      </a:r>
                      <a:r>
                        <a:rPr lang="ru-RU" sz="1800" dirty="0">
                          <a:solidFill>
                            <a:srgbClr val="000000"/>
                          </a:solidFill>
                          <a:latin typeface="Sylfaen"/>
                          <a:ea typeface="Times New Roman"/>
                          <a:cs typeface="Sylfaen"/>
                        </a:rPr>
                        <a:t>ტ</a:t>
                      </a:r>
                      <a:endParaRPr lang="en-US" sz="1800" dirty="0">
                        <a:solidFill>
                          <a:srgbClr val="000000"/>
                        </a:solidFill>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1800" spc="10">
                          <a:solidFill>
                            <a:srgbClr val="000000"/>
                          </a:solidFill>
                          <a:latin typeface="Sylfaen"/>
                          <a:ea typeface="Times New Roman"/>
                          <a:cs typeface="Sylfaen"/>
                        </a:rPr>
                        <a:t>3168 ÷ 4722</a:t>
                      </a:r>
                      <a:endParaRPr lang="en-US" sz="1800">
                        <a:solidFill>
                          <a:srgbClr val="000000"/>
                        </a:solidFill>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484327">
                <a:tc vMerge="1">
                  <a:txBody>
                    <a:bodyPr/>
                    <a:lstStyle/>
                    <a:p>
                      <a:endParaRPr lang="en-US"/>
                    </a:p>
                  </a:txBody>
                  <a:tcPr/>
                </a:tc>
                <a:tc>
                  <a:txBody>
                    <a:bodyPr/>
                    <a:lstStyle/>
                    <a:p>
                      <a:pPr>
                        <a:spcAft>
                          <a:spcPts val="0"/>
                        </a:spcAft>
                      </a:pPr>
                      <a:r>
                        <a:rPr lang="ka-GE" sz="1800" dirty="0">
                          <a:solidFill>
                            <a:srgbClr val="000000"/>
                          </a:solidFill>
                          <a:latin typeface="Sylfaen"/>
                          <a:ea typeface="Times New Roman"/>
                          <a:cs typeface="Sylfaen"/>
                        </a:rPr>
                        <a:t>ღორღი, ტ</a:t>
                      </a:r>
                      <a:endParaRPr lang="en-US" sz="1800" dirty="0">
                        <a:solidFill>
                          <a:srgbClr val="000000"/>
                        </a:solidFill>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1800" spc="10" dirty="0">
                          <a:solidFill>
                            <a:srgbClr val="000000"/>
                          </a:solidFill>
                          <a:latin typeface="Sylfaen"/>
                          <a:ea typeface="Times New Roman"/>
                          <a:cs typeface="Sylfaen"/>
                        </a:rPr>
                        <a:t>3960 ÷ 31680</a:t>
                      </a:r>
                      <a:endParaRPr lang="en-US" sz="1800" dirty="0">
                        <a:solidFill>
                          <a:srgbClr val="000000"/>
                        </a:solidFill>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316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49" y="0"/>
            <a:ext cx="10861964" cy="1041464"/>
          </a:xfrm>
        </p:spPr>
        <p:txBody>
          <a:bodyPr>
            <a:normAutofit/>
          </a:bodyPr>
          <a:lstStyle/>
          <a:p>
            <a:r>
              <a:rPr lang="en-US" sz="2400" b="1" dirty="0" err="1" smtClean="0">
                <a:latin typeface="Sylfaen" panose="010A0502050306030303" pitchFamily="18" charset="0"/>
              </a:rPr>
              <a:t>ალტერნატივების</a:t>
            </a:r>
            <a:r>
              <a:rPr lang="en-US" sz="2400" b="1" dirty="0" smtClean="0">
                <a:latin typeface="Sylfaen" panose="010A0502050306030303" pitchFamily="18" charset="0"/>
              </a:rPr>
              <a:t> </a:t>
            </a:r>
            <a:r>
              <a:rPr lang="en-US" sz="2400" b="1" dirty="0" err="1" smtClean="0">
                <a:latin typeface="Sylfaen" panose="010A0502050306030303" pitchFamily="18" charset="0"/>
              </a:rPr>
              <a:t>ანალიზი</a:t>
            </a:r>
            <a:endParaRPr lang="ru-RU" sz="2400" dirty="0">
              <a:latin typeface="Sylfaen" panose="010A0502050306030303" pitchFamily="18" charset="0"/>
            </a:endParaRPr>
          </a:p>
        </p:txBody>
      </p:sp>
      <p:sp>
        <p:nvSpPr>
          <p:cNvPr id="3" name="Content Placeholder 2"/>
          <p:cNvSpPr>
            <a:spLocks noGrp="1"/>
          </p:cNvSpPr>
          <p:nvPr>
            <p:ph idx="1"/>
          </p:nvPr>
        </p:nvSpPr>
        <p:spPr>
          <a:xfrm>
            <a:off x="519017" y="923047"/>
            <a:ext cx="11445301" cy="4904876"/>
          </a:xfrm>
        </p:spPr>
        <p:txBody>
          <a:bodyPr>
            <a:noAutofit/>
          </a:bodyPr>
          <a:lstStyle/>
          <a:p>
            <a:pPr>
              <a:buNone/>
            </a:pPr>
            <a:r>
              <a:rPr lang="it-IT" sz="1600" dirty="0" smtClean="0">
                <a:latin typeface="Sylfaen" panose="010A0502050306030303" pitchFamily="18" charset="0"/>
              </a:rPr>
              <a:t>საქართველოს გარემოსდაცვითი კანონმდებლობის შესაბამისად</a:t>
            </a:r>
            <a:r>
              <a:rPr lang="ka-GE" sz="1600" dirty="0" smtClean="0">
                <a:latin typeface="Sylfaen" panose="010A0502050306030303" pitchFamily="18" charset="0"/>
              </a:rPr>
              <a:t>,</a:t>
            </a:r>
            <a:r>
              <a:rPr lang="it-IT" sz="1600" dirty="0" smtClean="0">
                <a:latin typeface="Sylfaen" panose="010A0502050306030303" pitchFamily="18" charset="0"/>
              </a:rPr>
              <a:t> გარემოზე ზემოქმედების შეფასების ანგარიში უნდა</a:t>
            </a:r>
            <a:endParaRPr lang="ka-GE" sz="1600" dirty="0" smtClean="0">
              <a:latin typeface="Sylfaen" panose="010A0502050306030303" pitchFamily="18" charset="0"/>
            </a:endParaRPr>
          </a:p>
          <a:p>
            <a:pPr>
              <a:buNone/>
            </a:pPr>
            <a:r>
              <a:rPr lang="it-IT" sz="1600" dirty="0" smtClean="0">
                <a:latin typeface="Sylfaen" panose="010A0502050306030303" pitchFamily="18" charset="0"/>
              </a:rPr>
              <a:t> მოიცავდეს პროექტის განხორციელების ალტერნატიული ვარიანტების ანალიზს, ახალი ვარიანტების ფორმირების</a:t>
            </a:r>
            <a:endParaRPr lang="ka-GE" sz="1600" dirty="0" smtClean="0">
              <a:latin typeface="Sylfaen" panose="010A0502050306030303" pitchFamily="18" charset="0"/>
            </a:endParaRPr>
          </a:p>
          <a:p>
            <a:pPr>
              <a:buNone/>
            </a:pPr>
            <a:r>
              <a:rPr lang="it-IT" sz="1600" dirty="0" smtClean="0">
                <a:latin typeface="Sylfaen" panose="010A0502050306030303" pitchFamily="18" charset="0"/>
              </a:rPr>
              <a:t> აღწერას. ამ</a:t>
            </a:r>
            <a:r>
              <a:rPr lang="ka-GE" sz="1600" dirty="0" smtClean="0">
                <a:latin typeface="Sylfaen" panose="010A0502050306030303" pitchFamily="18" charset="0"/>
              </a:rPr>
              <a:t>ისთვის </a:t>
            </a:r>
            <a:r>
              <a:rPr lang="it-IT" sz="1600" dirty="0" smtClean="0">
                <a:latin typeface="Sylfaen" panose="010A0502050306030303" pitchFamily="18" charset="0"/>
              </a:rPr>
              <a:t>გამოიყენება გადაწყვეტილებ</a:t>
            </a:r>
            <a:r>
              <a:rPr lang="ka-GE" sz="1600" dirty="0" smtClean="0">
                <a:latin typeface="Sylfaen" panose="010A0502050306030303" pitchFamily="18" charset="0"/>
              </a:rPr>
              <a:t>ათა</a:t>
            </a:r>
            <a:r>
              <a:rPr lang="it-IT" sz="1600" dirty="0" smtClean="0">
                <a:latin typeface="Sylfaen" panose="010A0502050306030303" pitchFamily="18" charset="0"/>
              </a:rPr>
              <a:t> მიღების თეორიისა და სისტემური ანალიზის ზოგადი სქემა, რაც</a:t>
            </a:r>
            <a:endParaRPr lang="ka-GE" sz="1600" dirty="0" smtClean="0">
              <a:latin typeface="Sylfaen" panose="010A0502050306030303" pitchFamily="18" charset="0"/>
            </a:endParaRPr>
          </a:p>
          <a:p>
            <a:pPr>
              <a:buNone/>
            </a:pPr>
            <a:r>
              <a:rPr lang="it-IT" sz="1600" dirty="0" smtClean="0">
                <a:latin typeface="Sylfaen" panose="010A0502050306030303" pitchFamily="18" charset="0"/>
              </a:rPr>
              <a:t> გულისხმობს შემდეგი თანმიმდევრული ეტაპების განხორციელებას: </a:t>
            </a:r>
            <a:endParaRPr lang="en-US" sz="1600" dirty="0" smtClean="0">
              <a:latin typeface="Sylfaen" panose="010A0502050306030303" pitchFamily="18" charset="0"/>
            </a:endParaRPr>
          </a:p>
          <a:p>
            <a:pPr lvl="0"/>
            <a:r>
              <a:rPr lang="ka-GE" sz="1600" dirty="0" smtClean="0">
                <a:latin typeface="Sylfaen" panose="010A0502050306030303" pitchFamily="18" charset="0"/>
              </a:rPr>
              <a:t>პრობლემების განსაზღვრას;</a:t>
            </a:r>
            <a:endParaRPr lang="en-US" sz="1600" dirty="0" smtClean="0">
              <a:latin typeface="Sylfaen" panose="010A0502050306030303" pitchFamily="18" charset="0"/>
            </a:endParaRPr>
          </a:p>
          <a:p>
            <a:pPr lvl="0"/>
            <a:r>
              <a:rPr lang="ka-GE" sz="1600" dirty="0" smtClean="0">
                <a:latin typeface="Sylfaen" panose="010A0502050306030303" pitchFamily="18" charset="0"/>
              </a:rPr>
              <a:t>ვარიანტთა სიმრავლის განსაზღვრის მახასიათებლების ნიშნების გამოყოფას;</a:t>
            </a:r>
            <a:endParaRPr lang="en-US" sz="1600" dirty="0" smtClean="0">
              <a:latin typeface="Sylfaen" panose="010A0502050306030303" pitchFamily="18" charset="0"/>
            </a:endParaRPr>
          </a:p>
          <a:p>
            <a:pPr lvl="0"/>
            <a:r>
              <a:rPr lang="ka-GE" sz="1600" dirty="0" smtClean="0">
                <a:latin typeface="Sylfaen" panose="010A0502050306030303" pitchFamily="18" charset="0"/>
              </a:rPr>
              <a:t>შესაძლო საპროექტო გადაწყვეტილებათა სიმრავლის დადგენას;</a:t>
            </a:r>
            <a:endParaRPr lang="en-US" sz="1600" dirty="0" smtClean="0">
              <a:latin typeface="Sylfaen" panose="010A0502050306030303" pitchFamily="18" charset="0"/>
            </a:endParaRPr>
          </a:p>
          <a:p>
            <a:pPr lvl="0"/>
            <a:r>
              <a:rPr lang="ka-GE" sz="1600" dirty="0" smtClean="0">
                <a:latin typeface="Sylfaen" panose="010A0502050306030303" pitchFamily="18" charset="0"/>
              </a:rPr>
              <a:t>ოპტიმალური ვარიანტის შერჩვის კრიტერიუმების განსაზღვრას;</a:t>
            </a:r>
            <a:endParaRPr lang="en-US" sz="1600" dirty="0" smtClean="0">
              <a:latin typeface="Sylfaen" panose="010A0502050306030303" pitchFamily="18" charset="0"/>
            </a:endParaRPr>
          </a:p>
          <a:p>
            <a:pPr lvl="0"/>
            <a:r>
              <a:rPr lang="ka-GE" sz="1600" dirty="0" smtClean="0">
                <a:latin typeface="Sylfaen" panose="010A0502050306030303" pitchFamily="18" charset="0"/>
              </a:rPr>
              <a:t>პრაქტიკულად მიზანშეწონილი რამდენიმე მთავარი ვარიანტის შერჩევას;</a:t>
            </a:r>
            <a:endParaRPr lang="en-US" sz="1600" dirty="0" smtClean="0">
              <a:latin typeface="Sylfaen" panose="010A0502050306030303" pitchFamily="18" charset="0"/>
            </a:endParaRPr>
          </a:p>
          <a:p>
            <a:pPr lvl="0"/>
            <a:r>
              <a:rPr lang="ka-GE" sz="1600" dirty="0" smtClean="0">
                <a:latin typeface="Sylfaen" panose="010A0502050306030303" pitchFamily="18" charset="0"/>
              </a:rPr>
              <a:t>ვარიანტების შეფასებას  დადგენილი კრიტერიუმების მიხედვით;</a:t>
            </a:r>
            <a:endParaRPr lang="en-US" sz="1600" dirty="0" smtClean="0">
              <a:latin typeface="Sylfaen" panose="010A0502050306030303" pitchFamily="18" charset="0"/>
            </a:endParaRPr>
          </a:p>
          <a:p>
            <a:pPr lvl="0"/>
            <a:r>
              <a:rPr lang="ka-GE" sz="1600" dirty="0" smtClean="0">
                <a:latin typeface="Sylfaen" panose="010A0502050306030303" pitchFamily="18" charset="0"/>
              </a:rPr>
              <a:t>ოპტიმალური ვარიანტის შერჩევასა და დასკვნების შემუშავებას.</a:t>
            </a:r>
            <a:endParaRPr lang="en-US" sz="1600" dirty="0" smtClean="0">
              <a:latin typeface="Sylfaen" panose="010A0502050306030303" pitchFamily="18" charset="0"/>
            </a:endParaRPr>
          </a:p>
          <a:p>
            <a:endParaRPr lang="en-US" sz="1600" dirty="0" smtClean="0">
              <a:latin typeface="Sylfaen" panose="010A0502050306030303" pitchFamily="18" charset="0"/>
            </a:endParaRPr>
          </a:p>
          <a:p>
            <a:pPr>
              <a:buNone/>
            </a:pPr>
            <a:r>
              <a:rPr lang="ka-GE" sz="1600" dirty="0" smtClean="0">
                <a:latin typeface="Sylfaen" panose="010A0502050306030303" pitchFamily="18" charset="0"/>
              </a:rPr>
              <a:t>საწარმოს მშენებლობის პროექტის მომზადების წინასაპროექტო სატადიაზე განხილული იყო შემდეგი ალტერნატიული</a:t>
            </a:r>
          </a:p>
          <a:p>
            <a:pPr>
              <a:buNone/>
            </a:pPr>
            <a:r>
              <a:rPr lang="ka-GE" sz="1600" dirty="0" smtClean="0">
                <a:latin typeface="Sylfaen" panose="010A0502050306030303" pitchFamily="18" charset="0"/>
              </a:rPr>
              <a:t> ვარიანტები:</a:t>
            </a:r>
            <a:endParaRPr lang="en-US" sz="1600" dirty="0" smtClean="0">
              <a:latin typeface="Sylfaen" panose="010A0502050306030303" pitchFamily="18" charset="0"/>
            </a:endParaRPr>
          </a:p>
          <a:p>
            <a:pPr lvl="0"/>
            <a:r>
              <a:rPr lang="de-DE" sz="1600" dirty="0" smtClean="0">
                <a:latin typeface="Sylfaen" panose="010A0502050306030303" pitchFamily="18" charset="0"/>
              </a:rPr>
              <a:t>არაქმედების ალტერნატივა.</a:t>
            </a:r>
            <a:endParaRPr lang="en-US" sz="1600" dirty="0" smtClean="0">
              <a:latin typeface="Sylfaen" panose="010A0502050306030303" pitchFamily="18" charset="0"/>
            </a:endParaRPr>
          </a:p>
          <a:p>
            <a:pPr lvl="0"/>
            <a:r>
              <a:rPr lang="ka-GE" sz="1600" dirty="0" smtClean="0">
                <a:latin typeface="Sylfaen" panose="010A0502050306030303" pitchFamily="18" charset="0"/>
              </a:rPr>
              <a:t>ცემენტის  საწარმოს </a:t>
            </a:r>
            <a:r>
              <a:rPr lang="de-DE" sz="1600" dirty="0" smtClean="0">
                <a:latin typeface="Sylfaen" panose="010A0502050306030303" pitchFamily="18" charset="0"/>
              </a:rPr>
              <a:t>განთავსების ალტერნატივები;</a:t>
            </a:r>
            <a:endParaRPr lang="en-US" sz="1600" dirty="0" smtClean="0">
              <a:latin typeface="Sylfaen" panose="010A0502050306030303" pitchFamily="18" charset="0"/>
            </a:endParaRPr>
          </a:p>
          <a:p>
            <a:pPr lvl="0"/>
            <a:r>
              <a:rPr lang="ka-GE" sz="1600" dirty="0" smtClean="0">
                <a:latin typeface="Sylfaen" panose="010A0502050306030303" pitchFamily="18" charset="0"/>
              </a:rPr>
              <a:t>ტექნოლოგიური </a:t>
            </a:r>
            <a:r>
              <a:rPr lang="de-DE" sz="1600" dirty="0" smtClean="0">
                <a:latin typeface="Sylfaen" panose="010A0502050306030303" pitchFamily="18" charset="0"/>
              </a:rPr>
              <a:t> ალტერნატივები;</a:t>
            </a:r>
            <a:endParaRPr lang="en-US" sz="1600" dirty="0" smtClean="0">
              <a:latin typeface="Sylfaen" panose="010A0502050306030303" pitchFamily="18" charset="0"/>
            </a:endParaRPr>
          </a:p>
          <a:p>
            <a:pPr lvl="0"/>
            <a:r>
              <a:rPr lang="de-DE" sz="1600" dirty="0" smtClean="0">
                <a:latin typeface="Sylfaen" panose="010A0502050306030303" pitchFamily="18" charset="0"/>
              </a:rPr>
              <a:t>მწარმოებლურობის შემცირება/გადიდების ალტერნატივები</a:t>
            </a:r>
            <a:r>
              <a:rPr lang="de-DE" sz="2000" dirty="0" smtClean="0">
                <a:latin typeface="Sylfaen" panose="010A0502050306030303" pitchFamily="18" charset="0"/>
              </a:rPr>
              <a:t>;</a:t>
            </a:r>
            <a:endParaRPr lang="en-US" sz="2000" dirty="0">
              <a:latin typeface="Sylfaen" panose="010A0502050306030303" pitchFamily="18" charset="0"/>
            </a:endParaRPr>
          </a:p>
        </p:txBody>
      </p:sp>
    </p:spTree>
    <p:extLst>
      <p:ext uri="{BB962C8B-B14F-4D97-AF65-F5344CB8AC3E}">
        <p14:creationId xmlns:p14="http://schemas.microsoft.com/office/powerpoint/2010/main" val="232231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693" y="287594"/>
            <a:ext cx="9657339" cy="816763"/>
          </a:xfrm>
        </p:spPr>
        <p:txBody>
          <a:bodyPr/>
          <a:lstStyle/>
          <a:p>
            <a:r>
              <a:rPr lang="ka-GE" sz="2800" b="1" dirty="0" smtClean="0"/>
              <a:t>გარემოზე  მოსალოდნელი    ზემოქმედების აღწერა</a:t>
            </a:r>
            <a:endParaRPr lang="en-US" sz="2800" dirty="0"/>
          </a:p>
        </p:txBody>
      </p:sp>
      <p:sp>
        <p:nvSpPr>
          <p:cNvPr id="3" name="Content Placeholder 2"/>
          <p:cNvSpPr>
            <a:spLocks noGrp="1"/>
          </p:cNvSpPr>
          <p:nvPr>
            <p:ph idx="1"/>
          </p:nvPr>
        </p:nvSpPr>
        <p:spPr>
          <a:xfrm>
            <a:off x="712981" y="1213802"/>
            <a:ext cx="11074400" cy="5164964"/>
          </a:xfrm>
        </p:spPr>
        <p:txBody>
          <a:bodyPr>
            <a:normAutofit fontScale="62500" lnSpcReduction="20000"/>
          </a:bodyPr>
          <a:lstStyle/>
          <a:p>
            <a:pPr lvl="0">
              <a:lnSpc>
                <a:spcPct val="120000"/>
              </a:lnSpc>
            </a:pPr>
            <a:r>
              <a:rPr lang="ka-GE" dirty="0" smtClean="0"/>
              <a:t>ატმოსფერულ ჰაერში მავნე ნივთიერებების ემისიები და ხმაურის გავრცელება; </a:t>
            </a:r>
            <a:endParaRPr lang="ru-RU" dirty="0" smtClean="0"/>
          </a:p>
          <a:p>
            <a:pPr lvl="0">
              <a:lnSpc>
                <a:spcPct val="120000"/>
              </a:lnSpc>
            </a:pPr>
            <a:r>
              <a:rPr lang="ka-GE" dirty="0" smtClean="0"/>
              <a:t>ზემოქმედება გეოლოგიურ გარემოზე;</a:t>
            </a:r>
            <a:endParaRPr lang="ru-RU" dirty="0" smtClean="0"/>
          </a:p>
          <a:p>
            <a:pPr lvl="0">
              <a:lnSpc>
                <a:spcPct val="120000"/>
              </a:lnSpc>
            </a:pPr>
            <a:r>
              <a:rPr lang="ka-GE" dirty="0" smtClean="0"/>
              <a:t>ზემოქმედება წყლის გარემოზე;</a:t>
            </a:r>
            <a:endParaRPr lang="ru-RU" dirty="0" smtClean="0"/>
          </a:p>
          <a:p>
            <a:pPr lvl="0">
              <a:lnSpc>
                <a:spcPct val="120000"/>
              </a:lnSpc>
            </a:pPr>
            <a:r>
              <a:rPr lang="ka-GE" dirty="0" smtClean="0"/>
              <a:t>ზემოქმედება ბიოლოგიურ გარემოზე, მათ შორის მცენარეულ საფარზე, ცხოველთა </a:t>
            </a:r>
          </a:p>
          <a:p>
            <a:pPr lvl="0">
              <a:lnSpc>
                <a:spcPct val="120000"/>
              </a:lnSpc>
              <a:buNone/>
            </a:pPr>
            <a:r>
              <a:rPr lang="ka-GE" dirty="0" smtClean="0"/>
              <a:t>       სახეობებზე და მათ საბინადრო ადგილებზე;</a:t>
            </a:r>
            <a:endParaRPr lang="ru-RU" dirty="0" smtClean="0"/>
          </a:p>
          <a:p>
            <a:pPr lvl="0">
              <a:lnSpc>
                <a:spcPct val="120000"/>
              </a:lnSpc>
            </a:pPr>
            <a:r>
              <a:rPr lang="en-US" dirty="0" smtClean="0"/>
              <a:t> </a:t>
            </a:r>
            <a:r>
              <a:rPr lang="ka-GE" dirty="0" smtClean="0"/>
              <a:t>ზემოქმედება ნიადაგის ნაყოფიერ ფენაზე, დაბინძურების რისკები; </a:t>
            </a:r>
            <a:endParaRPr lang="ru-RU" dirty="0" smtClean="0"/>
          </a:p>
          <a:p>
            <a:pPr lvl="0">
              <a:lnSpc>
                <a:spcPct val="120000"/>
              </a:lnSpc>
            </a:pPr>
            <a:r>
              <a:rPr lang="ka-GE" dirty="0" smtClean="0"/>
              <a:t>ვიზუალურ-ლანდშაფტური ზემოქმედება;</a:t>
            </a:r>
            <a:endParaRPr lang="ru-RU" dirty="0" smtClean="0"/>
          </a:p>
          <a:p>
            <a:pPr lvl="0">
              <a:lnSpc>
                <a:spcPct val="120000"/>
              </a:lnSpc>
            </a:pPr>
            <a:r>
              <a:rPr lang="en-US" dirty="0" smtClean="0"/>
              <a:t> </a:t>
            </a:r>
            <a:r>
              <a:rPr lang="ka-GE" dirty="0" smtClean="0"/>
              <a:t>ნარჩენების წარმოქმნის და მართვის შედეგად მოსალოდნელი ზემოქმედება;</a:t>
            </a:r>
            <a:endParaRPr lang="ru-RU" dirty="0" smtClean="0"/>
          </a:p>
          <a:p>
            <a:pPr lvl="0">
              <a:lnSpc>
                <a:spcPct val="120000"/>
              </a:lnSpc>
            </a:pPr>
            <a:r>
              <a:rPr lang="ka-GE" dirty="0" smtClean="0"/>
              <a:t>ზემოქმედება ადამიანის ჯანმრთელობასა და უსაფრთხოებაზე;</a:t>
            </a:r>
            <a:endParaRPr lang="ru-RU" dirty="0" smtClean="0"/>
          </a:p>
          <a:p>
            <a:pPr lvl="0">
              <a:lnSpc>
                <a:spcPct val="120000"/>
              </a:lnSpc>
            </a:pPr>
            <a:r>
              <a:rPr lang="ka-GE" dirty="0" smtClean="0"/>
              <a:t>ზემოქმედება სატრანსპორტო ნაკადებზე;</a:t>
            </a:r>
            <a:endParaRPr lang="ru-RU" dirty="0" smtClean="0"/>
          </a:p>
          <a:p>
            <a:pPr lvl="0">
              <a:lnSpc>
                <a:spcPct val="120000"/>
              </a:lnSpc>
            </a:pPr>
            <a:r>
              <a:rPr lang="en-US" dirty="0" smtClean="0"/>
              <a:t> </a:t>
            </a:r>
            <a:r>
              <a:rPr lang="ka-GE" dirty="0" smtClean="0"/>
              <a:t>ზემოქმედება არსებულ ინფრასტრუქტურულ ობიექტებზე; </a:t>
            </a:r>
            <a:endParaRPr lang="ru-RU" dirty="0" smtClean="0"/>
          </a:p>
          <a:p>
            <a:pPr lvl="0">
              <a:lnSpc>
                <a:spcPct val="120000"/>
              </a:lnSpc>
            </a:pPr>
            <a:r>
              <a:rPr lang="ka-GE" dirty="0" smtClean="0"/>
              <a:t>ისტორიულ-კულტურულ და არქეოლოგიურ ძეგლებზე ზემოქმედების რისკები;</a:t>
            </a:r>
            <a:endParaRPr lang="ru-RU" dirty="0" smtClean="0"/>
          </a:p>
          <a:p>
            <a:pPr>
              <a:lnSpc>
                <a:spcPct val="120000"/>
              </a:lnSpc>
            </a:pPr>
            <a:r>
              <a:rPr lang="ka-GE" dirty="0" smtClean="0"/>
              <a:t>კუმულაციური ზემოქმედება</a:t>
            </a:r>
            <a:endParaRPr lang="en-US" dirty="0" smtClean="0"/>
          </a:p>
          <a:p>
            <a:pPr lvl="0"/>
            <a:endParaRPr lang="en-US" dirty="0"/>
          </a:p>
        </p:txBody>
      </p:sp>
    </p:spTree>
    <p:extLst>
      <p:ext uri="{BB962C8B-B14F-4D97-AF65-F5344CB8AC3E}">
        <p14:creationId xmlns:p14="http://schemas.microsoft.com/office/powerpoint/2010/main" val="375685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8764" y="127107"/>
            <a:ext cx="11333018" cy="523220"/>
          </a:xfrm>
          <a:prstGeom prst="rect">
            <a:avLst/>
          </a:prstGeom>
        </p:spPr>
        <p:txBody>
          <a:bodyPr wrap="square">
            <a:spAutoFit/>
          </a:bodyPr>
          <a:lstStyle/>
          <a:p>
            <a:pPr algn="ctr"/>
            <a:r>
              <a:rPr lang="ka-GE" sz="2800" b="1" dirty="0"/>
              <a:t>გზშ-ს ეტაპზე შესასწავლი ზემოქმედების სახეები და მეთოდები</a:t>
            </a:r>
            <a:endParaRPr lang="ru-RU" sz="2800" dirty="0"/>
          </a:p>
        </p:txBody>
      </p:sp>
      <p:sp>
        <p:nvSpPr>
          <p:cNvPr id="5" name="Прямоугольник 4"/>
          <p:cNvSpPr/>
          <p:nvPr/>
        </p:nvSpPr>
        <p:spPr>
          <a:xfrm>
            <a:off x="498764" y="1210454"/>
            <a:ext cx="11457709" cy="4401205"/>
          </a:xfrm>
          <a:prstGeom prst="rect">
            <a:avLst/>
          </a:prstGeom>
        </p:spPr>
        <p:txBody>
          <a:bodyPr wrap="square">
            <a:spAutoFit/>
          </a:bodyPr>
          <a:lstStyle/>
          <a:p>
            <a:pPr marL="285750" lvl="0" indent="-285750">
              <a:buFont typeface="Arial" pitchFamily="34" charset="0"/>
              <a:buChar char="•"/>
            </a:pPr>
            <a:r>
              <a:rPr lang="ka-GE" sz="2000" dirty="0"/>
              <a:t>საწარმოს მოწყობისა და ექსპლუატაციი ეტაპზე ემისიების და ხმაურის ძირითადი წყაროების განლაგების და მათი მახასიათებლების დაზუსტება;</a:t>
            </a:r>
            <a:endParaRPr lang="ru-RU" sz="2000" dirty="0"/>
          </a:p>
          <a:p>
            <a:pPr marL="285750" lvl="0" indent="-285750">
              <a:buFont typeface="Arial" pitchFamily="34" charset="0"/>
              <a:buChar char="•"/>
            </a:pPr>
            <a:r>
              <a:rPr lang="ka-GE" sz="2000" dirty="0"/>
              <a:t>საანგარიშო წერტილების განსაზღვრით, ხმაურის დონეების და ატმოსფერულ ჰაერში დამაბინძურებელი ნივთიერებების კონცენტრაციების მოდელირება, შემარბილებელი ღონისძიებები და  მონიტორინგის გეგმა;</a:t>
            </a:r>
            <a:endParaRPr lang="ru-RU" sz="2000" dirty="0"/>
          </a:p>
          <a:p>
            <a:pPr marL="285750" lvl="0" indent="-285750">
              <a:buFont typeface="Arial" pitchFamily="34" charset="0"/>
              <a:buChar char="•"/>
            </a:pPr>
            <a:r>
              <a:rPr lang="ka-GE" sz="2000" dirty="0"/>
              <a:t>წყლის ხარისხზე ზემოქმედების წყაროების დაზუსტება, კონკრეტული შემარბილებელი ღონისძიებები;</a:t>
            </a:r>
            <a:endParaRPr lang="ru-RU" sz="2000" dirty="0"/>
          </a:p>
          <a:p>
            <a:pPr marL="285750" lvl="0" indent="-285750">
              <a:buFont typeface="Arial" pitchFamily="34" charset="0"/>
              <a:buChar char="•"/>
            </a:pPr>
            <a:r>
              <a:rPr lang="ka-GE" sz="2000" dirty="0"/>
              <a:t>ნიადაგის/გრუნტის ზედაპირული ფენის დაბინძურების მაღალი რისკის უბნების დაზუსტება, პრევენციული/შემარბილებელი ღონისძიებების შემუშავება;</a:t>
            </a:r>
            <a:endParaRPr lang="ru-RU" sz="2000" dirty="0"/>
          </a:p>
          <a:p>
            <a:pPr marL="285750" lvl="0" indent="-285750">
              <a:buFont typeface="Arial" pitchFamily="34" charset="0"/>
              <a:buChar char="•"/>
            </a:pPr>
            <a:r>
              <a:rPr lang="ka-GE" sz="2000" dirty="0"/>
              <a:t>წარმოქმნილი ნარჩენების სახეობები, რაოდენობა და მათი მართვის საკითხები;</a:t>
            </a:r>
            <a:endParaRPr lang="ru-RU" sz="2000" dirty="0"/>
          </a:p>
          <a:p>
            <a:pPr marL="285750" lvl="0" indent="-285750">
              <a:buFont typeface="Arial" pitchFamily="34" charset="0"/>
              <a:buChar char="•"/>
            </a:pPr>
            <a:r>
              <a:rPr lang="ka-GE" sz="2000" dirty="0"/>
              <a:t>ადამიანთა (მოსახლეობა და პროექტის ფარგლებში დასაქმებული პერსონალი) ჯანმრთელობასა დაუსაფრთხოებასთან დაკავშირებული ზემოქმედების პირდაპირი რისკების  პრევენციის მიზნით მნიშვნელოვანია უსაფრთხოების ზომების მკაცრი დაცვა და მუდმივი ზედამხედველობა;</a:t>
            </a:r>
            <a:endParaRPr lang="ru-RU" sz="2000" dirty="0"/>
          </a:p>
        </p:txBody>
      </p:sp>
    </p:spTree>
    <p:extLst>
      <p:ext uri="{BB962C8B-B14F-4D97-AF65-F5344CB8AC3E}">
        <p14:creationId xmlns:p14="http://schemas.microsoft.com/office/powerpoint/2010/main" val="153199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t>საქართველოს კანონის ,,გარემოსდაცვითი შეფასების კოდექსი’’ პროცედურები</a:t>
            </a:r>
            <a:endParaRPr lang="en-US" dirty="0"/>
          </a:p>
        </p:txBody>
      </p:sp>
      <p:sp>
        <p:nvSpPr>
          <p:cNvPr id="3" name="Content Placeholder 2"/>
          <p:cNvSpPr>
            <a:spLocks noGrp="1"/>
          </p:cNvSpPr>
          <p:nvPr>
            <p:ph idx="1"/>
          </p:nvPr>
        </p:nvSpPr>
        <p:spPr/>
        <p:txBody>
          <a:bodyPr/>
          <a:lstStyle/>
          <a:p>
            <a:r>
              <a:rPr lang="ka-GE" dirty="0"/>
              <a:t>სკოპინგის ანგარიში</a:t>
            </a:r>
          </a:p>
          <a:p>
            <a:r>
              <a:rPr lang="ka-GE" dirty="0"/>
              <a:t>საზოგადოების ინფორმირება, საჯარო განხილვა, მოსაზრებების გათვალისწინება</a:t>
            </a:r>
          </a:p>
          <a:p>
            <a:r>
              <a:rPr lang="ka-GE" dirty="0"/>
              <a:t>სკოპინგის დასკვნა</a:t>
            </a:r>
          </a:p>
          <a:p>
            <a:r>
              <a:rPr lang="ka-GE" dirty="0"/>
              <a:t>გზშ-ს ანგარიში</a:t>
            </a:r>
          </a:p>
          <a:p>
            <a:r>
              <a:rPr lang="ka-GE" dirty="0"/>
              <a:t>საზოგადოების ინფორმირება, საჯარო განხილვა, მოსაზრებების გათვალისწინება</a:t>
            </a:r>
          </a:p>
          <a:p>
            <a:r>
              <a:rPr lang="ka-GE" dirty="0" smtClean="0"/>
              <a:t>გარემოსდაცვითი  გადაწყვეტილება</a:t>
            </a:r>
            <a:endParaRPr lang="en-US" dirty="0"/>
          </a:p>
          <a:p>
            <a:endParaRPr lang="en-US" dirty="0"/>
          </a:p>
        </p:txBody>
      </p:sp>
    </p:spTree>
    <p:extLst>
      <p:ext uri="{BB962C8B-B14F-4D97-AF65-F5344CB8AC3E}">
        <p14:creationId xmlns:p14="http://schemas.microsoft.com/office/powerpoint/2010/main" val="1711895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36" y="725710"/>
            <a:ext cx="9411856" cy="5113230"/>
          </a:xfrm>
        </p:spPr>
        <p:txBody>
          <a:bodyPr>
            <a:noAutofit/>
          </a:bodyPr>
          <a:lstStyle/>
          <a:p>
            <a:r>
              <a:rPr lang="ka-GE" sz="2800" dirty="0"/>
              <a:t>საქმიანობის განხორციელების  პროცესში  უარყოფითი ზემოქმედებების </a:t>
            </a:r>
            <a:r>
              <a:rPr lang="ka-GE" sz="2800" dirty="0" smtClean="0"/>
              <a:t>შემცირების  ერთ-ერთი </a:t>
            </a:r>
            <a:r>
              <a:rPr lang="ka-GE" sz="2800" dirty="0"/>
              <a:t>წინაპირობაა დაგეგმილი საქმიანობის სწორი მართვა მკაცრი</a:t>
            </a:r>
            <a:br>
              <a:rPr lang="ka-GE" sz="2800" dirty="0"/>
            </a:br>
            <a:r>
              <a:rPr lang="ka-GE" sz="2800" dirty="0"/>
              <a:t>მეთვალყურეობის (გარემოსდაცვითი მონიტორინგის) პირობებში</a:t>
            </a:r>
            <a:r>
              <a:rPr lang="ka-GE" sz="2800" dirty="0" smtClean="0"/>
              <a:t>.</a:t>
            </a:r>
            <a:br>
              <a:rPr lang="ka-GE" sz="2800" dirty="0" smtClean="0"/>
            </a:br>
            <a:r>
              <a:rPr lang="ka-GE" sz="2800" dirty="0"/>
              <a:t/>
            </a:r>
            <a:br>
              <a:rPr lang="ka-GE" sz="2800" dirty="0"/>
            </a:br>
            <a:r>
              <a:rPr lang="ka-GE" sz="2800" dirty="0"/>
              <a:t/>
            </a:r>
            <a:br>
              <a:rPr lang="ka-GE" sz="2800" dirty="0"/>
            </a:br>
            <a:r>
              <a:rPr lang="ka-GE" dirty="0" smtClean="0">
                <a:solidFill>
                  <a:srgbClr val="00B050"/>
                </a:solidFill>
              </a:rPr>
              <a:t>გმადლობთ   </a:t>
            </a:r>
            <a:r>
              <a:rPr lang="ka-GE" dirty="0">
                <a:solidFill>
                  <a:srgbClr val="00B050"/>
                </a:solidFill>
              </a:rPr>
              <a:t>ყურადღებისთვის</a:t>
            </a:r>
            <a:r>
              <a:rPr lang="ru-RU" dirty="0"/>
              <a:t/>
            </a:r>
            <a:br>
              <a:rPr lang="ru-RU" dirty="0"/>
            </a:br>
            <a:r>
              <a:rPr lang="ka-GE" sz="2800" dirty="0"/>
              <a:t/>
            </a:r>
            <a:br>
              <a:rPr lang="ka-GE" sz="2800" dirty="0"/>
            </a:br>
            <a:endParaRPr lang="en-US" sz="2800" dirty="0"/>
          </a:p>
        </p:txBody>
      </p:sp>
    </p:spTree>
    <p:extLst>
      <p:ext uri="{BB962C8B-B14F-4D97-AF65-F5344CB8AC3E}">
        <p14:creationId xmlns:p14="http://schemas.microsoft.com/office/powerpoint/2010/main" val="186080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149" y="0"/>
            <a:ext cx="8911687" cy="1280890"/>
          </a:xfrm>
        </p:spPr>
        <p:txBody>
          <a:bodyPr>
            <a:normAutofit/>
          </a:bodyPr>
          <a:lstStyle/>
          <a:p>
            <a:r>
              <a:rPr lang="ka-GE" sz="3200" b="1" dirty="0">
                <a:solidFill>
                  <a:schemeClr val="tx1"/>
                </a:solidFill>
              </a:rPr>
              <a:t>პროექტის მოკლე აღწერა</a:t>
            </a:r>
            <a:endParaRPr lang="en-US" sz="3200" dirty="0"/>
          </a:p>
        </p:txBody>
      </p:sp>
      <p:sp>
        <p:nvSpPr>
          <p:cNvPr id="3" name="Content Placeholder 2"/>
          <p:cNvSpPr>
            <a:spLocks noGrp="1"/>
          </p:cNvSpPr>
          <p:nvPr>
            <p:ph idx="1"/>
          </p:nvPr>
        </p:nvSpPr>
        <p:spPr>
          <a:xfrm>
            <a:off x="754903" y="1289371"/>
            <a:ext cx="10961783" cy="4652010"/>
          </a:xfrm>
        </p:spPr>
        <p:txBody>
          <a:bodyPr>
            <a:normAutofit lnSpcReduction="10000"/>
          </a:bodyPr>
          <a:lstStyle/>
          <a:p>
            <a:pPr algn="just"/>
            <a:r>
              <a:rPr lang="ka-GE" sz="2000" dirty="0" smtClean="0">
                <a:latin typeface="Sylfaen" panose="010A0502050306030303" pitchFamily="18" charset="0"/>
              </a:rPr>
              <a:t>შ.პ.ს.  „თეიმურაზ ჯანგულაშვილი და კომპანია”-ს ცემენტის საწარმოს  (კლინკერის, თაბაშირისა და დანამატების დაფქვით)   მშენებლობა  და ექსპლუატაცია გათვალისწინებულია ქ. რუსთავის სამრეწველო ზონაში, ცემენტის ქარხნის და რკინიგზის ხაზის მიმდებარედ,  13928.00  კვ.მ. ფართობის მქონე არასასოფლო-სამეურნეო დანიშნულების,  შ.პ.ს.  „თეიმურაზ ჯანგულაშვილი და კომპანია”-ს (ID ნომერი  216322619) საკუთრებაში არსებულ მიწის ნაკვეთზე. მიწის ნაკვეთის საკადასტრო კოდი: N 02.07.02.042. </a:t>
            </a:r>
            <a:endParaRPr lang="en-US" sz="2000" dirty="0" smtClean="0">
              <a:latin typeface="Sylfaen" panose="010A0502050306030303" pitchFamily="18" charset="0"/>
            </a:endParaRPr>
          </a:p>
          <a:p>
            <a:pPr algn="just"/>
            <a:r>
              <a:rPr lang="ka-GE" sz="2000" dirty="0" smtClean="0">
                <a:latin typeface="Sylfaen" panose="010A0502050306030303" pitchFamily="18" charset="0"/>
              </a:rPr>
              <a:t>საპროექტო ტერიტორიიდან სამხრეთით ფიქსირდება უახლოესი დასახლებული პუნქტი, სოფ. თაზაქენდი (სოფელი მარნეულის მუნიციპალიტეტში, ალგეთის თემში). პირდაპირი მანძილი საპროექტო მიწის ნაკვეთის (საკადასტრო კოდი: N 02.07.02.042) სამხრეთის საზღვრიდან უახლოეს მოსახლემდე  (საკადასტრო კოდი: N81.14.02.322)  შეადგენს დაახლოებით 195 მეტრს. </a:t>
            </a:r>
          </a:p>
          <a:p>
            <a:pPr algn="just"/>
            <a:r>
              <a:rPr lang="ka-GE" sz="2000" dirty="0" smtClean="0">
                <a:latin typeface="Sylfaen" panose="010A0502050306030303" pitchFamily="18" charset="0"/>
              </a:rPr>
              <a:t>ს</a:t>
            </a:r>
            <a:r>
              <a:rPr lang="ru-RU" sz="2000" dirty="0" smtClean="0">
                <a:latin typeface="Sylfaen" panose="010A0502050306030303" pitchFamily="18" charset="0"/>
              </a:rPr>
              <a:t>აპროექტო საწარმოს განთავსების რაიონის ჰიდროლოგიური ქსელი წარმოდგენილია მდ. </a:t>
            </a:r>
            <a:r>
              <a:rPr lang="ka-GE" sz="2000" dirty="0" smtClean="0">
                <a:latin typeface="Sylfaen" panose="010A0502050306030303" pitchFamily="18" charset="0"/>
              </a:rPr>
              <a:t>მტკვრის </a:t>
            </a:r>
            <a:r>
              <a:rPr lang="ru-RU" sz="2000" dirty="0" smtClean="0">
                <a:latin typeface="Sylfaen" panose="010A0502050306030303" pitchFamily="18" charset="0"/>
              </a:rPr>
              <a:t> წყალშემკრები აუზით.  მდ. </a:t>
            </a:r>
            <a:r>
              <a:rPr lang="ka-GE" sz="2000" dirty="0" smtClean="0">
                <a:latin typeface="Sylfaen" panose="010A0502050306030303" pitchFamily="18" charset="0"/>
              </a:rPr>
              <a:t>მტკვარი</a:t>
            </a:r>
            <a:r>
              <a:rPr lang="ru-RU" sz="2000" dirty="0" smtClean="0">
                <a:latin typeface="Sylfaen" panose="010A0502050306030303" pitchFamily="18" charset="0"/>
              </a:rPr>
              <a:t> მიედინება საპროექტო ტერიტორიიდან </a:t>
            </a:r>
            <a:r>
              <a:rPr lang="ka-GE" sz="2000" dirty="0" smtClean="0">
                <a:latin typeface="Sylfaen" panose="010A0502050306030303" pitchFamily="18" charset="0"/>
              </a:rPr>
              <a:t>სამხრეთის </a:t>
            </a:r>
            <a:r>
              <a:rPr lang="ru-RU" sz="2000" dirty="0" smtClean="0">
                <a:latin typeface="Sylfaen" panose="010A0502050306030303" pitchFamily="18" charset="0"/>
              </a:rPr>
              <a:t>მხარეს </a:t>
            </a:r>
            <a:r>
              <a:rPr lang="ka-GE" sz="2000" dirty="0" smtClean="0">
                <a:latin typeface="Sylfaen" panose="010A0502050306030303" pitchFamily="18" charset="0"/>
              </a:rPr>
              <a:t>1,25 კ</a:t>
            </a:r>
            <a:r>
              <a:rPr lang="ru-RU" sz="2000" dirty="0" smtClean="0">
                <a:latin typeface="Sylfaen" panose="010A0502050306030303" pitchFamily="18" charset="0"/>
              </a:rPr>
              <a:t>მ-მდე მანძილში</a:t>
            </a:r>
            <a:r>
              <a:rPr lang="ka-GE" sz="2000" dirty="0" smtClean="0">
                <a:latin typeface="Sylfaen" panose="010A0502050306030303" pitchFamily="18" charset="0"/>
              </a:rPr>
              <a:t>.</a:t>
            </a:r>
            <a:r>
              <a:rPr lang="ru-RU" sz="2000" dirty="0" smtClean="0">
                <a:latin typeface="Sylfaen" panose="010A0502050306030303" pitchFamily="18" charset="0"/>
              </a:rPr>
              <a:t>  </a:t>
            </a:r>
            <a:endParaRPr lang="en-US" sz="2000" dirty="0" smtClean="0">
              <a:latin typeface="Sylfaen" panose="010A0502050306030303" pitchFamily="18" charset="0"/>
            </a:endParaRPr>
          </a:p>
          <a:p>
            <a:pPr>
              <a:buNone/>
            </a:pPr>
            <a:endParaRPr lang="ka-GE" sz="2000" dirty="0" smtClean="0"/>
          </a:p>
          <a:p>
            <a:endParaRPr lang="ka-GE" sz="2000" dirty="0" smtClean="0"/>
          </a:p>
          <a:p>
            <a:endParaRPr lang="en-US" dirty="0"/>
          </a:p>
        </p:txBody>
      </p:sp>
    </p:spTree>
    <p:extLst>
      <p:ext uri="{BB962C8B-B14F-4D97-AF65-F5344CB8AC3E}">
        <p14:creationId xmlns:p14="http://schemas.microsoft.com/office/powerpoint/2010/main" val="337138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26" y="-198303"/>
            <a:ext cx="8791460" cy="1280890"/>
          </a:xfrm>
        </p:spPr>
        <p:txBody>
          <a:bodyPr>
            <a:normAutofit/>
          </a:bodyPr>
          <a:lstStyle/>
          <a:p>
            <a:r>
              <a:rPr lang="ka-GE" sz="2800" b="1" dirty="0" smtClean="0">
                <a:solidFill>
                  <a:schemeClr val="tx1"/>
                </a:solidFill>
              </a:rPr>
              <a:t>საკვლევი ტერიტორია</a:t>
            </a:r>
            <a:endParaRPr lang="en-US" sz="2800" dirty="0"/>
          </a:p>
        </p:txBody>
      </p:sp>
      <p:cxnSp>
        <p:nvCxnSpPr>
          <p:cNvPr id="1026" name="AutoShape 2"/>
          <p:cNvCxnSpPr>
            <a:cxnSpLocks noChangeShapeType="1"/>
          </p:cNvCxnSpPr>
          <p:nvPr/>
        </p:nvCxnSpPr>
        <p:spPr bwMode="auto">
          <a:xfrm flipV="1">
            <a:off x="6202496" y="2882079"/>
            <a:ext cx="471775" cy="224678"/>
          </a:xfrm>
          <a:prstGeom prst="straightConnector1">
            <a:avLst/>
          </a:prstGeom>
          <a:noFill/>
          <a:ln w="38100">
            <a:solidFill>
              <a:srgbClr val="F2F2F2"/>
            </a:solidFill>
            <a:round/>
            <a:headEnd/>
            <a:tailEnd type="triangle" w="med" len="med"/>
          </a:ln>
          <a:effectLst/>
        </p:spPr>
      </p:cxnSp>
      <p:pic>
        <p:nvPicPr>
          <p:cNvPr id="19457" name="Picture 2" descr="3"/>
          <p:cNvPicPr>
            <a:picLocks noChangeAspect="1" noChangeArrowheads="1"/>
          </p:cNvPicPr>
          <p:nvPr/>
        </p:nvPicPr>
        <p:blipFill>
          <a:blip r:embed="rId2"/>
          <a:srcRect/>
          <a:stretch>
            <a:fillRect/>
          </a:stretch>
        </p:blipFill>
        <p:spPr bwMode="auto">
          <a:xfrm>
            <a:off x="1586429" y="919908"/>
            <a:ext cx="9096375" cy="5162550"/>
          </a:xfrm>
          <a:prstGeom prst="rect">
            <a:avLst/>
          </a:prstGeom>
          <a:noFill/>
        </p:spPr>
      </p:pic>
      <p:sp>
        <p:nvSpPr>
          <p:cNvPr id="19459" name="Text Box 3"/>
          <p:cNvSpPr txBox="1">
            <a:spLocks noChangeArrowheads="1"/>
          </p:cNvSpPr>
          <p:nvPr/>
        </p:nvSpPr>
        <p:spPr bwMode="auto">
          <a:xfrm>
            <a:off x="5760445" y="1613053"/>
            <a:ext cx="2236788" cy="598488"/>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000" b="1" i="0" u="none" strike="noStrike" cap="none" normalizeH="0" baseline="0" smtClean="0">
                <a:ln>
                  <a:noFill/>
                </a:ln>
                <a:solidFill>
                  <a:schemeClr val="tx1"/>
                </a:solidFill>
                <a:effectLst/>
                <a:latin typeface="Arial" pitchFamily="34" charset="0"/>
                <a:ea typeface="Times New Roman" pitchFamily="18" charset="0"/>
                <a:cs typeface="Sylfaen" pitchFamily="18" charset="0"/>
              </a:rPr>
              <a:t>შ.პ.ს.  „თეიმურაზ ჯანგულაშვილი და კომპანია”-ს  საპრექტო ცემენტის საწარმო  </a:t>
            </a: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 name="Line 2"/>
          <p:cNvSpPr>
            <a:spLocks noChangeShapeType="1"/>
          </p:cNvSpPr>
          <p:nvPr/>
        </p:nvSpPr>
        <p:spPr bwMode="auto">
          <a:xfrm flipH="1">
            <a:off x="6781590" y="2255608"/>
            <a:ext cx="0" cy="627062"/>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460" name="Text Box 4"/>
          <p:cNvSpPr txBox="1">
            <a:spLocks noChangeArrowheads="1"/>
          </p:cNvSpPr>
          <p:nvPr/>
        </p:nvSpPr>
        <p:spPr bwMode="auto">
          <a:xfrm>
            <a:off x="5945992" y="4200697"/>
            <a:ext cx="5588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200" b="1" i="0" u="none" strike="noStrike" cap="none" normalizeH="0" baseline="0" smtClean="0">
                <a:ln>
                  <a:noFill/>
                </a:ln>
                <a:solidFill>
                  <a:srgbClr val="FF0000"/>
                </a:solidFill>
                <a:effectLst/>
                <a:latin typeface="Sylfaen" pitchFamily="18" charset="0"/>
                <a:ea typeface="Times New Roman" pitchFamily="18" charset="0"/>
                <a:cs typeface="Arial" pitchFamily="34" charset="0"/>
              </a:rPr>
              <a:t>195</a:t>
            </a:r>
            <a:r>
              <a:rPr kumimoji="0" lang="ka-G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ka-GE" sz="1200" b="1" i="0" u="none" strike="noStrike" cap="none" normalizeH="0" baseline="0" smtClean="0">
                <a:ln>
                  <a:noFill/>
                </a:ln>
                <a:solidFill>
                  <a:srgbClr val="FF0000"/>
                </a:solidFill>
                <a:effectLst/>
                <a:latin typeface="Sylfaen" pitchFamily="18" charset="0"/>
                <a:ea typeface="Times New Roman" pitchFamily="18" charset="0"/>
                <a:cs typeface="Arial" pitchFamily="34" charset="0"/>
              </a:rPr>
              <a:t>მ</a:t>
            </a: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19461" name="Line 5"/>
          <p:cNvSpPr>
            <a:spLocks noChangeShapeType="1"/>
          </p:cNvSpPr>
          <p:nvPr/>
        </p:nvSpPr>
        <p:spPr bwMode="auto">
          <a:xfrm flipH="1">
            <a:off x="6471741" y="3879008"/>
            <a:ext cx="212725" cy="1054100"/>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464" name="AutoShape 8"/>
          <p:cNvSpPr>
            <a:spLocks noChangeArrowheads="1"/>
          </p:cNvSpPr>
          <p:nvPr/>
        </p:nvSpPr>
        <p:spPr bwMode="auto">
          <a:xfrm>
            <a:off x="7600835" y="4655105"/>
            <a:ext cx="1409700" cy="642937"/>
          </a:xfrm>
          <a:prstGeom prst="wedgeRectCallout">
            <a:avLst>
              <a:gd name="adj1" fmla="val -129685"/>
              <a:gd name="adj2" fmla="val -419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1" i="0" u="none" strike="noStrike" cap="none" normalizeH="0" baseline="0" smtClean="0">
                <a:ln>
                  <a:noFill/>
                </a:ln>
                <a:solidFill>
                  <a:schemeClr val="tx1"/>
                </a:solidFill>
                <a:effectLst/>
                <a:latin typeface="Arial" pitchFamily="34" charset="0"/>
                <a:ea typeface="Times New Roman" pitchFamily="18" charset="0"/>
                <a:cs typeface="Sylfaen" pitchFamily="18" charset="0"/>
              </a:rPr>
              <a:t>უახლოესი დასახლებული პუნქტი-სოფ. თაზაქენდი</a:t>
            </a:r>
            <a:endParaRPr kumimoji="0" lang="ka-GE"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19462" name="Text Box 6"/>
          <p:cNvSpPr txBox="1">
            <a:spLocks noChangeArrowheads="1"/>
          </p:cNvSpPr>
          <p:nvPr/>
        </p:nvSpPr>
        <p:spPr bwMode="auto">
          <a:xfrm>
            <a:off x="7904813" y="3583313"/>
            <a:ext cx="1519237" cy="40322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0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მარინის სარწყავი არხი  </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3" name="Line 7"/>
          <p:cNvSpPr>
            <a:spLocks noChangeShapeType="1"/>
          </p:cNvSpPr>
          <p:nvPr/>
        </p:nvSpPr>
        <p:spPr bwMode="auto">
          <a:xfrm flipH="1">
            <a:off x="7155417" y="3802388"/>
            <a:ext cx="760413" cy="0"/>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465" name="Rectangle 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0" name="Rectangle 14"/>
          <p:cNvSpPr>
            <a:spLocks noChangeArrowheads="1"/>
          </p:cNvSpPr>
          <p:nvPr/>
        </p:nvSpPr>
        <p:spPr bwMode="auto">
          <a:xfrm>
            <a:off x="0" y="457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71" name="Rectangle 15"/>
          <p:cNvSpPr>
            <a:spLocks noChangeArrowheads="1"/>
          </p:cNvSpPr>
          <p:nvPr/>
        </p:nvSpPr>
        <p:spPr bwMode="auto">
          <a:xfrm>
            <a:off x="0" y="56197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0487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43890" y="449007"/>
            <a:ext cx="10058568" cy="5509200"/>
          </a:xfrm>
          <a:prstGeom prst="rect">
            <a:avLst/>
          </a:prstGeom>
        </p:spPr>
        <p:txBody>
          <a:bodyPr wrap="square">
            <a:spAutoFit/>
          </a:bodyPr>
          <a:lstStyle/>
          <a:p>
            <a:pPr algn="ctr"/>
            <a:r>
              <a:rPr lang="ka-GE" sz="3200" b="1" dirty="0"/>
              <a:t>საკვლევი </a:t>
            </a:r>
            <a:r>
              <a:rPr lang="ka-GE" sz="3200" b="1" dirty="0" smtClean="0"/>
              <a:t>ტერიტორია</a:t>
            </a:r>
            <a:endParaRPr lang="en-US" sz="3200" b="1" dirty="0" smtClean="0"/>
          </a:p>
          <a:p>
            <a:pPr algn="ctr"/>
            <a:endParaRPr lang="ru-RU" sz="3200" dirty="0"/>
          </a:p>
          <a:p>
            <a:pPr marL="342900" lvl="0" indent="-342900" algn="just">
              <a:buFont typeface="Arial" pitchFamily="34" charset="0"/>
              <a:buChar char="•"/>
            </a:pPr>
            <a:r>
              <a:rPr lang="ka-GE" sz="2400" dirty="0" smtClean="0"/>
              <a:t>საკვლევ ტერიტორიაზე საბაზისო საველე კვლევის ფარგლებში გამოვლენილი არ ყოფილა არცერთი მნიშვნელოვანი ჰაბიტატი ან სახეობა. უ</a:t>
            </a:r>
            <a:r>
              <a:rPr lang="ru-RU" sz="2400" dirty="0" smtClean="0"/>
              <a:t>შუალოდ სა</a:t>
            </a:r>
            <a:r>
              <a:rPr lang="ka-GE" sz="2400" dirty="0" smtClean="0"/>
              <a:t>კვლევ </a:t>
            </a:r>
            <a:r>
              <a:rPr lang="ru-RU" sz="2400" dirty="0" smtClean="0"/>
              <a:t>ტერიტორიაზე ხე-მცენარეული საფარი პრაქტიკულად წარმოდგენილი არ არის</a:t>
            </a:r>
            <a:r>
              <a:rPr lang="ka-GE" sz="2400" dirty="0" smtClean="0"/>
              <a:t>; </a:t>
            </a:r>
            <a:endParaRPr lang="ru-RU" sz="2400" dirty="0"/>
          </a:p>
          <a:p>
            <a:pPr marL="342900" lvl="0" indent="-342900" algn="just">
              <a:buFont typeface="Arial" pitchFamily="34" charset="0"/>
              <a:buChar char="•"/>
            </a:pPr>
            <a:r>
              <a:rPr lang="ka-GE" sz="2400" dirty="0"/>
              <a:t>საკვლევი ტერიტორია </a:t>
            </a:r>
            <a:r>
              <a:rPr lang="ka-GE" sz="2400" dirty="0" smtClean="0"/>
              <a:t>შემოღობილია, მოწყობილია </a:t>
            </a:r>
            <a:r>
              <a:rPr lang="ka-GE" sz="2400" dirty="0"/>
              <a:t>მისასვლელი </a:t>
            </a:r>
            <a:r>
              <a:rPr lang="ka-GE" sz="2400" dirty="0" smtClean="0"/>
              <a:t>გზები;  </a:t>
            </a:r>
            <a:endParaRPr lang="ru-RU" sz="2400" dirty="0"/>
          </a:p>
          <a:p>
            <a:pPr marL="342900" lvl="0" indent="-342900" algn="just">
              <a:buFont typeface="Arial" pitchFamily="34" charset="0"/>
              <a:buChar char="•"/>
            </a:pPr>
            <a:r>
              <a:rPr lang="ka-GE" sz="2400" dirty="0"/>
              <a:t>საკვლევ  ტერიტორიაზე არსებობს წყალმომარაგება-კანალიზაციის და ელექტრომომარაგების </a:t>
            </a:r>
            <a:r>
              <a:rPr lang="ka-GE" sz="2400" dirty="0" smtClean="0"/>
              <a:t>ქსელები;</a:t>
            </a:r>
          </a:p>
          <a:p>
            <a:pPr marL="342900" lvl="0" indent="-342900" algn="just">
              <a:buFont typeface="Arial" pitchFamily="34" charset="0"/>
              <a:buChar char="•"/>
            </a:pPr>
            <a:r>
              <a:rPr lang="ka-GE" sz="2400" dirty="0" smtClean="0"/>
              <a:t>საწარმოსათვის შერჩეული ტერიტორია ათეული წლების განმავლობაში განიცდიდა მაღალ ტექნოგენურ და ანთროპოგენურ დატვირთვას, რის გამოც ჩამოყალიბებულია ტიპიური ტექნოგენური ლანდშაფტი.</a:t>
            </a:r>
            <a:endParaRPr lang="ru-RU" sz="2400" dirty="0"/>
          </a:p>
        </p:txBody>
      </p:sp>
    </p:spTree>
    <p:extLst>
      <p:ext uri="{BB962C8B-B14F-4D97-AF65-F5344CB8AC3E}">
        <p14:creationId xmlns:p14="http://schemas.microsoft.com/office/powerpoint/2010/main" val="399325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932769" y="411766"/>
            <a:ext cx="453842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2400" b="1" i="0" u="none" strike="noStrike" cap="none" normalizeH="0" baseline="0" dirty="0" smtClean="0">
                <a:ln>
                  <a:noFill/>
                </a:ln>
                <a:solidFill>
                  <a:schemeClr val="tx1"/>
                </a:solidFill>
                <a:effectLst/>
                <a:latin typeface="Calibri" pitchFamily="34" charset="0"/>
                <a:ea typeface="Calibri" pitchFamily="34" charset="0"/>
                <a:cs typeface="Sylfaen" pitchFamily="18" charset="0"/>
              </a:rPr>
              <a:t>საკვლევი ტერიტორიის ხედები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C:\Users\Rezo\Desktop\რუსთავის ცემენტის საწარმო\ტერიტორიის სურათები\20201028_111740.jpg"/>
          <p:cNvPicPr/>
          <p:nvPr/>
        </p:nvPicPr>
        <p:blipFill>
          <a:blip r:embed="rId2" cstate="print"/>
          <a:srcRect/>
          <a:stretch>
            <a:fillRect/>
          </a:stretch>
        </p:blipFill>
        <p:spPr bwMode="auto">
          <a:xfrm>
            <a:off x="1102149" y="1052749"/>
            <a:ext cx="4611471" cy="2593195"/>
          </a:xfrm>
          <a:prstGeom prst="rect">
            <a:avLst/>
          </a:prstGeom>
          <a:noFill/>
          <a:ln w="9525">
            <a:noFill/>
            <a:miter lim="800000"/>
            <a:headEnd/>
            <a:tailEnd/>
          </a:ln>
        </p:spPr>
      </p:pic>
      <p:pic>
        <p:nvPicPr>
          <p:cNvPr id="13" name="Picture 12" descr="C:\Users\Rezo\Desktop\რუსთავის ცემენტის საწარმო\ტერიტორიის სურათები\20201028_111841.jpg"/>
          <p:cNvPicPr/>
          <p:nvPr/>
        </p:nvPicPr>
        <p:blipFill>
          <a:blip r:embed="rId3" cstate="print"/>
          <a:srcRect/>
          <a:stretch>
            <a:fillRect/>
          </a:stretch>
        </p:blipFill>
        <p:spPr bwMode="auto">
          <a:xfrm>
            <a:off x="6253691" y="1087519"/>
            <a:ext cx="4355770" cy="2545690"/>
          </a:xfrm>
          <a:prstGeom prst="rect">
            <a:avLst/>
          </a:prstGeom>
          <a:noFill/>
          <a:ln w="9525">
            <a:noFill/>
            <a:miter lim="800000"/>
            <a:headEnd/>
            <a:tailEnd/>
          </a:ln>
        </p:spPr>
      </p:pic>
      <p:pic>
        <p:nvPicPr>
          <p:cNvPr id="14" name="Picture 13" descr="C:\Users\Rezo\Desktop\რუსთავის ცემენტის საწარმო\ტერიტორიის სურათები\20201028_111804.jpg"/>
          <p:cNvPicPr/>
          <p:nvPr/>
        </p:nvPicPr>
        <p:blipFill>
          <a:blip r:embed="rId4" cstate="print"/>
          <a:srcRect/>
          <a:stretch>
            <a:fillRect/>
          </a:stretch>
        </p:blipFill>
        <p:spPr bwMode="auto">
          <a:xfrm>
            <a:off x="1113077" y="3984558"/>
            <a:ext cx="4567580" cy="2568516"/>
          </a:xfrm>
          <a:prstGeom prst="rect">
            <a:avLst/>
          </a:prstGeom>
          <a:noFill/>
          <a:ln w="9525">
            <a:noFill/>
            <a:miter lim="800000"/>
            <a:headEnd/>
            <a:tailEnd/>
          </a:ln>
        </p:spPr>
      </p:pic>
      <p:pic>
        <p:nvPicPr>
          <p:cNvPr id="15" name="Picture 14" descr="C:\Users\Rezo\Desktop\რუსთავის ცემენტის საწარმო\ტერიტორიის სურათები\20201028_111743.jpg"/>
          <p:cNvPicPr/>
          <p:nvPr/>
        </p:nvPicPr>
        <p:blipFill>
          <a:blip r:embed="rId5" cstate="print"/>
          <a:srcRect/>
          <a:stretch>
            <a:fillRect/>
          </a:stretch>
        </p:blipFill>
        <p:spPr bwMode="auto">
          <a:xfrm>
            <a:off x="6294715" y="3992139"/>
            <a:ext cx="4383889" cy="2465222"/>
          </a:xfrm>
          <a:prstGeom prst="rect">
            <a:avLst/>
          </a:prstGeom>
          <a:noFill/>
          <a:ln w="9525">
            <a:noFill/>
            <a:miter lim="800000"/>
            <a:headEnd/>
            <a:tailEnd/>
          </a:ln>
        </p:spPr>
      </p:pic>
    </p:spTree>
    <p:extLst>
      <p:ext uri="{BB962C8B-B14F-4D97-AF65-F5344CB8AC3E}">
        <p14:creationId xmlns:p14="http://schemas.microsoft.com/office/powerpoint/2010/main" val="46165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336" y="145473"/>
            <a:ext cx="9334067" cy="715163"/>
          </a:xfrm>
        </p:spPr>
        <p:txBody>
          <a:bodyPr>
            <a:normAutofit fontScale="90000"/>
          </a:bodyPr>
          <a:lstStyle/>
          <a:p>
            <a:r>
              <a:rPr lang="ka-GE" sz="2800" b="1" dirty="0" smtClean="0"/>
              <a:t>საკვლევი  ტერიტორიის მიმდებარე ტერიტორიის მიწათსარგებლობა </a:t>
            </a:r>
            <a:endParaRPr lang="en-US" sz="2800" b="1" dirty="0"/>
          </a:p>
        </p:txBody>
      </p:sp>
      <p:sp>
        <p:nvSpPr>
          <p:cNvPr id="3" name="Content Placeholder 2"/>
          <p:cNvSpPr>
            <a:spLocks noGrp="1"/>
          </p:cNvSpPr>
          <p:nvPr>
            <p:ph idx="1"/>
          </p:nvPr>
        </p:nvSpPr>
        <p:spPr>
          <a:xfrm>
            <a:off x="407625" y="906851"/>
            <a:ext cx="11314322" cy="4943106"/>
          </a:xfrm>
        </p:spPr>
        <p:txBody>
          <a:bodyPr>
            <a:normAutofit fontScale="25000" lnSpcReduction="20000"/>
          </a:bodyPr>
          <a:lstStyle/>
          <a:p>
            <a:pPr algn="just">
              <a:buNone/>
            </a:pPr>
            <a:r>
              <a:rPr lang="ka-GE" sz="2600" dirty="0" smtClean="0"/>
              <a:t>               </a:t>
            </a:r>
            <a:r>
              <a:rPr lang="ka-GE" sz="7200" dirty="0" smtClean="0"/>
              <a:t>საპროექტო ტერიტორიის მიმდებარედ აღმოსავლეთით, დასავლეთით, ჩრდილოეთით და სამხრეთით ესაზღვრება სასოფლო-სამეურნეო და არასასოფლო-სამეურნეო დანიშნულების მიწის ნაკვეთები, სადაც განთავსებულია როგორც უმოქმედო სამრეწველო საწარმოების ტერიტორიები, ასევე დღეისათვის მოქმედებს სხვადასხვა პროფილის საწარმოო ობიექტები. </a:t>
            </a:r>
          </a:p>
          <a:p>
            <a:pPr algn="just">
              <a:buNone/>
            </a:pPr>
            <a:endParaRPr lang="ka-GE" sz="7200" dirty="0" smtClean="0"/>
          </a:p>
          <a:p>
            <a:pPr algn="just">
              <a:buNone/>
            </a:pPr>
            <a:r>
              <a:rPr lang="ka-GE" sz="7200" dirty="0" smtClean="0"/>
              <a:t>      საწარმოს მიმდებარედ  აღმოსავლეთის  მხრიდან უშუალოდ ესაზღვრება სავტომობილო გზა,  50 მეტრში გადის მარის სარწყავი არხი და 72 მეტრში მდებარეობს სახელმწიფოს საკუთრებაში არსებული სასოფლო-სამეურნეო (სახნავი) დანიშნულების მიწის ნაკვეთი (ს/კ N02.07.02.425), ჩრდილოეთის მხრიდან  10 მეტრში ესაზღვრება ფ/პ ლევანი ვარსემაშვილის (პ/#:22001005466) საკუთრებაში არსებულ მიწის ნაკვეთი (ს/კ N02.07.03.034) მასზე განთავსებული შპს „მაქს იმპორტი“-ს (ს/N405164174) ცემენტის საწარმოთი, ხოლო 30 მეტრში მდებარეობს სახელმწიფოს საკუთრებაში არსებული არასასოფლო-სამეურნეო დანიშნულების მიწის ნაკვეთი (ს/კ N02.07.02.918), ჩრდილო დასავლეთის მხრიდან საპროექტო საწარმოს მიწის ნაკვეთის საზღვრიდან დაახლოებით 85 მეტრში   მდებარეობს  შპს „ჰაიდელბერგცემენტ ჯორჯია“-ს მიწის ნაკვეთი და დაახლოებით 300 მეტრში შპს „ჰაიდელბერგცემენტ ჯორჯია“-ს ცემენტის ქარხანა (ს/კ N02.07.03.035),  80 მეტრში შპს „ნიკა 2004“-ს (ს/N:216302150) საკუთრებაში არსებული მიწის ნაკვეთი (ს/კ N02.07.02.516) ფეროშენადნობი ქარხნით, 130 მეტრში სს „რკინა-ბეტონი“-ს (ს/N:216315663) საკუთრებაში არსებული მიწის ნაკვეთი (ს/კ N02.07.02.517) შენობა ნაგებობებით, დასავლეთის მხრიდან  10 მეტრში ესაზღვრება  ფ/პ გიორგი ვარსემაშვილის (პ/N: 01014005951) საკუთრებაში არსებული არასასოფლო-სამეურნეო დანიშნულების მიწის ნაკვეთი (ს/კ N02.07.02.448) შენობა ნაგებობებით, სამხრეთის მხრიდან უშუალოდ ესაზღვრება შპს "ბუჩარდა"-ს (ს/N:216289647)  საკუთრებაში არსებული არასასოფლო-სამეურნეო დანიშნულების მიწის ნაკვეთი (ს/კ N02.07.02.002) შენობა ნაგებობებით და  სახელმწიფოს საკუთრებაში არსებული არასასოფლო-სამეურნეო დანიშნულების მიწის ნაკვეთი (ს/კ N 02.07.02.948) შენობა ნაგებობებით.</a:t>
            </a:r>
            <a:endParaRPr lang="en-US" sz="7200" dirty="0"/>
          </a:p>
        </p:txBody>
      </p:sp>
    </p:spTree>
    <p:extLst>
      <p:ext uri="{BB962C8B-B14F-4D97-AF65-F5344CB8AC3E}">
        <p14:creationId xmlns:p14="http://schemas.microsoft.com/office/powerpoint/2010/main" val="225852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007" y="209319"/>
            <a:ext cx="9992299" cy="1608463"/>
          </a:xfrm>
        </p:spPr>
        <p:txBody>
          <a:bodyPr>
            <a:normAutofit fontScale="90000"/>
          </a:bodyPr>
          <a:lstStyle/>
          <a:p>
            <a:r>
              <a:rPr lang="ka-GE" sz="2000" dirty="0" smtClean="0"/>
              <a:t/>
            </a:r>
            <a:br>
              <a:rPr lang="ka-GE" sz="2000" dirty="0" smtClean="0"/>
            </a:br>
            <a:r>
              <a:rPr lang="ka-GE" sz="2000" dirty="0" smtClean="0"/>
              <a:t/>
            </a:r>
            <a:br>
              <a:rPr lang="ka-GE" sz="2000" dirty="0" smtClean="0"/>
            </a:br>
            <a:r>
              <a:rPr lang="ka-GE" sz="2000" dirty="0" smtClean="0"/>
              <a:t/>
            </a:r>
            <a:br>
              <a:rPr lang="ka-GE" sz="2000" dirty="0" smtClean="0"/>
            </a:br>
            <a:r>
              <a:rPr lang="ka-GE" sz="2200" dirty="0" smtClean="0"/>
              <a:t/>
            </a:r>
            <a:br>
              <a:rPr lang="ka-GE" sz="2200" dirty="0" smtClean="0"/>
            </a:br>
            <a:r>
              <a:rPr lang="ka-GE" sz="2200" dirty="0" smtClean="0"/>
              <a:t> </a:t>
            </a:r>
            <a:r>
              <a:rPr lang="en-US" sz="2000" dirty="0" smtClean="0"/>
              <a:t/>
            </a:r>
            <a:br>
              <a:rPr lang="en-US" sz="2000" dirty="0" smtClean="0"/>
            </a:br>
            <a:r>
              <a:rPr lang="ka-GE" sz="2000" dirty="0" smtClean="0"/>
              <a:t> </a:t>
            </a:r>
            <a:r>
              <a:rPr lang="en-US" sz="2000" dirty="0" smtClean="0"/>
              <a:t/>
            </a:r>
            <a:br>
              <a:rPr lang="en-US" sz="2000" dirty="0" smtClean="0"/>
            </a:br>
            <a:endParaRPr lang="en-US" sz="2000" dirty="0"/>
          </a:p>
        </p:txBody>
      </p:sp>
      <p:pic>
        <p:nvPicPr>
          <p:cNvPr id="15392" name="Picture 5" descr="2"/>
          <p:cNvPicPr>
            <a:picLocks noChangeAspect="1" noChangeArrowheads="1"/>
          </p:cNvPicPr>
          <p:nvPr/>
        </p:nvPicPr>
        <p:blipFill>
          <a:blip r:embed="rId2"/>
          <a:srcRect/>
          <a:stretch>
            <a:fillRect/>
          </a:stretch>
        </p:blipFill>
        <p:spPr bwMode="auto">
          <a:xfrm>
            <a:off x="892366" y="743639"/>
            <a:ext cx="10653311" cy="5726693"/>
          </a:xfrm>
          <a:prstGeom prst="rect">
            <a:avLst/>
          </a:prstGeom>
          <a:noFill/>
        </p:spPr>
      </p:pic>
      <p:sp>
        <p:nvSpPr>
          <p:cNvPr id="15400" name="Text Box 40"/>
          <p:cNvSpPr txBox="1">
            <a:spLocks noChangeArrowheads="1"/>
          </p:cNvSpPr>
          <p:nvPr/>
        </p:nvSpPr>
        <p:spPr bwMode="auto">
          <a:xfrm>
            <a:off x="6038812" y="1625371"/>
            <a:ext cx="2236788" cy="67627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0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შ.პ.ს.  „თეიმურაზ ჯანგულაშვილი და კომპანია”-ს  საპროექტო ცემენტის საწარმო  </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93" name="Line 33"/>
          <p:cNvSpPr>
            <a:spLocks noChangeShapeType="1"/>
          </p:cNvSpPr>
          <p:nvPr/>
        </p:nvSpPr>
        <p:spPr bwMode="auto">
          <a:xfrm flipH="1">
            <a:off x="7066193" y="2311170"/>
            <a:ext cx="0" cy="625475"/>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95" name="Text Box 35"/>
          <p:cNvSpPr txBox="1">
            <a:spLocks noChangeArrowheads="1"/>
          </p:cNvSpPr>
          <p:nvPr/>
        </p:nvSpPr>
        <p:spPr bwMode="auto">
          <a:xfrm>
            <a:off x="8912454" y="1751491"/>
            <a:ext cx="950913" cy="293688"/>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000" b="1" i="0" u="none" strike="noStrike" cap="none" normalizeH="0" baseline="0" smtClean="0">
                <a:ln>
                  <a:noFill/>
                </a:ln>
                <a:solidFill>
                  <a:schemeClr val="tx1"/>
                </a:solidFill>
                <a:effectLst/>
                <a:latin typeface="Arial" pitchFamily="34" charset="0"/>
                <a:ea typeface="Times New Roman" pitchFamily="18" charset="0"/>
                <a:cs typeface="Sylfaen" pitchFamily="18" charset="0"/>
              </a:rPr>
              <a:t>რკინიგზა  </a:t>
            </a: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15394" name="Line 34"/>
          <p:cNvSpPr>
            <a:spLocks noChangeShapeType="1"/>
          </p:cNvSpPr>
          <p:nvPr/>
        </p:nvSpPr>
        <p:spPr bwMode="auto">
          <a:xfrm flipH="1">
            <a:off x="9218402" y="2038829"/>
            <a:ext cx="0" cy="917575"/>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99" name="Text Box 39"/>
          <p:cNvSpPr txBox="1">
            <a:spLocks noChangeArrowheads="1"/>
          </p:cNvSpPr>
          <p:nvPr/>
        </p:nvSpPr>
        <p:spPr bwMode="auto">
          <a:xfrm>
            <a:off x="8215733" y="4324006"/>
            <a:ext cx="1625600" cy="285750"/>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000" b="1" i="0" u="none" strike="noStrike" cap="none" normalizeH="0" baseline="0" smtClean="0">
                <a:ln>
                  <a:noFill/>
                </a:ln>
                <a:solidFill>
                  <a:schemeClr val="tx1"/>
                </a:solidFill>
                <a:effectLst/>
                <a:latin typeface="Arial" pitchFamily="34" charset="0"/>
                <a:ea typeface="Times New Roman" pitchFamily="18" charset="0"/>
                <a:cs typeface="Sylfaen" pitchFamily="18" charset="0"/>
              </a:rPr>
              <a:t>მარის სარწყავი არხი </a:t>
            </a: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15396" name="Line 36"/>
          <p:cNvSpPr>
            <a:spLocks noChangeShapeType="1"/>
          </p:cNvSpPr>
          <p:nvPr/>
        </p:nvSpPr>
        <p:spPr bwMode="auto">
          <a:xfrm flipH="1" flipV="1">
            <a:off x="7353338" y="4211389"/>
            <a:ext cx="906463" cy="219075"/>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98" name="Text Box 38"/>
          <p:cNvSpPr txBox="1">
            <a:spLocks noChangeArrowheads="1"/>
          </p:cNvSpPr>
          <p:nvPr/>
        </p:nvSpPr>
        <p:spPr bwMode="auto">
          <a:xfrm>
            <a:off x="8240465" y="3654501"/>
            <a:ext cx="1370013" cy="277813"/>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000" b="1" i="0" u="none" strike="noStrike" cap="none" normalizeH="0" baseline="0" smtClean="0">
                <a:ln>
                  <a:noFill/>
                </a:ln>
                <a:solidFill>
                  <a:schemeClr val="tx1"/>
                </a:solidFill>
                <a:effectLst/>
                <a:latin typeface="Arial" pitchFamily="34" charset="0"/>
                <a:ea typeface="Times New Roman" pitchFamily="18" charset="0"/>
                <a:cs typeface="Sylfaen" pitchFamily="18" charset="0"/>
              </a:rPr>
              <a:t>საავტომობილო გზა </a:t>
            </a: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15397" name="Line 37"/>
          <p:cNvSpPr>
            <a:spLocks noChangeShapeType="1"/>
          </p:cNvSpPr>
          <p:nvPr/>
        </p:nvSpPr>
        <p:spPr bwMode="auto">
          <a:xfrm flipH="1" flipV="1">
            <a:off x="7511611" y="3631895"/>
            <a:ext cx="750887" cy="219075"/>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01" name="Text Box 41"/>
          <p:cNvSpPr txBox="1">
            <a:spLocks noChangeArrowheads="1"/>
          </p:cNvSpPr>
          <p:nvPr/>
        </p:nvSpPr>
        <p:spPr bwMode="auto">
          <a:xfrm>
            <a:off x="4340760" y="1828724"/>
            <a:ext cx="1558925" cy="436563"/>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000" b="1" i="0" u="none" strike="noStrike" cap="none" normalizeH="0" baseline="0" smtClean="0">
                <a:ln>
                  <a:noFill/>
                </a:ln>
                <a:solidFill>
                  <a:schemeClr val="tx1"/>
                </a:solidFill>
                <a:effectLst/>
                <a:latin typeface="Arial" pitchFamily="34" charset="0"/>
                <a:ea typeface="Times New Roman" pitchFamily="18" charset="0"/>
                <a:cs typeface="Sylfaen" pitchFamily="18" charset="0"/>
              </a:rPr>
              <a:t>შპს „მაქს</a:t>
            </a:r>
            <a:r>
              <a:rPr kumimoji="0" lang="ka-GE" sz="1200" b="1" i="0" u="none" strike="noStrike" cap="none" normalizeH="0" baseline="0" smtClean="0">
                <a:ln>
                  <a:noFill/>
                </a:ln>
                <a:solidFill>
                  <a:schemeClr val="tx1"/>
                </a:solidFill>
                <a:effectLst/>
                <a:latin typeface="Arial" pitchFamily="34" charset="0"/>
                <a:ea typeface="Times New Roman" pitchFamily="18" charset="0"/>
                <a:cs typeface="Sylfaen" pitchFamily="18" charset="0"/>
              </a:rPr>
              <a:t> </a:t>
            </a:r>
            <a:r>
              <a:rPr kumimoji="0" lang="ka-GE" sz="1000" b="1" i="0" u="none" strike="noStrike" cap="none" normalizeH="0" baseline="0" smtClean="0">
                <a:ln>
                  <a:noFill/>
                </a:ln>
                <a:solidFill>
                  <a:schemeClr val="tx1"/>
                </a:solidFill>
                <a:effectLst/>
                <a:latin typeface="Arial" pitchFamily="34" charset="0"/>
                <a:ea typeface="Times New Roman" pitchFamily="18" charset="0"/>
                <a:cs typeface="Sylfaen" pitchFamily="18" charset="0"/>
              </a:rPr>
              <a:t>იმპორტი</a:t>
            </a:r>
            <a:r>
              <a:rPr kumimoji="0" lang="ka-GE" sz="1000" b="0" i="0" u="none" strike="noStrike" cap="none" normalizeH="0" baseline="0" smtClean="0">
                <a:ln>
                  <a:noFill/>
                </a:ln>
                <a:solidFill>
                  <a:schemeClr val="tx1"/>
                </a:solidFill>
                <a:effectLst/>
                <a:latin typeface="Arial" pitchFamily="34" charset="0"/>
                <a:ea typeface="Times New Roman" pitchFamily="18" charset="0"/>
                <a:cs typeface="Sylfaen" pitchFamily="18" charset="0"/>
              </a:rPr>
              <a:t>“-</a:t>
            </a:r>
            <a:r>
              <a:rPr kumimoji="0" lang="ka-GE" sz="1000" b="1" i="0" u="none" strike="noStrike" cap="none" normalizeH="0" baseline="0" smtClean="0">
                <a:ln>
                  <a:noFill/>
                </a:ln>
                <a:solidFill>
                  <a:schemeClr val="tx1"/>
                </a:solidFill>
                <a:effectLst/>
                <a:latin typeface="Arial" pitchFamily="34" charset="0"/>
                <a:ea typeface="Times New Roman" pitchFamily="18" charset="0"/>
                <a:cs typeface="Sylfaen" pitchFamily="18" charset="0"/>
              </a:rPr>
              <a:t>ს ცემენტის საწარმო  </a:t>
            </a: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15402" name="Line 42"/>
          <p:cNvSpPr>
            <a:spLocks noChangeShapeType="1"/>
          </p:cNvSpPr>
          <p:nvPr/>
        </p:nvSpPr>
        <p:spPr bwMode="auto">
          <a:xfrm>
            <a:off x="5554644" y="2285732"/>
            <a:ext cx="956325" cy="765940"/>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10" name="Text Box 50"/>
          <p:cNvSpPr txBox="1">
            <a:spLocks noChangeArrowheads="1"/>
          </p:cNvSpPr>
          <p:nvPr/>
        </p:nvSpPr>
        <p:spPr bwMode="auto">
          <a:xfrm>
            <a:off x="5573999" y="4978094"/>
            <a:ext cx="1670050" cy="45402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1" i="0" u="none" strike="noStrike" cap="none" normalizeH="0" baseline="0" smtClean="0">
                <a:ln>
                  <a:noFill/>
                </a:ln>
                <a:solidFill>
                  <a:schemeClr val="tx1"/>
                </a:solidFill>
                <a:effectLst/>
                <a:latin typeface="Sylfaen" pitchFamily="18" charset="0"/>
                <a:ea typeface="Times New Roman" pitchFamily="18" charset="0"/>
                <a:cs typeface="Arial" pitchFamily="34" charset="0"/>
              </a:rPr>
              <a:t>შპს „ნიკა 2004“-ის ფეროშენადნობთა ქარხანა</a:t>
            </a:r>
            <a:endParaRPr kumimoji="0" lang="ka-GE"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15403" name="Line 43"/>
          <p:cNvSpPr>
            <a:spLocks noChangeShapeType="1"/>
          </p:cNvSpPr>
          <p:nvPr/>
        </p:nvSpPr>
        <p:spPr bwMode="auto">
          <a:xfrm flipV="1">
            <a:off x="6117251" y="4052294"/>
            <a:ext cx="0" cy="942975"/>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09" name="Line 49"/>
          <p:cNvSpPr>
            <a:spLocks noChangeShapeType="1"/>
          </p:cNvSpPr>
          <p:nvPr/>
        </p:nvSpPr>
        <p:spPr bwMode="auto">
          <a:xfrm flipV="1">
            <a:off x="3680858" y="4118970"/>
            <a:ext cx="1539875" cy="328613"/>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08" name="Text Box 48"/>
          <p:cNvSpPr txBox="1">
            <a:spLocks noChangeArrowheads="1"/>
          </p:cNvSpPr>
          <p:nvPr/>
        </p:nvSpPr>
        <p:spPr bwMode="auto">
          <a:xfrm>
            <a:off x="2259147" y="4312299"/>
            <a:ext cx="1419225" cy="344488"/>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000" b="1" i="0" u="none" strike="noStrike" cap="none" normalizeH="0" baseline="0" smtClean="0">
                <a:ln>
                  <a:noFill/>
                </a:ln>
                <a:solidFill>
                  <a:schemeClr val="tx1"/>
                </a:solidFill>
                <a:effectLst/>
                <a:latin typeface="Sylfaen" pitchFamily="18" charset="0"/>
                <a:ea typeface="Times New Roman" pitchFamily="18" charset="0"/>
                <a:cs typeface="Arial" pitchFamily="34" charset="0"/>
              </a:rPr>
              <a:t>სს „რკინა ბეტონი“ </a:t>
            </a: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15404" name="Text Box 44"/>
          <p:cNvSpPr txBox="1">
            <a:spLocks noChangeArrowheads="1"/>
          </p:cNvSpPr>
          <p:nvPr/>
        </p:nvSpPr>
        <p:spPr bwMode="auto">
          <a:xfrm>
            <a:off x="1958497" y="1838536"/>
            <a:ext cx="2236787" cy="46037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000" b="1" i="0" u="none" strike="noStrike" cap="none" normalizeH="0" baseline="0" smtClean="0">
                <a:ln>
                  <a:noFill/>
                </a:ln>
                <a:solidFill>
                  <a:schemeClr val="tx1"/>
                </a:solidFill>
                <a:effectLst/>
                <a:latin typeface="Sylfaen" pitchFamily="18" charset="0"/>
                <a:ea typeface="Times New Roman" pitchFamily="18" charset="0"/>
                <a:cs typeface="Arial" pitchFamily="34" charset="0"/>
              </a:rPr>
              <a:t>შპს „ჰაიდელბერგცემენტ ჯორჯია“-ს მიწის ნაკვეთი</a:t>
            </a:r>
            <a:endParaRPr kumimoji="0" lang="ka-GE"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15405" name="Text Box 45"/>
          <p:cNvSpPr txBox="1">
            <a:spLocks noChangeArrowheads="1"/>
          </p:cNvSpPr>
          <p:nvPr/>
        </p:nvSpPr>
        <p:spPr bwMode="auto">
          <a:xfrm>
            <a:off x="1460137" y="2609869"/>
            <a:ext cx="2236787" cy="482600"/>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000" b="1" i="0" u="none" strike="noStrike" cap="none" normalizeH="0" baseline="0" smtClean="0">
                <a:ln>
                  <a:noFill/>
                </a:ln>
                <a:solidFill>
                  <a:schemeClr val="tx1"/>
                </a:solidFill>
                <a:effectLst/>
                <a:latin typeface="Sylfaen" pitchFamily="18" charset="0"/>
                <a:ea typeface="Times New Roman" pitchFamily="18" charset="0"/>
                <a:cs typeface="Arial" pitchFamily="34" charset="0"/>
              </a:rPr>
              <a:t>შპს „ჰაიდელბერგცემენტ ჯორჯია“-ს </a:t>
            </a:r>
            <a:r>
              <a:rPr kumimoji="0" lang="ka-GE" sz="1000" b="1" i="0" u="none" strike="noStrike" cap="none" normalizeH="0" baseline="0" smtClean="0">
                <a:ln>
                  <a:noFill/>
                </a:ln>
                <a:solidFill>
                  <a:schemeClr val="tx1"/>
                </a:solidFill>
                <a:effectLst/>
                <a:latin typeface="Arial" pitchFamily="34" charset="0"/>
                <a:ea typeface="Times New Roman" pitchFamily="18" charset="0"/>
                <a:cs typeface="Sylfaen" pitchFamily="18" charset="0"/>
              </a:rPr>
              <a:t>ცემენტის ქარხანა  </a:t>
            </a: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15406" name="Line 46"/>
          <p:cNvSpPr>
            <a:spLocks noChangeShapeType="1"/>
          </p:cNvSpPr>
          <p:nvPr/>
        </p:nvSpPr>
        <p:spPr bwMode="auto">
          <a:xfrm>
            <a:off x="3870937" y="2342979"/>
            <a:ext cx="849313" cy="690562"/>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07" name="Line 47"/>
          <p:cNvSpPr>
            <a:spLocks noChangeShapeType="1"/>
          </p:cNvSpPr>
          <p:nvPr/>
        </p:nvSpPr>
        <p:spPr bwMode="auto">
          <a:xfrm>
            <a:off x="2436297" y="3079865"/>
            <a:ext cx="796925" cy="539750"/>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11" name="Rectangle 5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21" name="Rectangle 61"/>
          <p:cNvSpPr>
            <a:spLocks noChangeArrowheads="1"/>
          </p:cNvSpPr>
          <p:nvPr/>
        </p:nvSpPr>
        <p:spPr bwMode="auto">
          <a:xfrm>
            <a:off x="0" y="457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422" name="Rectangle 62"/>
          <p:cNvSpPr>
            <a:spLocks noChangeArrowheads="1"/>
          </p:cNvSpPr>
          <p:nvPr/>
        </p:nvSpPr>
        <p:spPr bwMode="auto">
          <a:xfrm>
            <a:off x="0" y="57054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8"/>
          <p:cNvSpPr/>
          <p:nvPr/>
        </p:nvSpPr>
        <p:spPr>
          <a:xfrm>
            <a:off x="2544896" y="0"/>
            <a:ext cx="7171981" cy="646331"/>
          </a:xfrm>
          <a:prstGeom prst="rect">
            <a:avLst/>
          </a:prstGeom>
        </p:spPr>
        <p:txBody>
          <a:bodyPr wrap="square">
            <a:spAutoFit/>
          </a:bodyPr>
          <a:lstStyle/>
          <a:p>
            <a:pPr algn="ctr"/>
            <a:r>
              <a:rPr lang="ka-GE" b="1" dirty="0" smtClean="0"/>
              <a:t>საკვლევი ტერიტორიის  მიმდებარე  ნაკვეთების/სივრცეების მიწათსარგებლობის შესახებ მონაცემები</a:t>
            </a:r>
            <a:endParaRPr lang="en-US" b="1" dirty="0"/>
          </a:p>
        </p:txBody>
      </p:sp>
    </p:spTree>
    <p:extLst>
      <p:ext uri="{BB962C8B-B14F-4D97-AF65-F5344CB8AC3E}">
        <p14:creationId xmlns:p14="http://schemas.microsoft.com/office/powerpoint/2010/main" val="171001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18413" y="622319"/>
            <a:ext cx="4867038" cy="369332"/>
          </a:xfrm>
          <a:prstGeom prst="rect">
            <a:avLst/>
          </a:prstGeom>
        </p:spPr>
        <p:txBody>
          <a:bodyPr wrap="none">
            <a:spAutoFit/>
          </a:bodyPr>
          <a:lstStyle/>
          <a:p>
            <a:r>
              <a:rPr lang="ka-GE" b="1" dirty="0" smtClean="0"/>
              <a:t>დაგეგმილი საქმიანობის ზოგადი დახასითება</a:t>
            </a:r>
            <a:endParaRPr lang="en-US" b="1" dirty="0"/>
          </a:p>
        </p:txBody>
      </p:sp>
      <p:sp>
        <p:nvSpPr>
          <p:cNvPr id="14337" name="Rectangle 1"/>
          <p:cNvSpPr>
            <a:spLocks noChangeArrowheads="1"/>
          </p:cNvSpPr>
          <p:nvPr/>
        </p:nvSpPr>
        <p:spPr bwMode="auto">
          <a:xfrm>
            <a:off x="678150" y="1144801"/>
            <a:ext cx="1105481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საწარმოს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დაგეგმილი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საქმიანობა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ძირითადად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გათვლილია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საქართველოს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სანედლეულე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ბაზის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გამოყენებაზე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საწარმოს მიზნობრივი პროდუქციას წარმოადგენს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პორტლანდცემენტი (მარკა „300“, მარკა „400“, მარკა „500“), რომელიც იხმარება სხვადასხვა დანიშნულების ბეტონის, შემავსებლების დასამზადებლად. თავის მხრივ ბეტონის შემავსებლები ფართოდ გამოიყენება ყოველგვარ მშენებლობაში: გზის საფარების, სამშენებლო კონსტრუქციების, ფუნდამენტების, მონოლითების, რკინიგზის განძელების, ხიდებისა და გვირაბების და ა.შ. დღეს არ არსებობს მშენებლობა სადაც ბეტონის შემავსებლები რაიმე სახით არ გამოიყენება.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პორტლანდცემენტი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სამშენებლო</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დანიშნულების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წვრილმარცლოვანი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ფხვნილია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რომელიც</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მიიღება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პორტლანდცემენტის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კლინკერის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თაბაშირშემცველი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მასალის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ერთდროული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დაფქვით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ზოგიერთი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სამშენებლო</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ტექნიკური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თვისებების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ეკონომიურობის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გასაუმჯობესებლად</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დაფქვის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პროცესში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დასაშვებია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კლინკერთან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თაბაშირთან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მინერალური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სპეციალური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დანიშნულების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დანამატების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შერევა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აღნიშნულის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გათვალისწინებით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პროექტით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გათვალისწინებული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ობიექტის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ფუნქციური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დანიშნულებაა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ცემენტის წარმოება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(კლინკერის, თაბაშირისა და დანამატების დაფქვით და შერევით)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მიღებული პროდუქციის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რეალიზაცია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სრული დატვირთვის პირობებში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საწარმო წლიურად აწარმოებს დაახლოებით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79 2</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00</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,0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ტ</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/წელ</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ტ</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/წელ.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პროდუქციას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პორტლანდცემენტი: მარკა „300“, მარკა „400“, მარკა „500“). </a:t>
            </a:r>
            <a:endParaRPr kumimoji="0" lang="ka-GE"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002375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TotalTime>
  <Words>1791</Words>
  <Application>Microsoft Office PowerPoint</Application>
  <PresentationFormat>Произвольный</PresentationFormat>
  <Paragraphs>177</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საქართველოს გარემოს დაცვისა და სოფლის            მეურნეობის სამინისტრო</vt:lpstr>
      <vt:lpstr>საქართველოს კანონის ,,გარემოსდაცვითი შეფასების კოდექსი’’ პროცედურები</vt:lpstr>
      <vt:lpstr>პროექტის მოკლე აღწერა</vt:lpstr>
      <vt:lpstr>საკვლევი ტერიტორია</vt:lpstr>
      <vt:lpstr>Презентация PowerPoint</vt:lpstr>
      <vt:lpstr>Презентация PowerPoint</vt:lpstr>
      <vt:lpstr>საკვლევი  ტერიტორიის მიმდებარე ტერიტორიის მიწათსარგებლობა </vt:lpstr>
      <vt:lpstr>        </vt:lpstr>
      <vt:lpstr>Презентация PowerPoint</vt:lpstr>
      <vt:lpstr>საწარმოს  გენერალური გეგმა</vt:lpstr>
      <vt:lpstr> ცემენტის წარმოების ტექნოლოგიური სქემა </vt:lpstr>
      <vt:lpstr>ძირითადი ნედლეულის რაოდენობები ერთეულ პროდუქციაზე და  წლიური ხარჯი </vt:lpstr>
      <vt:lpstr>  ცემენტის წარმოების პროცესი  </vt:lpstr>
      <vt:lpstr>საწარმოს აირმტვერნარევის გამწმენდი  სისტემის დახასიათება </vt:lpstr>
      <vt:lpstr>საწარმოს წარმადობა</vt:lpstr>
      <vt:lpstr>საწარმოს სამუშაო რეჟიმი</vt:lpstr>
      <vt:lpstr>ალტერნატივების ანალიზი</vt:lpstr>
      <vt:lpstr>გარემოზე  მოსალოდნელი    ზემოქმედების აღწერა</vt:lpstr>
      <vt:lpstr>Презентация PowerPoint</vt:lpstr>
      <vt:lpstr>საქმიანობის განხორციელების  პროცესში  უარყოფითი ზემოქმედებების შემცირების  ერთ-ერთი წინაპირობაა დაგეგმილი საქმიანობის სწორი მართვა მკაცრი მეთვალყურეობის (გარემოსდაცვითი მონიტორინგის) პირობებში.   გმადლობთ   ყურადღებისთვის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User</dc:creator>
  <cp:lastModifiedBy>Windows User</cp:lastModifiedBy>
  <cp:revision>63</cp:revision>
  <dcterms:created xsi:type="dcterms:W3CDTF">2019-02-16T13:37:12Z</dcterms:created>
  <dcterms:modified xsi:type="dcterms:W3CDTF">2020-11-16T08:40:27Z</dcterms:modified>
</cp:coreProperties>
</file>