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81" r:id="rId4"/>
    <p:sldId id="260" r:id="rId5"/>
    <p:sldId id="279" r:id="rId6"/>
    <p:sldId id="263" r:id="rId7"/>
    <p:sldId id="265" r:id="rId8"/>
    <p:sldId id="261" r:id="rId9"/>
    <p:sldId id="282" r:id="rId10"/>
    <p:sldId id="283" r:id="rId11"/>
    <p:sldId id="284" r:id="rId12"/>
    <p:sldId id="285" r:id="rId13"/>
    <p:sldId id="286" r:id="rId14"/>
    <p:sldId id="262"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0B18B-7126-45BE-8756-CE894D72A801}" type="datetimeFigureOut">
              <a:rPr lang="en-US" smtClean="0"/>
              <a:t>10/28/2020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60D98-325A-4309-BADC-F3F5E4CE2D92}" type="slidenum">
              <a:rPr lang="en-US" smtClean="0"/>
              <a:t>‹#›</a:t>
            </a:fld>
            <a:endParaRPr lang="en-US"/>
          </a:p>
        </p:txBody>
      </p:sp>
    </p:spTree>
    <p:extLst>
      <p:ext uri="{BB962C8B-B14F-4D97-AF65-F5344CB8AC3E}">
        <p14:creationId xmlns:p14="http://schemas.microsoft.com/office/powerpoint/2010/main" val="2993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560D98-325A-4309-BADC-F3F5E4CE2D92}" type="slidenum">
              <a:rPr lang="en-US" smtClean="0"/>
              <a:t>1</a:t>
            </a:fld>
            <a:endParaRPr lang="en-US"/>
          </a:p>
        </p:txBody>
      </p:sp>
    </p:spTree>
    <p:extLst>
      <p:ext uri="{BB962C8B-B14F-4D97-AF65-F5344CB8AC3E}">
        <p14:creationId xmlns:p14="http://schemas.microsoft.com/office/powerpoint/2010/main" val="184128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11560D98-325A-4309-BADC-F3F5E4CE2D92}" type="slidenum">
              <a:rPr lang="en-US" smtClean="0"/>
              <a:t>6</a:t>
            </a:fld>
            <a:endParaRPr lang="en-US"/>
          </a:p>
        </p:txBody>
      </p:sp>
    </p:spTree>
    <p:extLst>
      <p:ext uri="{BB962C8B-B14F-4D97-AF65-F5344CB8AC3E}">
        <p14:creationId xmlns:p14="http://schemas.microsoft.com/office/powerpoint/2010/main" val="395599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0775E2-F867-406D-82C2-9221934D27DD}"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256305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9F439-0F3D-4634-A3BE-21EAD6E5B1E2}"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2532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DEA0AD-3927-4E6A-843D-1408E2322A5E}"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640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7A29C-EE03-401C-9972-2AD4FFA0DC26}"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166648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A1553-6BCF-44B5-9289-AD54C2F86526}"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872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C77AD-8E19-45C9-AE2A-DD152A3607E5}"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29676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44592-B579-42DD-8F6A-09252C114E40}"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3080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6AC1E-2F28-4C47-912C-FB79C2FD26E1}"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148613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C007EA-17AC-4C46-A9A9-5AC61B799F29}"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94861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D1AE8-E94B-4D4D-9BB8-D441D44CC50B}" type="datetime1">
              <a:rPr lang="en-US" smtClean="0"/>
              <a:t>10/28/2020</a:t>
            </a:fld>
            <a:endParaRPr lang="en-US"/>
          </a:p>
        </p:txBody>
      </p:sp>
      <p:sp>
        <p:nvSpPr>
          <p:cNvPr id="5" name="Footer Placeholder 4"/>
          <p:cNvSpPr>
            <a:spLocks noGrp="1"/>
          </p:cNvSpPr>
          <p:nvPr>
            <p:ph type="ftr" sz="quarter" idx="11"/>
          </p:nvPr>
        </p:nvSpPr>
        <p:spPr/>
        <p:txBody>
          <a:bodyPr/>
          <a:lstStyle/>
          <a:p>
            <a:r>
              <a:rPr lang="it-IT" smtClean="0"/>
              <a:t>GAMMA Consulting Ltd. 19d. Guramishvili av, 0192, Tbilisi, Georgia</a:t>
            </a:r>
            <a:endParaRPr lang="en-US"/>
          </a:p>
        </p:txBody>
      </p:sp>
      <p:sp>
        <p:nvSpPr>
          <p:cNvPr id="6" name="Slide Number Placeholder 5"/>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86118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2E0CCC-B02E-4A33-8C6D-0096ED9F591E}" type="datetime1">
              <a:rPr lang="en-US" smtClean="0"/>
              <a:t>10/28/2020</a:t>
            </a:fld>
            <a:endParaRPr lang="en-US"/>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54450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27A8DB-0CFF-4501-B684-4C39F265A466}" type="datetime1">
              <a:rPr lang="en-US" smtClean="0"/>
              <a:t>10/28/2020</a:t>
            </a:fld>
            <a:endParaRPr lang="en-US"/>
          </a:p>
        </p:txBody>
      </p:sp>
      <p:sp>
        <p:nvSpPr>
          <p:cNvPr id="8" name="Footer Placeholder 7"/>
          <p:cNvSpPr>
            <a:spLocks noGrp="1"/>
          </p:cNvSpPr>
          <p:nvPr>
            <p:ph type="ftr" sz="quarter" idx="11"/>
          </p:nvPr>
        </p:nvSpPr>
        <p:spPr/>
        <p:txBody>
          <a:bodyPr/>
          <a:lstStyle/>
          <a:p>
            <a:r>
              <a:rPr lang="it-IT" smtClean="0"/>
              <a:t>GAMMA Consulting Ltd. 19d. Guramishvili av, 0192, Tbilisi, Georgia</a:t>
            </a:r>
            <a:endParaRPr lang="en-US"/>
          </a:p>
        </p:txBody>
      </p:sp>
      <p:sp>
        <p:nvSpPr>
          <p:cNvPr id="9" name="Slide Number Placeholder 8"/>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195382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B334CB-C113-4218-9115-2868A02642AC}" type="datetime1">
              <a:rPr lang="en-US" smtClean="0"/>
              <a:t>10/28/2020</a:t>
            </a:fld>
            <a:endParaRPr lang="en-US"/>
          </a:p>
        </p:txBody>
      </p:sp>
      <p:sp>
        <p:nvSpPr>
          <p:cNvPr id="4" name="Footer Placeholder 3"/>
          <p:cNvSpPr>
            <a:spLocks noGrp="1"/>
          </p:cNvSpPr>
          <p:nvPr>
            <p:ph type="ftr" sz="quarter" idx="11"/>
          </p:nvPr>
        </p:nvSpPr>
        <p:spPr/>
        <p:txBody>
          <a:bodyPr/>
          <a:lstStyle/>
          <a:p>
            <a:r>
              <a:rPr lang="it-IT" smtClean="0"/>
              <a:t>GAMMA Consulting Ltd. 19d. Guramishvili av, 0192, Tbilisi, Georgia</a:t>
            </a:r>
            <a:endParaRPr lang="en-US"/>
          </a:p>
        </p:txBody>
      </p:sp>
      <p:sp>
        <p:nvSpPr>
          <p:cNvPr id="5" name="Slide Number Placeholder 4"/>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157482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54366-35CA-4B1C-B807-F7FE29B269CC}" type="datetime1">
              <a:rPr lang="en-US" smtClean="0"/>
              <a:t>10/28/2020</a:t>
            </a:fld>
            <a:endParaRPr lang="en-US"/>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287863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D0847-7615-4283-AB81-87D6AF61DF36}" type="datetime1">
              <a:rPr lang="en-US" smtClean="0"/>
              <a:t>10/28/2020</a:t>
            </a:fld>
            <a:endParaRPr lang="en-US"/>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37510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F227-E167-4792-AAA1-80E0E3B16BAD}" type="datetime1">
              <a:rPr lang="en-US" smtClean="0"/>
              <a:t>10/28/2020</a:t>
            </a:fld>
            <a:endParaRPr lang="en-US"/>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a:t>
            </a:fld>
            <a:endParaRPr lang="en-US"/>
          </a:p>
        </p:txBody>
      </p:sp>
    </p:spTree>
    <p:extLst>
      <p:ext uri="{BB962C8B-B14F-4D97-AF65-F5344CB8AC3E}">
        <p14:creationId xmlns:p14="http://schemas.microsoft.com/office/powerpoint/2010/main" val="398774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0B3CD1-0B7E-4BAA-9818-3F90602936AA}" type="datetime1">
              <a:rPr lang="en-US" smtClean="0"/>
              <a:t>10/28/2020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smtClean="0"/>
              <a:t>GAMMA Consulting Ltd. 19d. Guramishvili av, 0192, Tbilisi, Georgia</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9AC1AF-E152-4E98-933E-979B41F3DF29}" type="slidenum">
              <a:rPr lang="en-US" smtClean="0"/>
              <a:t>‹#›</a:t>
            </a:fld>
            <a:endParaRPr lang="en-US"/>
          </a:p>
        </p:txBody>
      </p:sp>
    </p:spTree>
    <p:extLst>
      <p:ext uri="{BB962C8B-B14F-4D97-AF65-F5344CB8AC3E}">
        <p14:creationId xmlns:p14="http://schemas.microsoft.com/office/powerpoint/2010/main" val="78436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31024"/>
            <a:ext cx="9473920" cy="2171700"/>
          </a:xfrm>
        </p:spPr>
        <p:txBody>
          <a:bodyPr>
            <a:normAutofit/>
          </a:bodyPr>
          <a:lstStyle/>
          <a:p>
            <a:pPr algn="ctr"/>
            <a:r>
              <a:rPr lang="ka-GE" sz="2800" b="1" dirty="0" smtClean="0"/>
              <a:t>შპს „სი-ფი-აი ჯორჯია“</a:t>
            </a:r>
            <a:br>
              <a:rPr lang="ka-GE" sz="2800" b="1" dirty="0" smtClean="0"/>
            </a:br>
            <a:r>
              <a:rPr lang="ka-GE" sz="2800" b="1" dirty="0" smtClean="0"/>
              <a:t/>
            </a:r>
            <a:br>
              <a:rPr lang="ka-GE" sz="2800" b="1" dirty="0" smtClean="0"/>
            </a:br>
            <a:r>
              <a:rPr lang="ka-GE" sz="1800" b="1" dirty="0" smtClean="0"/>
              <a:t>ქ. თბილისში არსებული, ჟანგბადის და აზოტის იზოტოპების (</a:t>
            </a:r>
            <a:r>
              <a:rPr lang="ka-GE" sz="1800" b="1" baseline="30000" dirty="0"/>
              <a:t>15</a:t>
            </a:r>
            <a:r>
              <a:rPr lang="ka-GE" sz="1800" b="1" dirty="0"/>
              <a:t>N, </a:t>
            </a:r>
            <a:r>
              <a:rPr lang="ka-GE" sz="1800" b="1" baseline="30000" dirty="0"/>
              <a:t>18</a:t>
            </a:r>
            <a:r>
              <a:rPr lang="ka-GE" sz="1800" b="1" dirty="0"/>
              <a:t>O, </a:t>
            </a:r>
            <a:r>
              <a:rPr lang="ka-GE" sz="1800" b="1" baseline="30000" dirty="0"/>
              <a:t>17</a:t>
            </a:r>
            <a:r>
              <a:rPr lang="ka-GE" sz="1800" b="1" dirty="0"/>
              <a:t>O</a:t>
            </a:r>
            <a:r>
              <a:rPr lang="en-US" sz="1800" b="1" dirty="0" smtClean="0"/>
              <a:t>) </a:t>
            </a:r>
            <a:r>
              <a:rPr lang="ka-GE" sz="1800" b="1" dirty="0" smtClean="0"/>
              <a:t>საწარმოს ექსპლუატაციის პირობების  </a:t>
            </a:r>
            <a:br>
              <a:rPr lang="ka-GE" sz="1800" b="1" dirty="0" smtClean="0"/>
            </a:br>
            <a:r>
              <a:rPr lang="ka-GE" sz="1800" b="1" dirty="0" smtClean="0"/>
              <a:t>ცვლილების პროექტის</a:t>
            </a:r>
            <a:r>
              <a:rPr lang="ka-GE" sz="1800" b="1" dirty="0"/>
              <a:t> </a:t>
            </a:r>
            <a:r>
              <a:rPr lang="ka-GE" sz="1800" b="1" dirty="0" smtClean="0"/>
              <a:t>გარემოზე ზემოქმედების შეფასების </a:t>
            </a:r>
            <a:r>
              <a:rPr lang="ka-GE" sz="1800" b="1" dirty="0" smtClean="0"/>
              <a:t>ანგარიში</a:t>
            </a:r>
            <a:endParaRPr lang="en-US" sz="1800" b="1" dirty="0"/>
          </a:p>
        </p:txBody>
      </p:sp>
      <p:pic>
        <p:nvPicPr>
          <p:cNvPr id="3" name="Picture 2"/>
          <p:cNvPicPr>
            <a:picLocks noChangeAspect="1"/>
          </p:cNvPicPr>
          <p:nvPr/>
        </p:nvPicPr>
        <p:blipFill>
          <a:blip r:embed="rId3"/>
          <a:stretch>
            <a:fillRect/>
          </a:stretch>
        </p:blipFill>
        <p:spPr>
          <a:xfrm>
            <a:off x="10490695" y="5990490"/>
            <a:ext cx="993734" cy="420660"/>
          </a:xfrm>
          <a:prstGeom prst="rect">
            <a:avLst/>
          </a:prstGeom>
        </p:spPr>
      </p:pic>
      <p:sp>
        <p:nvSpPr>
          <p:cNvPr id="5" name="Footer Placeholder 4"/>
          <p:cNvSpPr>
            <a:spLocks noGrp="1"/>
          </p:cNvSpPr>
          <p:nvPr>
            <p:ph type="ftr" sz="quarter" idx="11"/>
          </p:nvPr>
        </p:nvSpPr>
        <p:spPr/>
        <p:txBody>
          <a:bodyPr/>
          <a:lstStyle/>
          <a:p>
            <a:r>
              <a:rPr lang="it-IT" dirty="0" smtClean="0"/>
              <a:t>GAMMA Consulting Ltd. 19d. Guramishvili av, 0192, Tbilisi, Georgia</a:t>
            </a:r>
            <a:endParaRPr lang="en-US" dirty="0"/>
          </a:p>
        </p:txBody>
      </p:sp>
      <p:sp>
        <p:nvSpPr>
          <p:cNvPr id="6" name="Slide Number Placeholder 5"/>
          <p:cNvSpPr>
            <a:spLocks noGrp="1"/>
          </p:cNvSpPr>
          <p:nvPr>
            <p:ph type="sldNum" sz="quarter" idx="12"/>
          </p:nvPr>
        </p:nvSpPr>
        <p:spPr/>
        <p:txBody>
          <a:bodyPr/>
          <a:lstStyle/>
          <a:p>
            <a:fld id="{EC9AC1AF-E152-4E98-933E-979B41F3DF29}" type="slidenum">
              <a:rPr lang="en-US" smtClean="0"/>
              <a:t>1</a:t>
            </a:fld>
            <a:endParaRPr lang="en-US"/>
          </a:p>
        </p:txBody>
      </p:sp>
    </p:spTree>
    <p:extLst>
      <p:ext uri="{BB962C8B-B14F-4D97-AF65-F5344CB8AC3E}">
        <p14:creationId xmlns:p14="http://schemas.microsoft.com/office/powerpoint/2010/main" val="40584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685" y="829408"/>
            <a:ext cx="8596668" cy="647700"/>
          </a:xfrm>
        </p:spPr>
        <p:txBody>
          <a:bodyPr>
            <a:normAutofit/>
          </a:bodyPr>
          <a:lstStyle/>
          <a:p>
            <a:r>
              <a:rPr lang="ka-GE" sz="2800" b="1" dirty="0" smtClean="0"/>
              <a:t>წარმადობის გაზრდა </a:t>
            </a:r>
            <a:endParaRPr lang="en-US" sz="2800" b="1" dirty="0"/>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10</a:t>
            </a:fld>
            <a:endParaRPr lang="en-US"/>
          </a:p>
        </p:txBody>
      </p:sp>
      <p:sp>
        <p:nvSpPr>
          <p:cNvPr id="5" name="Rectangle 4"/>
          <p:cNvSpPr/>
          <p:nvPr/>
        </p:nvSpPr>
        <p:spPr>
          <a:xfrm>
            <a:off x="817685" y="1692406"/>
            <a:ext cx="7842738" cy="3739485"/>
          </a:xfrm>
          <a:prstGeom prst="rect">
            <a:avLst/>
          </a:prstGeom>
        </p:spPr>
        <p:txBody>
          <a:bodyPr wrap="square">
            <a:spAutoFit/>
          </a:bodyPr>
          <a:lstStyle/>
          <a:p>
            <a:pPr algn="just">
              <a:spcBef>
                <a:spcPts val="600"/>
              </a:spcBef>
              <a:spcAft>
                <a:spcPts val="600"/>
              </a:spcAft>
            </a:pPr>
            <a:r>
              <a:rPr lang="ka-GE" sz="1600" dirty="0" smtClean="0">
                <a:solidFill>
                  <a:srgbClr val="000000"/>
                </a:solidFill>
                <a:ea typeface="Times New Roman" panose="02020603050405020304" pitchFamily="18" charset="0"/>
                <a:cs typeface="Sylfaen" panose="010A0502050306030303" pitchFamily="18" charset="0"/>
              </a:rPr>
              <a:t>საწარმოს </a:t>
            </a:r>
            <a:r>
              <a:rPr lang="ka-GE" sz="1600" dirty="0">
                <a:solidFill>
                  <a:srgbClr val="000000"/>
                </a:solidFill>
                <a:ea typeface="Times New Roman" panose="02020603050405020304" pitchFamily="18" charset="0"/>
                <a:cs typeface="Sylfaen" panose="010A0502050306030303" pitchFamily="18" charset="0"/>
              </a:rPr>
              <a:t>პროექტირებისას გათვალისწინებული იყო წლიურად </a:t>
            </a:r>
            <a:r>
              <a:rPr lang="ka-GE" sz="1600" baseline="30000" dirty="0">
                <a:solidFill>
                  <a:srgbClr val="000000"/>
                </a:solidFill>
                <a:ea typeface="Times New Roman" panose="02020603050405020304" pitchFamily="18" charset="0"/>
                <a:cs typeface="Sylfaen" panose="010A0502050306030303" pitchFamily="18" charset="0"/>
              </a:rPr>
              <a:t>18</a:t>
            </a:r>
            <a:r>
              <a:rPr lang="ka-GE" sz="1600" dirty="0">
                <a:solidFill>
                  <a:srgbClr val="000000"/>
                </a:solidFill>
                <a:ea typeface="Times New Roman" panose="02020603050405020304" pitchFamily="18" charset="0"/>
                <a:cs typeface="Sylfaen" panose="010A0502050306030303" pitchFamily="18" charset="0"/>
              </a:rPr>
              <a:t>O, </a:t>
            </a:r>
            <a:r>
              <a:rPr lang="ka-GE" sz="1600" baseline="30000" dirty="0">
                <a:solidFill>
                  <a:srgbClr val="000000"/>
                </a:solidFill>
                <a:ea typeface="Times New Roman" panose="02020603050405020304" pitchFamily="18" charset="0"/>
                <a:cs typeface="Sylfaen" panose="010A0502050306030303" pitchFamily="18" charset="0"/>
              </a:rPr>
              <a:t>17</a:t>
            </a:r>
            <a:r>
              <a:rPr lang="ka-GE" sz="1600" dirty="0">
                <a:solidFill>
                  <a:srgbClr val="000000"/>
                </a:solidFill>
                <a:ea typeface="Times New Roman" panose="02020603050405020304" pitchFamily="18" charset="0"/>
                <a:cs typeface="Sylfaen" panose="010A0502050306030303" pitchFamily="18" charset="0"/>
              </a:rPr>
              <a:t>O და </a:t>
            </a:r>
            <a:r>
              <a:rPr lang="ka-GE" sz="1600" baseline="30000" dirty="0">
                <a:solidFill>
                  <a:srgbClr val="000000"/>
                </a:solidFill>
                <a:ea typeface="Times New Roman" panose="02020603050405020304" pitchFamily="18" charset="0"/>
                <a:cs typeface="Sylfaen" panose="010A0502050306030303" pitchFamily="18" charset="0"/>
              </a:rPr>
              <a:t>15</a:t>
            </a:r>
            <a:r>
              <a:rPr lang="ka-GE" sz="1600" dirty="0">
                <a:solidFill>
                  <a:srgbClr val="000000"/>
                </a:solidFill>
                <a:ea typeface="Times New Roman" panose="02020603050405020304" pitchFamily="18" charset="0"/>
                <a:cs typeface="Sylfaen" panose="010A0502050306030303" pitchFamily="18" charset="0"/>
              </a:rPr>
              <a:t>N იზოტოპებით გამდიდრებული აზოტის ოქსიდის წარმოება:</a:t>
            </a:r>
            <a:endParaRPr lang="en-US" sz="1600" dirty="0">
              <a:solidFill>
                <a:srgbClr val="000000"/>
              </a:solidFill>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ka-GE" sz="1600" dirty="0">
                <a:ea typeface="Times New Roman" panose="02020603050405020304" pitchFamily="18" charset="0"/>
                <a:cs typeface="Sylfaen" panose="010A0502050306030303" pitchFamily="18" charset="0"/>
              </a:rPr>
              <a:t>H</a:t>
            </a:r>
            <a:r>
              <a:rPr lang="ka-GE" sz="1600" baseline="-25000" dirty="0">
                <a:ea typeface="Times New Roman" panose="02020603050405020304" pitchFamily="18" charset="0"/>
                <a:cs typeface="Sylfaen" panose="010A0502050306030303" pitchFamily="18" charset="0"/>
              </a:rPr>
              <a:t>2</a:t>
            </a:r>
            <a:r>
              <a:rPr lang="ka-GE" sz="1600" baseline="30000" dirty="0">
                <a:ea typeface="Times New Roman" panose="02020603050405020304" pitchFamily="18" charset="0"/>
                <a:cs typeface="Sylfaen" panose="010A0502050306030303" pitchFamily="18" charset="0"/>
              </a:rPr>
              <a:t>18</a:t>
            </a:r>
            <a:r>
              <a:rPr lang="ka-GE" sz="1600" dirty="0">
                <a:ea typeface="Times New Roman" panose="02020603050405020304" pitchFamily="18" charset="0"/>
                <a:cs typeface="Sylfaen" panose="010A0502050306030303" pitchFamily="18" charset="0"/>
              </a:rPr>
              <a:t>O - 20 კგ; </a:t>
            </a:r>
            <a:endParaRPr lang="en-US" sz="1600" dirty="0"/>
          </a:p>
          <a:p>
            <a:pPr marL="342900" lvl="0" indent="-342900" algn="just">
              <a:spcBef>
                <a:spcPts val="600"/>
              </a:spcBef>
              <a:spcAft>
                <a:spcPts val="0"/>
              </a:spcAft>
              <a:buFont typeface="Symbol" panose="05050102010706020507" pitchFamily="18" charset="2"/>
              <a:buChar char=""/>
            </a:pPr>
            <a:r>
              <a:rPr lang="ka-GE" sz="1600" dirty="0">
                <a:ea typeface="Times New Roman" panose="02020603050405020304" pitchFamily="18" charset="0"/>
                <a:cs typeface="Sylfaen" panose="010A0502050306030303" pitchFamily="18" charset="0"/>
              </a:rPr>
              <a:t>H</a:t>
            </a:r>
            <a:r>
              <a:rPr lang="ka-GE" sz="1600" baseline="-25000" dirty="0">
                <a:ea typeface="Times New Roman" panose="02020603050405020304" pitchFamily="18" charset="0"/>
                <a:cs typeface="Sylfaen" panose="010A0502050306030303" pitchFamily="18" charset="0"/>
              </a:rPr>
              <a:t>2</a:t>
            </a:r>
            <a:r>
              <a:rPr lang="ka-GE" sz="1600" baseline="30000" dirty="0">
                <a:ea typeface="Times New Roman" panose="02020603050405020304" pitchFamily="18" charset="0"/>
                <a:cs typeface="Sylfaen" panose="010A0502050306030303" pitchFamily="18" charset="0"/>
              </a:rPr>
              <a:t>17</a:t>
            </a:r>
            <a:r>
              <a:rPr lang="ka-GE" sz="1600" dirty="0">
                <a:ea typeface="Times New Roman" panose="02020603050405020304" pitchFamily="18" charset="0"/>
                <a:cs typeface="Sylfaen" panose="010A0502050306030303" pitchFamily="18" charset="0"/>
              </a:rPr>
              <a:t>O - 0.5კგ;</a:t>
            </a:r>
            <a:endParaRPr lang="en-US" sz="1600" dirty="0"/>
          </a:p>
          <a:p>
            <a:pPr marL="342900" lvl="0" indent="-342900" algn="just">
              <a:spcBef>
                <a:spcPts val="600"/>
              </a:spcBef>
              <a:spcAft>
                <a:spcPts val="0"/>
              </a:spcAft>
              <a:buFont typeface="Symbol" panose="05050102010706020507" pitchFamily="18" charset="2"/>
              <a:buChar char=""/>
            </a:pPr>
            <a:r>
              <a:rPr lang="ka-GE" sz="1600" baseline="30000" dirty="0">
                <a:ea typeface="Times New Roman" panose="02020603050405020304" pitchFamily="18" charset="0"/>
                <a:cs typeface="Sylfaen" panose="010A0502050306030303" pitchFamily="18" charset="0"/>
              </a:rPr>
              <a:t>15</a:t>
            </a:r>
            <a:r>
              <a:rPr lang="ka-GE" sz="1600" dirty="0">
                <a:ea typeface="Times New Roman" panose="02020603050405020304" pitchFamily="18" charset="0"/>
                <a:cs typeface="Sylfaen" panose="010A0502050306030303" pitchFamily="18" charset="0"/>
              </a:rPr>
              <a:t>N - 7კგ.</a:t>
            </a:r>
            <a:endParaRPr lang="en-US" sz="1600" dirty="0"/>
          </a:p>
          <a:p>
            <a:pPr algn="just">
              <a:spcBef>
                <a:spcPts val="600"/>
              </a:spcBef>
              <a:spcAft>
                <a:spcPts val="600"/>
              </a:spcAft>
            </a:pPr>
            <a:r>
              <a:rPr lang="ka-GE" sz="1600" dirty="0">
                <a:solidFill>
                  <a:srgbClr val="000000"/>
                </a:solidFill>
                <a:ea typeface="Times New Roman" panose="02020603050405020304" pitchFamily="18" charset="0"/>
                <a:cs typeface="Sylfaen" panose="010A0502050306030303" pitchFamily="18" charset="0"/>
              </a:rPr>
              <a:t>აღნიშნულ წარმადობაზე კომპანიას გააჩნია გარემოზე ზემოქმედების ნებართვა. სამომავლოდ კომპანია გეგმავს წარმოების წლიური მოცულობის გაზრდას. </a:t>
            </a:r>
            <a:r>
              <a:rPr lang="ka-GE" sz="1600" baseline="30000" dirty="0">
                <a:solidFill>
                  <a:srgbClr val="000000"/>
                </a:solidFill>
                <a:ea typeface="Times New Roman" panose="02020603050405020304" pitchFamily="18" charset="0"/>
                <a:cs typeface="Sylfaen" panose="010A0502050306030303" pitchFamily="18" charset="0"/>
              </a:rPr>
              <a:t>18</a:t>
            </a:r>
            <a:r>
              <a:rPr lang="ka-GE" sz="1600" dirty="0">
                <a:solidFill>
                  <a:srgbClr val="000000"/>
                </a:solidFill>
                <a:ea typeface="Times New Roman" panose="02020603050405020304" pitchFamily="18" charset="0"/>
                <a:cs typeface="Sylfaen" panose="010A0502050306030303" pitchFamily="18" charset="0"/>
              </a:rPr>
              <a:t>O, </a:t>
            </a:r>
            <a:r>
              <a:rPr lang="ka-GE" sz="1600" baseline="30000" dirty="0">
                <a:solidFill>
                  <a:srgbClr val="000000"/>
                </a:solidFill>
                <a:ea typeface="Times New Roman" panose="02020603050405020304" pitchFamily="18" charset="0"/>
                <a:cs typeface="Sylfaen" panose="010A0502050306030303" pitchFamily="18" charset="0"/>
              </a:rPr>
              <a:t>17</a:t>
            </a:r>
            <a:r>
              <a:rPr lang="ka-GE" sz="1600" dirty="0">
                <a:solidFill>
                  <a:srgbClr val="000000"/>
                </a:solidFill>
                <a:ea typeface="Times New Roman" panose="02020603050405020304" pitchFamily="18" charset="0"/>
                <a:cs typeface="Sylfaen" panose="010A0502050306030303" pitchFamily="18" charset="0"/>
              </a:rPr>
              <a:t>O და </a:t>
            </a:r>
            <a:r>
              <a:rPr lang="ka-GE" sz="1600" baseline="30000" dirty="0">
                <a:solidFill>
                  <a:srgbClr val="000000"/>
                </a:solidFill>
                <a:ea typeface="Times New Roman" panose="02020603050405020304" pitchFamily="18" charset="0"/>
                <a:cs typeface="Sylfaen" panose="010A0502050306030303" pitchFamily="18" charset="0"/>
              </a:rPr>
              <a:t>15</a:t>
            </a:r>
            <a:r>
              <a:rPr lang="ka-GE" sz="1600" dirty="0">
                <a:solidFill>
                  <a:srgbClr val="000000"/>
                </a:solidFill>
                <a:ea typeface="Times New Roman" panose="02020603050405020304" pitchFamily="18" charset="0"/>
                <a:cs typeface="Sylfaen" panose="010A0502050306030303" pitchFamily="18" charset="0"/>
              </a:rPr>
              <a:t>N იზოტოპებით გამდიდრებული აზოტის ოქსიდის წლიური წარმოება იქნება:</a:t>
            </a:r>
            <a:endParaRPr lang="en-US" sz="1600" dirty="0">
              <a:solidFill>
                <a:srgbClr val="000000"/>
              </a:solidFill>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ka-GE" sz="1600" dirty="0">
                <a:ea typeface="Times New Roman" panose="02020603050405020304" pitchFamily="18" charset="0"/>
                <a:cs typeface="Sylfaen" panose="010A0502050306030303" pitchFamily="18" charset="0"/>
              </a:rPr>
              <a:t>H</a:t>
            </a:r>
            <a:r>
              <a:rPr lang="ka-GE" sz="1600" baseline="-25000" dirty="0">
                <a:ea typeface="Times New Roman" panose="02020603050405020304" pitchFamily="18" charset="0"/>
                <a:cs typeface="Sylfaen" panose="010A0502050306030303" pitchFamily="18" charset="0"/>
              </a:rPr>
              <a:t>2</a:t>
            </a:r>
            <a:r>
              <a:rPr lang="ka-GE" sz="1600" baseline="30000" dirty="0">
                <a:ea typeface="Times New Roman" panose="02020603050405020304" pitchFamily="18" charset="0"/>
                <a:cs typeface="Sylfaen" panose="010A0502050306030303" pitchFamily="18" charset="0"/>
              </a:rPr>
              <a:t>18</a:t>
            </a:r>
            <a:r>
              <a:rPr lang="ka-GE" sz="1600" dirty="0">
                <a:ea typeface="Times New Roman" panose="02020603050405020304" pitchFamily="18" charset="0"/>
                <a:cs typeface="Sylfaen" panose="010A0502050306030303" pitchFamily="18" charset="0"/>
              </a:rPr>
              <a:t>O - 38კგ; </a:t>
            </a:r>
            <a:endParaRPr lang="en-US" sz="1600" dirty="0"/>
          </a:p>
          <a:p>
            <a:pPr marL="342900" lvl="0" indent="-342900" algn="just">
              <a:spcBef>
                <a:spcPts val="600"/>
              </a:spcBef>
              <a:spcAft>
                <a:spcPts val="0"/>
              </a:spcAft>
              <a:buFont typeface="Symbol" panose="05050102010706020507" pitchFamily="18" charset="2"/>
              <a:buChar char=""/>
            </a:pPr>
            <a:r>
              <a:rPr lang="ka-GE" sz="1600" dirty="0">
                <a:ea typeface="Times New Roman" panose="02020603050405020304" pitchFamily="18" charset="0"/>
                <a:cs typeface="Sylfaen" panose="010A0502050306030303" pitchFamily="18" charset="0"/>
              </a:rPr>
              <a:t>H</a:t>
            </a:r>
            <a:r>
              <a:rPr lang="ka-GE" sz="1600" baseline="-25000" dirty="0">
                <a:ea typeface="Times New Roman" panose="02020603050405020304" pitchFamily="18" charset="0"/>
                <a:cs typeface="Sylfaen" panose="010A0502050306030303" pitchFamily="18" charset="0"/>
              </a:rPr>
              <a:t>2</a:t>
            </a:r>
            <a:r>
              <a:rPr lang="ka-GE" sz="1600" baseline="30000" dirty="0">
                <a:ea typeface="Times New Roman" panose="02020603050405020304" pitchFamily="18" charset="0"/>
                <a:cs typeface="Sylfaen" panose="010A0502050306030303" pitchFamily="18" charset="0"/>
              </a:rPr>
              <a:t>17</a:t>
            </a:r>
            <a:r>
              <a:rPr lang="ka-GE" sz="1600" dirty="0">
                <a:ea typeface="Times New Roman" panose="02020603050405020304" pitchFamily="18" charset="0"/>
                <a:cs typeface="Sylfaen" panose="010A0502050306030303" pitchFamily="18" charset="0"/>
              </a:rPr>
              <a:t>O - 2 კგ; </a:t>
            </a:r>
            <a:endParaRPr lang="en-US" sz="1600" dirty="0"/>
          </a:p>
          <a:p>
            <a:pPr marL="342900" lvl="0" indent="-342900" algn="just">
              <a:spcBef>
                <a:spcPts val="600"/>
              </a:spcBef>
              <a:spcAft>
                <a:spcPts val="0"/>
              </a:spcAft>
              <a:buFont typeface="Symbol" panose="05050102010706020507" pitchFamily="18" charset="2"/>
              <a:buChar char=""/>
            </a:pPr>
            <a:r>
              <a:rPr lang="ka-GE" sz="1600" baseline="30000" dirty="0">
                <a:ea typeface="Times New Roman" panose="02020603050405020304" pitchFamily="18" charset="0"/>
                <a:cs typeface="Sylfaen" panose="010A0502050306030303" pitchFamily="18" charset="0"/>
              </a:rPr>
              <a:t>15</a:t>
            </a:r>
            <a:r>
              <a:rPr lang="ka-GE" sz="1600" dirty="0">
                <a:ea typeface="Times New Roman" panose="02020603050405020304" pitchFamily="18" charset="0"/>
                <a:cs typeface="Sylfaen" panose="010A0502050306030303" pitchFamily="18" charset="0"/>
              </a:rPr>
              <a:t>N - 35 კგ.</a:t>
            </a:r>
            <a:endParaRPr lang="en-US" sz="1600" dirty="0">
              <a:effectLst/>
            </a:endParaRPr>
          </a:p>
        </p:txBody>
      </p:sp>
    </p:spTree>
    <p:extLst>
      <p:ext uri="{BB962C8B-B14F-4D97-AF65-F5344CB8AC3E}">
        <p14:creationId xmlns:p14="http://schemas.microsoft.com/office/powerpoint/2010/main" val="207391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0454"/>
          </a:xfrm>
        </p:spPr>
        <p:txBody>
          <a:bodyPr>
            <a:normAutofit/>
          </a:bodyPr>
          <a:lstStyle/>
          <a:p>
            <a:r>
              <a:rPr lang="ka-GE" sz="2800" b="1" dirty="0" smtClean="0"/>
              <a:t>გამონაბოლქვი აირების ახალი მილის მონტაჟი </a:t>
            </a:r>
            <a:endParaRPr lang="en-US" sz="2800" b="1" dirty="0"/>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11</a:t>
            </a:fld>
            <a:endParaRPr lang="en-US"/>
          </a:p>
        </p:txBody>
      </p:sp>
      <p:sp>
        <p:nvSpPr>
          <p:cNvPr id="5" name="Rectangle 4"/>
          <p:cNvSpPr/>
          <p:nvPr/>
        </p:nvSpPr>
        <p:spPr>
          <a:xfrm>
            <a:off x="738880" y="1633440"/>
            <a:ext cx="7991881" cy="3416320"/>
          </a:xfrm>
          <a:prstGeom prst="rect">
            <a:avLst/>
          </a:prstGeom>
        </p:spPr>
        <p:txBody>
          <a:bodyPr wrap="square">
            <a:spAutoFit/>
          </a:bodyPr>
          <a:lstStyle/>
          <a:p>
            <a:pPr algn="just">
              <a:spcBef>
                <a:spcPts val="600"/>
              </a:spcBef>
              <a:spcAft>
                <a:spcPts val="600"/>
              </a:spcAft>
            </a:pPr>
            <a:r>
              <a:rPr lang="ka-GE" sz="1400" dirty="0" smtClean="0">
                <a:solidFill>
                  <a:srgbClr val="000000"/>
                </a:solidFill>
                <a:ea typeface="Calibri" panose="020F0502020204030204" pitchFamily="34" charset="0"/>
                <a:cs typeface="Sylfaen" panose="010A0502050306030303" pitchFamily="18" charset="0"/>
              </a:rPr>
              <a:t>აზოტის</a:t>
            </a:r>
            <a:r>
              <a:rPr lang="ka-GE" sz="1400" dirty="0" smtClean="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ოქსიდის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საწარმოო</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უბნის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შემადგენელი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ნაწილია:</a:t>
            </a:r>
            <a:r>
              <a:rPr lang="ka-GE" sz="1400" dirty="0">
                <a:solidFill>
                  <a:srgbClr val="000000"/>
                </a:solidFill>
                <a:ea typeface="Calibri" panose="020F0502020204030204" pitchFamily="34" charset="0"/>
                <a:cs typeface="LitNusx" pitchFamily="2" charset="0"/>
              </a:rPr>
              <a:t> </a:t>
            </a:r>
            <a:endParaRPr lang="en-US" sz="1400" dirty="0">
              <a:solidFill>
                <a:srgbClr val="000000"/>
              </a:solidFill>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ka-GE" sz="1400" dirty="0">
                <a:ea typeface="Calibri" panose="020F0502020204030204" pitchFamily="34" charset="0"/>
                <a:cs typeface="Sylfaen" panose="010A0502050306030303" pitchFamily="18" charset="0"/>
              </a:rPr>
              <a:t>აზოტმჟავას</a:t>
            </a:r>
            <a:r>
              <a:rPr lang="ka-GE" sz="1400" dirty="0">
                <a:ea typeface="Calibri" panose="020F0502020204030204" pitchFamily="34" charset="0"/>
                <a:cs typeface="LitNusx" pitchFamily="2" charset="0"/>
              </a:rPr>
              <a:t> </a:t>
            </a:r>
            <a:r>
              <a:rPr lang="ka-GE" sz="1400" dirty="0">
                <a:ea typeface="Calibri" panose="020F0502020204030204" pitchFamily="34" charset="0"/>
                <a:cs typeface="Sylfaen" panose="010A0502050306030303" pitchFamily="18" charset="0"/>
              </a:rPr>
              <a:t>საწყობი;</a:t>
            </a:r>
            <a:endParaRPr lang="en-US" sz="1400" dirty="0"/>
          </a:p>
          <a:p>
            <a:pPr marL="342900" lvl="0" indent="-342900" algn="just">
              <a:spcBef>
                <a:spcPts val="600"/>
              </a:spcBef>
              <a:spcAft>
                <a:spcPts val="0"/>
              </a:spcAft>
              <a:buFont typeface="Symbol" panose="05050102010706020507" pitchFamily="18" charset="2"/>
              <a:buChar char=""/>
            </a:pPr>
            <a:r>
              <a:rPr lang="ka-GE" sz="1400" dirty="0">
                <a:ea typeface="Calibri" panose="020F0502020204030204" pitchFamily="34" charset="0"/>
                <a:cs typeface="Sylfaen" panose="010A0502050306030303" pitchFamily="18" charset="0"/>
              </a:rPr>
              <a:t>გოგირდის</a:t>
            </a:r>
            <a:r>
              <a:rPr lang="ka-GE" sz="1400" dirty="0">
                <a:ea typeface="Calibri" panose="020F0502020204030204" pitchFamily="34" charset="0"/>
                <a:cs typeface="LitNusx" pitchFamily="2" charset="0"/>
              </a:rPr>
              <a:t> </a:t>
            </a:r>
            <a:r>
              <a:rPr lang="ka-GE" sz="1400" dirty="0">
                <a:ea typeface="Calibri" panose="020F0502020204030204" pitchFamily="34" charset="0"/>
                <a:cs typeface="Sylfaen" panose="010A0502050306030303" pitchFamily="18" charset="0"/>
              </a:rPr>
              <a:t>ანჰიდრიდის, ნარინი</a:t>
            </a:r>
            <a:r>
              <a:rPr lang="ka-GE" sz="1400" dirty="0">
                <a:ea typeface="Calibri" panose="020F0502020204030204" pitchFamily="34" charset="0"/>
                <a:cs typeface="LitNusx" pitchFamily="2" charset="0"/>
              </a:rPr>
              <a:t> </a:t>
            </a:r>
            <a:r>
              <a:rPr lang="ka-GE" sz="1400" dirty="0">
                <a:ea typeface="Calibri" panose="020F0502020204030204" pitchFamily="34" charset="0"/>
                <a:cs typeface="Sylfaen" panose="010A0502050306030303" pitchFamily="18" charset="0"/>
              </a:rPr>
              <a:t>აზოტმჟავას </a:t>
            </a:r>
            <a:r>
              <a:rPr lang="ka-GE" sz="1400" dirty="0">
                <a:ea typeface="Calibri" panose="020F0502020204030204" pitchFamily="34" charset="0"/>
                <a:cs typeface="LitNusx" pitchFamily="2" charset="0"/>
              </a:rPr>
              <a:t>და ნარინი </a:t>
            </a:r>
            <a:r>
              <a:rPr lang="ka-GE" sz="1400" dirty="0">
                <a:ea typeface="Calibri" panose="020F0502020204030204" pitchFamily="34" charset="0"/>
                <a:cs typeface="Sylfaen" panose="010A0502050306030303" pitchFamily="18" charset="0"/>
              </a:rPr>
              <a:t>გოგირდმჟავას</a:t>
            </a:r>
            <a:r>
              <a:rPr lang="ka-GE" sz="1400" dirty="0">
                <a:ea typeface="Calibri" panose="020F0502020204030204" pitchFamily="34" charset="0"/>
                <a:cs typeface="LitNusx" pitchFamily="2" charset="0"/>
              </a:rPr>
              <a:t> </a:t>
            </a:r>
            <a:r>
              <a:rPr lang="ka-GE" sz="1400" dirty="0">
                <a:ea typeface="Calibri" panose="020F0502020204030204" pitchFamily="34" charset="0"/>
                <a:cs typeface="Sylfaen" panose="010A0502050306030303" pitchFamily="18" charset="0"/>
              </a:rPr>
              <a:t>საწყობი</a:t>
            </a:r>
            <a:r>
              <a:rPr lang="ka-GE" sz="1400" dirty="0">
                <a:ea typeface="Calibri" panose="020F0502020204030204" pitchFamily="34" charset="0"/>
                <a:cs typeface="LitNusx" pitchFamily="2" charset="0"/>
              </a:rPr>
              <a:t>.</a:t>
            </a:r>
            <a:endParaRPr lang="en-US" sz="1400" dirty="0"/>
          </a:p>
          <a:p>
            <a:pPr algn="just">
              <a:spcBef>
                <a:spcPts val="600"/>
              </a:spcBef>
              <a:spcAft>
                <a:spcPts val="600"/>
              </a:spcAft>
            </a:pPr>
            <a:r>
              <a:rPr lang="ka-GE" sz="1400" dirty="0">
                <a:solidFill>
                  <a:srgbClr val="000000"/>
                </a:solidFill>
                <a:ea typeface="Calibri" panose="020F0502020204030204" pitchFamily="34" charset="0"/>
                <a:cs typeface="Sylfaen" panose="010A0502050306030303" pitchFamily="18" charset="0"/>
              </a:rPr>
              <a:t>აღნიშნულ საწყობებში არსებული ცისტერნების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შევსებისას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ქარხნული</a:t>
            </a:r>
            <a:r>
              <a:rPr lang="ka-GE" sz="1400" dirty="0">
                <a:solidFill>
                  <a:srgbClr val="000000"/>
                </a:solidFill>
                <a:ea typeface="Calibri" panose="020F0502020204030204" pitchFamily="34" charset="0"/>
                <a:cs typeface="LitNusx" pitchFamily="2" charset="0"/>
              </a:rPr>
              <a:t> </a:t>
            </a:r>
            <a:r>
              <a:rPr lang="ka-GE" sz="1400" dirty="0" err="1">
                <a:solidFill>
                  <a:srgbClr val="000000"/>
                </a:solidFill>
                <a:ea typeface="Calibri" panose="020F0502020204030204" pitchFamily="34" charset="0"/>
                <a:cs typeface="Sylfaen" panose="010A0502050306030303" pitchFamily="18" charset="0"/>
              </a:rPr>
              <a:t>აზოტმჟავით</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ნარინი</a:t>
            </a:r>
            <a:r>
              <a:rPr lang="ka-GE" sz="1400" dirty="0">
                <a:solidFill>
                  <a:srgbClr val="000000"/>
                </a:solidFill>
                <a:ea typeface="Calibri" panose="020F0502020204030204" pitchFamily="34" charset="0"/>
                <a:cs typeface="LitNusx" pitchFamily="2" charset="0"/>
              </a:rPr>
              <a:t> </a:t>
            </a:r>
            <a:r>
              <a:rPr lang="ka-GE" sz="1400" dirty="0" err="1">
                <a:solidFill>
                  <a:srgbClr val="000000"/>
                </a:solidFill>
                <a:ea typeface="Calibri" panose="020F0502020204030204" pitchFamily="34" charset="0"/>
                <a:cs typeface="Sylfaen" panose="010A0502050306030303" pitchFamily="18" charset="0"/>
              </a:rPr>
              <a:t>აზოტმჟავით</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და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ნარინი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გოგირდმჟავით</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ატმოსფეროში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გამოიდევნება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შესაბამისი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მოცულობის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აზოტის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ოქსიდები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და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გოგირდის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ანჰიდრიდი</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ცისტერნებიდან გამოდევნილი აზოტის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ოქსიდებისა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და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გოგირდის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ანჰიდრიდის ნარევი ორგანიზებულად გამოიდევნება ატმოსფეროში გაფრქვევის წყარო </a:t>
            </a:r>
            <a:r>
              <a:rPr lang="ka-GE" sz="1400" dirty="0">
                <a:solidFill>
                  <a:srgbClr val="000000"/>
                </a:solidFill>
                <a:ea typeface="Calibri" panose="020F0502020204030204" pitchFamily="34" charset="0"/>
                <a:cs typeface="Times New Roman" panose="02020603050405020304" pitchFamily="18" charset="0"/>
              </a:rPr>
              <a:t>გ–2-ის მეშვეობით. </a:t>
            </a:r>
            <a:r>
              <a:rPr lang="ka-GE" sz="1400" dirty="0">
                <a:solidFill>
                  <a:srgbClr val="000000"/>
                </a:solidFill>
                <a:ea typeface="Calibri" panose="020F0502020204030204" pitchFamily="34" charset="0"/>
                <a:cs typeface="Sylfaen" panose="010A0502050306030303" pitchFamily="18" charset="0"/>
              </a:rPr>
              <a:t>აზოტის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ოქსიდებისა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და</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გოგირდის</a:t>
            </a:r>
            <a:r>
              <a:rPr lang="ka-GE" sz="1400" dirty="0">
                <a:solidFill>
                  <a:srgbClr val="000000"/>
                </a:solidFill>
                <a:ea typeface="Calibri" panose="020F0502020204030204" pitchFamily="34" charset="0"/>
                <a:cs typeface="LitNusx" pitchFamily="2" charset="0"/>
              </a:rPr>
              <a:t> </a:t>
            </a:r>
            <a:r>
              <a:rPr lang="ka-GE" sz="1400" dirty="0">
                <a:solidFill>
                  <a:srgbClr val="000000"/>
                </a:solidFill>
                <a:ea typeface="Calibri" panose="020F0502020204030204" pitchFamily="34" charset="0"/>
                <a:cs typeface="Sylfaen" panose="010A0502050306030303" pitchFamily="18" charset="0"/>
              </a:rPr>
              <a:t>ანჰიდრიდის ურთიერთქმედებისას წარმოიქმნება მყარი ფაზა, რომლებიც დროთა განმავლობაში იწვევენ მილის კვეთის მნიშვნელოვან შემცირებას - მილის „გაჭედვას“. ამიტომ, აუცილებელია ამ ნაკადების გარემოში ცალ–ცალკე გადინების ორგანიზება, რისთვისაც დასამონტაჟებელია დამატებითი მილი</a:t>
            </a:r>
            <a:r>
              <a:rPr lang="ka-GE" sz="1400" dirty="0">
                <a:solidFill>
                  <a:srgbClr val="000000"/>
                </a:solidFill>
                <a:ea typeface="Times New Roman" panose="02020603050405020304" pitchFamily="18" charset="0"/>
                <a:cs typeface="Sylfaen" panose="010A0502050306030303" pitchFamily="18" charset="0"/>
              </a:rPr>
              <a:t>, </a:t>
            </a:r>
            <a:r>
              <a:rPr lang="ka-GE" sz="1400" dirty="0">
                <a:solidFill>
                  <a:srgbClr val="000000"/>
                </a:solidFill>
                <a:ea typeface="Calibri" panose="020F0502020204030204" pitchFamily="34" charset="0"/>
                <a:cs typeface="Sylfaen" panose="010A0502050306030303" pitchFamily="18" charset="0"/>
              </a:rPr>
              <a:t>გაფრქვევის წყაროს დასახელებით </a:t>
            </a:r>
            <a:r>
              <a:rPr lang="ka-GE" sz="1400" dirty="0" smtClean="0">
                <a:solidFill>
                  <a:srgbClr val="000000"/>
                </a:solidFill>
                <a:ea typeface="Calibri" panose="020F0502020204030204" pitchFamily="34" charset="0"/>
                <a:cs typeface="Sylfaen" panose="010A0502050306030303" pitchFamily="18" charset="0"/>
              </a:rPr>
              <a:t>გ–3</a:t>
            </a:r>
            <a:r>
              <a:rPr lang="ka-GE" sz="1400" dirty="0" smtClean="0">
                <a:solidFill>
                  <a:srgbClr val="000000"/>
                </a:solidFill>
                <a:ea typeface="Times New Roman" panose="02020603050405020304" pitchFamily="18" charset="0"/>
                <a:cs typeface="Sylfaen" panose="010A0502050306030303" pitchFamily="18" charset="0"/>
              </a:rPr>
              <a:t>.</a:t>
            </a:r>
            <a:r>
              <a:rPr lang="ka-GE" sz="1400" dirty="0" smtClean="0">
                <a:solidFill>
                  <a:srgbClr val="000000"/>
                </a:solidFill>
                <a:ea typeface="Calibri" panose="020F0502020204030204" pitchFamily="34" charset="0"/>
                <a:cs typeface="Sylfaen" panose="010A0502050306030303" pitchFamily="18" charset="0"/>
              </a:rPr>
              <a:t> </a:t>
            </a:r>
            <a:r>
              <a:rPr lang="ka-GE" sz="1400" dirty="0">
                <a:solidFill>
                  <a:srgbClr val="000000"/>
                </a:solidFill>
                <a:ea typeface="Calibri" panose="020F0502020204030204" pitchFamily="34" charset="0"/>
                <a:cs typeface="Sylfaen" panose="010A0502050306030303" pitchFamily="18" charset="0"/>
              </a:rPr>
              <a:t>აირების განცალკევებით გაფრქვევის შემდგომ გ-2-დან გაიფრქვევა </a:t>
            </a:r>
            <a:r>
              <a:rPr lang="ka-GE" sz="1400" dirty="0">
                <a:solidFill>
                  <a:srgbClr val="000000"/>
                </a:solidFill>
                <a:ea typeface="Times New Roman" panose="02020603050405020304" pitchFamily="18" charset="0"/>
                <a:cs typeface="Sylfaen" panose="010A0502050306030303" pitchFamily="18" charset="0"/>
              </a:rPr>
              <a:t>აზოტის ოქსიდი (0.41 ტონა </a:t>
            </a:r>
            <a:r>
              <a:rPr lang="ka-GE" sz="1400" dirty="0" err="1">
                <a:solidFill>
                  <a:srgbClr val="000000"/>
                </a:solidFill>
                <a:ea typeface="Times New Roman" panose="02020603050405020304" pitchFamily="18" charset="0"/>
                <a:cs typeface="Sylfaen" panose="010A0502050306030303" pitchFamily="18" charset="0"/>
              </a:rPr>
              <a:t>NOx</a:t>
            </a:r>
            <a:r>
              <a:rPr lang="ka-GE" sz="1400" dirty="0">
                <a:solidFill>
                  <a:srgbClr val="000000"/>
                </a:solidFill>
                <a:ea typeface="Times New Roman" panose="02020603050405020304" pitchFamily="18" charset="0"/>
                <a:cs typeface="Sylfaen" panose="010A0502050306030303" pitchFamily="18" charset="0"/>
              </a:rPr>
              <a:t> ტ/წ), ხოლო, გ-3-დან გოგირდის ანჰიდრიდი (მაქსიმუმ 0.057 SO</a:t>
            </a:r>
            <a:r>
              <a:rPr lang="ka-GE" sz="1400" baseline="-25000" dirty="0">
                <a:solidFill>
                  <a:srgbClr val="000000"/>
                </a:solidFill>
                <a:ea typeface="Times New Roman" panose="02020603050405020304" pitchFamily="18" charset="0"/>
                <a:cs typeface="Sylfaen" panose="010A0502050306030303" pitchFamily="18" charset="0"/>
              </a:rPr>
              <a:t>2 </a:t>
            </a:r>
            <a:r>
              <a:rPr lang="ka-GE" sz="1400" dirty="0">
                <a:solidFill>
                  <a:srgbClr val="000000"/>
                </a:solidFill>
                <a:ea typeface="Times New Roman" panose="02020603050405020304" pitchFamily="18" charset="0"/>
                <a:cs typeface="Sylfaen" panose="010A0502050306030303" pitchFamily="18" charset="0"/>
              </a:rPr>
              <a:t>ტონა /წ). </a:t>
            </a:r>
            <a:endParaRPr lang="en-US" sz="14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17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94" y="618394"/>
            <a:ext cx="9521743" cy="656492"/>
          </a:xfrm>
        </p:spPr>
        <p:txBody>
          <a:bodyPr>
            <a:normAutofit/>
          </a:bodyPr>
          <a:lstStyle/>
          <a:p>
            <a:r>
              <a:rPr lang="ka-GE" sz="2800" b="1" dirty="0" smtClean="0">
                <a:latin typeface="+mn-lt"/>
              </a:rPr>
              <a:t>ნამუშევარი ზეთის გამწმენდი სისტემის რეკონსტრუქცია</a:t>
            </a:r>
            <a:endParaRPr lang="en-US" sz="2800" b="1" dirty="0">
              <a:latin typeface="+mn-lt"/>
            </a:endParaRPr>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12</a:t>
            </a:fld>
            <a:endParaRPr lang="en-US"/>
          </a:p>
        </p:txBody>
      </p:sp>
      <p:sp>
        <p:nvSpPr>
          <p:cNvPr id="7" name="Rectangle 6"/>
          <p:cNvSpPr/>
          <p:nvPr/>
        </p:nvSpPr>
        <p:spPr>
          <a:xfrm>
            <a:off x="296007" y="1641820"/>
            <a:ext cx="3836377" cy="3570208"/>
          </a:xfrm>
          <a:prstGeom prst="rect">
            <a:avLst/>
          </a:prstGeom>
        </p:spPr>
        <p:txBody>
          <a:bodyPr wrap="square">
            <a:spAutoFit/>
          </a:bodyPr>
          <a:lstStyle/>
          <a:p>
            <a:pPr algn="just">
              <a:spcBef>
                <a:spcPts val="600"/>
              </a:spcBef>
              <a:spcAft>
                <a:spcPts val="600"/>
              </a:spcAft>
            </a:pPr>
            <a:r>
              <a:rPr lang="ka-GE" sz="1200" dirty="0">
                <a:solidFill>
                  <a:srgbClr val="000000"/>
                </a:solidFill>
                <a:ea typeface="Times New Roman" panose="02020603050405020304" pitchFamily="18" charset="0"/>
                <a:cs typeface="Sylfaen" panose="010A0502050306030303" pitchFamily="18" charset="0"/>
              </a:rPr>
              <a:t>სქემის მიხედვით ზეთის </a:t>
            </a:r>
            <a:r>
              <a:rPr lang="ka-GE" sz="1200" dirty="0" err="1">
                <a:solidFill>
                  <a:srgbClr val="000000"/>
                </a:solidFill>
                <a:ea typeface="Times New Roman" panose="02020603050405020304" pitchFamily="18" charset="0"/>
                <a:cs typeface="Sylfaen" panose="010A0502050306030303" pitchFamily="18" charset="0"/>
              </a:rPr>
              <a:t>სალექარიდან</a:t>
            </a:r>
            <a:r>
              <a:rPr lang="ka-GE" sz="1200" dirty="0">
                <a:solidFill>
                  <a:srgbClr val="000000"/>
                </a:solidFill>
                <a:ea typeface="Times New Roman" panose="02020603050405020304" pitchFamily="18" charset="0"/>
                <a:cs typeface="Sylfaen" panose="010A0502050306030303" pitchFamily="18" charset="0"/>
              </a:rPr>
              <a:t> (ისინი იმუშავებენ მონაცვლეობით - ერთის შევსების პერიოდში მეორეში ხდება წყლის კონცენტრირება </a:t>
            </a:r>
            <a:r>
              <a:rPr lang="ka-GE" sz="1200" dirty="0" err="1">
                <a:solidFill>
                  <a:srgbClr val="000000"/>
                </a:solidFill>
                <a:ea typeface="Times New Roman" panose="02020603050405020304" pitchFamily="18" charset="0"/>
                <a:cs typeface="Sylfaen" panose="010A0502050306030303" pitchFamily="18" charset="0"/>
              </a:rPr>
              <a:t>სალექარის</a:t>
            </a:r>
            <a:r>
              <a:rPr lang="ka-GE" sz="1200" dirty="0">
                <a:solidFill>
                  <a:srgbClr val="000000"/>
                </a:solidFill>
                <a:ea typeface="Times New Roman" panose="02020603050405020304" pitchFamily="18" charset="0"/>
                <a:cs typeface="Sylfaen" panose="010A0502050306030303" pitchFamily="18" charset="0"/>
              </a:rPr>
              <a:t> ძირში) მიეწოდება </a:t>
            </a:r>
            <a:r>
              <a:rPr lang="ka-GE" sz="1200" dirty="0" err="1">
                <a:solidFill>
                  <a:srgbClr val="000000"/>
                </a:solidFill>
                <a:ea typeface="Times New Roman" panose="02020603050405020304" pitchFamily="18" charset="0"/>
                <a:cs typeface="Sylfaen" panose="010A0502050306030303" pitchFamily="18" charset="0"/>
              </a:rPr>
              <a:t>სორბციულ</a:t>
            </a:r>
            <a:r>
              <a:rPr lang="ka-GE" sz="1200" dirty="0">
                <a:solidFill>
                  <a:srgbClr val="000000"/>
                </a:solidFill>
                <a:ea typeface="Times New Roman" panose="02020603050405020304" pitchFamily="18" charset="0"/>
                <a:cs typeface="Sylfaen" panose="010A0502050306030303" pitchFamily="18" charset="0"/>
              </a:rPr>
              <a:t> ფილტრს. ფილტრიდან ზეთის განცალკევებული ნარჩენი წყალი ჩაედინება ქალაქის ცენტრალურ </a:t>
            </a:r>
            <a:r>
              <a:rPr lang="ka-GE" sz="1200" dirty="0" err="1">
                <a:solidFill>
                  <a:srgbClr val="000000"/>
                </a:solidFill>
                <a:ea typeface="Times New Roman" panose="02020603050405020304" pitchFamily="18" charset="0"/>
                <a:cs typeface="Sylfaen" panose="010A0502050306030303" pitchFamily="18" charset="0"/>
              </a:rPr>
              <a:t>საკანალიზაციო</a:t>
            </a:r>
            <a:r>
              <a:rPr lang="ka-GE" sz="1200" dirty="0">
                <a:solidFill>
                  <a:srgbClr val="000000"/>
                </a:solidFill>
                <a:ea typeface="Times New Roman" panose="02020603050405020304" pitchFamily="18" charset="0"/>
                <a:cs typeface="Sylfaen" panose="010A0502050306030303" pitchFamily="18" charset="0"/>
              </a:rPr>
              <a:t> სისტემაში. ზეთისაგან გასუფთავებული წყალი აკმაყოფილებს „გარემოსდაცვითი ტექნიკური რეგლამენტით“ (საქართველოს მთავრობის №17 დადგენილება (2014 წლის 3 იანვარი)) განსაზღვრულ ნორმას – 5 </a:t>
            </a:r>
            <a:r>
              <a:rPr lang="ka-GE" sz="1200" dirty="0" err="1">
                <a:solidFill>
                  <a:srgbClr val="000000"/>
                </a:solidFill>
                <a:ea typeface="Times New Roman" panose="02020603050405020304" pitchFamily="18" charset="0"/>
                <a:cs typeface="Sylfaen" panose="010A0502050306030303" pitchFamily="18" charset="0"/>
              </a:rPr>
              <a:t>მგ</a:t>
            </a:r>
            <a:r>
              <a:rPr lang="ka-GE" sz="1200" dirty="0">
                <a:solidFill>
                  <a:srgbClr val="000000"/>
                </a:solidFill>
                <a:ea typeface="Times New Roman" panose="02020603050405020304" pitchFamily="18" charset="0"/>
                <a:cs typeface="Sylfaen" panose="010A0502050306030303" pitchFamily="18" charset="0"/>
              </a:rPr>
              <a:t>/ლ.</a:t>
            </a:r>
            <a:endParaRPr lang="en-US" sz="12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200" dirty="0">
                <a:solidFill>
                  <a:srgbClr val="000000"/>
                </a:solidFill>
                <a:ea typeface="Times New Roman" panose="02020603050405020304" pitchFamily="18" charset="0"/>
                <a:cs typeface="Sylfaen" panose="010A0502050306030303" pitchFamily="18" charset="0"/>
              </a:rPr>
              <a:t>კომპრესორის </a:t>
            </a:r>
            <a:r>
              <a:rPr lang="ka-GE" sz="1200" dirty="0" err="1">
                <a:solidFill>
                  <a:srgbClr val="000000"/>
                </a:solidFill>
                <a:ea typeface="Times New Roman" panose="02020603050405020304" pitchFamily="18" charset="0"/>
                <a:cs typeface="Sylfaen" panose="010A0502050306030303" pitchFamily="18" charset="0"/>
              </a:rPr>
              <a:t>განბერვის</a:t>
            </a:r>
            <a:r>
              <a:rPr lang="ka-GE" sz="1200" dirty="0">
                <a:solidFill>
                  <a:srgbClr val="000000"/>
                </a:solidFill>
                <a:ea typeface="Times New Roman" panose="02020603050405020304" pitchFamily="18" charset="0"/>
                <a:cs typeface="Sylfaen" panose="010A0502050306030303" pitchFamily="18" charset="0"/>
              </a:rPr>
              <a:t> </a:t>
            </a:r>
            <a:r>
              <a:rPr lang="ka-GE" sz="1200" dirty="0" err="1">
                <a:solidFill>
                  <a:srgbClr val="000000"/>
                </a:solidFill>
                <a:ea typeface="Times New Roman" panose="02020603050405020304" pitchFamily="18" charset="0"/>
                <a:cs typeface="Sylfaen" panose="010A0502050306030303" pitchFamily="18" charset="0"/>
              </a:rPr>
              <a:t>კონდენსატებში</a:t>
            </a:r>
            <a:r>
              <a:rPr lang="ka-GE" sz="1200" dirty="0">
                <a:solidFill>
                  <a:srgbClr val="000000"/>
                </a:solidFill>
                <a:ea typeface="Times New Roman" panose="02020603050405020304" pitchFamily="18" charset="0"/>
                <a:cs typeface="Sylfaen" panose="010A0502050306030303" pitchFamily="18" charset="0"/>
              </a:rPr>
              <a:t> ზეთი არის ნაწილობრივ თავისუფალი და ნაწილობრივ </a:t>
            </a:r>
            <a:r>
              <a:rPr lang="ka-GE" sz="1200" dirty="0" err="1">
                <a:solidFill>
                  <a:srgbClr val="000000"/>
                </a:solidFill>
                <a:ea typeface="Times New Roman" panose="02020603050405020304" pitchFamily="18" charset="0"/>
                <a:cs typeface="Sylfaen" panose="010A0502050306030303" pitchFamily="18" charset="0"/>
              </a:rPr>
              <a:t>ემულგირებული</a:t>
            </a:r>
            <a:r>
              <a:rPr lang="ka-GE" sz="1200" dirty="0">
                <a:solidFill>
                  <a:srgbClr val="000000"/>
                </a:solidFill>
                <a:ea typeface="Times New Roman" panose="02020603050405020304" pitchFamily="18" charset="0"/>
                <a:cs typeface="Sylfaen" panose="010A0502050306030303" pitchFamily="18" charset="0"/>
              </a:rPr>
              <a:t> (წყალ-ზეთი) სახით. საწყის ემულსიაში ზეთის შემადგენლობა წყალში არის დაახლოებით 1000 </a:t>
            </a:r>
            <a:r>
              <a:rPr lang="ka-GE" sz="1200" dirty="0" err="1">
                <a:solidFill>
                  <a:srgbClr val="000000"/>
                </a:solidFill>
                <a:ea typeface="Times New Roman" panose="02020603050405020304" pitchFamily="18" charset="0"/>
                <a:cs typeface="Sylfaen" panose="010A0502050306030303" pitchFamily="18" charset="0"/>
              </a:rPr>
              <a:t>მგ</a:t>
            </a:r>
            <a:r>
              <a:rPr lang="ka-GE" sz="1200" dirty="0">
                <a:solidFill>
                  <a:srgbClr val="000000"/>
                </a:solidFill>
                <a:ea typeface="Times New Roman" panose="02020603050405020304" pitchFamily="18" charset="0"/>
                <a:cs typeface="Sylfaen" panose="010A0502050306030303" pitchFamily="18" charset="0"/>
              </a:rPr>
              <a:t>/ლ; ემულსიის სეპარაციის და გაწმენდის შემდეგ: &lt;5 </a:t>
            </a:r>
            <a:r>
              <a:rPr lang="ka-GE" sz="1200" dirty="0" err="1">
                <a:solidFill>
                  <a:srgbClr val="000000"/>
                </a:solidFill>
                <a:ea typeface="Times New Roman" panose="02020603050405020304" pitchFamily="18" charset="0"/>
                <a:cs typeface="Sylfaen" panose="010A0502050306030303" pitchFamily="18" charset="0"/>
              </a:rPr>
              <a:t>მგ</a:t>
            </a:r>
            <a:r>
              <a:rPr lang="ka-GE" sz="1200" dirty="0">
                <a:solidFill>
                  <a:srgbClr val="000000"/>
                </a:solidFill>
                <a:ea typeface="Times New Roman" panose="02020603050405020304" pitchFamily="18" charset="0"/>
                <a:cs typeface="Sylfaen" panose="010A0502050306030303" pitchFamily="18" charset="0"/>
              </a:rPr>
              <a:t>/ლ. გაწმენდილი ზეთის რაოდენობა წელიწადში დაახლოებით 700 ლიტრია.</a:t>
            </a:r>
            <a:endParaRPr lang="en-US" sz="1200" dirty="0">
              <a:solidFill>
                <a:srgbClr val="000000"/>
              </a:solidFill>
              <a:effectLs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393278" y="1559413"/>
            <a:ext cx="7614083" cy="3705370"/>
          </a:xfrm>
          <a:prstGeom prst="rect">
            <a:avLst/>
          </a:prstGeom>
        </p:spPr>
      </p:pic>
    </p:spTree>
    <p:extLst>
      <p:ext uri="{BB962C8B-B14F-4D97-AF65-F5344CB8AC3E}">
        <p14:creationId xmlns:p14="http://schemas.microsoft.com/office/powerpoint/2010/main" val="338637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9" y="376964"/>
            <a:ext cx="8596668" cy="682869"/>
          </a:xfrm>
        </p:spPr>
        <p:txBody>
          <a:bodyPr>
            <a:normAutofit/>
          </a:bodyPr>
          <a:lstStyle/>
          <a:p>
            <a:r>
              <a:rPr lang="ka-GE" sz="2800" b="1" dirty="0" smtClean="0"/>
              <a:t>აზოტმჟავას საწყობში ავზების ქვეშეების მოწყობა </a:t>
            </a:r>
            <a:endParaRPr lang="en-US" sz="2800" b="1" dirty="0"/>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13</a:t>
            </a:fld>
            <a:endParaRPr lang="en-US"/>
          </a:p>
        </p:txBody>
      </p:sp>
      <p:sp>
        <p:nvSpPr>
          <p:cNvPr id="5" name="Rectangle 4"/>
          <p:cNvSpPr/>
          <p:nvPr/>
        </p:nvSpPr>
        <p:spPr>
          <a:xfrm>
            <a:off x="378395" y="1207629"/>
            <a:ext cx="4134278" cy="4785926"/>
          </a:xfrm>
          <a:prstGeom prst="rect">
            <a:avLst/>
          </a:prstGeom>
        </p:spPr>
        <p:txBody>
          <a:bodyPr wrap="square">
            <a:spAutoFit/>
          </a:bodyPr>
          <a:lstStyle/>
          <a:p>
            <a:pPr algn="just">
              <a:spcAft>
                <a:spcPts val="600"/>
              </a:spcAft>
            </a:pPr>
            <a:r>
              <a:rPr lang="ka-GE" sz="1200" dirty="0">
                <a:solidFill>
                  <a:srgbClr val="000000"/>
                </a:solidFill>
                <a:ea typeface="Calibri" panose="020F0502020204030204" pitchFamily="34" charset="0"/>
                <a:cs typeface="Times New Roman" panose="02020603050405020304" pitchFamily="18" charset="0"/>
              </a:rPr>
              <a:t>აზოტმჟავას საწყობში არის 6 ცალი 10 მ</a:t>
            </a:r>
            <a:r>
              <a:rPr lang="ka-GE" sz="1200" baseline="30000" dirty="0">
                <a:solidFill>
                  <a:srgbClr val="000000"/>
                </a:solidFill>
                <a:ea typeface="Calibri" panose="020F0502020204030204" pitchFamily="34" charset="0"/>
                <a:cs typeface="Times New Roman" panose="02020603050405020304" pitchFamily="18" charset="0"/>
              </a:rPr>
              <a:t>3</a:t>
            </a:r>
            <a:r>
              <a:rPr lang="ka-GE" sz="1200" dirty="0">
                <a:solidFill>
                  <a:srgbClr val="000000"/>
                </a:solidFill>
                <a:ea typeface="Calibri" panose="020F0502020204030204" pitchFamily="34" charset="0"/>
                <a:cs typeface="Times New Roman" panose="02020603050405020304" pitchFamily="18" charset="0"/>
              </a:rPr>
              <a:t>-იანი უჟანგავი ფოლადის ავზი. ამათგან პირველ 4 ავზს ექნება ამოშენებული საერთო ქვეშე, რომლის მოცულობა იქნება  27,1 მ</a:t>
            </a:r>
            <a:r>
              <a:rPr lang="ka-GE" sz="1200" baseline="30000" dirty="0">
                <a:solidFill>
                  <a:srgbClr val="000000"/>
                </a:solidFill>
                <a:ea typeface="Calibri" panose="020F0502020204030204" pitchFamily="34" charset="0"/>
                <a:cs typeface="Times New Roman" panose="02020603050405020304" pitchFamily="18" charset="0"/>
              </a:rPr>
              <a:t>3 </a:t>
            </a:r>
            <a:r>
              <a:rPr lang="ka-GE" sz="1200" dirty="0">
                <a:solidFill>
                  <a:srgbClr val="000000"/>
                </a:solidFill>
                <a:ea typeface="Calibri" panose="020F0502020204030204" pitchFamily="34" charset="0"/>
                <a:cs typeface="Times New Roman" panose="02020603050405020304" pitchFamily="18" charset="0"/>
              </a:rPr>
              <a:t>(სიგრძე-11,5 მეტრი, სიგანე-5,9 მეტრი და სიმაღლე-0,4 მეტრი). ქვეშეს ამ ნაწილში იქნება ორი შემკრები ორმო, ხოლო 5-ე ავზის ქვეშე იქნება (სიგრძე-2,9 მეტრი, სიგანე-5,9 მეტრი და სიმაღლე-0,4 მეტრი) ერთი შემკრები ორმოთი, რომლის მოცულობაც 6,8 მ</a:t>
            </a:r>
            <a:r>
              <a:rPr lang="ka-GE" sz="1200" baseline="30000" dirty="0">
                <a:solidFill>
                  <a:srgbClr val="000000"/>
                </a:solidFill>
                <a:ea typeface="Calibri" panose="020F0502020204030204" pitchFamily="34" charset="0"/>
                <a:cs typeface="Times New Roman" panose="02020603050405020304" pitchFamily="18" charset="0"/>
              </a:rPr>
              <a:t>3,</a:t>
            </a:r>
            <a:r>
              <a:rPr lang="ka-GE" sz="1200" dirty="0">
                <a:solidFill>
                  <a:srgbClr val="000000"/>
                </a:solidFill>
                <a:ea typeface="Calibri" panose="020F0502020204030204" pitchFamily="34" charset="0"/>
                <a:cs typeface="Times New Roman" panose="02020603050405020304" pitchFamily="18" charset="0"/>
              </a:rPr>
              <a:t>იქნება,</a:t>
            </a:r>
            <a:r>
              <a:rPr lang="ka-GE" sz="1200" baseline="30000" dirty="0">
                <a:solidFill>
                  <a:srgbClr val="000000"/>
                </a:solidFill>
                <a:ea typeface="Calibri" panose="020F0502020204030204" pitchFamily="34" charset="0"/>
                <a:cs typeface="Times New Roman" panose="02020603050405020304" pitchFamily="18" charset="0"/>
              </a:rPr>
              <a:t> </a:t>
            </a:r>
            <a:r>
              <a:rPr lang="ka-GE" sz="1200" dirty="0">
                <a:solidFill>
                  <a:srgbClr val="000000"/>
                </a:solidFill>
                <a:ea typeface="Calibri" panose="020F0502020204030204" pitchFamily="34" charset="0"/>
                <a:cs typeface="Times New Roman" panose="02020603050405020304" pitchFamily="18" charset="0"/>
              </a:rPr>
              <a:t>აქ უნდა აღინიშნოს რომ პირველ 4 ავზის და მე-5 ავზის ქვეშეები გაერთიანებული იქნება ერთმანეთთან შემაერთებელი 80 </a:t>
            </a:r>
            <a:r>
              <a:rPr lang="ka-GE" sz="1200" dirty="0" err="1">
                <a:solidFill>
                  <a:srgbClr val="000000"/>
                </a:solidFill>
                <a:ea typeface="Calibri" panose="020F0502020204030204" pitchFamily="34" charset="0"/>
                <a:cs typeface="Times New Roman" panose="02020603050405020304" pitchFamily="18" charset="0"/>
              </a:rPr>
              <a:t>მმ</a:t>
            </a:r>
            <a:r>
              <a:rPr lang="ka-GE" sz="1200" dirty="0">
                <a:solidFill>
                  <a:srgbClr val="000000"/>
                </a:solidFill>
                <a:ea typeface="Calibri" panose="020F0502020204030204" pitchFamily="34" charset="0"/>
                <a:cs typeface="Times New Roman" panose="02020603050405020304" pitchFamily="18" charset="0"/>
              </a:rPr>
              <a:t>-იანი პლასტმასის მილით, რომელთა საერთო მოცულობა გამოდის ზიარი ჭურჭლის პრინციპით 34 მ</a:t>
            </a:r>
            <a:r>
              <a:rPr lang="ka-GE" sz="1200" baseline="30000" dirty="0">
                <a:solidFill>
                  <a:srgbClr val="000000"/>
                </a:solidFill>
                <a:ea typeface="Calibri" panose="020F0502020204030204" pitchFamily="34" charset="0"/>
                <a:cs typeface="Times New Roman" panose="02020603050405020304" pitchFamily="18" charset="0"/>
              </a:rPr>
              <a:t>3</a:t>
            </a:r>
            <a:r>
              <a:rPr lang="ka-GE" sz="1200" dirty="0">
                <a:solidFill>
                  <a:srgbClr val="000000"/>
                </a:solidFill>
                <a:ea typeface="Calibri" panose="020F0502020204030204" pitchFamily="34" charset="0"/>
                <a:cs typeface="Times New Roman" panose="02020603050405020304" pitchFamily="18" charset="0"/>
              </a:rPr>
              <a:t> და სამი შემკრები ორმოთი. </a:t>
            </a:r>
            <a:endParaRPr lang="en-US" sz="1200" dirty="0">
              <a:solidFill>
                <a:srgbClr val="000000"/>
              </a:solidFill>
              <a:ea typeface="Calibri" panose="020F0502020204030204" pitchFamily="34" charset="0"/>
              <a:cs typeface="Times New Roman" panose="02020603050405020304" pitchFamily="18" charset="0"/>
            </a:endParaRPr>
          </a:p>
          <a:p>
            <a:pPr algn="just"/>
            <a:r>
              <a:rPr lang="ka-GE" sz="1200" dirty="0">
                <a:solidFill>
                  <a:srgbClr val="000000"/>
                </a:solidFill>
                <a:ea typeface="Calibri" panose="020F0502020204030204" pitchFamily="34" charset="0"/>
                <a:cs typeface="Times New Roman" panose="02020603050405020304" pitchFamily="18" charset="0"/>
              </a:rPr>
              <a:t>მე-6 ავზს ამოშენებული ექნება ცალკე ქვეშე 6,7 მ</a:t>
            </a:r>
            <a:r>
              <a:rPr lang="ka-GE" sz="1200" baseline="30000" dirty="0">
                <a:solidFill>
                  <a:srgbClr val="000000"/>
                </a:solidFill>
                <a:ea typeface="Calibri" panose="020F0502020204030204" pitchFamily="34" charset="0"/>
                <a:cs typeface="Times New Roman" panose="02020603050405020304" pitchFamily="18" charset="0"/>
              </a:rPr>
              <a:t>3 </a:t>
            </a:r>
            <a:r>
              <a:rPr lang="ka-GE" sz="1200" dirty="0">
                <a:solidFill>
                  <a:srgbClr val="000000"/>
                </a:solidFill>
                <a:ea typeface="Calibri" panose="020F0502020204030204" pitchFamily="34" charset="0"/>
                <a:cs typeface="Times New Roman" panose="02020603050405020304" pitchFamily="18" charset="0"/>
              </a:rPr>
              <a:t>მოცულობის (სირძე-5,87 მეტრი, სიგანე-2,88 მეტრი და სიმაღლე-0,4 მეტრი), სადაც დამოუკიდებელ </a:t>
            </a:r>
            <a:r>
              <a:rPr lang="ka-GE" sz="1200" dirty="0" err="1">
                <a:solidFill>
                  <a:srgbClr val="000000"/>
                </a:solidFill>
                <a:ea typeface="Calibri" panose="020F0502020204030204" pitchFamily="34" charset="0"/>
                <a:cs typeface="Times New Roman" panose="02020603050405020304" pitchFamily="18" charset="0"/>
              </a:rPr>
              <a:t>ქვეშეში</a:t>
            </a:r>
            <a:r>
              <a:rPr lang="ka-GE" sz="1200" dirty="0">
                <a:solidFill>
                  <a:srgbClr val="000000"/>
                </a:solidFill>
                <a:ea typeface="Calibri" panose="020F0502020204030204" pitchFamily="34" charset="0"/>
                <a:cs typeface="Times New Roman" panose="02020603050405020304" pitchFamily="18" charset="0"/>
              </a:rPr>
              <a:t> იქნება ორი შემკრები ორმო, რომელიც ავზის თავსა და ბოლოში ქვეშეს ფსკერზე იქნება განთავსებული. ამ აღნიშნულ მე-6 ავზში იქნება დაბალი კონცენტრაციის მჟავა (შემჟავებული წყალი) და ეს ავზი უფრო ხშირად, მხოლოდ ნახევრამდე, დაახლოებით 5 მ</a:t>
            </a:r>
            <a:r>
              <a:rPr lang="ka-GE" sz="1200" baseline="30000" dirty="0">
                <a:solidFill>
                  <a:srgbClr val="000000"/>
                </a:solidFill>
                <a:ea typeface="Calibri" panose="020F0502020204030204" pitchFamily="34" charset="0"/>
                <a:cs typeface="Times New Roman" panose="02020603050405020304" pitchFamily="18" charset="0"/>
              </a:rPr>
              <a:t>3</a:t>
            </a:r>
            <a:r>
              <a:rPr lang="ka-GE" sz="1200" dirty="0">
                <a:solidFill>
                  <a:srgbClr val="000000"/>
                </a:solidFill>
                <a:ea typeface="Calibri" panose="020F0502020204030204" pitchFamily="34" charset="0"/>
                <a:cs typeface="Times New Roman" panose="02020603050405020304" pitchFamily="18" charset="0"/>
              </a:rPr>
              <a:t>-მდე შეივსება. რისკების გათვლით აღნიშნული ქვეშეები სრულიად საკმარისია, დაღვრის შემთხვევაში ავზებში არსებული მჟავის მოცულობის რაოდენობებისა, რათა არ მოხდეს მჟავის ნიადაგთან, მიწის </a:t>
            </a:r>
            <a:r>
              <a:rPr lang="ka-GE" sz="1200" dirty="0" err="1">
                <a:solidFill>
                  <a:srgbClr val="000000"/>
                </a:solidFill>
                <a:ea typeface="Calibri" panose="020F0502020204030204" pitchFamily="34" charset="0"/>
                <a:cs typeface="Times New Roman" panose="02020603050405020304" pitchFamily="18" charset="0"/>
              </a:rPr>
              <a:t>გრუნტთან</a:t>
            </a:r>
            <a:r>
              <a:rPr lang="ka-GE" sz="1200" dirty="0">
                <a:solidFill>
                  <a:srgbClr val="000000"/>
                </a:solidFill>
                <a:ea typeface="Calibri" panose="020F0502020204030204" pitchFamily="34" charset="0"/>
                <a:cs typeface="Times New Roman" panose="02020603050405020304" pitchFamily="18" charset="0"/>
              </a:rPr>
              <a:t> კავშირი </a:t>
            </a:r>
            <a:endParaRPr lang="en-US" sz="2000" dirty="0"/>
          </a:p>
        </p:txBody>
      </p:sp>
      <p:pic>
        <p:nvPicPr>
          <p:cNvPr id="6" name="Picture 5"/>
          <p:cNvPicPr>
            <a:picLocks noChangeAspect="1"/>
          </p:cNvPicPr>
          <p:nvPr/>
        </p:nvPicPr>
        <p:blipFill>
          <a:blip r:embed="rId2"/>
          <a:stretch>
            <a:fillRect/>
          </a:stretch>
        </p:blipFill>
        <p:spPr>
          <a:xfrm>
            <a:off x="4512673" y="1059833"/>
            <a:ext cx="7531938" cy="4981530"/>
          </a:xfrm>
          <a:prstGeom prst="rect">
            <a:avLst/>
          </a:prstGeom>
        </p:spPr>
      </p:pic>
    </p:spTree>
    <p:extLst>
      <p:ext uri="{BB962C8B-B14F-4D97-AF65-F5344CB8AC3E}">
        <p14:creationId xmlns:p14="http://schemas.microsoft.com/office/powerpoint/2010/main" val="329352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58008"/>
            <a:ext cx="6455873" cy="515815"/>
          </a:xfrm>
        </p:spPr>
        <p:txBody>
          <a:bodyPr>
            <a:normAutofit/>
          </a:bodyPr>
          <a:lstStyle/>
          <a:p>
            <a:pPr algn="ctr"/>
            <a:r>
              <a:rPr lang="ka-GE" sz="2400" b="1" dirty="0" smtClean="0"/>
              <a:t>საწარმოს მუშაობის რეჟიმი და წარმადობა</a:t>
            </a:r>
            <a:endParaRPr lang="en-US" sz="3200" b="1" dirty="0"/>
          </a:p>
        </p:txBody>
      </p:sp>
      <p:sp>
        <p:nvSpPr>
          <p:cNvPr id="6" name="Footer Placeholder 5"/>
          <p:cNvSpPr>
            <a:spLocks noGrp="1"/>
          </p:cNvSpPr>
          <p:nvPr>
            <p:ph type="ftr" sz="quarter" idx="11"/>
          </p:nvPr>
        </p:nvSpPr>
        <p:spPr/>
        <p:txBody>
          <a:bodyPr/>
          <a:lstStyle/>
          <a:p>
            <a:r>
              <a:rPr lang="it-IT" dirty="0" smtClean="0"/>
              <a:t>GAMMA </a:t>
            </a:r>
            <a:r>
              <a:rPr lang="it-IT" dirty="0" err="1" smtClean="0"/>
              <a:t>Consulting</a:t>
            </a:r>
            <a:r>
              <a:rPr lang="it-IT" dirty="0" smtClean="0"/>
              <a:t> Ltd. 19d. </a:t>
            </a:r>
            <a:r>
              <a:rPr lang="it-IT" dirty="0" err="1" smtClean="0"/>
              <a:t>Guramishvili</a:t>
            </a:r>
            <a:r>
              <a:rPr lang="it-IT" dirty="0" smtClean="0"/>
              <a:t> </a:t>
            </a:r>
            <a:r>
              <a:rPr lang="it-IT" dirty="0" err="1" smtClean="0"/>
              <a:t>av</a:t>
            </a:r>
            <a:r>
              <a:rPr lang="it-IT" dirty="0" smtClean="0"/>
              <a:t>, 0192, Tbilisi, Georgia</a:t>
            </a:r>
            <a:endParaRPr lang="en-US" dirty="0"/>
          </a:p>
        </p:txBody>
      </p:sp>
      <p:sp>
        <p:nvSpPr>
          <p:cNvPr id="7" name="Slide Number Placeholder 6"/>
          <p:cNvSpPr>
            <a:spLocks noGrp="1"/>
          </p:cNvSpPr>
          <p:nvPr>
            <p:ph type="sldNum" sz="quarter" idx="12"/>
          </p:nvPr>
        </p:nvSpPr>
        <p:spPr/>
        <p:txBody>
          <a:bodyPr/>
          <a:lstStyle/>
          <a:p>
            <a:fld id="{EC9AC1AF-E152-4E98-933E-979B41F3DF29}" type="slidenum">
              <a:rPr lang="en-US" smtClean="0"/>
              <a:t>14</a:t>
            </a:fld>
            <a:endParaRPr lang="en-US"/>
          </a:p>
        </p:txBody>
      </p:sp>
      <p:sp>
        <p:nvSpPr>
          <p:cNvPr id="5" name="Rectangle 4"/>
          <p:cNvSpPr/>
          <p:nvPr/>
        </p:nvSpPr>
        <p:spPr>
          <a:xfrm>
            <a:off x="857269" y="2094491"/>
            <a:ext cx="7460253" cy="2923877"/>
          </a:xfrm>
          <a:prstGeom prst="rect">
            <a:avLst/>
          </a:prstGeom>
        </p:spPr>
        <p:txBody>
          <a:bodyPr wrap="square">
            <a:spAutoFit/>
          </a:bodyPr>
          <a:lstStyle/>
          <a:p>
            <a:pPr algn="just">
              <a:spcBef>
                <a:spcPts val="600"/>
              </a:spcBef>
              <a:spcAft>
                <a:spcPts val="600"/>
              </a:spcAft>
            </a:pPr>
            <a:r>
              <a:rPr lang="ka-GE" sz="1400" dirty="0">
                <a:solidFill>
                  <a:srgbClr val="000000"/>
                </a:solidFill>
                <a:ea typeface="Calibri" panose="020F0502020204030204" pitchFamily="34" charset="0"/>
                <a:cs typeface="Times New Roman" panose="02020603050405020304" pitchFamily="18" charset="0"/>
              </a:rPr>
              <a:t>სულ კომპანიაში დასაქმებულია 83 თანამშრომელი. მათგან 25 მუშაობს 24 საათიან ცვლებში 4 დღეში ერთხელ, ყოველ ცვლაში 2 საათი - შესვენებაა. დანარჩენი მუშაობს კვირაში 5 დღე, 8 საათი დღეში, აქედან 1 საათი - შესვენება. ყველა თანამშრომელს წელიწადში ერთხელ აქვს 24-დღიანი ანაზღაურებადი შვებულება.</a:t>
            </a:r>
            <a:endParaRPr lang="en-US" sz="1400" dirty="0">
              <a:solidFill>
                <a:srgbClr val="000000"/>
              </a:solidFill>
              <a:ea typeface="Calibri" panose="020F0502020204030204" pitchFamily="34" charset="0"/>
              <a:cs typeface="Times New Roman" panose="02020603050405020304" pitchFamily="18" charset="0"/>
            </a:endParaRPr>
          </a:p>
          <a:p>
            <a:pPr algn="just">
              <a:spcBef>
                <a:spcPts val="600"/>
              </a:spcBef>
            </a:pPr>
            <a:r>
              <a:rPr lang="ka-GE" sz="1400" dirty="0"/>
              <a:t>ჟანგბადისა და აზოტის იზოტოპების საწარმო მუშაობს წელიწადში 365 დღე და წარმადობის გაზრდის შემდგომ აწარმოებს:</a:t>
            </a:r>
            <a:endParaRPr lang="en-US" sz="1400" dirty="0"/>
          </a:p>
          <a:p>
            <a:pPr marL="342900" lvl="0" indent="-342900" algn="just">
              <a:spcBef>
                <a:spcPts val="600"/>
              </a:spcBef>
              <a:spcAft>
                <a:spcPts val="0"/>
              </a:spcAft>
              <a:buFont typeface="Symbol" panose="05050102010706020507" pitchFamily="18" charset="2"/>
              <a:buChar char=""/>
            </a:pPr>
            <a:r>
              <a:rPr lang="ka-GE" sz="1400" dirty="0">
                <a:solidFill>
                  <a:srgbClr val="000000"/>
                </a:solidFill>
              </a:rPr>
              <a:t> </a:t>
            </a:r>
            <a:r>
              <a:rPr lang="ka-GE" sz="1400" dirty="0">
                <a:ea typeface="Times New Roman" panose="02020603050405020304" pitchFamily="18" charset="0"/>
                <a:cs typeface="Sylfaen" panose="010A0502050306030303" pitchFamily="18" charset="0"/>
              </a:rPr>
              <a:t>H</a:t>
            </a:r>
            <a:r>
              <a:rPr lang="ka-GE" sz="1400" baseline="-25000" dirty="0">
                <a:ea typeface="Times New Roman" panose="02020603050405020304" pitchFamily="18" charset="0"/>
                <a:cs typeface="Sylfaen" panose="010A0502050306030303" pitchFamily="18" charset="0"/>
              </a:rPr>
              <a:t>2</a:t>
            </a:r>
            <a:r>
              <a:rPr lang="ka-GE" sz="1400" baseline="30000" dirty="0">
                <a:ea typeface="Times New Roman" panose="02020603050405020304" pitchFamily="18" charset="0"/>
                <a:cs typeface="Sylfaen" panose="010A0502050306030303" pitchFamily="18" charset="0"/>
              </a:rPr>
              <a:t>18</a:t>
            </a:r>
            <a:r>
              <a:rPr lang="ka-GE" sz="1400" dirty="0">
                <a:ea typeface="Times New Roman" panose="02020603050405020304" pitchFamily="18" charset="0"/>
                <a:cs typeface="Sylfaen" panose="010A0502050306030303" pitchFamily="18" charset="0"/>
              </a:rPr>
              <a:t>O - 38კგ-ს; </a:t>
            </a:r>
            <a:endParaRPr lang="en-US" sz="1400" dirty="0"/>
          </a:p>
          <a:p>
            <a:pPr marL="342900" lvl="0" indent="-342900" algn="just">
              <a:spcBef>
                <a:spcPts val="600"/>
              </a:spcBef>
              <a:spcAft>
                <a:spcPts val="0"/>
              </a:spcAft>
              <a:buFont typeface="Symbol" panose="05050102010706020507" pitchFamily="18" charset="2"/>
              <a:buChar char=""/>
            </a:pPr>
            <a:r>
              <a:rPr lang="ka-GE" sz="1400" dirty="0">
                <a:ea typeface="Times New Roman" panose="02020603050405020304" pitchFamily="18" charset="0"/>
                <a:cs typeface="Sylfaen" panose="010A0502050306030303" pitchFamily="18" charset="0"/>
              </a:rPr>
              <a:t>H</a:t>
            </a:r>
            <a:r>
              <a:rPr lang="ka-GE" sz="1400" baseline="-25000" dirty="0">
                <a:ea typeface="Times New Roman" panose="02020603050405020304" pitchFamily="18" charset="0"/>
                <a:cs typeface="Sylfaen" panose="010A0502050306030303" pitchFamily="18" charset="0"/>
              </a:rPr>
              <a:t>2</a:t>
            </a:r>
            <a:r>
              <a:rPr lang="ka-GE" sz="1400" baseline="30000" dirty="0">
                <a:ea typeface="Times New Roman" panose="02020603050405020304" pitchFamily="18" charset="0"/>
                <a:cs typeface="Sylfaen" panose="010A0502050306030303" pitchFamily="18" charset="0"/>
              </a:rPr>
              <a:t>17</a:t>
            </a:r>
            <a:r>
              <a:rPr lang="ka-GE" sz="1400" dirty="0">
                <a:ea typeface="Times New Roman" panose="02020603050405020304" pitchFamily="18" charset="0"/>
                <a:cs typeface="Sylfaen" panose="010A0502050306030303" pitchFamily="18" charset="0"/>
              </a:rPr>
              <a:t>O - 2 კგ-ს; </a:t>
            </a:r>
            <a:endParaRPr lang="en-US" sz="1400" dirty="0"/>
          </a:p>
          <a:p>
            <a:pPr marL="342900" lvl="0" indent="-342900" algn="just">
              <a:spcBef>
                <a:spcPts val="600"/>
              </a:spcBef>
              <a:spcAft>
                <a:spcPts val="0"/>
              </a:spcAft>
              <a:buFont typeface="Symbol" panose="05050102010706020507" pitchFamily="18" charset="2"/>
              <a:buChar char=""/>
            </a:pPr>
            <a:r>
              <a:rPr lang="ka-GE" sz="1400" baseline="30000" dirty="0">
                <a:ea typeface="Times New Roman" panose="02020603050405020304" pitchFamily="18" charset="0"/>
                <a:cs typeface="Sylfaen" panose="010A0502050306030303" pitchFamily="18" charset="0"/>
              </a:rPr>
              <a:t>15</a:t>
            </a:r>
            <a:r>
              <a:rPr lang="ka-GE" sz="1400" dirty="0">
                <a:ea typeface="Times New Roman" panose="02020603050405020304" pitchFamily="18" charset="0"/>
                <a:cs typeface="Sylfaen" panose="010A0502050306030303" pitchFamily="18" charset="0"/>
              </a:rPr>
              <a:t>N - 35 კგ-ს.</a:t>
            </a:r>
            <a:endParaRPr lang="en-US" sz="1400" dirty="0"/>
          </a:p>
          <a:p>
            <a:pPr algn="just">
              <a:spcBef>
                <a:spcPts val="600"/>
              </a:spcBef>
            </a:pPr>
            <a:r>
              <a:rPr lang="ka-GE" sz="1400" dirty="0">
                <a:ea typeface="Times New Roman" panose="02020603050405020304" pitchFamily="18" charset="0"/>
                <a:cs typeface="Sylfaen" panose="010A0502050306030303" pitchFamily="18" charset="0"/>
              </a:rPr>
              <a:t>თხევადი აზოტის საამქროს წლიური წარმადობა შეადგენს დაახლოებით - 4.500 ტ. </a:t>
            </a:r>
            <a:r>
              <a:rPr lang="ka-GE" sz="1400" dirty="0"/>
              <a:t>საამქრო მუშაობს წელიწადში 350 დღე.</a:t>
            </a:r>
            <a:endParaRPr lang="en-US" sz="1400" dirty="0">
              <a:effectLst/>
            </a:endParaRPr>
          </a:p>
        </p:txBody>
      </p:sp>
    </p:spTree>
    <p:extLst>
      <p:ext uri="{BB962C8B-B14F-4D97-AF65-F5344CB8AC3E}">
        <p14:creationId xmlns:p14="http://schemas.microsoft.com/office/powerpoint/2010/main" val="323905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57" y="319454"/>
            <a:ext cx="8596668" cy="1320800"/>
          </a:xfrm>
        </p:spPr>
        <p:txBody>
          <a:bodyPr/>
          <a:lstStyle/>
          <a:p>
            <a:r>
              <a:rPr lang="ka-GE" b="1" dirty="0" smtClean="0"/>
              <a:t/>
            </a:r>
            <a:br>
              <a:rPr lang="ka-GE" b="1" dirty="0" smtClean="0"/>
            </a:br>
            <a:r>
              <a:rPr lang="ka-GE" sz="3200" b="1" dirty="0" smtClean="0"/>
              <a:t>ალტერნატიული ვარიანტები</a:t>
            </a:r>
            <a:endParaRPr lang="en-US" sz="3200" b="1"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15</a:t>
            </a:fld>
            <a:endParaRPr lang="en-US"/>
          </a:p>
        </p:txBody>
      </p:sp>
      <p:sp>
        <p:nvSpPr>
          <p:cNvPr id="5" name="Rectangle 4"/>
          <p:cNvSpPr/>
          <p:nvPr/>
        </p:nvSpPr>
        <p:spPr>
          <a:xfrm>
            <a:off x="552359" y="1808430"/>
            <a:ext cx="9295026" cy="3877985"/>
          </a:xfrm>
          <a:prstGeom prst="rect">
            <a:avLst/>
          </a:prstGeom>
        </p:spPr>
        <p:txBody>
          <a:bodyPr wrap="square">
            <a:spAutoFit/>
          </a:bodyPr>
          <a:lstStyle/>
          <a:p>
            <a:pPr algn="just">
              <a:spcBef>
                <a:spcPts val="600"/>
              </a:spcBef>
              <a:spcAft>
                <a:spcPts val="600"/>
              </a:spcAft>
            </a:pPr>
            <a:r>
              <a:rPr lang="ka-GE" sz="1200" dirty="0" smtClean="0">
                <a:solidFill>
                  <a:srgbClr val="000000"/>
                </a:solidFill>
                <a:ea typeface="Calibri" panose="020F0502020204030204" pitchFamily="34" charset="0"/>
                <a:cs typeface="Times New Roman" panose="02020603050405020304" pitchFamily="18" charset="0"/>
              </a:rPr>
              <a:t>შპს ,,სი-ფი-აი ჯორჯია“-ს ჟანგბადის და აზოტის იზოტოპების (</a:t>
            </a:r>
            <a:r>
              <a:rPr lang="ka-GE" sz="1200" baseline="30000" dirty="0" smtClean="0">
                <a:solidFill>
                  <a:srgbClr val="000000"/>
                </a:solidFill>
                <a:ea typeface="Calibri" panose="020F0502020204030204" pitchFamily="34" charset="0"/>
                <a:cs typeface="Times New Roman" panose="02020603050405020304" pitchFamily="18" charset="0"/>
              </a:rPr>
              <a:t>18</a:t>
            </a:r>
            <a:r>
              <a:rPr lang="ka-GE" sz="1200" dirty="0" smtClean="0">
                <a:solidFill>
                  <a:srgbClr val="000000"/>
                </a:solidFill>
                <a:ea typeface="Calibri" panose="020F0502020204030204" pitchFamily="34" charset="0"/>
                <a:cs typeface="Times New Roman" panose="02020603050405020304" pitchFamily="18" charset="0"/>
              </a:rPr>
              <a:t>O, </a:t>
            </a:r>
            <a:r>
              <a:rPr lang="ka-GE" sz="1200" baseline="30000" dirty="0" smtClean="0">
                <a:solidFill>
                  <a:srgbClr val="000000"/>
                </a:solidFill>
                <a:ea typeface="Calibri" panose="020F0502020204030204" pitchFamily="34" charset="0"/>
                <a:cs typeface="Times New Roman" panose="02020603050405020304" pitchFamily="18" charset="0"/>
              </a:rPr>
              <a:t>17</a:t>
            </a:r>
            <a:r>
              <a:rPr lang="ka-GE" sz="1200" dirty="0" smtClean="0">
                <a:solidFill>
                  <a:srgbClr val="000000"/>
                </a:solidFill>
                <a:ea typeface="Calibri" panose="020F0502020204030204" pitchFamily="34" charset="0"/>
                <a:cs typeface="Times New Roman" panose="02020603050405020304" pitchFamily="18" charset="0"/>
              </a:rPr>
              <a:t>O, </a:t>
            </a:r>
            <a:r>
              <a:rPr lang="ka-GE" sz="1200" baseline="30000" dirty="0" smtClean="0">
                <a:solidFill>
                  <a:srgbClr val="000000"/>
                </a:solidFill>
                <a:ea typeface="Calibri" panose="020F0502020204030204" pitchFamily="34" charset="0"/>
                <a:cs typeface="Times New Roman" panose="02020603050405020304" pitchFamily="18" charset="0"/>
              </a:rPr>
              <a:t>15</a:t>
            </a:r>
            <a:r>
              <a:rPr lang="ka-GE" sz="1200" dirty="0" smtClean="0">
                <a:solidFill>
                  <a:srgbClr val="000000"/>
                </a:solidFill>
                <a:ea typeface="Calibri" panose="020F0502020204030204" pitchFamily="34" charset="0"/>
                <a:cs typeface="Times New Roman" panose="02020603050405020304" pitchFamily="18" charset="0"/>
              </a:rPr>
              <a:t>N) საწარმოს არსებული მდგომარეობის ანალიზით, მისი განთავსების, ტექნოლოგიური და </a:t>
            </a:r>
            <a:r>
              <a:rPr lang="ka-GE" sz="1200" dirty="0" err="1" smtClean="0">
                <a:solidFill>
                  <a:srgbClr val="000000"/>
                </a:solidFill>
                <a:ea typeface="Calibri" panose="020F0502020204030204" pitchFamily="34" charset="0"/>
                <a:cs typeface="Times New Roman" panose="02020603050405020304" pitchFamily="18" charset="0"/>
              </a:rPr>
              <a:t>არაქმედების</a:t>
            </a:r>
            <a:r>
              <a:rPr lang="ka-GE" sz="1200" dirty="0" smtClean="0">
                <a:solidFill>
                  <a:srgbClr val="000000"/>
                </a:solidFill>
                <a:ea typeface="Calibri" panose="020F0502020204030204" pitchFamily="34" charset="0"/>
                <a:cs typeface="Times New Roman" panose="02020603050405020304" pitchFamily="18" charset="0"/>
              </a:rPr>
              <a:t> ალტერნატივებზე შესაძლოა ითქვას:</a:t>
            </a:r>
            <a:endParaRPr lang="en-US" sz="1200" dirty="0" smtClean="0">
              <a:solidFill>
                <a:srgbClr val="000000"/>
              </a:solidFill>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200" dirty="0" smtClean="0">
                <a:solidFill>
                  <a:srgbClr val="000000"/>
                </a:solidFill>
                <a:ea typeface="Calibri" panose="020F0502020204030204" pitchFamily="34" charset="0"/>
                <a:cs typeface="Symbol" panose="05050102010706020507" pitchFamily="18" charset="2"/>
              </a:rPr>
              <a:t>საწარმოო ინფრასტრუქტურა 1961 წლიდან განთავსებულია აღნიშნულ ტერიტორიაზე, მისი მშენებლობით გამოწვეული ზემოქმედება არსებულმა გარემომ უკვე განიცადა და მეტიც, ამ დროის მანძილზე გარემო შეეგუა არსებულ საწარმოო ინფრასტრუქტურას, ამიტომ მისი მდებარეობის ცვლილება გაცილებით მეტი უარყოფითი ზემოქმედების გამომწვევი იქნება გარემოსთვის, ამასთან საჭირო იქნება დიდი ეკონომიკური ხარჯი, შესაბამისად საწარმოს განთავსების ალტერნატივა არამიზანშეწონილად მიგვაჩნია;</a:t>
            </a:r>
            <a:endParaRPr lang="en-US" sz="1200" dirty="0" smtClean="0">
              <a:solidFill>
                <a:srgbClr val="000000"/>
              </a:solidFill>
              <a:ea typeface="Calibri" panose="020F0502020204030204" pitchFamily="34" charset="0"/>
              <a:cs typeface="Symbol" panose="05050102010706020507" pitchFamily="18" charset="2"/>
            </a:endParaRPr>
          </a:p>
          <a:p>
            <a:pPr marL="342900" marR="0" lvl="0" indent="-342900" algn="just">
              <a:spcBef>
                <a:spcPts val="600"/>
              </a:spcBef>
              <a:spcAft>
                <a:spcPts val="600"/>
              </a:spcAft>
              <a:buFont typeface="Symbol" panose="05050102010706020507" pitchFamily="18" charset="2"/>
              <a:buChar char=""/>
            </a:pPr>
            <a:r>
              <a:rPr lang="ka-GE" sz="1200" dirty="0" smtClean="0">
                <a:solidFill>
                  <a:srgbClr val="000000"/>
                </a:solidFill>
                <a:ea typeface="Calibri" panose="020F0502020204030204" pitchFamily="34" charset="0"/>
                <a:cs typeface="Symbol" panose="05050102010706020507" pitchFamily="18" charset="2"/>
              </a:rPr>
              <a:t>საწარმო მოეწყო ყოფილი სტაბილური იზოტოპების სამეცნიერო-კვლევითი ინსტიტუტის ბაზაზე, სადაც არსებობს მაღალტექნოლოგიური საუკეთესო ხელსაწყო-დანადგარები. ამჟამად საწარმოში შემუშავებული და დანერგილი ტექნოლოგია დამფუძნებელთა მიერ შეიქმნა, წლების მანძილზე გამოიცადა და წარმატებით დაინერგა პრაქტიკაში. მსოფლიო მასშტაბით მსგავსი საწარმოების რაოდენობა ძალზედ მცირეა, შესაბამისად, საწარმოში გამოყენებული ტექნოლოგია იშვიათი და აღნიშნული ქიმიური ნივთიერებების წარმოებისათვის თითქმის უალტერნატივოა;</a:t>
            </a:r>
            <a:endParaRPr lang="en-US" sz="1200" dirty="0" smtClean="0">
              <a:solidFill>
                <a:srgbClr val="000000"/>
              </a:solidFill>
              <a:ea typeface="Calibri" panose="020F0502020204030204" pitchFamily="34" charset="0"/>
              <a:cs typeface="Symbol" panose="05050102010706020507" pitchFamily="18" charset="2"/>
            </a:endParaRPr>
          </a:p>
          <a:p>
            <a:pPr marL="342900" marR="0" lvl="0" indent="-342900" algn="just">
              <a:spcBef>
                <a:spcPts val="600"/>
              </a:spcBef>
              <a:spcAft>
                <a:spcPts val="600"/>
              </a:spcAft>
              <a:buFont typeface="Symbol" panose="05050102010706020507" pitchFamily="18" charset="2"/>
              <a:buChar char=""/>
            </a:pPr>
            <a:r>
              <a:rPr lang="ka-GE" sz="1200" dirty="0" smtClean="0">
                <a:solidFill>
                  <a:srgbClr val="000000"/>
                </a:solidFill>
                <a:ea typeface="Calibri" panose="020F0502020204030204" pitchFamily="34" charset="0"/>
                <a:cs typeface="Symbol" panose="05050102010706020507" pitchFamily="18" charset="2"/>
              </a:rPr>
              <a:t>შპს ,,სი-ფი-აი ჯორჯია“-ს მიერ წარმოებული იზოტოპები გამოირჩევა მსოფლიოში საუკეთესო მახასიათებლებით. კომპანია მიეკუთვნება მსოფლიოს მაღალგანვითარებული ქვეყნების იმ მცირერიცხოვან სამეცნიერო - კვლევით და საწარმოო ცენტრების ჯგუფს, რომლებიც აწარმოებენ სტაბილური იზოტოპებით გამდიდრებულ პროდუქციას. იგი თანამშრომლობს მსოფლიოს ისეთ მაღალგანვითარებული ქვეყნების ცენტრებთან როგორებიცაა: აშშ, იაპონია, გერმანია და სხვა. აქედან გამომდინარე საწარმოს </a:t>
            </a:r>
            <a:r>
              <a:rPr lang="ka-GE" sz="1200" dirty="0" err="1" smtClean="0">
                <a:solidFill>
                  <a:srgbClr val="000000"/>
                </a:solidFill>
                <a:ea typeface="Calibri" panose="020F0502020204030204" pitchFamily="34" charset="0"/>
                <a:cs typeface="Symbol" panose="05050102010706020507" pitchFamily="18" charset="2"/>
              </a:rPr>
              <a:t>არაქმედების</a:t>
            </a:r>
            <a:r>
              <a:rPr lang="ka-GE" sz="1200" dirty="0" smtClean="0">
                <a:solidFill>
                  <a:srgbClr val="000000"/>
                </a:solidFill>
                <a:ea typeface="Calibri" panose="020F0502020204030204" pitchFamily="34" charset="0"/>
                <a:cs typeface="Symbol" panose="05050102010706020507" pitchFamily="18" charset="2"/>
              </a:rPr>
              <a:t> ალტერნატივა ან მისი წარმადობის ამჟამინდელ დონეზე დატოვება უარყოფითი ხასიათის მატარებელია.</a:t>
            </a:r>
            <a:endParaRPr lang="en-US" sz="1200" dirty="0">
              <a:solidFill>
                <a:srgbClr val="000000"/>
              </a:solidFill>
              <a:effectLst/>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250752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833" y="515626"/>
            <a:ext cx="8596668" cy="940577"/>
          </a:xfrm>
        </p:spPr>
        <p:txBody>
          <a:bodyPr>
            <a:normAutofit fontScale="90000"/>
          </a:bodyPr>
          <a:lstStyle/>
          <a:p>
            <a:pPr algn="ctr"/>
            <a:r>
              <a:rPr lang="ka-GE" sz="2700" b="1" dirty="0" smtClean="0"/>
              <a:t>გარემოზე შესაძლო ზემოქმედების მოკლე აღწერა საწარმოს ექსპლუატაციის პირობების ცვლილების პროცესში</a:t>
            </a:r>
            <a:r>
              <a:rPr lang="ka-GE" dirty="0" smtClean="0"/>
              <a:t/>
            </a:r>
            <a:br>
              <a:rPr lang="ka-GE" dirty="0" smtClean="0"/>
            </a:br>
            <a:endParaRPr lang="en-US" dirty="0"/>
          </a:p>
        </p:txBody>
      </p:sp>
      <p:sp>
        <p:nvSpPr>
          <p:cNvPr id="7" name="Footer Placeholder 6"/>
          <p:cNvSpPr>
            <a:spLocks noGrp="1"/>
          </p:cNvSpPr>
          <p:nvPr>
            <p:ph type="ftr" sz="quarter" idx="11"/>
          </p:nvPr>
        </p:nvSpPr>
        <p:spPr/>
        <p:txBody>
          <a:bodyPr/>
          <a:lstStyle/>
          <a:p>
            <a:r>
              <a:rPr lang="it-IT" smtClean="0"/>
              <a:t>GAMMA Consulting Ltd. 19d. Guramishvili av, 0192, Tbilisi, Georgia</a:t>
            </a:r>
            <a:endParaRPr lang="en-US"/>
          </a:p>
        </p:txBody>
      </p:sp>
      <p:sp>
        <p:nvSpPr>
          <p:cNvPr id="8" name="Slide Number Placeholder 7"/>
          <p:cNvSpPr>
            <a:spLocks noGrp="1"/>
          </p:cNvSpPr>
          <p:nvPr>
            <p:ph type="sldNum" sz="quarter" idx="12"/>
          </p:nvPr>
        </p:nvSpPr>
        <p:spPr/>
        <p:txBody>
          <a:bodyPr/>
          <a:lstStyle/>
          <a:p>
            <a:fld id="{EC9AC1AF-E152-4E98-933E-979B41F3DF29}" type="slidenum">
              <a:rPr lang="en-US" smtClean="0"/>
              <a:t>16</a:t>
            </a:fld>
            <a:endParaRPr lang="en-US"/>
          </a:p>
        </p:txBody>
      </p:sp>
      <p:sp>
        <p:nvSpPr>
          <p:cNvPr id="9" name="Rectangle 8"/>
          <p:cNvSpPr/>
          <p:nvPr/>
        </p:nvSpPr>
        <p:spPr>
          <a:xfrm>
            <a:off x="439942" y="1590142"/>
            <a:ext cx="8596668" cy="1538883"/>
          </a:xfrm>
          <a:prstGeom prst="rect">
            <a:avLst/>
          </a:prstGeom>
        </p:spPr>
        <p:txBody>
          <a:bodyPr wrap="square">
            <a:spAutoFit/>
          </a:bodyPr>
          <a:lstStyle/>
          <a:p>
            <a:pPr algn="just">
              <a:spcBef>
                <a:spcPts val="600"/>
              </a:spcBef>
              <a:spcAft>
                <a:spcPts val="600"/>
              </a:spcAft>
            </a:pPr>
            <a:r>
              <a:rPr lang="ka-GE" sz="1400" dirty="0">
                <a:solidFill>
                  <a:srgbClr val="000000"/>
                </a:solidFill>
                <a:ea typeface="Calibri" panose="020F0502020204030204" pitchFamily="34" charset="0"/>
                <a:cs typeface="Times New Roman" panose="02020603050405020304" pitchFamily="18" charset="0"/>
              </a:rPr>
              <a:t>დაგეგმილი საქმიანობიდან გამომდინარე, გზშ-ს პროცესში შესწავლილი იქნა გარემოს სხვადასხვა რეცეპტორებზე მოსალოდნელი ზემოქმედება და მათი მნიშვნელობა. ზემოქმედების მნიშვნელობის შეფასება მოხდა რეცეპტორის მგრძნობელობისა და ზემოქმედების მასშტაბების გაანალიზების შედეგად.</a:t>
            </a:r>
            <a:endParaRPr lang="en-US" sz="14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solidFill>
                  <a:srgbClr val="000000"/>
                </a:solidFill>
                <a:ea typeface="Calibri" panose="020F0502020204030204" pitchFamily="34" charset="0"/>
                <a:cs typeface="Times New Roman" panose="02020603050405020304" pitchFamily="18" charset="0"/>
              </a:rPr>
              <a:t>საწარმოში დაგეგმილი ცვლილებების განხორციელების ეტაპზე შესაძლო ზემოქმედების სახეები და ზემოქმედების მიმღები შესაძლო რეცეპტორები შეიძლება იყოს:</a:t>
            </a:r>
            <a:endParaRPr lang="en-US" sz="1400" dirty="0">
              <a:solidFill>
                <a:srgbClr val="000000"/>
              </a:solidFill>
              <a:effectLst/>
              <a:ea typeface="Calibri" panose="020F0502020204030204" pitchFamily="34" charset="0"/>
              <a:cs typeface="Times New Roman" panose="02020603050405020304" pitchFamily="18" charset="0"/>
            </a:endParaRPr>
          </a:p>
        </p:txBody>
      </p:sp>
      <p:sp>
        <p:nvSpPr>
          <p:cNvPr id="10" name="Rectangle 9"/>
          <p:cNvSpPr/>
          <p:nvPr/>
        </p:nvSpPr>
        <p:spPr>
          <a:xfrm>
            <a:off x="439942" y="3155956"/>
            <a:ext cx="5028874" cy="2600712"/>
          </a:xfrm>
          <a:prstGeom prst="rect">
            <a:avLst/>
          </a:prstGeom>
        </p:spPr>
        <p:txBody>
          <a:bodyPr wrap="square">
            <a:spAutoFit/>
          </a:bodyPr>
          <a:lstStyle/>
          <a:p>
            <a:pPr algn="just">
              <a:spcBef>
                <a:spcPts val="600"/>
              </a:spcBef>
              <a:spcAft>
                <a:spcPts val="600"/>
              </a:spcAft>
            </a:pPr>
            <a:r>
              <a:rPr lang="ka-GE" sz="1600" i="1" u="sng" dirty="0">
                <a:solidFill>
                  <a:srgbClr val="000000"/>
                </a:solidFill>
                <a:ea typeface="Calibri" panose="020F0502020204030204" pitchFamily="34" charset="0"/>
                <a:cs typeface="Times New Roman" panose="02020603050405020304" pitchFamily="18" charset="0"/>
              </a:rPr>
              <a:t>ზემოქმედების სახეები: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solidFill>
                  <a:srgbClr val="000000"/>
                </a:solidFill>
                <a:ea typeface="Calibri" panose="020F0502020204030204" pitchFamily="34" charset="0"/>
                <a:cs typeface="Sylfaen" panose="010A0502050306030303" pitchFamily="18" charset="0"/>
              </a:rPr>
              <a:t>გაფრქვევები (მავნე ნივთიერებები);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ხმაური და ვიბრაცია;</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ჩამდინარე წყლები (სამეურნეო-ფეკალური);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ნარჩენები;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ტრანსპორტის პირდაპირი მექანიკური ზემოქმედება;</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r>
              <a:rPr lang="ka-GE" sz="1600" dirty="0">
                <a:solidFill>
                  <a:srgbClr val="000000"/>
                </a:solidFill>
                <a:ea typeface="Calibri" panose="020F0502020204030204" pitchFamily="34" charset="0"/>
                <a:cs typeface="Times New Roman" panose="02020603050405020304" pitchFamily="18" charset="0"/>
              </a:rPr>
              <a:t>ავარიული დაღვრები;</a:t>
            </a:r>
            <a:endParaRPr lang="en-US" sz="1600" dirty="0"/>
          </a:p>
        </p:txBody>
      </p:sp>
      <p:sp>
        <p:nvSpPr>
          <p:cNvPr id="11" name="Rectangle 10"/>
          <p:cNvSpPr/>
          <p:nvPr/>
        </p:nvSpPr>
        <p:spPr>
          <a:xfrm>
            <a:off x="5732585" y="3155956"/>
            <a:ext cx="6096000" cy="2831544"/>
          </a:xfrm>
          <a:prstGeom prst="rect">
            <a:avLst/>
          </a:prstGeom>
        </p:spPr>
        <p:txBody>
          <a:bodyPr>
            <a:spAutoFit/>
          </a:bodyPr>
          <a:lstStyle/>
          <a:p>
            <a:pPr algn="just">
              <a:spcBef>
                <a:spcPts val="600"/>
              </a:spcBef>
              <a:spcAft>
                <a:spcPts val="600"/>
              </a:spcAft>
            </a:pPr>
            <a:r>
              <a:rPr lang="ka-GE" sz="1600" i="1" u="sng" dirty="0">
                <a:solidFill>
                  <a:srgbClr val="000000"/>
                </a:solidFill>
                <a:ea typeface="Calibri" panose="020F0502020204030204" pitchFamily="34" charset="0"/>
                <a:cs typeface="Times New Roman" panose="02020603050405020304" pitchFamily="18" charset="0"/>
              </a:rPr>
              <a:t>რეცეპტორები: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ატმოსფერული ჰაერი; </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ზედაპირული წყლები და მიწისქვეშა წყლები;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ბიოლოგიური გარემო;</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ნიადაგი/გრუნტი;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მოსახლეობა;</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342900" marR="0" lvl="0" indent="-342900" algn="just">
              <a:spcBef>
                <a:spcPts val="600"/>
              </a:spcBef>
              <a:spcAft>
                <a:spcPts val="600"/>
              </a:spcAft>
              <a:buFont typeface="Symbol" panose="05050102010706020507" pitchFamily="18" charset="2"/>
              <a:buChar char=""/>
            </a:pPr>
            <a:r>
              <a:rPr lang="ka-GE" sz="1600" dirty="0">
                <a:solidFill>
                  <a:srgbClr val="000000"/>
                </a:solidFill>
                <a:ea typeface="Calibri" panose="020F0502020204030204" pitchFamily="34" charset="0"/>
                <a:cs typeface="Times New Roman" panose="02020603050405020304" pitchFamily="18" charset="0"/>
              </a:rPr>
              <a:t>მომსახურე პერსონალი;</a:t>
            </a:r>
            <a:endParaRPr lang="en-US" sz="16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225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50" y="622169"/>
            <a:ext cx="8308404" cy="1320800"/>
          </a:xfrm>
        </p:spPr>
        <p:txBody>
          <a:bodyPr>
            <a:normAutofit fontScale="90000"/>
          </a:bodyPr>
          <a:lstStyle/>
          <a:p>
            <a:r>
              <a:rPr lang="ka-GE" sz="2700" b="1" dirty="0" smtClean="0"/>
              <a:t/>
            </a:r>
            <a:br>
              <a:rPr lang="ka-GE" sz="2700" b="1" dirty="0" smtClean="0"/>
            </a:br>
            <a:r>
              <a:rPr lang="ka-GE" sz="2700" b="1" dirty="0" smtClean="0"/>
              <a:t>ატმოსფერულ </a:t>
            </a:r>
            <a:r>
              <a:rPr lang="ka-GE" sz="2700" b="1" dirty="0"/>
              <a:t>ჰაერში მავნე ნივთიერებების ემისიები</a:t>
            </a:r>
            <a:r>
              <a:rPr lang="ka-GE" dirty="0"/>
              <a:t/>
            </a:r>
            <a:br>
              <a:rPr lang="ka-GE" dirty="0"/>
            </a:br>
            <a:endParaRPr lang="en-US" dirty="0"/>
          </a:p>
        </p:txBody>
      </p:sp>
      <p:sp>
        <p:nvSpPr>
          <p:cNvPr id="3" name="Content Placeholder 2"/>
          <p:cNvSpPr>
            <a:spLocks noGrp="1"/>
          </p:cNvSpPr>
          <p:nvPr>
            <p:ph sz="half" idx="1"/>
          </p:nvPr>
        </p:nvSpPr>
        <p:spPr>
          <a:xfrm>
            <a:off x="431150" y="4955860"/>
            <a:ext cx="5916896" cy="990534"/>
          </a:xfrm>
        </p:spPr>
        <p:txBody>
          <a:bodyPr/>
          <a:lstStyle/>
          <a:p>
            <a:r>
              <a:rPr lang="ka-GE" sz="1200" b="1" dirty="0"/>
              <a:t>ანალიზის მიხედვით შეიძლება გაკეთდეს დასკვნა, რომ საშტატო რეჟიმში დამაბინძურებელ ნივთიერებათა გაანგარიშებული მაქსიმალური კონცენტრაციები არ გადააჭარბებს ნორმებით დადგენილ შესაბამის მაჩვენებლებს </a:t>
            </a:r>
            <a:r>
              <a:rPr lang="ka-GE" sz="1200" b="1" dirty="0" smtClean="0"/>
              <a:t>საკონტროლო წერტილების </a:t>
            </a:r>
            <a:r>
              <a:rPr lang="ka-GE" sz="1200" b="1" dirty="0"/>
              <a:t>მიმართ</a:t>
            </a:r>
            <a:r>
              <a:rPr lang="ka-GE" b="1" dirty="0"/>
              <a:t>. </a:t>
            </a:r>
            <a:endParaRPr lang="en-US" b="1" dirty="0"/>
          </a:p>
        </p:txBody>
      </p:sp>
      <p:pic>
        <p:nvPicPr>
          <p:cNvPr id="5" name="Content Placeholder 4"/>
          <p:cNvPicPr>
            <a:picLocks noGrp="1"/>
          </p:cNvPicPr>
          <p:nvPr>
            <p:ph sz="half" idx="2"/>
          </p:nvPr>
        </p:nvPicPr>
        <p:blipFill>
          <a:blip r:embed="rId2"/>
          <a:stretch>
            <a:fillRect/>
          </a:stretch>
        </p:blipFill>
        <p:spPr>
          <a:xfrm>
            <a:off x="6462346" y="1930400"/>
            <a:ext cx="5259249" cy="3371362"/>
          </a:xfrm>
          <a:prstGeom prst="rect">
            <a:avLst/>
          </a:prstGeom>
        </p:spPr>
      </p:pic>
      <p:sp>
        <p:nvSpPr>
          <p:cNvPr id="6" name="Rectangle 5"/>
          <p:cNvSpPr/>
          <p:nvPr/>
        </p:nvSpPr>
        <p:spPr>
          <a:xfrm>
            <a:off x="6974946" y="5533531"/>
            <a:ext cx="4781967" cy="507831"/>
          </a:xfrm>
          <a:prstGeom prst="rect">
            <a:avLst/>
          </a:prstGeom>
        </p:spPr>
        <p:txBody>
          <a:bodyPr wrap="square">
            <a:spAutoFit/>
          </a:bodyPr>
          <a:lstStyle/>
          <a:p>
            <a:pPr algn="ctr">
              <a:spcAft>
                <a:spcPts val="600"/>
              </a:spcAft>
            </a:pPr>
            <a:r>
              <a:rPr lang="ka-GE" sz="900" dirty="0">
                <a:solidFill>
                  <a:srgbClr val="000000"/>
                </a:solidFill>
                <a:ea typeface="Calibri" panose="020F0502020204030204" pitchFamily="34" charset="0"/>
                <a:cs typeface="Sylfaen" panose="010A0502050306030303" pitchFamily="18" charset="0"/>
              </a:rPr>
              <a:t>არასრული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ჯამური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ზემოქმედების</a:t>
            </a:r>
            <a:r>
              <a:rPr lang="ka-GE" sz="900" dirty="0">
                <a:solidFill>
                  <a:srgbClr val="000000"/>
                </a:solidFill>
                <a:ea typeface="Calibri" panose="020F0502020204030204" pitchFamily="34" charset="0"/>
                <a:cs typeface="Times New Roman" panose="02020603050405020304" pitchFamily="18" charset="0"/>
              </a:rPr>
              <a:t> 6204 </a:t>
            </a:r>
            <a:r>
              <a:rPr lang="ka-GE" sz="900" dirty="0">
                <a:solidFill>
                  <a:srgbClr val="000000"/>
                </a:solidFill>
                <a:ea typeface="Calibri" panose="020F0502020204030204" pitchFamily="34" charset="0"/>
                <a:cs typeface="Sylfaen" panose="010A0502050306030303" pitchFamily="18" charset="0"/>
              </a:rPr>
              <a:t>ჯგუფის</a:t>
            </a:r>
            <a:r>
              <a:rPr lang="ka-GE" sz="900" dirty="0">
                <a:solidFill>
                  <a:srgbClr val="000000"/>
                </a:solidFill>
                <a:ea typeface="Calibri" panose="020F0502020204030204" pitchFamily="34" charset="0"/>
                <a:cs typeface="Times New Roman" panose="02020603050405020304" pitchFamily="18" charset="0"/>
              </a:rPr>
              <a:t> (301+330) </a:t>
            </a:r>
            <a:r>
              <a:rPr lang="ka-GE" sz="900" dirty="0">
                <a:solidFill>
                  <a:srgbClr val="000000"/>
                </a:solidFill>
                <a:ea typeface="Calibri" panose="020F0502020204030204" pitchFamily="34" charset="0"/>
                <a:cs typeface="Sylfaen" panose="010A0502050306030303" pitchFamily="18" charset="0"/>
              </a:rPr>
              <a:t>მაქსიმალური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კონცენტრაციები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საცხოვრებელი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ზონის</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საზღვარზე</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წერტილი</a:t>
            </a:r>
            <a:r>
              <a:rPr lang="ka-GE" sz="900" dirty="0">
                <a:solidFill>
                  <a:srgbClr val="000000"/>
                </a:solidFill>
                <a:ea typeface="Calibri" panose="020F0502020204030204" pitchFamily="34" charset="0"/>
                <a:cs typeface="Times New Roman" panose="02020603050405020304" pitchFamily="18" charset="0"/>
              </a:rPr>
              <a:t> N1-3) </a:t>
            </a:r>
            <a:r>
              <a:rPr lang="ka-GE" sz="900" dirty="0">
                <a:solidFill>
                  <a:srgbClr val="000000"/>
                </a:solidFill>
                <a:ea typeface="Calibri" panose="020F0502020204030204" pitchFamily="34" charset="0"/>
                <a:cs typeface="Sylfaen" panose="010A0502050306030303" pitchFamily="18" charset="0"/>
              </a:rPr>
              <a:t>და</a:t>
            </a:r>
            <a:r>
              <a:rPr lang="ka-GE" sz="900" dirty="0">
                <a:solidFill>
                  <a:srgbClr val="000000"/>
                </a:solidFill>
                <a:ea typeface="Calibri" panose="020F0502020204030204" pitchFamily="34" charset="0"/>
                <a:cs typeface="Times New Roman" panose="02020603050405020304" pitchFamily="18" charset="0"/>
              </a:rPr>
              <a:t> 500 </a:t>
            </a:r>
            <a:r>
              <a:rPr lang="ka-GE" sz="900" dirty="0">
                <a:solidFill>
                  <a:srgbClr val="000000"/>
                </a:solidFill>
                <a:ea typeface="Calibri" panose="020F0502020204030204" pitchFamily="34" charset="0"/>
                <a:cs typeface="Sylfaen" panose="010A0502050306030303" pitchFamily="18" charset="0"/>
              </a:rPr>
              <a:t>მ</a:t>
            </a:r>
            <a:r>
              <a:rPr lang="ka-GE" sz="900" dirty="0">
                <a:solidFill>
                  <a:srgbClr val="000000"/>
                </a:solidFill>
                <a:ea typeface="Calibri" panose="020F0502020204030204" pitchFamily="34" charset="0"/>
                <a:cs typeface="Times New Roman" panose="02020603050405020304" pitchFamily="18" charset="0"/>
              </a:rPr>
              <a:t>-</a:t>
            </a:r>
            <a:r>
              <a:rPr lang="ka-GE" sz="900" dirty="0">
                <a:solidFill>
                  <a:srgbClr val="000000"/>
                </a:solidFill>
                <a:ea typeface="Calibri" panose="020F0502020204030204" pitchFamily="34" charset="0"/>
                <a:cs typeface="Sylfaen" panose="010A0502050306030303" pitchFamily="18" charset="0"/>
              </a:rPr>
              <a:t>ნი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ნორმირებული</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ზონის</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საზღვარზე</a:t>
            </a:r>
            <a:r>
              <a:rPr lang="ka-GE" sz="900" dirty="0">
                <a:solidFill>
                  <a:srgbClr val="000000"/>
                </a:solidFill>
                <a:ea typeface="Calibri" panose="020F0502020204030204" pitchFamily="34" charset="0"/>
                <a:cs typeface="Times New Roman" panose="02020603050405020304" pitchFamily="18" charset="0"/>
              </a:rPr>
              <a:t> (</a:t>
            </a:r>
            <a:r>
              <a:rPr lang="ka-GE" sz="900" dirty="0">
                <a:solidFill>
                  <a:srgbClr val="000000"/>
                </a:solidFill>
                <a:ea typeface="Calibri" panose="020F0502020204030204" pitchFamily="34" charset="0"/>
                <a:cs typeface="Sylfaen" panose="010A0502050306030303" pitchFamily="18" charset="0"/>
              </a:rPr>
              <a:t>წერტილი</a:t>
            </a:r>
            <a:r>
              <a:rPr lang="ka-GE" sz="900" dirty="0">
                <a:solidFill>
                  <a:srgbClr val="000000"/>
                </a:solidFill>
                <a:ea typeface="Calibri" panose="020F0502020204030204" pitchFamily="34" charset="0"/>
                <a:cs typeface="Times New Roman" panose="02020603050405020304" pitchFamily="18" charset="0"/>
              </a:rPr>
              <a:t> N 4-7)</a:t>
            </a:r>
            <a:endParaRPr lang="en-US" sz="9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sp>
        <p:nvSpPr>
          <p:cNvPr id="9" name="Footer Placeholder 8"/>
          <p:cNvSpPr>
            <a:spLocks noGrp="1"/>
          </p:cNvSpPr>
          <p:nvPr>
            <p:ph type="ftr" sz="quarter" idx="11"/>
          </p:nvPr>
        </p:nvSpPr>
        <p:spPr/>
        <p:txBody>
          <a:bodyPr/>
          <a:lstStyle/>
          <a:p>
            <a:r>
              <a:rPr lang="it-IT" dirty="0" smtClean="0"/>
              <a:t>GAMMA </a:t>
            </a:r>
            <a:r>
              <a:rPr lang="it-IT" dirty="0" err="1" smtClean="0"/>
              <a:t>Consulting</a:t>
            </a:r>
            <a:r>
              <a:rPr lang="it-IT" dirty="0" smtClean="0"/>
              <a:t> Ltd. 19d. </a:t>
            </a:r>
            <a:r>
              <a:rPr lang="it-IT" dirty="0" err="1" smtClean="0"/>
              <a:t>Guramishvili</a:t>
            </a:r>
            <a:r>
              <a:rPr lang="it-IT" dirty="0" smtClean="0"/>
              <a:t> </a:t>
            </a:r>
            <a:r>
              <a:rPr lang="it-IT" dirty="0" err="1" smtClean="0"/>
              <a:t>av</a:t>
            </a:r>
            <a:r>
              <a:rPr lang="it-IT" dirty="0" smtClean="0"/>
              <a:t>, 0192, Tbilisi, Georgia</a:t>
            </a:r>
            <a:endParaRPr lang="en-US" dirty="0"/>
          </a:p>
        </p:txBody>
      </p:sp>
      <p:sp>
        <p:nvSpPr>
          <p:cNvPr id="10" name="Slide Number Placeholder 9"/>
          <p:cNvSpPr>
            <a:spLocks noGrp="1"/>
          </p:cNvSpPr>
          <p:nvPr>
            <p:ph type="sldNum" sz="quarter" idx="12"/>
          </p:nvPr>
        </p:nvSpPr>
        <p:spPr/>
        <p:txBody>
          <a:bodyPr/>
          <a:lstStyle/>
          <a:p>
            <a:fld id="{EC9AC1AF-E152-4E98-933E-979B41F3DF29}" type="slidenum">
              <a:rPr lang="en-US" smtClean="0"/>
              <a:t>17</a:t>
            </a:fld>
            <a:endParaRPr lang="en-US"/>
          </a:p>
        </p:txBody>
      </p:sp>
      <p:sp>
        <p:nvSpPr>
          <p:cNvPr id="12" name="Rectangle 11"/>
          <p:cNvSpPr/>
          <p:nvPr/>
        </p:nvSpPr>
        <p:spPr>
          <a:xfrm>
            <a:off x="431150" y="1781971"/>
            <a:ext cx="5012160" cy="738664"/>
          </a:xfrm>
          <a:prstGeom prst="rect">
            <a:avLst/>
          </a:prstGeom>
        </p:spPr>
        <p:txBody>
          <a:bodyPr wrap="square">
            <a:spAutoFit/>
          </a:bodyPr>
          <a:lstStyle/>
          <a:p>
            <a:pPr algn="just">
              <a:spcBef>
                <a:spcPts val="600"/>
              </a:spcBef>
              <a:spcAft>
                <a:spcPts val="600"/>
              </a:spcAft>
            </a:pPr>
            <a:r>
              <a:rPr lang="ka-GE" sz="1400" dirty="0">
                <a:solidFill>
                  <a:srgbClr val="000000"/>
                </a:solidFill>
                <a:ea typeface="Calibri" panose="020F0502020204030204" pitchFamily="34" charset="0"/>
                <a:cs typeface="Times New Roman" panose="02020603050405020304" pitchFamily="18" charset="0"/>
              </a:rPr>
              <a:t>შემაჯამებელ ცხრილში მოცემულია საკონტროლო წერტილებიდან </a:t>
            </a:r>
            <a:r>
              <a:rPr lang="ka-GE" sz="1400" dirty="0" err="1">
                <a:solidFill>
                  <a:srgbClr val="000000"/>
                </a:solidFill>
                <a:ea typeface="Calibri" panose="020F0502020204030204" pitchFamily="34" charset="0"/>
                <a:cs typeface="Times New Roman" panose="02020603050405020304" pitchFamily="18" charset="0"/>
              </a:rPr>
              <a:t>დამაბინძურებელ</a:t>
            </a:r>
            <a:r>
              <a:rPr lang="ka-GE" sz="1400" dirty="0">
                <a:solidFill>
                  <a:srgbClr val="000000"/>
                </a:solidFill>
                <a:ea typeface="Calibri" panose="020F0502020204030204" pitchFamily="34" charset="0"/>
                <a:cs typeface="Times New Roman" panose="02020603050405020304" pitchFamily="18" charset="0"/>
              </a:rPr>
              <a:t> ნივთიერებათა მაქსიმალური კონცენტრაციები </a:t>
            </a:r>
            <a:r>
              <a:rPr lang="ka-GE" sz="1400" dirty="0" err="1">
                <a:solidFill>
                  <a:srgbClr val="000000"/>
                </a:solidFill>
                <a:ea typeface="Calibri" panose="020F0502020204030204" pitchFamily="34" charset="0"/>
                <a:cs typeface="Times New Roman" panose="02020603050405020304" pitchFamily="18" charset="0"/>
              </a:rPr>
              <a:t>ზდკ</a:t>
            </a:r>
            <a:r>
              <a:rPr lang="ka-GE" sz="1400" dirty="0">
                <a:solidFill>
                  <a:srgbClr val="000000"/>
                </a:solidFill>
                <a:ea typeface="Calibri" panose="020F0502020204030204" pitchFamily="34" charset="0"/>
                <a:cs typeface="Times New Roman" panose="02020603050405020304" pitchFamily="18" charset="0"/>
              </a:rPr>
              <a:t>-წილებში. </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941079161"/>
              </p:ext>
            </p:extLst>
          </p:nvPr>
        </p:nvGraphicFramePr>
        <p:xfrm>
          <a:off x="431150" y="2670000"/>
          <a:ext cx="5617096" cy="2120392"/>
        </p:xfrm>
        <a:graphic>
          <a:graphicData uri="http://schemas.openxmlformats.org/drawingml/2006/table">
            <a:tbl>
              <a:tblPr firstRow="1" firstCol="1" bandRow="1"/>
              <a:tblGrid>
                <a:gridCol w="505539">
                  <a:extLst>
                    <a:ext uri="{9D8B030D-6E8A-4147-A177-3AD203B41FA5}">
                      <a16:colId xmlns:a16="http://schemas.microsoft.com/office/drawing/2014/main" xmlns="" val="637011686"/>
                    </a:ext>
                  </a:extLst>
                </a:gridCol>
                <a:gridCol w="3077045">
                  <a:extLst>
                    <a:ext uri="{9D8B030D-6E8A-4147-A177-3AD203B41FA5}">
                      <a16:colId xmlns:a16="http://schemas.microsoft.com/office/drawing/2014/main" xmlns="" val="2969028140"/>
                    </a:ext>
                  </a:extLst>
                </a:gridCol>
                <a:gridCol w="998720">
                  <a:extLst>
                    <a:ext uri="{9D8B030D-6E8A-4147-A177-3AD203B41FA5}">
                      <a16:colId xmlns:a16="http://schemas.microsoft.com/office/drawing/2014/main" xmlns="" val="151727317"/>
                    </a:ext>
                  </a:extLst>
                </a:gridCol>
                <a:gridCol w="1035792">
                  <a:extLst>
                    <a:ext uri="{9D8B030D-6E8A-4147-A177-3AD203B41FA5}">
                      <a16:colId xmlns:a16="http://schemas.microsoft.com/office/drawing/2014/main" xmlns="" val="2575665727"/>
                    </a:ext>
                  </a:extLst>
                </a:gridCol>
              </a:tblGrid>
              <a:tr h="253365">
                <a:tc gridSpan="2">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Times New Roman" panose="02020603050405020304" pitchFamily="18" charset="0"/>
                        </a:rPr>
                        <a:t>მავნე ნივთიერების</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Sylfaen" panose="010A0502050306030303" pitchFamily="18" charset="0"/>
                        </a:rPr>
                        <a:t>მავნე</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ნივთიერებათა</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ზღვრულად</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დასაშვები</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კონცენტრაციის</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წილი</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ობიექტიდან</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xmlns="" val="857376894"/>
                  </a:ext>
                </a:extLst>
              </a:tr>
              <a:tr h="529590">
                <a:tc>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Times New Roman" panose="02020603050405020304" pitchFamily="18" charset="0"/>
                        </a:rPr>
                        <a:t>კოდი</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Times New Roman" panose="02020603050405020304" pitchFamily="18" charset="0"/>
                        </a:rPr>
                        <a:t>დასახელება</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Sylfaen" panose="010A0502050306030303" pitchFamily="18" charset="0"/>
                        </a:rPr>
                        <a:t>უახლოესი</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დასახლებული</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პუნქტის</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საზღვარზე</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lnSpc>
                          <a:spcPct val="107000"/>
                        </a:lnSpc>
                      </a:pPr>
                      <a:r>
                        <a:rPr lang="ka-GE" sz="1000" b="1">
                          <a:effectLst/>
                          <a:latin typeface="Calibri" panose="020F0502020204030204" pitchFamily="34" charset="0"/>
                          <a:ea typeface="SimSun" panose="02010600030101010101" pitchFamily="2" charset="-122"/>
                          <a:cs typeface="Times New Roman" panose="02020603050405020304" pitchFamily="18" charset="0"/>
                        </a:rPr>
                        <a:t>500 </a:t>
                      </a:r>
                      <a:r>
                        <a:rPr lang="ka-GE" sz="1000" b="1">
                          <a:effectLst/>
                          <a:latin typeface="Calibri" panose="020F0502020204030204" pitchFamily="34" charset="0"/>
                          <a:ea typeface="SimSun" panose="02010600030101010101" pitchFamily="2" charset="-122"/>
                          <a:cs typeface="Sylfaen" panose="010A0502050306030303" pitchFamily="18" charset="0"/>
                        </a:rPr>
                        <a:t>მ</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რადიუსის</a:t>
                      </a:r>
                      <a:r>
                        <a:rPr lang="ka-GE" sz="1000" b="1">
                          <a:effectLst/>
                          <a:latin typeface="Calibri" panose="020F0502020204030204" pitchFamily="34" charset="0"/>
                          <a:ea typeface="SimSun" panose="02010600030101010101" pitchFamily="2" charset="-122"/>
                          <a:cs typeface="Times New Roman" panose="02020603050405020304" pitchFamily="18" charset="0"/>
                        </a:rPr>
                        <a:t> </a:t>
                      </a:r>
                      <a:r>
                        <a:rPr lang="ka-GE" sz="1000" b="1">
                          <a:effectLst/>
                          <a:latin typeface="Calibri" panose="020F0502020204030204" pitchFamily="34" charset="0"/>
                          <a:ea typeface="SimSun" panose="02010600030101010101" pitchFamily="2" charset="-122"/>
                          <a:cs typeface="Sylfaen" panose="010A0502050306030303" pitchFamily="18" charset="0"/>
                        </a:rPr>
                        <a:t>საზღვარზე</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00618659"/>
                  </a:ext>
                </a:extLst>
              </a:tr>
              <a:tr h="134620">
                <a:tc>
                  <a:txBody>
                    <a:bodyPr/>
                    <a:lstStyle/>
                    <a:p>
                      <a:pPr algn="ct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1</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2</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2</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3</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91377792"/>
                  </a:ext>
                </a:extLst>
              </a:tr>
              <a:tr h="163195">
                <a:tc>
                  <a:txBody>
                    <a:bodyPr/>
                    <a:lstStyle/>
                    <a:p>
                      <a:pPr algn="ct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301</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 marR="3556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აზოტის დიოქსიდი</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0,03</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0,01</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2041114"/>
                  </a:ext>
                </a:extLst>
              </a:tr>
              <a:tr h="163195">
                <a:tc>
                  <a:txBody>
                    <a:bodyPr/>
                    <a:lstStyle/>
                    <a:p>
                      <a:pPr algn="ct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330</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 marR="3556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გოგირდის დიოქსიდი</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0,0024</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0,0008</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1065250"/>
                  </a:ext>
                </a:extLst>
              </a:tr>
              <a:tr h="163195">
                <a:tc>
                  <a:txBody>
                    <a:bodyPr/>
                    <a:lstStyle/>
                    <a:p>
                      <a:pPr algn="ct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2735</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 marR="3556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ზეთის აეროზოლი</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0,24</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0,04</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40664745"/>
                  </a:ext>
                </a:extLst>
              </a:tr>
              <a:tr h="163195">
                <a:tc>
                  <a:txBody>
                    <a:bodyPr/>
                    <a:lstStyle/>
                    <a:p>
                      <a:pPr algn="ctr" fontAlgn="base">
                        <a:lnSpc>
                          <a:spcPct val="107000"/>
                        </a:lnSpc>
                      </a:pPr>
                      <a:r>
                        <a:rPr lang="ka-GE" sz="1000">
                          <a:effectLst/>
                          <a:latin typeface="Calibri" panose="020F0502020204030204" pitchFamily="34" charset="0"/>
                          <a:ea typeface="SimSun" panose="02010600030101010101" pitchFamily="2" charset="-122"/>
                          <a:cs typeface="Times New Roman" panose="02020603050405020304" pitchFamily="18" charset="0"/>
                        </a:rPr>
                        <a:t>6204</a:t>
                      </a: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 marR="3556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აზოტის დიოქსიდი+გოგირდის დიოქსიდი</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a:solidFill>
                            <a:srgbClr val="000000"/>
                          </a:solidFill>
                          <a:effectLst/>
                          <a:latin typeface="Sylfaen" panose="010A0502050306030303" pitchFamily="18" charset="0"/>
                          <a:ea typeface="Calibri" panose="020F0502020204030204" pitchFamily="34" charset="0"/>
                          <a:cs typeface="Arial" panose="020B0604020202020204" pitchFamily="34" charset="0"/>
                        </a:rPr>
                        <a:t>0,03</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600"/>
                        </a:spcAft>
                      </a:pPr>
                      <a:r>
                        <a:rPr lang="ka-GE" sz="1000" dirty="0">
                          <a:solidFill>
                            <a:srgbClr val="000000"/>
                          </a:solidFill>
                          <a:effectLst/>
                          <a:latin typeface="Sylfaen" panose="010A0502050306030303" pitchFamily="18" charset="0"/>
                          <a:ea typeface="Calibri" panose="020F0502020204030204" pitchFamily="34" charset="0"/>
                          <a:cs typeface="Arial" panose="020B0604020202020204" pitchFamily="34" charset="0"/>
                        </a:rPr>
                        <a:t>0,01</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191742"/>
                  </a:ext>
                </a:extLst>
              </a:tr>
            </a:tbl>
          </a:graphicData>
        </a:graphic>
      </p:graphicFrame>
    </p:spTree>
    <p:extLst>
      <p:ext uri="{BB962C8B-B14F-4D97-AF65-F5344CB8AC3E}">
        <p14:creationId xmlns:p14="http://schemas.microsoft.com/office/powerpoint/2010/main" val="382861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4105681" cy="621323"/>
          </a:xfrm>
        </p:spPr>
        <p:txBody>
          <a:bodyPr/>
          <a:lstStyle/>
          <a:p>
            <a:pPr algn="ctr"/>
            <a:r>
              <a:rPr lang="ka-GE" sz="2800" b="1" dirty="0" smtClean="0"/>
              <a:t>ხმაურის გავრცელება</a:t>
            </a:r>
            <a:endParaRPr lang="en-US" sz="2800" b="1" dirty="0"/>
          </a:p>
        </p:txBody>
      </p:sp>
      <p:sp>
        <p:nvSpPr>
          <p:cNvPr id="3" name="Content Placeholder 2"/>
          <p:cNvSpPr>
            <a:spLocks noGrp="1"/>
          </p:cNvSpPr>
          <p:nvPr>
            <p:ph idx="1"/>
          </p:nvPr>
        </p:nvSpPr>
        <p:spPr>
          <a:xfrm>
            <a:off x="284812" y="1720808"/>
            <a:ext cx="9688796" cy="3880773"/>
          </a:xfrm>
        </p:spPr>
        <p:txBody>
          <a:bodyPr>
            <a:normAutofit/>
          </a:bodyPr>
          <a:lstStyle/>
          <a:p>
            <a:pPr algn="just"/>
            <a:r>
              <a:rPr lang="ka-GE" sz="1700" dirty="0"/>
              <a:t>საწარმოს ტერიტორიაზე ძირითად ხმაურის წყაროებს წარმოადგენენ აზოტისა და იზოტოპების საწარმოო ტექნიკა-დანადგარები, რომლებიც განთავსებულია საწარმოო შენობებში და მაღალი ხმაურის მაჩვენებლით არ გამოირჩვევიან. ხმაურით ზემოქმედების თვალსაზრისით შესაძლოა ითქვას, რომ საწარმოს ფუნქციონირება უმნიშვნელო გავლენას ახდენს აქ არსებულ გარემოზე, ვინაიდან აღნიშნული პროცესი ათეული წლებია მიმდინარეობს და დღემდე გრძელდება, შესაბამისად შესაძლოა ითქვას, რომ ქალაქის მჭიდროდ დასახლებულ ტერიტორიაზე ტრანსპორტის გადაადგილებით და სხვა ინფრასტრუქტურის ფუნქციონირებით გამოწვეულ ხმაურთან ერთად, საწარმოს ხმაურის დონე ფონურს წარმოადგენს და არ აწუხებს მოსახლეობას. </a:t>
            </a:r>
            <a:endParaRPr lang="en-US" sz="1700" dirty="0"/>
          </a:p>
          <a:p>
            <a:pPr algn="just"/>
            <a:r>
              <a:rPr lang="ka-GE" sz="1700" dirty="0"/>
              <a:t>საწარმოს ექსპლუატაციის პირობების ცვლილება არ ითვალისწინებს რაიმე ხმაურწარმომქმნელი ახალი ტექნიკა-დანადგარის მონტაჟს ან სამუშაო დროის გაზრდას, რაც იმას ნიშნავს, რომ საწარმოს ექსპლუატაციის პირობების ცვლილების პროცესში ხმაურის დონის ცვლილება არ არის მოსალოდნელი.</a:t>
            </a:r>
            <a:endParaRPr lang="en-US" sz="1700" dirty="0"/>
          </a:p>
          <a:p>
            <a:endParaRPr lang="en-US"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18</a:t>
            </a:fld>
            <a:endParaRPr lang="en-US"/>
          </a:p>
        </p:txBody>
      </p:sp>
    </p:spTree>
    <p:extLst>
      <p:ext uri="{BB962C8B-B14F-4D97-AF65-F5344CB8AC3E}">
        <p14:creationId xmlns:p14="http://schemas.microsoft.com/office/powerpoint/2010/main" val="253622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59069"/>
            <a:ext cx="8596668" cy="577362"/>
          </a:xfrm>
        </p:spPr>
        <p:txBody>
          <a:bodyPr>
            <a:normAutofit/>
          </a:bodyPr>
          <a:lstStyle/>
          <a:p>
            <a:r>
              <a:rPr lang="ka-GE" sz="2800" b="1" dirty="0" smtClean="0"/>
              <a:t>ნიადაგისა და გრუნტის დაბინძურების რისკები</a:t>
            </a:r>
            <a:endParaRPr lang="en-US" sz="2800" b="1"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19</a:t>
            </a:fld>
            <a:endParaRPr lang="en-US"/>
          </a:p>
        </p:txBody>
      </p:sp>
      <p:sp>
        <p:nvSpPr>
          <p:cNvPr id="4" name="Rectangle 3"/>
          <p:cNvSpPr/>
          <p:nvPr/>
        </p:nvSpPr>
        <p:spPr>
          <a:xfrm>
            <a:off x="436123" y="1706698"/>
            <a:ext cx="9205546" cy="3447098"/>
          </a:xfrm>
          <a:prstGeom prst="rect">
            <a:avLst/>
          </a:prstGeom>
        </p:spPr>
        <p:txBody>
          <a:bodyPr wrap="square">
            <a:spAutoFit/>
          </a:bodyPr>
          <a:lstStyle/>
          <a:p>
            <a:pPr algn="just">
              <a:spcAft>
                <a:spcPts val="600"/>
              </a:spcAft>
            </a:pPr>
            <a:r>
              <a:rPr lang="ka-GE" sz="1600" dirty="0">
                <a:solidFill>
                  <a:srgbClr val="000000"/>
                </a:solidFill>
                <a:ea typeface="Calibri" panose="020F0502020204030204" pitchFamily="34" charset="0"/>
                <a:cs typeface="Sylfaen" panose="010A0502050306030303" pitchFamily="18" charset="0"/>
              </a:rPr>
              <a:t>შპს „სი-ფი-აი ჯორჯია“-ს და მისი ტერიტორიის </a:t>
            </a:r>
            <a:r>
              <a:rPr lang="ka-GE" sz="1600" dirty="0" err="1">
                <a:solidFill>
                  <a:srgbClr val="000000"/>
                </a:solidFill>
                <a:ea typeface="Calibri" panose="020F0502020204030204" pitchFamily="34" charset="0"/>
                <a:cs typeface="Sylfaen" panose="010A0502050306030303" pitchFamily="18" charset="0"/>
              </a:rPr>
              <a:t>თანამესაკუთრე</a:t>
            </a:r>
            <a:r>
              <a:rPr lang="ka-GE" sz="1600" dirty="0">
                <a:solidFill>
                  <a:srgbClr val="000000"/>
                </a:solidFill>
                <a:ea typeface="Calibri" panose="020F0502020204030204" pitchFamily="34" charset="0"/>
                <a:cs typeface="Sylfaen" panose="010A0502050306030303" pitchFamily="18" charset="0"/>
              </a:rPr>
              <a:t> კომპანიების საწარმოო ინფრასტრუქტურა განთავსებულია და არსებობს 1961 წლიდან. ეკოლოგიური აუდიტის შედეგად დადგინდა, რომ საწარმოს ტერიტორიის გზები მოასფალტებულია, ნაწილი კი წარმოდგენილია გაზონებით და მრავალწლიანი ნარგავებით.</a:t>
            </a:r>
            <a:endParaRPr lang="en-US" sz="1600" dirty="0">
              <a:solidFill>
                <a:srgbClr val="000000"/>
              </a:solidFill>
              <a:ea typeface="Calibri" panose="020F0502020204030204" pitchFamily="34" charset="0"/>
              <a:cs typeface="Times New Roman" panose="02020603050405020304" pitchFamily="18" charset="0"/>
            </a:endParaRPr>
          </a:p>
          <a:p>
            <a:pPr algn="just">
              <a:spcAft>
                <a:spcPts val="600"/>
              </a:spcAft>
            </a:pPr>
            <a:r>
              <a:rPr lang="ka-GE" sz="1600" dirty="0">
                <a:solidFill>
                  <a:srgbClr val="000000"/>
                </a:solidFill>
                <a:ea typeface="Calibri" panose="020F0502020204030204" pitchFamily="34" charset="0"/>
                <a:cs typeface="Sylfaen" panose="010A0502050306030303" pitchFamily="18" charset="0"/>
              </a:rPr>
              <a:t>საწარმოს ხელმძღვანელობა არ გეგმავს ისეთი სახის ცვლილებებს, რომელიც ნიადაგის/გრუნტის მოხსნის და სხვა მიწის სამუშაოებს საჭიროებს. საწარმოში არ არის განთავსებული ზეთებისა და ნავთობპროდუქტების დასაწყობებისთვის დიდი მოცულობის ავზები, რამაც შესაძლოა მასშტაბური დაღვრა და ნიადაგის/გრუნტის დაბინძურება გამოიწვიოს. </a:t>
            </a:r>
            <a:endParaRPr lang="en-US" sz="1600" dirty="0">
              <a:solidFill>
                <a:srgbClr val="000000"/>
              </a:solidFill>
              <a:ea typeface="Calibri" panose="020F0502020204030204" pitchFamily="34" charset="0"/>
              <a:cs typeface="Times New Roman" panose="02020603050405020304" pitchFamily="18" charset="0"/>
            </a:endParaRPr>
          </a:p>
          <a:p>
            <a:pPr algn="just">
              <a:spcAft>
                <a:spcPts val="600"/>
              </a:spcAft>
            </a:pPr>
            <a:r>
              <a:rPr lang="ka-GE" sz="1600" dirty="0">
                <a:solidFill>
                  <a:srgbClr val="000000"/>
                </a:solidFill>
                <a:ea typeface="Calibri" panose="020F0502020204030204" pitchFamily="34" charset="0"/>
                <a:cs typeface="Sylfaen" panose="010A0502050306030303" pitchFamily="18" charset="0"/>
              </a:rPr>
              <a:t>საწარმოს ტერიტორიაზე ქიმიური ნივთიერებების დასაწყობებისთვის მოწყობილია საცავები, რომლებსაც გააჩნიათ შესაბამისი გადახურული სასაწყობო შენობები თავიანთი შემკრები აბაზანით და დაღვრის საწინააღმდეგო შემკრები სისტემებით, ამ მხრივ ნიადაგის/გრუნტის დაბინძურების ან დაზიანების რისკები დაბალია. </a:t>
            </a:r>
            <a:endParaRPr lang="en-US" sz="1600" dirty="0">
              <a:solidFill>
                <a:srgbClr val="000000"/>
              </a:solidFill>
              <a:ea typeface="Calibri" panose="020F0502020204030204" pitchFamily="34" charset="0"/>
              <a:cs typeface="Times New Roman" panose="02020603050405020304" pitchFamily="18" charset="0"/>
            </a:endParaRPr>
          </a:p>
          <a:p>
            <a:pPr algn="just">
              <a:spcAft>
                <a:spcPts val="600"/>
              </a:spcAft>
            </a:pPr>
            <a:r>
              <a:rPr lang="ka-GE" sz="1100" dirty="0">
                <a:solidFill>
                  <a:srgbClr val="000000"/>
                </a:solidFill>
                <a:ea typeface="Calibri" panose="020F0502020204030204" pitchFamily="34" charset="0"/>
                <a:cs typeface="Sylfaen" panose="010A0502050306030303" pitchFamily="18" charset="0"/>
              </a:rPr>
              <a:t> </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01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498" y="446951"/>
            <a:ext cx="8596668" cy="471854"/>
          </a:xfrm>
        </p:spPr>
        <p:txBody>
          <a:bodyPr>
            <a:normAutofit/>
          </a:bodyPr>
          <a:lstStyle/>
          <a:p>
            <a:r>
              <a:rPr lang="ka-GE" sz="2400" b="1" dirty="0" smtClean="0"/>
              <a:t>საწარმოს განთავსების ადგილმდებარეობა</a:t>
            </a:r>
            <a:endParaRPr lang="en-US" sz="2400" b="1" dirty="0"/>
          </a:p>
        </p:txBody>
      </p:sp>
      <p:sp>
        <p:nvSpPr>
          <p:cNvPr id="3" name="Content Placeholder 2"/>
          <p:cNvSpPr>
            <a:spLocks noGrp="1"/>
          </p:cNvSpPr>
          <p:nvPr>
            <p:ph idx="1"/>
          </p:nvPr>
        </p:nvSpPr>
        <p:spPr>
          <a:xfrm>
            <a:off x="225469" y="1383853"/>
            <a:ext cx="9666358" cy="5198574"/>
          </a:xfrm>
        </p:spPr>
        <p:txBody>
          <a:bodyPr>
            <a:normAutofit fontScale="55000" lnSpcReduction="20000"/>
          </a:bodyPr>
          <a:lstStyle/>
          <a:p>
            <a:pPr algn="just">
              <a:lnSpc>
                <a:spcPct val="120000"/>
              </a:lnSpc>
            </a:pPr>
            <a:r>
              <a:rPr lang="ka-GE" sz="2700" dirty="0" smtClean="0">
                <a:solidFill>
                  <a:schemeClr val="tx1"/>
                </a:solidFill>
              </a:rPr>
              <a:t>კომპანია </a:t>
            </a:r>
            <a:r>
              <a:rPr lang="ka-GE" sz="2700" dirty="0">
                <a:solidFill>
                  <a:schemeClr val="tx1"/>
                </a:solidFill>
              </a:rPr>
              <a:t>დაფუძნდა 2001 წელს, აქ მიმდინარეობს როგორც კვლევით-ექსპერიმენტული სამუშაოები, ასევე მაღალტექნოლოგიური პროდუქტების - იზოტოპებით (</a:t>
            </a:r>
            <a:r>
              <a:rPr lang="ka-GE" sz="2700" baseline="30000" dirty="0">
                <a:solidFill>
                  <a:schemeClr val="tx1"/>
                </a:solidFill>
              </a:rPr>
              <a:t>15</a:t>
            </a:r>
            <a:r>
              <a:rPr lang="ka-GE" sz="2700" dirty="0">
                <a:solidFill>
                  <a:schemeClr val="tx1"/>
                </a:solidFill>
              </a:rPr>
              <a:t>N, </a:t>
            </a:r>
            <a:r>
              <a:rPr lang="ka-GE" sz="2700" baseline="30000" dirty="0">
                <a:solidFill>
                  <a:schemeClr val="tx1"/>
                </a:solidFill>
              </a:rPr>
              <a:t>18</a:t>
            </a:r>
            <a:r>
              <a:rPr lang="ka-GE" sz="2700" dirty="0">
                <a:solidFill>
                  <a:schemeClr val="tx1"/>
                </a:solidFill>
              </a:rPr>
              <a:t>O, </a:t>
            </a:r>
            <a:r>
              <a:rPr lang="ka-GE" sz="2700" baseline="30000" dirty="0">
                <a:solidFill>
                  <a:schemeClr val="tx1"/>
                </a:solidFill>
              </a:rPr>
              <a:t>17</a:t>
            </a:r>
            <a:r>
              <a:rPr lang="ka-GE" sz="2700" dirty="0">
                <a:solidFill>
                  <a:schemeClr val="tx1"/>
                </a:solidFill>
              </a:rPr>
              <a:t>O) მონიშნული ნაერთების წარმოება. აღნიშნულ საქმიანობაზე გააჩნია გარემოსდაცვითი ნებართვა (2004 წლის 6 აგვისტოს N23 ეკოლოგიური ექსპერტიზის დასკვნა). </a:t>
            </a:r>
          </a:p>
          <a:p>
            <a:pPr algn="just">
              <a:lnSpc>
                <a:spcPct val="120000"/>
              </a:lnSpc>
            </a:pPr>
            <a:r>
              <a:rPr lang="ka-GE" sz="2700" dirty="0">
                <a:solidFill>
                  <a:schemeClr val="tx1"/>
                </a:solidFill>
              </a:rPr>
              <a:t>ტერიტორია, სადაც განთავსებულია საწარმო 60,915 </a:t>
            </a:r>
            <a:r>
              <a:rPr lang="ka-GE" sz="2700" dirty="0" err="1">
                <a:solidFill>
                  <a:schemeClr val="tx1"/>
                </a:solidFill>
              </a:rPr>
              <a:t>კვ.მ</a:t>
            </a:r>
            <a:r>
              <a:rPr lang="ka-GE" sz="2700" dirty="0">
                <a:solidFill>
                  <a:schemeClr val="tx1"/>
                </a:solidFill>
              </a:rPr>
              <a:t>.-ია და წარმოადგენს სამი კომპანიის საერთო კუთვნილებას. ესენია: შპს „სპექტრა გეზის ჯორჯია“, შპს „საქართველოს მაღალი ტექნოლოგიების ეროვნული ცენტრი“ და შპს „სი-ფი-აი ჯორჯია“. კომპანიების კუთვნილებაში არსებული ინფრასტრუქტურა 1961 წლიდან არსებობს, რომელიც ადრე სტაბილური იზოტოპების სამეცნიერო-კვლევითი ინსტიტუტს </a:t>
            </a:r>
            <a:r>
              <a:rPr lang="ka-GE" sz="2700" dirty="0" err="1">
                <a:solidFill>
                  <a:schemeClr val="tx1"/>
                </a:solidFill>
              </a:rPr>
              <a:t>ეკუთვნოდა</a:t>
            </a:r>
            <a:r>
              <a:rPr lang="ka-GE" sz="2700" dirty="0">
                <a:solidFill>
                  <a:schemeClr val="tx1"/>
                </a:solidFill>
              </a:rPr>
              <a:t>, მოგვიანებით კი ზემოაღნიშნული კომპანიების კუთვნილებაში გადავიდა. ისინი დღემდე წარმატებით საქმიანობენ ქიმიური წარმოების სფეროში</a:t>
            </a:r>
            <a:r>
              <a:rPr lang="ka-GE" sz="2700" dirty="0" smtClean="0">
                <a:solidFill>
                  <a:schemeClr val="tx1"/>
                </a:solidFill>
              </a:rPr>
              <a:t>.</a:t>
            </a:r>
            <a:endParaRPr lang="en-US" sz="2700" dirty="0" smtClean="0">
              <a:solidFill>
                <a:schemeClr val="tx1"/>
              </a:solidFill>
            </a:endParaRPr>
          </a:p>
          <a:p>
            <a:pPr algn="just">
              <a:lnSpc>
                <a:spcPct val="120000"/>
              </a:lnSpc>
            </a:pPr>
            <a:r>
              <a:rPr lang="ka-GE" sz="2700" dirty="0">
                <a:solidFill>
                  <a:schemeClr val="tx1"/>
                </a:solidFill>
              </a:rPr>
              <a:t>შპს „სი-ფი-აი ჯორჯია“-ს საწარმო მდებარეობს ქ. თბილისის ერთ-ერთ მჭიდროდ დასახლებულ უბანში - პ. ქავთარაძის ქუჩა, № 46-ში. ტერიტორიის </a:t>
            </a:r>
            <a:r>
              <a:rPr lang="ka-GE" sz="2700" dirty="0" err="1">
                <a:solidFill>
                  <a:schemeClr val="tx1"/>
                </a:solidFill>
              </a:rPr>
              <a:t>მიმდებარედ</a:t>
            </a:r>
            <a:r>
              <a:rPr lang="ka-GE" sz="2700" dirty="0">
                <a:solidFill>
                  <a:schemeClr val="tx1"/>
                </a:solidFill>
              </a:rPr>
              <a:t> ფუნქციონირებს საჯარო სასწავლო დაწესებულებები, ფიზიკური და იურიდიული პირების მფლობელობაში არსებული სხვადასხვა დანიშნულების ტერიტორიები, საცხოვრებელი კორპუსები და სხვა ურბანული ინფრასტრუქტურა.</a:t>
            </a:r>
            <a:endParaRPr lang="en-US" sz="2700" dirty="0">
              <a:solidFill>
                <a:schemeClr val="tx1"/>
              </a:solidFill>
            </a:endParaRPr>
          </a:p>
          <a:p>
            <a:pPr algn="just">
              <a:lnSpc>
                <a:spcPct val="120000"/>
              </a:lnSpc>
            </a:pPr>
            <a:r>
              <a:rPr lang="ka-GE" sz="2700" dirty="0">
                <a:solidFill>
                  <a:schemeClr val="tx1"/>
                </a:solidFill>
              </a:rPr>
              <a:t>საწარმოო კოშკიდან პირდაპირი მანძილი უახლოეს საცხოვრებელ კორპუსთან დაახლოებით 50 მეტრია, ხოლო საწარმოს ღობიდან უახლოეს საცხოვრებელ კორპუსამდე მანძილი დაახლოებით 10 მეტრია (პ. ქავთარაძის ქუჩის მეორე მხარე). საწარმოს ტერიტორიას უშუალოდ ესაზღვრება საცხოვრებელი სახლები და ერთმანეთისაგან გამიჯნულია საავტომობილო გზით. </a:t>
            </a:r>
            <a:endParaRPr lang="en-US" sz="2700" dirty="0">
              <a:solidFill>
                <a:schemeClr val="tx1"/>
              </a:solidFill>
            </a:endParaRPr>
          </a:p>
          <a:p>
            <a:endParaRPr lang="ka-GE" dirty="0" smtClean="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2</a:t>
            </a:fld>
            <a:endParaRPr lang="en-US"/>
          </a:p>
        </p:txBody>
      </p:sp>
    </p:spTree>
    <p:extLst>
      <p:ext uri="{BB962C8B-B14F-4D97-AF65-F5344CB8AC3E}">
        <p14:creationId xmlns:p14="http://schemas.microsoft.com/office/powerpoint/2010/main" val="100127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0262"/>
          </a:xfrm>
        </p:spPr>
        <p:txBody>
          <a:bodyPr>
            <a:normAutofit/>
          </a:bodyPr>
          <a:lstStyle/>
          <a:p>
            <a:pPr algn="ctr"/>
            <a:r>
              <a:rPr lang="ka-GE" sz="2400" b="1" dirty="0"/>
              <a:t>ზედაპირული და მიწისქვეშა წყლების დაბინძურების რისკები</a:t>
            </a:r>
            <a:endParaRPr lang="en-US" sz="2400" b="1" dirty="0"/>
          </a:p>
        </p:txBody>
      </p:sp>
      <p:sp>
        <p:nvSpPr>
          <p:cNvPr id="3" name="Content Placeholder 2"/>
          <p:cNvSpPr>
            <a:spLocks noGrp="1"/>
          </p:cNvSpPr>
          <p:nvPr>
            <p:ph idx="1"/>
          </p:nvPr>
        </p:nvSpPr>
        <p:spPr>
          <a:xfrm>
            <a:off x="752490" y="1834912"/>
            <a:ext cx="8596668" cy="3880773"/>
          </a:xfrm>
        </p:spPr>
        <p:txBody>
          <a:bodyPr>
            <a:normAutofit fontScale="85000" lnSpcReduction="10000"/>
          </a:bodyPr>
          <a:lstStyle/>
          <a:p>
            <a:pPr algn="just"/>
            <a:r>
              <a:rPr lang="ka-GE" dirty="0"/>
              <a:t>საწარმოს სამეურნეო-ფეკალური ჩამდინარე წყლები ქალაქ თბილისის საკანალიზაციო სისტემაშია ჩართული.</a:t>
            </a:r>
            <a:endParaRPr lang="en-US" dirty="0"/>
          </a:p>
          <a:p>
            <a:pPr algn="just"/>
            <a:r>
              <a:rPr lang="ka-GE" dirty="0"/>
              <a:t>პოტენციური დაბინძურების წყაროებად შეიძლება განვიხილოთ ქიმიური ნივთიერებების საწყობები, თუმცა საწარმოს უშუალო სიახლოვეს ზედაპირული წყლის ობიექტი არ არის. საწარმოს ტერიტორიის საზღვრიდან სამხრეთით, დაახლოებით 500 მ-ში (პირდაპირი მანძილი) მდებარეობს მდ. ვერეს ხეობა. თუმცა, საწარმოს საქმიანობის სპეციფიკიდან გამომდინარე ზედაპირულ წყლის ობიექტზე ზემოქმედებას ადგილი არ ექნება, ვინაიდან, წყლის გარემოზე ზემოქმედების პირდაპირი წყაროები არ არსებობს.</a:t>
            </a:r>
            <a:endParaRPr lang="en-US" dirty="0"/>
          </a:p>
          <a:p>
            <a:pPr algn="just"/>
            <a:r>
              <a:rPr lang="ka-GE" dirty="0"/>
              <a:t>საწარმოში არსებული წყლით გაცივების სისტემის ტექნიკური პროცესების მიხედვით, ჩამდინარე წყლის წარმოქმნას ადგილი არ აქვს, ტექნოლოგიაში წყალი გამოიყენება გაგრილებისათვის და სისტემა საჭიროებს მხოლოდ წყლის დამატებას პერიოდულად. ჩაკეტილი ბრუნვითი წყალმომარაგების სისტემა მაქსიმალურად გამორიცხავს შემდგომში საწარმოს დაბინძურებას საწარმოო ჩამდინარე წყლებით, საბოლოო ჯამში კი ზედაპირული და გრუნტის წყლების დაბინძურებას.</a:t>
            </a:r>
            <a:endParaRPr lang="en-US" dirty="0"/>
          </a:p>
          <a:p>
            <a:pPr algn="just"/>
            <a:r>
              <a:rPr lang="ka-GE" dirty="0"/>
              <a:t>შეიძლება ითქვას, რომ დაგეგმილი ცვლილებების გათვალისწინებით საწარმოს მხრიდან როგორც ზედაპირული, ისე გრუნტის წყლებზე ზემოქმედების ხარისხი დაბალია.</a:t>
            </a:r>
            <a:endParaRPr lang="en-US"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20</a:t>
            </a:fld>
            <a:endParaRPr lang="en-US"/>
          </a:p>
        </p:txBody>
      </p:sp>
    </p:spTree>
    <p:extLst>
      <p:ext uri="{BB962C8B-B14F-4D97-AF65-F5344CB8AC3E}">
        <p14:creationId xmlns:p14="http://schemas.microsoft.com/office/powerpoint/2010/main" val="315370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709542"/>
            <a:ext cx="8596668" cy="568569"/>
          </a:xfrm>
        </p:spPr>
        <p:txBody>
          <a:bodyPr>
            <a:normAutofit/>
          </a:bodyPr>
          <a:lstStyle/>
          <a:p>
            <a:r>
              <a:rPr lang="ka-GE" sz="2800" b="1" dirty="0" smtClean="0"/>
              <a:t>ბიოლოგიური გარემოზე ზემოქმედება</a:t>
            </a:r>
            <a:endParaRPr lang="en-US" sz="2800" b="1" dirty="0"/>
          </a:p>
        </p:txBody>
      </p:sp>
      <p:sp>
        <p:nvSpPr>
          <p:cNvPr id="6" name="Footer Placeholder 5"/>
          <p:cNvSpPr>
            <a:spLocks noGrp="1"/>
          </p:cNvSpPr>
          <p:nvPr>
            <p:ph type="ftr" sz="quarter" idx="11"/>
          </p:nvPr>
        </p:nvSpPr>
        <p:spPr/>
        <p:txBody>
          <a:bodyPr/>
          <a:lstStyle/>
          <a:p>
            <a:r>
              <a:rPr lang="it-IT" dirty="0" smtClean="0"/>
              <a:t>GAMMA </a:t>
            </a:r>
            <a:r>
              <a:rPr lang="it-IT" dirty="0" err="1" smtClean="0"/>
              <a:t>Consulting</a:t>
            </a:r>
            <a:r>
              <a:rPr lang="it-IT" dirty="0" smtClean="0"/>
              <a:t> Ltd. 19d. </a:t>
            </a:r>
            <a:r>
              <a:rPr lang="it-IT" dirty="0" err="1" smtClean="0"/>
              <a:t>Guramishvili</a:t>
            </a:r>
            <a:r>
              <a:rPr lang="it-IT" dirty="0" smtClean="0"/>
              <a:t> </a:t>
            </a:r>
            <a:r>
              <a:rPr lang="it-IT" dirty="0" err="1" smtClean="0"/>
              <a:t>av</a:t>
            </a:r>
            <a:r>
              <a:rPr lang="it-IT" dirty="0" smtClean="0"/>
              <a:t>, 0192, Tbilisi, Georgia</a:t>
            </a:r>
            <a:endParaRPr lang="en-US" dirty="0"/>
          </a:p>
        </p:txBody>
      </p:sp>
      <p:sp>
        <p:nvSpPr>
          <p:cNvPr id="7" name="Slide Number Placeholder 6"/>
          <p:cNvSpPr>
            <a:spLocks noGrp="1"/>
          </p:cNvSpPr>
          <p:nvPr>
            <p:ph type="sldNum" sz="quarter" idx="12"/>
          </p:nvPr>
        </p:nvSpPr>
        <p:spPr/>
        <p:txBody>
          <a:bodyPr/>
          <a:lstStyle/>
          <a:p>
            <a:fld id="{EC9AC1AF-E152-4E98-933E-979B41F3DF29}" type="slidenum">
              <a:rPr lang="en-US" smtClean="0"/>
              <a:t>21</a:t>
            </a:fld>
            <a:endParaRPr lang="en-US"/>
          </a:p>
        </p:txBody>
      </p:sp>
      <p:sp>
        <p:nvSpPr>
          <p:cNvPr id="5" name="Rectangle 4"/>
          <p:cNvSpPr/>
          <p:nvPr/>
        </p:nvSpPr>
        <p:spPr>
          <a:xfrm>
            <a:off x="509954" y="1332381"/>
            <a:ext cx="9231923" cy="4370427"/>
          </a:xfrm>
          <a:prstGeom prst="rect">
            <a:avLst/>
          </a:prstGeom>
        </p:spPr>
        <p:txBody>
          <a:bodyPr wrap="square">
            <a:spAutoFit/>
          </a:bodyPr>
          <a:lstStyle/>
          <a:p>
            <a:pPr algn="just">
              <a:spcBef>
                <a:spcPts val="600"/>
              </a:spcBef>
              <a:spcAft>
                <a:spcPts val="600"/>
              </a:spcAft>
            </a:pPr>
            <a:r>
              <a:rPr lang="ka-GE" sz="1100" dirty="0">
                <a:solidFill>
                  <a:srgbClr val="000000"/>
                </a:solidFill>
                <a:ea typeface="Calibri" panose="020F0502020204030204" pitchFamily="34" charset="0"/>
                <a:cs typeface="Sylfaen" panose="010A0502050306030303" pitchFamily="18" charset="0"/>
              </a:rPr>
              <a:t>საწარმოო ინფრასტრუქტურა წლებია განთავსებულია აღნიშნულ ტერიტორიაზე, დარგული და განვითარებულია სხვადასხვა ჯიშის კულტურული და დეკორაციული მცენარეები (ალუბალი, ტყემალი, ნაძვი და სხვ.), გამწვანებულია ტერიტორიის დაახლოებით 30% და ხორციელდება მწვანე ნარგავების მოვლა-განაშენიანება.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ჩატარებული საველე კვლევის დროს, EUNIS-ის </a:t>
            </a:r>
            <a:r>
              <a:rPr lang="ka-GE" sz="1100" dirty="0" err="1">
                <a:solidFill>
                  <a:srgbClr val="000000"/>
                </a:solidFill>
                <a:ea typeface="Calibri" panose="020F0502020204030204" pitchFamily="34" charset="0"/>
                <a:cs typeface="Times New Roman" panose="02020603050405020304" pitchFamily="18" charset="0"/>
              </a:rPr>
              <a:t>ჰაბიტატების</a:t>
            </a:r>
            <a:r>
              <a:rPr lang="ka-GE" sz="1100" dirty="0">
                <a:solidFill>
                  <a:srgbClr val="000000"/>
                </a:solidFill>
                <a:ea typeface="Calibri" panose="020F0502020204030204" pitchFamily="34" charset="0"/>
                <a:cs typeface="Times New Roman" panose="02020603050405020304" pitchFamily="18" charset="0"/>
              </a:rPr>
              <a:t> კლასიფიკაციის მიხედვით, საწარმოს ტერიტორიაზე გამოიყო 1 </a:t>
            </a:r>
            <a:r>
              <a:rPr lang="ka-GE" sz="1100" dirty="0" err="1">
                <a:solidFill>
                  <a:srgbClr val="000000"/>
                </a:solidFill>
                <a:ea typeface="Calibri" panose="020F0502020204030204" pitchFamily="34" charset="0"/>
                <a:cs typeface="Times New Roman" panose="02020603050405020304" pitchFamily="18" charset="0"/>
              </a:rPr>
              <a:t>ჰაბიტატის</a:t>
            </a:r>
            <a:r>
              <a:rPr lang="ka-GE" sz="1100" dirty="0">
                <a:solidFill>
                  <a:srgbClr val="000000"/>
                </a:solidFill>
                <a:ea typeface="Calibri" panose="020F0502020204030204" pitchFamily="34" charset="0"/>
                <a:cs typeface="Times New Roman" panose="02020603050405020304" pitchFamily="18" charset="0"/>
              </a:rPr>
              <a:t> ტიპი:</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742950" marR="0" lvl="1" indent="-285750" algn="just">
              <a:spcBef>
                <a:spcPts val="600"/>
              </a:spcBef>
              <a:spcAft>
                <a:spcPts val="600"/>
              </a:spcAft>
              <a:buFont typeface="Symbol" panose="05050102010706020507" pitchFamily="18" charset="2"/>
              <a:buChar char=""/>
            </a:pPr>
            <a:r>
              <a:rPr lang="ka-GE" sz="1100" b="1" dirty="0">
                <a:solidFill>
                  <a:srgbClr val="000000"/>
                </a:solidFill>
                <a:ea typeface="Calibri" panose="020F0502020204030204" pitchFamily="34" charset="0"/>
                <a:cs typeface="Times New Roman" panose="02020603050405020304" pitchFamily="18" charset="0"/>
              </a:rPr>
              <a:t>„J აშენებული, სამრეწველო და სხვა ანთროპოგენული </a:t>
            </a:r>
            <a:r>
              <a:rPr lang="ka-GE" sz="1100" b="1" dirty="0" err="1">
                <a:solidFill>
                  <a:srgbClr val="000000"/>
                </a:solidFill>
                <a:ea typeface="Calibri" panose="020F0502020204030204" pitchFamily="34" charset="0"/>
                <a:cs typeface="Times New Roman" panose="02020603050405020304" pitchFamily="18" charset="0"/>
              </a:rPr>
              <a:t>ჰაბიტატები</a:t>
            </a:r>
            <a:r>
              <a:rPr lang="ka-GE" sz="1100" b="1" dirty="0">
                <a:solidFill>
                  <a:srgbClr val="000000"/>
                </a:solidFill>
                <a:ea typeface="Calibri" panose="020F0502020204030204" pitchFamily="34" charset="0"/>
                <a:cs typeface="Times New Roman" panose="02020603050405020304" pitchFamily="18" charset="0"/>
              </a:rPr>
              <a:t>“</a:t>
            </a:r>
            <a:r>
              <a:rPr lang="ka-GE" sz="1100" dirty="0">
                <a:solidFill>
                  <a:srgbClr val="000000"/>
                </a:solidFill>
                <a:ea typeface="Calibri" panose="020F0502020204030204" pitchFamily="34" charset="0"/>
                <a:cs typeface="Times New Roman" panose="02020603050405020304" pitchFamily="18" charset="0"/>
              </a:rPr>
              <a:t> - აქ მოიაზრება მაღალი ანთროპოგენური ზემოქმედების ქვეშ მყოფი ტერიტორიები, დასახლებული პუნქტები თუ სამრეწველო ობიექტები. ასევე, ქალაქები და სოფლები.</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კვლევის შედეგად, ტერიტორიაზე გამოვლინდა მხოლოდ ერთი საქართველოს წითელი ნუსხით დაცული სახეობა - კოლხური ბზა </a:t>
            </a:r>
            <a:r>
              <a:rPr lang="ka-GE" sz="1100" i="1" dirty="0" err="1">
                <a:solidFill>
                  <a:srgbClr val="000000"/>
                </a:solidFill>
                <a:ea typeface="Calibri" panose="020F0502020204030204" pitchFamily="34" charset="0"/>
                <a:cs typeface="Times New Roman" panose="02020603050405020304" pitchFamily="18" charset="0"/>
              </a:rPr>
              <a:t>Buxus</a:t>
            </a:r>
            <a:r>
              <a:rPr lang="ka-GE" sz="1100" i="1" dirty="0">
                <a:solidFill>
                  <a:srgbClr val="000000"/>
                </a:solidFill>
                <a:ea typeface="Calibri" panose="020F0502020204030204" pitchFamily="34" charset="0"/>
                <a:cs typeface="Times New Roman" panose="02020603050405020304" pitchFamily="18" charset="0"/>
              </a:rPr>
              <a:t> </a:t>
            </a:r>
            <a:r>
              <a:rPr lang="ka-GE" sz="1100" i="1" dirty="0" err="1">
                <a:solidFill>
                  <a:srgbClr val="000000"/>
                </a:solidFill>
                <a:ea typeface="Calibri" panose="020F0502020204030204" pitchFamily="34" charset="0"/>
                <a:cs typeface="Times New Roman" panose="02020603050405020304" pitchFamily="18" charset="0"/>
              </a:rPr>
              <a:t>colchica</a:t>
            </a:r>
            <a:r>
              <a:rPr lang="ka-GE" sz="1100" dirty="0">
                <a:solidFill>
                  <a:srgbClr val="000000"/>
                </a:solidFill>
                <a:ea typeface="Calibri" panose="020F0502020204030204" pitchFamily="34" charset="0"/>
                <a:cs typeface="Times New Roman" panose="02020603050405020304" pitchFamily="18" charset="0"/>
              </a:rPr>
              <a:t>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საველე კვლევის და არსებული სამეცნიერო ლიტერატურული ინფორმაციის დამუშავების შედეგად საწარმოს ტერიტორიაზე და მის მიმდებარე ადგილებში გამოვლენილია ძუძუმწოვრების 16, ხელფრთიანების 15, ფრინველების 54, ქვეწარმავლების და ამფიბიების 18, მოლუსკების და სხვადასხვა სახის უხერხემლოების 500-ზე მეტი სახეობა.</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საწარმოს განთავსების ადგილი ფრინველთა მიგრაციების თვალსაზრისით არ წარმოადგენს მნიშვნელოვან ტერიტორიას.</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საწარმოში დაგეგმილი ცვლილებები არ ითვალისწინებს ტერიტორიის გაფართოებას და ახალი ტერიტორიების ათვისებას.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დაგეგმილი ცვლილებები ითვალისწინებს ნამუშევარი ზეთის საცავის რეკონსტრუქციას, რისთვისაც საჭირო იქნება დაახლოებით 100-150 მ</a:t>
            </a:r>
            <a:r>
              <a:rPr lang="ka-GE" sz="1100" baseline="30000" dirty="0">
                <a:solidFill>
                  <a:srgbClr val="000000"/>
                </a:solidFill>
                <a:ea typeface="Calibri" panose="020F0502020204030204" pitchFamily="34" charset="0"/>
                <a:cs typeface="Times New Roman" panose="02020603050405020304" pitchFamily="18" charset="0"/>
              </a:rPr>
              <a:t>2</a:t>
            </a:r>
            <a:r>
              <a:rPr lang="ka-GE" sz="1100" dirty="0">
                <a:solidFill>
                  <a:srgbClr val="000000"/>
                </a:solidFill>
                <a:ea typeface="Calibri" panose="020F0502020204030204" pitchFamily="34" charset="0"/>
                <a:cs typeface="Times New Roman" panose="02020603050405020304" pitchFamily="18" charset="0"/>
              </a:rPr>
              <a:t> ტერიტორიის მხოლოდ ბალახეული, სარეველა მცენარეებისგან გასუფთავება.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ფაუნის წარმომადგენლებზე პირდაპირი ზემოქმედება არ არის მოსალოდნელი, რადგან საწარმო ქ. თბილისის მჭიდრო უბანშია განთავსებული, სადაც ძირითადად, გვხვდება მათი </a:t>
            </a:r>
            <a:r>
              <a:rPr lang="ka-GE" sz="1100" dirty="0" err="1">
                <a:solidFill>
                  <a:srgbClr val="000000"/>
                </a:solidFill>
                <a:ea typeface="Calibri" panose="020F0502020204030204" pitchFamily="34" charset="0"/>
                <a:cs typeface="Times New Roman" panose="02020603050405020304" pitchFamily="18" charset="0"/>
              </a:rPr>
              <a:t>სინანტროპული</a:t>
            </a:r>
            <a:r>
              <a:rPr lang="ka-GE" sz="1100" dirty="0">
                <a:solidFill>
                  <a:srgbClr val="000000"/>
                </a:solidFill>
                <a:ea typeface="Calibri" panose="020F0502020204030204" pitchFamily="34" charset="0"/>
                <a:cs typeface="Times New Roman" panose="02020603050405020304" pitchFamily="18" charset="0"/>
              </a:rPr>
              <a:t> სახეობები. შესაბამისად, დაგეგმილი საქმიანობით გამოწვეული ზემოქმედება ბიოლოგიურ გარემოზე იქნება დაბალი ხარისხის. </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94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76" y="1179504"/>
            <a:ext cx="6400801" cy="718038"/>
          </a:xfrm>
        </p:spPr>
        <p:txBody>
          <a:bodyPr>
            <a:normAutofit/>
          </a:bodyPr>
          <a:lstStyle/>
          <a:p>
            <a:pPr algn="ctr"/>
            <a:r>
              <a:rPr lang="ka-GE" sz="2800" b="1" dirty="0" smtClean="0"/>
              <a:t>ნარჩენებით გარემოს დაბინძურება</a:t>
            </a:r>
            <a:endParaRPr lang="en-US" sz="2800" b="1" dirty="0"/>
          </a:p>
        </p:txBody>
      </p:sp>
      <p:sp>
        <p:nvSpPr>
          <p:cNvPr id="3" name="Content Placeholder 2"/>
          <p:cNvSpPr>
            <a:spLocks noGrp="1"/>
          </p:cNvSpPr>
          <p:nvPr>
            <p:ph idx="1"/>
          </p:nvPr>
        </p:nvSpPr>
        <p:spPr>
          <a:xfrm>
            <a:off x="451865" y="1972697"/>
            <a:ext cx="8596668" cy="3880773"/>
          </a:xfrm>
        </p:spPr>
        <p:txBody>
          <a:bodyPr/>
          <a:lstStyle/>
          <a:p>
            <a:pPr marL="0" indent="0">
              <a:buNone/>
            </a:pPr>
            <a:endParaRPr lang="ka-GE" dirty="0" smtClean="0"/>
          </a:p>
          <a:p>
            <a:pPr marL="0" indent="0" algn="just">
              <a:buNone/>
            </a:pPr>
            <a:r>
              <a:rPr lang="ka-GE" dirty="0" smtClean="0"/>
              <a:t>შპს </a:t>
            </a:r>
            <a:r>
              <a:rPr lang="ka-GE" dirty="0"/>
              <a:t>„სი-ფი-აი ჯორჯია“-ს მომზადებული და შეთანხმებული აქვს საწარმოს ექსპლუატაციის პროცესში წარმოქმნილი ნარჩენების მართვის გეგმა საქართველოს გარემოს დაცვისა და სოფლის მეურნეობის სამინისტროსთან. 2020-2021-2022 წლებისათვის კომპანია აღნიშნული გეგმის მიხედვით ახორციელებს წარმოქმნილი ნარჩენების მართვას. აღსანიშნავია, რომ დაგეგმილი ცვლილებების განხორციელების პროცესში წარმოქმნილი ნარჩენების სახეობრივი ან რაოდენობრივი ცვლილება არ იქნება მოსალოდნელი.</a:t>
            </a:r>
            <a:endParaRPr lang="en-US"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22</a:t>
            </a:fld>
            <a:endParaRPr lang="en-US"/>
          </a:p>
        </p:txBody>
      </p:sp>
    </p:spTree>
    <p:extLst>
      <p:ext uri="{BB962C8B-B14F-4D97-AF65-F5344CB8AC3E}">
        <p14:creationId xmlns:p14="http://schemas.microsoft.com/office/powerpoint/2010/main" val="3917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49" y="372208"/>
            <a:ext cx="8596668" cy="1320800"/>
          </a:xfrm>
        </p:spPr>
        <p:txBody>
          <a:bodyPr>
            <a:noAutofit/>
          </a:bodyPr>
          <a:lstStyle/>
          <a:p>
            <a:pPr algn="ctr"/>
            <a:r>
              <a:rPr lang="ka-GE" sz="2400" b="1" dirty="0" smtClean="0"/>
              <a:t>ჯანმრთელობასა </a:t>
            </a:r>
            <a:r>
              <a:rPr lang="ka-GE" sz="2400" b="1" dirty="0"/>
              <a:t>და უსაფრთხოებასთან დაკავშირებული რისკები, ზემოქმედება სოციალურ-ეკონომიკურ გარემოზე</a:t>
            </a:r>
            <a:endParaRPr lang="en-US" sz="2400" b="1"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23</a:t>
            </a:fld>
            <a:endParaRPr lang="en-US"/>
          </a:p>
        </p:txBody>
      </p:sp>
      <p:sp>
        <p:nvSpPr>
          <p:cNvPr id="5" name="Rectangle 4"/>
          <p:cNvSpPr/>
          <p:nvPr/>
        </p:nvSpPr>
        <p:spPr>
          <a:xfrm>
            <a:off x="441513" y="1693008"/>
            <a:ext cx="8832489" cy="3693319"/>
          </a:xfrm>
          <a:prstGeom prst="rect">
            <a:avLst/>
          </a:prstGeom>
        </p:spPr>
        <p:txBody>
          <a:bodyPr wrap="square">
            <a:spAutoFit/>
          </a:bodyPr>
          <a:lstStyle/>
          <a:p>
            <a:pPr algn="just">
              <a:spcBef>
                <a:spcPts val="600"/>
              </a:spcBef>
              <a:spcAft>
                <a:spcPts val="600"/>
              </a:spcAft>
            </a:pPr>
            <a:r>
              <a:rPr lang="ka-GE" sz="1400" dirty="0">
                <a:solidFill>
                  <a:srgbClr val="000000"/>
                </a:solidFill>
                <a:ea typeface="Calibri" panose="020F0502020204030204" pitchFamily="34" charset="0"/>
                <a:cs typeface="Sylfaen" panose="010A0502050306030303" pitchFamily="18" charset="0"/>
              </a:rPr>
              <a:t>კომპანიაში შექმნილია უსაფრთხოების წესების და ინსტრუქციების სახელმძღვანელოები. არსებობს ადამიანის ჯანმრთელობასა და უსაფრთხოებაზე ზემოქმედების შემცირების წესები, ტერიტორია მოწესრიგებულია და განთავსებულია სათანადო </a:t>
            </a:r>
            <a:r>
              <a:rPr lang="ka-GE" sz="1400" dirty="0" err="1">
                <a:solidFill>
                  <a:srgbClr val="000000"/>
                </a:solidFill>
                <a:ea typeface="Calibri" panose="020F0502020204030204" pitchFamily="34" charset="0"/>
                <a:cs typeface="Sylfaen" panose="010A0502050306030303" pitchFamily="18" charset="0"/>
              </a:rPr>
              <a:t>მაფრთხილებელი</a:t>
            </a:r>
            <a:r>
              <a:rPr lang="ka-GE" sz="1400" dirty="0">
                <a:solidFill>
                  <a:srgbClr val="000000"/>
                </a:solidFill>
                <a:ea typeface="Calibri" panose="020F0502020204030204" pitchFamily="34" charset="0"/>
                <a:cs typeface="Sylfaen" panose="010A0502050306030303" pitchFamily="18" charset="0"/>
              </a:rPr>
              <a:t> /ამკრძალავი ნიშნები. პერსონალზე და ვიზიტორებზე გათვალისწინებულია პირადი ინდივიდუალური დაცვის საშუალებები. კომპანიაში დანიშნულია შრომის უსაფრთხოებისა და ჯანმრთელობის დაცვის ოფიცერი,  რომელიც პერიოდულად ატარებს ინსტრუქტაჟს შრომის უსაფრთხოების საკითხებზე და აწარმოებს მონიტორინგს. საწარმოში დაგეგმილი ცვლილებები ადამიანის ჯანმრთელობაზე და უსაფრთხოებაზე რისკებს უარყოფითი ზემოქმედების თვალსაზრისით არ გაზრდის.</a:t>
            </a:r>
            <a:endParaRPr lang="en-US" sz="14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400" dirty="0" smtClean="0">
                <a:solidFill>
                  <a:srgbClr val="000000"/>
                </a:solidFill>
                <a:ea typeface="Calibri" panose="020F0502020204030204" pitchFamily="34" charset="0"/>
                <a:cs typeface="Sylfaen" panose="010A0502050306030303" pitchFamily="18" charset="0"/>
              </a:rPr>
              <a:t>ამასთან</a:t>
            </a:r>
            <a:r>
              <a:rPr lang="ka-GE" sz="1400" dirty="0">
                <a:solidFill>
                  <a:srgbClr val="000000"/>
                </a:solidFill>
                <a:ea typeface="Calibri" panose="020F0502020204030204" pitchFamily="34" charset="0"/>
                <a:cs typeface="Sylfaen" panose="010A0502050306030303" pitchFamily="18" charset="0"/>
              </a:rPr>
              <a:t>, დადებით ზემოქმედებად უნდა განიხილოს საწარმოს ექსპლუატაციის ეტაპზე დასაქმებული მომსახურე პერსონალი. პროექტით ექსპლუატაციის ეტაპზე დასაქმებული იქნება 83 ადამიანი. დროებითი სამუშაო ადგილების შექმნა ქალაქში ოდნავ მაინც გააუმჯობესებს დასაქმებულთა ოჯახების მდგომარეობას. ზემოქმედება დასაქმებასა და ეკონომიკურ გარემოზე შიძლება ჩაითვალოს დადებითად.</a:t>
            </a:r>
            <a:endParaRPr lang="en-US" sz="14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400" dirty="0">
                <a:solidFill>
                  <a:srgbClr val="000000"/>
                </a:solidFill>
                <a:ea typeface="Calibri" panose="020F0502020204030204" pitchFamily="34" charset="0"/>
                <a:cs typeface="Sylfaen" panose="010A0502050306030303" pitchFamily="18" charset="0"/>
              </a:rPr>
              <a:t>ადამიანთა უსაფრთხოებასთან დაკავშირებული სტანდარტების, ნორმებისა და წესების დაცვის შემთხვევაში, საწარმოში დაგეგმილი ცვლილებები ადამიანის ჯანმრთელობაზე და უსაფრთხოებაზე უარყოფითი ზემოქმედების თვალსაზრისით რისკებს ნაკლებად გაზრდის</a:t>
            </a:r>
            <a:r>
              <a:rPr lang="ka-GE" dirty="0" smtClean="0">
                <a:solidFill>
                  <a:srgbClr val="000000"/>
                </a:solidFill>
                <a:ea typeface="Calibri" panose="020F0502020204030204" pitchFamily="34" charset="0"/>
                <a:cs typeface="Sylfaen" panose="010A0502050306030303" pitchFamily="18" charset="0"/>
              </a:rPr>
              <a:t>.</a:t>
            </a:r>
            <a:endParaRPr lang="en-US"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09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91" y="334108"/>
            <a:ext cx="4088097" cy="729761"/>
          </a:xfrm>
        </p:spPr>
        <p:txBody>
          <a:bodyPr>
            <a:normAutofit/>
          </a:bodyPr>
          <a:lstStyle/>
          <a:p>
            <a:pPr algn="ctr"/>
            <a:r>
              <a:rPr lang="ka-GE" sz="2400" b="1" dirty="0" smtClean="0"/>
              <a:t>კუმულაციური ზემოქმდება</a:t>
            </a:r>
            <a:endParaRPr lang="en-US" sz="2400" b="1" dirty="0"/>
          </a:p>
        </p:txBody>
      </p:sp>
      <p:sp>
        <p:nvSpPr>
          <p:cNvPr id="6" name="Footer Placeholder 5"/>
          <p:cNvSpPr>
            <a:spLocks noGrp="1"/>
          </p:cNvSpPr>
          <p:nvPr>
            <p:ph type="ftr" sz="quarter" idx="11"/>
          </p:nvPr>
        </p:nvSpPr>
        <p:spPr>
          <a:xfrm>
            <a:off x="405191" y="6445938"/>
            <a:ext cx="6297612" cy="365125"/>
          </a:xfrm>
        </p:spPr>
        <p:txBody>
          <a:bodyPr/>
          <a:lstStyle/>
          <a:p>
            <a:r>
              <a:rPr lang="it-IT" dirty="0" smtClean="0"/>
              <a:t>GAMMA Consulting Ltd. 19d. Guramishvili av, 0192, Tbilisi, Georgia</a:t>
            </a:r>
            <a:endParaRPr lang="en-US" dirty="0"/>
          </a:p>
        </p:txBody>
      </p:sp>
      <p:sp>
        <p:nvSpPr>
          <p:cNvPr id="7" name="Slide Number Placeholder 6"/>
          <p:cNvSpPr>
            <a:spLocks noGrp="1"/>
          </p:cNvSpPr>
          <p:nvPr>
            <p:ph type="sldNum" sz="quarter" idx="12"/>
          </p:nvPr>
        </p:nvSpPr>
        <p:spPr/>
        <p:txBody>
          <a:bodyPr/>
          <a:lstStyle/>
          <a:p>
            <a:fld id="{EC9AC1AF-E152-4E98-933E-979B41F3DF29}" type="slidenum">
              <a:rPr lang="en-US" smtClean="0"/>
              <a:t>24</a:t>
            </a:fld>
            <a:endParaRPr lang="en-US"/>
          </a:p>
        </p:txBody>
      </p:sp>
      <p:sp>
        <p:nvSpPr>
          <p:cNvPr id="4" name="Rectangle 3"/>
          <p:cNvSpPr/>
          <p:nvPr/>
        </p:nvSpPr>
        <p:spPr>
          <a:xfrm>
            <a:off x="405191" y="1063869"/>
            <a:ext cx="9925770" cy="4893647"/>
          </a:xfrm>
          <a:prstGeom prst="rect">
            <a:avLst/>
          </a:prstGeom>
        </p:spPr>
        <p:txBody>
          <a:bodyPr wrap="square">
            <a:spAutoFit/>
          </a:bodyPr>
          <a:lstStyle/>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ექსპლუატაციის ეტაპზე კუმულაციური ზემოქმედება მოსალოდნელია შემდეგი მიმართულებებით: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742950" marR="0" lvl="1" indent="-285750" algn="just">
              <a:spcBef>
                <a:spcPts val="600"/>
              </a:spcBef>
              <a:spcAft>
                <a:spcPts val="600"/>
              </a:spcAft>
              <a:buFont typeface="Symbol" panose="05050102010706020507" pitchFamily="18" charset="2"/>
              <a:buChar char=""/>
            </a:pPr>
            <a:r>
              <a:rPr lang="ka-GE" sz="1100" dirty="0">
                <a:solidFill>
                  <a:srgbClr val="000000"/>
                </a:solidFill>
                <a:ea typeface="Calibri" panose="020F0502020204030204" pitchFamily="34" charset="0"/>
                <a:cs typeface="Times New Roman" panose="02020603050405020304" pitchFamily="18" charset="0"/>
              </a:rPr>
              <a:t>მავნე ნივთიერებათა ემისიები ატმოსფერულ ჰაერში;</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742950" marR="0" lvl="1" indent="-285750" algn="just">
              <a:spcBef>
                <a:spcPts val="600"/>
              </a:spcBef>
              <a:spcAft>
                <a:spcPts val="600"/>
              </a:spcAft>
              <a:buFont typeface="Symbol" panose="05050102010706020507" pitchFamily="18" charset="2"/>
              <a:buChar char=""/>
            </a:pPr>
            <a:r>
              <a:rPr lang="ka-GE" sz="1100" dirty="0">
                <a:solidFill>
                  <a:srgbClr val="000000"/>
                </a:solidFill>
                <a:ea typeface="Calibri" panose="020F0502020204030204" pitchFamily="34" charset="0"/>
                <a:cs typeface="Times New Roman" panose="02020603050405020304" pitchFamily="18" charset="0"/>
              </a:rPr>
              <a:t>ხმაურის გავრცელება;</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742950" marR="0" lvl="1" indent="-285750" algn="just">
              <a:spcBef>
                <a:spcPts val="600"/>
              </a:spcBef>
              <a:spcAft>
                <a:spcPts val="600"/>
              </a:spcAft>
              <a:buFont typeface="Symbol" panose="05050102010706020507" pitchFamily="18" charset="2"/>
              <a:buChar char=""/>
            </a:pPr>
            <a:r>
              <a:rPr lang="ka-GE" sz="1100" dirty="0">
                <a:solidFill>
                  <a:srgbClr val="000000"/>
                </a:solidFill>
                <a:ea typeface="Calibri" panose="020F0502020204030204" pitchFamily="34" charset="0"/>
                <a:cs typeface="Times New Roman" panose="02020603050405020304" pitchFamily="18" charset="0"/>
              </a:rPr>
              <a:t>ზედაპირული წყლების დაბინძურება;</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marL="742950" marR="0" lvl="1" indent="-285750" algn="just">
              <a:spcBef>
                <a:spcPts val="600"/>
              </a:spcBef>
              <a:spcAft>
                <a:spcPts val="600"/>
              </a:spcAft>
              <a:buFont typeface="Symbol" panose="05050102010706020507" pitchFamily="18" charset="2"/>
              <a:buChar char=""/>
            </a:pPr>
            <a:r>
              <a:rPr lang="ka-GE" sz="1100" dirty="0">
                <a:solidFill>
                  <a:srgbClr val="000000"/>
                </a:solidFill>
                <a:ea typeface="Calibri" panose="020F0502020204030204" pitchFamily="34" charset="0"/>
                <a:cs typeface="Times New Roman" panose="02020603050405020304" pitchFamily="18" charset="0"/>
              </a:rPr>
              <a:t>საწარმოში წარმოქმნილი ნარჩენებით გარემოს დაბინძურება.</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როგორც გზშ-ს ანგარიშში მოყვანილი გაანგარიშების შედეგების ანალიზით ირკვევა, საწარმოს ექსპლუატაციის პროცესში მიმდებარე ტერიტორიების ატმოსფერული ჰაერის ხარისხი როგორც 500 მ-ნი ნორმირებული ზონის მიმართ, აგრეთვე უახლოესი დასახლებული ზონის მიმართ (10 მ საწარმოს ღობიდან, ხოლო საწარმოო კოშკიდან დაახლოებით 50 მ) არ გადააჭარბებს კანონმდებლობით გათვალისწინებულ ნორმებს. </a:t>
            </a:r>
            <a:r>
              <a:rPr lang="ka-GE" sz="1100" dirty="0" smtClean="0">
                <a:solidFill>
                  <a:srgbClr val="000000"/>
                </a:solidFill>
                <a:ea typeface="Calibri" panose="020F0502020204030204" pitchFamily="34" charset="0"/>
                <a:cs typeface="Times New Roman" panose="02020603050405020304" pitchFamily="18" charset="0"/>
              </a:rPr>
              <a:t>ანალიზის </a:t>
            </a:r>
            <a:r>
              <a:rPr lang="ka-GE" sz="1100" dirty="0">
                <a:solidFill>
                  <a:srgbClr val="000000"/>
                </a:solidFill>
                <a:ea typeface="Calibri" panose="020F0502020204030204" pitchFamily="34" charset="0"/>
                <a:cs typeface="Times New Roman" panose="02020603050405020304" pitchFamily="18" charset="0"/>
              </a:rPr>
              <a:t>მიხედვით შეიძლება გაკეთდეს დასკვნა, რომ საშტატო რეჟიმში </a:t>
            </a:r>
            <a:r>
              <a:rPr lang="ka-GE" sz="1100" dirty="0" err="1">
                <a:solidFill>
                  <a:srgbClr val="000000"/>
                </a:solidFill>
                <a:ea typeface="Calibri" panose="020F0502020204030204" pitchFamily="34" charset="0"/>
                <a:cs typeface="Times New Roman" panose="02020603050405020304" pitchFamily="18" charset="0"/>
              </a:rPr>
              <a:t>დამაბინძურებელ</a:t>
            </a:r>
            <a:r>
              <a:rPr lang="ka-GE" sz="1100" dirty="0">
                <a:solidFill>
                  <a:srgbClr val="000000"/>
                </a:solidFill>
                <a:ea typeface="Calibri" panose="020F0502020204030204" pitchFamily="34" charset="0"/>
                <a:cs typeface="Times New Roman" panose="02020603050405020304" pitchFamily="18" charset="0"/>
              </a:rPr>
              <a:t> ნივთიერებათა გაანგარიშებული მაქსიმალური კონცენტრაციები არ გადააჭარბებს ნორმებით დადგენილ შესაბამის მაჩვენებლებს საკონტროლო წერტილების მიმართ. გამომდინარე აქედან, საპროექტო ტერიტორიაზე არსებული საწარმოების მავნე ნივთიერებათა ემისიებთან დაკავშირებული კუმულაციური ზემოქმედება დაბალია. </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საწარმოს ექსპლუატაციის პირობების ცვლილება არ ითვალისწინებს რაიმე </a:t>
            </a:r>
            <a:r>
              <a:rPr lang="ka-GE" sz="1100" dirty="0" err="1">
                <a:solidFill>
                  <a:srgbClr val="000000"/>
                </a:solidFill>
                <a:ea typeface="Calibri" panose="020F0502020204030204" pitchFamily="34" charset="0"/>
                <a:cs typeface="Times New Roman" panose="02020603050405020304" pitchFamily="18" charset="0"/>
              </a:rPr>
              <a:t>ხმაურწარმომქმნელი</a:t>
            </a:r>
            <a:r>
              <a:rPr lang="ka-GE" sz="1100" dirty="0">
                <a:solidFill>
                  <a:srgbClr val="000000"/>
                </a:solidFill>
                <a:ea typeface="Calibri" panose="020F0502020204030204" pitchFamily="34" charset="0"/>
                <a:cs typeface="Times New Roman" panose="02020603050405020304" pitchFamily="18" charset="0"/>
              </a:rPr>
              <a:t> ახალი ტექნიკა-დანადგარის მონტაჟს ან სამუშაო დროის გაზრდას, რაც იმას ნიშნავს, რომ საწარმოს ექსპლუატაციის პირობები ცვლილების პროცესში ხმაურის დონე არ </a:t>
            </a:r>
            <a:r>
              <a:rPr lang="ka-GE" sz="1100" dirty="0" smtClean="0">
                <a:solidFill>
                  <a:srgbClr val="000000"/>
                </a:solidFill>
                <a:ea typeface="Calibri" panose="020F0502020204030204" pitchFamily="34" charset="0"/>
                <a:cs typeface="Times New Roman" panose="02020603050405020304" pitchFamily="18" charset="0"/>
              </a:rPr>
              <a:t>შეიცვლება.</a:t>
            </a:r>
            <a:r>
              <a:rPr lang="en-US" sz="1100" dirty="0" smtClean="0">
                <a:solidFill>
                  <a:srgbClr val="000000"/>
                </a:solidFill>
                <a:latin typeface="Sylfaen" panose="010A0502050306030303" pitchFamily="18" charset="0"/>
                <a:ea typeface="Calibri" panose="020F0502020204030204" pitchFamily="34" charset="0"/>
                <a:cs typeface="Times New Roman" panose="02020603050405020304" pitchFamily="18" charset="0"/>
              </a:rPr>
              <a:t> </a:t>
            </a:r>
            <a:r>
              <a:rPr lang="ka-GE" sz="1100" dirty="0" smtClean="0">
                <a:solidFill>
                  <a:srgbClr val="000000"/>
                </a:solidFill>
                <a:ea typeface="Calibri" panose="020F0502020204030204" pitchFamily="34" charset="0"/>
                <a:cs typeface="Times New Roman" panose="02020603050405020304" pitchFamily="18" charset="0"/>
              </a:rPr>
              <a:t>საწარმოს </a:t>
            </a:r>
            <a:r>
              <a:rPr lang="ka-GE" sz="1100" dirty="0">
                <a:solidFill>
                  <a:srgbClr val="000000"/>
                </a:solidFill>
                <a:ea typeface="Calibri" panose="020F0502020204030204" pitchFamily="34" charset="0"/>
                <a:cs typeface="Times New Roman" panose="02020603050405020304" pitchFamily="18" charset="0"/>
              </a:rPr>
              <a:t>ტექნოლოგიაში წყალი გამოიყენება სისტემის </a:t>
            </a:r>
            <a:r>
              <a:rPr lang="ka-GE" sz="1100" dirty="0" err="1">
                <a:solidFill>
                  <a:srgbClr val="000000"/>
                </a:solidFill>
                <a:ea typeface="Calibri" panose="020F0502020204030204" pitchFamily="34" charset="0"/>
                <a:cs typeface="Times New Roman" panose="02020603050405020304" pitchFamily="18" charset="0"/>
              </a:rPr>
              <a:t>გაგრილებისათვის</a:t>
            </a:r>
            <a:r>
              <a:rPr lang="ka-GE" sz="1100" dirty="0">
                <a:solidFill>
                  <a:srgbClr val="000000"/>
                </a:solidFill>
                <a:ea typeface="Calibri" panose="020F0502020204030204" pitchFamily="34" charset="0"/>
                <a:cs typeface="Times New Roman" panose="02020603050405020304" pitchFamily="18" charset="0"/>
              </a:rPr>
              <a:t>. ჩაკეტილი ბრუნვითი წყალმომარაგების სისტემა მაქსიმალურად გამორიცხავს შემდგომში საწარმოს დაბინძურებას საწარმოო ჩამდინარე წყლებით, საბოლოო ჯამში კი ზედაპირული და გრუნტის წყლების დაბინძურებას. </a:t>
            </a:r>
            <a:r>
              <a:rPr lang="en-US" sz="1100" dirty="0" smtClean="0">
                <a:solidFill>
                  <a:srgbClr val="000000"/>
                </a:solidFill>
                <a:latin typeface="Sylfaen" panose="010A0502050306030303" pitchFamily="18" charset="0"/>
                <a:ea typeface="Calibri" panose="020F0502020204030204" pitchFamily="34" charset="0"/>
                <a:cs typeface="Times New Roman" panose="02020603050405020304" pitchFamily="18" charset="0"/>
              </a:rPr>
              <a:t> </a:t>
            </a:r>
            <a:r>
              <a:rPr lang="ka-GE" sz="1100" dirty="0" smtClean="0">
                <a:solidFill>
                  <a:srgbClr val="000000"/>
                </a:solidFill>
                <a:ea typeface="Calibri" panose="020F0502020204030204" pitchFamily="34" charset="0"/>
                <a:cs typeface="Times New Roman" panose="02020603050405020304" pitchFamily="18" charset="0"/>
              </a:rPr>
              <a:t>საწარმოს </a:t>
            </a:r>
            <a:r>
              <a:rPr lang="ka-GE" sz="1100" dirty="0">
                <a:solidFill>
                  <a:srgbClr val="000000"/>
                </a:solidFill>
                <a:ea typeface="Calibri" panose="020F0502020204030204" pitchFamily="34" charset="0"/>
                <a:cs typeface="Times New Roman" panose="02020603050405020304" pitchFamily="18" charset="0"/>
              </a:rPr>
              <a:t>საქმიანობის შედეგად დიდი რაოდენობით ნარჩენები არ წარმოიქმნება. კომპანიები ნარჩენების მართვის გეგმის და გარემოსდაცვითი სტანდარტების მიხედვით ახორციელებენ ტერიტორიაზე ნარჩენების მართვას. აქედან გამომდინარე წარმოქმნილი ნარჩენებით გარემოს დაბინძურება ნაკლებად არის </a:t>
            </a:r>
            <a:r>
              <a:rPr lang="ka-GE" sz="1100" dirty="0" smtClean="0">
                <a:solidFill>
                  <a:srgbClr val="000000"/>
                </a:solidFill>
                <a:ea typeface="Calibri" panose="020F0502020204030204" pitchFamily="34" charset="0"/>
                <a:cs typeface="Times New Roman" panose="02020603050405020304" pitchFamily="18" charset="0"/>
              </a:rPr>
              <a:t>მოსალოდნელი.</a:t>
            </a:r>
            <a:r>
              <a:rPr lang="en-US" sz="1100" dirty="0" smtClean="0">
                <a:solidFill>
                  <a:srgbClr val="000000"/>
                </a:solidFill>
                <a:latin typeface="Sylfaen" panose="010A0502050306030303" pitchFamily="18" charset="0"/>
                <a:ea typeface="Calibri" panose="020F0502020204030204" pitchFamily="34" charset="0"/>
                <a:cs typeface="Times New Roman" panose="02020603050405020304" pitchFamily="18" charset="0"/>
              </a:rPr>
              <a:t> </a:t>
            </a:r>
            <a:r>
              <a:rPr lang="ka-GE" sz="1100" dirty="0" smtClean="0">
                <a:solidFill>
                  <a:srgbClr val="000000"/>
                </a:solidFill>
                <a:ea typeface="Calibri" panose="020F0502020204030204" pitchFamily="34" charset="0"/>
                <a:cs typeface="Times New Roman" panose="02020603050405020304" pitchFamily="18" charset="0"/>
              </a:rPr>
              <a:t>საწარმოს </a:t>
            </a:r>
            <a:r>
              <a:rPr lang="ka-GE" sz="1100" dirty="0">
                <a:solidFill>
                  <a:srgbClr val="000000"/>
                </a:solidFill>
                <a:ea typeface="Calibri" panose="020F0502020204030204" pitchFamily="34" charset="0"/>
                <a:cs typeface="Times New Roman" panose="02020603050405020304" pitchFamily="18" charset="0"/>
              </a:rPr>
              <a:t>ნორმალური ოპერირების შემთხვევაში კუმულაციური ზემოქმედების გავლენა მოსახლეობაზე მნიშვნელოვნად არ შეცვლის ტერიტორიაზე არსებულ ფონურ მდგომარეობას. საწარმოს ტერიტორიის </a:t>
            </a:r>
            <a:r>
              <a:rPr lang="ka-GE" sz="1100" dirty="0" err="1">
                <a:solidFill>
                  <a:srgbClr val="000000"/>
                </a:solidFill>
                <a:ea typeface="Calibri" panose="020F0502020204030204" pitchFamily="34" charset="0"/>
                <a:cs typeface="Times New Roman" panose="02020603050405020304" pitchFamily="18" charset="0"/>
              </a:rPr>
              <a:t>თანამესაკუთრე</a:t>
            </a:r>
            <a:r>
              <a:rPr lang="ka-GE" sz="1100" dirty="0">
                <a:solidFill>
                  <a:srgbClr val="000000"/>
                </a:solidFill>
                <a:ea typeface="Calibri" panose="020F0502020204030204" pitchFamily="34" charset="0"/>
                <a:cs typeface="Times New Roman" panose="02020603050405020304" pitchFamily="18" charset="0"/>
              </a:rPr>
              <a:t> კომპანიები წლებია ფუნქციონირებს და მოსახლეობის მხრიდან საჩივრებს ადგილი არ ქონია. გარემოზე ზეგავლენის რისკიც დაბალ ზემოქმედებად შეიძლება ჩაითვალოს.</a:t>
            </a:r>
            <a:endParaRPr lang="en-US" sz="1100" dirty="0">
              <a:solidFill>
                <a:srgbClr val="000000"/>
              </a:solidFill>
              <a:latin typeface="Sylfaen" panose="010A05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ka-GE" sz="1100" dirty="0">
                <a:solidFill>
                  <a:srgbClr val="000000"/>
                </a:solidFill>
                <a:ea typeface="Calibri" panose="020F0502020204030204" pitchFamily="34" charset="0"/>
                <a:cs typeface="Times New Roman" panose="02020603050405020304" pitchFamily="18" charset="0"/>
              </a:rPr>
              <a:t>დადებითი კუმულაციური ზემოქმედებიდან აღსანიშნავია მოსახლეობის დასაქმება, რაც მნიშვნელოვანია ქალაქის მოსახლეობის სოციალურ-ეკონომიკური მდგომარეობიდან გამომდინარე.</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25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391" y="2536371"/>
            <a:ext cx="8596668" cy="1320800"/>
          </a:xfrm>
        </p:spPr>
        <p:txBody>
          <a:bodyPr/>
          <a:lstStyle/>
          <a:p>
            <a:pPr algn="ctr"/>
            <a:r>
              <a:rPr lang="ka-GE" b="1" dirty="0" smtClean="0"/>
              <a:t/>
            </a:r>
            <a:br>
              <a:rPr lang="ka-GE" b="1" dirty="0" smtClean="0"/>
            </a:br>
            <a:r>
              <a:rPr lang="ka-GE" b="1" dirty="0" smtClean="0"/>
              <a:t>გმადლობთ ყურადღებისათვის!</a:t>
            </a:r>
            <a:endParaRPr lang="en-US" b="1" dirty="0"/>
          </a:p>
        </p:txBody>
      </p:sp>
      <p:pic>
        <p:nvPicPr>
          <p:cNvPr id="3" name="Picture 2"/>
          <p:cNvPicPr>
            <a:picLocks noChangeAspect="1"/>
          </p:cNvPicPr>
          <p:nvPr/>
        </p:nvPicPr>
        <p:blipFill>
          <a:blip r:embed="rId2"/>
          <a:stretch>
            <a:fillRect/>
          </a:stretch>
        </p:blipFill>
        <p:spPr>
          <a:xfrm>
            <a:off x="10947895" y="6041362"/>
            <a:ext cx="993734" cy="420660"/>
          </a:xfrm>
          <a:prstGeom prst="rect">
            <a:avLst/>
          </a:prstGeom>
        </p:spPr>
      </p:pic>
      <p:sp>
        <p:nvSpPr>
          <p:cNvPr id="6" name="Footer Placeholder 5"/>
          <p:cNvSpPr>
            <a:spLocks noGrp="1"/>
          </p:cNvSpPr>
          <p:nvPr>
            <p:ph type="ftr" sz="quarter" idx="11"/>
          </p:nvPr>
        </p:nvSpPr>
        <p:spPr/>
        <p:txBody>
          <a:bodyPr/>
          <a:lstStyle/>
          <a:p>
            <a:r>
              <a:rPr lang="it-IT" dirty="0" smtClean="0"/>
              <a:t>GAMMA Consulting Ltd. 19d. Guramishvili av, 0192, Tbilisi, Georgia</a:t>
            </a:r>
            <a:endParaRPr lang="en-US" dirty="0"/>
          </a:p>
        </p:txBody>
      </p:sp>
      <p:sp>
        <p:nvSpPr>
          <p:cNvPr id="7" name="Slide Number Placeholder 6"/>
          <p:cNvSpPr>
            <a:spLocks noGrp="1"/>
          </p:cNvSpPr>
          <p:nvPr>
            <p:ph type="sldNum" sz="quarter" idx="12"/>
          </p:nvPr>
        </p:nvSpPr>
        <p:spPr/>
        <p:txBody>
          <a:bodyPr/>
          <a:lstStyle/>
          <a:p>
            <a:fld id="{EC9AC1AF-E152-4E98-933E-979B41F3DF29}" type="slidenum">
              <a:rPr lang="en-US" smtClean="0"/>
              <a:t>25</a:t>
            </a:fld>
            <a:endParaRPr lang="en-US"/>
          </a:p>
        </p:txBody>
      </p:sp>
    </p:spTree>
    <p:extLst>
      <p:ext uri="{BB962C8B-B14F-4D97-AF65-F5344CB8AC3E}">
        <p14:creationId xmlns:p14="http://schemas.microsoft.com/office/powerpoint/2010/main" val="2197218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3</a:t>
            </a:fld>
            <a:endParaRPr lang="en-US"/>
          </a:p>
        </p:txBody>
      </p:sp>
      <p:sp>
        <p:nvSpPr>
          <p:cNvPr id="5" name="Title 1"/>
          <p:cNvSpPr txBox="1">
            <a:spLocks/>
          </p:cNvSpPr>
          <p:nvPr/>
        </p:nvSpPr>
        <p:spPr>
          <a:xfrm>
            <a:off x="818952" y="531446"/>
            <a:ext cx="8596668" cy="471854"/>
          </a:xfrm>
          <a:prstGeom prst="rect">
            <a:avLst/>
          </a:prstGeom>
        </p:spPr>
        <p:txBody>
          <a:bodyPr vert="horz" lIns="91440" tIns="45720" rIns="91440" bIns="45720" rtlCol="0" anchor="t">
            <a:normAutofit fontScale="6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ka-GE" sz="2400" b="1" dirty="0"/>
              <a:t>შპს „სი-ფი-აი ჯორჯია“-ს და </a:t>
            </a:r>
            <a:r>
              <a:rPr lang="ka-GE" sz="2400" b="1" dirty="0" err="1"/>
              <a:t>თანამესაკუთრე</a:t>
            </a:r>
            <a:r>
              <a:rPr lang="ka-GE" sz="2400" b="1" dirty="0"/>
              <a:t> კომპანიების საწარმოს განთავსების ტერიტორიის სიტუაციური სქემა</a:t>
            </a:r>
            <a:endParaRPr lang="en-US" sz="2400" b="1" dirty="0"/>
          </a:p>
        </p:txBody>
      </p:sp>
      <p:pic>
        <p:nvPicPr>
          <p:cNvPr id="6" name="Picture 5"/>
          <p:cNvPicPr>
            <a:picLocks noChangeAspect="1"/>
          </p:cNvPicPr>
          <p:nvPr/>
        </p:nvPicPr>
        <p:blipFill>
          <a:blip r:embed="rId2"/>
          <a:stretch>
            <a:fillRect/>
          </a:stretch>
        </p:blipFill>
        <p:spPr>
          <a:xfrm>
            <a:off x="380283" y="1251386"/>
            <a:ext cx="9474005" cy="5090601"/>
          </a:xfrm>
          <a:prstGeom prst="rect">
            <a:avLst/>
          </a:prstGeom>
        </p:spPr>
      </p:pic>
    </p:spTree>
    <p:extLst>
      <p:ext uri="{BB962C8B-B14F-4D97-AF65-F5344CB8AC3E}">
        <p14:creationId xmlns:p14="http://schemas.microsoft.com/office/powerpoint/2010/main" val="289276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6978" y="1178169"/>
            <a:ext cx="7709437" cy="5189765"/>
          </a:xfrm>
          <a:prstGeom prst="rect">
            <a:avLst/>
          </a:prstGeom>
        </p:spPr>
      </p:pic>
      <p:sp>
        <p:nvSpPr>
          <p:cNvPr id="2" name="Title 1"/>
          <p:cNvSpPr>
            <a:spLocks noGrp="1"/>
          </p:cNvSpPr>
          <p:nvPr>
            <p:ph type="title"/>
          </p:nvPr>
        </p:nvSpPr>
        <p:spPr>
          <a:xfrm>
            <a:off x="529747" y="372732"/>
            <a:ext cx="8596668" cy="766884"/>
          </a:xfrm>
        </p:spPr>
        <p:txBody>
          <a:bodyPr>
            <a:noAutofit/>
          </a:bodyPr>
          <a:lstStyle/>
          <a:p>
            <a:pPr algn="ctr"/>
            <a:r>
              <a:rPr lang="ka-GE" sz="2000" b="1" dirty="0"/>
              <a:t>შპს „სი-ფი-აი ჯორჯია“-ს საწარმოს გენგეგმა (გეგმაზე მონიშნულია კომპანიის საკუთრებაში არსებული ძირითადი ინფრასტრუქტურა)</a:t>
            </a:r>
            <a:endParaRPr lang="en-US" sz="2000" b="1" dirty="0"/>
          </a:p>
        </p:txBody>
      </p:sp>
      <p:sp>
        <p:nvSpPr>
          <p:cNvPr id="7" name="Footer Placeholder 6"/>
          <p:cNvSpPr>
            <a:spLocks noGrp="1"/>
          </p:cNvSpPr>
          <p:nvPr>
            <p:ph type="ftr" sz="quarter" idx="11"/>
          </p:nvPr>
        </p:nvSpPr>
        <p:spPr>
          <a:xfrm>
            <a:off x="664531" y="6367934"/>
            <a:ext cx="6297612" cy="620695"/>
          </a:xfrm>
        </p:spPr>
        <p:txBody>
          <a:bodyPr/>
          <a:lstStyle/>
          <a:p>
            <a:r>
              <a:rPr lang="it-IT" dirty="0" smtClean="0"/>
              <a:t>GAMMA Consulting Ltd. 19d. Guramishvili av, 0192, Tbilisi, Georgia</a:t>
            </a:r>
            <a:endParaRPr lang="en-US" dirty="0"/>
          </a:p>
        </p:txBody>
      </p:sp>
      <p:sp>
        <p:nvSpPr>
          <p:cNvPr id="8" name="Slide Number Placeholder 7"/>
          <p:cNvSpPr>
            <a:spLocks noGrp="1"/>
          </p:cNvSpPr>
          <p:nvPr>
            <p:ph type="sldNum" sz="quarter" idx="12"/>
          </p:nvPr>
        </p:nvSpPr>
        <p:spPr/>
        <p:txBody>
          <a:bodyPr/>
          <a:lstStyle/>
          <a:p>
            <a:fld id="{EC9AC1AF-E152-4E98-933E-979B41F3DF29}" type="slidenum">
              <a:rPr lang="en-US" smtClean="0"/>
              <a:t>4</a:t>
            </a:fld>
            <a:endParaRPr lang="en-US"/>
          </a:p>
        </p:txBody>
      </p:sp>
    </p:spTree>
    <p:extLst>
      <p:ext uri="{BB962C8B-B14F-4D97-AF65-F5344CB8AC3E}">
        <p14:creationId xmlns:p14="http://schemas.microsoft.com/office/powerpoint/2010/main" val="4194488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27" y="504093"/>
            <a:ext cx="5916896" cy="770792"/>
          </a:xfrm>
        </p:spPr>
        <p:txBody>
          <a:bodyPr>
            <a:normAutofit/>
          </a:bodyPr>
          <a:lstStyle/>
          <a:p>
            <a:pPr lvl="0" algn="ctr"/>
            <a:r>
              <a:rPr lang="ka-GE" sz="3100" b="1" dirty="0" smtClean="0"/>
              <a:t>მიმდინარე საქმიანობის აღწერა</a:t>
            </a:r>
            <a:endParaRPr lang="en-US" dirty="0"/>
          </a:p>
        </p:txBody>
      </p:sp>
      <p:sp>
        <p:nvSpPr>
          <p:cNvPr id="4" name="Footer Placeholder 3"/>
          <p:cNvSpPr>
            <a:spLocks noGrp="1"/>
          </p:cNvSpPr>
          <p:nvPr>
            <p:ph type="ftr" sz="quarter" idx="11"/>
          </p:nvPr>
        </p:nvSpPr>
        <p:spPr/>
        <p:txBody>
          <a:bodyPr/>
          <a:lstStyle/>
          <a:p>
            <a:r>
              <a:rPr lang="it-IT" smtClean="0"/>
              <a:t>GAMMA Consulting Ltd. 19d. Guramishvili av, 0192, Tbilisi, Georgia</a:t>
            </a:r>
            <a:endParaRPr lang="en-US"/>
          </a:p>
        </p:txBody>
      </p:sp>
      <p:sp>
        <p:nvSpPr>
          <p:cNvPr id="5" name="Slide Number Placeholder 4"/>
          <p:cNvSpPr>
            <a:spLocks noGrp="1"/>
          </p:cNvSpPr>
          <p:nvPr>
            <p:ph type="sldNum" sz="quarter" idx="12"/>
          </p:nvPr>
        </p:nvSpPr>
        <p:spPr/>
        <p:txBody>
          <a:bodyPr/>
          <a:lstStyle/>
          <a:p>
            <a:fld id="{EC9AC1AF-E152-4E98-933E-979B41F3DF29}" type="slidenum">
              <a:rPr lang="en-US" smtClean="0"/>
              <a:t>5</a:t>
            </a:fld>
            <a:endParaRPr lang="en-US"/>
          </a:p>
        </p:txBody>
      </p:sp>
      <p:sp>
        <p:nvSpPr>
          <p:cNvPr id="7" name="Rectangle 6"/>
          <p:cNvSpPr/>
          <p:nvPr/>
        </p:nvSpPr>
        <p:spPr>
          <a:xfrm>
            <a:off x="677334" y="1455096"/>
            <a:ext cx="5336604" cy="4878259"/>
          </a:xfrm>
          <a:prstGeom prst="rect">
            <a:avLst/>
          </a:prstGeom>
        </p:spPr>
        <p:txBody>
          <a:bodyPr wrap="square">
            <a:spAutoFit/>
          </a:bodyPr>
          <a:lstStyle/>
          <a:p>
            <a:pPr algn="just">
              <a:spcBef>
                <a:spcPts val="600"/>
              </a:spcBef>
              <a:spcAft>
                <a:spcPts val="600"/>
              </a:spcAft>
            </a:pPr>
            <a:r>
              <a:rPr lang="ka-GE" sz="1400" dirty="0">
                <a:solidFill>
                  <a:srgbClr val="000000"/>
                </a:solidFill>
                <a:ea typeface="Times New Roman" panose="02020603050405020304" pitchFamily="18" charset="0"/>
                <a:cs typeface="Times New Roman" panose="02020603050405020304" pitchFamily="18" charset="0"/>
              </a:rPr>
              <a:t>შპს „სი-ფი-აი ჯორჯია“-ს წარმოებაში მიიღება - </a:t>
            </a:r>
            <a:r>
              <a:rPr lang="ka-GE" sz="1400" baseline="30000" dirty="0">
                <a:solidFill>
                  <a:srgbClr val="000000"/>
                </a:solidFill>
                <a:ea typeface="Times New Roman" panose="02020603050405020304" pitchFamily="18" charset="0"/>
                <a:cs typeface="Times New Roman" panose="02020603050405020304" pitchFamily="18" charset="0"/>
              </a:rPr>
              <a:t>18</a:t>
            </a:r>
            <a:r>
              <a:rPr lang="ka-GE" sz="1400" dirty="0">
                <a:solidFill>
                  <a:srgbClr val="000000"/>
                </a:solidFill>
                <a:ea typeface="Times New Roman" panose="02020603050405020304" pitchFamily="18" charset="0"/>
                <a:cs typeface="Times New Roman" panose="02020603050405020304" pitchFamily="18" charset="0"/>
              </a:rPr>
              <a:t>O და </a:t>
            </a:r>
            <a:r>
              <a:rPr lang="ka-GE" sz="1400" baseline="30000" dirty="0">
                <a:solidFill>
                  <a:srgbClr val="000000"/>
                </a:solidFill>
                <a:ea typeface="Times New Roman" panose="02020603050405020304" pitchFamily="18" charset="0"/>
                <a:cs typeface="Times New Roman" panose="02020603050405020304" pitchFamily="18" charset="0"/>
              </a:rPr>
              <a:t>17</a:t>
            </a:r>
            <a:r>
              <a:rPr lang="ka-GE" sz="1400" dirty="0">
                <a:solidFill>
                  <a:srgbClr val="000000"/>
                </a:solidFill>
                <a:ea typeface="Times New Roman" panose="02020603050405020304" pitchFamily="18" charset="0"/>
                <a:cs typeface="Times New Roman" panose="02020603050405020304" pitchFamily="18" charset="0"/>
              </a:rPr>
              <a:t>O იზოტოპებით გამდიდრებული წყალი და </a:t>
            </a:r>
            <a:r>
              <a:rPr lang="ka-GE" sz="1400" baseline="30000" dirty="0">
                <a:solidFill>
                  <a:srgbClr val="000000"/>
                </a:solidFill>
                <a:ea typeface="Times New Roman" panose="02020603050405020304" pitchFamily="18" charset="0"/>
                <a:cs typeface="Times New Roman" panose="02020603050405020304" pitchFamily="18" charset="0"/>
              </a:rPr>
              <a:t>15</a:t>
            </a:r>
            <a:r>
              <a:rPr lang="ka-GE" sz="1400" dirty="0">
                <a:solidFill>
                  <a:srgbClr val="000000"/>
                </a:solidFill>
                <a:ea typeface="Times New Roman" panose="02020603050405020304" pitchFamily="18" charset="0"/>
                <a:cs typeface="Times New Roman" panose="02020603050405020304" pitchFamily="18" charset="0"/>
              </a:rPr>
              <a:t>N იზოტოპით გამდიდრებული ნაერთები</a:t>
            </a:r>
            <a:r>
              <a:rPr lang="ka-GE" sz="1400" dirty="0" smtClean="0">
                <a:solidFill>
                  <a:srgbClr val="000000"/>
                </a:solidFill>
                <a:ea typeface="Times New Roman" panose="02020603050405020304" pitchFamily="18" charset="0"/>
                <a:cs typeface="Times New Roman" panose="02020603050405020304" pitchFamily="18" charset="0"/>
              </a:rPr>
              <a:t>.</a:t>
            </a:r>
            <a:endParaRPr lang="en-US" sz="1400" dirty="0" smtClean="0">
              <a:solidFill>
                <a:srgbClr val="000000"/>
              </a:solidFill>
              <a:ea typeface="Times New Roman" panose="02020603050405020304" pitchFamily="18" charset="0"/>
              <a:cs typeface="Times New Roman" panose="02020603050405020304" pitchFamily="18" charset="0"/>
            </a:endParaRPr>
          </a:p>
          <a:p>
            <a:pPr algn="just">
              <a:spcBef>
                <a:spcPts val="600"/>
              </a:spcBef>
              <a:spcAft>
                <a:spcPts val="600"/>
              </a:spcAft>
            </a:pPr>
            <a:r>
              <a:rPr lang="ka-GE" sz="1400" b="1" dirty="0">
                <a:solidFill>
                  <a:srgbClr val="000000"/>
                </a:solidFill>
                <a:ea typeface="Times New Roman" panose="02020603050405020304" pitchFamily="18" charset="0"/>
                <a:cs typeface="Sylfaen" panose="010A0502050306030303" pitchFamily="18" charset="0"/>
              </a:rPr>
              <a:t>იზოტოპების განცალკევების განყოფილებაში</a:t>
            </a:r>
            <a:r>
              <a:rPr lang="ka-GE" sz="1400" dirty="0">
                <a:solidFill>
                  <a:srgbClr val="000000"/>
                </a:solidFill>
                <a:ea typeface="Times New Roman" panose="02020603050405020304" pitchFamily="18" charset="0"/>
                <a:cs typeface="Sylfaen" panose="010A0502050306030303" pitchFamily="18" charset="0"/>
              </a:rPr>
              <a:t> ჟანგბადისა და აზოტის </a:t>
            </a:r>
            <a:r>
              <a:rPr lang="ka-GE" sz="1400" dirty="0">
                <a:solidFill>
                  <a:srgbClr val="000000"/>
                </a:solidFill>
                <a:ea typeface="Times New Roman" panose="02020603050405020304" pitchFamily="18" charset="0"/>
                <a:cs typeface="Times New Roman" panose="02020603050405020304" pitchFamily="18" charset="0"/>
              </a:rPr>
              <a:t>იზოტოპების საწარმოებლად გამოყენებულია აზოტის ოქსიდის დაბალტემპერატურული რექტიფიკაციის მეთოდი. დანადგარების სამუშაო წნევაა 1.1 </a:t>
            </a:r>
            <a:r>
              <a:rPr lang="ka-GE" sz="1400" dirty="0">
                <a:solidFill>
                  <a:srgbClr val="000000"/>
                </a:solidFill>
                <a:ea typeface="Times New Roman" panose="02020603050405020304" pitchFamily="18" charset="0"/>
                <a:cs typeface="Times New Roman" panose="02020603050405020304" pitchFamily="18" charset="0"/>
                <a:sym typeface="Symbol" panose="05050102010706020507" pitchFamily="18" charset="2"/>
              </a:rPr>
              <a:t></a:t>
            </a:r>
            <a:r>
              <a:rPr lang="ka-GE" sz="1400" dirty="0">
                <a:solidFill>
                  <a:srgbClr val="000000"/>
                </a:solidFill>
                <a:ea typeface="Times New Roman" panose="02020603050405020304" pitchFamily="18" charset="0"/>
                <a:cs typeface="Times New Roman" panose="02020603050405020304" pitchFamily="18" charset="0"/>
              </a:rPr>
              <a:t> 1.4 ბარი (აბს) და ამ წნევაზე აზოტის ოქსიდის </a:t>
            </a:r>
            <a:r>
              <a:rPr lang="ka-GE" sz="1400" dirty="0" err="1">
                <a:solidFill>
                  <a:srgbClr val="000000"/>
                </a:solidFill>
                <a:ea typeface="Times New Roman" panose="02020603050405020304" pitchFamily="18" charset="0"/>
                <a:cs typeface="Times New Roman" panose="02020603050405020304" pitchFamily="18" charset="0"/>
              </a:rPr>
              <a:t>გათხევადების</a:t>
            </a:r>
            <a:r>
              <a:rPr lang="ka-GE" sz="1400" dirty="0">
                <a:solidFill>
                  <a:srgbClr val="000000"/>
                </a:solidFill>
                <a:ea typeface="Times New Roman" panose="02020603050405020304" pitchFamily="18" charset="0"/>
                <a:cs typeface="Times New Roman" panose="02020603050405020304" pitchFamily="18" charset="0"/>
              </a:rPr>
              <a:t> ტემპერატურა დაახლოებით  –150</a:t>
            </a:r>
            <a:r>
              <a:rPr lang="ka-GE" sz="1400" baseline="30000" dirty="0">
                <a:solidFill>
                  <a:srgbClr val="000000"/>
                </a:solidFill>
                <a:ea typeface="Times New Roman" panose="02020603050405020304" pitchFamily="18" charset="0"/>
                <a:cs typeface="Times New Roman" panose="02020603050405020304" pitchFamily="18" charset="0"/>
              </a:rPr>
              <a:t>0</a:t>
            </a:r>
            <a:r>
              <a:rPr lang="ka-GE" sz="1400" dirty="0">
                <a:solidFill>
                  <a:srgbClr val="000000"/>
                </a:solidFill>
                <a:ea typeface="Times New Roman" panose="02020603050405020304" pitchFamily="18" charset="0"/>
                <a:cs typeface="Times New Roman" panose="02020603050405020304" pitchFamily="18" charset="0"/>
              </a:rPr>
              <a:t>С. ამ ტემპერატურის მისაღწევად გამოიყენება თხევადი აზოტი –196</a:t>
            </a:r>
            <a:r>
              <a:rPr lang="ka-GE" sz="1400" baseline="30000" dirty="0">
                <a:solidFill>
                  <a:srgbClr val="000000"/>
                </a:solidFill>
                <a:ea typeface="Times New Roman" panose="02020603050405020304" pitchFamily="18" charset="0"/>
                <a:cs typeface="Times New Roman" panose="02020603050405020304" pitchFamily="18" charset="0"/>
              </a:rPr>
              <a:t>0</a:t>
            </a:r>
            <a:r>
              <a:rPr lang="ka-GE" sz="1400" dirty="0">
                <a:solidFill>
                  <a:srgbClr val="000000"/>
                </a:solidFill>
                <a:ea typeface="Times New Roman" panose="02020603050405020304" pitchFamily="18" charset="0"/>
                <a:cs typeface="Times New Roman" panose="02020603050405020304" pitchFamily="18" charset="0"/>
              </a:rPr>
              <a:t>С, რომელიც იწარმოება </a:t>
            </a:r>
            <a:r>
              <a:rPr lang="ka-GE" sz="1400" b="1" dirty="0">
                <a:solidFill>
                  <a:srgbClr val="000000"/>
                </a:solidFill>
                <a:ea typeface="Calibri" panose="020F0502020204030204" pitchFamily="34" charset="0"/>
                <a:cs typeface="Sylfaen" panose="010A0502050306030303" pitchFamily="18" charset="0"/>
              </a:rPr>
              <a:t>ინფრასტრუქტურის განყოფილებაში</a:t>
            </a:r>
            <a:r>
              <a:rPr lang="ka-GE" sz="1400" dirty="0">
                <a:solidFill>
                  <a:srgbClr val="000000"/>
                </a:solidFill>
                <a:ea typeface="Calibri" panose="020F0502020204030204" pitchFamily="34" charset="0"/>
                <a:cs typeface="Sylfaen" panose="010A0502050306030303" pitchFamily="18" charset="0"/>
              </a:rPr>
              <a:t> (თხევადი აზოტის საამქროში). </a:t>
            </a:r>
            <a:r>
              <a:rPr lang="ka-GE" sz="1400" dirty="0">
                <a:solidFill>
                  <a:srgbClr val="000000"/>
                </a:solidFill>
                <a:ea typeface="Times New Roman" panose="02020603050405020304" pitchFamily="18" charset="0"/>
                <a:cs typeface="Times New Roman" panose="02020603050405020304" pitchFamily="18" charset="0"/>
              </a:rPr>
              <a:t>დაბალტემპერატურული სარექტიფიკაციო დანადგარების მუშაობისათვის საწყის ნედლეულს წარმოადგენს აზოტის ოქსიდი, რომელიც იწარმოება </a:t>
            </a:r>
            <a:r>
              <a:rPr lang="ka-GE" sz="1400" b="1" dirty="0">
                <a:solidFill>
                  <a:srgbClr val="000000"/>
                </a:solidFill>
                <a:ea typeface="Calibri" panose="020F0502020204030204" pitchFamily="34" charset="0"/>
                <a:cs typeface="Sylfaen" panose="010A0502050306030303" pitchFamily="18" charset="0"/>
              </a:rPr>
              <a:t>იზოტოპების განცალკევების განყოფილების</a:t>
            </a:r>
            <a:r>
              <a:rPr lang="ka-GE" sz="1400" dirty="0">
                <a:solidFill>
                  <a:srgbClr val="000000"/>
                </a:solidFill>
                <a:ea typeface="Calibri" panose="020F0502020204030204" pitchFamily="34" charset="0"/>
                <a:cs typeface="Sylfaen" panose="010A0502050306030303" pitchFamily="18" charset="0"/>
              </a:rPr>
              <a:t> </a:t>
            </a:r>
            <a:r>
              <a:rPr lang="ka-GE" sz="1400" dirty="0">
                <a:solidFill>
                  <a:srgbClr val="000000"/>
                </a:solidFill>
                <a:ea typeface="Times New Roman" panose="02020603050405020304" pitchFamily="18" charset="0"/>
                <a:cs typeface="Sylfaen" panose="010A0502050306030303" pitchFamily="18" charset="0"/>
              </a:rPr>
              <a:t>აზოტის ოქსიდის საწარმოო უბანზე. იზოტოპების განცალკევების საწარმოო უბანზე მიიღება</a:t>
            </a:r>
            <a:r>
              <a:rPr lang="ka-GE" sz="1400" dirty="0">
                <a:solidFill>
                  <a:srgbClr val="000000"/>
                </a:solidFill>
                <a:ea typeface="Times New Roman" panose="02020603050405020304" pitchFamily="18" charset="0"/>
                <a:cs typeface="Times New Roman" panose="02020603050405020304" pitchFamily="18" charset="0"/>
              </a:rPr>
              <a:t> </a:t>
            </a:r>
            <a:r>
              <a:rPr lang="ka-GE" sz="1400" dirty="0">
                <a:solidFill>
                  <a:srgbClr val="000000"/>
                </a:solidFill>
                <a:ea typeface="Times New Roman" panose="02020603050405020304" pitchFamily="18" charset="0"/>
                <a:cs typeface="Sylfaen" panose="010A0502050306030303" pitchFamily="18" charset="0"/>
              </a:rPr>
              <a:t>ჟანგბადისა და აზოტის იზოტოპებით გამდიდრებული აზოტის ოქსიდი, რომელიც მიეწოდება იზოტოპებით მონიშნული ნაერთების </a:t>
            </a:r>
            <a:r>
              <a:rPr lang="ka-GE" sz="1400" b="1" dirty="0">
                <a:solidFill>
                  <a:srgbClr val="000000"/>
                </a:solidFill>
                <a:ea typeface="Times New Roman" panose="02020603050405020304" pitchFamily="18" charset="0"/>
                <a:cs typeface="Sylfaen" panose="010A0502050306030303" pitchFamily="18" charset="0"/>
              </a:rPr>
              <a:t>სინთეზის განყოფილებას</a:t>
            </a:r>
            <a:r>
              <a:rPr lang="ka-GE" sz="1400" dirty="0">
                <a:solidFill>
                  <a:srgbClr val="000000"/>
                </a:solidFill>
                <a:ea typeface="Times New Roman" panose="02020603050405020304" pitchFamily="18" charset="0"/>
                <a:cs typeface="Sylfaen" panose="010A0502050306030303" pitchFamily="18" charset="0"/>
              </a:rPr>
              <a:t>.</a:t>
            </a:r>
            <a:endParaRPr lang="en-US" sz="14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6172464" y="2095657"/>
            <a:ext cx="5992061" cy="3000794"/>
          </a:xfrm>
          <a:prstGeom prst="rect">
            <a:avLst/>
          </a:prstGeom>
        </p:spPr>
      </p:pic>
    </p:spTree>
    <p:extLst>
      <p:ext uri="{BB962C8B-B14F-4D97-AF65-F5344CB8AC3E}">
        <p14:creationId xmlns:p14="http://schemas.microsoft.com/office/powerpoint/2010/main" val="88006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05"/>
            <a:ext cx="9853391" cy="1320800"/>
          </a:xfrm>
        </p:spPr>
        <p:txBody>
          <a:bodyPr>
            <a:normAutofit/>
          </a:bodyPr>
          <a:lstStyle/>
          <a:p>
            <a:pPr algn="ctr"/>
            <a:r>
              <a:rPr lang="ka-GE" sz="2000" b="1" dirty="0" smtClean="0"/>
              <a:t/>
            </a:r>
            <a:br>
              <a:rPr lang="ka-GE" sz="2000" b="1" dirty="0" smtClean="0"/>
            </a:br>
            <a:r>
              <a:rPr lang="ka-GE" sz="2000" b="1" dirty="0" smtClean="0"/>
              <a:t>მიმდინარე საქმიანობის-იზოტოპების </a:t>
            </a:r>
            <a:r>
              <a:rPr lang="ka-GE" sz="2000" b="1" dirty="0"/>
              <a:t>წარმოების ტექნოლოგიური პროცესის აღწერა</a:t>
            </a:r>
            <a:endParaRPr lang="en-US" sz="2000" b="1"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6</a:t>
            </a:fld>
            <a:endParaRPr lang="en-US"/>
          </a:p>
        </p:txBody>
      </p:sp>
      <p:sp>
        <p:nvSpPr>
          <p:cNvPr id="9" name="Rectangle 8"/>
          <p:cNvSpPr/>
          <p:nvPr/>
        </p:nvSpPr>
        <p:spPr>
          <a:xfrm>
            <a:off x="248582" y="1691100"/>
            <a:ext cx="4245129" cy="3693319"/>
          </a:xfrm>
          <a:prstGeom prst="rect">
            <a:avLst/>
          </a:prstGeom>
        </p:spPr>
        <p:txBody>
          <a:bodyPr wrap="square">
            <a:spAutoFit/>
          </a:bodyPr>
          <a:lstStyle/>
          <a:p>
            <a:pPr algn="just">
              <a:spcBef>
                <a:spcPts val="600"/>
              </a:spcBef>
              <a:spcAft>
                <a:spcPts val="600"/>
              </a:spcAft>
            </a:pPr>
            <a:r>
              <a:rPr lang="ka-GE" sz="1200" dirty="0">
                <a:solidFill>
                  <a:srgbClr val="000000"/>
                </a:solidFill>
                <a:ea typeface="Times New Roman" panose="02020603050405020304" pitchFamily="18" charset="0"/>
                <a:cs typeface="Times New Roman" panose="02020603050405020304" pitchFamily="18" charset="0"/>
              </a:rPr>
              <a:t>იზოტოპების საწარმოო </a:t>
            </a:r>
            <a:r>
              <a:rPr lang="ka-GE" sz="1200" dirty="0">
                <a:solidFill>
                  <a:srgbClr val="000000"/>
                </a:solidFill>
                <a:ea typeface="Times New Roman" panose="02020603050405020304" pitchFamily="18" charset="0"/>
                <a:cs typeface="Sylfaen" panose="010A0502050306030303" pitchFamily="18" charset="0"/>
              </a:rPr>
              <a:t>კომპლექს</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ამსტელის</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შემადგენლობაში</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შედის</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ორი</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საწარმოო</a:t>
            </a:r>
            <a:r>
              <a:rPr lang="ka-GE" sz="1200" dirty="0">
                <a:solidFill>
                  <a:srgbClr val="000000"/>
                </a:solidFill>
                <a:ea typeface="Times New Roman" panose="02020603050405020304" pitchFamily="18" charset="0"/>
                <a:cs typeface="Times New Roman" panose="02020603050405020304" pitchFamily="18" charset="0"/>
              </a:rPr>
              <a:t> </a:t>
            </a:r>
            <a:r>
              <a:rPr lang="ka-GE" sz="1200" dirty="0">
                <a:solidFill>
                  <a:srgbClr val="000000"/>
                </a:solidFill>
                <a:ea typeface="Times New Roman" panose="02020603050405020304" pitchFamily="18" charset="0"/>
                <a:cs typeface="Sylfaen" panose="010A0502050306030303" pitchFamily="18" charset="0"/>
              </a:rPr>
              <a:t>უბანი </a:t>
            </a:r>
            <a:r>
              <a:rPr lang="ka-GE" sz="1200" dirty="0" smtClean="0">
                <a:solidFill>
                  <a:srgbClr val="000000"/>
                </a:solidFill>
                <a:ea typeface="Calibri" panose="020F0502020204030204" pitchFamily="34" charset="0"/>
                <a:cs typeface="Times New Roman" panose="02020603050405020304" pitchFamily="18" charset="0"/>
              </a:rPr>
              <a:t>აზოტის </a:t>
            </a:r>
            <a:r>
              <a:rPr lang="ka-GE" sz="1200" dirty="0">
                <a:solidFill>
                  <a:srgbClr val="000000"/>
                </a:solidFill>
                <a:ea typeface="Calibri" panose="020F0502020204030204" pitchFamily="34" charset="0"/>
                <a:cs typeface="Times New Roman" panose="02020603050405020304" pitchFamily="18" charset="0"/>
              </a:rPr>
              <a:t>ოქსიდის საწარმოო უბანი;</a:t>
            </a:r>
            <a:endParaRPr lang="en-US" sz="1200" dirty="0">
              <a:solidFill>
                <a:srgbClr val="000000"/>
              </a:solidFill>
            </a:endParaRPr>
          </a:p>
          <a:p>
            <a:pPr marL="342900" lvl="0" indent="-342900" algn="just">
              <a:spcBef>
                <a:spcPts val="600"/>
              </a:spcBef>
              <a:spcAft>
                <a:spcPts val="0"/>
              </a:spcAft>
              <a:buFont typeface="Symbol" panose="05050102010706020507" pitchFamily="18" charset="2"/>
              <a:buChar char=""/>
            </a:pPr>
            <a:r>
              <a:rPr lang="ka-GE" sz="1200" dirty="0" smtClean="0">
                <a:solidFill>
                  <a:srgbClr val="000000"/>
                </a:solidFill>
                <a:ea typeface="Calibri" panose="020F0502020204030204" pitchFamily="34" charset="0"/>
                <a:cs typeface="Times New Roman" panose="02020603050405020304" pitchFamily="18" charset="0"/>
              </a:rPr>
              <a:t>აზოტის </a:t>
            </a:r>
            <a:r>
              <a:rPr lang="ka-GE" sz="1200" dirty="0">
                <a:solidFill>
                  <a:srgbClr val="000000"/>
                </a:solidFill>
                <a:ea typeface="Calibri" panose="020F0502020204030204" pitchFamily="34" charset="0"/>
                <a:cs typeface="Times New Roman" panose="02020603050405020304" pitchFamily="18" charset="0"/>
              </a:rPr>
              <a:t>ოქსიდის საწარმოო უბანი;</a:t>
            </a:r>
            <a:endParaRPr lang="en-US" sz="1200" dirty="0" smtClean="0">
              <a:solidFill>
                <a:srgbClr val="000000"/>
              </a:solidFill>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ka-GE" sz="1200" dirty="0" smtClean="0">
                <a:solidFill>
                  <a:srgbClr val="000000"/>
                </a:solidFill>
                <a:ea typeface="Calibri" panose="020F0502020204030204" pitchFamily="34" charset="0"/>
                <a:cs typeface="Times New Roman" panose="02020603050405020304" pitchFamily="18" charset="0"/>
              </a:rPr>
              <a:t>ჟანგბადისა </a:t>
            </a:r>
            <a:r>
              <a:rPr lang="ka-GE" sz="1200" dirty="0">
                <a:solidFill>
                  <a:srgbClr val="000000"/>
                </a:solidFill>
                <a:ea typeface="Calibri" panose="020F0502020204030204" pitchFamily="34" charset="0"/>
                <a:cs typeface="Times New Roman" panose="02020603050405020304" pitchFamily="18" charset="0"/>
              </a:rPr>
              <a:t>და აზოტის იზოტოპების საწარმოო უბანი.</a:t>
            </a:r>
            <a:endParaRPr lang="en-US" sz="1200" dirty="0">
              <a:solidFill>
                <a:srgbClr val="000000"/>
              </a:solidFill>
            </a:endParaRPr>
          </a:p>
          <a:p>
            <a:pPr algn="just">
              <a:spcBef>
                <a:spcPts val="600"/>
              </a:spcBef>
              <a:spcAft>
                <a:spcPts val="600"/>
              </a:spcAft>
              <a:tabLst>
                <a:tab pos="342900" algn="l"/>
              </a:tabLst>
            </a:pPr>
            <a:r>
              <a:rPr lang="ka-GE" sz="1200" dirty="0" smtClean="0">
                <a:solidFill>
                  <a:srgbClr val="000000"/>
                </a:solidFill>
                <a:ea typeface="Times New Roman" panose="02020603050405020304" pitchFamily="18" charset="0"/>
                <a:cs typeface="Sylfaen" panose="010A0502050306030303" pitchFamily="18" charset="0"/>
              </a:rPr>
              <a:t>აზოტის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ოქსიდის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საწარმოო</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უბნის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დანიშნულებაა</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კომპლექს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ამსტელში</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შემავალი</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დაბალტემპერატურული</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სარექტიფიკაციო</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განცალკევების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დანადგარ</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SC</a:t>
            </a:r>
            <a:r>
              <a:rPr lang="ka-GE" sz="1200" dirty="0" smtClean="0">
                <a:solidFill>
                  <a:srgbClr val="000000"/>
                </a:solidFill>
                <a:ea typeface="Times New Roman" panose="02020603050405020304" pitchFamily="18" charset="0"/>
                <a:cs typeface="Times New Roman" panose="02020603050405020304" pitchFamily="18" charset="0"/>
              </a:rPr>
              <a:t>-I-</a:t>
            </a:r>
            <a:r>
              <a:rPr lang="ka-GE" sz="1200" dirty="0" smtClean="0">
                <a:solidFill>
                  <a:srgbClr val="000000"/>
                </a:solidFill>
                <a:ea typeface="Times New Roman" panose="02020603050405020304" pitchFamily="18" charset="0"/>
                <a:cs typeface="Sylfaen" panose="010A0502050306030303" pitchFamily="18" charset="0"/>
              </a:rPr>
              <a:t>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უზრუნველყოფა</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საწყისი</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ნედლეულით</a:t>
            </a:r>
            <a:r>
              <a:rPr lang="ka-GE" sz="1200" dirty="0" smtClean="0">
                <a:solidFill>
                  <a:srgbClr val="000000"/>
                </a:solidFill>
                <a:ea typeface="Times New Roman" panose="02020603050405020304" pitchFamily="18" charset="0"/>
                <a:cs typeface="Times New Roman" panose="02020603050405020304" pitchFamily="18" charset="0"/>
              </a:rPr>
              <a:t> – </a:t>
            </a:r>
            <a:r>
              <a:rPr lang="ka-GE" sz="1200" dirty="0" smtClean="0">
                <a:solidFill>
                  <a:srgbClr val="000000"/>
                </a:solidFill>
                <a:ea typeface="Times New Roman" panose="02020603050405020304" pitchFamily="18" charset="0"/>
                <a:cs typeface="Sylfaen" panose="010A0502050306030303" pitchFamily="18" charset="0"/>
              </a:rPr>
              <a:t>აზოტის</a:t>
            </a:r>
            <a:r>
              <a:rPr lang="ka-GE" sz="1200" dirty="0" smtClean="0">
                <a:solidFill>
                  <a:srgbClr val="000000"/>
                </a:solidFill>
                <a:ea typeface="Times New Roman" panose="02020603050405020304" pitchFamily="18" charset="0"/>
                <a:cs typeface="Times New Roman" panose="02020603050405020304" pitchFamily="18" charset="0"/>
              </a:rPr>
              <a:t> </a:t>
            </a:r>
            <a:r>
              <a:rPr lang="ka-GE" sz="1200" dirty="0" smtClean="0">
                <a:solidFill>
                  <a:srgbClr val="000000"/>
                </a:solidFill>
                <a:ea typeface="Times New Roman" panose="02020603050405020304" pitchFamily="18" charset="0"/>
                <a:cs typeface="Sylfaen" panose="010A0502050306030303" pitchFamily="18" charset="0"/>
              </a:rPr>
              <a:t>ოქსიდით</a:t>
            </a:r>
            <a:r>
              <a:rPr lang="ka-GE" sz="1200" dirty="0" smtClean="0">
                <a:solidFill>
                  <a:srgbClr val="000000"/>
                </a:solidFill>
                <a:ea typeface="Times New Roman" panose="02020603050405020304" pitchFamily="18" charset="0"/>
                <a:cs typeface="Times New Roman" panose="02020603050405020304" pitchFamily="18" charset="0"/>
              </a:rPr>
              <a:t> (NO).</a:t>
            </a:r>
            <a:endParaRPr lang="en-US" sz="1200" dirty="0" smtClean="0">
              <a:solidFill>
                <a:srgbClr val="000000"/>
              </a:solidFill>
              <a:ea typeface="Times New Roman" panose="02020603050405020304" pitchFamily="18" charset="0"/>
              <a:cs typeface="Times New Roman" panose="02020603050405020304" pitchFamily="18" charset="0"/>
            </a:endParaRPr>
          </a:p>
          <a:p>
            <a:pPr algn="just">
              <a:spcBef>
                <a:spcPts val="600"/>
              </a:spcBef>
              <a:spcAft>
                <a:spcPts val="600"/>
              </a:spcAft>
              <a:tabLst>
                <a:tab pos="342900" algn="l"/>
              </a:tabLst>
            </a:pPr>
            <a:r>
              <a:rPr lang="ka-GE" sz="1200" dirty="0" smtClean="0">
                <a:solidFill>
                  <a:srgbClr val="000000"/>
                </a:solidFill>
                <a:ea typeface="Calibri" panose="020F0502020204030204" pitchFamily="34" charset="0"/>
                <a:cs typeface="Times New Roman" panose="02020603050405020304" pitchFamily="18" charset="0"/>
              </a:rPr>
              <a:t>სქემაში </a:t>
            </a:r>
            <a:r>
              <a:rPr lang="ka-GE" sz="1200" dirty="0">
                <a:solidFill>
                  <a:srgbClr val="000000"/>
                </a:solidFill>
                <a:ea typeface="Calibri" panose="020F0502020204030204" pitchFamily="34" charset="0"/>
                <a:cs typeface="Times New Roman" panose="02020603050405020304" pitchFamily="18" charset="0"/>
              </a:rPr>
              <a:t>ჩართულია ორ-ორი ცალი გენერაციის სვეტი (7), ნორმალიზაციის სვეტი (9), სეპარატორი (17), თბილი </a:t>
            </a:r>
            <a:r>
              <a:rPr lang="ka-GE" sz="1200" dirty="0" err="1">
                <a:solidFill>
                  <a:srgbClr val="000000"/>
                </a:solidFill>
                <a:ea typeface="Calibri" panose="020F0502020204030204" pitchFamily="34" charset="0"/>
                <a:cs typeface="Times New Roman" panose="02020603050405020304" pitchFamily="18" charset="0"/>
              </a:rPr>
              <a:t>ცეოლიტებისა</a:t>
            </a:r>
            <a:r>
              <a:rPr lang="ka-GE" sz="1200" dirty="0">
                <a:solidFill>
                  <a:srgbClr val="000000"/>
                </a:solidFill>
                <a:ea typeface="Calibri" panose="020F0502020204030204" pitchFamily="34" charset="0"/>
                <a:cs typeface="Times New Roman" panose="02020603050405020304" pitchFamily="18" charset="0"/>
              </a:rPr>
              <a:t> და </a:t>
            </a:r>
            <a:r>
              <a:rPr lang="ka-GE" sz="1200" dirty="0" err="1">
                <a:solidFill>
                  <a:srgbClr val="000000"/>
                </a:solidFill>
                <a:ea typeface="Calibri" panose="020F0502020204030204" pitchFamily="34" charset="0"/>
                <a:cs typeface="Times New Roman" panose="02020603050405020304" pitchFamily="18" charset="0"/>
              </a:rPr>
              <a:t>სილიკაგელის</a:t>
            </a:r>
            <a:r>
              <a:rPr lang="ka-GE" sz="1200" dirty="0">
                <a:solidFill>
                  <a:srgbClr val="000000"/>
                </a:solidFill>
                <a:ea typeface="Calibri" panose="020F0502020204030204" pitchFamily="34" charset="0"/>
                <a:cs typeface="Times New Roman" panose="02020603050405020304" pitchFamily="18" charset="0"/>
              </a:rPr>
              <a:t> სვეტები (23), ცივი </a:t>
            </a:r>
            <a:r>
              <a:rPr lang="ka-GE" sz="1200" dirty="0" err="1">
                <a:solidFill>
                  <a:srgbClr val="000000"/>
                </a:solidFill>
                <a:ea typeface="Calibri" panose="020F0502020204030204" pitchFamily="34" charset="0"/>
                <a:cs typeface="Times New Roman" panose="02020603050405020304" pitchFamily="18" charset="0"/>
              </a:rPr>
              <a:t>სილიკაგელის</a:t>
            </a:r>
            <a:r>
              <a:rPr lang="ka-GE" sz="1200" dirty="0">
                <a:solidFill>
                  <a:srgbClr val="000000"/>
                </a:solidFill>
                <a:ea typeface="Calibri" panose="020F0502020204030204" pitchFamily="34" charset="0"/>
                <a:cs typeface="Times New Roman" panose="02020603050405020304" pitchFamily="18" charset="0"/>
              </a:rPr>
              <a:t> სვეტი (24) და დაბალტემპერატურული სარექტიფიკაციო გამწმენდი 2 დანადგარი (27), რომლებიც მუშაობენ რიგ-რიგობით</a:t>
            </a:r>
            <a:r>
              <a:rPr lang="ka-GE" sz="1200" dirty="0" smtClean="0">
                <a:solidFill>
                  <a:srgbClr val="000000"/>
                </a:solidFill>
                <a:ea typeface="Calibri" panose="020F0502020204030204" pitchFamily="34" charset="0"/>
                <a:cs typeface="Times New Roman" panose="02020603050405020304" pitchFamily="18" charset="0"/>
              </a:rPr>
              <a:t>.</a:t>
            </a:r>
            <a:endParaRPr lang="en-US" sz="1200" dirty="0" smtClean="0">
              <a:solidFill>
                <a:srgbClr val="000000"/>
              </a:solidFill>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400637" y="1126857"/>
            <a:ext cx="7791363" cy="4340728"/>
          </a:xfrm>
          <a:prstGeom prst="rect">
            <a:avLst/>
          </a:prstGeom>
        </p:spPr>
      </p:pic>
    </p:spTree>
    <p:extLst>
      <p:ext uri="{BB962C8B-B14F-4D97-AF65-F5344CB8AC3E}">
        <p14:creationId xmlns:p14="http://schemas.microsoft.com/office/powerpoint/2010/main" val="16283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03" y="123194"/>
            <a:ext cx="8596668" cy="1320800"/>
          </a:xfrm>
        </p:spPr>
        <p:txBody>
          <a:bodyPr>
            <a:normAutofit/>
          </a:bodyPr>
          <a:lstStyle/>
          <a:p>
            <a:pPr algn="ctr"/>
            <a:r>
              <a:rPr lang="ka-GE" sz="2000" dirty="0" smtClean="0"/>
              <a:t/>
            </a:r>
            <a:br>
              <a:rPr lang="ka-GE" sz="2000" dirty="0" smtClean="0"/>
            </a:br>
            <a:r>
              <a:rPr lang="ka-GE" sz="2800" b="1" dirty="0" smtClean="0"/>
              <a:t>მიმდინარე </a:t>
            </a:r>
            <a:r>
              <a:rPr lang="ka-GE" sz="2800" b="1" dirty="0"/>
              <a:t>საქმიანობა- თხევადი აზოტის წარმოების საამქრო</a:t>
            </a:r>
            <a:endParaRPr lang="en-US" sz="2000" b="1" dirty="0"/>
          </a:p>
        </p:txBody>
      </p:sp>
      <p:sp>
        <p:nvSpPr>
          <p:cNvPr id="6" name="Footer Placeholder 5"/>
          <p:cNvSpPr>
            <a:spLocks noGrp="1"/>
          </p:cNvSpPr>
          <p:nvPr>
            <p:ph type="ftr" sz="quarter" idx="11"/>
          </p:nvPr>
        </p:nvSpPr>
        <p:spPr>
          <a:xfrm>
            <a:off x="564600" y="6212251"/>
            <a:ext cx="6297612" cy="365125"/>
          </a:xfrm>
        </p:spPr>
        <p:txBody>
          <a:bodyPr/>
          <a:lstStyle/>
          <a:p>
            <a:r>
              <a:rPr lang="it-IT" dirty="0" smtClean="0"/>
              <a:t>GAMMA </a:t>
            </a:r>
            <a:r>
              <a:rPr lang="it-IT" dirty="0" err="1" smtClean="0"/>
              <a:t>Consulting</a:t>
            </a:r>
            <a:r>
              <a:rPr lang="it-IT" dirty="0" smtClean="0"/>
              <a:t> Ltd. 19d. </a:t>
            </a:r>
            <a:r>
              <a:rPr lang="it-IT" dirty="0" err="1" smtClean="0"/>
              <a:t>Guramishvili</a:t>
            </a:r>
            <a:r>
              <a:rPr lang="it-IT" dirty="0" smtClean="0"/>
              <a:t> </a:t>
            </a:r>
            <a:r>
              <a:rPr lang="it-IT" dirty="0" err="1" smtClean="0"/>
              <a:t>av</a:t>
            </a:r>
            <a:r>
              <a:rPr lang="it-IT" dirty="0" smtClean="0"/>
              <a:t>, 0192, Tbilisi, Georgia</a:t>
            </a:r>
            <a:endParaRPr lang="en-US" dirty="0"/>
          </a:p>
        </p:txBody>
      </p:sp>
      <p:sp>
        <p:nvSpPr>
          <p:cNvPr id="7" name="Slide Number Placeholder 6"/>
          <p:cNvSpPr>
            <a:spLocks noGrp="1"/>
          </p:cNvSpPr>
          <p:nvPr>
            <p:ph type="sldNum" sz="quarter" idx="12"/>
          </p:nvPr>
        </p:nvSpPr>
        <p:spPr/>
        <p:txBody>
          <a:bodyPr/>
          <a:lstStyle/>
          <a:p>
            <a:fld id="{EC9AC1AF-E152-4E98-933E-979B41F3DF29}" type="slidenum">
              <a:rPr lang="en-US" smtClean="0"/>
              <a:t>7</a:t>
            </a:fld>
            <a:endParaRPr lang="en-US"/>
          </a:p>
        </p:txBody>
      </p:sp>
      <p:pic>
        <p:nvPicPr>
          <p:cNvPr id="4" name="Picture 3"/>
          <p:cNvPicPr>
            <a:picLocks noChangeAspect="1"/>
          </p:cNvPicPr>
          <p:nvPr/>
        </p:nvPicPr>
        <p:blipFill>
          <a:blip r:embed="rId2"/>
          <a:stretch>
            <a:fillRect/>
          </a:stretch>
        </p:blipFill>
        <p:spPr>
          <a:xfrm>
            <a:off x="6201192" y="1893608"/>
            <a:ext cx="5987357" cy="3317802"/>
          </a:xfrm>
          <a:prstGeom prst="rect">
            <a:avLst/>
          </a:prstGeom>
        </p:spPr>
      </p:pic>
      <p:sp>
        <p:nvSpPr>
          <p:cNvPr id="5" name="Rectangle 4"/>
          <p:cNvSpPr/>
          <p:nvPr/>
        </p:nvSpPr>
        <p:spPr>
          <a:xfrm>
            <a:off x="7580298" y="5724251"/>
            <a:ext cx="3573414" cy="307777"/>
          </a:xfrm>
          <a:prstGeom prst="rect">
            <a:avLst/>
          </a:prstGeom>
        </p:spPr>
        <p:txBody>
          <a:bodyPr wrap="none">
            <a:spAutoFit/>
          </a:bodyPr>
          <a:lstStyle/>
          <a:p>
            <a:r>
              <a:rPr lang="ru-RU" sz="1400" i="1" u="sng" dirty="0"/>
              <a:t>Аж-0.6-3 </a:t>
            </a:r>
            <a:r>
              <a:rPr lang="ka-GE" sz="1400" i="1" u="sng" dirty="0" err="1"/>
              <a:t>ჰაერგამყოფი</a:t>
            </a:r>
            <a:r>
              <a:rPr lang="ka-GE" sz="1400" i="1" u="sng" dirty="0"/>
              <a:t> დანადგარის სქემა</a:t>
            </a:r>
            <a:endParaRPr lang="en-US" sz="1400" i="1" u="sng" dirty="0"/>
          </a:p>
        </p:txBody>
      </p:sp>
      <p:sp>
        <p:nvSpPr>
          <p:cNvPr id="9" name="Rectangle 8"/>
          <p:cNvSpPr/>
          <p:nvPr/>
        </p:nvSpPr>
        <p:spPr>
          <a:xfrm>
            <a:off x="331177" y="1411441"/>
            <a:ext cx="5870015" cy="4893647"/>
          </a:xfrm>
          <a:prstGeom prst="rect">
            <a:avLst/>
          </a:prstGeom>
        </p:spPr>
        <p:txBody>
          <a:bodyPr wrap="square">
            <a:spAutoFit/>
          </a:bodyPr>
          <a:lstStyle/>
          <a:p>
            <a:pPr algn="just"/>
            <a:r>
              <a:rPr lang="ka-GE" sz="1300" dirty="0"/>
              <a:t>წარმოებისათვის საჭირო თხევადი აზოტის წარმოება ხორციელდება საწარმოს ტერიტორიაზე არსებული თხევადი აზოტის საწარმოო საამქროდან, ამისათვის ტერიტორიაზე განთავსებულია </a:t>
            </a:r>
            <a:r>
              <a:rPr lang="ka-GE" sz="1300" dirty="0" err="1"/>
              <a:t>ჰაერგამყოფი</a:t>
            </a:r>
            <a:r>
              <a:rPr lang="ka-GE" sz="1300" dirty="0"/>
              <a:t> დანადგარი Аж-0.6-3.</a:t>
            </a:r>
            <a:endParaRPr lang="en-US" sz="1300" dirty="0"/>
          </a:p>
          <a:p>
            <a:pPr algn="just"/>
            <a:r>
              <a:rPr lang="ka-GE" sz="1300" dirty="0"/>
              <a:t>დანადგარის Аж-0.6-3 (ПАСПОРТ. КК 0091 00 000 ПС) ძირითადი ტექნიკური მახასიათებლებია: </a:t>
            </a:r>
            <a:endParaRPr lang="en-US" sz="1300" dirty="0"/>
          </a:p>
          <a:p>
            <a:pPr lvl="0" algn="just">
              <a:buFont typeface="+mj-lt"/>
              <a:buAutoNum type="arabicPeriod"/>
            </a:pPr>
            <a:r>
              <a:rPr lang="ka-GE" sz="1300" dirty="0"/>
              <a:t>თხევადი აზოტის </a:t>
            </a:r>
            <a:r>
              <a:rPr lang="ka-GE" sz="1300" dirty="0" err="1"/>
              <a:t>მასური</a:t>
            </a:r>
            <a:r>
              <a:rPr lang="ka-GE" sz="1300" dirty="0"/>
              <a:t> წარმადობა – 540 </a:t>
            </a:r>
            <a:r>
              <a:rPr lang="ka-GE" sz="1300" dirty="0">
                <a:sym typeface="Symbol" panose="05050102010706020507" pitchFamily="18" charset="2"/>
              </a:rPr>
              <a:t></a:t>
            </a:r>
            <a:r>
              <a:rPr lang="ka-GE" sz="1300" dirty="0"/>
              <a:t> 20 კგ/სთ; დაახლოებით 4500 ტ/წელ.</a:t>
            </a:r>
            <a:endParaRPr lang="en-US" sz="1300" dirty="0"/>
          </a:p>
          <a:p>
            <a:pPr lvl="0" algn="just">
              <a:buFont typeface="+mj-lt"/>
              <a:buAutoNum type="arabicPeriod"/>
            </a:pPr>
            <a:r>
              <a:rPr lang="ka-GE" sz="1300" dirty="0"/>
              <a:t>თხევადი აზოტის სისუფთავე (ჟანგბადის შემცველობა მოცულობით პროცენტებში), არა უმეტეს 0.0001;</a:t>
            </a:r>
            <a:endParaRPr lang="en-US" sz="1300" dirty="0"/>
          </a:p>
          <a:p>
            <a:pPr lvl="0" algn="just">
              <a:buFont typeface="+mj-lt"/>
              <a:buAutoNum type="arabicPeriod"/>
            </a:pPr>
            <a:r>
              <a:rPr lang="ka-GE" sz="1300" dirty="0"/>
              <a:t>სიმძლავრე – არა უმეტეს 777 </a:t>
            </a:r>
            <a:r>
              <a:rPr lang="ka-GE" sz="1300" dirty="0" err="1"/>
              <a:t>კვტ</a:t>
            </a:r>
            <a:r>
              <a:rPr lang="ka-GE" sz="1300" dirty="0"/>
              <a:t>;</a:t>
            </a:r>
            <a:endParaRPr lang="en-US" sz="1300" dirty="0"/>
          </a:p>
          <a:p>
            <a:pPr lvl="0" algn="just">
              <a:buFont typeface="+mj-lt"/>
              <a:buAutoNum type="arabicPeriod"/>
            </a:pPr>
            <a:r>
              <a:rPr lang="ka-GE" sz="1300" dirty="0"/>
              <a:t>წნევა თხევადი აზოტის </a:t>
            </a:r>
            <a:r>
              <a:rPr lang="ka-GE" sz="1300" dirty="0" err="1"/>
              <a:t>გამოსასვლელზე</a:t>
            </a:r>
            <a:r>
              <a:rPr lang="ka-GE" sz="1300" dirty="0"/>
              <a:t> – არა უმცირეს 0.4 </a:t>
            </a:r>
            <a:r>
              <a:rPr lang="ka-GE" sz="1300" dirty="0" err="1"/>
              <a:t>მპა</a:t>
            </a:r>
            <a:r>
              <a:rPr lang="ka-GE" sz="1300" dirty="0"/>
              <a:t>;</a:t>
            </a:r>
            <a:endParaRPr lang="en-US" sz="1300" dirty="0"/>
          </a:p>
          <a:p>
            <a:pPr lvl="0" algn="just">
              <a:buFont typeface="+mj-lt"/>
              <a:buAutoNum type="arabicPeriod"/>
            </a:pPr>
            <a:r>
              <a:rPr lang="ka-GE" sz="1300" dirty="0"/>
              <a:t>ელექტროენერგიის კუთრი ხარჯი – არა უმეტეს 1.4 </a:t>
            </a:r>
            <a:r>
              <a:rPr lang="ka-GE" sz="1300" dirty="0" err="1"/>
              <a:t>კვტ.სთ</a:t>
            </a:r>
            <a:r>
              <a:rPr lang="ka-GE" sz="1300" dirty="0"/>
              <a:t>/კგ თხევადი აზოტი;</a:t>
            </a:r>
            <a:endParaRPr lang="en-US" sz="1300" dirty="0"/>
          </a:p>
          <a:p>
            <a:pPr lvl="0" algn="just">
              <a:buFont typeface="+mj-lt"/>
              <a:buAutoNum type="arabicPeriod"/>
            </a:pPr>
            <a:r>
              <a:rPr lang="ka-GE" sz="1300" dirty="0"/>
              <a:t>დანადგარის მასა (</a:t>
            </a:r>
            <a:r>
              <a:rPr lang="ka-GE" sz="1300" dirty="0" err="1"/>
              <a:t>უკომპრესოროდ</a:t>
            </a:r>
            <a:r>
              <a:rPr lang="ka-GE" sz="1300" dirty="0"/>
              <a:t>) – 30000 </a:t>
            </a:r>
            <a:r>
              <a:rPr lang="ka-GE" sz="1300" dirty="0">
                <a:sym typeface="Symbol" panose="05050102010706020507" pitchFamily="18" charset="2"/>
              </a:rPr>
              <a:t></a:t>
            </a:r>
            <a:r>
              <a:rPr lang="ka-GE" sz="1300" dirty="0"/>
              <a:t> 1000 კგ;</a:t>
            </a:r>
            <a:endParaRPr lang="en-US" sz="1300" dirty="0"/>
          </a:p>
          <a:p>
            <a:pPr lvl="0" algn="just">
              <a:buFont typeface="+mj-lt"/>
              <a:buAutoNum type="arabicPeriod"/>
            </a:pPr>
            <a:r>
              <a:rPr lang="ka-GE" sz="1300" dirty="0"/>
              <a:t>მუშაობის რესურსი გაჩერებამდე </a:t>
            </a:r>
            <a:r>
              <a:rPr lang="ka-GE" sz="1300" dirty="0" err="1"/>
              <a:t>შეხურების</a:t>
            </a:r>
            <a:r>
              <a:rPr lang="ka-GE" sz="1300" dirty="0"/>
              <a:t> (გათბობის) მიზნით – ნახევარი წელი;</a:t>
            </a:r>
            <a:endParaRPr lang="en-US" sz="1300" dirty="0"/>
          </a:p>
          <a:p>
            <a:pPr lvl="0" algn="just">
              <a:buFont typeface="+mj-lt"/>
              <a:buAutoNum type="arabicPeriod"/>
            </a:pPr>
            <a:r>
              <a:rPr lang="ka-GE" sz="1300" dirty="0"/>
              <a:t>გაშვების პერიოდის ხანგრძლივობა – არა უმეტეს 8 სთ;</a:t>
            </a:r>
            <a:endParaRPr lang="en-US" sz="1300" dirty="0"/>
          </a:p>
          <a:p>
            <a:pPr lvl="0" algn="just">
              <a:buFont typeface="+mj-lt"/>
              <a:buAutoNum type="arabicPeriod"/>
            </a:pPr>
            <a:r>
              <a:rPr lang="ka-GE" sz="1300" dirty="0" err="1"/>
              <a:t>შეხურების</a:t>
            </a:r>
            <a:r>
              <a:rPr lang="ka-GE" sz="1300" dirty="0"/>
              <a:t> (გათბობის) ხანგრძლივობა – არა უმეტეს 8 სთ. </a:t>
            </a:r>
            <a:endParaRPr lang="en-US" sz="1300" dirty="0"/>
          </a:p>
          <a:p>
            <a:pPr algn="just"/>
            <a:r>
              <a:rPr lang="ka-GE" sz="1300" dirty="0"/>
              <a:t>თხევადი აზოტის საწარმოო დანადგარში გამოიყენება საშუალო წნევის ციკლი. სიცივის დანაკარგები კომპენსირდება ნაკადების გაფართოებით </a:t>
            </a:r>
            <a:r>
              <a:rPr lang="ka-GE" sz="1300" dirty="0" err="1" smtClean="0"/>
              <a:t>ტურბოდეტანდერებში</a:t>
            </a:r>
            <a:r>
              <a:rPr lang="ka-GE" sz="1300" dirty="0" smtClean="0"/>
              <a:t>. </a:t>
            </a:r>
            <a:r>
              <a:rPr lang="ka-GE" sz="1300" dirty="0" err="1"/>
              <a:t>ტურბოდეტანდერში</a:t>
            </a:r>
            <a:r>
              <a:rPr lang="ka-GE" sz="1300" dirty="0"/>
              <a:t> </a:t>
            </a:r>
            <a:r>
              <a:rPr lang="ru-RU" sz="1300" dirty="0"/>
              <a:t>ТД1- </a:t>
            </a:r>
            <a:r>
              <a:rPr lang="ka-GE" sz="1300" dirty="0"/>
              <a:t>ფართოვდება მაღალი წნევის ჰაერი, </a:t>
            </a:r>
            <a:r>
              <a:rPr lang="ka-GE" sz="1300" dirty="0" err="1"/>
              <a:t>ტურბოდეტანდერში</a:t>
            </a:r>
            <a:r>
              <a:rPr lang="ka-GE" sz="1300" dirty="0"/>
              <a:t> </a:t>
            </a:r>
            <a:r>
              <a:rPr lang="ru-RU" sz="1300" dirty="0"/>
              <a:t>ТД2 – </a:t>
            </a:r>
            <a:r>
              <a:rPr lang="ka-GE" sz="1300" dirty="0"/>
              <a:t>ჟანგბადით გამდიდრებული ჰაერი (გამომავალი აირი).</a:t>
            </a:r>
            <a:endParaRPr lang="en-US" sz="1300" dirty="0"/>
          </a:p>
        </p:txBody>
      </p:sp>
    </p:spTree>
    <p:extLst>
      <p:ext uri="{BB962C8B-B14F-4D97-AF65-F5344CB8AC3E}">
        <p14:creationId xmlns:p14="http://schemas.microsoft.com/office/powerpoint/2010/main" val="230353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79" y="424962"/>
            <a:ext cx="9530535" cy="691662"/>
          </a:xfrm>
        </p:spPr>
        <p:txBody>
          <a:bodyPr>
            <a:normAutofit fontScale="90000"/>
          </a:bodyPr>
          <a:lstStyle/>
          <a:p>
            <a:pPr algn="ctr"/>
            <a:r>
              <a:rPr lang="ka-GE" sz="2800" b="1" dirty="0" smtClean="0"/>
              <a:t>მიმდინარე </a:t>
            </a:r>
            <a:r>
              <a:rPr lang="ka-GE" sz="2800" b="1" dirty="0"/>
              <a:t>საქმიანობა - იზოტოპებით მონიშნული ნაერთების სინთეზის განყოფილებაში მიმდინარე პროცესების აღწერა</a:t>
            </a:r>
            <a:endParaRPr lang="en-US" sz="2800" b="1" dirty="0"/>
          </a:p>
        </p:txBody>
      </p:sp>
      <p:sp>
        <p:nvSpPr>
          <p:cNvPr id="6" name="Footer Placeholder 5"/>
          <p:cNvSpPr>
            <a:spLocks noGrp="1"/>
          </p:cNvSpPr>
          <p:nvPr>
            <p:ph type="ftr" sz="quarter" idx="11"/>
          </p:nvPr>
        </p:nvSpPr>
        <p:spPr/>
        <p:txBody>
          <a:bodyPr/>
          <a:lstStyle/>
          <a:p>
            <a:r>
              <a:rPr lang="it-IT" smtClean="0"/>
              <a:t>GAMMA Consulting Ltd. 19d. Guramishvili av, 0192, Tbilisi, Georgia</a:t>
            </a:r>
            <a:endParaRPr lang="en-US"/>
          </a:p>
        </p:txBody>
      </p:sp>
      <p:sp>
        <p:nvSpPr>
          <p:cNvPr id="7" name="Slide Number Placeholder 6"/>
          <p:cNvSpPr>
            <a:spLocks noGrp="1"/>
          </p:cNvSpPr>
          <p:nvPr>
            <p:ph type="sldNum" sz="quarter" idx="12"/>
          </p:nvPr>
        </p:nvSpPr>
        <p:spPr/>
        <p:txBody>
          <a:bodyPr/>
          <a:lstStyle/>
          <a:p>
            <a:fld id="{EC9AC1AF-E152-4E98-933E-979B41F3DF29}" type="slidenum">
              <a:rPr lang="en-US" smtClean="0"/>
              <a:t>8</a:t>
            </a:fld>
            <a:endParaRPr lang="en-US"/>
          </a:p>
        </p:txBody>
      </p:sp>
      <p:sp>
        <p:nvSpPr>
          <p:cNvPr id="5" name="Rectangle 4"/>
          <p:cNvSpPr/>
          <p:nvPr/>
        </p:nvSpPr>
        <p:spPr>
          <a:xfrm>
            <a:off x="300625" y="1590805"/>
            <a:ext cx="8394251" cy="4586797"/>
          </a:xfrm>
          <a:prstGeom prst="rect">
            <a:avLst/>
          </a:prstGeom>
        </p:spPr>
        <p:txBody>
          <a:bodyPr wrap="square">
            <a:spAutoFit/>
          </a:bodyPr>
          <a:lstStyle/>
          <a:p>
            <a:pPr algn="just"/>
            <a:r>
              <a:rPr lang="ka-GE" sz="1200" dirty="0"/>
              <a:t>იზოტოპებით მონიშნული ნაერთების სინთეზის განყოფილებაში არსებული ყველა ტექნოლოგია შექმნილია როგორც ნედლეულის, ასევე პროდუქციის მაღალი ღირებულების გათვალისწინებით. ამდენად, იზოტოპური ნაერთების მიღება ხდება პრაქტიკულად უდანაკარგოდ. </a:t>
            </a:r>
          </a:p>
          <a:p>
            <a:pPr algn="just"/>
            <a:r>
              <a:rPr lang="ka-GE" sz="1200" dirty="0"/>
              <a:t>განყოფილებაში მიმდინარე ტექნოლოგიური პროცესები ხორციელდება რამდენიმე ეტაპად. პირველი ეტაპი მდგომარეობს იზოტოპურად გამდიდრებული აზოტის მონოქსიდის გადამუშავებაში, რომლის შედეგად ხორციელდება ჟანგბადის იზოტოპებით მონიშნული წყლის და აზოტ-15 იზოტოპით </a:t>
            </a:r>
            <a:r>
              <a:rPr lang="ka-GE" sz="1200" dirty="0" err="1"/>
              <a:t>მაღალგამდიდრებული</a:t>
            </a:r>
            <a:r>
              <a:rPr lang="ka-GE" sz="1200" dirty="0"/>
              <a:t> </a:t>
            </a:r>
            <a:r>
              <a:rPr lang="ka-GE" sz="1200" dirty="0" err="1"/>
              <a:t>გაზობრივი</a:t>
            </a:r>
            <a:r>
              <a:rPr lang="ka-GE" sz="1200" dirty="0"/>
              <a:t> აზოტის სინთეზი. ეს პროცესი მიმდინარეობს წყლის სინთეზის ბლოკში დამოუკიდებელ დანადგარში</a:t>
            </a:r>
            <a:r>
              <a:rPr lang="ka-GE" sz="1200" dirty="0" smtClean="0"/>
              <a:t>.</a:t>
            </a:r>
            <a:endParaRPr lang="en-US" sz="1200" dirty="0" smtClean="0"/>
          </a:p>
          <a:p>
            <a:pPr algn="just">
              <a:spcBef>
                <a:spcPts val="600"/>
              </a:spcBef>
              <a:spcAft>
                <a:spcPts val="600"/>
              </a:spcAft>
            </a:pPr>
            <a:r>
              <a:rPr lang="ka-GE" sz="1200" dirty="0">
                <a:solidFill>
                  <a:srgbClr val="000000"/>
                </a:solidFill>
                <a:ea typeface="Times New Roman" panose="02020603050405020304" pitchFamily="18" charset="0"/>
                <a:cs typeface="Times New Roman" panose="02020603050405020304" pitchFamily="18" charset="0"/>
              </a:rPr>
              <a:t>შემდეგი ეტაპი მოიცავს სინთეზირებული იზოტოპური წყლის მინარევებისგან გასუფთავებას </a:t>
            </a:r>
            <a:r>
              <a:rPr lang="ka-GE" sz="1200" dirty="0" err="1">
                <a:solidFill>
                  <a:srgbClr val="000000"/>
                </a:solidFill>
                <a:ea typeface="Times New Roman" panose="02020603050405020304" pitchFamily="18" charset="0"/>
                <a:cs typeface="Times New Roman" panose="02020603050405020304" pitchFamily="18" charset="0"/>
              </a:rPr>
              <a:t>იონმიმოცვლითი</a:t>
            </a:r>
            <a:r>
              <a:rPr lang="ka-GE" sz="1200" dirty="0">
                <a:solidFill>
                  <a:srgbClr val="000000"/>
                </a:solidFill>
                <a:ea typeface="Times New Roman" panose="02020603050405020304" pitchFamily="18" charset="0"/>
                <a:cs typeface="Times New Roman" panose="02020603050405020304" pitchFamily="18" charset="0"/>
              </a:rPr>
              <a:t> ფისების გამოყენებით და მის შემდგომ დაფასოებას ფლაკონებში. მთელი ტექნოლოგიური პროცესი მიმდინარეობს GMP მოთხოვნების შესაბამისად D და C კლასის „სუფთა ოთახებში“. ამ პროცესში არანაირი ნივთიერებების გაფრქვევა გარემოში არ ხდება. </a:t>
            </a:r>
            <a:endParaRPr lang="en-US" sz="12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200" dirty="0">
                <a:solidFill>
                  <a:srgbClr val="000000"/>
                </a:solidFill>
                <a:ea typeface="Times New Roman" panose="02020603050405020304" pitchFamily="18" charset="0"/>
                <a:cs typeface="Times New Roman" panose="02020603050405020304" pitchFamily="18" charset="0"/>
              </a:rPr>
              <a:t>კალიუმის ან ნატრიუმის ნიტრატის სინთეზის შემთხვევაში ამიაკს </a:t>
            </a:r>
            <a:r>
              <a:rPr lang="ka-GE" sz="1200" dirty="0" err="1">
                <a:solidFill>
                  <a:srgbClr val="000000"/>
                </a:solidFill>
                <a:ea typeface="Times New Roman" panose="02020603050405020304" pitchFamily="18" charset="0"/>
                <a:cs typeface="Times New Roman" panose="02020603050405020304" pitchFamily="18" charset="0"/>
              </a:rPr>
              <a:t>ჟანგავენ</a:t>
            </a:r>
            <a:r>
              <a:rPr lang="ka-GE" sz="1200" dirty="0">
                <a:solidFill>
                  <a:srgbClr val="000000"/>
                </a:solidFill>
                <a:ea typeface="Times New Roman" panose="02020603050405020304" pitchFamily="18" charset="0"/>
                <a:cs typeface="Times New Roman" panose="02020603050405020304" pitchFamily="18" charset="0"/>
              </a:rPr>
              <a:t> ჰაერის ჟანგბადით კატალიზატორის </a:t>
            </a:r>
            <a:r>
              <a:rPr lang="ka-GE" sz="1200" dirty="0" err="1">
                <a:solidFill>
                  <a:srgbClr val="000000"/>
                </a:solidFill>
                <a:ea typeface="Times New Roman" panose="02020603050405020304" pitchFamily="18" charset="0"/>
                <a:cs typeface="Times New Roman" panose="02020603050405020304" pitchFamily="18" charset="0"/>
              </a:rPr>
              <a:t>თანაობისას</a:t>
            </a:r>
            <a:r>
              <a:rPr lang="ka-GE" sz="1200" dirty="0">
                <a:solidFill>
                  <a:srgbClr val="000000"/>
                </a:solidFill>
                <a:ea typeface="Times New Roman" panose="02020603050405020304" pitchFamily="18" charset="0"/>
                <a:cs typeface="Times New Roman" panose="02020603050405020304" pitchFamily="18" charset="0"/>
              </a:rPr>
              <a:t> და ღებულობენ აზოტ-15 იზოტოპით მონიშნულ აზოტმჟავას. აზოტის ოქსიდების რაოდენობრივი გარდაქმნა აზოტმჟავად მიმდინარეობს 3 % წყალბადის ზეჟანგის </a:t>
            </a:r>
            <a:r>
              <a:rPr lang="ka-GE" sz="1200" dirty="0" err="1">
                <a:solidFill>
                  <a:srgbClr val="000000"/>
                </a:solidFill>
                <a:ea typeface="Times New Roman" panose="02020603050405020304" pitchFamily="18" charset="0"/>
                <a:cs typeface="Times New Roman" panose="02020603050405020304" pitchFamily="18" charset="0"/>
              </a:rPr>
              <a:t>წყალხსნარით</a:t>
            </a:r>
            <a:r>
              <a:rPr lang="ka-GE" sz="1200" dirty="0">
                <a:solidFill>
                  <a:srgbClr val="000000"/>
                </a:solidFill>
                <a:ea typeface="Times New Roman" panose="02020603050405020304" pitchFamily="18" charset="0"/>
                <a:cs typeface="Times New Roman" panose="02020603050405020304" pitchFamily="18" charset="0"/>
              </a:rPr>
              <a:t> </a:t>
            </a:r>
            <a:r>
              <a:rPr lang="ka-GE" sz="1200" dirty="0" err="1">
                <a:solidFill>
                  <a:srgbClr val="000000"/>
                </a:solidFill>
                <a:ea typeface="Times New Roman" panose="02020603050405020304" pitchFamily="18" charset="0"/>
                <a:cs typeface="Times New Roman" panose="02020603050405020304" pitchFamily="18" charset="0"/>
              </a:rPr>
              <a:t>დრექსელის</a:t>
            </a:r>
            <a:r>
              <a:rPr lang="ka-GE" sz="1200" dirty="0">
                <a:solidFill>
                  <a:srgbClr val="000000"/>
                </a:solidFill>
                <a:ea typeface="Times New Roman" panose="02020603050405020304" pitchFamily="18" charset="0"/>
                <a:cs typeface="Times New Roman" panose="02020603050405020304" pitchFamily="18" charset="0"/>
              </a:rPr>
              <a:t> დამჭერთა კასკადში. წყალბადის ზეჟანგი იხარჯება აზოტმჟავას წარმოქმნაზე, </a:t>
            </a:r>
            <a:r>
              <a:rPr lang="ka-GE" sz="1200" dirty="0" err="1">
                <a:solidFill>
                  <a:srgbClr val="000000"/>
                </a:solidFill>
                <a:ea typeface="Times New Roman" panose="02020603050405020304" pitchFamily="18" charset="0"/>
                <a:cs typeface="Times New Roman" panose="02020603050405020304" pitchFamily="18" charset="0"/>
              </a:rPr>
              <a:t>გაზგადამტანად</a:t>
            </a:r>
            <a:r>
              <a:rPr lang="ka-GE" sz="1200" dirty="0">
                <a:solidFill>
                  <a:srgbClr val="000000"/>
                </a:solidFill>
                <a:ea typeface="Times New Roman" panose="02020603050405020304" pitchFamily="18" charset="0"/>
                <a:cs typeface="Times New Roman" panose="02020603050405020304" pitchFamily="18" charset="0"/>
              </a:rPr>
              <a:t> გამოიყენება ჰაერი და ამდენად მავნე ნივთიერებების გაფრქვევას ატმოსფეროში ადგილი არ აქვს. მიღებულ </a:t>
            </a:r>
            <a:r>
              <a:rPr lang="ka-GE" sz="1200" dirty="0" err="1">
                <a:solidFill>
                  <a:srgbClr val="000000"/>
                </a:solidFill>
                <a:ea typeface="Times New Roman" panose="02020603050405020304" pitchFamily="18" charset="0"/>
                <a:cs typeface="Times New Roman" panose="02020603050405020304" pitchFamily="18" charset="0"/>
              </a:rPr>
              <a:t>იზოტოპურ</a:t>
            </a:r>
            <a:r>
              <a:rPr lang="ka-GE" sz="1200" dirty="0">
                <a:solidFill>
                  <a:srgbClr val="000000"/>
                </a:solidFill>
                <a:ea typeface="Times New Roman" panose="02020603050405020304" pitchFamily="18" charset="0"/>
                <a:cs typeface="Times New Roman" panose="02020603050405020304" pitchFamily="18" charset="0"/>
              </a:rPr>
              <a:t> აზოტმჟავას ანეიტრალებენ ნატრიუმის ან კალიუმის ტუტით და წარმოქმნილი მარილის (ნიტრატის) </a:t>
            </a:r>
            <a:r>
              <a:rPr lang="ka-GE" sz="1200" dirty="0" err="1">
                <a:solidFill>
                  <a:srgbClr val="000000"/>
                </a:solidFill>
                <a:ea typeface="Times New Roman" panose="02020603050405020304" pitchFamily="18" charset="0"/>
                <a:cs typeface="Times New Roman" panose="02020603050405020304" pitchFamily="18" charset="0"/>
              </a:rPr>
              <a:t>წყალხსნარის</a:t>
            </a:r>
            <a:r>
              <a:rPr lang="ka-GE" sz="1200" dirty="0">
                <a:solidFill>
                  <a:srgbClr val="000000"/>
                </a:solidFill>
                <a:ea typeface="Times New Roman" panose="02020603050405020304" pitchFamily="18" charset="0"/>
                <a:cs typeface="Times New Roman" panose="02020603050405020304" pitchFamily="18" charset="0"/>
              </a:rPr>
              <a:t> ამოშრობით ღებულობენ მშრალ მარილებს, რომლებსაც დაფქვის შემდეგ </a:t>
            </a:r>
            <a:r>
              <a:rPr lang="ka-GE" sz="1200" dirty="0" err="1">
                <a:solidFill>
                  <a:srgbClr val="000000"/>
                </a:solidFill>
                <a:ea typeface="Times New Roman" panose="02020603050405020304" pitchFamily="18" charset="0"/>
                <a:cs typeface="Times New Roman" panose="02020603050405020304" pitchFamily="18" charset="0"/>
              </a:rPr>
              <a:t>აფასოვებენ</a:t>
            </a:r>
            <a:r>
              <a:rPr lang="ka-GE" sz="1200" dirty="0">
                <a:solidFill>
                  <a:srgbClr val="000000"/>
                </a:solidFill>
                <a:ea typeface="Times New Roman" panose="02020603050405020304" pitchFamily="18" charset="0"/>
                <a:cs typeface="Times New Roman" panose="02020603050405020304" pitchFamily="18" charset="0"/>
              </a:rPr>
              <a:t>. </a:t>
            </a:r>
            <a:endParaRPr lang="en-US" sz="1200" dirty="0">
              <a:solidFill>
                <a:srgbClr val="000000"/>
              </a:solidFill>
              <a:ea typeface="Calibri" panose="020F0502020204030204" pitchFamily="34" charset="0"/>
              <a:cs typeface="Times New Roman" panose="02020603050405020304" pitchFamily="18" charset="0"/>
            </a:endParaRPr>
          </a:p>
          <a:p>
            <a:pPr algn="just">
              <a:spcBef>
                <a:spcPts val="600"/>
              </a:spcBef>
              <a:spcAft>
                <a:spcPts val="600"/>
              </a:spcAft>
            </a:pPr>
            <a:r>
              <a:rPr lang="ka-GE" sz="1200" dirty="0">
                <a:solidFill>
                  <a:srgbClr val="000000"/>
                </a:solidFill>
                <a:ea typeface="Times New Roman" panose="02020603050405020304" pitchFamily="18" charset="0"/>
                <a:cs typeface="Times New Roman" panose="02020603050405020304" pitchFamily="18" charset="0"/>
              </a:rPr>
              <a:t>მარილების </a:t>
            </a:r>
            <a:r>
              <a:rPr lang="ka-GE" sz="1200" dirty="0" err="1">
                <a:solidFill>
                  <a:srgbClr val="000000"/>
                </a:solidFill>
                <a:ea typeface="Times New Roman" panose="02020603050405020304" pitchFamily="18" charset="0"/>
                <a:cs typeface="Times New Roman" panose="02020603050405020304" pitchFamily="18" charset="0"/>
              </a:rPr>
              <a:t>წყალხსნარების</a:t>
            </a:r>
            <a:r>
              <a:rPr lang="ka-GE" sz="1200" dirty="0">
                <a:solidFill>
                  <a:srgbClr val="000000"/>
                </a:solidFill>
                <a:ea typeface="Times New Roman" panose="02020603050405020304" pitchFamily="18" charset="0"/>
                <a:cs typeface="Times New Roman" panose="02020603050405020304" pitchFamily="18" charset="0"/>
              </a:rPr>
              <a:t> აორთქლებას ახდენენ </a:t>
            </a:r>
            <a:r>
              <a:rPr lang="ka-GE" sz="1200" dirty="0" err="1">
                <a:solidFill>
                  <a:srgbClr val="000000"/>
                </a:solidFill>
                <a:ea typeface="Times New Roman" panose="02020603050405020304" pitchFamily="18" charset="0"/>
                <a:cs typeface="Times New Roman" panose="02020603050405020304" pitchFamily="18" charset="0"/>
              </a:rPr>
              <a:t>ჰაერგამწოვების</a:t>
            </a:r>
            <a:r>
              <a:rPr lang="ka-GE" sz="1200" dirty="0">
                <a:solidFill>
                  <a:srgbClr val="000000"/>
                </a:solidFill>
                <a:ea typeface="Times New Roman" panose="02020603050405020304" pitchFamily="18" charset="0"/>
                <a:cs typeface="Times New Roman" panose="02020603050405020304" pitchFamily="18" charset="0"/>
              </a:rPr>
              <a:t> ქვეშ, ამ დროს ორთქლება წყალი, ხოლო მარილები რჩება მყარი სახით. ამდენად ამ პროცესშიც მავნე ნივთიერებების გაფრქვევას გარემოში ადგილი არ აქვს.</a:t>
            </a:r>
            <a:endParaRPr lang="en-US" sz="1200" dirty="0">
              <a:solidFill>
                <a:srgbClr val="000000"/>
              </a:solidFill>
              <a:ea typeface="Calibri" panose="020F0502020204030204" pitchFamily="34" charset="0"/>
              <a:cs typeface="Times New Roman" panose="02020603050405020304" pitchFamily="18" charset="0"/>
            </a:endParaRPr>
          </a:p>
          <a:p>
            <a:endParaRPr lang="ka-GE" sz="1400" dirty="0"/>
          </a:p>
        </p:txBody>
      </p:sp>
      <p:graphicFrame>
        <p:nvGraphicFramePr>
          <p:cNvPr id="9" name="Table 8"/>
          <p:cNvGraphicFramePr>
            <a:graphicFrameLocks noGrp="1"/>
          </p:cNvGraphicFramePr>
          <p:nvPr>
            <p:extLst>
              <p:ext uri="{D42A27DB-BD31-4B8C-83A1-F6EECF244321}">
                <p14:modId xmlns:p14="http://schemas.microsoft.com/office/powerpoint/2010/main" val="3199421974"/>
              </p:ext>
            </p:extLst>
          </p:nvPr>
        </p:nvGraphicFramePr>
        <p:xfrm>
          <a:off x="8801678" y="2807174"/>
          <a:ext cx="3319780" cy="1255716"/>
        </p:xfrm>
        <a:graphic>
          <a:graphicData uri="http://schemas.openxmlformats.org/drawingml/2006/table">
            <a:tbl>
              <a:tblPr>
                <a:tableStyleId>{5C22544A-7EE6-4342-B048-85BDC9FD1C3A}</a:tableStyleId>
              </a:tblPr>
              <a:tblGrid>
                <a:gridCol w="3319780">
                  <a:extLst>
                    <a:ext uri="{9D8B030D-6E8A-4147-A177-3AD203B41FA5}">
                      <a16:colId xmlns:a16="http://schemas.microsoft.com/office/drawing/2014/main" xmlns="" val="528725616"/>
                    </a:ext>
                  </a:extLst>
                </a:gridCol>
              </a:tblGrid>
              <a:tr h="122555">
                <a:tc>
                  <a:txBody>
                    <a:bodyPr/>
                    <a:lstStyle/>
                    <a:p>
                      <a:pPr marL="0" marR="0" algn="just">
                        <a:lnSpc>
                          <a:spcPct val="107000"/>
                        </a:lnSpc>
                        <a:spcBef>
                          <a:spcPts val="200"/>
                        </a:spcBef>
                        <a:spcAft>
                          <a:spcPts val="200"/>
                        </a:spcAft>
                      </a:pPr>
                      <a:r>
                        <a:rPr lang="ka-GE" sz="1100">
                          <a:effectLst/>
                        </a:rPr>
                        <a:t>წყალი (H</a:t>
                      </a:r>
                      <a:r>
                        <a:rPr lang="ka-GE" sz="1100" baseline="-25000">
                          <a:effectLst/>
                        </a:rPr>
                        <a:t>2</a:t>
                      </a:r>
                      <a:r>
                        <a:rPr lang="ka-GE" sz="1100" baseline="30000">
                          <a:effectLst/>
                        </a:rPr>
                        <a:t>18</a:t>
                      </a:r>
                      <a:r>
                        <a:rPr lang="ka-GE" sz="1100">
                          <a:effectLst/>
                        </a:rPr>
                        <a:t>O, 98 % at.)</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0077195"/>
                  </a:ext>
                </a:extLst>
              </a:tr>
              <a:tr h="102870">
                <a:tc>
                  <a:txBody>
                    <a:bodyPr/>
                    <a:lstStyle/>
                    <a:p>
                      <a:pPr marL="0" marR="0" algn="just">
                        <a:lnSpc>
                          <a:spcPct val="107000"/>
                        </a:lnSpc>
                        <a:spcBef>
                          <a:spcPts val="200"/>
                        </a:spcBef>
                        <a:spcAft>
                          <a:spcPts val="200"/>
                        </a:spcAft>
                      </a:pPr>
                      <a:r>
                        <a:rPr lang="ka-GE" sz="1100" dirty="0">
                          <a:effectLst/>
                        </a:rPr>
                        <a:t>წყალი (H</a:t>
                      </a:r>
                      <a:r>
                        <a:rPr lang="ka-GE" sz="1100" baseline="-25000" dirty="0">
                          <a:effectLst/>
                        </a:rPr>
                        <a:t>2</a:t>
                      </a:r>
                      <a:r>
                        <a:rPr lang="ka-GE" sz="1100" baseline="30000" dirty="0">
                          <a:effectLst/>
                        </a:rPr>
                        <a:t>17</a:t>
                      </a:r>
                      <a:r>
                        <a:rPr lang="ka-GE" sz="1100" dirty="0">
                          <a:effectLst/>
                        </a:rPr>
                        <a:t>O, 20 - 90 % </a:t>
                      </a:r>
                      <a:r>
                        <a:rPr lang="ka-GE" sz="1100" dirty="0" err="1">
                          <a:effectLst/>
                        </a:rPr>
                        <a:t>at</a:t>
                      </a:r>
                      <a:r>
                        <a:rPr lang="ka-GE" sz="1100" dirty="0">
                          <a:effectLst/>
                        </a:rPr>
                        <a: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65166459"/>
                  </a:ext>
                </a:extLst>
              </a:tr>
              <a:tr h="35560">
                <a:tc>
                  <a:txBody>
                    <a:bodyPr/>
                    <a:lstStyle/>
                    <a:p>
                      <a:pPr marL="0" marR="0" algn="just">
                        <a:lnSpc>
                          <a:spcPct val="107000"/>
                        </a:lnSpc>
                        <a:spcBef>
                          <a:spcPts val="200"/>
                        </a:spcBef>
                        <a:spcAft>
                          <a:spcPts val="200"/>
                        </a:spcAft>
                      </a:pPr>
                      <a:r>
                        <a:rPr lang="ka-GE" sz="1100">
                          <a:effectLst/>
                        </a:rPr>
                        <a:t>ამონიუმის ქლორიდი (</a:t>
                      </a:r>
                      <a:r>
                        <a:rPr lang="ka-GE" sz="1100" baseline="30000">
                          <a:effectLst/>
                        </a:rPr>
                        <a:t>15</a:t>
                      </a:r>
                      <a:r>
                        <a:rPr lang="ka-GE" sz="1100">
                          <a:effectLst/>
                        </a:rPr>
                        <a:t>NH</a:t>
                      </a:r>
                      <a:r>
                        <a:rPr lang="ka-GE" sz="1100" baseline="-25000">
                          <a:effectLst/>
                        </a:rPr>
                        <a:t>4</a:t>
                      </a:r>
                      <a:r>
                        <a:rPr lang="ka-GE" sz="1100">
                          <a:effectLst/>
                        </a:rPr>
                        <a:t>Cl, 99 % at.)</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856756598"/>
                  </a:ext>
                </a:extLst>
              </a:tr>
              <a:tr h="35560">
                <a:tc>
                  <a:txBody>
                    <a:bodyPr/>
                    <a:lstStyle/>
                    <a:p>
                      <a:pPr marL="0" marR="0" algn="just">
                        <a:lnSpc>
                          <a:spcPct val="107000"/>
                        </a:lnSpc>
                        <a:spcBef>
                          <a:spcPts val="200"/>
                        </a:spcBef>
                        <a:spcAft>
                          <a:spcPts val="200"/>
                        </a:spcAft>
                      </a:pPr>
                      <a:r>
                        <a:rPr lang="ka-GE" sz="1100" dirty="0">
                          <a:effectLst/>
                        </a:rPr>
                        <a:t>ამონიუმის სულფატი ((</a:t>
                      </a:r>
                      <a:r>
                        <a:rPr lang="ka-GE" sz="1100" baseline="30000" dirty="0">
                          <a:effectLst/>
                        </a:rPr>
                        <a:t>15</a:t>
                      </a:r>
                      <a:r>
                        <a:rPr lang="ka-GE" sz="1100" dirty="0">
                          <a:effectLst/>
                        </a:rPr>
                        <a:t>NH</a:t>
                      </a:r>
                      <a:r>
                        <a:rPr lang="ka-GE" sz="1100" baseline="-25000" dirty="0">
                          <a:effectLst/>
                        </a:rPr>
                        <a:t>4</a:t>
                      </a:r>
                      <a:r>
                        <a:rPr lang="ka-GE" sz="1100" dirty="0">
                          <a:effectLst/>
                        </a:rPr>
                        <a:t>)</a:t>
                      </a:r>
                      <a:r>
                        <a:rPr lang="ka-GE" sz="1100" baseline="-25000" dirty="0">
                          <a:effectLst/>
                        </a:rPr>
                        <a:t>2</a:t>
                      </a:r>
                      <a:r>
                        <a:rPr lang="ka-GE" sz="1100" dirty="0">
                          <a:effectLst/>
                        </a:rPr>
                        <a:t>SO</a:t>
                      </a:r>
                      <a:r>
                        <a:rPr lang="ka-GE" sz="1100" baseline="-25000" dirty="0">
                          <a:effectLst/>
                        </a:rPr>
                        <a:t>4</a:t>
                      </a:r>
                      <a:r>
                        <a:rPr lang="ka-GE" sz="1100" dirty="0">
                          <a:effectLst/>
                        </a:rPr>
                        <a:t>, 99 % </a:t>
                      </a:r>
                      <a:r>
                        <a:rPr lang="ka-GE" sz="1100" dirty="0" err="1">
                          <a:effectLst/>
                        </a:rPr>
                        <a:t>at</a:t>
                      </a:r>
                      <a:r>
                        <a:rPr lang="ka-GE" sz="1100" dirty="0">
                          <a:effectLst/>
                        </a:rPr>
                        <a: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56673949"/>
                  </a:ext>
                </a:extLst>
              </a:tr>
              <a:tr h="35560">
                <a:tc>
                  <a:txBody>
                    <a:bodyPr/>
                    <a:lstStyle/>
                    <a:p>
                      <a:pPr marL="0" marR="0" algn="just">
                        <a:lnSpc>
                          <a:spcPct val="107000"/>
                        </a:lnSpc>
                        <a:spcBef>
                          <a:spcPts val="200"/>
                        </a:spcBef>
                        <a:spcAft>
                          <a:spcPts val="200"/>
                        </a:spcAft>
                      </a:pPr>
                      <a:r>
                        <a:rPr lang="ka-GE" sz="1100">
                          <a:effectLst/>
                        </a:rPr>
                        <a:t>კალიუმის ნიტრატი (K</a:t>
                      </a:r>
                      <a:r>
                        <a:rPr lang="ka-GE" sz="1100" baseline="30000">
                          <a:effectLst/>
                        </a:rPr>
                        <a:t>15</a:t>
                      </a:r>
                      <a:r>
                        <a:rPr lang="ka-GE" sz="1100">
                          <a:effectLst/>
                        </a:rPr>
                        <a:t>NO</a:t>
                      </a:r>
                      <a:r>
                        <a:rPr lang="ka-GE" sz="1100" baseline="-25000">
                          <a:effectLst/>
                        </a:rPr>
                        <a:t>3</a:t>
                      </a:r>
                      <a:r>
                        <a:rPr lang="ka-GE" sz="1100">
                          <a:effectLst/>
                        </a:rPr>
                        <a:t>, 99 % at.)</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88482932"/>
                  </a:ext>
                </a:extLst>
              </a:tr>
              <a:tr h="35560">
                <a:tc>
                  <a:txBody>
                    <a:bodyPr/>
                    <a:lstStyle/>
                    <a:p>
                      <a:pPr marL="0" marR="0" algn="just">
                        <a:lnSpc>
                          <a:spcPct val="107000"/>
                        </a:lnSpc>
                        <a:spcBef>
                          <a:spcPts val="200"/>
                        </a:spcBef>
                        <a:spcAft>
                          <a:spcPts val="200"/>
                        </a:spcAft>
                      </a:pPr>
                      <a:r>
                        <a:rPr lang="ka-GE" sz="1100" dirty="0">
                          <a:effectLst/>
                        </a:rPr>
                        <a:t>ნატრიუმის ნიტრატი (Na</a:t>
                      </a:r>
                      <a:r>
                        <a:rPr lang="ka-GE" sz="1100" baseline="30000" dirty="0">
                          <a:effectLst/>
                        </a:rPr>
                        <a:t>15</a:t>
                      </a:r>
                      <a:r>
                        <a:rPr lang="ka-GE" sz="1100" dirty="0">
                          <a:effectLst/>
                        </a:rPr>
                        <a:t>NO</a:t>
                      </a:r>
                      <a:r>
                        <a:rPr lang="ka-GE" sz="1100" baseline="-25000" dirty="0">
                          <a:effectLst/>
                        </a:rPr>
                        <a:t>3</a:t>
                      </a:r>
                      <a:r>
                        <a:rPr lang="ka-GE" sz="1100" dirty="0">
                          <a:effectLst/>
                        </a:rPr>
                        <a:t>, 99 % </a:t>
                      </a:r>
                      <a:r>
                        <a:rPr lang="ka-GE" sz="1100" dirty="0" err="1">
                          <a:effectLst/>
                        </a:rPr>
                        <a:t>at</a:t>
                      </a:r>
                      <a:r>
                        <a:rPr lang="ka-GE" sz="1100" dirty="0">
                          <a:effectLst/>
                        </a:rPr>
                        <a: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38512142"/>
                  </a:ext>
                </a:extLst>
              </a:tr>
              <a:tr h="35560">
                <a:tc>
                  <a:txBody>
                    <a:bodyPr/>
                    <a:lstStyle/>
                    <a:p>
                      <a:pPr marL="0" marR="0" algn="just">
                        <a:lnSpc>
                          <a:spcPct val="107000"/>
                        </a:lnSpc>
                        <a:spcBef>
                          <a:spcPts val="200"/>
                        </a:spcBef>
                        <a:spcAft>
                          <a:spcPts val="200"/>
                        </a:spcAft>
                      </a:pPr>
                      <a:r>
                        <a:rPr lang="ka-GE" sz="1100" dirty="0">
                          <a:effectLst/>
                        </a:rPr>
                        <a:t>ამონიუმის ნიტრატი (NH</a:t>
                      </a:r>
                      <a:r>
                        <a:rPr lang="ka-GE" sz="1100" baseline="-25000" dirty="0">
                          <a:effectLst/>
                        </a:rPr>
                        <a:t>4</a:t>
                      </a:r>
                      <a:r>
                        <a:rPr lang="ka-GE" sz="1100" baseline="30000" dirty="0">
                          <a:effectLst/>
                        </a:rPr>
                        <a:t>15</a:t>
                      </a:r>
                      <a:r>
                        <a:rPr lang="ka-GE" sz="1100" dirty="0">
                          <a:effectLst/>
                        </a:rPr>
                        <a:t>NO</a:t>
                      </a:r>
                      <a:r>
                        <a:rPr lang="ka-GE" sz="1100" baseline="-25000" dirty="0">
                          <a:effectLst/>
                        </a:rPr>
                        <a:t>3</a:t>
                      </a:r>
                      <a:r>
                        <a:rPr lang="ka-GE" sz="1100" dirty="0">
                          <a:effectLst/>
                        </a:rPr>
                        <a:t>, 99 % </a:t>
                      </a:r>
                      <a:r>
                        <a:rPr lang="ka-GE" sz="1100" dirty="0" err="1">
                          <a:effectLst/>
                        </a:rPr>
                        <a:t>at</a:t>
                      </a:r>
                      <a:r>
                        <a:rPr lang="ka-GE" sz="1100" dirty="0">
                          <a:effectLst/>
                        </a:rPr>
                        <a: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021999748"/>
                  </a:ext>
                </a:extLst>
              </a:tr>
            </a:tbl>
          </a:graphicData>
        </a:graphic>
      </p:graphicFrame>
      <p:sp>
        <p:nvSpPr>
          <p:cNvPr id="11" name="Rectangle 10"/>
          <p:cNvSpPr/>
          <p:nvPr/>
        </p:nvSpPr>
        <p:spPr>
          <a:xfrm>
            <a:off x="8694876" y="2111728"/>
            <a:ext cx="4005709" cy="600164"/>
          </a:xfrm>
          <a:prstGeom prst="rect">
            <a:avLst/>
          </a:prstGeom>
        </p:spPr>
        <p:txBody>
          <a:bodyPr wrap="square">
            <a:spAutoFit/>
          </a:bodyPr>
          <a:lstStyle/>
          <a:p>
            <a:pPr lvl="0" eaLnBrk="0" fontAlgn="base" hangingPunct="0">
              <a:spcBef>
                <a:spcPct val="0"/>
              </a:spcBef>
              <a:spcAft>
                <a:spcPct val="0"/>
              </a:spcAft>
            </a:pPr>
            <a:r>
              <a:rPr lang="ka-GE" altLang="en-US" sz="1100" i="1" u="sng" dirty="0">
                <a:solidFill>
                  <a:prstClr val="black"/>
                </a:solidFill>
                <a:ea typeface="Times New Roman" panose="02020603050405020304" pitchFamily="18" charset="0"/>
                <a:cs typeface="Times New Roman" panose="02020603050405020304" pitchFamily="18" charset="0"/>
              </a:rPr>
              <a:t>იზოტოპებით მონიშნული ნაერთების სინთეზის განყოფილებაში მიღებული პროდუქტები და მათი ხარისხობრივი მაჩვენებლები</a:t>
            </a:r>
            <a:endParaRPr lang="ka-GE" sz="1100" i="1" u="sng" dirty="0">
              <a:solidFill>
                <a:prstClr val="black"/>
              </a:solidFill>
            </a:endParaRPr>
          </a:p>
        </p:txBody>
      </p:sp>
    </p:spTree>
    <p:extLst>
      <p:ext uri="{BB962C8B-B14F-4D97-AF65-F5344CB8AC3E}">
        <p14:creationId xmlns:p14="http://schemas.microsoft.com/office/powerpoint/2010/main" val="226288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69" y="1066800"/>
            <a:ext cx="8596668" cy="630115"/>
          </a:xfrm>
        </p:spPr>
        <p:txBody>
          <a:bodyPr>
            <a:normAutofit/>
          </a:bodyPr>
          <a:lstStyle/>
          <a:p>
            <a:r>
              <a:rPr lang="ka-GE" sz="2800" b="1" dirty="0" smtClean="0"/>
              <a:t>საწარმოში დაგეგმილი ცვლილებები</a:t>
            </a:r>
            <a:endParaRPr lang="en-US" sz="2800" b="1" dirty="0"/>
          </a:p>
        </p:txBody>
      </p:sp>
      <p:sp>
        <p:nvSpPr>
          <p:cNvPr id="3" name="Footer Placeholder 2"/>
          <p:cNvSpPr>
            <a:spLocks noGrp="1"/>
          </p:cNvSpPr>
          <p:nvPr>
            <p:ph type="ftr" sz="quarter" idx="11"/>
          </p:nvPr>
        </p:nvSpPr>
        <p:spPr/>
        <p:txBody>
          <a:bodyPr/>
          <a:lstStyle/>
          <a:p>
            <a:r>
              <a:rPr lang="it-IT" smtClean="0"/>
              <a:t>GAMMA Consulting Ltd. 19d. Guramishvili av, 0192, Tbilisi, Georgia</a:t>
            </a:r>
            <a:endParaRPr lang="en-US"/>
          </a:p>
        </p:txBody>
      </p:sp>
      <p:sp>
        <p:nvSpPr>
          <p:cNvPr id="4" name="Slide Number Placeholder 3"/>
          <p:cNvSpPr>
            <a:spLocks noGrp="1"/>
          </p:cNvSpPr>
          <p:nvPr>
            <p:ph type="sldNum" sz="quarter" idx="12"/>
          </p:nvPr>
        </p:nvSpPr>
        <p:spPr/>
        <p:txBody>
          <a:bodyPr/>
          <a:lstStyle/>
          <a:p>
            <a:fld id="{EC9AC1AF-E152-4E98-933E-979B41F3DF29}" type="slidenum">
              <a:rPr lang="en-US" smtClean="0"/>
              <a:t>9</a:t>
            </a:fld>
            <a:endParaRPr lang="en-US"/>
          </a:p>
        </p:txBody>
      </p:sp>
      <p:sp>
        <p:nvSpPr>
          <p:cNvPr id="7" name="Rectangle 6"/>
          <p:cNvSpPr/>
          <p:nvPr/>
        </p:nvSpPr>
        <p:spPr>
          <a:xfrm>
            <a:off x="852569" y="2118653"/>
            <a:ext cx="8563992" cy="3139321"/>
          </a:xfrm>
          <a:prstGeom prst="rect">
            <a:avLst/>
          </a:prstGeom>
        </p:spPr>
        <p:txBody>
          <a:bodyPr wrap="square">
            <a:spAutoFit/>
          </a:bodyPr>
          <a:lstStyle/>
          <a:p>
            <a:pPr algn="just">
              <a:spcBef>
                <a:spcPts val="600"/>
              </a:spcBef>
              <a:spcAft>
                <a:spcPts val="600"/>
              </a:spcAft>
            </a:pPr>
            <a:r>
              <a:rPr lang="ka-GE" sz="1600" dirty="0">
                <a:solidFill>
                  <a:srgbClr val="000000"/>
                </a:solidFill>
                <a:ea typeface="Times New Roman" panose="02020603050405020304" pitchFamily="18" charset="0"/>
                <a:cs typeface="Times New Roman" panose="02020603050405020304" pitchFamily="18" charset="0"/>
              </a:rPr>
              <a:t>შპს „სი-ფი-აი ჯორჯია“-ს ხელმძღვანელობა საწარმოში გეგმავს შემდეგი სახის საექსპლუატაციო ცვლილებებს: </a:t>
            </a:r>
            <a:endParaRPr lang="en-US" sz="1600" dirty="0">
              <a:solidFill>
                <a:srgbClr val="000000"/>
              </a:solidFill>
              <a:ea typeface="Calibri" panose="020F0502020204030204" pitchFamily="34" charset="0"/>
              <a:cs typeface="Times New Roman" panose="02020603050405020304" pitchFamily="18" charset="0"/>
            </a:endParaRPr>
          </a:p>
          <a:p>
            <a:pPr marL="342900" lvl="0" indent="-342900" algn="just">
              <a:spcBef>
                <a:spcPts val="600"/>
              </a:spcBef>
              <a:spcAft>
                <a:spcPts val="0"/>
              </a:spcAft>
              <a:buFont typeface="Symbol" panose="05050102010706020507" pitchFamily="18" charset="2"/>
              <a:buChar char=""/>
            </a:pPr>
            <a:r>
              <a:rPr lang="ka-GE" sz="1600" dirty="0">
                <a:solidFill>
                  <a:srgbClr val="000000"/>
                </a:solidFill>
                <a:ea typeface="Times New Roman" panose="02020603050405020304" pitchFamily="18" charset="0"/>
                <a:cs typeface="Times New Roman" panose="02020603050405020304" pitchFamily="18" charset="0"/>
              </a:rPr>
              <a:t>სტაბილური იზოტოპების წარმადობის </a:t>
            </a:r>
            <a:r>
              <a:rPr lang="ka-GE" sz="1600" dirty="0" smtClean="0">
                <a:solidFill>
                  <a:srgbClr val="000000"/>
                </a:solidFill>
                <a:ea typeface="Times New Roman" panose="02020603050405020304" pitchFamily="18" charset="0"/>
                <a:cs typeface="Times New Roman" panose="02020603050405020304" pitchFamily="18" charset="0"/>
              </a:rPr>
              <a:t>გაზრდას;</a:t>
            </a:r>
            <a:endParaRPr lang="en-US" sz="1600" dirty="0">
              <a:solidFill>
                <a:srgbClr val="000000"/>
              </a:solidFill>
            </a:endParaRPr>
          </a:p>
          <a:p>
            <a:pPr marL="342900" lvl="0" indent="-342900" algn="just">
              <a:spcBef>
                <a:spcPts val="600"/>
              </a:spcBef>
              <a:spcAft>
                <a:spcPts val="0"/>
              </a:spcAft>
              <a:buFont typeface="Symbol" panose="05050102010706020507" pitchFamily="18" charset="2"/>
              <a:buChar char=""/>
            </a:pPr>
            <a:r>
              <a:rPr lang="ka-GE" sz="1600" dirty="0">
                <a:solidFill>
                  <a:srgbClr val="000000"/>
                </a:solidFill>
                <a:ea typeface="Times New Roman" panose="02020603050405020304" pitchFamily="18" charset="0"/>
                <a:cs typeface="Times New Roman" panose="02020603050405020304" pitchFamily="18" charset="0"/>
              </a:rPr>
              <a:t>გამონაბოლქვი აირების </a:t>
            </a:r>
            <a:r>
              <a:rPr lang="ka-GE" sz="1600" dirty="0" smtClean="0">
                <a:solidFill>
                  <a:srgbClr val="000000"/>
                </a:solidFill>
                <a:ea typeface="Times New Roman" panose="02020603050405020304" pitchFamily="18" charset="0"/>
                <a:cs typeface="Times New Roman" panose="02020603050405020304" pitchFamily="18" charset="0"/>
              </a:rPr>
              <a:t>განცალკევებას </a:t>
            </a:r>
            <a:r>
              <a:rPr lang="ka-GE" sz="1600" dirty="0">
                <a:solidFill>
                  <a:srgbClr val="000000"/>
                </a:solidFill>
                <a:ea typeface="Times New Roman" panose="02020603050405020304" pitchFamily="18" charset="0"/>
                <a:cs typeface="Times New Roman" panose="02020603050405020304" pitchFamily="18" charset="0"/>
              </a:rPr>
              <a:t>და ახალი მილის </a:t>
            </a:r>
            <a:r>
              <a:rPr lang="ka-GE" sz="1600" dirty="0" smtClean="0">
                <a:solidFill>
                  <a:srgbClr val="000000"/>
                </a:solidFill>
                <a:ea typeface="Times New Roman" panose="02020603050405020304" pitchFamily="18" charset="0"/>
                <a:cs typeface="Times New Roman" panose="02020603050405020304" pitchFamily="18" charset="0"/>
              </a:rPr>
              <a:t>მოწყობას;</a:t>
            </a:r>
            <a:endParaRPr lang="en-US" sz="1600" dirty="0">
              <a:solidFill>
                <a:srgbClr val="000000"/>
              </a:solidFill>
            </a:endParaRPr>
          </a:p>
          <a:p>
            <a:pPr marL="342900" lvl="0" indent="-342900" algn="just">
              <a:spcBef>
                <a:spcPts val="600"/>
              </a:spcBef>
              <a:spcAft>
                <a:spcPts val="0"/>
              </a:spcAft>
              <a:buFont typeface="Symbol" panose="05050102010706020507" pitchFamily="18" charset="2"/>
              <a:buChar char=""/>
            </a:pPr>
            <a:r>
              <a:rPr lang="ka-GE" sz="1600" dirty="0">
                <a:solidFill>
                  <a:srgbClr val="000000"/>
                </a:solidFill>
                <a:ea typeface="Times New Roman" panose="02020603050405020304" pitchFamily="18" charset="0"/>
                <a:cs typeface="Times New Roman" panose="02020603050405020304" pitchFamily="18" charset="0"/>
              </a:rPr>
              <a:t>ნამუშევარი ზეთის გამწმენდი სისტემის </a:t>
            </a:r>
            <a:r>
              <a:rPr lang="ka-GE" sz="1600" dirty="0" smtClean="0">
                <a:solidFill>
                  <a:srgbClr val="000000"/>
                </a:solidFill>
                <a:ea typeface="Times New Roman" panose="02020603050405020304" pitchFamily="18" charset="0"/>
                <a:cs typeface="Times New Roman" panose="02020603050405020304" pitchFamily="18" charset="0"/>
              </a:rPr>
              <a:t>მოდერნიზაციას </a:t>
            </a:r>
            <a:r>
              <a:rPr lang="ka-GE" sz="1600" dirty="0">
                <a:solidFill>
                  <a:srgbClr val="000000"/>
                </a:solidFill>
                <a:ea typeface="Times New Roman" panose="02020603050405020304" pitchFamily="18" charset="0"/>
                <a:cs typeface="Times New Roman" panose="02020603050405020304" pitchFamily="18" charset="0"/>
              </a:rPr>
              <a:t>და მისი საცავის </a:t>
            </a:r>
            <a:r>
              <a:rPr lang="ka-GE" sz="1600" dirty="0" smtClean="0">
                <a:solidFill>
                  <a:srgbClr val="000000"/>
                </a:solidFill>
                <a:ea typeface="Times New Roman" panose="02020603050405020304" pitchFamily="18" charset="0"/>
                <a:cs typeface="Times New Roman" panose="02020603050405020304" pitchFamily="18" charset="0"/>
              </a:rPr>
              <a:t>რეკონსტრუქციას;</a:t>
            </a:r>
            <a:endParaRPr lang="en-US" sz="1600" dirty="0">
              <a:solidFill>
                <a:srgbClr val="000000"/>
              </a:solidFill>
            </a:endParaRPr>
          </a:p>
          <a:p>
            <a:pPr marL="342900" lvl="0" indent="-342900" algn="just">
              <a:spcBef>
                <a:spcPts val="600"/>
              </a:spcBef>
              <a:spcAft>
                <a:spcPts val="0"/>
              </a:spcAft>
              <a:buFont typeface="Symbol" panose="05050102010706020507" pitchFamily="18" charset="2"/>
              <a:buChar char=""/>
            </a:pPr>
            <a:r>
              <a:rPr lang="ka-GE" sz="1600" dirty="0">
                <a:solidFill>
                  <a:srgbClr val="000000"/>
                </a:solidFill>
                <a:ea typeface="Times New Roman" panose="02020603050405020304" pitchFamily="18" charset="0"/>
                <a:cs typeface="Times New Roman" panose="02020603050405020304" pitchFamily="18" charset="0"/>
              </a:rPr>
              <a:t>აზოტმჟავას საწყობში, ავზებისთვის ქვეშეების </a:t>
            </a:r>
            <a:r>
              <a:rPr lang="ka-GE" sz="1600" dirty="0" smtClean="0">
                <a:solidFill>
                  <a:srgbClr val="000000"/>
                </a:solidFill>
                <a:ea typeface="Times New Roman" panose="02020603050405020304" pitchFamily="18" charset="0"/>
                <a:cs typeface="Times New Roman" panose="02020603050405020304" pitchFamily="18" charset="0"/>
              </a:rPr>
              <a:t>მოწყობას.</a:t>
            </a:r>
            <a:endParaRPr lang="en-US" sz="1600" dirty="0">
              <a:solidFill>
                <a:srgbClr val="000000"/>
              </a:solidFill>
            </a:endParaRPr>
          </a:p>
          <a:p>
            <a:pPr algn="just">
              <a:spcBef>
                <a:spcPts val="600"/>
              </a:spcBef>
            </a:pPr>
            <a:r>
              <a:rPr lang="ka-GE" sz="1600" dirty="0">
                <a:ea typeface="Calibri" panose="020F0502020204030204" pitchFamily="34" charset="0"/>
                <a:cs typeface="Sylfaen" panose="010A0502050306030303" pitchFamily="18" charset="0"/>
              </a:rPr>
              <a:t>გარდა ამისა, შეიცვალა საწარმოს სინთეზის უბნის მდებარეობა, თავდაპირველად, იგი მდებარეობდა V სართულზე, ამჟამად კი განთავსებულია საწარმოო კოშკის მიმდებარე კორპუსის II სართულზე</a:t>
            </a:r>
            <a:r>
              <a:rPr lang="ka-GE" dirty="0">
                <a:ea typeface="Calibri" panose="020F0502020204030204" pitchFamily="34" charset="0"/>
                <a:cs typeface="Sylfaen" panose="010A0502050306030303" pitchFamily="18" charset="0"/>
              </a:rPr>
              <a:t>.</a:t>
            </a:r>
            <a:endParaRPr lang="en-US" dirty="0">
              <a:effectLst/>
            </a:endParaRPr>
          </a:p>
        </p:txBody>
      </p:sp>
    </p:spTree>
    <p:extLst>
      <p:ext uri="{BB962C8B-B14F-4D97-AF65-F5344CB8AC3E}">
        <p14:creationId xmlns:p14="http://schemas.microsoft.com/office/powerpoint/2010/main" val="40988299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TotalTime>
  <Words>3468</Words>
  <Application>Microsoft Office PowerPoint</Application>
  <PresentationFormat>Произвольный</PresentationFormat>
  <Paragraphs>223</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Facet</vt:lpstr>
      <vt:lpstr>შპს „სი-ფი-აი ჯორჯია“  ქ. თბილისში არსებული, ჟანგბადის და აზოტის იზოტოპების (15N, 18O, 17O) საწარმოს ექსპლუატაციის პირობების   ცვლილების პროექტის გარემოზე ზემოქმედების შეფასების ანგარიში</vt:lpstr>
      <vt:lpstr>საწარმოს განთავსების ადგილმდებარეობა</vt:lpstr>
      <vt:lpstr>Презентация PowerPoint</vt:lpstr>
      <vt:lpstr>შპს „სი-ფი-აი ჯორჯია“-ს საწარმოს გენგეგმა (გეგმაზე მონიშნულია კომპანიის საკუთრებაში არსებული ძირითადი ინფრასტრუქტურა)</vt:lpstr>
      <vt:lpstr>მიმდინარე საქმიანობის აღწერა</vt:lpstr>
      <vt:lpstr> მიმდინარე საქმიანობის-იზოტოპების წარმოების ტექნოლოგიური პროცესის აღწერა</vt:lpstr>
      <vt:lpstr> მიმდინარე საქმიანობა- თხევადი აზოტის წარმოების საამქრო</vt:lpstr>
      <vt:lpstr>მიმდინარე საქმიანობა - იზოტოპებით მონიშნული ნაერთების სინთეზის განყოფილებაში მიმდინარე პროცესების აღწერა</vt:lpstr>
      <vt:lpstr>საწარმოში დაგეგმილი ცვლილებები</vt:lpstr>
      <vt:lpstr>წარმადობის გაზრდა </vt:lpstr>
      <vt:lpstr>გამონაბოლქვი აირების ახალი მილის მონტაჟი </vt:lpstr>
      <vt:lpstr>ნამუშევარი ზეთის გამწმენდი სისტემის რეკონსტრუქცია</vt:lpstr>
      <vt:lpstr>აზოტმჟავას საწყობში ავზების ქვეშეების მოწყობა </vt:lpstr>
      <vt:lpstr>საწარმოს მუშაობის რეჟიმი და წარმადობა</vt:lpstr>
      <vt:lpstr> ალტერნატიული ვარიანტები</vt:lpstr>
      <vt:lpstr>გარემოზე შესაძლო ზემოქმედების მოკლე აღწერა საწარმოს ექსპლუატაციის პირობების ცვლილების პროცესში </vt:lpstr>
      <vt:lpstr> ატმოსფერულ ჰაერში მავნე ნივთიერებების ემისიები </vt:lpstr>
      <vt:lpstr>ხმაურის გავრცელება</vt:lpstr>
      <vt:lpstr>ნიადაგისა და გრუნტის დაბინძურების რისკები</vt:lpstr>
      <vt:lpstr>ზედაპირული და მიწისქვეშა წყლების დაბინძურების რისკები</vt:lpstr>
      <vt:lpstr>ბიოლოგიური გარემოზე ზემოქმედება</vt:lpstr>
      <vt:lpstr>ნარჩენებით გარემოს დაბინძურება</vt:lpstr>
      <vt:lpstr>ჯანმრთელობასა და უსაფრთხოებასთან დაკავშირებული რისკები, ზემოქმედება სოციალურ-ეკონომიკურ გარემოზე</vt:lpstr>
      <vt:lpstr>კუმულაციური ზემოქმდება</vt:lpstr>
      <vt:lpstr> გმადლობთ ყურადღებისათვის!</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შპს „სი-ფი-აი ჯორჯია“  ქ. თბილისში არსებული, ჟანგბადის და აზოტის იზოტოპების (18O, 17O, 15N) საწარმოს ექსპლუატაციის პირობების  ცვლილების პროექტის გარემოზე ზემოქმედების შეფასების  ანგარიშის  საჯარო განხილვა </dc:title>
  <dc:creator>Maka</dc:creator>
  <cp:lastModifiedBy>Windows User</cp:lastModifiedBy>
  <cp:revision>36</cp:revision>
  <dcterms:created xsi:type="dcterms:W3CDTF">2020-09-09T06:17:34Z</dcterms:created>
  <dcterms:modified xsi:type="dcterms:W3CDTF">2020-10-28T11:06:08Z</dcterms:modified>
</cp:coreProperties>
</file>