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86" r:id="rId16"/>
    <p:sldId id="270" r:id="rId17"/>
    <p:sldId id="271" r:id="rId18"/>
    <p:sldId id="272" r:id="rId19"/>
    <p:sldId id="273" r:id="rId20"/>
    <p:sldId id="274" r:id="rId21"/>
    <p:sldId id="275" r:id="rId22"/>
    <p:sldId id="288" r:id="rId23"/>
    <p:sldId id="289" r:id="rId24"/>
    <p:sldId id="287"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B2DB4-09C3-493C-A9F3-3AD1ABF2880C}"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CF4ED-E811-4A90-9515-96316E3CB5D5}" type="slidenum">
              <a:rPr lang="en-US" smtClean="0"/>
              <a:t>‹#›</a:t>
            </a:fld>
            <a:endParaRPr lang="en-US"/>
          </a:p>
        </p:txBody>
      </p:sp>
    </p:spTree>
    <p:extLst>
      <p:ext uri="{BB962C8B-B14F-4D97-AF65-F5344CB8AC3E}">
        <p14:creationId xmlns:p14="http://schemas.microsoft.com/office/powerpoint/2010/main" val="163741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პროექტის განმახორციელებელი შპს „თეთრი ქუდი“;</a:t>
            </a:r>
          </a:p>
          <a:p>
            <a:r>
              <a:rPr lang="ka-GE" dirty="0" smtClean="0"/>
              <a:t/>
            </a:r>
            <a:br>
              <a:rPr lang="ka-GE" dirty="0" smtClean="0"/>
            </a:br>
            <a:r>
              <a:rPr lang="ka-GE" dirty="0" smtClean="0"/>
              <a:t>სკოპინგის ანგარიშის შემსრულებელი - შპს „გეგრილი“;</a:t>
            </a:r>
          </a:p>
          <a:p>
            <a:endParaRPr lang="ka-GE" dirty="0" smtClean="0"/>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1</a:t>
            </a:fld>
            <a:endParaRPr lang="en-US"/>
          </a:p>
        </p:txBody>
      </p:sp>
    </p:spTree>
    <p:extLst>
      <p:ext uri="{BB962C8B-B14F-4D97-AF65-F5344CB8AC3E}">
        <p14:creationId xmlns:p14="http://schemas.microsoft.com/office/powerpoint/2010/main" val="246138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აუდიტის განხორციელების პროცესში დადგინდა ატმოსფერულ ჰაერზე  მავნე ნივთიერებათა გაფრქვევის ძირითადი წყაროები: </a:t>
            </a:r>
          </a:p>
          <a:p>
            <a:r>
              <a:rPr lang="ka-GE" dirty="0" smtClean="0"/>
              <a:t>1. 4 ცალი ქვაბი (ბოილერი) </a:t>
            </a:r>
            <a:r>
              <a:rPr lang="en-US" dirty="0" smtClean="0"/>
              <a:t>E-1 </a:t>
            </a:r>
            <a:r>
              <a:rPr lang="ka-GE" dirty="0" smtClean="0"/>
              <a:t>რუსული წარმოების. რომლებიც მუშაობენ გაზზე. გაზის ხარჯი თითოეულზე შეადგენს (50-70) მ3 საათში;</a:t>
            </a:r>
          </a:p>
          <a:p>
            <a:r>
              <a:rPr lang="ka-GE" dirty="0" smtClean="0"/>
              <a:t>2. ფრონტალური დამტვირთველი (დღის მანძილზე მოიხმარს 10ლ დიზელის საწვავს)</a:t>
            </a:r>
          </a:p>
          <a:p>
            <a:r>
              <a:rPr lang="ka-GE" dirty="0" smtClean="0"/>
              <a:t>3. კომპოსტირება (ნარჩენების აღდგენა)</a:t>
            </a:r>
          </a:p>
          <a:p>
            <a:r>
              <a:rPr lang="ka-GE" dirty="0" smtClean="0"/>
              <a:t>ლიტერატურული წყაროების მიხედვით (1. ავსტრიის კომპოსტირების პრაქტიკის საბაზისო კვლევა, რომელიც გამოქვეყნებულია ავსტრიის გარემოსდაცვითი სამინისტროს მიერ („</a:t>
            </a:r>
            <a:r>
              <a:rPr lang="en-US" dirty="0" smtClean="0"/>
              <a:t>The </a:t>
            </a:r>
            <a:r>
              <a:rPr lang="en-US" dirty="0" err="1" smtClean="0"/>
              <a:t>Lebensministerium</a:t>
            </a:r>
            <a:r>
              <a:rPr lang="en-US" dirty="0" smtClean="0"/>
              <a:t>”) 2005 </a:t>
            </a:r>
            <a:r>
              <a:rPr lang="ka-GE" dirty="0" smtClean="0"/>
              <a:t>წელს (“</a:t>
            </a:r>
            <a:r>
              <a:rPr lang="en-US" dirty="0" smtClean="0"/>
              <a:t>STAND DER TECHNIK DER KOMPOSTIERUNG – </a:t>
            </a:r>
            <a:r>
              <a:rPr lang="en-US" dirty="0" err="1" smtClean="0"/>
              <a:t>Grundlagenstudie</a:t>
            </a:r>
            <a:r>
              <a:rPr lang="en-US" dirty="0" smtClean="0"/>
              <a:t>”) </a:t>
            </a:r>
            <a:r>
              <a:rPr lang="ka-GE" dirty="0" smtClean="0"/>
              <a:t>კომპოსტირების ეტაპზე გამოიყოფა შემდეგი ნივთიერებები:</a:t>
            </a:r>
          </a:p>
          <a:p>
            <a:r>
              <a:rPr lang="ka-GE" dirty="0" smtClean="0"/>
              <a:t>- ნახშირორჟანგი(უსუნო), </a:t>
            </a:r>
          </a:p>
          <a:p>
            <a:r>
              <a:rPr lang="ka-GE" dirty="0" smtClean="0"/>
              <a:t>- მეთანი(უსუნო); </a:t>
            </a:r>
          </a:p>
          <a:p>
            <a:r>
              <a:rPr lang="ka-GE" dirty="0" smtClean="0"/>
              <a:t>- აზოტის ოქსიდი- (მოტკბო სუნი); </a:t>
            </a:r>
          </a:p>
          <a:p>
            <a:r>
              <a:rPr lang="ka-GE" dirty="0" smtClean="0"/>
              <a:t>- აირადი ამიაკი (ამიაკის მწვავე სუნი); </a:t>
            </a:r>
          </a:p>
          <a:p>
            <a:r>
              <a:rPr lang="ka-GE" dirty="0" smtClean="0"/>
              <a:t>- გოგირდწყალბადი (უსიამოვნო სუნი) </a:t>
            </a:r>
          </a:p>
          <a:p>
            <a:r>
              <a:rPr lang="ka-GE" dirty="0" smtClean="0"/>
              <a:t>კომპოსტირების ქარხნებში დაბალი გაფრქვევის ოპერაციეის სახელმძღვანელო, რომელიც გამოქვეყნებულია კომპოსტის ხარისხის ფედერალური ასოციაციის მიერ (</a:t>
            </a:r>
            <a:r>
              <a:rPr lang="en-US" dirty="0" smtClean="0"/>
              <a:t>BGK </a:t>
            </a:r>
            <a:r>
              <a:rPr lang="en-US" dirty="0" err="1" smtClean="0"/>
              <a:t>e.V</a:t>
            </a:r>
            <a:r>
              <a:rPr lang="en-US" dirty="0" smtClean="0"/>
              <a:t>) 2010 </a:t>
            </a:r>
            <a:r>
              <a:rPr lang="ka-GE" dirty="0" smtClean="0"/>
              <a:t>წელს (“</a:t>
            </a:r>
            <a:r>
              <a:rPr lang="en-US" dirty="0" err="1" smtClean="0"/>
              <a:t>Betrieb</a:t>
            </a:r>
            <a:r>
              <a:rPr lang="en-US" dirty="0" smtClean="0"/>
              <a:t> von </a:t>
            </a:r>
            <a:r>
              <a:rPr lang="en-US" dirty="0" err="1" smtClean="0"/>
              <a:t>Kompostierungsanlagen</a:t>
            </a:r>
            <a:r>
              <a:rPr lang="en-US" dirty="0" smtClean="0"/>
              <a:t> </a:t>
            </a:r>
            <a:r>
              <a:rPr lang="en-US" dirty="0" err="1" smtClean="0"/>
              <a:t>mit</a:t>
            </a:r>
            <a:r>
              <a:rPr lang="en-US" dirty="0" smtClean="0"/>
              <a:t> </a:t>
            </a:r>
            <a:r>
              <a:rPr lang="en-US" dirty="0" err="1" smtClean="0"/>
              <a:t>geringen</a:t>
            </a:r>
            <a:r>
              <a:rPr lang="en-US" dirty="0" smtClean="0"/>
              <a:t> </a:t>
            </a:r>
            <a:r>
              <a:rPr lang="en-US" dirty="0" err="1" smtClean="0"/>
              <a:t>Emissionen</a:t>
            </a:r>
            <a:r>
              <a:rPr lang="en-US" dirty="0" smtClean="0"/>
              <a:t> </a:t>
            </a:r>
            <a:r>
              <a:rPr lang="en-US" dirty="0" err="1" smtClean="0"/>
              <a:t>klimarelevanter</a:t>
            </a:r>
            <a:r>
              <a:rPr lang="en-US" dirty="0" smtClean="0"/>
              <a:t> </a:t>
            </a:r>
            <a:r>
              <a:rPr lang="en-US" dirty="0" err="1" smtClean="0"/>
              <a:t>Gase</a:t>
            </a:r>
            <a:r>
              <a:rPr lang="en-US" dirty="0" smtClean="0"/>
              <a:t>”)) </a:t>
            </a:r>
            <a:r>
              <a:rPr lang="ka-GE" dirty="0" smtClean="0"/>
              <a:t>კომპოსტირების პროცესში აირების ხვედრითი გამოყოფა 1ტ გადამუშავებულ პროდუქციაზე (გ/ტ) შეადგენს (ბუნებრივი პროცესით):</a:t>
            </a:r>
          </a:p>
          <a:p>
            <a:r>
              <a:rPr lang="ka-GE" dirty="0" smtClean="0"/>
              <a:t>- ნახშირბადნაერთების-1100გ/ტ; </a:t>
            </a:r>
          </a:p>
          <a:p>
            <a:r>
              <a:rPr lang="ka-GE" dirty="0" smtClean="0"/>
              <a:t>- მეთანის-850-1000 გ/ტ; </a:t>
            </a:r>
          </a:p>
          <a:p>
            <a:r>
              <a:rPr lang="ka-GE" dirty="0" smtClean="0"/>
              <a:t>- არამეთანური აქროლადი ორგანული ნაერთები-370-490 გ/ტ; </a:t>
            </a:r>
          </a:p>
          <a:p>
            <a:r>
              <a:rPr lang="ka-GE" dirty="0" smtClean="0"/>
              <a:t>- აირადი ამიაკი-350-470 გ/ტ - აზოტის ოქსიდი-72-110გ/ტ.</a:t>
            </a:r>
          </a:p>
          <a:p>
            <a:r>
              <a:rPr lang="ka-GE" dirty="0" smtClean="0"/>
              <a:t>სუბურბანიზაციის კომბინაციამ და ზოგადი მოსახლეობის მგრძნობიარობამ გარემოსდაცვითი საკითხების მიმართ საზოგადოების ყურადღება ამ საკითხზე მიიპყრო. მწარმოებლებმა მიიღეს რამდენიმე ღონისძიება სოკოს მოშენების გარემოზე ზემოქმედების შესამცირებლად, მათ შორის, ბუნკერებში ან გვირაბებში მოთავსებული </a:t>
            </a:r>
            <a:r>
              <a:rPr lang="en-US" dirty="0" smtClean="0"/>
              <a:t>I </a:t>
            </a:r>
            <a:r>
              <a:rPr lang="ka-GE" dirty="0" smtClean="0"/>
              <a:t>ფაზის კომპოსტის იძულებითი აერაციის პრაქტიკა. </a:t>
            </a:r>
          </a:p>
          <a:p>
            <a:r>
              <a:rPr lang="ka-GE" dirty="0" smtClean="0"/>
              <a:t>ზოგადად, ადამიანს შეუძლია იგრძნოს ამიაკის სუნი, როდესაც კონცენტრაცია 0.10 პროცენტზე მეტია. </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21</a:t>
            </a:fld>
            <a:endParaRPr lang="en-US"/>
          </a:p>
        </p:txBody>
      </p:sp>
    </p:spTree>
    <p:extLst>
      <p:ext uri="{BB962C8B-B14F-4D97-AF65-F5344CB8AC3E}">
        <p14:creationId xmlns:p14="http://schemas.microsoft.com/office/powerpoint/2010/main" val="59569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22</a:t>
            </a:fld>
            <a:endParaRPr lang="en-US"/>
          </a:p>
        </p:txBody>
      </p:sp>
    </p:spTree>
    <p:extLst>
      <p:ext uri="{BB962C8B-B14F-4D97-AF65-F5344CB8AC3E}">
        <p14:creationId xmlns:p14="http://schemas.microsoft.com/office/powerpoint/2010/main" val="169724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იმის გათვალისწინებით რომ უახლოესი დასახლებული პუნქტი საპროექტო ტერიტორიიდან დაშორებულია 580 მეტრით, ტრანსპორტით და სპეციალური ტექნიკით გამოწვეული აკუსტიკური ხმაური  საქართველოს მთავრობის 2017 წლის 15 აგვისტოს </a:t>
            </a:r>
            <a:r>
              <a:rPr lang="en-US" dirty="0" smtClean="0"/>
              <a:t>N398  „</a:t>
            </a:r>
            <a:r>
              <a:rPr lang="ka-GE" dirty="0" smtClean="0"/>
              <a:t>ტექნიკური რეგლამენტი – „საცხოვრებელი სახლებისა და საზოგადოებრივი/საჯარო დაწესებულებების შენობების სათავსებში და ტერიტორიებზე აკუსტიკური ხმაურის ნორმების შესახებ“ დადგენილების მოთხოვნებს სრულად აკმაყოფილებს.</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საწარმოს ექსპლუატაციის ეტაპზე მოსალოდნელია დაახლოებით 6-8 სატრანსპორტო ოპერაცია დღეში. საწარმოში ნედლეულის შემოტანა შესაძლებელი იქნება ქ. რუსთავის შემოვლითი გზებით ისე, რომ ქალაქის მჭიდროდ დასახლებული უბნებში გამავალი ქუჩების გამოყენება საჭირო არ იქნება. აღნიშნული მარშრუტების გამოყენება მნიშვნელოვნად ამცირებს აკუსტიკური ხმაურით გამოწვეულ უარყოფით ზემოქმედებას გარემოს ცალკეულ რეცეპტორებზე, რაც დამატებით მნიშვნელოვან შემარბილებელ ღონისძიებებთან დაკავშირებული არ იქნება.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25</a:t>
            </a:fld>
            <a:endParaRPr lang="en-US"/>
          </a:p>
        </p:txBody>
      </p:sp>
    </p:spTree>
    <p:extLst>
      <p:ext uri="{BB962C8B-B14F-4D97-AF65-F5344CB8AC3E}">
        <p14:creationId xmlns:p14="http://schemas.microsoft.com/office/powerpoint/2010/main" val="171913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ნარჩენების აღწერილობა</a:t>
            </a:r>
          </a:p>
          <a:p>
            <a:r>
              <a:rPr lang="ka-GE" dirty="0" smtClean="0"/>
              <a:t>საწარმოში მოსალოდნელია წარმოიქმნას შემდეგი სახის ნარჩენები:</a:t>
            </a:r>
          </a:p>
          <a:p>
            <a:r>
              <a:rPr lang="ka-GE" dirty="0" smtClean="0"/>
              <a:t>•	სახიფათო ნარჩენები</a:t>
            </a:r>
          </a:p>
          <a:p>
            <a:r>
              <a:rPr lang="ka-GE" dirty="0" smtClean="0"/>
              <a:t>•	არასახიფათო ნარჩენები</a:t>
            </a:r>
          </a:p>
          <a:p>
            <a:r>
              <a:rPr lang="ka-GE" dirty="0" smtClean="0"/>
              <a:t>•	მუნიციპალური ნარჩენები</a:t>
            </a:r>
          </a:p>
          <a:p>
            <a:endParaRPr lang="ka-GE" dirty="0" smtClean="0"/>
          </a:p>
          <a:p>
            <a:r>
              <a:rPr lang="ka-GE" dirty="0" smtClean="0"/>
              <a:t>სახიფათო ნარჩენები:</a:t>
            </a:r>
          </a:p>
          <a:p>
            <a:r>
              <a:rPr lang="ka-GE" dirty="0" smtClean="0"/>
              <a:t>•	ავტოტრანსპორტის და ტექნიკის ზეთის შეცვლისას წარმოქმნილი ნამუშევარი ზეთები;</a:t>
            </a:r>
          </a:p>
          <a:p>
            <a:r>
              <a:rPr lang="ka-GE" dirty="0" smtClean="0"/>
              <a:t>•	ნავთობპროდუქტებით დაბინძურებული ჩვრები;</a:t>
            </a:r>
          </a:p>
          <a:p>
            <a:r>
              <a:rPr lang="ka-GE" dirty="0" smtClean="0"/>
              <a:t>•	ზეთის ფილტრები;</a:t>
            </a:r>
          </a:p>
          <a:p>
            <a:r>
              <a:rPr lang="ka-GE" dirty="0" smtClean="0"/>
              <a:t>•	კარტრიჯები;</a:t>
            </a:r>
          </a:p>
          <a:p>
            <a:r>
              <a:rPr lang="ka-GE" dirty="0" smtClean="0"/>
              <a:t>•	ფლურესცენცირებული ნათურები;</a:t>
            </a:r>
          </a:p>
          <a:p>
            <a:endParaRPr lang="ka-GE" dirty="0" smtClean="0"/>
          </a:p>
          <a:p>
            <a:r>
              <a:rPr lang="ka-GE" dirty="0" smtClean="0"/>
              <a:t>არასახიფათო ნარჩენები:</a:t>
            </a:r>
          </a:p>
          <a:p>
            <a:r>
              <a:rPr lang="ka-GE" dirty="0" smtClean="0"/>
              <a:t>•	სოკოს ფესვები (კუდი);</a:t>
            </a:r>
          </a:p>
          <a:p>
            <a:r>
              <a:rPr lang="ka-GE" dirty="0" smtClean="0"/>
              <a:t>•	მეორადი კომპოსტი;</a:t>
            </a:r>
          </a:p>
          <a:p>
            <a:r>
              <a:rPr lang="ka-GE" dirty="0" smtClean="0"/>
              <a:t>•	პოლიეთილენი;</a:t>
            </a:r>
          </a:p>
          <a:p>
            <a:r>
              <a:rPr lang="ka-GE" dirty="0" smtClean="0"/>
              <a:t>•	შავი ლითონი (ჯართი);</a:t>
            </a:r>
          </a:p>
          <a:p>
            <a:r>
              <a:rPr lang="ka-GE" dirty="0" smtClean="0"/>
              <a:t>მიმდინარე საქმიანობის განხორციელების პროცესში გათვალისწინებულია ნარჩენების პრევენციის და აღდგენის შემდეგი სახის ღონისძიებები:</a:t>
            </a:r>
          </a:p>
          <a:p>
            <a:r>
              <a:rPr lang="ka-GE" dirty="0" smtClean="0"/>
              <a:t>საწარმოო სამუშაოების შესრულებისას:</a:t>
            </a:r>
          </a:p>
          <a:p>
            <a:r>
              <a:rPr lang="ka-GE" dirty="0" smtClean="0"/>
              <a:t>•	ნებისმიერი სახის მასალა, ნივთები ან ნივთიერება ობიექტის ტერიტორიაზე შემოტანილი იქნება იმ რაოდენობით, რაც საჭიროა საწარმოო სამუშაოების სრულყოფილად წარმართვისათვის. ტერიტორიებზე მასალების ხანგრძლივი დროით დასაწყობება არ მოხდება;</a:t>
            </a:r>
          </a:p>
          <a:p>
            <a:r>
              <a:rPr lang="ka-GE" dirty="0" smtClean="0"/>
              <a:t>•	ტექნოლოგიური პროცესისათვის საჭირო ნივთების დიდი ნაწილი შემოტანილი იქნება მზა სახით;</a:t>
            </a:r>
          </a:p>
          <a:p>
            <a:r>
              <a:rPr lang="ka-GE" dirty="0" smtClean="0"/>
              <a:t>•	ტექნოლოგიური პროცესისათვის საჭირო ნივთების და ნივთიერებების შესყიდვისას უპირატესობა მიენიჭება გარემოსთვის უსაფრთხო და ხარისხიან პროდუქციას. მოწმდება პროდუქციის საერთაშორისო სტანდარტებთან შესაბამისობა;</a:t>
            </a:r>
          </a:p>
          <a:p>
            <a:r>
              <a:rPr lang="ka-GE" dirty="0" smtClean="0"/>
              <a:t>•	უპირატესობა მიენიჭება ხელმეორედ გამოყენებად ან გადამუშავებად, ბიოლოგიურად დეგრადირებად ან გარემოსათვის უვნებლად დაშლად ნივთიერებებს, მასალებს და ქიმიურ ნაერთებს;</a:t>
            </a:r>
          </a:p>
          <a:p>
            <a:r>
              <a:rPr lang="ka-GE" dirty="0" smtClean="0"/>
              <a:t>•	წარმოქმნილი ნარჩენები შესაძლებლობისამებრ გამოყენებული იქნება ხელმეორედ;</a:t>
            </a:r>
          </a:p>
          <a:p>
            <a:r>
              <a:rPr lang="ka-GE" dirty="0" smtClean="0"/>
              <a:t>•	პერსონალს ჩაუტარდება სწავლება/ტრენინგები ნარჩენების პრევენციასთან დაკავშირებით;</a:t>
            </a:r>
          </a:p>
          <a:p>
            <a:r>
              <a:rPr lang="ka-GE" dirty="0" smtClean="0"/>
              <a:t>•	მასალების საწყობები იქნება დაცული და წვიმის წყლისგან დაცული;</a:t>
            </a: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26</a:t>
            </a:fld>
            <a:endParaRPr lang="en-US"/>
          </a:p>
        </p:txBody>
      </p:sp>
    </p:spTree>
    <p:extLst>
      <p:ext uri="{BB962C8B-B14F-4D97-AF65-F5344CB8AC3E}">
        <p14:creationId xmlns:p14="http://schemas.microsoft.com/office/powerpoint/2010/main" val="3475008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ნარჩენების სეპარაცია მოხდება მოედანზე  პერსონალის და სპეციალურად გამოყოფილი ნარჩენების მართვის გუნდის მიერ. ნარჩენების განთავსების უბნები მოეწყობა იმ ადგილის გარშემო, სადაც მოხდება ნარჩენების სეპარაცია:</a:t>
            </a:r>
          </a:p>
          <a:p>
            <a:r>
              <a:rPr lang="ka-GE" dirty="0" smtClean="0"/>
              <a:t>სახიფათო ნარჩენების სეპარაცია</a:t>
            </a:r>
          </a:p>
          <a:p>
            <a:r>
              <a:rPr lang="ka-GE" dirty="0" smtClean="0"/>
              <a:t>•	სახიფათო ნარჩენები ცალ-ცალკე შეგროვდება დახურულ პოლიეთილენის ან ლითონის კონტეინერებში და გატანილი იქნება დროებითი შენახვის უბანზე;</a:t>
            </a:r>
          </a:p>
          <a:p>
            <a:r>
              <a:rPr lang="ka-GE" dirty="0" smtClean="0"/>
              <a:t>•	ფლურესცენცირებული ნათურები და სხვა, ვერცხლისწყლის შემცველი ნივთები განთავსდება კარგად შეკრულ პოლიეთილენის პარკებში, შემდეგ  კონტეინერში და გატანილი იქნება სახიფათო ნარჩენების დროებითი შენახვის უბანზე;</a:t>
            </a:r>
          </a:p>
          <a:p>
            <a:r>
              <a:rPr lang="ka-GE" dirty="0" smtClean="0"/>
              <a:t>•	კარტრიჯები შეგროვდება პოლიეთილენის პარკებში, შემდეგ კონტეინერში და გატანილი იქნება სახიფათო ნარჩენების დროებითი შენახვის უბანზე;</a:t>
            </a:r>
          </a:p>
          <a:p>
            <a:r>
              <a:rPr lang="ka-GE" dirty="0" smtClean="0"/>
              <a:t>•	ზეთის ფილტრები შეინახება კონტეინერში და განთავსდება სახიფათო ნარჩენების დროებითი შენახვის უბანზე;</a:t>
            </a:r>
          </a:p>
          <a:p>
            <a:r>
              <a:rPr lang="ka-GE" dirty="0" smtClean="0"/>
              <a:t>•	ნახმარი ზეთი მოთავსდება კონტეინერში და განთავსდება სახიფათო ნარჩენების დროებითი შენახვის უბანზე;</a:t>
            </a:r>
          </a:p>
          <a:p>
            <a:r>
              <a:rPr lang="ka-GE" dirty="0" smtClean="0"/>
              <a:t>•	საწმენდი ნაჭრები და დამცავი ტანისამოსი, რომელიც დაბინძურებულია სახიფათო ნივთიერებებით შეინახება კონტეინერში და განთავსდება სახიფათო ნარჩენების დროებითი შენახვის უბანზე;</a:t>
            </a: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29</a:t>
            </a:fld>
            <a:endParaRPr lang="en-US"/>
          </a:p>
        </p:txBody>
      </p:sp>
    </p:spTree>
    <p:extLst>
      <p:ext uri="{BB962C8B-B14F-4D97-AF65-F5344CB8AC3E}">
        <p14:creationId xmlns:p14="http://schemas.microsoft.com/office/powerpoint/2010/main" val="326886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არსებული ფონური მდგომარეობით ადგილობრივ, საზოგადოებრივ გზებზე სატრანსპორტო ნაკადების ინტენსივობა საშუალოზე მაღალია. შედარებით მნიშვნელოვანი შეიძლება იყოს სატრანსპორტო ავარიებთან დაკავშირებული რისკები, ვინაიდან პროცესში გამოყენებული იქნება საზოგადოებრივი დანიშნულების გზებიც. სატრანსპორტო ოპერაციებთან დაკავშირებული ზემოქმედები: ადგილობრივი გზების საფარის ტექნიკური მდგომარეობის გაუარესება; სატრანსპორტო ნაკადების ინტენსივობის ზრდა,  სატრანსპორტო ავარიებთან დაკავშირებული რისკები.</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30</a:t>
            </a:fld>
            <a:endParaRPr lang="en-US"/>
          </a:p>
        </p:txBody>
      </p:sp>
    </p:spTree>
    <p:extLst>
      <p:ext uri="{BB962C8B-B14F-4D97-AF65-F5344CB8AC3E}">
        <p14:creationId xmlns:p14="http://schemas.microsoft.com/office/powerpoint/2010/main" val="1182091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შემარბილებელი ღონისძიებები შეიძლება დაიყოს შედეგ ჯგუფებად:</a:t>
            </a:r>
          </a:p>
          <a:p>
            <a:r>
              <a:rPr lang="ka-GE" dirty="0" smtClean="0"/>
              <a:t>•	შემსუბუქების ღონისძიებები - პროექტის ნეგატიური ზეგავლენის შემცირება ან აღმოფხვრა;</a:t>
            </a:r>
          </a:p>
          <a:p>
            <a:r>
              <a:rPr lang="ka-GE" dirty="0" smtClean="0"/>
              <a:t>•	ოპტიმიზაციის ღონისძიებები - დადებითი ზემოქმედების გაძლიერება;</a:t>
            </a:r>
          </a:p>
          <a:p>
            <a:r>
              <a:rPr lang="ka-GE" dirty="0" smtClean="0"/>
              <a:t>•	საკომპენსაციო ღონისძიებები - ნეგატიური ზემოქმედების კომპენსაცია;</a:t>
            </a:r>
          </a:p>
          <a:p>
            <a:r>
              <a:rPr lang="ka-GE" dirty="0" smtClean="0"/>
              <a:t>•	ზედამხედველობის ღონისძიებები - გარემოს დაცვით და სოციალურ პრობლემებთან დაკავშირებულ ცვლილებებზე კონტროლი.</a:t>
            </a: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32</a:t>
            </a:fld>
            <a:endParaRPr lang="en-US"/>
          </a:p>
        </p:txBody>
      </p:sp>
    </p:spTree>
    <p:extLst>
      <p:ext uri="{BB962C8B-B14F-4D97-AF65-F5344CB8AC3E}">
        <p14:creationId xmlns:p14="http://schemas.microsoft.com/office/powerpoint/2010/main" val="259201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კოდექსის ზემოაღნიშნული მოთხოვნებიდან გამომდინარე მომზადებულია სკოპინგის ანგარიში, რომელიც კოდექსის მე-8 მუხლის შესაბამისად მოიცავს შემდეგ ინფორმაციას:</a:t>
            </a:r>
          </a:p>
          <a:p>
            <a:r>
              <a:rPr lang="ka-GE" dirty="0" smtClean="0"/>
              <a:t>•	დაგეგმილი საქმიანობის მოკლე აღწერას, მათ შორის: ინფორმაციას საქმიანობის განხორციელების ადგილის შესახებ, ობიექტის საპროექტო მახასიათებლებს, ოპერირების პროცესის პრინციპებს და სხვა;</a:t>
            </a:r>
          </a:p>
          <a:p>
            <a:r>
              <a:rPr lang="ka-GE" dirty="0" smtClean="0"/>
              <a:t>•	დაგეგმილი საქმიანობის და მისი განხორციელების ადგილის ალტერნატიული ვარიანტების აღწერას;</a:t>
            </a:r>
          </a:p>
          <a:p>
            <a:r>
              <a:rPr lang="ka-GE" dirty="0" smtClean="0"/>
              <a:t>•	ზოგად ინფორმაციას გარემოზე შესაძლო ზემოქმედების და მისი სახეების შესახებ, რომლებიც შესწავლილი იქნება გზშ-ის პროცესში;</a:t>
            </a:r>
          </a:p>
          <a:p>
            <a:r>
              <a:rPr lang="ka-GE" dirty="0" smtClean="0"/>
              <a:t>•	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a:p>
            <a:r>
              <a:rPr lang="ka-GE" dirty="0" smtClean="0"/>
              <a:t>•	ინფორმაციას ჩასატარებელი კვლევებისა და გზშ-ის ანგარიშის მომზადებისთვის საჭირო მეთოდების შესახებ.</a:t>
            </a: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a:t>
            </a:fld>
            <a:endParaRPr lang="en-US"/>
          </a:p>
        </p:txBody>
      </p:sp>
    </p:spTree>
    <p:extLst>
      <p:ext uri="{BB962C8B-B14F-4D97-AF65-F5344CB8AC3E}">
        <p14:creationId xmlns:p14="http://schemas.microsoft.com/office/powerpoint/2010/main" val="332555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საწარმო ნედლეულის სახით მოიხმარს ნამჯას, ფრინველის ექსკრემენტებს, გიფსს, კარბამიდს და ტორფს რომლისგანაც მზადდება კომპოსტი. </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3</a:t>
            </a:fld>
            <a:endParaRPr lang="en-US"/>
          </a:p>
        </p:txBody>
      </p:sp>
    </p:spTree>
    <p:extLst>
      <p:ext uri="{BB962C8B-B14F-4D97-AF65-F5344CB8AC3E}">
        <p14:creationId xmlns:p14="http://schemas.microsoft.com/office/powerpoint/2010/main" val="326137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ტერიტორიაზე განთავსებულია და მოწყობილია საწარმოს ტექნოლოგიური ციკლისთვის აუცილებელი შენობა ნაგებობები შესაბამისი ინფრასტრუქტურით:</a:t>
            </a:r>
          </a:p>
          <a:p>
            <a:endParaRPr lang="ka-GE" dirty="0" smtClean="0"/>
          </a:p>
          <a:p>
            <a:r>
              <a:rPr lang="ka-GE" dirty="0" smtClean="0"/>
              <a:t>საწარმოს ტერიტორიაზე განლაგებული სტრუქტურული ერთეულები:</a:t>
            </a:r>
          </a:p>
          <a:p>
            <a:r>
              <a:rPr lang="ka-GE" dirty="0" smtClean="0"/>
              <a:t>ს.კ. </a:t>
            </a:r>
            <a:r>
              <a:rPr lang="en-US" dirty="0" smtClean="0"/>
              <a:t>N 02.08.01.029 </a:t>
            </a:r>
            <a:r>
              <a:rPr lang="ka-GE" dirty="0" smtClean="0"/>
              <a:t>მიწის ნაკვეთი: </a:t>
            </a:r>
          </a:p>
          <a:p>
            <a:r>
              <a:rPr lang="en-US" dirty="0" smtClean="0"/>
              <a:t>N1 </a:t>
            </a:r>
            <a:r>
              <a:rPr lang="ka-GE" dirty="0" smtClean="0"/>
              <a:t>ავტოსადგომი;</a:t>
            </a:r>
          </a:p>
          <a:p>
            <a:r>
              <a:rPr lang="en-US" dirty="0" smtClean="0"/>
              <a:t>N2 </a:t>
            </a:r>
            <a:r>
              <a:rPr lang="ka-GE" dirty="0" smtClean="0"/>
              <a:t>ძველი ამორტიზირებული ადმინისტრაციული შენობა;</a:t>
            </a:r>
          </a:p>
          <a:p>
            <a:r>
              <a:rPr lang="en-US" dirty="0" smtClean="0"/>
              <a:t>N3 </a:t>
            </a:r>
            <a:r>
              <a:rPr lang="ka-GE" dirty="0" smtClean="0"/>
              <a:t>დაცვის ჯიხური;</a:t>
            </a:r>
          </a:p>
          <a:p>
            <a:r>
              <a:rPr lang="en-US" dirty="0" smtClean="0"/>
              <a:t>N4 </a:t>
            </a:r>
            <a:r>
              <a:rPr lang="ka-GE" dirty="0" smtClean="0"/>
              <a:t>თავისუფალი ტერიტორია ნამჯის განსათავსებლად;</a:t>
            </a:r>
          </a:p>
          <a:p>
            <a:r>
              <a:rPr lang="en-US" dirty="0" smtClean="0"/>
              <a:t>N5 </a:t>
            </a:r>
            <a:r>
              <a:rPr lang="ka-GE" dirty="0" smtClean="0"/>
              <a:t>თავისუფალი ტერიტორია ნამჯის განსათავსებლად;</a:t>
            </a:r>
          </a:p>
          <a:p>
            <a:r>
              <a:rPr lang="en-US" dirty="0" smtClean="0"/>
              <a:t>N6 </a:t>
            </a:r>
            <a:r>
              <a:rPr lang="ka-GE" dirty="0" smtClean="0"/>
              <a:t>ძირითადი სექციური შენობა სადაც განთავსებულია: ადმინისტრაცია, სამაცივრე მეურნეობა, ბოილერი, კამერებში ჰაერის მიწოდების სისტემა თავისი ინფრასტრუქტურით, ტარის სასაწყობო მეურნეობა და ა.შ.</a:t>
            </a:r>
          </a:p>
          <a:p>
            <a:r>
              <a:rPr lang="en-US" dirty="0" smtClean="0"/>
              <a:t>N7 </a:t>
            </a:r>
            <a:r>
              <a:rPr lang="ka-GE" dirty="0" smtClean="0"/>
              <a:t>ტექნიკური წყლის ავზები, სანასოსო-სატუმბი მეურნეობა;</a:t>
            </a:r>
          </a:p>
          <a:p>
            <a:r>
              <a:rPr lang="en-US" dirty="0" smtClean="0"/>
              <a:t>N8 </a:t>
            </a:r>
            <a:r>
              <a:rPr lang="ka-GE" dirty="0" smtClean="0"/>
              <a:t>ძველი ამორტიზირებული ბოილერი, სადაც ამჟამად განთავსებულია პატარა საამქრო;</a:t>
            </a:r>
          </a:p>
          <a:p>
            <a:r>
              <a:rPr lang="en-US" dirty="0" smtClean="0"/>
              <a:t>N9 </a:t>
            </a:r>
            <a:r>
              <a:rPr lang="ka-GE" dirty="0" smtClean="0"/>
              <a:t>სასაწყობო მეურნეობა;</a:t>
            </a:r>
          </a:p>
          <a:p>
            <a:r>
              <a:rPr lang="en-US" dirty="0" smtClean="0"/>
              <a:t>N10 </a:t>
            </a:r>
            <a:r>
              <a:rPr lang="ka-GE" dirty="0" smtClean="0"/>
              <a:t>ინგრედიენტების შერევის და ნამჯის დასველების მოედანი;</a:t>
            </a:r>
          </a:p>
          <a:p>
            <a:r>
              <a:rPr lang="en-US" dirty="0" smtClean="0"/>
              <a:t>N11 </a:t>
            </a:r>
            <a:r>
              <a:rPr lang="ka-GE" dirty="0" smtClean="0"/>
              <a:t>ბრუნვითი წყალმომარაგების სისტება;</a:t>
            </a:r>
          </a:p>
          <a:p>
            <a:r>
              <a:rPr lang="en-US" dirty="0" smtClean="0"/>
              <a:t>N12 </a:t>
            </a:r>
            <a:r>
              <a:rPr lang="ka-GE" dirty="0" smtClean="0"/>
              <a:t>კაპიტალური შენობა სპეციალური ფერმენტაციის ბუნკერებით და აიროზაციის ინფრასტრუქტურით;</a:t>
            </a:r>
          </a:p>
          <a:p>
            <a:r>
              <a:rPr lang="en-US" dirty="0" smtClean="0"/>
              <a:t>N13 </a:t>
            </a:r>
            <a:r>
              <a:rPr lang="ka-GE" dirty="0" smtClean="0"/>
              <a:t>კაპიტალური შენობა, სადაც განთავსებულია 2 სამაცივრე მეურნეობა, სტერილიზაციისთვის ორი შახტა, ხის სოკოსთვის საჭირო ტექნოლოგიური ციკლის ტექნიკური ელემენტები;</a:t>
            </a:r>
          </a:p>
          <a:p>
            <a:r>
              <a:rPr lang="en-US" dirty="0" smtClean="0"/>
              <a:t>N14 </a:t>
            </a:r>
            <a:r>
              <a:rPr lang="ka-GE" dirty="0" smtClean="0"/>
              <a:t>ქათმის ექსკრემენტებისთვის შესანახი ატმოსფერული ნალექებისგან დაცული სათავსო;</a:t>
            </a:r>
          </a:p>
          <a:p>
            <a:r>
              <a:rPr lang="en-US" dirty="0" smtClean="0"/>
              <a:t>N15 </a:t>
            </a:r>
            <a:r>
              <a:rPr lang="ka-GE" dirty="0" smtClean="0"/>
              <a:t>კარბამიდის და გიფსის შესანახი ატმოსფერული ნალექებისგან დაცული სათავსო</a:t>
            </a:r>
          </a:p>
          <a:p>
            <a:endParaRPr lang="ka-GE" dirty="0" smtClean="0"/>
          </a:p>
          <a:p>
            <a:r>
              <a:rPr lang="ka-GE" dirty="0" smtClean="0"/>
              <a:t>ს.კ. </a:t>
            </a:r>
            <a:r>
              <a:rPr lang="en-US" dirty="0" smtClean="0"/>
              <a:t>N 02.08.01.030 </a:t>
            </a:r>
            <a:r>
              <a:rPr lang="ka-GE" dirty="0" smtClean="0"/>
              <a:t>მიწის ნაკვეთი:</a:t>
            </a:r>
          </a:p>
          <a:p>
            <a:r>
              <a:rPr lang="en-US" dirty="0" smtClean="0"/>
              <a:t>N16 250</a:t>
            </a:r>
            <a:r>
              <a:rPr lang="ka-GE" dirty="0" smtClean="0"/>
              <a:t>მ2 დახურული სასათბურო მეურნეობა;</a:t>
            </a:r>
          </a:p>
          <a:p>
            <a:r>
              <a:rPr lang="en-US" dirty="0" smtClean="0"/>
              <a:t>N18 1154 </a:t>
            </a:r>
            <a:r>
              <a:rPr lang="ka-GE" dirty="0" smtClean="0"/>
              <a:t>მ ამორტიზირებული სასათბურო მეურნეობის მზიდი კონსტრუქციები;</a:t>
            </a:r>
          </a:p>
          <a:p>
            <a:r>
              <a:rPr lang="en-US" dirty="0" smtClean="0"/>
              <a:t>N19 </a:t>
            </a:r>
            <a:r>
              <a:rPr lang="ka-GE" dirty="0" smtClean="0"/>
              <a:t>შენობა- 5 შახტა, სადაც ხორციელდება კომპოსტის სტერილიზაცია ორთქლის საშუალებით აეროზაცია და სოკოს დათესვა-ინკუბაცია, სასაწყობო მეურნეობა;</a:t>
            </a: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4</a:t>
            </a:fld>
            <a:endParaRPr lang="en-US"/>
          </a:p>
        </p:txBody>
      </p:sp>
    </p:spTree>
    <p:extLst>
      <p:ext uri="{BB962C8B-B14F-4D97-AF65-F5344CB8AC3E}">
        <p14:creationId xmlns:p14="http://schemas.microsoft.com/office/powerpoint/2010/main" val="128479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კომპოსტირების პირველი ფაზის მსვლელობისას საკომპოსტე გროვა იწყებს მნიშვნელოვნად გახურებას. ამ ეფექტს უწოდებენ ფერმენტაციას და ის არის ორგანული მასალების დაშლის შედეგი. ფერმენტაციის პროცესი ძლიერად გამოვლინდება საკომპოსტე გროვის შუაგულში. </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7</a:t>
            </a:fld>
            <a:endParaRPr lang="en-US"/>
          </a:p>
        </p:txBody>
      </p:sp>
    </p:spTree>
    <p:extLst>
      <p:ext uri="{BB962C8B-B14F-4D97-AF65-F5344CB8AC3E}">
        <p14:creationId xmlns:p14="http://schemas.microsoft.com/office/powerpoint/2010/main" val="8428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ფერმენტაციის ბუნკერებში პერიოდულად ხორციელდება დასაწყობებული მასის (სამ დღეში ერთხელ) გადარვება სპეციალური ბუნკერფილერით, რომ შენარჩუნებული იქნას ერთგვაროვნება აღნიშნულ მასაში და მომიჯნავე ბუნკერში ხორციელდება დასაწყობება ფრონტალური დამტვირთველით. ტექნოლოგიური ციკლი აღნიშნულ ბუნკერებში გრძელდება დაახლოებით 13 დღე. ამ ეტაპით სრულდება კომპოსტის მომზადების პირველი ფაზა.</a:t>
            </a:r>
          </a:p>
          <a:p>
            <a:r>
              <a:rPr lang="ka-GE" sz="1200" kern="1200" dirty="0" smtClean="0">
                <a:solidFill>
                  <a:schemeClr val="tx1"/>
                </a:solidFill>
                <a:effectLst/>
                <a:latin typeface="+mn-lt"/>
                <a:ea typeface="+mn-ea"/>
                <a:cs typeface="+mn-cs"/>
              </a:rPr>
              <a:t>ტერიტორიაზე განთავსებულია ა/მანქანის ძარიდან მიმღები სპეციალური ტრანსპორტიორი რომელიც უზრუნველყობს მიღებული მასის შენობაში ტრანსპორტირებას და შენობაში არსებულ ბუნკერებში განთავსებას. </a:t>
            </a:r>
          </a:p>
          <a:p>
            <a:r>
              <a:rPr lang="ka-GE" sz="1200" kern="1200" dirty="0" smtClean="0">
                <a:solidFill>
                  <a:schemeClr val="tx1"/>
                </a:solidFill>
                <a:effectLst/>
                <a:latin typeface="+mn-lt"/>
                <a:ea typeface="+mn-ea"/>
                <a:cs typeface="+mn-cs"/>
              </a:rPr>
              <a:t>კომპოსტი თავსდება სტელაჟის ქვედა ნაწილში დაახლოებით 18-20 სმ სიმაღლეზე, რაზეც ზემოდან უკვე 4-5 სმ სისქის ტორფი განთავსდება. </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9</a:t>
            </a:fld>
            <a:endParaRPr lang="en-US"/>
          </a:p>
        </p:txBody>
      </p:sp>
    </p:spTree>
    <p:extLst>
      <p:ext uri="{BB962C8B-B14F-4D97-AF65-F5344CB8AC3E}">
        <p14:creationId xmlns:p14="http://schemas.microsoft.com/office/powerpoint/2010/main" val="32116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ეტაპი 0.  რეცეპტით ყოველი სუბსტრატის პარტიის მოსამზადებლად საჭიროა: ნამჯა - 13 ტონა. შარდოვანა - 50 კილოგრამი. წყალი - 20 ტონა (საშუალოდ) </a:t>
            </a:r>
          </a:p>
          <a:p>
            <a:r>
              <a:rPr lang="ka-GE" dirty="0" smtClean="0"/>
              <a:t>ნამჯის პარტიას ვაქუცმაცებთ და ვატენიანებთ სპეციალურ დანადგარში ( ჩაქუჩიანი დამაქუცმაცებელი ლენტიანი კონვეიერებით, რომლებზედაც ხდება ნამჯის სუფთა წყლით დატენიანება). დაქუცმაცებულ და დატენიანებულ ნამჯა გადაგვაქვს ფერმენტაციის ბუნკერებში და ამ პროცედურის დროს ვამატებთ შარდოვანას. </a:t>
            </a:r>
          </a:p>
          <a:p>
            <a:r>
              <a:rPr lang="ka-GE" dirty="0" smtClean="0"/>
              <a:t>ეტაპი 1.  4-8 დღის განმავლობაში, სუბსტრატი მდებარეობს ფერმენტაციის ბუნკერებში , მასაში  მიწოდებული რეგულირებადი ჰაერის ნაკადით  და მუდმივი ტემპერატურის კონტროლით, რომელიც უნდა მერყეობდეს 40-60 </a:t>
            </a:r>
            <a:r>
              <a:rPr lang="ru-RU" dirty="0" smtClean="0"/>
              <a:t>С</a:t>
            </a:r>
            <a:r>
              <a:rPr lang="en-US" dirty="0" smtClean="0"/>
              <a:t>ᵒ </a:t>
            </a:r>
            <a:r>
              <a:rPr lang="ka-GE" dirty="0" smtClean="0"/>
              <a:t>დიაპაზონში. ყოველ მეორე დღეს სუბსტრატი ბუნკერფილერის და ფრონტალური დამტვირთავის მეშვეობით გადაიტვირთება ცარიალ ბუნკერში,  თანაბარი შერევისათვის და ტემპერატურების გასასაშუალებლად. </a:t>
            </a:r>
          </a:p>
          <a:p>
            <a:r>
              <a:rPr lang="ka-GE" dirty="0" smtClean="0"/>
              <a:t>ეტაპი 2.  პირველი ეტაპის დასრულების შემდეგ , სუბსტრაქტის პარტია იტვირთება ტუნელში. ტუნელები ილუქება ჰერმეტულად და სუბსტრატის მასაში უბერავს ჰაერისა და ცხელი ოღთქლის რეგულირებადი ნაკადი - საჭირო ტემპერატურის რეჟიმებისა და ჟანგბადის ბალანსის შესანარჩუნებლად. სუბსტრატი ტუნელებში გადის პასტერიზაციის პროცესს 58-60</a:t>
            </a:r>
            <a:r>
              <a:rPr lang="ru-RU" dirty="0" smtClean="0"/>
              <a:t>С</a:t>
            </a:r>
            <a:r>
              <a:rPr lang="en-US" dirty="0" smtClean="0"/>
              <a:t>ᵒ </a:t>
            </a:r>
            <a:r>
              <a:rPr lang="ka-GE" dirty="0" smtClean="0"/>
              <a:t>ტემპერატურაზე, 12 საათის განმავლობაში. ამის შემდეგ ხდება სუბსტრატის კონდეცირება , ანუ იგი  გრილდება 46-48 </a:t>
            </a:r>
            <a:r>
              <a:rPr lang="ru-RU" dirty="0" smtClean="0"/>
              <a:t>С</a:t>
            </a:r>
            <a:r>
              <a:rPr lang="en-US" dirty="0" smtClean="0"/>
              <a:t>ᵒ </a:t>
            </a:r>
            <a:r>
              <a:rPr lang="ka-GE" dirty="0" smtClean="0"/>
              <a:t>ტემპერატურამდე და 24-48 საათის განმავლობაში ჯერდება ჟანგბადითა და გროვდება სასარგებლო მიკროფლორა. ამ ფაზის ბოლოს, ფრონტალური დამტვირთავის მეშვეობით ხდება სუბსტრატის ტუნელიდან გადმოტვირთვა და სპეციალურ ბრიკეტის მანქანაზე მისი ხის  სოკოს მარცვლეულ მიცელიუმთან შერევა, 20 კგ -ს გათვლით ყოველ 1 ტონა მზა სუბსტრატზე, საბოლოოდ მზადდება 18 კილოგრამიანი ბლოკები , რომლებიც შემდეგ შეიხვევა პერფორირებულ შავ პარკში. </a:t>
            </a:r>
          </a:p>
          <a:p>
            <a:endParaRPr lang="ka-GE" dirty="0" smtClean="0"/>
          </a:p>
          <a:p>
            <a:r>
              <a:rPr lang="ka-GE" dirty="0" smtClean="0"/>
              <a:t>ეტაპი 1. ბლოკები განთავსდება სპეციალურ თაროებზე, ისე რომ მათ შორის არ მოხდეს ფიზიკური კონტაქტი. </a:t>
            </a:r>
          </a:p>
          <a:p>
            <a:r>
              <a:rPr lang="ka-GE" dirty="0" smtClean="0"/>
              <a:t>ეტაპი 2.  ამ ეტაპის განმავლობაში სუბსტრატის ტემპერატურა რეგულირებულია 26-30</a:t>
            </a:r>
            <a:r>
              <a:rPr lang="ru-RU" dirty="0" smtClean="0"/>
              <a:t>С</a:t>
            </a:r>
            <a:r>
              <a:rPr lang="en-US" dirty="0" smtClean="0"/>
              <a:t>ᵒ </a:t>
            </a:r>
            <a:r>
              <a:rPr lang="ka-GE" dirty="0" smtClean="0"/>
              <a:t>ზე , ასევე კამერაში უზრუნველყოფილია ნახშირორჟანგის მაღალი კონცენტრაცია და მაღალი ტენიანობა. ეს ეტაპი გრძელდება 14 დან 20 დღემდე და ითვლება დასრულებულად როდესაც ხის სოკოს მიცელიუმი შემჭიდროვდება საპერფორაციო ნახვრეტებში. </a:t>
            </a:r>
          </a:p>
          <a:p>
            <a:r>
              <a:rPr lang="ka-GE" dirty="0" smtClean="0"/>
              <a:t>ეტაპი 3. ხის სოკოს ნაყოფიერების ინიციაციისათვის აუცილებელია შოკი. ამ პერიოდში ჰაერისა და სუბსტრატის ტემპერატურა დაბლდება, ასევე იკლებს ტენიანობა და კამერა ნიავდება სუფთა ჰაერით. ამ პერიოდის დაწყების შემდეგ 10-12 დღეში შესაძლებელია სოკოს მოკრეფა. </a:t>
            </a:r>
          </a:p>
          <a:p>
            <a:r>
              <a:rPr lang="ka-GE" dirty="0" smtClean="0"/>
              <a:t>ეტაპი 4. სოკოს კრეფის პროცესი გრძელდება 25 დღის განმავლობაში და გაყოფილია ტალღებად, როგორც წესი 2 ტალღად. პირველი ტალღა არის ყველაზე მოსავლიავლიანი. კრეფა უნდა განხორციელდეს სტაბილურ კლიმატურ გარემოში და სოკო უნდა იყოს ტექნოლოგიურად მწიფე. </a:t>
            </a:r>
          </a:p>
          <a:p>
            <a:r>
              <a:rPr lang="ka-GE" dirty="0" smtClean="0"/>
              <a:t>ეტაპი 5. სოკოების მოკრეფის შემდეგ კამერიდან იტვირთება სუბსტრატი, თვითონ კამერა კი ბლოკების განტვირთვის შემდეგ ირეცხება მაღალი წნევის მეშვეობით. ამის შემდგომ კამერა მზადაა შემდეგი სუბსტრატის პარტიის მიღებისათვის.</a:t>
            </a:r>
          </a:p>
          <a:p>
            <a:endParaRPr lang="ka-GE" dirty="0" smtClean="0"/>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11</a:t>
            </a:fld>
            <a:endParaRPr lang="en-US"/>
          </a:p>
        </p:txBody>
      </p:sp>
    </p:spTree>
    <p:extLst>
      <p:ext uri="{BB962C8B-B14F-4D97-AF65-F5344CB8AC3E}">
        <p14:creationId xmlns:p14="http://schemas.microsoft.com/office/powerpoint/2010/main" val="279994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სოკოს საწარმოსთვის ტერიტორიულ ალტერნატივად შეირჩა გარდაბნის მუნიციპალიტეტის სოფ. გამარჯვების მიმდებარედ სახელმწიფო საკუთრებაში არსებული სასოფლო-სამეურნეო დანიშნულების ს/კ 81.07.17.182 მიწის ნაკვეთი. წარმოდგენილი საკადასტრო კოდის მიხედვით იდენტიფიცირებული საპროექტო ტერიტორიიდან უახლოესი დასახლებული პუნქტი სამხრეთ-დასავლეთით დაშორებულია დაახლოებით 150 მეტრით (სოფ. გამარჯვება). უახლოესი ზედაპირული წყლის ობიექტი „ზემო სამგორის მაგისტრალური არხი“ საპროექტო ტერიტორიიდან დაშორებულია დაახლოებით 190 მეტრით. საპროექტო ტერიტორიას ჩრდილოეთიდან და აღმოსავლეთიდან ესაზღვრება თავისუფალი ტერიტორიები; სამხრეთიდან გრუნტის ტიპის საავტომობილო გზა, ხოლო დასავლეთიდან კერძო საკუთრებაში არსებული სასოფლო-სამეურნეო სავარგულები. </a:t>
            </a:r>
          </a:p>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უნდა აღინიშნოს რომ ტერიტორია ამ ეტაპისთვის წარმოადგენს სასოფლო-სამეურნეო დანიშნულების მიწის ნაკვეთს, სადაც პერსპექტივაში უნდა განხორციელდეს სამშენებლო სამუშაოები ინფრასტრუქტურისთვის (კაპიტალური შენობა ნაგებობები) 10200 კვ მ-ზე, რომ უზუნველყოფილი იქნას 180-200 ტ სოკოს წარმოების სიმძლავრის პოტენციალი. ტერიტორია პირველ ეტაპზე უნდა შემოიღობოს და განხორციელდეს ტექნიკის მობილიზება. ასევე უნდა განხორციელდეს მუშა პერსონალისთვის სამშენებლო ბანაკის მოწყობა შესაბამისი ინფრასტრუქტურით (ტერიტორიის წყლით, ელექტრო ენერგიით უზრუნველყოფა, ბეტონის კვანძის მოწყობა, მუშა პერსონალისთვის დროებითი საცხოვრისის მოწყობა და ა.შ). საწყის ეტაპზე განხორციელდება ნაყოფიერი ფენის მოხსნა და დასაწყობება მოქმედი ნორმატიული აქტების შესაბამისად, რომ არ მოხდეს უხვი ნალექების მოსვლის შემთხვევაში ნაყოფიერი ფენის ხარისხობრივი დეგრადაცია. შემდგომ განხორციელდება გრუნტის ექსკავირება საძირკვლის სამუშაოების მოსამზადებლად. შემდგომი ეტაპი მოიცავს სამშენებლო მასალების შემოზიდვას ტერიტორიაზე და დასაწყობებას. მომდევნო ეტაპი არის საძირკვლის არმირების სამუშაოების განხორციელება და ბეტონის ჩასხმა. აღნიშნული სამშენებლო სამუშაოები ოპტიმისტური გათვლებით გაგრძელდება მინიმუმ ორი წლის მანძილზე და დამატებით კიდევ საჭირო იქნება დრო ტექნოლოგიური პროცესისთვის აუცილებელი ავტომატური კლიმატის კონტროლის სისტემის მოწყობა (აეროზაცია). ტერიტორიაზე საჭირო იქნება წყლების სპეციალური გამწმენდი ნაგებობის მოწყობა, ვინაიდან ტერიტორიის მიმდებარედ ცენტრალიზებული საკანალიზაციო სისტემა არ არსებოს.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14</a:t>
            </a:fld>
            <a:endParaRPr lang="en-US"/>
          </a:p>
        </p:txBody>
      </p:sp>
    </p:spTree>
    <p:extLst>
      <p:ext uri="{BB962C8B-B14F-4D97-AF65-F5344CB8AC3E}">
        <p14:creationId xmlns:p14="http://schemas.microsoft.com/office/powerpoint/2010/main" val="3040129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საპროექტო ტერიტორიის  ექსპლუატაცის პროცესში არ ხდება  ხანძარსაშიში და ფეთქებადსაშიში ნივთიერებების შენახვა და მათ გამოყენება. ტერიტორიის  მომიჯნავედ არ არის წარმოდგენილი ხშირი ტყით დაფარული ტერიტორიები, სადაც ხანძარი შეიძლება სწრაფად გავრცელდეს. საქმიანობის სფეციფიკიდან გამომდინარე არ ხდება არანაირი ფეთქებადსაშიში/ხანძრის გამოწვევი დანადგარების გამოყენება, შესაბამისად მასშტაბური ავარიის ან/და კატასტროფის რისკები ექსპლუატაციის ეტაპზე მოსალოდნელი არ არის. რაც შეეხება სამომავლოდ დაგეგმილი ნავთობპროდუქტების საცავის მოწყობას- წინასწარი საპროექტო მონაცემებით 5 ტ არ აღემატება და მოქმედი ტექნიკური ლეგლამეტების შესაბამისად განხორციელდება შესაბამისი პროექტის შეთანხმება საგანგებო სიტუაციების სამსახურთან რაც გულისხმობს სახანძრო უსაფრთხოების ნორმების უზრუნველყოფის შესრულებას.</a:t>
            </a:r>
            <a:endParaRPr lang="en-US" dirty="0"/>
          </a:p>
        </p:txBody>
      </p:sp>
      <p:sp>
        <p:nvSpPr>
          <p:cNvPr id="4" name="Slide Number Placeholder 3"/>
          <p:cNvSpPr>
            <a:spLocks noGrp="1"/>
          </p:cNvSpPr>
          <p:nvPr>
            <p:ph type="sldNum" sz="quarter" idx="10"/>
          </p:nvPr>
        </p:nvSpPr>
        <p:spPr/>
        <p:txBody>
          <a:bodyPr/>
          <a:lstStyle/>
          <a:p>
            <a:fld id="{DCECF4ED-E811-4A90-9515-96316E3CB5D5}" type="slidenum">
              <a:rPr lang="en-US" smtClean="0"/>
              <a:t>20</a:t>
            </a:fld>
            <a:endParaRPr lang="en-US"/>
          </a:p>
        </p:txBody>
      </p:sp>
    </p:spTree>
    <p:extLst>
      <p:ext uri="{BB962C8B-B14F-4D97-AF65-F5344CB8AC3E}">
        <p14:creationId xmlns:p14="http://schemas.microsoft.com/office/powerpoint/2010/main" val="390017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177093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302996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0464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3392770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7683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2820008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832332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362388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100939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FB1A056-7B2D-4C59-AC50-980706BE0E62}"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315130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B1A056-7B2D-4C59-AC50-980706BE0E6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300252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B1A056-7B2D-4C59-AC50-980706BE0E62}"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414790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B1A056-7B2D-4C59-AC50-980706BE0E62}"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139567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1A056-7B2D-4C59-AC50-980706BE0E62}"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189527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B1A056-7B2D-4C59-AC50-980706BE0E6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79755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FB1A056-7B2D-4C59-AC50-980706BE0E62}"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A97F8-12A1-4548-BFF0-61DBC63732D0}" type="slidenum">
              <a:rPr lang="en-US" smtClean="0"/>
              <a:t>‹#›</a:t>
            </a:fld>
            <a:endParaRPr lang="en-US"/>
          </a:p>
        </p:txBody>
      </p:sp>
    </p:spTree>
    <p:extLst>
      <p:ext uri="{BB962C8B-B14F-4D97-AF65-F5344CB8AC3E}">
        <p14:creationId xmlns:p14="http://schemas.microsoft.com/office/powerpoint/2010/main" val="426395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B1A056-7B2D-4C59-AC50-980706BE0E62}" type="datetimeFigureOut">
              <a:rPr lang="en-US" smtClean="0"/>
              <a:t>10/30/2020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92A97F8-12A1-4548-BFF0-61DBC63732D0}" type="slidenum">
              <a:rPr lang="en-US" smtClean="0"/>
              <a:t>‹#›</a:t>
            </a:fld>
            <a:endParaRPr lang="en-US"/>
          </a:p>
        </p:txBody>
      </p:sp>
    </p:spTree>
    <p:extLst>
      <p:ext uri="{BB962C8B-B14F-4D97-AF65-F5344CB8AC3E}">
        <p14:creationId xmlns:p14="http://schemas.microsoft.com/office/powerpoint/2010/main" val="4132357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143" y="1407887"/>
            <a:ext cx="7604860" cy="1001484"/>
          </a:xfrm>
        </p:spPr>
        <p:txBody>
          <a:bodyPr/>
          <a:lstStyle/>
          <a:p>
            <a:pPr algn="ctr">
              <a:lnSpc>
                <a:spcPct val="300000"/>
              </a:lnSpc>
            </a:pPr>
            <a:r>
              <a:rPr lang="ka-GE" dirty="0" smtClean="0"/>
              <a:t/>
            </a:r>
            <a:br>
              <a:rPr lang="ka-GE" dirty="0" smtClean="0"/>
            </a:br>
            <a:r>
              <a:rPr lang="ka-GE" dirty="0"/>
              <a:t/>
            </a:r>
            <a:br>
              <a:rPr lang="ka-GE" dirty="0"/>
            </a:br>
            <a:r>
              <a:rPr lang="ka-GE" sz="2800" b="1" dirty="0" smtClean="0"/>
              <a:t>შპს „თეთრი ქუდი“</a:t>
            </a:r>
            <a:endParaRPr lang="en-US" sz="2800" b="1" dirty="0"/>
          </a:p>
        </p:txBody>
      </p:sp>
      <p:sp>
        <p:nvSpPr>
          <p:cNvPr id="3" name="Subtitle 2"/>
          <p:cNvSpPr>
            <a:spLocks noGrp="1"/>
          </p:cNvSpPr>
          <p:nvPr>
            <p:ph type="subTitle" idx="1"/>
          </p:nvPr>
        </p:nvSpPr>
        <p:spPr>
          <a:xfrm>
            <a:off x="1507067" y="2779606"/>
            <a:ext cx="7766936" cy="2880965"/>
          </a:xfrm>
        </p:spPr>
        <p:txBody>
          <a:bodyPr>
            <a:normAutofit/>
          </a:bodyPr>
          <a:lstStyle/>
          <a:p>
            <a:pPr algn="ctr"/>
            <a:endParaRPr lang="ka-GE" sz="2800" b="1" dirty="0" smtClean="0">
              <a:solidFill>
                <a:schemeClr val="accent1"/>
              </a:solidFill>
            </a:endParaRPr>
          </a:p>
          <a:p>
            <a:pPr algn="ctr"/>
            <a:r>
              <a:rPr lang="ka-GE" sz="2800" b="1" dirty="0" smtClean="0">
                <a:solidFill>
                  <a:schemeClr val="accent1"/>
                </a:solidFill>
              </a:rPr>
              <a:t>კომპოსტის </a:t>
            </a:r>
            <a:r>
              <a:rPr lang="ka-GE" sz="2800" b="1" dirty="0">
                <a:solidFill>
                  <a:schemeClr val="accent1"/>
                </a:solidFill>
              </a:rPr>
              <a:t>წარმოება-ნარჩენების </a:t>
            </a:r>
            <a:r>
              <a:rPr lang="ka-GE" sz="2800" b="1" dirty="0" smtClean="0">
                <a:solidFill>
                  <a:schemeClr val="accent1"/>
                </a:solidFill>
              </a:rPr>
              <a:t>აღდგენა</a:t>
            </a:r>
          </a:p>
          <a:p>
            <a:pPr algn="ctr"/>
            <a:r>
              <a:rPr lang="ka-GE" sz="2800" b="1" dirty="0" smtClean="0">
                <a:solidFill>
                  <a:schemeClr val="accent1"/>
                </a:solidFill>
              </a:rPr>
              <a:t>სკოპინგის ანგარიში</a:t>
            </a:r>
            <a:endParaRPr lang="en-US" sz="2800" b="1" dirty="0">
              <a:solidFill>
                <a:schemeClr val="accent1"/>
              </a:solidFill>
            </a:endParaRPr>
          </a:p>
        </p:txBody>
      </p:sp>
      <p:pic>
        <p:nvPicPr>
          <p:cNvPr id="4" name="Picture 3"/>
          <p:cNvPicPr>
            <a:picLocks noChangeAspect="1"/>
          </p:cNvPicPr>
          <p:nvPr/>
        </p:nvPicPr>
        <p:blipFill>
          <a:blip r:embed="rId3"/>
          <a:stretch>
            <a:fillRect/>
          </a:stretch>
        </p:blipFill>
        <p:spPr>
          <a:xfrm>
            <a:off x="874791" y="214025"/>
            <a:ext cx="4596782" cy="1371719"/>
          </a:xfrm>
          <a:prstGeom prst="rect">
            <a:avLst/>
          </a:prstGeom>
        </p:spPr>
      </p:pic>
    </p:spTree>
    <p:extLst>
      <p:ext uri="{BB962C8B-B14F-4D97-AF65-F5344CB8AC3E}">
        <p14:creationId xmlns:p14="http://schemas.microsoft.com/office/powerpoint/2010/main" val="70212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77371"/>
          </a:xfrm>
        </p:spPr>
        <p:txBody>
          <a:bodyPr>
            <a:normAutofit/>
          </a:bodyPr>
          <a:lstStyle/>
          <a:p>
            <a:r>
              <a:rPr lang="ka-GE" sz="1800" b="1" dirty="0">
                <a:solidFill>
                  <a:schemeClr val="tx1">
                    <a:lumMod val="95000"/>
                    <a:lumOff val="5000"/>
                  </a:schemeClr>
                </a:solidFill>
              </a:rPr>
              <a:t>პროცესის აღწერა</a:t>
            </a:r>
            <a:endParaRPr lang="en-US" sz="1800" b="1" dirty="0">
              <a:solidFill>
                <a:schemeClr val="tx1">
                  <a:lumMod val="95000"/>
                  <a:lumOff val="5000"/>
                </a:schemeClr>
              </a:solidFill>
            </a:endParaRPr>
          </a:p>
        </p:txBody>
      </p:sp>
      <p:sp>
        <p:nvSpPr>
          <p:cNvPr id="3" name="Content Placeholder 2"/>
          <p:cNvSpPr>
            <a:spLocks noGrp="1"/>
          </p:cNvSpPr>
          <p:nvPr>
            <p:ph idx="1"/>
          </p:nvPr>
        </p:nvSpPr>
        <p:spPr>
          <a:xfrm>
            <a:off x="677334" y="1132115"/>
            <a:ext cx="8596668" cy="4909248"/>
          </a:xfrm>
        </p:spPr>
        <p:txBody>
          <a:bodyPr>
            <a:normAutofit fontScale="92500"/>
          </a:bodyPr>
          <a:lstStyle/>
          <a:p>
            <a:pPr algn="just"/>
            <a:r>
              <a:rPr lang="ka-GE" dirty="0"/>
              <a:t>ინკუბირებული შამპინიონების მოსავლიანობის ინიციაციისთვის აუცილებელია შოკი, ამისთვის ხორციელდება ტემპერატურის მკვეთრი დავარდნა. ხორციელდება ტემპერატურის დაწევა და ტენიანობის შემცირება ვენტილაციით. ამ ეტაპის დაწყებიდან მე-12 დღეს იწყება სოკოს მოსავლის მიღება</a:t>
            </a:r>
            <a:r>
              <a:rPr lang="ka-GE" dirty="0" smtClean="0"/>
              <a:t>.</a:t>
            </a:r>
          </a:p>
          <a:p>
            <a:pPr algn="just"/>
            <a:r>
              <a:rPr lang="ka-GE" dirty="0"/>
              <a:t>სოკოს მოსავლის აღება ხორციელდება 20 დღის განმავლობაში ტალღებად. როგორც წესი ამ პერიოდში ესწრება 3 ტალღა. მოსავლის აღება ხორციელდება სტაბილურ კლიმატურ პირობებში და ტექნოლოგიური სიმწიფის დაცვით. </a:t>
            </a:r>
          </a:p>
          <a:p>
            <a:pPr algn="just"/>
            <a:r>
              <a:rPr lang="ka-GE" dirty="0"/>
              <a:t>სოკოს შეგროვება ხორციელდება სტანდარტულ ტარაში და ხორციელდება მისი სწრაფი გაცივება.</a:t>
            </a:r>
          </a:p>
          <a:p>
            <a:pPr algn="just"/>
            <a:r>
              <a:rPr lang="ka-GE" dirty="0"/>
              <a:t>კომპოსტიდან ბოლო მოსავლის აღების შემდგომ ხორციელდება სასათბურე კამერების 70-72 გრადუსამდე ორთქლით დამუშავება რომელიც 12 სთ-ს გრძელდება. აღნიშნული აუცილებელია სრული სტერილიზაციისთვის, როგორც კამერისთვის ასევე გამონამუშევარი კომპოსტისთვის.</a:t>
            </a:r>
          </a:p>
          <a:p>
            <a:pPr algn="just"/>
            <a:r>
              <a:rPr lang="ka-GE" dirty="0"/>
              <a:t>კომპოსტისგან თავისუფალი სასათბურე კამერა  ირეცხება წყლის მაღალი წნევის ჭავლით და ამის შემდგომ კამერა კვლავ მზად არის ექსპლუატაციისთვის.</a:t>
            </a:r>
          </a:p>
          <a:p>
            <a:pPr algn="just"/>
            <a:endParaRPr lang="en-US" dirty="0"/>
          </a:p>
        </p:txBody>
      </p:sp>
    </p:spTree>
    <p:extLst>
      <p:ext uri="{BB962C8B-B14F-4D97-AF65-F5344CB8AC3E}">
        <p14:creationId xmlns:p14="http://schemas.microsoft.com/office/powerpoint/2010/main" val="3314273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6057"/>
          </a:xfrm>
        </p:spPr>
        <p:txBody>
          <a:bodyPr>
            <a:normAutofit/>
          </a:bodyPr>
          <a:lstStyle/>
          <a:p>
            <a:r>
              <a:rPr lang="ka-GE" sz="2800" b="1" dirty="0" smtClean="0">
                <a:solidFill>
                  <a:schemeClr val="tx1">
                    <a:lumMod val="95000"/>
                    <a:lumOff val="5000"/>
                  </a:schemeClr>
                </a:solidFill>
              </a:rPr>
              <a:t>ხის </a:t>
            </a:r>
            <a:r>
              <a:rPr lang="ka-GE" sz="2800" b="1" dirty="0">
                <a:solidFill>
                  <a:schemeClr val="tx1">
                    <a:lumMod val="95000"/>
                    <a:lumOff val="5000"/>
                  </a:schemeClr>
                </a:solidFill>
              </a:rPr>
              <a:t>სოკოს წარმოება </a:t>
            </a:r>
            <a:endParaRPr lang="en-US" sz="2800" b="1" dirty="0">
              <a:solidFill>
                <a:schemeClr val="tx1">
                  <a:lumMod val="95000"/>
                  <a:lumOff val="5000"/>
                </a:schemeClr>
              </a:solidFill>
            </a:endParaRPr>
          </a:p>
        </p:txBody>
      </p:sp>
      <p:sp>
        <p:nvSpPr>
          <p:cNvPr id="3" name="Content Placeholder 2"/>
          <p:cNvSpPr>
            <a:spLocks noGrp="1"/>
          </p:cNvSpPr>
          <p:nvPr>
            <p:ph idx="1"/>
          </p:nvPr>
        </p:nvSpPr>
        <p:spPr>
          <a:xfrm>
            <a:off x="677334" y="1175657"/>
            <a:ext cx="8596668" cy="4865705"/>
          </a:xfrm>
        </p:spPr>
        <p:txBody>
          <a:bodyPr>
            <a:normAutofit lnSpcReduction="10000"/>
          </a:bodyPr>
          <a:lstStyle/>
          <a:p>
            <a:pPr algn="just"/>
            <a:r>
              <a:rPr lang="ka-GE" dirty="0"/>
              <a:t>ხის სოკოების მოყვანის პროცესი შესაძლოა გაყოფილი იქნას ორ ეტაპად: 1. სუბსტრატის მომზადების პროცესი 2. გაზრდის </a:t>
            </a:r>
            <a:r>
              <a:rPr lang="ka-GE" dirty="0" smtClean="0"/>
              <a:t>პროცესი;</a:t>
            </a:r>
            <a:endParaRPr lang="ka-GE" dirty="0"/>
          </a:p>
          <a:p>
            <a:pPr marL="0" indent="0" algn="just">
              <a:buNone/>
            </a:pPr>
            <a:r>
              <a:rPr lang="ka-GE" dirty="0"/>
              <a:t>სუბსტრატის მომზადების პროცესი შედგება შემდეგი ეტაპებისაგან: </a:t>
            </a:r>
          </a:p>
          <a:p>
            <a:pPr algn="just"/>
            <a:r>
              <a:rPr lang="ka-GE" dirty="0"/>
              <a:t>ეტაპი 0 : რომელიც თავის თავში მოიცავს ნამჯის დაქუცმაცება-დასველებას; </a:t>
            </a:r>
          </a:p>
          <a:p>
            <a:pPr algn="just"/>
            <a:r>
              <a:rPr lang="ka-GE" dirty="0"/>
              <a:t>ეტაპი 1 : ბუნკერებში სუბსტრაქტის ფერმებტაციის პროცესი; </a:t>
            </a:r>
          </a:p>
          <a:p>
            <a:pPr algn="just"/>
            <a:r>
              <a:rPr lang="ka-GE" dirty="0"/>
              <a:t>ეტაპი 3 : სუბსტრაქტის პასტერიზაციისა და ტუნელებში კონდიცირების პროცესი; </a:t>
            </a:r>
          </a:p>
          <a:p>
            <a:pPr marL="0" indent="0">
              <a:buNone/>
            </a:pPr>
            <a:r>
              <a:rPr lang="ka-GE" dirty="0" smtClean="0"/>
              <a:t>რაც შეეხება </a:t>
            </a:r>
            <a:r>
              <a:rPr lang="ka-GE" dirty="0"/>
              <a:t>ხის სოკოს გაზრდის პროცესი შესაძლებელია დაიყოს შემდგომ ეტაპებად: </a:t>
            </a:r>
            <a:endParaRPr lang="ka-GE" dirty="0" smtClean="0"/>
          </a:p>
          <a:p>
            <a:r>
              <a:rPr lang="ka-GE" dirty="0"/>
              <a:t>ეტაპი1 : საზრდელ კამერებში სუბსტრატის ჩატვირთვა; </a:t>
            </a:r>
          </a:p>
          <a:p>
            <a:r>
              <a:rPr lang="ka-GE" dirty="0"/>
              <a:t>ეტაპი 2 :  სუბსტრატის მიცელიუმით ინკუბაცია; </a:t>
            </a:r>
          </a:p>
          <a:p>
            <a:r>
              <a:rPr lang="ka-GE" dirty="0"/>
              <a:t>ეტაპი 3 : გაგრილება და ნაყოფის წარმოქმნა; </a:t>
            </a:r>
          </a:p>
          <a:p>
            <a:r>
              <a:rPr lang="ka-GE" dirty="0"/>
              <a:t>ეტაპი 4 : სოკოს დაკრეფვა; </a:t>
            </a:r>
          </a:p>
          <a:p>
            <a:r>
              <a:rPr lang="ka-GE" dirty="0"/>
              <a:t>ეტაპი 5: კამერების დაცლა და შემდგომი პარტიების მომზადება. </a:t>
            </a:r>
          </a:p>
          <a:p>
            <a:pPr marL="0" indent="0">
              <a:buNone/>
            </a:pPr>
            <a:endParaRPr lang="en-US" dirty="0"/>
          </a:p>
          <a:p>
            <a:endParaRPr lang="en-US" dirty="0"/>
          </a:p>
        </p:txBody>
      </p:sp>
    </p:spTree>
    <p:extLst>
      <p:ext uri="{BB962C8B-B14F-4D97-AF65-F5344CB8AC3E}">
        <p14:creationId xmlns:p14="http://schemas.microsoft.com/office/powerpoint/2010/main" val="362677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0857"/>
          </a:xfrm>
        </p:spPr>
        <p:txBody>
          <a:bodyPr>
            <a:normAutofit/>
          </a:bodyPr>
          <a:lstStyle/>
          <a:p>
            <a:pPr algn="ctr"/>
            <a:r>
              <a:rPr lang="ka-GE" sz="2400" b="1" dirty="0" smtClean="0">
                <a:solidFill>
                  <a:schemeClr val="tx1">
                    <a:lumMod val="95000"/>
                    <a:lumOff val="5000"/>
                  </a:schemeClr>
                </a:solidFill>
              </a:rPr>
              <a:t>საწარმოო </a:t>
            </a:r>
            <a:r>
              <a:rPr lang="ka-GE" sz="2400" b="1" dirty="0">
                <a:solidFill>
                  <a:schemeClr val="tx1">
                    <a:lumMod val="95000"/>
                    <a:lumOff val="5000"/>
                  </a:schemeClr>
                </a:solidFill>
              </a:rPr>
              <a:t>პროცეში დაგეგმილი ახალი ტექნოლოგიურ ციკლის მოკლე </a:t>
            </a:r>
            <a:r>
              <a:rPr lang="ka-GE" sz="2400" b="1" dirty="0" smtClean="0">
                <a:solidFill>
                  <a:schemeClr val="tx1">
                    <a:lumMod val="95000"/>
                    <a:lumOff val="5000"/>
                  </a:schemeClr>
                </a:solidFill>
              </a:rPr>
              <a:t>მიმოხილვა</a:t>
            </a:r>
            <a:endParaRPr lang="en-US" sz="2400" b="1" dirty="0">
              <a:solidFill>
                <a:schemeClr val="tx1">
                  <a:lumMod val="95000"/>
                  <a:lumOff val="5000"/>
                </a:schemeClr>
              </a:solidFill>
            </a:endParaRPr>
          </a:p>
        </p:txBody>
      </p:sp>
      <p:sp>
        <p:nvSpPr>
          <p:cNvPr id="3" name="Content Placeholder 2"/>
          <p:cNvSpPr>
            <a:spLocks noGrp="1"/>
          </p:cNvSpPr>
          <p:nvPr>
            <p:ph idx="1"/>
          </p:nvPr>
        </p:nvSpPr>
        <p:spPr>
          <a:xfrm>
            <a:off x="677334" y="1480457"/>
            <a:ext cx="8596668" cy="4818743"/>
          </a:xfrm>
        </p:spPr>
        <p:txBody>
          <a:bodyPr/>
          <a:lstStyle/>
          <a:p>
            <a:pPr algn="just"/>
            <a:r>
              <a:rPr lang="ka-GE" dirty="0"/>
              <a:t>როგორც ზემოთ თავებში აღნიშნა, კომპანია ამ ეტაპზე ახორციელებს ტორფის სომხეთის რესპუბლიკოდან ექსპორს. მომავალში დაგეგმილია კომპანიის საკუთრებაში არსებული სასარგებლო წიაღისეულის ლიცენზია </a:t>
            </a:r>
            <a:r>
              <a:rPr lang="en-US" dirty="0"/>
              <a:t>N1002362 </a:t>
            </a:r>
            <a:r>
              <a:rPr lang="ka-GE" dirty="0"/>
              <a:t>საფუძველზე ტორფის გადამუშავება საწარმოს ტერიტორიაზე. წინასწარი მონაცემებით, ტორფის გადამუშავება დაგეგმილია კომპანიის კუთვნილ ტერიტორიაზე, შენობა  </a:t>
            </a:r>
            <a:r>
              <a:rPr lang="en-US" dirty="0"/>
              <a:t>N19 </a:t>
            </a:r>
            <a:r>
              <a:rPr lang="ka-GE" dirty="0"/>
              <a:t>რომლის ფართობის 50% ამ ეტაპზე დანადგარების სასაწყობო მეურნეობა არის განთავსებული.</a:t>
            </a:r>
          </a:p>
          <a:p>
            <a:pPr algn="just"/>
            <a:r>
              <a:rPr lang="ka-GE" dirty="0"/>
              <a:t>ასევე, ტერიტორიაზე დაგეგმილია დაახლოებით 5 ტ მოცულობის ნავთობროდუქტების რეზერვუარის მოწყობა ადგილზე მომუშავე ტექნიკის საწვავით უზრუნველყოფისთვის.</a:t>
            </a:r>
          </a:p>
          <a:p>
            <a:pPr algn="just"/>
            <a:r>
              <a:rPr lang="ka-GE" dirty="0"/>
              <a:t>ტერიტორიაზე ასევე დაგეგმილია ა/ტრანსპორტისთვის სამრეცხაო მეურნეობის მოწყობაც</a:t>
            </a:r>
            <a:r>
              <a:rPr lang="ka-GE" dirty="0" smtClean="0"/>
              <a:t>.</a:t>
            </a:r>
          </a:p>
          <a:p>
            <a:pPr marL="0" indent="0" algn="just">
              <a:buNone/>
            </a:pPr>
            <a:endParaRPr lang="ka-GE" dirty="0"/>
          </a:p>
          <a:p>
            <a:pPr marL="0" indent="0" algn="just">
              <a:buNone/>
            </a:pPr>
            <a:r>
              <a:rPr lang="ka-GE" b="1" dirty="0"/>
              <a:t>აღნიშნული საკითხები ამ ეტაპისთვის დაზუსტებებს საჭიროებს და შემდგომ გზშ-ს ეტაპისთვის წარმოდგენილი იქნება  სრულყოფილად.</a:t>
            </a:r>
          </a:p>
          <a:p>
            <a:pPr marL="0" indent="0" algn="just">
              <a:buNone/>
            </a:pPr>
            <a:endParaRPr lang="ka-GE" dirty="0"/>
          </a:p>
          <a:p>
            <a:endParaRPr lang="en-US" dirty="0"/>
          </a:p>
        </p:txBody>
      </p:sp>
    </p:spTree>
    <p:extLst>
      <p:ext uri="{BB962C8B-B14F-4D97-AF65-F5344CB8AC3E}">
        <p14:creationId xmlns:p14="http://schemas.microsoft.com/office/powerpoint/2010/main" val="266515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657"/>
          </a:xfrm>
        </p:spPr>
        <p:txBody>
          <a:bodyPr>
            <a:normAutofit/>
          </a:bodyPr>
          <a:lstStyle/>
          <a:p>
            <a:pPr algn="ctr"/>
            <a:r>
              <a:rPr lang="ka-GE" sz="3200" b="1" dirty="0" smtClean="0">
                <a:solidFill>
                  <a:schemeClr val="tx1">
                    <a:lumMod val="95000"/>
                    <a:lumOff val="5000"/>
                  </a:schemeClr>
                </a:solidFill>
              </a:rPr>
              <a:t>ალტერნატივები</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277257"/>
            <a:ext cx="8596668" cy="4764105"/>
          </a:xfrm>
        </p:spPr>
        <p:txBody>
          <a:bodyPr>
            <a:normAutofit fontScale="92500"/>
          </a:bodyPr>
          <a:lstStyle/>
          <a:p>
            <a:pPr marL="0" indent="0">
              <a:buNone/>
            </a:pPr>
            <a:r>
              <a:rPr lang="ka-GE" b="1" dirty="0" smtClean="0">
                <a:solidFill>
                  <a:schemeClr val="tx1">
                    <a:lumMod val="95000"/>
                    <a:lumOff val="5000"/>
                  </a:schemeClr>
                </a:solidFill>
              </a:rPr>
              <a:t>არაქმედების ალტერნატივა</a:t>
            </a:r>
          </a:p>
          <a:p>
            <a:pPr algn="just"/>
            <a:r>
              <a:rPr lang="ka-GE" dirty="0">
                <a:solidFill>
                  <a:schemeClr val="tx1">
                    <a:lumMod val="95000"/>
                    <a:lumOff val="5000"/>
                  </a:schemeClr>
                </a:solidFill>
              </a:rPr>
              <a:t>„არ განხორციელების“ ალტერნატივა უნდა განიხილებოდეს იმ შემთხვევებში, თუ შემოთავაზებულ საქმიანობას ექნება მნიშვნელოვანი უარყოფითი ზეგავლენა გარემოზე, რომელთა რისკების შეფასებაც ვერ განხორციელდება ეფექტურად ან დამაკმაყოფილებლად. „არ განხორციელების“ ალტერნატივა გულისხმობს, შემოთავაზებული პროეტქის არ განხორციელებას. </a:t>
            </a:r>
            <a:endParaRPr lang="ka-GE" dirty="0" smtClean="0">
              <a:solidFill>
                <a:schemeClr val="tx1">
                  <a:lumMod val="95000"/>
                  <a:lumOff val="5000"/>
                </a:schemeClr>
              </a:solidFill>
            </a:endParaRPr>
          </a:p>
          <a:p>
            <a:pPr algn="just"/>
            <a:r>
              <a:rPr lang="ka-GE" dirty="0">
                <a:solidFill>
                  <a:schemeClr val="tx1">
                    <a:lumMod val="95000"/>
                    <a:lumOff val="5000"/>
                  </a:schemeClr>
                </a:solidFill>
              </a:rPr>
              <a:t>საწარმოს ექსპლუატაცია განპირობებულია საბაზრო მოთხოვნილების ზრდით. ამ შემთხვევაში საწარმოში დასაქმებულია 200 ადგილობრივი მოსახლე, რაც ამ თვალსაზრისით დადებით ზემოქმედებად უნდა ჩაითვალოს ადგილობრივ სოციალურ-ეკონიმიკურ გარემოზე. </a:t>
            </a:r>
            <a:endParaRPr lang="ka-GE" dirty="0" smtClean="0">
              <a:solidFill>
                <a:schemeClr val="tx1">
                  <a:lumMod val="95000"/>
                  <a:lumOff val="5000"/>
                </a:schemeClr>
              </a:solidFill>
            </a:endParaRPr>
          </a:p>
          <a:p>
            <a:pPr algn="just"/>
            <a:r>
              <a:rPr lang="ka-GE" dirty="0"/>
              <a:t>შემოთავაზებული პროექტზე უარის თქმა გამოიწვევს ქვეყნისთვის მნიშვნელოვანი ინვესტიციის დაკარგვას და ამავდროულად, გასათვალისწინებელია ის ფაქტიც, რომ სოკოს იმპროტირება უფრო ძვირი უჯდება ქვეყანას ვიდრე პროდუქტის ადგილზე მოყვანა. </a:t>
            </a:r>
            <a:endParaRPr lang="ka-GE" dirty="0" smtClean="0"/>
          </a:p>
          <a:p>
            <a:pPr algn="just"/>
            <a:r>
              <a:rPr lang="ka-GE" dirty="0">
                <a:solidFill>
                  <a:schemeClr val="tx1">
                    <a:lumMod val="95000"/>
                    <a:lumOff val="5000"/>
                  </a:schemeClr>
                </a:solidFill>
              </a:rPr>
              <a:t> არ განხორციელება ნიშნავს, რომ 200 ადამიანის დასაქმება არ მოხდება, რაც უარყოფით იმოქმედებს სოციალურ-ეკონომიკური თვალსაზრისით.</a:t>
            </a:r>
            <a:endParaRPr lang="ka-GE" dirty="0" smtClean="0">
              <a:solidFill>
                <a:schemeClr val="tx1">
                  <a:lumMod val="95000"/>
                  <a:lumOff val="5000"/>
                </a:schemeClr>
              </a:solidFill>
            </a:endParaRPr>
          </a:p>
        </p:txBody>
      </p:sp>
    </p:spTree>
    <p:extLst>
      <p:ext uri="{BB962C8B-B14F-4D97-AF65-F5344CB8AC3E}">
        <p14:creationId xmlns:p14="http://schemas.microsoft.com/office/powerpoint/2010/main" val="788536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38628"/>
            <a:ext cx="8596668" cy="696686"/>
          </a:xfrm>
        </p:spPr>
        <p:txBody>
          <a:bodyPr>
            <a:normAutofit/>
          </a:bodyPr>
          <a:lstStyle/>
          <a:p>
            <a:pPr algn="ctr"/>
            <a:r>
              <a:rPr lang="ka-GE" sz="3200" b="1" dirty="0" smtClean="0">
                <a:solidFill>
                  <a:schemeClr val="tx1">
                    <a:lumMod val="95000"/>
                    <a:lumOff val="5000"/>
                  </a:schemeClr>
                </a:solidFill>
              </a:rPr>
              <a:t>ტერიტორიის </a:t>
            </a:r>
            <a:r>
              <a:rPr lang="ka-GE" sz="3200" b="1" dirty="0">
                <a:solidFill>
                  <a:schemeClr val="tx1">
                    <a:lumMod val="95000"/>
                    <a:lumOff val="5000"/>
                  </a:schemeClr>
                </a:solidFill>
              </a:rPr>
              <a:t>შეცვლის ალტერნატივა</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335315"/>
            <a:ext cx="8596668" cy="4706048"/>
          </a:xfrm>
        </p:spPr>
        <p:txBody>
          <a:bodyPr>
            <a:normAutofit fontScale="92500" lnSpcReduction="20000"/>
          </a:bodyPr>
          <a:lstStyle/>
          <a:p>
            <a:pPr algn="just"/>
            <a:r>
              <a:rPr lang="ka-GE" dirty="0"/>
              <a:t>განხილული ალტერნატივის შემთხვევაში წარმოგიდგენთ მშენებლობის და ექსპლუატაციის  შემთხვევაში გარემოს რეცეპტორების ჩამონათვალს, რომლებზეც მოსალოდნელია უარყოფითი ზემოქმედებები: ატმოსფერული ჰაერი; გეოლოგიური გარემო; გრუნტი და გრუნტის წყლები; ვიბრაციით და აკუსტიკური ხმაურით ზემოქმედება; ზემოქმედება ბიოლოგიურ გარემოზე; ზემოქმედება მიწის ნაყოფიერ ფენაზე; ნარჩენების მართვის პროცესში მოსალოდნელი ზემოქმედება; ვიზუალურ-ლანდშაფტური ცვლილება; ზემოქმედება ადამიანის ჯანმრთელობასა და უსაფრთხოებაზე; ასევე მნიშვნელოვანი უარყოფითი ზემოქმედება სოციალურ-ეკონომიკურ გარემოზე; ზემოქმედება სატრანსპორტო ნაკადებზე და </a:t>
            </a:r>
            <a:r>
              <a:rPr lang="ka-GE" dirty="0" smtClean="0"/>
              <a:t>ა.შ;</a:t>
            </a:r>
          </a:p>
          <a:p>
            <a:pPr algn="just"/>
            <a:r>
              <a:rPr lang="ka-GE" dirty="0" smtClean="0"/>
              <a:t>ტერიტორიული </a:t>
            </a:r>
            <a:r>
              <a:rPr lang="ka-GE" dirty="0"/>
              <a:t>ალტერნატივისთვის დაგეგმილი საქმიანობის განხორციელება გაცილებით მნიშვნელოვან უარყოფით ზემოქმედებას გამოიწვევს გარემოს რეცეპტორებზე ვიდრე არსებული ტერიტორიაზე საწარმოს ფუნქვიონირება, ვინაიდა ტერიტორია მთლიანად ადაპტირებულია და უზრუნვეყოფილია შესაბამისი ინფრასტრუქტურით. ასევე მნიშვნელოვანია რომ მინიმუმ 2 წლის მანძილზე მნიშვნელოვნად უარყოფითი სოციალურ-ეკონომიკური ეფექტს გამოიწვევს საწარმოს სხვა ტერიტორიაზე გადატანა რაც ასევე უარყოფითად იმოქმედებს ადგილობრივ და ცენტრალური ბიუჯეტის საშემოსავლო ნაწილზე. შესაბამისად ტერიტორიული ალტერნატივა მიუღებელია და საჭიროა არსებულმა საწარმომ საქმიანობა განხორცილდეს გარემოსდაცვითი სტანდარტების და მოთხოვნების გათვალისწინებით.</a:t>
            </a:r>
            <a:endParaRPr lang="en-US" dirty="0"/>
          </a:p>
        </p:txBody>
      </p:sp>
    </p:spTree>
    <p:extLst>
      <p:ext uri="{BB962C8B-B14F-4D97-AF65-F5344CB8AC3E}">
        <p14:creationId xmlns:p14="http://schemas.microsoft.com/office/powerpoint/2010/main" val="142805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solidFill>
                  <a:schemeClr val="tx1">
                    <a:lumMod val="95000"/>
                    <a:lumOff val="5000"/>
                  </a:schemeClr>
                </a:solidFill>
              </a:rPr>
              <a:t>ტერიტორიის შეცვლის ალტერნატივა</a:t>
            </a:r>
            <a:endParaRPr lang="en-US" dirty="0"/>
          </a:p>
        </p:txBody>
      </p:sp>
      <p:pic>
        <p:nvPicPr>
          <p:cNvPr id="4" name="Content Placeholder 3"/>
          <p:cNvPicPr>
            <a:picLocks noGrp="1" noChangeAspect="1"/>
          </p:cNvPicPr>
          <p:nvPr>
            <p:ph idx="1"/>
          </p:nvPr>
        </p:nvPicPr>
        <p:blipFill>
          <a:blip r:embed="rId2"/>
          <a:stretch>
            <a:fillRect/>
          </a:stretch>
        </p:blipFill>
        <p:spPr>
          <a:xfrm>
            <a:off x="484909" y="2241865"/>
            <a:ext cx="8789093" cy="4436026"/>
          </a:xfrm>
          <a:prstGeom prst="rect">
            <a:avLst/>
          </a:prstGeom>
        </p:spPr>
      </p:pic>
    </p:spTree>
    <p:extLst>
      <p:ext uri="{BB962C8B-B14F-4D97-AF65-F5344CB8AC3E}">
        <p14:creationId xmlns:p14="http://schemas.microsoft.com/office/powerpoint/2010/main" val="4956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3143"/>
          </a:xfrm>
        </p:spPr>
        <p:txBody>
          <a:bodyPr>
            <a:normAutofit/>
          </a:bodyPr>
          <a:lstStyle/>
          <a:p>
            <a:pPr algn="ctr"/>
            <a:r>
              <a:rPr lang="ka-GE" sz="3200" b="1" dirty="0" smtClean="0">
                <a:solidFill>
                  <a:schemeClr val="tx1">
                    <a:lumMod val="95000"/>
                    <a:lumOff val="5000"/>
                  </a:schemeClr>
                </a:solidFill>
              </a:rPr>
              <a:t>შერჩეული </a:t>
            </a:r>
            <a:r>
              <a:rPr lang="ka-GE" sz="3200" b="1" dirty="0">
                <a:solidFill>
                  <a:schemeClr val="tx1">
                    <a:lumMod val="95000"/>
                    <a:lumOff val="5000"/>
                  </a:schemeClr>
                </a:solidFill>
              </a:rPr>
              <a:t>ალტერნატივა</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161143"/>
            <a:ext cx="8596668" cy="4880219"/>
          </a:xfrm>
        </p:spPr>
        <p:txBody>
          <a:bodyPr>
            <a:normAutofit fontScale="85000" lnSpcReduction="20000"/>
          </a:bodyPr>
          <a:lstStyle/>
          <a:p>
            <a:pPr algn="just"/>
            <a:r>
              <a:rPr lang="ka-GE" dirty="0"/>
              <a:t>კომპანიის კუთვნილი ტერიტორია განთავსებულია ქვემო ქართლში, ქ. რუსთავის მუნიციპალიტეტში, შემდეგ მისამართზე : კრწანისი, რუსთავის გზატკეცილის მე-17 კმ-ში, არსებულ არასასოფლო-სამეურნეო დანიშნულების მიწის ნაკვეთზე ( ს/კ </a:t>
            </a:r>
            <a:r>
              <a:rPr lang="en-US" dirty="0"/>
              <a:t>N 02.08.01.029; </a:t>
            </a:r>
            <a:r>
              <a:rPr lang="ka-GE" dirty="0"/>
              <a:t>ს/კ </a:t>
            </a:r>
            <a:r>
              <a:rPr lang="en-US" dirty="0"/>
              <a:t>N 02.08.01.030). </a:t>
            </a:r>
            <a:endParaRPr lang="ka-GE" dirty="0" smtClean="0"/>
          </a:p>
          <a:p>
            <a:pPr algn="just"/>
            <a:r>
              <a:rPr lang="ka-GE" dirty="0"/>
              <a:t>ტერიტორია ზღვის დონიდან განლაგებულია დაახლობით 375 მ. სიმაღლეზე. დასავლეთით კომპანიის კუთვნილ ტერიტორიას ესაზღვრება შპს „ავანგარდი“-ის კუთვნილი ტერიტორია. </a:t>
            </a:r>
            <a:endParaRPr lang="ka-GE" dirty="0" smtClean="0"/>
          </a:p>
          <a:p>
            <a:pPr algn="just"/>
            <a:r>
              <a:rPr lang="ka-GE" dirty="0"/>
              <a:t>დასავლეთით მდებარეობს გარდაბნის რაიონის სოფელი მთსიძირი, აღნიშნულ დასახლებულ პუნქტთან მიმართებაში კომპანიის ტერიტორია დაშორებულია 590 მ-ით. ჩრდილონდასავლეთით დაახლობით 6.5 კმ-ში მდებარეობს კუმისის ტბა. </a:t>
            </a:r>
            <a:endParaRPr lang="ka-GE" dirty="0" smtClean="0"/>
          </a:p>
          <a:p>
            <a:pPr algn="just"/>
            <a:r>
              <a:rPr lang="ka-GE" dirty="0"/>
              <a:t>ტერიტორიის ჩრდილოეთით რამდენიმე მეტრში გადის საავტომობილო გზა და გზის შემდგომ 80 მ-ში მდებარეობს უსახელო მდინარის კალაპოტი.   ჩრდილო-აღმოსავლეთით ტერიტორიას ესაზღვრება სს „საპარტნიორო ფონდი“-ს კუთვნილი არასასოფლო-სამეურნეო დანიშნულების მიწის ნაკვეთი. აღმოსავლეთით დაახლოებით 1.5 კმ-ში მდებარეობს მდ. მტკვარი. სამხრეთით 14 კმ-ის დაშორებით მდებარეობს გარდაბნის აღკვეთილი.  მთავარი მაგისტრალიდან კომპანიის ტერიტორია დაშორებულია 530 მ-ით. </a:t>
            </a:r>
            <a:endParaRPr lang="ka-GE" dirty="0" smtClean="0"/>
          </a:p>
          <a:p>
            <a:pPr algn="just"/>
            <a:r>
              <a:rPr lang="ka-GE" dirty="0"/>
              <a:t>საწარმო უზრუნველყოფილია ყველია წყალმომარაგებით, ელექტროენერგიით და ბუნებრივი არით</a:t>
            </a:r>
            <a:r>
              <a:rPr lang="ka-GE" dirty="0" smtClean="0"/>
              <a:t>.</a:t>
            </a:r>
          </a:p>
          <a:p>
            <a:pPr algn="just"/>
            <a:r>
              <a:rPr lang="ka-GE" dirty="0"/>
              <a:t>დღეის მდგომარეობით შპს ,,თეთრი ქუდის’’ საწარმოს ტერიტორიაზე განთავსებულია მრავალი კაპიტალური შენობა, თავისი დამხმარე ინფრასტრუქტურით, რომელიც მთლიანად ჩართულია სოკოს წარმოების პროცესში. (გარდა ამორტიზირებული სასათბურე მეურნეობისა).</a:t>
            </a:r>
            <a:endParaRPr lang="en-US" dirty="0"/>
          </a:p>
        </p:txBody>
      </p:sp>
    </p:spTree>
    <p:extLst>
      <p:ext uri="{BB962C8B-B14F-4D97-AF65-F5344CB8AC3E}">
        <p14:creationId xmlns:p14="http://schemas.microsoft.com/office/powerpoint/2010/main" val="321200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17600"/>
          </a:xfrm>
        </p:spPr>
        <p:txBody>
          <a:bodyPr>
            <a:normAutofit/>
          </a:bodyPr>
          <a:lstStyle/>
          <a:p>
            <a:pPr algn="ctr"/>
            <a:r>
              <a:rPr lang="ka-GE" sz="3200" b="1" dirty="0" smtClean="0">
                <a:solidFill>
                  <a:schemeClr val="tx1">
                    <a:lumMod val="95000"/>
                    <a:lumOff val="5000"/>
                  </a:schemeClr>
                </a:solidFill>
              </a:rPr>
              <a:t>ზემოქმედებების </a:t>
            </a:r>
            <a:r>
              <a:rPr lang="ka-GE" sz="3200" b="1" dirty="0">
                <a:solidFill>
                  <a:schemeClr val="tx1">
                    <a:lumMod val="95000"/>
                    <a:lumOff val="5000"/>
                  </a:schemeClr>
                </a:solidFill>
              </a:rPr>
              <a:t>რომლებიც მოცემული პროექტის ფარგლებში არ </a:t>
            </a:r>
            <a:r>
              <a:rPr lang="ka-GE" sz="3200" b="1" dirty="0" smtClean="0">
                <a:solidFill>
                  <a:schemeClr val="tx1">
                    <a:lumMod val="95000"/>
                    <a:lumOff val="5000"/>
                  </a:schemeClr>
                </a:solidFill>
              </a:rPr>
              <a:t>განიხილება</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727201"/>
            <a:ext cx="8596668" cy="4314162"/>
          </a:xfrm>
        </p:spPr>
        <p:txBody>
          <a:bodyPr>
            <a:normAutofit lnSpcReduction="10000"/>
          </a:bodyPr>
          <a:lstStyle/>
          <a:p>
            <a:r>
              <a:rPr lang="ka-GE" b="1" dirty="0" smtClean="0"/>
              <a:t>ზემოქმედება </a:t>
            </a:r>
            <a:r>
              <a:rPr lang="ka-GE" b="1" dirty="0"/>
              <a:t>გეოლოგიურ </a:t>
            </a:r>
            <a:r>
              <a:rPr lang="ka-GE" b="1" dirty="0" smtClean="0"/>
              <a:t>გარემოზე</a:t>
            </a:r>
          </a:p>
          <a:p>
            <a:pPr marL="0" indent="0" algn="just">
              <a:buNone/>
            </a:pPr>
            <a:r>
              <a:rPr lang="ka-GE" dirty="0"/>
              <a:t>ტერიტორიის ფარგლებში რაიმე სახის საშიში მოვლენების განვითარების რისკები არ არსებობს. საწარმოს ექპლუატაცია არ ითვალისწინებს სამშენებლო სამუშაოებს. ტერიტორია გამოირჩევა ვრცელი გაშლილი ტერიტორიებით, რომელიც წარმოდგენილია საწარმოს მიმდებარედ, აღნიშნულ მონაკვეთზე რაიმე გეოდინამიკური პროცესები არ შეინიშნება და არც მისი მომავალში წარმოშობის რაიმე საშიშროება არსებობს. შესაბამისად, არ არის მოსალოდნელი რაიმე სახის უარყოფითი ზემოქმედება გეოლოგიურ გარემოზე</a:t>
            </a:r>
            <a:r>
              <a:rPr lang="ka-GE" dirty="0" smtClean="0"/>
              <a:t>.</a:t>
            </a:r>
          </a:p>
          <a:p>
            <a:pPr algn="just"/>
            <a:r>
              <a:rPr lang="ka-GE" b="1" dirty="0" smtClean="0"/>
              <a:t>ზემოქმედება </a:t>
            </a:r>
            <a:r>
              <a:rPr lang="ka-GE" b="1" dirty="0"/>
              <a:t>ზედაპირულ წყლის </a:t>
            </a:r>
            <a:r>
              <a:rPr lang="ka-GE" b="1" dirty="0" smtClean="0"/>
              <a:t>ობიექტებზე</a:t>
            </a:r>
          </a:p>
          <a:p>
            <a:pPr marL="0" indent="0" algn="just">
              <a:buNone/>
            </a:pPr>
            <a:r>
              <a:rPr lang="ka-GE" dirty="0"/>
              <a:t>საქმიანობის განხორციელების ტერიტორიიდან დაახლოებით 90 მეტრში გაედინება წყალთა მეურნეობა (ღია ხელოვნური არხი) დასავლეთის მიმართულებით. ხოლო მდინარე მტკვარი საწარმოს განაპირა საზღვრიდან დაშორებულია დაახლოებით 1500 მ -ით აღმოსავლეთის მიმართულებით. შესაბამისად მოცემული მანძილის გათვალისწინებით ზემოქმედება ზედაპირული წყლის ობიექტებზე მოსალოდნელი არ არის.</a:t>
            </a:r>
            <a:endParaRPr lang="en-US" dirty="0"/>
          </a:p>
        </p:txBody>
      </p:sp>
    </p:spTree>
    <p:extLst>
      <p:ext uri="{BB962C8B-B14F-4D97-AF65-F5344CB8AC3E}">
        <p14:creationId xmlns:p14="http://schemas.microsoft.com/office/powerpoint/2010/main" val="136609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85372"/>
            <a:ext cx="8596668" cy="5199534"/>
          </a:xfrm>
        </p:spPr>
        <p:txBody>
          <a:bodyPr>
            <a:normAutofit/>
          </a:bodyPr>
          <a:lstStyle/>
          <a:p>
            <a:r>
              <a:rPr lang="ka-GE" b="1" dirty="0" smtClean="0"/>
              <a:t>ზემოქმედება </a:t>
            </a:r>
            <a:r>
              <a:rPr lang="ka-GE" b="1" dirty="0"/>
              <a:t>ბიოლოგიურ </a:t>
            </a:r>
            <a:r>
              <a:rPr lang="ka-GE" b="1" dirty="0" smtClean="0"/>
              <a:t>გარემოზე</a:t>
            </a:r>
          </a:p>
          <a:p>
            <a:pPr marL="0" indent="0" algn="just">
              <a:buNone/>
            </a:pPr>
            <a:r>
              <a:rPr lang="ka-GE" dirty="0"/>
              <a:t>საწარმო და მისი მიმდებარე ტერიტორია ტექნოგენური დატვირთვისაა. მის გარშემო არ არის გავრცელებული მრავალწლიანი ხე-მცენარეები. ექსპლუატაციის პროცესში დაგეგმილი არ არის დამატებით რაიმე მცენარეულს საფარზე ზემოქმედება და მათი გარემოდან ამოღება, შესაბამისად ექსპლუატაციის პროცესში არ არის მოსალოდნელი. იმის გათვალისწინებით, რომ საწარმო  მდებარეობს უკვე ათვისებულ ტერიტორიაზე, ტერიტორია იზოლირებულია, ამიტომ საწარმოს ტერიტორია შეუძლებელია ჩაითვალოს გარეული ცხოველების რომელიმე სახეობის საბინადრო ადგილად და მათზე ზემოქმედება არ არის მოსალოდნელი</a:t>
            </a:r>
            <a:r>
              <a:rPr lang="ka-GE" dirty="0" smtClean="0"/>
              <a:t>.</a:t>
            </a:r>
          </a:p>
          <a:p>
            <a:pPr algn="just"/>
            <a:r>
              <a:rPr lang="ka-GE" b="1" dirty="0" smtClean="0"/>
              <a:t> ზემოქმედება </a:t>
            </a:r>
            <a:r>
              <a:rPr lang="ka-GE" b="1" dirty="0"/>
              <a:t>დაცულ </a:t>
            </a:r>
            <a:r>
              <a:rPr lang="ka-GE" b="1" dirty="0" smtClean="0"/>
              <a:t>ტერიტორიაზე</a:t>
            </a:r>
          </a:p>
          <a:p>
            <a:pPr marL="0" indent="0" algn="just">
              <a:buNone/>
            </a:pPr>
            <a:r>
              <a:rPr lang="ka-GE" dirty="0"/>
              <a:t>საწარმოს ტერიტორიიდან ყველაზე ახლო მდებარე დაცულ ტერიტორიას წარმოადგენს გარდაბნის აღკვეთილი, სამხრეთ-აღმოსავლეთის მიმართულებით, მანძილი შეადგენს დაახლოებით 14 კილომეტრს.  შესაბამისად საწარმოს  ექსპლუატაციას დაცულ ტერიტორიებზე ზომოქმედება არ ექნება.</a:t>
            </a:r>
            <a:endParaRPr lang="en-US" dirty="0"/>
          </a:p>
        </p:txBody>
      </p:sp>
    </p:spTree>
    <p:extLst>
      <p:ext uri="{BB962C8B-B14F-4D97-AF65-F5344CB8AC3E}">
        <p14:creationId xmlns:p14="http://schemas.microsoft.com/office/powerpoint/2010/main" val="103263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83771"/>
            <a:ext cx="8596668" cy="5257591"/>
          </a:xfrm>
        </p:spPr>
        <p:txBody>
          <a:bodyPr>
            <a:normAutofit fontScale="85000" lnSpcReduction="10000"/>
          </a:bodyPr>
          <a:lstStyle/>
          <a:p>
            <a:r>
              <a:rPr lang="ka-GE" b="1" dirty="0"/>
              <a:t>ვიზუალურ-ლანდშაფტური </a:t>
            </a:r>
            <a:r>
              <a:rPr lang="ka-GE" b="1" dirty="0" smtClean="0"/>
              <a:t>ზემოქმედება</a:t>
            </a:r>
          </a:p>
          <a:p>
            <a:pPr marL="0" indent="0" algn="just">
              <a:buNone/>
            </a:pPr>
            <a:r>
              <a:rPr lang="ka-GE" dirty="0"/>
              <a:t>საქმიანობის განხორციელების ტერიტორია ვიზუალურ-ლანდშაფტური ზემოქმედების ძირითადი რეცეპტორებისთვის (მოსახლეობა, ცენტრალურ საავტომობილო გზაზე მოძრავი მგზავრები) შეუმჩნეველია - ცენტრალური საავტომობილო გზიდან ს-9 (თბილისის შემოსასვლელი) მოშორებულია 430 მეტრით აღმოსავლეთის მიმართულებით, ასევე აღსანიშნავია, ის ფაქტი რომ არსებული ტერიტორიის მიმდებარედ წარმოდგენილია სასოფლო-სამეურნეო სავარგულები. უახლოესი დასახლებული ადგილი სოფ. მთისძირი დაშორებულია 580 მ-ით დასავლეთის მიმართულებით რომეთანაც ლანშაფტის სპეციფიკიდან გამომდინარე ვიზუალური კონტაქტიც შეუძლებელია. შეასაბამისად საპროექტო ტერიტორიის საქმიანობით,  ვიზუალურ - ლანდშაფტურ მდგომარებაზე ზემოქმედება მოსალოდნელი არ არის</a:t>
            </a:r>
            <a:r>
              <a:rPr lang="ka-GE" dirty="0" smtClean="0"/>
              <a:t>.</a:t>
            </a:r>
          </a:p>
          <a:p>
            <a:pPr algn="just"/>
            <a:r>
              <a:rPr lang="ka-GE" b="1" dirty="0" smtClean="0"/>
              <a:t>არსებულ </a:t>
            </a:r>
            <a:r>
              <a:rPr lang="ka-GE" b="1" dirty="0"/>
              <a:t>საქმიანონობასთან/ან დაგეგმილ საქმიანობასთან კუმულაციური </a:t>
            </a:r>
            <a:r>
              <a:rPr lang="ka-GE" b="1" dirty="0" smtClean="0"/>
              <a:t>ზემოქმედება</a:t>
            </a:r>
          </a:p>
          <a:p>
            <a:pPr marL="0" indent="0" algn="just">
              <a:buNone/>
            </a:pPr>
            <a:r>
              <a:rPr lang="ka-GE" dirty="0"/>
              <a:t>საწარმოს ტერიტორია გარშემორტყმულია სასოფლო - სამეურნეო სავარგულებით, თუმცა, არსებული მდგომარეობით არ ხდება  მიწების დამუშავება მოსახლეობის მიერ. უახლოესი დასახლებული პუნქტი მდებარეობს დახლოებით 580 მ -ის დაშორებით. დღეის მდგომარეობით არც ახლა და არც სამომავლოდ არ იგეგმება რაიმე სახის საწარმოს მშენებლობა. შესაბამისად კუმულაციურ ზემოქმედებას არ ექნება ადგილი</a:t>
            </a:r>
            <a:r>
              <a:rPr lang="ka-GE" dirty="0" smtClean="0"/>
              <a:t>.</a:t>
            </a:r>
          </a:p>
          <a:p>
            <a:pPr algn="just"/>
            <a:r>
              <a:rPr lang="ka-GE" b="1" dirty="0" smtClean="0"/>
              <a:t>ზემოქმედება </a:t>
            </a:r>
            <a:r>
              <a:rPr lang="ka-GE" b="1" dirty="0"/>
              <a:t>ტყით მჭიდროთ დაფარულ </a:t>
            </a:r>
            <a:r>
              <a:rPr lang="ka-GE" b="1" dirty="0" smtClean="0"/>
              <a:t>ტერიტორიაზე</a:t>
            </a:r>
          </a:p>
          <a:p>
            <a:pPr marL="0" indent="0" algn="just">
              <a:buNone/>
            </a:pPr>
            <a:r>
              <a:rPr lang="ka-GE" dirty="0"/>
              <a:t>საწარმოს ტერიტორია უახლოესი ტყით მჭიდროდ დაფარული ტერიტორიიდან დაშორებულია  დაახლოებით 2250 მ-ით ჩრდილო - აღმოსავლეთით მიმართულებით. აქედან გამომდინარე ზემოქმედება ტყით მჭიდროთ დაფარულ ტერიტორიაზე მოსალოდნელი არ არის.</a:t>
            </a:r>
            <a:endParaRPr lang="en-US" dirty="0"/>
          </a:p>
        </p:txBody>
      </p:sp>
    </p:spTree>
    <p:extLst>
      <p:ext uri="{BB962C8B-B14F-4D97-AF65-F5344CB8AC3E}">
        <p14:creationId xmlns:p14="http://schemas.microsoft.com/office/powerpoint/2010/main" val="357727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62000"/>
          </a:xfrm>
        </p:spPr>
        <p:txBody>
          <a:bodyPr>
            <a:normAutofit/>
          </a:bodyPr>
          <a:lstStyle/>
          <a:p>
            <a:pPr algn="ctr"/>
            <a:r>
              <a:rPr lang="ka-GE" sz="3200" b="1" dirty="0">
                <a:solidFill>
                  <a:schemeClr val="tx1">
                    <a:lumMod val="95000"/>
                    <a:lumOff val="5000"/>
                  </a:schemeClr>
                </a:solidFill>
              </a:rPr>
              <a:t>საკანონმდებლო საფუძველი</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371600"/>
            <a:ext cx="8596668" cy="4448629"/>
          </a:xfrm>
        </p:spPr>
        <p:txBody>
          <a:bodyPr>
            <a:normAutofit/>
          </a:bodyPr>
          <a:lstStyle/>
          <a:p>
            <a:pPr algn="just"/>
            <a:r>
              <a:rPr lang="ka-GE" sz="1600" dirty="0"/>
              <a:t>საქართველოს კანონის „გარემოსდაცვითი შეფასების კოდექსი“-ს მე-6 მუხლის შესაბამისად, გზშ-ს ერთ-ერთი ეტაპია სკოპინგის პროცედურა, რომელიც განსაზღვრავს გზშ-ისთვის მოსაპოვებელი და შესასწავლი ინფორმაციის ჩამონათვალს და ამ ინფორმაციის გზშ-ის ანგარიშში ასახვის საშუალებებს. აღნიშნული პროცედურის საფუძველზე, მზადდება წინასწარი დოკუმენტი (სკოპინგის ანგარიში), რომლის საფუძველზეც გდსმს გასცემს სკოპინგის დასკვნას. საქმიანობის განმახორციელებელი ვალდებულია საქმიანობის დაგეგმვის შეძლებისდაგვარად ადრეულ ეტაპზე წარუდგინოს სამინისტროს სკოპინგის განცხადება სკოპინგის ანგარიშთან ერთად</a:t>
            </a:r>
            <a:r>
              <a:rPr lang="ka-GE" sz="1600" dirty="0" smtClean="0"/>
              <a:t>.</a:t>
            </a:r>
          </a:p>
          <a:p>
            <a:pPr algn="just"/>
            <a:r>
              <a:rPr lang="ka-GE" sz="1600" dirty="0"/>
              <a:t>სკოპინგის ანგარიშის შესწავლის საფუძველზე, სამინისტრო გასცემს სკოპინგის დასკვნას, რომლითაც განისაზღვრება გზშ-ის ანგარიშის მომზადებისთვის საჭირო კვლევების, მოსაპოვებელი და შესასწავლი ინფორმაციის ჩამონათვალი. სკოპინგის დასკვნის გათვალისწინება სავალდებულოა გზშ-ის ანგარიშის მომზადებისას</a:t>
            </a:r>
            <a:r>
              <a:rPr lang="ka-GE" sz="1600" dirty="0" smtClean="0"/>
              <a:t>.</a:t>
            </a:r>
          </a:p>
          <a:p>
            <a:pPr algn="just"/>
            <a:r>
              <a:rPr lang="ka-GE" sz="1600" dirty="0"/>
              <a:t>აღნიშნული საქმიანობა, ,,ნარჩენების აღდგენა (კომპოსტის წარმოება), გარდა არასახიფათო ნარჩენების წინასწარი დამუშავებისა“ წარმოადგენს საქართველოს კანონის ,,გარემოსდაცვითი შეფასების კოდექსი’’-ს </a:t>
            </a:r>
            <a:r>
              <a:rPr lang="en-US" sz="1600" dirty="0"/>
              <a:t>II </a:t>
            </a:r>
            <a:r>
              <a:rPr lang="ka-GE" sz="1600" dirty="0"/>
              <a:t>დანართის 10.3 პუნქტით გათვალისწინებულ საქმიანობას. </a:t>
            </a:r>
            <a:endParaRPr lang="ka-GE" sz="1600" dirty="0" smtClean="0"/>
          </a:p>
          <a:p>
            <a:pPr algn="just"/>
            <a:endParaRPr lang="en-US" dirty="0"/>
          </a:p>
        </p:txBody>
      </p:sp>
    </p:spTree>
    <p:extLst>
      <p:ext uri="{BB962C8B-B14F-4D97-AF65-F5344CB8AC3E}">
        <p14:creationId xmlns:p14="http://schemas.microsoft.com/office/powerpoint/2010/main" val="4011975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41829"/>
            <a:ext cx="8596668" cy="5199533"/>
          </a:xfrm>
        </p:spPr>
        <p:txBody>
          <a:bodyPr>
            <a:normAutofit fontScale="92500" lnSpcReduction="20000"/>
          </a:bodyPr>
          <a:lstStyle/>
          <a:p>
            <a:r>
              <a:rPr lang="ka-GE" b="1" dirty="0" smtClean="0"/>
              <a:t>ზემოქმედება </a:t>
            </a:r>
            <a:r>
              <a:rPr lang="ka-GE" b="1" dirty="0"/>
              <a:t>კულტურული </a:t>
            </a:r>
            <a:r>
              <a:rPr lang="ka-GE" b="1" dirty="0" smtClean="0"/>
              <a:t>მემკვიდრეობის ძეგლებზე</a:t>
            </a:r>
          </a:p>
          <a:p>
            <a:pPr marL="0" indent="0" algn="just">
              <a:buNone/>
            </a:pPr>
            <a:r>
              <a:rPr lang="ka-GE" dirty="0"/>
              <a:t>საწარმოს მიმდებარედ რაიმე კულტურული მემკვიდრეობის ძეგლები არ გვხვდება და არც ლიტერატურული წყაროებით არ არის აღწერილი. შესაბამისად, საქმიანობის ექსპლუატაციის პროცესში, ვინაიდან პროექტი სამშენებლო სამუშაოების განხორციელებას (გრუნტის ექსკავირებას) არ ითვალისწინებს კულტურული მემკვიდრეობის ძეგლებზე ზემოქმედების რისკი </a:t>
            </a:r>
            <a:r>
              <a:rPr lang="ka-GE" dirty="0" smtClean="0"/>
              <a:t>მოსალოდნელი </a:t>
            </a:r>
            <a:r>
              <a:rPr lang="ka-GE" dirty="0"/>
              <a:t>არ არის</a:t>
            </a:r>
            <a:r>
              <a:rPr lang="ka-GE" dirty="0" smtClean="0"/>
              <a:t>.</a:t>
            </a:r>
          </a:p>
          <a:p>
            <a:pPr algn="just"/>
            <a:r>
              <a:rPr lang="ka-GE" b="1" dirty="0" smtClean="0"/>
              <a:t>ზემოქმედება </a:t>
            </a:r>
            <a:r>
              <a:rPr lang="ka-GE" b="1" dirty="0"/>
              <a:t>შავ ზღვაზე და სანაპირო </a:t>
            </a:r>
            <a:r>
              <a:rPr lang="ka-GE" b="1" dirty="0" smtClean="0"/>
              <a:t>ზოლზე</a:t>
            </a:r>
          </a:p>
          <a:p>
            <a:pPr marL="0" indent="0" algn="just">
              <a:buNone/>
            </a:pPr>
            <a:r>
              <a:rPr lang="ka-GE" dirty="0"/>
              <a:t>შავი ზღვის სანაპირო ზოლიდან ქვემო ქართლის რეგიონი და საწარმო დაახლოებით 266 კმ. და მეტი მანძილით არის დაშორებული. შესაბამისად, რაიმე სახის გავლენა შავი ზღვის სანაპირო ზოლზე გამორიცხულია</a:t>
            </a:r>
            <a:r>
              <a:rPr lang="ka-GE" dirty="0" smtClean="0"/>
              <a:t>.</a:t>
            </a:r>
          </a:p>
          <a:p>
            <a:pPr algn="just"/>
            <a:r>
              <a:rPr lang="ka-GE" b="1" dirty="0" smtClean="0"/>
              <a:t>ტრანსასაზღვრო ზემოქმედება</a:t>
            </a:r>
          </a:p>
          <a:p>
            <a:pPr marL="0" indent="0" algn="just">
              <a:buNone/>
            </a:pPr>
            <a:r>
              <a:rPr lang="ka-GE" dirty="0"/>
              <a:t>საპროექტო ტერიტორიის საქმიანობის სპეციფიკის, მასშტაბების და ადგილმდებარეობის გათვალისწინებით, ტრანსსასაზღვრო ზემოქმედება მოსალოდნელი არ არის</a:t>
            </a:r>
            <a:r>
              <a:rPr lang="ka-GE" dirty="0" smtClean="0"/>
              <a:t>.</a:t>
            </a:r>
          </a:p>
          <a:p>
            <a:pPr algn="just"/>
            <a:r>
              <a:rPr lang="ka-GE" b="1" dirty="0" smtClean="0"/>
              <a:t>საქმიანობასთან </a:t>
            </a:r>
            <a:r>
              <a:rPr lang="ka-GE" b="1" dirty="0"/>
              <a:t>დაკავშირებული მასშტაბური ავარიის ან/და კატასტროფის </a:t>
            </a:r>
            <a:r>
              <a:rPr lang="ka-GE" b="1" dirty="0" smtClean="0"/>
              <a:t>რისკები</a:t>
            </a:r>
          </a:p>
          <a:p>
            <a:pPr marL="0" indent="0" algn="just">
              <a:buNone/>
            </a:pPr>
            <a:r>
              <a:rPr lang="ka-GE" dirty="0"/>
              <a:t>საპროექტო ტერიტორიის  ექსპლუატაცის პროცესში არ ხდება  ხანძარსაშიში და ფეთქებადსაშიში ნივთიერებების შენახვა და მათ გამოყენება. ტერიტორიის  მომიჯნავედ არ არის წარმოდგენილი ხშირი ტყით დაფარული ტერიტორიები, სადაც ხანძარი შეიძლება სწრაფად გავრცელდეს. </a:t>
            </a:r>
            <a:endParaRPr lang="en-US" dirty="0"/>
          </a:p>
        </p:txBody>
      </p:sp>
    </p:spTree>
    <p:extLst>
      <p:ext uri="{BB962C8B-B14F-4D97-AF65-F5344CB8AC3E}">
        <p14:creationId xmlns:p14="http://schemas.microsoft.com/office/powerpoint/2010/main" val="1505679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88571"/>
          </a:xfrm>
        </p:spPr>
        <p:txBody>
          <a:bodyPr>
            <a:normAutofit fontScale="90000"/>
          </a:bodyPr>
          <a:lstStyle/>
          <a:p>
            <a:pPr algn="ctr"/>
            <a:r>
              <a:rPr lang="ka-GE" b="1" dirty="0" smtClean="0">
                <a:solidFill>
                  <a:schemeClr val="tx1">
                    <a:lumMod val="95000"/>
                    <a:lumOff val="5000"/>
                  </a:schemeClr>
                </a:solidFill>
              </a:rPr>
              <a:t>ზემოქმედებების </a:t>
            </a:r>
            <a:r>
              <a:rPr lang="ka-GE" b="1" dirty="0">
                <a:solidFill>
                  <a:schemeClr val="tx1">
                    <a:lumMod val="95000"/>
                    <a:lumOff val="5000"/>
                  </a:schemeClr>
                </a:solidFill>
              </a:rPr>
              <a:t>შეფასება და გზშ-ს ეტაპზე შესასწავლი ინფორმაციის ჩამონათვალი</a:t>
            </a:r>
            <a:endParaRPr lang="en-US" b="1" dirty="0">
              <a:solidFill>
                <a:schemeClr val="tx1">
                  <a:lumMod val="95000"/>
                  <a:lumOff val="5000"/>
                </a:schemeClr>
              </a:solidFill>
            </a:endParaRPr>
          </a:p>
        </p:txBody>
      </p:sp>
      <p:sp>
        <p:nvSpPr>
          <p:cNvPr id="3" name="Content Placeholder 2"/>
          <p:cNvSpPr>
            <a:spLocks noGrp="1"/>
          </p:cNvSpPr>
          <p:nvPr>
            <p:ph idx="1"/>
          </p:nvPr>
        </p:nvSpPr>
        <p:spPr>
          <a:xfrm>
            <a:off x="677334" y="1698171"/>
            <a:ext cx="8596668" cy="4992915"/>
          </a:xfrm>
        </p:spPr>
        <p:txBody>
          <a:bodyPr>
            <a:normAutofit fontScale="85000" lnSpcReduction="10000"/>
          </a:bodyPr>
          <a:lstStyle/>
          <a:p>
            <a:r>
              <a:rPr lang="ka-GE" b="1" dirty="0" smtClean="0"/>
              <a:t>ატმოსფერული </a:t>
            </a:r>
            <a:r>
              <a:rPr lang="ka-GE" b="1" dirty="0"/>
              <a:t>ჰაერის </a:t>
            </a:r>
            <a:r>
              <a:rPr lang="ka-GE" b="1" dirty="0" smtClean="0"/>
              <a:t>დაბინძურება</a:t>
            </a:r>
            <a:endParaRPr lang="en-US" b="1" dirty="0" smtClean="0"/>
          </a:p>
          <a:p>
            <a:r>
              <a:rPr lang="ka-GE" dirty="0"/>
              <a:t>1. 4 ცალი ქვაბი (ბოილერი) E-1 რუსული წარმოების. რომლებიც მუშაობენ გაზზე. გაზის ხარჯი თითოეულზე შეადგენს (50-70) მ3 საათში;</a:t>
            </a:r>
            <a:endParaRPr lang="en-US" dirty="0"/>
          </a:p>
          <a:p>
            <a:r>
              <a:rPr lang="ka-GE" dirty="0"/>
              <a:t>2. ფრონტალური დამტვირთველი (დღის მანძილზე მოიხმარს 10ლ დიზელის საწვავს)</a:t>
            </a:r>
            <a:endParaRPr lang="en-US" dirty="0"/>
          </a:p>
          <a:p>
            <a:r>
              <a:rPr lang="ka-GE" dirty="0"/>
              <a:t>3. კომპოსტირება (ნარჩენების აღდგენა)</a:t>
            </a:r>
            <a:endParaRPr lang="ka-GE" dirty="0"/>
          </a:p>
          <a:p>
            <a:r>
              <a:rPr lang="ka-GE" b="1" dirty="0"/>
              <a:t>კომპოსტირების პროცესის მიმოხილვა ატმოსფერულ ჰაერთან მიმართებაში</a:t>
            </a:r>
            <a:r>
              <a:rPr lang="ka-GE" b="1" dirty="0" smtClean="0"/>
              <a:t>:</a:t>
            </a:r>
          </a:p>
          <a:p>
            <a:pPr marL="0" indent="0" algn="just">
              <a:buNone/>
            </a:pPr>
            <a:r>
              <a:rPr lang="ka-GE" dirty="0"/>
              <a:t>კომპოსტირება იწყება ინგრედიენტების შერევით და დასველებით, შემდგომ მასის დასაწყობებით აერობულ საცავში. წყობის დასველების და ფორმირების შემდეგ, აერობული დუღილი (კომპოსტირება) იწყება მიკროორგანიზმების ზრდისა და გამრავლების შედეგად, რომლებიც ბუნებრივად გვხვდება ნაყარის ინგრედიენტებში. ამ პროცესში სითბო, ამიაკი და ნახშირორჟანგი გამოიყოფა, როგორც სუბპროდუქტები. იძულებითი აერაციის გამოყენების პროცესია როდესაც კომპოსტი მოთავსებულია ბეტონის იატაკზე ან გვირაბებში, ან ბუნკერებში და ხდება ჰაერის იძულებითი გავლით აეროზაცია. </a:t>
            </a:r>
            <a:r>
              <a:rPr lang="ka-GE" dirty="0" smtClean="0"/>
              <a:t>სოკოს </a:t>
            </a:r>
            <a:r>
              <a:rPr lang="ka-GE" dirty="0"/>
              <a:t>კომპოსტი ვითარდება, რადგან ნედლეულის ქიმიური ბუნება გარდაიქმნება მიკროორგანიზმების მოქმედებით, სითბოთი და ზოგიერთი სითბოსგანთავისუფლებული ქიმიური რეაქციით. ამ მოვლენების შედეგად ხდება კვების წყარო, რომელიც ყველაზე მეტად შესაფერისია სოკოს ზრდისთვის</a:t>
            </a:r>
            <a:r>
              <a:rPr lang="ka-GE" dirty="0" smtClean="0"/>
              <a:t>..</a:t>
            </a:r>
            <a:endParaRPr lang="en-US" dirty="0" smtClean="0"/>
          </a:p>
          <a:p>
            <a:pPr marL="0" indent="0" algn="just">
              <a:buNone/>
            </a:pPr>
            <a:endParaRPr lang="ka-GE" dirty="0" smtClean="0"/>
          </a:p>
          <a:p>
            <a:pPr algn="just"/>
            <a:r>
              <a:rPr lang="ka-GE" dirty="0" smtClean="0"/>
              <a:t>.</a:t>
            </a:r>
            <a:endParaRPr lang="en-US" dirty="0"/>
          </a:p>
        </p:txBody>
      </p:sp>
    </p:spTree>
    <p:extLst>
      <p:ext uri="{BB962C8B-B14F-4D97-AF65-F5344CB8AC3E}">
        <p14:creationId xmlns:p14="http://schemas.microsoft.com/office/powerpoint/2010/main" val="36144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ატმოსფერული ჰაერის დაბინძურება</a:t>
            </a:r>
            <a:r>
              <a:rPr lang="en-US" b="1" dirty="0"/>
              <a:t/>
            </a:r>
            <a:br>
              <a:rPr lang="en-US" b="1" dirty="0"/>
            </a:br>
            <a:endParaRPr lang="en-US" dirty="0"/>
          </a:p>
        </p:txBody>
      </p:sp>
      <p:sp>
        <p:nvSpPr>
          <p:cNvPr id="3" name="Content Placeholder 2"/>
          <p:cNvSpPr>
            <a:spLocks noGrp="1"/>
          </p:cNvSpPr>
          <p:nvPr>
            <p:ph idx="1"/>
          </p:nvPr>
        </p:nvSpPr>
        <p:spPr/>
        <p:txBody>
          <a:bodyPr>
            <a:normAutofit fontScale="85000" lnSpcReduction="20000"/>
          </a:bodyPr>
          <a:lstStyle/>
          <a:p>
            <a:r>
              <a:rPr lang="ka-GE" dirty="0"/>
              <a:t>- ნახშირორჟანგი(უსუნო), </a:t>
            </a:r>
            <a:endParaRPr lang="en-US" dirty="0"/>
          </a:p>
          <a:p>
            <a:r>
              <a:rPr lang="ka-GE" dirty="0"/>
              <a:t>- მეთანი(უსუნო); </a:t>
            </a:r>
            <a:endParaRPr lang="en-US" dirty="0"/>
          </a:p>
          <a:p>
            <a:r>
              <a:rPr lang="ka-GE" dirty="0"/>
              <a:t>- აზოტის ოქსიდი- (მოტკბო სუნი); </a:t>
            </a:r>
            <a:endParaRPr lang="en-US" dirty="0"/>
          </a:p>
          <a:p>
            <a:r>
              <a:rPr lang="ka-GE" dirty="0"/>
              <a:t>- აირადი ამიაკი (ამიაკის მწვავე სუნი); </a:t>
            </a:r>
            <a:endParaRPr lang="en-US" dirty="0"/>
          </a:p>
          <a:p>
            <a:r>
              <a:rPr lang="ka-GE" dirty="0"/>
              <a:t>- გოგირდწყალბადი (უსიამოვნო სუნი) </a:t>
            </a:r>
            <a:endParaRPr lang="en-US" dirty="0"/>
          </a:p>
          <a:p>
            <a:pPr algn="just"/>
            <a:r>
              <a:rPr lang="ka-GE" dirty="0"/>
              <a:t>კომპოსტირების ქარხნებში დაბალი გაფრქვევის ოპერაციეის სახელმძღვანელო, რომელიც გამოქვეყნებულია კომპოსტის ხარისხის ფედერალური ასოციაციის მიერ (BGK e.V) 2010 წელს (“Betrieb von Kompostierungsanlagen mit geringen Emissionen klimarelevanter Gase”)) კომპოსტირების პროცესში აირების ხვედრითი გამოყოფა 1ტ გადამუშავებულ პროდუქციაზე (გ/ტ) შეადგენს (ბუნებრივი პროცესით):</a:t>
            </a:r>
            <a:endParaRPr lang="en-US" dirty="0"/>
          </a:p>
          <a:p>
            <a:r>
              <a:rPr lang="ka-GE" dirty="0"/>
              <a:t>- ნახშირბადნაერთების-1100გ/ტ; </a:t>
            </a:r>
            <a:endParaRPr lang="en-US" dirty="0"/>
          </a:p>
          <a:p>
            <a:r>
              <a:rPr lang="ka-GE" dirty="0"/>
              <a:t>- მეთანის-850-1000 გ/ტ; </a:t>
            </a:r>
            <a:endParaRPr lang="en-US" dirty="0"/>
          </a:p>
          <a:p>
            <a:r>
              <a:rPr lang="ka-GE" dirty="0"/>
              <a:t>- არამეთანური აქროლადი ორგანული ნაერთები-370-490 გ/ტ; </a:t>
            </a:r>
            <a:endParaRPr lang="en-US" dirty="0"/>
          </a:p>
          <a:p>
            <a:r>
              <a:rPr lang="ka-GE" dirty="0"/>
              <a:t>- აირადი ამიაკი-350-470 გ/ტ - აზოტის ოქსიდი-72-110გ/ტ.</a:t>
            </a:r>
            <a:endParaRPr lang="en-US" dirty="0"/>
          </a:p>
          <a:p>
            <a:endParaRPr lang="en-US" dirty="0"/>
          </a:p>
        </p:txBody>
      </p:sp>
    </p:spTree>
    <p:extLst>
      <p:ext uri="{BB962C8B-B14F-4D97-AF65-F5344CB8AC3E}">
        <p14:creationId xmlns:p14="http://schemas.microsoft.com/office/powerpoint/2010/main" val="3485707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t>ატმოსფერული ჰაერის დაბინძურება</a:t>
            </a:r>
            <a:endParaRPr lang="en-US" dirty="0"/>
          </a:p>
        </p:txBody>
      </p:sp>
      <p:sp>
        <p:nvSpPr>
          <p:cNvPr id="3" name="Content Placeholder 2"/>
          <p:cNvSpPr>
            <a:spLocks noGrp="1"/>
          </p:cNvSpPr>
          <p:nvPr>
            <p:ph idx="1"/>
          </p:nvPr>
        </p:nvSpPr>
        <p:spPr/>
        <p:txBody>
          <a:bodyPr>
            <a:normAutofit fontScale="85000" lnSpcReduction="20000"/>
          </a:bodyPr>
          <a:lstStyle/>
          <a:p>
            <a:pPr algn="just"/>
            <a:r>
              <a:rPr lang="ka-GE" dirty="0"/>
              <a:t>ეკოლოგიური პრობლემები, უსიამოვნო სუნით  შეშფოთება, სოკოს კომპოსტის მომზადება საცხოვრებელ უბნებთან ახლოს სოკოების ზოგიერთი მეურნეობის პრობლემაა. სოკოს კომპოსტის მომზადებასთან დაკავშირებული უსიამოვნო სუნი ამ ჩივილების ძირითადი მიზეზია. შემაწუხებელი სუნის წარმოქმნის საკითხი აგრძელებს ზეწოლას სოკოს მწარმოებლებზე, რაც ძირითადად ტექნოლოგიური პროცესის დარღვევის, ან ნარჩენების არასათანადო მართვასთანაა დაკავშირებული, რასაც ახლომდებარე ურბანული მოსახლეობის საფუძვლიან გულიწყრომას </a:t>
            </a:r>
            <a:r>
              <a:rPr lang="ka-GE" dirty="0" smtClean="0"/>
              <a:t>იწვევს</a:t>
            </a:r>
            <a:r>
              <a:rPr lang="en-US" dirty="0" smtClean="0"/>
              <a:t>.</a:t>
            </a:r>
          </a:p>
          <a:p>
            <a:pPr algn="just"/>
            <a:r>
              <a:rPr lang="ka-GE" dirty="0"/>
              <a:t>ზოგადად, ადამიანს შეუძლია იგრძნოს ამიაკის სუნი, როდესაც კონცენტრაცია 0.10 პროცენტზე მეტია. ეკოლოგიური პრობლემები, უსიამოვნო სუნით  შეშფოთება, სოკოს კომპოსტის მომზადება საცხოვრებელ უბნებთან ახლოს სოკოების ზოგიერთი მეურნეობის პრობლემაა. სოკოს კომპოსტის მომზადებასთან დაკავშირებული უსიამოვნო სუნი ამ ჩივილების ძირითადი მიზეზია. სუბურბანიზაციის კომბინაციამ და ზოგადი მოსახლეობის მგრძნობიარობამ გარემოსდაცვითი საკითხების მიმართ საზოგადოების ყურადღება ამ საკითხზე მიიპყრო. მწარმოებლებმა მიიღეს რამდენიმე ღონისძიება სოკოს მოშენების გარემოზე ზემოქმედების შესამცირებლად, მათ შორის, ბუნკერებში ან გვირაბებში მოთავსებული I ფაზის კომპოსტის იძულებითი აერაციის პრაქტიკა. ამასთან, შემაწუხებელი სუნის წარმოქმნის საკითხი აგრძელებს ზეწოლას სოკოს მწარმოებლებზე, რაც ძირითადად ტექნოლოგიური პროცესის დარღვევის, ან ნარჩენების არასათანადო მართვასთანაა დაკავშირებული, რასაც ახლომდებარე ურბანული მოსახლეობის საფუძვლიან გულიწყრომას იწვევს.</a:t>
            </a:r>
            <a:endParaRPr lang="en-US" dirty="0"/>
          </a:p>
          <a:p>
            <a:pPr algn="just"/>
            <a:endParaRPr lang="en-US" dirty="0"/>
          </a:p>
        </p:txBody>
      </p:sp>
    </p:spTree>
    <p:extLst>
      <p:ext uri="{BB962C8B-B14F-4D97-AF65-F5344CB8AC3E}">
        <p14:creationId xmlns:p14="http://schemas.microsoft.com/office/powerpoint/2010/main" val="3569781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ატმოსფერული ჰაერის დაბინძურება</a:t>
            </a:r>
            <a:r>
              <a:rPr lang="en-US" dirty="0"/>
              <a:t/>
            </a:r>
            <a:br>
              <a:rPr lang="en-US" dirty="0"/>
            </a:br>
            <a:endParaRPr lang="en-US" dirty="0"/>
          </a:p>
        </p:txBody>
      </p:sp>
      <p:sp>
        <p:nvSpPr>
          <p:cNvPr id="3" name="Content Placeholder 2"/>
          <p:cNvSpPr>
            <a:spLocks noGrp="1"/>
          </p:cNvSpPr>
          <p:nvPr>
            <p:ph idx="1"/>
          </p:nvPr>
        </p:nvSpPr>
        <p:spPr/>
        <p:txBody>
          <a:bodyPr/>
          <a:lstStyle/>
          <a:p>
            <a:pPr algn="just"/>
            <a:endParaRPr lang="en-US" b="1" dirty="0" smtClean="0"/>
          </a:p>
          <a:p>
            <a:pPr algn="just"/>
            <a:r>
              <a:rPr lang="ka-GE" b="1" dirty="0" smtClean="0"/>
              <a:t>შემარბილებელი </a:t>
            </a:r>
            <a:r>
              <a:rPr lang="ka-GE" b="1" dirty="0"/>
              <a:t>ღონისძიებები</a:t>
            </a:r>
          </a:p>
          <a:p>
            <a:pPr marL="0" indent="0" algn="just">
              <a:buNone/>
            </a:pPr>
            <a:r>
              <a:rPr lang="ka-GE" dirty="0"/>
              <a:t>ექსპლუატაციის ეტაპზე ატმოსფერული ჰაერის დაბინძურების შემცირების მიზნით გამოყენებულ იქნება სტანდარტული შემარბილებელი ღონისძიებები როგორიცაა: ექსპლუატაციის პროცესში საწარმოს სხვადასხვა სექციაში დანადგარების მუდმივი კონტროლი -მონიტორინგი. რაც შეეხება უახლოეს დასახლებულ პუნქტთან მიმართებაში ექსპლუატაციის ეტაპზე მოსახლეობის სუნით შეწუხების პრაქტიკულად გამორიცხვის, ასევე შემარბილებელი ღონისძიებების, მონიტორინგის ეფექტურობის შეფასების განსაზღვის მიზნით, კომპანია განიხილავს ატმოსფერულ ჰაერში სუნის აღმომჩენი სამრეწველო ხელსაწყოების საწარმოს პერიმეტრზე განთავსებას მუდმივი მონიტორინგისთვის.  აღნიშნული საკითხი დაზუსტდება გზშ-ს ეტაპზე</a:t>
            </a:r>
            <a:endParaRPr lang="en-US" dirty="0"/>
          </a:p>
        </p:txBody>
      </p:sp>
    </p:spTree>
    <p:extLst>
      <p:ext uri="{BB962C8B-B14F-4D97-AF65-F5344CB8AC3E}">
        <p14:creationId xmlns:p14="http://schemas.microsoft.com/office/powerpoint/2010/main" val="341855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06400"/>
          </a:xfrm>
        </p:spPr>
        <p:txBody>
          <a:bodyPr>
            <a:normAutofit/>
          </a:bodyPr>
          <a:lstStyle/>
          <a:p>
            <a:pPr algn="just"/>
            <a:r>
              <a:rPr lang="ka-GE" sz="1800" b="1" dirty="0" smtClean="0">
                <a:solidFill>
                  <a:schemeClr val="tx1">
                    <a:lumMod val="95000"/>
                    <a:lumOff val="5000"/>
                  </a:schemeClr>
                </a:solidFill>
              </a:rPr>
              <a:t>აკუსტიკური </a:t>
            </a:r>
            <a:r>
              <a:rPr lang="ka-GE" sz="1800" b="1" dirty="0">
                <a:solidFill>
                  <a:schemeClr val="tx1">
                    <a:lumMod val="95000"/>
                    <a:lumOff val="5000"/>
                  </a:schemeClr>
                </a:solidFill>
              </a:rPr>
              <a:t>ხმაურით გამოწვეული ზემოქმედება</a:t>
            </a:r>
            <a:endParaRPr lang="en-US" sz="1800" b="1" dirty="0">
              <a:solidFill>
                <a:schemeClr val="tx1">
                  <a:lumMod val="95000"/>
                  <a:lumOff val="5000"/>
                </a:schemeClr>
              </a:solidFill>
            </a:endParaRPr>
          </a:p>
        </p:txBody>
      </p:sp>
      <p:sp>
        <p:nvSpPr>
          <p:cNvPr id="3" name="Content Placeholder 2"/>
          <p:cNvSpPr>
            <a:spLocks noGrp="1"/>
          </p:cNvSpPr>
          <p:nvPr>
            <p:ph idx="1"/>
          </p:nvPr>
        </p:nvSpPr>
        <p:spPr>
          <a:xfrm>
            <a:off x="677334" y="1233715"/>
            <a:ext cx="8596668" cy="4807648"/>
          </a:xfrm>
        </p:spPr>
        <p:txBody>
          <a:bodyPr>
            <a:normAutofit fontScale="92500" lnSpcReduction="20000"/>
          </a:bodyPr>
          <a:lstStyle/>
          <a:p>
            <a:pPr algn="just"/>
            <a:r>
              <a:rPr lang="ka-GE" dirty="0"/>
              <a:t>აკუსტიკური ხმაურით ზემოქმედება მოსალოდნელია როგორც ახალი ტექნოლოგიური ხაზის (ტორფის გადამამუშავებელი ხაზი) მოწყობის, ასევე არსებული ტექნოლოგიური ხაზის ექსპლუატაციის ეტაპზე. აკუსტიკური ხმაური დაკავშირებული იქნება პროექტის განხორციელების ორივე სტადიაზე სატრანსპორტო საშუალებების გადაადგილებასთან</a:t>
            </a:r>
            <a:r>
              <a:rPr lang="ka-GE" dirty="0" smtClean="0"/>
              <a:t>. </a:t>
            </a:r>
            <a:r>
              <a:rPr lang="ka-GE" dirty="0"/>
              <a:t>ექსპლუატაციი სტადიაზე აკუსტიკური ხმაური დაკავშირებული იქნება სატრანსპორტო ოპერაციების განხორცილებასთან და აღნიშნული სამუშაოებისთვის საჭირო ტიპიური, სპეციალური ტექნიკის (ფრონტალური დამტვირთველი და ა/ტრანსპორტი) გამოყენებათან. მნიშვნელოვანია აღინიშნოს, რომ საპროექტო ტერიტორია წლებია განიცდის მნიშვნელოვან ტექნოგენურ დატვირთვას  და გამომდინარე აქედან, ტერიტორიის ირგვლივ სივრცე ადაპტირებულია, ტექნოგენურად სახეცვლილია და აკუსტიკური ხმაურით გარემოს ცალკეულ კომპონენტებზე უარყოფითი ზემოქმედების რისკი მინიმალურია</a:t>
            </a:r>
            <a:r>
              <a:rPr lang="ka-GE" dirty="0" smtClean="0"/>
              <a:t>.</a:t>
            </a:r>
          </a:p>
          <a:p>
            <a:pPr algn="just"/>
            <a:r>
              <a:rPr lang="ka-GE" b="1" dirty="0" smtClean="0"/>
              <a:t>შემარბილებელი ღონისძიებები</a:t>
            </a:r>
          </a:p>
          <a:p>
            <a:pPr marL="0" indent="0" algn="just">
              <a:buNone/>
            </a:pPr>
            <a:r>
              <a:rPr lang="ka-GE" dirty="0"/>
              <a:t>ამ შემთხვევაში გამოყენებული იქნება მსგავსი ტიპის სამუშაოებითვის საჭირო სტანდარტული შემარბილებელი ღონისძიებები, რაც ძირითადად გულისხმობს: ტექნიკის და სატრანსპორტო საშუალებების ტექნიკური გამართულობის კონტროლს; ტრანსპორტირების სიჩქარეების მინიმუმამდე შემცირებას და კონტროლს ა.შ. საქმიანობის სპეციფიკიდან გამომდინარე, ხმაურის დონე არ გადააჭარბებს, ან შესაძლოა მცირედ აღემატებოდეს ნორმირებულ სიდიდეს დღის საათებში მხოლოდ სამუშაო მოედანზე. </a:t>
            </a:r>
            <a:endParaRPr lang="en-US" dirty="0"/>
          </a:p>
          <a:p>
            <a:pPr algn="just"/>
            <a:endParaRPr lang="en-US" dirty="0"/>
          </a:p>
        </p:txBody>
      </p:sp>
    </p:spTree>
    <p:extLst>
      <p:ext uri="{BB962C8B-B14F-4D97-AF65-F5344CB8AC3E}">
        <p14:creationId xmlns:p14="http://schemas.microsoft.com/office/powerpoint/2010/main" val="190084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595085"/>
          </a:xfrm>
        </p:spPr>
        <p:txBody>
          <a:bodyPr>
            <a:normAutofit/>
          </a:bodyPr>
          <a:lstStyle/>
          <a:p>
            <a:r>
              <a:rPr lang="ka-GE" sz="2800" b="1" dirty="0" smtClean="0">
                <a:solidFill>
                  <a:schemeClr val="tx1">
                    <a:lumMod val="95000"/>
                    <a:lumOff val="5000"/>
                  </a:schemeClr>
                </a:solidFill>
              </a:rPr>
              <a:t>ნარჩენებით </a:t>
            </a:r>
            <a:r>
              <a:rPr lang="ka-GE" sz="2800" b="1" dirty="0">
                <a:solidFill>
                  <a:schemeClr val="tx1">
                    <a:lumMod val="95000"/>
                    <a:lumOff val="5000"/>
                  </a:schemeClr>
                </a:solidFill>
              </a:rPr>
              <a:t>გარემოს დაბინძურები რისკები</a:t>
            </a:r>
            <a:endParaRPr lang="en-US" sz="2800" b="1" dirty="0">
              <a:solidFill>
                <a:schemeClr val="tx1">
                  <a:lumMod val="95000"/>
                  <a:lumOff val="5000"/>
                </a:schemeClr>
              </a:solidFill>
            </a:endParaRPr>
          </a:p>
        </p:txBody>
      </p:sp>
      <p:sp>
        <p:nvSpPr>
          <p:cNvPr id="3" name="Content Placeholder 2"/>
          <p:cNvSpPr>
            <a:spLocks noGrp="1"/>
          </p:cNvSpPr>
          <p:nvPr>
            <p:ph idx="1"/>
          </p:nvPr>
        </p:nvSpPr>
        <p:spPr>
          <a:xfrm>
            <a:off x="677334" y="1407887"/>
            <a:ext cx="8596668" cy="4633475"/>
          </a:xfrm>
        </p:spPr>
        <p:txBody>
          <a:bodyPr>
            <a:normAutofit lnSpcReduction="10000"/>
          </a:bodyPr>
          <a:lstStyle/>
          <a:p>
            <a:pPr lvl="0" algn="just"/>
            <a:r>
              <a:rPr lang="ka-GE" dirty="0"/>
              <a:t>ნარჩენების </a:t>
            </a:r>
            <a:r>
              <a:rPr lang="ka-GE" dirty="0" smtClean="0"/>
              <a:t>პრევენცია: </a:t>
            </a:r>
            <a:r>
              <a:rPr lang="ka-GE" dirty="0"/>
              <a:t>ნებისმიერი სახის მასალა, ნივთები ან ნივთიერება ობიექტის ტერიტორიაზე შემოტანილი იქნება იმ რაოდენობით, რაც საჭიროა საწარმოო სამუშაოების სრულყოფილად წარმართვისათვის. ტერიტორიებზე მასალების ხანგრძლივი დროით დასაწყობება არ მოხდება;</a:t>
            </a:r>
            <a:endParaRPr lang="en-US" dirty="0"/>
          </a:p>
          <a:p>
            <a:r>
              <a:rPr lang="ka-GE" b="1" dirty="0"/>
              <a:t>ნარჩენების აღდგენა</a:t>
            </a:r>
            <a:r>
              <a:rPr lang="ka-GE" b="1" dirty="0" smtClean="0"/>
              <a:t>:</a:t>
            </a:r>
          </a:p>
          <a:p>
            <a:pPr marL="0" indent="0" algn="just">
              <a:buNone/>
            </a:pPr>
            <a:r>
              <a:rPr lang="ka-GE" dirty="0"/>
              <a:t>კომპანია აწარმოებს კომპოსტს ანუ აღადგენს ნარჩენებს. კომპოსტის წარმოებისთვის გამოიყენება ქათმის სკინტლი (ექსკრემენტები), ნამჯა, თაბაშირი და კარბამიდი, ასევე ტორფი. აქედან ნარჩენებს წარმოადგენს ქათმის სკინტლი და ნამჯა, რომლებიც საწარმოს ტერიტორიაზე განთავსდება ნარჩენების აღდგენის ოპერაციის კოდით </a:t>
            </a:r>
            <a:r>
              <a:rPr lang="en-US" dirty="0"/>
              <a:t>R 13. </a:t>
            </a:r>
            <a:r>
              <a:rPr lang="ka-GE" dirty="0"/>
              <a:t>თაბაშირი, კარბამიდი და ტორფი კი როგორც პროდუქტი ისე განიხილება ნარჩენების აღდგენის პროცესში. მომზადებული მასა გადის პასტერიზაციას და კონდენსაციას სპეციალურად მოწყობილ დახურულ გვირაბებში.  შემდგომი ეტაპი მოიცავს სოკოს თესვას(მიცელიუმი),რომლის ინკუბაციის პერიოდიც გადის სპეციალურ დახურულ გვირაბებში.     ამის შემდგომ, ხდება მიღებული მასის სპეციალურ სადგარზე განთავსება, ტორფთან შერევა და სპეციალურ სათბურში განთავსება თაროებზე, სადაც მიმდინარეობის სოკოს მოყვანა. </a:t>
            </a:r>
            <a:endParaRPr lang="en-US" dirty="0"/>
          </a:p>
        </p:txBody>
      </p:sp>
    </p:spTree>
    <p:extLst>
      <p:ext uri="{BB962C8B-B14F-4D97-AF65-F5344CB8AC3E}">
        <p14:creationId xmlns:p14="http://schemas.microsoft.com/office/powerpoint/2010/main" val="3907272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91886"/>
          </a:xfrm>
        </p:spPr>
        <p:txBody>
          <a:bodyPr>
            <a:normAutofit fontScale="90000"/>
          </a:bodyPr>
          <a:lstStyle/>
          <a:p>
            <a:r>
              <a:rPr lang="ka-GE" sz="2000" b="1" dirty="0">
                <a:solidFill>
                  <a:schemeClr val="tx1">
                    <a:lumMod val="95000"/>
                    <a:lumOff val="5000"/>
                  </a:schemeClr>
                </a:solidFill>
              </a:rPr>
              <a:t>ნარჩენების შეგროვების მეთოდები </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677334" y="1146629"/>
            <a:ext cx="8596668" cy="4894733"/>
          </a:xfrm>
        </p:spPr>
        <p:txBody>
          <a:bodyPr>
            <a:normAutofit lnSpcReduction="10000"/>
          </a:bodyPr>
          <a:lstStyle/>
          <a:p>
            <a:pPr algn="just"/>
            <a:r>
              <a:rPr lang="ka-GE" dirty="0"/>
              <a:t>საწარმოში ნარჩენების შეგროვება მოხდება კონტეინერული სისტემის გამოყენებით. უზრუნველყოფილი იქნება სახიფათო და არასახიფათო ნარჩენების შეგროვება ცალ–ცალკე კატეგორიების მიხედვით, შემდგომში მათი სპეციფიკური დამუშავების გაიოლების მიზნით. ნარჩენების კონტეინერები შესაბამისი იქნება შესანახი ნარჩენების ზომისა, ფორმისა, შემადგენლობისა და ხიფათის შემცველობისა. გამოყენებული იქნება მხოლოდ კარგ მდგომარეობაში მყოფი კონტეინერები, რომელთაც თავსახურები დაეხურება. გათვალისწინებული იქნება კონტეინერის შიგ განსათავსებელი ნარჩენის შესაბამისობა, რომ არ მოხდეს ნარჩენისა და კონტეინერის ერთმანეთთან რეაგირება ან მოხდეს ნარჩენის გამოჟონვა.</a:t>
            </a:r>
          </a:p>
          <a:p>
            <a:pPr algn="just"/>
            <a:r>
              <a:rPr lang="ka-GE" dirty="0"/>
              <a:t>ყველა სახის სახიფათო ნარჩენი მკაცრად იქნება სეპარირებული დანარჩენი ნარჩენებისაგან. ერთ კონტეინერში განთავსდება მხოლოდ ერთი სახის სახიფათო ნარჩენები. მყარი და თხევადი ნარჩენები ერთმანეთს არ შეერევა.</a:t>
            </a:r>
          </a:p>
          <a:p>
            <a:pPr algn="just"/>
            <a:r>
              <a:rPr lang="ka-GE" dirty="0"/>
              <a:t>საწარმოო სრული ციკლის დასრულების შემდეგ წარმოქმნილი სოკოს ფესვები (კუდები) განცალკევდება კომპოსტისგან და შეგროვდება განცალკევებით. ასევე წარმოქმნილი კომპოსტის ნარჩენები შეგროვდება განცალკევებით და გადაეცემა შესაბამისი ლიცენზიის მქონე კომპანიას.</a:t>
            </a:r>
            <a:endParaRPr lang="en-US" dirty="0"/>
          </a:p>
        </p:txBody>
      </p:sp>
    </p:spTree>
    <p:extLst>
      <p:ext uri="{BB962C8B-B14F-4D97-AF65-F5344CB8AC3E}">
        <p14:creationId xmlns:p14="http://schemas.microsoft.com/office/powerpoint/2010/main" val="118410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8971"/>
          </a:xfrm>
        </p:spPr>
        <p:txBody>
          <a:bodyPr>
            <a:normAutofit/>
          </a:bodyPr>
          <a:lstStyle/>
          <a:p>
            <a:r>
              <a:rPr lang="ka-GE" sz="2400" b="1" dirty="0">
                <a:solidFill>
                  <a:schemeClr val="tx1">
                    <a:lumMod val="95000"/>
                    <a:lumOff val="5000"/>
                  </a:schemeClr>
                </a:solidFill>
              </a:rPr>
              <a:t>წარმოქმნილი ნარჩენების ტრანსპორტირების მეთოდები</a:t>
            </a:r>
            <a:endParaRPr lang="en-US" sz="2400" b="1" dirty="0">
              <a:solidFill>
                <a:schemeClr val="tx1">
                  <a:lumMod val="95000"/>
                  <a:lumOff val="5000"/>
                </a:schemeClr>
              </a:solidFill>
            </a:endParaRPr>
          </a:p>
        </p:txBody>
      </p:sp>
      <p:sp>
        <p:nvSpPr>
          <p:cNvPr id="3" name="Content Placeholder 2"/>
          <p:cNvSpPr>
            <a:spLocks noGrp="1"/>
          </p:cNvSpPr>
          <p:nvPr>
            <p:ph idx="1"/>
          </p:nvPr>
        </p:nvSpPr>
        <p:spPr>
          <a:xfrm>
            <a:off x="677334" y="1190171"/>
            <a:ext cx="8596668" cy="4851191"/>
          </a:xfrm>
        </p:spPr>
        <p:txBody>
          <a:bodyPr>
            <a:normAutofit fontScale="62500" lnSpcReduction="20000"/>
          </a:bodyPr>
          <a:lstStyle/>
          <a:p>
            <a:r>
              <a:rPr lang="ka-GE" dirty="0"/>
              <a:t>არა-სახიფათო</a:t>
            </a:r>
          </a:p>
          <a:p>
            <a:pPr marL="0" indent="0">
              <a:buNone/>
            </a:pPr>
            <a:r>
              <a:rPr lang="ka-GE" dirty="0"/>
              <a:t>•	არა-სახიფათო ნარჩენების ტრანსპორტირება განხორციელდება  ნარჩენების ტრანსპორტირების მოქმედი წესების სრული დაცვით. </a:t>
            </a:r>
          </a:p>
          <a:p>
            <a:pPr marL="0" indent="0">
              <a:buNone/>
            </a:pPr>
            <a:r>
              <a:rPr lang="ka-GE" dirty="0"/>
              <a:t>•	ნარჩენების ჩატვირთვა სატრანსპორტო საშუალებებში მოხდება მათი ძარების ტევადობის შესაბამისად; </a:t>
            </a:r>
          </a:p>
          <a:p>
            <a:pPr marL="0" indent="0">
              <a:buNone/>
            </a:pPr>
            <a:r>
              <a:rPr lang="ka-GE" dirty="0"/>
              <a:t>•	ნარჩენების ჩატვირთვა/გადმოტვირთვა და ტრანსპორტირებასთან დაკავშირებული ყველა ოპერაცია მაქსიმალურად იქნება მექანიზირებული და ჰერმეტული;</a:t>
            </a:r>
          </a:p>
          <a:p>
            <a:pPr marL="0" indent="0">
              <a:buNone/>
            </a:pPr>
            <a:r>
              <a:rPr lang="ka-GE" dirty="0"/>
              <a:t>•	დაუშვებელია ნარჩენების დაკარგვა და გაფანტვა ტრანსპორტირების დროს;</a:t>
            </a:r>
          </a:p>
          <a:p>
            <a:pPr marL="0" indent="0">
              <a:buNone/>
            </a:pPr>
            <a:r>
              <a:rPr lang="ka-GE" dirty="0"/>
              <a:t>•	ნარჩენების გადასატანად გამოყენებული სატრანსპორტო საშუალება შესაბამისობაში იქნება საქართველოს რეგულაციების</a:t>
            </a:r>
            <a:r>
              <a:rPr lang="ka-GE" dirty="0" smtClean="0"/>
              <a:t>.</a:t>
            </a:r>
          </a:p>
          <a:p>
            <a:endParaRPr lang="ka-GE" dirty="0"/>
          </a:p>
          <a:p>
            <a:r>
              <a:rPr lang="ka-GE" dirty="0"/>
              <a:t>სახიფათო</a:t>
            </a:r>
          </a:p>
          <a:p>
            <a:r>
              <a:rPr lang="ka-GE" dirty="0"/>
              <a:t>•	ტრანსპორტირების დროს, შეივსება სახიფათო ნარჩენების ტრანსპორტირების ფორმა ნარჩენების მართვის საიტზე (</a:t>
            </a:r>
            <a:r>
              <a:rPr lang="en-US" dirty="0"/>
              <a:t>http://wms.mepa.gov.ge/).  </a:t>
            </a:r>
          </a:p>
          <a:p>
            <a:r>
              <a:rPr lang="en-US" dirty="0"/>
              <a:t>•	</a:t>
            </a:r>
            <a:r>
              <a:rPr lang="ka-GE" dirty="0"/>
              <a:t>ნარჩენების ტრანსპორტირება ხორციელდება  შესაბამისი ლიცენზიის მქონე კომპანიის მიერ, ნარჩენების ტრანსპორტირების მოქმედი წესების სრული დაცვით:</a:t>
            </a:r>
          </a:p>
          <a:p>
            <a:r>
              <a:rPr lang="ka-GE" dirty="0"/>
              <a:t>•	ნარჩენების ჩატვირთვა/გადმოტვირთვა და ტრანსპორტირებასთან დაკავშირებული ყველა ოპერაცია მაქსიმალურად იქნება მექანიზირებული და ჰერმეტული;</a:t>
            </a:r>
          </a:p>
          <a:p>
            <a:r>
              <a:rPr lang="ka-GE" dirty="0"/>
              <a:t>•	ნარჩენების ჩატვირთვა სატრანსპორტო საშუალებებში მოხდება მათი ძარების ტევადობის შესაბამისად; </a:t>
            </a:r>
          </a:p>
          <a:p>
            <a:r>
              <a:rPr lang="ka-GE" dirty="0"/>
              <a:t>•	დაუშვებელია ნარჩენების დაკარგვა და გაფანტვა ტრანსპორტირების დროს;</a:t>
            </a:r>
          </a:p>
          <a:p>
            <a:r>
              <a:rPr lang="ka-GE" dirty="0"/>
              <a:t>•	ნარჩენების გადასატანად გამოყენებულ სატრანსპორტო საშუალება შესაბამისობაში იქნება საქართველოს რეგულაციების.</a:t>
            </a:r>
          </a:p>
          <a:p>
            <a:endParaRPr lang="ka-GE" dirty="0"/>
          </a:p>
        </p:txBody>
      </p:sp>
    </p:spTree>
    <p:extLst>
      <p:ext uri="{BB962C8B-B14F-4D97-AF65-F5344CB8AC3E}">
        <p14:creationId xmlns:p14="http://schemas.microsoft.com/office/powerpoint/2010/main" val="365832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0229"/>
          </a:xfrm>
        </p:spPr>
        <p:txBody>
          <a:bodyPr>
            <a:normAutofit/>
          </a:bodyPr>
          <a:lstStyle/>
          <a:p>
            <a:r>
              <a:rPr lang="ka-GE" sz="2000" b="1" dirty="0">
                <a:solidFill>
                  <a:schemeClr val="tx1">
                    <a:lumMod val="95000"/>
                    <a:lumOff val="5000"/>
                  </a:schemeClr>
                </a:solidFill>
              </a:rPr>
              <a:t>სეპარირების მეთოდების აღწერა, განსაკუთრებით-სახიფათო ნარჩენები სხვა ნარჩენებისგან განცალკევების შესახებ</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677334" y="1538515"/>
            <a:ext cx="8596668" cy="4502848"/>
          </a:xfrm>
        </p:spPr>
        <p:txBody>
          <a:bodyPr/>
          <a:lstStyle/>
          <a:p>
            <a:pPr marL="0" indent="0">
              <a:buNone/>
            </a:pPr>
            <a:r>
              <a:rPr lang="ka-GE" dirty="0"/>
              <a:t>ნარჩენების სეპარაცია მოხდება მოედანზე  პერსონალის და სპეციალურად გამოყოფილი ნარჩენების მართვის გუნდის მიერ. ნარჩენების განთავსების უბნები მოეწყობა იმ ადგილის გარშემო, სადაც მოხდება ნარჩენების </a:t>
            </a:r>
            <a:r>
              <a:rPr lang="ka-GE" dirty="0" smtClean="0"/>
              <a:t>სეპარაცია;</a:t>
            </a:r>
          </a:p>
          <a:p>
            <a:r>
              <a:rPr lang="ka-GE" b="1" dirty="0"/>
              <a:t>წარმოქმნილი ნარჩენების დროებითი შენახვის მეთოდები და </a:t>
            </a:r>
            <a:r>
              <a:rPr lang="ka-GE" b="1" dirty="0" smtClean="0"/>
              <a:t>პირობები</a:t>
            </a:r>
          </a:p>
          <a:p>
            <a:pPr marL="0" indent="0" algn="just">
              <a:buNone/>
            </a:pPr>
            <a:r>
              <a:rPr lang="ka-GE" dirty="0"/>
              <a:t>საქმიანობის განხორციელების პროცესში წარმოქმნილი ნარჩენების დროებითი დასაწყობების უბნებისთვის გათვალისწინებული იქნება შემდეგი პირობების დაცვა:</a:t>
            </a:r>
          </a:p>
          <a:p>
            <a:pPr marL="0" indent="0" algn="just">
              <a:buNone/>
            </a:pPr>
            <a:r>
              <a:rPr lang="ka-GE" dirty="0"/>
              <a:t>•	სახიფათო ნარჩენების განთავსებისთვის მოეწყობა ბეტონის იატაკის მქონე გადახურული მოედანი (კონტეინერული ტიპის), შემდეგი  მოთხოვნების დაცვით:</a:t>
            </a:r>
          </a:p>
          <a:p>
            <a:pPr marL="0" indent="0" algn="just">
              <a:buNone/>
            </a:pPr>
            <a:r>
              <a:rPr lang="en-US" dirty="0"/>
              <a:t>o	</a:t>
            </a:r>
            <a:r>
              <a:rPr lang="ka-GE" dirty="0"/>
              <a:t>სათავსს ექნება სათანადო აღნიშვნა და დაცული იქნება ატმოსფერული ნალექების ზემოქმედებისა და უცხო პირების ხელყოფისაგან;</a:t>
            </a:r>
          </a:p>
          <a:p>
            <a:pPr marL="0" indent="0">
              <a:buNone/>
            </a:pPr>
            <a:endParaRPr lang="en-US" b="1" dirty="0"/>
          </a:p>
        </p:txBody>
      </p:sp>
    </p:spTree>
    <p:extLst>
      <p:ext uri="{BB962C8B-B14F-4D97-AF65-F5344CB8AC3E}">
        <p14:creationId xmlns:p14="http://schemas.microsoft.com/office/powerpoint/2010/main" val="332709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8629"/>
          </a:xfrm>
        </p:spPr>
        <p:txBody>
          <a:bodyPr>
            <a:normAutofit/>
          </a:bodyPr>
          <a:lstStyle/>
          <a:p>
            <a:pPr algn="ctr"/>
            <a:r>
              <a:rPr lang="ka-GE" sz="3200" b="1" dirty="0" smtClean="0">
                <a:solidFill>
                  <a:schemeClr val="tx1">
                    <a:lumMod val="95000"/>
                    <a:lumOff val="5000"/>
                  </a:schemeClr>
                </a:solidFill>
              </a:rPr>
              <a:t>პროექტის მოკლე მიმოხილვა</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248229"/>
            <a:ext cx="8596668" cy="4793133"/>
          </a:xfrm>
        </p:spPr>
        <p:txBody>
          <a:bodyPr>
            <a:normAutofit fontScale="85000" lnSpcReduction="20000"/>
          </a:bodyPr>
          <a:lstStyle/>
          <a:p>
            <a:pPr algn="just"/>
            <a:r>
              <a:rPr lang="ka-GE" dirty="0"/>
              <a:t>წინამდებარე სკოპინგის ანგარიში წარმოადგენს ქვემო ქართლში, ქ. რუსთავის მუნიციპალიტეტში, კრწანისი, რუსთავის გზატკეცილი მე-17 კმ-ში შპს „თეთრი ქუდის“  საკუთრებაში არსებულ არასასოფლო-სამეურნეო დანიშნულების მიწის ნაკვეთზე, სოკოს წარმოების პროექტს, რომელის საწარმოო პროცესის განუყოფელ ნაწილს წარმოადგენს კომპოსტის დამზადება-ნარჩენების აღდგენა. </a:t>
            </a:r>
            <a:endParaRPr lang="ka-GE" dirty="0" smtClean="0"/>
          </a:p>
          <a:p>
            <a:pPr algn="just"/>
            <a:r>
              <a:rPr lang="ka-GE" dirty="0"/>
              <a:t>კომპანიას გააჩნია მრავალწლიანი გამოცდილება აღნიშნულ სფეროში, ეწევა ანალოგიურ მრეწველობას სომხეთის რესპუბლიკაში და რუსეთის ფედერაციაში. აწარმოებს სხვადასხვა ჯიშის სოკოს და ამარაგებს, როგორც ადგილობრივ ბაზარს, ასევე არაერთ ქვეყანას. პროექტის მიხედვით, დაგეგმილია საწარმოს მოქმედი კანონმდებლობის შესაბამისად ექსპლუატაციის განხორციელება და წელიწადში 180-200 ტონა სოკოს მოყვანა და რეალიზება</a:t>
            </a:r>
            <a:r>
              <a:rPr lang="ka-GE" dirty="0" smtClean="0"/>
              <a:t>.</a:t>
            </a:r>
          </a:p>
          <a:p>
            <a:pPr algn="just"/>
            <a:r>
              <a:rPr lang="ka-GE" dirty="0"/>
              <a:t>საწარმო უზრუნველყოფილია ყველა საჭირო კომუნიკაციით: წყალმომარაგებით, ელექტროენერგიით და ბუნებრივი არით</a:t>
            </a:r>
            <a:r>
              <a:rPr lang="ka-GE" dirty="0" smtClean="0"/>
              <a:t>.</a:t>
            </a:r>
          </a:p>
          <a:p>
            <a:pPr algn="just"/>
            <a:r>
              <a:rPr lang="ka-GE" dirty="0"/>
              <a:t>ვიზუალური შეფასებით ტერიტორია ანთროპოგენულად სახეცვლილია და წლების მაძილზე განიცდიდა დიდ ანთროპოგენულ ზემოქმედებას, რადგან ძირითადში გამოიყენებოდა სასოფლო-სამეურნეო დანიშნულების სხვდასხვა პროდუქციის დასამზადებლებლად, სადაც განთავსებული იყო მრავალი შენობა-ნაგებბობები სხვადასხვა ფუნქციური დატვირთვით. </a:t>
            </a:r>
          </a:p>
          <a:p>
            <a:pPr algn="just"/>
            <a:r>
              <a:rPr lang="ka-GE" dirty="0"/>
              <a:t>დღეის მდგომარეობით შპს ,,თეთრი ქუდის’’ საწარმოს ტერიტორიაზე განთავსებულია მრავალი კაპიტალური შენობა, თავისი დამხმარე ინფრასტრუქტურით, რომელიც მთლიანად ჩართულია სოკოს წარმოების პროცესში. (გარდა ამორტიზირებული სასათბურე მეურნეობისა).</a:t>
            </a:r>
          </a:p>
          <a:p>
            <a:pPr algn="just"/>
            <a:endParaRPr lang="en-US" dirty="0"/>
          </a:p>
        </p:txBody>
      </p:sp>
    </p:spTree>
    <p:extLst>
      <p:ext uri="{BB962C8B-B14F-4D97-AF65-F5344CB8AC3E}">
        <p14:creationId xmlns:p14="http://schemas.microsoft.com/office/powerpoint/2010/main" val="281021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1543"/>
          </a:xfrm>
        </p:spPr>
        <p:txBody>
          <a:bodyPr>
            <a:normAutofit/>
          </a:bodyPr>
          <a:lstStyle/>
          <a:p>
            <a:r>
              <a:rPr lang="ka-GE" sz="2000" b="1" dirty="0" smtClean="0">
                <a:solidFill>
                  <a:schemeClr val="tx1">
                    <a:lumMod val="95000"/>
                    <a:lumOff val="5000"/>
                  </a:schemeClr>
                </a:solidFill>
              </a:rPr>
              <a:t>ზემოქმედება </a:t>
            </a:r>
            <a:r>
              <a:rPr lang="ka-GE" sz="2000" b="1" dirty="0">
                <a:solidFill>
                  <a:schemeClr val="tx1">
                    <a:lumMod val="95000"/>
                    <a:lumOff val="5000"/>
                  </a:schemeClr>
                </a:solidFill>
              </a:rPr>
              <a:t>სატრანსპორტო ნაკადებზე</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677334" y="1320801"/>
            <a:ext cx="8596668" cy="4720562"/>
          </a:xfrm>
        </p:spPr>
        <p:txBody>
          <a:bodyPr>
            <a:normAutofit fontScale="92500" lnSpcReduction="10000"/>
          </a:bodyPr>
          <a:lstStyle/>
          <a:p>
            <a:pPr algn="just"/>
            <a:r>
              <a:rPr lang="ka-GE" dirty="0"/>
              <a:t>პროექტის განხორციელების სტადიაზე ძირითადი სატრანსპორტო ოპერაციები განხორციელდება ძირითადში ქ. რუსთავის დასახლებული პუნქტების გვერდის ავლით საავტომობილო მაგისტრალზე. ექსპლუატაციის ეტაპზე განიხილება სატრანსპორტო ოპერაციები რომელიც მნიშვნელოვანი სატრანსპორტო ოპერაციები ქალაქის მიმართულებით არ არის მოსალოდნელი, რადგან თვითონ საპროექტო საწარმო და პოტენციური ობიექტები რომლებიდანაც განხორციელდება ნედლეულის შემოტანა და გატანა უმეტეს შემთხვევაში მჭიდროდ დსასახლებულ პუნქტებში არ მდებარეობს (ნარჩენების შემგროვებელი ობიქტები). ტერიტორიაზე საწარმოს ექსპლუატაციის ეტაპზე მოსალოდნელია დაახლოებით 8 სატრანსპორტო ოპერაცია დღეში მათ შორის, ნაგულისხმებია როგორც შემოტანა ასევე პროდუქციის გატანის ოპერაციების </a:t>
            </a:r>
            <a:r>
              <a:rPr lang="ka-GE" dirty="0" smtClean="0"/>
              <a:t>რაოდენობა.ამრიგად  </a:t>
            </a:r>
            <a:r>
              <a:rPr lang="ka-GE" dirty="0"/>
              <a:t>ზემოქმედება სატრანსპორტო ნაკადებზე ძეიძლება შეფასდეს როგორც უმნიშვნელო</a:t>
            </a:r>
            <a:r>
              <a:rPr lang="ka-GE" dirty="0" smtClean="0"/>
              <a:t>.</a:t>
            </a:r>
          </a:p>
          <a:p>
            <a:pPr algn="just"/>
            <a:r>
              <a:rPr lang="ka-GE" b="1" dirty="0"/>
              <a:t>შემარბილებელი ღონისძიებები </a:t>
            </a:r>
            <a:endParaRPr lang="ka-GE" b="1" dirty="0" smtClean="0"/>
          </a:p>
          <a:p>
            <a:pPr marL="0" indent="0" algn="just">
              <a:buNone/>
            </a:pPr>
            <a:r>
              <a:rPr lang="ka-GE" dirty="0"/>
              <a:t>ოპტიმალური მარშრუტის შერჩევა რაც დასახლებული პუნქტებისდან არიდებას გულისხმობს; სიჩქარის შეზღუდვა; ავტო ტრანსპორტის ტექნიკური გამართულობა; საჭიროების შემთხვევაში გზის წყლით დანამვა ამტვერების ასაცილებლად ტერიტორიის მომიჯნავედ; </a:t>
            </a:r>
            <a:endParaRPr lang="en-US" dirty="0"/>
          </a:p>
        </p:txBody>
      </p:sp>
    </p:spTree>
    <p:extLst>
      <p:ext uri="{BB962C8B-B14F-4D97-AF65-F5344CB8AC3E}">
        <p14:creationId xmlns:p14="http://schemas.microsoft.com/office/powerpoint/2010/main" val="71453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6057"/>
          </a:xfrm>
        </p:spPr>
        <p:txBody>
          <a:bodyPr>
            <a:normAutofit/>
          </a:bodyPr>
          <a:lstStyle/>
          <a:p>
            <a:pPr algn="just"/>
            <a:r>
              <a:rPr lang="ka-GE" sz="2000" b="1" dirty="0" smtClean="0">
                <a:solidFill>
                  <a:schemeClr val="tx1">
                    <a:lumMod val="95000"/>
                    <a:lumOff val="5000"/>
                  </a:schemeClr>
                </a:solidFill>
              </a:rPr>
              <a:t>ზემოქმედება </a:t>
            </a:r>
            <a:r>
              <a:rPr lang="ka-GE" sz="2000" b="1" dirty="0">
                <a:solidFill>
                  <a:schemeClr val="tx1">
                    <a:lumMod val="95000"/>
                    <a:lumOff val="5000"/>
                  </a:schemeClr>
                </a:solidFill>
              </a:rPr>
              <a:t>ნიადაგზე და გრუნტზეგრუნტის წყლის ხარისხზე</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677334" y="1175657"/>
            <a:ext cx="8596668" cy="4865705"/>
          </a:xfrm>
        </p:spPr>
        <p:txBody>
          <a:bodyPr>
            <a:normAutofit fontScale="92500" lnSpcReduction="10000"/>
          </a:bodyPr>
          <a:lstStyle/>
          <a:p>
            <a:pPr algn="just"/>
            <a:r>
              <a:rPr lang="ka-GE" dirty="0"/>
              <a:t>ნიადაგის ნაყოფიერ ფენის ხარისხზე, გრუნტზე და მიწისქვეშა გრუნტის წყლებზე  ზემოქმედება მოსალოდნელია მყარი და თხევადი ნარჩენების არასწორი მართვის დროს, გამოყენებული ტექნიკიდან ნავთობპროდუქტების და სხვა დამბინძურებლების გაჟონვა. ასევე ზემოქმედება გრუნტის წყლებზე  მოსალოდნელია სანიაღვრე წყლების არასწორი მართვის </a:t>
            </a:r>
            <a:r>
              <a:rPr lang="ka-GE" dirty="0" smtClean="0"/>
              <a:t>შემთხვევაში. გზშ-ს </a:t>
            </a:r>
            <a:r>
              <a:rPr lang="ka-GE" dirty="0"/>
              <a:t>ეტაპზე დაზუსტება  ექსპლუატაციის ეტაპზე ძირითდი დამაბინძურებელი გარემოებები.</a:t>
            </a:r>
          </a:p>
          <a:p>
            <a:r>
              <a:rPr lang="ka-GE" b="1" dirty="0" smtClean="0"/>
              <a:t>ზემოქმედება </a:t>
            </a:r>
            <a:r>
              <a:rPr lang="ka-GE" b="1" dirty="0"/>
              <a:t>ადამიანის ჯამრთელობაზე და საქმიანობასთან დაკავშირებული ავარიული </a:t>
            </a:r>
            <a:r>
              <a:rPr lang="ka-GE" b="1" dirty="0" smtClean="0"/>
              <a:t>სიტუაციები</a:t>
            </a:r>
          </a:p>
          <a:p>
            <a:pPr marL="0" indent="0" algn="just">
              <a:buNone/>
            </a:pPr>
            <a:r>
              <a:rPr lang="ka-GE" dirty="0"/>
              <a:t>მიმდინარე საქმიანობის პროცესში შესაძლო ავარიული სიტუაციების თავიდან აცილების ღონისძიებების შემუშავებამდე უნდა მოხდეს ავარიული რისკ-ფაქტორების შეფასება, რომლის მიზანია ერთის მხრივ, ხელი შეუწყოს გადაწყვეტილების მიღებას ობიექტის ფუნქციონირების მიზანშეწონილების თვალსაზრისით, მეორეს მხრივ, შექმნას საფუძველი გარემოზე ნეგატიური ზემოქმედების თავიდან ასაცილებელი ან მნიშვნელოვნად შემცირების შემარბილებელი ღონისძიებების დასადგენად. საჭიროების შემთხვევაში გზშ-ის ფაზაზე მომზადდება ავარიულ სიტუაციებზე რეაგირების გეგმა, სადაც კონკრეტულად იქნება გაწერილი შესაძლო ავარიული სიტუაციების სახეები, მათი თავიდან აცილების გზები და ავარიულ ინციდენტებზე რეაგირების  ქმედებები. </a:t>
            </a:r>
            <a:endParaRPr lang="en-US" dirty="0"/>
          </a:p>
        </p:txBody>
      </p:sp>
    </p:spTree>
    <p:extLst>
      <p:ext uri="{BB962C8B-B14F-4D97-AF65-F5344CB8AC3E}">
        <p14:creationId xmlns:p14="http://schemas.microsoft.com/office/powerpoint/2010/main" val="323738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6057"/>
          </a:xfrm>
        </p:spPr>
        <p:txBody>
          <a:bodyPr>
            <a:normAutofit/>
          </a:bodyPr>
          <a:lstStyle/>
          <a:p>
            <a:pPr algn="just"/>
            <a:r>
              <a:rPr lang="ka-GE" sz="2000" b="1" dirty="0" smtClean="0">
                <a:solidFill>
                  <a:schemeClr val="tx1">
                    <a:lumMod val="95000"/>
                    <a:lumOff val="5000"/>
                  </a:schemeClr>
                </a:solidFill>
              </a:rPr>
              <a:t>გარემოსდაცვითი </a:t>
            </a:r>
            <a:r>
              <a:rPr lang="ka-GE" sz="2000" b="1" dirty="0">
                <a:solidFill>
                  <a:schemeClr val="tx1">
                    <a:lumMod val="95000"/>
                    <a:lumOff val="5000"/>
                  </a:schemeClr>
                </a:solidFill>
              </a:rPr>
              <a:t>მენეჯმენტის და მონიტორინგის პრინციპი</a:t>
            </a:r>
            <a:endParaRPr lang="en-US" sz="2000" b="1" dirty="0">
              <a:solidFill>
                <a:schemeClr val="tx1">
                  <a:lumMod val="95000"/>
                  <a:lumOff val="5000"/>
                </a:schemeClr>
              </a:solidFill>
            </a:endParaRPr>
          </a:p>
        </p:txBody>
      </p:sp>
      <p:sp>
        <p:nvSpPr>
          <p:cNvPr id="3" name="Content Placeholder 2"/>
          <p:cNvSpPr>
            <a:spLocks noGrp="1"/>
          </p:cNvSpPr>
          <p:nvPr>
            <p:ph idx="1"/>
          </p:nvPr>
        </p:nvSpPr>
        <p:spPr>
          <a:xfrm>
            <a:off x="677334" y="1277257"/>
            <a:ext cx="8596668" cy="4764105"/>
          </a:xfrm>
        </p:spPr>
        <p:txBody>
          <a:bodyPr/>
          <a:lstStyle/>
          <a:p>
            <a:pPr algn="just"/>
            <a:r>
              <a:rPr lang="ka-GE" dirty="0"/>
              <a:t>პროექტის განხორციელების პროცესში მოსალოდნელი ზემოქმედების თავიდან აცილება და რისკის შემცირება შეიძლება მიღწეულ იქნას სამუშაოების წარმოების და ოპერირებისას საუკეთესო პრაქტიკის გამოცდილების გამოყენებით. შემარბილებელი ღონისძიებების ნაწილი გათვალისწინებულია პროექტის შემუშავებისას.</a:t>
            </a:r>
          </a:p>
          <a:p>
            <a:pPr algn="just"/>
            <a:r>
              <a:rPr lang="ka-GE" dirty="0"/>
              <a:t>საქმიანობის განხორციელების პროცესში გარემოსდაცვითი რისკების შემარბილებელი ღონისძიებების წინასწარი მონახაზი შეჯამებულია ქვემოთ. გარემოსდაცვითი  ღონისძიებების გატარებაზე პასუხისმგებლობა ეკისრება საქმიანობის განმახორციელებელს</a:t>
            </a:r>
            <a:r>
              <a:rPr lang="ka-GE" dirty="0" smtClean="0"/>
              <a:t>.</a:t>
            </a:r>
          </a:p>
          <a:p>
            <a:pPr algn="just"/>
            <a:r>
              <a:rPr lang="ka-GE" dirty="0"/>
              <a:t>დაგეგმილი საქმიანობის განხორციელების პროცესში, ბუნებრივ და სოციალურ გარემოზე შესაძლო ზემოქმედების შერბილების ღონისძიებების დეტალური პროგრამის დამუშავება მოხდება შეფასების შემდგომ ეტაპზე (გზშ-ის ანგარიშის მომზადება), როდესაც ცნობილი გახდება პროექტის ტექნიკური დეტალები.</a:t>
            </a:r>
            <a:endParaRPr lang="en-US" dirty="0"/>
          </a:p>
          <a:p>
            <a:pPr algn="just"/>
            <a:endParaRPr lang="ka-GE" dirty="0"/>
          </a:p>
          <a:p>
            <a:endParaRPr lang="en-US" dirty="0"/>
          </a:p>
        </p:txBody>
      </p:sp>
    </p:spTree>
    <p:extLst>
      <p:ext uri="{BB962C8B-B14F-4D97-AF65-F5344CB8AC3E}">
        <p14:creationId xmlns:p14="http://schemas.microsoft.com/office/powerpoint/2010/main" val="1311639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3143"/>
          </a:xfrm>
        </p:spPr>
        <p:txBody>
          <a:bodyPr>
            <a:normAutofit/>
          </a:bodyPr>
          <a:lstStyle/>
          <a:p>
            <a:r>
              <a:rPr lang="ka-GE" sz="2400" b="1" dirty="0" smtClean="0">
                <a:solidFill>
                  <a:schemeClr val="tx1">
                    <a:lumMod val="95000"/>
                    <a:lumOff val="5000"/>
                  </a:schemeClr>
                </a:solidFill>
              </a:rPr>
              <a:t>დასკვნები </a:t>
            </a:r>
            <a:r>
              <a:rPr lang="ka-GE" sz="2400" b="1" dirty="0">
                <a:solidFill>
                  <a:schemeClr val="tx1">
                    <a:lumMod val="95000"/>
                    <a:lumOff val="5000"/>
                  </a:schemeClr>
                </a:solidFill>
              </a:rPr>
              <a:t>და რეკომენდაციები</a:t>
            </a:r>
            <a:endParaRPr lang="en-US" sz="2400" b="1" dirty="0">
              <a:solidFill>
                <a:schemeClr val="tx1">
                  <a:lumMod val="95000"/>
                  <a:lumOff val="5000"/>
                </a:schemeClr>
              </a:solidFill>
            </a:endParaRPr>
          </a:p>
        </p:txBody>
      </p:sp>
      <p:sp>
        <p:nvSpPr>
          <p:cNvPr id="3" name="Content Placeholder 2"/>
          <p:cNvSpPr>
            <a:spLocks noGrp="1"/>
          </p:cNvSpPr>
          <p:nvPr>
            <p:ph idx="1"/>
          </p:nvPr>
        </p:nvSpPr>
        <p:spPr>
          <a:xfrm>
            <a:off x="677334" y="1262743"/>
            <a:ext cx="8596668" cy="4778619"/>
          </a:xfrm>
        </p:spPr>
        <p:txBody>
          <a:bodyPr>
            <a:normAutofit fontScale="77500" lnSpcReduction="20000"/>
          </a:bodyPr>
          <a:lstStyle/>
          <a:p>
            <a:r>
              <a:rPr lang="ka-GE" dirty="0"/>
              <a:t>საპროექტო გეგმით გათვალისწინებული  საქმიანობები მნიშვნელოვან უარყოფით ზემოქმედებას არ იქონიებს ბუნებრივ და სოციალურ გარემოზე. ზემოქმედება იქნება  შეზღუდული, ხოლო პროექტის განხორციელებით  </a:t>
            </a:r>
            <a:r>
              <a:rPr lang="ka-GE" dirty="0" smtClean="0"/>
              <a:t>არსებული </a:t>
            </a:r>
            <a:r>
              <a:rPr lang="ka-GE" dirty="0"/>
              <a:t>გარემოსდაცვითი და სოციალური პირობები გაუმჯობესდება</a:t>
            </a:r>
            <a:r>
              <a:rPr lang="ka-GE" dirty="0" smtClean="0"/>
              <a:t>.</a:t>
            </a:r>
          </a:p>
          <a:p>
            <a:r>
              <a:rPr lang="ka-GE" dirty="0"/>
              <a:t>აღნიშნული გარემოებები ქმნის საჭიროებას განვითარდეს მაღალი სტანდარდებით აღჭურვილი სოკოს წარმოების კომპლექსი. უნდა აღინიშნოს, რომ:</a:t>
            </a:r>
            <a:endParaRPr lang="en-US" dirty="0"/>
          </a:p>
          <a:p>
            <a:pPr lvl="0">
              <a:buFont typeface="Arial" panose="020B0604020202020204" pitchFamily="34" charset="0"/>
              <a:buChar char="•"/>
            </a:pPr>
            <a:r>
              <a:rPr lang="en-US" dirty="0" err="1"/>
              <a:t>საპროექტო</a:t>
            </a:r>
            <a:r>
              <a:rPr lang="en-US" dirty="0"/>
              <a:t> </a:t>
            </a:r>
            <a:r>
              <a:rPr lang="en-US" dirty="0" err="1"/>
              <a:t>დერეფანში</a:t>
            </a:r>
            <a:r>
              <a:rPr lang="en-US" dirty="0"/>
              <a:t> </a:t>
            </a:r>
            <a:r>
              <a:rPr lang="en-US" dirty="0" err="1"/>
              <a:t>არ</a:t>
            </a:r>
            <a:r>
              <a:rPr lang="en-US" dirty="0"/>
              <a:t> </a:t>
            </a:r>
            <a:r>
              <a:rPr lang="en-US" dirty="0" err="1"/>
              <a:t>გამოვლენილა</a:t>
            </a:r>
            <a:r>
              <a:rPr lang="en-US" dirty="0"/>
              <a:t> </a:t>
            </a:r>
            <a:r>
              <a:rPr lang="en-US" dirty="0" err="1"/>
              <a:t>სენსიტიური</a:t>
            </a:r>
            <a:r>
              <a:rPr lang="en-US" dirty="0"/>
              <a:t> </a:t>
            </a:r>
            <a:r>
              <a:rPr lang="en-US" dirty="0" err="1"/>
              <a:t>ჰაბიტატები</a:t>
            </a:r>
            <a:r>
              <a:rPr lang="en-US" dirty="0"/>
              <a:t>.</a:t>
            </a:r>
          </a:p>
          <a:p>
            <a:pPr>
              <a:buFont typeface="Arial" panose="020B0604020202020204" pitchFamily="34" charset="0"/>
              <a:buChar char="•"/>
            </a:pPr>
            <a:r>
              <a:rPr lang="en-US" dirty="0" err="1"/>
              <a:t>მცენარეულ</a:t>
            </a:r>
            <a:r>
              <a:rPr lang="en-US" dirty="0"/>
              <a:t> </a:t>
            </a:r>
            <a:r>
              <a:rPr lang="en-US" dirty="0" err="1"/>
              <a:t>საფარსა</a:t>
            </a:r>
            <a:r>
              <a:rPr lang="en-US" dirty="0"/>
              <a:t> </a:t>
            </a:r>
            <a:r>
              <a:rPr lang="en-US" dirty="0" err="1"/>
              <a:t>და</a:t>
            </a:r>
            <a:r>
              <a:rPr lang="en-US" dirty="0"/>
              <a:t> </a:t>
            </a:r>
            <a:r>
              <a:rPr lang="en-US" dirty="0" err="1"/>
              <a:t>ადგილობრივი</a:t>
            </a:r>
            <a:r>
              <a:rPr lang="en-US" dirty="0"/>
              <a:t> </a:t>
            </a:r>
            <a:r>
              <a:rPr lang="en-US" dirty="0" err="1"/>
              <a:t>ჰაბიტატის</a:t>
            </a:r>
            <a:r>
              <a:rPr lang="en-US" dirty="0"/>
              <a:t> </a:t>
            </a:r>
            <a:r>
              <a:rPr lang="en-US" dirty="0" err="1"/>
              <a:t>მთლიანობაზე</a:t>
            </a:r>
            <a:r>
              <a:rPr lang="en-US" dirty="0"/>
              <a:t> </a:t>
            </a:r>
            <a:r>
              <a:rPr lang="en-US" dirty="0" err="1"/>
              <a:t>ზემოქმედება</a:t>
            </a:r>
            <a:r>
              <a:rPr lang="en-US" dirty="0"/>
              <a:t> </a:t>
            </a:r>
            <a:r>
              <a:rPr lang="en-US" dirty="0" err="1"/>
              <a:t>შეიძლება</a:t>
            </a:r>
            <a:r>
              <a:rPr lang="en-US" dirty="0"/>
              <a:t> </a:t>
            </a:r>
            <a:r>
              <a:rPr lang="en-US" dirty="0" err="1"/>
              <a:t>შეფასდეს</a:t>
            </a:r>
            <a:r>
              <a:rPr lang="en-US" dirty="0"/>
              <a:t> </a:t>
            </a:r>
            <a:r>
              <a:rPr lang="en-US" dirty="0" err="1"/>
              <a:t>როგორც</a:t>
            </a:r>
            <a:r>
              <a:rPr lang="en-US" dirty="0"/>
              <a:t> </a:t>
            </a:r>
            <a:r>
              <a:rPr lang="en-US" dirty="0" err="1"/>
              <a:t>უმნიშვნელო</a:t>
            </a:r>
            <a:r>
              <a:rPr lang="en-US" dirty="0"/>
              <a:t>.</a:t>
            </a:r>
          </a:p>
          <a:p>
            <a:pPr>
              <a:buFont typeface="Arial" panose="020B0604020202020204" pitchFamily="34" charset="0"/>
              <a:buChar char="•"/>
            </a:pPr>
            <a:r>
              <a:rPr lang="en-US" dirty="0" err="1"/>
              <a:t>ნაკვეთი</a:t>
            </a:r>
            <a:r>
              <a:rPr lang="en-US" dirty="0"/>
              <a:t> </a:t>
            </a:r>
            <a:r>
              <a:rPr lang="ka-GE" dirty="0"/>
              <a:t>და ინფრასტრუქტურა </a:t>
            </a:r>
            <a:r>
              <a:rPr lang="en-US" dirty="0" err="1"/>
              <a:t>მდგრადია</a:t>
            </a:r>
            <a:r>
              <a:rPr lang="en-US" dirty="0"/>
              <a:t> </a:t>
            </a:r>
            <a:r>
              <a:rPr lang="en-US" dirty="0" err="1"/>
              <a:t>და</a:t>
            </a:r>
            <a:r>
              <a:rPr lang="en-US" dirty="0"/>
              <a:t> </a:t>
            </a:r>
            <a:r>
              <a:rPr lang="en-US" dirty="0" err="1"/>
              <a:t>მისი</a:t>
            </a:r>
            <a:r>
              <a:rPr lang="en-US" dirty="0"/>
              <a:t> </a:t>
            </a:r>
            <a:r>
              <a:rPr lang="en-US" dirty="0" err="1"/>
              <a:t>გამოყენება</a:t>
            </a:r>
            <a:r>
              <a:rPr lang="en-US" dirty="0"/>
              <a:t> </a:t>
            </a:r>
            <a:r>
              <a:rPr lang="en-US" dirty="0" err="1"/>
              <a:t>შესაძლებელია</a:t>
            </a:r>
            <a:r>
              <a:rPr lang="en-US" dirty="0"/>
              <a:t>;</a:t>
            </a:r>
          </a:p>
          <a:p>
            <a:pPr lvl="0">
              <a:buFont typeface="Arial" panose="020B0604020202020204" pitchFamily="34" charset="0"/>
              <a:buChar char="•"/>
            </a:pPr>
            <a:r>
              <a:rPr lang="en-US" dirty="0" err="1"/>
              <a:t>ტერიტორიაზე</a:t>
            </a:r>
            <a:r>
              <a:rPr lang="en-US" dirty="0"/>
              <a:t> </a:t>
            </a:r>
            <a:r>
              <a:rPr lang="en-US" dirty="0" err="1"/>
              <a:t>საშიში</a:t>
            </a:r>
            <a:r>
              <a:rPr lang="en-US" dirty="0"/>
              <a:t> </a:t>
            </a:r>
            <a:r>
              <a:rPr lang="en-US" dirty="0" err="1"/>
              <a:t>გეოლოგიური</a:t>
            </a:r>
            <a:r>
              <a:rPr lang="en-US" dirty="0"/>
              <a:t> </a:t>
            </a:r>
            <a:r>
              <a:rPr lang="en-US" dirty="0" err="1"/>
              <a:t>მოვლენები</a:t>
            </a:r>
            <a:r>
              <a:rPr lang="en-US" dirty="0"/>
              <a:t> (</a:t>
            </a:r>
            <a:r>
              <a:rPr lang="en-US" dirty="0" err="1"/>
              <a:t>მეწყერი</a:t>
            </a:r>
            <a:r>
              <a:rPr lang="en-US" dirty="0"/>
              <a:t>, </a:t>
            </a:r>
            <a:r>
              <a:rPr lang="en-US" dirty="0" err="1"/>
              <a:t>კარსტი</a:t>
            </a:r>
            <a:r>
              <a:rPr lang="en-US" dirty="0"/>
              <a:t>, </a:t>
            </a:r>
            <a:r>
              <a:rPr lang="en-US" dirty="0" err="1"/>
              <a:t>სელი</a:t>
            </a:r>
            <a:r>
              <a:rPr lang="en-US" dirty="0"/>
              <a:t> </a:t>
            </a:r>
            <a:r>
              <a:rPr lang="en-US" dirty="0" err="1"/>
              <a:t>და</a:t>
            </a:r>
            <a:r>
              <a:rPr lang="en-US" dirty="0"/>
              <a:t> </a:t>
            </a:r>
            <a:r>
              <a:rPr lang="en-US" dirty="0" err="1"/>
              <a:t>სხვ</a:t>
            </a:r>
            <a:r>
              <a:rPr lang="en-US" dirty="0"/>
              <a:t>.) </a:t>
            </a:r>
            <a:r>
              <a:rPr lang="en-US" dirty="0" err="1"/>
              <a:t>განვითარებული</a:t>
            </a:r>
            <a:r>
              <a:rPr lang="en-US" dirty="0"/>
              <a:t> </a:t>
            </a:r>
            <a:r>
              <a:rPr lang="en-US" dirty="0" err="1"/>
              <a:t>არ</a:t>
            </a:r>
            <a:r>
              <a:rPr lang="en-US" dirty="0"/>
              <a:t> </a:t>
            </a:r>
            <a:r>
              <a:rPr lang="en-US" dirty="0" err="1"/>
              <a:t>არის</a:t>
            </a:r>
            <a:r>
              <a:rPr lang="en-US" dirty="0"/>
              <a:t>; </a:t>
            </a:r>
          </a:p>
          <a:p>
            <a:pPr lvl="0">
              <a:buFont typeface="Arial" panose="020B0604020202020204" pitchFamily="34" charset="0"/>
              <a:buChar char="•"/>
            </a:pPr>
            <a:r>
              <a:rPr lang="en-US" dirty="0" err="1"/>
              <a:t>აღსანიშნავია</a:t>
            </a:r>
            <a:r>
              <a:rPr lang="en-US" dirty="0"/>
              <a:t>, </a:t>
            </a:r>
            <a:r>
              <a:rPr lang="en-US" dirty="0" err="1"/>
              <a:t>რომ</a:t>
            </a:r>
            <a:r>
              <a:rPr lang="en-US" dirty="0"/>
              <a:t> </a:t>
            </a:r>
            <a:r>
              <a:rPr lang="en-US" dirty="0" err="1"/>
              <a:t>საკვლევ</a:t>
            </a:r>
            <a:r>
              <a:rPr lang="en-US" dirty="0"/>
              <a:t> </a:t>
            </a:r>
            <a:r>
              <a:rPr lang="en-US" dirty="0" err="1"/>
              <a:t>ტერიტორიაზე</a:t>
            </a:r>
            <a:r>
              <a:rPr lang="en-US" dirty="0"/>
              <a:t> </a:t>
            </a:r>
            <a:r>
              <a:rPr lang="en-US" dirty="0" err="1"/>
              <a:t>არ</a:t>
            </a:r>
            <a:r>
              <a:rPr lang="en-US" dirty="0"/>
              <a:t> </a:t>
            </a:r>
            <a:r>
              <a:rPr lang="en-US" dirty="0" err="1"/>
              <a:t>გამოვლენილა</a:t>
            </a:r>
            <a:r>
              <a:rPr lang="en-US" dirty="0"/>
              <a:t> </a:t>
            </a:r>
            <a:r>
              <a:rPr lang="en-US" dirty="0" err="1"/>
              <a:t>რაიმე</a:t>
            </a:r>
            <a:r>
              <a:rPr lang="en-US" dirty="0"/>
              <a:t> </a:t>
            </a:r>
            <a:r>
              <a:rPr lang="en-US" dirty="0" err="1"/>
              <a:t>საკონსერვაციო</a:t>
            </a:r>
            <a:r>
              <a:rPr lang="en-US" dirty="0"/>
              <a:t> </a:t>
            </a:r>
            <a:r>
              <a:rPr lang="en-US" dirty="0" err="1"/>
              <a:t>ღირებულების</a:t>
            </a:r>
            <a:r>
              <a:rPr lang="en-US" dirty="0"/>
              <a:t> </a:t>
            </a:r>
            <a:r>
              <a:rPr lang="en-US" dirty="0" err="1"/>
              <a:t>მქონე</a:t>
            </a:r>
            <a:r>
              <a:rPr lang="en-US" dirty="0"/>
              <a:t> </a:t>
            </a:r>
            <a:r>
              <a:rPr lang="en-US" dirty="0" err="1"/>
              <a:t>ან</a:t>
            </a:r>
            <a:r>
              <a:rPr lang="en-US" dirty="0"/>
              <a:t> </a:t>
            </a:r>
            <a:r>
              <a:rPr lang="en-US" dirty="0" err="1"/>
              <a:t>საქართველოს</a:t>
            </a:r>
            <a:r>
              <a:rPr lang="en-US" dirty="0"/>
              <a:t> </a:t>
            </a:r>
            <a:r>
              <a:rPr lang="en-US" dirty="0" err="1"/>
              <a:t>წითელი</a:t>
            </a:r>
            <a:r>
              <a:rPr lang="en-US" dirty="0"/>
              <a:t> </a:t>
            </a:r>
            <a:r>
              <a:rPr lang="en-US" dirty="0" err="1"/>
              <a:t>ნუსხით</a:t>
            </a:r>
            <a:r>
              <a:rPr lang="en-US" dirty="0"/>
              <a:t> </a:t>
            </a:r>
            <a:r>
              <a:rPr lang="en-US" dirty="0" err="1"/>
              <a:t>დაცული</a:t>
            </a:r>
            <a:r>
              <a:rPr lang="en-US" dirty="0"/>
              <a:t> </a:t>
            </a:r>
            <a:r>
              <a:rPr lang="en-US" dirty="0" err="1"/>
              <a:t>მცენარის</a:t>
            </a:r>
            <a:r>
              <a:rPr lang="en-US" dirty="0"/>
              <a:t> </a:t>
            </a:r>
            <a:r>
              <a:rPr lang="en-US" dirty="0" err="1"/>
              <a:t>სახეობა</a:t>
            </a:r>
            <a:r>
              <a:rPr lang="en-US" dirty="0"/>
              <a:t>.</a:t>
            </a:r>
          </a:p>
          <a:p>
            <a:pPr lvl="0">
              <a:buFont typeface="Arial" panose="020B0604020202020204" pitchFamily="34" charset="0"/>
              <a:buChar char="•"/>
            </a:pPr>
            <a:r>
              <a:rPr lang="en-US" dirty="0" err="1"/>
              <a:t>საკვლევი</a:t>
            </a:r>
            <a:r>
              <a:rPr lang="en-US" dirty="0"/>
              <a:t> </a:t>
            </a:r>
            <a:r>
              <a:rPr lang="en-US" dirty="0" err="1"/>
              <a:t>ტერიტორია</a:t>
            </a:r>
            <a:r>
              <a:rPr lang="en-US" dirty="0"/>
              <a:t> </a:t>
            </a:r>
            <a:r>
              <a:rPr lang="en-US" dirty="0" err="1"/>
              <a:t>არ</a:t>
            </a:r>
            <a:r>
              <a:rPr lang="en-US" dirty="0"/>
              <a:t> </a:t>
            </a:r>
            <a:r>
              <a:rPr lang="en-US" dirty="0" err="1"/>
              <a:t>წამოადგენს</a:t>
            </a:r>
            <a:r>
              <a:rPr lang="en-US" dirty="0"/>
              <a:t> </a:t>
            </a:r>
            <a:r>
              <a:rPr lang="en-US" dirty="0" err="1"/>
              <a:t>ცხოველთა</a:t>
            </a:r>
            <a:r>
              <a:rPr lang="en-US" dirty="0"/>
              <a:t> </a:t>
            </a:r>
            <a:r>
              <a:rPr lang="en-US" dirty="0" err="1"/>
              <a:t>და</a:t>
            </a:r>
            <a:r>
              <a:rPr lang="en-US" dirty="0"/>
              <a:t> </a:t>
            </a:r>
            <a:r>
              <a:rPr lang="en-US" dirty="0" err="1"/>
              <a:t>ფრინველთათვის</a:t>
            </a:r>
            <a:r>
              <a:rPr lang="en-US" dirty="0"/>
              <a:t> </a:t>
            </a:r>
            <a:r>
              <a:rPr lang="en-US" dirty="0" err="1"/>
              <a:t>მნიშვნელოვან</a:t>
            </a:r>
            <a:r>
              <a:rPr lang="en-US" dirty="0"/>
              <a:t> </a:t>
            </a:r>
            <a:r>
              <a:rPr lang="en-US" dirty="0" err="1"/>
              <a:t>საბინადრო</a:t>
            </a:r>
            <a:r>
              <a:rPr lang="en-US" dirty="0"/>
              <a:t> </a:t>
            </a:r>
            <a:r>
              <a:rPr lang="en-US" dirty="0" err="1"/>
              <a:t>გარემოს</a:t>
            </a:r>
            <a:r>
              <a:rPr lang="en-US" dirty="0"/>
              <a:t> </a:t>
            </a:r>
            <a:r>
              <a:rPr lang="en-US" dirty="0" err="1"/>
              <a:t>და</a:t>
            </a:r>
            <a:r>
              <a:rPr lang="en-US" dirty="0"/>
              <a:t> </a:t>
            </a:r>
            <a:r>
              <a:rPr lang="en-US" dirty="0" err="1"/>
              <a:t>არ</a:t>
            </a:r>
            <a:r>
              <a:rPr lang="en-US" dirty="0"/>
              <a:t> </a:t>
            </a:r>
            <a:r>
              <a:rPr lang="en-US" dirty="0" err="1"/>
              <a:t>ხვდება</a:t>
            </a:r>
            <a:r>
              <a:rPr lang="en-US" dirty="0"/>
              <a:t> </a:t>
            </a:r>
            <a:r>
              <a:rPr lang="en-US" dirty="0" err="1"/>
              <a:t>პრიორიტეტული</a:t>
            </a:r>
            <a:r>
              <a:rPr lang="en-US" dirty="0"/>
              <a:t> </a:t>
            </a:r>
            <a:r>
              <a:rPr lang="en-US" dirty="0" err="1"/>
              <a:t>ჰაბიტატების</a:t>
            </a:r>
            <a:r>
              <a:rPr lang="en-US" dirty="0"/>
              <a:t> </a:t>
            </a:r>
            <a:r>
              <a:rPr lang="en-US" dirty="0" err="1"/>
              <a:t>და</a:t>
            </a:r>
            <a:r>
              <a:rPr lang="en-US" dirty="0"/>
              <a:t> </a:t>
            </a:r>
            <a:r>
              <a:rPr lang="en-US" dirty="0" err="1"/>
              <a:t>სამიგრაციო</a:t>
            </a:r>
            <a:r>
              <a:rPr lang="en-US" dirty="0"/>
              <a:t> </a:t>
            </a:r>
            <a:r>
              <a:rPr lang="en-US" dirty="0" err="1"/>
              <a:t>დერეფანის</a:t>
            </a:r>
            <a:r>
              <a:rPr lang="en-US" dirty="0"/>
              <a:t> </a:t>
            </a:r>
            <a:r>
              <a:rPr lang="en-US" dirty="0" err="1"/>
              <a:t>ტერიტორიაზე</a:t>
            </a:r>
            <a:r>
              <a:rPr lang="en-US" dirty="0"/>
              <a:t>.</a:t>
            </a:r>
          </a:p>
          <a:p>
            <a:pPr>
              <a:buFont typeface="Arial" panose="020B0604020202020204" pitchFamily="34" charset="0"/>
              <a:buChar char="•"/>
            </a:pPr>
            <a:r>
              <a:rPr lang="ka-GE" dirty="0"/>
              <a:t>დასკვნის სახით შეიძლება ითქვას, რომ საქმიანობის განხორციელებით გამოწვეული ნეგატიური ზემოქმედება სოციალურ და ბუნებრივ   გარემოზე მნიშვნელოვან რისკებთან დაკავშირებული არ იქნება და სწორი გარემოსდაცვითი მართვის პირობებში შესაძლებელი იქნება ზემოქმედების მინიმუმამდე შემცირება/აღმოფხვრა.</a:t>
            </a:r>
            <a:endParaRPr lang="en-US" dirty="0"/>
          </a:p>
          <a:p>
            <a:pPr marL="0" indent="0">
              <a:buNone/>
            </a:pPr>
            <a:endParaRPr lang="en-US" dirty="0"/>
          </a:p>
        </p:txBody>
      </p:sp>
    </p:spTree>
    <p:extLst>
      <p:ext uri="{BB962C8B-B14F-4D97-AF65-F5344CB8AC3E}">
        <p14:creationId xmlns:p14="http://schemas.microsoft.com/office/powerpoint/2010/main" val="1236902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27315"/>
            <a:ext cx="8596668" cy="5214048"/>
          </a:xfrm>
        </p:spPr>
        <p:txBody>
          <a:bodyPr/>
          <a:lstStyle/>
          <a:p>
            <a:pPr marL="0" indent="0" algn="ctr">
              <a:buNone/>
            </a:pPr>
            <a:endParaRPr lang="ka-GE" dirty="0" smtClean="0"/>
          </a:p>
          <a:p>
            <a:pPr marL="0" indent="0" algn="ctr">
              <a:buNone/>
            </a:pPr>
            <a:endParaRPr lang="ka-GE" dirty="0"/>
          </a:p>
          <a:p>
            <a:pPr marL="0" indent="0" algn="ctr">
              <a:buNone/>
            </a:pPr>
            <a:endParaRPr lang="ka-GE" dirty="0" smtClean="0"/>
          </a:p>
          <a:p>
            <a:pPr marL="0" indent="0" algn="ctr">
              <a:buNone/>
            </a:pPr>
            <a:endParaRPr lang="ka-GE" dirty="0"/>
          </a:p>
          <a:p>
            <a:pPr marL="0" indent="0" algn="ctr">
              <a:buNone/>
            </a:pPr>
            <a:endParaRPr lang="ka-GE" dirty="0" smtClean="0"/>
          </a:p>
          <a:p>
            <a:pPr marL="0" indent="0" algn="ctr">
              <a:buNone/>
            </a:pPr>
            <a:r>
              <a:rPr lang="ka-GE" sz="2800" dirty="0" smtClean="0">
                <a:solidFill>
                  <a:schemeClr val="accent5">
                    <a:lumMod val="75000"/>
                  </a:schemeClr>
                </a:solidFill>
              </a:rPr>
              <a:t>გმადლობთ ყურადღებისთვის!</a:t>
            </a:r>
            <a:endParaRPr lang="en-US" sz="2800" dirty="0">
              <a:solidFill>
                <a:schemeClr val="accent5">
                  <a:lumMod val="75000"/>
                </a:schemeClr>
              </a:solidFill>
            </a:endParaRPr>
          </a:p>
        </p:txBody>
      </p:sp>
    </p:spTree>
    <p:extLst>
      <p:ext uri="{BB962C8B-B14F-4D97-AF65-F5344CB8AC3E}">
        <p14:creationId xmlns:p14="http://schemas.microsoft.com/office/powerpoint/2010/main" val="246561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3771"/>
          </a:xfrm>
        </p:spPr>
        <p:txBody>
          <a:bodyPr>
            <a:normAutofit/>
          </a:bodyPr>
          <a:lstStyle/>
          <a:p>
            <a:pPr algn="ctr"/>
            <a:r>
              <a:rPr lang="ka-GE" sz="3200" b="1" dirty="0">
                <a:solidFill>
                  <a:schemeClr val="tx1">
                    <a:lumMod val="95000"/>
                    <a:lumOff val="5000"/>
                  </a:schemeClr>
                </a:solidFill>
              </a:rPr>
              <a:t>პროექტის მოკლე მიმოხილვა</a:t>
            </a:r>
            <a:endParaRPr lang="en-US" sz="3200" b="1" dirty="0">
              <a:solidFill>
                <a:schemeClr val="tx1">
                  <a:lumMod val="95000"/>
                  <a:lumOff val="5000"/>
                </a:schemeClr>
              </a:solidFill>
            </a:endParaRPr>
          </a:p>
        </p:txBody>
      </p:sp>
      <p:sp>
        <p:nvSpPr>
          <p:cNvPr id="3" name="Content Placeholder 2"/>
          <p:cNvSpPr>
            <a:spLocks noGrp="1"/>
          </p:cNvSpPr>
          <p:nvPr>
            <p:ph idx="1"/>
          </p:nvPr>
        </p:nvSpPr>
        <p:spPr>
          <a:xfrm>
            <a:off x="677334" y="1248229"/>
            <a:ext cx="8596668" cy="5109028"/>
          </a:xfrm>
        </p:spPr>
        <p:txBody>
          <a:bodyPr>
            <a:normAutofit lnSpcReduction="10000"/>
          </a:bodyPr>
          <a:lstStyle/>
          <a:p>
            <a:pPr algn="just"/>
            <a:r>
              <a:rPr lang="ka-GE" sz="1600" dirty="0" smtClean="0"/>
              <a:t>როგორც უკვე აღინიშნა </a:t>
            </a:r>
            <a:r>
              <a:rPr lang="ka-GE" sz="1600" dirty="0"/>
              <a:t>კომპანიის ძირითადი საქმიანობა უკავშირდება კომპოსტის წარმოებას (ნარჩენების აღდგენას). კომპოსტის ნედლეულისთვის გამოიყენება ნამჯა, ქათმის ექსკრემენტები, გიფსი კარბამიდი და ასევე, ტორფი.</a:t>
            </a:r>
            <a:endParaRPr lang="en-US" sz="1600" dirty="0"/>
          </a:p>
          <a:p>
            <a:pPr algn="just"/>
            <a:r>
              <a:rPr lang="ka-GE" sz="1600" dirty="0"/>
              <a:t>საწარმოში დაგეგმილია თვეში 360 ტ ნამჯის, 280 ტ ფრინველის ექსკრემენტების, 36 ტ გიფსის, 3,6 ტ კარბამიდის და 80 ტ ტორფის გამოყენებთ კომპოსტის დამზადება (ნარჩენების აღდგენა) რომლის საშუალებითაც დაგეგმილია თვეში 180-200ტ სოკოს დამზადება და </a:t>
            </a:r>
            <a:r>
              <a:rPr lang="ka-GE" sz="1600" dirty="0" smtClean="0"/>
              <a:t>რეალიზაცია.</a:t>
            </a:r>
          </a:p>
          <a:p>
            <a:pPr algn="just"/>
            <a:r>
              <a:rPr lang="ka-GE" sz="1600" dirty="0"/>
              <a:t>ძირითადი ნედლეული, ქათმის ექსკრემენტები ტერიტორიაზე შემოდის კომპანია „ჩირინა“-ს კუთვნილი საწარმოებიდან. ტორფი შემოდის იმპორტის სახით სომხეთის რესპუბლიკიდან. ნამჯის შეძენა ხდება ახლომდებარე მუნიციპალიტეტებიდან: კახეთი, ბოლნისი, მარნეული და ა.შ.  გიფსის და კარბამიდის შეძენა ხდება ადგილობრივ ბაზარზე</a:t>
            </a:r>
            <a:r>
              <a:rPr lang="ka-GE" sz="1600" dirty="0" smtClean="0"/>
              <a:t>.</a:t>
            </a:r>
          </a:p>
          <a:p>
            <a:pPr algn="just"/>
            <a:r>
              <a:rPr lang="ka-GE" sz="1600" dirty="0"/>
              <a:t>კომპოსტირებისთვის საჭირო ყველა ნედლეული შემოიზიდება ტერიტორიაზე ავტოტრანსპორტით და განთავსებდა სპეციალურად მათთვის განკუთვნილ, კაპიტალურ შენობაში, გარდა ნამჯისა, რომელიც განთავსდება ინფრასტრუქტურისგან თავისუფალ ტერიტორიაზე</a:t>
            </a:r>
            <a:r>
              <a:rPr lang="ka-GE" sz="1600" dirty="0" smtClean="0"/>
              <a:t>.</a:t>
            </a:r>
          </a:p>
          <a:p>
            <a:pPr algn="just"/>
            <a:r>
              <a:rPr lang="ka-GE" sz="1600" dirty="0"/>
              <a:t>ნედლეულის ტრანსპორტირებისთვის გამოიყენება ძირითადში მჭიდროდ დასახლებული პუნქტებისგან დაშორებული საავტომობილო გზები და მაგისტრალები, რაც მნიშვნელოვნად ამცირებს უარყოფითი ზემოქმედების რისკებს. </a:t>
            </a:r>
            <a:endParaRPr lang="en-US" sz="1600" dirty="0"/>
          </a:p>
        </p:txBody>
      </p:sp>
    </p:spTree>
    <p:extLst>
      <p:ext uri="{BB962C8B-B14F-4D97-AF65-F5344CB8AC3E}">
        <p14:creationId xmlns:p14="http://schemas.microsoft.com/office/powerpoint/2010/main" val="426526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67919" y="1074057"/>
            <a:ext cx="7992195" cy="4542972"/>
          </a:xfrm>
          <a:prstGeom prst="rect">
            <a:avLst/>
          </a:prstGeom>
        </p:spPr>
      </p:pic>
    </p:spTree>
    <p:extLst>
      <p:ext uri="{BB962C8B-B14F-4D97-AF65-F5344CB8AC3E}">
        <p14:creationId xmlns:p14="http://schemas.microsoft.com/office/powerpoint/2010/main" val="131649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3429" y="1320800"/>
            <a:ext cx="8519885" cy="4818743"/>
          </a:xfrm>
          <a:prstGeom prst="rect">
            <a:avLst/>
          </a:prstGeom>
        </p:spPr>
      </p:pic>
    </p:spTree>
    <p:extLst>
      <p:ext uri="{BB962C8B-B14F-4D97-AF65-F5344CB8AC3E}">
        <p14:creationId xmlns:p14="http://schemas.microsoft.com/office/powerpoint/2010/main" val="326123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93486"/>
          </a:xfrm>
        </p:spPr>
        <p:txBody>
          <a:bodyPr>
            <a:normAutofit/>
          </a:bodyPr>
          <a:lstStyle/>
          <a:p>
            <a:pPr algn="ctr"/>
            <a:r>
              <a:rPr lang="ka-GE" sz="2400" b="1" dirty="0" smtClean="0">
                <a:solidFill>
                  <a:schemeClr val="tx1">
                    <a:lumMod val="95000"/>
                    <a:lumOff val="5000"/>
                  </a:schemeClr>
                </a:solidFill>
              </a:rPr>
              <a:t>არსებული </a:t>
            </a:r>
            <a:r>
              <a:rPr lang="ka-GE" sz="2400" b="1" dirty="0">
                <a:solidFill>
                  <a:schemeClr val="tx1">
                    <a:lumMod val="95000"/>
                    <a:lumOff val="5000"/>
                  </a:schemeClr>
                </a:solidFill>
              </a:rPr>
              <a:t>ტექნოლოგიური ციკლის აღწერა:</a:t>
            </a:r>
            <a:endParaRPr lang="en-US" sz="2400" b="1" dirty="0">
              <a:solidFill>
                <a:schemeClr val="tx1">
                  <a:lumMod val="95000"/>
                  <a:lumOff val="5000"/>
                </a:schemeClr>
              </a:solidFill>
            </a:endParaRPr>
          </a:p>
        </p:txBody>
      </p:sp>
      <p:sp>
        <p:nvSpPr>
          <p:cNvPr id="3" name="Content Placeholder 2"/>
          <p:cNvSpPr>
            <a:spLocks noGrp="1"/>
          </p:cNvSpPr>
          <p:nvPr>
            <p:ph idx="1"/>
          </p:nvPr>
        </p:nvSpPr>
        <p:spPr>
          <a:xfrm>
            <a:off x="677334" y="1262743"/>
            <a:ext cx="8596668" cy="4778619"/>
          </a:xfrm>
        </p:spPr>
        <p:txBody>
          <a:bodyPr>
            <a:normAutofit lnSpcReduction="10000"/>
          </a:bodyPr>
          <a:lstStyle/>
          <a:p>
            <a:pPr marL="0" indent="0">
              <a:buNone/>
            </a:pPr>
            <a:r>
              <a:rPr lang="ka-GE" b="1" dirty="0" smtClean="0"/>
              <a:t>კომპოსტირების </a:t>
            </a:r>
            <a:r>
              <a:rPr lang="ka-GE" b="1" dirty="0"/>
              <a:t>ზოგადი დახასიათება</a:t>
            </a:r>
            <a:r>
              <a:rPr lang="ka-GE" b="1" dirty="0" smtClean="0"/>
              <a:t>:</a:t>
            </a:r>
          </a:p>
          <a:p>
            <a:r>
              <a:rPr lang="ka-GE" sz="1700" dirty="0"/>
              <a:t>კომპოსტირების პირველი ფაზის მსვლელობისას საკომპოსტე გროვა იწყებს მნიშვნელოვნად გახურებას. </a:t>
            </a:r>
          </a:p>
          <a:p>
            <a:pPr algn="just"/>
            <a:r>
              <a:rPr lang="ka-GE" sz="1700" dirty="0"/>
              <a:t>ფერმენტაციის დროს მიკროორგანიზმები მრავლდებიან და იცვლებიან ძალიან სწრაფი ტემპით, რაც აჩქარებს გახურების პროცესს. კულმინაციურ მომენტში საკომპოსტე გროვის შიგნით ფერმენტაციის მომენტში ტემპერატურა აღწევს საშუალოდ 60°</a:t>
            </a:r>
            <a:r>
              <a:rPr lang="en-US" sz="1700" dirty="0"/>
              <a:t>C–70°C. </a:t>
            </a:r>
            <a:r>
              <a:rPr lang="ka-GE" sz="1700" dirty="0"/>
              <a:t>უფრო მაღალ ტემპერატურაზე შესაძლებელია მიკროორგანიზმები დაიღუპოს, ხოლო შედეგად დაშლის პროცესი შეჩერდეს</a:t>
            </a:r>
            <a:r>
              <a:rPr lang="ka-GE" sz="1700" dirty="0" smtClean="0"/>
              <a:t>.</a:t>
            </a:r>
          </a:p>
          <a:p>
            <a:pPr algn="just"/>
            <a:r>
              <a:rPr lang="ka-GE" sz="1700" dirty="0"/>
              <a:t>ფერმენტაციის ფაზა თანდათანობით იცვლება გაგრილების ფაზით. დაშლის შემდგომ პროცესში სითბო ნაკლებად გამოიყოფა და შესაბამისად ტემპერატურა ნელ-ნელა ეცემა. ამ პერიოდის განმავლობაში მიკროორგანიზმები ორგანულ მასალებს გარდაქმნიან ჰუმუსში. საკომპოსტე გროვა რჩება წებოვანი და თბილი, ტემპერატურა ეცემა 50°</a:t>
            </a:r>
            <a:r>
              <a:rPr lang="en-US" sz="1700" dirty="0"/>
              <a:t>C-</a:t>
            </a:r>
            <a:r>
              <a:rPr lang="ka-GE" sz="1700" dirty="0"/>
              <a:t>დან 30°</a:t>
            </a:r>
            <a:r>
              <a:rPr lang="en-US" sz="1700" dirty="0"/>
              <a:t>C –</a:t>
            </a:r>
            <a:r>
              <a:rPr lang="ka-GE" sz="1700" dirty="0"/>
              <a:t>მდე.</a:t>
            </a:r>
          </a:p>
          <a:p>
            <a:pPr algn="just"/>
            <a:r>
              <a:rPr lang="ka-GE" sz="1700" dirty="0"/>
              <a:t>კომპოსტირების პროცესის დროს დიდი როლი ენიჭება საკომპოსტე მასალაში ჰაერის შეღწევას. ამ მიზნით საჭიროა პერიოდულად მოხდეს საკომპოსტე მასის არევა, რათა ზვინის ზედა ნაწილი მოთავსდეს ქვევით და პირიქით. ამ დროს მასა ივსება ჟანგბადით.</a:t>
            </a:r>
          </a:p>
          <a:p>
            <a:pPr algn="just"/>
            <a:endParaRPr lang="en-US" dirty="0"/>
          </a:p>
        </p:txBody>
      </p:sp>
    </p:spTree>
    <p:extLst>
      <p:ext uri="{BB962C8B-B14F-4D97-AF65-F5344CB8AC3E}">
        <p14:creationId xmlns:p14="http://schemas.microsoft.com/office/powerpoint/2010/main" val="392611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62857"/>
          </a:xfrm>
        </p:spPr>
        <p:txBody>
          <a:bodyPr>
            <a:normAutofit fontScale="90000"/>
          </a:bodyPr>
          <a:lstStyle/>
          <a:p>
            <a:r>
              <a:rPr lang="ka-GE" sz="1800" b="1" dirty="0" smtClean="0">
                <a:solidFill>
                  <a:schemeClr val="tx1">
                    <a:lumMod val="95000"/>
                    <a:lumOff val="5000"/>
                  </a:schemeClr>
                </a:solidFill>
              </a:rPr>
              <a:t>პროცესის </a:t>
            </a:r>
            <a:r>
              <a:rPr lang="ka-GE" sz="1800" b="1" dirty="0">
                <a:solidFill>
                  <a:schemeClr val="tx1">
                    <a:lumMod val="95000"/>
                    <a:lumOff val="5000"/>
                  </a:schemeClr>
                </a:solidFill>
              </a:rPr>
              <a:t>აღწერა</a:t>
            </a:r>
            <a:endParaRPr lang="en-US" sz="1800" b="1" dirty="0">
              <a:solidFill>
                <a:schemeClr val="tx1">
                  <a:lumMod val="95000"/>
                  <a:lumOff val="5000"/>
                </a:schemeClr>
              </a:solidFill>
            </a:endParaRPr>
          </a:p>
        </p:txBody>
      </p:sp>
      <p:sp>
        <p:nvSpPr>
          <p:cNvPr id="3" name="Content Placeholder 2"/>
          <p:cNvSpPr>
            <a:spLocks noGrp="1"/>
          </p:cNvSpPr>
          <p:nvPr>
            <p:ph idx="1"/>
          </p:nvPr>
        </p:nvSpPr>
        <p:spPr>
          <a:xfrm>
            <a:off x="677334" y="972457"/>
            <a:ext cx="8596668" cy="5068905"/>
          </a:xfrm>
        </p:spPr>
        <p:txBody>
          <a:bodyPr>
            <a:normAutofit fontScale="85000" lnSpcReduction="10000"/>
          </a:bodyPr>
          <a:lstStyle/>
          <a:p>
            <a:pPr algn="just"/>
            <a:r>
              <a:rPr lang="ka-GE" dirty="0"/>
              <a:t>პროცესი იწყება ტერიტორიაზე ნედლეულის შემოზიდვით ავტო ტრანსპორტით და მისი განთავსებით შესაბამის სასაწყობო ტერიტორიებზე. ნამჯა განთავსებულია საწარმოს კუთვნილ, ნაგებობებისგან და დამხმარე ინფრასტრუქტურიდან თავისუფალ ტერიტორიაზე. კარბამიდი, გიფსი და ქათმის ექსკრემენტები კი ატმოსფერული ნალექებისგან დაცულ სათავსოებში. </a:t>
            </a:r>
            <a:endParaRPr lang="ka-GE" dirty="0" smtClean="0"/>
          </a:p>
          <a:p>
            <a:pPr algn="just"/>
            <a:r>
              <a:rPr lang="ka-GE" dirty="0"/>
              <a:t>არასახიფათო ნარჩენების აღდგენის პროცესი იწყება ინგრედიენტების შემრევ მოედანზე, რომელიც მოშანდაკებულია ბეტონის საფარით და რომელზეც მოწყობილია სპეციალური წყალშემკრები არხები მთელ პერიმეტრზე, რომელიც დაერთებულია ბრუნვითი წყალმომარაგების სისტემაზე. </a:t>
            </a:r>
            <a:endParaRPr lang="ka-GE" dirty="0" smtClean="0"/>
          </a:p>
          <a:p>
            <a:pPr algn="just"/>
            <a:r>
              <a:rPr lang="ka-GE" dirty="0"/>
              <a:t>შემრევ მოედანზე განთავსებულია ნამჯის დამქუცმაცებელი აპარატი, სადაც ხდება ნამჯის გადამუშავება -მომზადება შერევისთვის. დაქუცმაცებული ნამჯა სველდება ტერიტორიაზე არსებული ბრუნვითი წყალმომარაგების სისტემის საშუალებით, რა დროსაც ძირითადად იყენებენ სპეციალურ აირიზებადი ბუნკერებიდან (ფერმენტაციის ბუნკერები) წარმოქნილ ჩამდინარე წყლებს, რომელიც გაჯერებულია სპეციალური ფერმენტებით (ბაქტერიებით) რაც ხელს უწყობს ნამჯის საჭირო კონდიციამდე მიყვანას, რომელიც დაახლოებით სამი დღე გრძელდება. ამ პერიოდში ხორციელდება ნამჯის სპეციალური ფრონტალური ავტოდამტვირთელით მასის გადარევა და პერიოდული დასველება წყლით. ნამჯის ტემპერატურა ამ პერიოდში მერყეობს 35</a:t>
            </a:r>
            <a:r>
              <a:rPr lang="en-US" dirty="0"/>
              <a:t>c - 40c </a:t>
            </a:r>
            <a:r>
              <a:rPr lang="ka-GE" dirty="0"/>
              <a:t>ტემპერატურაზე</a:t>
            </a:r>
            <a:r>
              <a:rPr lang="ka-GE" dirty="0" smtClean="0"/>
              <a:t>.</a:t>
            </a:r>
          </a:p>
          <a:p>
            <a:pPr algn="just"/>
            <a:r>
              <a:rPr lang="ka-GE" dirty="0"/>
              <a:t>სამი დღის შემდგომ დახურულ სათავსოში, სადაც განთავსებულია ქათმის ექსკრემენტები ხორციელდება   დამხმარე ინგრედიენტების (კარბამიდი, ქათმის ექსკრემენტები და გიფსი) ერთმანეთში შერევა. ამის შემდგომ კი უკვე ღია მოედანზე გამზადებულ ნამჯის მასაში შეერევა გიფსი, კარბამიდი და ფრინველის ექსკრემენტები. </a:t>
            </a:r>
            <a:endParaRPr lang="en-US" dirty="0"/>
          </a:p>
        </p:txBody>
      </p:sp>
    </p:spTree>
    <p:extLst>
      <p:ext uri="{BB962C8B-B14F-4D97-AF65-F5344CB8AC3E}">
        <p14:creationId xmlns:p14="http://schemas.microsoft.com/office/powerpoint/2010/main" val="135698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319314"/>
          </a:xfrm>
        </p:spPr>
        <p:txBody>
          <a:bodyPr>
            <a:noAutofit/>
          </a:bodyPr>
          <a:lstStyle/>
          <a:p>
            <a:r>
              <a:rPr lang="ka-GE" sz="1600" b="1" dirty="0">
                <a:solidFill>
                  <a:schemeClr val="tx1">
                    <a:lumMod val="95000"/>
                    <a:lumOff val="5000"/>
                  </a:schemeClr>
                </a:solidFill>
              </a:rPr>
              <a:t>პროცესის აღწერა</a:t>
            </a:r>
            <a:endParaRPr lang="en-US" sz="1600" b="1" dirty="0">
              <a:solidFill>
                <a:schemeClr val="tx1">
                  <a:lumMod val="95000"/>
                  <a:lumOff val="5000"/>
                </a:schemeClr>
              </a:solidFill>
            </a:endParaRPr>
          </a:p>
        </p:txBody>
      </p:sp>
      <p:sp>
        <p:nvSpPr>
          <p:cNvPr id="3" name="Content Placeholder 2"/>
          <p:cNvSpPr>
            <a:spLocks noGrp="1"/>
          </p:cNvSpPr>
          <p:nvPr>
            <p:ph idx="1"/>
          </p:nvPr>
        </p:nvSpPr>
        <p:spPr>
          <a:xfrm>
            <a:off x="677334" y="1059544"/>
            <a:ext cx="8596668" cy="4938276"/>
          </a:xfrm>
        </p:spPr>
        <p:txBody>
          <a:bodyPr>
            <a:normAutofit fontScale="62500" lnSpcReduction="20000"/>
          </a:bodyPr>
          <a:lstStyle/>
          <a:p>
            <a:pPr algn="just"/>
            <a:r>
              <a:rPr lang="ka-GE" dirty="0"/>
              <a:t>ფერმენტაციის ბუნკერებში პერიოდულად ხორციელდება დასაწყობებული მასის (სამ დღეში ერთხელ) გადარვება სპეციალური </a:t>
            </a:r>
            <a:r>
              <a:rPr lang="ka-GE" dirty="0" smtClean="0"/>
              <a:t>ბუნკერფილერით;</a:t>
            </a:r>
          </a:p>
          <a:p>
            <a:pPr algn="just"/>
            <a:r>
              <a:rPr lang="ka-GE" dirty="0"/>
              <a:t> ტექნოლოგიური ციკლი აღნიშნულ ბუნკერებში გრძელდება დაახლოებით 13 დღე. ამ ეტაპით სრულდება კომპოსტის მომზადების პირველი ფაზა</a:t>
            </a:r>
            <a:r>
              <a:rPr lang="ka-GE" dirty="0" smtClean="0"/>
              <a:t>.</a:t>
            </a:r>
          </a:p>
          <a:p>
            <a:pPr algn="just"/>
            <a:r>
              <a:rPr lang="ka-GE" dirty="0"/>
              <a:t>13 დღის შემდგომ დახურული ა/ტრანსპორტით ხორციელდება შიდა სამეურნეო გზის გამოყენებით აღნიშნული მასის-კომპოსტის ტრანსპორტირება ტერიტორიის კიდეზე არსებულ ტექნოლოგიურ ხაზში, სადაც ხორციელდება დამუშავებული მასის სტერილიზაცია ორთქლის გამოყენებით და სოკოს დათესვა. </a:t>
            </a:r>
          </a:p>
          <a:p>
            <a:pPr algn="just"/>
            <a:r>
              <a:rPr lang="ka-GE" dirty="0"/>
              <a:t>პირველ ეტაპზე ხორციელდება მასის თერმული დამუშავება შენობაში არსებული ბოილერის დახმარებით, რომელიც უზრუნველყოფს ბუნკერისთვის ორთქლის მიწოდებას. სტერილიზაცია გრძელდება დაალოებით 8-10 სთ-ის განმავლობაში 58-60 გრადუსზე და შემდგომ გრილდება 46-48 გრადუსზე, ამის შემდგომ 72 სთ განმავლობაში ხორციელდება კონდიციონირება, რა დროსაც ბუნკერებს მიეწოდება ჟანგბადი და აირადი ამიაკი გარდაიქმნება სასარგებლო აზოტად. ამ ეტაპით მთავრდება კომპოსტის მომზადება და ის მზად არის შემდგომი ეტაპისთვის</a:t>
            </a:r>
            <a:r>
              <a:rPr lang="ka-GE" dirty="0" smtClean="0"/>
              <a:t>.</a:t>
            </a:r>
          </a:p>
          <a:p>
            <a:pPr algn="just"/>
            <a:r>
              <a:rPr lang="ka-GE" dirty="0"/>
              <a:t>ამის შემდგომ, შენობაში არსებული ტრანსპორტიორით მასა გამოდის ბუნკერიდან, სადაც ის ხვდება სპეციალურ შრედერში და ერევა მიცელიუმი (ითესება სოკო) და მასა გადაინაცვლებს მომიჯნავე ბუნკერში, სადაც მიმდინარეობს მომწიფების პროცესი-ინკუბირება. ბუნკერებში აღნიშნული პროცესი მიმდინარეობს დაახლოებით 18 დღე 25-27 გრადუს ტემპერატურაზე, სადაც ჟანგბადის შემცველობა კამერებში ვარირებს 14-20 პროცენტში</a:t>
            </a:r>
            <a:r>
              <a:rPr lang="ka-GE" dirty="0" smtClean="0"/>
              <a:t>.</a:t>
            </a:r>
          </a:p>
          <a:p>
            <a:pPr algn="just"/>
            <a:r>
              <a:rPr lang="ka-GE" dirty="0"/>
              <a:t>აღნიშნული ციკლის შემდგომ, უკვე ინკუბირებული კომპოსტი გადაინაცვლებს ძირითად შენობასთან-სათბურში, სადაც კომპოსტს სპეციალური მანქანის (სპეც/კომბაინი) საშუალებით ერევა ტორფი, რომელიც კომპოსტის ზემოთ თავსდება და მიღებული მასა შედის სპეციალურ სტელაჟებზე. </a:t>
            </a:r>
            <a:endParaRPr lang="ka-GE" dirty="0" smtClean="0"/>
          </a:p>
          <a:p>
            <a:pPr algn="just"/>
            <a:r>
              <a:rPr lang="ka-GE" dirty="0"/>
              <a:t>ამ ეტაპზე სათბურის კამერებში ნარჩუნდება 26-28 გრადუსი მაღალი </a:t>
            </a:r>
            <a:r>
              <a:rPr lang="en-US" dirty="0"/>
              <a:t>CO2 </a:t>
            </a:r>
            <a:r>
              <a:rPr lang="ka-GE" dirty="0"/>
              <a:t>და მაღალი ტენიანობა. </a:t>
            </a:r>
            <a:endParaRPr lang="ka-GE" dirty="0" smtClean="0"/>
          </a:p>
          <a:p>
            <a:pPr algn="just"/>
            <a:r>
              <a:rPr lang="ka-GE" dirty="0"/>
              <a:t>წყლის მოხმარება - დაშხურება კომპოსტის ვარირებს და დამოკიდებულია ბევრ ფაქტორზე. ეს ეტაპი გრძელდება 5 დან 9 დღმდე და ითვლება დასრულებულად, როდესაც ტორფის ზედაპირზე შამპინიონის მიცელიუმი აღმოცენდება.</a:t>
            </a:r>
            <a:endParaRPr lang="en-US" dirty="0"/>
          </a:p>
          <a:p>
            <a:pPr algn="just"/>
            <a:endParaRPr lang="en-US" dirty="0"/>
          </a:p>
        </p:txBody>
      </p:sp>
    </p:spTree>
    <p:extLst>
      <p:ext uri="{BB962C8B-B14F-4D97-AF65-F5344CB8AC3E}">
        <p14:creationId xmlns:p14="http://schemas.microsoft.com/office/powerpoint/2010/main" val="33790591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201</TotalTime>
  <Words>5442</Words>
  <Application>Microsoft Office PowerPoint</Application>
  <PresentationFormat>Widescreen</PresentationFormat>
  <Paragraphs>318</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Sylfaen</vt:lpstr>
      <vt:lpstr>Trebuchet MS</vt:lpstr>
      <vt:lpstr>Wingdings 3</vt:lpstr>
      <vt:lpstr>Facet</vt:lpstr>
      <vt:lpstr>  შპს „თეთრი ქუდი“</vt:lpstr>
      <vt:lpstr>საკანონმდებლო საფუძველი</vt:lpstr>
      <vt:lpstr>პროექტის მოკლე მიმოხილვა</vt:lpstr>
      <vt:lpstr>პროექტის მოკლე მიმოხილვა</vt:lpstr>
      <vt:lpstr>PowerPoint Presentation</vt:lpstr>
      <vt:lpstr>PowerPoint Presentation</vt:lpstr>
      <vt:lpstr>არსებული ტექნოლოგიური ციკლის აღწერა:</vt:lpstr>
      <vt:lpstr>პროცესის აღწერა</vt:lpstr>
      <vt:lpstr>პროცესის აღწერა</vt:lpstr>
      <vt:lpstr>პროცესის აღწერა</vt:lpstr>
      <vt:lpstr>ხის სოკოს წარმოება </vt:lpstr>
      <vt:lpstr>საწარმოო პროცეში დაგეგმილი ახალი ტექნოლოგიურ ციკლის მოკლე მიმოხილვა</vt:lpstr>
      <vt:lpstr>ალტერნატივები</vt:lpstr>
      <vt:lpstr>ტერიტორიის შეცვლის ალტერნატივა</vt:lpstr>
      <vt:lpstr>ტერიტორიის შეცვლის ალტერნატივა</vt:lpstr>
      <vt:lpstr>შერჩეული ალტერნატივა</vt:lpstr>
      <vt:lpstr>ზემოქმედებების რომლებიც მოცემული პროექტის ფარგლებში არ განიხილება</vt:lpstr>
      <vt:lpstr>PowerPoint Presentation</vt:lpstr>
      <vt:lpstr>PowerPoint Presentation</vt:lpstr>
      <vt:lpstr>PowerPoint Presentation</vt:lpstr>
      <vt:lpstr>ზემოქმედებების შეფასება და გზშ-ს ეტაპზე შესასწავლი ინფორმაციის ჩამონათვალი</vt:lpstr>
      <vt:lpstr>ატმოსფერული ჰაერის დაბინძურება </vt:lpstr>
      <vt:lpstr>ატმოსფერული ჰაერის დაბინძურება</vt:lpstr>
      <vt:lpstr>ატმოსფერული ჰაერის დაბინძურება </vt:lpstr>
      <vt:lpstr>აკუსტიკური ხმაურით გამოწვეული ზემოქმედება</vt:lpstr>
      <vt:lpstr>ნარჩენებით გარემოს დაბინძურები რისკები</vt:lpstr>
      <vt:lpstr>ნარჩენების შეგროვების მეთოდები </vt:lpstr>
      <vt:lpstr>წარმოქმნილი ნარჩენების ტრანსპორტირების მეთოდები</vt:lpstr>
      <vt:lpstr>სეპარირების მეთოდების აღწერა, განსაკუთრებით-სახიფათო ნარჩენები სხვა ნარჩენებისგან განცალკევების შესახებ</vt:lpstr>
      <vt:lpstr>ზემოქმედება სატრანსპორტო ნაკადებზე</vt:lpstr>
      <vt:lpstr>ზემოქმედება ნიადაგზე და გრუნტზეგრუნტის წყლის ხარისხზე</vt:lpstr>
      <vt:lpstr>გარემოსდაცვითი მენეჯმენტის და მონიტორინგის პრინციპი</vt:lpstr>
      <vt:lpstr>დასკვნები და რეკომენდაციები</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Liza</dc:creator>
  <cp:lastModifiedBy>Dato</cp:lastModifiedBy>
  <cp:revision>29</cp:revision>
  <dcterms:created xsi:type="dcterms:W3CDTF">2020-10-29T18:06:02Z</dcterms:created>
  <dcterms:modified xsi:type="dcterms:W3CDTF">2020-10-30T10:09:01Z</dcterms:modified>
</cp:coreProperties>
</file>