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05" r:id="rId4"/>
    <p:sldId id="303" r:id="rId5"/>
    <p:sldId id="306" r:id="rId6"/>
    <p:sldId id="308" r:id="rId7"/>
    <p:sldId id="261" r:id="rId8"/>
    <p:sldId id="321" r:id="rId9"/>
    <p:sldId id="309" r:id="rId10"/>
    <p:sldId id="315" r:id="rId11"/>
    <p:sldId id="311" r:id="rId12"/>
    <p:sldId id="312" r:id="rId13"/>
    <p:sldId id="290" r:id="rId14"/>
    <p:sldId id="317" r:id="rId15"/>
    <p:sldId id="318" r:id="rId16"/>
    <p:sldId id="323" r:id="rId17"/>
    <p:sldId id="297" r:id="rId18"/>
    <p:sldId id="302" r:id="rId19"/>
    <p:sldId id="320"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0" d="100"/>
          <a:sy n="70"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61954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31554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3662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87626-5226-4E71-BA33-E08B5BF2F92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58466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C87626-5226-4E71-BA33-E08B5BF2F92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16672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87626-5226-4E71-BA33-E08B5BF2F92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2600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87626-5226-4E71-BA33-E08B5BF2F926}"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60871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87626-5226-4E71-BA33-E08B5BF2F92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85776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87626-5226-4E71-BA33-E08B5BF2F926}"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16403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27540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F1C87626-5226-4E71-BA33-E08B5BF2F92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A8F0C-6B01-43E3-9A45-5682B82E64FE}" type="slidenum">
              <a:rPr lang="en-US" smtClean="0"/>
              <a:t>‹#›</a:t>
            </a:fld>
            <a:endParaRPr lang="en-US"/>
          </a:p>
        </p:txBody>
      </p:sp>
    </p:spTree>
    <p:extLst>
      <p:ext uri="{BB962C8B-B14F-4D97-AF65-F5344CB8AC3E}">
        <p14:creationId xmlns:p14="http://schemas.microsoft.com/office/powerpoint/2010/main" val="34377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87626-5226-4E71-BA33-E08B5BF2F926}" type="datetimeFigureOut">
              <a:rPr lang="en-US" smtClean="0"/>
              <a:t>10/20/2020</a:t>
            </a:fld>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A8F0C-6B01-43E3-9A45-5682B82E64FE}" type="slidenum">
              <a:rPr lang="en-US" smtClean="0"/>
              <a:t>‹#›</a:t>
            </a:fld>
            <a:endParaRPr lang="en-US"/>
          </a:p>
        </p:txBody>
      </p:sp>
    </p:spTree>
    <p:extLst>
      <p:ext uri="{BB962C8B-B14F-4D97-AF65-F5344CB8AC3E}">
        <p14:creationId xmlns:p14="http://schemas.microsoft.com/office/powerpoint/2010/main" val="270058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047750" y="486697"/>
            <a:ext cx="9115754" cy="5383161"/>
          </a:xfrm>
        </p:spPr>
        <p:txBody>
          <a:bodyPr>
            <a:normAutofit/>
          </a:bodyPr>
          <a:lstStyle/>
          <a:p>
            <a:pPr>
              <a:lnSpc>
                <a:spcPct val="100000"/>
              </a:lnSpc>
              <a:spcBef>
                <a:spcPts val="0"/>
              </a:spcBef>
            </a:pPr>
            <a:r>
              <a:rPr lang="en-US" sz="1600" b="1" dirty="0" smtClean="0">
                <a:solidFill>
                  <a:prstClr val="black"/>
                </a:solidFill>
                <a:latin typeface="Sylfaen" panose="010A0502050306030303" pitchFamily="18" charset="0"/>
              </a:rPr>
              <a:t>შპს „RMG </a:t>
            </a:r>
            <a:r>
              <a:rPr lang="en-US" sz="1600" b="1" dirty="0">
                <a:solidFill>
                  <a:prstClr val="black"/>
                </a:solidFill>
                <a:latin typeface="Sylfaen" panose="010A0502050306030303" pitchFamily="18" charset="0"/>
              </a:rPr>
              <a:t>Gold</a:t>
            </a:r>
            <a:r>
              <a:rPr lang="en-US" sz="1600" b="1" dirty="0" smtClean="0">
                <a:solidFill>
                  <a:prstClr val="black"/>
                </a:solidFill>
                <a:latin typeface="Sylfaen" panose="010A0502050306030303" pitchFamily="18" charset="0"/>
              </a:rPr>
              <a:t>“</a:t>
            </a:r>
            <a:r>
              <a:rPr lang="ka-GE" sz="1600" b="1" dirty="0" smtClean="0">
                <a:solidFill>
                  <a:prstClr val="black"/>
                </a:solidFill>
                <a:latin typeface="Sylfaen" panose="010A0502050306030303" pitchFamily="18" charset="0"/>
              </a:rPr>
              <a:t/>
            </a:r>
            <a:br>
              <a:rPr lang="ka-GE" sz="1600" b="1" dirty="0" smtClean="0">
                <a:solidFill>
                  <a:prstClr val="black"/>
                </a:solidFill>
                <a:latin typeface="Sylfaen" panose="010A0502050306030303" pitchFamily="18" charset="0"/>
              </a:rPr>
            </a:br>
            <a:r>
              <a:rPr lang="ka-GE" sz="1600" b="1" dirty="0" smtClean="0">
                <a:solidFill>
                  <a:prstClr val="black"/>
                </a:solidFill>
                <a:latin typeface="Sylfaen" panose="010A0502050306030303" pitchFamily="18" charset="0"/>
              </a:rPr>
              <a:t/>
            </a:r>
            <a:br>
              <a:rPr lang="ka-GE" sz="1600" b="1" dirty="0" smtClean="0">
                <a:solidFill>
                  <a:prstClr val="black"/>
                </a:solidFill>
                <a:latin typeface="Sylfaen" panose="010A0502050306030303" pitchFamily="18" charset="0"/>
              </a:rPr>
            </a:br>
            <a:r>
              <a:rPr lang="ka-GE" sz="1600" b="1" dirty="0" smtClean="0">
                <a:solidFill>
                  <a:prstClr val="black"/>
                </a:solidFill>
                <a:latin typeface="Sylfaen" panose="010A0502050306030303" pitchFamily="18" charset="0"/>
              </a:rPr>
              <a:t>კვარციტული</a:t>
            </a:r>
            <a:r>
              <a:rPr lang="en-US" sz="1600" b="1" dirty="0" smtClean="0">
                <a:solidFill>
                  <a:prstClr val="black"/>
                </a:solidFill>
                <a:latin typeface="Sylfaen" panose="010A0502050306030303" pitchFamily="18" charset="0"/>
              </a:rPr>
              <a:t> </a:t>
            </a:r>
            <a:r>
              <a:rPr lang="ka-GE" sz="1600" b="1" dirty="0" smtClean="0">
                <a:solidFill>
                  <a:prstClr val="black"/>
                </a:solidFill>
                <a:latin typeface="Sylfaen" panose="010A0502050306030303" pitchFamily="18" charset="0"/>
              </a:rPr>
              <a:t>მადნებისა და ბარიტის მადნის გამდიდრების შედეგად მიღებული და დასაწყობებული ოქროსშემცველი კუდების გადამუშავების </a:t>
            </a:r>
            <a:r>
              <a:rPr lang="en-US" sz="1600" b="1" dirty="0" smtClean="0">
                <a:solidFill>
                  <a:prstClr val="black"/>
                </a:solidFill>
                <a:latin typeface="Sylfaen" panose="010A0502050306030303" pitchFamily="18" charset="0"/>
              </a:rPr>
              <a:t>(</a:t>
            </a:r>
            <a:r>
              <a:rPr lang="ka-GE" sz="1600" b="1" dirty="0" smtClean="0">
                <a:solidFill>
                  <a:prstClr val="black"/>
                </a:solidFill>
                <a:latin typeface="Sylfaen" panose="010A0502050306030303" pitchFamily="18" charset="0"/>
              </a:rPr>
              <a:t>გროვული გამოტუტვის მეთოდით ოქროს ამოკრეფა</a:t>
            </a:r>
            <a:r>
              <a:rPr lang="en-US" sz="1600" b="1" dirty="0" smtClean="0">
                <a:solidFill>
                  <a:prstClr val="black"/>
                </a:solidFill>
                <a:latin typeface="Sylfaen" panose="010A0502050306030303" pitchFamily="18" charset="0"/>
              </a:rPr>
              <a:t>) </a:t>
            </a:r>
            <a:r>
              <a:rPr lang="ka-GE" sz="1600" b="1" dirty="0">
                <a:solidFill>
                  <a:prstClr val="black"/>
                </a:solidFill>
                <a:latin typeface="Sylfaen" panose="010A0502050306030303" pitchFamily="18" charset="0"/>
              </a:rPr>
              <a:t>საწარმოს ექპლუატაციის პირობების ცვლილების</a:t>
            </a:r>
            <a:r>
              <a:rPr lang="en-US" sz="1600" dirty="0">
                <a:solidFill>
                  <a:prstClr val="black"/>
                </a:solidFill>
                <a:latin typeface="Sylfaen" panose="010A0502050306030303" pitchFamily="18" charset="0"/>
              </a:rPr>
              <a:t/>
            </a:r>
            <a:br>
              <a:rPr lang="en-US" sz="1600" dirty="0">
                <a:solidFill>
                  <a:prstClr val="black"/>
                </a:solidFill>
                <a:latin typeface="Sylfaen" panose="010A0502050306030303" pitchFamily="18" charset="0"/>
              </a:rPr>
            </a:br>
            <a:r>
              <a:rPr lang="en-US" sz="1600" b="1" dirty="0">
                <a:solidFill>
                  <a:prstClr val="black"/>
                </a:solidFill>
                <a:latin typeface="Sylfaen" panose="010A0502050306030303" pitchFamily="18" charset="0"/>
              </a:rPr>
              <a:t/>
            </a:r>
            <a:br>
              <a:rPr lang="en-US" sz="1600" b="1" dirty="0">
                <a:solidFill>
                  <a:prstClr val="black"/>
                </a:solidFill>
                <a:latin typeface="Sylfaen" panose="010A0502050306030303" pitchFamily="18" charset="0"/>
              </a:rPr>
            </a:br>
            <a:r>
              <a:rPr lang="en-US" sz="1600" b="1" dirty="0">
                <a:latin typeface="Sylfaen" panose="010A0502050306030303" pitchFamily="18" charset="0"/>
              </a:rPr>
              <a:t/>
            </a:r>
            <a:br>
              <a:rPr lang="en-US" sz="1600" b="1" dirty="0">
                <a:latin typeface="Sylfaen" panose="010A0502050306030303" pitchFamily="18" charset="0"/>
              </a:rPr>
            </a:br>
            <a:r>
              <a:rPr lang="ka-GE" sz="1600" b="1" dirty="0" smtClean="0">
                <a:latin typeface="Sylfaen" panose="010A0502050306030303" pitchFamily="18" charset="0"/>
              </a:rPr>
              <a:t>სკოპინგის ანგარიშის</a:t>
            </a:r>
            <a:r>
              <a:rPr lang="en-US" sz="1600" b="1" dirty="0" smtClean="0">
                <a:latin typeface="Sylfaen" panose="010A0502050306030303" pitchFamily="18" charset="0"/>
              </a:rPr>
              <a:t/>
            </a:r>
            <a:br>
              <a:rPr lang="en-US" sz="1600" b="1" dirty="0" smtClean="0">
                <a:latin typeface="Sylfaen" panose="010A0502050306030303" pitchFamily="18" charset="0"/>
              </a:rPr>
            </a:br>
            <a:r>
              <a:rPr lang="ka-GE" sz="1600" b="1" dirty="0" smtClean="0">
                <a:latin typeface="Sylfaen" panose="010A0502050306030303" pitchFamily="18" charset="0"/>
              </a:rPr>
              <a:t>საჯარო განხილვა</a:t>
            </a:r>
            <a:br>
              <a:rPr lang="ka-GE" sz="1600" b="1" dirty="0" smtClean="0">
                <a:latin typeface="Sylfaen" panose="010A0502050306030303" pitchFamily="18" charset="0"/>
              </a:rPr>
            </a:br>
            <a:r>
              <a:rPr lang="ka-GE" sz="1600" b="1" dirty="0" smtClean="0">
                <a:latin typeface="Sylfaen" panose="010A0502050306030303" pitchFamily="18" charset="0"/>
              </a:rPr>
              <a:t/>
            </a:r>
            <a:br>
              <a:rPr lang="ka-GE" sz="1600" b="1" dirty="0" smtClean="0">
                <a:latin typeface="Sylfaen" panose="010A0502050306030303" pitchFamily="18" charset="0"/>
              </a:rPr>
            </a:br>
            <a:r>
              <a:rPr lang="ka-GE" sz="1600" b="1" dirty="0">
                <a:latin typeface="Sylfaen" panose="010A0502050306030303" pitchFamily="18" charset="0"/>
              </a:rPr>
              <a:t/>
            </a:r>
            <a:br>
              <a:rPr lang="ka-GE" sz="1600" b="1" dirty="0">
                <a:latin typeface="Sylfaen" panose="010A0502050306030303" pitchFamily="18" charset="0"/>
              </a:rPr>
            </a:br>
            <a:r>
              <a:rPr lang="ka-GE" sz="1600" b="1" i="1" dirty="0" smtClean="0">
                <a:latin typeface="Sylfaen" panose="010A0502050306030303" pitchFamily="18" charset="0"/>
              </a:rPr>
              <a:t>28.10.2020 წელი</a:t>
            </a:r>
            <a:br>
              <a:rPr lang="ka-GE" sz="1600" b="1" i="1" dirty="0" smtClean="0">
                <a:latin typeface="Sylfaen" panose="010A0502050306030303" pitchFamily="18" charset="0"/>
              </a:rPr>
            </a:br>
            <a:r>
              <a:rPr lang="ka-GE" sz="2200" b="1" i="1" dirty="0">
                <a:latin typeface="Sylfaen" panose="010A0502050306030303" pitchFamily="18" charset="0"/>
              </a:rPr>
              <a:t/>
            </a:r>
            <a:br>
              <a:rPr lang="ka-GE" sz="2200" b="1" i="1" dirty="0">
                <a:latin typeface="Sylfaen" panose="010A0502050306030303" pitchFamily="18" charset="0"/>
              </a:rPr>
            </a:br>
            <a:r>
              <a:rPr lang="ka-GE" sz="2200" b="1" i="1" dirty="0" smtClean="0">
                <a:latin typeface="Sylfaen" panose="010A0502050306030303" pitchFamily="18" charset="0"/>
              </a:rPr>
              <a:t/>
            </a:r>
            <a:br>
              <a:rPr lang="ka-GE" sz="2200" b="1" i="1" dirty="0" smtClean="0">
                <a:latin typeface="Sylfaen" panose="010A0502050306030303" pitchFamily="18" charset="0"/>
              </a:rPr>
            </a:br>
            <a:endParaRPr lang="en-US" sz="2200" i="1" dirty="0">
              <a:latin typeface="Sylfaen" panose="010A0502050306030303" pitchFamily="18" charset="0"/>
            </a:endParaRPr>
          </a:p>
        </p:txBody>
      </p:sp>
    </p:spTree>
    <p:extLst>
      <p:ext uri="{BB962C8B-B14F-4D97-AF65-F5344CB8AC3E}">
        <p14:creationId xmlns:p14="http://schemas.microsoft.com/office/powerpoint/2010/main" val="26057261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160021"/>
            <a:ext cx="9357360" cy="354329"/>
          </a:xfrm>
        </p:spPr>
        <p:txBody>
          <a:bodyPr>
            <a:noAutofit/>
          </a:bodyPr>
          <a:lstStyle/>
          <a:p>
            <a:r>
              <a:rPr lang="ka-GE" sz="1400" b="1" spc="-50" dirty="0">
                <a:solidFill>
                  <a:prstClr val="black">
                    <a:lumMod val="75000"/>
                    <a:lumOff val="25000"/>
                  </a:prstClr>
                </a:solidFill>
                <a:latin typeface="Sylfaen" panose="010A0502050306030303" pitchFamily="18" charset="0"/>
              </a:rPr>
              <a:t>საწარმოს </a:t>
            </a:r>
            <a:r>
              <a:rPr lang="ka-GE" sz="1400" b="1" spc="-50" noProof="1" smtClean="0">
                <a:solidFill>
                  <a:prstClr val="black">
                    <a:lumMod val="75000"/>
                    <a:lumOff val="25000"/>
                  </a:prstClr>
                </a:solidFill>
                <a:latin typeface="Sylfaen" panose="010A0502050306030303" pitchFamily="18" charset="0"/>
              </a:rPr>
              <a:t>ტერიტორიაზ</a:t>
            </a:r>
            <a:r>
              <a:rPr lang="ka-GE" sz="1400" b="1" spc="-50" dirty="0" smtClean="0">
                <a:solidFill>
                  <a:prstClr val="black">
                    <a:lumMod val="75000"/>
                    <a:lumOff val="25000"/>
                  </a:prstClr>
                </a:solidFill>
                <a:latin typeface="Sylfaen" panose="010A0502050306030303" pitchFamily="18" charset="0"/>
              </a:rPr>
              <a:t>ე</a:t>
            </a:r>
            <a:r>
              <a:rPr lang="en-GB" sz="1400" b="1" spc="-50" dirty="0" smtClean="0">
                <a:solidFill>
                  <a:prstClr val="black">
                    <a:lumMod val="75000"/>
                    <a:lumOff val="25000"/>
                  </a:prstClr>
                </a:solidFill>
                <a:latin typeface="Sylfaen" panose="010A0502050306030303" pitchFamily="18" charset="0"/>
              </a:rPr>
              <a:t> </a:t>
            </a:r>
            <a:r>
              <a:rPr lang="ka-GE" sz="1400" b="1" spc="-50" dirty="0" smtClean="0">
                <a:solidFill>
                  <a:prstClr val="black">
                    <a:lumMod val="75000"/>
                    <a:lumOff val="25000"/>
                  </a:prstClr>
                </a:solidFill>
                <a:latin typeface="Sylfaen" panose="010A0502050306030303" pitchFamily="18" charset="0"/>
              </a:rPr>
              <a:t> დაგეგმილი საქმიანობის </a:t>
            </a:r>
            <a:r>
              <a:rPr lang="ka-GE" sz="1400" b="1" spc="-50" noProof="1" smtClean="0">
                <a:solidFill>
                  <a:prstClr val="black">
                    <a:lumMod val="75000"/>
                    <a:lumOff val="25000"/>
                  </a:prstClr>
                </a:solidFill>
                <a:latin typeface="Sylfaen" panose="010A0502050306030303" pitchFamily="18" charset="0"/>
              </a:rPr>
              <a:t>აღწერა</a:t>
            </a:r>
            <a:endParaRPr lang="ka-GE" sz="1400" b="1" noProof="1">
              <a:latin typeface="Sylfaen" panose="010A0502050306030303" pitchFamily="18" charset="0"/>
            </a:endParaRPr>
          </a:p>
        </p:txBody>
      </p:sp>
      <p:sp>
        <p:nvSpPr>
          <p:cNvPr id="3" name="Subtitle 2"/>
          <p:cNvSpPr>
            <a:spLocks noGrp="1"/>
          </p:cNvSpPr>
          <p:nvPr>
            <p:ph type="subTitle" idx="1"/>
          </p:nvPr>
        </p:nvSpPr>
        <p:spPr>
          <a:xfrm>
            <a:off x="2085974" y="733425"/>
            <a:ext cx="7839075" cy="4988949"/>
          </a:xfrm>
        </p:spPr>
        <p:txBody>
          <a:bodyPr>
            <a:normAutofit/>
          </a:bodyPr>
          <a:lstStyle/>
          <a:p>
            <a:pPr marL="395288" lvl="0" indent="-395288" algn="just" defTabSz="914400">
              <a:lnSpc>
                <a:spcPct val="110000"/>
              </a:lnSpc>
              <a:spcBef>
                <a:spcPts val="600"/>
              </a:spcBef>
              <a:spcAft>
                <a:spcPts val="600"/>
              </a:spcAft>
              <a:buSzPct val="100000"/>
              <a:buFont typeface="Wingdings" panose="05000000000000000000" pitchFamily="2" charset="2"/>
              <a:buChar char="Ø"/>
            </a:pPr>
            <a:r>
              <a:rPr lang="ka-GE" sz="1200" dirty="0"/>
              <a:t>კვარციტული მადნებიდან ოქროს ამოკრეფის ინტენსივობის გაზრდის მიზნით, საწარმოში დაიგეგმა გამოტუტული კვარციტული მადნების გადაბრუნება, რაც ითვალისწინებს გამოსატუტი უჯრედების მოწყობას და დასხურებას მოქმედი ტექნოლოგიური </a:t>
            </a:r>
            <a:r>
              <a:rPr lang="ka-GE" sz="1200" dirty="0" smtClean="0"/>
              <a:t>სქემით, ასევე </a:t>
            </a:r>
            <a:r>
              <a:rPr lang="ka-GE" sz="1200" dirty="0"/>
              <a:t>ბარიტის კუდების აგლომერაციის კვანძისა და გამოტუტვის მოედნის ალტერნატიულ ტერიტორიაზე გადატანას;</a:t>
            </a:r>
          </a:p>
          <a:p>
            <a:pPr marL="395288" lvl="0" indent="-395288" algn="just" defTabSz="914400">
              <a:lnSpc>
                <a:spcPct val="110000"/>
              </a:lnSpc>
              <a:spcBef>
                <a:spcPts val="600"/>
              </a:spcBef>
              <a:spcAft>
                <a:spcPts val="600"/>
              </a:spcAft>
              <a:buSzPct val="100000"/>
              <a:buFont typeface="Wingdings" panose="05000000000000000000" pitchFamily="2" charset="2"/>
              <a:buChar char="Ø"/>
            </a:pPr>
            <a:r>
              <a:rPr lang="ka-GE" sz="1200" b="1" i="1" dirty="0"/>
              <a:t>საქმიანობა არ ითვალისწინებს ტექნოლოგიური პროცესების </a:t>
            </a:r>
            <a:r>
              <a:rPr lang="ka-GE" sz="1200" b="1" i="1" dirty="0" smtClean="0"/>
              <a:t>ცვლილებას. </a:t>
            </a:r>
            <a:r>
              <a:rPr lang="ka-GE" sz="1200" b="1" i="1" dirty="0"/>
              <a:t>კვარციტული მადნების და ბარიტის კუდების გამოტუტვა, კვლავ დადგენილი ტექნოლოგიით განხორციელდება.</a:t>
            </a:r>
          </a:p>
          <a:p>
            <a:pPr marL="395288" lvl="0" indent="-395288" algn="just" defTabSz="914400">
              <a:lnSpc>
                <a:spcPct val="110000"/>
              </a:lnSpc>
              <a:spcBef>
                <a:spcPts val="600"/>
              </a:spcBef>
              <a:spcAft>
                <a:spcPts val="600"/>
              </a:spcAft>
              <a:buSzPct val="100000"/>
              <a:buFont typeface="Wingdings" panose="05000000000000000000" pitchFamily="2" charset="2"/>
              <a:buChar char="Ø"/>
            </a:pPr>
            <a:r>
              <a:rPr lang="ka-GE" sz="1200" dirty="0"/>
              <a:t>ბარიტის კუდების გამოსატუტი მოედანის მოწყობა, აგლომერაციის კვანძის გადატანის გარდა, ასევე საჭიროებს, დაახლოებით 5000 მ</a:t>
            </a:r>
            <a:r>
              <a:rPr lang="ka-GE" sz="1200" baseline="30000" dirty="0"/>
              <a:t>3</a:t>
            </a:r>
            <a:r>
              <a:rPr lang="ka-GE" sz="1200" dirty="0"/>
              <a:t> მოცულობის დასხურებული ხსნარის შემკრები აუზის მოწყობას.</a:t>
            </a:r>
          </a:p>
          <a:p>
            <a:pPr marL="395288" lvl="0" indent="-395288" algn="just" defTabSz="914400">
              <a:lnSpc>
                <a:spcPct val="110000"/>
              </a:lnSpc>
              <a:spcBef>
                <a:spcPts val="600"/>
              </a:spcBef>
              <a:spcAft>
                <a:spcPts val="600"/>
              </a:spcAft>
              <a:buSzPct val="100000"/>
              <a:buFont typeface="Wingdings" panose="05000000000000000000" pitchFamily="2" charset="2"/>
              <a:buChar char="Ø"/>
            </a:pPr>
            <a:r>
              <a:rPr lang="ka-GE" sz="1200" dirty="0"/>
              <a:t>რაც შეეხება კვარციტული მადნების გამოტუტვას, </a:t>
            </a:r>
            <a:r>
              <a:rPr lang="ka-GE" sz="1200" dirty="0" smtClean="0"/>
              <a:t>მათ ცვლილებების გარეშე მოემსახურება </a:t>
            </a:r>
            <a:r>
              <a:rPr lang="ka-GE" sz="1200" dirty="0"/>
              <a:t>არსებული ინფრასტრუქტურა.</a:t>
            </a:r>
          </a:p>
          <a:p>
            <a:pPr marL="395288" lvl="0" indent="-395288" algn="just" defTabSz="914400">
              <a:lnSpc>
                <a:spcPct val="110000"/>
              </a:lnSpc>
              <a:spcBef>
                <a:spcPts val="600"/>
              </a:spcBef>
              <a:spcAft>
                <a:spcPts val="600"/>
              </a:spcAft>
              <a:buSzPct val="100000"/>
              <a:buFont typeface="Wingdings" panose="05000000000000000000" pitchFamily="2" charset="2"/>
              <a:buChar char="Ø"/>
            </a:pPr>
            <a:r>
              <a:rPr lang="ka-GE" sz="1200" dirty="0"/>
              <a:t>გამოტუტული კვარციტული მადანი არ საჭიროებს მსხვრევას და მათი გადაბრუნების ტექნოლოგიური პროცესი მსხვრევის საფეხურის გარეშე </a:t>
            </a:r>
            <a:r>
              <a:rPr lang="ka-GE" sz="1200" dirty="0" smtClean="0"/>
              <a:t>წარიმართება. </a:t>
            </a:r>
            <a:r>
              <a:rPr lang="ka-GE" sz="1200" dirty="0"/>
              <a:t>ხოლო სხვა კვარციტული მადნების შემთხვევაში, ტექნოლოგიური პროცესი მოიცავს მსხვრევის </a:t>
            </a:r>
            <a:r>
              <a:rPr lang="ka-GE" sz="1200" dirty="0" smtClean="0"/>
              <a:t>საფეხურსაც.</a:t>
            </a:r>
            <a:endParaRPr lang="en-US" sz="1200" b="1" i="1" dirty="0">
              <a:latin typeface="Sylfaen" panose="010A0502050306030303" pitchFamily="18" charset="0"/>
            </a:endParaRPr>
          </a:p>
        </p:txBody>
      </p:sp>
    </p:spTree>
    <p:extLst>
      <p:ext uri="{BB962C8B-B14F-4D97-AF65-F5344CB8AC3E}">
        <p14:creationId xmlns:p14="http://schemas.microsoft.com/office/powerpoint/2010/main" val="364060924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C:\Users\Giorgi\AppData\Local\Temp\Rar$DIa0.405\ახალი ტერიტორია.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26726" y="1"/>
            <a:ext cx="6698274" cy="6857999"/>
          </a:xfrm>
          <a:prstGeom prst="rect">
            <a:avLst/>
          </a:prstGeom>
          <a:noFill/>
          <a:ln>
            <a:noFill/>
          </a:ln>
        </p:spPr>
      </p:pic>
    </p:spTree>
    <p:extLst>
      <p:ext uri="{BB962C8B-B14F-4D97-AF65-F5344CB8AC3E}">
        <p14:creationId xmlns:p14="http://schemas.microsoft.com/office/powerpoint/2010/main" val="30334574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2714" y="360047"/>
            <a:ext cx="9144312" cy="554353"/>
          </a:xfrm>
        </p:spPr>
        <p:txBody>
          <a:bodyPr>
            <a:noAutofit/>
          </a:bodyPr>
          <a:lstStyle/>
          <a:p>
            <a:r>
              <a:rPr lang="ka-GE" sz="1400" b="1" spc="-50" dirty="0">
                <a:solidFill>
                  <a:prstClr val="black">
                    <a:lumMod val="75000"/>
                    <a:lumOff val="25000"/>
                  </a:prstClr>
                </a:solidFill>
              </a:rPr>
              <a:t>გარემოზე ზემოქმედების სახეები,</a:t>
            </a:r>
            <a:br>
              <a:rPr lang="ka-GE" sz="1400" b="1" spc="-50" dirty="0">
                <a:solidFill>
                  <a:prstClr val="black">
                    <a:lumMod val="75000"/>
                    <a:lumOff val="25000"/>
                  </a:prstClr>
                </a:solidFill>
              </a:rPr>
            </a:br>
            <a:r>
              <a:rPr lang="ka-GE" sz="1400" b="1" spc="-50" dirty="0">
                <a:solidFill>
                  <a:prstClr val="black">
                    <a:lumMod val="75000"/>
                    <a:lumOff val="25000"/>
                  </a:prstClr>
                </a:solidFill>
              </a:rPr>
              <a:t>რომელიც განხილული იქნა სკოპინგის ანგარიშში</a:t>
            </a:r>
            <a:endParaRPr lang="ka-GE" sz="1400" b="1" dirty="0" smtClean="0"/>
          </a:p>
        </p:txBody>
      </p:sp>
      <p:sp>
        <p:nvSpPr>
          <p:cNvPr id="3" name="Subtitle 2"/>
          <p:cNvSpPr>
            <a:spLocks noGrp="1"/>
          </p:cNvSpPr>
          <p:nvPr>
            <p:ph type="subTitle" idx="1"/>
          </p:nvPr>
        </p:nvSpPr>
        <p:spPr>
          <a:xfrm>
            <a:off x="2483893" y="1095376"/>
            <a:ext cx="7326856" cy="5622924"/>
          </a:xfrm>
        </p:spPr>
        <p:txBody>
          <a:bodyPr>
            <a:noAutofit/>
          </a:bodyPr>
          <a:lstStyle/>
          <a:p>
            <a:pPr lvl="0" algn="l" defTabSz="914400">
              <a:lnSpc>
                <a:spcPct val="100000"/>
              </a:lnSpc>
              <a:spcBef>
                <a:spcPts val="600"/>
              </a:spcBef>
              <a:spcAft>
                <a:spcPts val="600"/>
              </a:spcAft>
              <a:buClr>
                <a:srgbClr val="F0A22E"/>
              </a:buClr>
              <a:buSzPct val="100000"/>
            </a:pPr>
            <a:r>
              <a:rPr lang="ka-GE" sz="1200" dirty="0"/>
              <a:t>სკოპინგის </a:t>
            </a:r>
            <a:r>
              <a:rPr lang="ka-GE" sz="1200" dirty="0" smtClean="0"/>
              <a:t>ანგარიშში </a:t>
            </a:r>
            <a:r>
              <a:rPr lang="ka-GE" sz="1200" dirty="0"/>
              <a:t>გარემოზე შესაძლო ზემოქმედების გამოვლენის </a:t>
            </a:r>
            <a:r>
              <a:rPr lang="ka-GE" sz="1200" dirty="0" smtClean="0"/>
              <a:t>მიზნით </a:t>
            </a:r>
            <a:r>
              <a:rPr lang="ka-GE" sz="1200" dirty="0"/>
              <a:t>განხილულია შემდეგი სახის ზემოქმედებები:</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ატმოსფერულ ჰაერში მავნე ნივთიერებების ემისიები;</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ხმაურის გავრცელება;</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გეოლოგიურ გარემოზე და საშიში-გეოდინამიკური პროცესების რისკები;</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ზედაპირული და მიწისქვეშა წყლის გარემოზე;</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ბიოლოგიურ გარემოზე, მათ შორის მცენარეულ საფარზე, ცხოველთა სახეობებზე და მათ საბინადრო ადგილებზე;</a:t>
            </a:r>
            <a:endParaRPr lang="en-US" sz="1200" dirty="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დაცულ ტერიტორიებზე</a:t>
            </a:r>
            <a:r>
              <a:rPr lang="ka-GE" sz="1200" dirty="0" smtClean="0"/>
              <a:t>;</a:t>
            </a:r>
            <a:endParaRPr lang="en-US" sz="1200" dirty="0" smtClean="0"/>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ნიადაგის ნაყოფიერ ფენაზე, დაბინძურების რისკები; </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ვიზუალურ-ლანდშაფტური ზემოქმედება;</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ნარჩენების წარმოქმნის და მართვის შედეგად მოსალოდნელი ზემოქმედება;</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ადამიანის ჯანმრთელობასა და უსაფრთხოებაზე;</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ადგილობრივი მოსახლეობის ცხოვრების პირობებზე, მათ შორის განსახლების და რესურსების შეზღუდვის რისკები; </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სატრანსპორტო ნაკადებზე;</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ზემოქმედება არსებულ ინფრასტრუქტურულ ობიექტებზე;</a:t>
            </a:r>
          </a:p>
          <a:p>
            <a:pPr marL="627063" lvl="0" indent="-395288" algn="l" defTabSz="914400">
              <a:lnSpc>
                <a:spcPct val="100000"/>
              </a:lnSpc>
              <a:spcBef>
                <a:spcPts val="600"/>
              </a:spcBef>
              <a:spcAft>
                <a:spcPts val="600"/>
              </a:spcAft>
              <a:buSzPct val="100000"/>
              <a:buFont typeface="Wingdings" panose="05000000000000000000" pitchFamily="2" charset="2"/>
              <a:buChar char="Ø"/>
            </a:pPr>
            <a:r>
              <a:rPr lang="ka-GE" sz="1200" dirty="0"/>
              <a:t>ისტორიულ-კულტურულ და არქეოლოგიურ ძეგლებზე ზემოქმედების რისკები.</a:t>
            </a:r>
          </a:p>
          <a:p>
            <a:pPr marL="627063" lvl="0" indent="-395288" algn="l" defTabSz="914400">
              <a:lnSpc>
                <a:spcPct val="100000"/>
              </a:lnSpc>
              <a:spcBef>
                <a:spcPts val="600"/>
              </a:spcBef>
              <a:spcAft>
                <a:spcPts val="600"/>
              </a:spcAft>
              <a:buSzPct val="100000"/>
              <a:buFont typeface="Wingdings" panose="05000000000000000000" pitchFamily="2" charset="2"/>
              <a:buChar char="Ø"/>
            </a:pPr>
            <a:endParaRPr lang="en-US" sz="1200" dirty="0"/>
          </a:p>
          <a:p>
            <a:pPr algn="l">
              <a:lnSpc>
                <a:spcPct val="100000"/>
              </a:lnSpc>
              <a:spcBef>
                <a:spcPts val="600"/>
              </a:spcBef>
              <a:spcAft>
                <a:spcPts val="600"/>
              </a:spcAft>
            </a:pPr>
            <a:endParaRPr lang="en-US" sz="1200" b="1" i="1" dirty="0">
              <a:latin typeface="Sylfaen" panose="010A0502050306030303" pitchFamily="18" charset="0"/>
            </a:endParaRPr>
          </a:p>
        </p:txBody>
      </p:sp>
    </p:spTree>
    <p:extLst>
      <p:ext uri="{BB962C8B-B14F-4D97-AF65-F5344CB8AC3E}">
        <p14:creationId xmlns:p14="http://schemas.microsoft.com/office/powerpoint/2010/main" val="237456504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89018" y="461818"/>
            <a:ext cx="6712397" cy="307777"/>
          </a:xfrm>
          <a:prstGeom prst="rect">
            <a:avLst/>
          </a:prstGeom>
        </p:spPr>
        <p:txBody>
          <a:bodyPr wrap="square">
            <a:spAutoFit/>
          </a:bodyPr>
          <a:lstStyle/>
          <a:p>
            <a:pPr algn="ctr"/>
            <a:r>
              <a:rPr lang="ka-GE" sz="1400" b="1" dirty="0" smtClean="0"/>
              <a:t>გარემოზე შესაძლო ზემოქმედების სახეები</a:t>
            </a:r>
            <a:endParaRPr lang="en-US" sz="1400" b="1" dirty="0"/>
          </a:p>
        </p:txBody>
      </p:sp>
      <p:sp>
        <p:nvSpPr>
          <p:cNvPr id="5" name="Rectangle 4"/>
          <p:cNvSpPr/>
          <p:nvPr/>
        </p:nvSpPr>
        <p:spPr>
          <a:xfrm>
            <a:off x="2933700" y="1133476"/>
            <a:ext cx="6572250" cy="1969770"/>
          </a:xfrm>
          <a:prstGeom prst="rect">
            <a:avLst/>
          </a:prstGeom>
        </p:spPr>
        <p:txBody>
          <a:bodyPr wrap="square">
            <a:spAutoFit/>
          </a:bodyPr>
          <a:lstStyle/>
          <a:p>
            <a:pPr marL="171450" marR="0" lvl="0" indent="-171450" defTabSz="914400" eaLnBrk="1" fontAlgn="auto" latinLnBrk="0" hangingPunct="1">
              <a:spcBef>
                <a:spcPts val="600"/>
              </a:spcBef>
              <a:spcAft>
                <a:spcPts val="600"/>
              </a:spcAft>
              <a:buSzPct val="100000"/>
              <a:buFont typeface="Wingdings" panose="05000000000000000000" pitchFamily="2" charset="2"/>
              <a:buChar char="Ø"/>
              <a:tabLst/>
              <a:defRPr/>
            </a:pPr>
            <a:r>
              <a:rPr kumimoji="0" lang="ka-GE" sz="1200" b="0" i="0" u="none" strike="noStrike" kern="0" cap="none" spc="0" normalizeH="0" baseline="0" noProof="0" dirty="0" smtClean="0">
                <a:ln>
                  <a:noFill/>
                </a:ln>
                <a:effectLst/>
                <a:uLnTx/>
                <a:uFillTx/>
              </a:rPr>
              <a:t>წინასწარი შეფასებით საქმიანობის განხორციელებით მოსალოდნელია:</a:t>
            </a:r>
          </a:p>
          <a:p>
            <a:pPr marL="342900" marR="0" lvl="0" indent="-342900" defTabSz="914400" eaLnBrk="1" fontAlgn="auto" latinLnBrk="0" hangingPunct="1">
              <a:spcBef>
                <a:spcPts val="600"/>
              </a:spcBef>
              <a:spcAft>
                <a:spcPts val="600"/>
              </a:spcAft>
              <a:buSzPct val="100000"/>
              <a:buFont typeface="Wingdings" panose="05000000000000000000" pitchFamily="2" charset="2"/>
              <a:buChar char="Ø"/>
              <a:tabLst/>
              <a:defRPr/>
            </a:pPr>
            <a:r>
              <a:rPr kumimoji="0" lang="ka-GE" sz="1200" b="0" i="0" u="none" strike="noStrike" kern="0" cap="none" spc="0" normalizeH="0" baseline="0" noProof="0" dirty="0" smtClean="0">
                <a:ln>
                  <a:noFill/>
                </a:ln>
                <a:effectLst/>
                <a:uLnTx/>
                <a:uFillTx/>
              </a:rPr>
              <a:t>ატმოსფერულ ჰაერში ემისიების გავრცელება;</a:t>
            </a:r>
          </a:p>
          <a:p>
            <a:pPr marL="342900" marR="0" lvl="0" indent="-342900" defTabSz="914400" eaLnBrk="1" fontAlgn="auto" latinLnBrk="0" hangingPunct="1">
              <a:spcBef>
                <a:spcPts val="600"/>
              </a:spcBef>
              <a:spcAft>
                <a:spcPts val="600"/>
              </a:spcAft>
              <a:buSzPct val="100000"/>
              <a:buFont typeface="Wingdings" panose="05000000000000000000" pitchFamily="2" charset="2"/>
              <a:buChar char="Ø"/>
              <a:tabLst/>
              <a:defRPr/>
            </a:pPr>
            <a:r>
              <a:rPr kumimoji="0" lang="ka-GE" sz="1200" b="0" i="0" u="none" strike="noStrike" kern="0" cap="none" spc="0" normalizeH="0" baseline="0" noProof="0" dirty="0" smtClean="0">
                <a:ln>
                  <a:noFill/>
                </a:ln>
                <a:effectLst/>
                <a:uLnTx/>
                <a:uFillTx/>
              </a:rPr>
              <a:t>ხმაურისა გავრცელება;</a:t>
            </a:r>
          </a:p>
          <a:p>
            <a:pPr marL="342900" indent="-342900">
              <a:spcBef>
                <a:spcPts val="600"/>
              </a:spcBef>
              <a:spcAft>
                <a:spcPts val="600"/>
              </a:spcAft>
              <a:buSzPct val="100000"/>
              <a:buFont typeface="Wingdings" panose="05000000000000000000" pitchFamily="2" charset="2"/>
              <a:buChar char="Ø"/>
              <a:defRPr/>
            </a:pPr>
            <a:r>
              <a:rPr lang="ka-GE" sz="1200" kern="0" dirty="0"/>
              <a:t>საქმიანობა დაკავშირებული იქნება სახიფათო ნარჩენების წარმოქმნასთან.</a:t>
            </a:r>
          </a:p>
          <a:p>
            <a:pPr marL="342900" indent="-342900">
              <a:spcBef>
                <a:spcPts val="600"/>
              </a:spcBef>
              <a:spcAft>
                <a:spcPts val="600"/>
              </a:spcAft>
              <a:buSzPct val="100000"/>
              <a:buFont typeface="Wingdings" panose="05000000000000000000" pitchFamily="2" charset="2"/>
              <a:buChar char="Ø"/>
              <a:defRPr/>
            </a:pPr>
            <a:r>
              <a:rPr lang="ka-GE" sz="1200" kern="0" dirty="0"/>
              <a:t>ზედაპირული და გრუნტის წყლების დაბინძურება;</a:t>
            </a:r>
          </a:p>
          <a:p>
            <a:pPr marL="342900" marR="0" lvl="0" indent="-342900" defTabSz="914400" eaLnBrk="1" fontAlgn="auto" latinLnBrk="0" hangingPunct="1">
              <a:spcBef>
                <a:spcPts val="600"/>
              </a:spcBef>
              <a:spcAft>
                <a:spcPts val="600"/>
              </a:spcAft>
              <a:buSzPct val="100000"/>
              <a:buFont typeface="Wingdings" panose="05000000000000000000" pitchFamily="2" charset="2"/>
              <a:buChar char="Ø"/>
              <a:tabLst/>
              <a:defRPr/>
            </a:pPr>
            <a:r>
              <a:rPr kumimoji="0" lang="ka-GE" sz="1200" b="0" i="0" u="none" strike="noStrike" kern="0" cap="none" spc="0" normalizeH="0" baseline="0" noProof="0" dirty="0" smtClean="0">
                <a:ln>
                  <a:noFill/>
                </a:ln>
                <a:effectLst/>
                <a:uLnTx/>
                <a:uFillTx/>
              </a:rPr>
              <a:t>ზემოქმედება ადამიანის ჯანმრთელობასა და უსაფრთხოებაზე</a:t>
            </a:r>
            <a:r>
              <a:rPr kumimoji="0" lang="en-US" sz="1200" b="0" i="0" u="none" strike="noStrike" kern="0" cap="none" spc="0" normalizeH="0" baseline="0" noProof="0" dirty="0" smtClean="0">
                <a:ln>
                  <a:noFill/>
                </a:ln>
                <a:effectLst/>
                <a:uLnTx/>
                <a:uFillTx/>
              </a:rPr>
              <a:t>.</a:t>
            </a:r>
            <a:r>
              <a:rPr kumimoji="0" lang="ka-GE" sz="1200" b="0" i="0" u="none" strike="noStrike" kern="0" cap="none" spc="0" normalizeH="0" baseline="0" noProof="0" dirty="0" smtClean="0">
                <a:ln>
                  <a:noFill/>
                </a:ln>
                <a:effectLst/>
                <a:uLnTx/>
                <a:uFillTx/>
              </a:rPr>
              <a:t> </a:t>
            </a:r>
          </a:p>
        </p:txBody>
      </p:sp>
    </p:spTree>
    <p:extLst>
      <p:ext uri="{BB962C8B-B14F-4D97-AF65-F5344CB8AC3E}">
        <p14:creationId xmlns:p14="http://schemas.microsoft.com/office/powerpoint/2010/main" val="40599376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300251"/>
            <a:ext cx="9144000" cy="776074"/>
          </a:xfrm>
        </p:spPr>
        <p:txBody>
          <a:bodyPr>
            <a:noAutofit/>
          </a:bodyPr>
          <a:lstStyle/>
          <a:p>
            <a:pPr marL="342900" lvl="0" indent="-342900">
              <a:lnSpc>
                <a:spcPct val="107000"/>
              </a:lnSpc>
              <a:spcBef>
                <a:spcPts val="600"/>
              </a:spcBef>
              <a:spcAft>
                <a:spcPts val="600"/>
              </a:spcAft>
            </a:pPr>
            <a:r>
              <a:rPr lang="ka-GE" sz="1300" b="1" kern="0" dirty="0">
                <a:latin typeface="+mn-lt"/>
                <a:ea typeface="Sylfaen_PDF_Subset"/>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1300" b="1" kern="0" dirty="0" smtClean="0">
                <a:latin typeface="+mn-lt"/>
                <a:ea typeface="Sylfaen_PDF_Subset"/>
                <a:cs typeface="Times New Roman" panose="02020603050405020304" pitchFamily="18" charset="0"/>
              </a:rPr>
              <a:t>შერბილებისათვის</a:t>
            </a:r>
            <a:endParaRPr lang="en-US" sz="1300" b="1"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367057041"/>
              </p:ext>
            </p:extLst>
          </p:nvPr>
        </p:nvGraphicFramePr>
        <p:xfrm>
          <a:off x="984738" y="1758460"/>
          <a:ext cx="10607039" cy="3967091"/>
        </p:xfrm>
        <a:graphic>
          <a:graphicData uri="http://schemas.openxmlformats.org/drawingml/2006/table">
            <a:tbl>
              <a:tblPr/>
              <a:tblGrid>
                <a:gridCol w="1701369">
                  <a:extLst>
                    <a:ext uri="{9D8B030D-6E8A-4147-A177-3AD203B41FA5}">
                      <a16:colId xmlns:a16="http://schemas.microsoft.com/office/drawing/2014/main" val="20000"/>
                    </a:ext>
                  </a:extLst>
                </a:gridCol>
                <a:gridCol w="3097256">
                  <a:extLst>
                    <a:ext uri="{9D8B030D-6E8A-4147-A177-3AD203B41FA5}">
                      <a16:colId xmlns:a16="http://schemas.microsoft.com/office/drawing/2014/main" val="20001"/>
                    </a:ext>
                  </a:extLst>
                </a:gridCol>
                <a:gridCol w="5808414">
                  <a:extLst>
                    <a:ext uri="{9D8B030D-6E8A-4147-A177-3AD203B41FA5}">
                      <a16:colId xmlns:a16="http://schemas.microsoft.com/office/drawing/2014/main" val="20002"/>
                    </a:ext>
                  </a:extLst>
                </a:gridCol>
              </a:tblGrid>
              <a:tr h="396709">
                <a:tc>
                  <a:txBody>
                    <a:bodyPr/>
                    <a:lstStyle/>
                    <a:p>
                      <a:pPr marL="96520" algn="ctr">
                        <a:lnSpc>
                          <a:spcPct val="107000"/>
                        </a:lnSpc>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რეცეპტორი/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6520" algn="ctr">
                        <a:lnSpc>
                          <a:spcPct val="107000"/>
                        </a:lnSpc>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520" algn="ctr">
                        <a:lnSpc>
                          <a:spcPct val="107000"/>
                        </a:lnSpc>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ზემოქმედების აღწერა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520" algn="ctr">
                        <a:lnSpc>
                          <a:spcPct val="107000"/>
                        </a:lnSpc>
                        <a:spcAft>
                          <a:spcPts val="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პირველადი წინადადება შემარბილებელი ღონისძიებების შესახებ</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70382">
                <a:tc>
                  <a:txBody>
                    <a:bodyPr/>
                    <a:lstStyle/>
                    <a:p>
                      <a:pPr marL="96520" algn="just">
                        <a:lnSpc>
                          <a:spcPct val="107000"/>
                        </a:lnSpc>
                        <a:spcAft>
                          <a:spcPts val="0"/>
                        </a:spcAft>
                      </a:pPr>
                      <a:r>
                        <a:rPr lang="ka-GE" sz="1200" dirty="0">
                          <a:effectLst/>
                          <a:latin typeface="Sylfaen" panose="010A0502050306030303" pitchFamily="18" charset="0"/>
                          <a:ea typeface="Calibri" panose="020F0502020204030204" pitchFamily="34" charset="0"/>
                          <a:cs typeface="Times New Roman" panose="02020603050405020304" pitchFamily="18" charset="0"/>
                        </a:rPr>
                        <a:t>ატმოსფერულ ჰაერში ემისიები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tabLst>
                          <a:tab pos="145415" algn="l"/>
                          <a:tab pos="457200" algn="l"/>
                        </a:tabLst>
                      </a:pPr>
                      <a:r>
                        <a:rPr lang="ka-GE" sz="1200" dirty="0">
                          <a:effectLst/>
                          <a:latin typeface="Sylfaen" panose="010A0502050306030303" pitchFamily="18" charset="0"/>
                          <a:ea typeface="Calibri" panose="020F0502020204030204" pitchFamily="34" charset="0"/>
                          <a:cs typeface="Times New Roman" panose="02020603050405020304" pitchFamily="18" charset="0"/>
                        </a:rPr>
                        <a:t>მტვრის ემისიები სამსხვრევ დამხარისხებელი დანადგარების ფუნქციონირების პროცესში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145415" algn="l"/>
                          <a:tab pos="457200" algn="l"/>
                        </a:tabLst>
                      </a:pPr>
                      <a:r>
                        <a:rPr lang="ka-GE" sz="1200" dirty="0">
                          <a:effectLst/>
                          <a:latin typeface="Sylfaen" panose="010A0502050306030303" pitchFamily="18" charset="0"/>
                          <a:ea typeface="Calibri" panose="020F0502020204030204" pitchFamily="34" charset="0"/>
                          <a:cs typeface="Times New Roman" panose="02020603050405020304" pitchFamily="18" charset="0"/>
                        </a:rPr>
                        <a:t>ემისიები სატრანსპორტო ოპერაციებისას;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145415" algn="l"/>
                          <a:tab pos="457200" algn="l"/>
                        </a:tabLst>
                      </a:pPr>
                      <a:r>
                        <a:rPr lang="ka-GE" sz="1200" noProof="0" dirty="0">
                          <a:effectLst/>
                          <a:latin typeface="Sylfaen" panose="010A0502050306030303" pitchFamily="18" charset="0"/>
                          <a:ea typeface="Calibri" panose="020F0502020204030204" pitchFamily="34" charset="0"/>
                          <a:cs typeface="Times New Roman" panose="02020603050405020304" pitchFamily="18" charset="0"/>
                        </a:rPr>
                        <a:t>ემისეიბი გამოტუტული </a:t>
                      </a:r>
                      <a:r>
                        <a:rPr lang="ka-GE" sz="1200" dirty="0">
                          <a:effectLst/>
                          <a:latin typeface="Sylfaen" panose="010A0502050306030303" pitchFamily="18" charset="0"/>
                          <a:ea typeface="Calibri" panose="020F0502020204030204" pitchFamily="34" charset="0"/>
                          <a:cs typeface="Times New Roman" panose="02020603050405020304" pitchFamily="18" charset="0"/>
                        </a:rPr>
                        <a:t>გროვების ექსკავაციისას;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145415" algn="l"/>
                          <a:tab pos="457200" algn="l"/>
                        </a:tabLst>
                      </a:pPr>
                      <a:r>
                        <a:rPr lang="ka-GE" sz="1200" dirty="0">
                          <a:effectLst/>
                          <a:latin typeface="Sylfaen" panose="010A0502050306030303" pitchFamily="18" charset="0"/>
                          <a:ea typeface="Calibri" panose="020F0502020204030204" pitchFamily="34" charset="0"/>
                          <a:cs typeface="Times New Roman" panose="02020603050405020304" pitchFamily="18" charset="0"/>
                        </a:rPr>
                        <a:t>ემისიები ნარჩენების განთავსებისას.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მშრალ და ამავე დროს ქარიან ამინდებში, უზრუნველყოფილი იქნება საწარმოს შიდა პერიმეტრზე არსებული სამანქანე გზების დანამვა;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 იქნება ემისიების მონიტორინგის ჩატარდება;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გამოყენებული ტექნიკა და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რისთვისაც საჭიროა მათი ტექნიკური მდგომარეობის შემოწმება სამუშაოს დაწყების წინ;</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გამოყენებულმა სატრანსპორტო ტექნიკამ უნდა იმოძრაოს ოპტიმალური სიჩქარით (განსაკუთრებით </a:t>
                      </a:r>
                      <a:r>
                        <a:rPr lang="ka-GE" sz="1200" dirty="0" err="1">
                          <a:effectLst/>
                          <a:latin typeface="Sylfaen" panose="010A0502050306030303" pitchFamily="18" charset="0"/>
                          <a:ea typeface="Calibri" panose="020F0502020204030204" pitchFamily="34" charset="0"/>
                          <a:cs typeface="Times New Roman" panose="02020603050405020304" pitchFamily="18" charset="0"/>
                        </a:rPr>
                        <a:t>გრუნტიან</a:t>
                      </a:r>
                      <a:r>
                        <a:rPr lang="ka-GE" sz="1200" dirty="0">
                          <a:effectLst/>
                          <a:latin typeface="Sylfaen" panose="010A0502050306030303" pitchFamily="18" charset="0"/>
                          <a:ea typeface="Calibri" panose="020F0502020204030204" pitchFamily="34" charset="0"/>
                          <a:cs typeface="Times New Roman" panose="02020603050405020304" pitchFamily="18" charset="0"/>
                        </a:rPr>
                        <a:t> გზებზე).</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შერჩეული იქნას ოპტიმალური მარშრუტები (დასახლებული პუნქტების გვერდის ავლით);</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ადვილად ამტვერებადი მასალების ტრანსპორტირებისას უნდა მოხდეს მანქანების ძარის სათანადო გადაფარვა;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ნაყარი ტვირთების დატვირთვა-გადმოტვირთვისას აუცილებელია სიფრთხილის ზომების მიღება;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ka-GE" sz="1200" dirty="0">
                          <a:effectLst/>
                          <a:latin typeface="Sylfaen" panose="010A0502050306030303" pitchFamily="18" charset="0"/>
                          <a:ea typeface="Calibri" panose="020F0502020204030204" pitchFamily="34" charset="0"/>
                          <a:cs typeface="Times New Roman" panose="02020603050405020304" pitchFamily="18" charset="0"/>
                        </a:rPr>
                        <a:t>უნდა მოხდეს მანქანების ძრავების ჩაქრობა ან მინიმალურ ბრუნზე მუშაობა, როცა არ ხდება მათი გამოყენება.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a-GE" sz="1200" dirty="0">
                          <a:effectLst/>
                          <a:latin typeface="Sylfaen" panose="010A0502050306030303"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447273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6820" y="236219"/>
            <a:ext cx="9448800" cy="1100211"/>
          </a:xfrm>
        </p:spPr>
        <p:txBody>
          <a:bodyPr>
            <a:normAutofit/>
          </a:bodyPr>
          <a:lstStyle/>
          <a:p>
            <a:r>
              <a:rPr lang="ka-GE" sz="1300" b="1" kern="0" dirty="0">
                <a:solidFill>
                  <a:prstClr val="black"/>
                </a:solidFill>
                <a:ea typeface="Sylfaen_PDF_Subset"/>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ka-GE" sz="1600" b="1" dirty="0" smtClean="0">
                <a:latin typeface="+mn-lt"/>
              </a:rPr>
              <a:t/>
            </a:r>
            <a:br>
              <a:rPr lang="ka-GE" sz="1600" b="1" dirty="0" smtClean="0">
                <a:latin typeface="+mn-lt"/>
              </a:rPr>
            </a:br>
            <a:endParaRPr lang="en-US" sz="1600" b="1"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955574113"/>
              </p:ext>
            </p:extLst>
          </p:nvPr>
        </p:nvGraphicFramePr>
        <p:xfrm>
          <a:off x="1469136" y="1491175"/>
          <a:ext cx="9253728" cy="4107767"/>
        </p:xfrm>
        <a:graphic>
          <a:graphicData uri="http://schemas.openxmlformats.org/drawingml/2006/table">
            <a:tbl>
              <a:tblPr/>
              <a:tblGrid>
                <a:gridCol w="1484298">
                  <a:extLst>
                    <a:ext uri="{9D8B030D-6E8A-4147-A177-3AD203B41FA5}">
                      <a16:colId xmlns:a16="http://schemas.microsoft.com/office/drawing/2014/main" val="20000"/>
                    </a:ext>
                  </a:extLst>
                </a:gridCol>
                <a:gridCol w="2492023">
                  <a:extLst>
                    <a:ext uri="{9D8B030D-6E8A-4147-A177-3AD203B41FA5}">
                      <a16:colId xmlns:a16="http://schemas.microsoft.com/office/drawing/2014/main" val="20001"/>
                    </a:ext>
                  </a:extLst>
                </a:gridCol>
                <a:gridCol w="5277407">
                  <a:extLst>
                    <a:ext uri="{9D8B030D-6E8A-4147-A177-3AD203B41FA5}">
                      <a16:colId xmlns:a16="http://schemas.microsoft.com/office/drawing/2014/main" val="20002"/>
                    </a:ext>
                  </a:extLst>
                </a:gridCol>
              </a:tblGrid>
              <a:tr h="4107767">
                <a:tc>
                  <a:txBody>
                    <a:bodyPr/>
                    <a:lstStyle/>
                    <a:p>
                      <a:pPr marL="96520" algn="just">
                        <a:lnSpc>
                          <a:spcPct val="107000"/>
                        </a:lnSpc>
                        <a:spcAft>
                          <a:spcPts val="0"/>
                        </a:spcAft>
                      </a:pPr>
                      <a:r>
                        <a:rPr lang="ka-GE" sz="1200" dirty="0">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00000"/>
                        </a:lnSpc>
                        <a:spcBef>
                          <a:spcPts val="600"/>
                        </a:spcBef>
                        <a:spcAft>
                          <a:spcPts val="600"/>
                        </a:spcAft>
                        <a:buFont typeface="Arial" panose="020B0604020202020204" pitchFamily="34" charset="0"/>
                        <a:buChar char="•"/>
                        <a:tabLst>
                          <a:tab pos="341313" algn="l"/>
                          <a:tab pos="395288" algn="l"/>
                          <a:tab pos="463550" algn="l"/>
                        </a:tabLst>
                      </a:pPr>
                      <a:r>
                        <a:rPr lang="ka-GE" sz="1200" dirty="0" smtClean="0">
                          <a:effectLst/>
                          <a:latin typeface="Sylfaen" panose="010A0502050306030303" pitchFamily="18" charset="0"/>
                          <a:ea typeface="Calibri" panose="020F0502020204030204" pitchFamily="34" charset="0"/>
                          <a:cs typeface="Times New Roman" panose="02020603050405020304" pitchFamily="18" charset="0"/>
                        </a:rPr>
                        <a:t>საწარმოს ტექნოლოგიური დანადგარების </a:t>
                      </a:r>
                      <a:r>
                        <a:rPr lang="ka-GE" sz="1200" dirty="0">
                          <a:effectLst/>
                          <a:latin typeface="Sylfaen" panose="010A0502050306030303" pitchFamily="18" charset="0"/>
                          <a:ea typeface="Calibri" panose="020F0502020204030204" pitchFamily="34" charset="0"/>
                          <a:cs typeface="Times New Roman" panose="02020603050405020304" pitchFamily="18" charset="0"/>
                        </a:rPr>
                        <a:t>მუშაობასთან დაკავშირებული ხმაურის გავრცელება;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lnSpc>
                          <a:spcPct val="100000"/>
                        </a:lnSpc>
                        <a:spcBef>
                          <a:spcPts val="600"/>
                        </a:spcBef>
                        <a:spcAft>
                          <a:spcPts val="600"/>
                        </a:spcAft>
                        <a:buFont typeface="Arial" panose="020B0604020202020204" pitchFamily="34" charset="0"/>
                        <a:buChar char="•"/>
                        <a:tabLst>
                          <a:tab pos="287338" algn="l"/>
                          <a:tab pos="395288" algn="l"/>
                          <a:tab pos="463550" algn="l"/>
                        </a:tabLst>
                      </a:pPr>
                      <a:r>
                        <a:rPr lang="ka-GE" sz="1200" dirty="0" smtClean="0">
                          <a:effectLst/>
                          <a:latin typeface="Sylfaen" panose="010A0502050306030303" pitchFamily="18" charset="0"/>
                          <a:ea typeface="Calibri" panose="020F0502020204030204" pitchFamily="34" charset="0"/>
                          <a:cs typeface="Times New Roman" panose="02020603050405020304" pitchFamily="18" charset="0"/>
                        </a:rPr>
                        <a:t>ხმაური </a:t>
                      </a:r>
                      <a:r>
                        <a:rPr lang="ka-GE" sz="1200" dirty="0">
                          <a:effectLst/>
                          <a:latin typeface="Sylfaen" panose="010A0502050306030303" pitchFamily="18" charset="0"/>
                          <a:ea typeface="Calibri" panose="020F0502020204030204" pitchFamily="34" charset="0"/>
                          <a:cs typeface="Times New Roman" panose="02020603050405020304" pitchFamily="18" charset="0"/>
                        </a:rPr>
                        <a:t>სატრანსპორტო ოპერაციებისას;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lnSpc>
                          <a:spcPct val="100000"/>
                        </a:lnSpc>
                        <a:spcBef>
                          <a:spcPts val="600"/>
                        </a:spcBef>
                        <a:spcAft>
                          <a:spcPts val="600"/>
                        </a:spcAft>
                        <a:buFont typeface="Arial" panose="020B0604020202020204" pitchFamily="34" charset="0"/>
                        <a:buChar char="•"/>
                        <a:tabLst>
                          <a:tab pos="287338" algn="l"/>
                          <a:tab pos="395288" algn="l"/>
                          <a:tab pos="463550" algn="l"/>
                        </a:tabLst>
                      </a:pPr>
                      <a:r>
                        <a:rPr lang="ka-GE" sz="1200" dirty="0" smtClean="0">
                          <a:effectLst/>
                          <a:latin typeface="Sylfaen" panose="010A0502050306030303" pitchFamily="18" charset="0"/>
                          <a:ea typeface="Calibri" panose="020F0502020204030204" pitchFamily="34" charset="0"/>
                          <a:cs typeface="Times New Roman" panose="02020603050405020304" pitchFamily="18" charset="0"/>
                        </a:rPr>
                        <a:t>ხმაური </a:t>
                      </a:r>
                      <a:r>
                        <a:rPr lang="ka-GE" sz="1200" noProof="0" dirty="0">
                          <a:effectLst/>
                          <a:latin typeface="Sylfaen" panose="010A0502050306030303" pitchFamily="18" charset="0"/>
                          <a:ea typeface="Calibri" panose="020F0502020204030204" pitchFamily="34" charset="0"/>
                          <a:cs typeface="Times New Roman" panose="02020603050405020304" pitchFamily="18" charset="0"/>
                        </a:rPr>
                        <a:t>გამოტუტული</a:t>
                      </a:r>
                      <a:r>
                        <a:rPr lang="ka-GE" sz="1200" dirty="0">
                          <a:effectLst/>
                          <a:latin typeface="Sylfaen" panose="010A0502050306030303" pitchFamily="18" charset="0"/>
                          <a:ea typeface="Calibri" panose="020F0502020204030204" pitchFamily="34" charset="0"/>
                          <a:cs typeface="Times New Roman" panose="02020603050405020304" pitchFamily="18" charset="0"/>
                        </a:rPr>
                        <a:t> გროვების ექსკავაციისას;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lnSpc>
                          <a:spcPct val="100000"/>
                        </a:lnSpc>
                        <a:spcBef>
                          <a:spcPts val="600"/>
                        </a:spcBef>
                        <a:spcAft>
                          <a:spcPts val="600"/>
                        </a:spcAft>
                        <a:buFont typeface="Arial" panose="020B0604020202020204" pitchFamily="34" charset="0"/>
                        <a:buChar char="•"/>
                        <a:tabLst>
                          <a:tab pos="287338" algn="l"/>
                          <a:tab pos="395288" algn="l"/>
                          <a:tab pos="463550" algn="l"/>
                        </a:tabLst>
                      </a:pPr>
                      <a:r>
                        <a:rPr lang="ka-GE" sz="1200" dirty="0" smtClean="0">
                          <a:effectLst/>
                          <a:latin typeface="Sylfaen" panose="010A0502050306030303" pitchFamily="18" charset="0"/>
                          <a:ea typeface="Calibri" panose="020F0502020204030204" pitchFamily="34" charset="0"/>
                          <a:cs typeface="Times New Roman" panose="02020603050405020304" pitchFamily="18" charset="0"/>
                        </a:rPr>
                        <a:t>ხმაური </a:t>
                      </a:r>
                      <a:r>
                        <a:rPr lang="ka-GE" sz="1200" dirty="0">
                          <a:effectLst/>
                          <a:latin typeface="Sylfaen" panose="010A0502050306030303" pitchFamily="18" charset="0"/>
                          <a:ea typeface="Calibri" panose="020F0502020204030204" pitchFamily="34" charset="0"/>
                          <a:cs typeface="Times New Roman" panose="02020603050405020304" pitchFamily="18" charset="0"/>
                        </a:rPr>
                        <a:t>ნარჩენების განთავსებისას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საწარმოში ნარჩენების შემოტანა და საწარმოდან პროდუქციის გატანა განხორციელდება მხოლოდ დღის საათებში.</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სისტემატიურად განხორციელდება საწარმოში განთავსებული ტექნოლოგიური დანადგარების ტექნიკური გამართულობის კონტროლი;</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უზრუნველყოფილი იქნება მანქანა-დანადგარების ტექნიკური გამართულობა. ყოველი სამუშაო დღის დაწყებამდე შემოწმდება მანქანა-დანადგარების ტექნიკური მდგომარეობა;</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საჭიროების შემთხვევაში პერსონალი უზრუნველყოფილი იქნება დაცვის საშუალებებით (ყურსაცმები);</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საწარმოს საზღვარზე. უახლოესი საცხოვრებელი სახლის მიმართულებით. ემისიების მონიტორინგთან ერთად ჩატარდება ხმაურის მონიტორინგიც ინსტრუმენტული გაზომვის მეთოდით;</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საჩივრების შემოსვლის შემთხვევაში მოხდება მათი დაფიქსირება/აღრიცხვა და სათანადო რეაგირება, ზემოთჩამოთვლილი ღონისძიებების გათვალისწინებით.</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48827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226820" y="109182"/>
            <a:ext cx="9448800" cy="968992"/>
          </a:xfrm>
        </p:spPr>
        <p:txBody>
          <a:bodyPr>
            <a:normAutofit/>
          </a:bodyPr>
          <a:lstStyle/>
          <a:p>
            <a:r>
              <a:rPr lang="ka-GE" sz="1300" b="1" kern="0" dirty="0">
                <a:solidFill>
                  <a:prstClr val="black"/>
                </a:solidFill>
                <a:latin typeface="Sylfaen" panose="010A0502050306030303" pitchFamily="18" charset="0"/>
                <a:ea typeface="Sylfaen_PDF_Subset"/>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ka-GE" sz="1300" b="1" dirty="0" smtClean="0">
                <a:latin typeface="Sylfaen" panose="010A0502050306030303" pitchFamily="18" charset="0"/>
              </a:rPr>
              <a:t/>
            </a:r>
            <a:br>
              <a:rPr lang="ka-GE" sz="1300" b="1" dirty="0" smtClean="0">
                <a:latin typeface="Sylfaen" panose="010A0502050306030303" pitchFamily="18" charset="0"/>
              </a:rPr>
            </a:br>
            <a:endParaRPr lang="en-US" sz="1300" b="1" dirty="0">
              <a:latin typeface="Sylfaen" panose="010A050205030603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80298747"/>
              </p:ext>
            </p:extLst>
          </p:nvPr>
        </p:nvGraphicFramePr>
        <p:xfrm>
          <a:off x="689318" y="1078173"/>
          <a:ext cx="10860258" cy="5500048"/>
        </p:xfrm>
        <a:graphic>
          <a:graphicData uri="http://schemas.openxmlformats.org/drawingml/2006/table">
            <a:tbl>
              <a:tblPr/>
              <a:tblGrid>
                <a:gridCol w="1741986">
                  <a:extLst>
                    <a:ext uri="{9D8B030D-6E8A-4147-A177-3AD203B41FA5}">
                      <a16:colId xmlns:a16="http://schemas.microsoft.com/office/drawing/2014/main" val="20000"/>
                    </a:ext>
                  </a:extLst>
                </a:gridCol>
                <a:gridCol w="2645663">
                  <a:extLst>
                    <a:ext uri="{9D8B030D-6E8A-4147-A177-3AD203B41FA5}">
                      <a16:colId xmlns:a16="http://schemas.microsoft.com/office/drawing/2014/main" val="20001"/>
                    </a:ext>
                  </a:extLst>
                </a:gridCol>
                <a:gridCol w="6472609">
                  <a:extLst>
                    <a:ext uri="{9D8B030D-6E8A-4147-A177-3AD203B41FA5}">
                      <a16:colId xmlns:a16="http://schemas.microsoft.com/office/drawing/2014/main" val="20002"/>
                    </a:ext>
                  </a:extLst>
                </a:gridCol>
              </a:tblGrid>
              <a:tr h="5500048">
                <a:tc>
                  <a:txBody>
                    <a:bodyPr/>
                    <a:lstStyle/>
                    <a:p>
                      <a:pPr marL="96520" algn="just">
                        <a:lnSpc>
                          <a:spcPct val="107000"/>
                        </a:lnSpc>
                        <a:spcAft>
                          <a:spcPts val="0"/>
                        </a:spcAft>
                      </a:pPr>
                      <a:r>
                        <a:rPr lang="ka-GE" sz="1200" dirty="0">
                          <a:effectLst/>
                          <a:latin typeface="Sylfaen" panose="010A0502050306030303" pitchFamily="18" charset="0"/>
                          <a:ea typeface="Calibri" panose="020F0502020204030204" pitchFamily="34" charset="0"/>
                          <a:cs typeface="Times New Roman" panose="02020603050405020304" pitchFamily="18" charset="0"/>
                        </a:rPr>
                        <a:t>ნარჩენების წარმოქმნა და მათ მართვასთან დაკავშირებული რისკები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145415" algn="l"/>
                          <a:tab pos="457200" algn="l"/>
                        </a:tabLst>
                      </a:pPr>
                      <a:r>
                        <a:rPr lang="ka-GE" sz="1200" dirty="0">
                          <a:effectLst/>
                          <a:latin typeface="Sylfaen" panose="010A0502050306030303" pitchFamily="18" charset="0"/>
                          <a:ea typeface="Calibri" panose="020F0502020204030204" pitchFamily="34" charset="0"/>
                          <a:cs typeface="Times New Roman" panose="02020603050405020304" pitchFamily="18" charset="0"/>
                        </a:rPr>
                        <a:t>ნარჩენებით გარემოს დაბინძურება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საყოფაცხოვრებო ნარჩენების გატანა მოხდება მუნიციპალური სამსახურის მიერ, შესაბამისი ხელშეკრულების საფუძველზე; </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სახიფათო ნარჩენების დროებითი განთავსებისათვის სამშენებლო მოედანზე სპეციალური მარკირების მქონე ჰერმეტული კონტეინერები და შემდგომ დაგროვების შესაბამისად გატანილი იქნება ამ საქმიანობაზე გარემოსდაცვითი გადაწყვეტილების მქონე კონტრაქტორის მიერ; </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სახიფათო მასალები მაქსიმალურად ჩანაცვლდება ნაკლებად სახიფათოთი ან ნაკლებად ტოქსიკურით, ან იმ მასალით რომელიც ნაკლებ ნარჩენს წარმოქმნის;</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სახიფათო და არასახიფათო ნარჩენების ერთმანეთში შერევის თავიდან აცილების მიზნით, შემოღებული იქნება ნარჩენების სეგრეგაციის სისტემა; </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მოხდება სახიფათო ნარჩენების უსაფრთხო განთავსება, რათა არ წარმოიშვას ჯანმრთელობისთვის რისკი და გარემოს დაბინძურების შემთხვევა თავიდან იქნას აცილებული;</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სახიფათო ნარჩენების დროებითი დასაწყობების ადგილები იდენტიფიცირებული და დაპროექტებული იქნება საწარმოო საუკეთესო პრაქტიკის გათვალისწინებით;</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ტერიტორიები, სადაც შესაძლოა ადგილი ჰქონდეს სახიფათო ნარჩენების დაღვრის რისკს - აღიჭურვება დაღვრაზე რეაგირების შესაბამისი აღჭურვილობით;</a:t>
                      </a:r>
                      <a:endParaRPr lang="en-US" sz="1200"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Bef>
                          <a:spcPts val="600"/>
                        </a:spcBef>
                        <a:spcAft>
                          <a:spcPts val="600"/>
                        </a:spcAft>
                        <a:buFont typeface="Symbol" panose="05050102010706020507" pitchFamily="18" charset="2"/>
                        <a:buChar char=""/>
                      </a:pPr>
                      <a:r>
                        <a:rPr lang="ka-GE" sz="1200" dirty="0">
                          <a:effectLst/>
                          <a:latin typeface="+mn-lt"/>
                          <a:ea typeface="Calibri" panose="020F0502020204030204" pitchFamily="34" charset="0"/>
                          <a:cs typeface="Times New Roman" panose="02020603050405020304" pitchFamily="18" charset="0"/>
                        </a:rPr>
                        <a:t>აკრძალული იქნება: სახიფათო ნარჩენებით გარემოს დანაგვიანება; ნარჩენების შეგროვება კონტეინერის გარეთ; მყარი საყოფაცხოვრებო ნარჩენებისათვის განკუთვნილ კონტეინერებში სახიფათო ნარჩენების მოთავსება; თხევადი სახიფათო ნარჩენების შეგროვება და დასაწყობება ღია, ატმოსფერული ნალექებისგან დაუცველ ტერიტორიაზე; სახიფათო ნარჩენების შესაბამისი ნებართვის მქონე ინსინერატორის გარეთ დაწვა; სახიფათო ნარჩენების საკანალიზაციო სისტემაში, მიწისქვეშა ან/და ზედაპირულ წყლებში </a:t>
                      </a:r>
                      <a:r>
                        <a:rPr lang="ka-GE" sz="1200" dirty="0" smtClean="0">
                          <a:effectLst/>
                          <a:latin typeface="+mn-lt"/>
                          <a:ea typeface="Calibri" panose="020F0502020204030204" pitchFamily="34" charset="0"/>
                          <a:cs typeface="Times New Roman" panose="02020603050405020304" pitchFamily="18" charset="0"/>
                        </a:rPr>
                        <a:t>ჩაშვება.</a:t>
                      </a:r>
                      <a:endParaRPr lang="en-US" sz="1200" dirty="0">
                        <a:effectLst/>
                        <a:latin typeface="+mn-lt"/>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007730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226820" y="109182"/>
            <a:ext cx="9448800" cy="968992"/>
          </a:xfrm>
        </p:spPr>
        <p:txBody>
          <a:bodyPr>
            <a:normAutofit/>
          </a:bodyPr>
          <a:lstStyle/>
          <a:p>
            <a:r>
              <a:rPr lang="ka-GE" sz="1300" b="1" kern="0" dirty="0">
                <a:solidFill>
                  <a:prstClr val="black"/>
                </a:solidFill>
                <a:latin typeface="Sylfaen" panose="010A0502050306030303" pitchFamily="18" charset="0"/>
                <a:ea typeface="Sylfaen_PDF_Subset"/>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ka-GE" sz="1300" b="1" dirty="0" smtClean="0">
                <a:latin typeface="Sylfaen" panose="010A0502050306030303" pitchFamily="18" charset="0"/>
              </a:rPr>
              <a:t/>
            </a:r>
            <a:br>
              <a:rPr lang="ka-GE" sz="1300" b="1" dirty="0" smtClean="0">
                <a:latin typeface="Sylfaen" panose="010A0502050306030303" pitchFamily="18" charset="0"/>
              </a:rPr>
            </a:br>
            <a:endParaRPr lang="en-US" sz="1300" b="1" dirty="0">
              <a:latin typeface="Sylfaen" panose="010A050205030603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14352564"/>
              </p:ext>
            </p:extLst>
          </p:nvPr>
        </p:nvGraphicFramePr>
        <p:xfrm>
          <a:off x="689318" y="1209823"/>
          <a:ext cx="10860258" cy="4740812"/>
        </p:xfrm>
        <a:graphic>
          <a:graphicData uri="http://schemas.openxmlformats.org/drawingml/2006/table">
            <a:tbl>
              <a:tblPr/>
              <a:tblGrid>
                <a:gridCol w="1741986">
                  <a:extLst>
                    <a:ext uri="{9D8B030D-6E8A-4147-A177-3AD203B41FA5}">
                      <a16:colId xmlns:a16="http://schemas.microsoft.com/office/drawing/2014/main" val="20000"/>
                    </a:ext>
                  </a:extLst>
                </a:gridCol>
                <a:gridCol w="2754845">
                  <a:extLst>
                    <a:ext uri="{9D8B030D-6E8A-4147-A177-3AD203B41FA5}">
                      <a16:colId xmlns:a16="http://schemas.microsoft.com/office/drawing/2014/main" val="20001"/>
                    </a:ext>
                  </a:extLst>
                </a:gridCol>
                <a:gridCol w="6363427">
                  <a:extLst>
                    <a:ext uri="{9D8B030D-6E8A-4147-A177-3AD203B41FA5}">
                      <a16:colId xmlns:a16="http://schemas.microsoft.com/office/drawing/2014/main" val="20002"/>
                    </a:ext>
                  </a:extLst>
                </a:gridCol>
              </a:tblGrid>
              <a:tr h="4740812">
                <a:tc>
                  <a:txBody>
                    <a:bodyPr/>
                    <a:lstStyle/>
                    <a:p>
                      <a:pPr marL="96520" algn="ctr">
                        <a:lnSpc>
                          <a:spcPct val="107000"/>
                        </a:lnSpc>
                        <a:spcAft>
                          <a:spcPts val="0"/>
                        </a:spcAft>
                      </a:pPr>
                      <a:r>
                        <a:rPr lang="ka-GE" sz="1200" dirty="0" smtClean="0">
                          <a:effectLst/>
                          <a:latin typeface="+mn-lt"/>
                          <a:ea typeface="Calibri" panose="020F0502020204030204" pitchFamily="34" charset="0"/>
                          <a:cs typeface="Times New Roman" panose="02020603050405020304" pitchFamily="18" charset="0"/>
                        </a:rPr>
                        <a:t>ზედაპირული და </a:t>
                      </a:r>
                      <a:r>
                        <a:rPr lang="ka-GE" sz="1200" smtClean="0">
                          <a:effectLst/>
                          <a:latin typeface="+mn-lt"/>
                          <a:ea typeface="Calibri" panose="020F0502020204030204" pitchFamily="34" charset="0"/>
                          <a:cs typeface="Times New Roman" panose="02020603050405020304" pitchFamily="18" charset="0"/>
                        </a:rPr>
                        <a:t>გრუნტის </a:t>
                      </a:r>
                      <a:r>
                        <a:rPr lang="ka-GE" sz="1200" smtClean="0">
                          <a:effectLst/>
                          <a:latin typeface="+mn-lt"/>
                          <a:ea typeface="Calibri" panose="020F0502020204030204" pitchFamily="34" charset="0"/>
                          <a:cs typeface="Times New Roman" panose="02020603050405020304" pitchFamily="18" charset="0"/>
                        </a:rPr>
                        <a:t>წყლები</a:t>
                      </a:r>
                      <a:endParaRPr lang="en-US" sz="1200" dirty="0">
                        <a:effectLst/>
                        <a:latin typeface="+mn-lt"/>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07000"/>
                        </a:lnSpc>
                        <a:spcAft>
                          <a:spcPts val="0"/>
                        </a:spcAft>
                        <a:buFont typeface="Symbol" panose="05050102010706020507" pitchFamily="18" charset="2"/>
                        <a:buNone/>
                        <a:tabLst>
                          <a:tab pos="145415" algn="l"/>
                          <a:tab pos="457200" algn="l"/>
                        </a:tabLst>
                      </a:pPr>
                      <a:r>
                        <a:rPr lang="ka-GE" sz="1200" dirty="0" smtClean="0">
                          <a:effectLst/>
                          <a:latin typeface="+mn-lt"/>
                          <a:ea typeface="Calibri" panose="020F0502020204030204" pitchFamily="34" charset="0"/>
                          <a:cs typeface="Times New Roman" panose="02020603050405020304" pitchFamily="18" charset="0"/>
                        </a:rPr>
                        <a:t>•	წყლის რესურსებზე ირიბი ზემოქმედების რისკები</a:t>
                      </a:r>
                      <a:endParaRPr lang="en-US" sz="1200" dirty="0">
                        <a:effectLst/>
                        <a:latin typeface="+mn-lt"/>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ka-GE" sz="1200" dirty="0">
                          <a:effectLst/>
                          <a:latin typeface="+mn-lt"/>
                          <a:ea typeface="Times New Roman" panose="02020603050405020304" pitchFamily="18" charset="0"/>
                          <a:cs typeface="Sylfaen" panose="010A0502050306030303" pitchFamily="18" charset="0"/>
                        </a:rPr>
                        <a:t>წყლის რესურსებზე ირიბი ზემოქედების რისკები შესაძლებელია გამოიწვიოს</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მოედნის ან აუზის მსპე-ს (მაღალი სიმკვრივის პოლიეთილენის საფენი) გახევამ; </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ირიგაციის მაღალი წნევის მილის მისაერთებლის დაზიანებამ, რომლის შედეგადაც  მოხდება სითხის გადმოსვლა მსპე-დან; </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ნატრიუმის-ციანიდის ხსნარის მოსამზადებელი ან შესანახი ავზის გაუმართავმა მდგომარეობამ; </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საწარმოო საცირკულაციო მილისადენების სისტემის დაზიანებამ;  </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საწარმოო აუზების სისტემის გადავსებას უჩვეულოდ უხვი ნალექების შემთხვევაში;  </a:t>
                      </a:r>
                      <a:endParaRPr lang="en-US" sz="1200" dirty="0">
                        <a:effectLst/>
                        <a:latin typeface="+mn-lt"/>
                      </a:endParaRPr>
                    </a:p>
                    <a:p>
                      <a:pPr marL="342900" marR="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ციანიდის ხსნარის მჟავიანობის შემთხვევით გაზრდამ (მილების დაზიანებამ) და </a:t>
                      </a:r>
                      <a:r>
                        <a:rPr lang="ka-GE" sz="1200" dirty="0" smtClean="0">
                          <a:effectLst/>
                          <a:latin typeface="+mn-lt"/>
                          <a:ea typeface="Times New Roman" panose="02020603050405020304" pitchFamily="18" charset="0"/>
                          <a:cs typeface="Sylfaen" panose="010A0502050306030303" pitchFamily="18" charset="0"/>
                        </a:rPr>
                        <a:t>HCN</a:t>
                      </a:r>
                      <a:r>
                        <a:rPr lang="en-US" sz="1200" dirty="0" smtClean="0">
                          <a:effectLst/>
                          <a:latin typeface="+mn-lt"/>
                          <a:ea typeface="Times New Roman" panose="02020603050405020304" pitchFamily="18" charset="0"/>
                          <a:cs typeface="Sylfaen" panose="010A0502050306030303" pitchFamily="18" charset="0"/>
                        </a:rPr>
                        <a:t> </a:t>
                      </a:r>
                      <a:r>
                        <a:rPr lang="ka-GE" sz="1200" dirty="0" smtClean="0">
                          <a:effectLst/>
                          <a:latin typeface="+mn-lt"/>
                          <a:ea typeface="Times New Roman" panose="02020603050405020304" pitchFamily="18" charset="0"/>
                          <a:cs typeface="Sylfaen" panose="010A0502050306030303" pitchFamily="18" charset="0"/>
                        </a:rPr>
                        <a:t>გაზის </a:t>
                      </a:r>
                      <a:r>
                        <a:rPr lang="ka-GE" sz="1200" dirty="0">
                          <a:effectLst/>
                          <a:latin typeface="+mn-lt"/>
                          <a:ea typeface="Times New Roman" panose="02020603050405020304" pitchFamily="18" charset="0"/>
                          <a:cs typeface="Sylfaen" panose="010A0502050306030303" pitchFamily="18" charset="0"/>
                        </a:rPr>
                        <a:t>გაზრდილმა </a:t>
                      </a:r>
                      <a:r>
                        <a:rPr lang="ka-GE" sz="1200" dirty="0" smtClean="0">
                          <a:effectLst/>
                          <a:latin typeface="+mn-lt"/>
                          <a:ea typeface="Times New Roman" panose="02020603050405020304" pitchFamily="18" charset="0"/>
                          <a:cs typeface="Sylfaen" panose="010A0502050306030303" pitchFamily="18" charset="0"/>
                        </a:rPr>
                        <a:t>ემისიამ</a:t>
                      </a:r>
                      <a:r>
                        <a:rPr lang="en-US" sz="1200" dirty="0" smtClean="0">
                          <a:effectLst/>
                          <a:latin typeface="+mn-lt"/>
                          <a:ea typeface="Times New Roman" panose="02020603050405020304" pitchFamily="18" charset="0"/>
                          <a:cs typeface="Sylfaen" panose="010A0502050306030303" pitchFamily="18" charset="0"/>
                        </a:rPr>
                        <a:t>;</a:t>
                      </a:r>
                      <a:endParaRPr lang="en-US" sz="1200" dirty="0">
                        <a:effectLst/>
                        <a:latin typeface="+mn-lt"/>
                      </a:endParaRPr>
                    </a:p>
                    <a:p>
                      <a:pPr marL="342900" marR="0" lvl="0" indent="-342900" algn="just">
                        <a:spcBef>
                          <a:spcPts val="600"/>
                        </a:spcBef>
                        <a:spcAft>
                          <a:spcPts val="600"/>
                        </a:spcAft>
                        <a:buFont typeface="Symbol" panose="05050102010706020507" pitchFamily="18" charset="2"/>
                        <a:buChar char=""/>
                      </a:pPr>
                      <a:r>
                        <a:rPr lang="ka-GE" sz="1200" noProof="0" dirty="0" smtClean="0">
                          <a:effectLst/>
                          <a:latin typeface="Sylfaen" panose="010A0502050306030303" pitchFamily="18" charset="0"/>
                        </a:rPr>
                        <a:t>სეისმურმა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მოვლენამ</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შეიძლება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გამოიწვიოს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ფუჭი</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ქანების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ნაყარის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ჩაწოლა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და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აქედან</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გამომდინარე</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შექმნას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აუზების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მთლიანობისა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და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საფენის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გაუმართვავი</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მდგომარეობის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პოტენციური</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საშიშროება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თუმცა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საფენის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ტექნიკური</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მონაცემებიდან</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გამომდინარე</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გაუძლებს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მნიშვნელოვან</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დაგრძელებას</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და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მისი</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დაზიანება</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ნაკლებად</a:t>
                      </a:r>
                      <a:r>
                        <a:rPr lang="ka-GE" sz="1200" noProof="0" dirty="0" smtClean="0">
                          <a:effectLst/>
                          <a:latin typeface="Sylfaen" panose="010A0502050306030303" pitchFamily="18" charset="0"/>
                          <a:ea typeface="AcadNusx" pitchFamily="2" charset="0"/>
                          <a:cs typeface="AcadNusx" pitchFamily="2" charset="0"/>
                        </a:rPr>
                        <a:t> </a:t>
                      </a:r>
                      <a:r>
                        <a:rPr lang="ka-GE" sz="1200" noProof="0" dirty="0" smtClean="0">
                          <a:effectLst/>
                          <a:latin typeface="Sylfaen" panose="010A0502050306030303" pitchFamily="18" charset="0"/>
                        </a:rPr>
                        <a:t>სავარაუდოა</a:t>
                      </a:r>
                      <a:r>
                        <a:rPr lang="ka-GE" sz="1200" noProof="0" dirty="0" smtClean="0">
                          <a:effectLst/>
                          <a:latin typeface="Sylfaen" panose="010A0502050306030303" pitchFamily="18" charset="0"/>
                          <a:ea typeface="AcadNusx" pitchFamily="2" charset="0"/>
                          <a:cs typeface="AcadNusx" pitchFamily="2" charset="0"/>
                        </a:rPr>
                        <a:t>.</a:t>
                      </a:r>
                      <a:endParaRPr lang="ka-GE" sz="1200" noProof="0" dirty="0" smtClean="0">
                        <a:effectLst/>
                        <a:latin typeface="Sylfaen" panose="010A0502050306030303" pitchFamily="18" charset="0"/>
                      </a:endParaRPr>
                    </a:p>
                    <a:p>
                      <a:pPr marL="342900" marR="0" lvl="0" indent="-342900">
                        <a:spcBef>
                          <a:spcPts val="600"/>
                        </a:spcBef>
                        <a:spcAft>
                          <a:spcPts val="600"/>
                        </a:spcAft>
                        <a:buFont typeface="Symbol" panose="05050102010706020507" pitchFamily="18" charset="2"/>
                        <a:buChar char=""/>
                      </a:pPr>
                      <a:r>
                        <a:rPr lang="ka-GE" sz="1200" dirty="0" smtClean="0">
                          <a:effectLst/>
                          <a:latin typeface="+mn-lt"/>
                          <a:ea typeface="AcadNusx" pitchFamily="2" charset="0"/>
                          <a:cs typeface="AcadNusx" pitchFamily="2" charset="0"/>
                        </a:rPr>
                        <a:t>ქიმიური </a:t>
                      </a:r>
                      <a:r>
                        <a:rPr lang="ka-GE" sz="1200" dirty="0">
                          <a:effectLst/>
                          <a:latin typeface="+mn-lt"/>
                          <a:ea typeface="AcadNusx" pitchFamily="2" charset="0"/>
                          <a:cs typeface="AcadNusx" pitchFamily="2" charset="0"/>
                        </a:rPr>
                        <a:t>ნივთიერებების ან საწვავის დაღვრამ.</a:t>
                      </a:r>
                      <a:endParaRPr lang="en-US" sz="12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08818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78180" y="1158240"/>
            <a:ext cx="8778240" cy="1123384"/>
          </a:xfrm>
          <a:prstGeom prst="rect">
            <a:avLst/>
          </a:prstGeom>
        </p:spPr>
        <p:txBody>
          <a:bodyPr wrap="square">
            <a:spAutoFit/>
          </a:bodyPr>
          <a:lstStyle/>
          <a:p>
            <a:pPr algn="just">
              <a:spcBef>
                <a:spcPts val="600"/>
              </a:spcBef>
              <a:spcAft>
                <a:spcPts val="600"/>
              </a:spcAft>
            </a:pPr>
            <a:endParaRPr lang="ka-GE" sz="1600" dirty="0" smtClean="0">
              <a:latin typeface="Sylfaen" panose="010A0502050306030303" pitchFamily="18" charset="0"/>
            </a:endParaRPr>
          </a:p>
          <a:p>
            <a:pPr algn="just">
              <a:spcBef>
                <a:spcPts val="600"/>
              </a:spcBef>
              <a:spcAft>
                <a:spcPts val="600"/>
              </a:spcAft>
            </a:pPr>
            <a:r>
              <a:rPr lang="ka-GE" dirty="0" smtClean="0"/>
              <a:t> </a:t>
            </a:r>
          </a:p>
          <a:p>
            <a:pPr algn="just"/>
            <a:endParaRPr lang="en-US" dirty="0"/>
          </a:p>
        </p:txBody>
      </p:sp>
      <p:sp>
        <p:nvSpPr>
          <p:cNvPr id="5" name="Title 1"/>
          <p:cNvSpPr>
            <a:spLocks noGrp="1"/>
          </p:cNvSpPr>
          <p:nvPr>
            <p:ph type="ctrTitle"/>
          </p:nvPr>
        </p:nvSpPr>
        <p:spPr>
          <a:xfrm>
            <a:off x="1226819" y="236219"/>
            <a:ext cx="9459377" cy="1101262"/>
          </a:xfrm>
        </p:spPr>
        <p:txBody>
          <a:bodyPr>
            <a:normAutofit/>
          </a:bodyPr>
          <a:lstStyle/>
          <a:p>
            <a:r>
              <a:rPr lang="ka-GE" sz="1300" b="1" kern="0" dirty="0">
                <a:solidFill>
                  <a:prstClr val="black"/>
                </a:solidFill>
                <a:latin typeface="+mn-lt"/>
                <a:ea typeface="Sylfaen_PDF_Subset"/>
                <a:cs typeface="Times New Roman" panose="02020603050405020304"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1300" b="1" kern="0" dirty="0" smtClean="0">
                <a:solidFill>
                  <a:prstClr val="black"/>
                </a:solidFill>
                <a:latin typeface="+mn-lt"/>
                <a:ea typeface="Sylfaen_PDF_Subset"/>
                <a:cs typeface="Times New Roman" panose="02020603050405020304" pitchFamily="18" charset="0"/>
              </a:rPr>
              <a:t>შერბილებისათვის</a:t>
            </a:r>
            <a:r>
              <a:rPr lang="ka-GE" sz="1300" b="1" dirty="0" smtClean="0">
                <a:latin typeface="+mn-lt"/>
              </a:rPr>
              <a:t/>
            </a:r>
            <a:br>
              <a:rPr lang="ka-GE" sz="1300" b="1" dirty="0" smtClean="0">
                <a:latin typeface="+mn-lt"/>
              </a:rPr>
            </a:br>
            <a:r>
              <a:rPr lang="ka-GE" sz="1300" b="1" dirty="0" smtClean="0">
                <a:latin typeface="+mn-lt"/>
              </a:rPr>
              <a:t/>
            </a:r>
            <a:br>
              <a:rPr lang="ka-GE" sz="1300" b="1" dirty="0" smtClean="0">
                <a:latin typeface="+mn-lt"/>
              </a:rPr>
            </a:br>
            <a:endParaRPr lang="en-US" sz="13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320957437"/>
              </p:ext>
            </p:extLst>
          </p:nvPr>
        </p:nvGraphicFramePr>
        <p:xfrm>
          <a:off x="678181" y="1158239"/>
          <a:ext cx="10744785" cy="4539175"/>
        </p:xfrm>
        <a:graphic>
          <a:graphicData uri="http://schemas.openxmlformats.org/drawingml/2006/table">
            <a:tbl>
              <a:tblPr/>
              <a:tblGrid>
                <a:gridCol w="1723463">
                  <a:extLst>
                    <a:ext uri="{9D8B030D-6E8A-4147-A177-3AD203B41FA5}">
                      <a16:colId xmlns:a16="http://schemas.microsoft.com/office/drawing/2014/main" val="20000"/>
                    </a:ext>
                  </a:extLst>
                </a:gridCol>
                <a:gridCol w="2880040">
                  <a:extLst>
                    <a:ext uri="{9D8B030D-6E8A-4147-A177-3AD203B41FA5}">
                      <a16:colId xmlns:a16="http://schemas.microsoft.com/office/drawing/2014/main" val="20001"/>
                    </a:ext>
                  </a:extLst>
                </a:gridCol>
                <a:gridCol w="6141282">
                  <a:extLst>
                    <a:ext uri="{9D8B030D-6E8A-4147-A177-3AD203B41FA5}">
                      <a16:colId xmlns:a16="http://schemas.microsoft.com/office/drawing/2014/main" val="20002"/>
                    </a:ext>
                  </a:extLst>
                </a:gridCol>
              </a:tblGrid>
              <a:tr h="4539175">
                <a:tc>
                  <a:txBody>
                    <a:bodyPr/>
                    <a:lstStyle/>
                    <a:p>
                      <a:pPr marL="96520" algn="just">
                        <a:lnSpc>
                          <a:spcPct val="107000"/>
                        </a:lnSpc>
                        <a:spcAft>
                          <a:spcPts val="0"/>
                        </a:spcAft>
                      </a:pPr>
                      <a:r>
                        <a:rPr lang="ka-GE" sz="1200" dirty="0">
                          <a:effectLst/>
                          <a:latin typeface="+mn-lt"/>
                          <a:ea typeface="Times New Roman" panose="02020603050405020304" pitchFamily="18" charset="0"/>
                          <a:cs typeface="Sylfaen" panose="010A0502050306030303" pitchFamily="18" charset="0"/>
                        </a:rPr>
                        <a:t>ზემოქმედება ადამიანის ჯანმრთელობასა და უსაფრთხოებაზე</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457200" algn="l"/>
                        </a:tabLst>
                      </a:pPr>
                      <a:r>
                        <a:rPr lang="ka-GE" sz="1200" dirty="0">
                          <a:effectLst/>
                          <a:latin typeface="+mn-lt"/>
                          <a:ea typeface="Times New Roman" panose="02020603050405020304" pitchFamily="18" charset="0"/>
                          <a:cs typeface="Sylfaen" panose="010A0502050306030303" pitchFamily="18" charset="0"/>
                        </a:rPr>
                        <a:t>მომსახურე პერსონალის ჯანმრთელობაზე პირდაპირი ზემოქმედება,</a:t>
                      </a:r>
                      <a:endParaRPr lang="en-US" sz="1200" dirty="0">
                        <a:effectLst/>
                        <a:latin typeface="+mn-lt"/>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tabLst>
                          <a:tab pos="229235" algn="l"/>
                        </a:tabLst>
                      </a:pPr>
                      <a:r>
                        <a:rPr lang="ka-GE" sz="1200" dirty="0">
                          <a:effectLst/>
                          <a:latin typeface="+mn-lt"/>
                          <a:ea typeface="Times New Roman" panose="02020603050405020304" pitchFamily="18" charset="0"/>
                          <a:cs typeface="Sylfaen" panose="010A0502050306030303" pitchFamily="18" charset="0"/>
                        </a:rPr>
                        <a:t>უსაფრთხოებასთან დაკავშირებული რისკები</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პერსონალის სპეციალური ტანსაცმლის და ინდივიდუალური დაცვის საშუალებებით  უზრუნველყოფა და მათი გამოყენების კონტროლი; </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ნარჩენების სწორი მართვა; </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ჯანმრთელობისათვის სახიფათო უბნების არსებობის შემთხვევაში შესაბამისი გამაფრთხილებელი, მიმთითებელი და ამკრძალავი ნიშნების დამონტაჟება; </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მანქანა-დანადგარების ტექნიკური გამართულობის უზრუნველყოფა;</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სატრანსპორტო ოპერაციებისას უსაფრთხოების წესების მაქსიმალური დაცვა, სიჩქარეების შეზღუდვა;</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სამუშაო უბნებზე უცხო პირთა უნებართვოდ ან სპეციალური დამცავი საშუალებების გარეშე მოხვედრის და გადაადგილების კონტროლი; </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ავარიული სიტუაციების მართვა განხორციელდება კომპანიაში დამტკიცებული ავარიული სიტუაციების მართვის გეგმის შესაბამისად;</a:t>
                      </a:r>
                      <a:endParaRPr lang="en-US" sz="1200" dirty="0">
                        <a:effectLst/>
                        <a:latin typeface="+mn-lt"/>
                      </a:endParaRPr>
                    </a:p>
                    <a:p>
                      <a:pPr marL="342900" lvl="0" indent="-342900">
                        <a:spcBef>
                          <a:spcPts val="600"/>
                        </a:spcBef>
                        <a:spcAft>
                          <a:spcPts val="600"/>
                        </a:spcAft>
                        <a:buFont typeface="Symbol" panose="05050102010706020507" pitchFamily="18" charset="2"/>
                        <a:buChar char=""/>
                      </a:pPr>
                      <a:r>
                        <a:rPr lang="ka-GE" sz="1200" dirty="0">
                          <a:effectLst/>
                          <a:latin typeface="+mn-lt"/>
                          <a:ea typeface="Times New Roman" panose="02020603050405020304" pitchFamily="18" charset="0"/>
                          <a:cs typeface="Sylfaen" panose="010A0502050306030303" pitchFamily="18" charset="0"/>
                        </a:rPr>
                        <a:t>ატმოსფერულ ჰაერში მავნე ნივთიერებების და ხმაურის გავრცელების რისკების მინიმიზაციის მიზნით დაგეგმილი შემარბილებელი ღონისძიებების შესაბამისად</a:t>
                      </a:r>
                      <a:r>
                        <a:rPr lang="ka-GE" sz="1200" dirty="0" smtClean="0">
                          <a:effectLst/>
                          <a:latin typeface="+mn-lt"/>
                          <a:ea typeface="Times New Roman" panose="02020603050405020304" pitchFamily="18" charset="0"/>
                          <a:cs typeface="Sylfaen" panose="010A0502050306030303" pitchFamily="18" charset="0"/>
                        </a:rPr>
                        <a:t>;</a:t>
                      </a:r>
                      <a:endParaRPr lang="en-US" sz="12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69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7180" y="182881"/>
            <a:ext cx="10843260" cy="307777"/>
          </a:xfrm>
          <a:prstGeom prst="rect">
            <a:avLst/>
          </a:prstGeom>
        </p:spPr>
        <p:txBody>
          <a:bodyPr wrap="square">
            <a:spAutoFit/>
          </a:bodyPr>
          <a:lstStyle/>
          <a:p>
            <a:pPr algn="ctr"/>
            <a:r>
              <a:rPr lang="ka-GE" sz="1400" b="1" dirty="0">
                <a:solidFill>
                  <a:prstClr val="black"/>
                </a:solidFill>
                <a:latin typeface="Sylfaen" panose="010A0502050306030303" pitchFamily="18" charset="0"/>
              </a:rPr>
              <a:t>გზშ-ის ანგარიშის მომზადებისთვის </a:t>
            </a:r>
            <a:r>
              <a:rPr lang="ka-GE" sz="1400" b="1" dirty="0" smtClean="0">
                <a:solidFill>
                  <a:prstClr val="black"/>
                </a:solidFill>
                <a:latin typeface="Sylfaen" panose="010A0502050306030303" pitchFamily="18" charset="0"/>
              </a:rPr>
              <a:t>საჭირო</a:t>
            </a:r>
            <a:r>
              <a:rPr lang="ka-GE" sz="1400" b="1" dirty="0" smtClean="0">
                <a:latin typeface="Sylfaen" panose="010A0502050306030303" pitchFamily="18" charset="0"/>
              </a:rPr>
              <a:t> ჩასატარებელი </a:t>
            </a:r>
            <a:r>
              <a:rPr lang="ka-GE" sz="1400" b="1" dirty="0">
                <a:latin typeface="Sylfaen" panose="010A0502050306030303" pitchFamily="18" charset="0"/>
              </a:rPr>
              <a:t>საბაზისო/საძიებო </a:t>
            </a:r>
            <a:r>
              <a:rPr lang="ka-GE" sz="1400" b="1" dirty="0" smtClean="0">
                <a:latin typeface="Sylfaen" panose="010A0502050306030303" pitchFamily="18" charset="0"/>
              </a:rPr>
              <a:t>კვლევები</a:t>
            </a:r>
            <a:endParaRPr lang="en-US" sz="1400" b="1" dirty="0">
              <a:latin typeface="Sylfaen" panose="010A0502050306030303" pitchFamily="18" charset="0"/>
            </a:endParaRPr>
          </a:p>
        </p:txBody>
      </p:sp>
      <p:sp>
        <p:nvSpPr>
          <p:cNvPr id="8" name="Rectangle 7"/>
          <p:cNvSpPr/>
          <p:nvPr/>
        </p:nvSpPr>
        <p:spPr>
          <a:xfrm>
            <a:off x="1051560" y="609600"/>
            <a:ext cx="10699162" cy="5832366"/>
          </a:xfrm>
          <a:prstGeom prst="rect">
            <a:avLst/>
          </a:prstGeom>
        </p:spPr>
        <p:txBody>
          <a:bodyPr wrap="square">
            <a:spAutoFit/>
          </a:bodyPr>
          <a:lstStyle/>
          <a:p>
            <a:pPr>
              <a:spcBef>
                <a:spcPts val="600"/>
              </a:spcBef>
              <a:spcAft>
                <a:spcPts val="600"/>
              </a:spcAft>
            </a:pPr>
            <a:r>
              <a:rPr lang="ka-GE" sz="1200" b="1" i="1" dirty="0" smtClean="0"/>
              <a:t>ატმოსფერული ჰაერი</a:t>
            </a:r>
            <a:endParaRPr lang="ka-GE" sz="1200" b="1" i="1" dirty="0"/>
          </a:p>
          <a:p>
            <a:pPr marL="342900" lvl="0" indent="-342900" algn="just">
              <a:spcBef>
                <a:spcPts val="600"/>
              </a:spcBef>
              <a:spcAft>
                <a:spcPts val="600"/>
              </a:spcAft>
              <a:buFont typeface="Symbol" panose="05050102010706020507" pitchFamily="18" charset="2"/>
              <a:buChar char=""/>
            </a:pPr>
            <a:r>
              <a:rPr lang="ka-GE" sz="1200" dirty="0">
                <a:solidFill>
                  <a:srgbClr val="000000"/>
                </a:solidFill>
                <a:ea typeface="Times New Roman" panose="02020603050405020304" pitchFamily="18" charset="0"/>
                <a:cs typeface="Sylfaen" panose="010A0502050306030303" pitchFamily="18" charset="0"/>
              </a:rPr>
              <a:t>გზშ-ს ეტაპზე დაზუსტდება ატმოსფერულ ჰაერში გაფრქვევების წყაროების, ხმაურწარმომქმნელი დანადგარების, </a:t>
            </a:r>
            <a:r>
              <a:rPr lang="ka-GE" sz="1200" dirty="0" smtClean="0">
                <a:solidFill>
                  <a:srgbClr val="000000"/>
                </a:solidFill>
                <a:ea typeface="Times New Roman" panose="02020603050405020304" pitchFamily="18" charset="0"/>
                <a:cs typeface="Sylfaen" panose="010A0502050306030303" pitchFamily="18" charset="0"/>
              </a:rPr>
              <a:t>შემკრები</a:t>
            </a:r>
            <a:r>
              <a:rPr lang="en-US" sz="1200" dirty="0" smtClean="0">
                <a:solidFill>
                  <a:srgbClr val="000000"/>
                </a:solidFill>
                <a:ea typeface="Times New Roman" panose="02020603050405020304" pitchFamily="18" charset="0"/>
                <a:cs typeface="Sylfaen" panose="010A0502050306030303" pitchFamily="18" charset="0"/>
              </a:rPr>
              <a:t> </a:t>
            </a:r>
            <a:r>
              <a:rPr lang="ka-GE" sz="1200" dirty="0" smtClean="0">
                <a:solidFill>
                  <a:srgbClr val="000000"/>
                </a:solidFill>
                <a:ea typeface="Times New Roman" panose="02020603050405020304" pitchFamily="18" charset="0"/>
                <a:cs typeface="Sylfaen" panose="010A0502050306030303" pitchFamily="18" charset="0"/>
              </a:rPr>
              <a:t>ავზების </a:t>
            </a:r>
            <a:r>
              <a:rPr lang="ka-GE" sz="1200" dirty="0">
                <a:solidFill>
                  <a:srgbClr val="000000"/>
                </a:solidFill>
                <a:ea typeface="Times New Roman" panose="02020603050405020304" pitchFamily="18" charset="0"/>
                <a:cs typeface="Sylfaen" panose="010A0502050306030303" pitchFamily="18" charset="0"/>
              </a:rPr>
              <a:t>განლაგება. ატმოსფერულ ჰაერში ემისიებისა და ხმაურის გავრცელების შესაფასებლად განისაზღვრება საანგარიშო წერტილები და პროგრამული ტექნოლოგიების გამოყენებით მოხდება მათი გავრცელების მოდელირება. შემუშავდება ზდგ ნორმების პროექტი. </a:t>
            </a:r>
            <a:endParaRPr lang="ka-GE" sz="1200" dirty="0" smtClean="0">
              <a:solidFill>
                <a:srgbClr val="000000"/>
              </a:solidFill>
              <a:ea typeface="Times New Roman" panose="02020603050405020304" pitchFamily="18" charset="0"/>
              <a:cs typeface="Sylfaen" panose="010A0502050306030303" pitchFamily="18" charset="0"/>
            </a:endParaRPr>
          </a:p>
          <a:p>
            <a:pPr marL="342900" lvl="0" indent="-342900" algn="just">
              <a:spcBef>
                <a:spcPts val="600"/>
              </a:spcBef>
              <a:spcAft>
                <a:spcPts val="600"/>
              </a:spcAft>
              <a:buFont typeface="Symbol" panose="05050102010706020507" pitchFamily="18" charset="2"/>
              <a:buChar char=""/>
            </a:pPr>
            <a:r>
              <a:rPr lang="ka-GE" sz="1200" dirty="0">
                <a:solidFill>
                  <a:srgbClr val="000000"/>
                </a:solidFill>
                <a:ea typeface="Times New Roman" panose="02020603050405020304" pitchFamily="18" charset="0"/>
                <a:cs typeface="Sylfaen" panose="010A0502050306030303" pitchFamily="18" charset="0"/>
              </a:rPr>
              <a:t>გზშ-ს ეტაპზე საველე კვლევის მეთოდის და ატმოსფერულ ჰაერში ემისიებისა და ხმაურის გავრცელების კომპიუტერული მოდელირების საშუალებით გამოვლენილი იქნება გარემოს ის კომპონენტები, რომელზეც შესაძლებელია საქმიანობის განხორციელებამ ძლიერი ზემოქმედება მოახდინოს. </a:t>
            </a:r>
            <a:endParaRPr lang="ka-GE" sz="1200" dirty="0"/>
          </a:p>
          <a:p>
            <a:pPr algn="just">
              <a:spcBef>
                <a:spcPts val="600"/>
              </a:spcBef>
              <a:spcAft>
                <a:spcPts val="600"/>
              </a:spcAft>
            </a:pPr>
            <a:r>
              <a:rPr lang="ka-GE" sz="1200" b="1" i="1" dirty="0"/>
              <a:t>ბიოლოგიური გარემო</a:t>
            </a:r>
          </a:p>
          <a:p>
            <a:pPr marL="285750" indent="-285750" algn="just">
              <a:spcBef>
                <a:spcPts val="600"/>
              </a:spcBef>
              <a:spcAft>
                <a:spcPts val="600"/>
              </a:spcAft>
              <a:buFont typeface="Arial" panose="020B0604020202020204" pitchFamily="34" charset="0"/>
              <a:buChar char="•"/>
            </a:pPr>
            <a:r>
              <a:rPr lang="ka-GE" sz="1200" dirty="0" smtClean="0"/>
              <a:t>საწარმოს მოწყობა არ </a:t>
            </a:r>
            <a:r>
              <a:rPr lang="ka-GE" sz="1200" dirty="0"/>
              <a:t>არის დაკავშირებული ხე-მცენარეების ჭრასთან და </a:t>
            </a:r>
            <a:r>
              <a:rPr lang="ka-GE" sz="1200" dirty="0" smtClean="0"/>
              <a:t>ტერიტორია </a:t>
            </a:r>
            <a:r>
              <a:rPr lang="ka-GE" sz="1200" dirty="0"/>
              <a:t>არ არის მნიშვნელოვანი ფაუნის წარმომადგენლებისთვის, არ შედის სახელმწიფო ტყის ფონდში და დიდი მანძილით არის დაცილებული დაცული </a:t>
            </a:r>
            <a:r>
              <a:rPr lang="ka-GE" sz="1200" dirty="0" smtClean="0"/>
              <a:t>ტერიტორიებისგან. საწარმოს </a:t>
            </a:r>
            <a:r>
              <a:rPr lang="ka-GE" sz="1200" dirty="0"/>
              <a:t>მშენებლობისა და ექსპლუატაციისას ბიომრავალფეროვნებაზე პირდაპირი ზემოქმედება მოსალოდნელი არ არის. </a:t>
            </a:r>
            <a:r>
              <a:rPr lang="ka-GE" sz="1200" dirty="0" smtClean="0"/>
              <a:t>ასევე  ზემოქმედება </a:t>
            </a:r>
            <a:r>
              <a:rPr lang="ka-GE" sz="1200" dirty="0"/>
              <a:t>არ </a:t>
            </a:r>
            <a:r>
              <a:rPr lang="ka-GE" sz="1200" dirty="0" smtClean="0"/>
              <a:t>არის მოსალოდენელი </a:t>
            </a:r>
            <a:r>
              <a:rPr lang="ka-GE" sz="1200" dirty="0"/>
              <a:t>კლიმატზე, კულტურულ მემკვიდრეობასა და მატერიალურ ფასეულობებზე</a:t>
            </a:r>
            <a:r>
              <a:rPr lang="ka-GE" sz="1200" dirty="0" smtClean="0"/>
              <a:t>.</a:t>
            </a:r>
          </a:p>
          <a:p>
            <a:pPr algn="just">
              <a:spcBef>
                <a:spcPts val="600"/>
              </a:spcBef>
              <a:spcAft>
                <a:spcPts val="600"/>
              </a:spcAft>
            </a:pPr>
            <a:r>
              <a:rPr lang="ka-GE" sz="1200" b="1" i="1" dirty="0"/>
              <a:t>ნარჩენების მართვა</a:t>
            </a:r>
          </a:p>
          <a:p>
            <a:pPr marL="342900" lvl="0" indent="-342900" algn="just">
              <a:spcBef>
                <a:spcPts val="600"/>
              </a:spcBef>
              <a:spcAft>
                <a:spcPts val="600"/>
              </a:spcAft>
              <a:buFont typeface="Symbol" panose="05050102010706020507" pitchFamily="18" charset="2"/>
              <a:buChar char=""/>
            </a:pPr>
            <a:r>
              <a:rPr lang="ka-GE" sz="1200" dirty="0">
                <a:ea typeface="Times New Roman" panose="02020603050405020304" pitchFamily="18" charset="0"/>
                <a:cs typeface="Times New Roman" panose="02020603050405020304" pitchFamily="18" charset="0"/>
              </a:rPr>
              <a:t>შპს „RMG </a:t>
            </a:r>
            <a:r>
              <a:rPr lang="en-US" sz="1200" dirty="0" smtClean="0">
                <a:ea typeface="Times New Roman" panose="02020603050405020304" pitchFamily="18" charset="0"/>
                <a:cs typeface="Times New Roman" panose="02020603050405020304" pitchFamily="18" charset="0"/>
              </a:rPr>
              <a:t>Gold“-</a:t>
            </a:r>
            <a:r>
              <a:rPr lang="ka-GE" sz="1200" dirty="0" smtClean="0">
                <a:ea typeface="Times New Roman" panose="02020603050405020304" pitchFamily="18" charset="0"/>
                <a:cs typeface="Times New Roman" panose="02020603050405020304" pitchFamily="18" charset="0"/>
              </a:rPr>
              <a:t>ს </a:t>
            </a:r>
            <a:r>
              <a:rPr lang="ka-GE" sz="1200" dirty="0">
                <a:ea typeface="Times New Roman" panose="02020603050405020304" pitchFamily="18" charset="0"/>
                <a:cs typeface="Times New Roman" panose="02020603050405020304" pitchFamily="18" charset="0"/>
              </a:rPr>
              <a:t>გარემოს დაცვის და სოფლის მეურნეობის სამინისტროში შესათანხმებლად წარდგენილია (</a:t>
            </a:r>
            <a:r>
              <a:rPr lang="ka-GE" sz="1200" dirty="0">
                <a:solidFill>
                  <a:srgbClr val="FF0000"/>
                </a:solidFill>
                <a:ea typeface="Times New Roman" panose="02020603050405020304" pitchFamily="18" charset="0"/>
                <a:cs typeface="Times New Roman" panose="02020603050405020304" pitchFamily="18" charset="0"/>
              </a:rPr>
              <a:t>წერილი </a:t>
            </a:r>
            <a:r>
              <a:rPr lang="ka-GE" sz="1200" dirty="0" smtClean="0">
                <a:solidFill>
                  <a:srgbClr val="FF0000"/>
                </a:solidFill>
                <a:ea typeface="Times New Roman" panose="02020603050405020304" pitchFamily="18" charset="0"/>
                <a:cs typeface="Times New Roman" panose="02020603050405020304" pitchFamily="18" charset="0"/>
              </a:rPr>
              <a:t>N3578, 22.06.2020</a:t>
            </a:r>
            <a:r>
              <a:rPr lang="en-US" sz="1200" dirty="0" smtClean="0">
                <a:solidFill>
                  <a:srgbClr val="FF0000"/>
                </a:solidFill>
                <a:ea typeface="Times New Roman" panose="02020603050405020304" pitchFamily="18" charset="0"/>
                <a:cs typeface="Times New Roman" panose="02020603050405020304" pitchFamily="18" charset="0"/>
              </a:rPr>
              <a:t> </a:t>
            </a:r>
            <a:r>
              <a:rPr lang="ka-GE" sz="1200" dirty="0">
                <a:ea typeface="Times New Roman" panose="02020603050405020304" pitchFamily="18" charset="0"/>
                <a:cs typeface="Times New Roman" panose="02020603050405020304" pitchFamily="18" charset="0"/>
              </a:rPr>
              <a:t>წერილი N</a:t>
            </a:r>
            <a:r>
              <a:rPr lang="en-US" sz="1200" dirty="0">
                <a:ea typeface="Times New Roman" panose="02020603050405020304" pitchFamily="18" charset="0"/>
                <a:cs typeface="Times New Roman" panose="02020603050405020304" pitchFamily="18" charset="0"/>
              </a:rPr>
              <a:t>40238</a:t>
            </a:r>
            <a:r>
              <a:rPr lang="ka-GE" sz="1200" dirty="0">
                <a:ea typeface="Times New Roman" panose="02020603050405020304" pitchFamily="18" charset="0"/>
                <a:cs typeface="Times New Roman" panose="02020603050405020304" pitchFamily="18" charset="0"/>
              </a:rPr>
              <a:t>, </a:t>
            </a:r>
            <a:r>
              <a:rPr lang="en-US" sz="1200" dirty="0">
                <a:ea typeface="Times New Roman" panose="02020603050405020304" pitchFamily="18" charset="0"/>
                <a:cs typeface="Times New Roman" panose="02020603050405020304" pitchFamily="18" charset="0"/>
              </a:rPr>
              <a:t>15</a:t>
            </a:r>
            <a:r>
              <a:rPr lang="ka-GE" sz="1200" dirty="0">
                <a:ea typeface="Times New Roman" panose="02020603050405020304" pitchFamily="18" charset="0"/>
                <a:cs typeface="Times New Roman" panose="02020603050405020304" pitchFamily="18" charset="0"/>
              </a:rPr>
              <a:t>.</a:t>
            </a:r>
            <a:r>
              <a:rPr lang="en-US" sz="1200" dirty="0">
                <a:ea typeface="Times New Roman" panose="02020603050405020304" pitchFamily="18" charset="0"/>
                <a:cs typeface="Times New Roman" panose="02020603050405020304" pitchFamily="18" charset="0"/>
              </a:rPr>
              <a:t>10</a:t>
            </a:r>
            <a:r>
              <a:rPr lang="ka-GE" sz="1200" dirty="0">
                <a:ea typeface="Times New Roman" panose="02020603050405020304" pitchFamily="18" charset="0"/>
                <a:cs typeface="Times New Roman" panose="02020603050405020304" pitchFamily="18" charset="0"/>
              </a:rPr>
              <a:t>.2020) </a:t>
            </a:r>
            <a:r>
              <a:rPr lang="ka-GE" sz="1200" dirty="0" smtClean="0">
                <a:ea typeface="Times New Roman" panose="02020603050405020304" pitchFamily="18" charset="0"/>
                <a:cs typeface="Times New Roman" panose="02020603050405020304" pitchFamily="18" charset="0"/>
              </a:rPr>
              <a:t>განახლებული </a:t>
            </a:r>
            <a:r>
              <a:rPr lang="ka-GE" sz="1200" dirty="0">
                <a:ea typeface="Times New Roman" panose="02020603050405020304" pitchFamily="18" charset="0"/>
                <a:cs typeface="Times New Roman" panose="02020603050405020304" pitchFamily="18" charset="0"/>
              </a:rPr>
              <a:t>ნარჩენების მართვის გეგმა. აღნიშნული გეგმა მოიცავს შპს „</a:t>
            </a:r>
            <a:r>
              <a:rPr lang="ka-GE" sz="1200" dirty="0" smtClean="0">
                <a:ea typeface="Times New Roman" panose="02020603050405020304" pitchFamily="18" charset="0"/>
                <a:cs typeface="Times New Roman" panose="02020603050405020304" pitchFamily="18" charset="0"/>
              </a:rPr>
              <a:t>RMG</a:t>
            </a:r>
            <a:r>
              <a:rPr lang="en-US" sz="1200" dirty="0" smtClean="0">
                <a:ea typeface="Times New Roman" panose="02020603050405020304" pitchFamily="18" charset="0"/>
                <a:cs typeface="Times New Roman" panose="02020603050405020304" pitchFamily="18" charset="0"/>
              </a:rPr>
              <a:t> Gold</a:t>
            </a:r>
            <a:r>
              <a:rPr lang="ka-GE" sz="1200" dirty="0" smtClean="0">
                <a:ea typeface="Times New Roman" panose="02020603050405020304" pitchFamily="18" charset="0"/>
                <a:cs typeface="Times New Roman" panose="02020603050405020304" pitchFamily="18" charset="0"/>
              </a:rPr>
              <a:t>”-</a:t>
            </a:r>
            <a:r>
              <a:rPr lang="ka-GE" sz="1200" dirty="0">
                <a:ea typeface="Times New Roman" panose="02020603050405020304" pitchFamily="18" charset="0"/>
                <a:cs typeface="Times New Roman" panose="02020603050405020304" pitchFamily="18" charset="0"/>
              </a:rPr>
              <a:t>ის მიმდინარე საქმიანობის განხორცილების პროცესში წარმოქმნილი ნარჩენების მართვის საკითხებს. გზშ-ს მომზადების პროცესში, იმ შემთხვევაში თუ ადგილი ექნება ნარჩენების სახეობების ან/და რაოდენობების მნიშვნელოვან ცვლილებას, კომპანიის მიერ წარმოდგენილი იქნება განახლებული ნარჩენების მართვის გეგმა</a:t>
            </a:r>
            <a:r>
              <a:rPr lang="ka-GE" sz="1200" dirty="0" smtClean="0">
                <a:ea typeface="Times New Roman" panose="02020603050405020304" pitchFamily="18" charset="0"/>
                <a:cs typeface="Times New Roman" panose="02020603050405020304" pitchFamily="18" charset="0"/>
              </a:rPr>
              <a:t>.</a:t>
            </a:r>
            <a:endParaRPr lang="ka-GE" sz="1200" dirty="0" smtClean="0"/>
          </a:p>
          <a:p>
            <a:pPr algn="just">
              <a:spcBef>
                <a:spcPts val="600"/>
              </a:spcBef>
              <a:spcAft>
                <a:spcPts val="600"/>
              </a:spcAft>
            </a:pPr>
            <a:r>
              <a:rPr lang="ka-GE" sz="1200" b="1" i="1" dirty="0"/>
              <a:t>შრომის </a:t>
            </a:r>
            <a:r>
              <a:rPr lang="ka-GE" sz="1200" b="1" i="1" dirty="0" smtClean="0"/>
              <a:t>უსაფრთხოება</a:t>
            </a:r>
          </a:p>
          <a:p>
            <a:pPr marL="342900" lvl="0" indent="-342900" algn="just">
              <a:spcBef>
                <a:spcPts val="600"/>
              </a:spcBef>
              <a:spcAft>
                <a:spcPts val="600"/>
              </a:spcAft>
              <a:buFont typeface="Symbol" panose="05050102010706020507" pitchFamily="18" charset="2"/>
              <a:buChar char=""/>
            </a:pPr>
            <a:r>
              <a:rPr lang="ka-GE" sz="1200" dirty="0">
                <a:solidFill>
                  <a:srgbClr val="000000"/>
                </a:solidFill>
                <a:ea typeface="Times New Roman" panose="02020603050405020304" pitchFamily="18" charset="0"/>
                <a:cs typeface="Sylfaen" panose="010A0502050306030303" pitchFamily="18" charset="0"/>
              </a:rPr>
              <a:t>გაანალიზებული და ანგარიშში ასახული იქნება საწარმოში მოსალოდნელი ავარიულ სიტუაციებზე რეაგირების გეგმა  და გარემოსდაცვითი მონიტორინგის გეგმა. </a:t>
            </a:r>
            <a:endParaRPr lang="ka-GE" sz="1200" dirty="0" smtClean="0">
              <a:solidFill>
                <a:srgbClr val="000000"/>
              </a:solidFill>
              <a:ea typeface="Times New Roman" panose="02020603050405020304" pitchFamily="18" charset="0"/>
              <a:cs typeface="Sylfaen" panose="010A0502050306030303" pitchFamily="18" charset="0"/>
            </a:endParaRPr>
          </a:p>
          <a:p>
            <a:pPr algn="just"/>
            <a:r>
              <a:rPr lang="en-US" sz="1200" b="1" i="1" dirty="0" smtClean="0">
                <a:solidFill>
                  <a:prstClr val="black"/>
                </a:solidFill>
              </a:rPr>
              <a:t>	</a:t>
            </a:r>
            <a:r>
              <a:rPr lang="ka-GE" sz="1200" b="1" i="1" dirty="0" smtClean="0">
                <a:solidFill>
                  <a:prstClr val="black"/>
                </a:solidFill>
              </a:rPr>
              <a:t>გარდა </a:t>
            </a:r>
            <a:r>
              <a:rPr lang="ka-GE" sz="1200" b="1" i="1" dirty="0">
                <a:solidFill>
                  <a:prstClr val="black"/>
                </a:solidFill>
              </a:rPr>
              <a:t>გზშ-ის ანგარიშის მომზადებისთვის საჭირო</a:t>
            </a:r>
            <a:r>
              <a:rPr lang="ka-GE" sz="1200" b="1" i="1" dirty="0"/>
              <a:t> ჩასატარებელი საბაზისო/საძიებო კვლევებისა, </a:t>
            </a:r>
            <a:r>
              <a:rPr lang="ka-GE" sz="1200" b="1" i="1" dirty="0" smtClean="0"/>
              <a:t>განხორციელდება </a:t>
            </a:r>
            <a:r>
              <a:rPr lang="ka-GE" sz="1200" b="1" i="1" dirty="0"/>
              <a:t>სკოპინგის </a:t>
            </a:r>
            <a:r>
              <a:rPr lang="en-US" sz="1200" b="1" i="1" dirty="0" smtClean="0"/>
              <a:t>	</a:t>
            </a:r>
            <a:r>
              <a:rPr lang="ka-GE" sz="1200" b="1" i="1" dirty="0" smtClean="0"/>
              <a:t>გადაწყვეტილებით </a:t>
            </a:r>
            <a:r>
              <a:rPr lang="ka-GE" sz="1200" b="1" i="1" dirty="0"/>
              <a:t>გათვალისწლინებული </a:t>
            </a:r>
            <a:r>
              <a:rPr lang="ka-GE" sz="1200" b="1" i="1" dirty="0" smtClean="0"/>
              <a:t>კვლევები</a:t>
            </a:r>
            <a:r>
              <a:rPr lang="en-US" sz="1200" b="1" i="1" dirty="0" smtClean="0"/>
              <a:t>.</a:t>
            </a:r>
            <a:endParaRPr lang="ka-GE" sz="1200" b="1" i="1" dirty="0"/>
          </a:p>
          <a:p>
            <a:pPr lvl="0" algn="just"/>
            <a:endParaRPr lang="ka-GE" sz="1200" b="1" i="1" dirty="0" smtClean="0"/>
          </a:p>
        </p:txBody>
      </p:sp>
    </p:spTree>
    <p:extLst>
      <p:ext uri="{BB962C8B-B14F-4D97-AF65-F5344CB8AC3E}">
        <p14:creationId xmlns:p14="http://schemas.microsoft.com/office/powerpoint/2010/main" val="110718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pPr lvl="0">
              <a:lnSpc>
                <a:spcPct val="107000"/>
              </a:lnSpc>
              <a:spcBef>
                <a:spcPts val="600"/>
              </a:spcBef>
              <a:spcAft>
                <a:spcPts val="600"/>
              </a:spcAft>
              <a:tabLst>
                <a:tab pos="228600" algn="l"/>
              </a:tabLst>
            </a:pPr>
            <a:r>
              <a:rPr lang="ka-GE" sz="1400" b="1" kern="0" dirty="0">
                <a:latin typeface="Sylfaen" panose="010A0502050306030303" pitchFamily="18" charset="0"/>
                <a:ea typeface="Times New Roman" panose="02020603050405020304" pitchFamily="18" charset="0"/>
                <a:cs typeface="Times New Roman" panose="02020603050405020304" pitchFamily="18" charset="0"/>
              </a:rPr>
              <a:t>სკოპინგის ანგარიშის სტრუქტურა</a:t>
            </a:r>
            <a:endParaRPr lang="en-US" sz="1400" b="1" kern="0" dirty="0">
              <a:effectLst/>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43125" y="1174866"/>
            <a:ext cx="7553326" cy="4423046"/>
          </a:xfrm>
        </p:spPr>
        <p:txBody>
          <a:bodyPr>
            <a:noAutofit/>
          </a:bodyPr>
          <a:lstStyle/>
          <a:p>
            <a:pPr marL="171450" lvl="0" indent="-171450" algn="just" defTabSz="914400">
              <a:lnSpc>
                <a:spcPct val="100000"/>
              </a:lnSpc>
              <a:spcBef>
                <a:spcPts val="600"/>
              </a:spcBef>
              <a:spcAft>
                <a:spcPts val="600"/>
              </a:spcAft>
              <a:buSzPct val="100000"/>
              <a:buFont typeface="Wingdings" panose="05000000000000000000" pitchFamily="2" charset="2"/>
              <a:buChar char="Ø"/>
            </a:pPr>
            <a:r>
              <a:rPr lang="ka-GE" sz="1200" dirty="0"/>
              <a:t>საქართველოს კანონის ,,გარემოსდაცვითი შეფასების კოდექსი’’-ს მე-8 მუხლის მე-3 ნაწილის თანახმად სკოპინგის ანგარიში უნდა მოიცავდეს:</a:t>
            </a:r>
            <a:endParaRPr lang="en-US" sz="1200" dirty="0"/>
          </a:p>
          <a:p>
            <a:pPr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t>ზოგად ინფორმაციას დაგეგმილი საქმიანობის, მისი განხორციელების ადგილის, ფიზიკური მახასიათებლების და განხილული ალტერნატივების შესახებ;</a:t>
            </a:r>
          </a:p>
          <a:p>
            <a:pPr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გზშ-ის პროცესში;</a:t>
            </a:r>
          </a:p>
          <a:p>
            <a:pPr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t>ინფორმაციას გზშ-ის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a:p>
            <a:pPr lvl="0" indent="-91440" algn="just" defTabSz="914400">
              <a:lnSpc>
                <a:spcPct val="100000"/>
              </a:lnSpc>
              <a:spcBef>
                <a:spcPts val="600"/>
              </a:spcBef>
              <a:spcAft>
                <a:spcPts val="600"/>
              </a:spcAft>
              <a:buClr>
                <a:srgbClr val="F0A22E"/>
              </a:buClr>
              <a:buSzPct val="100000"/>
              <a:buFont typeface="Calibri" panose="020F0502020204030204" pitchFamily="34" charset="0"/>
              <a:buChar char=" "/>
            </a:pPr>
            <a:endParaRPr lang="en-US" sz="1700" dirty="0">
              <a:solidFill>
                <a:prstClr val="black">
                  <a:lumMod val="75000"/>
                  <a:lumOff val="25000"/>
                </a:prstClr>
              </a:solidFill>
            </a:endParaRPr>
          </a:p>
          <a:p>
            <a:pPr algn="just">
              <a:lnSpc>
                <a:spcPct val="100000"/>
              </a:lnSpc>
              <a:spcBef>
                <a:spcPts val="600"/>
              </a:spcBef>
              <a:spcAft>
                <a:spcPts val="600"/>
              </a:spcAft>
            </a:pPr>
            <a:endParaRPr lang="ka-GE" sz="1400" dirty="0">
              <a:latin typeface="Sylfaen" panose="010A0502050306030303" pitchFamily="18" charset="0"/>
            </a:endParaRPr>
          </a:p>
        </p:txBody>
      </p:sp>
    </p:spTree>
    <p:extLst>
      <p:ext uri="{BB962C8B-B14F-4D97-AF65-F5344CB8AC3E}">
        <p14:creationId xmlns:p14="http://schemas.microsoft.com/office/powerpoint/2010/main" val="30616549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4525" y="1199184"/>
            <a:ext cx="10331355" cy="2092881"/>
          </a:xfrm>
          <a:prstGeom prst="rect">
            <a:avLst/>
          </a:prstGeom>
        </p:spPr>
        <p:txBody>
          <a:bodyPr wrap="square">
            <a:spAutoFit/>
          </a:bodyPr>
          <a:lstStyle/>
          <a:p>
            <a:pPr algn="just"/>
            <a:endParaRPr lang="ka-GE" sz="1600" b="1" i="1" dirty="0" smtClean="0">
              <a:latin typeface="Sylfaen" panose="010A0502050306030303" pitchFamily="18" charset="0"/>
            </a:endParaRPr>
          </a:p>
          <a:p>
            <a:pPr algn="just"/>
            <a:endParaRPr lang="ka-GE" sz="1600" b="1" i="1" dirty="0">
              <a:latin typeface="Sylfaen" panose="010A0502050306030303" pitchFamily="18" charset="0"/>
            </a:endParaRPr>
          </a:p>
          <a:p>
            <a:pPr algn="just"/>
            <a:endParaRPr lang="ka-GE" sz="1600" b="1" i="1" dirty="0" smtClean="0">
              <a:latin typeface="Sylfaen" panose="010A0502050306030303" pitchFamily="18" charset="0"/>
            </a:endParaRPr>
          </a:p>
          <a:p>
            <a:pPr algn="just"/>
            <a:endParaRPr lang="ka-GE" sz="1600" b="1" i="1" dirty="0">
              <a:latin typeface="Sylfaen" panose="010A0502050306030303" pitchFamily="18" charset="0"/>
            </a:endParaRPr>
          </a:p>
          <a:p>
            <a:pPr algn="just"/>
            <a:endParaRPr lang="ka-GE" sz="1600" b="1" i="1" dirty="0" smtClean="0">
              <a:latin typeface="Sylfaen" panose="010A0502050306030303" pitchFamily="18" charset="0"/>
            </a:endParaRPr>
          </a:p>
          <a:p>
            <a:pPr algn="just"/>
            <a:endParaRPr lang="ka-GE" sz="1600" b="1" i="1" dirty="0">
              <a:latin typeface="Sylfaen" panose="010A0502050306030303" pitchFamily="18" charset="0"/>
            </a:endParaRPr>
          </a:p>
          <a:p>
            <a:pPr algn="just"/>
            <a:endParaRPr lang="ka-GE" sz="1600" b="1" i="1" dirty="0" smtClean="0">
              <a:latin typeface="Sylfaen" panose="010A0502050306030303" pitchFamily="18" charset="0"/>
            </a:endParaRPr>
          </a:p>
          <a:p>
            <a:pPr algn="ctr"/>
            <a:r>
              <a:rPr lang="ka-GE" b="1" i="1" dirty="0" smtClean="0">
                <a:latin typeface="Sylfaen" panose="010A0502050306030303" pitchFamily="18" charset="0"/>
              </a:rPr>
              <a:t>მადლობა ყურადღებისთვის!</a:t>
            </a:r>
            <a:endParaRPr lang="en-US" b="1" i="1" dirty="0">
              <a:latin typeface="Sylfaen" panose="010A0502050306030303" pitchFamily="18" charset="0"/>
            </a:endParaRPr>
          </a:p>
        </p:txBody>
      </p:sp>
    </p:spTree>
    <p:extLst>
      <p:ext uri="{BB962C8B-B14F-4D97-AF65-F5344CB8AC3E}">
        <p14:creationId xmlns:p14="http://schemas.microsoft.com/office/powerpoint/2010/main" val="4080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400" b="1" spc="-50" dirty="0">
                <a:solidFill>
                  <a:prstClr val="black">
                    <a:lumMod val="75000"/>
                    <a:lumOff val="25000"/>
                  </a:prstClr>
                </a:solidFill>
              </a:rPr>
              <a:t>პროექტის ზოგადი აღწერა</a:t>
            </a:r>
            <a:endParaRPr lang="en-US" sz="1400" b="1" dirty="0">
              <a:latin typeface="+mn-lt"/>
            </a:endParaRPr>
          </a:p>
        </p:txBody>
      </p:sp>
      <p:sp>
        <p:nvSpPr>
          <p:cNvPr id="3" name="Subtitle 2"/>
          <p:cNvSpPr>
            <a:spLocks noGrp="1"/>
          </p:cNvSpPr>
          <p:nvPr>
            <p:ph type="subTitle" idx="1"/>
          </p:nvPr>
        </p:nvSpPr>
        <p:spPr>
          <a:xfrm>
            <a:off x="2207491" y="1117599"/>
            <a:ext cx="8041409" cy="3980874"/>
          </a:xfrm>
        </p:spPr>
        <p:txBody>
          <a:bodyPr>
            <a:noAutofit/>
          </a:bodyPr>
          <a:lstStyle/>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latin typeface="Sylfaen" panose="010A0502050306030303" pitchFamily="18" charset="0"/>
              </a:rPr>
              <a:t>შპს „RMG Gold“-</a:t>
            </a:r>
            <a:r>
              <a:rPr lang="ka-GE" sz="1200" dirty="0" smtClean="0">
                <a:latin typeface="Sylfaen" panose="010A0502050306030303" pitchFamily="18" charset="0"/>
              </a:rPr>
              <a:t>ი </a:t>
            </a:r>
            <a:r>
              <a:rPr lang="ka-GE" sz="1200" dirty="0">
                <a:latin typeface="Sylfaen" panose="010A0502050306030303" pitchFamily="18" charset="0"/>
              </a:rPr>
              <a:t>ბოლნისი მუნიციპალიტეტის დაბა </a:t>
            </a:r>
            <a:r>
              <a:rPr lang="ka-GE" sz="1200" dirty="0" smtClean="0">
                <a:latin typeface="Sylfaen" panose="010A0502050306030303" pitchFamily="18" charset="0"/>
              </a:rPr>
              <a:t>კზრეთში</a:t>
            </a:r>
            <a:r>
              <a:rPr lang="en-US" sz="1200" dirty="0" smtClean="0">
                <a:latin typeface="Sylfaen" panose="010A0502050306030303" pitchFamily="18" charset="0"/>
              </a:rPr>
              <a:t> </a:t>
            </a:r>
            <a:r>
              <a:rPr lang="ka-GE" sz="1200" dirty="0" smtClean="0">
                <a:latin typeface="Sylfaen" panose="010A0502050306030303" pitchFamily="18" charset="0"/>
              </a:rPr>
              <a:t>ახორციელებს კვარციტული</a:t>
            </a:r>
            <a:r>
              <a:rPr lang="en-US" sz="1200" dirty="0" smtClean="0">
                <a:latin typeface="Sylfaen" panose="010A0502050306030303" pitchFamily="18" charset="0"/>
              </a:rPr>
              <a:t> </a:t>
            </a:r>
            <a:r>
              <a:rPr lang="ka-GE" sz="1200" dirty="0" smtClean="0">
                <a:latin typeface="Sylfaen" panose="010A0502050306030303" pitchFamily="18" charset="0"/>
              </a:rPr>
              <a:t>მადნებისა და ბარიტის მადნის გამდიდრების შედეგად მიღებული და დასაწყობებული ოქროსშემცველი კუდების გადამუშავებას (გროვული გამოტუტვის მეთოდით ოქროს ამოკრეფა).</a:t>
            </a:r>
            <a:r>
              <a:rPr lang="ka-GE" sz="1200" b="1" dirty="0" smtClean="0">
                <a:latin typeface="Sylfaen" panose="010A0502050306030303" pitchFamily="18" charset="0"/>
              </a:rPr>
              <a:t> </a:t>
            </a:r>
            <a:endParaRPr lang="en-US" sz="1200" dirty="0">
              <a:latin typeface="Sylfaen" panose="010A0502050306030303" pitchFamily="18" charset="0"/>
            </a:endParaRPr>
          </a:p>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latin typeface="Sylfaen" panose="010A0502050306030303" pitchFamily="18" charset="0"/>
              </a:rPr>
              <a:t>დღეისათვის კვარციტული მადნებიდან ოქროს ამოკრეფის სიმძლავრეები შემცირებულია და საწარმოში დადგა გამოტუტული კვარციტული მადნების გადაბრუნების საჭიროება. </a:t>
            </a:r>
            <a:endParaRPr lang="en-US" sz="1200" dirty="0">
              <a:latin typeface="Sylfaen" panose="010A0502050306030303" pitchFamily="18" charset="0"/>
            </a:endParaRPr>
          </a:p>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latin typeface="Sylfaen" panose="010A0502050306030303" pitchFamily="18" charset="0"/>
              </a:rPr>
              <a:t>დაგეგმილი საქმიანობის მიზანია გამოტუტული კვარციტული მადნების გადაბრუნება და ხელმეორედ გამოტუტვა, </a:t>
            </a:r>
            <a:r>
              <a:rPr lang="ka-GE" sz="1200" dirty="0" smtClean="0">
                <a:latin typeface="Sylfaen" panose="010A0502050306030303" pitchFamily="18" charset="0"/>
              </a:rPr>
              <a:t>რისთვისაც </a:t>
            </a:r>
            <a:r>
              <a:rPr lang="ka-GE" sz="1200" dirty="0">
                <a:latin typeface="Sylfaen" panose="010A0502050306030303" pitchFamily="18" charset="0"/>
              </a:rPr>
              <a:t>საწარმოს ტერიტორიის </a:t>
            </a:r>
            <a:r>
              <a:rPr lang="ka-GE" sz="1200" dirty="0" smtClean="0">
                <a:latin typeface="Sylfaen" panose="010A0502050306030303" pitchFamily="18" charset="0"/>
              </a:rPr>
              <a:t>ფარგლებში </a:t>
            </a:r>
            <a:r>
              <a:rPr lang="ka-GE" sz="1200" dirty="0">
                <a:latin typeface="Sylfaen" panose="010A0502050306030303" pitchFamily="18" charset="0"/>
              </a:rPr>
              <a:t>საჭიროა:</a:t>
            </a:r>
          </a:p>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smtClean="0">
                <a:latin typeface="Sylfaen" panose="010A0502050306030303" pitchFamily="18" charset="0"/>
              </a:rPr>
              <a:t>გამოტუტული </a:t>
            </a:r>
            <a:r>
              <a:rPr lang="ka-GE" sz="1200" dirty="0">
                <a:latin typeface="Sylfaen" panose="010A0502050306030303" pitchFamily="18" charset="0"/>
              </a:rPr>
              <a:t>კვარციტული მადნებისთვის გამოსატუტი უჯრედების მოწყობა და დასხურება მოქმედი ტექნოლოგიური სქემით;</a:t>
            </a:r>
          </a:p>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latin typeface="Sylfaen" panose="010A0502050306030303" pitchFamily="18" charset="0"/>
              </a:rPr>
              <a:t>ბარიტის კუდების გადამუშავების მოედნის ადგილმონაცვლეობა და დასხურება მოქმედი ტექნოლოგიური სქემით;</a:t>
            </a:r>
          </a:p>
          <a:p>
            <a:pPr marL="285750" lvl="0" indent="-285750" algn="just" defTabSz="914400">
              <a:lnSpc>
                <a:spcPct val="100000"/>
              </a:lnSpc>
              <a:spcBef>
                <a:spcPts val="600"/>
              </a:spcBef>
              <a:spcAft>
                <a:spcPts val="600"/>
              </a:spcAft>
              <a:buSzPct val="100000"/>
              <a:buFont typeface="Wingdings" panose="05000000000000000000" pitchFamily="2" charset="2"/>
              <a:buChar char="Ø"/>
            </a:pPr>
            <a:r>
              <a:rPr lang="ka-GE" sz="1200" dirty="0">
                <a:latin typeface="Sylfaen" panose="010A0502050306030303" pitchFamily="18" charset="0"/>
              </a:rPr>
              <a:t>ბარიტის კუდების გამოსატუტი მოედანისთვის, დაახლოებით 5000 მ</a:t>
            </a:r>
            <a:r>
              <a:rPr lang="ka-GE" sz="1200" baseline="30000" dirty="0">
                <a:latin typeface="Sylfaen" panose="010A0502050306030303" pitchFamily="18" charset="0"/>
              </a:rPr>
              <a:t>3</a:t>
            </a:r>
            <a:r>
              <a:rPr lang="ka-GE" sz="1200" dirty="0">
                <a:latin typeface="Sylfaen" panose="010A0502050306030303" pitchFamily="18" charset="0"/>
              </a:rPr>
              <a:t> მოცულობის დასხურებული ხსნარის შემკრები აუზის მოწყობა.</a:t>
            </a:r>
          </a:p>
          <a:p>
            <a:pPr marL="285750" indent="-285750" algn="just">
              <a:spcBef>
                <a:spcPts val="600"/>
              </a:spcBef>
              <a:spcAft>
                <a:spcPts val="600"/>
              </a:spcAft>
              <a:buFont typeface="Wingdings" panose="05000000000000000000" pitchFamily="2" charset="2"/>
              <a:buChar char="Ø"/>
            </a:pP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lnSpc>
                <a:spcPct val="100000"/>
              </a:lnSpc>
              <a:spcBef>
                <a:spcPts val="600"/>
              </a:spcBef>
              <a:spcAft>
                <a:spcPts val="600"/>
              </a:spcAft>
              <a:buFont typeface="Wingdings" panose="05000000000000000000" pitchFamily="2" charset="2"/>
              <a:buChar char="Ø"/>
            </a:pPr>
            <a:endParaRPr lang="ka-GE" sz="1400" dirty="0">
              <a:latin typeface="Sylfaen" panose="010A0502050306030303" pitchFamily="18" charset="0"/>
            </a:endParaRPr>
          </a:p>
        </p:txBody>
      </p:sp>
    </p:spTree>
    <p:extLst>
      <p:ext uri="{BB962C8B-B14F-4D97-AF65-F5344CB8AC3E}">
        <p14:creationId xmlns:p14="http://schemas.microsoft.com/office/powerpoint/2010/main" val="168903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400" b="1" dirty="0"/>
              <a:t>პროექტის  განხორციელების ალტერნატიული ვარიანტების ანალიზი</a:t>
            </a:r>
            <a:endParaRPr lang="en-US" sz="1400" b="1" dirty="0">
              <a:latin typeface="+mn-lt"/>
            </a:endParaRPr>
          </a:p>
        </p:txBody>
      </p:sp>
      <p:sp>
        <p:nvSpPr>
          <p:cNvPr id="3" name="Subtitle 2"/>
          <p:cNvSpPr>
            <a:spLocks noGrp="1"/>
          </p:cNvSpPr>
          <p:nvPr>
            <p:ph type="subTitle" idx="1"/>
          </p:nvPr>
        </p:nvSpPr>
        <p:spPr>
          <a:xfrm>
            <a:off x="1724025" y="1076325"/>
            <a:ext cx="8943975" cy="4904345"/>
          </a:xfrm>
        </p:spPr>
        <p:txBody>
          <a:bodyPr>
            <a:noAutofit/>
          </a:bodyPr>
          <a:lstStyle/>
          <a:p>
            <a:pPr algn="just">
              <a:lnSpc>
                <a:spcPct val="100000"/>
              </a:lnSpc>
              <a:spcBef>
                <a:spcPts val="600"/>
              </a:spcBef>
              <a:spcAft>
                <a:spcPts val="600"/>
              </a:spcAft>
            </a:pPr>
            <a:r>
              <a:rPr lang="ka-GE" sz="1200" dirty="0">
                <a:latin typeface="Sylfaen" panose="010A0502050306030303" pitchFamily="18" charset="0"/>
                <a:ea typeface="Calibri" panose="020F0502020204030204" pitchFamily="34" charset="0"/>
                <a:cs typeface="Sylfaen" panose="010A0502050306030303" pitchFamily="18" charset="0"/>
              </a:rPr>
              <a:t>საქმიანობის განხორციელების ალტერნატიული მდებარეობის შერჩევის ეტაპზე განიხილებოდა სამი ალტერნატივა:</a:t>
            </a:r>
            <a:endParaRPr lang="en-US" sz="1200" dirty="0">
              <a:latin typeface="Sylfaen" panose="010A0502050306030303" pitchFamily="18" charset="0"/>
              <a:ea typeface="Calibri" panose="020F0502020204030204" pitchFamily="34" charset="0"/>
              <a:cs typeface="Times New Roman" panose="02020603050405020304" pitchFamily="18" charset="0"/>
            </a:endParaRPr>
          </a:p>
          <a:p>
            <a:pPr lvl="0" indent="-342900" algn="just">
              <a:lnSpc>
                <a:spcPct val="100000"/>
              </a:lnSpc>
              <a:spcBef>
                <a:spcPts val="600"/>
              </a:spcBef>
              <a:spcAft>
                <a:spcPts val="600"/>
              </a:spcAft>
              <a:buFont typeface="+mj-lt"/>
              <a:buAutoNum type="arabicPeriod"/>
            </a:pPr>
            <a:r>
              <a:rPr lang="ka-GE" sz="1200" dirty="0">
                <a:latin typeface="Sylfaen" panose="010A0502050306030303" pitchFamily="18" charset="0"/>
                <a:ea typeface="Times New Roman" panose="02020603050405020304" pitchFamily="18" charset="0"/>
                <a:cs typeface="Sylfaen" panose="010A0502050306030303" pitchFamily="18" charset="0"/>
              </a:rPr>
              <a:t>საწარმოს მიმდებარედ, სს ,,RMG </a:t>
            </a:r>
            <a:r>
              <a:rPr lang="en-US" sz="1200" dirty="0" smtClean="0">
                <a:latin typeface="Sylfaen" panose="010A0502050306030303" pitchFamily="18" charset="0"/>
                <a:ea typeface="Times New Roman" panose="02020603050405020304" pitchFamily="18" charset="0"/>
                <a:cs typeface="Sylfaen" panose="010A0502050306030303" pitchFamily="18" charset="0"/>
              </a:rPr>
              <a:t>Copper’</a:t>
            </a:r>
            <a:r>
              <a:rPr lang="ka-GE" sz="1200" dirty="0" smtClean="0">
                <a:latin typeface="Sylfaen" panose="010A0502050306030303" pitchFamily="18" charset="0"/>
                <a:ea typeface="Times New Roman" panose="02020603050405020304" pitchFamily="18" charset="0"/>
                <a:cs typeface="Sylfaen" panose="010A0502050306030303" pitchFamily="18" charset="0"/>
              </a:rPr>
              <a:t>’-</a:t>
            </a:r>
            <a:r>
              <a:rPr lang="ka-GE" sz="1200" dirty="0">
                <a:latin typeface="Sylfaen" panose="010A0502050306030303" pitchFamily="18" charset="0"/>
                <a:ea typeface="Times New Roman" panose="02020603050405020304" pitchFamily="18" charset="0"/>
                <a:cs typeface="Sylfaen" panose="010A0502050306030303" pitchFamily="18" charset="0"/>
              </a:rPr>
              <a:t>ის ლიცენზიის კონტურის ფარგლებს გარეთ არსებული ახალი ტერიტორია;</a:t>
            </a:r>
            <a:endParaRPr lang="en-US" sz="1200" dirty="0">
              <a:latin typeface="Sylfaen" panose="010A0502050306030303"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600"/>
              </a:spcBef>
              <a:spcAft>
                <a:spcPts val="600"/>
              </a:spcAft>
              <a:buFont typeface="+mj-lt"/>
              <a:buAutoNum type="arabicPeriod"/>
            </a:pPr>
            <a:r>
              <a:rPr lang="ka-GE" sz="1200" dirty="0">
                <a:latin typeface="Sylfaen" panose="010A0502050306030303" pitchFamily="18" charset="0"/>
                <a:ea typeface="Times New Roman" panose="02020603050405020304" pitchFamily="18" charset="0"/>
                <a:cs typeface="Sylfaen" panose="010A0502050306030303" pitchFamily="18" charset="0"/>
              </a:rPr>
              <a:t>საწარმოს მიმდებარედ, სს ,,RMG Copper’’-ის ლიცენზიის კონტურში არსებული ტერიტორია, სადაც მოწყობილია ფუჭი </a:t>
            </a:r>
            <a:r>
              <a:rPr lang="ka-GE" sz="1200" dirty="0" smtClean="0">
                <a:latin typeface="Sylfaen" panose="010A0502050306030303" pitchFamily="18" charset="0"/>
                <a:ea typeface="Times New Roman" panose="02020603050405020304" pitchFamily="18" charset="0"/>
                <a:cs typeface="Sylfaen" panose="010A0502050306030303" pitchFamily="18" charset="0"/>
              </a:rPr>
              <a:t>ქანების </a:t>
            </a:r>
            <a:r>
              <a:rPr lang="ka-GE" sz="1200" dirty="0">
                <a:latin typeface="Sylfaen" panose="010A0502050306030303" pitchFamily="18" charset="0"/>
                <a:ea typeface="Times New Roman" panose="02020603050405020304" pitchFamily="18" charset="0"/>
                <a:cs typeface="Sylfaen" panose="010A0502050306030303" pitchFamily="18" charset="0"/>
              </a:rPr>
              <a:t>სანაყაროები;</a:t>
            </a:r>
            <a:endParaRPr lang="en-US" sz="1200" dirty="0">
              <a:latin typeface="Sylfaen" panose="010A0502050306030303" pitchFamily="18" charset="0"/>
              <a:ea typeface="Times New Roman" panose="02020603050405020304" pitchFamily="18" charset="0"/>
              <a:cs typeface="Times New Roman" panose="02020603050405020304" pitchFamily="18" charset="0"/>
            </a:endParaRPr>
          </a:p>
          <a:p>
            <a:pPr lvl="0" indent="-342900" algn="just">
              <a:lnSpc>
                <a:spcPct val="100000"/>
              </a:lnSpc>
              <a:spcBef>
                <a:spcPts val="600"/>
              </a:spcBef>
              <a:spcAft>
                <a:spcPts val="600"/>
              </a:spcAft>
              <a:buFont typeface="+mj-lt"/>
              <a:buAutoNum type="arabicPeriod"/>
            </a:pPr>
            <a:r>
              <a:rPr lang="ka-GE" sz="1200" dirty="0">
                <a:latin typeface="Sylfaen" panose="010A0502050306030303" pitchFamily="18" charset="0"/>
                <a:ea typeface="Times New Roman" panose="02020603050405020304" pitchFamily="18" charset="0"/>
                <a:cs typeface="Sylfaen" panose="010A0502050306030303" pitchFamily="18" charset="0"/>
              </a:rPr>
              <a:t>შპს “RMG </a:t>
            </a:r>
            <a:r>
              <a:rPr lang="en-US" sz="1200" dirty="0" smtClean="0">
                <a:latin typeface="Sylfaen" panose="010A0502050306030303" pitchFamily="18" charset="0"/>
                <a:ea typeface="Times New Roman" panose="02020603050405020304" pitchFamily="18" charset="0"/>
                <a:cs typeface="Sylfaen" panose="010A0502050306030303" pitchFamily="18" charset="0"/>
              </a:rPr>
              <a:t>Gold</a:t>
            </a:r>
            <a:r>
              <a:rPr lang="ka-GE" sz="1200" dirty="0" smtClean="0">
                <a:latin typeface="Sylfaen" panose="010A0502050306030303" pitchFamily="18" charset="0"/>
                <a:ea typeface="Times New Roman" panose="02020603050405020304" pitchFamily="18" charset="0"/>
                <a:cs typeface="Sylfaen" panose="010A0502050306030303" pitchFamily="18" charset="0"/>
              </a:rPr>
              <a:t>”-</a:t>
            </a:r>
            <a:r>
              <a:rPr lang="ka-GE" sz="1200" dirty="0">
                <a:latin typeface="Sylfaen" panose="010A0502050306030303" pitchFamily="18" charset="0"/>
                <a:ea typeface="Times New Roman" panose="02020603050405020304" pitchFamily="18" charset="0"/>
                <a:cs typeface="Sylfaen" panose="010A0502050306030303" pitchFamily="18" charset="0"/>
              </a:rPr>
              <a:t>ის საწარმოს ტერიტორია, სადაც მიმდინარეობს კვარციტების და ბარიტების გროვული გამოტუტვის ოპერაციები</a:t>
            </a:r>
            <a:r>
              <a:rPr lang="ka-GE" sz="1200" dirty="0" smtClean="0">
                <a:latin typeface="Sylfaen" panose="010A0502050306030303" pitchFamily="18" charset="0"/>
                <a:ea typeface="Times New Roman" panose="02020603050405020304" pitchFamily="18" charset="0"/>
                <a:cs typeface="Sylfaen" panose="010A0502050306030303" pitchFamily="18" charset="0"/>
              </a:rPr>
              <a:t>.</a:t>
            </a:r>
          </a:p>
          <a:p>
            <a:pPr lvl="0" algn="just">
              <a:lnSpc>
                <a:spcPct val="100000"/>
              </a:lnSpc>
              <a:spcBef>
                <a:spcPts val="600"/>
              </a:spcBef>
              <a:spcAft>
                <a:spcPts val="600"/>
              </a:spcAft>
            </a:pPr>
            <a:r>
              <a:rPr lang="ka-GE" sz="1200" b="1" i="1" dirty="0">
                <a:latin typeface="Sylfaen" panose="010A0502050306030303" pitchFamily="18" charset="0"/>
                <a:ea typeface="Calibri" panose="020F0502020204030204" pitchFamily="34" charset="0"/>
                <a:cs typeface="Sylfaen" panose="010A0502050306030303" pitchFamily="18" charset="0"/>
              </a:rPr>
              <a:t>პირველი ალტერნატიული </a:t>
            </a:r>
            <a:r>
              <a:rPr lang="ka-GE" sz="1200" dirty="0">
                <a:latin typeface="Sylfaen" panose="010A0502050306030303" pitchFamily="18" charset="0"/>
                <a:ea typeface="Calibri" panose="020F0502020204030204" pitchFamily="34" charset="0"/>
                <a:cs typeface="Sylfaen" panose="010A0502050306030303" pitchFamily="18" charset="0"/>
              </a:rPr>
              <a:t>მდებარეობა გარემოსდაცვითი თვალსაზრისით მიუღებელი ალტერნატივაა, რადგან საქმე გვექნება ახალი ტერიტორიების </a:t>
            </a:r>
            <a:r>
              <a:rPr lang="ka-GE" sz="1200" dirty="0" smtClean="0">
                <a:latin typeface="Sylfaen" panose="010A0502050306030303" pitchFamily="18" charset="0"/>
                <a:ea typeface="Calibri" panose="020F0502020204030204" pitchFamily="34" charset="0"/>
                <a:cs typeface="Sylfaen" panose="010A0502050306030303" pitchFamily="18" charset="0"/>
              </a:rPr>
              <a:t>ათვისებასთან</a:t>
            </a:r>
            <a:r>
              <a:rPr lang="en-US" sz="1200" dirty="0">
                <a:latin typeface="Sylfaen" panose="010A0502050306030303" pitchFamily="18" charset="0"/>
                <a:ea typeface="Calibri" panose="020F0502020204030204" pitchFamily="34" charset="0"/>
                <a:cs typeface="Sylfaen" panose="010A0502050306030303" pitchFamily="18" charset="0"/>
              </a:rPr>
              <a:t>.</a:t>
            </a:r>
            <a:endParaRPr lang="ka-GE" sz="1200" dirty="0" smtClean="0">
              <a:latin typeface="Sylfaen" panose="010A0502050306030303" pitchFamily="18" charset="0"/>
              <a:ea typeface="Calibri" panose="020F0502020204030204" pitchFamily="34" charset="0"/>
              <a:cs typeface="Sylfaen" panose="010A0502050306030303" pitchFamily="18" charset="0"/>
            </a:endParaRPr>
          </a:p>
          <a:p>
            <a:pPr algn="just">
              <a:lnSpc>
                <a:spcPct val="100000"/>
              </a:lnSpc>
              <a:spcBef>
                <a:spcPts val="600"/>
              </a:spcBef>
              <a:spcAft>
                <a:spcPts val="600"/>
              </a:spcAft>
            </a:pPr>
            <a:r>
              <a:rPr lang="ka-GE" sz="1200" b="1" i="1" dirty="0">
                <a:latin typeface="Sylfaen" panose="010A0502050306030303" pitchFamily="18" charset="0"/>
                <a:ea typeface="Calibri" panose="020F0502020204030204" pitchFamily="34" charset="0"/>
                <a:cs typeface="Sylfaen" panose="010A0502050306030303" pitchFamily="18" charset="0"/>
              </a:rPr>
              <a:t>მე-2 ალტერნატიული ვარიანტის</a:t>
            </a:r>
            <a:r>
              <a:rPr lang="ka-GE" sz="1200" dirty="0">
                <a:latin typeface="Sylfaen" panose="010A0502050306030303" pitchFamily="18" charset="0"/>
                <a:ea typeface="Calibri" panose="020F0502020204030204" pitchFamily="34" charset="0"/>
                <a:cs typeface="Sylfaen" panose="010A0502050306030303" pitchFamily="18" charset="0"/>
              </a:rPr>
              <a:t> შემთხვევაში, ლიცენზიის კონტურის ფარგლებში არსებულ ფუჭი ქანების </a:t>
            </a:r>
            <a:r>
              <a:rPr lang="ka-GE" sz="1200" dirty="0" smtClean="0">
                <a:latin typeface="Sylfaen" panose="010A0502050306030303" pitchFamily="18" charset="0"/>
                <a:ea typeface="Calibri" panose="020F0502020204030204" pitchFamily="34" charset="0"/>
                <a:cs typeface="Sylfaen" panose="010A0502050306030303" pitchFamily="18" charset="0"/>
              </a:rPr>
              <a:t>სანაყაროებზე </a:t>
            </a:r>
            <a:r>
              <a:rPr lang="ka-GE" sz="1200" dirty="0">
                <a:latin typeface="Sylfaen" panose="010A0502050306030303" pitchFamily="18" charset="0"/>
                <a:ea typeface="Calibri" panose="020F0502020204030204" pitchFamily="34" charset="0"/>
                <a:cs typeface="Sylfaen" panose="010A0502050306030303" pitchFamily="18" charset="0"/>
              </a:rPr>
              <a:t>შესაძლებელია შერჩეული იქნეს შესაბამისი ფართობის ტერიტორია, რომელზეც პირველადი ზემოქმედება უკვე დამდგარია და ნიადაგის ნაყოფიერი ფენა აღარ არსებობს, სანაყაროები მთლიანად აგებულია ტექნოგენური ფენით. </a:t>
            </a:r>
            <a:endParaRPr lang="ka-GE" sz="1200" dirty="0" smtClean="0">
              <a:latin typeface="Sylfaen" panose="010A0502050306030303" pitchFamily="18" charset="0"/>
              <a:ea typeface="Calibri" panose="020F0502020204030204" pitchFamily="34" charset="0"/>
              <a:cs typeface="Sylfaen" panose="010A0502050306030303" pitchFamily="18" charset="0"/>
            </a:endParaRPr>
          </a:p>
          <a:p>
            <a:pPr algn="just">
              <a:lnSpc>
                <a:spcPct val="100000"/>
              </a:lnSpc>
              <a:spcBef>
                <a:spcPts val="600"/>
              </a:spcBef>
              <a:spcAft>
                <a:spcPts val="600"/>
              </a:spcAft>
            </a:pPr>
            <a:r>
              <a:rPr lang="ka-GE" sz="1200" b="1" i="1" dirty="0" smtClean="0">
                <a:latin typeface="Sylfaen" panose="010A0502050306030303" pitchFamily="18" charset="0"/>
              </a:rPr>
              <a:t>მე-3 ალტერნატიული ვარიანტი</a:t>
            </a:r>
            <a:r>
              <a:rPr lang="ka-GE" sz="1200" dirty="0" smtClean="0">
                <a:latin typeface="Sylfaen" panose="010A0502050306030303" pitchFamily="18" charset="0"/>
              </a:rPr>
              <a:t> </a:t>
            </a:r>
            <a:r>
              <a:rPr lang="ka-GE" sz="1200" dirty="0">
                <a:latin typeface="Sylfaen" panose="010A0502050306030303" pitchFamily="18" charset="0"/>
              </a:rPr>
              <a:t>გარემოზე პირველადი ზემოქმედების მოხდენის ალბათობის თვალსაზრისით მე-2 ალტერნატიული ტერიტორიის მსგავსად, არ გამოირჩევა მაღალი რისკებით და შესაძლებელია ითქვას, რომ მე-3 ალტერნატიული ვარიანტის შემთხვევაში, გარემოზე პირველადი ზემოქმედება პრაქტიკულად გამორიცხულია.</a:t>
            </a:r>
            <a:endParaRPr lang="en-US" sz="1200" dirty="0">
              <a:latin typeface="Sylfaen" panose="010A0502050306030303" pitchFamily="18" charset="0"/>
            </a:endParaRPr>
          </a:p>
          <a:p>
            <a:pPr algn="just">
              <a:lnSpc>
                <a:spcPct val="100000"/>
              </a:lnSpc>
              <a:spcBef>
                <a:spcPts val="600"/>
              </a:spcBef>
              <a:spcAft>
                <a:spcPts val="600"/>
              </a:spcAft>
            </a:pPr>
            <a:r>
              <a:rPr lang="ka-GE" sz="1200" b="1" i="1" u="sng" dirty="0">
                <a:latin typeface="Sylfaen" panose="010A0502050306030303" pitchFamily="18" charset="0"/>
                <a:ea typeface="Calibri" panose="020F0502020204030204" pitchFamily="34" charset="0"/>
                <a:cs typeface="Sylfaen" panose="010A0502050306030303" pitchFamily="18" charset="0"/>
              </a:rPr>
              <a:t>საუკეთესო ალტერნატიულ მდებარეობად მიჩნეული იქნა საწარმოს </a:t>
            </a:r>
            <a:r>
              <a:rPr lang="ka-GE" sz="1200" b="1" i="1" u="sng" dirty="0" smtClean="0">
                <a:latin typeface="Sylfaen" panose="010A0502050306030303" pitchFamily="18" charset="0"/>
                <a:ea typeface="Calibri" panose="020F0502020204030204" pitchFamily="34" charset="0"/>
                <a:cs typeface="Sylfaen" panose="010A0502050306030303" pitchFamily="18" charset="0"/>
              </a:rPr>
              <a:t>ტერიტორია</a:t>
            </a:r>
            <a:r>
              <a:rPr lang="en-US" sz="1200" b="1" i="1" u="sng" dirty="0" smtClean="0">
                <a:latin typeface="Sylfaen" panose="010A0502050306030303" pitchFamily="18" charset="0"/>
                <a:ea typeface="Calibri" panose="020F0502020204030204" pitchFamily="34" charset="0"/>
                <a:cs typeface="Sylfaen" panose="010A0502050306030303" pitchFamily="18" charset="0"/>
              </a:rPr>
              <a:t>.</a:t>
            </a:r>
            <a:endParaRPr lang="en-US" sz="1200" b="1" i="1" u="sng" dirty="0">
              <a:latin typeface="Sylfaen" panose="010A0502050306030303" pitchFamily="18" charset="0"/>
              <a:ea typeface="Times New Roman" panose="02020603050405020304" pitchFamily="18" charset="0"/>
              <a:cs typeface="Times New Roman" panose="02020603050405020304" pitchFamily="18" charset="0"/>
            </a:endParaRPr>
          </a:p>
          <a:p>
            <a:pPr lvl="0" algn="just">
              <a:lnSpc>
                <a:spcPct val="100000"/>
              </a:lnSpc>
              <a:spcBef>
                <a:spcPts val="600"/>
              </a:spcBef>
              <a:spcAft>
                <a:spcPts val="600"/>
              </a:spcAft>
            </a:pPr>
            <a:endParaRPr lang="ka-GE" sz="1200" dirty="0">
              <a:solidFill>
                <a:prstClr val="black"/>
              </a:solidFill>
              <a:latin typeface="Sylfaen" panose="010A0502050306030303" pitchFamily="18" charset="0"/>
            </a:endParaRPr>
          </a:p>
        </p:txBody>
      </p:sp>
    </p:spTree>
    <p:extLst>
      <p:ext uri="{BB962C8B-B14F-4D97-AF65-F5344CB8AC3E}">
        <p14:creationId xmlns:p14="http://schemas.microsoft.com/office/powerpoint/2010/main" val="13778423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r>
              <a:rPr lang="ka-GE" sz="1400" b="1" dirty="0">
                <a:solidFill>
                  <a:prstClr val="black"/>
                </a:solidFill>
              </a:rPr>
              <a:t>პროექტის  განხორციელების ალტერნატიული ვარიანტების ანალიზი</a:t>
            </a:r>
            <a:endParaRPr lang="en-US" sz="1400" b="1" dirty="0">
              <a:latin typeface="+mn-lt"/>
            </a:endParaRPr>
          </a:p>
        </p:txBody>
      </p:sp>
      <p:sp>
        <p:nvSpPr>
          <p:cNvPr id="3" name="Subtitle 2"/>
          <p:cNvSpPr>
            <a:spLocks noGrp="1"/>
          </p:cNvSpPr>
          <p:nvPr>
            <p:ph type="subTitle" idx="1"/>
          </p:nvPr>
        </p:nvSpPr>
        <p:spPr>
          <a:xfrm>
            <a:off x="1910686" y="1126835"/>
            <a:ext cx="8614439" cy="3445165"/>
          </a:xfrm>
        </p:spPr>
        <p:txBody>
          <a:bodyPr>
            <a:noAutofit/>
          </a:bodyPr>
          <a:lstStyle/>
          <a:p>
            <a:pPr algn="just">
              <a:lnSpc>
                <a:spcPct val="100000"/>
              </a:lnSpc>
              <a:spcBef>
                <a:spcPts val="600"/>
              </a:spcBef>
              <a:spcAft>
                <a:spcPts val="600"/>
              </a:spcAft>
            </a:pPr>
            <a:r>
              <a:rPr lang="ka-GE" sz="1200" dirty="0"/>
              <a:t>დაგეგმილი საქმიანობის </a:t>
            </a:r>
            <a:r>
              <a:rPr lang="ka-GE" sz="1200" dirty="0" smtClean="0"/>
              <a:t>განსახორციელებლად </a:t>
            </a:r>
            <a:r>
              <a:rPr lang="ka-GE" sz="1200" dirty="0"/>
              <a:t>საუკეთესო ალტერნატიულ მდებარეობად მიჩნეული იქნა საწარმოს ტერიტორია და აღნიშნულ ტერიტორიაზე შეირჩა 3 ალტერნატიული ვარიანტი </a:t>
            </a:r>
            <a:endParaRPr lang="ka-GE" sz="1200" dirty="0" smtClean="0"/>
          </a:p>
          <a:p>
            <a:pPr marL="228600" lvl="0" indent="-228600" algn="just">
              <a:lnSpc>
                <a:spcPct val="100000"/>
              </a:lnSpc>
              <a:spcBef>
                <a:spcPts val="600"/>
              </a:spcBef>
              <a:spcAft>
                <a:spcPts val="600"/>
              </a:spcAft>
              <a:buFont typeface="+mj-lt"/>
              <a:buAutoNum type="arabicPeriod"/>
            </a:pPr>
            <a:r>
              <a:rPr lang="ka-GE" sz="1200" dirty="0"/>
              <a:t>პირველი ალტერნატიული ტერიტორია </a:t>
            </a:r>
            <a:r>
              <a:rPr lang="ka-GE" sz="1200" dirty="0" smtClean="0"/>
              <a:t>შერჩეული იქნა </a:t>
            </a:r>
            <a:r>
              <a:rPr lang="ka-GE" sz="1200" dirty="0"/>
              <a:t>ბარიტის კუდების გამოსატუტი მოედნის სამხრეთ-აღმოსავლეთით, ზღვის დონიდან 10</a:t>
            </a:r>
            <a:r>
              <a:rPr lang="en-US" sz="1200" dirty="0"/>
              <a:t>25 </a:t>
            </a:r>
            <a:r>
              <a:rPr lang="ka-GE" sz="1200" dirty="0"/>
              <a:t>მ სიმაღლეზე;</a:t>
            </a:r>
            <a:endParaRPr lang="en-US" sz="1200" dirty="0"/>
          </a:p>
          <a:p>
            <a:pPr marL="228600" lvl="0" indent="-228600" algn="just">
              <a:lnSpc>
                <a:spcPct val="100000"/>
              </a:lnSpc>
              <a:spcBef>
                <a:spcPts val="600"/>
              </a:spcBef>
              <a:spcAft>
                <a:spcPts val="600"/>
              </a:spcAft>
              <a:buFont typeface="+mj-lt"/>
              <a:buAutoNum type="arabicPeriod"/>
            </a:pPr>
            <a:r>
              <a:rPr lang="ka-GE" sz="1200" dirty="0"/>
              <a:t>მე-2 ალტერნატიული ტერიტორია შერჩეული იქნა ბარიტის კუდების გამოსატუტი მოედნის ჩრდილო-დასავლეთის მიმართულებით, ზღვის დონიდან 10</a:t>
            </a:r>
            <a:r>
              <a:rPr lang="en-US" sz="1200" dirty="0"/>
              <a:t>77 </a:t>
            </a:r>
            <a:r>
              <a:rPr lang="ka-GE" sz="1200" dirty="0"/>
              <a:t>მ სიმაღლეზე;</a:t>
            </a:r>
            <a:endParaRPr lang="en-US" sz="1200" dirty="0"/>
          </a:p>
          <a:p>
            <a:pPr marL="228600" lvl="0" indent="-228600" algn="just">
              <a:lnSpc>
                <a:spcPct val="100000"/>
              </a:lnSpc>
              <a:spcBef>
                <a:spcPts val="600"/>
              </a:spcBef>
              <a:spcAft>
                <a:spcPts val="600"/>
              </a:spcAft>
              <a:buFont typeface="+mj-lt"/>
              <a:buAutoNum type="arabicPeriod"/>
            </a:pPr>
            <a:r>
              <a:rPr lang="ka-GE" sz="1200" dirty="0"/>
              <a:t>მე-3 ალტერნატიული ტერიტორია მდებარეობს ბარიტის კუდების გამოსატუტი მოედნის დასავლეთით, ზღვის დონიდან 10</a:t>
            </a:r>
            <a:r>
              <a:rPr lang="en-US" sz="1200" dirty="0"/>
              <a:t>10 </a:t>
            </a:r>
            <a:r>
              <a:rPr lang="ka-GE" sz="1200" dirty="0"/>
              <a:t>მ სიმაღლეზე</a:t>
            </a:r>
            <a:r>
              <a:rPr lang="ka-GE" sz="1200" dirty="0" smtClean="0"/>
              <a:t>.</a:t>
            </a:r>
            <a:endParaRPr lang="ka-GE" sz="1200" dirty="0"/>
          </a:p>
          <a:p>
            <a:pPr lvl="0" algn="just">
              <a:lnSpc>
                <a:spcPct val="100000"/>
              </a:lnSpc>
              <a:spcBef>
                <a:spcPts val="600"/>
              </a:spcBef>
              <a:spcAft>
                <a:spcPts val="600"/>
              </a:spcAft>
            </a:pPr>
            <a:r>
              <a:rPr lang="ka-GE" sz="1200" dirty="0">
                <a:ea typeface="Calibri" panose="020F0502020204030204" pitchFamily="34" charset="0"/>
                <a:cs typeface="Times New Roman" panose="02020603050405020304" pitchFamily="18" charset="0"/>
              </a:rPr>
              <a:t>შერჩეული ტერიტორიების ნიშნულების, რელიეფის დახრილობის და არსებული კვარციტული მადნების სიმძლავრეების გათვალისწინებით, უპირატესობა მე-3 ალტერნატიულ ტერიტორიას მიენიჭა, რადგან მე-3 ალტერნატიული ტერიტორია მდებარეობს შედარებით დაბალ ნიშნულზე, სადაც გამოტუტული კვარციტული მადნების სიმძლავრე (ფენის სიმაღლე) დაბალია. </a:t>
            </a:r>
            <a:endParaRPr lang="ka-GE" sz="1200" dirty="0"/>
          </a:p>
        </p:txBody>
      </p:sp>
    </p:spTree>
    <p:extLst>
      <p:ext uri="{BB962C8B-B14F-4D97-AF65-F5344CB8AC3E}">
        <p14:creationId xmlns:p14="http://schemas.microsoft.com/office/powerpoint/2010/main" val="32164491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3351"/>
            <a:ext cx="9144000" cy="452581"/>
          </a:xfrm>
        </p:spPr>
        <p:txBody>
          <a:bodyPr>
            <a:normAutofit/>
          </a:bodyPr>
          <a:lstStyle/>
          <a:p>
            <a:pPr>
              <a:lnSpc>
                <a:spcPct val="107000"/>
              </a:lnSpc>
              <a:spcBef>
                <a:spcPts val="600"/>
              </a:spcBef>
              <a:spcAft>
                <a:spcPts val="600"/>
              </a:spcAft>
            </a:pPr>
            <a:r>
              <a:rPr lang="ka-GE" sz="1800" b="1" dirty="0">
                <a:ea typeface="Calibri" panose="020F0502020204030204" pitchFamily="34" charset="0"/>
                <a:cs typeface="Sylfaen" panose="010A0502050306030303" pitchFamily="18" charset="0"/>
              </a:rPr>
              <a:t>საქმიანობის განხორციელების ტერიტორიის ალტერნატიული ვარიანტები  </a:t>
            </a:r>
            <a:endParaRPr lang="en-US" sz="1800" b="1"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87857" y="1"/>
            <a:ext cx="9034818" cy="6858000"/>
          </a:xfrm>
          <a:prstGeom prst="rect">
            <a:avLst/>
          </a:prstGeom>
          <a:noFill/>
        </p:spPr>
      </p:pic>
    </p:spTree>
    <p:extLst>
      <p:ext uri="{BB962C8B-B14F-4D97-AF65-F5344CB8AC3E}">
        <p14:creationId xmlns:p14="http://schemas.microsoft.com/office/powerpoint/2010/main" val="15316303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006" y="309489"/>
            <a:ext cx="10998926" cy="534572"/>
          </a:xfrm>
        </p:spPr>
        <p:txBody>
          <a:bodyPr>
            <a:normAutofit/>
          </a:bodyPr>
          <a:lstStyle/>
          <a:p>
            <a:pPr marL="742950" marR="0" lvl="1" indent="-285750" algn="ctr">
              <a:spcBef>
                <a:spcPts val="600"/>
              </a:spcBef>
              <a:spcAft>
                <a:spcPts val="600"/>
              </a:spcAft>
            </a:pPr>
            <a:r>
              <a:rPr kumimoji="0" lang="ka-GE" sz="1400" b="1" i="0" u="none" strike="noStrike" kern="1200" cap="none" spc="-50" normalizeH="0" baseline="0" noProof="0" dirty="0" smtClean="0">
                <a:ln>
                  <a:noFill/>
                </a:ln>
                <a:solidFill>
                  <a:prstClr val="black">
                    <a:lumMod val="75000"/>
                    <a:lumOff val="25000"/>
                  </a:prstClr>
                </a:solidFill>
                <a:effectLst/>
                <a:uLnTx/>
                <a:uFillTx/>
                <a:latin typeface="Sylfaen" panose="010A0502050306030303" pitchFamily="18" charset="0"/>
                <a:ea typeface="+mj-ea"/>
                <a:cs typeface="+mj-cs"/>
              </a:rPr>
              <a:t>საწარმოს განთავსების ტერიტორიის აღწერა</a:t>
            </a:r>
            <a:endParaRPr lang="en-US" sz="1400" b="1" dirty="0">
              <a:latin typeface="+mn-lt"/>
            </a:endParaRPr>
          </a:p>
        </p:txBody>
      </p:sp>
      <p:sp>
        <p:nvSpPr>
          <p:cNvPr id="3" name="Subtitle 2"/>
          <p:cNvSpPr>
            <a:spLocks noGrp="1"/>
          </p:cNvSpPr>
          <p:nvPr>
            <p:ph type="subTitle" idx="1"/>
          </p:nvPr>
        </p:nvSpPr>
        <p:spPr>
          <a:xfrm>
            <a:off x="1786596" y="1041008"/>
            <a:ext cx="7633629" cy="4206241"/>
          </a:xfrm>
        </p:spPr>
        <p:txBody>
          <a:bodyPr>
            <a:noAutofit/>
          </a:bodyPr>
          <a:lstStyle/>
          <a:p>
            <a:pPr lvl="0" indent="-287338" algn="just" defTabSz="914400">
              <a:lnSpc>
                <a:spcPct val="100000"/>
              </a:lnSpc>
              <a:spcBef>
                <a:spcPts val="600"/>
              </a:spcBef>
              <a:spcAft>
                <a:spcPts val="600"/>
              </a:spcAft>
              <a:buClr>
                <a:srgbClr val="F0A22E"/>
              </a:buClr>
              <a:buSzPct val="100000"/>
              <a:buFont typeface="Wingdings" panose="05000000000000000000" pitchFamily="2" charset="2"/>
              <a:buChar char="§"/>
            </a:pPr>
            <a:r>
              <a:rPr lang="ka-GE" sz="1200" dirty="0">
                <a:solidFill>
                  <a:prstClr val="black">
                    <a:lumMod val="75000"/>
                    <a:lumOff val="25000"/>
                  </a:prstClr>
                </a:solidFill>
              </a:rPr>
              <a:t>საწარმო განთავსებულია მადნეულის კარიერის სამხრეთ-დასავლეთ მხარეს, არსებული ფუჭი ქანების მე-2 სანაყაროს ტერიტორიაზე;</a:t>
            </a:r>
          </a:p>
          <a:p>
            <a:pPr lvl="0" indent="-287338" algn="just" defTabSz="914400">
              <a:lnSpc>
                <a:spcPct val="100000"/>
              </a:lnSpc>
              <a:spcBef>
                <a:spcPts val="600"/>
              </a:spcBef>
              <a:spcAft>
                <a:spcPts val="600"/>
              </a:spcAft>
              <a:buClr>
                <a:srgbClr val="F0A22E"/>
              </a:buClr>
              <a:buSzPct val="100000"/>
              <a:buFont typeface="Wingdings" panose="05000000000000000000" pitchFamily="2" charset="2"/>
              <a:buChar char="§"/>
            </a:pPr>
            <a:r>
              <a:rPr lang="ka-GE" sz="1200" dirty="0">
                <a:solidFill>
                  <a:prstClr val="black">
                    <a:lumMod val="75000"/>
                    <a:lumOff val="25000"/>
                  </a:prstClr>
                </a:solidFill>
              </a:rPr>
              <a:t>საწარმოს ტერიტორიაზე განთავსებულია: გროვული გამოტუტვის მოედნები და ტექნოლოგიური პროცესისთვის განკუთვნილი სრული ინფრასტრუქტურა; ბარიტის კუდების აგლომერაციის უბანი; ოქროს სადნობი ქარხანა; აუზების კომპლექსი; სადრენაჟო სისტემა და სხვა დამხმარე საამქროები.</a:t>
            </a:r>
          </a:p>
          <a:p>
            <a:pPr lvl="0" indent="-287338" algn="just" defTabSz="914400">
              <a:lnSpc>
                <a:spcPct val="100000"/>
              </a:lnSpc>
              <a:spcBef>
                <a:spcPts val="600"/>
              </a:spcBef>
              <a:spcAft>
                <a:spcPts val="600"/>
              </a:spcAft>
              <a:buClr>
                <a:srgbClr val="F0A22E"/>
              </a:buClr>
              <a:buSzPct val="100000"/>
              <a:buFont typeface="Wingdings" panose="05000000000000000000" pitchFamily="2" charset="2"/>
              <a:buChar char="§"/>
            </a:pPr>
            <a:r>
              <a:rPr lang="ka-GE" sz="1200" dirty="0">
                <a:solidFill>
                  <a:prstClr val="black">
                    <a:lumMod val="75000"/>
                    <a:lumOff val="25000"/>
                  </a:prstClr>
                </a:solidFill>
              </a:rPr>
              <a:t>საწარმოს </a:t>
            </a:r>
            <a:r>
              <a:rPr lang="ka-GE" sz="1200" dirty="0" smtClean="0">
                <a:solidFill>
                  <a:prstClr val="black">
                    <a:lumMod val="75000"/>
                    <a:lumOff val="25000"/>
                  </a:prstClr>
                </a:solidFill>
              </a:rPr>
              <a:t>ტერიტორიიდან:</a:t>
            </a:r>
          </a:p>
          <a:p>
            <a:pPr marL="400050" lvl="0" indent="-400050" algn="just" defTabSz="914400">
              <a:lnSpc>
                <a:spcPct val="100000"/>
              </a:lnSpc>
              <a:spcBef>
                <a:spcPts val="600"/>
              </a:spcBef>
              <a:spcAft>
                <a:spcPts val="600"/>
              </a:spcAft>
              <a:buClr>
                <a:srgbClr val="F0A22E"/>
              </a:buClr>
              <a:buSzPct val="100000"/>
              <a:tabLst>
                <a:tab pos="228600" algn="l"/>
                <a:tab pos="285750" algn="l"/>
                <a:tab pos="342900" algn="l"/>
              </a:tabLst>
            </a:pPr>
            <a:r>
              <a:rPr lang="ka-GE" sz="1200" dirty="0">
                <a:solidFill>
                  <a:prstClr val="black">
                    <a:lumMod val="75000"/>
                    <a:lumOff val="25000"/>
                  </a:prstClr>
                </a:solidFill>
              </a:rPr>
              <a:t>	</a:t>
            </a:r>
            <a:r>
              <a:rPr lang="ka-GE" sz="1200" dirty="0" smtClean="0">
                <a:solidFill>
                  <a:prstClr val="black">
                    <a:lumMod val="75000"/>
                    <a:lumOff val="25000"/>
                  </a:prstClr>
                </a:solidFill>
              </a:rPr>
              <a:t>- უახლოესი </a:t>
            </a:r>
            <a:r>
              <a:rPr lang="ka-GE" sz="1200" dirty="0">
                <a:solidFill>
                  <a:prstClr val="black">
                    <a:lumMod val="75000"/>
                    <a:lumOff val="25000"/>
                  </a:prstClr>
                </a:solidFill>
              </a:rPr>
              <a:t>დასახლებული პუნქტი, დაბა კაზრეთი მდებარეობს ჩრდილო-დასავლეთით, </a:t>
            </a:r>
            <a:r>
              <a:rPr lang="ka-GE" sz="1200" dirty="0" smtClean="0">
                <a:solidFill>
                  <a:prstClr val="black">
                    <a:lumMod val="75000"/>
                    <a:lumOff val="25000"/>
                  </a:prstClr>
                </a:solidFill>
              </a:rPr>
              <a:t>დაახლოებით 2557 მ მანძილზე;</a:t>
            </a:r>
          </a:p>
          <a:p>
            <a:pPr marL="285750" lvl="0" algn="just" defTabSz="914400">
              <a:lnSpc>
                <a:spcPct val="100000"/>
              </a:lnSpc>
              <a:spcBef>
                <a:spcPts val="600"/>
              </a:spcBef>
              <a:spcAft>
                <a:spcPts val="600"/>
              </a:spcAft>
              <a:buClr>
                <a:srgbClr val="F0A22E"/>
              </a:buClr>
              <a:buSzPct val="100000"/>
              <a:tabLst>
                <a:tab pos="285750" algn="l"/>
                <a:tab pos="400050" algn="l"/>
              </a:tabLst>
            </a:pPr>
            <a:r>
              <a:rPr lang="ka-GE" sz="1200" dirty="0" smtClean="0">
                <a:solidFill>
                  <a:prstClr val="black">
                    <a:lumMod val="75000"/>
                    <a:lumOff val="25000"/>
                  </a:prstClr>
                </a:solidFill>
              </a:rPr>
              <a:t>- უახლოესი </a:t>
            </a:r>
            <a:r>
              <a:rPr lang="ka-GE" sz="1200" dirty="0">
                <a:solidFill>
                  <a:prstClr val="black">
                    <a:lumMod val="75000"/>
                    <a:lumOff val="25000"/>
                  </a:prstClr>
                </a:solidFill>
              </a:rPr>
              <a:t>ზედაპირული წყლის ობიექტი, მდ. კაზრეთულა, გაედინება საწარმოდან დასავლეთით, 935 მ მოშორებით, ხოლო მდ. ფოლადაური - საწარმოდან სამხრეთით 1000 მ</a:t>
            </a:r>
            <a:r>
              <a:rPr lang="en-US" sz="1200" dirty="0">
                <a:solidFill>
                  <a:prstClr val="black">
                    <a:lumMod val="75000"/>
                    <a:lumOff val="25000"/>
                  </a:prstClr>
                </a:solidFill>
              </a:rPr>
              <a:t>-</a:t>
            </a:r>
            <a:r>
              <a:rPr lang="ka-GE" sz="1200" dirty="0">
                <a:solidFill>
                  <a:prstClr val="black">
                    <a:lumMod val="75000"/>
                    <a:lumOff val="25000"/>
                  </a:prstClr>
                </a:solidFill>
              </a:rPr>
              <a:t>ზე მეტ მანძილზე;</a:t>
            </a:r>
          </a:p>
          <a:p>
            <a:pPr marL="285750" lvl="0" algn="just" defTabSz="914400">
              <a:lnSpc>
                <a:spcPct val="100000"/>
              </a:lnSpc>
              <a:spcBef>
                <a:spcPts val="600"/>
              </a:spcBef>
              <a:spcAft>
                <a:spcPts val="600"/>
              </a:spcAft>
              <a:buClr>
                <a:srgbClr val="F0A22E"/>
              </a:buClr>
              <a:buSzPct val="100000"/>
            </a:pPr>
            <a:r>
              <a:rPr lang="ka-GE" sz="1200" dirty="0" smtClean="0">
                <a:solidFill>
                  <a:prstClr val="black">
                    <a:lumMod val="75000"/>
                    <a:lumOff val="25000"/>
                  </a:prstClr>
                </a:solidFill>
              </a:rPr>
              <a:t>- ტერიტორია </a:t>
            </a:r>
            <a:r>
              <a:rPr lang="ka-GE" sz="1200" dirty="0">
                <a:solidFill>
                  <a:prstClr val="black">
                    <a:lumMod val="75000"/>
                    <a:lumOff val="25000"/>
                  </a:prstClr>
                </a:solidFill>
              </a:rPr>
              <a:t>ესაზღვრება სატყეო </a:t>
            </a:r>
            <a:r>
              <a:rPr lang="ka-GE" sz="1200" dirty="0" smtClean="0">
                <a:solidFill>
                  <a:prstClr val="black">
                    <a:lumMod val="75000"/>
                    <a:lumOff val="25000"/>
                  </a:prstClr>
                </a:solidFill>
              </a:rPr>
              <a:t>ფონდს.</a:t>
            </a:r>
            <a:endParaRPr lang="ka-GE" sz="1200" dirty="0" smtClean="0">
              <a:latin typeface="Sylfaen" panose="010A0502050306030303" pitchFamily="18" charset="0"/>
            </a:endParaRPr>
          </a:p>
        </p:txBody>
      </p:sp>
    </p:spTree>
    <p:extLst>
      <p:ext uri="{BB962C8B-B14F-4D97-AF65-F5344CB8AC3E}">
        <p14:creationId xmlns:p14="http://schemas.microsoft.com/office/powerpoint/2010/main" val="36187085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66675"/>
            <a:ext cx="8618220" cy="561975"/>
          </a:xfrm>
        </p:spPr>
        <p:txBody>
          <a:bodyPr>
            <a:noAutofit/>
          </a:bodyPr>
          <a:lstStyle/>
          <a:p>
            <a:pPr marL="742950" marR="0" lvl="1" indent="-285750" algn="ctr">
              <a:spcBef>
                <a:spcPts val="600"/>
              </a:spcBef>
              <a:spcAft>
                <a:spcPts val="600"/>
              </a:spcAft>
            </a:pPr>
            <a:r>
              <a:rPr kumimoji="0" lang="ka-GE" sz="1400" b="1" i="0" u="none" strike="noStrike" kern="1200" cap="none" spc="-50" normalizeH="0" baseline="0" noProof="0" dirty="0" smtClean="0">
                <a:ln>
                  <a:noFill/>
                </a:ln>
                <a:solidFill>
                  <a:prstClr val="black">
                    <a:lumMod val="75000"/>
                    <a:lumOff val="25000"/>
                  </a:prstClr>
                </a:solidFill>
                <a:effectLst/>
                <a:uLnTx/>
                <a:uFillTx/>
                <a:latin typeface="Sylfaen" panose="010A0502050306030303" pitchFamily="18" charset="0"/>
                <a:ea typeface="+mj-ea"/>
                <a:cs typeface="+mj-cs"/>
              </a:rPr>
              <a:t>საწარმოს ტერიტორიის ადგილმდებარეობა </a:t>
            </a:r>
            <a:br>
              <a:rPr kumimoji="0" lang="ka-GE" sz="1400" b="1" i="0" u="none" strike="noStrike" kern="1200" cap="none" spc="-50" normalizeH="0" baseline="0" noProof="0" dirty="0" smtClean="0">
                <a:ln>
                  <a:noFill/>
                </a:ln>
                <a:solidFill>
                  <a:prstClr val="black">
                    <a:lumMod val="75000"/>
                    <a:lumOff val="25000"/>
                  </a:prstClr>
                </a:solidFill>
                <a:effectLst/>
                <a:uLnTx/>
                <a:uFillTx/>
                <a:latin typeface="Sylfaen" panose="010A0502050306030303" pitchFamily="18" charset="0"/>
                <a:ea typeface="+mj-ea"/>
                <a:cs typeface="+mj-cs"/>
              </a:rPr>
            </a:br>
            <a:r>
              <a:rPr kumimoji="0" lang="ka-GE" sz="1400" b="1" i="0" u="none" strike="noStrike" kern="1200" cap="none" spc="-50" normalizeH="0" baseline="0" noProof="0" dirty="0" smtClean="0">
                <a:ln>
                  <a:noFill/>
                </a:ln>
                <a:solidFill>
                  <a:prstClr val="black">
                    <a:lumMod val="75000"/>
                    <a:lumOff val="25000"/>
                  </a:prstClr>
                </a:solidFill>
                <a:effectLst/>
                <a:uLnTx/>
                <a:uFillTx/>
                <a:latin typeface="Sylfaen" panose="010A0502050306030303" pitchFamily="18" charset="0"/>
                <a:ea typeface="+mj-ea"/>
                <a:cs typeface="+mj-cs"/>
              </a:rPr>
              <a:t>(სიტუაციური რუკა)</a:t>
            </a:r>
            <a:endParaRPr lang="en-US" sz="1400" b="1" dirty="0">
              <a:latin typeface="+mn-lt"/>
            </a:endParaRPr>
          </a:p>
        </p:txBody>
      </p:sp>
      <p:sp>
        <p:nvSpPr>
          <p:cNvPr id="3" name="Subtitle 2"/>
          <p:cNvSpPr>
            <a:spLocks noGrp="1"/>
          </p:cNvSpPr>
          <p:nvPr>
            <p:ph type="subTitle" idx="1"/>
          </p:nvPr>
        </p:nvSpPr>
        <p:spPr>
          <a:xfrm>
            <a:off x="1226820" y="739140"/>
            <a:ext cx="9334500" cy="4678680"/>
          </a:xfrm>
        </p:spPr>
        <p:txBody>
          <a:bodyPr>
            <a:noAutofit/>
          </a:bodyPr>
          <a:lstStyle/>
          <a:p>
            <a:pPr algn="just">
              <a:lnSpc>
                <a:spcPct val="100000"/>
              </a:lnSpc>
              <a:spcBef>
                <a:spcPts val="600"/>
              </a:spcBef>
              <a:spcAft>
                <a:spcPts val="600"/>
              </a:spcAft>
            </a:pPr>
            <a:endParaRPr lang="ka-GE" sz="1200" dirty="0" smtClean="0">
              <a:latin typeface="Sylfaen" panose="010A0502050306030303" pitchFamily="18" charset="0"/>
            </a:endParaRPr>
          </a:p>
        </p:txBody>
      </p:sp>
      <p:pic>
        <p:nvPicPr>
          <p:cNvPr id="4" name="Content Placeholder 5" descr="C:\Users\User\AppData\Local\Temp\Rar$DIa0.087\სიტუაციური.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4526" y="628650"/>
            <a:ext cx="9753600" cy="6072401"/>
          </a:xfrm>
          <a:prstGeom prst="rect">
            <a:avLst/>
          </a:prstGeom>
          <a:noFill/>
          <a:ln>
            <a:noFill/>
          </a:ln>
        </p:spPr>
      </p:pic>
    </p:spTree>
    <p:extLst>
      <p:ext uri="{BB962C8B-B14F-4D97-AF65-F5344CB8AC3E}">
        <p14:creationId xmlns:p14="http://schemas.microsoft.com/office/powerpoint/2010/main" val="30447776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133350"/>
            <a:ext cx="9037320" cy="381000"/>
          </a:xfrm>
        </p:spPr>
        <p:txBody>
          <a:bodyPr>
            <a:normAutofit/>
          </a:bodyPr>
          <a:lstStyle/>
          <a:p>
            <a:r>
              <a:rPr lang="ka-GE" sz="1400" b="1" spc="-50" dirty="0">
                <a:solidFill>
                  <a:prstClr val="black">
                    <a:lumMod val="75000"/>
                    <a:lumOff val="25000"/>
                  </a:prstClr>
                </a:solidFill>
                <a:latin typeface="Sylfaen" panose="010A0502050306030303" pitchFamily="18" charset="0"/>
              </a:rPr>
              <a:t>საწარმოს </a:t>
            </a:r>
            <a:r>
              <a:rPr lang="ka-GE" sz="1400" b="1" spc="-50" dirty="0" smtClean="0">
                <a:solidFill>
                  <a:prstClr val="black">
                    <a:lumMod val="75000"/>
                    <a:lumOff val="25000"/>
                  </a:prstClr>
                </a:solidFill>
                <a:latin typeface="Sylfaen" panose="010A0502050306030303" pitchFamily="18" charset="0"/>
              </a:rPr>
              <a:t>ტერიტორიაზე </a:t>
            </a:r>
            <a:r>
              <a:rPr lang="en-GB" sz="1400" b="1" spc="-50" noProof="1" smtClean="0">
                <a:solidFill>
                  <a:prstClr val="black">
                    <a:lumMod val="75000"/>
                    <a:lumOff val="25000"/>
                  </a:prstClr>
                </a:solidFill>
                <a:latin typeface="Sylfaen" panose="010A0502050306030303" pitchFamily="18" charset="0"/>
              </a:rPr>
              <a:t>მიმდინარე საქმიანობის </a:t>
            </a:r>
            <a:r>
              <a:rPr lang="ka-GE" sz="1400" b="1" spc="-50" dirty="0" smtClean="0">
                <a:solidFill>
                  <a:prstClr val="black">
                    <a:lumMod val="75000"/>
                    <a:lumOff val="25000"/>
                  </a:prstClr>
                </a:solidFill>
                <a:latin typeface="Sylfaen" panose="010A0502050306030303" pitchFamily="18" charset="0"/>
              </a:rPr>
              <a:t>აღწერა</a:t>
            </a:r>
            <a:endParaRPr lang="ka-GE" sz="1400" b="1" dirty="0">
              <a:latin typeface="Sylfaen" panose="010A0502050306030303" pitchFamily="18" charset="0"/>
            </a:endParaRPr>
          </a:p>
        </p:txBody>
      </p:sp>
      <p:sp>
        <p:nvSpPr>
          <p:cNvPr id="3" name="Subtitle 2"/>
          <p:cNvSpPr>
            <a:spLocks noGrp="1"/>
          </p:cNvSpPr>
          <p:nvPr>
            <p:ph type="subTitle" idx="1"/>
          </p:nvPr>
        </p:nvSpPr>
        <p:spPr>
          <a:xfrm>
            <a:off x="1569720" y="619125"/>
            <a:ext cx="8383905" cy="4350039"/>
          </a:xfrm>
        </p:spPr>
        <p:txBody>
          <a:bodyPr>
            <a:normAutofit/>
          </a:bodyPr>
          <a:lstStyle/>
          <a:p>
            <a:pPr lvl="0" algn="just" defTabSz="914400">
              <a:lnSpc>
                <a:spcPct val="100000"/>
              </a:lnSpc>
              <a:spcBef>
                <a:spcPts val="600"/>
              </a:spcBef>
              <a:spcAft>
                <a:spcPts val="600"/>
              </a:spcAft>
              <a:buClr>
                <a:srgbClr val="F0A22E"/>
              </a:buClr>
              <a:buSzPct val="100000"/>
            </a:pPr>
            <a:r>
              <a:rPr lang="ka-GE" sz="1200" dirty="0"/>
              <a:t>საწარმო მოწყობილია მადნეულის ფუჭი ქანების მე-2 სანაყაროზე, სადაც დასაწყობებულია კარიერების დამუშავების ეტაპზე ამოღებული ფუჭი ქანები.</a:t>
            </a:r>
          </a:p>
          <a:p>
            <a:pPr lvl="0" algn="just" defTabSz="914400">
              <a:lnSpc>
                <a:spcPct val="100000"/>
              </a:lnSpc>
              <a:spcBef>
                <a:spcPts val="600"/>
              </a:spcBef>
              <a:spcAft>
                <a:spcPts val="600"/>
              </a:spcAft>
              <a:buClr>
                <a:srgbClr val="F0A22E"/>
              </a:buClr>
              <a:buSzPct val="100000"/>
            </a:pPr>
            <a:r>
              <a:rPr lang="ka-GE" sz="1200" dirty="0"/>
              <a:t>საწარმოში მიმდინარე ტექნოლოგიური პროცესი </a:t>
            </a:r>
            <a:r>
              <a:rPr lang="ka-GE" sz="1200" dirty="0" smtClean="0"/>
              <a:t>ითვალისწინებს პროცედურებს: </a:t>
            </a:r>
            <a:endParaRPr lang="ka-GE" sz="1200" dirty="0"/>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a:t>გამოსატუტი მოედნების </a:t>
            </a:r>
            <a:r>
              <a:rPr lang="ka-GE" sz="1200" dirty="0" smtClean="0"/>
              <a:t>მოწყობა;</a:t>
            </a:r>
            <a:endParaRPr lang="ka-GE" sz="1200" dirty="0"/>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a:t>კვარციტული მადნები </a:t>
            </a:r>
            <a:r>
              <a:rPr lang="ka-GE" sz="1200" dirty="0" smtClean="0"/>
              <a:t>შემთხვევაში </a:t>
            </a:r>
            <a:r>
              <a:rPr lang="ka-GE" sz="1200" dirty="0"/>
              <a:t>მადნის სასურველ ზომებამდე </a:t>
            </a:r>
            <a:r>
              <a:rPr lang="ka-GE" sz="1200" dirty="0" smtClean="0"/>
              <a:t>დამსხვრევა;</a:t>
            </a:r>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smtClean="0"/>
              <a:t>ხოლო </a:t>
            </a:r>
            <a:r>
              <a:rPr lang="ka-GE" sz="1200" dirty="0"/>
              <a:t>ბარიტული კუდების </a:t>
            </a:r>
            <a:r>
              <a:rPr lang="ka-GE" sz="1200" dirty="0" smtClean="0"/>
              <a:t>შემთხვევაში </a:t>
            </a:r>
            <a:r>
              <a:rPr lang="ka-GE" sz="1200" dirty="0"/>
              <a:t>ბარიტის კუდების შერევას კვარციტულ მადნებთან და ცემენტთან </a:t>
            </a:r>
            <a:r>
              <a:rPr lang="ka-GE" sz="1200" dirty="0" smtClean="0"/>
              <a:t>აგლომერაცია;</a:t>
            </a:r>
            <a:endParaRPr lang="ka-GE" sz="1200" dirty="0"/>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a:t>კვარციტული მადნების </a:t>
            </a:r>
            <a:r>
              <a:rPr lang="ka-GE" sz="1200" dirty="0" smtClean="0"/>
              <a:t>შემთხვევაში დამსხვრეული მადნების </a:t>
            </a:r>
            <a:r>
              <a:rPr lang="ka-GE" sz="1200" dirty="0"/>
              <a:t>გამოსატუტ მოედნებზე გროვებად </a:t>
            </a:r>
            <a:r>
              <a:rPr lang="ka-GE" sz="1200" dirty="0" smtClean="0"/>
              <a:t>დასაწყობება; </a:t>
            </a:r>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smtClean="0"/>
              <a:t>ბარიტის </a:t>
            </a:r>
            <a:r>
              <a:rPr lang="ka-GE" sz="1200" dirty="0"/>
              <a:t>კუდების </a:t>
            </a:r>
            <a:r>
              <a:rPr lang="ka-GE" sz="1200" dirty="0" smtClean="0"/>
              <a:t>აგლომერატების შემთხვევაში - შტაბელებად დასაწყობება;</a:t>
            </a:r>
            <a:endParaRPr lang="ka-GE" sz="1200" dirty="0"/>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a:t>გროვების და შტაბელების ნატრიუმის ციანიდის სუსტი ხსნარით </a:t>
            </a:r>
            <a:r>
              <a:rPr lang="ka-GE" sz="1200" dirty="0" smtClean="0"/>
              <a:t>დასხურება;</a:t>
            </a:r>
            <a:endParaRPr lang="ka-GE" sz="1200" dirty="0"/>
          </a:p>
          <a:p>
            <a:pPr marL="914400" lvl="0" indent="-395288" algn="just" defTabSz="914400">
              <a:lnSpc>
                <a:spcPct val="100000"/>
              </a:lnSpc>
              <a:spcBef>
                <a:spcPts val="600"/>
              </a:spcBef>
              <a:spcAft>
                <a:spcPts val="600"/>
              </a:spcAft>
              <a:buSzPct val="100000"/>
              <a:buFont typeface="Wingdings" panose="05000000000000000000" pitchFamily="2" charset="2"/>
              <a:buChar char="Ø"/>
            </a:pPr>
            <a:r>
              <a:rPr lang="ka-GE" sz="1200" dirty="0"/>
              <a:t>დახსურებული სხნარის </a:t>
            </a:r>
            <a:r>
              <a:rPr lang="ka-GE" sz="1200" dirty="0" smtClean="0"/>
              <a:t>შეკრება </a:t>
            </a:r>
            <a:r>
              <a:rPr lang="ka-GE" sz="1200" dirty="0"/>
              <a:t>და შემდგომ </a:t>
            </a:r>
            <a:r>
              <a:rPr lang="ka-GE" sz="1200" dirty="0" smtClean="0"/>
              <a:t>დამუშავება.</a:t>
            </a:r>
            <a:endParaRPr lang="ka-GE" sz="1200" dirty="0"/>
          </a:p>
          <a:p>
            <a:pPr marL="342900" indent="-342900" algn="l">
              <a:lnSpc>
                <a:spcPct val="100000"/>
              </a:lnSpc>
              <a:spcBef>
                <a:spcPts val="600"/>
              </a:spcBef>
              <a:spcAft>
                <a:spcPts val="600"/>
              </a:spcAft>
              <a:buFont typeface="Wingdings" panose="05000000000000000000" pitchFamily="2" charset="2"/>
              <a:buChar char="ü"/>
            </a:pPr>
            <a:endParaRPr lang="en-US" sz="2000" b="1" i="1" dirty="0">
              <a:latin typeface="Sylfaen" panose="010A0502050306030303" pitchFamily="18" charset="0"/>
            </a:endParaRPr>
          </a:p>
        </p:txBody>
      </p:sp>
    </p:spTree>
    <p:extLst>
      <p:ext uri="{BB962C8B-B14F-4D97-AF65-F5344CB8AC3E}">
        <p14:creationId xmlns:p14="http://schemas.microsoft.com/office/powerpoint/2010/main" val="70827270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1615</TotalTime>
  <Words>1896</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AcadNusx</vt:lpstr>
      <vt:lpstr>Arial</vt:lpstr>
      <vt:lpstr>Calibri</vt:lpstr>
      <vt:lpstr>Calibri Light</vt:lpstr>
      <vt:lpstr>Sylfaen</vt:lpstr>
      <vt:lpstr>Sylfaen_PDF_Subset</vt:lpstr>
      <vt:lpstr>Symbol</vt:lpstr>
      <vt:lpstr>Times New Roman</vt:lpstr>
      <vt:lpstr>Wingdings</vt:lpstr>
      <vt:lpstr>Office Theme</vt:lpstr>
      <vt:lpstr>შპს „RMG Gold“  კვარციტული მადნებისა და ბარიტის მადნის გამდიდრების შედეგად მიღებული და დასაწყობებული ოქროსშემცველი კუდების გადამუშავების (გროვული გამოტუტვის მეთოდით ოქროს ამოკრეფა) საწარმოს ექპლუატაციის პირობების ცვლილების   სკოპინგის ანგარიშის საჯარო განხილვა   28.10.2020 წელი   </vt:lpstr>
      <vt:lpstr>სკოპინგის ანგარიშის სტრუქტურა</vt:lpstr>
      <vt:lpstr>პროექტის ზოგადი აღწერა</vt:lpstr>
      <vt:lpstr>პროექტის  განხორციელების ალტერნატიული ვარიანტების ანალიზი</vt:lpstr>
      <vt:lpstr>პროექტის  განხორციელების ალტერნატიული ვარიანტების ანალიზი</vt:lpstr>
      <vt:lpstr>საქმიანობის განხორციელების ტერიტორიის ალტერნატიული ვარიანტები  </vt:lpstr>
      <vt:lpstr>საწარმოს განთავსების ტერიტორიის აღწერა</vt:lpstr>
      <vt:lpstr>საწარმოს ტერიტორიის ადგილმდებარეობა  (სიტუაციური რუკა)</vt:lpstr>
      <vt:lpstr>საწარმოს ტერიტორიაზე მიმდინარე საქმიანობის აღწერა</vt:lpstr>
      <vt:lpstr>საწარმოს ტერიტორიაზე  დაგეგმილი საქმიანობის აღწერა</vt:lpstr>
      <vt:lpstr>PowerPoint Presentation</vt:lpstr>
      <vt:lpstr>გარემოზე ზემოქმედების სახეები, რომელიც განხილული იქნა სკოპინგის ანგარიშში</vt:lpstr>
      <vt:lpstr>PowerPoint Presentation</vt:lpstr>
      <vt:lpstr>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vt:lpstr>
      <vt:lpstr>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vt:lpstr>
      <vt:lpstr>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vt:lpstr>
      <vt:lpstr>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vt:lpstr>
      <vt:lpstr>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qetevan jincharadze</dc:creator>
  <cp:lastModifiedBy>Rusudan kruashvili</cp:lastModifiedBy>
  <cp:revision>456</cp:revision>
  <dcterms:created xsi:type="dcterms:W3CDTF">2019-01-23T06:48:49Z</dcterms:created>
  <dcterms:modified xsi:type="dcterms:W3CDTF">2020-10-20T16:04:31Z</dcterms:modified>
</cp:coreProperties>
</file>