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0" r:id="rId1"/>
  </p:sldMasterIdLst>
  <p:notesMasterIdLst>
    <p:notesMasterId r:id="rId23"/>
  </p:notesMasterIdLst>
  <p:sldIdLst>
    <p:sldId id="331" r:id="rId2"/>
    <p:sldId id="445" r:id="rId3"/>
    <p:sldId id="444" r:id="rId4"/>
    <p:sldId id="446" r:id="rId5"/>
    <p:sldId id="471" r:id="rId6"/>
    <p:sldId id="480" r:id="rId7"/>
    <p:sldId id="477" r:id="rId8"/>
    <p:sldId id="481" r:id="rId9"/>
    <p:sldId id="475" r:id="rId10"/>
    <p:sldId id="478" r:id="rId11"/>
    <p:sldId id="479" r:id="rId12"/>
    <p:sldId id="476" r:id="rId13"/>
    <p:sldId id="463" r:id="rId14"/>
    <p:sldId id="452" r:id="rId15"/>
    <p:sldId id="454" r:id="rId16"/>
    <p:sldId id="455" r:id="rId17"/>
    <p:sldId id="457" r:id="rId18"/>
    <p:sldId id="459" r:id="rId19"/>
    <p:sldId id="460" r:id="rId20"/>
    <p:sldId id="450" r:id="rId21"/>
    <p:sldId id="359" r:id="rId22"/>
  </p:sldIdLst>
  <p:sldSz cx="12192000" cy="6858000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Sylfaen" panose="010A0502050306030303" pitchFamily="18" charset="0"/>
      <p:regular r:id="rId26"/>
    </p:embeddedFont>
    <p:embeddedFont>
      <p:font typeface="DejaVu Sans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Niko Karsimashvili" initials="NK" lastIdx="4" clrIdx="1">
    <p:extLst>
      <p:ext uri="{19B8F6BF-5375-455C-9EA6-DF929625EA0E}">
        <p15:presenceInfo xmlns:p15="http://schemas.microsoft.com/office/powerpoint/2012/main" userId="Niko Karsimashv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7" autoAdjust="0"/>
    <p:restoredTop sz="93825" autoAdjust="0"/>
  </p:normalViewPr>
  <p:slideViewPr>
    <p:cSldViewPr snapToGrid="0">
      <p:cViewPr varScale="1">
        <p:scale>
          <a:sx n="67" d="100"/>
          <a:sy n="67" d="100"/>
        </p:scale>
        <p:origin x="948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0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1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19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52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dirty="0" smtClean="0"/>
              <a:t>გარემოს დაცვისა და სოფლის მეურნეობის სამინისტროს  </a:t>
            </a:r>
            <a:r>
              <a:rPr lang="ka-GE" b="1" dirty="0" smtClean="0"/>
              <a:t>ცხელი ხაზი 153</a:t>
            </a:r>
            <a:endParaRPr lang="en-US" b="1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837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30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66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30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97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32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455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b="1" dirty="0" smtClean="0">
                <a:solidFill>
                  <a:srgbClr val="FF0000"/>
                </a:solidFill>
              </a:rPr>
              <a:t>ინფორმაცია მშენებლის </a:t>
            </a:r>
            <a:r>
              <a:rPr lang="en-US" b="1" dirty="0" smtClean="0">
                <a:solidFill>
                  <a:srgbClr val="FF0000"/>
                </a:solidFill>
              </a:rPr>
              <a:t>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166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ka-G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საქართველოს კანონის „გარემოსდაცვითი შეფასების კოდექსის“ მოთხოვნებიდან გამომდინარე, კერძოდ: კოდექსის მე-5 მუხლის 1-ლი</a:t>
            </a:r>
          </a:p>
          <a:p>
            <a:r>
              <a:rPr lang="ka-G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პუნქტის შესაბამისად </a:t>
            </a:r>
            <a:r>
              <a:rPr lang="ka-GE" sz="1200" b="0" i="0" u="none" strike="noStrike" kern="1200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გზშ</a:t>
            </a:r>
            <a:r>
              <a:rPr lang="ka-G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-ს ექვემდებარება კოდექსის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ka-GE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დანართით გათვალისწინებული საქმიანობები, მათ შორის „საერთაშორისო ან შიდასახელმწიფოებრივი მნიშვნელობის საავტომობილო გზის მშენებლობა.“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98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50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არქმედება</a:t>
            </a:r>
            <a:r>
              <a:rPr lang="ka-GE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არსებული სიტუაციის გამო ვინაიდან  არსებული ხიდი ვერ უზრუნველყოფს საგზაო  უსაფრთხოების ნორმების მოთხოვნებს და სახიფათოა მგზავრობისთვის 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01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1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2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45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68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5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3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4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4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37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5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6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9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75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6454" y="181095"/>
            <a:ext cx="1020705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საქართველოს რეგიონული განვითარებისა და ინფრასტრუქტურის</a:t>
            </a:r>
          </a:p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სამინისტროს საავტომობილო გზების დეპარტამენტი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pic>
        <p:nvPicPr>
          <p:cNvPr id="8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57326" cy="122872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8977" y="4167515"/>
            <a:ext cx="1020705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გარემოზე ზემოქმედების შეფასების ანგარიში</a:t>
            </a: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870" y="1424041"/>
            <a:ext cx="11092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dirty="0"/>
              <a:t>შიდასახელმწიფოებრივი მნიშვნელობის (შ-23)</a:t>
            </a:r>
          </a:p>
          <a:p>
            <a:pPr algn="ctr">
              <a:lnSpc>
                <a:spcPct val="150000"/>
              </a:lnSpc>
            </a:pPr>
            <a:r>
              <a:rPr lang="ka-GE" sz="2400" b="1" dirty="0"/>
              <a:t>აგარა-ყორნისი-ცხინვალის საავტომობილო გზის კმ 1(0+650)-ზე, </a:t>
            </a:r>
            <a:endParaRPr lang="ka-GE" sz="2400" b="1" dirty="0" smtClean="0"/>
          </a:p>
          <a:p>
            <a:pPr algn="ctr">
              <a:lnSpc>
                <a:spcPct val="150000"/>
              </a:lnSpc>
            </a:pPr>
            <a:r>
              <a:rPr lang="ka-GE" sz="2400" b="1" dirty="0" smtClean="0"/>
              <a:t>მდინარე </a:t>
            </a:r>
            <a:r>
              <a:rPr lang="ka-GE" sz="2400" b="1" dirty="0" smtClean="0"/>
              <a:t>სურამულაზე </a:t>
            </a:r>
            <a:r>
              <a:rPr lang="ka-GE" sz="2400" b="1" dirty="0"/>
              <a:t>არსებული სახიდე გადასასვლელის ნაცვლად </a:t>
            </a:r>
            <a:endParaRPr lang="ka-GE" sz="2400" b="1" dirty="0" smtClean="0"/>
          </a:p>
          <a:p>
            <a:pPr algn="ctr">
              <a:lnSpc>
                <a:spcPct val="150000"/>
              </a:lnSpc>
            </a:pPr>
            <a:r>
              <a:rPr lang="ka-GE" sz="2400" b="1" dirty="0" smtClean="0"/>
              <a:t>ახალი სახიდე გადასასვლელის </a:t>
            </a:r>
            <a:r>
              <a:rPr lang="ka-GE" sz="2400" b="1" dirty="0"/>
              <a:t>მშენებლობის და ექსპლუატაციის პროექტის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78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4556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err="1"/>
              <a:t>ნიადაგის</a:t>
            </a:r>
            <a:r>
              <a:rPr lang="en-US" sz="2000" b="1" dirty="0"/>
              <a:t> </a:t>
            </a:r>
            <a:r>
              <a:rPr lang="en-US" sz="2000" b="1" dirty="0" err="1"/>
              <a:t>ნაყოფიერი</a:t>
            </a:r>
            <a:r>
              <a:rPr lang="en-US" sz="2000" b="1" dirty="0"/>
              <a:t> </a:t>
            </a:r>
            <a:r>
              <a:rPr lang="en-US" sz="2000" b="1" dirty="0" err="1"/>
              <a:t>ფენის</a:t>
            </a:r>
            <a:r>
              <a:rPr lang="en-US" sz="2000" b="1" dirty="0"/>
              <a:t> </a:t>
            </a:r>
            <a:r>
              <a:rPr lang="en-US" sz="2000" b="1" dirty="0" err="1"/>
              <a:t>მოხსნა</a:t>
            </a:r>
            <a:endParaRPr lang="en-US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79236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400" dirty="0"/>
              <a:t>პროექტით გათვალისწინებული </a:t>
            </a:r>
            <a:r>
              <a:rPr lang="ka-GE" sz="2400" dirty="0" smtClean="0"/>
              <a:t>15 სმ </a:t>
            </a:r>
            <a:r>
              <a:rPr lang="ka-GE" sz="2400" dirty="0"/>
              <a:t>საშუალო სიმძლავრის მქონე ნაყოფიერი ფენის </a:t>
            </a:r>
            <a:r>
              <a:rPr lang="ka-GE" sz="2400" dirty="0" smtClean="0"/>
              <a:t>მოხსნა. </a:t>
            </a:r>
            <a:r>
              <a:rPr lang="ka-GE" sz="2400" dirty="0"/>
              <a:t>მოსახსნელი მიწის ნაყოფიერი ფენის საერთო რაოდენობა იქნება </a:t>
            </a:r>
            <a:r>
              <a:rPr lang="ka-GE" sz="2400" dirty="0" smtClean="0"/>
              <a:t>150მ3</a:t>
            </a:r>
            <a:r>
              <a:rPr lang="ka-GE" sz="2400" dirty="0"/>
              <a:t>. </a:t>
            </a:r>
            <a:r>
              <a:rPr lang="ka-GE" sz="2400" dirty="0" smtClean="0"/>
              <a:t>მიწის </a:t>
            </a:r>
            <a:r>
              <a:rPr lang="ka-GE" sz="2400" dirty="0"/>
              <a:t>ნაყოფიერი ფენის დროებით დასაწყობება მოხდება საქმიანი ეზოს  ტერიტორიაზე</a:t>
            </a:r>
            <a:r>
              <a:rPr lang="ka-GE" sz="2400" dirty="0" smtClean="0"/>
              <a:t>.</a:t>
            </a:r>
          </a:p>
          <a:p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სამუაოების</a:t>
            </a:r>
            <a:r>
              <a:rPr lang="en-US" sz="2400" dirty="0" smtClean="0"/>
              <a:t> </a:t>
            </a:r>
            <a:r>
              <a:rPr lang="en-US" sz="2400" dirty="0" err="1"/>
              <a:t>დასრულების</a:t>
            </a:r>
            <a:r>
              <a:rPr lang="en-US" sz="2400" dirty="0"/>
              <a:t> </a:t>
            </a:r>
            <a:r>
              <a:rPr lang="en-US" sz="2400" dirty="0" err="1"/>
              <a:t>შემდეგ</a:t>
            </a:r>
            <a:r>
              <a:rPr lang="en-US" sz="2400" dirty="0"/>
              <a:t> </a:t>
            </a:r>
            <a:r>
              <a:rPr lang="en-US" sz="2400" dirty="0" err="1"/>
              <a:t>მიწის</a:t>
            </a:r>
            <a:r>
              <a:rPr lang="en-US" sz="2400" dirty="0"/>
              <a:t> </a:t>
            </a:r>
            <a:r>
              <a:rPr lang="en-US" sz="2400" dirty="0" err="1"/>
              <a:t>ნაყოფიერი</a:t>
            </a:r>
            <a:r>
              <a:rPr lang="en-US" sz="2400" dirty="0"/>
              <a:t> </a:t>
            </a:r>
            <a:r>
              <a:rPr lang="en-US" sz="2400" dirty="0" err="1"/>
              <a:t>ფენა</a:t>
            </a:r>
            <a:r>
              <a:rPr lang="en-US" sz="2400" dirty="0"/>
              <a:t> </a:t>
            </a:r>
            <a:r>
              <a:rPr lang="en-US" sz="2400" dirty="0" err="1"/>
              <a:t>გამოიყენება</a:t>
            </a:r>
            <a:r>
              <a:rPr lang="en-US" sz="2400" dirty="0"/>
              <a:t> </a:t>
            </a:r>
            <a:r>
              <a:rPr lang="en-US" sz="2400" dirty="0" err="1"/>
              <a:t>სარეკულტივაციო</a:t>
            </a:r>
            <a:r>
              <a:rPr lang="en-US" sz="2400" dirty="0"/>
              <a:t> </a:t>
            </a:r>
            <a:r>
              <a:rPr lang="en-US" sz="2400" dirty="0" err="1"/>
              <a:t>სამუშაოების</a:t>
            </a:r>
            <a:r>
              <a:rPr lang="en-US" sz="2400" dirty="0"/>
              <a:t> </a:t>
            </a:r>
            <a:r>
              <a:rPr lang="en-US" sz="2400" dirty="0" err="1"/>
              <a:t>ჩასატარებლად</a:t>
            </a:r>
            <a:r>
              <a:rPr lang="en-US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400" dirty="0" smtClean="0"/>
          </a:p>
        </p:txBody>
      </p:sp>
    </p:spTree>
    <p:extLst>
      <p:ext uri="{BB962C8B-B14F-4D97-AF65-F5344CB8AC3E}">
        <p14:creationId xmlns:p14="http://schemas.microsoft.com/office/powerpoint/2010/main" val="3369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189" y="593398"/>
            <a:ext cx="591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/>
              <a:t>ჩამდინარე</a:t>
            </a:r>
            <a:r>
              <a:rPr lang="en-US" b="1" dirty="0"/>
              <a:t> </a:t>
            </a:r>
            <a:r>
              <a:rPr lang="en-US" b="1" dirty="0" err="1"/>
              <a:t>წყლების</a:t>
            </a:r>
            <a:r>
              <a:rPr lang="en-US" b="1" dirty="0"/>
              <a:t> </a:t>
            </a:r>
            <a:r>
              <a:rPr lang="en-US" b="1" dirty="0" err="1" smtClean="0"/>
              <a:t>არინება</a:t>
            </a:r>
            <a:r>
              <a:rPr lang="ka-GE" b="1" dirty="0" smtClean="0"/>
              <a:t>  და  </a:t>
            </a:r>
            <a:r>
              <a:rPr lang="en-US" b="1" dirty="0" err="1" smtClean="0"/>
              <a:t>ნარჩენების</a:t>
            </a:r>
            <a:r>
              <a:rPr lang="en-US" b="1" dirty="0" smtClean="0"/>
              <a:t> </a:t>
            </a:r>
            <a:r>
              <a:rPr lang="en-US" b="1" dirty="0" err="1"/>
              <a:t>მართვა</a:t>
            </a:r>
            <a:endParaRPr lang="en-US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79236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სამშენებლო</a:t>
            </a:r>
            <a:r>
              <a:rPr lang="en-US" dirty="0" smtClean="0"/>
              <a:t> </a:t>
            </a:r>
            <a:r>
              <a:rPr lang="en-US" dirty="0" err="1" smtClean="0"/>
              <a:t>ბაზაზე</a:t>
            </a:r>
            <a:r>
              <a:rPr lang="en-US" dirty="0" smtClean="0"/>
              <a:t> </a:t>
            </a:r>
            <a:r>
              <a:rPr lang="en-US" dirty="0" err="1" smtClean="0"/>
              <a:t>დაიდგმევა</a:t>
            </a:r>
            <a:r>
              <a:rPr lang="en-US" dirty="0" smtClean="0"/>
              <a:t> </a:t>
            </a:r>
            <a:r>
              <a:rPr lang="ka-GE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ბიო</a:t>
            </a:r>
            <a:r>
              <a:rPr lang="en-US" dirty="0" smtClean="0"/>
              <a:t> </a:t>
            </a:r>
            <a:r>
              <a:rPr lang="en-US" dirty="0" err="1" smtClean="0"/>
              <a:t>ტუალეტი</a:t>
            </a:r>
            <a:r>
              <a:rPr lang="en-US" dirty="0" smtClean="0"/>
              <a:t>, </a:t>
            </a:r>
            <a:r>
              <a:rPr lang="en-US" dirty="0" err="1" smtClean="0"/>
              <a:t>სამეურნეო-ფეკალური</a:t>
            </a:r>
            <a:r>
              <a:rPr lang="en-US" dirty="0" smtClean="0"/>
              <a:t> </a:t>
            </a:r>
            <a:r>
              <a:rPr lang="en-US" dirty="0" err="1" smtClean="0"/>
              <a:t>ჩამდინარე</a:t>
            </a:r>
            <a:r>
              <a:rPr lang="en-US" dirty="0" smtClean="0"/>
              <a:t> </a:t>
            </a:r>
            <a:r>
              <a:rPr lang="en-US" dirty="0" err="1" smtClean="0"/>
              <a:t>წყლების</a:t>
            </a:r>
            <a:r>
              <a:rPr lang="en-US" dirty="0" smtClean="0"/>
              <a:t> </a:t>
            </a:r>
            <a:r>
              <a:rPr lang="en-US" dirty="0" err="1" smtClean="0"/>
              <a:t>რაოდენობის</a:t>
            </a:r>
            <a:r>
              <a:rPr lang="en-US" dirty="0" smtClean="0"/>
              <a:t> </a:t>
            </a:r>
            <a:r>
              <a:rPr lang="en-US" dirty="0" err="1" smtClean="0"/>
              <a:t>მიახლოებითი</a:t>
            </a:r>
            <a:r>
              <a:rPr lang="en-US" dirty="0" smtClean="0"/>
              <a:t> </a:t>
            </a:r>
            <a:r>
              <a:rPr lang="en-US" dirty="0" err="1" smtClean="0"/>
              <a:t>რაოდენობის</a:t>
            </a:r>
            <a:r>
              <a:rPr lang="en-US" dirty="0" smtClean="0"/>
              <a:t> </a:t>
            </a:r>
            <a:r>
              <a:rPr lang="en-US" dirty="0" err="1" smtClean="0"/>
              <a:t>გაანგარიშება</a:t>
            </a:r>
            <a:r>
              <a:rPr lang="en-US" dirty="0" smtClean="0"/>
              <a:t> </a:t>
            </a:r>
            <a:r>
              <a:rPr lang="en-US" dirty="0" err="1" smtClean="0"/>
              <a:t>ხდება</a:t>
            </a:r>
            <a:r>
              <a:rPr lang="en-US" dirty="0" smtClean="0"/>
              <a:t> </a:t>
            </a:r>
            <a:r>
              <a:rPr lang="en-US" dirty="0" err="1" smtClean="0"/>
              <a:t>გამოყენებული</a:t>
            </a:r>
            <a:r>
              <a:rPr lang="en-US" dirty="0" smtClean="0"/>
              <a:t> </a:t>
            </a:r>
            <a:r>
              <a:rPr lang="en-US" dirty="0" err="1" smtClean="0"/>
              <a:t>სასმელ</a:t>
            </a:r>
            <a:r>
              <a:rPr lang="en-US" dirty="0" smtClean="0"/>
              <a:t>-</a:t>
            </a:r>
            <a:r>
              <a:rPr lang="ka-GE" dirty="0" smtClean="0"/>
              <a:t> </a:t>
            </a:r>
            <a:r>
              <a:rPr lang="en-US" dirty="0" err="1" smtClean="0"/>
              <a:t>სამეურნეო</a:t>
            </a:r>
            <a:r>
              <a:rPr lang="en-US" dirty="0" smtClean="0"/>
              <a:t> </a:t>
            </a:r>
            <a:r>
              <a:rPr lang="en-US" dirty="0" err="1" smtClean="0"/>
              <a:t>წყლის</a:t>
            </a:r>
            <a:r>
              <a:rPr lang="en-US" dirty="0" smtClean="0"/>
              <a:t> 5-10%-</a:t>
            </a:r>
            <a:r>
              <a:rPr lang="en-US" dirty="0" err="1" smtClean="0"/>
              <a:t>იანი</a:t>
            </a:r>
            <a:r>
              <a:rPr lang="en-US" dirty="0" smtClean="0"/>
              <a:t> </a:t>
            </a:r>
            <a:r>
              <a:rPr lang="en-US" dirty="0" err="1" smtClean="0"/>
              <a:t>დანაკარგის</a:t>
            </a:r>
            <a:r>
              <a:rPr lang="en-US" dirty="0" smtClean="0"/>
              <a:t> </a:t>
            </a:r>
            <a:r>
              <a:rPr lang="en-US" dirty="0" err="1" smtClean="0"/>
              <a:t>გათვალისწინებით</a:t>
            </a:r>
            <a:r>
              <a:rPr lang="en-US" dirty="0" smtClean="0"/>
              <a:t>. </a:t>
            </a:r>
            <a:r>
              <a:rPr lang="en-US" dirty="0" err="1" smtClean="0"/>
              <a:t>სამეურნეო</a:t>
            </a:r>
            <a:r>
              <a:rPr lang="en-US" dirty="0" smtClean="0"/>
              <a:t> </a:t>
            </a:r>
            <a:r>
              <a:rPr lang="en-US" dirty="0" err="1" smtClean="0"/>
              <a:t>წყლების</a:t>
            </a:r>
            <a:r>
              <a:rPr lang="en-US" dirty="0" smtClean="0"/>
              <a:t> </a:t>
            </a:r>
            <a:r>
              <a:rPr lang="en-US" dirty="0" err="1" smtClean="0"/>
              <a:t>შესაგროვებლად</a:t>
            </a:r>
            <a:r>
              <a:rPr lang="en-US" dirty="0" smtClean="0"/>
              <a:t> </a:t>
            </a:r>
            <a:r>
              <a:rPr lang="en-US" dirty="0" err="1" smtClean="0"/>
              <a:t>მოეწყობა</a:t>
            </a:r>
            <a:r>
              <a:rPr lang="en-US" dirty="0" smtClean="0"/>
              <a:t> </a:t>
            </a:r>
            <a:r>
              <a:rPr lang="en-US" dirty="0" err="1" smtClean="0"/>
              <a:t>საასენიზაციო</a:t>
            </a:r>
            <a:r>
              <a:rPr lang="en-US" dirty="0" smtClean="0"/>
              <a:t> </a:t>
            </a:r>
            <a:r>
              <a:rPr lang="en-US" dirty="0" err="1" smtClean="0"/>
              <a:t>ორმო</a:t>
            </a:r>
            <a:r>
              <a:rPr lang="en-US" dirty="0" smtClean="0"/>
              <a:t> 20მ3 </a:t>
            </a:r>
            <a:r>
              <a:rPr lang="en-US" dirty="0" err="1" smtClean="0"/>
              <a:t>ტევადობის</a:t>
            </a:r>
            <a:r>
              <a:rPr lang="en-US" dirty="0" smtClean="0"/>
              <a:t> და </a:t>
            </a:r>
            <a:r>
              <a:rPr lang="en-US" dirty="0" err="1" smtClean="0"/>
              <a:t>დაცლა</a:t>
            </a:r>
            <a:r>
              <a:rPr lang="en-US" dirty="0" smtClean="0"/>
              <a:t> </a:t>
            </a:r>
            <a:r>
              <a:rPr lang="en-US" dirty="0" err="1" smtClean="0"/>
              <a:t>მოხდება</a:t>
            </a:r>
            <a:r>
              <a:rPr lang="en-US" dirty="0" smtClean="0"/>
              <a:t> </a:t>
            </a:r>
            <a:r>
              <a:rPr lang="en-US" dirty="0" err="1" smtClean="0"/>
              <a:t>საასენიზაციო</a:t>
            </a:r>
            <a:r>
              <a:rPr lang="en-US" dirty="0" smtClean="0"/>
              <a:t> </a:t>
            </a:r>
            <a:r>
              <a:rPr lang="en-US" dirty="0" err="1" smtClean="0"/>
              <a:t>მანქანის</a:t>
            </a:r>
            <a:r>
              <a:rPr lang="en-US" dirty="0" smtClean="0"/>
              <a:t> </a:t>
            </a:r>
            <a:r>
              <a:rPr lang="en-US" dirty="0" err="1" smtClean="0"/>
              <a:t>საშუალებით</a:t>
            </a:r>
            <a:r>
              <a:rPr lang="en-US" dirty="0" smtClean="0"/>
              <a:t>, </a:t>
            </a:r>
            <a:r>
              <a:rPr lang="en-US" dirty="0" err="1" smtClean="0"/>
              <a:t>რომელიც</a:t>
            </a:r>
            <a:r>
              <a:rPr lang="en-US" dirty="0" smtClean="0"/>
              <a:t> </a:t>
            </a:r>
            <a:r>
              <a:rPr lang="en-US" dirty="0" err="1" smtClean="0"/>
              <a:t>წყლებს</a:t>
            </a:r>
            <a:r>
              <a:rPr lang="en-US" dirty="0" smtClean="0"/>
              <a:t> </a:t>
            </a:r>
            <a:r>
              <a:rPr lang="en-US" dirty="0" err="1" smtClean="0"/>
              <a:t>გაიტანს</a:t>
            </a:r>
            <a:r>
              <a:rPr lang="en-US" dirty="0" smtClean="0"/>
              <a:t> და </a:t>
            </a:r>
            <a:r>
              <a:rPr lang="en-US" dirty="0" err="1" smtClean="0"/>
              <a:t>ჩაუშვებს</a:t>
            </a:r>
            <a:r>
              <a:rPr lang="en-US" dirty="0" smtClean="0"/>
              <a:t> </a:t>
            </a:r>
            <a:r>
              <a:rPr lang="en-US" dirty="0" err="1" smtClean="0"/>
              <a:t>ადგილობრივი</a:t>
            </a:r>
            <a:r>
              <a:rPr lang="en-US" dirty="0" smtClean="0"/>
              <a:t> </a:t>
            </a:r>
            <a:r>
              <a:rPr lang="en-US" dirty="0" err="1" smtClean="0"/>
              <a:t>მუნიციპალიტეტის</a:t>
            </a:r>
            <a:r>
              <a:rPr lang="en-US" dirty="0" smtClean="0"/>
              <a:t> </a:t>
            </a:r>
            <a:r>
              <a:rPr lang="en-US" dirty="0" err="1" smtClean="0"/>
              <a:t>საკანალიზაციო</a:t>
            </a:r>
            <a:r>
              <a:rPr lang="en-US" dirty="0" smtClean="0"/>
              <a:t> </a:t>
            </a:r>
            <a:r>
              <a:rPr lang="en-US" dirty="0" err="1" smtClean="0"/>
              <a:t>სისტემაში</a:t>
            </a:r>
            <a:r>
              <a:rPr lang="en-US" dirty="0" smtClean="0"/>
              <a:t>, </a:t>
            </a:r>
            <a:r>
              <a:rPr lang="en-US" dirty="0" err="1" smtClean="0"/>
              <a:t>ადგილობრივ</a:t>
            </a:r>
            <a:r>
              <a:rPr lang="en-US" dirty="0" smtClean="0"/>
              <a:t> </a:t>
            </a:r>
            <a:r>
              <a:rPr lang="en-US" dirty="0" err="1" smtClean="0"/>
              <a:t>მუნიციპალურ</a:t>
            </a:r>
            <a:r>
              <a:rPr lang="en-US" dirty="0" smtClean="0"/>
              <a:t> </a:t>
            </a:r>
            <a:r>
              <a:rPr lang="en-US" dirty="0" err="1" smtClean="0"/>
              <a:t>სამსახურთან</a:t>
            </a:r>
            <a:r>
              <a:rPr lang="en-US" dirty="0" smtClean="0"/>
              <a:t> </a:t>
            </a:r>
            <a:r>
              <a:rPr lang="en-US" dirty="0" err="1" smtClean="0"/>
              <a:t>შეთანხმებით</a:t>
            </a:r>
            <a:r>
              <a:rPr lang="en-US" dirty="0" smtClean="0"/>
              <a:t>.</a:t>
            </a: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ბიო</a:t>
            </a:r>
            <a:r>
              <a:rPr lang="en-US" dirty="0" smtClean="0"/>
              <a:t> </a:t>
            </a:r>
            <a:r>
              <a:rPr lang="en-US" dirty="0" err="1"/>
              <a:t>ტუალეტის</a:t>
            </a:r>
            <a:r>
              <a:rPr lang="en-US" dirty="0"/>
              <a:t> </a:t>
            </a:r>
            <a:r>
              <a:rPr lang="en-US" dirty="0" err="1"/>
              <a:t>ავზის</a:t>
            </a:r>
            <a:r>
              <a:rPr lang="en-US" dirty="0"/>
              <a:t> </a:t>
            </a:r>
            <a:r>
              <a:rPr lang="en-US" dirty="0" err="1"/>
              <a:t>მოცულობა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220 ლ. </a:t>
            </a:r>
            <a:r>
              <a:rPr lang="en-US" dirty="0" err="1"/>
              <a:t>დაცლა</a:t>
            </a:r>
            <a:r>
              <a:rPr lang="en-US" dirty="0"/>
              <a:t> </a:t>
            </a:r>
            <a:r>
              <a:rPr lang="en-US" dirty="0" err="1" smtClean="0"/>
              <a:t>მოხდება</a:t>
            </a:r>
            <a:r>
              <a:rPr lang="en-US" dirty="0" smtClean="0"/>
              <a:t> </a:t>
            </a:r>
            <a:r>
              <a:rPr lang="en-US" dirty="0" err="1"/>
              <a:t>კვირაში</a:t>
            </a:r>
            <a:r>
              <a:rPr lang="en-US" dirty="0"/>
              <a:t> </a:t>
            </a:r>
            <a:r>
              <a:rPr lang="ka-GE" dirty="0" err="1" smtClean="0">
                <a:cs typeface="Calibri" panose="020F0502020204030204" pitchFamily="34" charset="0"/>
              </a:rPr>
              <a:t>ორჯელ</a:t>
            </a:r>
            <a:r>
              <a:rPr lang="en-US" dirty="0" smtClean="0"/>
              <a:t>.</a:t>
            </a: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სამუშაოების</a:t>
            </a:r>
            <a:r>
              <a:rPr lang="en-US" dirty="0" smtClean="0"/>
              <a:t> </a:t>
            </a:r>
            <a:r>
              <a:rPr lang="en-US" dirty="0" err="1"/>
              <a:t>დასრულების</a:t>
            </a:r>
            <a:r>
              <a:rPr lang="en-US" dirty="0"/>
              <a:t> </a:t>
            </a:r>
            <a:r>
              <a:rPr lang="en-US" dirty="0" err="1"/>
              <a:t>შემდეგ</a:t>
            </a:r>
            <a:r>
              <a:rPr lang="en-US" dirty="0"/>
              <a:t> </a:t>
            </a:r>
            <a:r>
              <a:rPr lang="en-US" dirty="0" err="1"/>
              <a:t>მოხდება</a:t>
            </a:r>
            <a:r>
              <a:rPr lang="en-US" dirty="0"/>
              <a:t> </a:t>
            </a:r>
            <a:r>
              <a:rPr lang="en-US" dirty="0" err="1"/>
              <a:t>გრუნტის</a:t>
            </a:r>
            <a:r>
              <a:rPr lang="en-US" dirty="0"/>
              <a:t> </a:t>
            </a:r>
            <a:r>
              <a:rPr lang="en-US" dirty="0" err="1"/>
              <a:t>დამუშავება</a:t>
            </a:r>
            <a:r>
              <a:rPr lang="en-US" dirty="0"/>
              <a:t> </a:t>
            </a:r>
            <a:r>
              <a:rPr lang="en-US" dirty="0" err="1"/>
              <a:t>ექსკავატორით</a:t>
            </a:r>
            <a:r>
              <a:rPr lang="en-US" dirty="0"/>
              <a:t>, </a:t>
            </a:r>
            <a:r>
              <a:rPr lang="en-US" dirty="0" err="1"/>
              <a:t>დატვირთვა</a:t>
            </a:r>
            <a:r>
              <a:rPr lang="en-US" dirty="0"/>
              <a:t> და </a:t>
            </a:r>
            <a:r>
              <a:rPr lang="en-US" dirty="0" err="1"/>
              <a:t>გატანა</a:t>
            </a:r>
            <a:r>
              <a:rPr lang="en-US" dirty="0"/>
              <a:t> </a:t>
            </a:r>
            <a:r>
              <a:rPr lang="en-US" dirty="0" err="1"/>
              <a:t>ნაყარში</a:t>
            </a:r>
            <a:r>
              <a:rPr lang="en-US" dirty="0"/>
              <a:t> </a:t>
            </a:r>
            <a:r>
              <a:rPr lang="ka-GE" dirty="0" smtClean="0"/>
              <a:t>2662</a:t>
            </a:r>
            <a:r>
              <a:rPr lang="en-US" dirty="0" smtClean="0"/>
              <a:t> მ3.</a:t>
            </a: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სანაყაროდ</a:t>
            </a:r>
            <a:r>
              <a:rPr lang="en-US" dirty="0" smtClean="0"/>
              <a:t> </a:t>
            </a:r>
            <a:r>
              <a:rPr lang="en-US" dirty="0" err="1" smtClean="0"/>
              <a:t>გამოყენებული</a:t>
            </a:r>
            <a:r>
              <a:rPr lang="en-US" dirty="0" smtClean="0"/>
              <a:t> </a:t>
            </a:r>
            <a:r>
              <a:rPr lang="en-US" dirty="0" err="1" smtClean="0"/>
              <a:t>იქნება</a:t>
            </a:r>
            <a:r>
              <a:rPr lang="en-US" dirty="0" smtClean="0"/>
              <a:t> </a:t>
            </a:r>
            <a:r>
              <a:rPr lang="en-US" dirty="0" err="1" smtClean="0"/>
              <a:t>ადგილობრივი</a:t>
            </a:r>
            <a:r>
              <a:rPr lang="en-US" dirty="0" smtClean="0"/>
              <a:t> </a:t>
            </a:r>
            <a:r>
              <a:rPr lang="en-US" dirty="0" err="1" smtClean="0"/>
              <a:t>მუნიციპალიტეტის</a:t>
            </a:r>
            <a:r>
              <a:rPr lang="en-US" dirty="0" smtClean="0"/>
              <a:t> </a:t>
            </a:r>
            <a:r>
              <a:rPr lang="en-US" dirty="0" err="1" smtClean="0"/>
              <a:t>ნაგავსაყრელი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614722"/>
            <a:ext cx="11915774" cy="374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a-GE" sz="2000" b="1" dirty="0"/>
              <a:t>ატმოსფერულ ჰაერში მავნე </a:t>
            </a:r>
            <a:r>
              <a:rPr lang="ka-GE" sz="2000" b="1" dirty="0" smtClean="0"/>
              <a:t>ნივთიერებების</a:t>
            </a:r>
            <a:r>
              <a:rPr lang="en-US" sz="2000" b="1" dirty="0" smtClean="0"/>
              <a:t> </a:t>
            </a:r>
            <a:r>
              <a:rPr lang="ka-GE" sz="2000" b="1" dirty="0" smtClean="0"/>
              <a:t>გაფრქვევა</a:t>
            </a:r>
            <a:endParaRPr lang="ka-GE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b="1" dirty="0"/>
              <a:t>ხმაური და ვიბრაცია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/>
              <a:t>გეოლოგიურ გარემოზე </a:t>
            </a:r>
            <a:r>
              <a:rPr lang="ka-GE" sz="2000" dirty="0" smtClean="0"/>
              <a:t>ზემოქმედება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b="1" dirty="0" smtClean="0"/>
              <a:t>წყლის გარემოზე ზემოქმედების რისკები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ზემოქმედება ნიადაგზე, დაბინძურების რისკები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ვიზუალურ-ლანდშაფტური ცვლილება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ზემოქმედება სოციალურ-ეკონომიკურ გარემოზე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ისტორიულ-არქეოლოგიური ძეგლებზე ზემოქმედების რისკები და </a:t>
            </a:r>
            <a:r>
              <a:rPr lang="ka-GE" sz="2000" dirty="0" err="1" smtClean="0"/>
              <a:t>ა.შ</a:t>
            </a:r>
            <a:r>
              <a:rPr lang="ka-GE" sz="2000" dirty="0" smtClean="0"/>
              <a:t>.</a:t>
            </a:r>
            <a:endParaRPr lang="ka-GE" sz="2000" dirty="0"/>
          </a:p>
        </p:txBody>
      </p:sp>
      <p:sp>
        <p:nvSpPr>
          <p:cNvPr id="17" name="Rectangle 16"/>
          <p:cNvSpPr/>
          <p:nvPr/>
        </p:nvSpPr>
        <p:spPr>
          <a:xfrm>
            <a:off x="0" y="77703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მოსამზადებელ, მშენებლობის და ექსპლოატაციის ეტაპებზე მოსალოდნელი  გარემოზე ზემოქმედების შეფასების საკითხები.</a:t>
            </a:r>
            <a:endParaRPr lang="ka-GE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93414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ემისიები ატმოსფეროში, ხმაური და ვიბრაცია</a:t>
            </a:r>
            <a:endParaRPr lang="ka-G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36754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/>
              <a:t>მიწის სამუშაოების, ტექნიკის/სატრანსპორტო საშუალებების გადაადგილების და მუშაობისას ადგილი </a:t>
            </a:r>
            <a:r>
              <a:rPr lang="ka-GE" dirty="0" smtClean="0"/>
              <a:t>ექნება: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ხმაურს;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ვიბრაციას;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ატმოსფერულ </a:t>
            </a:r>
            <a:r>
              <a:rPr lang="ka-GE" b="1" dirty="0"/>
              <a:t>ჰაერში მტვრის </a:t>
            </a:r>
            <a:r>
              <a:rPr lang="ka-GE" b="1" dirty="0" smtClean="0"/>
              <a:t>ნაწილაკების გავრცელებას;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საწვავის წვის </a:t>
            </a:r>
            <a:r>
              <a:rPr lang="ka-GE" b="1" dirty="0"/>
              <a:t>პროდუქტების გავრცელებას</a:t>
            </a:r>
            <a:r>
              <a:rPr lang="ka-GE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მშენებლობის ეტაპზე ზემოქმედების შემცირება და კონტროლი შესაძლებელი იქნება სამუშაოს სწორი დაგეგმვის და შემარბილებელი ღონისძიებების </a:t>
            </a:r>
            <a:r>
              <a:rPr lang="ka-GE" dirty="0" smtClean="0"/>
              <a:t>გატარებით</a:t>
            </a:r>
            <a:r>
              <a:rPr lang="en-US" dirty="0" smtClean="0"/>
              <a:t>.</a:t>
            </a:r>
            <a:endParaRPr lang="ka-GE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442854"/>
            <a:ext cx="121498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მოსამზადებელ და მშენებლობის ეტაპზე </a:t>
            </a:r>
            <a:r>
              <a:rPr lang="ka-GE" sz="2000" b="1" dirty="0" smtClean="0"/>
              <a:t>ზემოქმედების შემცირება/კონტროლი </a:t>
            </a:r>
            <a:r>
              <a:rPr lang="ka-GE" sz="2000" dirty="0" smtClean="0"/>
              <a:t>შესაძლებელი იქნება სამუშაოს </a:t>
            </a:r>
            <a:r>
              <a:rPr lang="ka-GE" sz="2000" b="1" dirty="0" smtClean="0"/>
              <a:t>სწორი დაგეგმვის </a:t>
            </a:r>
            <a:r>
              <a:rPr lang="ka-GE" sz="2000" dirty="0" smtClean="0"/>
              <a:t>და ისეთი </a:t>
            </a:r>
            <a:r>
              <a:rPr lang="ka-GE" sz="2000" b="1" dirty="0" smtClean="0"/>
              <a:t>შემარბილებელი ღონისძიებების გატარებით, როგორიცაა</a:t>
            </a:r>
            <a:r>
              <a:rPr lang="ka-GE" sz="2000" dirty="0" smtClean="0"/>
              <a:t>: </a:t>
            </a:r>
          </a:p>
          <a:p>
            <a:pPr algn="just"/>
            <a:endParaRPr lang="ka-GE" sz="2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სატრანსპორტო საშუალებების </a:t>
            </a:r>
            <a:r>
              <a:rPr lang="ka-GE" sz="2000" b="1" dirty="0" smtClean="0"/>
              <a:t>ტექნიკური </a:t>
            </a:r>
            <a:r>
              <a:rPr lang="ka-GE" sz="2000" dirty="0" smtClean="0"/>
              <a:t>გამართულობის </a:t>
            </a:r>
            <a:r>
              <a:rPr lang="ka-GE" sz="2000" b="1" dirty="0" smtClean="0"/>
              <a:t>კონტროლი;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</a:t>
            </a:r>
            <a:r>
              <a:rPr lang="ka-GE" sz="2000" b="1" dirty="0" smtClean="0"/>
              <a:t>ტრანსპორტირებისას და დასახლებული უბნების </a:t>
            </a:r>
            <a:r>
              <a:rPr lang="ka-GE" sz="2000" dirty="0" smtClean="0"/>
              <a:t>მახლობლად/ დასახლებულ ზონაში გადაადგილების </a:t>
            </a:r>
            <a:r>
              <a:rPr lang="ka-GE" sz="2000" b="1" dirty="0" smtClean="0"/>
              <a:t>ოპტიმალური სიჩქარეების დაცვა</a:t>
            </a:r>
            <a:r>
              <a:rPr lang="ka-GE" sz="2000" dirty="0" smtClean="0"/>
              <a:t>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ჩართული ძრავით </a:t>
            </a:r>
            <a:r>
              <a:rPr lang="ka-GE" sz="2000" b="1" dirty="0" smtClean="0"/>
              <a:t>ტექნიკის ‘უსაქმოდ’ დატოვების </a:t>
            </a:r>
            <a:r>
              <a:rPr lang="ka-GE" sz="2000" dirty="0" smtClean="0"/>
              <a:t>აკრძალვა;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 ნაყოფიერი ნიადაგის, გრუნტის და ფხვიერი მასალის </a:t>
            </a:r>
            <a:r>
              <a:rPr lang="ka-GE" sz="2000" b="1" dirty="0" err="1" smtClean="0"/>
              <a:t>გაფანტვისგან</a:t>
            </a:r>
            <a:r>
              <a:rPr lang="ka-GE" sz="2000" b="1" dirty="0" smtClean="0"/>
              <a:t> დაცვა</a:t>
            </a:r>
            <a:r>
              <a:rPr lang="ka-GE" sz="2000" dirty="0" smtClean="0"/>
              <a:t>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ფხვიერო ტვირთების გადატანისას - </a:t>
            </a:r>
            <a:r>
              <a:rPr lang="ka-GE" sz="2000" b="1" dirty="0" smtClean="0"/>
              <a:t>ტვირთის გადახურვა (</a:t>
            </a:r>
            <a:r>
              <a:rPr lang="ka-GE" sz="2000" b="1" dirty="0" err="1" smtClean="0"/>
              <a:t>გაფანტვისგან</a:t>
            </a:r>
            <a:r>
              <a:rPr lang="ka-GE" sz="2000" b="1" dirty="0" smtClean="0"/>
              <a:t> დასაცავად</a:t>
            </a:r>
            <a:r>
              <a:rPr lang="ka-GE" sz="2000" dirty="0" smtClean="0"/>
              <a:t>);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შემოტანის სწორი დაგეგმვა </a:t>
            </a:r>
            <a:r>
              <a:rPr lang="ka-GE" sz="2000" dirty="0" err="1" smtClean="0"/>
              <a:t>ქარისმიერი</a:t>
            </a:r>
            <a:r>
              <a:rPr lang="ka-GE" sz="2000" dirty="0" smtClean="0"/>
              <a:t> ეროზიის შედეგად ჰაერის ხარისხზე ზემოქმედების </a:t>
            </a:r>
            <a:r>
              <a:rPr lang="ka-GE" sz="2000" dirty="0"/>
              <a:t>შ</a:t>
            </a:r>
            <a:r>
              <a:rPr lang="ka-GE" sz="2000" dirty="0" smtClean="0"/>
              <a:t>ესამცირებლად და სხვ.</a:t>
            </a:r>
            <a:endParaRPr lang="ka-GE" sz="2000" dirty="0"/>
          </a:p>
        </p:txBody>
      </p:sp>
      <p:sp>
        <p:nvSpPr>
          <p:cNvPr id="12" name="Rectangle 11"/>
          <p:cNvSpPr/>
          <p:nvPr/>
        </p:nvSpPr>
        <p:spPr>
          <a:xfrm>
            <a:off x="42196" y="926487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ka-GE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7" y="1187826"/>
            <a:ext cx="121498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dirty="0"/>
              <a:t>გრუნტის წყალზე ზემოქმედება დამოკიდებული იქნება ჰორიზონტის სიღრმეზე. </a:t>
            </a:r>
            <a:endParaRPr lang="ka-GE" dirty="0" smtClean="0"/>
          </a:p>
          <a:p>
            <a:pPr algn="just"/>
            <a:endParaRPr lang="ka-GE" dirty="0"/>
          </a:p>
          <a:p>
            <a:pPr algn="just"/>
            <a:r>
              <a:rPr lang="ka-GE" dirty="0" err="1" smtClean="0"/>
              <a:t>არაღრმა</a:t>
            </a:r>
            <a:r>
              <a:rPr lang="ka-GE" dirty="0" smtClean="0"/>
              <a:t> </a:t>
            </a:r>
            <a:r>
              <a:rPr lang="ka-GE" dirty="0"/>
              <a:t>ჰორიზონტები </a:t>
            </a:r>
            <a:r>
              <a:rPr lang="ka-GE" dirty="0" smtClean="0"/>
              <a:t>უფრო მოწყვლადია. </a:t>
            </a:r>
            <a:r>
              <a:rPr lang="ka-GE" dirty="0"/>
              <a:t>წყლის დაბინძურებას შესაძლებელია ადგილი ჰქონდეს მდინარე კალაპოტთან ან კალაპოტში მუშაობისას. </a:t>
            </a:r>
            <a:endParaRPr lang="ka-GE" dirty="0" smtClean="0"/>
          </a:p>
          <a:p>
            <a:pPr algn="just"/>
            <a:endParaRPr lang="ka-GE" dirty="0"/>
          </a:p>
          <a:p>
            <a:pPr algn="just"/>
            <a:r>
              <a:rPr lang="ka-GE" dirty="0" smtClean="0"/>
              <a:t>მშენებლობის </a:t>
            </a:r>
            <a:r>
              <a:rPr lang="ka-GE" dirty="0"/>
              <a:t>დროს შესაძლებელია ზედაპირული წყლის ხარისხი </a:t>
            </a:r>
            <a:r>
              <a:rPr lang="ka-GE" dirty="0" smtClean="0"/>
              <a:t>გაუარესება, </a:t>
            </a:r>
            <a:r>
              <a:rPr lang="ka-GE" dirty="0"/>
              <a:t>შემთხვევითი დაღვრის ან დაბინძურებული </a:t>
            </a:r>
            <a:r>
              <a:rPr lang="ka-GE" dirty="0" err="1"/>
              <a:t>ჩამონადენის</a:t>
            </a:r>
            <a:r>
              <a:rPr lang="ka-GE" dirty="0"/>
              <a:t> მდინარეში მოხვედრისას, ნარჩენების და/ან მასალის არასათანადო მართვისას</a:t>
            </a:r>
            <a:r>
              <a:rPr lang="ka-GE" dirty="0" smtClean="0"/>
              <a:t>.</a:t>
            </a:r>
          </a:p>
          <a:p>
            <a:pPr algn="just"/>
            <a:endParaRPr lang="ka-GE" dirty="0"/>
          </a:p>
          <a:p>
            <a:pPr algn="just"/>
            <a:r>
              <a:rPr lang="ka-GE" dirty="0" smtClean="0"/>
              <a:t>ჩამდინარე </a:t>
            </a:r>
            <a:r>
              <a:rPr lang="ka-GE" dirty="0"/>
              <a:t>წყლების ჩაშვება ზედაპირული წყლის ობიექტში დაგეგმილი არ არის. </a:t>
            </a:r>
            <a:endParaRPr lang="ka-GE" dirty="0" smtClean="0"/>
          </a:p>
          <a:p>
            <a:pPr algn="just"/>
            <a:endParaRPr lang="ka-GE" dirty="0"/>
          </a:p>
          <a:p>
            <a:pPr algn="just"/>
            <a:r>
              <a:rPr lang="ka-GE" dirty="0" smtClean="0"/>
              <a:t>ზედაპირული </a:t>
            </a:r>
            <a:r>
              <a:rPr lang="ka-GE" dirty="0"/>
              <a:t>წყლის დაბინძურების ხასიათის გათვალისწინებით (ძირითადად </a:t>
            </a:r>
            <a:r>
              <a:rPr lang="ka-GE" dirty="0" err="1"/>
              <a:t>სიმღვრივის</a:t>
            </a:r>
            <a:r>
              <a:rPr lang="ka-GE" dirty="0"/>
              <a:t> მომატება) გრუნტის წყლის დაბინძურების რისკი მოსალოდნელი არ არის. </a:t>
            </a:r>
            <a:endParaRPr lang="ka-GE" dirty="0" smtClean="0"/>
          </a:p>
        </p:txBody>
      </p:sp>
      <p:sp>
        <p:nvSpPr>
          <p:cNvPr id="2" name="Rectangle 1"/>
          <p:cNvSpPr/>
          <p:nvPr/>
        </p:nvSpPr>
        <p:spPr>
          <a:xfrm>
            <a:off x="42196" y="648794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/>
              <a:t>ზემოქმედება ზედაპირულ წყალზე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594" y="671138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ka-GE" b="1" dirty="0"/>
          </a:p>
        </p:txBody>
      </p:sp>
      <p:sp>
        <p:nvSpPr>
          <p:cNvPr id="4" name="Rectangle 3"/>
          <p:cNvSpPr/>
          <p:nvPr/>
        </p:nvSpPr>
        <p:spPr>
          <a:xfrm>
            <a:off x="0" y="1209402"/>
            <a:ext cx="121920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ka-GE" sz="1600" dirty="0"/>
              <a:t>ზედაპირულ წყლებზე ნეგატიური ზემოქმედების შემცირების მიზნით მშენებელი კონტრაქტორი ვალდებულია უზრუნველყოს შემდეგი პირობების დაცვა: </a:t>
            </a:r>
            <a:endParaRPr lang="ka-GE" sz="1600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ka-GE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 smtClean="0"/>
              <a:t>ტექნიკის </a:t>
            </a:r>
            <a:r>
              <a:rPr lang="ka-GE" sz="1600" dirty="0"/>
              <a:t>განთავსება ზედაპირული წყლის ობიექტიდან არანაკლებ 50 მ დაშორებით (სადაც ამის საშუალება არსებობს. თუ ეს შეუძლებელია, მუდმივი კონტროლის და უსაფრთხოების ზომების გატარება წყლის დაბინძურების თავიდან ასაცილებლად); </a:t>
            </a:r>
            <a:endParaRPr lang="ka-GE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 smtClean="0"/>
              <a:t>მდინარეების </a:t>
            </a:r>
            <a:r>
              <a:rPr lang="ka-GE" sz="1600" dirty="0"/>
              <a:t>და ხევების კალაპოტებში და მის მახლობლად მუშაობისას კალაპოტის ჩახერგვის თავიდან აცილება; </a:t>
            </a:r>
            <a:endParaRPr lang="ka-GE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 smtClean="0"/>
              <a:t>ღია </a:t>
            </a:r>
            <a:r>
              <a:rPr lang="ka-GE" sz="1600" dirty="0"/>
              <a:t>წყალსატევების სიახლოვეს მანქანების რეცხვის აკრძალვა - ტექნიკისა და სატრანსპორტო საშუალებების რეცხვისთვის რეკომენდირებულია გამოყენებული იქნას კომერციული სამრეცხაოების მომსახურება. აღსანიშნავია რომ საპროექტო ტრასის მომიჯნავედ მრავლად არის კომერციული </a:t>
            </a:r>
            <a:r>
              <a:rPr lang="ka-GE" sz="1600" dirty="0" err="1"/>
              <a:t>ავტოსამრეცხაოები</a:t>
            </a:r>
            <a:r>
              <a:rPr lang="ka-GE" sz="1600" dirty="0"/>
              <a:t>; </a:t>
            </a:r>
            <a:endParaRPr lang="ka-GE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 smtClean="0"/>
              <a:t>სამშენებლო </a:t>
            </a:r>
            <a:r>
              <a:rPr lang="ka-GE" sz="1600" dirty="0"/>
              <a:t>უბნებზე მანქანების/ტექნიკის საწვავით გამართვის </a:t>
            </a:r>
            <a:r>
              <a:rPr lang="ka-GE" sz="1600" dirty="0" smtClean="0"/>
              <a:t>აკრძალვა</a:t>
            </a:r>
            <a:r>
              <a:rPr lang="ka-GE" sz="1600" dirty="0" smtClean="0"/>
              <a:t>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/>
              <a:t>მანქანა-დანადგარების გამართულ მდგომარეობაში ყოფნის </a:t>
            </a:r>
            <a:r>
              <a:rPr lang="ka-GE" sz="1600" dirty="0" smtClean="0"/>
              <a:t>უზრუნველყოფა</a:t>
            </a:r>
            <a:r>
              <a:rPr lang="en-US" sz="1600" dirty="0" smtClean="0"/>
              <a:t> </a:t>
            </a:r>
            <a:r>
              <a:rPr lang="ka-GE" sz="1600" dirty="0" smtClean="0"/>
              <a:t>საწვავის/ზეთის </a:t>
            </a:r>
            <a:r>
              <a:rPr lang="ka-GE" sz="1600" dirty="0"/>
              <a:t>წყალში ჩაღვრის რისკის თავიდან ასაცილებლად;</a:t>
            </a:r>
            <a:endParaRPr lang="en-US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/>
              <a:t>მასალებისა და ნარჩენების სწორი მენეჯმენტი</a:t>
            </a:r>
            <a:r>
              <a:rPr lang="ka-GE" sz="1600" dirty="0" smtClean="0"/>
              <a:t>;</a:t>
            </a:r>
            <a:endParaRPr lang="en-US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/>
              <a:t> მუშაობისას წარმოქმნილი ნარჩენები შეგროვდება და დროებით დასაწყობდება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/>
              <a:t>ტერიტორიაზე სპეციალურად გამოყოფილ უბანზე, წყლის ობიექტისგან მოცილებით;</a:t>
            </a: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/>
              <a:t>ნიადაგზე საწვავის/ზეთის დაღვრის შემთხვევაში დაღვრილი მასალის </a:t>
            </a:r>
            <a:r>
              <a:rPr lang="ka-GE" sz="1600" dirty="0" smtClean="0"/>
              <a:t>ლოკალიზაცია</a:t>
            </a:r>
            <a:r>
              <a:rPr lang="en-US" sz="1600" dirty="0" smtClean="0"/>
              <a:t> </a:t>
            </a:r>
            <a:r>
              <a:rPr lang="ka-GE" sz="1600" dirty="0" smtClean="0"/>
              <a:t>და </a:t>
            </a:r>
            <a:r>
              <a:rPr lang="ka-GE" sz="1600" dirty="0"/>
              <a:t>დაბინძურებული უბნის დაუყოვნებლივი გაწმენდა დაბინძურების </a:t>
            </a:r>
            <a:r>
              <a:rPr lang="ka-GE" sz="1600" dirty="0" smtClean="0"/>
              <a:t>წყალში</a:t>
            </a:r>
            <a:r>
              <a:rPr lang="en-US" sz="1600" dirty="0" smtClean="0"/>
              <a:t> </a:t>
            </a:r>
            <a:r>
              <a:rPr lang="ka-GE" sz="1600" dirty="0" smtClean="0"/>
              <a:t>მოხვედრის </a:t>
            </a:r>
            <a:r>
              <a:rPr lang="ka-GE" sz="1600" dirty="0"/>
              <a:t>თავიდან ასაცილებლად</a:t>
            </a:r>
            <a:r>
              <a:rPr lang="ka-GE" sz="1600" dirty="0" smtClean="0"/>
              <a:t>.</a:t>
            </a:r>
            <a:endParaRPr lang="en-US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600" dirty="0"/>
              <a:t>პერსონალს ინსტრუქტაჟი გარემოს დაცვის და უსაფრთხოების საკითხებზე.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805279"/>
            <a:ext cx="1219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 dirty="0"/>
              <a:t>ზემოქმედება ბიოლოგიურ გარემოზე </a:t>
            </a:r>
            <a:endParaRPr lang="ka-GE" b="1" dirty="0" smtClean="0"/>
          </a:p>
          <a:p>
            <a:pPr algn="just"/>
            <a:r>
              <a:rPr lang="ka-GE" dirty="0"/>
              <a:t>ზემოქმედების შეფასების მეთოდოლოგია ბიოლოგიურ გარემოზე ზემოქმედების შესაფასებლად ხარისხობრივი კრიტერიუმები შემოტანილია შემდეგი კატეგორიებისთვის: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dirty="0" err="1" smtClean="0"/>
              <a:t>ჰაბიტატის</a:t>
            </a:r>
            <a:r>
              <a:rPr lang="ka-GE" dirty="0" smtClean="0"/>
              <a:t> </a:t>
            </a:r>
            <a:r>
              <a:rPr lang="ka-GE" dirty="0"/>
              <a:t>მთლიანობა, სადაც შეფასებულია </a:t>
            </a:r>
            <a:r>
              <a:rPr lang="ka-GE" dirty="0" err="1"/>
              <a:t>ჰაბიტატების</a:t>
            </a:r>
            <a:r>
              <a:rPr lang="ka-GE" dirty="0"/>
              <a:t> მოსალოდნელი დანაკარგი ან </a:t>
            </a:r>
            <a:r>
              <a:rPr lang="ka-GE" dirty="0" err="1"/>
              <a:t>ფრაგმენტირება</a:t>
            </a:r>
            <a:r>
              <a:rPr lang="ka-GE" dirty="0"/>
              <a:t>, ეკოსისტემის პოტენციური ტევადობის შემცირება და ზემოქმედება ბუნებრივ დერეფნებზე</a:t>
            </a:r>
          </a:p>
          <a:p>
            <a:pPr algn="just"/>
            <a:endParaRPr lang="ka-GE" b="1" dirty="0"/>
          </a:p>
          <a:p>
            <a:pPr algn="just"/>
            <a:r>
              <a:rPr lang="ka-GE" b="1" dirty="0" smtClean="0"/>
              <a:t>ზემოქმედება </a:t>
            </a:r>
            <a:r>
              <a:rPr lang="ka-GE" b="1" dirty="0"/>
              <a:t>ცხოველთა </a:t>
            </a:r>
            <a:r>
              <a:rPr lang="ka-GE" b="1" dirty="0" smtClean="0"/>
              <a:t>სამყაროზე</a:t>
            </a:r>
          </a:p>
          <a:p>
            <a:pPr algn="just"/>
            <a:r>
              <a:rPr lang="ka-GE" dirty="0" smtClean="0"/>
              <a:t>საპროექტო დერეფანი </a:t>
            </a:r>
            <a:r>
              <a:rPr lang="ka-GE" dirty="0"/>
              <a:t>ცხოველთა მრავალსახეობით არ </a:t>
            </a:r>
            <a:r>
              <a:rPr lang="ka-GE" dirty="0" smtClean="0"/>
              <a:t>გამოირჩევა</a:t>
            </a:r>
            <a:r>
              <a:rPr lang="ka-GE" dirty="0"/>
              <a:t>. საქართველოს წითელ ნუსხაში შეტანილი ცხოველთა </a:t>
            </a:r>
            <a:r>
              <a:rPr lang="ka-GE" dirty="0" smtClean="0"/>
              <a:t>სახეობები </a:t>
            </a:r>
            <a:r>
              <a:rPr lang="ka-GE" dirty="0"/>
              <a:t>დაფიქსირებული არ ყოფილა. </a:t>
            </a:r>
            <a:r>
              <a:rPr lang="ka-GE" b="1" dirty="0" smtClean="0"/>
              <a:t>   </a:t>
            </a:r>
          </a:p>
          <a:p>
            <a:pPr algn="just"/>
            <a:endParaRPr lang="ka-GE" b="1" dirty="0"/>
          </a:p>
          <a:p>
            <a:pPr algn="just"/>
            <a:r>
              <a:rPr lang="ka-GE" b="1" dirty="0"/>
              <a:t>ზემოქმედება </a:t>
            </a:r>
            <a:r>
              <a:rPr lang="ka-GE" b="1" dirty="0" err="1"/>
              <a:t>მცენარულ</a:t>
            </a:r>
            <a:r>
              <a:rPr lang="ka-GE" b="1" dirty="0"/>
              <a:t> საფარზე </a:t>
            </a:r>
            <a:endParaRPr lang="ka-GE" b="1" dirty="0" smtClean="0"/>
          </a:p>
          <a:p>
            <a:pPr algn="just"/>
            <a:r>
              <a:rPr lang="ka-GE" dirty="0" smtClean="0"/>
              <a:t>ადგილობრივი </a:t>
            </a:r>
            <a:r>
              <a:rPr lang="ka-GE" dirty="0"/>
              <a:t>პირობების გათვალისწინებით, მცენარეულ საფარზე </a:t>
            </a:r>
            <a:r>
              <a:rPr lang="ka-GE" dirty="0" smtClean="0"/>
              <a:t>ზემოქმედება </a:t>
            </a:r>
            <a:r>
              <a:rPr lang="ka-GE" dirty="0"/>
              <a:t>შეიძლება შეფასდეს, როგოც დაბალი </a:t>
            </a:r>
            <a:r>
              <a:rPr lang="ka-GE" dirty="0" err="1"/>
              <a:t>ხაერსხის</a:t>
            </a:r>
            <a:r>
              <a:rPr lang="ka-GE" dirty="0"/>
              <a:t> </a:t>
            </a:r>
            <a:r>
              <a:rPr lang="ka-GE" dirty="0" smtClean="0"/>
              <a:t>ზემოქმედება.</a:t>
            </a:r>
          </a:p>
          <a:p>
            <a:pPr algn="just"/>
            <a:endParaRPr lang="ka-GE" b="1" dirty="0"/>
          </a:p>
          <a:p>
            <a:pPr algn="just"/>
            <a:r>
              <a:rPr lang="ka-GE" b="1" dirty="0"/>
              <a:t>ზემოქმედება კულტურული მემკვიდრეობის ძეგლებზე </a:t>
            </a:r>
            <a:endParaRPr lang="ka-GE" b="1" dirty="0" smtClean="0"/>
          </a:p>
          <a:p>
            <a:pPr algn="just"/>
            <a:r>
              <a:rPr lang="ka-GE" dirty="0" smtClean="0"/>
              <a:t>ვიზუალური </a:t>
            </a:r>
            <a:r>
              <a:rPr lang="ka-GE" dirty="0"/>
              <a:t>აუდიტის და </a:t>
            </a:r>
            <a:r>
              <a:rPr lang="ka-GE" dirty="0" err="1"/>
              <a:t>საფონდო</a:t>
            </a:r>
            <a:r>
              <a:rPr lang="ka-GE" dirty="0"/>
              <a:t> მასალების კვლევის შედეგების მიხედვით საპროექტო დერეფანში და მის უშუალო </a:t>
            </a:r>
            <a:r>
              <a:rPr lang="ka-GE" dirty="0" err="1"/>
              <a:t>სიახლოევეს</a:t>
            </a:r>
            <a:r>
              <a:rPr lang="ka-GE" dirty="0"/>
              <a:t> ხილული ისტორიულ–კულტურული ძეგლების არსებობა არ ფიქსირდება. </a:t>
            </a:r>
            <a:endParaRPr lang="ka-GE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190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962586"/>
            <a:ext cx="121919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მცენარეულ საფარზე ზემოქმედების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მისასვლელი </a:t>
            </a:r>
            <a:r>
              <a:rPr lang="ka-GE" dirty="0"/>
              <a:t>გზების, მანქანა/დანადგარების სადგომების,  </a:t>
            </a:r>
            <a:r>
              <a:rPr lang="ka-GE" b="1" dirty="0"/>
              <a:t>საზღვრების მკაცრი დაცვა</a:t>
            </a:r>
            <a:r>
              <a:rPr lang="ka-GE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გადაადგილების </a:t>
            </a:r>
            <a:r>
              <a:rPr lang="ka-GE" dirty="0"/>
              <a:t>დადგენილი </a:t>
            </a:r>
            <a:r>
              <a:rPr lang="ka-GE" b="1" dirty="0"/>
              <a:t>მარშრუტიდან გადახვევის აკრძალვა</a:t>
            </a:r>
            <a:r>
              <a:rPr lang="ka-GE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არსებული მცენარეული </a:t>
            </a:r>
            <a:r>
              <a:rPr lang="ka-GE" b="1" dirty="0"/>
              <a:t>საფარის მაქსიმალური შენარჩუნება;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ნარჩენების </a:t>
            </a:r>
            <a:r>
              <a:rPr lang="ka-GE" b="1" dirty="0"/>
              <a:t>მართვა </a:t>
            </a:r>
            <a:r>
              <a:rPr lang="ka-GE" dirty="0"/>
              <a:t>- ტერიტორიის რეგულარული დასუფთავება, ნარჩენების მართვა ტიპის და კლასის შესაბამისად;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დარღვეული </a:t>
            </a:r>
            <a:r>
              <a:rPr lang="ka-GE" b="1" dirty="0"/>
              <a:t>ტერიტორიების რეკულტივაცია </a:t>
            </a:r>
            <a:r>
              <a:rPr lang="ka-GE" dirty="0"/>
              <a:t>სამუშაოების დასრულების შემდეგ;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სამუშაოების </a:t>
            </a:r>
            <a:r>
              <a:rPr lang="ka-GE" dirty="0"/>
              <a:t>წარმოების დროს მონიტორინგის წარმოება. </a:t>
            </a: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b="1" dirty="0" smtClean="0"/>
              <a:t>ფაუნაზე </a:t>
            </a:r>
            <a:r>
              <a:rPr lang="ka-GE" b="1" dirty="0"/>
              <a:t>ზემოქმედების შესარბილებლად ექსპლოატაციის ეტაპზე გასათვალისწინებელია: </a:t>
            </a:r>
            <a:endParaRPr lang="ka-GE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9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საფარზე, წყალზე, ნიადაგზე ზემოქმედების </a:t>
            </a:r>
            <a:r>
              <a:rPr lang="ka-GE" dirty="0" smtClean="0"/>
              <a:t>შესაბამისი შემარბილებელი </a:t>
            </a:r>
            <a:r>
              <a:rPr lang="ka-GE" dirty="0"/>
              <a:t>ღონისძიებების გატარება;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მანქანის </a:t>
            </a:r>
            <a:r>
              <a:rPr lang="ka-GE" b="1" dirty="0"/>
              <a:t>სიგნალის აკრძალვა </a:t>
            </a:r>
            <a:r>
              <a:rPr lang="ka-GE" dirty="0"/>
              <a:t>(გარდა უსაფრთხოებისთვის აუცილებელი შემთხვევებისა) ცხოველთა შეშფოთების თავიდან ასაცილებლად;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სამუშაოს </a:t>
            </a:r>
            <a:r>
              <a:rPr lang="ka-GE" dirty="0"/>
              <a:t>დაგეგმვის და წარმოებისას ცხოველთა (თევზის ჩათვლით) </a:t>
            </a:r>
            <a:r>
              <a:rPr lang="ka-GE" b="1" dirty="0"/>
              <a:t>სამყაროსთვის </a:t>
            </a:r>
            <a:r>
              <a:rPr lang="ka-GE" b="1" dirty="0" err="1" smtClean="0"/>
              <a:t>სენსიტიური</a:t>
            </a:r>
            <a:r>
              <a:rPr lang="ka-GE" b="1" dirty="0" smtClean="0"/>
              <a:t> </a:t>
            </a:r>
            <a:r>
              <a:rPr lang="ka-GE" b="1" dirty="0"/>
              <a:t>პერიოდების გათვალისწინება;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წყლისა </a:t>
            </a:r>
            <a:r>
              <a:rPr lang="ka-GE" dirty="0"/>
              <a:t>და წყალზე დამოკიდებულ სახეობებზე შესაძლო ზემოქმედების კონტროლის მიზნით, </a:t>
            </a:r>
            <a:r>
              <a:rPr lang="ka-GE" dirty="0" smtClean="0"/>
              <a:t>ზემოქმედების თავიდან აცილებასა და საჭიროების შემთხვევაში საკომპენსაციო  ღონისძიებების განსასაზღვრად  მოკლევადიანი (მშენებლობის პერიოდით შემოსაზღვრული) მონიტორინგის წარმოება;  </a:t>
            </a:r>
            <a:endParaRPr lang="ka-GE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706456"/>
            <a:ext cx="9310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მშენებლობის </a:t>
            </a:r>
            <a:r>
              <a:rPr lang="ka-GE" sz="2000" dirty="0"/>
              <a:t>დროს, როგორც წესი, მნიშვნელოვანი რაოდენობის სამუშაო ძალისა და აღჭურვილობის მობილიზებაა საჭირო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ძალიან </a:t>
            </a:r>
            <a:r>
              <a:rPr lang="ka-GE" sz="2000" dirty="0"/>
              <a:t>მნიშვნელოვანია სათანადო საცხოვრებელი,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9310562" y="1520826"/>
            <a:ext cx="2759518" cy="2561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46177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ბანაკში და ობიექტებზე უზრუნველყოფილი უნდა იყოს ყველა სახის საყოფაცხოვრებო ინფრასტრუქტურის (საწარმოო ეზო, </a:t>
            </a:r>
            <a:r>
              <a:rPr lang="ka-GE" sz="2000" dirty="0" err="1"/>
              <a:t>სასაწყობე</a:t>
            </a:r>
            <a:r>
              <a:rPr lang="ka-GE" sz="2000" dirty="0"/>
              <a:t> მეურნეობები, გარაჟები და ტექნიკის სარემონტო უბნები და სხვ.) წყალმომარაგებისა და სანიტარული უზრუნველყოფა სრულად უნდა შეესაბამებოდეს არსებულ ჯანდაცვისა და უსაფრთხოების მოთხოვნებს.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49872"/>
            <a:ext cx="5606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/>
              <a:t>ადამიანის ჯანმრთელობა და უსაფრთხოება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56856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sz="2000" dirty="0"/>
              <a:t>ქვეყნის </a:t>
            </a:r>
            <a:r>
              <a:rPr lang="de-LU" sz="2000" dirty="0" smtClean="0"/>
              <a:t>ეკონომიკური განვითარების თვალსაზრისით ინფრასტრუქტურის განვითარებას უმთავრესი როლი ენიჭება, ამ მხრივ კი</a:t>
            </a:r>
            <a:r>
              <a:rPr lang="de-LU" sz="2000" dirty="0"/>
              <a:t>, </a:t>
            </a:r>
            <a:r>
              <a:rPr lang="de-LU" sz="2000" dirty="0" smtClean="0"/>
              <a:t>როგორც </a:t>
            </a:r>
            <a:r>
              <a:rPr lang="de-LU" sz="2000" dirty="0"/>
              <a:t>სახელმწიფო ასევე ადგილობრივი მნიშვნელობის საგზაო ქსელის გაუმჯობესება მნიშვნელოვან ფაქტორებს </a:t>
            </a:r>
            <a:r>
              <a:rPr lang="de-LU" sz="2000" dirty="0" smtClean="0"/>
              <a:t>განაპირობებს.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0" y="312816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პროექტის მნიშვნელოვანია, როგორც </a:t>
            </a:r>
            <a:r>
              <a:rPr lang="ka-GE" sz="2000" b="1" dirty="0" smtClean="0"/>
              <a:t>ადგილობრივების  გადაადგილებისთვის,</a:t>
            </a:r>
            <a:r>
              <a:rPr lang="ka-GE" sz="2000" dirty="0" smtClean="0"/>
              <a:t> ისე რეგიონის ეკონომიკური აქტივობიდან გამომდინარე </a:t>
            </a:r>
            <a:r>
              <a:rPr lang="ka-GE" sz="2000" b="1" dirty="0" smtClean="0"/>
              <a:t>ტურიზმისთვის</a:t>
            </a:r>
            <a:r>
              <a:rPr lang="ka-GE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211503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სატრანსპორტო სექტორის განვითარება </a:t>
            </a:r>
            <a:r>
              <a:rPr lang="ka-GE" sz="2000" dirty="0" smtClean="0"/>
              <a:t>აუცილებელია სათანადო </a:t>
            </a:r>
            <a:r>
              <a:rPr lang="ka-GE" sz="2000" dirty="0"/>
              <a:t>ეკონომიკური ზრდისთვის, და საქართველოს მოსახლეობის ცხოვრების </a:t>
            </a:r>
            <a:r>
              <a:rPr lang="ka-GE" sz="2000" dirty="0" smtClean="0"/>
              <a:t>პირობების გასაუმჯობესებლად</a:t>
            </a:r>
            <a:r>
              <a:rPr lang="ka-GE" sz="2000" dirty="0"/>
              <a:t>.</a:t>
            </a:r>
            <a:endParaRPr lang="en-US" sz="2000" dirty="0"/>
          </a:p>
        </p:txBody>
      </p:sp>
      <p:sp>
        <p:nvSpPr>
          <p:cNvPr id="7" name="Shape 943"/>
          <p:cNvSpPr txBox="1">
            <a:spLocks/>
          </p:cNvSpPr>
          <p:nvPr/>
        </p:nvSpPr>
        <p:spPr>
          <a:xfrm>
            <a:off x="0" y="-1"/>
            <a:ext cx="12192000" cy="48887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შეკითხვები?</a:t>
            </a:r>
            <a:b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1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გმადლობთ ყურადღებისთვის</a:t>
            </a: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1866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საქართველოსა და ევროკავშირს შორის ასოცირების ხელშეკრულების </a:t>
            </a:r>
            <a:r>
              <a:rPr lang="ka-GE" sz="2400" dirty="0" smtClean="0"/>
              <a:t>შეთანხმება;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საქართველოს კანონის „გარემოსდაცვითი შეფასების კოდექსი</a:t>
            </a:r>
            <a:r>
              <a:rPr lang="ka-GE" sz="2400" dirty="0" smtClean="0"/>
              <a:t>“;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გარემოზე ზემოქმედების </a:t>
            </a:r>
            <a:r>
              <a:rPr lang="ka-GE" sz="2400" dirty="0" smtClean="0"/>
              <a:t>შეფასების პროცედურა: </a:t>
            </a: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სკოპინგი;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ka-G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გზშ.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-1"/>
            <a:ext cx="12192000" cy="48887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34198"/>
            <a:ext cx="52052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200" b="1" dirty="0"/>
              <a:t>არსებული </a:t>
            </a:r>
            <a:r>
              <a:rPr lang="ka-GE" sz="2200" b="1" dirty="0" smtClean="0"/>
              <a:t>ხიდის მოკლე მიმოხილვა</a:t>
            </a:r>
            <a:endParaRPr lang="en-US" sz="2200" b="1" dirty="0"/>
          </a:p>
        </p:txBody>
      </p:sp>
      <p:sp>
        <p:nvSpPr>
          <p:cNvPr id="19" name="Rectangle 18"/>
          <p:cNvSpPr/>
          <p:nvPr/>
        </p:nvSpPr>
        <p:spPr>
          <a:xfrm>
            <a:off x="-5928" y="978448"/>
            <a:ext cx="1210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400" dirty="0"/>
              <a:t>ახალი ხიდის </a:t>
            </a:r>
            <a:r>
              <a:rPr lang="ka-GE" sz="2400" dirty="0" smtClean="0"/>
              <a:t>მშენებლობა </a:t>
            </a:r>
            <a:r>
              <a:rPr lang="ka-GE" sz="2400" dirty="0"/>
              <a:t>გათვალისწინებულია ქარელის მუნიციპალიტეტში, შიდა ქართლის რეგიონში </a:t>
            </a:r>
            <a:r>
              <a:rPr lang="ka-GE" sz="2400" dirty="0" smtClean="0"/>
              <a:t>მდ</a:t>
            </a:r>
            <a:r>
              <a:rPr lang="ka-GE" sz="2400" dirty="0"/>
              <a:t>. სურამულაზე, ზღვის დონიდან 600-650 მეტრზე ექსპლოატაციაში მყოფი </a:t>
            </a:r>
            <a:r>
              <a:rPr lang="ka-GE" sz="2400" dirty="0" err="1"/>
              <a:t>რკიანებტონის</a:t>
            </a:r>
            <a:r>
              <a:rPr lang="ka-GE" sz="2400" dirty="0"/>
              <a:t> ხიდის ნაცვლად. </a:t>
            </a:r>
            <a:endParaRPr lang="en-US" sz="3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358" y="2515537"/>
            <a:ext cx="5114987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776278"/>
            <a:ext cx="6572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/>
              <a:t>პროცედურების მხრივ </a:t>
            </a:r>
            <a:r>
              <a:rPr lang="en-US" sz="2000" b="1" dirty="0" err="1" smtClean="0"/>
              <a:t>საპროე</a:t>
            </a:r>
            <a:r>
              <a:rPr lang="ka-GE" sz="2000" b="1" dirty="0" smtClean="0"/>
              <a:t>ქ</a:t>
            </a:r>
            <a:r>
              <a:rPr lang="en-US" sz="2000" b="1" dirty="0" err="1" smtClean="0"/>
              <a:t>ტო</a:t>
            </a:r>
            <a:r>
              <a:rPr lang="en-US" sz="2000" b="1" dirty="0" smtClean="0"/>
              <a:t> </a:t>
            </a:r>
            <a:r>
              <a:rPr lang="ka-GE" sz="2000" b="1" dirty="0" smtClean="0"/>
              <a:t>ალტერნატივები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7639" y="2604731"/>
            <a:ext cx="12110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>
                <a:solidFill>
                  <a:schemeClr val="bg1"/>
                </a:solidFill>
              </a:rPr>
              <a:t>არსებული ხიდის ადგილმდებარეობის (იისფერი) და ახალი ხიდის ადგილმდებარეობის (წითელი) აერო ფოტოსურათი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20428"/>
            <a:ext cx="5117106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ა</a:t>
            </a:r>
            <a:r>
              <a:rPr lang="ka-GE" sz="2000" dirty="0" err="1" smtClean="0"/>
              <a:t>რქმედების</a:t>
            </a:r>
            <a:r>
              <a:rPr lang="ka-GE" sz="2000" dirty="0" smtClean="0"/>
              <a:t> (ნულოვანი) ალტერნატივა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ალტერნატივა </a:t>
            </a:r>
            <a:r>
              <a:rPr lang="en-US" sz="2000" dirty="0" smtClean="0"/>
              <a:t>A</a:t>
            </a: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ალტერნატივა </a:t>
            </a:r>
            <a:r>
              <a:rPr lang="en-US" sz="2000" dirty="0" smtClean="0"/>
              <a:t>B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7639" y="3320976"/>
            <a:ext cx="12110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b="1" dirty="0"/>
              <a:t>იმის </a:t>
            </a:r>
            <a:r>
              <a:rPr lang="ka-GE" sz="2000" b="1" dirty="0" err="1"/>
              <a:t>გათვალისიწნებით</a:t>
            </a:r>
            <a:r>
              <a:rPr lang="ka-GE" sz="2000" b="1" dirty="0"/>
              <a:t>, რომ საპროექტო ხიდი უნდა მოეწყოს არსებული ხიდის სიახლოვეს, მარშრუტის ალტერნატიული </a:t>
            </a:r>
            <a:r>
              <a:rPr lang="ka-GE" sz="2000" b="1" dirty="0" smtClean="0"/>
              <a:t>ვარიანტები არ </a:t>
            </a:r>
            <a:r>
              <a:rPr lang="ka-GE" sz="2000" b="1" dirty="0"/>
              <a:t>არსებობს.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53491"/>
            <a:ext cx="11993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განხილულია </a:t>
            </a:r>
            <a:r>
              <a:rPr lang="ka-G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მხოლოდ </a:t>
            </a:r>
            <a:r>
              <a:rPr lang="ka-GE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არაქემდების</a:t>
            </a:r>
            <a:r>
              <a:rPr lang="ka-G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და </a:t>
            </a:r>
            <a:r>
              <a:rPr lang="ka-G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ახალი </a:t>
            </a:r>
            <a:r>
              <a:rPr lang="ka-G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ხიდის მშენებლობის </a:t>
            </a:r>
            <a:r>
              <a:rPr lang="ka-G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და არსებული ხიდის რეკონსტრუქციის  </a:t>
            </a:r>
            <a:r>
              <a:rPr lang="ka-G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ვარიანტები.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7639" y="5254188"/>
            <a:ext cx="12110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b="1" dirty="0"/>
              <a:t>ტექნიკურ-ეკონომიური მაჩვენებლების გაანალიზების შედეგად უპირატესობა მიენიჭა ვარიანტ  “A”-ს, როგორც ტექნიკურად უფრო სრულყოფილს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67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9858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ka-GE" sz="2000" b="1" dirty="0"/>
              <a:t>კონსტრუქციული ალტერნატივა ვარიანტი  „A“  - ახალი ხიდის მშენებლობა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120308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ახალი სახიდე </a:t>
            </a:r>
            <a:r>
              <a:rPr lang="ka-GE" sz="2000" dirty="0"/>
              <a:t>გადასასვლელი </a:t>
            </a:r>
            <a:r>
              <a:rPr lang="ka-GE" sz="2000" b="1" dirty="0" smtClean="0"/>
              <a:t>სიგრძით </a:t>
            </a:r>
            <a:r>
              <a:rPr lang="en-US" sz="2000" b="1" dirty="0"/>
              <a:t>57,35</a:t>
            </a:r>
            <a:r>
              <a:rPr lang="ka-GE" sz="2000" b="1" dirty="0"/>
              <a:t> მ. </a:t>
            </a:r>
            <a:r>
              <a:rPr lang="ka-GE" sz="2000" b="1" dirty="0" smtClean="0"/>
              <a:t>- ორი სანაპირო ბურჯი.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57676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გაბარიტი </a:t>
            </a:r>
            <a:r>
              <a:rPr lang="ka-GE" sz="2000" dirty="0" smtClean="0"/>
              <a:t>1,0+8,0+1,0 მ</a:t>
            </a:r>
            <a:r>
              <a:rPr lang="ka-GE" sz="2000" dirty="0"/>
              <a:t>, ხიდის მთლიანი </a:t>
            </a:r>
            <a:r>
              <a:rPr lang="ka-GE" sz="2000" dirty="0" smtClean="0"/>
              <a:t>სიგანე 11,08 მ</a:t>
            </a:r>
            <a:r>
              <a:rPr lang="ka-GE" sz="2000" dirty="0"/>
              <a:t>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2199174"/>
            <a:ext cx="7670786" cy="46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29193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200" b="1" dirty="0"/>
              <a:t>სამშენებლო </a:t>
            </a:r>
            <a:r>
              <a:rPr lang="ka-GE" sz="2200" b="1" dirty="0" smtClean="0"/>
              <a:t>ბანაკი</a:t>
            </a:r>
            <a:endParaRPr lang="en-US" sz="22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56018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შესასრულებელ სამუშაოთა მოცულობის და საქმიანობის განხორციელების გათვალისწინებით მძლავრი ინფრასტრუქტურის მქონე სამშენებლო ბანაკების მოწყობა საჭირო არ არის.</a:t>
            </a:r>
          </a:p>
          <a:p>
            <a:pPr algn="just"/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საპროექტო ხიდთან, არსებულ მისასვლელ გზასთან სიახლოვეს დროებით მოეწყობა საქმიანი ეზო. ხოლო პროექტზე მომუშავე მომსახურე პერსონალისათვის, </a:t>
            </a:r>
            <a:r>
              <a:rPr lang="ka-GE" sz="2000" dirty="0" err="1" smtClean="0"/>
              <a:t>საცხორებელ</a:t>
            </a:r>
            <a:r>
              <a:rPr lang="ka-GE" sz="2000" dirty="0" smtClean="0"/>
              <a:t> სახლად აგრეთვე ყოველდღიური საჭიროებისათვის (კვება, ტანსაცმლის გამოცვლა, ტუალეტი და </a:t>
            </a:r>
            <a:r>
              <a:rPr lang="ka-GE" sz="2000" dirty="0" err="1" smtClean="0"/>
              <a:t>ა.შ</a:t>
            </a:r>
            <a:r>
              <a:rPr lang="ka-GE" sz="2000" dirty="0" smtClean="0"/>
              <a:t>) მშენებელი კომპანიის მიერ კერძო მესაკუთრისაგან დაქირავებული იქნება საცხოვრებელი სახლი.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573920"/>
            <a:ext cx="1200647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b="1" dirty="0"/>
              <a:t>საამშენებლო მოედნის მოსაწყობად საჭირო ნაგებობები და კონტეინერები</a:t>
            </a:r>
            <a:r>
              <a:rPr lang="ka-GE" b="1" dirty="0"/>
              <a:t>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dirty="0"/>
              <a:t>სადარაჯო ჯიხური_1ც.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dirty="0" err="1"/>
              <a:t>სასაწყობე</a:t>
            </a:r>
            <a:r>
              <a:rPr lang="ka-GE" dirty="0"/>
              <a:t> კონტეინერი_1ც.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dirty="0"/>
              <a:t>საოფისე კონტეინერი _1ც.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dirty="0"/>
              <a:t>გასახდელი კონტეინერი-1 ც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dirty="0" err="1"/>
              <a:t>ბიოტუალეტი</a:t>
            </a:r>
            <a:r>
              <a:rPr lang="ka-GE" dirty="0"/>
              <a:t> 1 ცალი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4" y="0"/>
            <a:ext cx="11022496" cy="874643"/>
          </a:xfrm>
        </p:spPr>
        <p:txBody>
          <a:bodyPr>
            <a:noAutofit/>
          </a:bodyPr>
          <a:lstStyle/>
          <a:p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804451" y="1179640"/>
            <a:ext cx="5552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მშენებლობაში</a:t>
            </a:r>
            <a:r>
              <a:rPr lang="en-US" sz="2000" b="1" dirty="0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დასაქმებულთა</a:t>
            </a:r>
            <a:r>
              <a:rPr lang="en-US" sz="2000" b="1" dirty="0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რაოდენობა</a:t>
            </a:r>
            <a:endParaRPr lang="en-US" sz="2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218435"/>
              </p:ext>
            </p:extLst>
          </p:nvPr>
        </p:nvGraphicFramePr>
        <p:xfrm>
          <a:off x="440636" y="1884748"/>
          <a:ext cx="11022494" cy="4025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524">
                  <a:extLst>
                    <a:ext uri="{9D8B030D-6E8A-4147-A177-3AD203B41FA5}">
                      <a16:colId xmlns:a16="http://schemas.microsoft.com/office/drawing/2014/main" val="2299473556"/>
                    </a:ext>
                  </a:extLst>
                </a:gridCol>
                <a:gridCol w="5579843">
                  <a:extLst>
                    <a:ext uri="{9D8B030D-6E8A-4147-A177-3AD203B41FA5}">
                      <a16:colId xmlns:a16="http://schemas.microsoft.com/office/drawing/2014/main" val="3266572082"/>
                    </a:ext>
                  </a:extLst>
                </a:gridCol>
                <a:gridCol w="2719679">
                  <a:extLst>
                    <a:ext uri="{9D8B030D-6E8A-4147-A177-3AD203B41FA5}">
                      <a16:colId xmlns:a16="http://schemas.microsoft.com/office/drawing/2014/main" val="2078188951"/>
                    </a:ext>
                  </a:extLst>
                </a:gridCol>
                <a:gridCol w="2289448">
                  <a:extLst>
                    <a:ext uri="{9D8B030D-6E8A-4147-A177-3AD203B41FA5}">
                      <a16:colId xmlns:a16="http://schemas.microsoft.com/office/drawing/2014/main" val="2261341489"/>
                    </a:ext>
                  </a:extLst>
                </a:gridCol>
              </a:tblGrid>
              <a:tr h="575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#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პერსონალი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განზომილება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რაოდენობა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606336"/>
                  </a:ext>
                </a:extLst>
              </a:tr>
              <a:tr h="575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ობიექტის მენეჯერი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ცალი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6635996"/>
                  </a:ext>
                </a:extLst>
              </a:tr>
              <a:tr h="575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ხიდების ინჟინერი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ცალი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066439"/>
                  </a:ext>
                </a:extLst>
              </a:tr>
              <a:tr h="575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უსაფრთხოების ინჟინერი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ცალი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87873"/>
                  </a:ext>
                </a:extLst>
              </a:tr>
              <a:tr h="575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ადგილობრივი მუშა ხელი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ცალი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079282"/>
                  </a:ext>
                </a:extLst>
              </a:tr>
              <a:tr h="575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ობიექტის დაცვა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ცალი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910604"/>
                  </a:ext>
                </a:extLst>
              </a:tr>
              <a:tr h="575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მექანიზატორი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ცალი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762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06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3494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მ</a:t>
            </a:r>
            <a:r>
              <a:rPr lang="ka-GE" sz="2000" b="1" dirty="0" err="1" smtClean="0"/>
              <a:t>შენებლობის</a:t>
            </a:r>
            <a:r>
              <a:rPr lang="ka-GE" sz="2000" b="1" dirty="0" smtClean="0"/>
              <a:t> ორგანიზება</a:t>
            </a:r>
            <a:endParaRPr lang="en-US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9621" y="4392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/>
              <a:t>ახალი სახიდე გადასასვლელის მშენებლობის და ექსპლუატაციის 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993508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/>
              <a:t>ორ</a:t>
            </a:r>
            <a:r>
              <a:rPr lang="en-US" sz="2000" b="1" dirty="0"/>
              <a:t> </a:t>
            </a:r>
            <a:r>
              <a:rPr lang="en-US" sz="2000" b="1" dirty="0" err="1"/>
              <a:t>ნაპირს</a:t>
            </a:r>
            <a:r>
              <a:rPr lang="en-US" sz="2000" b="1" dirty="0"/>
              <a:t> </a:t>
            </a:r>
            <a:r>
              <a:rPr lang="en-US" sz="2000" b="1" dirty="0" err="1"/>
              <a:t>შორის</a:t>
            </a:r>
            <a:r>
              <a:rPr lang="en-US" sz="2000" b="1" dirty="0"/>
              <a:t> </a:t>
            </a:r>
            <a:r>
              <a:rPr lang="en-US" sz="2000" b="1" dirty="0" err="1"/>
              <a:t>კომუნიკაციის</a:t>
            </a:r>
            <a:r>
              <a:rPr lang="en-US" sz="2000" b="1" dirty="0"/>
              <a:t> </a:t>
            </a:r>
            <a:r>
              <a:rPr lang="en-US" sz="2000" b="1" dirty="0" err="1"/>
              <a:t>განსახორციელებლად</a:t>
            </a:r>
            <a:r>
              <a:rPr lang="en-US" sz="2000" b="1" dirty="0"/>
              <a:t> </a:t>
            </a:r>
            <a:r>
              <a:rPr lang="en-US" sz="2000" b="1" dirty="0" err="1"/>
              <a:t>გამოიყენება</a:t>
            </a:r>
            <a:r>
              <a:rPr lang="en-US" sz="2000" b="1" dirty="0"/>
              <a:t> არსებული </a:t>
            </a:r>
            <a:r>
              <a:rPr lang="en-US" sz="2000" b="1" dirty="0" err="1"/>
              <a:t>ხიდი</a:t>
            </a:r>
            <a:r>
              <a:rPr lang="en-US" sz="2000" dirty="0"/>
              <a:t>. </a:t>
            </a: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b="1" dirty="0" smtClean="0"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/>
              <a:t>პირველ ეტაპზე </a:t>
            </a:r>
            <a:r>
              <a:rPr lang="ka-GE" sz="2000" dirty="0" smtClean="0"/>
              <a:t>- ხორციელდება </a:t>
            </a:r>
            <a:r>
              <a:rPr lang="ka-GE" sz="2000" dirty="0"/>
              <a:t>მოსამზადებელი და </a:t>
            </a:r>
            <a:r>
              <a:rPr lang="ka-GE" sz="2000" dirty="0" err="1"/>
              <a:t>დაკვალვითი</a:t>
            </a:r>
            <a:r>
              <a:rPr lang="ka-GE" sz="2000" dirty="0"/>
              <a:t> </a:t>
            </a:r>
            <a:r>
              <a:rPr lang="ka-GE" sz="2000" dirty="0" smtClean="0"/>
              <a:t>სამუშაოები;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/>
              <a:t>მეორე ეტაპზე </a:t>
            </a:r>
            <a:r>
              <a:rPr lang="ka-GE" sz="2000" dirty="0" smtClean="0"/>
              <a:t>- </a:t>
            </a:r>
            <a:r>
              <a:rPr lang="ka-GE" sz="2000" dirty="0"/>
              <a:t>სრულდება ბურღვითი სამუშაოები და ბურჯების </a:t>
            </a:r>
            <a:r>
              <a:rPr lang="ka-GE" sz="2000" dirty="0" smtClean="0"/>
              <a:t>მოწყობა;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მესამე </a:t>
            </a:r>
            <a:r>
              <a:rPr lang="ka-GE" sz="2000" dirty="0"/>
              <a:t>ეტაპზე მიმდინარეობს მალის ნაშენის აწყობდა და ეტაპობრივი </a:t>
            </a:r>
            <a:r>
              <a:rPr lang="ka-GE" sz="2000" dirty="0" smtClean="0"/>
              <a:t>შეგროვება;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2000" dirty="0" smtClean="0"/>
              <a:t>მეოთხე </a:t>
            </a:r>
            <a:r>
              <a:rPr lang="en-US" sz="2000" dirty="0" err="1"/>
              <a:t>ეტაპზე</a:t>
            </a:r>
            <a:r>
              <a:rPr lang="en-US" sz="2000" dirty="0"/>
              <a:t> </a:t>
            </a:r>
            <a:r>
              <a:rPr lang="en-US" sz="2000" dirty="0" err="1"/>
              <a:t>ეწყობა</a:t>
            </a:r>
            <a:r>
              <a:rPr lang="en-US" sz="2000" dirty="0"/>
              <a:t> </a:t>
            </a:r>
            <a:r>
              <a:rPr lang="en-US" sz="2000" dirty="0" err="1"/>
              <a:t>ხიდის</a:t>
            </a:r>
            <a:r>
              <a:rPr lang="en-US" sz="2000" dirty="0"/>
              <a:t> </a:t>
            </a:r>
            <a:r>
              <a:rPr lang="en-US" sz="2000" dirty="0" err="1"/>
              <a:t>სავალი</a:t>
            </a:r>
            <a:r>
              <a:rPr lang="en-US" sz="2000" dirty="0"/>
              <a:t> </a:t>
            </a:r>
            <a:r>
              <a:rPr lang="en-US" sz="2000" dirty="0" err="1"/>
              <a:t>ნაწილი</a:t>
            </a:r>
            <a:r>
              <a:rPr lang="en-US" sz="2000" dirty="0"/>
              <a:t>, </a:t>
            </a:r>
            <a:r>
              <a:rPr lang="en-US" sz="2000" dirty="0" err="1"/>
              <a:t>მოაჯირები</a:t>
            </a:r>
            <a:r>
              <a:rPr lang="en-US" sz="2000" dirty="0"/>
              <a:t>, </a:t>
            </a:r>
            <a:r>
              <a:rPr lang="en-US" sz="2000" dirty="0" err="1"/>
              <a:t>თვალამრიდები</a:t>
            </a:r>
            <a:r>
              <a:rPr lang="en-US" sz="2000" dirty="0"/>
              <a:t> და </a:t>
            </a:r>
            <a:r>
              <a:rPr lang="en-US" sz="2000" dirty="0" err="1"/>
              <a:t>სხვა</a:t>
            </a:r>
            <a:r>
              <a:rPr lang="en-US" sz="2000" dirty="0"/>
              <a:t>. </a:t>
            </a:r>
            <a:endParaRPr lang="ka-GE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პარალელურ</a:t>
            </a:r>
            <a:r>
              <a:rPr lang="en-US" sz="2000" dirty="0" smtClean="0"/>
              <a:t> </a:t>
            </a:r>
            <a:r>
              <a:rPr lang="en-US" sz="2000" dirty="0" err="1"/>
              <a:t>რეჟიმში</a:t>
            </a:r>
            <a:r>
              <a:rPr lang="en-US" sz="2000" dirty="0"/>
              <a:t> </a:t>
            </a:r>
            <a:r>
              <a:rPr lang="en-US" sz="2000" dirty="0" err="1"/>
              <a:t>მიმდინარეობს</a:t>
            </a:r>
            <a:r>
              <a:rPr lang="en-US" sz="2000" dirty="0"/>
              <a:t> </a:t>
            </a:r>
            <a:r>
              <a:rPr lang="en-US" sz="2000" dirty="0" err="1"/>
              <a:t>მისასვლელების</a:t>
            </a:r>
            <a:r>
              <a:rPr lang="en-US" sz="2000" dirty="0"/>
              <a:t> </a:t>
            </a:r>
            <a:r>
              <a:rPr lang="en-US" sz="2000" dirty="0" err="1"/>
              <a:t>მოწყობა</a:t>
            </a:r>
            <a:r>
              <a:rPr lang="en-US" sz="2000" dirty="0"/>
              <a:t>. </a:t>
            </a:r>
            <a:endParaRPr lang="ka-GE" sz="2000" dirty="0" smtClean="0"/>
          </a:p>
          <a:p>
            <a:pPr algn="just"/>
            <a:endParaRPr lang="ka-GE" sz="2000" dirty="0"/>
          </a:p>
        </p:txBody>
      </p:sp>
      <p:sp>
        <p:nvSpPr>
          <p:cNvPr id="4" name="Rectangle 3"/>
          <p:cNvSpPr/>
          <p:nvPr/>
        </p:nvSpPr>
        <p:spPr>
          <a:xfrm>
            <a:off x="1" y="4573030"/>
            <a:ext cx="12191999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ka-GE" sz="2000" b="1" dirty="0"/>
              <a:t>პროექტით არსებული ხიდის დემონტაჟი გათვალისწინებული არ არის</a:t>
            </a:r>
            <a:r>
              <a:rPr lang="en-US" sz="2000" b="1" dirty="0" smtClean="0">
                <a:latin typeface="Sylfaen" panose="010A0502050306030303" pitchFamily="18" charset="0"/>
                <a:ea typeface="Sylfaen" panose="010A0502050306030303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825"/>
              </a:lnSpc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7809</TotalTime>
  <Words>1556</Words>
  <Application>Microsoft Office PowerPoint</Application>
  <PresentationFormat>Widescreen</PresentationFormat>
  <Paragraphs>247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 Light</vt:lpstr>
      <vt:lpstr>Sylfaen</vt:lpstr>
      <vt:lpstr>Times New Roman</vt:lpstr>
      <vt:lpstr>DejaVu Sans</vt:lpstr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ახალი სახიდე გადასასვლელის მშენებლობის და ექსპლუატაციის პროექტი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შეკითხვები? </vt:lpstr>
      <vt:lpstr>გმადლობთ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Parks’ Tree Inventory Overviews                June 20, 2017</dc:title>
  <dc:creator>Mariam Gogishvili</dc:creator>
  <cp:lastModifiedBy>N</cp:lastModifiedBy>
  <cp:revision>550</cp:revision>
  <dcterms:modified xsi:type="dcterms:W3CDTF">2020-10-18T16:37:20Z</dcterms:modified>
</cp:coreProperties>
</file>