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973492D-19CA-4688-ADD7-491CD8C91418}" type="datetimeFigureOut">
              <a:rPr lang="en-US" smtClean="0"/>
              <a:t>10/19/2020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6F3E0D4-51C4-4B7E-8653-4FC69A40CED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64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73492D-19CA-4688-ADD7-491CD8C91418}"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3E0D4-51C4-4B7E-8653-4FC69A40CED8}" type="slidenum">
              <a:rPr lang="en-US" smtClean="0"/>
              <a:t>‹#›</a:t>
            </a:fld>
            <a:endParaRPr lang="en-US"/>
          </a:p>
        </p:txBody>
      </p:sp>
    </p:spTree>
    <p:extLst>
      <p:ext uri="{BB962C8B-B14F-4D97-AF65-F5344CB8AC3E}">
        <p14:creationId xmlns:p14="http://schemas.microsoft.com/office/powerpoint/2010/main" val="24036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73492D-19CA-4688-ADD7-491CD8C91418}"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3E0D4-51C4-4B7E-8653-4FC69A40CED8}" type="slidenum">
              <a:rPr lang="en-US" smtClean="0"/>
              <a:t>‹#›</a:t>
            </a:fld>
            <a:endParaRPr lang="en-US"/>
          </a:p>
        </p:txBody>
      </p:sp>
    </p:spTree>
    <p:extLst>
      <p:ext uri="{BB962C8B-B14F-4D97-AF65-F5344CB8AC3E}">
        <p14:creationId xmlns:p14="http://schemas.microsoft.com/office/powerpoint/2010/main" val="281654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73492D-19CA-4688-ADD7-491CD8C91418}"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3E0D4-51C4-4B7E-8653-4FC69A40CED8}" type="slidenum">
              <a:rPr lang="en-US" smtClean="0"/>
              <a:t>‹#›</a:t>
            </a:fld>
            <a:endParaRPr lang="en-US"/>
          </a:p>
        </p:txBody>
      </p:sp>
    </p:spTree>
    <p:extLst>
      <p:ext uri="{BB962C8B-B14F-4D97-AF65-F5344CB8AC3E}">
        <p14:creationId xmlns:p14="http://schemas.microsoft.com/office/powerpoint/2010/main" val="272483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73492D-19CA-4688-ADD7-491CD8C91418}"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3E0D4-51C4-4B7E-8653-4FC69A40CED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96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73492D-19CA-4688-ADD7-491CD8C91418}"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3E0D4-51C4-4B7E-8653-4FC69A40CED8}" type="slidenum">
              <a:rPr lang="en-US" smtClean="0"/>
              <a:t>‹#›</a:t>
            </a:fld>
            <a:endParaRPr lang="en-US"/>
          </a:p>
        </p:txBody>
      </p:sp>
    </p:spTree>
    <p:extLst>
      <p:ext uri="{BB962C8B-B14F-4D97-AF65-F5344CB8AC3E}">
        <p14:creationId xmlns:p14="http://schemas.microsoft.com/office/powerpoint/2010/main" val="146183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73492D-19CA-4688-ADD7-491CD8C91418}"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3E0D4-51C4-4B7E-8653-4FC69A40CED8}" type="slidenum">
              <a:rPr lang="en-US" smtClean="0"/>
              <a:t>‹#›</a:t>
            </a:fld>
            <a:endParaRPr lang="en-US"/>
          </a:p>
        </p:txBody>
      </p:sp>
    </p:spTree>
    <p:extLst>
      <p:ext uri="{BB962C8B-B14F-4D97-AF65-F5344CB8AC3E}">
        <p14:creationId xmlns:p14="http://schemas.microsoft.com/office/powerpoint/2010/main" val="127648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73492D-19CA-4688-ADD7-491CD8C91418}"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3E0D4-51C4-4B7E-8653-4FC69A40CED8}" type="slidenum">
              <a:rPr lang="en-US" smtClean="0"/>
              <a:t>‹#›</a:t>
            </a:fld>
            <a:endParaRPr lang="en-US"/>
          </a:p>
        </p:txBody>
      </p:sp>
    </p:spTree>
    <p:extLst>
      <p:ext uri="{BB962C8B-B14F-4D97-AF65-F5344CB8AC3E}">
        <p14:creationId xmlns:p14="http://schemas.microsoft.com/office/powerpoint/2010/main" val="360647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3492D-19CA-4688-ADD7-491CD8C91418}"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3E0D4-51C4-4B7E-8653-4FC69A40CED8}" type="slidenum">
              <a:rPr lang="en-US" smtClean="0"/>
              <a:t>‹#›</a:t>
            </a:fld>
            <a:endParaRPr lang="en-US"/>
          </a:p>
        </p:txBody>
      </p:sp>
    </p:spTree>
    <p:extLst>
      <p:ext uri="{BB962C8B-B14F-4D97-AF65-F5344CB8AC3E}">
        <p14:creationId xmlns:p14="http://schemas.microsoft.com/office/powerpoint/2010/main" val="101384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3492D-19CA-4688-ADD7-491CD8C91418}"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3E0D4-51C4-4B7E-8653-4FC69A40CED8}" type="slidenum">
              <a:rPr lang="en-US" smtClean="0"/>
              <a:t>‹#›</a:t>
            </a:fld>
            <a:endParaRPr lang="en-US"/>
          </a:p>
        </p:txBody>
      </p:sp>
    </p:spTree>
    <p:extLst>
      <p:ext uri="{BB962C8B-B14F-4D97-AF65-F5344CB8AC3E}">
        <p14:creationId xmlns:p14="http://schemas.microsoft.com/office/powerpoint/2010/main" val="294539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3492D-19CA-4688-ADD7-491CD8C91418}"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3E0D4-51C4-4B7E-8653-4FC69A40CED8}" type="slidenum">
              <a:rPr lang="en-US" smtClean="0"/>
              <a:t>‹#›</a:t>
            </a:fld>
            <a:endParaRPr lang="en-US"/>
          </a:p>
        </p:txBody>
      </p:sp>
    </p:spTree>
    <p:extLst>
      <p:ext uri="{BB962C8B-B14F-4D97-AF65-F5344CB8AC3E}">
        <p14:creationId xmlns:p14="http://schemas.microsoft.com/office/powerpoint/2010/main" val="372160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973492D-19CA-4688-ADD7-491CD8C91418}" type="datetimeFigureOut">
              <a:rPr lang="en-US" smtClean="0"/>
              <a:t>10/19/2020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6F3E0D4-51C4-4B7E-8653-4FC69A40CED8}" type="slidenum">
              <a:rPr lang="en-US" smtClean="0"/>
              <a:t>‹#›</a:t>
            </a:fld>
            <a:endParaRPr lang="en-US"/>
          </a:p>
        </p:txBody>
      </p:sp>
    </p:spTree>
    <p:extLst>
      <p:ext uri="{BB962C8B-B14F-4D97-AF65-F5344CB8AC3E}">
        <p14:creationId xmlns:p14="http://schemas.microsoft.com/office/powerpoint/2010/main" val="32586198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amma@gamma.g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2070" y="4119407"/>
            <a:ext cx="8767860" cy="580446"/>
          </a:xfrm>
        </p:spPr>
        <p:txBody>
          <a:bodyPr/>
          <a:lstStyle/>
          <a:p>
            <a:r>
              <a:rPr lang="ka-GE" altLang="en-US" sz="2400" b="1" dirty="0">
                <a:solidFill>
                  <a:schemeClr val="bg1"/>
                </a:solidFill>
                <a:ea typeface="Calibri" panose="020F0502020204030204" pitchFamily="34" charset="0"/>
                <a:cs typeface="Times New Roman" panose="02020603050405020304" pitchFamily="18" charset="0"/>
              </a:rPr>
              <a:t>სკოპინგის </a:t>
            </a:r>
            <a:r>
              <a:rPr lang="ka-GE" altLang="en-US" sz="2400" b="1" dirty="0" smtClean="0">
                <a:solidFill>
                  <a:schemeClr val="bg1"/>
                </a:solidFill>
                <a:ea typeface="Calibri" panose="020F0502020204030204" pitchFamily="34" charset="0"/>
                <a:cs typeface="Times New Roman" panose="02020603050405020304" pitchFamily="18" charset="0"/>
              </a:rPr>
              <a:t>ანგარიშის საჯარო განხილვა</a:t>
            </a:r>
            <a:endParaRPr lang="ka-GE" altLang="en-US" sz="2400" dirty="0">
              <a:solidFill>
                <a:schemeClr val="bg1"/>
              </a:solidFill>
              <a:latin typeface="Arial" panose="020B0604020202020204" pitchFamily="34" charset="0"/>
            </a:endParaRPr>
          </a:p>
          <a:p>
            <a:endParaRPr lang="en-US"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648" y="4580670"/>
            <a:ext cx="2019300" cy="752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593041" y="2467375"/>
            <a:ext cx="77353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337050" algn="l"/>
              </a:tabLst>
              <a:defRPr>
                <a:solidFill>
                  <a:schemeClr val="tx1"/>
                </a:solidFill>
                <a:latin typeface="Arial" panose="020B0604020202020204" pitchFamily="34" charset="0"/>
              </a:defRPr>
            </a:lvl1pPr>
            <a:lvl2pPr eaLnBrk="0" fontAlgn="base" hangingPunct="0">
              <a:spcBef>
                <a:spcPct val="0"/>
              </a:spcBef>
              <a:spcAft>
                <a:spcPct val="0"/>
              </a:spcAft>
              <a:tabLst>
                <a:tab pos="4337050" algn="l"/>
              </a:tabLst>
              <a:defRPr>
                <a:solidFill>
                  <a:schemeClr val="tx1"/>
                </a:solidFill>
                <a:latin typeface="Arial" panose="020B0604020202020204" pitchFamily="34" charset="0"/>
              </a:defRPr>
            </a:lvl2pPr>
            <a:lvl3pPr eaLnBrk="0" fontAlgn="base" hangingPunct="0">
              <a:spcBef>
                <a:spcPct val="0"/>
              </a:spcBef>
              <a:spcAft>
                <a:spcPct val="0"/>
              </a:spcAft>
              <a:tabLst>
                <a:tab pos="4337050" algn="l"/>
              </a:tabLst>
              <a:defRPr>
                <a:solidFill>
                  <a:schemeClr val="tx1"/>
                </a:solidFill>
                <a:latin typeface="Arial" panose="020B0604020202020204" pitchFamily="34" charset="0"/>
              </a:defRPr>
            </a:lvl3pPr>
            <a:lvl4pPr eaLnBrk="0" fontAlgn="base" hangingPunct="0">
              <a:spcBef>
                <a:spcPct val="0"/>
              </a:spcBef>
              <a:spcAft>
                <a:spcPct val="0"/>
              </a:spcAft>
              <a:tabLst>
                <a:tab pos="4337050" algn="l"/>
              </a:tabLst>
              <a:defRPr>
                <a:solidFill>
                  <a:schemeClr val="tx1"/>
                </a:solidFill>
                <a:latin typeface="Arial" panose="020B0604020202020204" pitchFamily="34" charset="0"/>
              </a:defRPr>
            </a:lvl4pPr>
            <a:lvl5pPr eaLnBrk="0" fontAlgn="base" hangingPunct="0">
              <a:spcBef>
                <a:spcPct val="0"/>
              </a:spcBef>
              <a:spcAft>
                <a:spcPct val="0"/>
              </a:spcAft>
              <a:tabLst>
                <a:tab pos="4337050" algn="l"/>
              </a:tabLst>
              <a:defRPr>
                <a:solidFill>
                  <a:schemeClr val="tx1"/>
                </a:solidFill>
                <a:latin typeface="Arial" panose="020B0604020202020204" pitchFamily="34" charset="0"/>
              </a:defRPr>
            </a:lvl5pPr>
            <a:lvl6pPr eaLnBrk="0" fontAlgn="base" hangingPunct="0">
              <a:spcBef>
                <a:spcPct val="0"/>
              </a:spcBef>
              <a:spcAft>
                <a:spcPct val="0"/>
              </a:spcAft>
              <a:tabLst>
                <a:tab pos="4337050" algn="l"/>
              </a:tabLst>
              <a:defRPr>
                <a:solidFill>
                  <a:schemeClr val="tx1"/>
                </a:solidFill>
                <a:latin typeface="Arial" panose="020B0604020202020204" pitchFamily="34" charset="0"/>
              </a:defRPr>
            </a:lvl6pPr>
            <a:lvl7pPr eaLnBrk="0" fontAlgn="base" hangingPunct="0">
              <a:spcBef>
                <a:spcPct val="0"/>
              </a:spcBef>
              <a:spcAft>
                <a:spcPct val="0"/>
              </a:spcAft>
              <a:tabLst>
                <a:tab pos="4337050" algn="l"/>
              </a:tabLst>
              <a:defRPr>
                <a:solidFill>
                  <a:schemeClr val="tx1"/>
                </a:solidFill>
                <a:latin typeface="Arial" panose="020B0604020202020204" pitchFamily="34" charset="0"/>
              </a:defRPr>
            </a:lvl7pPr>
            <a:lvl8pPr eaLnBrk="0" fontAlgn="base" hangingPunct="0">
              <a:spcBef>
                <a:spcPct val="0"/>
              </a:spcBef>
              <a:spcAft>
                <a:spcPct val="0"/>
              </a:spcAft>
              <a:tabLst>
                <a:tab pos="4337050" algn="l"/>
              </a:tabLst>
              <a:defRPr>
                <a:solidFill>
                  <a:schemeClr val="tx1"/>
                </a:solidFill>
                <a:latin typeface="Arial" panose="020B0604020202020204" pitchFamily="34" charset="0"/>
              </a:defRPr>
            </a:lvl8pPr>
            <a:lvl9pPr eaLnBrk="0" fontAlgn="base" hangingPunct="0">
              <a:spcBef>
                <a:spcPct val="0"/>
              </a:spcBef>
              <a:spcAft>
                <a:spcPct val="0"/>
              </a:spcAft>
              <a:tabLst>
                <a:tab pos="43370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337050" algn="l"/>
              </a:tabLst>
            </a:pPr>
            <a:r>
              <a:rPr kumimoji="0" lang="ka-GE" altLang="en-US" sz="2000" b="1" i="0" u="none" strike="noStrike" cap="none" normalizeH="0" baseline="0" dirty="0" smtClean="0">
                <a:ln>
                  <a:noFill/>
                </a:ln>
                <a:solidFill>
                  <a:schemeClr val="bg1"/>
                </a:solidFill>
                <a:effectLst/>
                <a:latin typeface="Sylfaen" panose="010A0502050306030303" pitchFamily="18" charset="0"/>
                <a:ea typeface="Times New Roman" panose="02020603050405020304" pitchFamily="18" charset="0"/>
                <a:cs typeface="Sylfaen" panose="010A0502050306030303" pitchFamily="18" charset="0"/>
              </a:rPr>
              <a:t>ჩოხატაურის მუნიციპალიტეტში მდ. საშუალზე 2,32 მგვტ დადგმული სიმძლავრის, ბუნებრივ ჩამონადენზე მომუშავე „საშუალა ჰესი“-ს მშენებლობის და ექსპლუატაციის პროექტი</a:t>
            </a:r>
            <a:endParaRPr kumimoji="0" lang="en-US" altLang="en-US" sz="1000" b="0" i="0" u="none" strike="noStrike" cap="none" normalizeH="0" baseline="0" dirty="0" smtClean="0">
              <a:ln>
                <a:noFill/>
              </a:ln>
              <a:solidFill>
                <a:schemeClr val="bg1"/>
              </a:solidFill>
              <a:effectLst/>
            </a:endParaRPr>
          </a:p>
        </p:txBody>
      </p:sp>
      <p:sp>
        <p:nvSpPr>
          <p:cNvPr id="6" name="Rectangle 5"/>
          <p:cNvSpPr/>
          <p:nvPr/>
        </p:nvSpPr>
        <p:spPr>
          <a:xfrm>
            <a:off x="7406695" y="956673"/>
            <a:ext cx="4070345" cy="369332"/>
          </a:xfrm>
          <a:prstGeom prst="rect">
            <a:avLst/>
          </a:prstGeom>
        </p:spPr>
        <p:txBody>
          <a:bodyPr wrap="none">
            <a:spAutoFit/>
          </a:bodyPr>
          <a:lstStyle/>
          <a:p>
            <a:pPr lvl="0" algn="ctr" eaLnBrk="0" fontAlgn="base" hangingPunct="0">
              <a:spcBef>
                <a:spcPct val="0"/>
              </a:spcBef>
              <a:spcAft>
                <a:spcPct val="0"/>
              </a:spcAft>
              <a:tabLst>
                <a:tab pos="4337050" algn="l"/>
              </a:tabLst>
            </a:pPr>
            <a:r>
              <a:rPr lang="ka-GE" altLang="en-US" b="1" dirty="0">
                <a:solidFill>
                  <a:schemeClr val="bg1"/>
                </a:solidFill>
                <a:ea typeface="Times New Roman" panose="02020603050405020304" pitchFamily="18" charset="0"/>
                <a:cs typeface="Sylfaen" panose="010A0502050306030303" pitchFamily="18" charset="0"/>
              </a:rPr>
              <a:t>შპს „ენერჯი დეველოფმენტ ჯორჯია“</a:t>
            </a:r>
            <a:endParaRPr kumimoji="0" lang="en-US" altLang="en-US" sz="900" b="0" i="0" u="none" strike="noStrike" cap="none" normalizeH="0" baseline="0" dirty="0" smtClean="0">
              <a:ln>
                <a:noFill/>
              </a:ln>
              <a:solidFill>
                <a:schemeClr val="bg1"/>
              </a:solidFill>
              <a:effectLst/>
            </a:endParaRPr>
          </a:p>
        </p:txBody>
      </p:sp>
      <p:sp>
        <p:nvSpPr>
          <p:cNvPr id="7" name="Rectangle 6"/>
          <p:cNvSpPr/>
          <p:nvPr/>
        </p:nvSpPr>
        <p:spPr>
          <a:xfrm>
            <a:off x="277648" y="5336222"/>
            <a:ext cx="5261002" cy="1200329"/>
          </a:xfrm>
          <a:prstGeom prst="rect">
            <a:avLst/>
          </a:prstGeom>
        </p:spPr>
        <p:txBody>
          <a:bodyPr wrap="square">
            <a:spAutoFit/>
          </a:bodyPr>
          <a:lstStyle/>
          <a:p>
            <a:r>
              <a:rPr lang="it-IT" dirty="0" smtClean="0">
                <a:solidFill>
                  <a:srgbClr val="92D050"/>
                </a:solidFill>
              </a:rPr>
              <a:t>GAMMA Consulting Ltd. 19 d. Guramishvili av, 0192, Tbilisi, Georgia</a:t>
            </a:r>
            <a:r>
              <a:rPr lang="ka-GE" dirty="0" smtClean="0">
                <a:solidFill>
                  <a:srgbClr val="92D050"/>
                </a:solidFill>
              </a:rPr>
              <a:t> </a:t>
            </a:r>
            <a:r>
              <a:rPr lang="it-IT" dirty="0" smtClean="0">
                <a:solidFill>
                  <a:srgbClr val="92D050"/>
                </a:solidFill>
              </a:rPr>
              <a:t>Tel: +(995 32) 260 44 33  +(995 32) 260 15 27 E-mail: </a:t>
            </a:r>
            <a:r>
              <a:rPr lang="it-IT" dirty="0" smtClean="0">
                <a:solidFill>
                  <a:srgbClr val="92D050"/>
                </a:solidFill>
                <a:hlinkClick r:id="rId3"/>
              </a:rPr>
              <a:t>gamma@gamma.ge</a:t>
            </a:r>
            <a:r>
              <a:rPr lang="ka-GE" dirty="0" smtClean="0">
                <a:solidFill>
                  <a:srgbClr val="92D050"/>
                </a:solidFill>
              </a:rPr>
              <a:t> </a:t>
            </a:r>
            <a:r>
              <a:rPr lang="it-IT" dirty="0" smtClean="0">
                <a:solidFill>
                  <a:srgbClr val="92D050"/>
                </a:solidFill>
              </a:rPr>
              <a:t>www.facebook.com/gammaconsultingGeorgia</a:t>
            </a:r>
            <a:endParaRPr lang="it-IT" dirty="0">
              <a:solidFill>
                <a:srgbClr val="92D050"/>
              </a:solidFill>
            </a:endParaRPr>
          </a:p>
        </p:txBody>
      </p:sp>
    </p:spTree>
    <p:extLst>
      <p:ext uri="{BB962C8B-B14F-4D97-AF65-F5344CB8AC3E}">
        <p14:creationId xmlns:p14="http://schemas.microsoft.com/office/powerpoint/2010/main" val="364262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7383" y="418011"/>
            <a:ext cx="3413288" cy="696686"/>
          </a:xfrm>
        </p:spPr>
        <p:txBody>
          <a:bodyPr>
            <a:normAutofit/>
          </a:bodyPr>
          <a:lstStyle/>
          <a:p>
            <a:pPr algn="r"/>
            <a:r>
              <a:rPr lang="ka-GE" sz="2800" dirty="0" smtClean="0"/>
              <a:t>სათავე ნაგებობა</a:t>
            </a:r>
            <a:endParaRPr lang="en-US" sz="2800" dirty="0"/>
          </a:p>
        </p:txBody>
      </p:sp>
      <p:sp>
        <p:nvSpPr>
          <p:cNvPr id="3" name="Content Placeholder 2"/>
          <p:cNvSpPr>
            <a:spLocks noGrp="1"/>
          </p:cNvSpPr>
          <p:nvPr>
            <p:ph idx="1"/>
          </p:nvPr>
        </p:nvSpPr>
        <p:spPr>
          <a:xfrm>
            <a:off x="1318437" y="1384663"/>
            <a:ext cx="9037676" cy="4267200"/>
          </a:xfrm>
        </p:spPr>
        <p:txBody>
          <a:bodyPr>
            <a:normAutofit lnSpcReduction="10000"/>
          </a:bodyPr>
          <a:lstStyle/>
          <a:p>
            <a:pPr marL="0" marR="0" indent="0" algn="just">
              <a:spcBef>
                <a:spcPts val="0"/>
              </a:spcBef>
              <a:spcAft>
                <a:spcPts val="0"/>
              </a:spcAft>
              <a:buNone/>
            </a:pPr>
            <a:r>
              <a:rPr lang="ka-GE" sz="1800" dirty="0">
                <a:solidFill>
                  <a:srgbClr val="000000"/>
                </a:solidFill>
                <a:ea typeface="Calibri" panose="020F0502020204030204" pitchFamily="34" charset="0"/>
                <a:cs typeface="Times New Roman" panose="02020603050405020304" pitchFamily="18" charset="0"/>
              </a:rPr>
              <a:t>საშუალა ჰესი არის ტიპიური ბუნებრივ ჩამონადენზე მომუშავე ჰესი. სათავე ნაგებობის მოწყობა დაგეგმილია მდ. საშუალას და მისი ძირითადი შენაკადის შესართავის ქვედა დინებაში, ზღვის დონიდან  </a:t>
            </a:r>
            <a:r>
              <a:rPr lang="ka-GE" sz="1800" spc="-5" dirty="0">
                <a:ea typeface="AcadNusx" pitchFamily="2" charset="0"/>
                <a:cs typeface="Times New Roman" panose="02020603050405020304" pitchFamily="18" charset="0"/>
              </a:rPr>
              <a:t>1224.8 მ </a:t>
            </a:r>
            <a:r>
              <a:rPr lang="ka-GE" sz="1800" spc="-5" dirty="0" smtClean="0">
                <a:ea typeface="AcadNusx" pitchFamily="2" charset="0"/>
                <a:cs typeface="Times New Roman" panose="02020603050405020304" pitchFamily="18" charset="0"/>
              </a:rPr>
              <a:t>ნიშნულზე.  </a:t>
            </a:r>
            <a:r>
              <a:rPr lang="ka-GE" sz="1800" dirty="0">
                <a:solidFill>
                  <a:srgbClr val="000000"/>
                </a:solidFill>
                <a:ea typeface="Calibri" panose="020F0502020204030204" pitchFamily="34" charset="0"/>
                <a:cs typeface="Times New Roman" panose="02020603050405020304" pitchFamily="18" charset="0"/>
              </a:rPr>
              <a:t>სათავე ნაგებობის შემადგენლობაში იქნება: </a:t>
            </a:r>
            <a:endParaRPr lang="en-US" sz="1800" dirty="0">
              <a:latin typeface="Sylfaen" panose="010A0502050306030303" pitchFamily="18" charset="0"/>
              <a:ea typeface="Calibri" panose="020F0502020204030204" pitchFamily="34" charset="0"/>
              <a:cs typeface="Times New Roman" panose="02020603050405020304" pitchFamily="18" charset="0"/>
            </a:endParaRPr>
          </a:p>
          <a:p>
            <a:pPr marL="571500" lvl="1" indent="-342900">
              <a:spcBef>
                <a:spcPts val="0"/>
              </a:spcBef>
              <a:buFont typeface="Symbol" panose="05050102010706020507" pitchFamily="18" charset="2"/>
              <a:buChar char=""/>
            </a:pPr>
            <a:r>
              <a:rPr lang="ka-GE" sz="1600" b="1" dirty="0">
                <a:solidFill>
                  <a:srgbClr val="000000"/>
                </a:solidFill>
                <a:ea typeface="Calibri" panose="020F0502020204030204" pitchFamily="34" charset="0"/>
                <a:cs typeface="Times New Roman" panose="02020603050405020304" pitchFamily="18" charset="0"/>
              </a:rPr>
              <a:t>თევზსავალი ნაგებობა</a:t>
            </a:r>
            <a:r>
              <a:rPr lang="ka-GE" sz="1600" dirty="0">
                <a:solidFill>
                  <a:srgbClr val="000000"/>
                </a:solidFill>
                <a:ea typeface="Calibri" panose="020F0502020204030204" pitchFamily="34" charset="0"/>
                <a:cs typeface="Times New Roman" panose="02020603050405020304" pitchFamily="18" charset="0"/>
              </a:rPr>
              <a:t>, რომელიც განკუთვნილია მდინარეში თევზებზე ზემოქმედების შესარბილებლად; </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571500" lvl="1" indent="-342900" algn="just">
              <a:spcBef>
                <a:spcPts val="0"/>
              </a:spcBef>
              <a:buFont typeface="Symbol" panose="05050102010706020507" pitchFamily="18" charset="2"/>
              <a:buChar char=""/>
            </a:pPr>
            <a:r>
              <a:rPr lang="ka-GE" sz="1600" b="1" dirty="0">
                <a:solidFill>
                  <a:srgbClr val="000000"/>
                </a:solidFill>
                <a:ea typeface="Calibri" panose="020F0502020204030204" pitchFamily="34" charset="0"/>
                <a:cs typeface="Times New Roman" panose="02020603050405020304" pitchFamily="18" charset="0"/>
              </a:rPr>
              <a:t>წყალსაგდები ნაგებობა</a:t>
            </a:r>
            <a:r>
              <a:rPr lang="ka-GE" sz="1600" dirty="0">
                <a:solidFill>
                  <a:srgbClr val="000000"/>
                </a:solidFill>
                <a:ea typeface="Calibri" panose="020F0502020204030204" pitchFamily="34" charset="0"/>
                <a:cs typeface="Times New Roman" panose="02020603050405020304" pitchFamily="18" charset="0"/>
              </a:rPr>
              <a:t>, რომელიც უზრუნველყოფს წყალდიდობის ხარჯის სათავე ნაგებობიდან ქვედა ბიეფში უსაფრთხოდ გატარებას; </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571500" lvl="1" indent="-342900" algn="just">
              <a:spcBef>
                <a:spcPts val="0"/>
              </a:spcBef>
              <a:buFont typeface="Symbol" panose="05050102010706020507" pitchFamily="18" charset="2"/>
              <a:buChar char=""/>
            </a:pPr>
            <a:r>
              <a:rPr lang="ka-GE" sz="1600" b="1" dirty="0">
                <a:solidFill>
                  <a:srgbClr val="000000"/>
                </a:solidFill>
                <a:ea typeface="Calibri" panose="020F0502020204030204" pitchFamily="34" charset="0"/>
                <a:cs typeface="Times New Roman" panose="02020603050405020304" pitchFamily="18" charset="0"/>
              </a:rPr>
              <a:t>ღიობი</a:t>
            </a:r>
            <a:r>
              <a:rPr lang="ka-GE" sz="1600" dirty="0">
                <a:solidFill>
                  <a:srgbClr val="000000"/>
                </a:solidFill>
                <a:ea typeface="Calibri" panose="020F0502020204030204" pitchFamily="34" charset="0"/>
                <a:cs typeface="Times New Roman" panose="02020603050405020304" pitchFamily="18" charset="0"/>
              </a:rPr>
              <a:t>, რომელიც გამოყენებული იქნება სათავე ნაგებობის ზედა ბიეფში ნატანის გარეცხვისთვის და ეკოლოგიური ხარჯის გატარებისთვის, რათა უზრუნველყოფილი იყოს სათავე ნაგებობის ქვედა ბიეფში მინიმალური სავალდებულო ხარჯის გაშვება; </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571500" lvl="1" indent="-342900" algn="just">
              <a:spcBef>
                <a:spcPts val="0"/>
              </a:spcBef>
              <a:buFont typeface="Symbol" panose="05050102010706020507" pitchFamily="18" charset="2"/>
              <a:buChar char=""/>
            </a:pPr>
            <a:r>
              <a:rPr lang="ka-GE" sz="1600" b="1" dirty="0">
                <a:solidFill>
                  <a:srgbClr val="000000"/>
                </a:solidFill>
                <a:ea typeface="Calibri" panose="020F0502020204030204" pitchFamily="34" charset="0"/>
                <a:cs typeface="Times New Roman" panose="02020603050405020304" pitchFamily="18" charset="0"/>
              </a:rPr>
              <a:t>ტიროლის ტიპის წყალმიმღები</a:t>
            </a:r>
            <a:r>
              <a:rPr lang="ka-GE" sz="1600" dirty="0">
                <a:solidFill>
                  <a:srgbClr val="000000"/>
                </a:solidFill>
                <a:ea typeface="Calibri" panose="020F0502020204030204" pitchFamily="34" charset="0"/>
                <a:cs typeface="Times New Roman" panose="02020603050405020304" pitchFamily="18" charset="0"/>
              </a:rPr>
              <a:t>, რომელიც შექმნილია ბეტონის დამბის მიერ მდინარიდან წყლის გადაგდების მიზნით; </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571500" lvl="1" indent="-342900" algn="just">
              <a:spcBef>
                <a:spcPts val="0"/>
              </a:spcBef>
              <a:buFont typeface="Symbol" panose="05050102010706020507" pitchFamily="18" charset="2"/>
              <a:buChar char=""/>
            </a:pPr>
            <a:r>
              <a:rPr lang="ka-GE" sz="1600" b="1" dirty="0">
                <a:solidFill>
                  <a:srgbClr val="000000"/>
                </a:solidFill>
                <a:ea typeface="Calibri" panose="020F0502020204030204" pitchFamily="34" charset="0"/>
                <a:cs typeface="Times New Roman" panose="02020603050405020304" pitchFamily="18" charset="0"/>
              </a:rPr>
              <a:t>შემკრები არხი ნაგავდამჭერის ქვეშ, </a:t>
            </a:r>
            <a:r>
              <a:rPr lang="ka-GE" sz="1600" dirty="0">
                <a:solidFill>
                  <a:srgbClr val="000000"/>
                </a:solidFill>
                <a:ea typeface="Calibri" panose="020F0502020204030204" pitchFamily="34" charset="0"/>
                <a:cs typeface="Times New Roman" panose="02020603050405020304" pitchFamily="18" charset="0"/>
              </a:rPr>
              <a:t>რომელიც უზრუნველყოფს წყალმიმღებიდან ქვიშადამჭერში წყლის გადაცემას, და რომელიც აღჭურვილია ავარიული წყალსაგდებით; </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571500" lvl="1" indent="-342900" algn="just">
              <a:spcBef>
                <a:spcPts val="0"/>
              </a:spcBef>
              <a:spcAft>
                <a:spcPts val="0"/>
              </a:spcAft>
              <a:buFont typeface="Symbol" panose="05050102010706020507" pitchFamily="18" charset="2"/>
              <a:buChar char=""/>
            </a:pPr>
            <a:r>
              <a:rPr lang="ka-GE" sz="1600" b="1" dirty="0">
                <a:solidFill>
                  <a:srgbClr val="000000"/>
                </a:solidFill>
                <a:ea typeface="Calibri" panose="020F0502020204030204" pitchFamily="34" charset="0"/>
                <a:cs typeface="Times New Roman" panose="02020603050405020304" pitchFamily="18" charset="0"/>
              </a:rPr>
              <a:t>ქვიშადამჭერი</a:t>
            </a:r>
            <a:r>
              <a:rPr lang="ka-GE" sz="1600" dirty="0">
                <a:solidFill>
                  <a:srgbClr val="000000"/>
                </a:solidFill>
                <a:ea typeface="Calibri" panose="020F0502020204030204" pitchFamily="34" charset="0"/>
                <a:cs typeface="Times New Roman" panose="02020603050405020304" pitchFamily="18" charset="0"/>
              </a:rPr>
              <a:t>, რომელიც უზრუნველყოფს წვრილი ნაწილაკებისა და ქვიშის დალექვას;</a:t>
            </a:r>
            <a:endParaRPr lang="en-US" sz="1600" dirty="0">
              <a:latin typeface="Sylfaen" panose="010A0502050306030303" pitchFamily="18" charset="0"/>
              <a:ea typeface="Calibri" panose="020F0502020204030204" pitchFamily="34" charset="0"/>
              <a:cs typeface="Times New Roman" panose="02020603050405020304" pitchFamily="18" charset="0"/>
            </a:endParaRPr>
          </a:p>
          <a:p>
            <a:pPr marL="571500" lvl="1" indent="-342900" algn="just">
              <a:spcBef>
                <a:spcPts val="0"/>
              </a:spcBef>
              <a:buFont typeface="Symbol" panose="05050102010706020507" pitchFamily="18" charset="2"/>
              <a:buChar char=""/>
            </a:pPr>
            <a:r>
              <a:rPr lang="ka-GE" sz="1600" b="1" dirty="0">
                <a:solidFill>
                  <a:srgbClr val="000000"/>
                </a:solidFill>
                <a:ea typeface="Calibri" panose="020F0502020204030204" pitchFamily="34" charset="0"/>
                <a:cs typeface="Times New Roman" panose="02020603050405020304" pitchFamily="18" charset="0"/>
              </a:rPr>
              <a:t>ავანკამერა,</a:t>
            </a:r>
            <a:r>
              <a:rPr lang="ka-GE" sz="1600" dirty="0">
                <a:solidFill>
                  <a:srgbClr val="000000"/>
                </a:solidFill>
                <a:ea typeface="Calibri" panose="020F0502020204030204" pitchFamily="34" charset="0"/>
                <a:cs typeface="Times New Roman" panose="02020603050405020304" pitchFamily="18" charset="0"/>
              </a:rPr>
              <a:t> რომელიც დაგეგმილია ფოლადის სადაწნეო მილსადენის წყალმიმღებ ნაგებობასთან და აღჭურვილია ავარიული საკეტით, ისევე როგორც წყალსაგდები. </a:t>
            </a:r>
            <a:endParaRPr lang="en-US" sz="1600" dirty="0"/>
          </a:p>
        </p:txBody>
      </p:sp>
    </p:spTree>
    <p:extLst>
      <p:ext uri="{BB962C8B-B14F-4D97-AF65-F5344CB8AC3E}">
        <p14:creationId xmlns:p14="http://schemas.microsoft.com/office/powerpoint/2010/main" val="361783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241945" y="838201"/>
            <a:ext cx="6663953" cy="5693228"/>
          </a:xfrm>
          <a:prstGeom prst="rect">
            <a:avLst/>
          </a:prstGeom>
        </p:spPr>
      </p:pic>
      <p:pic>
        <p:nvPicPr>
          <p:cNvPr id="5" name="Picture 4"/>
          <p:cNvPicPr/>
          <p:nvPr/>
        </p:nvPicPr>
        <p:blipFill>
          <a:blip r:embed="rId3"/>
          <a:stretch>
            <a:fillRect/>
          </a:stretch>
        </p:blipFill>
        <p:spPr>
          <a:xfrm>
            <a:off x="6905898" y="2037080"/>
            <a:ext cx="3612379" cy="2894875"/>
          </a:xfrm>
          <a:prstGeom prst="rect">
            <a:avLst/>
          </a:prstGeom>
        </p:spPr>
      </p:pic>
      <p:sp>
        <p:nvSpPr>
          <p:cNvPr id="2" name="Rectangle 1"/>
          <p:cNvSpPr/>
          <p:nvPr/>
        </p:nvSpPr>
        <p:spPr>
          <a:xfrm>
            <a:off x="7567749" y="529829"/>
            <a:ext cx="3840479" cy="461665"/>
          </a:xfrm>
          <a:prstGeom prst="rect">
            <a:avLst/>
          </a:prstGeom>
        </p:spPr>
        <p:txBody>
          <a:bodyPr wrap="square">
            <a:spAutoFit/>
          </a:bodyPr>
          <a:lstStyle/>
          <a:p>
            <a:pPr algn="r"/>
            <a:r>
              <a:rPr lang="ka-GE" sz="2400" b="1" dirty="0" smtClean="0">
                <a:solidFill>
                  <a:schemeClr val="accent1"/>
                </a:solidFill>
              </a:rPr>
              <a:t>სათავე ნაგებობა</a:t>
            </a:r>
            <a:endParaRPr lang="en-US" sz="2400" b="1" dirty="0">
              <a:solidFill>
                <a:schemeClr val="accent1"/>
              </a:solidFill>
            </a:endParaRPr>
          </a:p>
        </p:txBody>
      </p:sp>
    </p:spTree>
    <p:extLst>
      <p:ext uri="{BB962C8B-B14F-4D97-AF65-F5344CB8AC3E}">
        <p14:creationId xmlns:p14="http://schemas.microsoft.com/office/powerpoint/2010/main" val="59707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ka-GE" sz="3200" dirty="0" smtClean="0"/>
              <a:t>მილსადენი</a:t>
            </a:r>
            <a:endParaRPr lang="en-US" sz="3200" dirty="0"/>
          </a:p>
        </p:txBody>
      </p:sp>
      <p:sp>
        <p:nvSpPr>
          <p:cNvPr id="3" name="Content Placeholder 2"/>
          <p:cNvSpPr>
            <a:spLocks noGrp="1"/>
          </p:cNvSpPr>
          <p:nvPr>
            <p:ph idx="1"/>
          </p:nvPr>
        </p:nvSpPr>
        <p:spPr>
          <a:xfrm>
            <a:off x="1390971" y="1640878"/>
            <a:ext cx="9379577" cy="4310743"/>
          </a:xfrm>
        </p:spPr>
        <p:txBody>
          <a:bodyPr>
            <a:normAutofit/>
          </a:bodyPr>
          <a:lstStyle/>
          <a:p>
            <a:pPr algn="just"/>
            <a:r>
              <a:rPr lang="ka-GE" sz="2000" dirty="0">
                <a:solidFill>
                  <a:schemeClr val="tx1"/>
                </a:solidFill>
              </a:rPr>
              <a:t>სალექარში ნატანისგან გასუფთავებული წყალი სადაწნეო მილსადენის საშუალებით მიწოდებული იქნება ჰესის შენობაში. ტექნიკურ-ეკონომიკური დასაბუთების მიხედვით ფოლადის სადაწნეო მილსადენის საერთო სიგრძე იქნება  2323 მ, ხოლო დიამეტრი 0.914 მ. მილსადენი განთავსებული იქნება მიწის ქვეშ. </a:t>
            </a:r>
            <a:endParaRPr lang="en-US" sz="2000" dirty="0">
              <a:solidFill>
                <a:schemeClr val="tx1"/>
              </a:solidFill>
            </a:endParaRPr>
          </a:p>
          <a:p>
            <a:pPr algn="just"/>
            <a:r>
              <a:rPr lang="ka-GE" sz="2000" dirty="0">
                <a:solidFill>
                  <a:schemeClr val="tx1"/>
                </a:solidFill>
              </a:rPr>
              <a:t>სადაწნეო მილსადენის განთავსება დაგეგმილია ძალურ კვანძსა და სათავე ნაგებობას შორის დაგეგმილი საავტომობილო გზის დერეფანში. საავტომობილო გზა და  შესაბამისად სადაწნეო მილსადენი განთავსებული იქნება ხეობის მარცხენა სანაპიროს ფერდობზე და მდ. საშუალას  გადაკვეთას ადგილი არ ექნება. მილსადენის განთავსების პირობების და ასევე დერეფანში არსებული ბუნებრივი ხევების გადაკვეთების დეტალური საპროექტო გადაწყვეტების შესახებ ინფორმაცია მოცემული იქნება გზშ-ის ანგარიშში. ჰესის მიერ გამომუშავებული წყლის მდ. საშუალაში ჩაშვება მოხდება დაახლოებით 5 მ სიგრძის გამყვანი არხის საშუალებით.     </a:t>
            </a:r>
            <a:endParaRPr lang="en-US" sz="2000" dirty="0">
              <a:solidFill>
                <a:schemeClr val="tx1"/>
              </a:solidFill>
            </a:endParaRPr>
          </a:p>
          <a:p>
            <a:pPr marL="45720" indent="0" algn="just">
              <a:buNone/>
            </a:pPr>
            <a:endParaRPr lang="en-US" dirty="0">
              <a:solidFill>
                <a:schemeClr val="tx1"/>
              </a:solidFill>
            </a:endParaRPr>
          </a:p>
        </p:txBody>
      </p:sp>
    </p:spTree>
    <p:extLst>
      <p:ext uri="{BB962C8B-B14F-4D97-AF65-F5344CB8AC3E}">
        <p14:creationId xmlns:p14="http://schemas.microsoft.com/office/powerpoint/2010/main" val="269841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31520"/>
          </a:xfrm>
        </p:spPr>
        <p:txBody>
          <a:bodyPr>
            <a:normAutofit/>
          </a:bodyPr>
          <a:lstStyle/>
          <a:p>
            <a:pPr algn="r"/>
            <a:r>
              <a:rPr lang="ka-GE" sz="2800" b="1" dirty="0">
                <a:ea typeface="AcadNusx" pitchFamily="2" charset="0"/>
                <a:cs typeface="Times New Roman" panose="02020603050405020304" pitchFamily="18" charset="0"/>
              </a:rPr>
              <a:t>ძალური </a:t>
            </a:r>
            <a:r>
              <a:rPr lang="ka-GE" sz="2800" b="1" dirty="0" smtClean="0">
                <a:ea typeface="AcadNusx" pitchFamily="2" charset="0"/>
                <a:cs typeface="Times New Roman" panose="02020603050405020304" pitchFamily="18" charset="0"/>
              </a:rPr>
              <a:t>კვანძი</a:t>
            </a:r>
            <a:endParaRPr lang="en-US" dirty="0"/>
          </a:p>
        </p:txBody>
      </p:sp>
      <p:sp>
        <p:nvSpPr>
          <p:cNvPr id="3" name="Content Placeholder 2"/>
          <p:cNvSpPr>
            <a:spLocks noGrp="1"/>
          </p:cNvSpPr>
          <p:nvPr>
            <p:ph idx="1"/>
          </p:nvPr>
        </p:nvSpPr>
        <p:spPr>
          <a:xfrm>
            <a:off x="1612232" y="1341120"/>
            <a:ext cx="9095873" cy="4598125"/>
          </a:xfrm>
        </p:spPr>
        <p:txBody>
          <a:bodyPr>
            <a:normAutofit fontScale="92500" lnSpcReduction="10000"/>
          </a:bodyPr>
          <a:lstStyle/>
          <a:p>
            <a:pPr marL="0" marR="0" algn="just">
              <a:spcBef>
                <a:spcPts val="600"/>
              </a:spcBef>
              <a:spcAft>
                <a:spcPts val="600"/>
              </a:spcAft>
            </a:pPr>
            <a:r>
              <a:rPr lang="ka-GE" dirty="0" smtClean="0">
                <a:solidFill>
                  <a:schemeClr val="tx1"/>
                </a:solidFill>
                <a:ea typeface="Calibri" panose="020F0502020204030204" pitchFamily="34" charset="0"/>
                <a:cs typeface="Times New Roman" panose="02020603050405020304" pitchFamily="18" charset="0"/>
              </a:rPr>
              <a:t>ძალური </a:t>
            </a:r>
            <a:r>
              <a:rPr lang="ka-GE" dirty="0">
                <a:solidFill>
                  <a:schemeClr val="tx1"/>
                </a:solidFill>
                <a:ea typeface="Calibri" panose="020F0502020204030204" pitchFamily="34" charset="0"/>
                <a:cs typeface="Times New Roman" panose="02020603050405020304" pitchFamily="18" charset="0"/>
              </a:rPr>
              <a:t>კვანძის მოწყობა დაგეგმილია საშუალა 1 ჰესის სათავე ნაგებობის ზედა ბიეფში მის უშუალო სიახლოვეს, ზღვის დონიდან 1060 მ </a:t>
            </a:r>
            <a:r>
              <a:rPr lang="ka-GE" dirty="0" smtClean="0">
                <a:solidFill>
                  <a:schemeClr val="tx1"/>
                </a:solidFill>
                <a:ea typeface="Calibri" panose="020F0502020204030204" pitchFamily="34" charset="0"/>
                <a:cs typeface="Times New Roman" panose="02020603050405020304" pitchFamily="18" charset="0"/>
              </a:rPr>
              <a:t>ნიშნულზე. </a:t>
            </a:r>
            <a:r>
              <a:rPr lang="ka-GE" dirty="0">
                <a:solidFill>
                  <a:schemeClr val="tx1"/>
                </a:solidFill>
                <a:ea typeface="Calibri" panose="020F0502020204030204" pitchFamily="34" charset="0"/>
                <a:cs typeface="Times New Roman" panose="02020603050405020304" pitchFamily="18" charset="0"/>
              </a:rPr>
              <a:t>ტექნიკურ-ეკონომიკური დასაბუთების მიხედვით, დაგეგმილია მიწისზედა ჰესის შენობის მოწყობა, </a:t>
            </a:r>
            <a:r>
              <a:rPr lang="ka-GE" dirty="0" smtClean="0">
                <a:solidFill>
                  <a:schemeClr val="tx1"/>
                </a:solidFill>
                <a:ea typeface="Calibri" panose="020F0502020204030204" pitchFamily="34" charset="0"/>
                <a:cs typeface="Times New Roman" panose="02020603050405020304" pitchFamily="18" charset="0"/>
              </a:rPr>
              <a:t>სადაც </a:t>
            </a:r>
            <a:r>
              <a:rPr lang="ka-GE" dirty="0">
                <a:solidFill>
                  <a:schemeClr val="tx1"/>
                </a:solidFill>
                <a:ea typeface="Calibri" panose="020F0502020204030204" pitchFamily="34" charset="0"/>
                <a:cs typeface="Times New Roman" panose="02020603050405020304" pitchFamily="18" charset="0"/>
              </a:rPr>
              <a:t>დამონტაჟებული იქნება 2 ერთეული </a:t>
            </a:r>
            <a:r>
              <a:rPr lang="ka-GE" dirty="0" err="1">
                <a:solidFill>
                  <a:schemeClr val="tx1"/>
                </a:solidFill>
                <a:ea typeface="Calibri" panose="020F0502020204030204" pitchFamily="34" charset="0"/>
                <a:cs typeface="Times New Roman" panose="02020603050405020304" pitchFamily="18" charset="0"/>
              </a:rPr>
              <a:t>პელტონის</a:t>
            </a:r>
            <a:r>
              <a:rPr lang="ka-GE" dirty="0">
                <a:solidFill>
                  <a:schemeClr val="tx1"/>
                </a:solidFill>
                <a:ea typeface="Calibri" panose="020F0502020204030204" pitchFamily="34" charset="0"/>
                <a:cs typeface="Times New Roman" panose="02020603050405020304" pitchFamily="18" charset="0"/>
              </a:rPr>
              <a:t> ტიპის ტურბინა, თითოეული საანგარიშო ხარჯით 0.9 მ</a:t>
            </a:r>
            <a:r>
              <a:rPr lang="ka-GE" baseline="30000" dirty="0">
                <a:solidFill>
                  <a:schemeClr val="tx1"/>
                </a:solidFill>
                <a:ea typeface="Calibri" panose="020F0502020204030204" pitchFamily="34" charset="0"/>
                <a:cs typeface="Times New Roman" panose="02020603050405020304" pitchFamily="18" charset="0"/>
              </a:rPr>
              <a:t>3</a:t>
            </a:r>
            <a:r>
              <a:rPr lang="ka-GE" dirty="0">
                <a:solidFill>
                  <a:schemeClr val="tx1"/>
                </a:solidFill>
                <a:ea typeface="Calibri" panose="020F0502020204030204" pitchFamily="34" charset="0"/>
                <a:cs typeface="Times New Roman" panose="02020603050405020304" pitchFamily="18" charset="0"/>
              </a:rPr>
              <a:t>/წმ.  </a:t>
            </a:r>
            <a:endParaRPr lang="en-US"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ka-GE" spc="-5" dirty="0">
                <a:solidFill>
                  <a:schemeClr val="tx1"/>
                </a:solidFill>
                <a:ea typeface="AcadNusx" pitchFamily="2" charset="0"/>
                <a:cs typeface="Times New Roman" panose="02020603050405020304" pitchFamily="18" charset="0"/>
              </a:rPr>
              <a:t>ჰესის მიერ გამომუშავებული წყლის მდ. საშუალაში ჩაშვება მოხდება დაახლოებით 5 მ სიგრძის გამყვანი არხის საშუალებით. </a:t>
            </a:r>
            <a:endParaRPr lang="en-US"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ka-GE" spc="-5" dirty="0">
                <a:solidFill>
                  <a:schemeClr val="tx1"/>
                </a:solidFill>
                <a:ea typeface="AcadNusx" pitchFamily="2" charset="0"/>
                <a:cs typeface="Times New Roman" panose="02020603050405020304" pitchFamily="18" charset="0"/>
              </a:rPr>
              <a:t>ჰესის საანგარიშო ხარჯი იქნება 1.8 მ</a:t>
            </a:r>
            <a:r>
              <a:rPr lang="ka-GE" spc="-5" baseline="30000" dirty="0">
                <a:solidFill>
                  <a:schemeClr val="tx1"/>
                </a:solidFill>
                <a:ea typeface="AcadNusx" pitchFamily="2" charset="0"/>
                <a:cs typeface="Times New Roman" panose="02020603050405020304" pitchFamily="18" charset="0"/>
              </a:rPr>
              <a:t>3</a:t>
            </a:r>
            <a:r>
              <a:rPr lang="ka-GE" spc="-5" dirty="0">
                <a:solidFill>
                  <a:schemeClr val="tx1"/>
                </a:solidFill>
                <a:ea typeface="AcadNusx" pitchFamily="2" charset="0"/>
                <a:cs typeface="Times New Roman" panose="02020603050405020304" pitchFamily="18" charset="0"/>
              </a:rPr>
              <a:t>/წმ, სტატიკური დაწნევა 172 მ, ხოლო დადგმული სიმძლავრე </a:t>
            </a:r>
            <a:r>
              <a:rPr lang="ka-GE" dirty="0">
                <a:solidFill>
                  <a:schemeClr val="tx1"/>
                </a:solidFill>
                <a:ea typeface="Calibri" panose="020F0502020204030204" pitchFamily="34" charset="0"/>
                <a:cs typeface="Times New Roman" panose="02020603050405020304" pitchFamily="18" charset="0"/>
              </a:rPr>
              <a:t>2.32 მგვტ. </a:t>
            </a:r>
            <a:endParaRPr lang="en-US"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ka-GE" dirty="0">
                <a:solidFill>
                  <a:schemeClr val="tx1"/>
                </a:solidFill>
                <a:ea typeface="Calibri" panose="020F0502020204030204" pitchFamily="34" charset="0"/>
                <a:cs typeface="Times New Roman" panose="02020603050405020304" pitchFamily="18" charset="0"/>
              </a:rPr>
              <a:t>ჰესის შენობის იატაკის ნიშნული იქნება 1066.75 . შენობის პარამეტრებია სიგრძე 18.6 მ, სიგანე 12.7 მ, ხოლო სიმაღლე 12 მ. </a:t>
            </a:r>
            <a:endParaRPr lang="en-US"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ka-GE" dirty="0">
                <a:solidFill>
                  <a:schemeClr val="tx1"/>
                </a:solidFill>
                <a:ea typeface="Calibri" panose="020F0502020204030204" pitchFamily="34" charset="0"/>
                <a:cs typeface="Times New Roman" panose="02020603050405020304" pitchFamily="18" charset="0"/>
              </a:rPr>
              <a:t>ძალური კვანძის ტერიტორიაზე დაგეგმილია 35 კვ ძაბვის ქვესადგურის მოწყობა, </a:t>
            </a:r>
            <a:r>
              <a:rPr lang="ka-GE" dirty="0" smtClean="0">
                <a:solidFill>
                  <a:schemeClr val="tx1"/>
                </a:solidFill>
                <a:ea typeface="Calibri" panose="020F0502020204030204" pitchFamily="34" charset="0"/>
                <a:cs typeface="Times New Roman" panose="02020603050405020304" pitchFamily="18" charset="0"/>
              </a:rPr>
              <a:t>საიდანაც </a:t>
            </a:r>
            <a:r>
              <a:rPr lang="ka-GE" dirty="0">
                <a:solidFill>
                  <a:schemeClr val="tx1"/>
                </a:solidFill>
                <a:ea typeface="Calibri" panose="020F0502020204030204" pitchFamily="34" charset="0"/>
                <a:cs typeface="Times New Roman" panose="02020603050405020304" pitchFamily="18" charset="0"/>
              </a:rPr>
              <a:t>გამომუშავებული ელექტროენერგიის მიწოდება მოხდება საშუალა 1 ჰესის 35 კვ ძაბვის ქვესადგურში.  </a:t>
            </a:r>
            <a:endParaRPr lang="en-US"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45720" indent="0">
              <a:buNone/>
            </a:pPr>
            <a:endParaRPr lang="en-US" dirty="0"/>
          </a:p>
        </p:txBody>
      </p:sp>
    </p:spTree>
    <p:extLst>
      <p:ext uri="{BB962C8B-B14F-4D97-AF65-F5344CB8AC3E}">
        <p14:creationId xmlns:p14="http://schemas.microsoft.com/office/powerpoint/2010/main" val="306914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18309"/>
          </a:xfrm>
        </p:spPr>
        <p:txBody>
          <a:bodyPr>
            <a:normAutofit/>
          </a:bodyPr>
          <a:lstStyle/>
          <a:p>
            <a:pPr algn="r"/>
            <a:r>
              <a:rPr lang="ka-GE" sz="2800" dirty="0" smtClean="0"/>
              <a:t>ჰესის შენობის ჭრილი</a:t>
            </a:r>
            <a:endParaRPr lang="en-US" sz="2800" dirty="0"/>
          </a:p>
        </p:txBody>
      </p:sp>
      <p:pic>
        <p:nvPicPr>
          <p:cNvPr id="4" name="Content Placeholder 3"/>
          <p:cNvPicPr>
            <a:picLocks noGrp="1"/>
          </p:cNvPicPr>
          <p:nvPr>
            <p:ph idx="1"/>
          </p:nvPr>
        </p:nvPicPr>
        <p:blipFill rotWithShape="1">
          <a:blip r:embed="rId2"/>
          <a:srcRect t="1164" b="2246"/>
          <a:stretch/>
        </p:blipFill>
        <p:spPr bwMode="auto">
          <a:xfrm>
            <a:off x="1780674" y="1095561"/>
            <a:ext cx="8987589" cy="5233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4517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714" y="574765"/>
            <a:ext cx="5079274" cy="740229"/>
          </a:xfrm>
        </p:spPr>
        <p:txBody>
          <a:bodyPr>
            <a:normAutofit/>
          </a:bodyPr>
          <a:lstStyle/>
          <a:p>
            <a:pPr algn="r"/>
            <a:r>
              <a:rPr lang="ka-GE" sz="2800" dirty="0" smtClean="0"/>
              <a:t>სამშენებლო </a:t>
            </a:r>
            <a:r>
              <a:rPr lang="ka-GE" sz="2800" dirty="0"/>
              <a:t>სამუშაოები</a:t>
            </a:r>
            <a:endParaRPr lang="en-US" sz="2800" dirty="0"/>
          </a:p>
        </p:txBody>
      </p:sp>
      <p:sp>
        <p:nvSpPr>
          <p:cNvPr id="3" name="Content Placeholder 2"/>
          <p:cNvSpPr>
            <a:spLocks noGrp="1"/>
          </p:cNvSpPr>
          <p:nvPr>
            <p:ph idx="1"/>
          </p:nvPr>
        </p:nvSpPr>
        <p:spPr>
          <a:xfrm>
            <a:off x="705394" y="1314994"/>
            <a:ext cx="10310477" cy="4781006"/>
          </a:xfrm>
        </p:spPr>
        <p:txBody>
          <a:bodyPr>
            <a:normAutofit/>
          </a:bodyPr>
          <a:lstStyle/>
          <a:p>
            <a:pPr algn="just"/>
            <a:r>
              <a:rPr lang="ka-GE" sz="2000" dirty="0">
                <a:solidFill>
                  <a:schemeClr val="tx1"/>
                </a:solidFill>
              </a:rPr>
              <a:t>ჰესის სამშენებლო სამუშაოების საერთო ხანგრძლივობა დაახლოებით 2,5 წელიწადია (30 თვე). რთული კლიმატური პირობების გათვალისწინებით სამუშაო დღეთა რაოდენობად მიღებულია 300 დღე/წელ. ამ პერიოდის განმავლობაში ჰესის მშენებლობაზე დასაქმდება დაახლოებით 50-70 ადამიანი, აქედან დაახლოებით 75-80% ადგილობრივი.</a:t>
            </a:r>
          </a:p>
          <a:p>
            <a:pPr algn="just"/>
            <a:r>
              <a:rPr lang="ka-GE" sz="2000" dirty="0">
                <a:solidFill>
                  <a:schemeClr val="tx1"/>
                </a:solidFill>
              </a:rPr>
              <a:t>წინასწარი საპროექტო გადაწყვეტების მიხედვით, სამშენებლო სამუშაოების მომსახურება მოხდება საშუალა 1 და საშუალა 2 ჰესების არსებული სამშენებლო ბანაკიდან, სადაც განთავსებული იქნება ძირითადი </a:t>
            </a:r>
            <a:r>
              <a:rPr lang="ka-GE" sz="2000" dirty="0" smtClean="0">
                <a:solidFill>
                  <a:schemeClr val="tx1"/>
                </a:solidFill>
              </a:rPr>
              <a:t>სამშენებლო </a:t>
            </a:r>
            <a:r>
              <a:rPr lang="ka-GE" sz="2000" dirty="0">
                <a:solidFill>
                  <a:schemeClr val="tx1"/>
                </a:solidFill>
              </a:rPr>
              <a:t>ინფრასტრუქტურა. გარდა აღნიშნულისა </a:t>
            </a:r>
            <a:r>
              <a:rPr lang="ka-GE" sz="2000" dirty="0" smtClean="0">
                <a:solidFill>
                  <a:schemeClr val="tx1"/>
                </a:solidFill>
              </a:rPr>
              <a:t>სამშენებლო </a:t>
            </a:r>
            <a:r>
              <a:rPr lang="ka-GE" sz="2000" dirty="0">
                <a:solidFill>
                  <a:schemeClr val="tx1"/>
                </a:solidFill>
              </a:rPr>
              <a:t>ბანაკები მოეწყობა 2 წერტილში, საპროექტო ჰესის ძალური კვანძის განთავსების მიმდებარე ტერიტორიაზე (რისთვისაც შესაძლებელია გამოყენებული იქნას საშუალა 1 ჰესის სათავე ნაგებობის მშენებლობისათვის უკვე მოწყობილი ინფრასტრუქტურა) და სათავე ნაგებობის განთავსების ტერიტორიაზე. </a:t>
            </a:r>
          </a:p>
          <a:p>
            <a:pPr algn="just"/>
            <a:r>
              <a:rPr lang="ka-GE" sz="2000" dirty="0" smtClean="0">
                <a:solidFill>
                  <a:schemeClr val="tx1"/>
                </a:solidFill>
              </a:rPr>
              <a:t>სამშენებლო </a:t>
            </a:r>
            <a:r>
              <a:rPr lang="ka-GE" sz="2000" dirty="0">
                <a:solidFill>
                  <a:schemeClr val="tx1"/>
                </a:solidFill>
              </a:rPr>
              <a:t>ინფრასტრუქტურის გენერალური გეგმების და განთავსების ადგილების გეოგრაფიული კოორდინატების დაზუსტება მოხდება დეტალური პროექტის მომზადების პროცესში და აისახება გზშ-ის ანგარიშში</a:t>
            </a:r>
            <a:r>
              <a:rPr lang="ka-GE" dirty="0" smtClean="0">
                <a:solidFill>
                  <a:schemeClr val="tx1"/>
                </a:solidFill>
              </a:rPr>
              <a:t>.</a:t>
            </a:r>
            <a:endParaRPr lang="ka-GE" dirty="0">
              <a:solidFill>
                <a:schemeClr val="tx1"/>
              </a:solidFill>
            </a:endParaRPr>
          </a:p>
        </p:txBody>
      </p:sp>
    </p:spTree>
    <p:extLst>
      <p:ext uri="{BB962C8B-B14F-4D97-AF65-F5344CB8AC3E}">
        <p14:creationId xmlns:p14="http://schemas.microsoft.com/office/powerpoint/2010/main" val="26510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074" y="426721"/>
            <a:ext cx="9875520" cy="487679"/>
          </a:xfrm>
        </p:spPr>
        <p:txBody>
          <a:bodyPr>
            <a:noAutofit/>
          </a:bodyPr>
          <a:lstStyle/>
          <a:p>
            <a:pPr algn="r"/>
            <a:r>
              <a:rPr lang="ka-GE" sz="2400" dirty="0" smtClean="0"/>
              <a:t>გარემოზე </a:t>
            </a:r>
            <a:r>
              <a:rPr lang="ka-GE" sz="2400" dirty="0"/>
              <a:t>შესაძლო </a:t>
            </a:r>
            <a:r>
              <a:rPr lang="ka-GE" sz="2400" dirty="0" smtClean="0"/>
              <a:t>ზემოქმედების</a:t>
            </a:r>
            <a:endParaRPr lang="en-US" sz="2400" dirty="0"/>
          </a:p>
        </p:txBody>
      </p:sp>
      <p:sp>
        <p:nvSpPr>
          <p:cNvPr id="3" name="Content Placeholder 2"/>
          <p:cNvSpPr>
            <a:spLocks noGrp="1"/>
          </p:cNvSpPr>
          <p:nvPr>
            <p:ph idx="1"/>
          </p:nvPr>
        </p:nvSpPr>
        <p:spPr>
          <a:xfrm>
            <a:off x="683050" y="914399"/>
            <a:ext cx="11112137" cy="5390147"/>
          </a:xfrm>
        </p:spPr>
        <p:txBody>
          <a:bodyPr>
            <a:noAutofit/>
          </a:bodyPr>
          <a:lstStyle/>
          <a:p>
            <a:pPr marL="0" marR="0" indent="0" algn="just">
              <a:spcBef>
                <a:spcPts val="600"/>
              </a:spcBef>
              <a:spcAft>
                <a:spcPts val="0"/>
              </a:spcAft>
              <a:buNone/>
            </a:pPr>
            <a:r>
              <a:rPr lang="ka-GE" sz="2000" dirty="0">
                <a:solidFill>
                  <a:schemeClr val="tx1"/>
                </a:solidFill>
                <a:ea typeface="Calibri" panose="020F0502020204030204" pitchFamily="34" charset="0"/>
                <a:cs typeface="Times New Roman" panose="02020603050405020304" pitchFamily="18" charset="0"/>
              </a:rPr>
              <a:t>საქმიანობის განხორციელებისას მოსალოდნელია და გზშ-ს პროცესში დეტალურად შესწავლილი იქნება შემდეგი სახის ზემოქმედებები:</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ატმოსფერულ ჰაერში მავნე ნივთიერებების ემისიები და ხმაურის გავრცელება;</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ზემოქმედება გეოლოგიურ გარემოზე და საშიში-გეოდინამიკური პროცესების რისკები;</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ზემოქმედება ზედაპირული და მიწისქვეშა წყლის გარემოზე;</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ზემოქმედება ხმელეთის ბიოლოგიურ გარემოზე, მათ შორის მცენარეულ საფარზე, ცხოველთა სახეობებზე და მათ საბინადრო ადგილებზე;</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ზემოქმედება წყლის ბიოლოგიურ გარემოზე;</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ზემოქმედება ნიადაგის ნაყოფიერ ფენაზე, გრუნტის დაბინძურების რისკები; </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ვიზუალურ-ლანდშაფტური ზემოქმედება;</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ნარჩენების წარმოქმნის და მართვის შედეგად მოსალოდნელი ზემოქმედება;</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ზემოქმედება ადამიანის ჯანმრთელობასა და უსაფრთხოებაზე;</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ზემოქმედება ადგილობრივი მოსახლეობის ცხოვრების პირობებზე, მათ შორის განსახლების და რესურსების შეზღუდვის რისკები; </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ზემოქმედება სატრანსპორტო ნაკადებზე;</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ზემოქმედება არსებულ ინფრასტრუქტურულ ობიექტებზე;</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ისტორიულ-კულტურულ და არქეოლოგიურ ძეგლებზე ზემოქმედების რისკები;</a:t>
            </a:r>
            <a:endParaRPr lang="en-US" sz="2000"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spcAft>
                <a:spcPts val="600"/>
              </a:spcAft>
              <a:buFont typeface="Symbol" panose="05050102010706020507" pitchFamily="18" charset="2"/>
              <a:buChar char=""/>
            </a:pPr>
            <a:r>
              <a:rPr lang="ka-GE" sz="2000" dirty="0">
                <a:solidFill>
                  <a:schemeClr val="tx1"/>
                </a:solidFill>
                <a:ea typeface="Calibri" panose="020F0502020204030204" pitchFamily="34" charset="0"/>
                <a:cs typeface="Times New Roman" panose="02020603050405020304" pitchFamily="18" charset="0"/>
              </a:rPr>
              <a:t>ტრანსსასაზღვრო </a:t>
            </a:r>
            <a:r>
              <a:rPr lang="ka-GE" sz="2000" dirty="0" smtClean="0">
                <a:solidFill>
                  <a:schemeClr val="tx1"/>
                </a:solidFill>
                <a:ea typeface="Calibri" panose="020F0502020204030204" pitchFamily="34" charset="0"/>
                <a:cs typeface="Times New Roman" panose="02020603050405020304" pitchFamily="18" charset="0"/>
              </a:rPr>
              <a:t>ზემოქმედება;</a:t>
            </a:r>
          </a:p>
          <a:p>
            <a:pPr marL="342900" lvl="0" indent="-342900" algn="just">
              <a:spcBef>
                <a:spcPts val="0"/>
              </a:spcBef>
              <a:spcAft>
                <a:spcPts val="600"/>
              </a:spcAft>
              <a:buFont typeface="Symbol" panose="05050102010706020507" pitchFamily="18" charset="2"/>
              <a:buChar char=""/>
            </a:pPr>
            <a:r>
              <a:rPr lang="ka-GE" sz="2000" dirty="0" smtClean="0">
                <a:solidFill>
                  <a:schemeClr val="tx1"/>
                </a:solidFill>
                <a:ea typeface="Calibri" panose="020F0502020204030204" pitchFamily="34" charset="0"/>
                <a:cs typeface="Times New Roman" panose="02020603050405020304" pitchFamily="18" charset="0"/>
              </a:rPr>
              <a:t>კუმულაციური </a:t>
            </a:r>
            <a:r>
              <a:rPr lang="ka-GE" sz="2000" dirty="0">
                <a:solidFill>
                  <a:schemeClr val="tx1"/>
                </a:solidFill>
                <a:ea typeface="Calibri" panose="020F0502020204030204" pitchFamily="34" charset="0"/>
                <a:cs typeface="Times New Roman" panose="02020603050405020304" pitchFamily="18" charset="0"/>
              </a:rPr>
              <a:t>ზემოქმედება.</a:t>
            </a:r>
            <a:endParaRPr lang="en-US" sz="2000" dirty="0">
              <a:solidFill>
                <a:schemeClr val="tx1"/>
              </a:solidFill>
            </a:endParaRPr>
          </a:p>
        </p:txBody>
      </p:sp>
    </p:spTree>
    <p:extLst>
      <p:ext uri="{BB962C8B-B14F-4D97-AF65-F5344CB8AC3E}">
        <p14:creationId xmlns:p14="http://schemas.microsoft.com/office/powerpoint/2010/main" val="1013699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507" y="348341"/>
            <a:ext cx="11643361" cy="6130835"/>
          </a:xfrm>
        </p:spPr>
      </p:pic>
      <p:sp>
        <p:nvSpPr>
          <p:cNvPr id="5" name="Rectangle 4"/>
          <p:cNvSpPr/>
          <p:nvPr/>
        </p:nvSpPr>
        <p:spPr>
          <a:xfrm>
            <a:off x="2571658" y="3497608"/>
            <a:ext cx="7301228" cy="584775"/>
          </a:xfrm>
          <a:prstGeom prst="rect">
            <a:avLst/>
          </a:prstGeom>
        </p:spPr>
        <p:txBody>
          <a:bodyPr wrap="square">
            <a:spAutoFit/>
          </a:bodyPr>
          <a:lstStyle/>
          <a:p>
            <a:pPr algn="ctr"/>
            <a:r>
              <a:rPr lang="ka-GE" sz="3200" dirty="0" smtClean="0"/>
              <a:t>გმადლობთ ყურადღებისთვის!!!!!</a:t>
            </a:r>
            <a:endParaRPr lang="en-US" sz="3200" dirty="0"/>
          </a:p>
        </p:txBody>
      </p:sp>
      <p:pic>
        <p:nvPicPr>
          <p:cNvPr id="6"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830" y="3413758"/>
            <a:ext cx="20193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18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297" y="513805"/>
            <a:ext cx="9875520" cy="522514"/>
          </a:xfrm>
        </p:spPr>
        <p:txBody>
          <a:bodyPr>
            <a:normAutofit/>
          </a:bodyPr>
          <a:lstStyle/>
          <a:p>
            <a:pPr algn="r"/>
            <a:r>
              <a:rPr lang="ka-GE" sz="2800" dirty="0" smtClean="0"/>
              <a:t>შესავალი</a:t>
            </a:r>
            <a:endParaRPr lang="en-US" sz="2800" dirty="0"/>
          </a:p>
        </p:txBody>
      </p:sp>
      <p:sp>
        <p:nvSpPr>
          <p:cNvPr id="3" name="Content Placeholder 2"/>
          <p:cNvSpPr>
            <a:spLocks noGrp="1"/>
          </p:cNvSpPr>
          <p:nvPr>
            <p:ph idx="1"/>
          </p:nvPr>
        </p:nvSpPr>
        <p:spPr>
          <a:xfrm>
            <a:off x="461554" y="1149531"/>
            <a:ext cx="10992159" cy="4885509"/>
          </a:xfrm>
        </p:spPr>
        <p:txBody>
          <a:bodyPr>
            <a:normAutofit/>
          </a:bodyPr>
          <a:lstStyle/>
          <a:p>
            <a:pPr marL="45720" indent="0" algn="just">
              <a:buNone/>
            </a:pPr>
            <a:r>
              <a:rPr lang="ka-GE" sz="1800" dirty="0">
                <a:solidFill>
                  <a:schemeClr val="tx1"/>
                </a:solidFill>
              </a:rPr>
              <a:t>შპს „ენერჯი დეველოფმენტ ჯორჯია“ ჩოხატაურის მუნიციპალიტეტში მდ. საშუალზე გეგმავს 2.32 მგვტ დადგმული სიმძლავრის ბუნებრივ ჩამონადენზე მომუშავე </a:t>
            </a:r>
            <a:r>
              <a:rPr lang="ka-GE" sz="1800" dirty="0" smtClean="0">
                <a:solidFill>
                  <a:schemeClr val="tx1"/>
                </a:solidFill>
              </a:rPr>
              <a:t>„საშუალა ჰესი“-ს </a:t>
            </a:r>
            <a:r>
              <a:rPr lang="ka-GE" sz="1800" dirty="0">
                <a:solidFill>
                  <a:schemeClr val="tx1"/>
                </a:solidFill>
              </a:rPr>
              <a:t>მშენებლობის და ექსპლუატაციის პროექტის განხორციელებას. </a:t>
            </a:r>
            <a:endParaRPr lang="ka-GE" sz="1800" dirty="0" smtClean="0">
              <a:solidFill>
                <a:schemeClr val="tx1"/>
              </a:solidFill>
            </a:endParaRPr>
          </a:p>
          <a:p>
            <a:pPr marL="45720" indent="0" algn="just">
              <a:buNone/>
            </a:pPr>
            <a:r>
              <a:rPr lang="ka-GE" sz="1800" dirty="0" smtClean="0">
                <a:solidFill>
                  <a:schemeClr val="tx1"/>
                </a:solidFill>
              </a:rPr>
              <a:t>საშუალა </a:t>
            </a:r>
            <a:r>
              <a:rPr lang="ka-GE" sz="1800" dirty="0">
                <a:solidFill>
                  <a:schemeClr val="tx1"/>
                </a:solidFill>
              </a:rPr>
              <a:t>ჰესის ტექნიკურ-ეკონომიკური დასაბუთების მიხედვით, დაგეგმილი საქმიანობა ითვალისწინებს მდ. საშუალას ჰიდროენერგეტიკული პოტენციალის ათვისებას ზ.დ. 1240 მ და 1060 მ ნიშნულებს შორის მოქცეულ მონაკვეთზე. ჰესის შემადგენლობაში იქნება შემდეგი ინფრასტრუქტურა:   </a:t>
            </a:r>
          </a:p>
          <a:p>
            <a:pPr algn="just"/>
            <a:r>
              <a:rPr lang="ka-GE" sz="1800" dirty="0" smtClean="0">
                <a:solidFill>
                  <a:schemeClr val="tx1"/>
                </a:solidFill>
              </a:rPr>
              <a:t>სათაო </a:t>
            </a:r>
            <a:r>
              <a:rPr lang="ka-GE" sz="1800" dirty="0">
                <a:solidFill>
                  <a:schemeClr val="tx1"/>
                </a:solidFill>
              </a:rPr>
              <a:t>ნაგებობა, რომლის შემადგენლობაში იქნება: ტიროლის ტიპის წყალმიმღები, სალექარი, უქმი წყალსაგდები და თევზსავალი;</a:t>
            </a:r>
          </a:p>
          <a:p>
            <a:pPr algn="just"/>
            <a:r>
              <a:rPr lang="ka-GE" sz="1800" dirty="0" smtClean="0">
                <a:solidFill>
                  <a:schemeClr val="tx1"/>
                </a:solidFill>
              </a:rPr>
              <a:t>სადაწნეო </a:t>
            </a:r>
            <a:r>
              <a:rPr lang="ka-GE" sz="1800" dirty="0">
                <a:solidFill>
                  <a:schemeClr val="tx1"/>
                </a:solidFill>
              </a:rPr>
              <a:t>მილსადენი;</a:t>
            </a:r>
          </a:p>
          <a:p>
            <a:pPr algn="just"/>
            <a:r>
              <a:rPr lang="ka-GE" sz="1800" dirty="0" smtClean="0">
                <a:solidFill>
                  <a:schemeClr val="tx1"/>
                </a:solidFill>
              </a:rPr>
              <a:t>ძალური </a:t>
            </a:r>
            <a:r>
              <a:rPr lang="ka-GE" sz="1800" dirty="0">
                <a:solidFill>
                  <a:schemeClr val="tx1"/>
                </a:solidFill>
              </a:rPr>
              <a:t>კვანძი.</a:t>
            </a:r>
          </a:p>
          <a:p>
            <a:pPr marL="45720" indent="0" algn="just">
              <a:buNone/>
            </a:pPr>
            <a:r>
              <a:rPr lang="ka-GE" sz="1800" dirty="0">
                <a:solidFill>
                  <a:schemeClr val="tx1"/>
                </a:solidFill>
              </a:rPr>
              <a:t>სამშენებლო სამუშაოები გულისხმობს „საშუალა ჰესი“-ს სათაო ნაგებობამდე მისასვლელი გზების მოწყობას, დროებითი სამშენებლო ინფრასტრუქტურის მობილიზაციას, მიწის სამუშაოებს და ჰესის ძირითადი ინფრასტრუქტურის ობიექტების </a:t>
            </a:r>
            <a:r>
              <a:rPr lang="ka-GE" sz="1800" dirty="0" smtClean="0">
                <a:solidFill>
                  <a:schemeClr val="tx1"/>
                </a:solidFill>
              </a:rPr>
              <a:t>სამშენებლო </a:t>
            </a:r>
            <a:r>
              <a:rPr lang="ka-GE" sz="1800" dirty="0">
                <a:solidFill>
                  <a:schemeClr val="tx1"/>
                </a:solidFill>
              </a:rPr>
              <a:t>და სამონტაჟო სამუშაოების შესრულებას. ასევე მშენებლობის დამთავრების შემდეგ </a:t>
            </a:r>
            <a:r>
              <a:rPr lang="ka-GE" sz="1800" dirty="0" smtClean="0">
                <a:solidFill>
                  <a:schemeClr val="tx1"/>
                </a:solidFill>
              </a:rPr>
              <a:t>სამშენებლო </a:t>
            </a:r>
            <a:r>
              <a:rPr lang="ka-GE" sz="1800" dirty="0">
                <a:solidFill>
                  <a:schemeClr val="tx1"/>
                </a:solidFill>
              </a:rPr>
              <a:t>ინფრასტრუქტურის დემობილიზაციას და პროექტის გავლენის ზონაში მოქცეული ტერიტორიების რეკულტივაციას. </a:t>
            </a:r>
            <a:endParaRPr lang="en-US" sz="1800" dirty="0">
              <a:solidFill>
                <a:schemeClr val="tx1"/>
              </a:solidFill>
            </a:endParaRPr>
          </a:p>
        </p:txBody>
      </p:sp>
    </p:spTree>
    <p:extLst>
      <p:ext uri="{BB962C8B-B14F-4D97-AF65-F5344CB8AC3E}">
        <p14:creationId xmlns:p14="http://schemas.microsoft.com/office/powerpoint/2010/main" val="86694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182" y="478972"/>
            <a:ext cx="3285309" cy="792479"/>
          </a:xfrm>
        </p:spPr>
        <p:txBody>
          <a:bodyPr>
            <a:normAutofit/>
          </a:bodyPr>
          <a:lstStyle/>
          <a:p>
            <a:pPr algn="r"/>
            <a:r>
              <a:rPr lang="ka-GE" sz="3200" dirty="0" smtClean="0"/>
              <a:t>ალტერნატივები</a:t>
            </a:r>
            <a:endParaRPr lang="en-US" sz="3200" dirty="0"/>
          </a:p>
        </p:txBody>
      </p:sp>
      <p:sp>
        <p:nvSpPr>
          <p:cNvPr id="3" name="Content Placeholder 2"/>
          <p:cNvSpPr>
            <a:spLocks noGrp="1"/>
          </p:cNvSpPr>
          <p:nvPr>
            <p:ph idx="1"/>
          </p:nvPr>
        </p:nvSpPr>
        <p:spPr>
          <a:xfrm>
            <a:off x="748939" y="1604552"/>
            <a:ext cx="9309461" cy="4395653"/>
          </a:xfrm>
        </p:spPr>
        <p:txBody>
          <a:bodyPr/>
          <a:lstStyle/>
          <a:p>
            <a:pPr marL="45720" indent="0" algn="just">
              <a:buNone/>
            </a:pPr>
            <a:r>
              <a:rPr lang="ka-GE" dirty="0">
                <a:solidFill>
                  <a:schemeClr val="tx1"/>
                </a:solidFill>
              </a:rPr>
              <a:t>საშუალა ჰესის პროექტირების პროცესში განიხილებოდა საპროექტო გადაწყვეტების შემდეგი ალტერნატიული ვარიანტები: </a:t>
            </a:r>
          </a:p>
          <a:p>
            <a:pPr algn="just"/>
            <a:r>
              <a:rPr lang="ka-GE" dirty="0" smtClean="0">
                <a:solidFill>
                  <a:schemeClr val="tx1"/>
                </a:solidFill>
              </a:rPr>
              <a:t>სათაო </a:t>
            </a:r>
            <a:r>
              <a:rPr lang="ka-GE" dirty="0">
                <a:solidFill>
                  <a:schemeClr val="tx1"/>
                </a:solidFill>
              </a:rPr>
              <a:t>ნაგებობის და ძალური კვანძის განთავსების ალტერნატიული ვარიანტები;</a:t>
            </a:r>
          </a:p>
          <a:p>
            <a:pPr algn="just"/>
            <a:r>
              <a:rPr lang="ka-GE" dirty="0" smtClean="0">
                <a:solidFill>
                  <a:schemeClr val="tx1"/>
                </a:solidFill>
              </a:rPr>
              <a:t>ჰესის </a:t>
            </a:r>
            <a:r>
              <a:rPr lang="ka-GE" dirty="0">
                <a:solidFill>
                  <a:schemeClr val="tx1"/>
                </a:solidFill>
              </a:rPr>
              <a:t>სადაწნეო სისტემის დერეფნის ალტერნატიული ვარიანტები;</a:t>
            </a:r>
          </a:p>
          <a:p>
            <a:pPr algn="just"/>
            <a:r>
              <a:rPr lang="ka-GE" dirty="0" smtClean="0">
                <a:solidFill>
                  <a:schemeClr val="tx1"/>
                </a:solidFill>
              </a:rPr>
              <a:t>არაქმედების </a:t>
            </a:r>
            <a:r>
              <a:rPr lang="ka-GE" dirty="0">
                <a:solidFill>
                  <a:schemeClr val="tx1"/>
                </a:solidFill>
              </a:rPr>
              <a:t>ალტერნატიული ვარიანტი. </a:t>
            </a:r>
          </a:p>
          <a:p>
            <a:pPr algn="just"/>
            <a:endParaRPr lang="en-US" dirty="0"/>
          </a:p>
        </p:txBody>
      </p:sp>
    </p:spTree>
    <p:extLst>
      <p:ext uri="{BB962C8B-B14F-4D97-AF65-F5344CB8AC3E}">
        <p14:creationId xmlns:p14="http://schemas.microsoft.com/office/powerpoint/2010/main" val="219376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406" y="365760"/>
            <a:ext cx="7550331" cy="827314"/>
          </a:xfrm>
        </p:spPr>
        <p:txBody>
          <a:bodyPr>
            <a:normAutofit/>
          </a:bodyPr>
          <a:lstStyle/>
          <a:p>
            <a:pPr algn="r"/>
            <a:r>
              <a:rPr lang="ka-GE" sz="2400" dirty="0" smtClean="0"/>
              <a:t>სადაწნეო </a:t>
            </a:r>
            <a:r>
              <a:rPr lang="ka-GE" sz="2400" dirty="0"/>
              <a:t>სისტემის განთავსების ალტერნატიული ვარიანტები </a:t>
            </a:r>
            <a:endParaRPr lang="en-US" sz="2400" dirty="0"/>
          </a:p>
        </p:txBody>
      </p:sp>
      <p:pic>
        <p:nvPicPr>
          <p:cNvPr id="8" name="Picture 7"/>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207295" y="3248251"/>
            <a:ext cx="4514442" cy="3222217"/>
          </a:xfrm>
          <a:prstGeom prst="rect">
            <a:avLst/>
          </a:prstGeom>
        </p:spPr>
      </p:pic>
      <p:sp>
        <p:nvSpPr>
          <p:cNvPr id="7" name="Rectangle 6"/>
          <p:cNvSpPr/>
          <p:nvPr/>
        </p:nvSpPr>
        <p:spPr>
          <a:xfrm>
            <a:off x="418010" y="1201184"/>
            <a:ext cx="11443063" cy="2308324"/>
          </a:xfrm>
          <a:prstGeom prst="rect">
            <a:avLst/>
          </a:prstGeom>
        </p:spPr>
        <p:txBody>
          <a:bodyPr wrap="square">
            <a:spAutoFit/>
          </a:bodyPr>
          <a:lstStyle/>
          <a:p>
            <a:r>
              <a:rPr lang="ka-GE" dirty="0" smtClean="0"/>
              <a:t>აღნიშნული ანალიზის საფუძველზე, განხილულ იქნა სქემის მოწყობის შემდეგი ორი ალტერნატიული ვარიანტი:</a:t>
            </a:r>
          </a:p>
          <a:p>
            <a:r>
              <a:rPr lang="ka-GE" dirty="0" smtClean="0"/>
              <a:t>•	ალტერნატივა 1 - სადაწნეო მილსადენის და ძალური კვანზის განთავსება მდ. საშუალას  მარჯვენა სანაპიროს ფერდობზე;</a:t>
            </a:r>
          </a:p>
          <a:p>
            <a:r>
              <a:rPr lang="ka-GE" dirty="0" smtClean="0"/>
              <a:t>•	ალტერნატივა 2 - სადაწნეო მილსადენის და ძალური კვანზის განთავსება მდ. საშუალას  მარცხენა სანაპიროს ფერდობზე;</a:t>
            </a:r>
          </a:p>
          <a:p>
            <a:r>
              <a:rPr lang="ka-GE" dirty="0" smtClean="0"/>
              <a:t>ზემოაღნიშნული ვარიანტების შედარება მოხდა ფიზიკურ და ბიოლოგიურ გარემოზე ზემოქმედების შეფასების კრიტერიუმების საფუძველზე.</a:t>
            </a:r>
            <a:endParaRPr lang="ka-GE" dirty="0"/>
          </a:p>
        </p:txBody>
      </p:sp>
      <p:sp>
        <p:nvSpPr>
          <p:cNvPr id="9" name="Rectangle 8"/>
          <p:cNvSpPr/>
          <p:nvPr/>
        </p:nvSpPr>
        <p:spPr>
          <a:xfrm>
            <a:off x="418011" y="3509508"/>
            <a:ext cx="6789284" cy="2862322"/>
          </a:xfrm>
          <a:prstGeom prst="rect">
            <a:avLst/>
          </a:prstGeom>
        </p:spPr>
        <p:txBody>
          <a:bodyPr wrap="square">
            <a:spAutoFit/>
          </a:bodyPr>
          <a:lstStyle/>
          <a:p>
            <a:pPr algn="just"/>
            <a:r>
              <a:rPr lang="ka-GE" i="1" u="sng" dirty="0" smtClean="0"/>
              <a:t>განხილული ალტერნატიული ვარიანტების მიხედვით, ძირითადი პარამეტრები თითქმის იდენტურია. მცირედი განსხვავებები არის მხოლოდ მილსადენისა და მისასვლელი გზების სიგრძეებში, სადაც ალტერნატივა 2-ის შემთხვევაში წარმოდგენილი მილსადენის სიგრძე და გზის სიგრძე არის ნაკლები ალტერნატივა 1-თან შედარებით.</a:t>
            </a:r>
          </a:p>
          <a:p>
            <a:pPr algn="just"/>
            <a:r>
              <a:rPr lang="ka-GE" i="1" u="sng" dirty="0" smtClean="0"/>
              <a:t>აღნიშნულის გათვალისწინებით, მე-2 ალტერნატიული ვარიანტის შემთხვევაში შედრებით ნაკლები იქნება მიწის სამუშაოების მოცულობები და შესაბამისად ამასთან დაკავშირებული გარემოზე ზემოქმედების რისკები.</a:t>
            </a:r>
            <a:endParaRPr lang="ka-GE" i="1" u="sng" dirty="0"/>
          </a:p>
        </p:txBody>
      </p:sp>
    </p:spTree>
    <p:extLst>
      <p:ext uri="{BB962C8B-B14F-4D97-AF65-F5344CB8AC3E}">
        <p14:creationId xmlns:p14="http://schemas.microsoft.com/office/powerpoint/2010/main" val="121071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3954" y="391886"/>
            <a:ext cx="7456714" cy="853440"/>
          </a:xfrm>
        </p:spPr>
        <p:txBody>
          <a:bodyPr>
            <a:normAutofit/>
          </a:bodyPr>
          <a:lstStyle/>
          <a:p>
            <a:pPr algn="r"/>
            <a:r>
              <a:rPr lang="ka-GE" sz="2800" dirty="0" smtClean="0"/>
              <a:t>ჰესის </a:t>
            </a:r>
            <a:r>
              <a:rPr lang="ka-GE" sz="2800" dirty="0"/>
              <a:t>ტიპის ალტერნატიული ვარიანტები</a:t>
            </a:r>
            <a:endParaRPr lang="en-US" sz="2800" dirty="0"/>
          </a:p>
        </p:txBody>
      </p:sp>
      <p:sp>
        <p:nvSpPr>
          <p:cNvPr id="3" name="Content Placeholder 2"/>
          <p:cNvSpPr>
            <a:spLocks noGrp="1"/>
          </p:cNvSpPr>
          <p:nvPr>
            <p:ph idx="1"/>
          </p:nvPr>
        </p:nvSpPr>
        <p:spPr>
          <a:xfrm>
            <a:off x="792482" y="1332412"/>
            <a:ext cx="10510774" cy="4789714"/>
          </a:xfrm>
        </p:spPr>
        <p:txBody>
          <a:bodyPr>
            <a:normAutofit/>
          </a:bodyPr>
          <a:lstStyle/>
          <a:p>
            <a:pPr marL="45720" indent="0" algn="just">
              <a:buNone/>
            </a:pPr>
            <a:r>
              <a:rPr lang="ka-GE" sz="2000" dirty="0">
                <a:solidFill>
                  <a:schemeClr val="tx1"/>
                </a:solidFill>
              </a:rPr>
              <a:t>ჰესის ტიპის შერჩევა განხორციელდა ადგილობრივი ტოპოგრაფიული, ჰიდროლოგიური, გეოლოგიური, სეისმური და სხვა მრავალი მონაცემების საფუძველზე. განხილული იქნა მთის პირობებში მცირე მდინარეების ათვისების ტრადიციული სქემები და შერჩეული იქნა არარეგულირებადი, ბუნებრივ ჩამონადენზე მომუშავე დერივაციული ტიპის ჰესი, რომელიც გულისხმობს წყალმიმღების მოწყობას, მის გაგრძელებაზე განლაგებული სალექარით და სადაწნეო მილსადენებით.</a:t>
            </a:r>
          </a:p>
          <a:p>
            <a:pPr marL="45720" indent="0" algn="just">
              <a:buNone/>
            </a:pPr>
            <a:r>
              <a:rPr lang="ka-GE" sz="2000" dirty="0">
                <a:solidFill>
                  <a:schemeClr val="tx1"/>
                </a:solidFill>
              </a:rPr>
              <a:t>საპროექტო უბანზე, წინასწარ ჩატარებული </a:t>
            </a:r>
            <a:r>
              <a:rPr lang="ka-GE" sz="2000" dirty="0" err="1">
                <a:solidFill>
                  <a:schemeClr val="tx1"/>
                </a:solidFill>
              </a:rPr>
              <a:t>წყალსამეურნეო</a:t>
            </a:r>
            <a:r>
              <a:rPr lang="ka-GE" sz="2000" dirty="0">
                <a:solidFill>
                  <a:schemeClr val="tx1"/>
                </a:solidFill>
              </a:rPr>
              <a:t> გაანგარიშებისა და სხვა პირობის გათვალისწინებით, შერჩეული იქნა ჰესის მოწყობის დერივაციული სქემა, რომელშიც დაწნევა იქმნება სიმაღლეთა სხვაობის გამოყენებით.</a:t>
            </a:r>
          </a:p>
          <a:p>
            <a:pPr marL="45720" indent="0" algn="just">
              <a:buNone/>
            </a:pPr>
            <a:r>
              <a:rPr lang="ka-GE" sz="2000" dirty="0">
                <a:solidFill>
                  <a:schemeClr val="tx1"/>
                </a:solidFill>
              </a:rPr>
              <a:t>მიღებული საპროექტო გადაწყვეტილება გარემოზე ზემოქმედების თვალსაზრისით საუკეთესო ალტერნატივაა, ვინაიდან რეგულირებად (წყალსაცავიანი) ჰიდროელექტროსადგურებთან შედარებით, გარემოზე მაღალი ზემოქმედების რისკებით არ გამოირჩევა</a:t>
            </a:r>
            <a:r>
              <a:rPr lang="ka-GE" dirty="0">
                <a:solidFill>
                  <a:schemeClr val="tx1"/>
                </a:solidFill>
              </a:rPr>
              <a:t>.</a:t>
            </a:r>
          </a:p>
        </p:txBody>
      </p:sp>
    </p:spTree>
    <p:extLst>
      <p:ext uri="{BB962C8B-B14F-4D97-AF65-F5344CB8AC3E}">
        <p14:creationId xmlns:p14="http://schemas.microsoft.com/office/powerpoint/2010/main" val="203577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936" y="365761"/>
            <a:ext cx="8109857" cy="853439"/>
          </a:xfrm>
        </p:spPr>
        <p:txBody>
          <a:bodyPr>
            <a:normAutofit/>
          </a:bodyPr>
          <a:lstStyle/>
          <a:p>
            <a:pPr algn="r"/>
            <a:r>
              <a:rPr lang="ka-GE" sz="2800" dirty="0" smtClean="0"/>
              <a:t>სადერივაციო </a:t>
            </a:r>
            <a:r>
              <a:rPr lang="ka-GE" sz="2800" dirty="0"/>
              <a:t>სისტემის ტიპის ალტერნატივები</a:t>
            </a:r>
            <a:endParaRPr lang="en-US" sz="2800" dirty="0"/>
          </a:p>
        </p:txBody>
      </p:sp>
      <p:sp>
        <p:nvSpPr>
          <p:cNvPr id="3" name="Content Placeholder 2"/>
          <p:cNvSpPr>
            <a:spLocks noGrp="1"/>
          </p:cNvSpPr>
          <p:nvPr>
            <p:ph idx="1"/>
          </p:nvPr>
        </p:nvSpPr>
        <p:spPr>
          <a:xfrm>
            <a:off x="566058" y="1128889"/>
            <a:ext cx="11260182" cy="4967111"/>
          </a:xfrm>
        </p:spPr>
        <p:txBody>
          <a:bodyPr>
            <a:normAutofit fontScale="77500" lnSpcReduction="20000"/>
          </a:bodyPr>
          <a:lstStyle/>
          <a:p>
            <a:pPr marL="45720" indent="0" algn="just">
              <a:buNone/>
            </a:pPr>
            <a:r>
              <a:rPr lang="ka-GE" dirty="0">
                <a:solidFill>
                  <a:schemeClr val="tx1"/>
                </a:solidFill>
              </a:rPr>
              <a:t>სათავე ნაგებობიდან ჰესის შენობამდე წყლის ტრანსპორტირებისათვის როგორც წესი  გამოიყენება გვირაბი, ღია არხი ან მილსადენი. საშუალა ჰესის მოცემულ კონკრეტულ შემთხვევაში ადგილობრივი რელიეფური პირობებიდან გამომდინარე სადერივაციო-სადაწნეო გვირაბის მოწყობა არც ტექნიკური და არც გარემოსდაცვითი თვალსაზრისით არ არის მიზანშეწონილი. შესაბამისად პროექტირების პროცესში განიხილებოდა ღია არხის ან მილსადენის მოწყობის ალტერნატიული ვარიანტები.</a:t>
            </a:r>
          </a:p>
          <a:p>
            <a:pPr marL="45720" indent="0" algn="just">
              <a:buNone/>
            </a:pPr>
            <a:r>
              <a:rPr lang="ka-GE" dirty="0">
                <a:solidFill>
                  <a:schemeClr val="tx1"/>
                </a:solidFill>
              </a:rPr>
              <a:t>ღია სადერივაციო არხის მოწყობის შემთხვევაში, საჭირო იქნება დამატებითი ინფრასტრუქტურის, კერძოდ: გამათანაბრებელი აუზის და სადაწნეო მილსადენის მოწყობა, რაც არსებული სპეციფიკური პირობებიდან გამომდინარე ტექნიკურად ძნელად განსახორციელებელია. გარდა აღნიშნულისა ღია სადერივაციო არხის მოწყობა დაკავშირებული იქნება ჰაბიტატების  მუდმივ ფრაგმენტაციასთან, რაც გაზრდის ბიოლოგიურ გარემოზე ზემოქმედების რისკებს. ყოველივე აღნიშნულის გათვალისწინებით სადერივაციო არხის ალტერნატიული ვარიანტის განხორციელება არ ჩაითვალა მიზანშეწონილად და </a:t>
            </a:r>
            <a:r>
              <a:rPr lang="ka-GE" u="sng" dirty="0">
                <a:solidFill>
                  <a:schemeClr val="tx1"/>
                </a:solidFill>
              </a:rPr>
              <a:t>შესაბამისად უპირატესობა მიენიჭა სადაწნეო მილსადენის ალტერნატიულ ვარიანტს.     </a:t>
            </a:r>
          </a:p>
          <a:p>
            <a:pPr marL="45720" indent="0" algn="just">
              <a:buNone/>
            </a:pPr>
            <a:r>
              <a:rPr lang="ka-GE" dirty="0">
                <a:solidFill>
                  <a:schemeClr val="tx1"/>
                </a:solidFill>
              </a:rPr>
              <a:t>სადაწნეო მილსადენის მასალის შესარჩევად განხილული იყო სამი სხვადასხვა შესაძლო ვარიანტი:</a:t>
            </a:r>
          </a:p>
          <a:p>
            <a:pPr algn="just"/>
            <a:r>
              <a:rPr lang="ka-GE" dirty="0" smtClean="0">
                <a:solidFill>
                  <a:schemeClr val="tx1"/>
                </a:solidFill>
              </a:rPr>
              <a:t>ლითონის </a:t>
            </a:r>
            <a:r>
              <a:rPr lang="ka-GE" dirty="0">
                <a:solidFill>
                  <a:schemeClr val="tx1"/>
                </a:solidFill>
              </a:rPr>
              <a:t>მილსადენი;</a:t>
            </a:r>
          </a:p>
          <a:p>
            <a:pPr algn="just"/>
            <a:r>
              <a:rPr lang="ka-GE" dirty="0" smtClean="0">
                <a:solidFill>
                  <a:schemeClr val="tx1"/>
                </a:solidFill>
              </a:rPr>
              <a:t>არმირებული </a:t>
            </a:r>
            <a:r>
              <a:rPr lang="ka-GE" dirty="0">
                <a:solidFill>
                  <a:schemeClr val="tx1"/>
                </a:solidFill>
              </a:rPr>
              <a:t>მინაბოჭკოვანი მილსადენი;</a:t>
            </a:r>
          </a:p>
          <a:p>
            <a:pPr algn="just"/>
            <a:r>
              <a:rPr lang="ka-GE" dirty="0" smtClean="0">
                <a:solidFill>
                  <a:schemeClr val="tx1"/>
                </a:solidFill>
              </a:rPr>
              <a:t>რკინაბეტონის </a:t>
            </a:r>
            <a:r>
              <a:rPr lang="ka-GE" dirty="0">
                <a:solidFill>
                  <a:schemeClr val="tx1"/>
                </a:solidFill>
              </a:rPr>
              <a:t>მილსადენ.</a:t>
            </a:r>
          </a:p>
          <a:p>
            <a:pPr marL="45720" indent="0" algn="just">
              <a:buNone/>
            </a:pPr>
            <a:r>
              <a:rPr lang="ka-GE" dirty="0">
                <a:solidFill>
                  <a:schemeClr val="tx1"/>
                </a:solidFill>
              </a:rPr>
              <a:t>საუკეთესო ვარიანტის შერჩევისას გათვალიწინებული იქნა ადგილობრივი რელიეფური და გეოლოგიური პირობები, სატრანსპორტო ოპერაციების შესრულებასთან დაკავშირებული საკითხები, ასევე ის ფაქტი, რომ ჰესი იქნება </a:t>
            </a:r>
            <a:r>
              <a:rPr lang="ka-GE" dirty="0" err="1">
                <a:solidFill>
                  <a:schemeClr val="tx1"/>
                </a:solidFill>
              </a:rPr>
              <a:t>მაღალდაწნევიანი</a:t>
            </a:r>
            <a:r>
              <a:rPr lang="ka-GE" dirty="0">
                <a:solidFill>
                  <a:schemeClr val="tx1"/>
                </a:solidFill>
              </a:rPr>
              <a:t> და უპირატესობა მიენიჭა ფოლადის  მილსადენის მოწყობის ალტერნატიულ ვარიანტს. ასეთი საპროექტო გაწყვეტა მისაღებია გარემოსდაცვითი თვალსაზრისითაც, რადგან  ფოლადის მილსადენი გამოირჩევა მაღალი სიმტკიცით, რაც მინიმუმამდე შეამცირებს დაზიანების რისკებს. </a:t>
            </a:r>
            <a:endParaRPr lang="en-US" dirty="0">
              <a:solidFill>
                <a:schemeClr val="tx1"/>
              </a:solidFill>
            </a:endParaRPr>
          </a:p>
        </p:txBody>
      </p:sp>
    </p:spTree>
    <p:extLst>
      <p:ext uri="{BB962C8B-B14F-4D97-AF65-F5344CB8AC3E}">
        <p14:creationId xmlns:p14="http://schemas.microsoft.com/office/powerpoint/2010/main" val="83053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3107" y="374468"/>
            <a:ext cx="3224349" cy="740229"/>
          </a:xfrm>
        </p:spPr>
        <p:txBody>
          <a:bodyPr>
            <a:normAutofit/>
          </a:bodyPr>
          <a:lstStyle/>
          <a:p>
            <a:pPr algn="r"/>
            <a:r>
              <a:rPr lang="ka-GE" sz="2800" dirty="0" smtClean="0"/>
              <a:t>პროექტის </a:t>
            </a:r>
            <a:r>
              <a:rPr lang="ka-GE" sz="2800" dirty="0"/>
              <a:t>აღწერა</a:t>
            </a:r>
            <a:endParaRPr lang="en-US" sz="2800" dirty="0"/>
          </a:p>
        </p:txBody>
      </p:sp>
      <p:sp>
        <p:nvSpPr>
          <p:cNvPr id="3" name="Content Placeholder 2"/>
          <p:cNvSpPr>
            <a:spLocks noGrp="1"/>
          </p:cNvSpPr>
          <p:nvPr>
            <p:ph idx="1"/>
          </p:nvPr>
        </p:nvSpPr>
        <p:spPr>
          <a:xfrm>
            <a:off x="670560" y="1236617"/>
            <a:ext cx="10345311" cy="4859383"/>
          </a:xfrm>
        </p:spPr>
        <p:txBody>
          <a:bodyPr>
            <a:normAutofit fontScale="77500" lnSpcReduction="20000"/>
          </a:bodyPr>
          <a:lstStyle/>
          <a:p>
            <a:pPr marL="45720" indent="0" algn="just">
              <a:buNone/>
            </a:pPr>
            <a:r>
              <a:rPr lang="ka-GE" dirty="0">
                <a:solidFill>
                  <a:schemeClr val="tx1"/>
                </a:solidFill>
              </a:rPr>
              <a:t>ტექნიკურ-ეკონომიკური დასაბუთების მიხედვით, ათვისებული იქნება მდ. საშუალას 1240-1060 მ ნიშნულებს შორის მოქცეული მონაკვეთის ჰიდროენერგეტიკული პოტენციალი. </a:t>
            </a:r>
            <a:endParaRPr lang="en-US" dirty="0">
              <a:solidFill>
                <a:schemeClr val="tx1"/>
              </a:solidFill>
            </a:endParaRPr>
          </a:p>
          <a:p>
            <a:pPr marL="45720" indent="0" algn="just">
              <a:buNone/>
            </a:pPr>
            <a:r>
              <a:rPr lang="ka-GE" dirty="0">
                <a:solidFill>
                  <a:schemeClr val="tx1"/>
                </a:solidFill>
              </a:rPr>
              <a:t>საპროექტო ტერიტორია მდებარეობს ქ. ჩოხატაურის სამხრეთ-დასავლეთით 18 კმ მანძილზე, უახლოესი დასახლებული პუნქტი სოფ. მეწიეთი მდებარეობს დაახლოებით 7-8 კმ-ში.  </a:t>
            </a:r>
            <a:endParaRPr lang="en-US" dirty="0">
              <a:solidFill>
                <a:schemeClr val="tx1"/>
              </a:solidFill>
            </a:endParaRPr>
          </a:p>
          <a:p>
            <a:pPr marL="45720" indent="0" algn="just">
              <a:buNone/>
            </a:pPr>
            <a:r>
              <a:rPr lang="ka-GE" dirty="0">
                <a:solidFill>
                  <a:schemeClr val="tx1"/>
                </a:solidFill>
              </a:rPr>
              <a:t>საპროექტო ჰესის შემადგენლობაში იქნება შემდეგი ინფრასტრუქტურის ობიექტები: </a:t>
            </a:r>
            <a:endParaRPr lang="en-US" dirty="0">
              <a:solidFill>
                <a:schemeClr val="tx1"/>
              </a:solidFill>
            </a:endParaRPr>
          </a:p>
          <a:p>
            <a:pPr lvl="0" algn="just"/>
            <a:r>
              <a:rPr lang="ka-GE" dirty="0">
                <a:solidFill>
                  <a:schemeClr val="tx1"/>
                </a:solidFill>
              </a:rPr>
              <a:t>სათავე ნაგებობა (ტიროლის ტიპის წყალმიმღები, სალექარი, უქმი წყალსაგდები და თევზსავალი);</a:t>
            </a:r>
            <a:endParaRPr lang="en-US" dirty="0">
              <a:solidFill>
                <a:schemeClr val="tx1"/>
              </a:solidFill>
            </a:endParaRPr>
          </a:p>
          <a:p>
            <a:pPr lvl="0" algn="just"/>
            <a:r>
              <a:rPr lang="ka-GE" dirty="0">
                <a:solidFill>
                  <a:schemeClr val="tx1"/>
                </a:solidFill>
              </a:rPr>
              <a:t>უქმი წყალსაგდები;</a:t>
            </a:r>
            <a:endParaRPr lang="en-US" dirty="0">
              <a:solidFill>
                <a:schemeClr val="tx1"/>
              </a:solidFill>
            </a:endParaRPr>
          </a:p>
          <a:p>
            <a:pPr lvl="0" algn="just"/>
            <a:r>
              <a:rPr lang="ka-GE" dirty="0">
                <a:solidFill>
                  <a:schemeClr val="tx1"/>
                </a:solidFill>
              </a:rPr>
              <a:t>სალექარი;</a:t>
            </a:r>
            <a:endParaRPr lang="en-US" dirty="0">
              <a:solidFill>
                <a:schemeClr val="tx1"/>
              </a:solidFill>
            </a:endParaRPr>
          </a:p>
          <a:p>
            <a:pPr lvl="0" algn="just"/>
            <a:r>
              <a:rPr lang="ka-GE" dirty="0">
                <a:solidFill>
                  <a:schemeClr val="tx1"/>
                </a:solidFill>
              </a:rPr>
              <a:t>სადაწნეო მილსადენი;</a:t>
            </a:r>
            <a:endParaRPr lang="en-US" dirty="0">
              <a:solidFill>
                <a:schemeClr val="tx1"/>
              </a:solidFill>
            </a:endParaRPr>
          </a:p>
          <a:p>
            <a:pPr lvl="0" algn="just"/>
            <a:r>
              <a:rPr lang="ka-GE" dirty="0">
                <a:solidFill>
                  <a:schemeClr val="tx1"/>
                </a:solidFill>
              </a:rPr>
              <a:t>ძალური კვანძი.</a:t>
            </a:r>
            <a:endParaRPr lang="en-US" dirty="0">
              <a:solidFill>
                <a:schemeClr val="tx1"/>
              </a:solidFill>
            </a:endParaRPr>
          </a:p>
          <a:p>
            <a:pPr marL="45720" indent="0" algn="just">
              <a:buNone/>
            </a:pPr>
            <a:r>
              <a:rPr lang="ka-GE" dirty="0">
                <a:solidFill>
                  <a:schemeClr val="tx1"/>
                </a:solidFill>
              </a:rPr>
              <a:t>სათავე ნაგებობისთვის შერჩეულია ტიროლის ტიპის წყალმიმღები, რომელიც განთავსდება მდინარის კალაპოტში. ნაგებობის შემადგენლობაში შედის თევზსავალი და სალექარი. ძალური კვანძვისათვის წყლის მიწოდება მოხდება ფოლადის სადაწნეო მილსადენის საშუალებით. ძალური კვანძი იქნება მიწისზედა ნაგებობა. ტურბინების შემდეგ წყალი გადაეცემა მდ. საშუალას წყალგამყვანი არხების საშუალებით. </a:t>
            </a:r>
            <a:endParaRPr lang="en-US" dirty="0">
              <a:solidFill>
                <a:schemeClr val="tx1"/>
              </a:solidFill>
            </a:endParaRPr>
          </a:p>
          <a:p>
            <a:pPr marL="45720" indent="0">
              <a:buNone/>
            </a:pPr>
            <a:endParaRPr lang="en-US" dirty="0"/>
          </a:p>
        </p:txBody>
      </p:sp>
    </p:spTree>
    <p:extLst>
      <p:ext uri="{BB962C8B-B14F-4D97-AF65-F5344CB8AC3E}">
        <p14:creationId xmlns:p14="http://schemas.microsoft.com/office/powerpoint/2010/main" val="68891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234831" y="380395"/>
            <a:ext cx="7700935" cy="5892558"/>
          </a:xfrm>
          <a:prstGeom prst="rect">
            <a:avLst/>
          </a:prstGeom>
        </p:spPr>
      </p:pic>
      <p:sp>
        <p:nvSpPr>
          <p:cNvPr id="2" name="Title 1"/>
          <p:cNvSpPr>
            <a:spLocks noGrp="1"/>
          </p:cNvSpPr>
          <p:nvPr>
            <p:ph type="title"/>
          </p:nvPr>
        </p:nvSpPr>
        <p:spPr>
          <a:xfrm>
            <a:off x="7794172" y="1950720"/>
            <a:ext cx="4197530" cy="1550126"/>
          </a:xfrm>
        </p:spPr>
        <p:txBody>
          <a:bodyPr>
            <a:normAutofit/>
          </a:bodyPr>
          <a:lstStyle/>
          <a:p>
            <a:pPr algn="r"/>
            <a:r>
              <a:rPr lang="ka-GE" sz="2000" dirty="0" smtClean="0"/>
              <a:t>საპროექტო </a:t>
            </a:r>
            <a:r>
              <a:rPr lang="ka-GE" sz="2000" dirty="0"/>
              <a:t>ჰესის კომუნიკაციების განლაგების სქემა </a:t>
            </a:r>
            <a:endParaRPr lang="en-US" sz="2000" dirty="0"/>
          </a:p>
        </p:txBody>
      </p:sp>
    </p:spTree>
    <p:extLst>
      <p:ext uri="{BB962C8B-B14F-4D97-AF65-F5344CB8AC3E}">
        <p14:creationId xmlns:p14="http://schemas.microsoft.com/office/powerpoint/2010/main" val="200277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609600"/>
            <a:ext cx="10448109" cy="574766"/>
          </a:xfrm>
        </p:spPr>
        <p:txBody>
          <a:bodyPr>
            <a:normAutofit/>
          </a:bodyPr>
          <a:lstStyle/>
          <a:p>
            <a:pPr algn="r"/>
            <a:r>
              <a:rPr lang="ka-GE" sz="2800" dirty="0" smtClean="0"/>
              <a:t>ჰესის განთავსების სიტუაციური სქემა</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1582614" y="1251857"/>
            <a:ext cx="9076677" cy="4487091"/>
          </a:xfrm>
          <a:prstGeom prst="rect">
            <a:avLst/>
          </a:prstGeom>
        </p:spPr>
      </p:pic>
    </p:spTree>
    <p:extLst>
      <p:ext uri="{BB962C8B-B14F-4D97-AF65-F5344CB8AC3E}">
        <p14:creationId xmlns:p14="http://schemas.microsoft.com/office/powerpoint/2010/main" val="687520181"/>
      </p:ext>
    </p:extLst>
  </p:cSld>
  <p:clrMapOvr>
    <a:masterClrMapping/>
  </p:clrMapOvr>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117</TotalTime>
  <Words>1384</Words>
  <Application>Microsoft Office PowerPoint</Application>
  <PresentationFormat>Widescreen</PresentationFormat>
  <Paragraphs>89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AcadNusx</vt:lpstr>
      <vt:lpstr>Arial</vt:lpstr>
      <vt:lpstr>Calibri</vt:lpstr>
      <vt:lpstr>Corbel</vt:lpstr>
      <vt:lpstr>Sylfaen</vt:lpstr>
      <vt:lpstr>Symbol</vt:lpstr>
      <vt:lpstr>Times New Roman</vt:lpstr>
      <vt:lpstr>Basis</vt:lpstr>
      <vt:lpstr>PowerPoint Presentation</vt:lpstr>
      <vt:lpstr>შესავალი</vt:lpstr>
      <vt:lpstr>ალტერნატივები</vt:lpstr>
      <vt:lpstr>სადაწნეო სისტემის განთავსების ალტერნატიული ვარიანტები </vt:lpstr>
      <vt:lpstr>ჰესის ტიპის ალტერნატიული ვარიანტები</vt:lpstr>
      <vt:lpstr>სადერივაციო სისტემის ტიპის ალტერნატივები</vt:lpstr>
      <vt:lpstr>პროექტის აღწერა</vt:lpstr>
      <vt:lpstr>საპროექტო ჰესის კომუნიკაციების განლაგების სქემა </vt:lpstr>
      <vt:lpstr>ჰესის განთავსების სიტუაციური სქემა</vt:lpstr>
      <vt:lpstr>სათავე ნაგებობა</vt:lpstr>
      <vt:lpstr>PowerPoint Presentation</vt:lpstr>
      <vt:lpstr>მილსადენი</vt:lpstr>
      <vt:lpstr>ძალური კვანძი</vt:lpstr>
      <vt:lpstr>ჰესის შენობის ჭრილი</vt:lpstr>
      <vt:lpstr>სამშენებლო სამუშაოები</vt:lpstr>
      <vt:lpstr>გარემოზე შესაძლო ზემოქმედების</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SaloMe MePariShvili</dc:creator>
  <cp:lastModifiedBy>SaloMe MePariShvili</cp:lastModifiedBy>
  <cp:revision>12</cp:revision>
  <dcterms:created xsi:type="dcterms:W3CDTF">2020-10-19T06:39:31Z</dcterms:created>
  <dcterms:modified xsi:type="dcterms:W3CDTF">2020-10-19T14:07:03Z</dcterms:modified>
</cp:coreProperties>
</file>