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0"/>
  </p:notesMasterIdLst>
  <p:sldIdLst>
    <p:sldId id="257" r:id="rId2"/>
    <p:sldId id="258" r:id="rId3"/>
    <p:sldId id="259" r:id="rId4"/>
    <p:sldId id="296" r:id="rId5"/>
    <p:sldId id="291" r:id="rId6"/>
    <p:sldId id="301" r:id="rId7"/>
    <p:sldId id="303" r:id="rId8"/>
    <p:sldId id="289" r:id="rId9"/>
    <p:sldId id="290" r:id="rId10"/>
    <p:sldId id="299" r:id="rId11"/>
    <p:sldId id="297" r:id="rId12"/>
    <p:sldId id="298" r:id="rId13"/>
    <p:sldId id="305" r:id="rId14"/>
    <p:sldId id="266" r:id="rId15"/>
    <p:sldId id="287" r:id="rId16"/>
    <p:sldId id="306" r:id="rId17"/>
    <p:sldId id="261" r:id="rId18"/>
    <p:sldId id="262" r:id="rId19"/>
    <p:sldId id="307" r:id="rId20"/>
    <p:sldId id="263" r:id="rId21"/>
    <p:sldId id="264" r:id="rId22"/>
    <p:sldId id="265" r:id="rId23"/>
    <p:sldId id="267" r:id="rId24"/>
    <p:sldId id="269" r:id="rId25"/>
    <p:sldId id="270" r:id="rId26"/>
    <p:sldId id="272" r:id="rId27"/>
    <p:sldId id="273" r:id="rId28"/>
    <p:sldId id="275" r:id="rId29"/>
    <p:sldId id="276" r:id="rId30"/>
    <p:sldId id="277" r:id="rId31"/>
    <p:sldId id="278" r:id="rId32"/>
    <p:sldId id="280" r:id="rId33"/>
    <p:sldId id="282" r:id="rId34"/>
    <p:sldId id="283" r:id="rId35"/>
    <p:sldId id="284" r:id="rId36"/>
    <p:sldId id="285" r:id="rId37"/>
    <p:sldId id="286" r:id="rId38"/>
    <p:sldId id="294"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CD95F21-B6EA-48DD-B8FB-495872C185F3}">
          <p14:sldIdLst>
            <p14:sldId id="257"/>
            <p14:sldId id="258"/>
            <p14:sldId id="259"/>
            <p14:sldId id="296"/>
            <p14:sldId id="291"/>
            <p14:sldId id="301"/>
            <p14:sldId id="303"/>
            <p14:sldId id="289"/>
            <p14:sldId id="290"/>
            <p14:sldId id="299"/>
            <p14:sldId id="297"/>
            <p14:sldId id="298"/>
            <p14:sldId id="305"/>
            <p14:sldId id="266"/>
            <p14:sldId id="287"/>
            <p14:sldId id="306"/>
            <p14:sldId id="261"/>
            <p14:sldId id="262"/>
            <p14:sldId id="307"/>
            <p14:sldId id="263"/>
            <p14:sldId id="264"/>
            <p14:sldId id="265"/>
            <p14:sldId id="267"/>
            <p14:sldId id="269"/>
            <p14:sldId id="270"/>
            <p14:sldId id="272"/>
            <p14:sldId id="273"/>
            <p14:sldId id="275"/>
            <p14:sldId id="276"/>
            <p14:sldId id="277"/>
            <p14:sldId id="278"/>
            <p14:sldId id="280"/>
            <p14:sldId id="282"/>
            <p14:sldId id="283"/>
            <p14:sldId id="284"/>
            <p14:sldId id="285"/>
            <p14:sldId id="286"/>
            <p14:sldId id="294"/>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0" d="100"/>
          <a:sy n="70" d="100"/>
        </p:scale>
        <p:origin x="66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30DD43-DEE8-41B7-958D-E8473499BA9C}" type="datetimeFigureOut">
              <a:rPr lang="en-US" smtClean="0"/>
              <a:t>10/8/2020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30726F-3851-4AC5-BA96-43930A370A1D}" type="slidenum">
              <a:rPr lang="en-US" smtClean="0"/>
              <a:t>‹#›</a:t>
            </a:fld>
            <a:endParaRPr lang="en-US"/>
          </a:p>
        </p:txBody>
      </p:sp>
    </p:spTree>
    <p:extLst>
      <p:ext uri="{BB962C8B-B14F-4D97-AF65-F5344CB8AC3E}">
        <p14:creationId xmlns:p14="http://schemas.microsoft.com/office/powerpoint/2010/main" val="27397588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AA34E55B-5614-40BF-814F-6D6F57185FF4}" type="slidenum">
              <a:rPr lang="en-US" smtClean="0"/>
              <a:pPr/>
              <a:t>2</a:t>
            </a:fld>
            <a:endParaRPr lang="en-US"/>
          </a:p>
        </p:txBody>
      </p:sp>
    </p:spTree>
    <p:extLst>
      <p:ext uri="{BB962C8B-B14F-4D97-AF65-F5344CB8AC3E}">
        <p14:creationId xmlns:p14="http://schemas.microsoft.com/office/powerpoint/2010/main" val="7016814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35DBB56-E3A5-491E-AA15-318A8A8A0364}" type="datetimeFigureOut">
              <a:rPr lang="en-US" smtClean="0"/>
              <a:t>10/8/2020</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19C1474E-5397-4F93-BEBC-6F964A38DC60}" type="slidenum">
              <a:rPr lang="en-US" smtClean="0"/>
              <a:t>‹#›</a:t>
            </a:fld>
            <a:endParaRPr lang="en-US"/>
          </a:p>
        </p:txBody>
      </p:sp>
    </p:spTree>
    <p:extLst>
      <p:ext uri="{BB962C8B-B14F-4D97-AF65-F5344CB8AC3E}">
        <p14:creationId xmlns:p14="http://schemas.microsoft.com/office/powerpoint/2010/main" val="37338743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35DBB56-E3A5-491E-AA15-318A8A8A0364}" type="datetimeFigureOut">
              <a:rPr lang="en-US" smtClean="0"/>
              <a:t>10/8/2020</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19C1474E-5397-4F93-BEBC-6F964A38DC60}" type="slidenum">
              <a:rPr lang="en-US" smtClean="0"/>
              <a:t>‹#›</a:t>
            </a:fld>
            <a:endParaRPr lang="en-US"/>
          </a:p>
        </p:txBody>
      </p:sp>
    </p:spTree>
    <p:extLst>
      <p:ext uri="{BB962C8B-B14F-4D97-AF65-F5344CB8AC3E}">
        <p14:creationId xmlns:p14="http://schemas.microsoft.com/office/powerpoint/2010/main" val="36936121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35DBB56-E3A5-491E-AA15-318A8A8A0364}" type="datetimeFigureOut">
              <a:rPr lang="en-US" smtClean="0"/>
              <a:t>10/8/2020</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19C1474E-5397-4F93-BEBC-6F964A38DC60}"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6231887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935DBB56-E3A5-491E-AA15-318A8A8A0364}" type="datetimeFigureOut">
              <a:rPr lang="en-US" smtClean="0"/>
              <a:t>10/8/2020</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9C1474E-5397-4F93-BEBC-6F964A38DC60}" type="slidenum">
              <a:rPr lang="en-US" smtClean="0"/>
              <a:t>‹#›</a:t>
            </a:fld>
            <a:endParaRPr lang="en-US"/>
          </a:p>
        </p:txBody>
      </p:sp>
    </p:spTree>
    <p:extLst>
      <p:ext uri="{BB962C8B-B14F-4D97-AF65-F5344CB8AC3E}">
        <p14:creationId xmlns:p14="http://schemas.microsoft.com/office/powerpoint/2010/main" val="39794229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935DBB56-E3A5-491E-AA15-318A8A8A0364}" type="datetimeFigureOut">
              <a:rPr lang="en-US" smtClean="0"/>
              <a:t>10/8/2020</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9C1474E-5397-4F93-BEBC-6F964A38DC60}"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277308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935DBB56-E3A5-491E-AA15-318A8A8A0364}" type="datetimeFigureOut">
              <a:rPr lang="en-US" smtClean="0"/>
              <a:t>10/8/2020</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9C1474E-5397-4F93-BEBC-6F964A38DC60}" type="slidenum">
              <a:rPr lang="en-US" smtClean="0"/>
              <a:t>‹#›</a:t>
            </a:fld>
            <a:endParaRPr lang="en-US"/>
          </a:p>
        </p:txBody>
      </p:sp>
    </p:spTree>
    <p:extLst>
      <p:ext uri="{BB962C8B-B14F-4D97-AF65-F5344CB8AC3E}">
        <p14:creationId xmlns:p14="http://schemas.microsoft.com/office/powerpoint/2010/main" val="36951089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35DBB56-E3A5-491E-AA15-318A8A8A0364}" type="datetimeFigureOut">
              <a:rPr lang="en-US" smtClean="0"/>
              <a:t>10/8/2020</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9C1474E-5397-4F93-BEBC-6F964A38DC60}" type="slidenum">
              <a:rPr lang="en-US" smtClean="0"/>
              <a:t>‹#›</a:t>
            </a:fld>
            <a:endParaRPr lang="en-US"/>
          </a:p>
        </p:txBody>
      </p:sp>
    </p:spTree>
    <p:extLst>
      <p:ext uri="{BB962C8B-B14F-4D97-AF65-F5344CB8AC3E}">
        <p14:creationId xmlns:p14="http://schemas.microsoft.com/office/powerpoint/2010/main" val="34978644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35DBB56-E3A5-491E-AA15-318A8A8A0364}" type="datetimeFigureOut">
              <a:rPr lang="en-US" smtClean="0"/>
              <a:t>10/8/2020</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9C1474E-5397-4F93-BEBC-6F964A38DC60}" type="slidenum">
              <a:rPr lang="en-US" smtClean="0"/>
              <a:t>‹#›</a:t>
            </a:fld>
            <a:endParaRPr lang="en-US"/>
          </a:p>
        </p:txBody>
      </p:sp>
    </p:spTree>
    <p:extLst>
      <p:ext uri="{BB962C8B-B14F-4D97-AF65-F5344CB8AC3E}">
        <p14:creationId xmlns:p14="http://schemas.microsoft.com/office/powerpoint/2010/main" val="220564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35DBB56-E3A5-491E-AA15-318A8A8A0364}" type="datetimeFigureOut">
              <a:rPr lang="en-US" smtClean="0"/>
              <a:t>10/8/2020</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9C1474E-5397-4F93-BEBC-6F964A38DC60}" type="slidenum">
              <a:rPr lang="en-US" smtClean="0"/>
              <a:t>‹#›</a:t>
            </a:fld>
            <a:endParaRPr lang="en-US"/>
          </a:p>
        </p:txBody>
      </p:sp>
    </p:spTree>
    <p:extLst>
      <p:ext uri="{BB962C8B-B14F-4D97-AF65-F5344CB8AC3E}">
        <p14:creationId xmlns:p14="http://schemas.microsoft.com/office/powerpoint/2010/main" val="14623319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35DBB56-E3A5-491E-AA15-318A8A8A0364}" type="datetimeFigureOut">
              <a:rPr lang="en-US" smtClean="0"/>
              <a:t>10/8/2020</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19C1474E-5397-4F93-BEBC-6F964A38DC60}" type="slidenum">
              <a:rPr lang="en-US" smtClean="0"/>
              <a:t>‹#›</a:t>
            </a:fld>
            <a:endParaRPr lang="en-US"/>
          </a:p>
        </p:txBody>
      </p:sp>
    </p:spTree>
    <p:extLst>
      <p:ext uri="{BB962C8B-B14F-4D97-AF65-F5344CB8AC3E}">
        <p14:creationId xmlns:p14="http://schemas.microsoft.com/office/powerpoint/2010/main" val="32878993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35DBB56-E3A5-491E-AA15-318A8A8A0364}" type="datetimeFigureOut">
              <a:rPr lang="en-US" smtClean="0"/>
              <a:t>10/8/2020</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19C1474E-5397-4F93-BEBC-6F964A38DC60}" type="slidenum">
              <a:rPr lang="en-US" smtClean="0"/>
              <a:t>‹#›</a:t>
            </a:fld>
            <a:endParaRPr lang="en-US"/>
          </a:p>
        </p:txBody>
      </p:sp>
    </p:spTree>
    <p:extLst>
      <p:ext uri="{BB962C8B-B14F-4D97-AF65-F5344CB8AC3E}">
        <p14:creationId xmlns:p14="http://schemas.microsoft.com/office/powerpoint/2010/main" val="21009640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35DBB56-E3A5-491E-AA15-318A8A8A0364}" type="datetimeFigureOut">
              <a:rPr lang="en-US" smtClean="0"/>
              <a:t>10/8/2020</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19C1474E-5397-4F93-BEBC-6F964A38DC60}" type="slidenum">
              <a:rPr lang="en-US" smtClean="0"/>
              <a:t>‹#›</a:t>
            </a:fld>
            <a:endParaRPr lang="en-US"/>
          </a:p>
        </p:txBody>
      </p:sp>
    </p:spTree>
    <p:extLst>
      <p:ext uri="{BB962C8B-B14F-4D97-AF65-F5344CB8AC3E}">
        <p14:creationId xmlns:p14="http://schemas.microsoft.com/office/powerpoint/2010/main" val="20950463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35DBB56-E3A5-491E-AA15-318A8A8A0364}" type="datetimeFigureOut">
              <a:rPr lang="en-US" smtClean="0"/>
              <a:t>10/8/2020</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19C1474E-5397-4F93-BEBC-6F964A38DC60}" type="slidenum">
              <a:rPr lang="en-US" smtClean="0"/>
              <a:t>‹#›</a:t>
            </a:fld>
            <a:endParaRPr lang="en-US"/>
          </a:p>
        </p:txBody>
      </p:sp>
    </p:spTree>
    <p:extLst>
      <p:ext uri="{BB962C8B-B14F-4D97-AF65-F5344CB8AC3E}">
        <p14:creationId xmlns:p14="http://schemas.microsoft.com/office/powerpoint/2010/main" val="32626934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5DBB56-E3A5-491E-AA15-318A8A8A0364}" type="datetimeFigureOut">
              <a:rPr lang="en-US" smtClean="0"/>
              <a:t>10/8/2020</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19C1474E-5397-4F93-BEBC-6F964A38DC60}" type="slidenum">
              <a:rPr lang="en-US" smtClean="0"/>
              <a:t>‹#›</a:t>
            </a:fld>
            <a:endParaRPr lang="en-US"/>
          </a:p>
        </p:txBody>
      </p:sp>
    </p:spTree>
    <p:extLst>
      <p:ext uri="{BB962C8B-B14F-4D97-AF65-F5344CB8AC3E}">
        <p14:creationId xmlns:p14="http://schemas.microsoft.com/office/powerpoint/2010/main" val="21515611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935DBB56-E3A5-491E-AA15-318A8A8A0364}" type="datetimeFigureOut">
              <a:rPr lang="en-US" smtClean="0"/>
              <a:t>10/8/2020</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19C1474E-5397-4F93-BEBC-6F964A38DC60}" type="slidenum">
              <a:rPr lang="en-US" smtClean="0"/>
              <a:t>‹#›</a:t>
            </a:fld>
            <a:endParaRPr lang="en-US"/>
          </a:p>
        </p:txBody>
      </p:sp>
    </p:spTree>
    <p:extLst>
      <p:ext uri="{BB962C8B-B14F-4D97-AF65-F5344CB8AC3E}">
        <p14:creationId xmlns:p14="http://schemas.microsoft.com/office/powerpoint/2010/main" val="1912294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935DBB56-E3A5-491E-AA15-318A8A8A0364}" type="datetimeFigureOut">
              <a:rPr lang="en-US" smtClean="0"/>
              <a:t>10/8/2020</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9C1474E-5397-4F93-BEBC-6F964A38DC60}" type="slidenum">
              <a:rPr lang="en-US" smtClean="0"/>
              <a:t>‹#›</a:t>
            </a:fld>
            <a:endParaRPr lang="en-US"/>
          </a:p>
        </p:txBody>
      </p:sp>
    </p:spTree>
    <p:extLst>
      <p:ext uri="{BB962C8B-B14F-4D97-AF65-F5344CB8AC3E}">
        <p14:creationId xmlns:p14="http://schemas.microsoft.com/office/powerpoint/2010/main" val="27878469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935DBB56-E3A5-491E-AA15-318A8A8A0364}" type="datetimeFigureOut">
              <a:rPr lang="en-US" smtClean="0"/>
              <a:t>10/8/2020</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19C1474E-5397-4F93-BEBC-6F964A38DC60}" type="slidenum">
              <a:rPr lang="en-US" smtClean="0"/>
              <a:t>‹#›</a:t>
            </a:fld>
            <a:endParaRPr lang="en-US"/>
          </a:p>
        </p:txBody>
      </p:sp>
    </p:spTree>
    <p:extLst>
      <p:ext uri="{BB962C8B-B14F-4D97-AF65-F5344CB8AC3E}">
        <p14:creationId xmlns:p14="http://schemas.microsoft.com/office/powerpoint/2010/main" val="221924469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567" y="0"/>
            <a:ext cx="12017433" cy="5345084"/>
          </a:xfrm>
        </p:spPr>
        <p:txBody>
          <a:bodyPr>
            <a:noAutofit/>
          </a:bodyPr>
          <a:lstStyle/>
          <a:p>
            <a:pPr algn="ctr">
              <a:lnSpc>
                <a:spcPct val="150000"/>
              </a:lnSpc>
            </a:pPr>
            <a:r>
              <a:rPr lang="ka-GE" sz="2800" b="1" dirty="0" smtClean="0">
                <a:latin typeface="+mn-lt"/>
              </a:rPr>
              <a:t>გარდაბნის მუნიციპალიტეტში, სოფ. გამარჯვების მიმდებარე ტერიტორიაზე 110/35/10 კვ ძაბვის ქვესადგური „გამარჯვება“-ს და 35 კვ ძაბვის ელექტრო-გადამცემი ხაზის „გამარჯვება-ვაზიანი“- ს მშენებლობისა და ექსპლუატაციის </a:t>
            </a:r>
            <a:br>
              <a:rPr lang="ka-GE" sz="2800" b="1" dirty="0" smtClean="0">
                <a:latin typeface="+mn-lt"/>
              </a:rPr>
            </a:br>
            <a:r>
              <a:rPr lang="ka-GE" sz="2800" b="1" dirty="0" smtClean="0">
                <a:latin typeface="+mn-lt"/>
              </a:rPr>
              <a:t>პროექტი</a:t>
            </a:r>
            <a:br>
              <a:rPr lang="ka-GE" sz="2800" b="1" dirty="0" smtClean="0">
                <a:latin typeface="+mn-lt"/>
              </a:rPr>
            </a:br>
            <a:r>
              <a:rPr lang="ka-GE" sz="2800" b="1" dirty="0" smtClean="0">
                <a:latin typeface="+mn-lt"/>
              </a:rPr>
              <a:t>გარემოზე ზემოქმედების შეფასების ანგარიში</a:t>
            </a:r>
            <a:br>
              <a:rPr lang="ka-GE" sz="2800" b="1" dirty="0" smtClean="0">
                <a:latin typeface="+mn-lt"/>
              </a:rPr>
            </a:br>
            <a:endParaRPr lang="en-US" sz="2800" dirty="0">
              <a:latin typeface="+mn-lt"/>
            </a:endParaRPr>
          </a:p>
        </p:txBody>
      </p:sp>
      <p:pic>
        <p:nvPicPr>
          <p:cNvPr id="6" name="Picture 5" descr="C:\Users\CompiShop\Downloads\unnamed.jpg"/>
          <p:cNvPicPr/>
          <p:nvPr/>
        </p:nvPicPr>
        <p:blipFill>
          <a:blip r:embed="rId2">
            <a:extLst>
              <a:ext uri="{28A0092B-C50C-407E-A947-70E740481C1C}">
                <a14:useLocalDpi xmlns:a14="http://schemas.microsoft.com/office/drawing/2010/main" val="0"/>
              </a:ext>
            </a:extLst>
          </a:blip>
          <a:srcRect/>
          <a:stretch>
            <a:fillRect/>
          </a:stretch>
        </p:blipFill>
        <p:spPr bwMode="auto">
          <a:xfrm>
            <a:off x="9958647" y="-1"/>
            <a:ext cx="2233353" cy="947651"/>
          </a:xfrm>
          <a:prstGeom prst="rect">
            <a:avLst/>
          </a:prstGeom>
          <a:noFill/>
          <a:ln>
            <a:noFill/>
          </a:ln>
        </p:spPr>
      </p:pic>
      <p:sp>
        <p:nvSpPr>
          <p:cNvPr id="4" name="Rectangle 3"/>
          <p:cNvSpPr/>
          <p:nvPr/>
        </p:nvSpPr>
        <p:spPr>
          <a:xfrm>
            <a:off x="5478087" y="6118167"/>
            <a:ext cx="1155469" cy="4821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Sylfaen" panose="010A0502050306030303" pitchFamily="18" charset="0"/>
              </a:rPr>
              <a:t>2020</a:t>
            </a:r>
            <a:r>
              <a:rPr lang="ka-GE" dirty="0" smtClean="0">
                <a:solidFill>
                  <a:schemeClr val="tx1"/>
                </a:solidFill>
                <a:latin typeface="Sylfaen" panose="010A0502050306030303" pitchFamily="18" charset="0"/>
              </a:rPr>
              <a:t> წ</a:t>
            </a:r>
            <a:endParaRPr lang="en-US" dirty="0">
              <a:solidFill>
                <a:schemeClr val="tx1"/>
              </a:solidFill>
              <a:latin typeface="Sylfaen" panose="010A0502050306030303" pitchFamily="18" charset="0"/>
            </a:endParaRPr>
          </a:p>
        </p:txBody>
      </p:sp>
    </p:spTree>
    <p:extLst>
      <p:ext uri="{BB962C8B-B14F-4D97-AF65-F5344CB8AC3E}">
        <p14:creationId xmlns:p14="http://schemas.microsoft.com/office/powerpoint/2010/main" val="11928613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255" y="1"/>
            <a:ext cx="12025745" cy="1454728"/>
          </a:xfrm>
        </p:spPr>
        <p:txBody>
          <a:bodyPr>
            <a:normAutofit/>
          </a:bodyPr>
          <a:lstStyle/>
          <a:p>
            <a:pPr algn="ctr"/>
            <a:r>
              <a:rPr lang="ka-GE" sz="2400" b="1" dirty="0">
                <a:solidFill>
                  <a:srgbClr val="FF0000"/>
                </a:solidFill>
                <a:latin typeface="Sylfaen" panose="010A0502050306030303" pitchFamily="18" charset="0"/>
                <a:ea typeface="+mn-ea"/>
                <a:cs typeface="+mn-cs"/>
              </a:rPr>
              <a:t>ეგხ „გამარჯვება-ვაზიანის“</a:t>
            </a:r>
            <a:br>
              <a:rPr lang="ka-GE" sz="2400" b="1" dirty="0">
                <a:solidFill>
                  <a:srgbClr val="FF0000"/>
                </a:solidFill>
                <a:latin typeface="Sylfaen" panose="010A0502050306030303" pitchFamily="18" charset="0"/>
                <a:ea typeface="+mn-ea"/>
                <a:cs typeface="+mn-cs"/>
              </a:rPr>
            </a:br>
            <a:r>
              <a:rPr lang="ka-GE" sz="2400" b="1" dirty="0">
                <a:solidFill>
                  <a:srgbClr val="FF0000"/>
                </a:solidFill>
                <a:latin typeface="Sylfaen" panose="010A0502050306030303" pitchFamily="18" charset="0"/>
                <a:ea typeface="+mn-ea"/>
                <a:cs typeface="+mn-cs"/>
              </a:rPr>
              <a:t>საპროექტო ტრასის მიწისქვეშა მონაკვეთი</a:t>
            </a:r>
            <a:r>
              <a:rPr lang="en-US" sz="2400" b="1" dirty="0">
                <a:solidFill>
                  <a:schemeClr val="tx1">
                    <a:lumMod val="75000"/>
                    <a:lumOff val="25000"/>
                  </a:schemeClr>
                </a:solidFill>
                <a:latin typeface="Sylfaen" panose="010A0502050306030303" pitchFamily="18" charset="0"/>
                <a:ea typeface="+mn-ea"/>
                <a:cs typeface="+mn-cs"/>
              </a:rPr>
              <a:t/>
            </a:r>
            <a:br>
              <a:rPr lang="en-US" sz="2400" b="1" dirty="0">
                <a:solidFill>
                  <a:schemeClr val="tx1">
                    <a:lumMod val="75000"/>
                    <a:lumOff val="25000"/>
                  </a:schemeClr>
                </a:solidFill>
                <a:latin typeface="Sylfaen" panose="010A0502050306030303" pitchFamily="18" charset="0"/>
                <a:ea typeface="+mn-ea"/>
                <a:cs typeface="+mn-cs"/>
              </a:rPr>
            </a:br>
            <a:endParaRPr lang="en-US" sz="2400" b="1" dirty="0">
              <a:solidFill>
                <a:schemeClr val="tx1">
                  <a:lumMod val="75000"/>
                  <a:lumOff val="25000"/>
                </a:schemeClr>
              </a:solidFill>
              <a:latin typeface="Sylfaen" panose="010A0502050306030303" pitchFamily="18" charset="0"/>
              <a:ea typeface="+mn-ea"/>
              <a:cs typeface="+mn-cs"/>
            </a:endParaRPr>
          </a:p>
        </p:txBody>
      </p:sp>
      <p:sp>
        <p:nvSpPr>
          <p:cNvPr id="3" name="Content Placeholder 2"/>
          <p:cNvSpPr>
            <a:spLocks noGrp="1"/>
          </p:cNvSpPr>
          <p:nvPr>
            <p:ph idx="1"/>
          </p:nvPr>
        </p:nvSpPr>
        <p:spPr>
          <a:xfrm>
            <a:off x="166255" y="939338"/>
            <a:ext cx="9227126" cy="6084917"/>
          </a:xfrm>
        </p:spPr>
        <p:txBody>
          <a:bodyPr>
            <a:normAutofit/>
          </a:bodyPr>
          <a:lstStyle/>
          <a:p>
            <a:pPr algn="just"/>
            <a:r>
              <a:rPr lang="ka-GE" sz="2000" b="1" dirty="0">
                <a:latin typeface="Sylfaen" panose="010A0502050306030303" pitchFamily="18" charset="0"/>
              </a:rPr>
              <a:t>მიწისქვეშა ეგხ სათავეს იღებს საპროექტო ქვესადგურის ტერიტორიიდან და მიემართება მისგან სამხრეთ-დასავლეთისკენ. გადამცემი ხაზის ტრასა 1500 მეტრის მანძილზე პარალელურად გაუყვება სოფელ ვაზიანისკენ მიმავალ მეორეხარისხოვანი გზის დასავლეთ კიდეს, გადაკვეთს თბილისის შემოვლით მაგისტრალს და მიმართულების უცვლელად გრუნტის გზას კიდევ 1350 გრძ.მ-ის მანძილზე მიუყვება</a:t>
            </a:r>
            <a:r>
              <a:rPr lang="ka-GE" sz="2000" b="1" dirty="0" smtClean="0">
                <a:latin typeface="Sylfaen" panose="010A0502050306030303" pitchFamily="18" charset="0"/>
              </a:rPr>
              <a:t>.</a:t>
            </a:r>
            <a:endParaRPr lang="en-US" sz="2000" b="1" dirty="0" smtClean="0">
              <a:latin typeface="Sylfaen" panose="010A0502050306030303" pitchFamily="18" charset="0"/>
            </a:endParaRPr>
          </a:p>
          <a:p>
            <a:pPr marL="0" indent="0" algn="ctr">
              <a:buNone/>
            </a:pPr>
            <a:endParaRPr lang="en-US" sz="2000" b="1" dirty="0" smtClean="0"/>
          </a:p>
          <a:p>
            <a:pPr marL="0" indent="0" algn="ctr">
              <a:buNone/>
            </a:pPr>
            <a:r>
              <a:rPr lang="ka-GE" sz="2400" b="1" dirty="0">
                <a:solidFill>
                  <a:srgbClr val="FF0000"/>
                </a:solidFill>
                <a:latin typeface="Sylfaen" panose="010A0502050306030303" pitchFamily="18" charset="0"/>
              </a:rPr>
              <a:t>ეგხ „გამარჯვება-ვაზიანი“</a:t>
            </a:r>
            <a:br>
              <a:rPr lang="ka-GE" sz="2400" b="1" dirty="0">
                <a:solidFill>
                  <a:srgbClr val="FF0000"/>
                </a:solidFill>
                <a:latin typeface="Sylfaen" panose="010A0502050306030303" pitchFamily="18" charset="0"/>
              </a:rPr>
            </a:br>
            <a:r>
              <a:rPr lang="ka-GE" sz="2400" b="1" dirty="0">
                <a:solidFill>
                  <a:srgbClr val="FF0000"/>
                </a:solidFill>
                <a:latin typeface="Sylfaen" panose="010A0502050306030303" pitchFamily="18" charset="0"/>
              </a:rPr>
              <a:t>საპროექტო ტრასის საჰაერო სექცია</a:t>
            </a:r>
            <a:endParaRPr lang="en-US" sz="2400" b="1" dirty="0">
              <a:solidFill>
                <a:srgbClr val="FF0000"/>
              </a:solidFill>
              <a:latin typeface="Sylfaen" panose="010A0502050306030303" pitchFamily="18" charset="0"/>
            </a:endParaRPr>
          </a:p>
          <a:p>
            <a:pPr algn="just"/>
            <a:r>
              <a:rPr lang="ka-GE" sz="2000" b="1" dirty="0"/>
              <a:t>საგურამო-ნავთლუღის“ 700 მმ-იანი მაგისტრალური გაზსადენის და სოფელ ვაზიანისკენ მიმავალი საავტომობილო გზის პერპენდიკულარული გადაკვეთის უბანთან 30 მეტრის სიახლოვეს დგება ეგხ „გამარჯვება-ვაზიანის“ </a:t>
            </a:r>
            <a:r>
              <a:rPr lang="en-US" sz="2000" b="1" dirty="0">
                <a:latin typeface="Sylfaen" panose="010A0502050306030303" pitchFamily="18" charset="0"/>
              </a:rPr>
              <a:t>N1 </a:t>
            </a:r>
            <a:r>
              <a:rPr lang="ka-GE" sz="2000" b="1" dirty="0"/>
              <a:t>საყრდენი, საიდანაც ეგხ „ვაზიანის“ </a:t>
            </a:r>
            <a:r>
              <a:rPr lang="en-US" sz="2000" b="1" dirty="0">
                <a:latin typeface="Sylfaen" panose="010A0502050306030303" pitchFamily="18" charset="0"/>
              </a:rPr>
              <a:t>N51 </a:t>
            </a:r>
            <a:r>
              <a:rPr lang="ka-GE" sz="2000" b="1" dirty="0"/>
              <a:t>საყრდენამდე ელ. ენერგიის  მიწოდება მთლიანად  განხორციელდება საჰაერო მონაკვეთით. საჰაერო ტრასისთვის სულ გამოყენებულია 5 საყრდენი ანძა. უკანასკნელი, მე-5 ანძით ხდება არსებული ეგხ „ვაზიანის“ ჩაჭრა. </a:t>
            </a:r>
            <a:endParaRPr lang="en-US" sz="2000" b="1" dirty="0">
              <a:latin typeface="Sylfaen" panose="010A0502050306030303" pitchFamily="18" charset="0"/>
            </a:endParaRPr>
          </a:p>
          <a:p>
            <a:endParaRPr lang="en-US" sz="2000" dirty="0"/>
          </a:p>
          <a:p>
            <a:pPr marL="0" indent="0" algn="ctr">
              <a:buNone/>
            </a:pPr>
            <a:endParaRPr lang="en-US" sz="2000" b="1" dirty="0">
              <a:latin typeface="Sylfaen" panose="010A0502050306030303" pitchFamily="18" charset="0"/>
            </a:endParaRPr>
          </a:p>
        </p:txBody>
      </p:sp>
      <p:pic>
        <p:nvPicPr>
          <p:cNvPr id="5" name="Picture 4" descr="C:\Users\Dato\AppData\Local\Microsoft\Windows\INetCache\Content.Word\ეგხ-ის ტრასის I მონაკვეთი რუკაზე გაფერადებული.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93381" y="839586"/>
            <a:ext cx="2798619" cy="2194560"/>
          </a:xfrm>
          <a:prstGeom prst="rect">
            <a:avLst/>
          </a:prstGeom>
          <a:noFill/>
          <a:ln>
            <a:noFill/>
          </a:ln>
        </p:spPr>
      </p:pic>
    </p:spTree>
    <p:extLst>
      <p:ext uri="{BB962C8B-B14F-4D97-AF65-F5344CB8AC3E}">
        <p14:creationId xmlns:p14="http://schemas.microsoft.com/office/powerpoint/2010/main" val="24607683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7014949"/>
          </a:xfrm>
          <a:prstGeom prst="rect">
            <a:avLst/>
          </a:prstGeom>
        </p:spPr>
      </p:pic>
    </p:spTree>
    <p:extLst>
      <p:ext uri="{BB962C8B-B14F-4D97-AF65-F5344CB8AC3E}">
        <p14:creationId xmlns:p14="http://schemas.microsoft.com/office/powerpoint/2010/main" val="25290008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846161"/>
          </a:xfrm>
        </p:spPr>
        <p:txBody>
          <a:bodyPr>
            <a:noAutofit/>
          </a:bodyPr>
          <a:lstStyle/>
          <a:p>
            <a:pPr algn="ctr"/>
            <a:r>
              <a:rPr lang="ka-GE" sz="2400" b="1" dirty="0"/>
              <a:t>საპროექტო  საკაბელო/საჰაერო ეგხ-ს და არსებული ეგხ ვაზიანის განთავსების სიტუაციური სქემა</a:t>
            </a:r>
            <a:endParaRPr lang="en-US" sz="2400" dirty="0"/>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0" y="846161"/>
            <a:ext cx="12192000" cy="6011839"/>
          </a:xfrm>
          <a:prstGeom prst="rect">
            <a:avLst/>
          </a:prstGeom>
        </p:spPr>
      </p:pic>
    </p:spTree>
    <p:extLst>
      <p:ext uri="{BB962C8B-B14F-4D97-AF65-F5344CB8AC3E}">
        <p14:creationId xmlns:p14="http://schemas.microsoft.com/office/powerpoint/2010/main" val="26214372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1999" cy="590204"/>
          </a:xfrm>
        </p:spPr>
        <p:txBody>
          <a:bodyPr>
            <a:normAutofit fontScale="90000"/>
          </a:bodyPr>
          <a:lstStyle/>
          <a:p>
            <a:pPr algn="ctr"/>
            <a:r>
              <a:rPr lang="ka-GE" sz="2700" b="1" dirty="0">
                <a:solidFill>
                  <a:schemeClr val="tx1">
                    <a:lumMod val="75000"/>
                    <a:lumOff val="25000"/>
                  </a:schemeClr>
                </a:solidFill>
                <a:latin typeface="Sylfaen" panose="010A0502050306030303" pitchFamily="18" charset="0"/>
                <a:ea typeface="+mn-ea"/>
                <a:cs typeface="+mn-cs"/>
              </a:rPr>
              <a:t>პროექტის ალტერნატიული ვარიანტები</a:t>
            </a:r>
            <a:r>
              <a:rPr lang="ka-GE" sz="4400" dirty="0"/>
              <a:t/>
            </a:r>
            <a:br>
              <a:rPr lang="ka-GE" sz="4400" dirty="0"/>
            </a:br>
            <a:endParaRPr lang="en-US" dirty="0"/>
          </a:p>
        </p:txBody>
      </p:sp>
      <p:sp>
        <p:nvSpPr>
          <p:cNvPr id="3" name="Content Placeholder 2"/>
          <p:cNvSpPr>
            <a:spLocks noGrp="1"/>
          </p:cNvSpPr>
          <p:nvPr>
            <p:ph idx="1"/>
          </p:nvPr>
        </p:nvSpPr>
        <p:spPr>
          <a:xfrm>
            <a:off x="0" y="756458"/>
            <a:ext cx="12192000" cy="6176357"/>
          </a:xfrm>
        </p:spPr>
        <p:txBody>
          <a:bodyPr/>
          <a:lstStyle/>
          <a:p>
            <a:pPr marL="0" indent="0" algn="ctr">
              <a:buNone/>
            </a:pPr>
            <a:r>
              <a:rPr lang="ka-GE" sz="2000" b="1" dirty="0">
                <a:solidFill>
                  <a:srgbClr val="FF0000"/>
                </a:solidFill>
                <a:latin typeface="Sylfaen" panose="010A0502050306030303" pitchFamily="18" charset="0"/>
              </a:rPr>
              <a:t>არ განხორციელების ალტერნატივა </a:t>
            </a:r>
          </a:p>
          <a:p>
            <a:pPr algn="just"/>
            <a:r>
              <a:rPr lang="ka-GE" sz="2000" b="1" dirty="0">
                <a:latin typeface="Sylfaen" panose="010A0502050306030303" pitchFamily="18" charset="0"/>
              </a:rPr>
              <a:t>პროექტის განხორციელების საჭიროება დაკავშირებულია ქალაქ თბილისის თვითმმართველი ერთეულისა და გარდაბნის მუნიციპალიტეტის ტერიტორიაზე ორხევი-ლილო-ვაზიანი-სართიჭალას კვანძში მისაერთებელი სიმძლავრეების დეფიციტთან და ფაქტობრივად ელექტრულ ქსელთან მიერთების შესაძლებლობის გარეშე რჩება სახელმწიფო პროგრამით დაფინანსებული რიგი ახალი საწარმოები, რაც ხელს უშლის ტერიტიტორიის სამრეწველო </a:t>
            </a:r>
            <a:r>
              <a:rPr lang="ka-GE" sz="2000" b="1" dirty="0" smtClean="0">
                <a:latin typeface="Sylfaen" panose="010A0502050306030303" pitchFamily="18" charset="0"/>
              </a:rPr>
              <a:t>განვითარებას</a:t>
            </a:r>
            <a:r>
              <a:rPr lang="ka-GE" sz="2000" b="1" dirty="0">
                <a:latin typeface="Sylfaen" panose="010A0502050306030303" pitchFamily="18" charset="0"/>
              </a:rPr>
              <a:t>;</a:t>
            </a:r>
            <a:endParaRPr lang="en-US" sz="2000" b="1" dirty="0">
              <a:latin typeface="Sylfaen" panose="010A0502050306030303" pitchFamily="18" charset="0"/>
            </a:endParaRPr>
          </a:p>
          <a:p>
            <a:pPr algn="just"/>
            <a:r>
              <a:rPr lang="ka-GE" sz="2000" b="1" dirty="0" smtClean="0">
                <a:latin typeface="Sylfaen" panose="010A0502050306030303" pitchFamily="18" charset="0"/>
              </a:rPr>
              <a:t>ზემოთაღნიშნული </a:t>
            </a:r>
            <a:r>
              <a:rPr lang="ka-GE" sz="2000" b="1" dirty="0">
                <a:latin typeface="Sylfaen" panose="010A0502050306030303" pitchFamily="18" charset="0"/>
              </a:rPr>
              <a:t>კვანძის ძირითადი მკვებავი ელექტროგადამცემი ხაზი - „ორხევი 2“ - მუშაობს მასზე ხანგრძლივად დასაშვები დატვირთვის ზღვარზე, რაც, ახალი მიერთებების შეფერხებასთან ერთად, ქმნის ამ ტერიტორიაზე განთავსებული საწარმოების ელექტრომომარაგების შეწყვეტის მაღალ </a:t>
            </a:r>
            <a:r>
              <a:rPr lang="ka-GE" sz="2000" b="1" dirty="0" smtClean="0">
                <a:latin typeface="Sylfaen" panose="010A0502050306030303" pitchFamily="18" charset="0"/>
              </a:rPr>
              <a:t>რისკს</a:t>
            </a:r>
            <a:r>
              <a:rPr lang="ka-GE" sz="2000" b="1" dirty="0">
                <a:latin typeface="Sylfaen" panose="010A0502050306030303" pitchFamily="18" charset="0"/>
              </a:rPr>
              <a:t>;</a:t>
            </a:r>
            <a:endParaRPr lang="en-US" sz="2000" b="1" dirty="0">
              <a:latin typeface="Sylfaen" panose="010A0502050306030303" pitchFamily="18" charset="0"/>
            </a:endParaRPr>
          </a:p>
          <a:p>
            <a:pPr marL="0" indent="0" algn="just">
              <a:buNone/>
            </a:pPr>
            <a:endParaRPr lang="ka-GE" sz="2000" b="1" dirty="0" smtClean="0">
              <a:latin typeface="Sylfaen" panose="010A0502050306030303" pitchFamily="18" charset="0"/>
            </a:endParaRPr>
          </a:p>
          <a:p>
            <a:pPr marL="0" indent="0" algn="ctr">
              <a:buNone/>
            </a:pPr>
            <a:r>
              <a:rPr lang="ka-GE" sz="2000" b="1" dirty="0" smtClean="0">
                <a:latin typeface="Sylfaen" panose="010A0502050306030303" pitchFamily="18" charset="0"/>
              </a:rPr>
              <a:t>არაქმედების </a:t>
            </a:r>
            <a:r>
              <a:rPr lang="ka-GE" sz="2000" b="1" dirty="0">
                <a:latin typeface="Sylfaen" panose="010A0502050306030303" pitchFamily="18" charset="0"/>
              </a:rPr>
              <a:t>ალტერნატივა იქნებოდა ზემოხსენებული გადაწყვეტილების უგულებელყოფა და სახელმწიფოებრივი მნიშვნელობის ეკონომიკური ზონის განვითარებისათვის აუცილებელი პროექტის განხორციელებაზე უარის </a:t>
            </a:r>
            <a:r>
              <a:rPr lang="ka-GE" sz="2000" b="1" dirty="0" smtClean="0">
                <a:latin typeface="Sylfaen" panose="010A0502050306030303" pitchFamily="18" charset="0"/>
              </a:rPr>
              <a:t>თქმა. </a:t>
            </a:r>
            <a:endParaRPr lang="en-US" sz="2000" b="1" dirty="0">
              <a:latin typeface="Sylfaen" panose="010A0502050306030303" pitchFamily="18" charset="0"/>
            </a:endParaRPr>
          </a:p>
        </p:txBody>
      </p:sp>
    </p:spTree>
    <p:extLst>
      <p:ext uri="{BB962C8B-B14F-4D97-AF65-F5344CB8AC3E}">
        <p14:creationId xmlns:p14="http://schemas.microsoft.com/office/powerpoint/2010/main" val="24539705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255" y="0"/>
            <a:ext cx="12025745" cy="1080656"/>
          </a:xfrm>
        </p:spPr>
        <p:txBody>
          <a:bodyPr>
            <a:normAutofit/>
          </a:bodyPr>
          <a:lstStyle/>
          <a:p>
            <a:pPr algn="ctr"/>
            <a:r>
              <a:rPr lang="ka-GE" sz="2400" b="1" dirty="0">
                <a:solidFill>
                  <a:schemeClr val="tx1">
                    <a:lumMod val="75000"/>
                    <a:lumOff val="25000"/>
                  </a:schemeClr>
                </a:solidFill>
                <a:latin typeface="Sylfaen" panose="010A0502050306030303" pitchFamily="18" charset="0"/>
                <a:ea typeface="+mn-ea"/>
                <a:cs typeface="+mn-cs"/>
              </a:rPr>
              <a:t>პროექტის ალტერნატიული ვარიანტები</a:t>
            </a:r>
            <a:r>
              <a:rPr lang="ka-GE" sz="3200" dirty="0" smtClean="0"/>
              <a:t/>
            </a:r>
            <a:br>
              <a:rPr lang="ka-GE" sz="3200" dirty="0" smtClean="0"/>
            </a:br>
            <a:endParaRPr lang="en-US" sz="2000" b="1" dirty="0">
              <a:solidFill>
                <a:srgbClr val="FF0000"/>
              </a:solidFill>
              <a:latin typeface="Sylfaen" panose="010A0502050306030303" pitchFamily="18" charset="0"/>
              <a:ea typeface="+mn-ea"/>
              <a:cs typeface="+mn-cs"/>
            </a:endParaRPr>
          </a:p>
        </p:txBody>
      </p:sp>
      <p:sp>
        <p:nvSpPr>
          <p:cNvPr id="3" name="Content Placeholder 2"/>
          <p:cNvSpPr>
            <a:spLocks noGrp="1"/>
          </p:cNvSpPr>
          <p:nvPr>
            <p:ph idx="1"/>
          </p:nvPr>
        </p:nvSpPr>
        <p:spPr>
          <a:xfrm>
            <a:off x="166255" y="565265"/>
            <a:ext cx="12025745" cy="6292735"/>
          </a:xfrm>
        </p:spPr>
        <p:txBody>
          <a:bodyPr>
            <a:normAutofit fontScale="92500" lnSpcReduction="10000"/>
          </a:bodyPr>
          <a:lstStyle/>
          <a:p>
            <a:pPr marL="0" indent="0" algn="ctr">
              <a:buNone/>
            </a:pPr>
            <a:r>
              <a:rPr lang="ka-GE" sz="2000" b="1" dirty="0">
                <a:solidFill>
                  <a:srgbClr val="FF0000"/>
                </a:solidFill>
              </a:rPr>
              <a:t>საპროექტო </a:t>
            </a:r>
            <a:r>
              <a:rPr lang="ka-GE" sz="2000" b="1" dirty="0" smtClean="0">
                <a:solidFill>
                  <a:srgbClr val="FF0000"/>
                </a:solidFill>
              </a:rPr>
              <a:t>ტერიტორიის მიღებული </a:t>
            </a:r>
            <a:r>
              <a:rPr lang="ka-GE" sz="2000" b="1" dirty="0">
                <a:solidFill>
                  <a:srgbClr val="FF0000"/>
                </a:solidFill>
              </a:rPr>
              <a:t>ალტერნატივა</a:t>
            </a:r>
            <a:endParaRPr lang="ka-GE" sz="2000" b="1" dirty="0" smtClean="0">
              <a:latin typeface="Sylfaen" panose="010A0502050306030303" pitchFamily="18" charset="0"/>
            </a:endParaRPr>
          </a:p>
          <a:p>
            <a:pPr algn="just">
              <a:buFont typeface="Wingdings" panose="05000000000000000000" pitchFamily="2" charset="2"/>
              <a:buChar char="Ø"/>
            </a:pPr>
            <a:r>
              <a:rPr lang="en-US" sz="2100" b="1" dirty="0" err="1">
                <a:latin typeface="Sylfaen" panose="010A0502050306030303" pitchFamily="18" charset="0"/>
              </a:rPr>
              <a:t>ქვესადგურის</a:t>
            </a:r>
            <a:r>
              <a:rPr lang="en-US" sz="2100" b="1" dirty="0">
                <a:latin typeface="Sylfaen" panose="010A0502050306030303" pitchFamily="18" charset="0"/>
              </a:rPr>
              <a:t> </a:t>
            </a:r>
            <a:r>
              <a:rPr lang="en-US" sz="2100" b="1" dirty="0" err="1">
                <a:latin typeface="Sylfaen" panose="010A0502050306030303" pitchFamily="18" charset="0"/>
              </a:rPr>
              <a:t>მშენებლობა</a:t>
            </a:r>
            <a:r>
              <a:rPr lang="en-US" sz="2100" b="1" dirty="0">
                <a:latin typeface="Sylfaen" panose="010A0502050306030303" pitchFamily="18" charset="0"/>
              </a:rPr>
              <a:t> </a:t>
            </a:r>
            <a:r>
              <a:rPr lang="en-US" sz="2100" b="1" dirty="0" err="1">
                <a:latin typeface="Sylfaen" panose="010A0502050306030303" pitchFamily="18" charset="0"/>
              </a:rPr>
              <a:t>გადაწყდა</a:t>
            </a:r>
            <a:r>
              <a:rPr lang="en-US" sz="2100" b="1" dirty="0">
                <a:latin typeface="Sylfaen" panose="010A0502050306030303" pitchFamily="18" charset="0"/>
              </a:rPr>
              <a:t> </a:t>
            </a:r>
            <a:r>
              <a:rPr lang="en-US" sz="2100" b="1" dirty="0" err="1">
                <a:latin typeface="Sylfaen" panose="010A0502050306030303" pitchFamily="18" charset="0"/>
              </a:rPr>
              <a:t>გარდაბანის</a:t>
            </a:r>
            <a:r>
              <a:rPr lang="en-US" sz="2100" b="1" dirty="0">
                <a:latin typeface="Sylfaen" panose="010A0502050306030303" pitchFamily="18" charset="0"/>
              </a:rPr>
              <a:t> </a:t>
            </a:r>
            <a:r>
              <a:rPr lang="en-US" sz="2100" b="1" dirty="0" err="1">
                <a:latin typeface="Sylfaen" panose="010A0502050306030303" pitchFamily="18" charset="0"/>
              </a:rPr>
              <a:t>რაიონში</a:t>
            </a:r>
            <a:r>
              <a:rPr lang="en-US" sz="2100" b="1" dirty="0">
                <a:latin typeface="Sylfaen" panose="010A0502050306030303" pitchFamily="18" charset="0"/>
              </a:rPr>
              <a:t>, </a:t>
            </a:r>
            <a:r>
              <a:rPr lang="en-US" sz="2100" b="1" dirty="0" err="1">
                <a:latin typeface="Sylfaen" panose="010A0502050306030303" pitchFamily="18" charset="0"/>
              </a:rPr>
              <a:t>სოფ</a:t>
            </a:r>
            <a:r>
              <a:rPr lang="en-US" sz="2100" b="1" dirty="0">
                <a:latin typeface="Sylfaen" panose="010A0502050306030303" pitchFamily="18" charset="0"/>
              </a:rPr>
              <a:t>. </a:t>
            </a:r>
            <a:r>
              <a:rPr lang="en-US" sz="2100" b="1" dirty="0" err="1">
                <a:latin typeface="Sylfaen" panose="010A0502050306030303" pitchFamily="18" charset="0"/>
              </a:rPr>
              <a:t>გამარჯვებიდან</a:t>
            </a:r>
            <a:r>
              <a:rPr lang="en-US" sz="2100" b="1" dirty="0">
                <a:latin typeface="Sylfaen" panose="010A0502050306030303" pitchFamily="18" charset="0"/>
              </a:rPr>
              <a:t> </a:t>
            </a:r>
            <a:r>
              <a:rPr lang="en-US" sz="2100" b="1" dirty="0" err="1">
                <a:latin typeface="Sylfaen" panose="010A0502050306030303" pitchFamily="18" charset="0"/>
              </a:rPr>
              <a:t>დაცილებით</a:t>
            </a:r>
            <a:r>
              <a:rPr lang="en-US" sz="2100" b="1" dirty="0">
                <a:latin typeface="Sylfaen" panose="010A0502050306030303" pitchFamily="18" charset="0"/>
              </a:rPr>
              <a:t> (</a:t>
            </a:r>
            <a:r>
              <a:rPr lang="en-US" sz="2100" b="1" dirty="0" err="1">
                <a:latin typeface="Sylfaen" panose="010A0502050306030303" pitchFamily="18" charset="0"/>
              </a:rPr>
              <a:t>სოფლიდან</a:t>
            </a:r>
            <a:r>
              <a:rPr lang="en-US" sz="2100" b="1" dirty="0">
                <a:latin typeface="Sylfaen" panose="010A0502050306030303" pitchFamily="18" charset="0"/>
              </a:rPr>
              <a:t> </a:t>
            </a:r>
            <a:r>
              <a:rPr lang="en-US" sz="2100" b="1" dirty="0" err="1">
                <a:latin typeface="Sylfaen" panose="010A0502050306030303" pitchFamily="18" charset="0"/>
              </a:rPr>
              <a:t>ჩრდილოეთით</a:t>
            </a:r>
            <a:r>
              <a:rPr lang="en-US" sz="2100" b="1" dirty="0">
                <a:latin typeface="Sylfaen" panose="010A0502050306030303" pitchFamily="18" charset="0"/>
              </a:rPr>
              <a:t>, 2 </a:t>
            </a:r>
            <a:r>
              <a:rPr lang="en-US" sz="2100" b="1" dirty="0" err="1">
                <a:latin typeface="Sylfaen" panose="010A0502050306030303" pitchFamily="18" charset="0"/>
              </a:rPr>
              <a:t>კმ-ში</a:t>
            </a:r>
            <a:r>
              <a:rPr lang="en-US" sz="2100" b="1" dirty="0">
                <a:latin typeface="Sylfaen" panose="010A0502050306030303" pitchFamily="18" charset="0"/>
              </a:rPr>
              <a:t>) </a:t>
            </a:r>
            <a:r>
              <a:rPr lang="en-US" sz="2100" b="1" dirty="0" err="1">
                <a:latin typeface="Sylfaen" panose="010A0502050306030303" pitchFamily="18" charset="0"/>
              </a:rPr>
              <a:t>სახელმწიფოს</a:t>
            </a:r>
            <a:r>
              <a:rPr lang="en-US" sz="2100" b="1" dirty="0">
                <a:latin typeface="Sylfaen" panose="010A0502050306030303" pitchFamily="18" charset="0"/>
              </a:rPr>
              <a:t> </a:t>
            </a:r>
            <a:r>
              <a:rPr lang="en-US" sz="2100" b="1" dirty="0" err="1">
                <a:latin typeface="Sylfaen" panose="010A0502050306030303" pitchFamily="18" charset="0"/>
              </a:rPr>
              <a:t>საკუთრებაში</a:t>
            </a:r>
            <a:r>
              <a:rPr lang="en-US" sz="2100" b="1" dirty="0">
                <a:latin typeface="Sylfaen" panose="010A0502050306030303" pitchFamily="18" charset="0"/>
              </a:rPr>
              <a:t> </a:t>
            </a:r>
            <a:r>
              <a:rPr lang="en-US" sz="2100" b="1" dirty="0" err="1">
                <a:latin typeface="Sylfaen" panose="010A0502050306030303" pitchFamily="18" charset="0"/>
              </a:rPr>
              <a:t>არსებულ</a:t>
            </a:r>
            <a:r>
              <a:rPr lang="en-US" sz="2100" b="1" dirty="0">
                <a:latin typeface="Sylfaen" panose="010A0502050306030303" pitchFamily="18" charset="0"/>
              </a:rPr>
              <a:t>, </a:t>
            </a:r>
            <a:r>
              <a:rPr lang="en-US" sz="2100" b="1" dirty="0" err="1">
                <a:latin typeface="Sylfaen" panose="010A0502050306030303" pitchFamily="18" charset="0"/>
              </a:rPr>
              <a:t>არასასოფლო-სამეურნეო</a:t>
            </a:r>
            <a:r>
              <a:rPr lang="en-US" sz="2100" b="1" dirty="0">
                <a:latin typeface="Sylfaen" panose="010A0502050306030303" pitchFamily="18" charset="0"/>
              </a:rPr>
              <a:t> </a:t>
            </a:r>
            <a:r>
              <a:rPr lang="en-US" sz="2100" b="1" dirty="0" err="1">
                <a:latin typeface="Sylfaen" panose="010A0502050306030303" pitchFamily="18" charset="0"/>
              </a:rPr>
              <a:t>კატეგორიის</a:t>
            </a:r>
            <a:r>
              <a:rPr lang="en-US" sz="2100" b="1" dirty="0">
                <a:latin typeface="Sylfaen" panose="010A0502050306030303" pitchFamily="18" charset="0"/>
              </a:rPr>
              <a:t> 3500 </a:t>
            </a:r>
            <a:r>
              <a:rPr lang="en-US" sz="2100" b="1" dirty="0" err="1">
                <a:latin typeface="Sylfaen" panose="010A0502050306030303" pitchFamily="18" charset="0"/>
              </a:rPr>
              <a:t>კვ.მ</a:t>
            </a:r>
            <a:r>
              <a:rPr lang="en-US" sz="2100" b="1" dirty="0">
                <a:latin typeface="Sylfaen" panose="010A0502050306030303" pitchFamily="18" charset="0"/>
              </a:rPr>
              <a:t>. </a:t>
            </a:r>
            <a:r>
              <a:rPr lang="en-US" sz="2100" b="1" dirty="0" err="1">
                <a:latin typeface="Sylfaen" panose="010A0502050306030303" pitchFamily="18" charset="0"/>
              </a:rPr>
              <a:t>მიწის</a:t>
            </a:r>
            <a:r>
              <a:rPr lang="en-US" sz="2100" b="1" dirty="0">
                <a:latin typeface="Sylfaen" panose="010A0502050306030303" pitchFamily="18" charset="0"/>
              </a:rPr>
              <a:t> </a:t>
            </a:r>
            <a:r>
              <a:rPr lang="en-US" sz="2100" b="1" dirty="0" err="1" smtClean="0">
                <a:latin typeface="Sylfaen" panose="010A0502050306030303" pitchFamily="18" charset="0"/>
              </a:rPr>
              <a:t>ნაკვეთზე</a:t>
            </a:r>
            <a:r>
              <a:rPr lang="ka-GE" sz="2100" b="1" dirty="0">
                <a:latin typeface="Sylfaen" panose="010A0502050306030303" pitchFamily="18" charset="0"/>
              </a:rPr>
              <a:t>;</a:t>
            </a:r>
          </a:p>
          <a:p>
            <a:pPr algn="just">
              <a:buFont typeface="Wingdings" panose="05000000000000000000" pitchFamily="2" charset="2"/>
              <a:buChar char="Ø"/>
            </a:pPr>
            <a:r>
              <a:rPr lang="en-US" sz="2000" b="1" dirty="0" err="1" smtClean="0">
                <a:latin typeface="Sylfaen" panose="010A0502050306030303" pitchFamily="18" charset="0"/>
              </a:rPr>
              <a:t>საპროექტო</a:t>
            </a:r>
            <a:r>
              <a:rPr lang="en-US" sz="2000" b="1" dirty="0" smtClean="0">
                <a:latin typeface="Sylfaen" panose="010A0502050306030303" pitchFamily="18" charset="0"/>
              </a:rPr>
              <a:t> </a:t>
            </a:r>
            <a:r>
              <a:rPr lang="en-US" sz="2000" b="1" dirty="0" err="1">
                <a:latin typeface="Sylfaen" panose="010A0502050306030303" pitchFamily="18" charset="0"/>
              </a:rPr>
              <a:t>ქვესადგურის</a:t>
            </a:r>
            <a:r>
              <a:rPr lang="en-US" sz="2000" b="1" dirty="0">
                <a:latin typeface="Sylfaen" panose="010A0502050306030303" pitchFamily="18" charset="0"/>
              </a:rPr>
              <a:t> </a:t>
            </a:r>
            <a:r>
              <a:rPr lang="ka-GE" sz="2000" b="1" dirty="0">
                <a:latin typeface="Sylfaen" panose="010A0502050306030303" pitchFamily="18" charset="0"/>
              </a:rPr>
              <a:t>ნაკვეთი პერსპექტიული ეკონომიკური განვითარების ზონიდან დაშორებულია არანაკლებ 3 000 მეტრით (საპროექტო კი ს/კ-ით 81.10.39.365 - 400 მეტრით); </a:t>
            </a:r>
            <a:endParaRPr lang="ka-GE" sz="2000" b="1" dirty="0" smtClean="0">
              <a:latin typeface="Sylfaen" panose="010A0502050306030303" pitchFamily="18" charset="0"/>
            </a:endParaRPr>
          </a:p>
          <a:p>
            <a:pPr algn="just">
              <a:buFont typeface="Wingdings" panose="05000000000000000000" pitchFamily="2" charset="2"/>
              <a:buChar char="Ø"/>
            </a:pPr>
            <a:r>
              <a:rPr lang="ka-GE" sz="2000" b="1" dirty="0" smtClean="0">
                <a:latin typeface="Sylfaen" panose="010A0502050306030303" pitchFamily="18" charset="0"/>
              </a:rPr>
              <a:t>ქვესადგურის ალტერნატიულ ნაკვეთზე განთავსების შემთხვევაში 35-10 კვ ძაბვის ეგხ-ების უმოკლესი ტრასა პერსპექტიული ეკონომიკური განვითარების ზონამდე ხვდება შიდა სახელმწიფოებრივი მნიშვნელობის, თბილისის შემოვლითი გზის რეკონსტრუქციის ბუფერში, რაც ართულებს შეთანხმებების მოპოვებისა და თავად მშენებლობის პროცესს;</a:t>
            </a:r>
          </a:p>
          <a:p>
            <a:pPr algn="just">
              <a:buFont typeface="Wingdings" panose="05000000000000000000" pitchFamily="2" charset="2"/>
              <a:buChar char="Ø"/>
            </a:pPr>
            <a:r>
              <a:rPr lang="en-US" sz="2000" b="1" dirty="0" err="1" smtClean="0">
                <a:latin typeface="Sylfaen" panose="010A0502050306030303" pitchFamily="18" charset="0"/>
              </a:rPr>
              <a:t>ეგხ-ის</a:t>
            </a:r>
            <a:r>
              <a:rPr lang="en-US" sz="2000" b="1" dirty="0" smtClean="0">
                <a:latin typeface="Sylfaen" panose="010A0502050306030303" pitchFamily="18" charset="0"/>
              </a:rPr>
              <a:t> </a:t>
            </a:r>
            <a:r>
              <a:rPr lang="ka-GE" sz="2000" b="1" dirty="0">
                <a:latin typeface="Sylfaen" panose="010A0502050306030303" pitchFamily="18" charset="0"/>
              </a:rPr>
              <a:t>შერჩეული ალტერნატივის </a:t>
            </a:r>
            <a:r>
              <a:rPr lang="en-US" sz="2000" b="1" dirty="0" err="1">
                <a:latin typeface="Sylfaen" panose="010A0502050306030303" pitchFamily="18" charset="0"/>
              </a:rPr>
              <a:t>ტრასა</a:t>
            </a:r>
            <a:r>
              <a:rPr lang="ka-GE" sz="2000" b="1" dirty="0">
                <a:latin typeface="Sylfaen" panose="010A0502050306030303" pitchFamily="18" charset="0"/>
              </a:rPr>
              <a:t> </a:t>
            </a:r>
            <a:r>
              <a:rPr lang="en-US" sz="2000" b="1" dirty="0" err="1">
                <a:latin typeface="Sylfaen" panose="010A0502050306030303" pitchFamily="18" charset="0"/>
              </a:rPr>
              <a:t>სათავეს</a:t>
            </a:r>
            <a:r>
              <a:rPr lang="en-US" sz="2000" b="1" dirty="0">
                <a:latin typeface="Sylfaen" panose="010A0502050306030303" pitchFamily="18" charset="0"/>
              </a:rPr>
              <a:t> </a:t>
            </a:r>
            <a:r>
              <a:rPr lang="en-US" sz="2000" b="1" dirty="0" err="1">
                <a:latin typeface="Sylfaen" panose="010A0502050306030303" pitchFamily="18" charset="0"/>
              </a:rPr>
              <a:t>იღებს</a:t>
            </a:r>
            <a:r>
              <a:rPr lang="en-US" sz="2000" b="1" dirty="0">
                <a:latin typeface="Sylfaen" panose="010A0502050306030303" pitchFamily="18" charset="0"/>
              </a:rPr>
              <a:t> </a:t>
            </a:r>
            <a:r>
              <a:rPr lang="en-US" sz="2000" b="1" dirty="0" err="1">
                <a:latin typeface="Sylfaen" panose="010A0502050306030303" pitchFamily="18" charset="0"/>
              </a:rPr>
              <a:t>ქვესადგურის</a:t>
            </a:r>
            <a:r>
              <a:rPr lang="en-US" sz="2000" b="1" dirty="0">
                <a:latin typeface="Sylfaen" panose="010A0502050306030303" pitchFamily="18" charset="0"/>
              </a:rPr>
              <a:t> </a:t>
            </a:r>
            <a:r>
              <a:rPr lang="en-US" sz="2000" b="1" dirty="0" err="1">
                <a:latin typeface="Sylfaen" panose="010A0502050306030303" pitchFamily="18" charset="0"/>
              </a:rPr>
              <a:t>საპროექტო</a:t>
            </a:r>
            <a:r>
              <a:rPr lang="en-US" sz="2000" b="1" dirty="0">
                <a:latin typeface="Sylfaen" panose="010A0502050306030303" pitchFamily="18" charset="0"/>
              </a:rPr>
              <a:t> </a:t>
            </a:r>
            <a:r>
              <a:rPr lang="en-US" sz="2000" b="1" dirty="0" err="1">
                <a:latin typeface="Sylfaen" panose="010A0502050306030303" pitchFamily="18" charset="0"/>
              </a:rPr>
              <a:t>და</a:t>
            </a:r>
            <a:r>
              <a:rPr lang="en-US" sz="2000" b="1" dirty="0">
                <a:latin typeface="Sylfaen" panose="010A0502050306030303" pitchFamily="18" charset="0"/>
              </a:rPr>
              <a:t> </a:t>
            </a:r>
            <a:r>
              <a:rPr lang="en-US" sz="2000" b="1" dirty="0" err="1">
                <a:latin typeface="Sylfaen" panose="010A0502050306030303" pitchFamily="18" charset="0"/>
              </a:rPr>
              <a:t>პირდაპირი</a:t>
            </a:r>
            <a:r>
              <a:rPr lang="en-US" sz="2000" b="1" dirty="0">
                <a:latin typeface="Sylfaen" panose="010A0502050306030303" pitchFamily="18" charset="0"/>
              </a:rPr>
              <a:t> </a:t>
            </a:r>
            <a:r>
              <a:rPr lang="en-US" sz="2000" b="1" dirty="0" err="1">
                <a:latin typeface="Sylfaen" panose="010A0502050306030303" pitchFamily="18" charset="0"/>
              </a:rPr>
              <a:t>ხაზით</a:t>
            </a:r>
            <a:r>
              <a:rPr lang="en-US" sz="2000" b="1" dirty="0">
                <a:latin typeface="Sylfaen" panose="010A0502050306030303" pitchFamily="18" charset="0"/>
              </a:rPr>
              <a:t> </a:t>
            </a:r>
            <a:r>
              <a:rPr lang="en-US" sz="2000" b="1" dirty="0" err="1">
                <a:latin typeface="Sylfaen" panose="010A0502050306030303" pitchFamily="18" charset="0"/>
              </a:rPr>
              <a:t>მიემართება</a:t>
            </a:r>
            <a:r>
              <a:rPr lang="en-US" sz="2000" b="1" dirty="0">
                <a:latin typeface="Sylfaen" panose="010A0502050306030303" pitchFamily="18" charset="0"/>
              </a:rPr>
              <a:t> </a:t>
            </a:r>
            <a:r>
              <a:rPr lang="en-US" sz="2000" b="1" dirty="0" err="1">
                <a:latin typeface="Sylfaen" panose="010A0502050306030303" pitchFamily="18" charset="0"/>
              </a:rPr>
              <a:t>არსებულ</a:t>
            </a:r>
            <a:r>
              <a:rPr lang="en-US" sz="2000" b="1" dirty="0">
                <a:latin typeface="Sylfaen" panose="010A0502050306030303" pitchFamily="18" charset="0"/>
              </a:rPr>
              <a:t> 35 </a:t>
            </a:r>
            <a:r>
              <a:rPr lang="en-US" sz="2000" b="1" dirty="0" err="1">
                <a:latin typeface="Sylfaen" panose="010A0502050306030303" pitchFamily="18" charset="0"/>
              </a:rPr>
              <a:t>კვ</a:t>
            </a:r>
            <a:r>
              <a:rPr lang="en-US" sz="2000" b="1" dirty="0">
                <a:latin typeface="Sylfaen" panose="010A0502050306030303" pitchFamily="18" charset="0"/>
              </a:rPr>
              <a:t> </a:t>
            </a:r>
            <a:r>
              <a:rPr lang="en-US" sz="2000" b="1" dirty="0" err="1">
                <a:latin typeface="Sylfaen" panose="010A0502050306030303" pitchFamily="18" charset="0"/>
              </a:rPr>
              <a:t>ეგხ</a:t>
            </a:r>
            <a:r>
              <a:rPr lang="en-US" sz="2000" b="1" dirty="0">
                <a:latin typeface="Sylfaen" panose="010A0502050306030303" pitchFamily="18" charset="0"/>
              </a:rPr>
              <a:t> „</a:t>
            </a:r>
            <a:r>
              <a:rPr lang="en-US" sz="2000" b="1" dirty="0" err="1">
                <a:latin typeface="Sylfaen" panose="010A0502050306030303" pitchFamily="18" charset="0"/>
              </a:rPr>
              <a:t>ვაზიანამდე</a:t>
            </a:r>
            <a:r>
              <a:rPr lang="en-US" sz="2000" b="1" dirty="0">
                <a:latin typeface="Sylfaen" panose="010A0502050306030303" pitchFamily="18" charset="0"/>
              </a:rPr>
              <a:t>“. </a:t>
            </a:r>
            <a:r>
              <a:rPr lang="en-US" sz="2000" b="1" dirty="0" err="1">
                <a:latin typeface="Sylfaen" panose="010A0502050306030303" pitchFamily="18" charset="0"/>
              </a:rPr>
              <a:t>აღნიშნული</a:t>
            </a:r>
            <a:r>
              <a:rPr lang="en-US" sz="2000" b="1" dirty="0">
                <a:latin typeface="Sylfaen" panose="010A0502050306030303" pitchFamily="18" charset="0"/>
              </a:rPr>
              <a:t> </a:t>
            </a:r>
            <a:r>
              <a:rPr lang="en-US" sz="2000" b="1" dirty="0" err="1">
                <a:latin typeface="Sylfaen" panose="010A0502050306030303" pitchFamily="18" charset="0"/>
              </a:rPr>
              <a:t>ტრასა</a:t>
            </a:r>
            <a:r>
              <a:rPr lang="en-US" sz="2000" b="1" dirty="0">
                <a:latin typeface="Sylfaen" panose="010A0502050306030303" pitchFamily="18" charset="0"/>
              </a:rPr>
              <a:t> </a:t>
            </a:r>
            <a:r>
              <a:rPr lang="en-US" sz="2000" b="1" dirty="0" err="1">
                <a:latin typeface="Sylfaen" panose="010A0502050306030303" pitchFamily="18" charset="0"/>
              </a:rPr>
              <a:t>მიუყვება</a:t>
            </a:r>
            <a:r>
              <a:rPr lang="en-US" sz="2000" b="1" dirty="0">
                <a:latin typeface="Sylfaen" panose="010A0502050306030303" pitchFamily="18" charset="0"/>
              </a:rPr>
              <a:t> </a:t>
            </a:r>
            <a:r>
              <a:rPr lang="en-US" sz="2000" b="1" dirty="0" err="1">
                <a:latin typeface="Sylfaen" panose="010A0502050306030303" pitchFamily="18" charset="0"/>
              </a:rPr>
              <a:t>არსებული</a:t>
            </a:r>
            <a:r>
              <a:rPr lang="en-US" sz="2000" b="1" dirty="0">
                <a:latin typeface="Sylfaen" panose="010A0502050306030303" pitchFamily="18" charset="0"/>
              </a:rPr>
              <a:t> </a:t>
            </a:r>
            <a:r>
              <a:rPr lang="en-US" sz="2000" b="1" dirty="0" err="1">
                <a:latin typeface="Sylfaen" panose="010A0502050306030303" pitchFamily="18" charset="0"/>
              </a:rPr>
              <a:t>მეორეხარისხოვანი</a:t>
            </a:r>
            <a:r>
              <a:rPr lang="en-US" sz="2000" b="1" dirty="0">
                <a:latin typeface="Sylfaen" panose="010A0502050306030303" pitchFamily="18" charset="0"/>
              </a:rPr>
              <a:t> </a:t>
            </a:r>
            <a:r>
              <a:rPr lang="en-US" sz="2000" b="1" dirty="0" err="1">
                <a:latin typeface="Sylfaen" panose="010A0502050306030303" pitchFamily="18" charset="0"/>
              </a:rPr>
              <a:t>გზის</a:t>
            </a:r>
            <a:r>
              <a:rPr lang="en-US" sz="2000" b="1" dirty="0">
                <a:latin typeface="Sylfaen" panose="010A0502050306030303" pitchFamily="18" charset="0"/>
              </a:rPr>
              <a:t> </a:t>
            </a:r>
            <a:r>
              <a:rPr lang="en-US" sz="2000" b="1" dirty="0" err="1">
                <a:latin typeface="Sylfaen" panose="010A0502050306030303" pitchFamily="18" charset="0"/>
              </a:rPr>
              <a:t>კიდეს</a:t>
            </a:r>
            <a:r>
              <a:rPr lang="en-US" sz="2000" b="1" dirty="0">
                <a:latin typeface="Sylfaen" panose="010A0502050306030303" pitchFamily="18" charset="0"/>
              </a:rPr>
              <a:t> </a:t>
            </a:r>
            <a:r>
              <a:rPr lang="en-US" sz="2000" b="1" dirty="0" err="1">
                <a:latin typeface="Sylfaen" panose="010A0502050306030303" pitchFamily="18" charset="0"/>
              </a:rPr>
              <a:t>და</a:t>
            </a:r>
            <a:r>
              <a:rPr lang="en-US" sz="2000" b="1" dirty="0">
                <a:latin typeface="Sylfaen" panose="010A0502050306030303" pitchFamily="18" charset="0"/>
              </a:rPr>
              <a:t> </a:t>
            </a:r>
            <a:r>
              <a:rPr lang="en-US" sz="2000" b="1" dirty="0" err="1">
                <a:latin typeface="Sylfaen" panose="010A0502050306030303" pitchFamily="18" charset="0"/>
              </a:rPr>
              <a:t>მხოლოდ</a:t>
            </a:r>
            <a:r>
              <a:rPr lang="en-US" sz="2000" b="1" dirty="0">
                <a:latin typeface="Sylfaen" panose="010A0502050306030303" pitchFamily="18" charset="0"/>
              </a:rPr>
              <a:t> </a:t>
            </a:r>
            <a:r>
              <a:rPr lang="en-US" sz="2000" b="1" dirty="0" err="1">
                <a:latin typeface="Sylfaen" panose="010A0502050306030303" pitchFamily="18" charset="0"/>
              </a:rPr>
              <a:t>ერთ</a:t>
            </a:r>
            <a:r>
              <a:rPr lang="en-US" sz="2000" b="1" dirty="0">
                <a:latin typeface="Sylfaen" panose="010A0502050306030303" pitchFamily="18" charset="0"/>
              </a:rPr>
              <a:t> </a:t>
            </a:r>
            <a:r>
              <a:rPr lang="ka-GE" sz="2000" b="1" dirty="0">
                <a:latin typeface="Sylfaen" panose="010A0502050306030303" pitchFamily="18" charset="0"/>
              </a:rPr>
              <a:t>მონაკვეთზე </a:t>
            </a:r>
            <a:r>
              <a:rPr lang="en-US" sz="2000" b="1" dirty="0" err="1">
                <a:latin typeface="Sylfaen" panose="010A0502050306030303" pitchFamily="18" charset="0"/>
              </a:rPr>
              <a:t>კვეთს</a:t>
            </a:r>
            <a:r>
              <a:rPr lang="en-US" sz="2000" b="1" dirty="0">
                <a:latin typeface="Sylfaen" panose="010A0502050306030303" pitchFamily="18" charset="0"/>
              </a:rPr>
              <a:t> </a:t>
            </a:r>
            <a:r>
              <a:rPr lang="en-US" sz="2000" b="1" dirty="0" err="1">
                <a:latin typeface="Sylfaen" panose="010A0502050306030303" pitchFamily="18" charset="0"/>
              </a:rPr>
              <a:t>თბილისის</a:t>
            </a:r>
            <a:r>
              <a:rPr lang="en-US" sz="2000" b="1" dirty="0">
                <a:latin typeface="Sylfaen" panose="010A0502050306030303" pitchFamily="18" charset="0"/>
              </a:rPr>
              <a:t> </a:t>
            </a:r>
            <a:r>
              <a:rPr lang="en-US" sz="2000" b="1" dirty="0" err="1">
                <a:latin typeface="Sylfaen" panose="010A0502050306030303" pitchFamily="18" charset="0"/>
              </a:rPr>
              <a:t>შემოვლით</a:t>
            </a:r>
            <a:r>
              <a:rPr lang="en-US" sz="2000" b="1" dirty="0">
                <a:latin typeface="Sylfaen" panose="010A0502050306030303" pitchFamily="18" charset="0"/>
              </a:rPr>
              <a:t> </a:t>
            </a:r>
            <a:r>
              <a:rPr lang="en-US" sz="2000" b="1" dirty="0" err="1">
                <a:latin typeface="Sylfaen" panose="010A0502050306030303" pitchFamily="18" charset="0"/>
              </a:rPr>
              <a:t>საავტომობილო</a:t>
            </a:r>
            <a:r>
              <a:rPr lang="en-US" sz="2000" b="1" dirty="0">
                <a:latin typeface="Sylfaen" panose="010A0502050306030303" pitchFamily="18" charset="0"/>
              </a:rPr>
              <a:t> </a:t>
            </a:r>
            <a:r>
              <a:rPr lang="en-US" sz="2000" b="1" dirty="0" err="1">
                <a:latin typeface="Sylfaen" panose="010A0502050306030303" pitchFamily="18" charset="0"/>
              </a:rPr>
              <a:t>გზას</a:t>
            </a:r>
            <a:r>
              <a:rPr lang="ka-GE" sz="2000" b="1" dirty="0" smtClean="0">
                <a:latin typeface="Sylfaen" panose="010A0502050306030303" pitchFamily="18" charset="0"/>
              </a:rPr>
              <a:t>;</a:t>
            </a:r>
          </a:p>
          <a:p>
            <a:pPr marL="0" indent="0" algn="ctr">
              <a:buNone/>
            </a:pPr>
            <a:r>
              <a:rPr lang="en-US" sz="2000" b="1" dirty="0" err="1">
                <a:solidFill>
                  <a:srgbClr val="FF0000"/>
                </a:solidFill>
                <a:latin typeface="Sylfaen" panose="010A0502050306030303" pitchFamily="18" charset="0"/>
              </a:rPr>
              <a:t>საპროექტო</a:t>
            </a:r>
            <a:r>
              <a:rPr lang="en-US" sz="2000" b="1" dirty="0">
                <a:solidFill>
                  <a:srgbClr val="FF0000"/>
                </a:solidFill>
                <a:latin typeface="Sylfaen" panose="010A0502050306030303" pitchFamily="18" charset="0"/>
              </a:rPr>
              <a:t> </a:t>
            </a:r>
            <a:r>
              <a:rPr lang="en-US" sz="2000" b="1" dirty="0" err="1">
                <a:solidFill>
                  <a:srgbClr val="FF0000"/>
                </a:solidFill>
                <a:latin typeface="Sylfaen" panose="010A0502050306030303" pitchFamily="18" charset="0"/>
              </a:rPr>
              <a:t>ეგხ-ის</a:t>
            </a:r>
            <a:r>
              <a:rPr lang="en-US" sz="2000" b="1" dirty="0">
                <a:solidFill>
                  <a:srgbClr val="FF0000"/>
                </a:solidFill>
                <a:latin typeface="Sylfaen" panose="010A0502050306030303" pitchFamily="18" charset="0"/>
              </a:rPr>
              <a:t> </a:t>
            </a:r>
            <a:r>
              <a:rPr lang="en-US" sz="2000" b="1" dirty="0" err="1">
                <a:solidFill>
                  <a:srgbClr val="FF0000"/>
                </a:solidFill>
                <a:latin typeface="Sylfaen" panose="010A0502050306030303" pitchFamily="18" charset="0"/>
              </a:rPr>
              <a:t>ალტერნატიული</a:t>
            </a:r>
            <a:r>
              <a:rPr lang="en-US" sz="2000" b="1" dirty="0">
                <a:solidFill>
                  <a:srgbClr val="FF0000"/>
                </a:solidFill>
                <a:latin typeface="Sylfaen" panose="010A0502050306030303" pitchFamily="18" charset="0"/>
              </a:rPr>
              <a:t> </a:t>
            </a:r>
            <a:r>
              <a:rPr lang="en-US" sz="2000" b="1" dirty="0" err="1">
                <a:solidFill>
                  <a:srgbClr val="FF0000"/>
                </a:solidFill>
                <a:latin typeface="Sylfaen" panose="010A0502050306030303" pitchFamily="18" charset="0"/>
              </a:rPr>
              <a:t>ტრასა</a:t>
            </a:r>
            <a:r>
              <a:rPr lang="en-US" sz="2000" b="1" dirty="0">
                <a:solidFill>
                  <a:srgbClr val="FF0000"/>
                </a:solidFill>
                <a:latin typeface="Sylfaen" panose="010A0502050306030303" pitchFamily="18" charset="0"/>
              </a:rPr>
              <a:t> </a:t>
            </a:r>
            <a:r>
              <a:rPr lang="en-US" sz="2000" b="1" dirty="0" err="1">
                <a:solidFill>
                  <a:srgbClr val="FF0000"/>
                </a:solidFill>
                <a:latin typeface="Sylfaen" panose="010A0502050306030303" pitchFamily="18" charset="0"/>
              </a:rPr>
              <a:t>განსახორციელებლად</a:t>
            </a:r>
            <a:r>
              <a:rPr lang="en-US" sz="2000" b="1" dirty="0">
                <a:solidFill>
                  <a:srgbClr val="FF0000"/>
                </a:solidFill>
                <a:latin typeface="Sylfaen" panose="010A0502050306030303" pitchFamily="18" charset="0"/>
              </a:rPr>
              <a:t> </a:t>
            </a:r>
            <a:r>
              <a:rPr lang="en-US" sz="2000" b="1" dirty="0" err="1">
                <a:solidFill>
                  <a:srgbClr val="FF0000"/>
                </a:solidFill>
                <a:latin typeface="Sylfaen" panose="010A0502050306030303" pitchFamily="18" charset="0"/>
              </a:rPr>
              <a:t>მიუღებელი</a:t>
            </a:r>
            <a:r>
              <a:rPr lang="en-US" sz="2000" b="1" dirty="0">
                <a:solidFill>
                  <a:srgbClr val="FF0000"/>
                </a:solidFill>
                <a:latin typeface="Sylfaen" panose="010A0502050306030303" pitchFamily="18" charset="0"/>
              </a:rPr>
              <a:t> </a:t>
            </a:r>
            <a:r>
              <a:rPr lang="en-US" sz="2000" b="1" dirty="0" err="1">
                <a:solidFill>
                  <a:srgbClr val="FF0000"/>
                </a:solidFill>
                <a:latin typeface="Sylfaen" panose="010A0502050306030303" pitchFamily="18" charset="0"/>
              </a:rPr>
              <a:t>აღმოჩნდა</a:t>
            </a:r>
            <a:r>
              <a:rPr lang="en-US" sz="2000" b="1" dirty="0">
                <a:solidFill>
                  <a:srgbClr val="FF0000"/>
                </a:solidFill>
                <a:latin typeface="Sylfaen" panose="010A0502050306030303" pitchFamily="18" charset="0"/>
              </a:rPr>
              <a:t> </a:t>
            </a:r>
            <a:r>
              <a:rPr lang="en-US" sz="2000" b="1" dirty="0" err="1">
                <a:solidFill>
                  <a:srgbClr val="FF0000"/>
                </a:solidFill>
                <a:latin typeface="Sylfaen" panose="010A0502050306030303" pitchFamily="18" charset="0"/>
              </a:rPr>
              <a:t>რამდენიმე</a:t>
            </a:r>
            <a:r>
              <a:rPr lang="en-US" sz="2000" b="1" dirty="0">
                <a:solidFill>
                  <a:srgbClr val="FF0000"/>
                </a:solidFill>
                <a:latin typeface="Sylfaen" panose="010A0502050306030303" pitchFamily="18" charset="0"/>
              </a:rPr>
              <a:t> </a:t>
            </a:r>
            <a:r>
              <a:rPr lang="en-US" sz="2000" b="1" dirty="0" err="1">
                <a:solidFill>
                  <a:srgbClr val="FF0000"/>
                </a:solidFill>
                <a:latin typeface="Sylfaen" panose="010A0502050306030303" pitchFamily="18" charset="0"/>
              </a:rPr>
              <a:t>მახასიათებლის</a:t>
            </a:r>
            <a:r>
              <a:rPr lang="en-US" sz="2000" b="1" dirty="0">
                <a:solidFill>
                  <a:srgbClr val="FF0000"/>
                </a:solidFill>
                <a:latin typeface="Sylfaen" panose="010A0502050306030303" pitchFamily="18" charset="0"/>
              </a:rPr>
              <a:t> </a:t>
            </a:r>
            <a:r>
              <a:rPr lang="en-US" sz="2000" b="1" dirty="0" err="1">
                <a:solidFill>
                  <a:srgbClr val="FF0000"/>
                </a:solidFill>
                <a:latin typeface="Sylfaen" panose="010A0502050306030303" pitchFamily="18" charset="0"/>
              </a:rPr>
              <a:t>გამო</a:t>
            </a:r>
            <a:r>
              <a:rPr lang="en-US" sz="2000" b="1" dirty="0">
                <a:solidFill>
                  <a:srgbClr val="FF0000"/>
                </a:solidFill>
                <a:latin typeface="Sylfaen" panose="010A0502050306030303" pitchFamily="18" charset="0"/>
              </a:rPr>
              <a:t>: </a:t>
            </a:r>
          </a:p>
          <a:p>
            <a:pPr algn="just"/>
            <a:r>
              <a:rPr lang="en-US" sz="2000" b="1" dirty="0">
                <a:latin typeface="Sylfaen" panose="010A0502050306030303" pitchFamily="18" charset="0"/>
              </a:rPr>
              <a:t>1. </a:t>
            </a:r>
            <a:r>
              <a:rPr lang="en-US" sz="2000" b="1" dirty="0" err="1">
                <a:latin typeface="Sylfaen" panose="010A0502050306030303" pitchFamily="18" charset="0"/>
              </a:rPr>
              <a:t>ეგხ-ის</a:t>
            </a:r>
            <a:r>
              <a:rPr lang="en-US" sz="2000" b="1" dirty="0">
                <a:latin typeface="Sylfaen" panose="010A0502050306030303" pitchFamily="18" charset="0"/>
              </a:rPr>
              <a:t> </a:t>
            </a:r>
            <a:r>
              <a:rPr lang="en-US" sz="2000" b="1" dirty="0" err="1">
                <a:latin typeface="Sylfaen" panose="010A0502050306030303" pitchFamily="18" charset="0"/>
              </a:rPr>
              <a:t>ალტერნატიული</a:t>
            </a:r>
            <a:r>
              <a:rPr lang="en-US" sz="2000" b="1" dirty="0">
                <a:latin typeface="Sylfaen" panose="010A0502050306030303" pitchFamily="18" charset="0"/>
              </a:rPr>
              <a:t> </a:t>
            </a:r>
            <a:r>
              <a:rPr lang="en-US" sz="2000" b="1" dirty="0" err="1">
                <a:latin typeface="Sylfaen" panose="010A0502050306030303" pitchFamily="18" charset="0"/>
              </a:rPr>
              <a:t>ტრასა</a:t>
            </a:r>
            <a:r>
              <a:rPr lang="en-US" sz="2000" b="1" dirty="0">
                <a:latin typeface="Sylfaen" panose="010A0502050306030303" pitchFamily="18" charset="0"/>
              </a:rPr>
              <a:t> </a:t>
            </a:r>
            <a:r>
              <a:rPr lang="en-US" sz="2000" b="1" dirty="0" err="1">
                <a:latin typeface="Sylfaen" panose="010A0502050306030303" pitchFamily="18" charset="0"/>
              </a:rPr>
              <a:t>მხოლოდ</a:t>
            </a:r>
            <a:r>
              <a:rPr lang="en-US" sz="2000" b="1" dirty="0">
                <a:latin typeface="Sylfaen" panose="010A0502050306030303" pitchFamily="18" charset="0"/>
              </a:rPr>
              <a:t> </a:t>
            </a:r>
            <a:r>
              <a:rPr lang="en-US" sz="2000" b="1" dirty="0" err="1">
                <a:latin typeface="Sylfaen" panose="010A0502050306030303" pitchFamily="18" charset="0"/>
              </a:rPr>
              <a:t>ნაწილობრივ</a:t>
            </a:r>
            <a:r>
              <a:rPr lang="en-US" sz="2000" b="1" dirty="0">
                <a:latin typeface="Sylfaen" panose="010A0502050306030303" pitchFamily="18" charset="0"/>
              </a:rPr>
              <a:t> </a:t>
            </a:r>
            <a:r>
              <a:rPr lang="en-US" sz="2000" b="1" dirty="0" err="1">
                <a:latin typeface="Sylfaen" panose="010A0502050306030303" pitchFamily="18" charset="0"/>
              </a:rPr>
              <a:t>მიუყვება</a:t>
            </a:r>
            <a:r>
              <a:rPr lang="en-US" sz="2000" b="1" dirty="0">
                <a:latin typeface="Sylfaen" panose="010A0502050306030303" pitchFamily="18" charset="0"/>
              </a:rPr>
              <a:t> </a:t>
            </a:r>
            <a:r>
              <a:rPr lang="en-US" sz="2000" b="1" dirty="0" err="1">
                <a:latin typeface="Sylfaen" panose="010A0502050306030303" pitchFamily="18" charset="0"/>
              </a:rPr>
              <a:t>პერსპექტიული</a:t>
            </a:r>
            <a:r>
              <a:rPr lang="en-US" sz="2000" b="1" dirty="0">
                <a:latin typeface="Sylfaen" panose="010A0502050306030303" pitchFamily="18" charset="0"/>
              </a:rPr>
              <a:t> </a:t>
            </a:r>
            <a:r>
              <a:rPr lang="en-US" sz="2000" b="1" dirty="0" err="1">
                <a:latin typeface="Sylfaen" panose="010A0502050306030303" pitchFamily="18" charset="0"/>
              </a:rPr>
              <a:t>ეკონომიკური</a:t>
            </a:r>
            <a:r>
              <a:rPr lang="en-US" sz="2000" b="1" dirty="0">
                <a:latin typeface="Sylfaen" panose="010A0502050306030303" pitchFamily="18" charset="0"/>
              </a:rPr>
              <a:t> </a:t>
            </a:r>
            <a:r>
              <a:rPr lang="en-US" sz="2000" b="1" dirty="0" err="1">
                <a:latin typeface="Sylfaen" panose="010A0502050306030303" pitchFamily="18" charset="0"/>
              </a:rPr>
              <a:t>ზონის</a:t>
            </a:r>
            <a:r>
              <a:rPr lang="en-US" sz="2000" b="1" dirty="0">
                <a:latin typeface="Sylfaen" panose="010A0502050306030303" pitchFamily="18" charset="0"/>
              </a:rPr>
              <a:t> </a:t>
            </a:r>
            <a:r>
              <a:rPr lang="en-US" sz="2000" b="1" dirty="0" err="1">
                <a:latin typeface="Sylfaen" panose="010A0502050306030303" pitchFamily="18" charset="0"/>
              </a:rPr>
              <a:t>ბუფერს</a:t>
            </a:r>
            <a:r>
              <a:rPr lang="en-US" sz="2000" b="1" dirty="0">
                <a:latin typeface="Sylfaen" panose="010A0502050306030303" pitchFamily="18" charset="0"/>
              </a:rPr>
              <a:t> </a:t>
            </a:r>
            <a:r>
              <a:rPr lang="en-US" sz="2000" b="1" dirty="0" err="1">
                <a:latin typeface="Sylfaen" panose="010A0502050306030303" pitchFamily="18" charset="0"/>
              </a:rPr>
              <a:t>და</a:t>
            </a:r>
            <a:r>
              <a:rPr lang="en-US" sz="2000" b="1" dirty="0">
                <a:latin typeface="Sylfaen" panose="010A0502050306030303" pitchFamily="18" charset="0"/>
              </a:rPr>
              <a:t> </a:t>
            </a:r>
            <a:r>
              <a:rPr lang="en-US" sz="2000" b="1" dirty="0" err="1">
                <a:latin typeface="Sylfaen" panose="010A0502050306030303" pitchFamily="18" charset="0"/>
              </a:rPr>
              <a:t>პოტენციური</a:t>
            </a:r>
            <a:r>
              <a:rPr lang="en-US" sz="2000" b="1" dirty="0">
                <a:latin typeface="Sylfaen" panose="010A0502050306030303" pitchFamily="18" charset="0"/>
              </a:rPr>
              <a:t> </a:t>
            </a:r>
            <a:r>
              <a:rPr lang="en-US" sz="2000" b="1" dirty="0" err="1">
                <a:latin typeface="Sylfaen" panose="010A0502050306030303" pitchFamily="18" charset="0"/>
              </a:rPr>
              <a:t>სამეწარმეო</a:t>
            </a:r>
            <a:r>
              <a:rPr lang="en-US" sz="2000" b="1" dirty="0">
                <a:latin typeface="Sylfaen" panose="010A0502050306030303" pitchFamily="18" charset="0"/>
              </a:rPr>
              <a:t> </a:t>
            </a:r>
            <a:r>
              <a:rPr lang="en-US" sz="2000" b="1" dirty="0" err="1">
                <a:latin typeface="Sylfaen" panose="010A0502050306030303" pitchFamily="18" charset="0"/>
              </a:rPr>
              <a:t>სუბიექტების</a:t>
            </a:r>
            <a:r>
              <a:rPr lang="en-US" sz="2000" b="1" dirty="0">
                <a:latin typeface="Sylfaen" panose="010A0502050306030303" pitchFamily="18" charset="0"/>
              </a:rPr>
              <a:t> </a:t>
            </a:r>
            <a:r>
              <a:rPr lang="en-US" sz="2000" b="1" dirty="0" err="1">
                <a:latin typeface="Sylfaen" panose="010A0502050306030303" pitchFamily="18" charset="0"/>
              </a:rPr>
              <a:t>ელექტრომომარაგების</a:t>
            </a:r>
            <a:r>
              <a:rPr lang="en-US" sz="2000" b="1" dirty="0">
                <a:latin typeface="Sylfaen" panose="010A0502050306030303" pitchFamily="18" charset="0"/>
              </a:rPr>
              <a:t> </a:t>
            </a:r>
            <a:r>
              <a:rPr lang="en-US" sz="2000" b="1" dirty="0" err="1">
                <a:latin typeface="Sylfaen" panose="010A0502050306030303" pitchFamily="18" charset="0"/>
              </a:rPr>
              <a:t>თვალსაზრისით</a:t>
            </a:r>
            <a:r>
              <a:rPr lang="en-US" sz="2000" b="1" dirty="0">
                <a:latin typeface="Sylfaen" panose="010A0502050306030303" pitchFamily="18" charset="0"/>
              </a:rPr>
              <a:t> </a:t>
            </a:r>
            <a:r>
              <a:rPr lang="en-US" sz="2000" b="1" dirty="0" err="1">
                <a:latin typeface="Sylfaen" panose="010A0502050306030303" pitchFamily="18" charset="0"/>
              </a:rPr>
              <a:t>არაპრაქტიკულია</a:t>
            </a:r>
            <a:r>
              <a:rPr lang="en-US" sz="2000" b="1" dirty="0">
                <a:latin typeface="Sylfaen" panose="010A0502050306030303" pitchFamily="18" charset="0"/>
              </a:rPr>
              <a:t>; </a:t>
            </a:r>
          </a:p>
          <a:p>
            <a:pPr algn="just"/>
            <a:r>
              <a:rPr lang="en-US" sz="2000" b="1" dirty="0">
                <a:latin typeface="Sylfaen" panose="010A0502050306030303" pitchFamily="18" charset="0"/>
              </a:rPr>
              <a:t>2. </a:t>
            </a:r>
            <a:r>
              <a:rPr lang="en-US" sz="2000" b="1" dirty="0" err="1">
                <a:latin typeface="Sylfaen" panose="010A0502050306030303" pitchFamily="18" charset="0"/>
              </a:rPr>
              <a:t>მარშრუტი</a:t>
            </a:r>
            <a:r>
              <a:rPr lang="en-US" sz="2000" b="1" dirty="0">
                <a:latin typeface="Sylfaen" panose="010A0502050306030303" pitchFamily="18" charset="0"/>
              </a:rPr>
              <a:t> </a:t>
            </a:r>
            <a:r>
              <a:rPr lang="en-US" sz="2000" b="1" dirty="0" err="1">
                <a:latin typeface="Sylfaen" panose="010A0502050306030303" pitchFamily="18" charset="0"/>
              </a:rPr>
              <a:t>მნიშვნელოვნად</a:t>
            </a:r>
            <a:r>
              <a:rPr lang="en-US" sz="2000" b="1" dirty="0">
                <a:latin typeface="Sylfaen" panose="010A0502050306030303" pitchFamily="18" charset="0"/>
              </a:rPr>
              <a:t>, </a:t>
            </a:r>
            <a:r>
              <a:rPr lang="en-US" sz="2000" b="1" dirty="0" err="1">
                <a:latin typeface="Sylfaen" panose="010A0502050306030303" pitchFamily="18" charset="0"/>
              </a:rPr>
              <a:t>დაახლოებით</a:t>
            </a:r>
            <a:r>
              <a:rPr lang="en-US" sz="2000" b="1" dirty="0">
                <a:latin typeface="Sylfaen" panose="010A0502050306030303" pitchFamily="18" charset="0"/>
              </a:rPr>
              <a:t> 1400 </a:t>
            </a:r>
            <a:r>
              <a:rPr lang="en-US" sz="2000" b="1" dirty="0" err="1">
                <a:latin typeface="Sylfaen" panose="010A0502050306030303" pitchFamily="18" charset="0"/>
              </a:rPr>
              <a:t>გრძ.მ-ით</a:t>
            </a:r>
            <a:r>
              <a:rPr lang="en-US" sz="2000" b="1" dirty="0">
                <a:latin typeface="Sylfaen" panose="010A0502050306030303" pitchFamily="18" charset="0"/>
              </a:rPr>
              <a:t> </a:t>
            </a:r>
            <a:r>
              <a:rPr lang="en-US" sz="2000" b="1" dirty="0" err="1">
                <a:latin typeface="Sylfaen" panose="010A0502050306030303" pitchFamily="18" charset="0"/>
              </a:rPr>
              <a:t>გრძელია</a:t>
            </a:r>
            <a:r>
              <a:rPr lang="en-US" sz="2000" b="1" dirty="0">
                <a:latin typeface="Sylfaen" panose="010A0502050306030303" pitchFamily="18" charset="0"/>
              </a:rPr>
              <a:t> </a:t>
            </a:r>
            <a:r>
              <a:rPr lang="en-US" sz="2000" b="1" dirty="0" err="1">
                <a:latin typeface="Sylfaen" panose="010A0502050306030303" pitchFamily="18" charset="0"/>
              </a:rPr>
              <a:t>საპროექტო</a:t>
            </a:r>
            <a:r>
              <a:rPr lang="en-US" sz="2000" b="1" dirty="0">
                <a:latin typeface="Sylfaen" panose="010A0502050306030303" pitchFamily="18" charset="0"/>
              </a:rPr>
              <a:t> </a:t>
            </a:r>
            <a:r>
              <a:rPr lang="en-US" sz="2000" b="1" dirty="0" err="1">
                <a:latin typeface="Sylfaen" panose="010A0502050306030303" pitchFamily="18" charset="0"/>
              </a:rPr>
              <a:t>ეგხ</a:t>
            </a:r>
            <a:r>
              <a:rPr lang="en-US" sz="2000" b="1" dirty="0">
                <a:latin typeface="Sylfaen" panose="010A0502050306030303" pitchFamily="18" charset="0"/>
              </a:rPr>
              <a:t>-ს </a:t>
            </a:r>
            <a:r>
              <a:rPr lang="en-US" sz="2000" b="1" dirty="0" err="1">
                <a:latin typeface="Sylfaen" panose="010A0502050306030303" pitchFamily="18" charset="0"/>
              </a:rPr>
              <a:t>ტრასაზე</a:t>
            </a:r>
            <a:r>
              <a:rPr lang="en-US" sz="2000" b="1" dirty="0">
                <a:latin typeface="Sylfaen" panose="010A0502050306030303" pitchFamily="18" charset="0"/>
              </a:rPr>
              <a:t>. </a:t>
            </a:r>
          </a:p>
          <a:p>
            <a:pPr algn="just">
              <a:buFont typeface="Wingdings" panose="05000000000000000000" pitchFamily="2" charset="2"/>
              <a:buChar char="Ø"/>
            </a:pPr>
            <a:endParaRPr lang="ka-GE" sz="2000" b="1" dirty="0">
              <a:latin typeface="Sylfaen" panose="010A0502050306030303" pitchFamily="18" charset="0"/>
            </a:endParaRPr>
          </a:p>
          <a:p>
            <a:pPr algn="just">
              <a:buFont typeface="Wingdings" panose="05000000000000000000" pitchFamily="2" charset="2"/>
              <a:buChar char="Ø"/>
            </a:pPr>
            <a:endParaRPr lang="en-US" dirty="0"/>
          </a:p>
          <a:p>
            <a:pPr algn="just">
              <a:buFont typeface="Wingdings" panose="05000000000000000000" pitchFamily="2" charset="2"/>
              <a:buChar char="Ø"/>
            </a:pPr>
            <a:endParaRPr lang="ka-GE" sz="2000" b="1" dirty="0" smtClean="0">
              <a:latin typeface="Sylfaen" panose="010A0502050306030303" pitchFamily="18" charset="0"/>
            </a:endParaRPr>
          </a:p>
          <a:p>
            <a:pPr marL="0" indent="0" algn="just">
              <a:buNone/>
            </a:pPr>
            <a:endParaRPr lang="en-US" sz="2000" b="1" dirty="0">
              <a:latin typeface="Sylfaen" panose="010A0502050306030303" pitchFamily="18" charset="0"/>
            </a:endParaRPr>
          </a:p>
        </p:txBody>
      </p:sp>
    </p:spTree>
    <p:extLst>
      <p:ext uri="{BB962C8B-B14F-4D97-AF65-F5344CB8AC3E}">
        <p14:creationId xmlns:p14="http://schemas.microsoft.com/office/powerpoint/2010/main" val="29625035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193" y="0"/>
            <a:ext cx="12000807" cy="1113905"/>
          </a:xfrm>
        </p:spPr>
        <p:txBody>
          <a:bodyPr>
            <a:normAutofit/>
          </a:bodyPr>
          <a:lstStyle/>
          <a:p>
            <a:pPr algn="ctr">
              <a:lnSpc>
                <a:spcPct val="150000"/>
              </a:lnSpc>
            </a:pPr>
            <a:r>
              <a:rPr lang="ka-GE" sz="2400" b="1" dirty="0">
                <a:solidFill>
                  <a:schemeClr val="tx1">
                    <a:lumMod val="75000"/>
                    <a:lumOff val="25000"/>
                  </a:schemeClr>
                </a:solidFill>
                <a:latin typeface="Sylfaen" panose="010A0502050306030303" pitchFamily="18" charset="0"/>
                <a:ea typeface="+mn-ea"/>
                <a:cs typeface="+mn-cs"/>
              </a:rPr>
              <a:t>პროექტის ალტერნატიული ვარიანტები </a:t>
            </a:r>
            <a:r>
              <a:rPr lang="ka-GE" sz="2000" dirty="0" smtClean="0"/>
              <a:t/>
            </a:r>
            <a:br>
              <a:rPr lang="ka-GE" sz="2000" dirty="0" smtClean="0"/>
            </a:br>
            <a:r>
              <a:rPr lang="ka-GE" sz="2000" b="1" dirty="0" smtClean="0">
                <a:solidFill>
                  <a:srgbClr val="FF0000"/>
                </a:solidFill>
                <a:latin typeface="Sylfaen" panose="010A0502050306030303" pitchFamily="18" charset="0"/>
                <a:ea typeface="+mn-ea"/>
                <a:cs typeface="+mn-cs"/>
              </a:rPr>
              <a:t>მიწისქვეშა </a:t>
            </a:r>
            <a:r>
              <a:rPr lang="ka-GE" sz="2000" b="1" dirty="0">
                <a:solidFill>
                  <a:srgbClr val="FF0000"/>
                </a:solidFill>
                <a:latin typeface="Sylfaen" panose="010A0502050306030303" pitchFamily="18" charset="0"/>
                <a:ea typeface="+mn-ea"/>
                <a:cs typeface="+mn-cs"/>
              </a:rPr>
              <a:t>საკაბელო და საჰაერო ეგხ-ს მოწყობის ალტერნატივა  </a:t>
            </a:r>
            <a:endParaRPr lang="en-US" sz="2000" b="1" dirty="0">
              <a:solidFill>
                <a:srgbClr val="FF0000"/>
              </a:solidFill>
              <a:latin typeface="Sylfaen" panose="010A0502050306030303" pitchFamily="18" charset="0"/>
              <a:ea typeface="+mn-ea"/>
              <a:cs typeface="+mn-cs"/>
            </a:endParaRPr>
          </a:p>
        </p:txBody>
      </p:sp>
      <p:sp>
        <p:nvSpPr>
          <p:cNvPr id="3" name="Content Placeholder 2"/>
          <p:cNvSpPr>
            <a:spLocks noGrp="1"/>
          </p:cNvSpPr>
          <p:nvPr>
            <p:ph idx="1"/>
          </p:nvPr>
        </p:nvSpPr>
        <p:spPr>
          <a:xfrm>
            <a:off x="191193" y="1113905"/>
            <a:ext cx="12000807" cy="5744095"/>
          </a:xfrm>
        </p:spPr>
        <p:txBody>
          <a:bodyPr>
            <a:normAutofit lnSpcReduction="10000"/>
          </a:bodyPr>
          <a:lstStyle/>
          <a:p>
            <a:pPr algn="just"/>
            <a:r>
              <a:rPr lang="ka-GE" sz="2000" b="1" dirty="0">
                <a:solidFill>
                  <a:srgbClr val="FF0000"/>
                </a:solidFill>
                <a:latin typeface="Sylfaen" panose="010A0502050306030303" pitchFamily="18" charset="0"/>
              </a:rPr>
              <a:t>საკაბელო ეგხ-ს ძირითადი უპირატესობა </a:t>
            </a:r>
            <a:r>
              <a:rPr lang="ka-GE" sz="2000" b="1" dirty="0">
                <a:latin typeface="Sylfaen" panose="010A0502050306030303" pitchFamily="18" charset="0"/>
              </a:rPr>
              <a:t>მისი უსაფრთხოებაა (მიწის ქვეშ ჩადებული კაბელი მაქსიმალურად დაცულია ამინდის ან ადამიანის ზემოქმედებისგან). </a:t>
            </a:r>
            <a:r>
              <a:rPr lang="ka-GE" sz="2000" b="1" dirty="0" smtClean="0">
                <a:latin typeface="Sylfaen" panose="010A0502050306030303" pitchFamily="18" charset="0"/>
              </a:rPr>
              <a:t>მაქსიმალურად </a:t>
            </a:r>
            <a:r>
              <a:rPr lang="ka-GE" sz="2000" b="1" dirty="0">
                <a:latin typeface="Sylfaen" panose="010A0502050306030303" pitchFamily="18" charset="0"/>
              </a:rPr>
              <a:t>დაცულია საკუთრივ ადამიანთა, შინაურ ცხოველთა და რაც მთავარია ფრინველთა უსაფრთხოება. </a:t>
            </a:r>
            <a:r>
              <a:rPr lang="ka-GE" sz="2000" b="1" dirty="0" smtClean="0">
                <a:latin typeface="Sylfaen" panose="010A0502050306030303" pitchFamily="18" charset="0"/>
              </a:rPr>
              <a:t>მისი </a:t>
            </a:r>
            <a:r>
              <a:rPr lang="ka-GE" sz="2000" b="1" dirty="0">
                <a:latin typeface="Sylfaen" panose="010A0502050306030303" pitchFamily="18" charset="0"/>
              </a:rPr>
              <a:t>მშენებლობა არ მოითხოვს ფართო დერეფანს, შესაბამისად ნაკლებია გარემოს სხვადასხვა რეცეპტორებზე (ბიომრავალფეროვნება და სხვ.) ზემოქმედების რისკები. იგი შეუმჩნეველია და ნაკლებია ვიზუალურ-ლანდშაფტური ზემოქმედების რისკები. საკაბელო ეგხ–ები არ ასხივებენ ელექტრულ ველებს და შესაძლებელია დაპროექტდეს ისე, იყოს უსაფრთხო გარემოსთვის</a:t>
            </a:r>
            <a:r>
              <a:rPr lang="ka-GE" sz="2000" b="1" dirty="0" smtClean="0">
                <a:latin typeface="Sylfaen" panose="010A0502050306030303" pitchFamily="18" charset="0"/>
              </a:rPr>
              <a:t>.</a:t>
            </a:r>
          </a:p>
          <a:p>
            <a:pPr algn="just">
              <a:buFont typeface="Arial" panose="020B0604020202020204" pitchFamily="34" charset="0"/>
              <a:buChar char="•"/>
            </a:pPr>
            <a:r>
              <a:rPr lang="ka-GE" sz="2000" b="1" dirty="0">
                <a:solidFill>
                  <a:schemeClr val="accent4"/>
                </a:solidFill>
                <a:latin typeface="Sylfaen" panose="010A0502050306030303" pitchFamily="18" charset="0"/>
              </a:rPr>
              <a:t>საკაბელო ეგხ-ს ძირითადი უარყოფით </a:t>
            </a:r>
            <a:r>
              <a:rPr lang="ka-GE" sz="2000" b="1" dirty="0">
                <a:latin typeface="Sylfaen" panose="010A0502050306030303" pitchFamily="18" charset="0"/>
              </a:rPr>
              <a:t>მხარეს წარმოადგენს მიწის და გრუნტის სამუშაოების დიდი რაოდენობა საჰაერო ეგხ-სთან მიმართებით, თუმცა უნდა აღინიშოს რომ საპროექტო საკაბელო ეგხ-ს დერეფანი გადის ძირითადად ანთროპოგენულ ადამიანის მიერ სახეცვლილ ტერიტორიაზე გზის მიმდებარედ, შესაბამისად აღნიშნულ მონაკვეთზე ნიადაგზე, მცენარეულობაზე და გარემოზე ზემოქმედება მინიმალურია.</a:t>
            </a:r>
            <a:endParaRPr lang="en-US" sz="2000" b="1" dirty="0">
              <a:latin typeface="Sylfaen" panose="010A0502050306030303" pitchFamily="18" charset="0"/>
            </a:endParaRPr>
          </a:p>
          <a:p>
            <a:pPr algn="just"/>
            <a:r>
              <a:rPr lang="ka-GE" sz="2000" b="1" dirty="0">
                <a:solidFill>
                  <a:srgbClr val="FF0000"/>
                </a:solidFill>
                <a:latin typeface="Sylfaen" panose="010A0502050306030303" pitchFamily="18" charset="0"/>
              </a:rPr>
              <a:t>საჰაერო ეგხ-ს ძირითადი უპირატესობა </a:t>
            </a:r>
            <a:r>
              <a:rPr lang="ka-GE" sz="2000" b="1" dirty="0">
                <a:latin typeface="Sylfaen" panose="010A0502050306030303" pitchFamily="18" charset="0"/>
              </a:rPr>
              <a:t>არის სამშენებლო სამუშაოების მცირე დრო, მიწის სამუშაოების სიმცირე, მონტაჟის და ექსპლუატაციაში გაშვების სიმარტივე. დაკავებული ტერიტორიის მცირე </a:t>
            </a:r>
            <a:r>
              <a:rPr lang="ka-GE" sz="2000" b="1" dirty="0" smtClean="0">
                <a:latin typeface="Sylfaen" panose="010A0502050306030303" pitchFamily="18" charset="0"/>
              </a:rPr>
              <a:t>ფართობი;</a:t>
            </a:r>
            <a:endParaRPr lang="en-US" sz="2000" b="1" dirty="0">
              <a:latin typeface="Sylfaen" panose="010A0502050306030303" pitchFamily="18" charset="0"/>
            </a:endParaRPr>
          </a:p>
          <a:p>
            <a:pPr algn="just">
              <a:buFont typeface="Arial" panose="020B0604020202020204" pitchFamily="34" charset="0"/>
              <a:buChar char="•"/>
            </a:pPr>
            <a:r>
              <a:rPr lang="ka-GE" sz="2000" b="1" dirty="0">
                <a:solidFill>
                  <a:schemeClr val="accent4"/>
                </a:solidFill>
                <a:latin typeface="Sylfaen" panose="010A0502050306030303" pitchFamily="18" charset="0"/>
              </a:rPr>
              <a:t>საჰაერო ეგხ-ს ძირითადი უარყოფითი </a:t>
            </a:r>
            <a:r>
              <a:rPr lang="ka-GE" sz="2000" b="1" dirty="0">
                <a:latin typeface="Sylfaen" panose="010A0502050306030303" pitchFamily="18" charset="0"/>
              </a:rPr>
              <a:t>მახარეს წარმოადგენს </a:t>
            </a:r>
            <a:r>
              <a:rPr lang="ka-GE" sz="2000" b="1" dirty="0" smtClean="0">
                <a:latin typeface="Sylfaen" panose="010A0502050306030303" pitchFamily="18" charset="0"/>
              </a:rPr>
              <a:t>ბიომრავალფეროვნებაზე </a:t>
            </a:r>
            <a:r>
              <a:rPr lang="ka-GE" sz="2000" b="1" dirty="0">
                <a:latin typeface="Sylfaen" panose="010A0502050306030303" pitchFamily="18" charset="0"/>
              </a:rPr>
              <a:t>ზემოქმედება, როგორც ფრინველების ასევე ხე-მცენარეების ჭრის დიდი დერეფანი, ასევე უარყოფითი ვიზუალურ-ლადშაფტური ზემოქმედება.</a:t>
            </a:r>
            <a:endParaRPr lang="en-US" sz="2000" b="1" dirty="0">
              <a:latin typeface="Sylfaen" panose="010A0502050306030303" pitchFamily="18" charset="0"/>
            </a:endParaRPr>
          </a:p>
          <a:p>
            <a:pPr algn="just"/>
            <a:endParaRPr lang="en-US" sz="1900" b="1" dirty="0">
              <a:latin typeface="Sylfaen" panose="010A0502050306030303" pitchFamily="18" charset="0"/>
            </a:endParaRPr>
          </a:p>
          <a:p>
            <a:endParaRPr lang="en-US" dirty="0"/>
          </a:p>
        </p:txBody>
      </p:sp>
    </p:spTree>
    <p:extLst>
      <p:ext uri="{BB962C8B-B14F-4D97-AF65-F5344CB8AC3E}">
        <p14:creationId xmlns:p14="http://schemas.microsoft.com/office/powerpoint/2010/main" val="12323315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1999" cy="556953"/>
          </a:xfrm>
        </p:spPr>
        <p:txBody>
          <a:bodyPr>
            <a:normAutofit/>
          </a:bodyPr>
          <a:lstStyle/>
          <a:p>
            <a:pPr algn="ctr"/>
            <a:r>
              <a:rPr lang="ka-GE" sz="2400" b="1" dirty="0">
                <a:solidFill>
                  <a:schemeClr val="tx1">
                    <a:lumMod val="75000"/>
                    <a:lumOff val="25000"/>
                  </a:schemeClr>
                </a:solidFill>
                <a:latin typeface="Sylfaen" panose="010A0502050306030303" pitchFamily="18" charset="0"/>
                <a:ea typeface="+mn-ea"/>
                <a:cs typeface="+mn-cs"/>
              </a:rPr>
              <a:t>პროექტის ალტერნატიული ვარიანტები</a:t>
            </a:r>
            <a:endParaRPr lang="en-US" sz="2400" b="1" dirty="0">
              <a:solidFill>
                <a:schemeClr val="tx1">
                  <a:lumMod val="75000"/>
                  <a:lumOff val="25000"/>
                </a:schemeClr>
              </a:solidFill>
              <a:latin typeface="Sylfaen" panose="010A0502050306030303" pitchFamily="18" charset="0"/>
              <a:ea typeface="+mn-ea"/>
              <a:cs typeface="+mn-cs"/>
            </a:endParaRPr>
          </a:p>
        </p:txBody>
      </p:sp>
      <p:sp>
        <p:nvSpPr>
          <p:cNvPr id="3" name="Content Placeholder 2"/>
          <p:cNvSpPr>
            <a:spLocks noGrp="1"/>
          </p:cNvSpPr>
          <p:nvPr>
            <p:ph idx="1"/>
          </p:nvPr>
        </p:nvSpPr>
        <p:spPr>
          <a:xfrm>
            <a:off x="-1" y="748145"/>
            <a:ext cx="12191999" cy="6109855"/>
          </a:xfrm>
        </p:spPr>
        <p:txBody>
          <a:bodyPr>
            <a:normAutofit/>
          </a:bodyPr>
          <a:lstStyle/>
          <a:p>
            <a:pPr marL="0" indent="0" algn="ctr">
              <a:buNone/>
            </a:pPr>
            <a:r>
              <a:rPr lang="ka-GE" sz="2000" b="1" dirty="0">
                <a:solidFill>
                  <a:srgbClr val="FF0000"/>
                </a:solidFill>
                <a:latin typeface="Sylfaen" panose="010A0502050306030303" pitchFamily="18" charset="0"/>
              </a:rPr>
              <a:t>დასკვნა</a:t>
            </a:r>
          </a:p>
          <a:p>
            <a:r>
              <a:rPr lang="ka-GE" sz="2000" b="1" dirty="0">
                <a:latin typeface="Sylfaen" panose="010A0502050306030303" pitchFamily="18" charset="0"/>
              </a:rPr>
              <a:t>გარემოზე მინიმალური ზემოქმედების გათვალისწინებით საპროექტო ქვესადგურისა და ელექტროგადამცემი ხაზის სხვა დერეფნის ალტერნატივის შერჩევა პრაქტიკულად შეუძლებელია;</a:t>
            </a:r>
          </a:p>
          <a:p>
            <a:r>
              <a:rPr lang="ka-GE" sz="2000" b="1" dirty="0">
                <a:latin typeface="Sylfaen" panose="010A0502050306030303" pitchFamily="18" charset="0"/>
              </a:rPr>
              <a:t>შერჩეული ეგხ-ს და ქვესადგურების ალტერნატივის დასაბუთება დაეყრდნო საპროექტო დერეფანში ყველა დაინტერესებული მხარის ინტერესების გათვალისწინებას და გარემოს თითოეულ კომპონენტზე შედარებით უმნიშვნელო ზემოქმედებას, რაც შერჩეული ალტერნატივის უპირატესობას ცხადჰყობს სხვა ალტენტნატივებთან </a:t>
            </a:r>
            <a:r>
              <a:rPr lang="ka-GE" sz="2000" b="1" dirty="0" smtClean="0">
                <a:latin typeface="Sylfaen" panose="010A0502050306030303" pitchFamily="18" charset="0"/>
              </a:rPr>
              <a:t>შედარებით</a:t>
            </a:r>
            <a:r>
              <a:rPr lang="ka-GE" sz="2000" b="1" dirty="0">
                <a:latin typeface="Sylfaen" panose="010A0502050306030303" pitchFamily="18" charset="0"/>
              </a:rPr>
              <a:t>;</a:t>
            </a:r>
          </a:p>
          <a:p>
            <a:r>
              <a:rPr lang="ka-GE" sz="2000" b="1" dirty="0">
                <a:latin typeface="Sylfaen" panose="010A0502050306030303" pitchFamily="18" charset="0"/>
              </a:rPr>
              <a:t>ეგხ-ს ტრასა თითქმის სრულად გადის არსებული გზის მიმდებარედ ანთროპოგენულ რელიეფზე რასაც მინიმუმამდე დაყავს ზემოქმედების ხარისხი და მასშტაბები. პროექტის განხორიელების პროცესსი არ ხდება 8 სმ-ზე მეტი დიამეტრის ხე-მცენარეების ჭრა, გარემოდან ამოღებული იქნება მხოლოდ ბუჩქოვანი მცენარეები, რომელთა უმეტესობა ინვაზიური სახეობაა და არ წარმოადგენს დაცულ </a:t>
            </a:r>
            <a:r>
              <a:rPr lang="ka-GE" sz="2000" b="1" dirty="0" smtClean="0">
                <a:latin typeface="Sylfaen" panose="010A0502050306030303" pitchFamily="18" charset="0"/>
              </a:rPr>
              <a:t>სახეობას</a:t>
            </a:r>
            <a:r>
              <a:rPr lang="ka-GE" sz="2000" b="1" dirty="0">
                <a:latin typeface="Sylfaen" panose="010A0502050306030303" pitchFamily="18" charset="0"/>
              </a:rPr>
              <a:t>;</a:t>
            </a:r>
          </a:p>
          <a:p>
            <a:r>
              <a:rPr lang="ka-GE" sz="2000" b="1" dirty="0">
                <a:latin typeface="Sylfaen" panose="010A0502050306030303" pitchFamily="18" charset="0"/>
              </a:rPr>
              <a:t>საპროექტო ქვესადგურის შერჩეული ტერიტორია და ეგხ-ს საპროექტო დერეფანი აკმაყოფილებს ყველა სტანდარტს, რომლის მეშვეობით წარმოდგენილი პროექტის განხორციელება ფაქტობრივად არ გამოიწვევს გარემოზე რაიმე არსებით ზემოქმედებას და მათი მასშტაბიც იქნება მინიმალური.</a:t>
            </a:r>
            <a:endParaRPr lang="en-US" sz="2000" b="1" dirty="0">
              <a:latin typeface="Sylfaen" panose="010A0502050306030303" pitchFamily="18" charset="0"/>
            </a:endParaRPr>
          </a:p>
          <a:p>
            <a:pPr marL="0" indent="0">
              <a:buNone/>
            </a:pPr>
            <a:r>
              <a:rPr lang="ka-GE" dirty="0"/>
              <a:t/>
            </a:r>
            <a:br>
              <a:rPr lang="ka-GE" dirty="0"/>
            </a:br>
            <a:endParaRPr lang="en-US" dirty="0"/>
          </a:p>
        </p:txBody>
      </p:sp>
    </p:spTree>
    <p:extLst>
      <p:ext uri="{BB962C8B-B14F-4D97-AF65-F5344CB8AC3E}">
        <p14:creationId xmlns:p14="http://schemas.microsoft.com/office/powerpoint/2010/main" val="38053209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 y="0"/>
            <a:ext cx="12009120" cy="1047403"/>
          </a:xfrm>
        </p:spPr>
        <p:txBody>
          <a:bodyPr>
            <a:noAutofit/>
          </a:bodyPr>
          <a:lstStyle/>
          <a:p>
            <a:pPr marL="109728" indent="0" algn="ctr">
              <a:lnSpc>
                <a:spcPct val="150000"/>
              </a:lnSpc>
            </a:pPr>
            <a:r>
              <a:rPr lang="ka-GE" sz="2400" b="1" dirty="0">
                <a:solidFill>
                  <a:schemeClr val="tx1">
                    <a:lumMod val="75000"/>
                    <a:lumOff val="25000"/>
                  </a:schemeClr>
                </a:solidFill>
                <a:latin typeface="Sylfaen" panose="010A0502050306030303" pitchFamily="18" charset="0"/>
                <a:ea typeface="+mn-ea"/>
                <a:cs typeface="+mn-cs"/>
              </a:rPr>
              <a:t>ბუნებრივი გარემოს ფონური </a:t>
            </a:r>
            <a:r>
              <a:rPr lang="ka-GE" sz="2400" b="1" dirty="0" smtClean="0">
                <a:solidFill>
                  <a:schemeClr val="tx1">
                    <a:lumMod val="75000"/>
                    <a:lumOff val="25000"/>
                  </a:schemeClr>
                </a:solidFill>
                <a:latin typeface="Sylfaen" panose="010A0502050306030303" pitchFamily="18" charset="0"/>
                <a:ea typeface="+mn-ea"/>
                <a:cs typeface="+mn-cs"/>
              </a:rPr>
              <a:t>მდგომარეობა</a:t>
            </a:r>
            <a:r>
              <a:rPr lang="en-US" b="1" dirty="0"/>
              <a:t/>
            </a:r>
            <a:br>
              <a:rPr lang="en-US" b="1" dirty="0"/>
            </a:br>
            <a:r>
              <a:rPr lang="ka-GE" sz="1700" b="1" dirty="0" smtClean="0">
                <a:solidFill>
                  <a:srgbClr val="FF0000"/>
                </a:solidFill>
                <a:latin typeface="Sylfaen" panose="010A0502050306030303" pitchFamily="18" charset="0"/>
                <a:ea typeface="+mn-ea"/>
                <a:cs typeface="+mn-cs"/>
              </a:rPr>
              <a:t>კლიმატი </a:t>
            </a:r>
            <a:r>
              <a:rPr lang="ka-GE" sz="1700" b="1" dirty="0">
                <a:solidFill>
                  <a:srgbClr val="FF0000"/>
                </a:solidFill>
                <a:latin typeface="Sylfaen" panose="010A0502050306030303" pitchFamily="18" charset="0"/>
                <a:ea typeface="+mn-ea"/>
                <a:cs typeface="+mn-cs"/>
              </a:rPr>
              <a:t>და </a:t>
            </a:r>
            <a:r>
              <a:rPr lang="ka-GE" sz="2000" b="1" dirty="0">
                <a:solidFill>
                  <a:srgbClr val="FF0000"/>
                </a:solidFill>
                <a:latin typeface="Sylfaen" panose="010A0502050306030303" pitchFamily="18" charset="0"/>
                <a:ea typeface="+mn-ea"/>
                <a:cs typeface="+mn-cs"/>
              </a:rPr>
              <a:t>მეტეოროლოგიური</a:t>
            </a:r>
            <a:r>
              <a:rPr lang="ka-GE" sz="1700" b="1" dirty="0">
                <a:solidFill>
                  <a:srgbClr val="FF0000"/>
                </a:solidFill>
                <a:latin typeface="Sylfaen" panose="010A0502050306030303" pitchFamily="18" charset="0"/>
                <a:ea typeface="+mn-ea"/>
                <a:cs typeface="+mn-cs"/>
              </a:rPr>
              <a:t> პირობები</a:t>
            </a:r>
            <a:r>
              <a:rPr lang="en-US" sz="4000" dirty="0"/>
              <a:t/>
            </a:r>
            <a:br>
              <a:rPr lang="en-US" sz="4000" dirty="0"/>
            </a:br>
            <a:endParaRPr lang="en-US" sz="3600" dirty="0"/>
          </a:p>
        </p:txBody>
      </p:sp>
      <p:sp>
        <p:nvSpPr>
          <p:cNvPr id="3" name="Content Placeholder 2"/>
          <p:cNvSpPr>
            <a:spLocks noGrp="1"/>
          </p:cNvSpPr>
          <p:nvPr>
            <p:ph idx="1"/>
          </p:nvPr>
        </p:nvSpPr>
        <p:spPr>
          <a:xfrm>
            <a:off x="182880" y="1238596"/>
            <a:ext cx="12009120" cy="5619404"/>
          </a:xfrm>
        </p:spPr>
        <p:txBody>
          <a:bodyPr>
            <a:normAutofit/>
          </a:bodyPr>
          <a:lstStyle/>
          <a:p>
            <a:pPr algn="just">
              <a:buClr>
                <a:schemeClr val="accent1"/>
              </a:buClr>
              <a:buFont typeface="Wingdings" panose="05000000000000000000" pitchFamily="2" charset="2"/>
              <a:buChar char="Ø"/>
            </a:pPr>
            <a:r>
              <a:rPr lang="ka-GE" sz="2000" b="1" dirty="0">
                <a:latin typeface="Sylfaen" panose="010A0502050306030303" pitchFamily="18" charset="0"/>
              </a:rPr>
              <a:t>ზაფხულში საპროექტო ქვესადგურის და ეგხ-ს განლაგების უბნის უმეტეს ტერიტორიაზე ტემპერატურა 24°</a:t>
            </a:r>
            <a:r>
              <a:rPr lang="en-US" sz="2000" b="1" dirty="0">
                <a:latin typeface="Sylfaen" panose="010A0502050306030303" pitchFamily="18" charset="0"/>
              </a:rPr>
              <a:t>C-</a:t>
            </a:r>
            <a:r>
              <a:rPr lang="ka-GE" sz="2000" b="1" dirty="0">
                <a:latin typeface="Sylfaen" panose="010A0502050306030303" pitchFamily="18" charset="0"/>
              </a:rPr>
              <a:t>ს აღემატება. საპროექტო ტერიტორიაზე ყველაზე ცხელი თვე ივლისი, შემოგარენში უფრო ცხელი თვეა აგვისტო. ჰაერის საშუალო წლიური ტემპერატურა მის მიდამოებში 7.4°</a:t>
            </a:r>
            <a:r>
              <a:rPr lang="en-US" sz="2000" b="1" dirty="0">
                <a:latin typeface="Sylfaen" panose="010A0502050306030303" pitchFamily="18" charset="0"/>
              </a:rPr>
              <a:t>C </a:t>
            </a:r>
            <a:r>
              <a:rPr lang="ka-GE" sz="2000" b="1" dirty="0">
                <a:latin typeface="Sylfaen" panose="010A0502050306030303" pitchFamily="18" charset="0"/>
              </a:rPr>
              <a:t>დან 12.7°</a:t>
            </a:r>
            <a:r>
              <a:rPr lang="en-US" sz="2000" b="1" dirty="0">
                <a:latin typeface="Sylfaen" panose="010A0502050306030303" pitchFamily="18" charset="0"/>
              </a:rPr>
              <a:t>C. </a:t>
            </a:r>
            <a:r>
              <a:rPr lang="ka-GE" sz="2000" b="1" dirty="0">
                <a:latin typeface="Sylfaen" panose="010A0502050306030303" pitchFamily="18" charset="0"/>
              </a:rPr>
              <a:t>ყველაზე ცივი თვეა იანვარია, რომლის საშუალო ტემპერატურა განაშენიანებულ ტერიტორიაზე 0.3°</a:t>
            </a:r>
            <a:r>
              <a:rPr lang="en-US" sz="2000" b="1" dirty="0">
                <a:latin typeface="Sylfaen" panose="010A0502050306030303" pitchFamily="18" charset="0"/>
              </a:rPr>
              <a:t>C-</a:t>
            </a:r>
            <a:r>
              <a:rPr lang="ka-GE" sz="2000" b="1" dirty="0">
                <a:latin typeface="Sylfaen" panose="010A0502050306030303" pitchFamily="18" charset="0"/>
              </a:rPr>
              <a:t>დან 0.9°</a:t>
            </a:r>
            <a:r>
              <a:rPr lang="en-US" sz="2000" b="1" dirty="0">
                <a:latin typeface="Sylfaen" panose="010A0502050306030303" pitchFamily="18" charset="0"/>
              </a:rPr>
              <a:t>C-</a:t>
            </a:r>
            <a:r>
              <a:rPr lang="ka-GE" sz="2000" b="1" dirty="0">
                <a:latin typeface="Sylfaen" panose="010A0502050306030303" pitchFamily="18" charset="0"/>
              </a:rPr>
              <a:t>მდეა.</a:t>
            </a:r>
          </a:p>
          <a:p>
            <a:pPr algn="just">
              <a:buClr>
                <a:schemeClr val="accent1"/>
              </a:buClr>
              <a:buFont typeface="Wingdings" panose="05000000000000000000" pitchFamily="2" charset="2"/>
              <a:buChar char="Ø"/>
            </a:pPr>
            <a:r>
              <a:rPr lang="ka-GE" sz="2000" b="1" dirty="0">
                <a:latin typeface="Sylfaen" panose="010A0502050306030303" pitchFamily="18" charset="0"/>
              </a:rPr>
              <a:t>ნალექების საშუალო წლიური რაოდენობა 441-1000მმ-მდეა (იალნოს ქედზე). ნალექების მაქსიმალური დღიური ნორმა 147 მმ-ს აღწევს. ნალექების მაქსიმუმი (86 მმ) მაისში მოდის, მინიმუმი (16 მმ)- იანვარში.</a:t>
            </a:r>
          </a:p>
          <a:p>
            <a:pPr algn="just">
              <a:buClr>
                <a:schemeClr val="accent1"/>
              </a:buClr>
              <a:buFont typeface="Wingdings" panose="05000000000000000000" pitchFamily="2" charset="2"/>
              <a:buChar char="Ø"/>
            </a:pPr>
            <a:r>
              <a:rPr lang="ka-GE" sz="2000" b="1" dirty="0">
                <a:latin typeface="Sylfaen" panose="010A0502050306030303" pitchFamily="18" charset="0"/>
              </a:rPr>
              <a:t>პირველი ყინვას ზონაში ადგილი აქვს ნოემბრის პირველ დეკადაში, უკანასკნელს-აპრილის დასაწყისში. ტემპერატურის აბსოლუტური მინიმუმი შეიძლება ზონაში დაეცეს -20-23 </a:t>
            </a:r>
            <a:r>
              <a:rPr lang="en-US" sz="2000" b="1" dirty="0">
                <a:latin typeface="Sylfaen" panose="010A0502050306030303" pitchFamily="18" charset="0"/>
              </a:rPr>
              <a:t>C0-</a:t>
            </a:r>
            <a:r>
              <a:rPr lang="ka-GE" sz="2000" b="1" dirty="0">
                <a:latin typeface="Sylfaen" panose="010A0502050306030303" pitchFamily="18" charset="0"/>
              </a:rPr>
              <a:t>მდე, მაგრამ ეს იშვიათობაა.</a:t>
            </a:r>
          </a:p>
          <a:p>
            <a:pPr>
              <a:buClr>
                <a:schemeClr val="accent1"/>
              </a:buClr>
              <a:buFont typeface="Wingdings" panose="05000000000000000000" pitchFamily="2" charset="2"/>
              <a:buChar char="Ø"/>
            </a:pPr>
            <a:endParaRPr lang="en-US" dirty="0"/>
          </a:p>
        </p:txBody>
      </p:sp>
    </p:spTree>
    <p:extLst>
      <p:ext uri="{BB962C8B-B14F-4D97-AF65-F5344CB8AC3E}">
        <p14:creationId xmlns:p14="http://schemas.microsoft.com/office/powerpoint/2010/main" val="30408475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 y="0"/>
            <a:ext cx="12009119" cy="739833"/>
          </a:xfrm>
        </p:spPr>
        <p:txBody>
          <a:bodyPr>
            <a:normAutofit/>
          </a:bodyPr>
          <a:lstStyle/>
          <a:p>
            <a:pPr algn="ctr"/>
            <a:r>
              <a:rPr lang="ka-GE" sz="2400" b="1" dirty="0">
                <a:solidFill>
                  <a:schemeClr val="tx1">
                    <a:lumMod val="75000"/>
                    <a:lumOff val="25000"/>
                  </a:schemeClr>
                </a:solidFill>
                <a:latin typeface="Sylfaen" panose="010A0502050306030303" pitchFamily="18" charset="0"/>
                <a:ea typeface="+mn-ea"/>
                <a:cs typeface="+mn-cs"/>
              </a:rPr>
              <a:t>გეოლოგიური გარემო</a:t>
            </a:r>
            <a:endParaRPr lang="en-US" sz="2400" b="1" dirty="0">
              <a:solidFill>
                <a:schemeClr val="tx1">
                  <a:lumMod val="75000"/>
                  <a:lumOff val="25000"/>
                </a:schemeClr>
              </a:solidFill>
              <a:latin typeface="Sylfaen" panose="010A0502050306030303" pitchFamily="18" charset="0"/>
              <a:ea typeface="+mn-ea"/>
              <a:cs typeface="+mn-cs"/>
            </a:endParaRPr>
          </a:p>
        </p:txBody>
      </p:sp>
      <p:sp>
        <p:nvSpPr>
          <p:cNvPr id="3" name="Content Placeholder 2"/>
          <p:cNvSpPr>
            <a:spLocks noGrp="1"/>
          </p:cNvSpPr>
          <p:nvPr>
            <p:ph idx="1"/>
          </p:nvPr>
        </p:nvSpPr>
        <p:spPr>
          <a:xfrm>
            <a:off x="182880" y="507076"/>
            <a:ext cx="12009120" cy="6267797"/>
          </a:xfrm>
        </p:spPr>
        <p:txBody>
          <a:bodyPr>
            <a:normAutofit lnSpcReduction="10000"/>
          </a:bodyPr>
          <a:lstStyle/>
          <a:p>
            <a:pPr algn="just">
              <a:buClr>
                <a:schemeClr val="accent1"/>
              </a:buClr>
              <a:buFont typeface="Wingdings" panose="05000000000000000000" pitchFamily="2" charset="2"/>
              <a:buChar char="Ø"/>
            </a:pPr>
            <a:r>
              <a:rPr lang="ka-GE" sz="2000" b="1" dirty="0">
                <a:latin typeface="Sylfaen" panose="010A0502050306030303" pitchFamily="18" charset="0"/>
              </a:rPr>
              <a:t>საპროექტო უბანი გეოლოგიურად განლაგებულია აჭარა-თრიალეთის ნაოჭა სისტემის აღმოსავლეთი დაძირვის ზონაში და ხასიათდება პალეოგენური ფლიშური-დანალექი და ვულკანოგენური ნალექების </a:t>
            </a:r>
            <a:r>
              <a:rPr lang="ka-GE" sz="2000" b="1" dirty="0" smtClean="0">
                <a:latin typeface="Sylfaen" panose="010A0502050306030303" pitchFamily="18" charset="0"/>
              </a:rPr>
              <a:t>განვითარებით;</a:t>
            </a:r>
          </a:p>
          <a:p>
            <a:pPr algn="just">
              <a:buClr>
                <a:schemeClr val="accent1"/>
              </a:buClr>
              <a:buFont typeface="Wingdings" panose="05000000000000000000" pitchFamily="2" charset="2"/>
              <a:buChar char="Ø"/>
            </a:pPr>
            <a:r>
              <a:rPr lang="ka-GE" sz="2000" b="1" dirty="0">
                <a:latin typeface="Sylfaen" panose="010A0502050306030303" pitchFamily="18" charset="0"/>
              </a:rPr>
              <a:t>საპროექტო ობიექტის უმეტესი ნაწილი განლაგებულია მარცხენა სანაპიროზე, მდ. ლოჭინის II ჭალისზედა განიერი ტერასის ზედაპირზე, მცირედი ნაწილი კი ტერასებშორის საფეხურზე და I ტერასის ზედაპირზე;</a:t>
            </a:r>
          </a:p>
          <a:p>
            <a:pPr algn="just">
              <a:buClr>
                <a:schemeClr val="accent1"/>
              </a:buClr>
              <a:buFont typeface="Wingdings" panose="05000000000000000000" pitchFamily="2" charset="2"/>
              <a:buChar char="Ø"/>
            </a:pPr>
            <a:r>
              <a:rPr lang="ka-GE" sz="2000" b="1" dirty="0" smtClean="0">
                <a:latin typeface="Sylfaen" panose="010A0502050306030303" pitchFamily="18" charset="0"/>
              </a:rPr>
              <a:t> საპროექტო </a:t>
            </a:r>
            <a:r>
              <a:rPr lang="ka-GE" sz="2000" b="1" dirty="0">
                <a:latin typeface="Sylfaen" panose="010A0502050306030303" pitchFamily="18" charset="0"/>
              </a:rPr>
              <a:t>ტერიტორიის ფარგლებში, მის მომიჯნავედაც, მათი შესწავლის საფუძველზე თანამედროვე საშიში გეოდინამიკური პროცესების გამოვლენა, მათ მიერ დატოვებული ან საგრძნობლად შეცვლილი რელიეფის ფორმები არ დაფიქსირდა და არც მომავალშია მათი ჩასახვა-განვითარების </a:t>
            </a:r>
            <a:r>
              <a:rPr lang="ka-GE" sz="2000" b="1" dirty="0" smtClean="0">
                <a:latin typeface="Sylfaen" panose="010A0502050306030303" pitchFamily="18" charset="0"/>
              </a:rPr>
              <a:t>წინაპირობა;</a:t>
            </a:r>
          </a:p>
          <a:p>
            <a:pPr algn="just">
              <a:buClr>
                <a:schemeClr val="accent1"/>
              </a:buClr>
              <a:buFont typeface="Wingdings" panose="05000000000000000000" pitchFamily="2" charset="2"/>
              <a:buChar char="Ø"/>
            </a:pPr>
            <a:r>
              <a:rPr lang="ka-GE" sz="2000" b="1" dirty="0">
                <a:latin typeface="Sylfaen" panose="010A0502050306030303" pitchFamily="18" charset="0"/>
              </a:rPr>
              <a:t>საპროექტო ტერიტორიის ფარგლებში, მის </a:t>
            </a:r>
            <a:r>
              <a:rPr lang="ka-GE" sz="2000" b="1" dirty="0" smtClean="0">
                <a:latin typeface="Sylfaen" panose="010A0502050306030303" pitchFamily="18" charset="0"/>
              </a:rPr>
              <a:t>მომიჯნავედაც თანამედროვე </a:t>
            </a:r>
            <a:r>
              <a:rPr lang="ka-GE" sz="2000" b="1" dirty="0">
                <a:latin typeface="Sylfaen" panose="010A0502050306030303" pitchFamily="18" charset="0"/>
              </a:rPr>
              <a:t>საშიში გეოდინამიკური პროცესების გამოვლენა, მათ მიერ დატოვებული ან საგრძნობლად შეცვლილი რელიეფის ფორმები არ დაფიქსირდა და არც მომავალშია მათი ჩასახვა-განვითარების წინაპირობა</a:t>
            </a:r>
            <a:r>
              <a:rPr lang="ka-GE" sz="2000" b="1" dirty="0" smtClean="0">
                <a:latin typeface="Sylfaen" panose="010A0502050306030303" pitchFamily="18" charset="0"/>
              </a:rPr>
              <a:t>;</a:t>
            </a:r>
          </a:p>
          <a:p>
            <a:pPr algn="just">
              <a:buFont typeface="Wingdings" panose="05000000000000000000" pitchFamily="2" charset="2"/>
              <a:buChar char="Ø"/>
            </a:pPr>
            <a:r>
              <a:rPr lang="ka-GE" sz="2000" b="1" dirty="0">
                <a:latin typeface="Sylfaen" panose="010A0502050306030303" pitchFamily="18" charset="0"/>
              </a:rPr>
              <a:t>საკვლევი ტერიტორიის ფარგლებში და მის შემოგარენში ასევე გაყვანილ ჭაბურღილებში და  შურფებში, გრუნტის წყლების გამოვლინება დაფიქსირებული არ </a:t>
            </a:r>
            <a:r>
              <a:rPr lang="ka-GE" sz="2000" b="1" dirty="0" smtClean="0">
                <a:latin typeface="Sylfaen" panose="010A0502050306030303" pitchFamily="18" charset="0"/>
              </a:rPr>
              <a:t>არის;</a:t>
            </a:r>
            <a:endParaRPr lang="ka-GE" sz="2000" b="1" dirty="0">
              <a:latin typeface="Sylfaen" panose="010A0502050306030303" pitchFamily="18" charset="0"/>
            </a:endParaRPr>
          </a:p>
          <a:p>
            <a:pPr algn="just">
              <a:buClr>
                <a:schemeClr val="accent1"/>
              </a:buClr>
              <a:buFont typeface="Wingdings" panose="05000000000000000000" pitchFamily="2" charset="2"/>
              <a:buChar char="Ø"/>
            </a:pPr>
            <a:r>
              <a:rPr lang="ka-GE" sz="2000" b="1" dirty="0">
                <a:latin typeface="Sylfaen" panose="010A0502050306030303" pitchFamily="18" charset="0"/>
              </a:rPr>
              <a:t>სამშენებლო მოედნის სეისმურობა, MSK64 შკალის შესაბამისად, არის 7 ბალი, სეისმურობის უგანზომილებო კოეფიციენტით სოფ. გამარჯვების ტერიტორია  მიეკუთვნება – 0,11-ს.</a:t>
            </a:r>
          </a:p>
          <a:p>
            <a:pPr algn="just">
              <a:buClr>
                <a:schemeClr val="accent1"/>
              </a:buClr>
              <a:buFont typeface="Wingdings" panose="05000000000000000000" pitchFamily="2" charset="2"/>
              <a:buChar char="Ø"/>
            </a:pPr>
            <a:r>
              <a:rPr lang="ka-GE" sz="2000" b="1" dirty="0">
                <a:solidFill>
                  <a:srgbClr val="FF0000"/>
                </a:solidFill>
                <a:latin typeface="Sylfaen" panose="010A0502050306030303" pitchFamily="18" charset="0"/>
              </a:rPr>
              <a:t>ტერიტორია დღეისათვის გამოირჩევა მდგრადობის საკმაოდ კარგი </a:t>
            </a:r>
            <a:r>
              <a:rPr lang="ka-GE" sz="2000" b="1" dirty="0" smtClean="0">
                <a:solidFill>
                  <a:srgbClr val="FF0000"/>
                </a:solidFill>
                <a:latin typeface="Sylfaen" panose="010A0502050306030303" pitchFamily="18" charset="0"/>
              </a:rPr>
              <a:t>ხარისხით და </a:t>
            </a:r>
            <a:r>
              <a:rPr lang="ka-GE" sz="2000" b="1" dirty="0">
                <a:solidFill>
                  <a:srgbClr val="FF0000"/>
                </a:solidFill>
                <a:latin typeface="Sylfaen" panose="010A0502050306030303" pitchFamily="18" charset="0"/>
              </a:rPr>
              <a:t>დამაკმაყოფილებელ საინჟინრო-გეოლოგიურ პირობებში იმყოფება</a:t>
            </a:r>
            <a:endParaRPr lang="en-US" sz="2000" b="1" dirty="0">
              <a:solidFill>
                <a:srgbClr val="FF0000"/>
              </a:solidFill>
              <a:latin typeface="Sylfaen" panose="010A0502050306030303" pitchFamily="18" charset="0"/>
            </a:endParaRPr>
          </a:p>
        </p:txBody>
      </p:sp>
    </p:spTree>
    <p:extLst>
      <p:ext uri="{BB962C8B-B14F-4D97-AF65-F5344CB8AC3E}">
        <p14:creationId xmlns:p14="http://schemas.microsoft.com/office/powerpoint/2010/main" val="39624512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1999" cy="698269"/>
          </a:xfrm>
        </p:spPr>
        <p:txBody>
          <a:bodyPr>
            <a:normAutofit/>
          </a:bodyPr>
          <a:lstStyle/>
          <a:p>
            <a:pPr algn="ctr"/>
            <a:r>
              <a:rPr lang="en-US" sz="2400" b="1" dirty="0" err="1">
                <a:solidFill>
                  <a:schemeClr val="tx1">
                    <a:lumMod val="75000"/>
                    <a:lumOff val="25000"/>
                  </a:schemeClr>
                </a:solidFill>
                <a:latin typeface="Sylfaen" panose="010A0502050306030303" pitchFamily="18" charset="0"/>
                <a:ea typeface="+mn-ea"/>
                <a:cs typeface="+mn-cs"/>
              </a:rPr>
              <a:t>ჰიდროლოგიური</a:t>
            </a:r>
            <a:r>
              <a:rPr lang="en-US" sz="2400" b="1" dirty="0">
                <a:solidFill>
                  <a:schemeClr val="tx1">
                    <a:lumMod val="75000"/>
                    <a:lumOff val="25000"/>
                  </a:schemeClr>
                </a:solidFill>
                <a:latin typeface="Sylfaen" panose="010A0502050306030303" pitchFamily="18" charset="0"/>
                <a:ea typeface="+mn-ea"/>
                <a:cs typeface="+mn-cs"/>
              </a:rPr>
              <a:t> </a:t>
            </a:r>
            <a:r>
              <a:rPr lang="en-US" sz="2400" b="1" dirty="0" err="1">
                <a:solidFill>
                  <a:schemeClr val="tx1">
                    <a:lumMod val="75000"/>
                    <a:lumOff val="25000"/>
                  </a:schemeClr>
                </a:solidFill>
                <a:latin typeface="Sylfaen" panose="010A0502050306030303" pitchFamily="18" charset="0"/>
                <a:ea typeface="+mn-ea"/>
                <a:cs typeface="+mn-cs"/>
              </a:rPr>
              <a:t>პირობები</a:t>
            </a:r>
            <a:r>
              <a:rPr lang="en-US" sz="2400" b="1" dirty="0">
                <a:solidFill>
                  <a:schemeClr val="tx1">
                    <a:lumMod val="75000"/>
                    <a:lumOff val="25000"/>
                  </a:schemeClr>
                </a:solidFill>
                <a:latin typeface="Sylfaen" panose="010A0502050306030303" pitchFamily="18" charset="0"/>
                <a:ea typeface="+mn-ea"/>
                <a:cs typeface="+mn-cs"/>
              </a:rPr>
              <a:t> </a:t>
            </a:r>
            <a:r>
              <a:rPr lang="en-US" sz="2400" b="1" dirty="0" err="1">
                <a:solidFill>
                  <a:schemeClr val="tx1">
                    <a:lumMod val="75000"/>
                    <a:lumOff val="25000"/>
                  </a:schemeClr>
                </a:solidFill>
                <a:latin typeface="Sylfaen" panose="010A0502050306030303" pitchFamily="18" charset="0"/>
                <a:ea typeface="+mn-ea"/>
                <a:cs typeface="+mn-cs"/>
              </a:rPr>
              <a:t>და</a:t>
            </a:r>
            <a:r>
              <a:rPr lang="en-US" sz="2400" b="1" dirty="0">
                <a:solidFill>
                  <a:schemeClr val="tx1">
                    <a:lumMod val="75000"/>
                    <a:lumOff val="25000"/>
                  </a:schemeClr>
                </a:solidFill>
                <a:latin typeface="Sylfaen" panose="010A0502050306030303" pitchFamily="18" charset="0"/>
                <a:ea typeface="+mn-ea"/>
                <a:cs typeface="+mn-cs"/>
              </a:rPr>
              <a:t> </a:t>
            </a:r>
            <a:r>
              <a:rPr lang="en-US" sz="2400" b="1" dirty="0" err="1">
                <a:solidFill>
                  <a:schemeClr val="tx1">
                    <a:lumMod val="75000"/>
                    <a:lumOff val="25000"/>
                  </a:schemeClr>
                </a:solidFill>
                <a:latin typeface="Sylfaen" panose="010A0502050306030303" pitchFamily="18" charset="0"/>
                <a:ea typeface="+mn-ea"/>
                <a:cs typeface="+mn-cs"/>
              </a:rPr>
              <a:t>ზედაპირული</a:t>
            </a:r>
            <a:r>
              <a:rPr lang="en-US" sz="2400" b="1" dirty="0">
                <a:solidFill>
                  <a:schemeClr val="tx1">
                    <a:lumMod val="75000"/>
                    <a:lumOff val="25000"/>
                  </a:schemeClr>
                </a:solidFill>
                <a:latin typeface="Sylfaen" panose="010A0502050306030303" pitchFamily="18" charset="0"/>
                <a:ea typeface="+mn-ea"/>
                <a:cs typeface="+mn-cs"/>
              </a:rPr>
              <a:t> </a:t>
            </a:r>
            <a:r>
              <a:rPr lang="en-US" sz="2400" b="1" dirty="0" err="1">
                <a:solidFill>
                  <a:schemeClr val="tx1">
                    <a:lumMod val="75000"/>
                    <a:lumOff val="25000"/>
                  </a:schemeClr>
                </a:solidFill>
                <a:latin typeface="Sylfaen" panose="010A0502050306030303" pitchFamily="18" charset="0"/>
                <a:ea typeface="+mn-ea"/>
                <a:cs typeface="+mn-cs"/>
              </a:rPr>
              <a:t>წყლები</a:t>
            </a:r>
            <a:endParaRPr lang="en-US" sz="2400" b="1" dirty="0">
              <a:solidFill>
                <a:schemeClr val="tx1">
                  <a:lumMod val="75000"/>
                  <a:lumOff val="25000"/>
                </a:schemeClr>
              </a:solidFill>
              <a:latin typeface="Sylfaen" panose="010A0502050306030303" pitchFamily="18" charset="0"/>
              <a:ea typeface="+mn-ea"/>
              <a:cs typeface="+mn-cs"/>
            </a:endParaRPr>
          </a:p>
        </p:txBody>
      </p:sp>
      <p:sp>
        <p:nvSpPr>
          <p:cNvPr id="3" name="Content Placeholder 2"/>
          <p:cNvSpPr>
            <a:spLocks noGrp="1"/>
          </p:cNvSpPr>
          <p:nvPr>
            <p:ph idx="1"/>
          </p:nvPr>
        </p:nvSpPr>
        <p:spPr>
          <a:xfrm>
            <a:off x="0" y="931025"/>
            <a:ext cx="12192000" cy="5926975"/>
          </a:xfrm>
        </p:spPr>
        <p:txBody>
          <a:bodyPr>
            <a:normAutofit/>
          </a:bodyPr>
          <a:lstStyle/>
          <a:p>
            <a:pPr algn="just"/>
            <a:r>
              <a:rPr lang="ka-GE" sz="2000" b="1" dirty="0" smtClean="0">
                <a:latin typeface="Sylfaen" panose="010A0502050306030303" pitchFamily="18" charset="0"/>
              </a:rPr>
              <a:t>უშუალოდ </a:t>
            </a:r>
            <a:r>
              <a:rPr lang="ka-GE" sz="2000" b="1" dirty="0">
                <a:latin typeface="Sylfaen" panose="010A0502050306030303" pitchFamily="18" charset="0"/>
              </a:rPr>
              <a:t>გამოკვლეულ ტერიტორიაზე ზედაპირული წყლების მუდმივი წყალსადინარები არ არსებობს. მოზღვავებული ატმოსფერული ნალექების პერიოდში მათ გამოკვეთილი სადინარი არ გააჩნიათ და ფართობულ ხასიათს ატარებენ. მათი განტვირთვის მიმართულება უმეტესად სამხრეთ-დასავლეთურია – მდ. ლოჭინის დინების მიმართულებით, ნაკლებად სამხრეთ-აღმოსავლეთური საავტომობილო გზის მიმართულებით. ადგილისთვის ზედაპირული წყლების ზემოქმედება ფართობული ეროზიის, მითუმეტეს დატბორვის თვალსაზრისით არ </a:t>
            </a:r>
            <a:r>
              <a:rPr lang="ka-GE" sz="2000" b="1" dirty="0" smtClean="0">
                <a:latin typeface="Sylfaen" panose="010A0502050306030303" pitchFamily="18" charset="0"/>
              </a:rPr>
              <a:t>არსებობს;</a:t>
            </a:r>
            <a:endParaRPr lang="en-US" sz="2000" b="1" dirty="0">
              <a:latin typeface="Sylfaen" panose="010A0502050306030303" pitchFamily="18" charset="0"/>
            </a:endParaRPr>
          </a:p>
          <a:p>
            <a:pPr algn="just"/>
            <a:r>
              <a:rPr lang="ka-GE" sz="2000" b="1" dirty="0">
                <a:latin typeface="Sylfaen" panose="010A0502050306030303" pitchFamily="18" charset="0"/>
              </a:rPr>
              <a:t>საპროექტო ობიექტიდან დაახლოებით 100 მეტრში მდ. ლოჭინის კალაპოტია. ამ მონაკვეთზე მისგან მარცხნივ მის პარალელურად გაყვანილია არხი რომელიც მოქცეულია ჯებირებში. თეორიულადაც კი მათი უარყოფითი </a:t>
            </a:r>
            <a:r>
              <a:rPr lang="ka-GE" sz="2000" b="1" dirty="0">
                <a:solidFill>
                  <a:srgbClr val="FF0000"/>
                </a:solidFill>
                <a:latin typeface="Sylfaen" panose="010A0502050306030303" pitchFamily="18" charset="0"/>
              </a:rPr>
              <a:t>ზემოქმედების ფაქტორი საპროექტო ტერიტორისთვის ნულის ტოლია </a:t>
            </a:r>
            <a:r>
              <a:rPr lang="ka-GE" sz="2000" b="1" dirty="0">
                <a:latin typeface="Sylfaen" panose="010A0502050306030303" pitchFamily="18" charset="0"/>
              </a:rPr>
              <a:t>- როგორც გაზაფხულის წყალდიდობების, ასევე შემოდგომის წყალმოვარდნების პერიოდებისთვის. ეს განაპირობა საპროექტო ნაგებობებისთვის წარმატებით შერჩეულმა ადგილმა. </a:t>
            </a:r>
            <a:endParaRPr lang="en-US" sz="2000" b="1" dirty="0">
              <a:latin typeface="Sylfaen" panose="010A0502050306030303" pitchFamily="18" charset="0"/>
            </a:endParaRPr>
          </a:p>
          <a:p>
            <a:endParaRPr lang="en-US" dirty="0"/>
          </a:p>
        </p:txBody>
      </p:sp>
    </p:spTree>
    <p:extLst>
      <p:ext uri="{BB962C8B-B14F-4D97-AF65-F5344CB8AC3E}">
        <p14:creationId xmlns:p14="http://schemas.microsoft.com/office/powerpoint/2010/main" val="28382783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0"/>
            <a:ext cx="12192000" cy="6858000"/>
          </a:xfrm>
        </p:spPr>
        <p:txBody>
          <a:bodyPr>
            <a:normAutofit/>
          </a:bodyPr>
          <a:lstStyle/>
          <a:p>
            <a:pPr marL="0" indent="0" algn="ctr">
              <a:lnSpc>
                <a:spcPct val="150000"/>
              </a:lnSpc>
              <a:buNone/>
            </a:pPr>
            <a:r>
              <a:rPr lang="ka-GE" sz="2400" b="1" dirty="0">
                <a:latin typeface="Sylfaen" panose="010A0502050306030303" pitchFamily="18" charset="0"/>
              </a:rPr>
              <a:t>საქართველოს კანონის “გარემოსდაცვითი შეფასების კოდექსი” </a:t>
            </a:r>
            <a:r>
              <a:rPr lang="ka-GE" sz="2400" b="1" dirty="0" smtClean="0">
                <a:latin typeface="Sylfaen" panose="010A0502050306030303" pitchFamily="18" charset="0"/>
              </a:rPr>
              <a:t>პროცედურები</a:t>
            </a:r>
          </a:p>
          <a:p>
            <a:pPr marL="0" indent="0" algn="ctr">
              <a:lnSpc>
                <a:spcPct val="150000"/>
              </a:lnSpc>
              <a:buNone/>
            </a:pPr>
            <a:endParaRPr lang="ka-GE" sz="2000" b="1" dirty="0" smtClean="0"/>
          </a:p>
          <a:p>
            <a:pPr marL="0" indent="0" algn="ctr">
              <a:lnSpc>
                <a:spcPct val="150000"/>
              </a:lnSpc>
              <a:buNone/>
            </a:pPr>
            <a:endParaRPr lang="ka-GE" sz="2000" b="1" dirty="0"/>
          </a:p>
          <a:p>
            <a:pPr algn="just">
              <a:lnSpc>
                <a:spcPct val="150000"/>
              </a:lnSpc>
              <a:buClr>
                <a:schemeClr val="accent1"/>
              </a:buClr>
              <a:buFont typeface="Wingdings" panose="05000000000000000000" pitchFamily="2" charset="2"/>
              <a:buChar char="Ø"/>
            </a:pPr>
            <a:r>
              <a:rPr lang="ka-GE" sz="2000" b="1" dirty="0" smtClean="0">
                <a:latin typeface="Sylfaen" panose="010A0502050306030303" pitchFamily="18" charset="0"/>
              </a:rPr>
              <a:t> სკოპინგის </a:t>
            </a:r>
            <a:r>
              <a:rPr lang="ka-GE" sz="2000" b="1" dirty="0">
                <a:latin typeface="Sylfaen" panose="010A0502050306030303" pitchFamily="18" charset="0"/>
              </a:rPr>
              <a:t>ანგარიში;</a:t>
            </a:r>
          </a:p>
          <a:p>
            <a:pPr algn="just">
              <a:lnSpc>
                <a:spcPct val="150000"/>
              </a:lnSpc>
              <a:buClr>
                <a:schemeClr val="accent1"/>
              </a:buClr>
              <a:buFont typeface="Wingdings" panose="05000000000000000000" pitchFamily="2" charset="2"/>
              <a:buChar char="Ø"/>
            </a:pPr>
            <a:r>
              <a:rPr lang="ka-GE" sz="2000" b="1" dirty="0" smtClean="0">
                <a:latin typeface="Sylfaen" panose="010A0502050306030303" pitchFamily="18" charset="0"/>
              </a:rPr>
              <a:t> საზოგადოების </a:t>
            </a:r>
            <a:r>
              <a:rPr lang="ka-GE" sz="2000" b="1" dirty="0">
                <a:latin typeface="Sylfaen" panose="010A0502050306030303" pitchFamily="18" charset="0"/>
              </a:rPr>
              <a:t>ინფორმირება, საჯარო განხილვა, მოსაზრებების გათვალისწინება;</a:t>
            </a:r>
          </a:p>
          <a:p>
            <a:pPr algn="just">
              <a:lnSpc>
                <a:spcPct val="150000"/>
              </a:lnSpc>
              <a:buClr>
                <a:schemeClr val="accent1"/>
              </a:buClr>
              <a:buFont typeface="Wingdings" panose="05000000000000000000" pitchFamily="2" charset="2"/>
              <a:buChar char="Ø"/>
            </a:pPr>
            <a:r>
              <a:rPr lang="ka-GE" sz="2000" b="1" dirty="0" smtClean="0">
                <a:latin typeface="Sylfaen" panose="010A0502050306030303" pitchFamily="18" charset="0"/>
              </a:rPr>
              <a:t> სკოპინგის </a:t>
            </a:r>
            <a:r>
              <a:rPr lang="ka-GE" sz="2000" b="1" dirty="0">
                <a:latin typeface="Sylfaen" panose="010A0502050306030303" pitchFamily="18" charset="0"/>
              </a:rPr>
              <a:t>გადაწყვეტილება;</a:t>
            </a:r>
          </a:p>
          <a:p>
            <a:pPr algn="just">
              <a:lnSpc>
                <a:spcPct val="150000"/>
              </a:lnSpc>
              <a:buClr>
                <a:schemeClr val="accent1"/>
              </a:buClr>
              <a:buFont typeface="Wingdings" panose="05000000000000000000" pitchFamily="2" charset="2"/>
              <a:buChar char="Ø"/>
            </a:pPr>
            <a:r>
              <a:rPr lang="ka-GE" sz="2000" b="1" dirty="0" smtClean="0">
                <a:latin typeface="Sylfaen" panose="010A0502050306030303" pitchFamily="18" charset="0"/>
              </a:rPr>
              <a:t> გარემოზე </a:t>
            </a:r>
            <a:r>
              <a:rPr lang="ka-GE" sz="2000" b="1" dirty="0">
                <a:latin typeface="Sylfaen" panose="010A0502050306030303" pitchFamily="18" charset="0"/>
              </a:rPr>
              <a:t>ზემოქმედების შეფასების ანგარიში;</a:t>
            </a:r>
          </a:p>
          <a:p>
            <a:pPr algn="just">
              <a:lnSpc>
                <a:spcPct val="150000"/>
              </a:lnSpc>
              <a:buClr>
                <a:schemeClr val="accent1"/>
              </a:buClr>
              <a:buFont typeface="Wingdings" panose="05000000000000000000" pitchFamily="2" charset="2"/>
              <a:buChar char="Ø"/>
            </a:pPr>
            <a:r>
              <a:rPr lang="ka-GE" sz="2000" b="1" dirty="0">
                <a:latin typeface="Sylfaen" panose="010A0502050306030303" pitchFamily="18" charset="0"/>
              </a:rPr>
              <a:t> </a:t>
            </a:r>
            <a:r>
              <a:rPr lang="ka-GE" sz="2000" b="1" dirty="0" smtClean="0">
                <a:latin typeface="Sylfaen" panose="010A0502050306030303" pitchFamily="18" charset="0"/>
              </a:rPr>
              <a:t>საზოგადოების </a:t>
            </a:r>
            <a:r>
              <a:rPr lang="ka-GE" sz="2000" b="1" dirty="0">
                <a:latin typeface="Sylfaen" panose="010A0502050306030303" pitchFamily="18" charset="0"/>
              </a:rPr>
              <a:t>ინფორმირება, საჯარო განხილვა, მოსაზრებების გათვალისწინება;</a:t>
            </a:r>
          </a:p>
          <a:p>
            <a:pPr algn="just">
              <a:lnSpc>
                <a:spcPct val="150000"/>
              </a:lnSpc>
              <a:buClr>
                <a:schemeClr val="accent1"/>
              </a:buClr>
              <a:buFont typeface="Wingdings" panose="05000000000000000000" pitchFamily="2" charset="2"/>
              <a:buChar char="Ø"/>
            </a:pPr>
            <a:r>
              <a:rPr lang="ka-GE" sz="2000" b="1" dirty="0" smtClean="0">
                <a:latin typeface="Sylfaen" panose="010A0502050306030303" pitchFamily="18" charset="0"/>
              </a:rPr>
              <a:t> გარემოსდაცვითი </a:t>
            </a:r>
            <a:r>
              <a:rPr lang="ka-GE" sz="2000" b="1" dirty="0">
                <a:latin typeface="Sylfaen" panose="010A0502050306030303" pitchFamily="18" charset="0"/>
              </a:rPr>
              <a:t>გადაწყვეტილება;</a:t>
            </a:r>
            <a:endParaRPr lang="en-US" sz="2000" b="1" dirty="0">
              <a:latin typeface="Sylfaen" panose="010A0502050306030303" pitchFamily="18" charset="0"/>
            </a:endParaRPr>
          </a:p>
          <a:p>
            <a:pPr marL="0" indent="0">
              <a:buNone/>
            </a:pPr>
            <a:endParaRPr lang="en-US" dirty="0"/>
          </a:p>
        </p:txBody>
      </p:sp>
    </p:spTree>
    <p:extLst>
      <p:ext uri="{BB962C8B-B14F-4D97-AF65-F5344CB8AC3E}">
        <p14:creationId xmlns:p14="http://schemas.microsoft.com/office/powerpoint/2010/main" val="40987253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327546"/>
          </a:xfrm>
        </p:spPr>
        <p:txBody>
          <a:bodyPr>
            <a:normAutofit fontScale="90000"/>
          </a:bodyPr>
          <a:lstStyle/>
          <a:p>
            <a:pPr algn="ctr"/>
            <a:r>
              <a:rPr lang="ka-GE" dirty="0" smtClean="0"/>
              <a:t/>
            </a:r>
            <a:br>
              <a:rPr lang="ka-GE" dirty="0" smtClean="0"/>
            </a:br>
            <a:endParaRPr lang="en-US" dirty="0"/>
          </a:p>
        </p:txBody>
      </p:sp>
      <p:sp>
        <p:nvSpPr>
          <p:cNvPr id="3" name="Content Placeholder 2"/>
          <p:cNvSpPr>
            <a:spLocks noGrp="1"/>
          </p:cNvSpPr>
          <p:nvPr>
            <p:ph idx="1"/>
          </p:nvPr>
        </p:nvSpPr>
        <p:spPr>
          <a:xfrm>
            <a:off x="182880" y="1"/>
            <a:ext cx="12009120" cy="6858000"/>
          </a:xfrm>
        </p:spPr>
        <p:txBody>
          <a:bodyPr>
            <a:normAutofit/>
          </a:bodyPr>
          <a:lstStyle/>
          <a:p>
            <a:pPr marL="0" indent="0" algn="ctr">
              <a:buClr>
                <a:schemeClr val="accent1"/>
              </a:buClr>
              <a:buNone/>
            </a:pPr>
            <a:r>
              <a:rPr lang="ka-GE" sz="2400" b="1" dirty="0" smtClean="0">
                <a:latin typeface="Sylfaen" panose="010A0502050306030303" pitchFamily="18" charset="0"/>
              </a:rPr>
              <a:t>ბიოლოგიური </a:t>
            </a:r>
            <a:r>
              <a:rPr lang="ka-GE" sz="2400" b="1" dirty="0">
                <a:latin typeface="Sylfaen" panose="010A0502050306030303" pitchFamily="18" charset="0"/>
              </a:rPr>
              <a:t>გარემო</a:t>
            </a:r>
          </a:p>
          <a:p>
            <a:pPr marL="0" indent="0" algn="ctr">
              <a:buClr>
                <a:schemeClr val="accent1"/>
              </a:buClr>
              <a:buNone/>
            </a:pPr>
            <a:r>
              <a:rPr lang="ka-GE" sz="2000" b="1" dirty="0">
                <a:latin typeface="Sylfaen" panose="010A0502050306030303" pitchFamily="18" charset="0"/>
              </a:rPr>
              <a:t>ფლორა</a:t>
            </a:r>
          </a:p>
          <a:p>
            <a:pPr marL="0" indent="0">
              <a:buClr>
                <a:schemeClr val="accent1"/>
              </a:buClr>
              <a:buNone/>
            </a:pPr>
            <a:endParaRPr lang="ka-GE" sz="2900" dirty="0" smtClean="0"/>
          </a:p>
          <a:p>
            <a:pPr algn="just">
              <a:buClr>
                <a:schemeClr val="accent1"/>
              </a:buClr>
              <a:buFont typeface="Wingdings" panose="05000000000000000000" pitchFamily="2" charset="2"/>
              <a:buChar char="Ø"/>
            </a:pPr>
            <a:r>
              <a:rPr lang="ka-GE" sz="2000" b="1" dirty="0">
                <a:latin typeface="Sylfaen" panose="010A0502050306030303" pitchFamily="18" charset="0"/>
              </a:rPr>
              <a:t>საპროექტო ტერიტორიაზე იდენტიფიცირდა და აღირიცხა ადგილობრივ მცენარეთა ყველა სახეობა. საპროექტო ტერიტორია </a:t>
            </a:r>
            <a:r>
              <a:rPr lang="en-US" sz="2000" b="1" dirty="0" err="1">
                <a:latin typeface="Sylfaen" panose="010A0502050306030303" pitchFamily="18" charset="0"/>
              </a:rPr>
              <a:t>ათეული</a:t>
            </a:r>
            <a:r>
              <a:rPr lang="en-US" sz="2000" b="1" dirty="0">
                <a:latin typeface="Sylfaen" panose="010A0502050306030303" pitchFamily="18" charset="0"/>
              </a:rPr>
              <a:t> </a:t>
            </a:r>
            <a:r>
              <a:rPr lang="en-US" sz="2000" b="1" dirty="0" err="1">
                <a:latin typeface="Sylfaen" panose="010A0502050306030303" pitchFamily="18" charset="0"/>
              </a:rPr>
              <a:t>წლების</a:t>
            </a:r>
            <a:r>
              <a:rPr lang="en-US" sz="2000" b="1" dirty="0">
                <a:latin typeface="Sylfaen" panose="010A0502050306030303" pitchFamily="18" charset="0"/>
              </a:rPr>
              <a:t> </a:t>
            </a:r>
            <a:r>
              <a:rPr lang="en-US" sz="2000" b="1" dirty="0" err="1">
                <a:latin typeface="Sylfaen" panose="010A0502050306030303" pitchFamily="18" charset="0"/>
              </a:rPr>
              <a:t>განმავლობაში</a:t>
            </a:r>
            <a:r>
              <a:rPr lang="en-US" sz="2000" b="1" dirty="0">
                <a:latin typeface="Sylfaen" panose="010A0502050306030303" pitchFamily="18" charset="0"/>
              </a:rPr>
              <a:t> </a:t>
            </a:r>
            <a:r>
              <a:rPr lang="en-US" sz="2000" b="1" dirty="0" err="1">
                <a:latin typeface="Sylfaen" panose="010A0502050306030303" pitchFamily="18" charset="0"/>
              </a:rPr>
              <a:t>განიცდიდა</a:t>
            </a:r>
            <a:r>
              <a:rPr lang="en-US" sz="2000" b="1" dirty="0">
                <a:latin typeface="Sylfaen" panose="010A0502050306030303" pitchFamily="18" charset="0"/>
              </a:rPr>
              <a:t> </a:t>
            </a:r>
            <a:r>
              <a:rPr lang="en-US" sz="2000" b="1" dirty="0" err="1">
                <a:latin typeface="Sylfaen" panose="010A0502050306030303" pitchFamily="18" charset="0"/>
              </a:rPr>
              <a:t>მაღალ</a:t>
            </a:r>
            <a:r>
              <a:rPr lang="en-US" sz="2000" b="1" dirty="0">
                <a:latin typeface="Sylfaen" panose="010A0502050306030303" pitchFamily="18" charset="0"/>
              </a:rPr>
              <a:t> </a:t>
            </a:r>
            <a:r>
              <a:rPr lang="en-US" sz="2000" b="1" dirty="0" err="1">
                <a:latin typeface="Sylfaen" panose="010A0502050306030303" pitchFamily="18" charset="0"/>
              </a:rPr>
              <a:t>ტექნოგენურ</a:t>
            </a:r>
            <a:r>
              <a:rPr lang="en-US" sz="2000" b="1" dirty="0">
                <a:latin typeface="Sylfaen" panose="010A0502050306030303" pitchFamily="18" charset="0"/>
              </a:rPr>
              <a:t> </a:t>
            </a:r>
            <a:r>
              <a:rPr lang="en-US" sz="2000" b="1" dirty="0" err="1">
                <a:latin typeface="Sylfaen" panose="010A0502050306030303" pitchFamily="18" charset="0"/>
              </a:rPr>
              <a:t>და</a:t>
            </a:r>
            <a:r>
              <a:rPr lang="en-US" sz="2000" b="1" dirty="0">
                <a:latin typeface="Sylfaen" panose="010A0502050306030303" pitchFamily="18" charset="0"/>
              </a:rPr>
              <a:t> </a:t>
            </a:r>
            <a:r>
              <a:rPr lang="en-US" sz="2000" b="1" dirty="0" err="1">
                <a:latin typeface="Sylfaen" panose="010A0502050306030303" pitchFamily="18" charset="0"/>
              </a:rPr>
              <a:t>ანთროპოგენურ</a:t>
            </a:r>
            <a:r>
              <a:rPr lang="en-US" sz="2000" b="1" dirty="0">
                <a:latin typeface="Sylfaen" panose="010A0502050306030303" pitchFamily="18" charset="0"/>
              </a:rPr>
              <a:t> </a:t>
            </a:r>
            <a:r>
              <a:rPr lang="en-US" sz="2000" b="1" dirty="0" err="1">
                <a:latin typeface="Sylfaen" panose="010A0502050306030303" pitchFamily="18" charset="0"/>
              </a:rPr>
              <a:t>დატვირთვას</a:t>
            </a:r>
            <a:r>
              <a:rPr lang="en-US" sz="2000" b="1" dirty="0">
                <a:latin typeface="Sylfaen" panose="010A0502050306030303" pitchFamily="18" charset="0"/>
              </a:rPr>
              <a:t>, </a:t>
            </a:r>
            <a:r>
              <a:rPr lang="en-US" sz="2000" b="1" dirty="0" err="1">
                <a:latin typeface="Sylfaen" panose="010A0502050306030303" pitchFamily="18" charset="0"/>
              </a:rPr>
              <a:t>რის</a:t>
            </a:r>
            <a:r>
              <a:rPr lang="en-US" sz="2000" b="1" dirty="0">
                <a:latin typeface="Sylfaen" panose="010A0502050306030303" pitchFamily="18" charset="0"/>
              </a:rPr>
              <a:t> </a:t>
            </a:r>
            <a:r>
              <a:rPr lang="en-US" sz="2000" b="1" dirty="0" err="1">
                <a:latin typeface="Sylfaen" panose="010A0502050306030303" pitchFamily="18" charset="0"/>
              </a:rPr>
              <a:t>გამოც</a:t>
            </a:r>
            <a:r>
              <a:rPr lang="en-US" sz="2000" b="1" dirty="0">
                <a:latin typeface="Sylfaen" panose="010A0502050306030303" pitchFamily="18" charset="0"/>
              </a:rPr>
              <a:t> </a:t>
            </a:r>
            <a:r>
              <a:rPr lang="en-US" sz="2000" b="1" dirty="0" err="1">
                <a:latin typeface="Sylfaen" panose="010A0502050306030303" pitchFamily="18" charset="0"/>
              </a:rPr>
              <a:t>ჩამოყალიბებულია</a:t>
            </a:r>
            <a:r>
              <a:rPr lang="en-US" sz="2000" b="1" dirty="0">
                <a:latin typeface="Sylfaen" panose="010A0502050306030303" pitchFamily="18" charset="0"/>
              </a:rPr>
              <a:t> </a:t>
            </a:r>
            <a:r>
              <a:rPr lang="en-US" sz="2000" b="1" dirty="0" err="1">
                <a:latin typeface="Sylfaen" panose="010A0502050306030303" pitchFamily="18" charset="0"/>
              </a:rPr>
              <a:t>ტიპიური</a:t>
            </a:r>
            <a:r>
              <a:rPr lang="en-US" sz="2000" b="1" dirty="0">
                <a:latin typeface="Sylfaen" panose="010A0502050306030303" pitchFamily="18" charset="0"/>
              </a:rPr>
              <a:t> </a:t>
            </a:r>
            <a:r>
              <a:rPr lang="en-US" sz="2000" b="1" dirty="0" err="1">
                <a:latin typeface="Sylfaen" panose="010A0502050306030303" pitchFamily="18" charset="0"/>
              </a:rPr>
              <a:t>ტექნოგენური</a:t>
            </a:r>
            <a:r>
              <a:rPr lang="en-US" sz="2000" b="1" dirty="0">
                <a:latin typeface="Sylfaen" panose="010A0502050306030303" pitchFamily="18" charset="0"/>
              </a:rPr>
              <a:t> </a:t>
            </a:r>
            <a:r>
              <a:rPr lang="en-US" sz="2000" b="1" dirty="0" err="1" smtClean="0">
                <a:latin typeface="Sylfaen" panose="010A0502050306030303" pitchFamily="18" charset="0"/>
              </a:rPr>
              <a:t>ლანდშაფტი</a:t>
            </a:r>
            <a:r>
              <a:rPr lang="ka-GE" sz="2000" b="1" dirty="0" smtClean="0">
                <a:latin typeface="Sylfaen" panose="010A0502050306030303" pitchFamily="18" charset="0"/>
              </a:rPr>
              <a:t>;</a:t>
            </a:r>
            <a:endParaRPr lang="ka-GE" sz="2000" b="1" dirty="0">
              <a:latin typeface="Sylfaen" panose="010A0502050306030303" pitchFamily="18" charset="0"/>
            </a:endParaRPr>
          </a:p>
          <a:p>
            <a:pPr algn="just">
              <a:buClr>
                <a:schemeClr val="accent1"/>
              </a:buClr>
              <a:buFont typeface="Wingdings" panose="05000000000000000000" pitchFamily="2" charset="2"/>
              <a:buChar char="Ø"/>
            </a:pPr>
            <a:r>
              <a:rPr lang="ka-GE" sz="2000" b="1" dirty="0">
                <a:latin typeface="Sylfaen" panose="010A0502050306030303" pitchFamily="18" charset="0"/>
              </a:rPr>
              <a:t>საპროექტო</a:t>
            </a:r>
            <a:r>
              <a:rPr lang="en-US" sz="2000" b="1" dirty="0">
                <a:latin typeface="Sylfaen" panose="010A0502050306030303" pitchFamily="18" charset="0"/>
              </a:rPr>
              <a:t> </a:t>
            </a:r>
            <a:r>
              <a:rPr lang="en-US" sz="2000" b="1" dirty="0" err="1">
                <a:latin typeface="Sylfaen" panose="010A0502050306030303" pitchFamily="18" charset="0"/>
              </a:rPr>
              <a:t>ტერიტორიაზე</a:t>
            </a:r>
            <a:r>
              <a:rPr lang="en-US" sz="2000" b="1" dirty="0">
                <a:latin typeface="Sylfaen" panose="010A0502050306030303" pitchFamily="18" charset="0"/>
              </a:rPr>
              <a:t> </a:t>
            </a:r>
            <a:r>
              <a:rPr lang="en-US" sz="2000" b="1" dirty="0" err="1">
                <a:latin typeface="Sylfaen" panose="010A0502050306030303" pitchFamily="18" charset="0"/>
              </a:rPr>
              <a:t>საბაზისო</a:t>
            </a:r>
            <a:r>
              <a:rPr lang="en-US" sz="2000" b="1" dirty="0">
                <a:latin typeface="Sylfaen" panose="010A0502050306030303" pitchFamily="18" charset="0"/>
              </a:rPr>
              <a:t> </a:t>
            </a:r>
            <a:r>
              <a:rPr lang="en-US" sz="2000" b="1" dirty="0" err="1">
                <a:latin typeface="Sylfaen" panose="010A0502050306030303" pitchFamily="18" charset="0"/>
              </a:rPr>
              <a:t>საველე</a:t>
            </a:r>
            <a:r>
              <a:rPr lang="en-US" sz="2000" b="1" dirty="0">
                <a:latin typeface="Sylfaen" panose="010A0502050306030303" pitchFamily="18" charset="0"/>
              </a:rPr>
              <a:t> </a:t>
            </a:r>
            <a:r>
              <a:rPr lang="en-US" sz="2000" b="1" dirty="0" err="1">
                <a:latin typeface="Sylfaen" panose="010A0502050306030303" pitchFamily="18" charset="0"/>
              </a:rPr>
              <a:t>კვლევის</a:t>
            </a:r>
            <a:r>
              <a:rPr lang="en-US" sz="2000" b="1" dirty="0">
                <a:latin typeface="Sylfaen" panose="010A0502050306030303" pitchFamily="18" charset="0"/>
              </a:rPr>
              <a:t> </a:t>
            </a:r>
            <a:r>
              <a:rPr lang="en-US" sz="2000" b="1" dirty="0" err="1">
                <a:latin typeface="Sylfaen" panose="010A0502050306030303" pitchFamily="18" charset="0"/>
              </a:rPr>
              <a:t>ფარგლებში</a:t>
            </a:r>
            <a:r>
              <a:rPr lang="en-US" sz="2000" b="1" dirty="0">
                <a:latin typeface="Sylfaen" panose="010A0502050306030303" pitchFamily="18" charset="0"/>
              </a:rPr>
              <a:t>, </a:t>
            </a:r>
            <a:r>
              <a:rPr lang="ka-GE" sz="2000" b="1" dirty="0" smtClean="0">
                <a:latin typeface="Sylfaen" panose="010A0502050306030303" pitchFamily="18" charset="0"/>
              </a:rPr>
              <a:t>არ ყოფილა </a:t>
            </a:r>
            <a:r>
              <a:rPr lang="en-US" sz="2000" b="1" dirty="0" err="1" smtClean="0">
                <a:latin typeface="Sylfaen" panose="010A0502050306030303" pitchFamily="18" charset="0"/>
              </a:rPr>
              <a:t>გამოვლენილი</a:t>
            </a:r>
            <a:r>
              <a:rPr lang="en-US" sz="2000" b="1" dirty="0" smtClean="0">
                <a:latin typeface="Sylfaen" panose="010A0502050306030303" pitchFamily="18" charset="0"/>
              </a:rPr>
              <a:t> </a:t>
            </a:r>
            <a:r>
              <a:rPr lang="en-US" sz="2000" b="1" dirty="0" err="1" smtClean="0">
                <a:latin typeface="Sylfaen" panose="010A0502050306030303" pitchFamily="18" charset="0"/>
              </a:rPr>
              <a:t>არც</a:t>
            </a:r>
            <a:r>
              <a:rPr lang="en-US" sz="2000" b="1" dirty="0" smtClean="0">
                <a:latin typeface="Sylfaen" panose="010A0502050306030303" pitchFamily="18" charset="0"/>
              </a:rPr>
              <a:t> </a:t>
            </a:r>
            <a:r>
              <a:rPr lang="en-US" sz="2000" b="1" dirty="0" err="1">
                <a:latin typeface="Sylfaen" panose="010A0502050306030303" pitchFamily="18" charset="0"/>
              </a:rPr>
              <a:t>ერთი</a:t>
            </a:r>
            <a:r>
              <a:rPr lang="en-US" sz="2000" b="1" dirty="0">
                <a:latin typeface="Sylfaen" panose="010A0502050306030303" pitchFamily="18" charset="0"/>
              </a:rPr>
              <a:t> </a:t>
            </a:r>
            <a:r>
              <a:rPr lang="en-US" sz="2000" b="1" dirty="0" err="1">
                <a:latin typeface="Sylfaen" panose="010A0502050306030303" pitchFamily="18" charset="0"/>
              </a:rPr>
              <a:t>მნიშვნელოვანი</a:t>
            </a:r>
            <a:r>
              <a:rPr lang="en-US" sz="2000" b="1" dirty="0">
                <a:latin typeface="Sylfaen" panose="010A0502050306030303" pitchFamily="18" charset="0"/>
              </a:rPr>
              <a:t> </a:t>
            </a:r>
            <a:r>
              <a:rPr lang="en-US" sz="2000" b="1" dirty="0" err="1">
                <a:latin typeface="Sylfaen" panose="010A0502050306030303" pitchFamily="18" charset="0"/>
              </a:rPr>
              <a:t>სახეობა</a:t>
            </a:r>
            <a:r>
              <a:rPr lang="en-US" sz="2000" b="1" dirty="0">
                <a:latin typeface="Sylfaen" panose="010A0502050306030303" pitchFamily="18" charset="0"/>
              </a:rPr>
              <a:t>. </a:t>
            </a:r>
            <a:r>
              <a:rPr lang="en-US" sz="2000" b="1" dirty="0" err="1" smtClean="0">
                <a:latin typeface="Sylfaen" panose="010A0502050306030303" pitchFamily="18" charset="0"/>
              </a:rPr>
              <a:t>ობიექტის</a:t>
            </a:r>
            <a:r>
              <a:rPr lang="en-US" sz="2000" b="1" dirty="0" smtClean="0">
                <a:latin typeface="Sylfaen" panose="010A0502050306030303" pitchFamily="18" charset="0"/>
              </a:rPr>
              <a:t> </a:t>
            </a:r>
            <a:r>
              <a:rPr lang="en-US" sz="2000" b="1" dirty="0" err="1">
                <a:latin typeface="Sylfaen" panose="010A0502050306030303" pitchFamily="18" charset="0"/>
              </a:rPr>
              <a:t>მთელი</a:t>
            </a:r>
            <a:r>
              <a:rPr lang="en-US" sz="2000" b="1" dirty="0">
                <a:latin typeface="Sylfaen" panose="010A0502050306030303" pitchFamily="18" charset="0"/>
              </a:rPr>
              <a:t> </a:t>
            </a:r>
            <a:r>
              <a:rPr lang="en-US" sz="2000" b="1" dirty="0" err="1">
                <a:latin typeface="Sylfaen" panose="010A0502050306030303" pitchFamily="18" charset="0"/>
              </a:rPr>
              <a:t>ტერიტორია</a:t>
            </a:r>
            <a:r>
              <a:rPr lang="en-US" sz="2000" b="1" dirty="0">
                <a:latin typeface="Sylfaen" panose="010A0502050306030303" pitchFamily="18" charset="0"/>
              </a:rPr>
              <a:t> </a:t>
            </a:r>
            <a:r>
              <a:rPr lang="en-US" sz="2000" b="1" dirty="0" err="1">
                <a:latin typeface="Sylfaen" panose="010A0502050306030303" pitchFamily="18" charset="0"/>
              </a:rPr>
              <a:t>და</a:t>
            </a:r>
            <a:r>
              <a:rPr lang="en-US" sz="2000" b="1" dirty="0">
                <a:latin typeface="Sylfaen" panose="010A0502050306030303" pitchFamily="18" charset="0"/>
              </a:rPr>
              <a:t> </a:t>
            </a:r>
            <a:r>
              <a:rPr lang="en-US" sz="2000" b="1" dirty="0" err="1">
                <a:latin typeface="Sylfaen" panose="010A0502050306030303" pitchFamily="18" charset="0"/>
              </a:rPr>
              <a:t>მისი</a:t>
            </a:r>
            <a:r>
              <a:rPr lang="en-US" sz="2000" b="1" dirty="0">
                <a:latin typeface="Sylfaen" panose="010A0502050306030303" pitchFamily="18" charset="0"/>
              </a:rPr>
              <a:t> </a:t>
            </a:r>
            <a:r>
              <a:rPr lang="en-US" sz="2000" b="1" dirty="0" err="1">
                <a:latin typeface="Sylfaen" panose="010A0502050306030303" pitchFamily="18" charset="0"/>
              </a:rPr>
              <a:t>შემოგარენი</a:t>
            </a:r>
            <a:r>
              <a:rPr lang="en-US" sz="2000" b="1" dirty="0">
                <a:latin typeface="Sylfaen" panose="010A0502050306030303" pitchFamily="18" charset="0"/>
              </a:rPr>
              <a:t> </a:t>
            </a:r>
            <a:r>
              <a:rPr lang="en-US" sz="2000" b="1" dirty="0" err="1">
                <a:latin typeface="Sylfaen" panose="010A0502050306030303" pitchFamily="18" charset="0"/>
              </a:rPr>
              <a:t>წარმოდგენილია</a:t>
            </a:r>
            <a:r>
              <a:rPr lang="en-US" sz="2000" b="1" dirty="0">
                <a:latin typeface="Sylfaen" panose="010A0502050306030303" pitchFamily="18" charset="0"/>
              </a:rPr>
              <a:t> </a:t>
            </a:r>
            <a:r>
              <a:rPr lang="ka-GE" sz="2000" b="1" dirty="0">
                <a:latin typeface="Sylfaen" panose="010A0502050306030303" pitchFamily="18" charset="0"/>
              </a:rPr>
              <a:t>საწარმოო და ასვე </a:t>
            </a:r>
            <a:r>
              <a:rPr lang="en-US" sz="2000" b="1" dirty="0" err="1">
                <a:latin typeface="Sylfaen" panose="010A0502050306030303" pitchFamily="18" charset="0"/>
              </a:rPr>
              <a:t>სასოფლო-სამეურნეო</a:t>
            </a:r>
            <a:r>
              <a:rPr lang="en-US" sz="2000" b="1" dirty="0">
                <a:latin typeface="Sylfaen" panose="010A0502050306030303" pitchFamily="18" charset="0"/>
              </a:rPr>
              <a:t> </a:t>
            </a:r>
            <a:r>
              <a:rPr lang="en-US" sz="2000" b="1" dirty="0" err="1" smtClean="0">
                <a:latin typeface="Sylfaen" panose="010A0502050306030303" pitchFamily="18" charset="0"/>
              </a:rPr>
              <a:t>მიწებით</a:t>
            </a:r>
            <a:r>
              <a:rPr lang="ka-GE" sz="2000" b="1" dirty="0">
                <a:latin typeface="Sylfaen" panose="010A0502050306030303" pitchFamily="18" charset="0"/>
              </a:rPr>
              <a:t>;</a:t>
            </a:r>
          </a:p>
          <a:p>
            <a:pPr algn="just">
              <a:buFont typeface="Wingdings" panose="05000000000000000000" pitchFamily="2" charset="2"/>
              <a:buChar char="Ø"/>
            </a:pPr>
            <a:r>
              <a:rPr lang="ka-GE" sz="2000" b="1" dirty="0">
                <a:solidFill>
                  <a:srgbClr val="FF0000"/>
                </a:solidFill>
              </a:rPr>
              <a:t>საკვლევ ტერიტორიაზე არ დაფიქსირდა საქართველოს წითელი ნუსხის არც ერთი სახეობა, შესაბამისად ამ კუთხით რაიმე ზემოქმედება მოსალოდნელი არ </a:t>
            </a:r>
            <a:r>
              <a:rPr lang="ka-GE" sz="2000" b="1" dirty="0" smtClean="0">
                <a:solidFill>
                  <a:srgbClr val="FF0000"/>
                </a:solidFill>
              </a:rPr>
              <a:t>არის</a:t>
            </a:r>
          </a:p>
          <a:p>
            <a:pPr algn="just">
              <a:buFont typeface="Wingdings" panose="05000000000000000000" pitchFamily="2" charset="2"/>
              <a:buChar char="Ø"/>
            </a:pPr>
            <a:r>
              <a:rPr lang="ka-GE" sz="2000" b="1" dirty="0">
                <a:latin typeface="Sylfaen" panose="010A0502050306030303" pitchFamily="18" charset="0"/>
              </a:rPr>
              <a:t>აღნიშნულ ტერიტორიებზე </a:t>
            </a:r>
            <a:r>
              <a:rPr lang="en-US" sz="2000" b="1" dirty="0" err="1">
                <a:latin typeface="Sylfaen" panose="010A0502050306030303" pitchFamily="18" charset="0"/>
              </a:rPr>
              <a:t>იზრდება</a:t>
            </a:r>
            <a:r>
              <a:rPr lang="en-US" sz="2000" b="1" dirty="0">
                <a:latin typeface="Sylfaen" panose="010A0502050306030303" pitchFamily="18" charset="0"/>
              </a:rPr>
              <a:t> </a:t>
            </a:r>
            <a:r>
              <a:rPr lang="en-US" sz="2000" b="1" dirty="0" err="1">
                <a:latin typeface="Sylfaen" panose="010A0502050306030303" pitchFamily="18" charset="0"/>
              </a:rPr>
              <a:t>სხვადასხვა</a:t>
            </a:r>
            <a:r>
              <a:rPr lang="en-US" sz="2000" b="1" dirty="0">
                <a:latin typeface="Sylfaen" panose="010A0502050306030303" pitchFamily="18" charset="0"/>
              </a:rPr>
              <a:t> </a:t>
            </a:r>
            <a:r>
              <a:rPr lang="en-US" sz="2000" b="1" dirty="0" err="1">
                <a:latin typeface="Sylfaen" panose="010A0502050306030303" pitchFamily="18" charset="0"/>
              </a:rPr>
              <a:t>სარეველები</a:t>
            </a:r>
            <a:r>
              <a:rPr lang="en-US" sz="2000" b="1" dirty="0">
                <a:latin typeface="Sylfaen" panose="010A0502050306030303" pitchFamily="18" charset="0"/>
              </a:rPr>
              <a:t> </a:t>
            </a:r>
            <a:r>
              <a:rPr lang="en-US" sz="2000" b="1" dirty="0" err="1">
                <a:latin typeface="Sylfaen" panose="010A0502050306030303" pitchFamily="18" charset="0"/>
              </a:rPr>
              <a:t>და</a:t>
            </a:r>
            <a:r>
              <a:rPr lang="en-US" sz="2000" b="1" dirty="0">
                <a:latin typeface="Sylfaen" panose="010A0502050306030303" pitchFamily="18" charset="0"/>
              </a:rPr>
              <a:t> </a:t>
            </a:r>
            <a:r>
              <a:rPr lang="en-US" sz="2000" b="1" dirty="0" err="1">
                <a:latin typeface="Sylfaen" panose="010A0502050306030303" pitchFamily="18" charset="0"/>
              </a:rPr>
              <a:t>მარცვლოვნებთან</a:t>
            </a:r>
            <a:r>
              <a:rPr lang="en-US" sz="2000" b="1" dirty="0">
                <a:latin typeface="Sylfaen" panose="010A0502050306030303" pitchFamily="18" charset="0"/>
              </a:rPr>
              <a:t> </a:t>
            </a:r>
            <a:r>
              <a:rPr lang="en-US" sz="2000" b="1" dirty="0" err="1">
                <a:latin typeface="Sylfaen" panose="010A0502050306030303" pitchFamily="18" charset="0"/>
              </a:rPr>
              <a:t>ერთად</a:t>
            </a:r>
            <a:r>
              <a:rPr lang="en-US" sz="2000" b="1" dirty="0">
                <a:latin typeface="Sylfaen" panose="010A0502050306030303" pitchFamily="18" charset="0"/>
              </a:rPr>
              <a:t> </a:t>
            </a:r>
            <a:r>
              <a:rPr lang="en-US" sz="2000" b="1" dirty="0" err="1">
                <a:latin typeface="Sylfaen" panose="010A0502050306030303" pitchFamily="18" charset="0"/>
              </a:rPr>
              <a:t>მზარდი</a:t>
            </a:r>
            <a:r>
              <a:rPr lang="en-US" sz="2000" b="1" dirty="0">
                <a:latin typeface="Sylfaen" panose="010A0502050306030303" pitchFamily="18" charset="0"/>
              </a:rPr>
              <a:t> </a:t>
            </a:r>
            <a:r>
              <a:rPr lang="en-US" sz="2000" b="1" dirty="0" err="1" smtClean="0">
                <a:latin typeface="Sylfaen" panose="010A0502050306030303" pitchFamily="18" charset="0"/>
              </a:rPr>
              <a:t>მცენარეები</a:t>
            </a:r>
            <a:r>
              <a:rPr lang="ka-GE" sz="2000" b="1" dirty="0" smtClean="0">
                <a:latin typeface="Sylfaen" panose="010A0502050306030303" pitchFamily="18" charset="0"/>
              </a:rPr>
              <a:t>;</a:t>
            </a:r>
          </a:p>
          <a:p>
            <a:pPr algn="just">
              <a:buFont typeface="Wingdings" panose="05000000000000000000" pitchFamily="2" charset="2"/>
              <a:buChar char="Ø"/>
            </a:pPr>
            <a:r>
              <a:rPr lang="en-US" sz="2000" b="1" dirty="0" err="1" smtClean="0">
                <a:latin typeface="Sylfaen" panose="010A0502050306030303" pitchFamily="18" charset="0"/>
              </a:rPr>
              <a:t>აქედან</a:t>
            </a:r>
            <a:r>
              <a:rPr lang="en-US" sz="2000" b="1" dirty="0" smtClean="0">
                <a:latin typeface="Sylfaen" panose="010A0502050306030303" pitchFamily="18" charset="0"/>
              </a:rPr>
              <a:t> </a:t>
            </a:r>
            <a:r>
              <a:rPr lang="en-US" sz="2000" b="1" dirty="0" err="1">
                <a:latin typeface="Sylfaen" panose="010A0502050306030303" pitchFamily="18" charset="0"/>
              </a:rPr>
              <a:t>გამომდინარე</a:t>
            </a:r>
            <a:r>
              <a:rPr lang="en-US" sz="2000" b="1" dirty="0">
                <a:latin typeface="Sylfaen" panose="010A0502050306030303" pitchFamily="18" charset="0"/>
              </a:rPr>
              <a:t> </a:t>
            </a:r>
            <a:r>
              <a:rPr lang="en-US" sz="2000" b="1" dirty="0" err="1">
                <a:latin typeface="Sylfaen" panose="010A0502050306030303" pitchFamily="18" charset="0"/>
              </a:rPr>
              <a:t>ტერიტორიისათვის</a:t>
            </a:r>
            <a:r>
              <a:rPr lang="en-US" sz="2000" b="1" dirty="0">
                <a:latin typeface="Sylfaen" panose="010A0502050306030303" pitchFamily="18" charset="0"/>
              </a:rPr>
              <a:t> </a:t>
            </a:r>
            <a:r>
              <a:rPr lang="en-US" sz="2000" b="1" dirty="0" err="1">
                <a:latin typeface="Sylfaen" panose="010A0502050306030303" pitchFamily="18" charset="0"/>
              </a:rPr>
              <a:t>მნიშვნელოვანი</a:t>
            </a:r>
            <a:r>
              <a:rPr lang="en-US" sz="2000" b="1" dirty="0">
                <a:latin typeface="Sylfaen" panose="010A0502050306030303" pitchFamily="18" charset="0"/>
              </a:rPr>
              <a:t> </a:t>
            </a:r>
            <a:r>
              <a:rPr lang="en-US" sz="2000" b="1" dirty="0" err="1">
                <a:latin typeface="Sylfaen" panose="010A0502050306030303" pitchFamily="18" charset="0"/>
              </a:rPr>
              <a:t>დამცავი</a:t>
            </a:r>
            <a:r>
              <a:rPr lang="en-US" sz="2000" b="1" dirty="0">
                <a:latin typeface="Sylfaen" panose="010A0502050306030303" pitchFamily="18" charset="0"/>
              </a:rPr>
              <a:t> </a:t>
            </a:r>
            <a:r>
              <a:rPr lang="en-US" sz="2000" b="1" dirty="0" err="1">
                <a:latin typeface="Sylfaen" panose="010A0502050306030303" pitchFamily="18" charset="0"/>
              </a:rPr>
              <a:t>ღონისძიებების</a:t>
            </a:r>
            <a:r>
              <a:rPr lang="en-US" sz="2000" b="1" dirty="0">
                <a:latin typeface="Sylfaen" panose="010A0502050306030303" pitchFamily="18" charset="0"/>
              </a:rPr>
              <a:t> </a:t>
            </a:r>
            <a:r>
              <a:rPr lang="en-US" sz="2000" b="1" dirty="0" err="1">
                <a:latin typeface="Sylfaen" panose="010A0502050306030303" pitchFamily="18" charset="0"/>
              </a:rPr>
              <a:t>დასაბუთება</a:t>
            </a:r>
            <a:r>
              <a:rPr lang="en-US" sz="2000" b="1" dirty="0">
                <a:latin typeface="Sylfaen" panose="010A0502050306030303" pitchFamily="18" charset="0"/>
              </a:rPr>
              <a:t> </a:t>
            </a:r>
            <a:r>
              <a:rPr lang="en-US" sz="2000" b="1" dirty="0" err="1">
                <a:latin typeface="Sylfaen" panose="010A0502050306030303" pitchFamily="18" charset="0"/>
              </a:rPr>
              <a:t>არ</a:t>
            </a:r>
            <a:r>
              <a:rPr lang="en-US" sz="2000" b="1" dirty="0">
                <a:latin typeface="Sylfaen" panose="010A0502050306030303" pitchFamily="18" charset="0"/>
              </a:rPr>
              <a:t> </a:t>
            </a:r>
            <a:r>
              <a:rPr lang="en-US" sz="2000" b="1" dirty="0" err="1">
                <a:latin typeface="Sylfaen" panose="010A0502050306030303" pitchFamily="18" charset="0"/>
              </a:rPr>
              <a:t>მოითხოვს</a:t>
            </a:r>
            <a:r>
              <a:rPr lang="en-US" sz="2000" b="1" dirty="0">
                <a:latin typeface="Sylfaen" panose="010A0502050306030303" pitchFamily="18" charset="0"/>
              </a:rPr>
              <a:t> </a:t>
            </a:r>
            <a:r>
              <a:rPr lang="en-US" sz="2000" b="1" dirty="0" err="1" smtClean="0">
                <a:latin typeface="Sylfaen" panose="010A0502050306030303" pitchFamily="18" charset="0"/>
              </a:rPr>
              <a:t>საჭიროებას</a:t>
            </a:r>
            <a:r>
              <a:rPr lang="ka-GE" sz="2000" b="1" dirty="0">
                <a:latin typeface="Sylfaen" panose="010A0502050306030303" pitchFamily="18" charset="0"/>
              </a:rPr>
              <a:t>;</a:t>
            </a:r>
            <a:endParaRPr lang="ka-GE" sz="2000" b="1" dirty="0" smtClean="0">
              <a:latin typeface="Sylfaen" panose="010A0502050306030303" pitchFamily="18" charset="0"/>
            </a:endParaRPr>
          </a:p>
          <a:p>
            <a:pPr algn="just">
              <a:buFont typeface="Wingdings" panose="05000000000000000000" pitchFamily="2" charset="2"/>
              <a:buChar char="Ø"/>
            </a:pPr>
            <a:r>
              <a:rPr lang="en-US" sz="2000" b="1" dirty="0" err="1" smtClean="0">
                <a:solidFill>
                  <a:srgbClr val="FF0000"/>
                </a:solidFill>
                <a:latin typeface="Sylfaen" panose="010A0502050306030303" pitchFamily="18" charset="0"/>
              </a:rPr>
              <a:t>საწარმოს</a:t>
            </a:r>
            <a:r>
              <a:rPr lang="en-US" sz="2000" b="1" dirty="0" smtClean="0">
                <a:solidFill>
                  <a:srgbClr val="FF0000"/>
                </a:solidFill>
                <a:latin typeface="Sylfaen" panose="010A0502050306030303" pitchFamily="18" charset="0"/>
              </a:rPr>
              <a:t> </a:t>
            </a:r>
            <a:r>
              <a:rPr lang="en-US" sz="2000" b="1" dirty="0" err="1">
                <a:solidFill>
                  <a:srgbClr val="FF0000"/>
                </a:solidFill>
                <a:latin typeface="Sylfaen" panose="010A0502050306030303" pitchFamily="18" charset="0"/>
              </a:rPr>
              <a:t>ტერიტორიაზე</a:t>
            </a:r>
            <a:r>
              <a:rPr lang="en-US" sz="2000" b="1" dirty="0">
                <a:solidFill>
                  <a:srgbClr val="FF0000"/>
                </a:solidFill>
                <a:latin typeface="Sylfaen" panose="010A0502050306030303" pitchFamily="18" charset="0"/>
              </a:rPr>
              <a:t> </a:t>
            </a:r>
            <a:r>
              <a:rPr lang="en-US" sz="2000" b="1" dirty="0" err="1">
                <a:solidFill>
                  <a:srgbClr val="FF0000"/>
                </a:solidFill>
                <a:latin typeface="Sylfaen" panose="010A0502050306030303" pitchFamily="18" charset="0"/>
              </a:rPr>
              <a:t>და</a:t>
            </a:r>
            <a:r>
              <a:rPr lang="en-US" sz="2000" b="1" dirty="0">
                <a:solidFill>
                  <a:srgbClr val="FF0000"/>
                </a:solidFill>
                <a:latin typeface="Sylfaen" panose="010A0502050306030303" pitchFamily="18" charset="0"/>
              </a:rPr>
              <a:t> </a:t>
            </a:r>
            <a:r>
              <a:rPr lang="en-US" sz="2000" b="1" dirty="0" err="1">
                <a:solidFill>
                  <a:srgbClr val="FF0000"/>
                </a:solidFill>
                <a:latin typeface="Sylfaen" panose="010A0502050306030303" pitchFamily="18" charset="0"/>
              </a:rPr>
              <a:t>მის</a:t>
            </a:r>
            <a:r>
              <a:rPr lang="en-US" sz="2000" b="1" dirty="0">
                <a:solidFill>
                  <a:srgbClr val="FF0000"/>
                </a:solidFill>
                <a:latin typeface="Sylfaen" panose="010A0502050306030303" pitchFamily="18" charset="0"/>
              </a:rPr>
              <a:t> </a:t>
            </a:r>
            <a:r>
              <a:rPr lang="en-US" sz="2000" b="1" dirty="0" err="1">
                <a:solidFill>
                  <a:srgbClr val="FF0000"/>
                </a:solidFill>
                <a:latin typeface="Sylfaen" panose="010A0502050306030303" pitchFamily="18" charset="0"/>
              </a:rPr>
              <a:t>მიმდებარედ</a:t>
            </a:r>
            <a:r>
              <a:rPr lang="en-US" sz="2000" b="1" dirty="0">
                <a:solidFill>
                  <a:srgbClr val="FF0000"/>
                </a:solidFill>
                <a:latin typeface="Sylfaen" panose="010A0502050306030303" pitchFamily="18" charset="0"/>
              </a:rPr>
              <a:t> </a:t>
            </a:r>
            <a:r>
              <a:rPr lang="en-US" sz="2000" b="1" dirty="0" err="1">
                <a:solidFill>
                  <a:srgbClr val="FF0000"/>
                </a:solidFill>
                <a:latin typeface="Sylfaen" panose="010A0502050306030303" pitchFamily="18" charset="0"/>
              </a:rPr>
              <a:t>მოზარდი</a:t>
            </a:r>
            <a:r>
              <a:rPr lang="en-US" sz="2000" b="1" dirty="0">
                <a:solidFill>
                  <a:srgbClr val="FF0000"/>
                </a:solidFill>
                <a:latin typeface="Sylfaen" panose="010A0502050306030303" pitchFamily="18" charset="0"/>
              </a:rPr>
              <a:t> </a:t>
            </a:r>
            <a:r>
              <a:rPr lang="en-US" sz="2000" b="1" dirty="0" err="1">
                <a:solidFill>
                  <a:srgbClr val="FF0000"/>
                </a:solidFill>
                <a:latin typeface="Sylfaen" panose="010A0502050306030303" pitchFamily="18" charset="0"/>
              </a:rPr>
              <a:t>მცენარეულობა</a:t>
            </a:r>
            <a:r>
              <a:rPr lang="en-US" sz="2000" b="1" dirty="0">
                <a:solidFill>
                  <a:srgbClr val="FF0000"/>
                </a:solidFill>
                <a:latin typeface="Sylfaen" panose="010A0502050306030303" pitchFamily="18" charset="0"/>
              </a:rPr>
              <a:t> </a:t>
            </a:r>
            <a:r>
              <a:rPr lang="en-US" sz="2000" b="1" dirty="0" err="1">
                <a:solidFill>
                  <a:srgbClr val="FF0000"/>
                </a:solidFill>
                <a:latin typeface="Sylfaen" panose="010A0502050306030303" pitchFamily="18" charset="0"/>
              </a:rPr>
              <a:t>არ</a:t>
            </a:r>
            <a:r>
              <a:rPr lang="en-US" sz="2000" b="1" dirty="0">
                <a:solidFill>
                  <a:srgbClr val="FF0000"/>
                </a:solidFill>
                <a:latin typeface="Sylfaen" panose="010A0502050306030303" pitchFamily="18" charset="0"/>
              </a:rPr>
              <a:t> </a:t>
            </a:r>
            <a:r>
              <a:rPr lang="en-US" sz="2000" b="1" dirty="0" err="1">
                <a:solidFill>
                  <a:srgbClr val="FF0000"/>
                </a:solidFill>
                <a:latin typeface="Sylfaen" panose="010A0502050306030303" pitchFamily="18" charset="0"/>
              </a:rPr>
              <a:t>წარმოადგენს</a:t>
            </a:r>
            <a:r>
              <a:rPr lang="en-US" sz="2000" b="1" dirty="0">
                <a:solidFill>
                  <a:srgbClr val="FF0000"/>
                </a:solidFill>
                <a:latin typeface="Sylfaen" panose="010A0502050306030303" pitchFamily="18" charset="0"/>
              </a:rPr>
              <a:t> </a:t>
            </a:r>
            <a:r>
              <a:rPr lang="en-US" sz="2000" b="1" dirty="0" err="1">
                <a:solidFill>
                  <a:srgbClr val="FF0000"/>
                </a:solidFill>
                <a:latin typeface="Sylfaen" panose="010A0502050306030303" pitchFamily="18" charset="0"/>
              </a:rPr>
              <a:t>განსაკუთრებულ</a:t>
            </a:r>
            <a:r>
              <a:rPr lang="en-US" sz="2000" b="1" dirty="0">
                <a:solidFill>
                  <a:srgbClr val="FF0000"/>
                </a:solidFill>
                <a:latin typeface="Sylfaen" panose="010A0502050306030303" pitchFamily="18" charset="0"/>
              </a:rPr>
              <a:t> </a:t>
            </a:r>
            <a:r>
              <a:rPr lang="en-US" sz="2000" b="1" dirty="0" err="1">
                <a:solidFill>
                  <a:srgbClr val="FF0000"/>
                </a:solidFill>
                <a:latin typeface="Sylfaen" panose="010A0502050306030303" pitchFamily="18" charset="0"/>
              </a:rPr>
              <a:t>ფასეულობას</a:t>
            </a:r>
            <a:r>
              <a:rPr lang="en-US" sz="2000" b="1" dirty="0">
                <a:solidFill>
                  <a:srgbClr val="FF0000"/>
                </a:solidFill>
                <a:latin typeface="Sylfaen" panose="010A0502050306030303" pitchFamily="18" charset="0"/>
              </a:rPr>
              <a:t> </a:t>
            </a:r>
            <a:r>
              <a:rPr lang="en-US" sz="2000" b="1" dirty="0" err="1">
                <a:solidFill>
                  <a:srgbClr val="FF0000"/>
                </a:solidFill>
                <a:latin typeface="Sylfaen" panose="010A0502050306030303" pitchFamily="18" charset="0"/>
              </a:rPr>
              <a:t>და</a:t>
            </a:r>
            <a:r>
              <a:rPr lang="en-US" sz="2000" b="1" dirty="0">
                <a:solidFill>
                  <a:srgbClr val="FF0000"/>
                </a:solidFill>
                <a:latin typeface="Sylfaen" panose="010A0502050306030303" pitchFamily="18" charset="0"/>
              </a:rPr>
              <a:t> </a:t>
            </a:r>
            <a:r>
              <a:rPr lang="en-US" sz="2000" b="1" dirty="0" err="1">
                <a:solidFill>
                  <a:srgbClr val="FF0000"/>
                </a:solidFill>
                <a:latin typeface="Sylfaen" panose="010A0502050306030303" pitchFamily="18" charset="0"/>
              </a:rPr>
              <a:t>არ</a:t>
            </a:r>
            <a:r>
              <a:rPr lang="en-US" sz="2000" b="1" dirty="0">
                <a:solidFill>
                  <a:srgbClr val="FF0000"/>
                </a:solidFill>
                <a:latin typeface="Sylfaen" panose="010A0502050306030303" pitchFamily="18" charset="0"/>
              </a:rPr>
              <a:t> </a:t>
            </a:r>
            <a:r>
              <a:rPr lang="en-US" sz="2000" b="1" dirty="0" err="1">
                <a:solidFill>
                  <a:srgbClr val="FF0000"/>
                </a:solidFill>
                <a:latin typeface="Sylfaen" panose="010A0502050306030303" pitchFamily="18" charset="0"/>
              </a:rPr>
              <a:t>საჭიროებს</a:t>
            </a:r>
            <a:r>
              <a:rPr lang="en-US" sz="2000" b="1" dirty="0">
                <a:solidFill>
                  <a:srgbClr val="FF0000"/>
                </a:solidFill>
                <a:latin typeface="Sylfaen" panose="010A0502050306030303" pitchFamily="18" charset="0"/>
              </a:rPr>
              <a:t> </a:t>
            </a:r>
            <a:r>
              <a:rPr lang="en-US" sz="2000" b="1" dirty="0" err="1">
                <a:solidFill>
                  <a:srgbClr val="FF0000"/>
                </a:solidFill>
                <a:latin typeface="Sylfaen" panose="010A0502050306030303" pitchFamily="18" charset="0"/>
              </a:rPr>
              <a:t>დაცვის</a:t>
            </a:r>
            <a:r>
              <a:rPr lang="en-US" sz="2000" b="1" dirty="0">
                <a:solidFill>
                  <a:srgbClr val="FF0000"/>
                </a:solidFill>
                <a:latin typeface="Sylfaen" panose="010A0502050306030303" pitchFamily="18" charset="0"/>
              </a:rPr>
              <a:t> </a:t>
            </a:r>
            <a:r>
              <a:rPr lang="en-US" sz="2000" b="1" dirty="0" err="1">
                <a:solidFill>
                  <a:srgbClr val="FF0000"/>
                </a:solidFill>
                <a:latin typeface="Sylfaen" panose="010A0502050306030303" pitchFamily="18" charset="0"/>
              </a:rPr>
              <a:t>განსაკუთრებულ</a:t>
            </a:r>
            <a:r>
              <a:rPr lang="en-US" sz="2000" b="1" dirty="0">
                <a:solidFill>
                  <a:srgbClr val="FF0000"/>
                </a:solidFill>
                <a:latin typeface="Sylfaen" panose="010A0502050306030303" pitchFamily="18" charset="0"/>
              </a:rPr>
              <a:t> </a:t>
            </a:r>
            <a:r>
              <a:rPr lang="en-US" sz="2000" b="1" dirty="0" err="1">
                <a:solidFill>
                  <a:srgbClr val="FF0000"/>
                </a:solidFill>
                <a:latin typeface="Sylfaen" panose="010A0502050306030303" pitchFamily="18" charset="0"/>
              </a:rPr>
              <a:t>ზომებს</a:t>
            </a:r>
            <a:r>
              <a:rPr lang="en-US" sz="2000" b="1" dirty="0">
                <a:latin typeface="Sylfaen" panose="010A0502050306030303" pitchFamily="18" charset="0"/>
              </a:rPr>
              <a:t>.</a:t>
            </a:r>
          </a:p>
          <a:p>
            <a:pPr algn="just">
              <a:buFont typeface="Wingdings" panose="05000000000000000000" pitchFamily="2" charset="2"/>
              <a:buChar char="Ø"/>
            </a:pPr>
            <a:endParaRPr lang="ka-GE" sz="2000" b="1" dirty="0">
              <a:solidFill>
                <a:srgbClr val="FF0000"/>
              </a:solidFill>
            </a:endParaRPr>
          </a:p>
          <a:p>
            <a:pPr algn="just">
              <a:buClr>
                <a:schemeClr val="accent1"/>
              </a:buClr>
              <a:buFont typeface="Wingdings" panose="05000000000000000000" pitchFamily="2" charset="2"/>
              <a:buChar char="Ø"/>
            </a:pPr>
            <a:endParaRPr lang="ka-GE" b="1" dirty="0">
              <a:latin typeface="Sylfaen" panose="010A0502050306030303" pitchFamily="18" charset="0"/>
            </a:endParaRPr>
          </a:p>
          <a:p>
            <a:pPr marL="0" indent="0">
              <a:buClr>
                <a:schemeClr val="accent1"/>
              </a:buClr>
              <a:buNone/>
            </a:pPr>
            <a:endParaRPr lang="en-US" sz="2000" dirty="0"/>
          </a:p>
        </p:txBody>
      </p:sp>
    </p:spTree>
    <p:extLst>
      <p:ext uri="{BB962C8B-B14F-4D97-AF65-F5344CB8AC3E}">
        <p14:creationId xmlns:p14="http://schemas.microsoft.com/office/powerpoint/2010/main" val="146888264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193" y="0"/>
            <a:ext cx="12000807" cy="756458"/>
          </a:xfrm>
        </p:spPr>
        <p:txBody>
          <a:bodyPr>
            <a:noAutofit/>
          </a:bodyPr>
          <a:lstStyle/>
          <a:p>
            <a:pPr algn="ctr"/>
            <a:r>
              <a:rPr lang="ka-GE" sz="2400" b="1" dirty="0">
                <a:solidFill>
                  <a:schemeClr val="tx1">
                    <a:lumMod val="75000"/>
                    <a:lumOff val="25000"/>
                  </a:schemeClr>
                </a:solidFill>
                <a:latin typeface="Sylfaen" panose="010A0502050306030303" pitchFamily="18" charset="0"/>
                <a:ea typeface="+mn-ea"/>
                <a:cs typeface="+mn-cs"/>
              </a:rPr>
              <a:t>ბიოლოგიური გარემო</a:t>
            </a:r>
            <a:r>
              <a:rPr lang="en-US" sz="2400" b="1" dirty="0">
                <a:solidFill>
                  <a:schemeClr val="tx1">
                    <a:lumMod val="75000"/>
                    <a:lumOff val="25000"/>
                  </a:schemeClr>
                </a:solidFill>
                <a:latin typeface="Sylfaen" panose="010A0502050306030303" pitchFamily="18" charset="0"/>
                <a:ea typeface="+mn-ea"/>
                <a:cs typeface="+mn-cs"/>
              </a:rPr>
              <a:t/>
            </a:r>
            <a:br>
              <a:rPr lang="en-US" sz="2400" b="1" dirty="0">
                <a:solidFill>
                  <a:schemeClr val="tx1">
                    <a:lumMod val="75000"/>
                    <a:lumOff val="25000"/>
                  </a:schemeClr>
                </a:solidFill>
                <a:latin typeface="Sylfaen" panose="010A0502050306030303" pitchFamily="18" charset="0"/>
                <a:ea typeface="+mn-ea"/>
                <a:cs typeface="+mn-cs"/>
              </a:rPr>
            </a:br>
            <a:r>
              <a:rPr lang="ka-GE" sz="2000" b="1" dirty="0">
                <a:solidFill>
                  <a:schemeClr val="tx1">
                    <a:lumMod val="75000"/>
                    <a:lumOff val="25000"/>
                  </a:schemeClr>
                </a:solidFill>
                <a:latin typeface="Sylfaen" panose="010A0502050306030303" pitchFamily="18" charset="0"/>
                <a:ea typeface="+mn-ea"/>
                <a:cs typeface="+mn-cs"/>
              </a:rPr>
              <a:t>ფაუნა</a:t>
            </a:r>
            <a:endParaRPr lang="en-US" sz="2000" b="1" dirty="0">
              <a:solidFill>
                <a:schemeClr val="tx1">
                  <a:lumMod val="75000"/>
                  <a:lumOff val="25000"/>
                </a:schemeClr>
              </a:solidFill>
              <a:latin typeface="Sylfaen" panose="010A0502050306030303" pitchFamily="18" charset="0"/>
              <a:ea typeface="+mn-ea"/>
              <a:cs typeface="+mn-cs"/>
            </a:endParaRPr>
          </a:p>
        </p:txBody>
      </p:sp>
      <p:sp>
        <p:nvSpPr>
          <p:cNvPr id="3" name="Content Placeholder 2"/>
          <p:cNvSpPr>
            <a:spLocks noGrp="1"/>
          </p:cNvSpPr>
          <p:nvPr>
            <p:ph idx="1"/>
          </p:nvPr>
        </p:nvSpPr>
        <p:spPr>
          <a:xfrm>
            <a:off x="191193" y="822958"/>
            <a:ext cx="12000807" cy="6035041"/>
          </a:xfrm>
        </p:spPr>
        <p:txBody>
          <a:bodyPr>
            <a:noAutofit/>
          </a:bodyPr>
          <a:lstStyle/>
          <a:p>
            <a:pPr marL="0" indent="0" algn="just">
              <a:buNone/>
            </a:pPr>
            <a:r>
              <a:rPr lang="ka-GE" sz="2000" b="1" dirty="0">
                <a:latin typeface="Sylfaen" panose="010A0502050306030303" pitchFamily="18" charset="0"/>
              </a:rPr>
              <a:t>ფრინველებიდან:</a:t>
            </a:r>
          </a:p>
          <a:p>
            <a:pPr marL="0" indent="0" algn="just">
              <a:buNone/>
            </a:pPr>
            <a:r>
              <a:rPr lang="ka-GE" sz="2000" b="1" dirty="0">
                <a:latin typeface="Sylfaen" panose="010A0502050306030303" pitchFamily="18" charset="0"/>
              </a:rPr>
              <a:t> გველიჭამია (Circaetus gallicus), ძერა (Milvus migrans), მინდვრის ძელქორი (Circus cyaneus), ჩვ. კაკაჩა (Buteo buteo), მეკირე (Apus apus),  მინდვრის ტოროლა (Alauda arvensis), მინდვრის ბეღურა (Passer montanus) და სხვ..</a:t>
            </a:r>
            <a:endParaRPr lang="en-US" sz="2000" b="1" dirty="0">
              <a:latin typeface="Sylfaen" panose="010A0502050306030303" pitchFamily="18" charset="0"/>
            </a:endParaRPr>
          </a:p>
          <a:p>
            <a:pPr marL="0" indent="0" algn="just">
              <a:buNone/>
            </a:pPr>
            <a:r>
              <a:rPr lang="ka-GE" sz="2000" b="1" dirty="0">
                <a:latin typeface="Sylfaen" panose="010A0502050306030303" pitchFamily="18" charset="0"/>
              </a:rPr>
              <a:t> ძუძუმწოვრებიდან:</a:t>
            </a:r>
            <a:endParaRPr lang="en-US" sz="2000" b="1" dirty="0">
              <a:latin typeface="Sylfaen" panose="010A0502050306030303" pitchFamily="18" charset="0"/>
            </a:endParaRPr>
          </a:p>
          <a:p>
            <a:pPr marL="0" indent="0" algn="just">
              <a:buNone/>
            </a:pPr>
            <a:r>
              <a:rPr lang="ka-GE" sz="2000" b="1" dirty="0">
                <a:latin typeface="Sylfaen" panose="010A0502050306030303" pitchFamily="18" charset="0"/>
              </a:rPr>
              <a:t> ზღარბი (Erinaceus concolor), გრძელკუდა კბიილთეთრა (Crocidura gueldenstaedtii), ჩვ. მემინდვრია (Mircotus arvalis), საზოგადოებრივი მემინდვრია (Microtus socialis), დედოფალა (Mustela nivalis).</a:t>
            </a:r>
          </a:p>
          <a:p>
            <a:pPr marL="0" indent="0" algn="just">
              <a:buNone/>
            </a:pPr>
            <a:r>
              <a:rPr lang="ka-GE" sz="2000" b="1" dirty="0">
                <a:latin typeface="Sylfaen" panose="010A0502050306030303" pitchFamily="18" charset="0"/>
              </a:rPr>
              <a:t>ამფიბიებიდან გვხვდება: </a:t>
            </a:r>
          </a:p>
          <a:p>
            <a:pPr marL="0" indent="0" algn="just">
              <a:buNone/>
            </a:pPr>
            <a:r>
              <a:rPr lang="ka-GE" sz="2000" b="1" dirty="0">
                <a:latin typeface="Sylfaen" panose="010A0502050306030303" pitchFamily="18" charset="0"/>
              </a:rPr>
              <a:t>მწვანე გომბეშო (Bufo viridis). ტბის ბაყაყი (Rana ridibunda).</a:t>
            </a:r>
            <a:endParaRPr lang="en-US" sz="2000" b="1" dirty="0">
              <a:latin typeface="Sylfaen" panose="010A0502050306030303" pitchFamily="18" charset="0"/>
            </a:endParaRPr>
          </a:p>
          <a:p>
            <a:pPr marL="0" indent="0" algn="just">
              <a:buNone/>
            </a:pPr>
            <a:r>
              <a:rPr lang="ka-GE" sz="2000" b="1" dirty="0">
                <a:latin typeface="Sylfaen" panose="010A0502050306030303" pitchFamily="18" charset="0"/>
              </a:rPr>
              <a:t>რეპტილიებიდან:</a:t>
            </a:r>
            <a:endParaRPr lang="en-US" sz="2000" b="1" dirty="0">
              <a:latin typeface="Sylfaen" panose="010A0502050306030303" pitchFamily="18" charset="0"/>
            </a:endParaRPr>
          </a:p>
          <a:p>
            <a:pPr marL="0" indent="0" algn="just">
              <a:buNone/>
            </a:pPr>
            <a:r>
              <a:rPr lang="ka-GE" sz="2000" b="1" dirty="0">
                <a:latin typeface="Sylfaen" panose="010A0502050306030303" pitchFamily="18" charset="0"/>
              </a:rPr>
              <a:t> ხმელთაშუაზღვის კუ (Testudo graeka), გველხოკერა (Ophisaurus apodus), ზოლიანიხვლიკი (lacerta strigata), ჩვ. ანკარა (Natrix natrix), წენგოსფერი მცურავი (Coluer naiadum) და სხვ..</a:t>
            </a:r>
          </a:p>
          <a:p>
            <a:pPr marL="0" indent="0" algn="ctr">
              <a:buNone/>
            </a:pPr>
            <a:r>
              <a:rPr lang="ka-GE" sz="2000" b="1" dirty="0">
                <a:latin typeface="Sylfaen" panose="010A0502050306030303" pitchFamily="18" charset="0"/>
              </a:rPr>
              <a:t>საპროექტო დერეფნისთვის შერჩეული ადგილი, როგორც საკვების მოპოვების ადგილი, მნიშვნელოვანია მხოლოდ შეზღუდული რაოდენობის მიგრანტი ძერასა და ყორნისებთათვის. დანარჩენი ფრინველებისათვის უფრო მნიშვნელოვანია მცენარეულობით დაფარული მოშორებული ტერიტორიები.</a:t>
            </a:r>
            <a:endParaRPr lang="en-US" sz="2000" b="1" dirty="0">
              <a:latin typeface="Sylfaen" panose="010A0502050306030303" pitchFamily="18" charset="0"/>
            </a:endParaRPr>
          </a:p>
          <a:p>
            <a:endParaRPr lang="en-US" sz="2000" b="1" dirty="0">
              <a:latin typeface="Sylfaen" panose="010A0502050306030303" pitchFamily="18" charset="0"/>
            </a:endParaRPr>
          </a:p>
        </p:txBody>
      </p:sp>
    </p:spTree>
    <p:extLst>
      <p:ext uri="{BB962C8B-B14F-4D97-AF65-F5344CB8AC3E}">
        <p14:creationId xmlns:p14="http://schemas.microsoft.com/office/powerpoint/2010/main" val="142507579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1193" y="1"/>
            <a:ext cx="12000807" cy="1022464"/>
          </a:xfrm>
        </p:spPr>
        <p:txBody>
          <a:bodyPr>
            <a:normAutofit fontScale="90000"/>
          </a:bodyPr>
          <a:lstStyle/>
          <a:p>
            <a:pPr algn="ctr">
              <a:lnSpc>
                <a:spcPct val="150000"/>
              </a:lnSpc>
              <a:buClr>
                <a:schemeClr val="accent1"/>
              </a:buClr>
            </a:pPr>
            <a:r>
              <a:rPr lang="en-US" sz="2700" b="1" dirty="0" err="1" smtClean="0">
                <a:latin typeface="Sylfaen" panose="010A0502050306030303" pitchFamily="18" charset="0"/>
              </a:rPr>
              <a:t>გარემოზე</a:t>
            </a:r>
            <a:r>
              <a:rPr lang="en-US" sz="2700" b="1" dirty="0" smtClean="0">
                <a:latin typeface="Sylfaen" panose="010A0502050306030303" pitchFamily="18" charset="0"/>
              </a:rPr>
              <a:t> </a:t>
            </a:r>
            <a:r>
              <a:rPr lang="en-US" sz="2700" b="1" dirty="0" err="1">
                <a:latin typeface="Sylfaen" panose="010A0502050306030303" pitchFamily="18" charset="0"/>
              </a:rPr>
              <a:t>შესაძლო</a:t>
            </a:r>
            <a:r>
              <a:rPr lang="en-US" sz="2700" b="1" dirty="0">
                <a:latin typeface="Sylfaen" panose="010A0502050306030303" pitchFamily="18" charset="0"/>
              </a:rPr>
              <a:t> </a:t>
            </a:r>
            <a:r>
              <a:rPr lang="en-US" sz="2700" b="1" dirty="0" err="1">
                <a:latin typeface="Sylfaen" panose="010A0502050306030303" pitchFamily="18" charset="0"/>
              </a:rPr>
              <a:t>ზემოქმედებ</a:t>
            </a:r>
            <a:r>
              <a:rPr lang="ka-GE" sz="2700" b="1" dirty="0"/>
              <a:t>ა</a:t>
            </a:r>
            <a:r>
              <a:rPr lang="en-US" sz="4000" b="1" dirty="0">
                <a:latin typeface="Sylfaen" panose="010A0502050306030303" pitchFamily="18" charset="0"/>
              </a:rPr>
              <a:t/>
            </a:r>
            <a:br>
              <a:rPr lang="en-US" sz="4000" b="1" dirty="0">
                <a:latin typeface="Sylfaen" panose="010A0502050306030303" pitchFamily="18" charset="0"/>
              </a:rPr>
            </a:br>
            <a:r>
              <a:rPr lang="en-US" sz="2200" b="1" dirty="0" err="1">
                <a:latin typeface="Sylfaen" panose="010A0502050306030303" pitchFamily="18" charset="0"/>
              </a:rPr>
              <a:t>ატმოსფერულ</a:t>
            </a:r>
            <a:r>
              <a:rPr lang="en-US" sz="2200" b="1" dirty="0">
                <a:latin typeface="Sylfaen" panose="010A0502050306030303" pitchFamily="18" charset="0"/>
              </a:rPr>
              <a:t> </a:t>
            </a:r>
            <a:r>
              <a:rPr lang="en-US" sz="2200" b="1" dirty="0" err="1">
                <a:latin typeface="Sylfaen" panose="010A0502050306030303" pitchFamily="18" charset="0"/>
              </a:rPr>
              <a:t>ჰაერზე</a:t>
            </a:r>
            <a:r>
              <a:rPr lang="ka-GE" sz="2200" b="1" dirty="0"/>
              <a:t> </a:t>
            </a:r>
            <a:r>
              <a:rPr lang="en-US" sz="2200" b="1" dirty="0" err="1">
                <a:latin typeface="Sylfaen" panose="010A0502050306030303" pitchFamily="18" charset="0"/>
              </a:rPr>
              <a:t>ზემოქმედებ</a:t>
            </a:r>
            <a:r>
              <a:rPr lang="ka-GE" sz="2200" b="1" dirty="0"/>
              <a:t>ის შეფასება</a:t>
            </a:r>
            <a:r>
              <a:rPr lang="ka-GE" sz="4900" b="1" dirty="0"/>
              <a:t/>
            </a:r>
            <a:br>
              <a:rPr lang="ka-GE" sz="4900" b="1" dirty="0"/>
            </a:br>
            <a:endParaRPr lang="en-US" sz="4900" dirty="0"/>
          </a:p>
        </p:txBody>
      </p:sp>
      <p:sp>
        <p:nvSpPr>
          <p:cNvPr id="3" name="Content Placeholder 2"/>
          <p:cNvSpPr>
            <a:spLocks noGrp="1"/>
          </p:cNvSpPr>
          <p:nvPr>
            <p:ph idx="1"/>
          </p:nvPr>
        </p:nvSpPr>
        <p:spPr>
          <a:xfrm>
            <a:off x="191193" y="1122218"/>
            <a:ext cx="12000807" cy="5735781"/>
          </a:xfrm>
        </p:spPr>
        <p:txBody>
          <a:bodyPr>
            <a:normAutofit fontScale="92500"/>
          </a:bodyPr>
          <a:lstStyle/>
          <a:p>
            <a:pPr algn="just">
              <a:buClr>
                <a:schemeClr val="accent1"/>
              </a:buClr>
              <a:buFont typeface="Wingdings" panose="05000000000000000000" pitchFamily="2" charset="2"/>
              <a:buChar char="Ø"/>
            </a:pPr>
            <a:r>
              <a:rPr lang="ka-GE" sz="2200" b="1" dirty="0">
                <a:solidFill>
                  <a:schemeClr val="tx1">
                    <a:lumMod val="85000"/>
                    <a:lumOff val="15000"/>
                  </a:schemeClr>
                </a:solidFill>
                <a:latin typeface="Sylfaen" panose="010A0502050306030303" pitchFamily="18" charset="0"/>
                <a:ea typeface="+mj-ea"/>
                <a:cs typeface="+mj-cs"/>
              </a:rPr>
              <a:t>დამოუკიდებელი სამშენებლო ინფრასტრუქტურის (ბანაკი) მოწყობა გათვალისწინებული არ არის. ანძების ფუნდამენტების მოწყობისთვის საჭირო ბეტონი შემოტანილი იქნება რეგიონში მოქმედი ბეტონის საწარმოებიდან. აღნიშნულიდან გამომდინარე </a:t>
            </a:r>
            <a:r>
              <a:rPr lang="ka-GE" sz="2200" b="1" dirty="0">
                <a:solidFill>
                  <a:srgbClr val="FF0000"/>
                </a:solidFill>
                <a:latin typeface="Sylfaen" panose="010A0502050306030303" pitchFamily="18" charset="0"/>
                <a:ea typeface="+mj-ea"/>
                <a:cs typeface="+mj-cs"/>
              </a:rPr>
              <a:t>მშენებლობის ეტაპზე ატმოსფერული ჰაერის დაბინძურების სტაციონარული წყაროების გამოყენება არ </a:t>
            </a:r>
            <a:r>
              <a:rPr lang="ka-GE" sz="2200" b="1" dirty="0" smtClean="0">
                <a:solidFill>
                  <a:srgbClr val="FF0000"/>
                </a:solidFill>
                <a:latin typeface="Sylfaen" panose="010A0502050306030303" pitchFamily="18" charset="0"/>
                <a:ea typeface="+mj-ea"/>
                <a:cs typeface="+mj-cs"/>
              </a:rPr>
              <a:t>მოხდება;</a:t>
            </a:r>
            <a:endParaRPr lang="ka-GE" sz="2200" b="1" dirty="0">
              <a:solidFill>
                <a:srgbClr val="FF0000"/>
              </a:solidFill>
              <a:latin typeface="Sylfaen" panose="010A0502050306030303" pitchFamily="18" charset="0"/>
              <a:ea typeface="+mj-ea"/>
              <a:cs typeface="+mj-cs"/>
            </a:endParaRPr>
          </a:p>
          <a:p>
            <a:pPr algn="just">
              <a:buClr>
                <a:schemeClr val="accent1"/>
              </a:buClr>
              <a:buFont typeface="Wingdings" panose="05000000000000000000" pitchFamily="2" charset="2"/>
              <a:buChar char="Ø"/>
            </a:pPr>
            <a:r>
              <a:rPr lang="ka-GE" sz="2200" b="1" dirty="0">
                <a:solidFill>
                  <a:schemeClr val="tx1">
                    <a:lumMod val="85000"/>
                    <a:lumOff val="15000"/>
                  </a:schemeClr>
                </a:solidFill>
                <a:latin typeface="Sylfaen" panose="010A0502050306030303" pitchFamily="18" charset="0"/>
                <a:ea typeface="+mj-ea"/>
                <a:cs typeface="+mj-cs"/>
              </a:rPr>
              <a:t>ატმოსფერულ ჰაერში მავნე ნივთიერებების ემისიები ყველაზე საგულისხმო იქნება სატრანსპორტო გადაადგილებების პერიოდში, თუმცა უნდა აღინიშნოს, რომ საპროექტო ქვესადგურისა და ეგხ-ს მისასვლელი გრუნტიანი გზა ძირითადად დასახლებული პუნტებიდან მოშორებით </a:t>
            </a:r>
            <a:r>
              <a:rPr lang="ka-GE" sz="2200" b="1" dirty="0" smtClean="0">
                <a:solidFill>
                  <a:schemeClr val="tx1">
                    <a:lumMod val="85000"/>
                    <a:lumOff val="15000"/>
                  </a:schemeClr>
                </a:solidFill>
                <a:latin typeface="Sylfaen" panose="010A0502050306030303" pitchFamily="18" charset="0"/>
                <a:ea typeface="+mj-ea"/>
                <a:cs typeface="+mj-cs"/>
              </a:rPr>
              <a:t>გადის;</a:t>
            </a:r>
            <a:endParaRPr lang="en-US" sz="2200" b="1" dirty="0">
              <a:solidFill>
                <a:schemeClr val="tx1">
                  <a:lumMod val="85000"/>
                  <a:lumOff val="15000"/>
                </a:schemeClr>
              </a:solidFill>
              <a:latin typeface="Sylfaen" panose="010A0502050306030303" pitchFamily="18" charset="0"/>
              <a:ea typeface="+mj-ea"/>
              <a:cs typeface="+mj-cs"/>
            </a:endParaRPr>
          </a:p>
          <a:p>
            <a:pPr algn="just">
              <a:buClr>
                <a:schemeClr val="accent1"/>
              </a:buClr>
              <a:buFont typeface="Wingdings" panose="05000000000000000000" pitchFamily="2" charset="2"/>
              <a:buChar char="Ø"/>
            </a:pPr>
            <a:r>
              <a:rPr lang="ka-GE" sz="2200" b="1" dirty="0">
                <a:solidFill>
                  <a:srgbClr val="FF0000"/>
                </a:solidFill>
                <a:latin typeface="Sylfaen" panose="010A0502050306030303" pitchFamily="18" charset="0"/>
                <a:ea typeface="+mj-ea"/>
                <a:cs typeface="+mj-cs"/>
              </a:rPr>
              <a:t>მიწის სამუშაოების და უშუალოდ სამშენებლო-სამონტაჟო სამუშაოებისას მოსახლეობის შეწუხების ალბათობა მცირეა, ვინაიდან ერთის მხრივ ქვესადგურის, საკაბელო ეგხ-ს და საჰაერო ეგხ-ს  ანძის სამშენებლო სამუშაოების პერიოდი არ იქნება ხანგრძლივი, ხოლო მეორეს მხრივ ძირითადი დერეფანი მნიშვნელოვანი მანძილით არის დაშორებული საცხოვრებელი </a:t>
            </a:r>
            <a:r>
              <a:rPr lang="ka-GE" sz="2200" b="1" dirty="0" smtClean="0">
                <a:solidFill>
                  <a:srgbClr val="FF0000"/>
                </a:solidFill>
                <a:latin typeface="Sylfaen" panose="010A0502050306030303" pitchFamily="18" charset="0"/>
                <a:ea typeface="+mj-ea"/>
                <a:cs typeface="+mj-cs"/>
              </a:rPr>
              <a:t>სახლებიდან;</a:t>
            </a:r>
            <a:endParaRPr lang="ka-GE" sz="2200" b="1" dirty="0">
              <a:solidFill>
                <a:srgbClr val="FF0000"/>
              </a:solidFill>
              <a:latin typeface="Sylfaen" panose="010A0502050306030303" pitchFamily="18" charset="0"/>
              <a:ea typeface="+mj-ea"/>
              <a:cs typeface="+mj-cs"/>
            </a:endParaRPr>
          </a:p>
          <a:p>
            <a:pPr algn="just">
              <a:buClr>
                <a:schemeClr val="accent1"/>
              </a:buClr>
              <a:buFont typeface="Wingdings" panose="05000000000000000000" pitchFamily="2" charset="2"/>
              <a:buChar char="Ø"/>
            </a:pPr>
            <a:r>
              <a:rPr lang="ka-GE" sz="2200" b="1" dirty="0">
                <a:solidFill>
                  <a:schemeClr val="tx1">
                    <a:lumMod val="85000"/>
                    <a:lumOff val="15000"/>
                  </a:schemeClr>
                </a:solidFill>
                <a:latin typeface="Sylfaen" panose="010A0502050306030303" pitchFamily="18" charset="0"/>
                <a:ea typeface="+mj-ea"/>
                <a:cs typeface="+mj-cs"/>
              </a:rPr>
              <a:t>ქვესადგურისა და ეგხ-ის ანძების და სადენების სარემონტო-პროფილაქტიკური სამუშაოების პროცესში მოსალოდნელი ემისიები სამშენებლო სამუშაოების ემისიების იდენტურია, მაგრამ ბევრად უფრო ნაკლებად ინტენსიური და დროში შეზღუდული. შესაბამისად, შეგვიძლია ვიგულისხმოთ, რომ </a:t>
            </a:r>
            <a:r>
              <a:rPr lang="ka-GE" sz="2200" b="1" dirty="0">
                <a:solidFill>
                  <a:srgbClr val="FF0000"/>
                </a:solidFill>
                <a:latin typeface="Sylfaen" panose="010A0502050306030303" pitchFamily="18" charset="0"/>
                <a:ea typeface="+mj-ea"/>
                <a:cs typeface="+mj-cs"/>
              </a:rPr>
              <a:t>ექსპლუატაციის ეტაპზე ატმოსფერული ჰაერის ხარისხის გაუარესებას ადგილი არ </a:t>
            </a:r>
            <a:r>
              <a:rPr lang="ka-GE" sz="2200" b="1" dirty="0" smtClean="0">
                <a:solidFill>
                  <a:srgbClr val="FF0000"/>
                </a:solidFill>
                <a:latin typeface="Sylfaen" panose="010A0502050306030303" pitchFamily="18" charset="0"/>
                <a:ea typeface="+mj-ea"/>
                <a:cs typeface="+mj-cs"/>
              </a:rPr>
              <a:t>ექნება;</a:t>
            </a:r>
          </a:p>
          <a:p>
            <a:pPr marL="0" indent="0">
              <a:buNone/>
            </a:pPr>
            <a:endParaRPr lang="en-US" dirty="0"/>
          </a:p>
        </p:txBody>
      </p:sp>
    </p:spTree>
    <p:extLst>
      <p:ext uri="{BB962C8B-B14F-4D97-AF65-F5344CB8AC3E}">
        <p14:creationId xmlns:p14="http://schemas.microsoft.com/office/powerpoint/2010/main" val="153270925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91193" y="0"/>
            <a:ext cx="12000807" cy="739833"/>
          </a:xfrm>
        </p:spPr>
        <p:txBody>
          <a:bodyPr>
            <a:normAutofit/>
          </a:bodyPr>
          <a:lstStyle/>
          <a:p>
            <a:pPr algn="ctr"/>
            <a:r>
              <a:rPr lang="ka-GE" sz="2400" b="1" dirty="0">
                <a:solidFill>
                  <a:schemeClr val="tx1">
                    <a:lumMod val="75000"/>
                    <a:lumOff val="25000"/>
                  </a:schemeClr>
                </a:solidFill>
                <a:latin typeface="Sylfaen" panose="010A0502050306030303" pitchFamily="18" charset="0"/>
                <a:ea typeface="+mn-ea"/>
                <a:cs typeface="+mn-cs"/>
              </a:rPr>
              <a:t>ხმაურის ზემოქმედების შეფასება</a:t>
            </a:r>
            <a:endParaRPr lang="en-US" sz="2400" b="1" dirty="0">
              <a:solidFill>
                <a:schemeClr val="tx1">
                  <a:lumMod val="75000"/>
                  <a:lumOff val="25000"/>
                </a:schemeClr>
              </a:solidFill>
              <a:latin typeface="Sylfaen" panose="010A0502050306030303" pitchFamily="18" charset="0"/>
              <a:ea typeface="+mn-ea"/>
              <a:cs typeface="+mn-cs"/>
            </a:endParaRPr>
          </a:p>
        </p:txBody>
      </p:sp>
      <p:sp>
        <p:nvSpPr>
          <p:cNvPr id="3" name="Content Placeholder 2"/>
          <p:cNvSpPr>
            <a:spLocks noGrp="1"/>
          </p:cNvSpPr>
          <p:nvPr>
            <p:ph idx="1"/>
          </p:nvPr>
        </p:nvSpPr>
        <p:spPr>
          <a:xfrm>
            <a:off x="191193" y="606829"/>
            <a:ext cx="12000807" cy="6251171"/>
          </a:xfrm>
        </p:spPr>
        <p:txBody>
          <a:bodyPr>
            <a:normAutofit/>
          </a:bodyPr>
          <a:lstStyle/>
          <a:p>
            <a:pPr algn="just">
              <a:buClr>
                <a:schemeClr val="accent1"/>
              </a:buClr>
              <a:buFont typeface="Wingdings" panose="05000000000000000000" pitchFamily="2" charset="2"/>
              <a:buChar char="Ø"/>
            </a:pPr>
            <a:r>
              <a:rPr lang="ka-GE" sz="2000" b="1" dirty="0">
                <a:latin typeface="Sylfaen" panose="010A0502050306030303" pitchFamily="18" charset="0"/>
              </a:rPr>
              <a:t>საცხოვრებელის სახლების დაცილების უმოკლესი მანძილის და ხე-მცენარეული საფარის არსებობის გათვალისწინებით საანგარიშო წერტილებთან (სოფ. გამარჯვებას სახლები) ხმაურის დონე არ გადააჭარბებს 30-35 დბა-ს. </a:t>
            </a:r>
            <a:endParaRPr lang="en-US" sz="2000" b="1" dirty="0">
              <a:latin typeface="Sylfaen" panose="010A0502050306030303" pitchFamily="18" charset="0"/>
            </a:endParaRPr>
          </a:p>
          <a:p>
            <a:pPr algn="just">
              <a:buClr>
                <a:schemeClr val="accent1"/>
              </a:buClr>
              <a:buFont typeface="Wingdings" panose="05000000000000000000" pitchFamily="2" charset="2"/>
              <a:buChar char="Ø"/>
            </a:pPr>
            <a:r>
              <a:rPr lang="ka-GE" sz="2000" b="1" dirty="0">
                <a:latin typeface="Sylfaen" panose="010A0502050306030303" pitchFamily="18" charset="0"/>
              </a:rPr>
              <a:t>სამშენებლო სამუშაოები ჯამში შესაძლოა გაგრძელდეს მხოლოდ რამდენიმე თვის განმავლობაში. გამოსაყენებელი სამშენებლო მასალების მცირე რაოდენობიდან გამომდინარე სატრანსპორტო ოპერაციები არ იქნება განსაკუთრებით ინტენსიური და მოსახლეობისთვის შემაწუხებელი. </a:t>
            </a:r>
          </a:p>
          <a:p>
            <a:pPr lvl="0" algn="just">
              <a:buClr>
                <a:schemeClr val="accent1"/>
              </a:buClr>
              <a:buFont typeface="Wingdings" panose="05000000000000000000" pitchFamily="2" charset="2"/>
              <a:buChar char="Ø"/>
            </a:pPr>
            <a:r>
              <a:rPr lang="en-US" sz="2000" b="1" dirty="0" err="1">
                <a:latin typeface="Sylfaen" panose="010A0502050306030303" pitchFamily="18" charset="0"/>
              </a:rPr>
              <a:t>სამშენებლო</a:t>
            </a:r>
            <a:r>
              <a:rPr lang="en-US" sz="2000" b="1" dirty="0">
                <a:latin typeface="Sylfaen" panose="010A0502050306030303" pitchFamily="18" charset="0"/>
              </a:rPr>
              <a:t> </a:t>
            </a:r>
            <a:r>
              <a:rPr lang="en-US" sz="2000" b="1" dirty="0" err="1" smtClean="0">
                <a:latin typeface="Sylfaen" panose="010A0502050306030303" pitchFamily="18" charset="0"/>
              </a:rPr>
              <a:t>სამუშაოები</a:t>
            </a:r>
            <a:r>
              <a:rPr lang="en-US" sz="2000" b="1" dirty="0" smtClean="0">
                <a:latin typeface="Sylfaen" panose="010A0502050306030303" pitchFamily="18" charset="0"/>
              </a:rPr>
              <a:t> </a:t>
            </a:r>
            <a:r>
              <a:rPr lang="en-US" sz="2000" b="1" dirty="0" err="1">
                <a:latin typeface="Sylfaen" panose="010A0502050306030303" pitchFamily="18" charset="0"/>
              </a:rPr>
              <a:t>იწარმოებს</a:t>
            </a:r>
            <a:r>
              <a:rPr lang="en-US" sz="2000" b="1" dirty="0">
                <a:latin typeface="Sylfaen" panose="010A0502050306030303" pitchFamily="18" charset="0"/>
              </a:rPr>
              <a:t> </a:t>
            </a:r>
            <a:r>
              <a:rPr lang="en-US" sz="2000" b="1" dirty="0" err="1">
                <a:latin typeface="Sylfaen" panose="010A0502050306030303" pitchFamily="18" charset="0"/>
              </a:rPr>
              <a:t>მხოლოდ</a:t>
            </a:r>
            <a:r>
              <a:rPr lang="en-US" sz="2000" b="1" dirty="0">
                <a:latin typeface="Sylfaen" panose="010A0502050306030303" pitchFamily="18" charset="0"/>
              </a:rPr>
              <a:t> </a:t>
            </a:r>
            <a:r>
              <a:rPr lang="en-US" sz="2000" b="1" dirty="0" err="1">
                <a:latin typeface="Sylfaen" panose="010A0502050306030303" pitchFamily="18" charset="0"/>
              </a:rPr>
              <a:t>დღის</a:t>
            </a:r>
            <a:r>
              <a:rPr lang="en-US" sz="2000" b="1" dirty="0">
                <a:latin typeface="Sylfaen" panose="010A0502050306030303" pitchFamily="18" charset="0"/>
              </a:rPr>
              <a:t> </a:t>
            </a:r>
            <a:r>
              <a:rPr lang="en-US" sz="2000" b="1" dirty="0" err="1">
                <a:latin typeface="Sylfaen" panose="010A0502050306030303" pitchFamily="18" charset="0"/>
              </a:rPr>
              <a:t>საათებში</a:t>
            </a:r>
            <a:r>
              <a:rPr lang="en-US" sz="2000" b="1" dirty="0">
                <a:latin typeface="Sylfaen" panose="010A0502050306030303" pitchFamily="18" charset="0"/>
              </a:rPr>
              <a:t>; </a:t>
            </a:r>
            <a:endParaRPr lang="en-US" sz="2000" b="1" dirty="0" smtClean="0">
              <a:latin typeface="Sylfaen" panose="010A0502050306030303" pitchFamily="18" charset="0"/>
            </a:endParaRPr>
          </a:p>
          <a:p>
            <a:pPr algn="just">
              <a:buClr>
                <a:schemeClr val="accent1"/>
              </a:buClr>
              <a:buFont typeface="Wingdings" panose="05000000000000000000" pitchFamily="2" charset="2"/>
              <a:buChar char="Ø"/>
            </a:pPr>
            <a:r>
              <a:rPr lang="ka-GE" sz="2000" b="1" dirty="0" smtClean="0"/>
              <a:t>სამშენებლო </a:t>
            </a:r>
            <a:r>
              <a:rPr lang="ka-GE" sz="2000" b="1" dirty="0"/>
              <a:t>მოედნებზე დროის ცალკეულ მონაკვეთებში ხმაურის დონემ შეიძლება ხმაურის დაშვებულ ნორმებს გადააჭარბოს. ზემოქმედების შემცირების მიზნით, მშენებელმა კონტრაქტორმა უნდა განახორციელოს შესაბამისი შემარბილებელი </a:t>
            </a:r>
            <a:r>
              <a:rPr lang="ka-GE" sz="2000" b="1" dirty="0" smtClean="0"/>
              <a:t>ღონისძიებები;</a:t>
            </a:r>
          </a:p>
          <a:p>
            <a:pPr algn="just">
              <a:buClr>
                <a:schemeClr val="accent1"/>
              </a:buClr>
              <a:buFont typeface="Wingdings" panose="05000000000000000000" pitchFamily="2" charset="2"/>
              <a:buChar char="Ø"/>
            </a:pPr>
            <a:r>
              <a:rPr lang="ka-GE" sz="2000" b="1" dirty="0"/>
              <a:t>რაც შეეხება ცხოველთა სამყაროზე ზემოქმედებას: ქვესადგურის და ეგხ-ს საპროექტო ტერიტორია წარმოადგენს მაღალი ანთროპოგენული ზემოქმედებით დატვირთულ ფართობებს, შესაბამისად დღის განმავლობაში განსაკუთრებით მცირეა ცხოველთა სამყაროს მიმდებარე ტერიტორიაზე არსებობის და გადაადგილების საშუალება, გარდა ამისა საპროექტო დერეფანში მოხვედრილი ცხოველები ღამით უპრობლემოდ შეძლებენ გადაადგილებას, ვინაიდან ღამით სამუშაოების წარმოება არ არის გათვალისწინებული</a:t>
            </a:r>
            <a:r>
              <a:rPr lang="ka-GE" sz="2000" b="1" dirty="0" smtClean="0"/>
              <a:t>,.</a:t>
            </a:r>
            <a:endParaRPr lang="en-US" sz="2000" b="1" dirty="0"/>
          </a:p>
          <a:p>
            <a:pPr lvl="0" algn="just">
              <a:buClr>
                <a:schemeClr val="accent1"/>
              </a:buClr>
              <a:buFont typeface="Wingdings" panose="05000000000000000000" pitchFamily="2" charset="2"/>
              <a:buChar char="Ø"/>
            </a:pPr>
            <a:endParaRPr lang="en-US" sz="2000" b="1" dirty="0">
              <a:latin typeface="Sylfaen" panose="010A0502050306030303" pitchFamily="18" charset="0"/>
            </a:endParaRPr>
          </a:p>
          <a:p>
            <a:pPr>
              <a:buClr>
                <a:schemeClr val="accent1"/>
              </a:buClr>
              <a:buFont typeface="Wingdings" panose="05000000000000000000" pitchFamily="2" charset="2"/>
              <a:buChar char="Ø"/>
            </a:pPr>
            <a:endParaRPr lang="en-US" sz="2000" dirty="0"/>
          </a:p>
        </p:txBody>
      </p:sp>
    </p:spTree>
    <p:extLst>
      <p:ext uri="{BB962C8B-B14F-4D97-AF65-F5344CB8AC3E}">
        <p14:creationId xmlns:p14="http://schemas.microsoft.com/office/powerpoint/2010/main" val="63764856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193" y="0"/>
            <a:ext cx="12000807" cy="739833"/>
          </a:xfrm>
        </p:spPr>
        <p:txBody>
          <a:bodyPr>
            <a:normAutofit/>
          </a:bodyPr>
          <a:lstStyle/>
          <a:p>
            <a:pPr lvl="1" algn="ctr" rtl="0">
              <a:lnSpc>
                <a:spcPct val="90000"/>
              </a:lnSpc>
              <a:spcBef>
                <a:spcPct val="0"/>
              </a:spcBef>
            </a:pPr>
            <a:r>
              <a:rPr lang="en-US" sz="2400" b="1" kern="1200" dirty="0" err="1">
                <a:solidFill>
                  <a:schemeClr val="tx1">
                    <a:lumMod val="75000"/>
                    <a:lumOff val="25000"/>
                  </a:schemeClr>
                </a:solidFill>
                <a:latin typeface="Sylfaen" panose="010A0502050306030303" pitchFamily="18" charset="0"/>
                <a:ea typeface="+mn-ea"/>
                <a:cs typeface="+mn-cs"/>
              </a:rPr>
              <a:t>ელექტრომაგნიტური</a:t>
            </a:r>
            <a:r>
              <a:rPr lang="en-US" sz="2400" b="1" kern="1200" dirty="0">
                <a:solidFill>
                  <a:schemeClr val="tx1">
                    <a:lumMod val="75000"/>
                    <a:lumOff val="25000"/>
                  </a:schemeClr>
                </a:solidFill>
                <a:latin typeface="Sylfaen" panose="010A0502050306030303" pitchFamily="18" charset="0"/>
                <a:ea typeface="+mn-ea"/>
                <a:cs typeface="+mn-cs"/>
              </a:rPr>
              <a:t> </a:t>
            </a:r>
            <a:r>
              <a:rPr lang="en-US" sz="2400" b="1" kern="1200" dirty="0" err="1">
                <a:solidFill>
                  <a:schemeClr val="tx1">
                    <a:lumMod val="75000"/>
                    <a:lumOff val="25000"/>
                  </a:schemeClr>
                </a:solidFill>
                <a:latin typeface="Sylfaen" panose="010A0502050306030303" pitchFamily="18" charset="0"/>
                <a:ea typeface="+mn-ea"/>
                <a:cs typeface="+mn-cs"/>
              </a:rPr>
              <a:t>ველების</a:t>
            </a:r>
            <a:r>
              <a:rPr lang="en-US" sz="2400" b="1" kern="1200" dirty="0">
                <a:solidFill>
                  <a:schemeClr val="tx1">
                    <a:lumMod val="75000"/>
                    <a:lumOff val="25000"/>
                  </a:schemeClr>
                </a:solidFill>
                <a:latin typeface="Sylfaen" panose="010A0502050306030303" pitchFamily="18" charset="0"/>
                <a:ea typeface="+mn-ea"/>
                <a:cs typeface="+mn-cs"/>
              </a:rPr>
              <a:t> </a:t>
            </a:r>
            <a:r>
              <a:rPr lang="ka-GE" sz="2400" b="1" kern="1200" dirty="0">
                <a:solidFill>
                  <a:schemeClr val="tx1">
                    <a:lumMod val="75000"/>
                    <a:lumOff val="25000"/>
                  </a:schemeClr>
                </a:solidFill>
                <a:latin typeface="Sylfaen" panose="010A0502050306030303" pitchFamily="18" charset="0"/>
                <a:ea typeface="+mn-ea"/>
                <a:cs typeface="+mn-cs"/>
              </a:rPr>
              <a:t>ზემოქმედება გარემოზე</a:t>
            </a:r>
            <a:r>
              <a:rPr lang="en-US" sz="2000" b="1" dirty="0"/>
              <a:t/>
            </a:r>
            <a:br>
              <a:rPr lang="en-US" sz="2000" b="1" dirty="0"/>
            </a:br>
            <a:endParaRPr lang="en-US" sz="2000" b="1" dirty="0"/>
          </a:p>
        </p:txBody>
      </p:sp>
      <p:sp>
        <p:nvSpPr>
          <p:cNvPr id="3" name="Content Placeholder 2"/>
          <p:cNvSpPr>
            <a:spLocks noGrp="1"/>
          </p:cNvSpPr>
          <p:nvPr>
            <p:ph idx="1"/>
          </p:nvPr>
        </p:nvSpPr>
        <p:spPr>
          <a:xfrm>
            <a:off x="191193" y="739834"/>
            <a:ext cx="12000807" cy="6118166"/>
          </a:xfrm>
        </p:spPr>
        <p:txBody>
          <a:bodyPr>
            <a:normAutofit/>
          </a:bodyPr>
          <a:lstStyle/>
          <a:p>
            <a:pPr algn="just">
              <a:buClr>
                <a:schemeClr val="accent1"/>
              </a:buClr>
              <a:buFont typeface="Wingdings" panose="05000000000000000000" pitchFamily="2" charset="2"/>
              <a:buChar char="Ø"/>
            </a:pPr>
            <a:r>
              <a:rPr lang="ka-GE" sz="2000" b="1" dirty="0">
                <a:latin typeface="Sylfaen" panose="010A0502050306030303" pitchFamily="18" charset="0"/>
              </a:rPr>
              <a:t>საპროექტო ეგხ „გამარჯვება-ვაზიანი“-ს ტრასის ძირითადი ნაწილი წარმოადგენს მიწისქვეშა, საკაბელო მონაკვეთს, ამასთან, პროექტის ფარგლებში განსაზღვრულია 35 კვ და 10 კვ გადამცემი ხაზების გაყვანა, შესაბამისად ადგილი არ აქვს ულტრამაღალი და ზემაღალი ძაბვების ხაზის მშენებლობას, რაც გამორიცხავს რაიმე სახის ელექტრომაგნიტურ </a:t>
            </a:r>
            <a:r>
              <a:rPr lang="ka-GE" sz="2000" b="1" dirty="0" smtClean="0">
                <a:latin typeface="Sylfaen" panose="010A0502050306030303" pitchFamily="18" charset="0"/>
              </a:rPr>
              <a:t>ზემოქმედებას</a:t>
            </a:r>
            <a:r>
              <a:rPr lang="ka-GE" sz="2000" b="1" dirty="0">
                <a:latin typeface="Sylfaen" panose="010A0502050306030303" pitchFamily="18" charset="0"/>
              </a:rPr>
              <a:t>;</a:t>
            </a:r>
            <a:endParaRPr lang="en-US" sz="2000" b="1" dirty="0">
              <a:latin typeface="Sylfaen" panose="010A0502050306030303" pitchFamily="18" charset="0"/>
            </a:endParaRPr>
          </a:p>
          <a:p>
            <a:pPr algn="just">
              <a:buClr>
                <a:schemeClr val="accent1"/>
              </a:buClr>
              <a:buFont typeface="Wingdings" panose="05000000000000000000" pitchFamily="2" charset="2"/>
              <a:buChar char="Ø"/>
            </a:pPr>
            <a:r>
              <a:rPr lang="ka-GE" sz="2000" b="1" dirty="0">
                <a:latin typeface="Sylfaen" panose="010A0502050306030303" pitchFamily="18" charset="0"/>
              </a:rPr>
              <a:t>გადამცემი ხაზის ტრასა მთლიანად გადის დაუსახლებელ არეალზე (უახლოესი საცხოვრებელი უბანი, სოფ გამარჯვებაში საპროექტო ტერიტორიიდან დაშორებულია 1,5 კმ-ით</a:t>
            </a:r>
            <a:r>
              <a:rPr lang="ka-GE" sz="2000" b="1" dirty="0" smtClean="0">
                <a:latin typeface="Sylfaen" panose="010A0502050306030303" pitchFamily="18" charset="0"/>
              </a:rPr>
              <a:t>);</a:t>
            </a:r>
            <a:endParaRPr lang="ka-GE" sz="2000" b="1" dirty="0">
              <a:latin typeface="Sylfaen" panose="010A0502050306030303" pitchFamily="18" charset="0"/>
            </a:endParaRPr>
          </a:p>
          <a:p>
            <a:pPr algn="just">
              <a:buClr>
                <a:schemeClr val="accent1"/>
              </a:buClr>
              <a:buFont typeface="Wingdings" panose="05000000000000000000" pitchFamily="2" charset="2"/>
              <a:buChar char="Ø"/>
            </a:pPr>
            <a:r>
              <a:rPr lang="ka-GE" sz="2000" b="1" dirty="0">
                <a:latin typeface="Sylfaen" panose="010A0502050306030303" pitchFamily="18" charset="0"/>
              </a:rPr>
              <a:t>ელექტრომაგნიტური ველების გავრცელებით მოსალოდნელი ზემოქმედება ადამიანის ჯანმრთელობასა და ბიოლოგიურ გარემოზე შეიძლება შეფასდეს როგორც ძალიან </a:t>
            </a:r>
            <a:r>
              <a:rPr lang="ka-GE" sz="2000" b="1" dirty="0" smtClean="0">
                <a:latin typeface="Sylfaen" panose="010A0502050306030303" pitchFamily="18" charset="0"/>
              </a:rPr>
              <a:t>დაბალი;</a:t>
            </a:r>
          </a:p>
          <a:p>
            <a:pPr algn="just">
              <a:buFont typeface="Wingdings" panose="05000000000000000000" pitchFamily="2" charset="2"/>
              <a:buChar char="Ø"/>
            </a:pPr>
            <a:r>
              <a:rPr lang="ka-GE" sz="2000" b="1" dirty="0">
                <a:latin typeface="Sylfaen" panose="010A0502050306030303" pitchFamily="18" charset="0"/>
              </a:rPr>
              <a:t>დაგეგმილი საქმიანობის მშენებლობის ეტაპზე ელექტრომაგნიტური ველების გავრცელება მოსალოდნელი არ </a:t>
            </a:r>
            <a:r>
              <a:rPr lang="ka-GE" sz="2000" b="1" dirty="0" smtClean="0">
                <a:latin typeface="Sylfaen" panose="010A0502050306030303" pitchFamily="18" charset="0"/>
              </a:rPr>
              <a:t>არის;</a:t>
            </a:r>
          </a:p>
          <a:p>
            <a:pPr algn="just">
              <a:buFont typeface="Wingdings" panose="05000000000000000000" pitchFamily="2" charset="2"/>
              <a:buChar char="Ø"/>
            </a:pPr>
            <a:r>
              <a:rPr lang="ka-GE" sz="2000" b="1" dirty="0">
                <a:latin typeface="Sylfaen" panose="010A0502050306030303" pitchFamily="18" charset="0"/>
              </a:rPr>
              <a:t>ელექტრომაგნიტური ველის გამოსხივება დაგეგმილი პროექტის ელექტროგადამცემი ხაზების ექსპლუატაციისას გასხვისების ზოლის კიდესთან შესაძლოა უფრო დაბალი იყოს, ვიდრე იმ საოჯახო ელექტრო მოწყობილობების საშუალო გამოსხივება, რომლებიც გამოიყენება ყოველდღიურად. სავარაუდო პროექტის ექსპლუატაციასთან დაკავშირებული ელექტრული ველების დონე არ შეიცვლება პროექტის მთელი ხანგრძლივობის განმავლობაში, მიუხედავად იმისა, რომ მაგნიტური ველების დონეები შეიძლება იცვლებოდეს საათის, დღის, კვირისა და სეზონების დატვირთვის გრაფიკის მიხედვით. </a:t>
            </a:r>
            <a:endParaRPr lang="en-US" sz="2000" b="1" dirty="0">
              <a:latin typeface="Sylfaen" panose="010A0502050306030303" pitchFamily="18" charset="0"/>
            </a:endParaRPr>
          </a:p>
          <a:p>
            <a:pPr marL="0" indent="0" algn="just">
              <a:buNone/>
            </a:pPr>
            <a:endParaRPr lang="en-US" sz="2000" b="1" dirty="0">
              <a:latin typeface="Sylfaen" panose="010A0502050306030303" pitchFamily="18" charset="0"/>
            </a:endParaRPr>
          </a:p>
          <a:p>
            <a:pPr marL="0" indent="0" algn="just">
              <a:buClr>
                <a:schemeClr val="accent1"/>
              </a:buClr>
              <a:buNone/>
            </a:pPr>
            <a:endParaRPr lang="en-US" sz="2000" b="1" dirty="0">
              <a:latin typeface="Sylfaen" panose="010A0502050306030303" pitchFamily="18" charset="0"/>
            </a:endParaRPr>
          </a:p>
          <a:p>
            <a:pPr>
              <a:buClr>
                <a:schemeClr val="accent1"/>
              </a:buClr>
              <a:buFont typeface="Wingdings" panose="05000000000000000000" pitchFamily="2" charset="2"/>
              <a:buChar char="Ø"/>
            </a:pPr>
            <a:endParaRPr lang="en-US" dirty="0"/>
          </a:p>
          <a:p>
            <a:pPr marL="0" indent="0">
              <a:buClr>
                <a:schemeClr val="accent1"/>
              </a:buClr>
              <a:buNone/>
            </a:pPr>
            <a:endParaRPr lang="en-US" dirty="0"/>
          </a:p>
        </p:txBody>
      </p:sp>
    </p:spTree>
    <p:extLst>
      <p:ext uri="{BB962C8B-B14F-4D97-AF65-F5344CB8AC3E}">
        <p14:creationId xmlns:p14="http://schemas.microsoft.com/office/powerpoint/2010/main" val="355034435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 y="0"/>
            <a:ext cx="12009119" cy="1088967"/>
          </a:xfrm>
        </p:spPr>
        <p:txBody>
          <a:bodyPr>
            <a:noAutofit/>
          </a:bodyPr>
          <a:lstStyle/>
          <a:p>
            <a:pPr lvl="1" algn="ctr" rtl="0">
              <a:lnSpc>
                <a:spcPct val="90000"/>
              </a:lnSpc>
              <a:spcBef>
                <a:spcPct val="0"/>
              </a:spcBef>
            </a:pPr>
            <a:r>
              <a:rPr lang="ka-GE" sz="2400" b="1" kern="1200" dirty="0" smtClean="0">
                <a:solidFill>
                  <a:schemeClr val="tx1">
                    <a:lumMod val="75000"/>
                    <a:lumOff val="25000"/>
                  </a:schemeClr>
                </a:solidFill>
                <a:latin typeface="Sylfaen" panose="010A0502050306030303" pitchFamily="18" charset="0"/>
                <a:ea typeface="+mn-ea"/>
                <a:cs typeface="+mn-cs"/>
              </a:rPr>
              <a:t/>
            </a:r>
            <a:br>
              <a:rPr lang="ka-GE" sz="2400" b="1" kern="1200" dirty="0" smtClean="0">
                <a:solidFill>
                  <a:schemeClr val="tx1">
                    <a:lumMod val="75000"/>
                    <a:lumOff val="25000"/>
                  </a:schemeClr>
                </a:solidFill>
                <a:latin typeface="Sylfaen" panose="010A0502050306030303" pitchFamily="18" charset="0"/>
                <a:ea typeface="+mn-ea"/>
                <a:cs typeface="+mn-cs"/>
              </a:rPr>
            </a:br>
            <a:r>
              <a:rPr lang="en-US" sz="2400" b="1" kern="1200" dirty="0" err="1" smtClean="0">
                <a:solidFill>
                  <a:schemeClr val="tx1">
                    <a:lumMod val="75000"/>
                    <a:lumOff val="25000"/>
                  </a:schemeClr>
                </a:solidFill>
                <a:latin typeface="Sylfaen" panose="010A0502050306030303" pitchFamily="18" charset="0"/>
                <a:ea typeface="+mn-ea"/>
                <a:cs typeface="+mn-cs"/>
              </a:rPr>
              <a:t>ზემოქმედება</a:t>
            </a:r>
            <a:r>
              <a:rPr lang="en-US" sz="2400" b="1" kern="1200" dirty="0" smtClean="0">
                <a:solidFill>
                  <a:schemeClr val="tx1">
                    <a:lumMod val="75000"/>
                    <a:lumOff val="25000"/>
                  </a:schemeClr>
                </a:solidFill>
                <a:latin typeface="Sylfaen" panose="010A0502050306030303" pitchFamily="18" charset="0"/>
                <a:ea typeface="+mn-ea"/>
                <a:cs typeface="+mn-cs"/>
              </a:rPr>
              <a:t> </a:t>
            </a:r>
            <a:r>
              <a:rPr lang="en-US" sz="2400" b="1" kern="1200" dirty="0" err="1">
                <a:solidFill>
                  <a:schemeClr val="tx1">
                    <a:lumMod val="75000"/>
                    <a:lumOff val="25000"/>
                  </a:schemeClr>
                </a:solidFill>
                <a:latin typeface="Sylfaen" panose="010A0502050306030303" pitchFamily="18" charset="0"/>
                <a:ea typeface="+mn-ea"/>
                <a:cs typeface="+mn-cs"/>
              </a:rPr>
              <a:t>გეოლოგიურ</a:t>
            </a:r>
            <a:r>
              <a:rPr lang="en-US" sz="2400" b="1" kern="1200" dirty="0">
                <a:solidFill>
                  <a:schemeClr val="tx1">
                    <a:lumMod val="75000"/>
                    <a:lumOff val="25000"/>
                  </a:schemeClr>
                </a:solidFill>
                <a:latin typeface="Sylfaen" panose="010A0502050306030303" pitchFamily="18" charset="0"/>
                <a:ea typeface="+mn-ea"/>
                <a:cs typeface="+mn-cs"/>
              </a:rPr>
              <a:t> გარემოზე, </a:t>
            </a:r>
            <a:r>
              <a:rPr lang="en-US" sz="2400" b="1" kern="1200" dirty="0" err="1">
                <a:solidFill>
                  <a:schemeClr val="tx1">
                    <a:lumMod val="75000"/>
                    <a:lumOff val="25000"/>
                  </a:schemeClr>
                </a:solidFill>
                <a:latin typeface="Sylfaen" panose="010A0502050306030303" pitchFamily="18" charset="0"/>
                <a:ea typeface="+mn-ea"/>
                <a:cs typeface="+mn-cs"/>
              </a:rPr>
              <a:t>საშიში</a:t>
            </a:r>
            <a:r>
              <a:rPr lang="en-US" sz="2400" b="1" kern="1200" dirty="0">
                <a:solidFill>
                  <a:schemeClr val="tx1">
                    <a:lumMod val="75000"/>
                    <a:lumOff val="25000"/>
                  </a:schemeClr>
                </a:solidFill>
                <a:latin typeface="Sylfaen" panose="010A0502050306030303" pitchFamily="18" charset="0"/>
                <a:ea typeface="+mn-ea"/>
                <a:cs typeface="+mn-cs"/>
              </a:rPr>
              <a:t> </a:t>
            </a:r>
            <a:r>
              <a:rPr lang="en-US" sz="2400" b="1" kern="1200" dirty="0" err="1">
                <a:solidFill>
                  <a:schemeClr val="tx1">
                    <a:lumMod val="75000"/>
                    <a:lumOff val="25000"/>
                  </a:schemeClr>
                </a:solidFill>
                <a:latin typeface="Sylfaen" panose="010A0502050306030303" pitchFamily="18" charset="0"/>
                <a:ea typeface="+mn-ea"/>
                <a:cs typeface="+mn-cs"/>
              </a:rPr>
              <a:t>გეოდინამიკური</a:t>
            </a:r>
            <a:r>
              <a:rPr lang="en-US" sz="2400" b="1" kern="1200" dirty="0">
                <a:solidFill>
                  <a:schemeClr val="tx1">
                    <a:lumMod val="75000"/>
                    <a:lumOff val="25000"/>
                  </a:schemeClr>
                </a:solidFill>
                <a:latin typeface="Sylfaen" panose="010A0502050306030303" pitchFamily="18" charset="0"/>
                <a:ea typeface="+mn-ea"/>
                <a:cs typeface="+mn-cs"/>
              </a:rPr>
              <a:t>/</a:t>
            </a:r>
            <a:r>
              <a:rPr lang="en-US" sz="2400" b="1" kern="1200" dirty="0" err="1">
                <a:solidFill>
                  <a:schemeClr val="tx1">
                    <a:lumMod val="75000"/>
                    <a:lumOff val="25000"/>
                  </a:schemeClr>
                </a:solidFill>
                <a:latin typeface="Sylfaen" panose="010A0502050306030303" pitchFamily="18" charset="0"/>
                <a:ea typeface="+mn-ea"/>
                <a:cs typeface="+mn-cs"/>
              </a:rPr>
              <a:t>ჰიდროლოგიური</a:t>
            </a:r>
            <a:r>
              <a:rPr lang="en-US" sz="2400" b="1" kern="1200" dirty="0">
                <a:solidFill>
                  <a:schemeClr val="tx1">
                    <a:lumMod val="75000"/>
                    <a:lumOff val="25000"/>
                  </a:schemeClr>
                </a:solidFill>
                <a:latin typeface="Sylfaen" panose="010A0502050306030303" pitchFamily="18" charset="0"/>
                <a:ea typeface="+mn-ea"/>
                <a:cs typeface="+mn-cs"/>
              </a:rPr>
              <a:t> </a:t>
            </a:r>
            <a:r>
              <a:rPr lang="en-US" sz="2400" b="1" kern="1200" dirty="0" err="1">
                <a:solidFill>
                  <a:schemeClr val="tx1">
                    <a:lumMod val="75000"/>
                    <a:lumOff val="25000"/>
                  </a:schemeClr>
                </a:solidFill>
                <a:latin typeface="Sylfaen" panose="010A0502050306030303" pitchFamily="18" charset="0"/>
                <a:ea typeface="+mn-ea"/>
                <a:cs typeface="+mn-cs"/>
              </a:rPr>
              <a:t>პროცესების</a:t>
            </a:r>
            <a:r>
              <a:rPr lang="en-US" sz="2400" b="1" kern="1200" dirty="0">
                <a:solidFill>
                  <a:schemeClr val="tx1">
                    <a:lumMod val="75000"/>
                    <a:lumOff val="25000"/>
                  </a:schemeClr>
                </a:solidFill>
                <a:latin typeface="Sylfaen" panose="010A0502050306030303" pitchFamily="18" charset="0"/>
                <a:ea typeface="+mn-ea"/>
                <a:cs typeface="+mn-cs"/>
              </a:rPr>
              <a:t> </a:t>
            </a:r>
            <a:r>
              <a:rPr lang="en-US" sz="2400" b="1" kern="1200" dirty="0" err="1">
                <a:solidFill>
                  <a:schemeClr val="tx1">
                    <a:lumMod val="75000"/>
                    <a:lumOff val="25000"/>
                  </a:schemeClr>
                </a:solidFill>
                <a:latin typeface="Sylfaen" panose="010A0502050306030303" pitchFamily="18" charset="0"/>
                <a:ea typeface="+mn-ea"/>
                <a:cs typeface="+mn-cs"/>
              </a:rPr>
              <a:t>განვითარების</a:t>
            </a:r>
            <a:r>
              <a:rPr lang="en-US" sz="2400" b="1" kern="1200" dirty="0">
                <a:solidFill>
                  <a:schemeClr val="tx1">
                    <a:lumMod val="75000"/>
                    <a:lumOff val="25000"/>
                  </a:schemeClr>
                </a:solidFill>
                <a:latin typeface="Sylfaen" panose="010A0502050306030303" pitchFamily="18" charset="0"/>
                <a:ea typeface="+mn-ea"/>
                <a:cs typeface="+mn-cs"/>
              </a:rPr>
              <a:t> </a:t>
            </a:r>
            <a:r>
              <a:rPr lang="en-US" sz="2400" b="1" kern="1200" dirty="0" err="1">
                <a:solidFill>
                  <a:schemeClr val="tx1">
                    <a:lumMod val="75000"/>
                    <a:lumOff val="25000"/>
                  </a:schemeClr>
                </a:solidFill>
                <a:latin typeface="Sylfaen" panose="010A0502050306030303" pitchFamily="18" charset="0"/>
                <a:ea typeface="+mn-ea"/>
                <a:cs typeface="+mn-cs"/>
              </a:rPr>
              <a:t>რისკები</a:t>
            </a:r>
            <a:r>
              <a:rPr lang="en-US" sz="2800" b="1" dirty="0"/>
              <a:t/>
            </a:r>
            <a:br>
              <a:rPr lang="en-US" sz="2800" b="1" dirty="0"/>
            </a:br>
            <a:endParaRPr lang="en-US" sz="2800" dirty="0"/>
          </a:p>
        </p:txBody>
      </p:sp>
      <p:sp>
        <p:nvSpPr>
          <p:cNvPr id="3" name="Content Placeholder 2"/>
          <p:cNvSpPr>
            <a:spLocks noGrp="1"/>
          </p:cNvSpPr>
          <p:nvPr>
            <p:ph idx="1"/>
          </p:nvPr>
        </p:nvSpPr>
        <p:spPr>
          <a:xfrm>
            <a:off x="182879" y="1596044"/>
            <a:ext cx="12009119" cy="5261956"/>
          </a:xfrm>
        </p:spPr>
        <p:txBody>
          <a:bodyPr>
            <a:normAutofit/>
          </a:bodyPr>
          <a:lstStyle/>
          <a:p>
            <a:pPr algn="just">
              <a:buClr>
                <a:schemeClr val="accent1"/>
              </a:buClr>
              <a:buFont typeface="Wingdings" panose="05000000000000000000" pitchFamily="2" charset="2"/>
              <a:buChar char="Ø"/>
            </a:pPr>
            <a:r>
              <a:rPr lang="ka-GE" sz="2000" b="1" dirty="0">
                <a:latin typeface="Sylfaen" panose="010A0502050306030303" pitchFamily="18" charset="0"/>
              </a:rPr>
              <a:t>საპროექტო ქვესადგურის მშენებლობისთვის გათვალისწინებული ტერიტორია  გეოლოგიური თვალსაზრისით მდგრადია და მშენებლობისთვის მისაღები. საპროექტო ტერიტორიის დათვალიერების შედეგად საშიში გეოდინამიკური პროცესების ჩასახვა-განვითარების, არც მათ მიერ წარსულში ნამოქმედი სახეცვლილი რელიეფის ფორმების კვალი არ </a:t>
            </a:r>
            <a:r>
              <a:rPr lang="ka-GE" sz="2000" b="1" dirty="0" smtClean="0">
                <a:latin typeface="Sylfaen" panose="010A0502050306030303" pitchFamily="18" charset="0"/>
              </a:rPr>
              <a:t>ფიქსირდება</a:t>
            </a:r>
            <a:r>
              <a:rPr lang="ka-GE" sz="2000" b="1" dirty="0">
                <a:latin typeface="Sylfaen" panose="010A0502050306030303" pitchFamily="18" charset="0"/>
              </a:rPr>
              <a:t>;</a:t>
            </a:r>
            <a:endParaRPr lang="en-US" sz="2000" b="1" dirty="0">
              <a:latin typeface="Sylfaen" panose="010A0502050306030303" pitchFamily="18" charset="0"/>
            </a:endParaRPr>
          </a:p>
          <a:p>
            <a:r>
              <a:rPr lang="ka-GE" sz="2000" b="1" dirty="0">
                <a:latin typeface="Sylfaen" panose="010A0502050306030303" pitchFamily="18" charset="0"/>
              </a:rPr>
              <a:t>რაც შეეხება ეხგ-ის ტრასის გეოლოგიურ გარემოს, როგორც საინჟინრო-გეოლოგიური კვლევები, ისე შესაბამისი საექსპერტო დასკვნაც ადასტურებს, რომ უბანი მდგრადია და მასზე რაიმე ტიპის გეოდინამიკური პროცესები ან მშენებლობისა და ექსპლოატაციისთვის არახელსაყრელი პირობები არ ფიქსირდება. საინჟინრო-გეოლოგიური მონაცემების მიხედვით უბანი მიეკუთვნება </a:t>
            </a:r>
            <a:r>
              <a:rPr lang="en-US" sz="2000" b="1" dirty="0">
                <a:latin typeface="Sylfaen" panose="010A0502050306030303" pitchFamily="18" charset="0"/>
              </a:rPr>
              <a:t>I, </a:t>
            </a:r>
            <a:r>
              <a:rPr lang="ka-GE" sz="2000" b="1" dirty="0">
                <a:latin typeface="Sylfaen" panose="010A0502050306030303" pitchFamily="18" charset="0"/>
              </a:rPr>
              <a:t>მარტივ კატეგორიას. </a:t>
            </a:r>
            <a:endParaRPr lang="en-US" sz="2000" b="1" dirty="0">
              <a:latin typeface="Sylfaen" panose="010A0502050306030303" pitchFamily="18" charset="0"/>
            </a:endParaRPr>
          </a:p>
          <a:p>
            <a:pPr algn="just">
              <a:buClr>
                <a:schemeClr val="accent1"/>
              </a:buClr>
              <a:buFont typeface="Wingdings" panose="05000000000000000000" pitchFamily="2" charset="2"/>
              <a:buChar char="Ø"/>
            </a:pPr>
            <a:endParaRPr lang="en-US" sz="2000" b="1" dirty="0">
              <a:latin typeface="Sylfaen" panose="010A0502050306030303" pitchFamily="18" charset="0"/>
            </a:endParaRPr>
          </a:p>
          <a:p>
            <a:pPr>
              <a:buClr>
                <a:schemeClr val="accent1"/>
              </a:buClr>
              <a:buFont typeface="Wingdings" panose="05000000000000000000" pitchFamily="2" charset="2"/>
              <a:buChar char="Ø"/>
            </a:pPr>
            <a:endParaRPr lang="en-US" dirty="0"/>
          </a:p>
        </p:txBody>
      </p:sp>
    </p:spTree>
    <p:extLst>
      <p:ext uri="{BB962C8B-B14F-4D97-AF65-F5344CB8AC3E}">
        <p14:creationId xmlns:p14="http://schemas.microsoft.com/office/powerpoint/2010/main" val="91094310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 y="0"/>
            <a:ext cx="12009119" cy="723207"/>
          </a:xfrm>
        </p:spPr>
        <p:txBody>
          <a:bodyPr>
            <a:normAutofit/>
          </a:bodyPr>
          <a:lstStyle/>
          <a:p>
            <a:pPr algn="ctr"/>
            <a:r>
              <a:rPr lang="ka-GE" sz="2400" b="1" dirty="0">
                <a:solidFill>
                  <a:schemeClr val="tx1">
                    <a:lumMod val="75000"/>
                    <a:lumOff val="25000"/>
                  </a:schemeClr>
                </a:solidFill>
                <a:latin typeface="Sylfaen" panose="010A0502050306030303" pitchFamily="18" charset="0"/>
                <a:ea typeface="+mn-ea"/>
                <a:cs typeface="+mn-cs"/>
              </a:rPr>
              <a:t>შემარბილებელი ღონისძიებები</a:t>
            </a:r>
            <a:endParaRPr lang="en-US" sz="2400" b="1" dirty="0">
              <a:solidFill>
                <a:schemeClr val="tx1">
                  <a:lumMod val="75000"/>
                  <a:lumOff val="25000"/>
                </a:schemeClr>
              </a:solidFill>
              <a:latin typeface="Sylfaen" panose="010A0502050306030303" pitchFamily="18" charset="0"/>
              <a:ea typeface="+mn-ea"/>
              <a:cs typeface="+mn-cs"/>
            </a:endParaRPr>
          </a:p>
        </p:txBody>
      </p:sp>
      <p:sp>
        <p:nvSpPr>
          <p:cNvPr id="3" name="Content Placeholder 2"/>
          <p:cNvSpPr>
            <a:spLocks noGrp="1"/>
          </p:cNvSpPr>
          <p:nvPr>
            <p:ph idx="1"/>
          </p:nvPr>
        </p:nvSpPr>
        <p:spPr>
          <a:xfrm>
            <a:off x="182879" y="723208"/>
            <a:ext cx="12009119" cy="6134792"/>
          </a:xfrm>
        </p:spPr>
        <p:txBody>
          <a:bodyPr>
            <a:normAutofit fontScale="40000" lnSpcReduction="20000"/>
          </a:bodyPr>
          <a:lstStyle/>
          <a:p>
            <a:pPr lvl="0" algn="just">
              <a:buClr>
                <a:schemeClr val="accent1"/>
              </a:buClr>
              <a:buFont typeface="Wingdings" panose="05000000000000000000" pitchFamily="2" charset="2"/>
              <a:buChar char="Ø"/>
            </a:pPr>
            <a:r>
              <a:rPr lang="ka-GE" sz="6200" b="1" dirty="0">
                <a:latin typeface="Sylfaen" panose="010A0502050306030303" pitchFamily="18" charset="0"/>
              </a:rPr>
              <a:t>მშენებლობის პროცესში მიწის სამუშაოები (როგორც ქვესადგურის, საკაბელო არხის და ანძების განთავსების ადგილებში, ასევე არსებული მისასვლელი გზების დერეფანში) განხორციელდება სიფრთხილის ზომების მაქსიმალური დაცვით;</a:t>
            </a:r>
            <a:endParaRPr lang="en-US" sz="6200" b="1" dirty="0">
              <a:latin typeface="Sylfaen" panose="010A0502050306030303" pitchFamily="18" charset="0"/>
            </a:endParaRPr>
          </a:p>
          <a:p>
            <a:pPr lvl="0" algn="just">
              <a:buClr>
                <a:schemeClr val="accent1"/>
              </a:buClr>
              <a:buFont typeface="Wingdings" panose="05000000000000000000" pitchFamily="2" charset="2"/>
              <a:buChar char="Ø"/>
            </a:pPr>
            <a:r>
              <a:rPr lang="ka-GE" sz="6200" b="1" dirty="0" smtClean="0">
                <a:latin typeface="Sylfaen" panose="010A0502050306030303" pitchFamily="18" charset="0"/>
              </a:rPr>
              <a:t>საყრდენი </a:t>
            </a:r>
            <a:r>
              <a:rPr lang="ka-GE" sz="6200" b="1" dirty="0">
                <a:latin typeface="Sylfaen" panose="010A0502050306030303" pitchFamily="18" charset="0"/>
              </a:rPr>
              <a:t>ანძების საძირკვლების მოწყობასთან დაკავშირებული ყველა სამუშაო შესრულდება საქართველოში მოქმედი სამშენებლო ნორმებისა და წესების მოთხოვნების სრული დაცვით;</a:t>
            </a:r>
            <a:endParaRPr lang="en-US" sz="6200" b="1" dirty="0">
              <a:latin typeface="Sylfaen" panose="010A0502050306030303" pitchFamily="18" charset="0"/>
            </a:endParaRPr>
          </a:p>
          <a:p>
            <a:pPr lvl="0" algn="just">
              <a:buClr>
                <a:schemeClr val="accent1"/>
              </a:buClr>
              <a:buFont typeface="Wingdings" panose="05000000000000000000" pitchFamily="2" charset="2"/>
              <a:buChar char="Ø"/>
            </a:pPr>
            <a:r>
              <a:rPr lang="ka-GE" sz="6200" b="1" dirty="0">
                <a:latin typeface="Sylfaen" panose="010A0502050306030303" pitchFamily="18" charset="0"/>
              </a:rPr>
              <a:t>საყრდენი ანძების საძირკვლების მოწყობა მოხდება საინჟინრო-გეოლოგიური კვლევის შედეგების საფუძველზე, რომლებიც წარმოდგენილია დანართის სახით;</a:t>
            </a:r>
            <a:endParaRPr lang="en-US" sz="6200" b="1" dirty="0">
              <a:latin typeface="Sylfaen" panose="010A0502050306030303" pitchFamily="18" charset="0"/>
            </a:endParaRPr>
          </a:p>
          <a:p>
            <a:pPr lvl="0" algn="just">
              <a:buClr>
                <a:schemeClr val="accent1"/>
              </a:buClr>
              <a:buFont typeface="Wingdings" panose="05000000000000000000" pitchFamily="2" charset="2"/>
              <a:buChar char="Ø"/>
            </a:pPr>
            <a:r>
              <a:rPr lang="ka-GE" sz="6200" b="1" dirty="0">
                <a:latin typeface="Sylfaen" panose="010A0502050306030303" pitchFamily="18" charset="0"/>
              </a:rPr>
              <a:t>საძირკვლების მოწყობის შემდგომ ქვაბულის შეევსება (უკუყრილი) იწარმოებს ხრეშზე და ღორღზე დამატებული არამცენარეული გრუნტის მასით. შევსება იწარმოებს გრუნტის მასის საფუძვლიანად დატკეპნით. უკუყრილის მოწყობა მცენარეული გრუნტის(ნაყოფიერი ფენის) გამოყენებით კატეგორიულად დაუშვებელია;</a:t>
            </a:r>
            <a:endParaRPr lang="en-US" sz="6200" b="1" dirty="0">
              <a:latin typeface="Sylfaen" panose="010A0502050306030303" pitchFamily="18" charset="0"/>
            </a:endParaRPr>
          </a:p>
          <a:p>
            <a:pPr lvl="0" algn="just">
              <a:buClr>
                <a:schemeClr val="accent1"/>
              </a:buClr>
              <a:buFont typeface="Wingdings" panose="05000000000000000000" pitchFamily="2" charset="2"/>
              <a:buChar char="Ø"/>
            </a:pPr>
            <a:r>
              <a:rPr lang="ka-GE" sz="6200" b="1" dirty="0">
                <a:latin typeface="Sylfaen" panose="010A0502050306030303" pitchFamily="18" charset="0"/>
              </a:rPr>
              <a:t>სამშენებლო სამუშაოების დასრულების შემდგომ მოხდება დაზიანებული უბნების აღგენა და რეკულტივაცია. </a:t>
            </a:r>
            <a:endParaRPr lang="en-US" sz="6200" b="1" dirty="0">
              <a:latin typeface="Sylfaen" panose="010A0502050306030303" pitchFamily="18" charset="0"/>
            </a:endParaRPr>
          </a:p>
          <a:p>
            <a:endParaRPr lang="en-US" dirty="0"/>
          </a:p>
        </p:txBody>
      </p:sp>
    </p:spTree>
    <p:extLst>
      <p:ext uri="{BB962C8B-B14F-4D97-AF65-F5344CB8AC3E}">
        <p14:creationId xmlns:p14="http://schemas.microsoft.com/office/powerpoint/2010/main" val="375946880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74568" y="0"/>
            <a:ext cx="12017432" cy="731520"/>
          </a:xfrm>
        </p:spPr>
        <p:txBody>
          <a:bodyPr/>
          <a:lstStyle/>
          <a:p>
            <a:pPr lvl="1" algn="ctr" rtl="0">
              <a:lnSpc>
                <a:spcPct val="90000"/>
              </a:lnSpc>
              <a:spcBef>
                <a:spcPct val="0"/>
              </a:spcBef>
            </a:pPr>
            <a:r>
              <a:rPr lang="en-US" sz="2400" b="1" kern="1200" dirty="0" err="1">
                <a:solidFill>
                  <a:schemeClr val="tx1">
                    <a:lumMod val="75000"/>
                    <a:lumOff val="25000"/>
                  </a:schemeClr>
                </a:solidFill>
                <a:latin typeface="Sylfaen" panose="010A0502050306030303" pitchFamily="18" charset="0"/>
                <a:ea typeface="+mn-ea"/>
                <a:cs typeface="+mn-cs"/>
              </a:rPr>
              <a:t>ზემოქმედება</a:t>
            </a:r>
            <a:r>
              <a:rPr lang="en-US" sz="2400" b="1" kern="1200" dirty="0">
                <a:solidFill>
                  <a:schemeClr val="tx1">
                    <a:lumMod val="75000"/>
                    <a:lumOff val="25000"/>
                  </a:schemeClr>
                </a:solidFill>
                <a:latin typeface="Sylfaen" panose="010A0502050306030303" pitchFamily="18" charset="0"/>
                <a:ea typeface="+mn-ea"/>
                <a:cs typeface="+mn-cs"/>
              </a:rPr>
              <a:t> </a:t>
            </a:r>
            <a:r>
              <a:rPr lang="en-US" sz="2400" b="1" kern="1200" dirty="0" err="1">
                <a:solidFill>
                  <a:schemeClr val="tx1">
                    <a:lumMod val="75000"/>
                    <a:lumOff val="25000"/>
                  </a:schemeClr>
                </a:solidFill>
                <a:latin typeface="Sylfaen" panose="010A0502050306030303" pitchFamily="18" charset="0"/>
                <a:ea typeface="+mn-ea"/>
                <a:cs typeface="+mn-cs"/>
              </a:rPr>
              <a:t>ნიადაგის</a:t>
            </a:r>
            <a:r>
              <a:rPr lang="en-US" sz="2400" b="1" kern="1200" dirty="0">
                <a:solidFill>
                  <a:schemeClr val="tx1">
                    <a:lumMod val="75000"/>
                    <a:lumOff val="25000"/>
                  </a:schemeClr>
                </a:solidFill>
                <a:latin typeface="Sylfaen" panose="010A0502050306030303" pitchFamily="18" charset="0"/>
                <a:ea typeface="+mn-ea"/>
                <a:cs typeface="+mn-cs"/>
              </a:rPr>
              <a:t> </a:t>
            </a:r>
            <a:r>
              <a:rPr lang="en-US" sz="2400" b="1" kern="1200" dirty="0" err="1">
                <a:solidFill>
                  <a:schemeClr val="tx1">
                    <a:lumMod val="75000"/>
                    <a:lumOff val="25000"/>
                  </a:schemeClr>
                </a:solidFill>
                <a:latin typeface="Sylfaen" panose="010A0502050306030303" pitchFamily="18" charset="0"/>
                <a:ea typeface="+mn-ea"/>
                <a:cs typeface="+mn-cs"/>
              </a:rPr>
              <a:t>ნაყოფიერ</a:t>
            </a:r>
            <a:r>
              <a:rPr lang="en-US" sz="2400" b="1" kern="1200" dirty="0">
                <a:solidFill>
                  <a:schemeClr val="tx1">
                    <a:lumMod val="75000"/>
                    <a:lumOff val="25000"/>
                  </a:schemeClr>
                </a:solidFill>
                <a:latin typeface="Sylfaen" panose="010A0502050306030303" pitchFamily="18" charset="0"/>
                <a:ea typeface="+mn-ea"/>
                <a:cs typeface="+mn-cs"/>
              </a:rPr>
              <a:t> </a:t>
            </a:r>
            <a:r>
              <a:rPr lang="en-US" sz="2400" b="1" kern="1200" dirty="0" err="1">
                <a:solidFill>
                  <a:schemeClr val="tx1">
                    <a:lumMod val="75000"/>
                    <a:lumOff val="25000"/>
                  </a:schemeClr>
                </a:solidFill>
                <a:latin typeface="Sylfaen" panose="010A0502050306030303" pitchFamily="18" charset="0"/>
                <a:ea typeface="+mn-ea"/>
                <a:cs typeface="+mn-cs"/>
              </a:rPr>
              <a:t>ფენაზე</a:t>
            </a:r>
            <a:r>
              <a:rPr lang="en-US" sz="2400" b="1" kern="1200" dirty="0">
                <a:solidFill>
                  <a:schemeClr val="tx1">
                    <a:lumMod val="75000"/>
                    <a:lumOff val="25000"/>
                  </a:schemeClr>
                </a:solidFill>
                <a:latin typeface="Sylfaen" panose="010A0502050306030303" pitchFamily="18" charset="0"/>
                <a:ea typeface="+mn-ea"/>
                <a:cs typeface="+mn-cs"/>
              </a:rPr>
              <a:t>, </a:t>
            </a:r>
            <a:r>
              <a:rPr lang="en-US" sz="2400" b="1" kern="1200" dirty="0" err="1">
                <a:solidFill>
                  <a:schemeClr val="tx1">
                    <a:lumMod val="75000"/>
                    <a:lumOff val="25000"/>
                  </a:schemeClr>
                </a:solidFill>
                <a:latin typeface="Sylfaen" panose="010A0502050306030303" pitchFamily="18" charset="0"/>
                <a:ea typeface="+mn-ea"/>
                <a:cs typeface="+mn-cs"/>
              </a:rPr>
              <a:t>გრუნტის</a:t>
            </a:r>
            <a:r>
              <a:rPr lang="en-US" sz="2400" b="1" kern="1200" dirty="0">
                <a:solidFill>
                  <a:schemeClr val="tx1">
                    <a:lumMod val="75000"/>
                    <a:lumOff val="25000"/>
                  </a:schemeClr>
                </a:solidFill>
                <a:latin typeface="Sylfaen" panose="010A0502050306030303" pitchFamily="18" charset="0"/>
                <a:ea typeface="+mn-ea"/>
                <a:cs typeface="+mn-cs"/>
              </a:rPr>
              <a:t> </a:t>
            </a:r>
            <a:r>
              <a:rPr lang="en-US" sz="2400" b="1" kern="1200" dirty="0" err="1">
                <a:solidFill>
                  <a:schemeClr val="tx1">
                    <a:lumMod val="75000"/>
                    <a:lumOff val="25000"/>
                  </a:schemeClr>
                </a:solidFill>
                <a:latin typeface="Sylfaen" panose="010A0502050306030303" pitchFamily="18" charset="0"/>
                <a:ea typeface="+mn-ea"/>
                <a:cs typeface="+mn-cs"/>
              </a:rPr>
              <a:t>დაბინძურება</a:t>
            </a:r>
            <a:r>
              <a:rPr lang="en-US" sz="1800" b="1" dirty="0"/>
              <a:t/>
            </a:r>
            <a:br>
              <a:rPr lang="en-US" sz="1800" b="1" dirty="0"/>
            </a:br>
            <a:endParaRPr lang="en-US" dirty="0"/>
          </a:p>
        </p:txBody>
      </p:sp>
      <p:sp>
        <p:nvSpPr>
          <p:cNvPr id="3" name="Content Placeholder 2"/>
          <p:cNvSpPr>
            <a:spLocks noGrp="1"/>
          </p:cNvSpPr>
          <p:nvPr>
            <p:ph idx="1"/>
          </p:nvPr>
        </p:nvSpPr>
        <p:spPr>
          <a:xfrm>
            <a:off x="174568" y="532016"/>
            <a:ext cx="12017432" cy="6325984"/>
          </a:xfrm>
        </p:spPr>
        <p:txBody>
          <a:bodyPr>
            <a:normAutofit/>
          </a:bodyPr>
          <a:lstStyle/>
          <a:p>
            <a:pPr algn="just">
              <a:buClr>
                <a:schemeClr val="accent1"/>
              </a:buClr>
              <a:buFont typeface="Wingdings" panose="05000000000000000000" pitchFamily="2" charset="2"/>
              <a:buChar char="Ø"/>
            </a:pPr>
            <a:r>
              <a:rPr lang="ka-GE" sz="2000" b="1" dirty="0">
                <a:latin typeface="Sylfaen" panose="010A0502050306030303" pitchFamily="18" charset="0"/>
              </a:rPr>
              <a:t>ნიადაგის/გრუნტის ხარისხზე ზემოქმედება შეიძლება მოახდინოს ნარჩენების არასწორმა მართვამ (როგორც მყარი, ისე თხევადი) სამშენებლო მასალების შენახვის წესების დარღვევამ, ასევე სამშენებლო ტექნიკიდან და სატრანსპორტო საშუალებებიდან საწვავის/საპოხი მასალების შემთხვევითმა დაღვრამ. </a:t>
            </a:r>
            <a:endParaRPr lang="en-US" sz="2000" b="1" dirty="0">
              <a:latin typeface="Sylfaen" panose="010A0502050306030303" pitchFamily="18" charset="0"/>
            </a:endParaRPr>
          </a:p>
          <a:p>
            <a:pPr algn="just">
              <a:buClr>
                <a:schemeClr val="accent1"/>
              </a:buClr>
              <a:buFont typeface="Wingdings" panose="05000000000000000000" pitchFamily="2" charset="2"/>
              <a:buChar char="Ø"/>
            </a:pPr>
            <a:r>
              <a:rPr lang="ka-GE" sz="2000" b="1" dirty="0">
                <a:latin typeface="Sylfaen" panose="010A0502050306030303" pitchFamily="18" charset="0"/>
              </a:rPr>
              <a:t>ნიადაგის ნაყოფიერი ფენის დაზიანება და სტაბილურობის დარღვევა ძირითადად მოსალოდნელია მოსამზადებელი და სამშენებლო სამუშაოების დროს, რაც დაკავშირებული იქნება საპროექტო დერეფანში გზის გაყვანასთან, მიწის სამუშაოებთან. იმისათვის, რომ არ მოხდეს ნიადაგის ნაყოფიერი ფენის განადგურება, დაგეგმილია მოხსნილი ზედაპირული ფენის ცალკე დასაწყობება. სამუშაოების დასრულების შემდგომ ნიადაგის ნაყოფიერი ფენის გამოყენება მოხდება ქვესადგურის, საკაბელო ეგხ-ს დერეფნის და ანძების მიმდებარე დაზიანებული უბნების </a:t>
            </a:r>
            <a:r>
              <a:rPr lang="ka-GE" sz="2000" b="1" dirty="0" smtClean="0">
                <a:latin typeface="Sylfaen" panose="010A0502050306030303" pitchFamily="18" charset="0"/>
              </a:rPr>
              <a:t>რეკულტივაციისთვის;</a:t>
            </a:r>
          </a:p>
          <a:p>
            <a:pPr algn="just"/>
            <a:r>
              <a:rPr lang="ka-GE" sz="2000" b="1" dirty="0"/>
              <a:t>ეგხ-ის ექსპლუატაციის დროს ნიადაგის განადგურების და მისი ხარისხის გაუარესების რისკები მინიმალურია </a:t>
            </a:r>
          </a:p>
          <a:p>
            <a:pPr algn="just"/>
            <a:r>
              <a:rPr lang="ka-GE" sz="2000" b="1" dirty="0"/>
              <a:t>ექსპლუატაციის ეტაპზე გრუნტის დაბინძურების თავიდან ასაცილებლად ქვესადგურის ტერიტორიაზე დაგეგმილია ზეთშემკრები ორმოს მოწყობა, რომელიც სრულად დაიტევს ავარიული სიტუაციების შემთხვევების დროს დაღვრილ ნავთობპროდუქტებს და ხანძრის შემთხვევაში გამოყენებული წყლის გარკვეულ რაოდენობას, შესაბამისად აღნიშნული ტექნიკური გადაწყვეტა, პრაქტიკულად გამორიცხავს გრუნტის და ნიადაგის დაბინძურების რისკებს.</a:t>
            </a:r>
            <a:endParaRPr lang="en-US" sz="2000" b="1" dirty="0">
              <a:latin typeface="Sylfaen" panose="010A0502050306030303" pitchFamily="18" charset="0"/>
            </a:endParaRPr>
          </a:p>
          <a:p>
            <a:pPr algn="just">
              <a:buClr>
                <a:schemeClr val="accent1"/>
              </a:buClr>
              <a:buFont typeface="Wingdings" panose="05000000000000000000" pitchFamily="2" charset="2"/>
              <a:buChar char="Ø"/>
            </a:pPr>
            <a:endParaRPr lang="en-US" sz="2000" b="1" dirty="0">
              <a:latin typeface="Sylfaen" panose="010A0502050306030303" pitchFamily="18" charset="0"/>
            </a:endParaRPr>
          </a:p>
          <a:p>
            <a:endParaRPr lang="en-US" dirty="0"/>
          </a:p>
        </p:txBody>
      </p:sp>
    </p:spTree>
    <p:extLst>
      <p:ext uri="{BB962C8B-B14F-4D97-AF65-F5344CB8AC3E}">
        <p14:creationId xmlns:p14="http://schemas.microsoft.com/office/powerpoint/2010/main" val="28637164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 y="1"/>
            <a:ext cx="12009120" cy="731519"/>
          </a:xfrm>
        </p:spPr>
        <p:txBody>
          <a:bodyPr>
            <a:normAutofit/>
          </a:bodyPr>
          <a:lstStyle/>
          <a:p>
            <a:pPr algn="ctr"/>
            <a:r>
              <a:rPr lang="ka-GE" sz="2400" b="1" dirty="0">
                <a:solidFill>
                  <a:schemeClr val="tx1">
                    <a:lumMod val="75000"/>
                    <a:lumOff val="25000"/>
                  </a:schemeClr>
                </a:solidFill>
                <a:latin typeface="Sylfaen" panose="010A0502050306030303" pitchFamily="18" charset="0"/>
                <a:ea typeface="+mn-ea"/>
                <a:cs typeface="+mn-cs"/>
              </a:rPr>
              <a:t>შემარბილებელი ღონისძიებები</a:t>
            </a:r>
            <a:endParaRPr lang="en-US" sz="2400" b="1" dirty="0">
              <a:solidFill>
                <a:schemeClr val="tx1">
                  <a:lumMod val="75000"/>
                  <a:lumOff val="25000"/>
                </a:schemeClr>
              </a:solidFill>
              <a:latin typeface="Sylfaen" panose="010A0502050306030303" pitchFamily="18" charset="0"/>
              <a:ea typeface="+mn-ea"/>
              <a:cs typeface="+mn-cs"/>
            </a:endParaRPr>
          </a:p>
        </p:txBody>
      </p:sp>
      <p:sp>
        <p:nvSpPr>
          <p:cNvPr id="3" name="Content Placeholder 2"/>
          <p:cNvSpPr>
            <a:spLocks noGrp="1"/>
          </p:cNvSpPr>
          <p:nvPr>
            <p:ph idx="1"/>
          </p:nvPr>
        </p:nvSpPr>
        <p:spPr>
          <a:xfrm>
            <a:off x="182880" y="465513"/>
            <a:ext cx="12009120" cy="6392487"/>
          </a:xfrm>
        </p:spPr>
        <p:txBody>
          <a:bodyPr>
            <a:noAutofit/>
          </a:bodyPr>
          <a:lstStyle/>
          <a:p>
            <a:pPr lvl="0" algn="just">
              <a:lnSpc>
                <a:spcPct val="120000"/>
              </a:lnSpc>
              <a:buClr>
                <a:schemeClr val="accent1"/>
              </a:buClr>
              <a:buFont typeface="Wingdings" panose="05000000000000000000" pitchFamily="2" charset="2"/>
              <a:buChar char="Ø"/>
            </a:pPr>
            <a:r>
              <a:rPr lang="ka-GE" sz="2000" b="1" dirty="0">
                <a:latin typeface="Sylfaen" panose="010A0502050306030303" pitchFamily="18" charset="0"/>
              </a:rPr>
              <a:t>ნიადაგის ნაყოფიერი ფენის მოხსნა და რეკულტივაცია განხორციელდება “ნიადაგის ნაყოფიერი ფენის მოხსნის, შენახვის, გამოყენების და რეკულტივაციის შესახებ” საქართველოს მთავრობის 2013 წლის 31 დეკემბრის N424 დადგენილებით დამტკიცებული ტექნიკური რეგლამენტის მოთხოვნების მიხედვით; </a:t>
            </a:r>
            <a:endParaRPr lang="en-US" sz="2000" b="1" dirty="0">
              <a:latin typeface="Sylfaen" panose="010A0502050306030303" pitchFamily="18" charset="0"/>
            </a:endParaRPr>
          </a:p>
          <a:p>
            <a:pPr lvl="0" algn="just">
              <a:lnSpc>
                <a:spcPct val="120000"/>
              </a:lnSpc>
              <a:buClr>
                <a:schemeClr val="accent1"/>
              </a:buClr>
              <a:buFont typeface="Wingdings" panose="05000000000000000000" pitchFamily="2" charset="2"/>
              <a:buChar char="Ø"/>
            </a:pPr>
            <a:r>
              <a:rPr lang="ka-GE" sz="2000" b="1" dirty="0">
                <a:latin typeface="Sylfaen" panose="010A0502050306030303" pitchFamily="18" charset="0"/>
              </a:rPr>
              <a:t>მკაცრად განისაზღვრება სამუშაო მოედნების საზღვრები, მომიჯნავე უბნების შესაძლო დაბინძურების, ნიადაგის ნაყოფიერი ფენის დამატებითი დაზიანების და ნიადაგის დატკეპნის თავიდან აცილების </a:t>
            </a:r>
            <a:r>
              <a:rPr lang="ka-GE" sz="2000" b="1" dirty="0" smtClean="0">
                <a:latin typeface="Sylfaen" panose="010A0502050306030303" pitchFamily="18" charset="0"/>
              </a:rPr>
              <a:t>მიზნით. მანქანების </a:t>
            </a:r>
            <a:r>
              <a:rPr lang="ka-GE" sz="2000" b="1" dirty="0">
                <a:latin typeface="Sylfaen" panose="010A0502050306030303" pitchFamily="18" charset="0"/>
              </a:rPr>
              <a:t>და ტექნიკისთვის განისაზღვრება სამოძრაო გზების მარშრუტები და აიკრძალება გზიდან გადასვლა; </a:t>
            </a:r>
            <a:endParaRPr lang="ka-GE" sz="2000" b="1" dirty="0" smtClean="0">
              <a:latin typeface="Sylfaen" panose="010A0502050306030303" pitchFamily="18" charset="0"/>
            </a:endParaRPr>
          </a:p>
          <a:p>
            <a:pPr lvl="0" algn="just">
              <a:lnSpc>
                <a:spcPct val="120000"/>
              </a:lnSpc>
              <a:buClr>
                <a:schemeClr val="accent1"/>
              </a:buClr>
              <a:buFont typeface="Wingdings" panose="05000000000000000000" pitchFamily="2" charset="2"/>
              <a:buChar char="Ø"/>
            </a:pPr>
            <a:r>
              <a:rPr lang="ka-GE" sz="2000" b="1" dirty="0"/>
              <a:t>საწვავის/ზეთის ჟონვის დაფიქსირებისას დაუყოვნებლივ მოხდება დაზიანების შეკეთება. დაზიანებული მანქანები სამუშაო მოედანზე არ </a:t>
            </a:r>
            <a:r>
              <a:rPr lang="ka-GE" sz="2000" b="1" dirty="0" smtClean="0"/>
              <a:t>დაიშვებიან. მასალები </a:t>
            </a:r>
            <a:r>
              <a:rPr lang="ka-GE" sz="2000" b="1" dirty="0"/>
              <a:t>და ნარჩენები განთავსდება ისე, რომ ადგილი არ ჰქონდეს ეროზიას და არ მოხდეს ზედაპირული ჩამონადენით მათი სამშენებლო მოედნიდან </a:t>
            </a:r>
            <a:r>
              <a:rPr lang="ka-GE" sz="2000" b="1" dirty="0" smtClean="0"/>
              <a:t>გატანა. დაღვრის </a:t>
            </a:r>
            <a:r>
              <a:rPr lang="ka-GE" sz="2000" b="1" dirty="0"/>
              <a:t>შემთხვევაში მოხდება დაღვრილი მასალის ლოკალიზაცია და დაბინძურებული უბნის დაუყოვნებლივი გაწმენდა; </a:t>
            </a:r>
            <a:endParaRPr lang="en-US" sz="2000" b="1" dirty="0">
              <a:latin typeface="Sylfaen" panose="010A0502050306030303" pitchFamily="18" charset="0"/>
            </a:endParaRPr>
          </a:p>
          <a:p>
            <a:pPr lvl="0" algn="just">
              <a:lnSpc>
                <a:spcPct val="120000"/>
              </a:lnSpc>
              <a:buClr>
                <a:schemeClr val="accent1"/>
              </a:buClr>
              <a:buFont typeface="Wingdings" panose="05000000000000000000" pitchFamily="2" charset="2"/>
              <a:buChar char="Ø"/>
            </a:pPr>
            <a:r>
              <a:rPr lang="ka-GE" sz="2000" b="1" dirty="0" smtClean="0"/>
              <a:t>სამშენებლო </a:t>
            </a:r>
            <a:r>
              <a:rPr lang="ka-GE" sz="2000" b="1" dirty="0"/>
              <a:t>სამუშაოების დასრულების შემდეგ მოხდება ტერიტორიების გაწმენდა და რეკულტივაციისთვის მომზადება. სარეკულტივაციო სამუშაოების შესრულებას განსაკუთრებული ყურადღება დაეთმობა ანძების და არსებული მისასვლელი გზების მომიჯნავე ადგილებს. </a:t>
            </a:r>
            <a:endParaRPr lang="en-US" sz="2000" b="1" dirty="0">
              <a:latin typeface="Sylfaen" panose="010A0502050306030303" pitchFamily="18" charset="0"/>
            </a:endParaRPr>
          </a:p>
          <a:p>
            <a:pPr lvl="0" algn="just">
              <a:lnSpc>
                <a:spcPct val="120000"/>
              </a:lnSpc>
              <a:buClr>
                <a:schemeClr val="accent1"/>
              </a:buClr>
              <a:buFont typeface="Wingdings" panose="05000000000000000000" pitchFamily="2" charset="2"/>
              <a:buChar char="Ø"/>
            </a:pPr>
            <a:endParaRPr lang="en-US" sz="2000" b="1" dirty="0" smtClean="0">
              <a:latin typeface="Sylfaen" panose="010A0502050306030303" pitchFamily="18" charset="0"/>
            </a:endParaRPr>
          </a:p>
          <a:p>
            <a:pPr lvl="0" algn="just">
              <a:lnSpc>
                <a:spcPct val="120000"/>
              </a:lnSpc>
              <a:buClr>
                <a:schemeClr val="accent1"/>
              </a:buClr>
              <a:buFont typeface="Wingdings" panose="05000000000000000000" pitchFamily="2" charset="2"/>
              <a:buChar char="Ø"/>
            </a:pPr>
            <a:endParaRPr lang="en-US" sz="2000" b="1" dirty="0">
              <a:latin typeface="Sylfaen" panose="010A0502050306030303" pitchFamily="18" charset="0"/>
            </a:endParaRPr>
          </a:p>
        </p:txBody>
      </p:sp>
    </p:spTree>
    <p:extLst>
      <p:ext uri="{BB962C8B-B14F-4D97-AF65-F5344CB8AC3E}">
        <p14:creationId xmlns:p14="http://schemas.microsoft.com/office/powerpoint/2010/main" val="425572713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 y="0"/>
            <a:ext cx="12009119" cy="623455"/>
          </a:xfrm>
        </p:spPr>
        <p:txBody>
          <a:bodyPr>
            <a:noAutofit/>
          </a:bodyPr>
          <a:lstStyle/>
          <a:p>
            <a:pPr lvl="1" algn="ctr"/>
            <a:r>
              <a:rPr lang="en-US" sz="2400" b="1" kern="1200" dirty="0" err="1">
                <a:solidFill>
                  <a:schemeClr val="tx1">
                    <a:lumMod val="75000"/>
                    <a:lumOff val="25000"/>
                  </a:schemeClr>
                </a:solidFill>
                <a:latin typeface="Sylfaen" panose="010A0502050306030303" pitchFamily="18" charset="0"/>
                <a:ea typeface="+mn-ea"/>
                <a:cs typeface="+mn-cs"/>
              </a:rPr>
              <a:t>ზემოქმედება</a:t>
            </a:r>
            <a:r>
              <a:rPr lang="en-US" sz="2400" b="1" kern="1200" dirty="0">
                <a:solidFill>
                  <a:schemeClr val="tx1">
                    <a:lumMod val="75000"/>
                    <a:lumOff val="25000"/>
                  </a:schemeClr>
                </a:solidFill>
                <a:latin typeface="Sylfaen" panose="010A0502050306030303" pitchFamily="18" charset="0"/>
                <a:ea typeface="+mn-ea"/>
                <a:cs typeface="+mn-cs"/>
              </a:rPr>
              <a:t> </a:t>
            </a:r>
            <a:r>
              <a:rPr lang="en-US" sz="2400" b="1" kern="1200" dirty="0" err="1">
                <a:solidFill>
                  <a:schemeClr val="tx1">
                    <a:lumMod val="75000"/>
                    <a:lumOff val="25000"/>
                  </a:schemeClr>
                </a:solidFill>
                <a:latin typeface="Sylfaen" panose="010A0502050306030303" pitchFamily="18" charset="0"/>
                <a:ea typeface="+mn-ea"/>
                <a:cs typeface="+mn-cs"/>
              </a:rPr>
              <a:t>ზედაპირული</a:t>
            </a:r>
            <a:r>
              <a:rPr lang="en-US" sz="2400" b="1" kern="1200" dirty="0">
                <a:solidFill>
                  <a:schemeClr val="tx1">
                    <a:lumMod val="75000"/>
                    <a:lumOff val="25000"/>
                  </a:schemeClr>
                </a:solidFill>
                <a:latin typeface="Sylfaen" panose="010A0502050306030303" pitchFamily="18" charset="0"/>
                <a:ea typeface="+mn-ea"/>
                <a:cs typeface="+mn-cs"/>
              </a:rPr>
              <a:t> </a:t>
            </a:r>
            <a:r>
              <a:rPr lang="en-US" sz="2400" b="1" kern="1200" dirty="0" err="1">
                <a:solidFill>
                  <a:schemeClr val="tx1">
                    <a:lumMod val="75000"/>
                    <a:lumOff val="25000"/>
                  </a:schemeClr>
                </a:solidFill>
                <a:latin typeface="Sylfaen" panose="010A0502050306030303" pitchFamily="18" charset="0"/>
                <a:ea typeface="+mn-ea"/>
                <a:cs typeface="+mn-cs"/>
              </a:rPr>
              <a:t>წყლების</a:t>
            </a:r>
            <a:r>
              <a:rPr lang="en-US" sz="2400" b="1" kern="1200" dirty="0">
                <a:solidFill>
                  <a:schemeClr val="tx1">
                    <a:lumMod val="75000"/>
                    <a:lumOff val="25000"/>
                  </a:schemeClr>
                </a:solidFill>
                <a:latin typeface="Sylfaen" panose="010A0502050306030303" pitchFamily="18" charset="0"/>
                <a:ea typeface="+mn-ea"/>
                <a:cs typeface="+mn-cs"/>
              </a:rPr>
              <a:t> </a:t>
            </a:r>
            <a:r>
              <a:rPr lang="en-US" sz="2400" b="1" kern="1200" dirty="0" err="1" smtClean="0">
                <a:solidFill>
                  <a:schemeClr val="tx1">
                    <a:lumMod val="75000"/>
                    <a:lumOff val="25000"/>
                  </a:schemeClr>
                </a:solidFill>
                <a:latin typeface="Sylfaen" panose="010A0502050306030303" pitchFamily="18" charset="0"/>
                <a:ea typeface="+mn-ea"/>
                <a:cs typeface="+mn-cs"/>
              </a:rPr>
              <a:t>ხარისხზე</a:t>
            </a:r>
            <a:r>
              <a:rPr lang="en-US" sz="2800" dirty="0"/>
              <a:t/>
            </a:r>
            <a:br>
              <a:rPr lang="en-US" sz="2800" dirty="0"/>
            </a:br>
            <a:endParaRPr lang="en-US" sz="2800" dirty="0"/>
          </a:p>
        </p:txBody>
      </p:sp>
      <p:sp>
        <p:nvSpPr>
          <p:cNvPr id="3" name="Content Placeholder 2"/>
          <p:cNvSpPr>
            <a:spLocks noGrp="1"/>
          </p:cNvSpPr>
          <p:nvPr>
            <p:ph idx="1"/>
          </p:nvPr>
        </p:nvSpPr>
        <p:spPr>
          <a:xfrm>
            <a:off x="182880" y="540327"/>
            <a:ext cx="12009120" cy="6317673"/>
          </a:xfrm>
        </p:spPr>
        <p:txBody>
          <a:bodyPr>
            <a:normAutofit/>
          </a:bodyPr>
          <a:lstStyle/>
          <a:p>
            <a:pPr marL="0" indent="0" algn="ctr">
              <a:buClr>
                <a:schemeClr val="accent1"/>
              </a:buClr>
              <a:buNone/>
            </a:pPr>
            <a:r>
              <a:rPr lang="ka-GE" sz="2000" b="1" dirty="0">
                <a:solidFill>
                  <a:srgbClr val="FF0000"/>
                </a:solidFill>
                <a:latin typeface="Sylfaen" panose="010A0502050306030303" pitchFamily="18" charset="0"/>
              </a:rPr>
              <a:t>მშენებლობის ეტაპი</a:t>
            </a:r>
          </a:p>
          <a:p>
            <a:pPr algn="just">
              <a:buClr>
                <a:schemeClr val="accent1"/>
              </a:buClr>
              <a:buFont typeface="Wingdings" panose="05000000000000000000" pitchFamily="2" charset="2"/>
              <a:buChar char="Ø"/>
            </a:pPr>
            <a:r>
              <a:rPr lang="ka-GE" sz="2000" b="1" dirty="0">
                <a:latin typeface="Sylfaen" panose="010A0502050306030303" pitchFamily="18" charset="0"/>
              </a:rPr>
              <a:t>საპროექტო ტერიტორიის ახლოს გარდა მდ. ლოჭინისა და ქვემო სამგორის სარწყავი არხისა სხვა არცერთი ზედაპირული წყლის  ობიექტი არ გვხვდება, რაც შეეხება მდ. ლოჭინს, მისგან საპროექტო ქვესადგურისთვის გამოყოფილი ტერიტორია დაცილებულია  დაახლოებით 70 მ-ით.</a:t>
            </a:r>
            <a:endParaRPr lang="en-US" sz="2000" b="1" dirty="0">
              <a:latin typeface="Sylfaen" panose="010A0502050306030303" pitchFamily="18" charset="0"/>
            </a:endParaRPr>
          </a:p>
          <a:p>
            <a:pPr algn="just">
              <a:buClr>
                <a:schemeClr val="accent1"/>
              </a:buClr>
              <a:buFont typeface="Wingdings" panose="05000000000000000000" pitchFamily="2" charset="2"/>
              <a:buChar char="Ø"/>
            </a:pPr>
            <a:r>
              <a:rPr lang="ka-GE" sz="2000" b="1" dirty="0">
                <a:latin typeface="Sylfaen" panose="010A0502050306030303" pitchFamily="18" charset="0"/>
              </a:rPr>
              <a:t>რკინა-ბეტონის კედელი, რომლითაც შემოსაზღვრული იქნება ქვესადგური. მდინარის  შესაძლო დაბინძურების რისკები</a:t>
            </a:r>
            <a:r>
              <a:rPr lang="en-US" sz="2000" b="1" dirty="0">
                <a:latin typeface="Sylfaen" panose="010A0502050306030303" pitchFamily="18" charset="0"/>
              </a:rPr>
              <a:t> </a:t>
            </a:r>
            <a:r>
              <a:rPr lang="ka-GE" sz="2000" b="1" dirty="0">
                <a:latin typeface="Sylfaen" panose="010A0502050306030303" pitchFamily="18" charset="0"/>
              </a:rPr>
              <a:t>ფაქტობრივად გამორიცხულია. </a:t>
            </a:r>
            <a:endParaRPr lang="en-US" sz="2000" b="1" dirty="0">
              <a:latin typeface="Sylfaen" panose="010A0502050306030303" pitchFamily="18" charset="0"/>
            </a:endParaRPr>
          </a:p>
          <a:p>
            <a:pPr algn="just">
              <a:buClr>
                <a:schemeClr val="accent1"/>
              </a:buClr>
              <a:buFont typeface="Wingdings" panose="05000000000000000000" pitchFamily="2" charset="2"/>
              <a:buChar char="Ø"/>
            </a:pPr>
            <a:r>
              <a:rPr lang="ka-GE" sz="2000" b="1" dirty="0">
                <a:latin typeface="Sylfaen" panose="010A0502050306030303" pitchFamily="18" charset="0"/>
              </a:rPr>
              <a:t>მშენებლობის ეტაპზე წარმოქმნილი ნარჩენების არასწორ მართვას, ნავთობპროდუქტების და სხვა ნივთიერებების შემთხვევით დაღვრას და ა.შ. </a:t>
            </a:r>
          </a:p>
          <a:p>
            <a:pPr>
              <a:buClr>
                <a:schemeClr val="accent1"/>
              </a:buClr>
              <a:buFont typeface="Wingdings" panose="05000000000000000000" pitchFamily="2" charset="2"/>
              <a:buChar char="Ø"/>
            </a:pPr>
            <a:endParaRPr lang="ka-GE" sz="2000" b="1" dirty="0">
              <a:latin typeface="Sylfaen" panose="010A0502050306030303" pitchFamily="18" charset="0"/>
            </a:endParaRPr>
          </a:p>
          <a:p>
            <a:pPr marL="0" indent="0" algn="ctr">
              <a:buNone/>
            </a:pPr>
            <a:r>
              <a:rPr lang="en-US" sz="2000" b="1" dirty="0" err="1">
                <a:solidFill>
                  <a:srgbClr val="FF0000"/>
                </a:solidFill>
                <a:latin typeface="Sylfaen" panose="010A0502050306030303" pitchFamily="18" charset="0"/>
              </a:rPr>
              <a:t>ექსპლუატაციი</a:t>
            </a:r>
            <a:r>
              <a:rPr lang="ka-GE" sz="2000" b="1" dirty="0">
                <a:solidFill>
                  <a:srgbClr val="FF0000"/>
                </a:solidFill>
                <a:latin typeface="Sylfaen" panose="010A0502050306030303" pitchFamily="18" charset="0"/>
              </a:rPr>
              <a:t>ს ეტაპი</a:t>
            </a:r>
          </a:p>
          <a:p>
            <a:pPr algn="just">
              <a:buClr>
                <a:schemeClr val="accent1"/>
              </a:buClr>
              <a:buFont typeface="Wingdings" panose="05000000000000000000" pitchFamily="2" charset="2"/>
              <a:buChar char="Ø"/>
            </a:pPr>
            <a:r>
              <a:rPr lang="ka-GE" sz="2000" b="1" dirty="0">
                <a:latin typeface="Sylfaen" panose="010A0502050306030303" pitchFamily="18" charset="0"/>
              </a:rPr>
              <a:t>ექსპლუატაციის ეტაპზე დაღვრის რისკები მინიმუმადე არის დაყვანილი, რადგან ყველა ტრანსფორმატორის ქვეშ პროექტით გათვალისწინებულია ზეთდამჭერი ორმოები, რომლებიც დაკავშირებულნი არიან ზეთშემკრებ ავზებთან. დანარჩენი ელექტროხელსაწყოები კი თანამედროვე ტიპისაა და არცერთი მათგანი არ შეიცავს ზეთებს. ამომრთველები იქნება ელეგაზური და/ან ვაკუუმური.</a:t>
            </a:r>
          </a:p>
          <a:p>
            <a:pPr>
              <a:buClr>
                <a:schemeClr val="accent1"/>
              </a:buClr>
              <a:buFont typeface="Wingdings" panose="05000000000000000000" pitchFamily="2" charset="2"/>
              <a:buChar char="Ø"/>
            </a:pPr>
            <a:endParaRPr lang="en-US" sz="3100" dirty="0"/>
          </a:p>
        </p:txBody>
      </p:sp>
    </p:spTree>
    <p:extLst>
      <p:ext uri="{BB962C8B-B14F-4D97-AF65-F5344CB8AC3E}">
        <p14:creationId xmlns:p14="http://schemas.microsoft.com/office/powerpoint/2010/main" val="18385328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2880" y="1"/>
            <a:ext cx="12009120" cy="590203"/>
          </a:xfrm>
        </p:spPr>
        <p:txBody>
          <a:bodyPr>
            <a:normAutofit/>
          </a:bodyPr>
          <a:lstStyle/>
          <a:p>
            <a:pPr algn="ctr"/>
            <a:r>
              <a:rPr lang="ka-GE" sz="2400" b="1" dirty="0">
                <a:solidFill>
                  <a:schemeClr val="tx1">
                    <a:lumMod val="75000"/>
                    <a:lumOff val="25000"/>
                  </a:schemeClr>
                </a:solidFill>
                <a:latin typeface="Sylfaen" panose="010A0502050306030303" pitchFamily="18" charset="0"/>
                <a:ea typeface="+mn-ea"/>
                <a:cs typeface="+mn-cs"/>
              </a:rPr>
              <a:t>პროექტის მოკლე მიმოხილვა</a:t>
            </a:r>
            <a:endParaRPr lang="en-US" sz="2400" b="1" dirty="0">
              <a:solidFill>
                <a:schemeClr val="tx1">
                  <a:lumMod val="75000"/>
                  <a:lumOff val="25000"/>
                </a:schemeClr>
              </a:solidFill>
              <a:latin typeface="Sylfaen" panose="010A0502050306030303" pitchFamily="18" charset="0"/>
              <a:ea typeface="+mn-ea"/>
              <a:cs typeface="+mn-cs"/>
            </a:endParaRPr>
          </a:p>
        </p:txBody>
      </p:sp>
      <p:sp>
        <p:nvSpPr>
          <p:cNvPr id="3" name="Subtitle 2"/>
          <p:cNvSpPr>
            <a:spLocks noGrp="1"/>
          </p:cNvSpPr>
          <p:nvPr>
            <p:ph type="subTitle" idx="1"/>
          </p:nvPr>
        </p:nvSpPr>
        <p:spPr>
          <a:xfrm>
            <a:off x="0" y="1105468"/>
            <a:ext cx="12192000" cy="5752531"/>
          </a:xfrm>
        </p:spPr>
        <p:txBody>
          <a:bodyPr>
            <a:normAutofit/>
          </a:bodyPr>
          <a:lstStyle/>
          <a:p>
            <a:pPr marL="342900" indent="-342900" algn="just">
              <a:buClr>
                <a:schemeClr val="accent1"/>
              </a:buClr>
              <a:buFont typeface="Wingdings" panose="05000000000000000000" pitchFamily="2" charset="2"/>
              <a:buChar char="Ø"/>
            </a:pPr>
            <a:r>
              <a:rPr lang="ka-GE" sz="2000" b="1" dirty="0">
                <a:solidFill>
                  <a:schemeClr val="tx1">
                    <a:lumMod val="75000"/>
                    <a:lumOff val="25000"/>
                  </a:schemeClr>
                </a:solidFill>
                <a:latin typeface="Sylfaen" panose="010A0502050306030303" pitchFamily="18" charset="0"/>
              </a:rPr>
              <a:t>გარდაბნის </a:t>
            </a:r>
            <a:r>
              <a:rPr lang="ka-GE" sz="2000" b="1" dirty="0" smtClean="0">
                <a:solidFill>
                  <a:schemeClr val="tx1">
                    <a:lumMod val="75000"/>
                    <a:lumOff val="25000"/>
                  </a:schemeClr>
                </a:solidFill>
                <a:latin typeface="Sylfaen" panose="010A0502050306030303" pitchFamily="18" charset="0"/>
              </a:rPr>
              <a:t>რაიონში, სოფელ </a:t>
            </a:r>
            <a:r>
              <a:rPr lang="ka-GE" sz="2000" b="1" dirty="0">
                <a:solidFill>
                  <a:schemeClr val="tx1">
                    <a:lumMod val="75000"/>
                    <a:lumOff val="25000"/>
                  </a:schemeClr>
                </a:solidFill>
                <a:latin typeface="Sylfaen" panose="010A0502050306030303" pitchFamily="18" charset="0"/>
              </a:rPr>
              <a:t>გამარჯვების მიმდებარე ტერიტორიაზე დაგეგმილია შპს „ენერგო - პრო ჯორჯია“-ს მიერ 110/35/10 კვ ძაბვის ქვესადგური „გამარჯვება“-ს და 35 კვ ძაბვის ელექტრო-გადამცემი ხაზის „გამარჯვება-ვაზიანი“- ს მშენებლობისა და ექსპლუატაციის </a:t>
            </a:r>
            <a:r>
              <a:rPr lang="ka-GE" sz="2000" b="1" dirty="0" smtClean="0">
                <a:solidFill>
                  <a:schemeClr val="tx1">
                    <a:lumMod val="75000"/>
                    <a:lumOff val="25000"/>
                  </a:schemeClr>
                </a:solidFill>
                <a:latin typeface="Sylfaen" panose="010A0502050306030303" pitchFamily="18" charset="0"/>
              </a:rPr>
              <a:t>პროექტი;</a:t>
            </a:r>
            <a:endParaRPr lang="ka-GE" sz="2000" b="1" dirty="0">
              <a:solidFill>
                <a:schemeClr val="tx1">
                  <a:lumMod val="75000"/>
                  <a:lumOff val="25000"/>
                </a:schemeClr>
              </a:solidFill>
              <a:latin typeface="Sylfaen" panose="010A0502050306030303" pitchFamily="18" charset="0"/>
            </a:endParaRPr>
          </a:p>
          <a:p>
            <a:pPr marL="342900" indent="-342900" algn="just">
              <a:buClr>
                <a:schemeClr val="accent1"/>
              </a:buClr>
              <a:buFont typeface="Wingdings" panose="05000000000000000000" pitchFamily="2" charset="2"/>
              <a:buChar char="Ø"/>
            </a:pPr>
            <a:r>
              <a:rPr lang="ka-GE" sz="2000" b="1" dirty="0" smtClean="0">
                <a:solidFill>
                  <a:schemeClr val="tx1">
                    <a:lumMod val="75000"/>
                    <a:lumOff val="25000"/>
                  </a:schemeClr>
                </a:solidFill>
                <a:latin typeface="Sylfaen" panose="010A0502050306030303" pitchFamily="18" charset="0"/>
              </a:rPr>
              <a:t> პროექტი ითვალისწინებს 110 </a:t>
            </a:r>
            <a:r>
              <a:rPr lang="ka-GE" sz="2000" b="1" dirty="0">
                <a:solidFill>
                  <a:schemeClr val="tx1">
                    <a:lumMod val="75000"/>
                    <a:lumOff val="25000"/>
                  </a:schemeClr>
                </a:solidFill>
                <a:latin typeface="Sylfaen" panose="010A0502050306030303" pitchFamily="18" charset="0"/>
              </a:rPr>
              <a:t>კვ ძაბვის ღია გამანაწილებელი მოწყობილობის (ღგმ) </a:t>
            </a:r>
            <a:r>
              <a:rPr lang="ka-GE" sz="2000" b="1" dirty="0" smtClean="0">
                <a:solidFill>
                  <a:schemeClr val="tx1">
                    <a:lumMod val="75000"/>
                    <a:lumOff val="25000"/>
                  </a:schemeClr>
                </a:solidFill>
                <a:latin typeface="Sylfaen" panose="010A0502050306030303" pitchFamily="18" charset="0"/>
              </a:rPr>
              <a:t>მონტაჟს, და ასევე 35 </a:t>
            </a:r>
            <a:r>
              <a:rPr lang="ka-GE" sz="2000" b="1" dirty="0">
                <a:solidFill>
                  <a:schemeClr val="tx1">
                    <a:lumMod val="75000"/>
                    <a:lumOff val="25000"/>
                  </a:schemeClr>
                </a:solidFill>
                <a:latin typeface="Sylfaen" panose="010A0502050306030303" pitchFamily="18" charset="0"/>
              </a:rPr>
              <a:t>კვ და 10 კვ ძაბვის დახურული გამანაწილებელი მოწყობილობისა (დგმ) და საერთო საქვესადგურო მართავი პუნქტის (სსმპ) შენობის </a:t>
            </a:r>
            <a:r>
              <a:rPr lang="ka-GE" sz="2000" b="1" dirty="0" smtClean="0">
                <a:solidFill>
                  <a:schemeClr val="tx1">
                    <a:lumMod val="75000"/>
                    <a:lumOff val="25000"/>
                  </a:schemeClr>
                </a:solidFill>
                <a:latin typeface="Sylfaen" panose="010A0502050306030303" pitchFamily="18" charset="0"/>
              </a:rPr>
              <a:t>აშენებას;</a:t>
            </a:r>
            <a:endParaRPr lang="ka-GE" sz="2000" b="1" dirty="0">
              <a:solidFill>
                <a:schemeClr val="tx1">
                  <a:lumMod val="75000"/>
                  <a:lumOff val="25000"/>
                </a:schemeClr>
              </a:solidFill>
              <a:latin typeface="Sylfaen" panose="010A0502050306030303" pitchFamily="18" charset="0"/>
            </a:endParaRPr>
          </a:p>
          <a:p>
            <a:pPr marL="342900" indent="-342900" algn="just">
              <a:buClr>
                <a:schemeClr val="accent1"/>
              </a:buClr>
              <a:buFont typeface="Wingdings" panose="05000000000000000000" pitchFamily="2" charset="2"/>
              <a:buChar char="Ø"/>
            </a:pPr>
            <a:r>
              <a:rPr lang="ka-GE" sz="2000" b="1" dirty="0">
                <a:solidFill>
                  <a:schemeClr val="tx1">
                    <a:lumMod val="75000"/>
                    <a:lumOff val="25000"/>
                  </a:schemeClr>
                </a:solidFill>
                <a:latin typeface="Sylfaen" panose="010A0502050306030303" pitchFamily="18" charset="0"/>
              </a:rPr>
              <a:t>საპროექტო დადგმული სიმძლავრე - 2x25 000 kVA</a:t>
            </a:r>
            <a:r>
              <a:rPr lang="ka-GE" sz="2000" b="1" dirty="0" smtClean="0">
                <a:solidFill>
                  <a:schemeClr val="tx1">
                    <a:lumMod val="75000"/>
                    <a:lumOff val="25000"/>
                  </a:schemeClr>
                </a:solidFill>
                <a:latin typeface="Sylfaen" panose="010A0502050306030303" pitchFamily="18" charset="0"/>
              </a:rPr>
              <a:t>; </a:t>
            </a:r>
            <a:endParaRPr lang="ka-GE" sz="2000" b="1" dirty="0">
              <a:solidFill>
                <a:schemeClr val="tx1">
                  <a:lumMod val="75000"/>
                  <a:lumOff val="25000"/>
                </a:schemeClr>
              </a:solidFill>
              <a:latin typeface="Sylfaen" panose="010A0502050306030303" pitchFamily="18" charset="0"/>
            </a:endParaRPr>
          </a:p>
          <a:p>
            <a:pPr marL="342900" indent="-342900" algn="just">
              <a:buClr>
                <a:schemeClr val="accent1"/>
              </a:buClr>
              <a:buFont typeface="Wingdings" panose="05000000000000000000" pitchFamily="2" charset="2"/>
              <a:buChar char="Ø"/>
            </a:pPr>
            <a:r>
              <a:rPr lang="ka-GE" sz="2000" b="1" dirty="0">
                <a:solidFill>
                  <a:schemeClr val="tx1">
                    <a:lumMod val="75000"/>
                    <a:lumOff val="25000"/>
                  </a:schemeClr>
                </a:solidFill>
                <a:latin typeface="Sylfaen" panose="010A0502050306030303" pitchFamily="18" charset="0"/>
              </a:rPr>
              <a:t>35 კვ ძაბვის საპროექტო საჰაერო-საკაბელო ორჯაჭვა ეგხ „გამარჯვება-ვაზიანი“-ს საშუალებით იგეგმება საპროექტო ქვ/ს „გამარჯვება“-დან ცალ-ცალკე კვების მიწოდება 110/35/10 კვ ძაბვის საპროექტო ქვ/ს „გამარჯვება“-დან ორი მიმართულებით:</a:t>
            </a:r>
          </a:p>
          <a:p>
            <a:pPr algn="just">
              <a:buClr>
                <a:schemeClr val="accent1"/>
              </a:buClr>
            </a:pPr>
            <a:r>
              <a:rPr lang="ka-GE" sz="2000" b="1" dirty="0">
                <a:solidFill>
                  <a:schemeClr val="tx1">
                    <a:lumMod val="75000"/>
                    <a:lumOff val="25000"/>
                  </a:schemeClr>
                </a:solidFill>
                <a:latin typeface="Sylfaen" panose="010A0502050306030303" pitchFamily="18" charset="0"/>
              </a:rPr>
              <a:t>                 1. ქვ/ს „ჭაბურღილი“ - საცხენისი ჰესი; </a:t>
            </a:r>
          </a:p>
          <a:p>
            <a:pPr algn="just">
              <a:buClr>
                <a:schemeClr val="accent1"/>
              </a:buClr>
            </a:pPr>
            <a:r>
              <a:rPr lang="ka-GE" sz="2000" b="1" dirty="0">
                <a:solidFill>
                  <a:schemeClr val="tx1">
                    <a:lumMod val="75000"/>
                    <a:lumOff val="25000"/>
                  </a:schemeClr>
                </a:solidFill>
                <a:latin typeface="Sylfaen" panose="010A0502050306030303" pitchFamily="18" charset="0"/>
              </a:rPr>
              <a:t>                 2.    ქვ/ს „ვაზიანი“;</a:t>
            </a:r>
          </a:p>
          <a:p>
            <a:pPr marL="342900" indent="-342900" algn="just">
              <a:buFont typeface="Wingdings" panose="05000000000000000000" pitchFamily="2" charset="2"/>
              <a:buChar char="Ø"/>
            </a:pPr>
            <a:r>
              <a:rPr lang="en-US" sz="2000" b="1" dirty="0" err="1">
                <a:solidFill>
                  <a:schemeClr val="tx1">
                    <a:lumMod val="75000"/>
                    <a:lumOff val="25000"/>
                  </a:schemeClr>
                </a:solidFill>
                <a:latin typeface="Sylfaen" panose="010A0502050306030303" pitchFamily="18" charset="0"/>
              </a:rPr>
              <a:t>აღნიშნული</a:t>
            </a:r>
            <a:r>
              <a:rPr lang="en-US" sz="2000" b="1" dirty="0">
                <a:solidFill>
                  <a:schemeClr val="tx1">
                    <a:lumMod val="75000"/>
                    <a:lumOff val="25000"/>
                  </a:schemeClr>
                </a:solidFill>
                <a:latin typeface="Sylfaen" panose="010A0502050306030303" pitchFamily="18" charset="0"/>
              </a:rPr>
              <a:t> </a:t>
            </a:r>
            <a:r>
              <a:rPr lang="en-US" sz="2000" b="1" dirty="0" err="1">
                <a:solidFill>
                  <a:schemeClr val="tx1">
                    <a:lumMod val="75000"/>
                    <a:lumOff val="25000"/>
                  </a:schemeClr>
                </a:solidFill>
                <a:latin typeface="Sylfaen" panose="010A0502050306030303" pitchFamily="18" charset="0"/>
              </a:rPr>
              <a:t>ღონისძიებით</a:t>
            </a:r>
            <a:r>
              <a:rPr lang="en-US" sz="2000" b="1" dirty="0">
                <a:solidFill>
                  <a:schemeClr val="tx1">
                    <a:lumMod val="75000"/>
                    <a:lumOff val="25000"/>
                  </a:schemeClr>
                </a:solidFill>
                <a:latin typeface="Sylfaen" panose="010A0502050306030303" pitchFamily="18" charset="0"/>
              </a:rPr>
              <a:t> </a:t>
            </a:r>
            <a:r>
              <a:rPr lang="en-US" sz="2000" b="1" dirty="0" err="1">
                <a:solidFill>
                  <a:schemeClr val="tx1">
                    <a:lumMod val="75000"/>
                    <a:lumOff val="25000"/>
                  </a:schemeClr>
                </a:solidFill>
                <a:latin typeface="Sylfaen" panose="010A0502050306030303" pitchFamily="18" charset="0"/>
              </a:rPr>
              <a:t>უნდა</a:t>
            </a:r>
            <a:r>
              <a:rPr lang="en-US" sz="2000" b="1" dirty="0">
                <a:solidFill>
                  <a:schemeClr val="tx1">
                    <a:lumMod val="75000"/>
                    <a:lumOff val="25000"/>
                  </a:schemeClr>
                </a:solidFill>
                <a:latin typeface="Sylfaen" panose="010A0502050306030303" pitchFamily="18" charset="0"/>
              </a:rPr>
              <a:t> </a:t>
            </a:r>
            <a:r>
              <a:rPr lang="en-US" sz="2000" b="1" dirty="0" err="1">
                <a:solidFill>
                  <a:schemeClr val="tx1">
                    <a:lumMod val="75000"/>
                    <a:lumOff val="25000"/>
                  </a:schemeClr>
                </a:solidFill>
                <a:latin typeface="Sylfaen" panose="010A0502050306030303" pitchFamily="18" charset="0"/>
              </a:rPr>
              <a:t>მოხდეს</a:t>
            </a:r>
            <a:r>
              <a:rPr lang="en-US" sz="2000" b="1" dirty="0">
                <a:solidFill>
                  <a:schemeClr val="tx1">
                    <a:lumMod val="75000"/>
                    <a:lumOff val="25000"/>
                  </a:schemeClr>
                </a:solidFill>
                <a:latin typeface="Sylfaen" panose="010A0502050306030303" pitchFamily="18" charset="0"/>
              </a:rPr>
              <a:t> </a:t>
            </a:r>
            <a:r>
              <a:rPr lang="en-US" sz="2000" b="1" dirty="0" err="1">
                <a:solidFill>
                  <a:schemeClr val="tx1">
                    <a:lumMod val="75000"/>
                    <a:lumOff val="25000"/>
                  </a:schemeClr>
                </a:solidFill>
                <a:latin typeface="Sylfaen" panose="010A0502050306030303" pitchFamily="18" charset="0"/>
              </a:rPr>
              <a:t>ორხევი-ლილო-ვაზიანი-სართიჭალას</a:t>
            </a:r>
            <a:r>
              <a:rPr lang="en-US" sz="2000" b="1" dirty="0">
                <a:solidFill>
                  <a:schemeClr val="tx1">
                    <a:lumMod val="75000"/>
                    <a:lumOff val="25000"/>
                  </a:schemeClr>
                </a:solidFill>
                <a:latin typeface="Sylfaen" panose="010A0502050306030303" pitchFamily="18" charset="0"/>
              </a:rPr>
              <a:t> </a:t>
            </a:r>
            <a:r>
              <a:rPr lang="en-US" sz="2000" b="1" dirty="0" err="1">
                <a:solidFill>
                  <a:schemeClr val="tx1">
                    <a:lumMod val="75000"/>
                    <a:lumOff val="25000"/>
                  </a:schemeClr>
                </a:solidFill>
                <a:latin typeface="Sylfaen" panose="010A0502050306030303" pitchFamily="18" charset="0"/>
              </a:rPr>
              <a:t>კვანძში</a:t>
            </a:r>
            <a:r>
              <a:rPr lang="en-US" sz="2000" b="1" dirty="0">
                <a:solidFill>
                  <a:schemeClr val="tx1">
                    <a:lumMod val="75000"/>
                    <a:lumOff val="25000"/>
                  </a:schemeClr>
                </a:solidFill>
                <a:latin typeface="Sylfaen" panose="010A0502050306030303" pitchFamily="18" charset="0"/>
              </a:rPr>
              <a:t> </a:t>
            </a:r>
            <a:r>
              <a:rPr lang="en-US" sz="2000" b="1" dirty="0" err="1">
                <a:solidFill>
                  <a:schemeClr val="tx1">
                    <a:lumMod val="75000"/>
                    <a:lumOff val="25000"/>
                  </a:schemeClr>
                </a:solidFill>
                <a:latin typeface="Sylfaen" panose="010A0502050306030303" pitchFamily="18" charset="0"/>
              </a:rPr>
              <a:t>მისაერთებელი</a:t>
            </a:r>
            <a:r>
              <a:rPr lang="en-US" sz="2000" b="1" dirty="0">
                <a:solidFill>
                  <a:schemeClr val="tx1">
                    <a:lumMod val="75000"/>
                    <a:lumOff val="25000"/>
                  </a:schemeClr>
                </a:solidFill>
                <a:latin typeface="Sylfaen" panose="010A0502050306030303" pitchFamily="18" charset="0"/>
              </a:rPr>
              <a:t> </a:t>
            </a:r>
            <a:r>
              <a:rPr lang="en-US" sz="2000" b="1" dirty="0" err="1">
                <a:solidFill>
                  <a:schemeClr val="tx1">
                    <a:lumMod val="75000"/>
                    <a:lumOff val="25000"/>
                  </a:schemeClr>
                </a:solidFill>
                <a:latin typeface="Sylfaen" panose="010A0502050306030303" pitchFamily="18" charset="0"/>
              </a:rPr>
              <a:t>ახალი</a:t>
            </a:r>
            <a:r>
              <a:rPr lang="en-US" sz="2000" b="1" dirty="0">
                <a:solidFill>
                  <a:schemeClr val="tx1">
                    <a:lumMod val="75000"/>
                    <a:lumOff val="25000"/>
                  </a:schemeClr>
                </a:solidFill>
                <a:latin typeface="Sylfaen" panose="010A0502050306030303" pitchFamily="18" charset="0"/>
              </a:rPr>
              <a:t> </a:t>
            </a:r>
            <a:r>
              <a:rPr lang="en-US" sz="2000" b="1" dirty="0" err="1">
                <a:solidFill>
                  <a:schemeClr val="tx1">
                    <a:lumMod val="75000"/>
                    <a:lumOff val="25000"/>
                  </a:schemeClr>
                </a:solidFill>
                <a:latin typeface="Sylfaen" panose="010A0502050306030303" pitchFamily="18" charset="0"/>
              </a:rPr>
              <a:t>სიმძლავრეების</a:t>
            </a:r>
            <a:r>
              <a:rPr lang="en-US" sz="2000" b="1" dirty="0">
                <a:solidFill>
                  <a:schemeClr val="tx1">
                    <a:lumMod val="75000"/>
                    <a:lumOff val="25000"/>
                  </a:schemeClr>
                </a:solidFill>
                <a:latin typeface="Sylfaen" panose="010A0502050306030303" pitchFamily="18" charset="0"/>
              </a:rPr>
              <a:t> </a:t>
            </a:r>
            <a:r>
              <a:rPr lang="en-US" sz="2000" b="1" dirty="0" err="1">
                <a:solidFill>
                  <a:schemeClr val="tx1">
                    <a:lumMod val="75000"/>
                    <a:lumOff val="25000"/>
                  </a:schemeClr>
                </a:solidFill>
                <a:latin typeface="Sylfaen" panose="010A0502050306030303" pitchFamily="18" charset="0"/>
              </a:rPr>
              <a:t>სრული</a:t>
            </a:r>
            <a:r>
              <a:rPr lang="en-US" sz="2000" b="1" dirty="0">
                <a:solidFill>
                  <a:schemeClr val="tx1">
                    <a:lumMod val="75000"/>
                    <a:lumOff val="25000"/>
                  </a:schemeClr>
                </a:solidFill>
                <a:latin typeface="Sylfaen" panose="010A0502050306030303" pitchFamily="18" charset="0"/>
              </a:rPr>
              <a:t> </a:t>
            </a:r>
            <a:r>
              <a:rPr lang="en-US" sz="2000" b="1" dirty="0" err="1">
                <a:solidFill>
                  <a:schemeClr val="tx1">
                    <a:lumMod val="75000"/>
                    <a:lumOff val="25000"/>
                  </a:schemeClr>
                </a:solidFill>
                <a:latin typeface="Sylfaen" panose="010A0502050306030303" pitchFamily="18" charset="0"/>
              </a:rPr>
              <a:t>დაკმაყოფილება</a:t>
            </a:r>
            <a:r>
              <a:rPr lang="en-US" sz="2000" b="1" dirty="0">
                <a:solidFill>
                  <a:schemeClr val="tx1">
                    <a:lumMod val="75000"/>
                    <a:lumOff val="25000"/>
                  </a:schemeClr>
                </a:solidFill>
                <a:latin typeface="Sylfaen" panose="010A0502050306030303" pitchFamily="18" charset="0"/>
              </a:rPr>
              <a:t> </a:t>
            </a:r>
            <a:r>
              <a:rPr lang="ka-GE" sz="2000" b="1" dirty="0">
                <a:solidFill>
                  <a:schemeClr val="tx1">
                    <a:lumMod val="75000"/>
                    <a:lumOff val="25000"/>
                  </a:schemeClr>
                </a:solidFill>
                <a:latin typeface="Sylfaen" panose="010A0502050306030303" pitchFamily="18" charset="0"/>
              </a:rPr>
              <a:t>და </a:t>
            </a:r>
            <a:r>
              <a:rPr lang="en-US" sz="2000" b="1" dirty="0" err="1">
                <a:solidFill>
                  <a:schemeClr val="tx1">
                    <a:lumMod val="75000"/>
                    <a:lumOff val="25000"/>
                  </a:schemeClr>
                </a:solidFill>
                <a:latin typeface="Sylfaen" panose="010A0502050306030303" pitchFamily="18" charset="0"/>
              </a:rPr>
              <a:t>სიმძლავრი</a:t>
            </a:r>
            <a:r>
              <a:rPr lang="ka-GE" sz="2000" b="1" dirty="0">
                <a:solidFill>
                  <a:schemeClr val="tx1">
                    <a:lumMod val="75000"/>
                    <a:lumOff val="25000"/>
                  </a:schemeClr>
                </a:solidFill>
                <a:latin typeface="Sylfaen" panose="010A0502050306030303" pitchFamily="18" charset="0"/>
              </a:rPr>
              <a:t>ს </a:t>
            </a:r>
            <a:r>
              <a:rPr lang="en-US" sz="2000" b="1" dirty="0" err="1">
                <a:solidFill>
                  <a:schemeClr val="tx1">
                    <a:lumMod val="75000"/>
                    <a:lumOff val="25000"/>
                  </a:schemeClr>
                </a:solidFill>
                <a:latin typeface="Sylfaen" panose="010A0502050306030303" pitchFamily="18" charset="0"/>
              </a:rPr>
              <a:t>დეფიციტის</a:t>
            </a:r>
            <a:r>
              <a:rPr lang="en-US" sz="2000" b="1" dirty="0">
                <a:solidFill>
                  <a:schemeClr val="tx1">
                    <a:lumMod val="75000"/>
                    <a:lumOff val="25000"/>
                  </a:schemeClr>
                </a:solidFill>
                <a:latin typeface="Sylfaen" panose="010A0502050306030303" pitchFamily="18" charset="0"/>
              </a:rPr>
              <a:t> </a:t>
            </a:r>
            <a:r>
              <a:rPr lang="en-US" sz="2000" b="1" dirty="0" err="1">
                <a:solidFill>
                  <a:schemeClr val="tx1">
                    <a:lumMod val="75000"/>
                    <a:lumOff val="25000"/>
                  </a:schemeClr>
                </a:solidFill>
                <a:latin typeface="Sylfaen" panose="010A0502050306030303" pitchFamily="18" charset="0"/>
              </a:rPr>
              <a:t>აღმოფხვრა</a:t>
            </a:r>
            <a:r>
              <a:rPr lang="en-US" sz="2000" b="1" dirty="0">
                <a:solidFill>
                  <a:schemeClr val="tx1">
                    <a:lumMod val="75000"/>
                    <a:lumOff val="25000"/>
                  </a:schemeClr>
                </a:solidFill>
                <a:latin typeface="Sylfaen" panose="010A0502050306030303" pitchFamily="18" charset="0"/>
              </a:rPr>
              <a:t>.</a:t>
            </a:r>
          </a:p>
          <a:p>
            <a:pPr marL="342900" indent="-342900" algn="l">
              <a:buClr>
                <a:schemeClr val="accent1"/>
              </a:buClr>
              <a:buFont typeface="Wingdings" panose="05000000000000000000" pitchFamily="2" charset="2"/>
              <a:buChar char="Ø"/>
            </a:pPr>
            <a:endParaRPr lang="en-US" dirty="0"/>
          </a:p>
        </p:txBody>
      </p:sp>
    </p:spTree>
    <p:extLst>
      <p:ext uri="{BB962C8B-B14F-4D97-AF65-F5344CB8AC3E}">
        <p14:creationId xmlns:p14="http://schemas.microsoft.com/office/powerpoint/2010/main" val="95058337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 y="0"/>
            <a:ext cx="12009119" cy="731520"/>
          </a:xfrm>
        </p:spPr>
        <p:txBody>
          <a:bodyPr>
            <a:normAutofit/>
          </a:bodyPr>
          <a:lstStyle/>
          <a:p>
            <a:pPr algn="ctr"/>
            <a:r>
              <a:rPr lang="ka-GE" sz="2400" b="1" dirty="0">
                <a:solidFill>
                  <a:schemeClr val="tx1">
                    <a:lumMod val="75000"/>
                    <a:lumOff val="25000"/>
                  </a:schemeClr>
                </a:solidFill>
                <a:latin typeface="Sylfaen" panose="010A0502050306030303" pitchFamily="18" charset="0"/>
                <a:ea typeface="+mn-ea"/>
                <a:cs typeface="+mn-cs"/>
              </a:rPr>
              <a:t>შემარბილებელი ღონისძიებები</a:t>
            </a:r>
            <a:endParaRPr lang="en-US" sz="2400" b="1" dirty="0">
              <a:solidFill>
                <a:schemeClr val="tx1">
                  <a:lumMod val="75000"/>
                  <a:lumOff val="25000"/>
                </a:schemeClr>
              </a:solidFill>
              <a:latin typeface="Sylfaen" panose="010A0502050306030303" pitchFamily="18" charset="0"/>
              <a:ea typeface="+mn-ea"/>
              <a:cs typeface="+mn-cs"/>
            </a:endParaRPr>
          </a:p>
        </p:txBody>
      </p:sp>
      <p:sp>
        <p:nvSpPr>
          <p:cNvPr id="3" name="Content Placeholder 2"/>
          <p:cNvSpPr>
            <a:spLocks noGrp="1"/>
          </p:cNvSpPr>
          <p:nvPr>
            <p:ph idx="1"/>
          </p:nvPr>
        </p:nvSpPr>
        <p:spPr>
          <a:xfrm>
            <a:off x="-1" y="806335"/>
            <a:ext cx="12191999" cy="6051665"/>
          </a:xfrm>
        </p:spPr>
        <p:txBody>
          <a:bodyPr>
            <a:normAutofit/>
          </a:bodyPr>
          <a:lstStyle/>
          <a:p>
            <a:pPr lvl="0">
              <a:buClr>
                <a:schemeClr val="accent1"/>
              </a:buClr>
              <a:buFont typeface="Wingdings" panose="05000000000000000000" pitchFamily="2" charset="2"/>
              <a:buChar char="Ø"/>
            </a:pPr>
            <a:r>
              <a:rPr lang="ka-GE" sz="2000" b="1" dirty="0">
                <a:latin typeface="Sylfaen" panose="010A0502050306030303" pitchFamily="18" charset="0"/>
              </a:rPr>
              <a:t>მანქანა/დანადგარების ტექნიკური გამართულობის უზრუნველყოფა; </a:t>
            </a:r>
            <a:endParaRPr lang="en-US" sz="2000" b="1" dirty="0">
              <a:latin typeface="Sylfaen" panose="010A0502050306030303" pitchFamily="18" charset="0"/>
            </a:endParaRPr>
          </a:p>
          <a:p>
            <a:pPr lvl="0">
              <a:buClr>
                <a:schemeClr val="accent1"/>
              </a:buClr>
              <a:buFont typeface="Wingdings" panose="05000000000000000000" pitchFamily="2" charset="2"/>
              <a:buChar char="Ø"/>
            </a:pPr>
            <a:r>
              <a:rPr lang="ka-GE" sz="2000" b="1" dirty="0">
                <a:latin typeface="Sylfaen" panose="010A0502050306030303" pitchFamily="18" charset="0"/>
              </a:rPr>
              <a:t>მანქანა/დანადგარების და პოტენციურად დამაბინძურებელი მასალების განთავსება მდ. ლოჭინიდან არანაკლებ 50 მ დაშორებით (სადაც ამის საშუალება არსებობს). თუ ეს შეუძლებელია, დაწესდება კონტროლი და გატარდება უსაფრთხოების ზომები წყლის დაბინძურების თავიდან ასაცილებლად;</a:t>
            </a:r>
            <a:endParaRPr lang="en-US" sz="2000" b="1" dirty="0">
              <a:latin typeface="Sylfaen" panose="010A0502050306030303" pitchFamily="18" charset="0"/>
            </a:endParaRPr>
          </a:p>
          <a:p>
            <a:pPr lvl="0">
              <a:buClr>
                <a:schemeClr val="accent1"/>
              </a:buClr>
              <a:buFont typeface="Wingdings" panose="05000000000000000000" pitchFamily="2" charset="2"/>
              <a:buChar char="Ø"/>
            </a:pPr>
            <a:r>
              <a:rPr lang="ka-GE" sz="2000" b="1" dirty="0">
                <a:latin typeface="Sylfaen" panose="010A0502050306030303" pitchFamily="18" charset="0"/>
              </a:rPr>
              <a:t>აიკრძალება მანქანების რეცხვა მდინარეთა კალაპოტებში; </a:t>
            </a:r>
            <a:endParaRPr lang="en-US" sz="2000" b="1" dirty="0">
              <a:latin typeface="Sylfaen" panose="010A0502050306030303" pitchFamily="18" charset="0"/>
            </a:endParaRPr>
          </a:p>
          <a:p>
            <a:pPr lvl="0">
              <a:buClr>
                <a:schemeClr val="accent1"/>
              </a:buClr>
              <a:buFont typeface="Wingdings" panose="05000000000000000000" pitchFamily="2" charset="2"/>
              <a:buChar char="Ø"/>
            </a:pPr>
            <a:r>
              <a:rPr lang="ka-GE" sz="2000" b="1" dirty="0">
                <a:latin typeface="Sylfaen" panose="010A0502050306030303" pitchFamily="18" charset="0"/>
              </a:rPr>
              <a:t>სანიაღვრე წყლების პოტენციურად დამაბინძურებელი უბნების (მაგალითად გრუნტის ან ნიადაგის ნაყოფიერი ფენის დროებითი დასაწყობების ადგილები) პერიმეტრზე მოეწყობა წყალამრიდი არხები. არხების საშუალებით ფერდობებიდან მოდენილი წყლები, აღნიშნული უბნების გვერდის ავლით, მიმართული იქნება მდ. ლოჭინის კალაპოტისკენ; </a:t>
            </a:r>
            <a:endParaRPr lang="en-US" sz="2000" b="1" dirty="0">
              <a:latin typeface="Sylfaen" panose="010A0502050306030303" pitchFamily="18" charset="0"/>
            </a:endParaRPr>
          </a:p>
          <a:p>
            <a:pPr lvl="0">
              <a:buClr>
                <a:schemeClr val="accent1"/>
              </a:buClr>
              <a:buFont typeface="Wingdings" panose="05000000000000000000" pitchFamily="2" charset="2"/>
              <a:buChar char="Ø"/>
            </a:pPr>
            <a:r>
              <a:rPr lang="ka-GE" sz="2000" b="1" dirty="0">
                <a:latin typeface="Sylfaen" panose="010A0502050306030303" pitchFamily="18" charset="0"/>
              </a:rPr>
              <a:t>სამუშაოს დასრულების შემდეგ ყველა პოტენციური დამაბინძურებელი მასალა გატანილი იქნება; </a:t>
            </a:r>
            <a:endParaRPr lang="en-US" sz="2000" b="1" dirty="0">
              <a:latin typeface="Sylfaen" panose="010A0502050306030303" pitchFamily="18" charset="0"/>
            </a:endParaRPr>
          </a:p>
          <a:p>
            <a:pPr lvl="0">
              <a:buClr>
                <a:schemeClr val="accent1"/>
              </a:buClr>
              <a:buFont typeface="Wingdings" panose="05000000000000000000" pitchFamily="2" charset="2"/>
              <a:buChar char="Ø"/>
            </a:pPr>
            <a:r>
              <a:rPr lang="ka-GE" sz="2000" b="1" dirty="0">
                <a:latin typeface="Sylfaen" panose="010A0502050306030303" pitchFamily="18" charset="0"/>
              </a:rPr>
              <a:t>საწვავის/საპოხი მასალის დაღვრის შემთხვევაში მოხდება დაბინძურებული უბნის ლოკალიზაცია/გაწმენდა; </a:t>
            </a:r>
            <a:endParaRPr lang="en-US" sz="2000" b="1" dirty="0">
              <a:latin typeface="Sylfaen" panose="010A0502050306030303" pitchFamily="18" charset="0"/>
            </a:endParaRPr>
          </a:p>
          <a:p>
            <a:pPr lvl="0">
              <a:buClr>
                <a:schemeClr val="accent1"/>
              </a:buClr>
              <a:buFont typeface="Wingdings" panose="05000000000000000000" pitchFamily="2" charset="2"/>
              <a:buChar char="Ø"/>
            </a:pPr>
            <a:r>
              <a:rPr lang="ka-GE" sz="2000" b="1" dirty="0">
                <a:latin typeface="Sylfaen" panose="010A0502050306030303" pitchFamily="18" charset="0"/>
              </a:rPr>
              <a:t>პერსონალს ჩაუტარდება შესაბამისი ინსტრუქტაჟი.</a:t>
            </a:r>
            <a:endParaRPr lang="en-US" sz="2000" b="1" dirty="0">
              <a:latin typeface="Sylfaen" panose="010A0502050306030303" pitchFamily="18" charset="0"/>
            </a:endParaRPr>
          </a:p>
          <a:p>
            <a:endParaRPr lang="en-US" dirty="0"/>
          </a:p>
        </p:txBody>
      </p:sp>
    </p:spTree>
    <p:extLst>
      <p:ext uri="{BB962C8B-B14F-4D97-AF65-F5344CB8AC3E}">
        <p14:creationId xmlns:p14="http://schemas.microsoft.com/office/powerpoint/2010/main" val="137142302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255" y="-1"/>
            <a:ext cx="12025745" cy="698269"/>
          </a:xfrm>
        </p:spPr>
        <p:txBody>
          <a:bodyPr/>
          <a:lstStyle/>
          <a:p>
            <a:pPr lvl="1" algn="ctr" rtl="0">
              <a:lnSpc>
                <a:spcPct val="90000"/>
              </a:lnSpc>
              <a:spcBef>
                <a:spcPct val="0"/>
              </a:spcBef>
            </a:pPr>
            <a:r>
              <a:rPr lang="en-US" sz="2400" b="1" kern="1200" dirty="0" err="1">
                <a:solidFill>
                  <a:schemeClr val="tx1">
                    <a:lumMod val="75000"/>
                    <a:lumOff val="25000"/>
                  </a:schemeClr>
                </a:solidFill>
                <a:latin typeface="Sylfaen" panose="010A0502050306030303" pitchFamily="18" charset="0"/>
                <a:ea typeface="+mn-ea"/>
                <a:cs typeface="+mn-cs"/>
              </a:rPr>
              <a:t>ზემოქმედება</a:t>
            </a:r>
            <a:r>
              <a:rPr lang="en-US" sz="2400" b="1" kern="1200" dirty="0">
                <a:solidFill>
                  <a:schemeClr val="tx1">
                    <a:lumMod val="75000"/>
                    <a:lumOff val="25000"/>
                  </a:schemeClr>
                </a:solidFill>
                <a:latin typeface="Sylfaen" panose="010A0502050306030303" pitchFamily="18" charset="0"/>
                <a:ea typeface="+mn-ea"/>
                <a:cs typeface="+mn-cs"/>
              </a:rPr>
              <a:t> </a:t>
            </a:r>
            <a:r>
              <a:rPr lang="en-US" sz="2400" b="1" kern="1200" dirty="0" err="1">
                <a:solidFill>
                  <a:schemeClr val="tx1">
                    <a:lumMod val="75000"/>
                    <a:lumOff val="25000"/>
                  </a:schemeClr>
                </a:solidFill>
                <a:latin typeface="Sylfaen" panose="010A0502050306030303" pitchFamily="18" charset="0"/>
                <a:ea typeface="+mn-ea"/>
                <a:cs typeface="+mn-cs"/>
              </a:rPr>
              <a:t>მიწისქვეშა</a:t>
            </a:r>
            <a:r>
              <a:rPr lang="en-US" sz="2400" b="1" kern="1200" dirty="0">
                <a:solidFill>
                  <a:schemeClr val="tx1">
                    <a:lumMod val="75000"/>
                    <a:lumOff val="25000"/>
                  </a:schemeClr>
                </a:solidFill>
                <a:latin typeface="Sylfaen" panose="010A0502050306030303" pitchFamily="18" charset="0"/>
                <a:ea typeface="+mn-ea"/>
                <a:cs typeface="+mn-cs"/>
              </a:rPr>
              <a:t>/</a:t>
            </a:r>
            <a:r>
              <a:rPr lang="en-US" sz="2400" b="1" kern="1200" dirty="0" err="1">
                <a:solidFill>
                  <a:schemeClr val="tx1">
                    <a:lumMod val="75000"/>
                    <a:lumOff val="25000"/>
                  </a:schemeClr>
                </a:solidFill>
                <a:latin typeface="Sylfaen" panose="010A0502050306030303" pitchFamily="18" charset="0"/>
                <a:ea typeface="+mn-ea"/>
                <a:cs typeface="+mn-cs"/>
              </a:rPr>
              <a:t>გრუნტის</a:t>
            </a:r>
            <a:r>
              <a:rPr lang="en-US" sz="2400" b="1" kern="1200" dirty="0">
                <a:solidFill>
                  <a:schemeClr val="tx1">
                    <a:lumMod val="75000"/>
                    <a:lumOff val="25000"/>
                  </a:schemeClr>
                </a:solidFill>
                <a:latin typeface="Sylfaen" panose="010A0502050306030303" pitchFamily="18" charset="0"/>
                <a:ea typeface="+mn-ea"/>
                <a:cs typeface="+mn-cs"/>
              </a:rPr>
              <a:t> </a:t>
            </a:r>
            <a:r>
              <a:rPr lang="en-US" sz="2400" b="1" kern="1200" dirty="0" err="1">
                <a:solidFill>
                  <a:schemeClr val="tx1">
                    <a:lumMod val="75000"/>
                    <a:lumOff val="25000"/>
                  </a:schemeClr>
                </a:solidFill>
                <a:latin typeface="Sylfaen" panose="010A0502050306030303" pitchFamily="18" charset="0"/>
                <a:ea typeface="+mn-ea"/>
                <a:cs typeface="+mn-cs"/>
              </a:rPr>
              <a:t>წყლებზე</a:t>
            </a:r>
            <a:r>
              <a:rPr lang="en-US" sz="1800" b="1" dirty="0"/>
              <a:t/>
            </a:r>
            <a:br>
              <a:rPr lang="en-US" sz="1800" b="1" dirty="0"/>
            </a:br>
            <a:endParaRPr lang="en-US" dirty="0"/>
          </a:p>
        </p:txBody>
      </p:sp>
      <p:sp>
        <p:nvSpPr>
          <p:cNvPr id="3" name="Content Placeholder 2"/>
          <p:cNvSpPr>
            <a:spLocks noGrp="1"/>
          </p:cNvSpPr>
          <p:nvPr>
            <p:ph idx="1"/>
          </p:nvPr>
        </p:nvSpPr>
        <p:spPr>
          <a:xfrm>
            <a:off x="166255" y="698268"/>
            <a:ext cx="12025745" cy="6159732"/>
          </a:xfrm>
        </p:spPr>
        <p:txBody>
          <a:bodyPr>
            <a:noAutofit/>
          </a:bodyPr>
          <a:lstStyle/>
          <a:p>
            <a:pPr algn="just">
              <a:buClr>
                <a:schemeClr val="accent1"/>
              </a:buClr>
              <a:buFont typeface="Wingdings" panose="05000000000000000000" pitchFamily="2" charset="2"/>
              <a:buChar char="Ø"/>
            </a:pPr>
            <a:r>
              <a:rPr lang="ka-GE" sz="2000" b="1" dirty="0">
                <a:latin typeface="Sylfaen" panose="010A0502050306030303" pitchFamily="18" charset="0"/>
              </a:rPr>
              <a:t>ქვესადგურის ტერიტორიაზე მოწყობილი იქნება შესაბამისი ნავთობშეკრები რეზერვუარები, სადაც ავარიული დარვრის შემთხვევაში </a:t>
            </a:r>
            <a:r>
              <a:rPr lang="ka-GE" sz="2000" b="1" dirty="0">
                <a:solidFill>
                  <a:schemeClr val="tx1">
                    <a:lumMod val="65000"/>
                    <a:lumOff val="35000"/>
                  </a:schemeClr>
                </a:solidFill>
              </a:rPr>
              <a:t>მოხდება</a:t>
            </a:r>
            <a:r>
              <a:rPr lang="ka-GE" sz="2000" b="1" dirty="0">
                <a:latin typeface="Sylfaen" panose="010A0502050306030303" pitchFamily="18" charset="0"/>
              </a:rPr>
              <a:t> სატრანსფორმატორო ზეთების ჩაღვრა სრული მოცულობით, </a:t>
            </a:r>
          </a:p>
          <a:p>
            <a:pPr algn="just">
              <a:buClr>
                <a:schemeClr val="accent1"/>
              </a:buClr>
              <a:buFont typeface="Wingdings" panose="05000000000000000000" pitchFamily="2" charset="2"/>
              <a:buChar char="Ø"/>
            </a:pPr>
            <a:r>
              <a:rPr lang="ka-GE" sz="2000" b="1" dirty="0">
                <a:latin typeface="Sylfaen" panose="010A0502050306030303" pitchFamily="18" charset="0"/>
              </a:rPr>
              <a:t>გამომდინარე, ქვესადგურისთვის გამოყოფილი ტერიტორიის ფარგლებში ჩატარებული საიჟინრო-გეოლოგიური სამუშაოების მონაცემებით მიწისქვეშა წყლების გავრცელების სიღრმე 9-9,5 მეტრია (იხ. დანართი 6), რის გამოც ზემოქმედება გრუნტის წყლებზე მოსალოდნელი არ </a:t>
            </a:r>
            <a:r>
              <a:rPr lang="ka-GE" sz="2000" b="1" dirty="0" smtClean="0">
                <a:latin typeface="Sylfaen" panose="010A0502050306030303" pitchFamily="18" charset="0"/>
              </a:rPr>
              <a:t>არის</a:t>
            </a:r>
          </a:p>
          <a:p>
            <a:pPr marL="0" indent="0" algn="ctr">
              <a:buClr>
                <a:schemeClr val="accent1"/>
              </a:buClr>
              <a:buNone/>
            </a:pPr>
            <a:r>
              <a:rPr lang="ka-GE" sz="2000" b="1" dirty="0" smtClean="0">
                <a:solidFill>
                  <a:srgbClr val="FF0000"/>
                </a:solidFill>
                <a:latin typeface="Sylfaen" panose="010A0502050306030303" pitchFamily="18" charset="0"/>
              </a:rPr>
              <a:t>შერმარბილებელი ღონისძიებები</a:t>
            </a:r>
          </a:p>
          <a:p>
            <a:pPr lvl="0" algn="just">
              <a:buFont typeface="Wingdings" panose="05000000000000000000" pitchFamily="2" charset="2"/>
              <a:buChar char="Ø"/>
            </a:pPr>
            <a:r>
              <a:rPr lang="ka-GE" sz="2000" b="1" dirty="0"/>
              <a:t>საწვავის/ზეთის ჟონვის დაფიქსირებისას დაუყოვნებლივ მოხდება დაზიანების შეკეთება. დაზიანებული მანქანები სამუშაო მოედანზე არ დაიშვებიან; </a:t>
            </a:r>
            <a:endParaRPr lang="en-US" sz="2000" b="1" dirty="0">
              <a:latin typeface="Sylfaen" panose="010A0502050306030303" pitchFamily="18" charset="0"/>
            </a:endParaRPr>
          </a:p>
          <a:p>
            <a:pPr lvl="0" algn="just">
              <a:buFont typeface="Wingdings" panose="05000000000000000000" pitchFamily="2" charset="2"/>
              <a:buChar char="Ø"/>
            </a:pPr>
            <a:r>
              <a:rPr lang="ka-GE" sz="2000" b="1" dirty="0"/>
              <a:t>დაღვრის შემთხვევაში მოხდება დაღვრილი მასალის ლოკალიზაცია და დაბინძურებული უბნის დაუყოვნებლივი გაწმენდა; </a:t>
            </a:r>
            <a:endParaRPr lang="en-US" sz="2000" b="1" dirty="0">
              <a:latin typeface="Sylfaen" panose="010A0502050306030303" pitchFamily="18" charset="0"/>
            </a:endParaRPr>
          </a:p>
          <a:p>
            <a:pPr lvl="0" algn="just">
              <a:buFont typeface="Wingdings" panose="05000000000000000000" pitchFamily="2" charset="2"/>
              <a:buChar char="Ø"/>
            </a:pPr>
            <a:r>
              <a:rPr lang="ka-GE" sz="2000" b="1" dirty="0"/>
              <a:t>აიკრძალება მანქანების რეცხვა მდინარეთა კალაპოტებში; </a:t>
            </a:r>
            <a:endParaRPr lang="en-US" sz="2000" b="1" dirty="0">
              <a:latin typeface="Sylfaen" panose="010A0502050306030303" pitchFamily="18" charset="0"/>
            </a:endParaRPr>
          </a:p>
          <a:p>
            <a:pPr lvl="0" algn="just">
              <a:buFont typeface="Wingdings" panose="05000000000000000000" pitchFamily="2" charset="2"/>
              <a:buChar char="Ø"/>
            </a:pPr>
            <a:r>
              <a:rPr lang="ka-GE" sz="2000" b="1" dirty="0"/>
              <a:t>სანიაღვრე წყლების პოტენციურად დამაბინძურებელი უბნების (მაგალითად გრუნტის ან ნიადაგის ნაყოფიერი ფენის დროებითი დასაწყობების ადგილები) პერიმეტრზე მოეწყობა წყალამრიდი არხები; </a:t>
            </a:r>
            <a:endParaRPr lang="en-US" sz="2000" b="1" dirty="0">
              <a:latin typeface="Sylfaen" panose="010A0502050306030303" pitchFamily="18" charset="0"/>
            </a:endParaRPr>
          </a:p>
          <a:p>
            <a:pPr lvl="0" algn="just">
              <a:buFont typeface="Wingdings" panose="05000000000000000000" pitchFamily="2" charset="2"/>
              <a:buChar char="Ø"/>
            </a:pPr>
            <a:r>
              <a:rPr lang="ka-GE" sz="2000" b="1" dirty="0"/>
              <a:t>მაქსიმალურად შეიზღუდება თხრილების მოწყობასა და მათი შევსებას შორის დროის პერიოდი; </a:t>
            </a:r>
            <a:endParaRPr lang="en-US" sz="2000" b="1" dirty="0">
              <a:latin typeface="Sylfaen" panose="010A0502050306030303" pitchFamily="18" charset="0"/>
            </a:endParaRPr>
          </a:p>
          <a:p>
            <a:pPr algn="just">
              <a:buFont typeface="Wingdings" panose="05000000000000000000" pitchFamily="2" charset="2"/>
              <a:buChar char="Ø"/>
            </a:pPr>
            <a:r>
              <a:rPr lang="ka-GE" sz="2000" b="1" dirty="0"/>
              <a:t>პერსონალს პერიოდულად ჩაუტარდება </a:t>
            </a:r>
            <a:r>
              <a:rPr lang="ka-GE" sz="2000" b="1" dirty="0" smtClean="0"/>
              <a:t>ინსტრუქტაჟი</a:t>
            </a:r>
            <a:r>
              <a:rPr lang="ka-GE" sz="2000" b="1" dirty="0"/>
              <a:t>.</a:t>
            </a:r>
            <a:endParaRPr lang="en-US" sz="2000" b="1" dirty="0">
              <a:latin typeface="Sylfaen" panose="010A0502050306030303" pitchFamily="18" charset="0"/>
            </a:endParaRPr>
          </a:p>
          <a:p>
            <a:pPr algn="just">
              <a:buClr>
                <a:schemeClr val="accent1"/>
              </a:buClr>
              <a:buFont typeface="Wingdings" panose="05000000000000000000" pitchFamily="2" charset="2"/>
              <a:buChar char="Ø"/>
            </a:pPr>
            <a:endParaRPr lang="en-US" sz="2000" b="1" dirty="0">
              <a:latin typeface="Sylfaen" panose="010A0502050306030303" pitchFamily="18" charset="0"/>
            </a:endParaRPr>
          </a:p>
        </p:txBody>
      </p:sp>
    </p:spTree>
    <p:extLst>
      <p:ext uri="{BB962C8B-B14F-4D97-AF65-F5344CB8AC3E}">
        <p14:creationId xmlns:p14="http://schemas.microsoft.com/office/powerpoint/2010/main" val="58014495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566" y="0"/>
            <a:ext cx="12017433" cy="573578"/>
          </a:xfrm>
        </p:spPr>
        <p:txBody>
          <a:bodyPr>
            <a:normAutofit fontScale="90000"/>
          </a:bodyPr>
          <a:lstStyle/>
          <a:p>
            <a:pPr lvl="1" algn="ctr" rtl="0">
              <a:lnSpc>
                <a:spcPct val="90000"/>
              </a:lnSpc>
              <a:spcBef>
                <a:spcPct val="0"/>
              </a:spcBef>
            </a:pPr>
            <a:r>
              <a:rPr lang="en-US" sz="2400" b="1" kern="1200" dirty="0" err="1">
                <a:solidFill>
                  <a:schemeClr val="tx1">
                    <a:lumMod val="75000"/>
                    <a:lumOff val="25000"/>
                  </a:schemeClr>
                </a:solidFill>
                <a:latin typeface="Sylfaen" panose="010A0502050306030303" pitchFamily="18" charset="0"/>
                <a:ea typeface="+mn-ea"/>
                <a:cs typeface="+mn-cs"/>
              </a:rPr>
              <a:t>ზემოქმედება</a:t>
            </a:r>
            <a:r>
              <a:rPr lang="en-US" sz="2400" b="1" kern="1200" dirty="0">
                <a:solidFill>
                  <a:schemeClr val="tx1">
                    <a:lumMod val="75000"/>
                    <a:lumOff val="25000"/>
                  </a:schemeClr>
                </a:solidFill>
                <a:latin typeface="Sylfaen" panose="010A0502050306030303" pitchFamily="18" charset="0"/>
                <a:ea typeface="+mn-ea"/>
                <a:cs typeface="+mn-cs"/>
              </a:rPr>
              <a:t> </a:t>
            </a:r>
            <a:r>
              <a:rPr lang="en-US" sz="2400" b="1" kern="1200" dirty="0" err="1">
                <a:solidFill>
                  <a:schemeClr val="tx1">
                    <a:lumMod val="75000"/>
                    <a:lumOff val="25000"/>
                  </a:schemeClr>
                </a:solidFill>
                <a:latin typeface="Sylfaen" panose="010A0502050306030303" pitchFamily="18" charset="0"/>
                <a:ea typeface="+mn-ea"/>
                <a:cs typeface="+mn-cs"/>
              </a:rPr>
              <a:t>ბიოლოგიურ</a:t>
            </a:r>
            <a:r>
              <a:rPr lang="en-US" sz="2400" b="1" kern="1200" dirty="0">
                <a:solidFill>
                  <a:schemeClr val="tx1">
                    <a:lumMod val="75000"/>
                    <a:lumOff val="25000"/>
                  </a:schemeClr>
                </a:solidFill>
                <a:latin typeface="Sylfaen" panose="010A0502050306030303" pitchFamily="18" charset="0"/>
                <a:ea typeface="+mn-ea"/>
                <a:cs typeface="+mn-cs"/>
              </a:rPr>
              <a:t> გარემოზე</a:t>
            </a:r>
            <a:r>
              <a:rPr lang="en-US" sz="1800" b="1" dirty="0"/>
              <a:t/>
            </a:r>
            <a:br>
              <a:rPr lang="en-US" sz="1800" b="1" dirty="0"/>
            </a:br>
            <a:r>
              <a:rPr lang="en-US" sz="1800" b="1" dirty="0" smtClean="0"/>
              <a:t/>
            </a:r>
            <a:br>
              <a:rPr lang="en-US" sz="1800" b="1" dirty="0" smtClean="0"/>
            </a:br>
            <a:endParaRPr lang="en-US" sz="2000" b="1" kern="1200" dirty="0">
              <a:solidFill>
                <a:schemeClr val="tx1">
                  <a:lumMod val="75000"/>
                  <a:lumOff val="25000"/>
                </a:schemeClr>
              </a:solidFill>
              <a:latin typeface="Sylfaen" panose="010A0502050306030303" pitchFamily="18" charset="0"/>
              <a:ea typeface="+mn-ea"/>
              <a:cs typeface="+mn-cs"/>
            </a:endParaRPr>
          </a:p>
        </p:txBody>
      </p:sp>
      <p:sp>
        <p:nvSpPr>
          <p:cNvPr id="3" name="Content Placeholder 2"/>
          <p:cNvSpPr>
            <a:spLocks noGrp="1"/>
          </p:cNvSpPr>
          <p:nvPr>
            <p:ph idx="1"/>
          </p:nvPr>
        </p:nvSpPr>
        <p:spPr>
          <a:xfrm>
            <a:off x="0" y="648393"/>
            <a:ext cx="12192000" cy="6209608"/>
          </a:xfrm>
        </p:spPr>
        <p:txBody>
          <a:bodyPr>
            <a:normAutofit lnSpcReduction="10000"/>
          </a:bodyPr>
          <a:lstStyle/>
          <a:p>
            <a:pPr marL="0" indent="0" algn="ctr">
              <a:buClr>
                <a:schemeClr val="accent1"/>
              </a:buClr>
              <a:buNone/>
            </a:pPr>
            <a:r>
              <a:rPr lang="ka-GE" sz="2000" b="1" dirty="0" smtClean="0">
                <a:solidFill>
                  <a:srgbClr val="FF0000"/>
                </a:solidFill>
                <a:latin typeface="Sylfaen" panose="010A0502050306030303" pitchFamily="18" charset="0"/>
              </a:rPr>
              <a:t>მშენებლობის ეტაპი</a:t>
            </a:r>
          </a:p>
          <a:p>
            <a:pPr algn="just">
              <a:buClr>
                <a:schemeClr val="accent1"/>
              </a:buClr>
              <a:buFont typeface="Wingdings" panose="05000000000000000000" pitchFamily="2" charset="2"/>
              <a:buChar char="Ø"/>
            </a:pPr>
            <a:r>
              <a:rPr lang="ka-GE" sz="2000" b="1" dirty="0" smtClean="0">
                <a:latin typeface="Sylfaen" panose="010A0502050306030303" pitchFamily="18" charset="0"/>
              </a:rPr>
              <a:t>ქვესადგურის </a:t>
            </a:r>
            <a:r>
              <a:rPr lang="ka-GE" sz="2000" b="1" dirty="0">
                <a:latin typeface="Sylfaen" panose="010A0502050306030303" pitchFamily="18" charset="0"/>
              </a:rPr>
              <a:t>ისე ეგხ-ის საპროექტო ტერიტორია წარმოადგენს ძლიერი ანთროპოგენული ზემოქმედების ქვეშ მყოფი არეალის ნაწილს. აქ ან საერთოდ არ გვხვდება (ეგხ-ის თითქმის მთლიანი ტრასა) ან წარმოდგენილია უაღრესად ღარიბი მცენარეული საფარი (ქვესადგურის ტერიტორია), საპროექტო ტერიტორიაზე 8-სმ ზე მეტი დიამეტრის მცენარეული საფარი პრაქტიკულად არ არის წარმოდგენილი. </a:t>
            </a:r>
          </a:p>
          <a:p>
            <a:pPr marL="0" indent="0" algn="ctr">
              <a:buNone/>
            </a:pPr>
            <a:r>
              <a:rPr lang="ka-GE" sz="2000" b="1" dirty="0">
                <a:solidFill>
                  <a:srgbClr val="FF0000"/>
                </a:solidFill>
                <a:latin typeface="Sylfaen" panose="010A0502050306030303" pitchFamily="18" charset="0"/>
              </a:rPr>
              <a:t>ექპლუატაციის ეტაპი</a:t>
            </a:r>
          </a:p>
          <a:p>
            <a:pPr algn="just">
              <a:buClr>
                <a:schemeClr val="accent1"/>
              </a:buClr>
              <a:buFont typeface="Wingdings" panose="05000000000000000000" pitchFamily="2" charset="2"/>
              <a:buChar char="Ø"/>
            </a:pPr>
            <a:r>
              <a:rPr lang="ka-GE" sz="2000" b="1" dirty="0">
                <a:latin typeface="Sylfaen" panose="010A0502050306030303" pitchFamily="18" charset="0"/>
              </a:rPr>
              <a:t>ეგხ-ს ტექ. მომსახურება, გულისხმობს ზოგიერთ მონაკვეთზე მცენარეთა ზრდის კონტროლს და მექანიკურ გადაბელვას ყოველ 5-6 წელიწადში ერთხელ. </a:t>
            </a:r>
            <a:endParaRPr lang="ka-GE" sz="2000" b="1" dirty="0" smtClean="0">
              <a:latin typeface="Sylfaen" panose="010A0502050306030303" pitchFamily="18" charset="0"/>
            </a:endParaRPr>
          </a:p>
          <a:p>
            <a:pPr marL="0" indent="0" algn="ctr">
              <a:buClr>
                <a:schemeClr val="accent1"/>
              </a:buClr>
              <a:buNone/>
            </a:pPr>
            <a:r>
              <a:rPr lang="ka-GE" sz="2000" b="1" dirty="0" smtClean="0">
                <a:solidFill>
                  <a:srgbClr val="FF0000"/>
                </a:solidFill>
                <a:latin typeface="Sylfaen" panose="010A0502050306030303" pitchFamily="18" charset="0"/>
              </a:rPr>
              <a:t>შემარბილებელი ღონისძიებები</a:t>
            </a:r>
          </a:p>
          <a:p>
            <a:pPr lvl="0" algn="just">
              <a:buClr>
                <a:schemeClr val="accent1"/>
              </a:buClr>
              <a:buFont typeface="Wingdings" panose="05000000000000000000" pitchFamily="2" charset="2"/>
              <a:buChar char="Ø"/>
            </a:pPr>
            <a:r>
              <a:rPr lang="ka-GE" sz="2000" b="1" dirty="0" smtClean="0"/>
              <a:t>მკაცრად </a:t>
            </a:r>
            <a:r>
              <a:rPr lang="ka-GE" sz="2000" b="1" dirty="0"/>
              <a:t>განისაზღვრება სამშენებლო უბნების საზღვრები და ტრანსპორტის მოძრაობის მარშრუტები; </a:t>
            </a:r>
            <a:endParaRPr lang="en-US" sz="2000" b="1" dirty="0">
              <a:latin typeface="Sylfaen" panose="010A0502050306030303" pitchFamily="18" charset="0"/>
            </a:endParaRPr>
          </a:p>
          <a:p>
            <a:pPr lvl="0" algn="just">
              <a:buClr>
                <a:schemeClr val="accent1"/>
              </a:buClr>
              <a:buFont typeface="Wingdings" panose="05000000000000000000" pitchFamily="2" charset="2"/>
              <a:buChar char="Ø"/>
            </a:pPr>
            <a:r>
              <a:rPr lang="ka-GE" sz="2000" b="1" dirty="0"/>
              <a:t>ბუჩქოვანი მცენარეების გაწმენდის სამუშაოები შესრულდება ამ საქმიანობაზე უფლებამოსილი სამსახურის სპეციალისტების ზედამხედველობის ქვეშ; </a:t>
            </a:r>
            <a:endParaRPr lang="en-US" sz="2000" b="1" dirty="0">
              <a:latin typeface="Sylfaen" panose="010A0502050306030303" pitchFamily="18" charset="0"/>
            </a:endParaRPr>
          </a:p>
          <a:p>
            <a:pPr algn="just">
              <a:buClr>
                <a:schemeClr val="accent1"/>
              </a:buClr>
              <a:buFont typeface="Wingdings" panose="05000000000000000000" pitchFamily="2" charset="2"/>
              <a:buChar char="Ø"/>
            </a:pPr>
            <a:r>
              <a:rPr lang="ka-GE" sz="2000" b="1" dirty="0" smtClean="0"/>
              <a:t>ოპერირების </a:t>
            </a:r>
            <a:r>
              <a:rPr lang="ka-GE" sz="2000" b="1" dirty="0"/>
              <a:t>ეტაპზე მცენარეულ საფარსა და ჰაბიტატის მთლიანობაზე ზემოქმედების შემარბილებელი ღონისძიებებია:</a:t>
            </a:r>
            <a:endParaRPr lang="en-US" sz="2000" b="1" dirty="0">
              <a:latin typeface="Sylfaen" panose="010A0502050306030303" pitchFamily="18" charset="0"/>
            </a:endParaRPr>
          </a:p>
          <a:p>
            <a:pPr lvl="0" algn="just">
              <a:buClr>
                <a:schemeClr val="accent1"/>
              </a:buClr>
              <a:buFont typeface="Wingdings" panose="05000000000000000000" pitchFamily="2" charset="2"/>
              <a:buChar char="Ø"/>
            </a:pPr>
            <a:r>
              <a:rPr lang="ka-GE" sz="2000" b="1" dirty="0"/>
              <a:t>მაშტაბური სარემონტო-პროფილაქტიკური სამუშაოების შესრულებისას მშენებლობის ეტაპისთვის შემუშავებული მცენარეულ საფარზე ზემოქმედების შემარბილებელი ღონისძიებების განხორციელება; </a:t>
            </a:r>
            <a:endParaRPr lang="en-US" sz="2000" b="1" dirty="0">
              <a:latin typeface="Sylfaen" panose="010A0502050306030303" pitchFamily="18" charset="0"/>
            </a:endParaRPr>
          </a:p>
          <a:p>
            <a:pPr lvl="0" algn="just">
              <a:buClr>
                <a:schemeClr val="accent1"/>
              </a:buClr>
              <a:buFont typeface="Wingdings" panose="05000000000000000000" pitchFamily="2" charset="2"/>
              <a:buChar char="Ø"/>
            </a:pPr>
            <a:r>
              <a:rPr lang="ka-GE" sz="2000" b="1" dirty="0"/>
              <a:t>მცენარეთა ზრდის კონტროლი მოხდება მექანიკურის საშუალებების გამოყენებით.</a:t>
            </a:r>
            <a:endParaRPr lang="en-US" sz="2000" b="1" dirty="0">
              <a:latin typeface="Sylfaen" panose="010A0502050306030303" pitchFamily="18" charset="0"/>
            </a:endParaRPr>
          </a:p>
          <a:p>
            <a:pPr algn="just">
              <a:buClr>
                <a:schemeClr val="accent1"/>
              </a:buClr>
              <a:buFont typeface="Wingdings" panose="05000000000000000000" pitchFamily="2" charset="2"/>
              <a:buChar char="Ø"/>
            </a:pPr>
            <a:endParaRPr lang="ka-GE" sz="2000" b="1" dirty="0">
              <a:latin typeface="Sylfaen" panose="010A0502050306030303" pitchFamily="18" charset="0"/>
            </a:endParaRPr>
          </a:p>
          <a:p>
            <a:endParaRPr lang="en-US" dirty="0"/>
          </a:p>
        </p:txBody>
      </p:sp>
    </p:spTree>
    <p:extLst>
      <p:ext uri="{BB962C8B-B14F-4D97-AF65-F5344CB8AC3E}">
        <p14:creationId xmlns:p14="http://schemas.microsoft.com/office/powerpoint/2010/main" val="418390758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567" y="1"/>
            <a:ext cx="12017433" cy="714894"/>
          </a:xfrm>
        </p:spPr>
        <p:txBody>
          <a:bodyPr>
            <a:normAutofit/>
          </a:bodyPr>
          <a:lstStyle/>
          <a:p>
            <a:pPr algn="ctr"/>
            <a:r>
              <a:rPr lang="ka-GE" sz="2400" b="1" dirty="0">
                <a:solidFill>
                  <a:schemeClr val="tx1">
                    <a:lumMod val="75000"/>
                    <a:lumOff val="25000"/>
                  </a:schemeClr>
                </a:solidFill>
                <a:latin typeface="Sylfaen" panose="010A0502050306030303" pitchFamily="18" charset="0"/>
                <a:ea typeface="+mn-ea"/>
                <a:cs typeface="+mn-cs"/>
              </a:rPr>
              <a:t>ვიზუალურ-ლანშაფტური ზემოქმედება</a:t>
            </a:r>
            <a:endParaRPr lang="en-US" sz="2400" b="1" dirty="0">
              <a:solidFill>
                <a:schemeClr val="tx1">
                  <a:lumMod val="75000"/>
                  <a:lumOff val="25000"/>
                </a:schemeClr>
              </a:solidFill>
              <a:latin typeface="Sylfaen" panose="010A0502050306030303" pitchFamily="18" charset="0"/>
              <a:ea typeface="+mn-ea"/>
              <a:cs typeface="+mn-cs"/>
            </a:endParaRPr>
          </a:p>
        </p:txBody>
      </p:sp>
      <p:sp>
        <p:nvSpPr>
          <p:cNvPr id="3" name="Content Placeholder 2"/>
          <p:cNvSpPr>
            <a:spLocks noGrp="1"/>
          </p:cNvSpPr>
          <p:nvPr>
            <p:ph idx="1"/>
          </p:nvPr>
        </p:nvSpPr>
        <p:spPr>
          <a:xfrm>
            <a:off x="174567" y="548641"/>
            <a:ext cx="12017433" cy="6309360"/>
          </a:xfrm>
        </p:spPr>
        <p:txBody>
          <a:bodyPr>
            <a:noAutofit/>
          </a:bodyPr>
          <a:lstStyle/>
          <a:p>
            <a:pPr algn="just">
              <a:buFont typeface="Wingdings" panose="05000000000000000000" pitchFamily="2" charset="2"/>
              <a:buChar char="Ø"/>
            </a:pPr>
            <a:r>
              <a:rPr lang="ka-GE" sz="2000" b="1" dirty="0">
                <a:latin typeface="Sylfaen" panose="010A0502050306030303" pitchFamily="18" charset="0"/>
              </a:rPr>
              <a:t>ქვესადგურისა და ეგხ-ის საპროექტო ტერიტორია გარშემორტყმულია ან იკვეთება არაერთი ინდუსტრიული და ინფრასტრუქტურული ობიექტით (საწარმოები, ფერმები, საავტომობილო გზები, მაგისტრალური გაზსადენი, სამელიორაციო არხი, არსებული ეგხ-ები</a:t>
            </a:r>
            <a:r>
              <a:rPr lang="ka-GE" sz="2000" b="1" dirty="0" smtClean="0">
                <a:latin typeface="Sylfaen" panose="010A0502050306030303" pitchFamily="18" charset="0"/>
              </a:rPr>
              <a:t>). პროექტი დაგეგმილია </a:t>
            </a:r>
            <a:r>
              <a:rPr lang="ka-GE" sz="2000" b="1" dirty="0" smtClean="0"/>
              <a:t>უკვე </a:t>
            </a:r>
            <a:r>
              <a:rPr lang="ka-GE" sz="2000" b="1" dirty="0"/>
              <a:t>ათვისებულ ანთროპოგენული ზემოქმედების ქვეშ მყოფ ტერიტორიაზე, რაც გულისხმობს არსებული გზის საპროექტო დერეფანში არსებულ 35 კვ. გამარჯვებას არსებულ ხაზს და ასევე მიმდებარედ უკვე არსებობს მაღალი ძაბვის 35 კვ.-იანი გადამცემი ხაზი ვაზიანი, საპროექტო ეგხ ფაქტობრივად ძირითადად საკაბელო მონაკვეთით აკავშირებს 35 კვ ძაბვის გადამცემ ხაზებს, ისინი ერთ დერეფანში არ გხვდებიან, შესაბამისად აღნიშნული მაღალი ძაბვის გადამცემი ხაზების არსებობა არ ზრდის საპროექტო მონაკვეთზე საპროექტო ანძების განთავსებით გამოწვეულ ვიზუალურ-ლანდშაფტურ უარყოფით ზემოქმედებას</a:t>
            </a:r>
            <a:r>
              <a:rPr lang="ka-GE" sz="2000" b="1" dirty="0" smtClean="0"/>
              <a:t>.</a:t>
            </a:r>
            <a:endParaRPr lang="ka-GE" sz="2000" b="1" dirty="0">
              <a:latin typeface="Sylfaen" panose="010A0502050306030303" pitchFamily="18" charset="0"/>
            </a:endParaRPr>
          </a:p>
          <a:p>
            <a:pPr algn="just">
              <a:buClr>
                <a:schemeClr val="accent1"/>
              </a:buClr>
              <a:buFont typeface="Wingdings" panose="05000000000000000000" pitchFamily="2" charset="2"/>
              <a:buChar char="Ø"/>
            </a:pPr>
            <a:r>
              <a:rPr lang="ka-GE" sz="2000" b="1" dirty="0" smtClean="0">
                <a:latin typeface="Sylfaen" panose="010A0502050306030303" pitchFamily="18" charset="0"/>
              </a:rPr>
              <a:t>მიწისქვეშა </a:t>
            </a:r>
            <a:r>
              <a:rPr lang="ka-GE" sz="2000" b="1" dirty="0">
                <a:latin typeface="Sylfaen" panose="010A0502050306030303" pitchFamily="18" charset="0"/>
              </a:rPr>
              <a:t>მონაკვეთი შეადგენს ეგხ-ის ტრასის ძირითად ნაწილს, შესაბამისად აქ ზემოქმედება ლანდშაფტზე იქნება უმნიშვნელო და დროებითი - მხოლოდ მშენებლობის მოკლევადიან </a:t>
            </a:r>
            <a:r>
              <a:rPr lang="ka-GE" sz="2000" b="1" dirty="0" smtClean="0">
                <a:latin typeface="Sylfaen" panose="010A0502050306030303" pitchFamily="18" charset="0"/>
              </a:rPr>
              <a:t>პროცესში; </a:t>
            </a:r>
            <a:endParaRPr lang="ka-GE" sz="2000" b="1" dirty="0">
              <a:latin typeface="Sylfaen" panose="010A0502050306030303" pitchFamily="18" charset="0"/>
            </a:endParaRPr>
          </a:p>
          <a:p>
            <a:pPr algn="just">
              <a:buClr>
                <a:schemeClr val="accent1"/>
              </a:buClr>
              <a:buFont typeface="Wingdings" panose="05000000000000000000" pitchFamily="2" charset="2"/>
              <a:buChar char="Ø"/>
            </a:pPr>
            <a:r>
              <a:rPr lang="ka-GE" sz="2000" b="1" dirty="0">
                <a:latin typeface="Sylfaen" panose="010A0502050306030303" pitchFamily="18" charset="0"/>
              </a:rPr>
              <a:t>ეგხ გამარჯვება-ვაზიანის საყრდენი 5-ვე ანძა მოეწყობა უკვე არსებული ელექტროგადამცემი ხაზების ტრასის გასწვრივ, საყრდენების სიახლოეს და შესაბამისად  მთლიან ვიზუალურ ანსამბლში არსებითად განსხვავებული ახალ ელემენტი არ გაჩნდება;</a:t>
            </a:r>
          </a:p>
          <a:p>
            <a:pPr algn="just">
              <a:buFont typeface="Wingdings" panose="05000000000000000000" pitchFamily="2" charset="2"/>
              <a:buChar char="Ø"/>
            </a:pPr>
            <a:r>
              <a:rPr lang="ka-GE" sz="2000" b="1" dirty="0">
                <a:latin typeface="Sylfaen" panose="010A0502050306030303" pitchFamily="18" charset="0"/>
              </a:rPr>
              <a:t>ექსპლოატაციის ეტაპზე ძირითად ვიზუალურ-ლანდშაფტურ ცვლილებას შექმნის ქვესადგური „გამარჯვება“, თუმცა ზემოხსენებული მიმდებარე ობიექტების და სამომავლოდ დაგეგმილი ინდუსქტიული განაშენიანების ფონზე მას ვერ ექნება აღნიშნული არეალისთვის მნიშვნელოვანი ზემოქმედება. </a:t>
            </a:r>
            <a:endParaRPr lang="en-US" sz="2000" b="1" dirty="0">
              <a:latin typeface="Sylfaen" panose="010A0502050306030303" pitchFamily="18" charset="0"/>
            </a:endParaRPr>
          </a:p>
        </p:txBody>
      </p:sp>
    </p:spTree>
    <p:extLst>
      <p:ext uri="{BB962C8B-B14F-4D97-AF65-F5344CB8AC3E}">
        <p14:creationId xmlns:p14="http://schemas.microsoft.com/office/powerpoint/2010/main" val="20814394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193" y="0"/>
            <a:ext cx="12000807" cy="706582"/>
          </a:xfrm>
        </p:spPr>
        <p:txBody>
          <a:bodyPr>
            <a:normAutofit/>
          </a:bodyPr>
          <a:lstStyle/>
          <a:p>
            <a:pPr lvl="1" algn="ctr"/>
            <a:r>
              <a:rPr lang="en-US" sz="2400" b="1" kern="1200" dirty="0" err="1">
                <a:solidFill>
                  <a:schemeClr val="tx1">
                    <a:lumMod val="75000"/>
                    <a:lumOff val="25000"/>
                  </a:schemeClr>
                </a:solidFill>
                <a:latin typeface="Sylfaen" panose="010A0502050306030303" pitchFamily="18" charset="0"/>
                <a:ea typeface="+mn-ea"/>
                <a:cs typeface="+mn-cs"/>
              </a:rPr>
              <a:t>ნარჩენების</a:t>
            </a:r>
            <a:r>
              <a:rPr lang="en-US" sz="2400" b="1" kern="1200" dirty="0">
                <a:solidFill>
                  <a:schemeClr val="tx1">
                    <a:lumMod val="75000"/>
                    <a:lumOff val="25000"/>
                  </a:schemeClr>
                </a:solidFill>
                <a:latin typeface="Sylfaen" panose="010A0502050306030303" pitchFamily="18" charset="0"/>
                <a:ea typeface="+mn-ea"/>
                <a:cs typeface="+mn-cs"/>
              </a:rPr>
              <a:t> </a:t>
            </a:r>
            <a:r>
              <a:rPr lang="en-US" sz="2400" b="1" kern="1200" dirty="0" err="1">
                <a:solidFill>
                  <a:schemeClr val="tx1">
                    <a:lumMod val="75000"/>
                    <a:lumOff val="25000"/>
                  </a:schemeClr>
                </a:solidFill>
                <a:latin typeface="Sylfaen" panose="010A0502050306030303" pitchFamily="18" charset="0"/>
                <a:ea typeface="+mn-ea"/>
                <a:cs typeface="+mn-cs"/>
              </a:rPr>
              <a:t>წარმოქმნით</a:t>
            </a:r>
            <a:r>
              <a:rPr lang="en-US" sz="2400" b="1" kern="1200" dirty="0">
                <a:solidFill>
                  <a:schemeClr val="tx1">
                    <a:lumMod val="75000"/>
                    <a:lumOff val="25000"/>
                  </a:schemeClr>
                </a:solidFill>
                <a:latin typeface="Sylfaen" panose="010A0502050306030303" pitchFamily="18" charset="0"/>
                <a:ea typeface="+mn-ea"/>
                <a:cs typeface="+mn-cs"/>
              </a:rPr>
              <a:t> </a:t>
            </a:r>
            <a:r>
              <a:rPr lang="en-US" sz="2400" b="1" kern="1200" dirty="0" err="1">
                <a:solidFill>
                  <a:schemeClr val="tx1">
                    <a:lumMod val="75000"/>
                    <a:lumOff val="25000"/>
                  </a:schemeClr>
                </a:solidFill>
                <a:latin typeface="Sylfaen" panose="010A0502050306030303" pitchFamily="18" charset="0"/>
                <a:ea typeface="+mn-ea"/>
                <a:cs typeface="+mn-cs"/>
              </a:rPr>
              <a:t>და</a:t>
            </a:r>
            <a:r>
              <a:rPr lang="en-US" sz="2400" b="1" kern="1200" dirty="0">
                <a:solidFill>
                  <a:schemeClr val="tx1">
                    <a:lumMod val="75000"/>
                    <a:lumOff val="25000"/>
                  </a:schemeClr>
                </a:solidFill>
                <a:latin typeface="Sylfaen" panose="010A0502050306030303" pitchFamily="18" charset="0"/>
                <a:ea typeface="+mn-ea"/>
                <a:cs typeface="+mn-cs"/>
              </a:rPr>
              <a:t> </a:t>
            </a:r>
            <a:r>
              <a:rPr lang="en-US" sz="2400" b="1" kern="1200" dirty="0" err="1">
                <a:solidFill>
                  <a:schemeClr val="tx1">
                    <a:lumMod val="75000"/>
                    <a:lumOff val="25000"/>
                  </a:schemeClr>
                </a:solidFill>
                <a:latin typeface="Sylfaen" panose="010A0502050306030303" pitchFamily="18" charset="0"/>
                <a:ea typeface="+mn-ea"/>
                <a:cs typeface="+mn-cs"/>
              </a:rPr>
              <a:t>გავრცელებით</a:t>
            </a:r>
            <a:r>
              <a:rPr lang="en-US" sz="2400" b="1" kern="1200" dirty="0">
                <a:solidFill>
                  <a:schemeClr val="tx1">
                    <a:lumMod val="75000"/>
                    <a:lumOff val="25000"/>
                  </a:schemeClr>
                </a:solidFill>
                <a:latin typeface="Sylfaen" panose="010A0502050306030303" pitchFamily="18" charset="0"/>
                <a:ea typeface="+mn-ea"/>
                <a:cs typeface="+mn-cs"/>
              </a:rPr>
              <a:t> </a:t>
            </a:r>
            <a:r>
              <a:rPr lang="en-US" sz="2400" b="1" kern="1200" dirty="0" err="1">
                <a:solidFill>
                  <a:schemeClr val="tx1">
                    <a:lumMod val="75000"/>
                    <a:lumOff val="25000"/>
                  </a:schemeClr>
                </a:solidFill>
                <a:latin typeface="Sylfaen" panose="010A0502050306030303" pitchFamily="18" charset="0"/>
                <a:ea typeface="+mn-ea"/>
                <a:cs typeface="+mn-cs"/>
              </a:rPr>
              <a:t>მოსალოდნელი</a:t>
            </a:r>
            <a:r>
              <a:rPr lang="en-US" sz="2400" b="1" kern="1200" dirty="0">
                <a:solidFill>
                  <a:schemeClr val="tx1">
                    <a:lumMod val="75000"/>
                    <a:lumOff val="25000"/>
                  </a:schemeClr>
                </a:solidFill>
                <a:latin typeface="Sylfaen" panose="010A0502050306030303" pitchFamily="18" charset="0"/>
                <a:ea typeface="+mn-ea"/>
                <a:cs typeface="+mn-cs"/>
              </a:rPr>
              <a:t> </a:t>
            </a:r>
            <a:r>
              <a:rPr lang="en-US" sz="2400" b="1" kern="1200" dirty="0" err="1">
                <a:solidFill>
                  <a:schemeClr val="tx1">
                    <a:lumMod val="75000"/>
                    <a:lumOff val="25000"/>
                  </a:schemeClr>
                </a:solidFill>
                <a:latin typeface="Sylfaen" panose="010A0502050306030303" pitchFamily="18" charset="0"/>
                <a:ea typeface="+mn-ea"/>
                <a:cs typeface="+mn-cs"/>
              </a:rPr>
              <a:t>ზემოქმედება</a:t>
            </a:r>
            <a:endParaRPr lang="en-US" sz="2400" b="1" kern="1200" dirty="0">
              <a:solidFill>
                <a:schemeClr val="tx1">
                  <a:lumMod val="75000"/>
                  <a:lumOff val="25000"/>
                </a:schemeClr>
              </a:solidFill>
              <a:latin typeface="Sylfaen" panose="010A0502050306030303" pitchFamily="18" charset="0"/>
              <a:ea typeface="+mn-ea"/>
              <a:cs typeface="+mn-cs"/>
            </a:endParaRPr>
          </a:p>
        </p:txBody>
      </p:sp>
      <p:sp>
        <p:nvSpPr>
          <p:cNvPr id="3" name="Content Placeholder 2"/>
          <p:cNvSpPr>
            <a:spLocks noGrp="1"/>
          </p:cNvSpPr>
          <p:nvPr>
            <p:ph idx="1"/>
          </p:nvPr>
        </p:nvSpPr>
        <p:spPr>
          <a:xfrm>
            <a:off x="191193" y="814647"/>
            <a:ext cx="12000807" cy="6043353"/>
          </a:xfrm>
        </p:spPr>
        <p:txBody>
          <a:bodyPr>
            <a:normAutofit lnSpcReduction="10000"/>
          </a:bodyPr>
          <a:lstStyle/>
          <a:p>
            <a:pPr marL="0" indent="0" algn="just">
              <a:buNone/>
            </a:pPr>
            <a:r>
              <a:rPr lang="ka-GE" sz="2000" b="1" dirty="0">
                <a:latin typeface="Sylfaen" panose="010A0502050306030303" pitchFamily="18" charset="0"/>
              </a:rPr>
              <a:t>საპროექტო ქ/ს-ს და ეგხ-ს მშენებლობის ეტაპზე მოსალოდნელია გარკვეული რაოდენობის სახიფათო და არა სახიფათო ნარჩენების წარმოქმნა.</a:t>
            </a:r>
            <a:endParaRPr lang="en-US" sz="2000" b="1" dirty="0">
              <a:latin typeface="Sylfaen" panose="010A0502050306030303" pitchFamily="18" charset="0"/>
            </a:endParaRPr>
          </a:p>
          <a:p>
            <a:pPr marL="0" indent="0" algn="just">
              <a:buNone/>
            </a:pPr>
            <a:r>
              <a:rPr lang="ka-GE" sz="2000" b="1" dirty="0">
                <a:latin typeface="Sylfaen" panose="010A0502050306030303" pitchFamily="18" charset="0"/>
              </a:rPr>
              <a:t>მიუხედავად იმისა, რომ მშენებლობის დროს დიდი რაოდენობით ნარჩენების დაგროვება არ არის მოსალოდნელი, მაინც საჭიროა მოხდეს ნარჩენების დახარისხება მათი გვარობის მიხედვით, მათი თვისობრივი და რაოდენობრივი შეფასება, შემდგომი გამოყენება/უტილიზაციის მიზნით. ნარჩენების დროებითი განთავსებისათვის სამშენებლო მოედნებზე დაიდგმება სათანადო მარკირების მქონე დახურული კონტეინერები</a:t>
            </a:r>
            <a:r>
              <a:rPr lang="ka-GE" sz="2000" b="1" dirty="0" smtClean="0">
                <a:latin typeface="Sylfaen" panose="010A0502050306030303" pitchFamily="18" charset="0"/>
              </a:rPr>
              <a:t>.</a:t>
            </a:r>
          </a:p>
          <a:p>
            <a:pPr marL="0" indent="0" algn="ctr">
              <a:buNone/>
            </a:pPr>
            <a:r>
              <a:rPr lang="ka-GE" sz="2000" b="1" dirty="0" smtClean="0">
                <a:solidFill>
                  <a:srgbClr val="FF0000"/>
                </a:solidFill>
                <a:latin typeface="Sylfaen" panose="010A0502050306030303" pitchFamily="18" charset="0"/>
              </a:rPr>
              <a:t>შემარბილებელი ღონისძიებები</a:t>
            </a:r>
            <a:endParaRPr lang="en-US" sz="2000" b="1" dirty="0">
              <a:solidFill>
                <a:srgbClr val="FF0000"/>
              </a:solidFill>
              <a:latin typeface="Sylfaen" panose="010A0502050306030303" pitchFamily="18" charset="0"/>
            </a:endParaRPr>
          </a:p>
          <a:p>
            <a:pPr lvl="0" algn="just"/>
            <a:r>
              <a:rPr lang="ka-GE" sz="2000" b="1" dirty="0" smtClean="0">
                <a:latin typeface="Sylfaen" panose="010A0502050306030303" pitchFamily="18" charset="0"/>
              </a:rPr>
              <a:t>ამოღებული </a:t>
            </a:r>
            <a:r>
              <a:rPr lang="ka-GE" sz="2000" b="1" dirty="0">
                <a:latin typeface="Sylfaen" panose="010A0502050306030303" pitchFamily="18" charset="0"/>
              </a:rPr>
              <a:t>გრუნტი გამოყენებული იქნება პროექტის მიზნებისთვის;</a:t>
            </a:r>
            <a:endParaRPr lang="en-US" sz="2000" b="1" dirty="0">
              <a:latin typeface="Sylfaen" panose="010A0502050306030303" pitchFamily="18" charset="0"/>
            </a:endParaRPr>
          </a:p>
          <a:p>
            <a:pPr lvl="0" algn="just"/>
            <a:r>
              <a:rPr lang="ka-GE" sz="2000" b="1" dirty="0">
                <a:latin typeface="Sylfaen" panose="010A0502050306030303" pitchFamily="18" charset="0"/>
              </a:rPr>
              <a:t>ჯართი ჩაბარდება შესაბამის სამსახურს; </a:t>
            </a:r>
            <a:endParaRPr lang="en-US" sz="2000" b="1" dirty="0">
              <a:latin typeface="Sylfaen" panose="010A0502050306030303" pitchFamily="18" charset="0"/>
            </a:endParaRPr>
          </a:p>
          <a:p>
            <a:pPr lvl="0" algn="just"/>
            <a:r>
              <a:rPr lang="ka-GE" sz="2000" b="1" dirty="0">
                <a:latin typeface="Sylfaen" panose="010A0502050306030303" pitchFamily="18" charset="0"/>
              </a:rPr>
              <a:t>საყოფაცხოვრებო ნარჩენები განთავსდება მუნიციპალურ ნაგავსაყრელზე; </a:t>
            </a:r>
            <a:endParaRPr lang="en-US" sz="2000" b="1" dirty="0">
              <a:latin typeface="Sylfaen" panose="010A0502050306030303" pitchFamily="18" charset="0"/>
            </a:endParaRPr>
          </a:p>
          <a:p>
            <a:pPr lvl="0" algn="just"/>
            <a:r>
              <a:rPr lang="ka-GE" sz="2000" b="1" dirty="0">
                <a:latin typeface="Sylfaen" panose="010A0502050306030303" pitchFamily="18" charset="0"/>
              </a:rPr>
              <a:t>სახიფათო ნარჩენების დროებითი განთავსებისათვის სამშენებლო ობიექტებზე განთავსდება სპეციალური მარკირების მქონე ჰერმეტული კონტეინერები; </a:t>
            </a:r>
            <a:endParaRPr lang="en-US" sz="2000" b="1" dirty="0">
              <a:latin typeface="Sylfaen" panose="010A0502050306030303" pitchFamily="18" charset="0"/>
            </a:endParaRPr>
          </a:p>
          <a:p>
            <a:pPr lvl="0" algn="just"/>
            <a:r>
              <a:rPr lang="ka-GE" sz="2000" b="1" dirty="0">
                <a:latin typeface="Sylfaen" panose="010A0502050306030303" pitchFamily="18" charset="0"/>
              </a:rPr>
              <a:t>ნარჩენების მართვისათვის გამოყოფილი იქნას სათანადო მომზადების მქონე პერსონალი, რომელთაც პერიოდულად ჩაუტარდება სწავლება და ტესტირება; </a:t>
            </a:r>
            <a:endParaRPr lang="en-US" sz="2000" b="1" dirty="0">
              <a:latin typeface="Sylfaen" panose="010A0502050306030303" pitchFamily="18" charset="0"/>
            </a:endParaRPr>
          </a:p>
          <a:p>
            <a:pPr lvl="0" algn="just"/>
            <a:r>
              <a:rPr lang="ka-GE" sz="2000" b="1" dirty="0">
                <a:latin typeface="Sylfaen" panose="010A0502050306030303" pitchFamily="18" charset="0"/>
              </a:rPr>
              <a:t>სახიფათო ნარჩენების გატანა შემდგომი მართვის მიზნით მოხდეს მხოლოდ ამ საქმიანობაზე სათანადო ნებართვის მქონე კონტრაქტორის </a:t>
            </a:r>
            <a:r>
              <a:rPr lang="ka-GE" sz="2000" b="1" dirty="0" smtClean="0">
                <a:latin typeface="Sylfaen" panose="010A0502050306030303" pitchFamily="18" charset="0"/>
              </a:rPr>
              <a:t>საშუალებით</a:t>
            </a:r>
            <a:r>
              <a:rPr lang="ka-GE" sz="2000" b="1" dirty="0">
                <a:latin typeface="Sylfaen" panose="010A0502050306030303" pitchFamily="18" charset="0"/>
              </a:rPr>
              <a:t>.</a:t>
            </a:r>
            <a:endParaRPr lang="en-US" sz="2000" b="1" dirty="0">
              <a:latin typeface="Sylfaen" panose="010A0502050306030303" pitchFamily="18" charset="0"/>
            </a:endParaRPr>
          </a:p>
          <a:p>
            <a:pPr>
              <a:buClr>
                <a:schemeClr val="accent1"/>
              </a:buClr>
              <a:buFont typeface="Wingdings" panose="05000000000000000000" pitchFamily="2" charset="2"/>
              <a:buChar char="Ø"/>
            </a:pPr>
            <a:endParaRPr lang="ka-GE" sz="2000" b="1" dirty="0">
              <a:latin typeface="Sylfaen" panose="010A0502050306030303" pitchFamily="18" charset="0"/>
            </a:endParaRPr>
          </a:p>
          <a:p>
            <a:endParaRPr lang="en-US" dirty="0"/>
          </a:p>
          <a:p>
            <a:endParaRPr lang="en-US" dirty="0"/>
          </a:p>
        </p:txBody>
      </p:sp>
    </p:spTree>
    <p:extLst>
      <p:ext uri="{BB962C8B-B14F-4D97-AF65-F5344CB8AC3E}">
        <p14:creationId xmlns:p14="http://schemas.microsoft.com/office/powerpoint/2010/main" val="314848562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193" y="1"/>
            <a:ext cx="12000807" cy="989214"/>
          </a:xfrm>
        </p:spPr>
        <p:txBody>
          <a:bodyPr>
            <a:normAutofit fontScale="90000"/>
          </a:bodyPr>
          <a:lstStyle/>
          <a:p>
            <a:pPr lvl="1" algn="ctr" rtl="0">
              <a:lnSpc>
                <a:spcPct val="90000"/>
              </a:lnSpc>
              <a:spcBef>
                <a:spcPct val="0"/>
              </a:spcBef>
            </a:pPr>
            <a:r>
              <a:rPr lang="ka-GE" sz="2400" b="1" kern="1200" dirty="0" smtClean="0">
                <a:solidFill>
                  <a:schemeClr val="tx1">
                    <a:lumMod val="75000"/>
                    <a:lumOff val="25000"/>
                  </a:schemeClr>
                </a:solidFill>
                <a:latin typeface="Sylfaen" panose="010A0502050306030303" pitchFamily="18" charset="0"/>
                <a:ea typeface="+mn-ea"/>
                <a:cs typeface="+mn-cs"/>
              </a:rPr>
              <a:t/>
            </a:r>
            <a:br>
              <a:rPr lang="ka-GE" sz="2400" b="1" kern="1200" dirty="0" smtClean="0">
                <a:solidFill>
                  <a:schemeClr val="tx1">
                    <a:lumMod val="75000"/>
                    <a:lumOff val="25000"/>
                  </a:schemeClr>
                </a:solidFill>
                <a:latin typeface="Sylfaen" panose="010A0502050306030303" pitchFamily="18" charset="0"/>
                <a:ea typeface="+mn-ea"/>
                <a:cs typeface="+mn-cs"/>
              </a:rPr>
            </a:br>
            <a:r>
              <a:rPr lang="en-US" sz="2700" b="1" kern="1200" dirty="0" err="1" smtClean="0">
                <a:solidFill>
                  <a:schemeClr val="tx1">
                    <a:lumMod val="75000"/>
                    <a:lumOff val="25000"/>
                  </a:schemeClr>
                </a:solidFill>
                <a:latin typeface="Sylfaen" panose="010A0502050306030303" pitchFamily="18" charset="0"/>
                <a:ea typeface="+mn-ea"/>
                <a:cs typeface="+mn-cs"/>
              </a:rPr>
              <a:t>ზემოქმედება</a:t>
            </a:r>
            <a:r>
              <a:rPr lang="en-US" sz="2700" b="1" kern="1200" dirty="0" smtClean="0">
                <a:solidFill>
                  <a:schemeClr val="tx1">
                    <a:lumMod val="75000"/>
                    <a:lumOff val="25000"/>
                  </a:schemeClr>
                </a:solidFill>
                <a:latin typeface="Sylfaen" panose="010A0502050306030303" pitchFamily="18" charset="0"/>
                <a:ea typeface="+mn-ea"/>
                <a:cs typeface="+mn-cs"/>
              </a:rPr>
              <a:t> </a:t>
            </a:r>
            <a:r>
              <a:rPr lang="en-US" sz="2700" b="1" kern="1200" dirty="0" err="1">
                <a:solidFill>
                  <a:schemeClr val="tx1">
                    <a:lumMod val="75000"/>
                    <a:lumOff val="25000"/>
                  </a:schemeClr>
                </a:solidFill>
                <a:latin typeface="Sylfaen" panose="010A0502050306030303" pitchFamily="18" charset="0"/>
                <a:ea typeface="+mn-ea"/>
                <a:cs typeface="+mn-cs"/>
              </a:rPr>
              <a:t>სოციალურ-ეკონომიკურ</a:t>
            </a:r>
            <a:r>
              <a:rPr lang="en-US" sz="2700" b="1" kern="1200" dirty="0">
                <a:solidFill>
                  <a:schemeClr val="tx1">
                    <a:lumMod val="75000"/>
                    <a:lumOff val="25000"/>
                  </a:schemeClr>
                </a:solidFill>
                <a:latin typeface="Sylfaen" panose="010A0502050306030303" pitchFamily="18" charset="0"/>
                <a:ea typeface="+mn-ea"/>
                <a:cs typeface="+mn-cs"/>
              </a:rPr>
              <a:t> გარემოზე</a:t>
            </a:r>
            <a:r>
              <a:rPr lang="en-US" sz="1800" b="1" dirty="0"/>
              <a:t/>
            </a:r>
            <a:br>
              <a:rPr lang="en-US" sz="1800" b="1" dirty="0"/>
            </a:br>
            <a:endParaRPr lang="en-US" dirty="0"/>
          </a:p>
        </p:txBody>
      </p:sp>
      <p:sp>
        <p:nvSpPr>
          <p:cNvPr id="3" name="Content Placeholder 2"/>
          <p:cNvSpPr>
            <a:spLocks noGrp="1"/>
          </p:cNvSpPr>
          <p:nvPr>
            <p:ph idx="1"/>
          </p:nvPr>
        </p:nvSpPr>
        <p:spPr>
          <a:xfrm>
            <a:off x="191193" y="1305098"/>
            <a:ext cx="12000807" cy="5552902"/>
          </a:xfrm>
        </p:spPr>
        <p:txBody>
          <a:bodyPr>
            <a:noAutofit/>
          </a:bodyPr>
          <a:lstStyle/>
          <a:p>
            <a:pPr algn="just">
              <a:buClr>
                <a:schemeClr val="accent1"/>
              </a:buClr>
              <a:buFont typeface="Wingdings" panose="05000000000000000000" pitchFamily="2" charset="2"/>
              <a:buChar char="Ø"/>
            </a:pPr>
            <a:r>
              <a:rPr lang="ka-GE" sz="2000" b="1" dirty="0">
                <a:latin typeface="Sylfaen" panose="010A0502050306030303" pitchFamily="18" charset="0"/>
              </a:rPr>
              <a:t>პროექტის ფარგლებში არ არსებობს ფიზიკური განსახლების საჭიროება. </a:t>
            </a:r>
            <a:endParaRPr lang="en-US" sz="2000" b="1" dirty="0">
              <a:latin typeface="Sylfaen" panose="010A0502050306030303" pitchFamily="18" charset="0"/>
            </a:endParaRPr>
          </a:p>
          <a:p>
            <a:pPr algn="just">
              <a:buClr>
                <a:schemeClr val="accent1"/>
              </a:buClr>
              <a:buFont typeface="Wingdings" panose="05000000000000000000" pitchFamily="2" charset="2"/>
              <a:buChar char="Ø"/>
            </a:pPr>
            <a:r>
              <a:rPr lang="ka-GE" sz="2000" b="1" dirty="0">
                <a:latin typeface="Sylfaen" panose="010A0502050306030303" pitchFamily="18" charset="0"/>
              </a:rPr>
              <a:t>საპროექტო ქევსადგურ „გამარჯვებას“ ტერიტორია (ს/</a:t>
            </a:r>
            <a:r>
              <a:rPr lang="en-US" sz="2000" b="1" dirty="0">
                <a:latin typeface="Sylfaen" panose="010A0502050306030303" pitchFamily="18" charset="0"/>
              </a:rPr>
              <a:t>კ 81.10.39.365</a:t>
            </a:r>
            <a:r>
              <a:rPr lang="ka-GE" sz="2000" b="1" dirty="0">
                <a:latin typeface="Sylfaen" panose="010A0502050306030303" pitchFamily="18" charset="0"/>
              </a:rPr>
              <a:t>) სს „ენერგო-პრო ჯორჯიას“ სახელმწიფოსგან გადაეცა კერძო საკუთრებაში.</a:t>
            </a:r>
          </a:p>
          <a:p>
            <a:pPr algn="just">
              <a:buClr>
                <a:schemeClr val="accent1"/>
              </a:buClr>
              <a:buFont typeface="Wingdings" panose="05000000000000000000" pitchFamily="2" charset="2"/>
              <a:buChar char="Ø"/>
            </a:pPr>
            <a:r>
              <a:rPr lang="ka-GE" sz="2000" b="1" dirty="0">
                <a:latin typeface="Sylfaen" panose="010A0502050306030303" pitchFamily="18" charset="0"/>
              </a:rPr>
              <a:t>ეგხ-ის ტრასას, თავდაპირველი მონაკვეთი გადის ასევე სახელმწიფოს კუთვნილ ნაკვეთზე (ს/</a:t>
            </a:r>
            <a:r>
              <a:rPr lang="en-US" sz="2000" b="1" dirty="0">
                <a:latin typeface="Sylfaen" panose="010A0502050306030303" pitchFamily="18" charset="0"/>
              </a:rPr>
              <a:t>კ 81.10.39.364</a:t>
            </a:r>
            <a:r>
              <a:rPr lang="ka-GE" sz="2000" b="1" dirty="0">
                <a:latin typeface="Sylfaen" panose="010A0502050306030303" pitchFamily="18" charset="0"/>
              </a:rPr>
              <a:t>), რისთვისაც გამოყოფილია სერვიტუტი (4მ-იანი დერეფნის სახით). ამის შემდგომ ეგხ-ის ტრასა ძირითადად გაუყვება არსებული მეორეხარისხოვანი გზის კიდეს, საიდანაც დაცილება სასოფლო-სამეურნეო ნაკვეთებსა და გზისპირს შორის იძლევა სამშენებლო სამუშაოების შეზღუდვის გარეშე წარმოების </a:t>
            </a:r>
            <a:r>
              <a:rPr lang="ka-GE" sz="2000" b="1" dirty="0" smtClean="0">
                <a:latin typeface="Sylfaen" panose="010A0502050306030303" pitchFamily="18" charset="0"/>
              </a:rPr>
              <a:t>საშუალებას;</a:t>
            </a:r>
          </a:p>
          <a:p>
            <a:pPr algn="just">
              <a:buFont typeface="Wingdings" panose="05000000000000000000" pitchFamily="2" charset="2"/>
              <a:buChar char="Ø"/>
            </a:pPr>
            <a:r>
              <a:rPr lang="en-US" sz="2000" b="1" dirty="0" err="1">
                <a:latin typeface="Sylfaen" panose="010A0502050306030303" pitchFamily="18" charset="0"/>
              </a:rPr>
              <a:t>დაგეგმილი</a:t>
            </a:r>
            <a:r>
              <a:rPr lang="en-US" sz="2000" b="1" dirty="0">
                <a:latin typeface="Sylfaen" panose="010A0502050306030303" pitchFamily="18" charset="0"/>
              </a:rPr>
              <a:t> </a:t>
            </a:r>
            <a:r>
              <a:rPr lang="en-US" sz="2000" b="1" dirty="0" err="1">
                <a:latin typeface="Sylfaen" panose="010A0502050306030303" pitchFamily="18" charset="0"/>
              </a:rPr>
              <a:t>საქმიანობის</a:t>
            </a:r>
            <a:r>
              <a:rPr lang="en-US" sz="2000" b="1" dirty="0">
                <a:latin typeface="Sylfaen" panose="010A0502050306030303" pitchFamily="18" charset="0"/>
              </a:rPr>
              <a:t> </a:t>
            </a:r>
            <a:r>
              <a:rPr lang="en-US" sz="2000" b="1" dirty="0" err="1">
                <a:latin typeface="Sylfaen" panose="010A0502050306030303" pitchFamily="18" charset="0"/>
              </a:rPr>
              <a:t>მშენებლობის</a:t>
            </a:r>
            <a:r>
              <a:rPr lang="en-US" sz="2000" b="1" dirty="0">
                <a:latin typeface="Sylfaen" panose="010A0502050306030303" pitchFamily="18" charset="0"/>
              </a:rPr>
              <a:t> </a:t>
            </a:r>
            <a:r>
              <a:rPr lang="en-US" sz="2000" b="1" dirty="0" err="1">
                <a:latin typeface="Sylfaen" panose="010A0502050306030303" pitchFamily="18" charset="0"/>
              </a:rPr>
              <a:t>ეტაპზე</a:t>
            </a:r>
            <a:r>
              <a:rPr lang="en-US" sz="2000" b="1" dirty="0">
                <a:latin typeface="Sylfaen" panose="010A0502050306030303" pitchFamily="18" charset="0"/>
              </a:rPr>
              <a:t> </a:t>
            </a:r>
            <a:r>
              <a:rPr lang="en-US" sz="2000" b="1" dirty="0" err="1">
                <a:latin typeface="Sylfaen" panose="010A0502050306030303" pitchFamily="18" charset="0"/>
              </a:rPr>
              <a:t>დასაქმებული</a:t>
            </a:r>
            <a:r>
              <a:rPr lang="en-US" sz="2000" b="1" dirty="0">
                <a:latin typeface="Sylfaen" panose="010A0502050306030303" pitchFamily="18" charset="0"/>
              </a:rPr>
              <a:t> </a:t>
            </a:r>
            <a:r>
              <a:rPr lang="en-US" sz="2000" b="1" dirty="0" err="1">
                <a:latin typeface="Sylfaen" panose="010A0502050306030303" pitchFamily="18" charset="0"/>
              </a:rPr>
              <a:t>იქნება</a:t>
            </a:r>
            <a:r>
              <a:rPr lang="en-US" sz="2000" b="1" dirty="0">
                <a:latin typeface="Sylfaen" panose="010A0502050306030303" pitchFamily="18" charset="0"/>
              </a:rPr>
              <a:t> 10-15 </a:t>
            </a:r>
            <a:r>
              <a:rPr lang="en-US" sz="2000" b="1" dirty="0" err="1">
                <a:latin typeface="Sylfaen" panose="010A0502050306030303" pitchFamily="18" charset="0"/>
              </a:rPr>
              <a:t>ადამიანი</a:t>
            </a:r>
            <a:r>
              <a:rPr lang="en-US" sz="2000" b="1" dirty="0">
                <a:latin typeface="Sylfaen" panose="010A0502050306030303" pitchFamily="18" charset="0"/>
              </a:rPr>
              <a:t>, </a:t>
            </a:r>
            <a:r>
              <a:rPr lang="en-US" sz="2000" b="1" dirty="0" err="1">
                <a:latin typeface="Sylfaen" panose="010A0502050306030303" pitchFamily="18" charset="0"/>
              </a:rPr>
              <a:t>ხოლო</a:t>
            </a:r>
            <a:r>
              <a:rPr lang="en-US" sz="2000" b="1" dirty="0">
                <a:latin typeface="Sylfaen" panose="010A0502050306030303" pitchFamily="18" charset="0"/>
              </a:rPr>
              <a:t> </a:t>
            </a:r>
            <a:r>
              <a:rPr lang="en-US" sz="2000" b="1" dirty="0" err="1">
                <a:latin typeface="Sylfaen" panose="010A0502050306030303" pitchFamily="18" charset="0"/>
              </a:rPr>
              <a:t>ექსპლუატაციის</a:t>
            </a:r>
            <a:r>
              <a:rPr lang="en-US" sz="2000" b="1" dirty="0">
                <a:latin typeface="Sylfaen" panose="010A0502050306030303" pitchFamily="18" charset="0"/>
              </a:rPr>
              <a:t> </a:t>
            </a:r>
            <a:r>
              <a:rPr lang="en-US" sz="2000" b="1" dirty="0" err="1">
                <a:latin typeface="Sylfaen" panose="010A0502050306030303" pitchFamily="18" charset="0"/>
              </a:rPr>
              <a:t>ეტაპზე</a:t>
            </a:r>
            <a:r>
              <a:rPr lang="en-US" sz="2000" b="1" dirty="0">
                <a:latin typeface="Sylfaen" panose="010A0502050306030303" pitchFamily="18" charset="0"/>
              </a:rPr>
              <a:t> 4-5 </a:t>
            </a:r>
            <a:r>
              <a:rPr lang="en-US" sz="2000" b="1" dirty="0" err="1">
                <a:latin typeface="Sylfaen" panose="010A0502050306030303" pitchFamily="18" charset="0"/>
              </a:rPr>
              <a:t>ადამიანი</a:t>
            </a:r>
            <a:r>
              <a:rPr lang="en-US" sz="2000" b="1" dirty="0">
                <a:latin typeface="Sylfaen" panose="010A0502050306030303" pitchFamily="18" charset="0"/>
              </a:rPr>
              <a:t>, </a:t>
            </a:r>
            <a:r>
              <a:rPr lang="en-US" sz="2000" b="1" dirty="0" err="1">
                <a:latin typeface="Sylfaen" panose="010A0502050306030303" pitchFamily="18" charset="0"/>
              </a:rPr>
              <a:t>რაც</a:t>
            </a:r>
            <a:r>
              <a:rPr lang="en-US" sz="2000" b="1" dirty="0">
                <a:latin typeface="Sylfaen" panose="010A0502050306030303" pitchFamily="18" charset="0"/>
              </a:rPr>
              <a:t> </a:t>
            </a:r>
            <a:r>
              <a:rPr lang="en-US" sz="2000" b="1" dirty="0" err="1">
                <a:latin typeface="Sylfaen" panose="010A0502050306030303" pitchFamily="18" charset="0"/>
              </a:rPr>
              <a:t>რეგიონის</a:t>
            </a:r>
            <a:r>
              <a:rPr lang="en-US" sz="2000" b="1" dirty="0">
                <a:latin typeface="Sylfaen" panose="010A0502050306030303" pitchFamily="18" charset="0"/>
              </a:rPr>
              <a:t> </a:t>
            </a:r>
            <a:r>
              <a:rPr lang="en-US" sz="2000" b="1" dirty="0" err="1">
                <a:latin typeface="Sylfaen" panose="010A0502050306030303" pitchFamily="18" charset="0"/>
              </a:rPr>
              <a:t>დასაქმების</a:t>
            </a:r>
            <a:r>
              <a:rPr lang="en-US" sz="2000" b="1" dirty="0">
                <a:latin typeface="Sylfaen" panose="010A0502050306030303" pitchFamily="18" charset="0"/>
              </a:rPr>
              <a:t> </a:t>
            </a:r>
            <a:r>
              <a:rPr lang="en-US" sz="2000" b="1" dirty="0" err="1">
                <a:latin typeface="Sylfaen" panose="010A0502050306030303" pitchFamily="18" charset="0"/>
              </a:rPr>
              <a:t>მაჩვენებლის</a:t>
            </a:r>
            <a:r>
              <a:rPr lang="en-US" sz="2000" b="1" dirty="0">
                <a:latin typeface="Sylfaen" panose="010A0502050306030303" pitchFamily="18" charset="0"/>
              </a:rPr>
              <a:t> </a:t>
            </a:r>
            <a:r>
              <a:rPr lang="en-US" sz="2000" b="1" dirty="0" err="1">
                <a:latin typeface="Sylfaen" panose="010A0502050306030303" pitchFamily="18" charset="0"/>
              </a:rPr>
              <a:t>მნიშვნელოვან</a:t>
            </a:r>
            <a:r>
              <a:rPr lang="en-US" sz="2000" b="1" dirty="0">
                <a:latin typeface="Sylfaen" panose="010A0502050306030303" pitchFamily="18" charset="0"/>
              </a:rPr>
              <a:t> </a:t>
            </a:r>
            <a:r>
              <a:rPr lang="en-US" sz="2000" b="1" dirty="0" err="1">
                <a:latin typeface="Sylfaen" panose="010A0502050306030303" pitchFamily="18" charset="0"/>
              </a:rPr>
              <a:t>ზრდას</a:t>
            </a:r>
            <a:r>
              <a:rPr lang="en-US" sz="2000" b="1" dirty="0">
                <a:latin typeface="Sylfaen" panose="010A0502050306030303" pitchFamily="18" charset="0"/>
              </a:rPr>
              <a:t> </a:t>
            </a:r>
            <a:r>
              <a:rPr lang="en-US" sz="2000" b="1" dirty="0" err="1">
                <a:latin typeface="Sylfaen" panose="010A0502050306030303" pitchFamily="18" charset="0"/>
              </a:rPr>
              <a:t>და</a:t>
            </a:r>
            <a:r>
              <a:rPr lang="en-US" sz="2000" b="1" dirty="0">
                <a:latin typeface="Sylfaen" panose="010A0502050306030303" pitchFamily="18" charset="0"/>
              </a:rPr>
              <a:t> </a:t>
            </a:r>
            <a:r>
              <a:rPr lang="en-US" sz="2000" b="1" dirty="0" err="1">
                <a:latin typeface="Sylfaen" panose="010A0502050306030303" pitchFamily="18" charset="0"/>
              </a:rPr>
              <a:t>ადგილობრივი</a:t>
            </a:r>
            <a:r>
              <a:rPr lang="en-US" sz="2000" b="1" dirty="0">
                <a:latin typeface="Sylfaen" panose="010A0502050306030303" pitchFamily="18" charset="0"/>
              </a:rPr>
              <a:t> </a:t>
            </a:r>
            <a:r>
              <a:rPr lang="en-US" sz="2000" b="1" dirty="0" err="1">
                <a:latin typeface="Sylfaen" panose="010A0502050306030303" pitchFamily="18" charset="0"/>
              </a:rPr>
              <a:t>მოსახლეობის</a:t>
            </a:r>
            <a:r>
              <a:rPr lang="en-US" sz="2000" b="1" dirty="0">
                <a:latin typeface="Sylfaen" panose="010A0502050306030303" pitchFamily="18" charset="0"/>
              </a:rPr>
              <a:t> </a:t>
            </a:r>
            <a:r>
              <a:rPr lang="en-US" sz="2000" b="1" dirty="0" err="1">
                <a:latin typeface="Sylfaen" panose="010A0502050306030303" pitchFamily="18" charset="0"/>
              </a:rPr>
              <a:t>სოციალურ-ეკონომიკური</a:t>
            </a:r>
            <a:r>
              <a:rPr lang="en-US" sz="2000" b="1" dirty="0">
                <a:latin typeface="Sylfaen" panose="010A0502050306030303" pitchFamily="18" charset="0"/>
              </a:rPr>
              <a:t> </a:t>
            </a:r>
            <a:r>
              <a:rPr lang="en-US" sz="2000" b="1" dirty="0" err="1">
                <a:latin typeface="Sylfaen" panose="010A0502050306030303" pitchFamily="18" charset="0"/>
              </a:rPr>
              <a:t>მდგომარეობის</a:t>
            </a:r>
            <a:r>
              <a:rPr lang="en-US" sz="2000" b="1" dirty="0">
                <a:latin typeface="Sylfaen" panose="010A0502050306030303" pitchFamily="18" charset="0"/>
              </a:rPr>
              <a:t> </a:t>
            </a:r>
            <a:r>
              <a:rPr lang="en-US" sz="2000" b="1" dirty="0" err="1">
                <a:latin typeface="Sylfaen" panose="010A0502050306030303" pitchFamily="18" charset="0"/>
              </a:rPr>
              <a:t>შესამჩნევ</a:t>
            </a:r>
            <a:r>
              <a:rPr lang="en-US" sz="2000" b="1" dirty="0">
                <a:latin typeface="Sylfaen" panose="010A0502050306030303" pitchFamily="18" charset="0"/>
              </a:rPr>
              <a:t> </a:t>
            </a:r>
            <a:r>
              <a:rPr lang="en-US" sz="2000" b="1" dirty="0" err="1">
                <a:latin typeface="Sylfaen" panose="010A0502050306030303" pitchFamily="18" charset="0"/>
              </a:rPr>
              <a:t>გაუმჯობესებას</a:t>
            </a:r>
            <a:r>
              <a:rPr lang="en-US" sz="2000" b="1" dirty="0">
                <a:latin typeface="Sylfaen" panose="010A0502050306030303" pitchFamily="18" charset="0"/>
              </a:rPr>
              <a:t> </a:t>
            </a:r>
            <a:r>
              <a:rPr lang="ka-GE" sz="2000" b="1" dirty="0">
                <a:latin typeface="Sylfaen" panose="010A0502050306030303" pitchFamily="18" charset="0"/>
              </a:rPr>
              <a:t>ვერ გამოიწვევს </a:t>
            </a:r>
            <a:r>
              <a:rPr lang="en-US" sz="2000" b="1" dirty="0" err="1">
                <a:latin typeface="Sylfaen" panose="010A0502050306030303" pitchFamily="18" charset="0"/>
              </a:rPr>
              <a:t>გამოიწვევს</a:t>
            </a:r>
            <a:r>
              <a:rPr lang="en-US" sz="2000" b="1" dirty="0">
                <a:latin typeface="Sylfaen" panose="010A0502050306030303" pitchFamily="18" charset="0"/>
              </a:rPr>
              <a:t>. </a:t>
            </a:r>
            <a:r>
              <a:rPr lang="en-US" sz="2000" b="1" dirty="0" err="1">
                <a:latin typeface="Sylfaen" panose="010A0502050306030303" pitchFamily="18" charset="0"/>
              </a:rPr>
              <a:t>შესაბამისად</a:t>
            </a:r>
            <a:r>
              <a:rPr lang="en-US" sz="2000" b="1" dirty="0">
                <a:latin typeface="Sylfaen" panose="010A0502050306030303" pitchFamily="18" charset="0"/>
              </a:rPr>
              <a:t> </a:t>
            </a:r>
            <a:r>
              <a:rPr lang="en-US" sz="2000" b="1" dirty="0" err="1">
                <a:latin typeface="Sylfaen" panose="010A0502050306030303" pitchFamily="18" charset="0"/>
              </a:rPr>
              <a:t>დასაქმებასა</a:t>
            </a:r>
            <a:r>
              <a:rPr lang="en-US" sz="2000" b="1" dirty="0">
                <a:latin typeface="Sylfaen" panose="010A0502050306030303" pitchFamily="18" charset="0"/>
              </a:rPr>
              <a:t> </a:t>
            </a:r>
            <a:r>
              <a:rPr lang="en-US" sz="2000" b="1" dirty="0" err="1">
                <a:latin typeface="Sylfaen" panose="010A0502050306030303" pitchFamily="18" charset="0"/>
              </a:rPr>
              <a:t>და</a:t>
            </a:r>
            <a:r>
              <a:rPr lang="en-US" sz="2000" b="1" dirty="0">
                <a:latin typeface="Sylfaen" panose="010A0502050306030303" pitchFamily="18" charset="0"/>
              </a:rPr>
              <a:t> </a:t>
            </a:r>
            <a:r>
              <a:rPr lang="en-US" sz="2000" b="1" dirty="0" err="1">
                <a:latin typeface="Sylfaen" panose="010A0502050306030303" pitchFamily="18" charset="0"/>
              </a:rPr>
              <a:t>ეკონომიკურ</a:t>
            </a:r>
            <a:r>
              <a:rPr lang="en-US" sz="2000" b="1" dirty="0">
                <a:latin typeface="Sylfaen" panose="010A0502050306030303" pitchFamily="18" charset="0"/>
              </a:rPr>
              <a:t> </a:t>
            </a:r>
            <a:r>
              <a:rPr lang="en-US" sz="2000" b="1" dirty="0" err="1">
                <a:latin typeface="Sylfaen" panose="010A0502050306030303" pitchFamily="18" charset="0"/>
              </a:rPr>
              <a:t>გარემოზე</a:t>
            </a:r>
            <a:r>
              <a:rPr lang="en-US" sz="2000" b="1" dirty="0">
                <a:latin typeface="Sylfaen" panose="010A0502050306030303" pitchFamily="18" charset="0"/>
              </a:rPr>
              <a:t> </a:t>
            </a:r>
            <a:r>
              <a:rPr lang="en-US" sz="2000" b="1" dirty="0" err="1">
                <a:latin typeface="Sylfaen" panose="010A0502050306030303" pitchFamily="18" charset="0"/>
              </a:rPr>
              <a:t>ზემოქმედება</a:t>
            </a:r>
            <a:r>
              <a:rPr lang="en-US" sz="2000" b="1" dirty="0">
                <a:latin typeface="Sylfaen" panose="010A0502050306030303" pitchFamily="18" charset="0"/>
              </a:rPr>
              <a:t> </a:t>
            </a:r>
            <a:r>
              <a:rPr lang="en-US" sz="2000" b="1" dirty="0" err="1">
                <a:latin typeface="Sylfaen" panose="010A0502050306030303" pitchFamily="18" charset="0"/>
              </a:rPr>
              <a:t>იქნება</a:t>
            </a:r>
            <a:r>
              <a:rPr lang="en-US" sz="2000" b="1" dirty="0">
                <a:latin typeface="Sylfaen" panose="010A0502050306030303" pitchFamily="18" charset="0"/>
              </a:rPr>
              <a:t> </a:t>
            </a:r>
            <a:r>
              <a:rPr lang="en-US" sz="2000" b="1" dirty="0" err="1">
                <a:latin typeface="Sylfaen" panose="010A0502050306030303" pitchFamily="18" charset="0"/>
              </a:rPr>
              <a:t>დადებითი</a:t>
            </a:r>
            <a:r>
              <a:rPr lang="en-US" sz="2000" b="1" dirty="0">
                <a:latin typeface="Sylfaen" panose="010A0502050306030303" pitchFamily="18" charset="0"/>
              </a:rPr>
              <a:t>, </a:t>
            </a:r>
            <a:r>
              <a:rPr lang="en-US" sz="2000" b="1" dirty="0" err="1">
                <a:latin typeface="Sylfaen" panose="010A0502050306030303" pitchFamily="18" charset="0"/>
              </a:rPr>
              <a:t>თუმცა</a:t>
            </a:r>
            <a:r>
              <a:rPr lang="en-US" sz="2000" b="1" dirty="0">
                <a:latin typeface="Sylfaen" panose="010A0502050306030303" pitchFamily="18" charset="0"/>
              </a:rPr>
              <a:t> </a:t>
            </a:r>
            <a:r>
              <a:rPr lang="en-US" sz="2000" b="1" dirty="0" err="1">
                <a:latin typeface="Sylfaen" panose="010A0502050306030303" pitchFamily="18" charset="0"/>
              </a:rPr>
              <a:t>უმნიშვნელო</a:t>
            </a:r>
            <a:r>
              <a:rPr lang="en-US" sz="2000" b="1" dirty="0">
                <a:latin typeface="Sylfaen" panose="010A0502050306030303" pitchFamily="18" charset="0"/>
              </a:rPr>
              <a:t>.</a:t>
            </a:r>
          </a:p>
          <a:p>
            <a:pPr marL="0" indent="0" algn="just">
              <a:buClr>
                <a:schemeClr val="accent1"/>
              </a:buClr>
              <a:buNone/>
            </a:pPr>
            <a:endParaRPr lang="en-US" sz="2000" b="1" dirty="0">
              <a:latin typeface="Sylfaen" panose="010A0502050306030303" pitchFamily="18" charset="0"/>
            </a:endParaRPr>
          </a:p>
        </p:txBody>
      </p:sp>
    </p:spTree>
    <p:extLst>
      <p:ext uri="{BB962C8B-B14F-4D97-AF65-F5344CB8AC3E}">
        <p14:creationId xmlns:p14="http://schemas.microsoft.com/office/powerpoint/2010/main" val="26773773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6564" y="337831"/>
            <a:ext cx="10515600" cy="1136128"/>
          </a:xfrm>
        </p:spPr>
        <p:txBody>
          <a:bodyPr/>
          <a:lstStyle/>
          <a:p>
            <a:pPr lvl="1" algn="ctr" rtl="0">
              <a:lnSpc>
                <a:spcPct val="90000"/>
              </a:lnSpc>
              <a:spcBef>
                <a:spcPct val="0"/>
              </a:spcBef>
            </a:pPr>
            <a:r>
              <a:rPr lang="en-US" sz="2400" b="1" kern="1200" dirty="0" err="1">
                <a:solidFill>
                  <a:schemeClr val="tx1">
                    <a:lumMod val="75000"/>
                    <a:lumOff val="25000"/>
                  </a:schemeClr>
                </a:solidFill>
                <a:latin typeface="Sylfaen" panose="010A0502050306030303" pitchFamily="18" charset="0"/>
                <a:ea typeface="+mn-ea"/>
                <a:cs typeface="+mn-cs"/>
              </a:rPr>
              <a:t>ზემოქმედება</a:t>
            </a:r>
            <a:r>
              <a:rPr lang="en-US" sz="2400" b="1" kern="1200" dirty="0">
                <a:solidFill>
                  <a:schemeClr val="tx1">
                    <a:lumMod val="75000"/>
                    <a:lumOff val="25000"/>
                  </a:schemeClr>
                </a:solidFill>
                <a:latin typeface="Sylfaen" panose="010A0502050306030303" pitchFamily="18" charset="0"/>
                <a:ea typeface="+mn-ea"/>
                <a:cs typeface="+mn-cs"/>
              </a:rPr>
              <a:t> </a:t>
            </a:r>
            <a:r>
              <a:rPr lang="en-US" sz="2400" b="1" kern="1200" dirty="0" err="1">
                <a:solidFill>
                  <a:schemeClr val="tx1">
                    <a:lumMod val="75000"/>
                    <a:lumOff val="25000"/>
                  </a:schemeClr>
                </a:solidFill>
                <a:latin typeface="Sylfaen" panose="010A0502050306030303" pitchFamily="18" charset="0"/>
                <a:ea typeface="+mn-ea"/>
                <a:cs typeface="+mn-cs"/>
              </a:rPr>
              <a:t>ისტორიულ-კულტურულ</a:t>
            </a:r>
            <a:r>
              <a:rPr lang="en-US" sz="2400" b="1" kern="1200" dirty="0">
                <a:solidFill>
                  <a:schemeClr val="tx1">
                    <a:lumMod val="75000"/>
                    <a:lumOff val="25000"/>
                  </a:schemeClr>
                </a:solidFill>
                <a:latin typeface="Sylfaen" panose="010A0502050306030303" pitchFamily="18" charset="0"/>
                <a:ea typeface="+mn-ea"/>
                <a:cs typeface="+mn-cs"/>
              </a:rPr>
              <a:t> </a:t>
            </a:r>
            <a:r>
              <a:rPr lang="en-US" sz="2400" b="1" kern="1200" dirty="0" err="1">
                <a:solidFill>
                  <a:schemeClr val="tx1">
                    <a:lumMod val="75000"/>
                    <a:lumOff val="25000"/>
                  </a:schemeClr>
                </a:solidFill>
                <a:latin typeface="Sylfaen" panose="010A0502050306030303" pitchFamily="18" charset="0"/>
                <a:ea typeface="+mn-ea"/>
                <a:cs typeface="+mn-cs"/>
              </a:rPr>
              <a:t>და</a:t>
            </a:r>
            <a:r>
              <a:rPr lang="en-US" sz="2400" b="1" kern="1200" dirty="0">
                <a:solidFill>
                  <a:schemeClr val="tx1">
                    <a:lumMod val="75000"/>
                    <a:lumOff val="25000"/>
                  </a:schemeClr>
                </a:solidFill>
                <a:latin typeface="Sylfaen" panose="010A0502050306030303" pitchFamily="18" charset="0"/>
                <a:ea typeface="+mn-ea"/>
                <a:cs typeface="+mn-cs"/>
              </a:rPr>
              <a:t> </a:t>
            </a:r>
            <a:r>
              <a:rPr lang="en-US" sz="2400" b="1" kern="1200" dirty="0" err="1">
                <a:solidFill>
                  <a:schemeClr val="tx1">
                    <a:lumMod val="75000"/>
                    <a:lumOff val="25000"/>
                  </a:schemeClr>
                </a:solidFill>
                <a:latin typeface="Sylfaen" panose="010A0502050306030303" pitchFamily="18" charset="0"/>
                <a:ea typeface="+mn-ea"/>
                <a:cs typeface="+mn-cs"/>
              </a:rPr>
              <a:t>არქეოლოგიურ</a:t>
            </a:r>
            <a:r>
              <a:rPr lang="en-US" sz="2400" b="1" kern="1200" dirty="0">
                <a:solidFill>
                  <a:schemeClr val="tx1">
                    <a:lumMod val="75000"/>
                    <a:lumOff val="25000"/>
                  </a:schemeClr>
                </a:solidFill>
                <a:latin typeface="Sylfaen" panose="010A0502050306030303" pitchFamily="18" charset="0"/>
                <a:ea typeface="+mn-ea"/>
                <a:cs typeface="+mn-cs"/>
              </a:rPr>
              <a:t> </a:t>
            </a:r>
            <a:r>
              <a:rPr lang="en-US" sz="2400" b="1" kern="1200" dirty="0" err="1">
                <a:solidFill>
                  <a:schemeClr val="tx1">
                    <a:lumMod val="75000"/>
                    <a:lumOff val="25000"/>
                  </a:schemeClr>
                </a:solidFill>
                <a:latin typeface="Sylfaen" panose="010A0502050306030303" pitchFamily="18" charset="0"/>
                <a:ea typeface="+mn-ea"/>
                <a:cs typeface="+mn-cs"/>
              </a:rPr>
              <a:t>ძეგლებზე</a:t>
            </a:r>
            <a:r>
              <a:rPr lang="en-US" sz="1800" b="1" dirty="0"/>
              <a:t/>
            </a:r>
            <a:br>
              <a:rPr lang="en-US" sz="1800" b="1" dirty="0"/>
            </a:br>
            <a:endParaRPr lang="en-US" dirty="0"/>
          </a:p>
        </p:txBody>
      </p:sp>
      <p:sp>
        <p:nvSpPr>
          <p:cNvPr id="3" name="Content Placeholder 2"/>
          <p:cNvSpPr>
            <a:spLocks noGrp="1"/>
          </p:cNvSpPr>
          <p:nvPr>
            <p:ph idx="1"/>
          </p:nvPr>
        </p:nvSpPr>
        <p:spPr>
          <a:xfrm>
            <a:off x="199505" y="1473959"/>
            <a:ext cx="11992495" cy="5384041"/>
          </a:xfrm>
        </p:spPr>
        <p:txBody>
          <a:bodyPr>
            <a:noAutofit/>
          </a:bodyPr>
          <a:lstStyle/>
          <a:p>
            <a:pPr algn="just">
              <a:buClr>
                <a:schemeClr val="accent1"/>
              </a:buClr>
              <a:buFont typeface="Wingdings" panose="05000000000000000000" pitchFamily="2" charset="2"/>
              <a:buChar char="Ø"/>
            </a:pPr>
            <a:r>
              <a:rPr lang="ka-GE" sz="2000" b="1" dirty="0">
                <a:latin typeface="Sylfaen" panose="010A0502050306030303" pitchFamily="18" charset="0"/>
              </a:rPr>
              <a:t>ლიტერატურული წყაროებისა და საველე სამუშაოების შედეგების მიხედვით პროექტის გავლენის ზონაში ისტორიულ-კულტურულ ან არქეოლოგიური ძეგლების არსებობა არ დასტურდება;</a:t>
            </a:r>
          </a:p>
          <a:p>
            <a:pPr algn="just">
              <a:buClr>
                <a:schemeClr val="accent1"/>
              </a:buClr>
              <a:buFont typeface="Wingdings" panose="05000000000000000000" pitchFamily="2" charset="2"/>
              <a:buChar char="Ø"/>
            </a:pPr>
            <a:r>
              <a:rPr lang="ka-GE" sz="2000" b="1" dirty="0">
                <a:latin typeface="Sylfaen" panose="010A0502050306030303" pitchFamily="18" charset="0"/>
              </a:rPr>
              <a:t>საპროექტო დერეფნის ფარგლებში არ არსებობს მსოფლიო, ეროვნულ ან ადგილობრივ დონეზე აღიარებული მატერიალური ან არამატერიალური კულტურული მემკვიდრეობის აქტივები. ყველა ცნობილი მატერიალური ქონება მდებარეობს საპროექტო ტერიტორიის ფარგლებს გარეთ და არ ემუქრება არანაირი საფრთხე სამშენებლო საქმიანობის </a:t>
            </a:r>
            <a:r>
              <a:rPr lang="ka-GE" sz="2000" b="1" dirty="0" smtClean="0">
                <a:latin typeface="Sylfaen" panose="010A0502050306030303" pitchFamily="18" charset="0"/>
              </a:rPr>
              <a:t>თვალსაზრისით</a:t>
            </a:r>
            <a:r>
              <a:rPr lang="ka-GE" sz="2000" b="1" dirty="0">
                <a:latin typeface="Sylfaen" panose="010A0502050306030303" pitchFamily="18" charset="0"/>
              </a:rPr>
              <a:t>;</a:t>
            </a:r>
            <a:endParaRPr lang="en-US" sz="2000" b="1" dirty="0">
              <a:latin typeface="Sylfaen" panose="010A0502050306030303" pitchFamily="18" charset="0"/>
            </a:endParaRPr>
          </a:p>
          <a:p>
            <a:pPr algn="just"/>
            <a:r>
              <a:rPr lang="ka-GE" sz="2000" b="1" dirty="0">
                <a:latin typeface="Sylfaen" panose="010A0502050306030303" pitchFamily="18" charset="0"/>
              </a:rPr>
              <a:t>ქვესადგურისა და ეგხ-ს ექსპლუატაციის ეტაპზე ისტორიულ-კულტურული მემკვიდრეობის ძეგლებზე რაიმე სახის დამატებითი გავლენა მოსალოდნელი არ არის. ექსპლუატაციის დროს, ელექტროგადამცემი ხაზის დერეფნისა და ქვესადგურის გასწვრივ ტექნიკური მომსახურება იქნება დროში შეზღუდული და არ მოითხოვს მძიმე სამუშაოების ჩატარებას ან დიდი ტვირთამწეობის სატვირთო ავტომანქანების გადაადგილებას, გარდა იმ შემთხვევისა, თუ საჭირო იქნება ელექტროგადამცემი ხაზის ან ქვესადგურის კაპიტალური რემონტი, რომლის ალბათობა ძალიან დაბალია. ამრიგად, მიიჩნევა, რომ ექსპლუატაციის დროს კულტურული მემკვიდრეობის ძეგლებზე ზემოქმედების სიდიდე დაბალია, ხოლო მისი მნიშვნელობა </a:t>
            </a:r>
            <a:r>
              <a:rPr lang="ka-GE" sz="2000" b="1" dirty="0">
                <a:solidFill>
                  <a:srgbClr val="FF0000"/>
                </a:solidFill>
                <a:latin typeface="Sylfaen" panose="010A0502050306030303" pitchFamily="18" charset="0"/>
              </a:rPr>
              <a:t>მცირეა</a:t>
            </a:r>
            <a:r>
              <a:rPr lang="ka-GE" sz="2000" b="1" dirty="0">
                <a:latin typeface="Sylfaen" panose="010A0502050306030303" pitchFamily="18" charset="0"/>
              </a:rPr>
              <a:t>.</a:t>
            </a:r>
            <a:endParaRPr lang="en-US" sz="2000" b="1" dirty="0">
              <a:latin typeface="Sylfaen" panose="010A0502050306030303" pitchFamily="18" charset="0"/>
            </a:endParaRPr>
          </a:p>
        </p:txBody>
      </p:sp>
    </p:spTree>
    <p:extLst>
      <p:ext uri="{BB962C8B-B14F-4D97-AF65-F5344CB8AC3E}">
        <p14:creationId xmlns:p14="http://schemas.microsoft.com/office/powerpoint/2010/main" val="368587917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943" y="0"/>
            <a:ext cx="12034058" cy="714895"/>
          </a:xfrm>
        </p:spPr>
        <p:txBody>
          <a:bodyPr>
            <a:normAutofit/>
          </a:bodyPr>
          <a:lstStyle/>
          <a:p>
            <a:pPr lvl="1" algn="ctr"/>
            <a:r>
              <a:rPr lang="en-US" sz="2400" b="1" kern="1200" dirty="0" err="1">
                <a:solidFill>
                  <a:schemeClr val="tx1">
                    <a:lumMod val="75000"/>
                    <a:lumOff val="25000"/>
                  </a:schemeClr>
                </a:solidFill>
                <a:latin typeface="Sylfaen" panose="010A0502050306030303" pitchFamily="18" charset="0"/>
                <a:ea typeface="+mn-ea"/>
                <a:cs typeface="+mn-cs"/>
              </a:rPr>
              <a:t>კუმულაციური</a:t>
            </a:r>
            <a:r>
              <a:rPr lang="en-US" sz="2400" b="1" kern="1200" dirty="0">
                <a:solidFill>
                  <a:schemeClr val="tx1">
                    <a:lumMod val="75000"/>
                    <a:lumOff val="25000"/>
                  </a:schemeClr>
                </a:solidFill>
                <a:latin typeface="Sylfaen" panose="010A0502050306030303" pitchFamily="18" charset="0"/>
                <a:ea typeface="+mn-ea"/>
                <a:cs typeface="+mn-cs"/>
              </a:rPr>
              <a:t> </a:t>
            </a:r>
            <a:r>
              <a:rPr lang="en-US" sz="2400" b="1" kern="1200" dirty="0" err="1">
                <a:solidFill>
                  <a:schemeClr val="tx1">
                    <a:lumMod val="75000"/>
                    <a:lumOff val="25000"/>
                  </a:schemeClr>
                </a:solidFill>
                <a:latin typeface="Sylfaen" panose="010A0502050306030303" pitchFamily="18" charset="0"/>
                <a:ea typeface="+mn-ea"/>
                <a:cs typeface="+mn-cs"/>
              </a:rPr>
              <a:t>ზემოქმედება</a:t>
            </a:r>
            <a:endParaRPr lang="en-US" sz="2400" b="1" kern="1200" dirty="0">
              <a:solidFill>
                <a:schemeClr val="tx1">
                  <a:lumMod val="75000"/>
                  <a:lumOff val="25000"/>
                </a:schemeClr>
              </a:solidFill>
              <a:latin typeface="Sylfaen" panose="010A0502050306030303" pitchFamily="18" charset="0"/>
              <a:ea typeface="+mn-ea"/>
              <a:cs typeface="+mn-cs"/>
            </a:endParaRPr>
          </a:p>
        </p:txBody>
      </p:sp>
      <p:sp>
        <p:nvSpPr>
          <p:cNvPr id="3" name="Content Placeholder 2"/>
          <p:cNvSpPr>
            <a:spLocks noGrp="1"/>
          </p:cNvSpPr>
          <p:nvPr>
            <p:ph idx="1"/>
          </p:nvPr>
        </p:nvSpPr>
        <p:spPr>
          <a:xfrm>
            <a:off x="157943" y="581891"/>
            <a:ext cx="12034057" cy="6276109"/>
          </a:xfrm>
        </p:spPr>
        <p:txBody>
          <a:bodyPr>
            <a:noAutofit/>
          </a:bodyPr>
          <a:lstStyle/>
          <a:p>
            <a:pPr algn="just"/>
            <a:r>
              <a:rPr lang="ka-GE" sz="2000" b="1" dirty="0">
                <a:latin typeface="Sylfaen" panose="010A0502050306030303" pitchFamily="18" charset="0"/>
              </a:rPr>
              <a:t>საპროექტო ქვესადგურისა და ელექტროგადამცემი ხაზის ძირითადი კუმულაციური უარყოფითი ზემოქმედება შესაძლოა იყოს ფრინველებზე ზემოქმედების კუთხით (გაიზრდება ფრინველთა დაზიანების ან დაღუპვის რისკები). შეიძლება ითქვას, რომ ელექტროშოკის მხრივ როგორც საპროექტო, ისე არსებული 35 კვ ძაბვის ეგხ-ები გაცილებით უსაფრთხოა. მათი როლი კუმულაციური ზემოქმედების მხრივ იქნება უმნიშვნელო, ვინაიდან საპროექტო ეგხ-ს ტექნიკური გადაწყვეტა რაც გულისხმობს 3600 მ. სიგრძის საკაბელო ეგხ-ს განთავსებას, მნიშვნელოვნად ამცირებს კუმულაციურ ზემოქმედებას ფრინველებთან მიმართებით. რაც შეეხება ეგხ-სთან ფრინველების შეჯახებით მოსალოდნელ კუმულაციური ზემოქმედებას, ეგხ-ს 300 მეტრიან დერეფანში განთავსდება მხოლოდ 5 საყრდენი ანძა ეგხ ვაზიანის მიმდებარედ, რაც პრაქტიკულად არ ცვლის კუმულაციურ ზემოქმედებას ფრინველებთან </a:t>
            </a:r>
            <a:r>
              <a:rPr lang="ka-GE" sz="2000" b="1" dirty="0" smtClean="0">
                <a:latin typeface="Sylfaen" panose="010A0502050306030303" pitchFamily="18" charset="0"/>
              </a:rPr>
              <a:t>მიმართებით;</a:t>
            </a:r>
            <a:endParaRPr lang="ka-GE" sz="2000" b="1" dirty="0">
              <a:latin typeface="Sylfaen" panose="010A0502050306030303" pitchFamily="18" charset="0"/>
            </a:endParaRPr>
          </a:p>
          <a:p>
            <a:pPr algn="just">
              <a:buClr>
                <a:schemeClr val="accent1"/>
              </a:buClr>
              <a:buFont typeface="Wingdings" panose="05000000000000000000" pitchFamily="2" charset="2"/>
              <a:buChar char="Ø"/>
            </a:pPr>
            <a:r>
              <a:rPr lang="ka-GE" sz="2000" b="1" dirty="0">
                <a:latin typeface="Sylfaen" panose="010A0502050306030303" pitchFamily="18" charset="0"/>
              </a:rPr>
              <a:t>საპროექტო ეგხ-ს ექსპლუატაციას, როგორც ცალკე აღებულ ობიექტს ელექტრული ველების გავრცელების თვალსაზრისით მნიშვნელოვანი ზეგავლენა არ ექნება ვინაიდან საცხოვრებელი სახლების დაშორების მანძილი 1500 მ-ს </a:t>
            </a:r>
            <a:r>
              <a:rPr lang="ka-GE" sz="2000" b="1" dirty="0" smtClean="0">
                <a:latin typeface="Sylfaen" panose="010A0502050306030303" pitchFamily="18" charset="0"/>
              </a:rPr>
              <a:t>აღემატება;</a:t>
            </a:r>
          </a:p>
          <a:p>
            <a:pPr algn="just">
              <a:buFont typeface="Wingdings" panose="05000000000000000000" pitchFamily="2" charset="2"/>
              <a:buChar char="Ø"/>
            </a:pPr>
            <a:r>
              <a:rPr lang="ka-GE" sz="2000" b="1" dirty="0">
                <a:latin typeface="Sylfaen" panose="010A0502050306030303" pitchFamily="18" charset="0"/>
              </a:rPr>
              <a:t>ზემოაღნიშნული ფაქტორებიდან გამომდინარე, თუ გავითვალისწინებთ, რომ უკვე მოწყობილია 35 კვ. ძაბვის გადამცემი ხაზი გამარჯვება და ვაზიანი, ხოლო არსებული საპროექტო ეგხ-ს მონაკვეთი ძირითადათ ემთხვევა არსებულ გრუნტის გზას, რომელიც მოწყობოლია ქვემო სამგორის სარწყავი არხის მომსახურებისათვის, საპროექტო ქვესადგურისა და ეგხ-ს მშენებლობისა და ექსპლუატაციის პროექტს უარყოფითი ზეგავლენა არსებულ გარემოზე არ ექნება, რადგან ტერიტორია უკვე საკმაოდ ანთროპოგენულია.</a:t>
            </a:r>
            <a:endParaRPr lang="en-US" sz="2000" b="1" dirty="0">
              <a:latin typeface="Sylfaen" panose="010A0502050306030303" pitchFamily="18" charset="0"/>
            </a:endParaRPr>
          </a:p>
          <a:p>
            <a:pPr algn="just">
              <a:buClr>
                <a:schemeClr val="accent1"/>
              </a:buClr>
              <a:buFont typeface="Wingdings" panose="05000000000000000000" pitchFamily="2" charset="2"/>
              <a:buChar char="Ø"/>
            </a:pPr>
            <a:endParaRPr lang="en-US" sz="2000" b="1" dirty="0">
              <a:latin typeface="Sylfaen" panose="010A0502050306030303" pitchFamily="18" charset="0"/>
            </a:endParaRPr>
          </a:p>
        </p:txBody>
      </p:sp>
    </p:spTree>
    <p:extLst>
      <p:ext uri="{BB962C8B-B14F-4D97-AF65-F5344CB8AC3E}">
        <p14:creationId xmlns:p14="http://schemas.microsoft.com/office/powerpoint/2010/main" val="333180453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0" y="0"/>
            <a:ext cx="9144000" cy="6858000"/>
          </a:xfrm>
        </p:spPr>
        <p:txBody>
          <a:bodyPr/>
          <a:lstStyle/>
          <a:p>
            <a:pPr marL="109728" indent="0" algn="ctr">
              <a:buNone/>
            </a:pPr>
            <a:endParaRPr lang="ka-GE" b="1" dirty="0"/>
          </a:p>
          <a:p>
            <a:pPr marL="109728" indent="0" algn="ctr">
              <a:buNone/>
            </a:pPr>
            <a:endParaRPr lang="ka-GE" b="1" dirty="0"/>
          </a:p>
          <a:p>
            <a:pPr marL="109728" indent="0" algn="ctr">
              <a:buNone/>
            </a:pPr>
            <a:endParaRPr lang="ka-GE" b="1" dirty="0"/>
          </a:p>
          <a:p>
            <a:pPr marL="109728" indent="0" algn="ctr">
              <a:buNone/>
            </a:pPr>
            <a:endParaRPr lang="ka-GE" b="1" dirty="0"/>
          </a:p>
          <a:p>
            <a:pPr marL="109728" indent="0" algn="ctr">
              <a:buNone/>
            </a:pPr>
            <a:endParaRPr lang="ka-GE" b="1" dirty="0"/>
          </a:p>
          <a:p>
            <a:pPr marL="109728" indent="0" algn="ctr">
              <a:buNone/>
            </a:pPr>
            <a:r>
              <a:rPr lang="ka-GE" sz="2400" b="1" dirty="0">
                <a:latin typeface="Sylfaen" panose="010A0502050306030303" pitchFamily="18" charset="0"/>
              </a:rPr>
              <a:t>გმადლობთ ყურადღებისთვის!</a:t>
            </a:r>
            <a:endParaRPr lang="en-US" sz="2400" b="1" dirty="0">
              <a:latin typeface="Sylfaen" panose="010A0502050306030303" pitchFamily="18" charset="0"/>
            </a:endParaRPr>
          </a:p>
        </p:txBody>
      </p:sp>
    </p:spTree>
    <p:extLst>
      <p:ext uri="{BB962C8B-B14F-4D97-AF65-F5344CB8AC3E}">
        <p14:creationId xmlns:p14="http://schemas.microsoft.com/office/powerpoint/2010/main" val="366701228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646459"/>
          </a:xfrm>
          <a:prstGeom prst="rect">
            <a:avLst/>
          </a:prstGeom>
        </p:spPr>
      </p:pic>
    </p:spTree>
    <p:extLst>
      <p:ext uri="{BB962C8B-B14F-4D97-AF65-F5344CB8AC3E}">
        <p14:creationId xmlns:p14="http://schemas.microsoft.com/office/powerpoint/2010/main" val="3367223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09182" y="122830"/>
            <a:ext cx="12082818" cy="6054133"/>
          </a:xfrm>
          <a:prstGeom prst="rect">
            <a:avLst/>
          </a:prstGeom>
          <a:noFill/>
          <a:ln>
            <a:noFill/>
          </a:ln>
        </p:spPr>
      </p:pic>
    </p:spTree>
    <p:extLst>
      <p:ext uri="{BB962C8B-B14F-4D97-AF65-F5344CB8AC3E}">
        <p14:creationId xmlns:p14="http://schemas.microsoft.com/office/powerpoint/2010/main" val="29112749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567" y="0"/>
            <a:ext cx="12017433" cy="1280890"/>
          </a:xfrm>
        </p:spPr>
        <p:txBody>
          <a:bodyPr>
            <a:normAutofit fontScale="90000"/>
          </a:bodyPr>
          <a:lstStyle/>
          <a:p>
            <a:pPr algn="ctr"/>
            <a:r>
              <a:rPr lang="ka-GE" sz="2700" b="1" dirty="0">
                <a:solidFill>
                  <a:schemeClr val="tx1">
                    <a:lumMod val="75000"/>
                    <a:lumOff val="25000"/>
                  </a:schemeClr>
                </a:solidFill>
                <a:latin typeface="Sylfaen" panose="010A0502050306030303" pitchFamily="18" charset="0"/>
                <a:ea typeface="+mn-ea"/>
                <a:cs typeface="+mn-cs"/>
              </a:rPr>
              <a:t>საპროექტო ეგხ-ის მოკლე დახასიათება</a:t>
            </a:r>
            <a:r>
              <a:rPr lang="ka-GE" sz="4000" dirty="0"/>
              <a:t>:</a:t>
            </a:r>
            <a:r>
              <a:rPr lang="en-US" sz="4000" dirty="0"/>
              <a:t/>
            </a:r>
            <a:br>
              <a:rPr lang="en-US" sz="4000" dirty="0"/>
            </a:br>
            <a:endParaRPr lang="en-US" sz="4000" dirty="0"/>
          </a:p>
        </p:txBody>
      </p:sp>
      <p:sp>
        <p:nvSpPr>
          <p:cNvPr id="3" name="Content Placeholder 2"/>
          <p:cNvSpPr>
            <a:spLocks noGrp="1"/>
          </p:cNvSpPr>
          <p:nvPr>
            <p:ph idx="1"/>
          </p:nvPr>
        </p:nvSpPr>
        <p:spPr>
          <a:xfrm>
            <a:off x="174567" y="964276"/>
            <a:ext cx="12017433" cy="5893724"/>
          </a:xfrm>
        </p:spPr>
        <p:txBody>
          <a:bodyPr>
            <a:noAutofit/>
          </a:bodyPr>
          <a:lstStyle/>
          <a:p>
            <a:pPr algn="just">
              <a:buFont typeface="Wingdings" panose="05000000000000000000" pitchFamily="2" charset="2"/>
              <a:buChar char="Ø"/>
            </a:pPr>
            <a:r>
              <a:rPr lang="ka-GE" sz="2000" b="1" dirty="0"/>
              <a:t>ეგხ „გამარჯვება-ვაზიანის“ ტრასის საერთო სიგრძეა 3920 გრძ.მ და შედგება მიწისქვეშა (3265 გრძ.მ) და მიწისზედა (655 გრძ.მ.) მონაკვეთებისაგან. </a:t>
            </a:r>
            <a:endParaRPr lang="ka-GE" sz="2000" b="1" dirty="0" smtClean="0">
              <a:latin typeface="Sylfaen" panose="010A0502050306030303" pitchFamily="18" charset="0"/>
            </a:endParaRPr>
          </a:p>
          <a:p>
            <a:pPr algn="just">
              <a:buClr>
                <a:schemeClr val="accent1"/>
              </a:buClr>
              <a:buFont typeface="Wingdings" panose="05000000000000000000" pitchFamily="2" charset="2"/>
              <a:buChar char="Ø"/>
            </a:pPr>
            <a:r>
              <a:rPr lang="ka-GE" sz="2000" b="1" dirty="0" smtClean="0">
                <a:latin typeface="Sylfaen" panose="010A0502050306030303" pitchFamily="18" charset="0"/>
              </a:rPr>
              <a:t>საკაბელო </a:t>
            </a:r>
            <a:r>
              <a:rPr lang="ka-GE" sz="2000" b="1" dirty="0">
                <a:latin typeface="Sylfaen" panose="010A0502050306030303" pitchFamily="18" charset="0"/>
              </a:rPr>
              <a:t>ტრანშეის ჩაღრმავება მიწის ზედაპირიდან - 1,0 მ;</a:t>
            </a:r>
          </a:p>
          <a:p>
            <a:pPr algn="just">
              <a:buClr>
                <a:schemeClr val="accent1"/>
              </a:buClr>
              <a:buFont typeface="Wingdings" panose="05000000000000000000" pitchFamily="2" charset="2"/>
              <a:buChar char="Ø"/>
            </a:pPr>
            <a:r>
              <a:rPr lang="ka-GE" sz="2000" b="1" dirty="0">
                <a:latin typeface="Sylfaen" panose="010A0502050306030303" pitchFamily="18" charset="0"/>
              </a:rPr>
              <a:t>საკაბელო არხში, 35 კვ კაბელებთან ერთად, ასევე გათვალისწინებულია 10 კვ კაბელების განთავსება, რომლებითაც მოხდება ეგხ-ს ტრასის მიმდებარედ განლაგებული და პერსპექტიული საწარმოების ელექტრომომარაგება;</a:t>
            </a:r>
          </a:p>
          <a:p>
            <a:pPr algn="just">
              <a:buClr>
                <a:schemeClr val="accent1"/>
              </a:buClr>
              <a:buFont typeface="Wingdings" panose="05000000000000000000" pitchFamily="2" charset="2"/>
              <a:buChar char="Ø"/>
            </a:pPr>
            <a:r>
              <a:rPr lang="ka-GE" sz="2000" b="1" dirty="0">
                <a:latin typeface="Sylfaen" panose="010A0502050306030303" pitchFamily="18" charset="0"/>
              </a:rPr>
              <a:t>ეგხ-ს საჰაერო მონაკვეთში გათვალისწინებულია </a:t>
            </a:r>
            <a:r>
              <a:rPr lang="az-Cyrl-AZ" sz="2000" b="1" dirty="0">
                <a:latin typeface="Sylfaen" panose="010A0502050306030303" pitchFamily="18" charset="0"/>
              </a:rPr>
              <a:t>УС110-6 </a:t>
            </a:r>
            <a:r>
              <a:rPr lang="ka-GE" sz="2000" b="1" dirty="0">
                <a:latin typeface="Sylfaen" panose="010A0502050306030303" pitchFamily="18" charset="0"/>
              </a:rPr>
              <a:t>და </a:t>
            </a:r>
            <a:r>
              <a:rPr lang="az-Cyrl-AZ" sz="2000" b="1" dirty="0">
                <a:latin typeface="Sylfaen" panose="010A0502050306030303" pitchFamily="18" charset="0"/>
              </a:rPr>
              <a:t>ПС110-6 </a:t>
            </a:r>
            <a:r>
              <a:rPr lang="ka-GE" sz="2000" b="1" dirty="0">
                <a:latin typeface="Sylfaen" panose="010A0502050306030303" pitchFamily="18" charset="0"/>
              </a:rPr>
              <a:t>ტიპის საყრდენების განთავსება (სულ - 5 ერთეული), რომელთა საძირკვლების ჩაღრმავება მიწის ზედაპირიდან შეადგენს 3,0 </a:t>
            </a:r>
            <a:r>
              <a:rPr lang="ka-GE" sz="2000" b="1" dirty="0" smtClean="0">
                <a:latin typeface="Sylfaen" panose="010A0502050306030303" pitchFamily="18" charset="0"/>
              </a:rPr>
              <a:t>მ-ს;</a:t>
            </a:r>
          </a:p>
          <a:p>
            <a:pPr lvl="0" algn="just">
              <a:buFont typeface="Wingdings" panose="05000000000000000000" pitchFamily="2" charset="2"/>
              <a:buChar char="Ø"/>
            </a:pPr>
            <a:r>
              <a:rPr lang="en-US" sz="2000" b="1" dirty="0" err="1">
                <a:latin typeface="Sylfaen" panose="010A0502050306030303" pitchFamily="18" charset="0"/>
              </a:rPr>
              <a:t>გათვალისწინებულია</a:t>
            </a:r>
            <a:r>
              <a:rPr lang="en-US" sz="2000" b="1" dirty="0">
                <a:latin typeface="Sylfaen" panose="010A0502050306030303" pitchFamily="18" charset="0"/>
              </a:rPr>
              <a:t> </a:t>
            </a:r>
            <a:r>
              <a:rPr lang="en-US" sz="2000" b="1" dirty="0" err="1">
                <a:latin typeface="Sylfaen" panose="010A0502050306030303" pitchFamily="18" charset="0"/>
              </a:rPr>
              <a:t>პლასტმასის</a:t>
            </a:r>
            <a:r>
              <a:rPr lang="en-US" sz="2000" b="1" dirty="0">
                <a:latin typeface="Sylfaen" panose="010A0502050306030303" pitchFamily="18" charset="0"/>
              </a:rPr>
              <a:t> (</a:t>
            </a:r>
            <a:r>
              <a:rPr lang="en-US" sz="2000" b="1" dirty="0" err="1">
                <a:latin typeface="Sylfaen" panose="010A0502050306030303" pitchFamily="18" charset="0"/>
              </a:rPr>
              <a:t>ნეილონის</a:t>
            </a:r>
            <a:r>
              <a:rPr lang="en-US" sz="2000" b="1" dirty="0">
                <a:latin typeface="Sylfaen" panose="010A0502050306030303" pitchFamily="18" charset="0"/>
              </a:rPr>
              <a:t>) </a:t>
            </a:r>
            <a:r>
              <a:rPr lang="en-US" sz="2000" b="1" dirty="0" err="1">
                <a:latin typeface="Sylfaen" panose="010A0502050306030303" pitchFamily="18" charset="0"/>
              </a:rPr>
              <a:t>იზოლაციის</a:t>
            </a:r>
            <a:r>
              <a:rPr lang="en-US" sz="2000" b="1" dirty="0">
                <a:latin typeface="Sylfaen" panose="010A0502050306030303" pitchFamily="18" charset="0"/>
              </a:rPr>
              <a:t> </a:t>
            </a:r>
            <a:r>
              <a:rPr lang="en-US" sz="2000" b="1" dirty="0" err="1">
                <a:latin typeface="Sylfaen" panose="010A0502050306030303" pitchFamily="18" charset="0"/>
              </a:rPr>
              <a:t>მქონე</a:t>
            </a:r>
            <a:r>
              <a:rPr lang="en-US" sz="2000" b="1" dirty="0">
                <a:latin typeface="Sylfaen" panose="010A0502050306030303" pitchFamily="18" charset="0"/>
              </a:rPr>
              <a:t>, „</a:t>
            </a:r>
            <a:r>
              <a:rPr lang="en-US" sz="2000" b="1" dirty="0" err="1">
                <a:latin typeface="Sylfaen" panose="010A0502050306030303" pitchFamily="18" charset="0"/>
              </a:rPr>
              <a:t>მშრალი</a:t>
            </a:r>
            <a:r>
              <a:rPr lang="en-US" sz="2000" b="1" dirty="0">
                <a:latin typeface="Sylfaen" panose="010A0502050306030303" pitchFamily="18" charset="0"/>
              </a:rPr>
              <a:t>“ </a:t>
            </a:r>
            <a:r>
              <a:rPr lang="en-US" sz="2000" b="1" dirty="0" err="1">
                <a:latin typeface="Sylfaen" panose="010A0502050306030303" pitchFamily="18" charset="0"/>
              </a:rPr>
              <a:t>ძალოვანი</a:t>
            </a:r>
            <a:r>
              <a:rPr lang="en-US" sz="2000" b="1" dirty="0">
                <a:latin typeface="Sylfaen" panose="010A0502050306030303" pitchFamily="18" charset="0"/>
              </a:rPr>
              <a:t> </a:t>
            </a:r>
            <a:r>
              <a:rPr lang="en-US" sz="2000" b="1" dirty="0" err="1">
                <a:latin typeface="Sylfaen" panose="010A0502050306030303" pitchFamily="18" charset="0"/>
              </a:rPr>
              <a:t>კაბელების</a:t>
            </a:r>
            <a:r>
              <a:rPr lang="en-US" sz="2000" b="1" dirty="0">
                <a:latin typeface="Sylfaen" panose="010A0502050306030303" pitchFamily="18" charset="0"/>
              </a:rPr>
              <a:t> </a:t>
            </a:r>
            <a:r>
              <a:rPr lang="en-US" sz="2000" b="1" dirty="0" err="1" smtClean="0">
                <a:latin typeface="Sylfaen" panose="010A0502050306030303" pitchFamily="18" charset="0"/>
              </a:rPr>
              <a:t>გამოყენება</a:t>
            </a:r>
            <a:r>
              <a:rPr lang="ka-GE" sz="2000" b="1" dirty="0" smtClean="0">
                <a:latin typeface="Sylfaen" panose="010A0502050306030303" pitchFamily="18" charset="0"/>
              </a:rPr>
              <a:t>;</a:t>
            </a:r>
          </a:p>
          <a:p>
            <a:pPr algn="just">
              <a:buFont typeface="Wingdings" panose="05000000000000000000" pitchFamily="2" charset="2"/>
              <a:buChar char="Ø"/>
            </a:pPr>
            <a:r>
              <a:rPr lang="ka-GE" sz="2000" b="1" dirty="0">
                <a:latin typeface="Sylfaen" panose="010A0502050306030303" pitchFamily="18" charset="0"/>
              </a:rPr>
              <a:t>უახლოესი საცხოვრებელი უბანი, სოფ გამარჯვებაში საპროექტო ტერიტორიიდან დაშორებულია 1,5 კმ-ით.</a:t>
            </a:r>
            <a:endParaRPr lang="en-US" sz="2000" b="1" dirty="0">
              <a:latin typeface="Sylfaen" panose="010A0502050306030303" pitchFamily="18" charset="0"/>
            </a:endParaRPr>
          </a:p>
          <a:p>
            <a:pPr marL="0" lvl="0" indent="0" algn="just">
              <a:buNone/>
            </a:pPr>
            <a:endParaRPr lang="en-US" sz="2000" b="1" dirty="0">
              <a:latin typeface="Sylfaen" panose="010A0502050306030303" pitchFamily="18" charset="0"/>
            </a:endParaRPr>
          </a:p>
          <a:p>
            <a:pPr marL="0" indent="0" algn="just">
              <a:buClr>
                <a:schemeClr val="accent1"/>
              </a:buClr>
              <a:buNone/>
            </a:pPr>
            <a:endParaRPr lang="ka-GE" sz="2000" b="1" dirty="0">
              <a:latin typeface="Sylfaen" panose="010A0502050306030303" pitchFamily="18" charset="0"/>
            </a:endParaRPr>
          </a:p>
          <a:p>
            <a:pPr algn="just"/>
            <a:endParaRPr lang="en-US" sz="2000" b="1" dirty="0"/>
          </a:p>
        </p:txBody>
      </p:sp>
    </p:spTree>
    <p:extLst>
      <p:ext uri="{BB962C8B-B14F-4D97-AF65-F5344CB8AC3E}">
        <p14:creationId xmlns:p14="http://schemas.microsoft.com/office/powerpoint/2010/main" val="3977507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255" y="0"/>
            <a:ext cx="12025745" cy="490451"/>
          </a:xfrm>
        </p:spPr>
        <p:txBody>
          <a:bodyPr>
            <a:normAutofit/>
          </a:bodyPr>
          <a:lstStyle/>
          <a:p>
            <a:pPr algn="ctr"/>
            <a:r>
              <a:rPr lang="ka-GE" sz="2400" b="1" dirty="0">
                <a:solidFill>
                  <a:srgbClr val="FF0000"/>
                </a:solidFill>
                <a:latin typeface="Sylfaen" panose="010A0502050306030303" pitchFamily="18" charset="0"/>
                <a:ea typeface="+mn-ea"/>
                <a:cs typeface="+mn-cs"/>
              </a:rPr>
              <a:t>110/35/10 კვ ძაბვის </a:t>
            </a:r>
            <a:r>
              <a:rPr lang="ka-GE" sz="2400" b="1" dirty="0" smtClean="0">
                <a:solidFill>
                  <a:srgbClr val="FF0000"/>
                </a:solidFill>
                <a:latin typeface="Sylfaen" panose="010A0502050306030303" pitchFamily="18" charset="0"/>
                <a:ea typeface="+mn-ea"/>
                <a:cs typeface="+mn-cs"/>
              </a:rPr>
              <a:t>ქვესადგური </a:t>
            </a:r>
            <a:endParaRPr lang="en-US" sz="2400" b="1" dirty="0">
              <a:solidFill>
                <a:srgbClr val="FF0000"/>
              </a:solidFill>
              <a:latin typeface="Sylfaen" panose="010A0502050306030303" pitchFamily="18" charset="0"/>
              <a:ea typeface="+mn-ea"/>
              <a:cs typeface="+mn-cs"/>
            </a:endParaRPr>
          </a:p>
        </p:txBody>
      </p:sp>
      <p:sp>
        <p:nvSpPr>
          <p:cNvPr id="3" name="Content Placeholder 2"/>
          <p:cNvSpPr>
            <a:spLocks noGrp="1"/>
          </p:cNvSpPr>
          <p:nvPr>
            <p:ph idx="1"/>
          </p:nvPr>
        </p:nvSpPr>
        <p:spPr>
          <a:xfrm>
            <a:off x="166255" y="565265"/>
            <a:ext cx="12025745" cy="6292735"/>
          </a:xfrm>
        </p:spPr>
        <p:txBody>
          <a:bodyPr>
            <a:normAutofit/>
          </a:bodyPr>
          <a:lstStyle/>
          <a:p>
            <a:pPr algn="just"/>
            <a:r>
              <a:rPr lang="ka-GE" sz="2000" b="1" dirty="0" smtClean="0">
                <a:latin typeface="Sylfaen" panose="010A0502050306030303" pitchFamily="18" charset="0"/>
              </a:rPr>
              <a:t>პროექტი ითვალისწინებს საპროექტო ქვესადგურის ტერიტორიაზე 110 კვ ძაბვის ღია გამანაწილებელი მოწყობილობის (ღგმ) მონტაჟს, ასევე, 35 კვ და 10 კვ ძაბვის დახურული გამანაწილებელი მოწყობილობისა (დგმ) და საერთო საქვესადგურო მართავი პუნქტის (სსმპ) შენობის აშენებას;</a:t>
            </a:r>
          </a:p>
          <a:p>
            <a:pPr algn="just"/>
            <a:r>
              <a:rPr lang="ka-GE" sz="2000" b="1" dirty="0">
                <a:latin typeface="Sylfaen" panose="010A0502050306030303" pitchFamily="18" charset="0"/>
              </a:rPr>
              <a:t>დგმ და სსმპ შენობა დაპროექტებულია სწორკუთხა ფორმის, გაბარიტული ზომებით გეგმაში 33,4 მ x 6,4  მ,  ერთი  ძირითადი  მიწისზედა  და  ერთი  მიწისპირა  არასრული  სართულით, საერთო სიმაღლით მიწიდან 4,3 მ. ობიექტი მიეკუთვნება III კლასის ნაგებობას</a:t>
            </a:r>
            <a:r>
              <a:rPr lang="ka-GE" sz="2000" b="1" dirty="0" smtClean="0">
                <a:latin typeface="Sylfaen" panose="010A0502050306030303" pitchFamily="18" charset="0"/>
              </a:rPr>
              <a:t>;</a:t>
            </a:r>
          </a:p>
          <a:p>
            <a:pPr algn="just"/>
            <a:r>
              <a:rPr lang="ka-GE" sz="2000" b="1" dirty="0">
                <a:latin typeface="Sylfaen" panose="010A0502050306030303" pitchFamily="18" charset="0"/>
              </a:rPr>
              <a:t>მორიგე პერსონალისთვის შენობაში გათვალისწინებულია საპირფარეშოს მოწყობა, ხოლო ქვ/ს-ს ტერიტორიაზე მოეწყობა საკანალიზაციო ამოსაწმენდი ორმო რკინაბეტონის </a:t>
            </a:r>
            <a:r>
              <a:rPr lang="ka-GE" sz="2000" b="1" dirty="0" smtClean="0">
                <a:latin typeface="Sylfaen" panose="010A0502050306030303" pitchFamily="18" charset="0"/>
              </a:rPr>
              <a:t>კონსტრუქციებით;</a:t>
            </a:r>
          </a:p>
          <a:p>
            <a:pPr algn="just"/>
            <a:r>
              <a:rPr lang="ka-GE" sz="2000" b="1" dirty="0">
                <a:latin typeface="Sylfaen" panose="010A0502050306030303" pitchFamily="18" charset="0"/>
              </a:rPr>
              <a:t>ქვესადგურში    გათვალისწინებულია    დამცავი,    მუშა    და    მეხდამცავი    </a:t>
            </a:r>
            <a:r>
              <a:rPr lang="ka-GE" sz="2000" b="1" dirty="0" smtClean="0">
                <a:latin typeface="Sylfaen" panose="010A0502050306030303" pitchFamily="18" charset="0"/>
              </a:rPr>
              <a:t>დამამიწებელი;</a:t>
            </a:r>
            <a:endParaRPr lang="ka-GE" sz="2000" b="1" dirty="0">
              <a:latin typeface="Sylfaen" panose="010A0502050306030303" pitchFamily="18" charset="0"/>
            </a:endParaRPr>
          </a:p>
          <a:p>
            <a:pPr algn="just"/>
            <a:r>
              <a:rPr lang="ka-GE" sz="2000" b="1" dirty="0" smtClean="0">
                <a:latin typeface="Sylfaen" panose="010A0502050306030303" pitchFamily="18" charset="0"/>
              </a:rPr>
              <a:t>ქვესადგურის  </a:t>
            </a:r>
            <a:r>
              <a:rPr lang="ka-GE" sz="2000" b="1" dirty="0">
                <a:latin typeface="Sylfaen" panose="010A0502050306030303" pitchFamily="18" charset="0"/>
              </a:rPr>
              <a:t>კვება  განხორციელდება  ქვ/ს  „რუსთავი-220“-დან  გამომავალი  110  კვ  ეგხ „გამარჯვება-1“-ის #79 საყრდენიდან განშტოების (შესვლა-გასვლა) მოწყობით, რომლის სიგრძე არ აღემატება 25 გრძივ </a:t>
            </a:r>
            <a:r>
              <a:rPr lang="ka-GE" sz="2000" b="1" dirty="0" smtClean="0">
                <a:latin typeface="Sylfaen" panose="010A0502050306030303" pitchFamily="18" charset="0"/>
              </a:rPr>
              <a:t>მეტრს;</a:t>
            </a:r>
          </a:p>
          <a:p>
            <a:pPr marL="0" indent="0">
              <a:buNone/>
            </a:pPr>
            <a:r>
              <a:rPr lang="ka-GE" sz="2000" b="1" dirty="0">
                <a:latin typeface="Sylfaen" panose="010A0502050306030303" pitchFamily="18" charset="0"/>
              </a:rPr>
              <a:t>	1.   ობიექტი - 110/35/10 კვ ძაბვის ქვესადგური;</a:t>
            </a:r>
            <a:endParaRPr lang="en-US" sz="2000" b="1" dirty="0">
              <a:latin typeface="Sylfaen" panose="010A0502050306030303" pitchFamily="18" charset="0"/>
            </a:endParaRPr>
          </a:p>
          <a:p>
            <a:pPr marL="0" indent="0">
              <a:buNone/>
            </a:pPr>
            <a:r>
              <a:rPr lang="ka-GE" sz="2000" b="1" dirty="0">
                <a:latin typeface="Sylfaen" panose="010A0502050306030303" pitchFamily="18" charset="0"/>
              </a:rPr>
              <a:t>	2.   მდებარეობა - გარდაბნის რაიონის სოფ. გამარჯვება;</a:t>
            </a:r>
            <a:endParaRPr lang="en-US" sz="2000" b="1" dirty="0">
              <a:latin typeface="Sylfaen" panose="010A0502050306030303" pitchFamily="18" charset="0"/>
            </a:endParaRPr>
          </a:p>
          <a:p>
            <a:pPr marL="0" indent="0">
              <a:buNone/>
            </a:pPr>
            <a:r>
              <a:rPr lang="ka-GE" sz="2000" b="1" dirty="0">
                <a:latin typeface="Sylfaen" panose="010A0502050306030303" pitchFamily="18" charset="0"/>
              </a:rPr>
              <a:t>	3.   ქვესადგურის განსათავსებლად მოთხოვნილი მიწის ნაკვეთის ფართობი - 3500 კვ.მ;</a:t>
            </a:r>
            <a:endParaRPr lang="en-US" sz="2000" b="1" dirty="0">
              <a:latin typeface="Sylfaen" panose="010A0502050306030303" pitchFamily="18" charset="0"/>
            </a:endParaRPr>
          </a:p>
          <a:p>
            <a:pPr marL="0" indent="0">
              <a:buNone/>
            </a:pPr>
            <a:r>
              <a:rPr lang="ka-GE" sz="2000" b="1" dirty="0">
                <a:latin typeface="Sylfaen" panose="010A0502050306030303" pitchFamily="18" charset="0"/>
              </a:rPr>
              <a:t>	4.   საპროექტო დადგმული სიმძლავრე - 2x25 000 kVA.</a:t>
            </a:r>
            <a:endParaRPr lang="en-US" sz="2000" b="1" dirty="0">
              <a:latin typeface="Sylfaen" panose="010A0502050306030303" pitchFamily="18" charset="0"/>
            </a:endParaRPr>
          </a:p>
          <a:p>
            <a:pPr algn="just"/>
            <a:endParaRPr lang="ka-GE" sz="2000" b="1" dirty="0" smtClean="0">
              <a:latin typeface="Sylfaen" panose="010A0502050306030303" pitchFamily="18" charset="0"/>
            </a:endParaRPr>
          </a:p>
          <a:p>
            <a:endParaRPr lang="en-US" sz="2000" b="1" dirty="0">
              <a:latin typeface="Sylfaen" panose="010A0502050306030303" pitchFamily="18" charset="0"/>
            </a:endParaRPr>
          </a:p>
          <a:p>
            <a:endParaRPr lang="en-US" dirty="0"/>
          </a:p>
        </p:txBody>
      </p:sp>
    </p:spTree>
    <p:extLst>
      <p:ext uri="{BB962C8B-B14F-4D97-AF65-F5344CB8AC3E}">
        <p14:creationId xmlns:p14="http://schemas.microsoft.com/office/powerpoint/2010/main" val="30708819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12064621" cy="6176963"/>
          </a:xfrm>
          <a:prstGeom prst="rect">
            <a:avLst/>
          </a:prstGeom>
          <a:noFill/>
          <a:ln>
            <a:noFill/>
          </a:ln>
        </p:spPr>
      </p:pic>
    </p:spTree>
    <p:extLst>
      <p:ext uri="{BB962C8B-B14F-4D97-AF65-F5344CB8AC3E}">
        <p14:creationId xmlns:p14="http://schemas.microsoft.com/office/powerpoint/2010/main" val="11167150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1069" y="300251"/>
            <a:ext cx="12000931" cy="6387152"/>
          </a:xfrm>
          <a:prstGeom prst="rect">
            <a:avLst/>
          </a:prstGeom>
          <a:noFill/>
          <a:ln>
            <a:noFill/>
          </a:ln>
        </p:spPr>
      </p:pic>
    </p:spTree>
    <p:extLst>
      <p:ext uri="{BB962C8B-B14F-4D97-AF65-F5344CB8AC3E}">
        <p14:creationId xmlns:p14="http://schemas.microsoft.com/office/powerpoint/2010/main" val="2539912980"/>
      </p:ext>
    </p:extLst>
  </p:cSld>
  <p:clrMapOvr>
    <a:masterClrMapping/>
  </p:clrMapOvr>
  <p:timing>
    <p:tnLst>
      <p:par>
        <p:cTn id="1" dur="indefinite" restart="never" nodeType="tmRoot"/>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themeOverride>
</file>

<file path=ppt/theme/themeOverride2.xml><?xml version="1.0" encoding="utf-8"?>
<a:themeOverride xmlns:a="http://schemas.openxmlformats.org/drawingml/2006/main">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themeOverride>
</file>

<file path=ppt/theme/themeOverride3.xml><?xml version="1.0" encoding="utf-8"?>
<a:themeOverride xmlns:a="http://schemas.openxmlformats.org/drawingml/2006/main">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themeOverride>
</file>

<file path=docProps/app.xml><?xml version="1.0" encoding="utf-8"?>
<Properties xmlns="http://schemas.openxmlformats.org/officeDocument/2006/extended-properties" xmlns:vt="http://schemas.openxmlformats.org/officeDocument/2006/docPropsVTypes">
  <Template/>
  <TotalTime>842</TotalTime>
  <Words>3987</Words>
  <Application>Microsoft Office PowerPoint</Application>
  <PresentationFormat>Widescreen</PresentationFormat>
  <Paragraphs>221</Paragraphs>
  <Slides>38</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38</vt:i4>
      </vt:variant>
    </vt:vector>
  </HeadingPairs>
  <TitlesOfParts>
    <vt:vector size="45" baseType="lpstr">
      <vt:lpstr>Arial</vt:lpstr>
      <vt:lpstr>Calibri</vt:lpstr>
      <vt:lpstr>Century Gothic</vt:lpstr>
      <vt:lpstr>Sylfaen</vt:lpstr>
      <vt:lpstr>Wingdings</vt:lpstr>
      <vt:lpstr>Wingdings 3</vt:lpstr>
      <vt:lpstr>Wisp</vt:lpstr>
      <vt:lpstr>გარდაბნის მუნიციპალიტეტში, სოფ. გამარჯვების მიმდებარე ტერიტორიაზე 110/35/10 კვ ძაბვის ქვესადგური „გამარჯვება“-ს და 35 კვ ძაბვის ელექტრო-გადამცემი ხაზის „გამარჯვება-ვაზიანი“- ს მშენებლობისა და ექსპლუატაციის  პროექტი გარემოზე ზემოქმედების შეფასების ანგარიში </vt:lpstr>
      <vt:lpstr>PowerPoint Presentation</vt:lpstr>
      <vt:lpstr>პროექტის მოკლე მიმოხილვა</vt:lpstr>
      <vt:lpstr>PowerPoint Presentation</vt:lpstr>
      <vt:lpstr>PowerPoint Presentation</vt:lpstr>
      <vt:lpstr>საპროექტო ეგხ-ის მოკლე დახასიათება: </vt:lpstr>
      <vt:lpstr>110/35/10 კვ ძაბვის ქვესადგური </vt:lpstr>
      <vt:lpstr>PowerPoint Presentation</vt:lpstr>
      <vt:lpstr>PowerPoint Presentation</vt:lpstr>
      <vt:lpstr>ეგხ „გამარჯვება-ვაზიანის“ საპროექტო ტრასის მიწისქვეშა მონაკვეთი </vt:lpstr>
      <vt:lpstr>PowerPoint Presentation</vt:lpstr>
      <vt:lpstr>საპროექტო  საკაბელო/საჰაერო ეგხ-ს და არსებული ეგხ ვაზიანის განთავსების სიტუაციური სქემა</vt:lpstr>
      <vt:lpstr>პროექტის ალტერნატიული ვარიანტები </vt:lpstr>
      <vt:lpstr>პროექტის ალტერნატიული ვარიანტები </vt:lpstr>
      <vt:lpstr>პროექტის ალტერნატიული ვარიანტები  მიწისქვეშა საკაბელო და საჰაერო ეგხ-ს მოწყობის ალტერნატივა  </vt:lpstr>
      <vt:lpstr>პროექტის ალტერნატიული ვარიანტები</vt:lpstr>
      <vt:lpstr>ბუნებრივი გარემოს ფონური მდგომარეობა კლიმატი და მეტეოროლოგიური პირობები </vt:lpstr>
      <vt:lpstr>გეოლოგიური გარემო</vt:lpstr>
      <vt:lpstr>ჰიდროლოგიური პირობები და ზედაპირული წყლები</vt:lpstr>
      <vt:lpstr> </vt:lpstr>
      <vt:lpstr>ბიოლოგიური გარემო ფაუნა</vt:lpstr>
      <vt:lpstr>გარემოზე შესაძლო ზემოქმედება ატმოსფერულ ჰაერზე ზემოქმედების შეფასება </vt:lpstr>
      <vt:lpstr>ხმაურის ზემოქმედების შეფასება</vt:lpstr>
      <vt:lpstr>ელექტრომაგნიტური ველების ზემოქმედება გარემოზე </vt:lpstr>
      <vt:lpstr> ზემოქმედება გეოლოგიურ გარემოზე, საშიში გეოდინამიკური/ჰიდროლოგიური პროცესების განვითარების რისკები </vt:lpstr>
      <vt:lpstr>შემარბილებელი ღონისძიებები</vt:lpstr>
      <vt:lpstr>ზემოქმედება ნიადაგის ნაყოფიერ ფენაზე, გრუნტის დაბინძურება </vt:lpstr>
      <vt:lpstr>შემარბილებელი ღონისძიებები</vt:lpstr>
      <vt:lpstr>ზემოქმედება ზედაპირული წყლების ხარისხზე </vt:lpstr>
      <vt:lpstr>შემარბილებელი ღონისძიებები</vt:lpstr>
      <vt:lpstr>ზემოქმედება მიწისქვეშა/გრუნტის წყლებზე </vt:lpstr>
      <vt:lpstr>ზემოქმედება ბიოლოგიურ გარემოზე  </vt:lpstr>
      <vt:lpstr>ვიზუალურ-ლანშაფტური ზემოქმედება</vt:lpstr>
      <vt:lpstr>ნარჩენების წარმოქმნით და გავრცელებით მოსალოდნელი ზემოქმედება</vt:lpstr>
      <vt:lpstr> ზემოქმედება სოციალურ-ეკონომიკურ გარემოზე </vt:lpstr>
      <vt:lpstr>ზემოქმედება ისტორიულ-კულტურულ და არქეოლოგიურ ძეგლებზე </vt:lpstr>
      <vt:lpstr>კუმულაციური ზემოქმედება</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112</cp:revision>
  <dcterms:created xsi:type="dcterms:W3CDTF">2020-09-25T11:55:03Z</dcterms:created>
  <dcterms:modified xsi:type="dcterms:W3CDTF">2020-10-08T18:45:45Z</dcterms:modified>
</cp:coreProperties>
</file>