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Lst>
  <p:sldIdLst>
    <p:sldId id="256" r:id="rId2"/>
    <p:sldId id="257" r:id="rId3"/>
    <p:sldId id="260" r:id="rId4"/>
    <p:sldId id="263" r:id="rId5"/>
    <p:sldId id="258" r:id="rId6"/>
    <p:sldId id="259" r:id="rId7"/>
    <p:sldId id="271" r:id="rId8"/>
    <p:sldId id="264" r:id="rId9"/>
    <p:sldId id="261" r:id="rId10"/>
    <p:sldId id="265" r:id="rId11"/>
    <p:sldId id="267" r:id="rId12"/>
    <p:sldId id="268" r:id="rId13"/>
    <p:sldId id="269" r:id="rId14"/>
    <p:sldId id="272" r:id="rId15"/>
    <p:sldId id="273" r:id="rId16"/>
    <p:sldId id="27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5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532E16A-C861-4914-82EB-7495AD27594F}" type="datetimeFigureOut">
              <a:rPr lang="en-US" smtClean="0"/>
              <a:t>10/7/2020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0DD2C-F8A0-4FD0-A877-49EEB44BB622}" type="slidenum">
              <a:rPr lang="en-US" smtClean="0"/>
              <a:t>‹#›</a:t>
            </a:fld>
            <a:endParaRPr lang="en-US"/>
          </a:p>
        </p:txBody>
      </p:sp>
    </p:spTree>
    <p:extLst>
      <p:ext uri="{BB962C8B-B14F-4D97-AF65-F5344CB8AC3E}">
        <p14:creationId xmlns:p14="http://schemas.microsoft.com/office/powerpoint/2010/main" val="3584742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532E16A-C861-4914-82EB-7495AD27594F}" type="datetimeFigureOut">
              <a:rPr lang="en-US" smtClean="0"/>
              <a:t>10/7/2020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40DD2C-F8A0-4FD0-A877-49EEB44BB622}" type="slidenum">
              <a:rPr lang="en-US" smtClean="0"/>
              <a:t>‹#›</a:t>
            </a:fld>
            <a:endParaRPr lang="en-US"/>
          </a:p>
        </p:txBody>
      </p:sp>
    </p:spTree>
    <p:extLst>
      <p:ext uri="{BB962C8B-B14F-4D97-AF65-F5344CB8AC3E}">
        <p14:creationId xmlns:p14="http://schemas.microsoft.com/office/powerpoint/2010/main" val="2246195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532E16A-C861-4914-82EB-7495AD27594F}" type="datetimeFigureOut">
              <a:rPr lang="en-US" smtClean="0"/>
              <a:t>10/7/2020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40DD2C-F8A0-4FD0-A877-49EEB44BB622}" type="slidenum">
              <a:rPr lang="en-US" smtClean="0"/>
              <a:t>‹#›</a:t>
            </a:fld>
            <a:endParaRPr lang="en-US"/>
          </a:p>
        </p:txBody>
      </p:sp>
    </p:spTree>
    <p:extLst>
      <p:ext uri="{BB962C8B-B14F-4D97-AF65-F5344CB8AC3E}">
        <p14:creationId xmlns:p14="http://schemas.microsoft.com/office/powerpoint/2010/main" val="27807483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532E16A-C861-4914-82EB-7495AD27594F}" type="datetimeFigureOut">
              <a:rPr lang="en-US" smtClean="0"/>
              <a:t>10/7/2020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40DD2C-F8A0-4FD0-A877-49EEB44BB622}"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44351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532E16A-C861-4914-82EB-7495AD27594F}" type="datetimeFigureOut">
              <a:rPr lang="en-US" smtClean="0"/>
              <a:t>10/7/2020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40DD2C-F8A0-4FD0-A877-49EEB44BB622}" type="slidenum">
              <a:rPr lang="en-US" smtClean="0"/>
              <a:t>‹#›</a:t>
            </a:fld>
            <a:endParaRPr lang="en-US"/>
          </a:p>
        </p:txBody>
      </p:sp>
    </p:spTree>
    <p:extLst>
      <p:ext uri="{BB962C8B-B14F-4D97-AF65-F5344CB8AC3E}">
        <p14:creationId xmlns:p14="http://schemas.microsoft.com/office/powerpoint/2010/main" val="42066031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E532E16A-C861-4914-82EB-7495AD27594F}" type="datetimeFigureOut">
              <a:rPr lang="en-US" smtClean="0"/>
              <a:t>10/7/2020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40DD2C-F8A0-4FD0-A877-49EEB44BB622}" type="slidenum">
              <a:rPr lang="en-US" smtClean="0"/>
              <a:t>‹#›</a:t>
            </a:fld>
            <a:endParaRPr lang="en-US"/>
          </a:p>
        </p:txBody>
      </p:sp>
    </p:spTree>
    <p:extLst>
      <p:ext uri="{BB962C8B-B14F-4D97-AF65-F5344CB8AC3E}">
        <p14:creationId xmlns:p14="http://schemas.microsoft.com/office/powerpoint/2010/main" val="16763577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E532E16A-C861-4914-82EB-7495AD27594F}" type="datetimeFigureOut">
              <a:rPr lang="en-US" smtClean="0"/>
              <a:t>10/7/2020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40DD2C-F8A0-4FD0-A877-49EEB44BB622}" type="slidenum">
              <a:rPr lang="en-US" smtClean="0"/>
              <a:t>‹#›</a:t>
            </a:fld>
            <a:endParaRPr lang="en-US"/>
          </a:p>
        </p:txBody>
      </p:sp>
    </p:spTree>
    <p:extLst>
      <p:ext uri="{BB962C8B-B14F-4D97-AF65-F5344CB8AC3E}">
        <p14:creationId xmlns:p14="http://schemas.microsoft.com/office/powerpoint/2010/main" val="2754970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32E16A-C861-4914-82EB-7495AD27594F}" type="datetimeFigureOut">
              <a:rPr lang="en-US" smtClean="0"/>
              <a:t>10/7/2020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0DD2C-F8A0-4FD0-A877-49EEB44BB622}" type="slidenum">
              <a:rPr lang="en-US" smtClean="0"/>
              <a:t>‹#›</a:t>
            </a:fld>
            <a:endParaRPr lang="en-US"/>
          </a:p>
        </p:txBody>
      </p:sp>
    </p:spTree>
    <p:extLst>
      <p:ext uri="{BB962C8B-B14F-4D97-AF65-F5344CB8AC3E}">
        <p14:creationId xmlns:p14="http://schemas.microsoft.com/office/powerpoint/2010/main" val="30306914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32E16A-C861-4914-82EB-7495AD27594F}" type="datetimeFigureOut">
              <a:rPr lang="en-US" smtClean="0"/>
              <a:t>10/7/2020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0DD2C-F8A0-4FD0-A877-49EEB44BB622}" type="slidenum">
              <a:rPr lang="en-US" smtClean="0"/>
              <a:t>‹#›</a:t>
            </a:fld>
            <a:endParaRPr lang="en-US"/>
          </a:p>
        </p:txBody>
      </p:sp>
    </p:spTree>
    <p:extLst>
      <p:ext uri="{BB962C8B-B14F-4D97-AF65-F5344CB8AC3E}">
        <p14:creationId xmlns:p14="http://schemas.microsoft.com/office/powerpoint/2010/main" val="2394545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32E16A-C861-4914-82EB-7495AD27594F}" type="datetimeFigureOut">
              <a:rPr lang="en-US" smtClean="0"/>
              <a:t>10/7/2020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0DD2C-F8A0-4FD0-A877-49EEB44BB622}" type="slidenum">
              <a:rPr lang="en-US" smtClean="0"/>
              <a:t>‹#›</a:t>
            </a:fld>
            <a:endParaRPr lang="en-US"/>
          </a:p>
        </p:txBody>
      </p:sp>
    </p:spTree>
    <p:extLst>
      <p:ext uri="{BB962C8B-B14F-4D97-AF65-F5344CB8AC3E}">
        <p14:creationId xmlns:p14="http://schemas.microsoft.com/office/powerpoint/2010/main" val="1325792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532E16A-C861-4914-82EB-7495AD27594F}" type="datetimeFigureOut">
              <a:rPr lang="en-US" smtClean="0"/>
              <a:t>10/7/2020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40DD2C-F8A0-4FD0-A877-49EEB44BB622}" type="slidenum">
              <a:rPr lang="en-US" smtClean="0"/>
              <a:t>‹#›</a:t>
            </a:fld>
            <a:endParaRPr lang="en-US"/>
          </a:p>
        </p:txBody>
      </p:sp>
    </p:spTree>
    <p:extLst>
      <p:ext uri="{BB962C8B-B14F-4D97-AF65-F5344CB8AC3E}">
        <p14:creationId xmlns:p14="http://schemas.microsoft.com/office/powerpoint/2010/main" val="1969700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32E16A-C861-4914-82EB-7495AD27594F}" type="datetimeFigureOut">
              <a:rPr lang="en-US" smtClean="0"/>
              <a:t>10/7/2020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40DD2C-F8A0-4FD0-A877-49EEB44BB622}" type="slidenum">
              <a:rPr lang="en-US" smtClean="0"/>
              <a:t>‹#›</a:t>
            </a:fld>
            <a:endParaRPr lang="en-US"/>
          </a:p>
        </p:txBody>
      </p:sp>
    </p:spTree>
    <p:extLst>
      <p:ext uri="{BB962C8B-B14F-4D97-AF65-F5344CB8AC3E}">
        <p14:creationId xmlns:p14="http://schemas.microsoft.com/office/powerpoint/2010/main" val="761030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532E16A-C861-4914-82EB-7495AD27594F}" type="datetimeFigureOut">
              <a:rPr lang="en-US" smtClean="0"/>
              <a:t>10/7/2020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40DD2C-F8A0-4FD0-A877-49EEB44BB622}" type="slidenum">
              <a:rPr lang="en-US" smtClean="0"/>
              <a:t>‹#›</a:t>
            </a:fld>
            <a:endParaRPr lang="en-US"/>
          </a:p>
        </p:txBody>
      </p:sp>
    </p:spTree>
    <p:extLst>
      <p:ext uri="{BB962C8B-B14F-4D97-AF65-F5344CB8AC3E}">
        <p14:creationId xmlns:p14="http://schemas.microsoft.com/office/powerpoint/2010/main" val="2660452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532E16A-C861-4914-82EB-7495AD27594F}" type="datetimeFigureOut">
              <a:rPr lang="en-US" smtClean="0"/>
              <a:t>10/7/2020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40DD2C-F8A0-4FD0-A877-49EEB44BB622}" type="slidenum">
              <a:rPr lang="en-US" smtClean="0"/>
              <a:t>‹#›</a:t>
            </a:fld>
            <a:endParaRPr lang="en-US"/>
          </a:p>
        </p:txBody>
      </p:sp>
    </p:spTree>
    <p:extLst>
      <p:ext uri="{BB962C8B-B14F-4D97-AF65-F5344CB8AC3E}">
        <p14:creationId xmlns:p14="http://schemas.microsoft.com/office/powerpoint/2010/main" val="3997857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E532E16A-C861-4914-82EB-7495AD27594F}" type="datetimeFigureOut">
              <a:rPr lang="en-US" smtClean="0"/>
              <a:t>10/7/2020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40DD2C-F8A0-4FD0-A877-49EEB44BB622}" type="slidenum">
              <a:rPr lang="en-US" smtClean="0"/>
              <a:t>‹#›</a:t>
            </a:fld>
            <a:endParaRPr lang="en-US"/>
          </a:p>
        </p:txBody>
      </p:sp>
    </p:spTree>
    <p:extLst>
      <p:ext uri="{BB962C8B-B14F-4D97-AF65-F5344CB8AC3E}">
        <p14:creationId xmlns:p14="http://schemas.microsoft.com/office/powerpoint/2010/main" val="1182470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532E16A-C861-4914-82EB-7495AD27594F}" type="datetimeFigureOut">
              <a:rPr lang="en-US" smtClean="0"/>
              <a:t>10/7/2020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40DD2C-F8A0-4FD0-A877-49EEB44BB622}" type="slidenum">
              <a:rPr lang="en-US" smtClean="0"/>
              <a:t>‹#›</a:t>
            </a:fld>
            <a:endParaRPr lang="en-US"/>
          </a:p>
        </p:txBody>
      </p:sp>
    </p:spTree>
    <p:extLst>
      <p:ext uri="{BB962C8B-B14F-4D97-AF65-F5344CB8AC3E}">
        <p14:creationId xmlns:p14="http://schemas.microsoft.com/office/powerpoint/2010/main" val="2608184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532E16A-C861-4914-82EB-7495AD27594F}" type="datetimeFigureOut">
              <a:rPr lang="en-US" smtClean="0"/>
              <a:t>10/7/2020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40DD2C-F8A0-4FD0-A877-49EEB44BB622}" type="slidenum">
              <a:rPr lang="en-US" smtClean="0"/>
              <a:t>‹#›</a:t>
            </a:fld>
            <a:endParaRPr lang="en-US"/>
          </a:p>
        </p:txBody>
      </p:sp>
    </p:spTree>
    <p:extLst>
      <p:ext uri="{BB962C8B-B14F-4D97-AF65-F5344CB8AC3E}">
        <p14:creationId xmlns:p14="http://schemas.microsoft.com/office/powerpoint/2010/main" val="386752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E532E16A-C861-4914-82EB-7495AD27594F}" type="datetimeFigureOut">
              <a:rPr lang="en-US" smtClean="0"/>
              <a:t>10/7/2020</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0E40DD2C-F8A0-4FD0-A877-49EEB44BB622}" type="slidenum">
              <a:rPr lang="en-US" smtClean="0"/>
              <a:t>‹#›</a:t>
            </a:fld>
            <a:endParaRPr lang="en-US"/>
          </a:p>
        </p:txBody>
      </p:sp>
    </p:spTree>
    <p:extLst>
      <p:ext uri="{BB962C8B-B14F-4D97-AF65-F5344CB8AC3E}">
        <p14:creationId xmlns:p14="http://schemas.microsoft.com/office/powerpoint/2010/main" val="37590468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3782" y="1300785"/>
            <a:ext cx="9919854" cy="2509213"/>
          </a:xfrm>
        </p:spPr>
        <p:txBody>
          <a:bodyPr>
            <a:noAutofit/>
          </a:bodyPr>
          <a:lstStyle/>
          <a:p>
            <a:pPr>
              <a:lnSpc>
                <a:spcPct val="150000"/>
              </a:lnSpc>
            </a:pPr>
            <a:r>
              <a:rPr lang="ka-GE" sz="1800" b="1" dirty="0" smtClean="0">
                <a:solidFill>
                  <a:srgbClr val="002060"/>
                </a:solidFill>
              </a:rPr>
              <a:t/>
            </a:r>
            <a:br>
              <a:rPr lang="ka-GE" sz="1800" b="1" dirty="0" smtClean="0">
                <a:solidFill>
                  <a:srgbClr val="002060"/>
                </a:solidFill>
              </a:rPr>
            </a:br>
            <a:r>
              <a:rPr lang="ka-GE" sz="1800" b="1" dirty="0">
                <a:solidFill>
                  <a:srgbClr val="002060"/>
                </a:solidFill>
              </a:rPr>
              <a:t/>
            </a:r>
            <a:br>
              <a:rPr lang="ka-GE" sz="1800" b="1" dirty="0">
                <a:solidFill>
                  <a:srgbClr val="002060"/>
                </a:solidFill>
              </a:rPr>
            </a:br>
            <a:r>
              <a:rPr lang="ka-GE" sz="1800" b="1" dirty="0" smtClean="0">
                <a:solidFill>
                  <a:srgbClr val="002060"/>
                </a:solidFill>
              </a:rPr>
              <a:t>სოფელ </a:t>
            </a:r>
            <a:r>
              <a:rPr lang="ka-GE" sz="1800" b="1" dirty="0" smtClean="0">
                <a:solidFill>
                  <a:srgbClr val="002060"/>
                </a:solidFill>
              </a:rPr>
              <a:t>მუხრანის წყალარინების სისტემებისა და ჩამდინარე წყლების გამწმენდი ნაგებობის მშენებლობა-ექსპლუატაცია</a:t>
            </a:r>
            <a:br>
              <a:rPr lang="ka-GE" sz="1800" b="1" dirty="0" smtClean="0">
                <a:solidFill>
                  <a:srgbClr val="002060"/>
                </a:solidFill>
              </a:rPr>
            </a:br>
            <a:r>
              <a:rPr lang="ka-GE" sz="1800" b="1" dirty="0">
                <a:solidFill>
                  <a:srgbClr val="002060"/>
                </a:solidFill>
              </a:rPr>
              <a:t/>
            </a:r>
            <a:br>
              <a:rPr lang="ka-GE" sz="1800" b="1" dirty="0">
                <a:solidFill>
                  <a:srgbClr val="002060"/>
                </a:solidFill>
              </a:rPr>
            </a:br>
            <a:r>
              <a:rPr lang="ka-GE" sz="1800" b="1" dirty="0" smtClean="0">
                <a:solidFill>
                  <a:srgbClr val="002060"/>
                </a:solidFill>
              </a:rPr>
              <a:t>სკოპინგის</a:t>
            </a:r>
            <a:r>
              <a:rPr lang="en-US" sz="1800" b="1" dirty="0" smtClean="0">
                <a:solidFill>
                  <a:srgbClr val="002060"/>
                </a:solidFill>
              </a:rPr>
              <a:t> </a:t>
            </a:r>
            <a:r>
              <a:rPr lang="ka-GE" sz="1800" b="1" dirty="0" smtClean="0">
                <a:solidFill>
                  <a:srgbClr val="002060"/>
                </a:solidFill>
              </a:rPr>
              <a:t>ანგარიში</a:t>
            </a:r>
            <a:endParaRPr lang="en-US" sz="1800" b="1" dirty="0">
              <a:solidFill>
                <a:srgbClr val="002060"/>
              </a:solidFill>
            </a:endParaRPr>
          </a:p>
        </p:txBody>
      </p:sp>
      <p:sp>
        <p:nvSpPr>
          <p:cNvPr id="3" name="Subtitle 2"/>
          <p:cNvSpPr>
            <a:spLocks noGrp="1"/>
          </p:cNvSpPr>
          <p:nvPr>
            <p:ph type="subTitle" idx="1"/>
          </p:nvPr>
        </p:nvSpPr>
        <p:spPr/>
        <p:txBody>
          <a:bodyPr/>
          <a:lstStyle/>
          <a:p>
            <a:endParaRPr lang="ka-GE" dirty="0" smtClean="0"/>
          </a:p>
          <a:p>
            <a:r>
              <a:rPr lang="ka-GE" dirty="0" smtClean="0">
                <a:solidFill>
                  <a:srgbClr val="002060"/>
                </a:solidFill>
              </a:rPr>
              <a:t>შპს ,,საქართველოს გაერთიანებული წყალმომარაგების კომპანია“</a:t>
            </a:r>
            <a:endParaRPr lang="en-US" dirty="0">
              <a:solidFill>
                <a:srgbClr val="002060"/>
              </a:solidFill>
            </a:endParaRP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2930236" y="218181"/>
            <a:ext cx="6331528" cy="1324293"/>
          </a:xfrm>
          <a:prstGeom prst="rect">
            <a:avLst/>
          </a:prstGeom>
        </p:spPr>
      </p:pic>
    </p:spTree>
    <p:extLst>
      <p:ext uri="{BB962C8B-B14F-4D97-AF65-F5344CB8AC3E}">
        <p14:creationId xmlns:p14="http://schemas.microsoft.com/office/powerpoint/2010/main" val="2227876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3" y="646227"/>
            <a:ext cx="10585499" cy="1145627"/>
          </a:xfrm>
        </p:spPr>
        <p:txBody>
          <a:bodyPr>
            <a:noAutofit/>
          </a:bodyPr>
          <a:lstStyle/>
          <a:p>
            <a:pPr algn="l">
              <a:lnSpc>
                <a:spcPct val="150000"/>
              </a:lnSpc>
            </a:pPr>
            <a:r>
              <a:rPr lang="ka-GE" sz="1800" b="1" dirty="0" smtClean="0">
                <a:solidFill>
                  <a:srgbClr val="002060"/>
                </a:solidFill>
              </a:rPr>
              <a:t>გამწმენდი </a:t>
            </a:r>
            <a:r>
              <a:rPr lang="ka-GE" sz="1800" b="1" dirty="0">
                <a:solidFill>
                  <a:srgbClr val="002060"/>
                </a:solidFill>
              </a:rPr>
              <a:t>ნაგებობის მშენებლობისა და ექსპლუატაციის ეტაპზე დასაქმებული ადამიანების რაოდენობა და სამუშაო გრაფიკი</a:t>
            </a:r>
            <a:r>
              <a:rPr lang="en-US" sz="2400" b="1" dirty="0"/>
              <a:t/>
            </a:r>
            <a:br>
              <a:rPr lang="en-US" sz="2400" b="1" dirty="0"/>
            </a:br>
            <a:endParaRPr lang="en-US" sz="1400" b="1" dirty="0"/>
          </a:p>
        </p:txBody>
      </p:sp>
      <p:sp>
        <p:nvSpPr>
          <p:cNvPr id="3" name="Content Placeholder 2"/>
          <p:cNvSpPr>
            <a:spLocks noGrp="1"/>
          </p:cNvSpPr>
          <p:nvPr>
            <p:ph sz="quarter" idx="13"/>
          </p:nvPr>
        </p:nvSpPr>
        <p:spPr>
          <a:xfrm>
            <a:off x="267855" y="1634836"/>
            <a:ext cx="11009745" cy="4156363"/>
          </a:xfrm>
        </p:spPr>
        <p:txBody>
          <a:bodyPr>
            <a:normAutofit/>
          </a:bodyPr>
          <a:lstStyle/>
          <a:p>
            <a:endParaRPr lang="ka-GE" sz="2200" dirty="0" smtClean="0"/>
          </a:p>
          <a:p>
            <a:pPr>
              <a:lnSpc>
                <a:spcPct val="150000"/>
              </a:lnSpc>
            </a:pPr>
            <a:r>
              <a:rPr lang="ka-GE" dirty="0" smtClean="0">
                <a:solidFill>
                  <a:srgbClr val="002060"/>
                </a:solidFill>
              </a:rPr>
              <a:t>გამწმენდი </a:t>
            </a:r>
            <a:r>
              <a:rPr lang="ka-GE" dirty="0">
                <a:solidFill>
                  <a:srgbClr val="002060"/>
                </a:solidFill>
              </a:rPr>
              <a:t>ნაგებობის სამშენებლო სამუშაოების  ხანგრძლივობა დაახლოებით 1 წელს შეადგენს, წელიწადში 250 სამუშაო დღიანი გრაფიკით. მშენებლობის დროს დასაქმებული იქნება დაახლოებით 50-70 </a:t>
            </a:r>
            <a:r>
              <a:rPr lang="ka-GE" dirty="0" smtClean="0">
                <a:solidFill>
                  <a:srgbClr val="002060"/>
                </a:solidFill>
              </a:rPr>
              <a:t>ადამიანი</a:t>
            </a:r>
            <a:endParaRPr lang="en-US" dirty="0" smtClean="0">
              <a:solidFill>
                <a:srgbClr val="002060"/>
              </a:solidFill>
            </a:endParaRPr>
          </a:p>
          <a:p>
            <a:pPr>
              <a:lnSpc>
                <a:spcPct val="150000"/>
              </a:lnSpc>
            </a:pPr>
            <a:r>
              <a:rPr lang="ka-GE" dirty="0" smtClean="0">
                <a:solidFill>
                  <a:srgbClr val="002060"/>
                </a:solidFill>
              </a:rPr>
              <a:t>რაც </a:t>
            </a:r>
            <a:r>
              <a:rPr lang="ka-GE" dirty="0">
                <a:solidFill>
                  <a:srgbClr val="002060"/>
                </a:solidFill>
              </a:rPr>
              <a:t>შეეხება ექსპლუატაციის ეტაპს, ობიექტის სპეციფიკადან გამომდინარე, გამწმენდი ნაგებობა იმუშავებს 24 საათიანი სამუშაო გრაფიკით. ობიექტის ექსპლუატაციის დროს დასაქმდება დაახლოებით 5-10 </a:t>
            </a:r>
            <a:r>
              <a:rPr lang="ka-GE" dirty="0" smtClean="0">
                <a:solidFill>
                  <a:srgbClr val="002060"/>
                </a:solidFill>
              </a:rPr>
              <a:t>ადამიანი</a:t>
            </a:r>
            <a:endParaRPr lang="en-US" dirty="0">
              <a:solidFill>
                <a:srgbClr val="002060"/>
              </a:solidFill>
            </a:endParaRPr>
          </a:p>
          <a:p>
            <a:endParaRPr lang="en-US" sz="2000" dirty="0">
              <a:latin typeface="Sylfaen" panose="010A0502050306030303" pitchFamily="18" charset="0"/>
            </a:endParaRPr>
          </a:p>
        </p:txBody>
      </p:sp>
    </p:spTree>
    <p:extLst>
      <p:ext uri="{BB962C8B-B14F-4D97-AF65-F5344CB8AC3E}">
        <p14:creationId xmlns:p14="http://schemas.microsoft.com/office/powerpoint/2010/main" val="2682681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610" y="683491"/>
            <a:ext cx="7417426" cy="508000"/>
          </a:xfrm>
        </p:spPr>
        <p:txBody>
          <a:bodyPr>
            <a:normAutofit fontScale="90000"/>
          </a:bodyPr>
          <a:lstStyle/>
          <a:p>
            <a:pPr algn="l">
              <a:lnSpc>
                <a:spcPct val="100000"/>
              </a:lnSpc>
            </a:pPr>
            <a:r>
              <a:rPr lang="ka-GE" sz="2400" b="1" dirty="0" smtClean="0">
                <a:solidFill>
                  <a:srgbClr val="002060"/>
                </a:solidFill>
                <a:latin typeface="Sylfaen" panose="010A0502050306030303" pitchFamily="18" charset="0"/>
              </a:rPr>
              <a:t>ზემოქმედება </a:t>
            </a:r>
            <a:r>
              <a:rPr lang="ka-GE" sz="2400" b="1" dirty="0">
                <a:solidFill>
                  <a:srgbClr val="002060"/>
                </a:solidFill>
                <a:latin typeface="Sylfaen" panose="010A0502050306030303" pitchFamily="18" charset="0"/>
              </a:rPr>
              <a:t>ზედაპირული წყლის ობიექტებზე</a:t>
            </a:r>
            <a:r>
              <a:rPr lang="en-US" b="1" dirty="0"/>
              <a:t/>
            </a:r>
            <a:br>
              <a:rPr lang="en-US" b="1" dirty="0"/>
            </a:br>
            <a:endParaRPr lang="en-US" sz="2000" b="1" dirty="0"/>
          </a:p>
        </p:txBody>
      </p:sp>
      <p:sp>
        <p:nvSpPr>
          <p:cNvPr id="3" name="Content Placeholder 2"/>
          <p:cNvSpPr>
            <a:spLocks noGrp="1"/>
          </p:cNvSpPr>
          <p:nvPr>
            <p:ph sz="quarter" idx="13"/>
          </p:nvPr>
        </p:nvSpPr>
        <p:spPr>
          <a:xfrm>
            <a:off x="378691" y="1274618"/>
            <a:ext cx="11434617" cy="4516581"/>
          </a:xfrm>
        </p:spPr>
        <p:txBody>
          <a:bodyPr>
            <a:normAutofit/>
          </a:bodyPr>
          <a:lstStyle/>
          <a:p>
            <a:pPr algn="just">
              <a:lnSpc>
                <a:spcPct val="150000"/>
              </a:lnSpc>
            </a:pPr>
            <a:r>
              <a:rPr lang="en-US" sz="1800" dirty="0" err="1">
                <a:solidFill>
                  <a:srgbClr val="002060"/>
                </a:solidFill>
                <a:latin typeface="Sylfaen" panose="010A0502050306030303" pitchFamily="18" charset="0"/>
              </a:rPr>
              <a:t>სამშენებლო</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სამუშაოების</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პროცესში</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ზედაპირული</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წყლების</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დაბინძურების</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რისკი</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მნიშვნელოვნად</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დამოკიდებულია</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მშენებელი</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კონტრაქტორის</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მიერ</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გარემოსდაცვითი</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მენეჯმენტით</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გათვალისწინებული</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ღონისძიებების</a:t>
            </a:r>
            <a:r>
              <a:rPr lang="en-US" sz="1800" dirty="0">
                <a:solidFill>
                  <a:srgbClr val="002060"/>
                </a:solidFill>
                <a:latin typeface="Sylfaen" panose="010A0502050306030303" pitchFamily="18" charset="0"/>
              </a:rPr>
              <a:t> </a:t>
            </a:r>
            <a:r>
              <a:rPr lang="en-US" sz="1800" dirty="0" err="1" smtClean="0">
                <a:solidFill>
                  <a:srgbClr val="002060"/>
                </a:solidFill>
                <a:latin typeface="Sylfaen" panose="010A0502050306030303" pitchFamily="18" charset="0"/>
              </a:rPr>
              <a:t>შესრულებაზე</a:t>
            </a:r>
            <a:endParaRPr lang="en-US" sz="1800" dirty="0" smtClean="0">
              <a:solidFill>
                <a:srgbClr val="002060"/>
              </a:solidFill>
              <a:latin typeface="Sylfaen" panose="010A0502050306030303" pitchFamily="18" charset="0"/>
            </a:endParaRPr>
          </a:p>
          <a:p>
            <a:pPr algn="just">
              <a:lnSpc>
                <a:spcPct val="150000"/>
              </a:lnSpc>
            </a:pPr>
            <a:r>
              <a:rPr lang="ka-GE" sz="1800" dirty="0">
                <a:solidFill>
                  <a:srgbClr val="002060"/>
                </a:solidFill>
                <a:latin typeface="Sylfaen" panose="010A0502050306030303" pitchFamily="18" charset="0"/>
              </a:rPr>
              <a:t>გამწმენდი </a:t>
            </a:r>
            <a:r>
              <a:rPr lang="en-US" sz="1800" dirty="0" err="1">
                <a:solidFill>
                  <a:srgbClr val="002060"/>
                </a:solidFill>
                <a:latin typeface="Sylfaen" panose="010A0502050306030303" pitchFamily="18" charset="0"/>
              </a:rPr>
              <a:t>ნაგებობის</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ოპერირების</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ფაზაზე</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გრუნტის</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დაბინძურება</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მოსალოდნელია</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მხოლოდ</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ავარიული</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სიტუაციების</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შემთხვევაში</a:t>
            </a:r>
            <a:r>
              <a:rPr lang="en-US" sz="1800" dirty="0">
                <a:solidFill>
                  <a:srgbClr val="002060"/>
                </a:solidFill>
                <a:latin typeface="Sylfaen" panose="010A0502050306030303" pitchFamily="18" charset="0"/>
              </a:rPr>
              <a:t>. </a:t>
            </a:r>
            <a:endParaRPr lang="en-US" sz="1800" dirty="0" smtClean="0">
              <a:solidFill>
                <a:srgbClr val="002060"/>
              </a:solidFill>
              <a:latin typeface="Sylfaen" panose="010A0502050306030303" pitchFamily="18" charset="0"/>
            </a:endParaRPr>
          </a:p>
          <a:p>
            <a:pPr algn="just">
              <a:lnSpc>
                <a:spcPct val="150000"/>
              </a:lnSpc>
            </a:pPr>
            <a:r>
              <a:rPr lang="en-US" sz="1800" dirty="0" err="1">
                <a:solidFill>
                  <a:srgbClr val="002060"/>
                </a:solidFill>
                <a:latin typeface="Sylfaen" panose="010A0502050306030303" pitchFamily="18" charset="0"/>
              </a:rPr>
              <a:t>გამწმენდი</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ნაგებობის</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ოპერირების</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ფაზაზე</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გაწმენდილი</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ჩამდინარე</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წყლების</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ჩაშვება</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დაგეგმილია</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მდ</a:t>
            </a:r>
            <a:r>
              <a:rPr lang="en-US" sz="1800" dirty="0">
                <a:solidFill>
                  <a:srgbClr val="002060"/>
                </a:solidFill>
                <a:latin typeface="Sylfaen" panose="010A0502050306030303" pitchFamily="18" charset="0"/>
              </a:rPr>
              <a:t>. </a:t>
            </a:r>
            <a:r>
              <a:rPr lang="ka-GE" sz="1800" dirty="0">
                <a:solidFill>
                  <a:srgbClr val="002060"/>
                </a:solidFill>
                <a:latin typeface="Sylfaen" panose="010A0502050306030303" pitchFamily="18" charset="0"/>
              </a:rPr>
              <a:t>ქსანში. </a:t>
            </a:r>
            <a:r>
              <a:rPr lang="en-US" sz="1800" dirty="0" err="1">
                <a:solidFill>
                  <a:srgbClr val="002060"/>
                </a:solidFill>
                <a:latin typeface="Sylfaen" panose="010A0502050306030303" pitchFamily="18" charset="0"/>
              </a:rPr>
              <a:t>შესაბამისად</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მდინარის</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წყლის</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დაბინძურების</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რისკი</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დაკავშირებულია</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გაუწმენდავი</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ან</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არასრულყოფილად</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გაწმენდილი</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ჩამდინარე</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წყლების</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ჩაშვებასთან</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პროექტი</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ითვალისწინებს</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ჩამდინარე</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წყლების</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ბიოლოგიური</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გაწმენდის</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ეფექტური</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სისტემის</a:t>
            </a:r>
            <a:r>
              <a:rPr lang="en-US" sz="1800" dirty="0">
                <a:solidFill>
                  <a:srgbClr val="002060"/>
                </a:solidFill>
                <a:latin typeface="Sylfaen" panose="010A0502050306030303" pitchFamily="18" charset="0"/>
              </a:rPr>
              <a:t> </a:t>
            </a:r>
            <a:r>
              <a:rPr lang="en-US" sz="1800" dirty="0" err="1" smtClean="0">
                <a:solidFill>
                  <a:srgbClr val="002060"/>
                </a:solidFill>
                <a:latin typeface="Sylfaen" panose="010A0502050306030303" pitchFamily="18" charset="0"/>
              </a:rPr>
              <a:t>მოწყობას</a:t>
            </a:r>
            <a:r>
              <a:rPr lang="en-US" sz="1800" dirty="0" smtClean="0">
                <a:solidFill>
                  <a:srgbClr val="002060"/>
                </a:solidFill>
                <a:latin typeface="Sylfaen" panose="010A0502050306030303" pitchFamily="18" charset="0"/>
              </a:rPr>
              <a:t>.</a:t>
            </a:r>
            <a:endParaRPr lang="en-US" sz="1800" dirty="0">
              <a:solidFill>
                <a:srgbClr val="002060"/>
              </a:solidFill>
              <a:latin typeface="Sylfaen" panose="010A0502050306030303" pitchFamily="18" charset="0"/>
            </a:endParaRPr>
          </a:p>
        </p:txBody>
      </p:sp>
    </p:spTree>
    <p:extLst>
      <p:ext uri="{BB962C8B-B14F-4D97-AF65-F5344CB8AC3E}">
        <p14:creationId xmlns:p14="http://schemas.microsoft.com/office/powerpoint/2010/main" val="2804045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612" y="720436"/>
            <a:ext cx="10364451" cy="655783"/>
          </a:xfrm>
        </p:spPr>
        <p:txBody>
          <a:bodyPr>
            <a:normAutofit fontScale="90000"/>
          </a:bodyPr>
          <a:lstStyle/>
          <a:p>
            <a:pPr algn="l">
              <a:lnSpc>
                <a:spcPct val="100000"/>
              </a:lnSpc>
            </a:pPr>
            <a:r>
              <a:rPr lang="ka-GE" sz="2400" b="1" dirty="0" smtClean="0">
                <a:solidFill>
                  <a:srgbClr val="002060"/>
                </a:solidFill>
                <a:effectLst>
                  <a:outerShdw blurRad="38100" dist="38100" dir="2700000" algn="tl">
                    <a:srgbClr val="000000">
                      <a:alpha val="43137"/>
                    </a:srgbClr>
                  </a:outerShdw>
                </a:effectLst>
                <a:latin typeface="Sylfaen" panose="010A0502050306030303" pitchFamily="18" charset="0"/>
              </a:rPr>
              <a:t>ზემოქმედება </a:t>
            </a:r>
            <a:r>
              <a:rPr lang="ka-GE" sz="2400" b="1" dirty="0">
                <a:solidFill>
                  <a:srgbClr val="002060"/>
                </a:solidFill>
                <a:effectLst>
                  <a:outerShdw blurRad="38100" dist="38100" dir="2700000" algn="tl">
                    <a:srgbClr val="000000">
                      <a:alpha val="43137"/>
                    </a:srgbClr>
                  </a:outerShdw>
                </a:effectLst>
                <a:latin typeface="Sylfaen" panose="010A0502050306030303" pitchFamily="18" charset="0"/>
              </a:rPr>
              <a:t>ატმოსფერულ ჰაერზე</a:t>
            </a:r>
            <a:r>
              <a:rPr lang="en-US" b="1" dirty="0">
                <a:solidFill>
                  <a:srgbClr val="002060"/>
                </a:solidFill>
                <a:effectLst>
                  <a:outerShdw blurRad="38100" dist="38100" dir="2700000" algn="tl">
                    <a:srgbClr val="000000">
                      <a:alpha val="43137"/>
                    </a:srgbClr>
                  </a:outerShdw>
                </a:effectLst>
              </a:rPr>
              <a:t/>
            </a:r>
            <a:br>
              <a:rPr lang="en-US" b="1" dirty="0">
                <a:solidFill>
                  <a:srgbClr val="002060"/>
                </a:solidFill>
                <a:effectLst>
                  <a:outerShdw blurRad="38100" dist="38100" dir="2700000" algn="tl">
                    <a:srgbClr val="000000">
                      <a:alpha val="43137"/>
                    </a:srgbClr>
                  </a:outerShdw>
                </a:effectLst>
              </a:rPr>
            </a:br>
            <a:endParaRPr lang="en-US" sz="2000" b="1" dirty="0">
              <a:solidFill>
                <a:srgbClr val="002060"/>
              </a:solidFill>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913774" y="886692"/>
            <a:ext cx="10363826" cy="4904508"/>
          </a:xfrm>
        </p:spPr>
        <p:txBody>
          <a:bodyPr>
            <a:normAutofit/>
          </a:bodyPr>
          <a:lstStyle/>
          <a:p>
            <a:pPr marL="0" indent="0" algn="just">
              <a:buNone/>
            </a:pPr>
            <a:endParaRPr lang="en-US" sz="2000" dirty="0">
              <a:latin typeface="Sylfaen" panose="010A0502050306030303" pitchFamily="18" charset="0"/>
            </a:endParaRPr>
          </a:p>
          <a:p>
            <a:pPr marL="0" indent="0" algn="just">
              <a:lnSpc>
                <a:spcPct val="150000"/>
              </a:lnSpc>
              <a:buNone/>
            </a:pPr>
            <a:r>
              <a:rPr lang="en-US" sz="1800" dirty="0" err="1" smtClean="0">
                <a:solidFill>
                  <a:srgbClr val="002060"/>
                </a:solidFill>
                <a:latin typeface="Sylfaen" panose="010A0502050306030303" pitchFamily="18" charset="0"/>
              </a:rPr>
              <a:t>ატმოსფერულ</a:t>
            </a:r>
            <a:r>
              <a:rPr lang="en-US" sz="1800" dirty="0" smtClean="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ჰაერში</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ხმაურის</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გავრცელებას</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და</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დამაბინძურებელი</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ნივთიერებების</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გაფრქვევას</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ადგილი</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ექნება</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მხოლოდ</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მშენებლობის</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ეტაპზე</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მშენებლობის</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ხანგრძლივობა</a:t>
            </a:r>
            <a:r>
              <a:rPr lang="en-US" sz="1800" dirty="0">
                <a:solidFill>
                  <a:srgbClr val="002060"/>
                </a:solidFill>
                <a:latin typeface="Sylfaen" panose="010A0502050306030303" pitchFamily="18" charset="0"/>
              </a:rPr>
              <a:t> </a:t>
            </a:r>
            <a:r>
              <a:rPr lang="ka-GE" sz="1800" dirty="0">
                <a:solidFill>
                  <a:srgbClr val="002060"/>
                </a:solidFill>
                <a:latin typeface="Sylfaen" panose="010A0502050306030303" pitchFamily="18" charset="0"/>
              </a:rPr>
              <a:t>1 </a:t>
            </a:r>
            <a:r>
              <a:rPr lang="en-US" sz="1800" dirty="0" err="1">
                <a:solidFill>
                  <a:srgbClr val="002060"/>
                </a:solidFill>
                <a:latin typeface="Sylfaen" panose="010A0502050306030303" pitchFamily="18" charset="0"/>
              </a:rPr>
              <a:t>წელია</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და</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შესაბამისად</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მშენებლობის</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ეტაპზე</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ხმაურის</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გავრცელებით</a:t>
            </a:r>
            <a:r>
              <a:rPr lang="en-US" sz="1800" dirty="0">
                <a:solidFill>
                  <a:srgbClr val="002060"/>
                </a:solidFill>
                <a:latin typeface="Sylfaen" panose="010A0502050306030303" pitchFamily="18" charset="0"/>
              </a:rPr>
              <a:t> </a:t>
            </a:r>
            <a:r>
              <a:rPr lang="ka-GE" sz="1800" dirty="0">
                <a:solidFill>
                  <a:srgbClr val="002060"/>
                </a:solidFill>
                <a:latin typeface="Sylfaen" panose="010A0502050306030303" pitchFamily="18" charset="0"/>
              </a:rPr>
              <a:t>და </a:t>
            </a:r>
            <a:r>
              <a:rPr lang="en-US" sz="1800" dirty="0" err="1">
                <a:solidFill>
                  <a:srgbClr val="002060"/>
                </a:solidFill>
                <a:latin typeface="Sylfaen" panose="010A0502050306030303" pitchFamily="18" charset="0"/>
              </a:rPr>
              <a:t>ატმოსფერული</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ჰაერის</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დაბინძურებით</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გამოწვეული</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ზემოქმედება</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არ</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იქნება</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მნიშვნელოვანი</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ამასთან</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ატმოსფერულ</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ჰაერში</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მავნე</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ნივთიერებების</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გაფრქვევა</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დაკავშირებული</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იქნება</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მშენებლობის</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ეტაპზე</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გამოყენებული</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სამშენებლო</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ტექნიკის</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ძრავებიდან</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საწვავის</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პროდუქტების</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გაფრქვევასთან</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და</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აღნიშნული</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ტექნიკის</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მოძრაობის</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დროს</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მტვრის</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გავრცელებასთან</a:t>
            </a:r>
            <a:r>
              <a:rPr lang="en-US" sz="1800" dirty="0">
                <a:solidFill>
                  <a:srgbClr val="002060"/>
                </a:solidFill>
                <a:latin typeface="Sylfaen" panose="010A0502050306030303" pitchFamily="18" charset="0"/>
              </a:rPr>
              <a:t>. </a:t>
            </a:r>
          </a:p>
          <a:p>
            <a:endParaRPr lang="en-US" sz="2000" dirty="0">
              <a:latin typeface="Sylfaen" panose="010A0502050306030303" pitchFamily="18" charset="0"/>
            </a:endParaRPr>
          </a:p>
        </p:txBody>
      </p:sp>
    </p:spTree>
    <p:extLst>
      <p:ext uri="{BB962C8B-B14F-4D97-AF65-F5344CB8AC3E}">
        <p14:creationId xmlns:p14="http://schemas.microsoft.com/office/powerpoint/2010/main" val="3540619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lnSpc>
                <a:spcPct val="100000"/>
              </a:lnSpc>
            </a:pPr>
            <a:r>
              <a:rPr lang="ka-GE" sz="2400" b="1" dirty="0" smtClean="0">
                <a:solidFill>
                  <a:srgbClr val="002060"/>
                </a:solidFill>
                <a:effectLst>
                  <a:outerShdw blurRad="38100" dist="38100" dir="2700000" algn="tl">
                    <a:srgbClr val="000000">
                      <a:alpha val="43137"/>
                    </a:srgbClr>
                  </a:outerShdw>
                </a:effectLst>
                <a:latin typeface="Sylfaen" panose="010A0502050306030303" pitchFamily="18" charset="0"/>
              </a:rPr>
              <a:t>ზემოქმედება </a:t>
            </a:r>
            <a:r>
              <a:rPr lang="ka-GE" sz="2400" b="1" dirty="0">
                <a:solidFill>
                  <a:srgbClr val="002060"/>
                </a:solidFill>
                <a:effectLst>
                  <a:outerShdw blurRad="38100" dist="38100" dir="2700000" algn="tl">
                    <a:srgbClr val="000000">
                      <a:alpha val="43137"/>
                    </a:srgbClr>
                  </a:outerShdw>
                </a:effectLst>
                <a:latin typeface="Sylfaen" panose="010A0502050306030303" pitchFamily="18" charset="0"/>
              </a:rPr>
              <a:t>ბიოლოგიურ გარემოზე</a:t>
            </a:r>
            <a:r>
              <a:rPr lang="en-US" sz="2000" b="1" dirty="0">
                <a:effectLst>
                  <a:outerShdw blurRad="38100" dist="38100" dir="2700000" algn="tl">
                    <a:srgbClr val="000000">
                      <a:alpha val="43137"/>
                    </a:srgbClr>
                  </a:outerShdw>
                </a:effectLst>
              </a:rPr>
              <a:t/>
            </a:r>
            <a:br>
              <a:rPr lang="en-US" sz="2000" b="1" dirty="0">
                <a:effectLst>
                  <a:outerShdw blurRad="38100" dist="38100" dir="2700000" algn="tl">
                    <a:srgbClr val="000000">
                      <a:alpha val="43137"/>
                    </a:srgbClr>
                  </a:outerShdw>
                </a:effectLst>
              </a:rPr>
            </a:br>
            <a:endParaRPr lang="en-US" sz="2000" b="1" dirty="0">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913774" y="1764145"/>
            <a:ext cx="10363826" cy="3038764"/>
          </a:xfrm>
        </p:spPr>
        <p:txBody>
          <a:bodyPr>
            <a:normAutofit/>
          </a:bodyPr>
          <a:lstStyle/>
          <a:p>
            <a:pPr marL="0" indent="0" algn="just">
              <a:buNone/>
            </a:pPr>
            <a:r>
              <a:rPr lang="ka-GE" sz="2000" dirty="0" smtClean="0">
                <a:solidFill>
                  <a:srgbClr val="002060"/>
                </a:solidFill>
              </a:rPr>
              <a:t>პროექტის </a:t>
            </a:r>
            <a:r>
              <a:rPr lang="ka-GE" sz="2000" dirty="0">
                <a:solidFill>
                  <a:srgbClr val="002060"/>
                </a:solidFill>
              </a:rPr>
              <a:t>განხორციელება იგეგმება ადამიანის მიერ ათვისებულ ტერიტორიებზე. საკანალიზაციო ქსელი თითქმის მთლიანად გაივლის არსებული საავტომობილო გზების დერეფანში. პროექტით გათვალისწინებული იქნება შესაბამისი სარეკულტივაციო და საკომპენსაციო ღონისძიებები. ცხოველთა სამყაროს შეშფოთება ძირითადად დაკავშირებულია მშენებლობის ეტაპთან. ცხოველებზე ზემოქმედების მნიშვნელოვანი წყაროები ექსპლუატაციის ეტაპზე არ </a:t>
            </a:r>
            <a:r>
              <a:rPr lang="ka-GE" sz="2000" dirty="0" smtClean="0">
                <a:solidFill>
                  <a:srgbClr val="002060"/>
                </a:solidFill>
              </a:rPr>
              <a:t>იარსებებს </a:t>
            </a:r>
            <a:endParaRPr lang="en-US" sz="2000" dirty="0">
              <a:solidFill>
                <a:srgbClr val="002060"/>
              </a:solidFill>
            </a:endParaRPr>
          </a:p>
          <a:p>
            <a:pPr marL="0" indent="0">
              <a:buNone/>
            </a:pPr>
            <a:endParaRPr lang="en-US" sz="2000" dirty="0">
              <a:latin typeface="Sylfaen" panose="010A0502050306030303" pitchFamily="18" charset="0"/>
            </a:endParaRPr>
          </a:p>
        </p:txBody>
      </p:sp>
    </p:spTree>
    <p:extLst>
      <p:ext uri="{BB962C8B-B14F-4D97-AF65-F5344CB8AC3E}">
        <p14:creationId xmlns:p14="http://schemas.microsoft.com/office/powerpoint/2010/main" val="276747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499083"/>
          </a:xfrm>
        </p:spPr>
        <p:txBody>
          <a:bodyPr>
            <a:normAutofit fontScale="90000"/>
          </a:bodyPr>
          <a:lstStyle/>
          <a:p>
            <a:pPr lvl="0" algn="l"/>
            <a:r>
              <a:rPr lang="ka-GE" sz="2000" b="1" dirty="0">
                <a:solidFill>
                  <a:srgbClr val="002060"/>
                </a:solidFill>
              </a:rPr>
              <a:t>ზემოქმედება მდ. ქსნის იხტიოფაუნაზე</a:t>
            </a:r>
            <a:r>
              <a:rPr lang="en-US" sz="2000" b="1" dirty="0">
                <a:solidFill>
                  <a:srgbClr val="002060"/>
                </a:solidFill>
              </a:rPr>
              <a:t/>
            </a:r>
            <a:br>
              <a:rPr lang="en-US" sz="2000" b="1" dirty="0">
                <a:solidFill>
                  <a:srgbClr val="002060"/>
                </a:solidFill>
              </a:rPr>
            </a:br>
            <a:endParaRPr lang="en-US" sz="2000" dirty="0">
              <a:solidFill>
                <a:srgbClr val="002060"/>
              </a:solidFill>
            </a:endParaRPr>
          </a:p>
        </p:txBody>
      </p:sp>
      <p:sp>
        <p:nvSpPr>
          <p:cNvPr id="3" name="Content Placeholder 2"/>
          <p:cNvSpPr>
            <a:spLocks noGrp="1"/>
          </p:cNvSpPr>
          <p:nvPr>
            <p:ph sz="quarter" idx="13"/>
          </p:nvPr>
        </p:nvSpPr>
        <p:spPr>
          <a:xfrm>
            <a:off x="360219" y="1283854"/>
            <a:ext cx="11490036" cy="5163127"/>
          </a:xfrm>
        </p:spPr>
        <p:txBody>
          <a:bodyPr/>
          <a:lstStyle/>
          <a:p>
            <a:r>
              <a:rPr lang="ka-GE" dirty="0"/>
              <a:t>ჩამდინარე წყლების გამწმენდი ნაგებობის მშენებლობის დროს მდინარის წყლის სიმღვრივის მომატებას ადგილი არ ექნება, რადგან სამშენებლო სამუაოების განხორციელება მდინარის კალაპოტში დაგეგმილი არ არის.</a:t>
            </a:r>
            <a:endParaRPr lang="en-US" dirty="0"/>
          </a:p>
          <a:p>
            <a:r>
              <a:rPr lang="ka-GE" dirty="0"/>
              <a:t>თუმცა მშენებლობის ეტაპზე, ნარჩენების არასწორმა მართვამ და მდინარეში გაუწმინდავი წყლების ჩაშვებამ შესაძლებელია გამოიწვიოს თევზის შეწუხების და მექანიკური დაზიანების რისკი. </a:t>
            </a:r>
            <a:endParaRPr lang="en-US" dirty="0"/>
          </a:p>
          <a:p>
            <a:r>
              <a:rPr lang="ka-GE" dirty="0"/>
              <a:t>რაც შეეხება ექსპლოატაციის ეტაპს, პროექტის განხორციელება პოზიტიურ ზემოქმედებას იქონიებს მდ. ქსნის წყლის ხარისხზე და შესაბამისად მასში გავრცელებულ ბიომრავალფეროვნებაზე. იმ გარემოების გათვალისწინებით, რომ დღეს-დღეობით მდინარეში ურბანული ჩამდინარე წყლები გაწმენდის გარეშე ჩაედინება, გამწმენდი ნაგებობების მოწყობა მდინარის იქთიოფაუნაზე ზემოქმედების შემარბილებელი ღონისძიებაა.</a:t>
            </a:r>
            <a:endParaRPr lang="en-US" dirty="0"/>
          </a:p>
          <a:p>
            <a:endParaRPr lang="en-US" dirty="0"/>
          </a:p>
        </p:txBody>
      </p:sp>
    </p:spTree>
    <p:extLst>
      <p:ext uri="{BB962C8B-B14F-4D97-AF65-F5344CB8AC3E}">
        <p14:creationId xmlns:p14="http://schemas.microsoft.com/office/powerpoint/2010/main" val="419162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3703" y="498765"/>
            <a:ext cx="10364451" cy="628072"/>
          </a:xfrm>
        </p:spPr>
        <p:txBody>
          <a:bodyPr>
            <a:normAutofit fontScale="90000"/>
          </a:bodyPr>
          <a:lstStyle/>
          <a:p>
            <a:pPr lvl="0" algn="l"/>
            <a:r>
              <a:rPr lang="ka-GE" sz="2000" b="1" dirty="0"/>
              <a:t>ზემოქმედება დაცულ ტერიტორიებზე</a:t>
            </a:r>
            <a:r>
              <a:rPr lang="en-US" sz="2000" b="1" dirty="0"/>
              <a:t/>
            </a:r>
            <a:br>
              <a:rPr lang="en-US" sz="2000" b="1" dirty="0"/>
            </a:br>
            <a:endParaRPr lang="en-US" sz="2000" dirty="0"/>
          </a:p>
        </p:txBody>
      </p:sp>
      <p:sp>
        <p:nvSpPr>
          <p:cNvPr id="3" name="Content Placeholder 2"/>
          <p:cNvSpPr>
            <a:spLocks noGrp="1"/>
          </p:cNvSpPr>
          <p:nvPr>
            <p:ph sz="quarter" idx="13"/>
          </p:nvPr>
        </p:nvSpPr>
        <p:spPr>
          <a:xfrm>
            <a:off x="591127" y="858981"/>
            <a:ext cx="11203709" cy="5578763"/>
          </a:xfrm>
        </p:spPr>
        <p:txBody>
          <a:bodyPr>
            <a:normAutofit fontScale="92500" lnSpcReduction="10000"/>
          </a:bodyPr>
          <a:lstStyle/>
          <a:p>
            <a:pPr algn="just">
              <a:lnSpc>
                <a:spcPct val="160000"/>
              </a:lnSpc>
            </a:pPr>
            <a:r>
              <a:rPr lang="ka-GE" dirty="0" smtClean="0"/>
              <a:t>დაგეგმილი </a:t>
            </a:r>
            <a:r>
              <a:rPr lang="ka-GE" dirty="0"/>
              <a:t>გამწმენდი ნაგებობის ტერიტორია 13 კმ მანძილით ა</a:t>
            </a:r>
            <a:r>
              <a:rPr lang="en-US" dirty="0" err="1"/>
              <a:t>რის</a:t>
            </a:r>
            <a:r>
              <a:rPr lang="en-US" dirty="0"/>
              <a:t> </a:t>
            </a:r>
            <a:r>
              <a:rPr lang="en-US" dirty="0" err="1"/>
              <a:t>დაშორებული</a:t>
            </a:r>
            <a:r>
              <a:rPr lang="en-US" dirty="0"/>
              <a:t> </a:t>
            </a:r>
            <a:r>
              <a:rPr lang="en-US" dirty="0" err="1"/>
              <a:t>დაცული</a:t>
            </a:r>
            <a:r>
              <a:rPr lang="en-US" dirty="0"/>
              <a:t> </a:t>
            </a:r>
            <a:r>
              <a:rPr lang="en-US" dirty="0" err="1"/>
              <a:t>ტერიტორიიდან</a:t>
            </a:r>
            <a:r>
              <a:rPr lang="en-US" dirty="0"/>
              <a:t>, </a:t>
            </a:r>
            <a:r>
              <a:rPr lang="ka-GE" dirty="0"/>
              <a:t>კერძოდ კი, თბილისის ეროვნული პარკიდან. შესაბამისად, პროექტის ზემოქმედება დაცულ ტერიტორიებზე მოსალოდნელი არ არის</a:t>
            </a:r>
            <a:r>
              <a:rPr lang="ka-GE" dirty="0" smtClean="0"/>
              <a:t>.</a:t>
            </a:r>
          </a:p>
          <a:p>
            <a:pPr algn="just"/>
            <a:endParaRPr lang="ka-GE" dirty="0"/>
          </a:p>
          <a:p>
            <a:pPr marL="0" lvl="0" indent="0">
              <a:buNone/>
            </a:pPr>
            <a:r>
              <a:rPr lang="ka-GE" b="1" dirty="0"/>
              <a:t>ზემოქმედება კულტურული მემკვიდრეობის ძეგლებზე </a:t>
            </a:r>
            <a:endParaRPr lang="en-US" b="1" dirty="0"/>
          </a:p>
          <a:p>
            <a:pPr algn="just">
              <a:lnSpc>
                <a:spcPct val="170000"/>
              </a:lnSpc>
            </a:pPr>
            <a:r>
              <a:rPr lang="ka-GE" dirty="0"/>
              <a:t>ობიექტის </a:t>
            </a:r>
            <a:r>
              <a:rPr lang="en-US" dirty="0" err="1"/>
              <a:t>გავლენის</a:t>
            </a:r>
            <a:r>
              <a:rPr lang="en-US" dirty="0"/>
              <a:t> </a:t>
            </a:r>
            <a:r>
              <a:rPr lang="en-US" dirty="0" err="1"/>
              <a:t>ზონაში</a:t>
            </a:r>
            <a:r>
              <a:rPr lang="en-US" dirty="0"/>
              <a:t> </a:t>
            </a:r>
            <a:r>
              <a:rPr lang="en-US" dirty="0" err="1"/>
              <a:t>კულტურული</a:t>
            </a:r>
            <a:r>
              <a:rPr lang="en-US" dirty="0"/>
              <a:t> </a:t>
            </a:r>
            <a:r>
              <a:rPr lang="en-US" dirty="0" err="1"/>
              <a:t>მემკვიდრეობის</a:t>
            </a:r>
            <a:r>
              <a:rPr lang="en-US" dirty="0"/>
              <a:t> </a:t>
            </a:r>
            <a:r>
              <a:rPr lang="en-US" dirty="0" err="1"/>
              <a:t>ძეგლები</a:t>
            </a:r>
            <a:r>
              <a:rPr lang="en-US" dirty="0"/>
              <a:t> </a:t>
            </a:r>
            <a:r>
              <a:rPr lang="en-US" dirty="0" err="1"/>
              <a:t>არ</a:t>
            </a:r>
            <a:r>
              <a:rPr lang="en-US" dirty="0"/>
              <a:t> </a:t>
            </a:r>
            <a:r>
              <a:rPr lang="ka-GE" dirty="0"/>
              <a:t>ფიქსირდება </a:t>
            </a:r>
            <a:r>
              <a:rPr lang="en-US" dirty="0" err="1"/>
              <a:t>და</a:t>
            </a:r>
            <a:r>
              <a:rPr lang="en-US" dirty="0"/>
              <a:t> </a:t>
            </a:r>
            <a:r>
              <a:rPr lang="en-US" dirty="0" err="1"/>
              <a:t>აქედან</a:t>
            </a:r>
            <a:r>
              <a:rPr lang="en-US" dirty="0"/>
              <a:t> </a:t>
            </a:r>
            <a:r>
              <a:rPr lang="en-US" dirty="0" err="1"/>
              <a:t>გამომდინარე</a:t>
            </a:r>
            <a:r>
              <a:rPr lang="en-US" dirty="0"/>
              <a:t> </a:t>
            </a:r>
            <a:r>
              <a:rPr lang="en-US" dirty="0" err="1"/>
              <a:t>მათზე</a:t>
            </a:r>
            <a:r>
              <a:rPr lang="en-US" dirty="0"/>
              <a:t> </a:t>
            </a:r>
            <a:r>
              <a:rPr lang="en-US" dirty="0" err="1"/>
              <a:t>რაიმე</a:t>
            </a:r>
            <a:r>
              <a:rPr lang="en-US" dirty="0"/>
              <a:t> </a:t>
            </a:r>
            <a:r>
              <a:rPr lang="en-US" dirty="0" err="1"/>
              <a:t>ნეგატიური</a:t>
            </a:r>
            <a:r>
              <a:rPr lang="en-US" dirty="0"/>
              <a:t> </a:t>
            </a:r>
            <a:r>
              <a:rPr lang="en-US" dirty="0" err="1"/>
              <a:t>ზემოქმედება</a:t>
            </a:r>
            <a:r>
              <a:rPr lang="en-US" dirty="0"/>
              <a:t> </a:t>
            </a:r>
            <a:r>
              <a:rPr lang="en-US" dirty="0" err="1"/>
              <a:t>მოსალოდნელი</a:t>
            </a:r>
            <a:r>
              <a:rPr lang="en-US" dirty="0"/>
              <a:t> </a:t>
            </a:r>
            <a:r>
              <a:rPr lang="en-US" dirty="0" err="1"/>
              <a:t>არ</a:t>
            </a:r>
            <a:r>
              <a:rPr lang="en-US" dirty="0"/>
              <a:t> </a:t>
            </a:r>
            <a:r>
              <a:rPr lang="en-US" dirty="0" err="1"/>
              <a:t>არის</a:t>
            </a:r>
            <a:r>
              <a:rPr lang="en-US" dirty="0"/>
              <a:t>.</a:t>
            </a:r>
          </a:p>
          <a:p>
            <a:endParaRPr lang="en-US" dirty="0"/>
          </a:p>
          <a:p>
            <a:pPr marL="0" lvl="0" indent="0">
              <a:buNone/>
            </a:pPr>
            <a:r>
              <a:rPr lang="ka-GE" b="1" dirty="0"/>
              <a:t>სოციალურ გარემოზე მოსალოდნელი ზემოქმედება</a:t>
            </a:r>
            <a:endParaRPr lang="en-US" b="1" dirty="0"/>
          </a:p>
          <a:p>
            <a:pPr algn="just">
              <a:lnSpc>
                <a:spcPct val="170000"/>
              </a:lnSpc>
            </a:pPr>
            <a:r>
              <a:rPr lang="ka-GE" dirty="0"/>
              <a:t>პროექტის განხორციელება თავისი </a:t>
            </a:r>
            <a:r>
              <a:rPr lang="en-US" dirty="0" err="1"/>
              <a:t>ფუნქციონირებით</a:t>
            </a:r>
            <a:r>
              <a:rPr lang="en-US" dirty="0"/>
              <a:t> </a:t>
            </a:r>
            <a:r>
              <a:rPr lang="en-US" dirty="0" err="1"/>
              <a:t>მნიშვნელოვან</a:t>
            </a:r>
            <a:r>
              <a:rPr lang="en-US" dirty="0"/>
              <a:t> </a:t>
            </a:r>
            <a:r>
              <a:rPr lang="en-US" dirty="0" err="1"/>
              <a:t>წვლილს</a:t>
            </a:r>
            <a:r>
              <a:rPr lang="en-US" dirty="0"/>
              <a:t> </a:t>
            </a:r>
            <a:r>
              <a:rPr lang="en-US" dirty="0" err="1"/>
              <a:t>შეიტანს</a:t>
            </a:r>
            <a:r>
              <a:rPr lang="en-US" dirty="0"/>
              <a:t> </a:t>
            </a:r>
            <a:r>
              <a:rPr lang="en-US" dirty="0" err="1"/>
              <a:t>სოციალური</a:t>
            </a:r>
            <a:r>
              <a:rPr lang="en-US" dirty="0"/>
              <a:t> </a:t>
            </a:r>
            <a:r>
              <a:rPr lang="ka-GE" dirty="0"/>
              <a:t>და ჰიგიენური </a:t>
            </a:r>
            <a:r>
              <a:rPr lang="en-US" dirty="0" err="1"/>
              <a:t>პირობების</a:t>
            </a:r>
            <a:r>
              <a:rPr lang="en-US" dirty="0"/>
              <a:t> </a:t>
            </a:r>
            <a:r>
              <a:rPr lang="en-US" dirty="0" err="1"/>
              <a:t>გაუმჯობესებაში</a:t>
            </a:r>
            <a:r>
              <a:rPr lang="en-US" dirty="0"/>
              <a:t>.</a:t>
            </a:r>
          </a:p>
          <a:p>
            <a:endParaRPr lang="en-US" dirty="0"/>
          </a:p>
        </p:txBody>
      </p:sp>
    </p:spTree>
    <p:extLst>
      <p:ext uri="{BB962C8B-B14F-4D97-AF65-F5344CB8AC3E}">
        <p14:creationId xmlns:p14="http://schemas.microsoft.com/office/powerpoint/2010/main" val="3321934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a:bodyPr>
          <a:lstStyle/>
          <a:p>
            <a:pPr marL="0" indent="0" algn="ctr">
              <a:buNone/>
            </a:pPr>
            <a:endParaRPr lang="ka-GE" sz="4000" dirty="0" smtClean="0">
              <a:latin typeface="Sylfaen" panose="010A0502050306030303" pitchFamily="18" charset="0"/>
            </a:endParaRPr>
          </a:p>
          <a:p>
            <a:pPr marL="0" indent="0" algn="ctr">
              <a:buNone/>
            </a:pPr>
            <a:r>
              <a:rPr lang="ka-GE" sz="4000" b="1" dirty="0" smtClean="0">
                <a:solidFill>
                  <a:srgbClr val="002060"/>
                </a:solidFill>
                <a:latin typeface="Sylfaen" panose="010A0502050306030303" pitchFamily="18" charset="0"/>
              </a:rPr>
              <a:t>მადლობა  </a:t>
            </a:r>
            <a:r>
              <a:rPr lang="ka-GE" sz="4000" b="1" dirty="0" smtClean="0">
                <a:solidFill>
                  <a:srgbClr val="002060"/>
                </a:solidFill>
                <a:latin typeface="Sylfaen" panose="010A0502050306030303" pitchFamily="18" charset="0"/>
              </a:rPr>
              <a:t>ყურადღებისთვის</a:t>
            </a:r>
            <a:endParaRPr lang="en-US" sz="4000" b="1" dirty="0">
              <a:solidFill>
                <a:srgbClr val="002060"/>
              </a:solidFill>
              <a:latin typeface="Sylfaen" panose="010A0502050306030303" pitchFamily="18" charset="0"/>
            </a:endParaRPr>
          </a:p>
        </p:txBody>
      </p:sp>
    </p:spTree>
    <p:extLst>
      <p:ext uri="{BB962C8B-B14F-4D97-AF65-F5344CB8AC3E}">
        <p14:creationId xmlns:p14="http://schemas.microsoft.com/office/powerpoint/2010/main" val="2178540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8"/>
            <a:ext cx="10364451" cy="739228"/>
          </a:xfrm>
        </p:spPr>
        <p:txBody>
          <a:bodyPr>
            <a:normAutofit/>
          </a:bodyPr>
          <a:lstStyle/>
          <a:p>
            <a:pPr algn="l"/>
            <a:r>
              <a:rPr lang="ka-GE" sz="2400" dirty="0" smtClean="0">
                <a:solidFill>
                  <a:srgbClr val="002060"/>
                </a:solidFill>
              </a:rPr>
              <a:t>შესავალი</a:t>
            </a:r>
            <a:endParaRPr lang="en-US" sz="2400" dirty="0">
              <a:solidFill>
                <a:srgbClr val="002060"/>
              </a:solidFill>
            </a:endParaRPr>
          </a:p>
        </p:txBody>
      </p:sp>
      <p:sp>
        <p:nvSpPr>
          <p:cNvPr id="3" name="Content Placeholder 2"/>
          <p:cNvSpPr>
            <a:spLocks noGrp="1"/>
          </p:cNvSpPr>
          <p:nvPr>
            <p:ph sz="quarter" idx="13"/>
          </p:nvPr>
        </p:nvSpPr>
        <p:spPr>
          <a:xfrm>
            <a:off x="327891" y="1567007"/>
            <a:ext cx="11536218" cy="4351338"/>
          </a:xfrm>
        </p:spPr>
        <p:txBody>
          <a:bodyPr>
            <a:normAutofit lnSpcReduction="10000"/>
          </a:bodyPr>
          <a:lstStyle/>
          <a:p>
            <a:pPr algn="just">
              <a:lnSpc>
                <a:spcPct val="200000"/>
              </a:lnSpc>
            </a:pPr>
            <a:r>
              <a:rPr lang="ka-GE" sz="2000" dirty="0" smtClean="0">
                <a:solidFill>
                  <a:srgbClr val="002060"/>
                </a:solidFill>
              </a:rPr>
              <a:t>ჩამდინარე </a:t>
            </a:r>
            <a:r>
              <a:rPr lang="ka-GE" sz="2000" dirty="0">
                <a:solidFill>
                  <a:srgbClr val="002060"/>
                </a:solidFill>
              </a:rPr>
              <a:t>წყლების გამწმენდი ნაგებობისა და წყალარინების სისტემების მშენებლობა </a:t>
            </a:r>
            <a:r>
              <a:rPr lang="ka-GE" sz="2000" dirty="0" smtClean="0">
                <a:solidFill>
                  <a:srgbClr val="002060"/>
                </a:solidFill>
              </a:rPr>
              <a:t>დაგეგმილია მცხეთის </a:t>
            </a:r>
            <a:r>
              <a:rPr lang="ka-GE" sz="2000" dirty="0">
                <a:solidFill>
                  <a:srgbClr val="002060"/>
                </a:solidFill>
              </a:rPr>
              <a:t>მუნიციპალიტეტის, კერძოდ კი სოფ. მუხრანის </a:t>
            </a:r>
            <a:r>
              <a:rPr lang="ka-GE" sz="2000" dirty="0" smtClean="0">
                <a:solidFill>
                  <a:srgbClr val="002060"/>
                </a:solidFill>
              </a:rPr>
              <a:t>ტერიტორიაზე</a:t>
            </a:r>
          </a:p>
          <a:p>
            <a:pPr algn="just">
              <a:lnSpc>
                <a:spcPct val="200000"/>
              </a:lnSpc>
            </a:pPr>
            <a:r>
              <a:rPr lang="ka-GE" sz="2000" dirty="0" smtClean="0">
                <a:solidFill>
                  <a:srgbClr val="002060"/>
                </a:solidFill>
              </a:rPr>
              <a:t>პროექტის განხორციელების შედეგად მნიშვნელოვნად გაუმჯობესდება მუხრანის ჩამდინარე წყლების არსებული მდგომარეობა, რის შედეგადაც თავიდან იქნება აცილებული ზედაპირული და მიწისქვეშა წყლების, ასევე ნიადაგის დაბინძურება. გაუმჯობესდება ადგილობრივი მოსახლეობის სანიტარული მდგომარეობა. პროექტის განხორციელება დადებით ზეგავლენას იქონიებს ტურისტული თვალსაზრისით</a:t>
            </a:r>
          </a:p>
        </p:txBody>
      </p:sp>
    </p:spTree>
    <p:extLst>
      <p:ext uri="{BB962C8B-B14F-4D97-AF65-F5344CB8AC3E}">
        <p14:creationId xmlns:p14="http://schemas.microsoft.com/office/powerpoint/2010/main" val="1136634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073" y="489208"/>
            <a:ext cx="7204364" cy="831592"/>
          </a:xfrm>
        </p:spPr>
        <p:txBody>
          <a:bodyPr>
            <a:normAutofit/>
          </a:bodyPr>
          <a:lstStyle/>
          <a:p>
            <a:r>
              <a:rPr lang="ka-GE" sz="2400" dirty="0" smtClean="0">
                <a:solidFill>
                  <a:srgbClr val="002060"/>
                </a:solidFill>
              </a:rPr>
              <a:t>ინფორმაცია </a:t>
            </a:r>
            <a:r>
              <a:rPr lang="ka-GE" sz="2400" dirty="0" smtClean="0">
                <a:solidFill>
                  <a:srgbClr val="002060"/>
                </a:solidFill>
              </a:rPr>
              <a:t>დაგეგმილი საქმიანობის შესახებ</a:t>
            </a:r>
            <a:endParaRPr lang="en-US" sz="2400" dirty="0">
              <a:solidFill>
                <a:srgbClr val="002060"/>
              </a:solidFill>
            </a:endParaRPr>
          </a:p>
        </p:txBody>
      </p:sp>
      <p:pic>
        <p:nvPicPr>
          <p:cNvPr id="5" name="Content Placeholder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510021" y="1754910"/>
            <a:ext cx="5196993" cy="3897745"/>
          </a:xfrm>
        </p:spPr>
      </p:pic>
      <p:sp>
        <p:nvSpPr>
          <p:cNvPr id="4" name="Content Placeholder 3"/>
          <p:cNvSpPr>
            <a:spLocks noGrp="1"/>
          </p:cNvSpPr>
          <p:nvPr>
            <p:ph sz="quarter" idx="14"/>
          </p:nvPr>
        </p:nvSpPr>
        <p:spPr>
          <a:xfrm>
            <a:off x="5791201" y="1754910"/>
            <a:ext cx="6114472" cy="4036290"/>
          </a:xfrm>
        </p:spPr>
        <p:txBody>
          <a:bodyPr>
            <a:normAutofit fontScale="77500" lnSpcReduction="20000"/>
          </a:bodyPr>
          <a:lstStyle/>
          <a:p>
            <a:endParaRPr lang="ka-GE" sz="2000" dirty="0" smtClean="0">
              <a:solidFill>
                <a:srgbClr val="002060"/>
              </a:solidFill>
            </a:endParaRPr>
          </a:p>
          <a:p>
            <a:pPr algn="just">
              <a:lnSpc>
                <a:spcPct val="170000"/>
              </a:lnSpc>
            </a:pPr>
            <a:r>
              <a:rPr lang="ka-GE" sz="2000" dirty="0" smtClean="0">
                <a:solidFill>
                  <a:srgbClr val="002060"/>
                </a:solidFill>
              </a:rPr>
              <a:t>წყალარინების </a:t>
            </a:r>
            <a:r>
              <a:rPr lang="ka-GE" sz="2000" dirty="0">
                <a:solidFill>
                  <a:srgbClr val="002060"/>
                </a:solidFill>
              </a:rPr>
              <a:t>ობიექტის მომსახურების არეალი მოიცავს სოფ. მუხრანისა და სოფ. პატარა ქანდის მოსახლეობას</a:t>
            </a:r>
          </a:p>
          <a:p>
            <a:pPr algn="just">
              <a:lnSpc>
                <a:spcPct val="170000"/>
              </a:lnSpc>
            </a:pPr>
            <a:r>
              <a:rPr lang="ka-GE" sz="2000" dirty="0">
                <a:solidFill>
                  <a:srgbClr val="002060"/>
                </a:solidFill>
              </a:rPr>
              <a:t>მოსახლეობის ჯამური რაოდენობა შეადგენს 8394 მაცხოვრებელს</a:t>
            </a:r>
          </a:p>
          <a:p>
            <a:pPr algn="just">
              <a:lnSpc>
                <a:spcPct val="170000"/>
              </a:lnSpc>
            </a:pPr>
            <a:r>
              <a:rPr lang="ka-GE" sz="2000" dirty="0" smtClean="0">
                <a:solidFill>
                  <a:srgbClr val="002060"/>
                </a:solidFill>
              </a:rPr>
              <a:t>ახალი </a:t>
            </a:r>
            <a:r>
              <a:rPr lang="ka-GE" sz="2000" dirty="0">
                <a:solidFill>
                  <a:srgbClr val="002060"/>
                </a:solidFill>
              </a:rPr>
              <a:t>გამწმენდი ნაგებობის განთავსება დაგეგმილია სახელმწიფო საკუთრების, არსასოფლო-სამეურნეო დანიშნულების მქონე მიწის ნაკვეთზე, რომლის საკადასტრო კოდია: 72.10.03.338. მიწის საერთო ფართობი შეადგენს 37 641 კვ.მ-ს</a:t>
            </a:r>
          </a:p>
          <a:p>
            <a:pPr marL="0" indent="0">
              <a:buNone/>
            </a:pPr>
            <a:endParaRPr lang="en-US" dirty="0"/>
          </a:p>
          <a:p>
            <a:endParaRPr lang="en-US" dirty="0"/>
          </a:p>
        </p:txBody>
      </p:sp>
    </p:spTree>
    <p:extLst>
      <p:ext uri="{BB962C8B-B14F-4D97-AF65-F5344CB8AC3E}">
        <p14:creationId xmlns:p14="http://schemas.microsoft.com/office/powerpoint/2010/main" val="999360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582" y="810174"/>
            <a:ext cx="6659418" cy="794647"/>
          </a:xfrm>
        </p:spPr>
        <p:txBody>
          <a:bodyPr>
            <a:normAutofit/>
          </a:bodyPr>
          <a:lstStyle/>
          <a:p>
            <a:r>
              <a:rPr lang="ka-GE" sz="2400" b="1" dirty="0" smtClean="0">
                <a:solidFill>
                  <a:srgbClr val="002060"/>
                </a:solidFill>
              </a:rPr>
              <a:t>ინფორმაცია </a:t>
            </a:r>
            <a:r>
              <a:rPr lang="ka-GE" sz="2400" b="1" dirty="0">
                <a:solidFill>
                  <a:srgbClr val="002060"/>
                </a:solidFill>
              </a:rPr>
              <a:t>დაგეგმილი საქმიანობის შესახებ</a:t>
            </a:r>
            <a:endParaRPr lang="en-US" sz="2400" b="1" dirty="0">
              <a:solidFill>
                <a:srgbClr val="002060"/>
              </a:solidFill>
            </a:endParaRPr>
          </a:p>
        </p:txBody>
      </p:sp>
      <p:sp>
        <p:nvSpPr>
          <p:cNvPr id="3" name="Content Placeholder 2"/>
          <p:cNvSpPr>
            <a:spLocks noGrp="1"/>
          </p:cNvSpPr>
          <p:nvPr>
            <p:ph sz="quarter" idx="13"/>
          </p:nvPr>
        </p:nvSpPr>
        <p:spPr>
          <a:xfrm>
            <a:off x="633845" y="1995055"/>
            <a:ext cx="5538355" cy="2997027"/>
          </a:xfrm>
        </p:spPr>
        <p:txBody>
          <a:bodyPr>
            <a:normAutofit/>
          </a:bodyPr>
          <a:lstStyle/>
          <a:p>
            <a:pPr marL="0" indent="0" algn="just">
              <a:lnSpc>
                <a:spcPct val="150000"/>
              </a:lnSpc>
              <a:buNone/>
            </a:pPr>
            <a:r>
              <a:rPr lang="ka-GE" sz="1800" dirty="0" smtClean="0">
                <a:solidFill>
                  <a:srgbClr val="002060"/>
                </a:solidFill>
              </a:rPr>
              <a:t>ჩამდინარე </a:t>
            </a:r>
            <a:r>
              <a:rPr lang="ka-GE" sz="1800" dirty="0">
                <a:solidFill>
                  <a:srgbClr val="002060"/>
                </a:solidFill>
              </a:rPr>
              <a:t>წყლების გამწმენდი ნაგებობიდან გამოსული გაწმენდილი ჩამდინარე წყლების ჩაშვება მოხდება საპროექტო ტერიტორიის მომიჯნავედ გამავალ ბუნებრივ ღელეში, რომელც უერთდება მდინარე ქსანს.  ჩამდინარე წყლების ჩაშვების წერტილის კოორდინატებია:</a:t>
            </a:r>
            <a:endParaRPr lang="en-US" sz="1800" dirty="0">
              <a:solidFill>
                <a:srgbClr val="002060"/>
              </a:solidFill>
            </a:endParaRPr>
          </a:p>
        </p:txBody>
      </p:sp>
      <p:pic>
        <p:nvPicPr>
          <p:cNvPr id="6" name="Content Placeholder 5"/>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6172200" y="1690689"/>
            <a:ext cx="5181600" cy="4486274"/>
          </a:xfrm>
        </p:spPr>
      </p:pic>
      <p:graphicFrame>
        <p:nvGraphicFramePr>
          <p:cNvPr id="9" name="Table 8"/>
          <p:cNvGraphicFramePr>
            <a:graphicFrameLocks noGrp="1"/>
          </p:cNvGraphicFramePr>
          <p:nvPr>
            <p:extLst>
              <p:ext uri="{D42A27DB-BD31-4B8C-83A1-F6EECF244321}">
                <p14:modId xmlns:p14="http://schemas.microsoft.com/office/powerpoint/2010/main" val="3055206885"/>
              </p:ext>
            </p:extLst>
          </p:nvPr>
        </p:nvGraphicFramePr>
        <p:xfrm>
          <a:off x="1532611" y="4937657"/>
          <a:ext cx="4009207" cy="889318"/>
        </p:xfrm>
        <a:graphic>
          <a:graphicData uri="http://schemas.openxmlformats.org/drawingml/2006/table">
            <a:tbl>
              <a:tblPr firstRow="1" firstCol="1" bandRow="1">
                <a:tableStyleId>{5C22544A-7EE6-4342-B048-85BDC9FD1C3A}</a:tableStyleId>
              </a:tblPr>
              <a:tblGrid>
                <a:gridCol w="2112167">
                  <a:extLst>
                    <a:ext uri="{9D8B030D-6E8A-4147-A177-3AD203B41FA5}">
                      <a16:colId xmlns:a16="http://schemas.microsoft.com/office/drawing/2014/main" val="3026145999"/>
                    </a:ext>
                  </a:extLst>
                </a:gridCol>
                <a:gridCol w="1897040">
                  <a:extLst>
                    <a:ext uri="{9D8B030D-6E8A-4147-A177-3AD203B41FA5}">
                      <a16:colId xmlns:a16="http://schemas.microsoft.com/office/drawing/2014/main" val="2894317251"/>
                    </a:ext>
                  </a:extLst>
                </a:gridCol>
              </a:tblGrid>
              <a:tr h="442727">
                <a:tc>
                  <a:txBody>
                    <a:bodyPr/>
                    <a:lstStyle/>
                    <a:p>
                      <a:pPr marL="0" marR="0" algn="ctr">
                        <a:lnSpc>
                          <a:spcPct val="150000"/>
                        </a:lnSpc>
                        <a:spcBef>
                          <a:spcPts val="0"/>
                        </a:spcBef>
                        <a:spcAft>
                          <a:spcPts val="0"/>
                        </a:spcAft>
                      </a:pPr>
                      <a:r>
                        <a:rPr lang="en-US" sz="1800" dirty="0">
                          <a:effectLst/>
                          <a:latin typeface="Calibri" panose="020F0502020204030204" pitchFamily="34" charset="0"/>
                          <a:cs typeface="Calibri" panose="020F0502020204030204" pitchFamily="34" charset="0"/>
                        </a:rPr>
                        <a:t>X</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50000"/>
                        </a:lnSpc>
                        <a:spcBef>
                          <a:spcPts val="0"/>
                        </a:spcBef>
                        <a:spcAft>
                          <a:spcPts val="0"/>
                        </a:spcAft>
                      </a:pPr>
                      <a:r>
                        <a:rPr lang="en-US" sz="1800" dirty="0">
                          <a:effectLst/>
                          <a:latin typeface="Calibri" panose="020F0502020204030204" pitchFamily="34" charset="0"/>
                          <a:cs typeface="Calibri" panose="020F0502020204030204" pitchFamily="34" charset="0"/>
                        </a:rPr>
                        <a:t>Y</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074401496"/>
                  </a:ext>
                </a:extLst>
              </a:tr>
              <a:tr h="446591">
                <a:tc>
                  <a:txBody>
                    <a:bodyPr/>
                    <a:lstStyle/>
                    <a:p>
                      <a:pPr marL="0" marR="0" algn="ctr">
                        <a:lnSpc>
                          <a:spcPct val="150000"/>
                        </a:lnSpc>
                        <a:spcBef>
                          <a:spcPts val="0"/>
                        </a:spcBef>
                        <a:spcAft>
                          <a:spcPts val="0"/>
                        </a:spcAft>
                      </a:pPr>
                      <a:r>
                        <a:rPr lang="ka-GE" sz="1800" dirty="0">
                          <a:effectLst/>
                          <a:cs typeface="Calibri" panose="020F0502020204030204" pitchFamily="34" charset="0"/>
                        </a:rPr>
                        <a:t>465467</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gn="ctr">
                        <a:lnSpc>
                          <a:spcPct val="150000"/>
                        </a:lnSpc>
                        <a:spcBef>
                          <a:spcPts val="0"/>
                        </a:spcBef>
                        <a:spcAft>
                          <a:spcPts val="0"/>
                        </a:spcAft>
                      </a:pPr>
                      <a:r>
                        <a:rPr lang="ka-GE" sz="1800" dirty="0">
                          <a:effectLst/>
                          <a:cs typeface="Calibri" panose="020F0502020204030204" pitchFamily="34" charset="0"/>
                        </a:rPr>
                        <a:t>4638498</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3346399213"/>
                  </a:ext>
                </a:extLst>
              </a:tr>
            </a:tbl>
          </a:graphicData>
        </a:graphic>
      </p:graphicFrame>
    </p:spTree>
    <p:extLst>
      <p:ext uri="{BB962C8B-B14F-4D97-AF65-F5344CB8AC3E}">
        <p14:creationId xmlns:p14="http://schemas.microsoft.com/office/powerpoint/2010/main" val="2696264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lnSpc>
                <a:spcPct val="150000"/>
              </a:lnSpc>
            </a:pPr>
            <a:r>
              <a:rPr lang="ka-GE" sz="1800" b="1" dirty="0" smtClean="0">
                <a:solidFill>
                  <a:srgbClr val="002060"/>
                </a:solidFill>
              </a:rPr>
              <a:t>მუხრანის </a:t>
            </a:r>
            <a:r>
              <a:rPr lang="ka-GE" sz="1800" b="1" dirty="0" smtClean="0">
                <a:solidFill>
                  <a:srgbClr val="002060"/>
                </a:solidFill>
              </a:rPr>
              <a:t>მუნიციპალური ჩამდინარე წყლების გამწმენდი ნაგებობის (</a:t>
            </a:r>
            <a:r>
              <a:rPr lang="en-US" sz="1800" b="1" dirty="0" smtClean="0">
                <a:solidFill>
                  <a:srgbClr val="002060"/>
                </a:solidFill>
              </a:rPr>
              <a:t>WWTP) </a:t>
            </a:r>
            <a:r>
              <a:rPr lang="ka-GE" sz="1800" b="1" dirty="0" smtClean="0">
                <a:solidFill>
                  <a:srgbClr val="002060"/>
                </a:solidFill>
              </a:rPr>
              <a:t>ზოგადი ტექნოლოგიური პროცესების დახასიათებ</a:t>
            </a:r>
            <a:r>
              <a:rPr lang="ka-GE" sz="1800" b="1" dirty="0">
                <a:solidFill>
                  <a:srgbClr val="002060"/>
                </a:solidFill>
              </a:rPr>
              <a:t>ა</a:t>
            </a:r>
            <a:r>
              <a:rPr lang="ka-GE" sz="1800" b="1" dirty="0" smtClean="0">
                <a:solidFill>
                  <a:srgbClr val="002060"/>
                </a:solidFill>
              </a:rPr>
              <a:t> </a:t>
            </a:r>
            <a:endParaRPr lang="en-US" sz="1800" b="1" dirty="0">
              <a:solidFill>
                <a:srgbClr val="002060"/>
              </a:solidFill>
            </a:endParaRPr>
          </a:p>
        </p:txBody>
      </p:sp>
      <p:sp>
        <p:nvSpPr>
          <p:cNvPr id="3" name="Content Placeholder 2"/>
          <p:cNvSpPr>
            <a:spLocks noGrp="1"/>
          </p:cNvSpPr>
          <p:nvPr>
            <p:ph sz="quarter" idx="13"/>
          </p:nvPr>
        </p:nvSpPr>
        <p:spPr>
          <a:xfrm>
            <a:off x="535709" y="2367092"/>
            <a:ext cx="11286836" cy="3424107"/>
          </a:xfrm>
        </p:spPr>
        <p:txBody>
          <a:bodyPr>
            <a:normAutofit fontScale="70000" lnSpcReduction="20000"/>
          </a:bodyPr>
          <a:lstStyle/>
          <a:p>
            <a:pPr marL="0" indent="0">
              <a:buNone/>
            </a:pPr>
            <a:r>
              <a:rPr lang="ka-GE" sz="2000" b="1" dirty="0" smtClean="0">
                <a:solidFill>
                  <a:srgbClr val="002060"/>
                </a:solidFill>
              </a:rPr>
              <a:t>მუნიციპალური ჩამდინარე წყლების გამწმენდი ნაგებობის კონცეფცია</a:t>
            </a:r>
          </a:p>
          <a:p>
            <a:pPr marL="0" indent="0" algn="just">
              <a:lnSpc>
                <a:spcPct val="170000"/>
              </a:lnSpc>
              <a:buNone/>
            </a:pPr>
            <a:r>
              <a:rPr lang="ka-GE" sz="2000" dirty="0" smtClean="0">
                <a:solidFill>
                  <a:srgbClr val="002060"/>
                </a:solidFill>
              </a:rPr>
              <a:t>გონივრული სამშენებლო ხარჯის მისადაგების მიზნით აქტივირებული ლამის სისტემის უპირატესობებთან, შემოთავაზებულია ნაგებობის მშენებლობა გაფართოებული აქტივირებული ლამის სისტემის საფუძველზე, კომპაქტური ავზის მშენებლობის, ეფექტური საბარბოტაჟო აერაციის სისტემისა და აქტივირებული ლამის სისტემის საპროცესო უპირატესობების </a:t>
            </a:r>
            <a:r>
              <a:rPr lang="ka-GE" sz="2000" dirty="0" smtClean="0">
                <a:solidFill>
                  <a:srgbClr val="002060"/>
                </a:solidFill>
              </a:rPr>
              <a:t>გამოყენებით</a:t>
            </a:r>
            <a:r>
              <a:rPr lang="en-US" sz="2000" dirty="0" smtClean="0">
                <a:solidFill>
                  <a:srgbClr val="002060"/>
                </a:solidFill>
              </a:rPr>
              <a:t>.</a:t>
            </a:r>
            <a:endParaRPr lang="ka-GE" sz="2000" dirty="0" smtClean="0">
              <a:solidFill>
                <a:srgbClr val="002060"/>
              </a:solidFill>
            </a:endParaRPr>
          </a:p>
          <a:p>
            <a:pPr marL="0" indent="0">
              <a:buNone/>
            </a:pPr>
            <a:endParaRPr lang="ka-GE" sz="2000" dirty="0" smtClean="0">
              <a:solidFill>
                <a:srgbClr val="002060"/>
              </a:solidFill>
            </a:endParaRPr>
          </a:p>
          <a:p>
            <a:pPr marL="0" indent="0">
              <a:buNone/>
            </a:pPr>
            <a:r>
              <a:rPr lang="ka-GE" sz="2000" b="1" dirty="0" smtClean="0">
                <a:solidFill>
                  <a:srgbClr val="002060"/>
                </a:solidFill>
              </a:rPr>
              <a:t>საწყისი მონაცემები და საბოლოო შედეგები </a:t>
            </a:r>
          </a:p>
          <a:p>
            <a:pPr marL="0" indent="0" algn="just">
              <a:lnSpc>
                <a:spcPct val="170000"/>
              </a:lnSpc>
              <a:buNone/>
            </a:pPr>
            <a:r>
              <a:rPr lang="ka-GE" sz="2000" dirty="0" smtClean="0">
                <a:solidFill>
                  <a:srgbClr val="002060"/>
                </a:solidFill>
              </a:rPr>
              <a:t>მოცემული დატვირთვები და კონცენტრაციები განიხილება მუხრანის </a:t>
            </a:r>
            <a:r>
              <a:rPr lang="en-US" sz="2000" dirty="0" smtClean="0">
                <a:solidFill>
                  <a:srgbClr val="002060"/>
                </a:solidFill>
              </a:rPr>
              <a:t>WWTP-</a:t>
            </a:r>
            <a:r>
              <a:rPr lang="ka-GE" sz="2000" dirty="0" smtClean="0">
                <a:solidFill>
                  <a:srgbClr val="002060"/>
                </a:solidFill>
              </a:rPr>
              <a:t>ს დიზაინის დასამუშავებლად. მონაცემები ასევე საშუალებას იძლევა შეფასდეს არსებული პროცესის მიზანშეწონილობა არსებული ჩამდინარე წყლის დასამუშავებლად </a:t>
            </a:r>
            <a:r>
              <a:rPr lang="en-US" sz="2000" dirty="0" smtClean="0">
                <a:solidFill>
                  <a:srgbClr val="002060"/>
                </a:solidFill>
              </a:rPr>
              <a:t>ATV-A 131-</a:t>
            </a:r>
            <a:r>
              <a:rPr lang="ka-GE" sz="2000" dirty="0" smtClean="0">
                <a:solidFill>
                  <a:srgbClr val="002060"/>
                </a:solidFill>
              </a:rPr>
              <a:t>ს შესაბამისად, რომელიც თავის თავში გულისხმობს მუნიციპალურ ჩამდინარე </a:t>
            </a:r>
            <a:r>
              <a:rPr lang="ka-GE" sz="2000" dirty="0" smtClean="0">
                <a:solidFill>
                  <a:srgbClr val="002060"/>
                </a:solidFill>
              </a:rPr>
              <a:t>წყალსაც</a:t>
            </a:r>
            <a:r>
              <a:rPr lang="en-US" sz="2000" dirty="0" smtClean="0">
                <a:solidFill>
                  <a:srgbClr val="002060"/>
                </a:solidFill>
              </a:rPr>
              <a:t>.</a:t>
            </a:r>
            <a:endParaRPr lang="ka-GE" sz="2000" dirty="0" smtClean="0">
              <a:solidFill>
                <a:srgbClr val="002060"/>
              </a:solidFill>
            </a:endParaRPr>
          </a:p>
        </p:txBody>
      </p:sp>
    </p:spTree>
    <p:extLst>
      <p:ext uri="{BB962C8B-B14F-4D97-AF65-F5344CB8AC3E}">
        <p14:creationId xmlns:p14="http://schemas.microsoft.com/office/powerpoint/2010/main" val="978866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1154865"/>
          </a:xfrm>
        </p:spPr>
        <p:txBody>
          <a:bodyPr>
            <a:normAutofit/>
          </a:bodyPr>
          <a:lstStyle/>
          <a:p>
            <a:pPr algn="l">
              <a:lnSpc>
                <a:spcPct val="150000"/>
              </a:lnSpc>
            </a:pPr>
            <a:r>
              <a:rPr lang="ka-GE" sz="1600" b="1" dirty="0" smtClean="0">
                <a:solidFill>
                  <a:srgbClr val="002060"/>
                </a:solidFill>
              </a:rPr>
              <a:t>მუხრანის </a:t>
            </a:r>
            <a:r>
              <a:rPr lang="ka-GE" sz="1600" b="1" dirty="0" smtClean="0">
                <a:solidFill>
                  <a:srgbClr val="002060"/>
                </a:solidFill>
              </a:rPr>
              <a:t>მუნიციპალური ჩამდინარე წყლების გამწმენდი ნაგებობის (</a:t>
            </a:r>
            <a:r>
              <a:rPr lang="en-US" sz="1600" b="1" dirty="0" smtClean="0">
                <a:solidFill>
                  <a:srgbClr val="002060"/>
                </a:solidFill>
              </a:rPr>
              <a:t>WWTP) </a:t>
            </a:r>
            <a:r>
              <a:rPr lang="ka-GE" sz="1600" b="1" dirty="0" smtClean="0">
                <a:solidFill>
                  <a:srgbClr val="002060"/>
                </a:solidFill>
              </a:rPr>
              <a:t>ზოგადი ტექნოლოგიური პროცესების დახასიათებ</a:t>
            </a:r>
            <a:r>
              <a:rPr lang="ka-GE" sz="1600" b="1" dirty="0">
                <a:solidFill>
                  <a:srgbClr val="002060"/>
                </a:solidFill>
              </a:rPr>
              <a:t>ა</a:t>
            </a:r>
            <a:r>
              <a:rPr lang="ka-GE" sz="1600" b="1" dirty="0" smtClean="0">
                <a:solidFill>
                  <a:srgbClr val="002060"/>
                </a:solidFill>
              </a:rPr>
              <a:t> </a:t>
            </a:r>
            <a:endParaRPr lang="en-US" sz="1600" b="1" dirty="0">
              <a:solidFill>
                <a:srgbClr val="002060"/>
              </a:solidFill>
            </a:endParaRPr>
          </a:p>
        </p:txBody>
      </p:sp>
      <p:sp>
        <p:nvSpPr>
          <p:cNvPr id="3" name="Content Placeholder 2"/>
          <p:cNvSpPr>
            <a:spLocks noGrp="1"/>
          </p:cNvSpPr>
          <p:nvPr>
            <p:ph sz="quarter" idx="13"/>
          </p:nvPr>
        </p:nvSpPr>
        <p:spPr>
          <a:xfrm>
            <a:off x="913774" y="1773382"/>
            <a:ext cx="10363826" cy="4507345"/>
          </a:xfrm>
        </p:spPr>
        <p:txBody>
          <a:bodyPr>
            <a:normAutofit lnSpcReduction="10000"/>
          </a:bodyPr>
          <a:lstStyle/>
          <a:p>
            <a:pPr marL="0" indent="0">
              <a:lnSpc>
                <a:spcPct val="150000"/>
              </a:lnSpc>
              <a:buNone/>
            </a:pPr>
            <a:r>
              <a:rPr lang="ka-GE" sz="1700" dirty="0" smtClean="0">
                <a:solidFill>
                  <a:srgbClr val="002060"/>
                </a:solidFill>
              </a:rPr>
              <a:t>მუხრანის </a:t>
            </a:r>
            <a:r>
              <a:rPr lang="en-US" sz="1700" dirty="0" smtClean="0">
                <a:solidFill>
                  <a:srgbClr val="002060"/>
                </a:solidFill>
              </a:rPr>
              <a:t>WWTP-</a:t>
            </a:r>
            <a:r>
              <a:rPr lang="ka-GE" sz="1700" dirty="0" smtClean="0">
                <a:solidFill>
                  <a:srgbClr val="002060"/>
                </a:solidFill>
              </a:rPr>
              <a:t>ს დიზაინი და პროცესი</a:t>
            </a:r>
          </a:p>
          <a:p>
            <a:pPr>
              <a:lnSpc>
                <a:spcPct val="150000"/>
              </a:lnSpc>
            </a:pPr>
            <a:r>
              <a:rPr lang="ka-GE" sz="1700" dirty="0" smtClean="0">
                <a:solidFill>
                  <a:srgbClr val="002060"/>
                </a:solidFill>
              </a:rPr>
              <a:t>შემყვანი სატუმბი სადგური</a:t>
            </a:r>
          </a:p>
          <a:p>
            <a:pPr>
              <a:lnSpc>
                <a:spcPct val="150000"/>
              </a:lnSpc>
            </a:pPr>
            <a:r>
              <a:rPr lang="ka-GE" sz="1700" dirty="0" smtClean="0">
                <a:solidFill>
                  <a:srgbClr val="002060"/>
                </a:solidFill>
              </a:rPr>
              <a:t>მსხვილი გისოსი</a:t>
            </a:r>
          </a:p>
          <a:p>
            <a:pPr>
              <a:lnSpc>
                <a:spcPct val="150000"/>
              </a:lnSpc>
            </a:pPr>
            <a:r>
              <a:rPr lang="ka-GE" sz="1700" dirty="0" smtClean="0">
                <a:solidFill>
                  <a:srgbClr val="002060"/>
                </a:solidFill>
              </a:rPr>
              <a:t>შემწოვი ტუმბო</a:t>
            </a:r>
          </a:p>
          <a:p>
            <a:pPr>
              <a:lnSpc>
                <a:spcPct val="150000"/>
              </a:lnSpc>
            </a:pPr>
            <a:r>
              <a:rPr lang="ka-GE" sz="1700" dirty="0" smtClean="0">
                <a:solidFill>
                  <a:srgbClr val="002060"/>
                </a:solidFill>
              </a:rPr>
              <a:t>წვრილი გისოსი და ქვიშადამჭერი</a:t>
            </a:r>
          </a:p>
          <a:p>
            <a:pPr>
              <a:lnSpc>
                <a:spcPct val="150000"/>
              </a:lnSpc>
            </a:pPr>
            <a:r>
              <a:rPr lang="ka-GE" sz="1700" dirty="0" smtClean="0">
                <a:solidFill>
                  <a:srgbClr val="002060"/>
                </a:solidFill>
              </a:rPr>
              <a:t>მოსაცილებელი ქვიშის ოდენობა</a:t>
            </a:r>
          </a:p>
          <a:p>
            <a:pPr>
              <a:lnSpc>
                <a:spcPct val="150000"/>
              </a:lnSpc>
            </a:pPr>
            <a:r>
              <a:rPr lang="ka-GE" sz="1700" dirty="0" smtClean="0">
                <a:solidFill>
                  <a:srgbClr val="002060"/>
                </a:solidFill>
              </a:rPr>
              <a:t>აქტივირებული ლამის ხაზი</a:t>
            </a:r>
          </a:p>
          <a:p>
            <a:pPr>
              <a:lnSpc>
                <a:spcPct val="150000"/>
              </a:lnSpc>
            </a:pPr>
            <a:r>
              <a:rPr lang="ka-GE" sz="1700" dirty="0" smtClean="0">
                <a:solidFill>
                  <a:srgbClr val="002060"/>
                </a:solidFill>
              </a:rPr>
              <a:t>აქტივირებული ლამის პროცესი </a:t>
            </a:r>
          </a:p>
          <a:p>
            <a:pPr>
              <a:lnSpc>
                <a:spcPct val="150000"/>
              </a:lnSpc>
            </a:pPr>
            <a:r>
              <a:rPr lang="ka-GE" sz="1700" dirty="0" smtClean="0">
                <a:solidFill>
                  <a:srgbClr val="002060"/>
                </a:solidFill>
              </a:rPr>
              <a:t>სალექარი </a:t>
            </a:r>
          </a:p>
          <a:p>
            <a:endParaRPr lang="en-US" sz="2000" dirty="0">
              <a:solidFill>
                <a:srgbClr val="002060"/>
              </a:solidFill>
            </a:endParaRPr>
          </a:p>
        </p:txBody>
      </p:sp>
    </p:spTree>
    <p:extLst>
      <p:ext uri="{BB962C8B-B14F-4D97-AF65-F5344CB8AC3E}">
        <p14:creationId xmlns:p14="http://schemas.microsoft.com/office/powerpoint/2010/main" val="2106709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User\Desktop\2_001.png"/>
          <p:cNvPicPr>
            <a:picLocks noGrp="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424873" y="0"/>
            <a:ext cx="11259129" cy="6301631"/>
          </a:xfrm>
          <a:prstGeom prst="rect">
            <a:avLst/>
          </a:prstGeom>
          <a:noFill/>
          <a:ln>
            <a:noFill/>
          </a:ln>
        </p:spPr>
      </p:pic>
      <p:sp>
        <p:nvSpPr>
          <p:cNvPr id="5" name="Rectangle 4"/>
          <p:cNvSpPr/>
          <p:nvPr/>
        </p:nvSpPr>
        <p:spPr>
          <a:xfrm>
            <a:off x="2198254" y="6301632"/>
            <a:ext cx="7869381" cy="342914"/>
          </a:xfrm>
          <a:prstGeom prst="rect">
            <a:avLst/>
          </a:prstGeom>
        </p:spPr>
        <p:txBody>
          <a:bodyPr wrap="square">
            <a:spAutoFit/>
          </a:bodyPr>
          <a:lstStyle/>
          <a:p>
            <a:pPr algn="ctr">
              <a:lnSpc>
                <a:spcPct val="150000"/>
              </a:lnSpc>
              <a:spcAft>
                <a:spcPts val="800"/>
              </a:spcAft>
            </a:pPr>
            <a:r>
              <a:rPr lang="ka-GE" sz="1200" b="1" dirty="0" smtClean="0">
                <a:solidFill>
                  <a:srgbClr val="002060"/>
                </a:solidFill>
                <a:ea typeface="Calibri" panose="020F0502020204030204" pitchFamily="34" charset="0"/>
                <a:cs typeface="Sylfaen" panose="010A0502050306030303" pitchFamily="18" charset="0"/>
              </a:rPr>
              <a:t>გამწმენდი</a:t>
            </a:r>
            <a:r>
              <a:rPr lang="ka-GE" sz="1200" b="1" dirty="0" smtClean="0">
                <a:solidFill>
                  <a:srgbClr val="002060"/>
                </a:solidFill>
                <a:latin typeface="Calibri Light" panose="020F0302020204030204" pitchFamily="34" charset="0"/>
                <a:ea typeface="Calibri" panose="020F0502020204030204" pitchFamily="34" charset="0"/>
                <a:cs typeface="Times New Roman" panose="02020603050405020304" pitchFamily="18" charset="0"/>
              </a:rPr>
              <a:t> </a:t>
            </a:r>
            <a:r>
              <a:rPr lang="ka-GE" sz="1200" b="1" dirty="0">
                <a:solidFill>
                  <a:srgbClr val="002060"/>
                </a:solidFill>
                <a:ea typeface="Calibri" panose="020F0502020204030204" pitchFamily="34" charset="0"/>
                <a:cs typeface="Sylfaen" panose="010A0502050306030303" pitchFamily="18" charset="0"/>
              </a:rPr>
              <a:t>ნაგებობის</a:t>
            </a:r>
            <a:r>
              <a:rPr lang="ka-GE" sz="1200" b="1" dirty="0">
                <a:solidFill>
                  <a:srgbClr val="002060"/>
                </a:solidFill>
                <a:latin typeface="Calibri Light" panose="020F0302020204030204" pitchFamily="34" charset="0"/>
                <a:ea typeface="Calibri" panose="020F0502020204030204" pitchFamily="34" charset="0"/>
                <a:cs typeface="Times New Roman" panose="02020603050405020304" pitchFamily="18" charset="0"/>
              </a:rPr>
              <a:t> </a:t>
            </a:r>
            <a:r>
              <a:rPr lang="ka-GE" sz="1200" b="1" dirty="0">
                <a:solidFill>
                  <a:srgbClr val="002060"/>
                </a:solidFill>
                <a:ea typeface="Calibri" panose="020F0502020204030204" pitchFamily="34" charset="0"/>
                <a:cs typeface="Sylfaen" panose="010A0502050306030303" pitchFamily="18" charset="0"/>
              </a:rPr>
              <a:t>ტექნოლოგიური</a:t>
            </a:r>
            <a:r>
              <a:rPr lang="ka-GE" sz="1200" b="1" dirty="0">
                <a:solidFill>
                  <a:srgbClr val="002060"/>
                </a:solidFill>
                <a:latin typeface="Calibri Light" panose="020F0302020204030204" pitchFamily="34" charset="0"/>
                <a:ea typeface="Calibri" panose="020F0502020204030204" pitchFamily="34" charset="0"/>
                <a:cs typeface="Times New Roman" panose="02020603050405020304" pitchFamily="18" charset="0"/>
              </a:rPr>
              <a:t> </a:t>
            </a:r>
            <a:r>
              <a:rPr lang="ka-GE" sz="1200" b="1" dirty="0">
                <a:solidFill>
                  <a:srgbClr val="002060"/>
                </a:solidFill>
                <a:ea typeface="Calibri" panose="020F0502020204030204" pitchFamily="34" charset="0"/>
                <a:cs typeface="Sylfaen" panose="010A0502050306030303" pitchFamily="18" charset="0"/>
              </a:rPr>
              <a:t>სქემა</a:t>
            </a:r>
            <a:r>
              <a:rPr lang="ka-GE" sz="1200" b="1" dirty="0">
                <a:solidFill>
                  <a:srgbClr val="002060"/>
                </a:solidFill>
                <a:latin typeface="Calibri Light" panose="020F0302020204030204" pitchFamily="34" charset="0"/>
                <a:ea typeface="Calibri" panose="020F0502020204030204" pitchFamily="34" charset="0"/>
                <a:cs typeface="Times New Roman" panose="02020603050405020304" pitchFamily="18" charset="0"/>
              </a:rPr>
              <a:t>, </a:t>
            </a:r>
            <a:r>
              <a:rPr lang="ka-GE" sz="1200" b="1" dirty="0">
                <a:solidFill>
                  <a:srgbClr val="002060"/>
                </a:solidFill>
                <a:ea typeface="Calibri" panose="020F0502020204030204" pitchFamily="34" charset="0"/>
                <a:cs typeface="Sylfaen" panose="010A0502050306030303" pitchFamily="18" charset="0"/>
              </a:rPr>
              <a:t>წმენდის</a:t>
            </a:r>
            <a:r>
              <a:rPr lang="ka-GE" sz="1200" b="1" dirty="0">
                <a:solidFill>
                  <a:srgbClr val="002060"/>
                </a:solidFill>
                <a:latin typeface="Calibri Light" panose="020F0302020204030204" pitchFamily="34" charset="0"/>
                <a:ea typeface="Calibri" panose="020F0502020204030204" pitchFamily="34" charset="0"/>
                <a:cs typeface="Times New Roman" panose="02020603050405020304" pitchFamily="18" charset="0"/>
              </a:rPr>
              <a:t> </a:t>
            </a:r>
            <a:r>
              <a:rPr lang="ka-GE" sz="1200" b="1" dirty="0">
                <a:solidFill>
                  <a:srgbClr val="002060"/>
                </a:solidFill>
                <a:ea typeface="Calibri" panose="020F0502020204030204" pitchFamily="34" charset="0"/>
                <a:cs typeface="Sylfaen" panose="010A0502050306030303" pitchFamily="18" charset="0"/>
              </a:rPr>
              <a:t>ეტაპების</a:t>
            </a:r>
            <a:r>
              <a:rPr lang="ka-GE" sz="1200" b="1" dirty="0">
                <a:solidFill>
                  <a:srgbClr val="002060"/>
                </a:solidFill>
                <a:latin typeface="Calibri Light" panose="020F0302020204030204" pitchFamily="34" charset="0"/>
                <a:ea typeface="Calibri" panose="020F0502020204030204" pitchFamily="34" charset="0"/>
                <a:cs typeface="Times New Roman" panose="02020603050405020304" pitchFamily="18" charset="0"/>
              </a:rPr>
              <a:t> </a:t>
            </a:r>
            <a:r>
              <a:rPr lang="ka-GE" sz="1200" b="1" dirty="0">
                <a:solidFill>
                  <a:srgbClr val="002060"/>
                </a:solidFill>
                <a:ea typeface="Calibri" panose="020F0502020204030204" pitchFamily="34" charset="0"/>
                <a:cs typeface="Sylfaen" panose="010A0502050306030303" pitchFamily="18" charset="0"/>
              </a:rPr>
              <a:t>და</a:t>
            </a:r>
            <a:r>
              <a:rPr lang="ka-GE" sz="1200" b="1" dirty="0">
                <a:solidFill>
                  <a:srgbClr val="002060"/>
                </a:solidFill>
                <a:latin typeface="Calibri Light" panose="020F0302020204030204" pitchFamily="34" charset="0"/>
                <a:ea typeface="Calibri" panose="020F0502020204030204" pitchFamily="34" charset="0"/>
                <a:cs typeface="Times New Roman" panose="02020603050405020304" pitchFamily="18" charset="0"/>
              </a:rPr>
              <a:t>  </a:t>
            </a:r>
            <a:r>
              <a:rPr lang="ka-GE" sz="1200" b="1" dirty="0">
                <a:solidFill>
                  <a:srgbClr val="002060"/>
                </a:solidFill>
                <a:ea typeface="Calibri" panose="020F0502020204030204" pitchFamily="34" charset="0"/>
                <a:cs typeface="Sylfaen" panose="010A0502050306030303" pitchFamily="18" charset="0"/>
              </a:rPr>
              <a:t>შენობების</a:t>
            </a:r>
            <a:r>
              <a:rPr lang="ka-GE" sz="1200" b="1" dirty="0">
                <a:solidFill>
                  <a:srgbClr val="002060"/>
                </a:solidFill>
                <a:latin typeface="Calibri Light" panose="020F0302020204030204" pitchFamily="34" charset="0"/>
                <a:ea typeface="Calibri" panose="020F0502020204030204" pitchFamily="34" charset="0"/>
                <a:cs typeface="Times New Roman" panose="02020603050405020304" pitchFamily="18" charset="0"/>
              </a:rPr>
              <a:t> </a:t>
            </a:r>
            <a:r>
              <a:rPr lang="ka-GE" sz="1200" b="1" dirty="0">
                <a:solidFill>
                  <a:srgbClr val="002060"/>
                </a:solidFill>
                <a:ea typeface="Calibri" panose="020F0502020204030204" pitchFamily="34" charset="0"/>
                <a:cs typeface="Sylfaen" panose="010A0502050306030303" pitchFamily="18" charset="0"/>
              </a:rPr>
              <a:t>მითითებით</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6874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9194" y="433790"/>
            <a:ext cx="3482734" cy="526792"/>
          </a:xfrm>
        </p:spPr>
        <p:txBody>
          <a:bodyPr>
            <a:normAutofit/>
          </a:bodyPr>
          <a:lstStyle/>
          <a:p>
            <a:r>
              <a:rPr lang="ka-GE" sz="1800" b="1" dirty="0" smtClean="0">
                <a:solidFill>
                  <a:srgbClr val="002060"/>
                </a:solidFill>
              </a:rPr>
              <a:t>მისასვლელი </a:t>
            </a:r>
            <a:r>
              <a:rPr lang="ka-GE" sz="1800" b="1" dirty="0">
                <a:solidFill>
                  <a:srgbClr val="002060"/>
                </a:solidFill>
              </a:rPr>
              <a:t>გზები</a:t>
            </a:r>
            <a:endParaRPr lang="en-US" sz="1800" b="1" dirty="0">
              <a:solidFill>
                <a:srgbClr val="002060"/>
              </a:solidFill>
            </a:endParaRPr>
          </a:p>
        </p:txBody>
      </p:sp>
      <p:sp>
        <p:nvSpPr>
          <p:cNvPr id="3" name="Content Placeholder 2"/>
          <p:cNvSpPr>
            <a:spLocks noGrp="1"/>
          </p:cNvSpPr>
          <p:nvPr>
            <p:ph sz="quarter" idx="13"/>
          </p:nvPr>
        </p:nvSpPr>
        <p:spPr>
          <a:xfrm>
            <a:off x="332510" y="1052944"/>
            <a:ext cx="5687291" cy="1579416"/>
          </a:xfrm>
        </p:spPr>
        <p:txBody>
          <a:bodyPr>
            <a:normAutofit fontScale="25000" lnSpcReduction="20000"/>
          </a:bodyPr>
          <a:lstStyle/>
          <a:p>
            <a:pPr marL="0" indent="0" algn="just">
              <a:buNone/>
            </a:pPr>
            <a:endParaRPr lang="ka-GE" dirty="0" smtClean="0">
              <a:latin typeface="+mj-lt"/>
            </a:endParaRPr>
          </a:p>
          <a:p>
            <a:pPr marL="0" indent="0" algn="just">
              <a:lnSpc>
                <a:spcPct val="150000"/>
              </a:lnSpc>
              <a:buNone/>
            </a:pPr>
            <a:r>
              <a:rPr lang="ka-GE" sz="6400" dirty="0" smtClean="0">
                <a:solidFill>
                  <a:srgbClr val="002060"/>
                </a:solidFill>
                <a:latin typeface="+mj-lt"/>
              </a:rPr>
              <a:t>საპროექტო </a:t>
            </a:r>
            <a:r>
              <a:rPr lang="ka-GE" sz="6400" dirty="0">
                <a:solidFill>
                  <a:srgbClr val="002060"/>
                </a:solidFill>
                <a:latin typeface="+mj-lt"/>
              </a:rPr>
              <a:t>ტერიტორია მდებარეობს მდინარე ქსნის ხეობაში. </a:t>
            </a:r>
            <a:r>
              <a:rPr lang="ka-GE" sz="6400" dirty="0" smtClean="0">
                <a:solidFill>
                  <a:srgbClr val="002060"/>
                </a:solidFill>
                <a:latin typeface="+mj-lt"/>
              </a:rPr>
              <a:t>მისასვლელი გზების ტექნიკური მდგომარეობა</a:t>
            </a:r>
            <a:r>
              <a:rPr lang="en-US" sz="6400" dirty="0" smtClean="0">
                <a:solidFill>
                  <a:srgbClr val="002060"/>
                </a:solidFill>
                <a:latin typeface="+mj-lt"/>
              </a:rPr>
              <a:t> </a:t>
            </a:r>
            <a:r>
              <a:rPr lang="ka-GE" sz="6400" dirty="0">
                <a:solidFill>
                  <a:srgbClr val="002060"/>
                </a:solidFill>
                <a:latin typeface="+mj-lt"/>
              </a:rPr>
              <a:t>დამაკმაყოფილებელია და ახალი გზების გაყვანა გათვალისწინებული არ </a:t>
            </a:r>
            <a:r>
              <a:rPr lang="ka-GE" sz="6400" dirty="0" smtClean="0">
                <a:solidFill>
                  <a:srgbClr val="002060"/>
                </a:solidFill>
                <a:latin typeface="+mj-lt"/>
              </a:rPr>
              <a:t>არის</a:t>
            </a:r>
          </a:p>
          <a:p>
            <a:pPr marL="0" indent="0" algn="just">
              <a:lnSpc>
                <a:spcPct val="150000"/>
              </a:lnSpc>
              <a:buNone/>
            </a:pPr>
            <a:endParaRPr lang="ka-GE" sz="6400" dirty="0">
              <a:solidFill>
                <a:srgbClr val="002060"/>
              </a:solidFill>
              <a:latin typeface="+mj-lt"/>
            </a:endParaRPr>
          </a:p>
          <a:p>
            <a:pPr marL="0" lvl="0" indent="0" algn="just">
              <a:lnSpc>
                <a:spcPct val="150000"/>
              </a:lnSpc>
              <a:buNone/>
            </a:pPr>
            <a:r>
              <a:rPr lang="ka-GE" sz="7200" b="1" dirty="0">
                <a:solidFill>
                  <a:srgbClr val="002060"/>
                </a:solidFill>
              </a:rPr>
              <a:t>სამშენებლო ბანაკი</a:t>
            </a:r>
            <a:endParaRPr lang="en-US" sz="7200" b="1" dirty="0">
              <a:solidFill>
                <a:srgbClr val="002060"/>
              </a:solidFill>
            </a:endParaRPr>
          </a:p>
          <a:p>
            <a:pPr marL="0" indent="0" algn="just">
              <a:lnSpc>
                <a:spcPct val="150000"/>
              </a:lnSpc>
              <a:buNone/>
            </a:pPr>
            <a:r>
              <a:rPr lang="en-US" sz="5600" dirty="0" err="1" smtClean="0">
                <a:solidFill>
                  <a:srgbClr val="002060"/>
                </a:solidFill>
              </a:rPr>
              <a:t>სამშენებლო</a:t>
            </a:r>
            <a:r>
              <a:rPr lang="ka-GE" sz="5600" dirty="0">
                <a:solidFill>
                  <a:srgbClr val="002060"/>
                </a:solidFill>
              </a:rPr>
              <a:t> </a:t>
            </a:r>
            <a:r>
              <a:rPr lang="en-US" sz="5600" dirty="0" err="1" smtClean="0">
                <a:solidFill>
                  <a:srgbClr val="002060"/>
                </a:solidFill>
              </a:rPr>
              <a:t>ბანაკის</a:t>
            </a:r>
            <a:r>
              <a:rPr lang="ka-GE" sz="5600" dirty="0">
                <a:solidFill>
                  <a:srgbClr val="002060"/>
                </a:solidFill>
              </a:rPr>
              <a:t>თვის ტერიტორიას შეარჩევს სამშენებლო სამუშაოების განმახორციელებელი კონტრაქტორ-მშენებელი. სამშენებლო ბანაკის მდებარეობას მნიშვნელოვანი ადგილი უკავია პროექტის განხორციელებისას, შესაბამისად, მნიშვნელოვანია ისეთი ტერიტორიის შერჩევა რომელიც მინიმუმამდე შეამცირებს ნეგატიურ ზემოქმედებას, როგორც გარემოზე და ადამიანების ჯანმრთელობასა და უსაფრთხოებაზე, ასევე, სატრანსპორტო გადაადგილების კუთხით. </a:t>
            </a:r>
            <a:endParaRPr lang="en-US" sz="5600" dirty="0">
              <a:solidFill>
                <a:srgbClr val="002060"/>
              </a:solidFill>
              <a:latin typeface="+mj-lt"/>
            </a:endParaRPr>
          </a:p>
          <a:p>
            <a:pPr marL="0" indent="0">
              <a:buNone/>
            </a:pPr>
            <a:endParaRPr lang="en-US" sz="2000" dirty="0">
              <a:solidFill>
                <a:srgbClr val="002060"/>
              </a:solidFill>
            </a:endParaRPr>
          </a:p>
        </p:txBody>
      </p:sp>
      <p:pic>
        <p:nvPicPr>
          <p:cNvPr id="5" name="Content Placeholder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6534729" y="1173018"/>
            <a:ext cx="5133108" cy="4465781"/>
          </a:xfrm>
        </p:spPr>
      </p:pic>
    </p:spTree>
    <p:extLst>
      <p:ext uri="{BB962C8B-B14F-4D97-AF65-F5344CB8AC3E}">
        <p14:creationId xmlns:p14="http://schemas.microsoft.com/office/powerpoint/2010/main" val="337932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6" y="618518"/>
            <a:ext cx="4701934" cy="582210"/>
          </a:xfrm>
        </p:spPr>
        <p:txBody>
          <a:bodyPr>
            <a:normAutofit fontScale="90000"/>
          </a:bodyPr>
          <a:lstStyle/>
          <a:p>
            <a:pPr lvl="0">
              <a:lnSpc>
                <a:spcPct val="100000"/>
              </a:lnSpc>
            </a:pPr>
            <a:r>
              <a:rPr lang="ka-GE" sz="2400" b="1" dirty="0" smtClean="0">
                <a:solidFill>
                  <a:srgbClr val="002060"/>
                </a:solidFill>
                <a:effectLst>
                  <a:outerShdw blurRad="38100" dist="38100" dir="2700000" algn="tl">
                    <a:srgbClr val="000000">
                      <a:alpha val="43137"/>
                    </a:srgbClr>
                  </a:outerShdw>
                </a:effectLst>
              </a:rPr>
              <a:t>ნიადაგის </a:t>
            </a:r>
            <a:r>
              <a:rPr lang="ka-GE" sz="2400" b="1" dirty="0">
                <a:solidFill>
                  <a:srgbClr val="002060"/>
                </a:solidFill>
                <a:effectLst>
                  <a:outerShdw blurRad="38100" dist="38100" dir="2700000" algn="tl">
                    <a:srgbClr val="000000">
                      <a:alpha val="43137"/>
                    </a:srgbClr>
                  </a:outerShdw>
                </a:effectLst>
              </a:rPr>
              <a:t>მოხსნა-დასაწყობება </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endParaRPr lang="en-US" sz="2000" b="1" dirty="0">
              <a:effectLst>
                <a:outerShdw blurRad="38100" dist="38100" dir="2700000" algn="tl">
                  <a:srgbClr val="000000">
                    <a:alpha val="43137"/>
                  </a:srgbClr>
                </a:outerShdw>
              </a:effectLst>
            </a:endParaRPr>
          </a:p>
        </p:txBody>
      </p:sp>
      <p:sp>
        <p:nvSpPr>
          <p:cNvPr id="3" name="Content Placeholder 2"/>
          <p:cNvSpPr>
            <a:spLocks noGrp="1"/>
          </p:cNvSpPr>
          <p:nvPr>
            <p:ph sz="quarter" idx="13"/>
          </p:nvPr>
        </p:nvSpPr>
        <p:spPr>
          <a:xfrm>
            <a:off x="913774" y="1293091"/>
            <a:ext cx="10964190" cy="4978399"/>
          </a:xfrm>
        </p:spPr>
        <p:txBody>
          <a:bodyPr>
            <a:normAutofit/>
          </a:bodyPr>
          <a:lstStyle/>
          <a:p>
            <a:pPr algn="just">
              <a:lnSpc>
                <a:spcPct val="160000"/>
              </a:lnSpc>
            </a:pPr>
            <a:r>
              <a:rPr lang="en-US" sz="1800" dirty="0" err="1">
                <a:solidFill>
                  <a:srgbClr val="002060"/>
                </a:solidFill>
                <a:latin typeface="Sylfaen" panose="010A0502050306030303" pitchFamily="18" charset="0"/>
              </a:rPr>
              <a:t>ტერიტორია</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სადაც</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დაგეგმილია</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გამწმენდი</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ნაგებობის</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მოწყობა</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თავისუფალია</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ხე</a:t>
            </a:r>
            <a:r>
              <a:rPr lang="ka-GE" sz="1800" dirty="0">
                <a:solidFill>
                  <a:srgbClr val="002060"/>
                </a:solidFill>
                <a:latin typeface="Sylfaen" panose="010A0502050306030303" pitchFamily="18" charset="0"/>
              </a:rPr>
              <a:t>-</a:t>
            </a:r>
            <a:r>
              <a:rPr lang="en-US" sz="1800" dirty="0" err="1">
                <a:solidFill>
                  <a:srgbClr val="002060"/>
                </a:solidFill>
                <a:latin typeface="Sylfaen" panose="010A0502050306030303" pitchFamily="18" charset="0"/>
              </a:rPr>
              <a:t>მცენარეებისგან</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თუმცა</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ნიადაგი</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დაფარულია</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ბალახოვანი</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საფარით</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სამშენებლო</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სამუშაოების</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დაწყებამდე</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საჭირო</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იქნება</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ნიადაგის</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ნაყოფიერი</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ფენის</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მოხსნა</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და</a:t>
            </a:r>
            <a:r>
              <a:rPr lang="en-US" sz="1800" dirty="0">
                <a:solidFill>
                  <a:srgbClr val="002060"/>
                </a:solidFill>
                <a:latin typeface="Sylfaen" panose="010A0502050306030303" pitchFamily="18" charset="0"/>
              </a:rPr>
              <a:t> </a:t>
            </a:r>
            <a:r>
              <a:rPr lang="en-US" sz="1800" dirty="0" err="1" smtClean="0">
                <a:solidFill>
                  <a:srgbClr val="002060"/>
                </a:solidFill>
                <a:latin typeface="Sylfaen" panose="010A0502050306030303" pitchFamily="18" charset="0"/>
              </a:rPr>
              <a:t>დასაწყობება</a:t>
            </a:r>
            <a:r>
              <a:rPr lang="en-US" sz="1800" dirty="0" smtClean="0">
                <a:solidFill>
                  <a:srgbClr val="002060"/>
                </a:solidFill>
                <a:latin typeface="Sylfaen" panose="010A0502050306030303" pitchFamily="18" charset="0"/>
              </a:rPr>
              <a:t>;</a:t>
            </a:r>
            <a:endParaRPr lang="en-US" sz="1800" dirty="0" smtClean="0">
              <a:solidFill>
                <a:srgbClr val="002060"/>
              </a:solidFill>
              <a:latin typeface="Sylfaen" panose="010A0502050306030303" pitchFamily="18" charset="0"/>
            </a:endParaRPr>
          </a:p>
          <a:p>
            <a:pPr algn="just">
              <a:lnSpc>
                <a:spcPct val="160000"/>
              </a:lnSpc>
            </a:pPr>
            <a:r>
              <a:rPr lang="en-US" sz="1800" dirty="0" err="1" smtClean="0">
                <a:solidFill>
                  <a:srgbClr val="002060"/>
                </a:solidFill>
                <a:latin typeface="Sylfaen" panose="010A0502050306030303" pitchFamily="18" charset="0"/>
              </a:rPr>
              <a:t>ნიადაგის</a:t>
            </a:r>
            <a:r>
              <a:rPr lang="en-US" sz="1800" dirty="0" smtClean="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ნაყოფიერი</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ფენის</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მოხსნა</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მოხდება</a:t>
            </a:r>
            <a:r>
              <a:rPr lang="en-US" sz="1800" dirty="0">
                <a:solidFill>
                  <a:srgbClr val="002060"/>
                </a:solidFill>
                <a:latin typeface="Sylfaen" panose="010A0502050306030303" pitchFamily="18" charset="0"/>
              </a:rPr>
              <a:t> </a:t>
            </a:r>
            <a:r>
              <a:rPr lang="ka-GE" sz="1800" dirty="0">
                <a:solidFill>
                  <a:srgbClr val="002060"/>
                </a:solidFill>
                <a:latin typeface="Sylfaen" panose="010A0502050306030303" pitchFamily="18" charset="0"/>
              </a:rPr>
              <a:t>დაახლოებით 2000</a:t>
            </a:r>
            <a:r>
              <a:rPr lang="en-US" sz="1800" dirty="0">
                <a:solidFill>
                  <a:srgbClr val="002060"/>
                </a:solidFill>
                <a:latin typeface="Sylfaen" panose="010A0502050306030303" pitchFamily="18" charset="0"/>
              </a:rPr>
              <a:t>მ2 </a:t>
            </a:r>
            <a:r>
              <a:rPr lang="en-US" sz="1800" dirty="0" err="1">
                <a:solidFill>
                  <a:srgbClr val="002060"/>
                </a:solidFill>
                <a:latin typeface="Sylfaen" panose="010A0502050306030303" pitchFamily="18" charset="0"/>
              </a:rPr>
              <a:t>ფართობზე</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ნაყოფიერი</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ფენის</a:t>
            </a:r>
            <a:r>
              <a:rPr lang="en-US" sz="1800" dirty="0">
                <a:solidFill>
                  <a:srgbClr val="002060"/>
                </a:solidFill>
                <a:latin typeface="Sylfaen" panose="010A0502050306030303" pitchFamily="18" charset="0"/>
              </a:rPr>
              <a:t> </a:t>
            </a:r>
            <a:r>
              <a:rPr lang="ka-GE" sz="1800" dirty="0">
                <a:solidFill>
                  <a:srgbClr val="002060"/>
                </a:solidFill>
                <a:latin typeface="Sylfaen" panose="010A0502050306030303" pitchFamily="18" charset="0"/>
              </a:rPr>
              <a:t>სუსტი </a:t>
            </a:r>
            <a:r>
              <a:rPr lang="en-US" sz="1800" dirty="0" err="1">
                <a:solidFill>
                  <a:srgbClr val="002060"/>
                </a:solidFill>
                <a:latin typeface="Sylfaen" panose="010A0502050306030303" pitchFamily="18" charset="0"/>
              </a:rPr>
              <a:t>სიმძლავრის</a:t>
            </a:r>
            <a:r>
              <a:rPr lang="en-US" sz="1800" dirty="0">
                <a:solidFill>
                  <a:srgbClr val="002060"/>
                </a:solidFill>
                <a:latin typeface="Sylfaen" panose="010A0502050306030303" pitchFamily="18" charset="0"/>
              </a:rPr>
              <a:t> (10 </a:t>
            </a:r>
            <a:r>
              <a:rPr lang="en-US" sz="1800" dirty="0" err="1">
                <a:solidFill>
                  <a:srgbClr val="002060"/>
                </a:solidFill>
                <a:latin typeface="Sylfaen" panose="010A0502050306030303" pitchFamily="18" charset="0"/>
              </a:rPr>
              <a:t>სმ</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გათვალისწინებით</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მოსახსნელი</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ნაყოფიერი</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ფენის</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მოცულობა</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დაახლოებით</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იქნება</a:t>
            </a:r>
            <a:r>
              <a:rPr lang="en-US" sz="1800" dirty="0">
                <a:solidFill>
                  <a:srgbClr val="002060"/>
                </a:solidFill>
                <a:latin typeface="Sylfaen" panose="010A0502050306030303" pitchFamily="18" charset="0"/>
              </a:rPr>
              <a:t>: 2000 X 0.1</a:t>
            </a:r>
            <a:r>
              <a:rPr lang="ka-GE" sz="1800" dirty="0">
                <a:solidFill>
                  <a:srgbClr val="002060"/>
                </a:solidFill>
                <a:latin typeface="Sylfaen" panose="010A0502050306030303" pitchFamily="18" charset="0"/>
              </a:rPr>
              <a:t>0</a:t>
            </a:r>
            <a:r>
              <a:rPr lang="en-US" sz="1800" dirty="0">
                <a:solidFill>
                  <a:srgbClr val="002060"/>
                </a:solidFill>
                <a:latin typeface="Sylfaen" panose="010A0502050306030303" pitchFamily="18" charset="0"/>
              </a:rPr>
              <a:t> = 200მ3 </a:t>
            </a:r>
            <a:r>
              <a:rPr lang="en-US" sz="1800" dirty="0" err="1">
                <a:solidFill>
                  <a:srgbClr val="002060"/>
                </a:solidFill>
                <a:latin typeface="Sylfaen" panose="010A0502050306030303" pitchFamily="18" charset="0"/>
              </a:rPr>
              <a:t>მოხსნილი</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ნიადაგი</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დასაწყობდება</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სამშენებლო</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ტერიტორიაზე</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ცალკე</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გამოყოფილ</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ფართობზე</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რომელიც</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დაცული</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იქნება</a:t>
            </a:r>
            <a:r>
              <a:rPr lang="en-US" sz="1800" dirty="0">
                <a:solidFill>
                  <a:srgbClr val="002060"/>
                </a:solidFill>
                <a:latin typeface="Sylfaen" panose="010A0502050306030303" pitchFamily="18" charset="0"/>
              </a:rPr>
              <a:t> </a:t>
            </a:r>
            <a:r>
              <a:rPr lang="en-US" sz="1800" dirty="0" err="1" smtClean="0">
                <a:solidFill>
                  <a:srgbClr val="002060"/>
                </a:solidFill>
                <a:latin typeface="Sylfaen" panose="010A0502050306030303" pitchFamily="18" charset="0"/>
              </a:rPr>
              <a:t>გარე</a:t>
            </a:r>
            <a:r>
              <a:rPr lang="en-US" sz="1800" dirty="0" smtClean="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ფაქტორების</a:t>
            </a:r>
            <a:r>
              <a:rPr lang="en-US" sz="1800" dirty="0">
                <a:solidFill>
                  <a:srgbClr val="002060"/>
                </a:solidFill>
                <a:latin typeface="Sylfaen" panose="010A0502050306030303" pitchFamily="18" charset="0"/>
              </a:rPr>
              <a:t> </a:t>
            </a:r>
            <a:r>
              <a:rPr lang="en-US" sz="1800" dirty="0" err="1" smtClean="0">
                <a:solidFill>
                  <a:srgbClr val="002060"/>
                </a:solidFill>
                <a:latin typeface="Sylfaen" panose="010A0502050306030303" pitchFamily="18" charset="0"/>
              </a:rPr>
              <a:t>ზემოქმედებისგან</a:t>
            </a:r>
            <a:r>
              <a:rPr lang="en-US" sz="1800" dirty="0" smtClean="0">
                <a:solidFill>
                  <a:srgbClr val="002060"/>
                </a:solidFill>
                <a:latin typeface="Sylfaen" panose="010A0502050306030303" pitchFamily="18" charset="0"/>
              </a:rPr>
              <a:t>;</a:t>
            </a:r>
            <a:endParaRPr lang="en-US" sz="1800" dirty="0" smtClean="0">
              <a:solidFill>
                <a:srgbClr val="002060"/>
              </a:solidFill>
              <a:latin typeface="Sylfaen" panose="010A0502050306030303" pitchFamily="18" charset="0"/>
            </a:endParaRPr>
          </a:p>
          <a:p>
            <a:pPr algn="just">
              <a:lnSpc>
                <a:spcPct val="160000"/>
              </a:lnSpc>
            </a:pPr>
            <a:r>
              <a:rPr lang="en-US" sz="1800" dirty="0" err="1" smtClean="0">
                <a:solidFill>
                  <a:srgbClr val="002060"/>
                </a:solidFill>
                <a:latin typeface="Sylfaen" panose="010A0502050306030303" pitchFamily="18" charset="0"/>
              </a:rPr>
              <a:t>ნიადაგის</a:t>
            </a:r>
            <a:r>
              <a:rPr lang="en-US" sz="1800" dirty="0" smtClean="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ნაყოფიერი</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ფენის</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განთავსება</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მოხდება</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შესაბამისი</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წესების</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დაცვით</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ნაყარის</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სიმაღლე</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არ</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აღემატება</a:t>
            </a:r>
            <a:r>
              <a:rPr lang="en-US" sz="1800" dirty="0">
                <a:solidFill>
                  <a:srgbClr val="002060"/>
                </a:solidFill>
                <a:latin typeface="Sylfaen" panose="010A0502050306030303" pitchFamily="18" charset="0"/>
              </a:rPr>
              <a:t> 2 მ-ს; </a:t>
            </a:r>
            <a:r>
              <a:rPr lang="en-US" sz="1800" dirty="0" err="1">
                <a:solidFill>
                  <a:srgbClr val="002060"/>
                </a:solidFill>
                <a:latin typeface="Sylfaen" panose="010A0502050306030303" pitchFamily="18" charset="0"/>
              </a:rPr>
              <a:t>ნაყარის</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ფერდებს</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მიეცემა</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შესაბამისი</a:t>
            </a:r>
            <a:r>
              <a:rPr lang="en-US" sz="1800" dirty="0">
                <a:solidFill>
                  <a:srgbClr val="002060"/>
                </a:solidFill>
                <a:latin typeface="Sylfaen" panose="010A0502050306030303" pitchFamily="18" charset="0"/>
              </a:rPr>
              <a:t> </a:t>
            </a:r>
            <a:r>
              <a:rPr lang="en-US" sz="1800" dirty="0" err="1">
                <a:solidFill>
                  <a:srgbClr val="002060"/>
                </a:solidFill>
                <a:latin typeface="Sylfaen" panose="010A0502050306030303" pitchFamily="18" charset="0"/>
              </a:rPr>
              <a:t>დახრის</a:t>
            </a:r>
            <a:r>
              <a:rPr lang="en-US" sz="1800" dirty="0">
                <a:solidFill>
                  <a:srgbClr val="002060"/>
                </a:solidFill>
                <a:latin typeface="Sylfaen" panose="010A0502050306030303" pitchFamily="18" charset="0"/>
              </a:rPr>
              <a:t> (</a:t>
            </a:r>
            <a:r>
              <a:rPr lang="en-US" sz="1800" dirty="0" smtClean="0">
                <a:solidFill>
                  <a:srgbClr val="002060"/>
                </a:solidFill>
                <a:latin typeface="Sylfaen" panose="010A0502050306030303" pitchFamily="18" charset="0"/>
              </a:rPr>
              <a:t>450) </a:t>
            </a:r>
            <a:r>
              <a:rPr lang="en-US" sz="1800" dirty="0" err="1" smtClean="0">
                <a:solidFill>
                  <a:srgbClr val="002060"/>
                </a:solidFill>
                <a:latin typeface="Sylfaen" panose="010A0502050306030303" pitchFamily="18" charset="0"/>
              </a:rPr>
              <a:t>კუთხე</a:t>
            </a:r>
            <a:r>
              <a:rPr lang="en-US" sz="1800" dirty="0" smtClean="0">
                <a:solidFill>
                  <a:srgbClr val="002060"/>
                </a:solidFill>
                <a:latin typeface="Sylfaen" panose="010A0502050306030303" pitchFamily="18" charset="0"/>
              </a:rPr>
              <a:t> </a:t>
            </a:r>
            <a:endParaRPr lang="en-US" sz="1800" dirty="0">
              <a:solidFill>
                <a:srgbClr val="002060"/>
              </a:solidFill>
              <a:latin typeface="Sylfaen" panose="010A0502050306030303" pitchFamily="18" charset="0"/>
            </a:endParaRPr>
          </a:p>
        </p:txBody>
      </p:sp>
    </p:spTree>
    <p:extLst>
      <p:ext uri="{BB962C8B-B14F-4D97-AF65-F5344CB8AC3E}">
        <p14:creationId xmlns:p14="http://schemas.microsoft.com/office/powerpoint/2010/main" val="868477011"/>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TM04033925[[fn=Droplet]]</Template>
  <TotalTime>477</TotalTime>
  <Words>879</Words>
  <Application>Microsoft Office PowerPoint</Application>
  <PresentationFormat>Widescreen</PresentationFormat>
  <Paragraphs>71</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Sylfaen</vt:lpstr>
      <vt:lpstr>Times New Roman</vt:lpstr>
      <vt:lpstr>Tw Cen MT</vt:lpstr>
      <vt:lpstr>Droplet</vt:lpstr>
      <vt:lpstr>  სოფელ მუხრანის წყალარინების სისტემებისა და ჩამდინარე წყლების გამწმენდი ნაგებობის მშენებლობა-ექსპლუატაცია  სკოპინგის ანგარიში</vt:lpstr>
      <vt:lpstr>შესავალი</vt:lpstr>
      <vt:lpstr>ინფორმაცია დაგეგმილი საქმიანობის შესახებ</vt:lpstr>
      <vt:lpstr>ინფორმაცია დაგეგმილი საქმიანობის შესახებ</vt:lpstr>
      <vt:lpstr>მუხრანის მუნიციპალური ჩამდინარე წყლების გამწმენდი ნაგებობის (WWTP) ზოგადი ტექნოლოგიური პროცესების დახასიათება </vt:lpstr>
      <vt:lpstr>მუხრანის მუნიციპალური ჩამდინარე წყლების გამწმენდი ნაგებობის (WWTP) ზოგადი ტექნოლოგიური პროცესების დახასიათება </vt:lpstr>
      <vt:lpstr>PowerPoint Presentation</vt:lpstr>
      <vt:lpstr>მისასვლელი გზები</vt:lpstr>
      <vt:lpstr>ნიადაგის მოხსნა-დასაწყობება  </vt:lpstr>
      <vt:lpstr>გამწმენდი ნაგებობის მშენებლობისა და ექსპლუატაციის ეტაპზე დასაქმებული ადამიანების რაოდენობა და სამუშაო გრაფიკი </vt:lpstr>
      <vt:lpstr>ზემოქმედება ზედაპირული წყლის ობიექტებზე </vt:lpstr>
      <vt:lpstr>ზემოქმედება ატმოსფერულ ჰაერზე </vt:lpstr>
      <vt:lpstr>ზემოქმედება ბიოლოგიურ გარემოზე </vt:lpstr>
      <vt:lpstr>ზემოქმედება მდ. ქსნის იხტიოფაუნაზე </vt:lpstr>
      <vt:lpstr>ზემოქმედება დაცულ ტერიტორიებზე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სოფელ მუხრანის წყალარინების სისტემებისა და ჩამდინარე წყლების გამწმენდი ნაგებობის მშენებლობა-ექსპლუატაცია  სკოპინგის    ანგარიში</dc:title>
  <dc:creator>Home</dc:creator>
  <cp:lastModifiedBy>Tiko Zhizhiashvili</cp:lastModifiedBy>
  <cp:revision>20</cp:revision>
  <dcterms:created xsi:type="dcterms:W3CDTF">2020-10-06T10:20:59Z</dcterms:created>
  <dcterms:modified xsi:type="dcterms:W3CDTF">2020-10-07T14:15:10Z</dcterms:modified>
</cp:coreProperties>
</file>