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58" r:id="rId4"/>
    <p:sldId id="263" r:id="rId5"/>
    <p:sldId id="259" r:id="rId6"/>
    <p:sldId id="277" r:id="rId7"/>
    <p:sldId id="261" r:id="rId8"/>
    <p:sldId id="278" r:id="rId9"/>
    <p:sldId id="262" r:id="rId10"/>
    <p:sldId id="264" r:id="rId11"/>
    <p:sldId id="265" r:id="rId12"/>
    <p:sldId id="279" r:id="rId13"/>
    <p:sldId id="280" r:id="rId14"/>
    <p:sldId id="281" r:id="rId15"/>
    <p:sldId id="266" r:id="rId16"/>
    <p:sldId id="267" r:id="rId17"/>
    <p:sldId id="288" r:id="rId18"/>
    <p:sldId id="268" r:id="rId19"/>
    <p:sldId id="269" r:id="rId20"/>
    <p:sldId id="270" r:id="rId21"/>
    <p:sldId id="272" r:id="rId22"/>
    <p:sldId id="273" r:id="rId23"/>
    <p:sldId id="285" r:id="rId24"/>
    <p:sldId id="286" r:id="rId25"/>
    <p:sldId id="274" r:id="rId26"/>
    <p:sldId id="284" r:id="rId27"/>
    <p:sldId id="271" r:id="rId28"/>
    <p:sldId id="275" r:id="rId29"/>
    <p:sldId id="283" r:id="rId30"/>
    <p:sldId id="276" r:id="rId31"/>
  </p:sldIdLst>
  <p:sldSz cx="12192000" cy="6858000"/>
  <p:notesSz cx="6858000" cy="9144000"/>
  <p:defaultTextStyle>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13" autoAdjust="0"/>
    <p:restoredTop sz="91939" autoAdjust="0"/>
  </p:normalViewPr>
  <p:slideViewPr>
    <p:cSldViewPr snapToGrid="0">
      <p:cViewPr>
        <p:scale>
          <a:sx n="57" d="100"/>
          <a:sy n="57" d="100"/>
        </p:scale>
        <p:origin x="1200"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a-G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09F7AC-A16B-409A-9496-D8BDA222CCC7}" type="datetimeFigureOut">
              <a:rPr lang="ka-GE" smtClean="0"/>
              <a:t>05.10.2020</a:t>
            </a:fld>
            <a:endParaRPr lang="ka-G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a-G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a-G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159382-0C18-4ADC-BA12-908E5C999AC4}" type="slidenum">
              <a:rPr lang="ka-GE" smtClean="0"/>
              <a:t>‹#›</a:t>
            </a:fld>
            <a:endParaRPr lang="ka-GE"/>
          </a:p>
        </p:txBody>
      </p:sp>
    </p:spTree>
    <p:extLst>
      <p:ext uri="{BB962C8B-B14F-4D97-AF65-F5344CB8AC3E}">
        <p14:creationId xmlns:p14="http://schemas.microsoft.com/office/powerpoint/2010/main" val="118593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პროექტის განმახორციელებელი</a:t>
            </a:r>
            <a:r>
              <a:rPr lang="en-US" dirty="0" smtClean="0"/>
              <a:t> </a:t>
            </a:r>
            <a:r>
              <a:rPr lang="ka-GE" dirty="0" smtClean="0"/>
              <a:t>- შპს „პოლიპლასტი”</a:t>
            </a:r>
            <a:br>
              <a:rPr lang="ka-GE" dirty="0" smtClean="0"/>
            </a:br>
            <a:r>
              <a:rPr lang="ka-GE" dirty="0" smtClean="0"/>
              <a:t/>
            </a:r>
            <a:br>
              <a:rPr lang="ka-GE" dirty="0" smtClean="0"/>
            </a:br>
            <a:r>
              <a:rPr lang="ka-GE" dirty="0" smtClean="0"/>
              <a:t>გარემოზე</a:t>
            </a:r>
            <a:r>
              <a:rPr lang="ka-GE" baseline="0" dirty="0" smtClean="0"/>
              <a:t> ზემოქმედების შეფასების</a:t>
            </a:r>
            <a:r>
              <a:rPr lang="ka-GE" dirty="0" smtClean="0"/>
              <a:t> ანგარიშის შემსრულებელი</a:t>
            </a:r>
            <a:r>
              <a:rPr lang="en-US" dirty="0" smtClean="0"/>
              <a:t> </a:t>
            </a:r>
            <a:r>
              <a:rPr lang="ka-GE" dirty="0" smtClean="0"/>
              <a:t>- შპს „</a:t>
            </a:r>
            <a:r>
              <a:rPr lang="ka-GE" dirty="0" err="1" smtClean="0"/>
              <a:t>გეგრილი</a:t>
            </a:r>
            <a:r>
              <a:rPr lang="ka-GE" dirty="0" smtClean="0"/>
              <a:t>“</a:t>
            </a:r>
            <a:endParaRPr lang="en-US" dirty="0" smtClean="0"/>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1</a:t>
            </a:fld>
            <a:endParaRPr lang="ka-GE"/>
          </a:p>
        </p:txBody>
      </p:sp>
    </p:spTree>
    <p:extLst>
      <p:ext uri="{BB962C8B-B14F-4D97-AF65-F5344CB8AC3E}">
        <p14:creationId xmlns:p14="http://schemas.microsoft.com/office/powerpoint/2010/main" val="21578970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15</a:t>
            </a:fld>
            <a:endParaRPr lang="ka-GE"/>
          </a:p>
        </p:txBody>
      </p:sp>
    </p:spTree>
    <p:extLst>
      <p:ext uri="{BB962C8B-B14F-4D97-AF65-F5344CB8AC3E}">
        <p14:creationId xmlns:p14="http://schemas.microsoft.com/office/powerpoint/2010/main" val="3887332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აღსანიშნავია, რომ მანქანა-დანადგარები განთავსებულია კაპიტალურ შენობა-ნაგებობაში. აკუსტიკური ხმაურის ინსტრუმენტალური გაზომვებით გამოვლინდა, რომ საწარმოს მოედანზე მანქანა-დანადგარების მუშაობის პროცესში (როდესაც ყველა დანადგარი ერთდროულად ჩართულია) აკუსტიკური ხმაურის დონე მერყეობს 75-80 დბა-ს შორის. აკუსტიკური ხმაურის გაზომვები განხორციელდა </a:t>
            </a:r>
            <a:r>
              <a:rPr lang="en-US" dirty="0" smtClean="0"/>
              <a:t>REED SD-9300 REED SL-417. </a:t>
            </a:r>
            <a:r>
              <a:rPr lang="ka-GE" dirty="0" smtClean="0"/>
              <a:t>გასათვალისწინებელია ის გარემოებაც, რომ ექსპლუატაციის ეტაპზე სავარაუდოდ ყველა დანადგარი ერთდროულად არ იმუშავებს. </a:t>
            </a:r>
          </a:p>
          <a:p>
            <a:r>
              <a:rPr lang="ka-GE" dirty="0" smtClean="0"/>
              <a:t>საწარმოო მოედნიდან-შენობის საზღვრიდან უახლოესი დასახლებულ პუნქტამდე მანძილი 7 მეტრია. საწარმოსა და უახლოეს მოსახლეს შორის  არსებობს 2.5 მეტრის კაპიტალური ღობე რომელიც ნაწილობრივ ასრულებს წინაღობას აკუსტიკური ხმაურის გავრცელებისთვის, ასევე გასათვალისწინებელია შპს ,,პოლიპლასტი“-ს არსებული შენობის კაპიტალური მზიდი კედელი, რაც თავი მხრივ დამატებით ამცირებს აკუსტიკური ხმაურით გამოწვეულ ზემოქმედებას. გამომდინარე აქედან, აკუსტიკური ხმაურით გამოწვეული ზემოქმედება არსებული საწარმოს ექსპლუატაციისას უახლოეს დასახლებულ პუნქტთან მიმართებაში მნიშვნელოვანი არ იქნება.</a:t>
            </a:r>
          </a:p>
          <a:p>
            <a:pPr algn="just"/>
            <a:r>
              <a:rPr lang="ka-GE" dirty="0" smtClean="0"/>
              <a:t>საპროექტო ტერიტორია მდებარეობს სამეურნეო ეზოში, სადაც განთავსებულია სხვადასხვა საწარმოები, რომელთა საქმიანობაც თავის მხრივ იწვევს აკუსტიკური ხმაურის გავრცელებას (ფონური 50დბა-60დბა). გამომდინარე აქედან, ტერიტორიის ირგვლივ სივრცე ადაპტირებულია, ტექნოგენურად სახეცვლილია და დაგეგმილი საქმიანობის შედეგად აკუსტიკური ხმაურით გარემოს ცალკეულ კომპონენტებზე უარყოფითი ზემოქმედების რისკი მინიმალურია.</a:t>
            </a:r>
            <a:endParaRPr lang="en-US" dirty="0" smtClean="0"/>
          </a:p>
          <a:p>
            <a:pPr algn="just"/>
            <a:r>
              <a:rPr lang="ka-GE" dirty="0" smtClean="0"/>
              <a:t>არსებული და ახალი ტექნოლოგიური ხაზის ერთად მუშობის შემთხვევაში მოსალოდნელია აკუსტიკური ხმაურის დონის გაზრდა, რაც გამოწვეული იქნება დამატებით ახალი მანქანადანადგარების მუშაობის პროცესით. ახალი ტექნოლოგიური ციკლის დამატების შემდეგ მოხდება აკუსტიკური ხმაურის სატესტო გაზომვა. იმ შემთხვევაში თუ აკუსტიკური ხმაურის დონე გადააჭარბებს ზენორმატიულ ნიშნულს, საჭირო იქნება დამატებით შემარბილებელი ღონისძიებების გატარება</a:t>
            </a:r>
            <a:r>
              <a:rPr lang="en-US" dirty="0" smtClean="0"/>
              <a:t>.</a:t>
            </a:r>
          </a:p>
          <a:p>
            <a:pPr algn="just"/>
            <a:r>
              <a:rPr lang="ka-GE" dirty="0" smtClean="0"/>
              <a:t>ზემოქმედების რეცეპტორები არიან საწარმოში მომსახურე პერსონალი და უახლოესი დასახლებული პუნქტი. მომსახურე პერსონალი აღიჭურვება ინდივიდუალური დამცავი საშუალებებით, რაც შეამცირებს აკუსტიკური ხმაურით გამოწვეულ ზემოქმედებას. საწარმოს ტერიტორიასა და უახლოეს მოსახლეს შორის დამონტაჟდება სპეციალური ბარიერი, რომელიც  მნიშვნელოვნად შეამცირებს აკუსტიკური ხმაურის გავრცელებას უახლოეს დასახლებულ პუნქტთან მიმართებაში.  </a:t>
            </a:r>
          </a:p>
          <a:p>
            <a:pPr algn="just"/>
            <a:r>
              <a:rPr lang="ka-GE" dirty="0" smtClean="0"/>
              <a:t>დაგეგმილი ღონისძიებების გატარების შემთხვევაში აკუსტიკური ხმაურით გამოწვეული ზემოქმედება შეიძლება შეფასდეს როგორც საშუალო. </a:t>
            </a:r>
            <a:endParaRPr lang="en-US" dirty="0" smtClean="0"/>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16</a:t>
            </a:fld>
            <a:endParaRPr lang="ka-GE"/>
          </a:p>
        </p:txBody>
      </p:sp>
    </p:spTree>
    <p:extLst>
      <p:ext uri="{BB962C8B-B14F-4D97-AF65-F5344CB8AC3E}">
        <p14:creationId xmlns:p14="http://schemas.microsoft.com/office/powerpoint/2010/main" val="265806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საწარმო მოედნიდან 950 მეტრითაა დაშორებული თბილისის ზღვა,  მდინარე მტკვარი 6500 მეტრით, მდინარე ხევძმარი 4100 მეტრით, დიდი ტბა 8500 მეტრით და პატარა ტბა 8200 მეტრით.  საწარმოს მოწყობისას და ექსპლუატაციის ეტაპზე წყალი გამოყენებული იქნება როგორც საყოფაცხოვრებო, ისე საწარმოო დანიშნულებით.</a:t>
            </a:r>
          </a:p>
          <a:p>
            <a:pPr marL="0" marR="0" indent="0" algn="l" defTabSz="914400" rtl="0" eaLnBrk="1" fontAlgn="auto" latinLnBrk="0" hangingPunct="1">
              <a:lnSpc>
                <a:spcPct val="100000"/>
              </a:lnSpc>
              <a:spcBef>
                <a:spcPts val="0"/>
              </a:spcBef>
              <a:spcAft>
                <a:spcPts val="0"/>
              </a:spcAft>
              <a:buClrTx/>
              <a:buSzTx/>
              <a:buFontTx/>
              <a:buNone/>
              <a:tabLst/>
              <a:defRPr/>
            </a:pPr>
            <a:r>
              <a:rPr lang="ka-GE" sz="1200" dirty="0" smtClean="0"/>
              <a:t>გამომდინარე იქიდან, რომ საწარმო მოწყობილია არსებულ შენობა-ნაგებობაში, სადაც იატაკი მოპირკეთებულია ბეტონის საფარით, ავარიული დაღვრის დროს ზეთი და საღებავი დაიღვრება ბეტონის ზედაპირზე და არ მოხდება მისი დაღვრა ღია გარემოში, რამაც შეიძლება გამოიწვიოს ზედაპირული, მიწისქვეშა დან გრუნტის წყლების დაბინძურება. თეორიულად გამორიცხულია რაიმე სახის ზემოქმედება. </a:t>
            </a:r>
          </a:p>
          <a:p>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19</a:t>
            </a:fld>
            <a:endParaRPr lang="ka-GE"/>
          </a:p>
        </p:txBody>
      </p:sp>
    </p:spTree>
    <p:extLst>
      <p:ext uri="{BB962C8B-B14F-4D97-AF65-F5344CB8AC3E}">
        <p14:creationId xmlns:p14="http://schemas.microsoft.com/office/powerpoint/2010/main" val="26978423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ფაუნა-იმის გათვალისწინებით, რომ ტერიტორია მთლიანად მდებარეობს უკვე ათვისებულ ტერიტორიაზე სამეურნეო ეზოში, რომელიც მუდმივად განიცდის ანთროპოგენულ ზემოქმედებას, ტერიტორია შეუძლებელია ჩაითვალოს გარეული ცხოველების ან წითელი ნუსხით გათვალისწინებული რომელიმე სახეობის საბინადრო ადგილად. საწარმოს მოწყობის პროცესი არ ითვალისწინებს </a:t>
            </a:r>
          </a:p>
          <a:p>
            <a:r>
              <a:rPr lang="ka-GE" dirty="0" smtClean="0"/>
              <a:t>68 </a:t>
            </a:r>
          </a:p>
          <a:p>
            <a:r>
              <a:rPr lang="ka-GE" dirty="0" smtClean="0"/>
              <a:t> </a:t>
            </a:r>
          </a:p>
          <a:p>
            <a:r>
              <a:rPr lang="ka-GE" dirty="0" smtClean="0"/>
              <a:t>მშენებლობის პროცესს, რაც კიდევ უფრო მეტად ამცირებს ფაუნაზე ზემოქმედებას. იმის გათვალისწინებით, რომ საწარმოს ფუნქციონირების პროცესში გარემოზე მნიშვნელოვან ზემოქმედება (ხმაურის და მავნე ნივთირებათა გავრცელება) არ იქნება, ფაუნაზე ზემოქმედება არ არის მოსალოდნელი და რაიმე სახის შემარბილებელი ღონისძიებების გატარება საჭირო არ იქნება. </a:t>
            </a:r>
          </a:p>
          <a:p>
            <a:r>
              <a:rPr lang="ka-GE" dirty="0" smtClean="0"/>
              <a:t>ფლორა-საწარმოო ტერიტორია მდებარეობს ათვისებულ ტერიტორიაზე, სადაც განლაგებულია სხვადასხვა საწარმოები და საწყობი. პროექტის განხორციელება არ ითვალისწინებს ახალი ტერიტორიების ათვისებას. უშუალოდ საპროექტო ტერიტორიაზე მცენარეები არ გვხვდება, შესაბამისად არც წითელი ნუსხით გათვალისწინებული სახეობები, მხოლოდ ტერიტორიის პერიმეტრზე გვხვდება ხელოვნურად გაშენებული ხე-მცენარეები, რის მოჭრაც პროექტის ფარგლებში არ იგეგმება. </a:t>
            </a:r>
          </a:p>
          <a:p>
            <a:r>
              <a:rPr lang="ka-GE" dirty="0" smtClean="0"/>
              <a:t>ზემოთ აღნიშნულიდან გამომდინარე, ზემოქმედება ფლორაზე არ გვექნება. შემარბილებელი ღონისძიებების განხორციელება საჭირო არ იქნება. </a:t>
            </a:r>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20</a:t>
            </a:fld>
            <a:endParaRPr lang="ka-GE"/>
          </a:p>
        </p:txBody>
      </p:sp>
    </p:spTree>
    <p:extLst>
      <p:ext uri="{BB962C8B-B14F-4D97-AF65-F5344CB8AC3E}">
        <p14:creationId xmlns:p14="http://schemas.microsoft.com/office/powerpoint/2010/main" val="2476211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როგორც აღინიშნა, შპს ,,პოლიპლასტი’’-ს და შპს ,,</a:t>
            </a:r>
            <a:r>
              <a:rPr lang="en-US" dirty="0" smtClean="0"/>
              <a:t>POLIMARR’’-</a:t>
            </a:r>
            <a:r>
              <a:rPr lang="ka-GE" dirty="0" smtClean="0"/>
              <a:t>ის საწარმოები განთავსებულია ერთ შენობაში. შპს „პოლიპლასტი“ განთავსებულია შენობის ჩრდილოეთ ნაწილში, ხოლო მეორე საწარმო სამხრეთში, რომელთა შორის უახლოესი მანძილი 65 მეტრია. შპს ,,პოლიპლასტი’’-ს და შპს ,,</a:t>
            </a:r>
            <a:r>
              <a:rPr lang="en-US" dirty="0" smtClean="0"/>
              <a:t>POLIMARR’’-</a:t>
            </a:r>
            <a:r>
              <a:rPr lang="ka-GE" dirty="0" smtClean="0"/>
              <a:t>ის  საწარმოები ერთმანეთისგან იზოლირებულნი არიან რამდენიმე კაპიტალური კედელით, რაც გამორიცხავს აკუსტიკური ხმაურით გამოწვეულ კუმულაციურ ზემოქმედებას, გამომდინარე იქიდან, რომ შპს ,,</a:t>
            </a:r>
            <a:r>
              <a:rPr lang="en-US" dirty="0" smtClean="0"/>
              <a:t>POLIMARR’’-</a:t>
            </a:r>
            <a:r>
              <a:rPr lang="ka-GE" dirty="0" smtClean="0"/>
              <a:t>ისთან არსებული უახლოესი დასახლებული პუნქტი 110 მეტრითაა დაშორებული შპს ,,პოლიპლასტი’’-ს საწარმოდან, რომელთა შორისაც არსებობს ასევე კაპიტალური შენობის რამდენიმე  მზიდი კედელი და კაპიტალური ღობე, აქედან გამომდინარე გამორიცხულია არსებობდეს აკუსტიკური ხმაურით გამოწვეული კუმულაციური ზემოქმედება. ასევე გამორიცხულია რაიმე ზემოქმედებას ახდენდეს შპს ,,პოლიპლასტი’’-ს საწარმოს მუშაობისას წარმოქმნილი აკუსტიკური ხმაური შპს ,,</a:t>
            </a:r>
            <a:r>
              <a:rPr lang="en-US" dirty="0" smtClean="0"/>
              <a:t>POLIMARR’’-</a:t>
            </a:r>
            <a:r>
              <a:rPr lang="ka-GE" dirty="0" smtClean="0"/>
              <a:t>ის მომუშავე პერსონალთან მიმართებაში. ზემოაღნიშნული გარემოებების გათვალისწინებით წარმოდგენილი პროექტით დამატებითი შემარბილებელი ღონისძიებები გათვალისწინებული არ გახლავთ.</a:t>
            </a:r>
          </a:p>
          <a:p>
            <a:pPr marL="0" marR="0" indent="0" algn="l" defTabSz="914400" rtl="0" eaLnBrk="1" fontAlgn="auto" latinLnBrk="0" hangingPunct="1">
              <a:lnSpc>
                <a:spcPct val="100000"/>
              </a:lnSpc>
              <a:spcBef>
                <a:spcPts val="0"/>
              </a:spcBef>
              <a:spcAft>
                <a:spcPts val="0"/>
              </a:spcAft>
              <a:buClrTx/>
              <a:buSzTx/>
              <a:buFontTx/>
              <a:buNone/>
              <a:tabLst/>
              <a:defRPr/>
            </a:pPr>
            <a:r>
              <a:rPr lang="ka-GE" sz="1200" dirty="0" smtClean="0">
                <a:solidFill>
                  <a:schemeClr val="tx1"/>
                </a:solidFill>
              </a:rPr>
              <a:t>შპს ,,პოლიპლასტი“ მოახდენს ნარჩენების სეპარირებულ შეგროვებასა და შენახვას ატმოსფერული ნალექებისგან დაცულ ტერიტორიაზე. ნარჩენები დასაწყობდება ისე, რომ გამორიცხული იქნება მათი გარემოში მოხვედრა ან დაწვა. წარმოქმნილი ნარჩენები გადაეცემა შესაბამისი ლიცენზიის მქონე კომპანიებს გარკვეულ რაოდენობამდე დაგროვების შემდეგ. აქედან გამომდინარე ნარჩენებით გამოწვეული კუმულაციური ზემოქმედება იქნება მინიმალური. </a:t>
            </a:r>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22</a:t>
            </a:fld>
            <a:endParaRPr lang="ka-GE"/>
          </a:p>
        </p:txBody>
      </p:sp>
    </p:spTree>
    <p:extLst>
      <p:ext uri="{BB962C8B-B14F-4D97-AF65-F5344CB8AC3E}">
        <p14:creationId xmlns:p14="http://schemas.microsoft.com/office/powerpoint/2010/main" val="33985930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შპს ,,პოლიპლასტი“-ს საწარმოდან  უახლოესი დასახლებული პუნქტი დაშორებულია 7 მეტრით, ამიტომ  გაანგარიშებული ემისიების შესაბამისად,  ჰაერის ხარისხის მოდელირება შესრულდება ობიექტის ნულოვანი წყაროდან უახლოესი დასახლებული პუნქტებისათვის კოორდინატებით შემდეგ წერტილებში - (16; 25); (-8; 30); (55; 0); (0; -200).; (175; -114). </a:t>
            </a:r>
          </a:p>
          <a:p>
            <a:r>
              <a:rPr lang="ka-GE" dirty="0" smtClean="0"/>
              <a:t>გათვლები განხორციელდა იმ შემთხვევისათვის, როცა ერთდროულად აფრქვევს ყველა წყარო, რაც შეყვანილ იქნა კომპიუტერში, მოცემულია დანართის (</a:t>
            </a:r>
            <a:r>
              <a:rPr lang="en-US" dirty="0" smtClean="0"/>
              <a:t>N6) </a:t>
            </a:r>
            <a:r>
              <a:rPr lang="ka-GE" dirty="0" smtClean="0"/>
              <a:t>პირველ ფურცელზე. ასევე გათვალისწინებული იქნა ფონური მახასიათებლები ქალაქის მოსახლეობის რიცხოვნობის გათვალისწინებით. </a:t>
            </a:r>
          </a:p>
          <a:p>
            <a:r>
              <a:rPr lang="ka-GE" dirty="0" smtClean="0"/>
              <a:t>ატმოსფერულ ჰაერში შპს ,,პოლიპლასტი“-ს  საწარმოს მუშობის პროცესში გაიფრქვევა ნახშირჟანგი, მეთილის სპირტი, ეთილაცეტატი, პოლიმერული მტვერი და ძმარმჟავა. ატმოსფერული ჰაერში მავნე ნივთიერებათა გაბნევის ანგარიშის შედეგად დადგინდა, რომ, საპროექტო საწარმოსთან არსებული უახლოეს დასახლებულ პუნქტთან მიმართებაში შპს ,,ფირი“-ს, შპს ,,პოლიპლასტი“-სა  და შპს ,,</a:t>
            </a:r>
            <a:r>
              <a:rPr lang="en-US" dirty="0" smtClean="0"/>
              <a:t>POLIMARR’’-</a:t>
            </a:r>
            <a:r>
              <a:rPr lang="ka-GE" dirty="0" smtClean="0"/>
              <a:t>ის საწარმოების მიერ გაფრქვეული მავნე ნივთიერებების რაოდენობები არ გადააჭარბებს საქართველოს კანონმდებლობით დადგენილ ნორმებს. ზემოაღნიშნულიდან გამომდინარე ზემოქმედება ატმოსფერული ჰაერის ხარისხზე იქნება დაბალი. </a:t>
            </a:r>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23</a:t>
            </a:fld>
            <a:endParaRPr lang="ka-GE"/>
          </a:p>
        </p:txBody>
      </p:sp>
    </p:spTree>
    <p:extLst>
      <p:ext uri="{BB962C8B-B14F-4D97-AF65-F5344CB8AC3E}">
        <p14:creationId xmlns:p14="http://schemas.microsoft.com/office/powerpoint/2010/main" val="41390485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ნარჩენების სწორი მართვის შემთხვევაში პრაქტიკულად გამოირიცხება გარემოზე და მის რეცეპტორებზე რაიმე უარყოფითი ზემოქმედება, ვინაიდან ნარჩენებით ოპერირება ხორციელდება კაპიტალურ შენობაში, რომელიც დაცულია ატმოსფერული ნალექებისგან და სხვა გარე ფაქტორებისგან. </a:t>
            </a:r>
          </a:p>
          <a:p>
            <a:endParaRPr lang="ka-GE"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2159382-0C18-4ADC-BA12-908E5C999AC4}" type="slidenum">
              <a:rPr lang="ka-GE" smtClean="0"/>
              <a:t>25</a:t>
            </a:fld>
            <a:endParaRPr lang="ka-GE"/>
          </a:p>
        </p:txBody>
      </p:sp>
    </p:spTree>
    <p:extLst>
      <p:ext uri="{BB962C8B-B14F-4D97-AF65-F5344CB8AC3E}">
        <p14:creationId xmlns:p14="http://schemas.microsoft.com/office/powerpoint/2010/main" val="41586601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სეპარირება: </a:t>
            </a:r>
          </a:p>
          <a:p>
            <a:r>
              <a:rPr lang="ka-GE" dirty="0" smtClean="0"/>
              <a:t>სახიფათო ნარჩენების შეგროვებისთვის შესაბამის ადგილზე განთავსდება სპეციალური მარკირების მქონე ჰერმეტული ურნა;  </a:t>
            </a:r>
          </a:p>
          <a:p>
            <a:r>
              <a:rPr lang="ka-GE" dirty="0" smtClean="0"/>
              <a:t>სახიფათო ნარჩენების განთავსებისთვის გამოიყოფა სპეციალური სასაწყობო სათავსი: </a:t>
            </a:r>
          </a:p>
          <a:p>
            <a:r>
              <a:rPr lang="ka-GE" dirty="0" smtClean="0"/>
              <a:t> ნარჩენების შენახვა მოხდება ატმოსფერული ნალექებისგან დაცულ ტერიტორიაზე; </a:t>
            </a:r>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26</a:t>
            </a:fld>
            <a:endParaRPr lang="ka-GE"/>
          </a:p>
        </p:txBody>
      </p:sp>
    </p:spTree>
    <p:extLst>
      <p:ext uri="{BB962C8B-B14F-4D97-AF65-F5344CB8AC3E}">
        <p14:creationId xmlns:p14="http://schemas.microsoft.com/office/powerpoint/2010/main" val="1341318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შრომის უსაფრთხოების ნორმების დაცვის შემთხვევაში ზემოქმედება ადამიანის ჯანმრთელობაზე და უსაფრთხოებაზე იქნება დაბალი. </a:t>
            </a:r>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28</a:t>
            </a:fld>
            <a:endParaRPr lang="ka-GE"/>
          </a:p>
        </p:txBody>
      </p:sp>
    </p:spTree>
    <p:extLst>
      <p:ext uri="{BB962C8B-B14F-4D97-AF65-F5344CB8AC3E}">
        <p14:creationId xmlns:p14="http://schemas.microsoft.com/office/powerpoint/2010/main" val="26167050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დასაქმებული პერსონალი უზრუნველყოფილი იქნება ინდივიდუალური დაცვის საშუალებებით. ასევე შპს ,,პოლიპლასტი’’ შეიმუშავებს საგანგებო სიტუაციებზე რეაგირების გეგმას, ჯანმრთელობის დაცვისა და შრომის უსაფრთხოების პოლიტიკას და რისკების შეფასების დოკუმენტაციას, რის მიხედვითაც იხელმძღვანელებს ექსპლუატაციის ეტაპზე.</a:t>
            </a:r>
          </a:p>
          <a:p>
            <a:r>
              <a:rPr lang="ka-GE" dirty="0" smtClean="0"/>
              <a:t>პერსონალის </a:t>
            </a:r>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29</a:t>
            </a:fld>
            <a:endParaRPr lang="ka-GE"/>
          </a:p>
        </p:txBody>
      </p:sp>
    </p:spTree>
    <p:extLst>
      <p:ext uri="{BB962C8B-B14F-4D97-AF65-F5344CB8AC3E}">
        <p14:creationId xmlns:p14="http://schemas.microsoft.com/office/powerpoint/2010/main" val="1793324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კოდექსის მოთხოვნებიდან გამომდინარე, მომზადებულია გზშ-ის ანგარიში, რომელიც კოდექსის მე-10 მუხლის შესაბამისად მოიცავს შემდეგ ინფორმაციას: </a:t>
            </a:r>
          </a:p>
          <a:p>
            <a:r>
              <a:rPr lang="ka-GE" sz="1200" kern="1200" dirty="0" smtClean="0">
                <a:solidFill>
                  <a:schemeClr val="tx1"/>
                </a:solidFill>
                <a:effectLst/>
                <a:latin typeface="+mn-lt"/>
                <a:ea typeface="+mn-ea"/>
                <a:cs typeface="+mn-cs"/>
              </a:rPr>
              <a:t>ა) დაგეგმილი საქმიანობის აღწერას, კერძოდ: </a:t>
            </a:r>
          </a:p>
          <a:p>
            <a:r>
              <a:rPr lang="ka-GE" sz="1200" kern="1200" dirty="0" smtClean="0">
                <a:solidFill>
                  <a:schemeClr val="tx1"/>
                </a:solidFill>
                <a:effectLst/>
                <a:latin typeface="+mn-lt"/>
                <a:ea typeface="+mn-ea"/>
                <a:cs typeface="+mn-cs"/>
              </a:rPr>
              <a:t>ა.ა) საქმიანობის განხორციელების ადგილის აღწერას, </a:t>
            </a:r>
            <a:r>
              <a:rPr lang="en-US" sz="1200" kern="1200" dirty="0" smtClean="0">
                <a:solidFill>
                  <a:schemeClr val="tx1"/>
                </a:solidFill>
                <a:effectLst/>
                <a:latin typeface="+mn-lt"/>
                <a:ea typeface="+mn-ea"/>
                <a:cs typeface="+mn-cs"/>
              </a:rPr>
              <a:t>GIS (</a:t>
            </a:r>
            <a:r>
              <a:rPr lang="ka-GE" sz="1200" kern="1200" dirty="0" smtClean="0">
                <a:solidFill>
                  <a:schemeClr val="tx1"/>
                </a:solidFill>
                <a:effectLst/>
                <a:latin typeface="+mn-lt"/>
                <a:ea typeface="+mn-ea"/>
                <a:cs typeface="+mn-cs"/>
              </a:rPr>
              <a:t>გეოინფორმაციული სისტემები) კოორდინატების მითითებით (</a:t>
            </a:r>
            <a:r>
              <a:rPr lang="en-US" sz="1200" kern="1200" dirty="0" err="1" smtClean="0">
                <a:solidFill>
                  <a:schemeClr val="tx1"/>
                </a:solidFill>
                <a:effectLst/>
                <a:latin typeface="+mn-lt"/>
                <a:ea typeface="+mn-ea"/>
                <a:cs typeface="+mn-cs"/>
              </a:rPr>
              <a:t>shp</a:t>
            </a:r>
            <a:r>
              <a:rPr lang="en-US" sz="1200" kern="1200" dirty="0" smtClean="0">
                <a:solidFill>
                  <a:schemeClr val="tx1"/>
                </a:solidFill>
                <a:effectLst/>
                <a:latin typeface="+mn-lt"/>
                <a:ea typeface="+mn-ea"/>
                <a:cs typeface="+mn-cs"/>
              </a:rPr>
              <a:t>-</a:t>
            </a:r>
            <a:r>
              <a:rPr lang="ka-GE" sz="1200" kern="1200" dirty="0" smtClean="0">
                <a:solidFill>
                  <a:schemeClr val="tx1"/>
                </a:solidFill>
                <a:effectLst/>
                <a:latin typeface="+mn-lt"/>
                <a:ea typeface="+mn-ea"/>
                <a:cs typeface="+mn-cs"/>
              </a:rPr>
              <a:t>ფაილთან ერთად), აგრეთვე დაგეგმილი საქმიანობისთვის გარემოს არსებული მდგომარეობის აღწერას; </a:t>
            </a:r>
          </a:p>
          <a:p>
            <a:r>
              <a:rPr lang="ka-GE" sz="1200" kern="1200" dirty="0" smtClean="0">
                <a:solidFill>
                  <a:schemeClr val="tx1"/>
                </a:solidFill>
                <a:effectLst/>
                <a:latin typeface="+mn-lt"/>
                <a:ea typeface="+mn-ea"/>
                <a:cs typeface="+mn-cs"/>
              </a:rPr>
              <a:t>ა.ბ) ინფორმაციას მიწის კატეგორიისა და მიწათსარგებლობის ფორმის შესახებ, როგორც მშენებლობის, ისე ექსპლუატაციის ეტაპზე; </a:t>
            </a:r>
          </a:p>
          <a:p>
            <a:r>
              <a:rPr lang="ka-GE" sz="1200" kern="1200" dirty="0" smtClean="0">
                <a:solidFill>
                  <a:schemeClr val="tx1"/>
                </a:solidFill>
                <a:effectLst/>
                <a:latin typeface="+mn-lt"/>
                <a:ea typeface="+mn-ea"/>
                <a:cs typeface="+mn-cs"/>
              </a:rPr>
              <a:t>ა.გ) ინფორმაციას დაგეგმილი საქმიანობის ფიზიკური მახასიათებლების (სიმძლავრე, მასშტაბი და საწარმოო პროცესი, მათ შორის, შესაძლო საწარმოებელი პროდუქციის ოდენობა, მოთხოვნილი ენერგია, წარმოებისას გამოსაყენებელი მასალა და ბუნებრივი რესურსები და სხვა) შესახებ; </a:t>
            </a:r>
          </a:p>
          <a:p>
            <a:r>
              <a:rPr lang="ka-GE" sz="1200" kern="1200" dirty="0" smtClean="0">
                <a:solidFill>
                  <a:schemeClr val="tx1"/>
                </a:solidFill>
                <a:effectLst/>
                <a:latin typeface="+mn-lt"/>
                <a:ea typeface="+mn-ea"/>
                <a:cs typeface="+mn-cs"/>
              </a:rPr>
              <a:t>ა.დ) ინფორმაციას სადემონტაჟო სამუშაოებისა და მეთოდების შესახებ (საჭიროების შემთხვევაში); </a:t>
            </a:r>
          </a:p>
          <a:p>
            <a:r>
              <a:rPr lang="ka-GE" sz="1200" kern="1200" dirty="0" smtClean="0">
                <a:solidFill>
                  <a:schemeClr val="tx1"/>
                </a:solidFill>
                <a:effectLst/>
                <a:latin typeface="+mn-lt"/>
                <a:ea typeface="+mn-ea"/>
                <a:cs typeface="+mn-cs"/>
              </a:rPr>
              <a:t>ა.ე) ინფორმაციას მშენებლობისა და ექსპლუატაციის ეტაპებზე შესაძლო უარყოფითი შედეგების და ემისიების (როგორებიცაა წყლის, ჰაერის, მიწის და წიაღისეულის დაბინძურება, ხმაური, ვიბრაცია, ელექტრომაგნიტური გამოსხივება, სითბური გამოსხივება, რადიაცია) შესახებ;  </a:t>
            </a:r>
          </a:p>
          <a:p>
            <a:r>
              <a:rPr lang="ka-GE" sz="1200" kern="1200" dirty="0" smtClean="0">
                <a:solidFill>
                  <a:schemeClr val="tx1"/>
                </a:solidFill>
                <a:effectLst/>
                <a:latin typeface="+mn-lt"/>
                <a:ea typeface="+mn-ea"/>
                <a:cs typeface="+mn-cs"/>
              </a:rPr>
              <a:t>ა.ვ) ინფორმაციას იმ ნარჩენების სახეების, მახასიათებლებისა და რაოდენობის შესახებ, რომლებიც შესაძლოა წარმოიქმნას მშენებლობისა და ექსპლუატაციის ეტაპებზე, აგრეთვე, საჭიროების შემთხვევაში, ნარჩენების მართვის სფეროში მოქმედი ნორმატიული აქტებით განსაზღვრულ დამატებით ინფორმაციას; </a:t>
            </a:r>
          </a:p>
          <a:p>
            <a:r>
              <a:rPr lang="ka-GE" sz="1200" kern="1200" dirty="0" smtClean="0">
                <a:solidFill>
                  <a:schemeClr val="tx1"/>
                </a:solidFill>
                <a:effectLst/>
                <a:latin typeface="+mn-lt"/>
                <a:ea typeface="+mn-ea"/>
                <a:cs typeface="+mn-cs"/>
              </a:rPr>
              <a:t>ბ) ინფორმაციას გარემოს დაცვის მიზნით შემოთავაზებული დაგეგმილი საქმიანობისა და მისი განხორციელების ადგილის ყველა გონივრული ალტერნატივის შესახებ, შესაბამისი დასაბუთებით, მათ შორის, უმოქმედობის (ნულოვანი) ალტერნატივის შესახებ, რომელიც გულისხმობს საქმიანობის განუხორციელებლობის შემთხვევაში გარემოს არსებული მდგომარეობის ბუნებრივად განვითარების აღწერას, რომლის შეფასებაც შესაძლებელია არსებული ინფორმაციის გამოყენებით და მეცნიერულ ცოდნაზე დაყრდნობით; </a:t>
            </a:r>
          </a:p>
          <a:p>
            <a:r>
              <a:rPr lang="ka-GE" sz="1200" kern="1200" dirty="0" smtClean="0">
                <a:solidFill>
                  <a:schemeClr val="tx1"/>
                </a:solidFill>
                <a:effectLst/>
                <a:latin typeface="+mn-lt"/>
                <a:ea typeface="+mn-ea"/>
                <a:cs typeface="+mn-cs"/>
              </a:rPr>
              <a:t>გ) ინფორმაციას დაგეგმილი საქმიანობის განხორციელებისას გარემოზე შესაძლო მნიშვნელოვანი ზემოქმედების შესახებ, მათ შორის, მოსახლეობაზე, ადამიანის ჯანმრთელობაზე, ბიომრავალფეროვნებაზე (მათ შორის, მცენარეთა და ცხოველთა სახეობები, ჰაბიტატები, ეკოსისტემები), წყალზე (მათ შორის, ჰიდრომორფოლოგიური ცვლილებები, რაოდენობა, ხარისხი), ჰაერზე, ნიადაგზე (მათ შორის, ნიადაგის მოხსნა), მიწაზე (მათ შორის, ორგანული ნივთიერებები, ეროზია, დატკეპნა, დეგრადაცია), კლიმატზე (მათ შორის, სათბურის გაზების ემისია), ლანდშაფტზე, კულტურულ მემკვიდრეობაზე (მათ შორის, არქიტექტურული და არქეოლოგიური ასპექტები) და მატერიალურ ფასეულობებზე ზემოქმედების შესახებ;  </a:t>
            </a:r>
          </a:p>
          <a:p>
            <a:r>
              <a:rPr lang="ka-GE" sz="1200" kern="1200" dirty="0" smtClean="0">
                <a:solidFill>
                  <a:schemeClr val="tx1"/>
                </a:solidFill>
                <a:effectLst/>
                <a:latin typeface="+mn-lt"/>
                <a:ea typeface="+mn-ea"/>
                <a:cs typeface="+mn-cs"/>
              </a:rPr>
              <a:t>დ) ინფორმაციას ამ ნაწილის „გ“ ქვეპუნქტით გათვალისწინებულ კომპონენტებსა და მათ ურთიერთქმედებაზე დაგეგმილი საქმიანობის განხორციელებით შესაძლო პირდაპირი და არაპირდაპირი, კუმულაციური, ტრანსსასაზღვრო, მოკლევადიანი და გრძელვადიანი, პოზიტიური და ნეგატიური ზემოქმედების შესახებ, რომელიც გამოწვეულია: </a:t>
            </a:r>
          </a:p>
          <a:p>
            <a:r>
              <a:rPr lang="ka-GE" sz="1200" kern="1200" dirty="0" smtClean="0">
                <a:solidFill>
                  <a:schemeClr val="tx1"/>
                </a:solidFill>
                <a:effectLst/>
                <a:latin typeface="+mn-lt"/>
                <a:ea typeface="+mn-ea"/>
                <a:cs typeface="+mn-cs"/>
              </a:rPr>
              <a:t>დ.ა) დაგეგმილი საქმიანობისთვის საჭირო სამშენებლო სამუშაოებით, მათ შორის, საჭიროების შემთხვევაში, სადემონტაჟო სამუშაოებით; </a:t>
            </a:r>
          </a:p>
          <a:p>
            <a:r>
              <a:rPr lang="ka-GE" sz="1200" kern="1200" dirty="0" smtClean="0">
                <a:solidFill>
                  <a:schemeClr val="tx1"/>
                </a:solidFill>
                <a:effectLst/>
                <a:latin typeface="+mn-lt"/>
                <a:ea typeface="+mn-ea"/>
                <a:cs typeface="+mn-cs"/>
              </a:rPr>
              <a:t>დ.ბ) ბუნებრივი რესურსების (განსაკუთრებით – წყლის, ნიადაგის, მიწის, ბიომრავალფეროვნების) გამოყენებით, ამ რესურსების ხელმისაწვდომობის გათვალისწინებით; </a:t>
            </a:r>
          </a:p>
          <a:p>
            <a:r>
              <a:rPr lang="ka-GE" sz="1200" kern="1200" dirty="0" smtClean="0">
                <a:solidFill>
                  <a:schemeClr val="tx1"/>
                </a:solidFill>
                <a:effectLst/>
                <a:latin typeface="+mn-lt"/>
                <a:ea typeface="+mn-ea"/>
                <a:cs typeface="+mn-cs"/>
              </a:rPr>
              <a:t>დ.გ) გარემოს დამაბინძურებელი ფაქტორების ემისიით, ხმაურით, ვიბრაციით, რადიაციით, ნარჩენების განთავსებითა და აღდგენით; </a:t>
            </a:r>
          </a:p>
          <a:p>
            <a:r>
              <a:rPr lang="ka-GE" sz="1200" kern="1200" dirty="0" smtClean="0">
                <a:solidFill>
                  <a:schemeClr val="tx1"/>
                </a:solidFill>
                <a:effectLst/>
                <a:latin typeface="+mn-lt"/>
                <a:ea typeface="+mn-ea"/>
                <a:cs typeface="+mn-cs"/>
              </a:rPr>
              <a:t>დ.დ) გარემოზე, ადამიანის ჯანმრთელობაზე ან კულტურულ მემკვიდრეობაზე ზემოქმედების რისკებით (მაგალითად, ავარიის ან კატასტროფის შემთხვევაში);  </a:t>
            </a:r>
          </a:p>
          <a:p>
            <a:r>
              <a:rPr lang="ka-GE" sz="1200" kern="1200" dirty="0" smtClean="0">
                <a:solidFill>
                  <a:schemeClr val="tx1"/>
                </a:solidFill>
                <a:effectLst/>
                <a:latin typeface="+mn-lt"/>
                <a:ea typeface="+mn-ea"/>
                <a:cs typeface="+mn-cs"/>
              </a:rPr>
              <a:t>დ.ე) სხვა, არსებულ საქმიანობასთან ან დაგეგმილ საქმიანობასთან კუმულაციური ზემოქმედებით; </a:t>
            </a:r>
          </a:p>
          <a:p>
            <a:r>
              <a:rPr lang="ka-GE" sz="1200" kern="1200" dirty="0" smtClean="0">
                <a:solidFill>
                  <a:schemeClr val="tx1"/>
                </a:solidFill>
                <a:effectLst/>
                <a:latin typeface="+mn-lt"/>
                <a:ea typeface="+mn-ea"/>
                <a:cs typeface="+mn-cs"/>
              </a:rPr>
              <a:t>დ.ვ) საქმიანობის კლიმატზე ზემოქმედებით და კლიმატის ცვლილებით განპირობებული საქმიანობის მოწყვლადობით; </a:t>
            </a:r>
          </a:p>
          <a:p>
            <a:r>
              <a:rPr lang="ka-GE" sz="1200" kern="1200" dirty="0" smtClean="0">
                <a:solidFill>
                  <a:schemeClr val="tx1"/>
                </a:solidFill>
                <a:effectLst/>
                <a:latin typeface="+mn-lt"/>
                <a:ea typeface="+mn-ea"/>
                <a:cs typeface="+mn-cs"/>
              </a:rPr>
              <a:t>დ.ზ) გამოყენებული ტექნოლოგიით, მასალით ან/და ნივთიერებით; </a:t>
            </a:r>
          </a:p>
          <a:p>
            <a:r>
              <a:rPr lang="ka-GE" sz="1200" kern="1200" dirty="0" smtClean="0">
                <a:solidFill>
                  <a:schemeClr val="tx1"/>
                </a:solidFill>
                <a:effectLst/>
                <a:latin typeface="+mn-lt"/>
                <a:ea typeface="+mn-ea"/>
                <a:cs typeface="+mn-cs"/>
              </a:rPr>
              <a:t>ე) ინფორმაციას დაგეგმილი საქმიანობის განხორციელების შედეგად შესაძლო ინციდენტების განსაზღვრისა და მათი შედეგების შეფასების შესახებ, მათ შორის, ავარიულ სიტუაციებზე რეაგირების სამოქმედო გეგმას;  </a:t>
            </a:r>
          </a:p>
          <a:p>
            <a:r>
              <a:rPr lang="ka-GE" sz="1200" kern="1200" dirty="0" smtClean="0">
                <a:solidFill>
                  <a:schemeClr val="tx1"/>
                </a:solidFill>
                <a:effectLst/>
                <a:latin typeface="+mn-lt"/>
                <a:ea typeface="+mn-ea"/>
                <a:cs typeface="+mn-cs"/>
              </a:rPr>
              <a:t>ვ) სამოქმედო გეგმას დაგეგმილი საქმიანობის განხორციელებით გამოწვეული გარემოსა და ადამიანის ჯანმრთელობაზე უარყოფითი ზემოქმედების შედეგების, მათი თავიდან აცილების, შემცირების, შერბილებისა და კომპენსაციის ღონისძიებათა შესახებ. ინფორმაცია უნდა მოიცავდეს როგორც საქმიანობის განხორციელების, ისე შემდგომი ექსპლუატაციის ეტაპებს; </a:t>
            </a:r>
          </a:p>
          <a:p>
            <a:r>
              <a:rPr lang="ka-GE" sz="1200" kern="1200" dirty="0" smtClean="0">
                <a:solidFill>
                  <a:schemeClr val="tx1"/>
                </a:solidFill>
                <a:effectLst/>
                <a:latin typeface="+mn-lt"/>
                <a:ea typeface="+mn-ea"/>
                <a:cs typeface="+mn-cs"/>
              </a:rPr>
              <a:t>ზ) გარემოზე შეუქცევი ზემოქმედების შეფასებას და მისი აუცილებლობის დასაბუთებას, რაც გულისხმობს გარემოზე შეუქცევი ზემოქმედებით გამოწვეული დანაკარგისა და მიღებული სარგებლის ურთიერთშეწონას გარემოსდაცვით, კულტურულ, ეკონომიკურ და სოციალურ ჭრილში; </a:t>
            </a:r>
          </a:p>
          <a:p>
            <a:r>
              <a:rPr lang="ka-GE" sz="1200" kern="1200" dirty="0" smtClean="0">
                <a:solidFill>
                  <a:schemeClr val="tx1"/>
                </a:solidFill>
                <a:effectLst/>
                <a:latin typeface="+mn-lt"/>
                <a:ea typeface="+mn-ea"/>
                <a:cs typeface="+mn-cs"/>
              </a:rPr>
              <a:t>თ) ინფორმაციას დაგეგმილი საქმიანობის შეწყვეტის შემთხვევაში ამ საქმიანობის დაწყებამდე არსებული გარემოს მდგომარეობის აღდგენის საშუალებების შესახებ; </a:t>
            </a:r>
          </a:p>
          <a:p>
            <a:r>
              <a:rPr lang="ka-GE" sz="1200" kern="1200" dirty="0" smtClean="0">
                <a:solidFill>
                  <a:schemeClr val="tx1"/>
                </a:solidFill>
                <a:effectLst/>
                <a:latin typeface="+mn-lt"/>
                <a:ea typeface="+mn-ea"/>
                <a:cs typeface="+mn-cs"/>
              </a:rPr>
              <a:t>ი) დაგეგმილი საქმიანობის განხორციელებით გამოწვეული გარემოზე მნიშვნელოვანი ზემოქმედების აღწერას, რომელიც განპირობებულია ავარიისა და კატასტროფის რისკის მიმართ საქმიანობის მოწყვლადობით; </a:t>
            </a:r>
          </a:p>
          <a:p>
            <a:r>
              <a:rPr lang="ka-GE" sz="1200" kern="1200" dirty="0" smtClean="0">
                <a:solidFill>
                  <a:schemeClr val="tx1"/>
                </a:solidFill>
                <a:effectLst/>
                <a:latin typeface="+mn-lt"/>
                <a:ea typeface="+mn-ea"/>
                <a:cs typeface="+mn-cs"/>
              </a:rPr>
              <a:t>კ) სკოპინგის ეტაპზე საზოგადოების ინფორმირებისა და მის მიერ წარმოდგენილი მოსაზრებებისა და შენიშვნების შეფასებას; </a:t>
            </a:r>
          </a:p>
          <a:p>
            <a:r>
              <a:rPr lang="ka-GE" sz="1200" kern="1200" dirty="0" smtClean="0">
                <a:solidFill>
                  <a:schemeClr val="tx1"/>
                </a:solidFill>
                <a:effectLst/>
                <a:latin typeface="+mn-lt"/>
                <a:ea typeface="+mn-ea"/>
                <a:cs typeface="+mn-cs"/>
              </a:rPr>
              <a:t>ლ) ინფორმაციას კვლევების მეთოდოლოგიის და გარემოს შესახებ ინფორმაციის წყაროების თაობაზე; </a:t>
            </a:r>
          </a:p>
          <a:p>
            <a:r>
              <a:rPr lang="ka-GE" sz="1200" kern="1200" dirty="0" smtClean="0">
                <a:solidFill>
                  <a:schemeClr val="tx1"/>
                </a:solidFill>
                <a:effectLst/>
                <a:latin typeface="+mn-lt"/>
                <a:ea typeface="+mn-ea"/>
                <a:cs typeface="+mn-cs"/>
              </a:rPr>
              <a:t>მ) ამ ნაწილის „ა“–„ლ“ ქვეპუნქტებით გათვალისწინებული ინფორმაციის მოკლე არატექნიკურ </a:t>
            </a:r>
          </a:p>
          <a:p>
            <a:r>
              <a:rPr lang="ka-GE" sz="1200" kern="1200" dirty="0" smtClean="0">
                <a:solidFill>
                  <a:schemeClr val="tx1"/>
                </a:solidFill>
                <a:effectLst/>
                <a:latin typeface="+mn-lt"/>
                <a:ea typeface="+mn-ea"/>
                <a:cs typeface="+mn-cs"/>
              </a:rPr>
              <a:t>რეზიუმეს, საზოგადოების ინფორმირებისა და მონაწილეობის უზრუნველსაყოფად</a:t>
            </a:r>
            <a:r>
              <a:rPr lang="en-US" sz="1200" kern="1200" dirty="0" smtClean="0">
                <a:solidFill>
                  <a:schemeClr val="tx1"/>
                </a:solidFill>
                <a:effectLst/>
                <a:latin typeface="+mn-lt"/>
                <a:ea typeface="+mn-ea"/>
                <a:cs typeface="+mn-cs"/>
              </a:rPr>
              <a:t>.</a:t>
            </a:r>
            <a:endParaRPr lang="ka-GE"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2159382-0C18-4ADC-BA12-908E5C999AC4}" type="slidenum">
              <a:rPr lang="ka-GE" smtClean="0"/>
              <a:t>2</a:t>
            </a:fld>
            <a:endParaRPr lang="ka-GE"/>
          </a:p>
        </p:txBody>
      </p:sp>
    </p:spTree>
    <p:extLst>
      <p:ext uri="{BB962C8B-B14F-4D97-AF65-F5344CB8AC3E}">
        <p14:creationId xmlns:p14="http://schemas.microsoft.com/office/powerpoint/2010/main" val="3623608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პოლიეთილენის ნარჩენების </a:t>
            </a:r>
            <a:r>
              <a:rPr lang="ka-GE" sz="1200" kern="1200" dirty="0" err="1" smtClean="0">
                <a:solidFill>
                  <a:schemeClr val="tx1"/>
                </a:solidFill>
                <a:effectLst/>
                <a:latin typeface="+mn-lt"/>
                <a:ea typeface="+mn-ea"/>
                <a:cs typeface="+mn-cs"/>
              </a:rPr>
              <a:t>გადასამუშავებლად</a:t>
            </a:r>
            <a:r>
              <a:rPr lang="ka-GE" sz="1200" kern="1200" dirty="0" smtClean="0">
                <a:solidFill>
                  <a:schemeClr val="tx1"/>
                </a:solidFill>
                <a:effectLst/>
                <a:latin typeface="+mn-lt"/>
                <a:ea typeface="+mn-ea"/>
                <a:cs typeface="+mn-cs"/>
              </a:rPr>
              <a:t>(აღდგენა) კომპანია გეგმავს შეისყიდოს 1 ცალი </a:t>
            </a:r>
            <a:r>
              <a:rPr lang="ka-GE" sz="1200" kern="1200" dirty="0" err="1" smtClean="0">
                <a:solidFill>
                  <a:schemeClr val="tx1"/>
                </a:solidFill>
                <a:effectLst/>
                <a:latin typeface="+mn-lt"/>
                <a:ea typeface="+mn-ea"/>
                <a:cs typeface="+mn-cs"/>
              </a:rPr>
              <a:t>გრანულატორი</a:t>
            </a:r>
            <a:r>
              <a:rPr lang="ka-GE" sz="1200" kern="1200" dirty="0" smtClean="0">
                <a:solidFill>
                  <a:schemeClr val="tx1"/>
                </a:solidFill>
                <a:effectLst/>
                <a:latin typeface="+mn-lt"/>
                <a:ea typeface="+mn-ea"/>
                <a:cs typeface="+mn-cs"/>
              </a:rPr>
              <a:t>  და დაამონტაჟოს  საწარმოს მოედანზე, სადაც განთავსებულია სხვა მოქმედი მანქანა-დანადგარები. </a:t>
            </a:r>
            <a:r>
              <a:rPr lang="ka-GE" sz="1200" kern="1200" dirty="0" err="1" smtClean="0">
                <a:solidFill>
                  <a:schemeClr val="tx1"/>
                </a:solidFill>
                <a:effectLst/>
                <a:latin typeface="+mn-lt"/>
                <a:ea typeface="+mn-ea"/>
                <a:cs typeface="+mn-cs"/>
              </a:rPr>
              <a:t>გრანულატორის</a:t>
            </a:r>
            <a:r>
              <a:rPr lang="ka-GE" sz="1200" kern="1200" dirty="0" smtClean="0">
                <a:solidFill>
                  <a:schemeClr val="tx1"/>
                </a:solidFill>
                <a:effectLst/>
                <a:latin typeface="+mn-lt"/>
                <a:ea typeface="+mn-ea"/>
                <a:cs typeface="+mn-cs"/>
              </a:rPr>
              <a:t> დამონტაჟება მოხდება პერსონალის დახმარებით, რომლის მონტაჟის სამუშაოები დიდ სირთულეს არ წარმოადგენს (არ საჭიროებს სპეციალურ ფუნდამენტის მოწყობას ან სხვა დამხმარე ინფრასტრუქტურის ადგილზე მიყვანას). </a:t>
            </a:r>
          </a:p>
          <a:p>
            <a:r>
              <a:rPr lang="ka-GE" sz="1200" kern="1200" dirty="0" smtClean="0">
                <a:solidFill>
                  <a:schemeClr val="tx1"/>
                </a:solidFill>
                <a:effectLst/>
                <a:latin typeface="+mn-lt"/>
                <a:ea typeface="+mn-ea"/>
                <a:cs typeface="+mn-cs"/>
              </a:rPr>
              <a:t>პოლიეთილენის ნარჩენების საწარმო პროცესი, გადამუშავება, დაიწყება პოლიეთილენის ნარჩენების მიღებით, რაც ,,ნარჩენების მართვის კოდექსით’’ კლასიფიცირდება როგორც პოლიეთილენის შესაფუთი მასალა (15 01 02 პლასტმასის შესაფუთი მასალა),  რომელიც შემოტანილი იქნება საწარმოში ხელშეკრულების საფუძველზე, ნარჩენების შემგროვებელი კომპანიისგან, რომელსაც ექნება შესაბამისი ლიცენზია/ნებართვა ან შეძენილი იქნება პოლიეთილენის ნარჩენების იმპორტიორი კომპანიიდან.  </a:t>
            </a:r>
          </a:p>
          <a:p>
            <a:r>
              <a:rPr lang="ka-GE" sz="1200" kern="1200" dirty="0" smtClean="0">
                <a:solidFill>
                  <a:schemeClr val="tx1"/>
                </a:solidFill>
                <a:effectLst/>
                <a:latin typeface="+mn-lt"/>
                <a:ea typeface="+mn-ea"/>
                <a:cs typeface="+mn-cs"/>
              </a:rPr>
              <a:t>ნარჩენების გადამუშავების(აღდგენის) ოპერაციის კოდები განისაზღვრა ,,ნარჩენების მართვის კოდექსის’’ მიხედვით: </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R7 იმ კომპონენტების აღდგენა, რომლებიც დაბინძურების შესამცირებლად გამოიყენება.</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R9 ნავთობპროდუქტების ხელახალი გამოხდა ან სხვაგვარი ხელახალი გამოყენება.</a:t>
            </a:r>
          </a:p>
          <a:p>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-ს ეტაპზე მოხდება ნარჩენების აღდგენის ოპერაციების კოდების დაზუსტება.</a:t>
            </a:r>
          </a:p>
          <a:p>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3</a:t>
            </a:fld>
            <a:endParaRPr lang="ka-GE"/>
          </a:p>
        </p:txBody>
      </p:sp>
    </p:spTree>
    <p:extLst>
      <p:ext uri="{BB962C8B-B14F-4D97-AF65-F5344CB8AC3E}">
        <p14:creationId xmlns:p14="http://schemas.microsoft.com/office/powerpoint/2010/main" val="131272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შპს ,,</a:t>
            </a:r>
            <a:r>
              <a:rPr lang="ka-GE" sz="1200" kern="1200" dirty="0" err="1" smtClean="0">
                <a:solidFill>
                  <a:schemeClr val="tx1"/>
                </a:solidFill>
                <a:effectLst/>
                <a:latin typeface="+mn-lt"/>
                <a:ea typeface="+mn-ea"/>
                <a:cs typeface="+mn-cs"/>
              </a:rPr>
              <a:t>პოლიპლასტი</a:t>
            </a:r>
            <a:r>
              <a:rPr lang="ka-GE" sz="1200" kern="1200" dirty="0" smtClean="0">
                <a:solidFill>
                  <a:schemeClr val="tx1"/>
                </a:solidFill>
                <a:effectLst/>
                <a:latin typeface="+mn-lt"/>
                <a:ea typeface="+mn-ea"/>
                <a:cs typeface="+mn-cs"/>
              </a:rPr>
              <a:t>’’-ს საწარმოს ადგილმდებარეობა</a:t>
            </a:r>
            <a:endParaRPr lang="ka-GE" dirty="0"/>
          </a:p>
        </p:txBody>
      </p:sp>
      <p:sp>
        <p:nvSpPr>
          <p:cNvPr id="4" name="Slide Number Placeholder 3"/>
          <p:cNvSpPr>
            <a:spLocks noGrp="1"/>
          </p:cNvSpPr>
          <p:nvPr>
            <p:ph type="sldNum" sz="quarter" idx="10"/>
          </p:nvPr>
        </p:nvSpPr>
        <p:spPr/>
        <p:txBody>
          <a:bodyPr/>
          <a:lstStyle/>
          <a:p>
            <a:fld id="{32159382-0C18-4ADC-BA12-908E5C999AC4}" type="slidenum">
              <a:rPr lang="ka-GE" smtClean="0"/>
              <a:t>5</a:t>
            </a:fld>
            <a:endParaRPr lang="ka-GE"/>
          </a:p>
        </p:txBody>
      </p:sp>
    </p:spTree>
    <p:extLst>
      <p:ext uri="{BB962C8B-B14F-4D97-AF65-F5344CB8AC3E}">
        <p14:creationId xmlns:p14="http://schemas.microsoft.com/office/powerpoint/2010/main" val="430755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 პოლიეთილენის ნარჩენების რეციკლირება: სპეციალური მანქანა-დანადგარების მეშვეობით მათი დაქუცმაცება, გრანულირება, საიდანაც მივიღებთ პოლიეთილენის ფირს  რომლისგანაც მზადდება პოლიეთილენის ჩანთები, ტომრები და ა.შ. პროექტის განხორციელების შემთხვევაში შეიქმნება ახალი სამუშაო ადგილები. </a:t>
            </a:r>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6</a:t>
            </a:fld>
            <a:endParaRPr lang="ka-GE"/>
          </a:p>
        </p:txBody>
      </p:sp>
    </p:spTree>
    <p:extLst>
      <p:ext uri="{BB962C8B-B14F-4D97-AF65-F5344CB8AC3E}">
        <p14:creationId xmlns:p14="http://schemas.microsoft.com/office/powerpoint/2010/main" val="1234901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პოლიეთილენის ნარჩენების გადამამუშავებელ საწარმოს მოწყობის ეტაპზე დაგეგმილია ექსტრუდერების და გრანულატორის დამატება:  2 ცალი ექსტრუდერი (პოლიეთილენის ამომყვანი დანადგარი) თითოეული 15 კგ/სთ-ში;  1 ცალი გრანულატორი (ქარხნული წარმოების) - 8 კგ/სთ-ში; </a:t>
            </a:r>
          </a:p>
          <a:p>
            <a:r>
              <a:rPr lang="ka-GE" dirty="0" smtClean="0"/>
              <a:t>პოლიეთილენის ნარჩენების გადამამუშავებელი საწარმო წელიწადში იფუნქციონირებს 350 დღე 8 საათის განმავლობაში. </a:t>
            </a:r>
          </a:p>
          <a:p>
            <a:r>
              <a:rPr lang="ka-GE" dirty="0" smtClean="0"/>
              <a:t>საწარმოში პოლიეთილენის ნარჩენები შემოტანილი იქნება ხელშეკრულების საფუძველზე, ნარჩენების შემგროვებელი კომპანიებისგან, რომელსაც ექნება შესაბამისი ლიცენზია/ნებართვა. გადასამუშავებლად შემოტანილი პოლიეთილენის ნარჩენები ,,ნარჩენების მართვის კოდექსის’’ მიხედვით განისაზღვრა კოდით, 15 01 02 - პლასტმასის შესაფუთი მასალა (პოლიეთილენის შესაფუთი მასალა). </a:t>
            </a:r>
          </a:p>
          <a:p>
            <a:r>
              <a:rPr lang="ka-GE" dirty="0" smtClean="0"/>
              <a:t>წარმოების პროცესში მიღებული წუნდებული მასა (არსებული და დაგეგმილი ტექნოლოგიური ხაზიდან) რომელიც წლის განმავლობაში შეადგენს გადასამუშავებელი ნედლეულის (ნარჩენები და გრანულები-ნედლეული) 12-15%-ს, ხელმეორედ გადამუშავდება (წუნდებული პროდუქციისნარჩენების აღდგენა) ანუ განხორციელდება რეციკლირება აგლომერაციის მეთოდით, კოდით </a:t>
            </a:r>
            <a:r>
              <a:rPr lang="en-US" dirty="0" smtClean="0"/>
              <a:t>R 12.  </a:t>
            </a:r>
          </a:p>
          <a:p>
            <a:r>
              <a:rPr lang="ka-GE" dirty="0" smtClean="0"/>
              <a:t>ამის შემდეგ კი ნარჩენები აღდგება  გრანულაციის მეთოდით, კოდით </a:t>
            </a:r>
            <a:r>
              <a:rPr lang="en-US" dirty="0" smtClean="0"/>
              <a:t>R 3, </a:t>
            </a:r>
            <a:r>
              <a:rPr lang="ka-GE" dirty="0" smtClean="0"/>
              <a:t>საიდანაც მივიღებთ გრანულებს. ზემოაღნიშნულიდან გამომდინარე სახეზეა უნარჩენო წარმოება. </a:t>
            </a:r>
          </a:p>
          <a:p>
            <a:r>
              <a:rPr lang="ka-GE" dirty="0" smtClean="0"/>
              <a:t>წუნდებული პროდუქცია </a:t>
            </a:r>
          </a:p>
          <a:p>
            <a:r>
              <a:rPr lang="ka-GE" dirty="0" smtClean="0"/>
              <a:t>ექსპლუატაციის ეტაპზე საწარმოს ტერიტორიაზე ნარჩენების შემოტანა მოხდება სატვირთო ავტომობილის საშუალებით,  გადმოიცლება მუშების დახმარებით და დასაწყობდება ატმოსფერული ნალექებისგან დაცულ 300 მ² ფართზე (სურათი #3), ,,ნარჩენების მართვის კოდექსით“ გათვალისწინებული აღდგენა/განთავსების კოდით  </a:t>
            </a:r>
            <a:r>
              <a:rPr lang="en-US" dirty="0" smtClean="0"/>
              <a:t>R 13 (R1-</a:t>
            </a:r>
            <a:r>
              <a:rPr lang="ka-GE" dirty="0" smtClean="0"/>
              <a:t>დან </a:t>
            </a:r>
            <a:r>
              <a:rPr lang="en-US" dirty="0" smtClean="0"/>
              <a:t>R12-</a:t>
            </a:r>
            <a:r>
              <a:rPr lang="ka-GE" dirty="0" smtClean="0"/>
              <a:t>ის ჩათვლით კოდებში ჩამოთვლილი ნებისმიერი ოპერაციისთვის განკუთვნილი ნარჩენების დასაწყობება (ეს არ მოიცავს ნარჩენების წარმოქმნის ადგილზე დროებით დასაწყობებას, შეგროვებისთვის მომზადებას)).  </a:t>
            </a:r>
          </a:p>
          <a:p>
            <a:r>
              <a:rPr lang="ka-GE" dirty="0" smtClean="0"/>
              <a:t>ნარჩენები დასაწყობების შემდეგ მუშა პერსონალის დახმარებით, ხელით, სეპარირდება. სეპარირების პროცესში შესაძლოა წარმოიქმნას ქაღალდის ნარჩენები რომელიც წლის განმავლობაში 900კგ-ს არ აღემატება. პოლიეთილენის ნარჩენები დამუშავდება აგლომერატებში, აგლომერაციის მეთოდით, კოდით </a:t>
            </a:r>
            <a:r>
              <a:rPr lang="en-US" dirty="0" smtClean="0"/>
              <a:t>R 12 (</a:t>
            </a:r>
            <a:r>
              <a:rPr lang="ka-GE" dirty="0" smtClean="0"/>
              <a:t>ნარჩენების გაცვლა </a:t>
            </a:r>
            <a:r>
              <a:rPr lang="en-US" dirty="0" smtClean="0"/>
              <a:t>R1-</a:t>
            </a:r>
            <a:r>
              <a:rPr lang="ka-GE" dirty="0" smtClean="0"/>
              <a:t>დან </a:t>
            </a:r>
            <a:r>
              <a:rPr lang="en-US" dirty="0" smtClean="0"/>
              <a:t>R11[3]-</a:t>
            </a:r>
            <a:r>
              <a:rPr lang="ka-GE" dirty="0" smtClean="0"/>
              <a:t>ის ჩათვლით კოდებში ჩამოთვლილი ოპერაციების განსახორციელებლად).  </a:t>
            </a:r>
          </a:p>
          <a:p>
            <a:r>
              <a:rPr lang="ka-GE" dirty="0" smtClean="0"/>
              <a:t> აგლომერატში დაქუცმაცდება პოლიეთილენის ნარჩენები. მიღებული დაქუცმაცებული პოლიეთილენი ჩაიყრება ტომრებში. </a:t>
            </a:r>
          </a:p>
          <a:p>
            <a:r>
              <a:rPr lang="ka-GE" dirty="0" smtClean="0"/>
              <a:t>ამის შემდეგ მიღებული წინასწარ დამუშავებული დაქუცმაცებული ნარჩენები ჩაიტვირთება გრანულატორის ბუნკერში და დამუშავდება გრანულაციის მეთოდით. გრანულაცია წარმოადგენს ნარჩენი მასის გატარებას ჭიახრახნში, რასაც ელექტრო გამაცხელებელი ელემენტები აცხელებენ, რაც ადნობს მასას, შემდეგ ფორმირდება, გამოსვლის მომენტში ცივი წყლის საშუალებით ცივდება და იჭრება გრანულებად. ნარჩენების აღდგენის ზემოთაღნიშნული პროცესი ,,ნარჩენების მართვის კოდექსით“ გათვალისწინებულია აღდგენა/განთავსების კოდით </a:t>
            </a:r>
            <a:r>
              <a:rPr lang="en-US" dirty="0" smtClean="0"/>
              <a:t>R 3 (</a:t>
            </a:r>
            <a:r>
              <a:rPr lang="ka-GE" dirty="0" smtClean="0"/>
              <a:t>იმ ორგანული ნივთიერებების რეციკლირება/აღდგენა, რომლებიც არ გამოიყენება, როგორც გამხსნელები (მათ შორის, კომპოსტირება და სხვა ბიოლოგიური ტრანსფორმაციის პროცესები)). 4 ცალი გრანულატორი შეივსება ყოველთვიურად 200 ლიტრი წყლით, რადგან ცხელი გრანულები გაივლის ცივ წყალში, რა დროსაც წყალი აორთქლდება. </a:t>
            </a:r>
          </a:p>
          <a:p>
            <a:r>
              <a:rPr lang="ka-GE" dirty="0" smtClean="0"/>
              <a:t>წარმოების პროცესში მიღებული წუნდებული მასა (არსებული და დაგეგმილი ტექნოლოგიური ხაზიდან) რომელიც წლის განმავლობაში შეადგენს გადასამუშავებელი ნედლეულის (ნარჩენები და გრანულები-ნედლეული) 12-15%-ს, ხელმეორედ გადამუშავდება ანუ განხორციელდება რეციკლირება აგლომერაციის მეთოდით, კოდით </a:t>
            </a:r>
            <a:r>
              <a:rPr lang="en-US" dirty="0" smtClean="0"/>
              <a:t>R 12.  </a:t>
            </a:r>
          </a:p>
          <a:p>
            <a:r>
              <a:rPr lang="ka-GE" dirty="0" smtClean="0"/>
              <a:t>ამის შემდეგ კი ნარჩენები აღდგება  გრანულაციის მეთოდით, კოდით </a:t>
            </a:r>
            <a:r>
              <a:rPr lang="en-US" dirty="0" smtClean="0"/>
              <a:t>R 3, </a:t>
            </a:r>
            <a:r>
              <a:rPr lang="ka-GE" dirty="0" smtClean="0"/>
              <a:t>საიდანაც მივიღებთ გრანულებს. ზემოაღნიშნულიდან გამომდინარე სახეზეა უნარჩენო წარმოება. </a:t>
            </a:r>
          </a:p>
          <a:p>
            <a:r>
              <a:rPr lang="ka-GE" dirty="0" smtClean="0"/>
              <a:t>ნარჩენების აღდგენის პროცესში ჩართული იქნება აგლომერატი და გრანულატორი დანადგარები. გამომდინარე იქიდან, რომ აგლომერატების ჯამური წარმადობა (2 აგლომერატი, ჯამში 40კგ/სთ-ში) აჭარბებს გრანულატორების ჯამურ წარმადობას (5 გრანულატორი, ჯამში 32კგ/სთ-ში), აღდგენილი ნარჩენების რაოდენობა დაითვალა გრანულატორების წარმადობის მიხედვით.  საწარმო წლიურად გადაამუშავებს 89,6 ტონა პოლიეთილენის ნარჩენს (ნარჩენების აღდგენა).  </a:t>
            </a:r>
          </a:p>
          <a:p>
            <a:r>
              <a:rPr lang="ka-GE" dirty="0" smtClean="0"/>
              <a:t>ვინაიდან ნარჩენების გადამამუშავებელი საწარმოს მოწყობის პროცესში გათვალისწინებულია 2 ცალი ექსტრუდერის დამატება, რომელთა ჯამური წარმადობა შეადგენს 30კგ/სთ-ში და მათი წარმადობა ნაკლებია გრანულატორების ჯამურ წარმადობაზე (32კგ/სთ-ში).  </a:t>
            </a:r>
          </a:p>
          <a:p>
            <a:r>
              <a:rPr lang="ka-GE" dirty="0" smtClean="0"/>
              <a:t>ნარჩენების გადამუშავების პროცესში მიღებული გრანულების დარჩენილი რაოდენობა 5,6 ტ გადამუშავებული იქნება დღეისათვის საწარმოში არსებული ექსტრუდერების საშუალებით. </a:t>
            </a:r>
          </a:p>
          <a:p>
            <a:r>
              <a:rPr lang="ka-GE" dirty="0" smtClean="0"/>
              <a:t>აღნიშნულიდან გამომდინარე არსებული გრანულების გადამამუშავებელი საწარმოს წარმადობა შემცირდება და გვექნება 190,4 ტ/წ. </a:t>
            </a:r>
          </a:p>
          <a:p>
            <a:r>
              <a:rPr lang="ka-GE" dirty="0" smtClean="0"/>
              <a:t>ნარჩენების გადამუშავების შედეგად მიღებული მზა პროდუქცია, პოლიეთილენის გრანულები, გადამუშავდება ექსტრუზიის მეთოდით, საიდანაც მივიღებთ პოლიეთილენის ფირს, რომელიც საჭრელ-საწები დანადგარების საშუალებით დაიჭრება პარკებად და ტომრებად.  </a:t>
            </a:r>
          </a:p>
          <a:p>
            <a:r>
              <a:rPr lang="ka-GE" dirty="0" smtClean="0"/>
              <a:t>მზა პროდუქციის დასასაწყობებელი ადგილი  ნაჩვენებია სურათი #3-ზე. </a:t>
            </a:r>
          </a:p>
          <a:p>
            <a:r>
              <a:rPr lang="ka-GE" dirty="0" smtClean="0"/>
              <a:t>პროექტის განხორციელების შემდეგ საერთო ჯამში არსებული გრანულების გადამამუშავებელი საწარმო ხაზის წარმადობა და დაგეგმილი პოლიეთილენის ნარჩენების წარმადობა იქნება 280 ტ/წ. </a:t>
            </a:r>
          </a:p>
          <a:p>
            <a:r>
              <a:rPr lang="ka-GE" dirty="0" smtClean="0"/>
              <a:t>პროექტის ექსპლუატაციის ეტაპზე საწარმოში დასაქმებული იქნება 20 ადამიანი. </a:t>
            </a:r>
          </a:p>
          <a:p>
            <a:r>
              <a:rPr lang="ka-GE" dirty="0" smtClean="0"/>
              <a:t> </a:t>
            </a:r>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7</a:t>
            </a:fld>
            <a:endParaRPr lang="ka-GE"/>
          </a:p>
        </p:txBody>
      </p:sp>
    </p:spTree>
    <p:extLst>
      <p:ext uri="{BB962C8B-B14F-4D97-AF65-F5344CB8AC3E}">
        <p14:creationId xmlns:p14="http://schemas.microsoft.com/office/powerpoint/2010/main" val="2952566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პოლიეთილენის გრანულები პირველ ეტაპზე იტვირთება ექსტრუდერის ბუნკერში, შემდგომ ჭიახრახნის მეშვეობით გრანულები მიეწოდება ფორმირებად თავაკს (იცვლის ფიზიკურ მახასიათებლებს), საიდანაც პოლიეთილენის გრანულები ფორმირდება ფირად. აღნიშნული პროცესი მიმდინარეობს 160-210°</a:t>
            </a:r>
            <a:r>
              <a:rPr lang="en-US" dirty="0" smtClean="0"/>
              <a:t>C </a:t>
            </a:r>
            <a:r>
              <a:rPr lang="ka-GE" dirty="0" smtClean="0"/>
              <a:t>ტემპერატურულ რეჟიმში. გამაცხელებელ ელემენტად გამოიყენება ელექტროტენები.  მიღებული ფირი რამდენიმე წამში ცივდება ბუნებრივ გარემოში  და ეხვევა ე.წ. ბაბინებზე (კოჭა). შემდეგი ეტაპი არის ფირის დაჭრა სხვადასხვა ზომებად.   საწარმოო მოედანზე განთავსებულია 4 ცალი საჭრელ-საწები დანადგარი, რომელიც მზა ფირისგან ამზადებს პოლიეთილენის პარკებს და ტომრებს. ამ პროცესშიც გამაცხელებელ საშუალებად გამოყენებულია ელექტროენერგია, რაც აცხელებს უთოს და მისი დახმარებით ფორმირდება ფირი პარკებად და ტომრებად. ასევე მზა ფირზე შესაძლოა დაეტანოს ნახატი, საღებავისა და სპირტის ნაზავი ხსნარით (ფლექსოგრაფიული ხატვისას გამოყენებული იქნება ეთილაცეტინელი და იზოპროპილი). ყოველწლიურად საწარმო მოიხმარს დაახლოებით 2.5 ტონა სპირტს და 200 კგ საღებავს. </a:t>
            </a:r>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8</a:t>
            </a:fld>
            <a:endParaRPr lang="ka-GE"/>
          </a:p>
        </p:txBody>
      </p:sp>
    </p:spTree>
    <p:extLst>
      <p:ext uri="{BB962C8B-B14F-4D97-AF65-F5344CB8AC3E}">
        <p14:creationId xmlns:p14="http://schemas.microsoft.com/office/powerpoint/2010/main" val="336415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ექსტრუდერი,  ცელოფნის შესაფუთი დანადგარი (თურქული წარმოების)  20 კგ/ სთ-ში; </a:t>
            </a:r>
          </a:p>
          <a:p>
            <a:r>
              <a:rPr lang="ka-GE" dirty="0" smtClean="0"/>
              <a:t>ექსტრუდერი, რულონის ტომარის დანადგარი (რუსული წარმოების) 20 კგ/სთ-ში;</a:t>
            </a:r>
          </a:p>
          <a:p>
            <a:r>
              <a:rPr lang="ka-GE" dirty="0" smtClean="0"/>
              <a:t>ფლექსო(ფლექსოგრაფიული) სახატავი   პოლიეთილენზე ხატვის დანადგარი, წარმადობა - 0.05 კგ/სთ-ში -საღებავი (ფლექსი), 0.15 ლ/სთ-ში იზოპროპილის სპირტი, 0.15 ლ/სთ ეთილაცეტილის სპირტი,  მუშაობის დრო 2-3 სთ;  </a:t>
            </a:r>
          </a:p>
          <a:p>
            <a:r>
              <a:rPr lang="ka-GE" dirty="0" smtClean="0"/>
              <a:t>პოლიეთილენის საჭრელ-საწები დანადგარი 4 ცალი; </a:t>
            </a:r>
          </a:p>
          <a:p>
            <a:r>
              <a:rPr lang="ka-GE" dirty="0" smtClean="0"/>
              <a:t>4 ცალი  გრანულატორი (კუსტარული)- თითოეული 6კგ/სთ-ში;  2 ცალი აგლომერატი (საფქვავი) (კუსტარული) - თითოეული 20 კგ/სთ-ში; </a:t>
            </a:r>
          </a:p>
          <a:p>
            <a:pPr marL="0" indent="0" algn="just">
              <a:buNone/>
            </a:pPr>
            <a:r>
              <a:rPr lang="ka-GE" dirty="0" smtClean="0"/>
              <a:t>პოლიეთილენის ნარჩენების გადამამუშავებელ ტექნოლოგიური ხაზის მოწყობის ეტაპზე დაგეგმილია ექსტრუდერი და გრანულატორი დანადგარების დამატება: </a:t>
            </a:r>
          </a:p>
          <a:p>
            <a:pPr marL="457200" indent="-457200" algn="just">
              <a:buFont typeface="Arial" panose="020B0604020202020204" pitchFamily="34" charset="0"/>
              <a:buChar char="•"/>
            </a:pPr>
            <a:r>
              <a:rPr lang="ka-GE" dirty="0" smtClean="0"/>
              <a:t>2 ცალი ექსტრუდერი (პოლიეთილენის ამომყვანი დანადგარი) თითოეული 15 კგ/სთ-ში; </a:t>
            </a:r>
          </a:p>
          <a:p>
            <a:pPr marL="457200" indent="-457200" algn="just">
              <a:buFont typeface="Arial" panose="020B0604020202020204" pitchFamily="34" charset="0"/>
              <a:buChar char="•"/>
            </a:pPr>
            <a:r>
              <a:rPr lang="ka-GE" dirty="0" smtClean="0"/>
              <a:t>1 ცალი გრანულატორი (ქარხნული წარმოების) - 8 კგ/სთ-ში; </a:t>
            </a:r>
          </a:p>
          <a:p>
            <a:endParaRPr lang="ka-GE" dirty="0" smtClean="0"/>
          </a:p>
          <a:p>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13</a:t>
            </a:fld>
            <a:endParaRPr lang="ka-GE"/>
          </a:p>
        </p:txBody>
      </p:sp>
    </p:spTree>
    <p:extLst>
      <p:ext uri="{BB962C8B-B14F-4D97-AF65-F5344CB8AC3E}">
        <p14:creationId xmlns:p14="http://schemas.microsoft.com/office/powerpoint/2010/main" val="2410115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შერჩეული ალტერნატივა უფრო მეტად მისაღებია, რადგან საწარმოში არსებული პოლიეთილენის გრანულების გადამამუშავებელი დანადგარები შეგვიძლია გამოვიყენოთ პოლიეთილენის ნარჩენების გადასამუშავებლად, რა რაც მთავარია ორივე ტექნოლოგიური ხაზის განთავსებული იქნება ერთ შენობაში რაც მნიშვნელოვნად ამცირებს დამატებით სხვა ადგილზე ტექნოლოგიური ხაზის განთავსების შემთხვევაში უარყოფითი ზემოქმედების რისკებს გარემოს ცალკეულ კომპონენტებზე. </a:t>
            </a:r>
          </a:p>
          <a:p>
            <a:r>
              <a:rPr lang="ka-GE" dirty="0" smtClean="0"/>
              <a:t>მნიშვნელოვანია აღინიშნოს რომ, შერჩეული ალტერნატივა უფრო ნაკლებად აბინძურებს ატმოსფერულ ჰაერს ვიდრე ბუნებრივ აირზე მომუშავე დანადგარები. გამომდინარე ზემოაღნიშნული  კრიტერიუმებიდან შერჩეული ალტერნატივები უფრო ოპტიმალურად მიიჩნევა. ასევე გასათვალისწინებელია უსაფრთხოება საწარმოო მოედანზე. ამ კუთხით შედარებით უსაფრთხო და მეტად ადაპტირებულია ელექტრო ენერგიაზე მომუშავე დანადგარები, რადგან ბუნებრივი აირი არის ფეთქებადი ნივთიერება, რომელსაც შეუძლია გამოიწვიოს მასშტაბური კატასტროფები. ბუნებრივ აირთან პერსონალის მუშაობა დამატებით რისკებთანაა დაკავშირებული. </a:t>
            </a:r>
          </a:p>
          <a:p>
            <a:endParaRPr lang="en-US" dirty="0"/>
          </a:p>
        </p:txBody>
      </p:sp>
      <p:sp>
        <p:nvSpPr>
          <p:cNvPr id="4" name="Slide Number Placeholder 3"/>
          <p:cNvSpPr>
            <a:spLocks noGrp="1"/>
          </p:cNvSpPr>
          <p:nvPr>
            <p:ph type="sldNum" sz="quarter" idx="10"/>
          </p:nvPr>
        </p:nvSpPr>
        <p:spPr/>
        <p:txBody>
          <a:bodyPr/>
          <a:lstStyle/>
          <a:p>
            <a:fld id="{32159382-0C18-4ADC-BA12-908E5C999AC4}" type="slidenum">
              <a:rPr lang="ka-GE" smtClean="0"/>
              <a:t>14</a:t>
            </a:fld>
            <a:endParaRPr lang="ka-GE"/>
          </a:p>
        </p:txBody>
      </p:sp>
    </p:spTree>
    <p:extLst>
      <p:ext uri="{BB962C8B-B14F-4D97-AF65-F5344CB8AC3E}">
        <p14:creationId xmlns:p14="http://schemas.microsoft.com/office/powerpoint/2010/main" val="4253670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2716518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2219006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90127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2400489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5514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1291640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607913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1051072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1565652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2087B1-01F4-4080-8043-2BE62F1B05F4}" type="datetimeFigureOut">
              <a:rPr lang="ka-GE" smtClean="0"/>
              <a:t>05.10.2020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3919129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2087B1-01F4-4080-8043-2BE62F1B05F4}" type="datetimeFigureOut">
              <a:rPr lang="ka-GE" smtClean="0"/>
              <a:t>05.10.2020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759735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2087B1-01F4-4080-8043-2BE62F1B05F4}" type="datetimeFigureOut">
              <a:rPr lang="ka-GE" smtClean="0"/>
              <a:t>05.10.2020</a:t>
            </a:fld>
            <a:endParaRPr lang="ka-GE"/>
          </a:p>
        </p:txBody>
      </p:sp>
      <p:sp>
        <p:nvSpPr>
          <p:cNvPr id="8" name="Footer Placeholder 7"/>
          <p:cNvSpPr>
            <a:spLocks noGrp="1"/>
          </p:cNvSpPr>
          <p:nvPr>
            <p:ph type="ftr" sz="quarter" idx="11"/>
          </p:nvPr>
        </p:nvSpPr>
        <p:spPr/>
        <p:txBody>
          <a:bodyPr/>
          <a:lstStyle/>
          <a:p>
            <a:endParaRPr lang="ka-GE"/>
          </a:p>
        </p:txBody>
      </p:sp>
      <p:sp>
        <p:nvSpPr>
          <p:cNvPr id="9" name="Slide Number Placeholder 8"/>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2842745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2087B1-01F4-4080-8043-2BE62F1B05F4}" type="datetimeFigureOut">
              <a:rPr lang="ka-GE" smtClean="0"/>
              <a:t>05.10.2020</a:t>
            </a:fld>
            <a:endParaRPr lang="ka-GE"/>
          </a:p>
        </p:txBody>
      </p:sp>
      <p:sp>
        <p:nvSpPr>
          <p:cNvPr id="4" name="Footer Placeholder 3"/>
          <p:cNvSpPr>
            <a:spLocks noGrp="1"/>
          </p:cNvSpPr>
          <p:nvPr>
            <p:ph type="ftr" sz="quarter" idx="11"/>
          </p:nvPr>
        </p:nvSpPr>
        <p:spPr/>
        <p:txBody>
          <a:bodyPr/>
          <a:lstStyle/>
          <a:p>
            <a:endParaRPr lang="ka-GE"/>
          </a:p>
        </p:txBody>
      </p:sp>
      <p:sp>
        <p:nvSpPr>
          <p:cNvPr id="5" name="Slide Number Placeholder 4"/>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3844402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087B1-01F4-4080-8043-2BE62F1B05F4}" type="datetimeFigureOut">
              <a:rPr lang="ka-GE" smtClean="0"/>
              <a:t>05.10.2020</a:t>
            </a:fld>
            <a:endParaRPr lang="ka-GE"/>
          </a:p>
        </p:txBody>
      </p:sp>
      <p:sp>
        <p:nvSpPr>
          <p:cNvPr id="3" name="Footer Placeholder 2"/>
          <p:cNvSpPr>
            <a:spLocks noGrp="1"/>
          </p:cNvSpPr>
          <p:nvPr>
            <p:ph type="ftr" sz="quarter" idx="11"/>
          </p:nvPr>
        </p:nvSpPr>
        <p:spPr/>
        <p:txBody>
          <a:bodyPr/>
          <a:lstStyle/>
          <a:p>
            <a:endParaRPr lang="ka-GE"/>
          </a:p>
        </p:txBody>
      </p:sp>
      <p:sp>
        <p:nvSpPr>
          <p:cNvPr id="4" name="Slide Number Placeholder 3"/>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4206566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52087B1-01F4-4080-8043-2BE62F1B05F4}" type="datetimeFigureOut">
              <a:rPr lang="ka-GE" smtClean="0"/>
              <a:t>05.10.2020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3258372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2087B1-01F4-4080-8043-2BE62F1B05F4}" type="datetimeFigureOut">
              <a:rPr lang="ka-GE" smtClean="0"/>
              <a:t>05.10.2020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787E1271-77A0-4877-A204-A4ED546A97B3}" type="slidenum">
              <a:rPr lang="ka-GE" smtClean="0"/>
              <a:t>‹#›</a:t>
            </a:fld>
            <a:endParaRPr lang="ka-GE"/>
          </a:p>
        </p:txBody>
      </p:sp>
    </p:spTree>
    <p:extLst>
      <p:ext uri="{BB962C8B-B14F-4D97-AF65-F5344CB8AC3E}">
        <p14:creationId xmlns:p14="http://schemas.microsoft.com/office/powerpoint/2010/main" val="1648368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2087B1-01F4-4080-8043-2BE62F1B05F4}" type="datetimeFigureOut">
              <a:rPr lang="ka-GE" smtClean="0"/>
              <a:t>05.10.2020</a:t>
            </a:fld>
            <a:endParaRPr lang="ka-G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ka-G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87E1271-77A0-4877-A204-A4ED546A97B3}" type="slidenum">
              <a:rPr lang="ka-GE" smtClean="0"/>
              <a:t>‹#›</a:t>
            </a:fld>
            <a:endParaRPr lang="ka-GE"/>
          </a:p>
        </p:txBody>
      </p:sp>
    </p:spTree>
    <p:extLst>
      <p:ext uri="{BB962C8B-B14F-4D97-AF65-F5344CB8AC3E}">
        <p14:creationId xmlns:p14="http://schemas.microsoft.com/office/powerpoint/2010/main" val="2961134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8341" y="2970025"/>
            <a:ext cx="7766936" cy="1646302"/>
          </a:xfrm>
        </p:spPr>
        <p:txBody>
          <a:bodyPr/>
          <a:lstStyle/>
          <a:p>
            <a:pPr algn="ctr"/>
            <a:r>
              <a:rPr lang="ka-GE" sz="2800" b="1" dirty="0"/>
              <a:t>პოლიეთილენის ნარჩენების გადამამუშავებელი საწარმოს მოწყობა და ექსპლუატაცია </a:t>
            </a:r>
            <a:r>
              <a:rPr lang="ka-GE" dirty="0"/>
              <a:t/>
            </a:r>
            <a:br>
              <a:rPr lang="ka-GE" dirty="0"/>
            </a:br>
            <a:endParaRPr lang="ka-GE" sz="1800" dirty="0"/>
          </a:p>
        </p:txBody>
      </p:sp>
      <p:sp>
        <p:nvSpPr>
          <p:cNvPr id="3" name="Subtitle 2"/>
          <p:cNvSpPr>
            <a:spLocks noGrp="1"/>
          </p:cNvSpPr>
          <p:nvPr>
            <p:ph type="subTitle" idx="1"/>
          </p:nvPr>
        </p:nvSpPr>
        <p:spPr>
          <a:xfrm>
            <a:off x="1548341" y="5047119"/>
            <a:ext cx="7766936" cy="1096899"/>
          </a:xfrm>
        </p:spPr>
        <p:txBody>
          <a:bodyPr/>
          <a:lstStyle/>
          <a:p>
            <a:pPr algn="ctr"/>
            <a:r>
              <a:rPr lang="ka-GE" sz="2800" b="1" dirty="0" smtClean="0">
                <a:solidFill>
                  <a:schemeClr val="accent1"/>
                </a:solidFill>
                <a:latin typeface="+mj-lt"/>
                <a:ea typeface="+mj-ea"/>
                <a:cs typeface="+mj-cs"/>
              </a:rPr>
              <a:t>გარემოზე ზემოქმედების შეფასების ანგარიში</a:t>
            </a:r>
            <a:endParaRPr lang="ka-GE" sz="2800" b="1" dirty="0">
              <a:solidFill>
                <a:schemeClr val="accent1"/>
              </a:solidFill>
              <a:latin typeface="+mj-lt"/>
              <a:ea typeface="+mj-ea"/>
              <a:cs typeface="+mj-cs"/>
            </a:endParaRPr>
          </a:p>
          <a:p>
            <a:endParaRPr lang="ka-GE" dirty="0"/>
          </a:p>
        </p:txBody>
      </p:sp>
      <p:pic>
        <p:nvPicPr>
          <p:cNvPr id="4" name="Picture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513" y="95535"/>
            <a:ext cx="4599296" cy="1371600"/>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3118151926"/>
              </p:ext>
            </p:extLst>
          </p:nvPr>
        </p:nvGraphicFramePr>
        <p:xfrm>
          <a:off x="1367809" y="1945498"/>
          <a:ext cx="8128000" cy="602334"/>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67545694"/>
                    </a:ext>
                  </a:extLst>
                </a:gridCol>
              </a:tblGrid>
              <a:tr h="602334">
                <a:tc>
                  <a:txBody>
                    <a:bodyPr/>
                    <a:lstStyle/>
                    <a:p>
                      <a:pPr algn="ctr"/>
                      <a:r>
                        <a:rPr lang="ka-GE" sz="2800" b="1" kern="1200" dirty="0" smtClean="0">
                          <a:solidFill>
                            <a:schemeClr val="accent1"/>
                          </a:solidFill>
                          <a:latin typeface="+mn-lt"/>
                          <a:ea typeface="+mn-ea"/>
                          <a:cs typeface="+mn-cs"/>
                        </a:rPr>
                        <a:t>შპს ,,</a:t>
                      </a:r>
                      <a:r>
                        <a:rPr lang="ka-GE" sz="2800" b="1" kern="1200" dirty="0" err="1" smtClean="0">
                          <a:solidFill>
                            <a:schemeClr val="accent1"/>
                          </a:solidFill>
                          <a:latin typeface="+mn-lt"/>
                          <a:ea typeface="+mn-ea"/>
                          <a:cs typeface="+mn-cs"/>
                        </a:rPr>
                        <a:t>პოლიპლასტი</a:t>
                      </a:r>
                      <a:r>
                        <a:rPr lang="ka-GE" sz="2800" b="1" kern="1200" dirty="0" smtClean="0">
                          <a:solidFill>
                            <a:schemeClr val="accent1"/>
                          </a:solidFill>
                          <a:latin typeface="+mn-lt"/>
                          <a:ea typeface="+mn-ea"/>
                          <a:cs typeface="+mn-cs"/>
                        </a:rPr>
                        <a:t>’’</a:t>
                      </a:r>
                      <a:endParaRPr lang="ka-GE" sz="2800" b="1" kern="1200" dirty="0">
                        <a:solidFill>
                          <a:schemeClr val="accent1"/>
                        </a:solidFill>
                        <a:latin typeface="+mn-lt"/>
                        <a:ea typeface="+mn-ea"/>
                        <a:cs typeface="+mn-cs"/>
                      </a:endParaRPr>
                    </a:p>
                  </a:txBody>
                  <a:tcPr>
                    <a:solidFill>
                      <a:schemeClr val="bg1"/>
                    </a:solidFill>
                  </a:tcPr>
                </a:tc>
                <a:extLst>
                  <a:ext uri="{0D108BD9-81ED-4DB2-BD59-A6C34878D82A}">
                    <a16:rowId xmlns:a16="http://schemas.microsoft.com/office/drawing/2014/main" val="2276597072"/>
                  </a:ext>
                </a:extLst>
              </a:tr>
            </a:tbl>
          </a:graphicData>
        </a:graphic>
      </p:graphicFrame>
    </p:spTree>
    <p:extLst>
      <p:ext uri="{BB962C8B-B14F-4D97-AF65-F5344CB8AC3E}">
        <p14:creationId xmlns:p14="http://schemas.microsoft.com/office/powerpoint/2010/main" val="1652363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16000"/>
          </a:xfrm>
        </p:spPr>
        <p:txBody>
          <a:bodyPr>
            <a:normAutofit fontScale="90000"/>
          </a:bodyPr>
          <a:lstStyle/>
          <a:p>
            <a:pPr algn="ctr"/>
            <a:r>
              <a:rPr lang="ka-GE" sz="3100" b="1" dirty="0">
                <a:solidFill>
                  <a:schemeClr val="tx1"/>
                </a:solidFill>
              </a:rPr>
              <a:t>პოლიეთილენის გადამამუშავებელი საწარმო აღჭურვილია დანადგარებით:</a:t>
            </a:r>
            <a:r>
              <a:rPr lang="ka-GE" dirty="0"/>
              <a:t/>
            </a:r>
            <a:br>
              <a:rPr lang="ka-GE" dirty="0"/>
            </a:br>
            <a:endParaRPr lang="ka-GE" dirty="0"/>
          </a:p>
        </p:txBody>
      </p:sp>
      <p:sp>
        <p:nvSpPr>
          <p:cNvPr id="3" name="Content Placeholder 2"/>
          <p:cNvSpPr>
            <a:spLocks noGrp="1"/>
          </p:cNvSpPr>
          <p:nvPr>
            <p:ph idx="1"/>
          </p:nvPr>
        </p:nvSpPr>
        <p:spPr/>
        <p:txBody>
          <a:bodyPr>
            <a:normAutofit/>
          </a:bodyPr>
          <a:lstStyle/>
          <a:p>
            <a:pPr lvl="0"/>
            <a:r>
              <a:rPr lang="ka-GE" sz="2000" dirty="0" smtClean="0">
                <a:solidFill>
                  <a:schemeClr val="tx1"/>
                </a:solidFill>
              </a:rPr>
              <a:t>SJ </a:t>
            </a:r>
            <a:r>
              <a:rPr lang="ka-GE" sz="2000" dirty="0">
                <a:solidFill>
                  <a:schemeClr val="tx1"/>
                </a:solidFill>
              </a:rPr>
              <a:t>A55 - პოლიეთილენის ფირის ამომყვანი დანადგარი (2ცალი) </a:t>
            </a:r>
            <a:r>
              <a:rPr lang="ka-GE" sz="2000" dirty="0" smtClean="0">
                <a:solidFill>
                  <a:schemeClr val="tx1"/>
                </a:solidFill>
              </a:rPr>
              <a:t> </a:t>
            </a:r>
          </a:p>
          <a:p>
            <a:pPr lvl="0"/>
            <a:r>
              <a:rPr lang="ka-GE" sz="2000" dirty="0" smtClean="0">
                <a:solidFill>
                  <a:schemeClr val="tx1"/>
                </a:solidFill>
              </a:rPr>
              <a:t>SJ </a:t>
            </a:r>
            <a:r>
              <a:rPr lang="ka-GE" sz="2000" dirty="0">
                <a:solidFill>
                  <a:schemeClr val="tx1"/>
                </a:solidFill>
              </a:rPr>
              <a:t>B50 – პოლიეთილენის ფირის ამომყვანი </a:t>
            </a:r>
            <a:r>
              <a:rPr lang="ka-GE" sz="2000" dirty="0" smtClean="0">
                <a:solidFill>
                  <a:schemeClr val="tx1"/>
                </a:solidFill>
              </a:rPr>
              <a:t>დანადგარი </a:t>
            </a:r>
          </a:p>
          <a:p>
            <a:pPr lvl="0"/>
            <a:r>
              <a:rPr lang="ka-GE" sz="2000" dirty="0" smtClean="0">
                <a:solidFill>
                  <a:schemeClr val="tx1"/>
                </a:solidFill>
              </a:rPr>
              <a:t>პოლიეთილენის </a:t>
            </a:r>
            <a:r>
              <a:rPr lang="ka-GE" sz="2000" dirty="0">
                <a:solidFill>
                  <a:schemeClr val="tx1"/>
                </a:solidFill>
              </a:rPr>
              <a:t>ფირის ამომყვანი დანადგარი </a:t>
            </a:r>
            <a:endParaRPr lang="ka-GE" sz="2000" dirty="0" smtClean="0">
              <a:solidFill>
                <a:schemeClr val="tx1"/>
              </a:solidFill>
            </a:endParaRPr>
          </a:p>
          <a:p>
            <a:pPr lvl="0"/>
            <a:r>
              <a:rPr lang="ka-GE" sz="2000" dirty="0" smtClean="0">
                <a:solidFill>
                  <a:schemeClr val="tx1"/>
                </a:solidFill>
              </a:rPr>
              <a:t>УРП-1500 </a:t>
            </a:r>
            <a:r>
              <a:rPr lang="ka-GE" sz="2000" dirty="0">
                <a:solidFill>
                  <a:schemeClr val="tx1"/>
                </a:solidFill>
              </a:rPr>
              <a:t>პოლიეთილენის ფირის ამომყვანი დანადგარი </a:t>
            </a:r>
            <a:endParaRPr lang="ka-GE" sz="2000" dirty="0" smtClean="0">
              <a:solidFill>
                <a:schemeClr val="tx1"/>
              </a:solidFill>
            </a:endParaRPr>
          </a:p>
          <a:p>
            <a:pPr lvl="0"/>
            <a:r>
              <a:rPr lang="ka-GE" sz="2000" dirty="0" smtClean="0">
                <a:solidFill>
                  <a:schemeClr val="tx1"/>
                </a:solidFill>
              </a:rPr>
              <a:t>პოლიეთილენის </a:t>
            </a:r>
            <a:r>
              <a:rPr lang="ka-GE" sz="2000" dirty="0" err="1">
                <a:solidFill>
                  <a:schemeClr val="tx1"/>
                </a:solidFill>
              </a:rPr>
              <a:t>აგლომერატი</a:t>
            </a:r>
            <a:r>
              <a:rPr lang="ka-GE" sz="2000" dirty="0">
                <a:solidFill>
                  <a:schemeClr val="tx1"/>
                </a:solidFill>
              </a:rPr>
              <a:t> დანადგარი(კუსტარული</a:t>
            </a:r>
            <a:r>
              <a:rPr lang="ka-GE" sz="2000" dirty="0" smtClean="0">
                <a:solidFill>
                  <a:schemeClr val="tx1"/>
                </a:solidFill>
              </a:rPr>
              <a:t>)</a:t>
            </a:r>
            <a:endParaRPr lang="ka-GE" sz="2000" dirty="0">
              <a:solidFill>
                <a:schemeClr val="tx1"/>
              </a:solidFill>
            </a:endParaRPr>
          </a:p>
          <a:p>
            <a:pPr lvl="0"/>
            <a:r>
              <a:rPr lang="ka-GE" sz="2000" dirty="0">
                <a:solidFill>
                  <a:schemeClr val="tx1"/>
                </a:solidFill>
              </a:rPr>
              <a:t>YT-4600 (</a:t>
            </a:r>
            <a:r>
              <a:rPr lang="ka-GE" sz="2000" dirty="0" err="1">
                <a:solidFill>
                  <a:schemeClr val="tx1"/>
                </a:solidFill>
              </a:rPr>
              <a:t>ფლექსო</a:t>
            </a:r>
            <a:r>
              <a:rPr lang="ka-GE" sz="2000" dirty="0">
                <a:solidFill>
                  <a:schemeClr val="tx1"/>
                </a:solidFill>
              </a:rPr>
              <a:t> სახატავი)  პოლიეთილენზე ხატვის </a:t>
            </a:r>
            <a:r>
              <a:rPr lang="ka-GE" sz="2000" dirty="0" smtClean="0">
                <a:solidFill>
                  <a:schemeClr val="tx1"/>
                </a:solidFill>
              </a:rPr>
              <a:t>დანადგარი</a:t>
            </a:r>
            <a:endParaRPr lang="ka-GE" sz="2000" dirty="0">
              <a:solidFill>
                <a:schemeClr val="tx1"/>
              </a:solidFill>
            </a:endParaRPr>
          </a:p>
          <a:p>
            <a:pPr lvl="0"/>
            <a:r>
              <a:rPr lang="ka-GE" sz="2000" dirty="0">
                <a:solidFill>
                  <a:schemeClr val="tx1"/>
                </a:solidFill>
              </a:rPr>
              <a:t>პოლიეთილენის საჭრელ-</a:t>
            </a:r>
            <a:r>
              <a:rPr lang="ka-GE" sz="2000" dirty="0" err="1">
                <a:solidFill>
                  <a:schemeClr val="tx1"/>
                </a:solidFill>
              </a:rPr>
              <a:t>საწები</a:t>
            </a:r>
            <a:r>
              <a:rPr lang="ka-GE" sz="2000" dirty="0">
                <a:solidFill>
                  <a:schemeClr val="tx1"/>
                </a:solidFill>
              </a:rPr>
              <a:t> დანადგარი 4 </a:t>
            </a:r>
            <a:r>
              <a:rPr lang="ka-GE" sz="2000" dirty="0" smtClean="0">
                <a:solidFill>
                  <a:schemeClr val="tx1"/>
                </a:solidFill>
              </a:rPr>
              <a:t>ცალი</a:t>
            </a:r>
            <a:endParaRPr lang="ka-GE" sz="2000" dirty="0">
              <a:solidFill>
                <a:schemeClr val="tx1"/>
              </a:solidFill>
            </a:endParaRPr>
          </a:p>
          <a:p>
            <a:r>
              <a:rPr lang="ka-GE" sz="2000" dirty="0">
                <a:solidFill>
                  <a:schemeClr val="tx1"/>
                </a:solidFill>
              </a:rPr>
              <a:t> პოლიეთილენის ნარჩენების </a:t>
            </a:r>
            <a:r>
              <a:rPr lang="ka-GE" sz="2000" dirty="0" err="1">
                <a:solidFill>
                  <a:schemeClr val="tx1"/>
                </a:solidFill>
              </a:rPr>
              <a:t>გადასამუშავებლად</a:t>
            </a:r>
            <a:r>
              <a:rPr lang="ka-GE" sz="2000" dirty="0">
                <a:solidFill>
                  <a:schemeClr val="tx1"/>
                </a:solidFill>
              </a:rPr>
              <a:t> კომპანია აპირებს შეიძინოს და საწარმოო მოედანზე დაამონტაჟოს </a:t>
            </a:r>
            <a:r>
              <a:rPr lang="ka-GE" sz="2000" dirty="0" err="1" smtClean="0">
                <a:solidFill>
                  <a:schemeClr val="tx1"/>
                </a:solidFill>
              </a:rPr>
              <a:t>გრანულატორი</a:t>
            </a:r>
            <a:endParaRPr lang="ka-GE" sz="2000" dirty="0">
              <a:solidFill>
                <a:schemeClr val="tx1"/>
              </a:solidFill>
            </a:endParaRPr>
          </a:p>
        </p:txBody>
      </p:sp>
    </p:spTree>
    <p:extLst>
      <p:ext uri="{BB962C8B-B14F-4D97-AF65-F5344CB8AC3E}">
        <p14:creationId xmlns:p14="http://schemas.microsoft.com/office/powerpoint/2010/main" val="3689921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4200"/>
          </a:xfrm>
        </p:spPr>
        <p:txBody>
          <a:bodyPr>
            <a:normAutofit/>
          </a:bodyPr>
          <a:lstStyle/>
          <a:p>
            <a:pPr algn="ctr"/>
            <a:r>
              <a:rPr lang="ka-GE" sz="2800" b="1" dirty="0" smtClean="0">
                <a:solidFill>
                  <a:schemeClr val="tx1"/>
                </a:solidFill>
              </a:rPr>
              <a:t>ალტერნატივების აღწერა</a:t>
            </a:r>
            <a:endParaRPr lang="ka-GE" sz="2800" b="1" dirty="0">
              <a:solidFill>
                <a:schemeClr val="tx1"/>
              </a:solidFill>
            </a:endParaRPr>
          </a:p>
        </p:txBody>
      </p:sp>
      <p:sp>
        <p:nvSpPr>
          <p:cNvPr id="3" name="Content Placeholder 2"/>
          <p:cNvSpPr>
            <a:spLocks noGrp="1"/>
          </p:cNvSpPr>
          <p:nvPr>
            <p:ph idx="1"/>
          </p:nvPr>
        </p:nvSpPr>
        <p:spPr>
          <a:xfrm>
            <a:off x="677334" y="1386348"/>
            <a:ext cx="8596668" cy="5192251"/>
          </a:xfrm>
        </p:spPr>
        <p:txBody>
          <a:bodyPr>
            <a:normAutofit fontScale="85000" lnSpcReduction="20000"/>
          </a:bodyPr>
          <a:lstStyle/>
          <a:p>
            <a:pPr marL="0" indent="0">
              <a:buNone/>
            </a:pPr>
            <a:r>
              <a:rPr lang="ka-GE" b="1" dirty="0" smtClean="0"/>
              <a:t>არ განხორციელების ალტერნატივა</a:t>
            </a:r>
          </a:p>
          <a:p>
            <a:pPr algn="just"/>
            <a:r>
              <a:rPr lang="ka-GE" dirty="0"/>
              <a:t>,,არ განხორციელების“ ალტერნატივა გულისხმობს შემოთავაზებული პროექტის არ განხორციელებას, რაც გამოიწვევს ქვეყნის ბიუჯეტისთვის შემოსავლის დაკარგვას და ამავდროულად არ მოხდება 89,6 ტონა პოლიეთილენის ნარჩენების გადამუშავება-რეციკლირება, რაც გაზრდის ნაგავსაყრელებზე პოლიეთილენის ნარჩენების რაოდენობას. მეორეს მხრივ, არ განხორციელება ნიშნავს, რომ 20-მა ადამიანმა შესაძლოა დაკარგოს სამსახური, რაც თავის მხრივ, უარყოფით ზეგავლენას იქონიებს  სოციალურ-ეკონომიკური თვალსაზრისით. </a:t>
            </a:r>
          </a:p>
          <a:p>
            <a:pPr marL="0" indent="0" algn="just">
              <a:buNone/>
            </a:pPr>
            <a:r>
              <a:rPr lang="ka-GE" dirty="0"/>
              <a:t>კომპანიის მიერ ჩატარებული წინასწარი კვლევებით დადგინდა, რომ აღნიშნულ პროექტს არ გააჩნია მნიშვნელოვანი უარყოფითი ზეგავლენა გარემოზე.  </a:t>
            </a:r>
            <a:endParaRPr lang="ka-GE" dirty="0" smtClean="0"/>
          </a:p>
          <a:p>
            <a:pPr marL="0" indent="0" algn="just">
              <a:buNone/>
            </a:pPr>
            <a:r>
              <a:rPr lang="ka-GE" b="1" dirty="0"/>
              <a:t>განთავსების ადგილის შეცვლის და ტექნოლოგიური ალტერნატივა</a:t>
            </a:r>
          </a:p>
          <a:p>
            <a:pPr algn="just"/>
            <a:r>
              <a:rPr lang="ka-GE" dirty="0"/>
              <a:t>შპს ,,პოლიპლასტი“-ის მიერ შერჩეული ტერიტორია თავისუფალია შენობა ნაგებობებისგან, გამომდინარე აქედან საჭირო იქნება აღნიშნულ ტერიტორიაზე კომპანიამ ააშენოს ახალი საწარმო (შენობა-ნაგებობა). ახალი შენობა თავის მხრივ ითვალისწინებს სამშენებლო  სამუშაოების ჩატარებას, რაც ზრდის გარემოზე უარყოფითი ზემოქმედების  რისკებს. მშენებლობის დაწყებამდე საჭირო იქნება ნიადაგის ჰუმუსოვანი ფენის მოხსნა და დასაწყობება, რისთვისაც საჭირო იქნება დამატებით ტერიტორიის შერჩევა. მშენებლობის პროცესში მოსალოდნელია ზემოქმედება გრუნტის ხარისხზე, ასევე მძიმე ტექნიკის და სატვირთო მანქანების მუშაობის პროცესში მოსალოდნელია ემისიების გაზრდა ატმოსფერულ ჰაერში. გაიზრდება აკუსტიკური ხმაურით გამოწვეული უარყოფითი ზემოქმედება. ასევე იზრდება რისკები ნიადაგის დაბინძურების ავარიული დაღვრებით და ნარჩენების არასწორი მართვით. ასევე, მოსალოდნელია ადამიანის ჯანმრთელობაზე ზემოქმედების რისკების ზრდაც. ტერიტორიაზე მოსაწყობი იქნება შიდა კომუნიკაციები: გზა, ელ. ენერგია, წყალი, კანალიზაცია რომლის მოწყობაც ცალკე დამატებით ზრდის უარყოფითი ზემოქმედების რისკებს გარემოს ცალკეულ კომპონენტებზე. </a:t>
            </a:r>
          </a:p>
        </p:txBody>
      </p:sp>
    </p:spTree>
    <p:extLst>
      <p:ext uri="{BB962C8B-B14F-4D97-AF65-F5344CB8AC3E}">
        <p14:creationId xmlns:p14="http://schemas.microsoft.com/office/powerpoint/2010/main" val="36924785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08000"/>
          </a:xfrm>
        </p:spPr>
        <p:txBody>
          <a:bodyPr>
            <a:noAutofit/>
          </a:bodyPr>
          <a:lstStyle/>
          <a:p>
            <a:pPr algn="ctr"/>
            <a:r>
              <a:rPr lang="ka-GE" sz="2800" b="1" dirty="0">
                <a:solidFill>
                  <a:schemeClr val="tx1"/>
                </a:solidFill>
              </a:rPr>
              <a:t>ალტერნატივების აღწერა</a:t>
            </a:r>
            <a:endParaRPr lang="en-US" sz="2800" b="1" dirty="0">
              <a:solidFill>
                <a:schemeClr val="tx1"/>
              </a:solidFill>
            </a:endParaRPr>
          </a:p>
        </p:txBody>
      </p:sp>
      <p:sp>
        <p:nvSpPr>
          <p:cNvPr id="3" name="Content Placeholder 2"/>
          <p:cNvSpPr>
            <a:spLocks noGrp="1"/>
          </p:cNvSpPr>
          <p:nvPr>
            <p:ph idx="1"/>
          </p:nvPr>
        </p:nvSpPr>
        <p:spPr>
          <a:xfrm>
            <a:off x="677334" y="1295401"/>
            <a:ext cx="8596668" cy="4745962"/>
          </a:xfrm>
        </p:spPr>
        <p:txBody>
          <a:bodyPr>
            <a:normAutofit lnSpcReduction="10000"/>
          </a:bodyPr>
          <a:lstStyle/>
          <a:p>
            <a:pPr marL="0" indent="0">
              <a:buNone/>
            </a:pPr>
            <a:r>
              <a:rPr lang="ka-GE" b="1" dirty="0"/>
              <a:t>განთავსების ადგილის შეცვლის და ტექნოლოგიური ალტერნატივა </a:t>
            </a:r>
            <a:endParaRPr lang="ka-GE" b="1" dirty="0" smtClean="0"/>
          </a:p>
          <a:p>
            <a:pPr algn="just"/>
            <a:r>
              <a:rPr lang="ka-GE" dirty="0"/>
              <a:t>ტექნოლოგიურ ალტერნატივად განიხილება ისეთი მანქანა-დანადგარების შეძენა და საწარმოო ციკლში ჩაშვება, რომელთა გამაცხელებელ ელემენტებად გამოყენებული იქნება ბუნებრივი აირი, რაც დამატებით გაზრდის უარყოფით ზემოქმედებას ატმოსფერულ ჰაერზე. </a:t>
            </a:r>
          </a:p>
          <a:p>
            <a:pPr algn="just"/>
            <a:r>
              <a:rPr lang="ka-GE" dirty="0"/>
              <a:t>მშენებლობის ეტაპისთვის განსაზღვრულია ექვსიდან ცხრა თვემდე პერიოდი, რაც თანმდევი ზემოქმედებებიდან გამომდინარე დაკავშირებული იქნება ადგილზე მობინადრე მცირე ზომის ჰაბიტატების საბინადრო ადგილების შეშფოთებასთან, რასაც აუცილებლად მოყვება მათი მიგრაცია. </a:t>
            </a:r>
          </a:p>
          <a:p>
            <a:pPr algn="just"/>
            <a:r>
              <a:rPr lang="ka-GE" dirty="0"/>
              <a:t>ზემოაღნიშნულ რეცეპტორებზე ზემოქმედების მიუხედავად, აღნიშნული ტერიტორიული და ტექნოლოგიური ალტერნატივა შესაძლოა განხილულ იქნას როგორც ერთ-ერთი ალტერნატივა. პროექტის მასშტაბის, ასევე  ადგილმდებარეობის გათვალისწინებით განიხილება როგორც შესაფერისი, თუმცა განხილული ალტერნატივის განხორციელების პირობებში მოხდება ენდემურ გარემოზე მნიშვნელოვანი ტექნოგენური ზემოქმედება, რომელიც მომავალში შეუქცევად ხასიათს მიიღებს. </a:t>
            </a:r>
            <a:endParaRPr lang="en-US" dirty="0"/>
          </a:p>
        </p:txBody>
      </p:sp>
    </p:spTree>
    <p:extLst>
      <p:ext uri="{BB962C8B-B14F-4D97-AF65-F5344CB8AC3E}">
        <p14:creationId xmlns:p14="http://schemas.microsoft.com/office/powerpoint/2010/main" val="686060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381000"/>
          </a:xfrm>
        </p:spPr>
        <p:txBody>
          <a:bodyPr>
            <a:normAutofit fontScale="90000"/>
          </a:bodyPr>
          <a:lstStyle/>
          <a:p>
            <a:r>
              <a:rPr lang="ka-GE" sz="2000" b="1" dirty="0">
                <a:solidFill>
                  <a:schemeClr val="tx1"/>
                </a:solidFill>
              </a:rPr>
              <a:t>შერჩეული ალტერნატივა</a:t>
            </a:r>
            <a:endParaRPr lang="en-US" sz="2000" b="1" dirty="0">
              <a:solidFill>
                <a:schemeClr val="tx1"/>
              </a:solidFill>
            </a:endParaRPr>
          </a:p>
        </p:txBody>
      </p:sp>
      <p:sp>
        <p:nvSpPr>
          <p:cNvPr id="3" name="Content Placeholder 2"/>
          <p:cNvSpPr>
            <a:spLocks noGrp="1"/>
          </p:cNvSpPr>
          <p:nvPr>
            <p:ph idx="1"/>
          </p:nvPr>
        </p:nvSpPr>
        <p:spPr>
          <a:xfrm>
            <a:off x="677334" y="990601"/>
            <a:ext cx="8596668" cy="5050762"/>
          </a:xfrm>
        </p:spPr>
        <p:txBody>
          <a:bodyPr>
            <a:normAutofit lnSpcReduction="10000"/>
          </a:bodyPr>
          <a:lstStyle/>
          <a:p>
            <a:pPr algn="just"/>
            <a:r>
              <a:rPr lang="ka-GE" dirty="0"/>
              <a:t>საწარმოდან მანძილი უახლოეს დასახლებულ პუნქტს შორის არის 7  მეტრი, რომელთა შორისაც არსებობს 2.5 მეტრის სიმაღლის ღობე. </a:t>
            </a:r>
          </a:p>
          <a:p>
            <a:pPr algn="just"/>
            <a:r>
              <a:rPr lang="ka-GE" dirty="0"/>
              <a:t>არსებული პოლიეთილენის გრანულების გადამამუშავებელი საწარმო აღჭურვილია ექსტრუდერებით (პოლიეთილენის ფირის დამამზადებელი აპარატი), ფლექსოგრაფიული სახატავით და ფირის საჭრელ-საწები დანადგარებით: </a:t>
            </a:r>
            <a:r>
              <a:rPr lang="ka-GE" dirty="0" smtClean="0"/>
              <a:t>3 </a:t>
            </a:r>
            <a:r>
              <a:rPr lang="ka-GE" dirty="0"/>
              <a:t>ცალი ექსტრუდერი (ჩინური წარმოების პოლიეთილენის ამომყვანი დანადგარი)- თითოეული 10 კგ/სთ-ში; </a:t>
            </a:r>
            <a:endParaRPr lang="ka-GE" dirty="0" smtClean="0"/>
          </a:p>
          <a:p>
            <a:pPr algn="just"/>
            <a:r>
              <a:rPr lang="ka-GE" dirty="0" smtClean="0"/>
              <a:t>პოლიეთილენის </a:t>
            </a:r>
            <a:r>
              <a:rPr lang="ka-GE" dirty="0"/>
              <a:t>ნარჩენების აღდენის პროცესი მიმდინარეობს 160-210°</a:t>
            </a:r>
            <a:r>
              <a:rPr lang="en-US" dirty="0"/>
              <a:t>C </a:t>
            </a:r>
            <a:r>
              <a:rPr lang="ka-GE" dirty="0"/>
              <a:t>ტემპერატურულ რეჟიმში. გამაცხელებელ ელემენტად გამოიყენება ელექტროტენები.  </a:t>
            </a:r>
          </a:p>
          <a:p>
            <a:pPr algn="just"/>
            <a:r>
              <a:rPr lang="ka-GE" dirty="0"/>
              <a:t>პროექტის ფარგლებში სამშენებლო სამუშაოები გათვალისწინებული არაა, საწარმო მოეწყობა არსებულ შენობა-ნაგებობაში. საწარმოს სამუშაო გრაფიკი იქნება წლის განმავლობაში 350 დღე 8 საათის განმავლობაში, სადაც დასაქმებული იქნება 20 ადამიანი.  </a:t>
            </a:r>
          </a:p>
          <a:p>
            <a:pPr algn="just"/>
            <a:r>
              <a:rPr lang="ka-GE" dirty="0"/>
              <a:t>საწარმო წელიწადში გადაამუშავებს 89.6 ტ პოლიეთილენის ნარჩენს ექსტრუზიის მეთოდით, სადაც გამაცხელებელ საშუალებებად გამოყენებული იქნება ელექტროტენები.  </a:t>
            </a:r>
          </a:p>
          <a:p>
            <a:pPr marL="0" indent="0">
              <a:buNone/>
            </a:pPr>
            <a:endParaRPr lang="en-US" dirty="0"/>
          </a:p>
        </p:txBody>
      </p:sp>
    </p:spTree>
    <p:extLst>
      <p:ext uri="{BB962C8B-B14F-4D97-AF65-F5344CB8AC3E}">
        <p14:creationId xmlns:p14="http://schemas.microsoft.com/office/powerpoint/2010/main" val="3491472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366584"/>
          </a:xfrm>
        </p:spPr>
        <p:txBody>
          <a:bodyPr>
            <a:normAutofit/>
          </a:bodyPr>
          <a:lstStyle/>
          <a:p>
            <a:r>
              <a:rPr lang="ka-GE" sz="1800" b="1" dirty="0">
                <a:solidFill>
                  <a:schemeClr val="tx1"/>
                </a:solidFill>
              </a:rPr>
              <a:t>ალტერნატივების შეფასება</a:t>
            </a:r>
            <a:endParaRPr lang="en-US" sz="1800" b="1" dirty="0">
              <a:solidFill>
                <a:schemeClr val="tx1"/>
              </a:solidFill>
            </a:endParaRPr>
          </a:p>
        </p:txBody>
      </p:sp>
      <p:sp>
        <p:nvSpPr>
          <p:cNvPr id="3" name="Content Placeholder 2"/>
          <p:cNvSpPr>
            <a:spLocks noGrp="1"/>
          </p:cNvSpPr>
          <p:nvPr>
            <p:ph idx="1"/>
          </p:nvPr>
        </p:nvSpPr>
        <p:spPr>
          <a:xfrm>
            <a:off x="677334" y="1099751"/>
            <a:ext cx="8596668" cy="4941611"/>
          </a:xfrm>
        </p:spPr>
        <p:txBody>
          <a:bodyPr>
            <a:normAutofit fontScale="85000" lnSpcReduction="20000"/>
          </a:bodyPr>
          <a:lstStyle/>
          <a:p>
            <a:pPr algn="just"/>
            <a:r>
              <a:rPr lang="ka-GE" dirty="0" smtClean="0"/>
              <a:t>არ განხორციელების ალტერნატივის ვარიანტი უარყოფითად შეგვიძლია შევაფასოთ, რადგან არ მოხდება 89.6 ტონა პოლიეთილენის ნარჩენების გადამუშავება-რეციკლირება და გამომდინარე აქედან იზრდება რისკები 89.6 ტონა პოლიეთილენის ნარჩენების გარემოში მოხვედრის, რაც დამატებით უარყოფითი ზემოქმედების რისკებს ზრდის გარემოს ცალკეულ კომპონენტებზე. საწარმოს მოწყობას და ექსპლუატაციას გააჩნია მინიმალური ზემოქმედება გარემოზე. ზემოაღნიშნულიდან გამომდინარე არგანხორციელების ალტერნატივა მიუღებელია და არ განიხილება. </a:t>
            </a:r>
          </a:p>
          <a:p>
            <a:pPr algn="just"/>
            <a:r>
              <a:rPr lang="ka-GE" dirty="0" smtClean="0"/>
              <a:t>წარმოდგენილი განთავსების ადგილის შეცვლის და ტექნოლოგიური ალტერნატივის განხორციელების შემთხვევაში მოხდება ენდემური ტერიტორიის ათვისება, სადაც საჭირო იქნება შენობა-ნაგებობის აშენება, რაც დამატებით საჭიროებს შიდა კომუნიკაციების (ელ. ენერგია, წყალი, კანალიზაცია) და მისასვლელი გზების მოწყობას. ასევე მოხდება ტერიტორიის ტექნოგენური და ვიზუალურ-ლანდშაფტური ცვლილება.</a:t>
            </a:r>
          </a:p>
          <a:p>
            <a:pPr algn="just"/>
            <a:r>
              <a:rPr lang="ka-GE" dirty="0"/>
              <a:t>შერჩეული ალტერნატივა მოიცავს პოლიეთილენის ნარჩენების გადამამუშავებელი საწარმოს მოწყობას ტექნოგენურად სახეცვლილ სამეურნეო ეზოში, არსებულ კაპიტალურ შენობა-ნაგებობაში, რომელიც წლების განმავლობაში განიცდიდა ანთროპოგენულ ზემოქმედებას. საწარმოს მოწყობა არ საჭიროებს დამატებით სამშენებლო სამუშაოებს, რაც ამცირეს გარემოს ცალკეულ </a:t>
            </a:r>
            <a:r>
              <a:rPr lang="ka-GE" dirty="0" smtClean="0"/>
              <a:t>რეცეპტორებზე ზემოქმედებას </a:t>
            </a:r>
            <a:r>
              <a:rPr lang="ka-GE" dirty="0"/>
              <a:t>(ნიადაგის ნაყოფიერი ფენა, ხმაურის გავრცელება, ვიბრაციით ზემოქმედება). ტერიტორიიდან ახლოსაა განლაგებული საავტომობილო გზა, რის გამოც ახალი გზის მშენებლობა საჭიროა არაა. ტერიტორია დიდი მანძილითაა დაშორებული ზედაპირული წყლის, კვების და სხვა სახის სენსიტიური ობიექტებისგან, დაცული ტერიტორიებიდან, ისტორიულ-კულტურული და არქეოლოგიური ძეგლებიდან. ვინაიდან დამატებითი ტექნოლოგიური ხაზი განთავსდება არსებულ შენობა-ნაგებობაში ვიზუალურ ლანდშაფტური ცვლილება არ გვექნება. სამშენებლო სამუშაოების არ ქონის გამო მცირდება ნარჩენების წარმოქმნით გამოწვეული ზემოქმედება, ასევე - ზემოქმედება ფლორაზე, ფაუნაზე, ადამიანის ჯანმრთელობასა და უსაფრთხოებაზე. </a:t>
            </a:r>
            <a:endParaRPr lang="en-US" dirty="0"/>
          </a:p>
        </p:txBody>
      </p:sp>
    </p:spTree>
    <p:extLst>
      <p:ext uri="{BB962C8B-B14F-4D97-AF65-F5344CB8AC3E}">
        <p14:creationId xmlns:p14="http://schemas.microsoft.com/office/powerpoint/2010/main" val="3234346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6245"/>
          </a:xfrm>
        </p:spPr>
        <p:txBody>
          <a:bodyPr>
            <a:normAutofit/>
          </a:bodyPr>
          <a:lstStyle/>
          <a:p>
            <a:pPr algn="ctr"/>
            <a:r>
              <a:rPr lang="ka-GE" sz="4000" b="1" dirty="0" smtClean="0">
                <a:solidFill>
                  <a:schemeClr val="tx1"/>
                </a:solidFill>
              </a:rPr>
              <a:t>გარემოზე შესაძლო ზემოქმედება</a:t>
            </a:r>
            <a:endParaRPr lang="ka-GE" sz="4000" b="1" dirty="0">
              <a:solidFill>
                <a:schemeClr val="tx1"/>
              </a:solidFill>
            </a:endParaRPr>
          </a:p>
        </p:txBody>
      </p:sp>
      <p:sp>
        <p:nvSpPr>
          <p:cNvPr id="3" name="Content Placeholder 2"/>
          <p:cNvSpPr>
            <a:spLocks noGrp="1"/>
          </p:cNvSpPr>
          <p:nvPr>
            <p:ph idx="1"/>
          </p:nvPr>
        </p:nvSpPr>
        <p:spPr>
          <a:xfrm>
            <a:off x="677334" y="2023673"/>
            <a:ext cx="8596668" cy="4017690"/>
          </a:xfrm>
        </p:spPr>
        <p:txBody>
          <a:bodyPr>
            <a:normAutofit fontScale="85000" lnSpcReduction="10000"/>
          </a:bodyPr>
          <a:lstStyle/>
          <a:p>
            <a:pPr algn="just"/>
            <a:r>
              <a:rPr lang="ka-GE" sz="2000" dirty="0">
                <a:solidFill>
                  <a:schemeClr val="tx1"/>
                </a:solidFill>
              </a:rPr>
              <a:t>საწარმოდან გაფრქვეული. ატმოსფერული ჰაერის ძირითადი დამაბინძურებელი ნივთიერებებია: პოლიმერული მტვერი. ძმარმჟავა. ნახშირჟანგი. მეთილის სპირტი და ეთილაცეტატი.  ანგარიში შესრულებულია საწარმოს მაქსიმალური დატვირთვის პირობებისათვის საანგარიშო მეთოდების და საწარმოს მიერ მოწოდებული ინფორმაციის გათვალისწინებით. </a:t>
            </a:r>
          </a:p>
          <a:p>
            <a:pPr algn="just"/>
            <a:r>
              <a:rPr lang="ka-GE" sz="2000" dirty="0" smtClean="0">
                <a:solidFill>
                  <a:schemeClr val="tx1"/>
                </a:solidFill>
              </a:rPr>
              <a:t>ატმოსფერული </a:t>
            </a:r>
            <a:r>
              <a:rPr lang="ka-GE" sz="2000" dirty="0">
                <a:solidFill>
                  <a:schemeClr val="tx1"/>
                </a:solidFill>
              </a:rPr>
              <a:t>ჰაერის დაბინძურება შესაძლოა </a:t>
            </a:r>
            <a:r>
              <a:rPr lang="ka-GE" sz="2000" dirty="0" smtClean="0">
                <a:solidFill>
                  <a:schemeClr val="tx1"/>
                </a:solidFill>
              </a:rPr>
              <a:t>მოხდეს საწარმოს ექსპლუატაციის პროცესში მანქანა-დანადგარების საშუალებით. </a:t>
            </a:r>
          </a:p>
          <a:p>
            <a:pPr algn="just"/>
            <a:r>
              <a:rPr lang="ka-GE" sz="2000" dirty="0">
                <a:solidFill>
                  <a:schemeClr val="tx1"/>
                </a:solidFill>
              </a:rPr>
              <a:t>ატმოსფერულ ჰაერზე მნიშვნელოვანი უარყოფითი ზემოქმედება შესაძლებელია განხილულ იქნას მხოლოდ საშტატო რეჟიმიდან გადახვევის შემთხვევებში, როგორიცაა: დანადგარების მუშაობის პროცესში ავარიული შემთხვევები, პერსონალის დაუდევრობა და ა.შ. რასაც შესაძლოა მოყვეს გადასამუშავებელი ნედლეულის უფრო მაღალი ტემპერატურით დამუშავება და ხანძარი.  აქვე აღსანიშნავია, რომ საწარმოს მაშტაბის, სამუშაო რეჟიმის და ტექნოლოგიის დაცვის შემთხვევაში ატმოსფერულ ჰაერზე ზემოქმედება მნიშვნელოვანი არ იქნება და შეიძლება შეფასდეს როგორც დაბალი. </a:t>
            </a:r>
            <a:endParaRPr lang="ka-GE" sz="2000" dirty="0" smtClean="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66358099"/>
              </p:ext>
            </p:extLst>
          </p:nvPr>
        </p:nvGraphicFramePr>
        <p:xfrm>
          <a:off x="911668" y="1304145"/>
          <a:ext cx="8128000" cy="51816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20314533"/>
                    </a:ext>
                  </a:extLst>
                </a:gridCol>
              </a:tblGrid>
              <a:tr h="473855">
                <a:tc>
                  <a:txBody>
                    <a:bodyPr/>
                    <a:lstStyle/>
                    <a:p>
                      <a:pPr algn="ctr"/>
                      <a:r>
                        <a:rPr lang="ka-GE" sz="2800" dirty="0" smtClean="0">
                          <a:solidFill>
                            <a:schemeClr val="tx1"/>
                          </a:solidFill>
                        </a:rPr>
                        <a:t>ატმოსფერულ ჰაერზე ზემოქმედება</a:t>
                      </a:r>
                      <a:endParaRPr lang="ka-GE" sz="2800" dirty="0">
                        <a:solidFill>
                          <a:schemeClr val="tx1"/>
                        </a:solidFill>
                      </a:endParaRPr>
                    </a:p>
                  </a:txBody>
                  <a:tcPr>
                    <a:solidFill>
                      <a:schemeClr val="bg1"/>
                    </a:solidFill>
                  </a:tcPr>
                </a:tc>
                <a:extLst>
                  <a:ext uri="{0D108BD9-81ED-4DB2-BD59-A6C34878D82A}">
                    <a16:rowId xmlns:a16="http://schemas.microsoft.com/office/drawing/2014/main" val="2418242712"/>
                  </a:ext>
                </a:extLst>
              </a:tr>
            </a:tbl>
          </a:graphicData>
        </a:graphic>
      </p:graphicFrame>
    </p:spTree>
    <p:extLst>
      <p:ext uri="{BB962C8B-B14F-4D97-AF65-F5344CB8AC3E}">
        <p14:creationId xmlns:p14="http://schemas.microsoft.com/office/powerpoint/2010/main" val="13622060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აკუსტიკური ხმაურით გამოწვეული ზემოქმედება</a:t>
            </a:r>
            <a:endParaRPr lang="ka-GE" sz="3200" b="1" dirty="0">
              <a:solidFill>
                <a:schemeClr val="tx1"/>
              </a:solidFill>
            </a:endParaRPr>
          </a:p>
        </p:txBody>
      </p:sp>
      <p:sp>
        <p:nvSpPr>
          <p:cNvPr id="3" name="Content Placeholder 2"/>
          <p:cNvSpPr>
            <a:spLocks noGrp="1"/>
          </p:cNvSpPr>
          <p:nvPr>
            <p:ph idx="1"/>
          </p:nvPr>
        </p:nvSpPr>
        <p:spPr>
          <a:xfrm>
            <a:off x="677334" y="1693333"/>
            <a:ext cx="8596668" cy="4348029"/>
          </a:xfrm>
        </p:spPr>
        <p:txBody>
          <a:bodyPr>
            <a:normAutofit fontScale="70000" lnSpcReduction="20000"/>
          </a:bodyPr>
          <a:lstStyle/>
          <a:p>
            <a:pPr algn="just"/>
            <a:r>
              <a:rPr lang="ka-GE" sz="2000" dirty="0">
                <a:solidFill>
                  <a:schemeClr val="tx1"/>
                </a:solidFill>
              </a:rPr>
              <a:t>აკუსტიკური ხმაურით ზემოქმედება მოსალოდნელია საწარმოს ექსპლუატაციის ეტაპზე, რომელიც გამოწვეული იქნება ტრანსპორტის მოძრაობით და ნარჩენების გადამუშავების პროცესში  მანქანადანადგარების მუშაობით, ხოლო დამატებითი საწარმოო ხაზის მოწყობის პერიოდში მისი მასშტაბის და დროის გათვალისწინებით აკუსტიკური ხმაურით ზემოქმედება პრაქტიკულად </a:t>
            </a:r>
            <a:r>
              <a:rPr lang="ka-GE" sz="2000" dirty="0" smtClean="0">
                <a:solidFill>
                  <a:schemeClr val="tx1"/>
                </a:solidFill>
              </a:rPr>
              <a:t>გამორიცხულია.</a:t>
            </a:r>
          </a:p>
          <a:p>
            <a:pPr algn="just"/>
            <a:r>
              <a:rPr lang="ka-GE" sz="2000" dirty="0">
                <a:solidFill>
                  <a:schemeClr val="tx1"/>
                </a:solidFill>
              </a:rPr>
              <a:t>ექსპლუატაციის პროცესში აკუსტიკური ხმაურის გავრცელება, ასევე შესაძლოა გამოწვეული იყოს მანქანა-დანადგარების გეგმიური სარემონტო  სამუშაოების განხორციელების დროს, თუმცა აღნიშნული სამუშაოები განხორციელდება პერიოდულად, რომელსაც არ ექნება ინტენსიური სახე და არ მოითხოვს დიდ დროს და ადამიანურ რესურს. </a:t>
            </a:r>
            <a:endParaRPr lang="en-US" sz="2000" dirty="0">
              <a:solidFill>
                <a:schemeClr val="tx1"/>
              </a:solidFill>
            </a:endParaRPr>
          </a:p>
          <a:p>
            <a:pPr algn="just"/>
            <a:r>
              <a:rPr lang="ka-GE" sz="2000" dirty="0">
                <a:solidFill>
                  <a:schemeClr val="tx1"/>
                </a:solidFill>
              </a:rPr>
              <a:t>ექსპლუატაციის ეტაპზე აკუსტიკური ხმაური გამოწვეული ზემოქმედება მოსალოდნელია ნედლეულის, ნარჩენების და მზა პროდუქციის ტრანსპორტირების დროს ავტოსატრანსპორტო საშუალებების შედეგად. კვირის განმავლობაში საწარმოში ნედლეულის, ნარჩენების და მზა პროდუქციის ტრანსპორტირებისთვის დაგეგმილია 6 სატრანსპორტო ოპერაცია, ვინაიდან საწარმოს </a:t>
            </a:r>
          </a:p>
          <a:p>
            <a:pPr algn="just"/>
            <a:r>
              <a:rPr lang="ka-GE" sz="2000" dirty="0" smtClean="0">
                <a:solidFill>
                  <a:schemeClr val="tx1"/>
                </a:solidFill>
              </a:rPr>
              <a:t>წარმადობა </a:t>
            </a:r>
            <a:r>
              <a:rPr lang="ka-GE" sz="2000" dirty="0">
                <a:solidFill>
                  <a:schemeClr val="tx1"/>
                </a:solidFill>
              </a:rPr>
              <a:t>შეადგენს კვირის განმავლობაში 5,2 ტონას. გამომდინარე ა/ტრანსპორტის ტვირთის მოცულობისა, რომელიც არ აღემატება 1 ტონას თითო სატრანსპორტო ოპერაციისთვის. ტრანსპორტირებისათვის გამოყენებული იქნება შედარებით მცირე ტვირთამწეობის სატვირთო ავტომობილები, რომელთაც აკუსტიკური ხმაურით გამოწვეული ზემოქმედება მნიშვნელოვანი არ ექნება</a:t>
            </a:r>
            <a:endParaRPr lang="ka-GE" sz="2000" dirty="0" smtClean="0">
              <a:solidFill>
                <a:schemeClr val="tx1"/>
              </a:solidFill>
            </a:endParaRPr>
          </a:p>
        </p:txBody>
      </p:sp>
    </p:spTree>
    <p:extLst>
      <p:ext uri="{BB962C8B-B14F-4D97-AF65-F5344CB8AC3E}">
        <p14:creationId xmlns:p14="http://schemas.microsoft.com/office/powerpoint/2010/main" val="3100546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91067"/>
          </a:xfrm>
        </p:spPr>
        <p:txBody>
          <a:bodyPr>
            <a:normAutofit/>
          </a:bodyPr>
          <a:lstStyle/>
          <a:p>
            <a:pPr algn="ctr"/>
            <a:r>
              <a:rPr lang="ka-GE" sz="2400" b="1" dirty="0">
                <a:solidFill>
                  <a:schemeClr val="tx1"/>
                </a:solidFill>
              </a:rPr>
              <a:t>აკუსტიკური ხმაურით გამოწვეული ზემოქმედება</a:t>
            </a:r>
            <a:endParaRPr lang="en-US" sz="2400" b="1" dirty="0">
              <a:solidFill>
                <a:schemeClr val="tx1"/>
              </a:solidFill>
            </a:endParaRPr>
          </a:p>
        </p:txBody>
      </p:sp>
      <p:sp>
        <p:nvSpPr>
          <p:cNvPr id="3" name="Content Placeholder 2"/>
          <p:cNvSpPr>
            <a:spLocks noGrp="1"/>
          </p:cNvSpPr>
          <p:nvPr>
            <p:ph idx="1"/>
          </p:nvPr>
        </p:nvSpPr>
        <p:spPr>
          <a:xfrm>
            <a:off x="677334" y="1263122"/>
            <a:ext cx="8596668" cy="5002211"/>
          </a:xfrm>
        </p:spPr>
        <p:txBody>
          <a:bodyPr>
            <a:normAutofit fontScale="62500" lnSpcReduction="20000"/>
          </a:bodyPr>
          <a:lstStyle/>
          <a:p>
            <a:pPr marL="0" indent="0">
              <a:buNone/>
            </a:pPr>
            <a:r>
              <a:rPr lang="ka-GE" sz="2600" b="1" dirty="0" smtClean="0"/>
              <a:t>შემარბილებელი ღონისძიებები</a:t>
            </a:r>
          </a:p>
          <a:p>
            <a:pPr algn="just"/>
            <a:r>
              <a:rPr lang="ka-GE" sz="2200" dirty="0"/>
              <a:t>საწარმოს მოწყობის ეტაპზე აკუსტიკური ხმაურით გამოწვეული ზემოქმედება აპრაქტიკულად არ გვექნება, აქედან გამომდინარე შემარბილებელი ღონისძიებების გატარება საჭირო არ იქნება. </a:t>
            </a:r>
          </a:p>
          <a:p>
            <a:pPr algn="just"/>
            <a:r>
              <a:rPr lang="ka-GE" sz="2200" dirty="0"/>
              <a:t>ექსპლუატაციის ეტაპზე აკუსტიკური ხმაურით გარემოზე ზემოქმედება მოსალოდნელია მანქანადანადგარების მუშობის პროცესში.  </a:t>
            </a:r>
          </a:p>
          <a:p>
            <a:pPr algn="just"/>
            <a:r>
              <a:rPr lang="ka-GE" sz="2200" dirty="0"/>
              <a:t>საპროექტო ტექნოლოგიური ხაზის ექსპლუატაციის წინა სატესტო პერიოდში ჩატარდება დამატებითი აკუსტიკური ხმაურის დონის გაზომვები, თუ აკუსტიკური ხმაურის დონე გადააჭარბებს საქართველოს კანონმდებლობით გათვალისწინებულ ნორმებს, საწარმოსა და უახლოეს მოსახლეს შორის დამატებით შემუშავდება შემარბილებელი ღონისძიებები-მოეწყობა ხმაურ დამცავი ბარიერები ან ეკრანი. </a:t>
            </a:r>
          </a:p>
          <a:p>
            <a:pPr algn="just"/>
            <a:r>
              <a:rPr lang="ka-GE" sz="2200" dirty="0"/>
              <a:t>მომსახურე პერსონალს პერიოდულად ჩაუტარდება შესაბამის საკითხზე სწავლება/ტრენინგები. საწარმოს მოედანზე, სადაც აკუსტიკური ხმაურის გავრცელება აჭარბებს დაშვებულ ნორმებს, მომსახურე პერსონალი აღიჭურვება ინდივიდუალური დამცავი საშუალებებით.  </a:t>
            </a:r>
          </a:p>
          <a:p>
            <a:pPr algn="just"/>
            <a:r>
              <a:rPr lang="ka-GE" sz="2200" dirty="0"/>
              <a:t>საწარმოო მოედანს და უახლოეს დასახლებულ პუნქტს შორის არსებობს კაპიტალური შენობის მზიდი კედელი (30სმ) და ნაწილობრივ ბეტონის ღობე (სიმაღლე 2.5 მ), რომელიც მნიშვნელოვნად ამცირებს აკუსტიკური ხმაურის დონის გავრცელებას.  </a:t>
            </a:r>
          </a:p>
          <a:p>
            <a:pPr algn="just"/>
            <a:r>
              <a:rPr lang="ka-GE" sz="2200" dirty="0"/>
              <a:t>როგორც ზემოთ აღინიშნა პერიოდული მონიტორინგის განხორციელებისას თუ აკუსტიკური ხმაურის დონე გადააჭარბებს საქართველოს კანონმდებლობით გათვალისწინებულ ნორმებს, საწარმოსა და უახლოეს მოსახლეს შორის დამატებით შემუშავდება შემარბილებელი ღონისძიებებიმოეწყობა ხმაურ დამცავი ბარიერები ან ეკრანი. </a:t>
            </a:r>
          </a:p>
          <a:p>
            <a:pPr algn="just"/>
            <a:r>
              <a:rPr lang="ka-GE" sz="2200" dirty="0"/>
              <a:t>ა/ტრანსპორტი, რომელიც გარემოსდაცვითი და უსაფრთხოების ტექნიკურ ნორმებს ვერ დააკმაყოფილებს არ დაიშვება საწარმოო ტერიტორიაზე, რაზეც დაწესდება შესაბამისი მონიტორინგი.</a:t>
            </a:r>
            <a:endParaRPr lang="en-US" sz="2200" dirty="0"/>
          </a:p>
        </p:txBody>
      </p:sp>
    </p:spTree>
    <p:extLst>
      <p:ext uri="{BB962C8B-B14F-4D97-AF65-F5344CB8AC3E}">
        <p14:creationId xmlns:p14="http://schemas.microsoft.com/office/powerpoint/2010/main" val="1149598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1200"/>
          </a:xfrm>
        </p:spPr>
        <p:txBody>
          <a:bodyPr>
            <a:normAutofit/>
          </a:bodyPr>
          <a:lstStyle/>
          <a:p>
            <a:pPr algn="ctr"/>
            <a:r>
              <a:rPr lang="ka-GE" sz="2800" b="1" dirty="0">
                <a:solidFill>
                  <a:schemeClr val="tx1"/>
                </a:solidFill>
              </a:rPr>
              <a:t>ზემოქმედება ნიადაგის ნაყოფიერ ფენაზე</a:t>
            </a:r>
          </a:p>
        </p:txBody>
      </p:sp>
      <p:sp>
        <p:nvSpPr>
          <p:cNvPr id="3" name="Content Placeholder 2"/>
          <p:cNvSpPr>
            <a:spLocks noGrp="1"/>
          </p:cNvSpPr>
          <p:nvPr>
            <p:ph idx="1"/>
          </p:nvPr>
        </p:nvSpPr>
        <p:spPr/>
        <p:txBody>
          <a:bodyPr/>
          <a:lstStyle/>
          <a:p>
            <a:pPr algn="just"/>
            <a:r>
              <a:rPr lang="ka-GE" sz="1600" dirty="0">
                <a:solidFill>
                  <a:schemeClr val="tx1"/>
                </a:solidFill>
              </a:rPr>
              <a:t>ვინაიდან შპს ,,</a:t>
            </a:r>
            <a:r>
              <a:rPr lang="ka-GE" sz="1600" dirty="0" err="1">
                <a:solidFill>
                  <a:schemeClr val="tx1"/>
                </a:solidFill>
              </a:rPr>
              <a:t>პოლიპლასტი</a:t>
            </a:r>
            <a:r>
              <a:rPr lang="ka-GE" sz="1600" dirty="0">
                <a:solidFill>
                  <a:schemeClr val="tx1"/>
                </a:solidFill>
              </a:rPr>
              <a:t>’’ წარმოადგენს არსებულ საწარმოს და პროექტის ფარგლებში არ საჭიროებს რაიმე სამშენებლო სამუშაოების ჩატარებას და ახალი ტერიტორიების ათვისებას, ზემოქმედება ნიადაგის ნაყოფიერ ფენაზე არ განიხილება. </a:t>
            </a:r>
          </a:p>
          <a:p>
            <a:endParaRPr lang="ka-GE" dirty="0"/>
          </a:p>
        </p:txBody>
      </p:sp>
    </p:spTree>
    <p:extLst>
      <p:ext uri="{BB962C8B-B14F-4D97-AF65-F5344CB8AC3E}">
        <p14:creationId xmlns:p14="http://schemas.microsoft.com/office/powerpoint/2010/main" val="19089715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9733"/>
          </a:xfrm>
        </p:spPr>
        <p:txBody>
          <a:bodyPr>
            <a:noAutofit/>
          </a:bodyPr>
          <a:lstStyle/>
          <a:p>
            <a:pPr algn="ctr"/>
            <a:r>
              <a:rPr lang="ka-GE" sz="2800" b="1" dirty="0">
                <a:solidFill>
                  <a:schemeClr val="tx1"/>
                </a:solidFill>
              </a:rPr>
              <a:t>ზედაპირული/მიწისქვეშა/გრუნტის წყლებზე ზემოქმედება </a:t>
            </a:r>
            <a:endParaRPr lang="ka-GE" sz="2800" b="1" dirty="0">
              <a:solidFill>
                <a:schemeClr val="tx1"/>
              </a:solidFill>
            </a:endParaRPr>
          </a:p>
        </p:txBody>
      </p:sp>
      <p:sp>
        <p:nvSpPr>
          <p:cNvPr id="3" name="Content Placeholder 2"/>
          <p:cNvSpPr>
            <a:spLocks noGrp="1"/>
          </p:cNvSpPr>
          <p:nvPr>
            <p:ph idx="1"/>
          </p:nvPr>
        </p:nvSpPr>
        <p:spPr>
          <a:xfrm>
            <a:off x="677334" y="1625599"/>
            <a:ext cx="8596668" cy="4792133"/>
          </a:xfrm>
        </p:spPr>
        <p:txBody>
          <a:bodyPr>
            <a:normAutofit/>
          </a:bodyPr>
          <a:lstStyle/>
          <a:p>
            <a:pPr algn="just"/>
            <a:r>
              <a:rPr lang="ka-GE" dirty="0"/>
              <a:t>პროექტის ფარგლებში ზედაპირული/მიწისქვეშა/გრუნტის წყლის დაბინძურების რისკი ძალზედ დაბალია, რადგან ტერიტორიის სიახლოვეს არ გვხვდება მათი გამოვლინებები. </a:t>
            </a:r>
            <a:endParaRPr lang="ka-GE" dirty="0" smtClean="0"/>
          </a:p>
          <a:p>
            <a:pPr algn="just"/>
            <a:r>
              <a:rPr lang="ka-GE" dirty="0" smtClean="0"/>
              <a:t>საწარმოს </a:t>
            </a:r>
            <a:r>
              <a:rPr lang="ka-GE" dirty="0"/>
              <a:t>წყალმომარაგება და კანალიზაციით სარგებლობა ხდება შესაბამისი ხელშეკრულების საფუძველზე ,,</a:t>
            </a:r>
            <a:r>
              <a:rPr lang="en-US" dirty="0"/>
              <a:t>GWP’’-</a:t>
            </a:r>
            <a:r>
              <a:rPr lang="ka-GE" dirty="0"/>
              <a:t>თან. ზედაპირული, მიწისქვეშა და გრუნტის წყლები დაბინძურება შესაძლოა გამოიწვიოს ზეთის და საღებავების ავარიულმა დაღვრამ</a:t>
            </a:r>
            <a:r>
              <a:rPr lang="ka-GE" dirty="0" smtClean="0"/>
              <a:t>.</a:t>
            </a:r>
          </a:p>
          <a:p>
            <a:pPr algn="just"/>
            <a:r>
              <a:rPr lang="ka-GE" dirty="0" smtClean="0"/>
              <a:t> გამომდინარე </a:t>
            </a:r>
            <a:r>
              <a:rPr lang="ka-GE" dirty="0"/>
              <a:t>იქიდან, რომ საწარმოო მოედანი საკმაოდ დაშორებულია ზედაპირული წყლების ტერიტორიებისგან, ზემოქმედება წყლის გარემოზე მოსალოდნელი არაა და შემარბილებელი ღონისძიებების გატარებას არ საჭიროებს. </a:t>
            </a:r>
            <a:endParaRPr lang="ka-GE" dirty="0"/>
          </a:p>
        </p:txBody>
      </p:sp>
    </p:spTree>
    <p:extLst>
      <p:ext uri="{BB962C8B-B14F-4D97-AF65-F5344CB8AC3E}">
        <p14:creationId xmlns:p14="http://schemas.microsoft.com/office/powerpoint/2010/main" val="4097917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3290"/>
          </a:xfrm>
        </p:spPr>
        <p:txBody>
          <a:bodyPr>
            <a:normAutofit/>
          </a:bodyPr>
          <a:lstStyle/>
          <a:p>
            <a:pPr algn="ctr"/>
            <a:r>
              <a:rPr lang="ka-GE" sz="2800" b="1" dirty="0">
                <a:solidFill>
                  <a:schemeClr val="tx1"/>
                </a:solidFill>
              </a:rPr>
              <a:t>საკანონმდებლო საფუძველი</a:t>
            </a:r>
            <a:endParaRPr lang="ka-GE" sz="2800" b="1" dirty="0"/>
          </a:p>
        </p:txBody>
      </p:sp>
      <p:sp>
        <p:nvSpPr>
          <p:cNvPr id="3" name="Content Placeholder 2"/>
          <p:cNvSpPr>
            <a:spLocks noGrp="1"/>
          </p:cNvSpPr>
          <p:nvPr>
            <p:ph idx="1"/>
          </p:nvPr>
        </p:nvSpPr>
        <p:spPr>
          <a:xfrm>
            <a:off x="677334" y="1110343"/>
            <a:ext cx="8596668" cy="5633357"/>
          </a:xfrm>
        </p:spPr>
        <p:txBody>
          <a:bodyPr>
            <a:normAutofit fontScale="92500" lnSpcReduction="20000"/>
          </a:bodyPr>
          <a:lstStyle/>
          <a:p>
            <a:pPr algn="just"/>
            <a:r>
              <a:rPr lang="ka-GE" sz="2000" dirty="0">
                <a:solidFill>
                  <a:schemeClr val="tx1"/>
                </a:solidFill>
              </a:rPr>
              <a:t>საქართველოს კანონის „გარემოსდაცვითი შეფასების კოდექსი“-ს მე-6 მუხლის შესაბამისად, გზშ-ის ერთ-ერთი ეტაპია სკოპინგის პროცედურა, რომელიც განსაზღვრავს გზშ-ისთვის მოსაპოვებელი და შესასწავლი ინფორმაციის ჩამონათვალს და ამ ინფორმაციის გზშ-ის ანგარიშში ასახვის საშუალებებს. აღნიშნული პროცედურის საფუძველზე, მზადდება დოკუმენტი (სკოპინგის ანგარიში), რომლის საფუძველზეც სამინისტრომ გასცა სკოპინგის დასკვნა. ამავე კოდექსის საფუძველზე, სამინისტროს მიერ სკოპინგის დასკვნის დამტკიცების შემდეგ საქმიანობის </a:t>
            </a:r>
            <a:r>
              <a:rPr lang="ka-GE" sz="2000" dirty="0" smtClean="0">
                <a:solidFill>
                  <a:schemeClr val="tx1"/>
                </a:solidFill>
              </a:rPr>
              <a:t>განმახორციელებელმა უნდა </a:t>
            </a:r>
            <a:r>
              <a:rPr lang="ka-GE" sz="2000" dirty="0">
                <a:solidFill>
                  <a:schemeClr val="tx1"/>
                </a:solidFill>
              </a:rPr>
              <a:t>უზრუნველყოს გზშ-ის ანგარიშის მომზადება. </a:t>
            </a:r>
            <a:r>
              <a:rPr lang="ka-GE" sz="2000" dirty="0" smtClean="0">
                <a:solidFill>
                  <a:schemeClr val="tx1"/>
                </a:solidFill>
              </a:rPr>
              <a:t>მომზადდა </a:t>
            </a:r>
            <a:r>
              <a:rPr lang="ka-GE" sz="2000" dirty="0">
                <a:solidFill>
                  <a:schemeClr val="tx1"/>
                </a:solidFill>
              </a:rPr>
              <a:t>წინამდებარე დოკუმენტი საქმიანობის განხორციელებისთვის საჭირო ყველა დეტალის მითითებით. </a:t>
            </a:r>
            <a:endParaRPr lang="en-US" sz="2000" dirty="0" smtClean="0">
              <a:solidFill>
                <a:schemeClr val="tx1"/>
              </a:solidFill>
            </a:endParaRPr>
          </a:p>
          <a:p>
            <a:pPr algn="just"/>
            <a:r>
              <a:rPr lang="ka-GE" sz="2000" dirty="0">
                <a:solidFill>
                  <a:schemeClr val="tx1"/>
                </a:solidFill>
              </a:rPr>
              <a:t>პროექტი განეკუთვნება საქართველოს კანონის ,,გარემოსდაცვითი შეფასების კოდექსი’’-ს </a:t>
            </a:r>
            <a:r>
              <a:rPr lang="en-US" sz="2000" dirty="0">
                <a:solidFill>
                  <a:schemeClr val="tx1"/>
                </a:solidFill>
              </a:rPr>
              <a:t>II </a:t>
            </a:r>
            <a:r>
              <a:rPr lang="ka-GE" sz="2000" dirty="0">
                <a:solidFill>
                  <a:schemeClr val="tx1"/>
                </a:solidFill>
              </a:rPr>
              <a:t>დანართის 10.3 პუნქტით გათვალისწინებულ საქმიანობას. როგორც უკვე აღვნიშნეთ, საქმიანობის განხორციელების მიზნით, მომზადდა სკოპინგის ანგარიში, რაზე დაყრდნობითაც სამინისტრომ მიიღო შესაბამისი გადაწყვეტილება. </a:t>
            </a:r>
            <a:endParaRPr lang="ka-GE" sz="2000" dirty="0" smtClean="0">
              <a:solidFill>
                <a:schemeClr val="tx1"/>
              </a:solidFill>
            </a:endParaRPr>
          </a:p>
          <a:p>
            <a:pPr algn="just"/>
            <a:r>
              <a:rPr lang="ka-GE" dirty="0"/>
              <a:t>გარემოსდაცვითი გადაწყვეტილების მიღების თაობაზე განცხადების რეგისტრაციიდან არაუადრეს 51-ე დღისა და არაუგვიანეს 55-ე დღისა მინისტრი გამოსცემს ინდივიდუალურ ადმინისტრაციულ- სამართლებრივ აქტს გარემოსდაცვითი გადაწყვეტილების გაცემის შესახებ, ხოლო შესაბამისი საფუძვლის არსებობისას – საქმიანობის განხორციელებაზე უარის თქმის შესახებ. </a:t>
            </a:r>
          </a:p>
        </p:txBody>
      </p:sp>
    </p:spTree>
    <p:extLst>
      <p:ext uri="{BB962C8B-B14F-4D97-AF65-F5344CB8AC3E}">
        <p14:creationId xmlns:p14="http://schemas.microsoft.com/office/powerpoint/2010/main" val="1377633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defTabSz="457200" rtl="0">
              <a:spcBef>
                <a:spcPct val="0"/>
              </a:spcBef>
            </a:pPr>
            <a:r>
              <a:rPr lang="ka-GE" sz="2800" b="1" dirty="0">
                <a:solidFill>
                  <a:schemeClr val="tx1"/>
                </a:solidFill>
                <a:latin typeface="+mn-lt"/>
              </a:rPr>
              <a:t>ბიოლოგიურ გარემოზე ზემოქმედება</a:t>
            </a:r>
            <a:r>
              <a:rPr lang="ka-GE" sz="2000" b="1" dirty="0">
                <a:solidFill>
                  <a:schemeClr val="tx1"/>
                </a:solidFill>
              </a:rPr>
              <a:t/>
            </a:r>
            <a:br>
              <a:rPr lang="ka-GE" sz="2000" b="1" dirty="0">
                <a:solidFill>
                  <a:schemeClr val="tx1"/>
                </a:solidFill>
              </a:rPr>
            </a:br>
            <a:endParaRPr lang="ka-GE" dirty="0">
              <a:solidFill>
                <a:schemeClr val="tx1"/>
              </a:solidFill>
            </a:endParaRPr>
          </a:p>
        </p:txBody>
      </p:sp>
      <p:sp>
        <p:nvSpPr>
          <p:cNvPr id="3" name="Content Placeholder 2"/>
          <p:cNvSpPr>
            <a:spLocks noGrp="1"/>
          </p:cNvSpPr>
          <p:nvPr>
            <p:ph idx="1"/>
          </p:nvPr>
        </p:nvSpPr>
        <p:spPr>
          <a:xfrm>
            <a:off x="677334" y="1405467"/>
            <a:ext cx="8596668" cy="4635895"/>
          </a:xfrm>
        </p:spPr>
        <p:txBody>
          <a:bodyPr/>
          <a:lstStyle/>
          <a:p>
            <a:pPr algn="just"/>
            <a:r>
              <a:rPr lang="ka-GE" dirty="0">
                <a:solidFill>
                  <a:schemeClr val="tx1"/>
                </a:solidFill>
              </a:rPr>
              <a:t>იმის გათვალისწინებით, რომ ტერიტორია მთლიანად მდებარეობს უკვე ათვისებულ ტერიტორიაზე სამეურნეო ეზოში, რომელიც მუდმივად განიცდის </a:t>
            </a:r>
            <a:r>
              <a:rPr lang="ka-GE" dirty="0" err="1">
                <a:solidFill>
                  <a:schemeClr val="tx1"/>
                </a:solidFill>
              </a:rPr>
              <a:t>ანთროპოგენულ</a:t>
            </a:r>
            <a:r>
              <a:rPr lang="ka-GE" dirty="0">
                <a:solidFill>
                  <a:schemeClr val="tx1"/>
                </a:solidFill>
              </a:rPr>
              <a:t> ზემოქმედებას, ტერიტორია შეუძლებელია ჩაითვალოს გარეული ცხოველების რომელიმე სახეობის საბინადრო ადგილად. </a:t>
            </a:r>
          </a:p>
          <a:p>
            <a:pPr algn="just"/>
            <a:r>
              <a:rPr lang="ka-GE" dirty="0">
                <a:solidFill>
                  <a:schemeClr val="tx1"/>
                </a:solidFill>
              </a:rPr>
              <a:t>ზემოაღნიშნულიდან გამომდინარე, შეიძლება ითქვას, რომ საქმიანობის განხორციელების შედეგად ბიოლოგიურ გარემოზე ზემოქმედება არ არის მოსალოდნელი.</a:t>
            </a:r>
          </a:p>
          <a:p>
            <a:endParaRPr lang="ka-GE" dirty="0"/>
          </a:p>
        </p:txBody>
      </p:sp>
    </p:spTree>
    <p:extLst>
      <p:ext uri="{BB962C8B-B14F-4D97-AF65-F5344CB8AC3E}">
        <p14:creationId xmlns:p14="http://schemas.microsoft.com/office/powerpoint/2010/main" val="24911180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defTabSz="457200" rtl="0">
              <a:spcBef>
                <a:spcPct val="0"/>
              </a:spcBef>
            </a:pPr>
            <a:r>
              <a:rPr lang="ka-GE" sz="2800" b="1" dirty="0">
                <a:solidFill>
                  <a:schemeClr val="tx1"/>
                </a:solidFill>
                <a:latin typeface="+mn-lt"/>
              </a:rPr>
              <a:t>დაცულ ტერიტორიებზე ზემოქმედება</a:t>
            </a:r>
            <a:r>
              <a:rPr lang="ka-GE" sz="2000" b="1" dirty="0">
                <a:solidFill>
                  <a:schemeClr val="tx1"/>
                </a:solidFill>
              </a:rPr>
              <a:t/>
            </a:r>
            <a:br>
              <a:rPr lang="ka-GE" sz="2000" b="1" dirty="0">
                <a:solidFill>
                  <a:schemeClr val="tx1"/>
                </a:solidFill>
              </a:rPr>
            </a:br>
            <a:endParaRPr lang="ka-GE" dirty="0">
              <a:solidFill>
                <a:schemeClr val="tx1"/>
              </a:solidFill>
            </a:endParaRPr>
          </a:p>
        </p:txBody>
      </p:sp>
      <p:sp>
        <p:nvSpPr>
          <p:cNvPr id="3" name="Content Placeholder 2"/>
          <p:cNvSpPr>
            <a:spLocks noGrp="1"/>
          </p:cNvSpPr>
          <p:nvPr>
            <p:ph idx="1"/>
          </p:nvPr>
        </p:nvSpPr>
        <p:spPr>
          <a:xfrm>
            <a:off x="677334" y="1540934"/>
            <a:ext cx="8596668" cy="1219200"/>
          </a:xfrm>
        </p:spPr>
        <p:txBody>
          <a:bodyPr/>
          <a:lstStyle/>
          <a:p>
            <a:pPr algn="just"/>
            <a:r>
              <a:rPr lang="ka-GE" dirty="0">
                <a:solidFill>
                  <a:schemeClr val="tx1"/>
                </a:solidFill>
              </a:rPr>
              <a:t>საპროექტო ტერიტორიიდან უახლოესი დაცული ტერიტორია, თბილისის ეროვნული პარკი,  მდებარეობს ჩრდილოეთით, 11.7 კმ-ს დაშორებით. ზემოაღნიშნული გარემოებიდან გამომდინარე, პოლიეთილენის გადამამუშავებელ საწარმოს დაცულ ტერიტორიებზე ზემოქმედება არ ექნება.</a:t>
            </a:r>
          </a:p>
          <a:p>
            <a:endParaRPr lang="ka-GE" dirty="0"/>
          </a:p>
        </p:txBody>
      </p:sp>
    </p:spTree>
    <p:extLst>
      <p:ext uri="{BB962C8B-B14F-4D97-AF65-F5344CB8AC3E}">
        <p14:creationId xmlns:p14="http://schemas.microsoft.com/office/powerpoint/2010/main" val="27232187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463062"/>
          </a:xfrm>
        </p:spPr>
        <p:txBody>
          <a:bodyPr>
            <a:noAutofit/>
          </a:bodyPr>
          <a:lstStyle/>
          <a:p>
            <a:pPr algn="ctr"/>
            <a:r>
              <a:rPr lang="ka-GE" sz="2800" b="1" dirty="0">
                <a:solidFill>
                  <a:schemeClr val="tx1"/>
                </a:solidFill>
              </a:rPr>
              <a:t>კუმულაციური ზემოქმედება</a:t>
            </a:r>
          </a:p>
        </p:txBody>
      </p:sp>
      <p:sp>
        <p:nvSpPr>
          <p:cNvPr id="5" name="Content Placeholder 2"/>
          <p:cNvSpPr>
            <a:spLocks noGrp="1"/>
          </p:cNvSpPr>
          <p:nvPr>
            <p:ph idx="1"/>
          </p:nvPr>
        </p:nvSpPr>
        <p:spPr>
          <a:xfrm>
            <a:off x="677334" y="1195755"/>
            <a:ext cx="8596668" cy="4900246"/>
          </a:xfrm>
        </p:spPr>
        <p:txBody>
          <a:bodyPr>
            <a:normAutofit/>
          </a:bodyPr>
          <a:lstStyle/>
          <a:p>
            <a:pPr algn="just"/>
            <a:r>
              <a:rPr lang="ka-GE" dirty="0">
                <a:solidFill>
                  <a:schemeClr val="tx1"/>
                </a:solidFill>
              </a:rPr>
              <a:t>კუმულაციურ ზემოქმედებაში იგულისხმება განსახილველი პროექტის და საკვლევი რეგიონის ფარგლებში სხვა არსებული თუ დაგეგმილი პროექტების  კომპლექსური ზეგავლენა ბუნებრივ და სოციალურ გარემოზე. </a:t>
            </a:r>
            <a:endParaRPr lang="ka-GE" dirty="0" smtClean="0">
              <a:solidFill>
                <a:schemeClr val="tx1"/>
              </a:solidFill>
            </a:endParaRPr>
          </a:p>
          <a:p>
            <a:pPr algn="just"/>
            <a:r>
              <a:rPr lang="ka-GE" dirty="0">
                <a:solidFill>
                  <a:schemeClr val="tx1"/>
                </a:solidFill>
              </a:rPr>
              <a:t>საპროექტო ტერიტორია მდებარეობს სამეურნეო ეზოში, სადაც სხვადასხვა სახის საწარმოებია განთავსებული. მათ შორის აღსანიშნავია შპს ,,ფირი“-ს და შპს ,,</a:t>
            </a:r>
            <a:r>
              <a:rPr lang="en-US" dirty="0">
                <a:solidFill>
                  <a:schemeClr val="tx1"/>
                </a:solidFill>
              </a:rPr>
              <a:t>POLIMARR’’-</a:t>
            </a:r>
            <a:r>
              <a:rPr lang="ka-GE" dirty="0">
                <a:solidFill>
                  <a:schemeClr val="tx1"/>
                </a:solidFill>
              </a:rPr>
              <a:t>ის პოლიეთილენის გრანულების გადამამუშავებელი საწარმოები. </a:t>
            </a:r>
            <a:endParaRPr lang="ka-GE" dirty="0" smtClean="0">
              <a:solidFill>
                <a:schemeClr val="tx1"/>
              </a:solidFill>
            </a:endParaRPr>
          </a:p>
          <a:p>
            <a:pPr algn="just"/>
            <a:r>
              <a:rPr lang="ka-GE" dirty="0">
                <a:solidFill>
                  <a:schemeClr val="tx1"/>
                </a:solidFill>
              </a:rPr>
              <a:t>შპს ,,პოლიპლასტი“-ს და შპს ,,</a:t>
            </a:r>
            <a:r>
              <a:rPr lang="en-US" dirty="0">
                <a:solidFill>
                  <a:schemeClr val="tx1"/>
                </a:solidFill>
              </a:rPr>
              <a:t>POLIMARR”-</a:t>
            </a:r>
            <a:r>
              <a:rPr lang="ka-GE" dirty="0">
                <a:solidFill>
                  <a:schemeClr val="tx1"/>
                </a:solidFill>
              </a:rPr>
              <a:t>ის საპროექტო ტერიტორიები ერთმანეთისგან დაშორებულნი არიან 65 მეტრით და მათ გააჩნიათ ინდივიდუალური მისასვლელი გზები. პროექტის ექსპლუატაციის ეტაპზე კვირის განმავლობაში დაგეგმილია სულ 6 სატრანსპორტო ოპერაცია. ზემოაღნიშნულიდან გამომდინარე სატრანსპორტო ნაკადებზე კუმულაციური ზემოქმედება მოსალოდნელი არაა და შემარბილებელი ღონისძიებების გატარება საჭირო არ იქნება. </a:t>
            </a:r>
            <a:endParaRPr lang="ka-GE" dirty="0">
              <a:solidFill>
                <a:schemeClr val="tx1"/>
              </a:solidFill>
            </a:endParaRPr>
          </a:p>
        </p:txBody>
      </p:sp>
    </p:spTree>
    <p:extLst>
      <p:ext uri="{BB962C8B-B14F-4D97-AF65-F5344CB8AC3E}">
        <p14:creationId xmlns:p14="http://schemas.microsoft.com/office/powerpoint/2010/main" val="24421202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74133"/>
          </a:xfrm>
        </p:spPr>
        <p:txBody>
          <a:bodyPr>
            <a:noAutofit/>
          </a:bodyPr>
          <a:lstStyle/>
          <a:p>
            <a:pPr algn="ctr"/>
            <a:r>
              <a:rPr lang="ka-GE" sz="2800" b="1" dirty="0">
                <a:solidFill>
                  <a:schemeClr val="tx1"/>
                </a:solidFill>
              </a:rPr>
              <a:t>კუმულაციური ზემოქმედება</a:t>
            </a:r>
            <a:endParaRPr lang="en-US" sz="2800" b="1" dirty="0">
              <a:solidFill>
                <a:schemeClr val="tx1"/>
              </a:solidFill>
            </a:endParaRPr>
          </a:p>
        </p:txBody>
      </p:sp>
      <p:sp>
        <p:nvSpPr>
          <p:cNvPr id="3" name="Content Placeholder 2"/>
          <p:cNvSpPr>
            <a:spLocks noGrp="1"/>
          </p:cNvSpPr>
          <p:nvPr>
            <p:ph idx="1"/>
          </p:nvPr>
        </p:nvSpPr>
        <p:spPr>
          <a:xfrm>
            <a:off x="677334" y="1388533"/>
            <a:ext cx="8596668" cy="4652829"/>
          </a:xfrm>
        </p:spPr>
        <p:txBody>
          <a:bodyPr/>
          <a:lstStyle/>
          <a:p>
            <a:pPr algn="just"/>
            <a:r>
              <a:rPr lang="ka-GE" dirty="0"/>
              <a:t>შპს ,,პოლიპლასტი“ -ს საწარმოო ტერიტორიიდან შპს ,,ფირი“-ს საწარმო დაშორებულია 140 მეტრით, რომელიც განთავსებულია ცალკე მდგომ კაპიტალურ შენობაში. შპს ,,ფირი“-სგან შპს ,,პოლიპლასტი“-სთან არსებული უახლოესი დასახლებული პუნქტი დაშორებულია 166 მეტრით. </a:t>
            </a:r>
            <a:endParaRPr lang="ka-GE" dirty="0" smtClean="0"/>
          </a:p>
          <a:p>
            <a:pPr algn="just"/>
            <a:r>
              <a:rPr lang="ka-GE" dirty="0"/>
              <a:t>ფიზიკური ფაქტორებიდან გამომდინარე საწარმოს მომსახურე პერსონალზე და უახლოეს დასახლებულ პუნქტზე აკუსტიკური ხმაურით გამოწვეული კუმულაციური ზემოქმედება </a:t>
            </a:r>
            <a:r>
              <a:rPr lang="ka-GE" dirty="0" smtClean="0"/>
              <a:t>მოსალოდნელი </a:t>
            </a:r>
            <a:r>
              <a:rPr lang="ka-GE" dirty="0"/>
              <a:t>არაა. ზემოაღნიშნულიდან გამომდინარე შემარბილებელი ღონისძიებების გატარება საჭირო არ </a:t>
            </a:r>
            <a:r>
              <a:rPr lang="ka-GE" dirty="0" smtClean="0"/>
              <a:t>იქნება.</a:t>
            </a:r>
          </a:p>
          <a:p>
            <a:pPr algn="just"/>
            <a:r>
              <a:rPr lang="ka-GE" dirty="0"/>
              <a:t>შპს ,,პოლიპლასტი“ და შპს ,,ფირი“ ტრანსპორტირებისთვის იყენებენ განცალკევებულ გზებს. გამომდინარე აქედან, სატრანსპორტო ნაკადებზე კუმულაციური ზემოქმედება არ გვექნება და რაიმე სახის შემარბილებელი ღონისძიებების გატარება საჭირო არ იქნება.</a:t>
            </a:r>
            <a:endParaRPr lang="ka-GE" dirty="0" smtClean="0"/>
          </a:p>
          <a:p>
            <a:endParaRPr lang="en-US" dirty="0"/>
          </a:p>
        </p:txBody>
      </p:sp>
    </p:spTree>
    <p:extLst>
      <p:ext uri="{BB962C8B-B14F-4D97-AF65-F5344CB8AC3E}">
        <p14:creationId xmlns:p14="http://schemas.microsoft.com/office/powerpoint/2010/main" val="40784598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08000"/>
          </a:xfrm>
        </p:spPr>
        <p:txBody>
          <a:bodyPr>
            <a:normAutofit fontScale="90000"/>
          </a:bodyPr>
          <a:lstStyle/>
          <a:p>
            <a:pPr algn="ctr"/>
            <a:r>
              <a:rPr lang="ka-GE" sz="2800" b="1" dirty="0">
                <a:solidFill>
                  <a:schemeClr val="tx1"/>
                </a:solidFill>
              </a:rPr>
              <a:t>კუმულაციური ზემოქმედება</a:t>
            </a:r>
            <a:endParaRPr lang="en-US" sz="2800" b="1" dirty="0">
              <a:solidFill>
                <a:schemeClr val="tx1"/>
              </a:solidFill>
            </a:endParaRPr>
          </a:p>
        </p:txBody>
      </p:sp>
      <p:sp>
        <p:nvSpPr>
          <p:cNvPr id="3" name="Content Placeholder 2"/>
          <p:cNvSpPr>
            <a:spLocks noGrp="1"/>
          </p:cNvSpPr>
          <p:nvPr>
            <p:ph idx="1"/>
          </p:nvPr>
        </p:nvSpPr>
        <p:spPr>
          <a:xfrm>
            <a:off x="677334" y="1117601"/>
            <a:ext cx="8596668" cy="4923762"/>
          </a:xfrm>
        </p:spPr>
        <p:txBody>
          <a:bodyPr/>
          <a:lstStyle/>
          <a:p>
            <a:pPr marL="0" indent="0">
              <a:buNone/>
            </a:pPr>
            <a:r>
              <a:rPr lang="ka-GE" b="1" dirty="0" smtClean="0"/>
              <a:t>შემარბილებელი ღონისძიებები:</a:t>
            </a:r>
          </a:p>
          <a:p>
            <a:pPr algn="just"/>
            <a:r>
              <a:rPr lang="ka-GE" dirty="0"/>
              <a:t>საწარმოს ექსპლუატაციის ეტაპზე მონიტორინგის განხორციელებისას თუ ხმაურით გამოწვეული ზემოქმედებების დონე გადააჭარბებს ნორმირებულ მაჩვენებლებს განისაზღვრება დამატებითი შემარბილებელი ღონისძიებები (სპეციალური ხმაურჩამხშობი კედლის და სხვა საშუალებების მოწყობა) რომელიც წარმოდგენილი იქნება სამინისტროში შესათანხმებლად. აკუსტიკური ხმაურთან დაკავშირებით მანქანა-დანადგარებისა და ავტოტრანსპორტის ტექნიკურ გამართულობასთან დაკავშირებით დაწესდება შესაბამისი მონიტორინგი-კონტროლი. მომუშავე პერსონალი აღიჭურვება ინდივიდუალური დამცავი საშუალებებით. </a:t>
            </a:r>
          </a:p>
          <a:p>
            <a:pPr algn="just"/>
            <a:r>
              <a:rPr lang="ka-GE" dirty="0"/>
              <a:t>ატმოსფერულ ჰაერის დაბინძურებასთან დაკავშირებით საწარმოში მომსახურე პერსონალს ჩაუტარდება ტრენინგები მანქანა-დანადგარებთან მუშაობის სპეციფიკასთან დაკავშირებით. დაწესდება კონტროლი მანქანა-დანადგარებისა და ა/ტრანსპორტის ტექნიკურად გამართულობასთან დაკავშირებით. ტექნიკურად გაუმართავი ავტოტრანსპორტი არ დაიშვება საწარმოს ტერიტორიაზე.</a:t>
            </a:r>
            <a:endParaRPr lang="en-US" dirty="0"/>
          </a:p>
        </p:txBody>
      </p:sp>
    </p:spTree>
    <p:extLst>
      <p:ext uri="{BB962C8B-B14F-4D97-AF65-F5344CB8AC3E}">
        <p14:creationId xmlns:p14="http://schemas.microsoft.com/office/powerpoint/2010/main" val="14716544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8258"/>
          </a:xfrm>
        </p:spPr>
        <p:txBody>
          <a:bodyPr>
            <a:normAutofit fontScale="90000"/>
          </a:bodyPr>
          <a:lstStyle/>
          <a:p>
            <a:pPr lvl="1" algn="ctr" defTabSz="457200" rtl="0">
              <a:spcBef>
                <a:spcPct val="0"/>
              </a:spcBef>
            </a:pPr>
            <a:r>
              <a:rPr lang="ka-GE" sz="3100" b="1" dirty="0">
                <a:solidFill>
                  <a:schemeClr val="tx1"/>
                </a:solidFill>
                <a:latin typeface="+mn-lt"/>
              </a:rPr>
              <a:t>ნარჩენებით გამოწვეული ზემოქმედება</a:t>
            </a:r>
            <a:r>
              <a:rPr lang="ka-GE" sz="2000" b="1" dirty="0"/>
              <a:t/>
            </a:r>
            <a:br>
              <a:rPr lang="ka-GE" sz="2000" b="1" dirty="0"/>
            </a:br>
            <a:endParaRPr lang="ka-GE" dirty="0"/>
          </a:p>
        </p:txBody>
      </p:sp>
      <p:sp>
        <p:nvSpPr>
          <p:cNvPr id="3" name="Content Placeholder 2"/>
          <p:cNvSpPr>
            <a:spLocks noGrp="1"/>
          </p:cNvSpPr>
          <p:nvPr>
            <p:ph idx="1"/>
          </p:nvPr>
        </p:nvSpPr>
        <p:spPr>
          <a:xfrm>
            <a:off x="677334" y="1297858"/>
            <a:ext cx="8596668" cy="5298885"/>
          </a:xfrm>
        </p:spPr>
        <p:txBody>
          <a:bodyPr>
            <a:normAutofit/>
          </a:bodyPr>
          <a:lstStyle/>
          <a:p>
            <a:pPr algn="just"/>
            <a:r>
              <a:rPr lang="ka-GE" dirty="0">
                <a:solidFill>
                  <a:schemeClr val="tx1"/>
                </a:solidFill>
                <a:latin typeface="+mj-lt"/>
              </a:rPr>
              <a:t>საწარმოს ექსპლუატაციის ეტაპზე წარმოიქმნება, როგორც სახიფათო, ისე არასახიფათო ნარჩენები.</a:t>
            </a:r>
            <a:endParaRPr lang="en-US" dirty="0">
              <a:solidFill>
                <a:schemeClr val="tx1"/>
              </a:solidFill>
              <a:latin typeface="+mj-lt"/>
            </a:endParaRPr>
          </a:p>
          <a:p>
            <a:pPr algn="just"/>
            <a:r>
              <a:rPr lang="ka-GE" dirty="0">
                <a:latin typeface="+mj-lt"/>
              </a:rPr>
              <a:t>მანქანა-დანადგარების სარემონტო სამუშაოების დროს შესაძლოა წარმოიქმნას ლითონის ჯართი, რომელიც პერიოდულად გაიტანება ჯართის </a:t>
            </a:r>
            <a:r>
              <a:rPr lang="ka-GE" dirty="0" smtClean="0">
                <a:latin typeface="+mj-lt"/>
              </a:rPr>
              <a:t>მიმღებ </a:t>
            </a:r>
            <a:r>
              <a:rPr lang="ka-GE" dirty="0">
                <a:latin typeface="+mj-lt"/>
              </a:rPr>
              <a:t>პუნქტებში</a:t>
            </a:r>
            <a:r>
              <a:rPr lang="ka-GE" dirty="0" smtClean="0">
                <a:latin typeface="+mj-lt"/>
              </a:rPr>
              <a:t>.</a:t>
            </a:r>
          </a:p>
          <a:p>
            <a:pPr algn="just"/>
            <a:r>
              <a:rPr lang="ka-GE" dirty="0">
                <a:latin typeface="+mj-lt"/>
              </a:rPr>
              <a:t>მცირე სარემონტო სამუშაოების დროს შესაძლოა დაგროვდეს ზეთიანი ჩვრები, რომლებიც დაგროვდება სპეციალურ ლითონის კონტეინერში. მათი შევსების შემთხვევაში სახიფათო ნარჩენების გატანა მოხდება  ხელშეკრულების საფუძველზე სახიფათო ნარჩენების შემდგომ მართვაზე უფლებამოსილი კომპანიის </a:t>
            </a:r>
            <a:r>
              <a:rPr lang="ka-GE" dirty="0" smtClean="0">
                <a:latin typeface="+mj-lt"/>
              </a:rPr>
              <a:t>მიერ.</a:t>
            </a:r>
          </a:p>
          <a:p>
            <a:pPr algn="just"/>
            <a:r>
              <a:rPr lang="ka-GE" dirty="0">
                <a:latin typeface="+mj-lt"/>
              </a:rPr>
              <a:t>პოლიეთილენის გრანულების (ნედლეულის) გადამუშავების პროცესში ნარჩენების წარმოქმნა მოსალოდნელი არაა. პოლიეთილენის ნარჩენების  დახარისხების დროს, შესაძლოა წარმოიქმნეს ქაღალდის ნარჩენები, რომელიც შესაბამისი ხელშეკრულების საფუძველზე გადაეცემა თბილისის მუნიციპალიტეტის დასუფთავების სამსახურს ,,თბილსერვის ჯგუფს’’. </a:t>
            </a:r>
            <a:endParaRPr lang="ka-GE" dirty="0" smtClean="0">
              <a:latin typeface="+mj-lt"/>
            </a:endParaRPr>
          </a:p>
        </p:txBody>
      </p:sp>
    </p:spTree>
    <p:extLst>
      <p:ext uri="{BB962C8B-B14F-4D97-AF65-F5344CB8AC3E}">
        <p14:creationId xmlns:p14="http://schemas.microsoft.com/office/powerpoint/2010/main" val="1350021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6057"/>
          </a:xfrm>
        </p:spPr>
        <p:txBody>
          <a:bodyPr>
            <a:normAutofit/>
          </a:bodyPr>
          <a:lstStyle/>
          <a:p>
            <a:r>
              <a:rPr lang="ka-GE" sz="2800" b="1" dirty="0">
                <a:solidFill>
                  <a:schemeClr val="tx1"/>
                </a:solidFill>
              </a:rPr>
              <a:t>ნარჩენებით გამოწვეული ზემოქმედება</a:t>
            </a:r>
            <a:endParaRPr lang="en-US" sz="2800" b="1" dirty="0">
              <a:solidFill>
                <a:schemeClr val="tx1"/>
              </a:solidFill>
            </a:endParaRPr>
          </a:p>
        </p:txBody>
      </p:sp>
      <p:sp>
        <p:nvSpPr>
          <p:cNvPr id="3" name="Content Placeholder 2"/>
          <p:cNvSpPr>
            <a:spLocks noGrp="1"/>
          </p:cNvSpPr>
          <p:nvPr>
            <p:ph idx="1"/>
          </p:nvPr>
        </p:nvSpPr>
        <p:spPr>
          <a:xfrm>
            <a:off x="677334" y="1175657"/>
            <a:ext cx="8596668" cy="4865705"/>
          </a:xfrm>
        </p:spPr>
        <p:txBody>
          <a:bodyPr>
            <a:normAutofit/>
          </a:bodyPr>
          <a:lstStyle/>
          <a:p>
            <a:pPr marL="0" indent="0">
              <a:buNone/>
            </a:pPr>
            <a:r>
              <a:rPr lang="ka-GE" b="1" dirty="0" smtClean="0"/>
              <a:t>შემარბილებელი ღონისძიებები</a:t>
            </a:r>
          </a:p>
          <a:p>
            <a:pPr algn="just"/>
            <a:r>
              <a:rPr lang="ka-GE" dirty="0">
                <a:latin typeface="+mj-lt"/>
              </a:rPr>
              <a:t>ნარჩენების წარმოქმნით გამოწვეული ზემოქმედების შესამცირებლად კომპანიაში დაინერგება ნარჩენების პრევენციის, სეპარირების, შეგროვებისა და </a:t>
            </a:r>
            <a:r>
              <a:rPr lang="ka-GE" dirty="0" smtClean="0">
                <a:latin typeface="+mj-lt"/>
              </a:rPr>
              <a:t>ტრანსპორტირების </a:t>
            </a:r>
            <a:r>
              <a:rPr lang="ka-GE" dirty="0">
                <a:latin typeface="+mj-lt"/>
              </a:rPr>
              <a:t>მეთოდები. </a:t>
            </a:r>
            <a:endParaRPr lang="ka-GE" dirty="0" smtClean="0">
              <a:latin typeface="+mj-lt"/>
            </a:endParaRPr>
          </a:p>
          <a:p>
            <a:pPr algn="just"/>
            <a:r>
              <a:rPr lang="ka-GE" dirty="0" smtClean="0">
                <a:latin typeface="+mj-lt"/>
              </a:rPr>
              <a:t>ნარჩენების </a:t>
            </a:r>
            <a:r>
              <a:rPr lang="ka-GE" dirty="0">
                <a:latin typeface="+mj-lt"/>
              </a:rPr>
              <a:t>მართვისათვის გამოყოფილი იქნას სათანადო მომზადების მქონე პერსონალი, რომელთაც პერიოდულად ჩაუტარდება შესაბამისი ტრენინგი. </a:t>
            </a:r>
          </a:p>
          <a:p>
            <a:pPr algn="just"/>
            <a:r>
              <a:rPr lang="ka-GE" dirty="0">
                <a:latin typeface="+mj-lt"/>
              </a:rPr>
              <a:t>სახიფათო ნარჩენების ტრანსპორტირება განხორციელდება სახიფათო ნარჩენების ტრანსპორტირებაზე უფლებამოსილი კომპანიის მიერ ხელშეკრულების საფუძველზე. </a:t>
            </a:r>
          </a:p>
          <a:p>
            <a:pPr algn="just"/>
            <a:r>
              <a:rPr lang="ka-GE" dirty="0">
                <a:latin typeface="+mj-lt"/>
              </a:rPr>
              <a:t>არასახიფათო ნარჩენები ხელშეკრულების საფუძველზე გადაეცემა ,,თბილსერვის ჯგუფს“. </a:t>
            </a:r>
          </a:p>
          <a:p>
            <a:pPr algn="just"/>
            <a:r>
              <a:rPr lang="ka-GE" dirty="0">
                <a:latin typeface="+mj-lt"/>
              </a:rPr>
              <a:t>შემარბილებელი ღონისძიებების გატარების შემდეგ წარმოქმნილი ნარჩენებით გარემოზე ზემოქმედება იქნება მინიმალური. კომპანია  საწარმოს ექსპლუატაციის ეტაპისთვის  გარემოს დაცვისა და სოფლის მეურნეობის სამინისტროში შესათანხმებლად წარადგენს ნარჩენების მართვის გეგმას.</a:t>
            </a:r>
            <a:endParaRPr lang="en-US" dirty="0">
              <a:latin typeface="+mj-lt"/>
            </a:endParaRPr>
          </a:p>
        </p:txBody>
      </p:sp>
    </p:spTree>
    <p:extLst>
      <p:ext uri="{BB962C8B-B14F-4D97-AF65-F5344CB8AC3E}">
        <p14:creationId xmlns:p14="http://schemas.microsoft.com/office/powerpoint/2010/main" val="2620319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422400"/>
          </a:xfrm>
        </p:spPr>
        <p:txBody>
          <a:bodyPr>
            <a:normAutofit/>
          </a:bodyPr>
          <a:lstStyle/>
          <a:p>
            <a:pPr algn="ctr"/>
            <a:r>
              <a:rPr lang="ka-GE" sz="2800" b="1" dirty="0">
                <a:solidFill>
                  <a:schemeClr val="tx1"/>
                </a:solidFill>
              </a:rPr>
              <a:t>ზემოქმედება დასაქმებაზე, ეკონომიკურ გარემოზე და ადგილობრივი მოსახლეობის ცხოვრების პირობებზე</a:t>
            </a:r>
          </a:p>
        </p:txBody>
      </p:sp>
      <p:sp>
        <p:nvSpPr>
          <p:cNvPr id="3" name="Content Placeholder 2"/>
          <p:cNvSpPr>
            <a:spLocks noGrp="1"/>
          </p:cNvSpPr>
          <p:nvPr>
            <p:ph idx="1"/>
          </p:nvPr>
        </p:nvSpPr>
        <p:spPr>
          <a:xfrm>
            <a:off x="677334" y="2032001"/>
            <a:ext cx="8596668" cy="1879599"/>
          </a:xfrm>
        </p:spPr>
        <p:txBody>
          <a:bodyPr/>
          <a:lstStyle/>
          <a:p>
            <a:pPr algn="just"/>
            <a:r>
              <a:rPr lang="ka-GE" dirty="0" smtClean="0">
                <a:solidFill>
                  <a:schemeClr val="tx1"/>
                </a:solidFill>
              </a:rPr>
              <a:t>პროექტის განხორციელების ეტაპზე საწარმოში დასაქმდება 20 ადამიანი. საწარმოს ფუნქციონირებით სოციალური პირობების გაუმჯობესებაში შეტანილი წვლილი მცირე, თუმცა საგრძნობი იქნება. შპს „</a:t>
            </a:r>
            <a:r>
              <a:rPr lang="ka-GE" dirty="0" err="1" smtClean="0">
                <a:solidFill>
                  <a:schemeClr val="tx1"/>
                </a:solidFill>
              </a:rPr>
              <a:t>პოლიპლასტი</a:t>
            </a:r>
            <a:r>
              <a:rPr lang="ka-GE" dirty="0" smtClean="0">
                <a:solidFill>
                  <a:schemeClr val="tx1"/>
                </a:solidFill>
              </a:rPr>
              <a:t>“ ქვეყანაში არსებული საგადასახადო კანონმდებლობის შესაბამისად სახელმწიფო ბიუჯეტში კორექტულად გადაიხდის მასზე დაკისრებულ გადასახადებს, რაც </a:t>
            </a:r>
            <a:r>
              <a:rPr lang="ka-GE" dirty="0">
                <a:solidFill>
                  <a:schemeClr val="tx1"/>
                </a:solidFill>
              </a:rPr>
              <a:t>დადებითად </a:t>
            </a:r>
            <a:r>
              <a:rPr lang="ka-GE" dirty="0" smtClean="0">
                <a:solidFill>
                  <a:schemeClr val="tx1"/>
                </a:solidFill>
              </a:rPr>
              <a:t>აისახება </a:t>
            </a:r>
            <a:r>
              <a:rPr lang="ka-GE" dirty="0">
                <a:solidFill>
                  <a:schemeClr val="tx1"/>
                </a:solidFill>
              </a:rPr>
              <a:t>ადგილობრივ ბიუჯეტზე.</a:t>
            </a:r>
          </a:p>
          <a:p>
            <a:endParaRPr lang="ka-GE" dirty="0"/>
          </a:p>
        </p:txBody>
      </p:sp>
    </p:spTree>
    <p:extLst>
      <p:ext uri="{BB962C8B-B14F-4D97-AF65-F5344CB8AC3E}">
        <p14:creationId xmlns:p14="http://schemas.microsoft.com/office/powerpoint/2010/main" val="35943879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1054308"/>
          </a:xfrm>
        </p:spPr>
        <p:txBody>
          <a:bodyPr>
            <a:normAutofit/>
          </a:bodyPr>
          <a:lstStyle/>
          <a:p>
            <a:pPr algn="ctr"/>
            <a:r>
              <a:rPr lang="ka-GE" sz="2800" b="1" dirty="0" smtClean="0">
                <a:solidFill>
                  <a:schemeClr val="tx1"/>
                </a:solidFill>
              </a:rPr>
              <a:t>ადამიანის ჯანმრთელობასა  </a:t>
            </a:r>
            <a:r>
              <a:rPr lang="ka-GE" sz="2800" b="1" dirty="0">
                <a:solidFill>
                  <a:schemeClr val="tx1"/>
                </a:solidFill>
              </a:rPr>
              <a:t>და </a:t>
            </a:r>
            <a:r>
              <a:rPr lang="ka-GE" sz="2800" b="1" dirty="0" smtClean="0">
                <a:solidFill>
                  <a:schemeClr val="tx1"/>
                </a:solidFill>
              </a:rPr>
              <a:t>უსაფრთხოებასთან დაკავშირებული რისკები</a:t>
            </a:r>
            <a:endParaRPr lang="ka-GE" sz="2800" b="1" dirty="0">
              <a:solidFill>
                <a:schemeClr val="tx1"/>
              </a:solidFill>
            </a:endParaRPr>
          </a:p>
        </p:txBody>
      </p:sp>
      <p:sp>
        <p:nvSpPr>
          <p:cNvPr id="5" name="Content Placeholder 2"/>
          <p:cNvSpPr>
            <a:spLocks noGrp="1"/>
          </p:cNvSpPr>
          <p:nvPr>
            <p:ph idx="1"/>
          </p:nvPr>
        </p:nvSpPr>
        <p:spPr>
          <a:xfrm>
            <a:off x="677334" y="1663908"/>
            <a:ext cx="8596668" cy="4377455"/>
          </a:xfrm>
        </p:spPr>
        <p:txBody>
          <a:bodyPr>
            <a:normAutofit fontScale="85000" lnSpcReduction="20000"/>
          </a:bodyPr>
          <a:lstStyle/>
          <a:p>
            <a:pPr algn="just"/>
            <a:r>
              <a:rPr lang="ka-GE" sz="2000" dirty="0">
                <a:solidFill>
                  <a:schemeClr val="tx1"/>
                </a:solidFill>
              </a:rPr>
              <a:t>დაგეგმილი საქმიანობის განხორციელების პროცესში ადამიანის ჯანმრთელობაზე შესაძლო ნეგატიური ზემოქმედების რისკებიდან შეიძლება განვიხილოთ ატმოსფერული ჰაერის დაბინძურებით და ხმაურით გამოწვეული ზემოქმედება, მაგრამ  ამ ზემოქმედების დონეები დაბალია და აქედან გამომდინარე პროექტის განხორციელებისას ადამიანის ჯანმრთელობაზე ზემოქმედება იქნება </a:t>
            </a:r>
            <a:r>
              <a:rPr lang="ka-GE" sz="2000" dirty="0" smtClean="0">
                <a:solidFill>
                  <a:schemeClr val="tx1"/>
                </a:solidFill>
              </a:rPr>
              <a:t>დაბალი.</a:t>
            </a:r>
          </a:p>
          <a:p>
            <a:pPr algn="just"/>
            <a:r>
              <a:rPr lang="ka-GE" sz="2000" dirty="0">
                <a:solidFill>
                  <a:schemeClr val="tx1"/>
                </a:solidFill>
              </a:rPr>
              <a:t>პერსონალის ჯანმრთელობასა და უსაფრთხოებაზე პირდაპირი ზემოქმედება შეიძლება იყოს: სახიფათო ნარჩენებთან მოპყრობის წესების დაუცველობა, სატრანსპორტო საშუალებების დაჯახება, დენის დარტყმა, ტრავმატიზმი და სხვა. პირდაპირი ზემოქმედების პრევენციის მიზნით მნიშვნელოვანია უსაფრთხოების ნორმების მკაცრი დაცვა და მუდმივი ზედამხედველობა. საწარმო იქნება დახურული და უცხო პირებისგან დაცული. </a:t>
            </a:r>
          </a:p>
          <a:p>
            <a:pPr algn="just"/>
            <a:r>
              <a:rPr lang="ka-GE" sz="2000" dirty="0">
                <a:solidFill>
                  <a:schemeClr val="tx1"/>
                </a:solidFill>
              </a:rPr>
              <a:t>საწარმოს მოწყობის ეტაპზე ადამიანის ჯანმრთელობასა და უსაფრთხოებაზე ზემოქმედება იქნება დაბალი. რისკები შესაძლოა დაკავშირებული იყოს მანქანა-დანადგარის დამონტაჟებისას. ვინაიდან დანადგარი წარმოადგენს მარტივი ტიპის კონსტრუქციას, რომელიც იქნება მზა სახის და მისი დამონტაჟების სამუშაოები სპეციალისტის დახმარებას არ საჭიროებს. აქედან გამომდინარე ადამიანის ჯანმრთელობაზე ზემოქმედების რისკები დაბალია და რაიმე სახის შემარბილებელ ღონისძიებებს არ საჭიროებს. </a:t>
            </a:r>
            <a:endParaRPr lang="ka-GE" sz="2000" dirty="0" smtClean="0">
              <a:solidFill>
                <a:schemeClr val="tx1"/>
              </a:solidFill>
            </a:endParaRPr>
          </a:p>
        </p:txBody>
      </p:sp>
    </p:spTree>
    <p:extLst>
      <p:ext uri="{BB962C8B-B14F-4D97-AF65-F5344CB8AC3E}">
        <p14:creationId xmlns:p14="http://schemas.microsoft.com/office/powerpoint/2010/main" val="13841917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9436"/>
          </a:xfrm>
        </p:spPr>
        <p:txBody>
          <a:bodyPr>
            <a:normAutofit/>
          </a:bodyPr>
          <a:lstStyle/>
          <a:p>
            <a:pPr algn="ctr"/>
            <a:r>
              <a:rPr lang="ka-GE" sz="2400" b="1" dirty="0">
                <a:solidFill>
                  <a:schemeClr val="tx1"/>
                </a:solidFill>
              </a:rPr>
              <a:t>ადამიანის ჯანმრთელობასა  და უსაფრთხოებასთან დაკავშირებული რისკები</a:t>
            </a:r>
            <a:endParaRPr lang="en-US" sz="2400" b="1" dirty="0">
              <a:solidFill>
                <a:schemeClr val="tx1"/>
              </a:solidFill>
            </a:endParaRPr>
          </a:p>
        </p:txBody>
      </p:sp>
      <p:sp>
        <p:nvSpPr>
          <p:cNvPr id="3" name="Content Placeholder 2"/>
          <p:cNvSpPr>
            <a:spLocks noGrp="1"/>
          </p:cNvSpPr>
          <p:nvPr>
            <p:ph idx="1"/>
          </p:nvPr>
        </p:nvSpPr>
        <p:spPr>
          <a:xfrm>
            <a:off x="677334" y="1469037"/>
            <a:ext cx="8596668" cy="4572326"/>
          </a:xfrm>
        </p:spPr>
        <p:txBody>
          <a:bodyPr>
            <a:normAutofit/>
          </a:bodyPr>
          <a:lstStyle/>
          <a:p>
            <a:pPr marL="0" indent="0">
              <a:buNone/>
            </a:pPr>
            <a:r>
              <a:rPr lang="ka-GE" b="1" dirty="0" smtClean="0"/>
              <a:t>შემარბილებელი ღონისძიებები</a:t>
            </a:r>
          </a:p>
          <a:p>
            <a:pPr algn="just"/>
            <a:r>
              <a:rPr lang="ka-GE" dirty="0"/>
              <a:t>ექსპლუატაციის ეტაპზე,  ადამიანის ჯანმრთელობასა და უსაფრთხოებაზე ზემოქმედება მინიმალური იქნება, რადგან კომპანიას დაგეგმილი აქვს აიყვანოს ჯანმრთელობის და შრომის უსაფრთხოების სპეციალისტი, რომელიც მომსახურე პერსონალს ჩაუტარებს სწავლებებს და ტრენინგებს, თუ როგორ უნდა იმუშაონ მანქანა-დანადგარებთან უსაფრთხოდ. </a:t>
            </a:r>
            <a:endParaRPr lang="en-US" dirty="0" smtClean="0"/>
          </a:p>
          <a:p>
            <a:pPr algn="just"/>
            <a:r>
              <a:rPr lang="ka-GE" dirty="0" smtClean="0"/>
              <a:t>ჯანმრთელობასა </a:t>
            </a:r>
            <a:r>
              <a:rPr lang="ka-GE" dirty="0"/>
              <a:t>და უსაფრთხოებაზე პირდაპირი ზემოქმედების თავიდან ასაცილებლად პერსონალს ჩაუტარდებათ ტრენინგები პირველადი დახმარების საკითხებთან დაკავშირებით. </a:t>
            </a:r>
          </a:p>
          <a:p>
            <a:pPr algn="just"/>
            <a:r>
              <a:rPr lang="ka-GE" dirty="0"/>
              <a:t>საწარმოს ტერიტორიაზე დამონტაჟდება სახანძრო სიგნალიზაცია, რათა თავიდან იქნას აცილებული ხანძრის შემთხვევაში მომსახურე პერსონალის დაზიანება. სატრანსპორტო ოპერაციებისას უსაფრთხოების წესები მაქსიმალურად იქნება დაცული.</a:t>
            </a:r>
            <a:endParaRPr lang="en-US" dirty="0"/>
          </a:p>
        </p:txBody>
      </p:sp>
    </p:spTree>
    <p:extLst>
      <p:ext uri="{BB962C8B-B14F-4D97-AF65-F5344CB8AC3E}">
        <p14:creationId xmlns:p14="http://schemas.microsoft.com/office/powerpoint/2010/main" val="4118329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508000"/>
          </a:xfrm>
        </p:spPr>
        <p:txBody>
          <a:bodyPr>
            <a:normAutofit fontScale="90000"/>
          </a:bodyPr>
          <a:lstStyle/>
          <a:p>
            <a:pPr algn="ctr"/>
            <a:r>
              <a:rPr lang="ka-GE" sz="3100" b="1" dirty="0">
                <a:solidFill>
                  <a:schemeClr val="tx1"/>
                </a:solidFill>
              </a:rPr>
              <a:t>პროექტის მოკლე მიმოხილვა</a:t>
            </a:r>
            <a:r>
              <a:rPr lang="ka-GE" b="1" dirty="0">
                <a:solidFill>
                  <a:schemeClr val="tx1"/>
                </a:solidFill>
              </a:rPr>
              <a:t/>
            </a:r>
            <a:br>
              <a:rPr lang="ka-GE" b="1" dirty="0">
                <a:solidFill>
                  <a:schemeClr val="tx1"/>
                </a:solidFill>
              </a:rPr>
            </a:br>
            <a:endParaRPr lang="ka-GE" dirty="0">
              <a:solidFill>
                <a:schemeClr val="tx1"/>
              </a:solidFill>
            </a:endParaRPr>
          </a:p>
        </p:txBody>
      </p:sp>
      <p:sp>
        <p:nvSpPr>
          <p:cNvPr id="3" name="Content Placeholder 2"/>
          <p:cNvSpPr>
            <a:spLocks noGrp="1"/>
          </p:cNvSpPr>
          <p:nvPr>
            <p:ph idx="1"/>
          </p:nvPr>
        </p:nvSpPr>
        <p:spPr>
          <a:xfrm>
            <a:off x="677334" y="1286933"/>
            <a:ext cx="8596668" cy="5571067"/>
          </a:xfrm>
        </p:spPr>
        <p:txBody>
          <a:bodyPr>
            <a:normAutofit fontScale="92500" lnSpcReduction="20000"/>
          </a:bodyPr>
          <a:lstStyle/>
          <a:p>
            <a:pPr algn="just"/>
            <a:r>
              <a:rPr lang="ka-GE" sz="2000" dirty="0">
                <a:solidFill>
                  <a:schemeClr val="tx1"/>
                </a:solidFill>
              </a:rPr>
              <a:t>შპს </a:t>
            </a:r>
            <a:r>
              <a:rPr lang="ka-GE" sz="2000" dirty="0" smtClean="0">
                <a:solidFill>
                  <a:schemeClr val="tx1"/>
                </a:solidFill>
              </a:rPr>
              <a:t>,,პოლიპლასტი“ </a:t>
            </a:r>
            <a:r>
              <a:rPr lang="ka-GE" sz="2000" dirty="0">
                <a:solidFill>
                  <a:schemeClr val="tx1"/>
                </a:solidFill>
              </a:rPr>
              <a:t>წარმოადგენს პოლიეთილენის გრანულების გადამამუშავებელ საწარმოს, რომელსაც წინამდებარე პროექტის მიხედვით დაგეგმილი აქვს პოლიეთილენის ნარჩენების გადამამუშავებელი საწარმოს მოწყობა და ექსპლუატაცია</a:t>
            </a:r>
            <a:r>
              <a:rPr lang="ka-GE" sz="2000" dirty="0" smtClean="0">
                <a:solidFill>
                  <a:schemeClr val="tx1"/>
                </a:solidFill>
              </a:rPr>
              <a:t>.</a:t>
            </a:r>
          </a:p>
          <a:p>
            <a:pPr algn="just"/>
            <a:r>
              <a:rPr lang="ka-GE" sz="2000" dirty="0">
                <a:solidFill>
                  <a:schemeClr val="tx1"/>
                </a:solidFill>
              </a:rPr>
              <a:t>დღეისათვის შპს ,,პოლიპლასტი“ გადაამუშავებს პოლიეთილენის გრანულებს და მიიღება პოლიეთილენის ფირი, რომლისგანაც მზადდება სხვადასხვა პროდუქცია (ჩანთები, ტომრები და ა.შ), კომპანიას  დაგეგმილი აქვს დამატებით პოლიეთილენის ნარჩენების გადამამუშავებელი ტექნოლოგიური ხაზის  მოწყობა და ექსპლუატაცია, სადაც დასაქმებული იქნება 20 </a:t>
            </a:r>
            <a:r>
              <a:rPr lang="ka-GE" sz="2000" dirty="0" smtClean="0">
                <a:solidFill>
                  <a:schemeClr val="tx1"/>
                </a:solidFill>
              </a:rPr>
              <a:t>ადამიანი.</a:t>
            </a:r>
          </a:p>
          <a:p>
            <a:pPr algn="just"/>
            <a:r>
              <a:rPr lang="ka-GE" sz="2000" dirty="0">
                <a:solidFill>
                  <a:schemeClr val="tx1"/>
                </a:solidFill>
              </a:rPr>
              <a:t>საწარმოში პოლიეთილენის ნარჩენები შემოტანილი იქნება ხელშეკრულების საფუძველზე, ნარჩენების შემგროვებელი კომპანიებისგან, რომელსაც ექნება შესაბამისი ლიცენზია/ნებართვა. გადასამუშავებლად შემოტანილი პოლიეთილენის ნარჩენები ,,ნარჩენების მართვის კოდექსის’’ მიხედვით განისაზღვრა კოდით, 15 01 02 - პლასტმასის შესაფუთი მასალა (პოლიეთილენის შესაფუთი მასალა). </a:t>
            </a:r>
          </a:p>
          <a:p>
            <a:pPr algn="just"/>
            <a:r>
              <a:rPr lang="ka-GE" dirty="0" smtClean="0"/>
              <a:t>საწარმოში </a:t>
            </a:r>
            <a:r>
              <a:rPr lang="ka-GE" dirty="0"/>
              <a:t>დაგეგმილია ყოველწლიურად 89.6 ტონა (სადაც 78 ტონა ნარჩენი და 11.6 ტონა წუნდებული პროდუქცია) პოლიეთილენის ნარჩენების გადამუშავება (ნარჩენების აღდგენა)  და არსებული ტექნოლოგიური ხაზით  196 ტონა პოლიეთილენის გრანულების წარმოება, რომლიდანაც საბოლოოდ მიიღება პოლიეთილენის ფირი. </a:t>
            </a:r>
          </a:p>
        </p:txBody>
      </p:sp>
    </p:spTree>
    <p:extLst>
      <p:ext uri="{BB962C8B-B14F-4D97-AF65-F5344CB8AC3E}">
        <p14:creationId xmlns:p14="http://schemas.microsoft.com/office/powerpoint/2010/main" val="11185738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691" y="2569028"/>
            <a:ext cx="8596668" cy="1320800"/>
          </a:xfrm>
        </p:spPr>
        <p:txBody>
          <a:bodyPr/>
          <a:lstStyle/>
          <a:p>
            <a:r>
              <a:rPr lang="ka-GE" dirty="0" smtClean="0"/>
              <a:t>გმადლობთ ყურადღებისთვის!</a:t>
            </a:r>
            <a:endParaRPr lang="ka-GE" dirty="0"/>
          </a:p>
        </p:txBody>
      </p:sp>
    </p:spTree>
    <p:extLst>
      <p:ext uri="{BB962C8B-B14F-4D97-AF65-F5344CB8AC3E}">
        <p14:creationId xmlns:p14="http://schemas.microsoft.com/office/powerpoint/2010/main" val="2485136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58800"/>
          </a:xfrm>
        </p:spPr>
        <p:txBody>
          <a:bodyPr>
            <a:normAutofit/>
          </a:bodyPr>
          <a:lstStyle/>
          <a:p>
            <a:pPr algn="ctr"/>
            <a:r>
              <a:rPr lang="ka-GE" sz="2800" b="1" dirty="0">
                <a:solidFill>
                  <a:schemeClr val="tx1"/>
                </a:solidFill>
              </a:rPr>
              <a:t>საპროექტო ტერიტორია</a:t>
            </a:r>
            <a:endParaRPr lang="ka-GE" sz="2800" dirty="0"/>
          </a:p>
        </p:txBody>
      </p:sp>
      <p:sp>
        <p:nvSpPr>
          <p:cNvPr id="3" name="Content Placeholder 2"/>
          <p:cNvSpPr>
            <a:spLocks noGrp="1"/>
          </p:cNvSpPr>
          <p:nvPr>
            <p:ph idx="1"/>
          </p:nvPr>
        </p:nvSpPr>
        <p:spPr>
          <a:xfrm>
            <a:off x="677334" y="1607574"/>
            <a:ext cx="8596668" cy="4881715"/>
          </a:xfrm>
        </p:spPr>
        <p:txBody>
          <a:bodyPr>
            <a:noAutofit/>
          </a:bodyPr>
          <a:lstStyle/>
          <a:p>
            <a:pPr algn="just"/>
            <a:r>
              <a:rPr lang="ka-GE" sz="1700" dirty="0">
                <a:solidFill>
                  <a:schemeClr val="tx1"/>
                </a:solidFill>
              </a:rPr>
              <a:t>საპროექტო ტერიტორია მდებარეობს ქ. თბილისში, თემქის მე-3 მ/რ; მე-5 კვ.-ში ყოფილი პურის ქარხნის მიმდებარე ტერიტორიაზე არსებულ არასასოფლო-სამეურნეო დანიშნულების მიწის ფართობზე განთავსებულ შენობა-ნაგებობაში, მის:  ისაკიანის ქუჩა </a:t>
            </a:r>
            <a:r>
              <a:rPr lang="en-US" sz="1700" dirty="0">
                <a:solidFill>
                  <a:schemeClr val="tx1"/>
                </a:solidFill>
              </a:rPr>
              <a:t>N1-</a:t>
            </a:r>
            <a:r>
              <a:rPr lang="ka-GE" sz="1700" dirty="0">
                <a:solidFill>
                  <a:schemeClr val="tx1"/>
                </a:solidFill>
              </a:rPr>
              <a:t>ში, მიწის ნაკვეთის საკადასტრო კოდი - 01.12.05.001.006. ტერიტორიის </a:t>
            </a:r>
            <a:r>
              <a:rPr lang="en-US" sz="1700" dirty="0">
                <a:solidFill>
                  <a:schemeClr val="tx1"/>
                </a:solidFill>
              </a:rPr>
              <a:t>GPS </a:t>
            </a:r>
            <a:r>
              <a:rPr lang="ka-GE" sz="1700" dirty="0">
                <a:solidFill>
                  <a:schemeClr val="tx1"/>
                </a:solidFill>
              </a:rPr>
              <a:t>კოორდინატებია: </a:t>
            </a:r>
            <a:r>
              <a:rPr lang="en-US" sz="1700" dirty="0">
                <a:solidFill>
                  <a:schemeClr val="tx1"/>
                </a:solidFill>
              </a:rPr>
              <a:t>X: 485542.55 Y: 4624539.86;  </a:t>
            </a:r>
            <a:r>
              <a:rPr lang="ka-GE" sz="1700" dirty="0">
                <a:solidFill>
                  <a:schemeClr val="tx1"/>
                </a:solidFill>
              </a:rPr>
              <a:t>აღნიშნული მიწის ნაკვეთი წარმოადგენს სააქციო საზოგადოება ,,სპაგეტი-94’’-ს (ს/კ: 200001023) საკუთრებას, რომელ ფართობსაც  შპს ,,პოლიპლასტი’’ იჯარის ხელშეკრულების საფუძველზე სარგებლობს (ფართობი 349მ²). ასევე იჯარის ხელშეკრულების საფუძველზე სარგებლობს სააქციო საზოგადოება "თემქა პური"-ს (ს/კ: 200000391) ტერიტორიის მიწის ნაკვეთზე არსებულ შენობანაგებობა </a:t>
            </a:r>
            <a:r>
              <a:rPr lang="en-US" sz="1700" dirty="0">
                <a:solidFill>
                  <a:schemeClr val="tx1"/>
                </a:solidFill>
              </a:rPr>
              <a:t>N04(1)-</a:t>
            </a:r>
            <a:r>
              <a:rPr lang="ka-GE" sz="1700" dirty="0">
                <a:solidFill>
                  <a:schemeClr val="tx1"/>
                </a:solidFill>
              </a:rPr>
              <a:t>დან 140მ² ფართობს, მის: ისაკიანის ქუჩა </a:t>
            </a:r>
            <a:r>
              <a:rPr lang="en-US" sz="1700" dirty="0">
                <a:solidFill>
                  <a:schemeClr val="tx1"/>
                </a:solidFill>
              </a:rPr>
              <a:t>N1, </a:t>
            </a:r>
            <a:r>
              <a:rPr lang="ka-GE" sz="1700" dirty="0">
                <a:solidFill>
                  <a:schemeClr val="tx1"/>
                </a:solidFill>
              </a:rPr>
              <a:t>საკადასტრო კოდი - 01.12.05.001.004, ტერიტორიის </a:t>
            </a:r>
            <a:r>
              <a:rPr lang="en-US" sz="1700" dirty="0">
                <a:solidFill>
                  <a:schemeClr val="tx1"/>
                </a:solidFill>
              </a:rPr>
              <a:t>GPS </a:t>
            </a:r>
            <a:r>
              <a:rPr lang="ka-GE" sz="1700" dirty="0">
                <a:solidFill>
                  <a:schemeClr val="tx1"/>
                </a:solidFill>
              </a:rPr>
              <a:t>კოორდინატები: </a:t>
            </a:r>
            <a:r>
              <a:rPr lang="en-US" sz="1700" dirty="0">
                <a:solidFill>
                  <a:schemeClr val="tx1"/>
                </a:solidFill>
              </a:rPr>
              <a:t>X; 485549.22 Y: 4624627.48; </a:t>
            </a:r>
            <a:r>
              <a:rPr lang="ka-GE" sz="1700" dirty="0">
                <a:solidFill>
                  <a:schemeClr val="tx1"/>
                </a:solidFill>
              </a:rPr>
              <a:t>აგრეთვე შპს ,,პოლიპლასტი’’ სარგებლობს სააქციო საზოგადოება ,,სპაგეტი-94’’-ს (ს/კ: 200001023) საკუთრებაში არსებულ არასასოფლო-სამეურნეო მიწი ფართობს 250მ², მიწის ნაკვეთის საკადასტრო კოდი - 01.12.05.001.006, რომელიც სს ,,გაერთიანებული ლოჯისტიკური კომპანია’’-ს (ს/კ: 400202543) აქვს გადაცემული იჯარის ხელშეკრულების საფუძველზე.</a:t>
            </a:r>
          </a:p>
        </p:txBody>
      </p:sp>
    </p:spTree>
    <p:extLst>
      <p:ext uri="{BB962C8B-B14F-4D97-AF65-F5344CB8AC3E}">
        <p14:creationId xmlns:p14="http://schemas.microsoft.com/office/powerpoint/2010/main" val="3070052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761067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24933"/>
          </a:xfrm>
        </p:spPr>
        <p:txBody>
          <a:bodyPr>
            <a:normAutofit/>
          </a:bodyPr>
          <a:lstStyle/>
          <a:p>
            <a:pPr algn="ctr"/>
            <a:r>
              <a:rPr lang="ka-GE" sz="2800" b="1" dirty="0" smtClean="0">
                <a:solidFill>
                  <a:schemeClr val="tx1"/>
                </a:solidFill>
              </a:rPr>
              <a:t>პროექტის დასაბუთება</a:t>
            </a:r>
            <a:endParaRPr lang="en-US" sz="2800" b="1" dirty="0">
              <a:solidFill>
                <a:schemeClr val="tx1"/>
              </a:solidFill>
            </a:endParaRPr>
          </a:p>
        </p:txBody>
      </p:sp>
      <p:sp>
        <p:nvSpPr>
          <p:cNvPr id="3" name="Content Placeholder 2"/>
          <p:cNvSpPr>
            <a:spLocks noGrp="1"/>
          </p:cNvSpPr>
          <p:nvPr>
            <p:ph idx="1"/>
          </p:nvPr>
        </p:nvSpPr>
        <p:spPr>
          <a:xfrm>
            <a:off x="677334" y="1346201"/>
            <a:ext cx="8596668" cy="5156200"/>
          </a:xfrm>
        </p:spPr>
        <p:txBody>
          <a:bodyPr>
            <a:normAutofit lnSpcReduction="10000"/>
          </a:bodyPr>
          <a:lstStyle/>
          <a:p>
            <a:pPr algn="just"/>
            <a:r>
              <a:rPr lang="ka-GE" dirty="0"/>
              <a:t>შემოთავაზებული პროექტი მიზნად ისახავს პოლიეთილენის ნარჩენების გადამუშავებას (ნაჩენების აღდგენა</a:t>
            </a:r>
            <a:r>
              <a:rPr lang="ka-GE" dirty="0" smtClean="0"/>
              <a:t>).</a:t>
            </a:r>
          </a:p>
          <a:p>
            <a:pPr algn="just"/>
            <a:r>
              <a:rPr lang="ka-GE" dirty="0"/>
              <a:t>დღეისათვის შპს ,,პოლიპლასტი“ გადაამუშავებს პოლიეთილენის გრანულებს და მიიღება პოლიეთილენის ფირი, რომლისგანაც მზადდება სხვადასხვა პროდუქცია (ჩანთები, ტომრები და ა.შ), კომპანიას  დაგეგმილი აქვს დამატებით პოლიეთილენის ნარჩენების გადამამუშავებელი ტექნოლოგიური ხაზის  მოწყობა და ექსპლუატაცია, სადაც დასაქმებული იქნება 20 ადამიანი</a:t>
            </a:r>
            <a:r>
              <a:rPr lang="ka-GE" dirty="0" smtClean="0"/>
              <a:t>.</a:t>
            </a:r>
          </a:p>
          <a:p>
            <a:pPr algn="just"/>
            <a:r>
              <a:rPr lang="ka-GE" dirty="0"/>
              <a:t>პროექტის განხორციელება- დამატებითი ტექნოლოგიური ხაზის მოწყობა კომპანიას საშუალებას მისცემს წელიწადში 89.6 ტონა პოლიეთილენის ნარჩენი გადაამუშაოს (ნარჩენების აღდგენა). ტექნოლოგიურად, მოხდება მიღებული პოლიეთილენის ნარჩენების </a:t>
            </a:r>
            <a:r>
              <a:rPr lang="ka-GE" dirty="0" smtClean="0"/>
              <a:t>რეციკლირება;</a:t>
            </a:r>
          </a:p>
          <a:p>
            <a:pPr algn="just"/>
            <a:r>
              <a:rPr lang="ka-GE" dirty="0"/>
              <a:t>პოლიეთილენის ნარჩენების ნაგავსაყრელზე განთავსება ზრდის მუნიციპალიტეტის ბიუჯეტის ხარჯებს</a:t>
            </a:r>
            <a:r>
              <a:rPr lang="ka-GE" dirty="0" smtClean="0"/>
              <a:t>.</a:t>
            </a:r>
          </a:p>
          <a:p>
            <a:pPr algn="just"/>
            <a:r>
              <a:rPr lang="ka-GE" dirty="0"/>
              <a:t>პროექტის განხორციელების შედეგად დაიზოგება პოლიეთილენის მასალების წარმოებისთვის საჭირო ნედლეული და ეკოლოგიური თვალსაზრისით დადებითად აისახება გარემო პირობებზე, რასაც უზრუნველყოფს რეციკლირების პროცესი. </a:t>
            </a:r>
            <a:endParaRPr lang="en-US" dirty="0"/>
          </a:p>
        </p:txBody>
      </p:sp>
    </p:spTree>
    <p:extLst>
      <p:ext uri="{BB962C8B-B14F-4D97-AF65-F5344CB8AC3E}">
        <p14:creationId xmlns:p14="http://schemas.microsoft.com/office/powerpoint/2010/main" val="1998926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91067"/>
          </a:xfrm>
        </p:spPr>
        <p:txBody>
          <a:bodyPr>
            <a:normAutofit fontScale="90000"/>
          </a:bodyPr>
          <a:lstStyle/>
          <a:p>
            <a:pPr algn="ctr"/>
            <a:r>
              <a:rPr lang="ka-GE" sz="2800" b="1" dirty="0" smtClean="0">
                <a:solidFill>
                  <a:schemeClr val="tx1"/>
                </a:solidFill>
              </a:rPr>
              <a:t>პოლიეთილენის ნარჩენების აღდგენა</a:t>
            </a:r>
            <a:endParaRPr lang="ka-GE" sz="2800" b="1" dirty="0">
              <a:solidFill>
                <a:schemeClr val="tx1"/>
              </a:solidFill>
            </a:endParaRPr>
          </a:p>
        </p:txBody>
      </p:sp>
      <p:sp>
        <p:nvSpPr>
          <p:cNvPr id="3" name="Content Placeholder 2"/>
          <p:cNvSpPr>
            <a:spLocks noGrp="1"/>
          </p:cNvSpPr>
          <p:nvPr>
            <p:ph idx="1"/>
          </p:nvPr>
        </p:nvSpPr>
        <p:spPr>
          <a:xfrm>
            <a:off x="677334" y="1295401"/>
            <a:ext cx="8596668" cy="5562600"/>
          </a:xfrm>
        </p:spPr>
        <p:txBody>
          <a:bodyPr>
            <a:normAutofit fontScale="77500" lnSpcReduction="20000"/>
          </a:bodyPr>
          <a:lstStyle/>
          <a:p>
            <a:pPr algn="just"/>
            <a:r>
              <a:rPr lang="ka-GE" sz="2000" dirty="0">
                <a:solidFill>
                  <a:schemeClr val="tx1"/>
                </a:solidFill>
              </a:rPr>
              <a:t>პოლიეთილენის ნარჩენების გადამუშავება/აღდგენისთვის კომპანია გეგმავს საპროექტო ტერიტორიაზე დამატებით დაამონტაჟოს ექსტრუდერის და გრანულატორის დანადგარები, რომელიც ტერიტორიაზე სატვირთო ავტომობილების დახმარებით შემოიტანება. მანქანადანადგარების დამონტაჟების სამუშაოები დიდ სირთულეს არ წარმოადგენს (არ საჭიროებს სპეციალურ ფუნდამენტის მოწყობას ან სხვა დამხმარე ინფრასტრუქტურის ადგილზე მიყვანას).  დამატებითი სამშენებლო სამუშაოები დაგეგმილი არაა. დასამონტაჟებლად კომპანიას დაჭირდება 1 დღე. ზემოაღნიშნულიდან გამომდინარე გარემოს ცალკეულ კომპონენტებზე რაიმე ზემოქმედება მოსალოდნელი არაა. უნდა აღინიშნოს, რომ გრანულატორი და აგლომერატი დანადგარები დამონტაჟებულია საწარმოო მოედანზე, რომელიც ჩართული იქნება ახალ ტექნოლოგიურ ხაზში.</a:t>
            </a:r>
          </a:p>
          <a:p>
            <a:pPr algn="just"/>
            <a:r>
              <a:rPr lang="ka-GE" dirty="0" smtClean="0"/>
              <a:t>ნარჩენების </a:t>
            </a:r>
            <a:r>
              <a:rPr lang="ka-GE" dirty="0"/>
              <a:t>აღდგენის პროცესში ჩართული იქნება აგლომერატი და გრანულატორი დანადგარები. გამომდინარე იქიდან, რომ აგლომერატების ჯამური წარმადობა (2 აგლომერატი, ჯამში 40კგ/სთ-ში) აჭარბებს გრანულატორების ჯამურ წარმადობას (5 გრანულატორი, ჯამში 32კგ/სთ-ში), აღდგენილი ნარჩენების რაოდენობა დაითვალა გრანულატორების წარმადობის მიხედვით.  საწარმო წლიურად გადაამუშავებს 89,6 ტონა პოლიეთილენის ნარჩენს (ნარჩენების აღდგენა). </a:t>
            </a:r>
            <a:endParaRPr lang="ka-GE" dirty="0" smtClean="0"/>
          </a:p>
          <a:p>
            <a:pPr algn="just"/>
            <a:r>
              <a:rPr lang="ka-GE" dirty="0"/>
              <a:t>ვინაიდან ნარჩენების გადამამუშავებელი საწარმოს მოწყობის პროცესში გათვალისწინებულია 2 ცალი ექსტრუდერის დამატება, რომელთა ჯამური წარმადობა შეადგენს 30კგ/სთ-ში და მათი წარმადობა ნაკლებია გრანულატორების ჯამურ წარმადობაზე (32კგ/სთ-ში).  </a:t>
            </a:r>
          </a:p>
          <a:p>
            <a:pPr algn="just"/>
            <a:r>
              <a:rPr lang="ka-GE" dirty="0"/>
              <a:t>ნარჩენების გადამუშავების პროცესში მიღებული გრანულების დარჩენილი რაოდენობა 5,6 ტ გადამუშავებული იქნება დღეისათვის საწარმოში არსებული ექსტრუდერების საშუალებით. </a:t>
            </a:r>
          </a:p>
          <a:p>
            <a:pPr algn="just"/>
            <a:r>
              <a:rPr lang="ka-GE" dirty="0"/>
              <a:t>აღნიშნულიდან გამომდინარე არსებული გრანულების გადამამუშავებელი საწარმოს წარმადობა შემცირდება და გვექნება 190,4 ტ/წ</a:t>
            </a:r>
            <a:r>
              <a:rPr lang="ka-GE" dirty="0" smtClean="0"/>
              <a:t>.</a:t>
            </a:r>
          </a:p>
          <a:p>
            <a:pPr algn="just"/>
            <a:r>
              <a:rPr lang="ka-GE" dirty="0"/>
              <a:t>პროექტის განხორციელების შემდეგ საერთო ჯამში არსებული გრანულების გადამამუშავებელი საწარმო ხაზის წარმადობა და დაგეგმილი პოლიეთილენის ნარჩენების წარმადობა იქნება 280 ტ/წ. </a:t>
            </a:r>
            <a:endParaRPr lang="ka-GE" dirty="0" smtClean="0"/>
          </a:p>
          <a:p>
            <a:pPr algn="just"/>
            <a:endParaRPr lang="ka-GE" dirty="0"/>
          </a:p>
        </p:txBody>
      </p:sp>
    </p:spTree>
    <p:extLst>
      <p:ext uri="{BB962C8B-B14F-4D97-AF65-F5344CB8AC3E}">
        <p14:creationId xmlns:p14="http://schemas.microsoft.com/office/powerpoint/2010/main" val="2311060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91067"/>
          </a:xfrm>
        </p:spPr>
        <p:txBody>
          <a:bodyPr>
            <a:normAutofit fontScale="90000"/>
          </a:bodyPr>
          <a:lstStyle/>
          <a:p>
            <a:pPr algn="ctr"/>
            <a:r>
              <a:rPr lang="ka-GE" sz="2800" b="1" dirty="0" smtClean="0">
                <a:solidFill>
                  <a:schemeClr val="tx1"/>
                </a:solidFill>
              </a:rPr>
              <a:t>არსებული საქმიანობის აღწერა</a:t>
            </a:r>
            <a:endParaRPr lang="en-US" sz="2800" b="1" dirty="0">
              <a:solidFill>
                <a:schemeClr val="tx1"/>
              </a:solidFill>
            </a:endParaRPr>
          </a:p>
        </p:txBody>
      </p:sp>
      <p:sp>
        <p:nvSpPr>
          <p:cNvPr id="3" name="Content Placeholder 2"/>
          <p:cNvSpPr>
            <a:spLocks noGrp="1"/>
          </p:cNvSpPr>
          <p:nvPr>
            <p:ph idx="1"/>
          </p:nvPr>
        </p:nvSpPr>
        <p:spPr>
          <a:xfrm>
            <a:off x="677334" y="1244601"/>
            <a:ext cx="8596668" cy="4796762"/>
          </a:xfrm>
        </p:spPr>
        <p:txBody>
          <a:bodyPr>
            <a:normAutofit lnSpcReduction="10000"/>
          </a:bodyPr>
          <a:lstStyle/>
          <a:p>
            <a:pPr algn="just"/>
            <a:r>
              <a:rPr lang="ka-GE" dirty="0"/>
              <a:t>დღეისათვის ტერიტორიაზე ფუნქციონირებს პოლიეთილენის გრანულების გადამამუშავებელი საწარმო. კომპანია ამუშავებს პოლიეთილენის გრანულებს ექსტრუზიის მეთოდით</a:t>
            </a:r>
            <a:r>
              <a:rPr lang="ka-GE" dirty="0" smtClean="0"/>
              <a:t>.</a:t>
            </a:r>
          </a:p>
          <a:p>
            <a:r>
              <a:rPr lang="ka-GE" dirty="0"/>
              <a:t>გრანულები წარმოდგენილია პირველადი პროდუქტის/ნედლეულის  სახით, რომელიც ნარჩენების წინასწარი დამუშავების ან აღდგენის შედეგად არ არის მიღებული. </a:t>
            </a:r>
            <a:endParaRPr lang="ka-GE" dirty="0" smtClean="0"/>
          </a:p>
          <a:p>
            <a:pPr algn="just"/>
            <a:r>
              <a:rPr lang="ka-GE" dirty="0"/>
              <a:t>არსებული საწარმოო ციკლი იწყება პოლიეთილენის გრანულების მიღებით, რომელიც საპროექტო ტერიტორიაზე შემოდის სატვირთო ავტომობილების საშუალებით, მუშა პერსონალის დახმარებით იტვირთება და ინახება საწარმოს ტერიტორიაზე, რომელიც დაცულია ატმოსფერული ნალექებისგან</a:t>
            </a:r>
            <a:r>
              <a:rPr lang="ka-GE" dirty="0" smtClean="0"/>
              <a:t>.</a:t>
            </a:r>
          </a:p>
          <a:p>
            <a:pPr algn="just"/>
            <a:r>
              <a:rPr lang="ka-GE" dirty="0"/>
              <a:t>პოლიეთილენის გრანულები პირველ ეტაპზე იტვირთება ექსტრუდერის ბუნკერში, შემდგომ ჭიახრახნის მეშვეობით გრანულები მიეწოდება ფორმირებად თავაკს (იცვლის ფიზიკურ მახასიათებლებს), საიდანაც პოლიეთილენის გრანულები ფორმირდება ფირად. </a:t>
            </a:r>
            <a:endParaRPr lang="ka-GE" dirty="0" smtClean="0"/>
          </a:p>
          <a:p>
            <a:pPr algn="just"/>
            <a:r>
              <a:rPr lang="ka-GE" dirty="0"/>
              <a:t>დღეისათვის საწარმოს სამუშაო  რეჟიმის (წელიწადში 350 დღე, ერთცვლიანი სამუშაო დღე, ცვლის ხანგრძლივობა 8 საათი) გათვალისწინებით საწარმოს მაქსიმალური წარმადობა შეადგენს 196 ტ/წ.</a:t>
            </a:r>
            <a:endParaRPr lang="en-US" dirty="0"/>
          </a:p>
        </p:txBody>
      </p:sp>
    </p:spTree>
    <p:extLst>
      <p:ext uri="{BB962C8B-B14F-4D97-AF65-F5344CB8AC3E}">
        <p14:creationId xmlns:p14="http://schemas.microsoft.com/office/powerpoint/2010/main" val="399300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ka-GE"/>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101861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6001</TotalTime>
  <Words>5976</Words>
  <Application>Microsoft Office PowerPoint</Application>
  <PresentationFormat>Widescreen</PresentationFormat>
  <Paragraphs>243</Paragraphs>
  <Slides>30</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Sylfaen</vt:lpstr>
      <vt:lpstr>Trebuchet MS</vt:lpstr>
      <vt:lpstr>Wingdings 3</vt:lpstr>
      <vt:lpstr>Facet</vt:lpstr>
      <vt:lpstr>პოლიეთილენის ნარჩენების გადამამუშავებელი საწარმოს მოწყობა და ექსპლუატაცია  </vt:lpstr>
      <vt:lpstr>საკანონმდებლო საფუძველი</vt:lpstr>
      <vt:lpstr>პროექტის მოკლე მიმოხილვა </vt:lpstr>
      <vt:lpstr>საპროექტო ტერიტორია</vt:lpstr>
      <vt:lpstr>PowerPoint Presentation</vt:lpstr>
      <vt:lpstr>პროექტის დასაბუთება</vt:lpstr>
      <vt:lpstr>პოლიეთილენის ნარჩენების აღდგენა</vt:lpstr>
      <vt:lpstr>არსებული საქმიანობის აღწერა</vt:lpstr>
      <vt:lpstr>PowerPoint Presentation</vt:lpstr>
      <vt:lpstr>პოლიეთილენის გადამამუშავებელი საწარმო აღჭურვილია დანადგარებით: </vt:lpstr>
      <vt:lpstr>ალტერნატივების აღწერა</vt:lpstr>
      <vt:lpstr>ალტერნატივების აღწერა</vt:lpstr>
      <vt:lpstr>შერჩეული ალტერნატივა</vt:lpstr>
      <vt:lpstr>ალტერნატივების შეფასება</vt:lpstr>
      <vt:lpstr>გარემოზე შესაძლო ზემოქმედება</vt:lpstr>
      <vt:lpstr>აკუსტიკური ხმაურით გამოწვეული ზემოქმედება</vt:lpstr>
      <vt:lpstr>აკუსტიკური ხმაურით გამოწვეული ზემოქმედება</vt:lpstr>
      <vt:lpstr>ზემოქმედება ნიადაგის ნაყოფიერ ფენაზე</vt:lpstr>
      <vt:lpstr>ზედაპირული/მიწისქვეშა/გრუნტის წყლებზე ზემოქმედება </vt:lpstr>
      <vt:lpstr>ბიოლოგიურ გარემოზე ზემოქმედება </vt:lpstr>
      <vt:lpstr>დაცულ ტერიტორიებზე ზემოქმედება </vt:lpstr>
      <vt:lpstr>კუმულაციური ზემოქმედება</vt:lpstr>
      <vt:lpstr>კუმულაციური ზემოქმედება</vt:lpstr>
      <vt:lpstr>კუმულაციური ზემოქმედება</vt:lpstr>
      <vt:lpstr>ნარჩენებით გამოწვეული ზემოქმედება </vt:lpstr>
      <vt:lpstr>ნარჩენებით გამოწვეული ზემოქმედება</vt:lpstr>
      <vt:lpstr>ზემოქმედება დასაქმებაზე, ეკონომიკურ გარემოზე და ადგილობრივი მოსახლეობის ცხოვრების პირობებზე</vt:lpstr>
      <vt:lpstr>ადამიანის ჯანმრთელობასა  და უსაფრთხოებასთან დაკავშირებული რისკები</vt:lpstr>
      <vt:lpstr>ადამიანის ჯანმრთელობასა  და უსაფრთხოებასთან დაკავშირებული რისკები</vt:lpstr>
      <vt:lpstr>გმადლობთ ყურადღებისთვის!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პოლიეთილენის ნარჩენების გადამამუშავებელი საწარმოს მოწყობა და ექსპლუატაცია</dc:title>
  <dc:creator>mose baghdinovi</dc:creator>
  <cp:lastModifiedBy>Liza</cp:lastModifiedBy>
  <cp:revision>56</cp:revision>
  <dcterms:created xsi:type="dcterms:W3CDTF">2020-04-15T07:29:21Z</dcterms:created>
  <dcterms:modified xsi:type="dcterms:W3CDTF">2020-10-06T09:08:47Z</dcterms:modified>
</cp:coreProperties>
</file>