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7" r:id="rId2"/>
    <p:sldId id="272" r:id="rId3"/>
    <p:sldId id="278" r:id="rId4"/>
    <p:sldId id="279" r:id="rId5"/>
    <p:sldId id="281" r:id="rId6"/>
    <p:sldId id="280" r:id="rId7"/>
    <p:sldId id="282" r:id="rId8"/>
    <p:sldId id="283" r:id="rId9"/>
    <p:sldId id="284" r:id="rId10"/>
    <p:sldId id="285" r:id="rId11"/>
    <p:sldId id="286" r:id="rId12"/>
    <p:sldId id="287" r:id="rId13"/>
    <p:sldId id="288" r:id="rId14"/>
    <p:sldId id="289" r:id="rId15"/>
    <p:sldId id="290" r:id="rId1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092" y="84"/>
      </p:cViewPr>
      <p:guideLst>
        <p:guide pos="312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9/25/2020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9/25/2020</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61255"/>
            <a:ext cx="6684023" cy="3083767"/>
          </a:xfrm>
        </p:spPr>
        <p:txBody>
          <a:bodyPr anchor="b">
            <a:normAutofit/>
          </a:bodyPr>
          <a:lstStyle>
            <a:lvl1pPr algn="l">
              <a:lnSpc>
                <a:spcPct val="80000"/>
              </a:lnSpc>
              <a:defRPr sz="585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5300" y="3386585"/>
            <a:ext cx="6686550" cy="1371600"/>
          </a:xfrm>
        </p:spPr>
        <p:txBody>
          <a:bodyPr/>
          <a:lstStyle>
            <a:lvl1pPr marL="0" indent="0" algn="l">
              <a:spcBef>
                <a:spcPts val="975"/>
              </a:spcBef>
              <a:buNone/>
              <a:defRPr sz="1950">
                <a:solidFill>
                  <a:schemeClr val="accent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9/25/2020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6178" y="365125"/>
            <a:ext cx="133731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52512" y="365125"/>
            <a:ext cx="619504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9/25/2020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9/25/2020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777" y="265176"/>
            <a:ext cx="6686550" cy="3081528"/>
          </a:xfrm>
        </p:spPr>
        <p:txBody>
          <a:bodyPr anchor="b">
            <a:normAutofit/>
          </a:bodyPr>
          <a:lstStyle>
            <a:lvl1pPr>
              <a:defRPr sz="4388"/>
            </a:lvl1pPr>
          </a:lstStyle>
          <a:p>
            <a:r>
              <a:rPr lang="en-US" smtClean="0"/>
              <a:t>Click to edit Master title style</a:t>
            </a:r>
            <a:endParaRPr lang="en-US"/>
          </a:p>
        </p:txBody>
      </p:sp>
      <p:sp>
        <p:nvSpPr>
          <p:cNvPr id="3" name="Text Placeholder 2"/>
          <p:cNvSpPr>
            <a:spLocks noGrp="1"/>
          </p:cNvSpPr>
          <p:nvPr>
            <p:ph type="body" idx="1"/>
          </p:nvPr>
        </p:nvSpPr>
        <p:spPr>
          <a:xfrm>
            <a:off x="497777" y="3388268"/>
            <a:ext cx="6686550" cy="1371600"/>
          </a:xfrm>
        </p:spPr>
        <p:txBody>
          <a:bodyPr/>
          <a:lstStyle>
            <a:lvl1pPr marL="0" indent="0">
              <a:spcBef>
                <a:spcPts val="975"/>
              </a:spcBef>
              <a:buNone/>
              <a:defRPr sz="1950"/>
            </a:lvl1pPr>
            <a:lvl2pPr marL="371475" indent="0">
              <a:buNone/>
              <a:defRPr sz="1625"/>
            </a:lvl2pPr>
            <a:lvl3pPr marL="742950" indent="0">
              <a:buNone/>
              <a:defRPr sz="1463"/>
            </a:lvl3pPr>
            <a:lvl4pPr marL="1114425" indent="0">
              <a:buNone/>
              <a:defRPr sz="1300"/>
            </a:lvl4pPr>
            <a:lvl5pPr marL="1485900" indent="0">
              <a:buNone/>
              <a:defRPr sz="1300"/>
            </a:lvl5pPr>
            <a:lvl6pPr marL="1857375" indent="0">
              <a:buNone/>
              <a:defRPr sz="1300"/>
            </a:lvl6pPr>
            <a:lvl7pPr marL="2228850" indent="0">
              <a:buNone/>
              <a:defRPr sz="1300"/>
            </a:lvl7pPr>
            <a:lvl8pPr marL="2600325" indent="0">
              <a:buNone/>
              <a:defRPr sz="1300"/>
            </a:lvl8pPr>
            <a:lvl9pPr marL="2971800" indent="0">
              <a:buNone/>
              <a:defRPr sz="13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9/25/2020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2513" y="1828801"/>
            <a:ext cx="3714750" cy="4348163"/>
          </a:xfrm>
        </p:spPr>
        <p:txBody>
          <a:bodyPr>
            <a:normAutofit/>
          </a:bodyPr>
          <a:lstStyle>
            <a:lvl1pPr>
              <a:defRPr sz="1625"/>
            </a:lvl1pPr>
            <a:lvl2pPr>
              <a:defRPr sz="1463"/>
            </a:lvl2pPr>
            <a:lvl3pPr>
              <a:defRPr sz="1300"/>
            </a:lvl3pPr>
            <a:lvl4pPr>
              <a:defRPr sz="1138"/>
            </a:lvl4pPr>
            <a:lvl5pPr>
              <a:defRPr sz="1138"/>
            </a:lvl5pPr>
            <a:lvl6pPr>
              <a:defRPr sz="1463"/>
            </a:lvl6pPr>
            <a:lvl7pPr>
              <a:defRPr sz="1463"/>
            </a:lvl7pPr>
            <a:lvl8pPr>
              <a:defRPr sz="1463"/>
            </a:lvl8pPr>
            <a:lvl9pPr>
              <a:defRPr sz="14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38737" y="1828801"/>
            <a:ext cx="3714750" cy="4348163"/>
          </a:xfrm>
        </p:spPr>
        <p:txBody>
          <a:bodyPr>
            <a:normAutofit/>
          </a:bodyPr>
          <a:lstStyle>
            <a:lvl1pPr>
              <a:defRPr sz="1625"/>
            </a:lvl1pPr>
            <a:lvl2pPr>
              <a:defRPr sz="1463"/>
            </a:lvl2pPr>
            <a:lvl3pPr>
              <a:defRPr sz="1300"/>
            </a:lvl3pPr>
            <a:lvl4pPr>
              <a:defRPr sz="1138"/>
            </a:lvl4pPr>
            <a:lvl5pPr>
              <a:defRPr sz="1138"/>
            </a:lvl5pPr>
            <a:lvl6pPr>
              <a:defRPr sz="1463"/>
            </a:lvl6pPr>
            <a:lvl7pPr>
              <a:defRPr sz="1463"/>
            </a:lvl7pPr>
            <a:lvl8pPr>
              <a:defRPr sz="1463"/>
            </a:lvl8pPr>
            <a:lvl9pPr>
              <a:defRPr sz="14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9/25/2020</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54989" y="1627258"/>
            <a:ext cx="3714750" cy="685800"/>
          </a:xfrm>
        </p:spPr>
        <p:txBody>
          <a:bodyPr anchor="ctr">
            <a:normAutofit/>
          </a:bodyPr>
          <a:lstStyle>
            <a:lvl1pPr marL="0" indent="0">
              <a:spcBef>
                <a:spcPts val="0"/>
              </a:spcBef>
              <a:buNone/>
              <a:defRPr sz="1625" b="0">
                <a:solidFill>
                  <a:schemeClr val="accent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1054989" y="2373284"/>
            <a:ext cx="3714750" cy="3840480"/>
          </a:xfrm>
        </p:spPr>
        <p:txBody>
          <a:bodyPr>
            <a:normAutofit/>
          </a:bodyPr>
          <a:lstStyle>
            <a:lvl1pPr>
              <a:defRPr sz="1625"/>
            </a:lvl1pPr>
            <a:lvl2pPr>
              <a:defRPr sz="1463"/>
            </a:lvl2pPr>
            <a:lvl3pPr>
              <a:defRPr sz="1300"/>
            </a:lvl3pPr>
            <a:lvl4pPr>
              <a:defRPr sz="1138"/>
            </a:lvl4pPr>
            <a:lvl5pPr>
              <a:defRPr sz="1138"/>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41214" y="1627258"/>
            <a:ext cx="3714750" cy="685800"/>
          </a:xfrm>
        </p:spPr>
        <p:txBody>
          <a:bodyPr anchor="ctr">
            <a:normAutofit/>
          </a:bodyPr>
          <a:lstStyle>
            <a:lvl1pPr marL="0" indent="0">
              <a:spcBef>
                <a:spcPts val="0"/>
              </a:spcBef>
              <a:buNone/>
              <a:defRPr sz="1625" b="0">
                <a:solidFill>
                  <a:schemeClr val="accent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141214" y="2373284"/>
            <a:ext cx="3714750" cy="3840480"/>
          </a:xfrm>
        </p:spPr>
        <p:txBody>
          <a:bodyPr>
            <a:normAutofit/>
          </a:bodyPr>
          <a:lstStyle>
            <a:lvl1pPr>
              <a:defRPr sz="1625"/>
            </a:lvl1pPr>
            <a:lvl2pPr>
              <a:defRPr sz="1463"/>
            </a:lvl2pPr>
            <a:lvl3pPr>
              <a:defRPr sz="1300"/>
            </a:lvl3pPr>
            <a:lvl4pPr>
              <a:defRPr sz="1138"/>
            </a:lvl4pPr>
            <a:lvl5pPr>
              <a:defRPr sz="1138"/>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9/25/2020</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9/25/2020</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9/25/2020</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5943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2" name="Title 1"/>
          <p:cNvSpPr>
            <a:spLocks noGrp="1"/>
          </p:cNvSpPr>
          <p:nvPr>
            <p:ph type="title"/>
          </p:nvPr>
        </p:nvSpPr>
        <p:spPr>
          <a:xfrm>
            <a:off x="6483206" y="457200"/>
            <a:ext cx="2927494" cy="1554480"/>
          </a:xfrm>
        </p:spPr>
        <p:txBody>
          <a:bodyPr anchor="b"/>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a:xfrm>
            <a:off x="492773" y="685800"/>
            <a:ext cx="4958054" cy="5486400"/>
          </a:xfrm>
        </p:spPr>
        <p:txBody>
          <a:bodyPr>
            <a:normAutofit/>
          </a:bodyPr>
          <a:lstStyle>
            <a:lvl1pPr>
              <a:defRPr sz="1625"/>
            </a:lvl1pPr>
            <a:lvl2pPr>
              <a:defRPr sz="1463"/>
            </a:lvl2pPr>
            <a:lvl3pPr>
              <a:defRPr sz="1300"/>
            </a:lvl3pPr>
            <a:lvl4pPr>
              <a:defRPr sz="1138"/>
            </a:lvl4pPr>
            <a:lvl5pPr>
              <a:defRPr sz="1138"/>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83206" y="2101850"/>
            <a:ext cx="2927494" cy="1828800"/>
          </a:xfrm>
        </p:spPr>
        <p:txBody>
          <a:bodyPr/>
          <a:lstStyle>
            <a:lvl1pPr marL="0" indent="0">
              <a:spcBef>
                <a:spcPts val="975"/>
              </a:spcBef>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9/25/2020</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5943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2" name="Title 1"/>
          <p:cNvSpPr>
            <a:spLocks noGrp="1"/>
          </p:cNvSpPr>
          <p:nvPr>
            <p:ph type="title"/>
          </p:nvPr>
        </p:nvSpPr>
        <p:spPr>
          <a:xfrm>
            <a:off x="6485954" y="457200"/>
            <a:ext cx="2927223" cy="1554480"/>
          </a:xfrm>
        </p:spPr>
        <p:txBody>
          <a:bodyPr anchor="b"/>
          <a:lstStyle>
            <a:lvl1pPr>
              <a:defRPr sz="26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1"/>
            <a:ext cx="5943600" cy="6858000"/>
          </a:xfrm>
        </p:spPr>
        <p:txBody>
          <a:bodyPr tIns="457200">
            <a:normAutofit/>
          </a:bodyPr>
          <a:lstStyle>
            <a:lvl1pPr marL="0" indent="0" algn="ctr">
              <a:buNone/>
              <a:defRPr sz="195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smtClean="0"/>
              <a:t>Click icon to add picture</a:t>
            </a:r>
            <a:endParaRPr lang="en-US" dirty="0"/>
          </a:p>
        </p:txBody>
      </p:sp>
      <p:sp>
        <p:nvSpPr>
          <p:cNvPr id="4" name="Text Placeholder 3"/>
          <p:cNvSpPr>
            <a:spLocks noGrp="1"/>
          </p:cNvSpPr>
          <p:nvPr>
            <p:ph type="body" sz="half" idx="2"/>
          </p:nvPr>
        </p:nvSpPr>
        <p:spPr>
          <a:xfrm>
            <a:off x="6485954" y="2101850"/>
            <a:ext cx="2927223" cy="1828800"/>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2513" y="362303"/>
            <a:ext cx="7800975"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52513" y="1828800"/>
            <a:ext cx="7800975" cy="4348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5300" y="6385492"/>
            <a:ext cx="4955477" cy="228600"/>
          </a:xfrm>
          <a:prstGeom prst="rect">
            <a:avLst/>
          </a:prstGeom>
        </p:spPr>
        <p:txBody>
          <a:bodyPr vert="horz" lIns="91440" tIns="45720" rIns="91440" bIns="45720" rtlCol="0" anchor="ctr"/>
          <a:lstStyle>
            <a:lvl1pPr algn="l">
              <a:defRPr sz="894">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7653144" y="6385492"/>
            <a:ext cx="797913" cy="228600"/>
          </a:xfrm>
          <a:prstGeom prst="rect">
            <a:avLst/>
          </a:prstGeom>
        </p:spPr>
        <p:txBody>
          <a:bodyPr vert="horz" lIns="91440" tIns="45720" rIns="91440" bIns="45720" rtlCol="0" anchor="ctr"/>
          <a:lstStyle>
            <a:lvl1pPr algn="r">
              <a:defRPr sz="894">
                <a:solidFill>
                  <a:schemeClr val="accent1"/>
                </a:solidFill>
              </a:defRPr>
            </a:lvl1pPr>
          </a:lstStyle>
          <a:p>
            <a:fld id="{CC444FFE-4BDB-4301-83D8-FE8B25E7CF5A}" type="datetime1">
              <a:rPr lang="en-US" smtClean="0"/>
              <a:t>9/25/2020</a:t>
            </a:fld>
            <a:endParaRPr lang="en-US" dirty="0"/>
          </a:p>
        </p:txBody>
      </p:sp>
      <p:sp>
        <p:nvSpPr>
          <p:cNvPr id="6" name="Slide Number Placeholder 5"/>
          <p:cNvSpPr>
            <a:spLocks noGrp="1"/>
          </p:cNvSpPr>
          <p:nvPr>
            <p:ph type="sldNum" sz="quarter" idx="4"/>
          </p:nvPr>
        </p:nvSpPr>
        <p:spPr>
          <a:xfrm>
            <a:off x="8737245" y="6385492"/>
            <a:ext cx="673455" cy="228600"/>
          </a:xfrm>
          <a:prstGeom prst="rect">
            <a:avLst/>
          </a:prstGeom>
        </p:spPr>
        <p:txBody>
          <a:bodyPr vert="horz" lIns="91440" tIns="45720" rIns="91440" bIns="45720" rtlCol="0" anchor="ctr"/>
          <a:lstStyle>
            <a:lvl1pPr algn="r">
              <a:defRPr sz="894">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42950" rtl="0" eaLnBrk="1" latinLnBrk="0" hangingPunct="1">
        <a:lnSpc>
          <a:spcPct val="90000"/>
        </a:lnSpc>
        <a:spcBef>
          <a:spcPct val="0"/>
        </a:spcBef>
        <a:buNone/>
        <a:defRPr sz="2600"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1463"/>
        </a:spcBef>
        <a:buClr>
          <a:schemeClr val="accent1"/>
        </a:buClr>
        <a:buFont typeface="Arial" pitchFamily="34" charset="0"/>
        <a:buChar char="•"/>
        <a:defRPr sz="1625" kern="1200">
          <a:solidFill>
            <a:schemeClr val="tx1"/>
          </a:solidFill>
          <a:latin typeface="+mn-lt"/>
          <a:ea typeface="+mn-ea"/>
          <a:cs typeface="+mn-cs"/>
        </a:defRPr>
      </a:lvl1pPr>
      <a:lvl2pPr marL="408623" indent="-185738" algn="l" defTabSz="742950" rtl="0" eaLnBrk="1" latinLnBrk="0" hangingPunct="1">
        <a:lnSpc>
          <a:spcPct val="90000"/>
        </a:lnSpc>
        <a:spcBef>
          <a:spcPts val="975"/>
        </a:spcBef>
        <a:buClr>
          <a:schemeClr val="accent1"/>
        </a:buClr>
        <a:buFont typeface="Arial" pitchFamily="34" charset="0"/>
        <a:buChar char="•"/>
        <a:defRPr sz="1463" kern="1200">
          <a:solidFill>
            <a:schemeClr val="tx1"/>
          </a:solidFill>
          <a:latin typeface="+mn-lt"/>
          <a:ea typeface="+mn-ea"/>
          <a:cs typeface="+mn-cs"/>
        </a:defRPr>
      </a:lvl2pPr>
      <a:lvl3pPr marL="594360" indent="-148590" algn="l" defTabSz="742950" rtl="0" eaLnBrk="1" latinLnBrk="0" hangingPunct="1">
        <a:lnSpc>
          <a:spcPct val="90000"/>
        </a:lnSpc>
        <a:spcBef>
          <a:spcPts val="650"/>
        </a:spcBef>
        <a:buClr>
          <a:schemeClr val="accent1"/>
        </a:buClr>
        <a:buFont typeface="Arial" pitchFamily="34" charset="0"/>
        <a:buChar char="•"/>
        <a:defRPr sz="1300" kern="1200">
          <a:solidFill>
            <a:schemeClr val="tx1"/>
          </a:solidFill>
          <a:latin typeface="+mn-lt"/>
          <a:ea typeface="+mn-ea"/>
          <a:cs typeface="+mn-cs"/>
        </a:defRPr>
      </a:lvl3pPr>
      <a:lvl4pPr marL="780098"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4pPr>
      <a:lvl5pPr marL="965835"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5pPr>
      <a:lvl6pPr marL="1114425"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6pPr>
      <a:lvl7pPr marL="1300163"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7pPr>
      <a:lvl8pPr marL="1485900"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8pPr>
      <a:lvl9pPr marL="1671638"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8383" y="3443813"/>
            <a:ext cx="6684023" cy="1041080"/>
          </a:xfrm>
        </p:spPr>
        <p:txBody>
          <a:bodyPr>
            <a:noAutofit/>
          </a:bodyPr>
          <a:lstStyle/>
          <a:p>
            <a:pPr algn="r"/>
            <a:r>
              <a:rPr lang="ka-GE" sz="2275" dirty="0">
                <a:effectLst>
                  <a:outerShdw blurRad="38100" dist="38100" dir="2700000" algn="tl">
                    <a:srgbClr val="000000">
                      <a:alpha val="43137"/>
                    </a:srgbClr>
                  </a:outerShdw>
                </a:effectLst>
              </a:rPr>
              <a:t/>
            </a:r>
            <a:br>
              <a:rPr lang="ka-GE" sz="2275" dirty="0">
                <a:effectLst>
                  <a:outerShdw blurRad="38100" dist="38100" dir="2700000" algn="tl">
                    <a:srgbClr val="000000">
                      <a:alpha val="43137"/>
                    </a:srgbClr>
                  </a:outerShdw>
                </a:effectLst>
              </a:rPr>
            </a:br>
            <a:r>
              <a:rPr lang="ka-GE" sz="2275" dirty="0">
                <a:effectLst>
                  <a:outerShdw blurRad="38100" dist="38100" dir="2700000" algn="tl">
                    <a:srgbClr val="000000">
                      <a:alpha val="43137"/>
                    </a:srgbClr>
                  </a:outerShdw>
                </a:effectLst>
              </a:rPr>
              <a:t> </a:t>
            </a:r>
            <a:br>
              <a:rPr lang="ka-GE" sz="2275" dirty="0">
                <a:effectLst>
                  <a:outerShdw blurRad="38100" dist="38100" dir="2700000" algn="tl">
                    <a:srgbClr val="000000">
                      <a:alpha val="43137"/>
                    </a:srgbClr>
                  </a:outerShdw>
                </a:effectLst>
              </a:rPr>
            </a:br>
            <a:r>
              <a:rPr lang="ka-GE" sz="2275" dirty="0">
                <a:effectLst>
                  <a:outerShdw blurRad="38100" dist="38100" dir="2700000" algn="tl">
                    <a:srgbClr val="000000">
                      <a:alpha val="43137"/>
                    </a:srgbClr>
                  </a:outerShdw>
                </a:effectLst>
              </a:rPr>
              <a:t> </a:t>
            </a:r>
            <a:br>
              <a:rPr lang="ka-GE" sz="2275" dirty="0">
                <a:effectLst>
                  <a:outerShdw blurRad="38100" dist="38100" dir="2700000" algn="tl">
                    <a:srgbClr val="000000">
                      <a:alpha val="43137"/>
                    </a:srgbClr>
                  </a:outerShdw>
                </a:effectLst>
              </a:rPr>
            </a:br>
            <a:r>
              <a:rPr lang="ka-GE" sz="2275" dirty="0">
                <a:effectLst>
                  <a:outerShdw blurRad="38100" dist="38100" dir="2700000" algn="tl">
                    <a:srgbClr val="000000">
                      <a:alpha val="43137"/>
                    </a:srgbClr>
                  </a:outerShdw>
                </a:effectLst>
              </a:rPr>
              <a:t>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a:t>
            </a:r>
          </a:p>
        </p:txBody>
      </p:sp>
      <p:sp>
        <p:nvSpPr>
          <p:cNvPr id="3" name="Subtitle 2"/>
          <p:cNvSpPr>
            <a:spLocks noGrp="1"/>
          </p:cNvSpPr>
          <p:nvPr>
            <p:ph type="subTitle" idx="1"/>
          </p:nvPr>
        </p:nvSpPr>
        <p:spPr>
          <a:xfrm>
            <a:off x="2715856" y="2343919"/>
            <a:ext cx="6686550" cy="561003"/>
          </a:xfrm>
        </p:spPr>
        <p:txBody>
          <a:bodyPr>
            <a:normAutofit/>
          </a:bodyPr>
          <a:lstStyle/>
          <a:p>
            <a:pPr algn="r"/>
            <a:r>
              <a:rPr lang="ka-GE" sz="1600" dirty="0">
                <a:effectLst>
                  <a:outerShdw blurRad="38100" dist="38100" dir="2700000" algn="tl">
                    <a:srgbClr val="000000">
                      <a:alpha val="43137"/>
                    </a:srgbClr>
                  </a:outerShdw>
                </a:effectLst>
              </a:rPr>
              <a:t>სსიპ  „ლ. საყვარელიძის სახელობის დაავადებათა კონტროლისა და საზოგადოებრივი ჯანმრთელობის ეროვნული ცენტრი“</a:t>
            </a:r>
            <a:endParaRPr lang="en-US" sz="1600" dirty="0">
              <a:effectLst>
                <a:outerShdw blurRad="38100" dist="38100" dir="2700000" algn="tl">
                  <a:srgbClr val="000000">
                    <a:alpha val="43137"/>
                  </a:srgbClr>
                </a:outerShdw>
              </a:effectLst>
            </a:endParaRPr>
          </a:p>
        </p:txBody>
      </p:sp>
      <p:sp>
        <p:nvSpPr>
          <p:cNvPr id="4" name="Subtitle 2"/>
          <p:cNvSpPr txBox="1">
            <a:spLocks/>
          </p:cNvSpPr>
          <p:nvPr/>
        </p:nvSpPr>
        <p:spPr>
          <a:xfrm>
            <a:off x="2718383" y="5023784"/>
            <a:ext cx="6686550" cy="561003"/>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algn="r"/>
            <a:r>
              <a:rPr lang="ka-GE" sz="2600" dirty="0">
                <a:effectLst>
                  <a:outerShdw blurRad="38100" dist="38100" dir="2700000" algn="tl">
                    <a:srgbClr val="000000">
                      <a:alpha val="43137"/>
                    </a:srgbClr>
                  </a:outerShdw>
                </a:effectLst>
              </a:rPr>
              <a:t>სკოპინგის ანგარიშის საჯარო განხილვა</a:t>
            </a:r>
            <a:endParaRPr lang="en-US" sz="26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37" y="318644"/>
            <a:ext cx="2310146" cy="1903816"/>
          </a:xfrm>
          <a:prstGeom prst="rect">
            <a:avLst/>
          </a:prstGeom>
        </p:spPr>
      </p:pic>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941" y="539613"/>
            <a:ext cx="8959207" cy="629735"/>
          </a:xfrm>
        </p:spPr>
        <p:txBody>
          <a:bodyPr>
            <a:normAutofit/>
          </a:bodyPr>
          <a:lstStyle/>
          <a:p>
            <a:r>
              <a:rPr lang="ka-GE" sz="2600" dirty="0" smtClean="0">
                <a:effectLst>
                  <a:outerShdw blurRad="38100" dist="38100" dir="2700000" algn="tl">
                    <a:srgbClr val="000000">
                      <a:alpha val="43137"/>
                    </a:srgbClr>
                  </a:outerShdw>
                </a:effectLst>
              </a:rPr>
              <a:t>გარემოზე ზემოქმედების შეფასება</a:t>
            </a:r>
            <a:endParaRPr lang="en-US" sz="2600" dirty="0">
              <a:effectLst>
                <a:outerShdw blurRad="38100" dist="38100" dir="2700000" algn="tl">
                  <a:srgbClr val="000000">
                    <a:alpha val="43137"/>
                  </a:srgbClr>
                </a:outerShdw>
              </a:effectLst>
            </a:endParaRPr>
          </a:p>
        </p:txBody>
      </p:sp>
      <p:sp>
        <p:nvSpPr>
          <p:cNvPr id="5" name="Rectangle 4"/>
          <p:cNvSpPr/>
          <p:nvPr/>
        </p:nvSpPr>
        <p:spPr>
          <a:xfrm>
            <a:off x="530538" y="1465483"/>
            <a:ext cx="8867722" cy="3580467"/>
          </a:xfrm>
          <a:prstGeom prst="rect">
            <a:avLst/>
          </a:prstGeom>
        </p:spPr>
        <p:txBody>
          <a:bodyPr wrap="square">
            <a:spAutoFit/>
          </a:bodyPr>
          <a:lstStyle/>
          <a:p>
            <a:pPr algn="just">
              <a:spcBef>
                <a:spcPts val="400"/>
              </a:spcBef>
              <a:spcAft>
                <a:spcPts val="400"/>
              </a:spcAft>
            </a:pPr>
            <a:r>
              <a:rPr lang="ka-GE" sz="1600" dirty="0" smtClean="0">
                <a:effectLst>
                  <a:outerShdw blurRad="38100" dist="38100" dir="2700000" algn="tl">
                    <a:srgbClr val="000000">
                      <a:alpha val="43137"/>
                    </a:srgbClr>
                  </a:outerShdw>
                </a:effectLst>
              </a:rPr>
              <a:t>დაგეგმილი პროექტის განხორციელების შედეგად, </a:t>
            </a:r>
            <a:r>
              <a:rPr lang="ka-GE" sz="1600" dirty="0">
                <a:effectLst>
                  <a:outerShdw blurRad="38100" dist="38100" dir="2700000" algn="tl">
                    <a:srgbClr val="000000">
                      <a:alpha val="43137"/>
                    </a:srgbClr>
                  </a:outerShdw>
                </a:effectLst>
              </a:rPr>
              <a:t>მოსალოდნელია </a:t>
            </a:r>
            <a:r>
              <a:rPr lang="ka-GE" sz="1600" dirty="0" smtClean="0">
                <a:effectLst>
                  <a:outerShdw blurRad="38100" dist="38100" dir="2700000" algn="tl">
                    <a:srgbClr val="000000">
                      <a:alpha val="43137"/>
                    </a:srgbClr>
                  </a:outerShdw>
                </a:effectLst>
              </a:rPr>
              <a:t>გარკვეული ზემოქმედება გარემოზე. </a:t>
            </a:r>
          </a:p>
          <a:p>
            <a:pPr algn="just">
              <a:spcBef>
                <a:spcPts val="400"/>
              </a:spcBef>
              <a:spcAft>
                <a:spcPts val="400"/>
              </a:spcAft>
            </a:pPr>
            <a:r>
              <a:rPr lang="ka-GE" sz="1600" dirty="0" smtClean="0">
                <a:effectLst>
                  <a:outerShdw blurRad="38100" dist="38100" dir="2700000" algn="tl">
                    <a:srgbClr val="000000">
                      <a:alpha val="43137"/>
                    </a:srgbClr>
                  </a:outerShdw>
                </a:effectLst>
              </a:rPr>
              <a:t>საქმიანობის </a:t>
            </a:r>
            <a:r>
              <a:rPr lang="ka-GE" sz="1600" dirty="0">
                <a:effectLst>
                  <a:outerShdw blurRad="38100" dist="38100" dir="2700000" algn="tl">
                    <a:srgbClr val="000000">
                      <a:alpha val="43137"/>
                    </a:srgbClr>
                  </a:outerShdw>
                </a:effectLst>
              </a:rPr>
              <a:t>სპეციფიკიდან და გარემოს ფონური მდგომარეობიდან </a:t>
            </a:r>
            <a:r>
              <a:rPr lang="ka-GE" sz="1600" dirty="0" smtClean="0">
                <a:effectLst>
                  <a:outerShdw blurRad="38100" dist="38100" dir="2700000" algn="tl">
                    <a:srgbClr val="000000">
                      <a:alpha val="43137"/>
                    </a:srgbClr>
                  </a:outerShdw>
                </a:effectLst>
              </a:rPr>
              <a:t>გამომდინარე, </a:t>
            </a:r>
            <a:r>
              <a:rPr lang="ka-GE" sz="1600" dirty="0">
                <a:effectLst>
                  <a:outerShdw blurRad="38100" dist="38100" dir="2700000" algn="tl">
                    <a:srgbClr val="000000">
                      <a:alpha val="43137"/>
                    </a:srgbClr>
                  </a:outerShdw>
                </a:effectLst>
              </a:rPr>
              <a:t>გზშ-ს პროცესში განსაკუთრებული ყურადღება მიექცევა </a:t>
            </a:r>
            <a:r>
              <a:rPr lang="ka-GE" sz="1600" dirty="0" smtClean="0">
                <a:effectLst>
                  <a:outerShdw blurRad="38100" dist="38100" dir="2700000" algn="tl">
                    <a:srgbClr val="000000">
                      <a:alpha val="43137"/>
                    </a:srgbClr>
                  </a:outerShdw>
                </a:effectLst>
              </a:rPr>
              <a:t>გარემოს შემდეგ რეცეპტორებს:</a:t>
            </a:r>
          </a:p>
          <a:p>
            <a:pPr marL="285750" indent="-285750" algn="just">
              <a:spcBef>
                <a:spcPts val="400"/>
              </a:spcBef>
              <a:spcAft>
                <a:spcPts val="400"/>
              </a:spcAft>
              <a:buClr>
                <a:schemeClr val="accent1">
                  <a:lumMod val="75000"/>
                </a:schemeClr>
              </a:buClr>
              <a:buFont typeface="Wingdings" panose="05000000000000000000" pitchFamily="2" charset="2"/>
              <a:buChar char="§"/>
            </a:pPr>
            <a:r>
              <a:rPr lang="ka-GE" sz="1600" dirty="0"/>
              <a:t>ატმოსფერული ჰაერის მავნე ნივთიერებებით დაბინძურება</a:t>
            </a:r>
            <a:r>
              <a:rPr lang="ka-GE" sz="1600" dirty="0" smtClean="0">
                <a:effectLst>
                  <a:outerShdw blurRad="38100" dist="38100" dir="2700000" algn="tl">
                    <a:srgbClr val="000000">
                      <a:alpha val="43137"/>
                    </a:srgbClr>
                  </a:outerShdw>
                </a:effectLst>
              </a:rPr>
              <a:t>;</a:t>
            </a:r>
          </a:p>
          <a:p>
            <a:pPr marL="285750" indent="-285750" algn="just">
              <a:spcBef>
                <a:spcPts val="400"/>
              </a:spcBef>
              <a:spcAft>
                <a:spcPts val="400"/>
              </a:spcAft>
              <a:buClr>
                <a:schemeClr val="accent1">
                  <a:lumMod val="75000"/>
                </a:schemeClr>
              </a:buClr>
              <a:buFont typeface="Wingdings" panose="05000000000000000000" pitchFamily="2" charset="2"/>
              <a:buChar char="§"/>
            </a:pPr>
            <a:r>
              <a:rPr lang="ka-GE" sz="1600" dirty="0"/>
              <a:t>ხმაურის გავრცელება</a:t>
            </a:r>
            <a:r>
              <a:rPr lang="ka-GE" sz="1600" dirty="0" smtClean="0">
                <a:effectLst>
                  <a:outerShdw blurRad="38100" dist="38100" dir="2700000" algn="tl">
                    <a:srgbClr val="000000">
                      <a:alpha val="43137"/>
                    </a:srgbClr>
                  </a:outerShdw>
                </a:effectLst>
              </a:rPr>
              <a:t>;</a:t>
            </a:r>
          </a:p>
          <a:p>
            <a:pPr marL="285750" indent="-285750" algn="just">
              <a:spcBef>
                <a:spcPts val="400"/>
              </a:spcBef>
              <a:spcAft>
                <a:spcPts val="400"/>
              </a:spcAft>
              <a:buClr>
                <a:schemeClr val="accent1">
                  <a:lumMod val="75000"/>
                </a:schemeClr>
              </a:buClr>
              <a:buFont typeface="Wingdings" panose="05000000000000000000" pitchFamily="2" charset="2"/>
              <a:buChar char="§"/>
            </a:pPr>
            <a:r>
              <a:rPr lang="ka-GE" sz="1600" dirty="0"/>
              <a:t>ზემოქმედება გრუნტის და გრუნტის წყლების ხარისხზე. ჩამდინარე წყლების წარმოქმნა</a:t>
            </a:r>
            <a:r>
              <a:rPr lang="ka-GE" sz="1600" dirty="0" smtClean="0">
                <a:effectLst>
                  <a:outerShdw blurRad="38100" dist="38100" dir="2700000" algn="tl">
                    <a:srgbClr val="000000">
                      <a:alpha val="43137"/>
                    </a:srgbClr>
                  </a:outerShdw>
                </a:effectLst>
              </a:rPr>
              <a:t>;</a:t>
            </a:r>
          </a:p>
          <a:p>
            <a:pPr marL="285750" indent="-285750" algn="just">
              <a:spcBef>
                <a:spcPts val="400"/>
              </a:spcBef>
              <a:spcAft>
                <a:spcPts val="400"/>
              </a:spcAft>
              <a:buClr>
                <a:schemeClr val="accent1">
                  <a:lumMod val="75000"/>
                </a:schemeClr>
              </a:buClr>
              <a:buFont typeface="Wingdings" panose="05000000000000000000" pitchFamily="2" charset="2"/>
              <a:buChar char="§"/>
            </a:pPr>
            <a:r>
              <a:rPr lang="ka-GE" sz="1600" dirty="0"/>
              <a:t>ზემოქმედება ბიოლოგიურ გარემოზე</a:t>
            </a:r>
            <a:r>
              <a:rPr lang="ka-GE" sz="1600" dirty="0" smtClean="0">
                <a:effectLst>
                  <a:outerShdw blurRad="38100" dist="38100" dir="2700000" algn="tl">
                    <a:srgbClr val="000000">
                      <a:alpha val="43137"/>
                    </a:srgbClr>
                  </a:outerShdw>
                </a:effectLst>
              </a:rPr>
              <a:t>;</a:t>
            </a:r>
          </a:p>
          <a:p>
            <a:pPr marL="285750" indent="-285750" algn="just">
              <a:spcBef>
                <a:spcPts val="400"/>
              </a:spcBef>
              <a:spcAft>
                <a:spcPts val="400"/>
              </a:spcAft>
              <a:buClr>
                <a:schemeClr val="accent1">
                  <a:lumMod val="75000"/>
                </a:schemeClr>
              </a:buClr>
              <a:buFont typeface="Wingdings" panose="05000000000000000000" pitchFamily="2" charset="2"/>
              <a:buChar char="§"/>
            </a:pPr>
            <a:r>
              <a:rPr lang="ka-GE" sz="1600" dirty="0"/>
              <a:t>ნარჩენების მართვა და მასთან დაკავშირებული რისკები</a:t>
            </a:r>
            <a:r>
              <a:rPr lang="ka-GE" sz="1600" dirty="0" smtClean="0">
                <a:effectLst>
                  <a:outerShdw blurRad="38100" dist="38100" dir="2700000" algn="tl">
                    <a:srgbClr val="000000">
                      <a:alpha val="43137"/>
                    </a:srgbClr>
                  </a:outerShdw>
                </a:effectLst>
              </a:rPr>
              <a:t>;</a:t>
            </a:r>
          </a:p>
          <a:p>
            <a:pPr marL="285750" indent="-285750" algn="just">
              <a:spcBef>
                <a:spcPts val="400"/>
              </a:spcBef>
              <a:spcAft>
                <a:spcPts val="400"/>
              </a:spcAft>
              <a:buClr>
                <a:schemeClr val="accent1">
                  <a:lumMod val="75000"/>
                </a:schemeClr>
              </a:buClr>
              <a:buFont typeface="Wingdings" panose="05000000000000000000" pitchFamily="2" charset="2"/>
              <a:buChar char="§"/>
            </a:pPr>
            <a:r>
              <a:rPr lang="ka-GE" sz="1600" dirty="0"/>
              <a:t>ზემოქმედება ადამიანის ჯანმრთელობასა და უსაფრთხოებასთან დაკავშირებული რისკები</a:t>
            </a:r>
            <a:r>
              <a:rPr lang="ka-GE" sz="1600" dirty="0" smtClean="0">
                <a:effectLst>
                  <a:outerShdw blurRad="38100" dist="38100" dir="2700000" algn="tl">
                    <a:srgbClr val="000000">
                      <a:alpha val="43137"/>
                    </a:srgbClr>
                  </a:outerShdw>
                </a:effectLst>
              </a:rPr>
              <a:t>.</a:t>
            </a:r>
            <a:endParaRPr lang="ka-GE"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72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941" y="539614"/>
            <a:ext cx="8959207" cy="502378"/>
          </a:xfrm>
        </p:spPr>
        <p:txBody>
          <a:bodyPr>
            <a:normAutofit/>
          </a:bodyPr>
          <a:lstStyle/>
          <a:p>
            <a:r>
              <a:rPr lang="ka-GE" sz="2400" dirty="0" smtClean="0">
                <a:effectLst>
                  <a:outerShdw blurRad="38100" dist="38100" dir="2700000" algn="tl">
                    <a:srgbClr val="000000">
                      <a:alpha val="43137"/>
                    </a:srgbClr>
                  </a:outerShdw>
                </a:effectLst>
              </a:rPr>
              <a:t>ზემოქმედების ატმოსფერული ჰაერის ხარისხზე</a:t>
            </a:r>
            <a:endParaRPr lang="en-US" sz="2400" dirty="0">
              <a:effectLst>
                <a:outerShdw blurRad="38100" dist="38100" dir="2700000" algn="tl">
                  <a:srgbClr val="000000">
                    <a:alpha val="43137"/>
                  </a:srgbClr>
                </a:outerShdw>
              </a:effectLst>
            </a:endParaRPr>
          </a:p>
        </p:txBody>
      </p:sp>
      <p:sp>
        <p:nvSpPr>
          <p:cNvPr id="5" name="Rectangle 4"/>
          <p:cNvSpPr/>
          <p:nvPr/>
        </p:nvSpPr>
        <p:spPr>
          <a:xfrm>
            <a:off x="1221858" y="1370212"/>
            <a:ext cx="7815816" cy="5324535"/>
          </a:xfrm>
          <a:prstGeom prst="rect">
            <a:avLst/>
          </a:prstGeom>
        </p:spPr>
        <p:txBody>
          <a:bodyPr wrap="square">
            <a:spAutoFit/>
          </a:bodyPr>
          <a:lstStyle/>
          <a:p>
            <a:pPr algn="just">
              <a:spcAft>
                <a:spcPts val="600"/>
              </a:spcAft>
            </a:pPr>
            <a:r>
              <a:rPr lang="ka-GE" sz="1400" dirty="0">
                <a:ea typeface="Calibri" panose="020F0502020204030204" pitchFamily="34" charset="0"/>
                <a:cs typeface="Times New Roman" panose="02020603050405020304" pitchFamily="18" charset="0"/>
              </a:rPr>
              <a:t>ინსინერატორის განთავსებისათვის დაგეგმილია მცირე ფართობის (</a:t>
            </a:r>
            <a:r>
              <a:rPr lang="ka-GE" sz="1400" dirty="0">
                <a:ea typeface="Times New Roman" panose="02020603050405020304" pitchFamily="18" charset="0"/>
                <a:cs typeface="Arial" panose="020B0604020202020204" pitchFamily="34" charset="0"/>
              </a:rPr>
              <a:t>7.4 მx5.0 მ, H=4.10 მ</a:t>
            </a:r>
            <a:r>
              <a:rPr lang="ka-GE" sz="1400" dirty="0">
                <a:ea typeface="Calibri" panose="020F0502020204030204" pitchFamily="34" charset="0"/>
                <a:cs typeface="Times New Roman" panose="02020603050405020304" pitchFamily="18" charset="0"/>
              </a:rPr>
              <a:t>) შენობაში შესაბამისად სამშენებლო სამუშაოები არ არის დიდი მოცულობის და ამასთან დაკავშირებით  ატმოსფერული ჰაერის ხარისხზე ზემოქმედების რისკი იქნება მინიმალური. </a:t>
            </a:r>
            <a:endParaRPr lang="ka-GE" sz="1400" dirty="0" smtClean="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smtClean="0">
                <a:ea typeface="Calibri" panose="020F0502020204030204" pitchFamily="34" charset="0"/>
                <a:cs typeface="Times New Roman" panose="02020603050405020304" pitchFamily="18" charset="0"/>
              </a:rPr>
              <a:t>ექსპლუატაციაში </a:t>
            </a:r>
            <a:r>
              <a:rPr lang="ka-GE" sz="1400" dirty="0">
                <a:ea typeface="Calibri" panose="020F0502020204030204" pitchFamily="34" charset="0"/>
                <a:cs typeface="Times New Roman" panose="02020603050405020304" pitchFamily="18" charset="0"/>
              </a:rPr>
              <a:t>გაშვების შემდეგ, სისტემატურად იფუნქციონირებს ახალი AC 50 A ტიპის ინსინერატორი, ხოლო არსებული იქება სარეზერვო და შესაბამისად ორივე ინსინერატორის ერთდროულ მუშაობას ადგილი არ ექნება. მნიშვნელოვანია, რომ ორივე ინსინერატორის ერთდროული მუშაობა არ წარმადგენს საჭიროებას, რადგან ჩვეულებრივ რეჟიმში მუშაობის პირობებში, მოქმედი ინსინერატორიც სრულად არ არის დატვირთულია.   </a:t>
            </a:r>
            <a:endParaRPr lang="ka-GE" sz="1400" dirty="0" smtClean="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ea typeface="Calibri" panose="020F0502020204030204" pitchFamily="34" charset="0"/>
                <a:cs typeface="Times New Roman" panose="02020603050405020304" pitchFamily="18" charset="0"/>
              </a:rPr>
              <a:t>წინასწარი გაანგარიშების შედეგების ანალიზით </a:t>
            </a:r>
            <a:r>
              <a:rPr lang="ka-GE" sz="1400" dirty="0" smtClean="0">
                <a:ea typeface="Calibri" panose="020F0502020204030204" pitchFamily="34" charset="0"/>
                <a:cs typeface="Times New Roman" panose="02020603050405020304" pitchFamily="18" charset="0"/>
              </a:rPr>
              <a:t>ირკვევა </a:t>
            </a:r>
            <a:r>
              <a:rPr lang="ka-GE" sz="1400" dirty="0">
                <a:ea typeface="Calibri" panose="020F0502020204030204" pitchFamily="34" charset="0"/>
                <a:cs typeface="Times New Roman" panose="02020603050405020304" pitchFamily="18" charset="0"/>
              </a:rPr>
              <a:t>რომ, სამედიცინო ნარჩენების საწვავი ღუმელის (ინსინერატორის) ექსპლოატაციისას მიმდებარე ტერიტორიების ატმოსფერული ჰაერის ხარისხი როგორც უახლოესი საცხოვრებელი სახლის ასევე 500 მ-ნი ნორმირებული ზონის მიმართ არ გადააჭარბებს კანონმდებლობით გათვალისწინებულ ნორმებს, ამდენად ინსინერატორის ფუნქციონირებისას ჰაერის ხარისხის გაუარესებას ადგილი არ ექნება. </a:t>
            </a:r>
            <a:endParaRPr lang="ru-RU" sz="1400" dirty="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ea typeface="Calibri" panose="020F0502020204030204" pitchFamily="34" charset="0"/>
                <a:cs typeface="Times New Roman" panose="02020603050405020304" pitchFamily="18" charset="0"/>
              </a:rPr>
              <a:t>აღნიშნულის გათვალისწინებით ადგილობრივი მოსახლეობის ჯანმრთელობაზე ნეგატიური ზემოქმედების რისკი პრაქტიკულად არ არსებობს. აღსანიშნავია, რომ გაანგარიშება შესრულებულია  ინსინერატორის მაქსიმალური წარმადობის და არახელსაყრელი მეტეოროლოგიური პირობების გათვალისწინებით. </a:t>
            </a:r>
            <a:endParaRPr lang="ru-RU" sz="1400" dirty="0">
              <a:ea typeface="Calibri" panose="020F0502020204030204" pitchFamily="34" charset="0"/>
              <a:cs typeface="Times New Roman" panose="02020603050405020304" pitchFamily="18" charset="0"/>
            </a:endParaRPr>
          </a:p>
          <a:p>
            <a:pPr algn="just">
              <a:spcBef>
                <a:spcPts val="600"/>
              </a:spcBef>
              <a:spcAft>
                <a:spcPts val="600"/>
              </a:spcAft>
            </a:pPr>
            <a:endParaRPr lang="ka-GE" sz="1100" dirty="0">
              <a:ea typeface="Calibri" panose="020F0502020204030204" pitchFamily="34" charset="0"/>
              <a:cs typeface="Times New Roman" panose="02020603050405020304" pitchFamily="18" charset="0"/>
            </a:endParaRPr>
          </a:p>
          <a:p>
            <a:pPr algn="just">
              <a:spcBef>
                <a:spcPts val="600"/>
              </a:spcBef>
              <a:spcAft>
                <a:spcPts val="600"/>
              </a:spcAft>
            </a:pPr>
            <a:endParaRPr lang="ru-RU" sz="1100" dirty="0">
              <a:ea typeface="Calibri" panose="020F0502020204030204" pitchFamily="34" charset="0"/>
              <a:cs typeface="Times New Roman" panose="02020603050405020304" pitchFamily="18" charset="0"/>
            </a:endParaRPr>
          </a:p>
          <a:p>
            <a:pPr algn="just">
              <a:spcAft>
                <a:spcPts val="600"/>
              </a:spcAft>
            </a:pPr>
            <a:endParaRPr lang="ru-RU" sz="1100" dirty="0">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84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941" y="539614"/>
            <a:ext cx="8959207" cy="502378"/>
          </a:xfrm>
        </p:spPr>
        <p:txBody>
          <a:bodyPr>
            <a:normAutofit/>
          </a:bodyPr>
          <a:lstStyle/>
          <a:p>
            <a:r>
              <a:rPr lang="ka-GE" sz="2400" dirty="0" smtClean="0">
                <a:effectLst>
                  <a:outerShdw blurRad="38100" dist="38100" dir="2700000" algn="tl">
                    <a:srgbClr val="000000">
                      <a:alpha val="43137"/>
                    </a:srgbClr>
                  </a:outerShdw>
                </a:effectLst>
              </a:rPr>
              <a:t>ზემოქმედების ატმოსფერული ჰაერის ხარისხზე</a:t>
            </a:r>
            <a:endParaRPr lang="en-US" sz="24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505713" y="1755047"/>
            <a:ext cx="8372473" cy="3204474"/>
          </a:xfrm>
          <a:prstGeom prst="rect">
            <a:avLst/>
          </a:prstGeom>
        </p:spPr>
      </p:pic>
      <p:sp>
        <p:nvSpPr>
          <p:cNvPr id="6" name="Rectangle 5"/>
          <p:cNvSpPr/>
          <p:nvPr/>
        </p:nvSpPr>
        <p:spPr>
          <a:xfrm>
            <a:off x="748673" y="1140123"/>
            <a:ext cx="5226825" cy="338554"/>
          </a:xfrm>
          <a:prstGeom prst="rect">
            <a:avLst/>
          </a:prstGeom>
        </p:spPr>
        <p:txBody>
          <a:bodyPr wrap="square">
            <a:spAutoFit/>
          </a:bodyPr>
          <a:lstStyle/>
          <a:p>
            <a:r>
              <a:rPr lang="en-US" sz="1100" dirty="0" smtClean="0">
                <a:solidFill>
                  <a:srgbClr val="000000"/>
                </a:solidFill>
                <a:latin typeface="Sylfaen" panose="010A0502050306030303" pitchFamily="18" charset="0"/>
                <a:ea typeface="Calibri" panose="020F0502020204030204" pitchFamily="34" charset="0"/>
                <a:cs typeface="Times New Roman" panose="02020603050405020304" pitchFamily="18" charset="0"/>
              </a:rPr>
              <a:t>მ </a:t>
            </a:r>
            <a:r>
              <a:rPr lang="en-US" sz="1600" dirty="0">
                <a:latin typeface="Sylfaen" panose="010A0502050306030303" pitchFamily="18" charset="0"/>
                <a:ea typeface="Calibri" panose="020F0502020204030204" pitchFamily="34" charset="0"/>
                <a:cs typeface="Times New Roman" panose="02020603050405020304" pitchFamily="18" charset="0"/>
              </a:rPr>
              <a:t>გაბნევის </a:t>
            </a:r>
            <a:r>
              <a:rPr lang="en-US" sz="1600" dirty="0" smtClean="0">
                <a:latin typeface="Sylfaen" panose="010A0502050306030303" pitchFamily="18" charset="0"/>
                <a:ea typeface="Calibri" panose="020F0502020204030204" pitchFamily="34" charset="0"/>
                <a:cs typeface="Times New Roman" panose="02020603050405020304" pitchFamily="18" charset="0"/>
              </a:rPr>
              <a:t>ანგარიში</a:t>
            </a:r>
            <a:r>
              <a:rPr lang="ka-GE" sz="1600" dirty="0" smtClean="0">
                <a:latin typeface="Sylfaen" panose="010A0502050306030303" pitchFamily="18" charset="0"/>
                <a:ea typeface="Calibri" panose="020F0502020204030204" pitchFamily="34" charset="0"/>
                <a:cs typeface="Times New Roman" panose="02020603050405020304" pitchFamily="18" charset="0"/>
              </a:rPr>
              <a:t>თ</a:t>
            </a:r>
            <a:r>
              <a:rPr lang="en-US" sz="1600" dirty="0" smtClean="0">
                <a:latin typeface="Sylfaen" panose="010A0502050306030303" pitchFamily="18" charset="0"/>
                <a:ea typeface="Calibri" panose="020F0502020204030204" pitchFamily="34" charset="0"/>
                <a:cs typeface="Times New Roman" panose="02020603050405020304" pitchFamily="18" charset="0"/>
              </a:rPr>
              <a:t> </a:t>
            </a:r>
            <a:r>
              <a:rPr lang="en-US" sz="1600" dirty="0" err="1">
                <a:latin typeface="Sylfaen" panose="010A0502050306030303" pitchFamily="18" charset="0"/>
                <a:ea typeface="Calibri" panose="020F0502020204030204" pitchFamily="34" charset="0"/>
                <a:cs typeface="Times New Roman" panose="02020603050405020304" pitchFamily="18" charset="0"/>
              </a:rPr>
              <a:t>მიღებული</a:t>
            </a:r>
            <a:r>
              <a:rPr lang="en-US" sz="1600" dirty="0">
                <a:latin typeface="Sylfaen" panose="010A0502050306030303" pitchFamily="18" charset="0"/>
                <a:ea typeface="Calibri" panose="020F0502020204030204" pitchFamily="34" charset="0"/>
                <a:cs typeface="Times New Roman" panose="02020603050405020304" pitchFamily="18" charset="0"/>
              </a:rPr>
              <a:t> </a:t>
            </a:r>
            <a:r>
              <a:rPr lang="en-US" sz="1600" dirty="0" err="1">
                <a:latin typeface="Sylfaen" panose="010A0502050306030303" pitchFamily="18" charset="0"/>
                <a:ea typeface="Calibri" panose="020F0502020204030204" pitchFamily="34" charset="0"/>
                <a:cs typeface="Times New Roman" panose="02020603050405020304" pitchFamily="18" charset="0"/>
              </a:rPr>
              <a:t>შედეგები</a:t>
            </a:r>
            <a:endParaRPr lang="ru-RU" sz="1600" dirty="0"/>
          </a:p>
        </p:txBody>
      </p:sp>
    </p:spTree>
    <p:extLst>
      <p:ext uri="{BB962C8B-B14F-4D97-AF65-F5344CB8AC3E}">
        <p14:creationId xmlns:p14="http://schemas.microsoft.com/office/powerpoint/2010/main" val="231108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6419" y="514851"/>
            <a:ext cx="7123814" cy="461665"/>
          </a:xfrm>
          <a:prstGeom prst="rect">
            <a:avLst/>
          </a:prstGeom>
        </p:spPr>
        <p:txBody>
          <a:bodyPr wrap="square">
            <a:spAutoFit/>
          </a:bodyPr>
          <a:lstStyle/>
          <a:p>
            <a:r>
              <a:rPr lang="ka-GE" sz="2400" dirty="0" smtClean="0">
                <a:solidFill>
                  <a:srgbClr val="07CB98"/>
                </a:solidFill>
                <a:effectLst>
                  <a:outerShdw blurRad="38100" dist="38100" dir="2700000" algn="tl">
                    <a:srgbClr val="000000">
                      <a:alpha val="43137"/>
                    </a:srgbClr>
                  </a:outerShdw>
                </a:effectLst>
                <a:ea typeface="+mj-ea"/>
                <a:cs typeface="+mj-cs"/>
              </a:rPr>
              <a:t>ხმაურის გავრცელება </a:t>
            </a:r>
            <a:endParaRPr lang="ru-RU" dirty="0"/>
          </a:p>
        </p:txBody>
      </p:sp>
      <p:sp>
        <p:nvSpPr>
          <p:cNvPr id="5" name="Rectangle 4"/>
          <p:cNvSpPr/>
          <p:nvPr/>
        </p:nvSpPr>
        <p:spPr>
          <a:xfrm>
            <a:off x="1285653" y="1381136"/>
            <a:ext cx="6954579" cy="3493264"/>
          </a:xfrm>
          <a:prstGeom prst="rect">
            <a:avLst/>
          </a:prstGeom>
        </p:spPr>
        <p:txBody>
          <a:bodyPr wrap="square">
            <a:spAutoFit/>
          </a:bodyPr>
          <a:lstStyle/>
          <a:p>
            <a:pPr algn="just">
              <a:spcAft>
                <a:spcPts val="600"/>
              </a:spcAft>
            </a:pPr>
            <a:r>
              <a:rPr lang="ka-GE" dirty="0">
                <a:ea typeface="Calibri" panose="020F0502020204030204" pitchFamily="34" charset="0"/>
                <a:cs typeface="Times New Roman" panose="02020603050405020304" pitchFamily="18" charset="0"/>
              </a:rPr>
              <a:t>საპროექტო შენობა, სადაც მოხდება ინსინერატორის განთავსება მცირე მოცულობისაა და მისი სამშენებელო სამუშაოების ხმაურის გავრცელების მაღალ დონეებთან დაკავშირებული არ იქნება.</a:t>
            </a:r>
            <a:endParaRPr lang="ru-RU" dirty="0">
              <a:latin typeface="Sylfaen" panose="010A0502050306030303" pitchFamily="18" charset="0"/>
              <a:ea typeface="Calibri" panose="020F0502020204030204" pitchFamily="34" charset="0"/>
              <a:cs typeface="Times New Roman" panose="02020603050405020304" pitchFamily="18" charset="0"/>
            </a:endParaRPr>
          </a:p>
          <a:p>
            <a:r>
              <a:rPr lang="ka-GE" dirty="0">
                <a:ea typeface="Calibri" panose="020F0502020204030204" pitchFamily="34" charset="0"/>
                <a:cs typeface="Times New Roman" panose="02020603050405020304" pitchFamily="18" charset="0"/>
              </a:rPr>
              <a:t>ინსინერატორის ექსპლუატაციის ეტაპზე, დანადგარის ფუნქციონირება, ხმაურის გავრცელების რისკებთან დაკავშირებული არ იქნება. ხმაურის გავრცელების წყაროებს წარმოადგენს ელექტროძრავები და თუ გავითვალისწინებთ, რომ ყველა წყარო განლაგებული იქნება შენობის შიდა სივრცეში, უახლოესი საცხოვრებელი ზონის საზღვარზე ხმაურის გავრცელების დონეები არ გადაჭარბებს ნორმირებულ სიდიდეებს. </a:t>
            </a:r>
            <a:endParaRPr lang="ru-RU" dirty="0"/>
          </a:p>
        </p:txBody>
      </p:sp>
    </p:spTree>
    <p:extLst>
      <p:ext uri="{BB962C8B-B14F-4D97-AF65-F5344CB8AC3E}">
        <p14:creationId xmlns:p14="http://schemas.microsoft.com/office/powerpoint/2010/main" val="204513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67264" y="295610"/>
            <a:ext cx="8543925" cy="640056"/>
          </a:xfrm>
          <a:prstGeom prst="rect">
            <a:avLst/>
          </a:prstGeom>
        </p:spPr>
        <p:txBody>
          <a:bodyPr vert="horz" lIns="91440" tIns="45720" rIns="91440" bIns="45720" rtlCol="0" anchor="b">
            <a:normAutofit/>
          </a:bodyPr>
          <a:lstStyle>
            <a:lvl1pPr algn="l" defTabSz="742950" rtl="0" eaLnBrk="1" latinLnBrk="0" hangingPunct="1">
              <a:lnSpc>
                <a:spcPct val="90000"/>
              </a:lnSpc>
              <a:spcBef>
                <a:spcPct val="0"/>
              </a:spcBef>
              <a:buNone/>
              <a:defRPr sz="4875" kern="1200">
                <a:solidFill>
                  <a:schemeClr val="tx1"/>
                </a:solidFill>
                <a:latin typeface="+mj-lt"/>
                <a:ea typeface="+mj-ea"/>
                <a:cs typeface="+mj-cs"/>
              </a:defRPr>
            </a:lvl1pPr>
          </a:lstStyle>
          <a:p>
            <a:pPr marL="0" marR="0" lvl="0" indent="0" algn="l" defTabSz="742950" rtl="0" eaLnBrk="1" fontAlgn="auto" latinLnBrk="0" hangingPunct="1">
              <a:lnSpc>
                <a:spcPct val="90000"/>
              </a:lnSpc>
              <a:spcBef>
                <a:spcPct val="0"/>
              </a:spcBef>
              <a:spcAft>
                <a:spcPts val="0"/>
              </a:spcAft>
              <a:buClrTx/>
              <a:buSzTx/>
              <a:buFontTx/>
              <a:buNone/>
              <a:tabLst/>
              <a:defRPr/>
            </a:pPr>
            <a:r>
              <a:rPr kumimoji="0" lang="ka-GE" sz="2000" b="0" i="0" u="none" strike="noStrike" kern="1200" cap="none" spc="0" normalizeH="0" baseline="0" noProof="0" dirty="0" smtClean="0">
                <a:ln>
                  <a:noFill/>
                </a:ln>
                <a:solidFill>
                  <a:schemeClr val="tx2">
                    <a:lumMod val="50000"/>
                  </a:schemeClr>
                </a:solidFill>
                <a:effectLst>
                  <a:outerShdw blurRad="38100" dist="38100" dir="2700000" algn="tl">
                    <a:srgbClr val="000000">
                      <a:alpha val="43137"/>
                    </a:srgbClr>
                  </a:outerShdw>
                </a:effectLst>
                <a:uLnTx/>
                <a:uFillTx/>
                <a:latin typeface="Sylfaen" panose="010A0502050306030303" pitchFamily="18" charset="0"/>
                <a:ea typeface="+mj-ea"/>
                <a:cs typeface="+mj-cs"/>
              </a:rPr>
              <a:t>ზემოქმედება გარემოს სხვა რეცეპტორებზე</a:t>
            </a:r>
            <a:endParaRPr kumimoji="0" lang="en-US" sz="2000" b="0"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Calibri Light" panose="020F0302020204030204"/>
              <a:ea typeface="+mj-ea"/>
              <a:cs typeface="+mj-cs"/>
            </a:endParaRPr>
          </a:p>
        </p:txBody>
      </p:sp>
      <p:sp>
        <p:nvSpPr>
          <p:cNvPr id="5" name="Rectangle 4"/>
          <p:cNvSpPr/>
          <p:nvPr/>
        </p:nvSpPr>
        <p:spPr>
          <a:xfrm>
            <a:off x="1211225" y="1270329"/>
            <a:ext cx="7539370" cy="6432530"/>
          </a:xfrm>
          <a:prstGeom prst="rect">
            <a:avLst/>
          </a:prstGeom>
        </p:spPr>
        <p:txBody>
          <a:bodyPr wrap="square">
            <a:spAutoFit/>
          </a:bodyPr>
          <a:lstStyle/>
          <a:p>
            <a:pPr algn="just">
              <a:spcBef>
                <a:spcPts val="600"/>
              </a:spcBef>
              <a:spcAft>
                <a:spcPts val="600"/>
              </a:spcAft>
            </a:pPr>
            <a:r>
              <a:rPr lang="ka-GE" sz="1200" dirty="0" smtClean="0">
                <a:ea typeface="Times New Roman" panose="02020603050405020304" pitchFamily="18" charset="0"/>
                <a:cs typeface="Times New Roman" panose="02020603050405020304" pitchFamily="18" charset="0"/>
              </a:rPr>
              <a:t>ინსინერატორის </a:t>
            </a:r>
            <a:r>
              <a:rPr lang="ka-GE" sz="1200" dirty="0">
                <a:ea typeface="Times New Roman" panose="02020603050405020304" pitchFamily="18" charset="0"/>
                <a:cs typeface="Times New Roman" panose="02020603050405020304" pitchFamily="18" charset="0"/>
              </a:rPr>
              <a:t>შენობის მოწყობა დაგეგმილია ეროვნული ცენტრის ტერიტორიაზე სწორი რელიეფის მქონე ტერიტორიაზე, სადაც საშიში გეოდინამიკური პროცესების არანაირი ნიშნები არ იკვეთება. თუ გავითვალისწინებთ, რომ ინსინირატორის საპროექტო შენობის მოსაწყობად მნიშნელოვანი მოცულობის მიწის სამუშაოების შესრულება საჭირო არ იქნება, არც მშენებლობის და არც ექსპლუატაციის ფაზაზე გეოდინამიკური პროცესების გააქტიურება მოსალოდნელი არ არის. </a:t>
            </a:r>
            <a:endParaRPr lang="ka-GE" sz="1200" dirty="0" smtClean="0">
              <a:ea typeface="Times New Roman" panose="02020603050405020304" pitchFamily="18" charset="0"/>
              <a:cs typeface="Times New Roman" panose="02020603050405020304" pitchFamily="18" charset="0"/>
            </a:endParaRPr>
          </a:p>
          <a:p>
            <a:pPr algn="just">
              <a:spcBef>
                <a:spcPts val="600"/>
              </a:spcBef>
              <a:spcAft>
                <a:spcPts val="600"/>
              </a:spcAft>
            </a:pPr>
            <a:r>
              <a:rPr lang="ka-GE" sz="1200" dirty="0">
                <a:ea typeface="Times New Roman" panose="02020603050405020304" pitchFamily="18" charset="0"/>
                <a:cs typeface="Times New Roman" panose="02020603050405020304" pitchFamily="18" charset="0"/>
              </a:rPr>
              <a:t>ნარჩენების გაუვნებლობის ტექნოლოგიური პროცესი წყლის გამოყენებას არ საჭიროებს და შესაბამისად არც საწარმოო ჩამდინარე წყლების წარმოქმნას არ ექნება ადგილი.   </a:t>
            </a:r>
            <a:r>
              <a:rPr lang="ka-GE" sz="1200" dirty="0" smtClean="0">
                <a:ea typeface="Times New Roman" panose="02020603050405020304" pitchFamily="18" charset="0"/>
                <a:cs typeface="Times New Roman" panose="02020603050405020304" pitchFamily="18" charset="0"/>
              </a:rPr>
              <a:t>ინსინერატორის </a:t>
            </a:r>
            <a:r>
              <a:rPr lang="ka-GE" sz="1200" dirty="0">
                <a:ea typeface="Times New Roman" panose="02020603050405020304" pitchFamily="18" charset="0"/>
                <a:cs typeface="Times New Roman" panose="02020603050405020304" pitchFamily="18" charset="0"/>
              </a:rPr>
              <a:t>შენობაში დამონტაჟებული იქნება მხოლოდ ხელსაბანი (პერსონალისათვის  გამოყენებული იქნება ეროვნული ცენტრის საყოფაცხოვრებო სათავსები), საიდანაც წყლის ჩაშვება ცენტრის  შიდა კანალიზაციის სისტემაში და შემდგომ ქალაქის კოლექტორში. </a:t>
            </a:r>
            <a:r>
              <a:rPr lang="ka-GE" sz="1200" dirty="0" smtClean="0">
                <a:ea typeface="Times New Roman" panose="02020603050405020304" pitchFamily="18" charset="0"/>
                <a:cs typeface="Times New Roman" panose="02020603050405020304" pitchFamily="18" charset="0"/>
              </a:rPr>
              <a:t>თუ </a:t>
            </a:r>
            <a:r>
              <a:rPr lang="ka-GE" sz="1200" dirty="0">
                <a:ea typeface="Times New Roman" panose="02020603050405020304" pitchFamily="18" charset="0"/>
                <a:cs typeface="Times New Roman" panose="02020603050405020304" pitchFamily="18" charset="0"/>
              </a:rPr>
              <a:t>გავითვალისწინებთ, რომ ინსინერატორის შენობის საძირკვლების მოწყობა ღრმა თხრილების მოწყობასთან დაკავშირებული არ იქნება და ამასთანავე საპროექტო ტერიტორია არ გამოირჩევა მიწისქვეშა წყლების მაღალი დგომით, მიწისქვეშა წყლების დაბინძურების რისკი არ იქნება მნიშვნელოვანი.  </a:t>
            </a:r>
            <a:endParaRPr lang="ru-RU" sz="1200" dirty="0">
              <a:ea typeface="Times New Roman" panose="02020603050405020304" pitchFamily="18" charset="0"/>
              <a:cs typeface="Times New Roman" panose="02020603050405020304" pitchFamily="18" charset="0"/>
            </a:endParaRPr>
          </a:p>
          <a:p>
            <a:pPr algn="just">
              <a:spcBef>
                <a:spcPts val="600"/>
              </a:spcBef>
              <a:spcAft>
                <a:spcPts val="600"/>
              </a:spcAft>
            </a:pPr>
            <a:r>
              <a:rPr lang="ka-GE" sz="1200" dirty="0">
                <a:ea typeface="Times New Roman" panose="02020603050405020304" pitchFamily="18" charset="0"/>
                <a:cs typeface="Times New Roman" panose="02020603050405020304" pitchFamily="18" charset="0"/>
              </a:rPr>
              <a:t>პროექტის მიხედვით, ინსინერატორის შენობის მოწყობა დაგეგმილია უკვე ათვისებულ, მაღალი ანთროპოგენური დატვირთვის მქონე ტერიტორიაზე, სადაც ნიადაგის ნაყოფიერი ფენა პრაქტიკულად არ არსებობს და შესაბამისად არც ზემოქმედება ექნება ადგილი.     </a:t>
            </a:r>
            <a:endParaRPr lang="ru-RU" sz="1200" dirty="0">
              <a:ea typeface="Times New Roman" panose="02020603050405020304" pitchFamily="18" charset="0"/>
              <a:cs typeface="Times New Roman" panose="02020603050405020304" pitchFamily="18" charset="0"/>
            </a:endParaRPr>
          </a:p>
          <a:p>
            <a:pPr algn="just">
              <a:spcBef>
                <a:spcPts val="600"/>
              </a:spcBef>
              <a:spcAft>
                <a:spcPts val="600"/>
              </a:spcAft>
            </a:pPr>
            <a:r>
              <a:rPr lang="ka-GE" sz="1200" dirty="0">
                <a:ea typeface="Times New Roman" panose="02020603050405020304" pitchFamily="18" charset="0"/>
                <a:cs typeface="Times New Roman" panose="02020603050405020304" pitchFamily="18" charset="0"/>
              </a:rPr>
              <a:t>შენობისათვის საძირკვლის თხრილების მოწყობის პროცესში, არსებობს გრუნტის დაბინძურების რისკი, რაც არ იქნება მნიშვნელოვანი, რადგან სამუშაოების მცირე მოცულობის გათვალისწინებით თხრილების მომზადება მოხედება ხელით, ტექნიკის გამოყენების გარეშე.     </a:t>
            </a:r>
            <a:endParaRPr lang="ru-RU" sz="1200" dirty="0">
              <a:ea typeface="Times New Roman" panose="02020603050405020304" pitchFamily="18" charset="0"/>
              <a:cs typeface="Times New Roman" panose="02020603050405020304" pitchFamily="18" charset="0"/>
            </a:endParaRPr>
          </a:p>
          <a:p>
            <a:pPr algn="just">
              <a:spcBef>
                <a:spcPts val="600"/>
              </a:spcBef>
              <a:spcAft>
                <a:spcPts val="600"/>
              </a:spcAft>
            </a:pPr>
            <a:r>
              <a:rPr lang="ka-GE" sz="1200" dirty="0">
                <a:ea typeface="Times New Roman" panose="02020603050405020304" pitchFamily="18" charset="0"/>
                <a:cs typeface="Times New Roman" panose="02020603050405020304" pitchFamily="18" charset="0"/>
              </a:rPr>
              <a:t>საპროექტო ტერიტორია განთავსებულია ქალაქის მაღალი ანთროპოგენური დატვირთვის მქონე ურბანულ ზონაში. </a:t>
            </a:r>
            <a:r>
              <a:rPr lang="ka-GE" sz="1200" dirty="0">
                <a:ea typeface="Times New Roman" panose="02020603050405020304" pitchFamily="18" charset="0"/>
                <a:cs typeface="Times New Roman" panose="02020603050405020304" pitchFamily="18" charset="0"/>
              </a:rPr>
              <a:t>ინსინერატორი მოეწყობა დავადებათა კონტროლის და საზოგადოებრივი ჯანმრთელობის ეროვნული ცენტრის ტერიტორიაზე, სადაც ხე-მცენარეები და მით უმეტეს,  საქართველოს წითელ ნუსხაში შეტანილი სახეობები წარმოდგენილი არ არის</a:t>
            </a:r>
            <a:r>
              <a:rPr lang="ka-GE" sz="1200" dirty="0" smtClean="0">
                <a:ea typeface="Times New Roman" panose="02020603050405020304" pitchFamily="18" charset="0"/>
                <a:cs typeface="Times New Roman" panose="02020603050405020304" pitchFamily="18" charset="0"/>
              </a:rPr>
              <a:t>.  აღნიშნულის გათვალისწინებით ბიოლოგიურ გარემოზე ნეგატიური ზემოქმედება მოსალოდნელი არ არის. </a:t>
            </a:r>
            <a:endParaRPr lang="ru-RU" sz="1200" dirty="0">
              <a:ea typeface="Times New Roman" panose="02020603050405020304" pitchFamily="18" charset="0"/>
              <a:cs typeface="Times New Roman" panose="02020603050405020304" pitchFamily="18" charset="0"/>
            </a:endParaRPr>
          </a:p>
          <a:p>
            <a:pPr algn="just">
              <a:spcBef>
                <a:spcPts val="600"/>
              </a:spcBef>
              <a:spcAft>
                <a:spcPts val="600"/>
              </a:spcAft>
            </a:pPr>
            <a:endParaRPr lang="ka-GE" sz="1100" dirty="0">
              <a:ea typeface="Times New Roman" panose="02020603050405020304" pitchFamily="18" charset="0"/>
              <a:cs typeface="Times New Roman" panose="02020603050405020304" pitchFamily="18" charset="0"/>
            </a:endParaRPr>
          </a:p>
          <a:p>
            <a:pPr algn="just">
              <a:spcBef>
                <a:spcPts val="600"/>
              </a:spcBef>
              <a:spcAft>
                <a:spcPts val="600"/>
              </a:spcAft>
            </a:pPr>
            <a:endParaRPr lang="ka-GE" sz="1100" dirty="0" smtClean="0">
              <a:ea typeface="Times New Roman" panose="02020603050405020304" pitchFamily="18" charset="0"/>
              <a:cs typeface="Times New Roman" panose="02020603050405020304" pitchFamily="18" charset="0"/>
            </a:endParaRPr>
          </a:p>
          <a:p>
            <a:pPr algn="just">
              <a:spcBef>
                <a:spcPts val="600"/>
              </a:spcBef>
              <a:spcAft>
                <a:spcPts val="600"/>
              </a:spcAft>
            </a:pPr>
            <a:endParaRPr lang="ka-GE" sz="1100" dirty="0">
              <a:ea typeface="Times New Roman" panose="02020603050405020304" pitchFamily="18" charset="0"/>
              <a:cs typeface="Times New Roman" panose="02020603050405020304" pitchFamily="18" charset="0"/>
            </a:endParaRPr>
          </a:p>
          <a:p>
            <a:pPr algn="just">
              <a:spcBef>
                <a:spcPts val="600"/>
              </a:spcBef>
              <a:spcAft>
                <a:spcPts val="600"/>
              </a:spcAft>
            </a:pPr>
            <a:r>
              <a:rPr lang="ka-GE" sz="1100" dirty="0" smtClean="0">
                <a:ea typeface="Times New Roman" panose="02020603050405020304" pitchFamily="18" charset="0"/>
                <a:cs typeface="Times New Roman" panose="02020603050405020304" pitchFamily="18" charset="0"/>
              </a:rPr>
              <a:t>   </a:t>
            </a:r>
            <a:endParaRPr lang="ru-RU" sz="1100" dirty="0">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39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744" y="2563851"/>
            <a:ext cx="5723554"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a-GE" sz="2800" b="0" i="1" u="none" strike="noStrike" kern="0" cap="none" spc="0" normalizeH="0" baseline="0" noProof="0" dirty="0" smtClean="0">
                <a:ln w="0"/>
                <a:solidFill>
                  <a:schemeClr val="tx2">
                    <a:lumMod val="50000"/>
                  </a:schemeClr>
                </a:solidFill>
                <a:effectLst>
                  <a:outerShdw blurRad="38100" dist="19050" dir="2700000" algn="tl" rotWithShape="0">
                    <a:prstClr val="black">
                      <a:alpha val="40000"/>
                    </a:prstClr>
                  </a:outerShdw>
                </a:effectLst>
                <a:uLnTx/>
                <a:uFillTx/>
              </a:rPr>
              <a:t>გმადლობთ ყურადღებისთვის!</a:t>
            </a:r>
            <a:endParaRPr kumimoji="0" lang="en-GB" sz="2800" b="0" i="1" u="none" strike="noStrike" kern="0" cap="none" spc="0" normalizeH="0" baseline="0" noProof="0" dirty="0">
              <a:ln w="0"/>
              <a:solidFill>
                <a:schemeClr val="tx2">
                  <a:lumMod val="50000"/>
                </a:schemeClr>
              </a:solidFill>
              <a:effectLst>
                <a:outerShdw blurRad="38100" dist="19050" dir="2700000" algn="tl" rotWithShape="0">
                  <a:prstClr val="black">
                    <a:alpha val="40000"/>
                  </a:prstClr>
                </a:outerShdw>
              </a:effectLst>
              <a:uLnTx/>
              <a:uFillTx/>
            </a:endParaRPr>
          </a:p>
        </p:txBody>
      </p:sp>
      <p:sp>
        <p:nvSpPr>
          <p:cNvPr id="5" name="Subtitle 2"/>
          <p:cNvSpPr txBox="1">
            <a:spLocks/>
          </p:cNvSpPr>
          <p:nvPr/>
        </p:nvSpPr>
        <p:spPr>
          <a:xfrm>
            <a:off x="3661932" y="4861806"/>
            <a:ext cx="4142366" cy="979522"/>
          </a:xfrm>
          <a:prstGeom prst="rect">
            <a:avLst/>
          </a:prstGeom>
        </p:spPr>
        <p:txBody>
          <a:bodyPr vert="horz" lIns="103146" tIns="51572" rIns="103146" bIns="51572" rtlCol="0" anchor="t" anchorCtr="0">
            <a:noAutofit/>
          </a:bodyPr>
          <a:lstStyle/>
          <a:p>
            <a:r>
              <a:rPr lang="ka-GE" sz="1600" kern="0" dirty="0">
                <a:latin typeface="Sylfaen" panose="010A0502050306030303" pitchFamily="18" charset="0"/>
              </a:rPr>
              <a:t>შპს </a:t>
            </a:r>
            <a:r>
              <a:rPr lang="ka-GE" sz="1600" kern="0" dirty="0" err="1">
                <a:latin typeface="Sylfaen" panose="010A0502050306030303" pitchFamily="18" charset="0"/>
              </a:rPr>
              <a:t>„გამა</a:t>
            </a:r>
            <a:r>
              <a:rPr lang="ka-GE" sz="1600" kern="0" dirty="0">
                <a:latin typeface="Sylfaen" panose="010A0502050306030303" pitchFamily="18" charset="0"/>
              </a:rPr>
              <a:t> </a:t>
            </a:r>
            <a:r>
              <a:rPr lang="ka-GE" sz="1600" kern="0" dirty="0" err="1">
                <a:latin typeface="Sylfaen" panose="010A0502050306030303" pitchFamily="18" charset="0"/>
              </a:rPr>
              <a:t>კონსალტინგი“</a:t>
            </a:r>
            <a:endParaRPr lang="ka-GE" sz="1600" kern="0" dirty="0">
              <a:latin typeface="Sylfaen" panose="010A0502050306030303" pitchFamily="18" charset="0"/>
            </a:endParaRPr>
          </a:p>
          <a:p>
            <a:pPr lvl="0"/>
            <a:r>
              <a:rPr lang="ka-GE" sz="1600" kern="0" dirty="0">
                <a:latin typeface="Sylfaen" panose="010A0502050306030303" pitchFamily="18" charset="0"/>
              </a:rPr>
              <a:t>0192 თბილისი, გურამიშვილის გამზ. </a:t>
            </a:r>
            <a:r>
              <a:rPr lang="ka-GE" sz="1600" kern="0" dirty="0" err="1" smtClean="0">
                <a:latin typeface="Sylfaen" panose="010A0502050306030303" pitchFamily="18" charset="0"/>
              </a:rPr>
              <a:t>19</a:t>
            </a:r>
            <a:r>
              <a:rPr lang="ka-GE" sz="1600" kern="0" baseline="42000" dirty="0" err="1" smtClean="0">
                <a:latin typeface="Sylfaen" panose="010A0502050306030303" pitchFamily="18" charset="0"/>
              </a:rPr>
              <a:t>დ</a:t>
            </a:r>
            <a:r>
              <a:rPr lang="ka-GE" sz="1600" kern="0" baseline="42000" dirty="0" smtClean="0">
                <a:latin typeface="Sylfaen" panose="010A0502050306030303" pitchFamily="18" charset="0"/>
              </a:rPr>
              <a:t> </a:t>
            </a:r>
            <a:endParaRPr lang="ka-GE" sz="1600" kern="0" baseline="42000" dirty="0">
              <a:latin typeface="Sylfaen" panose="010A0502050306030303" pitchFamily="18" charset="0"/>
            </a:endParaRPr>
          </a:p>
          <a:p>
            <a:pPr lvl="0"/>
            <a:r>
              <a:rPr lang="ka-GE" sz="1600" kern="0" dirty="0">
                <a:latin typeface="Sylfaen" panose="010A0502050306030303" pitchFamily="18" charset="0"/>
              </a:rPr>
              <a:t>ტელ: +(995 32) 260 15 27</a:t>
            </a:r>
            <a:r>
              <a:rPr lang="en-US" sz="1600" kern="0" dirty="0">
                <a:latin typeface="Sylfaen" panose="010A0502050306030303" pitchFamily="18" charset="0"/>
              </a:rPr>
              <a:t>; </a:t>
            </a:r>
            <a:endParaRPr lang="ka-GE" sz="1600" kern="0" dirty="0">
              <a:latin typeface="Sylfaen" panose="010A0502050306030303" pitchFamily="18" charset="0"/>
            </a:endParaRPr>
          </a:p>
          <a:p>
            <a:pPr lvl="0"/>
            <a:r>
              <a:rPr lang="en-US" sz="1600" kern="0" dirty="0">
                <a:latin typeface="Sylfaen" panose="010A0502050306030303" pitchFamily="18" charset="0"/>
              </a:rPr>
              <a:t>E-mail: j.akhvlediani@gamma.ge</a:t>
            </a:r>
          </a:p>
        </p:txBody>
      </p:sp>
      <p:graphicFrame>
        <p:nvGraphicFramePr>
          <p:cNvPr id="6" name="Object 2"/>
          <p:cNvGraphicFramePr>
            <a:graphicFrameLocks noChangeAspect="1"/>
          </p:cNvGraphicFramePr>
          <p:nvPr>
            <p:extLst>
              <p:ext uri="{D42A27DB-BD31-4B8C-83A1-F6EECF244321}">
                <p14:modId xmlns:p14="http://schemas.microsoft.com/office/powerpoint/2010/main" val="3694290903"/>
              </p:ext>
            </p:extLst>
          </p:nvPr>
        </p:nvGraphicFramePr>
        <p:xfrm>
          <a:off x="557176" y="4861807"/>
          <a:ext cx="2377410" cy="1083599"/>
        </p:xfrm>
        <a:graphic>
          <a:graphicData uri="http://schemas.openxmlformats.org/presentationml/2006/ole">
            <mc:AlternateContent xmlns:mc="http://schemas.openxmlformats.org/markup-compatibility/2006">
              <mc:Choice xmlns:v="urn:schemas-microsoft-com:vml" Requires="v">
                <p:oleObj spid="_x0000_s3080" name="Visio" r:id="rId3" imgW="3084378" imgH="1172340" progId="Visio.Drawing.11">
                  <p:embed/>
                </p:oleObj>
              </mc:Choice>
              <mc:Fallback>
                <p:oleObj name="Visio" r:id="rId3" imgW="3084378" imgH="11723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76" y="4861807"/>
                        <a:ext cx="2377410" cy="108359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1363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txBody>
          <a:bodyPr>
            <a:normAutofit/>
          </a:bodyPr>
          <a:lstStyle/>
          <a:p>
            <a:r>
              <a:rPr lang="ka-GE" sz="2600" dirty="0">
                <a:effectLst>
                  <a:outerShdw blurRad="38100" dist="38100" dir="2700000" algn="tl">
                    <a:srgbClr val="000000">
                      <a:alpha val="43137"/>
                    </a:srgbClr>
                  </a:outerShdw>
                </a:effectLst>
              </a:rPr>
              <a:t>შესავალი</a:t>
            </a:r>
            <a:endParaRPr lang="en-US" sz="2600" dirty="0">
              <a:effectLst>
                <a:outerShdw blurRad="38100" dist="38100" dir="2700000" algn="tl">
                  <a:srgbClr val="000000">
                    <a:alpha val="43137"/>
                  </a:srgbClr>
                </a:outerShdw>
              </a:effectLst>
            </a:endParaRPr>
          </a:p>
        </p:txBody>
      </p:sp>
      <p:sp>
        <p:nvSpPr>
          <p:cNvPr id="2" name="Text Placeholder 1"/>
          <p:cNvSpPr>
            <a:spLocks noGrp="1"/>
          </p:cNvSpPr>
          <p:nvPr>
            <p:ph type="body" idx="1"/>
          </p:nvPr>
        </p:nvSpPr>
        <p:spPr>
          <a:xfrm>
            <a:off x="578841" y="1383298"/>
            <a:ext cx="8783274" cy="4832944"/>
          </a:xfrm>
        </p:spPr>
        <p:txBody>
          <a:bodyPr>
            <a:noAutofit/>
          </a:bodyPr>
          <a:lstStyle/>
          <a:p>
            <a:pPr algn="just"/>
            <a:r>
              <a:rPr lang="ka-GE" sz="1400" dirty="0" smtClean="0">
                <a:effectLst>
                  <a:outerShdw blurRad="38100" dist="38100" dir="2700000" algn="tl">
                    <a:srgbClr val="000000">
                      <a:alpha val="43137"/>
                    </a:srgbClr>
                  </a:outerShdw>
                </a:effectLst>
              </a:rPr>
              <a:t>სკოპინგის განსახილველი ანგარიში </a:t>
            </a:r>
            <a:r>
              <a:rPr lang="ka-GE" sz="1400" dirty="0">
                <a:effectLst>
                  <a:outerShdw blurRad="38100" dist="38100" dir="2700000" algn="tl">
                    <a:srgbClr val="000000">
                      <a:alpha val="43137"/>
                    </a:srgbClr>
                  </a:outerShdw>
                </a:effectLst>
              </a:rPr>
              <a:t>ეხება, თბილისში, კახეთის გზატკეცილის </a:t>
            </a:r>
            <a:r>
              <a:rPr lang="ka-GE" sz="1400" dirty="0" err="1">
                <a:effectLst>
                  <a:outerShdw blurRad="38100" dist="38100" dir="2700000" algn="tl">
                    <a:srgbClr val="000000">
                      <a:alpha val="43137"/>
                    </a:srgbClr>
                  </a:outerShdw>
                </a:effectLst>
              </a:rPr>
              <a:t>N99</a:t>
            </a:r>
            <a:r>
              <a:rPr lang="ka-GE" sz="1400" dirty="0">
                <a:effectLst>
                  <a:outerShdw blurRad="38100" dist="38100" dir="2700000" algn="tl">
                    <a:srgbClr val="000000">
                      <a:alpha val="43137"/>
                    </a:srgbClr>
                  </a:outerShdw>
                </a:effectLst>
              </a:rPr>
              <a:t>-ში მდებარე სსიპ - ლ. საყვარელიძის სახელობის დაავადებათა კონტროლისა და საზოგადოებრივი ჯანმრთელობის ეროვნული ცენტრის ტერიტორიაზე, სახიფათო ნარჩენების (სამედიცინო ნარჩენები) ინსინერაციის  საწარმოს ექსპლუატაციის პირობების ცვლილებას.</a:t>
            </a:r>
          </a:p>
          <a:p>
            <a:pPr algn="just"/>
            <a:r>
              <a:rPr lang="ka-GE" sz="1400" dirty="0">
                <a:effectLst>
                  <a:outerShdw blurRad="38100" dist="38100" dir="2700000" algn="tl">
                    <a:srgbClr val="000000">
                      <a:alpha val="43137"/>
                    </a:srgbClr>
                  </a:outerShdw>
                </a:effectLst>
              </a:rPr>
              <a:t>პროექტი ითვალისწინებს, ზემოაღნიშნულ ტერიტორიაზე, ახალი მოდერნიზებული, „</a:t>
            </a:r>
            <a:r>
              <a:rPr lang="ka-GE" sz="1400" dirty="0" err="1">
                <a:effectLst>
                  <a:outerShdw blurRad="38100" dist="38100" dir="2700000" algn="tl">
                    <a:srgbClr val="000000">
                      <a:alpha val="43137"/>
                    </a:srgbClr>
                  </a:outerShdw>
                </a:effectLst>
              </a:rPr>
              <a:t>PYROLYTIC</a:t>
            </a:r>
            <a:r>
              <a:rPr lang="ka-GE" sz="1400" dirty="0">
                <a:effectLst>
                  <a:outerShdw blurRad="38100" dist="38100" dir="2700000" algn="tl">
                    <a:srgbClr val="000000">
                      <a:alpha val="43137"/>
                    </a:srgbClr>
                  </a:outerShdw>
                </a:effectLst>
              </a:rPr>
              <a:t>“ ფირმის, </a:t>
            </a:r>
            <a:r>
              <a:rPr lang="ka-GE" sz="1400" dirty="0" err="1">
                <a:effectLst>
                  <a:outerShdw blurRad="38100" dist="38100" dir="2700000" algn="tl">
                    <a:srgbClr val="000000">
                      <a:alpha val="43137"/>
                    </a:srgbClr>
                  </a:outerShdw>
                </a:effectLst>
              </a:rPr>
              <a:t>CP</a:t>
            </a:r>
            <a:r>
              <a:rPr lang="ka-GE" sz="1400" dirty="0">
                <a:effectLst>
                  <a:outerShdw blurRad="38100" dist="38100" dir="2700000" algn="tl">
                    <a:srgbClr val="000000">
                      <a:alpha val="43137"/>
                    </a:srgbClr>
                  </a:outerShdw>
                </a:effectLst>
              </a:rPr>
              <a:t>-50-A ტიპის ინსინერატორის მონტაჟს, რომლის წარმადობა იქნება </a:t>
            </a:r>
            <a:r>
              <a:rPr lang="ka-GE" sz="1400" dirty="0" smtClean="0">
                <a:effectLst>
                  <a:outerShdw blurRad="38100" dist="38100" dir="2700000" algn="tl">
                    <a:srgbClr val="000000">
                      <a:alpha val="43137"/>
                    </a:srgbClr>
                  </a:outerShdw>
                </a:effectLst>
              </a:rPr>
              <a:t>50-60 კგ </a:t>
            </a:r>
            <a:r>
              <a:rPr lang="ka-GE" sz="1400" dirty="0">
                <a:effectLst>
                  <a:outerShdw blurRad="38100" dist="38100" dir="2700000" algn="tl">
                    <a:srgbClr val="000000">
                      <a:alpha val="43137"/>
                    </a:srgbClr>
                  </a:outerShdw>
                </a:effectLst>
              </a:rPr>
              <a:t>საათში.</a:t>
            </a:r>
          </a:p>
          <a:p>
            <a:pPr algn="just"/>
            <a:r>
              <a:rPr lang="ka-GE" sz="1400" dirty="0">
                <a:effectLst>
                  <a:outerShdw blurRad="38100" dist="38100" dir="2700000" algn="tl">
                    <a:srgbClr val="000000">
                      <a:alpha val="43137"/>
                    </a:srgbClr>
                  </a:outerShdw>
                </a:effectLst>
              </a:rPr>
              <a:t>ტერიტორიაზე დღესდღეობით ფუნქციონირებს ინსინერატორი, რომელიც ახალი ინსინერატორის ექსპლუატაციაში გაშვების შემდეგ ტერიტორიაზე დარჩება და მისი გამოყენება </a:t>
            </a:r>
            <a:r>
              <a:rPr lang="ka-GE" sz="1400" dirty="0" smtClean="0">
                <a:effectLst>
                  <a:outerShdw blurRad="38100" dist="38100" dir="2700000" algn="tl">
                    <a:srgbClr val="000000">
                      <a:alpha val="43137"/>
                    </a:srgbClr>
                  </a:outerShdw>
                </a:effectLst>
              </a:rPr>
              <a:t>მოხდება </a:t>
            </a:r>
            <a:r>
              <a:rPr lang="ka-GE" sz="1400" dirty="0">
                <a:effectLst>
                  <a:outerShdw blurRad="38100" dist="38100" dir="2700000" algn="tl">
                    <a:srgbClr val="000000">
                      <a:alpha val="43137"/>
                    </a:srgbClr>
                  </a:outerShdw>
                </a:effectLst>
              </a:rPr>
              <a:t>მხოლოდ საჭიროების შემთხვევაში, ორივე ინსინერატორის ერთდროულად მუშაობა არ არის გათვალისწინებული. </a:t>
            </a:r>
            <a:endParaRPr lang="ka-GE" sz="1400" dirty="0" smtClean="0">
              <a:effectLst>
                <a:outerShdw blurRad="38100" dist="38100" dir="2700000" algn="tl">
                  <a:srgbClr val="000000">
                    <a:alpha val="43137"/>
                  </a:srgbClr>
                </a:outerShdw>
              </a:effectLst>
            </a:endParaRPr>
          </a:p>
          <a:p>
            <a:pPr algn="just"/>
            <a:r>
              <a:rPr lang="ka-GE" sz="1400" dirty="0" smtClean="0"/>
              <a:t>„გარემოსდაცვითი </a:t>
            </a:r>
            <a:r>
              <a:rPr lang="ka-GE" sz="1400" dirty="0"/>
              <a:t>შეფასების </a:t>
            </a:r>
            <a:r>
              <a:rPr lang="ka-GE" sz="1400" dirty="0" smtClean="0"/>
              <a:t>კოდექსის“ </a:t>
            </a:r>
            <a:r>
              <a:rPr lang="ka-GE" sz="1400" dirty="0"/>
              <a:t>მე-7 მუხლის მე-13 ნაწილის გათვალისწინებით, </a:t>
            </a:r>
            <a:r>
              <a:rPr lang="ka-GE" sz="1400" dirty="0" smtClean="0"/>
              <a:t>მიღებულია გადაწყვეტილება გარემოზე </a:t>
            </a:r>
            <a:r>
              <a:rPr lang="ka-GE" sz="1400" dirty="0"/>
              <a:t>ზემოქმედების შეფასების </a:t>
            </a:r>
            <a:r>
              <a:rPr lang="ka-GE" sz="1400" dirty="0" smtClean="0"/>
              <a:t>პროცედურის გავლის თაობაზე. </a:t>
            </a:r>
            <a:endParaRPr lang="ka-GE" sz="1400" dirty="0"/>
          </a:p>
          <a:p>
            <a:pPr algn="just"/>
            <a:r>
              <a:rPr lang="ka-GE" sz="1400" dirty="0"/>
              <a:t>გზშ-ს პროცედურის პირველი ეტაპი სკოპინგის პროცედურაა და საქართველოს კანონის ,,გარემოსდაცვითი შეფასების კოდექსის’’ მე-8 მუხლის შესაბამისად მომზადდა სკოპინგის </a:t>
            </a:r>
            <a:r>
              <a:rPr lang="ka-GE" sz="1400" dirty="0" smtClean="0"/>
              <a:t>ანგარიში.</a:t>
            </a:r>
          </a:p>
          <a:p>
            <a:pPr algn="just"/>
            <a:r>
              <a:rPr lang="ka-GE" sz="1400" dirty="0"/>
              <a:t>კანონის მიხედვით, სკოპინგის ანგარიშის შესწავლის საფუძველზე სამინისტრო გასცემს სკოპინგის დასკვნას, რომლითაც განისაზღვრება გზშ-ის ანგარიშის მომზადებისთვის საჭირო კვლევების, მოსაპოვებელი და შესასწავლი ინფორმაციის ჩამონათვალი. სკოპინგის დასკვნის გათვალისწინება სავალდებულოა გზშ-ის  ანგარიშის მომზადებისას</a:t>
            </a:r>
            <a:r>
              <a:rPr lang="ka-GE" sz="1400" dirty="0" smtClean="0"/>
              <a:t>.</a:t>
            </a:r>
            <a:endParaRPr lang="en-US" sz="1400" dirty="0" smtClean="0"/>
          </a:p>
          <a:p>
            <a:pPr algn="just"/>
            <a:r>
              <a:rPr lang="ka-GE" sz="1400" dirty="0"/>
              <a:t>საქმიანობას ახორციელებს სსიპ - ლ. საყვარელიძის სახელობის დაავადებათა კონტროლისა და საზოგადოებრივი ჯანმრთელობის ეროვნული ცენტრი, ხოლო სკოპინგის ანგარიში მომზადებულია შპს ,,გამა კონსალტინგის’’ მიერ.</a:t>
            </a:r>
          </a:p>
          <a:p>
            <a:pPr algn="just"/>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txBody>
          <a:bodyPr>
            <a:normAutofit/>
          </a:bodyPr>
          <a:lstStyle/>
          <a:p>
            <a:r>
              <a:rPr lang="ka-GE" sz="2600" dirty="0" smtClean="0">
                <a:effectLst>
                  <a:outerShdw blurRad="38100" dist="38100" dir="2700000" algn="tl">
                    <a:srgbClr val="000000">
                      <a:alpha val="43137"/>
                    </a:srgbClr>
                  </a:outerShdw>
                </a:effectLst>
              </a:rPr>
              <a:t>პროექტის აღწერა</a:t>
            </a:r>
            <a:endParaRPr lang="en-US" sz="2600" dirty="0">
              <a:effectLst>
                <a:outerShdw blurRad="38100" dist="38100" dir="2700000" algn="tl">
                  <a:srgbClr val="000000">
                    <a:alpha val="43137"/>
                  </a:srgbClr>
                </a:outerShdw>
              </a:effectLst>
            </a:endParaRPr>
          </a:p>
        </p:txBody>
      </p:sp>
      <p:sp>
        <p:nvSpPr>
          <p:cNvPr id="2" name="Text Placeholder 1"/>
          <p:cNvSpPr>
            <a:spLocks noGrp="1"/>
          </p:cNvSpPr>
          <p:nvPr>
            <p:ph type="body" idx="1"/>
          </p:nvPr>
        </p:nvSpPr>
        <p:spPr>
          <a:xfrm>
            <a:off x="847288" y="1307798"/>
            <a:ext cx="7669391" cy="2920254"/>
          </a:xfrm>
        </p:spPr>
        <p:txBody>
          <a:bodyPr>
            <a:noAutofit/>
          </a:bodyPr>
          <a:lstStyle/>
          <a:p>
            <a:pPr algn="just"/>
            <a:r>
              <a:rPr lang="ka-GE" sz="1600" dirty="0"/>
              <a:t>მოდერნიზებული, „</a:t>
            </a:r>
            <a:r>
              <a:rPr lang="ka-GE" sz="1600" dirty="0" err="1"/>
              <a:t>PYROLYTIC</a:t>
            </a:r>
            <a:r>
              <a:rPr lang="ka-GE" sz="1600" dirty="0"/>
              <a:t>“ ფირმის, </a:t>
            </a:r>
            <a:r>
              <a:rPr lang="ka-GE" sz="1600" dirty="0" err="1"/>
              <a:t>CP</a:t>
            </a:r>
            <a:r>
              <a:rPr lang="ka-GE" sz="1600" dirty="0"/>
              <a:t>-50-A ტიპის ინსინერატორის მოწყობა დაგეგმილია სსიპ  „ლ. საყვარელიძის სახელობის დაავადებათა კონტროლისა და საზოგადოებრივი ჯანმრთელობის ეროვნული ცენტრი“-ს ტერიტორიაზე (ქ. თბილისი, კახეთის გზატკეცილი N99) და მოემსახურება აღნიშნული ცენტრის დაქვემდებარებაში არსებულ </a:t>
            </a:r>
            <a:r>
              <a:rPr lang="ka-GE" sz="1600" dirty="0" smtClean="0"/>
              <a:t>ლაბორატორიებს (ლუგარის ლაბორატორია) </a:t>
            </a:r>
            <a:r>
              <a:rPr lang="ka-GE" sz="1600" dirty="0"/>
              <a:t>და სამსახურებს. </a:t>
            </a:r>
            <a:endParaRPr lang="ka-GE" sz="1600" dirty="0" smtClean="0"/>
          </a:p>
          <a:p>
            <a:pPr algn="just"/>
            <a:r>
              <a:rPr lang="ka-GE" sz="1600" dirty="0" smtClean="0"/>
              <a:t>საპროექტო </a:t>
            </a:r>
            <a:r>
              <a:rPr lang="ka-GE" sz="1600" dirty="0"/>
              <a:t>ტერიტორიაზე ახალი </a:t>
            </a:r>
            <a:r>
              <a:rPr lang="ka-GE" sz="1600" dirty="0" smtClean="0"/>
              <a:t>ინსინერატორისათვის </a:t>
            </a:r>
            <a:r>
              <a:rPr lang="ka-GE" sz="1600" dirty="0"/>
              <a:t>განკუთვნილი შენობა-ნაგებობა, რომლის ზომები იქნება 740 </a:t>
            </a:r>
            <a:r>
              <a:rPr lang="ka-GE" sz="1600" dirty="0" smtClean="0"/>
              <a:t>სმ x 500 </a:t>
            </a:r>
            <a:r>
              <a:rPr lang="ka-GE" sz="1600" dirty="0"/>
              <a:t>სმ, H=410 სმ განთავსდება მოქმედი ინსინერატორის შენობის გვერდით არსებულ თავისუფალ </a:t>
            </a:r>
            <a:r>
              <a:rPr lang="ka-GE" sz="1600" dirty="0" smtClean="0"/>
              <a:t>ნაკვეთზე. </a:t>
            </a:r>
            <a:r>
              <a:rPr lang="ka-GE" sz="1600" dirty="0"/>
              <a:t>ეროვნული ცენტრის ტერიტორია შემოღობილია მაღალი ღობით, უზრუნველყოფილია სადღეღამისო დაცვა და ტერიტორიის საზღვრები მკაცრად კონტროლდება</a:t>
            </a:r>
            <a:r>
              <a:rPr lang="ka-GE" sz="1400" dirty="0" smtClean="0"/>
              <a:t>.</a:t>
            </a:r>
          </a:p>
          <a:p>
            <a:pPr algn="just"/>
            <a:endParaRPr lang="ka-GE" sz="1400" dirty="0"/>
          </a:p>
          <a:p>
            <a:pPr algn="just"/>
            <a:endParaRPr lang="en-US" sz="1400" dirty="0">
              <a:effectLst>
                <a:outerShdw blurRad="38100" dist="38100" dir="2700000" algn="tl">
                  <a:srgbClr val="000000">
                    <a:alpha val="43137"/>
                  </a:srgbClr>
                </a:outerShdw>
              </a:effectLst>
            </a:endParaRPr>
          </a:p>
        </p:txBody>
      </p:sp>
      <p:pic>
        <p:nvPicPr>
          <p:cNvPr id="5" name="Picture 4" descr="D:\Nika\Desktop\insineratori axali\fotoi\20200515_1453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957695" y="4361209"/>
            <a:ext cx="2961748" cy="1695450"/>
          </a:xfrm>
          <a:prstGeom prst="rect">
            <a:avLst/>
          </a:prstGeom>
          <a:noFill/>
          <a:ln>
            <a:noFill/>
          </a:ln>
        </p:spPr>
      </p:pic>
      <p:pic>
        <p:nvPicPr>
          <p:cNvPr id="6" name="Picture 5" descr="D:\Nika\Desktop\insineratori axali\fotoi\20200515_14594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449" y="4361209"/>
            <a:ext cx="3013075" cy="1695450"/>
          </a:xfrm>
          <a:prstGeom prst="rect">
            <a:avLst/>
          </a:prstGeom>
          <a:noFill/>
          <a:ln>
            <a:noFill/>
          </a:ln>
        </p:spPr>
      </p:pic>
      <p:sp>
        <p:nvSpPr>
          <p:cNvPr id="3" name="Rectangle 2"/>
          <p:cNvSpPr/>
          <p:nvPr/>
        </p:nvSpPr>
        <p:spPr>
          <a:xfrm>
            <a:off x="2459722" y="6056659"/>
            <a:ext cx="4953000" cy="523220"/>
          </a:xfrm>
          <a:prstGeom prst="rect">
            <a:avLst/>
          </a:prstGeom>
        </p:spPr>
        <p:txBody>
          <a:bodyPr>
            <a:spAutoFit/>
          </a:bodyPr>
          <a:lstStyle/>
          <a:p>
            <a:pPr algn="ctr"/>
            <a:r>
              <a:rPr lang="ka-GE" sz="1400" dirty="0">
                <a:solidFill>
                  <a:schemeClr val="accent1">
                    <a:lumMod val="60000"/>
                    <a:lumOff val="4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არსებული </a:t>
            </a:r>
            <a:r>
              <a:rPr lang="ka-GE" sz="1400" dirty="0" smtClean="0">
                <a:solidFill>
                  <a:schemeClr val="accent1">
                    <a:lumMod val="60000"/>
                    <a:lumOff val="4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ინსინერატორის </a:t>
            </a:r>
            <a:r>
              <a:rPr lang="ka-GE" sz="1400" dirty="0">
                <a:solidFill>
                  <a:schemeClr val="accent1">
                    <a:lumMod val="60000"/>
                    <a:lumOff val="4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შენობა ეროვნული ცენტრის </a:t>
            </a:r>
            <a:r>
              <a:rPr lang="ka-GE" sz="1400" dirty="0" smtClean="0">
                <a:solidFill>
                  <a:schemeClr val="accent1">
                    <a:lumMod val="60000"/>
                    <a:lumOff val="4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ტერიტორიაზე </a:t>
            </a:r>
            <a:endParaRPr lang="ka-GE" sz="1400" dirty="0">
              <a:solidFill>
                <a:schemeClr val="accent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80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txBody>
          <a:bodyPr>
            <a:normAutofit/>
          </a:bodyPr>
          <a:lstStyle/>
          <a:p>
            <a:r>
              <a:rPr lang="ka-GE" sz="2600" dirty="0" smtClean="0">
                <a:effectLst>
                  <a:outerShdw blurRad="38100" dist="38100" dir="2700000" algn="tl">
                    <a:srgbClr val="000000">
                      <a:alpha val="43137"/>
                    </a:srgbClr>
                  </a:outerShdw>
                </a:effectLst>
              </a:rPr>
              <a:t>პროექტის აღწერა</a:t>
            </a:r>
            <a:endParaRPr lang="en-US" sz="2600" dirty="0">
              <a:effectLst>
                <a:outerShdw blurRad="38100" dist="38100" dir="2700000" algn="tl">
                  <a:srgbClr val="000000">
                    <a:alpha val="43137"/>
                  </a:srgbClr>
                </a:outerShdw>
              </a:effectLst>
            </a:endParaRPr>
          </a:p>
        </p:txBody>
      </p:sp>
      <p:sp>
        <p:nvSpPr>
          <p:cNvPr id="3" name="Rectangle 2"/>
          <p:cNvSpPr/>
          <p:nvPr/>
        </p:nvSpPr>
        <p:spPr>
          <a:xfrm>
            <a:off x="422276" y="976401"/>
            <a:ext cx="4953000" cy="307777"/>
          </a:xfrm>
          <a:prstGeom prst="rect">
            <a:avLst/>
          </a:prstGeom>
        </p:spPr>
        <p:txBody>
          <a:bodyPr>
            <a:spAutoFit/>
          </a:bodyPr>
          <a:lstStyle/>
          <a:p>
            <a:r>
              <a:rPr lang="ka-GE" sz="1400" dirty="0">
                <a:solidFill>
                  <a:schemeClr val="accent1">
                    <a:lumMod val="60000"/>
                    <a:lumOff val="40000"/>
                  </a:schemeClr>
                </a:solidFill>
                <a:effectLst>
                  <a:outerShdw blurRad="38100" dist="38100" dir="2700000" algn="tl">
                    <a:srgbClr val="000000">
                      <a:alpha val="43137"/>
                    </a:srgbClr>
                  </a:outerShdw>
                </a:effectLst>
              </a:rPr>
              <a:t>ტერიტორიის სიტუაციური სქემა</a:t>
            </a:r>
          </a:p>
        </p:txBody>
      </p:sp>
      <p:pic>
        <p:nvPicPr>
          <p:cNvPr id="8" name="Picture 7"/>
          <p:cNvPicPr>
            <a:picLocks noChangeAspect="1"/>
          </p:cNvPicPr>
          <p:nvPr/>
        </p:nvPicPr>
        <p:blipFill>
          <a:blip r:embed="rId2"/>
          <a:stretch>
            <a:fillRect/>
          </a:stretch>
        </p:blipFill>
        <p:spPr>
          <a:xfrm>
            <a:off x="481743" y="1469106"/>
            <a:ext cx="8942513" cy="4915552"/>
          </a:xfrm>
          <a:prstGeom prst="rect">
            <a:avLst/>
          </a:prstGeom>
        </p:spPr>
      </p:pic>
    </p:spTree>
    <p:extLst>
      <p:ext uri="{BB962C8B-B14F-4D97-AF65-F5344CB8AC3E}">
        <p14:creationId xmlns:p14="http://schemas.microsoft.com/office/powerpoint/2010/main" val="92241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4061"/>
            <a:ext cx="6686550" cy="629735"/>
          </a:xfrm>
        </p:spPr>
        <p:txBody>
          <a:bodyPr>
            <a:normAutofit/>
          </a:bodyPr>
          <a:lstStyle/>
          <a:p>
            <a:r>
              <a:rPr lang="ka-GE" sz="2600" dirty="0" smtClean="0">
                <a:effectLst>
                  <a:outerShdw blurRad="38100" dist="38100" dir="2700000" algn="tl">
                    <a:srgbClr val="000000">
                      <a:alpha val="43137"/>
                    </a:srgbClr>
                  </a:outerShdw>
                </a:effectLst>
              </a:rPr>
              <a:t>პროექტის აღწერა</a:t>
            </a:r>
            <a:endParaRPr lang="en-US" sz="2600" dirty="0">
              <a:effectLst>
                <a:outerShdw blurRad="38100" dist="38100" dir="2700000" algn="tl">
                  <a:srgbClr val="000000">
                    <a:alpha val="43137"/>
                  </a:srgbClr>
                </a:outerShdw>
              </a:effectLst>
            </a:endParaRPr>
          </a:p>
        </p:txBody>
      </p:sp>
      <p:sp>
        <p:nvSpPr>
          <p:cNvPr id="2" name="Text Placeholder 1"/>
          <p:cNvSpPr>
            <a:spLocks noGrp="1"/>
          </p:cNvSpPr>
          <p:nvPr>
            <p:ph type="body" idx="1"/>
          </p:nvPr>
        </p:nvSpPr>
        <p:spPr>
          <a:xfrm>
            <a:off x="486562" y="703789"/>
            <a:ext cx="4613945" cy="5722178"/>
          </a:xfrm>
        </p:spPr>
        <p:txBody>
          <a:bodyPr>
            <a:noAutofit/>
          </a:bodyPr>
          <a:lstStyle/>
          <a:p>
            <a:pPr algn="just"/>
            <a:r>
              <a:rPr lang="ka-GE" sz="1400" dirty="0"/>
              <a:t>საპროექტო ინსინერატორი განკუთვნილია საავადმყოფოების, კლინიკების, ლაბორატორიების, ფარმაცევტული ინდუსტრიების მიერ წარმოქმნილი ნებისმიერი სახის აალებადი ნარჩენების და სხვა სამრეწველო ნარჩენების განადგურებისთვის. მისი სიმძლავრე შეადგენს 50-60 კგ/სთ-ს ან 480-720 კგ/დღის განმავლობაში, 8-12 სთ-იანი მუშაობის რეჟიმის პირობებში</a:t>
            </a:r>
            <a:r>
              <a:rPr lang="ka-GE" sz="1400" dirty="0" smtClean="0"/>
              <a:t>.</a:t>
            </a:r>
          </a:p>
          <a:p>
            <a:pPr algn="just"/>
            <a:r>
              <a:rPr lang="ka-GE" sz="1400" dirty="0"/>
              <a:t>საპროექტო ინსინერატორში, შესაძლებელია ნარჩენების გაზიფიცირების კონტროლი. ჩატვირთვების დროს ის ხელს უშლის კვამლისა და მტვრის მნიშვნელოვანი რაოდენობით წარმოქმნას და ნარჩენების რეგულარული და სრული წვის საშუალებას იძლევა.</a:t>
            </a:r>
          </a:p>
          <a:p>
            <a:pPr algn="just"/>
            <a:r>
              <a:rPr lang="ka-GE" sz="1400" dirty="0"/>
              <a:t>ევროპული რეგულაციების </a:t>
            </a:r>
            <a:r>
              <a:rPr lang="ka-GE" sz="1400" dirty="0" err="1"/>
              <a:t>CE</a:t>
            </a:r>
            <a:r>
              <a:rPr lang="ka-GE" sz="1400" dirty="0"/>
              <a:t>/76/2000 და </a:t>
            </a:r>
            <a:r>
              <a:rPr lang="ka-GE" sz="1400" dirty="0" err="1"/>
              <a:t>CE</a:t>
            </a:r>
            <a:r>
              <a:rPr lang="ka-GE" sz="1400" dirty="0"/>
              <a:t>/75/2010 შესაბამისად, წვის </a:t>
            </a:r>
            <a:r>
              <a:rPr lang="ka-GE" sz="1400" dirty="0" err="1"/>
              <a:t>აირადი</a:t>
            </a:r>
            <a:r>
              <a:rPr lang="ka-GE" sz="1400" dirty="0"/>
              <a:t> პროდუქტი იწვის ხელახალი წვის მეორე კამერაში, მინიმუმ </a:t>
            </a:r>
            <a:r>
              <a:rPr lang="ka-GE" sz="1400" dirty="0" err="1"/>
              <a:t>850°C</a:t>
            </a:r>
            <a:r>
              <a:rPr lang="ka-GE" sz="1400" dirty="0"/>
              <a:t> ტემპერატურაზე 2 წამის განმავლობაში.</a:t>
            </a:r>
          </a:p>
          <a:p>
            <a:pPr algn="just"/>
            <a:r>
              <a:rPr lang="ka-GE" sz="1400" dirty="0"/>
              <a:t>საპროექტო ინსინერატორი შექმნილია უწყვეტი კვების სისტემის შესაბამისად. უწყვეტი კვების სისტემა ხელს უშლის ღუმელის </a:t>
            </a:r>
            <a:r>
              <a:rPr lang="ka-GE" sz="1400" dirty="0" err="1"/>
              <a:t>გადახურებას</a:t>
            </a:r>
            <a:r>
              <a:rPr lang="ka-GE" sz="1400" dirty="0"/>
              <a:t> და </a:t>
            </a:r>
            <a:r>
              <a:rPr lang="ka-GE" sz="1400" dirty="0" err="1"/>
              <a:t>დაუმწვარი</a:t>
            </a:r>
            <a:r>
              <a:rPr lang="ka-GE" sz="1400" dirty="0"/>
              <a:t> ფერფლის დაგროვებას, ასევე, უზრუნველყოფს ინსინერატორის სასიცოცხლო ციკლის ხანგრძლივობას.</a:t>
            </a:r>
          </a:p>
          <a:p>
            <a:pPr algn="just"/>
            <a:r>
              <a:rPr lang="ka-GE" sz="1400" dirty="0"/>
              <a:t>ინსინერატორის იმუშავებს 150 სამუშაო დღეს, დღეში 8 საათიანი გრაფიკით, წლის განმავლობაში 1200 საათის განმავლობაში.</a:t>
            </a:r>
            <a:endParaRPr lang="en-US" sz="1400"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3212576698"/>
              </p:ext>
            </p:extLst>
          </p:nvPr>
        </p:nvGraphicFramePr>
        <p:xfrm>
          <a:off x="5327008" y="1380448"/>
          <a:ext cx="4009938" cy="3877771"/>
        </p:xfrm>
        <a:graphic>
          <a:graphicData uri="http://schemas.openxmlformats.org/drawingml/2006/table">
            <a:tbl>
              <a:tblPr firstRow="1" firstCol="1" bandRow="1">
                <a:tableStyleId>{BC89EF96-8CEA-46FF-86C4-4CE0E7609802}</a:tableStyleId>
              </a:tblPr>
              <a:tblGrid>
                <a:gridCol w="1266584"/>
                <a:gridCol w="92779"/>
                <a:gridCol w="791246"/>
                <a:gridCol w="791246"/>
                <a:gridCol w="1068083"/>
              </a:tblGrid>
              <a:tr h="131960">
                <a:tc gridSpan="4">
                  <a:txBody>
                    <a:bodyPr/>
                    <a:lstStyle/>
                    <a:p>
                      <a:pPr algn="ctr">
                        <a:spcAft>
                          <a:spcPts val="0"/>
                        </a:spcAft>
                      </a:pPr>
                      <a:r>
                        <a:rPr lang="ka-GE" sz="1200" b="0" dirty="0">
                          <a:effectLst/>
                        </a:rPr>
                        <a:t>დანიშნულება</a:t>
                      </a:r>
                      <a:endPar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mpd="sng">
                      <a:noFill/>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CP 50</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mpd="sng">
                      <a:noFill/>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სიმძლავრე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50-60 კგ/სთ</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მუშაობის ხანგრძლივობა</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8-12 სთ/დღ</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63920">
                <a:tc gridSpan="4">
                  <a:txBody>
                    <a:bodyPr/>
                    <a:lstStyle/>
                    <a:p>
                      <a:pPr>
                        <a:spcAft>
                          <a:spcPts val="0"/>
                        </a:spcAft>
                      </a:pPr>
                      <a:r>
                        <a:rPr lang="ka-GE" sz="1200" b="0">
                          <a:effectLst/>
                        </a:rPr>
                        <a:t>საშუალო დაბალი თბოუნარიანობა (L.C.P)</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3 500 კკალ/კგ</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წვის კამერის მოცულობა</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1 200 ლ</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თბოტევადობა  – სითბური სიმძლავრე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240 კვტ / სთ</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ბუნებრივი აირის ხარჯი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17.6 მ</a:t>
                      </a:r>
                      <a:r>
                        <a:rPr lang="ka-GE" sz="1200" b="0" baseline="30000">
                          <a:effectLst/>
                        </a:rPr>
                        <a:t>3</a:t>
                      </a:r>
                      <a:r>
                        <a:rPr lang="ka-GE" sz="1200" b="0">
                          <a:effectLst/>
                        </a:rPr>
                        <a:t>/სთ.</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131960">
                <a:tc rowSpan="2">
                  <a:txBody>
                    <a:bodyPr/>
                    <a:lstStyle/>
                    <a:p>
                      <a:pPr>
                        <a:spcAft>
                          <a:spcPts val="0"/>
                        </a:spcAft>
                      </a:pPr>
                      <a:r>
                        <a:rPr lang="ka-GE" sz="1200" b="0">
                          <a:effectLst/>
                        </a:rPr>
                        <a:t>ტემპერატურა (°C):</a:t>
                      </a:r>
                    </a:p>
                    <a:p>
                      <a:pPr>
                        <a:spcAft>
                          <a:spcPts val="0"/>
                        </a:spcAft>
                      </a:pPr>
                      <a:r>
                        <a:rPr lang="ka-GE" sz="1200" b="0">
                          <a:effectLst/>
                        </a:rPr>
                        <a:t>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spcAft>
                          <a:spcPts val="0"/>
                        </a:spcAft>
                      </a:pPr>
                      <a:r>
                        <a:rPr lang="ka-GE" sz="1200" b="0">
                          <a:effectLst/>
                        </a:rPr>
                        <a:t>წვის ქვედა კამერაში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 850-900°C</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395880">
                <a:tc vMerge="1">
                  <a:txBody>
                    <a:bodyPr/>
                    <a:lstStyle/>
                    <a:p>
                      <a:endParaRPr lang="ka-GE"/>
                    </a:p>
                  </a:txBody>
                  <a:tcPr/>
                </a:tc>
                <a:tc gridSpan="3">
                  <a:txBody>
                    <a:bodyPr/>
                    <a:lstStyle/>
                    <a:p>
                      <a:pPr>
                        <a:spcAft>
                          <a:spcPts val="0"/>
                        </a:spcAft>
                      </a:pPr>
                      <a:r>
                        <a:rPr lang="ka-GE" sz="1200" b="0">
                          <a:effectLst/>
                        </a:rPr>
                        <a:t>წვის ზედა კამერაში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dirty="0">
                          <a:effectLst/>
                        </a:rPr>
                        <a:t>⩽ </a:t>
                      </a:r>
                      <a:r>
                        <a:rPr lang="ka-GE" sz="1200" b="0" dirty="0" err="1">
                          <a:effectLst/>
                        </a:rPr>
                        <a:t>1.100°C</a:t>
                      </a:r>
                      <a:endPar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156892">
                <a:tc rowSpan="2">
                  <a:txBody>
                    <a:bodyPr/>
                    <a:lstStyle/>
                    <a:p>
                      <a:pPr>
                        <a:spcAft>
                          <a:spcPts val="0"/>
                        </a:spcAft>
                      </a:pPr>
                      <a:r>
                        <a:rPr lang="ka-GE" sz="1200" b="0">
                          <a:effectLst/>
                        </a:rPr>
                        <a:t>სანთურები: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spcAft>
                          <a:spcPts val="0"/>
                        </a:spcAft>
                      </a:pPr>
                      <a:r>
                        <a:rPr lang="ka-GE" sz="1200" b="0">
                          <a:effectLst/>
                        </a:rPr>
                        <a:t>წვის დროს</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250</a:t>
                      </a:r>
                      <a:r>
                        <a:rPr lang="ka-GE" sz="1200" b="0" spc="-10">
                          <a:effectLst/>
                        </a:rPr>
                        <a:t> </a:t>
                      </a:r>
                      <a:r>
                        <a:rPr lang="ka-GE" sz="1200" b="0">
                          <a:effectLst/>
                        </a:rPr>
                        <a:t>კვტ</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131960">
                <a:tc vMerge="1">
                  <a:txBody>
                    <a:bodyPr/>
                    <a:lstStyle/>
                    <a:p>
                      <a:endParaRPr lang="ka-GE"/>
                    </a:p>
                  </a:txBody>
                  <a:tcPr/>
                </a:tc>
                <a:tc gridSpan="3">
                  <a:txBody>
                    <a:bodyPr/>
                    <a:lstStyle/>
                    <a:p>
                      <a:pPr>
                        <a:spcAft>
                          <a:spcPts val="0"/>
                        </a:spcAft>
                      </a:pPr>
                      <a:r>
                        <a:rPr lang="ka-GE" sz="1200" b="0">
                          <a:effectLst/>
                        </a:rPr>
                        <a:t>წვის შემდეგ</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250</a:t>
                      </a:r>
                      <a:r>
                        <a:rPr lang="ka-GE" sz="1200" b="0" spc="-10">
                          <a:effectLst/>
                        </a:rPr>
                        <a:t> </a:t>
                      </a:r>
                      <a:r>
                        <a:rPr lang="ka-GE" sz="1200" b="0">
                          <a:effectLst/>
                        </a:rPr>
                        <a:t>კვტ</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ელექტრო დადგმული სიმძლავრე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3 კვტ</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163690">
                <a:tc rowSpan="2" gridSpan="2">
                  <a:txBody>
                    <a:bodyPr/>
                    <a:lstStyle/>
                    <a:p>
                      <a:pPr>
                        <a:spcAft>
                          <a:spcPts val="0"/>
                        </a:spcAft>
                      </a:pPr>
                      <a:r>
                        <a:rPr lang="ka-GE" sz="1200" b="0">
                          <a:effectLst/>
                        </a:rPr>
                        <a:t>კვამლსადენი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ka-GE"/>
                    </a:p>
                  </a:txBody>
                  <a:tcPr/>
                </a:tc>
                <a:tc gridSpan="2">
                  <a:txBody>
                    <a:bodyPr/>
                    <a:lstStyle/>
                    <a:p>
                      <a:pPr>
                        <a:spcAft>
                          <a:spcPts val="0"/>
                        </a:spcAft>
                      </a:pPr>
                      <a:r>
                        <a:rPr lang="ka-GE" sz="1200" b="0">
                          <a:effectLst/>
                        </a:rPr>
                        <a:t>სიგანე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a:txBody>
                    <a:bodyPr/>
                    <a:lstStyle/>
                    <a:p>
                      <a:pPr algn="ctr">
                        <a:spcAft>
                          <a:spcPts val="0"/>
                        </a:spcAft>
                      </a:pPr>
                      <a:r>
                        <a:rPr lang="ka-GE" sz="1200" b="0">
                          <a:effectLst/>
                        </a:rPr>
                        <a:t>Ø 40 სმ</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131960">
                <a:tc gridSpan="2" vMerge="1">
                  <a:txBody>
                    <a:bodyPr/>
                    <a:lstStyle/>
                    <a:p>
                      <a:endParaRPr lang="ka-GE"/>
                    </a:p>
                  </a:txBody>
                  <a:tcPr/>
                </a:tc>
                <a:tc hMerge="1" vMerge="1">
                  <a:txBody>
                    <a:bodyPr/>
                    <a:lstStyle/>
                    <a:p>
                      <a:endParaRPr lang="ka-GE"/>
                    </a:p>
                  </a:txBody>
                  <a:tcPr/>
                </a:tc>
                <a:tc gridSpan="2">
                  <a:txBody>
                    <a:bodyPr/>
                    <a:lstStyle/>
                    <a:p>
                      <a:pPr>
                        <a:spcAft>
                          <a:spcPts val="0"/>
                        </a:spcAft>
                      </a:pPr>
                      <a:r>
                        <a:rPr lang="ka-GE" sz="1200" b="0">
                          <a:effectLst/>
                        </a:rPr>
                        <a:t>მინიმალური სიმაღლე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a:txBody>
                    <a:bodyPr/>
                    <a:lstStyle/>
                    <a:p>
                      <a:pPr algn="ctr">
                        <a:spcAft>
                          <a:spcPts val="0"/>
                        </a:spcAft>
                      </a:pPr>
                      <a:r>
                        <a:rPr lang="ka-GE" sz="1200" b="0">
                          <a:effectLst/>
                        </a:rPr>
                        <a:t>18.00 მ</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ჩამტვირთავი კარის ზომები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70 x 70 სმ</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176765">
                <a:tc rowSpan="2" gridSpan="3">
                  <a:txBody>
                    <a:bodyPr/>
                    <a:lstStyle/>
                    <a:p>
                      <a:pPr>
                        <a:spcAft>
                          <a:spcPts val="0"/>
                        </a:spcAft>
                      </a:pPr>
                      <a:r>
                        <a:rPr lang="ka-GE" sz="1200" b="0">
                          <a:effectLst/>
                        </a:rPr>
                        <a:t>ვენტილაცია:</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ka-GE"/>
                    </a:p>
                  </a:txBody>
                  <a:tcPr/>
                </a:tc>
                <a:tc rowSpan="2" hMerge="1">
                  <a:txBody>
                    <a:bodyPr/>
                    <a:lstStyle/>
                    <a:p>
                      <a:endParaRPr lang="ka-GE"/>
                    </a:p>
                  </a:txBody>
                  <a:tcPr/>
                </a:tc>
                <a:tc>
                  <a:txBody>
                    <a:bodyPr/>
                    <a:lstStyle/>
                    <a:p>
                      <a:pPr>
                        <a:spcAft>
                          <a:spcPts val="0"/>
                        </a:spcAft>
                      </a:pPr>
                      <a:r>
                        <a:rPr lang="ka-GE" sz="1200" b="0">
                          <a:effectLst/>
                        </a:rPr>
                        <a:t>მაღალი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ka-GE" sz="1200" b="0">
                          <a:effectLst/>
                        </a:rPr>
                        <a:t>6 დმ</a:t>
                      </a:r>
                      <a:r>
                        <a:rPr lang="ka-GE" sz="1200" b="0" baseline="30000">
                          <a:effectLst/>
                        </a:rPr>
                        <a:t>3</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190051">
                <a:tc gridSpan="3" vMerge="1">
                  <a:txBody>
                    <a:bodyPr/>
                    <a:lstStyle/>
                    <a:p>
                      <a:endParaRPr lang="ka-GE"/>
                    </a:p>
                  </a:txBody>
                  <a:tcPr/>
                </a:tc>
                <a:tc hMerge="1" vMerge="1">
                  <a:txBody>
                    <a:bodyPr/>
                    <a:lstStyle/>
                    <a:p>
                      <a:endParaRPr lang="ka-GE"/>
                    </a:p>
                  </a:txBody>
                  <a:tcPr/>
                </a:tc>
                <a:tc hMerge="1" vMerge="1">
                  <a:txBody>
                    <a:bodyPr/>
                    <a:lstStyle/>
                    <a:p>
                      <a:endParaRPr lang="ka-GE"/>
                    </a:p>
                  </a:txBody>
                  <a:tcPr/>
                </a:tc>
                <a:tc>
                  <a:txBody>
                    <a:bodyPr/>
                    <a:lstStyle/>
                    <a:p>
                      <a:pPr>
                        <a:spcAft>
                          <a:spcPts val="0"/>
                        </a:spcAft>
                      </a:pPr>
                      <a:r>
                        <a:rPr lang="ka-GE" sz="1200" b="0">
                          <a:effectLst/>
                        </a:rPr>
                        <a:t>დაბალი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ka-GE" sz="1200" b="0">
                          <a:effectLst/>
                        </a:rPr>
                        <a:t>10 დმ</a:t>
                      </a:r>
                      <a:r>
                        <a:rPr lang="ka-GE" sz="1200" b="0" baseline="30000">
                          <a:effectLst/>
                        </a:rPr>
                        <a:t>3</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წონა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dirty="0">
                          <a:effectLst/>
                        </a:rPr>
                        <a:t>6 ტონა</a:t>
                      </a:r>
                      <a:endPar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1">
                          <a:lumMod val="60000"/>
                          <a:lumOff val="40000"/>
                        </a:schemeClr>
                      </a:solidFill>
                      <a:prstDash val="solid"/>
                      <a:round/>
                      <a:headEnd type="none" w="med" len="med"/>
                      <a:tailEnd type="none" w="med" len="med"/>
                    </a:lnL>
                    <a:lnR w="12700" cmpd="sng">
                      <a:noFill/>
                    </a:lnR>
                    <a:lnT w="12700" cap="flat" cmpd="sng" algn="ctr">
                      <a:solidFill>
                        <a:schemeClr val="accent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8" name="Rectangle 7"/>
          <p:cNvSpPr/>
          <p:nvPr/>
        </p:nvSpPr>
        <p:spPr>
          <a:xfrm>
            <a:off x="5515062" y="736451"/>
            <a:ext cx="3905774" cy="523220"/>
          </a:xfrm>
          <a:prstGeom prst="rect">
            <a:avLst/>
          </a:prstGeom>
        </p:spPr>
        <p:txBody>
          <a:bodyPr wrap="square">
            <a:spAutoFit/>
          </a:bodyPr>
          <a:lstStyle/>
          <a:p>
            <a:pPr algn="ctr"/>
            <a:r>
              <a:rPr lang="ka-GE" sz="1400" dirty="0">
                <a:solidFill>
                  <a:schemeClr val="accent1">
                    <a:lumMod val="60000"/>
                    <a:lumOff val="40000"/>
                  </a:schemeClr>
                </a:solidFill>
                <a:ea typeface="Calibri" panose="020F0502020204030204" pitchFamily="34" charset="0"/>
                <a:cs typeface="Times New Roman" panose="02020603050405020304" pitchFamily="18" charset="0"/>
              </a:rPr>
              <a:t>საპროექტო </a:t>
            </a:r>
            <a:r>
              <a:rPr lang="ka-GE" sz="1400" dirty="0" err="1">
                <a:solidFill>
                  <a:schemeClr val="accent1">
                    <a:lumMod val="60000"/>
                    <a:lumOff val="40000"/>
                  </a:schemeClr>
                </a:solidFill>
                <a:ea typeface="Calibri" panose="020F0502020204030204" pitchFamily="34" charset="0"/>
                <a:cs typeface="Times New Roman" panose="02020603050405020304" pitchFamily="18" charset="0"/>
              </a:rPr>
              <a:t>CP</a:t>
            </a:r>
            <a:r>
              <a:rPr lang="ka-GE" sz="1400" dirty="0">
                <a:solidFill>
                  <a:schemeClr val="accent1">
                    <a:lumMod val="60000"/>
                    <a:lumOff val="40000"/>
                  </a:schemeClr>
                </a:solidFill>
                <a:ea typeface="Calibri" panose="020F0502020204030204" pitchFamily="34" charset="0"/>
                <a:cs typeface="Times New Roman" panose="02020603050405020304" pitchFamily="18" charset="0"/>
              </a:rPr>
              <a:t>-50-A ინსინერატორის ტექნიკური მახასიათებლები</a:t>
            </a:r>
            <a:endParaRPr lang="ka-GE" sz="1400" dirty="0">
              <a:solidFill>
                <a:schemeClr val="accent1">
                  <a:lumMod val="60000"/>
                  <a:lumOff val="40000"/>
                </a:schemeClr>
              </a:solidFill>
            </a:endParaRPr>
          </a:p>
        </p:txBody>
      </p:sp>
    </p:spTree>
    <p:extLst>
      <p:ext uri="{BB962C8B-B14F-4D97-AF65-F5344CB8AC3E}">
        <p14:creationId xmlns:p14="http://schemas.microsoft.com/office/powerpoint/2010/main" val="32861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4061"/>
            <a:ext cx="6686550" cy="629735"/>
          </a:xfrm>
        </p:spPr>
        <p:txBody>
          <a:bodyPr>
            <a:normAutofit/>
          </a:bodyPr>
          <a:lstStyle/>
          <a:p>
            <a:r>
              <a:rPr lang="ka-GE" sz="2600" dirty="0" smtClean="0">
                <a:effectLst>
                  <a:outerShdw blurRad="38100" dist="38100" dir="2700000" algn="tl">
                    <a:srgbClr val="000000">
                      <a:alpha val="43137"/>
                    </a:srgbClr>
                  </a:outerShdw>
                </a:effectLst>
              </a:rPr>
              <a:t>პროექტის აღწერა</a:t>
            </a:r>
            <a:endParaRPr lang="en-US" sz="2600" dirty="0">
              <a:effectLst>
                <a:outerShdw blurRad="38100" dist="38100" dir="2700000" algn="tl">
                  <a:srgbClr val="000000">
                    <a:alpha val="43137"/>
                  </a:srgbClr>
                </a:outerShdw>
              </a:effectLst>
            </a:endParaRPr>
          </a:p>
        </p:txBody>
      </p:sp>
      <p:sp>
        <p:nvSpPr>
          <p:cNvPr id="8" name="Rectangle 7"/>
          <p:cNvSpPr/>
          <p:nvPr/>
        </p:nvSpPr>
        <p:spPr>
          <a:xfrm>
            <a:off x="422276" y="615674"/>
            <a:ext cx="5675852" cy="307777"/>
          </a:xfrm>
          <a:prstGeom prst="rect">
            <a:avLst/>
          </a:prstGeom>
        </p:spPr>
        <p:txBody>
          <a:bodyPr wrap="square">
            <a:spAutoFit/>
          </a:bodyPr>
          <a:lstStyle/>
          <a:p>
            <a:r>
              <a:rPr lang="ka-GE" sz="1400" dirty="0">
                <a:solidFill>
                  <a:schemeClr val="accent1">
                    <a:lumMod val="60000"/>
                    <a:lumOff val="40000"/>
                  </a:schemeClr>
                </a:solidFill>
                <a:effectLst>
                  <a:outerShdw blurRad="38100" dist="38100" dir="2700000" algn="tl">
                    <a:srgbClr val="000000">
                      <a:alpha val="43137"/>
                    </a:srgbClr>
                  </a:outerShdw>
                </a:effectLst>
              </a:rPr>
              <a:t> </a:t>
            </a:r>
            <a:r>
              <a:rPr lang="ka-GE" sz="1400" dirty="0" err="1">
                <a:solidFill>
                  <a:schemeClr val="accent1">
                    <a:lumMod val="60000"/>
                    <a:lumOff val="40000"/>
                  </a:schemeClr>
                </a:solidFill>
                <a:effectLst>
                  <a:outerShdw blurRad="38100" dist="38100" dir="2700000" algn="tl">
                    <a:srgbClr val="000000">
                      <a:alpha val="43137"/>
                    </a:srgbClr>
                  </a:outerShdw>
                </a:effectLst>
              </a:rPr>
              <a:t>CP</a:t>
            </a:r>
            <a:r>
              <a:rPr lang="ka-GE" sz="1400" dirty="0">
                <a:solidFill>
                  <a:schemeClr val="accent1">
                    <a:lumMod val="60000"/>
                    <a:lumOff val="40000"/>
                  </a:schemeClr>
                </a:solidFill>
                <a:effectLst>
                  <a:outerShdw blurRad="38100" dist="38100" dir="2700000" algn="tl">
                    <a:srgbClr val="000000">
                      <a:alpha val="43137"/>
                    </a:srgbClr>
                  </a:outerShdw>
                </a:effectLst>
              </a:rPr>
              <a:t>-50-A ფირმის საპროექტო ინსინერატორი (ჭრილები და გეგმა)</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332" y="2009705"/>
            <a:ext cx="5174988" cy="4407873"/>
          </a:xfrm>
          <a:prstGeom prst="rect">
            <a:avLst/>
          </a:prstGeom>
        </p:spPr>
      </p:pic>
      <p:sp>
        <p:nvSpPr>
          <p:cNvPr id="11" name="Rectangle 10"/>
          <p:cNvSpPr/>
          <p:nvPr/>
        </p:nvSpPr>
        <p:spPr>
          <a:xfrm>
            <a:off x="328978" y="1245409"/>
            <a:ext cx="4115849" cy="3631763"/>
          </a:xfrm>
          <a:prstGeom prst="rect">
            <a:avLst/>
          </a:prstGeom>
        </p:spPr>
        <p:txBody>
          <a:bodyPr wrap="square">
            <a:spAutoFit/>
          </a:bodyPr>
          <a:lstStyle/>
          <a:p>
            <a:pPr>
              <a:spcAft>
                <a:spcPts val="600"/>
              </a:spcAft>
            </a:pPr>
            <a:r>
              <a:rPr lang="ka-GE" sz="12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საპროექტო ინსინერატორი შემადგენლობაშია:</a:t>
            </a:r>
          </a:p>
          <a:p>
            <a:pPr marL="342900" lvl="0" indent="-342900" algn="just">
              <a:spcBef>
                <a:spcPts val="600"/>
              </a:spcBef>
              <a:buFont typeface="Symbol" panose="05050102010706020507" pitchFamily="18" charset="2"/>
              <a:buChar char=""/>
            </a:pPr>
            <a:r>
              <a:rPr lang="ka-GE" sz="1200" dirty="0">
                <a:effectLst>
                  <a:outerShdw blurRad="38100" dist="38100" dir="2700000" algn="tl">
                    <a:srgbClr val="000000">
                      <a:alpha val="43137"/>
                    </a:srgbClr>
                  </a:outerShdw>
                </a:effectLst>
              </a:rPr>
              <a:t>ნარჩენების წვის კამერა:</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სრულად წყალგაუმტარი კარი ნარჩენების მექანიკური ჩატვირთვისთვის; </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წვის სანთურა, რომელიც გამოიყენება ნარჩენების აალებისათვის.</a:t>
            </a:r>
          </a:p>
          <a:p>
            <a:pPr marL="342900" lvl="0" indent="-342900" algn="just">
              <a:spcBef>
                <a:spcPts val="600"/>
              </a:spcBef>
              <a:buFont typeface="Symbol" panose="05050102010706020507" pitchFamily="18" charset="2"/>
              <a:buChar char=""/>
            </a:pPr>
            <a:r>
              <a:rPr lang="ka-GE" sz="1200" dirty="0">
                <a:effectLst>
                  <a:outerShdw blurRad="38100" dist="38100" dir="2700000" algn="tl">
                    <a:srgbClr val="000000">
                      <a:alpha val="43137"/>
                    </a:srgbClr>
                  </a:outerShdw>
                </a:effectLst>
              </a:rPr>
              <a:t>აირის შემდგომი წვის კამერა:</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აირების წვის სანთურა;</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მოწყობილობა, რომელიც იწოვს ჰაერს აირების შემდგომი წვის მიზნით;</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მოწყობილობა, რომელიც იწოვს გამაგრილებელ ჰაერს ნამწვი არიებისათვის;</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ნამწვი აირების საევაკუაციო გარსი.</a:t>
            </a:r>
          </a:p>
          <a:p>
            <a:pPr marL="342900" lvl="0" indent="-342900" algn="just">
              <a:spcBef>
                <a:spcPts val="600"/>
              </a:spcBef>
              <a:buFont typeface="Symbol" panose="05050102010706020507" pitchFamily="18" charset="2"/>
              <a:buChar char=""/>
            </a:pPr>
            <a:r>
              <a:rPr lang="ka-GE" sz="1200" dirty="0">
                <a:effectLst>
                  <a:outerShdw blurRad="38100" dist="38100" dir="2700000" algn="tl">
                    <a:srgbClr val="000000">
                      <a:alpha val="43137"/>
                    </a:srgbClr>
                  </a:outerShdw>
                </a:effectLst>
              </a:rPr>
              <a:t>სრული მართვის პანელი, რომელიც ავტომატურად უზრუნველყოფს სრულ ციკლს.</a:t>
            </a:r>
          </a:p>
        </p:txBody>
      </p:sp>
    </p:spTree>
    <p:extLst>
      <p:ext uri="{BB962C8B-B14F-4D97-AF65-F5344CB8AC3E}">
        <p14:creationId xmlns:p14="http://schemas.microsoft.com/office/powerpoint/2010/main" val="66362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262776"/>
            <a:ext cx="6686550" cy="629735"/>
          </a:xfrm>
        </p:spPr>
        <p:txBody>
          <a:bodyPr>
            <a:normAutofit/>
          </a:bodyPr>
          <a:lstStyle/>
          <a:p>
            <a:r>
              <a:rPr lang="ka-GE" sz="2600" dirty="0" smtClean="0">
                <a:effectLst>
                  <a:outerShdw blurRad="38100" dist="38100" dir="2700000" algn="tl">
                    <a:srgbClr val="000000">
                      <a:alpha val="43137"/>
                    </a:srgbClr>
                  </a:outerShdw>
                </a:effectLst>
              </a:rPr>
              <a:t>პროექტის აღწერა</a:t>
            </a:r>
            <a:endParaRPr lang="en-US" sz="2600" dirty="0">
              <a:effectLst>
                <a:outerShdw blurRad="38100" dist="38100" dir="2700000" algn="tl">
                  <a:srgbClr val="000000">
                    <a:alpha val="43137"/>
                  </a:srgbClr>
                </a:outerShdw>
              </a:effectLst>
            </a:endParaRPr>
          </a:p>
        </p:txBody>
      </p:sp>
      <p:sp>
        <p:nvSpPr>
          <p:cNvPr id="11" name="Rectangle 10"/>
          <p:cNvSpPr/>
          <p:nvPr/>
        </p:nvSpPr>
        <p:spPr>
          <a:xfrm>
            <a:off x="514555" y="1245409"/>
            <a:ext cx="8856967" cy="4802340"/>
          </a:xfrm>
          <a:prstGeom prst="rect">
            <a:avLst/>
          </a:prstGeom>
        </p:spPr>
        <p:txBody>
          <a:bodyPr wrap="square">
            <a:spAutoFit/>
          </a:bodyPr>
          <a:lstStyle/>
          <a:p>
            <a:pPr algn="just" defTabSz="742950">
              <a:lnSpc>
                <a:spcPct val="90000"/>
              </a:lnSpc>
              <a:spcBef>
                <a:spcPts val="975"/>
              </a:spcBef>
              <a:buClr>
                <a:schemeClr val="accent1"/>
              </a:buClr>
            </a:pPr>
            <a:r>
              <a:rPr lang="ka-GE" sz="1400" dirty="0"/>
              <a:t>ინსინერატორის მუშაობისათვის გამოიყენება ბუნებრივი აირი. მისი მაქსიმალური ხარჯი შეადგენს 17 მ</a:t>
            </a:r>
            <a:r>
              <a:rPr lang="ka-GE" sz="1400" baseline="30000" dirty="0"/>
              <a:t>3</a:t>
            </a:r>
            <a:r>
              <a:rPr lang="ka-GE" sz="1400" dirty="0"/>
              <a:t>/სთ, ინსინერატორი იმუშავებს 150 სამუშაო დღეს 8 საათის განმავლობაში, ინსინერატორის ფუნქციონირება დაგეგმილია წელიწადში დაახლოებით 1200 სთ/წელი.</a:t>
            </a:r>
          </a:p>
          <a:p>
            <a:pPr algn="just" defTabSz="742950">
              <a:lnSpc>
                <a:spcPct val="90000"/>
              </a:lnSpc>
              <a:spcBef>
                <a:spcPts val="975"/>
              </a:spcBef>
              <a:buClr>
                <a:schemeClr val="accent1"/>
              </a:buClr>
            </a:pPr>
            <a:r>
              <a:rPr lang="ka-GE" sz="1400" dirty="0"/>
              <a:t>საწვავის  სავარაუდო მაქსიმალური ხარჯი </a:t>
            </a:r>
            <a:r>
              <a:rPr lang="ka-GE" sz="1400" dirty="0" smtClean="0"/>
              <a:t>იქნება: </a:t>
            </a:r>
          </a:p>
          <a:p>
            <a:pPr algn="just" defTabSz="742950">
              <a:lnSpc>
                <a:spcPct val="90000"/>
              </a:lnSpc>
              <a:spcBef>
                <a:spcPts val="975"/>
              </a:spcBef>
              <a:buClr>
                <a:schemeClr val="accent1"/>
              </a:buClr>
            </a:pPr>
            <a:r>
              <a:rPr lang="ka-GE" sz="1400" dirty="0" smtClean="0"/>
              <a:t>17 </a:t>
            </a:r>
            <a:r>
              <a:rPr lang="ka-GE" sz="1400" dirty="0"/>
              <a:t>მ</a:t>
            </a:r>
            <a:r>
              <a:rPr lang="ka-GE" sz="1400" baseline="30000" dirty="0"/>
              <a:t>3</a:t>
            </a:r>
            <a:r>
              <a:rPr lang="ka-GE" sz="1400" dirty="0"/>
              <a:t> /სთ. </a:t>
            </a:r>
            <a:r>
              <a:rPr lang="en-US" sz="1400" dirty="0" smtClean="0"/>
              <a:t>x </a:t>
            </a:r>
            <a:r>
              <a:rPr lang="ka-GE" sz="1400" dirty="0" smtClean="0"/>
              <a:t>12</a:t>
            </a:r>
            <a:r>
              <a:rPr lang="en-US" sz="1400" dirty="0">
                <a:latin typeface="Sylfaen" panose="010A0502050306030303" pitchFamily="18" charset="0"/>
              </a:rPr>
              <a:t>00</a:t>
            </a:r>
            <a:r>
              <a:rPr lang="en-US" sz="1400" dirty="0"/>
              <a:t> </a:t>
            </a:r>
            <a:r>
              <a:rPr lang="ka-GE" sz="1400" dirty="0"/>
              <a:t>სთ/წ=20 400 მ</a:t>
            </a:r>
            <a:r>
              <a:rPr lang="ka-GE" sz="1400" baseline="30000" dirty="0"/>
              <a:t>3</a:t>
            </a:r>
            <a:r>
              <a:rPr lang="ka-GE" sz="1400" dirty="0"/>
              <a:t> /</a:t>
            </a:r>
            <a:r>
              <a:rPr lang="ka-GE" sz="1400" dirty="0" smtClean="0"/>
              <a:t>წ.</a:t>
            </a:r>
          </a:p>
          <a:p>
            <a:pPr algn="just" defTabSz="742950">
              <a:lnSpc>
                <a:spcPct val="90000"/>
              </a:lnSpc>
              <a:spcBef>
                <a:spcPts val="975"/>
              </a:spcBef>
              <a:buClr>
                <a:schemeClr val="accent1"/>
              </a:buClr>
            </a:pPr>
            <a:r>
              <a:rPr lang="ka-GE" sz="1400" dirty="0"/>
              <a:t>ინსინერატორის ექსპლუატაციის პერიოდში მოხდება საათში დაახლოებით 50-60 კგ სამედიცინო ნარჩენის </a:t>
            </a:r>
            <a:r>
              <a:rPr lang="ka-GE" sz="1400" dirty="0" smtClean="0"/>
              <a:t>გაუნებელყოფა.</a:t>
            </a:r>
          </a:p>
          <a:p>
            <a:pPr algn="just" defTabSz="742950">
              <a:lnSpc>
                <a:spcPct val="90000"/>
              </a:lnSpc>
              <a:spcBef>
                <a:spcPts val="975"/>
              </a:spcBef>
              <a:buClr>
                <a:schemeClr val="accent1"/>
              </a:buClr>
            </a:pPr>
            <a:r>
              <a:rPr lang="ka-GE" sz="1400" dirty="0"/>
              <a:t>საჭიროების შემთხვევაში წელიწადში განადგურებული ნარჩენების მაქსიმალური რაოდენობა </a:t>
            </a:r>
            <a:r>
              <a:rPr lang="ka-GE" sz="1400" dirty="0" smtClean="0"/>
              <a:t>იქნება:</a:t>
            </a:r>
          </a:p>
          <a:p>
            <a:pPr algn="just" defTabSz="742950">
              <a:lnSpc>
                <a:spcPct val="90000"/>
              </a:lnSpc>
              <a:spcBef>
                <a:spcPts val="975"/>
              </a:spcBef>
              <a:buClr>
                <a:schemeClr val="accent1"/>
              </a:buClr>
            </a:pPr>
            <a:r>
              <a:rPr lang="ka-GE" sz="1400" dirty="0" smtClean="0"/>
              <a:t>150 </a:t>
            </a:r>
            <a:r>
              <a:rPr lang="en-US" sz="1400" dirty="0"/>
              <a:t>x</a:t>
            </a:r>
            <a:r>
              <a:rPr lang="ka-GE" sz="1400" dirty="0" smtClean="0"/>
              <a:t> </a:t>
            </a:r>
            <a:r>
              <a:rPr lang="ka-GE" sz="1400" dirty="0"/>
              <a:t>250 = 37 500 კგ/წელ</a:t>
            </a:r>
            <a:r>
              <a:rPr lang="ka-GE" sz="1400" dirty="0" smtClean="0"/>
              <a:t>.</a:t>
            </a:r>
          </a:p>
          <a:p>
            <a:pPr algn="just" defTabSz="742950">
              <a:lnSpc>
                <a:spcPct val="90000"/>
              </a:lnSpc>
              <a:spcBef>
                <a:spcPts val="975"/>
              </a:spcBef>
              <a:buClr>
                <a:schemeClr val="accent1"/>
              </a:buClr>
            </a:pPr>
            <a:r>
              <a:rPr lang="ka-GE" sz="1400" dirty="0"/>
              <a:t>ლაბორატორიებში წარმოქმნილი სახიფათო ნარჩენების წვის შედეგად წარმოქმნილი ფერფლი მიეკუთვნება </a:t>
            </a:r>
            <a:r>
              <a:rPr lang="ka-GE" sz="1400" dirty="0" err="1"/>
              <a:t>არასახიფათო</a:t>
            </a:r>
            <a:r>
              <a:rPr lang="ka-GE" sz="1400" dirty="0"/>
              <a:t> ნარჩენებს. ღუმელიდან </a:t>
            </a:r>
            <a:r>
              <a:rPr lang="ka-GE" sz="1400" dirty="0" smtClean="0"/>
              <a:t>ამოღებისას, </a:t>
            </a:r>
            <a:r>
              <a:rPr lang="ka-GE" sz="1400" dirty="0"/>
              <a:t>ფერფლი ჯერ განთავსდება პოლიეთილენის ტომრებში, ხოლო შემდეგ, 100 ან/და 200 </a:t>
            </a:r>
            <a:r>
              <a:rPr lang="ka-GE" sz="1400" dirty="0" smtClean="0"/>
              <a:t>ლ </a:t>
            </a:r>
            <a:r>
              <a:rPr lang="ka-GE" sz="1400" dirty="0"/>
              <a:t>მოცულობის, სპეციალურ, ჰერმეტულ </a:t>
            </a:r>
            <a:r>
              <a:rPr lang="ka-GE" sz="1400" dirty="0" smtClean="0"/>
              <a:t>კონტეინერებში. </a:t>
            </a:r>
            <a:r>
              <a:rPr lang="ka-GE" sz="1400" dirty="0"/>
              <a:t>ნარჩენების დროებითი დასაწყობება მოხდება ინსინერატორის შენობაში სპეციალურად გამოყოფილ კუთხეში. </a:t>
            </a:r>
          </a:p>
          <a:p>
            <a:pPr algn="just" defTabSz="742950">
              <a:lnSpc>
                <a:spcPct val="90000"/>
              </a:lnSpc>
              <a:spcBef>
                <a:spcPts val="975"/>
              </a:spcBef>
              <a:buClr>
                <a:schemeClr val="accent1"/>
              </a:buClr>
            </a:pPr>
            <a:r>
              <a:rPr lang="ka-GE" sz="1400" dirty="0"/>
              <a:t>ფერფლის შემდეგი მართვის მიზნით, ეროვნული ცენტრი ყოველწლიურად აცხადებს ტენდერს და შესაბამისი ნებართვის მქონე, გამარჯვებული კომპანია მოახდენს ფერფლის ტერიტორიიდან გატანას. დამკვეთის მიერ მოწოდებული ინფორმაციის მიხედვით, 2020 წლის განმავლობაში ინსინერაციის პროცესში წარმოქმნილი ფერფლის მართვას ახორციელებს შპს „</a:t>
            </a:r>
            <a:r>
              <a:rPr lang="ka-GE" sz="1400" dirty="0" err="1"/>
              <a:t>ეკომედი</a:t>
            </a:r>
            <a:r>
              <a:rPr lang="ka-GE" sz="1400" dirty="0"/>
              <a:t>“.  </a:t>
            </a:r>
          </a:p>
          <a:p>
            <a:pPr algn="just" defTabSz="742950">
              <a:lnSpc>
                <a:spcPct val="90000"/>
              </a:lnSpc>
              <a:spcBef>
                <a:spcPts val="975"/>
              </a:spcBef>
              <a:buClr>
                <a:schemeClr val="accent1"/>
              </a:buClr>
            </a:pPr>
            <a:endParaRPr lang="ka-GE" sz="1400" dirty="0"/>
          </a:p>
        </p:txBody>
      </p:sp>
    </p:spTree>
    <p:extLst>
      <p:ext uri="{BB962C8B-B14F-4D97-AF65-F5344CB8AC3E}">
        <p14:creationId xmlns:p14="http://schemas.microsoft.com/office/powerpoint/2010/main" val="510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262776"/>
            <a:ext cx="6686550" cy="629735"/>
          </a:xfrm>
        </p:spPr>
        <p:txBody>
          <a:bodyPr>
            <a:normAutofit/>
          </a:bodyPr>
          <a:lstStyle/>
          <a:p>
            <a:r>
              <a:rPr lang="ka-GE" sz="2600" dirty="0" smtClean="0">
                <a:effectLst>
                  <a:outerShdw blurRad="38100" dist="38100" dir="2700000" algn="tl">
                    <a:srgbClr val="000000">
                      <a:alpha val="43137"/>
                    </a:srgbClr>
                  </a:outerShdw>
                </a:effectLst>
              </a:rPr>
              <a:t>პროექტის აღწერა</a:t>
            </a:r>
            <a:endParaRPr lang="en-US" sz="2600" dirty="0">
              <a:effectLst>
                <a:outerShdw blurRad="38100" dist="38100" dir="2700000" algn="tl">
                  <a:srgbClr val="000000">
                    <a:alpha val="43137"/>
                  </a:srgbClr>
                </a:outerShdw>
              </a:effectLst>
            </a:endParaRPr>
          </a:p>
        </p:txBody>
      </p:sp>
      <p:sp>
        <p:nvSpPr>
          <p:cNvPr id="11" name="Rectangle 10"/>
          <p:cNvSpPr/>
          <p:nvPr/>
        </p:nvSpPr>
        <p:spPr>
          <a:xfrm>
            <a:off x="524516" y="1500357"/>
            <a:ext cx="8856967" cy="3538405"/>
          </a:xfrm>
          <a:prstGeom prst="rect">
            <a:avLst/>
          </a:prstGeom>
        </p:spPr>
        <p:txBody>
          <a:bodyPr wrap="square">
            <a:spAutoFit/>
          </a:bodyPr>
          <a:lstStyle/>
          <a:p>
            <a:pPr algn="just" defTabSz="742950">
              <a:lnSpc>
                <a:spcPct val="90000"/>
              </a:lnSpc>
              <a:spcBef>
                <a:spcPts val="975"/>
              </a:spcBef>
              <a:buClr>
                <a:schemeClr val="accent1"/>
              </a:buClr>
            </a:pPr>
            <a:r>
              <a:rPr lang="ka-GE" sz="1400" dirty="0"/>
              <a:t>საპროექტო „</a:t>
            </a:r>
            <a:r>
              <a:rPr lang="ka-GE" sz="1400" dirty="0" err="1"/>
              <a:t>CP</a:t>
            </a:r>
            <a:r>
              <a:rPr lang="ka-GE" sz="1400" dirty="0"/>
              <a:t> 50-A“-ს ფირმის ინსინერატორი შეირჩა შემდეგი უპირატესობების გათვალისწინებით:</a:t>
            </a:r>
          </a:p>
          <a:p>
            <a:pPr marL="285750" lvl="0" indent="-285750" algn="just">
              <a:buFont typeface="Arial" panose="020B0604020202020204" pitchFamily="34" charset="0"/>
              <a:buChar char="•"/>
            </a:pPr>
            <a:r>
              <a:rPr lang="ka-GE" sz="1400" dirty="0"/>
              <a:t>საექსპლუატაციო პირობების სიმარტივე;</a:t>
            </a:r>
          </a:p>
          <a:p>
            <a:pPr marL="285750" lvl="0" indent="-285750" algn="just">
              <a:buFont typeface="Arial" panose="020B0604020202020204" pitchFamily="34" charset="0"/>
              <a:buChar char="•"/>
            </a:pPr>
            <a:r>
              <a:rPr lang="ka-GE" sz="1400" dirty="0"/>
              <a:t>ნარჩენების ადვილი და უსაფრთხო ჩატვირთვა;</a:t>
            </a:r>
          </a:p>
          <a:p>
            <a:pPr marL="285750" lvl="0" indent="-285750" algn="just">
              <a:buFont typeface="Arial" panose="020B0604020202020204" pitchFamily="34" charset="0"/>
              <a:buChar char="•"/>
            </a:pPr>
            <a:r>
              <a:rPr lang="ka-GE" sz="1400" dirty="0"/>
              <a:t>ნარჩენების ეფექტური და იაფი განადგურება;</a:t>
            </a:r>
          </a:p>
          <a:p>
            <a:pPr marL="285750" lvl="0" indent="-285750" algn="just">
              <a:buFont typeface="Arial" panose="020B0604020202020204" pitchFamily="34" charset="0"/>
              <a:buChar char="•"/>
            </a:pPr>
            <a:r>
              <a:rPr lang="ka-GE" sz="1400" dirty="0"/>
              <a:t>მისი ექსპლუატაცია შეესაბამება ევროკავშირის დირექტივებს;</a:t>
            </a:r>
            <a:r>
              <a:rPr lang="en-US" sz="1400" dirty="0"/>
              <a:t> </a:t>
            </a:r>
            <a:endParaRPr lang="ka-GE" sz="1400" dirty="0" smtClean="0"/>
          </a:p>
          <a:p>
            <a:pPr marL="285750" lvl="0" indent="-285750" algn="just">
              <a:buFont typeface="Arial" panose="020B0604020202020204" pitchFamily="34" charset="0"/>
              <a:buChar char="•"/>
            </a:pPr>
            <a:r>
              <a:rPr lang="ka-GE" sz="1400" dirty="0" smtClean="0"/>
              <a:t>გამონაბოლქვის </a:t>
            </a:r>
            <a:r>
              <a:rPr lang="ka-GE" sz="1400" dirty="0"/>
              <a:t>კონტროლის შესაძლებლობა;</a:t>
            </a:r>
          </a:p>
          <a:p>
            <a:pPr marL="285750" lvl="0" indent="-285750" algn="just">
              <a:buFont typeface="Arial" panose="020B0604020202020204" pitchFamily="34" charset="0"/>
              <a:buChar char="•"/>
            </a:pPr>
            <a:r>
              <a:rPr lang="ka-GE" sz="1400" dirty="0"/>
              <a:t>ტექნიკური მომსახურების დაბალი ხარჯები;</a:t>
            </a:r>
          </a:p>
          <a:p>
            <a:pPr marL="285750" lvl="0" indent="-285750" algn="just">
              <a:buFont typeface="Arial" panose="020B0604020202020204" pitchFamily="34" charset="0"/>
              <a:buChar char="•"/>
            </a:pPr>
            <a:r>
              <a:rPr lang="ka-GE" sz="1400" dirty="0"/>
              <a:t>საწვავის მინიმალური გამოყენება.</a:t>
            </a:r>
          </a:p>
          <a:p>
            <a:pPr algn="just"/>
            <a:r>
              <a:rPr lang="ka-GE" sz="1400" dirty="0" smtClean="0"/>
              <a:t>საპროექტო </a:t>
            </a:r>
            <a:r>
              <a:rPr lang="ka-GE" sz="1400" dirty="0"/>
              <a:t>ინსინერატორის მწარმოებელი კომპანიისგან შემოთავაზებული იქნა  როგორც ბუნებრივი აირის, ასევე დიზელის საწვავზე მომუშავე ინსინერატორი. თუმცა შერჩეული იქნა ბუნებრივ აირზე მომუშავე ინსინერატორი. </a:t>
            </a:r>
          </a:p>
          <a:p>
            <a:pPr algn="just" defTabSz="742950">
              <a:lnSpc>
                <a:spcPct val="90000"/>
              </a:lnSpc>
              <a:spcBef>
                <a:spcPts val="975"/>
              </a:spcBef>
              <a:buClr>
                <a:schemeClr val="accent1"/>
              </a:buClr>
            </a:pPr>
            <a:r>
              <a:rPr lang="ka-GE" sz="1400" dirty="0"/>
              <a:t>ბუნებრივ აირზე მომუშავე ინსინერატორი მისაღებია ატმოსფერული ემისიების მინიმიზაციის  თვალსაზრისით, კერძოდ: განსხვავებით არსებული </a:t>
            </a:r>
            <a:r>
              <a:rPr lang="ka-GE" sz="1400" dirty="0" err="1"/>
              <a:t>ინსინერატორისაგან</a:t>
            </a:r>
            <a:r>
              <a:rPr lang="ka-GE" sz="1400" dirty="0"/>
              <a:t>, დიზელის საწვავის ნაცვლად გამოყენებული იქნება ბუნებრივი აირი, რაც დადებითად აისახება ატმოსფერულ ჰაერში მავნე ნივთიერების ემისიებზე. ასევე საჭირო არ არის დიზელის საწვავის სამარაგო რეზერვუარის ექსპლუატაცია, რაც თავის მხრივ გამორიცხავს ნავთობპროდუქტების დაღვრის რისკებს.</a:t>
            </a:r>
          </a:p>
        </p:txBody>
      </p:sp>
      <p:sp>
        <p:nvSpPr>
          <p:cNvPr id="5" name="Rectangle 4"/>
          <p:cNvSpPr/>
          <p:nvPr/>
        </p:nvSpPr>
        <p:spPr>
          <a:xfrm>
            <a:off x="422276" y="870622"/>
            <a:ext cx="5675852" cy="307777"/>
          </a:xfrm>
          <a:prstGeom prst="rect">
            <a:avLst/>
          </a:prstGeom>
        </p:spPr>
        <p:txBody>
          <a:bodyPr wrap="square">
            <a:spAutoFit/>
          </a:bodyPr>
          <a:lstStyle/>
          <a:p>
            <a:r>
              <a:rPr lang="ka-GE" sz="1400" dirty="0">
                <a:solidFill>
                  <a:schemeClr val="accent1">
                    <a:lumMod val="60000"/>
                    <a:lumOff val="40000"/>
                  </a:schemeClr>
                </a:solidFill>
                <a:effectLst>
                  <a:outerShdw blurRad="38100" dist="38100" dir="2700000" algn="tl">
                    <a:srgbClr val="000000">
                      <a:alpha val="43137"/>
                    </a:srgbClr>
                  </a:outerShdw>
                </a:effectLst>
              </a:rPr>
              <a:t> ინსინერატორის ტიპის </a:t>
            </a:r>
            <a:r>
              <a:rPr lang="ka-GE" sz="1400" dirty="0" smtClean="0">
                <a:solidFill>
                  <a:schemeClr val="accent1">
                    <a:lumMod val="60000"/>
                    <a:lumOff val="40000"/>
                  </a:schemeClr>
                </a:solidFill>
                <a:effectLst>
                  <a:outerShdw blurRad="38100" dist="38100" dir="2700000" algn="tl">
                    <a:srgbClr val="000000">
                      <a:alpha val="43137"/>
                    </a:srgbClr>
                  </a:outerShdw>
                </a:effectLst>
              </a:rPr>
              <a:t>ალტერნატივები</a:t>
            </a:r>
            <a:endParaRPr lang="ka-GE" sz="1400" dirty="0">
              <a:solidFill>
                <a:schemeClr val="accent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41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941" y="245998"/>
            <a:ext cx="8959207" cy="629735"/>
          </a:xfrm>
        </p:spPr>
        <p:txBody>
          <a:bodyPr>
            <a:normAutofit fontScale="90000"/>
          </a:bodyPr>
          <a:lstStyle/>
          <a:p>
            <a:r>
              <a:rPr lang="ka-GE" sz="2600" dirty="0">
                <a:effectLst>
                  <a:outerShdw blurRad="38100" dist="38100" dir="2700000" algn="tl">
                    <a:srgbClr val="000000">
                      <a:alpha val="43137"/>
                    </a:srgbClr>
                  </a:outerShdw>
                </a:effectLst>
              </a:rPr>
              <a:t>ინფორმაცია ჩასატარებელი საბაზისო/საძიებო </a:t>
            </a:r>
            <a:r>
              <a:rPr lang="ka-GE" sz="2600" dirty="0" smtClean="0">
                <a:effectLst>
                  <a:outerShdw blurRad="38100" dist="38100" dir="2700000" algn="tl">
                    <a:srgbClr val="000000">
                      <a:alpha val="43137"/>
                    </a:srgbClr>
                  </a:outerShdw>
                </a:effectLst>
              </a:rPr>
              <a:t>კვლევების შესახებ</a:t>
            </a:r>
            <a:endParaRPr lang="en-US" sz="2600" dirty="0">
              <a:effectLst>
                <a:outerShdw blurRad="38100" dist="38100" dir="2700000" algn="tl">
                  <a:srgbClr val="000000">
                    <a:alpha val="43137"/>
                  </a:srgbClr>
                </a:outerShdw>
              </a:effectLst>
            </a:endParaRPr>
          </a:p>
        </p:txBody>
      </p:sp>
      <p:sp>
        <p:nvSpPr>
          <p:cNvPr id="11" name="Rectangle 10"/>
          <p:cNvSpPr/>
          <p:nvPr/>
        </p:nvSpPr>
        <p:spPr>
          <a:xfrm>
            <a:off x="474181" y="875733"/>
            <a:ext cx="8856967" cy="5128583"/>
          </a:xfrm>
          <a:prstGeom prst="rect">
            <a:avLst/>
          </a:prstGeom>
        </p:spPr>
        <p:txBody>
          <a:bodyPr wrap="square">
            <a:spAutoFit/>
          </a:bodyPr>
          <a:lstStyle/>
          <a:p>
            <a:pPr algn="just" defTabSz="742950">
              <a:lnSpc>
                <a:spcPct val="90000"/>
              </a:lnSpc>
              <a:spcBef>
                <a:spcPts val="975"/>
              </a:spcBef>
              <a:buClr>
                <a:schemeClr val="accent1"/>
              </a:buClr>
            </a:pPr>
            <a:r>
              <a:rPr lang="ka-GE" sz="1400" dirty="0" smtClean="0"/>
              <a:t>გზშ-ს </a:t>
            </a:r>
            <a:r>
              <a:rPr lang="ka-GE" sz="1400" dirty="0"/>
              <a:t>ანგარიშში ასახული იქნება სკოპინგის ეტაპზე საზოგადოების ინფორმირებისა და მის მიერ წარმოდგენილი მოსაზრებებისა და შენიშვნების შეფასება, ასევე საქართველოს გარემოს დაცვის და სოფლის მეურნეობის სამინისტროს მიერ გაცემული სკოპინგის დასკვნით მოთხოვნილი ინფორმაცია. გათვალისწინებული იქნება სკოპინგის ანგარიშის საჯარო განხილვის პროცესში საზოგადოების მხრიდან გამოთქმული შენიშვნები და მოსაზრებები.</a:t>
            </a:r>
          </a:p>
          <a:p>
            <a:pPr algn="just" defTabSz="742950">
              <a:lnSpc>
                <a:spcPct val="90000"/>
              </a:lnSpc>
              <a:spcBef>
                <a:spcPts val="975"/>
              </a:spcBef>
              <a:buClr>
                <a:schemeClr val="accent1"/>
              </a:buClr>
            </a:pPr>
            <a:r>
              <a:rPr lang="ka-GE" sz="1400" dirty="0"/>
              <a:t>გზშ-ს ანგარიშში დამატებითი ყურადღება დაეთმობა ნარჩენების მართვის </a:t>
            </a:r>
            <a:r>
              <a:rPr lang="ka-GE" sz="1400" dirty="0" smtClean="0"/>
              <a:t>საკითხებს, ასევე </a:t>
            </a:r>
            <a:r>
              <a:rPr lang="ka-GE" sz="1400" dirty="0"/>
              <a:t>წარმოდგენილი იქნება ავარიულ სიტუაციებზე რეაგირების გეგმა. თუმცა საქმიანობის ადგილმდებარეობიდან და სპეციფიკიდან გამომდინარე მასშტაბურ ავარიული სიტუაციების განვითარების რისკები არ არსებობს.</a:t>
            </a:r>
          </a:p>
          <a:p>
            <a:pPr algn="just" defTabSz="742950">
              <a:lnSpc>
                <a:spcPct val="90000"/>
              </a:lnSpc>
              <a:spcBef>
                <a:spcPts val="975"/>
              </a:spcBef>
              <a:buClr>
                <a:schemeClr val="accent1"/>
              </a:buClr>
            </a:pPr>
            <a:r>
              <a:rPr lang="ka-GE" sz="1400" dirty="0"/>
              <a:t>საქმიანობის შესახებ დაზუსტებული ინფორმაციის საფუძველზე განსაზღვრული იქნება მოსალოდნელი ზემოქმედებების:</a:t>
            </a:r>
          </a:p>
          <a:p>
            <a:pPr marL="285750" lvl="0" indent="-285750" algn="just">
              <a:buFont typeface="Arial" panose="020B0604020202020204" pitchFamily="34" charset="0"/>
              <a:buChar char="•"/>
            </a:pPr>
            <a:r>
              <a:rPr lang="ka-GE" sz="1400" dirty="0"/>
              <a:t>ზემოქმედების გეოგრაფიული გავრცელება;</a:t>
            </a:r>
          </a:p>
          <a:p>
            <a:pPr marL="285750" lvl="0" indent="-285750" algn="just">
              <a:buFont typeface="Arial" panose="020B0604020202020204" pitchFamily="34" charset="0"/>
              <a:buChar char="•"/>
            </a:pPr>
            <a:r>
              <a:rPr lang="ka-GE" sz="1400" dirty="0"/>
              <a:t>ზემოქმედების საწყისი სიდიდე;	</a:t>
            </a:r>
          </a:p>
          <a:p>
            <a:pPr marL="285750" lvl="0" indent="-285750" algn="just">
              <a:buFont typeface="Arial" panose="020B0604020202020204" pitchFamily="34" charset="0"/>
              <a:buChar char="•"/>
            </a:pPr>
            <a:r>
              <a:rPr lang="ka-GE" sz="1400" dirty="0"/>
              <a:t>ზემოქმედების ხანგრძლივობა;</a:t>
            </a:r>
          </a:p>
          <a:p>
            <a:pPr marL="285750" lvl="0" indent="-285750" algn="just">
              <a:buFont typeface="Arial" panose="020B0604020202020204" pitchFamily="34" charset="0"/>
              <a:buChar char="•"/>
            </a:pPr>
            <a:r>
              <a:rPr lang="ka-GE" sz="1400" dirty="0"/>
              <a:t>ზემოქმედების </a:t>
            </a:r>
            <a:r>
              <a:rPr lang="ka-GE" sz="1400" dirty="0" err="1"/>
              <a:t>რევერსულობა</a:t>
            </a:r>
            <a:r>
              <a:rPr lang="ka-GE" sz="1400" dirty="0"/>
              <a:t> (შექცევადობა);</a:t>
            </a:r>
          </a:p>
          <a:p>
            <a:pPr marL="285750" lvl="0" indent="-285750" algn="just">
              <a:buFont typeface="Arial" panose="020B0604020202020204" pitchFamily="34" charset="0"/>
              <a:buChar char="•"/>
            </a:pPr>
            <a:r>
              <a:rPr lang="ka-GE" sz="1400" dirty="0"/>
              <a:t>შერბილების ეფექტურობა;</a:t>
            </a:r>
          </a:p>
          <a:p>
            <a:pPr marL="285750" lvl="0" indent="-285750" algn="just">
              <a:buFont typeface="Arial" panose="020B0604020202020204" pitchFamily="34" charset="0"/>
              <a:buChar char="•"/>
            </a:pPr>
            <a:r>
              <a:rPr lang="ka-GE" sz="1400" dirty="0"/>
              <a:t>ზემოქმედების საბოლოო რეიტინგი.</a:t>
            </a:r>
          </a:p>
          <a:p>
            <a:pPr algn="just" defTabSz="742950">
              <a:lnSpc>
                <a:spcPct val="90000"/>
              </a:lnSpc>
              <a:spcBef>
                <a:spcPts val="975"/>
              </a:spcBef>
              <a:buClr>
                <a:schemeClr val="accent1"/>
              </a:buClr>
            </a:pPr>
            <a:r>
              <a:rPr lang="ka-GE" sz="1400" dirty="0"/>
              <a:t>ანგარიშში საქმიანობის ეტაპების მიხედვით წარმოდგენილი იქნება პარალელურად გასატარებელი შემარბილებელი ღონისძიებების გეგმა და გარემოსდაცვითი მონიტორინგის </a:t>
            </a:r>
            <a:r>
              <a:rPr lang="ka-GE" sz="1400" dirty="0" smtClean="0"/>
              <a:t>გეგმა</a:t>
            </a:r>
            <a:r>
              <a:rPr lang="ka-GE" sz="1400" dirty="0"/>
              <a:t>. მოცემული იქნება ძირითადი დასკვნები და რეკომენდაციები. </a:t>
            </a:r>
          </a:p>
          <a:p>
            <a:pPr algn="just" defTabSz="742950">
              <a:lnSpc>
                <a:spcPct val="90000"/>
              </a:lnSpc>
              <a:spcBef>
                <a:spcPts val="975"/>
              </a:spcBef>
              <a:buClr>
                <a:schemeClr val="accent1"/>
              </a:buClr>
            </a:pPr>
            <a:r>
              <a:rPr lang="ka-GE" sz="1400" dirty="0"/>
              <a:t>ცალკე დოკუმენტის სახით მომზადდება და სამინისტროს შესათანხმებლად წარედგინება შესაბამისი </a:t>
            </a:r>
            <a:r>
              <a:rPr lang="ka-GE" sz="1400" dirty="0" err="1"/>
              <a:t>ჰაერდაცვითი</a:t>
            </a:r>
            <a:r>
              <a:rPr lang="ka-GE" sz="1400" dirty="0"/>
              <a:t> დოკუმენტაცია.</a:t>
            </a:r>
          </a:p>
        </p:txBody>
      </p:sp>
    </p:spTree>
    <p:extLst>
      <p:ext uri="{BB962C8B-B14F-4D97-AF65-F5344CB8AC3E}">
        <p14:creationId xmlns:p14="http://schemas.microsoft.com/office/powerpoint/2010/main" val="410215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brushed metal presentation (widescreen)</Template>
  <TotalTime>143</TotalTime>
  <Words>1607</Words>
  <Application>Microsoft Office PowerPoint</Application>
  <PresentationFormat>A4 Paper (210x297 mm)</PresentationFormat>
  <Paragraphs>145</Paragraphs>
  <Slides>15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6" baseType="lpstr">
      <vt:lpstr>Arial</vt:lpstr>
      <vt:lpstr>Calibri</vt:lpstr>
      <vt:lpstr>Calibri Light</vt:lpstr>
      <vt:lpstr>Courier New</vt:lpstr>
      <vt:lpstr>Georgia</vt:lpstr>
      <vt:lpstr>Sylfaen</vt:lpstr>
      <vt:lpstr>Symbol</vt:lpstr>
      <vt:lpstr>Times New Roman</vt:lpstr>
      <vt:lpstr>Wingdings</vt:lpstr>
      <vt:lpstr>Brushed Metal 16x9</vt:lpstr>
      <vt:lpstr>Visio</vt:lpstr>
      <vt:lpstr>     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vt:lpstr>
      <vt:lpstr>შესავალი</vt:lpstr>
      <vt:lpstr>პროექტის აღწერა</vt:lpstr>
      <vt:lpstr>პროექტის აღწერა</vt:lpstr>
      <vt:lpstr>პროექტის აღწერა</vt:lpstr>
      <vt:lpstr>პროექტის აღწერა</vt:lpstr>
      <vt:lpstr>პროექტის აღწერა</vt:lpstr>
      <vt:lpstr>პროექტის აღწერა</vt:lpstr>
      <vt:lpstr>ინფორმაცია ჩასატარებელი საბაზისო/საძიებო კვლევების შესახებ</vt:lpstr>
      <vt:lpstr>გარემოზე ზემოქმედების შეფასება</vt:lpstr>
      <vt:lpstr>ზემოქმედების ატმოსფერული ჰაერის ხარისხზე</vt:lpstr>
      <vt:lpstr>ზემოქმედების ატმოსფერული ჰაერის ხარისხზე</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dc:title>
  <dc:creator>Masha</dc:creator>
  <cp:lastModifiedBy>Juguli</cp:lastModifiedBy>
  <cp:revision>14</cp:revision>
  <dcterms:created xsi:type="dcterms:W3CDTF">2020-09-25T07:43:29Z</dcterms:created>
  <dcterms:modified xsi:type="dcterms:W3CDTF">2020-09-25T15:21:56Z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