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5" r:id="rId15"/>
    <p:sldId id="270" r:id="rId16"/>
    <p:sldId id="271" r:id="rId17"/>
    <p:sldId id="272" r:id="rId18"/>
    <p:sldId id="273" r:id="rId19"/>
    <p:sldId id="274"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6/23/2020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142999"/>
          </a:xfrm>
        </p:spPr>
        <p:txBody>
          <a:bodyPr/>
          <a:lstStyle/>
          <a:p>
            <a:pPr algn="ctr"/>
            <a:r>
              <a:rPr lang="ka-GE" sz="2800" b="1" dirty="0" smtClean="0">
                <a:effectLst>
                  <a:outerShdw blurRad="38100" dist="38100" dir="2700000" algn="tl">
                    <a:srgbClr val="000000">
                      <a:alpha val="43137"/>
                    </a:srgbClr>
                  </a:outerShdw>
                </a:effectLst>
              </a:rPr>
              <a:t>შპს „მგტ“</a:t>
            </a:r>
            <a:endParaRPr lang="en-US" sz="2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81200" y="3505200"/>
            <a:ext cx="5105400" cy="1752600"/>
          </a:xfrm>
        </p:spPr>
        <p:txBody>
          <a:bodyPr>
            <a:normAutofit fontScale="85000" lnSpcReduction="20000"/>
          </a:bodyPr>
          <a:lstStyle/>
          <a:p>
            <a:pPr algn="ctr"/>
            <a:r>
              <a:rPr lang="ka-GE" b="1" dirty="0"/>
              <a:t>ქ. ჭიათურაში მანგანუმის მადნის გამამდიდრებელი საწარმოს წარმადობის გაზრდის </a:t>
            </a:r>
            <a:r>
              <a:rPr lang="ka-GE" b="1" dirty="0" smtClean="0"/>
              <a:t>პროექტის გარემოზე ზემოქმედების შეფასების ანგარიშის</a:t>
            </a:r>
          </a:p>
          <a:p>
            <a:endParaRPr lang="ka-GE" b="1" dirty="0"/>
          </a:p>
          <a:p>
            <a:pPr algn="ctr"/>
            <a:r>
              <a:rPr lang="ka-GE" b="1" dirty="0" smtClean="0">
                <a:effectLst>
                  <a:outerShdw blurRad="38100" dist="38100" dir="2700000" algn="tl">
                    <a:srgbClr val="000000">
                      <a:alpha val="43137"/>
                    </a:srgbClr>
                  </a:outerShdw>
                </a:effectLst>
              </a:rPr>
              <a:t>საჯარო განხილვა</a:t>
            </a:r>
            <a:endParaRPr lang="en-US" dirty="0">
              <a:effectLst>
                <a:outerShdw blurRad="38100" dist="38100" dir="2700000" algn="tl">
                  <a:srgbClr val="000000">
                    <a:alpha val="43137"/>
                  </a:srgbClr>
                </a:outerShdw>
              </a:effectLst>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1552575" cy="595630"/>
          </a:xfrm>
          <a:prstGeom prst="rect">
            <a:avLst/>
          </a:prstGeom>
          <a:noFill/>
          <a:ln>
            <a:noFill/>
          </a:ln>
        </p:spPr>
      </p:pic>
    </p:spTree>
    <p:extLst>
      <p:ext uri="{BB962C8B-B14F-4D97-AF65-F5344CB8AC3E}">
        <p14:creationId xmlns:p14="http://schemas.microsoft.com/office/powerpoint/2010/main" val="274706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ზემოქმედება ატმოსფერული ჰაერის ხარისხზე</a:t>
            </a:r>
            <a:endParaRPr lang="en-US" sz="2800" b="1" dirty="0"/>
          </a:p>
        </p:txBody>
      </p:sp>
      <p:sp>
        <p:nvSpPr>
          <p:cNvPr id="3" name="Content Placeholder 2"/>
          <p:cNvSpPr>
            <a:spLocks noGrp="1"/>
          </p:cNvSpPr>
          <p:nvPr>
            <p:ph sz="half" idx="1"/>
          </p:nvPr>
        </p:nvSpPr>
        <p:spPr/>
        <p:txBody>
          <a:bodyPr>
            <a:normAutofit fontScale="62500" lnSpcReduction="20000"/>
          </a:bodyPr>
          <a:lstStyle/>
          <a:p>
            <a:r>
              <a:rPr lang="ka-GE" dirty="0"/>
              <a:t>გაანგარიშების შედეგების ანალიზით ირკვევა, რომ საწარმოს ფუნქციონირების პროცესში  ატმოსფერული ჰაერის დაბინძურების წყაროების მიერ გაფრქვეულ მავნე ნივთიერებათა რაოდენობა მცირეა. დაცილების მანძილის გათვალისწინებით საცხოვრებელი ზონის საზღვარზე, ატმოსფერული ჰაერის ხარისხი არ გადააჭარბებს კანონმდებლობით გათვალისწინებულ ნორმებს. ზღვრულად დასაშვები კონცენტრაციების გადაჭარბებას ადგილი არ ექნება ასევე 500 მეტრიანი ნორმირებული ზონის მიმართ.  ამდენად საწარმოს ფუნქციონირება  არ გამოიწვევს ჰაერის ხარისხის გაუარესებას.</a:t>
            </a:r>
            <a:endParaRPr lang="en-US" dirty="0"/>
          </a:p>
        </p:txBody>
      </p:sp>
      <p:pic>
        <p:nvPicPr>
          <p:cNvPr id="5" name="Content Placeholder 4"/>
          <p:cNvPicPr>
            <a:picLocks noGrp="1"/>
          </p:cNvPicPr>
          <p:nvPr>
            <p:ph sz="half" idx="2"/>
          </p:nvPr>
        </p:nvPicPr>
        <p:blipFill>
          <a:blip r:embed="rId2">
            <a:lum contrast="10000"/>
            <a:extLst>
              <a:ext uri="{28A0092B-C50C-407E-A947-70E740481C1C}">
                <a14:useLocalDpi xmlns:a14="http://schemas.microsoft.com/office/drawing/2010/main" val="0"/>
              </a:ext>
            </a:extLst>
          </a:blip>
          <a:srcRect/>
          <a:stretch>
            <a:fillRect/>
          </a:stretch>
        </p:blipFill>
        <p:spPr bwMode="auto">
          <a:xfrm>
            <a:off x="4419600" y="2057400"/>
            <a:ext cx="46482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30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t>ხმაურის გავრცელება</a:t>
            </a:r>
            <a:endParaRPr lang="en-US" b="1" dirty="0"/>
          </a:p>
        </p:txBody>
      </p:sp>
      <p:sp>
        <p:nvSpPr>
          <p:cNvPr id="3" name="Content Placeholder 2"/>
          <p:cNvSpPr>
            <a:spLocks noGrp="1"/>
          </p:cNvSpPr>
          <p:nvPr>
            <p:ph idx="1"/>
          </p:nvPr>
        </p:nvSpPr>
        <p:spPr/>
        <p:txBody>
          <a:bodyPr>
            <a:normAutofit fontScale="70000" lnSpcReduction="20000"/>
          </a:bodyPr>
          <a:lstStyle/>
          <a:p>
            <a:r>
              <a:rPr lang="ka-GE" dirty="0"/>
              <a:t>მანგანუმის მადნის გამამდიდრებელი საწარმოს ფუნქციონირების პროცესში გამოწვეული ხმაურის დონე უახლოესი საცხოვრებელი სახლის საზღვართან იქნება ნორმატიული დოკუმენტით მოთხოვნილ მნიშვნელობებზე გაცილებით დაბალი, ან საერთოდ ვერ მიაღწევს საანგარიშო წერტილამდე, შესაბამისად ხმაურის გავრცელებით მიმდებარე საცხოვრებელი ზონის მოსახლეობის შეწუხების ალბათობა მინიმალურია და ამ თვალსაზრისით მნიშვნელოვანი ხასიათის შემარბილებელი ღონისძიებების გატარება არ იქნება სავალდებულო.</a:t>
            </a:r>
            <a:endParaRPr lang="en-US" dirty="0"/>
          </a:p>
          <a:p>
            <a:r>
              <a:rPr lang="ka-GE" dirty="0"/>
              <a:t>ხმაურის გავრცელებით უარყოფითი ზემოქმედება მოსალოდნელია საწარმოში დასაქმებული პერსონალზე. ცალკეულ საწარმოო უბნებზე ხმაურის დონემ შეიძლება მიაღწიოს 100 დბა-ს. პერსონალი (განსაკუთრებით მნიშვნელოვანი ხმაურის გამომწვევ დანადგარებთან მუშაობის დროს), საჭიროებისამებრ აღჭურვილი უნდა იყოს დამცავი საშუალებებით (ყურსაცმები). </a:t>
            </a:r>
            <a:endParaRPr lang="en-US" dirty="0"/>
          </a:p>
          <a:p>
            <a:r>
              <a:rPr lang="ka-GE" dirty="0"/>
              <a:t>ხმაურის გავრცელებით გამოწვეული ზემოქმედება ასევე მოსალოდნელია ველურ ბუნებაზე, რაც დაკავშირებული იქნება ცხოველთა სახეობების (ძირითადად ფრინველების) სხვა ადგილებში მიგრაციასთან. თუმცა როგორც აღინიშნა, საქმიანობის განხორციელების ტერიტორია საკმაოდ ანთროპოგენურია და აქ გავრცელებული ცხოველები გარკვეულწილად შეგუებულნი არიან ადამიანთა საქმიანობას.  </a:t>
            </a:r>
            <a:endParaRPr lang="en-US" dirty="0"/>
          </a:p>
        </p:txBody>
      </p:sp>
    </p:spTree>
    <p:extLst>
      <p:ext uri="{BB962C8B-B14F-4D97-AF65-F5344CB8AC3E}">
        <p14:creationId xmlns:p14="http://schemas.microsoft.com/office/powerpoint/2010/main" val="325776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ზემოქმედება ზედაპირული წყლების ხარისხზე</a:t>
            </a:r>
            <a:endParaRPr lang="en-US" sz="2800" b="1" dirty="0"/>
          </a:p>
        </p:txBody>
      </p:sp>
      <p:sp>
        <p:nvSpPr>
          <p:cNvPr id="3" name="Content Placeholder 2"/>
          <p:cNvSpPr>
            <a:spLocks noGrp="1"/>
          </p:cNvSpPr>
          <p:nvPr>
            <p:ph idx="1"/>
          </p:nvPr>
        </p:nvSpPr>
        <p:spPr/>
        <p:txBody>
          <a:bodyPr>
            <a:normAutofit fontScale="55000" lnSpcReduction="20000"/>
          </a:bodyPr>
          <a:lstStyle/>
          <a:p>
            <a:r>
              <a:rPr lang="ka-GE" dirty="0"/>
              <a:t>განსახილველი ობიექტის მსგავსი პროფილის საწარმოები განსაკუთრებით ზედაპირული წყლის ხარისხზე ნეგატიური ზემოქმედებით ხასიათდებიან. ნეგატიური ზემოქმედება ძირითადად გამოიხატება ზედაპირული წყლების მანგანუმის ნაერთებით და შეწონილი ნაწილაკებით დაბინძურებაში.</a:t>
            </a:r>
            <a:endParaRPr lang="en-US" dirty="0"/>
          </a:p>
          <a:p>
            <a:r>
              <a:rPr lang="ka-GE" dirty="0"/>
              <a:t>საწარმოში დაგეგმილია სამ სექციიანი სალექარის მოწყობა. პირველ და მეორე სექციაში მოხდება შეწონილი ნაწილაკების ძირითადი ნაწილის დალექვა და გაწმენდილი წყალი გადავა მესამე სექციაში, სადაც ასევე გაგრძელდება დალექვის პროცესი. გაწმენდილი წყალის გადადენა მოხდება მცირე მოცულობის (5-6 მ</a:t>
            </a:r>
            <a:r>
              <a:rPr lang="ka-GE" baseline="30000" dirty="0"/>
              <a:t>3</a:t>
            </a:r>
            <a:r>
              <a:rPr lang="ka-GE" dirty="0"/>
              <a:t>) ავზში, საიდანაც დაბრუნდება საწარმოო ციკლში. </a:t>
            </a:r>
            <a:endParaRPr lang="en-US" dirty="0"/>
          </a:p>
          <a:p>
            <a:r>
              <a:rPr lang="ka-GE" dirty="0"/>
              <a:t>სალექარის სექციებიდან შლამის ამოღება მოხდება ექსკავატორის საშუალებით და დროებით განთავსდება სალექარის მიდებარე ტერიტორიაზე. თუ გავითვალისწინებთ წლიურად სალექარში დაგროვილი შლამის მოსალოდნელ რაოდენობას (≈2300 ტ/წელ), სალექარის გაწმენდა უნდა მოხდეს მინიმუმ კვირაში ერთხელ.</a:t>
            </a:r>
            <a:endParaRPr lang="en-US" dirty="0"/>
          </a:p>
          <a:p>
            <a:r>
              <a:rPr lang="ka-GE" dirty="0"/>
              <a:t>შლამის დროებითი განთავსებისათვის მოწყობილია ბეტონის საფარით დაფარული მოედანი, რომელზედაც ხდება სალექარიდან ამოღებული შლამის გაუწყლოება და შემდგომ თვითმცლელი ავტომანქანით გაიტანება მუდმივი დასაწყობების ტერიტორიაზე. შლამების გაუწყლოების პროცესში წარმოქმნილი ჩამდინარე წყლების ჩაიშვება სალექარში.</a:t>
            </a:r>
            <a:endParaRPr lang="en-US" dirty="0"/>
          </a:p>
          <a:p>
            <a:r>
              <a:rPr lang="ka-GE" dirty="0"/>
              <a:t>ოპერირების ეტაპზე საჭიროა გამწმენდი სისტემის ტექნოლოგიური სქემის დაცვა და სალექარის დროული ტექ-მომსახურება, რისთვისაც უნდა გამოიყოს შესაბამისი კომპეტენციის მქონე პერსონალი.</a:t>
            </a:r>
            <a:endParaRPr lang="en-US" dirty="0"/>
          </a:p>
          <a:p>
            <a:r>
              <a:rPr lang="ka-GE" dirty="0"/>
              <a:t>რაც შეეხება სამეურნეო-ფეკალურ წყლებს, როგორც აღინიშნა მათი შეგროვება გათვალისწინებულია დაახლოებით 20 მ</a:t>
            </a:r>
            <a:r>
              <a:rPr lang="ka-GE" baseline="30000" dirty="0"/>
              <a:t>3</a:t>
            </a:r>
            <a:r>
              <a:rPr lang="ka-GE" dirty="0"/>
              <a:t> ტევადობის ჰერმეტულ ამოსანიჩბ ორმოში. ორმო პერიოდულად იწმნინდება და გაიტანება ქ. ჭიათურის წყალკანალის მუნიციპალური სამასახურის მიერ შესაბამისი ხელშეკრულების საფუძველზე.</a:t>
            </a:r>
            <a:endParaRPr lang="en-US" dirty="0"/>
          </a:p>
          <a:p>
            <a:r>
              <a:rPr lang="ka-GE" b="1" i="1" dirty="0"/>
              <a:t>დასკვნის სახით შეიძლება ითქვას, რომ ზედაპირული წყლების დაბინძურების რისკების შემცირებისთვის საწარმოს ოპერირება უნდა განხორციელდეს სათანადო მენეჯმენტის და მკაცრი მონიტორინგის პირობებში. </a:t>
            </a:r>
            <a:endParaRPr lang="en-US" b="1" i="1" dirty="0"/>
          </a:p>
        </p:txBody>
      </p:sp>
    </p:spTree>
    <p:extLst>
      <p:ext uri="{BB962C8B-B14F-4D97-AF65-F5344CB8AC3E}">
        <p14:creationId xmlns:p14="http://schemas.microsoft.com/office/powerpoint/2010/main" val="230407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ზემოქმედება ნიადაგისა და გრუნტის ხარისხზე</a:t>
            </a:r>
            <a:endParaRPr lang="en-US" sz="2800" b="1" dirty="0"/>
          </a:p>
        </p:txBody>
      </p:sp>
      <p:sp>
        <p:nvSpPr>
          <p:cNvPr id="3" name="Content Placeholder 2"/>
          <p:cNvSpPr>
            <a:spLocks noGrp="1"/>
          </p:cNvSpPr>
          <p:nvPr>
            <p:ph idx="1"/>
          </p:nvPr>
        </p:nvSpPr>
        <p:spPr/>
        <p:txBody>
          <a:bodyPr>
            <a:normAutofit fontScale="62500" lnSpcReduction="20000"/>
          </a:bodyPr>
          <a:lstStyle/>
          <a:p>
            <a:r>
              <a:rPr lang="ka-GE" dirty="0"/>
              <a:t>მანგანუმის მადნის გამამდიდრებელი საწარმოს წარმადობის გაზრდის პროცესში მიწის სამუშაოები დაგეგმილი არ არის, შესაბამისად ნიადაგსა და გრუნტზე გარდაუვალი ზემოქმედების საშიშროება არ არსებობს. საწარმოს ექსპლუატაციის პროცესში მოსალოდნელია მხოლოდ ნიადაგის/გრუნტის ხარისხის გაუარესების რისკები, რაც შეიძლება გამოიწვიოს:</a:t>
            </a:r>
            <a:endParaRPr lang="en-US" dirty="0"/>
          </a:p>
          <a:p>
            <a:pPr lvl="0">
              <a:buFont typeface="Wingdings" pitchFamily="2" charset="2"/>
              <a:buChar char="q"/>
            </a:pPr>
            <a:r>
              <a:rPr lang="ka-GE" dirty="0"/>
              <a:t>ტექნიკის ან სატრანსპორტო საშუალებებიდან </a:t>
            </a:r>
            <a:r>
              <a:rPr lang="ka-GE" dirty="0" smtClean="0"/>
              <a:t>ნავთობ პროდუქტების </a:t>
            </a:r>
            <a:r>
              <a:rPr lang="ka-GE" dirty="0"/>
              <a:t>ავარიულმა დაღვრამ/გაჟონვამ;</a:t>
            </a:r>
            <a:endParaRPr lang="en-US" dirty="0"/>
          </a:p>
          <a:p>
            <a:pPr lvl="0">
              <a:buFont typeface="Wingdings" pitchFamily="2" charset="2"/>
              <a:buChar char="q"/>
            </a:pPr>
            <a:r>
              <a:rPr lang="ka-GE" dirty="0"/>
              <a:t>ტერიტორიაზე წარმოქმნილი საყოფაცხოვრებო და საწარმოო ნარჩენების არასწორმა მართვამ.</a:t>
            </a:r>
            <a:endParaRPr lang="en-US" dirty="0"/>
          </a:p>
          <a:p>
            <a:r>
              <a:rPr lang="ka-GE" dirty="0"/>
              <a:t>აუცილებელია ტექნიკის და მოძრავი სატრანსპორტო საშუალებების მუდმივი მეთვალყურეობა და გაუმართაობის დაფიქსირებისთანავე დროული ზომების მიღება. </a:t>
            </a:r>
            <a:endParaRPr lang="en-US" dirty="0"/>
          </a:p>
          <a:p>
            <a:r>
              <a:rPr lang="ka-GE" dirty="0"/>
              <a:t>ნავთობპროდუქტების დაღვრის შემთხვევაში დროულად უნდა მოიხსნას ნიადაგის/გრუნტის დაბინძურებული ფენა და გადაეცეს სპეციალური ნებართვის მქონე კომპანიას შემდგომი რემედიაციის მიზნით, თუმცა ტერიტორიაზე დიდი რაოდენობით ნავთობპროდუქტები არ ინახება. </a:t>
            </a:r>
            <a:endParaRPr lang="en-US" dirty="0"/>
          </a:p>
          <a:p>
            <a:r>
              <a:rPr lang="ka-GE" dirty="0"/>
              <a:t>სხვა მხრივ, ნიადაგის და გრუნტის დაბინძურების თავიდან ასაცილებლად არ დაიშვება ტერიტორიის ჩახერგვა ლითონის ჯართით, საყოფაცხოვრებო და სხვა ნარჩენებით დაბინძურება. აუცილებელია ტერიტორიის სანიტარიული პირობების დაცვა.</a:t>
            </a:r>
            <a:endParaRPr lang="en-US" dirty="0"/>
          </a:p>
          <a:p>
            <a:r>
              <a:rPr lang="ka-GE" dirty="0"/>
              <a:t>შესაბამისი უსაფრთხოების და შემარბილებელი ღონისძიებების გათვალისწინებით  საწარმოს ნორმალური ოპერირების დროს  ნიადაგის და გრუნტის დაბინძურების რისკები მცირეა. </a:t>
            </a:r>
            <a:endParaRPr lang="en-US" dirty="0"/>
          </a:p>
        </p:txBody>
      </p:sp>
    </p:spTree>
    <p:extLst>
      <p:ext uri="{BB962C8B-B14F-4D97-AF65-F5344CB8AC3E}">
        <p14:creationId xmlns:p14="http://schemas.microsoft.com/office/powerpoint/2010/main" val="328751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ზემოქმედება ბიოლოგიურ გარემოზე</a:t>
            </a:r>
            <a:endParaRPr lang="en-US" sz="2800" b="1" dirty="0"/>
          </a:p>
        </p:txBody>
      </p:sp>
      <p:sp>
        <p:nvSpPr>
          <p:cNvPr id="3" name="Content Placeholder 2"/>
          <p:cNvSpPr>
            <a:spLocks noGrp="1"/>
          </p:cNvSpPr>
          <p:nvPr>
            <p:ph idx="1"/>
          </p:nvPr>
        </p:nvSpPr>
        <p:spPr/>
        <p:txBody>
          <a:bodyPr>
            <a:normAutofit fontScale="70000" lnSpcReduction="20000"/>
          </a:bodyPr>
          <a:lstStyle/>
          <a:p>
            <a:r>
              <a:rPr lang="ka-GE" b="1" i="1" dirty="0" smtClean="0"/>
              <a:t>ფლორა</a:t>
            </a:r>
          </a:p>
          <a:p>
            <a:pPr>
              <a:buFont typeface="Wingdings" pitchFamily="2" charset="2"/>
              <a:buChar char="q"/>
            </a:pPr>
            <a:r>
              <a:rPr lang="ka-GE" dirty="0"/>
              <a:t>საწარმოს განთავსების ტერიტორია მცენარეული საფარის მხრივ ძალზე ღარიბია. მცენარეული საფარი კორომებად განთავსებულია </a:t>
            </a:r>
            <a:r>
              <a:rPr lang="ka-GE" dirty="0" smtClean="0"/>
              <a:t>ფერდობებზე;</a:t>
            </a:r>
          </a:p>
          <a:p>
            <a:pPr>
              <a:buFont typeface="Wingdings" pitchFamily="2" charset="2"/>
              <a:buChar char="q"/>
            </a:pPr>
            <a:r>
              <a:rPr lang="ka-GE" dirty="0" smtClean="0"/>
              <a:t>აღსანიშნავია რომ </a:t>
            </a:r>
            <a:r>
              <a:rPr lang="ka-GE" dirty="0"/>
              <a:t>უშუალოდ საპროექტო ტერიტორიაზე, აუდიტის დროს რაიმე სახის მცენარეული საფარი არ დაფიქსირებულა, რადგან ტერიტორია დიდი ხნის განმავლობაში განიცდიდა მაღალ ტექნოგენურ და ანთროპოგენულ დატვირთვას. წლების განმავლობაში აღნიშული მიწის ნაკვეთი გამოიყენებოდა, როგორც მანგანუმის მადნის გამდიდრების შედეგად მიღებული კუდების სასაწყობო ტერიტორიად, შესაბამისად მიწის ნაყოფიერი ფენა ფაქტიურად საერთოდ აღარ შემორჩა. აღნიშული დასკვნები ეყრდნობა აუდიტორული კვლევების შედეგებს</a:t>
            </a:r>
            <a:r>
              <a:rPr lang="ka-GE" dirty="0" smtClean="0"/>
              <a:t>.</a:t>
            </a:r>
          </a:p>
          <a:p>
            <a:r>
              <a:rPr lang="ka-GE" b="1" i="1" dirty="0" smtClean="0"/>
              <a:t>ფაუნა</a:t>
            </a:r>
          </a:p>
          <a:p>
            <a:pPr>
              <a:buFont typeface="Wingdings" pitchFamily="2" charset="2"/>
              <a:buChar char="q"/>
            </a:pPr>
            <a:r>
              <a:rPr lang="ka-GE" dirty="0"/>
              <a:t>საწარმოს განთავსების მიკრორაიონის აუდიტის პერიოდში ფაუნის კანონით დაცული სახეობების საბინადრო ადგილები არ ყოფილა გამოვლენილი. საკვლევ ტერიტორიაზე აღინიშნება მხოლოდ, ცხოველთა სინანტროპული სახეობების არსებობის კვალი. აქვე აღვნიშნავთ, რომ პროექტით გათვალისწინებული წარმადობის გაზრდა ახალი ტერიტროიების ავისებას არ ითვალისწინებს</a:t>
            </a:r>
            <a:r>
              <a:rPr lang="ka-GE" dirty="0" smtClean="0"/>
              <a:t>.</a:t>
            </a:r>
            <a:endParaRPr lang="en-US" b="1" i="1" dirty="0"/>
          </a:p>
          <a:p>
            <a:endParaRPr lang="en-US" b="1" i="1" dirty="0"/>
          </a:p>
        </p:txBody>
      </p:sp>
    </p:spTree>
    <p:extLst>
      <p:ext uri="{BB962C8B-B14F-4D97-AF65-F5344CB8AC3E}">
        <p14:creationId xmlns:p14="http://schemas.microsoft.com/office/powerpoint/2010/main" val="2353665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მიწისქვეშა/გრუნტის წყლების დაბინძურების რისკი</a:t>
            </a:r>
            <a:endParaRPr lang="en-US" sz="2800" b="1" dirty="0"/>
          </a:p>
        </p:txBody>
      </p:sp>
      <p:sp>
        <p:nvSpPr>
          <p:cNvPr id="3" name="Content Placeholder 2"/>
          <p:cNvSpPr>
            <a:spLocks noGrp="1"/>
          </p:cNvSpPr>
          <p:nvPr>
            <p:ph idx="1"/>
          </p:nvPr>
        </p:nvSpPr>
        <p:spPr/>
        <p:txBody>
          <a:bodyPr>
            <a:normAutofit fontScale="77500" lnSpcReduction="20000"/>
          </a:bodyPr>
          <a:lstStyle/>
          <a:p>
            <a:r>
              <a:rPr lang="ka-GE" dirty="0"/>
              <a:t>მიუხედავად იმისა, რომ ტერიტორიაზე არ იგეგმება მიწის სამუშაოები, საქმიანობის პროცესში არსებობს მიწისქვეშა წყლების დაბინძურების გარკვეული რისკები. ასეთი რისკების პრევენციის მიზნით პირველ რიგში უნდა გატარდეს ნიადაგის და გრუნტის, დაცვასთან დაკავშირებული შემარბილებელი </a:t>
            </a:r>
            <a:r>
              <a:rPr lang="ka-GE" dirty="0" smtClean="0"/>
              <a:t>ზომები, </a:t>
            </a:r>
            <a:r>
              <a:rPr lang="ka-GE" dirty="0"/>
              <a:t>ვინაიდან გარემოს ეს ორი რეცეპტორები მჭიდროდ არის დაკავშირებული ერთმანეთთან: ტერიტორიაზე მოსული ატმოსფერული ნალექებით ადვილად შესაძლებელია დამაბინძურებელი ნივთიერებების ღრმა ფენებში ჩატანა და შესაბამისად გრუნტის წყლების ხარისხზე უარყოფითი ზემოქმედება. ამ შემთხვევაში განსაკუთრებული ყურადღება უნდა დაეთმოს დაბინძურებული ნიადაგის/გრუნტის ფენის დროულ მოხსნას და რემედიაციას.</a:t>
            </a:r>
            <a:endParaRPr lang="en-US" dirty="0"/>
          </a:p>
          <a:p>
            <a:r>
              <a:rPr lang="ka-GE" dirty="0"/>
              <a:t>ნიადაგის ინფილტრაციული თვისებების და მიწისქვეშა წყლების დგომის დონის გათვალისწინებით შეიძლება ითქვას, რომ მოძრავი ავტოტრანსპორტიდან საწვავის ან ზეთის მცირე რაოდენობით გაჟონვა გრუნტის წყლების ხარისხზე ზეგავლენას ვერ მოახდენს. ისევე, როგორც ნიადაგის ხარისხზე ზემოქმედების რისკების </a:t>
            </a:r>
            <a:r>
              <a:rPr lang="ka-GE" dirty="0" smtClean="0"/>
              <a:t>შემთხვევაში, შეიძლება გაკეთდეს დასკვნა: </a:t>
            </a:r>
            <a:r>
              <a:rPr lang="ka-GE" b="1" i="1" dirty="0" smtClean="0"/>
              <a:t>საწარმოს </a:t>
            </a:r>
            <a:r>
              <a:rPr lang="ka-GE" b="1" i="1" dirty="0"/>
              <a:t>ნორმალური რეჟიმით ფუნქციონირების პირობებში მიწისქვეშა/გრუნტის წყლების ხარისხობრივი პარამეტრების გაუარესება ნაკლებად სავარაუდოა</a:t>
            </a:r>
            <a:r>
              <a:rPr lang="ka-GE" b="1" i="1" dirty="0" smtClean="0"/>
              <a:t>.</a:t>
            </a:r>
            <a:endParaRPr lang="en-US" b="1" i="1" dirty="0"/>
          </a:p>
        </p:txBody>
      </p:sp>
    </p:spTree>
    <p:extLst>
      <p:ext uri="{BB962C8B-B14F-4D97-AF65-F5344CB8AC3E}">
        <p14:creationId xmlns:p14="http://schemas.microsoft.com/office/powerpoint/2010/main" val="2301865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ნარჩენების წარმოქმნა და შესაძლო ზემოქმედების რისკები</a:t>
            </a:r>
            <a:endParaRPr lang="en-US" sz="2400" b="1" dirty="0"/>
          </a:p>
        </p:txBody>
      </p:sp>
      <p:sp>
        <p:nvSpPr>
          <p:cNvPr id="3" name="Content Placeholder 2"/>
          <p:cNvSpPr>
            <a:spLocks noGrp="1"/>
          </p:cNvSpPr>
          <p:nvPr>
            <p:ph idx="1"/>
          </p:nvPr>
        </p:nvSpPr>
        <p:spPr/>
        <p:txBody>
          <a:bodyPr>
            <a:normAutofit fontScale="85000" lnSpcReduction="20000"/>
          </a:bodyPr>
          <a:lstStyle/>
          <a:p>
            <a:r>
              <a:rPr lang="ka-GE" dirty="0"/>
              <a:t>რისკების გამორიცხვის მიზნით აუცილებელია ნარჩენების სწორი მენეჯმენტის შემუშავება. პირველ რიგში საყურადღებოა „ნარჩენების მინიმიზაციის პრინციპის“ გამოყენება, რაც გულისხმობს სხვადასხვა ოპერაციების დროს ისეთი სახის მასალების გამოყენებას, რომლებიც არ ხასიათდებიან დიდი რაოდენობით ნარჩენების წარმოქმნით, ასევე ტერიტორიაზე არაუმეტეს იმ რაოდენობით მასალების და საკვები პროდუქტების შემოტანა, რაც აუცილებელია სამუშაოების სრულყოფილად წარმართვისთვის. </a:t>
            </a:r>
            <a:endParaRPr lang="en-US" dirty="0"/>
          </a:p>
          <a:p>
            <a:r>
              <a:rPr lang="ka-GE" dirty="0"/>
              <a:t>საქმიანობის პროცესში ნარჩენების რაოდენობას და წარმოქმნის პერიოდულობას შეამცირებს „რეციკლირების პრინციპის“ დანერგვა, რაც გულისხმობს წარმოქმნილი სხვადასხვა სახის ნარჩენის ხელმეორედ გამოყენების შესაძლებლობას. (მაგ. ლითონის შეცვლილი დეტალები, შუშის და პეტის ბოთლები და სხვ.).</a:t>
            </a:r>
            <a:endParaRPr lang="en-US" dirty="0"/>
          </a:p>
          <a:p>
            <a:r>
              <a:rPr lang="ka-GE" dirty="0"/>
              <a:t>რაც მთავარია, აუცილებელია ნარჩენების წარმოქმნისთანავე მოხდეს მათი სეგრეგაცია და თითოეული სახის ნარჩენის დროებით/საბოლოოდ განთავსება შესაბამისი წესებისა და ნორმების დაცვით</a:t>
            </a:r>
            <a:r>
              <a:rPr lang="ka-GE" dirty="0" smtClean="0"/>
              <a:t>.</a:t>
            </a:r>
            <a:endParaRPr lang="en-US" dirty="0"/>
          </a:p>
        </p:txBody>
      </p:sp>
    </p:spTree>
    <p:extLst>
      <p:ext uri="{BB962C8B-B14F-4D97-AF65-F5344CB8AC3E}">
        <p14:creationId xmlns:p14="http://schemas.microsoft.com/office/powerpoint/2010/main" val="983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ზემოქმედება სატრანსპორტო ნაკადებზე</a:t>
            </a:r>
            <a:endParaRPr lang="en-US" sz="3200" b="1" dirty="0"/>
          </a:p>
        </p:txBody>
      </p:sp>
      <p:sp>
        <p:nvSpPr>
          <p:cNvPr id="3" name="Content Placeholder 2"/>
          <p:cNvSpPr>
            <a:spLocks noGrp="1"/>
          </p:cNvSpPr>
          <p:nvPr>
            <p:ph idx="1"/>
          </p:nvPr>
        </p:nvSpPr>
        <p:spPr/>
        <p:txBody>
          <a:bodyPr>
            <a:normAutofit fontScale="92500"/>
          </a:bodyPr>
          <a:lstStyle/>
          <a:p>
            <a:r>
              <a:rPr lang="ka-GE" dirty="0"/>
              <a:t>საწარმოს ექსპლუატაციის პირობებში სატრანსპორტო ნაკადებზე მოსალოდნელი უარყოფითი ზემოქმედება დაკავშირებულია ნედლეულის, მზა პროდუქციის  და საწარმოო ნარჩენების ტრანსპორტირებასთან. როგორც ნედლეულის, ასევე მზა პროდუქციის და საწარმოო ნარჩენების ტრანსპორტირება ხდება კრაზის ტიპის თვითმცლელი ავტომანქანებით. საწარმოს წარმადობიდან გამომდინარე დღის განმავლობაში არ იქნება დიდი რაოდენობით  სატრანსპორტო ოპერაციების შესრულება, რაც სატრანსპორტო ნაკადების მნიშნელოვან გადატვირთვას არ გამოიწვევს. </a:t>
            </a:r>
            <a:endParaRPr lang="en-US" dirty="0"/>
          </a:p>
          <a:p>
            <a:r>
              <a:rPr lang="ka-GE" dirty="0"/>
              <a:t>მოსახლეობის შეწუხების მინიმიზაციის მიზნით ნედლეულის და საწარმოო ნარჩენების  ტრანსპორტირება უნდა მოხდეს მხოლოდ დღის საათებში. </a:t>
            </a:r>
            <a:endParaRPr lang="en-US" dirty="0"/>
          </a:p>
        </p:txBody>
      </p:sp>
    </p:spTree>
    <p:extLst>
      <p:ext uri="{BB962C8B-B14F-4D97-AF65-F5344CB8AC3E}">
        <p14:creationId xmlns:p14="http://schemas.microsoft.com/office/powerpoint/2010/main" val="252754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შესაძლო ვიზუალურ ლანდშაფტური ცვლილებები</a:t>
            </a:r>
            <a:endParaRPr lang="en-US" sz="2800" b="1" dirty="0"/>
          </a:p>
        </p:txBody>
      </p:sp>
      <p:sp>
        <p:nvSpPr>
          <p:cNvPr id="3" name="Content Placeholder 2"/>
          <p:cNvSpPr>
            <a:spLocks noGrp="1"/>
          </p:cNvSpPr>
          <p:nvPr>
            <p:ph idx="1"/>
          </p:nvPr>
        </p:nvSpPr>
        <p:spPr/>
        <p:txBody>
          <a:bodyPr>
            <a:normAutofit fontScale="85000" lnSpcReduction="10000"/>
          </a:bodyPr>
          <a:lstStyle/>
          <a:p>
            <a:r>
              <a:rPr lang="ka-GE" dirty="0"/>
              <a:t>იმის გათვალისწინებით, რომ საწარმოს ექსპლუატაცია მიმდინარეობს უკვე ათვისებულ და გარკვეული ტექნოგენური დატვირთვის მქონე ტერიტორიაზე, ამასთანავე  აღსანიშნავია, რომ ახალი შენობა-ნაგებობების მოწყობა დაგეგმილი არ არის. </a:t>
            </a:r>
            <a:endParaRPr lang="en-US" dirty="0"/>
          </a:p>
          <a:p>
            <a:r>
              <a:rPr lang="ka-GE" dirty="0"/>
              <a:t>შერჩეული ტერიტორიის სიახლოვეს არსებული ყველა პოტენციური რეცეპტორი საწარმოს არსებობას შეგუებულია. გარდა ამისა, საქმიანობის განხორციელების არეალსა და უახლოეს დასახლებულ პუნქტს შორის არსებული ბუნებრივი პირობები (დაცილების მანძილი, რელიეფი, მცენარეული საფარი) მაქსიმალურად ზღუდავს ვიზუალურ ცვლილებას უახლოესი დასახლებული პუნქტიდან. ვიზუალური ზეგავლენის მნიშვნელობა ასევე მცირეა საწარმოს სიახლოვეს გამავალი გზატკეცილიდან. </a:t>
            </a:r>
            <a:endParaRPr lang="en-US" dirty="0"/>
          </a:p>
          <a:p>
            <a:r>
              <a:rPr lang="ka-GE" dirty="0"/>
              <a:t>გამომდინარე აღნიშნულიდან, საქმიანობით გამოწვეული ვიზუალური და ლანდშაფტური ზემოქმედებების შესამცირებლად მნიშვნელოვანი შემარბილებელი ღონისძიებების გატარება არ არის საჭირო</a:t>
            </a:r>
            <a:r>
              <a:rPr lang="ka-GE" dirty="0" smtClean="0"/>
              <a:t>.</a:t>
            </a:r>
            <a:endParaRPr lang="en-US" dirty="0"/>
          </a:p>
        </p:txBody>
      </p:sp>
    </p:spTree>
    <p:extLst>
      <p:ext uri="{BB962C8B-B14F-4D97-AF65-F5344CB8AC3E}">
        <p14:creationId xmlns:p14="http://schemas.microsoft.com/office/powerpoint/2010/main" val="260217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ზემოქმედება ადამიანის ჯანმრთელობაზე</a:t>
            </a:r>
            <a:endParaRPr lang="en-US" sz="2800" b="1" dirty="0"/>
          </a:p>
        </p:txBody>
      </p:sp>
      <p:sp>
        <p:nvSpPr>
          <p:cNvPr id="3" name="Content Placeholder 2"/>
          <p:cNvSpPr>
            <a:spLocks noGrp="1"/>
          </p:cNvSpPr>
          <p:nvPr>
            <p:ph idx="1"/>
          </p:nvPr>
        </p:nvSpPr>
        <p:spPr/>
        <p:txBody>
          <a:bodyPr>
            <a:normAutofit fontScale="92500" lnSpcReduction="20000"/>
          </a:bodyPr>
          <a:lstStyle/>
          <a:p>
            <a:r>
              <a:rPr lang="ka-GE" dirty="0"/>
              <a:t>საწარმოს სიახლოვეში საცხოვრებელი სახლები და სხვა საზოგადოებრივი დაწესებულებების (სკოლა, საავადმყოფო და სხვ) არარსებობას და საწარმოს ზოგიერთი ტექნოლოგიური თავისებურებას (მანგანუმის სველი წესით გამდიდრება) მინიმუმამდე დაყავს ადამიანთა ჯანმრთელობაზე ზეგავლენა. </a:t>
            </a:r>
            <a:endParaRPr lang="en-US" dirty="0"/>
          </a:p>
          <a:p>
            <a:r>
              <a:rPr lang="ka-GE" dirty="0"/>
              <a:t>გასათვალისწინებელია საწარმოს მუშაობისას (ადგილი აქვს მხოლოდ დღის საათებში) წარმოშობილი ხმაურის ფაქტორი, რომელიც გარკვეულ გავლენას მოახდენს საწარმოს მომუშავე პერსონალზე. ამ ფაქტორების ზეგავლენის შესამსუბუქებლად აუცილებელია საწარმოში დასაქმებულთა ინდივიდუალური დამცავი საშუალებებით აღჭურვა (მნიშვნელოვანი ხმაურის გამომწვევ დანადგარებთან დიდი ხნის განმავლობაში მომუშავე პერსონალის სპეციალური ყურსაცმებით უზრუნველყოფა) და მათთვის შესაბამისი ინსტრუქტაჟის პერიოდული ჩატარება, ჯანმრთელობისათვის სახიფათო უბნებში გამაფრთხილებელი ნიშნების მოწყობა და სხვ</a:t>
            </a:r>
            <a:r>
              <a:rPr lang="ka-GE" dirty="0" smtClean="0"/>
              <a:t>.</a:t>
            </a:r>
            <a:endParaRPr lang="en-US" dirty="0"/>
          </a:p>
        </p:txBody>
      </p:sp>
    </p:spTree>
    <p:extLst>
      <p:ext uri="{BB962C8B-B14F-4D97-AF65-F5344CB8AC3E}">
        <p14:creationId xmlns:p14="http://schemas.microsoft.com/office/powerpoint/2010/main" val="353004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smtClean="0"/>
              <a:t>შესავალი</a:t>
            </a:r>
            <a:endParaRPr lang="en-US" b="1" dirty="0"/>
          </a:p>
        </p:txBody>
      </p:sp>
      <p:sp>
        <p:nvSpPr>
          <p:cNvPr id="3" name="Content Placeholder 2"/>
          <p:cNvSpPr>
            <a:spLocks noGrp="1"/>
          </p:cNvSpPr>
          <p:nvPr>
            <p:ph idx="1"/>
          </p:nvPr>
        </p:nvSpPr>
        <p:spPr/>
        <p:txBody>
          <a:bodyPr>
            <a:normAutofit fontScale="85000" lnSpcReduction="20000"/>
          </a:bodyPr>
          <a:lstStyle/>
          <a:p>
            <a:r>
              <a:rPr lang="ka-GE" dirty="0" smtClean="0"/>
              <a:t>შპს „მგტ“ (ყოფილი შპს „მგტ“) მდებარეობს ქ</a:t>
            </a:r>
            <a:r>
              <a:rPr lang="ka-GE" dirty="0"/>
              <a:t>. ჭიათურში, საჩხერის გზატკეცილი №</a:t>
            </a:r>
            <a:r>
              <a:rPr lang="ka-GE" dirty="0" smtClean="0"/>
              <a:t>10-ში. საქმიანობის მიზანს წარმოადგენს </a:t>
            </a:r>
            <a:r>
              <a:rPr lang="ka-GE" dirty="0"/>
              <a:t>ქ. ჭიათურის მიმდებარე ტერიტორიებზე არსებული კარიერებიდან მანგანუმის მადნის საწარმოო ტერიტორიაზე </a:t>
            </a:r>
            <a:r>
              <a:rPr lang="ka-GE" dirty="0" smtClean="0"/>
              <a:t>შეტანა</a:t>
            </a:r>
            <a:r>
              <a:rPr lang="ka-GE" dirty="0"/>
              <a:t>, მისი შესაბამისი ტექნოლოგიური სქემით გამდიდრება და მიღებული პროდუქციის </a:t>
            </a:r>
            <a:r>
              <a:rPr lang="ka-GE" dirty="0" smtClean="0"/>
              <a:t>რეალიზაცია;</a:t>
            </a:r>
          </a:p>
          <a:p>
            <a:r>
              <a:rPr lang="ka-GE" dirty="0"/>
              <a:t>გამდიდრების პროცესში წარმოქმნილი საწარმოო ნარჩენების (კუდების, შლამის) მართვა, მზა პროდუქციის რეალიზაცია და ნარჩენების მართვა ხორციელდება შპს „ჯორჯიან მანგანეზი</a:t>
            </a:r>
            <a:r>
              <a:rPr lang="ka-GE" dirty="0" smtClean="0"/>
              <a:t>“-თან ერთად;</a:t>
            </a:r>
            <a:endParaRPr lang="en-US" dirty="0"/>
          </a:p>
          <a:p>
            <a:r>
              <a:rPr lang="ka-GE" dirty="0"/>
              <a:t>შპს „მგტ“-ს მანგანუმის მადნის გამამდიდრებელი საწარმო განთავსებულია  მდ. ყვირილას მარცხენა სანაპიროზე, მდინარეს მარჯვენა მხარეს მიუყვება საჩხერე-ჭიათურის გზატკეცილი. საწარმოს განთავსების და მისი მიმდებარე ტერიტორია ათეული წლის მანძილზე სამრეწველო დანიშნულებით გამოიყენება და წლების განმავლობაში განიცდიდა მნიშვნელოვან ტექნოგენურ დატვირთვას. საწარმოო პროცესები დახურულ შენობაში მიმდინარეობს, რომელიც ადრეულ წლებში სხვა დანიშნულებით გამოიყენებოდა.</a:t>
            </a:r>
            <a:endParaRPr lang="en-US" dirty="0"/>
          </a:p>
          <a:p>
            <a:endParaRPr lang="ka-GE" dirty="0" smtClean="0"/>
          </a:p>
          <a:p>
            <a:endParaRPr lang="en-US" dirty="0"/>
          </a:p>
          <a:p>
            <a:endParaRPr lang="en-US" dirty="0"/>
          </a:p>
        </p:txBody>
      </p:sp>
    </p:spTree>
    <p:extLst>
      <p:ext uri="{BB962C8B-B14F-4D97-AF65-F5344CB8AC3E}">
        <p14:creationId xmlns:p14="http://schemas.microsoft.com/office/powerpoint/2010/main" val="774958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კუმულაციური ზემოქმედება</a:t>
            </a:r>
            <a:endParaRPr lang="en-US" sz="3200" b="1" dirty="0"/>
          </a:p>
        </p:txBody>
      </p:sp>
      <p:sp>
        <p:nvSpPr>
          <p:cNvPr id="3" name="Content Placeholder 2"/>
          <p:cNvSpPr>
            <a:spLocks noGrp="1"/>
          </p:cNvSpPr>
          <p:nvPr>
            <p:ph idx="1"/>
          </p:nvPr>
        </p:nvSpPr>
        <p:spPr/>
        <p:txBody>
          <a:bodyPr/>
          <a:lstStyle/>
          <a:p>
            <a:pPr lvl="0"/>
            <a:r>
              <a:rPr lang="ka-GE" dirty="0"/>
              <a:t>საწარმოს წარმადობის გაზრდის პროექტის განხორციელებით გარემოზე კუმულაციური ზემოქმედება არ იქნება </a:t>
            </a:r>
            <a:r>
              <a:rPr lang="ka-GE" dirty="0" smtClean="0"/>
              <a:t>მნიშვნელოვანი.</a:t>
            </a:r>
            <a:endParaRPr lang="en-US" dirty="0"/>
          </a:p>
          <a:p>
            <a:pPr marL="0" indent="0">
              <a:buNone/>
            </a:pPr>
            <a:endParaRPr lang="en-US" dirty="0"/>
          </a:p>
        </p:txBody>
      </p:sp>
    </p:spTree>
    <p:extLst>
      <p:ext uri="{BB962C8B-B14F-4D97-AF65-F5344CB8AC3E}">
        <p14:creationId xmlns:p14="http://schemas.microsoft.com/office/powerpoint/2010/main" val="311940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დასკვნები და რეკომენდაციები</a:t>
            </a:r>
            <a:endParaRPr lang="en-US" sz="3200" b="1" dirty="0"/>
          </a:p>
        </p:txBody>
      </p:sp>
      <p:sp>
        <p:nvSpPr>
          <p:cNvPr id="3" name="Content Placeholder 2"/>
          <p:cNvSpPr>
            <a:spLocks noGrp="1"/>
          </p:cNvSpPr>
          <p:nvPr>
            <p:ph idx="1"/>
          </p:nvPr>
        </p:nvSpPr>
        <p:spPr/>
        <p:txBody>
          <a:bodyPr>
            <a:normAutofit fontScale="40000" lnSpcReduction="20000"/>
          </a:bodyPr>
          <a:lstStyle/>
          <a:p>
            <a:r>
              <a:rPr lang="ka-GE" b="1" dirty="0"/>
              <a:t>დასკვნები:</a:t>
            </a:r>
            <a:endParaRPr lang="en-US" dirty="0"/>
          </a:p>
          <a:p>
            <a:pPr lvl="0"/>
            <a:r>
              <a:rPr lang="ka-GE" dirty="0"/>
              <a:t>შპს „მგტ“-ს მანგანუმის მადნის გამამდიდრებელი საწარმო მოწყობილია ქ. ჭიათურის სამრეწველო ზონაში, ქალაქის მჭიდროდ დასახლებული  ტერიტორიიდან საკმაო მანძილის დაშორებით, საჭირო ინფრასტრუქტურა მოწყობილია არსებული საწარმოს ბაზაზე. ტერიტორია წლების განმავლობაში განიცდიდა ტექნოგენურ დატვირთვას, შესაბამისად გარემოს რეცეპტორები გარკვეულწილად შეგუებულია საწარმოს არსებობას;</a:t>
            </a:r>
            <a:endParaRPr lang="en-US" dirty="0"/>
          </a:p>
          <a:p>
            <a:pPr lvl="0"/>
            <a:r>
              <a:rPr lang="ka-GE" dirty="0"/>
              <a:t>გაანგარიშების შედეგების ანალიზით ირკვევა, რომ საწარმოს ფუნქციონირების პროცესში  ატმოსფერული ჰაერის დაბინძურების წყაროების მიერ გაფრქვეულ მავნე ნივთიერებათა რაოდენობა მცირეა. დაცილების მანძილის გათვალისწინებით საცხოვრებელი ზონის საზღვარზე, ატმოსფერული ჰაერის ხარისხი არ გადააჭარბებს კანონმდებლობით გათვალისწინებულ ნორმებს. ზღვრულად დასაშვები კონცენტრაციების გადაჭარბებას ადგილი არ ექნება ასევე 500 მეტრიანი ნორმირებული ზონის მიმართ.  ამდენად საწარმოს ფუნქციონირება  არ გამოიწვევს ჰაერის ხარისხის გაუარესებას;</a:t>
            </a:r>
            <a:endParaRPr lang="en-US" dirty="0"/>
          </a:p>
          <a:p>
            <a:pPr lvl="0"/>
            <a:r>
              <a:rPr lang="ka-GE" dirty="0"/>
              <a:t>გაანგარიშებების შედეგად დადგინდა, რომ საქმიანობის პერიოდში ხმაურის გავრცელების დონეები არ გაიზრდება, უახლოეს საცხოვრებელ სახლებთან გაცილებით ნაკლებია ნორმირებულ სიდიდეზე. </a:t>
            </a:r>
            <a:endParaRPr lang="en-US" dirty="0"/>
          </a:p>
          <a:p>
            <a:pPr lvl="0"/>
            <a:r>
              <a:rPr lang="ka-GE" dirty="0"/>
              <a:t>მანგანუმის საწარმო არსებულია, წარმადობის გაზრდის პროექტი კი არ გულისხმობს რაიმე ახალი ტერიტოიის ათვისებას რამაც შეიძლება ზემოქმედება გამოიწვიოს მცენარეულ საფარზე. მანგანუმის მადნის გამდიდრებისას გამოყენებული ტექნოლოგიური პროცესის არცერთი ეტაპი არ ითვალისწინებს მცენარეული საფარზე რაიმე სახით ზემოქმედებას;</a:t>
            </a:r>
            <a:endParaRPr lang="en-US" dirty="0"/>
          </a:p>
          <a:p>
            <a:pPr lvl="0"/>
            <a:r>
              <a:rPr lang="ka-GE" dirty="0"/>
              <a:t>სამუშაო არეალი მოქცეულია მნიშვნელოვანი ანთროპოგენური დატვირთვის მქონე ტერიტორიის ფარგლებში, რომელიც ფაუნის თვალსაზრისით ძალზედ ღარიბია. ცხოველთა სამყაროზე ზემოქმედების მნიშვნელოვნება ძალზედ დაბალია და შემარბილებელი ღონისძიებების გატარებას არ საჭიროებს;</a:t>
            </a:r>
            <a:endParaRPr lang="en-US" dirty="0"/>
          </a:p>
          <a:p>
            <a:pPr lvl="0"/>
            <a:r>
              <a:rPr lang="ka-GE" dirty="0"/>
              <a:t>საწარმოდან დაცული ტერიტორიები დაშორებულია დიდი მანძილით. გამომდინარე აღნიშნულიდან დაგეგმილი საქმიანობით დაცულ ტერიტორიაზე ზემოქმედებას ადგილი არ ექნება;</a:t>
            </a:r>
            <a:endParaRPr lang="en-US" dirty="0"/>
          </a:p>
          <a:p>
            <a:pPr lvl="0"/>
            <a:r>
              <a:rPr lang="ka-GE" dirty="0"/>
              <a:t>საქმიანობის განხორციელებისას გამოყენებული ტექნოლოგიური პროცესი ითვალისწინებს ტექნიკური წყლის გამოყენებას და შესაბამისად მანგანუმის ნაერთებით დაბინძურებული ჩამდინარე წყლების წარმოქმნას, რომელიც გაიწმინდება სამ კამერიან სალექარში და დაბრუნდება საწარმოო ციკლში, არსებული სალექარი ორ კამერიანია, მას ჩაუტარდება რეკონსტრუქცია;</a:t>
            </a:r>
            <a:endParaRPr lang="en-US" dirty="0"/>
          </a:p>
          <a:p>
            <a:pPr lvl="0"/>
            <a:r>
              <a:rPr lang="ka-GE" dirty="0"/>
              <a:t>ნიადაგის/გრუნტის ხარისხზე პირდაპირი, გარდაუვალი ზემოქმედება მოსალოდნელი არ არის. სამუშაო ტერიტორიაზე წარმოდგენილია დაბალი ღირებულების გრუნტის საფარი, სამუშაო არეალის გაფართოება და ახალი ტერიტორიების ათვისება არ იგეგმება. ნიადაგის/გრუნტის დაბინძურების საშიშროება არსებობს ნავთობპროდუქტების დაღვრის, ნარჩენების არასწორი მენეჯმენტის შემთხვევაში;</a:t>
            </a:r>
            <a:endParaRPr lang="en-US" dirty="0"/>
          </a:p>
          <a:p>
            <a:pPr lvl="0"/>
            <a:r>
              <a:rPr lang="ka-GE" dirty="0"/>
              <a:t>მიწისქვეშა წყლებზე უარყოფითი ზემოქმედება მოსალოდნელია მხოლოდ დიდი რაოდენობით ნავთობპროდუქტების დაღვრის შემთხვევაში. გრუნტის წყლების დაბინძურების რისკებს ამცირებს მიწისქვეშა წყლების დგომის დონე და ტერიტორიაზე არსებული ნიადაგის ინფილტრაციული თვისებები;</a:t>
            </a:r>
            <a:endParaRPr lang="en-US" dirty="0"/>
          </a:p>
          <a:p>
            <a:pPr lvl="0"/>
            <a:r>
              <a:rPr lang="ka-GE" dirty="0"/>
              <a:t>საწარმოს წარმადობის გაზრდის პროექტის განხორციელებით გარემოზე კუმულაციური ზემოქმედება არ იქნება მნიშვნელოვანი;</a:t>
            </a:r>
            <a:endParaRPr lang="en-US" dirty="0"/>
          </a:p>
          <a:p>
            <a:pPr lvl="0"/>
            <a:r>
              <a:rPr lang="ka-GE" dirty="0"/>
              <a:t>მიზანმიმართული მენეჯმენტისა და მონიტორინგის პირობებში საწარმოს ექსპლუატაციის შედეგად ნარჩენებით გარემოს მნიშვნელოვანი დაბინძურება მოსალოდნელი არ არის;</a:t>
            </a:r>
            <a:endParaRPr lang="en-US" dirty="0"/>
          </a:p>
          <a:p>
            <a:pPr lvl="0"/>
            <a:r>
              <a:rPr lang="ka-GE" dirty="0"/>
              <a:t>გზშ-ს ფარგლებში შემუშავებული შემარბილებელი და გარემოსდაცვითი მონიტორინგული სამუშაოები, უზრუნველყოფს გარემოზე მოსალოდნელი ზემოქმედების მინიმიზაციას და საქმიანობის შედეგად მოსალოდნელი ავარიული სიტუაციების რისკების შემცირებას.  </a:t>
            </a:r>
            <a:endParaRPr lang="en-US" dirty="0"/>
          </a:p>
          <a:p>
            <a:endParaRPr lang="en-US" dirty="0"/>
          </a:p>
        </p:txBody>
      </p:sp>
    </p:spTree>
    <p:extLst>
      <p:ext uri="{BB962C8B-B14F-4D97-AF65-F5344CB8AC3E}">
        <p14:creationId xmlns:p14="http://schemas.microsoft.com/office/powerpoint/2010/main" val="270484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დასკვნები და რეკომენდაციები</a:t>
            </a:r>
            <a:endParaRPr lang="en-US" sz="3200" b="1" dirty="0"/>
          </a:p>
        </p:txBody>
      </p:sp>
      <p:sp>
        <p:nvSpPr>
          <p:cNvPr id="3" name="Content Placeholder 2"/>
          <p:cNvSpPr>
            <a:spLocks noGrp="1"/>
          </p:cNvSpPr>
          <p:nvPr>
            <p:ph idx="1"/>
          </p:nvPr>
        </p:nvSpPr>
        <p:spPr/>
        <p:txBody>
          <a:bodyPr>
            <a:normAutofit fontScale="77500" lnSpcReduction="20000"/>
          </a:bodyPr>
          <a:lstStyle/>
          <a:p>
            <a:r>
              <a:rPr lang="ka-GE" b="1" dirty="0"/>
              <a:t>რეკომენდაციები:</a:t>
            </a:r>
            <a:endParaRPr lang="en-US" dirty="0"/>
          </a:p>
          <a:p>
            <a:pPr lvl="0"/>
            <a:r>
              <a:rPr lang="ka-GE" dirty="0"/>
              <a:t>საჭიროა არსებული სალექარის მოცულობის გაზრდა, მისი კედლების მოწყობა ბეტონის ფილებით, სალექარი უნდა იყოს სამსექციიანი ნაგებობა;</a:t>
            </a:r>
            <a:endParaRPr lang="en-US" dirty="0"/>
          </a:p>
          <a:p>
            <a:pPr lvl="0"/>
            <a:r>
              <a:rPr lang="ka-GE" dirty="0"/>
              <a:t>აუცილებელ გადაწყვეტას საჭიროებს საწარმოო ტერიტორიაზე დღეისათვის არსებული არადამაკმაყოფილებელი სანიტარულ-ეკოლოგიური მდგომარეობა და უსაფრთხოების და შრომის დაცვის პირობები;</a:t>
            </a:r>
            <a:endParaRPr lang="en-US" dirty="0"/>
          </a:p>
          <a:p>
            <a:pPr lvl="0"/>
            <a:r>
              <a:rPr lang="ka-GE" dirty="0"/>
              <a:t>საწარმოს საქმიანობის პროცესში წარმოქმნილი აგლოპროდუქტის და შლამის საბოლოო განთავსებისათვის გამოყენებული იქნას მანგანუმის მადნის გამომუშავებული კარიერები, კერძოდ: ნარჩენების განთავსება მოხდეს გამომუშავებული კარიერის ღრმულებში და შემდგომ დაიფაროს ნიადაგის ნაყოფიერი ფენით. აღნიშნული ღონისძიებებით უზრუნველყოფილი იქნება ნარჩენებით ზედაპირული წყლების დაბინძურების რისკის მინიმუმამდე შემცირება, ამასთანავე მნიშვნელოვნად შემცირდება ნარჩენების ტრანსპორტირების და კარიერების რეკულტივაციის ხარჯები. </a:t>
            </a:r>
            <a:endParaRPr lang="en-US" dirty="0"/>
          </a:p>
          <a:p>
            <a:pPr lvl="0"/>
            <a:r>
              <a:rPr lang="ka-GE" dirty="0"/>
              <a:t>მომსახურე პერსონალის პერიოდული სწავლება და ტესტირება გარემოს დაცვის და პროფესიული უსაფრთხოების საკითხებზე.</a:t>
            </a:r>
            <a:endParaRPr lang="en-US" dirty="0"/>
          </a:p>
          <a:p>
            <a:endParaRPr lang="en-US" dirty="0"/>
          </a:p>
        </p:txBody>
      </p:sp>
    </p:spTree>
    <p:extLst>
      <p:ext uri="{BB962C8B-B14F-4D97-AF65-F5344CB8AC3E}">
        <p14:creationId xmlns:p14="http://schemas.microsoft.com/office/powerpoint/2010/main" val="389089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ka-GE" b="1" dirty="0" smtClean="0"/>
              <a:t>გმადლობთ ყურადღებისათვის!</a:t>
            </a:r>
            <a:endParaRPr lang="en-US" b="1" dirty="0"/>
          </a:p>
        </p:txBody>
      </p:sp>
      <p:sp>
        <p:nvSpPr>
          <p:cNvPr id="3" name="Subtitle 2"/>
          <p:cNvSpPr>
            <a:spLocks noGrp="1"/>
          </p:cNvSpPr>
          <p:nvPr>
            <p:ph type="subTitle" idx="1"/>
          </p:nvPr>
        </p:nvSpPr>
        <p:spPr>
          <a:xfrm>
            <a:off x="3048000" y="3505200"/>
            <a:ext cx="4038600" cy="1752600"/>
          </a:xfrm>
        </p:spPr>
        <p:txBody>
          <a:bodyPr>
            <a:normAutofit fontScale="92500" lnSpcReduction="20000"/>
          </a:bodyPr>
          <a:lstStyle/>
          <a:p>
            <a:r>
              <a:rPr lang="ka-GE" kern="0" dirty="0">
                <a:latin typeface="Sylfaen" panose="010A0502050306030303" pitchFamily="18" charset="0"/>
              </a:rPr>
              <a:t>შპს „გამა კონსალტინგი“</a:t>
            </a:r>
          </a:p>
          <a:p>
            <a:pPr lvl="0"/>
            <a:r>
              <a:rPr lang="ka-GE" kern="0" dirty="0">
                <a:latin typeface="Sylfaen" panose="010A0502050306030303" pitchFamily="18" charset="0"/>
              </a:rPr>
              <a:t>0192 თბილისი, გურამიშვილის გამზ. 19</a:t>
            </a:r>
            <a:r>
              <a:rPr lang="ka-GE" kern="0" baseline="42000" dirty="0">
                <a:latin typeface="Sylfaen" panose="010A0502050306030303" pitchFamily="18" charset="0"/>
              </a:rPr>
              <a:t>დ </a:t>
            </a:r>
          </a:p>
          <a:p>
            <a:pPr lvl="0"/>
            <a:r>
              <a:rPr lang="ka-GE" kern="0" dirty="0">
                <a:latin typeface="Sylfaen" panose="010A0502050306030303" pitchFamily="18" charset="0"/>
              </a:rPr>
              <a:t>ტელ: +(995 32) 260 15 27</a:t>
            </a:r>
            <a:r>
              <a:rPr lang="en-US" kern="0" dirty="0">
                <a:latin typeface="Sylfaen" panose="010A0502050306030303" pitchFamily="18" charset="0"/>
              </a:rPr>
              <a:t>; </a:t>
            </a:r>
            <a:endParaRPr lang="ka-GE" kern="0" dirty="0">
              <a:latin typeface="Sylfaen" panose="010A0502050306030303" pitchFamily="18" charset="0"/>
            </a:endParaRPr>
          </a:p>
          <a:p>
            <a:pPr lvl="0"/>
            <a:r>
              <a:rPr lang="en-US" kern="0" dirty="0">
                <a:latin typeface="Sylfaen" panose="010A0502050306030303" pitchFamily="18" charset="0"/>
              </a:rPr>
              <a:t>E-mail: zm_green@gamma.ge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39318455"/>
              </p:ext>
            </p:extLst>
          </p:nvPr>
        </p:nvGraphicFramePr>
        <p:xfrm>
          <a:off x="762000" y="3657600"/>
          <a:ext cx="1912938" cy="871538"/>
        </p:xfrm>
        <a:graphic>
          <a:graphicData uri="http://schemas.openxmlformats.org/presentationml/2006/ole">
            <mc:AlternateContent xmlns:mc="http://schemas.openxmlformats.org/markup-compatibility/2006">
              <mc:Choice xmlns:v="urn:schemas-microsoft-com:vml" Requires="v">
                <p:oleObj spid="_x0000_s1030" name="Visio" r:id="rId3" imgW="3084378" imgH="1172340" progId="Visio.Drawing.11">
                  <p:embed/>
                </p:oleObj>
              </mc:Choice>
              <mc:Fallback>
                <p:oleObj name="Visio" r:id="rId3" imgW="3084378" imgH="117234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19129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999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smtClean="0"/>
              <a:t>საწარმოს ადგილმდებარეობა</a:t>
            </a:r>
            <a:endParaRPr lang="en-US" b="1" dirty="0"/>
          </a:p>
        </p:txBody>
      </p:sp>
      <p:sp>
        <p:nvSpPr>
          <p:cNvPr id="3" name="Content Placeholder 2"/>
          <p:cNvSpPr>
            <a:spLocks noGrp="1"/>
          </p:cNvSpPr>
          <p:nvPr>
            <p:ph sz="half" idx="1"/>
          </p:nvPr>
        </p:nvSpPr>
        <p:spPr/>
        <p:txBody>
          <a:bodyPr>
            <a:normAutofit fontScale="47500" lnSpcReduction="20000"/>
          </a:bodyPr>
          <a:lstStyle/>
          <a:p>
            <a:r>
              <a:rPr lang="ka-GE" dirty="0"/>
              <a:t>შპს „მგტ“-ს მანგანუმის მადნის გამამდიდრებელი საწარმო განთავსებულია  მდ. ყვირილას მარცხენა სანაპიროზე, მდინარეს მარჯვენა მხარეს მიუყვება საჩხერე-ჭიათურის გზატკეცილი. საწარმოს განთავსების და მისი მიმდებარე ტერიტორია ათეული წლის მანძილზე სამრეწველო დანიშნულებით გამოიყენება და წლების განმავლობაში განიცდიდა მნიშვნელოვან ტექნოგენურ დატვირთვას. საწარმოო პროცესები დახურულ შენობაში მიმდინარეობს, რომელიც ადრეულ წლებში სხვა დანიშნულებით გამოიყენებოდა.</a:t>
            </a:r>
            <a:endParaRPr lang="en-US" dirty="0"/>
          </a:p>
          <a:p>
            <a:r>
              <a:rPr lang="ka-GE" dirty="0"/>
              <a:t>ობიექტს სამხრეთით ესაზღვრება შპს „ბუკაპი“-ს (დაშორება 20 მ) და შპს „ტოგო“-ს (დაშორება </a:t>
            </a:r>
            <a:r>
              <a:rPr lang="ka-GE" dirty="0" smtClean="0"/>
              <a:t>120 მ</a:t>
            </a:r>
            <a:r>
              <a:rPr lang="ka-GE" dirty="0"/>
              <a:t>) იმავე პროფილის საწარმოო ობიექტები. დასავლეთით გადის სარკინიგზო ხაზი და მდ. ყვირილა, ეს უკანასკნელი საწარმოს ტერიტორიიდან დაშორებულია 25-30 </a:t>
            </a:r>
            <a:r>
              <a:rPr lang="ka-GE" dirty="0" smtClean="0"/>
              <a:t>მ-ით</a:t>
            </a:r>
            <a:r>
              <a:rPr lang="ka-GE" dirty="0"/>
              <a:t>. </a:t>
            </a:r>
            <a:r>
              <a:rPr lang="ka-GE" dirty="0" smtClean="0"/>
              <a:t>საწარმოდან უახლოეს </a:t>
            </a:r>
            <a:r>
              <a:rPr lang="ka-GE" dirty="0"/>
              <a:t>საცხოვრებელ სახლამდე პირდაპირი მანძილით დაშორება  დაახლოებით 250 </a:t>
            </a:r>
            <a:r>
              <a:rPr lang="ka-GE" dirty="0" smtClean="0"/>
              <a:t>მ-ია.</a:t>
            </a:r>
          </a:p>
          <a:p>
            <a:r>
              <a:rPr lang="ka-GE" dirty="0" smtClean="0"/>
              <a:t>საწარმოო </a:t>
            </a:r>
            <a:r>
              <a:rPr lang="ka-GE" dirty="0"/>
              <a:t>ტერიტორიის კუთხეთა </a:t>
            </a:r>
            <a:r>
              <a:rPr lang="ka-GE" dirty="0" smtClean="0"/>
              <a:t>კოორდინატები:</a:t>
            </a:r>
            <a:endParaRPr lang="en-US" dirty="0"/>
          </a:p>
          <a:p>
            <a:pPr lvl="0">
              <a:buFont typeface="Wingdings" pitchFamily="2" charset="2"/>
              <a:buChar char="q"/>
            </a:pPr>
            <a:r>
              <a:rPr lang="ka-GE" dirty="0"/>
              <a:t>X=362247; Y=4685137; </a:t>
            </a:r>
            <a:endParaRPr lang="en-US" dirty="0"/>
          </a:p>
          <a:p>
            <a:pPr lvl="0">
              <a:buFont typeface="Wingdings" pitchFamily="2" charset="2"/>
              <a:buChar char="q"/>
            </a:pPr>
            <a:r>
              <a:rPr lang="ka-GE" dirty="0"/>
              <a:t>X=362289; Y=4685211;</a:t>
            </a:r>
            <a:endParaRPr lang="en-US" dirty="0"/>
          </a:p>
          <a:p>
            <a:pPr lvl="0">
              <a:buFont typeface="Wingdings" pitchFamily="2" charset="2"/>
              <a:buChar char="q"/>
            </a:pPr>
            <a:r>
              <a:rPr lang="ka-GE" dirty="0"/>
              <a:t>X=362324; Y=4685188;</a:t>
            </a:r>
            <a:endParaRPr lang="en-US" dirty="0"/>
          </a:p>
          <a:p>
            <a:pPr lvl="0">
              <a:buFont typeface="Wingdings" pitchFamily="2" charset="2"/>
              <a:buChar char="q"/>
            </a:pPr>
            <a:r>
              <a:rPr lang="ka-GE" dirty="0"/>
              <a:t>X=362282; Y=4685120; </a:t>
            </a:r>
            <a:endParaRPr lang="en-US" dirty="0"/>
          </a:p>
          <a:p>
            <a:endParaRPr lang="en-US" dirty="0"/>
          </a:p>
          <a:p>
            <a:endParaRPr lang="en-US" dirty="0"/>
          </a:p>
        </p:txBody>
      </p:sp>
      <p:pic>
        <p:nvPicPr>
          <p:cNvPr id="5" name="Content Placeholder 4" descr="H:\WD Backup.swstor\Nika\ODRkY2RhNjBmMmU1NDM0YW\Volume{000a7ac2-0000-0000-0000-509f3e000000}\მგტ-თემური-მანგანუმი\გზშ\სიტუაციური.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572000"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560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smtClean="0"/>
              <a:t>საწარმოს ახალი გენგეგმა</a:t>
            </a:r>
            <a:endParaRPr lang="en-US"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90344"/>
            <a:ext cx="8229600" cy="4096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92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საწარმოს წლიური წარმადლობა და მუშაობის რეჟიმი</a:t>
            </a:r>
            <a:endParaRPr lang="en-US" sz="2400" b="1" dirty="0"/>
          </a:p>
        </p:txBody>
      </p:sp>
      <p:sp>
        <p:nvSpPr>
          <p:cNvPr id="3" name="Content Placeholder 2"/>
          <p:cNvSpPr>
            <a:spLocks noGrp="1"/>
          </p:cNvSpPr>
          <p:nvPr>
            <p:ph idx="1"/>
          </p:nvPr>
        </p:nvSpPr>
        <p:spPr/>
        <p:txBody>
          <a:bodyPr>
            <a:normAutofit fontScale="92500" lnSpcReduction="20000"/>
          </a:bodyPr>
          <a:lstStyle/>
          <a:p>
            <a:r>
              <a:rPr lang="ka-GE" dirty="0"/>
              <a:t>შპს „მგტ“-ს საწარმოს ხელმძღვანელობის მიერ დაგეგმილია მანგანუმის გამამდიდრებელი საწარმოს წლიური წარმადობა გაიზარდოს ამჟამად არსებული 11 000 ტ/წელ-დან, 96000 ტ/წელ- მდე.</a:t>
            </a:r>
            <a:endParaRPr lang="en-US" dirty="0"/>
          </a:p>
          <a:p>
            <a:r>
              <a:rPr lang="ka-GE" dirty="0"/>
              <a:t>ამჟამად შპს „მგტ”-ს საწარმოში მანგანუმის მადნის გადამუშავებაზე დასაქმებულთა რაოდენობა 12 კაცია (ზეინკალი, ელექტრიკოსი, დაზგის მუშა, მემანქანე, მძღოლი, დარაჯი). სამუშაო გრაფიკი ერთცვლიანია, 8 საათიანი სამუშაო დღით და 6 დღიანი სამუშაო კვირით. წლის განმავლობაში სამუშაო დღეთა რაოდენობად საშუალოდ მიღებულია 250 დღე. (2000 სთ/წელიწადში). </a:t>
            </a:r>
            <a:endParaRPr lang="en-US" dirty="0"/>
          </a:p>
          <a:p>
            <a:r>
              <a:rPr lang="ka-GE" dirty="0"/>
              <a:t>აღსანიშნავია, რომ ტექნოლოგიური ხაზის ცვლილებასთან ერთად შეიცვლება საწარმოს ფუნქციონირების გრაფიკი და წელიწადში შეადგენს დაახლოებით: 330 სამუშაო დღეს 8 საათიანი სამუშაო გრაფიკით და 6 დღიანი სამუშაო კვირით (15 840სთ/წელ.).</a:t>
            </a:r>
            <a:endParaRPr lang="en-US" dirty="0"/>
          </a:p>
          <a:p>
            <a:endParaRPr lang="en-US" dirty="0"/>
          </a:p>
        </p:txBody>
      </p:sp>
    </p:spTree>
    <p:extLst>
      <p:ext uri="{BB962C8B-B14F-4D97-AF65-F5344CB8AC3E}">
        <p14:creationId xmlns:p14="http://schemas.microsoft.com/office/powerpoint/2010/main" val="351506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მანგანუმის მადნის გამდიდრების ტექნოლოგიური პროცესის აღწერა</a:t>
            </a:r>
            <a:endParaRPr lang="en-US" sz="2400" b="1" dirty="0"/>
          </a:p>
        </p:txBody>
      </p:sp>
      <p:sp>
        <p:nvSpPr>
          <p:cNvPr id="3" name="Content Placeholder 2"/>
          <p:cNvSpPr>
            <a:spLocks noGrp="1"/>
          </p:cNvSpPr>
          <p:nvPr>
            <p:ph sz="half" idx="1"/>
          </p:nvPr>
        </p:nvSpPr>
        <p:spPr/>
        <p:txBody>
          <a:bodyPr>
            <a:normAutofit fontScale="40000" lnSpcReduction="20000"/>
          </a:bodyPr>
          <a:lstStyle/>
          <a:p>
            <a:r>
              <a:rPr lang="ka-GE" sz="3000" dirty="0"/>
              <a:t>მანგანუმის მადნის გამამდიდრებელი ტექნოლოგიური ხაზი მოწყობილია  2500 მ</a:t>
            </a:r>
            <a:r>
              <a:rPr lang="ka-GE" sz="3000" baseline="30000" dirty="0"/>
              <a:t>2</a:t>
            </a:r>
            <a:r>
              <a:rPr lang="ka-GE" sz="3000" dirty="0"/>
              <a:t> ფართობის მქონე შენობაში. ტექნილოგიურ ხაზზე ნედლეულის მიწოდებისათვის მოწყობილია ავტოესტაკადა, საიდანაც ავტოთვითმცლელით იტვირთება მიმღებ ბუნკერში. </a:t>
            </a:r>
            <a:endParaRPr lang="en-US" sz="3000" dirty="0"/>
          </a:p>
          <a:p>
            <a:r>
              <a:rPr lang="ka-GE" sz="3000" dirty="0"/>
              <a:t>ბუნკერიდან მადანი მიეწოდება ცხაურს, რომლის საშუალებითაც ირეცხება ნედლეული და ხარისხდება. ცხაურიდან მსხვილფრაქციული მასალა გადადის სამტვრეველაში და ქუცმაცდება. შემდგომ მასალა უბრუნდება ცხაურს. სათანადოდ დამუშავებული - დაქუცმაცებული მასალიდან ხდება ე.წ. „კუდები“-ს გამოყოფა და ცალკე დასაწყობება.</a:t>
            </a:r>
            <a:endParaRPr lang="en-US" sz="3000" dirty="0"/>
          </a:p>
          <a:p>
            <a:r>
              <a:rPr lang="ka-GE" sz="3000" dirty="0"/>
              <a:t>ამის შემდგომ მანგანუმის გამდიდრება, ანუ სასარგებლო მასის და შუალედური პროდუქტების განცალკევება ხორციელდება ე.წ. სალექ დაზგაში, სველი - გრავიტაციული მეთოდის გამოყენებით. </a:t>
            </a:r>
            <a:endParaRPr lang="en-US" sz="3000" dirty="0"/>
          </a:p>
          <a:p>
            <a:r>
              <a:rPr lang="ka-GE" sz="3000" dirty="0"/>
              <a:t>ტექნოლოგიური ციკლის გავლის შემდგომ ცალ-ცალკე საწყობდება პირველადი გამდიდრებული მასალა (მანგანუმის კონცენტრატი) და მეორადი, დაბალი ხარისხის მასალა (შუალედური პროდუქტები).</a:t>
            </a:r>
            <a:endParaRPr lang="en-US" sz="3000" dirty="0"/>
          </a:p>
          <a:p>
            <a:r>
              <a:rPr lang="ka-GE" sz="3000" dirty="0"/>
              <a:t>მანგანუმის გამდიდრების პროცესი სველი მეთოდის გამოყენება მინიმუმამდე ამცირებს მტვრის გავრცელების შესაძლებლობას. </a:t>
            </a:r>
            <a:endParaRPr lang="ka-GE" sz="3000" dirty="0" smtClean="0"/>
          </a:p>
          <a:p>
            <a:r>
              <a:rPr lang="ka-GE" sz="3000" dirty="0" smtClean="0"/>
              <a:t>მანგანუმის </a:t>
            </a:r>
            <a:r>
              <a:rPr lang="ka-GE" sz="3000" dirty="0"/>
              <a:t>კონცენტრატი და შუალედური პროდუქტები დროებით საწყობდება ძირითადი საწარმოო კორპუსის მიმდებარედ არსებული 500 მ</a:t>
            </a:r>
            <a:r>
              <a:rPr lang="ka-GE" sz="3000" baseline="30000" dirty="0"/>
              <a:t>2</a:t>
            </a:r>
            <a:r>
              <a:rPr lang="ka-GE" sz="3000" dirty="0"/>
              <a:t> ფართობის ტერიტორიაზე. </a:t>
            </a:r>
            <a:endParaRPr lang="en-US" sz="3000" dirty="0"/>
          </a:p>
          <a:p>
            <a:endParaRPr lang="en-US" dirty="0"/>
          </a:p>
        </p:txBody>
      </p:sp>
      <p:pic>
        <p:nvPicPr>
          <p:cNvPr id="5" name="Content Placeholder 4" descr="H:\WD Backup.swstor\Nika\ODRkY2RhNjBmMmU1NDM0YW\Volume{000a7ac2-0000-0000-0000-509f3e000000}\მგტ-თემური-მანგანუმი\გზშ\teqnologia.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981200"/>
            <a:ext cx="4648200"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921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b="1" dirty="0" smtClean="0"/>
              <a:t>ალტერნატიული ვარიანტები</a:t>
            </a:r>
            <a:endParaRPr lang="en-US" sz="3600" b="1" dirty="0"/>
          </a:p>
        </p:txBody>
      </p:sp>
      <p:sp>
        <p:nvSpPr>
          <p:cNvPr id="3" name="Content Placeholder 2"/>
          <p:cNvSpPr>
            <a:spLocks noGrp="1"/>
          </p:cNvSpPr>
          <p:nvPr>
            <p:ph idx="1"/>
          </p:nvPr>
        </p:nvSpPr>
        <p:spPr/>
        <p:txBody>
          <a:bodyPr>
            <a:normAutofit fontScale="70000" lnSpcReduction="20000"/>
          </a:bodyPr>
          <a:lstStyle/>
          <a:p>
            <a:r>
              <a:rPr lang="ka-GE" b="1" dirty="0" smtClean="0"/>
              <a:t>არაქმედების ალტერნატივა</a:t>
            </a:r>
          </a:p>
          <a:p>
            <a:r>
              <a:rPr lang="ka-GE" dirty="0"/>
              <a:t>არაქმედების ალტერნატივა გულისხმობს საქმიანობის არსებული სიმძლავრით გაგრძელებას, რაც თავიდან აგვაცილებს ბუნებრივ და სოციალურ გარემოზე წარმადობის გაზრდით გამოწვეულ ზემოქმედებას, რომელიც დაკავშირებულია მანგანუმის მადნის გამდიდრების დამატებითი ოპერაციების შესრულებასთან. თუმცა იმ შემთხვევაში თუ ოპერირების ეტაპისთვის გათვალისწინებული იქნება ქმედითუნარიანი შემარბილებელი ღონისძიებები და ეს ღონისძიებები შესრულდება მკაცრი მონიტორინგის პირობებში, გარემოზე ზემოქმედების მასშტაბები და გავრცელების არეალი არ იქნება მნიშვნელოვანი და შესაძლებელი იქნება საწარმოს ოპერირება მოხდეს გარემოსდაცვით მოთხოვნებთან შესაბამისობაში.</a:t>
            </a:r>
            <a:endParaRPr lang="en-US" dirty="0"/>
          </a:p>
          <a:p>
            <a:r>
              <a:rPr lang="ka-GE" dirty="0"/>
              <a:t>წარმადობის გაზრდის შემთხვევაში გარემოზე ზემოქმედების ახალი წყაროები არ წარმოიქმნება ხოლო, არსებული წყაროებიდან გამოყოფის ინტენსივობა მნიშვნელოვნად არ გაიზრდება. წარმადობის გაზრდით მიღებული ეკონომიკური სარგებელი, როგორც ქვეყნის, ისე ადგილობრივი მოსახლეობისთვის მნიშვნელოვანი იქნება.</a:t>
            </a:r>
            <a:endParaRPr lang="en-US" dirty="0"/>
          </a:p>
          <a:p>
            <a:r>
              <a:rPr lang="ka-GE" dirty="0"/>
              <a:t>ჩვენი შეფასებით წარმადობის გაზრდის არაქმედების ალტერნატივა უარყოფითი შედეგის მომტანი იქნება ხოლო, გარკვეული სარეაბილიტაციო სამუშაოების ჩატარების, არსებული პრობლემების აღმოფხვრის და გარემოსდაცვითი კუთხით შესაბამისი შემარბილებელი ღონისძიებების გატარების პირობებში საწარმოს ექსპლუატაცია მისაღებია.</a:t>
            </a:r>
            <a:endParaRPr lang="en-US" dirty="0"/>
          </a:p>
          <a:p>
            <a:r>
              <a:rPr lang="ka-GE" dirty="0"/>
              <a:t> </a:t>
            </a:r>
            <a:endParaRPr lang="en-US" dirty="0"/>
          </a:p>
          <a:p>
            <a:endParaRPr lang="en-US" b="1" dirty="0"/>
          </a:p>
        </p:txBody>
      </p:sp>
    </p:spTree>
    <p:extLst>
      <p:ext uri="{BB962C8B-B14F-4D97-AF65-F5344CB8AC3E}">
        <p14:creationId xmlns:p14="http://schemas.microsoft.com/office/powerpoint/2010/main" val="318254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b="1" dirty="0" smtClean="0"/>
              <a:t>ალტერნატიული ვარიანტები</a:t>
            </a:r>
            <a:endParaRPr lang="en-US" sz="3600" b="1" dirty="0"/>
          </a:p>
        </p:txBody>
      </p:sp>
      <p:sp>
        <p:nvSpPr>
          <p:cNvPr id="3" name="Content Placeholder 2"/>
          <p:cNvSpPr>
            <a:spLocks noGrp="1"/>
          </p:cNvSpPr>
          <p:nvPr>
            <p:ph idx="1"/>
          </p:nvPr>
        </p:nvSpPr>
        <p:spPr>
          <a:xfrm>
            <a:off x="152400" y="1447800"/>
            <a:ext cx="8839200" cy="5029200"/>
          </a:xfrm>
        </p:spPr>
        <p:txBody>
          <a:bodyPr>
            <a:normAutofit fontScale="55000" lnSpcReduction="20000"/>
          </a:bodyPr>
          <a:lstStyle/>
          <a:p>
            <a:r>
              <a:rPr lang="ka-GE" b="1" dirty="0" smtClean="0"/>
              <a:t>ტექნოლოგიური ალტერნატივები</a:t>
            </a:r>
          </a:p>
          <a:p>
            <a:r>
              <a:rPr lang="ka-GE" dirty="0"/>
              <a:t>საწარმოში მადნის გამდიდრების მთელი ციკლი მიმდინარეობს სველი წესით, რაც მინიმუმამდე ამცირებს არაორგანული მტვრის გავრცელების შესაძლებლობას.</a:t>
            </a:r>
            <a:endParaRPr lang="en-US" dirty="0"/>
          </a:p>
          <a:p>
            <a:r>
              <a:rPr lang="ka-GE" dirty="0"/>
              <a:t>საწარმოო ჩამდინარე წყლების გაწმენდა მოხდება სალექარის საშუალებით. სალექარში დაგროვილი გაწმენდილი წყალი ტუმბოს მეშვეობით დაბრუნდება საწარმოო ციკლში და მოხდება მისი ხელმეორედ გამოყენება მანგანუმის გამდიდრებისთვის.</a:t>
            </a:r>
            <a:endParaRPr lang="en-US" dirty="0"/>
          </a:p>
          <a:p>
            <a:r>
              <a:rPr lang="ka-GE" dirty="0"/>
              <a:t>საწარმოო ტექნოლოგიური პროცესი ითვალისწინებს ელექტროენერგიის ფუნქციონირებას და არ საჭიროებს რომელიმე სახის საწვავის გამოყენებას (გარდა სატვირთო მანქანებისა). </a:t>
            </a:r>
            <a:endParaRPr lang="en-US" dirty="0"/>
          </a:p>
          <a:p>
            <a:r>
              <a:rPr lang="ka-GE" dirty="0"/>
              <a:t>არსებობს მანგანუმის მადნის დამუშავების შედეგად წარმოქმნილი შლამის მართვის ორი ალტერნატიული ვარიანტი. შლამის გატანა შესაძლოა მოხდეს ე.წ. „ღურღუმელა“–ს შლამსაცავზე. თუმცა, ისევე როგორც საწარმოო პროცესების შედეგად წარმოქმნილი ე.წ. „კუდებისა და აგლომერატის შემთხვევაში, მისაღებია ზემოთაღნიშნული ნარჩენების გატანაც მოხდეს მანგანუმის მადნის მოპოვების კარიერებზე (სოფ. მღვიმევის, სოფ. რგანის და სოფ. ზედა რგანის მიმდებარე ტერიტორიებზე).</a:t>
            </a:r>
            <a:endParaRPr lang="en-US" dirty="0"/>
          </a:p>
          <a:p>
            <a:r>
              <a:rPr lang="ka-GE" dirty="0"/>
              <a:t>მეორე ალტერნატიულ ვარიანტს უპირატესობა ენიჭება, როგორც ეკონომიკური, ასევე გარემოსდაცვითი თვალსაზრისით. ნარჩენების განთავსება გათვალისწინებულია კარიერის გამომუშავებულ ნაწილზე და შემდგომ დაიფარება ნიადაგის ნაყოფიერი ფენით, რაც გარკვეულად ამცირებს კარიერის რეკულტივაციის სამუშაოების მოცულობას და შესაბამისად ამისათვის საჭირო ხარჯებს. ასევე შემცირდება ნედლეულის და ნარჩენების ტრანსპორტირების ხარჯები, ვინაიდან ერთი სრული რეისით შესაძლებელია მოხდეს როგორც ნედლეულის შემოტანა, ასევე საწარმოდან ნარჩენების გატანა კარიერებზე. ამასთანავე, კარიერებზე არსებულ ნედლეულთან შედარებით მის სანაცვლოდ დასაწყობებულ ნარჩენებში მანგანუმის შემცველობა გაცილებით ნაკლებია, შესაბამისად შემცირდება აღნიშნული ტერიტორიებიდან გარემოში მანგანუმის ნაერთების მოხვედრის ალბათობაც. </a:t>
            </a:r>
            <a:endParaRPr lang="en-US" dirty="0"/>
          </a:p>
          <a:p>
            <a:r>
              <a:rPr lang="ka-GE" dirty="0"/>
              <a:t>ზემოთ აღნიშნულიდან გამომდინარე, შპს „მგტ“-ს დირექციამ გადაწყვეტა, რომ მანგანუმის მადნის გამდიდრების პროცესში წარმოქმნილი „კუდები“ და შლამი გაიტანება და თავსდება  მანგანუმის მადნის მოპოვების კარიერებზე. </a:t>
            </a:r>
            <a:endParaRPr lang="en-US" dirty="0"/>
          </a:p>
        </p:txBody>
      </p:sp>
    </p:spTree>
    <p:extLst>
      <p:ext uri="{BB962C8B-B14F-4D97-AF65-F5344CB8AC3E}">
        <p14:creationId xmlns:p14="http://schemas.microsoft.com/office/powerpoint/2010/main" val="13795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a:t>გარემოზე შესაძლო ზემოქმედების მოკლე აღწერა საწარმოს ექსპლუატაციის პირობების ცვლილების პროცესში</a:t>
            </a:r>
            <a:endParaRPr lang="en-US" sz="2400" b="1" dirty="0"/>
          </a:p>
        </p:txBody>
      </p:sp>
      <p:sp>
        <p:nvSpPr>
          <p:cNvPr id="3" name="Content Placeholder 2"/>
          <p:cNvSpPr>
            <a:spLocks noGrp="1"/>
          </p:cNvSpPr>
          <p:nvPr>
            <p:ph idx="1"/>
          </p:nvPr>
        </p:nvSpPr>
        <p:spPr/>
        <p:txBody>
          <a:bodyPr/>
          <a:lstStyle/>
          <a:p>
            <a:pPr lvl="0"/>
            <a:r>
              <a:rPr lang="ka-GE" dirty="0"/>
              <a:t>ატმოსფერული ჰაერის დაბინძურება;</a:t>
            </a:r>
            <a:endParaRPr lang="en-US" dirty="0"/>
          </a:p>
          <a:p>
            <a:pPr lvl="0"/>
            <a:r>
              <a:rPr lang="ka-GE" dirty="0"/>
              <a:t>ხმაურის გავრცელება;</a:t>
            </a:r>
            <a:endParaRPr lang="en-US" dirty="0"/>
          </a:p>
          <a:p>
            <a:pPr lvl="0"/>
            <a:r>
              <a:rPr lang="ka-GE" dirty="0"/>
              <a:t>ნიადაგის და გრუნტის დაბინძურების რისკი;</a:t>
            </a:r>
            <a:endParaRPr lang="en-US" dirty="0"/>
          </a:p>
          <a:p>
            <a:pPr lvl="0"/>
            <a:r>
              <a:rPr lang="ka-GE" dirty="0"/>
              <a:t>ზემოქმედება ზედაპირული წყლებზე;</a:t>
            </a:r>
            <a:endParaRPr lang="en-US" dirty="0"/>
          </a:p>
          <a:p>
            <a:pPr lvl="0"/>
            <a:r>
              <a:rPr lang="ka-GE" dirty="0"/>
              <a:t>მიწისქვეშა/გრუნტის წყლების დაბინძურების რისკები;</a:t>
            </a:r>
            <a:endParaRPr lang="en-US" dirty="0"/>
          </a:p>
          <a:p>
            <a:pPr lvl="0"/>
            <a:r>
              <a:rPr lang="ka-GE" dirty="0"/>
              <a:t>ნარჩენებით გარემოს დაბინძურების რისკები;</a:t>
            </a:r>
            <a:endParaRPr lang="en-US" dirty="0"/>
          </a:p>
          <a:p>
            <a:pPr lvl="0"/>
            <a:r>
              <a:rPr lang="ka-GE" dirty="0"/>
              <a:t>ზემოქმედება ბიოლოგიურ გარემოზე;</a:t>
            </a:r>
            <a:endParaRPr lang="en-US" dirty="0"/>
          </a:p>
          <a:p>
            <a:pPr lvl="0"/>
            <a:r>
              <a:rPr lang="ka-GE" dirty="0"/>
              <a:t>ზემოქმედება სატრანსპორტო ნაკადებზე;</a:t>
            </a:r>
            <a:endParaRPr lang="en-US" dirty="0"/>
          </a:p>
          <a:p>
            <a:pPr lvl="0"/>
            <a:r>
              <a:rPr lang="ka-GE" dirty="0"/>
              <a:t>ადგილობრივი გზების საფარის დაზიანება;</a:t>
            </a:r>
            <a:endParaRPr lang="en-US" dirty="0"/>
          </a:p>
          <a:p>
            <a:r>
              <a:rPr lang="ka-GE" dirty="0"/>
              <a:t>ზემოქმედება ადამიანის ჯანმრთელობაზე.</a:t>
            </a:r>
            <a:endParaRPr lang="en-US" dirty="0"/>
          </a:p>
        </p:txBody>
      </p:sp>
    </p:spTree>
    <p:extLst>
      <p:ext uri="{BB962C8B-B14F-4D97-AF65-F5344CB8AC3E}">
        <p14:creationId xmlns:p14="http://schemas.microsoft.com/office/powerpoint/2010/main" val="1508516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69</TotalTime>
  <Words>2727</Words>
  <Application>Microsoft Office PowerPoint</Application>
  <PresentationFormat>On-screen Show (4:3)</PresentationFormat>
  <Paragraphs>126</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Clarity</vt:lpstr>
      <vt:lpstr>Visio</vt:lpstr>
      <vt:lpstr>შპს „მგტ“</vt:lpstr>
      <vt:lpstr>შესავალი</vt:lpstr>
      <vt:lpstr>საწარმოს ადგილმდებარეობა</vt:lpstr>
      <vt:lpstr>საწარმოს ახალი გენგეგმა</vt:lpstr>
      <vt:lpstr>საწარმოს წლიური წარმადლობა და მუშაობის რეჟიმი</vt:lpstr>
      <vt:lpstr>მანგანუმის მადნის გამდიდრების ტექნოლოგიური პროცესის აღწერა</vt:lpstr>
      <vt:lpstr>ალტერნატიული ვარიანტები</vt:lpstr>
      <vt:lpstr>ალტერნატიული ვარიანტები</vt:lpstr>
      <vt:lpstr>გარემოზე შესაძლო ზემოქმედების მოკლე აღწერა საწარმოს ექსპლუატაციის პირობების ცვლილების პროცესში</vt:lpstr>
      <vt:lpstr>ზემოქმედება ატმოსფერული ჰაერის ხარისხზე</vt:lpstr>
      <vt:lpstr>ხმაურის გავრცელება</vt:lpstr>
      <vt:lpstr>ზემოქმედება ზედაპირული წყლების ხარისხზე</vt:lpstr>
      <vt:lpstr>ზემოქმედება ნიადაგისა და გრუნტის ხარისხზე</vt:lpstr>
      <vt:lpstr>ზემოქმედება ბიოლოგიურ გარემოზე</vt:lpstr>
      <vt:lpstr>მიწისქვეშა/გრუნტის წყლების დაბინძურების რისკი</vt:lpstr>
      <vt:lpstr>ნარჩენების წარმოქმნა და შესაძლო ზემოქმედების რისკები</vt:lpstr>
      <vt:lpstr>ზემოქმედება სატრანსპორტო ნაკადებზე</vt:lpstr>
      <vt:lpstr>შესაძლო ვიზუალურ ლანდშაფტური ცვლილებები</vt:lpstr>
      <vt:lpstr>ზემოქმედება ადამიანის ჯანმრთელობაზე</vt:lpstr>
      <vt:lpstr>კუმულაციური ზემოქმედება</vt:lpstr>
      <vt:lpstr>დასკვნები და რეკომენდაციები</vt:lpstr>
      <vt:lpstr>დასკვნები და რეკომენდაციები</vt:lpstr>
      <vt:lpstr>გმადლობთ ყურადღებისათვის!</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„მგტ“</dc:title>
  <dc:creator>Maka</dc:creator>
  <cp:lastModifiedBy>Maka</cp:lastModifiedBy>
  <cp:revision>9</cp:revision>
  <dcterms:created xsi:type="dcterms:W3CDTF">2006-08-16T00:00:00Z</dcterms:created>
  <dcterms:modified xsi:type="dcterms:W3CDTF">2020-06-23T10:26:08Z</dcterms:modified>
</cp:coreProperties>
</file>