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9"/>
  </p:notesMasterIdLst>
  <p:handoutMasterIdLst>
    <p:handoutMasterId r:id="rId20"/>
  </p:handoutMasterIdLst>
  <p:sldIdLst>
    <p:sldId id="267" r:id="rId2"/>
    <p:sldId id="272" r:id="rId3"/>
    <p:sldId id="278" r:id="rId4"/>
    <p:sldId id="287" r:id="rId5"/>
    <p:sldId id="279" r:id="rId6"/>
    <p:sldId id="281" r:id="rId7"/>
    <p:sldId id="280" r:id="rId8"/>
    <p:sldId id="286" r:id="rId9"/>
    <p:sldId id="282" r:id="rId10"/>
    <p:sldId id="283" r:id="rId11"/>
    <p:sldId id="284" r:id="rId12"/>
    <p:sldId id="285" r:id="rId13"/>
    <p:sldId id="288" r:id="rId14"/>
    <p:sldId id="289" r:id="rId15"/>
    <p:sldId id="290" r:id="rId16"/>
    <p:sldId id="291" r:id="rId17"/>
    <p:sldId id="292" r:id="rId1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092" y="84"/>
      </p:cViewPr>
      <p:guideLst>
        <p:guide pos="312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9/25/2020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9/25/2020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ka-GE"/>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8E36636D-D922-432D-A958-524484B5923D}" type="datetimeFigureOut">
              <a:rPr lang="en-US" smtClean="0"/>
              <a:pPr/>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8221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1C40B874-E53C-42B9-98BA-0781B387246C}" type="datetime1">
              <a:rPr lang="en-US" smtClean="0"/>
              <a:t>9/25/2020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87908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75D402F4-45D7-406A-9C33-75238E131A1E}" type="datetime1">
              <a:rPr lang="en-US" smtClean="0"/>
              <a:t>9/25/2020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15383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4506E011-4F7D-42D0-82E1-078A40B76F01}" type="datetime1">
              <a:rPr lang="en-US" smtClean="0"/>
              <a:t>9/25/2020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9941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ka-GE"/>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471FE-0FCC-47A4-B218-06AF00AFA70F}" type="datetime1">
              <a:rPr lang="en-US" smtClean="0"/>
              <a:t>9/25/2020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8745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BE42C22A-A385-4013-8BC3-1C712ED98224}" type="datetime1">
              <a:rPr lang="en-US" smtClean="0"/>
              <a:t>9/25/2020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6484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ka-GE"/>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A4143CD7-DDC2-4E28-B80E-11B3368F8846}" type="datetime1">
              <a:rPr lang="en-US" smtClean="0"/>
              <a:t>9/25/2020</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54993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68882D6B-0F0F-41E5-8A0F-FC2D7E2110E0}" type="datetime1">
              <a:rPr lang="en-US" smtClean="0"/>
              <a:t>9/25/2020</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9567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C1A38-D70F-41CF-857C-945C6FF6B07D}" type="datetime1">
              <a:rPr lang="en-US" smtClean="0"/>
              <a:t>9/25/2020</a:t>
            </a:fld>
            <a:endParaRPr lang="en-US" dirty="0"/>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8855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ka-GE"/>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B96DC-D1E7-4668-A471-A46ECA2AE34F}" type="datetime1">
              <a:rPr lang="en-US" smtClean="0"/>
              <a:t>9/25/2020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userDrawn="1"/>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Tree>
    <p:extLst>
      <p:ext uri="{BB962C8B-B14F-4D97-AF65-F5344CB8AC3E}">
        <p14:creationId xmlns:p14="http://schemas.microsoft.com/office/powerpoint/2010/main" val="423809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ka-GE"/>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ka-GE"/>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72234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C444FFE-4BDB-4301-83D8-FE8B25E7CF5A}" type="datetime1">
              <a:rPr lang="en-US" smtClean="0"/>
              <a:t>9/25/2020</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4023641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ka-G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Visio_2003-2010_Drawing11.vsd"/><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7348">
              <a:srgbClr val="FFEBAD"/>
            </a:gs>
            <a:gs pos="71000">
              <a:schemeClr val="accent4">
                <a:lumMod val="0"/>
                <a:lumOff val="10000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18383" y="3963931"/>
            <a:ext cx="6684023" cy="1438580"/>
          </a:xfrm>
        </p:spPr>
        <p:txBody>
          <a:bodyPr>
            <a:noAutofit/>
          </a:bodyPr>
          <a:lstStyle/>
          <a:p>
            <a:pPr algn="r"/>
            <a:r>
              <a:rPr lang="ka-GE" sz="2275" dirty="0">
                <a:solidFill>
                  <a:schemeClr val="accent2">
                    <a:lumMod val="75000"/>
                  </a:schemeClr>
                </a:solidFill>
                <a:effectLst>
                  <a:outerShdw blurRad="38100" dist="38100" dir="2700000" algn="tl">
                    <a:srgbClr val="000000">
                      <a:alpha val="43137"/>
                    </a:srgbClr>
                  </a:outerShdw>
                </a:effectLst>
              </a:rPr>
              <a:t/>
            </a:r>
            <a:br>
              <a:rPr lang="ka-GE" sz="2275" dirty="0">
                <a:solidFill>
                  <a:schemeClr val="accent2">
                    <a:lumMod val="75000"/>
                  </a:schemeClr>
                </a:solidFill>
                <a:effectLst>
                  <a:outerShdw blurRad="38100" dist="38100" dir="2700000" algn="tl">
                    <a:srgbClr val="000000">
                      <a:alpha val="43137"/>
                    </a:srgbClr>
                  </a:outerShdw>
                </a:effectLst>
              </a:rPr>
            </a:br>
            <a:r>
              <a:rPr lang="ka-GE" sz="2275" dirty="0">
                <a:solidFill>
                  <a:schemeClr val="accent2">
                    <a:lumMod val="75000"/>
                  </a:schemeClr>
                </a:solidFill>
                <a:effectLst>
                  <a:outerShdw blurRad="38100" dist="38100" dir="2700000" algn="tl">
                    <a:srgbClr val="000000">
                      <a:alpha val="43137"/>
                    </a:srgbClr>
                  </a:outerShdw>
                </a:effectLst>
              </a:rPr>
              <a:t> </a:t>
            </a:r>
            <a:br>
              <a:rPr lang="ka-GE" sz="2275" dirty="0">
                <a:solidFill>
                  <a:schemeClr val="accent2">
                    <a:lumMod val="75000"/>
                  </a:schemeClr>
                </a:solidFill>
                <a:effectLst>
                  <a:outerShdw blurRad="38100" dist="38100" dir="2700000" algn="tl">
                    <a:srgbClr val="000000">
                      <a:alpha val="43137"/>
                    </a:srgbClr>
                  </a:outerShdw>
                </a:effectLst>
              </a:rPr>
            </a:br>
            <a:r>
              <a:rPr lang="ka-GE" sz="2275" dirty="0">
                <a:solidFill>
                  <a:schemeClr val="accent2">
                    <a:lumMod val="75000"/>
                  </a:schemeClr>
                </a:solidFill>
                <a:effectLst>
                  <a:outerShdw blurRad="38100" dist="38100" dir="2700000" algn="tl">
                    <a:srgbClr val="000000">
                      <a:alpha val="43137"/>
                    </a:srgbClr>
                  </a:outerShdw>
                </a:effectLst>
              </a:rPr>
              <a:t> </a:t>
            </a:r>
            <a:br>
              <a:rPr lang="ka-GE" sz="2275" dirty="0">
                <a:solidFill>
                  <a:schemeClr val="accent2">
                    <a:lumMod val="75000"/>
                  </a:schemeClr>
                </a:solidFill>
                <a:effectLst>
                  <a:outerShdw blurRad="38100" dist="38100" dir="2700000" algn="tl">
                    <a:srgbClr val="000000">
                      <a:alpha val="43137"/>
                    </a:srgbClr>
                  </a:outerShdw>
                </a:effectLst>
              </a:rPr>
            </a:br>
            <a:r>
              <a:rPr lang="ka-GE" sz="2275" dirty="0">
                <a:solidFill>
                  <a:schemeClr val="accent2">
                    <a:lumMod val="75000"/>
                  </a:schemeClr>
                </a:solidFill>
                <a:effectLst>
                  <a:outerShdw blurRad="38100" dist="38100" dir="2700000" algn="tl">
                    <a:srgbClr val="000000">
                      <a:alpha val="43137"/>
                    </a:srgbClr>
                  </a:outerShdw>
                </a:effectLst>
              </a:rPr>
              <a:t>ეროვნული ცენტრის </a:t>
            </a:r>
            <a:r>
              <a:rPr lang="ka-GE" sz="2275" dirty="0" smtClean="0">
                <a:solidFill>
                  <a:schemeClr val="accent2">
                    <a:lumMod val="75000"/>
                  </a:schemeClr>
                </a:solidFill>
                <a:effectLst>
                  <a:outerShdw blurRad="38100" dist="38100" dir="2700000" algn="tl">
                    <a:srgbClr val="000000">
                      <a:alpha val="43137"/>
                    </a:srgbClr>
                  </a:outerShdw>
                </a:effectLst>
              </a:rPr>
              <a:t>ქუთაისის </a:t>
            </a:r>
            <a:r>
              <a:rPr lang="ka-GE" sz="2275" dirty="0">
                <a:solidFill>
                  <a:schemeClr val="accent2">
                    <a:lumMod val="75000"/>
                  </a:schemeClr>
                </a:solidFill>
                <a:effectLst>
                  <a:outerShdw blurRad="38100" dist="38100" dir="2700000" algn="tl">
                    <a:srgbClr val="000000">
                      <a:alpha val="43137"/>
                    </a:srgbClr>
                  </a:outerShdw>
                </a:effectLst>
              </a:rPr>
              <a:t>ფილიალის  სახიფათო ნარჩენების </a:t>
            </a:r>
            <a:r>
              <a:rPr lang="ka-GE" sz="2275" dirty="0" smtClean="0">
                <a:solidFill>
                  <a:schemeClr val="accent2">
                    <a:lumMod val="75000"/>
                  </a:schemeClr>
                </a:solidFill>
                <a:effectLst>
                  <a:outerShdw blurRad="38100" dist="38100" dir="2700000" algn="tl">
                    <a:srgbClr val="000000">
                      <a:alpha val="43137"/>
                    </a:srgbClr>
                  </a:outerShdw>
                </a:effectLst>
              </a:rPr>
              <a:t>ინსინერაციის </a:t>
            </a:r>
            <a:r>
              <a:rPr lang="ka-GE" sz="2275" dirty="0">
                <a:solidFill>
                  <a:schemeClr val="accent2">
                    <a:lumMod val="75000"/>
                  </a:schemeClr>
                </a:solidFill>
                <a:effectLst>
                  <a:outerShdw blurRad="38100" dist="38100" dir="2700000" algn="tl">
                    <a:srgbClr val="000000">
                      <a:alpha val="43137"/>
                    </a:srgbClr>
                  </a:outerShdw>
                </a:effectLst>
              </a:rPr>
              <a:t>საწარმოს ექსპლუატაციის პირობების ცვლილება (წარმადობის გაზრდა)</a:t>
            </a:r>
            <a:r>
              <a:rPr lang="ka-GE" sz="2400" dirty="0">
                <a:solidFill>
                  <a:schemeClr val="accent2">
                    <a:lumMod val="75000"/>
                  </a:schemeClr>
                </a:solidFill>
              </a:rPr>
              <a:t/>
            </a:r>
            <a:br>
              <a:rPr lang="ka-GE" sz="2400" dirty="0">
                <a:solidFill>
                  <a:schemeClr val="accent2">
                    <a:lumMod val="75000"/>
                  </a:schemeClr>
                </a:solidFill>
              </a:rPr>
            </a:br>
            <a:endParaRPr lang="ka-GE" sz="2275"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569527" y="2483443"/>
            <a:ext cx="6686550" cy="561003"/>
          </a:xfrm>
        </p:spPr>
        <p:txBody>
          <a:bodyPr>
            <a:normAutofit/>
          </a:bodyPr>
          <a:lstStyle/>
          <a:p>
            <a:pPr algn="r"/>
            <a:r>
              <a:rPr lang="ka-GE" sz="1600" dirty="0">
                <a:solidFill>
                  <a:schemeClr val="tx1"/>
                </a:solidFill>
                <a:effectLst>
                  <a:outerShdw blurRad="38100" dist="38100" dir="2700000" algn="tl">
                    <a:srgbClr val="000000">
                      <a:alpha val="43137"/>
                    </a:srgbClr>
                  </a:outerShdw>
                </a:effectLst>
              </a:rPr>
              <a:t>სსიპ  „ლ. საყვარელიძის სახელობის დაავადებათა კონტროლისა და საზოგადოებრივი ჯანმრთელობის ეროვნული ცენტრი“</a:t>
            </a:r>
            <a:endParaRPr lang="en-US" sz="1600" dirty="0">
              <a:solidFill>
                <a:schemeClr val="tx1"/>
              </a:solidFill>
              <a:effectLst>
                <a:outerShdw blurRad="38100" dist="38100" dir="2700000" algn="tl">
                  <a:srgbClr val="000000">
                    <a:alpha val="43137"/>
                  </a:srgbClr>
                </a:outerShdw>
              </a:effectLst>
            </a:endParaRPr>
          </a:p>
        </p:txBody>
      </p:sp>
      <p:sp>
        <p:nvSpPr>
          <p:cNvPr id="4" name="Subtitle 2"/>
          <p:cNvSpPr txBox="1">
            <a:spLocks/>
          </p:cNvSpPr>
          <p:nvPr/>
        </p:nvSpPr>
        <p:spPr>
          <a:xfrm>
            <a:off x="2718383" y="5241898"/>
            <a:ext cx="6686550" cy="561003"/>
          </a:xfrm>
          <a:prstGeom prst="rect">
            <a:avLst/>
          </a:prstGeom>
        </p:spPr>
        <p:txBody>
          <a:bodyPr vert="horz" lIns="74295" tIns="37148" rIns="74295" bIns="37148" rtlCol="0">
            <a:norm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r"/>
            <a:r>
              <a:rPr lang="ka-GE" sz="2600" dirty="0">
                <a:solidFill>
                  <a:schemeClr val="tx1"/>
                </a:solidFill>
                <a:effectLst>
                  <a:outerShdw blurRad="38100" dist="38100" dir="2700000" algn="tl">
                    <a:srgbClr val="000000">
                      <a:alpha val="43137"/>
                    </a:srgbClr>
                  </a:outerShdw>
                </a:effectLst>
              </a:rPr>
              <a:t>სკოპინგის ანგარიშის საჯარო განხილვა</a:t>
            </a:r>
            <a:endParaRPr lang="en-US" sz="2600"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37" y="318644"/>
            <a:ext cx="2310146" cy="1903816"/>
          </a:xfrm>
          <a:prstGeom prst="rect">
            <a:avLst/>
          </a:prstGeom>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2276" y="262776"/>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524516" y="1500357"/>
            <a:ext cx="8856967" cy="3538405"/>
          </a:xfrm>
          <a:prstGeom prst="rect">
            <a:avLst/>
          </a:prstGeom>
        </p:spPr>
        <p:txBody>
          <a:bodyPr wrap="square">
            <a:spAutoFit/>
          </a:bodyPr>
          <a:lstStyle/>
          <a:p>
            <a:pPr algn="just" defTabSz="742950">
              <a:lnSpc>
                <a:spcPct val="90000"/>
              </a:lnSpc>
              <a:spcBef>
                <a:spcPts val="975"/>
              </a:spcBef>
              <a:buClr>
                <a:schemeClr val="accent1"/>
              </a:buClr>
            </a:pPr>
            <a:r>
              <a:rPr lang="ka-GE" sz="1400" dirty="0"/>
              <a:t>საპროექტო „</a:t>
            </a:r>
            <a:r>
              <a:rPr lang="ka-GE" sz="1400" dirty="0" err="1"/>
              <a:t>CP</a:t>
            </a:r>
            <a:r>
              <a:rPr lang="ka-GE" sz="1400" dirty="0"/>
              <a:t> 50-A“-ს ფირმის ინსინერატორი შეირჩა შემდეგი უპირატესობების გათვალისწინებით:</a:t>
            </a:r>
          </a:p>
          <a:p>
            <a:pPr marL="285750" lvl="0" indent="-285750" algn="just">
              <a:buFont typeface="Arial" panose="020B0604020202020204" pitchFamily="34" charset="0"/>
              <a:buChar char="•"/>
            </a:pPr>
            <a:r>
              <a:rPr lang="ka-GE" sz="1400" dirty="0"/>
              <a:t>საექსპლუატაციო პირობების სიმარტივე;</a:t>
            </a:r>
          </a:p>
          <a:p>
            <a:pPr marL="285750" lvl="0" indent="-285750" algn="just">
              <a:buFont typeface="Arial" panose="020B0604020202020204" pitchFamily="34" charset="0"/>
              <a:buChar char="•"/>
            </a:pPr>
            <a:r>
              <a:rPr lang="ka-GE" sz="1400" dirty="0"/>
              <a:t>ნარჩენების ადვილი და უსაფრთხო ჩატვირთვა;</a:t>
            </a:r>
          </a:p>
          <a:p>
            <a:pPr marL="285750" lvl="0" indent="-285750" algn="just">
              <a:buFont typeface="Arial" panose="020B0604020202020204" pitchFamily="34" charset="0"/>
              <a:buChar char="•"/>
            </a:pPr>
            <a:r>
              <a:rPr lang="ka-GE" sz="1400" dirty="0"/>
              <a:t>ნარჩენების ეფექტური და იაფი განადგურება;</a:t>
            </a:r>
          </a:p>
          <a:p>
            <a:pPr marL="285750" lvl="0" indent="-285750" algn="just">
              <a:buFont typeface="Arial" panose="020B0604020202020204" pitchFamily="34" charset="0"/>
              <a:buChar char="•"/>
            </a:pPr>
            <a:r>
              <a:rPr lang="ka-GE" sz="1400" dirty="0"/>
              <a:t>მისი ექსპლუატაცია შეესაბამება ევროკავშირის დირექტივებს;</a:t>
            </a:r>
            <a:r>
              <a:rPr lang="en-US" sz="1400" dirty="0"/>
              <a:t> </a:t>
            </a:r>
            <a:endParaRPr lang="ka-GE" sz="1400" dirty="0" smtClean="0"/>
          </a:p>
          <a:p>
            <a:pPr marL="285750" lvl="0" indent="-285750" algn="just">
              <a:buFont typeface="Arial" panose="020B0604020202020204" pitchFamily="34" charset="0"/>
              <a:buChar char="•"/>
            </a:pPr>
            <a:r>
              <a:rPr lang="ka-GE" sz="1400" dirty="0" smtClean="0"/>
              <a:t>გამონაბოლქვის </a:t>
            </a:r>
            <a:r>
              <a:rPr lang="ka-GE" sz="1400" dirty="0"/>
              <a:t>კონტროლის შესაძლებლობა;</a:t>
            </a:r>
          </a:p>
          <a:p>
            <a:pPr marL="285750" lvl="0" indent="-285750" algn="just">
              <a:buFont typeface="Arial" panose="020B0604020202020204" pitchFamily="34" charset="0"/>
              <a:buChar char="•"/>
            </a:pPr>
            <a:r>
              <a:rPr lang="ka-GE" sz="1400" dirty="0"/>
              <a:t>ტექნიკური მომსახურების დაბალი ხარჯები;</a:t>
            </a:r>
          </a:p>
          <a:p>
            <a:pPr marL="285750" lvl="0" indent="-285750" algn="just">
              <a:buFont typeface="Arial" panose="020B0604020202020204" pitchFamily="34" charset="0"/>
              <a:buChar char="•"/>
            </a:pPr>
            <a:r>
              <a:rPr lang="ka-GE" sz="1400" dirty="0"/>
              <a:t>საწვავის მინიმალური გამოყენება.</a:t>
            </a:r>
          </a:p>
          <a:p>
            <a:pPr algn="just"/>
            <a:r>
              <a:rPr lang="ka-GE" sz="1400" dirty="0" smtClean="0"/>
              <a:t>საპროექტო </a:t>
            </a:r>
            <a:r>
              <a:rPr lang="ka-GE" sz="1400" dirty="0"/>
              <a:t>ინსინერატორის მწარმოებელი კომპანიისგან შემოთავაზებული იქნა  როგორც ბუნებრივი აირის, ასევე დიზელის საწვავზე მომუშავე ინსინერატორი. თუმცა შერჩეული იქნა ბუნებრივ აირზე მომუშავე ინსინერატორი. </a:t>
            </a:r>
          </a:p>
          <a:p>
            <a:pPr algn="just" defTabSz="742950">
              <a:lnSpc>
                <a:spcPct val="90000"/>
              </a:lnSpc>
              <a:spcBef>
                <a:spcPts val="975"/>
              </a:spcBef>
              <a:buClr>
                <a:schemeClr val="accent1"/>
              </a:buClr>
            </a:pPr>
            <a:r>
              <a:rPr lang="ka-GE" sz="1400" dirty="0"/>
              <a:t>ბუნებრივ აირზე მომუშავე ინსინერატორი მისაღებია ატმოსფერული ემისიების მინიმიზაციის  თვალსაზრისით, კერძოდ: განსხვავებით არსებული </a:t>
            </a:r>
            <a:r>
              <a:rPr lang="ka-GE" sz="1400" dirty="0" err="1"/>
              <a:t>ინსინერატორისაგან</a:t>
            </a:r>
            <a:r>
              <a:rPr lang="ka-GE" sz="1400" dirty="0"/>
              <a:t>, დიზელის საწვავის ნაცვლად გამოყენებული იქნება ბუნებრივი აირი, რაც დადებითად აისახება ატმოსფერულ ჰაერში მავნე ნივთიერების ემისიებზე. ასევე საჭირო არ არის დიზელის საწვავის სამარაგო რეზერვუარის ექსპლუატაცია, რაც თავის მხრივ გამორიცხავს ნავთობპროდუქტების დაღვრის რისკებს.</a:t>
            </a:r>
          </a:p>
        </p:txBody>
      </p:sp>
      <p:sp>
        <p:nvSpPr>
          <p:cNvPr id="5" name="Rectangle 4"/>
          <p:cNvSpPr/>
          <p:nvPr/>
        </p:nvSpPr>
        <p:spPr>
          <a:xfrm>
            <a:off x="422276" y="870622"/>
            <a:ext cx="5675852" cy="307777"/>
          </a:xfrm>
          <a:prstGeom prst="rect">
            <a:avLst/>
          </a:prstGeom>
        </p:spPr>
        <p:txBody>
          <a:bodyPr wrap="square">
            <a:spAutoFit/>
          </a:bodyPr>
          <a:lstStyle/>
          <a:p>
            <a:r>
              <a:rPr lang="ka-GE" sz="1400" dirty="0">
                <a:solidFill>
                  <a:schemeClr val="accent2">
                    <a:lumMod val="75000"/>
                  </a:schemeClr>
                </a:solidFill>
                <a:effectLst>
                  <a:outerShdw blurRad="38100" dist="38100" dir="2700000" algn="tl">
                    <a:srgbClr val="000000">
                      <a:alpha val="43137"/>
                    </a:srgbClr>
                  </a:outerShdw>
                </a:effectLst>
              </a:rPr>
              <a:t> ინსინერატორის ტიპის </a:t>
            </a:r>
            <a:r>
              <a:rPr lang="ka-GE" sz="1400" dirty="0" smtClean="0">
                <a:solidFill>
                  <a:schemeClr val="accent2">
                    <a:lumMod val="75000"/>
                  </a:schemeClr>
                </a:solidFill>
                <a:effectLst>
                  <a:outerShdw blurRad="38100" dist="38100" dir="2700000" algn="tl">
                    <a:srgbClr val="000000">
                      <a:alpha val="43137"/>
                    </a:srgbClr>
                  </a:outerShdw>
                </a:effectLst>
              </a:rPr>
              <a:t>ალტერნატივები</a:t>
            </a:r>
            <a:endParaRPr lang="ka-GE" sz="14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11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1941" y="245998"/>
            <a:ext cx="8959207" cy="629735"/>
          </a:xfrm>
        </p:spPr>
        <p:txBody>
          <a:bodyPr>
            <a:normAutofit fontScale="90000"/>
          </a:bodyPr>
          <a:lstStyle/>
          <a:p>
            <a:r>
              <a:rPr lang="ka-GE" sz="2600" dirty="0">
                <a:solidFill>
                  <a:schemeClr val="accent2">
                    <a:lumMod val="75000"/>
                  </a:schemeClr>
                </a:solidFill>
                <a:effectLst>
                  <a:outerShdw blurRad="38100" dist="38100" dir="2700000" algn="tl">
                    <a:srgbClr val="000000">
                      <a:alpha val="43137"/>
                    </a:srgbClr>
                  </a:outerShdw>
                </a:effectLst>
              </a:rPr>
              <a:t>ინფორმაცია ჩასატარებელი საბაზისო/საძიებო </a:t>
            </a:r>
            <a:r>
              <a:rPr lang="ka-GE" sz="2600" dirty="0" smtClean="0">
                <a:solidFill>
                  <a:schemeClr val="accent2">
                    <a:lumMod val="75000"/>
                  </a:schemeClr>
                </a:solidFill>
                <a:effectLst>
                  <a:outerShdw blurRad="38100" dist="38100" dir="2700000" algn="tl">
                    <a:srgbClr val="000000">
                      <a:alpha val="43137"/>
                    </a:srgbClr>
                  </a:outerShdw>
                </a:effectLst>
              </a:rPr>
              <a:t>კვლევების შესახებ</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474181" y="875733"/>
            <a:ext cx="8856967" cy="5128583"/>
          </a:xfrm>
          <a:prstGeom prst="rect">
            <a:avLst/>
          </a:prstGeom>
        </p:spPr>
        <p:txBody>
          <a:bodyPr wrap="square">
            <a:spAutoFit/>
          </a:bodyPr>
          <a:lstStyle/>
          <a:p>
            <a:pPr algn="just" defTabSz="742950">
              <a:lnSpc>
                <a:spcPct val="90000"/>
              </a:lnSpc>
              <a:spcBef>
                <a:spcPts val="975"/>
              </a:spcBef>
              <a:buClr>
                <a:schemeClr val="accent1"/>
              </a:buClr>
            </a:pPr>
            <a:r>
              <a:rPr lang="ka-GE" sz="1400" dirty="0" smtClean="0"/>
              <a:t>გზშ-ს </a:t>
            </a:r>
            <a:r>
              <a:rPr lang="ka-GE" sz="1400" dirty="0"/>
              <a:t>ანგარიშში ასახული იქნება სკოპინგის ეტაპზე საზოგადოების ინფორმირებისა და მის მიერ წარმოდგენილი მოსაზრებებისა და შენიშვნების შეფასება, ასევე საქართველოს გარემოს დაცვის და სოფლის მეურნეობის სამინისტროს მიერ გაცემული სკოპინგის დასკვნით მოთხოვნილი ინფორმაცია. გათვალისწინებული იქნება სკოპინგის ანგარიშის საჯარო განხილვის პროცესში საზოგადოების მხრიდან გამოთქმული შენიშვნები და მოსაზრებები.</a:t>
            </a:r>
          </a:p>
          <a:p>
            <a:pPr algn="just" defTabSz="742950">
              <a:lnSpc>
                <a:spcPct val="90000"/>
              </a:lnSpc>
              <a:spcBef>
                <a:spcPts val="975"/>
              </a:spcBef>
              <a:buClr>
                <a:schemeClr val="accent1"/>
              </a:buClr>
            </a:pPr>
            <a:r>
              <a:rPr lang="ka-GE" sz="1400" dirty="0"/>
              <a:t>გზშ-ს ანგარიშში დამატებითი ყურადღება დაეთმობა ნარჩენების მართვის </a:t>
            </a:r>
            <a:r>
              <a:rPr lang="ka-GE" sz="1400" dirty="0" smtClean="0"/>
              <a:t>საკითხებს, ასევე </a:t>
            </a:r>
            <a:r>
              <a:rPr lang="ka-GE" sz="1400" dirty="0"/>
              <a:t>წარმოდგენილი იქნება ავარიულ სიტუაციებზე რეაგირების გეგმა. თუმცა საქმიანობის ადგილმდებარეობიდან და სპეციფიკიდან გამომდინარე მასშტაბურ ავარიული სიტუაციების განვითარების რისკები არ არსებობს.</a:t>
            </a:r>
          </a:p>
          <a:p>
            <a:pPr algn="just" defTabSz="742950">
              <a:lnSpc>
                <a:spcPct val="90000"/>
              </a:lnSpc>
              <a:spcBef>
                <a:spcPts val="975"/>
              </a:spcBef>
              <a:buClr>
                <a:schemeClr val="accent1"/>
              </a:buClr>
            </a:pPr>
            <a:r>
              <a:rPr lang="ka-GE" sz="1400" dirty="0"/>
              <a:t>საქმიანობის შესახებ დაზუსტებული ინფორმაციის საფუძველზე განსაზღვრული იქნება მოსალოდნელი ზემოქმედებების:</a:t>
            </a:r>
          </a:p>
          <a:p>
            <a:pPr marL="285750" lvl="0" indent="-285750" algn="just">
              <a:buFont typeface="Arial" panose="020B0604020202020204" pitchFamily="34" charset="0"/>
              <a:buChar char="•"/>
            </a:pPr>
            <a:r>
              <a:rPr lang="ka-GE" sz="1400" dirty="0"/>
              <a:t>ზემოქმედების გეოგრაფიული გავრცელება;</a:t>
            </a:r>
          </a:p>
          <a:p>
            <a:pPr marL="285750" lvl="0" indent="-285750" algn="just">
              <a:buFont typeface="Arial" panose="020B0604020202020204" pitchFamily="34" charset="0"/>
              <a:buChar char="•"/>
            </a:pPr>
            <a:r>
              <a:rPr lang="ka-GE" sz="1400" dirty="0"/>
              <a:t>ზემოქმედების საწყისი სიდიდე;	</a:t>
            </a:r>
          </a:p>
          <a:p>
            <a:pPr marL="285750" lvl="0" indent="-285750" algn="just">
              <a:buFont typeface="Arial" panose="020B0604020202020204" pitchFamily="34" charset="0"/>
              <a:buChar char="•"/>
            </a:pPr>
            <a:r>
              <a:rPr lang="ka-GE" sz="1400" dirty="0"/>
              <a:t>ზემოქმედების ხანგრძლივობა;</a:t>
            </a:r>
          </a:p>
          <a:p>
            <a:pPr marL="285750" lvl="0" indent="-285750" algn="just">
              <a:buFont typeface="Arial" panose="020B0604020202020204" pitchFamily="34" charset="0"/>
              <a:buChar char="•"/>
            </a:pPr>
            <a:r>
              <a:rPr lang="ka-GE" sz="1400" dirty="0"/>
              <a:t>ზემოქმედების </a:t>
            </a:r>
            <a:r>
              <a:rPr lang="ka-GE" sz="1400" dirty="0" err="1"/>
              <a:t>რევერსულობა</a:t>
            </a:r>
            <a:r>
              <a:rPr lang="ka-GE" sz="1400" dirty="0"/>
              <a:t> (შექცევადობა);</a:t>
            </a:r>
          </a:p>
          <a:p>
            <a:pPr marL="285750" lvl="0" indent="-285750" algn="just">
              <a:buFont typeface="Arial" panose="020B0604020202020204" pitchFamily="34" charset="0"/>
              <a:buChar char="•"/>
            </a:pPr>
            <a:r>
              <a:rPr lang="ka-GE" sz="1400" dirty="0"/>
              <a:t>შერბილების ეფექტურობა;</a:t>
            </a:r>
          </a:p>
          <a:p>
            <a:pPr marL="285750" lvl="0" indent="-285750" algn="just">
              <a:buFont typeface="Arial" panose="020B0604020202020204" pitchFamily="34" charset="0"/>
              <a:buChar char="•"/>
            </a:pPr>
            <a:r>
              <a:rPr lang="ka-GE" sz="1400" dirty="0"/>
              <a:t>ზემოქმედების საბოლოო რეიტინგი.</a:t>
            </a:r>
          </a:p>
          <a:p>
            <a:pPr algn="just" defTabSz="742950">
              <a:lnSpc>
                <a:spcPct val="90000"/>
              </a:lnSpc>
              <a:spcBef>
                <a:spcPts val="975"/>
              </a:spcBef>
              <a:buClr>
                <a:schemeClr val="accent1"/>
              </a:buClr>
            </a:pPr>
            <a:r>
              <a:rPr lang="ka-GE" sz="1400" dirty="0"/>
              <a:t>ანგარიშში საქმიანობის ეტაპების მიხედვით წარმოდგენილი იქნება პარალელურად გასატარებელი შემარბილებელი ღონისძიებების გეგმა და გარემოსდაცვითი მონიტორინგის </a:t>
            </a:r>
            <a:r>
              <a:rPr lang="ka-GE" sz="1400" dirty="0" smtClean="0"/>
              <a:t>გეგმა</a:t>
            </a:r>
            <a:r>
              <a:rPr lang="ka-GE" sz="1400" dirty="0"/>
              <a:t>. მოცემული იქნება ძირითადი დასკვნები და რეკომენდაციები. </a:t>
            </a:r>
          </a:p>
          <a:p>
            <a:pPr algn="just" defTabSz="742950">
              <a:lnSpc>
                <a:spcPct val="90000"/>
              </a:lnSpc>
              <a:spcBef>
                <a:spcPts val="975"/>
              </a:spcBef>
              <a:buClr>
                <a:schemeClr val="accent1"/>
              </a:buClr>
            </a:pPr>
            <a:r>
              <a:rPr lang="ka-GE" sz="1400" dirty="0"/>
              <a:t>ცალკე დოკუმენტის სახით მომზადდება და სამინისტროს შესათანხმებლად წარედგინება შესაბამისი </a:t>
            </a:r>
            <a:r>
              <a:rPr lang="ka-GE" sz="1400" dirty="0" err="1"/>
              <a:t>ჰაერდაცვითი</a:t>
            </a:r>
            <a:r>
              <a:rPr lang="ka-GE" sz="1400" dirty="0"/>
              <a:t> დოკუმენტაცია.</a:t>
            </a:r>
          </a:p>
        </p:txBody>
      </p:sp>
    </p:spTree>
    <p:extLst>
      <p:ext uri="{BB962C8B-B14F-4D97-AF65-F5344CB8AC3E}">
        <p14:creationId xmlns:p14="http://schemas.microsoft.com/office/powerpoint/2010/main" val="410215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1941" y="539613"/>
            <a:ext cx="8959207"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გარემოზე ზემოქმედების შეფასება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5" name="Rectangle 4"/>
          <p:cNvSpPr/>
          <p:nvPr/>
        </p:nvSpPr>
        <p:spPr>
          <a:xfrm>
            <a:off x="530538" y="1465483"/>
            <a:ext cx="8867722" cy="3580467"/>
          </a:xfrm>
          <a:prstGeom prst="rect">
            <a:avLst/>
          </a:prstGeom>
        </p:spPr>
        <p:txBody>
          <a:bodyPr wrap="square">
            <a:spAutoFit/>
          </a:bodyPr>
          <a:lstStyle/>
          <a:p>
            <a:pPr algn="just">
              <a:spcBef>
                <a:spcPts val="400"/>
              </a:spcBef>
              <a:spcAft>
                <a:spcPts val="400"/>
              </a:spcAft>
            </a:pPr>
            <a:r>
              <a:rPr lang="ka-GE" sz="1600" dirty="0" smtClean="0"/>
              <a:t>დაგეგმილი პროექტის განხორციელების შედეგად, </a:t>
            </a:r>
            <a:r>
              <a:rPr lang="ka-GE" sz="1600" dirty="0"/>
              <a:t>მოსალოდნელია </a:t>
            </a:r>
            <a:r>
              <a:rPr lang="ka-GE" sz="1600" dirty="0" smtClean="0"/>
              <a:t>გარკვეული ზემოქმედება გარემოზე. </a:t>
            </a:r>
          </a:p>
          <a:p>
            <a:pPr algn="just">
              <a:spcBef>
                <a:spcPts val="400"/>
              </a:spcBef>
              <a:spcAft>
                <a:spcPts val="400"/>
              </a:spcAft>
            </a:pPr>
            <a:r>
              <a:rPr lang="ka-GE" sz="1600" dirty="0" smtClean="0"/>
              <a:t>საქმიანობის </a:t>
            </a:r>
            <a:r>
              <a:rPr lang="ka-GE" sz="1600" dirty="0"/>
              <a:t>სპეციფიკიდან და გარემოს ფონური მდგომარეობიდან </a:t>
            </a:r>
            <a:r>
              <a:rPr lang="ka-GE" sz="1600" dirty="0" smtClean="0"/>
              <a:t>გამომდინარე, </a:t>
            </a:r>
            <a:r>
              <a:rPr lang="ka-GE" sz="1600" dirty="0"/>
              <a:t>გზშ-ს პროცესში განსაკუთრებული ყურადღება მიექცევა </a:t>
            </a:r>
            <a:r>
              <a:rPr lang="ka-GE" sz="1600" dirty="0" smtClean="0"/>
              <a:t>გარემოს შემდეგ რეცეპტორებს:</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ატმოსფერული ჰაერის მავნე ნივთიერებებით დაბინძურება</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ხმაურის გავრცელება</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ზემოქმედება გრუნტის და გრუნტის წყლების ხარისხზე. ჩამდინარე წყლების წარმოქმნა</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ზემოქმედება ბიოლოგიურ გარემოზე</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ნარჩენების მართვა და მასთან დაკავშირებული რისკები</a:t>
            </a:r>
            <a:r>
              <a:rPr lang="ka-GE" sz="1600" dirty="0" smtClean="0"/>
              <a:t>;</a:t>
            </a:r>
          </a:p>
          <a:p>
            <a:pPr marL="285750" indent="-285750" algn="just">
              <a:spcBef>
                <a:spcPts val="400"/>
              </a:spcBef>
              <a:spcAft>
                <a:spcPts val="400"/>
              </a:spcAft>
              <a:buClr>
                <a:schemeClr val="accent2">
                  <a:lumMod val="75000"/>
                </a:schemeClr>
              </a:buClr>
              <a:buFont typeface="Wingdings" panose="05000000000000000000" pitchFamily="2" charset="2"/>
              <a:buChar char="§"/>
            </a:pPr>
            <a:r>
              <a:rPr lang="ka-GE" sz="1600" dirty="0"/>
              <a:t>ზემოქმედება ადამიანის ჯანმრთელობასა და უსაფრთხოებასთან დაკავშირებული რისკები</a:t>
            </a:r>
            <a:r>
              <a:rPr lang="ka-GE" sz="1600" dirty="0" smtClean="0"/>
              <a:t>.</a:t>
            </a:r>
            <a:endParaRPr lang="ka-GE" sz="1600" dirty="0"/>
          </a:p>
        </p:txBody>
      </p:sp>
      <p:graphicFrame>
        <p:nvGraphicFramePr>
          <p:cNvPr id="6" name="Object 2"/>
          <p:cNvGraphicFramePr>
            <a:graphicFrameLocks noChangeAspect="1"/>
          </p:cNvGraphicFramePr>
          <p:nvPr>
            <p:extLst>
              <p:ext uri="{D42A27DB-BD31-4B8C-83A1-F6EECF244321}">
                <p14:modId xmlns:p14="http://schemas.microsoft.com/office/powerpoint/2010/main" val="3352178350"/>
              </p:ext>
            </p:extLst>
          </p:nvPr>
        </p:nvGraphicFramePr>
        <p:xfrm>
          <a:off x="251670" y="6127871"/>
          <a:ext cx="1017936" cy="463965"/>
        </p:xfrm>
        <a:graphic>
          <a:graphicData uri="http://schemas.openxmlformats.org/presentationml/2006/ole">
            <mc:AlternateContent xmlns:mc="http://schemas.openxmlformats.org/markup-compatibility/2006">
              <mc:Choice xmlns:v="urn:schemas-microsoft-com:vml" Requires="v">
                <p:oleObj spid="_x0000_s2064"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70" y="6127871"/>
                        <a:ext cx="1017936" cy="463965"/>
                      </a:xfrm>
                      <a:prstGeom prst="rect">
                        <a:avLst/>
                      </a:prstGeom>
                      <a:noFill/>
                      <a:ln>
                        <a:noFill/>
                      </a:ln>
                      <a:effectLst/>
                      <a:extLst/>
                    </p:spPr>
                  </p:pic>
                </p:oleObj>
              </mc:Fallback>
            </mc:AlternateContent>
          </a:graphicData>
        </a:graphic>
      </p:graphicFrame>
      <p:sp>
        <p:nvSpPr>
          <p:cNvPr id="7" name="Subtitle 2"/>
          <p:cNvSpPr txBox="1">
            <a:spLocks/>
          </p:cNvSpPr>
          <p:nvPr/>
        </p:nvSpPr>
        <p:spPr>
          <a:xfrm>
            <a:off x="1269606" y="6010123"/>
            <a:ext cx="3657600" cy="979522"/>
          </a:xfrm>
          <a:prstGeom prst="rect">
            <a:avLst/>
          </a:prstGeom>
        </p:spPr>
        <p:txBody>
          <a:bodyPr vert="horz" lIns="103146" tIns="51572" rIns="103146" bIns="51572" rtlCol="0" anchor="t" anchorCtr="0">
            <a:noAutofit/>
          </a:bodyPr>
          <a:lstStyle/>
          <a:p>
            <a:r>
              <a:rPr lang="ka-GE" sz="1000" kern="0" dirty="0">
                <a:latin typeface="Sylfaen" panose="010A0502050306030303" pitchFamily="18" charset="0"/>
              </a:rPr>
              <a:t>შპს </a:t>
            </a:r>
            <a:r>
              <a:rPr lang="ka-GE" sz="1000" kern="0" dirty="0" err="1">
                <a:latin typeface="Sylfaen" panose="010A0502050306030303" pitchFamily="18" charset="0"/>
              </a:rPr>
              <a:t>„გამა</a:t>
            </a:r>
            <a:r>
              <a:rPr lang="ka-GE" sz="1000" kern="0" dirty="0">
                <a:latin typeface="Sylfaen" panose="010A0502050306030303" pitchFamily="18" charset="0"/>
              </a:rPr>
              <a:t> </a:t>
            </a:r>
            <a:r>
              <a:rPr lang="ka-GE" sz="1000" kern="0" dirty="0" err="1">
                <a:latin typeface="Sylfaen" panose="010A0502050306030303" pitchFamily="18" charset="0"/>
              </a:rPr>
              <a:t>კონსალტინგი“</a:t>
            </a:r>
            <a:endParaRPr lang="ka-GE" sz="1000" kern="0" dirty="0">
              <a:latin typeface="Sylfaen" panose="010A0502050306030303" pitchFamily="18" charset="0"/>
            </a:endParaRPr>
          </a:p>
          <a:p>
            <a:pPr lvl="0"/>
            <a:r>
              <a:rPr lang="ka-GE" sz="1000" kern="0" dirty="0">
                <a:latin typeface="Sylfaen" panose="010A0502050306030303" pitchFamily="18" charset="0"/>
              </a:rPr>
              <a:t>0192 თბილისი, გურამიშვილის გამზ. </a:t>
            </a:r>
            <a:r>
              <a:rPr lang="ka-GE" sz="1000" kern="0" dirty="0" err="1" smtClean="0">
                <a:latin typeface="Sylfaen" panose="010A0502050306030303" pitchFamily="18" charset="0"/>
              </a:rPr>
              <a:t>19</a:t>
            </a:r>
            <a:r>
              <a:rPr lang="ka-GE" sz="1000" kern="0" baseline="42000" dirty="0" err="1" smtClean="0">
                <a:latin typeface="Sylfaen" panose="010A0502050306030303" pitchFamily="18" charset="0"/>
              </a:rPr>
              <a:t>დ</a:t>
            </a:r>
            <a:r>
              <a:rPr lang="ka-GE" sz="1000" kern="0" baseline="42000" dirty="0" smtClean="0">
                <a:latin typeface="Sylfaen" panose="010A0502050306030303" pitchFamily="18" charset="0"/>
              </a:rPr>
              <a:t> </a:t>
            </a:r>
            <a:endParaRPr lang="ka-GE" sz="1000" kern="0" baseline="42000" dirty="0">
              <a:latin typeface="Sylfaen" panose="010A0502050306030303" pitchFamily="18" charset="0"/>
            </a:endParaRPr>
          </a:p>
          <a:p>
            <a:pPr lvl="0"/>
            <a:r>
              <a:rPr lang="ka-GE" sz="1000" kern="0" dirty="0">
                <a:latin typeface="Sylfaen" panose="010A0502050306030303" pitchFamily="18" charset="0"/>
              </a:rPr>
              <a:t>ტელ: +(995 32) 260 15 27</a:t>
            </a:r>
            <a:r>
              <a:rPr lang="en-US" sz="1000" kern="0" dirty="0">
                <a:latin typeface="Sylfaen" panose="010A0502050306030303" pitchFamily="18" charset="0"/>
              </a:rPr>
              <a:t>; </a:t>
            </a:r>
            <a:endParaRPr lang="ka-GE" sz="1000" kern="0" dirty="0">
              <a:latin typeface="Sylfaen" panose="010A0502050306030303" pitchFamily="18" charset="0"/>
            </a:endParaRPr>
          </a:p>
          <a:p>
            <a:pPr lvl="0"/>
            <a:r>
              <a:rPr lang="en-US" sz="1000" kern="0" dirty="0">
                <a:latin typeface="Sylfaen" panose="010A0502050306030303" pitchFamily="18" charset="0"/>
              </a:rPr>
              <a:t>E-mail: j.akhvlediani@gamma.ge</a:t>
            </a:r>
          </a:p>
        </p:txBody>
      </p:sp>
    </p:spTree>
    <p:extLst>
      <p:ext uri="{BB962C8B-B14F-4D97-AF65-F5344CB8AC3E}">
        <p14:creationId xmlns:p14="http://schemas.microsoft.com/office/powerpoint/2010/main" val="30072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6275" y="1272106"/>
            <a:ext cx="8543925" cy="4490741"/>
          </a:xfrm>
        </p:spPr>
        <p:txBody>
          <a:bodyPr>
            <a:normAutofit lnSpcReduction="10000"/>
          </a:bodyPr>
          <a:lstStyle/>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აღსანიშნავია, რომ ახალი ინსინერატორის განთავსება დაგეგმილია არსებულ შენობაში,  ინსინერატორი შემოტანილია ტერიტორიაზე და დამონტაჟდება ძველი ინსინერატორის სათავსში. ინსინერატორის მონტაჟი რაიმე სამშენებლო, მათ შორის მიწის ან შედუღების  სამუშაოებთან დაკავშირებული არ იქნება და  შესაბამისად ამ ეტაპზე, ატმოსფერულ ჰაერში მავნე ნივთიერებათა ემისიების გავრცელებას ადგილი არ ექნება.</a:t>
            </a:r>
            <a:endParaRPr lang="ru-RU"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რაც შეეხება ექსპლუატაციის ფაზას, შეიძლება ითქვას, რომ წვის დანადგარის გაზრდილი წარმადობა ზოგადად განაპირობებს ატმოსფერული ემისიების ზრდას. მაგრამ გამომდინარე იქედან, რომ ახალი დანადგარისათვის საწვავად გამოყენებული იქნება ბუნებრივი აირი, არსებულ ინსინერატორთან შედარებით, ატმოსფერული ჰაერის ხარისხზე ზემოქმედების მნიშნელოვან ზრდას ადგილი არ ექნება. ამასთანავე ახალად დასამონტაჟებელი ინსინერატორის გაუმჯობესებული ტექნიკური მახასიათებლები უზრუნველყოფს ნარჩენების სრულყოფილ წვას და მცირდება გაფრქვეული მავნე ნივთიერებების რაოდენობები.    </a:t>
            </a:r>
            <a:endParaRPr lang="ru-RU"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წინასწარი გაანგარიშების შედეგების ანალიზით ირკვევა რომ, სამედიცინო ნარჩენების საწვავი ღუმელის (ინსინერატორის) ექსპლოატაციისას მიმდებარე ტერიტორიების ატმოსფერული ჰაერის ხარისხი როგორც უახლოესი საცხოვრებელი სახლის ასევე 500 მ-ნი ნორმირებული ზონის მიმართ არ გადააჭარბებს კანონმდებლობით გათვალისწინებულ ნორმებს, ამდენად ინსინერატორის ფუნქციონირებისას ჰაერის ხარისხის გაუარესებას ადგილი არ ექნება. </a:t>
            </a:r>
            <a:endParaRPr lang="ru-RU" sz="1600" dirty="0">
              <a:solidFill>
                <a:srgbClr val="000000"/>
              </a:solidFill>
              <a:ea typeface="Calibri" panose="020F0502020204030204" pitchFamily="34" charset="0"/>
              <a:cs typeface="Times New Roman" panose="02020603050405020304" pitchFamily="18" charset="0"/>
            </a:endParaRPr>
          </a:p>
          <a:p>
            <a:endParaRPr lang="ru-RU" dirty="0"/>
          </a:p>
        </p:txBody>
      </p:sp>
      <p:sp>
        <p:nvSpPr>
          <p:cNvPr id="4" name="Title 3"/>
          <p:cNvSpPr>
            <a:spLocks noGrp="1"/>
          </p:cNvSpPr>
          <p:nvPr>
            <p:ph type="title"/>
          </p:nvPr>
        </p:nvSpPr>
        <p:spPr>
          <a:xfrm>
            <a:off x="676275" y="252413"/>
            <a:ext cx="8543925" cy="661987"/>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ზემოქმედება ატმოსფერული ჰარის ხარისხზე</a:t>
            </a:r>
            <a:endParaRPr lang="en-US" sz="26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77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5877" y="306242"/>
            <a:ext cx="8543925" cy="416773"/>
          </a:xfrm>
        </p:spPr>
        <p:txBody>
          <a:bodyPr>
            <a:normAutofit fontScale="90000"/>
          </a:bodyPr>
          <a:lstStyle/>
          <a:p>
            <a:r>
              <a:rPr lang="ka-GE" sz="2600" dirty="0" smtClean="0">
                <a:solidFill>
                  <a:schemeClr val="accent2">
                    <a:lumMod val="75000"/>
                  </a:schemeClr>
                </a:solidFill>
                <a:effectLst>
                  <a:outerShdw blurRad="38100" dist="38100" dir="2700000" algn="tl">
                    <a:srgbClr val="000000">
                      <a:alpha val="43137"/>
                    </a:srgbClr>
                  </a:outerShdw>
                </a:effectLst>
              </a:rPr>
              <a:t>ზემოქმედება ატმოსფერული ჰარის ხარისხზე</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5" name="Rectangle 4"/>
          <p:cNvSpPr/>
          <p:nvPr/>
        </p:nvSpPr>
        <p:spPr>
          <a:xfrm>
            <a:off x="675877" y="884603"/>
            <a:ext cx="6915770" cy="287707"/>
          </a:xfrm>
          <a:prstGeom prst="rect">
            <a:avLst/>
          </a:prstGeom>
        </p:spPr>
        <p:txBody>
          <a:bodyPr wrap="square">
            <a:spAutoFit/>
          </a:bodyPr>
          <a:lstStyle/>
          <a:p>
            <a:pPr defTabSz="742950">
              <a:lnSpc>
                <a:spcPct val="90000"/>
              </a:lnSpc>
              <a:spcBef>
                <a:spcPct val="0"/>
              </a:spcBef>
            </a:pPr>
            <a:r>
              <a:rPr lang="ka-GE" sz="1400" dirty="0">
                <a:solidFill>
                  <a:schemeClr val="accent2">
                    <a:lumMod val="75000"/>
                  </a:schemeClr>
                </a:solidFill>
                <a:effectLst>
                  <a:outerShdw blurRad="38100" dist="38100" dir="2700000" algn="tl">
                    <a:srgbClr val="000000">
                      <a:alpha val="43137"/>
                    </a:srgbClr>
                  </a:outerShdw>
                </a:effectLst>
                <a:latin typeface="+mj-lt"/>
                <a:ea typeface="+mj-ea"/>
                <a:cs typeface="+mj-cs"/>
              </a:rPr>
              <a:t>მავნე ნივთიერებათა გაბნევის ანგარიშის  მიღებული შედეგები </a:t>
            </a:r>
            <a:endParaRPr lang="ru-RU" sz="1400" dirty="0">
              <a:solidFill>
                <a:schemeClr val="accent2">
                  <a:lumMod val="75000"/>
                </a:schemeClr>
              </a:solidFill>
              <a:effectLst>
                <a:outerShdw blurRad="38100" dist="38100" dir="2700000" algn="tl">
                  <a:srgbClr val="000000">
                    <a:alpha val="43137"/>
                  </a:srgbClr>
                </a:outerShdw>
              </a:effectLst>
              <a:latin typeface="+mj-lt"/>
              <a:ea typeface="+mj-ea"/>
              <a:cs typeface="+mj-cs"/>
            </a:endParaRPr>
          </a:p>
        </p:txBody>
      </p:sp>
      <p:pic>
        <p:nvPicPr>
          <p:cNvPr id="6" name="Picture 5"/>
          <p:cNvPicPr>
            <a:picLocks noChangeAspect="1"/>
          </p:cNvPicPr>
          <p:nvPr/>
        </p:nvPicPr>
        <p:blipFill>
          <a:blip r:embed="rId2"/>
          <a:stretch>
            <a:fillRect/>
          </a:stretch>
        </p:blipFill>
        <p:spPr>
          <a:xfrm>
            <a:off x="855090" y="1333898"/>
            <a:ext cx="8076259" cy="3133239"/>
          </a:xfrm>
          <a:prstGeom prst="rect">
            <a:avLst/>
          </a:prstGeom>
        </p:spPr>
      </p:pic>
    </p:spTree>
    <p:extLst>
      <p:ext uri="{BB962C8B-B14F-4D97-AF65-F5344CB8AC3E}">
        <p14:creationId xmlns:p14="http://schemas.microsoft.com/office/powerpoint/2010/main" val="120671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876" y="1091352"/>
            <a:ext cx="8543925" cy="3746462"/>
          </a:xfrm>
        </p:spPr>
        <p:txBody>
          <a:bodyPr>
            <a:normAutofit/>
          </a:bodyPr>
          <a:lstStyle/>
          <a:p>
            <a:pPr>
              <a:spcBef>
                <a:spcPts val="600"/>
              </a:spcBef>
              <a:spcAft>
                <a:spcPts val="600"/>
              </a:spcAft>
            </a:pPr>
            <a:r>
              <a:rPr lang="ka-GE" sz="2000" dirty="0">
                <a:solidFill>
                  <a:srgbClr val="000000"/>
                </a:solidFill>
                <a:ea typeface="Calibri" panose="020F0502020204030204" pitchFamily="34" charset="0"/>
                <a:cs typeface="Times New Roman" panose="02020603050405020304" pitchFamily="18" charset="0"/>
              </a:rPr>
              <a:t>საპროექტო ინსინერატორის მოწყობის ეტაპი იქნება მოკლე ვადიანი და არ არის საჭირო რაიმე სამშენებელო სამუშაოების  ჩატარება, რადგან ტერიტორიაზე უკვე არსებობს ინსინერატორის შენობა, სადაც მოხდება ახალი დანადგარის განთავსება.  აღნიშნულის გათვალისწინებით, ინსინერატორის მოწყობის ეტაპზე ხმაურის ზენორმატიული გავრცელების რისკი პრაქტიკულად არ არსებობს. </a:t>
            </a:r>
            <a:endParaRPr lang="ru-RU" sz="20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spcBef>
                <a:spcPts val="600"/>
              </a:spcBef>
              <a:spcAft>
                <a:spcPts val="600"/>
              </a:spcAft>
            </a:pPr>
            <a:r>
              <a:rPr lang="ka-GE" sz="2000" dirty="0">
                <a:solidFill>
                  <a:srgbClr val="000000"/>
                </a:solidFill>
                <a:ea typeface="Calibri" panose="020F0502020204030204" pitchFamily="34" charset="0"/>
                <a:cs typeface="Times New Roman" panose="02020603050405020304" pitchFamily="18" charset="0"/>
              </a:rPr>
              <a:t>ექსპლუატაციის ფაზაზე ხმაურის გავრცელების წყაროს წარმოადგენს ინსინერატორის ელექტროძრავების მუშაობა, რაც ხმაურის გავრცელების მაღალ დონეებთან დაკავშირებული არ იქნება. ამასთანავე აღსანიშნავია, რომ ინსინერატორი განთავსებული იქნება დახურულ, საკედლე ბლოკით აშენებულ შენობაში, რაც თავის მხრივ მნიშვნელოვნად  შეამცირებს ხმაურის გავრცელების დონეებს.</a:t>
            </a:r>
            <a:endParaRPr lang="ru-RU" sz="20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endParaRPr lang="ru-RU" dirty="0"/>
          </a:p>
        </p:txBody>
      </p:sp>
      <p:sp>
        <p:nvSpPr>
          <p:cNvPr id="5" name="Title 3"/>
          <p:cNvSpPr>
            <a:spLocks noGrp="1"/>
          </p:cNvSpPr>
          <p:nvPr>
            <p:ph type="title"/>
          </p:nvPr>
        </p:nvSpPr>
        <p:spPr>
          <a:xfrm>
            <a:off x="675877" y="306242"/>
            <a:ext cx="8543925" cy="416773"/>
          </a:xfrm>
        </p:spPr>
        <p:txBody>
          <a:bodyPr>
            <a:normAutofit fontScale="90000"/>
          </a:bodyPr>
          <a:lstStyle/>
          <a:p>
            <a:r>
              <a:rPr lang="ka-GE" sz="2600" dirty="0" smtClean="0">
                <a:solidFill>
                  <a:schemeClr val="accent2">
                    <a:lumMod val="75000"/>
                  </a:schemeClr>
                </a:solidFill>
                <a:effectLst>
                  <a:outerShdw blurRad="38100" dist="38100" dir="2700000" algn="tl">
                    <a:srgbClr val="000000">
                      <a:alpha val="43137"/>
                    </a:srgbClr>
                  </a:outerShdw>
                </a:effectLst>
              </a:rPr>
              <a:t>ხმაურის გავრცელება</a:t>
            </a:r>
            <a:endParaRPr lang="en-US" sz="26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66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7264" y="1123250"/>
            <a:ext cx="7851434" cy="4862880"/>
          </a:xfrm>
        </p:spPr>
        <p:txBody>
          <a:bodyPr>
            <a:normAutofit/>
          </a:bodyPr>
          <a:lstStyle/>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გამომდინარე იქედან, რომ ინსინერატორის განთავსება მოხდება არსებულ შენობაში და დაგეგმილი საქმიანობა რაიმე სამშენებლო საქმიანობებთან დაკავშირებული არ იქნება, გეოლოგიურ გარემოზე ნეგატიური ზემოქმედების რისკებთან დაკავშირებული არ იქნება.  </a:t>
            </a:r>
          </a:p>
          <a:p>
            <a:pPr algn="just">
              <a:spcBef>
                <a:spcPts val="600"/>
              </a:spcBef>
              <a:spcAft>
                <a:spcPts val="600"/>
              </a:spcAft>
            </a:pPr>
            <a:r>
              <a:rPr lang="ka-GE" sz="1600" dirty="0">
                <a:solidFill>
                  <a:srgbClr val="000000"/>
                </a:solidFill>
                <a:ea typeface="Calibri" panose="020F0502020204030204" pitchFamily="34" charset="0"/>
                <a:cs typeface="Times New Roman" panose="02020603050405020304" pitchFamily="18" charset="0"/>
              </a:rPr>
              <a:t>ნარჩენების ინსინერაციის პროცესი წყლის გამოყენებას არ საჭიროებს შესაბამისად საწარმოო ჩამდინარე წყლების წარმოქმნა მოსალოდნელი არ არის, ხოლო შენობაში არსებული ერთადერთი სველი წერტილის (ხელსაბანი) წყალი ჩართულია ქალაქის საკანალიზაციო ქსელში. </a:t>
            </a:r>
            <a:r>
              <a:rPr lang="ka-GE" sz="1600" dirty="0">
                <a:solidFill>
                  <a:srgbClr val="000000"/>
                </a:solidFill>
                <a:ea typeface="Calibri" panose="020F0502020204030204" pitchFamily="34" charset="0"/>
                <a:cs typeface="Times New Roman" panose="02020603050405020304" pitchFamily="18" charset="0"/>
              </a:rPr>
              <a:t>შესაბამისად წყლის გარემოზე ზემოქმედების რისკი </a:t>
            </a:r>
            <a:r>
              <a:rPr lang="ka-GE" sz="1600" dirty="0" smtClean="0">
                <a:solidFill>
                  <a:srgbClr val="000000"/>
                </a:solidFill>
                <a:ea typeface="Calibri" panose="020F0502020204030204" pitchFamily="34" charset="0"/>
                <a:cs typeface="Times New Roman" panose="02020603050405020304" pitchFamily="18" charset="0"/>
              </a:rPr>
              <a:t>პრაქტიკულად </a:t>
            </a:r>
            <a:r>
              <a:rPr lang="ka-GE" sz="1600" dirty="0">
                <a:solidFill>
                  <a:srgbClr val="000000"/>
                </a:solidFill>
                <a:ea typeface="Calibri" panose="020F0502020204030204" pitchFamily="34" charset="0"/>
                <a:cs typeface="Times New Roman" panose="02020603050405020304" pitchFamily="18" charset="0"/>
              </a:rPr>
              <a:t>არ არსებობს. </a:t>
            </a:r>
          </a:p>
          <a:p>
            <a:pPr algn="just">
              <a:spcBef>
                <a:spcPts val="600"/>
              </a:spcBef>
              <a:spcAft>
                <a:spcPts val="600"/>
              </a:spcAft>
            </a:pPr>
            <a:r>
              <a:rPr lang="ka-GE" sz="1600" dirty="0" smtClean="0">
                <a:solidFill>
                  <a:srgbClr val="000000"/>
                </a:solidFill>
                <a:ea typeface="Calibri" panose="020F0502020204030204" pitchFamily="34" charset="0"/>
                <a:cs typeface="Times New Roman" panose="02020603050405020304" pitchFamily="18" charset="0"/>
              </a:rPr>
              <a:t>ინსინერატორის </a:t>
            </a:r>
            <a:r>
              <a:rPr lang="ka-GE" sz="1600" dirty="0">
                <a:solidFill>
                  <a:srgbClr val="000000"/>
                </a:solidFill>
                <a:ea typeface="Calibri" panose="020F0502020204030204" pitchFamily="34" charset="0"/>
                <a:cs typeface="Times New Roman" panose="02020603050405020304" pitchFamily="18" charset="0"/>
              </a:rPr>
              <a:t>შენობა მდებარეობს ქალაქის ურბანულ ზონაში, სადაც მცენარეთა და ცხოველთა ველური ბუნების სახოებების საარსებო გარემო პრაქტიკულად არ არსებობს. შენობის მიმდებარე ტერიტორიაზე წარმოდგენილია მხოლოდ  ხელოვნურად გაშენებული ხე მცენარეების რამდენიმე ეგზემპლიარი.  </a:t>
            </a:r>
            <a:r>
              <a:rPr lang="ka-GE" sz="1600" dirty="0" smtClean="0">
                <a:solidFill>
                  <a:srgbClr val="000000"/>
                </a:solidFill>
                <a:ea typeface="Calibri" panose="020F0502020204030204" pitchFamily="34" charset="0"/>
                <a:cs typeface="Times New Roman" panose="02020603050405020304" pitchFamily="18" charset="0"/>
              </a:rPr>
              <a:t>თუ გავითვალისწინებთ, </a:t>
            </a:r>
            <a:r>
              <a:rPr lang="ka-GE" sz="1600" dirty="0">
                <a:solidFill>
                  <a:srgbClr val="000000"/>
                </a:solidFill>
                <a:ea typeface="Calibri" panose="020F0502020204030204" pitchFamily="34" charset="0"/>
                <a:cs typeface="Times New Roman" panose="02020603050405020304" pitchFamily="18" charset="0"/>
              </a:rPr>
              <a:t>რომ დაგეგმილი საქმიანობა სამშენებელო სამუშაოების წარმოებას არ ითვალისწინებს, </a:t>
            </a:r>
            <a:r>
              <a:rPr lang="ka-GE" sz="1600" dirty="0">
                <a:solidFill>
                  <a:srgbClr val="000000"/>
                </a:solidFill>
                <a:ea typeface="Calibri" panose="020F0502020204030204" pitchFamily="34" charset="0"/>
                <a:cs typeface="Times New Roman" panose="02020603050405020304" pitchFamily="18" charset="0"/>
              </a:rPr>
              <a:t>ბიოლოგიურ გარემოზე ნეგატიური ზემოქმედების რისკი პრაქტიკულად არ არსებობს.  </a:t>
            </a:r>
            <a:endParaRPr lang="ru-RU"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endParaRPr lang="ru-RU" sz="1600" dirty="0">
              <a:solidFill>
                <a:srgbClr val="000000"/>
              </a:solidFill>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a:xfrm>
            <a:off x="867264" y="295610"/>
            <a:ext cx="8543925" cy="640056"/>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ზემოქმედება გარემოს სხვა რეცეპტორებზე</a:t>
            </a:r>
            <a:endParaRPr lang="en-US" sz="26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29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02C5318-1A1E-49D0-B2E2-A4B0FA9E8A40}"/>
              </a:ext>
            </a:extLst>
          </p:cNvPr>
          <p:cNvSpPr txBox="1">
            <a:spLocks/>
          </p:cNvSpPr>
          <p:nvPr/>
        </p:nvSpPr>
        <p:spPr>
          <a:xfrm>
            <a:off x="375423" y="2668807"/>
            <a:ext cx="9151077" cy="6136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ka-GE" sz="4400" b="0" i="1" u="none" strike="noStrike" kern="1200" cap="none" spc="0" normalizeH="0" baseline="0" noProof="0" dirty="0" smtClean="0">
                <a:ln w="0"/>
                <a:solidFill>
                  <a:srgbClr val="5A90D1">
                    <a:lumMod val="75000"/>
                  </a:srgbClr>
                </a:solidFill>
                <a:effectLst>
                  <a:outerShdw blurRad="38100" dist="19050" dir="2700000" algn="tl" rotWithShape="0">
                    <a:prstClr val="black">
                      <a:alpha val="40000"/>
                    </a:prstClr>
                  </a:outerShdw>
                </a:effectLst>
                <a:uLnTx/>
                <a:uFillTx/>
                <a:latin typeface="Sylfaen" panose="010A0502050306030303" pitchFamily="18" charset="0"/>
                <a:ea typeface="+mj-ea"/>
                <a:cs typeface="+mj-cs"/>
              </a:rPr>
              <a:t>გმადლობთ ყურადღებისთვის!</a:t>
            </a:r>
            <a:endParaRPr kumimoji="0" lang="en-GB" sz="4400" b="0" i="1" u="none" strike="noStrike" kern="1200" cap="none" spc="0" normalizeH="0" baseline="0" noProof="0" dirty="0">
              <a:ln w="0"/>
              <a:solidFill>
                <a:srgbClr val="5A90D1">
                  <a:lumMod val="75000"/>
                </a:srgbClr>
              </a:solidFill>
              <a:effectLst>
                <a:outerShdw blurRad="38100" dist="19050" dir="2700000" algn="tl" rotWithShape="0">
                  <a:prstClr val="black">
                    <a:alpha val="40000"/>
                  </a:prstClr>
                </a:outerShdw>
              </a:effectLst>
              <a:uLnTx/>
              <a:uFillTx/>
              <a:latin typeface="Georgia"/>
              <a:ea typeface="+mj-ea"/>
              <a:cs typeface="+mj-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50256616"/>
              </p:ext>
            </p:extLst>
          </p:nvPr>
        </p:nvGraphicFramePr>
        <p:xfrm>
          <a:off x="375423" y="4658101"/>
          <a:ext cx="2923795" cy="1264234"/>
        </p:xfrm>
        <a:graphic>
          <a:graphicData uri="http://schemas.openxmlformats.org/presentationml/2006/ole">
            <mc:AlternateContent xmlns:mc="http://schemas.openxmlformats.org/markup-compatibility/2006">
              <mc:Choice xmlns:v="urn:schemas-microsoft-com:vml" Requires="v">
                <p:oleObj spid="_x0000_s3078" name="Visio" r:id="rId3" imgW="3076666" imgH="1171595" progId="Visio.Drawing.11">
                  <p:embed/>
                </p:oleObj>
              </mc:Choice>
              <mc:Fallback>
                <p:oleObj name="Visio" r:id="rId3" imgW="3076666" imgH="1171595" progId="Visio.Drawing.11">
                  <p:embed/>
                  <p:pic>
                    <p:nvPicPr>
                      <p:cNvPr id="0" name=""/>
                      <p:cNvPicPr>
                        <a:picLocks noChangeAspect="1" noChangeArrowheads="1"/>
                      </p:cNvPicPr>
                      <p:nvPr/>
                    </p:nvPicPr>
                    <p:blipFill>
                      <a:blip r:embed="rId4"/>
                      <a:srcRect/>
                      <a:stretch>
                        <a:fillRect/>
                      </a:stretch>
                    </p:blipFill>
                    <p:spPr bwMode="auto">
                      <a:xfrm>
                        <a:off x="375423" y="4658101"/>
                        <a:ext cx="2923795" cy="1264234"/>
                      </a:xfrm>
                      <a:prstGeom prst="rect">
                        <a:avLst/>
                      </a:prstGeom>
                      <a:noFill/>
                      <a:ln>
                        <a:noFill/>
                      </a:ln>
                      <a:effectLst/>
                      <a:extLst/>
                    </p:spPr>
                  </p:pic>
                </p:oleObj>
              </mc:Fallback>
            </mc:AlternateContent>
          </a:graphicData>
        </a:graphic>
      </p:graphicFrame>
      <p:sp>
        <p:nvSpPr>
          <p:cNvPr id="6" name="Subtitle 2"/>
          <p:cNvSpPr txBox="1">
            <a:spLocks/>
          </p:cNvSpPr>
          <p:nvPr/>
        </p:nvSpPr>
        <p:spPr>
          <a:xfrm>
            <a:off x="3402118" y="4627193"/>
            <a:ext cx="4327751" cy="1571588"/>
          </a:xfrm>
          <a:prstGeom prst="rect">
            <a:avLst/>
          </a:prstGeom>
        </p:spPr>
        <p:txBody>
          <a:bodyPr lIns="137834" tIns="68916" rIns="137834" bIns="68916"/>
          <a:lstStyle/>
          <a:p>
            <a:pPr marL="0" marR="0" lvl="0" indent="0" defTabSz="914400" eaLnBrk="1" fontAlgn="auto" latinLnBrk="0" hangingPunct="1">
              <a:lnSpc>
                <a:spcPct val="100000"/>
              </a:lnSpc>
              <a:spcBef>
                <a:spcPts val="0"/>
              </a:spcBef>
              <a:spcAft>
                <a:spcPts val="0"/>
              </a:spcAft>
              <a:buClrTx/>
              <a:buSzTx/>
              <a:buFontTx/>
              <a:buNone/>
              <a:tabLst/>
              <a:defRPr/>
            </a:pPr>
            <a:r>
              <a:rPr kumimoji="0" lang="ka-GE" sz="1600" b="0" i="0" u="none" strike="noStrike" kern="0" cap="none" spc="0" normalizeH="0" baseline="0" noProof="0" dirty="0">
                <a:ln>
                  <a:noFill/>
                </a:ln>
                <a:solidFill>
                  <a:prstClr val="black"/>
                </a:solidFill>
                <a:effectLst/>
                <a:uLnTx/>
                <a:uFillTx/>
              </a:rPr>
              <a:t>შპს </a:t>
            </a:r>
            <a:r>
              <a:rPr kumimoji="0" lang="ka-GE" sz="1600" b="0" i="0" u="none" strike="noStrike" kern="0" cap="none" spc="0" normalizeH="0" baseline="0" noProof="0" dirty="0" err="1">
                <a:ln>
                  <a:noFill/>
                </a:ln>
                <a:solidFill>
                  <a:prstClr val="black"/>
                </a:solidFill>
                <a:effectLst/>
                <a:uLnTx/>
                <a:uFillTx/>
              </a:rPr>
              <a:t>„გამა</a:t>
            </a:r>
            <a:r>
              <a:rPr kumimoji="0" lang="ka-GE" sz="1600" b="0" i="0" u="none" strike="noStrike" kern="0" cap="none" spc="0" normalizeH="0" baseline="0" noProof="0" dirty="0">
                <a:ln>
                  <a:noFill/>
                </a:ln>
                <a:solidFill>
                  <a:prstClr val="black"/>
                </a:solidFill>
                <a:effectLst/>
                <a:uLnTx/>
                <a:uFillTx/>
              </a:rPr>
              <a:t> </a:t>
            </a:r>
            <a:r>
              <a:rPr kumimoji="0" lang="ka-GE" sz="1600" b="0" i="0" u="none" strike="noStrike" kern="0" cap="none" spc="0" normalizeH="0" baseline="0" noProof="0" dirty="0" err="1">
                <a:ln>
                  <a:noFill/>
                </a:ln>
                <a:solidFill>
                  <a:prstClr val="black"/>
                </a:solidFill>
                <a:effectLst/>
                <a:uLnTx/>
                <a:uFillTx/>
              </a:rPr>
              <a:t>კონსალტინგი“</a:t>
            </a:r>
            <a:endParaRPr kumimoji="0" lang="ka-GE"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ka-GE" sz="1600" b="0" i="0" u="none" strike="noStrike" kern="0" cap="none" spc="0" normalizeH="0" baseline="0" noProof="0" dirty="0">
                <a:ln>
                  <a:noFill/>
                </a:ln>
                <a:solidFill>
                  <a:prstClr val="black"/>
                </a:solidFill>
                <a:effectLst/>
                <a:uLnTx/>
                <a:uFillTx/>
              </a:rPr>
              <a:t>0192 თბილისი, გურამიშვილის გამზ. </a:t>
            </a:r>
            <a:r>
              <a:rPr kumimoji="0" lang="ka-GE" sz="1600" b="0" i="0" u="none" strike="noStrike" kern="0" cap="none" spc="0" normalizeH="0" baseline="0" noProof="0" dirty="0" err="1" smtClean="0">
                <a:ln>
                  <a:noFill/>
                </a:ln>
                <a:solidFill>
                  <a:prstClr val="black"/>
                </a:solidFill>
                <a:effectLst/>
                <a:uLnTx/>
                <a:uFillTx/>
              </a:rPr>
              <a:t>19</a:t>
            </a:r>
            <a:r>
              <a:rPr kumimoji="0" lang="ka-GE" sz="1600" b="0" i="0" u="none" strike="noStrike" kern="0" cap="none" spc="0" normalizeH="0" baseline="42000" noProof="0" dirty="0" err="1" smtClean="0">
                <a:ln>
                  <a:noFill/>
                </a:ln>
                <a:solidFill>
                  <a:prstClr val="black"/>
                </a:solidFill>
                <a:effectLst/>
                <a:uLnTx/>
                <a:uFillTx/>
              </a:rPr>
              <a:t>დ</a:t>
            </a:r>
            <a:r>
              <a:rPr kumimoji="0" lang="ka-GE" sz="1600" b="0" i="0" u="none" strike="noStrike" kern="0" cap="none" spc="0" normalizeH="0" baseline="42000" noProof="0" dirty="0" smtClean="0">
                <a:ln>
                  <a:noFill/>
                </a:ln>
                <a:solidFill>
                  <a:prstClr val="black"/>
                </a:solidFill>
                <a:effectLst/>
                <a:uLnTx/>
                <a:uFillTx/>
              </a:rPr>
              <a:t> </a:t>
            </a:r>
            <a:endParaRPr kumimoji="0" lang="ka-GE" sz="1600" b="0" i="0" u="none" strike="noStrike" kern="0" cap="none" spc="0" normalizeH="0" baseline="4200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ka-GE" sz="1600" b="0" i="0" u="none" strike="noStrike" kern="0" cap="none" spc="0" normalizeH="0" baseline="0" noProof="0" dirty="0">
                <a:ln>
                  <a:noFill/>
                </a:ln>
                <a:solidFill>
                  <a:prstClr val="black"/>
                </a:solidFill>
                <a:effectLst/>
                <a:uLnTx/>
                <a:uFillTx/>
              </a:rPr>
              <a:t>ტელ: +(995 32) </a:t>
            </a:r>
            <a:r>
              <a:rPr kumimoji="0" lang="ka-GE" sz="1600" b="0" i="0" u="none" strike="noStrike" kern="0" cap="none" spc="0" normalizeH="0" baseline="0" noProof="0" dirty="0" smtClean="0">
                <a:ln>
                  <a:noFill/>
                </a:ln>
                <a:solidFill>
                  <a:prstClr val="black"/>
                </a:solidFill>
                <a:effectLst/>
                <a:uLnTx/>
                <a:uFillTx/>
              </a:rPr>
              <a:t>261 </a:t>
            </a:r>
            <a:r>
              <a:rPr kumimoji="0" lang="ka-GE" sz="1600" b="0" i="0" u="none" strike="noStrike" kern="0" cap="none" spc="0" normalizeH="0" baseline="0" noProof="0" dirty="0">
                <a:ln>
                  <a:noFill/>
                </a:ln>
                <a:solidFill>
                  <a:prstClr val="black"/>
                </a:solidFill>
                <a:effectLst/>
                <a:uLnTx/>
                <a:uFillTx/>
              </a:rPr>
              <a:t>44 </a:t>
            </a:r>
            <a:r>
              <a:rPr kumimoji="0" lang="ka-GE" sz="1600" b="0" i="0" u="none" strike="noStrike" kern="0" cap="none" spc="0" normalizeH="0" baseline="0" noProof="0" dirty="0" smtClean="0">
                <a:ln>
                  <a:noFill/>
                </a:ln>
                <a:solidFill>
                  <a:prstClr val="black"/>
                </a:solidFill>
                <a:effectLst/>
                <a:uLnTx/>
                <a:uFillTx/>
              </a:rPr>
              <a:t>34 </a:t>
            </a:r>
            <a:r>
              <a:rPr kumimoji="0" lang="en-US" sz="1600" b="0" i="0" u="none" strike="noStrike" kern="0" cap="none" spc="0" normalizeH="0" baseline="0" noProof="0" dirty="0">
                <a:ln>
                  <a:noFill/>
                </a:ln>
                <a:solidFill>
                  <a:prstClr val="black"/>
                </a:solidFill>
                <a:effectLst/>
                <a:uLnTx/>
                <a:uFillTx/>
                <a:latin typeface="Sylfaen" pitchFamily="18" charset="0"/>
              </a:rPr>
              <a:t>; </a:t>
            </a:r>
            <a:r>
              <a:rPr kumimoji="0" lang="ka-GE" sz="1600" b="0" i="0" u="none" strike="noStrike" kern="0" cap="none" spc="0" normalizeH="0" baseline="0" noProof="0" dirty="0">
                <a:ln>
                  <a:noFill/>
                </a:ln>
                <a:solidFill>
                  <a:prstClr val="black"/>
                </a:solidFill>
                <a:effectLst/>
                <a:uLnTx/>
                <a:uFillTx/>
              </a:rPr>
              <a:t>260 15 27</a:t>
            </a:r>
            <a:r>
              <a:rPr kumimoji="0" lang="en-US" sz="1600" b="0" i="0" u="none" strike="noStrike" kern="0" cap="none" spc="0" normalizeH="0" baseline="0" noProof="0" dirty="0">
                <a:ln>
                  <a:noFill/>
                </a:ln>
                <a:solidFill>
                  <a:prstClr val="black"/>
                </a:solidFill>
                <a:effectLst/>
                <a:uLnTx/>
                <a:uFillTx/>
                <a:latin typeface="Sylfaen" pitchFamily="18" charset="0"/>
              </a:rPr>
              <a:t>; </a:t>
            </a:r>
            <a:endParaRPr kumimoji="0" lang="ka-GE" sz="16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ka-GE" sz="1600" b="0" i="0" u="none" strike="noStrike" kern="0" cap="none" spc="0" normalizeH="0" baseline="0" noProof="0" dirty="0">
                <a:ln>
                  <a:noFill/>
                </a:ln>
                <a:solidFill>
                  <a:prstClr val="black"/>
                </a:solidFill>
                <a:effectLst/>
                <a:uLnTx/>
                <a:uFillTx/>
              </a:rPr>
              <a:t>E-</a:t>
            </a:r>
            <a:r>
              <a:rPr kumimoji="0" lang="ka-GE" sz="1600" b="0" i="0" u="none" strike="noStrike" kern="0" cap="none" spc="0" normalizeH="0" baseline="0" noProof="0" dirty="0" err="1">
                <a:ln>
                  <a:noFill/>
                </a:ln>
                <a:solidFill>
                  <a:prstClr val="black"/>
                </a:solidFill>
                <a:effectLst/>
                <a:uLnTx/>
                <a:uFillTx/>
              </a:rPr>
              <a:t>mail</a:t>
            </a:r>
            <a:r>
              <a:rPr kumimoji="0" lang="ka-GE" sz="1600" b="0" i="0" u="none" strike="noStrike" kern="0" cap="none" spc="0" normalizeH="0" baseline="0" noProof="0" dirty="0">
                <a:ln>
                  <a:noFill/>
                </a:ln>
                <a:solidFill>
                  <a:prstClr val="black"/>
                </a:solidFill>
                <a:effectLst/>
                <a:uLnTx/>
                <a:uFillTx/>
              </a:rPr>
              <a:t>: </a:t>
            </a:r>
            <a:r>
              <a:rPr kumimoji="0" lang="en-US" sz="1600" b="0" i="0" u="none" strike="noStrike" kern="0" cap="none" spc="0" normalizeH="0" baseline="0" noProof="0" dirty="0">
                <a:ln>
                  <a:noFill/>
                </a:ln>
                <a:solidFill>
                  <a:prstClr val="black"/>
                </a:solidFill>
                <a:effectLst/>
                <a:uLnTx/>
                <a:uFillTx/>
                <a:latin typeface="Sylfaen" pitchFamily="18" charset="0"/>
              </a:rPr>
              <a:t>j.akhvlediani@gamma.ge</a:t>
            </a:r>
          </a:p>
          <a:p>
            <a:pPr marL="0" marR="0" lvl="0" indent="0" defTabSz="914400" eaLnBrk="1" fontAlgn="auto" latinLnBrk="0" hangingPunct="1">
              <a:lnSpc>
                <a:spcPct val="100000"/>
              </a:lnSpc>
              <a:spcBef>
                <a:spcPts val="0"/>
              </a:spcBef>
              <a:spcAft>
                <a:spcPts val="0"/>
              </a:spcAft>
              <a:buClrTx/>
              <a:buSzTx/>
              <a:buFontTx/>
              <a:buNone/>
              <a:tabLst/>
              <a:defRPr/>
            </a:pPr>
            <a:r>
              <a:rPr kumimoji="0" lang="ka-GE" sz="1600" b="0" i="0" u="none" strike="noStrike" kern="0" cap="none" spc="0" normalizeH="0" baseline="0" noProof="0" dirty="0" smtClean="0">
                <a:ln>
                  <a:noFill/>
                </a:ln>
                <a:solidFill>
                  <a:prstClr val="black"/>
                </a:solidFill>
                <a:effectLst/>
                <a:uLnTx/>
                <a:uFillTx/>
              </a:rPr>
              <a:t>www.facebook.com/gammaconsultingGeorgia</a:t>
            </a:r>
            <a:endParaRPr kumimoji="0" lang="en-US" sz="1600" b="0" i="0" u="none" strike="noStrike" kern="0" cap="none" spc="0" normalizeH="0" baseline="0" noProof="0" dirty="0">
              <a:ln>
                <a:noFill/>
              </a:ln>
              <a:solidFill>
                <a:prstClr val="black"/>
              </a:solidFill>
              <a:effectLst/>
              <a:uLnTx/>
              <a:uFillTx/>
              <a:latin typeface="Sylfaen" pitchFamily="18" charset="0"/>
            </a:endParaRPr>
          </a:p>
        </p:txBody>
      </p:sp>
    </p:spTree>
    <p:extLst>
      <p:ext uri="{BB962C8B-B14F-4D97-AF65-F5344CB8AC3E}">
        <p14:creationId xmlns:p14="http://schemas.microsoft.com/office/powerpoint/2010/main" val="326998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2276" y="36273"/>
            <a:ext cx="6686550" cy="629735"/>
          </a:xfrm>
        </p:spPr>
        <p:txBody>
          <a:bodyPr>
            <a:normAutofit/>
          </a:bodyPr>
          <a:lstStyle/>
          <a:p>
            <a:r>
              <a:rPr lang="ka-GE" sz="2600" dirty="0">
                <a:solidFill>
                  <a:schemeClr val="accent2">
                    <a:lumMod val="75000"/>
                  </a:schemeClr>
                </a:solidFill>
                <a:effectLst>
                  <a:outerShdw blurRad="38100" dist="38100" dir="2700000" algn="tl">
                    <a:srgbClr val="000000">
                      <a:alpha val="43137"/>
                    </a:srgbClr>
                  </a:outerShdw>
                </a:effectLst>
              </a:rPr>
              <a:t>შესავალი</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514555" y="921904"/>
            <a:ext cx="8864337" cy="5185281"/>
          </a:xfrm>
        </p:spPr>
        <p:txBody>
          <a:bodyPr>
            <a:noAutofit/>
          </a:bodyPr>
          <a:lstStyle/>
          <a:p>
            <a:pPr algn="just"/>
            <a:r>
              <a:rPr lang="ka-GE" sz="1400" dirty="0" smtClean="0">
                <a:solidFill>
                  <a:schemeClr val="tx1"/>
                </a:solidFill>
              </a:rPr>
              <a:t>სკოპინგის განსახილველი ანგარიში </a:t>
            </a:r>
            <a:r>
              <a:rPr lang="ka-GE" sz="1400" dirty="0">
                <a:solidFill>
                  <a:schemeClr val="tx1"/>
                </a:solidFill>
              </a:rPr>
              <a:t>ეხება, სსიპ - ლ. საყვარელიძის სახელობის დაავადებათა კონტროლისა და საზოგადოებრივი ჯანმრთელობის დაცვის ეროვნული ცენტრის </a:t>
            </a:r>
            <a:r>
              <a:rPr lang="ka-GE" sz="1400" dirty="0" smtClean="0">
                <a:solidFill>
                  <a:schemeClr val="tx1"/>
                </a:solidFill>
              </a:rPr>
              <a:t>ქუთაისის </a:t>
            </a:r>
            <a:r>
              <a:rPr lang="ka-GE" sz="1400" dirty="0">
                <a:solidFill>
                  <a:schemeClr val="tx1"/>
                </a:solidFill>
              </a:rPr>
              <a:t>ფილიალის, სახიფათო ნარჩენების (სამედიცინო ნარჩენების) ღუმელის ექსპლუატაციის პირობების ცვლილებას (წარმადობის გაზრდა).</a:t>
            </a:r>
          </a:p>
          <a:p>
            <a:pPr algn="just"/>
            <a:r>
              <a:rPr lang="ka-GE" sz="1400" dirty="0">
                <a:solidFill>
                  <a:schemeClr val="tx1"/>
                </a:solidFill>
              </a:rPr>
              <a:t>პროექტი ითვალისწინებს, ფილიალის ტერიტორიაზე არსებული ინსინერატორის ნაცვლად, რომლის წარმადობა შეადგენს 25 კგ/სთ-ს, ახალი, მოდერნიზებული და უფრო მაღალი წარმადობის, „</a:t>
            </a:r>
            <a:r>
              <a:rPr lang="ka-GE" sz="1400" dirty="0" err="1">
                <a:solidFill>
                  <a:schemeClr val="tx1"/>
                </a:solidFill>
              </a:rPr>
              <a:t>PYROLYTIC</a:t>
            </a:r>
            <a:r>
              <a:rPr lang="ka-GE" sz="1400" dirty="0">
                <a:solidFill>
                  <a:schemeClr val="tx1"/>
                </a:solidFill>
              </a:rPr>
              <a:t>“ ფირმის, </a:t>
            </a:r>
            <a:r>
              <a:rPr lang="ka-GE" sz="1400" dirty="0" err="1">
                <a:solidFill>
                  <a:schemeClr val="tx1"/>
                </a:solidFill>
              </a:rPr>
              <a:t>CP</a:t>
            </a:r>
            <a:r>
              <a:rPr lang="ka-GE" sz="1400" dirty="0">
                <a:solidFill>
                  <a:schemeClr val="tx1"/>
                </a:solidFill>
              </a:rPr>
              <a:t>-50-A ტიპის ინსინერატორის დამონტაჟებას. საპროექტო ინსინერატორის  წარმადობა იქნება 50-60 კგ/სთ.</a:t>
            </a:r>
          </a:p>
          <a:p>
            <a:pPr algn="just"/>
            <a:r>
              <a:rPr lang="ka-GE" sz="1400" dirty="0">
                <a:solidFill>
                  <a:schemeClr val="tx1"/>
                </a:solidFill>
              </a:rPr>
              <a:t>იმის გათვალისწინებით, რომ ინსინერატორი მდებარეობს ქალაქის მჭიდროდ დასახლებული ზონის ფარგლებში (უახლოესი საცხოვრებელი სახლები დაცილებულია 40-50 მ-ით, ხოლო იმერეთის რეგიონალური კლინიკური საავადმყოფო 25-30 მ-ით), აუცილებლობას წარმოადგენს ატმოსფერულ ჰაერში მავნე ნივთიერებათა ემისიების დეტალური გაანგარიშება და საჭიროების შემთხვევაში, ინსინერატორის ექსპლუატაციის პირობების კორექტირება (მაგალითად საკვამლე მილის სიმაღლის გაზრდა). აღნიშნულიდან გამომდინარე, ,,გარემოსდაცვითი შეფასების კოდექსის’’ მე-7 მუხლის მე-13 ნაწილის გათვალისწინებით, საქმიანობის განმახორციელებელმა კომპანიამ მიიღო გადაწყვეტილება, პროექტის განხორციელებისთვის გაიაროს გარემოზე ზემოქმედების შეფასების პროცედურა</a:t>
            </a:r>
            <a:r>
              <a:rPr lang="ka-GE" sz="1400" dirty="0" smtClean="0">
                <a:solidFill>
                  <a:schemeClr val="tx1"/>
                </a:solidFill>
              </a:rPr>
              <a:t>.</a:t>
            </a:r>
          </a:p>
          <a:p>
            <a:pPr algn="just"/>
            <a:r>
              <a:rPr lang="ka-GE" sz="1400" dirty="0" smtClean="0">
                <a:solidFill>
                  <a:schemeClr val="tx1"/>
                </a:solidFill>
              </a:rPr>
              <a:t>გზშ-ს </a:t>
            </a:r>
            <a:r>
              <a:rPr lang="ka-GE" sz="1400" dirty="0">
                <a:solidFill>
                  <a:schemeClr val="tx1"/>
                </a:solidFill>
              </a:rPr>
              <a:t>პროცედურის პირველი ეტაპი სკოპინგის პროცედურაა და საქართველოს კანონის ,,გარემოსდაცვითი შეფასების კოდექსის’’ მე-8 მუხლის შესაბამისად მომზადდა სკოპინგის </a:t>
            </a:r>
            <a:r>
              <a:rPr lang="ka-GE" sz="1400" dirty="0" smtClean="0">
                <a:solidFill>
                  <a:schemeClr val="tx1"/>
                </a:solidFill>
              </a:rPr>
              <a:t>ანგარიში.</a:t>
            </a:r>
          </a:p>
          <a:p>
            <a:pPr algn="just"/>
            <a:r>
              <a:rPr lang="ka-GE" sz="1400" dirty="0">
                <a:solidFill>
                  <a:schemeClr val="tx1"/>
                </a:solidFill>
              </a:rPr>
              <a:t>კანონის მიხედვით, სკოპინგის ანგარიშის შესწავლის საფუძველზე სამინისტრო გასცემს სკოპინგის დასკვნას, რომლითაც განისაზღვრება გზშ-ის ანგარიშის მომზადებისთვის საჭირო კვლევების, მოსაპოვებელი და შესასწავლი ინფორმაციის ჩამონათვალი. სკოპინგის დასკვნის გათვალისწინება სავალდებულოა გზშ-ის  ანგარიშის მომზადებისას</a:t>
            </a:r>
            <a:r>
              <a:rPr lang="ka-GE" sz="1400" dirty="0" smtClean="0">
                <a:solidFill>
                  <a:schemeClr val="tx1"/>
                </a:solidFill>
              </a:rPr>
              <a:t>.</a:t>
            </a:r>
            <a:endParaRPr lang="en-US" sz="1400" dirty="0" smtClean="0">
              <a:solidFill>
                <a:schemeClr val="tx1"/>
              </a:solidFill>
            </a:endParaRPr>
          </a:p>
          <a:p>
            <a:pPr algn="just"/>
            <a:r>
              <a:rPr lang="ka-GE" sz="1400" dirty="0">
                <a:solidFill>
                  <a:schemeClr val="tx1"/>
                </a:solidFill>
              </a:rPr>
              <a:t>საქმიანობას ახორციელებს სსიპ - ლ. საყვარელიძის სახელობის დაავადებათა კონტროლისა და საზოგადოებრივი ჯანმრთელობის ეროვნული ცენტრი, ხოლო სკოპინგის ანგარიში მომზადებულია შპს ,,გამა კონსალტინგის’’ მიერ.</a:t>
            </a:r>
          </a:p>
          <a:p>
            <a:pPr algn="just"/>
            <a:endParaRPr lang="en-US" sz="1400" dirty="0">
              <a:solidFill>
                <a:schemeClr val="tx1"/>
              </a:solidFill>
            </a:endParaRPr>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2276" y="489279"/>
            <a:ext cx="6686550" cy="629735"/>
          </a:xfrm>
        </p:spPr>
        <p:txBody>
          <a:bodyPr>
            <a:normAutofit/>
          </a:bodyPr>
          <a:lstStyle/>
          <a:p>
            <a:r>
              <a:rPr lang="ka-GE" sz="2600" dirty="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1148141" y="1221019"/>
            <a:ext cx="7900166" cy="4403603"/>
          </a:xfrm>
        </p:spPr>
        <p:txBody>
          <a:bodyPr>
            <a:noAutofit/>
          </a:bodyPr>
          <a:lstStyle/>
          <a:p>
            <a:pPr algn="just"/>
            <a:r>
              <a:rPr lang="ka-GE" sz="1600" dirty="0">
                <a:solidFill>
                  <a:schemeClr val="tx1"/>
                </a:solidFill>
              </a:rPr>
              <a:t>დაგეგმილი საქმიანობა ითვალისწინებს, სსიპ - ლ. საყვარელიძის სახელობის დაავადებათა კონტროლისა და საზოგადოებრივი ჯანმრთელობის დაცვის ეროვნული ცენტრის ქუთაისის ფილიალის ტერიტორიაზე არსებული ინსინერატორის ნაცვლად ახალი, უფრო მაღალი წარმადობის, „</a:t>
            </a:r>
            <a:r>
              <a:rPr lang="ka-GE" sz="1600" dirty="0" err="1">
                <a:solidFill>
                  <a:schemeClr val="tx1"/>
                </a:solidFill>
              </a:rPr>
              <a:t>PYROLYTIC</a:t>
            </a:r>
            <a:r>
              <a:rPr lang="ka-GE" sz="1600" dirty="0">
                <a:solidFill>
                  <a:schemeClr val="tx1"/>
                </a:solidFill>
              </a:rPr>
              <a:t>“ ფირმის, </a:t>
            </a:r>
            <a:r>
              <a:rPr lang="ka-GE" sz="1600" dirty="0" err="1">
                <a:solidFill>
                  <a:schemeClr val="tx1"/>
                </a:solidFill>
              </a:rPr>
              <a:t>CP</a:t>
            </a:r>
            <a:r>
              <a:rPr lang="ka-GE" sz="1600" dirty="0">
                <a:solidFill>
                  <a:schemeClr val="tx1"/>
                </a:solidFill>
              </a:rPr>
              <a:t>-50-A ტიპის ინსინერატორის მონტაჟს.</a:t>
            </a:r>
          </a:p>
          <a:p>
            <a:pPr algn="just"/>
            <a:r>
              <a:rPr lang="ka-GE" sz="1600" dirty="0">
                <a:solidFill>
                  <a:schemeClr val="tx1"/>
                </a:solidFill>
              </a:rPr>
              <a:t>ინსინერატორის არსებული შენობა მდებარეობს, სსიპ - ლ. საყვარელიძის სახელობის დაავადებათა კონტროლისა და საზოგადოებრივი ჯანმრთელობის დაცვის ეროვნული ცენტრის ქუთაისის ფილიალის ტერიტორიაზე, კერძოდ: ქ. ქუთაისში, ოცხელის ქუჩა </a:t>
            </a:r>
            <a:r>
              <a:rPr lang="ka-GE" sz="1600" dirty="0" err="1">
                <a:solidFill>
                  <a:schemeClr val="tx1"/>
                </a:solidFill>
              </a:rPr>
              <a:t>N2</a:t>
            </a:r>
            <a:r>
              <a:rPr lang="ka-GE" sz="1600" dirty="0">
                <a:solidFill>
                  <a:schemeClr val="tx1"/>
                </a:solidFill>
              </a:rPr>
              <a:t>-ში. ინსინერატორის შენობა წარმოადგენს ერთსართულიან კაპიტალურ ნაგებობას საერთო ფართობით 42 </a:t>
            </a:r>
            <a:r>
              <a:rPr lang="ka-GE" sz="1600" dirty="0" err="1">
                <a:solidFill>
                  <a:schemeClr val="tx1"/>
                </a:solidFill>
              </a:rPr>
              <a:t>მ</a:t>
            </a:r>
            <a:r>
              <a:rPr lang="ka-GE" sz="1600" baseline="30000" dirty="0" err="1">
                <a:solidFill>
                  <a:schemeClr val="tx1"/>
                </a:solidFill>
              </a:rPr>
              <a:t>2</a:t>
            </a:r>
            <a:r>
              <a:rPr lang="ka-GE" sz="1600" dirty="0">
                <a:solidFill>
                  <a:schemeClr val="tx1"/>
                </a:solidFill>
              </a:rPr>
              <a:t> (შენობის ზომებია 7 x  6 x 4).  შენობა შედგება ორი სათავსისაგან, რომელთაგან ერთში განთავსებული იქნება ინსინერატორი, ხოლო მეორე გამოყენებული იქნება როგორც სასაწყობო სათავსი. შენობაში შეყვანილია გამდინარე წყალი, ელექტროენეგია და ბუნებრივი აირი.     </a:t>
            </a:r>
          </a:p>
          <a:p>
            <a:pPr algn="just"/>
            <a:r>
              <a:rPr lang="ka-GE" sz="1600" dirty="0">
                <a:solidFill>
                  <a:schemeClr val="tx1"/>
                </a:solidFill>
              </a:rPr>
              <a:t>აღსანიშნავია, რომ ინსინერატორის შენობა მდებარეობს ქალაქის მჭიდროდ დასახლებული უბნის ფარგლებში, სადაც უახლოესი საცხოვრებელი სახლებიდან დაცილების მანძილი შეადგენს 40-50 მ-ს, ხოლო იმერეთის რეგიონალური კლინიკური საავადმყოფოს შენობა დაცილებულია 25-30 მ-ით. </a:t>
            </a:r>
            <a:endParaRPr lang="en-US" sz="1600" dirty="0">
              <a:solidFill>
                <a:schemeClr val="tx1"/>
              </a:solidFill>
            </a:endParaRPr>
          </a:p>
        </p:txBody>
      </p:sp>
    </p:spTree>
    <p:extLst>
      <p:ext uri="{BB962C8B-B14F-4D97-AF65-F5344CB8AC3E}">
        <p14:creationId xmlns:p14="http://schemas.microsoft.com/office/powerpoint/2010/main" val="39080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7022" y="1522017"/>
            <a:ext cx="8543925" cy="3751732"/>
          </a:xfrm>
        </p:spPr>
        <p:txBody>
          <a:bodyPr/>
          <a:lstStyle/>
          <a:p>
            <a:endParaRPr lang="ru-RU" dirty="0"/>
          </a:p>
        </p:txBody>
      </p:sp>
      <p:sp>
        <p:nvSpPr>
          <p:cNvPr id="4" name="Title 3"/>
          <p:cNvSpPr>
            <a:spLocks noGrp="1"/>
          </p:cNvSpPr>
          <p:nvPr>
            <p:ph type="title"/>
          </p:nvPr>
        </p:nvSpPr>
        <p:spPr>
          <a:xfrm>
            <a:off x="845999" y="550791"/>
            <a:ext cx="8543925" cy="331712"/>
          </a:xfrm>
        </p:spPr>
        <p:txBody>
          <a:bodyPr>
            <a:normAutofit fontScale="90000"/>
          </a:bodyPr>
          <a:lstStyle/>
          <a:p>
            <a:r>
              <a:rPr lang="ka-GE" sz="2600" dirty="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5" name="Rectangle 4"/>
          <p:cNvSpPr/>
          <p:nvPr/>
        </p:nvSpPr>
        <p:spPr>
          <a:xfrm>
            <a:off x="95679" y="1029007"/>
            <a:ext cx="5022282" cy="307777"/>
          </a:xfrm>
          <a:prstGeom prst="rect">
            <a:avLst/>
          </a:prstGeom>
        </p:spPr>
        <p:txBody>
          <a:bodyPr wrap="square">
            <a:spAutoFit/>
          </a:bodyPr>
          <a:lstStyle/>
          <a:p>
            <a:pPr algn="ctr"/>
            <a:r>
              <a:rPr lang="ka-GE" sz="1400" dirty="0" smtClean="0">
                <a:solidFill>
                  <a:schemeClr val="accent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ინსინერატორის </a:t>
            </a:r>
            <a:r>
              <a:rPr lang="ka-GE" sz="1400" dirty="0">
                <a:solidFill>
                  <a:schemeClr val="accent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არსებული </a:t>
            </a:r>
            <a:r>
              <a:rPr lang="ka-GE" sz="1400" dirty="0" smtClean="0">
                <a:solidFill>
                  <a:schemeClr val="accent2">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შენობის ხედები</a:t>
            </a:r>
            <a:endParaRPr lang="ka-GE" sz="1400" dirty="0">
              <a:solidFill>
                <a:schemeClr val="accent2">
                  <a:lumMod val="75000"/>
                </a:schemeClr>
              </a:solidFill>
              <a:effectLst>
                <a:outerShdw blurRad="38100" dist="38100" dir="2700000" algn="tl">
                  <a:srgbClr val="000000">
                    <a:alpha val="43137"/>
                  </a:srgbClr>
                </a:outerShdw>
              </a:effectLst>
            </a:endParaRPr>
          </a:p>
        </p:txBody>
      </p:sp>
      <p:pic>
        <p:nvPicPr>
          <p:cNvPr id="6" name="Picture 5" descr="D:\Nika\Desktop\insineratori axali\ქუთაისის\ინსინერატორი ქუთაისი სურათები\DSCN02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99" y="1591617"/>
            <a:ext cx="3853592" cy="3682131"/>
          </a:xfrm>
          <a:prstGeom prst="rect">
            <a:avLst/>
          </a:prstGeom>
          <a:noFill/>
          <a:ln>
            <a:noFill/>
          </a:ln>
        </p:spPr>
      </p:pic>
      <p:pic>
        <p:nvPicPr>
          <p:cNvPr id="8" name="Picture 7" descr="D:\Nika\Desktop\insineratori axali\ქუთაისის\ინსინერატორი ქუთაისი სურათები\DSCN021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568" y="1591618"/>
            <a:ext cx="3902147" cy="3682130"/>
          </a:xfrm>
          <a:prstGeom prst="rect">
            <a:avLst/>
          </a:prstGeom>
          <a:noFill/>
          <a:ln>
            <a:noFill/>
          </a:ln>
        </p:spPr>
      </p:pic>
    </p:spTree>
    <p:extLst>
      <p:ext uri="{BB962C8B-B14F-4D97-AF65-F5344CB8AC3E}">
        <p14:creationId xmlns:p14="http://schemas.microsoft.com/office/powerpoint/2010/main" val="125174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2276" y="2717"/>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3" name="Rectangle 2"/>
          <p:cNvSpPr/>
          <p:nvPr/>
        </p:nvSpPr>
        <p:spPr>
          <a:xfrm>
            <a:off x="422276" y="556951"/>
            <a:ext cx="4953000" cy="307777"/>
          </a:xfrm>
          <a:prstGeom prst="rect">
            <a:avLst/>
          </a:prstGeom>
        </p:spPr>
        <p:txBody>
          <a:bodyPr>
            <a:spAutoFit/>
          </a:bodyPr>
          <a:lstStyle/>
          <a:p>
            <a:r>
              <a:rPr lang="ka-GE" sz="1400" dirty="0">
                <a:solidFill>
                  <a:schemeClr val="accent2">
                    <a:lumMod val="75000"/>
                  </a:schemeClr>
                </a:solidFill>
                <a:effectLst>
                  <a:outerShdw blurRad="38100" dist="38100" dir="2700000" algn="tl">
                    <a:srgbClr val="000000">
                      <a:alpha val="43137"/>
                    </a:srgbClr>
                  </a:outerShdw>
                </a:effectLst>
              </a:rPr>
              <a:t>ტერიტორიის სიტუაციური სქემა</a:t>
            </a:r>
          </a:p>
        </p:txBody>
      </p:sp>
      <p:pic>
        <p:nvPicPr>
          <p:cNvPr id="10" name="Picture 9"/>
          <p:cNvPicPr>
            <a:picLocks noChangeAspect="1"/>
          </p:cNvPicPr>
          <p:nvPr/>
        </p:nvPicPr>
        <p:blipFill>
          <a:blip r:embed="rId2"/>
          <a:stretch>
            <a:fillRect/>
          </a:stretch>
        </p:blipFill>
        <p:spPr>
          <a:xfrm>
            <a:off x="947257" y="1009761"/>
            <a:ext cx="8011486" cy="5347751"/>
          </a:xfrm>
          <a:prstGeom prst="rect">
            <a:avLst/>
          </a:prstGeom>
        </p:spPr>
      </p:pic>
    </p:spTree>
    <p:extLst>
      <p:ext uri="{BB962C8B-B14F-4D97-AF65-F5344CB8AC3E}">
        <p14:creationId xmlns:p14="http://schemas.microsoft.com/office/powerpoint/2010/main" val="92241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2276" y="-14061"/>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2" name="Text Placeholder 1"/>
          <p:cNvSpPr>
            <a:spLocks noGrp="1"/>
          </p:cNvSpPr>
          <p:nvPr>
            <p:ph type="body" idx="1"/>
          </p:nvPr>
        </p:nvSpPr>
        <p:spPr>
          <a:xfrm>
            <a:off x="486562" y="703789"/>
            <a:ext cx="4613945" cy="5722178"/>
          </a:xfrm>
        </p:spPr>
        <p:txBody>
          <a:bodyPr>
            <a:noAutofit/>
          </a:bodyPr>
          <a:lstStyle/>
          <a:p>
            <a:pPr algn="just"/>
            <a:r>
              <a:rPr lang="ka-GE" sz="1400" dirty="0">
                <a:solidFill>
                  <a:schemeClr val="tx1"/>
                </a:solidFill>
              </a:rPr>
              <a:t>საპროექტო ინსინერატორი განკუთვნილია საავადმყოფოების, კლინიკების, ლაბორატორიების, ფარმაცევტული ინდუსტრიების მიერ წარმოქმნილი ნებისმიერი სახის აალებადი ნარჩენების და სხვა სამრეწველო ნარჩენების განადგურებისთვის. მისი სიმძლავრე შეადგენს 50-60 კგ/სთ-ს ან 480-720 კგ/დღის განმავლობაში, 8-12 სთ-იანი მუშაობის რეჟიმის პირობებში</a:t>
            </a:r>
            <a:r>
              <a:rPr lang="ka-GE" sz="1400" dirty="0" smtClean="0">
                <a:solidFill>
                  <a:schemeClr val="tx1"/>
                </a:solidFill>
              </a:rPr>
              <a:t>.</a:t>
            </a:r>
          </a:p>
          <a:p>
            <a:pPr algn="just"/>
            <a:r>
              <a:rPr lang="ka-GE" sz="1400" dirty="0">
                <a:solidFill>
                  <a:schemeClr val="tx1"/>
                </a:solidFill>
              </a:rPr>
              <a:t>საპროექტო ინსინერატორში, შესაძლებელია ნარჩენების გაზიფიცირების კონტროლი. ჩატვირთვების დროს ის ხელს უშლის კვამლისა და მტვრის მნიშვნელოვანი რაოდენობით წარმოქმნას და ნარჩენების რეგულარული და სრული წვის საშუალებას იძლევა.</a:t>
            </a:r>
          </a:p>
          <a:p>
            <a:pPr algn="just"/>
            <a:r>
              <a:rPr lang="ka-GE" sz="1400" dirty="0">
                <a:solidFill>
                  <a:schemeClr val="tx1"/>
                </a:solidFill>
              </a:rPr>
              <a:t>ევროპული რეგულაციების </a:t>
            </a:r>
            <a:r>
              <a:rPr lang="ka-GE" sz="1400" dirty="0" err="1">
                <a:solidFill>
                  <a:schemeClr val="tx1"/>
                </a:solidFill>
              </a:rPr>
              <a:t>CE</a:t>
            </a:r>
            <a:r>
              <a:rPr lang="ka-GE" sz="1400" dirty="0">
                <a:solidFill>
                  <a:schemeClr val="tx1"/>
                </a:solidFill>
              </a:rPr>
              <a:t>/76/2000 და </a:t>
            </a:r>
            <a:r>
              <a:rPr lang="ka-GE" sz="1400" dirty="0" err="1">
                <a:solidFill>
                  <a:schemeClr val="tx1"/>
                </a:solidFill>
              </a:rPr>
              <a:t>CE</a:t>
            </a:r>
            <a:r>
              <a:rPr lang="ka-GE" sz="1400" dirty="0">
                <a:solidFill>
                  <a:schemeClr val="tx1"/>
                </a:solidFill>
              </a:rPr>
              <a:t>/75/2010 შესაბამისად, წვის </a:t>
            </a:r>
            <a:r>
              <a:rPr lang="ka-GE" sz="1400" dirty="0" err="1">
                <a:solidFill>
                  <a:schemeClr val="tx1"/>
                </a:solidFill>
              </a:rPr>
              <a:t>აირადი</a:t>
            </a:r>
            <a:r>
              <a:rPr lang="ka-GE" sz="1400" dirty="0">
                <a:solidFill>
                  <a:schemeClr val="tx1"/>
                </a:solidFill>
              </a:rPr>
              <a:t> პროდუქტი იწვის ხელახალი წვის მეორე კამერაში, მინიმუმ </a:t>
            </a:r>
            <a:r>
              <a:rPr lang="ka-GE" sz="1400" dirty="0" err="1">
                <a:solidFill>
                  <a:schemeClr val="tx1"/>
                </a:solidFill>
              </a:rPr>
              <a:t>850°C</a:t>
            </a:r>
            <a:r>
              <a:rPr lang="ka-GE" sz="1400" dirty="0">
                <a:solidFill>
                  <a:schemeClr val="tx1"/>
                </a:solidFill>
              </a:rPr>
              <a:t> ტემპერატურაზე 2 წამის განმავლობაში.</a:t>
            </a:r>
          </a:p>
          <a:p>
            <a:pPr algn="just"/>
            <a:r>
              <a:rPr lang="ka-GE" sz="1400" dirty="0">
                <a:solidFill>
                  <a:schemeClr val="tx1"/>
                </a:solidFill>
              </a:rPr>
              <a:t>საპროექტო ინსინერატორი შექმნილია უწყვეტი კვების სისტემის შესაბამისად. უწყვეტი კვების სისტემა ხელს უშლის ღუმელის </a:t>
            </a:r>
            <a:r>
              <a:rPr lang="ka-GE" sz="1400" dirty="0" err="1">
                <a:solidFill>
                  <a:schemeClr val="tx1"/>
                </a:solidFill>
              </a:rPr>
              <a:t>გადახურებას</a:t>
            </a:r>
            <a:r>
              <a:rPr lang="ka-GE" sz="1400" dirty="0">
                <a:solidFill>
                  <a:schemeClr val="tx1"/>
                </a:solidFill>
              </a:rPr>
              <a:t> და </a:t>
            </a:r>
            <a:r>
              <a:rPr lang="ka-GE" sz="1400" dirty="0" err="1">
                <a:solidFill>
                  <a:schemeClr val="tx1"/>
                </a:solidFill>
              </a:rPr>
              <a:t>დაუმწვარი</a:t>
            </a:r>
            <a:r>
              <a:rPr lang="ka-GE" sz="1400" dirty="0">
                <a:solidFill>
                  <a:schemeClr val="tx1"/>
                </a:solidFill>
              </a:rPr>
              <a:t> ფერფლის დაგროვებას, ასევე, უზრუნველყოფს ინსინერატორის სასიცოცხლო ციკლის ხანგრძლივობას.</a:t>
            </a:r>
          </a:p>
          <a:p>
            <a:pPr algn="just"/>
            <a:r>
              <a:rPr lang="ka-GE" sz="1400" dirty="0">
                <a:solidFill>
                  <a:schemeClr val="tx1"/>
                </a:solidFill>
              </a:rPr>
              <a:t>ინსინერატორის იმუშავებს 150 სამუშაო დღეს, დღეში 8 საათიანი გრაფიკით, წლის განმავლობაში 1200 საათის განმავლობაში.</a:t>
            </a:r>
            <a:endParaRPr lang="en-US" sz="1400" dirty="0">
              <a:solidFill>
                <a:schemeClr val="tx1"/>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821986142"/>
              </p:ext>
            </p:extLst>
          </p:nvPr>
        </p:nvGraphicFramePr>
        <p:xfrm>
          <a:off x="5327008" y="1380448"/>
          <a:ext cx="4009938" cy="3877771"/>
        </p:xfrm>
        <a:graphic>
          <a:graphicData uri="http://schemas.openxmlformats.org/drawingml/2006/table">
            <a:tbl>
              <a:tblPr firstRow="1" firstCol="1" bandRow="1">
                <a:tableStyleId>{BC89EF96-8CEA-46FF-86C4-4CE0E7609802}</a:tableStyleId>
              </a:tblPr>
              <a:tblGrid>
                <a:gridCol w="1266584"/>
                <a:gridCol w="92779"/>
                <a:gridCol w="791246"/>
                <a:gridCol w="791246"/>
                <a:gridCol w="1068083"/>
              </a:tblGrid>
              <a:tr h="131960">
                <a:tc gridSpan="4">
                  <a:txBody>
                    <a:bodyPr/>
                    <a:lstStyle/>
                    <a:p>
                      <a:pPr algn="ctr">
                        <a:spcAft>
                          <a:spcPts val="0"/>
                        </a:spcAft>
                      </a:pPr>
                      <a:r>
                        <a:rPr lang="ka-GE" sz="1200" b="0" dirty="0">
                          <a:effectLst/>
                        </a:rPr>
                        <a:t>დანიშნულება</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mpd="sng">
                      <a:noFill/>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CP 50</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mpd="sng">
                      <a:noFill/>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50-60 კგ/სთ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მუშაობის ხანგრძლივობა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8-12 სთ/დღ</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263920">
                <a:tc gridSpan="4">
                  <a:txBody>
                    <a:bodyPr/>
                    <a:lstStyle/>
                    <a:p>
                      <a:pPr>
                        <a:spcAft>
                          <a:spcPts val="0"/>
                        </a:spcAft>
                      </a:pPr>
                      <a:r>
                        <a:rPr lang="ka-GE" sz="1200" b="0">
                          <a:effectLst/>
                        </a:rPr>
                        <a:t>საშუალო დაბალი თბოუნარიანობა (L.C.P)</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3 500 კკალ/კგ</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წვის კამერის მოცულობა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1 200 ლ</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თბოტევადობა  – სითბური 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240 კვტ / 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ბუნებრივი აირის ხარჯი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17.6 მ</a:t>
                      </a:r>
                      <a:r>
                        <a:rPr lang="ka-GE" sz="1200" b="0" baseline="30000">
                          <a:effectLst/>
                        </a:rPr>
                        <a:t>3</a:t>
                      </a:r>
                      <a:r>
                        <a:rPr lang="ka-GE" sz="1200" b="0">
                          <a:effectLst/>
                        </a:rPr>
                        <a:t>/სთ.</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rowSpan="2">
                  <a:txBody>
                    <a:bodyPr/>
                    <a:lstStyle/>
                    <a:p>
                      <a:pPr>
                        <a:spcAft>
                          <a:spcPts val="0"/>
                        </a:spcAft>
                      </a:pPr>
                      <a:r>
                        <a:rPr lang="ka-GE" sz="1200" b="0">
                          <a:effectLst/>
                        </a:rPr>
                        <a:t>ტემპერატურა (°C):</a:t>
                      </a:r>
                    </a:p>
                    <a:p>
                      <a:pPr>
                        <a:spcAft>
                          <a:spcPts val="0"/>
                        </a:spcAft>
                      </a:pPr>
                      <a:r>
                        <a:rPr lang="ka-GE" sz="1200" b="0">
                          <a:effectLst/>
                        </a:rPr>
                        <a:t>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spcAft>
                          <a:spcPts val="0"/>
                        </a:spcAft>
                      </a:pPr>
                      <a:r>
                        <a:rPr lang="ka-GE" sz="1200" b="0">
                          <a:effectLst/>
                        </a:rPr>
                        <a:t>წვის ქვედა კამერაში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 850-900°C</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95880">
                <a:tc vMerge="1">
                  <a:txBody>
                    <a:bodyPr/>
                    <a:lstStyle/>
                    <a:p>
                      <a:endParaRPr lang="ka-GE"/>
                    </a:p>
                  </a:txBody>
                  <a:tcPr/>
                </a:tc>
                <a:tc gridSpan="3">
                  <a:txBody>
                    <a:bodyPr/>
                    <a:lstStyle/>
                    <a:p>
                      <a:pPr>
                        <a:spcAft>
                          <a:spcPts val="0"/>
                        </a:spcAft>
                      </a:pPr>
                      <a:r>
                        <a:rPr lang="ka-GE" sz="1200" b="0">
                          <a:effectLst/>
                        </a:rPr>
                        <a:t>წვის ზედა კამერაში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dirty="0">
                          <a:effectLst/>
                        </a:rPr>
                        <a:t>⩽ </a:t>
                      </a:r>
                      <a:r>
                        <a:rPr lang="ka-GE" sz="1200" b="0" dirty="0" err="1">
                          <a:effectLst/>
                        </a:rPr>
                        <a:t>1.100°C</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56892">
                <a:tc rowSpan="2">
                  <a:txBody>
                    <a:bodyPr/>
                    <a:lstStyle/>
                    <a:p>
                      <a:pPr>
                        <a:spcAft>
                          <a:spcPts val="0"/>
                        </a:spcAft>
                      </a:pPr>
                      <a:r>
                        <a:rPr lang="ka-GE" sz="1200" b="0">
                          <a:effectLst/>
                        </a:rPr>
                        <a:t>სანთურები: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spcAft>
                          <a:spcPts val="0"/>
                        </a:spcAft>
                      </a:pPr>
                      <a:r>
                        <a:rPr lang="ka-GE" sz="1200" b="0">
                          <a:effectLst/>
                        </a:rPr>
                        <a:t>წვის დროს</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250</a:t>
                      </a:r>
                      <a:r>
                        <a:rPr lang="ka-GE" sz="1200" b="0" spc="-10">
                          <a:effectLst/>
                        </a:rPr>
                        <a:t> </a:t>
                      </a:r>
                      <a:r>
                        <a:rPr lang="ka-GE" sz="1200" b="0">
                          <a:effectLst/>
                        </a:rPr>
                        <a:t>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vMerge="1">
                  <a:txBody>
                    <a:bodyPr/>
                    <a:lstStyle/>
                    <a:p>
                      <a:endParaRPr lang="ka-GE"/>
                    </a:p>
                  </a:txBody>
                  <a:tcPr/>
                </a:tc>
                <a:tc gridSpan="3">
                  <a:txBody>
                    <a:bodyPr/>
                    <a:lstStyle/>
                    <a:p>
                      <a:pPr>
                        <a:spcAft>
                          <a:spcPts val="0"/>
                        </a:spcAft>
                      </a:pPr>
                      <a:r>
                        <a:rPr lang="ka-GE" sz="1200" b="0">
                          <a:effectLst/>
                        </a:rPr>
                        <a:t>წვის შემდეგ</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250</a:t>
                      </a:r>
                      <a:r>
                        <a:rPr lang="ka-GE" sz="1200" b="0" spc="-10">
                          <a:effectLst/>
                        </a:rPr>
                        <a:t> </a:t>
                      </a:r>
                      <a:r>
                        <a:rPr lang="ka-GE" sz="1200" b="0">
                          <a:effectLst/>
                        </a:rPr>
                        <a:t>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ელექტრო დადგმული სიმძლავრე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3 კვტ</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63690">
                <a:tc rowSpan="2" gridSpan="2">
                  <a:txBody>
                    <a:bodyPr/>
                    <a:lstStyle/>
                    <a:p>
                      <a:pPr>
                        <a:spcAft>
                          <a:spcPts val="0"/>
                        </a:spcAft>
                      </a:pPr>
                      <a:r>
                        <a:rPr lang="ka-GE" sz="1200" b="0">
                          <a:effectLst/>
                        </a:rPr>
                        <a:t>კვამლსადენი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ka-GE"/>
                    </a:p>
                  </a:txBody>
                  <a:tcPr/>
                </a:tc>
                <a:tc gridSpan="2">
                  <a:txBody>
                    <a:bodyPr/>
                    <a:lstStyle/>
                    <a:p>
                      <a:pPr>
                        <a:spcAft>
                          <a:spcPts val="0"/>
                        </a:spcAft>
                      </a:pPr>
                      <a:r>
                        <a:rPr lang="ka-GE" sz="1200" b="0">
                          <a:effectLst/>
                        </a:rPr>
                        <a:t>სიგანე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a:txBody>
                    <a:bodyPr/>
                    <a:lstStyle/>
                    <a:p>
                      <a:pPr algn="ctr">
                        <a:spcAft>
                          <a:spcPts val="0"/>
                        </a:spcAft>
                      </a:pPr>
                      <a:r>
                        <a:rPr lang="ka-GE" sz="1200" b="0">
                          <a:effectLst/>
                        </a:rPr>
                        <a:t>Ø 40 სმ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2" vMerge="1">
                  <a:txBody>
                    <a:bodyPr/>
                    <a:lstStyle/>
                    <a:p>
                      <a:endParaRPr lang="ka-GE"/>
                    </a:p>
                  </a:txBody>
                  <a:tcPr/>
                </a:tc>
                <a:tc hMerge="1" vMerge="1">
                  <a:txBody>
                    <a:bodyPr/>
                    <a:lstStyle/>
                    <a:p>
                      <a:endParaRPr lang="ka-GE"/>
                    </a:p>
                  </a:txBody>
                  <a:tcPr/>
                </a:tc>
                <a:tc gridSpan="2">
                  <a:txBody>
                    <a:bodyPr/>
                    <a:lstStyle/>
                    <a:p>
                      <a:pPr>
                        <a:spcAft>
                          <a:spcPts val="0"/>
                        </a:spcAft>
                      </a:pPr>
                      <a:r>
                        <a:rPr lang="ka-GE" sz="1200" b="0">
                          <a:effectLst/>
                        </a:rPr>
                        <a:t>მინიმალური სიმაღლე</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ka-GE"/>
                    </a:p>
                  </a:txBody>
                  <a:tcPr/>
                </a:tc>
                <a:tc>
                  <a:txBody>
                    <a:bodyPr/>
                    <a:lstStyle/>
                    <a:p>
                      <a:pPr algn="ctr">
                        <a:spcAft>
                          <a:spcPts val="0"/>
                        </a:spcAft>
                      </a:pPr>
                      <a:r>
                        <a:rPr lang="ka-GE" sz="1200" b="0">
                          <a:effectLst/>
                        </a:rPr>
                        <a:t>18.00 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31960">
                <a:tc gridSpan="4">
                  <a:txBody>
                    <a:bodyPr/>
                    <a:lstStyle/>
                    <a:p>
                      <a:pPr>
                        <a:spcAft>
                          <a:spcPts val="0"/>
                        </a:spcAft>
                      </a:pPr>
                      <a:r>
                        <a:rPr lang="ka-GE" sz="1200" b="0">
                          <a:effectLst/>
                        </a:rPr>
                        <a:t>ჩამტვირთავი კარის ზომები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a:effectLst/>
                        </a:rPr>
                        <a:t>70 x 70 სმ</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76765">
                <a:tc rowSpan="2" gridSpan="3">
                  <a:txBody>
                    <a:bodyPr/>
                    <a:lstStyle/>
                    <a:p>
                      <a:pPr>
                        <a:spcAft>
                          <a:spcPts val="0"/>
                        </a:spcAft>
                      </a:pPr>
                      <a:r>
                        <a:rPr lang="ka-GE" sz="1200" b="0">
                          <a:effectLst/>
                        </a:rPr>
                        <a:t>ვენტილაცია:</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ka-GE"/>
                    </a:p>
                  </a:txBody>
                  <a:tcPr/>
                </a:tc>
                <a:tc rowSpan="2" hMerge="1">
                  <a:txBody>
                    <a:bodyPr/>
                    <a:lstStyle/>
                    <a:p>
                      <a:endParaRPr lang="ka-GE"/>
                    </a:p>
                  </a:txBody>
                  <a:tcPr/>
                </a:tc>
                <a:tc>
                  <a:txBody>
                    <a:bodyPr/>
                    <a:lstStyle/>
                    <a:p>
                      <a:pPr>
                        <a:spcAft>
                          <a:spcPts val="0"/>
                        </a:spcAft>
                      </a:pPr>
                      <a:r>
                        <a:rPr lang="ka-GE" sz="1200" b="0">
                          <a:effectLst/>
                        </a:rPr>
                        <a:t>მაღალი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ka-GE" sz="1200" b="0">
                          <a:effectLst/>
                        </a:rPr>
                        <a:t>6 დმ</a:t>
                      </a:r>
                      <a:r>
                        <a:rPr lang="ka-GE" sz="1200" b="0" baseline="30000">
                          <a:effectLst/>
                        </a:rPr>
                        <a:t>3</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90051">
                <a:tc gridSpan="3" vMerge="1">
                  <a:txBody>
                    <a:bodyPr/>
                    <a:lstStyle/>
                    <a:p>
                      <a:endParaRPr lang="ka-GE"/>
                    </a:p>
                  </a:txBody>
                  <a:tcPr/>
                </a:tc>
                <a:tc hMerge="1" vMerge="1">
                  <a:txBody>
                    <a:bodyPr/>
                    <a:lstStyle/>
                    <a:p>
                      <a:endParaRPr lang="ka-GE"/>
                    </a:p>
                  </a:txBody>
                  <a:tcPr/>
                </a:tc>
                <a:tc hMerge="1" vMerge="1">
                  <a:txBody>
                    <a:bodyPr/>
                    <a:lstStyle/>
                    <a:p>
                      <a:endParaRPr lang="ka-GE"/>
                    </a:p>
                  </a:txBody>
                  <a:tcPr/>
                </a:tc>
                <a:tc>
                  <a:txBody>
                    <a:bodyPr/>
                    <a:lstStyle/>
                    <a:p>
                      <a:pPr>
                        <a:spcAft>
                          <a:spcPts val="0"/>
                        </a:spcAft>
                      </a:pPr>
                      <a:r>
                        <a:rPr lang="ka-GE" sz="1200" b="0">
                          <a:effectLst/>
                        </a:rPr>
                        <a:t>დაბალი</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ka-GE" sz="1200" b="0">
                          <a:effectLst/>
                        </a:rPr>
                        <a:t>10 დმ</a:t>
                      </a:r>
                      <a:r>
                        <a:rPr lang="ka-GE" sz="1200" b="0" baseline="30000">
                          <a:effectLst/>
                        </a:rPr>
                        <a:t>3</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131960">
                <a:tc gridSpan="4">
                  <a:txBody>
                    <a:bodyPr/>
                    <a:lstStyle/>
                    <a:p>
                      <a:pPr>
                        <a:spcAft>
                          <a:spcPts val="0"/>
                        </a:spcAft>
                      </a:pPr>
                      <a:r>
                        <a:rPr lang="ka-GE" sz="1200" b="0">
                          <a:effectLst/>
                        </a:rPr>
                        <a:t>წონა </a:t>
                      </a:r>
                      <a:endPar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mpd="sng">
                      <a:noFill/>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ka-GE"/>
                    </a:p>
                  </a:txBody>
                  <a:tcPr/>
                </a:tc>
                <a:tc hMerge="1">
                  <a:txBody>
                    <a:bodyPr/>
                    <a:lstStyle/>
                    <a:p>
                      <a:endParaRPr lang="ka-GE"/>
                    </a:p>
                  </a:txBody>
                  <a:tcPr/>
                </a:tc>
                <a:tc hMerge="1">
                  <a:txBody>
                    <a:bodyPr/>
                    <a:lstStyle/>
                    <a:p>
                      <a:endParaRPr lang="ka-GE"/>
                    </a:p>
                  </a:txBody>
                  <a:tcPr/>
                </a:tc>
                <a:tc>
                  <a:txBody>
                    <a:bodyPr/>
                    <a:lstStyle/>
                    <a:p>
                      <a:pPr algn="ctr">
                        <a:spcAft>
                          <a:spcPts val="0"/>
                        </a:spcAft>
                      </a:pPr>
                      <a:r>
                        <a:rPr lang="ka-GE" sz="1200" b="0" dirty="0">
                          <a:effectLst/>
                        </a:rPr>
                        <a:t>6 ტონა</a:t>
                      </a:r>
                      <a:endPar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52184" marR="52184" marT="0" marB="0" anchor="ctr">
                    <a:lnL w="12700" cap="flat" cmpd="sng" algn="ctr">
                      <a:solidFill>
                        <a:schemeClr val="accent2">
                          <a:lumMod val="75000"/>
                        </a:schemeClr>
                      </a:solidFill>
                      <a:prstDash val="solid"/>
                      <a:round/>
                      <a:headEnd type="none" w="med" len="med"/>
                      <a:tailEnd type="none" w="med" len="med"/>
                    </a:lnL>
                    <a:lnR w="12700" cmpd="sng">
                      <a:noFill/>
                    </a:lnR>
                    <a:lnT w="12700" cap="flat" cmpd="sng" algn="ctr">
                      <a:solidFill>
                        <a:schemeClr val="accent2">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Rectangle 7"/>
          <p:cNvSpPr/>
          <p:nvPr/>
        </p:nvSpPr>
        <p:spPr>
          <a:xfrm>
            <a:off x="5515062" y="736451"/>
            <a:ext cx="3905774" cy="523220"/>
          </a:xfrm>
          <a:prstGeom prst="rect">
            <a:avLst/>
          </a:prstGeom>
        </p:spPr>
        <p:txBody>
          <a:bodyPr wrap="square">
            <a:spAutoFit/>
          </a:bodyPr>
          <a:lstStyle/>
          <a:p>
            <a:pPr algn="ctr"/>
            <a:r>
              <a:rPr lang="ka-GE" sz="1400" dirty="0">
                <a:solidFill>
                  <a:schemeClr val="accent2">
                    <a:lumMod val="75000"/>
                  </a:schemeClr>
                </a:solidFill>
                <a:ea typeface="Calibri" panose="020F0502020204030204" pitchFamily="34" charset="0"/>
                <a:cs typeface="Times New Roman" panose="02020603050405020304" pitchFamily="18" charset="0"/>
              </a:rPr>
              <a:t>საპროექტო </a:t>
            </a:r>
            <a:r>
              <a:rPr lang="ka-GE" sz="1400" dirty="0" err="1">
                <a:solidFill>
                  <a:schemeClr val="accent2">
                    <a:lumMod val="75000"/>
                  </a:schemeClr>
                </a:solidFill>
                <a:ea typeface="Calibri" panose="020F0502020204030204" pitchFamily="34" charset="0"/>
                <a:cs typeface="Times New Roman" panose="02020603050405020304" pitchFamily="18" charset="0"/>
              </a:rPr>
              <a:t>CP</a:t>
            </a:r>
            <a:r>
              <a:rPr lang="ka-GE" sz="1400" dirty="0">
                <a:solidFill>
                  <a:schemeClr val="accent2">
                    <a:lumMod val="75000"/>
                  </a:schemeClr>
                </a:solidFill>
                <a:ea typeface="Calibri" panose="020F0502020204030204" pitchFamily="34" charset="0"/>
                <a:cs typeface="Times New Roman" panose="02020603050405020304" pitchFamily="18" charset="0"/>
              </a:rPr>
              <a:t>-50-A ინსინერატორის ტექნიკური მახასიათებლები</a:t>
            </a:r>
            <a:endParaRPr lang="ka-GE" sz="1400" dirty="0">
              <a:solidFill>
                <a:schemeClr val="accent2">
                  <a:lumMod val="75000"/>
                </a:schemeClr>
              </a:solidFill>
            </a:endParaRPr>
          </a:p>
        </p:txBody>
      </p:sp>
    </p:spTree>
    <p:extLst>
      <p:ext uri="{BB962C8B-B14F-4D97-AF65-F5344CB8AC3E}">
        <p14:creationId xmlns:p14="http://schemas.microsoft.com/office/powerpoint/2010/main" val="32861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287943"/>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328978" y="1245409"/>
            <a:ext cx="4050075" cy="3631763"/>
          </a:xfrm>
          <a:prstGeom prst="rect">
            <a:avLst/>
          </a:prstGeom>
        </p:spPr>
        <p:txBody>
          <a:bodyPr wrap="square">
            <a:spAutoFit/>
          </a:bodyPr>
          <a:lstStyle/>
          <a:p>
            <a:pPr>
              <a:spcAft>
                <a:spcPts val="600"/>
              </a:spcAft>
            </a:pPr>
            <a:r>
              <a:rPr lang="ka-GE" sz="1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საპროექტო ინსინერატორი შემადგენლობაშია:</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ნარჩენების წვის კამერა: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სრულად წყალგაუმტარი კარი ნარჩენების მექანიკური ჩატვირთვისთვის; </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წვის სანთურა, რომელიც გამოიყენება ნარჩენების აალებისათვის.</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აირის შემდგომი წვის კამერა: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აირების წვის სანთურა;</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მოწყობილობა, რომელიც იწოვს ჰაერს აირების შემდგომი წვის მიზნით;</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მოწყობილობა, რომელიც იწოვს გამაგრილებელ ჰაერს ნამწვი არიებისათვის;</a:t>
            </a:r>
          </a:p>
          <a:p>
            <a:pPr marL="569913" lvl="1" indent="-342900" algn="just">
              <a:spcBef>
                <a:spcPts val="600"/>
              </a:spcBef>
              <a:buFont typeface="Courier New" panose="02070309020205020404" pitchFamily="49" charset="0"/>
              <a:buChar char="o"/>
            </a:pPr>
            <a:r>
              <a:rPr lang="ka-GE" sz="1200" dirty="0">
                <a:effectLst>
                  <a:outerShdw blurRad="38100" dist="38100" dir="2700000" algn="tl">
                    <a:srgbClr val="000000">
                      <a:alpha val="43137"/>
                    </a:srgbClr>
                  </a:outerShdw>
                </a:effectLst>
              </a:rPr>
              <a:t>ნამწვი აირების საევაკუაციო გარსი.</a:t>
            </a:r>
          </a:p>
          <a:p>
            <a:pPr marL="342900" lvl="0" indent="-342900" algn="just">
              <a:spcBef>
                <a:spcPts val="600"/>
              </a:spcBef>
              <a:buFont typeface="Symbol" panose="05050102010706020507" pitchFamily="18" charset="2"/>
              <a:buChar char=""/>
            </a:pPr>
            <a:r>
              <a:rPr lang="ka-GE" sz="1200" dirty="0">
                <a:effectLst>
                  <a:outerShdw blurRad="38100" dist="38100" dir="2700000" algn="tl">
                    <a:srgbClr val="000000">
                      <a:alpha val="43137"/>
                    </a:srgbClr>
                  </a:outerShdw>
                </a:effectLst>
              </a:rPr>
              <a:t>სრული მართვის პანელი, რომელიც ავტომატურად უზრუნველყოფს სრულ ციკლს.</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138" y="2055302"/>
            <a:ext cx="5201376" cy="4391638"/>
          </a:xfrm>
          <a:prstGeom prst="rect">
            <a:avLst/>
          </a:prstGeom>
        </p:spPr>
      </p:pic>
    </p:spTree>
    <p:extLst>
      <p:ext uri="{BB962C8B-B14F-4D97-AF65-F5344CB8AC3E}">
        <p14:creationId xmlns:p14="http://schemas.microsoft.com/office/powerpoint/2010/main" val="66362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4061"/>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8" name="Rectangle 7"/>
          <p:cNvSpPr/>
          <p:nvPr/>
        </p:nvSpPr>
        <p:spPr>
          <a:xfrm>
            <a:off x="422276" y="615674"/>
            <a:ext cx="5675852" cy="307777"/>
          </a:xfrm>
          <a:prstGeom prst="rect">
            <a:avLst/>
          </a:prstGeom>
        </p:spPr>
        <p:txBody>
          <a:bodyPr wrap="square">
            <a:spAutoFit/>
          </a:bodyPr>
          <a:lstStyle/>
          <a:p>
            <a:r>
              <a:rPr lang="ka-GE" sz="1400" dirty="0">
                <a:solidFill>
                  <a:schemeClr val="accent2">
                    <a:lumMod val="75000"/>
                  </a:schemeClr>
                </a:solidFill>
                <a:effectLst>
                  <a:outerShdw blurRad="38100" dist="38100" dir="2700000" algn="tl">
                    <a:srgbClr val="000000">
                      <a:alpha val="43137"/>
                    </a:srgbClr>
                  </a:outerShdw>
                </a:effectLst>
              </a:rPr>
              <a:t> </a:t>
            </a:r>
            <a:r>
              <a:rPr lang="ka-GE" sz="1400" dirty="0" err="1">
                <a:solidFill>
                  <a:schemeClr val="accent2">
                    <a:lumMod val="75000"/>
                  </a:schemeClr>
                </a:solidFill>
                <a:effectLst>
                  <a:outerShdw blurRad="38100" dist="38100" dir="2700000" algn="tl">
                    <a:srgbClr val="000000">
                      <a:alpha val="43137"/>
                    </a:srgbClr>
                  </a:outerShdw>
                </a:effectLst>
              </a:rPr>
              <a:t>CP</a:t>
            </a:r>
            <a:r>
              <a:rPr lang="ka-GE" sz="1400" dirty="0">
                <a:solidFill>
                  <a:schemeClr val="accent2">
                    <a:lumMod val="75000"/>
                  </a:schemeClr>
                </a:solidFill>
                <a:effectLst>
                  <a:outerShdw blurRad="38100" dist="38100" dir="2700000" algn="tl">
                    <a:srgbClr val="000000">
                      <a:alpha val="43137"/>
                    </a:srgbClr>
                  </a:outerShdw>
                </a:effectLst>
              </a:rPr>
              <a:t>-50-A ფირმის საპროექტო ინსინერატორი (ჭრილები და გეგმა)</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021" y="1060850"/>
            <a:ext cx="6269276" cy="5339949"/>
          </a:xfrm>
          <a:prstGeom prst="rect">
            <a:avLst/>
          </a:prstGeom>
        </p:spPr>
      </p:pic>
    </p:spTree>
    <p:extLst>
      <p:ext uri="{BB962C8B-B14F-4D97-AF65-F5344CB8AC3E}">
        <p14:creationId xmlns:p14="http://schemas.microsoft.com/office/powerpoint/2010/main" val="17076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2276" y="136941"/>
            <a:ext cx="6686550" cy="629735"/>
          </a:xfrm>
        </p:spPr>
        <p:txBody>
          <a:bodyPr>
            <a:normAutofit/>
          </a:bodyPr>
          <a:lstStyle/>
          <a:p>
            <a:r>
              <a:rPr lang="ka-GE" sz="2600" dirty="0" smtClean="0">
                <a:solidFill>
                  <a:schemeClr val="accent2">
                    <a:lumMod val="75000"/>
                  </a:schemeClr>
                </a:solidFill>
                <a:effectLst>
                  <a:outerShdw blurRad="38100" dist="38100" dir="2700000" algn="tl">
                    <a:srgbClr val="000000">
                      <a:alpha val="43137"/>
                    </a:srgbClr>
                  </a:outerShdw>
                </a:effectLst>
              </a:rPr>
              <a:t>პროექტის აღწერა</a:t>
            </a:r>
            <a:endParaRPr lang="en-US" sz="2600" dirty="0">
              <a:solidFill>
                <a:schemeClr val="accent2">
                  <a:lumMod val="75000"/>
                </a:schemeClr>
              </a:solidFill>
              <a:effectLst>
                <a:outerShdw blurRad="38100" dist="38100" dir="2700000" algn="tl">
                  <a:srgbClr val="000000">
                    <a:alpha val="43137"/>
                  </a:srgbClr>
                </a:outerShdw>
              </a:effectLst>
            </a:endParaRPr>
          </a:p>
        </p:txBody>
      </p:sp>
      <p:sp>
        <p:nvSpPr>
          <p:cNvPr id="11" name="Rectangle 10"/>
          <p:cNvSpPr/>
          <p:nvPr/>
        </p:nvSpPr>
        <p:spPr>
          <a:xfrm>
            <a:off x="514555" y="825959"/>
            <a:ext cx="8856967" cy="5384038"/>
          </a:xfrm>
          <a:prstGeom prst="rect">
            <a:avLst/>
          </a:prstGeom>
        </p:spPr>
        <p:txBody>
          <a:bodyPr wrap="square">
            <a:spAutoFit/>
          </a:bodyPr>
          <a:lstStyle/>
          <a:p>
            <a:pPr algn="just" defTabSz="742950">
              <a:lnSpc>
                <a:spcPct val="90000"/>
              </a:lnSpc>
              <a:spcBef>
                <a:spcPts val="975"/>
              </a:spcBef>
              <a:buClr>
                <a:schemeClr val="accent1"/>
              </a:buClr>
            </a:pPr>
            <a:r>
              <a:rPr lang="ka-GE" sz="1400" dirty="0">
                <a:latin typeface="Sylfaen" panose="010A0502050306030303" pitchFamily="18" charset="0"/>
              </a:rPr>
              <a:t>ინსინერატორის მუშაობისათვის გამოიყენება ბუნებრივი აირი. მისი მაქსიმალური ხარჯი შეადგენს 17 მ</a:t>
            </a:r>
            <a:r>
              <a:rPr lang="ka-GE" sz="1400" baseline="30000" dirty="0">
                <a:latin typeface="Sylfaen" panose="010A0502050306030303" pitchFamily="18" charset="0"/>
              </a:rPr>
              <a:t>3</a:t>
            </a:r>
            <a:r>
              <a:rPr lang="ka-GE" sz="1400" dirty="0">
                <a:latin typeface="Sylfaen" panose="010A0502050306030303" pitchFamily="18" charset="0"/>
              </a:rPr>
              <a:t>/სთ, ინსინერატორი იმუშავებს 150 სამუშაო დღეს 8 საათის განმავლობაში, ინსინერატორის ფუნქციონირება დაგეგმილია წელიწადში დაახლოებით 1200 სთ/წელი.</a:t>
            </a:r>
          </a:p>
          <a:p>
            <a:pPr algn="just" defTabSz="742950">
              <a:lnSpc>
                <a:spcPct val="90000"/>
              </a:lnSpc>
              <a:spcBef>
                <a:spcPts val="975"/>
              </a:spcBef>
              <a:buClr>
                <a:schemeClr val="accent1"/>
              </a:buClr>
            </a:pPr>
            <a:r>
              <a:rPr lang="ka-GE" sz="1400" dirty="0">
                <a:latin typeface="Sylfaen" panose="010A0502050306030303" pitchFamily="18" charset="0"/>
              </a:rPr>
              <a:t>საწვავის  სავარაუდო მაქსიმალური ხარჯი </a:t>
            </a:r>
            <a:r>
              <a:rPr lang="ka-GE" sz="1400" dirty="0" smtClean="0">
                <a:latin typeface="Sylfaen" panose="010A0502050306030303" pitchFamily="18" charset="0"/>
              </a:rPr>
              <a:t>იქნება: </a:t>
            </a:r>
          </a:p>
          <a:p>
            <a:pPr algn="just" defTabSz="742950">
              <a:lnSpc>
                <a:spcPct val="90000"/>
              </a:lnSpc>
              <a:spcBef>
                <a:spcPts val="975"/>
              </a:spcBef>
              <a:buClr>
                <a:schemeClr val="accent1"/>
              </a:buClr>
            </a:pPr>
            <a:r>
              <a:rPr lang="ka-GE" sz="1400" dirty="0" smtClean="0">
                <a:latin typeface="Sylfaen" panose="010A0502050306030303" pitchFamily="18" charset="0"/>
              </a:rPr>
              <a:t>17 </a:t>
            </a:r>
            <a:r>
              <a:rPr lang="ka-GE" sz="1400" dirty="0">
                <a:latin typeface="Sylfaen" panose="010A0502050306030303" pitchFamily="18" charset="0"/>
              </a:rPr>
              <a:t>მ</a:t>
            </a:r>
            <a:r>
              <a:rPr lang="ka-GE" sz="1400" baseline="30000" dirty="0">
                <a:latin typeface="Sylfaen" panose="010A0502050306030303" pitchFamily="18" charset="0"/>
              </a:rPr>
              <a:t>3</a:t>
            </a:r>
            <a:r>
              <a:rPr lang="ka-GE" sz="1400" dirty="0">
                <a:latin typeface="Sylfaen" panose="010A0502050306030303" pitchFamily="18" charset="0"/>
              </a:rPr>
              <a:t> /სთ. </a:t>
            </a:r>
            <a:r>
              <a:rPr lang="en-US" sz="1400" dirty="0" smtClean="0">
                <a:latin typeface="Sylfaen" panose="010A0502050306030303" pitchFamily="18" charset="0"/>
              </a:rPr>
              <a:t>x </a:t>
            </a:r>
            <a:r>
              <a:rPr lang="ka-GE" sz="1400" dirty="0" smtClean="0">
                <a:latin typeface="Sylfaen" panose="010A0502050306030303" pitchFamily="18" charset="0"/>
              </a:rPr>
              <a:t>12</a:t>
            </a:r>
            <a:r>
              <a:rPr lang="en-US" sz="1400" dirty="0">
                <a:latin typeface="Sylfaen" panose="010A0502050306030303" pitchFamily="18" charset="0"/>
              </a:rPr>
              <a:t>00 </a:t>
            </a:r>
            <a:r>
              <a:rPr lang="ka-GE" sz="1400" dirty="0">
                <a:latin typeface="Sylfaen" panose="010A0502050306030303" pitchFamily="18" charset="0"/>
              </a:rPr>
              <a:t>სთ/წ=20 400 მ</a:t>
            </a:r>
            <a:r>
              <a:rPr lang="ka-GE" sz="1400" baseline="30000" dirty="0">
                <a:latin typeface="Sylfaen" panose="010A0502050306030303" pitchFamily="18" charset="0"/>
              </a:rPr>
              <a:t>3</a:t>
            </a:r>
            <a:r>
              <a:rPr lang="ka-GE" sz="1400" dirty="0">
                <a:latin typeface="Sylfaen" panose="010A0502050306030303" pitchFamily="18" charset="0"/>
              </a:rPr>
              <a:t> /</a:t>
            </a:r>
            <a:r>
              <a:rPr lang="ka-GE" sz="1400" dirty="0" smtClean="0">
                <a:latin typeface="Sylfaen" panose="010A0502050306030303" pitchFamily="18" charset="0"/>
              </a:rPr>
              <a:t>წ.</a:t>
            </a:r>
          </a:p>
          <a:p>
            <a:pPr algn="just" defTabSz="742950">
              <a:lnSpc>
                <a:spcPct val="90000"/>
              </a:lnSpc>
              <a:spcBef>
                <a:spcPts val="975"/>
              </a:spcBef>
              <a:buClr>
                <a:schemeClr val="accent1"/>
              </a:buClr>
            </a:pPr>
            <a:r>
              <a:rPr lang="ka-GE" sz="1400" dirty="0">
                <a:latin typeface="Sylfaen" panose="010A0502050306030303" pitchFamily="18" charset="0"/>
              </a:rPr>
              <a:t>ინსინერატორის ექსპლუატაციის პერიოდში მოხდება საათში დაახლოებით 50-60 კგ სამედიცინო ნარჩენის </a:t>
            </a:r>
            <a:r>
              <a:rPr lang="ka-GE" sz="1400" dirty="0" smtClean="0">
                <a:latin typeface="Sylfaen" panose="010A0502050306030303" pitchFamily="18" charset="0"/>
              </a:rPr>
              <a:t>გაუნებელყოფა.</a:t>
            </a:r>
          </a:p>
          <a:p>
            <a:pPr algn="just" defTabSz="742950">
              <a:lnSpc>
                <a:spcPct val="90000"/>
              </a:lnSpc>
              <a:spcBef>
                <a:spcPts val="975"/>
              </a:spcBef>
              <a:buClr>
                <a:schemeClr val="accent1"/>
              </a:buClr>
            </a:pPr>
            <a:r>
              <a:rPr lang="ka-GE" sz="1400" dirty="0">
                <a:latin typeface="Sylfaen" panose="010A0502050306030303" pitchFamily="18" charset="0"/>
              </a:rPr>
              <a:t>საჭიროების შემთხვევაში წელიწადში განადგურებული ნარჩენების მაქსიმალური რაოდენობა </a:t>
            </a:r>
            <a:r>
              <a:rPr lang="ka-GE" sz="1400" dirty="0" smtClean="0">
                <a:latin typeface="Sylfaen" panose="010A0502050306030303" pitchFamily="18" charset="0"/>
              </a:rPr>
              <a:t>იქნება:</a:t>
            </a:r>
          </a:p>
          <a:p>
            <a:pPr algn="just" defTabSz="742950">
              <a:lnSpc>
                <a:spcPct val="90000"/>
              </a:lnSpc>
              <a:spcBef>
                <a:spcPts val="975"/>
              </a:spcBef>
              <a:buClr>
                <a:schemeClr val="accent1"/>
              </a:buClr>
            </a:pPr>
            <a:r>
              <a:rPr lang="ka-GE" sz="1400" dirty="0" smtClean="0">
                <a:latin typeface="Sylfaen" panose="010A0502050306030303" pitchFamily="18" charset="0"/>
              </a:rPr>
              <a:t>150 </a:t>
            </a:r>
            <a:r>
              <a:rPr lang="en-US" sz="1400" dirty="0">
                <a:latin typeface="Sylfaen" panose="010A0502050306030303" pitchFamily="18" charset="0"/>
              </a:rPr>
              <a:t>x</a:t>
            </a:r>
            <a:r>
              <a:rPr lang="ka-GE" sz="1400" dirty="0" smtClean="0">
                <a:latin typeface="Sylfaen" panose="010A0502050306030303" pitchFamily="18" charset="0"/>
              </a:rPr>
              <a:t> </a:t>
            </a:r>
            <a:r>
              <a:rPr lang="ka-GE" sz="1400" dirty="0">
                <a:latin typeface="Sylfaen" panose="010A0502050306030303" pitchFamily="18" charset="0"/>
              </a:rPr>
              <a:t>250 = 37 500 კგ/წელ</a:t>
            </a:r>
            <a:r>
              <a:rPr lang="ka-GE" sz="1400" dirty="0" smtClean="0">
                <a:latin typeface="Sylfaen" panose="010A0502050306030303" pitchFamily="18" charset="0"/>
              </a:rPr>
              <a:t>.</a:t>
            </a:r>
          </a:p>
          <a:p>
            <a:pPr algn="just" defTabSz="742950">
              <a:lnSpc>
                <a:spcPct val="90000"/>
              </a:lnSpc>
              <a:spcBef>
                <a:spcPts val="975"/>
              </a:spcBef>
              <a:buClr>
                <a:schemeClr val="accent1"/>
              </a:buClr>
            </a:pPr>
            <a:r>
              <a:rPr lang="ka-GE" sz="1400" dirty="0"/>
              <a:t>ინსინერატორი მოემსახურება ქუთაისის ფილიალის ლაბორატორიას, რომლის ჩვეულებრივ რეჟიმში მუშაობის პირობებში განადგურებას დაქვემდებარებული ნარჩენების რაოდენობა იქნება მნიშვნელოვნად ნაკლები და შესაბამისად ინსინერატორის მუშაობის დღეები და სამუშაო საათები იქნება ბევრად უფრო ნაკლები, მაგრამ ატმოსფერულ ჰაერში მავნე ნივთიერებათა ემისიების გაანგარიშებისათვის აღებულია მაქსიმალური მნიშვნელობები, რასაც შესაძლებელია ადგილი ქონდეს ქვეყანაში ეპიდსიტუაციის მდგომარეობიდან გამომდინარე. </a:t>
            </a:r>
            <a:r>
              <a:rPr lang="ka-GE" sz="1400" dirty="0" smtClean="0">
                <a:latin typeface="Sylfaen" panose="010A0502050306030303" pitchFamily="18" charset="0"/>
              </a:rPr>
              <a:t> </a:t>
            </a:r>
          </a:p>
          <a:p>
            <a:pPr algn="just" defTabSz="742950">
              <a:lnSpc>
                <a:spcPct val="90000"/>
              </a:lnSpc>
              <a:spcBef>
                <a:spcPts val="975"/>
              </a:spcBef>
              <a:buClr>
                <a:schemeClr val="accent1"/>
              </a:buClr>
            </a:pPr>
            <a:r>
              <a:rPr lang="ka-GE" sz="1400" dirty="0" smtClean="0">
                <a:latin typeface="Sylfaen" panose="010A0502050306030303" pitchFamily="18" charset="0"/>
              </a:rPr>
              <a:t>ლაბორატორიებში </a:t>
            </a:r>
            <a:r>
              <a:rPr lang="ka-GE" sz="1400" dirty="0">
                <a:latin typeface="Sylfaen" panose="010A0502050306030303" pitchFamily="18" charset="0"/>
              </a:rPr>
              <a:t>წარმოქმნილი სახიფათო ნარჩენების წვის შედეგად წარმოქმნილი ფერფლი მიეკუთვნება </a:t>
            </a:r>
            <a:r>
              <a:rPr lang="ka-GE" sz="1400" dirty="0" err="1">
                <a:latin typeface="Sylfaen" panose="010A0502050306030303" pitchFamily="18" charset="0"/>
              </a:rPr>
              <a:t>არასახიფათო</a:t>
            </a:r>
            <a:r>
              <a:rPr lang="ka-GE" sz="1400" dirty="0">
                <a:latin typeface="Sylfaen" panose="010A0502050306030303" pitchFamily="18" charset="0"/>
              </a:rPr>
              <a:t> ნარჩენებს. ღუმელიდან </a:t>
            </a:r>
            <a:r>
              <a:rPr lang="ka-GE" sz="1400" dirty="0" smtClean="0">
                <a:latin typeface="Sylfaen" panose="010A0502050306030303" pitchFamily="18" charset="0"/>
              </a:rPr>
              <a:t>ამოღებისას, </a:t>
            </a:r>
            <a:r>
              <a:rPr lang="ka-GE" sz="1400" dirty="0">
                <a:latin typeface="Sylfaen" panose="010A0502050306030303" pitchFamily="18" charset="0"/>
              </a:rPr>
              <a:t>ფერფლი ჯერ განთავსდება პოლიეთილენის ტომრებში, ხოლო შემდეგ, 100 ან/და 200 </a:t>
            </a:r>
            <a:r>
              <a:rPr lang="ka-GE" sz="1400" dirty="0" smtClean="0">
                <a:latin typeface="Sylfaen" panose="010A0502050306030303" pitchFamily="18" charset="0"/>
              </a:rPr>
              <a:t>ლ </a:t>
            </a:r>
            <a:r>
              <a:rPr lang="ka-GE" sz="1400" dirty="0">
                <a:latin typeface="Sylfaen" panose="010A0502050306030303" pitchFamily="18" charset="0"/>
              </a:rPr>
              <a:t>მოცულობის, სპეციალურ, ჰერმეტულ </a:t>
            </a:r>
            <a:r>
              <a:rPr lang="ka-GE" sz="1400" dirty="0" smtClean="0">
                <a:latin typeface="Sylfaen" panose="010A0502050306030303" pitchFamily="18" charset="0"/>
              </a:rPr>
              <a:t>კონტეინერებში. </a:t>
            </a:r>
            <a:r>
              <a:rPr lang="ka-GE" sz="1400" dirty="0">
                <a:latin typeface="Sylfaen" panose="010A0502050306030303" pitchFamily="18" charset="0"/>
              </a:rPr>
              <a:t>ნარჩენების დროებითი დასაწყობება მოხდება ინსინერატორის შენობაში სპეციალურად გამოყოფილ კუთხეში. </a:t>
            </a:r>
          </a:p>
          <a:p>
            <a:pPr algn="just" defTabSz="742950">
              <a:lnSpc>
                <a:spcPct val="90000"/>
              </a:lnSpc>
              <a:spcBef>
                <a:spcPts val="975"/>
              </a:spcBef>
              <a:buClr>
                <a:schemeClr val="accent1"/>
              </a:buClr>
            </a:pPr>
            <a:r>
              <a:rPr lang="ka-GE" sz="1400" dirty="0">
                <a:latin typeface="Sylfaen" panose="010A0502050306030303" pitchFamily="18" charset="0"/>
              </a:rPr>
              <a:t>ფერფლის შემდეგი მართვის მიზნით, ეროვნული ცენტრი ყოველწლიურად აცხადებს ტენდერს და შესაბამისი ნებართვის მქონე, გამარჯვებული კომპანია მოახდენს ფერფლის ტერიტორიიდან </a:t>
            </a:r>
            <a:r>
              <a:rPr lang="ka-GE" sz="1400" dirty="0" smtClean="0">
                <a:latin typeface="Sylfaen" panose="010A0502050306030303" pitchFamily="18" charset="0"/>
              </a:rPr>
              <a:t>გატანას</a:t>
            </a:r>
            <a:endParaRPr lang="ka-GE" sz="1400" dirty="0">
              <a:latin typeface="Sylfaen" panose="010A0502050306030303" pitchFamily="18" charset="0"/>
            </a:endParaRPr>
          </a:p>
        </p:txBody>
      </p:sp>
    </p:spTree>
    <p:extLst>
      <p:ext uri="{BB962C8B-B14F-4D97-AF65-F5344CB8AC3E}">
        <p14:creationId xmlns:p14="http://schemas.microsoft.com/office/powerpoint/2010/main" val="510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1677</Words>
  <Application>Microsoft Office PowerPoint</Application>
  <PresentationFormat>A4 Paper (210x297 mm)</PresentationFormat>
  <Paragraphs>145</Paragraphs>
  <Slides>17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Calibri Light</vt:lpstr>
      <vt:lpstr>Courier New</vt:lpstr>
      <vt:lpstr>Georgia</vt:lpstr>
      <vt:lpstr>Sylfaen</vt:lpstr>
      <vt:lpstr>Symbol</vt:lpstr>
      <vt:lpstr>Times New Roman</vt:lpstr>
      <vt:lpstr>Wingdings</vt:lpstr>
      <vt:lpstr>Office Theme</vt:lpstr>
      <vt:lpstr>Visio</vt:lpstr>
      <vt:lpstr>     ეროვნული ცენტრის ქუთაისის ფილიალის  სახიფათო ნარჩენების ინსინერაციის საწარმოს ექსპლუატაციის პირობების ცვლილება (წარმადობის გაზრდა) </vt:lpstr>
      <vt:lpstr>შესავალი</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პროექტის აღწერა</vt:lpstr>
      <vt:lpstr>ინფორმაცია ჩასატარებელი საბაზისო/საძიებო კვლევების შესახებ</vt:lpstr>
      <vt:lpstr>გარემოზე ზემოქმედების შეფასება</vt:lpstr>
      <vt:lpstr>ზემოქმედება ატმოსფერული ჰარის ხარისხზე</vt:lpstr>
      <vt:lpstr>ზემოქმედება ატმოსფერული ჰარის ხარისხზე</vt:lpstr>
      <vt:lpstr>ხმაურის გავრცელება</vt:lpstr>
      <vt:lpstr>ზემოქმედება გარემოს სხვა რეცეპტორებზე</vt:lpstr>
      <vt:lpstr>PowerPoint Presentation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dc:title>
  <dc:creator>Masha</dc:creator>
  <cp:lastModifiedBy>Juguli</cp:lastModifiedBy>
  <cp:revision>23</cp:revision>
  <dcterms:created xsi:type="dcterms:W3CDTF">2020-09-25T07:43:29Z</dcterms:created>
  <dcterms:modified xsi:type="dcterms:W3CDTF">2020-09-25T15:22:19Z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