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9FF-6316-46EF-BCE6-93DA86E769A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A829-0F1C-4849-BB81-6FF9F4DC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4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9FF-6316-46EF-BCE6-93DA86E769A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A829-0F1C-4849-BB81-6FF9F4DC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9FF-6316-46EF-BCE6-93DA86E769A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A829-0F1C-4849-BB81-6FF9F4DC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9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9FF-6316-46EF-BCE6-93DA86E769A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A829-0F1C-4849-BB81-6FF9F4DC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9FF-6316-46EF-BCE6-93DA86E769A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A829-0F1C-4849-BB81-6FF9F4DC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9FF-6316-46EF-BCE6-93DA86E769A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A829-0F1C-4849-BB81-6FF9F4DC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4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9FF-6316-46EF-BCE6-93DA86E769A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A829-0F1C-4849-BB81-6FF9F4DC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1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9FF-6316-46EF-BCE6-93DA86E769A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A829-0F1C-4849-BB81-6FF9F4DC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7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9FF-6316-46EF-BCE6-93DA86E769A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A829-0F1C-4849-BB81-6FF9F4DC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9FF-6316-46EF-BCE6-93DA86E769A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A829-0F1C-4849-BB81-6FF9F4DC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9FF-6316-46EF-BCE6-93DA86E769A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A829-0F1C-4849-BB81-6FF9F4DC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79FF-6316-46EF-BCE6-93DA86E769A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A829-0F1C-4849-BB81-6FF9F4DC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11"/>
            <a:ext cx="12199419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62310" y="258793"/>
            <a:ext cx="10823276" cy="114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0371" y="1958737"/>
            <a:ext cx="10748514" cy="2450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800" dirty="0" smtClean="0"/>
              <a:t>110/35/10 კვ ძაბვის ქვესადგური „გამარჯვებას“ და </a:t>
            </a:r>
          </a:p>
          <a:p>
            <a:r>
              <a:rPr lang="ka-GE" sz="2800" dirty="0" smtClean="0"/>
              <a:t>35 კვ ძაბვის ელექტრო-გადამცემი ხაზის </a:t>
            </a:r>
          </a:p>
          <a:p>
            <a:r>
              <a:rPr lang="ka-GE" sz="2800" dirty="0" smtClean="0"/>
              <a:t>„გამარჯვება-ვაზიანის“ მშენებლობა და ექსპლოატაცია</a:t>
            </a:r>
          </a:p>
          <a:p>
            <a:pPr algn="just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0371" y="2189305"/>
            <a:ext cx="10455215" cy="99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18869" y="5243993"/>
            <a:ext cx="10455215" cy="117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dirty="0" smtClean="0"/>
              <a:t>2020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143001" y="4409698"/>
            <a:ext cx="9629953" cy="167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500" dirty="0" smtClean="0"/>
              <a:t>სს „ენერგო-პრო ჯორჯია“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537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4" y="4235569"/>
            <a:ext cx="6863818" cy="26224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377" y="1216326"/>
            <a:ext cx="10748514" cy="393364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ka-GE" sz="3200" dirty="0" smtClean="0"/>
              <a:t>საქართველოს ენერგეტიკისა და წყალმომარაგების მარეგულირებელი ეროვნული კომისიის  2018 წლის 21 ივნისს და 23 აგვისტოს მიღებული და გადაწყვეტილებებით  სს „ენერგო-პრო ჯორჯიას“ კომისიისაგან დაევალა 110/35/10 კვ ქვესადგურისა და 35 კვ ეგხ-ის მშენებლობა.</a:t>
            </a:r>
          </a:p>
          <a:p>
            <a:pPr algn="just">
              <a:lnSpc>
                <a:spcPct val="120000"/>
              </a:lnSpc>
            </a:pPr>
            <a:r>
              <a:rPr lang="ka-GE" sz="3200" dirty="0" smtClean="0"/>
              <a:t>ახალი ობიექტის საჭიროება რამდენიმე მთავარმა მიზეზმა განაპირობა</a:t>
            </a:r>
            <a:r>
              <a:rPr lang="en-US" sz="3200" dirty="0" smtClean="0"/>
              <a:t>:</a:t>
            </a:r>
            <a:endParaRPr lang="ka-GE" sz="3200" dirty="0" smtClean="0"/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ka-GE" sz="3200" dirty="0" smtClean="0"/>
              <a:t>თბილისის თვითმმართველი ერთეულისა და გარდაბნის მუნიციპალიტეტის ტერიტორიაზე, სოფელ გამარჯვების მიმდებარედ ორხევი-ლილო-ვაზიანი-სართიჭალას კვანძში მისაერთებელი სიმძლავრეების დეფიციტის გამო ფაქტობრივად ელექტრულ ქსელთან მიერთების შესაძლებლობის გარეშე დარჩა სახელმწიფო პროგრამით დაფინანსებული ახალი საწარმოები, რაც ხელს უშლის ათეულობით ჰექტარი ტერიტორიის სამრეწველო განვითარებას.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ka-GE" sz="3200" dirty="0" smtClean="0"/>
              <a:t>აღნიშნული კვანძის ძირითადი მკვებავი ელექტროგადამცემი ხაზი, „ორხევი 2“ მუშაობს მასზე ხანგრძლივად დასაშვები დატვირთვის ზღვარზე, რაც, ახალი მიერთებების შეფერხებასთან ერთად, ქმნის ამ ტერიტორიაზე უკვე განთავსებული საწარმოების ელექტრომომარაგების შეწყვეტის მაღალ რისკს.</a:t>
            </a:r>
          </a:p>
          <a:p>
            <a:pPr algn="just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00" y="4494361"/>
            <a:ext cx="4204099" cy="2363637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641230" y="547387"/>
            <a:ext cx="10455215" cy="99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dirty="0" smtClean="0"/>
              <a:t>პროექტის განხორციელების სოციალურ-ეკონომიკური საფუძველი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10" y="1894130"/>
            <a:ext cx="7082287" cy="141966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ka-GE" sz="1700" dirty="0"/>
              <a:t>110 კვ ძაბვის ქვესადგური გამარჯვებას აშენება იგეგმება გარდაბანის მუნიციპალიტეტში, სოფ. გამარჯვებასთან 2კმ-ით დაშორებულ ტერიტორიაზე, სს „ენერგო-პრო ჯორჯია“ კუთვნილ 3500 კვ.მ. მიწის ნაკვეთზე (ს/კ 81.10.39.365) ქვ/ს „რუსთავი-220“-დან გამომავალი 110 კვ  ელექტრო-გადამცემი ხაზის „გამარჯვება-1“-ის </a:t>
            </a:r>
            <a:r>
              <a:rPr lang="en-US" sz="1700" dirty="0"/>
              <a:t>N</a:t>
            </a:r>
            <a:r>
              <a:rPr lang="ka-GE" sz="1700" dirty="0"/>
              <a:t>79 საყრდენის მიმდებარედ</a:t>
            </a:r>
            <a:r>
              <a:rPr lang="en-US" sz="1700" dirty="0"/>
              <a:t>.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62310" y="258793"/>
            <a:ext cx="10823276" cy="114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23978" y="815088"/>
            <a:ext cx="10455215" cy="99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dirty="0" smtClean="0"/>
              <a:t>ქვესადგური „გამარჯვება“</a:t>
            </a:r>
          </a:p>
          <a:p>
            <a:r>
              <a:rPr lang="ka-GE" dirty="0" smtClean="0"/>
              <a:t>საპროექტო ტერიტორია</a:t>
            </a: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2050" name="Picture 2" descr="ქვესადგურის ნაკვეთი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715" y="1715059"/>
            <a:ext cx="4438134" cy="301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Dato\AppData\Local\Microsoft\Windows\INetCache\Content.Word\79-ე ანძა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4" y="3959525"/>
            <a:ext cx="4369136" cy="28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701396" y="4813770"/>
            <a:ext cx="739283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a-GE" sz="1700" dirty="0" smtClean="0"/>
              <a:t>გარდა ამისა, სახელმწიფოს კუთვნილ მომიჯნავე ფართზე დარეგისტრირდა სერვიტუტის უფლება 2565 კვ.მ ჯამური ფართობის მქონე ორ ნაკვეთზე - ქვესადგურთან მისასვლელი გზის მოსაწყობად და 10-35 კვ ძაბვის ეგხ-ების ტრასის საწყისი მონაკვეთის გასატარებლად.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123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62310" y="258793"/>
            <a:ext cx="10823276" cy="114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23978" y="571055"/>
            <a:ext cx="10455215" cy="99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dirty="0" smtClean="0"/>
              <a:t>ეგხ „გამარჯვება-ვაზიანის“</a:t>
            </a:r>
          </a:p>
          <a:p>
            <a:r>
              <a:rPr lang="ka-GE" dirty="0" smtClean="0"/>
              <a:t>საპროექტო ტრასის მიწისქვეშა მონაკვეთი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3144" y="1543571"/>
            <a:ext cx="7904672" cy="251653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ka-GE" dirty="0">
                <a:latin typeface="+mj-lt"/>
              </a:rPr>
              <a:t>ეგხ „</a:t>
            </a:r>
            <a:r>
              <a:rPr lang="ka-GE" dirty="0" smtClean="0">
                <a:latin typeface="+mj-lt"/>
              </a:rPr>
              <a:t>გამარჯვება-ვაზიანის“ </a:t>
            </a:r>
            <a:r>
              <a:rPr lang="ka-GE" dirty="0">
                <a:latin typeface="+mj-lt"/>
              </a:rPr>
              <a:t>ტრასის საერთო სიგრძეა 3920 გრძ.მ და შედგება მიწისქვეშა </a:t>
            </a:r>
            <a:r>
              <a:rPr lang="ka-GE" dirty="0" smtClean="0">
                <a:latin typeface="+mj-lt"/>
              </a:rPr>
              <a:t>(3265 </a:t>
            </a:r>
            <a:r>
              <a:rPr lang="ka-GE" dirty="0">
                <a:latin typeface="+mj-lt"/>
              </a:rPr>
              <a:t>გრძ.მ) და მიწისზედა </a:t>
            </a:r>
            <a:r>
              <a:rPr lang="ka-GE" dirty="0" smtClean="0">
                <a:latin typeface="+mj-lt"/>
              </a:rPr>
              <a:t>(655 </a:t>
            </a:r>
            <a:r>
              <a:rPr lang="ka-GE" dirty="0">
                <a:latin typeface="+mj-lt"/>
              </a:rPr>
              <a:t>გრძ.მ.) მონაკვეთებისაგან. </a:t>
            </a:r>
            <a:endParaRPr lang="ka-GE" dirty="0" smtClean="0"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ka-GE" dirty="0" smtClean="0">
                <a:latin typeface="+mj-lt"/>
              </a:rPr>
              <a:t>მიწისქვეშა ეგხ </a:t>
            </a:r>
            <a:r>
              <a:rPr lang="ka-GE" dirty="0">
                <a:latin typeface="+mj-lt"/>
              </a:rPr>
              <a:t>სათავეს იღებს საპროექტო </a:t>
            </a:r>
            <a:r>
              <a:rPr lang="ka-GE" dirty="0" smtClean="0">
                <a:latin typeface="+mj-lt"/>
              </a:rPr>
              <a:t>ქვესადგურის </a:t>
            </a:r>
            <a:r>
              <a:rPr lang="ka-GE" dirty="0">
                <a:latin typeface="+mj-lt"/>
              </a:rPr>
              <a:t>ტერიტორიიდან და მიემართება მისგან სამხრეთ-დასავლეთისკენ. გადამცემი ხაზის ტრასა </a:t>
            </a:r>
            <a:r>
              <a:rPr lang="ka-GE" dirty="0" smtClean="0">
                <a:latin typeface="+mj-lt"/>
              </a:rPr>
              <a:t>1500 </a:t>
            </a:r>
            <a:r>
              <a:rPr lang="ka-GE" dirty="0">
                <a:latin typeface="+mj-lt"/>
              </a:rPr>
              <a:t>მეტრის მანძილზე პარალელურად </a:t>
            </a:r>
            <a:r>
              <a:rPr lang="ka-GE" dirty="0" smtClean="0">
                <a:latin typeface="+mj-lt"/>
              </a:rPr>
              <a:t>გაუყვება </a:t>
            </a:r>
            <a:r>
              <a:rPr lang="ka-GE" dirty="0"/>
              <a:t>სოფელ ვაზიანისკენ მიმავალ </a:t>
            </a:r>
            <a:r>
              <a:rPr lang="ka-GE" dirty="0" smtClean="0"/>
              <a:t>მეორეხარისხოვანი </a:t>
            </a:r>
            <a:r>
              <a:rPr lang="ka-GE" dirty="0" smtClean="0">
                <a:latin typeface="+mj-lt"/>
              </a:rPr>
              <a:t>გზის </a:t>
            </a:r>
            <a:r>
              <a:rPr lang="ka-GE" dirty="0">
                <a:latin typeface="+mj-lt"/>
              </a:rPr>
              <a:t>დასავლეთ </a:t>
            </a:r>
            <a:r>
              <a:rPr lang="ka-GE" dirty="0" smtClean="0">
                <a:latin typeface="+mj-lt"/>
              </a:rPr>
              <a:t>კიდეს, </a:t>
            </a:r>
            <a:r>
              <a:rPr lang="ka-GE" dirty="0">
                <a:latin typeface="+mj-lt"/>
              </a:rPr>
              <a:t>გადაკვეთს თბილისის შემოვლით </a:t>
            </a:r>
            <a:r>
              <a:rPr lang="ka-GE" dirty="0" smtClean="0">
                <a:latin typeface="+mj-lt"/>
              </a:rPr>
              <a:t>მაგისტრალს და </a:t>
            </a:r>
            <a:r>
              <a:rPr lang="ka-GE" dirty="0">
                <a:latin typeface="+mj-lt"/>
              </a:rPr>
              <a:t>მიმართულების </a:t>
            </a:r>
            <a:r>
              <a:rPr lang="ka-GE" dirty="0" smtClean="0">
                <a:latin typeface="+mj-lt"/>
              </a:rPr>
              <a:t>უცვლელად გრუნტის გზას </a:t>
            </a:r>
            <a:r>
              <a:rPr lang="ka-GE" dirty="0">
                <a:latin typeface="+mj-lt"/>
              </a:rPr>
              <a:t>კიდევ 1350 გრძ.მ-ის მანძილზე </a:t>
            </a:r>
            <a:r>
              <a:rPr lang="ka-GE" dirty="0" smtClean="0">
                <a:latin typeface="+mj-lt"/>
              </a:rPr>
              <a:t>მიუყვება. </a:t>
            </a:r>
            <a:r>
              <a:rPr lang="ka-GE" dirty="0">
                <a:latin typeface="+mj-lt"/>
              </a:rPr>
              <a:t> </a:t>
            </a:r>
            <a:r>
              <a:rPr lang="ka-GE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6" name="Picture 5" descr="C:\Users\Dato\AppData\Local\Microsoft\Windows\INetCache\Content.Word\ეგხ-ის ტრასის I მონაკვეთი რუკაზე გაფერადებული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62" y="4039840"/>
            <a:ext cx="3820064" cy="2670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ეგხ-ის ტრასის მე-2 უბანი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50" y="1404278"/>
            <a:ext cx="3599205" cy="247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5" y="4037711"/>
            <a:ext cx="3821502" cy="269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62310" y="258793"/>
            <a:ext cx="10823276" cy="114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23978" y="571055"/>
            <a:ext cx="10455215" cy="99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dirty="0" smtClean="0"/>
              <a:t>ეგხ „გამარჯვება-ვაზიანი“</a:t>
            </a:r>
          </a:p>
          <a:p>
            <a:r>
              <a:rPr lang="ka-GE" dirty="0" smtClean="0"/>
              <a:t>საპროექტო ტრასის საჰაერო სექცია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1100" y="1591208"/>
            <a:ext cx="11146923" cy="167356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ka-GE" dirty="0" smtClean="0"/>
              <a:t>„საგურამო-ნავთლუღის“ 700 მმ-იანი მაგისტრალური გაზსადენის და სოფელ ვაზიანისკენ მიმავალი საავტომობილო გზის პერპენდიკულარული გადაკვეთის უბანთან 30 მეტრის სიახლოვეს დგება ეგხ „გამარჯვება-ვაზიანის“ </a:t>
            </a:r>
            <a:r>
              <a:rPr lang="en-US" dirty="0" smtClean="0"/>
              <a:t>N1 </a:t>
            </a:r>
            <a:r>
              <a:rPr lang="ka-GE" dirty="0" smtClean="0"/>
              <a:t>საყრდენი, საიდანაც ეგხ „ვაზიანის“ </a:t>
            </a:r>
            <a:r>
              <a:rPr lang="en-US" dirty="0" smtClean="0"/>
              <a:t>N51 </a:t>
            </a:r>
            <a:r>
              <a:rPr lang="ka-GE" dirty="0" smtClean="0"/>
              <a:t>საყრდენამდე ელ. ენერგიის  მიწოდება მთლიანად  განხორციელდება საჰაერო მონაკვეთით. საჰაერო ტრასისთვის სულ გამოყენებულია 5 საყრდენი ანძა. უკანასკნელი, მე-5 ანძით ხდება არსებული ეგხ „ვაზიანის“ ჩაჭრა. </a:t>
            </a:r>
            <a:endParaRPr lang="en-US" dirty="0"/>
          </a:p>
        </p:txBody>
      </p:sp>
      <p:pic>
        <p:nvPicPr>
          <p:cNvPr id="11" name="Picture 10" descr="C:\Users\Dato\AppData\Local\Microsoft\Windows\INetCache\Content.Word\110-35-10 kV SS Gamarjveba + 35 kV PTL - Explanatory Note-48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6" y="3359879"/>
            <a:ext cx="4939874" cy="347507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ular Callout 11"/>
          <p:cNvSpPr/>
          <p:nvPr/>
        </p:nvSpPr>
        <p:spPr>
          <a:xfrm>
            <a:off x="515284" y="4916673"/>
            <a:ext cx="1706880" cy="571500"/>
          </a:xfrm>
          <a:prstGeom prst="wedgeRectCallout">
            <a:avLst>
              <a:gd name="adj1" fmla="val 19601"/>
              <a:gd name="adj2" fmla="val -50611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a-GE" sz="80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„გამაჯვება-ვაზიანის“ 35კვ ეგხ-ის საკაბელოდან   საჰაერო მონაკვეთზე გადასვლა.  </a:t>
            </a:r>
            <a:r>
              <a:rPr lang="ka-GE" sz="800" b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ანძა #1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87635" y="4680375"/>
            <a:ext cx="934529" cy="238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2316603" y="5251953"/>
            <a:ext cx="617220" cy="236220"/>
          </a:xfrm>
          <a:prstGeom prst="wedgeRectCallout">
            <a:avLst>
              <a:gd name="adj1" fmla="val -21888"/>
              <a:gd name="adj2" fmla="val -46691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a-GE" sz="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ანძა # </a:t>
            </a:r>
            <a:r>
              <a:rPr lang="ka-GE" sz="800" b="1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82172" y="4825233"/>
            <a:ext cx="205740" cy="426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ular Callout 17"/>
          <p:cNvSpPr/>
          <p:nvPr/>
        </p:nvSpPr>
        <p:spPr>
          <a:xfrm>
            <a:off x="3133237" y="5594134"/>
            <a:ext cx="617220" cy="236220"/>
          </a:xfrm>
          <a:prstGeom prst="wedgeRectCallout">
            <a:avLst>
              <a:gd name="adj1" fmla="val -21888"/>
              <a:gd name="adj2" fmla="val -46691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a-GE" sz="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ანძა # </a:t>
            </a:r>
            <a:r>
              <a:rPr lang="ka-GE" sz="8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3441847" y="5220371"/>
            <a:ext cx="121281" cy="373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ular Callout 20"/>
          <p:cNvSpPr/>
          <p:nvPr/>
        </p:nvSpPr>
        <p:spPr>
          <a:xfrm>
            <a:off x="3905239" y="5968794"/>
            <a:ext cx="617220" cy="236220"/>
          </a:xfrm>
          <a:prstGeom prst="wedgeRectCallout">
            <a:avLst>
              <a:gd name="adj1" fmla="val -21888"/>
              <a:gd name="adj2" fmla="val -46691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a-GE" sz="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ანძა # </a:t>
            </a:r>
            <a:r>
              <a:rPr lang="ka-GE" sz="800" b="1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213849" y="5594134"/>
            <a:ext cx="121281" cy="373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ular Callout 22"/>
          <p:cNvSpPr/>
          <p:nvPr/>
        </p:nvSpPr>
        <p:spPr>
          <a:xfrm>
            <a:off x="4128096" y="4846080"/>
            <a:ext cx="617220" cy="236220"/>
          </a:xfrm>
          <a:prstGeom prst="wedgeRectCallout">
            <a:avLst>
              <a:gd name="adj1" fmla="val -21888"/>
              <a:gd name="adj2" fmla="val -46691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a-GE" sz="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ანძა # </a:t>
            </a:r>
            <a:r>
              <a:rPr lang="ka-GE" sz="8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522459" y="5097418"/>
            <a:ext cx="107952" cy="4734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2020-02-17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75" y="2999584"/>
            <a:ext cx="3211629" cy="240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მე5 ანძა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15" y="4159493"/>
            <a:ext cx="3378453" cy="261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5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76" y="2486527"/>
            <a:ext cx="5992724" cy="423754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62310" y="258793"/>
            <a:ext cx="10823276" cy="114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0371" y="596294"/>
            <a:ext cx="10455215" cy="99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b="1" dirty="0"/>
              <a:t>ქვესადგურ „</a:t>
            </a:r>
            <a:r>
              <a:rPr lang="ka-GE" b="1" dirty="0" smtClean="0"/>
              <a:t>გამარჯვებას“ტექნიკური პარამეტრები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4196" y="1341042"/>
            <a:ext cx="11274084" cy="170408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ka-GE" sz="1700" dirty="0" smtClean="0"/>
              <a:t>110/35/10 კვ ძაბვის ქვესადგურის საპროექტო დადგმული სიმძლავრე  შეადგენს 2</a:t>
            </a:r>
            <a:r>
              <a:rPr lang="en-US" sz="1700" dirty="0" smtClean="0"/>
              <a:t>x25 000 kVA-</a:t>
            </a:r>
            <a:r>
              <a:rPr lang="ka-GE" sz="1700" dirty="0" smtClean="0"/>
              <a:t>ს.</a:t>
            </a:r>
          </a:p>
          <a:p>
            <a:pPr algn="just">
              <a:lnSpc>
                <a:spcPct val="120000"/>
              </a:lnSpc>
            </a:pPr>
            <a:r>
              <a:rPr lang="ka-GE" sz="1700" dirty="0" smtClean="0"/>
              <a:t>ძალოვანი ტრანსფორმატორის სავარაუდო წონა - 55÷60 000 კგ;</a:t>
            </a:r>
          </a:p>
          <a:p>
            <a:pPr algn="just">
              <a:lnSpc>
                <a:spcPct val="120000"/>
              </a:lnSpc>
            </a:pPr>
            <a:r>
              <a:rPr lang="ka-GE" sz="1700" dirty="0" smtClean="0"/>
              <a:t>სატრანსფორმატორო ზეთის სავარაუდო წონა - 12÷14 000 კგ;</a:t>
            </a:r>
          </a:p>
          <a:p>
            <a:pPr algn="just">
              <a:lnSpc>
                <a:spcPct val="120000"/>
              </a:lnSpc>
            </a:pPr>
            <a:r>
              <a:rPr lang="ka-GE" sz="1700" dirty="0" smtClean="0"/>
              <a:t>ზეთმიმღების საპროექტო მოცულობა - 20 მ3.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310" y="3298716"/>
            <a:ext cx="56589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a-GE" sz="1700" dirty="0" smtClean="0"/>
              <a:t>ქვესადგურის კვება განხორციელდება ქვ/ს „რუსთავი-220“-დან გამომავალი 110 კვ ელექტროგადამცემი ხაზის „გამარჯვება-1“-ის </a:t>
            </a:r>
            <a:r>
              <a:rPr lang="en-US" sz="1700" dirty="0" smtClean="0"/>
              <a:t>N79</a:t>
            </a:r>
            <a:r>
              <a:rPr lang="ka-GE" sz="1700" dirty="0" smtClean="0"/>
              <a:t> საყრდენიდან განშტოების (შესვლა-გასვლა) მოწყობით. </a:t>
            </a:r>
          </a:p>
          <a:p>
            <a:pPr algn="just">
              <a:lnSpc>
                <a:spcPct val="120000"/>
              </a:lnSpc>
            </a:pPr>
            <a:r>
              <a:rPr lang="ka-GE" sz="1700" dirty="0" smtClean="0"/>
              <a:t>პროექტის მიხედვით ქვესადგურის ტერიტორიაზე მოხდება 110 კვ ძაბვის ღია გამანაწილებელი მოწყობილობის მონტაჟი, ასევე, 35 კვ და 10 კვ ძაბვის დახურული გამანაწილებელი მოწყობილობისა და საერთო საქვესადგურო მართვის პუნქტის შენობის დადგმა.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0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ანძის გრაფიკა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38" y="904926"/>
            <a:ext cx="4711141" cy="562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62310" y="258793"/>
            <a:ext cx="10823276" cy="114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0371" y="596294"/>
            <a:ext cx="10455215" cy="99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b="1" dirty="0"/>
              <a:t>ეგხ </a:t>
            </a:r>
            <a:r>
              <a:rPr lang="ka-GE" b="1"/>
              <a:t>„</a:t>
            </a:r>
            <a:r>
              <a:rPr lang="ka-GE" b="1" smtClean="0"/>
              <a:t>გამარჯვება-ვაზიანის“ </a:t>
            </a:r>
            <a:r>
              <a:rPr lang="ka-GE" b="1" dirty="0"/>
              <a:t>ტექნიკური პარამეტრები და მოკლე აღწერილობა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1642" y="1591207"/>
            <a:ext cx="71599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latin typeface="Sylfaen" panose="010A0502050306030303" pitchFamily="18" charset="0"/>
              </a:rPr>
              <a:t>35 </a:t>
            </a:r>
            <a:r>
              <a:rPr lang="en-US" sz="1500" dirty="0" err="1">
                <a:latin typeface="Sylfaen" panose="010A0502050306030303" pitchFamily="18" charset="0"/>
              </a:rPr>
              <a:t>კვ</a:t>
            </a:r>
            <a:r>
              <a:rPr lang="en-US" sz="1500" dirty="0">
                <a:latin typeface="Sylfaen" panose="010A0502050306030303" pitchFamily="18" charset="0"/>
              </a:rPr>
              <a:t> </a:t>
            </a:r>
            <a:r>
              <a:rPr lang="en-US" sz="1500" dirty="0" err="1">
                <a:latin typeface="Sylfaen" panose="010A0502050306030303" pitchFamily="18" charset="0"/>
              </a:rPr>
              <a:t>ძაბვის</a:t>
            </a:r>
            <a:r>
              <a:rPr lang="en-US" sz="1500" dirty="0">
                <a:latin typeface="Sylfaen" panose="010A0502050306030303" pitchFamily="18" charset="0"/>
              </a:rPr>
              <a:t> </a:t>
            </a:r>
            <a:r>
              <a:rPr lang="ka-GE" sz="1500" dirty="0">
                <a:latin typeface="Sylfaen" panose="010A0502050306030303" pitchFamily="18" charset="0"/>
              </a:rPr>
              <a:t>საპროექტო </a:t>
            </a:r>
            <a:r>
              <a:rPr lang="en-US" sz="1500" dirty="0" err="1">
                <a:latin typeface="Sylfaen" panose="010A0502050306030303" pitchFamily="18" charset="0"/>
              </a:rPr>
              <a:t>საჰაერო-საკაბელო</a:t>
            </a:r>
            <a:r>
              <a:rPr lang="en-US" sz="1500" dirty="0">
                <a:latin typeface="Sylfaen" panose="010A0502050306030303" pitchFamily="18" charset="0"/>
              </a:rPr>
              <a:t> </a:t>
            </a:r>
            <a:r>
              <a:rPr lang="en-US" sz="1500" dirty="0" err="1">
                <a:latin typeface="Sylfaen" panose="010A0502050306030303" pitchFamily="18" charset="0"/>
              </a:rPr>
              <a:t>ორჯაჭვა</a:t>
            </a:r>
            <a:r>
              <a:rPr lang="en-US" sz="1500" dirty="0">
                <a:latin typeface="Sylfaen" panose="010A0502050306030303" pitchFamily="18" charset="0"/>
              </a:rPr>
              <a:t> </a:t>
            </a:r>
            <a:r>
              <a:rPr lang="ka-GE" sz="1500" dirty="0">
                <a:latin typeface="Sylfaen" panose="010A0502050306030303" pitchFamily="18" charset="0"/>
              </a:rPr>
              <a:t>ეგხ „</a:t>
            </a:r>
            <a:r>
              <a:rPr lang="ka-GE" sz="1500" dirty="0" smtClean="0">
                <a:latin typeface="Sylfaen" panose="010A0502050306030303" pitchFamily="18" charset="0"/>
              </a:rPr>
              <a:t>გამარჯვება-ვაზიანი</a:t>
            </a:r>
            <a:r>
              <a:rPr lang="ka-GE" sz="1500" dirty="0">
                <a:latin typeface="Sylfaen" panose="010A0502050306030303" pitchFamily="18" charset="0"/>
              </a:rPr>
              <a:t>ს</a:t>
            </a:r>
            <a:r>
              <a:rPr lang="ka-GE" sz="1500" dirty="0" smtClean="0">
                <a:latin typeface="Sylfaen" panose="010A0502050306030303" pitchFamily="18" charset="0"/>
              </a:rPr>
              <a:t>“ </a:t>
            </a:r>
            <a:r>
              <a:rPr lang="ka-GE" sz="1500" dirty="0">
                <a:latin typeface="Sylfaen" panose="010A0502050306030303" pitchFamily="18" charset="0"/>
              </a:rPr>
              <a:t>საშუალებით იგეგმება </a:t>
            </a:r>
            <a:r>
              <a:rPr lang="en-US" sz="1500" dirty="0" err="1">
                <a:latin typeface="Sylfaen" panose="010A0502050306030303" pitchFamily="18" charset="0"/>
              </a:rPr>
              <a:t>საპროექტო</a:t>
            </a:r>
            <a:r>
              <a:rPr lang="en-US" sz="1500" dirty="0">
                <a:latin typeface="Sylfaen" panose="010A0502050306030303" pitchFamily="18" charset="0"/>
              </a:rPr>
              <a:t> </a:t>
            </a:r>
            <a:r>
              <a:rPr lang="en-US" sz="1500" dirty="0" err="1">
                <a:latin typeface="Sylfaen" panose="010A0502050306030303" pitchFamily="18" charset="0"/>
              </a:rPr>
              <a:t>ქვ</a:t>
            </a:r>
            <a:r>
              <a:rPr lang="en-US" sz="1500" dirty="0">
                <a:latin typeface="Sylfaen" panose="010A0502050306030303" pitchFamily="18" charset="0"/>
              </a:rPr>
              <a:t>/ს „</a:t>
            </a:r>
            <a:r>
              <a:rPr lang="en-US" sz="1500" dirty="0" err="1">
                <a:latin typeface="Sylfaen" panose="010A0502050306030303" pitchFamily="18" charset="0"/>
              </a:rPr>
              <a:t>გამარჯვება</a:t>
            </a:r>
            <a:r>
              <a:rPr lang="en-US" sz="1500" dirty="0">
                <a:latin typeface="Sylfaen" panose="010A0502050306030303" pitchFamily="18" charset="0"/>
              </a:rPr>
              <a:t>“-</a:t>
            </a:r>
            <a:r>
              <a:rPr lang="en-US" sz="1500" dirty="0" err="1">
                <a:latin typeface="Sylfaen" panose="010A0502050306030303" pitchFamily="18" charset="0"/>
              </a:rPr>
              <a:t>დან</a:t>
            </a:r>
            <a:r>
              <a:rPr lang="en-US" sz="1500" dirty="0">
                <a:latin typeface="Sylfaen" panose="010A0502050306030303" pitchFamily="18" charset="0"/>
              </a:rPr>
              <a:t> </a:t>
            </a:r>
            <a:r>
              <a:rPr lang="en-US" sz="1500" dirty="0" err="1">
                <a:latin typeface="Sylfaen" panose="010A0502050306030303" pitchFamily="18" charset="0"/>
              </a:rPr>
              <a:t>ცალ-ცალკე</a:t>
            </a:r>
            <a:r>
              <a:rPr lang="en-US" sz="1500" dirty="0">
                <a:latin typeface="Sylfaen" panose="010A0502050306030303" pitchFamily="18" charset="0"/>
              </a:rPr>
              <a:t> </a:t>
            </a:r>
            <a:r>
              <a:rPr lang="en-US" sz="1500" dirty="0" err="1">
                <a:latin typeface="Sylfaen" panose="010A0502050306030303" pitchFamily="18" charset="0"/>
              </a:rPr>
              <a:t>კვების</a:t>
            </a:r>
            <a:r>
              <a:rPr lang="en-US" sz="1500" dirty="0">
                <a:latin typeface="Sylfaen" panose="010A0502050306030303" pitchFamily="18" charset="0"/>
              </a:rPr>
              <a:t> </a:t>
            </a:r>
            <a:r>
              <a:rPr lang="en-US" sz="1500" dirty="0" err="1">
                <a:latin typeface="Sylfaen" panose="010A0502050306030303" pitchFamily="18" charset="0"/>
              </a:rPr>
              <a:t>მიწოდება</a:t>
            </a:r>
            <a:r>
              <a:rPr lang="en-US" sz="1500" dirty="0">
                <a:latin typeface="Sylfaen" panose="010A0502050306030303" pitchFamily="18" charset="0"/>
              </a:rPr>
              <a:t> 110/35/10 </a:t>
            </a:r>
            <a:r>
              <a:rPr lang="en-US" sz="1500" dirty="0" err="1">
                <a:latin typeface="Sylfaen" panose="010A0502050306030303" pitchFamily="18" charset="0"/>
              </a:rPr>
              <a:t>კვ</a:t>
            </a:r>
            <a:r>
              <a:rPr lang="en-US" sz="1500" dirty="0">
                <a:latin typeface="Sylfaen" panose="010A0502050306030303" pitchFamily="18" charset="0"/>
              </a:rPr>
              <a:t> </a:t>
            </a:r>
            <a:r>
              <a:rPr lang="en-US" sz="1500" dirty="0" err="1">
                <a:latin typeface="Sylfaen" panose="010A0502050306030303" pitchFamily="18" charset="0"/>
              </a:rPr>
              <a:t>ძაბვის</a:t>
            </a:r>
            <a:r>
              <a:rPr lang="en-US" sz="1500" dirty="0">
                <a:latin typeface="Sylfaen" panose="010A0502050306030303" pitchFamily="18" charset="0"/>
              </a:rPr>
              <a:t> </a:t>
            </a:r>
            <a:r>
              <a:rPr lang="en-US" sz="1500" dirty="0" err="1">
                <a:latin typeface="Sylfaen" panose="010A0502050306030303" pitchFamily="18" charset="0"/>
              </a:rPr>
              <a:t>საპროექტო</a:t>
            </a:r>
            <a:r>
              <a:rPr lang="en-US" sz="1500" dirty="0">
                <a:latin typeface="Sylfaen" panose="010A0502050306030303" pitchFamily="18" charset="0"/>
              </a:rPr>
              <a:t> </a:t>
            </a:r>
            <a:r>
              <a:rPr lang="ka-GE" sz="1500" dirty="0" smtClean="0">
                <a:latin typeface="Sylfaen" panose="010A0502050306030303" pitchFamily="18" charset="0"/>
              </a:rPr>
              <a:t>ქვესადგურიდან </a:t>
            </a:r>
            <a:r>
              <a:rPr lang="en-US" sz="1500" dirty="0" err="1" smtClean="0">
                <a:latin typeface="Sylfaen" panose="010A0502050306030303" pitchFamily="18" charset="0"/>
              </a:rPr>
              <a:t>ორი</a:t>
            </a:r>
            <a:r>
              <a:rPr lang="en-US" sz="1500" dirty="0" smtClean="0">
                <a:latin typeface="Sylfaen" panose="010A0502050306030303" pitchFamily="18" charset="0"/>
              </a:rPr>
              <a:t> </a:t>
            </a:r>
            <a:r>
              <a:rPr lang="en-US" sz="1500" dirty="0" err="1" smtClean="0">
                <a:latin typeface="Sylfaen" panose="010A0502050306030303" pitchFamily="18" charset="0"/>
              </a:rPr>
              <a:t>მიმართულებით</a:t>
            </a:r>
            <a:r>
              <a:rPr lang="en-US" sz="1500" dirty="0" smtClean="0">
                <a:latin typeface="Sylfaen" panose="010A0502050306030303" pitchFamily="18" charset="0"/>
              </a:rPr>
              <a:t>: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US" sz="1500" dirty="0" err="1" smtClean="0">
                <a:latin typeface="Sylfaen" panose="010A0502050306030303" pitchFamily="18" charset="0"/>
              </a:rPr>
              <a:t>ქვ</a:t>
            </a:r>
            <a:r>
              <a:rPr lang="en-US" sz="1500" dirty="0" smtClean="0">
                <a:latin typeface="Sylfaen" panose="010A0502050306030303" pitchFamily="18" charset="0"/>
              </a:rPr>
              <a:t>/ს „</a:t>
            </a:r>
            <a:r>
              <a:rPr lang="en-US" sz="1500" dirty="0" err="1" smtClean="0">
                <a:latin typeface="Sylfaen" panose="010A0502050306030303" pitchFamily="18" charset="0"/>
              </a:rPr>
              <a:t>ჭაბურღილიხენისი</a:t>
            </a:r>
            <a:r>
              <a:rPr lang="en-US" sz="1500" dirty="0" smtClean="0">
                <a:latin typeface="Sylfaen" panose="010A0502050306030303" pitchFamily="18" charset="0"/>
              </a:rPr>
              <a:t> </a:t>
            </a:r>
            <a:r>
              <a:rPr lang="en-US" sz="1500" dirty="0" err="1">
                <a:latin typeface="Sylfaen" panose="010A0502050306030303" pitchFamily="18" charset="0"/>
              </a:rPr>
              <a:t>ჰესი</a:t>
            </a:r>
            <a:r>
              <a:rPr lang="en-US" sz="1500" dirty="0">
                <a:latin typeface="Sylfaen" panose="010A0502050306030303" pitchFamily="18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US" sz="1500" dirty="0" err="1">
                <a:latin typeface="Sylfaen" panose="010A0502050306030303" pitchFamily="18" charset="0"/>
              </a:rPr>
              <a:t>ქვ</a:t>
            </a:r>
            <a:r>
              <a:rPr lang="en-US" sz="1500" dirty="0">
                <a:latin typeface="Sylfaen" panose="010A0502050306030303" pitchFamily="18" charset="0"/>
              </a:rPr>
              <a:t>/ს „</a:t>
            </a:r>
            <a:r>
              <a:rPr lang="en-US" sz="1500" dirty="0" err="1">
                <a:latin typeface="Sylfaen" panose="010A0502050306030303" pitchFamily="18" charset="0"/>
              </a:rPr>
              <a:t>ვაზიანი</a:t>
            </a:r>
            <a:r>
              <a:rPr lang="en-US" sz="1500" dirty="0">
                <a:latin typeface="Sylfaen" panose="010A0502050306030303" pitchFamily="18" charset="0"/>
              </a:rPr>
              <a:t>“.</a:t>
            </a:r>
          </a:p>
          <a:p>
            <a:pPr algn="just">
              <a:lnSpc>
                <a:spcPct val="120000"/>
              </a:lnSpc>
            </a:pPr>
            <a:endParaRPr lang="ka-GE" sz="1500" dirty="0" smtClean="0"/>
          </a:p>
          <a:p>
            <a:pPr algn="just">
              <a:lnSpc>
                <a:spcPct val="120000"/>
              </a:lnSpc>
            </a:pPr>
            <a:r>
              <a:rPr lang="ka-GE" sz="1500" dirty="0" smtClean="0"/>
              <a:t>ეგხ-ის ჯამური საპროექტო სიგრძე - 3 920 გრძ.მ;</a:t>
            </a:r>
          </a:p>
          <a:p>
            <a:pPr algn="just">
              <a:lnSpc>
                <a:spcPct val="120000"/>
              </a:lnSpc>
            </a:pPr>
            <a:r>
              <a:rPr lang="ka-GE" sz="1500" dirty="0" smtClean="0"/>
              <a:t>საჰაერო მონაკვეთის სიგრძე - 655 გრძ.მ;</a:t>
            </a:r>
          </a:p>
          <a:p>
            <a:pPr algn="just">
              <a:lnSpc>
                <a:spcPct val="120000"/>
              </a:lnSpc>
            </a:pPr>
            <a:r>
              <a:rPr lang="ka-GE" sz="1500" dirty="0" smtClean="0"/>
              <a:t>საკაბელო მონაკვეთის სიგრძე - 3 265 გრძ.მ;</a:t>
            </a:r>
          </a:p>
          <a:p>
            <a:pPr algn="just">
              <a:lnSpc>
                <a:spcPct val="120000"/>
              </a:lnSpc>
            </a:pPr>
            <a:r>
              <a:rPr lang="ka-GE" sz="1500" dirty="0" smtClean="0"/>
              <a:t>საკაბელო ტრანშეის ჩაღრმავება მიწის ზედაპირიდან - 1,0 მ;</a:t>
            </a:r>
          </a:p>
          <a:p>
            <a:pPr algn="just">
              <a:lnSpc>
                <a:spcPct val="120000"/>
              </a:lnSpc>
            </a:pPr>
            <a:r>
              <a:rPr lang="ka-GE" sz="1500" dirty="0" smtClean="0"/>
              <a:t>საკაბელო არხში, 35 კვ კაბელებთან ერთად, ასევე გათვალისწინებულია 10 კვ კაბელების განთავსება, რომლებითაც მოხდება ეგხ-ს ტრასის მიმდებარედ განლაგებული და პერსპექტიული საწარმოების ელექტრომომარაგება;</a:t>
            </a:r>
          </a:p>
          <a:p>
            <a:pPr algn="just">
              <a:lnSpc>
                <a:spcPct val="120000"/>
              </a:lnSpc>
            </a:pPr>
            <a:r>
              <a:rPr lang="ka-GE" sz="1500" dirty="0" smtClean="0"/>
              <a:t>გათვალისწინებულია პლასტმასის (ნეილონის) იზოლაციის მქონე, „მშრალი“ ძალოვანი კაბელების გამოყენება;</a:t>
            </a:r>
          </a:p>
          <a:p>
            <a:pPr algn="just">
              <a:lnSpc>
                <a:spcPct val="120000"/>
              </a:lnSpc>
            </a:pPr>
            <a:r>
              <a:rPr lang="ka-GE" sz="1500" dirty="0" smtClean="0"/>
              <a:t>ეგხ-ს საჰაერო მონაკვეთში გათვალისწინებულია </a:t>
            </a:r>
            <a:r>
              <a:rPr lang="az-Cyrl-AZ" sz="1500" dirty="0" smtClean="0"/>
              <a:t>УС110-6 </a:t>
            </a:r>
            <a:r>
              <a:rPr lang="ka-GE" sz="1500" dirty="0" smtClean="0"/>
              <a:t>და </a:t>
            </a:r>
            <a:r>
              <a:rPr lang="az-Cyrl-AZ" sz="1500" dirty="0" smtClean="0"/>
              <a:t>ПС110-6 </a:t>
            </a:r>
            <a:r>
              <a:rPr lang="ka-GE" sz="1500" dirty="0" smtClean="0"/>
              <a:t>ტიპის საყრდენების განთავსება (სულ - 5 ერთეული), რომელთა საძირკვლების ჩაღრმავება მიწის ზედაპირიდან შეადგენს 3,0 მ-ს.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051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113" y="289449"/>
            <a:ext cx="1001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პირველადი ინფორმაცია პროექტის განხორციელებით გარემოზე შესაძლო ზემოქმედების სახეების შესახებ</a:t>
            </a:r>
            <a:r>
              <a:rPr lang="ka-GE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ka-GE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რომლებიც შესწავლილი იქნება გზშ</a:t>
            </a:r>
            <a:r>
              <a:rPr lang="ka-GE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r>
              <a:rPr lang="ka-GE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ის პროცესში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35780"/>
            <a:ext cx="12192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ზემოქმედება </a:t>
            </a:r>
            <a:r>
              <a:rPr lang="ka-GE" dirty="0">
                <a:solidFill>
                  <a:srgbClr val="000000"/>
                </a:solidFill>
              </a:rPr>
              <a:t>ატმოსფერული ჰაერის ხარისხზე;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ხმაურის </a:t>
            </a:r>
            <a:r>
              <a:rPr lang="ka-GE" dirty="0">
                <a:solidFill>
                  <a:srgbClr val="000000"/>
                </a:solidFill>
              </a:rPr>
              <a:t>გავრცელებასთან დაკავშირებული ზემოქმედება;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ელექტრომაგნიტური </a:t>
            </a:r>
            <a:r>
              <a:rPr lang="ka-GE" dirty="0">
                <a:solidFill>
                  <a:srgbClr val="000000"/>
                </a:solidFill>
              </a:rPr>
              <a:t>ველის გავრცელებასთან დაკავშირებული ზემოქმედება;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ზემოქმედება </a:t>
            </a:r>
            <a:r>
              <a:rPr lang="ka-GE" dirty="0">
                <a:solidFill>
                  <a:srgbClr val="000000"/>
                </a:solidFill>
              </a:rPr>
              <a:t>გეოლოგიურ გარემოზე - გეოლოგიური გარემოს სტაბილურობის დარღვევა;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ზემოქმედება </a:t>
            </a:r>
            <a:r>
              <a:rPr lang="ka-GE" dirty="0">
                <a:solidFill>
                  <a:srgbClr val="000000"/>
                </a:solidFill>
              </a:rPr>
              <a:t>ზედაპირულ წყლებზე;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ზემოქმედება </a:t>
            </a:r>
            <a:r>
              <a:rPr lang="ka-GE" dirty="0">
                <a:solidFill>
                  <a:srgbClr val="000000"/>
                </a:solidFill>
              </a:rPr>
              <a:t>მიწისქვეშა/გრუნტის წყლებზე;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ზემოქმედება </a:t>
            </a:r>
            <a:r>
              <a:rPr lang="ka-GE" dirty="0">
                <a:solidFill>
                  <a:srgbClr val="000000"/>
                </a:solidFill>
              </a:rPr>
              <a:t>ნიადაგებზე, საშიში გეოდინამიკური პროცესების გააქტიურების რისკები;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ვიზუალურ-ლანდშაფტური </a:t>
            </a:r>
            <a:r>
              <a:rPr lang="ka-GE" dirty="0">
                <a:solidFill>
                  <a:srgbClr val="000000"/>
                </a:solidFill>
              </a:rPr>
              <a:t>ზემოქმედება;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ზემოქმედება </a:t>
            </a:r>
            <a:r>
              <a:rPr lang="ka-GE" dirty="0">
                <a:solidFill>
                  <a:srgbClr val="000000"/>
                </a:solidFill>
              </a:rPr>
              <a:t>ბიოლოგიურ გარემოზე (ფლორა, ფაუნა, დაცული ტერიტორიები);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ნარჩენების </a:t>
            </a:r>
            <a:r>
              <a:rPr lang="ka-GE" dirty="0">
                <a:solidFill>
                  <a:srgbClr val="000000"/>
                </a:solidFill>
              </a:rPr>
              <a:t>წარმოქმნით და გავრცელებით გამოწვეული მოსალოდნელი ზემოქმედება;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ზემოქმედება </a:t>
            </a:r>
            <a:r>
              <a:rPr lang="ka-GE" dirty="0">
                <a:solidFill>
                  <a:srgbClr val="000000"/>
                </a:solidFill>
              </a:rPr>
              <a:t>კულტურულ და არქეოლოგიურ ძეგლებზე;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ზემოქმედება </a:t>
            </a:r>
            <a:r>
              <a:rPr lang="ka-GE" dirty="0">
                <a:solidFill>
                  <a:srgbClr val="000000"/>
                </a:solidFill>
              </a:rPr>
              <a:t>სოციალურ-ეკონომიკურ გარემოზე (ზემოქმედება მიწის საკუთრებასა და გამოყენებაზე, დასაქმება და მასთან დაკავშირებული ზემოქმედებები, ზემოქმედება სატრანსპორტო ნაკადებზე და სხვ.);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ზემოქმედება </a:t>
            </a:r>
            <a:r>
              <a:rPr lang="ka-GE" dirty="0">
                <a:solidFill>
                  <a:srgbClr val="000000"/>
                </a:solidFill>
              </a:rPr>
              <a:t>ადამიანის ჯანმრთელობაზე და უსაფრთხოებასთან დაკავშირებული რისკები;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კუმულაციური </a:t>
            </a:r>
            <a:r>
              <a:rPr lang="ka-GE" dirty="0"/>
              <a:t>ზემოქმედება. </a:t>
            </a:r>
          </a:p>
        </p:txBody>
      </p:sp>
    </p:spTree>
    <p:extLst>
      <p:ext uri="{BB962C8B-B14F-4D97-AF65-F5344CB8AC3E}">
        <p14:creationId xmlns:p14="http://schemas.microsoft.com/office/powerpoint/2010/main" val="57888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738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Sylfaen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User</cp:lastModifiedBy>
  <cp:revision>18</cp:revision>
  <dcterms:created xsi:type="dcterms:W3CDTF">2020-05-23T17:57:51Z</dcterms:created>
  <dcterms:modified xsi:type="dcterms:W3CDTF">2020-05-25T09:45:40Z</dcterms:modified>
</cp:coreProperties>
</file>