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Lst>
  <p:sldIdLst>
    <p:sldId id="256" r:id="rId2"/>
    <p:sldId id="257" r:id="rId3"/>
    <p:sldId id="267" r:id="rId4"/>
    <p:sldId id="258" r:id="rId5"/>
    <p:sldId id="259" r:id="rId6"/>
    <p:sldId id="263" r:id="rId7"/>
    <p:sldId id="269" r:id="rId8"/>
    <p:sldId id="264" r:id="rId9"/>
    <p:sldId id="270" r:id="rId10"/>
    <p:sldId id="271" r:id="rId11"/>
    <p:sldId id="272" r:id="rId12"/>
    <p:sldId id="273" r:id="rId13"/>
    <p:sldId id="268" r:id="rId14"/>
    <p:sldId id="266" r:id="rId15"/>
    <p:sldId id="274" r:id="rId16"/>
    <p:sldId id="275" r:id="rId17"/>
    <p:sldId id="262" r:id="rId18"/>
    <p:sldId id="26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5" d="100"/>
          <a:sy n="65" d="100"/>
        </p:scale>
        <p:origin x="-83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 xmlns:a14="http://schemas.microsoft.com/office/drawing/2010/main">
                    <a14:imgLayer r:embed="rId3">
                      <a14:imgEffect>
                        <a14:sharpenSoften amount="61000"/>
                      </a14:imgEffect>
                    </a14:imgLayer>
                  </a14:imgProps>
                </a:ext>
                <a:ext uri="{28A0092B-C50C-407E-A947-70E740481C1C}">
                  <a14:useLocalDpi xmlns=""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 xmlns:a14="http://schemas.microsoft.com/office/drawing/2010/main">
                    <a14:imgLayer r:embed="rId3">
                      <a14:imgEffect>
                        <a14:sharpenSoften amount="61000"/>
                      </a14:imgEffect>
                    </a14:imgLayer>
                  </a14:imgProps>
                </a:ext>
                <a:ext uri="{28A0092B-C50C-407E-A947-70E740481C1C}">
                  <a14:useLocalDpi xmlns=""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 xmlns:a14="http://schemas.microsoft.com/office/drawing/2010/main">
                    <a14:imgLayer r:embed="rId3">
                      <a14:imgEffect>
                        <a14:sharpenSoften amount="61000"/>
                      </a14:imgEffect>
                    </a14:imgLayer>
                  </a14:imgProps>
                </a:ext>
                <a:ext uri="{28A0092B-C50C-407E-A947-70E740481C1C}">
                  <a14:useLocalDpi xmlns=""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453392-413C-4D83-9ED5-5153041B9540}"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7FEBAAAD-0679-4D71-9FEC-033EE853974F}" type="slidenum">
              <a:rPr lang="en-US" smtClean="0"/>
              <a:pPr/>
              <a:t>‹#›</a:t>
            </a:fld>
            <a:endParaRPr lang="en-US"/>
          </a:p>
        </p:txBody>
      </p:sp>
    </p:spTree>
    <p:extLst>
      <p:ext uri="{BB962C8B-B14F-4D97-AF65-F5344CB8AC3E}">
        <p14:creationId xmlns="" xmlns:p14="http://schemas.microsoft.com/office/powerpoint/2010/main" val="1593934311"/>
      </p:ext>
    </p:extLst>
  </p:cSld>
  <p:clrMapOvr>
    <a:masterClrMapping/>
  </p:clrMapOvr>
  <p:extLst>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453392-413C-4D83-9ED5-5153041B9540}"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BAAAD-0679-4D71-9FEC-033EE853974F}" type="slidenum">
              <a:rPr lang="en-US" smtClean="0"/>
              <a:pPr/>
              <a:t>‹#›</a:t>
            </a:fld>
            <a:endParaRPr lang="en-US"/>
          </a:p>
        </p:txBody>
      </p:sp>
    </p:spTree>
    <p:extLst>
      <p:ext uri="{BB962C8B-B14F-4D97-AF65-F5344CB8AC3E}">
        <p14:creationId xmlns="" xmlns:p14="http://schemas.microsoft.com/office/powerpoint/2010/main" val="2604810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453392-413C-4D83-9ED5-5153041B9540}"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BAAAD-0679-4D71-9FEC-033EE853974F}" type="slidenum">
              <a:rPr lang="en-US" smtClean="0"/>
              <a:pPr/>
              <a:t>‹#›</a:t>
            </a:fld>
            <a:endParaRPr lang="en-US"/>
          </a:p>
        </p:txBody>
      </p:sp>
    </p:spTree>
    <p:extLst>
      <p:ext uri="{BB962C8B-B14F-4D97-AF65-F5344CB8AC3E}">
        <p14:creationId xmlns="" xmlns:p14="http://schemas.microsoft.com/office/powerpoint/2010/main" val="3932353889"/>
      </p:ext>
    </p:extLst>
  </p:cSld>
  <p:clrMapOvr>
    <a:masterClrMapping/>
  </p:clrMapOvr>
  <p:extLst>
    <p:ext uri="{DCECCB84-F9BA-43D5-87BE-67443E8EF086}">
      <p15:sldGuideLst xmlns=""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453392-413C-4D83-9ED5-5153041B9540}"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BAAAD-0679-4D71-9FEC-033EE853974F}" type="slidenum">
              <a:rPr lang="en-US" smtClean="0"/>
              <a:pPr/>
              <a:t>‹#›</a:t>
            </a:fld>
            <a:endParaRPr lang="en-US"/>
          </a:p>
        </p:txBody>
      </p:sp>
    </p:spTree>
    <p:extLst>
      <p:ext uri="{BB962C8B-B14F-4D97-AF65-F5344CB8AC3E}">
        <p14:creationId xmlns="" xmlns:p14="http://schemas.microsoft.com/office/powerpoint/2010/main" val="2581708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 xmlns:a14="http://schemas.microsoft.com/office/drawing/2010/main">
                    <a14:imgLayer r:embed="rId3">
                      <a14:imgEffect>
                        <a14:sharpenSoften amount="61000"/>
                      </a14:imgEffect>
                    </a14:imgLayer>
                  </a14:imgProps>
                </a:ext>
                <a:ext uri="{28A0092B-C50C-407E-A947-70E740481C1C}">
                  <a14:useLocalDpi xmlns=""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32453392-413C-4D83-9ED5-5153041B9540}" type="datetimeFigureOut">
              <a:rPr lang="en-US" smtClean="0"/>
              <a:pPr/>
              <a:t>4/18/2020</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7FEBAAAD-0679-4D71-9FEC-033EE853974F}" type="slidenum">
              <a:rPr lang="en-US" smtClean="0"/>
              <a:pPr/>
              <a:t>‹#›</a:t>
            </a:fld>
            <a:endParaRPr lang="en-US"/>
          </a:p>
        </p:txBody>
      </p:sp>
    </p:spTree>
    <p:extLst>
      <p:ext uri="{BB962C8B-B14F-4D97-AF65-F5344CB8AC3E}">
        <p14:creationId xmlns="" xmlns:p14="http://schemas.microsoft.com/office/powerpoint/2010/main" val="926124456"/>
      </p:ext>
    </p:extLst>
  </p:cSld>
  <p:clrMapOvr>
    <a:masterClrMapping/>
  </p:clrMapOvr>
  <p:extLst>
    <p:ext uri="{DCECCB84-F9BA-43D5-87BE-67443E8EF086}">
      <p15:sldGuideLst xmlns=""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2453392-413C-4D83-9ED5-5153041B9540}" type="datetimeFigureOut">
              <a:rPr lang="en-US" smtClean="0"/>
              <a:pPr/>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EBAAAD-0679-4D71-9FEC-033EE853974F}" type="slidenum">
              <a:rPr lang="en-US" smtClean="0"/>
              <a:pPr/>
              <a:t>‹#›</a:t>
            </a:fld>
            <a:endParaRPr lang="en-US"/>
          </a:p>
        </p:txBody>
      </p:sp>
    </p:spTree>
    <p:extLst>
      <p:ext uri="{BB962C8B-B14F-4D97-AF65-F5344CB8AC3E}">
        <p14:creationId xmlns="" xmlns:p14="http://schemas.microsoft.com/office/powerpoint/2010/main" val="562102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453392-413C-4D83-9ED5-5153041B9540}" type="datetimeFigureOut">
              <a:rPr lang="en-US" smtClean="0"/>
              <a:pPr/>
              <a:t>4/18/2020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EBAAAD-0679-4D71-9FEC-033EE853974F}" type="slidenum">
              <a:rPr lang="en-US" smtClean="0"/>
              <a:pPr/>
              <a:t>‹#›</a:t>
            </a:fld>
            <a:endParaRPr lang="en-US"/>
          </a:p>
        </p:txBody>
      </p:sp>
    </p:spTree>
    <p:extLst>
      <p:ext uri="{BB962C8B-B14F-4D97-AF65-F5344CB8AC3E}">
        <p14:creationId xmlns="" xmlns:p14="http://schemas.microsoft.com/office/powerpoint/2010/main" val="2133878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453392-413C-4D83-9ED5-5153041B9540}" type="datetimeFigureOut">
              <a:rPr lang="en-US" smtClean="0"/>
              <a:pPr/>
              <a:t>4/18/2020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EBAAAD-0679-4D71-9FEC-033EE853974F}" type="slidenum">
              <a:rPr lang="en-US" smtClean="0"/>
              <a:pPr/>
              <a:t>‹#›</a:t>
            </a:fld>
            <a:endParaRPr lang="en-US"/>
          </a:p>
        </p:txBody>
      </p:sp>
    </p:spTree>
    <p:extLst>
      <p:ext uri="{BB962C8B-B14F-4D97-AF65-F5344CB8AC3E}">
        <p14:creationId xmlns="" xmlns:p14="http://schemas.microsoft.com/office/powerpoint/2010/main" val="3783535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453392-413C-4D83-9ED5-5153041B9540}" type="datetimeFigureOut">
              <a:rPr lang="en-US" smtClean="0"/>
              <a:pPr/>
              <a:t>4/18/2020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EBAAAD-0679-4D71-9FEC-033EE853974F}" type="slidenum">
              <a:rPr lang="en-US" smtClean="0"/>
              <a:pPr/>
              <a:t>‹#›</a:t>
            </a:fld>
            <a:endParaRPr lang="en-US"/>
          </a:p>
        </p:txBody>
      </p:sp>
    </p:spTree>
    <p:extLst>
      <p:ext uri="{BB962C8B-B14F-4D97-AF65-F5344CB8AC3E}">
        <p14:creationId xmlns="" xmlns:p14="http://schemas.microsoft.com/office/powerpoint/2010/main" val="2125121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 xmlns:a14="http://schemas.microsoft.com/office/drawing/2010/main">
                    <a14:imgLayer r:embed="rId3">
                      <a14:imgEffect>
                        <a14:sharpenSoften amount="61000"/>
                      </a14:imgEffect>
                    </a14:imgLayer>
                  </a14:imgProps>
                </a:ext>
                <a:ext uri="{28A0092B-C50C-407E-A947-70E740481C1C}">
                  <a14:useLocalDpi xmlns=""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2453392-413C-4D83-9ED5-5153041B9540}" type="datetimeFigureOut">
              <a:rPr lang="en-US" smtClean="0"/>
              <a:pPr/>
              <a:t>4/18/2020</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FEBAAAD-0679-4D71-9FEC-033EE853974F}" type="slidenum">
              <a:rPr lang="en-US" smtClean="0"/>
              <a:pPr/>
              <a:t>‹#›</a:t>
            </a:fld>
            <a:endParaRPr lang="en-US"/>
          </a:p>
        </p:txBody>
      </p:sp>
    </p:spTree>
    <p:extLst>
      <p:ext uri="{BB962C8B-B14F-4D97-AF65-F5344CB8AC3E}">
        <p14:creationId xmlns="" xmlns:p14="http://schemas.microsoft.com/office/powerpoint/2010/main" val="996192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 xmlns:a14="http://schemas.microsoft.com/office/drawing/2010/main">
                    <a14:imgLayer r:embed="rId3">
                      <a14:imgEffect>
                        <a14:sharpenSoften amount="61000"/>
                      </a14:imgEffect>
                    </a14:imgLayer>
                  </a14:imgProps>
                </a:ext>
                <a:ext uri="{28A0092B-C50C-407E-A947-70E740481C1C}">
                  <a14:useLocalDpi xmlns=""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2453392-413C-4D83-9ED5-5153041B9540}" type="datetimeFigureOut">
              <a:rPr lang="en-US" smtClean="0"/>
              <a:pPr/>
              <a:t>4/18/2020</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FEBAAAD-0679-4D71-9FEC-033EE853974F}" type="slidenum">
              <a:rPr lang="en-US" smtClean="0"/>
              <a:pPr/>
              <a:t>‹#›</a:t>
            </a:fld>
            <a:endParaRPr lang="en-US"/>
          </a:p>
        </p:txBody>
      </p:sp>
    </p:spTree>
    <p:extLst>
      <p:ext uri="{BB962C8B-B14F-4D97-AF65-F5344CB8AC3E}">
        <p14:creationId xmlns="" xmlns:p14="http://schemas.microsoft.com/office/powerpoint/2010/main" val="284878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2453392-413C-4D83-9ED5-5153041B9540}" type="datetimeFigureOut">
              <a:rPr lang="en-US" smtClean="0"/>
              <a:pPr/>
              <a:t>4/18/2020</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7FEBAAAD-0679-4D71-9FEC-033EE853974F}" type="slidenum">
              <a:rPr lang="en-US" smtClean="0"/>
              <a:pPr/>
              <a:t>‹#›</a:t>
            </a:fld>
            <a:endParaRPr lang="en-US"/>
          </a:p>
        </p:txBody>
      </p:sp>
    </p:spTree>
    <p:extLst>
      <p:ext uri="{BB962C8B-B14F-4D97-AF65-F5344CB8AC3E}">
        <p14:creationId xmlns="" xmlns:p14="http://schemas.microsoft.com/office/powerpoint/2010/main" val="3646070912"/>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75343" y="1783079"/>
            <a:ext cx="8528539" cy="19082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ka-GE" b="1" dirty="0" smtClean="0">
                <a:latin typeface="Sylfaen" panose="010A0502050306030303" pitchFamily="18" charset="0"/>
              </a:rPr>
              <a:t>ახალციხის რაიონი, </a:t>
            </a:r>
            <a:r>
              <a:rPr lang="ka-GE" b="1" dirty="0" smtClean="0">
                <a:latin typeface="Sylfaen" panose="010A0502050306030303" pitchFamily="18" charset="0"/>
              </a:rPr>
              <a:t>სოფელ </a:t>
            </a:r>
            <a:r>
              <a:rPr lang="ka-GE" b="1" dirty="0" smtClean="0">
                <a:latin typeface="Sylfaen" panose="010A0502050306030303" pitchFamily="18" charset="0"/>
              </a:rPr>
              <a:t>აკლდეში </a:t>
            </a:r>
            <a:r>
              <a:rPr lang="ka-GE" b="1" dirty="0" smtClean="0">
                <a:latin typeface="Sylfaen" panose="010A0502050306030303" pitchFamily="18" charset="0"/>
              </a:rPr>
              <a:t>შპს </a:t>
            </a:r>
            <a:r>
              <a:rPr lang="ka-GE" b="1" dirty="0" smtClean="0">
                <a:latin typeface="Sylfaen" panose="010A0502050306030303" pitchFamily="18" charset="0"/>
              </a:rPr>
              <a:t>„ასტორია“-</a:t>
            </a:r>
            <a:r>
              <a:rPr lang="ka-GE" b="1" dirty="0" smtClean="0">
                <a:latin typeface="Sylfaen" panose="010A0502050306030303" pitchFamily="18" charset="0"/>
              </a:rPr>
              <a:t>ს </a:t>
            </a:r>
          </a:p>
          <a:p>
            <a:pPr algn="ctr"/>
            <a:r>
              <a:rPr lang="ka-GE" b="1" dirty="0" smtClean="0">
                <a:latin typeface="Sylfaen" panose="010A0502050306030303" pitchFamily="18" charset="0"/>
              </a:rPr>
              <a:t>ასფალტის საწარმოს ექსპლუატაციის პროექტის </a:t>
            </a:r>
          </a:p>
          <a:p>
            <a:pPr algn="ctr">
              <a:tabLst>
                <a:tab pos="8348663" algn="l"/>
              </a:tabLst>
            </a:pPr>
            <a:r>
              <a:rPr lang="ka-GE" b="1" dirty="0" err="1" smtClean="0">
                <a:latin typeface="Sylfaen" panose="010A0502050306030303" pitchFamily="18" charset="0"/>
              </a:rPr>
              <a:t>სკოპინგის</a:t>
            </a:r>
            <a:r>
              <a:rPr lang="ka-GE" b="1" dirty="0" smtClean="0">
                <a:latin typeface="Sylfaen" panose="010A0502050306030303" pitchFamily="18" charset="0"/>
              </a:rPr>
              <a:t> ანგარიშის </a:t>
            </a:r>
          </a:p>
          <a:p>
            <a:pPr algn="ctr"/>
            <a:r>
              <a:rPr lang="ka-GE" sz="2400" b="1" dirty="0" smtClean="0">
                <a:latin typeface="Sylfaen" panose="010A0502050306030303" pitchFamily="18" charset="0"/>
              </a:rPr>
              <a:t>ს ა ჯ ა რ ო   გ ა ნ ხ ი ლ ვ ა</a:t>
            </a:r>
          </a:p>
          <a:p>
            <a:pPr algn="ctr"/>
            <a:endParaRPr lang="ka-GE" sz="2400" b="1" dirty="0" smtClean="0">
              <a:latin typeface="Sylfaen" panose="010A0502050306030303" pitchFamily="18" charset="0"/>
            </a:endParaRPr>
          </a:p>
          <a:p>
            <a:pPr algn="ctr"/>
            <a:r>
              <a:rPr lang="ka-GE" sz="1600" dirty="0" smtClean="0">
                <a:latin typeface="Sylfaen" panose="010A0502050306030303" pitchFamily="18" charset="0"/>
              </a:rPr>
              <a:t>ახალციხის რიონი, </a:t>
            </a:r>
            <a:r>
              <a:rPr lang="ka-GE" sz="1600" dirty="0" smtClean="0">
                <a:latin typeface="Sylfaen" panose="010A0502050306030303" pitchFamily="18" charset="0"/>
              </a:rPr>
              <a:t>სოფ. </a:t>
            </a:r>
            <a:r>
              <a:rPr lang="ka-GE" sz="1600" dirty="0" smtClean="0">
                <a:latin typeface="Sylfaen" panose="010A0502050306030303" pitchFamily="18" charset="0"/>
              </a:rPr>
              <a:t>კლდე</a:t>
            </a:r>
            <a:endParaRPr lang="en-US" sz="1600" dirty="0">
              <a:latin typeface="Sylfaen" panose="010A0502050306030303" pitchFamily="18" charset="0"/>
            </a:endParaRPr>
          </a:p>
        </p:txBody>
      </p:sp>
      <p:sp>
        <p:nvSpPr>
          <p:cNvPr id="5" name="Rectangle 4"/>
          <p:cNvSpPr/>
          <p:nvPr/>
        </p:nvSpPr>
        <p:spPr>
          <a:xfrm>
            <a:off x="3867442" y="5596520"/>
            <a:ext cx="8021515" cy="33855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r">
              <a:tabLst>
                <a:tab pos="6977063" algn="l"/>
              </a:tabLst>
            </a:pPr>
            <a:r>
              <a:rPr lang="ka-GE" sz="1600" dirty="0">
                <a:latin typeface="Sylfaen" panose="010A0502050306030303" pitchFamily="18" charset="0"/>
              </a:rPr>
              <a:t>დაგეგმილი საქმიანობის განმახორციელებელი: </a:t>
            </a:r>
            <a:r>
              <a:rPr lang="en-US" sz="1600" b="1" dirty="0" err="1">
                <a:latin typeface="Sylfaen" panose="010A0502050306030303" pitchFamily="18" charset="0"/>
                <a:ea typeface="Calibri" panose="020F0502020204030204" pitchFamily="34" charset="0"/>
                <a:cs typeface="Sylfaen" panose="010A0502050306030303" pitchFamily="18" charset="0"/>
              </a:rPr>
              <a:t>შპს</a:t>
            </a:r>
            <a:r>
              <a:rPr lang="en-US" sz="1600" b="1" dirty="0">
                <a:latin typeface="Sylfaen" panose="010A0502050306030303" pitchFamily="18" charset="0"/>
                <a:ea typeface="Calibri" panose="020F0502020204030204" pitchFamily="34" charset="0"/>
                <a:cs typeface="Sylfaen,Bold"/>
              </a:rPr>
              <a:t> </a:t>
            </a:r>
            <a:r>
              <a:rPr lang="en-US" sz="1600" b="1" dirty="0" smtClean="0">
                <a:latin typeface="Sylfaen" panose="010A0502050306030303" pitchFamily="18" charset="0"/>
                <a:ea typeface="Calibri" panose="020F0502020204030204" pitchFamily="34" charset="0"/>
                <a:cs typeface="Sylfaen,Bold"/>
              </a:rPr>
              <a:t>,,</a:t>
            </a:r>
            <a:r>
              <a:rPr lang="ka-GE" sz="1600" b="1" dirty="0" smtClean="0">
                <a:latin typeface="Sylfaen" panose="010A0502050306030303" pitchFamily="18" charset="0"/>
                <a:ea typeface="Calibri" panose="020F0502020204030204" pitchFamily="34" charset="0"/>
                <a:cs typeface="Sylfaen,Bold"/>
              </a:rPr>
              <a:t>ასტორია</a:t>
            </a:r>
            <a:r>
              <a:rPr lang="ka-GE" sz="1600" b="1" dirty="0" smtClean="0">
                <a:latin typeface="Sylfaen" panose="010A0502050306030303" pitchFamily="18" charset="0"/>
                <a:ea typeface="Calibri" panose="020F0502020204030204" pitchFamily="34" charset="0"/>
                <a:cs typeface="Sylfaen" panose="010A0502050306030303" pitchFamily="18" charset="0"/>
              </a:rPr>
              <a:t>“</a:t>
            </a:r>
            <a:endParaRPr lang="en-US" sz="1600" dirty="0">
              <a:latin typeface="Sylfaen" panose="010A0502050306030303" pitchFamily="18" charset="0"/>
            </a:endParaRPr>
          </a:p>
        </p:txBody>
      </p:sp>
    </p:spTree>
    <p:extLst>
      <p:ext uri="{BB962C8B-B14F-4D97-AF65-F5344CB8AC3E}">
        <p14:creationId xmlns="" xmlns:p14="http://schemas.microsoft.com/office/powerpoint/2010/main" val="2648232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a:spLocks noChangeArrowheads="1"/>
          </p:cNvSpPr>
          <p:nvPr/>
        </p:nvSpPr>
        <p:spPr bwMode="auto">
          <a:xfrm>
            <a:off x="385763" y="376238"/>
            <a:ext cx="10641012" cy="6494085"/>
          </a:xfrm>
          <a:prstGeom prst="rect">
            <a:avLst/>
          </a:prstGeom>
          <a:noFill/>
          <a:ln w="9525">
            <a:noFill/>
            <a:miter lim="800000"/>
            <a:headEnd/>
            <a:tailEnd/>
          </a:ln>
        </p:spPr>
        <p:txBody>
          <a:bodyPr anchor="ctr">
            <a:spAutoFit/>
          </a:bodyPr>
          <a:lstStyle/>
          <a:p>
            <a:pPr algn="just" defTabSz="914400">
              <a:defRPr/>
            </a:pPr>
            <a:r>
              <a:rPr lang="ru-RU" sz="1600" b="1" dirty="0">
                <a:solidFill>
                  <a:srgbClr val="000000"/>
                </a:solidFill>
                <a:latin typeface="Sylfaen" pitchFamily="18" charset="0"/>
              </a:rPr>
              <a:t>ტექნოლოგიური ალტერნატივები</a:t>
            </a:r>
            <a:endParaRPr lang="ka-GE" sz="1600" b="1" dirty="0">
              <a:solidFill>
                <a:srgbClr val="000000"/>
              </a:solidFill>
              <a:latin typeface="Sylfaen" pitchFamily="18" charset="0"/>
            </a:endParaRPr>
          </a:p>
          <a:p>
            <a:pPr algn="just"/>
            <a:r>
              <a:rPr lang="ka-GE" sz="1600" dirty="0" smtClean="0"/>
              <a:t>როგორც </a:t>
            </a:r>
            <a:r>
              <a:rPr lang="ka-GE" sz="1600" dirty="0" smtClean="0"/>
              <a:t>წინამდებარე ანგარიშშია მოცემული, საწარმოში იგეგმება  </a:t>
            </a:r>
            <a:r>
              <a:rPr lang="en-US" sz="1600" dirty="0" smtClean="0"/>
              <a:t>„TELTOMAT - S750” </a:t>
            </a:r>
            <a:r>
              <a:rPr lang="en-US" sz="1600" dirty="0" err="1" smtClean="0"/>
              <a:t>ტიპის</a:t>
            </a:r>
            <a:r>
              <a:rPr lang="en-US" sz="1600" dirty="0" smtClean="0"/>
              <a:t> </a:t>
            </a:r>
            <a:r>
              <a:rPr lang="en-US" sz="1600" dirty="0" err="1" smtClean="0"/>
              <a:t>აგრეგატი</a:t>
            </a:r>
            <a:r>
              <a:rPr lang="ka-GE" sz="1600" dirty="0" smtClean="0"/>
              <a:t>ს მონტაჟი, რომლის სიმძლავრეა 80 ტ/სთ-ში ასფალტის წარმოება და ის  იმუშავებს  ბუნებრივ აირზე და მისი ხარჯი საათში ტოლი იქნება 720 მ</a:t>
            </a:r>
            <a:r>
              <a:rPr lang="ka-GE" sz="1600" baseline="30000" dirty="0" smtClean="0"/>
              <a:t>,, </a:t>
            </a:r>
            <a:r>
              <a:rPr lang="ka-GE" sz="1600" dirty="0" smtClean="0"/>
              <a:t>რომელიც მთლიანად აკმაყოფილებს თანამედროვე მოთხოვნებს.</a:t>
            </a:r>
            <a:endParaRPr lang="en-US" sz="1600" dirty="0" smtClean="0"/>
          </a:p>
          <a:p>
            <a:pPr algn="just"/>
            <a:r>
              <a:rPr lang="ka-GE" sz="1600" dirty="0" smtClean="0"/>
              <a:t>აღნიშნული ტიპის ქარხნები ასევე მუშაობენ მაზუთის საწვავზე, მაგრამ მეწარმის მიერ გადაწყდა ეკოლოგიურად უფრო სუფთა საწვავის გამოყენება - ბუნებრივი აირის.</a:t>
            </a:r>
            <a:endParaRPr lang="en-US" sz="1600" dirty="0" smtClean="0"/>
          </a:p>
          <a:p>
            <a:pPr algn="just"/>
            <a:r>
              <a:rPr lang="ka-GE" sz="1600" dirty="0" smtClean="0"/>
              <a:t>თხევადი საწვავის გამოყენებისას საწარმოს ტერიტორიაზე წარმოქმნილი სანიაღვრე წყლების დაბინძურების რისკფაქტორი არსებობს, ხოლო ბუნებრივი აირის გამოყენებისა პრაქტიკულად არ არსებობს. კერძოდ თხევადი საწვავის (მაზუთის) გამოყენებისას ასეთი რისკფაქტორები უფრო მაღალია, კერძოდ  სანიაღვე წყლების დაბინძურება ნახშირწყალბადებით, რომლებიც მოითხოვს აუცილებლად გაწმენდას, რომ ჩაშვება შესაძლებელი იყოს   სანიაღვრე კანალიზაციაში ან ღია ტერიტორიებზე, რომლის გაწმენდისათვის აუცილებელი იქნება ნავთობდამჭერის მოწყობა, რომლის მშენებლობა და ექსპლოატაცია დაკავშირებულია დამატებით ხარჯებთან. </a:t>
            </a:r>
            <a:endParaRPr lang="en-US" sz="1600" dirty="0" smtClean="0"/>
          </a:p>
          <a:p>
            <a:r>
              <a:rPr lang="ka-GE" sz="1600" dirty="0" smtClean="0"/>
              <a:t>ყოველივე საწარმოში ზემოთჩამოთვლილი ტექნოლოგია მინიმუმამდე ამცირებს გარემოზე ზემოქმედებას და ის ეკოლოგიურად შეესაბამება ქვეყანაში და ევროკავშირში მიღებულ ნორმებს.</a:t>
            </a:r>
            <a:endParaRPr lang="ka-GE" sz="1600" dirty="0">
              <a:latin typeface="+mj-lt"/>
            </a:endParaRPr>
          </a:p>
          <a:p>
            <a:pPr algn="just">
              <a:defRPr/>
            </a:pPr>
            <a:endParaRPr lang="ka-GE" sz="1600" dirty="0">
              <a:latin typeface="+mj-lt"/>
            </a:endParaRPr>
          </a:p>
          <a:p>
            <a:pPr>
              <a:defRPr/>
            </a:pPr>
            <a:r>
              <a:rPr lang="en-US" sz="1600" b="1" i="1" dirty="0" err="1">
                <a:latin typeface="+mj-lt"/>
              </a:rPr>
              <a:t>საწარმოს</a:t>
            </a:r>
            <a:r>
              <a:rPr lang="en-US" sz="1600" b="1" i="1" dirty="0">
                <a:latin typeface="+mj-lt"/>
              </a:rPr>
              <a:t> </a:t>
            </a:r>
            <a:r>
              <a:rPr lang="en-US" sz="1600" b="1" i="1" dirty="0" err="1">
                <a:latin typeface="+mj-lt"/>
              </a:rPr>
              <a:t>სიმძლავრეების</a:t>
            </a:r>
            <a:r>
              <a:rPr lang="en-US" sz="1600" b="1" i="1" dirty="0">
                <a:latin typeface="+mj-lt"/>
              </a:rPr>
              <a:t> ა</a:t>
            </a:r>
            <a:r>
              <a:rPr lang="de-DE" sz="1600" b="1" i="1" dirty="0">
                <a:latin typeface="+mj-lt"/>
              </a:rPr>
              <a:t>ლტერნატივები</a:t>
            </a:r>
            <a:endParaRPr lang="en-US" sz="1600" b="1" i="1" dirty="0">
              <a:latin typeface="+mj-lt"/>
            </a:endParaRPr>
          </a:p>
          <a:p>
            <a:pPr algn="just"/>
            <a:r>
              <a:rPr lang="ka-GE" sz="1600" dirty="0" smtClean="0"/>
              <a:t>ასფალტ-ბეტონის საწარმოო დანადგარის სიმძლავრე, ფაქტიური წარმადობის მიხედვით შეადგენს 80 ტ/სთ.საწარმოს </a:t>
            </a:r>
            <a:r>
              <a:rPr lang="ka-GE" sz="1600" dirty="0" smtClean="0">
                <a:latin typeface="Sylfaen" pitchFamily="18" charset="0"/>
              </a:rPr>
              <a:t>სამუშაო დრო წელიწადში განისაზღვრება 260 დღით და 2080 სთ-ით (8-სთ/დღ).</a:t>
            </a:r>
            <a:endParaRPr lang="en-US" sz="1600" dirty="0" smtClean="0">
              <a:latin typeface="Sylfaen" pitchFamily="18" charset="0"/>
            </a:endParaRPr>
          </a:p>
          <a:p>
            <a:pPr algn="just"/>
            <a:r>
              <a:rPr lang="ka-GE" sz="1600" dirty="0" smtClean="0">
                <a:latin typeface="Sylfaen" pitchFamily="18" charset="0"/>
              </a:rPr>
              <a:t>ასფალტ-ბეტონი,მისი ფიზიკურ-ქიმიური თვისებებიდან გამომდინარე, გამოიყენება ცხელ, ახლად დამზადებულ მდგომარეობაში; ამიტომ, საწარმო მუდმივად სრული სიმძლავრით ვერ იმუშავებს, მწარმოებლურობის შემცირება-გაზრდის ალტერნატივები დამოკიდებული იქნება დამკვეთის მოთხოვნაზე, რეგიონში საგზაო-სამშენებლო სამუშაოების მოცულობების შესაბამისად.</a:t>
            </a:r>
            <a:endParaRPr lang="en-US" sz="1600" dirty="0" smtClean="0">
              <a:latin typeface="Sylfaen" pitchFamily="18" charset="0"/>
            </a:endParaRPr>
          </a:p>
          <a:p>
            <a:pPr algn="just"/>
            <a:r>
              <a:rPr lang="ka-GE" sz="1600" dirty="0" smtClean="0">
                <a:latin typeface="Sylfaen" pitchFamily="18" charset="0"/>
              </a:rPr>
              <a:t>საწარმოს მუშაობის სრული დატვირთვა შესაძლებელია რეგიონში  საგზაო-სამშენებლო სამუშაოების გააქტიურების შემთხვევაში</a:t>
            </a:r>
            <a:r>
              <a:rPr lang="en-US" sz="1600" dirty="0" smtClean="0">
                <a:latin typeface="Sylfaen" pitchFamily="18" charset="0"/>
              </a:rPr>
              <a:t>.</a:t>
            </a:r>
            <a:r>
              <a:rPr lang="ka-GE" sz="1600" dirty="0" smtClean="0">
                <a:latin typeface="Sylfaen" pitchFamily="18" charset="0"/>
              </a:rPr>
              <a:t> ამ დროს, შესაძლებელია სამუშაო დღეთა რაოდენობის გაზრდა და ორცვლიან ან სამცვლიან სამუშაო რეჟიმში გადასვლა, რაც მნიშვნელოვნად გაზრდის წარმოების მოცულობას.</a:t>
            </a:r>
            <a:endParaRPr lang="ka-GE" sz="1600" dirty="0">
              <a:latin typeface="Sylfae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501445"/>
            <a:ext cx="10058400" cy="5855110"/>
          </a:xfrm>
        </p:spPr>
        <p:txBody>
          <a:bodyPr>
            <a:noAutofit/>
          </a:bodyPr>
          <a:lstStyle/>
          <a:p>
            <a:pPr marL="0" indent="0" algn="just">
              <a:buNone/>
            </a:pPr>
            <a:r>
              <a:rPr lang="ka-GE" sz="1600" b="1" i="1" dirty="0" smtClean="0">
                <a:latin typeface="Sylfaen" pitchFamily="18" charset="0"/>
              </a:rPr>
              <a:t>მტვერგამჭმენდი სისტემის ალტერნატიული ვარიანტები</a:t>
            </a:r>
            <a:endParaRPr lang="en-US" sz="1600" b="1" i="1" dirty="0" smtClean="0">
              <a:latin typeface="Sylfaen" pitchFamily="18" charset="0"/>
            </a:endParaRPr>
          </a:p>
          <a:p>
            <a:pPr marL="0" indent="0" algn="just">
              <a:buNone/>
            </a:pPr>
            <a:r>
              <a:rPr lang="en-US" sz="1600" dirty="0" err="1" smtClean="0">
                <a:latin typeface="Sylfaen" pitchFamily="18" charset="0"/>
              </a:rPr>
              <a:t>საგულსხმოა</a:t>
            </a:r>
            <a:r>
              <a:rPr lang="en-US" sz="1600" dirty="0" smtClean="0">
                <a:latin typeface="Sylfaen" pitchFamily="18" charset="0"/>
              </a:rPr>
              <a:t> </a:t>
            </a:r>
            <a:r>
              <a:rPr lang="en-US" sz="1600" dirty="0" err="1" smtClean="0">
                <a:latin typeface="Sylfaen" pitchFamily="18" charset="0"/>
              </a:rPr>
              <a:t>ის</a:t>
            </a:r>
            <a:r>
              <a:rPr lang="en-US" sz="1600" dirty="0" smtClean="0">
                <a:latin typeface="Sylfaen" pitchFamily="18" charset="0"/>
              </a:rPr>
              <a:t> </a:t>
            </a:r>
            <a:r>
              <a:rPr lang="en-US" sz="1600" dirty="0" err="1" smtClean="0">
                <a:latin typeface="Sylfaen" pitchFamily="18" charset="0"/>
              </a:rPr>
              <a:t>ფაქტი</a:t>
            </a:r>
            <a:r>
              <a:rPr lang="en-US" sz="1600" dirty="0" smtClean="0">
                <a:latin typeface="Sylfaen" pitchFamily="18" charset="0"/>
              </a:rPr>
              <a:t>, </a:t>
            </a:r>
            <a:r>
              <a:rPr lang="en-US" sz="1600" dirty="0" err="1" smtClean="0">
                <a:latin typeface="Sylfaen" pitchFamily="18" charset="0"/>
              </a:rPr>
              <a:t>რომ</a:t>
            </a:r>
            <a:r>
              <a:rPr lang="en-US" sz="1600" dirty="0" smtClean="0">
                <a:latin typeface="Sylfaen" pitchFamily="18" charset="0"/>
              </a:rPr>
              <a:t> </a:t>
            </a:r>
            <a:r>
              <a:rPr lang="ka-GE" sz="1600" dirty="0" smtClean="0">
                <a:latin typeface="Sylfaen" pitchFamily="18" charset="0"/>
              </a:rPr>
              <a:t>მეწარმეს მიერ შერჩეული ასფალტის დანადგარი მთლიანად აკმაყოფილებს როგორც საქართველოს ასევე ევროკავშირში დადგენილ მოთხოვნებს.</a:t>
            </a:r>
            <a:endParaRPr lang="en-US" sz="1600" dirty="0" smtClean="0">
              <a:latin typeface="Sylfaen" pitchFamily="18" charset="0"/>
            </a:endParaRPr>
          </a:p>
          <a:p>
            <a:pPr marL="0" indent="0" algn="just">
              <a:buNone/>
            </a:pPr>
            <a:r>
              <a:rPr lang="ka-GE" sz="1600" dirty="0" smtClean="0">
                <a:latin typeface="Sylfaen" pitchFamily="18" charset="0"/>
              </a:rPr>
              <a:t>დღეისობით მსოფლიოში გამოყოფილი მტვრის დასაჭერად ყველაზე ეფექტურ მტვერდამჭერ სისტემად ითვლება სახელოებიანი ფილტრები, რომლის ეფექტურობა აღწევს 99.9 %-ს. ასევე ასფალტის ქარხნებში თანამედროვე მტვერდამჭერ სისტემებად ითვლება კომბინირებული სისტემები, მშრალი მტვერდამჭერი სისტემა - ჯგუფური ციკლონი და მეორე ეტაპი სველი მტვერდამჭერი სისტემა - ვენტური სკრუბერი, რომელთა ჯამური ეფექტურობა თითქმის არანაკლებია, ვიდრე სახელოებიანი ფილტრი. </a:t>
            </a:r>
            <a:endParaRPr lang="en-US" sz="1600" dirty="0" smtClean="0">
              <a:latin typeface="Sylfaen" pitchFamily="18" charset="0"/>
            </a:endParaRPr>
          </a:p>
          <a:p>
            <a:pPr marL="0" indent="0" algn="just">
              <a:buNone/>
            </a:pPr>
            <a:r>
              <a:rPr lang="ka-GE" sz="1600" dirty="0" smtClean="0">
                <a:latin typeface="Sylfaen" pitchFamily="18" charset="0"/>
              </a:rPr>
              <a:t>ამ ორი მტვერდამჭერი სისტემიდან ეკონომიური თვალსაზრისით მომგებიანია მეორე ვარიანტი, როგორც ღირებულების თვალსაზრისით, ასევე მათი მუშაობისას გაწეული ხარჯების თვალსაზრისით.</a:t>
            </a:r>
            <a:endParaRPr lang="en-US" sz="1600" dirty="0" smtClean="0">
              <a:latin typeface="Sylfaen" pitchFamily="18" charset="0"/>
            </a:endParaRPr>
          </a:p>
          <a:p>
            <a:pPr marL="0" indent="0" algn="just">
              <a:buNone/>
            </a:pPr>
            <a:r>
              <a:rPr lang="ka-GE" sz="1600" dirty="0" smtClean="0">
                <a:latin typeface="Sylfaen" pitchFamily="18" charset="0"/>
              </a:rPr>
              <a:t>კერძოდ „TELTOMAT - S750” მარკის ასფალტის ქარხნიდან გამოყოფილი აირმტვერნარევების გასაფილტრად გათვალისწინებულია ჯგუფური ციკლონი (4 ცალი)  СЦН-40, რომლის ეფექტურობა ტოლია 95 %-ის. დამატებით აირმტვერნარევის გასაწმენდად დაიგეგმა დარტყმით-ინერეციული ქმედების სველი მტვერდამჭერის დაყენება, რომლის ეფექტურობა ტოლი იქნება 70 %, ანუ აირმტვერნარევი  სავენტილაციო მილების საშუალებით  მიერთებული იქნება მტვერდამჭერ სისტემასთან, პირდაპირი დინების ღერძული ციკლონი, ჯგუფური ციკლონი (4 ცალი)  СЦН-40 და დარტყმით-ინერეციული ქმედების სველი მტვერდამჭერი, რომლების ჯამური ეფექტურობა ტოლია 98.5 %-ის და მათგან გამომავალი აირმტვერნარევში მტვრის კონცეტრაცია არ აღემატება 0,165 გ/მ</a:t>
            </a:r>
            <a:r>
              <a:rPr lang="ka-GE" sz="1600" baseline="30000" dirty="0" smtClean="0">
                <a:latin typeface="Sylfaen" pitchFamily="18" charset="0"/>
              </a:rPr>
              <a:t>3</a:t>
            </a:r>
            <a:r>
              <a:rPr lang="ka-GE" sz="1600" dirty="0" smtClean="0">
                <a:latin typeface="Sylfaen" pitchFamily="18" charset="0"/>
              </a:rPr>
              <a:t>-ში.  საიდანაც შემდგომ 29.5მეტრი სიმაღლის და 1.0მ დიამეტრის მილით გაიფრქვევა ატმოსფეროში.</a:t>
            </a:r>
            <a:endParaRPr lang="en-US" sz="1600" dirty="0" smtClean="0">
              <a:latin typeface="Sylfaen" pitchFamily="18" charset="0"/>
            </a:endParaRPr>
          </a:p>
          <a:p>
            <a:pPr marL="0" indent="0" algn="just">
              <a:buNone/>
            </a:pPr>
            <a:r>
              <a:rPr lang="ka-GE" sz="1600" dirty="0" smtClean="0">
                <a:latin typeface="Sylfaen" pitchFamily="18" charset="0"/>
              </a:rPr>
              <a:t>ყოველივე აქედან გამომდინარე საწარმოს დაპროექტის პერიოდში შერჩეული იქნა ზემოთ აღნიშნული ფირმის მტვერდამჭერი სისტემა და რომელიც უკვე ფუნქციონირებს საწარმოში და რომელსაც გააჩნია მტვრის დაჭერის მაღალი ეფექტურობა. აქედან გამომდინარე სხვა მტვერდამჭერი სისტემის შერჩევის სხვა ალტერნატივების განხილვის საკითხი არ დამდგარა.</a:t>
            </a:r>
            <a:endParaRPr lang="ka-GE" sz="1600" dirty="0">
              <a:latin typeface="Sylfae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274320" y="381000"/>
            <a:ext cx="11719560" cy="5401406"/>
          </a:xfrm>
          <a:prstGeom prst="rect">
            <a:avLst/>
          </a:prstGeom>
          <a:noFill/>
          <a:ln w="9525">
            <a:noFill/>
            <a:miter lim="800000"/>
            <a:headEnd/>
            <a:tailEnd/>
          </a:ln>
          <a:effectLst/>
        </p:spPr>
        <p:txBody>
          <a:bodyPr vert="horz" wrap="square" lIns="91440" tIns="152352" rIns="91440" bIns="76176"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a-GE" sz="1600" b="1" i="1" u="none" strike="noStrike" cap="none" normalizeH="0" baseline="0" dirty="0" smtClean="0">
                <a:ln>
                  <a:noFill/>
                </a:ln>
                <a:solidFill>
                  <a:schemeClr val="tx1"/>
                </a:solidFill>
                <a:effectLst/>
                <a:latin typeface="Sylfaen" pitchFamily="18" charset="0"/>
                <a:cs typeface="Arial" pitchFamily="34" charset="0"/>
              </a:rPr>
              <a:t>ტერიტორიის შერჩევის ალტერნატივები</a:t>
            </a:r>
            <a:endParaRPr kumimoji="0" lang="en-US" sz="1600" b="1" i="1" u="none" strike="noStrike" cap="none" normalizeH="0" baseline="0" dirty="0" smtClean="0">
              <a:ln>
                <a:noFill/>
              </a:ln>
              <a:solidFill>
                <a:schemeClr val="tx1"/>
              </a:solidFill>
              <a:effectLst/>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ასფალტ-ბეტონის დანადგარის მონტაჟისათვის იგეგმებოდა სხვადასვა ტერიტორიების შერცევა, კერძოდ, პირველ ეტაპზე აღნიშნული დანადგარის მონაჟი დაიგეგმა შპს „ასტორიას“ კუთვნილ ტერიტორიაზე, ახალციხის რაიონი სოფელ ვალეში, სადაც უკვე ფუნქციონირებს მის საკუთრებაში არსებული ასფალტის ქარხანა, ბეტონის წარმოება და ქვიშა-ღორღის გადამამუშავებელი საწარმო.</a:t>
            </a:r>
            <a:endParaRPr kumimoji="0" lang="en-US" sz="1600" b="0" i="0" u="none" strike="noStrike" cap="none" normalizeH="0" baseline="0" dirty="0" smtClean="0">
              <a:ln>
                <a:noFill/>
              </a:ln>
              <a:solidFill>
                <a:schemeClr val="tx1"/>
              </a:solidFill>
              <a:effectLst/>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აღნიშნულ ტერიტორიაზე ასფალტის ქარხნის დადგმაზე უარის თქმა განაპირობა იმან, რომ აღნიშნული ტერიტორიიდან უახლოესი დასახლებული პუნქტი მდებარეობს 400 მეტრში და უახლოეს დასახლებულ პუნქტთან მავნე ნივთიერებების მიწისპირა კონცენტრაციების მნიშვნელობები არსებული საწარმოო ობიექტებიდან და საწარმოს მიმდებარედ დაგეგმილი წემენტის ქარხნის ერთობლივი კუმულაციური ზემოქმედებით დასაშვებ ნორმებთან ზღვარზეა, ამიტომ ახალი გაფრქვევის წყაროების დამატება გამოიწვევდა მიწისპირა კონცეტრაციების გადამეტებას უახლოეს დასახლებულ პუნქტთან.</a:t>
            </a:r>
            <a:endParaRPr kumimoji="0" lang="en-US" sz="1600" b="0" i="0" u="none" strike="noStrike" cap="none" normalizeH="0" baseline="0" dirty="0" smtClean="0">
              <a:ln>
                <a:noFill/>
              </a:ln>
              <a:solidFill>
                <a:schemeClr val="tx1"/>
              </a:solidFill>
              <a:effectLst/>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ყოველივე აქედან გამომდინარე გადაწყდა ახალი ტერიტორიის მოძიება. </a:t>
            </a:r>
            <a:endParaRPr kumimoji="0" lang="en-US" sz="1600" b="0" i="0" u="none" strike="noStrike" cap="none" normalizeH="0" baseline="0" dirty="0" smtClean="0">
              <a:ln>
                <a:noFill/>
              </a:ln>
              <a:solidFill>
                <a:schemeClr val="tx1"/>
              </a:solidFill>
              <a:effectLst/>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საბოლოოდ გადაწყვეტილი იქნა ქარხნის მოწყობა ასევე შპს „ასტორია“-ს კუთვნილ ტერიტორიაზე, რომელიც წარმოადგენს არასასოფლო-სამეურნეო მიწის ნაკვეთს, რომელიც მდებარეობს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ახალციხის რაიონში, სოფელ კლდეში</a:t>
            </a:r>
            <a:r>
              <a:rPr kumimoji="0" lang="ka-GE" sz="1600" b="1" i="0" u="none" strike="noStrike" cap="none" normalizeH="0" baseline="0" dirty="0" smtClean="0">
                <a:ln>
                  <a:noFill/>
                </a:ln>
                <a:solidFill>
                  <a:schemeClr val="tx1"/>
                </a:solidFill>
                <a:effectLst/>
                <a:latin typeface="Sylfaen" pitchFamily="18" charset="0"/>
                <a:ea typeface="Calibri" pitchFamily="34" charset="0"/>
                <a:cs typeface="GeoTimesBold"/>
              </a:rPr>
              <a:t>,</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 მიწის ნაკვეთის საკადასტრო კოდი </a:t>
            </a:r>
            <a:r>
              <a:rPr kumimoji="0" lang="ka-GE" sz="1600" b="1" i="0" u="none" strike="noStrike" cap="none" normalizeH="0" baseline="0" dirty="0" smtClean="0">
                <a:ln>
                  <a:noFill/>
                </a:ln>
                <a:solidFill>
                  <a:schemeClr val="tx1"/>
                </a:solidFill>
                <a:effectLst/>
                <a:latin typeface="Sylfaen" pitchFamily="18" charset="0"/>
                <a:ea typeface="Calibri" pitchFamily="34" charset="0"/>
                <a:cs typeface="GeoTimesBold"/>
              </a:rPr>
              <a:t>62.06.59.337,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GeoTimesBold"/>
              </a:rPr>
              <a:t>რომელიც  წარმოადგენს აუთვისებელ სამრეწველო ზონას. </a:t>
            </a:r>
            <a:endParaRPr kumimoji="0" lang="en-US" sz="1600" b="0" i="0" u="none" strike="noStrike" cap="none" normalizeH="0" baseline="0" dirty="0" smtClean="0">
              <a:ln>
                <a:noFill/>
              </a:ln>
              <a:solidFill>
                <a:schemeClr val="tx1"/>
              </a:solidFill>
              <a:effectLst/>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a-GE" sz="1600" b="0" i="0" u="none" strike="noStrike" cap="none" normalizeH="0" baseline="0" dirty="0" smtClean="0">
                <a:ln>
                  <a:noFill/>
                </a:ln>
                <a:solidFill>
                  <a:schemeClr val="tx1"/>
                </a:solidFill>
                <a:effectLst/>
                <a:latin typeface="Sylfaen" pitchFamily="18" charset="0"/>
                <a:ea typeface="Calibri" pitchFamily="34" charset="0"/>
                <a:cs typeface="GeoTimesBold"/>
              </a:rPr>
              <a:t>აღნიშნული ტერიტორიიდან უახლოესი დასახლებული პუნქტი 900 მეტრი მანძილითაა დაშორებული, ასევე მდინარე მტკვარი 790 მეტრითაა დაშორებული, ამდენად საწარმოს ფუნქციონირებით ზეგავლენა როგორც უახლოეს დასახლებულ პუნქტის მაცხოვრებლებზე, ასევე ზედაპირული წყლის ობიექტებზე ზეგავლენა იქნება უმნიშვნელო.</a:t>
            </a:r>
            <a:endParaRPr kumimoji="0" lang="en-US" sz="1600" b="0" i="0" u="none" strike="noStrike" cap="none" normalizeH="0" baseline="0" dirty="0" smtClean="0">
              <a:ln>
                <a:noFill/>
              </a:ln>
              <a:solidFill>
                <a:schemeClr val="tx1"/>
              </a:solidFill>
              <a:effectLst/>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a-GE" sz="1600" b="0" i="0" u="none" strike="noStrike" cap="none" normalizeH="0" baseline="0" dirty="0" smtClean="0">
                <a:ln>
                  <a:noFill/>
                </a:ln>
                <a:solidFill>
                  <a:schemeClr val="tx1"/>
                </a:solidFill>
                <a:effectLst/>
                <a:latin typeface="Sylfaen" pitchFamily="18" charset="0"/>
                <a:ea typeface="Calibri" pitchFamily="34" charset="0"/>
                <a:cs typeface="GeoTimesBold"/>
              </a:rPr>
              <a:t>აღნიშნული ტერიტორია უზრუნველყოფილია ყველა იმ ინფრასტრუქტურით, რომელიც საჭიროა ასფალტის ქარხნის ფუნქციონირებით (დენი, ბუნებრივი აირი, ახლოს გამომავალი წყაროს წყალი).</a:t>
            </a:r>
            <a:r>
              <a:rPr kumimoji="0" lang="ka-GE" sz="1600" b="1" i="0" u="none" strike="noStrike" cap="none" normalizeH="0" baseline="0" dirty="0" smtClean="0">
                <a:ln>
                  <a:noFill/>
                </a:ln>
                <a:solidFill>
                  <a:schemeClr val="tx1"/>
                </a:solidFill>
                <a:effectLst/>
                <a:latin typeface="Sylfaen" pitchFamily="18" charset="0"/>
                <a:ea typeface="Calibri" pitchFamily="34" charset="0"/>
                <a:cs typeface="GeoTimesBold"/>
              </a:rPr>
              <a:t> </a:t>
            </a:r>
            <a:endPar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Times New Roman" pitchFamily="18" charset="0"/>
              </a:rPr>
              <a:t>საბოლოდ გადაწყდა, რომ შეტრჩეული ტერიტორია წარმოადგენს საუკეთესო ვარიანტს და ამიტომ მისი სხვა ტერიტორიაზე განთავსება მიზანშეწონილი არ არის და   განთავსების უკეთესი ალტერნეტივა არ გააჩნია.</a:t>
            </a:r>
            <a:r>
              <a:rPr kumimoji="0" lang="en-US" sz="1600" b="0" i="0" u="none" strike="noStrike" cap="none" normalizeH="0" baseline="0" dirty="0" smtClean="0">
                <a:ln>
                  <a:noFill/>
                </a:ln>
                <a:solidFill>
                  <a:schemeClr val="tx1"/>
                </a:solidFill>
                <a:effectLst/>
                <a:latin typeface="Sylfaen" pitchFamily="18" charset="0"/>
                <a:cs typeface="Arial" pitchFamily="34"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0988" y="280988"/>
            <a:ext cx="8150225" cy="369887"/>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fontAlgn="auto">
              <a:spcBef>
                <a:spcPts val="0"/>
              </a:spcBef>
              <a:spcAft>
                <a:spcPts val="0"/>
              </a:spcAft>
              <a:defRPr/>
            </a:pPr>
            <a:r>
              <a:rPr lang="ka-GE" dirty="0"/>
              <a:t>დაგეგმილი საქმიანობით გამოწვეული შესაძლო ზემოქმედებების განხილვა</a:t>
            </a:r>
            <a:endParaRPr lang="en-US" dirty="0"/>
          </a:p>
        </p:txBody>
      </p:sp>
      <p:sp>
        <p:nvSpPr>
          <p:cNvPr id="7" name="Rectangle 6"/>
          <p:cNvSpPr/>
          <p:nvPr/>
        </p:nvSpPr>
        <p:spPr>
          <a:xfrm>
            <a:off x="133350" y="1152525"/>
            <a:ext cx="2306638" cy="368300"/>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fontAlgn="auto">
              <a:spcBef>
                <a:spcPts val="0"/>
              </a:spcBef>
              <a:spcAft>
                <a:spcPts val="0"/>
              </a:spcAft>
              <a:defRPr/>
            </a:pPr>
            <a:r>
              <a:rPr lang="ka-GE" dirty="0" err="1"/>
              <a:t>სკოპინგის</a:t>
            </a:r>
            <a:r>
              <a:rPr lang="ka-GE" dirty="0"/>
              <a:t> ანგარიში</a:t>
            </a:r>
            <a:endParaRPr lang="en-US" dirty="0"/>
          </a:p>
        </p:txBody>
      </p:sp>
      <p:sp>
        <p:nvSpPr>
          <p:cNvPr id="8" name="Content Placeholder 2"/>
          <p:cNvSpPr txBox="1">
            <a:spLocks/>
          </p:cNvSpPr>
          <p:nvPr/>
        </p:nvSpPr>
        <p:spPr>
          <a:xfrm>
            <a:off x="3316288" y="941388"/>
            <a:ext cx="8229600" cy="4402137"/>
          </a:xfrm>
          <a:prstGeom prst="rect">
            <a:avLst/>
          </a:prstGeom>
        </p:spPr>
        <p:txBody>
          <a:bodyPr>
            <a:normAutofit/>
          </a:bodyPr>
          <a:lstStyle/>
          <a:p>
            <a:pPr marL="91440" indent="-91440" defTabSz="914400" fontAlgn="auto">
              <a:lnSpc>
                <a:spcPct val="170000"/>
              </a:lnSpc>
              <a:spcBef>
                <a:spcPts val="0"/>
              </a:spcBef>
              <a:spcAft>
                <a:spcPts val="0"/>
              </a:spcAft>
              <a:buClr>
                <a:schemeClr val="accent1"/>
              </a:buClr>
              <a:buSzPct val="100000"/>
              <a:buFont typeface="Calibri" panose="020F0502020204030204" pitchFamily="34" charset="0"/>
              <a:buNone/>
              <a:defRPr/>
            </a:pPr>
            <a:r>
              <a:rPr lang="ka-GE" sz="1600" dirty="0">
                <a:solidFill>
                  <a:schemeClr val="tx1">
                    <a:lumMod val="75000"/>
                    <a:lumOff val="25000"/>
                  </a:schemeClr>
                </a:solidFill>
                <a:latin typeface="Sylfaen" panose="010A0502050306030303" pitchFamily="18" charset="0"/>
                <a:cs typeface="+mn-cs"/>
              </a:rPr>
              <a:t>● ზემოქმედება ატმოსფერულ ჰაერზე და ემისიები</a:t>
            </a:r>
          </a:p>
          <a:p>
            <a:pPr marL="91440" indent="-91440" defTabSz="914400" fontAlgn="auto">
              <a:lnSpc>
                <a:spcPct val="170000"/>
              </a:lnSpc>
              <a:spcBef>
                <a:spcPts val="0"/>
              </a:spcBef>
              <a:spcAft>
                <a:spcPts val="0"/>
              </a:spcAft>
              <a:buClr>
                <a:schemeClr val="accent1"/>
              </a:buClr>
              <a:buSzPct val="100000"/>
              <a:buFont typeface="Calibri" panose="020F0502020204030204" pitchFamily="34" charset="0"/>
              <a:buNone/>
              <a:defRPr/>
            </a:pPr>
            <a:r>
              <a:rPr lang="ka-GE" sz="1600" dirty="0">
                <a:solidFill>
                  <a:schemeClr val="tx1">
                    <a:lumMod val="75000"/>
                    <a:lumOff val="25000"/>
                  </a:schemeClr>
                </a:solidFill>
                <a:latin typeface="Sylfaen" panose="010A0502050306030303" pitchFamily="18" charset="0"/>
                <a:cs typeface="+mn-cs"/>
              </a:rPr>
              <a:t>● ხმაური; ვიბრაცია</a:t>
            </a:r>
            <a:endParaRPr lang="en-US" sz="1600" dirty="0">
              <a:solidFill>
                <a:schemeClr val="tx1">
                  <a:lumMod val="75000"/>
                  <a:lumOff val="25000"/>
                </a:schemeClr>
              </a:solidFill>
              <a:latin typeface="Sylfaen" pitchFamily="18" charset="0"/>
              <a:cs typeface="+mn-cs"/>
            </a:endParaRPr>
          </a:p>
          <a:p>
            <a:pPr marL="91440" indent="-91440" defTabSz="914400" fontAlgn="auto">
              <a:lnSpc>
                <a:spcPct val="170000"/>
              </a:lnSpc>
              <a:spcBef>
                <a:spcPts val="0"/>
              </a:spcBef>
              <a:spcAft>
                <a:spcPts val="0"/>
              </a:spcAft>
              <a:buClr>
                <a:schemeClr val="accent1"/>
              </a:buClr>
              <a:buSzPct val="100000"/>
              <a:buFont typeface="Calibri" panose="020F0502020204030204" pitchFamily="34" charset="0"/>
              <a:buNone/>
              <a:defRPr/>
            </a:pPr>
            <a:r>
              <a:rPr lang="ka-GE" sz="1600" dirty="0">
                <a:solidFill>
                  <a:schemeClr val="tx1">
                    <a:lumMod val="75000"/>
                    <a:lumOff val="25000"/>
                  </a:schemeClr>
                </a:solidFill>
                <a:latin typeface="Sylfaen" pitchFamily="18" charset="0"/>
                <a:cs typeface="+mn-cs"/>
              </a:rPr>
              <a:t>● ელექტრო მაგნიტური გამოსხივება</a:t>
            </a:r>
            <a:endParaRPr lang="en-US" sz="1600" dirty="0">
              <a:solidFill>
                <a:schemeClr val="tx1">
                  <a:lumMod val="75000"/>
                  <a:lumOff val="25000"/>
                </a:schemeClr>
              </a:solidFill>
              <a:latin typeface="Sylfaen" pitchFamily="18" charset="0"/>
              <a:cs typeface="+mn-cs"/>
            </a:endParaRPr>
          </a:p>
          <a:p>
            <a:pPr marL="91440" indent="-91440" defTabSz="914400" fontAlgn="auto">
              <a:lnSpc>
                <a:spcPct val="170000"/>
              </a:lnSpc>
              <a:spcBef>
                <a:spcPts val="0"/>
              </a:spcBef>
              <a:spcAft>
                <a:spcPts val="0"/>
              </a:spcAft>
              <a:buClr>
                <a:schemeClr val="accent1"/>
              </a:buClr>
              <a:buSzPct val="100000"/>
              <a:buFont typeface="Calibri" panose="020F0502020204030204" pitchFamily="34" charset="0"/>
              <a:buNone/>
              <a:defRPr/>
            </a:pPr>
            <a:r>
              <a:rPr lang="ka-GE" sz="1600" dirty="0">
                <a:solidFill>
                  <a:schemeClr val="tx1">
                    <a:lumMod val="75000"/>
                    <a:lumOff val="25000"/>
                  </a:schemeClr>
                </a:solidFill>
                <a:latin typeface="Sylfaen" pitchFamily="18" charset="0"/>
                <a:cs typeface="+mn-cs"/>
              </a:rPr>
              <a:t>● ზემოქმედება წყლის ხარისხზე</a:t>
            </a:r>
            <a:endParaRPr lang="en-US" sz="1600" dirty="0">
              <a:solidFill>
                <a:schemeClr val="tx1">
                  <a:lumMod val="75000"/>
                  <a:lumOff val="25000"/>
                </a:schemeClr>
              </a:solidFill>
              <a:latin typeface="Sylfaen" pitchFamily="18" charset="0"/>
              <a:cs typeface="+mn-cs"/>
            </a:endParaRPr>
          </a:p>
          <a:p>
            <a:pPr marL="91440" indent="-91440" defTabSz="914400" fontAlgn="auto">
              <a:lnSpc>
                <a:spcPct val="170000"/>
              </a:lnSpc>
              <a:spcBef>
                <a:spcPts val="0"/>
              </a:spcBef>
              <a:spcAft>
                <a:spcPts val="0"/>
              </a:spcAft>
              <a:buClr>
                <a:schemeClr val="accent1"/>
              </a:buClr>
              <a:buSzPct val="100000"/>
              <a:buFont typeface="Calibri" panose="020F0502020204030204" pitchFamily="34" charset="0"/>
              <a:buNone/>
              <a:defRPr/>
            </a:pPr>
            <a:r>
              <a:rPr lang="ka-GE" sz="1600" dirty="0">
                <a:solidFill>
                  <a:schemeClr val="tx1">
                    <a:lumMod val="75000"/>
                    <a:lumOff val="25000"/>
                  </a:schemeClr>
                </a:solidFill>
                <a:latin typeface="Sylfaen" pitchFamily="18" charset="0"/>
                <a:cs typeface="+mn-cs"/>
              </a:rPr>
              <a:t>● ზემოქმედება ცხოველთა სამყაროზე</a:t>
            </a:r>
            <a:endParaRPr lang="en-US" sz="1600" dirty="0">
              <a:solidFill>
                <a:schemeClr val="tx1">
                  <a:lumMod val="75000"/>
                  <a:lumOff val="25000"/>
                </a:schemeClr>
              </a:solidFill>
              <a:latin typeface="Sylfaen" pitchFamily="18" charset="0"/>
              <a:cs typeface="+mn-cs"/>
            </a:endParaRPr>
          </a:p>
          <a:p>
            <a:pPr marL="91440" indent="-91440" defTabSz="914400" fontAlgn="auto">
              <a:lnSpc>
                <a:spcPct val="170000"/>
              </a:lnSpc>
              <a:spcBef>
                <a:spcPts val="0"/>
              </a:spcBef>
              <a:spcAft>
                <a:spcPts val="0"/>
              </a:spcAft>
              <a:buClr>
                <a:schemeClr val="accent1"/>
              </a:buClr>
              <a:buSzPct val="100000"/>
              <a:buFont typeface="Calibri" panose="020F0502020204030204" pitchFamily="34" charset="0"/>
              <a:buNone/>
              <a:defRPr/>
            </a:pPr>
            <a:r>
              <a:rPr lang="ka-GE" sz="1600" dirty="0">
                <a:solidFill>
                  <a:schemeClr val="tx1">
                    <a:lumMod val="75000"/>
                    <a:lumOff val="25000"/>
                  </a:schemeClr>
                </a:solidFill>
                <a:latin typeface="Sylfaen" pitchFamily="18" charset="0"/>
                <a:cs typeface="+mn-cs"/>
              </a:rPr>
              <a:t>● ნარჩენების წარმოქმნა და მათი მართვის პროცესში მოსალოდნელი ზემოქმედება</a:t>
            </a:r>
            <a:endParaRPr lang="en-US" sz="1600" dirty="0">
              <a:solidFill>
                <a:schemeClr val="tx1">
                  <a:lumMod val="75000"/>
                  <a:lumOff val="25000"/>
                </a:schemeClr>
              </a:solidFill>
              <a:latin typeface="Sylfaen" pitchFamily="18" charset="0"/>
              <a:cs typeface="+mn-cs"/>
            </a:endParaRPr>
          </a:p>
          <a:p>
            <a:pPr marL="91440" indent="-91440" defTabSz="914400" fontAlgn="auto">
              <a:lnSpc>
                <a:spcPct val="170000"/>
              </a:lnSpc>
              <a:spcBef>
                <a:spcPts val="0"/>
              </a:spcBef>
              <a:spcAft>
                <a:spcPts val="0"/>
              </a:spcAft>
              <a:buClr>
                <a:schemeClr val="accent1"/>
              </a:buClr>
              <a:buSzPct val="100000"/>
              <a:buFont typeface="Calibri" panose="020F0502020204030204" pitchFamily="34" charset="0"/>
              <a:buNone/>
              <a:defRPr/>
            </a:pPr>
            <a:r>
              <a:rPr lang="ka-GE" sz="1600" dirty="0">
                <a:solidFill>
                  <a:schemeClr val="tx1">
                    <a:lumMod val="75000"/>
                    <a:lumOff val="25000"/>
                  </a:schemeClr>
                </a:solidFill>
                <a:latin typeface="Sylfaen" pitchFamily="18" charset="0"/>
                <a:cs typeface="+mn-cs"/>
              </a:rPr>
              <a:t>● ზემოქმედება ადამიანის ჯანმრთელობასა და უსაფრთხოებაზე</a:t>
            </a:r>
            <a:endParaRPr lang="en-US" sz="1600" dirty="0">
              <a:solidFill>
                <a:schemeClr val="tx1">
                  <a:lumMod val="75000"/>
                  <a:lumOff val="25000"/>
                </a:schemeClr>
              </a:solidFill>
              <a:latin typeface="Sylfaen" pitchFamily="18" charset="0"/>
              <a:cs typeface="+mn-cs"/>
            </a:endParaRPr>
          </a:p>
          <a:p>
            <a:pPr marL="91440" indent="-91440" defTabSz="914400" fontAlgn="auto">
              <a:lnSpc>
                <a:spcPct val="170000"/>
              </a:lnSpc>
              <a:spcBef>
                <a:spcPts val="0"/>
              </a:spcBef>
              <a:spcAft>
                <a:spcPts val="0"/>
              </a:spcAft>
              <a:buClr>
                <a:schemeClr val="accent1"/>
              </a:buClr>
              <a:buSzPct val="100000"/>
              <a:buFont typeface="Calibri" panose="020F0502020204030204" pitchFamily="34" charset="0"/>
              <a:buNone/>
              <a:defRPr/>
            </a:pPr>
            <a:r>
              <a:rPr lang="ka-GE" sz="1600" dirty="0">
                <a:solidFill>
                  <a:schemeClr val="tx1">
                    <a:lumMod val="75000"/>
                    <a:lumOff val="25000"/>
                  </a:schemeClr>
                </a:solidFill>
                <a:latin typeface="Sylfaen" pitchFamily="18" charset="0"/>
                <a:cs typeface="+mn-cs"/>
              </a:rPr>
              <a:t>● ნიადაგის; გრუნტის და მიწისქვეშა წყლების დაბინძურების რისკები </a:t>
            </a:r>
            <a:endParaRPr lang="en-US" sz="1600" dirty="0">
              <a:solidFill>
                <a:schemeClr val="tx1">
                  <a:lumMod val="75000"/>
                  <a:lumOff val="25000"/>
                </a:schemeClr>
              </a:solidFill>
              <a:latin typeface="Sylfaen" pitchFamily="18" charset="0"/>
              <a:cs typeface="+mn-cs"/>
            </a:endParaRPr>
          </a:p>
          <a:p>
            <a:pPr marL="91440" indent="-91440" defTabSz="914400" fontAlgn="auto">
              <a:lnSpc>
                <a:spcPct val="170000"/>
              </a:lnSpc>
              <a:spcBef>
                <a:spcPts val="0"/>
              </a:spcBef>
              <a:spcAft>
                <a:spcPts val="0"/>
              </a:spcAft>
              <a:buClr>
                <a:schemeClr val="accent1"/>
              </a:buClr>
              <a:buSzPct val="100000"/>
              <a:buFont typeface="Calibri" panose="020F0502020204030204" pitchFamily="34" charset="0"/>
              <a:buNone/>
              <a:defRPr/>
            </a:pPr>
            <a:r>
              <a:rPr lang="ka-GE" sz="1600" dirty="0">
                <a:solidFill>
                  <a:schemeClr val="tx1">
                    <a:lumMod val="75000"/>
                    <a:lumOff val="25000"/>
                  </a:schemeClr>
                </a:solidFill>
                <a:latin typeface="Sylfaen" pitchFamily="18" charset="0"/>
                <a:cs typeface="+mn-cs"/>
              </a:rPr>
              <a:t>● კუმულაციური ზემოქმედება</a:t>
            </a:r>
            <a:endParaRPr lang="en-US" sz="1600" dirty="0">
              <a:solidFill>
                <a:schemeClr val="tx1">
                  <a:lumMod val="75000"/>
                  <a:lumOff val="25000"/>
                </a:schemeClr>
              </a:solidFill>
              <a:latin typeface="Sylfaen" pitchFamily="18" charset="0"/>
              <a:cs typeface="+mn-cs"/>
            </a:endParaRPr>
          </a:p>
          <a:p>
            <a:pPr marL="91440" indent="-91440" defTabSz="914400" fontAlgn="auto">
              <a:lnSpc>
                <a:spcPct val="90000"/>
              </a:lnSpc>
              <a:spcBef>
                <a:spcPts val="1200"/>
              </a:spcBef>
              <a:spcAft>
                <a:spcPts val="200"/>
              </a:spcAft>
              <a:buClr>
                <a:schemeClr val="accent1"/>
              </a:buClr>
              <a:buSzPct val="100000"/>
              <a:buFont typeface="Calibri" panose="020F0502020204030204" pitchFamily="34" charset="0"/>
              <a:buNone/>
              <a:defRPr/>
            </a:pPr>
            <a:endParaRPr lang="en-US" sz="2000" dirty="0">
              <a:solidFill>
                <a:schemeClr val="tx1">
                  <a:lumMod val="75000"/>
                  <a:lumOff val="25000"/>
                </a:schemeClr>
              </a:solidFill>
              <a:latin typeface="+mn-lt"/>
              <a:cs typeface="+mn-cs"/>
            </a:endParaRPr>
          </a:p>
        </p:txBody>
      </p:sp>
    </p:spTree>
    <p:extLst>
      <p:ext uri="{BB962C8B-B14F-4D97-AF65-F5344CB8AC3E}">
        <p14:creationId xmlns="" xmlns:p14="http://schemas.microsoft.com/office/powerpoint/2010/main" val="3498640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0385" y="196409"/>
            <a:ext cx="3623108" cy="369332"/>
          </a:xfrm>
          <a:prstGeom prst="rect">
            <a:avLst/>
          </a:prstGeom>
          <a:ln>
            <a:noFill/>
          </a:ln>
        </p:spPr>
        <p:style>
          <a:lnRef idx="2">
            <a:schemeClr val="accent6"/>
          </a:lnRef>
          <a:fillRef idx="1">
            <a:schemeClr val="lt1"/>
          </a:fillRef>
          <a:effectRef idx="0">
            <a:schemeClr val="accent6"/>
          </a:effectRef>
          <a:fontRef idx="minor">
            <a:schemeClr val="dk1"/>
          </a:fontRef>
        </p:style>
        <p:txBody>
          <a:bodyPr wrap="none">
            <a:spAutoFit/>
          </a:bodyPr>
          <a:lstStyle/>
          <a:p>
            <a:pPr algn="ctr"/>
            <a:r>
              <a:rPr lang="ka-GE" b="1" dirty="0" smtClean="0">
                <a:ln w="0"/>
                <a:solidFill>
                  <a:schemeClr val="tx1"/>
                </a:solidFill>
                <a:latin typeface="Sylfaen" panose="010A0502050306030303" pitchFamily="18" charset="0"/>
              </a:rPr>
              <a:t>გარემოზე </a:t>
            </a:r>
            <a:r>
              <a:rPr lang="ka-GE" b="1" dirty="0">
                <a:ln w="0"/>
                <a:solidFill>
                  <a:schemeClr val="tx1"/>
                </a:solidFill>
                <a:latin typeface="Sylfaen" panose="010A0502050306030303" pitchFamily="18" charset="0"/>
              </a:rPr>
              <a:t>შესაძლო </a:t>
            </a:r>
            <a:r>
              <a:rPr lang="ka-GE" b="1" dirty="0" smtClean="0">
                <a:ln w="0"/>
                <a:solidFill>
                  <a:schemeClr val="tx1"/>
                </a:solidFill>
                <a:latin typeface="Sylfaen" panose="010A0502050306030303" pitchFamily="18" charset="0"/>
              </a:rPr>
              <a:t>ზემოქმედება</a:t>
            </a:r>
            <a:endParaRPr lang="en-US" b="1" dirty="0">
              <a:ln w="0"/>
              <a:solidFill>
                <a:schemeClr val="tx1"/>
              </a:solidFill>
              <a:latin typeface="Sylfaen" panose="010A0502050306030303" pitchFamily="18" charset="0"/>
            </a:endParaRPr>
          </a:p>
        </p:txBody>
      </p:sp>
      <p:sp>
        <p:nvSpPr>
          <p:cNvPr id="3" name="Rectangle 2"/>
          <p:cNvSpPr/>
          <p:nvPr/>
        </p:nvSpPr>
        <p:spPr>
          <a:xfrm>
            <a:off x="174444" y="2122626"/>
            <a:ext cx="3283861" cy="584775"/>
          </a:xfrm>
          <a:prstGeom prst="rect">
            <a:avLst/>
          </a:prstGeom>
        </p:spPr>
        <p:txBody>
          <a:bodyPr wrap="square">
            <a:spAutoFit/>
          </a:bodyPr>
          <a:lstStyle/>
          <a:p>
            <a:pPr algn="just"/>
            <a:r>
              <a:rPr lang="ka-GE" sz="1600" b="1" dirty="0" smtClean="0">
                <a:solidFill>
                  <a:srgbClr val="000000"/>
                </a:solidFill>
                <a:effectLst>
                  <a:outerShdw blurRad="38100" dist="38100" dir="2700000" algn="tl">
                    <a:srgbClr val="000000">
                      <a:alpha val="43137"/>
                    </a:srgbClr>
                  </a:outerShdw>
                </a:effectLst>
                <a:latin typeface="Sylfaen" panose="010A0502050306030303" pitchFamily="18" charset="0"/>
              </a:rPr>
              <a:t>ზემოქმედება ატმოსფერული ჰაერის ხარისხზე </a:t>
            </a:r>
            <a:endParaRPr lang="en-US" sz="1600" b="1" dirty="0">
              <a:effectLst>
                <a:outerShdw blurRad="38100" dist="38100" dir="2700000" algn="tl">
                  <a:srgbClr val="000000">
                    <a:alpha val="43137"/>
                  </a:srgbClr>
                </a:outerShdw>
              </a:effectLst>
              <a:latin typeface="Sylfaen" panose="010A0502050306030303" pitchFamily="18" charset="0"/>
            </a:endParaRPr>
          </a:p>
        </p:txBody>
      </p:sp>
      <p:sp>
        <p:nvSpPr>
          <p:cNvPr id="4" name="Rectangle 3"/>
          <p:cNvSpPr/>
          <p:nvPr/>
        </p:nvSpPr>
        <p:spPr>
          <a:xfrm>
            <a:off x="4865073" y="999163"/>
            <a:ext cx="7230207" cy="1323439"/>
          </a:xfrm>
          <a:prstGeom prst="rect">
            <a:avLst/>
          </a:prstGeom>
          <a:ln w="19050">
            <a:solidFill>
              <a:schemeClr val="accent1"/>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ka-GE" sz="1600" dirty="0">
                <a:solidFill>
                  <a:srgbClr val="000000"/>
                </a:solidFill>
                <a:latin typeface="Sylfaen" panose="010A0502050306030303" pitchFamily="18" charset="0"/>
              </a:rPr>
              <a:t>საწარმოს ფუნქციონირებისას ადგილი ექნება მავნე ნივთიერებების გაფრქვევას ატმოსფეროში, რაც </a:t>
            </a:r>
            <a:r>
              <a:rPr lang="ka-GE" sz="1600" dirty="0" smtClean="0">
                <a:solidFill>
                  <a:srgbClr val="000000"/>
                </a:solidFill>
                <a:latin typeface="Sylfaen" panose="010A0502050306030303" pitchFamily="18" charset="0"/>
              </a:rPr>
              <a:t>დაკავშირებულია:</a:t>
            </a:r>
            <a:r>
              <a:rPr lang="en-US" sz="1600" dirty="0" smtClean="0">
                <a:solidFill>
                  <a:srgbClr val="000000"/>
                </a:solidFill>
                <a:latin typeface="Sylfaen" panose="010A0502050306030303" pitchFamily="18" charset="0"/>
              </a:rPr>
              <a:t> </a:t>
            </a:r>
            <a:r>
              <a:rPr lang="ka-GE" sz="1600" dirty="0" smtClean="0">
                <a:solidFill>
                  <a:srgbClr val="000000"/>
                </a:solidFill>
                <a:latin typeface="Sylfaen" panose="010A0502050306030303" pitchFamily="18" charset="0"/>
              </a:rPr>
              <a:t> საწარმოს მუშაობასთან, ნედლეულის მიღება-</a:t>
            </a:r>
            <a:r>
              <a:rPr lang="ka-GE" sz="1600" dirty="0" err="1" smtClean="0">
                <a:solidFill>
                  <a:srgbClr val="000000"/>
                </a:solidFill>
                <a:latin typeface="Sylfaen" panose="010A0502050306030303" pitchFamily="18" charset="0"/>
              </a:rPr>
              <a:t>დასაწყობებასთან</a:t>
            </a:r>
            <a:r>
              <a:rPr lang="ka-GE" sz="1600" dirty="0" smtClean="0">
                <a:solidFill>
                  <a:srgbClr val="000000"/>
                </a:solidFill>
                <a:latin typeface="Sylfaen" panose="010A0502050306030303" pitchFamily="18" charset="0"/>
              </a:rPr>
              <a:t>, ბიტუმის რეზერვუარებში გაცხელებისას, ინერტული მასალების მიმღებ ბუნკერში ჩაყრისას და ტრანსპორტირებისას</a:t>
            </a:r>
            <a:endParaRPr lang="en-US" sz="1600" dirty="0">
              <a:latin typeface="Sylfaen" panose="010A0502050306030303" pitchFamily="18" charset="0"/>
            </a:endParaRPr>
          </a:p>
        </p:txBody>
      </p:sp>
      <p:sp>
        <p:nvSpPr>
          <p:cNvPr id="5" name="Right Arrow 4"/>
          <p:cNvSpPr/>
          <p:nvPr/>
        </p:nvSpPr>
        <p:spPr>
          <a:xfrm>
            <a:off x="3809996" y="2201767"/>
            <a:ext cx="703385" cy="4264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74444" y="3872904"/>
            <a:ext cx="3775937" cy="338554"/>
          </a:xfrm>
          <a:prstGeom prst="rect">
            <a:avLst/>
          </a:prstGeom>
        </p:spPr>
        <p:txBody>
          <a:bodyPr wrap="square">
            <a:spAutoFit/>
          </a:bodyPr>
          <a:lstStyle/>
          <a:p>
            <a:pPr algn="just"/>
            <a:r>
              <a:rPr lang="ka-GE" sz="1600" b="1" dirty="0" smtClean="0">
                <a:effectLst>
                  <a:outerShdw blurRad="38100" dist="38100" dir="2700000" algn="tl">
                    <a:srgbClr val="000000">
                      <a:alpha val="43137"/>
                    </a:srgbClr>
                  </a:outerShdw>
                </a:effectLst>
                <a:latin typeface="Sylfaen" panose="010A0502050306030303" pitchFamily="18" charset="0"/>
              </a:rPr>
              <a:t>ხმაურით გამოწვეული </a:t>
            </a:r>
            <a:r>
              <a:rPr lang="ka-GE" sz="1600" b="1" dirty="0">
                <a:effectLst>
                  <a:outerShdw blurRad="38100" dist="38100" dir="2700000" algn="tl">
                    <a:srgbClr val="000000">
                      <a:alpha val="43137"/>
                    </a:srgbClr>
                  </a:outerShdw>
                </a:effectLst>
                <a:latin typeface="Sylfaen" panose="010A0502050306030303" pitchFamily="18" charset="0"/>
              </a:rPr>
              <a:t>ზემოქმედება </a:t>
            </a:r>
            <a:endParaRPr lang="en-US" sz="1600" b="1" dirty="0">
              <a:effectLst>
                <a:outerShdw blurRad="38100" dist="38100" dir="2700000" algn="tl">
                  <a:srgbClr val="000000">
                    <a:alpha val="43137"/>
                  </a:srgbClr>
                </a:outerShdw>
              </a:effectLst>
              <a:latin typeface="Sylfaen" panose="010A0502050306030303" pitchFamily="18" charset="0"/>
            </a:endParaRPr>
          </a:p>
        </p:txBody>
      </p:sp>
      <p:sp>
        <p:nvSpPr>
          <p:cNvPr id="7" name="Right Arrow 6"/>
          <p:cNvSpPr/>
          <p:nvPr/>
        </p:nvSpPr>
        <p:spPr>
          <a:xfrm>
            <a:off x="4228416" y="3879241"/>
            <a:ext cx="703385" cy="4264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63730" y="3676989"/>
            <a:ext cx="6342185" cy="830997"/>
          </a:xfrm>
          <a:prstGeom prst="rect">
            <a:avLst/>
          </a:prstGeom>
          <a:ln w="19050">
            <a:solidFill>
              <a:schemeClr val="accent1"/>
            </a:solidFill>
          </a:ln>
        </p:spPr>
        <p:txBody>
          <a:bodyPr wrap="square">
            <a:spAutoFit/>
          </a:bodyPr>
          <a:lstStyle/>
          <a:p>
            <a:pPr algn="just"/>
            <a:r>
              <a:rPr lang="ka-GE" sz="1600" b="1" dirty="0" smtClean="0">
                <a:solidFill>
                  <a:srgbClr val="000000"/>
                </a:solidFill>
                <a:latin typeface="Sylfaen" panose="010A0502050306030303" pitchFamily="18" charset="0"/>
              </a:rPr>
              <a:t>ხმაურის წარმომქმნელ წყაროებს წარმოადგენს</a:t>
            </a:r>
            <a:r>
              <a:rPr lang="ka-GE" sz="1600" dirty="0" smtClean="0">
                <a:solidFill>
                  <a:srgbClr val="000000"/>
                </a:solidFill>
                <a:latin typeface="Sylfaen" panose="010A0502050306030303" pitchFamily="18" charset="0"/>
              </a:rPr>
              <a:t>: სატრანსპორტო საშუალებები- მიღება დასაწყობებისას, ტრანსპორტირებისას და საწარმოო დანადგარები. </a:t>
            </a:r>
            <a:endParaRPr lang="en-US" sz="1600" dirty="0">
              <a:latin typeface="Sylfaen" panose="010A0502050306030303" pitchFamily="18" charset="0"/>
            </a:endParaRPr>
          </a:p>
        </p:txBody>
      </p:sp>
      <p:sp>
        <p:nvSpPr>
          <p:cNvPr id="10" name="Rectangle 9"/>
          <p:cNvSpPr/>
          <p:nvPr/>
        </p:nvSpPr>
        <p:spPr>
          <a:xfrm>
            <a:off x="4865073" y="2457039"/>
            <a:ext cx="7230207" cy="830997"/>
          </a:xfrm>
          <a:prstGeom prst="rect">
            <a:avLst/>
          </a:prstGeom>
          <a:ln w="19050">
            <a:solidFill>
              <a:schemeClr val="accent1"/>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ka-GE" sz="1600" dirty="0">
                <a:latin typeface="Sylfaen" panose="010A0502050306030303" pitchFamily="18" charset="0"/>
                <a:ea typeface="Calibri" panose="020F0502020204030204" pitchFamily="34" charset="0"/>
                <a:cs typeface="Times New Roman" panose="02020603050405020304" pitchFamily="18" charset="0"/>
              </a:rPr>
              <a:t>ატმოსფერული ჰაერის </a:t>
            </a:r>
            <a:r>
              <a:rPr lang="ka-GE" sz="1600" b="1" dirty="0">
                <a:latin typeface="Sylfaen" panose="010A0502050306030303" pitchFamily="18" charset="0"/>
                <a:ea typeface="Calibri" panose="020F0502020204030204" pitchFamily="34" charset="0"/>
                <a:cs typeface="Times New Roman" panose="02020603050405020304" pitchFamily="18" charset="0"/>
              </a:rPr>
              <a:t>ძირითადი დამაბინძურებელი </a:t>
            </a:r>
            <a:r>
              <a:rPr lang="ka-GE" sz="1600" b="1" dirty="0" smtClean="0">
                <a:latin typeface="Sylfaen" panose="010A0502050306030303" pitchFamily="18" charset="0"/>
                <a:ea typeface="Calibri" panose="020F0502020204030204" pitchFamily="34" charset="0"/>
                <a:cs typeface="Times New Roman" panose="02020603050405020304" pitchFamily="18" charset="0"/>
              </a:rPr>
              <a:t>ნივთიერებებია</a:t>
            </a:r>
            <a:r>
              <a:rPr lang="ka-GE" sz="1600" b="1" dirty="0">
                <a:latin typeface="Sylfaen" panose="010A0502050306030303" pitchFamily="18" charset="0"/>
                <a:ea typeface="Calibri" panose="020F0502020204030204" pitchFamily="34" charset="0"/>
                <a:cs typeface="Times New Roman" panose="02020603050405020304" pitchFamily="18" charset="0"/>
              </a:rPr>
              <a:t>: </a:t>
            </a:r>
            <a:r>
              <a:rPr lang="ka-GE" sz="1600" dirty="0" smtClean="0">
                <a:latin typeface="Sylfaen" panose="010A0502050306030303" pitchFamily="18" charset="0"/>
                <a:ea typeface="Calibri" panose="020F0502020204030204" pitchFamily="34" charset="0"/>
                <a:cs typeface="Times New Roman" panose="02020603050405020304" pitchFamily="18" charset="0"/>
              </a:rPr>
              <a:t>არაორგანული მტვერი, ნახშირწყალბადები, აზოტის </a:t>
            </a:r>
            <a:r>
              <a:rPr lang="ka-GE" sz="1600" dirty="0" err="1" smtClean="0">
                <a:latin typeface="Sylfaen" panose="010A0502050306030303" pitchFamily="18" charset="0"/>
                <a:ea typeface="Calibri" panose="020F0502020204030204" pitchFamily="34" charset="0"/>
                <a:cs typeface="Times New Roman" panose="02020603050405020304" pitchFamily="18" charset="0"/>
              </a:rPr>
              <a:t>დიოქსიდი</a:t>
            </a:r>
            <a:r>
              <a:rPr lang="ka-GE" sz="1600" dirty="0" smtClean="0">
                <a:latin typeface="Sylfaen" panose="010A0502050306030303" pitchFamily="18" charset="0"/>
                <a:ea typeface="Calibri" panose="020F0502020204030204" pitchFamily="34" charset="0"/>
                <a:cs typeface="Times New Roman" panose="02020603050405020304" pitchFamily="18" charset="0"/>
              </a:rPr>
              <a:t>, ნახშირჟანგი.</a:t>
            </a:r>
            <a:r>
              <a:rPr lang="ka-GE" sz="1600" dirty="0" smtClean="0">
                <a:latin typeface="Sylfaen" panose="010A0502050306030303" pitchFamily="18" charset="0"/>
                <a:ea typeface="Calibri" panose="020F0502020204030204" pitchFamily="34" charset="0"/>
                <a:cs typeface="Sylfaen" panose="010A0502050306030303" pitchFamily="18" charset="0"/>
              </a:rPr>
              <a:t> </a:t>
            </a:r>
            <a:endParaRPr lang="en-US" sz="1600" dirty="0">
              <a:latin typeface="Sylfaen" panose="010A0502050306030303" pitchFamily="18" charset="0"/>
            </a:endParaRPr>
          </a:p>
        </p:txBody>
      </p:sp>
      <p:sp>
        <p:nvSpPr>
          <p:cNvPr id="13" name="Rectangle 12"/>
          <p:cNvSpPr/>
          <p:nvPr/>
        </p:nvSpPr>
        <p:spPr>
          <a:xfrm>
            <a:off x="174444" y="5514688"/>
            <a:ext cx="4766293" cy="584775"/>
          </a:xfrm>
          <a:prstGeom prst="rect">
            <a:avLst/>
          </a:prstGeom>
        </p:spPr>
        <p:txBody>
          <a:bodyPr wrap="square">
            <a:spAutoFit/>
          </a:bodyPr>
          <a:lstStyle/>
          <a:p>
            <a:pPr algn="just"/>
            <a:r>
              <a:rPr lang="ka-GE" sz="1600" b="1" dirty="0">
                <a:solidFill>
                  <a:srgbClr val="000000"/>
                </a:solidFill>
                <a:effectLst>
                  <a:outerShdw blurRad="38100" dist="38100" dir="2700000" algn="tl">
                    <a:srgbClr val="000000">
                      <a:alpha val="43137"/>
                    </a:srgbClr>
                  </a:outerShdw>
                </a:effectLst>
                <a:latin typeface="Sylfaen" panose="010A0502050306030303" pitchFamily="18" charset="0"/>
              </a:rPr>
              <a:t>ნარჩენების წარმოქმნით და გავრცელებით მოსალოდნელი ზემოქმედება </a:t>
            </a:r>
            <a:endParaRPr lang="en-US" sz="1600" b="1" dirty="0">
              <a:effectLst>
                <a:outerShdw blurRad="38100" dist="38100" dir="2700000" algn="tl">
                  <a:srgbClr val="000000">
                    <a:alpha val="43137"/>
                  </a:srgbClr>
                </a:outerShdw>
              </a:effectLst>
              <a:latin typeface="Sylfaen" panose="010A0502050306030303" pitchFamily="18" charset="0"/>
            </a:endParaRPr>
          </a:p>
        </p:txBody>
      </p:sp>
      <p:sp>
        <p:nvSpPr>
          <p:cNvPr id="14" name="Right Arrow 13"/>
          <p:cNvSpPr/>
          <p:nvPr/>
        </p:nvSpPr>
        <p:spPr>
          <a:xfrm>
            <a:off x="4931801" y="5593829"/>
            <a:ext cx="703385" cy="4264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800694" y="5312437"/>
            <a:ext cx="6096000" cy="830997"/>
          </a:xfrm>
          <a:prstGeom prst="rect">
            <a:avLst/>
          </a:prstGeom>
          <a:ln w="19050">
            <a:solidFill>
              <a:schemeClr val="accent1"/>
            </a:solidFill>
          </a:ln>
        </p:spPr>
        <p:txBody>
          <a:bodyPr>
            <a:spAutoFit/>
          </a:bodyPr>
          <a:lstStyle/>
          <a:p>
            <a:pPr algn="just"/>
            <a:r>
              <a:rPr lang="ka-GE" sz="1600" dirty="0">
                <a:solidFill>
                  <a:srgbClr val="000000"/>
                </a:solidFill>
                <a:latin typeface="Sylfaen" panose="010A0502050306030303" pitchFamily="18" charset="0"/>
              </a:rPr>
              <a:t>საწარმოს </a:t>
            </a:r>
            <a:r>
              <a:rPr lang="ka-GE" sz="1600" dirty="0" smtClean="0">
                <a:solidFill>
                  <a:srgbClr val="000000"/>
                </a:solidFill>
                <a:latin typeface="Sylfaen" panose="010A0502050306030303" pitchFamily="18" charset="0"/>
              </a:rPr>
              <a:t>ექსპლუატაციის </a:t>
            </a:r>
            <a:r>
              <a:rPr lang="ka-GE" sz="1600" dirty="0">
                <a:solidFill>
                  <a:srgbClr val="000000"/>
                </a:solidFill>
                <a:latin typeface="Sylfaen" panose="010A0502050306030303" pitchFamily="18" charset="0"/>
              </a:rPr>
              <a:t>პროცესში </a:t>
            </a:r>
            <a:r>
              <a:rPr lang="ka-GE" sz="1600" dirty="0" smtClean="0">
                <a:solidFill>
                  <a:srgbClr val="000000"/>
                </a:solidFill>
                <a:latin typeface="Sylfaen" panose="010A0502050306030303" pitchFamily="18" charset="0"/>
              </a:rPr>
              <a:t>მოსალოდნელია</a:t>
            </a:r>
            <a:r>
              <a:rPr lang="en-US" sz="1600" dirty="0" smtClean="0">
                <a:solidFill>
                  <a:srgbClr val="000000"/>
                </a:solidFill>
                <a:latin typeface="Sylfaen" panose="010A0502050306030303" pitchFamily="18" charset="0"/>
              </a:rPr>
              <a:t> </a:t>
            </a:r>
            <a:r>
              <a:rPr lang="ka-GE" sz="1600" dirty="0" smtClean="0">
                <a:solidFill>
                  <a:srgbClr val="000000"/>
                </a:solidFill>
                <a:latin typeface="Sylfaen" panose="010A0502050306030303" pitchFamily="18" charset="0"/>
              </a:rPr>
              <a:t>საყოფაცხოვრებო, ინერტული</a:t>
            </a:r>
            <a:r>
              <a:rPr lang="ka-GE" sz="1600" dirty="0">
                <a:solidFill>
                  <a:srgbClr val="000000"/>
                </a:solidFill>
                <a:latin typeface="Sylfaen" panose="010A0502050306030303" pitchFamily="18" charset="0"/>
              </a:rPr>
              <a:t> </a:t>
            </a:r>
            <a:r>
              <a:rPr lang="ka-GE" sz="1600" dirty="0" smtClean="0">
                <a:solidFill>
                  <a:srgbClr val="000000"/>
                </a:solidFill>
                <a:latin typeface="Sylfaen" panose="010A0502050306030303" pitchFamily="18" charset="0"/>
              </a:rPr>
              <a:t>და </a:t>
            </a:r>
            <a:r>
              <a:rPr lang="ka-GE" sz="1600" dirty="0">
                <a:solidFill>
                  <a:srgbClr val="000000"/>
                </a:solidFill>
                <a:latin typeface="Sylfaen" panose="010A0502050306030303" pitchFamily="18" charset="0"/>
              </a:rPr>
              <a:t>სახიფათო ნარჩენების გარკვეული რაოდენობის წარმოქმნა. </a:t>
            </a:r>
            <a:endParaRPr lang="en-US" sz="1600" dirty="0">
              <a:latin typeface="Sylfaen" panose="010A0502050306030303" pitchFamily="18" charset="0"/>
            </a:endParaRPr>
          </a:p>
        </p:txBody>
      </p:sp>
    </p:spTree>
    <p:extLst>
      <p:ext uri="{BB962C8B-B14F-4D97-AF65-F5344CB8AC3E}">
        <p14:creationId xmlns="" xmlns:p14="http://schemas.microsoft.com/office/powerpoint/2010/main" val="344034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xEl>
                                              <p:pRg st="0" end="0"/>
                                            </p:txEl>
                                          </p:spTgt>
                                        </p:tgtEl>
                                      </p:cBhvr>
                                    </p:animEffect>
                                    <p:animScale>
                                      <p:cBhvr>
                                        <p:cTn id="7" dur="250" autoRev="1" fill="hold"/>
                                        <p:tgtEl>
                                          <p:spTgt spid="4">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10"/>
                                        </p:tgtEl>
                                      </p:cBhvr>
                                    </p:animEffect>
                                    <p:animScale>
                                      <p:cBhvr>
                                        <p:cTn id="12" dur="250" autoRev="1" fill="hold"/>
                                        <p:tgtEl>
                                          <p:spTgt spid="10"/>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15"/>
                                        </p:tgtEl>
                                      </p:cBhvr>
                                    </p:animEffect>
                                    <p:animScale>
                                      <p:cBhvr>
                                        <p:cTn id="22"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4899" y="386452"/>
            <a:ext cx="5116512" cy="369888"/>
          </a:xfrm>
          <a:prstGeom prst="rect">
            <a:avLst/>
          </a:prstGeom>
        </p:spPr>
        <p:txBody>
          <a:bodyPr wrap="none">
            <a:spAutoFit/>
          </a:bodyPr>
          <a:lstStyle/>
          <a:p>
            <a:pPr fontAlgn="auto">
              <a:spcBef>
                <a:spcPts val="0"/>
              </a:spcBef>
              <a:spcAft>
                <a:spcPts val="0"/>
              </a:spcAft>
              <a:defRPr/>
            </a:pPr>
            <a:r>
              <a:rPr lang="ka-GE" dirty="0">
                <a:latin typeface="+mn-lt"/>
                <a:cs typeface="+mn-cs"/>
              </a:rPr>
              <a:t>ზემოქმედება</a:t>
            </a:r>
            <a:r>
              <a:rPr lang="ka-GE" dirty="0">
                <a:solidFill>
                  <a:schemeClr val="accent1">
                    <a:lumMod val="75000"/>
                  </a:schemeClr>
                </a:solidFill>
                <a:latin typeface="+mn-lt"/>
                <a:cs typeface="+mn-cs"/>
              </a:rPr>
              <a:t> ნიადაგის </a:t>
            </a:r>
            <a:r>
              <a:rPr lang="ka-GE" dirty="0">
                <a:latin typeface="+mn-lt"/>
                <a:cs typeface="+mn-cs"/>
              </a:rPr>
              <a:t>და </a:t>
            </a:r>
            <a:r>
              <a:rPr lang="ka-GE" dirty="0">
                <a:solidFill>
                  <a:srgbClr val="0070C0"/>
                </a:solidFill>
                <a:latin typeface="+mn-lt"/>
                <a:cs typeface="+mn-cs"/>
              </a:rPr>
              <a:t>გრუნტის</a:t>
            </a:r>
            <a:r>
              <a:rPr lang="ka-GE" dirty="0">
                <a:latin typeface="+mn-lt"/>
                <a:cs typeface="+mn-cs"/>
              </a:rPr>
              <a:t> ხარისხზე</a:t>
            </a:r>
            <a:endParaRPr lang="en-US" dirty="0">
              <a:latin typeface="+mn-lt"/>
              <a:cs typeface="+mn-cs"/>
            </a:endParaRPr>
          </a:p>
        </p:txBody>
      </p:sp>
      <p:sp>
        <p:nvSpPr>
          <p:cNvPr id="3" name="Right Arrow 2"/>
          <p:cNvSpPr/>
          <p:nvPr/>
        </p:nvSpPr>
        <p:spPr>
          <a:xfrm>
            <a:off x="239761" y="465827"/>
            <a:ext cx="307975" cy="2111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a:spLocks noChangeArrowheads="1"/>
          </p:cNvSpPr>
          <p:nvPr/>
        </p:nvSpPr>
        <p:spPr bwMode="auto">
          <a:xfrm>
            <a:off x="6580236" y="176902"/>
            <a:ext cx="4887913" cy="1246188"/>
          </a:xfrm>
          <a:prstGeom prst="rect">
            <a:avLst/>
          </a:prstGeom>
          <a:noFill/>
          <a:ln w="9525">
            <a:noFill/>
            <a:miter lim="800000"/>
            <a:headEnd/>
            <a:tailEnd/>
          </a:ln>
        </p:spPr>
        <p:txBody>
          <a:bodyPr>
            <a:spAutoFit/>
          </a:bodyPr>
          <a:lstStyle/>
          <a:p>
            <a:pPr algn="just"/>
            <a:r>
              <a:rPr lang="ka-GE" sz="1500">
                <a:latin typeface="Sylfaen" pitchFamily="18" charset="0"/>
              </a:rPr>
              <a:t>ნეგატიური ზემოქმედება შეიძლება</a:t>
            </a:r>
            <a:r>
              <a:rPr lang="en-US" sz="1500">
                <a:latin typeface="Calibri" pitchFamily="34" charset="0"/>
              </a:rPr>
              <a:t> </a:t>
            </a:r>
            <a:r>
              <a:rPr lang="ka-GE" sz="1500">
                <a:latin typeface="Sylfaen" pitchFamily="18" charset="0"/>
              </a:rPr>
              <a:t>გამოიწვიოს სახიფათო ნარჩენების არასწორმა</a:t>
            </a:r>
            <a:r>
              <a:rPr lang="en-US" sz="1500">
                <a:latin typeface="Calibri" pitchFamily="34" charset="0"/>
              </a:rPr>
              <a:t> </a:t>
            </a:r>
            <a:r>
              <a:rPr lang="ka-GE" sz="1500">
                <a:latin typeface="Sylfaen" pitchFamily="18" charset="0"/>
              </a:rPr>
              <a:t>მართვამ, კერძოდ მათი მოხვედრა სასაწყობო ტერიტორიის გარე პერიმეტრებზე</a:t>
            </a:r>
            <a:r>
              <a:rPr lang="ka-GE" sz="1500">
                <a:latin typeface="Calibri" pitchFamily="34" charset="0"/>
              </a:rPr>
              <a:t>. ასევე ნავთობპროდუქტების ავარიულმა დაღვრამ.</a:t>
            </a:r>
            <a:endParaRPr lang="en-US" sz="1500">
              <a:latin typeface="Calibri" pitchFamily="34" charset="0"/>
            </a:endParaRPr>
          </a:p>
        </p:txBody>
      </p:sp>
      <p:sp>
        <p:nvSpPr>
          <p:cNvPr id="5" name="Rectangle 2"/>
          <p:cNvSpPr>
            <a:spLocks noChangeArrowheads="1"/>
          </p:cNvSpPr>
          <p:nvPr/>
        </p:nvSpPr>
        <p:spPr bwMode="auto">
          <a:xfrm>
            <a:off x="730250" y="1640930"/>
            <a:ext cx="3732213" cy="368300"/>
          </a:xfrm>
          <a:prstGeom prst="rect">
            <a:avLst/>
          </a:prstGeom>
          <a:noFill/>
          <a:ln w="9525">
            <a:noFill/>
            <a:miter lim="800000"/>
            <a:headEnd/>
            <a:tailEnd/>
          </a:ln>
        </p:spPr>
        <p:txBody>
          <a:bodyPr wrap="none">
            <a:spAutoFit/>
          </a:bodyPr>
          <a:lstStyle/>
          <a:p>
            <a:r>
              <a:rPr lang="ka-GE" dirty="0">
                <a:latin typeface="Sylfaen" pitchFamily="18" charset="0"/>
              </a:rPr>
              <a:t>ზემოქმედება წყლის რესურსებზე</a:t>
            </a:r>
            <a:endParaRPr lang="en-US" dirty="0">
              <a:latin typeface="Calibri" pitchFamily="34" charset="0"/>
            </a:endParaRPr>
          </a:p>
        </p:txBody>
      </p:sp>
      <p:sp>
        <p:nvSpPr>
          <p:cNvPr id="6" name="Rectangle 5"/>
          <p:cNvSpPr>
            <a:spLocks noChangeArrowheads="1"/>
          </p:cNvSpPr>
          <p:nvPr/>
        </p:nvSpPr>
        <p:spPr bwMode="auto">
          <a:xfrm>
            <a:off x="4970463" y="1532980"/>
            <a:ext cx="6642100" cy="830263"/>
          </a:xfrm>
          <a:prstGeom prst="rect">
            <a:avLst/>
          </a:prstGeom>
          <a:noFill/>
          <a:ln w="9525">
            <a:noFill/>
            <a:miter lim="800000"/>
            <a:headEnd/>
            <a:tailEnd/>
          </a:ln>
        </p:spPr>
        <p:txBody>
          <a:bodyPr>
            <a:spAutoFit/>
          </a:bodyPr>
          <a:lstStyle/>
          <a:p>
            <a:pPr algn="just"/>
            <a:r>
              <a:rPr lang="ka-GE" sz="1600">
                <a:latin typeface="Sylfaen" pitchFamily="18" charset="0"/>
              </a:rPr>
              <a:t>წყლების დაბინძურების რისკები</a:t>
            </a:r>
            <a:r>
              <a:rPr lang="en-US" sz="1600">
                <a:latin typeface="Calibri" pitchFamily="34" charset="0"/>
              </a:rPr>
              <a:t> </a:t>
            </a:r>
            <a:r>
              <a:rPr lang="ka-GE" sz="1600">
                <a:latin typeface="Sylfaen" pitchFamily="18" charset="0"/>
              </a:rPr>
              <a:t>დაკავშირებულია  საწარმოო და სანიაღვრე წყლების არასწორ მართვასთან, ნარჩენების არასწორ მენეჯმენტთან</a:t>
            </a:r>
            <a:endParaRPr lang="en-US" sz="1600">
              <a:latin typeface="Calibri" pitchFamily="34" charset="0"/>
            </a:endParaRPr>
          </a:p>
        </p:txBody>
      </p:sp>
      <p:sp>
        <p:nvSpPr>
          <p:cNvPr id="7" name="Rectangle 14"/>
          <p:cNvSpPr>
            <a:spLocks noChangeArrowheads="1"/>
          </p:cNvSpPr>
          <p:nvPr/>
        </p:nvSpPr>
        <p:spPr bwMode="auto">
          <a:xfrm>
            <a:off x="725076" y="2661620"/>
            <a:ext cx="4471987" cy="646112"/>
          </a:xfrm>
          <a:prstGeom prst="rect">
            <a:avLst/>
          </a:prstGeom>
          <a:noFill/>
          <a:ln w="9525">
            <a:noFill/>
            <a:miter lim="800000"/>
            <a:headEnd/>
            <a:tailEnd/>
          </a:ln>
        </p:spPr>
        <p:txBody>
          <a:bodyPr>
            <a:spAutoFit/>
          </a:bodyPr>
          <a:lstStyle/>
          <a:p>
            <a:r>
              <a:rPr lang="ka-GE" dirty="0">
                <a:latin typeface="Sylfaen" pitchFamily="18" charset="0"/>
              </a:rPr>
              <a:t>ზემოქმედება ბუნებრივ ლანდშაფტსა და ბილოგიურ გარემოზე</a:t>
            </a:r>
            <a:endParaRPr lang="en-US" dirty="0">
              <a:latin typeface="Calibri" pitchFamily="34" charset="0"/>
            </a:endParaRPr>
          </a:p>
        </p:txBody>
      </p:sp>
      <p:sp>
        <p:nvSpPr>
          <p:cNvPr id="8" name="Rectangle 16"/>
          <p:cNvSpPr>
            <a:spLocks noChangeArrowheads="1"/>
          </p:cNvSpPr>
          <p:nvPr/>
        </p:nvSpPr>
        <p:spPr bwMode="auto">
          <a:xfrm>
            <a:off x="5481226" y="2558432"/>
            <a:ext cx="6096000" cy="1076325"/>
          </a:xfrm>
          <a:prstGeom prst="rect">
            <a:avLst/>
          </a:prstGeom>
          <a:noFill/>
          <a:ln w="9525">
            <a:noFill/>
            <a:miter lim="800000"/>
            <a:headEnd/>
            <a:tailEnd/>
          </a:ln>
        </p:spPr>
        <p:txBody>
          <a:bodyPr>
            <a:spAutoFit/>
          </a:bodyPr>
          <a:lstStyle/>
          <a:p>
            <a:r>
              <a:rPr lang="ka-GE" sz="1600">
                <a:latin typeface="Sylfaen" pitchFamily="18" charset="0"/>
              </a:rPr>
              <a:t>საწარმო განთავსებულია საწარმოო ზონაში, ლანდშაფტი სახეცვლილი, ამდენად ბუნებრივ ლანდშაფტზე, ფლორასა და ფაუნაზე </a:t>
            </a:r>
            <a:r>
              <a:rPr lang="ka-GE" sz="1600" b="1">
                <a:latin typeface="Sylfaen" pitchFamily="18" charset="0"/>
              </a:rPr>
              <a:t>დამატებითი უარყოფითი გავლენის მოხდენის ალბათობა არის მინიმალური.</a:t>
            </a:r>
            <a:endParaRPr lang="en-US" sz="1600" b="1">
              <a:latin typeface="Calibri" pitchFamily="34" charset="0"/>
            </a:endParaRPr>
          </a:p>
        </p:txBody>
      </p:sp>
      <p:sp>
        <p:nvSpPr>
          <p:cNvPr id="9" name="Rectangle 21"/>
          <p:cNvSpPr>
            <a:spLocks noChangeArrowheads="1"/>
          </p:cNvSpPr>
          <p:nvPr/>
        </p:nvSpPr>
        <p:spPr bwMode="auto">
          <a:xfrm>
            <a:off x="793750" y="4217479"/>
            <a:ext cx="5032375" cy="369887"/>
          </a:xfrm>
          <a:prstGeom prst="rect">
            <a:avLst/>
          </a:prstGeom>
          <a:noFill/>
          <a:ln w="9525">
            <a:noFill/>
            <a:miter lim="800000"/>
            <a:headEnd/>
            <a:tailEnd/>
          </a:ln>
        </p:spPr>
        <p:txBody>
          <a:bodyPr wrap="none">
            <a:spAutoFit/>
          </a:bodyPr>
          <a:lstStyle/>
          <a:p>
            <a:r>
              <a:rPr lang="ka-GE" dirty="0">
                <a:latin typeface="Sylfaen" pitchFamily="18" charset="0"/>
              </a:rPr>
              <a:t>ადამიანების ჯანმრთელობა და უსაფრთხოება</a:t>
            </a:r>
            <a:endParaRPr lang="en-US" dirty="0">
              <a:latin typeface="Calibri" pitchFamily="34" charset="0"/>
            </a:endParaRPr>
          </a:p>
        </p:txBody>
      </p:sp>
      <p:sp>
        <p:nvSpPr>
          <p:cNvPr id="10" name="Rectangle 9"/>
          <p:cNvSpPr/>
          <p:nvPr/>
        </p:nvSpPr>
        <p:spPr>
          <a:xfrm>
            <a:off x="6015038" y="3884104"/>
            <a:ext cx="5876925" cy="1938337"/>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marL="285750" indent="-285750" algn="just" fontAlgn="auto">
              <a:spcBef>
                <a:spcPts val="0"/>
              </a:spcBef>
              <a:spcAft>
                <a:spcPts val="0"/>
              </a:spcAft>
              <a:buFont typeface="Arial" panose="020B0604020202020204" pitchFamily="34" charset="0"/>
              <a:buChar char="•"/>
              <a:defRPr/>
            </a:pPr>
            <a:r>
              <a:rPr lang="ka-GE" sz="1500" dirty="0"/>
              <a:t>ექსპლოატაციის პროცესში ადამიანის ჯანმრთელობასა და უსაფრთხოებაზე უარყოფითი ზემოქმედება მოსალოდნელია არაპირდაპირი სახით - </a:t>
            </a:r>
            <a:r>
              <a:rPr lang="ka-GE" sz="1500" b="1" dirty="0"/>
              <a:t>სახიფათო ნარჩენების მართვის პერიოდში მკაცრი დაცვა ტექნიკური რეგლამენტით განსაზღვრულ მოთხოვნებზე</a:t>
            </a:r>
          </a:p>
          <a:p>
            <a:pPr marL="285750" indent="-285750" fontAlgn="auto">
              <a:spcBef>
                <a:spcPts val="0"/>
              </a:spcBef>
              <a:spcAft>
                <a:spcPts val="0"/>
              </a:spcAft>
              <a:buFont typeface="Arial" panose="020B0604020202020204" pitchFamily="34" charset="0"/>
              <a:buChar char="•"/>
              <a:defRPr/>
            </a:pPr>
            <a:endParaRPr lang="ka-GE" sz="1500" b="1" dirty="0"/>
          </a:p>
          <a:p>
            <a:pPr marL="285750" indent="-285750" fontAlgn="auto">
              <a:spcBef>
                <a:spcPts val="0"/>
              </a:spcBef>
              <a:spcAft>
                <a:spcPts val="0"/>
              </a:spcAft>
              <a:buFont typeface="Arial" panose="020B0604020202020204" pitchFamily="34" charset="0"/>
              <a:buChar char="•"/>
              <a:defRPr/>
            </a:pPr>
            <a:r>
              <a:rPr lang="ka-GE" sz="1500" dirty="0" err="1"/>
              <a:t>პირადაპირი</a:t>
            </a:r>
            <a:r>
              <a:rPr lang="ka-GE" sz="1500" dirty="0"/>
              <a:t> სახით - </a:t>
            </a:r>
            <a:r>
              <a:rPr lang="ka-GE" sz="1500" b="1" dirty="0"/>
              <a:t>სხვადასხვა მიზეზის გამო შექმნილი ავარიული სიტუაციის შემთხვევაში</a:t>
            </a:r>
            <a:endParaRPr lang="en-US" sz="1500" b="1" dirty="0"/>
          </a:p>
        </p:txBody>
      </p:sp>
      <p:sp>
        <p:nvSpPr>
          <p:cNvPr id="11" name="Right Arrow 10"/>
          <p:cNvSpPr/>
          <p:nvPr/>
        </p:nvSpPr>
        <p:spPr>
          <a:xfrm>
            <a:off x="303673" y="1680083"/>
            <a:ext cx="307975" cy="2111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ight Arrow 11"/>
          <p:cNvSpPr/>
          <p:nvPr/>
        </p:nvSpPr>
        <p:spPr>
          <a:xfrm>
            <a:off x="362665" y="2756687"/>
            <a:ext cx="307975" cy="2111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ight Arrow 12"/>
          <p:cNvSpPr/>
          <p:nvPr/>
        </p:nvSpPr>
        <p:spPr>
          <a:xfrm>
            <a:off x="392161" y="4275731"/>
            <a:ext cx="307975" cy="2111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4"/>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grpId="0" nodeType="clickEffect">
                                  <p:stCondLst>
                                    <p:cond delay="0"/>
                                  </p:stCondLst>
                                  <p:iterate type="lt">
                                    <p:tmPct val="4000"/>
                                  </p:iterate>
                                  <p:childTnLst>
                                    <p:set>
                                      <p:cBhvr override="childStyle">
                                        <p:cTn id="10" dur="500" fill="hold"/>
                                        <p:tgtEl>
                                          <p:spTgt spid="6"/>
                                        </p:tgtEl>
                                        <p:attrNameLst>
                                          <p:attrName>style.textDecorationUnderline</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0"/>
                                        </p:tgtEl>
                                      </p:cBhvr>
                                    </p:animEffect>
                                    <p:animScale>
                                      <p:cBhvr>
                                        <p:cTn id="15"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4025" y="368300"/>
            <a:ext cx="10515600" cy="5586120"/>
          </a:xfrm>
          <a:prstGeom prst="rect">
            <a:avLst/>
          </a:prstGeom>
          <a:noFill/>
          <a:ln w="9525">
            <a:noFill/>
            <a:miter lim="800000"/>
            <a:headEnd/>
            <a:tailEnd/>
          </a:ln>
        </p:spPr>
        <p:txBody>
          <a:bodyPr wrap="square" lIns="457056" tIns="0" rIns="0" bIns="76176" anchor="ctr">
            <a:spAutoFit/>
          </a:bodyPr>
          <a:lstStyle/>
          <a:p>
            <a:pPr algn="just">
              <a:defRPr/>
            </a:pPr>
            <a:r>
              <a:rPr lang="ka-GE" b="1" dirty="0">
                <a:latin typeface="+mj-lt"/>
              </a:rPr>
              <a:t>კუმულაციური ზემოქმედება</a:t>
            </a:r>
            <a:endParaRPr lang="en-US" b="1" dirty="0">
              <a:latin typeface="+mj-lt"/>
            </a:endParaRPr>
          </a:p>
          <a:p>
            <a:pPr algn="just">
              <a:defRPr/>
            </a:pPr>
            <a:endParaRPr lang="en-US" sz="1600" b="1" dirty="0">
              <a:latin typeface="Calibri" pitchFamily="34" charset="0"/>
            </a:endParaRPr>
          </a:p>
          <a:p>
            <a:pPr algn="just"/>
            <a:r>
              <a:rPr lang="ka-GE" dirty="0" smtClean="0">
                <a:latin typeface="Sylfaen" pitchFamily="18" charset="0"/>
              </a:rPr>
              <a:t>კუმულაციური ზემოქმედების შეფასების მთავარი მიზანია, პროექტის განხორციელებით მოსალოდნელი ზემოქმედების ისეთი სახეების იდენტიფიცირება, რომლებიც როგორც ცალკე აღებული, არ იქნება მასშტაბური ხასიათის, მაგრამ სხვა - არსებული, მიმდინარე თუ პერსპექტიული პროექტების განხორციელებით მოსალოდნელ, მსგავსი სახის ზემოქმედებასთან ერთად, გაცილებით მაღალი და საგულისხმო უარყოფითი ან დადებითი შედეგების მომტანია. </a:t>
            </a:r>
            <a:endParaRPr lang="en-US" dirty="0" smtClean="0">
              <a:latin typeface="Sylfaen" pitchFamily="18" charset="0"/>
            </a:endParaRPr>
          </a:p>
          <a:p>
            <a:pPr algn="just"/>
            <a:r>
              <a:rPr lang="ka-GE" dirty="0" smtClean="0">
                <a:latin typeface="Sylfaen" pitchFamily="18" charset="0"/>
              </a:rPr>
              <a:t>საწარმოს ექსპლუატაციის პროცესში, საქმიანობის სპეციფიკიდან და განთავსების ადგილიდან გამომდინარე, კუმულაციური ზემოქმედების ერთადერთ საგულისხმო სახედ უნდა მივიჩნიოთ ატმოსფერულ ჰაერზე ზემოქმედება და ხმაურის გავრცელება. კერძოდ, საწარმოს და მის მიმდებარედ არსებული საწარმოების ერთდროული ფუნქციონირების შედეგად გამოწვეული ხმაურის ჯამური ზეგავლენა გარემოს სხვადასხვა რეცეპტორებზე. </a:t>
            </a:r>
            <a:endParaRPr lang="en-US" dirty="0" smtClean="0">
              <a:latin typeface="Sylfaen" pitchFamily="18" charset="0"/>
            </a:endParaRPr>
          </a:p>
          <a:p>
            <a:pPr algn="just"/>
            <a:r>
              <a:rPr lang="ka-GE" dirty="0" smtClean="0">
                <a:latin typeface="Sylfaen" pitchFamily="18" charset="0"/>
              </a:rPr>
              <a:t>თუმცა როგორც აღნიშნულია, საწარმოს მიმდებარე ტერიტორიაზე არ მდებარეობს რაიმე ფუნქციონირებადი ობიექტები და აქედან გამომდინარე კუმულაციური ზემოქმედება პრაქტიკულად არ იქნება როგორც ხმაურის დონეზე, ასევე ატმოსფერულ ჰაერში მავნე ნივთიერებების გაფრქვევების თვალსაზრისით. </a:t>
            </a:r>
            <a:endParaRPr lang="en-US" dirty="0" smtClean="0">
              <a:latin typeface="Sylfaen" pitchFamily="18" charset="0"/>
            </a:endParaRPr>
          </a:p>
          <a:p>
            <a:pPr algn="just"/>
            <a:r>
              <a:rPr lang="ka-GE" dirty="0" smtClean="0">
                <a:latin typeface="Sylfaen" pitchFamily="18" charset="0"/>
              </a:rPr>
              <a:t>ატმოსფერული ჰარში მავნე ნივთიერებების მიწისპირა კონცენტრაციების ანგარიშისას გამოყენებული იქნება კანონმდებლობით გათვალისწინებული ფონური მახასიათებლები რომელიც ეთანადება 0-10 ათასი მოსახლეობის რიცხოვნობის სიდიდეს და მის სიახლოვეს არსებული საამშენებლო მასალების წარმოების დანადგარებიდან გაფრქვევის ინტენსივობები.</a:t>
            </a:r>
            <a:endParaRPr lang="ka-GE" dirty="0">
              <a:latin typeface="Sylfae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416" y="652363"/>
            <a:ext cx="10058400" cy="737525"/>
          </a:xfrm>
        </p:spPr>
        <p:txBody>
          <a:bodyPr>
            <a:normAutofit/>
          </a:bodyPr>
          <a:lstStyle/>
          <a:p>
            <a:pPr algn="ctr"/>
            <a:r>
              <a:rPr lang="ka-GE" sz="1800" b="1" i="0" dirty="0" err="1" smtClean="0">
                <a:solidFill>
                  <a:schemeClr val="tx1"/>
                </a:solidFill>
                <a:latin typeface="Sylfaen" panose="010A0502050306030303" pitchFamily="18" charset="0"/>
              </a:rPr>
              <a:t>გზშ</a:t>
            </a:r>
            <a:r>
              <a:rPr lang="ka-GE" sz="1800" b="1" i="0" dirty="0" smtClean="0">
                <a:solidFill>
                  <a:schemeClr val="tx1"/>
                </a:solidFill>
                <a:latin typeface="Sylfaen" panose="010A0502050306030303" pitchFamily="18" charset="0"/>
              </a:rPr>
              <a:t>-ს პროცესში დეტალურად შესწავლილი იქნება შემდეგი სახის ზემოქმედებები:</a:t>
            </a:r>
            <a:endParaRPr lang="en-US" sz="1800" b="1" i="0" dirty="0">
              <a:solidFill>
                <a:schemeClr val="tx1"/>
              </a:solidFill>
              <a:latin typeface="Sylfaen" panose="010A0502050306030303" pitchFamily="18" charset="0"/>
            </a:endParaRPr>
          </a:p>
        </p:txBody>
      </p:sp>
      <p:sp>
        <p:nvSpPr>
          <p:cNvPr id="3" name="Content Placeholder 2"/>
          <p:cNvSpPr>
            <a:spLocks noGrp="1"/>
          </p:cNvSpPr>
          <p:nvPr>
            <p:ph idx="1"/>
          </p:nvPr>
        </p:nvSpPr>
        <p:spPr>
          <a:xfrm>
            <a:off x="676656" y="1618488"/>
            <a:ext cx="10789920" cy="4425696"/>
          </a:xfrm>
          <a:ln>
            <a:noFill/>
          </a:ln>
        </p:spPr>
        <p:style>
          <a:lnRef idx="2">
            <a:schemeClr val="dk1"/>
          </a:lnRef>
          <a:fillRef idx="1">
            <a:schemeClr val="lt1"/>
          </a:fillRef>
          <a:effectRef idx="0">
            <a:schemeClr val="dk1"/>
          </a:effectRef>
          <a:fontRef idx="minor">
            <a:schemeClr val="dk1"/>
          </a:fontRef>
        </p:style>
        <p:txBody>
          <a:bodyPr>
            <a:normAutofit fontScale="55000" lnSpcReduction="20000"/>
          </a:bodyPr>
          <a:lstStyle/>
          <a:p>
            <a:pPr>
              <a:buFont typeface="Wingdings" panose="05000000000000000000" pitchFamily="2" charset="2"/>
              <a:buChar char="q"/>
            </a:pPr>
            <a:r>
              <a:rPr lang="ka-GE" sz="2900" b="1" dirty="0">
                <a:ln w="0"/>
                <a:solidFill>
                  <a:schemeClr val="tx1"/>
                </a:solidFill>
                <a:latin typeface="Sylfaen" panose="010A0502050306030303" pitchFamily="18" charset="0"/>
              </a:rPr>
              <a:t>ატმოსფერულ ჰაერში მავნე ნივთიერებების ემისიები;</a:t>
            </a:r>
          </a:p>
          <a:p>
            <a:pPr>
              <a:buFont typeface="Wingdings" panose="05000000000000000000" pitchFamily="2" charset="2"/>
              <a:buChar char="q"/>
            </a:pPr>
            <a:endParaRPr lang="ka-GE" sz="2900" b="1" dirty="0">
              <a:ln w="0"/>
              <a:solidFill>
                <a:schemeClr val="tx1"/>
              </a:solidFill>
              <a:latin typeface="Sylfaen" panose="010A0502050306030303" pitchFamily="18" charset="0"/>
            </a:endParaRPr>
          </a:p>
          <a:p>
            <a:pPr>
              <a:buFont typeface="Wingdings" panose="05000000000000000000" pitchFamily="2" charset="2"/>
              <a:buChar char="q"/>
            </a:pPr>
            <a:r>
              <a:rPr lang="ka-GE" sz="2900" b="1" dirty="0">
                <a:ln w="0"/>
                <a:solidFill>
                  <a:schemeClr val="tx1"/>
                </a:solidFill>
                <a:latin typeface="Sylfaen" panose="010A0502050306030303" pitchFamily="18" charset="0"/>
              </a:rPr>
              <a:t>ხმაურის გავრცელება;</a:t>
            </a:r>
          </a:p>
          <a:p>
            <a:pPr algn="just">
              <a:buFont typeface="Wingdings" panose="05000000000000000000" pitchFamily="2" charset="2"/>
              <a:buChar char="q"/>
            </a:pPr>
            <a:endParaRPr lang="ka-GE" sz="2900" b="1" dirty="0">
              <a:ln w="0"/>
              <a:solidFill>
                <a:schemeClr val="tx1"/>
              </a:solidFill>
              <a:latin typeface="Sylfaen" panose="010A0502050306030303" pitchFamily="18" charset="0"/>
            </a:endParaRPr>
          </a:p>
          <a:p>
            <a:pPr algn="just">
              <a:lnSpc>
                <a:spcPct val="170000"/>
              </a:lnSpc>
              <a:buFont typeface="Wingdings" panose="05000000000000000000" pitchFamily="2" charset="2"/>
              <a:buChar char="q"/>
            </a:pPr>
            <a:r>
              <a:rPr lang="ka-GE" sz="2900" b="1" dirty="0">
                <a:ln w="0"/>
                <a:solidFill>
                  <a:schemeClr val="tx1"/>
                </a:solidFill>
                <a:latin typeface="Sylfaen" panose="010A0502050306030303" pitchFamily="18" charset="0"/>
              </a:rPr>
              <a:t>წყლის გარემო (</a:t>
            </a:r>
            <a:r>
              <a:rPr lang="ka-GE" sz="2900" b="1" u="sng" dirty="0" err="1">
                <a:ln w="0"/>
                <a:solidFill>
                  <a:schemeClr val="tx1"/>
                </a:solidFill>
                <a:latin typeface="Sylfaen" panose="010A0502050306030303" pitchFamily="18" charset="0"/>
              </a:rPr>
              <a:t>გზშ</a:t>
            </a:r>
            <a:r>
              <a:rPr lang="ka-GE" sz="2900" b="1" u="sng" dirty="0">
                <a:ln w="0"/>
                <a:solidFill>
                  <a:schemeClr val="tx1"/>
                </a:solidFill>
                <a:latin typeface="Sylfaen" panose="010A0502050306030303" pitchFamily="18" charset="0"/>
              </a:rPr>
              <a:t>-ს შემდგომ ეტაპზე წყლის გარემოზე ზემოქმედების შეფასების მხრივ ყურადღება გამახვილდება სანიაღვრე და სამეურნეო-საყოფაცხოვრებო წყლების მართვის საკითხზე</a:t>
            </a:r>
            <a:r>
              <a:rPr lang="ka-GE" sz="2900" b="1" dirty="0">
                <a:ln w="0"/>
                <a:solidFill>
                  <a:schemeClr val="tx1"/>
                </a:solidFill>
                <a:latin typeface="Sylfaen" panose="010A0502050306030303" pitchFamily="18" charset="0"/>
              </a:rPr>
              <a:t>);</a:t>
            </a:r>
          </a:p>
          <a:p>
            <a:pPr algn="just">
              <a:buFont typeface="Wingdings" panose="05000000000000000000" pitchFamily="2" charset="2"/>
              <a:buChar char="q"/>
            </a:pPr>
            <a:endParaRPr lang="ka-GE" sz="2900" b="1" dirty="0">
              <a:ln w="0"/>
              <a:solidFill>
                <a:schemeClr val="tx1"/>
              </a:solidFill>
              <a:latin typeface="Sylfaen" panose="010A0502050306030303" pitchFamily="18" charset="0"/>
            </a:endParaRPr>
          </a:p>
          <a:p>
            <a:pPr algn="just">
              <a:buFont typeface="Wingdings" panose="05000000000000000000" pitchFamily="2" charset="2"/>
              <a:buChar char="q"/>
            </a:pPr>
            <a:r>
              <a:rPr lang="ka-GE" sz="2900" b="1" dirty="0">
                <a:ln w="0"/>
                <a:solidFill>
                  <a:schemeClr val="tx1"/>
                </a:solidFill>
                <a:latin typeface="Sylfaen" panose="010A0502050306030303" pitchFamily="18" charset="0"/>
              </a:rPr>
              <a:t>ნიადაგის და გრუნტის ხარისხზე ზემოქმედება;  </a:t>
            </a:r>
          </a:p>
          <a:p>
            <a:pPr algn="just">
              <a:buFont typeface="Wingdings" panose="05000000000000000000" pitchFamily="2" charset="2"/>
              <a:buChar char="q"/>
            </a:pPr>
            <a:endParaRPr lang="ka-GE" sz="2900" b="1" dirty="0">
              <a:ln w="0"/>
              <a:solidFill>
                <a:schemeClr val="tx1"/>
              </a:solidFill>
              <a:latin typeface="Sylfaen" panose="010A0502050306030303" pitchFamily="18" charset="0"/>
            </a:endParaRPr>
          </a:p>
          <a:p>
            <a:pPr algn="just">
              <a:buFont typeface="Wingdings" panose="05000000000000000000" pitchFamily="2" charset="2"/>
              <a:buChar char="q"/>
            </a:pPr>
            <a:r>
              <a:rPr lang="ka-GE" sz="2900" b="1" dirty="0">
                <a:ln w="0"/>
                <a:solidFill>
                  <a:schemeClr val="tx1"/>
                </a:solidFill>
                <a:latin typeface="Sylfaen" panose="010A0502050306030303" pitchFamily="18" charset="0"/>
              </a:rPr>
              <a:t>ნარჩენების წარმოქმნის და მართვის შედეგად  მოსალოდნელი ზემოქმედება;</a:t>
            </a:r>
          </a:p>
          <a:p>
            <a:pPr algn="just">
              <a:buFont typeface="Wingdings" panose="05000000000000000000" pitchFamily="2" charset="2"/>
              <a:buChar char="q"/>
            </a:pPr>
            <a:endParaRPr lang="ka-GE" sz="2900" b="1" dirty="0">
              <a:ln w="0"/>
              <a:solidFill>
                <a:schemeClr val="tx1"/>
              </a:solidFill>
              <a:latin typeface="Sylfaen" panose="010A0502050306030303" pitchFamily="18" charset="0"/>
            </a:endParaRPr>
          </a:p>
          <a:p>
            <a:pPr algn="just">
              <a:buFont typeface="Wingdings" panose="05000000000000000000" pitchFamily="2" charset="2"/>
              <a:buChar char="q"/>
            </a:pPr>
            <a:r>
              <a:rPr lang="ka-GE" sz="2900" b="1" dirty="0">
                <a:ln w="0"/>
                <a:solidFill>
                  <a:schemeClr val="tx1"/>
                </a:solidFill>
                <a:latin typeface="Sylfaen" panose="010A0502050306030303" pitchFamily="18" charset="0"/>
              </a:rPr>
              <a:t>სოციალური </a:t>
            </a:r>
            <a:r>
              <a:rPr lang="ka-GE" sz="2900" b="1" dirty="0" smtClean="0">
                <a:ln w="0"/>
                <a:solidFill>
                  <a:schemeClr val="tx1"/>
                </a:solidFill>
                <a:latin typeface="Sylfaen" panose="010A0502050306030303" pitchFamily="18" charset="0"/>
              </a:rPr>
              <a:t>საკითხები.</a:t>
            </a:r>
            <a:endParaRPr lang="ka-GE" sz="2900" b="1" dirty="0">
              <a:ln w="0"/>
              <a:solidFill>
                <a:schemeClr val="tx1"/>
              </a:solidFill>
              <a:latin typeface="Sylfaen" panose="010A0502050306030303" pitchFamily="18" charset="0"/>
            </a:endParaRPr>
          </a:p>
          <a:p>
            <a:endParaRPr lang="en-US" dirty="0"/>
          </a:p>
        </p:txBody>
      </p:sp>
    </p:spTree>
    <p:extLst>
      <p:ext uri="{BB962C8B-B14F-4D97-AF65-F5344CB8AC3E}">
        <p14:creationId xmlns="" xmlns:p14="http://schemas.microsoft.com/office/powerpoint/2010/main" val="843053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3856" y="2697480"/>
            <a:ext cx="9381744" cy="369332"/>
          </a:xfrm>
          <a:prstGeom prst="rect">
            <a:avLst/>
          </a:prstGeom>
          <a:noFill/>
        </p:spPr>
        <p:txBody>
          <a:bodyPr wrap="square" rtlCol="0">
            <a:spAutoFit/>
          </a:bodyPr>
          <a:lstStyle/>
          <a:p>
            <a:pPr algn="ctr"/>
            <a:r>
              <a:rPr lang="ka-GE" b="1" dirty="0" smtClean="0">
                <a:effectLst>
                  <a:outerShdw blurRad="38100" dist="38100" dir="2700000" algn="tl">
                    <a:srgbClr val="000000">
                      <a:alpha val="43137"/>
                    </a:srgbClr>
                  </a:outerShdw>
                </a:effectLst>
                <a:latin typeface="Sylfaen" panose="010A0502050306030303" pitchFamily="18" charset="0"/>
              </a:rPr>
              <a:t>მადლობა ყურადღებისთვის</a:t>
            </a:r>
            <a:endParaRPr lang="en-US" b="1" dirty="0">
              <a:effectLst>
                <a:outerShdw blurRad="38100" dist="38100" dir="2700000" algn="tl">
                  <a:srgbClr val="000000">
                    <a:alpha val="43137"/>
                  </a:srgbClr>
                </a:outerShdw>
              </a:effectLst>
              <a:latin typeface="Sylfaen" panose="010A0502050306030303" pitchFamily="18" charset="0"/>
            </a:endParaRPr>
          </a:p>
        </p:txBody>
      </p:sp>
    </p:spTree>
    <p:extLst>
      <p:ext uri="{BB962C8B-B14F-4D97-AF65-F5344CB8AC3E}">
        <p14:creationId xmlns="" xmlns:p14="http://schemas.microsoft.com/office/powerpoint/2010/main" val="1947971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28544" y="609523"/>
            <a:ext cx="6096000" cy="646331"/>
          </a:xfrm>
          <a:prstGeom prst="rect">
            <a:avLst/>
          </a:prstGeom>
        </p:spPr>
        <p:txBody>
          <a:bodyPr>
            <a:spAutoFit/>
          </a:bodyPr>
          <a:lstStyle/>
          <a:p>
            <a:pPr algn="ctr"/>
            <a:r>
              <a:rPr lang="ka-GE" b="1" dirty="0">
                <a:latin typeface="Sylfaen" panose="010A0502050306030303" pitchFamily="18" charset="0"/>
              </a:rPr>
              <a:t>საქართველოს კანონის </a:t>
            </a:r>
            <a:r>
              <a:rPr lang="ka-GE" b="1" dirty="0" smtClean="0">
                <a:latin typeface="Sylfaen" panose="010A0502050306030303" pitchFamily="18" charset="0"/>
              </a:rPr>
              <a:t>„გარემოსდაცვითი </a:t>
            </a:r>
            <a:r>
              <a:rPr lang="ka-GE" b="1" dirty="0">
                <a:latin typeface="Sylfaen" panose="010A0502050306030303" pitchFamily="18" charset="0"/>
              </a:rPr>
              <a:t>შეფასების </a:t>
            </a:r>
            <a:r>
              <a:rPr lang="ka-GE" b="1" dirty="0" smtClean="0">
                <a:latin typeface="Sylfaen" panose="010A0502050306030303" pitchFamily="18" charset="0"/>
              </a:rPr>
              <a:t>კოდექსი“ </a:t>
            </a:r>
            <a:r>
              <a:rPr lang="ka-GE" b="1" dirty="0">
                <a:latin typeface="Sylfaen" panose="010A0502050306030303" pitchFamily="18" charset="0"/>
              </a:rPr>
              <a:t>პროცედურები</a:t>
            </a:r>
            <a:endParaRPr lang="en-US" dirty="0">
              <a:latin typeface="Sylfaen" panose="010A0502050306030303" pitchFamily="18" charset="0"/>
            </a:endParaRPr>
          </a:p>
        </p:txBody>
      </p:sp>
      <p:sp>
        <p:nvSpPr>
          <p:cNvPr id="5" name="Rectangle 4"/>
          <p:cNvSpPr/>
          <p:nvPr/>
        </p:nvSpPr>
        <p:spPr>
          <a:xfrm>
            <a:off x="1167384" y="1834238"/>
            <a:ext cx="9418320" cy="4120615"/>
          </a:xfrm>
          <a:prstGeom prst="rect">
            <a:avLst/>
          </a:prstGeom>
        </p:spPr>
        <p:txBody>
          <a:bodyPr wrap="square">
            <a:spAutoFit/>
          </a:bodyPr>
          <a:lstStyle/>
          <a:p>
            <a:pPr marL="342900" indent="-342900" algn="just">
              <a:lnSpc>
                <a:spcPct val="150000"/>
              </a:lnSpc>
              <a:buClr>
                <a:schemeClr val="accent1"/>
              </a:buClr>
              <a:buFont typeface="Wingdings" panose="05000000000000000000" pitchFamily="2" charset="2"/>
              <a:buChar char="q"/>
            </a:pPr>
            <a:r>
              <a:rPr lang="ka-GE" sz="1600" b="1" dirty="0" err="1">
                <a:latin typeface="Sylfaen" panose="010A0502050306030303" pitchFamily="18" charset="0"/>
              </a:rPr>
              <a:t>სკოპინგის</a:t>
            </a:r>
            <a:r>
              <a:rPr lang="ka-GE" sz="1600" b="1" dirty="0">
                <a:latin typeface="Sylfaen" panose="010A0502050306030303" pitchFamily="18" charset="0"/>
              </a:rPr>
              <a:t> ანგარიში</a:t>
            </a:r>
          </a:p>
          <a:p>
            <a:pPr marL="342900" indent="-342900" algn="just">
              <a:lnSpc>
                <a:spcPct val="150000"/>
              </a:lnSpc>
              <a:buClr>
                <a:schemeClr val="accent1"/>
              </a:buClr>
              <a:buFont typeface="Wingdings" panose="05000000000000000000" pitchFamily="2" charset="2"/>
              <a:buChar char="q"/>
            </a:pPr>
            <a:endParaRPr lang="ka-GE" sz="1600" b="1" dirty="0">
              <a:latin typeface="Sylfaen" panose="010A0502050306030303" pitchFamily="18" charset="0"/>
            </a:endParaRPr>
          </a:p>
          <a:p>
            <a:pPr marL="342900" indent="-342900" algn="just">
              <a:lnSpc>
                <a:spcPct val="150000"/>
              </a:lnSpc>
              <a:buClr>
                <a:schemeClr val="accent1"/>
              </a:buClr>
              <a:buSzPct val="150000"/>
              <a:buFont typeface="Wingdings" panose="05000000000000000000" pitchFamily="2" charset="2"/>
              <a:buChar char="q"/>
            </a:pPr>
            <a:r>
              <a:rPr lang="ka-GE" sz="1600" b="1" dirty="0">
                <a:latin typeface="Sylfaen" panose="010A0502050306030303" pitchFamily="18" charset="0"/>
              </a:rPr>
              <a:t>საზოგადოების ინფორმირება, საჯარო განხილვა, მოსაზრებების გათვალისწინება</a:t>
            </a:r>
          </a:p>
          <a:p>
            <a:pPr marL="342900" indent="-342900" algn="just">
              <a:lnSpc>
                <a:spcPct val="150000"/>
              </a:lnSpc>
              <a:buClr>
                <a:schemeClr val="accent1"/>
              </a:buClr>
              <a:buFont typeface="Wingdings" panose="05000000000000000000" pitchFamily="2" charset="2"/>
              <a:buChar char="q"/>
            </a:pPr>
            <a:endParaRPr lang="ka-GE" sz="1600" b="1" dirty="0">
              <a:latin typeface="Sylfaen" panose="010A0502050306030303" pitchFamily="18" charset="0"/>
            </a:endParaRPr>
          </a:p>
          <a:p>
            <a:pPr marL="342900" indent="-342900" algn="just">
              <a:lnSpc>
                <a:spcPct val="150000"/>
              </a:lnSpc>
              <a:buClr>
                <a:schemeClr val="accent1"/>
              </a:buClr>
              <a:buFont typeface="Wingdings" panose="05000000000000000000" pitchFamily="2" charset="2"/>
              <a:buChar char="q"/>
            </a:pPr>
            <a:r>
              <a:rPr lang="ka-GE" sz="1600" b="1" dirty="0" err="1">
                <a:latin typeface="Sylfaen" panose="010A0502050306030303" pitchFamily="18" charset="0"/>
              </a:rPr>
              <a:t>სკოპინგის</a:t>
            </a:r>
            <a:r>
              <a:rPr lang="ka-GE" sz="1600" b="1" dirty="0">
                <a:latin typeface="Sylfaen" panose="010A0502050306030303" pitchFamily="18" charset="0"/>
              </a:rPr>
              <a:t> გადაწყვეტილება</a:t>
            </a:r>
          </a:p>
          <a:p>
            <a:pPr marL="342900" indent="-342900" algn="just">
              <a:lnSpc>
                <a:spcPct val="150000"/>
              </a:lnSpc>
              <a:buClr>
                <a:schemeClr val="accent1"/>
              </a:buClr>
              <a:buFont typeface="Wingdings" panose="05000000000000000000" pitchFamily="2" charset="2"/>
              <a:buChar char="q"/>
            </a:pPr>
            <a:endParaRPr lang="ka-GE" sz="1600" b="1" dirty="0">
              <a:latin typeface="Sylfaen" panose="010A0502050306030303" pitchFamily="18" charset="0"/>
            </a:endParaRPr>
          </a:p>
          <a:p>
            <a:pPr marL="342900" indent="-342900" algn="just">
              <a:lnSpc>
                <a:spcPct val="150000"/>
              </a:lnSpc>
              <a:buClr>
                <a:schemeClr val="accent1"/>
              </a:buClr>
              <a:buFont typeface="Wingdings" panose="05000000000000000000" pitchFamily="2" charset="2"/>
              <a:buChar char="q"/>
            </a:pPr>
            <a:r>
              <a:rPr lang="ka-GE" sz="1600" b="1" dirty="0" err="1">
                <a:latin typeface="Sylfaen" panose="010A0502050306030303" pitchFamily="18" charset="0"/>
              </a:rPr>
              <a:t>გზშ</a:t>
            </a:r>
            <a:r>
              <a:rPr lang="ka-GE" sz="1600" b="1" dirty="0">
                <a:latin typeface="Sylfaen" panose="010A0502050306030303" pitchFamily="18" charset="0"/>
              </a:rPr>
              <a:t>-ს ანგარიში</a:t>
            </a:r>
          </a:p>
          <a:p>
            <a:pPr marL="342900" indent="-342900" algn="just">
              <a:lnSpc>
                <a:spcPct val="150000"/>
              </a:lnSpc>
              <a:buClr>
                <a:schemeClr val="accent1"/>
              </a:buClr>
              <a:buFont typeface="Wingdings" panose="05000000000000000000" pitchFamily="2" charset="2"/>
              <a:buChar char="q"/>
            </a:pPr>
            <a:endParaRPr lang="ka-GE" sz="1600" b="1" dirty="0">
              <a:latin typeface="Sylfaen" panose="010A0502050306030303" pitchFamily="18" charset="0"/>
            </a:endParaRPr>
          </a:p>
          <a:p>
            <a:pPr marL="342900" indent="-342900" algn="just">
              <a:lnSpc>
                <a:spcPct val="150000"/>
              </a:lnSpc>
              <a:buClr>
                <a:schemeClr val="accent1"/>
              </a:buClr>
              <a:buFont typeface="Wingdings" panose="05000000000000000000" pitchFamily="2" charset="2"/>
              <a:buChar char="q"/>
            </a:pPr>
            <a:r>
              <a:rPr lang="ka-GE" sz="1600" b="1" dirty="0">
                <a:latin typeface="Sylfaen" panose="010A0502050306030303" pitchFamily="18" charset="0"/>
              </a:rPr>
              <a:t>საზოგადოების ინფორმირება, საჯარო განხილვა, მოსაზრებების გათვალისწინება</a:t>
            </a:r>
          </a:p>
          <a:p>
            <a:pPr marL="342900" indent="-342900" algn="just">
              <a:lnSpc>
                <a:spcPct val="150000"/>
              </a:lnSpc>
              <a:buClr>
                <a:schemeClr val="accent1"/>
              </a:buClr>
              <a:buFont typeface="Wingdings" panose="05000000000000000000" pitchFamily="2" charset="2"/>
              <a:buChar char="q"/>
            </a:pPr>
            <a:endParaRPr lang="ka-GE" sz="1600" b="1" dirty="0">
              <a:latin typeface="Sylfaen" panose="010A0502050306030303" pitchFamily="18" charset="0"/>
            </a:endParaRPr>
          </a:p>
          <a:p>
            <a:pPr marL="342900" indent="-342900" algn="just">
              <a:lnSpc>
                <a:spcPct val="150000"/>
              </a:lnSpc>
              <a:buClr>
                <a:schemeClr val="accent1"/>
              </a:buClr>
              <a:buFont typeface="Wingdings" panose="05000000000000000000" pitchFamily="2" charset="2"/>
              <a:buChar char="q"/>
            </a:pPr>
            <a:r>
              <a:rPr lang="ka-GE" sz="1600" b="1" dirty="0">
                <a:latin typeface="Sylfaen" panose="010A0502050306030303" pitchFamily="18" charset="0"/>
              </a:rPr>
              <a:t>გადაწყვეტილება</a:t>
            </a:r>
          </a:p>
        </p:txBody>
      </p:sp>
    </p:spTree>
    <p:extLst>
      <p:ext uri="{BB962C8B-B14F-4D97-AF65-F5344CB8AC3E}">
        <p14:creationId xmlns="" xmlns:p14="http://schemas.microsoft.com/office/powerpoint/2010/main" val="2527209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58568" y="710107"/>
            <a:ext cx="6629400" cy="369332"/>
          </a:xfrm>
          <a:prstGeom prst="rect">
            <a:avLst/>
          </a:prstGeom>
        </p:spPr>
        <p:txBody>
          <a:bodyPr wrap="square">
            <a:spAutoFit/>
          </a:bodyPr>
          <a:lstStyle/>
          <a:p>
            <a:pPr algn="ctr"/>
            <a:r>
              <a:rPr lang="ka-GE" b="1" dirty="0">
                <a:latin typeface="Sylfaen" panose="010A0502050306030303" pitchFamily="18" charset="0"/>
              </a:rPr>
              <a:t>საქართველოს </a:t>
            </a:r>
            <a:r>
              <a:rPr lang="ka-GE" b="1" dirty="0" smtClean="0">
                <a:latin typeface="Sylfaen" panose="010A0502050306030303" pitchFamily="18" charset="0"/>
              </a:rPr>
              <a:t>კანონი </a:t>
            </a:r>
            <a:r>
              <a:rPr lang="ka-GE" b="1" dirty="0">
                <a:latin typeface="Sylfaen" panose="010A0502050306030303" pitchFamily="18" charset="0"/>
              </a:rPr>
              <a:t>„გარემოსდაცვითი შეფასების კოდექსი</a:t>
            </a:r>
            <a:r>
              <a:rPr lang="ka-GE" b="1" dirty="0" smtClean="0">
                <a:latin typeface="Sylfaen" panose="010A0502050306030303" pitchFamily="18" charset="0"/>
              </a:rPr>
              <a:t>“</a:t>
            </a:r>
            <a:endParaRPr lang="en-US" dirty="0">
              <a:latin typeface="Sylfaen" panose="010A0502050306030303" pitchFamily="18" charset="0"/>
            </a:endParaRPr>
          </a:p>
        </p:txBody>
      </p:sp>
      <p:sp>
        <p:nvSpPr>
          <p:cNvPr id="6" name="Rectangle 5"/>
          <p:cNvSpPr/>
          <p:nvPr/>
        </p:nvSpPr>
        <p:spPr>
          <a:xfrm>
            <a:off x="1078992" y="1900809"/>
            <a:ext cx="10204704" cy="3539430"/>
          </a:xfrm>
          <a:prstGeom prst="rect">
            <a:avLst/>
          </a:prstGeom>
        </p:spPr>
        <p:txBody>
          <a:bodyPr wrap="square">
            <a:spAutoFit/>
          </a:bodyPr>
          <a:lstStyle/>
          <a:p>
            <a:pPr algn="just"/>
            <a:r>
              <a:rPr lang="ka-GE" sz="1600" dirty="0">
                <a:latin typeface="Sylfaen" panose="010A0502050306030303" pitchFamily="18" charset="0"/>
              </a:rPr>
              <a:t>საქართველოს კანონის ,,გარემოსდაცვითი შეფასების კოდექსი’’-ს მე-8 მუხლის თანახმად </a:t>
            </a:r>
            <a:r>
              <a:rPr lang="ka-GE" sz="1600" dirty="0" err="1">
                <a:latin typeface="Sylfaen" panose="010A0502050306030303" pitchFamily="18" charset="0"/>
              </a:rPr>
              <a:t>სკოპინგის</a:t>
            </a:r>
            <a:r>
              <a:rPr lang="ka-GE" sz="1600" dirty="0">
                <a:latin typeface="Sylfaen" panose="010A0502050306030303" pitchFamily="18" charset="0"/>
              </a:rPr>
              <a:t> ანგარიში უნდა </a:t>
            </a:r>
            <a:r>
              <a:rPr lang="ka-GE" sz="1600" b="1" dirty="0">
                <a:latin typeface="Sylfaen" panose="010A0502050306030303" pitchFamily="18" charset="0"/>
              </a:rPr>
              <a:t>მოიცავდეს</a:t>
            </a:r>
            <a:r>
              <a:rPr lang="ka-GE" sz="1600" b="1" dirty="0" smtClean="0">
                <a:latin typeface="Sylfaen" panose="010A0502050306030303" pitchFamily="18" charset="0"/>
              </a:rPr>
              <a:t>:</a:t>
            </a:r>
            <a:endParaRPr lang="en-US" sz="1600" b="1" dirty="0" smtClean="0">
              <a:latin typeface="Sylfaen" panose="010A0502050306030303" pitchFamily="18" charset="0"/>
            </a:endParaRPr>
          </a:p>
          <a:p>
            <a:pPr algn="just"/>
            <a:endParaRPr lang="en-US" sz="1600" dirty="0">
              <a:latin typeface="Sylfaen" panose="010A0502050306030303" pitchFamily="18" charset="0"/>
            </a:endParaRPr>
          </a:p>
          <a:p>
            <a:pPr marL="285750" indent="-285750" algn="just">
              <a:buClr>
                <a:schemeClr val="tx2"/>
              </a:buClr>
              <a:buFont typeface="Wingdings" panose="05000000000000000000" pitchFamily="2" charset="2"/>
              <a:buChar char="ü"/>
            </a:pPr>
            <a:r>
              <a:rPr lang="ka-GE" sz="1600" dirty="0">
                <a:latin typeface="Sylfaen" panose="010A0502050306030303" pitchFamily="18" charset="0"/>
              </a:rPr>
              <a:t>მოკლე ინფორმაციას დაგეგმილი საქმიანობის, მისი განხორციელების ადგილის, ფიზიკური მახასიათებლების და ალტერნატივების შესახებ;</a:t>
            </a:r>
          </a:p>
          <a:p>
            <a:pPr marL="285750" indent="-285750" algn="just">
              <a:buClr>
                <a:schemeClr val="tx2"/>
              </a:buClr>
              <a:buFont typeface="Wingdings" panose="05000000000000000000" pitchFamily="2" charset="2"/>
              <a:buChar char="ü"/>
            </a:pPr>
            <a:r>
              <a:rPr lang="ka-GE" sz="1600" dirty="0">
                <a:latin typeface="Sylfaen" panose="010A0502050306030303" pitchFamily="18" charset="0"/>
              </a:rPr>
              <a:t>ზოგად ინფორმაციას დაგეგმილი საქმიანობის განხორციელებით გარემოზე, ადამიანის ჯანმრთელობაზე, მის სოციალურ გარემოზე, დაცულ ტერიტორიებზე, კულტურული მემკვიდრეობის ძეგლებზე და სხვა ობიექტზე შესაძლო ზემოქმედების და მისი სახეების შესახებ, რომლებიც შესწავლილი იქნება </a:t>
            </a:r>
            <a:r>
              <a:rPr lang="ka-GE" sz="1600" dirty="0" err="1">
                <a:latin typeface="Sylfaen" panose="010A0502050306030303" pitchFamily="18" charset="0"/>
              </a:rPr>
              <a:t>გზშ</a:t>
            </a:r>
            <a:r>
              <a:rPr lang="ka-GE" sz="1600" dirty="0">
                <a:latin typeface="Sylfaen" panose="010A0502050306030303" pitchFamily="18" charset="0"/>
              </a:rPr>
              <a:t>-ის პროცესში;</a:t>
            </a:r>
          </a:p>
          <a:p>
            <a:pPr marL="285750" indent="-285750" algn="just">
              <a:buClr>
                <a:schemeClr val="tx2"/>
              </a:buClr>
              <a:buFont typeface="Wingdings" panose="05000000000000000000" pitchFamily="2" charset="2"/>
              <a:buChar char="ü"/>
            </a:pPr>
            <a:r>
              <a:rPr lang="ka-GE" sz="1600" dirty="0">
                <a:latin typeface="Sylfaen" panose="010A0502050306030303" pitchFamily="18" charset="0"/>
              </a:rPr>
              <a:t>ინფორმაციას </a:t>
            </a:r>
            <a:r>
              <a:rPr lang="ka-GE" sz="1600" dirty="0" err="1">
                <a:latin typeface="Sylfaen" panose="010A0502050306030303" pitchFamily="18" charset="0"/>
              </a:rPr>
              <a:t>გზშ</a:t>
            </a:r>
            <a:r>
              <a:rPr lang="ka-GE" sz="1600" dirty="0">
                <a:latin typeface="Sylfaen" panose="010A0502050306030303" pitchFamily="18" charset="0"/>
              </a:rPr>
              <a:t>-ის ანგარიშის მომზადებისთვის </a:t>
            </a:r>
            <a:r>
              <a:rPr lang="ka-GE" sz="1600" dirty="0" err="1">
                <a:latin typeface="Sylfaen" panose="010A0502050306030303" pitchFamily="18" charset="0"/>
              </a:rPr>
              <a:t>ჩატარებელი</a:t>
            </a:r>
            <a:r>
              <a:rPr lang="ka-GE" sz="1600" dirty="0">
                <a:latin typeface="Sylfaen" panose="010A0502050306030303" pitchFamily="18" charset="0"/>
              </a:rPr>
              <a:t> საბაზისო/საძიებო კვლევებისა და საჭირო მეთოდების შესახებ;</a:t>
            </a:r>
          </a:p>
          <a:p>
            <a:pPr marL="285750" indent="-285750" algn="just">
              <a:buClr>
                <a:schemeClr val="tx2"/>
              </a:buClr>
              <a:buFont typeface="Wingdings" panose="05000000000000000000" pitchFamily="2" charset="2"/>
              <a:buChar char="ü"/>
            </a:pPr>
            <a:r>
              <a:rPr lang="ka-GE" sz="1600" dirty="0">
                <a:latin typeface="Sylfaen" panose="010A0502050306030303" pitchFamily="18" charset="0"/>
              </a:rPr>
              <a:t>ზოგად ინფორმაციას იმ ღონისძიებების შესახებ, რომლებიც გათვალისწინებული იქნება გარემოზე მნიშვნელოვანი უარყოფითი ზემოქმედების თავიდან აცილებისათვის, შემცირებისათვის ან/და შერბილებისათვის.</a:t>
            </a:r>
          </a:p>
        </p:txBody>
      </p:sp>
    </p:spTree>
    <p:extLst>
      <p:ext uri="{BB962C8B-B14F-4D97-AF65-F5344CB8AC3E}">
        <p14:creationId xmlns="" xmlns:p14="http://schemas.microsoft.com/office/powerpoint/2010/main" val="3615923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4638" y="257175"/>
            <a:ext cx="4443412" cy="369888"/>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fontAlgn="auto">
              <a:spcBef>
                <a:spcPts val="0"/>
              </a:spcBef>
              <a:spcAft>
                <a:spcPts val="0"/>
              </a:spcAft>
              <a:defRPr/>
            </a:pPr>
            <a:r>
              <a:rPr lang="ka-GE" b="1" dirty="0">
                <a:solidFill>
                  <a:schemeClr val="bg1"/>
                </a:solidFill>
              </a:rPr>
              <a:t>საპროექტო ტერიტორიის მოკლე აღწერა</a:t>
            </a:r>
            <a:endParaRPr lang="en-US" b="1" dirty="0">
              <a:solidFill>
                <a:schemeClr val="bg1"/>
              </a:solidFill>
            </a:endParaRPr>
          </a:p>
        </p:txBody>
      </p:sp>
      <p:sp>
        <p:nvSpPr>
          <p:cNvPr id="9" name="Rectangle 8"/>
          <p:cNvSpPr>
            <a:spLocks noChangeArrowheads="1"/>
          </p:cNvSpPr>
          <p:nvPr/>
        </p:nvSpPr>
        <p:spPr bwMode="auto">
          <a:xfrm>
            <a:off x="5116513" y="279400"/>
            <a:ext cx="6594475" cy="584775"/>
          </a:xfrm>
          <a:prstGeom prst="rect">
            <a:avLst/>
          </a:prstGeom>
          <a:noFill/>
          <a:ln w="9525">
            <a:noFill/>
            <a:miter lim="800000"/>
            <a:headEnd/>
            <a:tailEnd/>
          </a:ln>
        </p:spPr>
        <p:txBody>
          <a:bodyPr>
            <a:spAutoFit/>
          </a:bodyPr>
          <a:lstStyle/>
          <a:p>
            <a:r>
              <a:rPr lang="ka-GE" sz="1500" b="1" dirty="0">
                <a:solidFill>
                  <a:schemeClr val="accent1"/>
                </a:solidFill>
                <a:latin typeface="Sylfaen" pitchFamily="18" charset="0"/>
                <a:sym typeface="Wingdings" pitchFamily="2" charset="2"/>
              </a:rPr>
              <a:t></a:t>
            </a:r>
            <a:r>
              <a:rPr lang="ka-GE" sz="1500" b="1" dirty="0">
                <a:latin typeface="Sylfaen" pitchFamily="18" charset="0"/>
                <a:sym typeface="Wingdings" pitchFamily="2" charset="2"/>
              </a:rPr>
              <a:t> </a:t>
            </a:r>
            <a:r>
              <a:rPr lang="ka-GE" sz="1600" b="1" dirty="0">
                <a:latin typeface="Sylfaen" pitchFamily="18" charset="0"/>
                <a:sym typeface="Wingdings" pitchFamily="2" charset="2"/>
              </a:rPr>
              <a:t>ადგილმდებარეობა</a:t>
            </a:r>
            <a:r>
              <a:rPr lang="ka-GE" sz="1600" b="1" dirty="0"/>
              <a:t> : </a:t>
            </a:r>
            <a:r>
              <a:rPr lang="ka-GE" sz="1600" b="1" dirty="0" smtClean="0"/>
              <a:t>ახალციხის რაიონი, სოფელი კლდე</a:t>
            </a:r>
            <a:r>
              <a:rPr lang="pt-BR" sz="1600" b="1" dirty="0" smtClean="0"/>
              <a:t>, </a:t>
            </a:r>
            <a:r>
              <a:rPr lang="pt-BR" sz="1600" b="1" dirty="0"/>
              <a:t>ს/კ </a:t>
            </a:r>
            <a:r>
              <a:rPr lang="en-US" sz="1600" b="1" dirty="0" smtClean="0"/>
              <a:t>62.06.59.337</a:t>
            </a:r>
            <a:endParaRPr lang="en-US" sz="1500" b="1" dirty="0">
              <a:latin typeface="Calibri" pitchFamily="34" charset="0"/>
            </a:endParaRPr>
          </a:p>
        </p:txBody>
      </p:sp>
      <p:sp>
        <p:nvSpPr>
          <p:cNvPr id="10" name="Rectangle 8"/>
          <p:cNvSpPr>
            <a:spLocks noChangeArrowheads="1"/>
          </p:cNvSpPr>
          <p:nvPr/>
        </p:nvSpPr>
        <p:spPr bwMode="auto">
          <a:xfrm>
            <a:off x="311150" y="798513"/>
            <a:ext cx="3700463" cy="5909310"/>
          </a:xfrm>
          <a:prstGeom prst="rect">
            <a:avLst/>
          </a:prstGeom>
          <a:noFill/>
          <a:ln w="9525">
            <a:noFill/>
            <a:miter lim="800000"/>
            <a:headEnd/>
            <a:tailEnd/>
          </a:ln>
        </p:spPr>
        <p:txBody>
          <a:bodyPr>
            <a:spAutoFit/>
          </a:bodyPr>
          <a:lstStyle/>
          <a:p>
            <a:pPr algn="just">
              <a:defRPr/>
            </a:pPr>
            <a:r>
              <a:rPr lang="ka-GE" sz="1400" dirty="0" smtClean="0"/>
              <a:t>დაგეგმილი ასფალტის წარმოების საქმიანობის</a:t>
            </a:r>
            <a:r>
              <a:rPr lang="en-US" sz="1400" dirty="0" smtClean="0"/>
              <a:t> </a:t>
            </a:r>
            <a:r>
              <a:rPr lang="en-US" sz="1400" dirty="0" err="1" smtClean="0"/>
              <a:t>ტერიტორია</a:t>
            </a:r>
            <a:r>
              <a:rPr lang="en-US" sz="1400" dirty="0" smtClean="0"/>
              <a:t> </a:t>
            </a:r>
            <a:r>
              <a:rPr lang="en-US" sz="1400" dirty="0" err="1" smtClean="0"/>
              <a:t>მდებარეობს</a:t>
            </a:r>
            <a:r>
              <a:rPr lang="en-US" sz="1400" dirty="0" smtClean="0"/>
              <a:t> </a:t>
            </a:r>
            <a:r>
              <a:rPr lang="ka-GE" sz="1400" dirty="0" smtClean="0"/>
              <a:t>ახალციხის რაიონი, სოფელ კლდეში</a:t>
            </a:r>
            <a:r>
              <a:rPr lang="ka-GE" sz="1400" b="1" dirty="0" smtClean="0"/>
              <a:t>,</a:t>
            </a:r>
            <a:r>
              <a:rPr lang="ka-GE" sz="1400" dirty="0" smtClean="0"/>
              <a:t> მიწის ნაკვეთის საკადასტრო კოდი </a:t>
            </a:r>
            <a:r>
              <a:rPr lang="en-US" sz="1400" b="1" dirty="0" smtClean="0"/>
              <a:t>62.06.59.337</a:t>
            </a:r>
            <a:r>
              <a:rPr lang="ka-GE" sz="1400" dirty="0" smtClean="0"/>
              <a:t>, რომელიც წარმოადგენს მის საკუთრებას</a:t>
            </a:r>
            <a:r>
              <a:rPr lang="en-US" sz="1400" dirty="0" smtClean="0"/>
              <a:t>. </a:t>
            </a:r>
            <a:r>
              <a:rPr lang="en-US" sz="1400" dirty="0" err="1" smtClean="0"/>
              <a:t>საწარმოს</a:t>
            </a:r>
            <a:r>
              <a:rPr lang="en-US" sz="1400" dirty="0" smtClean="0"/>
              <a:t> GPS </a:t>
            </a:r>
            <a:r>
              <a:rPr lang="en-US" sz="1400" dirty="0" err="1" smtClean="0"/>
              <a:t>კოორდინატებია</a:t>
            </a:r>
            <a:r>
              <a:rPr lang="en-US" sz="1400" dirty="0" smtClean="0"/>
              <a:t> </a:t>
            </a:r>
            <a:r>
              <a:rPr lang="ka-GE" sz="1400" dirty="0" smtClean="0"/>
              <a:t>X=337255.00;  Y=4613930.00</a:t>
            </a:r>
            <a:r>
              <a:rPr lang="en-US" sz="1400" dirty="0" smtClean="0"/>
              <a:t>.  </a:t>
            </a:r>
            <a:r>
              <a:rPr lang="en-US" sz="1400" dirty="0" err="1" smtClean="0"/>
              <a:t>არსებულ</a:t>
            </a:r>
            <a:r>
              <a:rPr lang="en-US" sz="1400" dirty="0" smtClean="0"/>
              <a:t> </a:t>
            </a:r>
            <a:r>
              <a:rPr lang="en-US" sz="1400" dirty="0" err="1" smtClean="0"/>
              <a:t>არასასოფლო-სამეურნეო</a:t>
            </a:r>
            <a:r>
              <a:rPr lang="en-US" sz="1400" dirty="0" smtClean="0"/>
              <a:t> </a:t>
            </a:r>
            <a:r>
              <a:rPr lang="en-US" sz="1400" dirty="0" err="1" smtClean="0"/>
              <a:t>დანიშნულების</a:t>
            </a:r>
            <a:r>
              <a:rPr lang="en-US" sz="1400" dirty="0" smtClean="0"/>
              <a:t> </a:t>
            </a:r>
            <a:r>
              <a:rPr lang="ka-GE" sz="1400" dirty="0" smtClean="0"/>
              <a:t>მიწის ნაკვეტის ფართობია 11000 </a:t>
            </a:r>
            <a:r>
              <a:rPr lang="en-US" sz="1400" dirty="0" err="1" smtClean="0"/>
              <a:t>კვ.მ</a:t>
            </a:r>
            <a:r>
              <a:rPr lang="ka-GE" sz="1400" dirty="0" smtClean="0"/>
              <a:t>.</a:t>
            </a:r>
          </a:p>
          <a:p>
            <a:pPr algn="just"/>
            <a:r>
              <a:rPr lang="ka-GE" sz="1400" dirty="0" smtClean="0"/>
              <a:t>აღნიშნული ტერიტორია დღევანდელი  მდგომარეობით არის პრაქტიკულად ცარიელი აუთვისებელი ტერიტორია, გარდა ერთი შენობისა, რომელიც გამოყენებული იქნება საოფისე შენობად. </a:t>
            </a:r>
            <a:endParaRPr lang="en-US" sz="1400" dirty="0" smtClean="0"/>
          </a:p>
          <a:p>
            <a:pPr algn="just"/>
            <a:r>
              <a:rPr lang="en-US" sz="1400" dirty="0" err="1" smtClean="0"/>
              <a:t>წარმოდგენილი</a:t>
            </a:r>
            <a:r>
              <a:rPr lang="en-US" sz="1400" dirty="0" smtClean="0"/>
              <a:t> </a:t>
            </a:r>
            <a:r>
              <a:rPr lang="en-US" sz="1400" dirty="0" err="1" smtClean="0"/>
              <a:t>საკადასტრო</a:t>
            </a:r>
            <a:r>
              <a:rPr lang="en-US" sz="1400" dirty="0" smtClean="0"/>
              <a:t> </a:t>
            </a:r>
            <a:r>
              <a:rPr lang="en-US" sz="1400" dirty="0" err="1" smtClean="0"/>
              <a:t>კოდის</a:t>
            </a:r>
            <a:r>
              <a:rPr lang="en-US" sz="1400" dirty="0" smtClean="0"/>
              <a:t> </a:t>
            </a:r>
            <a:r>
              <a:rPr lang="en-US" sz="1400" dirty="0" err="1" smtClean="0"/>
              <a:t>მიხედვით</a:t>
            </a:r>
            <a:r>
              <a:rPr lang="en-US" sz="1400" dirty="0" smtClean="0"/>
              <a:t> </a:t>
            </a:r>
            <a:r>
              <a:rPr lang="en-US" sz="1400" dirty="0" err="1" smtClean="0"/>
              <a:t>იდენტიფიცირებული</a:t>
            </a:r>
            <a:r>
              <a:rPr lang="en-US" sz="1400" dirty="0" smtClean="0"/>
              <a:t> </a:t>
            </a:r>
            <a:r>
              <a:rPr lang="en-US" sz="1400" dirty="0" err="1" smtClean="0"/>
              <a:t>ტერიტორიიდან</a:t>
            </a:r>
            <a:r>
              <a:rPr lang="en-US" sz="1400" dirty="0" smtClean="0"/>
              <a:t> </a:t>
            </a:r>
            <a:r>
              <a:rPr lang="ka-GE" sz="1400" dirty="0" smtClean="0"/>
              <a:t>ტერიტორიის ჩრდილოეთ მხარეს, მომიჯნავეთ მდებარეობს შპს „ასტორია“-ს საკუთრებაში არსებული არასასოფლო-სამეურნეო დანიშნულების მიწის ნაკვეთი ორი ანგარის ტიპის შენობით. ჩრდილო-აღმოსავლეთ მხარეს მდებარეობს ასევე სახელმწიფოს საკუთრებაში არსებული არასასოფლო-სამეურნეო დანიშნულების მიწის ნაკვეთი.</a:t>
            </a:r>
            <a:endParaRPr lang="en-US" sz="1400" dirty="0">
              <a:latin typeface="+mj-lt"/>
            </a:endParaRPr>
          </a:p>
        </p:txBody>
      </p:sp>
      <p:pic>
        <p:nvPicPr>
          <p:cNvPr id="1026" name="Picture 2"/>
          <p:cNvPicPr>
            <a:picLocks noChangeAspect="1" noChangeArrowheads="1"/>
          </p:cNvPicPr>
          <p:nvPr/>
        </p:nvPicPr>
        <p:blipFill>
          <a:blip r:embed="rId2"/>
          <a:srcRect/>
          <a:stretch>
            <a:fillRect/>
          </a:stretch>
        </p:blipFill>
        <p:spPr bwMode="auto">
          <a:xfrm>
            <a:off x="4131498" y="917934"/>
            <a:ext cx="7829446" cy="5003859"/>
          </a:xfrm>
          <a:prstGeom prst="rect">
            <a:avLst/>
          </a:prstGeom>
          <a:noFill/>
          <a:ln w="9525">
            <a:noFill/>
            <a:miter lim="800000"/>
            <a:headEnd/>
            <a:tailEnd/>
          </a:ln>
          <a:effectLst/>
        </p:spPr>
      </p:pic>
    </p:spTree>
    <p:extLst>
      <p:ext uri="{BB962C8B-B14F-4D97-AF65-F5344CB8AC3E}">
        <p14:creationId xmlns="" xmlns:p14="http://schemas.microsoft.com/office/powerpoint/2010/main" val="370504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9"/>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a:spLocks noChangeArrowheads="1"/>
          </p:cNvSpPr>
          <p:nvPr/>
        </p:nvSpPr>
        <p:spPr bwMode="auto">
          <a:xfrm>
            <a:off x="560388" y="241300"/>
            <a:ext cx="11282362" cy="369332"/>
          </a:xfrm>
          <a:prstGeom prst="rect">
            <a:avLst/>
          </a:prstGeom>
          <a:noFill/>
          <a:ln w="9525">
            <a:noFill/>
            <a:miter lim="800000"/>
            <a:headEnd/>
            <a:tailEnd/>
          </a:ln>
        </p:spPr>
        <p:txBody>
          <a:bodyPr>
            <a:spAutoFit/>
          </a:bodyPr>
          <a:lstStyle/>
          <a:p>
            <a:r>
              <a:rPr lang="en-US" dirty="0" err="1" smtClean="0"/>
              <a:t>შპს</a:t>
            </a:r>
            <a:r>
              <a:rPr lang="en-US" dirty="0" smtClean="0"/>
              <a:t> „</a:t>
            </a:r>
            <a:r>
              <a:rPr lang="ka-GE" dirty="0" smtClean="0"/>
              <a:t>ასტორია</a:t>
            </a:r>
            <a:r>
              <a:rPr lang="en-US" dirty="0" smtClean="0"/>
              <a:t>“-ს </a:t>
            </a:r>
            <a:r>
              <a:rPr lang="ka-GE" dirty="0" smtClean="0"/>
              <a:t>ასფალტის ქარხნის </a:t>
            </a:r>
            <a:r>
              <a:rPr lang="en-US" dirty="0" err="1" smtClean="0"/>
              <a:t>განთავსების</a:t>
            </a:r>
            <a:r>
              <a:rPr lang="en-US" dirty="0" smtClean="0"/>
              <a:t> </a:t>
            </a:r>
            <a:r>
              <a:rPr lang="en-US" dirty="0" err="1" smtClean="0"/>
              <a:t>ტერიტორიის</a:t>
            </a:r>
            <a:r>
              <a:rPr lang="en-US" dirty="0" smtClean="0"/>
              <a:t> </a:t>
            </a:r>
            <a:r>
              <a:rPr lang="en-US" dirty="0" err="1" smtClean="0"/>
              <a:t>დეტალური</a:t>
            </a:r>
            <a:r>
              <a:rPr lang="en-US" dirty="0" smtClean="0"/>
              <a:t> </a:t>
            </a:r>
            <a:r>
              <a:rPr lang="en-US" dirty="0" err="1" smtClean="0"/>
              <a:t>სიტუაციური</a:t>
            </a:r>
            <a:r>
              <a:rPr lang="en-US" dirty="0" smtClean="0"/>
              <a:t> </a:t>
            </a:r>
            <a:r>
              <a:rPr lang="en-US" dirty="0" err="1" smtClean="0"/>
              <a:t>სქემა</a:t>
            </a:r>
            <a:endParaRPr lang="en-US" b="1" dirty="0">
              <a:latin typeface="Calibri" pitchFamily="34" charset="0"/>
            </a:endParaRPr>
          </a:p>
        </p:txBody>
      </p:sp>
      <p:sp>
        <p:nvSpPr>
          <p:cNvPr id="14" name="Rectangle 5"/>
          <p:cNvSpPr>
            <a:spLocks noChangeArrowheads="1"/>
          </p:cNvSpPr>
          <p:nvPr/>
        </p:nvSpPr>
        <p:spPr bwMode="auto">
          <a:xfrm>
            <a:off x="280988" y="1057275"/>
            <a:ext cx="3484562" cy="1077218"/>
          </a:xfrm>
          <a:prstGeom prst="rect">
            <a:avLst/>
          </a:prstGeom>
          <a:noFill/>
          <a:ln w="9525">
            <a:noFill/>
            <a:miter lim="800000"/>
            <a:headEnd/>
            <a:tailEnd/>
          </a:ln>
        </p:spPr>
        <p:txBody>
          <a:bodyPr>
            <a:spAutoFit/>
          </a:bodyPr>
          <a:lstStyle/>
          <a:p>
            <a:pPr algn="just"/>
            <a:r>
              <a:rPr lang="ka-GE" sz="1600" dirty="0">
                <a:solidFill>
                  <a:schemeClr val="accent1"/>
                </a:solidFill>
                <a:latin typeface="Sylfaen" pitchFamily="18" charset="0"/>
                <a:sym typeface="Wingdings" pitchFamily="2" charset="2"/>
              </a:rPr>
              <a:t></a:t>
            </a:r>
            <a:r>
              <a:rPr lang="ka-GE" sz="1600" dirty="0">
                <a:latin typeface="Sylfaen" pitchFamily="18" charset="0"/>
                <a:sym typeface="Wingdings" pitchFamily="2" charset="2"/>
              </a:rPr>
              <a:t> </a:t>
            </a:r>
            <a:r>
              <a:rPr lang="en-US" sz="1200" dirty="0" err="1"/>
              <a:t>საპროექტო</a:t>
            </a:r>
            <a:r>
              <a:rPr lang="en-US" sz="1200" dirty="0"/>
              <a:t> </a:t>
            </a:r>
            <a:r>
              <a:rPr lang="en-US" sz="1200" dirty="0" err="1"/>
              <a:t>ტერიტორიას</a:t>
            </a:r>
            <a:r>
              <a:rPr lang="en-US" sz="1200" dirty="0"/>
              <a:t> </a:t>
            </a:r>
            <a:r>
              <a:rPr lang="ka-GE" sz="1200" dirty="0" smtClean="0"/>
              <a:t>ჩრდილოეთ მხარეს, მომიჯნავეთ მდებარეობს შპს „ასტორია“-ს საკუთრებაში არსებული არასასოფლო-სამეურნეო დანიშნულების მიწის ნაკვეთი ორი ანგარის ტიპის შენობით</a:t>
            </a:r>
            <a:r>
              <a:rPr lang="ka-GE" sz="1200" dirty="0" smtClean="0"/>
              <a:t>.</a:t>
            </a:r>
            <a:endParaRPr lang="en-US" sz="1200" dirty="0">
              <a:latin typeface="Calibri" pitchFamily="34" charset="0"/>
            </a:endParaRPr>
          </a:p>
        </p:txBody>
      </p:sp>
      <p:sp>
        <p:nvSpPr>
          <p:cNvPr id="16" name="Rectangle 6"/>
          <p:cNvSpPr>
            <a:spLocks noChangeArrowheads="1"/>
          </p:cNvSpPr>
          <p:nvPr/>
        </p:nvSpPr>
        <p:spPr bwMode="auto">
          <a:xfrm>
            <a:off x="332503" y="2210297"/>
            <a:ext cx="3429000" cy="892552"/>
          </a:xfrm>
          <a:prstGeom prst="rect">
            <a:avLst/>
          </a:prstGeom>
          <a:noFill/>
          <a:ln w="9525">
            <a:noFill/>
            <a:miter lim="800000"/>
            <a:headEnd/>
            <a:tailEnd/>
          </a:ln>
        </p:spPr>
        <p:txBody>
          <a:bodyPr>
            <a:spAutoFit/>
          </a:bodyPr>
          <a:lstStyle/>
          <a:p>
            <a:pPr algn="just"/>
            <a:r>
              <a:rPr lang="ka-GE" sz="1600" dirty="0">
                <a:solidFill>
                  <a:schemeClr val="accent1"/>
                </a:solidFill>
                <a:latin typeface="Sylfaen" pitchFamily="18" charset="0"/>
                <a:sym typeface="Wingdings" pitchFamily="2" charset="2"/>
              </a:rPr>
              <a:t></a:t>
            </a:r>
            <a:r>
              <a:rPr lang="ka-GE" sz="1200" dirty="0"/>
              <a:t> </a:t>
            </a:r>
            <a:r>
              <a:rPr lang="ka-GE" sz="1200" dirty="0" smtClean="0"/>
              <a:t>ჩრდილო-აღმოსავლეთ მხარეს მდებარეობს ასევე სახელმწიფოს საკუთრებაში არსებული არასასოფლო-სამეურნეო დანიშნულების მიწის ნაკვეთი</a:t>
            </a:r>
            <a:r>
              <a:rPr lang="ka-GE" sz="1200" dirty="0" smtClean="0"/>
              <a:t>.</a:t>
            </a:r>
            <a:endParaRPr lang="en-US" sz="1200" dirty="0">
              <a:latin typeface="Calibri" pitchFamily="34" charset="0"/>
            </a:endParaRPr>
          </a:p>
        </p:txBody>
      </p:sp>
      <p:sp>
        <p:nvSpPr>
          <p:cNvPr id="17" name="Rectangle 7"/>
          <p:cNvSpPr>
            <a:spLocks noChangeArrowheads="1"/>
          </p:cNvSpPr>
          <p:nvPr/>
        </p:nvSpPr>
        <p:spPr bwMode="auto">
          <a:xfrm>
            <a:off x="312786" y="3217386"/>
            <a:ext cx="3448050" cy="892552"/>
          </a:xfrm>
          <a:prstGeom prst="rect">
            <a:avLst/>
          </a:prstGeom>
          <a:noFill/>
          <a:ln w="9525">
            <a:noFill/>
            <a:miter lim="800000"/>
            <a:headEnd/>
            <a:tailEnd/>
          </a:ln>
        </p:spPr>
        <p:txBody>
          <a:bodyPr>
            <a:spAutoFit/>
          </a:bodyPr>
          <a:lstStyle/>
          <a:p>
            <a:pPr algn="just"/>
            <a:r>
              <a:rPr lang="ka-GE" sz="1600" dirty="0" smtClean="0">
                <a:solidFill>
                  <a:schemeClr val="accent1"/>
                </a:solidFill>
                <a:latin typeface="Sylfaen" pitchFamily="18" charset="0"/>
                <a:sym typeface="Wingdings" pitchFamily="2" charset="2"/>
              </a:rPr>
              <a:t></a:t>
            </a:r>
            <a:r>
              <a:rPr lang="ka-GE" sz="1200" dirty="0" smtClean="0"/>
              <a:t>ძირითადად, სხვა მიმართულებით, საწარმოს შემოგარენში მდებარეობს მხოლოდ სასაოფლო-სამეურნეო დანიშნულების მიწის ნაკვეთები.</a:t>
            </a:r>
            <a:r>
              <a:rPr lang="ka-GE" sz="1200" dirty="0" smtClean="0"/>
              <a:t>.</a:t>
            </a:r>
            <a:endParaRPr lang="en-US" sz="1200" dirty="0">
              <a:latin typeface="Calibri" pitchFamily="34" charset="0"/>
            </a:endParaRPr>
          </a:p>
        </p:txBody>
      </p:sp>
      <p:sp>
        <p:nvSpPr>
          <p:cNvPr id="18" name="Rectangle 8"/>
          <p:cNvSpPr>
            <a:spLocks noChangeArrowheads="1"/>
          </p:cNvSpPr>
          <p:nvPr/>
        </p:nvSpPr>
        <p:spPr bwMode="auto">
          <a:xfrm>
            <a:off x="345459" y="4209779"/>
            <a:ext cx="3422650" cy="1261884"/>
          </a:xfrm>
          <a:prstGeom prst="rect">
            <a:avLst/>
          </a:prstGeom>
          <a:noFill/>
          <a:ln w="9525">
            <a:noFill/>
            <a:miter lim="800000"/>
            <a:headEnd/>
            <a:tailEnd/>
          </a:ln>
        </p:spPr>
        <p:txBody>
          <a:bodyPr>
            <a:spAutoFit/>
          </a:bodyPr>
          <a:lstStyle/>
          <a:p>
            <a:pPr algn="just"/>
            <a:r>
              <a:rPr lang="ka-GE" sz="1600" dirty="0">
                <a:solidFill>
                  <a:schemeClr val="accent1"/>
                </a:solidFill>
                <a:latin typeface="Sylfaen" pitchFamily="18" charset="0"/>
                <a:sym typeface="Wingdings" pitchFamily="2" charset="2"/>
              </a:rPr>
              <a:t></a:t>
            </a:r>
            <a:r>
              <a:rPr lang="ka-GE" sz="1600" dirty="0">
                <a:latin typeface="Sylfaen" pitchFamily="18" charset="0"/>
                <a:sym typeface="Wingdings" pitchFamily="2" charset="2"/>
              </a:rPr>
              <a:t> </a:t>
            </a:r>
            <a:r>
              <a:rPr lang="ka-GE" sz="1200" dirty="0" smtClean="0"/>
              <a:t>დაგეგმილი საქმიანობის განთავსების ტერიტორიის ჩრდილოეთ მხარეს გადის საავტომობილო გზა.</a:t>
            </a:r>
            <a:endParaRPr lang="en-US" sz="1200" dirty="0" smtClean="0"/>
          </a:p>
          <a:p>
            <a:pPr algn="just"/>
            <a:r>
              <a:rPr lang="ka-GE" sz="1200" dirty="0" smtClean="0"/>
              <a:t>უახლოესი დასახლებული პუნქტი დაშორებულია 900 მეტრით, ხოლო მდინარე მტკვარი 790  მეტრ მანძილზე.</a:t>
            </a:r>
            <a:r>
              <a:rPr lang="ka-GE" sz="1200" dirty="0" smtClean="0"/>
              <a:t>.</a:t>
            </a:r>
            <a:endParaRPr lang="en-US" sz="1200" dirty="0">
              <a:latin typeface="Calibri" pitchFamily="34" charset="0"/>
            </a:endParaRPr>
          </a:p>
        </p:txBody>
      </p:sp>
      <p:pic>
        <p:nvPicPr>
          <p:cNvPr id="2050" name="Picture 2"/>
          <p:cNvPicPr>
            <a:picLocks noChangeAspect="1" noChangeArrowheads="1"/>
          </p:cNvPicPr>
          <p:nvPr/>
        </p:nvPicPr>
        <p:blipFill>
          <a:blip r:embed="rId2"/>
          <a:srcRect/>
          <a:stretch>
            <a:fillRect/>
          </a:stretch>
        </p:blipFill>
        <p:spPr bwMode="auto">
          <a:xfrm>
            <a:off x="3938895" y="967863"/>
            <a:ext cx="7381875" cy="4686300"/>
          </a:xfrm>
          <a:prstGeom prst="rect">
            <a:avLst/>
          </a:prstGeom>
          <a:noFill/>
          <a:ln w="9525">
            <a:noFill/>
            <a:miter lim="800000"/>
            <a:headEnd/>
            <a:tailEnd/>
          </a:ln>
          <a:effectLst/>
        </p:spPr>
      </p:pic>
    </p:spTree>
    <p:extLst>
      <p:ext uri="{BB962C8B-B14F-4D97-AF65-F5344CB8AC3E}">
        <p14:creationId xmlns="" xmlns:p14="http://schemas.microsoft.com/office/powerpoint/2010/main" val="1646868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47214" y="839462"/>
            <a:ext cx="5101076" cy="369332"/>
          </a:xfrm>
          <a:prstGeom prst="rect">
            <a:avLst/>
          </a:prstGeom>
        </p:spPr>
        <p:txBody>
          <a:bodyPr wrap="none">
            <a:spAutoFit/>
          </a:bodyPr>
          <a:lstStyle/>
          <a:p>
            <a:r>
              <a:rPr lang="ka-GE" b="1" dirty="0">
                <a:solidFill>
                  <a:srgbClr val="000000"/>
                </a:solidFill>
                <a:effectLst>
                  <a:outerShdw blurRad="38100" dist="38100" dir="2700000" algn="tl">
                    <a:srgbClr val="000000">
                      <a:alpha val="43137"/>
                    </a:srgbClr>
                  </a:outerShdw>
                </a:effectLst>
                <a:latin typeface="Sylfaen" panose="010A0502050306030303" pitchFamily="18" charset="0"/>
              </a:rPr>
              <a:t>დაგეგმილი საქმიანობის ზოგადი დახასიათება </a:t>
            </a:r>
            <a:endParaRPr lang="en-US" b="1" dirty="0">
              <a:effectLst>
                <a:outerShdw blurRad="38100" dist="38100" dir="2700000" algn="tl">
                  <a:srgbClr val="000000">
                    <a:alpha val="43137"/>
                  </a:srgbClr>
                </a:outerShdw>
              </a:effectLst>
              <a:latin typeface="Sylfaen" panose="010A0502050306030303" pitchFamily="18" charset="0"/>
            </a:endParaRPr>
          </a:p>
        </p:txBody>
      </p:sp>
      <p:sp>
        <p:nvSpPr>
          <p:cNvPr id="5" name="TextBox 4"/>
          <p:cNvSpPr txBox="1"/>
          <p:nvPr/>
        </p:nvSpPr>
        <p:spPr>
          <a:xfrm>
            <a:off x="1195397" y="1570881"/>
            <a:ext cx="10130971" cy="2723823"/>
          </a:xfrm>
          <a:prstGeom prst="rect">
            <a:avLst/>
          </a:prstGeom>
          <a:noFill/>
        </p:spPr>
        <p:txBody>
          <a:bodyPr wrap="square" rtlCol="0">
            <a:spAutoFit/>
          </a:bodyPr>
          <a:lstStyle/>
          <a:p>
            <a:pPr marL="285750" indent="-285750" algn="just">
              <a:lnSpc>
                <a:spcPct val="150000"/>
              </a:lnSpc>
              <a:buClr>
                <a:schemeClr val="accent1"/>
              </a:buClr>
              <a:buFont typeface="Wingdings" panose="05000000000000000000" pitchFamily="2" charset="2"/>
              <a:buChar char="q"/>
            </a:pPr>
            <a:r>
              <a:rPr lang="ka-GE" sz="1600" dirty="0" smtClean="0">
                <a:latin typeface="Sylfaen" panose="010A0502050306030303" pitchFamily="18" charset="0"/>
              </a:rPr>
              <a:t>2019 წელს მოხდა საწარმოს ძირითადი კვანძებისა და ცალკეული აგრეგატების რეკონსტრუქცია;</a:t>
            </a:r>
          </a:p>
          <a:p>
            <a:pPr marL="285750" indent="-285750" algn="just">
              <a:lnSpc>
                <a:spcPct val="150000"/>
              </a:lnSpc>
              <a:buClr>
                <a:schemeClr val="accent1"/>
              </a:buClr>
              <a:buFont typeface="Wingdings" panose="05000000000000000000" pitchFamily="2" charset="2"/>
              <a:buChar char="q"/>
            </a:pPr>
            <a:r>
              <a:rPr lang="ka-GE" sz="1600" dirty="0" smtClean="0">
                <a:latin typeface="Sylfaen" panose="010A0502050306030303" pitchFamily="18" charset="0"/>
              </a:rPr>
              <a:t>საწარმოს ტერიტორიაზე ბიტუმის შესანახად </a:t>
            </a:r>
            <a:r>
              <a:rPr lang="ka-GE" sz="1600" dirty="0" smtClean="0">
                <a:latin typeface="Sylfaen" panose="010A0502050306030303" pitchFamily="18" charset="0"/>
              </a:rPr>
              <a:t>დამონტაჟდება </a:t>
            </a:r>
            <a:r>
              <a:rPr lang="ka-GE" sz="1600" dirty="0" smtClean="0">
                <a:latin typeface="Sylfaen" panose="010A0502050306030303" pitchFamily="18" charset="0"/>
              </a:rPr>
              <a:t>სამი რეზერვუარი, მინერალური </a:t>
            </a:r>
            <a:r>
              <a:rPr lang="ka-GE" sz="1600" dirty="0">
                <a:latin typeface="Sylfaen" panose="010A0502050306030303" pitchFamily="18" charset="0"/>
              </a:rPr>
              <a:t>ფხვნილის </a:t>
            </a:r>
            <a:r>
              <a:rPr lang="ka-GE" sz="1600" dirty="0" smtClean="0">
                <a:latin typeface="Sylfaen" panose="010A0502050306030303" pitchFamily="18" charset="0"/>
              </a:rPr>
              <a:t>მიღებისათვის კი გათვალისწინებულია </a:t>
            </a:r>
            <a:r>
              <a:rPr lang="ka-GE" sz="1600" dirty="0" smtClean="0">
                <a:latin typeface="Sylfaen" panose="010A0502050306030303" pitchFamily="18" charset="0"/>
              </a:rPr>
              <a:t>ერთი </a:t>
            </a:r>
            <a:r>
              <a:rPr lang="ka-GE" sz="1600" dirty="0" smtClean="0">
                <a:latin typeface="Sylfaen" panose="010A0502050306030303" pitchFamily="18" charset="0"/>
              </a:rPr>
              <a:t>რეზერვუარის დადგმა;</a:t>
            </a:r>
          </a:p>
          <a:p>
            <a:pPr marL="285750" indent="-285750" algn="just">
              <a:lnSpc>
                <a:spcPct val="150000"/>
              </a:lnSpc>
              <a:buClr>
                <a:schemeClr val="accent1"/>
              </a:buClr>
              <a:buFont typeface="Wingdings" panose="05000000000000000000" pitchFamily="2" charset="2"/>
              <a:buChar char="q"/>
            </a:pPr>
            <a:r>
              <a:rPr lang="en-US" sz="1600" dirty="0" err="1">
                <a:latin typeface="Sylfaen" panose="010A0502050306030303" pitchFamily="18" charset="0"/>
              </a:rPr>
              <a:t>საწარმოში</a:t>
            </a:r>
            <a:r>
              <a:rPr lang="en-US" sz="1600" dirty="0">
                <a:latin typeface="Sylfaen" panose="010A0502050306030303" pitchFamily="18" charset="0"/>
              </a:rPr>
              <a:t> </a:t>
            </a:r>
            <a:r>
              <a:rPr lang="en-US" sz="1600" dirty="0" err="1">
                <a:latin typeface="Sylfaen" panose="010A0502050306030303" pitchFamily="18" charset="0"/>
              </a:rPr>
              <a:t>დამონტაჟებულია</a:t>
            </a:r>
            <a:r>
              <a:rPr lang="en-US" sz="1600" dirty="0">
                <a:latin typeface="Sylfaen" panose="010A0502050306030303" pitchFamily="18" charset="0"/>
              </a:rPr>
              <a:t> </a:t>
            </a:r>
            <a:r>
              <a:rPr lang="ka-GE" sz="1600" dirty="0" smtClean="0">
                <a:latin typeface="Sylfaen" panose="010A0502050306030303" pitchFamily="18" charset="0"/>
              </a:rPr>
              <a:t>გერმანული წარმოების</a:t>
            </a:r>
            <a:r>
              <a:rPr lang="en-US" sz="1600" dirty="0" smtClean="0">
                <a:latin typeface="Sylfaen" panose="010A0502050306030303" pitchFamily="18" charset="0"/>
              </a:rPr>
              <a:t> „</a:t>
            </a:r>
            <a:r>
              <a:rPr lang="ka-GE" sz="1600" dirty="0" smtClean="0"/>
              <a:t>TELTOMAT - </a:t>
            </a:r>
            <a:r>
              <a:rPr lang="ka-GE" sz="1600" dirty="0" smtClean="0"/>
              <a:t>S750 </a:t>
            </a:r>
            <a:r>
              <a:rPr lang="en-US" sz="1600" dirty="0" err="1" smtClean="0">
                <a:latin typeface="Sylfaen" panose="010A0502050306030303" pitchFamily="18" charset="0"/>
              </a:rPr>
              <a:t>ტიპის</a:t>
            </a:r>
            <a:r>
              <a:rPr lang="en-US" sz="1600" dirty="0" smtClean="0">
                <a:latin typeface="Sylfaen" panose="010A0502050306030303" pitchFamily="18" charset="0"/>
              </a:rPr>
              <a:t> </a:t>
            </a:r>
            <a:r>
              <a:rPr lang="en-US" sz="1600" dirty="0" err="1" smtClean="0">
                <a:latin typeface="Sylfaen" panose="010A0502050306030303" pitchFamily="18" charset="0"/>
              </a:rPr>
              <a:t>აგრეგატი</a:t>
            </a:r>
            <a:r>
              <a:rPr lang="ka-GE" sz="1600" dirty="0">
                <a:latin typeface="Sylfaen" panose="010A0502050306030303" pitchFamily="18" charset="0"/>
              </a:rPr>
              <a:t>;</a:t>
            </a:r>
            <a:endParaRPr lang="ka-GE" sz="1600" dirty="0" smtClean="0">
              <a:latin typeface="Sylfaen" panose="010A0502050306030303" pitchFamily="18" charset="0"/>
            </a:endParaRPr>
          </a:p>
          <a:p>
            <a:pPr marL="285750" indent="-285750" algn="just">
              <a:lnSpc>
                <a:spcPct val="150000"/>
              </a:lnSpc>
              <a:buClr>
                <a:schemeClr val="accent1"/>
              </a:buClr>
              <a:buFont typeface="Wingdings" panose="05000000000000000000" pitchFamily="2" charset="2"/>
              <a:buChar char="q"/>
            </a:pPr>
            <a:r>
              <a:rPr lang="ka-GE" sz="1600" dirty="0" smtClean="0">
                <a:latin typeface="Sylfaen" panose="010A0502050306030303" pitchFamily="18" charset="0"/>
              </a:rPr>
              <a:t>საწარმო გეგმავს წლის განმავლობაში (</a:t>
            </a:r>
            <a:r>
              <a:rPr lang="ka-GE" sz="1600" dirty="0" smtClean="0">
                <a:latin typeface="Sylfaen" panose="010A0502050306030303" pitchFamily="18" charset="0"/>
              </a:rPr>
              <a:t>260 </a:t>
            </a:r>
            <a:r>
              <a:rPr lang="ka-GE" sz="1600" dirty="0" smtClean="0">
                <a:latin typeface="Sylfaen" panose="010A0502050306030303" pitchFamily="18" charset="0"/>
              </a:rPr>
              <a:t>სამუშაო დღის განმავლობაში) 8 საათიანი სამუშაო გრაფიკით </a:t>
            </a:r>
            <a:r>
              <a:rPr lang="ka-GE" sz="1600" dirty="0" smtClean="0"/>
              <a:t>166400</a:t>
            </a:r>
            <a:r>
              <a:rPr lang="ka-GE" sz="1600" b="1" dirty="0" smtClean="0">
                <a:latin typeface="Sylfaen" panose="010A0502050306030303" pitchFamily="18" charset="0"/>
              </a:rPr>
              <a:t> </a:t>
            </a:r>
            <a:r>
              <a:rPr lang="ka-GE" sz="1600" b="1" dirty="0" smtClean="0">
                <a:latin typeface="Sylfaen" panose="010A0502050306030303" pitchFamily="18" charset="0"/>
              </a:rPr>
              <a:t>ტონა </a:t>
            </a:r>
            <a:r>
              <a:rPr lang="ka-GE" sz="1600" dirty="0" smtClean="0">
                <a:latin typeface="Sylfaen" panose="010A0502050306030303" pitchFamily="18" charset="0"/>
              </a:rPr>
              <a:t>ასფალტის წარმოებას </a:t>
            </a:r>
            <a:r>
              <a:rPr lang="ka-GE" sz="1600" dirty="0" smtClean="0">
                <a:latin typeface="Sylfaen" panose="010A0502050306030303" pitchFamily="18" charset="0"/>
              </a:rPr>
              <a:t>(80 </a:t>
            </a:r>
            <a:r>
              <a:rPr lang="ka-GE" sz="1600" dirty="0" smtClean="0">
                <a:latin typeface="Sylfaen" panose="010A0502050306030303" pitchFamily="18" charset="0"/>
              </a:rPr>
              <a:t>ტ/სთ);</a:t>
            </a:r>
          </a:p>
          <a:p>
            <a:pPr marL="285750" indent="-285750" algn="just">
              <a:lnSpc>
                <a:spcPct val="150000"/>
              </a:lnSpc>
              <a:buClr>
                <a:schemeClr val="accent1"/>
              </a:buClr>
              <a:buFont typeface="Wingdings" panose="05000000000000000000" pitchFamily="2" charset="2"/>
              <a:buChar char="q"/>
            </a:pPr>
            <a:r>
              <a:rPr lang="ka-GE" sz="1600" dirty="0" smtClean="0">
                <a:latin typeface="Sylfaen" panose="010A0502050306030303" pitchFamily="18" charset="0"/>
              </a:rPr>
              <a:t>ასფალტის დანადგარი იმუშავებს ბუნებრივ აირზე, რომლის ხარჯი ტოლი იქნება </a:t>
            </a:r>
            <a:r>
              <a:rPr lang="ka-GE" sz="1600" dirty="0" smtClean="0"/>
              <a:t>1560000</a:t>
            </a:r>
            <a:r>
              <a:rPr lang="ka-GE" sz="1600" b="1" dirty="0" smtClean="0">
                <a:latin typeface="Sylfaen" panose="010A0502050306030303" pitchFamily="18" charset="0"/>
              </a:rPr>
              <a:t> </a:t>
            </a:r>
            <a:r>
              <a:rPr lang="ka-GE" sz="1600" b="1" dirty="0" smtClean="0">
                <a:latin typeface="Sylfaen" panose="010A0502050306030303" pitchFamily="18" charset="0"/>
              </a:rPr>
              <a:t>მ3.</a:t>
            </a:r>
            <a:endParaRPr lang="en-US" sz="1600" b="1" dirty="0">
              <a:latin typeface="Sylfaen" panose="010A0502050306030303" pitchFamily="18" charset="0"/>
            </a:endParaRPr>
          </a:p>
        </p:txBody>
      </p:sp>
      <p:sp>
        <p:nvSpPr>
          <p:cNvPr id="6" name="Rectangle 5"/>
          <p:cNvSpPr/>
          <p:nvPr/>
        </p:nvSpPr>
        <p:spPr>
          <a:xfrm>
            <a:off x="1146628" y="4248537"/>
            <a:ext cx="10228508" cy="1815882"/>
          </a:xfrm>
          <a:prstGeom prst="rect">
            <a:avLst/>
          </a:prstGeom>
        </p:spPr>
        <p:txBody>
          <a:bodyPr wrap="square">
            <a:spAutoFit/>
          </a:bodyPr>
          <a:lstStyle/>
          <a:p>
            <a:pPr>
              <a:spcBef>
                <a:spcPts val="600"/>
              </a:spcBef>
              <a:buClr>
                <a:schemeClr val="accent2"/>
              </a:buClr>
            </a:pPr>
            <a:r>
              <a:rPr lang="ka-GE" sz="1600" b="1" dirty="0">
                <a:solidFill>
                  <a:srgbClr val="000000"/>
                </a:solidFill>
              </a:rPr>
              <a:t>მოხმარებული ნედლეულის მაქსიმალური წლიური რაოდენობა</a:t>
            </a:r>
            <a:r>
              <a:rPr lang="ka-GE" sz="1600" b="1" dirty="0" smtClean="0">
                <a:solidFill>
                  <a:srgbClr val="000000"/>
                </a:solidFill>
              </a:rPr>
              <a:t>:</a:t>
            </a:r>
            <a:endParaRPr lang="ka-GE" sz="1600" dirty="0">
              <a:solidFill>
                <a:srgbClr val="000000"/>
              </a:solidFill>
            </a:endParaRPr>
          </a:p>
          <a:p>
            <a:pPr marL="285750" indent="-285750">
              <a:buClr>
                <a:schemeClr val="accent1"/>
              </a:buClr>
              <a:buFont typeface="Wingdings" panose="05000000000000000000" pitchFamily="2" charset="2"/>
              <a:buChar char="§"/>
            </a:pPr>
            <a:r>
              <a:rPr lang="ka-GE" sz="1600" dirty="0" smtClean="0">
                <a:solidFill>
                  <a:srgbClr val="000000"/>
                </a:solidFill>
              </a:rPr>
              <a:t>ქვიშა </a:t>
            </a:r>
            <a:r>
              <a:rPr lang="ka-GE" sz="1600" dirty="0">
                <a:solidFill>
                  <a:srgbClr val="000000"/>
                </a:solidFill>
              </a:rPr>
              <a:t>- </a:t>
            </a:r>
            <a:r>
              <a:rPr lang="ka-GE" sz="1600" dirty="0" smtClean="0"/>
              <a:t>68400</a:t>
            </a:r>
            <a:r>
              <a:rPr lang="ka-GE" sz="1600" dirty="0" smtClean="0">
                <a:solidFill>
                  <a:srgbClr val="000000"/>
                </a:solidFill>
              </a:rPr>
              <a:t> </a:t>
            </a:r>
            <a:r>
              <a:rPr lang="ka-GE" sz="1600" dirty="0" smtClean="0">
                <a:solidFill>
                  <a:srgbClr val="000000"/>
                </a:solidFill>
              </a:rPr>
              <a:t>ტონა/წელი; </a:t>
            </a:r>
            <a:endParaRPr lang="ka-GE" sz="1600" dirty="0">
              <a:solidFill>
                <a:srgbClr val="000000"/>
              </a:solidFill>
            </a:endParaRPr>
          </a:p>
          <a:p>
            <a:pPr marL="285750" indent="-285750">
              <a:buClr>
                <a:schemeClr val="accent1"/>
              </a:buClr>
              <a:buFont typeface="Wingdings" panose="05000000000000000000" pitchFamily="2" charset="2"/>
              <a:buChar char="§"/>
            </a:pPr>
            <a:r>
              <a:rPr lang="ka-GE" sz="1600" dirty="0" smtClean="0">
                <a:solidFill>
                  <a:srgbClr val="000000"/>
                </a:solidFill>
              </a:rPr>
              <a:t>ბიტუმი </a:t>
            </a:r>
            <a:r>
              <a:rPr lang="ka-GE" sz="1600" dirty="0">
                <a:solidFill>
                  <a:srgbClr val="000000"/>
                </a:solidFill>
              </a:rPr>
              <a:t>- </a:t>
            </a:r>
            <a:r>
              <a:rPr lang="ka-GE" sz="1600" dirty="0" smtClean="0"/>
              <a:t>8900</a:t>
            </a:r>
            <a:r>
              <a:rPr lang="ka-GE" sz="1600" dirty="0" smtClean="0">
                <a:solidFill>
                  <a:srgbClr val="000000"/>
                </a:solidFill>
              </a:rPr>
              <a:t> </a:t>
            </a:r>
            <a:r>
              <a:rPr lang="ka-GE" sz="1600" dirty="0" smtClean="0">
                <a:solidFill>
                  <a:srgbClr val="000000"/>
                </a:solidFill>
              </a:rPr>
              <a:t>ტონა/წელი;</a:t>
            </a:r>
            <a:endParaRPr lang="ka-GE" sz="1600" dirty="0">
              <a:solidFill>
                <a:srgbClr val="000000"/>
              </a:solidFill>
            </a:endParaRPr>
          </a:p>
          <a:p>
            <a:pPr marL="285750" indent="-285750">
              <a:buClr>
                <a:schemeClr val="accent1"/>
              </a:buClr>
              <a:buFont typeface="Wingdings" panose="05000000000000000000" pitchFamily="2" charset="2"/>
              <a:buChar char="§"/>
            </a:pPr>
            <a:r>
              <a:rPr lang="ka-GE" sz="1600" dirty="0" smtClean="0">
                <a:solidFill>
                  <a:srgbClr val="000000"/>
                </a:solidFill>
              </a:rPr>
              <a:t>მინერალური ფხვნილი (ფილერი) – </a:t>
            </a:r>
            <a:r>
              <a:rPr lang="ka-GE" sz="1600" dirty="0" smtClean="0"/>
              <a:t>9500</a:t>
            </a:r>
            <a:r>
              <a:rPr lang="ka-GE" sz="1600" dirty="0" smtClean="0">
                <a:solidFill>
                  <a:srgbClr val="000000"/>
                </a:solidFill>
              </a:rPr>
              <a:t> </a:t>
            </a:r>
            <a:r>
              <a:rPr lang="ka-GE" sz="1600" dirty="0" smtClean="0">
                <a:solidFill>
                  <a:srgbClr val="000000"/>
                </a:solidFill>
              </a:rPr>
              <a:t>ტონა/წელი; </a:t>
            </a:r>
            <a:endParaRPr lang="ka-GE" sz="1600" dirty="0">
              <a:solidFill>
                <a:srgbClr val="000000"/>
              </a:solidFill>
            </a:endParaRPr>
          </a:p>
          <a:p>
            <a:pPr marL="285750" indent="-285750">
              <a:buClr>
                <a:schemeClr val="accent1"/>
              </a:buClr>
              <a:buFont typeface="Wingdings" panose="05000000000000000000" pitchFamily="2" charset="2"/>
              <a:buChar char="§"/>
            </a:pPr>
            <a:r>
              <a:rPr lang="ka-GE" sz="1600" dirty="0">
                <a:solidFill>
                  <a:srgbClr val="000000"/>
                </a:solidFill>
              </a:rPr>
              <a:t>ღორღი - </a:t>
            </a:r>
            <a:r>
              <a:rPr lang="ka-GE" sz="1600" dirty="0" smtClean="0"/>
              <a:t>80300 </a:t>
            </a:r>
            <a:r>
              <a:rPr lang="ka-GE" sz="1600" dirty="0" smtClean="0">
                <a:solidFill>
                  <a:srgbClr val="000000"/>
                </a:solidFill>
              </a:rPr>
              <a:t>ტონა/წელი</a:t>
            </a:r>
            <a:r>
              <a:rPr lang="ka-GE" sz="1600" dirty="0">
                <a:solidFill>
                  <a:srgbClr val="000000"/>
                </a:solidFill>
              </a:rPr>
              <a:t>. </a:t>
            </a:r>
            <a:endParaRPr lang="ka-GE" sz="1600" dirty="0" smtClean="0">
              <a:solidFill>
                <a:srgbClr val="000000"/>
              </a:solidFill>
            </a:endParaRPr>
          </a:p>
          <a:p>
            <a:pPr algn="just">
              <a:buClr>
                <a:schemeClr val="accent2"/>
              </a:buClr>
            </a:pPr>
            <a:r>
              <a:rPr lang="ka-GE" sz="1600" u="sng" dirty="0" smtClean="0">
                <a:latin typeface="Sylfaen" panose="010A0502050306030303" pitchFamily="18" charset="0"/>
              </a:rPr>
              <a:t>ინერტული </a:t>
            </a:r>
            <a:r>
              <a:rPr lang="ka-GE" sz="1600" u="sng" dirty="0">
                <a:latin typeface="Sylfaen" panose="010A0502050306030303" pitchFamily="18" charset="0"/>
              </a:rPr>
              <a:t>მასალების შემოტანა გათვალისწინებულია </a:t>
            </a:r>
            <a:r>
              <a:rPr lang="ka-GE" sz="1600" u="sng" dirty="0" smtClean="0">
                <a:latin typeface="Sylfaen" panose="010A0502050306030303" pitchFamily="18" charset="0"/>
              </a:rPr>
              <a:t>სხვადასხვა საწარმოებიდან ავტოტრანსპორტის საშუალებით. </a:t>
            </a:r>
            <a:endParaRPr lang="en-US" sz="1600" u="sng" dirty="0">
              <a:latin typeface="Sylfaen" panose="010A0502050306030303" pitchFamily="18" charset="0"/>
            </a:endParaRPr>
          </a:p>
        </p:txBody>
      </p:sp>
    </p:spTree>
    <p:extLst>
      <p:ext uri="{BB962C8B-B14F-4D97-AF65-F5344CB8AC3E}">
        <p14:creationId xmlns="" xmlns:p14="http://schemas.microsoft.com/office/powerpoint/2010/main" val="1372544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69500" y="338902"/>
            <a:ext cx="3696846" cy="369332"/>
          </a:xfrm>
          <a:prstGeom prst="rect">
            <a:avLst/>
          </a:prstGeom>
        </p:spPr>
        <p:txBody>
          <a:bodyPr wrap="none">
            <a:spAutoFit/>
          </a:bodyPr>
          <a:lstStyle/>
          <a:p>
            <a:r>
              <a:rPr lang="en-US" dirty="0" err="1" smtClean="0"/>
              <a:t>საწარმოს</a:t>
            </a:r>
            <a:r>
              <a:rPr lang="en-US" dirty="0" smtClean="0"/>
              <a:t> </a:t>
            </a:r>
            <a:r>
              <a:rPr lang="ka-GE" dirty="0" smtClean="0"/>
              <a:t> განთავსების </a:t>
            </a:r>
            <a:r>
              <a:rPr lang="en-US" dirty="0" err="1" smtClean="0"/>
              <a:t>გენ-გეგმა</a:t>
            </a:r>
            <a:r>
              <a:rPr lang="en-US" dirty="0" smtClean="0"/>
              <a:t> </a:t>
            </a:r>
            <a:endParaRPr lang="ka-GE" dirty="0"/>
          </a:p>
        </p:txBody>
      </p:sp>
      <p:pic>
        <p:nvPicPr>
          <p:cNvPr id="3074" name="Picture 2"/>
          <p:cNvPicPr>
            <a:picLocks noChangeAspect="1" noChangeArrowheads="1"/>
          </p:cNvPicPr>
          <p:nvPr/>
        </p:nvPicPr>
        <p:blipFill>
          <a:blip r:embed="rId2"/>
          <a:srcRect/>
          <a:stretch>
            <a:fillRect/>
          </a:stretch>
        </p:blipFill>
        <p:spPr bwMode="auto">
          <a:xfrm>
            <a:off x="1696065" y="696709"/>
            <a:ext cx="7846141" cy="5644122"/>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54013" y="360363"/>
            <a:ext cx="4116387" cy="369887"/>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pPr fontAlgn="auto">
              <a:spcBef>
                <a:spcPts val="0"/>
              </a:spcBef>
              <a:spcAft>
                <a:spcPts val="0"/>
              </a:spcAft>
              <a:defRPr/>
            </a:pPr>
            <a:r>
              <a:rPr lang="ka-GE" dirty="0"/>
              <a:t>ადგილის ალტერნატივების ანალიზი</a:t>
            </a:r>
            <a:endParaRPr lang="en-US" dirty="0"/>
          </a:p>
        </p:txBody>
      </p:sp>
      <p:sp>
        <p:nvSpPr>
          <p:cNvPr id="11" name="Rectangle 3"/>
          <p:cNvSpPr>
            <a:spLocks noChangeArrowheads="1"/>
          </p:cNvSpPr>
          <p:nvPr/>
        </p:nvSpPr>
        <p:spPr bwMode="auto">
          <a:xfrm>
            <a:off x="296863" y="1046163"/>
            <a:ext cx="9445625" cy="646112"/>
          </a:xfrm>
          <a:prstGeom prst="rect">
            <a:avLst/>
          </a:prstGeom>
          <a:noFill/>
          <a:ln w="9525">
            <a:noFill/>
            <a:miter lim="800000"/>
            <a:headEnd/>
            <a:tailEnd/>
          </a:ln>
        </p:spPr>
        <p:txBody>
          <a:bodyPr>
            <a:spAutoFit/>
          </a:bodyPr>
          <a:lstStyle/>
          <a:p>
            <a:pPr algn="just"/>
            <a:r>
              <a:rPr lang="ka-GE" dirty="0">
                <a:latin typeface="Sylfaen" pitchFamily="18" charset="0"/>
                <a:sym typeface="Wingdings" pitchFamily="2" charset="2"/>
              </a:rPr>
              <a:t> </a:t>
            </a:r>
            <a:r>
              <a:rPr lang="ka-GE" dirty="0">
                <a:latin typeface="Sylfaen" pitchFamily="18" charset="0"/>
              </a:rPr>
              <a:t>ტერიტორიის შერჩევა მოხდა საქმიანობის დაგეგმვის ადრეულ ეტაპზე შემდეგი კრიტერიუმების გათვალისწინებით:</a:t>
            </a:r>
            <a:endParaRPr lang="en-US" dirty="0">
              <a:latin typeface="Calibri" pitchFamily="34" charset="0"/>
            </a:endParaRPr>
          </a:p>
        </p:txBody>
      </p:sp>
      <p:sp>
        <p:nvSpPr>
          <p:cNvPr id="12" name="Rectangle 1"/>
          <p:cNvSpPr>
            <a:spLocks noChangeArrowheads="1"/>
          </p:cNvSpPr>
          <p:nvPr/>
        </p:nvSpPr>
        <p:spPr bwMode="auto">
          <a:xfrm>
            <a:off x="546100" y="1801813"/>
            <a:ext cx="10785475" cy="2492375"/>
          </a:xfrm>
          <a:prstGeom prst="rect">
            <a:avLst/>
          </a:prstGeom>
          <a:noFill/>
          <a:ln w="9525">
            <a:noFill/>
            <a:miter lim="800000"/>
            <a:headEnd/>
            <a:tailEnd/>
          </a:ln>
        </p:spPr>
        <p:txBody>
          <a:bodyPr tIns="0" bIns="0" anchor="ctr">
            <a:spAutoFit/>
          </a:bodyPr>
          <a:lstStyle/>
          <a:p>
            <a:pPr>
              <a:lnSpc>
                <a:spcPct val="150000"/>
              </a:lnSpc>
              <a:defRPr/>
            </a:pPr>
            <a:r>
              <a:rPr lang="ka-GE" dirty="0">
                <a:latin typeface="+mj-lt"/>
              </a:rPr>
              <a:t>- </a:t>
            </a:r>
            <a:r>
              <a:rPr lang="ru-RU" dirty="0">
                <a:latin typeface="+mj-lt"/>
              </a:rPr>
              <a:t>არაქმედების ალტერნატივა;</a:t>
            </a:r>
            <a:endParaRPr lang="en-US" dirty="0">
              <a:latin typeface="+mj-lt"/>
            </a:endParaRPr>
          </a:p>
          <a:p>
            <a:pPr>
              <a:lnSpc>
                <a:spcPct val="150000"/>
              </a:lnSpc>
              <a:defRPr/>
            </a:pPr>
            <a:r>
              <a:rPr lang="ka-GE" dirty="0">
                <a:latin typeface="+mj-lt"/>
              </a:rPr>
              <a:t>- </a:t>
            </a:r>
            <a:r>
              <a:rPr lang="ru-RU" dirty="0">
                <a:latin typeface="+mj-lt"/>
              </a:rPr>
              <a:t>ტექნოლოგიური ალტერნატივები</a:t>
            </a:r>
            <a:r>
              <a:rPr lang="ka-GE" dirty="0">
                <a:latin typeface="+mj-lt"/>
              </a:rPr>
              <a:t>;</a:t>
            </a:r>
            <a:endParaRPr lang="en-US" dirty="0">
              <a:latin typeface="+mj-lt"/>
            </a:endParaRPr>
          </a:p>
          <a:p>
            <a:pPr>
              <a:lnSpc>
                <a:spcPct val="150000"/>
              </a:lnSpc>
              <a:defRPr/>
            </a:pPr>
            <a:r>
              <a:rPr lang="ka-GE" dirty="0">
                <a:latin typeface="+mj-lt"/>
              </a:rPr>
              <a:t>- </a:t>
            </a:r>
            <a:r>
              <a:rPr lang="ru-RU" dirty="0">
                <a:latin typeface="+mj-lt"/>
              </a:rPr>
              <a:t>საწარმოს სიმძლავრეების ა</a:t>
            </a:r>
            <a:r>
              <a:rPr lang="de-DE" dirty="0">
                <a:latin typeface="+mj-lt"/>
              </a:rPr>
              <a:t>ლტერნატივები</a:t>
            </a:r>
            <a:r>
              <a:rPr lang="ka-GE" dirty="0">
                <a:latin typeface="+mj-lt"/>
              </a:rPr>
              <a:t>;</a:t>
            </a:r>
            <a:endParaRPr lang="en-US" dirty="0">
              <a:latin typeface="+mj-lt"/>
            </a:endParaRPr>
          </a:p>
          <a:p>
            <a:pPr>
              <a:lnSpc>
                <a:spcPct val="150000"/>
              </a:lnSpc>
              <a:defRPr/>
            </a:pPr>
            <a:r>
              <a:rPr lang="ka-GE" dirty="0">
                <a:latin typeface="+mj-lt"/>
              </a:rPr>
              <a:t>- ტერიტორიის შერჩევის ალტერნატივები</a:t>
            </a:r>
            <a:endParaRPr lang="en-US" dirty="0">
              <a:latin typeface="+mj-lt"/>
            </a:endParaRPr>
          </a:p>
          <a:p>
            <a:pPr>
              <a:lnSpc>
                <a:spcPct val="150000"/>
              </a:lnSpc>
              <a:defRPr/>
            </a:pPr>
            <a:r>
              <a:rPr lang="ka-GE" dirty="0">
                <a:latin typeface="+mj-lt"/>
              </a:rPr>
              <a:t>იმის გათვალისწინებით, რომ აღნიშნული საწარმო წარმოადგენს ფუნქციონირებად საწარმოს, აქედან გამომდინარე </a:t>
            </a:r>
            <a:r>
              <a:rPr lang="en-US" dirty="0" err="1">
                <a:latin typeface="+mj-lt"/>
              </a:rPr>
              <a:t>აღნიშნული</a:t>
            </a:r>
            <a:r>
              <a:rPr lang="en-US" dirty="0">
                <a:latin typeface="+mj-lt"/>
              </a:rPr>
              <a:t> </a:t>
            </a:r>
            <a:r>
              <a:rPr lang="en-US" dirty="0" err="1">
                <a:latin typeface="+mj-lt"/>
              </a:rPr>
              <a:t>ალტერნატიული</a:t>
            </a:r>
            <a:r>
              <a:rPr lang="en-US" dirty="0">
                <a:latin typeface="+mj-lt"/>
              </a:rPr>
              <a:t> </a:t>
            </a:r>
            <a:r>
              <a:rPr lang="en-US" dirty="0" err="1">
                <a:latin typeface="+mj-lt"/>
              </a:rPr>
              <a:t>ვარიანტების</a:t>
            </a:r>
            <a:r>
              <a:rPr lang="en-US" dirty="0">
                <a:latin typeface="+mj-lt"/>
              </a:rPr>
              <a:t> </a:t>
            </a:r>
            <a:r>
              <a:rPr lang="en-US" dirty="0" err="1">
                <a:latin typeface="+mj-lt"/>
              </a:rPr>
              <a:t>განხილვა</a:t>
            </a:r>
            <a:r>
              <a:rPr lang="en-US" dirty="0">
                <a:latin typeface="+mj-lt"/>
              </a:rPr>
              <a:t> </a:t>
            </a:r>
            <a:r>
              <a:rPr lang="en-US" dirty="0" err="1">
                <a:latin typeface="+mj-lt"/>
              </a:rPr>
              <a:t>მოცემულია</a:t>
            </a:r>
            <a:r>
              <a:rPr lang="en-US" dirty="0">
                <a:latin typeface="+mj-lt"/>
              </a:rPr>
              <a:t> </a:t>
            </a:r>
            <a:r>
              <a:rPr lang="en-US" dirty="0" err="1">
                <a:latin typeface="+mj-lt"/>
              </a:rPr>
              <a:t>ქვეთავებში</a:t>
            </a:r>
            <a:r>
              <a:rPr lang="en-US" dirty="0">
                <a:latin typeface="+mj-lt"/>
              </a:rPr>
              <a:t>.</a:t>
            </a:r>
            <a:endParaRPr lang="ru-RU" sz="1600" dirty="0">
              <a:latin typeface="+mj-lt"/>
            </a:endParaRPr>
          </a:p>
        </p:txBody>
      </p:sp>
    </p:spTree>
    <p:extLst>
      <p:ext uri="{BB962C8B-B14F-4D97-AF65-F5344CB8AC3E}">
        <p14:creationId xmlns="" xmlns:p14="http://schemas.microsoft.com/office/powerpoint/2010/main" val="26473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457200"/>
            <a:ext cx="7851775" cy="457200"/>
          </a:xfrm>
          <a:prstGeom prst="rect">
            <a:avLst/>
          </a:prstGeom>
        </p:spPr>
        <p:txBody>
          <a:bodyPr>
            <a:normAutofit/>
          </a:bodyPr>
          <a:lstStyle/>
          <a:p>
            <a:pPr algn="ctr" defTabSz="914400" fontAlgn="auto">
              <a:lnSpc>
                <a:spcPct val="85000"/>
              </a:lnSpc>
              <a:spcAft>
                <a:spcPts val="0"/>
              </a:spcAft>
              <a:defRPr/>
            </a:pPr>
            <a:r>
              <a:rPr lang="en-US" sz="2000" spc="-50" dirty="0" err="1">
                <a:latin typeface="+mj-lt"/>
                <a:ea typeface="+mj-ea"/>
                <a:cs typeface="+mj-cs"/>
              </a:rPr>
              <a:t>პროექტის</a:t>
            </a:r>
            <a:r>
              <a:rPr lang="en-US" sz="2000" spc="-50" dirty="0">
                <a:latin typeface="+mj-lt"/>
                <a:ea typeface="+mj-ea"/>
                <a:cs typeface="+mj-cs"/>
              </a:rPr>
              <a:t> </a:t>
            </a:r>
            <a:r>
              <a:rPr lang="en-US" sz="2000" spc="-50" dirty="0" err="1">
                <a:latin typeface="+mj-lt"/>
                <a:ea typeface="+mj-ea"/>
                <a:cs typeface="+mj-cs"/>
              </a:rPr>
              <a:t>ალტერნატიული</a:t>
            </a:r>
            <a:r>
              <a:rPr lang="en-US" sz="2000" spc="-50" dirty="0">
                <a:latin typeface="+mj-lt"/>
                <a:ea typeface="+mj-ea"/>
                <a:cs typeface="+mj-cs"/>
              </a:rPr>
              <a:t> </a:t>
            </a:r>
            <a:r>
              <a:rPr lang="en-US" sz="2000" spc="-50" dirty="0" err="1">
                <a:latin typeface="+mj-lt"/>
                <a:ea typeface="+mj-ea"/>
                <a:cs typeface="+mj-cs"/>
              </a:rPr>
              <a:t>ვარიანტები</a:t>
            </a:r>
            <a:endParaRPr lang="en-US" sz="2000" spc="-50" dirty="0">
              <a:latin typeface="+mj-lt"/>
              <a:ea typeface="+mj-ea"/>
              <a:cs typeface="+mj-cs"/>
            </a:endParaRPr>
          </a:p>
        </p:txBody>
      </p:sp>
      <p:sp>
        <p:nvSpPr>
          <p:cNvPr id="5" name="Subtitle 4"/>
          <p:cNvSpPr txBox="1">
            <a:spLocks/>
          </p:cNvSpPr>
          <p:nvPr/>
        </p:nvSpPr>
        <p:spPr>
          <a:xfrm>
            <a:off x="488950" y="895350"/>
            <a:ext cx="2714625" cy="492125"/>
          </a:xfrm>
          <a:prstGeom prst="rect">
            <a:avLst/>
          </a:prstGeom>
        </p:spPr>
        <p:txBody>
          <a:bodyPr wrap="none">
            <a:spAutoFit/>
          </a:bodyPr>
          <a:lstStyle/>
          <a:p>
            <a:pPr marL="91440" indent="-91440" algn="just" defTabSz="914400" fontAlgn="auto">
              <a:lnSpc>
                <a:spcPct val="90000"/>
              </a:lnSpc>
              <a:spcBef>
                <a:spcPts val="1200"/>
              </a:spcBef>
              <a:spcAft>
                <a:spcPts val="200"/>
              </a:spcAft>
              <a:buClr>
                <a:schemeClr val="accent1"/>
              </a:buClr>
              <a:buSzPct val="100000"/>
              <a:buFont typeface="Calibri" panose="020F0502020204030204" pitchFamily="34" charset="0"/>
              <a:buChar char=" "/>
              <a:defRPr/>
            </a:pPr>
            <a:r>
              <a:rPr lang="ka-GE" sz="1600" dirty="0">
                <a:solidFill>
                  <a:schemeClr val="tx1">
                    <a:lumMod val="75000"/>
                    <a:lumOff val="25000"/>
                  </a:schemeClr>
                </a:solidFill>
                <a:latin typeface="Sylfaen" panose="010A0502050306030303" pitchFamily="18" charset="0"/>
                <a:cs typeface="+mn-cs"/>
              </a:rPr>
              <a:t>არაქმედების ალტერნატივა</a:t>
            </a:r>
            <a:r>
              <a:rPr lang="ka-GE" sz="2000" dirty="0">
                <a:solidFill>
                  <a:schemeClr val="tx1">
                    <a:lumMod val="75000"/>
                    <a:lumOff val="25000"/>
                  </a:schemeClr>
                </a:solidFill>
                <a:latin typeface="Sylfaen" panose="010A0502050306030303" pitchFamily="18" charset="0"/>
                <a:cs typeface="+mn-cs"/>
              </a:rPr>
              <a:t>:</a:t>
            </a:r>
          </a:p>
        </p:txBody>
      </p:sp>
      <p:sp>
        <p:nvSpPr>
          <p:cNvPr id="6" name="Rectangle 12"/>
          <p:cNvSpPr>
            <a:spLocks noChangeArrowheads="1"/>
          </p:cNvSpPr>
          <p:nvPr/>
        </p:nvSpPr>
        <p:spPr bwMode="auto">
          <a:xfrm>
            <a:off x="546100" y="1325563"/>
            <a:ext cx="10795000" cy="4524315"/>
          </a:xfrm>
          <a:prstGeom prst="rect">
            <a:avLst/>
          </a:prstGeom>
          <a:noFill/>
          <a:ln w="9525">
            <a:noFill/>
            <a:miter lim="800000"/>
            <a:headEnd/>
            <a:tailEnd/>
          </a:ln>
        </p:spPr>
        <p:txBody>
          <a:bodyPr>
            <a:spAutoFit/>
          </a:bodyPr>
          <a:lstStyle/>
          <a:p>
            <a:pPr algn="just"/>
            <a:r>
              <a:rPr lang="en-US" sz="1600" dirty="0" err="1" smtClean="0">
                <a:latin typeface="Sylfaen" pitchFamily="18" charset="0"/>
              </a:rPr>
              <a:t>ეკონომიკური</a:t>
            </a:r>
            <a:r>
              <a:rPr lang="en-US" sz="1600" dirty="0" smtClean="0">
                <a:latin typeface="Sylfaen" pitchFamily="18" charset="0"/>
              </a:rPr>
              <a:t> </a:t>
            </a:r>
            <a:r>
              <a:rPr lang="en-US" sz="1600" dirty="0" err="1" smtClean="0">
                <a:latin typeface="Sylfaen" pitchFamily="18" charset="0"/>
              </a:rPr>
              <a:t>თვალსაზრისით</a:t>
            </a:r>
            <a:r>
              <a:rPr lang="en-US" sz="1600" dirty="0" smtClean="0">
                <a:latin typeface="Sylfaen" pitchFamily="18" charset="0"/>
              </a:rPr>
              <a:t> </a:t>
            </a:r>
            <a:r>
              <a:rPr lang="en-US" sz="1600" dirty="0" err="1" smtClean="0">
                <a:latin typeface="Sylfaen" pitchFamily="18" charset="0"/>
              </a:rPr>
              <a:t>საქმიანობა</a:t>
            </a:r>
            <a:r>
              <a:rPr lang="en-US" sz="1600" dirty="0" smtClean="0">
                <a:latin typeface="Sylfaen" pitchFamily="18" charset="0"/>
              </a:rPr>
              <a:t> </a:t>
            </a:r>
            <a:r>
              <a:rPr lang="en-US" sz="1600" dirty="0" err="1" smtClean="0">
                <a:latin typeface="Sylfaen" pitchFamily="18" charset="0"/>
              </a:rPr>
              <a:t>განეკუთვნება</a:t>
            </a:r>
            <a:r>
              <a:rPr lang="en-US" sz="1600" dirty="0" smtClean="0">
                <a:latin typeface="Sylfaen" pitchFamily="18" charset="0"/>
              </a:rPr>
              <a:t> </a:t>
            </a:r>
            <a:r>
              <a:rPr lang="en-US" sz="1600" dirty="0" err="1" smtClean="0">
                <a:latin typeface="Sylfaen" pitchFamily="18" charset="0"/>
              </a:rPr>
              <a:t>ქვეყნისათვის</a:t>
            </a:r>
            <a:r>
              <a:rPr lang="en-US" sz="1600" dirty="0" smtClean="0">
                <a:latin typeface="Sylfaen" pitchFamily="18" charset="0"/>
              </a:rPr>
              <a:t> </a:t>
            </a:r>
            <a:r>
              <a:rPr lang="en-US" sz="1600" dirty="0" err="1" smtClean="0">
                <a:latin typeface="Sylfaen" pitchFamily="18" charset="0"/>
              </a:rPr>
              <a:t>პრიორიტეტულ</a:t>
            </a:r>
            <a:r>
              <a:rPr lang="en-US" sz="1600" dirty="0" smtClean="0">
                <a:latin typeface="Sylfaen" pitchFamily="18" charset="0"/>
              </a:rPr>
              <a:t> </a:t>
            </a:r>
            <a:r>
              <a:rPr lang="en-US" sz="1600" dirty="0" err="1" smtClean="0">
                <a:latin typeface="Sylfaen" pitchFamily="18" charset="0"/>
              </a:rPr>
              <a:t>მიმართულებას</a:t>
            </a:r>
            <a:r>
              <a:rPr lang="en-US" sz="1600" dirty="0" smtClean="0">
                <a:latin typeface="Sylfaen" pitchFamily="18" charset="0"/>
              </a:rPr>
              <a:t>. </a:t>
            </a:r>
          </a:p>
          <a:p>
            <a:pPr algn="just"/>
            <a:r>
              <a:rPr lang="en-US" sz="1600" dirty="0" err="1" smtClean="0">
                <a:latin typeface="Sylfaen" pitchFamily="18" charset="0"/>
              </a:rPr>
              <a:t>საწარმოს</a:t>
            </a:r>
            <a:r>
              <a:rPr lang="en-US" sz="1600" dirty="0" smtClean="0">
                <a:latin typeface="Sylfaen" pitchFamily="18" charset="0"/>
              </a:rPr>
              <a:t> </a:t>
            </a:r>
            <a:r>
              <a:rPr lang="en-US" sz="1600" dirty="0" err="1" smtClean="0">
                <a:latin typeface="Sylfaen" pitchFamily="18" charset="0"/>
              </a:rPr>
              <a:t>ექსპლუატაციის</a:t>
            </a:r>
            <a:r>
              <a:rPr lang="en-US" sz="1600" dirty="0" smtClean="0">
                <a:latin typeface="Sylfaen" pitchFamily="18" charset="0"/>
              </a:rPr>
              <a:t> </a:t>
            </a:r>
            <a:r>
              <a:rPr lang="en-US" sz="1600" dirty="0" err="1" smtClean="0">
                <a:latin typeface="Sylfaen" pitchFamily="18" charset="0"/>
              </a:rPr>
              <a:t>შეწყვეტა</a:t>
            </a:r>
            <a:r>
              <a:rPr lang="en-US" sz="1600" dirty="0" smtClean="0">
                <a:latin typeface="Sylfaen" pitchFamily="18" charset="0"/>
              </a:rPr>
              <a:t> </a:t>
            </a:r>
            <a:r>
              <a:rPr lang="en-US" sz="1600" dirty="0" err="1" smtClean="0">
                <a:latin typeface="Sylfaen" pitchFamily="18" charset="0"/>
              </a:rPr>
              <a:t>თავიდან</a:t>
            </a:r>
            <a:r>
              <a:rPr lang="en-US" sz="1600" dirty="0" smtClean="0">
                <a:latin typeface="Sylfaen" pitchFamily="18" charset="0"/>
              </a:rPr>
              <a:t> </a:t>
            </a:r>
            <a:r>
              <a:rPr lang="en-US" sz="1600" dirty="0" err="1" smtClean="0">
                <a:latin typeface="Sylfaen" pitchFamily="18" charset="0"/>
              </a:rPr>
              <a:t>აგვაცილებდა</a:t>
            </a:r>
            <a:r>
              <a:rPr lang="en-US" sz="1600" dirty="0" smtClean="0">
                <a:latin typeface="Sylfaen" pitchFamily="18" charset="0"/>
              </a:rPr>
              <a:t> </a:t>
            </a:r>
            <a:r>
              <a:rPr lang="en-US" sz="1600" dirty="0" err="1" smtClean="0">
                <a:latin typeface="Sylfaen" pitchFamily="18" charset="0"/>
              </a:rPr>
              <a:t>ბუნებრივ</a:t>
            </a:r>
            <a:r>
              <a:rPr lang="en-US" sz="1600" dirty="0" smtClean="0">
                <a:latin typeface="Sylfaen" pitchFamily="18" charset="0"/>
              </a:rPr>
              <a:t> </a:t>
            </a:r>
            <a:r>
              <a:rPr lang="en-US" sz="1600" dirty="0" err="1" smtClean="0">
                <a:latin typeface="Sylfaen" pitchFamily="18" charset="0"/>
              </a:rPr>
              <a:t>და</a:t>
            </a:r>
            <a:r>
              <a:rPr lang="en-US" sz="1600" dirty="0" smtClean="0">
                <a:latin typeface="Sylfaen" pitchFamily="18" charset="0"/>
              </a:rPr>
              <a:t> </a:t>
            </a:r>
            <a:r>
              <a:rPr lang="en-US" sz="1600" dirty="0" err="1" smtClean="0">
                <a:latin typeface="Sylfaen" pitchFamily="18" charset="0"/>
              </a:rPr>
              <a:t>სოციალურ</a:t>
            </a:r>
            <a:r>
              <a:rPr lang="en-US" sz="1600" dirty="0" smtClean="0">
                <a:latin typeface="Sylfaen" pitchFamily="18" charset="0"/>
              </a:rPr>
              <a:t> </a:t>
            </a:r>
            <a:r>
              <a:rPr lang="en-US" sz="1600" dirty="0" err="1" smtClean="0">
                <a:latin typeface="Sylfaen" pitchFamily="18" charset="0"/>
              </a:rPr>
              <a:t>გარემოზე</a:t>
            </a:r>
            <a:r>
              <a:rPr lang="en-US" sz="1600" dirty="0" smtClean="0">
                <a:latin typeface="Sylfaen" pitchFamily="18" charset="0"/>
              </a:rPr>
              <a:t> </a:t>
            </a:r>
            <a:r>
              <a:rPr lang="en-US" sz="1600" dirty="0" err="1" smtClean="0">
                <a:latin typeface="Sylfaen" pitchFamily="18" charset="0"/>
              </a:rPr>
              <a:t>ყველა</a:t>
            </a:r>
            <a:r>
              <a:rPr lang="en-US" sz="1600" dirty="0" smtClean="0">
                <a:latin typeface="Sylfaen" pitchFamily="18" charset="0"/>
              </a:rPr>
              <a:t> </a:t>
            </a:r>
            <a:r>
              <a:rPr lang="en-US" sz="1600" dirty="0" err="1" smtClean="0">
                <a:latin typeface="Sylfaen" pitchFamily="18" charset="0"/>
              </a:rPr>
              <a:t>შესაძლო</a:t>
            </a:r>
            <a:r>
              <a:rPr lang="en-US" sz="1600" dirty="0" smtClean="0">
                <a:latin typeface="Sylfaen" pitchFamily="18" charset="0"/>
              </a:rPr>
              <a:t> </a:t>
            </a:r>
            <a:r>
              <a:rPr lang="en-US" sz="1600" dirty="0" err="1" smtClean="0">
                <a:latin typeface="Sylfaen" pitchFamily="18" charset="0"/>
              </a:rPr>
              <a:t>ზემოქმედებას</a:t>
            </a:r>
            <a:r>
              <a:rPr lang="en-US" sz="1600" dirty="0" smtClean="0">
                <a:latin typeface="Sylfaen" pitchFamily="18" charset="0"/>
              </a:rPr>
              <a:t>, </a:t>
            </a:r>
            <a:r>
              <a:rPr lang="en-US" sz="1600" dirty="0" err="1" smtClean="0">
                <a:latin typeface="Sylfaen" pitchFamily="18" charset="0"/>
              </a:rPr>
              <a:t>რომელიც</a:t>
            </a:r>
            <a:r>
              <a:rPr lang="en-US" sz="1600" dirty="0" smtClean="0">
                <a:latin typeface="Sylfaen" pitchFamily="18" charset="0"/>
              </a:rPr>
              <a:t> </a:t>
            </a:r>
            <a:r>
              <a:rPr lang="en-US" sz="1600" dirty="0" err="1" smtClean="0">
                <a:latin typeface="Sylfaen" pitchFamily="18" charset="0"/>
              </a:rPr>
              <a:t>დაკავშირებულია</a:t>
            </a:r>
            <a:r>
              <a:rPr lang="en-US" sz="1600" dirty="0" smtClean="0">
                <a:latin typeface="Sylfaen" pitchFamily="18" charset="0"/>
              </a:rPr>
              <a:t> </a:t>
            </a:r>
            <a:r>
              <a:rPr lang="en-US" sz="1600" dirty="0" err="1" smtClean="0">
                <a:latin typeface="Sylfaen" pitchFamily="18" charset="0"/>
              </a:rPr>
              <a:t>ასფალტბეტონის</a:t>
            </a:r>
            <a:r>
              <a:rPr lang="en-US" sz="1600" dirty="0" smtClean="0">
                <a:latin typeface="Sylfaen" pitchFamily="18" charset="0"/>
              </a:rPr>
              <a:t> </a:t>
            </a:r>
            <a:r>
              <a:rPr lang="en-US" sz="1600" dirty="0" err="1" smtClean="0">
                <a:latin typeface="Sylfaen" pitchFamily="18" charset="0"/>
              </a:rPr>
              <a:t>საწარმოს</a:t>
            </a:r>
            <a:r>
              <a:rPr lang="en-US" sz="1600" dirty="0" smtClean="0">
                <a:latin typeface="Sylfaen" pitchFamily="18" charset="0"/>
              </a:rPr>
              <a:t>  </a:t>
            </a:r>
            <a:r>
              <a:rPr lang="en-US" sz="1600" dirty="0" err="1" smtClean="0">
                <a:latin typeface="Sylfaen" pitchFamily="18" charset="0"/>
              </a:rPr>
              <a:t>მუშაობასთაან</a:t>
            </a:r>
            <a:r>
              <a:rPr lang="en-US" sz="1600" dirty="0" smtClean="0">
                <a:latin typeface="Sylfaen" pitchFamily="18" charset="0"/>
              </a:rPr>
              <a:t>, </a:t>
            </a:r>
            <a:r>
              <a:rPr lang="en-US" sz="1600" dirty="0" err="1" smtClean="0">
                <a:latin typeface="Sylfaen" pitchFamily="18" charset="0"/>
              </a:rPr>
              <a:t>მაგრამ</a:t>
            </a:r>
            <a:r>
              <a:rPr lang="en-US" sz="1600" dirty="0" smtClean="0">
                <a:latin typeface="Sylfaen" pitchFamily="18" charset="0"/>
              </a:rPr>
              <a:t> </a:t>
            </a:r>
            <a:r>
              <a:rPr lang="en-US" sz="1600" dirty="0" err="1" smtClean="0">
                <a:latin typeface="Sylfaen" pitchFamily="18" charset="0"/>
              </a:rPr>
              <a:t>ეს</a:t>
            </a:r>
            <a:r>
              <a:rPr lang="en-US" sz="1600" dirty="0" smtClean="0">
                <a:latin typeface="Sylfaen" pitchFamily="18" charset="0"/>
              </a:rPr>
              <a:t> </a:t>
            </a:r>
            <a:r>
              <a:rPr lang="en-US" sz="1600" dirty="0" err="1" smtClean="0">
                <a:latin typeface="Sylfaen" pitchFamily="18" charset="0"/>
              </a:rPr>
              <a:t>დაკავშირებული</a:t>
            </a:r>
            <a:r>
              <a:rPr lang="en-US" sz="1600" dirty="0" smtClean="0">
                <a:latin typeface="Sylfaen" pitchFamily="18" charset="0"/>
              </a:rPr>
              <a:t> </a:t>
            </a:r>
            <a:r>
              <a:rPr lang="en-US" sz="1600" dirty="0" err="1" smtClean="0">
                <a:latin typeface="Sylfaen" pitchFamily="18" charset="0"/>
              </a:rPr>
              <a:t>იქნება</a:t>
            </a:r>
            <a:r>
              <a:rPr lang="en-US" sz="1600" dirty="0" smtClean="0">
                <a:latin typeface="Sylfaen" pitchFamily="18" charset="0"/>
              </a:rPr>
              <a:t> </a:t>
            </a:r>
            <a:r>
              <a:rPr lang="en-US" sz="1600" dirty="0" err="1" smtClean="0">
                <a:latin typeface="Sylfaen" pitchFamily="18" charset="0"/>
              </a:rPr>
              <a:t>ქვეყნის</a:t>
            </a:r>
            <a:r>
              <a:rPr lang="en-US" sz="1600" dirty="0" smtClean="0">
                <a:latin typeface="Sylfaen" pitchFamily="18" charset="0"/>
              </a:rPr>
              <a:t> </a:t>
            </a:r>
            <a:r>
              <a:rPr lang="en-US" sz="1600" dirty="0" err="1" smtClean="0">
                <a:latin typeface="Sylfaen" pitchFamily="18" charset="0"/>
              </a:rPr>
              <a:t>ერთ-ერთ</a:t>
            </a:r>
            <a:r>
              <a:rPr lang="en-US" sz="1600" dirty="0" smtClean="0">
                <a:latin typeface="Sylfaen" pitchFamily="18" charset="0"/>
              </a:rPr>
              <a:t> </a:t>
            </a:r>
            <a:r>
              <a:rPr lang="en-US" sz="1600" dirty="0" err="1" smtClean="0">
                <a:latin typeface="Sylfaen" pitchFamily="18" charset="0"/>
              </a:rPr>
              <a:t>პრიორიტეტულ</a:t>
            </a:r>
            <a:r>
              <a:rPr lang="en-US" sz="1600" dirty="0" smtClean="0">
                <a:latin typeface="Sylfaen" pitchFamily="18" charset="0"/>
              </a:rPr>
              <a:t> </a:t>
            </a:r>
            <a:r>
              <a:rPr lang="en-US" sz="1600" dirty="0" err="1" smtClean="0">
                <a:latin typeface="Sylfaen" pitchFamily="18" charset="0"/>
              </a:rPr>
              <a:t>მიმართულების</a:t>
            </a:r>
            <a:r>
              <a:rPr lang="en-US" sz="1600" dirty="0" smtClean="0">
                <a:latin typeface="Sylfaen" pitchFamily="18" charset="0"/>
              </a:rPr>
              <a:t> - </a:t>
            </a:r>
            <a:r>
              <a:rPr lang="en-US" sz="1600" dirty="0" err="1" smtClean="0">
                <a:latin typeface="Sylfaen" pitchFamily="18" charset="0"/>
              </a:rPr>
              <a:t>ინფრასტრუქტურის</a:t>
            </a:r>
            <a:r>
              <a:rPr lang="en-US" sz="1600" dirty="0" smtClean="0">
                <a:latin typeface="Sylfaen" pitchFamily="18" charset="0"/>
              </a:rPr>
              <a:t> </a:t>
            </a:r>
            <a:r>
              <a:rPr lang="en-US" sz="1600" dirty="0" err="1" smtClean="0">
                <a:latin typeface="Sylfaen" pitchFamily="18" charset="0"/>
              </a:rPr>
              <a:t>განვითარებისათვის</a:t>
            </a:r>
            <a:r>
              <a:rPr lang="en-US" sz="1600" dirty="0" smtClean="0">
                <a:latin typeface="Sylfaen" pitchFamily="18" charset="0"/>
              </a:rPr>
              <a:t> </a:t>
            </a:r>
            <a:r>
              <a:rPr lang="en-US" sz="1600" dirty="0" err="1" smtClean="0">
                <a:latin typeface="Sylfaen" pitchFamily="18" charset="0"/>
              </a:rPr>
              <a:t>ერთ-ერთი</a:t>
            </a:r>
            <a:r>
              <a:rPr lang="en-US" sz="1600" dirty="0" smtClean="0">
                <a:latin typeface="Sylfaen" pitchFamily="18" charset="0"/>
              </a:rPr>
              <a:t> </a:t>
            </a:r>
            <a:r>
              <a:rPr lang="en-US" sz="1600" dirty="0" err="1" smtClean="0">
                <a:latin typeface="Sylfaen" pitchFamily="18" charset="0"/>
              </a:rPr>
              <a:t>ძირითადი</a:t>
            </a:r>
            <a:r>
              <a:rPr lang="en-US" sz="1600" dirty="0" smtClean="0">
                <a:latin typeface="Sylfaen" pitchFamily="18" charset="0"/>
              </a:rPr>
              <a:t> </a:t>
            </a:r>
            <a:r>
              <a:rPr lang="en-US" sz="1600" dirty="0" err="1" smtClean="0">
                <a:latin typeface="Sylfaen" pitchFamily="18" charset="0"/>
              </a:rPr>
              <a:t>მიმართულების</a:t>
            </a:r>
            <a:r>
              <a:rPr lang="ka-GE" sz="1600" dirty="0" smtClean="0">
                <a:latin typeface="Sylfaen" pitchFamily="18" charset="0"/>
              </a:rPr>
              <a:t> - ინფრასტრუქტურის განვითარების, </a:t>
            </a:r>
            <a:r>
              <a:rPr lang="en-US" sz="1600" dirty="0" err="1" smtClean="0">
                <a:latin typeface="Sylfaen" pitchFamily="18" charset="0"/>
              </a:rPr>
              <a:t>გზების</a:t>
            </a:r>
            <a:r>
              <a:rPr lang="en-US" sz="1600" dirty="0" smtClean="0">
                <a:latin typeface="Sylfaen" pitchFamily="18" charset="0"/>
              </a:rPr>
              <a:t> </a:t>
            </a:r>
            <a:r>
              <a:rPr lang="en-US" sz="1600" dirty="0" err="1" smtClean="0">
                <a:latin typeface="Sylfaen" pitchFamily="18" charset="0"/>
              </a:rPr>
              <a:t>მშენებლობაზე</a:t>
            </a:r>
            <a:r>
              <a:rPr lang="en-US" sz="1600" dirty="0" smtClean="0">
                <a:latin typeface="Sylfaen" pitchFamily="18" charset="0"/>
              </a:rPr>
              <a:t> </a:t>
            </a:r>
            <a:r>
              <a:rPr lang="en-US" sz="1600" dirty="0" err="1" smtClean="0">
                <a:latin typeface="Sylfaen" pitchFamily="18" charset="0"/>
              </a:rPr>
              <a:t>უარის</a:t>
            </a:r>
            <a:r>
              <a:rPr lang="en-US" sz="1600" dirty="0" smtClean="0">
                <a:latin typeface="Sylfaen" pitchFamily="18" charset="0"/>
              </a:rPr>
              <a:t> </a:t>
            </a:r>
            <a:r>
              <a:rPr lang="en-US" sz="1600" dirty="0" err="1" smtClean="0">
                <a:latin typeface="Sylfaen" pitchFamily="18" charset="0"/>
              </a:rPr>
              <a:t>თქმა</a:t>
            </a:r>
            <a:r>
              <a:rPr lang="en-US" sz="1600" dirty="0" smtClean="0">
                <a:latin typeface="Sylfaen" pitchFamily="18" charset="0"/>
              </a:rPr>
              <a:t> </a:t>
            </a:r>
            <a:r>
              <a:rPr lang="en-US" sz="1600" dirty="0" err="1" smtClean="0">
                <a:latin typeface="Sylfaen" pitchFamily="18" charset="0"/>
              </a:rPr>
              <a:t>ან</a:t>
            </a:r>
            <a:r>
              <a:rPr lang="en-US" sz="1600" dirty="0" smtClean="0">
                <a:latin typeface="Sylfaen" pitchFamily="18" charset="0"/>
              </a:rPr>
              <a:t> </a:t>
            </a:r>
            <a:r>
              <a:rPr lang="en-US" sz="1600" dirty="0" err="1" smtClean="0">
                <a:latin typeface="Sylfaen" pitchFamily="18" charset="0"/>
              </a:rPr>
              <a:t>შეჩერება</a:t>
            </a:r>
            <a:r>
              <a:rPr lang="en-US" sz="1600" dirty="0" smtClean="0">
                <a:latin typeface="Sylfaen" pitchFamily="18" charset="0"/>
              </a:rPr>
              <a:t>, </a:t>
            </a:r>
            <a:r>
              <a:rPr lang="en-US" sz="1600" dirty="0" err="1" smtClean="0">
                <a:latin typeface="Sylfaen" pitchFamily="18" charset="0"/>
              </a:rPr>
              <a:t>რადგან</a:t>
            </a:r>
            <a:r>
              <a:rPr lang="en-US" sz="1600" dirty="0" smtClean="0">
                <a:latin typeface="Sylfaen" pitchFamily="18" charset="0"/>
              </a:rPr>
              <a:t> </a:t>
            </a:r>
            <a:r>
              <a:rPr lang="en-US" sz="1600" dirty="0" err="1" smtClean="0">
                <a:latin typeface="Sylfaen" pitchFamily="18" charset="0"/>
              </a:rPr>
              <a:t>ასფალტი</a:t>
            </a:r>
            <a:r>
              <a:rPr lang="en-US" sz="1600" dirty="0" smtClean="0">
                <a:latin typeface="Sylfaen" pitchFamily="18" charset="0"/>
              </a:rPr>
              <a:t> </a:t>
            </a:r>
            <a:r>
              <a:rPr lang="en-US" sz="1600" dirty="0" err="1" smtClean="0">
                <a:latin typeface="Sylfaen" pitchFamily="18" charset="0"/>
              </a:rPr>
              <a:t>წარმოადგენს</a:t>
            </a:r>
            <a:r>
              <a:rPr lang="en-US" sz="1600" dirty="0" smtClean="0">
                <a:latin typeface="Sylfaen" pitchFamily="18" charset="0"/>
              </a:rPr>
              <a:t> </a:t>
            </a:r>
            <a:r>
              <a:rPr lang="en-US" sz="1600" dirty="0" err="1" smtClean="0">
                <a:latin typeface="Sylfaen" pitchFamily="18" charset="0"/>
              </a:rPr>
              <a:t>გზების</a:t>
            </a:r>
            <a:r>
              <a:rPr lang="en-US" sz="1600" dirty="0" smtClean="0">
                <a:latin typeface="Sylfaen" pitchFamily="18" charset="0"/>
              </a:rPr>
              <a:t> </a:t>
            </a:r>
            <a:r>
              <a:rPr lang="en-US" sz="1600" dirty="0" err="1" smtClean="0">
                <a:latin typeface="Sylfaen" pitchFamily="18" charset="0"/>
              </a:rPr>
              <a:t>მშენებლობისათვის</a:t>
            </a:r>
            <a:r>
              <a:rPr lang="en-US" sz="1600" dirty="0" smtClean="0">
                <a:latin typeface="Sylfaen" pitchFamily="18" charset="0"/>
              </a:rPr>
              <a:t> </a:t>
            </a:r>
            <a:r>
              <a:rPr lang="en-US" sz="1600" dirty="0" err="1" smtClean="0">
                <a:latin typeface="Sylfaen" pitchFamily="18" charset="0"/>
              </a:rPr>
              <a:t>მთავარ</a:t>
            </a:r>
            <a:r>
              <a:rPr lang="en-US" sz="1600" dirty="0" smtClean="0">
                <a:latin typeface="Sylfaen" pitchFamily="18" charset="0"/>
              </a:rPr>
              <a:t> </a:t>
            </a:r>
            <a:r>
              <a:rPr lang="en-US" sz="1600" dirty="0" err="1" smtClean="0">
                <a:latin typeface="Sylfaen" pitchFamily="18" charset="0"/>
              </a:rPr>
              <a:t>პროდუქტს</a:t>
            </a:r>
            <a:r>
              <a:rPr lang="en-US" sz="1600" dirty="0" smtClean="0">
                <a:latin typeface="Sylfaen" pitchFamily="18" charset="0"/>
              </a:rPr>
              <a:t>.</a:t>
            </a:r>
            <a:r>
              <a:rPr lang="ka-GE" sz="1600" dirty="0" smtClean="0">
                <a:latin typeface="Sylfaen" pitchFamily="18" charset="0"/>
              </a:rPr>
              <a:t> მოწესრიგებული გზები წარმოადგენს რეგიონის ინფრასტრუქტურის განვითარების ერთ-ერთ მთავარ მიმართულებას. </a:t>
            </a:r>
            <a:r>
              <a:rPr lang="en-US" sz="1600" dirty="0" err="1" smtClean="0">
                <a:latin typeface="Sylfaen" pitchFamily="18" charset="0"/>
              </a:rPr>
              <a:t>გარდა</a:t>
            </a:r>
            <a:r>
              <a:rPr lang="en-US" sz="1600" dirty="0" smtClean="0">
                <a:latin typeface="Sylfaen" pitchFamily="18" charset="0"/>
              </a:rPr>
              <a:t> </a:t>
            </a:r>
            <a:r>
              <a:rPr lang="en-US" sz="1600" dirty="0" err="1" smtClean="0">
                <a:latin typeface="Sylfaen" pitchFamily="18" charset="0"/>
              </a:rPr>
              <a:t>აღნიშნულისა</a:t>
            </a:r>
            <a:r>
              <a:rPr lang="en-US" sz="1600" dirty="0" smtClean="0">
                <a:latin typeface="Sylfaen" pitchFamily="18" charset="0"/>
              </a:rPr>
              <a:t> </a:t>
            </a:r>
            <a:r>
              <a:rPr lang="ka-GE" sz="1600" dirty="0" smtClean="0">
                <a:latin typeface="Sylfaen" pitchFamily="18" charset="0"/>
              </a:rPr>
              <a:t>არ მოხდება ქვეყანაში ახალი სამუშაო ადგილების შექმნა, </a:t>
            </a:r>
            <a:r>
              <a:rPr lang="en-US" sz="1600" dirty="0" err="1" smtClean="0">
                <a:latin typeface="Sylfaen" pitchFamily="18" charset="0"/>
              </a:rPr>
              <a:t>რაც</a:t>
            </a:r>
            <a:r>
              <a:rPr lang="en-US" sz="1600" dirty="0" smtClean="0">
                <a:latin typeface="Sylfaen" pitchFamily="18" charset="0"/>
              </a:rPr>
              <a:t> </a:t>
            </a:r>
            <a:r>
              <a:rPr lang="en-US" sz="1600" dirty="0" err="1" smtClean="0">
                <a:latin typeface="Sylfaen" pitchFamily="18" charset="0"/>
              </a:rPr>
              <a:t>მეტად</a:t>
            </a:r>
            <a:r>
              <a:rPr lang="en-US" sz="1600" dirty="0" smtClean="0">
                <a:latin typeface="Sylfaen" pitchFamily="18" charset="0"/>
              </a:rPr>
              <a:t> </a:t>
            </a:r>
            <a:r>
              <a:rPr lang="en-US" sz="1600" dirty="0" err="1" smtClean="0">
                <a:latin typeface="Sylfaen" pitchFamily="18" charset="0"/>
              </a:rPr>
              <a:t>არასასურველი</a:t>
            </a:r>
            <a:r>
              <a:rPr lang="en-US" sz="1600" dirty="0" smtClean="0">
                <a:latin typeface="Sylfaen" pitchFamily="18" charset="0"/>
              </a:rPr>
              <a:t> </a:t>
            </a:r>
            <a:r>
              <a:rPr lang="en-US" sz="1600" dirty="0" err="1" smtClean="0">
                <a:latin typeface="Sylfaen" pitchFamily="18" charset="0"/>
              </a:rPr>
              <a:t>შედეგის</a:t>
            </a:r>
            <a:r>
              <a:rPr lang="en-US" sz="1600" dirty="0" smtClean="0">
                <a:latin typeface="Sylfaen" pitchFamily="18" charset="0"/>
              </a:rPr>
              <a:t> </a:t>
            </a:r>
            <a:r>
              <a:rPr lang="en-US" sz="1600" dirty="0" err="1" smtClean="0">
                <a:latin typeface="Sylfaen" pitchFamily="18" charset="0"/>
              </a:rPr>
              <a:t>მომტანია</a:t>
            </a:r>
            <a:r>
              <a:rPr lang="ka-GE" sz="1600" dirty="0" smtClean="0">
                <a:latin typeface="Sylfaen" pitchFamily="18" charset="0"/>
              </a:rPr>
              <a:t>, რადგან ასევე ახალი სამუშაო ადგილების შექმნა ქვეყნისთვის წარმოადგენს ერთ-ერთ პრიორიტეტულ მიმართულებას. </a:t>
            </a:r>
            <a:r>
              <a:rPr lang="en-US" sz="1600" dirty="0" err="1" smtClean="0">
                <a:latin typeface="Sylfaen" pitchFamily="18" charset="0"/>
              </a:rPr>
              <a:t>ამიტომაც</a:t>
            </a:r>
            <a:r>
              <a:rPr lang="en-US" sz="1600" dirty="0" smtClean="0">
                <a:latin typeface="Sylfaen" pitchFamily="18" charset="0"/>
              </a:rPr>
              <a:t>  </a:t>
            </a:r>
            <a:r>
              <a:rPr lang="en-US" sz="1600" dirty="0" err="1" smtClean="0">
                <a:latin typeface="Sylfaen" pitchFamily="18" charset="0"/>
              </a:rPr>
              <a:t>არაქმედების</a:t>
            </a:r>
            <a:r>
              <a:rPr lang="en-US" sz="1600" dirty="0" smtClean="0">
                <a:latin typeface="Sylfaen" pitchFamily="18" charset="0"/>
              </a:rPr>
              <a:t> </a:t>
            </a:r>
            <a:r>
              <a:rPr lang="en-US" sz="1600" dirty="0" err="1" smtClean="0">
                <a:latin typeface="Sylfaen" pitchFamily="18" charset="0"/>
              </a:rPr>
              <a:t>ალტერნატივა</a:t>
            </a:r>
            <a:r>
              <a:rPr lang="en-US" sz="1600" dirty="0" smtClean="0">
                <a:latin typeface="Sylfaen" pitchFamily="18" charset="0"/>
              </a:rPr>
              <a:t> </a:t>
            </a:r>
            <a:r>
              <a:rPr lang="en-US" sz="1600" dirty="0" err="1" smtClean="0">
                <a:latin typeface="Sylfaen" pitchFamily="18" charset="0"/>
              </a:rPr>
              <a:t>მიუღებელია</a:t>
            </a:r>
            <a:r>
              <a:rPr lang="en-US" sz="1600" dirty="0" smtClean="0">
                <a:latin typeface="Sylfaen" pitchFamily="18" charset="0"/>
              </a:rPr>
              <a:t>.</a:t>
            </a:r>
          </a:p>
          <a:p>
            <a:pPr algn="just"/>
            <a:r>
              <a:rPr lang="ka-GE" sz="1600" dirty="0" smtClean="0">
                <a:latin typeface="Sylfaen" pitchFamily="18" charset="0"/>
              </a:rPr>
              <a:t>აღნიშნული ტიპის საწარმოსათვის შერჩეული ტერიტორია წარმოადგენს ხელსაყრელ ადგილს ასფალტის წარმოებისათვის, რადგან აღნიშნული ტერიტორია წარმოადგენს არასასოფლო დანიშნულების მიწის ნაკვეთს. აღნიშნულ ტერიტორიაზე არსებობს ყველა ის ინფრასტრუქტურა (დენი, წყალი,  გზა), რაც საჭიროა ასეთი ტიპის საწარმოებისათვის. 	საწარმოს განთავსების ტერიტორიის ადგილმდებარეობა განსაზღვრავს ნედლეულის, საწარმოო ნარჩენების და მზა პროდუქციის ტრანსპორტირების ხარჯების ოპტიმიზაციის შესაძლებლობას. საწარმოსათვის შერჩეული ტერიტორია წარმოადგენს მის საკუთრებას და მისგან უახლოესი დასახლებული პუნქტი დაშორებულია 900 მეტრით. ყოველივე აქედან გამომდინარე, არ მომხდარა სხვა ალტერნატიული ადგილების შერჩევა.</a:t>
            </a:r>
            <a:endParaRPr lang="ka-GE" sz="1600" dirty="0">
              <a:latin typeface="Sylfae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500</TotalTime>
  <Words>1899</Words>
  <Application>Microsoft Office PowerPoint</Application>
  <PresentationFormat>Custom</PresentationFormat>
  <Paragraphs>134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Wood Type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გზშ-ს პროცესში დეტალურად შესწავლილი იქნება შემდეგი სახის ზემოქმედებები:</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 Tsomikuridze</dc:creator>
  <cp:lastModifiedBy>User</cp:lastModifiedBy>
  <cp:revision>51</cp:revision>
  <dcterms:created xsi:type="dcterms:W3CDTF">2019-09-05T11:28:05Z</dcterms:created>
  <dcterms:modified xsi:type="dcterms:W3CDTF">2020-04-18T05:33:57Z</dcterms:modified>
</cp:coreProperties>
</file>