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F18DB-5131-43D6-A652-CFE1F20287F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1231B-A6AB-4182-A864-8B67A1391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1231B-A6AB-4182-A864-8B67A1391E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60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445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876089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696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39144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3526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0179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518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178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601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857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230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971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62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081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787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BBC9D-603A-4AE7-904E-992DFCBD1C9F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EF62E7-63C3-4539-8053-34429824C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461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3879" y="1399142"/>
            <a:ext cx="9679709" cy="448386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ka-GE" sz="3200" b="1" dirty="0" smtClean="0">
                <a:solidFill>
                  <a:schemeClr val="tx1"/>
                </a:solidFill>
              </a:rPr>
              <a:t>შპს „არერსა მეთალ”-ის</a:t>
            </a:r>
            <a:r>
              <a:rPr lang="ka-GE" sz="3200" dirty="0" smtClean="0"/>
              <a:t> </a:t>
            </a:r>
            <a:r>
              <a:rPr lang="ka-GE" sz="3200" b="1" dirty="0" smtClean="0">
                <a:solidFill>
                  <a:schemeClr val="tx1"/>
                </a:solidFill>
              </a:rPr>
              <a:t>მეორადი ნედლეულიდან ფერადი ლითონების წარმოების  ქარხნის მშნებლობისა და ექსპლუატაციის პროექტი</a:t>
            </a:r>
            <a:endParaRPr lang="ka-GE" sz="3200" b="1" dirty="0">
              <a:solidFill>
                <a:schemeClr val="tx1"/>
              </a:solidFill>
            </a:endParaRPr>
          </a:p>
          <a:p>
            <a:pPr algn="ctr"/>
            <a:r>
              <a:rPr lang="ka-GE" sz="3200" b="1" dirty="0" smtClean="0">
                <a:solidFill>
                  <a:schemeClr val="tx1"/>
                </a:solidFill>
              </a:rPr>
              <a:t>(</a:t>
            </a:r>
            <a:r>
              <a:rPr lang="ka-GE" sz="2300" b="1" dirty="0" smtClean="0">
                <a:solidFill>
                  <a:schemeClr val="tx1"/>
                </a:solidFill>
              </a:rPr>
              <a:t>ოზურგეთის მუნიციპალიტეტის სოფ. ლიხაური, ქუჩა 1, ნაკვეთი 107, საკადასტრო კოდი: </a:t>
            </a:r>
            <a:r>
              <a:rPr lang="en-US" sz="2300" b="1" dirty="0" smtClean="0">
                <a:solidFill>
                  <a:schemeClr val="tx1"/>
                </a:solidFill>
              </a:rPr>
              <a:t>N 26.16.19.006</a:t>
            </a:r>
            <a:r>
              <a:rPr lang="ka-GE" sz="2300" b="1" dirty="0" smtClean="0">
                <a:solidFill>
                  <a:schemeClr val="tx1"/>
                </a:solidFill>
              </a:rPr>
              <a:t>).</a:t>
            </a:r>
            <a:endParaRPr lang="en-US" sz="2300" b="1" dirty="0" smtClean="0">
              <a:solidFill>
                <a:schemeClr val="tx1"/>
              </a:solidFill>
            </a:endParaRPr>
          </a:p>
          <a:p>
            <a:pPr algn="ctr"/>
            <a:r>
              <a:rPr lang="ka-GE" sz="32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ka-GE" sz="3200" b="1" dirty="0" smtClean="0">
                <a:solidFill>
                  <a:schemeClr val="tx1"/>
                </a:solidFill>
              </a:rPr>
              <a:t>ს კ ო პ ი ნ გ ი ს   ა ნ გ ა რ ი შ ი</a:t>
            </a:r>
            <a:endParaRPr lang="ka-GE" sz="3200" b="1" dirty="0">
              <a:solidFill>
                <a:schemeClr val="tx1"/>
              </a:solidFill>
            </a:endParaRPr>
          </a:p>
          <a:p>
            <a:pPr algn="ctr"/>
            <a:endParaRPr lang="ka-GE" sz="3200" b="1" dirty="0"/>
          </a:p>
          <a:p>
            <a:pPr algn="ctr"/>
            <a:r>
              <a:rPr lang="ka-GE" sz="3200" b="1" dirty="0"/>
              <a:t> </a:t>
            </a:r>
            <a:endParaRPr lang="ka-GE" sz="3200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19869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123" y="456254"/>
            <a:ext cx="9919790" cy="5812344"/>
          </a:xfrm>
        </p:spPr>
        <p:txBody>
          <a:bodyPr>
            <a:normAutofit fontScale="90000"/>
          </a:bodyPr>
          <a:lstStyle/>
          <a:p>
            <a:r>
              <a:rPr lang="ka-G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სკოპინგის ეტაპზე კვლევის შედეგების მიხედვით</a:t>
            </a:r>
            <a:r>
              <a:rPr lang="ka-G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:</a:t>
            </a:r>
            <a:br>
              <a:rPr lang="ka-G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ka-G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ka-G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საწარმოს მიმდებარე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დ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საცხოვრებელი განაშენიანების საზღვარზე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მავნე ნივთიერებათა  კოცენტრაციების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კანონმდებლობით გათვალისწინებულ ნორმებ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ზე გადაჭარბება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მოსალოდნელი არ არის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 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საცხოვრებელი ზონის საზღვარზე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ხმაურის დონეების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კანონმდებლობით გათვალისწინებულ ნორმებ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ზე გადაჭარბება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მოსალოდნელი არ არის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  <a:b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600" b="1" dirty="0" smtClean="0"/>
              <a:t> </a:t>
            </a:r>
            <a:r>
              <a:rPr lang="ka-GE" sz="1600" b="1" dirty="0" smtClean="0"/>
              <a:t>-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მოსალოდნელი არ არის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გეოლოგიური გარემოს სტაბილურობის დარღვევა, ზემოქმედება ნიადაგებზე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;</a:t>
            </a:r>
            <a:b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-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ზედაპირული წყლების ხარჯი  არ იცვლება,  გავლენას არ ახდენს წყლის ჰაბიტატებზე /იქთიოფაუნაზე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.  ნივთიერებათა ფონური კონცენტრაცია და წყლის სიმღვრივე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არ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შეიცვლება. შემარბილებელი ღონისძიებების გათვალისწინებით ნარჩენი ზემოქმედება იქნება ძალიან დაბალი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;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გრუნტის წყლის დებ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ე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ტზე ზემოქმედების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მნიშვნელობა დაბალია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. გრუნტის წყლებში მავნე    ნივთიერებათა კონცენტრაციების მატება  ნაკლებ სავარაუდოა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;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 მიწის ნაკვეთი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მდებარეობს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ინდუსტრიულ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ზონაში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. 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ტერიტორიაზე ხე მცენარეები წარმოდგენილი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ხელოვნურად განაშენიანებული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ერთეული ეგზ. სახით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საკვლევ რაიონში 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დაცული ტერიტორი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ები არ არის განთავსებული, 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რაც მინიმუმამდე ამცირებს ბიოლოგიურ გარემოზე ზემოქმედების რისკებს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;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მოსახლეობისთვის ხედის ცვლილება შეუმჩნეველია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და 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ლანდშაფტის ცვლილება უმნიშვნელოა.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შესაბამისად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ვიზუალურ-ლანდშაფტური ცვლილება შეიძლება შეფასდეს, როგორც დაბალი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;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ka-GE" sz="1800" dirty="0" smtClean="0"/>
              <a:t>- </a:t>
            </a:r>
            <a:r>
              <a:rPr lang="pt-BR" sz="1800" dirty="0" smtClean="0"/>
              <a:t> 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საწარმოს ბიზნეს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გეგმით გათვალისწინებულია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60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-მდე ახალი სამუშაო ადგილის შექმნა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რომელიც შეივსება ადგილობრივი მუშახელით,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საწარმოს ექსპლუატაციის პროცესში ადგილი ექნება ცენტრალური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და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ადგილობრივი ბიუჯეტის შემოსავლების ზრდას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რაც მნიშვნელოვანი დადებითი ზემოქმედებაა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სოციალურ-ეკონომიკურ გარემოზე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;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ka-GE" sz="1800" dirty="0" smtClean="0"/>
              <a:t> - </a:t>
            </a:r>
            <a:r>
              <a:rPr lang="ka-GE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საპროექტო საწარმოსთან  სხვა სამრეწველო ობიექტების სიახლოვის გათვალისწინებით მოსალოდნელია კუმულაციური ზემოქმედება, რაც მოითხოვს დამატებით შესწავლას და შეფასებას.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1998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071" y="328546"/>
            <a:ext cx="9876165" cy="936835"/>
          </a:xfrm>
        </p:spPr>
        <p:txBody>
          <a:bodyPr>
            <a:normAutofit/>
          </a:bodyPr>
          <a:lstStyle/>
          <a:p>
            <a:r>
              <a:rPr lang="ka-GE" sz="2400" dirty="0"/>
              <a:t>გზშ-ს ეტაპზე შესასწავლი ზემოქმედების </a:t>
            </a:r>
            <a:r>
              <a:rPr lang="ka-GE" sz="2400" dirty="0" smtClean="0"/>
              <a:t>სახეები </a:t>
            </a:r>
            <a:r>
              <a:rPr lang="ka-GE" sz="2400" dirty="0"/>
              <a:t>და მეთოდები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1405" y="1297652"/>
            <a:ext cx="10099018" cy="4645892"/>
          </a:xfrm>
        </p:spPr>
        <p:txBody>
          <a:bodyPr>
            <a:normAutofit/>
          </a:bodyPr>
          <a:lstStyle/>
          <a:p>
            <a:r>
              <a:rPr lang="ka-GE" dirty="0" smtClean="0"/>
              <a:t>საწარმოს მშნებლობისა  და ექსპლუატაციი ეტაპზე ატმოსფერულ ჰაერში ემისიების და ხმაურის ძირითადი წყაროების განლაგების და მათი მახასიათებლების დაზუსტება;</a:t>
            </a:r>
          </a:p>
          <a:p>
            <a:r>
              <a:rPr lang="ka-GE" dirty="0" smtClean="0"/>
              <a:t>საანგარიშო წერტილების განსაზღვრით, ხმაურის დონეების და ატმოსფერულ ჰაერში დამაბინძურებელი ნივთიერებების კონცენტრაციების მოდელირება, შემარბილებელი ღონისძიებები და  მონიტორინგის გეგმა;</a:t>
            </a:r>
          </a:p>
          <a:p>
            <a:r>
              <a:rPr lang="ka-GE" dirty="0" smtClean="0"/>
              <a:t>წყლის ხარისხზე ზემოქმედების წყაროების დაზუსტება, კონკრეტული შემარბილებელი ღონისძიებები;</a:t>
            </a:r>
          </a:p>
          <a:p>
            <a:r>
              <a:rPr lang="ka-GE" dirty="0" smtClean="0"/>
              <a:t>ნიადაგის/გრუნტის ზედაპირული ფენის დაბინძურების მაღალი რისკის უბნების დაზუსტება, პრევენციული/შემარბილებელი ღონისძიებების შემუშავება;</a:t>
            </a:r>
          </a:p>
          <a:p>
            <a:r>
              <a:rPr lang="ka-GE" dirty="0" smtClean="0"/>
              <a:t>წარმოქმნილი ნარჩენების სახეობები, რაოდენობა და მათი მართვის საკითხები;</a:t>
            </a:r>
          </a:p>
          <a:p>
            <a:r>
              <a:rPr lang="ka-GE" dirty="0"/>
              <a:t>ადამიანთა (მოსახლეობა და პროექტის ფარგლებში დასაქმებული პერსონალი) ჯანმრთელობასა </a:t>
            </a:r>
            <a:r>
              <a:rPr lang="ka-GE" dirty="0" smtClean="0"/>
              <a:t>და უსაფრთხოებასთან </a:t>
            </a:r>
            <a:r>
              <a:rPr lang="ka-GE" dirty="0"/>
              <a:t>დაკავშირებული ზემოქმედების პირდაპირი რისკების  პრევენციის მიზნით მნიშვნელოვანია უსაფრთხოების ზომების მკაცრი დაცვა და მუდმივი </a:t>
            </a:r>
            <a:r>
              <a:rPr lang="ka-GE" dirty="0" smtClean="0"/>
              <a:t>ზედამხედველობა;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28873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436" y="725710"/>
            <a:ext cx="9346533" cy="5807292"/>
          </a:xfrm>
        </p:spPr>
        <p:txBody>
          <a:bodyPr>
            <a:noAutofit/>
          </a:bodyPr>
          <a:lstStyle/>
          <a:p>
            <a:r>
              <a:rPr lang="ka-GE" sz="2800" dirty="0"/>
              <a:t>საქმიანობის განხორციელების  პროცესში  უარყოფითი ზემოქმედებების </a:t>
            </a:r>
            <a:r>
              <a:rPr lang="ka-GE" sz="2800" dirty="0" smtClean="0"/>
              <a:t>შემცირების  ერთ-ერთი </a:t>
            </a:r>
            <a:r>
              <a:rPr lang="ka-GE" sz="2800" dirty="0"/>
              <a:t>წინაპირობაა დაგეგმილი საქმიანობის სწორი მართვა მკაცრი</a:t>
            </a:r>
            <a:br>
              <a:rPr lang="ka-GE" sz="2800" dirty="0"/>
            </a:br>
            <a:r>
              <a:rPr lang="ka-GE" sz="2800" dirty="0"/>
              <a:t>მეთვალყურეობის (გარემოსდაცვითი მონიტორინგის) პირობებში</a:t>
            </a:r>
            <a:r>
              <a:rPr lang="ka-GE" sz="2800" dirty="0" smtClean="0"/>
              <a:t>.</a:t>
            </a:r>
            <a:br>
              <a:rPr lang="ka-GE" sz="2800" dirty="0" smtClean="0"/>
            </a:br>
            <a:r>
              <a:rPr lang="ka-GE" sz="2800" dirty="0"/>
              <a:t/>
            </a:r>
            <a:br>
              <a:rPr lang="ka-GE" sz="2800" dirty="0"/>
            </a:br>
            <a:r>
              <a:rPr lang="ka-GE" sz="2800" dirty="0" smtClean="0"/>
              <a:t/>
            </a:r>
            <a:br>
              <a:rPr lang="ka-GE" sz="2800" dirty="0" smtClean="0"/>
            </a:br>
            <a:r>
              <a:rPr lang="ka-GE" sz="2800" dirty="0"/>
              <a:t/>
            </a:r>
            <a:br>
              <a:rPr lang="ka-GE" sz="2800" dirty="0"/>
            </a:br>
            <a:r>
              <a:rPr lang="ka-GE" sz="2800" dirty="0" smtClean="0"/>
              <a:t/>
            </a:r>
            <a:br>
              <a:rPr lang="ka-GE" sz="2800" dirty="0" smtClean="0"/>
            </a:br>
            <a:r>
              <a:rPr lang="ka-GE" dirty="0" smtClean="0">
                <a:solidFill>
                  <a:srgbClr val="00B050"/>
                </a:solidFill>
              </a:rPr>
              <a:t>         გმადლობთ   </a:t>
            </a:r>
            <a:r>
              <a:rPr lang="ka-GE" dirty="0">
                <a:solidFill>
                  <a:srgbClr val="00B050"/>
                </a:solidFill>
              </a:rPr>
              <a:t>ყურადღებისთვის</a:t>
            </a:r>
            <a:r>
              <a:rPr lang="ru-RU" dirty="0"/>
              <a:t/>
            </a:r>
            <a:br>
              <a:rPr lang="ru-RU" dirty="0"/>
            </a:br>
            <a:r>
              <a:rPr lang="ka-GE" sz="2800" dirty="0"/>
              <a:t/>
            </a:r>
            <a:br>
              <a:rPr lang="ka-GE" sz="2800" dirty="0"/>
            </a:b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8608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/>
              <a:t>საქართველოს კანონის ,,გარემოსდაცვითი შეფასების კოდექსი’’ პროცედურები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5144" y="1946313"/>
            <a:ext cx="8915400" cy="3777622"/>
          </a:xfrm>
        </p:spPr>
        <p:txBody>
          <a:bodyPr/>
          <a:lstStyle/>
          <a:p>
            <a:r>
              <a:rPr lang="ka-GE" sz="2400" dirty="0"/>
              <a:t>სკოპინგის ანგარიში</a:t>
            </a:r>
          </a:p>
          <a:p>
            <a:r>
              <a:rPr lang="ka-GE" sz="2400" dirty="0"/>
              <a:t>საზოგადოების ინფორმირება, საჯარო განხილვა, მოსაზრებების გათვალისწინება</a:t>
            </a:r>
          </a:p>
          <a:p>
            <a:r>
              <a:rPr lang="ka-GE" sz="2400" dirty="0"/>
              <a:t>სკოპინგის დასკვნა</a:t>
            </a:r>
          </a:p>
          <a:p>
            <a:r>
              <a:rPr lang="ka-GE" sz="2400" dirty="0"/>
              <a:t>გზშ-ს ანგარიში</a:t>
            </a:r>
          </a:p>
          <a:p>
            <a:r>
              <a:rPr lang="ka-GE" sz="2400" dirty="0"/>
              <a:t>საზოგადოების ინფორმირება, საჯარო განხილვა, მოსაზრებების გათვალისწინება</a:t>
            </a:r>
          </a:p>
          <a:p>
            <a:r>
              <a:rPr lang="ka-GE" sz="2400" dirty="0"/>
              <a:t>გადაწყვეტილება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11895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878" y="0"/>
            <a:ext cx="8911687" cy="653586"/>
          </a:xfrm>
        </p:spPr>
        <p:txBody>
          <a:bodyPr>
            <a:normAutofit/>
          </a:bodyPr>
          <a:lstStyle/>
          <a:p>
            <a:pPr algn="ctr"/>
            <a:r>
              <a:rPr lang="ka-GE" sz="2400" b="1" dirty="0">
                <a:solidFill>
                  <a:schemeClr val="tx1"/>
                </a:solidFill>
              </a:rPr>
              <a:t>პროექტის მოკლე აღწერა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816" y="549991"/>
            <a:ext cx="10008321" cy="5546435"/>
          </a:xfrm>
        </p:spPr>
        <p:txBody>
          <a:bodyPr/>
          <a:lstStyle/>
          <a:p>
            <a:pPr algn="just"/>
            <a:r>
              <a:rPr lang="ka-GE" sz="1600" dirty="0" smtClean="0"/>
              <a:t>მეორადი ნედლეულიდან ფერადი ლითონების წარმოების ქარხნის</a:t>
            </a:r>
            <a:r>
              <a:rPr lang="en-US" sz="1600" dirty="0" smtClean="0"/>
              <a:t> </a:t>
            </a:r>
            <a:r>
              <a:rPr lang="en-US" sz="1600" dirty="0" err="1" smtClean="0"/>
              <a:t>მშენებლობა</a:t>
            </a:r>
            <a:r>
              <a:rPr lang="en-US" sz="1600" dirty="0" smtClean="0"/>
              <a:t>  </a:t>
            </a:r>
            <a:r>
              <a:rPr lang="en-US" sz="1600" dirty="0" err="1" smtClean="0"/>
              <a:t>და</a:t>
            </a:r>
            <a:r>
              <a:rPr lang="en-US" sz="1600" dirty="0" smtClean="0"/>
              <a:t> </a:t>
            </a:r>
            <a:r>
              <a:rPr lang="en-US" sz="1600" dirty="0" err="1" smtClean="0"/>
              <a:t>ექსპლუატაცია</a:t>
            </a:r>
            <a:r>
              <a:rPr lang="en-US" sz="1600" dirty="0" smtClean="0"/>
              <a:t> </a:t>
            </a:r>
            <a:r>
              <a:rPr lang="ka-GE" sz="1600" dirty="0" smtClean="0"/>
              <a:t>დაგეგმილია ოზურგეთის მუნიციპალიტეტის სოფ. ლიხაურში, ქუჩა 1, ნაკვეთი 107-ში მდებარე 31 797.00 კვ.მ. ფართობის მქონე არასასოფლო-სამეურნეო დანიშნულების,  შ.პ.ს. „მანსაროვარ“-ის (საიდენტიფიკაციო ნომერი: 406030815) საკუთრებაში არსებულ მიწის ნაკვეთზე და მასზე განთავსებულ შენობა-ნაგებობებში. მიწის ნაკვეთის საკადასტრო კოდი: </a:t>
            </a:r>
            <a:r>
              <a:rPr lang="en-US" sz="1600" dirty="0" smtClean="0"/>
              <a:t>N</a:t>
            </a:r>
            <a:r>
              <a:rPr lang="ka-GE" sz="1600" dirty="0" smtClean="0"/>
              <a:t>26.16.19.006.</a:t>
            </a:r>
          </a:p>
          <a:p>
            <a:pPr algn="just"/>
            <a:r>
              <a:rPr lang="ka-GE" sz="1600" dirty="0" smtClean="0"/>
              <a:t>საპროექტო ტერიტორიისათვის უახლოესი დასახლებული პუნქტია ქ. ოზურგეთი და უახლოესი სახოვრებელი დასახელებაა - კ. თავართქილაძის  ქუჩა,  რომელიც განთავსებულია საპროექტო ტერიტორიის დასავლეთის და  ჩრდილოეთის მიმართულებით. საპროექტო ტერიტორიის აღმოსავლეთით, ჩრდილოეთით, დასავლეთით და სამხრეთით უშუალოდ ესაზღვრება არასასოფლო-სამეურნეო და სასოფლო-სამეურნეო დანიშნულების მიწის ნაკვეთები</a:t>
            </a:r>
            <a:endParaRPr lang="en-US" sz="16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C:\Users\Rezo\Desktop\აეროთანამგზავრული 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2861" y="3172857"/>
            <a:ext cx="7194015" cy="3393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713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8370" y="376827"/>
            <a:ext cx="9334067" cy="715163"/>
          </a:xfrm>
        </p:spPr>
        <p:txBody>
          <a:bodyPr>
            <a:normAutofit/>
          </a:bodyPr>
          <a:lstStyle/>
          <a:p>
            <a:r>
              <a:rPr lang="ka-GE" sz="2800" dirty="0" smtClean="0"/>
              <a:t>დაგეგმილი საქმიანობის ზოგადი დახასითება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262" y="968110"/>
            <a:ext cx="10331039" cy="1058993"/>
          </a:xfrm>
        </p:spPr>
        <p:txBody>
          <a:bodyPr>
            <a:noAutofit/>
          </a:bodyPr>
          <a:lstStyle/>
          <a:p>
            <a:r>
              <a:rPr lang="ka-GE" sz="1400" dirty="0" smtClean="0"/>
              <a:t> საწარმოს დაგეგმილი აქვს  ალუმინის ჯართის (ფერადი ლითონების  ნარჩენები  კოდებით: 16  01 18,  19 10  02, 19 12 03, 20 01 40)  გადამუშავება და  თერმული მეტალურგიით სუფთა ალუმინის მიღება (აღდგენის ოპერაციის კოდი R4). </a:t>
            </a:r>
          </a:p>
          <a:p>
            <a:r>
              <a:rPr lang="ka-GE" sz="1400" dirty="0" smtClean="0"/>
              <a:t>საწარმოს ბიზნეს-გეგმის შესაბამისად, </a:t>
            </a:r>
            <a:r>
              <a:rPr lang="pt-BR" sz="1400" dirty="0" smtClean="0"/>
              <a:t>გათვალისწინებული</a:t>
            </a:r>
            <a:r>
              <a:rPr lang="ka-GE" sz="1400" dirty="0" smtClean="0"/>
              <a:t>ა</a:t>
            </a:r>
            <a:r>
              <a:rPr lang="pt-BR" sz="1400" dirty="0" smtClean="0"/>
              <a:t> წელიწადში </a:t>
            </a:r>
            <a:r>
              <a:rPr lang="ka-GE" sz="1400" dirty="0" smtClean="0"/>
              <a:t>8500,0 </a:t>
            </a:r>
            <a:r>
              <a:rPr lang="pt-BR" sz="1400" dirty="0" smtClean="0"/>
              <a:t>ტონა </a:t>
            </a:r>
            <a:r>
              <a:rPr lang="ka-GE" sz="1400" dirty="0" smtClean="0"/>
              <a:t>ალუმინის სხმულების </a:t>
            </a:r>
            <a:r>
              <a:rPr lang="pt-BR" sz="1400" dirty="0" smtClean="0"/>
              <a:t>წარმოება</a:t>
            </a:r>
            <a:r>
              <a:rPr lang="ka-GE" sz="1400" dirty="0" smtClean="0"/>
              <a:t>, რისთვისაც გადამუშავდება 9 900,0 </a:t>
            </a:r>
            <a:r>
              <a:rPr lang="pt-BR" sz="1400" dirty="0" smtClean="0"/>
              <a:t>ტონა</a:t>
            </a:r>
            <a:r>
              <a:rPr lang="ka-GE" sz="1400" dirty="0" smtClean="0"/>
              <a:t> ალუმინის ჯართი.</a:t>
            </a:r>
            <a:endParaRPr lang="en-US" sz="1400" dirty="0" smtClean="0"/>
          </a:p>
          <a:p>
            <a:endParaRPr lang="ka-GE" sz="1200" dirty="0" smtClean="0"/>
          </a:p>
          <a:p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290952" y="1983852"/>
            <a:ext cx="6175023" cy="4778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5718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ka-GE" sz="1400" b="1" dirty="0" smtClean="0"/>
              <a:t>საწარმოს ტერიტორიაზე განთავსდება საწარმოო პროცესების უზრუნველყოფისათვის  აუცილებელი ტექნოლოგიური და დამხმარე ინფრასტრუქტურის სხვადასხვა ელემენტები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a-GE" sz="1400" b="1" dirty="0" smtClean="0">
                <a:latin typeface="Sylfaen" pitchFamily="18" charset="0"/>
                <a:cs typeface="Arial" pitchFamily="34" charset="0"/>
              </a:rPr>
              <a:t>გენგეგმის ე</a:t>
            </a:r>
            <a:r>
              <a:rPr kumimoji="0" lang="ka-G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cs typeface="Arial" pitchFamily="34" charset="0"/>
              </a:rPr>
              <a:t>ქსპლიკაცია</a:t>
            </a:r>
            <a:r>
              <a:rPr kumimoji="0" lang="ka-G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cs typeface="Arial" pitchFamily="34" charset="0"/>
              </a:rPr>
              <a:t>: 1. მთავარი შესასვლელი; 2. საყარაულო ჯიხური; 3. გაციების სისტემის წყლის გადამუშავების აუზი (38 მ</a:t>
            </a:r>
            <a:r>
              <a:rPr kumimoji="0" lang="ka-GE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cs typeface="Arial" pitchFamily="34" charset="0"/>
              </a:rPr>
              <a:t>3</a:t>
            </a:r>
            <a:r>
              <a:rPr kumimoji="0" lang="ka-G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cs typeface="Arial" pitchFamily="34" charset="0"/>
              </a:rPr>
              <a:t> მოცულობის);  4. საკანალიზაციო ჩამდინარე წყლების აუზი (40 მ</a:t>
            </a:r>
            <a:r>
              <a:rPr kumimoji="0" lang="ka-GE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cs typeface="Arial" pitchFamily="34" charset="0"/>
              </a:rPr>
              <a:t>3</a:t>
            </a:r>
            <a:r>
              <a:rPr kumimoji="0" lang="ka-G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cs typeface="Arial" pitchFamily="34" charset="0"/>
              </a:rPr>
              <a:t> მოცულობის); 5.ადმინისტრაციული ოფისი და პერსონალის სხვდასხვა სათავსოები (გასახდელი, საშხაპე, ტუალეტი); 6. ადგილობრივი ჯართის შესყიდვის და მიღება-დამუშავების უბანი; 7.გადარჩეული ჯართის უბანი; 8. სადნობი ღუმელი (8 ტ ტევადობის);  9. სადნობი ღუმელი (10 ტ ტევადობის);   10. შოთების ჩამოსხმის  დანადგარი (130 ფორმით); 11. ლაბორატორია; 12. გამწმენდი სისტემა; 13. წიდის გადამუშავების დანადგარი; 14. გაციების სისტემის სამარაგო წყლის ავზი (13 მ</a:t>
            </a:r>
            <a:r>
              <a:rPr kumimoji="0" lang="ka-GE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cs typeface="Arial" pitchFamily="34" charset="0"/>
              </a:rPr>
              <a:t>3</a:t>
            </a:r>
            <a:r>
              <a:rPr kumimoji="0" lang="ka-G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cs typeface="Arial" pitchFamily="34" charset="0"/>
              </a:rPr>
              <a:t> მოცულობის); 15. დამხმარე მასალების და  მზა პროდუქციის საწყობი; 16. ტრანსფორმატორი; 17. წიდასაყარი; 18. წყლის ჭაბურღილი;  19. სასწორი; 20. ადმინისტრაციულ-სამეურნეო სათავსოები (პირველი სართული - სახვადასხვა  სამეურნეო  სათავსოები,  მე-2 სართული- ოფისი, მე-3 სართული- სასტუმრო</a:t>
            </a:r>
            <a:r>
              <a:rPr kumimoji="0" lang="ka-G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cs typeface="Arial" pitchFamily="34" charset="0"/>
              </a:rPr>
              <a:t>). </a:t>
            </a: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Rezo\Desktop\გენგეგმის ბოლო ვერსია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8968" y="2206022"/>
            <a:ext cx="3525398" cy="41739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58528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9164" y="97637"/>
            <a:ext cx="8151812" cy="585854"/>
          </a:xfrm>
        </p:spPr>
        <p:txBody>
          <a:bodyPr>
            <a:normAutofit/>
          </a:bodyPr>
          <a:lstStyle/>
          <a:p>
            <a:r>
              <a:rPr lang="ka-GE" sz="2400" dirty="0" smtClean="0"/>
              <a:t>ტექნოლოგიური პროცესის მოკლე აღწე</a:t>
            </a:r>
            <a:r>
              <a:rPr lang="ka-GE" sz="2800" dirty="0" smtClean="0"/>
              <a:t>რა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6613" y="806234"/>
            <a:ext cx="10114485" cy="24547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a-GE" dirty="0" smtClean="0"/>
              <a:t>ალუმინის ჯართის </a:t>
            </a:r>
            <a:r>
              <a:rPr lang="it-IT" dirty="0" smtClean="0"/>
              <a:t>გადამუშავების ზოგადი სქემა </a:t>
            </a:r>
            <a:r>
              <a:rPr lang="ka-GE" dirty="0" smtClean="0"/>
              <a:t>მოიცავს შემდეგ ძირითად ოპერაციებს:</a:t>
            </a:r>
          </a:p>
          <a:p>
            <a:pPr lvl="0"/>
            <a:r>
              <a:rPr lang="ka-GE" dirty="0" smtClean="0"/>
              <a:t>ალუმინის ჯართის გადამუშავება-დასაწყობება;</a:t>
            </a:r>
            <a:endParaRPr lang="en-US" dirty="0" smtClean="0"/>
          </a:p>
          <a:p>
            <a:pPr lvl="0"/>
            <a:r>
              <a:rPr lang="ka-GE" dirty="0" smtClean="0"/>
              <a:t>აღდგენითი  დნობა   ამრეკლ ღუმელში; </a:t>
            </a:r>
            <a:endParaRPr lang="en-US" dirty="0" smtClean="0"/>
          </a:p>
          <a:p>
            <a:pPr lvl="0"/>
            <a:r>
              <a:rPr lang="ka-GE" dirty="0" smtClean="0"/>
              <a:t>ალუმინის   ჩამოსხმა ნამზადებად;</a:t>
            </a:r>
            <a:endParaRPr lang="en-US" dirty="0" smtClean="0"/>
          </a:p>
          <a:p>
            <a:pPr lvl="0"/>
            <a:r>
              <a:rPr lang="ka-GE" dirty="0" smtClean="0"/>
              <a:t>გამოდნობისას წარმოქმნილი მტვრისა და ნამწვი აირების დაჭერა და გასუფთავება ოთხ საფეხურიანი გამწმენდი სისტემის  საშუალებით,  რომელიც უზრუნველყოფს მათი 99,97%-ის დაჭერას; </a:t>
            </a:r>
            <a:endParaRPr lang="en-US" dirty="0" smtClean="0"/>
          </a:p>
          <a:p>
            <a:pPr lvl="0"/>
            <a:r>
              <a:rPr lang="ka-GE" dirty="0" smtClean="0"/>
              <a:t>მზა პროდუქციის ხარისხის კონტროლი.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6707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2747" y="0"/>
            <a:ext cx="4292617" cy="631813"/>
          </a:xfrm>
        </p:spPr>
        <p:txBody>
          <a:bodyPr>
            <a:normAutofit/>
          </a:bodyPr>
          <a:lstStyle/>
          <a:p>
            <a:r>
              <a:rPr lang="ka-GE" sz="3200" dirty="0" smtClean="0"/>
              <a:t>   </a:t>
            </a:r>
            <a:r>
              <a:rPr lang="ka-GE" sz="2400" dirty="0" smtClean="0"/>
              <a:t>დნობის პროცესი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7826" y="696622"/>
            <a:ext cx="9712757" cy="3925404"/>
          </a:xfrm>
        </p:spPr>
        <p:txBody>
          <a:bodyPr>
            <a:noAutofit/>
          </a:bodyPr>
          <a:lstStyle/>
          <a:p>
            <a:pPr algn="just"/>
            <a:r>
              <a:rPr lang="ka-GE" sz="1600" dirty="0" smtClean="0"/>
              <a:t>ალუმინის ჯართის გადადნობისათვის გამოყენებული იქნება თურქული კომპანია „ATM” (Atılım Teknik Makine) -ის HMF8 და HMF10 მოდელების  ორი ამრეკლი რევერბერული ღუმელი. </a:t>
            </a:r>
          </a:p>
          <a:p>
            <a:pPr>
              <a:buNone/>
            </a:pPr>
            <a:r>
              <a:rPr lang="ka-GE" sz="1600" dirty="0" smtClean="0"/>
              <a:t>                                       </a:t>
            </a:r>
            <a:r>
              <a:rPr lang="ka-GE" sz="1600" b="1" dirty="0" smtClean="0"/>
              <a:t>ამრეკლი რევერბერული ღუმელის ტიპიური ხედები </a:t>
            </a:r>
            <a:endParaRPr lang="en-US" sz="1600" b="1" dirty="0" smtClean="0"/>
          </a:p>
          <a:p>
            <a:endParaRPr lang="ka-GE" sz="1600" dirty="0" smtClean="0"/>
          </a:p>
          <a:p>
            <a:endParaRPr lang="ka-GE" sz="1600" dirty="0" smtClean="0"/>
          </a:p>
          <a:p>
            <a:endParaRPr lang="ka-GE" sz="1600" dirty="0" smtClean="0"/>
          </a:p>
          <a:p>
            <a:pPr>
              <a:buNone/>
            </a:pPr>
            <a:endParaRPr lang="ka-GE" sz="1600" dirty="0" smtClean="0"/>
          </a:p>
          <a:p>
            <a:endParaRPr lang="ka-GE" sz="1600" dirty="0" smtClean="0"/>
          </a:p>
          <a:p>
            <a:endParaRPr lang="ka-GE" sz="1600" dirty="0" smtClean="0"/>
          </a:p>
          <a:p>
            <a:pPr>
              <a:buNone/>
            </a:pPr>
            <a:endParaRPr lang="ka-GE" sz="1600" dirty="0" smtClean="0"/>
          </a:p>
          <a:p>
            <a:pPr>
              <a:buNone/>
            </a:pPr>
            <a:endParaRPr lang="ka-GE" sz="1600" dirty="0" smtClean="0"/>
          </a:p>
          <a:p>
            <a:pPr algn="just"/>
            <a:r>
              <a:rPr lang="ka-GE" sz="1600" dirty="0" smtClean="0"/>
              <a:t>ღუმელებისათვის გამოყენებული იქნება თურქული კომპანია „Ecostar„-ის  FPB 870-ის და FPB 1600-ის მოდელების  ტექნოლოგიური სანთურები. სერია „Ecostar FPB„-ის ტექნოლოგიური სანთურების მუშაობის კონტროლი და მართვა  ხორციელდება ავტომატური მართვის სისტემების მეშვეობით, რაც თავის მხრივ განსაზღვრავს   „Ecostar FPB„-ის სერიის სანთურების მიერ საწვავის წვის ოპტიმიზაციას და ენერგოეფექტურობას.</a:t>
            </a:r>
            <a:endParaRPr lang="en-US" sz="1600" dirty="0"/>
          </a:p>
        </p:txBody>
      </p:sp>
      <p:pic>
        <p:nvPicPr>
          <p:cNvPr id="6" name="Picture 5" descr="C:\Users\Rezo\Desktop\დანადგარების სურათები\სურათები\ღუმელი\ღუმელი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6215" y="1659382"/>
            <a:ext cx="3754590" cy="285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Rezo\Desktop\დანადგარების სურათები\სურათები\ღუმელი\ღუმელი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9982" y="1758445"/>
            <a:ext cx="3177570" cy="271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522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265" y="337672"/>
            <a:ext cx="9592685" cy="554695"/>
          </a:xfrm>
        </p:spPr>
        <p:txBody>
          <a:bodyPr>
            <a:normAutofit/>
          </a:bodyPr>
          <a:lstStyle/>
          <a:p>
            <a:pPr algn="ctr"/>
            <a:r>
              <a:rPr lang="de-DE" sz="2000" dirty="0" smtClean="0"/>
              <a:t>საწარმოს აირგამწმენდი სისტემ</a:t>
            </a:r>
            <a:r>
              <a:rPr lang="ka-GE" sz="2000" dirty="0" smtClean="0"/>
              <a:t>ა</a:t>
            </a:r>
            <a:r>
              <a:rPr lang="de-DE" sz="2000" dirty="0" smtClean="0"/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2262" y="1037644"/>
            <a:ext cx="10859738" cy="558900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2000" dirty="0" smtClean="0"/>
              <a:t>პროექტის მიხედვით </a:t>
            </a:r>
            <a:r>
              <a:rPr lang="ka-GE" sz="2000" dirty="0" smtClean="0"/>
              <a:t>ალუმინის სადნობი საამქროსათვის </a:t>
            </a:r>
            <a:r>
              <a:rPr lang="it-IT" sz="2000" dirty="0" smtClean="0"/>
              <a:t>დაგეგმილია  </a:t>
            </a:r>
            <a:r>
              <a:rPr lang="ka-GE" sz="2000" dirty="0" smtClean="0"/>
              <a:t>ოთხ </a:t>
            </a:r>
            <a:r>
              <a:rPr lang="it-IT" sz="2000" dirty="0" smtClean="0"/>
              <a:t>საფეხურიანი </a:t>
            </a:r>
            <a:r>
              <a:rPr lang="ka-GE" sz="2000" dirty="0" smtClean="0"/>
              <a:t>აირ</a:t>
            </a:r>
            <a:r>
              <a:rPr lang="it-IT" sz="2000" dirty="0" smtClean="0"/>
              <a:t>გამწმენდი სისტემის დამონტაჟება</a:t>
            </a:r>
            <a:r>
              <a:rPr lang="ka-GE" sz="2000" dirty="0" smtClean="0"/>
              <a:t>, რომლის საერთო ეფექტურობა </a:t>
            </a:r>
            <a:r>
              <a:rPr lang="it-IT" sz="2000" dirty="0" smtClean="0"/>
              <a:t> </a:t>
            </a:r>
            <a:r>
              <a:rPr lang="ka-GE" sz="2000" dirty="0" smtClean="0"/>
              <a:t>შეადგენს 99,97%-ს 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ka-GE" sz="1600" b="1" dirty="0" smtClean="0"/>
              <a:t>                         </a:t>
            </a:r>
            <a:r>
              <a:rPr lang="es-ES_tradnl" sz="1600" b="1" dirty="0" err="1" smtClean="0"/>
              <a:t>აირგამწმენდი</a:t>
            </a:r>
            <a:r>
              <a:rPr lang="es-ES_tradnl" sz="1600" b="1" dirty="0" smtClean="0"/>
              <a:t> </a:t>
            </a:r>
            <a:r>
              <a:rPr lang="es-ES_tradnl" sz="1600" b="1" dirty="0" err="1" smtClean="0"/>
              <a:t>სისტემის</a:t>
            </a:r>
            <a:r>
              <a:rPr lang="es-ES_tradnl" sz="1600" b="1" dirty="0" smtClean="0"/>
              <a:t> </a:t>
            </a:r>
            <a:r>
              <a:rPr lang="es-ES_tradnl" sz="1600" b="1" dirty="0" err="1" smtClean="0"/>
              <a:t>სქემა</a:t>
            </a:r>
            <a:r>
              <a:rPr lang="es-ES_tradnl" sz="1600" b="1" dirty="0" smtClean="0"/>
              <a:t> </a:t>
            </a:r>
            <a:endParaRPr lang="en-US" sz="1600" b="1" dirty="0" smtClean="0"/>
          </a:p>
          <a:p>
            <a:pPr marL="0" indent="0">
              <a:lnSpc>
                <a:spcPct val="120000"/>
              </a:lnSpc>
              <a:buNone/>
            </a:pPr>
            <a:endParaRPr lang="ka-GE" sz="1200" dirty="0" smtClean="0"/>
          </a:p>
        </p:txBody>
      </p:sp>
      <p:pic>
        <p:nvPicPr>
          <p:cNvPr id="4" name="Picture 3" descr="C:\Users\Rezo\Desktop\გაწმენდის სქემა\05 (1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969" y="2341770"/>
            <a:ext cx="6239567" cy="3849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7623671" y="2577946"/>
            <a:ext cx="399912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Arial" pitchFamily="34" charset="0"/>
              </a:rPr>
              <a:t>ესპლიკაცია:</a:t>
            </a:r>
            <a:r>
              <a:rPr kumimoji="0" lang="ka-G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ka-G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Arial" pitchFamily="34" charset="0"/>
              </a:rPr>
              <a:t>1. მტვერდამლექი კამერა;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Arial" pitchFamily="34" charset="0"/>
              </a:rPr>
              <a:t>2. ციკლონი; 3. ქსოვილის ფილტრი;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Arial" pitchFamily="34" charset="0"/>
              </a:rPr>
              <a:t>4. სკრუბერი;   5. შემწოვი ვენტილიატორი; 6. საკვამლე მილი.</a:t>
            </a:r>
            <a:endParaRPr kumimoji="0" lang="ka-G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3369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255" y="365492"/>
            <a:ext cx="9758939" cy="493490"/>
          </a:xfrm>
        </p:spPr>
        <p:txBody>
          <a:bodyPr>
            <a:normAutofit/>
          </a:bodyPr>
          <a:lstStyle/>
          <a:p>
            <a:pPr algn="ctr"/>
            <a:r>
              <a:rPr lang="ka-GE" sz="2400" dirty="0" smtClean="0"/>
              <a:t>საწარმოს განთავსების ალტერნატიული ვარინტები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9488" y="1187152"/>
            <a:ext cx="10719521" cy="377762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sz="1400" dirty="0" smtClean="0"/>
              <a:t>წინასაპროექტო ეტაპზე განხილული იყო საწარმოს განთავსების რამდენიმე ვარიანტი,</a:t>
            </a:r>
            <a:r>
              <a:rPr lang="ka-GE" sz="1400" dirty="0" smtClean="0"/>
              <a:t>  თუმცა საბოლოო არჩევანი გაკეთდა ოზურგეთის მუნიციპალიტეტის სოფ. ლიხაურში, ქუჩა 1, ნაკვეთი 107-ში მდებარე 31 797.00 კვ.მ. ფართობის მქონე არასასოფლო-სამეურნეო დანიშნულების,  შ.პ.ს. „მანსაროვარ“-ის (საიდენტიფიკაციო ნომერი: 406030815) საკუთრებაში არსებულ მიწის ნაკვეთზე და მასზე განთავსებულ შენობა-ნაგებობებში. მიწის ნაკვეთის საკადასტრო კოდი: </a:t>
            </a:r>
            <a:r>
              <a:rPr lang="en-US" sz="1400" dirty="0" smtClean="0">
                <a:solidFill>
                  <a:schemeClr val="tx1"/>
                </a:solidFill>
              </a:rPr>
              <a:t>N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ka-GE" sz="1400" dirty="0" smtClean="0"/>
              <a:t>26.16.19.006. არჩევანი განაპირობა შემდეგმა:</a:t>
            </a:r>
          </a:p>
          <a:p>
            <a:pPr lvl="0" algn="just"/>
            <a:r>
              <a:rPr lang="it-IT" sz="1400" dirty="0" smtClean="0"/>
              <a:t>ტერიტორია მდებარეობს </a:t>
            </a:r>
            <a:r>
              <a:rPr lang="ka-GE" sz="1400" dirty="0" smtClean="0"/>
              <a:t>დასახლებული პუნქტის</a:t>
            </a:r>
            <a:r>
              <a:rPr lang="it-IT" sz="1400" dirty="0" smtClean="0"/>
              <a:t> გარეთ</a:t>
            </a:r>
            <a:r>
              <a:rPr lang="ka-GE" sz="1400" dirty="0" smtClean="0"/>
              <a:t> ინდუსტრიულ ზონაში;</a:t>
            </a:r>
            <a:endParaRPr lang="en-US" sz="1400" dirty="0" smtClean="0"/>
          </a:p>
          <a:p>
            <a:pPr lvl="0" algn="just"/>
            <a:r>
              <a:rPr lang="it-IT" sz="1400" dirty="0" smtClean="0"/>
              <a:t>ტერიტორია გამოირჩევა მაღალი ტექნოგენური დატვირთვით და ახალი აუთვისებელი ტერიტორიების გამოყენება საჭიროებას არ წარმოადგენს; </a:t>
            </a:r>
            <a:endParaRPr lang="en-US" sz="1400" dirty="0" smtClean="0"/>
          </a:p>
          <a:p>
            <a:pPr lvl="0" algn="just"/>
            <a:r>
              <a:rPr lang="ka-GE" sz="1400" dirty="0" smtClean="0"/>
              <a:t>მიწის ნაკვეთი </a:t>
            </a:r>
            <a:r>
              <a:rPr lang="ru-RU" sz="1400" dirty="0" smtClean="0"/>
              <a:t>მდებარეობს </a:t>
            </a:r>
            <a:r>
              <a:rPr lang="ka-GE" sz="1400" dirty="0" smtClean="0"/>
              <a:t>ინდუსტრიულ </a:t>
            </a:r>
            <a:r>
              <a:rPr lang="ru-RU" sz="1400" dirty="0" smtClean="0"/>
              <a:t>ზონაში რაც მინიმუმამდე ამცირებს ბიოლოგიურ გარემოზე ზემოქმედების რისკებს</a:t>
            </a:r>
            <a:r>
              <a:rPr lang="ka-GE" sz="1400" dirty="0" smtClean="0"/>
              <a:t> (</a:t>
            </a:r>
            <a:r>
              <a:rPr lang="ru-RU" sz="1400" dirty="0" smtClean="0"/>
              <a:t>საპროექტო ტერიტორიაზე ხე მცენარეები წარმოდგენილი</a:t>
            </a:r>
            <a:r>
              <a:rPr lang="ka-GE" sz="1400" dirty="0" smtClean="0"/>
              <a:t>ა ერთეული ხელოვნურად გაშენებული ეგზემპლიარების სახით</a:t>
            </a:r>
            <a:r>
              <a:rPr lang="ru-RU" sz="1400" dirty="0" smtClean="0"/>
              <a:t>, </a:t>
            </a:r>
            <a:r>
              <a:rPr lang="ka-GE" sz="1400" dirty="0" smtClean="0"/>
              <a:t>საწარმოს </a:t>
            </a:r>
            <a:r>
              <a:rPr lang="ru-RU" sz="1400" dirty="0" smtClean="0"/>
              <a:t>მოწყობისათვის მცენარეული საფარის განადგურება საჭირო არ არის</a:t>
            </a:r>
            <a:r>
              <a:rPr lang="ka-GE" sz="1400" dirty="0" smtClean="0"/>
              <a:t>, საკვლევ რაიონში  </a:t>
            </a:r>
            <a:r>
              <a:rPr lang="ru-RU" sz="1400" dirty="0" smtClean="0"/>
              <a:t>დაცული ტერიტორი</a:t>
            </a:r>
            <a:r>
              <a:rPr lang="ka-GE" sz="1400" dirty="0" smtClean="0"/>
              <a:t>ები არ არის განთავსებული, </a:t>
            </a:r>
            <a:r>
              <a:rPr lang="ru-RU" sz="1400" dirty="0" smtClean="0"/>
              <a:t>რაც მინიმუმამდე ამცირებს ბიოლოგიურ გარემოზე ზემოქმედების რისკებს;</a:t>
            </a:r>
            <a:endParaRPr lang="en-US" sz="1400" dirty="0" smtClean="0"/>
          </a:p>
          <a:p>
            <a:pPr lvl="0" algn="just"/>
            <a:r>
              <a:rPr lang="it-IT" sz="1400" dirty="0" smtClean="0"/>
              <a:t>საშიში გეოლოგიური პროცესების განვითარების რისკი ტერიტორიაზე არ ფიქსირდება; </a:t>
            </a:r>
            <a:endParaRPr lang="en-US" sz="1400" dirty="0" smtClean="0"/>
          </a:p>
          <a:p>
            <a:pPr lvl="0" algn="just"/>
            <a:r>
              <a:rPr lang="it-IT" sz="1400" dirty="0" smtClean="0"/>
              <a:t>სატრანსპორტო მაგისტრალების სიახლოვე განაპირობებს ნედლეულის და მზა პროდუქციის ტრანსპორტირების ხარჯების ოპტიმიზაციის შესაძლებლობას</a:t>
            </a:r>
            <a:r>
              <a:rPr lang="ka-GE" sz="1400" dirty="0" smtClean="0"/>
              <a:t>.</a:t>
            </a:r>
            <a:endParaRPr lang="en-US" sz="1400" dirty="0" smtClean="0"/>
          </a:p>
          <a:p>
            <a:pPr lvl="0" algn="just"/>
            <a:r>
              <a:rPr lang="it-IT" sz="1400" dirty="0" smtClean="0"/>
              <a:t>ტერიტორიაზე უკვე არსებობს საწარმოო ობიექტების ფუნქციონირებისათვის აუცილებელი ინფრასტრუქტურა:</a:t>
            </a:r>
            <a:r>
              <a:rPr lang="ka-GE" sz="1400" dirty="0" smtClean="0"/>
              <a:t> შენობა-ნაგებობები,</a:t>
            </a:r>
            <a:r>
              <a:rPr lang="it-IT" sz="1400" dirty="0" smtClean="0"/>
              <a:t> მისავლელი გზებ</a:t>
            </a:r>
            <a:r>
              <a:rPr lang="ka-GE" sz="1400" dirty="0" smtClean="0"/>
              <a:t>ი, ჭაბურღილი წყალმომარაგებისათვის, ელექტრომომარაგების სისტემები</a:t>
            </a:r>
            <a:r>
              <a:rPr lang="it-IT" sz="1400" dirty="0" smtClean="0"/>
              <a:t>  და სხვა</a:t>
            </a:r>
            <a:r>
              <a:rPr lang="ka-GE" sz="1400" dirty="0" smtClean="0"/>
              <a:t>. </a:t>
            </a:r>
            <a:r>
              <a:rPr lang="ru-RU" sz="1400" dirty="0" smtClean="0"/>
              <a:t>შესაბამისად აღნიშნული კომუნიკაციების მოწყობისათვის დამატებითი ხარჯების გაღება საჭირო არ იქნება</a:t>
            </a:r>
            <a:r>
              <a:rPr lang="ka-GE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406795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7711" y="265561"/>
            <a:ext cx="9657339" cy="816763"/>
          </a:xfrm>
        </p:spPr>
        <p:txBody>
          <a:bodyPr/>
          <a:lstStyle/>
          <a:p>
            <a:r>
              <a:rPr lang="ka-GE" sz="2800" b="1" dirty="0"/>
              <a:t>გარემოზე  მოსალოდნელი    ზემოქმედების აღწერა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5965" y="947451"/>
            <a:ext cx="10332931" cy="5445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b="1" dirty="0"/>
          </a:p>
          <a:p>
            <a:r>
              <a:rPr lang="ka-GE" dirty="0" smtClean="0"/>
              <a:t>ატმოსფერულ </a:t>
            </a:r>
            <a:r>
              <a:rPr lang="ka-GE" dirty="0"/>
              <a:t>ჰაერში მავნე ნივთიერებების ემისიები და ხმაურის გავრცელება; </a:t>
            </a:r>
          </a:p>
          <a:p>
            <a:r>
              <a:rPr lang="ka-GE" dirty="0"/>
              <a:t>ზემოქმედება გეოლოგიურ გარემოზე;</a:t>
            </a:r>
          </a:p>
          <a:p>
            <a:r>
              <a:rPr lang="ka-GE" dirty="0"/>
              <a:t>ზემოქმედება წყლის გარემოზე;</a:t>
            </a:r>
          </a:p>
          <a:p>
            <a:r>
              <a:rPr lang="ka-GE" dirty="0"/>
              <a:t>ზემოქმედება ბიოლოგიურ გარემოზე, მათ შორის მცენარეულ საფარზე, ცხოველთა სახეობებზე და მათ საბინადრო ადგილებზე;</a:t>
            </a:r>
          </a:p>
          <a:p>
            <a:r>
              <a:rPr lang="ka-GE" dirty="0"/>
              <a:t> ზემოქმედება ნიადაგის ნაყოფიერ ფენაზე, დაბინძურების რისკები; </a:t>
            </a:r>
          </a:p>
          <a:p>
            <a:r>
              <a:rPr lang="ka-GE" dirty="0"/>
              <a:t>ვიზუალურ-ლანდშაფტური ზემოქმედება;</a:t>
            </a:r>
          </a:p>
          <a:p>
            <a:r>
              <a:rPr lang="ka-GE" dirty="0"/>
              <a:t> ნარჩენების წარმოქმნის და მართვის შედეგად მოსალოდნელი ზემოქმედება;</a:t>
            </a:r>
          </a:p>
          <a:p>
            <a:r>
              <a:rPr lang="ka-GE" dirty="0"/>
              <a:t>ზემოქმედება ადამიანის ჯანმრთელობასა და უსაფრთხოებაზე;</a:t>
            </a:r>
          </a:p>
          <a:p>
            <a:r>
              <a:rPr lang="ka-GE" dirty="0"/>
              <a:t>ზემოქმედება სატრანსპორტო ნაკადებზე;</a:t>
            </a:r>
          </a:p>
          <a:p>
            <a:r>
              <a:rPr lang="ka-GE" dirty="0"/>
              <a:t> ზემოქმედება არსებულ ინფრასტრუქტურულ ობიექტებზე; </a:t>
            </a:r>
          </a:p>
          <a:p>
            <a:r>
              <a:rPr lang="ka-GE" dirty="0"/>
              <a:t>ისტორიულ-კულტურულ და არქეოლოგიურ ძეგლებზე ზემოქმედების რისკები;</a:t>
            </a:r>
          </a:p>
          <a:p>
            <a:r>
              <a:rPr lang="ka-GE" dirty="0"/>
              <a:t> კუმულაციური ზემოქმედება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685033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448</TotalTime>
  <Words>1009</Words>
  <Application>Microsoft Office PowerPoint</Application>
  <PresentationFormat>Custom</PresentationFormat>
  <Paragraphs>80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Wisp</vt:lpstr>
      <vt:lpstr>Slide 1</vt:lpstr>
      <vt:lpstr>საქართველოს კანონის ,,გარემოსდაცვითი შეფასების კოდექსი’’ პროცედურები</vt:lpstr>
      <vt:lpstr>პროექტის მოკლე აღწერა</vt:lpstr>
      <vt:lpstr>დაგეგმილი საქმიანობის ზოგადი დახასითება</vt:lpstr>
      <vt:lpstr>ტექნოლოგიური პროცესის მოკლე აღწერა</vt:lpstr>
      <vt:lpstr>   დნობის პროცესი</vt:lpstr>
      <vt:lpstr>საწარმოს აირგამწმენდი სისტემა </vt:lpstr>
      <vt:lpstr>საწარმოს განთავსების ალტერნატიული ვარინტები</vt:lpstr>
      <vt:lpstr>გარემოზე  მოსალოდნელი    ზემოქმედების აღწერა</vt:lpstr>
      <vt:lpstr>სკოპინგის ეტაპზე კვლევის შედეგების მიხედვით:  - საწარმოს მიმდებარედ საცხოვრებელი განაშენიანების საზღვარზე მავნე ნივთიერებათა  კოცენტრაციების კანონმდებლობით გათვალისწინებულ ნორმებზე გადაჭარბება მოსალოდნელი არ არის;  -  საცხოვრებელი ზონის საზღვარზე ხმაურის დონეების კანონმდებლობით გათვალისწინებულ ნორმებზე გადაჭარბება მოსალოდნელი არ არის;   - მოსალოდნელი არ არის გეოლოგიური გარემოს სტაბილურობის დარღვევა, ზემოქმედება ნიადაგებზე ;  - ზედაპირული წყლების ხარჯი  არ იცვლება,  გავლენას არ ახდენს წყლის ჰაბიტატებზე /იქთიოფაუნაზე,.  ნივთიერებათა ფონური კონცენტრაცია და წყლის სიმღვრივე არ შეიცვლება. შემარბილებელი ღონისძიებების გათვალისწინებით ნარჩენი ზემოქმედება იქნება ძალიან დაბალი; - გრუნტის წყლის დებეტზე ზემოქმედების მნიშვნელობა დაბალია. გრუნტის წყლებში მავნე    ნივთიერებათა კონცენტრაციების მატება  ნაკლებ სავარაუდოა; - მიწის ნაკვეთი მდებარეობს ინდუსტრიულ ზონაში.  ტერიტორიაზე ხე მცენარეები წარმოდგენილი ხელოვნურად განაშენიანებული ერთეული ეგზ. სახით,  საკვლევ რაიონში  დაცული ტერიტორიები არ არის განთავსებული,  რაც მინიმუმამდე ამცირებს ბიოლოგიურ გარემოზე ზემოქმედების რისკებს;  - მოსახლეობისთვის ხედის ცვლილება შეუმჩნეველია და  ლანდშაფტის ცვლილება უმნიშვნელოა. შესაბამისად ვიზუალურ-ლანდშაფტური ცვლილება შეიძლება შეფასდეს, როგორც დაბალი; -  საწარმოს ბიზნეს-გეგმით გათვალისწინებულია 60-მდე ახალი სამუშაო ადგილის შექმნა, რომელიც შეივსება ადგილობრივი მუშახელით, საწარმოს ექსპლუატაციის პროცესში ადგილი ექნება ცენტრალური და ადგილობრივი ბიუჯეტის შემოსავლების ზრდას, რაც მნიშვნელოვანი დადებითი ზემოქმედებაა  სოციალურ-ეკონომიკურ გარემოზე;  - საპროექტო საწარმოსთან  სხვა სამრეწველო ობიექტების სიახლოვის გათვალისწინებით მოსალოდნელია კუმულაციური ზემოქმედება, რაც მოითხოვს დამატებით შესწავლას და შეფასებას.   </vt:lpstr>
      <vt:lpstr>გზშ-ს ეტაპზე შესასწავლი ზემოქმედების სახეები და მეთოდები</vt:lpstr>
      <vt:lpstr>საქმიანობის განხორციელების  პროცესში  უარყოფითი ზემოქმედებების შემცირების  ერთ-ერთი წინაპირობაა დაგეგმილი საქმიანობის სწორი მართვა მკაცრი მეთვალყურეობის (გარემოსდაცვითი მონიტორინგის) პირობებში.              გმადლობთ   ყურადღებისთვის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საქართველოს გარემოს დაცვისა და სოფლის            მეურნეობის სამინისტრო</dc:title>
  <dc:creator>User</dc:creator>
  <cp:lastModifiedBy>Rezo</cp:lastModifiedBy>
  <cp:revision>55</cp:revision>
  <dcterms:created xsi:type="dcterms:W3CDTF">2019-02-16T13:37:12Z</dcterms:created>
  <dcterms:modified xsi:type="dcterms:W3CDTF">2020-04-29T08:58:25Z</dcterms:modified>
</cp:coreProperties>
</file>