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57" r:id="rId3"/>
    <p:sldId id="258" r:id="rId4"/>
    <p:sldId id="264" r:id="rId5"/>
    <p:sldId id="265" r:id="rId6"/>
    <p:sldId id="259" r:id="rId7"/>
    <p:sldId id="261" r:id="rId8"/>
    <p:sldId id="260" r:id="rId9"/>
    <p:sldId id="262" r:id="rId10"/>
    <p:sldId id="263" r:id="rId11"/>
    <p:sldId id="280" r:id="rId12"/>
    <p:sldId id="266" r:id="rId13"/>
    <p:sldId id="267" r:id="rId14"/>
    <p:sldId id="269" r:id="rId15"/>
    <p:sldId id="270" r:id="rId16"/>
    <p:sldId id="271" r:id="rId17"/>
    <p:sldId id="272" r:id="rId18"/>
    <p:sldId id="273" r:id="rId19"/>
    <p:sldId id="274" r:id="rId20"/>
    <p:sldId id="275" r:id="rId21"/>
    <p:sldId id="279" r:id="rId22"/>
    <p:sldId id="27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4" autoAdjust="0"/>
  </p:normalViewPr>
  <p:slideViewPr>
    <p:cSldViewPr snapToGrid="0">
      <p:cViewPr varScale="1">
        <p:scale>
          <a:sx n="116" d="100"/>
          <a:sy n="116" d="100"/>
        </p:scale>
        <p:origin x="35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BB8C1-A0A7-4C84-BDFD-73318646E80D}" type="datetimeFigureOut">
              <a:rPr lang="en-US" smtClean="0"/>
              <a:t>15-Apr-20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3C07A-AFC8-435C-8DAA-F0AFA71F8930}" type="slidenum">
              <a:rPr lang="en-US" smtClean="0"/>
              <a:t>‹#›</a:t>
            </a:fld>
            <a:endParaRPr lang="en-US"/>
          </a:p>
        </p:txBody>
      </p:sp>
    </p:spTree>
    <p:extLst>
      <p:ext uri="{BB962C8B-B14F-4D97-AF65-F5344CB8AC3E}">
        <p14:creationId xmlns:p14="http://schemas.microsoft.com/office/powerpoint/2010/main" val="66813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540">
              <a:lnSpc>
                <a:spcPct val="107000"/>
              </a:lnSpc>
              <a:spcBef>
                <a:spcPts val="600"/>
              </a:spcBef>
              <a:spcAft>
                <a:spcPts val="600"/>
              </a:spcAft>
            </a:pPr>
            <a:r>
              <a:rPr lang="en-US" sz="1200" dirty="0" err="1"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პროექტის</a:t>
            </a:r>
            <a:r>
              <a:rPr lang="en-US" sz="120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en-US" sz="1200" dirty="0" err="1"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განმახორციელებელი</a:t>
            </a:r>
            <a:r>
              <a:rPr lang="en-US" sz="120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en-US" sz="1600" baseline="0" dirty="0" smtClean="0">
                <a:solidFill>
                  <a:schemeClr val="tx1"/>
                </a:solidFill>
                <a:effectLst/>
                <a:latin typeface="Sylfaen" panose="010A0502050306030303" pitchFamily="18" charset="0"/>
                <a:ea typeface="Sylfaen" panose="010A0502050306030303" pitchFamily="18" charset="0"/>
                <a:cs typeface="Times New Roman" panose="02020603050405020304" pitchFamily="18" charset="0"/>
              </a:rPr>
              <a:t> -</a:t>
            </a:r>
            <a:r>
              <a:rPr lang="en-US" sz="1200" dirty="0" err="1"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სს</a:t>
            </a:r>
            <a:r>
              <a:rPr lang="en-US" sz="120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en-US" sz="1200" dirty="0" err="1"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საქართველოს</a:t>
            </a:r>
            <a:r>
              <a:rPr lang="en-US" sz="120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en-US" sz="1200" dirty="0" err="1"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სახელმწიფო</a:t>
            </a:r>
            <a:r>
              <a:rPr lang="en-US" sz="120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en-US" sz="1200" dirty="0" err="1"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ელექტროსისტემა</a:t>
            </a:r>
            <a:r>
              <a:rPr lang="en-US" sz="120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a:t>
            </a:r>
          </a:p>
          <a:p>
            <a:pPr marL="0" marR="2540">
              <a:lnSpc>
                <a:spcPct val="107000"/>
              </a:lnSpc>
              <a:spcBef>
                <a:spcPts val="600"/>
              </a:spcBef>
              <a:spcAft>
                <a:spcPts val="600"/>
              </a:spcAft>
            </a:pPr>
            <a:r>
              <a:rPr lang="ka-GE" sz="1200" dirty="0" smtClean="0">
                <a:solidFill>
                  <a:srgbClr val="000000"/>
                </a:solidFill>
                <a:effectLst/>
                <a:latin typeface="Sylfaen" panose="010A0502050306030303" pitchFamily="18" charset="0"/>
                <a:ea typeface="Sylfaen" panose="010A0502050306030303" pitchFamily="18" charset="0"/>
                <a:cs typeface="Times New Roman" panose="02020603050405020304" pitchFamily="18" charset="0"/>
              </a:rPr>
              <a:t>სკოპინგის ანგარიშის შემსრულებელი- შპს „გერგილი“</a:t>
            </a:r>
            <a:endParaRPr lang="en-US" sz="1600" dirty="0" smtClean="0">
              <a:effectLst/>
              <a:latin typeface="Sylfaen" panose="010A0502050306030303" pitchFamily="18" charset="0"/>
              <a:ea typeface="Sylfaen" panose="010A05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a:t>
            </a:fld>
            <a:endParaRPr lang="en-US"/>
          </a:p>
        </p:txBody>
      </p:sp>
    </p:spTree>
    <p:extLst>
      <p:ext uri="{BB962C8B-B14F-4D97-AF65-F5344CB8AC3E}">
        <p14:creationId xmlns:p14="http://schemas.microsoft.com/office/powerpoint/2010/main" val="64107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600"/>
              </a:spcBef>
              <a:spcAft>
                <a:spcPts val="600"/>
              </a:spcAft>
            </a:pPr>
            <a:r>
              <a:rPr lang="ka-GE" sz="1200" dirty="0" smtClean="0">
                <a:effectLst/>
                <a:latin typeface="+mn-lt"/>
                <a:ea typeface="Calibri" panose="020F0502020204030204" pitchFamily="34" charset="0"/>
                <a:cs typeface="Times New Roman" panose="02020603050405020304" pitchFamily="18" charset="0"/>
              </a:rPr>
              <a:t>საპროექტო ტერიტორიაზე ზემოქმედების ქვეშ მოექცევა მხოლოდ ბალახეული საფარი, რომელიც მთლიანად წარმოადგენს დაბალ საკონსერვაციო ღირებულების მქონე ობიექტს, ეგხ-ის გასხვისების ზოლში მერქნიანი მცენარეები არ ხვდება, შესაბამისად, ეგხ-ის როგორც რეკონსტრუქციის, ასევე ექსპლუატაციის ეტაპზე ზემოქმედება მცენარეულ საფარზე არ იქნება მნიშვნელოვანი.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07000"/>
              </a:lnSpc>
              <a:spcBef>
                <a:spcPts val="600"/>
              </a:spcBef>
              <a:spcAft>
                <a:spcPts val="600"/>
              </a:spcAft>
            </a:pPr>
            <a:r>
              <a:rPr lang="ka-GE" sz="1200" dirty="0" smtClean="0">
                <a:effectLst/>
                <a:latin typeface="+mn-lt"/>
                <a:ea typeface="Calibri" panose="020F0502020204030204" pitchFamily="34" charset="0"/>
                <a:cs typeface="LitNusx" pitchFamily="2" charset="0"/>
              </a:rPr>
              <a:t>რაც შეეხება მერქნიან მცენარეებს, ის იშვიათია მოცემულ ტერიტორიაზე. აქედან გამომდინარე, სათანადო ნიშნული ანძების სამუშაოების განხორციელების და შემდგომ ეგხ-ს ექსპლუატაციის დროს, ხე-ბუჩქების დაზიანება არ არის მოსალოდნელი.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07000"/>
              </a:lnSpc>
              <a:spcBef>
                <a:spcPts val="600"/>
              </a:spcBef>
              <a:spcAft>
                <a:spcPts val="600"/>
              </a:spcAft>
            </a:pPr>
            <a:r>
              <a:rPr lang="ka-GE" dirty="0" smtClean="0"/>
              <a:t>-----</a:t>
            </a:r>
            <a:r>
              <a:rPr lang="ka-GE" sz="1200" dirty="0" smtClean="0">
                <a:effectLst/>
                <a:latin typeface="+mn-lt"/>
                <a:ea typeface="Times New Roman" panose="02020603050405020304" pitchFamily="18" charset="0"/>
                <a:cs typeface="Arial" panose="020B0604020202020204" pitchFamily="34" charset="0"/>
              </a:rPr>
              <a:t>აღსანიშნავია, რომ საპროექტო ტერიტორიაზე მსხვილი ძუძუმწოვრების საბინადრო ადგილი არ გვხვდება, აქ შეიძლება შეგვხვდეს მხოლოდ ცხოველთა სინონტრუპული სახეობები.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07000"/>
              </a:lnSpc>
              <a:spcBef>
                <a:spcPts val="600"/>
              </a:spcBef>
              <a:spcAft>
                <a:spcPts val="600"/>
              </a:spcAft>
            </a:pPr>
            <a:r>
              <a:rPr lang="ka-GE" sz="1200" dirty="0" smtClean="0">
                <a:effectLst/>
                <a:latin typeface="+mn-lt"/>
                <a:ea typeface="Times New Roman" panose="02020603050405020304" pitchFamily="18" charset="0"/>
                <a:cs typeface="Arial" panose="020B0604020202020204" pitchFamily="34" charset="0"/>
              </a:rPr>
              <a:t>ეგხ-ის რეკონსტრუქცია გამოიწვევს ფაუნის დროებით შეშფოთებას და შესაძლო დროებით მიგრაციას პროექტის ზემოქმედების ტერიტორიიდან.</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07000"/>
              </a:lnSpc>
              <a:spcBef>
                <a:spcPts val="600"/>
              </a:spcBef>
              <a:spcAft>
                <a:spcPts val="600"/>
              </a:spcAft>
            </a:pPr>
            <a:r>
              <a:rPr lang="ka-GE" sz="1200" dirty="0" smtClean="0">
                <a:effectLst/>
                <a:latin typeface="+mn-lt"/>
                <a:ea typeface="Times New Roman" panose="02020603050405020304" pitchFamily="18" charset="0"/>
                <a:cs typeface="Times New Roman" panose="02020603050405020304" pitchFamily="18" charset="0"/>
              </a:rPr>
              <a:t>დროებით გაიზრდება შეწუხების ფაქტორი საავტომობილო გზების და სამშენებლო მოედნების მახლობლად მობუდარი ფრინველებისათვის და ხელფრთიანებისათვის.</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07000"/>
              </a:lnSpc>
              <a:spcBef>
                <a:spcPts val="600"/>
              </a:spcBef>
              <a:spcAft>
                <a:spcPts val="600"/>
              </a:spcAft>
            </a:pPr>
            <a:r>
              <a:rPr lang="ka-GE" sz="1200" dirty="0" smtClean="0">
                <a:effectLst/>
                <a:latin typeface="+mn-lt"/>
                <a:ea typeface="Times New Roman" panose="02020603050405020304" pitchFamily="18" charset="0"/>
                <a:cs typeface="Times New Roman" panose="02020603050405020304" pitchFamily="18" charset="0"/>
              </a:rPr>
              <a:t>მიწის სამუშაოების დროს თხრილები (ანძების საძირკვლებისთვის მოწყობილი თხრილები) გარკვეულ რისკს უქმნის მცირე ძუძუმწოვრებს: შესაძლებელია თხრილში მათი ჩავარდნა,  დაშავება და სიკვდილიანობა;</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07000"/>
              </a:lnSpc>
              <a:spcBef>
                <a:spcPts val="600"/>
              </a:spcBef>
              <a:spcAft>
                <a:spcPts val="600"/>
              </a:spcAft>
            </a:pPr>
            <a:r>
              <a:rPr lang="ka-GE" sz="1200" dirty="0" smtClean="0">
                <a:effectLst/>
                <a:latin typeface="+mn-lt"/>
                <a:ea typeface="Times New Roman" panose="02020603050405020304" pitchFamily="18" charset="0"/>
                <a:cs typeface="Times New Roman" panose="02020603050405020304" pitchFamily="18" charset="0"/>
              </a:rPr>
              <a:t>ტრანსპორტის/ტექნიკის გადაადგილებამ გზებზე, მასალების დატვირთვა-გადმოტვირთვამ, კაბელის გაჭიმვამ და სხვა სამუშაოებმა  ასევე შესაძლოა  დააზიანოს  ან  დაღუპოს  ცხოველები.  </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18</a:t>
            </a:fld>
            <a:endParaRPr lang="en-US"/>
          </a:p>
        </p:txBody>
      </p:sp>
    </p:spTree>
    <p:extLst>
      <p:ext uri="{BB962C8B-B14F-4D97-AF65-F5344CB8AC3E}">
        <p14:creationId xmlns:p14="http://schemas.microsoft.com/office/powerpoint/2010/main" val="203824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როგორც მშენებლობის, ასევე ექსპლუატაციის ეტაპზე, მოსალოდნელია გარკვეული რაოდენობის სახიფათო და სხვა ტიპის ნარჩენების წარმოქმნა. მათი არასწორი მართვის შემთხვევაში მოსალოდნელია გარემოს ცალკეული რეცეპტორების ხარისხობრივი მდგომარეობის გაუარესება.</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b="1" i="1" u="sng" dirty="0" smtClean="0">
                <a:solidFill>
                  <a:srgbClr val="000000"/>
                </a:solidFill>
                <a:effectLst/>
                <a:latin typeface="+mn-lt"/>
                <a:ea typeface="Sylfaen" panose="010A0502050306030303" pitchFamily="18" charset="0"/>
                <a:cs typeface="Sylfaen" panose="010A0502050306030303" pitchFamily="18" charset="0"/>
              </a:rPr>
              <a:t>მშენებლობის ეტაპი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solidFill>
                  <a:srgbClr val="000000"/>
                </a:solidFill>
                <a:effectLst/>
                <a:latin typeface="+mn-lt"/>
                <a:ea typeface="Sylfaen" panose="010A0502050306030303" pitchFamily="18" charset="0"/>
                <a:cs typeface="Sylfaen" panose="010A0502050306030303" pitchFamily="18" charset="0"/>
              </a:rPr>
              <a:t>დაგეგმილი საქმიანობის სპეციფიკიდან გამომდინარე ნარჩენების წარმოქმნა მოსალოდნელია, ძირითადად, სამშენებლო სამუშაოების შესრულების პერიოდში. ამ დროს სამშენებლო ტერიტორიაზე გროვდება ხის ნარჩენები, პოლიმერული ნარჩენები (შესაფუთი და საჰერმეტიზაციო მასალები), გამოყენებული ელექტროდების ნარჩენები, ლითონების ნარჩენები, სხვადასხვა სახის სამშენებლო ნარჩენები (ინერტული მასალები, სამშენებლო ბლოკი და სხვა). გასათვალისწინებელია აგრეთვე, საყოფაცხოვრებო ნარჩენების წარმოქმნაც. </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solidFill>
                  <a:srgbClr val="000000"/>
                </a:solidFill>
                <a:effectLst/>
                <a:latin typeface="+mn-lt"/>
                <a:ea typeface="Sylfaen" panose="010A0502050306030303" pitchFamily="18" charset="0"/>
                <a:cs typeface="Sylfaen" panose="010A0502050306030303" pitchFamily="18" charset="0"/>
              </a:rPr>
              <a:t>საქმიანობის შედეგად წარმოქმნილი სხვადასხვა სახის ნარჩენები არ წარმოადგენენ რაიმე სახის ტოქსიკურად საშიშ ნივთიერებას, ამიტომ დროებით განთავსდება სამშენებლო უბნების სიახლოვეს, ცალკე გამოყოფილ ტერიტორიებზე, სპეციალურ კონტეინერებში და გატანილი იქნება კანონმდებლობის შესაბამისად. </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solidFill>
                  <a:srgbClr val="000000"/>
                </a:solidFill>
                <a:effectLst/>
                <a:latin typeface="+mn-lt"/>
                <a:ea typeface="Sylfaen" panose="010A0502050306030303" pitchFamily="18" charset="0"/>
                <a:cs typeface="Sylfaen" panose="010A0502050306030303" pitchFamily="18" charset="0"/>
              </a:rPr>
              <a:t>მშენებლობის დროს მოსალოდნელია მცირე ოდენობით სახიფათო (ზეთიანი ჩვრები, საპოხი მასალა და ა.შ) ნარჩენების წარმოქმნა, როგორიცაა ნავთობპროდუქტებით დაბინძურებული მასალა, ავტოტრანსპორტის ნამუშევარი ზეთები, საშემდუღებლო ნარჩენები და სხვა. ამიტომ საჭიროა ჩატარდეს ნარჩენების დახარისხება მათი გვარობის მიხედვით, მოხდეს მათი თვისობრივი და რაოდენობრივი შეფასება შემდგომი გატანის ან უტილიზაციის მიზნით.</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solidFill>
                  <a:srgbClr val="000000"/>
                </a:solidFill>
                <a:effectLst/>
                <a:latin typeface="+mn-lt"/>
                <a:ea typeface="Sylfaen" panose="010A0502050306030303" pitchFamily="18" charset="0"/>
                <a:cs typeface="Sylfaen" panose="010A0502050306030303" pitchFamily="18" charset="0"/>
              </a:rPr>
              <a:t>ნარჩენების მართვა მოხდება შემუშავებული ნარჩენების მართვის გეგმის შესაბამისად.</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solidFill>
                  <a:srgbClr val="000000"/>
                </a:solidFill>
                <a:effectLst/>
                <a:latin typeface="+mn-lt"/>
                <a:ea typeface="Sylfaen" panose="010A0502050306030303" pitchFamily="18" charset="0"/>
                <a:cs typeface="Sylfaen" panose="010A0502050306030303" pitchFamily="18" charset="0"/>
              </a:rPr>
              <a:t>გზშ-ის პროცესში შემუშავდება საქმიანობის განხორციელების პროცესში მოსალოდნელი ნარჩენების მართვის გეგმა, რომელსაც პრაქტიკაში შეასრულებს მშენებელი კონტრაქტორი და ოპერატორი კომპანიები.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 </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450215" marR="0" indent="-450215" algn="just">
              <a:lnSpc>
                <a:spcPct val="107000"/>
              </a:lnSpc>
              <a:spcBef>
                <a:spcPts val="1000"/>
              </a:spcBef>
              <a:spcAft>
                <a:spcPts val="0"/>
              </a:spcAft>
            </a:pPr>
            <a:r>
              <a:rPr lang="ka-GE" sz="1200" b="1" dirty="0" smtClean="0">
                <a:solidFill>
                  <a:srgbClr val="5B9BD5"/>
                </a:solidFill>
                <a:effectLst/>
                <a:latin typeface="+mn-lt"/>
                <a:ea typeface="Sylfaen" panose="010A0502050306030303" pitchFamily="18" charset="0"/>
                <a:cs typeface="Sylfaen" panose="010A0502050306030303" pitchFamily="18" charset="0"/>
              </a:rPr>
              <a:t>4.12  ზემოქმედება ადამიანის ჯანმრთელობასა და უსაფრთხოებაზე </a:t>
            </a:r>
            <a:endParaRPr lang="en-US" sz="1400" b="1" dirty="0" smtClean="0">
              <a:solidFill>
                <a:srgbClr val="2E74B5"/>
              </a:solidFill>
              <a:effectLst/>
              <a:latin typeface="Sylfaen" panose="010A0502050306030303" pitchFamily="18" charset="0"/>
              <a:ea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რეაბილიტაციის მოწყობის ეტაპზე, არსებობს ადამიანთა (მოსახლეობა და პროექტის ფარგლებში დასაქმებული პერსონალი) ჯანმრთელობასა და უსაფრთხოებასთან დაკავშირებული ზემოქმედების პირდაპირი რისკები.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პირდაპირი ზემოქმედება შეიძლება იყოს: სატრანსპორტო საშუალებების დაჯახება, დენის დარტყმა, სიმაღლიდან ჩამოვარდნა, ტრავმატიზმი სამშენებლო ტექნიკასთან მუშაობისას და სხვ. პირდაპირი ზემოქმედების პრევენციის მიზნით მნიშვნელოვანია უსაფრთხოების ზომების მკაცრი დაცვა და მუდმივი ზედამხედველობა. </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r>
              <a:rPr lang="ka-GE" sz="1200" dirty="0" smtClean="0">
                <a:solidFill>
                  <a:srgbClr val="000000"/>
                </a:solidFill>
                <a:effectLst/>
                <a:latin typeface="+mn-lt"/>
                <a:ea typeface="Calibri" panose="020F0502020204030204" pitchFamily="34" charset="0"/>
                <a:cs typeface="Times New Roman" panose="02020603050405020304" pitchFamily="18" charset="0"/>
              </a:rPr>
              <a:t>ეგხ-ისს ექსპლუატაციის ეტაპზე მოსახლეობის ჯანმრთელობასა და უსაფრთხოებაზე ზემოქმედება ძირითადად ელ. შოკის რისკებთან ასოცირდება. აღნიშნული შეიძლება გამოწვეული იყოს მოსახლეობის არაინფორმირებულობით და დაუდევრობით. ასეთი რისკების შემცირების მიზნით სასურველია ეგხ-ის ფარგლებში მოეწყოს შესაბამისი ამკრძალავი, გამაფრთხილებელი და მიმთითებელი ნიშნები, თუმცა აღსანიშნავია ის, რომ საცხოვრებელი </a:t>
            </a:r>
            <a:r>
              <a:rPr lang="ka-GE" sz="1200" dirty="0" smtClean="0">
                <a:effectLst/>
                <a:latin typeface="+mn-lt"/>
                <a:ea typeface="Calibri" panose="020F0502020204030204" pitchFamily="34" charset="0"/>
                <a:cs typeface="Times New Roman" panose="02020603050405020304" pitchFamily="18" charset="0"/>
              </a:rPr>
              <a:t>ზონა დიდ მანძილით არის დაცილებული </a:t>
            </a:r>
            <a:r>
              <a:rPr lang="ka-GE" sz="1200" dirty="0" smtClean="0">
                <a:solidFill>
                  <a:srgbClr val="000000"/>
                </a:solidFill>
                <a:effectLst/>
                <a:latin typeface="+mn-lt"/>
                <a:ea typeface="Calibri" panose="020F0502020204030204" pitchFamily="34" charset="0"/>
                <a:cs typeface="Times New Roman" panose="02020603050405020304" pitchFamily="18" charset="0"/>
              </a:rPr>
              <a:t>საპროექტო ტერიტორიიდან და, ამრიგად, ზემოთ ჩამოთვლილი ზემოქმედების რისკები ნაკლებად სავარაუდოა.</a:t>
            </a:r>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19</a:t>
            </a:fld>
            <a:endParaRPr lang="en-US"/>
          </a:p>
        </p:txBody>
      </p:sp>
    </p:spTree>
    <p:extLst>
      <p:ext uri="{BB962C8B-B14F-4D97-AF65-F5344CB8AC3E}">
        <p14:creationId xmlns:p14="http://schemas.microsoft.com/office/powerpoint/2010/main" val="10698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pPr>
            <a:r>
              <a:rPr lang="ka-GE" sz="1200" dirty="0" smtClean="0">
                <a:solidFill>
                  <a:srgbClr val="000000"/>
                </a:solidFill>
                <a:effectLst/>
                <a:latin typeface="+mn-lt"/>
                <a:ea typeface="Sylfaen" panose="010A0502050306030303" pitchFamily="18" charset="0"/>
                <a:cs typeface="Sylfaen" panose="010A0502050306030303" pitchFamily="18" charset="0"/>
              </a:rPr>
              <a:t>საქმიანობის განმახორციელებელი ვალდებულია საქმიანობის დაგეგმვის შეძლებისდაგვარად ადრეულ ეტაპზე, სამინისტროს წარუდგინოს სკოპინგის განცხადება სკოპინგის ანგარიშთან ერთად.</a:t>
            </a:r>
            <a:endParaRPr lang="ka-GE" sz="1200" spc="-5" dirty="0" smtClean="0">
              <a:solidFill>
                <a:schemeClr val="tx1"/>
              </a:solidFill>
              <a:effectLst/>
              <a:latin typeface="+mn-lt"/>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600"/>
              </a:spcAft>
            </a:pPr>
            <a:r>
              <a:rPr lang="ka-GE" sz="1200" spc="-5" dirty="0" smtClean="0">
                <a:effectLst/>
                <a:latin typeface="+mn-lt"/>
                <a:ea typeface="Calibri" panose="020F0502020204030204" pitchFamily="34" charset="0"/>
                <a:cs typeface="Times New Roman" panose="02020603050405020304" pitchFamily="18" charset="0"/>
              </a:rPr>
              <a:t>სკოპინგის ანგარიში მოიცავს ინფორმაციას „გარემოსდაცვითი შეფასების კოდექსის“ მე-8 მუხლის მოთხოვნების შესაბამისად. ქვემოთ მოყვანილია სკოპინგის ანგარიშში განსახილველი საკითხების ჩამონათვალი:</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ა) დაგეგმილი საქმიანობის მოკლე აღწერა, კერძოდ, ზოგადი ინფორმაცია:</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ა.ა) დაგეგმილი საქმიანობის განხორციელების ადგილის შესახებ, GIS (გეოინფორმაციული სისტემები) კოორდინატების მითითებით (shp-ფაილთან ერთად);</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ა.ბ) დაგეგმილი საქმიანობის ფიზიკური მახასიათებლების (სიმძლავრე, მასშტაბი, საწარმოო პროცესი, შესაძლო საწარმოებელი პროდუქციის ოდენობა და სხვა) შესახებ;</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ა.გ) დაგეგმილი საქმიანობისა და მისი განხორციელების ადგილის ალტერნატივების შესახებ;</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ბ) ზოგადი ინფორმაცია გარემოზე შესაძლო ზემოქმედების და მისი სახეების შესახებ, რომლებიც შესწავლილი იქნება გზშ-ის პროცესში, მათ შორის:</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ბ.ა) ინფორმაცია დაცულ ტერიტორიებზე ზემოქმედების შესახებ (ასეთის არსებობის შემთხვევაში);</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ბ.ბ) ინფორმაცია შესაძლო ტრანსსასაზღვრო ზემოქმედების შესახებ (ასეთის არსებობის შემთხვევაში);</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ბ.გ) ინფორმაცია დაგეგმილი საქმიანობის განხორციელებით ადამიანის ჯანმრთელობაზე, სოციალურ გარემოზე, კულტურული მემკვიდრეობის ძეგლსა და სხვა ობიექტზე შესაძლო ზემოქმედების შესახებ;</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გ) ინფორმაცია ჩასატარებელი საბაზისო/საძიებო კვლევებისა და გზშ-ის ანგარიშის მომზადებისთვის საჭირო მეთოდების შესახებ;</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eaLnBrk="0" hangingPunct="0">
              <a:lnSpc>
                <a:spcPct val="115000"/>
              </a:lnSpc>
              <a:spcBef>
                <a:spcPts val="0"/>
              </a:spcBef>
              <a:spcAft>
                <a:spcPts val="0"/>
              </a:spcAft>
            </a:pPr>
            <a:r>
              <a:rPr lang="ka-GE" sz="1200" spc="-5" dirty="0" smtClean="0">
                <a:effectLst/>
                <a:latin typeface="+mn-lt"/>
                <a:ea typeface="Calibri" panose="020F0502020204030204" pitchFamily="34" charset="0"/>
                <a:cs typeface="Times New Roman" panose="02020603050405020304" pitchFamily="18" charset="0"/>
              </a:rPr>
              <a:t>ე) ზოგადი ინფორმაცია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600"/>
              </a:spcAft>
            </a:pPr>
            <a:r>
              <a:rPr lang="ka-GE" sz="1200" spc="-5" dirty="0" smtClean="0">
                <a:effectLst/>
                <a:latin typeface="+mn-lt"/>
                <a:ea typeface="Calibri" panose="020F0502020204030204" pitchFamily="34" charset="0"/>
                <a:cs typeface="Times New Roman" panose="02020603050405020304" pitchFamily="18" charset="0"/>
              </a:rPr>
              <a:t>სკოპინგის განცხადების კანონმდებლობით დადგენილი წესით ვებ-გვერდზე განთავსებიდან არაუადრეს მე-10 დღისა და არაუგვიანეს მე-15 სამუშაო დღისა გდსმს უზრუნველყოფს სკოპინგის ანგარიშის საჯარო განხილვის ჩატარებას. საჯარო განხილვის ორგანიზებასა და ჩატარებაზე პასუხისმგებელია გდსმს. სკოპინგის განცხადების რეგისტრაციიდან არაუადრეს 26-ე დღისა და არაუგვიანეს 30-ე სამუშაო დღისა გდსმს გასცემს სკოპინგის დასკვნას, რომელიც მტკიცდება მინისტრის ინდივიდუალური ადმინისტრაციულ-სამართლებრივი აქტით. სკოპინგის დასკვნით განისაზღვრება გზშ-ის ანგარიშის მომზადებისთვის საჭირო კვლევების, მოსაპოვებელი და შესასწავლი ინფორმაციის ჩამონათვალი.</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2</a:t>
            </a:fld>
            <a:endParaRPr lang="en-US"/>
          </a:p>
        </p:txBody>
      </p:sp>
    </p:spTree>
    <p:extLst>
      <p:ext uri="{BB962C8B-B14F-4D97-AF65-F5344CB8AC3E}">
        <p14:creationId xmlns:p14="http://schemas.microsoft.com/office/powerpoint/2010/main" val="11273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600"/>
              </a:spcBef>
              <a:spcAft>
                <a:spcPts val="600"/>
              </a:spcAft>
            </a:pPr>
            <a:r>
              <a:rPr lang="ka-GE" sz="1200" dirty="0" smtClean="0">
                <a:effectLst/>
                <a:latin typeface="+mn-lt"/>
                <a:ea typeface="Sylfaen" panose="010A0502050306030303" pitchFamily="18" charset="0"/>
                <a:cs typeface="Arial" panose="020B0604020202020204" pitchFamily="34" charset="0"/>
              </a:rPr>
              <a:t>წარმოდგენილ პროექტში მოცემული ტექნიკური გადაწყვეტილება დამუშავებულია 220</a:t>
            </a:r>
            <a:r>
              <a:rPr lang="ka-GE" sz="1200" dirty="0" smtClean="0">
                <a:effectLst/>
                <a:latin typeface="+mn-lt"/>
                <a:ea typeface="Sylfaen" panose="010A0502050306030303" pitchFamily="18" charset="0"/>
                <a:cs typeface="Times New Roman" panose="02020603050405020304" pitchFamily="18" charset="0"/>
              </a:rPr>
              <a:t> კვ ეგხ ,,ალავერდი“-ს ქ/ს ,,მარნეული - 220“-ში შესვლა-გასვლისათვის, რომლისთვისაც გათვალისწინებულია არსებული ამორტიზირებული</a:t>
            </a:r>
            <a:r>
              <a:rPr lang="ka-GE" sz="1200" dirty="0" smtClean="0">
                <a:solidFill>
                  <a:srgbClr val="FF0000"/>
                </a:solidFill>
                <a:effectLst/>
                <a:latin typeface="+mn-lt"/>
                <a:ea typeface="Sylfaen" panose="010A0502050306030303" pitchFamily="18" charset="0"/>
                <a:cs typeface="Times New Roman" panose="02020603050405020304" pitchFamily="18" charset="0"/>
              </a:rPr>
              <a:t> </a:t>
            </a:r>
            <a:r>
              <a:rPr lang="ka-GE" sz="1200" dirty="0" smtClean="0">
                <a:effectLst/>
                <a:latin typeface="+mn-lt"/>
                <a:ea typeface="Sylfaen" panose="010A0502050306030303" pitchFamily="18" charset="0"/>
                <a:cs typeface="Times New Roman" panose="02020603050405020304" pitchFamily="18" charset="0"/>
              </a:rPr>
              <a:t>უბნის აღდგენა </a:t>
            </a:r>
            <a:r>
              <a:rPr lang="ru-RU" sz="1200" dirty="0" smtClean="0">
                <a:effectLst/>
                <a:latin typeface="Sylfaen" panose="010A0502050306030303" pitchFamily="18" charset="0"/>
                <a:ea typeface="Sylfaen" panose="010A0502050306030303" pitchFamily="18" charset="0"/>
                <a:cs typeface="Times New Roman" panose="02020603050405020304" pitchFamily="18" charset="0"/>
              </a:rPr>
              <a:t>№</a:t>
            </a:r>
            <a:r>
              <a:rPr lang="ka-GE" sz="1200" dirty="0" smtClean="0">
                <a:effectLst/>
                <a:latin typeface="+mn-lt"/>
                <a:ea typeface="Sylfaen" panose="010A0502050306030303" pitchFamily="18" charset="0"/>
                <a:cs typeface="Times New Roman" panose="02020603050405020304" pitchFamily="18" charset="0"/>
              </a:rPr>
              <a:t>1 - </a:t>
            </a:r>
            <a:r>
              <a:rPr lang="ru-RU" sz="1200" dirty="0" smtClean="0">
                <a:effectLst/>
                <a:latin typeface="Sylfaen" panose="010A0502050306030303" pitchFamily="18" charset="0"/>
                <a:ea typeface="Sylfaen" panose="010A0502050306030303" pitchFamily="18" charset="0"/>
                <a:cs typeface="Times New Roman" panose="02020603050405020304" pitchFamily="18" charset="0"/>
              </a:rPr>
              <a:t>№</a:t>
            </a:r>
            <a:r>
              <a:rPr lang="ka-GE" sz="1200" dirty="0" smtClean="0">
                <a:effectLst/>
                <a:latin typeface="+mn-lt"/>
                <a:ea typeface="Sylfaen" panose="010A0502050306030303" pitchFamily="18" charset="0"/>
                <a:cs typeface="Times New Roman" panose="02020603050405020304" pitchFamily="18" charset="0"/>
              </a:rPr>
              <a:t>66′ საყრდენებს შორის, აგრეთვე №12 - №34 საყრდენებს შორის არსებული უბნის რეაბილიტაცია.</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r>
              <a:rPr lang="ka-GE" sz="1200" dirty="0" smtClean="0">
                <a:effectLst/>
                <a:latin typeface="+mn-lt"/>
                <a:ea typeface="Sylfaen" panose="010A0502050306030303" pitchFamily="18" charset="0"/>
                <a:cs typeface="Times New Roman" panose="02020603050405020304" pitchFamily="18" charset="0"/>
              </a:rPr>
              <a:t>№1 - №66′ საყრდენებს შორის უბნის ტრასის სიგრძეა - </a:t>
            </a:r>
            <a:r>
              <a:rPr lang="ka-GE" sz="1200" b="1" dirty="0" smtClean="0">
                <a:effectLst/>
                <a:latin typeface="+mn-lt"/>
                <a:ea typeface="Sylfaen" panose="010A0502050306030303" pitchFamily="18" charset="0"/>
                <a:cs typeface="Times New Roman" panose="02020603050405020304" pitchFamily="18" charset="0"/>
              </a:rPr>
              <a:t>16,847 </a:t>
            </a:r>
            <a:r>
              <a:rPr lang="ka-GE" sz="1200" dirty="0" smtClean="0">
                <a:effectLst/>
                <a:latin typeface="+mn-lt"/>
                <a:ea typeface="Sylfaen" panose="010A0502050306030303" pitchFamily="18" charset="0"/>
                <a:cs typeface="Times New Roman" panose="02020603050405020304" pitchFamily="18" charset="0"/>
              </a:rPr>
              <a:t>კმ, ხოლო №12 - №34 საყრდენებს შორის უბნის ტრასის სიგრძეა - </a:t>
            </a:r>
            <a:r>
              <a:rPr lang="ka-GE" sz="1200" b="1" dirty="0" smtClean="0">
                <a:effectLst/>
                <a:latin typeface="+mn-lt"/>
                <a:ea typeface="Sylfaen" panose="010A0502050306030303" pitchFamily="18" charset="0"/>
                <a:cs typeface="Times New Roman" panose="02020603050405020304" pitchFamily="18" charset="0"/>
              </a:rPr>
              <a:t>7,405</a:t>
            </a:r>
            <a:r>
              <a:rPr lang="ka-GE" sz="1200" dirty="0" smtClean="0">
                <a:effectLst/>
                <a:latin typeface="+mn-lt"/>
                <a:ea typeface="Sylfaen" panose="010A0502050306030303" pitchFamily="18" charset="0"/>
                <a:cs typeface="Times New Roman" panose="02020603050405020304" pitchFamily="18" charset="0"/>
              </a:rPr>
              <a:t> კმ. </a:t>
            </a:r>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3</a:t>
            </a:fld>
            <a:endParaRPr lang="en-US"/>
          </a:p>
        </p:txBody>
      </p:sp>
    </p:spTree>
    <p:extLst>
      <p:ext uri="{BB962C8B-B14F-4D97-AF65-F5344CB8AC3E}">
        <p14:creationId xmlns:p14="http://schemas.microsoft.com/office/powerpoint/2010/main" val="39569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ka-GE" sz="1200" b="1" dirty="0" smtClean="0">
                <a:effectLst/>
                <a:latin typeface="+mn-lt"/>
                <a:ea typeface="Sylfaen" panose="010A0502050306030303" pitchFamily="18" charset="0"/>
                <a:cs typeface="Times New Roman" panose="02020603050405020304" pitchFamily="18" charset="0"/>
              </a:rPr>
              <a:t>პირველი</a:t>
            </a:r>
            <a:r>
              <a:rPr kumimoji="0" lang="ka-GE" sz="2000" b="0" i="0" u="none" strike="noStrike" kern="1200" cap="none" spc="0" normalizeH="0" baseline="0" noProof="0" dirty="0" smtClean="0">
                <a:ln>
                  <a:noFill/>
                </a:ln>
                <a:solidFill>
                  <a:srgbClr val="191B0E"/>
                </a:solidFill>
                <a:effectLst/>
                <a:uLnTx/>
                <a:uFillTx/>
                <a:latin typeface="+mn-lt"/>
                <a:ea typeface="Sylfaen" panose="010A0502050306030303" pitchFamily="18" charset="0"/>
                <a:cs typeface="Times New Roman" panose="02020603050405020304" pitchFamily="18" charset="0"/>
              </a:rPr>
              <a:t>ალავერდის ეგხ-ს რეაბილიტაცია-ექსპლუატაცია დაგეგმილია არსებული „ევროპის ველური ბუნების და ბუნებრივი ჰაბიტატების დაცვის შესახებ“ (ბერნის) კონვენციის შესაბამისად შექმნილ ზურმუხტის ქსელის დამტკიცებულ საიტს გარდაბანი - GE0000019 ტერიტორიას.</a:t>
            </a:r>
          </a:p>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 </a:t>
            </a:r>
            <a:r>
              <a:rPr lang="en-US" sz="1200" dirty="0" smtClean="0">
                <a:effectLst/>
                <a:latin typeface="+mn-lt"/>
                <a:ea typeface="Sylfaen" panose="010A0502050306030303" pitchFamily="18" charset="0"/>
                <a:cs typeface="Times New Roman" panose="02020603050405020304" pitchFamily="18" charset="0"/>
              </a:rPr>
              <a:t> </a:t>
            </a:r>
            <a:r>
              <a:rPr lang="ka-GE" sz="1200" dirty="0" smtClean="0">
                <a:effectLst/>
                <a:latin typeface="+mn-lt"/>
                <a:ea typeface="Sylfaen" panose="010A0502050306030303" pitchFamily="18" charset="0"/>
                <a:cs typeface="Times New Roman" panose="02020603050405020304" pitchFamily="18" charset="0"/>
              </a:rPr>
              <a:t>საპროექტო ეგხ-ს მონაკვეთის უდიდესი ნაწილი, რომლის სიგრძე შეადგენს 7405 მეტრს, ძირითადად, განთავსებულია დიდი ანთროპოგენული ზემოქმედების ზონაში, სადაც განთავსებული ურბანული ინფრასტრუქტურის მნიშვნელოვანი ნაწილი, გარდა 1842 მ მონაკვეთისა, რომელიც გადის არსებული „ევროპის ველური ბუნების და ბუნებრივი ჰაბიტატების დაცვის შესახებ“ (ბერნის) კონვენციის შესაბამისად შექმნილ ზურმუხტის ქსელის დამტკიცებულ საიტის გარდაბანი - GE0000019 ტერიტორიას და კვეთს გარდაბნის აღკვეთილის ტრადიციული გამოყენების ზონას.</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საპროექტო ეგხ-ს ჩრდილოეთით ესაზღვრება და პარალელურად მიუყვება 330 კვ ეგხ „გარდაბანი“ (ხაზ. ნაგ. რეგ. N83.00.273) ხოლო სამხრეთით 500 კვ ეგხ „ვარძია“ (ხაზ ნაგ. რეგ. N81.00.458). ტერიტორია ადაპტირებულია და წლების მანძილზე აღნიშნულ მონაკვეთზე ფუნქციონირებს სხვადასხვა სიმძლავრის ეგხ-ები.</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endParaRPr lang="ka-GE" dirty="0" smtClean="0"/>
          </a:p>
          <a:p>
            <a:r>
              <a:rPr lang="ka-GE" sz="1200" dirty="0" smtClean="0">
                <a:effectLst/>
                <a:latin typeface="+mn-lt"/>
                <a:ea typeface="Sylfaen" panose="010A0502050306030303" pitchFamily="18" charset="0"/>
                <a:cs typeface="Times New Roman" panose="02020603050405020304" pitchFamily="18" charset="0"/>
              </a:rPr>
              <a:t>განსახორციელებელი სამუშაოების მაშტაბის გათვალისწინებით, სენსიტიურ უბანზე (1842მ) ძველ ადგილზე დაგეგმილია N 20 საყრდენის შეცვლა У220-1+14 კუთხურ-ანკერული საყრდენით. აღნიშნული ცვლილება განპირობებულია მდინარის გადაკვეთის სიახლოვის გამო და ტექნიკური აუცილებლობით, განხორციელდება ფართო მალებიანი საყრდენით, ხოლო N19 და N18 საყრდენის П220-3+5 შუალედური საყრდენებით შეცვლა -    არსებული საყრდენების კოროზიული მდგომარეობით. </a:t>
            </a:r>
          </a:p>
          <a:p>
            <a:r>
              <a:rPr lang="en-US" sz="1200" dirty="0" smtClean="0">
                <a:effectLst/>
                <a:latin typeface="Sylfaen" panose="010A0502050306030303" pitchFamily="18" charset="0"/>
                <a:ea typeface="Sylfaen" panose="010A0502050306030303" pitchFamily="18" charset="0"/>
                <a:cs typeface="Times New Roman" panose="02020603050405020304" pitchFamily="18" charset="0"/>
              </a:rPr>
              <a:t> </a:t>
            </a:r>
            <a:r>
              <a:rPr lang="ka-GE" sz="1200" dirty="0" smtClean="0">
                <a:effectLst/>
                <a:latin typeface="+mn-lt"/>
                <a:ea typeface="Sylfaen" panose="010A0502050306030303" pitchFamily="18" charset="0"/>
                <a:cs typeface="Times New Roman" panose="02020603050405020304" pitchFamily="18" charset="0"/>
              </a:rPr>
              <a:t>საძირკვლის მოწყობის დროს გრუნტი და გრუნტის წყლების დაბინძურების რისკი მინიმალურია, ვინაიდან საპროექტო ტერიტორიაზე წლების მანძილზე ჩატარებული გრუნტის საექსკავაციო სამუშაოების შედეგად 5 მ სიღმეზე მათი გამოვლენა არასდროს დაფიქსირებულა.</a:t>
            </a:r>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4</a:t>
            </a:fld>
            <a:endParaRPr lang="en-US"/>
          </a:p>
        </p:txBody>
      </p:sp>
    </p:spTree>
    <p:extLst>
      <p:ext uri="{BB962C8B-B14F-4D97-AF65-F5344CB8AC3E}">
        <p14:creationId xmlns:p14="http://schemas.microsoft.com/office/powerpoint/2010/main" val="239618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effectLst/>
                <a:latin typeface="+mn-lt"/>
                <a:ea typeface="Sylfaen" panose="010A0502050306030303" pitchFamily="18" charset="0"/>
                <a:cs typeface="Times New Roman" panose="02020603050405020304" pitchFamily="18" charset="0"/>
              </a:rPr>
              <a:t>ტერიტორია წლების მანძილზე ხასიათდება, როგორც ანთროპოგენულად სახეცვლილი, ვინაიდან გამოიყენება სასოფლო სამეურნეო დანიშნულებით. ტერიტორია თავისუფალია მრავალწლიანი ხე-მცენარეებისგან და პროექტით მათი გარემოდან ამოღება დაგეგმილი არ გახლავთ. ადგილზე ნაყოფიერი ფენა მძლავრად არის წარმოდგენილი და შესასრულებელი სამუშაოების მოცულობა, ნაფოფიერი ფენის მოხსნა და დროებითი დასაწყობების კონკრეტული გეგმა დაზუსტდება შემდგომ გზშ-ს ეტაპისთვის.</a:t>
            </a:r>
          </a:p>
          <a:p>
            <a:r>
              <a:rPr lang="ka-GE" dirty="0" smtClean="0"/>
              <a:t>საპროქტო ეგხ-ს ტერიტორია უზრუნველყოფილია სამელიერაციო სისტემებით: </a:t>
            </a:r>
            <a:r>
              <a:rPr lang="en-US" dirty="0" smtClean="0"/>
              <a:t>N4 </a:t>
            </a:r>
            <a:r>
              <a:rPr lang="ka-GE" dirty="0" smtClean="0"/>
              <a:t>საყრდენის ჩრდილო დასავლეთით 40 მეტრის დაშორებით და  </a:t>
            </a:r>
            <a:r>
              <a:rPr lang="en-US" dirty="0" smtClean="0"/>
              <a:t>N5 </a:t>
            </a:r>
            <a:r>
              <a:rPr lang="ka-GE" dirty="0" smtClean="0"/>
              <a:t>საყრდენებს შორის განთავსებულია ე.წ ვახუშტის სამელიორაციო არხი. აღნიშნული არხის შიდა დაქსელვა ფიქსირდება </a:t>
            </a:r>
            <a:r>
              <a:rPr lang="en-US" dirty="0" smtClean="0"/>
              <a:t>N8 </a:t>
            </a:r>
            <a:r>
              <a:rPr lang="ka-GE" dirty="0" smtClean="0"/>
              <a:t>და </a:t>
            </a:r>
            <a:r>
              <a:rPr lang="en-US" dirty="0" smtClean="0"/>
              <a:t>N9 </a:t>
            </a:r>
            <a:r>
              <a:rPr lang="ka-GE" dirty="0" smtClean="0"/>
              <a:t>საყრდენებს შორის, </a:t>
            </a:r>
            <a:r>
              <a:rPr lang="en-US" dirty="0" smtClean="0"/>
              <a:t>N10-N11 </a:t>
            </a:r>
            <a:r>
              <a:rPr lang="ka-GE" dirty="0" smtClean="0"/>
              <a:t>საყრდენებს შორის, </a:t>
            </a:r>
            <a:r>
              <a:rPr lang="en-US" dirty="0" smtClean="0"/>
              <a:t>N13-N14 </a:t>
            </a:r>
            <a:r>
              <a:rPr lang="ka-GE" dirty="0" smtClean="0"/>
              <a:t>საყრდენს შორის, </a:t>
            </a:r>
            <a:r>
              <a:rPr lang="en-US" dirty="0" smtClean="0"/>
              <a:t>N20-N21 </a:t>
            </a:r>
            <a:r>
              <a:rPr lang="ka-GE" dirty="0" smtClean="0"/>
              <a:t>საყრდენებს შორის, </a:t>
            </a:r>
            <a:r>
              <a:rPr lang="en-US" dirty="0" smtClean="0"/>
              <a:t>N24-N25 </a:t>
            </a:r>
            <a:r>
              <a:rPr lang="ka-GE" dirty="0" smtClean="0"/>
              <a:t>საყრდენებს შორის, ბოლოს, ეგხ კვეთს </a:t>
            </a:r>
            <a:r>
              <a:rPr lang="en-US" dirty="0" smtClean="0"/>
              <a:t>N29-N30 </a:t>
            </a:r>
            <a:r>
              <a:rPr lang="ka-GE" dirty="0" smtClean="0"/>
              <a:t>ე.წ  ხრამარხის სამელიერაციო არხს. მნიშვნელოვანია აღინიშნოს, რომ ყველა იდენტიფიცირებული სამელიორაციო არხიდან ეგხ-ს საყრდენები მნიშვნელოვანი დაშორებით მდებარეობს, რაც გამორიცხავს სამელიორაციო არხის დაბიძურების რისკს, როგორც საყრდენების მოწყობის, ასევე ექსპლუატაციის პერიოდში მათი სარემონტო სამუშაოების განხორციელებისას.</a:t>
            </a:r>
          </a:p>
          <a:p>
            <a:r>
              <a:rPr lang="ka-GE" sz="1200" dirty="0" smtClean="0">
                <a:effectLst/>
                <a:latin typeface="+mn-lt"/>
                <a:ea typeface="Sylfaen" panose="010A0502050306030303" pitchFamily="18" charset="0"/>
                <a:cs typeface="Times New Roman" panose="02020603050405020304" pitchFamily="18" charset="0"/>
              </a:rPr>
              <a:t>საპროქტო ეგხ-ს ტერიტორია უზრუნველყოფილია სამელიერაციო სისტემებით: N4 საყრდენის ჩრდილო დასავლეთით 40 მეტრის დაშორებით და  N5 საყრდენებს შორის განთავსებულია ე.წ ვახუშტის სამელიორაციო არხი. აღნიშნული არხის შიდა დაქსელვა ფიქსირდება N8 და N9 საყრდენებს შორის, N10-N11 საყრდენებს შორის, N13-N14 საყრდენს შორის, N20-N21 საყრდენებს შორის, N24-N25 საყრდენებს შორის, ბოლოს, ეგხ კვეთს N29-N30 ე.წ  ხრამარხის სამელიერაციო არხს. მნიშვნელოვანია აღინიშნოს, რომ ყველა იდენტიფიცირებული სამელიორაციო არხიდან ეგხ-ს საყრდენები მნიშვნელოვანი დაშორებით მდებარეობს, რაც გამორიცხავს სამელიორაციო არხის დაბიძურების რისკს, როგორც საყრდენების მოწყობის, ასევე ექსპლუატაციის პერიოდში მათი სარემონტო სამუშაოების განხორციელებისას.</a:t>
            </a:r>
          </a:p>
          <a:p>
            <a:pPr marL="758952" marR="0" lvl="0" indent="-1143000" algn="just" defTabSz="914400" rtl="0" eaLnBrk="1" fontAlgn="auto" latinLnBrk="0" hangingPunct="1">
              <a:lnSpc>
                <a:spcPct val="115000"/>
              </a:lnSpc>
              <a:spcBef>
                <a:spcPts val="600"/>
              </a:spcBef>
              <a:spcAft>
                <a:spcPts val="600"/>
              </a:spcAft>
              <a:buClr>
                <a:srgbClr val="2DA2BF"/>
              </a:buClr>
              <a:buSzPct val="68000"/>
              <a:buFont typeface="Courier New" panose="02070309020205020404" pitchFamily="49" charset="0"/>
              <a:buChar char="o"/>
              <a:tabLst/>
              <a:defRPr/>
            </a:pPr>
            <a:r>
              <a:rPr lang="ka-GE" sz="1200" dirty="0" smtClean="0">
                <a:effectLst/>
                <a:latin typeface="+mn-lt"/>
                <a:cs typeface="Times New Roman" panose="02020603050405020304" pitchFamily="18" charset="0"/>
              </a:rPr>
              <a:t>---</a:t>
            </a:r>
            <a:r>
              <a:rPr kumimoji="0" lang="ka-GE" sz="2000" b="0" i="0" u="none" strike="noStrike" kern="1200" cap="none" spc="0" normalizeH="0" baseline="0" noProof="0" dirty="0" smtClean="0">
                <a:ln>
                  <a:noFill/>
                </a:ln>
                <a:solidFill>
                  <a:prstClr val="black"/>
                </a:solidFill>
                <a:effectLst/>
                <a:uLnTx/>
                <a:uFillTx/>
                <a:ea typeface="Sylfaen" panose="010A0502050306030303" pitchFamily="18" charset="0"/>
                <a:cs typeface="Times New Roman" panose="02020603050405020304" pitchFamily="18" charset="0"/>
              </a:rPr>
              <a:t>ტექნიკური დავალების შესაბამისად გადაწყდა 28 სხვადასხვა ტიპის ახალი საყრდენის განთავსება</a:t>
            </a:r>
            <a:endParaRPr kumimoji="0" lang="en-US" sz="2000" b="0" i="0" u="none" strike="noStrike" kern="1200" cap="none" spc="0" normalizeH="0" baseline="0" noProof="0" dirty="0" smtClean="0">
              <a:ln>
                <a:noFill/>
              </a:ln>
              <a:solidFill>
                <a:prstClr val="black"/>
              </a:solidFill>
              <a:effectLst/>
              <a:uLnTx/>
              <a:uFillTx/>
              <a:latin typeface="Lucida Sans Unicode"/>
              <a:ea typeface="Sylfaen" panose="010A05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5</a:t>
            </a:fld>
            <a:endParaRPr lang="en-US"/>
          </a:p>
        </p:txBody>
      </p:sp>
    </p:spTree>
    <p:extLst>
      <p:ext uri="{BB962C8B-B14F-4D97-AF65-F5344CB8AC3E}">
        <p14:creationId xmlns:p14="http://schemas.microsoft.com/office/powerpoint/2010/main" val="69490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pPr>
            <a:r>
              <a:rPr lang="ka-GE" sz="1200" dirty="0" smtClean="0">
                <a:effectLst/>
                <a:latin typeface="+mn-lt"/>
                <a:ea typeface="Sylfaen" panose="010A0502050306030303" pitchFamily="18" charset="0"/>
                <a:cs typeface="Times New Roman" panose="02020603050405020304" pitchFamily="18" charset="0"/>
              </a:rPr>
              <a:t>წარმოდგენილი ალტერნატივით, ეგხ იწყება თბოსადურიდან და კვეთს დასავლეთის მიმართულებით არსებული „ევროპის ველური ბუნების და ბუნებრივი ჰაბიტატების დაცვის შესახებ“ (ბერნის) კონვენციის შესაბამისად შექმნილ ზურმუხტის ქსელის დამტკიცებულ საიტს, გარდაბანი - GE0000019 და კვეთს გარდაბნის აღკვეთილის ტრადიციული გამოყენების ზონას. შემდგომ, ეგხ-ს დერეფანი კვეთს მდ. მტკვარს და გაივლის მარნეულის მუნიციპალიტეტის სოფ. ამბაროვკას და სოფ. ქესალოს შორის არსებულ სასოფლო სამეურნეო დანიშნულების მიწის ნაკვეთებს, დაახლოებით 5 კმ მანძილზე. შემდგომ ეგხ-ს დერეფანი უხვევს ოდნავ ჩრდილოეთით და იმეორებს უკვე შერჩეული ალტერნატივის დერეფანს N29 ანძიდან. აღნიშნული ალტენატივა შემუშავდა იმ გარემოებების გათვალისწინებით, რომ შერჩეული ალტერნატივის პირველი მონაკვეთი, რომელიც 5 საყრდენის განთავსებას ითვალისწინებდა, არ განხორციელდება. აღნიშნული ალტერნატივა წარმოადგენს, როგორც ტექნიკურ, ასევე განთავსების ადგილის ალტერნატივას.</a:t>
            </a:r>
            <a:endParaRPr lang="en-US" sz="1200" dirty="0" smtClean="0">
              <a:effectLst/>
              <a:latin typeface="Sylfaen" panose="010A0502050306030303" pitchFamily="18" charset="0"/>
              <a:ea typeface="Sylfaen" panose="010A05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10</a:t>
            </a:fld>
            <a:endParaRPr lang="en-US"/>
          </a:p>
        </p:txBody>
      </p:sp>
    </p:spTree>
    <p:extLst>
      <p:ext uri="{BB962C8B-B14F-4D97-AF65-F5344CB8AC3E}">
        <p14:creationId xmlns:p14="http://schemas.microsoft.com/office/powerpoint/2010/main" val="387127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ხმაურის დონის გადაჭარბება უახლოეს დასახლებულ პუნქტთან მიმართებაში, წინასწარი შეფასებით მოსალოდნელი არ გახლავთ;</a:t>
            </a:r>
          </a:p>
          <a:p>
            <a:r>
              <a:rPr lang="ka-GE" dirty="0" smtClean="0"/>
              <a:t>ხმაურის დონის გადაჭარბება შესაძლოა მცირედ აღემატებოდეს ნორმირებულ სიდიდეს დღის საათებში, ისიც სამუშაო მოედანზე. </a:t>
            </a:r>
          </a:p>
          <a:p>
            <a:r>
              <a:rPr lang="ka-GE" dirty="0" smtClean="0"/>
              <a:t>საპროექტო ტრასის თითოეულ უბანზე სამშენებლო სამუშაოების წარმოება მოკლევადიანია და, ასევე ხმაურის გამომწვევი ძირითადი წყაროების (ექსკავატორი და ბულდოზერი) ერთდროულად მუშაობა არ მოხდება, შეიძლება ჩაითვალოს, რომ მოსახლეობაზე ხმაურით გამოწვეული ზემოქმედება მოსალოდნელი არ არის.</a:t>
            </a:r>
          </a:p>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13</a:t>
            </a:fld>
            <a:endParaRPr lang="en-US"/>
          </a:p>
        </p:txBody>
      </p:sp>
    </p:spTree>
    <p:extLst>
      <p:ext uri="{BB962C8B-B14F-4D97-AF65-F5344CB8AC3E}">
        <p14:creationId xmlns:p14="http://schemas.microsoft.com/office/powerpoint/2010/main" val="357303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14</a:t>
            </a:fld>
            <a:endParaRPr lang="en-US"/>
          </a:p>
        </p:txBody>
      </p:sp>
    </p:spTree>
    <p:extLst>
      <p:ext uri="{BB962C8B-B14F-4D97-AF65-F5344CB8AC3E}">
        <p14:creationId xmlns:p14="http://schemas.microsoft.com/office/powerpoint/2010/main" val="326515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ka-GE" sz="2000" b="0" i="0" u="none" strike="noStrike" kern="1200" cap="none" spc="0" normalizeH="0" baseline="0" noProof="0" dirty="0" smtClean="0">
                <a:ln>
                  <a:noFill/>
                </a:ln>
                <a:solidFill>
                  <a:srgbClr val="191B0E"/>
                </a:solidFill>
                <a:effectLst/>
                <a:uLnTx/>
                <a:uFillTx/>
                <a:latin typeface="+mn-lt"/>
                <a:ea typeface="Sylfaen" panose="010A0502050306030303" pitchFamily="18" charset="0"/>
                <a:cs typeface="Times New Roman" panose="02020603050405020304" pitchFamily="18" charset="0"/>
              </a:rPr>
              <a:t>საპროექტო ტერიტორიიდან უახლოესი ზედაპირული წყლის ობიექტი გვხვდება მდ. მტკვარი და მდ. ალგეთი. </a:t>
            </a:r>
            <a:endParaRPr lang="en-US" dirty="0"/>
          </a:p>
        </p:txBody>
      </p:sp>
      <p:sp>
        <p:nvSpPr>
          <p:cNvPr id="4" name="Slide Number Placeholder 3"/>
          <p:cNvSpPr>
            <a:spLocks noGrp="1"/>
          </p:cNvSpPr>
          <p:nvPr>
            <p:ph type="sldNum" sz="quarter" idx="10"/>
          </p:nvPr>
        </p:nvSpPr>
        <p:spPr/>
        <p:txBody>
          <a:bodyPr/>
          <a:lstStyle/>
          <a:p>
            <a:fld id="{6473C07A-AFC8-435C-8DAA-F0AFA71F8930}" type="slidenum">
              <a:rPr lang="en-US" smtClean="0"/>
              <a:t>16</a:t>
            </a:fld>
            <a:endParaRPr lang="en-US"/>
          </a:p>
        </p:txBody>
      </p:sp>
    </p:spTree>
    <p:extLst>
      <p:ext uri="{BB962C8B-B14F-4D97-AF65-F5344CB8AC3E}">
        <p14:creationId xmlns:p14="http://schemas.microsoft.com/office/powerpoint/2010/main" val="3242430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77B796-F712-47BF-826F-B86C4F129FF8}" type="datetimeFigureOut">
              <a:rPr lang="en-US" smtClean="0"/>
              <a:t>15-Apr-20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2D6E0B-012B-425C-9B77-CE86A9455E09}" type="slidenum">
              <a:rPr lang="en-US" smtClean="0"/>
              <a:t>‹#›</a:t>
            </a:fld>
            <a:endParaRPr lang="en-US"/>
          </a:p>
        </p:txBody>
      </p:sp>
    </p:spTree>
    <p:extLst>
      <p:ext uri="{BB962C8B-B14F-4D97-AF65-F5344CB8AC3E}">
        <p14:creationId xmlns:p14="http://schemas.microsoft.com/office/powerpoint/2010/main" val="315782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7B796-F712-47BF-826F-B86C4F129FF8}"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D6E0B-012B-425C-9B77-CE86A9455E09}" type="slidenum">
              <a:rPr lang="en-US" smtClean="0"/>
              <a:t>‹#›</a:t>
            </a:fld>
            <a:endParaRPr lang="en-US"/>
          </a:p>
        </p:txBody>
      </p:sp>
    </p:spTree>
    <p:extLst>
      <p:ext uri="{BB962C8B-B14F-4D97-AF65-F5344CB8AC3E}">
        <p14:creationId xmlns:p14="http://schemas.microsoft.com/office/powerpoint/2010/main" val="13184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7B796-F712-47BF-826F-B86C4F129FF8}"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D6E0B-012B-425C-9B77-CE86A9455E09}" type="slidenum">
              <a:rPr lang="en-US" smtClean="0"/>
              <a:t>‹#›</a:t>
            </a:fld>
            <a:endParaRPr lang="en-US"/>
          </a:p>
        </p:txBody>
      </p:sp>
    </p:spTree>
    <p:extLst>
      <p:ext uri="{BB962C8B-B14F-4D97-AF65-F5344CB8AC3E}">
        <p14:creationId xmlns:p14="http://schemas.microsoft.com/office/powerpoint/2010/main" val="366211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7B796-F712-47BF-826F-B86C4F129FF8}"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D6E0B-012B-425C-9B77-CE86A9455E09}"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60127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7177B796-F712-47BF-826F-B86C4F129FF8}"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D6E0B-012B-425C-9B77-CE86A9455E09}"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2831007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77B796-F712-47BF-826F-B86C4F129FF8}" type="datetimeFigureOut">
              <a:rPr lang="en-US" smtClean="0"/>
              <a:t>15-Apr-20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D6E0B-012B-425C-9B77-CE86A9455E09}"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98072806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77B796-F712-47BF-826F-B86C4F129FF8}" type="datetimeFigureOut">
              <a:rPr lang="en-US" smtClean="0"/>
              <a:t>15-Apr-20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D6E0B-012B-425C-9B77-CE86A9455E09}" type="slidenum">
              <a:rPr lang="en-US" smtClean="0"/>
              <a:t>‹#›</a:t>
            </a:fld>
            <a:endParaRPr lang="en-US"/>
          </a:p>
        </p:txBody>
      </p:sp>
    </p:spTree>
    <p:extLst>
      <p:ext uri="{BB962C8B-B14F-4D97-AF65-F5344CB8AC3E}">
        <p14:creationId xmlns:p14="http://schemas.microsoft.com/office/powerpoint/2010/main" val="213590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77B796-F712-47BF-826F-B86C4F129FF8}" type="datetimeFigureOut">
              <a:rPr lang="en-US" smtClean="0"/>
              <a:t>15-Apr-20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D6E0B-012B-425C-9B77-CE86A9455E09}"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8318714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7B796-F712-47BF-826F-B86C4F129FF8}" type="datetimeFigureOut">
              <a:rPr lang="en-US" smtClean="0"/>
              <a:t>15-Apr-20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D6E0B-012B-425C-9B77-CE86A9455E09}" type="slidenum">
              <a:rPr lang="en-US" smtClean="0"/>
              <a:t>‹#›</a:t>
            </a:fld>
            <a:endParaRPr lang="en-US"/>
          </a:p>
        </p:txBody>
      </p:sp>
    </p:spTree>
    <p:extLst>
      <p:ext uri="{BB962C8B-B14F-4D97-AF65-F5344CB8AC3E}">
        <p14:creationId xmlns:p14="http://schemas.microsoft.com/office/powerpoint/2010/main" val="145019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7177B796-F712-47BF-826F-B86C4F129FF8}" type="datetimeFigureOut">
              <a:rPr lang="en-US" smtClean="0"/>
              <a:t>15-Apr-20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D6E0B-012B-425C-9B77-CE86A9455E09}" type="slidenum">
              <a:rPr lang="en-US" smtClean="0"/>
              <a:t>‹#›</a:t>
            </a:fld>
            <a:endParaRPr lang="en-US"/>
          </a:p>
        </p:txBody>
      </p:sp>
    </p:spTree>
    <p:extLst>
      <p:ext uri="{BB962C8B-B14F-4D97-AF65-F5344CB8AC3E}">
        <p14:creationId xmlns:p14="http://schemas.microsoft.com/office/powerpoint/2010/main" val="33158674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77B796-F712-47BF-826F-B86C4F129FF8}" type="datetimeFigureOut">
              <a:rPr lang="en-US" smtClean="0"/>
              <a:t>15-Apr-20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2D6E0B-012B-425C-9B77-CE86A9455E09}"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7152583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7177B796-F712-47BF-826F-B86C4F129FF8}" type="datetimeFigureOut">
              <a:rPr lang="en-US" smtClean="0"/>
              <a:t>15-Apr-20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332D6E0B-012B-425C-9B77-CE86A9455E09}" type="slidenum">
              <a:rPr lang="en-US" smtClean="0"/>
              <a:t>‹#›</a:t>
            </a:fld>
            <a:endParaRPr lang="en-US"/>
          </a:p>
        </p:txBody>
      </p:sp>
    </p:spTree>
    <p:extLst>
      <p:ext uri="{BB962C8B-B14F-4D97-AF65-F5344CB8AC3E}">
        <p14:creationId xmlns:p14="http://schemas.microsoft.com/office/powerpoint/2010/main" val="32155986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342" y="140321"/>
            <a:ext cx="1932039" cy="1502438"/>
          </a:xfrm>
          <a:prstGeom prst="rect">
            <a:avLst/>
          </a:prstGeom>
        </p:spPr>
      </p:pic>
      <p:sp>
        <p:nvSpPr>
          <p:cNvPr id="3" name="Subtitle 2"/>
          <p:cNvSpPr>
            <a:spLocks noGrp="1"/>
          </p:cNvSpPr>
          <p:nvPr>
            <p:ph type="subTitle" idx="1"/>
          </p:nvPr>
        </p:nvSpPr>
        <p:spPr>
          <a:xfrm>
            <a:off x="0" y="1872940"/>
            <a:ext cx="12191999" cy="3366717"/>
          </a:xfrm>
        </p:spPr>
        <p:txBody>
          <a:bodyPr>
            <a:normAutofit/>
          </a:bodyPr>
          <a:lstStyle/>
          <a:p>
            <a:pPr algn="ctr"/>
            <a:r>
              <a:rPr lang="ka-GE" sz="2800" b="1" dirty="0">
                <a:solidFill>
                  <a:schemeClr val="tx1"/>
                </a:solidFill>
                <a:ea typeface="Sylfaen" panose="010A0502050306030303" pitchFamily="18" charset="0"/>
                <a:cs typeface="Times New Roman" panose="02020603050405020304" pitchFamily="18" charset="0"/>
              </a:rPr>
              <a:t>გარდაბნის და მარნეულის მუნიციპალიტეტებში, 220 კვ ელექტროგადამცემი ხაზის ,,ალავერდი“-ს (შესვლა-გასვლის 220 კვ ძაბვის ქ/ს ,,მარნეული-220“-ში №1 საყრდენსა და 220 კვ ძაბვის ქ/ს ,,მარნეული-220“-ის პორტალს შორის გაძარცვული უბნის და №12-№34 საყრდენებს შორის უბანი</a:t>
            </a:r>
            <a:r>
              <a:rPr lang="ka-GE" sz="2800" b="1" dirty="0" smtClean="0">
                <a:solidFill>
                  <a:schemeClr val="tx1"/>
                </a:solidFill>
                <a:ea typeface="Sylfaen" panose="010A0502050306030303" pitchFamily="18" charset="0"/>
                <a:cs typeface="Times New Roman" panose="02020603050405020304" pitchFamily="18" charset="0"/>
              </a:rPr>
              <a:t>) მშენებლობა და რეკნსტრუქცია</a:t>
            </a:r>
          </a:p>
          <a:p>
            <a:pPr algn="ctr"/>
            <a:endParaRPr lang="ka-GE" sz="2800" b="1" dirty="0" smtClean="0">
              <a:solidFill>
                <a:schemeClr val="tx1"/>
              </a:solidFill>
              <a:ea typeface="Sylfaen" panose="010A0502050306030303" pitchFamily="18" charset="0"/>
              <a:cs typeface="Times New Roman" panose="02020603050405020304" pitchFamily="18" charset="0"/>
            </a:endParaRPr>
          </a:p>
          <a:p>
            <a:pPr algn="ctr"/>
            <a:r>
              <a:rPr lang="ka-GE" sz="2800" b="1" dirty="0" smtClean="0">
                <a:solidFill>
                  <a:schemeClr val="tx1"/>
                </a:solidFill>
                <a:ea typeface="Sylfaen" panose="010A0502050306030303" pitchFamily="18" charset="0"/>
                <a:cs typeface="Times New Roman" panose="02020603050405020304" pitchFamily="18" charset="0"/>
              </a:rPr>
              <a:t> სკოპინგის ანგარიში</a:t>
            </a:r>
            <a:endParaRPr lang="en-US" sz="28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527" y="5669"/>
            <a:ext cx="1209142" cy="108686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527" y="1232859"/>
            <a:ext cx="5815627" cy="640080"/>
          </a:xfrm>
          <a:prstGeom prst="rect">
            <a:avLst/>
          </a:prstGeom>
        </p:spPr>
      </p:pic>
    </p:spTree>
    <p:extLst>
      <p:ext uri="{BB962C8B-B14F-4D97-AF65-F5344CB8AC3E}">
        <p14:creationId xmlns:p14="http://schemas.microsoft.com/office/powerpoint/2010/main" val="393642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731520"/>
            <a:ext cx="12293600" cy="5445443"/>
          </a:xfrm>
        </p:spPr>
        <p:txBody>
          <a:bodyPr>
            <a:normAutofit/>
          </a:bodyPr>
          <a:lstStyle/>
          <a:p>
            <a:pPr algn="just"/>
            <a:r>
              <a:rPr lang="ka-GE" sz="2400" dirty="0">
                <a:latin typeface="Sylfaen" panose="010A0502050306030303" pitchFamily="18" charset="0"/>
                <a:ea typeface="Sylfaen" panose="010A0502050306030303" pitchFamily="18" charset="0"/>
                <a:cs typeface="Times New Roman" panose="02020603050405020304" pitchFamily="18" charset="0"/>
              </a:rPr>
              <a:t>წარმოდგენილი ტექნოლოგიური და განთავსების ადგილის ალტერნატივა გულისხმობს </a:t>
            </a:r>
            <a:r>
              <a:rPr lang="ka-GE" sz="2400" dirty="0" smtClean="0">
                <a:latin typeface="Sylfaen" panose="010A0502050306030303" pitchFamily="18" charset="0"/>
                <a:ea typeface="Sylfaen" panose="010A0502050306030303" pitchFamily="18" charset="0"/>
                <a:cs typeface="Times New Roman" panose="02020603050405020304" pitchFamily="18" charset="0"/>
              </a:rPr>
              <a:t>საპროექტო ეგხ ალავერდი 1-2 -ის №</a:t>
            </a:r>
            <a:r>
              <a:rPr lang="ka-GE" sz="2400" dirty="0">
                <a:latin typeface="Sylfaen" panose="010A0502050306030303" pitchFamily="18" charset="0"/>
                <a:ea typeface="Sylfaen" panose="010A0502050306030303" pitchFamily="18" charset="0"/>
                <a:cs typeface="Times New Roman" panose="02020603050405020304" pitchFamily="18" charset="0"/>
              </a:rPr>
              <a:t>1 - №66′ საყრდენებს შორის უბანს, </a:t>
            </a:r>
            <a:r>
              <a:rPr lang="ka-GE" sz="2400" dirty="0" smtClean="0">
                <a:latin typeface="Sylfaen" panose="010A0502050306030303" pitchFamily="18" charset="0"/>
                <a:ea typeface="Sylfaen" panose="010A0502050306030303" pitchFamily="18" charset="0"/>
                <a:cs typeface="Times New Roman" panose="02020603050405020304" pitchFamily="18" charset="0"/>
              </a:rPr>
              <a:t>რომელიც დაიწყება N29 საყრდენიდან და მთავრდება არსებული ეგხ ალავერდთან. აღნიშნული მონაკვეთის სიგრძეა 10 კმ, საიდანაც 2.7 კმ გაივლის  ზურმუხტის ქსელის დამტკიცებულ საიტზე გარდაბანი. </a:t>
            </a:r>
          </a:p>
          <a:p>
            <a:pPr marL="86868" marR="0" indent="-342900" algn="just">
              <a:lnSpc>
                <a:spcPct val="107000"/>
              </a:lnSpc>
              <a:spcBef>
                <a:spcPts val="600"/>
              </a:spcBef>
              <a:spcAft>
                <a:spcPts val="600"/>
              </a:spcAft>
              <a:buFont typeface="Courier New" panose="02070309020205020404" pitchFamily="49" charset="0"/>
              <a:buChar char="o"/>
            </a:pPr>
            <a:r>
              <a:rPr lang="ka-GE" sz="2400" dirty="0">
                <a:latin typeface="Sylfaen" panose="010A0502050306030303" pitchFamily="18" charset="0"/>
              </a:rPr>
              <a:t>წარმოდგენილი ტექნიკური გადაწყვეტის შესაბამისად, საჭირო გახდებოდა სენსიტიურ უბანზე  ველური ბუნების და ბუნებრივი ჰაბიტატების დაცვის შესახებ (ბერნის) კონვენციის შესაბამისად შექმნილი ზურმუხტის ქსელის დამტკიცებული საიტი, გარდაბანი - GE0000019 და  გარდაბნის აღკვეთილის ტერიტორიაზე ახალი გზის მშენებლობა, რომლის სიგრძე დაახლოებით 3 კმ შეადგენს და ეგხ-ს ექსპლუატაციისთვის საჭირო  გახდებოდა უსაფრთხოების დერეფანში გარემოდან მრავალწლიანი ხე-მცენარეების ამოღება</a:t>
            </a:r>
            <a:r>
              <a:rPr lang="ka-GE" sz="2400" dirty="0" smtClean="0">
                <a:latin typeface="Sylfaen" panose="010A0502050306030303" pitchFamily="18" charset="0"/>
              </a:rPr>
              <a:t>.</a:t>
            </a:r>
          </a:p>
          <a:p>
            <a:pPr marL="86868" marR="0" indent="-342900" algn="just">
              <a:lnSpc>
                <a:spcPct val="107000"/>
              </a:lnSpc>
              <a:spcBef>
                <a:spcPts val="600"/>
              </a:spcBef>
              <a:spcAft>
                <a:spcPts val="600"/>
              </a:spcAft>
              <a:buFont typeface="Courier New" panose="02070309020205020404" pitchFamily="49" charset="0"/>
              <a:buChar char="o"/>
            </a:pPr>
            <a:r>
              <a:rPr lang="ka-GE" sz="2400" dirty="0" smtClean="0">
                <a:latin typeface="Sylfaen" panose="010A0502050306030303" pitchFamily="18" charset="0"/>
              </a:rPr>
              <a:t>ზეომოაღნიშნულიდან გამომდინარე წარმოდგენილ ალტერნატივაზე ითქვა უარი.</a:t>
            </a:r>
            <a:endParaRPr lang="en-US" sz="2400" dirty="0">
              <a:latin typeface="Sylfaen" panose="010A0502050306030303" pitchFamily="18" charset="0"/>
            </a:endParaRPr>
          </a:p>
        </p:txBody>
      </p:sp>
      <p:sp>
        <p:nvSpPr>
          <p:cNvPr id="2" name="Title 1"/>
          <p:cNvSpPr>
            <a:spLocks noGrp="1"/>
          </p:cNvSpPr>
          <p:nvPr>
            <p:ph type="title"/>
          </p:nvPr>
        </p:nvSpPr>
        <p:spPr>
          <a:xfrm>
            <a:off x="838200" y="1"/>
            <a:ext cx="10515600" cy="731520"/>
          </a:xfrm>
        </p:spPr>
        <p:txBody>
          <a:bodyPr>
            <a:normAutofit/>
          </a:bodyPr>
          <a:lstStyle/>
          <a:p>
            <a:pPr algn="ctr"/>
            <a:r>
              <a:rPr lang="ka-GE" sz="2800" dirty="0" smtClean="0">
                <a:solidFill>
                  <a:schemeClr val="tx1"/>
                </a:solidFill>
                <a:latin typeface="Sylfaen" panose="010A0502050306030303" pitchFamily="18" charset="0"/>
              </a:rPr>
              <a:t>საპროექტო ეგხ-ს ალტერნატივები</a:t>
            </a:r>
            <a:endParaRPr lang="en-US" sz="28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307171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8" y="0"/>
            <a:ext cx="12222488" cy="6858000"/>
          </a:xfrm>
        </p:spPr>
      </p:pic>
      <p:sp>
        <p:nvSpPr>
          <p:cNvPr id="6" name="Rectangle 5"/>
          <p:cNvSpPr/>
          <p:nvPr/>
        </p:nvSpPr>
        <p:spPr>
          <a:xfrm>
            <a:off x="3193576" y="0"/>
            <a:ext cx="6318914" cy="6687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smtClean="0">
                <a:latin typeface="Sylfaen" panose="010A0502050306030303" pitchFamily="18" charset="0"/>
              </a:rPr>
              <a:t>საპროექტო ეგხ-ს ალტერნატივა</a:t>
            </a:r>
            <a:endParaRPr lang="en-US" sz="2400" dirty="0">
              <a:latin typeface="Sylfaen" panose="010A0502050306030303" pitchFamily="18" charset="0"/>
            </a:endParaRPr>
          </a:p>
        </p:txBody>
      </p:sp>
    </p:spTree>
    <p:extLst>
      <p:ext uri="{BB962C8B-B14F-4D97-AF65-F5344CB8AC3E}">
        <p14:creationId xmlns:p14="http://schemas.microsoft.com/office/powerpoint/2010/main" val="218793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303020"/>
            <a:ext cx="9601200" cy="5143500"/>
          </a:xfrm>
        </p:spPr>
        <p:txBody>
          <a:bodyPr/>
          <a:lstStyle/>
          <a:p>
            <a:r>
              <a:rPr lang="ka-GE" sz="2800" b="1" dirty="0" smtClean="0"/>
              <a:t>ზემოქმედება ატმოსფერულ ჰაერზე:</a:t>
            </a:r>
            <a:endParaRPr lang="ka-GE" sz="2500" b="1" dirty="0" smtClean="0"/>
          </a:p>
          <a:p>
            <a:pPr marL="109728" lvl="0" indent="0">
              <a:lnSpc>
                <a:spcPct val="100000"/>
              </a:lnSpc>
              <a:spcBef>
                <a:spcPts val="400"/>
              </a:spcBef>
              <a:spcAft>
                <a:spcPts val="0"/>
              </a:spcAft>
              <a:buClr>
                <a:srgbClr val="2DA2BF"/>
              </a:buClr>
              <a:buSzPct val="68000"/>
              <a:buNone/>
            </a:pPr>
            <a:r>
              <a:rPr lang="ka-GE" sz="2500" dirty="0">
                <a:solidFill>
                  <a:prstClr val="black"/>
                </a:solidFill>
              </a:rPr>
              <a:t>ატმოსფერული ჰაერის დაბინძურება შესაძლოა მოხდეს</a:t>
            </a:r>
            <a:r>
              <a:rPr lang="ka-GE" sz="2800" dirty="0">
                <a:solidFill>
                  <a:prstClr val="black"/>
                </a:solidFill>
              </a:rPr>
              <a:t>:</a:t>
            </a:r>
          </a:p>
          <a:p>
            <a:pPr>
              <a:buFont typeface="Courier New" panose="02070309020205020404" pitchFamily="49" charset="0"/>
              <a:buChar char="o"/>
            </a:pPr>
            <a:r>
              <a:rPr lang="ka-GE" sz="2400" dirty="0">
                <a:ea typeface="Sylfaen" panose="010A0502050306030303" pitchFamily="18" charset="0"/>
                <a:cs typeface="Times New Roman" panose="02020603050405020304" pitchFamily="18" charset="0"/>
              </a:rPr>
              <a:t>სპეცტექნიკისა და სამშენებლო მანქანების ძრავებიდან გამონაბოლქვით</a:t>
            </a:r>
            <a:r>
              <a:rPr lang="ka-GE" sz="2400" dirty="0" smtClean="0">
                <a:ea typeface="Sylfaen" panose="010A0502050306030303" pitchFamily="18" charset="0"/>
                <a:cs typeface="Times New Roman" panose="02020603050405020304" pitchFamily="18" charset="0"/>
              </a:rPr>
              <a:t>;</a:t>
            </a:r>
          </a:p>
          <a:p>
            <a:pPr>
              <a:buFont typeface="Courier New" panose="02070309020205020404" pitchFamily="49" charset="0"/>
              <a:buChar char="o"/>
            </a:pPr>
            <a:r>
              <a:rPr lang="ka-GE" sz="2400" dirty="0">
                <a:ea typeface="Sylfaen" panose="010A0502050306030303" pitchFamily="18" charset="0"/>
                <a:cs typeface="Times New Roman" panose="02020603050405020304" pitchFamily="18" charset="0"/>
              </a:rPr>
              <a:t>საშემდუღებლო საქმიანობისას შედუღებისას გამოყოფილი აეროზოლებით, </a:t>
            </a:r>
            <a:endParaRPr lang="ka-GE" sz="2400" dirty="0" smtClean="0">
              <a:ea typeface="Sylfaen" panose="010A0502050306030303" pitchFamily="18" charset="0"/>
              <a:cs typeface="Times New Roman" panose="02020603050405020304" pitchFamily="18" charset="0"/>
            </a:endParaRPr>
          </a:p>
          <a:p>
            <a:pPr>
              <a:buFont typeface="Courier New" panose="02070309020205020404" pitchFamily="49" charset="0"/>
              <a:buChar char="o"/>
            </a:pPr>
            <a:r>
              <a:rPr lang="ka-GE" sz="2400" dirty="0">
                <a:ea typeface="Sylfaen" panose="010A0502050306030303" pitchFamily="18" charset="0"/>
                <a:cs typeface="Times New Roman" panose="02020603050405020304" pitchFamily="18" charset="0"/>
              </a:rPr>
              <a:t>მანქანების მოძრაობისას წარმოქმნილი მტვერით. </a:t>
            </a:r>
            <a:endParaRPr lang="ka-GE" sz="2400" dirty="0" smtClean="0">
              <a:ea typeface="Sylfaen" panose="010A0502050306030303" pitchFamily="18" charset="0"/>
              <a:cs typeface="Times New Roman" panose="02020603050405020304" pitchFamily="18" charset="0"/>
            </a:endParaRPr>
          </a:p>
          <a:p>
            <a:pPr>
              <a:buFont typeface="Courier New" panose="02070309020205020404" pitchFamily="49" charset="0"/>
              <a:buChar char="o"/>
            </a:pPr>
            <a:r>
              <a:rPr lang="ka-GE" sz="2400" dirty="0">
                <a:ea typeface="Sylfaen" panose="010A0502050306030303" pitchFamily="18" charset="0"/>
                <a:cs typeface="Times New Roman" panose="02020603050405020304" pitchFamily="18" charset="0"/>
              </a:rPr>
              <a:t>ექსპლუატაციის პერიოდში, ატმოსფერული ჰაერის მუდმივი დაბინძურება მოსალოდნელი არ არის.</a:t>
            </a:r>
            <a:endParaRPr lang="en-US" sz="2400" b="1" dirty="0"/>
          </a:p>
        </p:txBody>
      </p:sp>
      <p:sp>
        <p:nvSpPr>
          <p:cNvPr id="2" name="Title 1"/>
          <p:cNvSpPr>
            <a:spLocks noGrp="1"/>
          </p:cNvSpPr>
          <p:nvPr>
            <p:ph type="title"/>
          </p:nvPr>
        </p:nvSpPr>
        <p:spPr>
          <a:xfrm>
            <a:off x="1371600" y="0"/>
            <a:ext cx="9601200" cy="972457"/>
          </a:xfrm>
        </p:spPr>
        <p:txBody>
          <a:bodyPr>
            <a:normAutofit/>
          </a:bodyPr>
          <a:lstStyle/>
          <a:p>
            <a:pPr algn="ctr"/>
            <a:r>
              <a:rPr lang="ka-GE" sz="2800" dirty="0" smtClean="0">
                <a:solidFill>
                  <a:schemeClr val="tx1"/>
                </a:solidFill>
                <a:effectLst>
                  <a:outerShdw blurRad="38100" dist="38100" dir="2700000" algn="tl">
                    <a:srgbClr val="000000">
                      <a:alpha val="43137"/>
                    </a:srgbClr>
                  </a:outerShdw>
                </a:effectLst>
                <a:latin typeface="+mn-lt"/>
              </a:rPr>
              <a:t>გარემოზე შესაძლო ზემოქმედება:</a:t>
            </a:r>
            <a:endParaRPr lang="en-US" sz="28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4196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9257"/>
            <a:ext cx="12192000" cy="5321827"/>
          </a:xfrm>
        </p:spPr>
        <p:txBody>
          <a:bodyPr>
            <a:normAutofit fontScale="92500"/>
          </a:bodyPr>
          <a:lstStyle/>
          <a:p>
            <a:pPr marL="0" marR="0" algn="just">
              <a:lnSpc>
                <a:spcPct val="110000"/>
              </a:lnSpc>
              <a:spcBef>
                <a:spcPts val="600"/>
              </a:spcBef>
              <a:spcAft>
                <a:spcPts val="600"/>
              </a:spcAft>
            </a:pPr>
            <a:r>
              <a:rPr lang="ka-GE" sz="2400" dirty="0" smtClean="0">
                <a:latin typeface="Sylfaen" panose="010A0502050306030303" pitchFamily="18" charset="0"/>
                <a:ea typeface="Sylfaen" panose="010A0502050306030303" pitchFamily="18" charset="0"/>
                <a:cs typeface="Times New Roman" panose="02020603050405020304" pitchFamily="18" charset="0"/>
              </a:rPr>
              <a:t>მოსალოდნელი </a:t>
            </a:r>
            <a:r>
              <a:rPr lang="ka-GE" sz="2400" dirty="0">
                <a:latin typeface="Sylfaen" panose="010A0502050306030303" pitchFamily="18" charset="0"/>
                <a:ea typeface="Sylfaen" panose="010A0502050306030303" pitchFamily="18" charset="0"/>
                <a:cs typeface="Times New Roman" panose="02020603050405020304" pitchFamily="18" charset="0"/>
              </a:rPr>
              <a:t>ზემოქმედების განსაზღვრისათვის აკუსტიკური გაანგარიშებები დეტალურად განხორციელდება გზშ-ს მომზადების ეტაპზე შემდეგი თანმიმდევრობით: </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pPr marL="342900" marR="0" lvl="0" indent="-342900" algn="just">
              <a:lnSpc>
                <a:spcPct val="110000"/>
              </a:lnSpc>
              <a:spcBef>
                <a:spcPts val="600"/>
              </a:spcBef>
              <a:spcAft>
                <a:spcPts val="600"/>
              </a:spcAft>
              <a:buFont typeface="Symbol" panose="05050102010706020507" pitchFamily="18" charset="2"/>
              <a:buChar char=""/>
            </a:pPr>
            <a:r>
              <a:rPr lang="ka-GE" sz="2400" dirty="0">
                <a:latin typeface="Sylfaen" panose="010A0502050306030303" pitchFamily="18" charset="0"/>
                <a:ea typeface="Sylfaen" panose="010A0502050306030303" pitchFamily="18" charset="0"/>
                <a:cs typeface="Times New Roman" panose="02020603050405020304" pitchFamily="18" charset="0"/>
              </a:rPr>
              <a:t>განისაზღვრება ხმაურის წყაროები და მათი მახასიათებლები</a:t>
            </a:r>
            <a:r>
              <a:rPr lang="ka-GE" sz="2400" dirty="0" smtClean="0">
                <a:latin typeface="Sylfaen" panose="010A0502050306030303" pitchFamily="18" charset="0"/>
                <a:ea typeface="Sylfaen" panose="010A0502050306030303" pitchFamily="18" charset="0"/>
                <a:cs typeface="Times New Roman" panose="02020603050405020304" pitchFamily="18" charset="0"/>
              </a:rPr>
              <a:t>;</a:t>
            </a:r>
          </a:p>
          <a:p>
            <a:pPr marL="342900" marR="0" lvl="0" indent="-342900" algn="just">
              <a:lnSpc>
                <a:spcPct val="110000"/>
              </a:lnSpc>
              <a:spcBef>
                <a:spcPts val="600"/>
              </a:spcBef>
              <a:spcAft>
                <a:spcPts val="600"/>
              </a:spcAft>
              <a:buFont typeface="Symbol" panose="05050102010706020507" pitchFamily="18" charset="2"/>
              <a:buChar char=""/>
            </a:pPr>
            <a:r>
              <a:rPr lang="ka-GE" sz="2400" dirty="0" smtClean="0">
                <a:latin typeface="Sylfaen" panose="010A0502050306030303" pitchFamily="18" charset="0"/>
                <a:ea typeface="Sylfaen" panose="010A0502050306030303" pitchFamily="18" charset="0"/>
                <a:cs typeface="Times New Roman" panose="02020603050405020304" pitchFamily="18" charset="0"/>
              </a:rPr>
              <a:t> </a:t>
            </a:r>
            <a:r>
              <a:rPr lang="ka-GE" sz="2400" dirty="0">
                <a:latin typeface="Sylfaen" panose="010A0502050306030303" pitchFamily="18" charset="0"/>
                <a:ea typeface="Sylfaen" panose="010A0502050306030303" pitchFamily="18" charset="0"/>
                <a:cs typeface="Times New Roman" panose="02020603050405020304" pitchFamily="18" charset="0"/>
              </a:rPr>
              <a:t>შეირჩევა საანგარიშო წერტილები დასაცავი ტერიტორიის საზღვარზე; </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pPr marL="342900" marR="0" lvl="0" indent="-342900" algn="just">
              <a:lnSpc>
                <a:spcPct val="110000"/>
              </a:lnSpc>
              <a:spcBef>
                <a:spcPts val="600"/>
              </a:spcBef>
              <a:spcAft>
                <a:spcPts val="600"/>
              </a:spcAft>
              <a:buFont typeface="Symbol" panose="05050102010706020507" pitchFamily="18" charset="2"/>
              <a:buChar char=""/>
            </a:pPr>
            <a:r>
              <a:rPr lang="ka-GE" sz="2400" dirty="0">
                <a:latin typeface="Sylfaen" panose="010A0502050306030303" pitchFamily="18" charset="0"/>
                <a:ea typeface="Sylfaen" panose="010A0502050306030303" pitchFamily="18" charset="0"/>
                <a:cs typeface="Times New Roman" panose="02020603050405020304" pitchFamily="18" charset="0"/>
              </a:rPr>
              <a:t>განისაზღვრება ხმაურის მოსალოდნელი დონე საანგარიშო წერტილებში და მოხდება მისი შედარება ხმაურის დასაშვებ დონესთან; </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pPr marL="342900" marR="0" lvl="0" indent="-342900" algn="just">
              <a:lnSpc>
                <a:spcPct val="110000"/>
              </a:lnSpc>
              <a:spcBef>
                <a:spcPts val="600"/>
              </a:spcBef>
              <a:spcAft>
                <a:spcPts val="600"/>
              </a:spcAft>
              <a:buFont typeface="Symbol" panose="05050102010706020507" pitchFamily="18" charset="2"/>
              <a:buChar char=""/>
            </a:pPr>
            <a:r>
              <a:rPr lang="ka-GE" sz="2400" dirty="0">
                <a:latin typeface="Sylfaen" panose="010A0502050306030303" pitchFamily="18" charset="0"/>
                <a:ea typeface="Sylfaen" panose="010A0502050306030303" pitchFamily="18" charset="0"/>
                <a:cs typeface="Times New Roman" panose="02020603050405020304" pitchFamily="18" charset="0"/>
              </a:rPr>
              <a:t>საჭიროების შემთხვევაში, განისაზღვრება ხმაურის დონის შემცირებისთვის საჭირო ღონისძიებები. </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0000"/>
              </a:lnSpc>
              <a:spcBef>
                <a:spcPts val="600"/>
              </a:spcBef>
              <a:spcAft>
                <a:spcPts val="600"/>
              </a:spcAft>
            </a:pPr>
            <a:r>
              <a:rPr lang="ka-GE" sz="2400" dirty="0">
                <a:latin typeface="Sylfaen" panose="010A0502050306030303" pitchFamily="18" charset="0"/>
                <a:ea typeface="Sylfaen" panose="010A0502050306030303" pitchFamily="18" charset="0"/>
                <a:cs typeface="Times New Roman" panose="02020603050405020304" pitchFamily="18" charset="0"/>
              </a:rPr>
              <a:t>რაც შეეხება ექსპლუატაციის ფაზას - ეგხ-ის ექსპლუატაციის პერიოდში ხმაურის გავრცელება მოსალოდნელია მხოლოდ ანძების და სადენების სარემონტო-პროფილაქტიკური სამუშაოების პროცესში. შესაბამისად, ზემოქმედება იქნება ხანმოკლე და ლოკალური გავრცელების. მუდმივი ხმაურის წყარო ეგხ-ის ექსპლუატაციის პერიოდში არ აღინიშნება</a:t>
            </a:r>
            <a:r>
              <a:rPr lang="ka-GE" sz="2400" dirty="0" smtClean="0">
                <a:latin typeface="Sylfaen" panose="010A0502050306030303" pitchFamily="18" charset="0"/>
                <a:ea typeface="Sylfaen" panose="010A0502050306030303" pitchFamily="18" charset="0"/>
                <a:cs typeface="Times New Roman" panose="02020603050405020304" pitchFamily="18" charset="0"/>
              </a:rPr>
              <a:t>.</a:t>
            </a:r>
            <a:endParaRPr lang="en-US" sz="2400" dirty="0">
              <a:latin typeface="Sylfaen" panose="010A0502050306030303" pitchFamily="18" charset="0"/>
              <a:ea typeface="Sylfaen" panose="010A0502050306030303" pitchFamily="18" charset="0"/>
              <a:cs typeface="Times New Roman" panose="02020603050405020304" pitchFamily="18" charset="0"/>
            </a:endParaRPr>
          </a:p>
        </p:txBody>
      </p:sp>
      <p:sp>
        <p:nvSpPr>
          <p:cNvPr id="2" name="Title 1"/>
          <p:cNvSpPr>
            <a:spLocks noGrp="1"/>
          </p:cNvSpPr>
          <p:nvPr>
            <p:ph type="title"/>
          </p:nvPr>
        </p:nvSpPr>
        <p:spPr>
          <a:xfrm>
            <a:off x="1371600" y="0"/>
            <a:ext cx="9601200" cy="769257"/>
          </a:xfrm>
        </p:spPr>
        <p:txBody>
          <a:bodyPr>
            <a:normAutofit/>
          </a:bodyPr>
          <a:lstStyle/>
          <a:p>
            <a:pPr algn="ctr"/>
            <a:r>
              <a:rPr lang="ka-GE" sz="2800" b="1" dirty="0" smtClean="0">
                <a:solidFill>
                  <a:schemeClr val="tx1"/>
                </a:solidFill>
              </a:rPr>
              <a:t>ხმაურის გავრცელება:</a:t>
            </a:r>
            <a:endParaRPr lang="en-US" sz="2800" b="1" dirty="0">
              <a:solidFill>
                <a:schemeClr val="tx1"/>
              </a:solidFill>
            </a:endParaRPr>
          </a:p>
        </p:txBody>
      </p:sp>
    </p:spTree>
    <p:extLst>
      <p:ext uri="{BB962C8B-B14F-4D97-AF65-F5344CB8AC3E}">
        <p14:creationId xmlns:p14="http://schemas.microsoft.com/office/powerpoint/2010/main" val="32758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2891"/>
            <a:ext cx="12192000" cy="5626509"/>
          </a:xfrm>
        </p:spPr>
        <p:txBody>
          <a:bodyPr>
            <a:noAutofit/>
          </a:bodyPr>
          <a:lstStyle/>
          <a:p>
            <a:pPr marL="0" marR="0" algn="just">
              <a:lnSpc>
                <a:spcPct val="115000"/>
              </a:lnSpc>
              <a:spcBef>
                <a:spcPts val="600"/>
              </a:spcBef>
              <a:spcAft>
                <a:spcPts val="600"/>
              </a:spcAft>
            </a:pPr>
            <a:r>
              <a:rPr lang="ka-GE" sz="2400" dirty="0">
                <a:latin typeface="Sylfaen" panose="010A0502050306030303" pitchFamily="18" charset="0"/>
                <a:ea typeface="Sylfaen" panose="010A0502050306030303" pitchFamily="18" charset="0"/>
                <a:cs typeface="Times New Roman" panose="02020603050405020304" pitchFamily="18" charset="0"/>
              </a:rPr>
              <a:t>საქართველოს მთავრობის 2013 წლის 24 დეკემბრის N366 დადგენილებით დამტკიცებული ტექნიკური რეგლამენტის „ელექტრული ქსელების ხაზობრივი ნაგებობების დაცვის წესი და მათი დაცვის ზონები“-ს მე-3 მუხლის </a:t>
            </a:r>
            <a:r>
              <a:rPr lang="ka-GE" sz="2400" dirty="0" smtClean="0">
                <a:latin typeface="Sylfaen" panose="010A0502050306030303" pitchFamily="18" charset="0"/>
                <a:ea typeface="Sylfaen" panose="010A0502050306030303" pitchFamily="18" charset="0"/>
                <a:cs typeface="Times New Roman" panose="02020603050405020304" pitchFamily="18" charset="0"/>
              </a:rPr>
              <a:t>მიხედვით:</a:t>
            </a:r>
          </a:p>
          <a:p>
            <a:pPr marL="0" marR="0" algn="just">
              <a:lnSpc>
                <a:spcPct val="115000"/>
              </a:lnSpc>
              <a:spcBef>
                <a:spcPts val="600"/>
              </a:spcBef>
              <a:spcAft>
                <a:spcPts val="600"/>
              </a:spcAft>
              <a:buFont typeface="Courier New" panose="02070309020205020404" pitchFamily="49" charset="0"/>
              <a:buChar char="o"/>
            </a:pPr>
            <a:r>
              <a:rPr lang="ka-GE" sz="2400" dirty="0" smtClean="0">
                <a:latin typeface="Sylfaen" panose="010A0502050306030303" pitchFamily="18" charset="0"/>
                <a:ea typeface="Sylfaen" panose="010A0502050306030303" pitchFamily="18" charset="0"/>
                <a:cs typeface="Times New Roman" panose="02020603050405020304" pitchFamily="18" charset="0"/>
              </a:rPr>
              <a:t> </a:t>
            </a:r>
            <a:r>
              <a:rPr lang="ka-GE" sz="2400" dirty="0">
                <a:latin typeface="Sylfaen" panose="010A0502050306030303" pitchFamily="18" charset="0"/>
                <a:ea typeface="Sylfaen" panose="010A0502050306030303" pitchFamily="18" charset="0"/>
                <a:cs typeface="Times New Roman" panose="02020603050405020304" pitchFamily="18" charset="0"/>
              </a:rPr>
              <a:t>330, 400 და 500 კვ ძაბვის ეგხ-ების დაცვის ზონა შეადგენს 30 მ-ს განაპირა </a:t>
            </a:r>
            <a:r>
              <a:rPr lang="ka-GE" sz="2400" dirty="0" smtClean="0">
                <a:latin typeface="Sylfaen" panose="010A0502050306030303" pitchFamily="18" charset="0"/>
                <a:ea typeface="Sylfaen" panose="010A0502050306030303" pitchFamily="18" charset="0"/>
                <a:cs typeface="Times New Roman" panose="02020603050405020304" pitchFamily="18" charset="0"/>
              </a:rPr>
              <a:t>სადენებიდან;</a:t>
            </a:r>
          </a:p>
          <a:p>
            <a:pPr marL="0" marR="0" algn="just">
              <a:lnSpc>
                <a:spcPct val="115000"/>
              </a:lnSpc>
              <a:spcBef>
                <a:spcPts val="600"/>
              </a:spcBef>
              <a:spcAft>
                <a:spcPts val="600"/>
              </a:spcAft>
              <a:buFont typeface="Courier New" panose="02070309020205020404" pitchFamily="49" charset="0"/>
              <a:buChar char="o"/>
            </a:pPr>
            <a:r>
              <a:rPr lang="ka-GE" sz="2400" dirty="0" smtClean="0">
                <a:latin typeface="Sylfaen" panose="010A0502050306030303" pitchFamily="18" charset="0"/>
                <a:ea typeface="Sylfaen" panose="010A0502050306030303" pitchFamily="18" charset="0"/>
                <a:cs typeface="Times New Roman" panose="02020603050405020304" pitchFamily="18" charset="0"/>
              </a:rPr>
              <a:t> </a:t>
            </a:r>
            <a:r>
              <a:rPr lang="ka-GE" sz="2400" dirty="0">
                <a:latin typeface="Sylfaen" panose="010A0502050306030303" pitchFamily="18" charset="0"/>
                <a:ea typeface="Sylfaen" panose="010A0502050306030303" pitchFamily="18" charset="0"/>
                <a:cs typeface="Times New Roman" panose="02020603050405020304" pitchFamily="18" charset="0"/>
              </a:rPr>
              <a:t>150, 220 კვ ძაბვის ეგხ-ეებისათვის  - 25  </a:t>
            </a:r>
            <a:r>
              <a:rPr lang="ka-GE" sz="2400" dirty="0" smtClean="0">
                <a:latin typeface="Sylfaen" panose="010A0502050306030303" pitchFamily="18" charset="0"/>
                <a:ea typeface="Sylfaen" panose="010A0502050306030303" pitchFamily="18" charset="0"/>
                <a:cs typeface="Times New Roman" panose="02020603050405020304" pitchFamily="18" charset="0"/>
              </a:rPr>
              <a:t>მ-ს;</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pPr algn="just"/>
            <a:r>
              <a:rPr lang="ka-GE" sz="2400" dirty="0">
                <a:latin typeface="Sylfaen" panose="010A0502050306030303" pitchFamily="18" charset="0"/>
                <a:ea typeface="Sylfaen" panose="010A0502050306030303" pitchFamily="18" charset="0"/>
                <a:cs typeface="Times New Roman" panose="02020603050405020304" pitchFamily="18" charset="0"/>
              </a:rPr>
              <a:t>საპროექტო ეგხ-ს საცხოვრებელი სახლებიდან დაცილების მანძილები აკმაყოფილებს, როგორც საერთაშორისო ნორმებს, ასევე საქართველოში მიღებულ პრაქტიკას. </a:t>
            </a:r>
            <a:endParaRPr lang="en-US" sz="2400" dirty="0" smtClean="0">
              <a:latin typeface="Sylfaen" panose="010A0502050306030303" pitchFamily="18" charset="0"/>
              <a:ea typeface="Sylfaen" panose="010A0502050306030303" pitchFamily="18" charset="0"/>
              <a:cs typeface="Times New Roman" panose="02020603050405020304" pitchFamily="18" charset="0"/>
            </a:endParaRPr>
          </a:p>
          <a:p>
            <a:pPr lvl="0" algn="just">
              <a:defRPr/>
            </a:pPr>
            <a:r>
              <a:rPr lang="ka-GE" sz="2400" dirty="0">
                <a:solidFill>
                  <a:srgbClr val="191B0E"/>
                </a:solidFill>
                <a:latin typeface="Sylfaen" panose="010A0502050306030303" pitchFamily="18" charset="0"/>
                <a:ea typeface="Sylfaen" panose="010A0502050306030303" pitchFamily="18" charset="0"/>
                <a:cs typeface="Times New Roman" panose="02020603050405020304" pitchFamily="18" charset="0"/>
              </a:rPr>
              <a:t>ელექტრომაგნიტური ველების გავრცელებით ადგილობრივ მოსახლეობაზე ნეგატიური ზემოქმედება მოსალოდნელი არ არის და, ამ მხრივ, რაიმე შემარბილებელი ღონისძიებების გატარების აუცილებლობა არ არსებობს</a:t>
            </a:r>
            <a:r>
              <a:rPr lang="ka-GE" sz="2400" dirty="0" smtClean="0">
                <a:solidFill>
                  <a:srgbClr val="191B0E"/>
                </a:solidFill>
                <a:latin typeface="Sylfaen" panose="010A0502050306030303" pitchFamily="18" charset="0"/>
                <a:ea typeface="Sylfaen" panose="010A0502050306030303" pitchFamily="18" charset="0"/>
                <a:cs typeface="Times New Roman" panose="02020603050405020304" pitchFamily="18" charset="0"/>
              </a:rPr>
              <a:t>.</a:t>
            </a:r>
            <a:endParaRPr lang="en-US" sz="2400" dirty="0">
              <a:solidFill>
                <a:srgbClr val="191B0E"/>
              </a:solidFill>
              <a:latin typeface="Sylfaen" panose="010A0502050306030303" pitchFamily="18" charset="0"/>
            </a:endParaRPr>
          </a:p>
        </p:txBody>
      </p:sp>
      <p:sp>
        <p:nvSpPr>
          <p:cNvPr id="2" name="Title 1"/>
          <p:cNvSpPr>
            <a:spLocks noGrp="1"/>
          </p:cNvSpPr>
          <p:nvPr>
            <p:ph type="title"/>
          </p:nvPr>
        </p:nvSpPr>
        <p:spPr>
          <a:xfrm>
            <a:off x="1" y="1"/>
            <a:ext cx="12192000" cy="1002890"/>
          </a:xfrm>
        </p:spPr>
        <p:txBody>
          <a:bodyPr>
            <a:normAutofit/>
          </a:bodyPr>
          <a:lstStyle/>
          <a:p>
            <a:pPr algn="ctr"/>
            <a:r>
              <a:rPr lang="ka-GE" sz="2400" b="1" dirty="0">
                <a:solidFill>
                  <a:schemeClr val="tx1"/>
                </a:solidFill>
                <a:effectLst>
                  <a:outerShdw blurRad="38100" dist="38100" dir="2700000" algn="tl">
                    <a:srgbClr val="000000">
                      <a:alpha val="43137"/>
                    </a:srgbClr>
                  </a:outerShdw>
                </a:effectLst>
              </a:rPr>
              <a:t>ელექტრომაგნიტური ველების ზემოქმედება ადამიანის ჯანმრთელობაზე</a:t>
            </a: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374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9538"/>
            <a:ext cx="12192000" cy="4577862"/>
          </a:xfrm>
        </p:spPr>
        <p:txBody>
          <a:bodyPr>
            <a:normAutofit/>
          </a:bodyPr>
          <a:lstStyle/>
          <a:p>
            <a:pPr marL="0" marR="0" algn="just">
              <a:lnSpc>
                <a:spcPct val="115000"/>
              </a:lnSpc>
              <a:spcBef>
                <a:spcPts val="600"/>
              </a:spcBef>
              <a:spcAft>
                <a:spcPts val="600"/>
              </a:spcAft>
            </a:pPr>
            <a:r>
              <a:rPr lang="ka-GE" sz="2400" dirty="0">
                <a:latin typeface="Sylfaen" panose="010A0502050306030303" pitchFamily="18" charset="0"/>
                <a:ea typeface="Sylfaen" panose="010A0502050306030303" pitchFamily="18" charset="0"/>
                <a:cs typeface="Times New Roman" panose="02020603050405020304" pitchFamily="18" charset="0"/>
              </a:rPr>
              <a:t>სავარაუდო მოსახსნელი ნიადაგის ნაყოფიერი ფენის საერთო მოცულობები დაზუსტდება გზშ-ის </a:t>
            </a:r>
            <a:r>
              <a:rPr lang="ka-GE" sz="2400" dirty="0" smtClean="0">
                <a:latin typeface="Sylfaen" panose="010A0502050306030303" pitchFamily="18" charset="0"/>
                <a:ea typeface="Sylfaen" panose="010A0502050306030303" pitchFamily="18" charset="0"/>
                <a:cs typeface="Times New Roman" panose="02020603050405020304" pitchFamily="18" charset="0"/>
              </a:rPr>
              <a:t>ეტაპისთვის</a:t>
            </a:r>
            <a:r>
              <a:rPr lang="en-US" sz="2400" dirty="0" smtClean="0">
                <a:latin typeface="Sylfaen" panose="010A0502050306030303" pitchFamily="18" charset="0"/>
                <a:ea typeface="Sylfaen" panose="010A0502050306030303" pitchFamily="18" charset="0"/>
                <a:cs typeface="Times New Roman" panose="02020603050405020304" pitchFamily="18" charset="0"/>
              </a:rPr>
              <a:t>.</a:t>
            </a:r>
          </a:p>
          <a:p>
            <a:pPr marL="0" marR="0" algn="just">
              <a:lnSpc>
                <a:spcPct val="115000"/>
              </a:lnSpc>
              <a:spcBef>
                <a:spcPts val="600"/>
              </a:spcBef>
              <a:spcAft>
                <a:spcPts val="600"/>
              </a:spcAft>
            </a:pPr>
            <a:r>
              <a:rPr lang="ka-GE" sz="2400" dirty="0" smtClean="0">
                <a:latin typeface="Sylfaen" panose="010A0502050306030303" pitchFamily="18" charset="0"/>
                <a:ea typeface="Sylfaen" panose="010A0502050306030303" pitchFamily="18" charset="0"/>
                <a:cs typeface="Times New Roman" panose="02020603050405020304" pitchFamily="18" charset="0"/>
              </a:rPr>
              <a:t>ნიადაგის </a:t>
            </a:r>
            <a:r>
              <a:rPr lang="ka-GE" sz="2400" dirty="0">
                <a:latin typeface="Sylfaen" panose="010A0502050306030303" pitchFamily="18" charset="0"/>
                <a:ea typeface="Sylfaen" panose="010A0502050306030303" pitchFamily="18" charset="0"/>
                <a:cs typeface="Times New Roman" panose="02020603050405020304" pitchFamily="18" charset="0"/>
              </a:rPr>
              <a:t>ნაყოფიერი ფენა, სასურველია, განთავსდეს სამშენებლო მოედნის </a:t>
            </a:r>
            <a:r>
              <a:rPr lang="ka-GE" sz="2400" dirty="0" smtClean="0">
                <a:latin typeface="Sylfaen" panose="010A0502050306030303" pitchFamily="18" charset="0"/>
                <a:ea typeface="Sylfaen" panose="010A0502050306030303" pitchFamily="18" charset="0"/>
                <a:cs typeface="Times New Roman" panose="02020603050405020304" pitchFamily="18" charset="0"/>
              </a:rPr>
              <a:t>მიმდებარედ</a:t>
            </a:r>
            <a:r>
              <a:rPr lang="en-US" sz="2400" dirty="0" smtClean="0">
                <a:latin typeface="Sylfaen" panose="010A0502050306030303" pitchFamily="18" charset="0"/>
                <a:ea typeface="Sylfaen" panose="010A0502050306030303" pitchFamily="18" charset="0"/>
                <a:cs typeface="Times New Roman" panose="02020603050405020304" pitchFamily="18" charset="0"/>
              </a:rPr>
              <a:t>.</a:t>
            </a:r>
          </a:p>
          <a:p>
            <a:pPr marL="0" marR="0" algn="just">
              <a:lnSpc>
                <a:spcPct val="115000"/>
              </a:lnSpc>
              <a:spcBef>
                <a:spcPts val="600"/>
              </a:spcBef>
              <a:spcAft>
                <a:spcPts val="600"/>
              </a:spcAft>
            </a:pPr>
            <a:r>
              <a:rPr lang="ka-GE" sz="2400" dirty="0" smtClean="0">
                <a:latin typeface="Sylfaen" panose="010A0502050306030303" pitchFamily="18" charset="0"/>
                <a:ea typeface="Sylfaen" panose="010A0502050306030303" pitchFamily="18" charset="0"/>
                <a:cs typeface="Times New Roman" panose="02020603050405020304" pitchFamily="18" charset="0"/>
              </a:rPr>
              <a:t>ნიადაგის/გრუნტის </a:t>
            </a:r>
            <a:r>
              <a:rPr lang="ka-GE" sz="2400" dirty="0">
                <a:latin typeface="Sylfaen" panose="010A0502050306030303" pitchFamily="18" charset="0"/>
                <a:ea typeface="Sylfaen" panose="010A0502050306030303" pitchFamily="18" charset="0"/>
                <a:cs typeface="Times New Roman" panose="02020603050405020304" pitchFamily="18" charset="0"/>
              </a:rPr>
              <a:t>დაბინძურების პრევენციის მიზნით, გათვალისწინებული იქნება შესაბამისი გარემოსდაცვითი მოთხოვნები, მათ შორის: დაწესდება კონტროლი ნარჩენების სათანადო მართვაზე,  შემთხვევითი დაღვრის შემთხვევაში მოხდება დაბინძურებული ფენის დროული მოხსნა და გატანა ტერიტორიიდან.</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endParaRPr lang="en-US" dirty="0"/>
          </a:p>
        </p:txBody>
      </p:sp>
      <p:sp>
        <p:nvSpPr>
          <p:cNvPr id="2" name="Title 1"/>
          <p:cNvSpPr>
            <a:spLocks noGrp="1"/>
          </p:cNvSpPr>
          <p:nvPr>
            <p:ph type="title"/>
          </p:nvPr>
        </p:nvSpPr>
        <p:spPr>
          <a:xfrm>
            <a:off x="0" y="0"/>
            <a:ext cx="12192000" cy="899652"/>
          </a:xfrm>
        </p:spPr>
        <p:txBody>
          <a:bodyPr>
            <a:normAutofit/>
          </a:bodyPr>
          <a:lstStyle/>
          <a:p>
            <a:pPr algn="ctr"/>
            <a:r>
              <a:rPr lang="ka-GE" sz="2800" b="1" dirty="0">
                <a:solidFill>
                  <a:schemeClr val="tx1"/>
                </a:solidFill>
                <a:effectLst>
                  <a:outerShdw blurRad="38100" dist="38100" dir="2700000" algn="tl">
                    <a:srgbClr val="000000">
                      <a:alpha val="43137"/>
                    </a:srgbClr>
                  </a:outerShdw>
                </a:effectLst>
                <a:latin typeface="+mn-lt"/>
              </a:rPr>
              <a:t>ზემოქმედება ნიადაგის ნაყოფიერ ფენაზე </a:t>
            </a:r>
            <a:endParaRPr lang="en-US" sz="2800" b="1"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9555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0877"/>
            <a:ext cx="12192000" cy="4746524"/>
          </a:xfrm>
        </p:spPr>
        <p:txBody>
          <a:bodyPr>
            <a:normAutofit/>
          </a:bodyPr>
          <a:lstStyle/>
          <a:p>
            <a:pPr lvl="0">
              <a:lnSpc>
                <a:spcPct val="100000"/>
              </a:lnSpc>
              <a:spcBef>
                <a:spcPts val="0"/>
              </a:spcBef>
              <a:spcAft>
                <a:spcPts val="0"/>
              </a:spcAft>
              <a:buFont typeface="Courier New" panose="02070309020205020404" pitchFamily="49" charset="0"/>
              <a:buChar char="o"/>
            </a:pPr>
            <a:r>
              <a:rPr lang="ka-GE" sz="2400" dirty="0">
                <a:solidFill>
                  <a:srgbClr val="191B0E"/>
                </a:solidFill>
                <a:latin typeface="Sylfaen" panose="010A0502050306030303" pitchFamily="18" charset="0"/>
                <a:ea typeface="Sylfaen" panose="010A0502050306030303" pitchFamily="18" charset="0"/>
                <a:cs typeface="Times New Roman" panose="02020603050405020304" pitchFamily="18" charset="0"/>
              </a:rPr>
              <a:t>საპროექტო ტერიტორიიდან უახლოესი ზედაპირული წყლის ობიექტი გვხვდება მდ. მტკვარი და მდ. ალგეთი. </a:t>
            </a:r>
            <a:endParaRPr lang="ka-GE" sz="2400" dirty="0" smtClean="0">
              <a:solidFill>
                <a:srgbClr val="191B0E"/>
              </a:solidFill>
              <a:latin typeface="Sylfaen" panose="010A0502050306030303" pitchFamily="18" charset="0"/>
              <a:ea typeface="Sylfaen" panose="010A0502050306030303" pitchFamily="18" charset="0"/>
              <a:cs typeface="Times New Roman" panose="02020603050405020304" pitchFamily="18" charset="0"/>
            </a:endParaRPr>
          </a:p>
          <a:p>
            <a:pPr marL="0" lvl="0" indent="0">
              <a:lnSpc>
                <a:spcPct val="100000"/>
              </a:lnSpc>
              <a:spcBef>
                <a:spcPts val="0"/>
              </a:spcBef>
              <a:spcAft>
                <a:spcPts val="0"/>
              </a:spcAft>
              <a:buNone/>
            </a:pPr>
            <a:endParaRPr lang="en-US" sz="2400" dirty="0">
              <a:solidFill>
                <a:prstClr val="black"/>
              </a:solidFill>
              <a:latin typeface="Sylfaen" panose="010A0502050306030303" pitchFamily="18" charset="0"/>
            </a:endParaRPr>
          </a:p>
          <a:p>
            <a:pPr marL="0" marR="0" algn="just">
              <a:lnSpc>
                <a:spcPct val="115000"/>
              </a:lnSpc>
              <a:spcBef>
                <a:spcPts val="600"/>
              </a:spcBef>
              <a:spcAft>
                <a:spcPts val="600"/>
              </a:spcAft>
              <a:buFont typeface="Courier New" panose="02070309020205020404" pitchFamily="49" charset="0"/>
              <a:buChar char="o"/>
            </a:pPr>
            <a:r>
              <a:rPr lang="ka-GE" sz="2400" dirty="0" smtClean="0">
                <a:latin typeface="Sylfaen" panose="010A0502050306030303" pitchFamily="18" charset="0"/>
                <a:ea typeface="Sylfaen" panose="010A0502050306030303" pitchFamily="18" charset="0"/>
                <a:cs typeface="Times New Roman" panose="02020603050405020304" pitchFamily="18" charset="0"/>
              </a:rPr>
              <a:t>პროექტის </a:t>
            </a:r>
            <a:r>
              <a:rPr lang="ka-GE" sz="2400" dirty="0">
                <a:latin typeface="Sylfaen" panose="010A0502050306030303" pitchFamily="18" charset="0"/>
                <a:ea typeface="Sylfaen" panose="010A0502050306030303" pitchFamily="18" charset="0"/>
                <a:cs typeface="Times New Roman" panose="02020603050405020304" pitchFamily="18" charset="0"/>
              </a:rPr>
              <a:t>განხორციელება არავითარ გავლენას არ მოახდენს მდინარეებზე, პროექტის ტექნიკური გადაწყვეტიდან გამომდინარე</a:t>
            </a:r>
            <a:r>
              <a:rPr lang="ka-GE" sz="2400" dirty="0" smtClean="0">
                <a:latin typeface="Sylfaen" panose="010A0502050306030303" pitchFamily="18" charset="0"/>
                <a:ea typeface="Sylfaen" panose="010A0502050306030303" pitchFamily="18" charset="0"/>
                <a:cs typeface="Times New Roman" panose="02020603050405020304" pitchFamily="18" charset="0"/>
              </a:rPr>
              <a:t>.</a:t>
            </a:r>
          </a:p>
          <a:p>
            <a:pPr marL="0" marR="0" algn="just">
              <a:lnSpc>
                <a:spcPct val="115000"/>
              </a:lnSpc>
              <a:spcBef>
                <a:spcPts val="600"/>
              </a:spcBef>
              <a:spcAft>
                <a:spcPts val="600"/>
              </a:spcAft>
              <a:buFont typeface="Courier New" panose="02070309020205020404" pitchFamily="49" charset="0"/>
              <a:buChar char="o"/>
            </a:pPr>
            <a:endParaRPr lang="en-US" sz="2400" dirty="0" smtClean="0">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buFont typeface="Courier New" panose="02070309020205020404" pitchFamily="49" charset="0"/>
              <a:buChar char="o"/>
            </a:pPr>
            <a:r>
              <a:rPr lang="ka-GE" sz="2400" dirty="0">
                <a:latin typeface="Sylfaen" panose="010A0502050306030303" pitchFamily="18" charset="0"/>
                <a:ea typeface="Sylfaen" panose="010A0502050306030303" pitchFamily="18" charset="0"/>
                <a:cs typeface="Times New Roman" panose="02020603050405020304" pitchFamily="18" charset="0"/>
              </a:rPr>
              <a:t>ზედაპირულ წყლების ობიექტებზე და მიწისქვეშა გრუნტის წყლებზე, პროექტის უარყოფითი ზემოქმედება მოსალოდნელი არ არის,</a:t>
            </a:r>
            <a:endParaRPr lang="en-US" sz="2400" dirty="0">
              <a:latin typeface="Sylfaen" panose="010A0502050306030303" pitchFamily="18" charset="0"/>
              <a:ea typeface="Sylfaen" panose="010A0502050306030303" pitchFamily="18" charset="0"/>
              <a:cs typeface="Times New Roman" panose="02020603050405020304" pitchFamily="18" charset="0"/>
            </a:endParaRPr>
          </a:p>
          <a:p>
            <a:endParaRPr lang="en-US" sz="2400" dirty="0">
              <a:latin typeface="Sylfaen" panose="010A0502050306030303" pitchFamily="18" charset="0"/>
            </a:endParaRPr>
          </a:p>
        </p:txBody>
      </p:sp>
      <p:sp>
        <p:nvSpPr>
          <p:cNvPr id="2" name="Title 1"/>
          <p:cNvSpPr>
            <a:spLocks noGrp="1"/>
          </p:cNvSpPr>
          <p:nvPr>
            <p:ph type="title"/>
          </p:nvPr>
        </p:nvSpPr>
        <p:spPr>
          <a:xfrm>
            <a:off x="0" y="1"/>
            <a:ext cx="12192000" cy="752168"/>
          </a:xfrm>
        </p:spPr>
        <p:txBody>
          <a:bodyPr>
            <a:normAutofit/>
          </a:bodyPr>
          <a:lstStyle/>
          <a:p>
            <a:pPr algn="ctr"/>
            <a:r>
              <a:rPr lang="ka-GE" sz="2800" b="1" dirty="0">
                <a:effectLst>
                  <a:outerShdw blurRad="38100" dist="38100" dir="2700000" algn="tl">
                    <a:srgbClr val="000000">
                      <a:alpha val="43137"/>
                    </a:srgbClr>
                  </a:outerShdw>
                </a:effectLst>
              </a:rPr>
              <a:t>ზემოქმედება წყლის გარემოზე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14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5754"/>
            <a:ext cx="12192000" cy="4671646"/>
          </a:xfrm>
        </p:spPr>
        <p:txBody>
          <a:bodyPr/>
          <a:lstStyle/>
          <a:p>
            <a:pPr marL="117475" lvl="0" indent="-7938" algn="just">
              <a:lnSpc>
                <a:spcPct val="100000"/>
              </a:lnSpc>
              <a:spcBef>
                <a:spcPts val="400"/>
              </a:spcBef>
              <a:spcAft>
                <a:spcPts val="0"/>
              </a:spcAft>
              <a:buClr>
                <a:srgbClr val="2DA2BF"/>
              </a:buClr>
              <a:buSzPct val="68000"/>
              <a:buNone/>
            </a:pPr>
            <a:r>
              <a:rPr lang="ka-GE" sz="2400" dirty="0">
                <a:solidFill>
                  <a:prstClr val="black"/>
                </a:solidFill>
                <a:latin typeface="Sylfaen" panose="010A0502050306030303" pitchFamily="18" charset="0"/>
              </a:rPr>
              <a:t>ნიადაგის დაბინძურება მოსალოდნელია </a:t>
            </a:r>
            <a:r>
              <a:rPr lang="ka-GE" sz="2400" dirty="0" smtClean="0">
                <a:solidFill>
                  <a:prstClr val="black"/>
                </a:solidFill>
                <a:latin typeface="Sylfaen" panose="010A0502050306030303" pitchFamily="18" charset="0"/>
              </a:rPr>
              <a:t>ტრანსპორტისნდა მანქანა-იარაღების საწვავით </a:t>
            </a:r>
            <a:r>
              <a:rPr lang="ka-GE" sz="2400" dirty="0">
                <a:solidFill>
                  <a:prstClr val="black"/>
                </a:solidFill>
                <a:latin typeface="Sylfaen" panose="010A0502050306030303" pitchFamily="18" charset="0"/>
              </a:rPr>
              <a:t>გამართვისას.</a:t>
            </a:r>
          </a:p>
          <a:p>
            <a:pPr marL="365760" lvl="0" indent="-256032" algn="just">
              <a:lnSpc>
                <a:spcPct val="100000"/>
              </a:lnSpc>
              <a:spcBef>
                <a:spcPts val="400"/>
              </a:spcBef>
              <a:spcAft>
                <a:spcPts val="0"/>
              </a:spcAft>
              <a:buClr>
                <a:srgbClr val="2DA2BF"/>
              </a:buClr>
              <a:buSzPct val="68000"/>
              <a:buNone/>
            </a:pPr>
            <a:r>
              <a:rPr lang="ka-GE" sz="2400" dirty="0">
                <a:solidFill>
                  <a:prstClr val="black"/>
                </a:solidFill>
                <a:latin typeface="Sylfaen" panose="010A0502050306030303" pitchFamily="18" charset="0"/>
              </a:rPr>
              <a:t>მოსალოდნელი დაბინძურების თავიდან </a:t>
            </a:r>
            <a:r>
              <a:rPr lang="ka-GE" sz="2400" dirty="0" smtClean="0">
                <a:solidFill>
                  <a:prstClr val="black"/>
                </a:solidFill>
                <a:latin typeface="Sylfaen" panose="010A0502050306030303" pitchFamily="18" charset="0"/>
              </a:rPr>
              <a:t>აცილების მიზნით </a:t>
            </a:r>
            <a:r>
              <a:rPr lang="ka-GE" sz="2400" dirty="0">
                <a:solidFill>
                  <a:prstClr val="black"/>
                </a:solidFill>
                <a:latin typeface="Sylfaen" panose="010A0502050306030303" pitchFamily="18" charset="0"/>
              </a:rPr>
              <a:t>საჭიროა</a:t>
            </a:r>
            <a:r>
              <a:rPr lang="ka-GE" sz="2400" dirty="0" smtClean="0">
                <a:solidFill>
                  <a:prstClr val="black"/>
                </a:solidFill>
                <a:latin typeface="Sylfaen" panose="010A0502050306030303" pitchFamily="18" charset="0"/>
              </a:rPr>
              <a:t>:</a:t>
            </a:r>
          </a:p>
          <a:p>
            <a:pPr marL="365760" lvl="0" indent="-256032" algn="just">
              <a:lnSpc>
                <a:spcPct val="100000"/>
              </a:lnSpc>
              <a:spcBef>
                <a:spcPts val="400"/>
              </a:spcBef>
              <a:spcAft>
                <a:spcPts val="0"/>
              </a:spcAft>
              <a:buClr>
                <a:srgbClr val="2DA2BF"/>
              </a:buClr>
              <a:buSzPct val="68000"/>
              <a:buNone/>
            </a:pPr>
            <a:endParaRPr lang="en-US" sz="2400" dirty="0">
              <a:solidFill>
                <a:prstClr val="black"/>
              </a:solidFill>
              <a:latin typeface="Sylfaen" panose="010A0502050306030303" pitchFamily="18" charset="0"/>
            </a:endParaRPr>
          </a:p>
          <a:p>
            <a:pPr marL="365760" lvl="0" indent="-256032" algn="just">
              <a:lnSpc>
                <a:spcPct val="100000"/>
              </a:lnSpc>
              <a:spcBef>
                <a:spcPts val="400"/>
              </a:spcBef>
              <a:spcAft>
                <a:spcPts val="0"/>
              </a:spcAft>
              <a:buClr>
                <a:srgbClr val="2DA2BF"/>
              </a:buClr>
              <a:buSzPct val="68000"/>
              <a:buFont typeface="Wingdings 3"/>
              <a:buChar char=""/>
            </a:pPr>
            <a:r>
              <a:rPr lang="ka-GE" sz="2400" dirty="0">
                <a:solidFill>
                  <a:prstClr val="black"/>
                </a:solidFill>
                <a:latin typeface="Sylfaen" panose="010A0502050306030303" pitchFamily="18" charset="0"/>
              </a:rPr>
              <a:t>მანქანა-იარაღების საწვავით გამართვა განხორციელდეს წინასწარ გამოყოფილ ადგილებში, სადაც დაცული იქნება, როგორც უსაფრთხოების ასევე, გარემოსდაცვითი წესები.</a:t>
            </a:r>
            <a:endParaRPr lang="en-US" sz="2400" dirty="0">
              <a:solidFill>
                <a:prstClr val="black"/>
              </a:solidFill>
              <a:latin typeface="Sylfaen" panose="010A0502050306030303" pitchFamily="18" charset="0"/>
            </a:endParaRPr>
          </a:p>
          <a:p>
            <a:pPr marL="365760" lvl="0" indent="-256032" algn="just">
              <a:lnSpc>
                <a:spcPct val="100000"/>
              </a:lnSpc>
              <a:spcBef>
                <a:spcPts val="400"/>
              </a:spcBef>
              <a:spcAft>
                <a:spcPts val="0"/>
              </a:spcAft>
              <a:buClr>
                <a:srgbClr val="2DA2BF"/>
              </a:buClr>
              <a:buSzPct val="68000"/>
              <a:buFont typeface="Wingdings 3"/>
              <a:buChar char=""/>
            </a:pPr>
            <a:r>
              <a:rPr lang="ka-GE" sz="2400" dirty="0">
                <a:solidFill>
                  <a:prstClr val="black"/>
                </a:solidFill>
                <a:latin typeface="Sylfaen" panose="010A0502050306030303" pitchFamily="18" charset="0"/>
              </a:rPr>
              <a:t>ნარჩენების განთავსებისათვის უნდა გამოიყოს შესაბამისი ადგილები და კონტეინერები.</a:t>
            </a:r>
            <a:endParaRPr lang="en-US" sz="2400" dirty="0">
              <a:solidFill>
                <a:prstClr val="black"/>
              </a:solidFill>
              <a:latin typeface="Sylfaen" panose="010A0502050306030303" pitchFamily="18" charset="0"/>
            </a:endParaRPr>
          </a:p>
          <a:p>
            <a:pPr marL="365760" lvl="0" indent="-256032" algn="just">
              <a:lnSpc>
                <a:spcPct val="100000"/>
              </a:lnSpc>
              <a:spcBef>
                <a:spcPts val="400"/>
              </a:spcBef>
              <a:spcAft>
                <a:spcPts val="0"/>
              </a:spcAft>
              <a:buClr>
                <a:srgbClr val="2DA2BF"/>
              </a:buClr>
              <a:buSzPct val="68000"/>
              <a:buFont typeface="Wingdings 3"/>
              <a:buChar char=""/>
            </a:pPr>
            <a:r>
              <a:rPr lang="ka-GE" sz="2400" dirty="0">
                <a:solidFill>
                  <a:prstClr val="black"/>
                </a:solidFill>
                <a:latin typeface="Sylfaen" panose="010A0502050306030303" pitchFamily="18" charset="0"/>
              </a:rPr>
              <a:t>სისტემატურად უნდა ხდებოდეს საყოფაცხოვრებო ნარჩენების გატანა.</a:t>
            </a:r>
            <a:endParaRPr lang="en-US" sz="2400" dirty="0">
              <a:solidFill>
                <a:prstClr val="black"/>
              </a:solidFill>
              <a:latin typeface="Sylfaen" panose="010A0502050306030303" pitchFamily="18" charset="0"/>
            </a:endParaRPr>
          </a:p>
          <a:p>
            <a:endParaRPr lang="en-US" dirty="0"/>
          </a:p>
        </p:txBody>
      </p:sp>
      <p:sp>
        <p:nvSpPr>
          <p:cNvPr id="2" name="Title 1"/>
          <p:cNvSpPr>
            <a:spLocks noGrp="1"/>
          </p:cNvSpPr>
          <p:nvPr>
            <p:ph type="title"/>
          </p:nvPr>
        </p:nvSpPr>
        <p:spPr>
          <a:xfrm>
            <a:off x="0" y="0"/>
            <a:ext cx="12192000" cy="855406"/>
          </a:xfrm>
        </p:spPr>
        <p:txBody>
          <a:bodyPr>
            <a:normAutofit/>
          </a:bodyPr>
          <a:lstStyle/>
          <a:p>
            <a:pPr algn="ctr"/>
            <a:r>
              <a:rPr lang="ka-GE" sz="2800" b="1" dirty="0" smtClean="0">
                <a:solidFill>
                  <a:schemeClr val="tx1"/>
                </a:solidFill>
                <a:effectLst>
                  <a:outerShdw blurRad="38100" dist="38100" dir="2700000" algn="tl">
                    <a:srgbClr val="000000">
                      <a:alpha val="43137"/>
                    </a:srgbClr>
                  </a:outerShdw>
                </a:effectLst>
                <a:latin typeface="+mn-lt"/>
              </a:rPr>
              <a:t>ნიადაგის დაბინძურება</a:t>
            </a:r>
            <a:endParaRPr lang="en-US" sz="2800" b="1"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5290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5754"/>
            <a:ext cx="12192000" cy="4671646"/>
          </a:xfrm>
        </p:spPr>
        <p:txBody>
          <a:bodyPr>
            <a:normAutofit/>
          </a:bodyPr>
          <a:lstStyle/>
          <a:p>
            <a:pPr marL="109728" indent="0" algn="just">
              <a:buNone/>
            </a:pPr>
            <a:r>
              <a:rPr lang="ka-GE" sz="2400" dirty="0">
                <a:latin typeface="Sylfaen" panose="010A0502050306030303" pitchFamily="18" charset="0"/>
              </a:rPr>
              <a:t>პროექტის განხორციელების შედეგად, ბიოლოგიურ გარემოზე ზემოქმედება მოსალოდნელია რამდენიმე მიმართულებით, კერძოდ</a:t>
            </a:r>
            <a:r>
              <a:rPr lang="ka-GE" sz="2400" dirty="0" smtClean="0">
                <a:latin typeface="Sylfaen" panose="010A0502050306030303" pitchFamily="18" charset="0"/>
              </a:rPr>
              <a:t>:</a:t>
            </a:r>
          </a:p>
          <a:p>
            <a:pPr marL="109728" indent="0" algn="just">
              <a:buNone/>
            </a:pPr>
            <a:endParaRPr lang="en-US" sz="2400" dirty="0">
              <a:latin typeface="Sylfaen" panose="010A0502050306030303" pitchFamily="18" charset="0"/>
            </a:endParaRPr>
          </a:p>
          <a:p>
            <a:pPr lvl="0" algn="just">
              <a:buFont typeface="Courier New" panose="02070309020205020404" pitchFamily="49" charset="0"/>
              <a:buChar char="o"/>
            </a:pPr>
            <a:r>
              <a:rPr lang="ka-GE" sz="2400" dirty="0">
                <a:latin typeface="Sylfaen" panose="010A0502050306030303" pitchFamily="18" charset="0"/>
              </a:rPr>
              <a:t>ზემოქმედება ფლორაზე და მცენარეულ საფარზე საპროექტო ტერიტორიების გასუფთავების და მიწის სამუშაოების პროცესში</a:t>
            </a:r>
            <a:r>
              <a:rPr lang="ka-GE" sz="2400" dirty="0" smtClean="0">
                <a:latin typeface="Sylfaen" panose="010A0502050306030303" pitchFamily="18" charset="0"/>
              </a:rPr>
              <a:t>;</a:t>
            </a:r>
          </a:p>
          <a:p>
            <a:pPr lvl="0" algn="just">
              <a:buFont typeface="Courier New" panose="02070309020205020404" pitchFamily="49" charset="0"/>
              <a:buChar char="o"/>
            </a:pPr>
            <a:endParaRPr lang="en-US" sz="2400" dirty="0">
              <a:latin typeface="Sylfaen" panose="010A0502050306030303" pitchFamily="18" charset="0"/>
            </a:endParaRPr>
          </a:p>
          <a:p>
            <a:pPr lvl="0" algn="just">
              <a:buFont typeface="Courier New" panose="02070309020205020404" pitchFamily="49" charset="0"/>
              <a:buChar char="o"/>
            </a:pPr>
            <a:r>
              <a:rPr lang="ka-GE" sz="2400" dirty="0">
                <a:latin typeface="Sylfaen" panose="010A0502050306030303" pitchFamily="18" charset="0"/>
              </a:rPr>
              <a:t>ზემოქმედება ცხოველთა სახეობებზე, განსაკუთრებით, ფრინველებზე და მათ საბინადრო ადგილებზე (ჰაბიტატებზე);</a:t>
            </a:r>
            <a:endParaRPr lang="en-US" sz="2400" dirty="0">
              <a:latin typeface="Sylfaen" panose="010A0502050306030303" pitchFamily="18" charset="0"/>
            </a:endParaRPr>
          </a:p>
          <a:p>
            <a:endParaRPr lang="en-US" sz="2400" dirty="0">
              <a:latin typeface="Sylfaen" panose="010A0502050306030303" pitchFamily="18" charset="0"/>
            </a:endParaRPr>
          </a:p>
        </p:txBody>
      </p:sp>
      <p:sp>
        <p:nvSpPr>
          <p:cNvPr id="2" name="Title 1"/>
          <p:cNvSpPr>
            <a:spLocks noGrp="1"/>
          </p:cNvSpPr>
          <p:nvPr>
            <p:ph type="title"/>
          </p:nvPr>
        </p:nvSpPr>
        <p:spPr>
          <a:xfrm>
            <a:off x="1371600" y="0"/>
            <a:ext cx="9601200" cy="825910"/>
          </a:xfrm>
        </p:spPr>
        <p:txBody>
          <a:bodyPr>
            <a:normAutofit/>
          </a:bodyPr>
          <a:lstStyle/>
          <a:p>
            <a:pPr algn="ctr"/>
            <a:r>
              <a:rPr lang="ka-GE" sz="2800" b="1" dirty="0" smtClean="0">
                <a:solidFill>
                  <a:schemeClr val="tx1"/>
                </a:solidFill>
                <a:effectLst>
                  <a:outerShdw blurRad="38100" dist="38100" dir="2700000" algn="tl">
                    <a:srgbClr val="000000">
                      <a:alpha val="43137"/>
                    </a:srgbClr>
                  </a:outerShdw>
                </a:effectLst>
              </a:rPr>
              <a:t>ზემოქმედება ბიოლოგიურ გარემოზე</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447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79871"/>
            <a:ext cx="12192000" cy="4672780"/>
          </a:xfrm>
        </p:spPr>
        <p:txBody>
          <a:bodyPr>
            <a:normAutofit/>
          </a:bodyPr>
          <a:lstStyle/>
          <a:p>
            <a:pPr marL="365760" lvl="0" indent="-256032">
              <a:lnSpc>
                <a:spcPct val="100000"/>
              </a:lnSpc>
              <a:spcBef>
                <a:spcPts val="400"/>
              </a:spcBef>
              <a:spcAft>
                <a:spcPts val="0"/>
              </a:spcAft>
              <a:buClr>
                <a:srgbClr val="2DA2BF"/>
              </a:buClr>
              <a:buSzPct val="68000"/>
              <a:buNone/>
            </a:pPr>
            <a:r>
              <a:rPr lang="ka-GE" sz="2700" dirty="0">
                <a:solidFill>
                  <a:prstClr val="black"/>
                </a:solidFill>
              </a:rPr>
              <a:t>ნარჩენების წარმოქმნა მოსალოდნელია ძირითადად სამშენებლო სამუშაოების შესრულების პერიოდში.</a:t>
            </a:r>
          </a:p>
          <a:p>
            <a:pPr marL="365760" lvl="0" indent="-256032">
              <a:lnSpc>
                <a:spcPct val="100000"/>
              </a:lnSpc>
              <a:spcBef>
                <a:spcPts val="400"/>
              </a:spcBef>
              <a:spcAft>
                <a:spcPts val="0"/>
              </a:spcAft>
              <a:buClr>
                <a:srgbClr val="2DA2BF"/>
              </a:buClr>
              <a:buSzPct val="68000"/>
              <a:buNone/>
            </a:pPr>
            <a:endParaRPr lang="ka-GE" sz="2700" dirty="0">
              <a:solidFill>
                <a:prstClr val="black"/>
              </a:solidFill>
            </a:endParaRPr>
          </a:p>
          <a:p>
            <a:pPr marL="365760" lvl="0" indent="-256032">
              <a:lnSpc>
                <a:spcPct val="100000"/>
              </a:lnSpc>
              <a:spcBef>
                <a:spcPts val="400"/>
              </a:spcBef>
              <a:spcAft>
                <a:spcPts val="0"/>
              </a:spcAft>
              <a:buClr>
                <a:srgbClr val="2DA2BF"/>
              </a:buClr>
              <a:buSzPct val="68000"/>
              <a:buFont typeface="Wingdings 3"/>
              <a:buChar char=""/>
            </a:pPr>
            <a:r>
              <a:rPr lang="ka-GE" sz="2700" dirty="0">
                <a:solidFill>
                  <a:prstClr val="black"/>
                </a:solidFill>
              </a:rPr>
              <a:t>ყველა სახის ნარჩენის გატანა მოხდება სათანადო სახელმწიფო უწყებასთან შეთანხმებით და დადგენილი წესით.</a:t>
            </a:r>
          </a:p>
          <a:p>
            <a:pPr marL="365760" lvl="0" indent="-256032">
              <a:lnSpc>
                <a:spcPct val="100000"/>
              </a:lnSpc>
              <a:spcBef>
                <a:spcPts val="400"/>
              </a:spcBef>
              <a:spcAft>
                <a:spcPts val="0"/>
              </a:spcAft>
              <a:buClr>
                <a:srgbClr val="2DA2BF"/>
              </a:buClr>
              <a:buSzPct val="68000"/>
              <a:buNone/>
            </a:pPr>
            <a:endParaRPr lang="en-US" sz="2700" dirty="0">
              <a:solidFill>
                <a:prstClr val="black"/>
              </a:solidFill>
              <a:latin typeface="Lucida Sans Unicode"/>
            </a:endParaRPr>
          </a:p>
          <a:p>
            <a:pPr marL="365760" lvl="0" indent="-256032">
              <a:lnSpc>
                <a:spcPct val="100000"/>
              </a:lnSpc>
              <a:spcBef>
                <a:spcPts val="400"/>
              </a:spcBef>
              <a:spcAft>
                <a:spcPts val="0"/>
              </a:spcAft>
              <a:buClr>
                <a:srgbClr val="2DA2BF"/>
              </a:buClr>
              <a:buSzPct val="68000"/>
              <a:buFont typeface="Wingdings 3"/>
              <a:buChar char=""/>
            </a:pPr>
            <a:r>
              <a:rPr lang="ka-GE" sz="2700" dirty="0">
                <a:solidFill>
                  <a:prstClr val="black"/>
                </a:solidFill>
              </a:rPr>
              <a:t>ნარჩენების მართვა მოხდება შემუშავებული ნარჩენების მართვის გეგმის შესაბამისად.</a:t>
            </a:r>
            <a:endParaRPr lang="en-US" sz="2700" dirty="0">
              <a:solidFill>
                <a:prstClr val="black"/>
              </a:solidFill>
              <a:latin typeface="Lucida Sans Unicode"/>
            </a:endParaRPr>
          </a:p>
          <a:p>
            <a:pPr marL="0" marR="0" algn="just">
              <a:lnSpc>
                <a:spcPct val="115000"/>
              </a:lnSpc>
              <a:spcBef>
                <a:spcPts val="600"/>
              </a:spcBef>
              <a:spcAft>
                <a:spcPts val="600"/>
              </a:spcAft>
              <a:buFont typeface="Courier New" panose="02070309020205020404" pitchFamily="49" charset="0"/>
              <a:buChar char="o"/>
            </a:pPr>
            <a:endParaRPr lang="en-US" dirty="0">
              <a:latin typeface="Sylfaen" panose="010A0502050306030303" pitchFamily="18" charset="0"/>
              <a:ea typeface="Sylfaen" panose="010A0502050306030303" pitchFamily="18" charset="0"/>
              <a:cs typeface="Times New Roman" panose="02020603050405020304" pitchFamily="18" charset="0"/>
            </a:endParaRPr>
          </a:p>
          <a:p>
            <a:endParaRPr lang="en-US" dirty="0"/>
          </a:p>
        </p:txBody>
      </p:sp>
      <p:sp>
        <p:nvSpPr>
          <p:cNvPr id="2" name="Title 1"/>
          <p:cNvSpPr>
            <a:spLocks noGrp="1"/>
          </p:cNvSpPr>
          <p:nvPr>
            <p:ph type="title"/>
          </p:nvPr>
        </p:nvSpPr>
        <p:spPr>
          <a:xfrm>
            <a:off x="0" y="0"/>
            <a:ext cx="12192000" cy="943897"/>
          </a:xfrm>
        </p:spPr>
        <p:txBody>
          <a:bodyPr>
            <a:normAutofit/>
          </a:bodyPr>
          <a:lstStyle/>
          <a:p>
            <a:pPr algn="ctr"/>
            <a:r>
              <a:rPr lang="ka-GE" sz="2400" b="1" dirty="0">
                <a:solidFill>
                  <a:schemeClr val="tx1"/>
                </a:solidFill>
                <a:effectLst>
                  <a:outerShdw blurRad="38100" dist="38100" dir="2700000" algn="tl">
                    <a:srgbClr val="000000">
                      <a:alpha val="43137"/>
                    </a:srgbClr>
                  </a:outerShdw>
                </a:effectLst>
                <a:latin typeface="Sylfaen" panose="010A0502050306030303" pitchFamily="18" charset="0"/>
              </a:rPr>
              <a:t>ნარჩენების წარმოქმნის და მართვის შედეგად მოსალოდნელი ზემოქმედება </a:t>
            </a:r>
            <a:endParaRPr lang="en-US" sz="2400" b="1" dirty="0">
              <a:solidFill>
                <a:schemeClr val="tx1"/>
              </a:solidFill>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132780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982980"/>
            <a:ext cx="12090400" cy="5193983"/>
          </a:xfrm>
        </p:spPr>
        <p:txBody>
          <a:bodyPr>
            <a:normAutofit lnSpcReduction="10000"/>
          </a:bodyPr>
          <a:lstStyle/>
          <a:p>
            <a:pPr marL="365760" lvl="0" indent="-256032" algn="just">
              <a:lnSpc>
                <a:spcPct val="100000"/>
              </a:lnSpc>
              <a:spcBef>
                <a:spcPts val="400"/>
              </a:spcBef>
              <a:buClr>
                <a:srgbClr val="2DA2BF"/>
              </a:buClr>
              <a:buSzPct val="68000"/>
              <a:buFont typeface="Wingdings 3"/>
              <a:buChar char=""/>
            </a:pPr>
            <a:r>
              <a:rPr lang="ka-GE" sz="2400" dirty="0">
                <a:solidFill>
                  <a:prstClr val="black"/>
                </a:solidFill>
                <a:latin typeface="Sylfaen" panose="010A0502050306030303" pitchFamily="18" charset="0"/>
              </a:rPr>
              <a:t>გარემოსდაცვითი შფასების კოდექსის მე-6 მუხლის თანახმად, სკოპინგის პროცედურა წარმოადგენს გზშ-ს ერთ-ერთ ეტაპს, რომელიც </a:t>
            </a:r>
            <a:r>
              <a:rPr lang="ka-GE" sz="2400" dirty="0" smtClean="0">
                <a:solidFill>
                  <a:prstClr val="black"/>
                </a:solidFill>
                <a:latin typeface="Sylfaen" panose="010A0502050306030303" pitchFamily="18" charset="0"/>
              </a:rPr>
              <a:t>განსაზღვრავს </a:t>
            </a:r>
            <a:r>
              <a:rPr lang="en-US" sz="2400" dirty="0" err="1">
                <a:solidFill>
                  <a:prstClr val="black"/>
                </a:solidFill>
                <a:latin typeface="Sylfaen" panose="010A0502050306030303" pitchFamily="18" charset="0"/>
              </a:rPr>
              <a:t>გზშ</a:t>
            </a:r>
            <a:r>
              <a:rPr lang="ka-GE" sz="2400" dirty="0">
                <a:solidFill>
                  <a:prstClr val="black"/>
                </a:solidFill>
                <a:latin typeface="Sylfaen" panose="010A0502050306030303" pitchFamily="18" charset="0"/>
              </a:rPr>
              <a:t>-ის ანგარიშისთვის ყველა საჭირო ინფორმააციის ჩამონათვალს და ამ ინფორმაციის გზშ-ის ანგარიშში ასახვის საშუალებებს.</a:t>
            </a:r>
          </a:p>
          <a:p>
            <a:pPr marL="365760" lvl="0" indent="-256032" algn="just">
              <a:lnSpc>
                <a:spcPct val="100000"/>
              </a:lnSpc>
              <a:spcBef>
                <a:spcPts val="400"/>
              </a:spcBef>
              <a:buClr>
                <a:srgbClr val="2DA2BF"/>
              </a:buClr>
              <a:buSzPct val="68000"/>
              <a:buFont typeface="Wingdings 3"/>
              <a:buChar char=""/>
            </a:pPr>
            <a:r>
              <a:rPr lang="en-US" sz="2400" dirty="0">
                <a:solidFill>
                  <a:prstClr val="black"/>
                </a:solidFill>
                <a:latin typeface="Sylfaen" panose="010A0502050306030303" pitchFamily="18" charset="0"/>
              </a:rPr>
              <a:t>სკოპინგის </a:t>
            </a:r>
            <a:r>
              <a:rPr lang="en-US" sz="2400" dirty="0" err="1">
                <a:solidFill>
                  <a:prstClr val="black"/>
                </a:solidFill>
                <a:latin typeface="Sylfaen" panose="010A0502050306030303" pitchFamily="18" charset="0"/>
              </a:rPr>
              <a:t>ანგარიშის</a:t>
            </a:r>
            <a:r>
              <a:rPr lang="en-US" sz="2400" dirty="0">
                <a:solidFill>
                  <a:prstClr val="black"/>
                </a:solidFill>
                <a:latin typeface="Sylfaen" panose="010A0502050306030303" pitchFamily="18" charset="0"/>
              </a:rPr>
              <a:t> </a:t>
            </a:r>
            <a:r>
              <a:rPr lang="en-US" sz="2400" dirty="0" err="1">
                <a:solidFill>
                  <a:prstClr val="black"/>
                </a:solidFill>
                <a:latin typeface="Sylfaen" panose="010A0502050306030303" pitchFamily="18" charset="0"/>
              </a:rPr>
              <a:t>საფუძველზე</a:t>
            </a:r>
            <a:r>
              <a:rPr lang="en-US" sz="2400" dirty="0">
                <a:solidFill>
                  <a:prstClr val="black"/>
                </a:solidFill>
                <a:latin typeface="Sylfaen" panose="010A0502050306030303" pitchFamily="18" charset="0"/>
              </a:rPr>
              <a:t>, </a:t>
            </a:r>
            <a:r>
              <a:rPr lang="en-US" sz="2400" dirty="0" err="1">
                <a:solidFill>
                  <a:prstClr val="black"/>
                </a:solidFill>
                <a:latin typeface="Sylfaen" panose="010A0502050306030303" pitchFamily="18" charset="0"/>
              </a:rPr>
              <a:t>სამინისტრო</a:t>
            </a:r>
            <a:r>
              <a:rPr lang="en-US" sz="2400" dirty="0">
                <a:solidFill>
                  <a:prstClr val="black"/>
                </a:solidFill>
                <a:latin typeface="Sylfaen" panose="010A0502050306030303" pitchFamily="18" charset="0"/>
              </a:rPr>
              <a:t> </a:t>
            </a:r>
            <a:r>
              <a:rPr lang="en-US" sz="2400" dirty="0" err="1">
                <a:solidFill>
                  <a:prstClr val="black"/>
                </a:solidFill>
                <a:latin typeface="Sylfaen" panose="010A0502050306030303" pitchFamily="18" charset="0"/>
              </a:rPr>
              <a:t>გასცემს</a:t>
            </a:r>
            <a:r>
              <a:rPr lang="en-US" sz="2400" dirty="0">
                <a:solidFill>
                  <a:prstClr val="black"/>
                </a:solidFill>
                <a:latin typeface="Sylfaen" panose="010A0502050306030303" pitchFamily="18" charset="0"/>
              </a:rPr>
              <a:t> სკოპინგის </a:t>
            </a:r>
            <a:r>
              <a:rPr lang="en-US" sz="2400" dirty="0" err="1">
                <a:solidFill>
                  <a:prstClr val="black"/>
                </a:solidFill>
                <a:latin typeface="Sylfaen" panose="010A0502050306030303" pitchFamily="18" charset="0"/>
              </a:rPr>
              <a:t>დასკვნას</a:t>
            </a:r>
            <a:r>
              <a:rPr lang="en-US" sz="2400" dirty="0" smtClean="0">
                <a:solidFill>
                  <a:prstClr val="black"/>
                </a:solidFill>
                <a:latin typeface="Sylfaen" panose="010A0502050306030303" pitchFamily="18" charset="0"/>
              </a:rPr>
              <a:t>.</a:t>
            </a:r>
            <a:endParaRPr lang="ka-GE" sz="2400" dirty="0" smtClean="0">
              <a:solidFill>
                <a:prstClr val="black"/>
              </a:solidFill>
              <a:latin typeface="Sylfaen" panose="010A0502050306030303" pitchFamily="18" charset="0"/>
            </a:endParaRPr>
          </a:p>
          <a:p>
            <a:pPr marL="365760" lvl="0" indent="-256032" algn="just">
              <a:lnSpc>
                <a:spcPct val="100000"/>
              </a:lnSpc>
              <a:spcBef>
                <a:spcPts val="400"/>
              </a:spcBef>
              <a:buClr>
                <a:srgbClr val="2DA2BF"/>
              </a:buClr>
              <a:buSzPct val="68000"/>
              <a:buFont typeface="Wingdings 3"/>
              <a:buChar char=""/>
            </a:pPr>
            <a:r>
              <a:rPr lang="ka-GE" sz="2400" spc="-5" dirty="0">
                <a:latin typeface="Sylfaen" panose="010A0502050306030303" pitchFamily="18" charset="0"/>
                <a:ea typeface="Sylfaen" panose="010A0502050306030303" pitchFamily="18" charset="0"/>
                <a:cs typeface="Times New Roman" panose="02020603050405020304" pitchFamily="18" charset="0"/>
              </a:rPr>
              <a:t>სკოპინგის განცხადების კანონმდებლობით დადგენილი წესით ვებ-გვერდზე განთავსებიდან არაუადრეს მე-10 დღისა და არაუგვიანეს მე-15 სამუშაო დღისა გდსმს უზრუნველყოფს სკოპინგის ანგარიშის საჯარო განხილვის ჩატარებას. </a:t>
            </a:r>
          </a:p>
          <a:p>
            <a:pPr algn="just">
              <a:buFont typeface="Wingdings" panose="05000000000000000000" pitchFamily="2" charset="2"/>
              <a:buChar char="Ø"/>
            </a:pPr>
            <a:r>
              <a:rPr lang="ka-GE" sz="2400" dirty="0" smtClean="0">
                <a:solidFill>
                  <a:srgbClr val="000000"/>
                </a:solidFill>
                <a:latin typeface="Sylfaen" panose="010A0502050306030303" pitchFamily="18" charset="0"/>
                <a:ea typeface="Sylfaen" panose="010A0502050306030303" pitchFamily="18" charset="0"/>
                <a:cs typeface="Sylfaen" panose="010A0502050306030303" pitchFamily="18" charset="0"/>
              </a:rPr>
              <a:t>გარემოსდაცვითი </a:t>
            </a:r>
            <a:r>
              <a:rPr lang="ka-GE" sz="2400" dirty="0">
                <a:solidFill>
                  <a:srgbClr val="000000"/>
                </a:solidFill>
                <a:latin typeface="Sylfaen" panose="010A0502050306030303" pitchFamily="18" charset="0"/>
                <a:ea typeface="Sylfaen" panose="010A0502050306030303" pitchFamily="18" charset="0"/>
                <a:cs typeface="Sylfaen" panose="010A0502050306030303" pitchFamily="18" charset="0"/>
              </a:rPr>
              <a:t>შეფასების კოდექსის I დანართის 28-ე პუნქტის შესაბამისად, პროექტი ექვემდებარება გარემოზე ზემოქმედების შეფასების პროცედურის გავლას. </a:t>
            </a:r>
            <a:endParaRPr lang="ka-GE" sz="2400" dirty="0" smtClean="0">
              <a:solidFill>
                <a:srgbClr val="000000"/>
              </a:solidFill>
              <a:latin typeface="Sylfaen" panose="010A0502050306030303" pitchFamily="18" charset="0"/>
              <a:ea typeface="Sylfaen" panose="010A0502050306030303" pitchFamily="18" charset="0"/>
              <a:cs typeface="Sylfaen" panose="010A0502050306030303" pitchFamily="18" charset="0"/>
            </a:endParaRPr>
          </a:p>
          <a:p>
            <a:pPr marR="0" indent="-457200" algn="just">
              <a:lnSpc>
                <a:spcPct val="115000"/>
              </a:lnSpc>
              <a:spcBef>
                <a:spcPts val="600"/>
              </a:spcBef>
              <a:spcAft>
                <a:spcPts val="600"/>
              </a:spcAft>
              <a:buFont typeface="Wingdings" panose="05000000000000000000" pitchFamily="2" charset="2"/>
              <a:buChar char="Ø"/>
            </a:pPr>
            <a:r>
              <a:rPr lang="ka-GE" sz="2400" dirty="0" smtClean="0">
                <a:solidFill>
                  <a:srgbClr val="000000"/>
                </a:solidFill>
                <a:latin typeface="Sylfaen" panose="010A0502050306030303" pitchFamily="18" charset="0"/>
                <a:ea typeface="Sylfaen" panose="010A0502050306030303" pitchFamily="18" charset="0"/>
                <a:cs typeface="Sylfaen" panose="010A0502050306030303" pitchFamily="18" charset="0"/>
              </a:rPr>
              <a:t>გარემოსდაცვითი შეფასების კოდექსის </a:t>
            </a:r>
            <a:r>
              <a:rPr lang="en-US" sz="2400" dirty="0" smtClean="0">
                <a:solidFill>
                  <a:srgbClr val="000000"/>
                </a:solidFill>
                <a:latin typeface="Sylfaen" panose="010A0502050306030303" pitchFamily="18" charset="0"/>
                <a:ea typeface="Sylfaen" panose="010A0502050306030303" pitchFamily="18" charset="0"/>
                <a:cs typeface="Sylfaen" panose="010A0502050306030303" pitchFamily="18" charset="0"/>
              </a:rPr>
              <a:t>I </a:t>
            </a:r>
            <a:r>
              <a:rPr lang="ka-GE" sz="2400" dirty="0" smtClean="0">
                <a:solidFill>
                  <a:srgbClr val="000000"/>
                </a:solidFill>
                <a:latin typeface="Sylfaen" panose="010A0502050306030303" pitchFamily="18" charset="0"/>
                <a:ea typeface="Sylfaen" panose="010A0502050306030303" pitchFamily="18" charset="0"/>
                <a:cs typeface="Sylfaen" panose="010A0502050306030303" pitchFamily="18" charset="0"/>
              </a:rPr>
              <a:t>დანართის 28-ე პუნქტი მოიცავს შემდეგს:220 კილოვატი ან მეტი ძაბვის მიწისზედა ან/და მიწისქვეშა ელექტრო გადამცემი ხაზის გაყვანა,რომლის სიგრძე 15 კილომეტრზე მეტია.</a:t>
            </a:r>
            <a:endParaRPr lang="ka-GE" sz="2400" dirty="0">
              <a:latin typeface="Sylfaen" panose="010A0502050306030303" pitchFamily="18" charset="0"/>
              <a:ea typeface="Sylfaen" panose="010A0502050306030303" pitchFamily="18" charset="0"/>
              <a:cs typeface="Sylfaen" panose="010A0502050306030303" pitchFamily="18" charset="0"/>
            </a:endParaRPr>
          </a:p>
          <a:p>
            <a:pPr marL="365760" lvl="0" indent="-256032" algn="just">
              <a:lnSpc>
                <a:spcPct val="100000"/>
              </a:lnSpc>
              <a:spcBef>
                <a:spcPts val="400"/>
              </a:spcBef>
              <a:buClr>
                <a:srgbClr val="2DA2BF"/>
              </a:buClr>
              <a:buSzPct val="68000"/>
              <a:buFont typeface="Wingdings 3"/>
              <a:buChar char=""/>
            </a:pPr>
            <a:endParaRPr lang="en-US" sz="2400" dirty="0"/>
          </a:p>
        </p:txBody>
      </p:sp>
      <p:sp>
        <p:nvSpPr>
          <p:cNvPr id="2" name="Title 1"/>
          <p:cNvSpPr>
            <a:spLocks noGrp="1"/>
          </p:cNvSpPr>
          <p:nvPr>
            <p:ph type="title"/>
          </p:nvPr>
        </p:nvSpPr>
        <p:spPr>
          <a:xfrm>
            <a:off x="838200" y="2"/>
            <a:ext cx="10515600" cy="856342"/>
          </a:xfrm>
        </p:spPr>
        <p:txBody>
          <a:bodyPr>
            <a:normAutofit/>
          </a:bodyPr>
          <a:lstStyle/>
          <a:p>
            <a:pPr algn="ctr"/>
            <a:r>
              <a:rPr lang="ka-GE" sz="2800" dirty="0" smtClean="0">
                <a:solidFill>
                  <a:schemeClr val="tx1"/>
                </a:solidFill>
                <a:effectLst>
                  <a:outerShdw blurRad="38100" dist="38100" dir="2700000" algn="tl">
                    <a:srgbClr val="000000">
                      <a:alpha val="43137"/>
                    </a:srgbClr>
                  </a:outerShdw>
                </a:effectLst>
                <a:latin typeface="Sylfaen" panose="010A0502050306030303" pitchFamily="18" charset="0"/>
              </a:rPr>
              <a:t>საკანონმდებლო საფუძველი</a:t>
            </a:r>
            <a:endParaRPr lang="en-US" sz="2800" dirty="0">
              <a:solidFill>
                <a:schemeClr val="tx1"/>
              </a:solidFill>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68944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2387"/>
            <a:ext cx="12192000" cy="4835013"/>
          </a:xfrm>
        </p:spPr>
        <p:txBody>
          <a:bodyPr>
            <a:normAutofit/>
          </a:bodyPr>
          <a:lstStyle/>
          <a:p>
            <a:pPr algn="just">
              <a:buFont typeface="Courier New" panose="02070309020205020404" pitchFamily="49" charset="0"/>
              <a:buChar char="o"/>
            </a:pPr>
            <a:r>
              <a:rPr lang="ka-GE" sz="2400" dirty="0">
                <a:latin typeface="Sylfaen" panose="010A0502050306030303" pitchFamily="18" charset="0"/>
                <a:ea typeface="Sylfaen" panose="010A0502050306030303" pitchFamily="18" charset="0"/>
                <a:cs typeface="Times New Roman" panose="02020603050405020304" pitchFamily="18" charset="0"/>
              </a:rPr>
              <a:t>პროექტის განხორციელების შედეგად ადგილობრივ ისტორიულ-კულტურულ ძეგლებზე პირდაპირი სახის </a:t>
            </a:r>
            <a:r>
              <a:rPr lang="ka-GE" sz="2400" dirty="0" smtClean="0">
                <a:latin typeface="Sylfaen" panose="010A0502050306030303" pitchFamily="18" charset="0"/>
                <a:ea typeface="Sylfaen" panose="010A0502050306030303" pitchFamily="18" charset="0"/>
                <a:cs typeface="Times New Roman" panose="02020603050405020304" pitchFamily="18" charset="0"/>
              </a:rPr>
              <a:t>ზემოქმედება </a:t>
            </a:r>
            <a:r>
              <a:rPr lang="ka-GE" sz="2400" dirty="0">
                <a:latin typeface="Sylfaen" panose="010A0502050306030303" pitchFamily="18" charset="0"/>
                <a:ea typeface="Sylfaen" panose="010A0502050306030303" pitchFamily="18" charset="0"/>
                <a:cs typeface="Times New Roman" panose="02020603050405020304" pitchFamily="18" charset="0"/>
              </a:rPr>
              <a:t>მოსალოდნელი არ არის. </a:t>
            </a:r>
            <a:endParaRPr lang="ka-GE" sz="2400" dirty="0" smtClean="0">
              <a:latin typeface="Sylfaen" panose="010A0502050306030303" pitchFamily="18" charset="0"/>
              <a:ea typeface="Sylfaen" panose="010A0502050306030303" pitchFamily="18" charset="0"/>
              <a:cs typeface="Times New Roman" panose="02020603050405020304" pitchFamily="18" charset="0"/>
            </a:endParaRPr>
          </a:p>
          <a:p>
            <a:pPr algn="just">
              <a:buFont typeface="Courier New" panose="02070309020205020404" pitchFamily="49" charset="0"/>
              <a:buChar char="o"/>
            </a:pPr>
            <a:endParaRPr lang="ka-GE" sz="2400" dirty="0" smtClean="0">
              <a:latin typeface="Sylfaen" panose="010A0502050306030303" pitchFamily="18" charset="0"/>
              <a:ea typeface="Sylfaen" panose="010A0502050306030303" pitchFamily="18" charset="0"/>
              <a:cs typeface="Times New Roman" panose="02020603050405020304" pitchFamily="18" charset="0"/>
            </a:endParaRPr>
          </a:p>
          <a:p>
            <a:pPr algn="just">
              <a:buFont typeface="Courier New" panose="02070309020205020404" pitchFamily="49" charset="0"/>
              <a:buChar char="o"/>
            </a:pPr>
            <a:r>
              <a:rPr lang="ka-GE" sz="2400" dirty="0">
                <a:latin typeface="Sylfaen" panose="010A0502050306030303" pitchFamily="18" charset="0"/>
                <a:ea typeface="Sylfaen" panose="010A0502050306030303" pitchFamily="18" charset="0"/>
                <a:cs typeface="Times New Roman" panose="02020603050405020304" pitchFamily="18" charset="0"/>
              </a:rPr>
              <a:t>არქეოლოგიური ძეგლების გვიანი გამოვლენის შემთხვევაში მოხდება სამუშაოების დაუყოვნებლივ შეჩერება და შესაბამისი კომპეტენციის მქონე სპეციალისტების/სახელმწიფო ორგანოების წარმომადგენლების მოწვევა</a:t>
            </a:r>
            <a:r>
              <a:rPr lang="ka-GE" sz="2400" dirty="0" smtClean="0">
                <a:latin typeface="Sylfaen" panose="010A0502050306030303" pitchFamily="18" charset="0"/>
                <a:ea typeface="Sylfaen" panose="010A0502050306030303" pitchFamily="18" charset="0"/>
                <a:cs typeface="Times New Roman" panose="02020603050405020304" pitchFamily="18" charset="0"/>
              </a:rPr>
              <a:t>.</a:t>
            </a:r>
            <a:endParaRPr lang="en-US" sz="2400" dirty="0">
              <a:latin typeface="Sylfaen" panose="010A0502050306030303" pitchFamily="18" charset="0"/>
            </a:endParaRPr>
          </a:p>
        </p:txBody>
      </p:sp>
      <p:sp>
        <p:nvSpPr>
          <p:cNvPr id="2" name="Title 1"/>
          <p:cNvSpPr>
            <a:spLocks noGrp="1"/>
          </p:cNvSpPr>
          <p:nvPr>
            <p:ph type="title"/>
          </p:nvPr>
        </p:nvSpPr>
        <p:spPr>
          <a:xfrm>
            <a:off x="0" y="1"/>
            <a:ext cx="12192000" cy="899652"/>
          </a:xfrm>
        </p:spPr>
        <p:txBody>
          <a:bodyPr>
            <a:normAutofit/>
          </a:bodyPr>
          <a:lstStyle/>
          <a:p>
            <a:pPr algn="ctr"/>
            <a:r>
              <a:rPr lang="ka-GE" sz="2800" b="1" dirty="0" smtClean="0">
                <a:solidFill>
                  <a:schemeClr val="tx1"/>
                </a:solidFill>
                <a:effectLst>
                  <a:outerShdw blurRad="38100" dist="38100" dir="2700000" algn="tl">
                    <a:srgbClr val="000000">
                      <a:alpha val="43137"/>
                    </a:srgbClr>
                  </a:outerShdw>
                </a:effectLst>
                <a:latin typeface="Sylfaen" panose="010A0502050306030303" pitchFamily="18" charset="0"/>
              </a:rPr>
              <a:t>კულტურული მემკვიდრეობა</a:t>
            </a:r>
            <a:endParaRPr lang="en-US" sz="2800" b="1" dirty="0">
              <a:solidFill>
                <a:schemeClr val="tx1"/>
              </a:solidFill>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124322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2889"/>
            <a:ext cx="12192000" cy="4872131"/>
          </a:xfrm>
        </p:spPr>
        <p:txBody>
          <a:bodyPr>
            <a:normAutofit/>
          </a:bodyPr>
          <a:lstStyle/>
          <a:p>
            <a:pPr algn="just"/>
            <a:r>
              <a:rPr lang="ka-GE" sz="2400" dirty="0">
                <a:latin typeface="Sylfaen" panose="010A0502050306030303" pitchFamily="18" charset="0"/>
                <a:ea typeface="Sylfaen" panose="010A0502050306030303" pitchFamily="18" charset="0"/>
                <a:cs typeface="Times New Roman" panose="02020603050405020304" pitchFamily="18" charset="0"/>
              </a:rPr>
              <a:t>მშენებლობის ეტაპზე, სატრანსპორტო ოპერაციების ძირითადი დანიშნულება იქნება საპროექტო ტერიტორიაზე ასაშენებელი კონსტრუქციების და სამშენებლო მასალების მიტანა, ასევე, მუშახელის ტრანსპორტირება. </a:t>
            </a:r>
            <a:endParaRPr lang="ka-GE" sz="2400" dirty="0" smtClean="0">
              <a:latin typeface="Sylfaen" panose="010A0502050306030303" pitchFamily="18" charset="0"/>
              <a:ea typeface="Sylfaen" panose="010A0502050306030303" pitchFamily="18" charset="0"/>
              <a:cs typeface="Times New Roman" panose="02020603050405020304" pitchFamily="18" charset="0"/>
            </a:endParaRPr>
          </a:p>
          <a:p>
            <a:pPr marL="0" marR="0" algn="just">
              <a:lnSpc>
                <a:spcPct val="115000"/>
              </a:lnSpc>
              <a:spcBef>
                <a:spcPts val="600"/>
              </a:spcBef>
              <a:spcAft>
                <a:spcPts val="600"/>
              </a:spcAft>
            </a:pPr>
            <a:r>
              <a:rPr lang="ka-GE" sz="2400" dirty="0">
                <a:latin typeface="Sylfaen" panose="010A0502050306030303" pitchFamily="18" charset="0"/>
                <a:ea typeface="Calibri" panose="020F0502020204030204" pitchFamily="34" charset="0"/>
                <a:cs typeface="Times New Roman" panose="02020603050405020304" pitchFamily="18" charset="0"/>
              </a:rPr>
              <a:t>მშენებლობის მასშტაბებიდან და ხანგრძლივობიდან გამომდინარე, სატრანსპორტო ოპერაციების ინტენსივობა იქნება მინიმალური.</a:t>
            </a:r>
            <a:endParaRPr lang="en-US" sz="2400" dirty="0">
              <a:latin typeface="Sylfaen" panose="010A0502050306030303" pitchFamily="18"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600"/>
              </a:spcAft>
            </a:pPr>
            <a:r>
              <a:rPr lang="ka-GE" sz="2400" dirty="0">
                <a:latin typeface="Sylfaen" panose="010A0502050306030303" pitchFamily="18" charset="0"/>
                <a:ea typeface="Calibri" panose="020F0502020204030204" pitchFamily="34" charset="0"/>
                <a:cs typeface="Times New Roman" panose="02020603050405020304" pitchFamily="18" charset="0"/>
              </a:rPr>
              <a:t>შესასრულებელი სატრანსპორტო ოპერაციების მასშტაბებიდან გამომდინარე, ადგილობრივი გზების საფარის ტექნიკური მდგომარეობის გაუარესების რისკები იქნება საშუალო მნიშვნელობის.</a:t>
            </a:r>
            <a:endParaRPr lang="en-US" sz="2400" dirty="0">
              <a:latin typeface="Sylfaen" panose="010A0502050306030303" pitchFamily="18"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600"/>
              </a:spcAft>
            </a:pPr>
            <a:r>
              <a:rPr lang="ka-GE" sz="2400" dirty="0">
                <a:latin typeface="Sylfaen" panose="010A0502050306030303" pitchFamily="18" charset="0"/>
                <a:ea typeface="Calibri" panose="020F0502020204030204" pitchFamily="34" charset="0"/>
                <a:cs typeface="Times New Roman" panose="02020603050405020304" pitchFamily="18" charset="0"/>
              </a:rPr>
              <a:t>არსებული ფონური მდგომარეობით, ადგილობრივ, საზოგადოებრივ გზებზე სატრანსპორტო ნაკადების ინტენსივობა საშუალოზე ნაკლებია.</a:t>
            </a:r>
            <a:endParaRPr lang="en-US" sz="2400" dirty="0">
              <a:latin typeface="Sylfaen" panose="010A0502050306030303" pitchFamily="18" charset="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a:xfrm>
            <a:off x="0" y="0"/>
            <a:ext cx="12192000" cy="766916"/>
          </a:xfrm>
        </p:spPr>
        <p:txBody>
          <a:bodyPr>
            <a:normAutofit/>
          </a:bodyPr>
          <a:lstStyle/>
          <a:p>
            <a:pPr algn="ctr"/>
            <a:r>
              <a:rPr lang="ka-GE" sz="2800" dirty="0" smtClean="0">
                <a:solidFill>
                  <a:schemeClr val="tx1"/>
                </a:solidFill>
                <a:latin typeface="Sylfaen" panose="010A0502050306030303" pitchFamily="18" charset="0"/>
              </a:rPr>
              <a:t>ზემოქმედება სატრანსპორტო ნაკადებზე</a:t>
            </a:r>
            <a:endParaRPr lang="en-US" sz="28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402286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60121"/>
            <a:ext cx="12192000" cy="4892039"/>
          </a:xfrm>
        </p:spPr>
        <p:txBody>
          <a:bodyPr/>
          <a:lstStyle/>
          <a:p>
            <a:endParaRPr lang="ka-GE" sz="2800" dirty="0" smtClean="0">
              <a:latin typeface="Sylfaen" panose="010A0502050306030303" pitchFamily="18" charset="0"/>
              <a:ea typeface="Sylfaen" panose="010A0502050306030303" pitchFamily="18" charset="0"/>
              <a:cs typeface="Times New Roman" panose="02020603050405020304" pitchFamily="18" charset="0"/>
            </a:endParaRPr>
          </a:p>
          <a:p>
            <a:pPr algn="just"/>
            <a:r>
              <a:rPr lang="ka-GE" sz="2800" dirty="0" smtClean="0">
                <a:latin typeface="Sylfaen" panose="010A0502050306030303" pitchFamily="18" charset="0"/>
                <a:ea typeface="Sylfaen" panose="010A0502050306030303" pitchFamily="18" charset="0"/>
                <a:cs typeface="Times New Roman" panose="02020603050405020304" pitchFamily="18" charset="0"/>
              </a:rPr>
              <a:t>იმის </a:t>
            </a:r>
            <a:r>
              <a:rPr lang="ka-GE" sz="2800" dirty="0">
                <a:latin typeface="Sylfaen" panose="010A0502050306030303" pitchFamily="18" charset="0"/>
                <a:ea typeface="Sylfaen" panose="010A0502050306030303" pitchFamily="18" charset="0"/>
                <a:cs typeface="Times New Roman" panose="02020603050405020304" pitchFamily="18" charset="0"/>
              </a:rPr>
              <a:t>გათვალისწინებით, რომ საპროექტო ეგხ-ს დანიშნულებაა ელექტროსისტემის მდგრადობის უზრუნველყოფა, გზშ-ის ანგარიშში განხილული </a:t>
            </a:r>
            <a:r>
              <a:rPr lang="ka-GE" sz="2800" dirty="0" smtClean="0">
                <a:latin typeface="Sylfaen" panose="010A0502050306030303" pitchFamily="18" charset="0"/>
                <a:ea typeface="Sylfaen" panose="010A0502050306030303" pitchFamily="18" charset="0"/>
                <a:cs typeface="Times New Roman" panose="02020603050405020304" pitchFamily="18" charset="0"/>
              </a:rPr>
              <a:t>იქნება </a:t>
            </a:r>
            <a:r>
              <a:rPr lang="ka-GE" sz="2800" dirty="0">
                <a:latin typeface="Sylfaen" panose="010A0502050306030303" pitchFamily="18" charset="0"/>
                <a:ea typeface="Sylfaen" panose="010A0502050306030303" pitchFamily="18" charset="0"/>
                <a:cs typeface="Times New Roman" panose="02020603050405020304" pitchFamily="18" charset="0"/>
              </a:rPr>
              <a:t>საპროექტო ტერიტორიაზე არსებული ეგხ-ის  კუმულაციური ზემოქმედება</a:t>
            </a:r>
            <a:r>
              <a:rPr lang="ka-GE" sz="2800" dirty="0" smtClean="0">
                <a:latin typeface="Sylfaen" panose="010A0502050306030303" pitchFamily="18" charset="0"/>
                <a:ea typeface="Sylfaen" panose="010A0502050306030303" pitchFamily="18" charset="0"/>
                <a:cs typeface="Times New Roman" panose="02020603050405020304" pitchFamily="18" charset="0"/>
              </a:rPr>
              <a:t>.</a:t>
            </a:r>
            <a:endParaRPr lang="en-US" dirty="0"/>
          </a:p>
        </p:txBody>
      </p:sp>
      <p:sp>
        <p:nvSpPr>
          <p:cNvPr id="3" name="Title 2"/>
          <p:cNvSpPr>
            <a:spLocks noGrp="1"/>
          </p:cNvSpPr>
          <p:nvPr>
            <p:ph type="title"/>
          </p:nvPr>
        </p:nvSpPr>
        <p:spPr>
          <a:xfrm>
            <a:off x="609600" y="274638"/>
            <a:ext cx="10972800" cy="685482"/>
          </a:xfrm>
        </p:spPr>
        <p:txBody>
          <a:bodyPr>
            <a:normAutofit/>
          </a:bodyPr>
          <a:lstStyle/>
          <a:p>
            <a:pPr algn="ctr"/>
            <a:r>
              <a:rPr lang="ka-GE" sz="2800" dirty="0" smtClean="0">
                <a:solidFill>
                  <a:schemeClr val="tx1"/>
                </a:solidFill>
                <a:effectLst>
                  <a:outerShdw blurRad="38100" dist="38100" dir="2700000" algn="tl">
                    <a:srgbClr val="000000">
                      <a:alpha val="43137"/>
                    </a:srgbClr>
                  </a:outerShdw>
                </a:effectLst>
                <a:latin typeface="Sylfaen" panose="010A0502050306030303" pitchFamily="18" charset="0"/>
              </a:rPr>
              <a:t>კუმულაციური ზემოქმედება</a:t>
            </a:r>
            <a:endParaRPr lang="en-US" sz="2800" dirty="0">
              <a:solidFill>
                <a:schemeClr val="tx1"/>
              </a:solidFill>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20344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7569"/>
            <a:ext cx="12192000" cy="5819723"/>
          </a:xfrm>
        </p:spPr>
        <p:txBody>
          <a:bodyPr/>
          <a:lstStyle/>
          <a:p>
            <a:pPr marL="109728" indent="0" algn="ctr">
              <a:buNone/>
            </a:pPr>
            <a:endParaRPr lang="ka-GE" dirty="0" smtClean="0"/>
          </a:p>
          <a:p>
            <a:pPr marL="109728" indent="0" algn="ctr">
              <a:buNone/>
            </a:pPr>
            <a:endParaRPr lang="ka-GE" dirty="0"/>
          </a:p>
          <a:p>
            <a:pPr marL="109728" indent="0" algn="ctr">
              <a:buNone/>
            </a:pPr>
            <a:endParaRPr lang="ka-GE" dirty="0" smtClean="0"/>
          </a:p>
          <a:p>
            <a:pPr marL="109728" indent="0" algn="ctr">
              <a:buNone/>
            </a:pPr>
            <a:endParaRPr lang="ka-GE" dirty="0"/>
          </a:p>
          <a:p>
            <a:pPr marL="109728" indent="0" algn="ctr">
              <a:buNone/>
            </a:pPr>
            <a:endParaRPr lang="ka-GE" dirty="0" smtClean="0"/>
          </a:p>
          <a:p>
            <a:pPr marL="109728" indent="0" algn="ctr">
              <a:buNone/>
            </a:pPr>
            <a:r>
              <a:rPr lang="ka-GE" sz="3200" b="1" dirty="0" smtClean="0">
                <a:effectLst>
                  <a:outerShdw blurRad="38100" dist="38100" dir="2700000" algn="tl">
                    <a:srgbClr val="000000">
                      <a:alpha val="43137"/>
                    </a:srgbClr>
                  </a:outerShdw>
                </a:effectLst>
                <a:latin typeface="Sylfaen" panose="010A0502050306030303" pitchFamily="18" charset="0"/>
              </a:rPr>
              <a:t>გმადლობთ ყურადღებისთვის!</a:t>
            </a:r>
            <a:endParaRPr lang="en-US" sz="3200" b="1" dirty="0">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25212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8929"/>
            <a:ext cx="12192000" cy="6003331"/>
          </a:xfrm>
        </p:spPr>
        <p:txBody>
          <a:bodyPr>
            <a:normAutofit fontScale="85000" lnSpcReduction="20000"/>
          </a:bodyPr>
          <a:lstStyle/>
          <a:p>
            <a:pPr marL="0" marR="0" algn="just">
              <a:lnSpc>
                <a:spcPct val="115000"/>
              </a:lnSpc>
              <a:spcBef>
                <a:spcPts val="600"/>
              </a:spcBef>
              <a:spcAft>
                <a:spcPts val="600"/>
              </a:spcAft>
            </a:pPr>
            <a:r>
              <a:rPr lang="ka-GE" sz="2800" dirty="0">
                <a:latin typeface="Sylfaen" panose="010A0502050306030303" pitchFamily="18" charset="0"/>
                <a:ea typeface="Times New Roman" panose="02020603050405020304" pitchFamily="18" charset="0"/>
                <a:cs typeface="Sylfaen" panose="010A0502050306030303" pitchFamily="18" charset="0"/>
              </a:rPr>
              <a:t>საქართველოს ფიზიკურ-გეოგრაფიული დარაიონების მიხედვით, საკვლევი ტერიტორია</a:t>
            </a:r>
            <a:r>
              <a:rPr lang="ka-GE" sz="2800" dirty="0">
                <a:solidFill>
                  <a:srgbClr val="000000"/>
                </a:solidFill>
                <a:latin typeface="Sylfaen" panose="010A0502050306030303" pitchFamily="18" charset="0"/>
                <a:ea typeface="Sylfaen" panose="010A0502050306030303" pitchFamily="18" charset="0"/>
                <a:cs typeface="Times New Roman" panose="02020603050405020304" pitchFamily="18" charset="0"/>
              </a:rPr>
              <a:t> მდებარეობს ქვემო </a:t>
            </a:r>
            <a:r>
              <a:rPr lang="ka-GE" sz="2800" dirty="0">
                <a:latin typeface="Sylfaen" panose="010A0502050306030303" pitchFamily="18" charset="0"/>
                <a:ea typeface="Times New Roman" panose="02020603050405020304" pitchFamily="18" charset="0"/>
                <a:cs typeface="Sylfaen" panose="010A0502050306030303" pitchFamily="18" charset="0"/>
              </a:rPr>
              <a:t>ქართლში, გარდაბნის მუნიციპალიტეტის ტერიტორიაზე</a:t>
            </a:r>
            <a:r>
              <a:rPr lang="ka-GE" sz="2800" dirty="0" smtClean="0">
                <a:latin typeface="Sylfaen" panose="010A0502050306030303" pitchFamily="18" charset="0"/>
                <a:ea typeface="Times New Roman" panose="02020603050405020304" pitchFamily="18" charset="0"/>
                <a:cs typeface="Sylfaen" panose="010A0502050306030303" pitchFamily="18" charset="0"/>
              </a:rPr>
              <a:t>.</a:t>
            </a:r>
            <a:endParaRPr lang="en-US" sz="2800" dirty="0" smtClean="0">
              <a:latin typeface="Sylfaen" panose="010A0502050306030303" pitchFamily="18" charset="0"/>
            </a:endParaRPr>
          </a:p>
          <a:p>
            <a:pPr algn="just">
              <a:buFont typeface="Wingdings" panose="05000000000000000000" pitchFamily="2" charset="2"/>
              <a:buChar char="§"/>
            </a:pPr>
            <a:r>
              <a:rPr lang="ka-GE" sz="2800" dirty="0" smtClean="0">
                <a:latin typeface="Sylfaen" panose="010A0502050306030303" pitchFamily="18" charset="0"/>
              </a:rPr>
              <a:t>არსებული პროექტი მოიცავს:</a:t>
            </a:r>
            <a:r>
              <a:rPr lang="ka-GE" sz="2800" dirty="0" smtClean="0">
                <a:latin typeface="Sylfaen" panose="010A0502050306030303" pitchFamily="18" charset="0"/>
                <a:ea typeface="Sylfaen" panose="010A0502050306030303" pitchFamily="18" charset="0"/>
                <a:cs typeface="Times New Roman" panose="02020603050405020304" pitchFamily="18" charset="0"/>
              </a:rPr>
              <a:t>სს ,,</a:t>
            </a:r>
            <a:r>
              <a:rPr lang="ka-GE" sz="2800" dirty="0">
                <a:latin typeface="Sylfaen" panose="010A0502050306030303" pitchFamily="18" charset="0"/>
                <a:ea typeface="Sylfaen" panose="010A0502050306030303" pitchFamily="18" charset="0"/>
                <a:cs typeface="Times New Roman" panose="02020603050405020304" pitchFamily="18" charset="0"/>
              </a:rPr>
              <a:t>საქართველოს სახელმწიფო ელექტროსისტემის“ მიერ 220 კვ ეგხ ,,ალავერდი“-ს შესვლა-გასვლის 220 კვ ძაბვის ქ/ს ,,მარნეული-220“-ში (№1 საყრდენსა და 220 კვ ძაბვის ქ/ს ,,მარნეული-220“-ის პორტალს შორის გაძარცვული უბნის და №12-№34 საყრდენებს შორის უბნის რეაბილიტაციის პროექტს</a:t>
            </a:r>
            <a:r>
              <a:rPr lang="ka-GE" sz="2800" dirty="0" smtClean="0">
                <a:latin typeface="Sylfaen" panose="010A0502050306030303" pitchFamily="18" charset="0"/>
                <a:ea typeface="Sylfaen" panose="010A0502050306030303" pitchFamily="18" charset="0"/>
                <a:cs typeface="Times New Roman" panose="02020603050405020304" pitchFamily="18" charset="0"/>
              </a:rPr>
              <a:t>.</a:t>
            </a:r>
          </a:p>
          <a:p>
            <a:pPr algn="just">
              <a:buFont typeface="Wingdings" panose="05000000000000000000" pitchFamily="2" charset="2"/>
              <a:buChar char="§"/>
            </a:pPr>
            <a:r>
              <a:rPr lang="ka-GE" sz="2800" dirty="0">
                <a:latin typeface="Sylfaen" panose="010A0502050306030303" pitchFamily="18" charset="0"/>
                <a:ea typeface="Sylfaen" panose="010A0502050306030303" pitchFamily="18" charset="0"/>
                <a:cs typeface="Times New Roman" panose="02020603050405020304" pitchFamily="18" charset="0"/>
              </a:rPr>
              <a:t>ამჟამინდელი  220 კვ.  ეგხ   „ალავერდი“   აკავშირებს  500 /330/220/110 კვ. ქ/ს „ გარდაბანს“ (გარდაბნის „თბოსადგური-2-ის </a:t>
            </a:r>
            <a:r>
              <a:rPr lang="ka-GE" sz="2800" dirty="0" smtClean="0">
                <a:latin typeface="Sylfaen" panose="010A0502050306030303" pitchFamily="18" charset="0"/>
                <a:ea typeface="Sylfaen" panose="010A0502050306030303" pitchFamily="18" charset="0"/>
                <a:cs typeface="Times New Roman" panose="02020603050405020304" pitchFamily="18" charset="0"/>
              </a:rPr>
              <a:t>გავლით) 220 </a:t>
            </a:r>
            <a:r>
              <a:rPr lang="ka-GE" sz="2800" dirty="0">
                <a:latin typeface="Sylfaen" panose="010A0502050306030303" pitchFamily="18" charset="0"/>
                <a:ea typeface="Sylfaen" panose="010A0502050306030303" pitchFamily="18" charset="0"/>
                <a:cs typeface="Times New Roman" panose="02020603050405020304" pitchFamily="18" charset="0"/>
              </a:rPr>
              <a:t>კვ ქ/ს „ალავერდთან</a:t>
            </a:r>
            <a:r>
              <a:rPr lang="ka-GE" sz="2800" dirty="0" smtClean="0">
                <a:latin typeface="Sylfaen" panose="010A0502050306030303" pitchFamily="18" charset="0"/>
                <a:ea typeface="Sylfaen" panose="010A0502050306030303" pitchFamily="18" charset="0"/>
                <a:cs typeface="Times New Roman" panose="02020603050405020304" pitchFamily="18" charset="0"/>
              </a:rPr>
              <a:t>“</a:t>
            </a:r>
            <a:r>
              <a:rPr lang="ka-GE" sz="2800" dirty="0">
                <a:latin typeface="Sylfaen" panose="010A0502050306030303" pitchFamily="18" charset="0"/>
                <a:ea typeface="Sylfaen" panose="010A0502050306030303" pitchFamily="18" charset="0"/>
                <a:cs typeface="Times New Roman" panose="02020603050405020304" pitchFamily="18" charset="0"/>
              </a:rPr>
              <a:t>(</a:t>
            </a:r>
            <a:r>
              <a:rPr lang="ka-GE" sz="2800" dirty="0" smtClean="0">
                <a:latin typeface="Sylfaen" panose="010A0502050306030303" pitchFamily="18" charset="0"/>
                <a:ea typeface="Sylfaen" panose="010A0502050306030303" pitchFamily="18" charset="0"/>
                <a:cs typeface="Times New Roman" panose="02020603050405020304" pitchFamily="18" charset="0"/>
              </a:rPr>
              <a:t>სომხეთის ტერიტორია)-ეს</a:t>
            </a:r>
            <a:r>
              <a:rPr lang="ka-GE" sz="2800" dirty="0">
                <a:latin typeface="Sylfaen" panose="010A0502050306030303" pitchFamily="18" charset="0"/>
                <a:ea typeface="Sylfaen" panose="010A0502050306030303" pitchFamily="18" charset="0"/>
                <a:cs typeface="Times New Roman" panose="02020603050405020304" pitchFamily="18" charset="0"/>
              </a:rPr>
              <a:t>  ელექტროგადაცემის ხაზი არის საქართველო-სომხეთის ენერგოსისტემების დამაკავშირებელი ხაზი. </a:t>
            </a:r>
            <a:endParaRPr lang="ka-GE" sz="2800" dirty="0" smtClean="0">
              <a:latin typeface="Sylfaen" panose="010A0502050306030303" pitchFamily="18" charset="0"/>
              <a:ea typeface="Sylfaen" panose="010A0502050306030303" pitchFamily="18" charset="0"/>
              <a:cs typeface="Times New Roman" panose="02020603050405020304" pitchFamily="18" charset="0"/>
            </a:endParaRPr>
          </a:p>
          <a:p>
            <a:pPr algn="just">
              <a:buFont typeface="Wingdings" panose="05000000000000000000" pitchFamily="2" charset="2"/>
              <a:buChar char="§"/>
            </a:pPr>
            <a:r>
              <a:rPr lang="ka-GE" sz="2800" dirty="0">
                <a:latin typeface="Sylfaen" panose="010A0502050306030303" pitchFamily="18" charset="0"/>
                <a:ea typeface="Sylfaen" panose="010A0502050306030303" pitchFamily="18" charset="0"/>
                <a:cs typeface="Times New Roman" panose="02020603050405020304" pitchFamily="18" charset="0"/>
              </a:rPr>
              <a:t>ამ ხაზის შუაში მდებარეობს 500/220/110 კვ ქ/ს „ მარნეული“, რომელშიც უნდა შევიდეს ზემოთ აღნიშნული ხაზი და, შესაბამისად, კავშირი იქნება შემდეგ ქვესადგურებს შორის: 500/330/220/110 კვ. ქ/ს „გარდაბანი“ (გარდაბნის „თბოსადგური-2-ის“ გავლით) - 500/220/110 კვ ქ/ს „მარნეული“- 220/110 კვ. ქ/ს „ალავერდი“. </a:t>
            </a:r>
            <a:endParaRPr lang="ka-GE" sz="2800" dirty="0" smtClean="0">
              <a:latin typeface="Sylfaen" panose="010A0502050306030303" pitchFamily="18" charset="0"/>
              <a:ea typeface="Sylfaen" panose="010A0502050306030303" pitchFamily="18" charset="0"/>
              <a:cs typeface="Times New Roman" panose="02020603050405020304" pitchFamily="18" charset="0"/>
            </a:endParaRPr>
          </a:p>
          <a:p>
            <a:pPr algn="just">
              <a:buFont typeface="Wingdings" panose="05000000000000000000" pitchFamily="2" charset="2"/>
              <a:buChar char="§"/>
            </a:pPr>
            <a:endParaRPr lang="ka-GE" dirty="0" smtClean="0">
              <a:ea typeface="Sylfaen" panose="010A0502050306030303" pitchFamily="18" charset="0"/>
              <a:cs typeface="Times New Roman" panose="02020603050405020304" pitchFamily="18" charset="0"/>
            </a:endParaRPr>
          </a:p>
          <a:p>
            <a:pPr algn="just">
              <a:buFont typeface="Wingdings" panose="05000000000000000000" pitchFamily="2" charset="2"/>
              <a:buChar char="§"/>
            </a:pPr>
            <a:endParaRPr lang="en-US" dirty="0"/>
          </a:p>
        </p:txBody>
      </p:sp>
      <p:sp>
        <p:nvSpPr>
          <p:cNvPr id="4" name="Title 3"/>
          <p:cNvSpPr>
            <a:spLocks noGrp="1"/>
          </p:cNvSpPr>
          <p:nvPr>
            <p:ph type="title"/>
          </p:nvPr>
        </p:nvSpPr>
        <p:spPr>
          <a:xfrm>
            <a:off x="0" y="0"/>
            <a:ext cx="12192000" cy="648929"/>
          </a:xfrm>
        </p:spPr>
        <p:txBody>
          <a:bodyPr>
            <a:normAutofit/>
          </a:bodyPr>
          <a:lstStyle/>
          <a:p>
            <a:pPr algn="ctr"/>
            <a:r>
              <a:rPr lang="ka-GE" sz="2800" dirty="0">
                <a:solidFill>
                  <a:prstClr val="black"/>
                </a:solidFill>
                <a:latin typeface="Sylfaen" panose="010A0502050306030303" pitchFamily="18" charset="0"/>
              </a:rPr>
              <a:t>პროექტის მოკლე </a:t>
            </a:r>
            <a:r>
              <a:rPr lang="ka-GE" sz="2800" dirty="0" smtClean="0">
                <a:solidFill>
                  <a:prstClr val="black"/>
                </a:solidFill>
                <a:latin typeface="Sylfaen" panose="010A0502050306030303" pitchFamily="18" charset="0"/>
              </a:rPr>
              <a:t>მიმოხილვა</a:t>
            </a:r>
            <a:endParaRPr lang="en-US" sz="2800" dirty="0"/>
          </a:p>
        </p:txBody>
      </p:sp>
    </p:spTree>
    <p:extLst>
      <p:ext uri="{BB962C8B-B14F-4D97-AF65-F5344CB8AC3E}">
        <p14:creationId xmlns:p14="http://schemas.microsoft.com/office/powerpoint/2010/main" val="28466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76963"/>
          </a:xfrm>
        </p:spPr>
        <p:txBody>
          <a:bodyPr>
            <a:normAutofit/>
          </a:bodyPr>
          <a:lstStyle/>
          <a:p>
            <a:pPr marL="109728" indent="0" algn="ctr">
              <a:buNone/>
            </a:pPr>
            <a:r>
              <a:rPr lang="ka-GE" sz="2800" b="1" dirty="0">
                <a:effectLst>
                  <a:outerShdw blurRad="38100" dist="38100" dir="2700000" algn="tl">
                    <a:srgbClr val="000000">
                      <a:alpha val="43137"/>
                    </a:srgbClr>
                  </a:outerShdw>
                </a:effectLst>
                <a:latin typeface="Sylfaen" panose="010A0502050306030303" pitchFamily="18" charset="0"/>
                <a:ea typeface="Sylfaen" panose="010A0502050306030303" pitchFamily="18" charset="0"/>
                <a:cs typeface="Times New Roman" panose="02020603050405020304" pitchFamily="18" charset="0"/>
              </a:rPr>
              <a:t>პირველი საპროექტო მონაკვეთი </a:t>
            </a:r>
            <a:endParaRPr lang="ka-GE" sz="2800" b="1" dirty="0" smtClean="0">
              <a:effectLst>
                <a:outerShdw blurRad="38100" dist="38100" dir="2700000" algn="tl">
                  <a:srgbClr val="000000">
                    <a:alpha val="43137"/>
                  </a:srgbClr>
                </a:outerShdw>
              </a:effectLst>
              <a:latin typeface="Sylfaen" panose="010A0502050306030303" pitchFamily="18" charset="0"/>
              <a:ea typeface="Sylfaen" panose="010A0502050306030303" pitchFamily="18" charset="0"/>
              <a:cs typeface="Times New Roman" panose="02020603050405020304" pitchFamily="18" charset="0"/>
            </a:endParaRPr>
          </a:p>
          <a:p>
            <a:pPr marL="109728" indent="0" algn="ctr">
              <a:buNone/>
            </a:pPr>
            <a:endParaRPr lang="ka-GE" sz="2800" b="1" dirty="0" smtClean="0">
              <a:effectLst>
                <a:outerShdw blurRad="38100" dist="38100" dir="2700000" algn="tl">
                  <a:srgbClr val="000000">
                    <a:alpha val="43137"/>
                  </a:srgbClr>
                </a:outerShdw>
              </a:effectLst>
              <a:latin typeface="Sylfaen" panose="010A0502050306030303" pitchFamily="18" charset="0"/>
              <a:ea typeface="Sylfaen" panose="010A0502050306030303" pitchFamily="18" charset="0"/>
              <a:cs typeface="Times New Roman" panose="02020603050405020304" pitchFamily="18" charset="0"/>
            </a:endParaRPr>
          </a:p>
          <a:p>
            <a:pPr algn="just">
              <a:buFont typeface="Arial" panose="020B0604020202020204" pitchFamily="34" charset="0"/>
              <a:buChar char="•"/>
            </a:pPr>
            <a:r>
              <a:rPr lang="ka-GE" sz="2400" dirty="0" smtClean="0">
                <a:latin typeface="Sylfaen" panose="010A0502050306030303" pitchFamily="18" charset="0"/>
                <a:ea typeface="Sylfaen" panose="010A0502050306030303" pitchFamily="18" charset="0"/>
                <a:cs typeface="Times New Roman" panose="02020603050405020304" pitchFamily="18" charset="0"/>
              </a:rPr>
              <a:t>ეგხ ნაწილობრივ კვეთს გარდაბნის აღკვეთილის ტრადიციული გამოყენების ზონას, იგი ემთხვევა ზურმუხტის დამტკიცებული საიტის საზღვრებს. </a:t>
            </a:r>
          </a:p>
          <a:p>
            <a:pPr algn="just">
              <a:buFont typeface="Arial" panose="020B0604020202020204" pitchFamily="34" charset="0"/>
              <a:buChar char="•"/>
            </a:pPr>
            <a:r>
              <a:rPr lang="ka-GE" sz="2400" dirty="0" smtClean="0">
                <a:latin typeface="Sylfaen" panose="010A0502050306030303" pitchFamily="18" charset="0"/>
                <a:ea typeface="Sylfaen" panose="010A0502050306030303" pitchFamily="18" charset="0"/>
                <a:cs typeface="Times New Roman" panose="02020603050405020304" pitchFamily="18" charset="0"/>
              </a:rPr>
              <a:t>რეაბილიტაციის </a:t>
            </a:r>
            <a:r>
              <a:rPr lang="ka-GE" sz="2400" dirty="0">
                <a:latin typeface="Sylfaen" panose="010A0502050306030303" pitchFamily="18" charset="0"/>
                <a:ea typeface="Sylfaen" panose="010A0502050306030303" pitchFamily="18" charset="0"/>
                <a:cs typeface="Times New Roman" panose="02020603050405020304" pitchFamily="18" charset="0"/>
              </a:rPr>
              <a:t>ფარგლებში ამ მონაკვეთზე დაგეგმილია სამი (N18, N19 N20 საყრდენი) საყრდენის განთავსება, ჯამში, №12 - №34 საყრდენებს შორის საპროექტო უბნის ტრასის სიგრძე შეადგენს </a:t>
            </a:r>
            <a:r>
              <a:rPr lang="ka-GE" sz="2400" b="1" dirty="0">
                <a:latin typeface="Sylfaen" panose="010A0502050306030303" pitchFamily="18" charset="0"/>
                <a:ea typeface="Sylfaen" panose="010A0502050306030303" pitchFamily="18" charset="0"/>
                <a:cs typeface="Times New Roman" panose="02020603050405020304" pitchFamily="18" charset="0"/>
              </a:rPr>
              <a:t>7405</a:t>
            </a:r>
            <a:r>
              <a:rPr lang="ka-GE" sz="2400" dirty="0">
                <a:latin typeface="Sylfaen" panose="010A0502050306030303" pitchFamily="18" charset="0"/>
                <a:ea typeface="Sylfaen" panose="010A0502050306030303" pitchFamily="18" charset="0"/>
                <a:cs typeface="Times New Roman" panose="02020603050405020304" pitchFamily="18" charset="0"/>
              </a:rPr>
              <a:t> მეტრს. </a:t>
            </a:r>
            <a:endParaRPr lang="ka-GE" sz="2400" dirty="0" smtClean="0">
              <a:latin typeface="Sylfaen" panose="010A0502050306030303" pitchFamily="18" charset="0"/>
              <a:ea typeface="Sylfaen" panose="010A0502050306030303" pitchFamily="18" charset="0"/>
              <a:cs typeface="Times New Roman" panose="02020603050405020304" pitchFamily="18" charset="0"/>
            </a:endParaRPr>
          </a:p>
          <a:p>
            <a:pPr algn="just">
              <a:buFont typeface="Arial" panose="020B0604020202020204" pitchFamily="34" charset="0"/>
              <a:buChar char="•"/>
            </a:pPr>
            <a:r>
              <a:rPr lang="ka-GE" sz="2400" dirty="0">
                <a:latin typeface="Sylfaen" panose="010A0502050306030303" pitchFamily="18" charset="0"/>
                <a:ea typeface="Sylfaen" panose="010A0502050306030303" pitchFamily="18" charset="0"/>
                <a:cs typeface="Times New Roman" panose="02020603050405020304" pitchFamily="18" charset="0"/>
              </a:rPr>
              <a:t>უახლოესი დასახლებული პუნქტი გარდაბნის მუნიციპალიტეტში მდებარეობს სოფ. კაპანახჩიდან 675 მეტრის დაშორებით, ხოლო მარნეულის მუნიციპალიტეტში სოფ. ილმაზლოდნნ 88 მეტრის დაშორებით. </a:t>
            </a:r>
            <a:endParaRPr lang="en-US" sz="2400" dirty="0" smtClean="0">
              <a:latin typeface="Sylfaen" panose="010A0502050306030303" pitchFamily="18" charset="0"/>
              <a:ea typeface="Sylfaen" panose="010A0502050306030303" pitchFamily="18" charset="0"/>
              <a:cs typeface="Times New Roman" panose="02020603050405020304" pitchFamily="18" charset="0"/>
            </a:endParaRPr>
          </a:p>
          <a:p>
            <a:pPr algn="just">
              <a:buFont typeface="Arial" panose="020B0604020202020204" pitchFamily="34" charset="0"/>
              <a:buChar char="•"/>
            </a:pPr>
            <a:r>
              <a:rPr lang="ka-GE" sz="2400" dirty="0" smtClean="0">
                <a:latin typeface="Sylfaen" panose="010A0502050306030303" pitchFamily="18" charset="0"/>
                <a:ea typeface="Sylfaen" panose="010A0502050306030303" pitchFamily="18" charset="0"/>
                <a:cs typeface="Times New Roman" panose="02020603050405020304" pitchFamily="18" charset="0"/>
              </a:rPr>
              <a:t>მდ</a:t>
            </a:r>
            <a:r>
              <a:rPr lang="ka-GE" sz="2400" dirty="0">
                <a:latin typeface="Sylfaen" panose="010A0502050306030303" pitchFamily="18" charset="0"/>
                <a:ea typeface="Sylfaen" panose="010A0502050306030303" pitchFamily="18" charset="0"/>
                <a:cs typeface="Times New Roman" panose="02020603050405020304" pitchFamily="18" charset="0"/>
              </a:rPr>
              <a:t>. მტკვარი საპროექტო (N20) საყრდენიდან დაშორებულია 140 მეტრით</a:t>
            </a:r>
            <a:r>
              <a:rPr lang="ka-GE" sz="2400" dirty="0" smtClean="0">
                <a:latin typeface="Sylfaen" panose="010A0502050306030303" pitchFamily="18" charset="0"/>
                <a:ea typeface="Sylfaen" panose="010A0502050306030303" pitchFamily="18" charset="0"/>
                <a:cs typeface="Times New Roman" panose="02020603050405020304" pitchFamily="18" charset="0"/>
              </a:rPr>
              <a:t>.</a:t>
            </a:r>
          </a:p>
          <a:p>
            <a:pPr algn="just">
              <a:buFont typeface="Arial" panose="020B0604020202020204" pitchFamily="34" charset="0"/>
              <a:buChar char="•"/>
            </a:pPr>
            <a:r>
              <a:rPr lang="ka-GE" sz="2400" dirty="0" smtClean="0">
                <a:latin typeface="Sylfaen" panose="010A0502050306030303" pitchFamily="18" charset="0"/>
                <a:ea typeface="Sylfaen" panose="010A0502050306030303" pitchFamily="18" charset="0"/>
                <a:cs typeface="Times New Roman" panose="02020603050405020304" pitchFamily="18" charset="0"/>
              </a:rPr>
              <a:t>პროექტით</a:t>
            </a:r>
            <a:r>
              <a:rPr lang="ka-GE" sz="2400" dirty="0">
                <a:latin typeface="Sylfaen" panose="010A0502050306030303" pitchFamily="18" charset="0"/>
                <a:ea typeface="Sylfaen" panose="010A0502050306030303" pitchFamily="18" charset="0"/>
                <a:cs typeface="Times New Roman" panose="02020603050405020304" pitchFamily="18" charset="0"/>
              </a:rPr>
              <a:t>, ახალი მისასვლელი გზების მოწყობა დაგეგმილი არ </a:t>
            </a:r>
            <a:r>
              <a:rPr lang="ka-GE" sz="2400" dirty="0" smtClean="0">
                <a:latin typeface="Sylfaen" panose="010A0502050306030303" pitchFamily="18" charset="0"/>
                <a:ea typeface="Sylfaen" panose="010A0502050306030303" pitchFamily="18" charset="0"/>
                <a:cs typeface="Times New Roman" panose="02020603050405020304" pitchFamily="18" charset="0"/>
              </a:rPr>
              <a:t>არის.</a:t>
            </a:r>
          </a:p>
          <a:p>
            <a:pPr algn="just">
              <a:buFont typeface="Arial" panose="020B0604020202020204" pitchFamily="34" charset="0"/>
              <a:buChar char="•"/>
            </a:pPr>
            <a:r>
              <a:rPr lang="ka-GE" sz="2400" dirty="0">
                <a:latin typeface="Sylfaen" panose="010A0502050306030303" pitchFamily="18" charset="0"/>
                <a:ea typeface="Sylfaen" panose="010A0502050306030303" pitchFamily="18" charset="0"/>
                <a:cs typeface="Times New Roman" panose="02020603050405020304" pitchFamily="18" charset="0"/>
              </a:rPr>
              <a:t>საძირკვლის მოწყობის დროს გრუნტი და გრუნტის წყლების დაბინძურების რისკი </a:t>
            </a:r>
            <a:r>
              <a:rPr lang="ka-GE" sz="2400" dirty="0" smtClean="0">
                <a:latin typeface="Sylfaen" panose="010A0502050306030303" pitchFamily="18" charset="0"/>
                <a:ea typeface="Sylfaen" panose="010A0502050306030303" pitchFamily="18" charset="0"/>
                <a:cs typeface="Times New Roman" panose="02020603050405020304" pitchFamily="18" charset="0"/>
              </a:rPr>
              <a:t>მინიმალურია</a:t>
            </a:r>
            <a:r>
              <a:rPr lang="ka-GE" sz="2400" dirty="0">
                <a:latin typeface="Sylfaen" panose="010A0502050306030303" pitchFamily="18" charset="0"/>
                <a:ea typeface="Sylfaen" panose="010A0502050306030303" pitchFamily="18" charset="0"/>
                <a:cs typeface="Times New Roman" panose="02020603050405020304" pitchFamily="18" charset="0"/>
              </a:rPr>
              <a:t>.</a:t>
            </a:r>
            <a:endParaRPr lang="ka-GE" sz="2400" dirty="0" smtClean="0">
              <a:latin typeface="Sylfaen" panose="010A0502050306030303" pitchFamily="18" charset="0"/>
              <a:ea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139530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583680"/>
          </a:xfrm>
        </p:spPr>
        <p:txBody>
          <a:bodyPr>
            <a:normAutofit fontScale="25000" lnSpcReduction="20000"/>
          </a:bodyPr>
          <a:lstStyle/>
          <a:p>
            <a:pPr marL="0" marR="0" indent="0" algn="ctr">
              <a:lnSpc>
                <a:spcPct val="115000"/>
              </a:lnSpc>
              <a:spcBef>
                <a:spcPts val="600"/>
              </a:spcBef>
              <a:spcAft>
                <a:spcPts val="600"/>
              </a:spcAft>
              <a:buNone/>
            </a:pPr>
            <a:r>
              <a:rPr lang="ka-GE" sz="11200" b="1" dirty="0">
                <a:effectLst>
                  <a:outerShdw blurRad="38100" dist="38100" dir="2700000" algn="tl">
                    <a:srgbClr val="000000">
                      <a:alpha val="43137"/>
                    </a:srgbClr>
                  </a:outerShdw>
                </a:effectLst>
                <a:latin typeface="Sylfaen" panose="010A0502050306030303" pitchFamily="18" charset="0"/>
                <a:ea typeface="Sylfaen" panose="010A0502050306030303" pitchFamily="18" charset="0"/>
                <a:cs typeface="Times New Roman" panose="02020603050405020304" pitchFamily="18" charset="0"/>
              </a:rPr>
              <a:t>მეორე საპროექტო მონაკვეთი </a:t>
            </a:r>
            <a:endParaRPr lang="en-US" sz="11200" b="1" dirty="0" smtClean="0">
              <a:effectLst>
                <a:outerShdw blurRad="38100" dist="38100" dir="2700000" algn="tl">
                  <a:srgbClr val="000000">
                    <a:alpha val="43137"/>
                  </a:srgbClr>
                </a:outerShdw>
              </a:effectLst>
              <a:latin typeface="Sylfaen" panose="010A0502050306030303" pitchFamily="18" charset="0"/>
              <a:ea typeface="Sylfaen" panose="010A0502050306030303" pitchFamily="18" charset="0"/>
              <a:cs typeface="Times New Roman" panose="02020603050405020304" pitchFamily="18" charset="0"/>
            </a:endParaRPr>
          </a:p>
          <a:p>
            <a:pPr marL="465138" indent="-465138" algn="just">
              <a:lnSpc>
                <a:spcPct val="115000"/>
              </a:lnSpc>
              <a:spcBef>
                <a:spcPts val="600"/>
              </a:spcBef>
              <a:spcAft>
                <a:spcPts val="600"/>
              </a:spcAft>
            </a:pPr>
            <a:r>
              <a:rPr lang="ka-GE" sz="9600" dirty="0" smtClean="0">
                <a:latin typeface="Sylfaen" panose="010A0502050306030303" pitchFamily="18" charset="0"/>
                <a:ea typeface="Sylfaen" panose="010A0502050306030303" pitchFamily="18" charset="0"/>
                <a:cs typeface="Times New Roman" panose="02020603050405020304" pitchFamily="18" charset="0"/>
              </a:rPr>
              <a:t>ეგხ </a:t>
            </a:r>
            <a:r>
              <a:rPr lang="ka-GE" sz="9600" dirty="0">
                <a:latin typeface="Sylfaen" panose="010A0502050306030303" pitchFamily="18" charset="0"/>
                <a:ea typeface="Sylfaen" panose="010A0502050306030303" pitchFamily="18" charset="0"/>
                <a:cs typeface="Times New Roman" panose="02020603050405020304" pitchFamily="18" charset="0"/>
              </a:rPr>
              <a:t>„ალავერდი 1-2“ მთლიანად გადის სასოფლო სამეურნეო დანიშნულების სავარგულებზე, რომელზეც განთავსებულია საპროექტო ამორტიზირებული ეგხ-ს ძირითადი ინფრასტრუქტურა (ეგხ-ის საყრდენები</a:t>
            </a:r>
            <a:r>
              <a:rPr lang="ka-GE" sz="9600" dirty="0" smtClean="0">
                <a:latin typeface="Sylfaen" panose="010A0502050306030303" pitchFamily="18" charset="0"/>
                <a:ea typeface="Sylfaen" panose="010A0502050306030303" pitchFamily="18" charset="0"/>
                <a:cs typeface="Times New Roman" panose="02020603050405020304" pitchFamily="18" charset="0"/>
              </a:rPr>
              <a:t>).</a:t>
            </a:r>
          </a:p>
          <a:p>
            <a:pPr marL="465138" indent="-465138" algn="just">
              <a:lnSpc>
                <a:spcPct val="115000"/>
              </a:lnSpc>
              <a:spcBef>
                <a:spcPts val="600"/>
              </a:spcBef>
              <a:spcAft>
                <a:spcPts val="600"/>
              </a:spcAft>
            </a:pPr>
            <a:r>
              <a:rPr lang="ka-GE" sz="9600" dirty="0" smtClean="0">
                <a:latin typeface="Sylfaen" panose="010A0502050306030303" pitchFamily="18" charset="0"/>
                <a:ea typeface="Sylfaen" panose="010A0502050306030303" pitchFamily="18" charset="0"/>
                <a:cs typeface="Times New Roman" panose="02020603050405020304" pitchFamily="18" charset="0"/>
              </a:rPr>
              <a:t> </a:t>
            </a:r>
            <a:r>
              <a:rPr lang="ka-GE" sz="9600" dirty="0">
                <a:latin typeface="Sylfaen" panose="010A0502050306030303" pitchFamily="18" charset="0"/>
                <a:ea typeface="Sylfaen" panose="010A0502050306030303" pitchFamily="18" charset="0"/>
                <a:cs typeface="Times New Roman" panose="02020603050405020304" pitchFamily="18" charset="0"/>
              </a:rPr>
              <a:t>პროექტით, ეგხ-ს სიგრძე აღნიშნულ მონაკვეთზე შეადგენს (№1 - №66′ საყრდენებს შორის) </a:t>
            </a:r>
            <a:r>
              <a:rPr lang="ka-GE" sz="9600" b="1" dirty="0">
                <a:latin typeface="Sylfaen" panose="010A0502050306030303" pitchFamily="18" charset="0"/>
                <a:ea typeface="Sylfaen" panose="010A0502050306030303" pitchFamily="18" charset="0"/>
                <a:cs typeface="Times New Roman" panose="02020603050405020304" pitchFamily="18" charset="0"/>
              </a:rPr>
              <a:t>16847</a:t>
            </a:r>
            <a:r>
              <a:rPr lang="ka-GE" sz="9600" dirty="0">
                <a:latin typeface="Sylfaen" panose="010A0502050306030303" pitchFamily="18" charset="0"/>
                <a:ea typeface="Sylfaen" panose="010A0502050306030303" pitchFamily="18" charset="0"/>
                <a:cs typeface="Times New Roman" panose="02020603050405020304" pitchFamily="18" charset="0"/>
              </a:rPr>
              <a:t> მეტრს. </a:t>
            </a:r>
            <a:endParaRPr lang="ka-GE" sz="9600" dirty="0" smtClean="0">
              <a:latin typeface="Sylfaen" panose="010A0502050306030303" pitchFamily="18" charset="0"/>
              <a:ea typeface="Sylfaen" panose="010A0502050306030303" pitchFamily="18" charset="0"/>
              <a:cs typeface="Times New Roman" panose="02020603050405020304" pitchFamily="18" charset="0"/>
            </a:endParaRPr>
          </a:p>
          <a:p>
            <a:pPr marL="465138" indent="-465138" algn="just">
              <a:lnSpc>
                <a:spcPct val="115000"/>
              </a:lnSpc>
              <a:spcBef>
                <a:spcPts val="600"/>
              </a:spcBef>
              <a:spcAft>
                <a:spcPts val="600"/>
              </a:spcAft>
            </a:pPr>
            <a:r>
              <a:rPr lang="ka-GE" sz="9600" dirty="0" smtClean="0">
                <a:latin typeface="Sylfaen" panose="010A0502050306030303" pitchFamily="18" charset="0"/>
                <a:ea typeface="Sylfaen" panose="010A0502050306030303" pitchFamily="18" charset="0"/>
                <a:cs typeface="Times New Roman" panose="02020603050405020304" pitchFamily="18" charset="0"/>
              </a:rPr>
              <a:t>უახლოესი </a:t>
            </a:r>
            <a:r>
              <a:rPr lang="ka-GE" sz="9600" dirty="0">
                <a:latin typeface="Sylfaen" panose="010A0502050306030303" pitchFamily="18" charset="0"/>
                <a:ea typeface="Sylfaen" panose="010A0502050306030303" pitchFamily="18" charset="0"/>
                <a:cs typeface="Times New Roman" panose="02020603050405020304" pitchFamily="18" charset="0"/>
              </a:rPr>
              <a:t>დასახლებული პუნქტი საპროექტო ტერიტორიიდან მარნეულის მუნიციპალიტეტის სოფ. </a:t>
            </a:r>
            <a:r>
              <a:rPr lang="ka-GE" sz="9600" dirty="0" smtClean="0">
                <a:latin typeface="Sylfaen" panose="010A0502050306030303" pitchFamily="18" charset="0"/>
                <a:ea typeface="Sylfaen" panose="010A0502050306030303" pitchFamily="18" charset="0"/>
                <a:cs typeface="Times New Roman" panose="02020603050405020304" pitchFamily="18" charset="0"/>
              </a:rPr>
              <a:t>აზიზქენდი </a:t>
            </a:r>
            <a:r>
              <a:rPr lang="ka-GE" sz="9600" dirty="0">
                <a:latin typeface="Sylfaen" panose="010A0502050306030303" pitchFamily="18" charset="0"/>
                <a:ea typeface="Sylfaen" panose="010A0502050306030303" pitchFamily="18" charset="0"/>
                <a:cs typeface="Times New Roman" panose="02020603050405020304" pitchFamily="18" charset="0"/>
              </a:rPr>
              <a:t>დაშორებულია 1500 მეტრზე მეტი მანძილით. </a:t>
            </a:r>
            <a:r>
              <a:rPr lang="ka-GE" sz="9600" dirty="0" smtClean="0">
                <a:latin typeface="Sylfaen" panose="010A0502050306030303" pitchFamily="18" charset="0"/>
                <a:ea typeface="Sylfaen" panose="010A0502050306030303" pitchFamily="18" charset="0"/>
                <a:cs typeface="Times New Roman" panose="02020603050405020304" pitchFamily="18" charset="0"/>
              </a:rPr>
              <a:t>მდინარე </a:t>
            </a:r>
            <a:r>
              <a:rPr lang="ka-GE" sz="9600" dirty="0">
                <a:latin typeface="Sylfaen" panose="010A0502050306030303" pitchFamily="18" charset="0"/>
                <a:ea typeface="Sylfaen" panose="010A0502050306030303" pitchFamily="18" charset="0"/>
                <a:cs typeface="Times New Roman" panose="02020603050405020304" pitchFamily="18" charset="0"/>
              </a:rPr>
              <a:t>ალგეთი საპროექტო ტერიტორიიდან დაშორებულია 170 მეტრით</a:t>
            </a:r>
            <a:r>
              <a:rPr lang="ka-GE" sz="9600" dirty="0" smtClean="0">
                <a:latin typeface="Sylfaen" panose="010A0502050306030303" pitchFamily="18" charset="0"/>
                <a:ea typeface="Sylfaen" panose="010A0502050306030303" pitchFamily="18" charset="0"/>
                <a:cs typeface="Times New Roman" panose="02020603050405020304" pitchFamily="18" charset="0"/>
              </a:rPr>
              <a:t>.</a:t>
            </a:r>
          </a:p>
          <a:p>
            <a:pPr marL="465138" indent="-465138" algn="just">
              <a:lnSpc>
                <a:spcPct val="115000"/>
              </a:lnSpc>
              <a:spcBef>
                <a:spcPts val="600"/>
              </a:spcBef>
              <a:spcAft>
                <a:spcPts val="600"/>
              </a:spcAft>
            </a:pPr>
            <a:r>
              <a:rPr lang="ka-GE" sz="9600" dirty="0">
                <a:latin typeface="Sylfaen" panose="010A0502050306030303" pitchFamily="18" charset="0"/>
                <a:ea typeface="Sylfaen" panose="010A0502050306030303" pitchFamily="18" charset="0"/>
                <a:cs typeface="Times New Roman" panose="02020603050405020304" pitchFamily="18" charset="0"/>
              </a:rPr>
              <a:t>პროექტი აღნიშნულ დერეფანში ითვალისწინებს 66 ანძის ექსპლუატაციას. </a:t>
            </a:r>
            <a:endParaRPr lang="ka-GE" sz="9600" dirty="0" smtClean="0">
              <a:latin typeface="Sylfaen" panose="010A0502050306030303" pitchFamily="18" charset="0"/>
              <a:ea typeface="Sylfaen" panose="010A0502050306030303" pitchFamily="18" charset="0"/>
              <a:cs typeface="Times New Roman" panose="02020603050405020304" pitchFamily="18" charset="0"/>
            </a:endParaRPr>
          </a:p>
          <a:p>
            <a:pPr marL="465138" indent="-465138" algn="just">
              <a:lnSpc>
                <a:spcPct val="115000"/>
              </a:lnSpc>
              <a:spcBef>
                <a:spcPts val="600"/>
              </a:spcBef>
              <a:spcAft>
                <a:spcPts val="600"/>
              </a:spcAft>
            </a:pPr>
            <a:r>
              <a:rPr lang="ka-GE" sz="9600" dirty="0" smtClean="0">
                <a:latin typeface="Sylfaen" panose="010A0502050306030303" pitchFamily="18" charset="0"/>
                <a:ea typeface="Sylfaen" panose="010A0502050306030303" pitchFamily="18" charset="0"/>
                <a:cs typeface="Times New Roman" panose="02020603050405020304" pitchFamily="18" charset="0"/>
              </a:rPr>
              <a:t>ახალი მისასვლელი გზების მოწყობა პროექტით დაგეგმილი არ გახლავთ (აღნიშნული საკითხი დაზუსტდება გზშ-ს ეტაპზე). </a:t>
            </a:r>
          </a:p>
          <a:p>
            <a:pPr marL="465138" indent="-465138" algn="just">
              <a:lnSpc>
                <a:spcPct val="115000"/>
              </a:lnSpc>
              <a:spcBef>
                <a:spcPts val="600"/>
              </a:spcBef>
              <a:spcAft>
                <a:spcPts val="600"/>
              </a:spcAft>
            </a:pPr>
            <a:r>
              <a:rPr lang="ka-GE" sz="9600" dirty="0" smtClean="0">
                <a:latin typeface="Sylfaen" panose="010A0502050306030303" pitchFamily="18" charset="0"/>
                <a:ea typeface="Sylfaen" panose="010A0502050306030303" pitchFamily="18" charset="0"/>
                <a:cs typeface="Times New Roman" panose="02020603050405020304" pitchFamily="18" charset="0"/>
              </a:rPr>
              <a:t>საპროქტო </a:t>
            </a:r>
            <a:r>
              <a:rPr lang="ka-GE" sz="9600" dirty="0">
                <a:latin typeface="Sylfaen" panose="010A0502050306030303" pitchFamily="18" charset="0"/>
                <a:ea typeface="Sylfaen" panose="010A0502050306030303" pitchFamily="18" charset="0"/>
                <a:cs typeface="Times New Roman" panose="02020603050405020304" pitchFamily="18" charset="0"/>
              </a:rPr>
              <a:t>ეგხ-ს ტერიტორია </a:t>
            </a:r>
            <a:r>
              <a:rPr lang="ka-GE" sz="9600" dirty="0" smtClean="0">
                <a:latin typeface="Sylfaen" panose="010A0502050306030303" pitchFamily="18" charset="0"/>
                <a:ea typeface="Sylfaen" panose="010A0502050306030303" pitchFamily="18" charset="0"/>
                <a:cs typeface="Times New Roman" panose="02020603050405020304" pitchFamily="18" charset="0"/>
              </a:rPr>
              <a:t>დაფარულია </a:t>
            </a:r>
            <a:r>
              <a:rPr lang="ka-GE" sz="9600" dirty="0">
                <a:latin typeface="Sylfaen" panose="010A0502050306030303" pitchFamily="18" charset="0"/>
                <a:ea typeface="Sylfaen" panose="010A0502050306030303" pitchFamily="18" charset="0"/>
                <a:cs typeface="Times New Roman" panose="02020603050405020304" pitchFamily="18" charset="0"/>
              </a:rPr>
              <a:t>სამელიერაციო </a:t>
            </a:r>
            <a:r>
              <a:rPr lang="ka-GE" sz="9600" dirty="0" smtClean="0">
                <a:latin typeface="Sylfaen" panose="010A0502050306030303" pitchFamily="18" charset="0"/>
                <a:ea typeface="Sylfaen" panose="010A0502050306030303" pitchFamily="18" charset="0"/>
                <a:cs typeface="Times New Roman" panose="02020603050405020304" pitchFamily="18" charset="0"/>
              </a:rPr>
              <a:t>სისტემებით, რაც გატვალისწინებული იქნება საყრდენების მშენებლობისას;</a:t>
            </a:r>
          </a:p>
          <a:p>
            <a:pPr marL="1143000" indent="-1143000" algn="just">
              <a:lnSpc>
                <a:spcPct val="115000"/>
              </a:lnSpc>
              <a:spcBef>
                <a:spcPts val="600"/>
              </a:spcBef>
              <a:spcAft>
                <a:spcPts val="600"/>
              </a:spcAft>
              <a:buFont typeface="Arial" panose="020B0604020202020204" pitchFamily="34" charset="0"/>
              <a:buChar char="•"/>
            </a:pPr>
            <a:endParaRPr lang="en-US" sz="9600" dirty="0">
              <a:latin typeface="Sylfaen" panose="010A0502050306030303" pitchFamily="18" charset="0"/>
              <a:ea typeface="Sylfaen" panose="010A0502050306030303" pitchFamily="18" charset="0"/>
              <a:cs typeface="Times New Roman" panose="02020603050405020304" pitchFamily="18" charset="0"/>
            </a:endParaRPr>
          </a:p>
          <a:p>
            <a:pPr algn="just">
              <a:buFont typeface="Courier New" panose="02070309020205020404" pitchFamily="49" charset="0"/>
              <a:buChar char="o"/>
            </a:pPr>
            <a:endParaRPr lang="en-US" sz="9600" dirty="0"/>
          </a:p>
        </p:txBody>
      </p:sp>
    </p:spTree>
    <p:extLst>
      <p:ext uri="{BB962C8B-B14F-4D97-AF65-F5344CB8AC3E}">
        <p14:creationId xmlns:p14="http://schemas.microsoft.com/office/powerpoint/2010/main" val="123141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282988" cy="6858000"/>
          </a:xfrm>
          <a:prstGeom prst="rect">
            <a:avLst/>
          </a:prstGeom>
        </p:spPr>
      </p:pic>
      <p:sp>
        <p:nvSpPr>
          <p:cNvPr id="5" name="Rectangle 4"/>
          <p:cNvSpPr/>
          <p:nvPr/>
        </p:nvSpPr>
        <p:spPr>
          <a:xfrm>
            <a:off x="3178629" y="0"/>
            <a:ext cx="6429828" cy="76925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smtClean="0">
                <a:latin typeface="Sylfaen" panose="010A0502050306030303" pitchFamily="18" charset="0"/>
                <a:ea typeface="Sylfaen" panose="010A0502050306030303" pitchFamily="18" charset="0"/>
                <a:cs typeface="Times New Roman" panose="02020603050405020304" pitchFamily="18" charset="0"/>
              </a:rPr>
              <a:t>საპროექტო </a:t>
            </a:r>
            <a:r>
              <a:rPr lang="ka-GE" sz="2400" b="1" dirty="0">
                <a:latin typeface="Sylfaen" panose="010A0502050306030303" pitchFamily="18" charset="0"/>
                <a:ea typeface="Sylfaen" panose="010A0502050306030303" pitchFamily="18" charset="0"/>
                <a:cs typeface="Times New Roman" panose="02020603050405020304" pitchFamily="18" charset="0"/>
              </a:rPr>
              <a:t>ეგხ-ს განთავსების სიტუაციური სქემა</a:t>
            </a:r>
            <a:endParaRPr lang="en-US" sz="2400" dirty="0">
              <a:latin typeface="Sylfaen" panose="010A0502050306030303" pitchFamily="18" charset="0"/>
            </a:endParaRPr>
          </a:p>
        </p:txBody>
      </p:sp>
    </p:spTree>
    <p:extLst>
      <p:ext uri="{BB962C8B-B14F-4D97-AF65-F5344CB8AC3E}">
        <p14:creationId xmlns:p14="http://schemas.microsoft.com/office/powerpoint/2010/main" val="6880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87267" cy="6858000"/>
          </a:xfrm>
          <a:prstGeom prst="rect">
            <a:avLst/>
          </a:prstGeom>
        </p:spPr>
      </p:pic>
      <p:sp>
        <p:nvSpPr>
          <p:cNvPr id="3" name="Rectangle 2"/>
          <p:cNvSpPr/>
          <p:nvPr/>
        </p:nvSpPr>
        <p:spPr>
          <a:xfrm>
            <a:off x="3323771" y="0"/>
            <a:ext cx="5733143" cy="7257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atin typeface="Sylfaen" panose="010A0502050306030303" pitchFamily="18" charset="0"/>
                <a:ea typeface="Sylfaen" panose="010A0502050306030303" pitchFamily="18" charset="0"/>
                <a:cs typeface="Times New Roman" panose="02020603050405020304" pitchFamily="18" charset="0"/>
              </a:rPr>
              <a:t>ეგხ ალავერდი 1-2 -ის  საპროექტო მონაკვეთი</a:t>
            </a:r>
            <a:endParaRPr lang="en-US" sz="2400" dirty="0">
              <a:latin typeface="Sylfaen" panose="010A0502050306030303" pitchFamily="18" charset="0"/>
            </a:endParaRPr>
          </a:p>
        </p:txBody>
      </p:sp>
    </p:spTree>
    <p:extLst>
      <p:ext uri="{BB962C8B-B14F-4D97-AF65-F5344CB8AC3E}">
        <p14:creationId xmlns:p14="http://schemas.microsoft.com/office/powerpoint/2010/main" val="295870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7264400"/>
          </a:xfrm>
          <a:prstGeom prst="rect">
            <a:avLst/>
          </a:prstGeom>
        </p:spPr>
      </p:pic>
      <p:sp>
        <p:nvSpPr>
          <p:cNvPr id="3" name="Rectangle 2"/>
          <p:cNvSpPr/>
          <p:nvPr/>
        </p:nvSpPr>
        <p:spPr>
          <a:xfrm>
            <a:off x="3439886" y="0"/>
            <a:ext cx="5529943" cy="79828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atin typeface="Sylfaen" panose="010A0502050306030303" pitchFamily="18" charset="0"/>
                <a:ea typeface="Sylfaen" panose="010A0502050306030303" pitchFamily="18" charset="0"/>
                <a:cs typeface="Times New Roman" panose="02020603050405020304" pitchFamily="18" charset="0"/>
              </a:rPr>
              <a:t>ეგხ ალავერდის სარეაბილიტაციო მონაკვეთი</a:t>
            </a:r>
            <a:endParaRPr lang="en-US" sz="2400" dirty="0">
              <a:latin typeface="Sylfaen" panose="010A0502050306030303" pitchFamily="18" charset="0"/>
            </a:endParaRPr>
          </a:p>
        </p:txBody>
      </p:sp>
    </p:spTree>
    <p:extLst>
      <p:ext uri="{BB962C8B-B14F-4D97-AF65-F5344CB8AC3E}">
        <p14:creationId xmlns:p14="http://schemas.microsoft.com/office/powerpoint/2010/main" val="110406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8680"/>
            <a:ext cx="12192000" cy="5308283"/>
          </a:xfrm>
        </p:spPr>
        <p:txBody>
          <a:bodyPr>
            <a:normAutofit/>
          </a:bodyPr>
          <a:lstStyle/>
          <a:p>
            <a:pPr>
              <a:lnSpc>
                <a:spcPct val="150000"/>
              </a:lnSpc>
            </a:pPr>
            <a:r>
              <a:rPr lang="ka-GE" sz="2600" dirty="0">
                <a:ea typeface="Sylfaen" panose="010A0502050306030303" pitchFamily="18" charset="0"/>
                <a:cs typeface="Times New Roman" panose="02020603050405020304" pitchFamily="18" charset="0"/>
              </a:rPr>
              <a:t>სამუშაოების განხორციელების საორიენტაციო  ვადა შეადგენს  6 თვეს. </a:t>
            </a:r>
          </a:p>
          <a:p>
            <a:pPr>
              <a:lnSpc>
                <a:spcPct val="150000"/>
              </a:lnSpc>
            </a:pPr>
            <a:r>
              <a:rPr lang="ka-GE" sz="2600" dirty="0" smtClean="0">
                <a:ea typeface="Sylfaen" panose="010A0502050306030303" pitchFamily="18" charset="0"/>
                <a:cs typeface="Times New Roman" panose="02020603050405020304" pitchFamily="18" charset="0"/>
              </a:rPr>
              <a:t>პროექტის </a:t>
            </a:r>
            <a:r>
              <a:rPr lang="ka-GE" sz="2600" dirty="0">
                <a:ea typeface="Sylfaen" panose="010A0502050306030303" pitchFamily="18" charset="0"/>
                <a:cs typeface="Times New Roman" panose="02020603050405020304" pitchFamily="18" charset="0"/>
              </a:rPr>
              <a:t>განხორციელებისას  დაგეგმილია დასაქმდეს 60-70 კაცი (მექანიზატორები, მემაღლივეები, მშენებლები და ელ. მექანიკოსები).</a:t>
            </a:r>
            <a:endParaRPr lang="en-US" sz="2600" dirty="0">
              <a:latin typeface="Sylfaen" panose="010A0502050306030303" pitchFamily="18" charset="0"/>
              <a:ea typeface="Sylfaen" panose="010A0502050306030303" pitchFamily="18" charset="0"/>
              <a:cs typeface="Times New Roman" panose="02020603050405020304" pitchFamily="18" charset="0"/>
            </a:endParaRPr>
          </a:p>
          <a:p>
            <a:pPr>
              <a:lnSpc>
                <a:spcPct val="150000"/>
              </a:lnSpc>
            </a:pPr>
            <a:r>
              <a:rPr lang="ka-GE" sz="2600" dirty="0">
                <a:ea typeface="Sylfaen" panose="010A0502050306030303" pitchFamily="18" charset="0"/>
                <a:cs typeface="Times New Roman" panose="02020603050405020304" pitchFamily="18" charset="0"/>
              </a:rPr>
              <a:t>პროექტით არ არის გათვალისწინებული </a:t>
            </a:r>
            <a:r>
              <a:rPr lang="ka-GE" sz="2600" dirty="0" smtClean="0">
                <a:ea typeface="Sylfaen" panose="010A0502050306030303" pitchFamily="18" charset="0"/>
                <a:cs typeface="Times New Roman" panose="02020603050405020304" pitchFamily="18" charset="0"/>
              </a:rPr>
              <a:t>სამშენებლო </a:t>
            </a:r>
            <a:r>
              <a:rPr lang="ka-GE" sz="2600" dirty="0">
                <a:ea typeface="Sylfaen" panose="010A0502050306030303" pitchFamily="18" charset="0"/>
                <a:cs typeface="Times New Roman" panose="02020603050405020304" pitchFamily="18" charset="0"/>
              </a:rPr>
              <a:t>ბანაკის </a:t>
            </a:r>
            <a:r>
              <a:rPr lang="ka-GE" sz="2600" dirty="0" smtClean="0">
                <a:ea typeface="Sylfaen" panose="010A0502050306030303" pitchFamily="18" charset="0"/>
                <a:cs typeface="Times New Roman" panose="02020603050405020304" pitchFamily="18" charset="0"/>
              </a:rPr>
              <a:t>მოწყობა.</a:t>
            </a:r>
          </a:p>
          <a:p>
            <a:pPr>
              <a:lnSpc>
                <a:spcPct val="150000"/>
              </a:lnSpc>
            </a:pPr>
            <a:r>
              <a:rPr lang="ka-GE" sz="2600" dirty="0" smtClean="0">
                <a:ea typeface="Sylfaen" panose="010A0502050306030303" pitchFamily="18" charset="0"/>
                <a:cs typeface="Times New Roman" panose="02020603050405020304" pitchFamily="18" charset="0"/>
              </a:rPr>
              <a:t>სპეცტექნიკიდან </a:t>
            </a:r>
            <a:r>
              <a:rPr lang="ka-GE" sz="2600" dirty="0">
                <a:ea typeface="Sylfaen" panose="010A0502050306030303" pitchFamily="18" charset="0"/>
                <a:cs typeface="Times New Roman" panose="02020603050405020304" pitchFamily="18" charset="0"/>
              </a:rPr>
              <a:t>გამოყენებული იქნება შემდეგი </a:t>
            </a:r>
            <a:r>
              <a:rPr lang="ka-GE" sz="2600" dirty="0" smtClean="0">
                <a:ea typeface="Sylfaen" panose="010A0502050306030303" pitchFamily="18" charset="0"/>
                <a:cs typeface="Times New Roman" panose="02020603050405020304" pitchFamily="18" charset="0"/>
              </a:rPr>
              <a:t>: </a:t>
            </a:r>
            <a:r>
              <a:rPr lang="ka-GE" sz="2600" dirty="0">
                <a:ea typeface="Sylfaen" panose="010A0502050306030303" pitchFamily="18" charset="0"/>
                <a:cs typeface="Times New Roman" panose="02020603050405020304" pitchFamily="18" charset="0"/>
              </a:rPr>
              <a:t>ბრიგადის 3 მანქანა, 3 ავტო ამწე - 16ტ-იანი და 25 ტ-იანი, 2 ექსკავატორი, </a:t>
            </a:r>
            <a:r>
              <a:rPr lang="ka-GE" sz="2600" dirty="0" smtClean="0">
                <a:ea typeface="Sylfaen" panose="010A0502050306030303" pitchFamily="18" charset="0"/>
                <a:cs typeface="Times New Roman" panose="02020603050405020304" pitchFamily="18" charset="0"/>
              </a:rPr>
              <a:t>2 ბულდოზერი, </a:t>
            </a:r>
            <a:r>
              <a:rPr lang="ka-GE" sz="2600" dirty="0">
                <a:ea typeface="Sylfaen" panose="010A0502050306030303" pitchFamily="18" charset="0"/>
                <a:cs typeface="Times New Roman" panose="02020603050405020304" pitchFamily="18" charset="0"/>
              </a:rPr>
              <a:t>“ტესმეკის“  სადენის გასაჭიმი მოწყობილობა, 2 ერთეული </a:t>
            </a:r>
            <a:r>
              <a:rPr lang="ka-GE" sz="2600" dirty="0" smtClean="0">
                <a:ea typeface="Sylfaen" panose="010A0502050306030303" pitchFamily="18" charset="0"/>
                <a:cs typeface="Times New Roman" panose="02020603050405020304" pitchFamily="18" charset="0"/>
              </a:rPr>
              <a:t>სატვირთო</a:t>
            </a:r>
            <a:r>
              <a:rPr lang="ka-GE" sz="2600" dirty="0">
                <a:ea typeface="Sylfaen" panose="010A0502050306030303" pitchFamily="18" charset="0"/>
                <a:cs typeface="Times New Roman" panose="02020603050405020304" pitchFamily="18" charset="0"/>
              </a:rPr>
              <a:t>  და 2 ერთეული თვითმცლელი</a:t>
            </a:r>
            <a:r>
              <a:rPr lang="ka-GE" sz="2600" dirty="0" smtClean="0">
                <a:ea typeface="Sylfaen" panose="010A0502050306030303" pitchFamily="18" charset="0"/>
                <a:cs typeface="Times New Roman" panose="02020603050405020304" pitchFamily="18" charset="0"/>
              </a:rPr>
              <a:t>.</a:t>
            </a:r>
          </a:p>
          <a:p>
            <a:pPr>
              <a:lnSpc>
                <a:spcPct val="150000"/>
              </a:lnSpc>
            </a:pPr>
            <a:endParaRPr lang="en-US" dirty="0"/>
          </a:p>
        </p:txBody>
      </p:sp>
      <p:sp>
        <p:nvSpPr>
          <p:cNvPr id="2" name="Title 1"/>
          <p:cNvSpPr>
            <a:spLocks noGrp="1"/>
          </p:cNvSpPr>
          <p:nvPr>
            <p:ph type="title"/>
          </p:nvPr>
        </p:nvSpPr>
        <p:spPr>
          <a:xfrm>
            <a:off x="838200" y="1"/>
            <a:ext cx="10515600" cy="868680"/>
          </a:xfrm>
        </p:spPr>
        <p:txBody>
          <a:bodyPr>
            <a:normAutofit/>
          </a:bodyPr>
          <a:lstStyle/>
          <a:p>
            <a:pPr algn="ctr"/>
            <a:r>
              <a:rPr lang="ka-GE" sz="2800" dirty="0" smtClean="0">
                <a:solidFill>
                  <a:schemeClr val="tx1"/>
                </a:solidFill>
                <a:effectLst>
                  <a:outerShdw blurRad="38100" dist="38100" dir="2700000" algn="tl">
                    <a:srgbClr val="000000">
                      <a:alpha val="43137"/>
                    </a:srgbClr>
                  </a:outerShdw>
                </a:effectLst>
                <a:latin typeface="Sylfaen" panose="010A0502050306030303" pitchFamily="18" charset="0"/>
              </a:rPr>
              <a:t>წარმოდგენილი პროექტით გათვალისწინებულია:</a:t>
            </a:r>
            <a:endParaRPr lang="en-US" sz="2800" dirty="0">
              <a:solidFill>
                <a:schemeClr val="tx1"/>
              </a:solidFill>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3325403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TotalTime>
  <Words>2628</Words>
  <Application>Microsoft Office PowerPoint</Application>
  <PresentationFormat>Widescreen</PresentationFormat>
  <Paragraphs>172</Paragraphs>
  <Slides>23</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Calibri</vt:lpstr>
      <vt:lpstr>Courier New</vt:lpstr>
      <vt:lpstr>Franklin Gothic Book</vt:lpstr>
      <vt:lpstr>LitNusx</vt:lpstr>
      <vt:lpstr>Lucida Sans Unicode</vt:lpstr>
      <vt:lpstr>Sylfaen</vt:lpstr>
      <vt:lpstr>Symbol</vt:lpstr>
      <vt:lpstr>Times New Roman</vt:lpstr>
      <vt:lpstr>Verdana</vt:lpstr>
      <vt:lpstr>Wingdings</vt:lpstr>
      <vt:lpstr>Wingdings 2</vt:lpstr>
      <vt:lpstr>Wingdings 3</vt:lpstr>
      <vt:lpstr>Concourse</vt:lpstr>
      <vt:lpstr>PowerPoint Presentation</vt:lpstr>
      <vt:lpstr>საკანონმდებლო საფუძველი</vt:lpstr>
      <vt:lpstr>პროექტის მოკლე მიმოხილვა</vt:lpstr>
      <vt:lpstr>PowerPoint Presentation</vt:lpstr>
      <vt:lpstr>PowerPoint Presentation</vt:lpstr>
      <vt:lpstr>PowerPoint Presentation</vt:lpstr>
      <vt:lpstr>PowerPoint Presentation</vt:lpstr>
      <vt:lpstr>PowerPoint Presentation</vt:lpstr>
      <vt:lpstr>წარმოდგენილი პროექტით გათვალისწინებულია:</vt:lpstr>
      <vt:lpstr>საპროექტო ეგხ-ს ალტერნატივები</vt:lpstr>
      <vt:lpstr>PowerPoint Presentation</vt:lpstr>
      <vt:lpstr>გარემოზე შესაძლო ზემოქმედება:</vt:lpstr>
      <vt:lpstr>ხმაურის გავრცელება:</vt:lpstr>
      <vt:lpstr>ელექტრომაგნიტური ველების ზემოქმედება ადამიანის ჯანმრთელობაზე</vt:lpstr>
      <vt:lpstr>ზემოქმედება ნიადაგის ნაყოფიერ ფენაზე </vt:lpstr>
      <vt:lpstr>ზემოქმედება წყლის გარემოზე </vt:lpstr>
      <vt:lpstr>ნიადაგის დაბინძურება</vt:lpstr>
      <vt:lpstr>ზემოქმედება ბიოლოგიურ გარემოზე</vt:lpstr>
      <vt:lpstr>ნარჩენების წარმოქმნის და მართვის შედეგად მოსალოდნელი ზემოქმედება </vt:lpstr>
      <vt:lpstr>კულტურული მემკვიდრეობა</vt:lpstr>
      <vt:lpstr>ზემოქმედება სატრანსპორტო ნაკადებზე</vt:lpstr>
      <vt:lpstr>კუმულაციური ზემოქმედება</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Revaz Enukidze</cp:lastModifiedBy>
  <cp:revision>59</cp:revision>
  <dcterms:created xsi:type="dcterms:W3CDTF">2020-04-14T08:45:58Z</dcterms:created>
  <dcterms:modified xsi:type="dcterms:W3CDTF">2020-04-15T12:20:30Z</dcterms:modified>
</cp:coreProperties>
</file>