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sldIdLst>
    <p:sldId id="256" r:id="rId2"/>
    <p:sldId id="263" r:id="rId3"/>
    <p:sldId id="279" r:id="rId4"/>
    <p:sldId id="272" r:id="rId5"/>
    <p:sldId id="280" r:id="rId6"/>
    <p:sldId id="281" r:id="rId7"/>
    <p:sldId id="282" r:id="rId8"/>
    <p:sldId id="283" r:id="rId9"/>
    <p:sldId id="284" r:id="rId10"/>
    <p:sldId id="285" r:id="rId11"/>
    <p:sldId id="286" r:id="rId12"/>
    <p:sldId id="290" r:id="rId13"/>
    <p:sldId id="287" r:id="rId14"/>
    <p:sldId id="288" r:id="rId15"/>
    <p:sldId id="277" r:id="rId16"/>
    <p:sldId id="289" r:id="rId17"/>
    <p:sldId id="291"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2" userDrawn="1">
          <p15:clr>
            <a:srgbClr val="A4A3A4"/>
          </p15:clr>
        </p15:guide>
        <p15:guide id="2" pos="3840" userDrawn="1">
          <p15:clr>
            <a:srgbClr val="A4A3A4"/>
          </p15:clr>
        </p15:guide>
        <p15:guide id="3" orient="horz" pos="3984" userDrawn="1">
          <p15:clr>
            <a:srgbClr val="A4A3A4"/>
          </p15:clr>
        </p15:guide>
        <p15:guide id="4" orient="horz" pos="24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17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52" autoAdjust="0"/>
  </p:normalViewPr>
  <p:slideViewPr>
    <p:cSldViewPr snapToGrid="0" showGuides="1">
      <p:cViewPr varScale="1">
        <p:scale>
          <a:sx n="90" d="100"/>
          <a:sy n="90" d="100"/>
        </p:scale>
        <p:origin x="444" y="-72"/>
      </p:cViewPr>
      <p:guideLst>
        <p:guide orient="horz" pos="912"/>
        <p:guide pos="3840"/>
        <p:guide orient="horz" pos="3984"/>
        <p:guide orient="horz" pos="24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B000E-1A2E-4D2B-BADE-37753AB93090}" type="datetimeFigureOut">
              <a:rPr lang="en-US" smtClean="0"/>
              <a:t>4/15/2020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26AB8-ACBE-42E6-92F5-667EDDCD9652}" type="slidenum">
              <a:rPr lang="en-US" smtClean="0"/>
              <a:t>‹#›</a:t>
            </a:fld>
            <a:endParaRPr lang="en-US" dirty="0"/>
          </a:p>
        </p:txBody>
      </p:sp>
    </p:spTree>
    <p:extLst>
      <p:ext uri="{BB962C8B-B14F-4D97-AF65-F5344CB8AC3E}">
        <p14:creationId xmlns:p14="http://schemas.microsoft.com/office/powerpoint/2010/main" val="141557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EBD421-E477-405A-91D4-9468DE9BE45B}"/>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 xmlns:a16="http://schemas.microsoft.com/office/drawing/2014/main" id="{AB024F0D-0F00-4C64-975C-BD7D4FE0E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 xmlns:a16="http://schemas.microsoft.com/office/drawing/2014/main" id="{E67D0E03-CFD6-4610-88AC-17F03CE8E193}"/>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5" name="Footer Placeholder 4">
            <a:extLst>
              <a:ext uri="{FF2B5EF4-FFF2-40B4-BE49-F238E27FC236}">
                <a16:creationId xmlns="" xmlns:a16="http://schemas.microsoft.com/office/drawing/2014/main" id="{1144536D-CBA9-4A34-85D3-481BD129E4E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98C1F8E3-036A-45B8-BF1F-BEF0C559E215}"/>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43774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06B1F3-61FB-4FDC-814D-EEC1C1FC370B}"/>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D52403B0-8D7F-4489-AB72-C346C8870138}"/>
              </a:ext>
            </a:extLst>
          </p:cNvPr>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D1FC9304-E5BD-4F3E-ADB0-974FEBCDEAA7}"/>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5" name="Footer Placeholder 4">
            <a:extLst>
              <a:ext uri="{FF2B5EF4-FFF2-40B4-BE49-F238E27FC236}">
                <a16:creationId xmlns="" xmlns:a16="http://schemas.microsoft.com/office/drawing/2014/main" id="{C338AD29-D9CD-42D8-9604-C47996EE99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2452C394-EF43-405B-9653-70AAB9098DE0}"/>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629452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19D1E61D-2F00-41ED-8D92-7CAEB9A5A511}"/>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54647491-5142-48CA-9664-F5082D450F38}"/>
              </a:ext>
            </a:extLst>
          </p:cNvPr>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D594576D-BE01-4BB5-A9F4-7DE4814E6820}"/>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5" name="Footer Placeholder 4">
            <a:extLst>
              <a:ext uri="{FF2B5EF4-FFF2-40B4-BE49-F238E27FC236}">
                <a16:creationId xmlns="" xmlns:a16="http://schemas.microsoft.com/office/drawing/2014/main" id="{5C10CA14-AD61-4101-9143-F7884378CA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5E98B885-CFEA-4882-BBEA-C5F142089598}"/>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951664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8C47AB-DC6F-40F0-B4FB-9C0850EE0A7C}"/>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AB0939C5-683A-4FDC-A8CF-5F35848AD687}"/>
              </a:ext>
            </a:extLst>
          </p:cNvPr>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8E1FB5F0-A7AB-4ACB-91A6-4B836F174335}"/>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5" name="Footer Placeholder 4">
            <a:extLst>
              <a:ext uri="{FF2B5EF4-FFF2-40B4-BE49-F238E27FC236}">
                <a16:creationId xmlns="" xmlns:a16="http://schemas.microsoft.com/office/drawing/2014/main" id="{B01BCE02-CEFC-4D30-BBB0-23CE2CB5B3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38F49760-3E16-4F16-B710-C85178E29FE7}"/>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679804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9EE07D-6026-47C0-975A-7E493011BA90}"/>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3CC00015-2956-4E1F-B05F-214F1DE24E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a:extLst>
              <a:ext uri="{FF2B5EF4-FFF2-40B4-BE49-F238E27FC236}">
                <a16:creationId xmlns="" xmlns:a16="http://schemas.microsoft.com/office/drawing/2014/main" id="{45556B43-C1CB-4618-B91B-AAAEEB4015DA}"/>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5" name="Footer Placeholder 4">
            <a:extLst>
              <a:ext uri="{FF2B5EF4-FFF2-40B4-BE49-F238E27FC236}">
                <a16:creationId xmlns="" xmlns:a16="http://schemas.microsoft.com/office/drawing/2014/main" id="{C1688E39-E80F-4C18-9C2A-69886B8221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A24C5964-5187-4195-8EAF-85D18DC4F58C}"/>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35891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67B990-ED8C-4AAA-8241-C4881B1382A7}"/>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566612F2-9E33-44D3-80E2-578C5440A7C8}"/>
              </a:ext>
            </a:extLst>
          </p:cNvPr>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 xmlns:a16="http://schemas.microsoft.com/office/drawing/2014/main" id="{9F8F7B21-660D-43B3-9151-B40C9ABCD717}"/>
              </a:ext>
            </a:extLst>
          </p:cNvPr>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 xmlns:a16="http://schemas.microsoft.com/office/drawing/2014/main" id="{AC326A10-CB05-4418-9338-CB55A7059760}"/>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6" name="Footer Placeholder 5">
            <a:extLst>
              <a:ext uri="{FF2B5EF4-FFF2-40B4-BE49-F238E27FC236}">
                <a16:creationId xmlns="" xmlns:a16="http://schemas.microsoft.com/office/drawing/2014/main" id="{06940335-9BE1-42D1-A30D-C3232BD3EE0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14E95C68-4307-4B03-8921-74DB104105C2}"/>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721209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7EBEC8-AC56-429B-89C3-BB6A0E6E3B4E}"/>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263866BA-F48C-4383-B119-81B3496761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a:extLst>
              <a:ext uri="{FF2B5EF4-FFF2-40B4-BE49-F238E27FC236}">
                <a16:creationId xmlns="" xmlns:a16="http://schemas.microsoft.com/office/drawing/2014/main" id="{5C89F967-CBBC-414E-9DC3-136707A8D352}"/>
              </a:ext>
            </a:extLst>
          </p:cNvPr>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 xmlns:a16="http://schemas.microsoft.com/office/drawing/2014/main" id="{4B905A60-FBC4-40AC-9F71-0FAD9CD7A6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a:extLst>
              <a:ext uri="{FF2B5EF4-FFF2-40B4-BE49-F238E27FC236}">
                <a16:creationId xmlns="" xmlns:a16="http://schemas.microsoft.com/office/drawing/2014/main" id="{F24F92BA-75D6-44F9-A1C8-BCFBF6FF6E03}"/>
              </a:ext>
            </a:extLst>
          </p:cNvPr>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 xmlns:a16="http://schemas.microsoft.com/office/drawing/2014/main" id="{AE93CDDC-3537-4692-BE83-87B2A82A7040}"/>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8" name="Footer Placeholder 7">
            <a:extLst>
              <a:ext uri="{FF2B5EF4-FFF2-40B4-BE49-F238E27FC236}">
                <a16:creationId xmlns="" xmlns:a16="http://schemas.microsoft.com/office/drawing/2014/main" id="{DF37B9E1-D5EA-4054-8D92-F930B36963A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9898A038-7CD6-4715-9FDA-7194E6BCAA55}"/>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88703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D65FAF-B698-49B0-B197-FD64C97AFD0C}"/>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 xmlns:a16="http://schemas.microsoft.com/office/drawing/2014/main" id="{BD3E3F44-F1D6-40F7-9A7D-0542C4A9C58A}"/>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4" name="Footer Placeholder 3">
            <a:extLst>
              <a:ext uri="{FF2B5EF4-FFF2-40B4-BE49-F238E27FC236}">
                <a16:creationId xmlns="" xmlns:a16="http://schemas.microsoft.com/office/drawing/2014/main" id="{0248CC28-3F4A-42A0-B211-4BA085ADCDB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BC3B6C99-6764-43D0-84AE-52C83494F61A}"/>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30576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479C79D-3B8A-4FA9-BC4A-63E3EF10AA4E}"/>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3" name="Footer Placeholder 2">
            <a:extLst>
              <a:ext uri="{FF2B5EF4-FFF2-40B4-BE49-F238E27FC236}">
                <a16:creationId xmlns="" xmlns:a16="http://schemas.microsoft.com/office/drawing/2014/main" id="{E4730E35-44DB-4FED-9E24-5BBE5D9DA83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A1CDC42F-3337-4692-B53C-A552904877F8}"/>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05842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907D58-952D-44D7-9911-60544C9F5392}"/>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305BC150-9914-4A82-84CF-B3708B9757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 xmlns:a16="http://schemas.microsoft.com/office/drawing/2014/main" id="{144A7C02-9C7E-401F-BABE-D3028FF18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5ED6080A-4623-4F4C-B5BF-7E9E7531FA72}"/>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6" name="Footer Placeholder 5">
            <a:extLst>
              <a:ext uri="{FF2B5EF4-FFF2-40B4-BE49-F238E27FC236}">
                <a16:creationId xmlns="" xmlns:a16="http://schemas.microsoft.com/office/drawing/2014/main" id="{319B1D15-0BD5-4F6E-A265-BD1F2F3613F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5FF764D4-AA29-4DF8-A501-E2B904E9CC31}"/>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3478856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14D526-F53C-446D-8D7C-8A73C2A6AB0F}"/>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 xmlns:a16="http://schemas.microsoft.com/office/drawing/2014/main" id="{7341CC3D-D32B-4629-85B8-E779A41050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a:extLst>
              <a:ext uri="{FF2B5EF4-FFF2-40B4-BE49-F238E27FC236}">
                <a16:creationId xmlns="" xmlns:a16="http://schemas.microsoft.com/office/drawing/2014/main" id="{A0517242-BF08-4A5E-ABD7-483896CAE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30B2B8E4-DF23-4701-B28A-B9E5700B31BD}"/>
              </a:ext>
            </a:extLst>
          </p:cNvPr>
          <p:cNvSpPr>
            <a:spLocks noGrp="1"/>
          </p:cNvSpPr>
          <p:nvPr>
            <p:ph type="dt" sz="half" idx="10"/>
          </p:nvPr>
        </p:nvSpPr>
        <p:spPr/>
        <p:txBody>
          <a:bodyPr/>
          <a:lstStyle/>
          <a:p>
            <a:fld id="{3050ACFF-56C3-4453-9BAD-A02FE717F83E}" type="datetimeFigureOut">
              <a:rPr lang="en-US" smtClean="0"/>
              <a:t>4/15/2020</a:t>
            </a:fld>
            <a:endParaRPr lang="en-US" dirty="0"/>
          </a:p>
        </p:txBody>
      </p:sp>
      <p:sp>
        <p:nvSpPr>
          <p:cNvPr id="6" name="Footer Placeholder 5">
            <a:extLst>
              <a:ext uri="{FF2B5EF4-FFF2-40B4-BE49-F238E27FC236}">
                <a16:creationId xmlns="" xmlns:a16="http://schemas.microsoft.com/office/drawing/2014/main" id="{546DE909-4588-4CF5-B2FA-B763124334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69EA005E-65C2-4007-815C-52F23809FC2F}"/>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550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hingle">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8373118-F27D-412D-B19A-2DB8C81015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1B537CCC-B536-48B0-B893-63FFC2EBD3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5CE552F-73E7-48CE-AAB3-E947C535D5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0ACFF-56C3-4453-9BAD-A02FE717F83E}" type="datetimeFigureOut">
              <a:rPr lang="en-US" smtClean="0"/>
              <a:t>4/15/2020</a:t>
            </a:fld>
            <a:endParaRPr lang="en-US" dirty="0"/>
          </a:p>
        </p:txBody>
      </p:sp>
      <p:sp>
        <p:nvSpPr>
          <p:cNvPr id="5" name="Footer Placeholder 4">
            <a:extLst>
              <a:ext uri="{FF2B5EF4-FFF2-40B4-BE49-F238E27FC236}">
                <a16:creationId xmlns="" xmlns:a16="http://schemas.microsoft.com/office/drawing/2014/main" id="{46E40B4F-2015-4E9F-BCB3-E0BFA4AF9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 xmlns:a16="http://schemas.microsoft.com/office/drawing/2014/main" id="{DB610C3C-BBD3-4864-98E4-5D7B08A627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A7955-6230-48B4-BD8B-A7C460F75945}" type="slidenum">
              <a:rPr lang="en-US" smtClean="0"/>
              <a:t>‹#›</a:t>
            </a:fld>
            <a:endParaRPr lang="en-US" dirty="0"/>
          </a:p>
        </p:txBody>
      </p:sp>
    </p:spTree>
    <p:extLst>
      <p:ext uri="{BB962C8B-B14F-4D97-AF65-F5344CB8AC3E}">
        <p14:creationId xmlns:p14="http://schemas.microsoft.com/office/powerpoint/2010/main" val="2432680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oleObject" Target="../embeddings/oleObject1.bin"/><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35AE457D-0397-41A5-A1CF-4C80622841D7}"/>
              </a:ext>
              <a:ext uri="{C183D7F6-B498-43B3-948B-1728B52AA6E4}">
                <adec:decorative xmlns="" xmlns:adec="http://schemas.microsoft.com/office/drawing/2017/decorative" val="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p:blipFill>
        <p:spPr>
          <a:xfrm>
            <a:off x="292100" y="362320"/>
            <a:ext cx="11607800" cy="6133360"/>
          </a:xfrm>
          <a:prstGeom prst="rect">
            <a:avLst/>
          </a:prstGeom>
        </p:spPr>
      </p:pic>
      <p:sp>
        <p:nvSpPr>
          <p:cNvPr id="6" name="Rectangle 5">
            <a:extLst>
              <a:ext uri="{FF2B5EF4-FFF2-40B4-BE49-F238E27FC236}">
                <a16:creationId xmlns="" xmlns:a16="http://schemas.microsoft.com/office/drawing/2014/main" id="{3016AF48-2AA8-4B78-82AB-CE8B9E71F21F}"/>
              </a:ext>
              <a:ext uri="{C183D7F6-B498-43B3-948B-1728B52AA6E4}">
                <adec:decorative xmlns="" xmlns:adec="http://schemas.microsoft.com/office/drawing/2017/decorative" val="1"/>
              </a:ext>
            </a:extLst>
          </p:cNvPr>
          <p:cNvSpPr/>
          <p:nvPr/>
        </p:nvSpPr>
        <p:spPr>
          <a:xfrm>
            <a:off x="0" y="2492390"/>
            <a:ext cx="7023100" cy="34544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 xmlns:a16="http://schemas.microsoft.com/office/drawing/2014/main" id="{3DC4CCBA-12AD-4433-A381-A03661E3D927}"/>
              </a:ext>
            </a:extLst>
          </p:cNvPr>
          <p:cNvSpPr txBox="1"/>
          <p:nvPr/>
        </p:nvSpPr>
        <p:spPr>
          <a:xfrm>
            <a:off x="292100" y="3299232"/>
            <a:ext cx="6276069" cy="1723549"/>
          </a:xfrm>
          <a:prstGeom prst="rect">
            <a:avLst/>
          </a:prstGeom>
          <a:noFill/>
        </p:spPr>
        <p:txBody>
          <a:bodyPr wrap="square" lIns="0" tIns="0" rIns="0" bIns="0" rtlCol="0" anchor="ctr">
            <a:spAutoFit/>
          </a:bodyPr>
          <a:lstStyle/>
          <a:p>
            <a:r>
              <a:rPr lang="ka-GE" sz="2800" dirty="0">
                <a:solidFill>
                  <a:schemeClr val="bg1"/>
                </a:solidFill>
                <a:effectLst>
                  <a:outerShdw blurRad="38100" dist="38100" dir="2700000" algn="tl">
                    <a:srgbClr val="000000">
                      <a:alpha val="43137"/>
                    </a:srgbClr>
                  </a:outerShdw>
                </a:effectLst>
                <a:latin typeface="Sylfaen" panose="010A0502050306030303" pitchFamily="18" charset="0"/>
              </a:rPr>
              <a:t>220 კვ ძაბვის ქ/ს „გლდანი 220“-სა და ქ/ს „ქსანი 500“-ს შორის არსებული ეგხ „არაგვი“-ს </a:t>
            </a:r>
            <a:r>
              <a:rPr lang="ka-GE" sz="2800" dirty="0" err="1" smtClean="0">
                <a:solidFill>
                  <a:schemeClr val="bg1"/>
                </a:solidFill>
                <a:effectLst>
                  <a:outerShdw blurRad="38100" dist="38100" dir="2700000" algn="tl">
                    <a:srgbClr val="000000">
                      <a:alpha val="43137"/>
                    </a:srgbClr>
                  </a:outerShdw>
                </a:effectLst>
                <a:latin typeface="Sylfaen" panose="010A0502050306030303" pitchFamily="18" charset="0"/>
              </a:rPr>
              <a:t>გაორჯაჭვიანების</a:t>
            </a:r>
            <a:r>
              <a:rPr lang="ka-GE" sz="2800" dirty="0" smtClean="0">
                <a:solidFill>
                  <a:schemeClr val="bg1"/>
                </a:solidFill>
                <a:effectLst>
                  <a:outerShdw blurRad="38100" dist="38100" dir="2700000" algn="tl">
                    <a:srgbClr val="000000">
                      <a:alpha val="43137"/>
                    </a:srgbClr>
                  </a:outerShdw>
                </a:effectLst>
                <a:latin typeface="Sylfaen" panose="010A0502050306030303" pitchFamily="18" charset="0"/>
              </a:rPr>
              <a:t> </a:t>
            </a:r>
            <a:r>
              <a:rPr lang="ka-GE" sz="2800" dirty="0">
                <a:solidFill>
                  <a:schemeClr val="bg1"/>
                </a:solidFill>
                <a:effectLst>
                  <a:outerShdw blurRad="38100" dist="38100" dir="2700000" algn="tl">
                    <a:srgbClr val="000000">
                      <a:alpha val="43137"/>
                    </a:srgbClr>
                  </a:outerShdw>
                </a:effectLst>
                <a:latin typeface="Sylfaen" panose="010A0502050306030303" pitchFamily="18" charset="0"/>
              </a:rPr>
              <a:t>და ექსპლუატაციის </a:t>
            </a:r>
            <a:r>
              <a:rPr lang="ka-GE" sz="2800" dirty="0" smtClean="0">
                <a:solidFill>
                  <a:schemeClr val="bg1"/>
                </a:solidFill>
                <a:effectLst>
                  <a:outerShdw blurRad="38100" dist="38100" dir="2700000" algn="tl">
                    <a:srgbClr val="000000">
                      <a:alpha val="43137"/>
                    </a:srgbClr>
                  </a:outerShdw>
                </a:effectLst>
                <a:latin typeface="Sylfaen" panose="010A0502050306030303" pitchFamily="18" charset="0"/>
              </a:rPr>
              <a:t>პროექტი</a:t>
            </a:r>
            <a:endParaRPr lang="en-US" sz="3200" dirty="0">
              <a:solidFill>
                <a:schemeClr val="bg1"/>
              </a:solidFill>
              <a:effectLst>
                <a:outerShdw blurRad="38100" dist="38100" dir="2700000" algn="tl">
                  <a:srgbClr val="000000">
                    <a:alpha val="43137"/>
                  </a:srgbClr>
                </a:outerShdw>
              </a:effectLst>
              <a:latin typeface="Sylfaen" panose="010A0502050306030303" pitchFamily="18" charset="0"/>
            </a:endParaRPr>
          </a:p>
        </p:txBody>
      </p:sp>
      <p:sp>
        <p:nvSpPr>
          <p:cNvPr id="9" name="TextBox 8">
            <a:extLst>
              <a:ext uri="{FF2B5EF4-FFF2-40B4-BE49-F238E27FC236}">
                <a16:creationId xmlns="" xmlns:a16="http://schemas.microsoft.com/office/drawing/2014/main" id="{7EAEBA89-B616-43ED-A91E-61105E1C9DD6}"/>
              </a:ext>
            </a:extLst>
          </p:cNvPr>
          <p:cNvSpPr txBox="1"/>
          <p:nvPr/>
        </p:nvSpPr>
        <p:spPr>
          <a:xfrm>
            <a:off x="292100" y="5409603"/>
            <a:ext cx="6276069" cy="307777"/>
          </a:xfrm>
          <a:prstGeom prst="rect">
            <a:avLst/>
          </a:prstGeom>
          <a:noFill/>
        </p:spPr>
        <p:txBody>
          <a:bodyPr wrap="square" lIns="0" tIns="0" rIns="0" bIns="0" rtlCol="0">
            <a:spAutoFit/>
          </a:bodyPr>
          <a:lstStyle/>
          <a:p>
            <a:r>
              <a:rPr lang="ka-GE" sz="2000" dirty="0" smtClean="0">
                <a:solidFill>
                  <a:schemeClr val="bg1"/>
                </a:solidFill>
                <a:latin typeface="Sylfaen" panose="010A0502050306030303" pitchFamily="18" charset="0"/>
              </a:rPr>
              <a:t>სკოპინგის ანგარიშის საჯარო განხილვა</a:t>
            </a:r>
            <a:endParaRPr lang="en-US" sz="2000" dirty="0">
              <a:solidFill>
                <a:schemeClr val="bg1"/>
              </a:solidFill>
              <a:latin typeface="Sylfaen" panose="010A0502050306030303" pitchFamily="18" charset="0"/>
            </a:endParaRPr>
          </a:p>
        </p:txBody>
      </p:sp>
      <p:sp>
        <p:nvSpPr>
          <p:cNvPr id="2" name="Title 1" hidden="1">
            <a:extLst>
              <a:ext uri="{FF2B5EF4-FFF2-40B4-BE49-F238E27FC236}">
                <a16:creationId xmlns="" xmlns:a16="http://schemas.microsoft.com/office/drawing/2014/main" id="{BAC4DC87-4412-47EA-869B-E290F40E52AD}"/>
              </a:ext>
            </a:extLst>
          </p:cNvPr>
          <p:cNvSpPr>
            <a:spLocks noGrp="1"/>
          </p:cNvSpPr>
          <p:nvPr>
            <p:ph type="title" idx="4294967295"/>
          </p:nvPr>
        </p:nvSpPr>
        <p:spPr>
          <a:xfrm>
            <a:off x="0" y="365125"/>
            <a:ext cx="10515600" cy="1325563"/>
          </a:xfrm>
        </p:spPr>
        <p:txBody>
          <a:bodyPr/>
          <a:lstStyle/>
          <a:p>
            <a:r>
              <a:rPr lang="en-US" dirty="0"/>
              <a:t>Balanced scorecard slide 1</a:t>
            </a:r>
          </a:p>
        </p:txBody>
      </p:sp>
      <p:sp>
        <p:nvSpPr>
          <p:cNvPr id="10" name="TextBox 9">
            <a:extLst>
              <a:ext uri="{FF2B5EF4-FFF2-40B4-BE49-F238E27FC236}">
                <a16:creationId xmlns="" xmlns:a16="http://schemas.microsoft.com/office/drawing/2014/main" id="{7EAEBA89-B616-43ED-A91E-61105E1C9DD6}"/>
              </a:ext>
            </a:extLst>
          </p:cNvPr>
          <p:cNvSpPr txBox="1"/>
          <p:nvPr/>
        </p:nvSpPr>
        <p:spPr>
          <a:xfrm>
            <a:off x="292100" y="2735585"/>
            <a:ext cx="6276069" cy="246221"/>
          </a:xfrm>
          <a:prstGeom prst="rect">
            <a:avLst/>
          </a:prstGeom>
          <a:noFill/>
        </p:spPr>
        <p:txBody>
          <a:bodyPr wrap="square" lIns="0" tIns="0" rIns="0" bIns="0" rtlCol="0">
            <a:spAutoFit/>
          </a:bodyPr>
          <a:lstStyle/>
          <a:p>
            <a:r>
              <a:rPr lang="ka-GE" sz="1600" dirty="0" smtClean="0">
                <a:solidFill>
                  <a:schemeClr val="bg1"/>
                </a:solidFill>
                <a:latin typeface="Sylfaen" panose="010A0502050306030303" pitchFamily="18" charset="0"/>
              </a:rPr>
              <a:t>სს </a:t>
            </a:r>
            <a:r>
              <a:rPr lang="ka-GE" sz="1600" dirty="0">
                <a:solidFill>
                  <a:schemeClr val="bg1"/>
                </a:solidFill>
                <a:latin typeface="Sylfaen" panose="010A0502050306030303" pitchFamily="18" charset="0"/>
              </a:rPr>
              <a:t>„საქართველოს სახელმწიფო ელექტროსისტემა</a:t>
            </a:r>
            <a:r>
              <a:rPr lang="ka-GE" sz="1600" dirty="0" smtClean="0">
                <a:solidFill>
                  <a:schemeClr val="bg1"/>
                </a:solidFill>
                <a:latin typeface="Sylfaen" panose="010A0502050306030303" pitchFamily="18" charset="0"/>
              </a:rPr>
              <a:t>“</a:t>
            </a:r>
            <a:endParaRPr lang="en-US" sz="1600" dirty="0">
              <a:solidFill>
                <a:schemeClr val="bg1"/>
              </a:solidFill>
              <a:latin typeface="Sylfaen" panose="010A0502050306030303" pitchFamily="18"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419" y="715596"/>
            <a:ext cx="1268466" cy="1155114"/>
          </a:xfrm>
          <a:prstGeom prst="rect">
            <a:avLst/>
          </a:prstGeom>
        </p:spPr>
      </p:pic>
    </p:spTree>
    <p:extLst>
      <p:ext uri="{BB962C8B-B14F-4D97-AF65-F5344CB8AC3E}">
        <p14:creationId xmlns:p14="http://schemas.microsoft.com/office/powerpoint/2010/main" val="36236490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10</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ალტერნატიული ვარიანტები</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0425" y="914803"/>
            <a:ext cx="9106593" cy="4700847"/>
          </a:xfrm>
          <a:prstGeom prst="rect">
            <a:avLst/>
          </a:prstGeom>
        </p:spPr>
      </p:pic>
      <p:sp>
        <p:nvSpPr>
          <p:cNvPr id="9" name="Rectangle 8"/>
          <p:cNvSpPr/>
          <p:nvPr/>
        </p:nvSpPr>
        <p:spPr>
          <a:xfrm>
            <a:off x="292100" y="3760872"/>
            <a:ext cx="4471152" cy="2554545"/>
          </a:xfrm>
          <a:prstGeom prst="rect">
            <a:avLst/>
          </a:prstGeom>
          <a:solidFill>
            <a:schemeClr val="bg1"/>
          </a:solidFill>
        </p:spPr>
        <p:txBody>
          <a:bodyPr wrap="square">
            <a:spAutoFit/>
          </a:bodyPr>
          <a:lstStyle/>
          <a:p>
            <a:pPr algn="just">
              <a:spcBef>
                <a:spcPts val="600"/>
              </a:spcBef>
              <a:spcAft>
                <a:spcPts val="600"/>
              </a:spcAft>
            </a:pPr>
            <a:r>
              <a:rPr lang="ka-GE" sz="1400" dirty="0">
                <a:effectLst>
                  <a:outerShdw blurRad="38100" dist="38100" dir="2700000" algn="tl">
                    <a:srgbClr val="000000">
                      <a:alpha val="43137"/>
                    </a:srgbClr>
                  </a:outerShdw>
                </a:effectLst>
                <a:latin typeface="Sylfaen" panose="010A0502050306030303" pitchFamily="18" charset="0"/>
                <a:ea typeface="Calibri" panose="020F0502020204030204" pitchFamily="34" charset="0"/>
                <a:cs typeface="Times New Roman" panose="02020603050405020304" pitchFamily="18" charset="0"/>
              </a:rPr>
              <a:t>1-ლი ალტერნატიული ვარიანტი </a:t>
            </a:r>
            <a:r>
              <a:rPr lang="ka-GE" sz="1400" dirty="0">
                <a:latin typeface="Sylfaen" panose="010A0502050306030303" pitchFamily="18" charset="0"/>
                <a:ea typeface="Calibri" panose="020F0502020204030204" pitchFamily="34" charset="0"/>
                <a:cs typeface="Times New Roman" panose="02020603050405020304" pitchFamily="18" charset="0"/>
              </a:rPr>
              <a:t>- არსებული ეგხ-ეს უცვლელად დატოვება და ახლი დამატებითი </a:t>
            </a:r>
            <a:r>
              <a:rPr lang="ka-GE" sz="1400" dirty="0" smtClean="0">
                <a:latin typeface="Sylfaen" panose="010A0502050306030303" pitchFamily="18" charset="0"/>
                <a:ea typeface="Calibri" panose="020F0502020204030204" pitchFamily="34" charset="0"/>
                <a:cs typeface="Times New Roman" panose="02020603050405020304" pitchFamily="18" charset="0"/>
              </a:rPr>
              <a:t>ხაზი</a:t>
            </a:r>
            <a:r>
              <a:rPr lang="ka-GE" sz="1400" dirty="0">
                <a:latin typeface="Sylfaen" panose="010A0502050306030303" pitchFamily="18" charset="0"/>
                <a:ea typeface="Calibri" panose="020F0502020204030204" pitchFamily="34" charset="0"/>
                <a:cs typeface="Times New Roman" panose="02020603050405020304" pitchFamily="18" charset="0"/>
              </a:rPr>
              <a:t>ს</a:t>
            </a:r>
            <a:r>
              <a:rPr lang="ka-GE" sz="1400" dirty="0" smtClean="0">
                <a:latin typeface="Sylfaen" panose="010A0502050306030303" pitchFamily="18" charset="0"/>
                <a:ea typeface="Calibri" panose="020F0502020204030204" pitchFamily="34" charset="0"/>
                <a:cs typeface="Times New Roman" panose="02020603050405020304" pitchFamily="18" charset="0"/>
              </a:rPr>
              <a:t> </a:t>
            </a:r>
            <a:r>
              <a:rPr lang="ka-GE" sz="1400" dirty="0">
                <a:latin typeface="Sylfaen" panose="010A0502050306030303" pitchFamily="18" charset="0"/>
                <a:ea typeface="Calibri" panose="020F0502020204030204" pitchFamily="34" charset="0"/>
                <a:cs typeface="Times New Roman" panose="02020603050405020304" pitchFamily="18" charset="0"/>
              </a:rPr>
              <a:t>მოწყობა ქ/ს „გლდანი 220“-სა და ქ/ს „ქსანი 500“-ს შორის ახალი ეგხ-ეს მოწყობა;</a:t>
            </a:r>
          </a:p>
          <a:p>
            <a:pPr algn="just">
              <a:spcBef>
                <a:spcPts val="600"/>
              </a:spcBef>
              <a:spcAft>
                <a:spcPts val="600"/>
              </a:spcAft>
            </a:pPr>
            <a:r>
              <a:rPr lang="ka-GE" sz="1400" dirty="0">
                <a:effectLst>
                  <a:outerShdw blurRad="38100" dist="38100" dir="2700000" algn="tl">
                    <a:srgbClr val="000000">
                      <a:alpha val="43137"/>
                    </a:srgbClr>
                  </a:outerShdw>
                </a:effectLst>
                <a:latin typeface="Sylfaen" panose="010A0502050306030303" pitchFamily="18" charset="0"/>
                <a:ea typeface="Calibri" panose="020F0502020204030204" pitchFamily="34" charset="0"/>
                <a:cs typeface="Times New Roman" panose="02020603050405020304" pitchFamily="18" charset="0"/>
              </a:rPr>
              <a:t>მე-2 ალტერნატიული ვარიანტი </a:t>
            </a:r>
            <a:r>
              <a:rPr lang="ka-GE" sz="1400" dirty="0">
                <a:latin typeface="Sylfaen" panose="010A0502050306030303" pitchFamily="18" charset="0"/>
                <a:ea typeface="Calibri" panose="020F0502020204030204" pitchFamily="34" charset="0"/>
                <a:cs typeface="Times New Roman" panose="02020603050405020304" pitchFamily="18" charset="0"/>
              </a:rPr>
              <a:t>- არსებული ეგხ-ეს მარშრუტის უცვლელად </a:t>
            </a:r>
            <a:r>
              <a:rPr lang="ka-GE" sz="1400" dirty="0" smtClean="0">
                <a:latin typeface="Sylfaen" panose="010A0502050306030303" pitchFamily="18" charset="0"/>
                <a:ea typeface="Calibri" panose="020F0502020204030204" pitchFamily="34" charset="0"/>
                <a:cs typeface="Times New Roman" panose="02020603050405020304" pitchFamily="18" charset="0"/>
              </a:rPr>
              <a:t>დატოვება და გაორჯაჭვიანება;</a:t>
            </a:r>
            <a:endParaRPr lang="ka-GE"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ffectLst>
                  <a:outerShdw blurRad="38100" dist="38100" dir="2700000" algn="tl">
                    <a:srgbClr val="000000">
                      <a:alpha val="43137"/>
                    </a:srgbClr>
                  </a:outerShdw>
                </a:effectLst>
                <a:latin typeface="Sylfaen" panose="010A0502050306030303" pitchFamily="18" charset="0"/>
                <a:ea typeface="Calibri" panose="020F0502020204030204" pitchFamily="34" charset="0"/>
                <a:cs typeface="Times New Roman" panose="02020603050405020304" pitchFamily="18" charset="0"/>
              </a:rPr>
              <a:t>მე-3 ალტერნატიული ვარიანტი </a:t>
            </a:r>
            <a:r>
              <a:rPr lang="ka-GE" sz="1400" dirty="0">
                <a:latin typeface="Sylfaen" panose="010A0502050306030303" pitchFamily="18" charset="0"/>
                <a:ea typeface="Calibri" panose="020F0502020204030204" pitchFamily="34" charset="0"/>
                <a:cs typeface="Times New Roman" panose="02020603050405020304" pitchFamily="18" charset="0"/>
              </a:rPr>
              <a:t>- ეგხ-ეს საწყისი </a:t>
            </a:r>
            <a:r>
              <a:rPr lang="ka-GE" sz="1400" dirty="0" smtClean="0">
                <a:latin typeface="Sylfaen" panose="010A0502050306030303" pitchFamily="18" charset="0"/>
                <a:ea typeface="Calibri" panose="020F0502020204030204" pitchFamily="34" charset="0"/>
                <a:cs typeface="Times New Roman" panose="02020603050405020304" pitchFamily="18" charset="0"/>
              </a:rPr>
              <a:t>მონაკვეთზე დერეფნის შეცვლა დაახლოებით </a:t>
            </a:r>
            <a:r>
              <a:rPr lang="ka-GE" sz="1400" dirty="0">
                <a:latin typeface="Sylfaen" panose="010A0502050306030303" pitchFamily="18" charset="0"/>
                <a:ea typeface="Calibri" panose="020F0502020204030204" pitchFamily="34" charset="0"/>
                <a:cs typeface="Times New Roman" panose="02020603050405020304" pitchFamily="18" charset="0"/>
              </a:rPr>
              <a:t>10 კმ </a:t>
            </a:r>
            <a:r>
              <a:rPr lang="ka-GE" sz="1400" dirty="0" smtClean="0">
                <a:latin typeface="Sylfaen" panose="010A0502050306030303" pitchFamily="18" charset="0"/>
                <a:ea typeface="Calibri" panose="020F0502020204030204" pitchFamily="34" charset="0"/>
                <a:cs typeface="Times New Roman" panose="02020603050405020304" pitchFamily="18" charset="0"/>
              </a:rPr>
              <a:t>მანძილზე.</a:t>
            </a:r>
            <a:endParaRPr lang="ka-GE" sz="1400" dirty="0">
              <a:effectLst/>
              <a:latin typeface="Sylfaen" panose="010A0502050306030303"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254352" y="174103"/>
            <a:ext cx="2753543" cy="1815882"/>
          </a:xfrm>
          <a:prstGeom prst="rect">
            <a:avLst/>
          </a:prstGeom>
          <a:solidFill>
            <a:srgbClr val="E31737"/>
          </a:solidFill>
          <a:scene3d>
            <a:camera prst="orthographicFront"/>
            <a:lightRig rig="threePt" dir="t"/>
          </a:scene3d>
          <a:sp3d>
            <a:bevelT/>
          </a:sp3d>
        </p:spPr>
        <p:txBody>
          <a:bodyPr wrap="square">
            <a:spAutoFit/>
          </a:bodyPr>
          <a:lstStyle/>
          <a:p>
            <a:pPr algn="ctr"/>
            <a:r>
              <a:rPr lang="ka-GE" sz="1600" dirty="0">
                <a:solidFill>
                  <a:schemeClr val="bg1"/>
                </a:solidFill>
                <a:latin typeface="Sylfaen" panose="010A0502050306030303" pitchFamily="18" charset="0"/>
                <a:ea typeface="Calibri" panose="020F0502020204030204" pitchFamily="34" charset="0"/>
                <a:cs typeface="Times New Roman" panose="02020603050405020304" pitchFamily="18" charset="0"/>
              </a:rPr>
              <a:t>ბუნებრივი და სოციალური ფაქტორების </a:t>
            </a:r>
            <a:r>
              <a:rPr lang="ka-GE" sz="1600" dirty="0" smtClean="0">
                <a:solidFill>
                  <a:schemeClr val="bg1"/>
                </a:solidFill>
                <a:latin typeface="Sylfaen" panose="010A0502050306030303" pitchFamily="18" charset="0"/>
                <a:ea typeface="Calibri" panose="020F0502020204030204" pitchFamily="34" charset="0"/>
                <a:cs typeface="Times New Roman" panose="02020603050405020304" pitchFamily="18" charset="0"/>
              </a:rPr>
              <a:t>გათვალისწინებით, მე-3 </a:t>
            </a:r>
            <a:r>
              <a:rPr lang="ka-GE" sz="1600" dirty="0">
                <a:solidFill>
                  <a:schemeClr val="bg1"/>
                </a:solidFill>
                <a:latin typeface="Sylfaen" panose="010A0502050306030303" pitchFamily="18" charset="0"/>
                <a:ea typeface="Calibri" panose="020F0502020204030204" pitchFamily="34" charset="0"/>
                <a:cs typeface="Times New Roman" panose="02020603050405020304" pitchFamily="18" charset="0"/>
              </a:rPr>
              <a:t>ალტერნატიული </a:t>
            </a:r>
            <a:r>
              <a:rPr lang="ka-GE" sz="1600" dirty="0" smtClean="0">
                <a:solidFill>
                  <a:schemeClr val="bg1"/>
                </a:solidFill>
                <a:latin typeface="Sylfaen" panose="010A0502050306030303" pitchFamily="18" charset="0"/>
                <a:ea typeface="Calibri" panose="020F0502020204030204" pitchFamily="34" charset="0"/>
                <a:cs typeface="Times New Roman" panose="02020603050405020304" pitchFamily="18" charset="0"/>
              </a:rPr>
              <a:t>მარშრუტი </a:t>
            </a:r>
            <a:r>
              <a:rPr lang="ka-GE" sz="1600" dirty="0">
                <a:solidFill>
                  <a:schemeClr val="bg1"/>
                </a:solidFill>
                <a:latin typeface="Sylfaen" panose="010A0502050306030303" pitchFamily="18" charset="0"/>
                <a:ea typeface="Calibri" panose="020F0502020204030204" pitchFamily="34" charset="0"/>
                <a:cs typeface="Times New Roman" panose="02020603050405020304" pitchFamily="18" charset="0"/>
              </a:rPr>
              <a:t>შერჩეულია</a:t>
            </a:r>
            <a:r>
              <a:rPr lang="ka-GE" sz="1600" dirty="0" smtClean="0">
                <a:solidFill>
                  <a:schemeClr val="bg1"/>
                </a:solidFill>
                <a:latin typeface="Sylfaen" panose="010A0502050306030303" pitchFamily="18" charset="0"/>
                <a:ea typeface="Calibri" panose="020F0502020204030204" pitchFamily="34" charset="0"/>
                <a:cs typeface="Times New Roman" panose="02020603050405020304" pitchFamily="18" charset="0"/>
              </a:rPr>
              <a:t>, როგორც საუკეთესო ვარიანტი</a:t>
            </a:r>
            <a:endParaRPr lang="ka-GE" sz="1600" dirty="0">
              <a:solidFill>
                <a:schemeClr val="bg1"/>
              </a:solidFill>
            </a:endParaRPr>
          </a:p>
        </p:txBody>
      </p:sp>
    </p:spTree>
    <p:extLst>
      <p:ext uri="{BB962C8B-B14F-4D97-AF65-F5344CB8AC3E}">
        <p14:creationId xmlns:p14="http://schemas.microsoft.com/office/powerpoint/2010/main" val="9865603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11</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5" name="Rectangle 4"/>
          <p:cNvSpPr/>
          <p:nvPr/>
        </p:nvSpPr>
        <p:spPr>
          <a:xfrm>
            <a:off x="584200" y="1034538"/>
            <a:ext cx="10443191" cy="5816977"/>
          </a:xfrm>
          <a:prstGeom prst="rect">
            <a:avLst/>
          </a:prstGeom>
        </p:spPr>
        <p:txBody>
          <a:bodyPr wrap="square">
            <a:spAutoFit/>
          </a:bodyPr>
          <a:lstStyle/>
          <a:p>
            <a:pPr marL="742950" lvl="1" indent="-285750" algn="just">
              <a:spcBef>
                <a:spcPts val="300"/>
              </a:spcBef>
              <a:spcAft>
                <a:spcPts val="300"/>
              </a:spcAft>
              <a:buClr>
                <a:srgbClr val="E31737"/>
              </a:buClr>
              <a:buFont typeface="Wingdings" panose="05000000000000000000" pitchFamily="2" charset="2"/>
              <a:buChar char="§"/>
            </a:pPr>
            <a:r>
              <a:rPr lang="ka-GE" sz="1600" dirty="0">
                <a:latin typeface="Sylfaen" panose="010A0502050306030303" pitchFamily="18" charset="0"/>
              </a:rPr>
              <a:t>დაგეგმილი საქმიანობით ბუნებრივ </a:t>
            </a:r>
            <a:r>
              <a:rPr lang="ka-GE" sz="1600" dirty="0" smtClean="0">
                <a:latin typeface="Sylfaen" panose="010A0502050306030303" pitchFamily="18" charset="0"/>
              </a:rPr>
              <a:t>და </a:t>
            </a:r>
            <a:r>
              <a:rPr lang="ka-GE" sz="1600" dirty="0">
                <a:latin typeface="Sylfaen" panose="010A0502050306030303" pitchFamily="18" charset="0"/>
              </a:rPr>
              <a:t>სოციალურ გარემოზე მოსალოდნელი ცვლილებების  შესაფასებლად, საჭიროა შეგროვდეს და გაანალიზდეს ინფორმაცია პროექტის სავარაუდო ზეგავლენის არეალის ფარგლებში. </a:t>
            </a:r>
            <a:endParaRPr lang="ka-GE" sz="1600" dirty="0" smtClean="0">
              <a:latin typeface="Sylfaen" panose="010A0502050306030303" pitchFamily="18" charset="0"/>
            </a:endParaRPr>
          </a:p>
          <a:p>
            <a:pPr marL="742950" lvl="1" indent="-285750" algn="just">
              <a:spcBef>
                <a:spcPts val="300"/>
              </a:spcBef>
              <a:spcAft>
                <a:spcPts val="300"/>
              </a:spcAft>
              <a:buClr>
                <a:srgbClr val="E31737"/>
              </a:buClr>
              <a:buFont typeface="Wingdings" panose="05000000000000000000" pitchFamily="2" charset="2"/>
              <a:buChar char="§"/>
            </a:pPr>
            <a:r>
              <a:rPr lang="ka-GE" sz="1600" dirty="0" smtClean="0">
                <a:latin typeface="Sylfaen" panose="010A0502050306030303" pitchFamily="18" charset="0"/>
              </a:rPr>
              <a:t>მოპოვებული </a:t>
            </a:r>
            <a:r>
              <a:rPr lang="ka-GE" sz="1600" dirty="0">
                <a:latin typeface="Sylfaen" panose="010A0502050306030303" pitchFamily="18" charset="0"/>
              </a:rPr>
              <a:t>ინფორმაციის საფუძველზე განისაზღვრება გარემოში მოსალოდნელი ცვლილებების სიდიდე, გამოვლინდება ამ ზემოქმედების მიმღები ობიექტები - </a:t>
            </a:r>
            <a:r>
              <a:rPr lang="ka-GE" sz="1600" dirty="0" smtClean="0">
                <a:latin typeface="Sylfaen" panose="010A0502050306030303" pitchFamily="18" charset="0"/>
              </a:rPr>
              <a:t>რეცეპტორები, </a:t>
            </a:r>
            <a:r>
              <a:rPr lang="ka-GE" sz="1600" dirty="0">
                <a:latin typeface="Sylfaen" panose="010A0502050306030303" pitchFamily="18" charset="0"/>
              </a:rPr>
              <a:t>და შეფასდება მათი მგრძნობელობა, რაც აუცილებელია ზემოქმედების მნიშვნელოვნების განსაზღვრისთვის. ზემოქმედების მნიშვნელოვნების განსაზღვრის შემდეგ </a:t>
            </a:r>
            <a:r>
              <a:rPr lang="ka-GE" sz="1600" dirty="0" smtClean="0">
                <a:latin typeface="Sylfaen" panose="010A0502050306030303" pitchFamily="18" charset="0"/>
              </a:rPr>
              <a:t>დადგინდება </a:t>
            </a:r>
            <a:r>
              <a:rPr lang="ka-GE" sz="1600" dirty="0">
                <a:latin typeface="Sylfaen" panose="010A0502050306030303" pitchFamily="18" charset="0"/>
              </a:rPr>
              <a:t>რამდენად მისაღებია იგი, საქმიანობის ალტერნატიული, ნაკლები უარყოფითი ეფექტის მქონე ვარიანტები, შემარბილებელი ზომების საჭიროება და თავად შემარბილებელი ზომები</a:t>
            </a:r>
            <a:r>
              <a:rPr lang="ka-GE" sz="1600" dirty="0" smtClean="0">
                <a:latin typeface="Sylfaen" panose="010A0502050306030303" pitchFamily="18" charset="0"/>
              </a:rPr>
              <a:t>.</a:t>
            </a:r>
          </a:p>
          <a:p>
            <a:pPr marL="742950" lvl="1" indent="-285750" algn="just">
              <a:spcBef>
                <a:spcPts val="300"/>
              </a:spcBef>
              <a:spcAft>
                <a:spcPts val="300"/>
              </a:spcAft>
              <a:buClr>
                <a:srgbClr val="E31737"/>
              </a:buClr>
              <a:buFont typeface="Wingdings" panose="05000000000000000000" pitchFamily="2" charset="2"/>
              <a:buChar char="§"/>
            </a:pPr>
            <a:r>
              <a:rPr lang="ka-GE" sz="1600" dirty="0">
                <a:latin typeface="Sylfaen" panose="010A0502050306030303" pitchFamily="18" charset="0"/>
              </a:rPr>
              <a:t>ეგხ-ეს მოწყობა და ექსპლუატაციის პროექტის გარემოზე ზემოქმედების შეფასებისას გამოყენებული </a:t>
            </a:r>
            <a:r>
              <a:rPr lang="ka-GE" sz="1600" dirty="0" smtClean="0">
                <a:latin typeface="Sylfaen" panose="010A0502050306030303" pitchFamily="18" charset="0"/>
              </a:rPr>
              <a:t>იქნება </a:t>
            </a:r>
            <a:r>
              <a:rPr lang="ka-GE" sz="1600" dirty="0">
                <a:latin typeface="Sylfaen" panose="010A0502050306030303" pitchFamily="18" charset="0"/>
              </a:rPr>
              <a:t>შემდეგი სქემა</a:t>
            </a:r>
            <a:r>
              <a:rPr lang="ka-GE" sz="1600" dirty="0" smtClean="0">
                <a:latin typeface="Sylfaen" panose="010A0502050306030303" pitchFamily="18" charset="0"/>
              </a:rPr>
              <a:t>:</a:t>
            </a:r>
          </a:p>
          <a:p>
            <a:pPr marL="1200150" lvl="2" indent="-285750" algn="just">
              <a:spcBef>
                <a:spcPts val="300"/>
              </a:spcBef>
              <a:spcAft>
                <a:spcPts val="300"/>
              </a:spcAft>
              <a:buClr>
                <a:srgbClr val="E31737"/>
              </a:buClr>
              <a:buFont typeface="Courier New" panose="02070309020205020404" pitchFamily="49" charset="0"/>
              <a:buChar char="o"/>
            </a:pPr>
            <a:r>
              <a:rPr lang="ka-GE" sz="1600" dirty="0">
                <a:latin typeface="Sylfaen" panose="010A0502050306030303" pitchFamily="18" charset="0"/>
              </a:rPr>
              <a:t>საფეხური I: ზემოქმედების ძირითადი ტიპებისა და კვლევის ფორმატის </a:t>
            </a:r>
            <a:r>
              <a:rPr lang="ka-GE" sz="1600" dirty="0" smtClean="0">
                <a:latin typeface="Sylfaen" panose="010A0502050306030303" pitchFamily="18" charset="0"/>
              </a:rPr>
              <a:t>განსაზღვრა;</a:t>
            </a:r>
          </a:p>
          <a:p>
            <a:pPr marL="1200150" lvl="2" indent="-285750" algn="just">
              <a:spcBef>
                <a:spcPts val="300"/>
              </a:spcBef>
              <a:spcAft>
                <a:spcPts val="300"/>
              </a:spcAft>
              <a:buClr>
                <a:srgbClr val="E31737"/>
              </a:buClr>
              <a:buFont typeface="Courier New" panose="02070309020205020404" pitchFamily="49" charset="0"/>
              <a:buChar char="o"/>
            </a:pPr>
            <a:r>
              <a:rPr lang="ka-GE" sz="1600" dirty="0">
                <a:latin typeface="Sylfaen" panose="010A0502050306030303" pitchFamily="18" charset="0"/>
              </a:rPr>
              <a:t>საფეხური </a:t>
            </a:r>
            <a:r>
              <a:rPr lang="ka-GE" sz="1600" dirty="0" err="1">
                <a:latin typeface="Sylfaen" panose="010A0502050306030303" pitchFamily="18" charset="0"/>
              </a:rPr>
              <a:t>II</a:t>
            </a:r>
            <a:r>
              <a:rPr lang="ka-GE" sz="1600" dirty="0">
                <a:latin typeface="Sylfaen" panose="010A0502050306030303" pitchFamily="18" charset="0"/>
              </a:rPr>
              <a:t>: გარემოს ფონური მდგომარეობის შესწავლა - არსებული ინფორმაციის მოძიება და </a:t>
            </a:r>
            <a:r>
              <a:rPr lang="ka-GE" sz="1600" dirty="0" smtClean="0">
                <a:latin typeface="Sylfaen" panose="010A0502050306030303" pitchFamily="18" charset="0"/>
              </a:rPr>
              <a:t>ანალიზი;</a:t>
            </a:r>
            <a:endParaRPr lang="ka-GE" sz="1600" dirty="0">
              <a:latin typeface="Sylfaen" panose="010A0502050306030303" pitchFamily="18" charset="0"/>
            </a:endParaRPr>
          </a:p>
          <a:p>
            <a:pPr marL="1200150" lvl="2" indent="-285750" algn="just">
              <a:spcBef>
                <a:spcPts val="300"/>
              </a:spcBef>
              <a:spcAft>
                <a:spcPts val="300"/>
              </a:spcAft>
              <a:buClr>
                <a:srgbClr val="E31737"/>
              </a:buClr>
              <a:buFont typeface="Courier New" panose="02070309020205020404" pitchFamily="49" charset="0"/>
              <a:buChar char="o"/>
            </a:pPr>
            <a:r>
              <a:rPr lang="ka-GE" sz="1600" dirty="0">
                <a:latin typeface="Sylfaen" panose="010A0502050306030303" pitchFamily="18" charset="0"/>
              </a:rPr>
              <a:t>საფეხური </a:t>
            </a:r>
            <a:r>
              <a:rPr lang="ka-GE" sz="1600" dirty="0" err="1">
                <a:latin typeface="Sylfaen" panose="010A0502050306030303" pitchFamily="18" charset="0"/>
              </a:rPr>
              <a:t>III</a:t>
            </a:r>
            <a:r>
              <a:rPr lang="ka-GE" sz="1600" dirty="0">
                <a:latin typeface="Sylfaen" panose="010A0502050306030303" pitchFamily="18" charset="0"/>
              </a:rPr>
              <a:t>: ზემოქმედების დახასიათება და </a:t>
            </a:r>
            <a:r>
              <a:rPr lang="ka-GE" sz="1600" dirty="0" smtClean="0">
                <a:latin typeface="Sylfaen" panose="010A0502050306030303" pitchFamily="18" charset="0"/>
              </a:rPr>
              <a:t>შეფასება;</a:t>
            </a:r>
          </a:p>
          <a:p>
            <a:pPr marL="1200150" lvl="2" indent="-285750" algn="just">
              <a:spcBef>
                <a:spcPts val="300"/>
              </a:spcBef>
              <a:spcAft>
                <a:spcPts val="300"/>
              </a:spcAft>
              <a:buClr>
                <a:srgbClr val="E31737"/>
              </a:buClr>
              <a:buFont typeface="Courier New" panose="02070309020205020404" pitchFamily="49" charset="0"/>
              <a:buChar char="o"/>
            </a:pPr>
            <a:r>
              <a:rPr lang="ka-GE" sz="1600" dirty="0">
                <a:latin typeface="Sylfaen" panose="010A0502050306030303" pitchFamily="18" charset="0"/>
              </a:rPr>
              <a:t>საფეხური </a:t>
            </a:r>
            <a:r>
              <a:rPr lang="ka-GE" sz="1600" dirty="0" err="1">
                <a:latin typeface="Sylfaen" panose="010A0502050306030303" pitchFamily="18" charset="0"/>
              </a:rPr>
              <a:t>IV</a:t>
            </a:r>
            <a:r>
              <a:rPr lang="ka-GE" sz="1600" dirty="0">
                <a:latin typeface="Sylfaen" panose="010A0502050306030303" pitchFamily="18" charset="0"/>
              </a:rPr>
              <a:t>: შემარბილებელი ზომების </a:t>
            </a:r>
            <a:r>
              <a:rPr lang="ka-GE" sz="1600" dirty="0" smtClean="0">
                <a:latin typeface="Sylfaen" panose="010A0502050306030303" pitchFamily="18" charset="0"/>
              </a:rPr>
              <a:t>განსაზღვრა;</a:t>
            </a:r>
          </a:p>
          <a:p>
            <a:pPr marL="1200150" lvl="2" indent="-285750" algn="just">
              <a:spcBef>
                <a:spcPts val="300"/>
              </a:spcBef>
              <a:spcAft>
                <a:spcPts val="300"/>
              </a:spcAft>
              <a:buClr>
                <a:srgbClr val="E31737"/>
              </a:buClr>
              <a:buFont typeface="Courier New" panose="02070309020205020404" pitchFamily="49" charset="0"/>
              <a:buChar char="o"/>
            </a:pPr>
            <a:r>
              <a:rPr lang="ka-GE" sz="1600" dirty="0">
                <a:latin typeface="Sylfaen" panose="010A0502050306030303" pitchFamily="18" charset="0"/>
              </a:rPr>
              <a:t>საფეხური V: ნარჩენი ზემოქმედების </a:t>
            </a:r>
            <a:r>
              <a:rPr lang="ka-GE" sz="1600" dirty="0" smtClean="0">
                <a:latin typeface="Sylfaen" panose="010A0502050306030303" pitchFamily="18" charset="0"/>
              </a:rPr>
              <a:t>შეფასება;</a:t>
            </a:r>
          </a:p>
          <a:p>
            <a:pPr marL="1200150" lvl="2" indent="-285750" algn="just">
              <a:spcBef>
                <a:spcPts val="300"/>
              </a:spcBef>
              <a:spcAft>
                <a:spcPts val="300"/>
              </a:spcAft>
              <a:buClr>
                <a:srgbClr val="E31737"/>
              </a:buClr>
              <a:buFont typeface="Courier New" panose="02070309020205020404" pitchFamily="49" charset="0"/>
              <a:buChar char="o"/>
            </a:pPr>
            <a:r>
              <a:rPr lang="ka-GE" sz="1600" dirty="0">
                <a:latin typeface="Sylfaen" panose="010A0502050306030303" pitchFamily="18" charset="0"/>
              </a:rPr>
              <a:t>საფეხური </a:t>
            </a:r>
            <a:r>
              <a:rPr lang="ka-GE" sz="1600" dirty="0" err="1">
                <a:latin typeface="Sylfaen" panose="010A0502050306030303" pitchFamily="18" charset="0"/>
              </a:rPr>
              <a:t>VI</a:t>
            </a:r>
            <a:r>
              <a:rPr lang="ka-GE" sz="1600" dirty="0">
                <a:latin typeface="Sylfaen" panose="010A0502050306030303" pitchFamily="18" charset="0"/>
              </a:rPr>
              <a:t>: მონიტორინგის და მენეჯმენტის სტრატეგიების </a:t>
            </a:r>
            <a:r>
              <a:rPr lang="ka-GE" sz="1600" dirty="0" smtClean="0">
                <a:latin typeface="Sylfaen" panose="010A0502050306030303" pitchFamily="18" charset="0"/>
              </a:rPr>
              <a:t>დამუშავება.</a:t>
            </a:r>
            <a:endParaRPr lang="ka-GE" sz="1600" dirty="0">
              <a:latin typeface="Sylfaen" panose="010A0502050306030303" pitchFamily="18" charset="0"/>
            </a:endParaRPr>
          </a:p>
          <a:p>
            <a:pPr marL="742950" lvl="1" indent="-285750" algn="just">
              <a:spcBef>
                <a:spcPts val="300"/>
              </a:spcBef>
              <a:spcAft>
                <a:spcPts val="300"/>
              </a:spcAft>
              <a:buClr>
                <a:srgbClr val="E31737"/>
              </a:buClr>
              <a:buFont typeface="Wingdings" panose="05000000000000000000" pitchFamily="2" charset="2"/>
              <a:buChar char="§"/>
            </a:pPr>
            <a:endParaRPr lang="ka-GE" sz="1600" dirty="0" smtClean="0">
              <a:latin typeface="Sylfaen" panose="010A0502050306030303" pitchFamily="18" charset="0"/>
            </a:endParaRPr>
          </a:p>
          <a:p>
            <a:pPr marL="742950" lvl="1" indent="-285750" algn="just">
              <a:spcBef>
                <a:spcPts val="300"/>
              </a:spcBef>
              <a:spcAft>
                <a:spcPts val="300"/>
              </a:spcAft>
              <a:buClr>
                <a:srgbClr val="E31737"/>
              </a:buClr>
              <a:buFont typeface="Wingdings" panose="05000000000000000000" pitchFamily="2" charset="2"/>
              <a:buChar char="§"/>
            </a:pPr>
            <a:endParaRPr lang="ka-GE" sz="1600" dirty="0">
              <a:latin typeface="Sylfaen" panose="010A0502050306030303" pitchFamily="18" charset="0"/>
            </a:endParaRPr>
          </a:p>
        </p:txBody>
      </p:sp>
    </p:spTree>
    <p:extLst>
      <p:ext uri="{BB962C8B-B14F-4D97-AF65-F5344CB8AC3E}">
        <p14:creationId xmlns:p14="http://schemas.microsoft.com/office/powerpoint/2010/main" val="786172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12</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21" name="TextBox 20">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effectLst>
                <a:outerShdw blurRad="38100" dist="38100" dir="2700000" algn="tl">
                  <a:srgbClr val="000000">
                    <a:alpha val="43137"/>
                  </a:srgbClr>
                </a:outerShdw>
              </a:effectLst>
              <a:latin typeface="Sylfaen" panose="010A0502050306030303" pitchFamily="18" charset="0"/>
            </a:endParaRPr>
          </a:p>
        </p:txBody>
      </p:sp>
      <p:sp>
        <p:nvSpPr>
          <p:cNvPr id="22" name="Rectangle 21"/>
          <p:cNvSpPr/>
          <p:nvPr/>
        </p:nvSpPr>
        <p:spPr>
          <a:xfrm>
            <a:off x="1269241" y="1371959"/>
            <a:ext cx="9075761" cy="3939540"/>
          </a:xfrm>
          <a:prstGeom prst="rect">
            <a:avLst/>
          </a:prstGeom>
          <a:noFill/>
          <a:ln>
            <a:noFill/>
          </a:ln>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marL="342900" indent="-342900" algn="just">
              <a:spcBef>
                <a:spcPts val="600"/>
              </a:spcBef>
              <a:spcAft>
                <a:spcPts val="600"/>
              </a:spcAft>
              <a:buClr>
                <a:srgbClr val="E31737"/>
              </a:buClr>
              <a:buFont typeface="Wingdings" panose="05000000000000000000" pitchFamily="2" charset="2"/>
              <a:buChar char="§"/>
            </a:pPr>
            <a:r>
              <a:rPr lang="ka-GE" sz="2000" dirty="0">
                <a:solidFill>
                  <a:schemeClr val="tx1"/>
                </a:solidFill>
                <a:latin typeface="Sylfaen" panose="010A0502050306030303" pitchFamily="18" charset="0"/>
              </a:rPr>
              <a:t>გზშ-ს ანგარიშის მომზადების პროცესში განხორციელდება საპროექტო ტერიტორიის დეტალური შესწავლა. ამასთანავე, გათვალისწინებული და გაანალიზებული იქნება პროექტირების შემდგომ ეტაპებზე დაზუსტებული ცალკეული საკითხები, მათ შორის, </a:t>
            </a:r>
            <a:r>
              <a:rPr lang="ka-GE" sz="2000" dirty="0" smtClean="0">
                <a:solidFill>
                  <a:schemeClr val="tx1"/>
                </a:solidFill>
                <a:latin typeface="Sylfaen" panose="010A0502050306030303" pitchFamily="18" charset="0"/>
              </a:rPr>
              <a:t>ნაგებობების, </a:t>
            </a:r>
            <a:r>
              <a:rPr lang="ka-GE" sz="2000" dirty="0">
                <a:solidFill>
                  <a:schemeClr val="tx1"/>
                </a:solidFill>
                <a:latin typeface="Sylfaen" panose="010A0502050306030303" pitchFamily="18" charset="0"/>
              </a:rPr>
              <a:t>ანძების რაოდენობა, მათი განთავსების ადგილების </a:t>
            </a:r>
            <a:r>
              <a:rPr lang="ka-GE" sz="2000" dirty="0" smtClean="0">
                <a:solidFill>
                  <a:schemeClr val="tx1"/>
                </a:solidFill>
                <a:latin typeface="Sylfaen" panose="010A0502050306030303" pitchFamily="18" charset="0"/>
              </a:rPr>
              <a:t>ცვლილება </a:t>
            </a:r>
            <a:r>
              <a:rPr lang="ka-GE" sz="2000" dirty="0">
                <a:solidFill>
                  <a:schemeClr val="tx1"/>
                </a:solidFill>
                <a:latin typeface="Sylfaen" panose="010A0502050306030303" pitchFamily="18" charset="0"/>
              </a:rPr>
              <a:t>და სხვა პარამეტრები. </a:t>
            </a:r>
          </a:p>
          <a:p>
            <a:pPr marL="342900" indent="-342900" algn="just">
              <a:spcBef>
                <a:spcPts val="600"/>
              </a:spcBef>
              <a:spcAft>
                <a:spcPts val="600"/>
              </a:spcAft>
              <a:buClr>
                <a:srgbClr val="E31737"/>
              </a:buClr>
              <a:buFont typeface="Wingdings" panose="05000000000000000000" pitchFamily="2" charset="2"/>
              <a:buChar char="§"/>
            </a:pPr>
            <a:r>
              <a:rPr lang="ka-GE" sz="2000" dirty="0">
                <a:solidFill>
                  <a:schemeClr val="tx1"/>
                </a:solidFill>
                <a:latin typeface="Sylfaen" panose="010A0502050306030303" pitchFamily="18" charset="0"/>
              </a:rPr>
              <a:t>დეტალური კვლევების პროცესში ჩართული იქნება სხვადასხვა მიმართულების სპეციალისტები, მათ შორის ეკოლოგი, გეოლოგი,  ბოტანიკოსი, ზოოლოგი, ორნითოლოგი, სოციოლოგი და სხვ. გზშ-ს ანგარიშში წარმოდგენილი ინფორმაცია შესაბამისობაში იქნება საქართველოს კანონის „გარემოსდაცვითი შეფასების კოდექსი“-ს მე-10 მუხლის მოთხოვნებთან.</a:t>
            </a:r>
            <a:endParaRPr lang="en-US" sz="2000" dirty="0">
              <a:solidFill>
                <a:schemeClr val="tx1"/>
              </a:solidFill>
              <a:latin typeface="Sylfaen" panose="010A0502050306030303" pitchFamily="18" charset="0"/>
            </a:endParaRPr>
          </a:p>
        </p:txBody>
      </p:sp>
    </p:spTree>
    <p:extLst>
      <p:ext uri="{BB962C8B-B14F-4D97-AF65-F5344CB8AC3E}">
        <p14:creationId xmlns:p14="http://schemas.microsoft.com/office/powerpoint/2010/main" val="2981459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13</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5" name="Rectangle 4"/>
          <p:cNvSpPr/>
          <p:nvPr/>
        </p:nvSpPr>
        <p:spPr>
          <a:xfrm>
            <a:off x="774129" y="1054899"/>
            <a:ext cx="10697191" cy="5301451"/>
          </a:xfrm>
          <a:prstGeom prst="rect">
            <a:avLst/>
          </a:prstGeom>
        </p:spPr>
        <p:txBody>
          <a:bodyPr wrap="square">
            <a:spAutoFit/>
          </a:bodyPr>
          <a:lstStyle/>
          <a:p>
            <a:pPr algn="just"/>
            <a:r>
              <a:rPr lang="ka-GE" sz="1600" dirty="0">
                <a:latin typeface="Sylfaen" panose="010A0502050306030303" pitchFamily="18" charset="0"/>
              </a:rPr>
              <a:t>საქმიანობის განხორციელებისას მოსალოდნელია და გზშ-ს პროცესში დეტალურად შესწავლილი იქნება შემდეგი სახის ზემოქმედებები:</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ატმოსფერულ ჰაერში მავნე ნივთიერებების ემისიები და ხმაურის გავრცელება;</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ელექტრომაგნიტური ველების გავრცელება;</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გეოლოგიურ გარემოზე და საშიში-გეოდინამიკური პროცესების რისკები;</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ნიადაგის ნაყოფიერ ფენაზე, დაბინძურების რისკები; </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ზედაპირული და მიწისქვეშა წყლის გარემოზე;</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ბიოლოგიურ გარემოზე, მათ შორის მცენარეულ საფარზე, ცხოველთა სახეობებზე და მათ საბინადრო ადგილებზე. პროექტის სპეციფიკიდან გამომდინარე, აღსანიშნავია ფრინველებზე ზემოქმედება;</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საქართველოს კანონმდებლობით და საერთაშორისო კონვენციებით დაცული ტერიტორიებზე;</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ვიზუალურ-ლანდშაფტური ზემოქმედება;</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ნარჩენების წარმოქმნის და მართვის შედეგად მოსალოდნელი ზემოქმედება;</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ადამიანის ჯანმრთელობასა და უსაფრთხოებაზე;</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ადგილობრივი მოსახლეობის ცხოვრების პირობებზე, მათ შორის განსახლების და რესურსების შეზღუდვის რისკები; </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ზემოქმედება სატრანსპორტო ნაკადებზე;</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ისტორიულ-კულტურულ და არქეოლოგიურ ძეგლებზე ზემოქმედების რისკები;</a:t>
            </a:r>
          </a:p>
          <a:p>
            <a:pPr marL="742950" lvl="1" indent="-285750" algn="just">
              <a:buClr>
                <a:srgbClr val="E31737"/>
              </a:buClr>
              <a:buFont typeface="Wingdings" panose="05000000000000000000" pitchFamily="2" charset="2"/>
              <a:buChar char="§"/>
            </a:pPr>
            <a:r>
              <a:rPr lang="ka-GE" sz="1600" dirty="0">
                <a:latin typeface="Sylfaen" panose="010A0502050306030303" pitchFamily="18" charset="0"/>
              </a:rPr>
              <a:t>კუმულაციური ზემოქმედება</a:t>
            </a:r>
            <a:r>
              <a:rPr lang="ka-GE" sz="1600" dirty="0" smtClean="0">
                <a:latin typeface="Sylfaen" panose="010A0502050306030303" pitchFamily="18" charset="0"/>
              </a:rPr>
              <a:t>.</a:t>
            </a:r>
          </a:p>
          <a:p>
            <a:pPr marL="742950" lvl="1" indent="-285750" algn="just">
              <a:spcBef>
                <a:spcPts val="300"/>
              </a:spcBef>
              <a:spcAft>
                <a:spcPts val="300"/>
              </a:spcAft>
              <a:buClr>
                <a:srgbClr val="E31737"/>
              </a:buClr>
              <a:buFont typeface="Wingdings" panose="05000000000000000000" pitchFamily="2" charset="2"/>
              <a:buChar char="§"/>
            </a:pPr>
            <a:endParaRPr lang="ka-GE" sz="1600" dirty="0">
              <a:latin typeface="Sylfaen" panose="010A0502050306030303" pitchFamily="18" charset="0"/>
            </a:endParaRPr>
          </a:p>
        </p:txBody>
      </p:sp>
    </p:spTree>
    <p:extLst>
      <p:ext uri="{BB962C8B-B14F-4D97-AF65-F5344CB8AC3E}">
        <p14:creationId xmlns:p14="http://schemas.microsoft.com/office/powerpoint/2010/main" val="40928628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14</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pic>
        <p:nvPicPr>
          <p:cNvPr id="19" name="Picture 18" descr="D:\Nika\Desktop\egx aragvi\dac ter.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46827" y="934451"/>
            <a:ext cx="7508240" cy="5310505"/>
          </a:xfrm>
          <a:prstGeom prst="rect">
            <a:avLst/>
          </a:prstGeom>
          <a:noFill/>
          <a:ln>
            <a:noFill/>
          </a:ln>
        </p:spPr>
      </p:pic>
      <p:sp>
        <p:nvSpPr>
          <p:cNvPr id="20" name="Left Arrow 19"/>
          <p:cNvSpPr/>
          <p:nvPr/>
        </p:nvSpPr>
        <p:spPr>
          <a:xfrm>
            <a:off x="8079474" y="1985263"/>
            <a:ext cx="4112525" cy="1513343"/>
          </a:xfrm>
          <a:prstGeom prst="leftArrow">
            <a:avLst>
              <a:gd name="adj1" fmla="val 50000"/>
              <a:gd name="adj2" fmla="val 5090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a:effectLst>
                  <a:outerShdw blurRad="38100" dist="38100" dir="2700000" algn="tl">
                    <a:srgbClr val="000000">
                      <a:alpha val="43137"/>
                    </a:srgbClr>
                  </a:outerShdw>
                </a:effectLst>
                <a:latin typeface="Sylfaen" panose="010A0502050306030303" pitchFamily="18" charset="0"/>
              </a:rPr>
              <a:t>საპროექტო ეგხ-ეს </a:t>
            </a:r>
            <a:r>
              <a:rPr lang="ka-GE" dirty="0" smtClean="0">
                <a:effectLst>
                  <a:outerShdw blurRad="38100" dist="38100" dir="2700000" algn="tl">
                    <a:srgbClr val="000000">
                      <a:alpha val="43137"/>
                    </a:srgbClr>
                  </a:outerShdw>
                </a:effectLst>
                <a:latin typeface="Sylfaen" panose="010A0502050306030303" pitchFamily="18" charset="0"/>
              </a:rPr>
              <a:t>დაცული ტერიტორიების მიმართებაში</a:t>
            </a:r>
            <a:endParaRPr lang="ka-GE" dirty="0">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p14="http://schemas.microsoft.com/office/powerpoint/2010/main" val="3962116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a:xfrm>
            <a:off x="8610600" y="6346691"/>
            <a:ext cx="2743200" cy="365125"/>
          </a:xfrm>
        </p:spPr>
        <p:txBody>
          <a:bodyPr/>
          <a:lstStyle/>
          <a:p>
            <a:fld id="{5A4A7955-6230-48B4-BD8B-A7C460F75945}" type="slidenum">
              <a:rPr lang="en-US" smtClean="0"/>
              <a:t>15</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9" name="Right Arrow 8"/>
          <p:cNvSpPr/>
          <p:nvPr/>
        </p:nvSpPr>
        <p:spPr>
          <a:xfrm>
            <a:off x="0" y="614714"/>
            <a:ext cx="4247946" cy="2858904"/>
          </a:xfrm>
          <a:prstGeom prst="rightArrow">
            <a:avLst>
              <a:gd name="adj1" fmla="val 50000"/>
              <a:gd name="adj2" fmla="val 3275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Bef>
                <a:spcPct val="0"/>
              </a:spcBef>
              <a:defRPr/>
            </a:pPr>
            <a:r>
              <a:rPr lang="ka-GE" noProof="1" smtClean="0">
                <a:effectLst>
                  <a:outerShdw blurRad="38100" dist="38100" dir="2700000" algn="tl">
                    <a:srgbClr val="000000">
                      <a:alpha val="43137"/>
                    </a:srgbClr>
                  </a:outerShdw>
                </a:effectLst>
                <a:latin typeface="Sylfaen" pitchFamily="18" charset="0"/>
              </a:rPr>
              <a:t>მშენებლობის ფაზაზე შემარბილებელი ღონისძიებების გატარება საჭიროა შემდეგი </a:t>
            </a:r>
            <a:r>
              <a:rPr lang="ka-GE" noProof="1" smtClean="0">
                <a:effectLst>
                  <a:outerShdw blurRad="38100" dist="38100" dir="2700000" algn="tl">
                    <a:srgbClr val="000000">
                      <a:alpha val="43137"/>
                    </a:srgbClr>
                  </a:outerShdw>
                </a:effectLst>
                <a:latin typeface="Sylfaen" pitchFamily="18" charset="0"/>
              </a:rPr>
              <a:t>ფაქტორების მიმართებაში</a:t>
            </a:r>
            <a:endParaRPr lang="ka-GE" noProof="1">
              <a:effectLst>
                <a:outerShdw blurRad="38100" dist="38100" dir="2700000" algn="tl">
                  <a:srgbClr val="000000">
                    <a:alpha val="43137"/>
                  </a:srgbClr>
                </a:outerShdw>
              </a:effectLst>
              <a:latin typeface="Sylfaen"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560969893"/>
              </p:ext>
            </p:extLst>
          </p:nvPr>
        </p:nvGraphicFramePr>
        <p:xfrm>
          <a:off x="4249867" y="971312"/>
          <a:ext cx="6342394" cy="4056115"/>
        </p:xfrm>
        <a:graphic>
          <a:graphicData uri="http://schemas.openxmlformats.org/drawingml/2006/table">
            <a:tbl>
              <a:tblPr>
                <a:tableStyleId>{5C22544A-7EE6-4342-B048-85BDC9FD1C3A}</a:tableStyleId>
              </a:tblPr>
              <a:tblGrid>
                <a:gridCol w="6342394"/>
              </a:tblGrid>
              <a:tr h="410707">
                <a:tc>
                  <a:txBody>
                    <a:bodyPr/>
                    <a:lstStyle/>
                    <a:p>
                      <a:pPr algn="l">
                        <a:lnSpc>
                          <a:spcPct val="115000"/>
                        </a:lnSpc>
                        <a:spcBef>
                          <a:spcPts val="600"/>
                        </a:spcBef>
                        <a:spcAft>
                          <a:spcPts val="0"/>
                        </a:spcAft>
                      </a:pPr>
                      <a:r>
                        <a:rPr lang="ka-GE" sz="1600" b="1" u="none" dirty="0" smtClean="0">
                          <a:solidFill>
                            <a:schemeClr val="tx1"/>
                          </a:solidFill>
                          <a:effectLst/>
                          <a:latin typeface="Sylfaen" panose="010A0502050306030303" pitchFamily="18" charset="0"/>
                        </a:rPr>
                        <a:t>ზემოქმედების </a:t>
                      </a:r>
                      <a:r>
                        <a:rPr lang="ka-GE" sz="1600" b="1" u="none" dirty="0">
                          <a:solidFill>
                            <a:schemeClr val="tx1"/>
                          </a:solidFill>
                          <a:effectLst/>
                          <a:latin typeface="Sylfaen" panose="010A0502050306030303" pitchFamily="18" charset="0"/>
                        </a:rPr>
                        <a:t>აღწერა</a:t>
                      </a:r>
                      <a:endParaRPr lang="en-US" sz="1600" b="1"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mpd="sng">
                      <a:noFill/>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ემისიები ატმოსფერული ჰაერის ხარისხზე, ხმაურის გავრცელება</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საშიში გეოდინამიკური პროცესების განვითარება</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ნიადაგის/გრუნტის სტაბილურობის დარღვევა და ნაყოფიერი ფენის განადგურება, დაბინძურება</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ზედაპირული წყლების დაბინძურების რისკები</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ზემოქმედება გრუნტის წყლებზე</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ზემოქმედება ფლორისტულ გარემოზე</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ზემოქმედება ცხოველთა სახეობებზე (მათ შორის ფრინველებზე) და მათ საბინადრო ადგილებზე</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ვიზუალურ- ლანდშაფტური ცვლილება</a:t>
                      </a:r>
                      <a:r>
                        <a:rPr lang="ka-GE" sz="1600" b="0" u="none" dirty="0">
                          <a:solidFill>
                            <a:schemeClr val="tx1"/>
                          </a:solidFill>
                          <a:effectLst/>
                          <a:latin typeface="Sylfaen" panose="010A0502050306030303" pitchFamily="18" charset="0"/>
                        </a:rPr>
                        <a:t> </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b="0" u="none" dirty="0">
                          <a:solidFill>
                            <a:schemeClr val="tx1"/>
                          </a:solidFill>
                          <a:effectLst/>
                          <a:latin typeface="Sylfaen" panose="010A0502050306030303" pitchFamily="18" charset="0"/>
                        </a:rPr>
                        <a:t>ნარჩენებით გარემოს დაბინძურების </a:t>
                      </a:r>
                      <a:r>
                        <a:rPr lang="ka-GE" sz="1600" b="0" u="none" dirty="0" smtClean="0">
                          <a:solidFill>
                            <a:schemeClr val="tx1"/>
                          </a:solidFill>
                          <a:effectLst/>
                          <a:latin typeface="Sylfaen" panose="010A0502050306030303" pitchFamily="18" charset="0"/>
                        </a:rPr>
                        <a:t>რისკები</a:t>
                      </a:r>
                      <a:endParaRPr lang="en-US" sz="1600" b="0" u="none" dirty="0">
                        <a:solidFill>
                          <a:schemeClr val="tx1"/>
                        </a:solidFill>
                        <a:effectLst/>
                        <a:latin typeface="Sylfaen" panose="010A0502050306030303" pitchFamily="18" charset="0"/>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ზემოქმედება სატრანსპორტო ნაკადებზე</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600" kern="1200" dirty="0" smtClean="0">
                          <a:solidFill>
                            <a:schemeClr val="dk1"/>
                          </a:solidFill>
                          <a:effectLst/>
                          <a:latin typeface="Sylfaen" panose="010A0502050306030303" pitchFamily="18" charset="0"/>
                          <a:ea typeface="+mn-ea"/>
                          <a:cs typeface="+mn-cs"/>
                        </a:rPr>
                        <a:t>ზემოქმედება ისტორიულ-კულტურულ ძეგლებზე</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1" name="TextBox 20">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effectLst>
                <a:outerShdw blurRad="38100" dist="38100" dir="2700000" algn="tl">
                  <a:srgbClr val="000000">
                    <a:alpha val="43137"/>
                  </a:srgbClr>
                </a:outerShdw>
              </a:effectLst>
              <a:latin typeface="Sylfaen" panose="010A0502050306030303" pitchFamily="18" charset="0"/>
            </a:endParaRPr>
          </a:p>
        </p:txBody>
      </p:sp>
      <p:sp>
        <p:nvSpPr>
          <p:cNvPr id="5" name="Rectangle 4"/>
          <p:cNvSpPr/>
          <p:nvPr/>
        </p:nvSpPr>
        <p:spPr>
          <a:xfrm>
            <a:off x="5968620" y="5242753"/>
            <a:ext cx="6096000" cy="1754326"/>
          </a:xfrm>
          <a:prstGeom prst="rect">
            <a:avLst/>
          </a:prstGeom>
          <a:solidFill>
            <a:srgbClr val="E3173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algn="ctr">
              <a:spcBef>
                <a:spcPts val="600"/>
              </a:spcBef>
              <a:spcAft>
                <a:spcPts val="600"/>
              </a:spcAft>
            </a:pPr>
            <a:r>
              <a:rPr lang="ka-GE" dirty="0" smtClean="0">
                <a:solidFill>
                  <a:schemeClr val="bg1"/>
                </a:solidFill>
                <a:latin typeface="Sylfaen" panose="010A0502050306030303" pitchFamily="18" charset="0"/>
              </a:rPr>
              <a:t>ბუნებრივ </a:t>
            </a:r>
            <a:r>
              <a:rPr lang="ka-GE" dirty="0">
                <a:solidFill>
                  <a:schemeClr val="bg1"/>
                </a:solidFill>
                <a:latin typeface="Sylfaen" panose="010A0502050306030303" pitchFamily="18" charset="0"/>
              </a:rPr>
              <a:t>და სოციალურ გარემოზე შესაძლო ზემოქმედების შერბილების ღონისძიებების დეტალური პროგრამის დამუშავება მოხდება შეფასების შემდგომ ეტაპზე (გზშ-ის ანგარიშის მომზადება), როდესაც ცნობილი გახდება პროექტის </a:t>
            </a:r>
            <a:r>
              <a:rPr lang="ka-GE" dirty="0" smtClean="0">
                <a:solidFill>
                  <a:schemeClr val="bg1"/>
                </a:solidFill>
                <a:latin typeface="Sylfaen" panose="010A0502050306030303" pitchFamily="18" charset="0"/>
              </a:rPr>
              <a:t>კონკრეტული ტექნიკური </a:t>
            </a:r>
            <a:r>
              <a:rPr lang="ka-GE" dirty="0">
                <a:solidFill>
                  <a:schemeClr val="bg1"/>
                </a:solidFill>
                <a:latin typeface="Sylfaen" panose="010A0502050306030303" pitchFamily="18" charset="0"/>
              </a:rPr>
              <a:t>დეტალები.</a:t>
            </a:r>
          </a:p>
        </p:txBody>
      </p:sp>
    </p:spTree>
    <p:extLst>
      <p:ext uri="{BB962C8B-B14F-4D97-AF65-F5344CB8AC3E}">
        <p14:creationId xmlns:p14="http://schemas.microsoft.com/office/powerpoint/2010/main" val="3585227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16</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9" name="Right Arrow 8"/>
          <p:cNvSpPr/>
          <p:nvPr/>
        </p:nvSpPr>
        <p:spPr>
          <a:xfrm>
            <a:off x="-20424" y="755986"/>
            <a:ext cx="4074901" cy="2858904"/>
          </a:xfrm>
          <a:prstGeom prst="rightArrow">
            <a:avLst>
              <a:gd name="adj1" fmla="val 50000"/>
              <a:gd name="adj2" fmla="val 3275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spcBef>
                <a:spcPct val="0"/>
              </a:spcBef>
              <a:defRPr/>
            </a:pPr>
            <a:r>
              <a:rPr lang="ka-GE" noProof="1" smtClean="0">
                <a:effectLst>
                  <a:outerShdw blurRad="38100" dist="38100" dir="2700000" algn="tl">
                    <a:srgbClr val="000000">
                      <a:alpha val="43137"/>
                    </a:srgbClr>
                  </a:outerShdw>
                </a:effectLst>
                <a:latin typeface="Sylfaen" pitchFamily="18" charset="0"/>
              </a:rPr>
              <a:t>ექსპლუატაციის ფაზაზე შემარბილებელი ღონისძიებების გატარება საჭიროა შემდეგი </a:t>
            </a:r>
            <a:r>
              <a:rPr lang="ka-GE" noProof="1" smtClean="0">
                <a:effectLst>
                  <a:outerShdw blurRad="38100" dist="38100" dir="2700000" algn="tl">
                    <a:srgbClr val="000000">
                      <a:alpha val="43137"/>
                    </a:srgbClr>
                  </a:outerShdw>
                </a:effectLst>
                <a:latin typeface="Sylfaen" pitchFamily="18" charset="0"/>
              </a:rPr>
              <a:t>ფაქტორების </a:t>
            </a:r>
            <a:r>
              <a:rPr lang="ka-GE" noProof="1" smtClean="0">
                <a:effectLst>
                  <a:outerShdw blurRad="38100" dist="38100" dir="2700000" algn="tl">
                    <a:srgbClr val="000000">
                      <a:alpha val="43137"/>
                    </a:srgbClr>
                  </a:outerShdw>
                </a:effectLst>
                <a:latin typeface="Sylfaen" pitchFamily="18" charset="0"/>
              </a:rPr>
              <a:t>მიმართებაში</a:t>
            </a:r>
            <a:endParaRPr lang="ka-GE" noProof="1">
              <a:effectLst>
                <a:outerShdw blurRad="38100" dist="38100" dir="2700000" algn="tl">
                  <a:srgbClr val="000000">
                    <a:alpha val="43137"/>
                  </a:srgbClr>
                </a:outerShdw>
              </a:effectLst>
              <a:latin typeface="Sylfaen"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3011828784"/>
              </p:ext>
            </p:extLst>
          </p:nvPr>
        </p:nvGraphicFramePr>
        <p:xfrm>
          <a:off x="4068126" y="1524866"/>
          <a:ext cx="7015544" cy="1315963"/>
        </p:xfrm>
        <a:graphic>
          <a:graphicData uri="http://schemas.openxmlformats.org/drawingml/2006/table">
            <a:tbl>
              <a:tblPr>
                <a:tableStyleId>{5C22544A-7EE6-4342-B048-85BDC9FD1C3A}</a:tableStyleId>
              </a:tblPr>
              <a:tblGrid>
                <a:gridCol w="7015544"/>
              </a:tblGrid>
              <a:tr h="410707">
                <a:tc>
                  <a:txBody>
                    <a:bodyPr/>
                    <a:lstStyle/>
                    <a:p>
                      <a:pPr algn="l">
                        <a:lnSpc>
                          <a:spcPct val="115000"/>
                        </a:lnSpc>
                        <a:spcBef>
                          <a:spcPts val="600"/>
                        </a:spcBef>
                        <a:spcAft>
                          <a:spcPts val="0"/>
                        </a:spcAft>
                      </a:pPr>
                      <a:r>
                        <a:rPr lang="ka-GE" sz="1600" b="1" u="none" dirty="0" smtClean="0">
                          <a:solidFill>
                            <a:schemeClr val="tx1"/>
                          </a:solidFill>
                          <a:effectLst/>
                          <a:latin typeface="Sylfaen" panose="010A0502050306030303" pitchFamily="18" charset="0"/>
                        </a:rPr>
                        <a:t>ზემოქმედების აღწერა</a:t>
                      </a:r>
                      <a:endParaRPr lang="en-US" sz="1600" b="1"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mpd="sng">
                      <a:noFill/>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800" kern="1200" dirty="0" smtClean="0">
                          <a:solidFill>
                            <a:schemeClr val="dk1"/>
                          </a:solidFill>
                          <a:effectLst/>
                          <a:latin typeface="+mn-lt"/>
                          <a:ea typeface="+mn-ea"/>
                          <a:cs typeface="+mn-cs"/>
                        </a:rPr>
                        <a:t>ზემოქმედება ფლორისტულ გარემოზე</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r>
                        <a:rPr lang="ka-GE" sz="1800" kern="1200" dirty="0" smtClean="0">
                          <a:solidFill>
                            <a:schemeClr val="dk1"/>
                          </a:solidFill>
                          <a:effectLst/>
                          <a:latin typeface="+mn-lt"/>
                          <a:ea typeface="+mn-ea"/>
                          <a:cs typeface="+mn-cs"/>
                        </a:rPr>
                        <a:t>ფრინველებზე პირდაპირი ზემოქმედება</a:t>
                      </a:r>
                      <a:endParaRPr lang="ka-GE" sz="1800" kern="1200" dirty="0">
                        <a:solidFill>
                          <a:schemeClr val="dk1"/>
                        </a:solidFill>
                        <a:effectLst/>
                        <a:latin typeface="+mn-lt"/>
                        <a:ea typeface="+mn-ea"/>
                        <a:cs typeface="+mn-cs"/>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r>
              <a:tr h="267501">
                <a:tc>
                  <a:txBody>
                    <a:bodyPr/>
                    <a:lstStyle/>
                    <a:p>
                      <a:pPr algn="l">
                        <a:lnSpc>
                          <a:spcPct val="115000"/>
                        </a:lnSpc>
                        <a:spcBef>
                          <a:spcPts val="600"/>
                        </a:spcBef>
                        <a:spcAft>
                          <a:spcPts val="0"/>
                        </a:spcAft>
                      </a:pPr>
                      <a:r>
                        <a:rPr lang="ka-GE" sz="1800" kern="1200" dirty="0" smtClean="0">
                          <a:solidFill>
                            <a:schemeClr val="dk1"/>
                          </a:solidFill>
                          <a:effectLst/>
                          <a:latin typeface="+mn-lt"/>
                          <a:ea typeface="+mn-ea"/>
                          <a:cs typeface="+mn-cs"/>
                        </a:rPr>
                        <a:t>ჯანმრთელობასა და უსაფრთხოებასთან დაკავშირებული რისკები</a:t>
                      </a:r>
                      <a:endParaRPr lang="en-US" sz="1600" b="0" u="none" dirty="0">
                        <a:solidFill>
                          <a:schemeClr val="tx1"/>
                        </a:solidFill>
                        <a:effectLst/>
                        <a:latin typeface="Sylfaen" panose="010A0502050306030303" pitchFamily="18" charset="0"/>
                        <a:ea typeface="Calibri"/>
                        <a:cs typeface="Times New Roman"/>
                      </a:endParaRPr>
                    </a:p>
                  </a:txBody>
                  <a:tcPr marL="36782" marR="36782" marT="0" marB="0" anchor="ctr">
                    <a:lnL w="12700" cmpd="sng">
                      <a:noFill/>
                    </a:lnL>
                    <a:lnR w="12700" cmpd="sng">
                      <a:noFill/>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1" name="TextBox 20">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effectLst>
                <a:outerShdw blurRad="38100" dist="38100" dir="2700000" algn="tl">
                  <a:srgbClr val="000000">
                    <a:alpha val="43137"/>
                  </a:srgbClr>
                </a:outerShdw>
              </a:effectLst>
              <a:latin typeface="Sylfaen" panose="010A0502050306030303" pitchFamily="18" charset="0"/>
            </a:endParaRPr>
          </a:p>
        </p:txBody>
      </p:sp>
      <p:sp>
        <p:nvSpPr>
          <p:cNvPr id="22" name="Rectangle 21"/>
          <p:cNvSpPr/>
          <p:nvPr/>
        </p:nvSpPr>
        <p:spPr>
          <a:xfrm>
            <a:off x="6982410" y="3008748"/>
            <a:ext cx="4917490" cy="3570208"/>
          </a:xfrm>
          <a:prstGeom prst="rect">
            <a:avLst/>
          </a:prstGeom>
          <a:solidFill>
            <a:srgbClr val="E3173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wrap="square">
            <a:spAutoFit/>
          </a:bodyPr>
          <a:lstStyle/>
          <a:p>
            <a:pPr algn="ctr">
              <a:spcBef>
                <a:spcPts val="600"/>
              </a:spcBef>
              <a:spcAft>
                <a:spcPts val="600"/>
              </a:spcAft>
            </a:pPr>
            <a:r>
              <a:rPr lang="ka-GE" dirty="0" smtClean="0">
                <a:solidFill>
                  <a:schemeClr val="bg1"/>
                </a:solidFill>
                <a:latin typeface="Sylfaen" panose="010A0502050306030303" pitchFamily="18" charset="0"/>
              </a:rPr>
              <a:t>შესაბამისი შემარბილებელი ღონისძიებების გატარების, ასევე გარემოსდაცვითი მონიტორინგის გეგმის სათანადოდ განხორცილების პირობებში და სწორი მენეჯმენტის შემთხვევაში, შესაძლებელი იქნება ბუნებრივ და სოციალურ გარემოზე მოსალოდნელი ნეგატიური ზემოქმედებების თავიდან აცილება ან მაქსიმალურად შემცირება. </a:t>
            </a:r>
          </a:p>
          <a:p>
            <a:pPr algn="ctr">
              <a:spcBef>
                <a:spcPts val="600"/>
              </a:spcBef>
              <a:spcAft>
                <a:spcPts val="600"/>
              </a:spcAft>
            </a:pPr>
            <a:r>
              <a:rPr lang="ka-GE" dirty="0" smtClean="0">
                <a:solidFill>
                  <a:schemeClr val="bg1"/>
                </a:solidFill>
                <a:latin typeface="Sylfaen" panose="010A0502050306030303" pitchFamily="18" charset="0"/>
              </a:rPr>
              <a:t>ამ ღონისძიებების გეგმები დეტალურად იქნება განხილული დაგეგმილი საქმიანობის გზშ-ს ანგარიშში</a:t>
            </a:r>
            <a:endParaRPr lang="en-US" dirty="0">
              <a:solidFill>
                <a:schemeClr val="bg1"/>
              </a:solidFill>
              <a:latin typeface="Sylfaen" panose="010A0502050306030303" pitchFamily="18" charset="0"/>
            </a:endParaRPr>
          </a:p>
        </p:txBody>
      </p:sp>
    </p:spTree>
    <p:extLst>
      <p:ext uri="{BB962C8B-B14F-4D97-AF65-F5344CB8AC3E}">
        <p14:creationId xmlns:p14="http://schemas.microsoft.com/office/powerpoint/2010/main" val="28050729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solidFill>
                  <a:prstClr val="black">
                    <a:tint val="75000"/>
                  </a:prstClr>
                </a:solidFill>
              </a:rPr>
              <a:pPr/>
              <a:t>4/15/2020</a:t>
            </a:fld>
            <a:endParaRPr lang="en-US" dirty="0">
              <a:solidFill>
                <a:prstClr val="black">
                  <a:tint val="75000"/>
                </a:prstClr>
              </a:solidFill>
            </a:endParaRPr>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solidFill>
                  <a:prstClr val="black">
                    <a:tint val="75000"/>
                  </a:prstClr>
                </a:solidFill>
              </a:rPr>
              <a:pPr/>
              <a:t>17</a:t>
            </a:fld>
            <a:endParaRPr lang="en-US" dirty="0">
              <a:solidFill>
                <a:prstClr val="black">
                  <a:tint val="75000"/>
                </a:prstClr>
              </a:solidFill>
            </a:endParaRPr>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aphicFrame>
        <p:nvGraphicFramePr>
          <p:cNvPr id="20" name="Table 19"/>
          <p:cNvGraphicFramePr>
            <a:graphicFrameLocks noGrp="1"/>
          </p:cNvGraphicFramePr>
          <p:nvPr>
            <p:extLst>
              <p:ext uri="{D42A27DB-BD31-4B8C-83A1-F6EECF244321}">
                <p14:modId xmlns:p14="http://schemas.microsoft.com/office/powerpoint/2010/main" val="1192460559"/>
              </p:ext>
            </p:extLst>
          </p:nvPr>
        </p:nvGraphicFramePr>
        <p:xfrm>
          <a:off x="946299" y="1047787"/>
          <a:ext cx="10079664" cy="1213210"/>
        </p:xfrm>
        <a:graphic>
          <a:graphicData uri="http://schemas.openxmlformats.org/drawingml/2006/table">
            <a:tbl>
              <a:tblPr>
                <a:tableStyleId>{5C22544A-7EE6-4342-B048-85BDC9FD1C3A}</a:tableStyleId>
              </a:tblPr>
              <a:tblGrid>
                <a:gridCol w="10079664"/>
              </a:tblGrid>
              <a:tr h="1213210">
                <a:tc>
                  <a:txBody>
                    <a:bodyPr/>
                    <a:lstStyle/>
                    <a:p>
                      <a:pPr algn="just">
                        <a:spcBef>
                          <a:spcPts val="600"/>
                        </a:spcBef>
                        <a:spcAft>
                          <a:spcPts val="600"/>
                        </a:spcAft>
                      </a:pPr>
                      <a:r>
                        <a:rPr lang="ka-GE" sz="1600" dirty="0" smtClean="0">
                          <a:effectLst/>
                          <a:latin typeface="Sylfaen" panose="010A0502050306030303" pitchFamily="18" charset="0"/>
                          <a:ea typeface="Calibri" panose="020F0502020204030204" pitchFamily="34" charset="0"/>
                          <a:cs typeface="Times New Roman" panose="02020603050405020304" pitchFamily="18" charset="0"/>
                        </a:rPr>
                        <a:t>გზშ-ს ანგარიშის მომზადების პროცესში განხორციელდება საპროექტო ტერიტორიის დეტალური შესწავლა. ამასთანავე, გათვალისწინებული და გაანალიზებული იქნება პროექტირების შემდგომ ეტაპებზე დაზუსტებული ცალკეული საკითხები, მათ შორის, ნაგებობების ანძების რაოდენობა, მათი განთავსების ადგილების  ცვლილება და სხვა პარამეტრები.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82" marR="36782"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1" name="TextBox 20">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smtClean="0">
                <a:solidFill>
                  <a:prstClr val="black"/>
                </a:solidFill>
                <a:effectLst>
                  <a:outerShdw blurRad="38100" dist="38100" dir="2700000" algn="tl">
                    <a:srgbClr val="000000">
                      <a:alpha val="43137"/>
                    </a:srgbClr>
                  </a:outerShdw>
                </a:effectLst>
                <a:latin typeface="Sylfaen" panose="010A0502050306030303" pitchFamily="18" charset="0"/>
              </a:rPr>
              <a:t>გარემოზე ზემოქმედების შეფასება</a:t>
            </a:r>
            <a:endParaRPr lang="en-US" sz="2800" dirty="0">
              <a:solidFill>
                <a:prstClr val="black"/>
              </a:solidFill>
              <a:effectLst>
                <a:outerShdw blurRad="38100" dist="38100" dir="2700000" algn="tl">
                  <a:srgbClr val="000000">
                    <a:alpha val="43137"/>
                  </a:srgbClr>
                </a:outerShdw>
              </a:effectLst>
              <a:latin typeface="Sylfaen" panose="010A0502050306030303" pitchFamily="18"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179841113"/>
              </p:ext>
            </p:extLst>
          </p:nvPr>
        </p:nvGraphicFramePr>
        <p:xfrm>
          <a:off x="838200" y="2259515"/>
          <a:ext cx="10044000" cy="4937760"/>
        </p:xfrm>
        <a:graphic>
          <a:graphicData uri="http://schemas.openxmlformats.org/drawingml/2006/table">
            <a:tbl>
              <a:tblPr>
                <a:tableStyleId>{5C22544A-7EE6-4342-B048-85BDC9FD1C3A}</a:tableStyleId>
              </a:tblPr>
              <a:tblGrid>
                <a:gridCol w="10044000"/>
              </a:tblGrid>
              <a:tr h="1656000">
                <a:tc>
                  <a:txBody>
                    <a:bodyPr/>
                    <a:lstStyle/>
                    <a:p>
                      <a:pPr marL="0" algn="just" defTabSz="914400" rtl="0" eaLnBrk="1" latinLnBrk="0" hangingPunct="1">
                        <a:spcBef>
                          <a:spcPts val="600"/>
                        </a:spcBef>
                        <a:spcAft>
                          <a:spcPts val="600"/>
                        </a:spcAft>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გზშ-ის ფაზაზე შესწავლილი იქნება  შემდეგი ძირითადი საკითხები:</a:t>
                      </a:r>
                    </a:p>
                    <a:p>
                      <a:pPr marL="0" lvl="1" indent="-285750" algn="just" defTabSz="914400" rtl="0" eaLnBrk="1" latinLnBrk="0" hangingPunct="1">
                        <a:lnSpc>
                          <a:spcPct val="100000"/>
                        </a:lnSpc>
                        <a:spcBef>
                          <a:spcPts val="600"/>
                        </a:spcBef>
                        <a:spcAft>
                          <a:spcPts val="600"/>
                        </a:spcAft>
                        <a:buFont typeface="Wingdings" panose="05000000000000000000" pitchFamily="2" charset="2"/>
                        <a:buChar cha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გეოლოგიურ გარემო, საშიში-გეოდინამიკური პროცესების განვითარების რისკები;</a:t>
                      </a: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ბიოლოგიური გარემო, მათ შორის საქართველოს წითელ ნუსხაში</a:t>
                      </a:r>
                      <a:r>
                        <a:rPr lang="ka-GE" sz="1600" kern="1200" baseline="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შეტანილიო და საერთაშორისო შეთანხმებებით დაცული სახეობები; </a:t>
                      </a:r>
                      <a:endPar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endParaRP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ზურმუხტის ქსელის მიღებული უბნის</a:t>
                      </a:r>
                      <a:r>
                        <a:rPr lang="ka-GE" sz="1600" kern="1200" baseline="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საგურამოს ბიოლოგიური გარემო;</a:t>
                      </a: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ნარჩენების მართვის მდგომარეობა;</a:t>
                      </a: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სოციალურ-ეკონომიკური საკითხები,</a:t>
                      </a:r>
                      <a:r>
                        <a:rPr lang="ka-GE" sz="1600" kern="1200" baseline="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მათ შორის ფიზიკური და ეკონომიკური განსახლების რისკები;</a:t>
                      </a: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ეგხ-ის საწყის მონაკვეთზე</a:t>
                      </a:r>
                      <a:r>
                        <a:rPr lang="ka-GE" sz="1600" kern="1200" baseline="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ახალ საპროექტო დერეფანში ი</a:t>
                      </a: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სტორიულ-კულტურულ და არქეოლოგიურ ძეგლების კვლევა;</a:t>
                      </a: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დერეფანში არსებული ბუნებრივი და ხელოვნური ბარიერების კვლევა (მდინარეები, ბუნებრივი ხევები, ელექტროგადამცემი ხაზები გზები და სხვა).</a:t>
                      </a:r>
                      <a:r>
                        <a:rPr lang="ka-GE" sz="1600" kern="1200" baseline="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a:t>
                      </a:r>
                      <a:r>
                        <a:rPr lang="ka-GE"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rPr>
                        <a:t>  </a:t>
                      </a:r>
                      <a:endParaRPr lang="ru-RU"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endParaRP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endParaRPr lang="ru-RU"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endParaRPr>
                    </a:p>
                    <a:p>
                      <a:pPr marL="0" marR="0" lvl="1" indent="-285750" algn="just"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endParaRPr lang="ru-RU"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endParaRPr>
                    </a:p>
                    <a:p>
                      <a:pPr marL="0" lvl="1" indent="-285750" algn="just" defTabSz="914400" rtl="0" eaLnBrk="1" latinLnBrk="0" hangingPunct="1">
                        <a:spcBef>
                          <a:spcPts val="600"/>
                        </a:spcBef>
                        <a:spcAft>
                          <a:spcPts val="600"/>
                        </a:spcAft>
                        <a:buFont typeface="Wingdings" panose="05000000000000000000" pitchFamily="2" charset="2"/>
                        <a:buChar char="§"/>
                      </a:pPr>
                      <a:endParaRPr lang="ru-RU" sz="1600" kern="1200" dirty="0" smtClean="0">
                        <a:solidFill>
                          <a:schemeClr val="dk1"/>
                        </a:solidFill>
                        <a:effectLst/>
                        <a:latin typeface="Sylfaen" panose="010A0502050306030303" pitchFamily="18" charset="0"/>
                        <a:ea typeface="Calibri" panose="020F0502020204030204" pitchFamily="34" charset="0"/>
                        <a:cs typeface="Times New Roman" panose="02020603050405020304" pitchFamily="18" charset="0"/>
                      </a:endParaRPr>
                    </a:p>
                  </a:txBody>
                  <a:tcPr marL="36782" marR="36782"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833034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35AE457D-0397-41A5-A1CF-4C80622841D7}"/>
              </a:ext>
              <a:ext uri="{C183D7F6-B498-43B3-948B-1728B52AA6E4}">
                <adec:decorative xmlns="" xmlns:adec="http://schemas.microsoft.com/office/drawing/2017/decorative" val="1"/>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p:blipFill>
        <p:spPr>
          <a:xfrm>
            <a:off x="292100" y="362320"/>
            <a:ext cx="11607800" cy="6133360"/>
          </a:xfrm>
          <a:prstGeom prst="rect">
            <a:avLst/>
          </a:prstGeom>
        </p:spPr>
      </p:pic>
      <p:sp>
        <p:nvSpPr>
          <p:cNvPr id="8" name="TextBox 7">
            <a:extLst>
              <a:ext uri="{FF2B5EF4-FFF2-40B4-BE49-F238E27FC236}">
                <a16:creationId xmlns="" xmlns:a16="http://schemas.microsoft.com/office/drawing/2014/main" id="{3DC4CCBA-12AD-4433-A381-A03661E3D927}"/>
              </a:ext>
            </a:extLst>
          </p:cNvPr>
          <p:cNvSpPr txBox="1"/>
          <p:nvPr/>
        </p:nvSpPr>
        <p:spPr>
          <a:xfrm>
            <a:off x="0" y="2883445"/>
            <a:ext cx="12191999" cy="923330"/>
          </a:xfrm>
          <a:prstGeom prst="rect">
            <a:avLst/>
          </a:prstGeom>
          <a:solidFill>
            <a:schemeClr val="bg1">
              <a:lumMod val="85000"/>
            </a:schemeClr>
          </a:solidFill>
        </p:spPr>
        <p:txBody>
          <a:bodyPr wrap="square" lIns="0" tIns="0" rIns="0" bIns="0" rtlCol="0" anchor="ctr">
            <a:spAutoFit/>
          </a:bodyPr>
          <a:lstStyle/>
          <a:p>
            <a:pPr algn="ctr"/>
            <a:r>
              <a:rPr lang="ka-GE" sz="6000" i="1" dirty="0">
                <a:ln w="0"/>
                <a:solidFill>
                  <a:srgbClr val="E31737"/>
                </a:solidFill>
                <a:effectLst>
                  <a:outerShdw blurRad="38100" dist="38100" dir="2700000" algn="tl">
                    <a:srgbClr val="000000">
                      <a:alpha val="43137"/>
                    </a:srgbClr>
                  </a:outerShdw>
                </a:effectLst>
                <a:latin typeface="Sylfaen" pitchFamily="18" charset="0"/>
              </a:rPr>
              <a:t>გმადლობთ ყურადღებისთვის</a:t>
            </a:r>
            <a:r>
              <a:rPr lang="ka-GE" sz="6000" i="1" dirty="0" smtClean="0">
                <a:ln w="0"/>
                <a:solidFill>
                  <a:srgbClr val="E31737"/>
                </a:solidFill>
                <a:effectLst>
                  <a:outerShdw blurRad="38100" dist="38100" dir="2700000" algn="tl">
                    <a:srgbClr val="000000">
                      <a:alpha val="43137"/>
                    </a:srgbClr>
                  </a:outerShdw>
                </a:effectLst>
                <a:latin typeface="Sylfaen" pitchFamily="18" charset="0"/>
              </a:rPr>
              <a:t>!</a:t>
            </a:r>
            <a:endParaRPr lang="en-US" sz="6600" dirty="0">
              <a:solidFill>
                <a:srgbClr val="E31737"/>
              </a:solidFill>
              <a:effectLst>
                <a:outerShdw blurRad="38100" dist="38100" dir="2700000" algn="tl">
                  <a:srgbClr val="000000">
                    <a:alpha val="43137"/>
                  </a:srgbClr>
                </a:outerShdw>
              </a:effectLst>
              <a:latin typeface="+mj-lt"/>
            </a:endParaRPr>
          </a:p>
        </p:txBody>
      </p:sp>
      <p:sp>
        <p:nvSpPr>
          <p:cNvPr id="2" name="Title 1" hidden="1">
            <a:extLst>
              <a:ext uri="{FF2B5EF4-FFF2-40B4-BE49-F238E27FC236}">
                <a16:creationId xmlns="" xmlns:a16="http://schemas.microsoft.com/office/drawing/2014/main" id="{7E347D20-83CF-4765-A959-68F510CE976E}"/>
              </a:ext>
            </a:extLst>
          </p:cNvPr>
          <p:cNvSpPr>
            <a:spLocks noGrp="1"/>
          </p:cNvSpPr>
          <p:nvPr>
            <p:ph type="title" idx="4294967295"/>
          </p:nvPr>
        </p:nvSpPr>
        <p:spPr>
          <a:xfrm>
            <a:off x="0" y="365125"/>
            <a:ext cx="10515600" cy="1325563"/>
          </a:xfrm>
        </p:spPr>
        <p:txBody>
          <a:bodyPr/>
          <a:lstStyle/>
          <a:p>
            <a:r>
              <a:rPr lang="en-US" dirty="0"/>
              <a:t>Balanced scorecard slide 10</a:t>
            </a:r>
          </a:p>
        </p:txBody>
      </p:sp>
      <p:graphicFrame>
        <p:nvGraphicFramePr>
          <p:cNvPr id="9" name="Object 2"/>
          <p:cNvGraphicFramePr>
            <a:graphicFrameLocks noChangeAspect="1"/>
          </p:cNvGraphicFramePr>
          <p:nvPr>
            <p:extLst>
              <p:ext uri="{D42A27DB-BD31-4B8C-83A1-F6EECF244321}">
                <p14:modId xmlns:p14="http://schemas.microsoft.com/office/powerpoint/2010/main" val="872355736"/>
              </p:ext>
            </p:extLst>
          </p:nvPr>
        </p:nvGraphicFramePr>
        <p:xfrm>
          <a:off x="346692" y="451194"/>
          <a:ext cx="2299049" cy="994098"/>
        </p:xfrm>
        <a:graphic>
          <a:graphicData uri="http://schemas.openxmlformats.org/presentationml/2006/ole">
            <mc:AlternateContent xmlns:mc="http://schemas.openxmlformats.org/markup-compatibility/2006">
              <mc:Choice xmlns:v="urn:schemas-microsoft-com:vml" Requires="v">
                <p:oleObj spid="_x0000_s2062" name="Visio" r:id="rId5" imgW="3084378" imgH="1172340" progId="Visio.Drawing.11">
                  <p:embed/>
                </p:oleObj>
              </mc:Choice>
              <mc:Fallback>
                <p:oleObj name="Visio" r:id="rId5" imgW="3084378" imgH="1172340" progId="Visio.Drawing.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692" y="451194"/>
                        <a:ext cx="2299049" cy="994098"/>
                      </a:xfrm>
                      <a:prstGeom prst="rect">
                        <a:avLst/>
                      </a:prstGeom>
                      <a:noFill/>
                      <a:ln>
                        <a:noFill/>
                      </a:ln>
                      <a:effectLst/>
                      <a:extLst/>
                    </p:spPr>
                  </p:pic>
                </p:oleObj>
              </mc:Fallback>
            </mc:AlternateContent>
          </a:graphicData>
        </a:graphic>
      </p:graphicFrame>
      <p:sp>
        <p:nvSpPr>
          <p:cNvPr id="3" name="Rectangle 2"/>
          <p:cNvSpPr/>
          <p:nvPr/>
        </p:nvSpPr>
        <p:spPr>
          <a:xfrm>
            <a:off x="8254215" y="5326129"/>
            <a:ext cx="3645685" cy="1169551"/>
          </a:xfrm>
          <a:prstGeom prst="rect">
            <a:avLst/>
          </a:prstGeom>
          <a:solidFill>
            <a:schemeClr val="bg1">
              <a:lumMod val="85000"/>
            </a:schemeClr>
          </a:solidFill>
        </p:spPr>
        <p:txBody>
          <a:bodyPr wrap="square">
            <a:spAutoFit/>
          </a:bodyPr>
          <a:lstStyle/>
          <a:p>
            <a:pPr algn="r">
              <a:defRPr/>
            </a:pPr>
            <a:r>
              <a:rPr lang="ka-GE" sz="1400" dirty="0">
                <a:latin typeface="Sylfaen" pitchFamily="18" charset="0"/>
              </a:rPr>
              <a:t>შპს „გამა კონსალტინგი“</a:t>
            </a:r>
          </a:p>
          <a:p>
            <a:pPr algn="r">
              <a:defRPr/>
            </a:pPr>
            <a:r>
              <a:rPr lang="ka-GE" sz="1400" dirty="0">
                <a:latin typeface="Sylfaen" pitchFamily="18" charset="0"/>
              </a:rPr>
              <a:t>0192 თბილისი, გურამიშვილის გამზ. </a:t>
            </a:r>
            <a:r>
              <a:rPr lang="ka-GE" sz="1400" dirty="0" err="1" smtClean="0">
                <a:latin typeface="Sylfaen" pitchFamily="18" charset="0"/>
              </a:rPr>
              <a:t>19</a:t>
            </a:r>
            <a:r>
              <a:rPr lang="ka-GE" sz="1400" baseline="42000" dirty="0" err="1" smtClean="0">
                <a:latin typeface="Sylfaen" pitchFamily="18" charset="0"/>
              </a:rPr>
              <a:t>დ</a:t>
            </a:r>
            <a:r>
              <a:rPr lang="ka-GE" sz="1400" baseline="42000" dirty="0" smtClean="0">
                <a:latin typeface="Sylfaen" pitchFamily="18" charset="0"/>
              </a:rPr>
              <a:t> </a:t>
            </a:r>
            <a:endParaRPr lang="ka-GE" sz="1400" baseline="42000" dirty="0">
              <a:latin typeface="Sylfaen" pitchFamily="18" charset="0"/>
            </a:endParaRPr>
          </a:p>
          <a:p>
            <a:pPr algn="r">
              <a:defRPr/>
            </a:pPr>
            <a:r>
              <a:rPr lang="ka-GE" sz="1400" dirty="0">
                <a:latin typeface="Sylfaen" pitchFamily="18" charset="0"/>
              </a:rPr>
              <a:t>ტელ: +(995 32) </a:t>
            </a:r>
            <a:r>
              <a:rPr lang="ka-GE" sz="1400" dirty="0" smtClean="0">
                <a:latin typeface="Sylfaen" pitchFamily="18" charset="0"/>
              </a:rPr>
              <a:t>260 </a:t>
            </a:r>
            <a:r>
              <a:rPr lang="ka-GE" sz="1400" dirty="0">
                <a:latin typeface="Sylfaen" pitchFamily="18" charset="0"/>
              </a:rPr>
              <a:t>15 27</a:t>
            </a:r>
            <a:r>
              <a:rPr lang="en-US" sz="1400" dirty="0">
                <a:latin typeface="Sylfaen" pitchFamily="18" charset="0"/>
              </a:rPr>
              <a:t>; </a:t>
            </a:r>
            <a:endParaRPr lang="ka-GE" sz="1400" dirty="0">
              <a:latin typeface="Sylfaen" pitchFamily="18" charset="0"/>
            </a:endParaRPr>
          </a:p>
          <a:p>
            <a:pPr algn="r">
              <a:defRPr/>
            </a:pPr>
            <a:r>
              <a:rPr lang="ka-GE" sz="1400" dirty="0">
                <a:latin typeface="Sylfaen" pitchFamily="18" charset="0"/>
              </a:rPr>
              <a:t>E-</a:t>
            </a:r>
            <a:r>
              <a:rPr lang="ka-GE" sz="1400" dirty="0" err="1">
                <a:latin typeface="Sylfaen" pitchFamily="18" charset="0"/>
              </a:rPr>
              <a:t>mail</a:t>
            </a:r>
            <a:r>
              <a:rPr lang="ka-GE" sz="1400" dirty="0">
                <a:latin typeface="Sylfaen" pitchFamily="18" charset="0"/>
              </a:rPr>
              <a:t>: </a:t>
            </a:r>
            <a:r>
              <a:rPr lang="en-US" sz="1400" dirty="0">
                <a:latin typeface="Sylfaen" pitchFamily="18" charset="0"/>
              </a:rPr>
              <a:t>j.akhvlediani@gamma.ge</a:t>
            </a:r>
          </a:p>
          <a:p>
            <a:pPr algn="r">
              <a:defRPr/>
            </a:pPr>
            <a:r>
              <a:rPr lang="ka-GE" sz="1400" dirty="0" smtClean="0">
                <a:latin typeface="Sylfaen" pitchFamily="18" charset="0"/>
              </a:rPr>
              <a:t>www.facebook.com/gammaconsultingGeorgia</a:t>
            </a:r>
            <a:endParaRPr lang="en-US" sz="1400" dirty="0">
              <a:latin typeface="Sylfaen" pitchFamily="18" charset="0"/>
            </a:endParaRPr>
          </a:p>
        </p:txBody>
      </p:sp>
    </p:spTree>
    <p:extLst>
      <p:ext uri="{BB962C8B-B14F-4D97-AF65-F5344CB8AC3E}">
        <p14:creationId xmlns:p14="http://schemas.microsoft.com/office/powerpoint/2010/main" val="2609209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2</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463904" y="322878"/>
            <a:ext cx="9264193"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შესავალი</a:t>
            </a:r>
            <a:endParaRPr lang="en-US" sz="32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5" name="Rectangle 4"/>
          <p:cNvSpPr/>
          <p:nvPr/>
        </p:nvSpPr>
        <p:spPr>
          <a:xfrm>
            <a:off x="584200" y="898611"/>
            <a:ext cx="11023600" cy="5401479"/>
          </a:xfrm>
          <a:prstGeom prst="rect">
            <a:avLst/>
          </a:prstGeom>
        </p:spPr>
        <p:txBody>
          <a:bodyPr wrap="square">
            <a:spAutoFit/>
          </a:bodyPr>
          <a:lstStyle/>
          <a:p>
            <a:pPr algn="just">
              <a:spcBef>
                <a:spcPts val="300"/>
              </a:spcBef>
              <a:spcAft>
                <a:spcPts val="300"/>
              </a:spcAft>
            </a:pP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დაგეგმილ საქმიანობას წარმოადგენს, ელექტროგადამცემი </a:t>
            </a:r>
            <a:r>
              <a:rPr lang="ka-GE" sz="1500" dirty="0">
                <a:latin typeface="Sylfaen" panose="010A0502050306030303" pitchFamily="18" charset="0"/>
                <a:ea typeface="Times New Roman" panose="02020603050405020304" pitchFamily="18" charset="0"/>
                <a:cs typeface="Times New Roman" panose="02020603050405020304" pitchFamily="18" charset="0"/>
              </a:rPr>
              <a:t>ხაზის ქ/ს „გლდანი 220“-სა და ქ/ს „ქსანი 500“-ს შორის არსებული 220 კვ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ძაბვის</a:t>
            </a:r>
            <a:r>
              <a:rPr lang="en-US" sz="1500" dirty="0" smtClean="0">
                <a:latin typeface="Sylfaen" panose="010A0502050306030303" pitchFamily="18" charset="0"/>
                <a:ea typeface="Times New Roman" panose="02020603050405020304" pitchFamily="18" charset="0"/>
                <a:cs typeface="Times New Roman" panose="02020603050405020304" pitchFamily="18" charset="0"/>
              </a:rPr>
              <a:t>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ეგხ </a:t>
            </a:r>
            <a:r>
              <a:rPr lang="ka-GE" sz="1500" dirty="0">
                <a:latin typeface="Sylfaen" panose="010A0502050306030303" pitchFamily="18" charset="0"/>
                <a:ea typeface="Times New Roman" panose="02020603050405020304" pitchFamily="18" charset="0"/>
                <a:cs typeface="Times New Roman" panose="02020603050405020304" pitchFamily="18" charset="0"/>
              </a:rPr>
              <a:t>„არაგვი“-ს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გაორჯაჭვიანების პროექტის განხორციელება.</a:t>
            </a:r>
            <a:endParaRPr lang="ka-GE" sz="1500" dirty="0">
              <a:latin typeface="Sylfaen" panose="010A0502050306030303"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r>
              <a:rPr lang="ka-GE" sz="1500" dirty="0">
                <a:latin typeface="Sylfaen" panose="010A0502050306030303" pitchFamily="18" charset="0"/>
                <a:ea typeface="Times New Roman" panose="02020603050405020304" pitchFamily="18" charset="0"/>
                <a:cs typeface="Times New Roman" panose="02020603050405020304" pitchFamily="18" charset="0"/>
              </a:rPr>
              <a:t>არსებული ეგხ „არაგვი“ წარმოადგენს ერთჯაჭვა 220 კვ ძაბვის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ელექტროგადამცემ </a:t>
            </a:r>
            <a:r>
              <a:rPr lang="ka-GE" sz="1500" dirty="0">
                <a:latin typeface="Sylfaen" panose="010A0502050306030303" pitchFamily="18" charset="0"/>
                <a:ea typeface="Times New Roman" panose="02020603050405020304" pitchFamily="18" charset="0"/>
                <a:cs typeface="Times New Roman" panose="02020603050405020304" pitchFamily="18" charset="0"/>
              </a:rPr>
              <a:t>ხაზს, საერთო სიგრძით დაახლოებით 34 კმ.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აქედან:</a:t>
            </a:r>
            <a:endParaRPr lang="ka-GE" sz="1500" dirty="0">
              <a:latin typeface="Sylfaen" panose="010A0502050306030303" pitchFamily="18" charset="0"/>
              <a:ea typeface="Times New Roman" panose="02020603050405020304" pitchFamily="18" charset="0"/>
              <a:cs typeface="Times New Roman" panose="02020603050405020304" pitchFamily="18" charset="0"/>
            </a:endParaRPr>
          </a:p>
          <a:p>
            <a:pPr marL="742950" lvl="1" indent="-285750" algn="just">
              <a:spcBef>
                <a:spcPts val="300"/>
              </a:spcBef>
              <a:spcAft>
                <a:spcPts val="300"/>
              </a:spcAft>
              <a:buClr>
                <a:srgbClr val="E31737"/>
              </a:buClr>
              <a:buFont typeface="Wingdings" panose="05000000000000000000" pitchFamily="2" charset="2"/>
              <a:buChar char="§"/>
            </a:pPr>
            <a:r>
              <a:rPr lang="ka-GE" sz="1500" dirty="0">
                <a:latin typeface="Sylfaen" panose="010A0502050306030303" pitchFamily="18" charset="0"/>
                <a:ea typeface="Times New Roman" panose="02020603050405020304" pitchFamily="18" charset="0"/>
                <a:cs typeface="Times New Roman" panose="02020603050405020304" pitchFamily="18" charset="0"/>
              </a:rPr>
              <a:t>9.9 კმ-იანი მონაკვეთის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დერეფანი, </a:t>
            </a:r>
            <a:r>
              <a:rPr lang="ka-GE" sz="1500" dirty="0">
                <a:latin typeface="Sylfaen" panose="010A0502050306030303" pitchFamily="18" charset="0"/>
                <a:ea typeface="Times New Roman" panose="02020603050405020304" pitchFamily="18" charset="0"/>
                <a:cs typeface="Times New Roman" panose="02020603050405020304" pitchFamily="18" charset="0"/>
              </a:rPr>
              <a:t>მთლიანად იცვლება;</a:t>
            </a:r>
          </a:p>
          <a:p>
            <a:pPr marL="742950" lvl="1" indent="-285750" algn="just">
              <a:spcBef>
                <a:spcPts val="300"/>
              </a:spcBef>
              <a:spcAft>
                <a:spcPts val="300"/>
              </a:spcAft>
              <a:buClr>
                <a:srgbClr val="FF0000"/>
              </a:buClr>
              <a:buFont typeface="Wingdings" panose="05000000000000000000" pitchFamily="2" charset="2"/>
              <a:buChar char="§"/>
            </a:pPr>
            <a:r>
              <a:rPr lang="ka-GE" sz="1500" dirty="0">
                <a:latin typeface="Sylfaen" panose="010A0502050306030303" pitchFamily="18" charset="0"/>
                <a:ea typeface="Times New Roman" panose="02020603050405020304" pitchFamily="18" charset="0"/>
                <a:cs typeface="Times New Roman" panose="02020603050405020304" pitchFamily="18" charset="0"/>
              </a:rPr>
              <a:t>5.9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კმ-იან </a:t>
            </a:r>
            <a:r>
              <a:rPr lang="ka-GE" sz="1500" dirty="0">
                <a:latin typeface="Sylfaen" panose="010A0502050306030303" pitchFamily="18" charset="0"/>
                <a:ea typeface="Times New Roman" panose="02020603050405020304" pitchFamily="18" charset="0"/>
                <a:cs typeface="Times New Roman" panose="02020603050405020304" pitchFamily="18" charset="0"/>
              </a:rPr>
              <a:t>მონაკვეთზე მოხდება მხოლოდ მეორე ჯაჭვისთვის ახალი გირლიანდების და სადენების მონტაჟი;</a:t>
            </a:r>
          </a:p>
          <a:p>
            <a:pPr marL="742950" lvl="1" indent="-285750" algn="just">
              <a:spcBef>
                <a:spcPts val="300"/>
              </a:spcBef>
              <a:spcAft>
                <a:spcPts val="300"/>
              </a:spcAft>
              <a:buClr>
                <a:srgbClr val="FF0000"/>
              </a:buClr>
              <a:buFont typeface="Wingdings" panose="05000000000000000000" pitchFamily="2" charset="2"/>
              <a:buChar char="§"/>
            </a:pPr>
            <a:r>
              <a:rPr lang="ka-GE" sz="1500" dirty="0">
                <a:latin typeface="Sylfaen" panose="010A0502050306030303" pitchFamily="18" charset="0"/>
                <a:ea typeface="Times New Roman" panose="02020603050405020304" pitchFamily="18" charset="0"/>
                <a:cs typeface="Times New Roman" panose="02020603050405020304" pitchFamily="18" charset="0"/>
              </a:rPr>
              <a:t>დაახლოებით 1,6 კმ სიგრძის მონაკვეთი უცვლელი რჩება;</a:t>
            </a:r>
          </a:p>
          <a:p>
            <a:pPr marL="742950" lvl="1" indent="-285750" algn="just">
              <a:spcBef>
                <a:spcPts val="300"/>
              </a:spcBef>
              <a:spcAft>
                <a:spcPts val="300"/>
              </a:spcAft>
              <a:buClr>
                <a:srgbClr val="E31737"/>
              </a:buClr>
              <a:buFont typeface="Wingdings" panose="05000000000000000000" pitchFamily="2" charset="2"/>
              <a:buChar char="§"/>
            </a:pPr>
            <a:r>
              <a:rPr lang="ka-GE" sz="1500" dirty="0">
                <a:latin typeface="Sylfaen" panose="010A0502050306030303" pitchFamily="18" charset="0"/>
                <a:ea typeface="Times New Roman" panose="02020603050405020304" pitchFamily="18" charset="0"/>
                <a:cs typeface="Times New Roman" panose="02020603050405020304" pitchFamily="18" charset="0"/>
              </a:rPr>
              <a:t>16.5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კმ-იან </a:t>
            </a:r>
            <a:r>
              <a:rPr lang="ka-GE" sz="1500" dirty="0">
                <a:latin typeface="Sylfaen" panose="010A0502050306030303" pitchFamily="18" charset="0"/>
                <a:ea typeface="Times New Roman" panose="02020603050405020304" pitchFamily="18" charset="0"/>
                <a:cs typeface="Times New Roman" panose="02020603050405020304" pitchFamily="18" charset="0"/>
              </a:rPr>
              <a:t>მონაკვეთზე მოხდება ეგხ-ეს ანძების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გაორჯაჭვიანება, დემონტირებული იქნება რამდენიმე </a:t>
            </a:r>
            <a:r>
              <a:rPr lang="ka-GE" sz="1500" dirty="0">
                <a:latin typeface="Sylfaen" panose="010A0502050306030303" pitchFamily="18" charset="0"/>
                <a:ea typeface="Times New Roman" panose="02020603050405020304" pitchFamily="18" charset="0"/>
                <a:cs typeface="Times New Roman" panose="02020603050405020304" pitchFamily="18" charset="0"/>
              </a:rPr>
              <a:t>საყრდენი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ანძა და დამონტაჟდება </a:t>
            </a:r>
            <a:r>
              <a:rPr lang="ka-GE" sz="1500" dirty="0">
                <a:latin typeface="Sylfaen" panose="010A0502050306030303" pitchFamily="18" charset="0"/>
                <a:ea typeface="Times New Roman" panose="02020603050405020304" pitchFamily="18" charset="0"/>
                <a:cs typeface="Times New Roman" panose="02020603050405020304" pitchFamily="18" charset="0"/>
              </a:rPr>
              <a:t>ახალი საყრდენები. </a:t>
            </a:r>
            <a:endParaRPr lang="ka-GE" sz="1500" dirty="0" smtClean="0">
              <a:latin typeface="Sylfaen" panose="010A0502050306030303" pitchFamily="18" charset="0"/>
              <a:ea typeface="Times New Roman" panose="02020603050405020304" pitchFamily="18" charset="0"/>
              <a:cs typeface="Times New Roman" panose="02020603050405020304" pitchFamily="18" charset="0"/>
            </a:endParaRPr>
          </a:p>
          <a:p>
            <a:pPr marL="0" lvl="1" algn="just">
              <a:spcBef>
                <a:spcPts val="300"/>
              </a:spcBef>
              <a:spcAft>
                <a:spcPts val="300"/>
              </a:spcAft>
              <a:buClr>
                <a:srgbClr val="E31737"/>
              </a:buClr>
            </a:pP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ქ/ს </a:t>
            </a:r>
            <a:r>
              <a:rPr lang="ka-GE" sz="1500" dirty="0">
                <a:latin typeface="Sylfaen" panose="010A0502050306030303" pitchFamily="18" charset="0"/>
                <a:ea typeface="Times New Roman" panose="02020603050405020304" pitchFamily="18" charset="0"/>
                <a:cs typeface="Times New Roman" panose="02020603050405020304" pitchFamily="18" charset="0"/>
              </a:rPr>
              <a:t>„გლდანი 220“-დან 9.9 კმ სიგრძის საწყისი მონაკვეთი გაივლის ახალ დერეფანში,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არსებული მარშრუტის </a:t>
            </a:r>
            <a:r>
              <a:rPr lang="ka-GE" sz="1500" dirty="0">
                <a:latin typeface="Sylfaen" panose="010A0502050306030303" pitchFamily="18" charset="0"/>
                <a:ea typeface="Times New Roman" panose="02020603050405020304" pitchFamily="18" charset="0"/>
                <a:cs typeface="Times New Roman" panose="02020603050405020304" pitchFamily="18" charset="0"/>
              </a:rPr>
              <a:t>ზედა ნიშნულებზე.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ცვლილების მიზანია: </a:t>
            </a:r>
            <a:r>
              <a:rPr lang="ka-GE" sz="1500" dirty="0">
                <a:latin typeface="Sylfaen" panose="010A0502050306030303" pitchFamily="18" charset="0"/>
                <a:ea typeface="Times New Roman" panose="02020603050405020304" pitchFamily="18" charset="0"/>
                <a:cs typeface="Times New Roman" panose="02020603050405020304" pitchFamily="18" charset="0"/>
              </a:rPr>
              <a:t>ეგხ-ის  მჭიდროდ დასახლებული ურბანული ზონის  ფარგლებს გარეთ გატანა. ეგხ-ის დანარჩენ ნაწილზე არსებული დერეფანი არ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შეიცვლება.</a:t>
            </a:r>
          </a:p>
          <a:p>
            <a:pPr marL="0" lvl="1" algn="just">
              <a:spcBef>
                <a:spcPts val="300"/>
              </a:spcBef>
              <a:spcAft>
                <a:spcPts val="300"/>
              </a:spcAft>
              <a:buClr>
                <a:srgbClr val="E31737"/>
              </a:buClr>
            </a:pPr>
            <a:r>
              <a:rPr lang="ka-GE" sz="1500" dirty="0">
                <a:latin typeface="Sylfaen" panose="010A0502050306030303" pitchFamily="18" charset="0"/>
                <a:ea typeface="Times New Roman" panose="02020603050405020304" pitchFamily="18" charset="0"/>
                <a:cs typeface="Times New Roman" panose="02020603050405020304" pitchFamily="18" charset="0"/>
              </a:rPr>
              <a:t>განხილვის საგანს წარმოადგენს, დაგეგმილი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საქმიანობის ტექნიკურ-ეკონომიკური </a:t>
            </a:r>
            <a:r>
              <a:rPr lang="ka-GE" sz="1500" dirty="0">
                <a:latin typeface="Sylfaen" panose="010A0502050306030303" pitchFamily="18" charset="0"/>
                <a:ea typeface="Times New Roman" panose="02020603050405020304" pitchFamily="18" charset="0"/>
                <a:cs typeface="Times New Roman" panose="02020603050405020304" pitchFamily="18" charset="0"/>
              </a:rPr>
              <a:t>დასაბუთების პროექტის სკოპინგის ანგარიში</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a:t>
            </a:r>
          </a:p>
          <a:p>
            <a:pPr marL="0" lvl="1" algn="just">
              <a:spcBef>
                <a:spcPts val="300"/>
              </a:spcBef>
              <a:spcAft>
                <a:spcPts val="300"/>
              </a:spcAft>
              <a:buClr>
                <a:srgbClr val="E31737"/>
              </a:buClr>
            </a:pPr>
            <a:r>
              <a:rPr lang="ka-GE" sz="1500" dirty="0">
                <a:latin typeface="Sylfaen" panose="010A0502050306030303" pitchFamily="18" charset="0"/>
                <a:ea typeface="Times New Roman" panose="02020603050405020304" pitchFamily="18" charset="0"/>
                <a:cs typeface="Times New Roman" panose="02020603050405020304" pitchFamily="18" charset="0"/>
              </a:rPr>
              <a:t>სკოპინგის ანგარიში მომზადებულია საქართველოს კანონის „გარემოსდაცვითი შეფასების კოდექსის“ პირველი დანართის 28-ე მუხლის შესაბამისად, რომლის მიხედვით „220 კილოვოლტი ან მეტი ძაბვის მიწისზედა ან/და მიწისქვეშა ელექტროგადამცემი ხაზის გაყვანა, რომლის სიგრძე 15 კილომეტრზე მეტია“ ექვემდებარება გზშ-ის პროცედურას. ხოლო გზშ-ს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პირველ ეტაპს </a:t>
            </a:r>
            <a:r>
              <a:rPr lang="ka-GE" sz="1500" dirty="0">
                <a:latin typeface="Sylfaen" panose="010A0502050306030303" pitchFamily="18" charset="0"/>
                <a:ea typeface="Times New Roman" panose="02020603050405020304" pitchFamily="18" charset="0"/>
                <a:cs typeface="Times New Roman" panose="02020603050405020304" pitchFamily="18" charset="0"/>
              </a:rPr>
              <a:t>სკოპინგის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პროცედურა წარმოადგენს.</a:t>
            </a:r>
            <a:endParaRPr lang="ka-GE" sz="1500" dirty="0">
              <a:latin typeface="Sylfaen" panose="010A0502050306030303" pitchFamily="18" charset="0"/>
              <a:ea typeface="Times New Roman" panose="02020603050405020304" pitchFamily="18" charset="0"/>
              <a:cs typeface="Times New Roman" panose="02020603050405020304" pitchFamily="18" charset="0"/>
            </a:endParaRPr>
          </a:p>
          <a:p>
            <a:pPr marL="0" lvl="1" algn="just">
              <a:spcBef>
                <a:spcPts val="300"/>
              </a:spcBef>
              <a:spcAft>
                <a:spcPts val="300"/>
              </a:spcAft>
              <a:buClr>
                <a:srgbClr val="E31737"/>
              </a:buClr>
            </a:pPr>
            <a:r>
              <a:rPr lang="ka-GE" sz="1500" dirty="0">
                <a:latin typeface="Sylfaen" panose="010A0502050306030303" pitchFamily="18" charset="0"/>
                <a:ea typeface="Times New Roman" panose="02020603050405020304" pitchFamily="18" charset="0"/>
                <a:cs typeface="Times New Roman" panose="02020603050405020304" pitchFamily="18" charset="0"/>
              </a:rPr>
              <a:t>პროექტს ახორციელებს სს „სახელმწიფო ელექტროსისტემა“, ხოლო </a:t>
            </a:r>
            <a:r>
              <a:rPr lang="ka-GE" sz="1500" dirty="0" smtClean="0">
                <a:latin typeface="Sylfaen" panose="010A0502050306030303" pitchFamily="18" charset="0"/>
                <a:ea typeface="Times New Roman" panose="02020603050405020304" pitchFamily="18" charset="0"/>
                <a:cs typeface="Times New Roman" panose="02020603050405020304" pitchFamily="18" charset="0"/>
              </a:rPr>
              <a:t>გარემოსდაცვით დოკუმენტაციას ამზადებს  </a:t>
            </a:r>
            <a:r>
              <a:rPr lang="ka-GE" sz="1500" dirty="0">
                <a:latin typeface="Sylfaen" panose="010A0502050306030303" pitchFamily="18" charset="0"/>
                <a:ea typeface="Times New Roman" panose="02020603050405020304" pitchFamily="18" charset="0"/>
                <a:cs typeface="Times New Roman" panose="02020603050405020304" pitchFamily="18" charset="0"/>
              </a:rPr>
              <a:t>შპს „გამა კონსალტინგი“.</a:t>
            </a:r>
          </a:p>
        </p:txBody>
      </p:sp>
    </p:spTree>
    <p:extLst>
      <p:ext uri="{BB962C8B-B14F-4D97-AF65-F5344CB8AC3E}">
        <p14:creationId xmlns:p14="http://schemas.microsoft.com/office/powerpoint/2010/main" val="3875146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3</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2089607" y="325099"/>
            <a:ext cx="9264193" cy="430887"/>
          </a:xfrm>
          <a:prstGeom prst="rect">
            <a:avLst/>
          </a:prstGeom>
          <a:noFill/>
        </p:spPr>
        <p:txBody>
          <a:bodyPr wrap="square" lIns="0" tIns="0" rIns="0" bIns="0" rtlCol="0" anchor="ctr">
            <a:spAutoFit/>
          </a:bodyPr>
          <a:lstStyle/>
          <a:p>
            <a:pPr algn="r"/>
            <a:r>
              <a:rPr lang="ka-GE" sz="2800" dirty="0">
                <a:effectLst>
                  <a:outerShdw blurRad="38100" dist="38100" dir="2700000" algn="tl">
                    <a:srgbClr val="000000">
                      <a:alpha val="43137"/>
                    </a:srgbClr>
                  </a:outerShdw>
                </a:effectLst>
                <a:latin typeface="Sylfaen" panose="010A0502050306030303" pitchFamily="18" charset="0"/>
              </a:rPr>
              <a:t>სკოპინგის </a:t>
            </a:r>
            <a:r>
              <a:rPr lang="ka-GE" sz="2800" dirty="0" smtClean="0">
                <a:effectLst>
                  <a:outerShdw blurRad="38100" dist="38100" dir="2700000" algn="tl">
                    <a:srgbClr val="000000">
                      <a:alpha val="43137"/>
                    </a:srgbClr>
                  </a:outerShdw>
                </a:effectLst>
                <a:latin typeface="Sylfaen" panose="010A0502050306030303" pitchFamily="18" charset="0"/>
              </a:rPr>
              <a:t>ფაზა </a:t>
            </a:r>
            <a:r>
              <a:rPr lang="ka-GE" sz="2800" dirty="0">
                <a:effectLst>
                  <a:outerShdw blurRad="38100" dist="38100" dir="2700000" algn="tl">
                    <a:srgbClr val="000000">
                      <a:alpha val="43137"/>
                    </a:srgbClr>
                  </a:outerShdw>
                </a:effectLst>
                <a:latin typeface="Sylfaen" panose="010A0502050306030303" pitchFamily="18" charset="0"/>
              </a:rPr>
              <a:t>- საკანომდებლო ასპექტი</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5" name="Rectangle 4"/>
          <p:cNvSpPr/>
          <p:nvPr/>
        </p:nvSpPr>
        <p:spPr>
          <a:xfrm>
            <a:off x="584200" y="1034538"/>
            <a:ext cx="11023600" cy="4131900"/>
          </a:xfrm>
          <a:prstGeom prst="rect">
            <a:avLst/>
          </a:prstGeom>
        </p:spPr>
        <p:txBody>
          <a:bodyPr wrap="square">
            <a:spAutoFit/>
          </a:bodyPr>
          <a:lstStyle/>
          <a:p>
            <a:pPr algn="just">
              <a:spcBef>
                <a:spcPts val="300"/>
              </a:spcBef>
              <a:spcAft>
                <a:spcPts val="300"/>
              </a:spcAft>
            </a:pPr>
            <a:r>
              <a:rPr lang="ka-GE" sz="1600" dirty="0">
                <a:latin typeface="Sylfaen" panose="010A0502050306030303" pitchFamily="18" charset="0"/>
              </a:rPr>
              <a:t>საქართველოს კანონის „გარემოსდაცვითი შეფასების კოდექსი“-</a:t>
            </a:r>
            <a:r>
              <a:rPr lang="ka-GE" sz="1600" dirty="0" smtClean="0">
                <a:latin typeface="Sylfaen" panose="010A0502050306030303" pitchFamily="18" charset="0"/>
              </a:rPr>
              <a:t>ს </a:t>
            </a:r>
            <a:r>
              <a:rPr lang="ka-GE" sz="1600" dirty="0">
                <a:latin typeface="Sylfaen" panose="010A0502050306030303" pitchFamily="18" charset="0"/>
              </a:rPr>
              <a:t>მე-8 მუხლის </a:t>
            </a:r>
            <a:r>
              <a:rPr lang="ka-GE" sz="1600" dirty="0" smtClean="0">
                <a:latin typeface="Sylfaen" panose="010A0502050306030303" pitchFamily="18" charset="0"/>
              </a:rPr>
              <a:t>შესაბამისად, სკოპინგის ანგარიში </a:t>
            </a:r>
            <a:r>
              <a:rPr lang="ka-GE" sz="1600" dirty="0">
                <a:latin typeface="Sylfaen" panose="010A0502050306030303" pitchFamily="18" charset="0"/>
              </a:rPr>
              <a:t>მოიცავს შემდეგ ინფორმაციას:</a:t>
            </a:r>
          </a:p>
          <a:p>
            <a:pPr marL="742950" lvl="1" indent="-285750" algn="just">
              <a:spcBef>
                <a:spcPts val="300"/>
              </a:spcBef>
              <a:spcAft>
                <a:spcPts val="300"/>
              </a:spcAft>
              <a:buClr>
                <a:srgbClr val="E31737"/>
              </a:buClr>
              <a:buFont typeface="Wingdings" panose="05000000000000000000" pitchFamily="2" charset="2"/>
              <a:buChar char="§"/>
            </a:pPr>
            <a:r>
              <a:rPr lang="ka-GE" sz="1600" dirty="0">
                <a:latin typeface="Sylfaen" panose="010A0502050306030303" pitchFamily="18" charset="0"/>
                <a:ea typeface="Times New Roman" panose="02020603050405020304" pitchFamily="18" charset="0"/>
                <a:cs typeface="Times New Roman" panose="02020603050405020304" pitchFamily="18" charset="0"/>
              </a:rPr>
              <a:t>დაგეგმილი საქმიანობის მოკლე აღწერას, მათ შორის: ინფორმაცია საქმიანობის განხორციელების ადგილის შესახებ, ობიექტის საპროექტო მახასიათებლები, ოპერირების პროცესის პრინციპები და სხვ; </a:t>
            </a:r>
          </a:p>
          <a:p>
            <a:pPr marL="742950" lvl="1" indent="-285750" algn="just">
              <a:spcBef>
                <a:spcPts val="300"/>
              </a:spcBef>
              <a:spcAft>
                <a:spcPts val="300"/>
              </a:spcAft>
              <a:buClr>
                <a:srgbClr val="E31737"/>
              </a:buClr>
              <a:buFont typeface="Wingdings" panose="05000000000000000000" pitchFamily="2" charset="2"/>
              <a:buChar char="§"/>
            </a:pP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დაგეგმილი </a:t>
            </a:r>
            <a:r>
              <a:rPr lang="ka-GE" sz="1600" dirty="0">
                <a:latin typeface="Sylfaen" panose="010A0502050306030303" pitchFamily="18" charset="0"/>
                <a:ea typeface="Times New Roman" panose="02020603050405020304" pitchFamily="18" charset="0"/>
                <a:cs typeface="Times New Roman" panose="02020603050405020304" pitchFamily="18" charset="0"/>
              </a:rPr>
              <a:t>საქმიანობის და მისი განხორციელების ადგილის ალტერნატიული ვარიანტების აღწერას;</a:t>
            </a:r>
          </a:p>
          <a:p>
            <a:pPr marL="742950" lvl="1" indent="-285750" algn="just">
              <a:spcBef>
                <a:spcPts val="300"/>
              </a:spcBef>
              <a:spcAft>
                <a:spcPts val="300"/>
              </a:spcAft>
              <a:buClr>
                <a:srgbClr val="E31737"/>
              </a:buClr>
              <a:buFont typeface="Wingdings" panose="05000000000000000000" pitchFamily="2" charset="2"/>
              <a:buChar char="§"/>
            </a:pPr>
            <a:r>
              <a:rPr lang="ka-GE" sz="1600" dirty="0">
                <a:latin typeface="Sylfaen" panose="010A0502050306030303" pitchFamily="18" charset="0"/>
                <a:ea typeface="Times New Roman" panose="02020603050405020304" pitchFamily="18" charset="0"/>
                <a:cs typeface="Times New Roman" panose="02020603050405020304" pitchFamily="18" charset="0"/>
              </a:rPr>
              <a:t>ზოგად ინფორმაციას გარემოზე შესაძლო ზემოქმედების და მისი სახეების შესახებ, რომლებიც შესწავლილი იქნება გზშ-ის პროცესში; </a:t>
            </a:r>
          </a:p>
          <a:p>
            <a:pPr marL="742950" lvl="1" indent="-285750" algn="just">
              <a:spcBef>
                <a:spcPts val="300"/>
              </a:spcBef>
              <a:spcAft>
                <a:spcPts val="300"/>
              </a:spcAft>
              <a:buClr>
                <a:srgbClr val="E31737"/>
              </a:buClr>
              <a:buFont typeface="Wingdings" panose="05000000000000000000" pitchFamily="2" charset="2"/>
              <a:buChar char="§"/>
            </a:pPr>
            <a:r>
              <a:rPr lang="ka-GE" sz="1600" dirty="0">
                <a:latin typeface="Sylfaen" panose="010A0502050306030303" pitchFamily="18" charset="0"/>
                <a:ea typeface="Times New Roman" panose="02020603050405020304" pitchFamily="18" charset="0"/>
                <a:cs typeface="Times New Roman" panose="02020603050405020304"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a:t>
            </a:r>
          </a:p>
          <a:p>
            <a:pPr marL="742950" lvl="1" indent="-285750" algn="just">
              <a:spcBef>
                <a:spcPts val="300"/>
              </a:spcBef>
              <a:spcAft>
                <a:spcPts val="300"/>
              </a:spcAft>
              <a:buClr>
                <a:srgbClr val="E31737"/>
              </a:buClr>
              <a:buFont typeface="Wingdings" panose="05000000000000000000" pitchFamily="2" charset="2"/>
              <a:buChar char="§"/>
            </a:pPr>
            <a:r>
              <a:rPr lang="ka-GE" sz="1600" dirty="0">
                <a:latin typeface="Sylfaen" panose="010A0502050306030303" pitchFamily="18" charset="0"/>
                <a:ea typeface="Times New Roman" panose="02020603050405020304" pitchFamily="18" charset="0"/>
                <a:cs typeface="Times New Roman" panose="02020603050405020304" pitchFamily="18" charset="0"/>
              </a:rPr>
              <a:t>ინფორმაციას ჩასატარებელი კვლევებისა და გზშ-ის ანგარიშის მომზადებისთვის საჭირო მეთოდების შესახებ. სკოპინგის ანგარიშის შესწავლის საფუძველზე სამინისტრო გასცემს სკოპინგის დასკვნას, რომლითაც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 სკოპინგის დასკვნის გათვალისწინება სავალდებულოა გზშ-ის ანგარიშის მომზადებისას</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a:t>
            </a:r>
            <a:endParaRPr lang="ka-GE" sz="1600" dirty="0" smtClean="0">
              <a:latin typeface="Sylfaen" panose="010A0502050306030303" pitchFamily="18" charset="0"/>
            </a:endParaRPr>
          </a:p>
        </p:txBody>
      </p:sp>
    </p:spTree>
    <p:extLst>
      <p:ext uri="{BB962C8B-B14F-4D97-AF65-F5344CB8AC3E}">
        <p14:creationId xmlns:p14="http://schemas.microsoft.com/office/powerpoint/2010/main" val="1008257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4</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797540" y="186951"/>
            <a:ext cx="9264193"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პროექტის აღწერა</a:t>
            </a:r>
            <a:endParaRPr lang="en-US" sz="32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804503"/>
            <a:ext cx="10058400" cy="5469297"/>
          </a:xfrm>
          <a:prstGeom prst="rect">
            <a:avLst/>
          </a:prstGeom>
        </p:spPr>
      </p:pic>
      <p:sp>
        <p:nvSpPr>
          <p:cNvPr id="11" name="Left Arrow 10"/>
          <p:cNvSpPr/>
          <p:nvPr/>
        </p:nvSpPr>
        <p:spPr>
          <a:xfrm>
            <a:off x="8610600" y="2060295"/>
            <a:ext cx="3581400" cy="681640"/>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smtClean="0">
                <a:effectLst>
                  <a:outerShdw blurRad="38100" dist="38100" dir="2700000" algn="tl">
                    <a:srgbClr val="000000">
                      <a:alpha val="43137"/>
                    </a:srgbClr>
                  </a:outerShdw>
                </a:effectLst>
                <a:latin typeface="Sylfaen" panose="010A0502050306030303" pitchFamily="18" charset="0"/>
              </a:rPr>
              <a:t>საერთო სიტუაციური </a:t>
            </a:r>
            <a:r>
              <a:rPr lang="ka-GE" dirty="0">
                <a:effectLst>
                  <a:outerShdw blurRad="38100" dist="38100" dir="2700000" algn="tl">
                    <a:srgbClr val="000000">
                      <a:alpha val="43137"/>
                    </a:srgbClr>
                  </a:outerShdw>
                </a:effectLst>
                <a:latin typeface="Sylfaen" panose="010A0502050306030303" pitchFamily="18" charset="0"/>
              </a:rPr>
              <a:t>სქემა</a:t>
            </a:r>
          </a:p>
        </p:txBody>
      </p:sp>
    </p:spTree>
    <p:extLst>
      <p:ext uri="{BB962C8B-B14F-4D97-AF65-F5344CB8AC3E}">
        <p14:creationId xmlns:p14="http://schemas.microsoft.com/office/powerpoint/2010/main" val="2010349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5</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797540" y="186951"/>
            <a:ext cx="9264193"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პროექტის აღწერა</a:t>
            </a:r>
            <a:endParaRPr lang="en-US" sz="32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200" y="716742"/>
            <a:ext cx="8666018" cy="5557058"/>
          </a:xfrm>
          <a:prstGeom prst="rect">
            <a:avLst/>
          </a:prstGeom>
        </p:spPr>
      </p:pic>
      <p:sp>
        <p:nvSpPr>
          <p:cNvPr id="11" name="Left Arrow 10"/>
          <p:cNvSpPr/>
          <p:nvPr/>
        </p:nvSpPr>
        <p:spPr>
          <a:xfrm>
            <a:off x="7933038" y="2522553"/>
            <a:ext cx="4258962" cy="1597305"/>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err="1" smtClean="0">
                <a:effectLst>
                  <a:outerShdw blurRad="38100" dist="38100" dir="2700000" algn="tl">
                    <a:srgbClr val="000000">
                      <a:alpha val="43137"/>
                    </a:srgbClr>
                  </a:outerShdw>
                </a:effectLst>
                <a:latin typeface="Sylfaen" panose="010A0502050306030303" pitchFamily="18" charset="0"/>
              </a:rPr>
              <a:t>N1</a:t>
            </a:r>
            <a:r>
              <a:rPr lang="ka-GE" dirty="0" smtClean="0">
                <a:effectLst>
                  <a:outerShdw blurRad="38100" dist="38100" dir="2700000" algn="tl">
                    <a:srgbClr val="000000">
                      <a:alpha val="43137"/>
                    </a:srgbClr>
                  </a:outerShdw>
                </a:effectLst>
                <a:latin typeface="Sylfaen" panose="010A0502050306030303" pitchFamily="18" charset="0"/>
              </a:rPr>
              <a:t> </a:t>
            </a:r>
            <a:r>
              <a:rPr lang="ka-GE" dirty="0">
                <a:effectLst>
                  <a:outerShdw blurRad="38100" dist="38100" dir="2700000" algn="tl">
                    <a:srgbClr val="000000">
                      <a:alpha val="43137"/>
                    </a:srgbClr>
                  </a:outerShdw>
                </a:effectLst>
                <a:latin typeface="Sylfaen" panose="010A0502050306030303" pitchFamily="18" charset="0"/>
              </a:rPr>
              <a:t>მონაკვეთი - ეგხ-ეს შეცვლილი მარშრუტის მონაკვეთი</a:t>
            </a:r>
          </a:p>
        </p:txBody>
      </p:sp>
      <p:pic>
        <p:nvPicPr>
          <p:cNvPr id="21" name="Picture 20"/>
          <p:cNvPicPr>
            <a:picLocks noChangeAspect="1"/>
          </p:cNvPicPr>
          <p:nvPr/>
        </p:nvPicPr>
        <p:blipFill rotWithShape="1">
          <a:blip r:embed="rId4">
            <a:extLst>
              <a:ext uri="{28A0092B-C50C-407E-A947-70E740481C1C}">
                <a14:useLocalDpi xmlns:a14="http://schemas.microsoft.com/office/drawing/2010/main" val="0"/>
              </a:ext>
            </a:extLst>
          </a:blip>
          <a:srcRect l="1766" t="58851" r="70001" b="16689"/>
          <a:stretch/>
        </p:blipFill>
        <p:spPr>
          <a:xfrm>
            <a:off x="557451" y="3985131"/>
            <a:ext cx="3403052" cy="1890584"/>
          </a:xfrm>
          <a:prstGeom prst="rect">
            <a:avLst/>
          </a:prstGeom>
        </p:spPr>
      </p:pic>
    </p:spTree>
    <p:extLst>
      <p:ext uri="{BB962C8B-B14F-4D97-AF65-F5344CB8AC3E}">
        <p14:creationId xmlns:p14="http://schemas.microsoft.com/office/powerpoint/2010/main" val="729699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6</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797540" y="186951"/>
            <a:ext cx="9264193"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პროექტის აღწერა</a:t>
            </a:r>
            <a:endParaRPr lang="en-US" sz="32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11" name="Left Arrow 10"/>
          <p:cNvSpPr/>
          <p:nvPr/>
        </p:nvSpPr>
        <p:spPr>
          <a:xfrm>
            <a:off x="7933038" y="2522553"/>
            <a:ext cx="4258962" cy="1597305"/>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err="1">
                <a:effectLst>
                  <a:outerShdw blurRad="38100" dist="38100" dir="2700000" algn="tl">
                    <a:srgbClr val="000000">
                      <a:alpha val="43137"/>
                    </a:srgbClr>
                  </a:outerShdw>
                </a:effectLst>
                <a:latin typeface="Sylfaen" panose="010A0502050306030303" pitchFamily="18" charset="0"/>
              </a:rPr>
              <a:t>N2</a:t>
            </a:r>
            <a:r>
              <a:rPr lang="ka-GE" dirty="0">
                <a:effectLst>
                  <a:outerShdw blurRad="38100" dist="38100" dir="2700000" algn="tl">
                    <a:srgbClr val="000000">
                      <a:alpha val="43137"/>
                    </a:srgbClr>
                  </a:outerShdw>
                </a:effectLst>
                <a:latin typeface="Sylfaen" panose="010A0502050306030303" pitchFamily="18" charset="0"/>
              </a:rPr>
              <a:t> მონაკვეთი </a:t>
            </a:r>
            <a:r>
              <a:rPr lang="ka-GE" dirty="0" smtClean="0">
                <a:effectLst>
                  <a:outerShdw blurRad="38100" dist="38100" dir="2700000" algn="tl">
                    <a:srgbClr val="000000">
                      <a:alpha val="43137"/>
                    </a:srgbClr>
                  </a:outerShdw>
                </a:effectLst>
                <a:latin typeface="Sylfaen" panose="010A0502050306030303" pitchFamily="18" charset="0"/>
              </a:rPr>
              <a:t>- ეგხ-ეს </a:t>
            </a:r>
            <a:r>
              <a:rPr lang="ka-GE" dirty="0">
                <a:effectLst>
                  <a:outerShdw blurRad="38100" dist="38100" dir="2700000" algn="tl">
                    <a:srgbClr val="000000">
                      <a:alpha val="43137"/>
                    </a:srgbClr>
                  </a:outerShdw>
                </a:effectLst>
                <a:latin typeface="Sylfaen" panose="010A0502050306030303" pitchFamily="18" charset="0"/>
              </a:rPr>
              <a:t>მარშრუტის სარეკონსტრუქციო მონაკვეთი</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8825" y="584200"/>
            <a:ext cx="6654213" cy="575377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45910" t="1513" r="11015" b="69469"/>
          <a:stretch/>
        </p:blipFill>
        <p:spPr>
          <a:xfrm>
            <a:off x="4040778" y="655402"/>
            <a:ext cx="3169920" cy="1846547"/>
          </a:xfrm>
          <a:prstGeom prst="rect">
            <a:avLst/>
          </a:prstGeom>
        </p:spPr>
      </p:pic>
    </p:spTree>
    <p:extLst>
      <p:ext uri="{BB962C8B-B14F-4D97-AF65-F5344CB8AC3E}">
        <p14:creationId xmlns:p14="http://schemas.microsoft.com/office/powerpoint/2010/main" val="12184362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7</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797540" y="186951"/>
            <a:ext cx="9264193" cy="430887"/>
          </a:xfrm>
          <a:prstGeom prst="rect">
            <a:avLst/>
          </a:prstGeom>
          <a:noFill/>
        </p:spPr>
        <p:txBody>
          <a:bodyPr wrap="square" lIns="0" tIns="0" rIns="0" bIns="0" rtlCol="0" anchor="ctr">
            <a:spAutoFit/>
          </a:bodyPr>
          <a:lstStyle/>
          <a:p>
            <a:pPr algn="r"/>
            <a:r>
              <a:rPr lang="ka-GE" sz="2800" dirty="0" smtClean="0">
                <a:effectLst>
                  <a:outerShdw blurRad="38100" dist="38100" dir="2700000" algn="tl">
                    <a:srgbClr val="000000">
                      <a:alpha val="43137"/>
                    </a:srgbClr>
                  </a:outerShdw>
                </a:effectLst>
                <a:latin typeface="Sylfaen" panose="010A0502050306030303" pitchFamily="18" charset="0"/>
              </a:rPr>
              <a:t>პროექტის აღწერა</a:t>
            </a:r>
            <a:endParaRPr lang="en-US" sz="32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11" name="Left Arrow 10"/>
          <p:cNvSpPr/>
          <p:nvPr/>
        </p:nvSpPr>
        <p:spPr>
          <a:xfrm>
            <a:off x="7933038" y="2522553"/>
            <a:ext cx="4258962" cy="1597305"/>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err="1" smtClean="0">
                <a:effectLst>
                  <a:outerShdw blurRad="38100" dist="38100" dir="2700000" algn="tl">
                    <a:srgbClr val="000000">
                      <a:alpha val="43137"/>
                    </a:srgbClr>
                  </a:outerShdw>
                </a:effectLst>
                <a:latin typeface="Sylfaen" panose="010A0502050306030303" pitchFamily="18" charset="0"/>
              </a:rPr>
              <a:t>N3</a:t>
            </a:r>
            <a:r>
              <a:rPr lang="ka-GE" dirty="0" smtClean="0">
                <a:effectLst>
                  <a:outerShdw blurRad="38100" dist="38100" dir="2700000" algn="tl">
                    <a:srgbClr val="000000">
                      <a:alpha val="43137"/>
                    </a:srgbClr>
                  </a:outerShdw>
                </a:effectLst>
                <a:latin typeface="Sylfaen" panose="010A0502050306030303" pitchFamily="18" charset="0"/>
              </a:rPr>
              <a:t> </a:t>
            </a:r>
            <a:r>
              <a:rPr lang="ka-GE" dirty="0">
                <a:effectLst>
                  <a:outerShdw blurRad="38100" dist="38100" dir="2700000" algn="tl">
                    <a:srgbClr val="000000">
                      <a:alpha val="43137"/>
                    </a:srgbClr>
                  </a:outerShdw>
                </a:effectLst>
                <a:latin typeface="Sylfaen" panose="010A0502050306030303" pitchFamily="18" charset="0"/>
              </a:rPr>
              <a:t>მონაკვეთი -  ეგხ-ეს მარშრუტის უცვლელი მონაკვეთი</a:t>
            </a: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995" b="5275"/>
          <a:stretch/>
        </p:blipFill>
        <p:spPr>
          <a:xfrm>
            <a:off x="1901944" y="186951"/>
            <a:ext cx="5999224" cy="6428095"/>
          </a:xfrm>
          <a:prstGeom prst="rect">
            <a:avLst/>
          </a:prstGeom>
        </p:spPr>
      </p:pic>
    </p:spTree>
    <p:extLst>
      <p:ext uri="{BB962C8B-B14F-4D97-AF65-F5344CB8AC3E}">
        <p14:creationId xmlns:p14="http://schemas.microsoft.com/office/powerpoint/2010/main" val="2215512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8</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2209800" y="127810"/>
            <a:ext cx="9264193" cy="369332"/>
          </a:xfrm>
          <a:prstGeom prst="rect">
            <a:avLst/>
          </a:prstGeom>
          <a:noFill/>
        </p:spPr>
        <p:txBody>
          <a:bodyPr wrap="square" lIns="0" tIns="0" rIns="0" bIns="0" rtlCol="0" anchor="ctr">
            <a:spAutoFit/>
          </a:bodyPr>
          <a:lstStyle/>
          <a:p>
            <a:pPr algn="r"/>
            <a:r>
              <a:rPr lang="ka-GE" sz="2400" dirty="0" smtClean="0">
                <a:effectLst>
                  <a:outerShdw blurRad="38100" dist="38100" dir="2700000" algn="tl">
                    <a:srgbClr val="000000">
                      <a:alpha val="43137"/>
                    </a:srgbClr>
                  </a:outerShdw>
                </a:effectLst>
                <a:latin typeface="Sylfaen" panose="010A0502050306030303" pitchFamily="18" charset="0"/>
              </a:rPr>
              <a:t>პროექტის აღწერა</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617838"/>
            <a:ext cx="9243753" cy="5536276"/>
          </a:xfrm>
          <a:prstGeom prst="rect">
            <a:avLst/>
          </a:prstGeom>
        </p:spPr>
      </p:pic>
      <p:sp>
        <p:nvSpPr>
          <p:cNvPr id="11" name="Left Arrow 10"/>
          <p:cNvSpPr/>
          <p:nvPr/>
        </p:nvSpPr>
        <p:spPr>
          <a:xfrm>
            <a:off x="7933038" y="5022379"/>
            <a:ext cx="4258962" cy="1513343"/>
          </a:xfrm>
          <a:prstGeom prst="leftArrow">
            <a:avLst>
              <a:gd name="adj1" fmla="val 50000"/>
              <a:gd name="adj2" fmla="val 5090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err="1" smtClean="0">
                <a:effectLst>
                  <a:outerShdw blurRad="38100" dist="38100" dir="2700000" algn="tl">
                    <a:srgbClr val="000000">
                      <a:alpha val="43137"/>
                    </a:srgbClr>
                  </a:outerShdw>
                </a:effectLst>
                <a:latin typeface="Sylfaen" panose="010A0502050306030303" pitchFamily="18" charset="0"/>
              </a:rPr>
              <a:t>N4</a:t>
            </a:r>
            <a:r>
              <a:rPr lang="ka-GE" dirty="0" smtClean="0">
                <a:effectLst>
                  <a:outerShdw blurRad="38100" dist="38100" dir="2700000" algn="tl">
                    <a:srgbClr val="000000">
                      <a:alpha val="43137"/>
                    </a:srgbClr>
                  </a:outerShdw>
                </a:effectLst>
                <a:latin typeface="Sylfaen" panose="010A0502050306030303" pitchFamily="18" charset="0"/>
              </a:rPr>
              <a:t> </a:t>
            </a:r>
            <a:r>
              <a:rPr lang="ka-GE" dirty="0">
                <a:effectLst>
                  <a:outerShdw blurRad="38100" dist="38100" dir="2700000" algn="tl">
                    <a:srgbClr val="000000">
                      <a:alpha val="43137"/>
                    </a:srgbClr>
                  </a:outerShdw>
                </a:effectLst>
                <a:latin typeface="Sylfaen" panose="010A0502050306030303" pitchFamily="18" charset="0"/>
              </a:rPr>
              <a:t>მონაკვეთი -  ეგხ-ეს მარშრუტის სარეკონსტრუქციო მონაკვეთი</a:t>
            </a:r>
          </a:p>
        </p:txBody>
      </p:sp>
    </p:spTree>
    <p:extLst>
      <p:ext uri="{BB962C8B-B14F-4D97-AF65-F5344CB8AC3E}">
        <p14:creationId xmlns:p14="http://schemas.microsoft.com/office/powerpoint/2010/main" val="3102057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7A5D2A43-E613-4861-B777-A0FBFF474536}"/>
              </a:ext>
              <a:ext uri="{C183D7F6-B498-43B3-948B-1728B52AA6E4}">
                <adec:decorative xmlns="" xmlns:adec="http://schemas.microsoft.com/office/drawing/2017/decorative" val="1"/>
              </a:ext>
            </a:extLst>
          </p:cNvPr>
          <p:cNvSpPr/>
          <p:nvPr/>
        </p:nvSpPr>
        <p:spPr>
          <a:xfrm>
            <a:off x="11607800" y="0"/>
            <a:ext cx="584200" cy="584200"/>
          </a:xfrm>
          <a:prstGeom prst="rect">
            <a:avLst/>
          </a:prstGeom>
          <a:solidFill>
            <a:srgbClr val="E31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 xmlns:a16="http://schemas.microsoft.com/office/drawing/2014/main" id="{878E9E76-0170-4D84-BCC3-07E8CC1CF330}"/>
              </a:ext>
              <a:ext uri="{C183D7F6-B498-43B3-948B-1728B52AA6E4}">
                <adec:decorative xmlns=""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4/15/2020</a:t>
            </a:fld>
            <a:endParaRPr lang="en-US" dirty="0"/>
          </a:p>
        </p:txBody>
      </p:sp>
      <p:sp>
        <p:nvSpPr>
          <p:cNvPr id="4" name="Slide Number Placeholder 3">
            <a:extLst>
              <a:ext uri="{FF2B5EF4-FFF2-40B4-BE49-F238E27FC236}">
                <a16:creationId xmlns=""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9</a:t>
            </a:fld>
            <a:endParaRPr lang="en-US" dirty="0"/>
          </a:p>
        </p:txBody>
      </p:sp>
      <p:sp>
        <p:nvSpPr>
          <p:cNvPr id="7" name="Title 6" hidden="1">
            <a:extLst>
              <a:ext uri="{FF2B5EF4-FFF2-40B4-BE49-F238E27FC236}">
                <a16:creationId xmlns=""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13" name="TextBox 12">
            <a:extLst>
              <a:ext uri="{FF2B5EF4-FFF2-40B4-BE49-F238E27FC236}">
                <a16:creationId xmlns="" xmlns:a16="http://schemas.microsoft.com/office/drawing/2014/main" id="{63C92C2E-8888-42AB-A36D-D6F2B362B0CD}"/>
              </a:ext>
            </a:extLst>
          </p:cNvPr>
          <p:cNvSpPr txBox="1"/>
          <p:nvPr/>
        </p:nvSpPr>
        <p:spPr>
          <a:xfrm>
            <a:off x="1528549" y="325099"/>
            <a:ext cx="9825251" cy="430887"/>
          </a:xfrm>
          <a:prstGeom prst="rect">
            <a:avLst/>
          </a:prstGeom>
          <a:noFill/>
        </p:spPr>
        <p:txBody>
          <a:bodyPr wrap="square" lIns="0" tIns="0" rIns="0" bIns="0" rtlCol="0" anchor="ctr">
            <a:spAutoFit/>
          </a:bodyPr>
          <a:lstStyle/>
          <a:p>
            <a:pPr algn="r"/>
            <a:r>
              <a:rPr lang="ka-GE" sz="2800" dirty="0">
                <a:effectLst>
                  <a:outerShdw blurRad="38100" dist="38100" dir="2700000" algn="tl">
                    <a:srgbClr val="000000">
                      <a:alpha val="43137"/>
                    </a:srgbClr>
                  </a:outerShdw>
                </a:effectLst>
                <a:latin typeface="Sylfaen" panose="010A0502050306030303" pitchFamily="18" charset="0"/>
              </a:rPr>
              <a:t>პროექტის </a:t>
            </a:r>
            <a:r>
              <a:rPr lang="ka-GE" sz="2800" dirty="0" smtClean="0">
                <a:effectLst>
                  <a:outerShdw blurRad="38100" dist="38100" dir="2700000" algn="tl">
                    <a:srgbClr val="000000">
                      <a:alpha val="43137"/>
                    </a:srgbClr>
                  </a:outerShdw>
                </a:effectLst>
                <a:latin typeface="Sylfaen" panose="010A0502050306030303" pitchFamily="18" charset="0"/>
              </a:rPr>
              <a:t>აღწერა - </a:t>
            </a:r>
            <a:r>
              <a:rPr lang="ka-GE" sz="2800" dirty="0">
                <a:effectLst>
                  <a:outerShdw blurRad="38100" dist="38100" dir="2700000" algn="tl">
                    <a:srgbClr val="000000">
                      <a:alpha val="43137"/>
                    </a:srgbClr>
                  </a:outerShdw>
                </a:effectLst>
                <a:latin typeface="Sylfaen" panose="010A0502050306030303" pitchFamily="18" charset="0"/>
              </a:rPr>
              <a:t>ძირითადი ტექნიკური მახასიათებლები</a:t>
            </a:r>
            <a:endParaRPr lang="en-US" sz="2800" dirty="0">
              <a:effectLst>
                <a:outerShdw blurRad="38100" dist="38100" dir="2700000" algn="tl">
                  <a:srgbClr val="000000">
                    <a:alpha val="43137"/>
                  </a:srgbClr>
                </a:outerShdw>
              </a:effectLst>
              <a:latin typeface="Sylfaen" panose="010A0502050306030303" pitchFamily="18" charset="0"/>
            </a:endParaRPr>
          </a:p>
        </p:txBody>
      </p:sp>
      <p:grpSp>
        <p:nvGrpSpPr>
          <p:cNvPr id="75" name="Group 74" descr="This image is an icon of a human being. ">
            <a:extLst>
              <a:ext uri="{FF2B5EF4-FFF2-40B4-BE49-F238E27FC236}">
                <a16:creationId xmlns=""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 xmlns:a16="http://schemas.microsoft.com/office/drawing/2014/main" id="{231049EC-B4F3-4123-B271-2B1BE53FD9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567322" y="2475123"/>
            <a:ext cx="533625" cy="533625"/>
          </a:xfrm>
          <a:prstGeom prst="rect">
            <a:avLst/>
          </a:prstGeom>
        </p:spPr>
      </p:pic>
      <p:sp>
        <p:nvSpPr>
          <p:cNvPr id="5" name="Rectangle 4"/>
          <p:cNvSpPr/>
          <p:nvPr/>
        </p:nvSpPr>
        <p:spPr>
          <a:xfrm>
            <a:off x="584200" y="1034538"/>
            <a:ext cx="10443191" cy="5001369"/>
          </a:xfrm>
          <a:prstGeom prst="rect">
            <a:avLst/>
          </a:prstGeom>
        </p:spPr>
        <p:txBody>
          <a:bodyPr wrap="square">
            <a:spAutoFit/>
          </a:bodyPr>
          <a:lstStyle/>
          <a:p>
            <a:pPr marL="742950" lvl="1" indent="-285750" algn="just">
              <a:spcBef>
                <a:spcPts val="300"/>
              </a:spcBef>
              <a:spcAft>
                <a:spcPts val="300"/>
              </a:spcAft>
              <a:buClr>
                <a:srgbClr val="E31737"/>
              </a:buClr>
              <a:buFont typeface="Wingdings" panose="05000000000000000000" pitchFamily="2" charset="2"/>
              <a:buChar char="§"/>
            </a:pPr>
            <a:r>
              <a:rPr lang="ka-GE" sz="1600" dirty="0" smtClean="0">
                <a:solidFill>
                  <a:srgbClr val="E31737"/>
                </a:solidFill>
                <a:effectLst>
                  <a:outerShdw blurRad="38100" dist="38100" dir="2700000" algn="tl">
                    <a:srgbClr val="000000">
                      <a:alpha val="43137"/>
                    </a:srgbClr>
                  </a:outerShdw>
                </a:effectLst>
                <a:latin typeface="Sylfaen" panose="010A0502050306030303" pitchFamily="18" charset="0"/>
                <a:ea typeface="Times New Roman" panose="02020603050405020304" pitchFamily="18" charset="0"/>
                <a:cs typeface="Times New Roman" panose="02020603050405020304" pitchFamily="18" charset="0"/>
              </a:rPr>
              <a:t>ეგხ-ეს </a:t>
            </a:r>
            <a:r>
              <a:rPr lang="ka-GE" sz="1600" dirty="0">
                <a:solidFill>
                  <a:srgbClr val="E31737"/>
                </a:solidFill>
                <a:effectLst>
                  <a:outerShdw blurRad="38100" dist="38100" dir="2700000" algn="tl">
                    <a:srgbClr val="000000">
                      <a:alpha val="43137"/>
                    </a:srgbClr>
                  </a:outerShdw>
                </a:effectLst>
                <a:latin typeface="Sylfaen" panose="010A0502050306030303" pitchFamily="18" charset="0"/>
                <a:ea typeface="Times New Roman" panose="02020603050405020304" pitchFamily="18" charset="0"/>
                <a:cs typeface="Times New Roman" panose="02020603050405020304" pitchFamily="18" charset="0"/>
              </a:rPr>
              <a:t>შეცვლილი მარშრუტი </a:t>
            </a:r>
            <a:r>
              <a:rPr lang="ka-GE" sz="1600" dirty="0">
                <a:latin typeface="Sylfaen" panose="010A0502050306030303" pitchFamily="18" charset="0"/>
                <a:ea typeface="Times New Roman" panose="02020603050405020304" pitchFamily="18" charset="0"/>
                <a:cs typeface="Times New Roman" panose="02020603050405020304" pitchFamily="18" charset="0"/>
              </a:rPr>
              <a:t>- საპროექტო </a:t>
            </a:r>
            <a:r>
              <a:rPr lang="ka-GE" sz="1600" dirty="0" err="1" smtClean="0">
                <a:latin typeface="Sylfaen" panose="010A0502050306030303" pitchFamily="18" charset="0"/>
                <a:ea typeface="Times New Roman" panose="02020603050405020304" pitchFamily="18" charset="0"/>
                <a:cs typeface="Times New Roman" panose="02020603050405020304" pitchFamily="18" charset="0"/>
              </a:rPr>
              <a:t>N2</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/3 </a:t>
            </a:r>
            <a:r>
              <a:rPr lang="ka-GE" sz="1600" dirty="0">
                <a:latin typeface="Sylfaen" panose="010A0502050306030303" pitchFamily="18" charset="0"/>
                <a:ea typeface="Times New Roman" panose="02020603050405020304" pitchFamily="18" charset="0"/>
                <a:cs typeface="Times New Roman" panose="02020603050405020304" pitchFamily="18" charset="0"/>
              </a:rPr>
              <a:t>საყრდენიდან საპროექტო </a:t>
            </a:r>
            <a:r>
              <a:rPr lang="ka-GE" sz="1600" dirty="0" err="1" smtClean="0">
                <a:latin typeface="Sylfaen" panose="010A0502050306030303" pitchFamily="18" charset="0"/>
                <a:ea typeface="Times New Roman" panose="02020603050405020304" pitchFamily="18" charset="0"/>
                <a:cs typeface="Times New Roman" panose="02020603050405020304" pitchFamily="18" charset="0"/>
              </a:rPr>
              <a:t>N43</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/45 </a:t>
            </a:r>
            <a:r>
              <a:rPr lang="ka-GE" sz="1600" dirty="0">
                <a:latin typeface="Sylfaen" panose="010A0502050306030303" pitchFamily="18" charset="0"/>
                <a:ea typeface="Times New Roman" panose="02020603050405020304" pitchFamily="18" charset="0"/>
                <a:cs typeface="Times New Roman" panose="02020603050405020304" pitchFamily="18" charset="0"/>
              </a:rPr>
              <a:t>საყრდენამდე უნდა შეიცვალოს არსებული ტრასის მიმართულება და აშენდეს ახალი </a:t>
            </a:r>
            <a:r>
              <a:rPr lang="ka-GE" sz="1600" dirty="0" err="1">
                <a:latin typeface="Sylfaen" panose="010A0502050306030303" pitchFamily="18" charset="0"/>
                <a:ea typeface="Times New Roman" panose="02020603050405020304" pitchFamily="18" charset="0"/>
                <a:cs typeface="Times New Roman" panose="02020603050405020304" pitchFamily="18" charset="0"/>
              </a:rPr>
              <a:t>ორჯაჭვიანი</a:t>
            </a:r>
            <a:r>
              <a:rPr lang="ka-GE" sz="1600" dirty="0">
                <a:latin typeface="Sylfaen" panose="010A0502050306030303" pitchFamily="18" charset="0"/>
                <a:ea typeface="Times New Roman" panose="02020603050405020304" pitchFamily="18" charset="0"/>
                <a:cs typeface="Times New Roman" panose="02020603050405020304" pitchFamily="18" charset="0"/>
              </a:rPr>
              <a:t> ეგხ-ს მონაკვეთი, სულ ტრასის სიგრძით 9,939 კმ. არსებული N2 საყრდენიდან არსებულ N27 საყრდენამდე უნდა დემონტირდეს და დასაწყობდეს სულ 25 ცალი საყრდენი, შესაბამისი გირლიანდებითა და სადენებით, აღნიშნული ტრასის ცვლილება განპირობებულია არსებული ერთჯაჭვიანი მონაკვეთის ამჟამად მჭიდროდ დასახლებულ ტერიტორიაზე მდებარეობით. ახალ საპროექტო მონაკვეთზე უნდა დამონტაჟდეს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ახალი </a:t>
            </a:r>
            <a:r>
              <a:rPr lang="ka-GE" sz="1600" dirty="0">
                <a:latin typeface="Sylfaen" panose="010A0502050306030303" pitchFamily="18" charset="0"/>
                <a:ea typeface="Times New Roman" panose="02020603050405020304" pitchFamily="18" charset="0"/>
                <a:cs typeface="Times New Roman" panose="02020603050405020304" pitchFamily="18" charset="0"/>
              </a:rPr>
              <a:t>46 ცალი ორჯაჭვიანი საყრდენი, ახალი ფუნდამენტებით, სახაზო არმატურით და ახალი სადენებით. </a:t>
            </a:r>
            <a:endParaRPr lang="ka-GE" sz="1600" dirty="0" smtClean="0">
              <a:latin typeface="Sylfaen" panose="010A0502050306030303" pitchFamily="18" charset="0"/>
              <a:ea typeface="Times New Roman" panose="02020603050405020304" pitchFamily="18" charset="0"/>
              <a:cs typeface="Times New Roman" panose="02020603050405020304" pitchFamily="18" charset="0"/>
            </a:endParaRPr>
          </a:p>
          <a:p>
            <a:pPr marL="742950" lvl="1" indent="-285750" algn="just">
              <a:spcBef>
                <a:spcPts val="300"/>
              </a:spcBef>
              <a:spcAft>
                <a:spcPts val="300"/>
              </a:spcAft>
              <a:buClr>
                <a:srgbClr val="E31737"/>
              </a:buClr>
              <a:buFont typeface="Wingdings" panose="05000000000000000000" pitchFamily="2" charset="2"/>
              <a:buChar char="§"/>
            </a:pPr>
            <a:r>
              <a:rPr lang="ka-GE" sz="1600" dirty="0">
                <a:solidFill>
                  <a:srgbClr val="E31737"/>
                </a:solidFill>
                <a:effectLst>
                  <a:outerShdw blurRad="38100" dist="38100" dir="2700000" algn="tl">
                    <a:srgbClr val="000000">
                      <a:alpha val="43137"/>
                    </a:srgbClr>
                  </a:outerShdw>
                </a:effectLst>
                <a:latin typeface="Sylfaen" panose="010A0502050306030303" pitchFamily="18" charset="0"/>
                <a:ea typeface="Times New Roman" panose="02020603050405020304" pitchFamily="18" charset="0"/>
                <a:cs typeface="Times New Roman" panose="02020603050405020304" pitchFamily="18" charset="0"/>
              </a:rPr>
              <a:t>სარეკონსტრუქციო მონაკვეთი </a:t>
            </a:r>
            <a:r>
              <a:rPr lang="ka-GE" sz="1600" dirty="0">
                <a:latin typeface="Sylfaen" panose="010A0502050306030303" pitchFamily="18" charset="0"/>
                <a:ea typeface="Times New Roman" panose="02020603050405020304" pitchFamily="18" charset="0"/>
                <a:cs typeface="Times New Roman" panose="02020603050405020304" pitchFamily="18" charset="0"/>
              </a:rPr>
              <a:t>- საპროექტო N43/45 საყრდენიდან არსებულ N64/66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საყრდენამდე, </a:t>
            </a:r>
            <a:r>
              <a:rPr lang="ka-GE" sz="1600" dirty="0">
                <a:latin typeface="Sylfaen" panose="010A0502050306030303" pitchFamily="18" charset="0"/>
                <a:ea typeface="Times New Roman" panose="02020603050405020304" pitchFamily="18" charset="0"/>
                <a:cs typeface="Times New Roman" panose="02020603050405020304" pitchFamily="18" charset="0"/>
              </a:rPr>
              <a:t>მხოლოდ მეორე ჯაჭვისთვის ახალი გირლიანდების და სადენების მონტაჟი, მონაკვეთზე სიგრძით 5,875 კმ. აღნიშნულ მონაკვეთზე ახალი საყრდენების მონტაჟი ან/და ეგხ-ს ტრასის მიმართულების ცვლილება არ არის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გათვალისწინებული. </a:t>
            </a:r>
          </a:p>
          <a:p>
            <a:pPr marL="742950" lvl="1" indent="-285750" algn="just">
              <a:spcBef>
                <a:spcPts val="300"/>
              </a:spcBef>
              <a:spcAft>
                <a:spcPts val="300"/>
              </a:spcAft>
              <a:buClr>
                <a:srgbClr val="E31737"/>
              </a:buClr>
              <a:buFont typeface="Wingdings" panose="05000000000000000000" pitchFamily="2" charset="2"/>
              <a:buChar char="§"/>
            </a:pPr>
            <a:r>
              <a:rPr lang="ka-GE" sz="1600" dirty="0">
                <a:solidFill>
                  <a:srgbClr val="E31737"/>
                </a:solidFill>
                <a:effectLst>
                  <a:outerShdw blurRad="38100" dist="38100" dir="2700000" algn="tl">
                    <a:srgbClr val="000000">
                      <a:alpha val="43137"/>
                    </a:srgbClr>
                  </a:outerShdw>
                </a:effectLst>
                <a:latin typeface="Sylfaen" panose="010A0502050306030303" pitchFamily="18" charset="0"/>
                <a:ea typeface="Times New Roman" panose="02020603050405020304" pitchFamily="18" charset="0"/>
                <a:cs typeface="Times New Roman" panose="02020603050405020304" pitchFamily="18" charset="0"/>
              </a:rPr>
              <a:t>უცვლელი მონაკვეთი </a:t>
            </a:r>
            <a:r>
              <a:rPr lang="ka-GE" sz="1600" dirty="0">
                <a:latin typeface="Sylfaen" panose="010A0502050306030303" pitchFamily="18" charset="0"/>
                <a:ea typeface="Times New Roman" panose="02020603050405020304" pitchFamily="18" charset="0"/>
                <a:cs typeface="Times New Roman" panose="02020603050405020304" pitchFamily="18" charset="0"/>
              </a:rPr>
              <a:t>- არსებული N64/66 საყრდენიდან არსებულ N71/73 საყრდენამდე, მონაკვეთისათვის რაიმე ტიპის საპროექტო სამუშაოების წარმოება არ არის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საჭირო. </a:t>
            </a:r>
          </a:p>
          <a:p>
            <a:pPr marL="742950" lvl="1" indent="-285750" algn="just">
              <a:spcBef>
                <a:spcPts val="300"/>
              </a:spcBef>
              <a:spcAft>
                <a:spcPts val="300"/>
              </a:spcAft>
              <a:buClr>
                <a:srgbClr val="E31737"/>
              </a:buClr>
              <a:buFont typeface="Wingdings" panose="05000000000000000000" pitchFamily="2" charset="2"/>
              <a:buChar char="§"/>
            </a:pPr>
            <a:r>
              <a:rPr lang="ka-GE" sz="1600" dirty="0">
                <a:solidFill>
                  <a:srgbClr val="E31737"/>
                </a:solidFill>
                <a:effectLst>
                  <a:outerShdw blurRad="38100" dist="38100" dir="2700000" algn="tl">
                    <a:srgbClr val="000000">
                      <a:alpha val="43137"/>
                    </a:srgbClr>
                  </a:outerShdw>
                </a:effectLst>
                <a:latin typeface="Sylfaen" panose="010A0502050306030303" pitchFamily="18" charset="0"/>
                <a:ea typeface="Times New Roman" panose="02020603050405020304" pitchFamily="18" charset="0"/>
                <a:cs typeface="Times New Roman" panose="02020603050405020304" pitchFamily="18" charset="0"/>
              </a:rPr>
              <a:t>სარეკონსტრუქციო მონაკვეთი </a:t>
            </a:r>
            <a:r>
              <a:rPr lang="ka-GE" sz="1600" dirty="0">
                <a:latin typeface="Sylfaen" panose="010A0502050306030303" pitchFamily="18" charset="0"/>
                <a:ea typeface="Times New Roman" panose="02020603050405020304" pitchFamily="18" charset="0"/>
                <a:cs typeface="Times New Roman" panose="02020603050405020304" pitchFamily="18" charset="0"/>
              </a:rPr>
              <a:t>- არსებულ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N71/73 </a:t>
            </a:r>
            <a:r>
              <a:rPr lang="ka-GE" sz="1600" dirty="0">
                <a:latin typeface="Sylfaen" panose="010A0502050306030303" pitchFamily="18" charset="0"/>
                <a:ea typeface="Times New Roman" panose="02020603050405020304" pitchFamily="18" charset="0"/>
                <a:cs typeface="Times New Roman" panose="02020603050405020304" pitchFamily="18" charset="0"/>
              </a:rPr>
              <a:t>საყრდენიდან ქ/ს „ქსანი 500“-ის 220 კვ პორტალამდე მოხდება ეგხ „არაგვის“ მეორე ჯაჭვისათვის ახალი გირლანდების და სადენის დაკიდება არსებულ ორჯაჭვიან საყრდენებზე,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ტრასის სიგრძე </a:t>
            </a:r>
            <a:r>
              <a:rPr lang="ka-GE" sz="1600" dirty="0">
                <a:latin typeface="Sylfaen" panose="010A0502050306030303" pitchFamily="18" charset="0"/>
                <a:ea typeface="Times New Roman" panose="02020603050405020304" pitchFamily="18" charset="0"/>
                <a:cs typeface="Times New Roman" panose="02020603050405020304" pitchFamily="18" charset="0"/>
              </a:rPr>
              <a:t>16,510 კმ.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ამ </a:t>
            </a:r>
            <a:r>
              <a:rPr lang="ka-GE" sz="1600" dirty="0">
                <a:latin typeface="Sylfaen" panose="010A0502050306030303" pitchFamily="18" charset="0"/>
                <a:ea typeface="Times New Roman" panose="02020603050405020304" pitchFamily="18" charset="0"/>
                <a:cs typeface="Times New Roman" panose="02020603050405020304" pitchFamily="18" charset="0"/>
              </a:rPr>
              <a:t>მონაკვეთზე უნდა შეიცვალოს სულ 8-10 ცალი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საყრდენი, </a:t>
            </a:r>
            <a:r>
              <a:rPr lang="ka-GE" sz="1600" dirty="0">
                <a:latin typeface="Sylfaen" panose="010A0502050306030303" pitchFamily="18" charset="0"/>
                <a:ea typeface="Times New Roman" panose="02020603050405020304" pitchFamily="18" charset="0"/>
                <a:cs typeface="Times New Roman" panose="02020603050405020304" pitchFamily="18" charset="0"/>
              </a:rPr>
              <a:t>რომლებიც დამონტაჟდება არსებული </a:t>
            </a:r>
            <a:r>
              <a:rPr lang="ka-GE" sz="1600" dirty="0" smtClean="0">
                <a:latin typeface="Sylfaen" panose="010A0502050306030303" pitchFamily="18" charset="0"/>
                <a:ea typeface="Times New Roman" panose="02020603050405020304" pitchFamily="18" charset="0"/>
                <a:cs typeface="Times New Roman" panose="02020603050405020304" pitchFamily="18" charset="0"/>
              </a:rPr>
              <a:t>ტრასის </a:t>
            </a:r>
            <a:r>
              <a:rPr lang="ka-GE" sz="1600" dirty="0">
                <a:latin typeface="Sylfaen" panose="010A0502050306030303" pitchFamily="18" charset="0"/>
                <a:ea typeface="Times New Roman" panose="02020603050405020304" pitchFamily="18" charset="0"/>
                <a:cs typeface="Times New Roman" panose="02020603050405020304" pitchFamily="18" charset="0"/>
              </a:rPr>
              <a:t>გასწვრივ ბუფერულ ზონაში და არ გამოიწვევს ეგხ-ს ტრასის ცვლილებას მოცემულ მონაკვეთზე.</a:t>
            </a:r>
          </a:p>
        </p:txBody>
      </p:sp>
    </p:spTree>
    <p:extLst>
      <p:ext uri="{BB962C8B-B14F-4D97-AF65-F5344CB8AC3E}">
        <p14:creationId xmlns:p14="http://schemas.microsoft.com/office/powerpoint/2010/main" val="4058535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cD color scheme">
      <a:dk1>
        <a:sysClr val="windowText" lastClr="000000"/>
      </a:dk1>
      <a:lt1>
        <a:sysClr val="window" lastClr="FFFFFF"/>
      </a:lt1>
      <a:dk2>
        <a:srgbClr val="44546A"/>
      </a:dk2>
      <a:lt2>
        <a:srgbClr val="E7E6E6"/>
      </a:lt2>
      <a:accent1>
        <a:srgbClr val="E31737"/>
      </a:accent1>
      <a:accent2>
        <a:srgbClr val="FFC427"/>
      </a:accent2>
      <a:accent3>
        <a:srgbClr val="B4D78E"/>
      </a:accent3>
      <a:accent4>
        <a:srgbClr val="749CD3"/>
      </a:accent4>
      <a:accent5>
        <a:srgbClr val="4472C4"/>
      </a:accent5>
      <a:accent6>
        <a:srgbClr val="70AD47"/>
      </a:accent6>
      <a:hlink>
        <a:srgbClr val="0563C1"/>
      </a:hlink>
      <a:folHlink>
        <a:srgbClr val="954F72"/>
      </a:folHlink>
    </a:clrScheme>
    <a:fontScheme name="Modern 04">
      <a:majorFont>
        <a:latin typeface="Century Gothic"/>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crosoft_Balanced_Scorecard.pptx" id="{10ED7897-4190-42E8-9E5A-9BA30033AB56}" vid="{5E997269-9069-4613-A476-408DDBC8C5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Balanced scorecard, from 24Slides</Template>
  <TotalTime>0</TotalTime>
  <Words>1506</Words>
  <Application>Microsoft Office PowerPoint</Application>
  <PresentationFormat>Widescreen</PresentationFormat>
  <Paragraphs>162</Paragraphs>
  <Slides>18</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8" baseType="lpstr">
      <vt:lpstr>Arial</vt:lpstr>
      <vt:lpstr>Calibri</vt:lpstr>
      <vt:lpstr>Calibri Light</vt:lpstr>
      <vt:lpstr>Century Gothic</vt:lpstr>
      <vt:lpstr>Courier New</vt:lpstr>
      <vt:lpstr>Sylfaen</vt:lpstr>
      <vt:lpstr>Times New Roman</vt:lpstr>
      <vt:lpstr>Wingdings</vt:lpstr>
      <vt:lpstr>Office Theme</vt:lpstr>
      <vt:lpstr>Visio</vt:lpstr>
      <vt:lpstr>Balanced scorecard slide 1</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2</vt:lpstr>
      <vt:lpstr>Balanced scorecard slide 10</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2019-03-07T09:25:31Z</dcterms:created>
  <dcterms:modified xsi:type="dcterms:W3CDTF">2020-04-15T12:58:52Z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2018-11-28T18:24:19.6333999Z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