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30" r:id="rId1"/>
  </p:sldMasterIdLst>
  <p:notesMasterIdLst>
    <p:notesMasterId r:id="rId30"/>
  </p:notesMasterIdLst>
  <p:sldIdLst>
    <p:sldId id="331" r:id="rId2"/>
    <p:sldId id="445" r:id="rId3"/>
    <p:sldId id="444" r:id="rId4"/>
    <p:sldId id="462" r:id="rId5"/>
    <p:sldId id="463" r:id="rId6"/>
    <p:sldId id="464" r:id="rId7"/>
    <p:sldId id="465" r:id="rId8"/>
    <p:sldId id="467" r:id="rId9"/>
    <p:sldId id="468" r:id="rId10"/>
    <p:sldId id="478" r:id="rId11"/>
    <p:sldId id="471" r:id="rId12"/>
    <p:sldId id="472" r:id="rId13"/>
    <p:sldId id="473" r:id="rId14"/>
    <p:sldId id="474" r:id="rId15"/>
    <p:sldId id="476" r:id="rId16"/>
    <p:sldId id="477" r:id="rId17"/>
    <p:sldId id="451" r:id="rId18"/>
    <p:sldId id="453" r:id="rId19"/>
    <p:sldId id="452" r:id="rId20"/>
    <p:sldId id="454" r:id="rId21"/>
    <p:sldId id="455" r:id="rId22"/>
    <p:sldId id="456" r:id="rId23"/>
    <p:sldId id="457" r:id="rId24"/>
    <p:sldId id="458" r:id="rId25"/>
    <p:sldId id="459" r:id="rId26"/>
    <p:sldId id="460" r:id="rId27"/>
    <p:sldId id="461" r:id="rId28"/>
    <p:sldId id="359" r:id="rId29"/>
  </p:sldIdLst>
  <p:sldSz cx="12192000" cy="6858000"/>
  <p:notesSz cx="6858000" cy="9144000"/>
  <p:embeddedFontLst>
    <p:embeddedFont>
      <p:font typeface="Sylfaen" pitchFamily="18" charset="0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DejaVu Sans" charset="0"/>
      <p:regular r:id="rId36"/>
    </p:embeddedFont>
    <p:embeddedFont>
      <p:font typeface="Calibri Light" pitchFamily="34" charset="0"/>
      <p:regular r:id="rId37"/>
      <p: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6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  <p:cmAuthor id="2" name="Niko Karsimashvili" initials="NK" lastIdx="1" clrIdx="1">
    <p:extLst>
      <p:ext uri="{19B8F6BF-5375-455C-9EA6-DF929625EA0E}">
        <p15:presenceInfo xmlns:p15="http://schemas.microsoft.com/office/powerpoint/2012/main" xmlns="" userId="Niko Karsimashvi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6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8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Pkmvrkmekvr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117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20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767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425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771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386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16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11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597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18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126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19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30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66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166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30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22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785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23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970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24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6925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25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324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26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4552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27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716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Shape 14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Shape 14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28" name="Shape 14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90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987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805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832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ka-GE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არქმედება</a:t>
            </a:r>
            <a:r>
              <a:rPr lang="ka-GE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- არსებული სიტუაციის გამო ვინაიდან  არსებული ხიდი ვერ უზრუნველყოფს საგზაო  უსაფრთხოების ნორმების მოთხოვნებს და სახიფათოა მგზავრობისთვის 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17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873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321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52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3852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6534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98473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‹#›</a:t>
            </a:fld>
            <a:endParaRPr lang="en-US" sz="900" b="1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56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40425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3379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7953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633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4964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4391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6575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40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rusudan.elizbarashvi\Downloads\struqtura.doc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66454" y="181095"/>
            <a:ext cx="10207052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ka-G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საქართველოს რეგიონული განვითარებისა და ინფრასტრუქტურის</a:t>
            </a:r>
          </a:p>
          <a:p>
            <a:pPr algn="ctr"/>
            <a:r>
              <a:rPr lang="ka-G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სამინისტროს საავტომობილო გზების დეპარტამენტი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ka-GE" alt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28625" y="1819944"/>
            <a:ext cx="11536079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შიდასახელმწიფოებრივი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მნიშვნელობის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ზაჰესი-ჯვრის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მონასტრის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საავტომობილო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გზის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ka-G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პირველ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კმ-ზე</a:t>
            </a:r>
            <a:r>
              <a:rPr lang="ka-G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,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არხზე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არსებული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სახიდე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გადასასვლელის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ნაცვლად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ახალი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სახიდე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გადასასვლელის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მშენებლობის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და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ექსპლუატაციის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პროექტის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pic>
        <p:nvPicPr>
          <p:cNvPr id="8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57326" cy="1228725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93138" y="3389604"/>
            <a:ext cx="1020705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გარემოზე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ზემოქმედების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შეფასების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ანგარიში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93138" y="4095123"/>
            <a:ext cx="1020705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ka-GE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2020 წელი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860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2" t="2314" r="3008" b="9427"/>
          <a:stretch/>
        </p:blipFill>
        <p:spPr bwMode="auto">
          <a:xfrm>
            <a:off x="5109182" y="2228851"/>
            <a:ext cx="7002835" cy="412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10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latin typeface="Sylfaen" pitchFamily="18" charset="0"/>
              </a:rPr>
              <a:t>ახალი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სახიდე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გადასასვლელის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მშენებლობის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და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ექსპლუატაციის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88076"/>
            <a:ext cx="227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b="1" dirty="0"/>
              <a:t>მისასვლელი გზა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1057408"/>
            <a:ext cx="1219200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1600" dirty="0" smtClean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გზის </a:t>
            </a:r>
            <a:r>
              <a:rPr lang="ka-GE" sz="1600" dirty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გეომეტრიული ელემენტები შერჩეულია ტექნიკური დავალების მოთხოვნებისა და სივრცითი შეზღუდვების </a:t>
            </a:r>
            <a:r>
              <a:rPr lang="ka-GE" sz="1600" dirty="0" smtClean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გათვალისწინებით.</a:t>
            </a:r>
            <a:endParaRPr lang="en-US" sz="1600" dirty="0" smtClean="0">
              <a:latin typeface="Sylfaen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Sylfaen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600" dirty="0" smtClean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გზის </a:t>
            </a:r>
            <a:r>
              <a:rPr lang="ka-GE" sz="1600" dirty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მინიმალური ჰორიზონტალური რადიუსი 20 </a:t>
            </a:r>
            <a:r>
              <a:rPr lang="ka-GE" sz="1600" dirty="0" smtClean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მ-ია.</a:t>
            </a:r>
            <a:endParaRPr lang="en-US" sz="1600" dirty="0" smtClean="0">
              <a:latin typeface="Sylfaen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Sylfaen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600" dirty="0" smtClean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ტრასის </a:t>
            </a:r>
            <a:r>
              <a:rPr lang="ka-GE" sz="1600" dirty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სიგრძე შეადგენს 335 მ-ს</a:t>
            </a:r>
            <a:r>
              <a:rPr lang="ka-GE" sz="1600" dirty="0" smtClean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 smtClean="0">
              <a:latin typeface="Sylfaen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1600" dirty="0">
              <a:latin typeface="Sylfaen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/>
            <a:r>
              <a:rPr lang="ka-GE" sz="1600" b="1" dirty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გზის განივი კვეთი </a:t>
            </a:r>
            <a:r>
              <a:rPr lang="ka-GE" sz="1600" b="1" dirty="0" smtClean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შედგება:</a:t>
            </a:r>
            <a:endParaRPr lang="en-US" sz="1600" b="1" dirty="0" smtClean="0">
              <a:latin typeface="Sylfaen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600" dirty="0">
              <a:latin typeface="Sylfaen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600" dirty="0" smtClean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სავალი </a:t>
            </a:r>
            <a:r>
              <a:rPr lang="ka-GE" sz="1600" dirty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ზოლებისგან: 2 ხ 3.00 = 6.00 </a:t>
            </a:r>
            <a:r>
              <a:rPr lang="ka-GE" sz="1600" dirty="0" smtClean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მ</a:t>
            </a:r>
            <a:endParaRPr lang="en-US" sz="1600" dirty="0" smtClean="0">
              <a:latin typeface="Sylfaen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Sylfaen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600" dirty="0" smtClean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გვერდულებისგან</a:t>
            </a:r>
            <a:r>
              <a:rPr lang="ka-GE" sz="1600" dirty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2 ხ 1.00 = 2.00 </a:t>
            </a:r>
            <a:r>
              <a:rPr lang="ka-GE" sz="1600" dirty="0" smtClean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მ= 8.0</a:t>
            </a:r>
            <a:r>
              <a:rPr lang="en-US" sz="1600" dirty="0" smtClean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a-GE" sz="1600" dirty="0" smtClean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 მ</a:t>
            </a:r>
            <a:endParaRPr lang="en-US" sz="1600" dirty="0" smtClean="0">
              <a:latin typeface="Sylfaen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Sylfaen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/>
            <a:r>
              <a:rPr lang="ka-GE" sz="1600" b="1" dirty="0" smtClean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გზებზე </a:t>
            </a:r>
            <a:r>
              <a:rPr lang="ka-GE" sz="1600" b="1" dirty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საფარის კონსტრუქცია მოეწყობა შემდეგი </a:t>
            </a:r>
            <a:endParaRPr lang="en-US" sz="1600" b="1" dirty="0" smtClean="0">
              <a:latin typeface="Sylfaen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ka-GE" sz="1600" b="1" dirty="0" smtClean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მასალების </a:t>
            </a:r>
            <a:r>
              <a:rPr lang="ka-GE" sz="1600" b="1" dirty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გამოყენებითა და მოცემული სისქით</a:t>
            </a:r>
            <a:r>
              <a:rPr lang="ka-GE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r>
              <a:rPr lang="ka-GE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600" dirty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ზედა ფენა, 4,0 სმ სისქის, ასფალტ-ბეტონი </a:t>
            </a:r>
            <a:r>
              <a:rPr lang="en-US" sz="1600" dirty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ka-GE" sz="1600" dirty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ჩ </a:t>
            </a:r>
            <a:r>
              <a:rPr lang="ka-GE" sz="1600" dirty="0" smtClean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11</a:t>
            </a:r>
          </a:p>
          <a:p>
            <a:endParaRPr lang="ka-GE" sz="1600" dirty="0" smtClean="0">
              <a:latin typeface="Sylfaen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600" dirty="0" smtClean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საცვეთი </a:t>
            </a:r>
            <a:r>
              <a:rPr lang="ka-GE" sz="1600" dirty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ფენა, 6,0 სმ სისქის, ბიტუმით </a:t>
            </a:r>
            <a:endParaRPr lang="en-US" sz="1600" dirty="0">
              <a:latin typeface="Sylfaen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ka-GE" sz="1600" dirty="0" smtClean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გაჟღენთილი </a:t>
            </a:r>
            <a:r>
              <a:rPr lang="ka-GE" sz="1600" dirty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მზიდი ფენა </a:t>
            </a:r>
            <a:r>
              <a:rPr lang="en-US" sz="1600" dirty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ka-GE" sz="1600" dirty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ჩ </a:t>
            </a:r>
            <a:r>
              <a:rPr lang="ka-GE" sz="1600" dirty="0" smtClean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22</a:t>
            </a:r>
            <a:r>
              <a:rPr lang="en-US" sz="1600" dirty="0">
                <a:latin typeface="Sylfaen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ka-GE" sz="1600" dirty="0">
              <a:latin typeface="Sylfaen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2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11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797938"/>
            <a:ext cx="4818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b="1" dirty="0" smtClean="0"/>
              <a:t>მშენებლობის </a:t>
            </a:r>
            <a:r>
              <a:rPr lang="ka-GE" b="1" dirty="0"/>
              <a:t>და მოძრაობის </a:t>
            </a:r>
            <a:r>
              <a:rPr lang="ka-GE" b="1" dirty="0" smtClean="0"/>
              <a:t>ორგანიზება</a:t>
            </a:r>
            <a:endParaRPr lang="en-US" sz="2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latin typeface="Sylfaen" pitchFamily="18" charset="0"/>
              </a:rPr>
              <a:t>ახალი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სახიდე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გადასასვლელის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მშენებლობის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და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ექსპლუატაციის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23428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სამშენებლო სამუშაოების მიმდინარეობის დროს პროექტით გათვალისწინებული </a:t>
            </a:r>
            <a:r>
              <a:rPr lang="ka-GE" b="1" dirty="0" smtClean="0"/>
              <a:t>არ არის არსებული ხიდის დემონტაჟი,</a:t>
            </a:r>
            <a:r>
              <a:rPr lang="ka-GE" dirty="0" smtClean="0"/>
              <a:t> </a:t>
            </a:r>
            <a:r>
              <a:rPr lang="ka-GE" b="1" dirty="0" smtClean="0"/>
              <a:t>შესაბამისად ორ ნაპირს შორის კომუნიკაციის განსახორციელებლად გამოიყენება არსებული ხიდი შესაბამისი გაძლიერებით. </a:t>
            </a:r>
            <a:r>
              <a:rPr lang="ka-GE" dirty="0" smtClean="0"/>
              <a:t>იმ ფაქტის გათვალისწინებით, რომ ხიდის მიმდებარე ტერიტორიაზე მოხდება გზის გადაადგილება, არსებული ხიდი და გზა იფუნქციონირებს სამუშაოების მიმდინარეობის პერიოდში. </a:t>
            </a:r>
            <a:r>
              <a:rPr lang="ka-GE" b="1" dirty="0" smtClean="0"/>
              <a:t>ახალი ხიდის მისასვლელი გზის არსებულ გზასთან </a:t>
            </a:r>
            <a:r>
              <a:rPr lang="ka-GE" b="1" dirty="0" err="1" smtClean="0"/>
              <a:t>დაერთების</a:t>
            </a:r>
            <a:r>
              <a:rPr lang="ka-GE" b="1" dirty="0" smtClean="0"/>
              <a:t> სამუშაოების მიმდინარეობისას აუცილებელი იქნება დროებითი საგზაო მოძრაობის რეგულირება</a:t>
            </a:r>
            <a:r>
              <a:rPr lang="ka-GE" dirty="0" smtClean="0"/>
              <a:t>. მოძრაობა მოეწყობა ერთ ზოლზე ორივე მიმართულებით და შესაძლებელი ადგილი	ჰქონდეს	</a:t>
            </a:r>
            <a:r>
              <a:rPr lang="ka-GE" dirty="0" smtClean="0"/>
              <a:t> რამდენიმე </a:t>
            </a:r>
            <a:r>
              <a:rPr lang="ka-GE" dirty="0" smtClean="0"/>
              <a:t>საათიან</a:t>
            </a:r>
            <a:r>
              <a:rPr lang="ka-GE" dirty="0"/>
              <a:t> </a:t>
            </a:r>
            <a:r>
              <a:rPr lang="ka-GE" dirty="0" smtClean="0"/>
              <a:t>შეფერხებას.	</a:t>
            </a:r>
            <a:r>
              <a:rPr lang="ka-GE" b="1" dirty="0" smtClean="0"/>
              <a:t>ახალ	ხიდზე	სამშენებლო სამუშაოების </a:t>
            </a:r>
            <a:r>
              <a:rPr lang="ka-GE" b="1" dirty="0"/>
              <a:t>განხორციელება შესაძლებელია არსებულ ხიდზე საგზაო მოძრაობის შეუფერხებლად.</a:t>
            </a:r>
            <a:endParaRPr lang="en-US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ka-G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პირველ </a:t>
            </a:r>
            <a:r>
              <a:rPr lang="ka-GE" dirty="0"/>
              <a:t>ეტაპზე </a:t>
            </a:r>
            <a:r>
              <a:rPr lang="ka-GE" dirty="0" smtClean="0"/>
              <a:t>- ხორციელდება </a:t>
            </a:r>
            <a:r>
              <a:rPr lang="ka-GE" dirty="0"/>
              <a:t>მოსამზადებელი და </a:t>
            </a:r>
            <a:r>
              <a:rPr lang="ka-GE" dirty="0" err="1"/>
              <a:t>დაკვალვითი</a:t>
            </a:r>
            <a:r>
              <a:rPr lang="ka-GE" dirty="0"/>
              <a:t> სამუშაოები</a:t>
            </a:r>
            <a:r>
              <a:rPr lang="ka-GE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/>
              <a:t>მეორე ეტაპზე </a:t>
            </a:r>
            <a:r>
              <a:rPr lang="ka-GE" dirty="0" smtClean="0"/>
              <a:t>- მიმდინარეობს </a:t>
            </a:r>
            <a:r>
              <a:rPr lang="ka-GE" dirty="0"/>
              <a:t>ბურჯების მშენებლობა. ბურჯების ქვაბულების დამუშავება ხორციელდება ექსკავატორით გრუნტის გატანით </a:t>
            </a:r>
            <a:r>
              <a:rPr lang="ka-GE" dirty="0" smtClean="0"/>
              <a:t>ნაყარში და სხვ.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მესამე </a:t>
            </a:r>
            <a:r>
              <a:rPr lang="ka-GE" dirty="0"/>
              <a:t>ეტაპზე </a:t>
            </a:r>
            <a:r>
              <a:rPr lang="ka-GE" dirty="0" smtClean="0"/>
              <a:t>- ეწყობა </a:t>
            </a:r>
            <a:r>
              <a:rPr lang="ka-GE" dirty="0"/>
              <a:t>ხიდის სავალი ნაწილი, მოაჯირები, </a:t>
            </a:r>
            <a:r>
              <a:rPr lang="ka-GE" dirty="0" err="1"/>
              <a:t>თვალამრიდები</a:t>
            </a:r>
            <a:r>
              <a:rPr lang="ka-GE" dirty="0"/>
              <a:t> და სხვა. პარალელურ რეჟიმში მიმდინარეობს მისასვლელების </a:t>
            </a:r>
            <a:r>
              <a:rPr lang="ka-GE" dirty="0" smtClean="0"/>
              <a:t>მოწყობა და </a:t>
            </a:r>
            <a:r>
              <a:rPr lang="ka-GE" dirty="0"/>
              <a:t>სხვ.</a:t>
            </a:r>
          </a:p>
        </p:txBody>
      </p:sp>
    </p:spTree>
    <p:extLst>
      <p:ext uri="{BB962C8B-B14F-4D97-AF65-F5344CB8AC3E}">
        <p14:creationId xmlns:p14="http://schemas.microsoft.com/office/powerpoint/2010/main" xmlns="" val="5725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latin typeface="Sylfaen" pitchFamily="18" charset="0"/>
              </a:rPr>
              <a:t>ახალი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სახიდე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გადასასვლელის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მშენებლობის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და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ექსპლუატაციის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2665"/>
            <a:ext cx="4818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>
                <a:ea typeface="Sylfaen" panose="010A0502050306030303" pitchFamily="18" charset="0"/>
                <a:cs typeface="Arial" panose="020B0604020202020204" pitchFamily="34" charset="0"/>
              </a:rPr>
              <a:t>მშენებლობის და მოძრაობის ორგანიზება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4" t="5517" r="5051" b="8331"/>
          <a:stretch/>
        </p:blipFill>
        <p:spPr bwMode="auto">
          <a:xfrm>
            <a:off x="1202532" y="991997"/>
            <a:ext cx="9786936" cy="569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899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3964" y="720274"/>
            <a:ext cx="11804072" cy="243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140" marR="0" indent="-285750" algn="just">
              <a:spcBef>
                <a:spcPts val="535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a-GE" b="1" kern="0" dirty="0" smtClean="0">
                <a:latin typeface="Sylfaen" pitchFamily="18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b="1" dirty="0">
                <a:latin typeface="Sylfaen" pitchFamily="18" charset="0"/>
                <a:hlinkClick r:id="rId3"/>
              </a:rPr>
              <a:t>სამშენებლო   ბანაკი </a:t>
            </a:r>
            <a:endParaRPr lang="ka-GE" b="1" dirty="0" smtClean="0">
              <a:latin typeface="Sylfaen" pitchFamily="18" charset="0"/>
            </a:endParaRPr>
          </a:p>
          <a:p>
            <a:pPr marL="358140" marR="0" indent="-285750" algn="just">
              <a:spcBef>
                <a:spcPts val="535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ka-GE" b="1" dirty="0" smtClean="0">
              <a:latin typeface="Sylfae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dirty="0" smtClean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დაგეგმილი საქმიანობის სპეციფიკიდან გამომდინარე ინფრასტრუქტურის მქონე </a:t>
            </a:r>
            <a:r>
              <a:rPr lang="ka-GE" b="1" dirty="0" smtClean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სამშენებლო ბანაკების მოწყობა საჭირო არ არის.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dirty="0" smtClean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საპროექტო ხიდთან</a:t>
            </a:r>
            <a:r>
              <a:rPr lang="ka-GE" dirty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, არსებულ მისასვლელ გზასთან სიახლოვეს </a:t>
            </a:r>
            <a:r>
              <a:rPr lang="ka-GE" b="1" dirty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დროებით მოეწყობა საქმიანი ეზო</a:t>
            </a:r>
            <a:r>
              <a:rPr lang="ka-GE" dirty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. </a:t>
            </a:r>
            <a:endParaRPr lang="ka-GE" dirty="0" smtClean="0">
              <a:latin typeface="Sylfaen" pitchFamily="18" charset="0"/>
              <a:ea typeface="DejaVu Sans" panose="020B0604020202020204" charset="0"/>
              <a:cs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dirty="0" smtClean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სამშენებლო </a:t>
            </a:r>
            <a:r>
              <a:rPr lang="ka-GE" dirty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სამუშაოების </a:t>
            </a:r>
            <a:r>
              <a:rPr lang="ka-GE" dirty="0" smtClean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წარმოებისათვის გათვალისწინებულია მხოლოდ </a:t>
            </a:r>
            <a:r>
              <a:rPr lang="ka-GE" dirty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სამშენებლო მოედნის მოწყობა მექანიზმებით გასაჩერებელი </a:t>
            </a:r>
            <a:r>
              <a:rPr lang="ka-GE" dirty="0" smtClean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ადგილით.</a:t>
            </a:r>
            <a:endParaRPr lang="en-US" dirty="0">
              <a:latin typeface="Sylfaen" pitchFamily="18" charset="0"/>
              <a:ea typeface="DejaVu Sans" panose="020B0604020202020204" charset="0"/>
              <a:cs typeface="DejaVu Sans" panose="020B0604020202020204" charset="0"/>
            </a:endParaRPr>
          </a:p>
          <a:p>
            <a:pPr algn="just"/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 </a:t>
            </a:r>
            <a:endParaRPr lang="en-US" sz="2200" dirty="0">
              <a:latin typeface="DejaVu Sans" panose="020B0604020202020204" charset="0"/>
              <a:ea typeface="DejaVu Sans" panose="020B0604020202020204" charset="0"/>
              <a:cs typeface="DejaVu Sans" panose="020B06040202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9396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latin typeface="Sylfaen" pitchFamily="18" charset="0"/>
              </a:rPr>
              <a:t>ახალი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სახიდე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გადასასვლელის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მშენებლობის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და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ექსპლუატაციის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7" y="2722457"/>
            <a:ext cx="112221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b="1" dirty="0" err="1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საამშენებლო</a:t>
            </a:r>
            <a:r>
              <a:rPr lang="en-US" b="1" dirty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 </a:t>
            </a:r>
            <a:r>
              <a:rPr lang="en-US" b="1" dirty="0" err="1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მოედნის</a:t>
            </a:r>
            <a:r>
              <a:rPr lang="en-US" b="1" dirty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 </a:t>
            </a:r>
            <a:r>
              <a:rPr lang="en-US" b="1" dirty="0" err="1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მოსაწყობად</a:t>
            </a:r>
            <a:r>
              <a:rPr lang="en-US" b="1" dirty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 </a:t>
            </a:r>
            <a:r>
              <a:rPr lang="en-US" b="1" dirty="0" err="1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საჭირო</a:t>
            </a:r>
            <a:r>
              <a:rPr lang="en-US" b="1" dirty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 </a:t>
            </a:r>
            <a:r>
              <a:rPr lang="en-US" b="1" dirty="0" err="1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ნაგებობები</a:t>
            </a:r>
            <a:r>
              <a:rPr lang="en-US" b="1" dirty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 </a:t>
            </a:r>
            <a:r>
              <a:rPr lang="en-US" b="1" dirty="0" err="1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და</a:t>
            </a:r>
            <a:r>
              <a:rPr lang="en-US" b="1" dirty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 კონტეინერები</a:t>
            </a:r>
            <a:r>
              <a:rPr lang="en-US" dirty="0" smtClean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.</a:t>
            </a:r>
            <a:endParaRPr lang="ka-GE" dirty="0" smtClean="0">
              <a:latin typeface="Sylfaen" pitchFamily="18" charset="0"/>
              <a:ea typeface="DejaVu Sans" panose="020B0604020202020204" charset="0"/>
              <a:cs typeface="Sylfaen" panose="010A050205030603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dirty="0">
              <a:latin typeface="Sylfaen" pitchFamily="18" charset="0"/>
              <a:ea typeface="DejaVu Sans" panose="020B0604020202020204" charset="0"/>
              <a:cs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სადარაჯო</a:t>
            </a:r>
            <a:r>
              <a:rPr lang="en-US" dirty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 ჯიხური_1ც.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სასაწყობე</a:t>
            </a:r>
            <a:r>
              <a:rPr lang="en-US" dirty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 კონტეინერი_1ც.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საოფისე</a:t>
            </a:r>
            <a:r>
              <a:rPr lang="en-US" dirty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 </a:t>
            </a:r>
            <a:r>
              <a:rPr lang="en-US" dirty="0" err="1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კონტეინერი</a:t>
            </a:r>
            <a:r>
              <a:rPr lang="en-US" dirty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 _1ც.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გასახდელი</a:t>
            </a:r>
            <a:r>
              <a:rPr lang="en-US" dirty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 კონტეინერი-1 ც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სასადილო</a:t>
            </a:r>
            <a:r>
              <a:rPr lang="en-US" dirty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 </a:t>
            </a:r>
            <a:r>
              <a:rPr lang="en-US" dirty="0" err="1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ოთახი</a:t>
            </a:r>
            <a:r>
              <a:rPr lang="en-US" dirty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 - 1 ც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ბიოტუალეტი</a:t>
            </a:r>
            <a:r>
              <a:rPr lang="en-US" dirty="0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 1 </a:t>
            </a:r>
            <a:r>
              <a:rPr lang="en-US" dirty="0" err="1">
                <a:latin typeface="Sylfaen" pitchFamily="18" charset="0"/>
                <a:ea typeface="DejaVu Sans" panose="020B0604020202020204" charset="0"/>
                <a:cs typeface="Sylfaen" panose="010A0502050306030303" pitchFamily="18" charset="0"/>
              </a:rPr>
              <a:t>ცალი</a:t>
            </a:r>
            <a:endParaRPr lang="en-US" dirty="0">
              <a:latin typeface="Sylfaen" pitchFamily="18" charset="0"/>
              <a:ea typeface="DejaVu Sans" panose="020B0604020202020204" charset="0"/>
              <a:cs typeface="Sylfaen" panose="010A0502050306030303" pitchFamily="18" charset="0"/>
            </a:endParaRPr>
          </a:p>
        </p:txBody>
      </p:sp>
      <p:pic>
        <p:nvPicPr>
          <p:cNvPr id="6" name="Picture 5" descr="saqmia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583" y="3186545"/>
            <a:ext cx="7675418" cy="36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96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93272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140" marR="0" indent="-285750">
              <a:spcBef>
                <a:spcPts val="535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a-GE" sz="2400" b="1" dirty="0"/>
              <a:t>მცენარეული საფარის და ნიადაგის ნაყოფიერი ფენის </a:t>
            </a:r>
            <a:r>
              <a:rPr lang="ka-GE" sz="2400" b="1" dirty="0" smtClean="0"/>
              <a:t>მოხსნა</a:t>
            </a:r>
            <a:endParaRPr lang="ka-GE" sz="2800" b="1" dirty="0">
              <a:ea typeface="DejaVu Sans" panose="020B0604020202020204" charset="0"/>
              <a:cs typeface="Sylfaen" panose="010A05020503060303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8010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latin typeface="Sylfaen" pitchFamily="18" charset="0"/>
              </a:rPr>
              <a:t>ახალი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სახიდე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გადასასვლელის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მშენებლობის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და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ექსპლუატაციის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04182"/>
            <a:ext cx="117763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Sylfaen" pitchFamily="18" charset="0"/>
              </a:rPr>
              <a:t>პროექტი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>
                <a:latin typeface="Sylfaen" pitchFamily="18" charset="0"/>
              </a:rPr>
              <a:t>სპეციფიკიდან გამომდინარე მიწის ნაყოფიერი </a:t>
            </a:r>
            <a:r>
              <a:rPr lang="en-US" dirty="0" err="1">
                <a:latin typeface="Sylfaen" pitchFamily="18" charset="0"/>
              </a:rPr>
              <a:t>ფენის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მოხსნის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სამუშაოების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smtClean="0">
                <a:latin typeface="Sylfaen" pitchFamily="18" charset="0"/>
              </a:rPr>
              <a:t>ჩატარება</a:t>
            </a:r>
            <a:r>
              <a:rPr lang="ka-GE" dirty="0" smtClean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საჭირო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იქნება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ძირითადად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სახიდე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გადასასვლელის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მშენებლობისათვის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საჭირო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სამშენებლო</a:t>
            </a:r>
            <a:r>
              <a:rPr lang="ka-GE" dirty="0" smtClean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მოედნის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მოწყობის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ტერიტორიაზე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და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დროებითი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ხიდის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დერეფნისმთელ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სიგრძეზე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 smtClean="0">
                <a:latin typeface="Sylfaen" pitchFamily="18" charset="0"/>
              </a:rPr>
              <a:t>პროექტით</a:t>
            </a:r>
            <a:r>
              <a:rPr lang="ka-GE" dirty="0" smtClean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გათვალისწინებული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b="1" dirty="0">
                <a:latin typeface="Sylfaen" pitchFamily="18" charset="0"/>
              </a:rPr>
              <a:t>15 </a:t>
            </a:r>
            <a:r>
              <a:rPr lang="en-US" b="1" dirty="0" err="1">
                <a:latin typeface="Sylfaen" pitchFamily="18" charset="0"/>
              </a:rPr>
              <a:t>სმ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საშუალო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სიმძლავრის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მქონე</a:t>
            </a:r>
            <a:r>
              <a:rPr lang="en-US" b="1" dirty="0">
                <a:latin typeface="Sylfaen" pitchFamily="18" charset="0"/>
              </a:rPr>
              <a:t> ნაყოფიერი </a:t>
            </a:r>
            <a:r>
              <a:rPr lang="en-US" b="1" dirty="0" err="1">
                <a:latin typeface="Sylfaen" pitchFamily="18" charset="0"/>
              </a:rPr>
              <a:t>ფენის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მოხსნა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b="1" dirty="0" err="1" smtClean="0">
                <a:latin typeface="Sylfaen" pitchFamily="18" charset="0"/>
              </a:rPr>
              <a:t>მოსახსნელი</a:t>
            </a:r>
            <a:r>
              <a:rPr lang="ka-GE" b="1" dirty="0" smtClean="0">
                <a:latin typeface="Sylfaen" pitchFamily="18" charset="0"/>
              </a:rPr>
              <a:t> </a:t>
            </a:r>
            <a:r>
              <a:rPr lang="en-US" dirty="0" smtClean="0">
                <a:latin typeface="Sylfaen" pitchFamily="18" charset="0"/>
              </a:rPr>
              <a:t>მიწის </a:t>
            </a:r>
            <a:r>
              <a:rPr lang="en-US" dirty="0">
                <a:latin typeface="Sylfaen" pitchFamily="18" charset="0"/>
              </a:rPr>
              <a:t>ნაყოფიერი </a:t>
            </a:r>
            <a:r>
              <a:rPr lang="en-US" dirty="0" err="1">
                <a:latin typeface="Sylfaen" pitchFamily="18" charset="0"/>
              </a:rPr>
              <a:t>ფენის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საერთო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რაოდენობა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იქნება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ka-GE" b="1" dirty="0" smtClean="0">
                <a:latin typeface="Sylfaen" pitchFamily="18" charset="0"/>
              </a:rPr>
              <a:t>150</a:t>
            </a:r>
            <a:r>
              <a:rPr lang="en-US" b="1" dirty="0" smtClean="0">
                <a:latin typeface="Sylfaen" pitchFamily="18" charset="0"/>
              </a:rPr>
              <a:t> მ3.</a:t>
            </a:r>
            <a:endParaRPr lang="ka-GE" b="1" dirty="0" smtClean="0">
              <a:latin typeface="Sylfae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ka-GE" b="1" dirty="0" smtClean="0">
              <a:latin typeface="Sylfae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Sylfaen" pitchFamily="18" charset="0"/>
              </a:rPr>
              <a:t>მიწის</a:t>
            </a:r>
            <a:r>
              <a:rPr lang="ka-GE" b="1" dirty="0" smtClean="0">
                <a:latin typeface="Sylfaen" pitchFamily="18" charset="0"/>
              </a:rPr>
              <a:t> </a:t>
            </a:r>
            <a:r>
              <a:rPr lang="en-US" b="1" dirty="0" smtClean="0">
                <a:latin typeface="Sylfaen" pitchFamily="18" charset="0"/>
              </a:rPr>
              <a:t>ნაყოფიერი </a:t>
            </a:r>
            <a:r>
              <a:rPr lang="en-US" b="1" dirty="0" err="1">
                <a:latin typeface="Sylfaen" pitchFamily="18" charset="0"/>
              </a:rPr>
              <a:t>ფენის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დროებით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დასაწყობება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მოხდება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საქმიანი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ეზოს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ტერიტორიაზე</a:t>
            </a:r>
            <a:r>
              <a:rPr lang="en-US" dirty="0">
                <a:latin typeface="Sylfaen" pitchFamily="18" charset="0"/>
              </a:rPr>
              <a:t>. </a:t>
            </a:r>
            <a:r>
              <a:rPr lang="en-US" dirty="0" err="1">
                <a:latin typeface="Sylfaen" pitchFamily="18" charset="0"/>
              </a:rPr>
              <a:t>ნიადაგის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ფენის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მოხსნის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სამუშაოები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უნდა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განახორციელოს</a:t>
            </a:r>
            <a:r>
              <a:rPr lang="en-US" dirty="0">
                <a:latin typeface="Sylfaen" pitchFamily="18" charset="0"/>
              </a:rPr>
              <a:t> „</a:t>
            </a:r>
            <a:r>
              <a:rPr lang="en-US" dirty="0" err="1">
                <a:latin typeface="Sylfaen" pitchFamily="18" charset="0"/>
              </a:rPr>
              <a:t>ნიადაგის</a:t>
            </a:r>
            <a:r>
              <a:rPr lang="en-US" dirty="0">
                <a:latin typeface="Sylfaen" pitchFamily="18" charset="0"/>
              </a:rPr>
              <a:t> ნაყოფიერი </a:t>
            </a:r>
            <a:r>
              <a:rPr lang="en-US" dirty="0" err="1">
                <a:latin typeface="Sylfaen" pitchFamily="18" charset="0"/>
              </a:rPr>
              <a:t>ფენის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მოხსნის</a:t>
            </a:r>
            <a:r>
              <a:rPr lang="en-US" dirty="0" smtClean="0">
                <a:latin typeface="Sylfaen" pitchFamily="18" charset="0"/>
              </a:rPr>
              <a:t>,</a:t>
            </a:r>
            <a:r>
              <a:rPr lang="ka-GE" dirty="0" smtClean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შენახვის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გამოყენების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და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რეკულტივაციის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შესახებ</a:t>
            </a:r>
            <a:r>
              <a:rPr lang="en-US" dirty="0">
                <a:latin typeface="Sylfaen" pitchFamily="18" charset="0"/>
              </a:rPr>
              <a:t>” </a:t>
            </a:r>
            <a:r>
              <a:rPr lang="en-US" dirty="0" err="1">
                <a:latin typeface="Sylfaen" pitchFamily="18" charset="0"/>
              </a:rPr>
              <a:t>საქართველოს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მთავრობის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b="1" dirty="0">
                <a:latin typeface="Sylfaen" pitchFamily="18" charset="0"/>
              </a:rPr>
              <a:t>2013 </a:t>
            </a:r>
            <a:r>
              <a:rPr lang="en-US" b="1" dirty="0" err="1">
                <a:latin typeface="Sylfaen" pitchFamily="18" charset="0"/>
              </a:rPr>
              <a:t>წლის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b="1" dirty="0" smtClean="0">
                <a:latin typeface="Sylfaen" pitchFamily="18" charset="0"/>
              </a:rPr>
              <a:t>31</a:t>
            </a:r>
            <a:r>
              <a:rPr lang="ka-GE" b="1" dirty="0" smtClean="0">
                <a:latin typeface="Sylfaen" pitchFamily="18" charset="0"/>
              </a:rPr>
              <a:t> </a:t>
            </a:r>
            <a:r>
              <a:rPr lang="en-US" b="1" dirty="0" err="1" smtClean="0">
                <a:latin typeface="Sylfaen" pitchFamily="18" charset="0"/>
              </a:rPr>
              <a:t>დეკემბრის</a:t>
            </a:r>
            <a:r>
              <a:rPr lang="en-US" b="1" dirty="0" smtClean="0">
                <a:latin typeface="Sylfaen" pitchFamily="18" charset="0"/>
              </a:rPr>
              <a:t> </a:t>
            </a:r>
            <a:r>
              <a:rPr lang="en-US" b="1" dirty="0">
                <a:latin typeface="Sylfaen" pitchFamily="18" charset="0"/>
              </a:rPr>
              <a:t>N424 </a:t>
            </a:r>
            <a:r>
              <a:rPr lang="en-US" b="1" dirty="0" err="1">
                <a:latin typeface="Sylfaen" pitchFamily="18" charset="0"/>
              </a:rPr>
              <a:t>დადგენილებით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დამტკიცებული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ტექნიკური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რეგლამენტის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მოთხოვნების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დაცვით</a:t>
            </a:r>
            <a:r>
              <a:rPr lang="en-US" dirty="0" smtClean="0">
                <a:latin typeface="Sylfaen" pitchFamily="18" charset="0"/>
              </a:rPr>
              <a:t>.</a:t>
            </a:r>
            <a:endParaRPr lang="ka-GE" dirty="0" smtClean="0">
              <a:latin typeface="Sylfae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ka-GE" dirty="0" smtClean="0">
              <a:latin typeface="Sylfae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Sylfaen" pitchFamily="18" charset="0"/>
              </a:rPr>
              <a:t>სამუაოების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დასრულების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შემდეგ</a:t>
            </a:r>
            <a:r>
              <a:rPr lang="en-US" dirty="0">
                <a:latin typeface="Sylfaen" pitchFamily="18" charset="0"/>
              </a:rPr>
              <a:t> მიწის ნაყოფიერი </a:t>
            </a:r>
            <a:r>
              <a:rPr lang="en-US" dirty="0" err="1">
                <a:latin typeface="Sylfaen" pitchFamily="18" charset="0"/>
              </a:rPr>
              <a:t>ფენა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გამოიყენება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სარეკულტივაციო</a:t>
            </a:r>
            <a:r>
              <a:rPr lang="ka-GE" dirty="0" smtClean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სამუშაოების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ჩასატარებლად</a:t>
            </a:r>
            <a:r>
              <a:rPr lang="en-US" dirty="0">
                <a:latin typeface="Sylfae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66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latin typeface="Sylfaen" pitchFamily="18" charset="0"/>
              </a:rPr>
              <a:t>ახალი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სახიდე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გადასასვლელის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მშენებლობის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და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ექსპლუატაციის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24901"/>
            <a:ext cx="1219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000" b="1" dirty="0" err="1" smtClean="0">
                <a:latin typeface="Sylfaen" pitchFamily="18" charset="0"/>
              </a:rPr>
              <a:t>სამშენებლო</a:t>
            </a:r>
            <a:r>
              <a:rPr lang="en-US" sz="2000" b="1" dirty="0" smtClean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სამუშაოების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წყალმომარაგება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და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ჩამდინარე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წყლების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 smtClean="0">
                <a:latin typeface="Sylfaen" pitchFamily="18" charset="0"/>
              </a:rPr>
              <a:t>არინება</a:t>
            </a:r>
            <a:endParaRPr lang="ka-GE" sz="2000" b="1" dirty="0" smtClean="0">
              <a:latin typeface="Sylfae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2000" dirty="0">
              <a:latin typeface="Sylfae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Sylfaen" pitchFamily="18" charset="0"/>
              </a:rPr>
              <a:t>სამშენებლო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სამუშაოების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შესრულების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პროცესში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წყალი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გამოყენებული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იქნება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 smtClean="0">
                <a:latin typeface="Sylfaen" pitchFamily="18" charset="0"/>
              </a:rPr>
              <a:t>სასმელი</a:t>
            </a:r>
            <a:r>
              <a:rPr lang="ka-GE" sz="2000" dirty="0" smtClean="0">
                <a:latin typeface="Sylfaen" pitchFamily="18" charset="0"/>
              </a:rPr>
              <a:t> </a:t>
            </a:r>
            <a:r>
              <a:rPr lang="en-US" sz="2000" dirty="0" err="1" smtClean="0">
                <a:latin typeface="Sylfaen" pitchFamily="18" charset="0"/>
              </a:rPr>
              <a:t>დანიშნულებით</a:t>
            </a:r>
            <a:r>
              <a:rPr lang="en-US" sz="2000" dirty="0">
                <a:latin typeface="Sylfaen" pitchFamily="18" charset="0"/>
              </a:rPr>
              <a:t>. </a:t>
            </a:r>
            <a:r>
              <a:rPr lang="en-US" sz="2000" dirty="0" err="1" smtClean="0">
                <a:latin typeface="Sylfaen" pitchFamily="18" charset="0"/>
              </a:rPr>
              <a:t>მშენებლობისთვის</a:t>
            </a:r>
            <a:r>
              <a:rPr lang="en-US" sz="2000" dirty="0" smtClean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საჭირო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ასფალტბეტონის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 smtClean="0">
                <a:latin typeface="Sylfaen" pitchFamily="18" charset="0"/>
              </a:rPr>
              <a:t>ნარევი</a:t>
            </a:r>
            <a:r>
              <a:rPr lang="ka-GE" sz="2000" dirty="0" smtClean="0">
                <a:latin typeface="Sylfaen" pitchFamily="18" charset="0"/>
              </a:rPr>
              <a:t> </a:t>
            </a:r>
            <a:r>
              <a:rPr lang="en-US" sz="2000" dirty="0" err="1" smtClean="0">
                <a:latin typeface="Sylfaen" pitchFamily="18" charset="0"/>
              </a:rPr>
              <a:t>შემოტანილი</a:t>
            </a:r>
            <a:r>
              <a:rPr lang="en-US" sz="2000" dirty="0" smtClean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იქნება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რეგიონში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არსებული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სხვადასხვა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საწარმოებიდან</a:t>
            </a:r>
            <a:r>
              <a:rPr lang="en-US" sz="2000" dirty="0">
                <a:latin typeface="Sylfaen" pitchFamily="18" charset="0"/>
              </a:rPr>
              <a:t>. </a:t>
            </a:r>
            <a:r>
              <a:rPr lang="en-US" sz="2000" dirty="0" err="1">
                <a:latin typeface="Sylfaen" pitchFamily="18" charset="0"/>
              </a:rPr>
              <a:t>შესაბამისად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 smtClean="0">
                <a:latin typeface="Sylfaen" pitchFamily="18" charset="0"/>
              </a:rPr>
              <a:t>ბეტონის</a:t>
            </a:r>
            <a:r>
              <a:rPr lang="ka-GE" sz="2000" dirty="0" smtClean="0">
                <a:latin typeface="Sylfaen" pitchFamily="18" charset="0"/>
              </a:rPr>
              <a:t> </a:t>
            </a:r>
            <a:r>
              <a:rPr lang="en-US" sz="2000" dirty="0" err="1" smtClean="0">
                <a:latin typeface="Sylfaen" pitchFamily="18" charset="0"/>
              </a:rPr>
              <a:t>დასამზადებლად</a:t>
            </a:r>
            <a:r>
              <a:rPr lang="en-US" sz="2000" dirty="0" smtClean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წყლის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გამოყენება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საჭირო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არ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 smtClean="0">
                <a:latin typeface="Sylfaen" pitchFamily="18" charset="0"/>
              </a:rPr>
              <a:t>არის</a:t>
            </a:r>
            <a:r>
              <a:rPr lang="en-US" sz="2000" dirty="0" smtClean="0">
                <a:latin typeface="Sylfaen" pitchFamily="18" charset="0"/>
              </a:rPr>
              <a:t>.</a:t>
            </a:r>
            <a:endParaRPr lang="ka-GE" sz="2000" dirty="0" smtClean="0">
              <a:latin typeface="Sylfae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dirty="0" smtClean="0">
              <a:latin typeface="Sylfae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Sylfaen" pitchFamily="18" charset="0"/>
              </a:rPr>
              <a:t>სასმელად</a:t>
            </a:r>
            <a:r>
              <a:rPr lang="en-US" sz="2000" dirty="0" smtClean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შესაძლებელია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ბუტილირებული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წყლების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გამოყენება</a:t>
            </a:r>
            <a:r>
              <a:rPr lang="en-US" sz="2000" dirty="0">
                <a:latin typeface="Sylfaen" pitchFamily="18" charset="0"/>
              </a:rPr>
              <a:t>. </a:t>
            </a:r>
            <a:endParaRPr lang="ka-GE" sz="2000" dirty="0" smtClean="0">
              <a:latin typeface="Sylfae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ylfaen" pitchFamily="18" charset="0"/>
              </a:rPr>
              <a:t>სპეციფიკიდან </a:t>
            </a:r>
            <a:r>
              <a:rPr lang="en-US" sz="2000" dirty="0">
                <a:latin typeface="Sylfaen" pitchFamily="18" charset="0"/>
              </a:rPr>
              <a:t>გამომდინარე </a:t>
            </a:r>
            <a:r>
              <a:rPr lang="en-US" sz="2000" dirty="0" err="1">
                <a:latin typeface="Sylfaen" pitchFamily="18" charset="0"/>
              </a:rPr>
              <a:t>დამოუკიდებელი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სამშენებლო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ბანაკის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ან</a:t>
            </a:r>
            <a:r>
              <a:rPr lang="en-US" sz="2000" dirty="0">
                <a:latin typeface="Sylfaen" pitchFamily="18" charset="0"/>
              </a:rPr>
              <a:t>/</a:t>
            </a:r>
            <a:r>
              <a:rPr lang="en-US" sz="2000" dirty="0" err="1">
                <a:latin typeface="Sylfaen" pitchFamily="18" charset="0"/>
              </a:rPr>
              <a:t>და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 smtClean="0">
                <a:latin typeface="Sylfaen" pitchFamily="18" charset="0"/>
              </a:rPr>
              <a:t>საცხოვრებელი</a:t>
            </a:r>
            <a:r>
              <a:rPr lang="ka-GE" sz="2000" dirty="0" smtClean="0">
                <a:latin typeface="Sylfaen" pitchFamily="18" charset="0"/>
              </a:rPr>
              <a:t> </a:t>
            </a:r>
            <a:r>
              <a:rPr lang="en-US" sz="2000" dirty="0" err="1" smtClean="0">
                <a:latin typeface="Sylfaen" pitchFamily="18" charset="0"/>
              </a:rPr>
              <a:t>კონტეინერების</a:t>
            </a:r>
            <a:r>
              <a:rPr lang="en-US" sz="2000" dirty="0" smtClean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მოწყობა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საჭირო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არ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არის</a:t>
            </a:r>
            <a:r>
              <a:rPr lang="en-US" sz="2000" dirty="0">
                <a:latin typeface="Sylfaen" pitchFamily="18" charset="0"/>
              </a:rPr>
              <a:t>. </a:t>
            </a:r>
            <a:endParaRPr lang="ka-GE" sz="2000" dirty="0" smtClean="0">
              <a:latin typeface="Sylfae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Sylfaen" pitchFamily="18" charset="0"/>
              </a:rPr>
              <a:t>სამშენებლო</a:t>
            </a:r>
            <a:r>
              <a:rPr lang="en-US" sz="2000" dirty="0" smtClean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ბაზაზე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დაიდგმევა</a:t>
            </a:r>
            <a:r>
              <a:rPr lang="en-US" sz="2000" b="1" dirty="0">
                <a:latin typeface="Sylfaen" pitchFamily="18" charset="0"/>
              </a:rPr>
              <a:t> 1 </a:t>
            </a:r>
            <a:r>
              <a:rPr lang="en-US" sz="2000" b="1" dirty="0" err="1">
                <a:latin typeface="Sylfaen" pitchFamily="18" charset="0"/>
              </a:rPr>
              <a:t>ბიო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 smtClean="0">
                <a:latin typeface="Sylfaen" pitchFamily="18" charset="0"/>
              </a:rPr>
              <a:t>ტუალეტი</a:t>
            </a:r>
            <a:r>
              <a:rPr lang="ka-GE" sz="2000" b="1" dirty="0" smtClean="0">
                <a:latin typeface="Sylfaen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ylfaen" pitchFamily="18" charset="0"/>
              </a:rPr>
              <a:t> </a:t>
            </a:r>
            <a:r>
              <a:rPr lang="en-US" sz="2000" dirty="0" err="1" smtClean="0">
                <a:latin typeface="Sylfaen" pitchFamily="18" charset="0"/>
              </a:rPr>
              <a:t>სამეურნეო</a:t>
            </a:r>
            <a:r>
              <a:rPr lang="en-US" sz="2000" dirty="0" smtClean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წყლების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შესაგროვებლად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 smtClean="0">
                <a:latin typeface="Sylfaen" pitchFamily="18" charset="0"/>
              </a:rPr>
              <a:t>მოეწყობა</a:t>
            </a:r>
            <a:r>
              <a:rPr lang="ka-GE" sz="2000" dirty="0" smtClean="0">
                <a:latin typeface="Sylfaen" pitchFamily="18" charset="0"/>
              </a:rPr>
              <a:t> </a:t>
            </a:r>
            <a:r>
              <a:rPr lang="en-US" sz="2000" b="1" dirty="0" err="1" smtClean="0">
                <a:latin typeface="Sylfaen" pitchFamily="18" charset="0"/>
              </a:rPr>
              <a:t>საასენიზაციო</a:t>
            </a:r>
            <a:r>
              <a:rPr lang="en-US" sz="2000" b="1" dirty="0" smtClean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ორმო</a:t>
            </a:r>
            <a:r>
              <a:rPr lang="en-US" sz="2000" b="1" dirty="0">
                <a:latin typeface="Sylfaen" pitchFamily="18" charset="0"/>
              </a:rPr>
              <a:t> 20მ3 </a:t>
            </a:r>
            <a:r>
              <a:rPr lang="en-US" sz="2000" b="1" dirty="0" err="1">
                <a:latin typeface="Sylfaen" pitchFamily="18" charset="0"/>
              </a:rPr>
              <a:t>ტევადობის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და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დაცლა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მოხდება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საასენიზაციო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მანქანის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 smtClean="0">
                <a:latin typeface="Sylfaen" pitchFamily="18" charset="0"/>
              </a:rPr>
              <a:t>საშუალებით</a:t>
            </a:r>
            <a:r>
              <a:rPr lang="en-US" sz="2000" b="1" dirty="0" smtClean="0">
                <a:latin typeface="Sylfaen" pitchFamily="18" charset="0"/>
              </a:rPr>
              <a:t>,</a:t>
            </a:r>
            <a:r>
              <a:rPr lang="ka-GE" sz="2000" b="1" dirty="0" smtClean="0">
                <a:latin typeface="Sylfaen" pitchFamily="18" charset="0"/>
              </a:rPr>
              <a:t> </a:t>
            </a:r>
            <a:r>
              <a:rPr lang="en-US" sz="2000" b="1" dirty="0" err="1" smtClean="0">
                <a:latin typeface="Sylfaen" pitchFamily="18" charset="0"/>
              </a:rPr>
              <a:t>რომელიც</a:t>
            </a:r>
            <a:r>
              <a:rPr lang="en-US" sz="2000" b="1" dirty="0" smtClean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წყლებს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გაიტანს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და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ჩაუშვებს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ადგილობრივი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მუნიციპალიტეტის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 smtClean="0">
                <a:latin typeface="Sylfaen" pitchFamily="18" charset="0"/>
              </a:rPr>
              <a:t>საკანალიზაციო</a:t>
            </a:r>
            <a:r>
              <a:rPr lang="ka-GE" sz="2000" b="1" dirty="0" smtClean="0">
                <a:latin typeface="Sylfaen" pitchFamily="18" charset="0"/>
              </a:rPr>
              <a:t> </a:t>
            </a:r>
            <a:r>
              <a:rPr lang="en-US" sz="2000" b="1" dirty="0" err="1" smtClean="0">
                <a:latin typeface="Sylfaen" pitchFamily="18" charset="0"/>
              </a:rPr>
              <a:t>სისტემაში</a:t>
            </a:r>
            <a:r>
              <a:rPr lang="en-US" sz="2000" b="1" dirty="0">
                <a:latin typeface="Sylfaen" pitchFamily="18" charset="0"/>
              </a:rPr>
              <a:t>, </a:t>
            </a:r>
            <a:r>
              <a:rPr lang="en-US" sz="2000" b="1" dirty="0" err="1">
                <a:latin typeface="Sylfaen" pitchFamily="18" charset="0"/>
              </a:rPr>
              <a:t>ადგილობრივ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მუნიციპალურ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სამსახურთან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 smtClean="0">
                <a:latin typeface="Sylfaen" pitchFamily="18" charset="0"/>
              </a:rPr>
              <a:t>შეთანხმებით</a:t>
            </a:r>
            <a:r>
              <a:rPr lang="en-US" sz="2000" b="1" dirty="0" smtClean="0">
                <a:latin typeface="Sylfaen" pitchFamily="18" charset="0"/>
              </a:rPr>
              <a:t>.</a:t>
            </a:r>
            <a:endParaRPr lang="ka-GE" sz="2000" b="1" dirty="0" smtClean="0">
              <a:latin typeface="Sylfae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b="1" dirty="0" smtClean="0">
              <a:latin typeface="Sylfae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Sylfaen" pitchFamily="18" charset="0"/>
              </a:rPr>
              <a:t>ბიო</a:t>
            </a:r>
            <a:r>
              <a:rPr lang="en-US" sz="2000" dirty="0" smtClean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ტუალეტის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ავზის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მოცულობა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არის</a:t>
            </a:r>
            <a:r>
              <a:rPr lang="en-US" sz="2000" b="1" dirty="0">
                <a:latin typeface="Sylfaen" pitchFamily="18" charset="0"/>
              </a:rPr>
              <a:t> 220 ლ. </a:t>
            </a:r>
            <a:r>
              <a:rPr lang="en-US" sz="2000" b="1" dirty="0" err="1">
                <a:latin typeface="Sylfaen" pitchFamily="18" charset="0"/>
              </a:rPr>
              <a:t>დაცლა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მოხდება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კვირაში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ორჯერ</a:t>
            </a:r>
            <a:r>
              <a:rPr lang="en-US" sz="2000" b="1" dirty="0">
                <a:latin typeface="Sylfae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989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26323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latin typeface="Sylfaen" pitchFamily="18" charset="0"/>
              </a:rPr>
              <a:t>ახალი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სახიდე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გადასასვლელის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მშენებლობის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და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ექსპლუატაციის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219" y="1119160"/>
            <a:ext cx="115408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000" b="1" dirty="0" err="1">
                <a:latin typeface="Sylfaen" pitchFamily="18" charset="0"/>
              </a:rPr>
              <a:t>ნარჩენების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 smtClean="0">
                <a:latin typeface="Sylfaen" pitchFamily="18" charset="0"/>
              </a:rPr>
              <a:t>მართვა</a:t>
            </a:r>
            <a:endParaRPr lang="ka-GE" sz="2000" b="1" dirty="0" smtClean="0">
              <a:latin typeface="Sylfae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ka-GE" sz="2000" b="1" dirty="0" smtClean="0">
              <a:latin typeface="Sylfae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Sylfaen" pitchFamily="18" charset="0"/>
              </a:rPr>
              <a:t>სახიდე</a:t>
            </a:r>
            <a:r>
              <a:rPr lang="en-US" sz="2000" dirty="0" smtClean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გადასასვლელის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მშენებლობის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დროს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წარმოქმნილი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ნარჩენებიდან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აღსანიშნავია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საყოფაცხოვრებო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ნარჩენები</a:t>
            </a:r>
            <a:r>
              <a:rPr lang="en-US" sz="2000" b="1" dirty="0" smtClean="0">
                <a:latin typeface="Sylfaen" pitchFamily="18" charset="0"/>
              </a:rPr>
              <a:t>.</a:t>
            </a:r>
            <a:endParaRPr lang="ka-GE" sz="2000" b="1" dirty="0" smtClean="0">
              <a:latin typeface="Sylfae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სამუშაოებზე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დასაქმებული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პერსონალის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რაოდენობა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იქნება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დაახლოებთ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ka-GE" sz="2000" b="1" dirty="0" smtClean="0">
                <a:latin typeface="Sylfaen" pitchFamily="18" charset="0"/>
              </a:rPr>
              <a:t>25 </a:t>
            </a:r>
            <a:r>
              <a:rPr lang="en-US" sz="2000" b="1" dirty="0" err="1" smtClean="0">
                <a:latin typeface="Sylfaen" pitchFamily="18" charset="0"/>
              </a:rPr>
              <a:t>ადამიანი</a:t>
            </a:r>
            <a:r>
              <a:rPr lang="en-US" sz="2000" b="1" dirty="0">
                <a:latin typeface="Sylfaen" pitchFamily="18" charset="0"/>
              </a:rPr>
              <a:t>. </a:t>
            </a:r>
            <a:r>
              <a:rPr lang="en-US" sz="2000" dirty="0" err="1">
                <a:latin typeface="Sylfaen" pitchFamily="18" charset="0"/>
              </a:rPr>
              <a:t>თუ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გავითვალისწინებთ</a:t>
            </a:r>
            <a:r>
              <a:rPr lang="en-US" sz="2000" dirty="0">
                <a:latin typeface="Sylfaen" pitchFamily="18" charset="0"/>
              </a:rPr>
              <a:t>, </a:t>
            </a:r>
            <a:r>
              <a:rPr lang="en-US" sz="2000" dirty="0" err="1">
                <a:latin typeface="Sylfaen" pitchFamily="18" charset="0"/>
              </a:rPr>
              <a:t>რომ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ერთ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მომუშავეზე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წლის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განმავლობაში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მოსალოდნელია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დაახლოებით</a:t>
            </a:r>
            <a:r>
              <a:rPr lang="en-US" sz="2000" dirty="0">
                <a:latin typeface="Sylfaen" pitchFamily="18" charset="0"/>
              </a:rPr>
              <a:t> 0.73 მ3 </a:t>
            </a:r>
            <a:r>
              <a:rPr lang="en-US" sz="2000" dirty="0" err="1">
                <a:latin typeface="Sylfaen" pitchFamily="18" charset="0"/>
              </a:rPr>
              <a:t>საყოფაცხოვრებო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ნარჩენების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წარმოქმნა</a:t>
            </a:r>
            <a:r>
              <a:rPr lang="en-US" sz="2000" dirty="0">
                <a:latin typeface="Sylfaen" pitchFamily="18" charset="0"/>
              </a:rPr>
              <a:t>, </a:t>
            </a:r>
            <a:r>
              <a:rPr lang="en-US" sz="2000" dirty="0" err="1">
                <a:latin typeface="Sylfaen" pitchFamily="18" charset="0"/>
              </a:rPr>
              <a:t>მოსალოდნელი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საყოფაცხოვრებო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ნარჩენების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რაოდენობა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დაახლოებით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იქნება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ka-GE" sz="2000" b="1" dirty="0" smtClean="0">
                <a:latin typeface="Sylfaen" pitchFamily="18" charset="0"/>
              </a:rPr>
              <a:t>25</a:t>
            </a:r>
            <a:r>
              <a:rPr lang="en-US" sz="2000" dirty="0" smtClean="0">
                <a:latin typeface="Sylfaen" pitchFamily="18" charset="0"/>
              </a:rPr>
              <a:t> X 0.73მ3=</a:t>
            </a:r>
            <a:r>
              <a:rPr lang="en-US" sz="2000" b="1" dirty="0" smtClean="0">
                <a:latin typeface="Sylfaen" pitchFamily="18" charset="0"/>
              </a:rPr>
              <a:t>1</a:t>
            </a:r>
            <a:r>
              <a:rPr lang="ka-GE" sz="2000" b="1" dirty="0" smtClean="0">
                <a:latin typeface="Sylfaen" pitchFamily="18" charset="0"/>
              </a:rPr>
              <a:t>8</a:t>
            </a:r>
            <a:r>
              <a:rPr lang="en-US" sz="2000" b="1" dirty="0" smtClean="0">
                <a:latin typeface="Sylfaen" pitchFamily="18" charset="0"/>
              </a:rPr>
              <a:t>.</a:t>
            </a:r>
            <a:r>
              <a:rPr lang="ka-GE" sz="2000" b="1" dirty="0" smtClean="0">
                <a:latin typeface="Sylfaen" pitchFamily="18" charset="0"/>
              </a:rPr>
              <a:t>2</a:t>
            </a:r>
            <a:r>
              <a:rPr lang="en-US" sz="2000" b="1" dirty="0" smtClean="0">
                <a:latin typeface="Sylfaen" pitchFamily="18" charset="0"/>
              </a:rPr>
              <a:t>5 მ3/</a:t>
            </a:r>
            <a:r>
              <a:rPr lang="en-US" sz="2000" b="1" dirty="0" err="1" smtClean="0">
                <a:latin typeface="Sylfaen" pitchFamily="18" charset="0"/>
              </a:rPr>
              <a:t>წელ</a:t>
            </a:r>
            <a:r>
              <a:rPr lang="en-US" sz="2000" b="1" dirty="0" smtClean="0">
                <a:latin typeface="Sylfaen" pitchFamily="18" charset="0"/>
              </a:rPr>
              <a:t>.</a:t>
            </a:r>
            <a:endParaRPr lang="ka-GE" sz="2000" b="1" dirty="0" smtClean="0">
              <a:latin typeface="Sylfae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Sylfaen" pitchFamily="18" charset="0"/>
              </a:rPr>
              <a:t>საყოფაცხოვრებო</a:t>
            </a:r>
            <a:r>
              <a:rPr lang="en-US" sz="2000" dirty="0" smtClean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ნარჩენები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შეგროვდება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სამშენებლო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ბაზების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ტერიტორიაზე</a:t>
            </a:r>
            <a:r>
              <a:rPr lang="en-US" sz="2000" dirty="0">
                <a:latin typeface="Sylfaen" pitchFamily="18" charset="0"/>
              </a:rPr>
              <a:t>, </a:t>
            </a:r>
            <a:r>
              <a:rPr lang="en-US" sz="2000" dirty="0" err="1">
                <a:latin typeface="Sylfaen" pitchFamily="18" charset="0"/>
              </a:rPr>
              <a:t>სპეციალურ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კონტეინერებში</a:t>
            </a:r>
            <a:r>
              <a:rPr lang="en-US" sz="2000" dirty="0" smtClean="0">
                <a:latin typeface="Sylfaen" pitchFamily="18" charset="0"/>
              </a:rPr>
              <a:t>. </a:t>
            </a:r>
            <a:r>
              <a:rPr lang="en-US" sz="2000" dirty="0" err="1">
                <a:latin typeface="Sylfaen" pitchFamily="18" charset="0"/>
              </a:rPr>
              <a:t>დაგროვების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შესაბამისად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საყოფაცხოვრებო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ნარჩენები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გატანილი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იქნება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ადგილობრივი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მუნიციპალიტეტის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 smtClean="0">
                <a:latin typeface="Sylfaen" pitchFamily="18" charset="0"/>
              </a:rPr>
              <a:t>ნაგავსაყრელზე</a:t>
            </a:r>
            <a:r>
              <a:rPr lang="en-US" sz="2000" dirty="0" smtClean="0">
                <a:latin typeface="Sylfaen" pitchFamily="18" charset="0"/>
              </a:rPr>
              <a:t>.</a:t>
            </a:r>
            <a:endParaRPr lang="ka-GE" sz="2000" dirty="0" smtClean="0">
              <a:latin typeface="Sylfae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Sylfaen" pitchFamily="18" charset="0"/>
              </a:rPr>
              <a:t>სამუშაოების</a:t>
            </a:r>
            <a:r>
              <a:rPr lang="en-US" sz="2000" b="1" dirty="0" smtClean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დასრულების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შემდეგ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მოხდება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გრუნტის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დამუშავება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ექსკავატორით</a:t>
            </a:r>
            <a:r>
              <a:rPr lang="en-US" sz="2000" b="1" dirty="0">
                <a:latin typeface="Sylfaen" pitchFamily="18" charset="0"/>
              </a:rPr>
              <a:t>, </a:t>
            </a:r>
            <a:r>
              <a:rPr lang="en-US" sz="2000" b="1" dirty="0" err="1">
                <a:latin typeface="Sylfaen" pitchFamily="18" charset="0"/>
              </a:rPr>
              <a:t>დატვირთვა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 smtClean="0">
                <a:latin typeface="Sylfaen" pitchFamily="18" charset="0"/>
              </a:rPr>
              <a:t>და</a:t>
            </a:r>
            <a:r>
              <a:rPr lang="ka-GE" sz="2000" b="1" dirty="0" smtClean="0">
                <a:latin typeface="Sylfaen" pitchFamily="18" charset="0"/>
              </a:rPr>
              <a:t> </a:t>
            </a:r>
            <a:r>
              <a:rPr lang="en-US" sz="2000" b="1" dirty="0" err="1" smtClean="0">
                <a:latin typeface="Sylfaen" pitchFamily="18" charset="0"/>
              </a:rPr>
              <a:t>გატანა</a:t>
            </a:r>
            <a:r>
              <a:rPr lang="en-US" sz="2000" b="1" dirty="0" smtClean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ნაყარში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ka-GE" sz="2000" b="1" dirty="0" smtClean="0">
                <a:latin typeface="Sylfaen" pitchFamily="18" charset="0"/>
              </a:rPr>
              <a:t>3000 </a:t>
            </a:r>
            <a:r>
              <a:rPr lang="en-US" sz="2000" b="1" dirty="0" smtClean="0">
                <a:latin typeface="Sylfaen" pitchFamily="18" charset="0"/>
              </a:rPr>
              <a:t>მ3.</a:t>
            </a:r>
            <a:r>
              <a:rPr lang="ka-GE" sz="2000" b="1" dirty="0" smtClean="0">
                <a:latin typeface="Sylfaen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Sylfaen" pitchFamily="18" charset="0"/>
              </a:rPr>
              <a:t>აგრეთვე</a:t>
            </a:r>
            <a:r>
              <a:rPr lang="en-US" sz="2000" b="1" dirty="0" smtClean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არსებული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ხიდის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დაშლის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შემდეგ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წარმოქმნილი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სამშენებლო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ნარჩენის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გატანა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 smtClean="0">
                <a:latin typeface="Sylfaen" pitchFamily="18" charset="0"/>
              </a:rPr>
              <a:t>საერთო</a:t>
            </a:r>
            <a:r>
              <a:rPr lang="ka-GE" sz="2000" b="1" dirty="0" smtClean="0">
                <a:latin typeface="Sylfaen" pitchFamily="18" charset="0"/>
              </a:rPr>
              <a:t> </a:t>
            </a:r>
            <a:r>
              <a:rPr lang="en-US" sz="2000" b="1" dirty="0" err="1" smtClean="0">
                <a:latin typeface="Sylfaen" pitchFamily="18" charset="0"/>
              </a:rPr>
              <a:t>რაოდენობით</a:t>
            </a:r>
            <a:r>
              <a:rPr lang="en-US" sz="2000" b="1" dirty="0" smtClean="0">
                <a:latin typeface="Sylfaen" pitchFamily="18" charset="0"/>
              </a:rPr>
              <a:t> </a:t>
            </a:r>
            <a:r>
              <a:rPr lang="ka-GE" sz="2000" b="1" dirty="0">
                <a:latin typeface="Sylfaen" pitchFamily="18" charset="0"/>
              </a:rPr>
              <a:t>2</a:t>
            </a:r>
            <a:r>
              <a:rPr lang="ka-GE" sz="2000" b="1" dirty="0" smtClean="0">
                <a:latin typeface="Sylfaen" pitchFamily="18" charset="0"/>
              </a:rPr>
              <a:t>00</a:t>
            </a:r>
            <a:r>
              <a:rPr lang="en-US" sz="2000" b="1" dirty="0" smtClean="0">
                <a:latin typeface="Sylfaen" pitchFamily="18" charset="0"/>
              </a:rPr>
              <a:t> მ3.</a:t>
            </a:r>
            <a:r>
              <a:rPr lang="ka-GE" sz="2000" b="1" dirty="0" smtClean="0">
                <a:latin typeface="Sylfaen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Sylfaen" pitchFamily="18" charset="0"/>
              </a:rPr>
              <a:t>სანაყაროდ</a:t>
            </a:r>
            <a:r>
              <a:rPr lang="en-US" sz="2000" b="1" dirty="0" smtClean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გამოყენებული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იქნება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ადგილობრივი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მუნიციპალიტეტის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en-US" sz="2000" b="1" dirty="0" err="1">
                <a:latin typeface="Sylfaen" pitchFamily="18" charset="0"/>
              </a:rPr>
              <a:t>ნაგავსაყრელი</a:t>
            </a:r>
            <a:r>
              <a:rPr lang="en-US" sz="2000" dirty="0">
                <a:latin typeface="Sylfae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526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17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93414"/>
            <a:ext cx="9922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2000" b="1" dirty="0"/>
              <a:t>ზოგადი ინფორმაცია გარემოზე შესაძლო ზემოქმედების და მისი სახეების შესახებ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1299312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პროექტი განხორციელების სხვადასხვა ეტაპზე გავლენას </a:t>
            </a:r>
            <a:r>
              <a:rPr lang="ka-GE" b="1" dirty="0" smtClean="0"/>
              <a:t>მოახდენს ბუნებრივ და სოციალურ გარემოზე.</a:t>
            </a:r>
            <a:endParaRPr lang="en-US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ზემოქმედების შესამცირებლად რეკომენდებული ღონისძიებები წარმოდგენილია </a:t>
            </a:r>
            <a:r>
              <a:rPr lang="ka-GE" b="1" dirty="0" err="1" smtClean="0"/>
              <a:t>გარემოსდაცვით</a:t>
            </a:r>
            <a:r>
              <a:rPr lang="ka-GE" b="1" dirty="0" smtClean="0"/>
              <a:t> და სოციალურ მენეჯმენტის და მონიტორინგის გეგმაში, </a:t>
            </a:r>
            <a:r>
              <a:rPr lang="ka-GE" dirty="0" smtClean="0"/>
              <a:t>რომელიც </a:t>
            </a:r>
            <a:r>
              <a:rPr lang="ka-GE" b="1" dirty="0" err="1" smtClean="0"/>
              <a:t>გზშ</a:t>
            </a:r>
            <a:r>
              <a:rPr lang="ka-GE" b="1" dirty="0" smtClean="0"/>
              <a:t>-ს ნაწილს წარმოადგენს</a:t>
            </a:r>
            <a:r>
              <a:rPr lang="ka-GE" dirty="0" smtClean="0"/>
              <a:t>. </a:t>
            </a:r>
            <a:endParaRPr lang="ka-GE" dirty="0"/>
          </a:p>
        </p:txBody>
      </p:sp>
      <p:sp>
        <p:nvSpPr>
          <p:cNvPr id="10" name="Rectangle 9"/>
          <p:cNvSpPr/>
          <p:nvPr/>
        </p:nvSpPr>
        <p:spPr>
          <a:xfrm>
            <a:off x="14288" y="3636456"/>
            <a:ext cx="11915774" cy="2626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itchFamily="34" charset="0"/>
              <a:buChar char="•"/>
              <a:tabLst>
                <a:tab pos="241300" algn="l"/>
              </a:tabLst>
            </a:pPr>
            <a:r>
              <a:rPr lang="ka-GE" dirty="0"/>
              <a:t>ატმოსფერულ ჰაერში მავნე ნივთიერებების</a:t>
            </a:r>
            <a:r>
              <a:rPr lang="en-US" dirty="0"/>
              <a:t> </a:t>
            </a:r>
            <a:r>
              <a:rPr lang="ka-GE" dirty="0"/>
              <a:t>გაფრქვევა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ხმაური და ვიბრაცია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გეოლოგიურ გარემოზე ზემოქმედება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წყლის გარემოზე ზემოქმედების რისკები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ზემოქმედება ნიადაგზე, დაბინძურების რისკები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ვიზუალურ-ლანდშაფტური ცვლილება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ზემოქმედება სოციალურ-ეკონომიკურ </a:t>
            </a:r>
            <a:r>
              <a:rPr lang="ka-GE" dirty="0" smtClean="0"/>
              <a:t>გარემოზე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ka-GE" dirty="0" smtClean="0"/>
              <a:t>ისტორიულ-არქეოლოგიური ძეგლებზე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ზემოქმედების რისკები</a:t>
            </a:r>
            <a:endParaRPr lang="ka-GE" dirty="0"/>
          </a:p>
        </p:txBody>
      </p:sp>
      <p:sp>
        <p:nvSpPr>
          <p:cNvPr id="17" name="Rectangle 16"/>
          <p:cNvSpPr/>
          <p:nvPr/>
        </p:nvSpPr>
        <p:spPr>
          <a:xfrm>
            <a:off x="249815" y="2606160"/>
            <a:ext cx="11720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sz="2000" b="1" dirty="0" smtClean="0"/>
              <a:t>მოსამზადებელ, მშენებლობის და ექსპლოატაციის ეტაპებზე მოსალოდნელი  გარემოზე ზემოქმედების შეფასებისას დეტალურად შესწავლილია შემდეგი საკითხები.</a:t>
            </a:r>
            <a:endParaRPr lang="ka-GE" sz="2000" b="1" dirty="0"/>
          </a:p>
        </p:txBody>
      </p:sp>
      <p:sp>
        <p:nvSpPr>
          <p:cNvPr id="8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400" b="1" dirty="0" smtClean="0"/>
              <a:t>ახალი </a:t>
            </a:r>
            <a:r>
              <a:rPr lang="ka-GE" sz="2400" b="1" dirty="0"/>
              <a:t>სახიდე გადასასვლელის </a:t>
            </a:r>
            <a:r>
              <a:rPr lang="ka-GE" sz="2400" b="1" dirty="0" smtClean="0"/>
              <a:t>მშენებლობა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7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18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40327" y="1095196"/>
            <a:ext cx="5259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b="1" dirty="0" smtClean="0"/>
              <a:t>ემისიები ატმოსფეროში, ხმაური და ვიბრაცია</a:t>
            </a:r>
            <a:endParaRPr lang="ka-GE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742984"/>
            <a:ext cx="11291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/>
              <a:t>მიწის სამუშაოების, ტექნიკის/სატრანსპორტო საშუალებების გადაადგილების და მუშაობისას ადგილი ექნება ხმაურის, ვიბრაციის და ატმოსფერულ ჰაერში მტვრის და წვის პროდუქტების გავრცელებას.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/>
              <a:t>მშენებლობის ეტაპზე ზემოქმედების შემცირება და კონტროლი შესაძლებელი იქნება სამუშაოს სწორი დაგეგმვის და შემარბილებელი ღონისძიებების </a:t>
            </a:r>
            <a:r>
              <a:rPr lang="ka-GE" dirty="0" smtClean="0"/>
              <a:t>გატარებით</a:t>
            </a:r>
            <a:r>
              <a:rPr lang="en-US" dirty="0" smtClean="0"/>
              <a:t>.</a:t>
            </a:r>
            <a:endParaRPr lang="ka-GE" dirty="0"/>
          </a:p>
        </p:txBody>
      </p:sp>
      <p:sp>
        <p:nvSpPr>
          <p:cNvPr id="3" name="Rectangle 2"/>
          <p:cNvSpPr/>
          <p:nvPr/>
        </p:nvSpPr>
        <p:spPr>
          <a:xfrm>
            <a:off x="512618" y="3360316"/>
            <a:ext cx="11333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მშენებელი კონტრაქტორის მიერ შესასრულებელი სამუშაო ხმაურთან, </a:t>
            </a:r>
            <a:r>
              <a:rPr lang="ka-GE" dirty="0" err="1" smtClean="0"/>
              <a:t>ვიბრაციასთან</a:t>
            </a:r>
            <a:r>
              <a:rPr lang="ka-GE" dirty="0" smtClean="0"/>
              <a:t>, </a:t>
            </a:r>
            <a:r>
              <a:rPr lang="ka-GE" dirty="0" err="1" smtClean="0"/>
              <a:t>ემისებთან</a:t>
            </a:r>
            <a:r>
              <a:rPr lang="ka-GE" dirty="0" smtClean="0"/>
              <a:t> და სხვა საკითხებთან დაკავშირებით მოსახლეობა იქნება ინფორმირებული.</a:t>
            </a:r>
            <a:endParaRPr lang="ka-GE" dirty="0"/>
          </a:p>
        </p:txBody>
      </p:sp>
      <p:sp>
        <p:nvSpPr>
          <p:cNvPr id="7" name="Shape 943"/>
          <p:cNvSpPr txBox="1">
            <a:spLocks/>
          </p:cNvSpPr>
          <p:nvPr/>
        </p:nvSpPr>
        <p:spPr>
          <a:xfrm>
            <a:off x="0" y="374073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400" b="1" dirty="0" smtClean="0"/>
              <a:t>ახალი </a:t>
            </a:r>
            <a:r>
              <a:rPr lang="ka-GE" sz="2400" b="1" dirty="0"/>
              <a:t>სახიდე გადასასვლელის </a:t>
            </a:r>
            <a:r>
              <a:rPr lang="ka-GE" sz="2400" b="1" dirty="0" smtClean="0"/>
              <a:t>მშენებლობა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74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196" y="1442854"/>
            <a:ext cx="1214980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sz="2000" dirty="0" smtClean="0"/>
              <a:t>მოსამზადებელ და მშენებლობის ეტაპზე ზემოქმედების შემცირება/კონტროლი შესაძლებელი იქნება სამუშაოს სწორი დაგეგმვის და ისეთი შემარბილებელი ღონისძიებების გატარებით, როგორიცაა: </a:t>
            </a:r>
          </a:p>
          <a:p>
            <a:pPr algn="just"/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სატრანსპორტო საშუალებების ტექნიკური გამართულობის კონტროლი;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მასალის ტრანსპორტირებისას და დასახლებული უბნების მახლობლად/ დასახლებულ ზონაში გადაადგილების ოპტიმალური სიჩქარეების დაცვა;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ჩართული ძრავით ტექნიკის ‘უსაქმოდ’ დატოვების აკრძალვა;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 ნაყოფიერი ნიადაგის, გრუნტის და ფხვიერი მასალის </a:t>
            </a:r>
            <a:r>
              <a:rPr lang="ka-GE" sz="2000" dirty="0" err="1" smtClean="0"/>
              <a:t>გაფანტვისგან</a:t>
            </a:r>
            <a:r>
              <a:rPr lang="ka-GE" sz="2000" dirty="0" smtClean="0"/>
              <a:t> დაცვა;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ფხვიერო ტვირთების გადატანისას - ტვირთის გადახურვა (</a:t>
            </a:r>
            <a:r>
              <a:rPr lang="ka-GE" sz="2000" dirty="0" err="1" smtClean="0"/>
              <a:t>გაფანტვისგან</a:t>
            </a:r>
            <a:r>
              <a:rPr lang="ka-GE" sz="2000" dirty="0" smtClean="0"/>
              <a:t> დასაცავად);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მასალის შემოტანის სწორი დაგეგმვა </a:t>
            </a:r>
            <a:r>
              <a:rPr lang="ka-GE" sz="2000" dirty="0" err="1" smtClean="0"/>
              <a:t>ქარისმიერი</a:t>
            </a:r>
            <a:r>
              <a:rPr lang="ka-GE" sz="2000" dirty="0" smtClean="0"/>
              <a:t> ეროზიის შედეგად ჰაერის ხარისხზე ზემოქმედების შესამცირებლად და სხვ.</a:t>
            </a:r>
            <a:endParaRPr lang="ka-GE" sz="2000" dirty="0"/>
          </a:p>
        </p:txBody>
      </p:sp>
      <p:sp>
        <p:nvSpPr>
          <p:cNvPr id="12" name="Rectangle 11"/>
          <p:cNvSpPr/>
          <p:nvPr/>
        </p:nvSpPr>
        <p:spPr>
          <a:xfrm>
            <a:off x="42196" y="926487"/>
            <a:ext cx="4095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2000" b="1" dirty="0" smtClean="0"/>
              <a:t>შემარბილებელი ღონისძიებები</a:t>
            </a:r>
            <a:endParaRPr lang="ka-GE" sz="2000" b="1" dirty="0"/>
          </a:p>
        </p:txBody>
      </p:sp>
      <p:sp>
        <p:nvSpPr>
          <p:cNvPr id="6" name="Shape 943"/>
          <p:cNvSpPr txBox="1">
            <a:spLocks/>
          </p:cNvSpPr>
          <p:nvPr/>
        </p:nvSpPr>
        <p:spPr>
          <a:xfrm>
            <a:off x="0" y="235527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400" b="1" dirty="0" smtClean="0"/>
              <a:t>ახალი </a:t>
            </a:r>
            <a:r>
              <a:rPr lang="ka-GE" sz="2400" b="1" dirty="0"/>
              <a:t>სახიდე გადასასვლელის </a:t>
            </a:r>
            <a:r>
              <a:rPr lang="ka-GE" sz="2400" b="1" dirty="0" smtClean="0"/>
              <a:t>მშენებლობა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5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2</a:t>
            </a:fld>
            <a:endParaRPr lang="en-US" dirty="0"/>
          </a:p>
        </p:txBody>
      </p:sp>
      <p:sp>
        <p:nvSpPr>
          <p:cNvPr id="9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ზაჰესი-ჯვრის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მონასტრის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საავტომობილო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გზის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ka-G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პირველ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კმ-ზე</a:t>
            </a:r>
            <a:r>
              <a:rPr lang="ka-G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,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ka-GE" sz="2400" b="1" dirty="0" smtClean="0">
                <a:latin typeface="Sylfaen" pitchFamily="18" charset="0"/>
              </a:rPr>
              <a:t>ახალი </a:t>
            </a:r>
            <a:r>
              <a:rPr lang="ka-GE" sz="2400" b="1" dirty="0" err="1" smtClean="0">
                <a:latin typeface="Sylfaen" pitchFamily="18" charset="0"/>
              </a:rPr>
              <a:t>სახიდე</a:t>
            </a:r>
            <a:r>
              <a:rPr lang="ka-GE" sz="2400" b="1" dirty="0" smtClean="0">
                <a:latin typeface="Sylfaen" pitchFamily="18" charset="0"/>
              </a:rPr>
              <a:t> გადასასვლელის მშენებლობა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46350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LU" sz="2000" dirty="0">
                <a:latin typeface="Sylfaen" pitchFamily="18" charset="0"/>
              </a:rPr>
              <a:t>ქვეყნის </a:t>
            </a:r>
            <a:r>
              <a:rPr lang="de-LU" sz="2000" dirty="0" smtClean="0">
                <a:latin typeface="Sylfaen" pitchFamily="18" charset="0"/>
              </a:rPr>
              <a:t>ეკონომიკური განვითარების თვალსაზრისით ინფრასტრუქტურის განვითარებას უმთავრესი როლი ენიჭება, ამ მხრივ კი</a:t>
            </a:r>
            <a:r>
              <a:rPr lang="de-LU" sz="2000" dirty="0">
                <a:latin typeface="Sylfaen" pitchFamily="18" charset="0"/>
              </a:rPr>
              <a:t>, </a:t>
            </a:r>
            <a:r>
              <a:rPr lang="de-LU" sz="2000" dirty="0" smtClean="0">
                <a:latin typeface="Sylfaen" pitchFamily="18" charset="0"/>
              </a:rPr>
              <a:t>როგორც </a:t>
            </a:r>
            <a:r>
              <a:rPr lang="de-LU" sz="2000" dirty="0">
                <a:latin typeface="Sylfaen" pitchFamily="18" charset="0"/>
              </a:rPr>
              <a:t>სახელმწიფო ასევე ადგილობრივი მნიშვნელობის საგზაო ქსელის </a:t>
            </a:r>
            <a:r>
              <a:rPr lang="de-LU" sz="2000" dirty="0" smtClean="0">
                <a:latin typeface="Sylfaen" pitchFamily="18" charset="0"/>
              </a:rPr>
              <a:t>გაუმჯობესება</a:t>
            </a:r>
            <a:r>
              <a:rPr lang="ka-GE" sz="2000" dirty="0">
                <a:latin typeface="Sylfaen" pitchFamily="18" charset="0"/>
              </a:rPr>
              <a:t> </a:t>
            </a:r>
            <a:r>
              <a:rPr lang="ka-GE" sz="2000" dirty="0" smtClean="0">
                <a:latin typeface="Sylfaen" pitchFamily="18" charset="0"/>
              </a:rPr>
              <a:t>და ხიდების მშენებლობა</a:t>
            </a:r>
            <a:r>
              <a:rPr lang="de-LU" sz="2000" dirty="0" smtClean="0">
                <a:latin typeface="Sylfaen" pitchFamily="18" charset="0"/>
              </a:rPr>
              <a:t> </a:t>
            </a:r>
            <a:r>
              <a:rPr lang="de-LU" sz="2000" dirty="0">
                <a:latin typeface="Sylfaen" pitchFamily="18" charset="0"/>
              </a:rPr>
              <a:t>მნიშვნელოვან ფაქტორებს განაპირობებს. </a:t>
            </a:r>
            <a:endParaRPr lang="en-US" sz="2000" dirty="0">
              <a:latin typeface="Sylfae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2564502"/>
            <a:ext cx="52145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არსებული </a:t>
            </a:r>
            <a:r>
              <a:rPr lang="ka-GE" sz="2000" dirty="0" err="1" smtClean="0"/>
              <a:t>სახიდე</a:t>
            </a:r>
            <a:r>
              <a:rPr lang="ka-GE" sz="2000" dirty="0" smtClean="0"/>
              <a:t> გადასასვლელის </a:t>
            </a:r>
            <a:r>
              <a:rPr lang="ka-GE" sz="2000" b="1" dirty="0" smtClean="0"/>
              <a:t>პროექტირება /  მშენებლობას </a:t>
            </a:r>
            <a:r>
              <a:rPr lang="ka-GE" sz="2000" dirty="0" smtClean="0"/>
              <a:t>განახორციელებს </a:t>
            </a:r>
            <a:r>
              <a:rPr lang="ka-GE" sz="2000" dirty="0"/>
              <a:t>შპს </a:t>
            </a:r>
            <a:r>
              <a:rPr lang="ka-GE" sz="2000" dirty="0" smtClean="0"/>
              <a:t>„</a:t>
            </a:r>
            <a:r>
              <a:rPr lang="ka-GE" sz="2000" dirty="0" err="1" smtClean="0"/>
              <a:t>ქონსთრაქშენ</a:t>
            </a:r>
            <a:r>
              <a:rPr lang="ka-GE" sz="2000" dirty="0" smtClean="0"/>
              <a:t> სერვისი“</a:t>
            </a:r>
            <a:r>
              <a:rPr lang="en-US" sz="2000" dirty="0" smtClean="0"/>
              <a:t> </a:t>
            </a:r>
            <a:r>
              <a:rPr lang="ka-GE" sz="2000" dirty="0" smtClean="0"/>
              <a:t> საავტომობილო  გზების დეპარტამენტთან, გაფორმებული ხელშეკრულების საფუძველზე</a:t>
            </a:r>
            <a:r>
              <a:rPr lang="ka-GE" sz="2000" dirty="0"/>
              <a:t>.	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9053" y="2564502"/>
            <a:ext cx="6763093" cy="420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66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20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102226"/>
            <a:ext cx="121498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dirty="0" smtClean="0"/>
              <a:t>ზემოქმედება </a:t>
            </a:r>
            <a:r>
              <a:rPr lang="ka-GE" dirty="0"/>
              <a:t>ჩვეულებრივ დაკავშირებულია სამშენებლო ბანაკის (ჩამდინარე წყლები, ნაგავი, მასალა, მათ შორის ქიმიური  და/ამ საწვავ საპოხი ნივთიერებები), არასათანადო მართვასთან. </a:t>
            </a:r>
            <a:r>
              <a:rPr lang="ka-GE" b="1" dirty="0" smtClean="0"/>
              <a:t>ძირითადი </a:t>
            </a:r>
            <a:r>
              <a:rPr lang="ka-GE" b="1" dirty="0"/>
              <a:t>შესაძლო ზემოქმედება წყალზე </a:t>
            </a:r>
            <a:r>
              <a:rPr lang="ka-GE" b="1" dirty="0" smtClean="0"/>
              <a:t>ხიდის </a:t>
            </a:r>
            <a:r>
              <a:rPr lang="ka-GE" b="1" dirty="0"/>
              <a:t>ფუნქციონირების დროს იქნება</a:t>
            </a:r>
            <a:r>
              <a:rPr lang="ka-GE" b="1" dirty="0" smtClean="0"/>
              <a:t>:</a:t>
            </a:r>
          </a:p>
          <a:p>
            <a:pPr algn="just"/>
            <a:r>
              <a:rPr lang="ka-GE" b="1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მოსილვა </a:t>
            </a:r>
            <a:r>
              <a:rPr lang="ka-GE" dirty="0"/>
              <a:t>და წყლების დაბინძურების მძიმე ლითონებითა და ნავთობის ნახშირწყალბადებით (დაბინძურების წყარო - ზედაპირული ჩამონადენი. ავარიული დაღვრა</a:t>
            </a:r>
            <a:r>
              <a:rPr lang="ka-GE" dirty="0" smtClean="0"/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 </a:t>
            </a:r>
            <a:r>
              <a:rPr lang="ka-GE" dirty="0"/>
              <a:t>დაბინძურება ნარჩენებით;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გრუნტის </a:t>
            </a:r>
            <a:r>
              <a:rPr lang="ka-GE" dirty="0"/>
              <a:t>წყლის დაბინძურება ზედაპირული წყლის დაბინძურების შედეგად;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წყლის </a:t>
            </a:r>
            <a:r>
              <a:rPr lang="ka-GE" dirty="0"/>
              <a:t>დაბინძურება ზამთრის პერიოდში (მარილის.  სილის და ასევე სხვა პროდუქტების გამოყენება. რომელიც წყლის ხარისხს საფრთხის ქვეშ აყენებს);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წყლის </a:t>
            </a:r>
            <a:r>
              <a:rPr lang="ka-GE" dirty="0"/>
              <a:t>დაბინძურება გზის შეკეთების/ტექნიკური სამუშაოების დროს მასალის და ნარჩენების არასათანადო მართვის და სამუშაოების წარმოების მიღებული პრაქტიკის უგულვებელყოფის </a:t>
            </a:r>
            <a:r>
              <a:rPr lang="ka-GE" dirty="0" smtClean="0"/>
              <a:t>შემთხვევაში და </a:t>
            </a:r>
            <a:r>
              <a:rPr lang="ka-GE" dirty="0" err="1" smtClean="0"/>
              <a:t>ა.შ</a:t>
            </a:r>
            <a:r>
              <a:rPr lang="ka-GE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/>
          </a:p>
          <a:p>
            <a:pPr algn="just"/>
            <a:r>
              <a:rPr lang="ka-GE" dirty="0" smtClean="0"/>
              <a:t> </a:t>
            </a:r>
            <a:endParaRPr lang="ka-GE" dirty="0"/>
          </a:p>
        </p:txBody>
      </p:sp>
      <p:sp>
        <p:nvSpPr>
          <p:cNvPr id="2" name="Rectangle 1"/>
          <p:cNvSpPr/>
          <p:nvPr/>
        </p:nvSpPr>
        <p:spPr>
          <a:xfrm>
            <a:off x="263869" y="1551073"/>
            <a:ext cx="4583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sz="2000" b="1" dirty="0"/>
              <a:t>ზემოქმედება ზედაპირულ წყალზე </a:t>
            </a:r>
          </a:p>
        </p:txBody>
      </p:sp>
      <p:sp>
        <p:nvSpPr>
          <p:cNvPr id="6" name="Shape 943"/>
          <p:cNvSpPr txBox="1">
            <a:spLocks/>
          </p:cNvSpPr>
          <p:nvPr/>
        </p:nvSpPr>
        <p:spPr>
          <a:xfrm>
            <a:off x="0" y="595745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400" b="1" dirty="0" smtClean="0"/>
              <a:t>ახალი </a:t>
            </a:r>
            <a:r>
              <a:rPr lang="ka-GE" sz="2400" b="1" dirty="0"/>
              <a:t>სახიდე გადასასვლელის </a:t>
            </a:r>
            <a:r>
              <a:rPr lang="ka-GE" sz="2400" b="1" dirty="0" smtClean="0"/>
              <a:t>მშენებლობა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0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21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9139" y="1173099"/>
            <a:ext cx="4095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sz="2000" b="1" dirty="0" smtClean="0"/>
              <a:t>შემარბილებელი ღონისძიებები</a:t>
            </a:r>
            <a:endParaRPr lang="ka-GE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70594" y="1853107"/>
            <a:ext cx="1212140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dirty="0" smtClean="0"/>
              <a:t>მოსამზადებელ და მშენებლობის ეტაპზე წყლის გარემოზე ზემოქმედების  შემცირება/კონტროლი შესაძლებელი იქნება სამუშაოს სწორი დაგეგმვის და ისეთი შემარბილებელი ღონისძიებების გატარებით, როგორიცაა:  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ka-GE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ტექნიკის და მასალის განთავსების ადგილები მოწყობა წყლის ობიექტებიდან  შეძლებისდაგვარად მოშორებით;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სპეციალიზებულ კომერციულ ობიექტებზე მანქანების </a:t>
            </a:r>
            <a:r>
              <a:rPr lang="ka-GE" dirty="0" err="1" smtClean="0"/>
              <a:t>ტექმომსახურების</a:t>
            </a:r>
            <a:r>
              <a:rPr lang="ka-GE" dirty="0" smtClean="0"/>
              <a:t> და საწვავით შევსებისთვის პრიორიტეტის მინიჭება.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b="1" dirty="0"/>
              <a:t>აღნიშნულ ობიექტზე მშენებლობისათვის საჭირო მანქანა მექანიზმების საწვავით მომარაგება მოხდება ავტოცისტერნის მეშვეობით.</a:t>
            </a:r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dirty="0"/>
          </a:p>
        </p:txBody>
      </p:sp>
      <p:sp>
        <p:nvSpPr>
          <p:cNvPr id="6" name="Shape 943"/>
          <p:cNvSpPr txBox="1">
            <a:spLocks/>
          </p:cNvSpPr>
          <p:nvPr/>
        </p:nvSpPr>
        <p:spPr>
          <a:xfrm>
            <a:off x="0" y="498764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400" b="1" dirty="0" smtClean="0"/>
              <a:t>ახალი </a:t>
            </a:r>
            <a:r>
              <a:rPr lang="ka-GE" sz="2400" b="1" dirty="0"/>
              <a:t>სახიდე გადასასვლელის </a:t>
            </a:r>
            <a:r>
              <a:rPr lang="ka-GE" sz="2400" b="1" dirty="0" smtClean="0"/>
              <a:t>მშენებლობა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5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22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076742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ნაყოფიერი ფენის დაზიანება-ეროზიის ყველაზე მაღალი რისკები არსებობს მიწის სამუშაოების შესრულებისას და სამშენებლო ობიექტის </a:t>
            </a:r>
            <a:r>
              <a:rPr lang="ka-GE" dirty="0" err="1" smtClean="0"/>
              <a:t>მიდებარედ</a:t>
            </a:r>
            <a:r>
              <a:rPr lang="ka-GE" dirty="0" smtClean="0"/>
              <a:t> მძიმე ტექნიკის გადაადგილებისას.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 აღნიშნულის შედეგად მოსალოდნელია ნიადაგის დატკეპნა, ეროზია და მისი ნაყოფიერების გაუარესება. ასეთი სახის ზემოქმედებების შემცირების ყველაზე მნიშვნელოვანი ღონისძიებაა სამუშაო ზონაში ნაყოფიერი ფენის წინასწარ მოხსნა და სათანადოდ შენახვა, მათ შემდგომ გამოყენებამდე.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მოხსნილი </a:t>
            </a:r>
            <a:r>
              <a:rPr lang="ka-GE" dirty="0" err="1" smtClean="0"/>
              <a:t>ნიადაგოვანი</a:t>
            </a:r>
            <a:r>
              <a:rPr lang="ka-GE" dirty="0" smtClean="0"/>
              <a:t> საფარი დასაწყობდება წინასწარ შერჩეულ ადგილებში, წყლის და ქარის ზემოქმედებისგან შეძლებისდაგვარად დაცულ ადგილებში. სამუშაოების დასრულების შემდგომ ნიადაგი გამოყენებული იქნება გზის განაპირა ზოლების </a:t>
            </a:r>
            <a:r>
              <a:rPr lang="ka-GE" dirty="0" err="1" smtClean="0"/>
              <a:t>სარეკულტივაციო</a:t>
            </a:r>
            <a:r>
              <a:rPr lang="ka-GE" dirty="0" smtClean="0"/>
              <a:t> სამუშაოებში.</a:t>
            </a:r>
            <a:endParaRPr lang="ka-GE" dirty="0"/>
          </a:p>
        </p:txBody>
      </p:sp>
      <p:sp>
        <p:nvSpPr>
          <p:cNvPr id="7" name="Rectangle 6"/>
          <p:cNvSpPr/>
          <p:nvPr/>
        </p:nvSpPr>
        <p:spPr>
          <a:xfrm>
            <a:off x="0" y="65040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b="1" dirty="0" smtClean="0"/>
              <a:t>ზემოქმედება ნიადაგზე და დაბინძურების რისკები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0" y="3340140"/>
            <a:ext cx="1219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latin typeface="Sylfaen" pitchFamily="18" charset="0"/>
              </a:rPr>
              <a:t>შემარბილებელი ღონისძიებების მონახაზი  </a:t>
            </a:r>
            <a:endParaRPr lang="ka-GE" b="1" dirty="0" smtClean="0">
              <a:latin typeface="Sylfaen" pitchFamily="18" charset="0"/>
            </a:endParaRPr>
          </a:p>
          <a:p>
            <a:pPr algn="just"/>
            <a:endParaRPr lang="en-US" b="1" dirty="0">
              <a:latin typeface="Sylfae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err="1">
                <a:latin typeface="Sylfaen" pitchFamily="18" charset="0"/>
              </a:rPr>
              <a:t>მოსამზადებელ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და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მშენებლობის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ეტაპზე</a:t>
            </a:r>
            <a:r>
              <a:rPr lang="ka-GE" dirty="0" smtClean="0">
                <a:latin typeface="Sylfaen" pitchFamily="18" charset="0"/>
              </a:rPr>
              <a:t> ნიადაგზე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ზემოქედების</a:t>
            </a:r>
            <a:r>
              <a:rPr lang="en-US" dirty="0">
                <a:latin typeface="Sylfaen" pitchFamily="18" charset="0"/>
              </a:rPr>
              <a:t>  </a:t>
            </a:r>
            <a:r>
              <a:rPr lang="en-US" dirty="0" err="1">
                <a:latin typeface="Sylfaen" pitchFamily="18" charset="0"/>
              </a:rPr>
              <a:t>შემცირება</a:t>
            </a:r>
            <a:r>
              <a:rPr lang="en-US" dirty="0">
                <a:latin typeface="Sylfaen" pitchFamily="18" charset="0"/>
              </a:rPr>
              <a:t>/</a:t>
            </a:r>
            <a:r>
              <a:rPr lang="en-US" dirty="0" err="1">
                <a:latin typeface="Sylfaen" pitchFamily="18" charset="0"/>
              </a:rPr>
              <a:t>კონტროლი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შესაძლებელი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იქნება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სამუშაოს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სწორი</a:t>
            </a:r>
            <a:r>
              <a:rPr lang="en-US" dirty="0">
                <a:latin typeface="Sylfaen" pitchFamily="18" charset="0"/>
              </a:rPr>
              <a:t> დაგეგმვის </a:t>
            </a:r>
            <a:r>
              <a:rPr lang="en-US" dirty="0" err="1">
                <a:latin typeface="Sylfaen" pitchFamily="18" charset="0"/>
              </a:rPr>
              <a:t>და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ისეთი</a:t>
            </a:r>
            <a:r>
              <a:rPr lang="en-US" dirty="0">
                <a:latin typeface="Sylfaen" pitchFamily="18" charset="0"/>
              </a:rPr>
              <a:t> შემარბილებელი ღონისძიებების </a:t>
            </a:r>
            <a:r>
              <a:rPr lang="en-US" dirty="0" err="1">
                <a:latin typeface="Sylfaen" pitchFamily="18" charset="0"/>
              </a:rPr>
              <a:t>გატარებით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როგორიცაა</a:t>
            </a:r>
            <a:r>
              <a:rPr lang="en-US" dirty="0" smtClean="0">
                <a:latin typeface="Sylfaen" pitchFamily="18" charset="0"/>
              </a:rPr>
              <a:t>:</a:t>
            </a:r>
            <a:endParaRPr lang="ka-GE" dirty="0">
              <a:latin typeface="Sylfae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>
              <a:latin typeface="Sylfae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Sylfaen" pitchFamily="18" charset="0"/>
              </a:rPr>
              <a:t>მცენარეული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საფარის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მაქსიმალური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შენარჩუნება</a:t>
            </a:r>
            <a:r>
              <a:rPr lang="en-US" dirty="0">
                <a:latin typeface="Sylfaen" pitchFamily="18" charset="0"/>
              </a:rPr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Sylfaen" pitchFamily="18" charset="0"/>
              </a:rPr>
              <a:t>ნაყოფიერი </a:t>
            </a:r>
            <a:r>
              <a:rPr lang="en-US" dirty="0" err="1">
                <a:latin typeface="Sylfaen" pitchFamily="18" charset="0"/>
              </a:rPr>
              <a:t>ნიადაგის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ფენის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დაკარგვის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პრევენციის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მიზნით</a:t>
            </a:r>
            <a:r>
              <a:rPr lang="en-US" dirty="0">
                <a:latin typeface="Sylfaen" pitchFamily="18" charset="0"/>
              </a:rPr>
              <a:t> ნაყოფიერი </a:t>
            </a:r>
            <a:r>
              <a:rPr lang="en-US" dirty="0" err="1">
                <a:latin typeface="Sylfaen" pitchFamily="18" charset="0"/>
              </a:rPr>
              <a:t>ფენის</a:t>
            </a:r>
            <a:r>
              <a:rPr lang="en-US" dirty="0">
                <a:latin typeface="Sylfaen" pitchFamily="18" charset="0"/>
              </a:rPr>
              <a:t>  </a:t>
            </a:r>
            <a:r>
              <a:rPr lang="en-US" dirty="0" err="1">
                <a:latin typeface="Sylfaen" pitchFamily="18" charset="0"/>
              </a:rPr>
              <a:t>მოხსნა</a:t>
            </a:r>
            <a:r>
              <a:rPr lang="en-US" dirty="0">
                <a:latin typeface="Sylfaen" pitchFamily="18" charset="0"/>
              </a:rPr>
              <a:t> (</a:t>
            </a:r>
            <a:r>
              <a:rPr lang="en-US" dirty="0" err="1">
                <a:latin typeface="Sylfaen" pitchFamily="18" charset="0"/>
              </a:rPr>
              <a:t>სადაც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ეს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შესაძლებელია</a:t>
            </a:r>
            <a:r>
              <a:rPr lang="en-US" dirty="0">
                <a:latin typeface="Sylfaen" pitchFamily="18" charset="0"/>
              </a:rPr>
              <a:t>) </a:t>
            </a:r>
            <a:r>
              <a:rPr lang="en-US" dirty="0" err="1" smtClean="0">
                <a:latin typeface="Sylfaen" pitchFamily="18" charset="0"/>
              </a:rPr>
              <a:t>და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განთავსდება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დროებით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ნაყარში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ტერიტორიის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რეკულტივაციისას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ხელახლა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გამოყენებამდე</a:t>
            </a:r>
            <a:r>
              <a:rPr lang="en-US" dirty="0">
                <a:latin typeface="Sylfaen" pitchFamily="18" charset="0"/>
              </a:rPr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Sylfaen" pitchFamily="18" charset="0"/>
              </a:rPr>
              <a:t>ნაყოფიერი </a:t>
            </a:r>
            <a:r>
              <a:rPr lang="en-US" dirty="0" err="1">
                <a:latin typeface="Sylfaen" pitchFamily="18" charset="0"/>
              </a:rPr>
              <a:t>ნიადაგის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ფენის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ხარისხის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შენარჩუნებისთვის</a:t>
            </a:r>
            <a:r>
              <a:rPr lang="en-US" dirty="0">
                <a:latin typeface="Sylfaen" pitchFamily="18" charset="0"/>
              </a:rPr>
              <a:t> ნაყოფიერი </a:t>
            </a:r>
            <a:r>
              <a:rPr lang="en-US" dirty="0" err="1">
                <a:latin typeface="Sylfaen" pitchFamily="18" charset="0"/>
              </a:rPr>
              <a:t>ნიადაგის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ქვენიადაგისგან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განცალკევებით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დასაწყობება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მათი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შერევის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თავიდან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ასაცილებლად</a:t>
            </a:r>
            <a:r>
              <a:rPr lang="en-US" dirty="0">
                <a:latin typeface="Sylfaen" pitchFamily="18" charset="0"/>
              </a:rPr>
              <a:t>;.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Sylfaen" pitchFamily="18" charset="0"/>
              </a:rPr>
              <a:t>ნაყოფიერი </a:t>
            </a:r>
            <a:r>
              <a:rPr lang="en-US" dirty="0" err="1">
                <a:latin typeface="Sylfaen" pitchFamily="18" charset="0"/>
              </a:rPr>
              <a:t>ნიადაგი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მოიხსნა-დასაწყობებისას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მოქმედი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ნორმების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დაცვა</a:t>
            </a:r>
            <a:r>
              <a:rPr lang="ka-GE" dirty="0">
                <a:latin typeface="Sylfaen" pitchFamily="18" charset="0"/>
              </a:rPr>
              <a:t> </a:t>
            </a:r>
            <a:r>
              <a:rPr lang="ka-GE" dirty="0" smtClean="0">
                <a:latin typeface="Sylfaen" pitchFamily="18" charset="0"/>
              </a:rPr>
              <a:t>და სხვ.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8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400" b="1" dirty="0" smtClean="0"/>
              <a:t>ახალი </a:t>
            </a:r>
            <a:r>
              <a:rPr lang="ka-GE" sz="2400" b="1" dirty="0"/>
              <a:t>სახიდე გადასასვლელის </a:t>
            </a:r>
            <a:r>
              <a:rPr lang="ka-GE" sz="2400" b="1" dirty="0" smtClean="0"/>
              <a:t>მშენებლობა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9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23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163022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sz="2000" b="1" dirty="0" smtClean="0"/>
              <a:t>ზემოქმედება ბუნებრივ გარემოზე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0" y="1742952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dirty="0" smtClean="0"/>
              <a:t>პროექტის სხვადასხვა ეტაპზე ადგილი ექნება ზემოქმედებას ბიოლოგიურ გარემოზე (მცენარეულ საფარზე, ხმელეთის და წყლის ცხოველთა სამყაროზე). 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ka-GE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b="1" dirty="0" smtClean="0"/>
              <a:t>მცენარეული საფარი/ფლორა - გავლენა მცენარეულ საფარზე  დაკავშირებულია:</a:t>
            </a:r>
            <a:r>
              <a:rPr lang="ka-GE" dirty="0" smtClean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ka-GE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გასხვისების ზოლში მცენარეული საფარის </a:t>
            </a:r>
            <a:r>
              <a:rPr lang="ka-GE" dirty="0" err="1" smtClean="0"/>
              <a:t>მოცილებასთან</a:t>
            </a:r>
            <a:r>
              <a:rPr lang="ka-GE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ნიადაგის </a:t>
            </a:r>
            <a:r>
              <a:rPr lang="ka-GE" dirty="0" err="1" smtClean="0"/>
              <a:t>დატკეპნასთან</a:t>
            </a:r>
            <a:r>
              <a:rPr lang="ka-GE" dirty="0" smtClean="0"/>
              <a:t> და დაბინძურებასთან - რამაც შეიძლება დააზიანოს არსებული მცენარეული საფარი და ხელი შეუშალოს მოზარდ-აღმონაცენს;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მიწის ზედაპირის ხელოვნური საფარით შეცვლასთან - რის შედეგადაც იკარგება მცენარეული საფარისთვის „ხელმისაწვდომი‟ ფართობები;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 მცენარეული საფარის მოხსნის შედეგად ეროზიული პროცესების რისკის ამაღლებასთან</a:t>
            </a:r>
          </a:p>
          <a:p>
            <a:pPr algn="just"/>
            <a:r>
              <a:rPr lang="ka-GE" dirty="0" smtClean="0"/>
              <a:t>  </a:t>
            </a:r>
            <a:endParaRPr lang="ka-GE" dirty="0"/>
          </a:p>
        </p:txBody>
      </p:sp>
      <p:sp>
        <p:nvSpPr>
          <p:cNvPr id="6" name="Shape 943"/>
          <p:cNvSpPr txBox="1">
            <a:spLocks/>
          </p:cNvSpPr>
          <p:nvPr/>
        </p:nvSpPr>
        <p:spPr>
          <a:xfrm>
            <a:off x="0" y="332509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400" b="1" dirty="0" smtClean="0"/>
              <a:t>ახალი </a:t>
            </a:r>
            <a:r>
              <a:rPr lang="ka-GE" sz="2400" b="1" dirty="0"/>
              <a:t>სახიდე გადასასვლელის </a:t>
            </a:r>
            <a:r>
              <a:rPr lang="ka-GE" sz="2400" b="1" dirty="0" smtClean="0"/>
              <a:t>მშენებლობა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24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204585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b="1" dirty="0" smtClean="0"/>
              <a:t>ზემოქმედება ბუნებრივ გარემოზე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0" y="1906427"/>
            <a:ext cx="1219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b="1" dirty="0" smtClean="0"/>
              <a:t>ფაუნა - </a:t>
            </a:r>
            <a:r>
              <a:rPr lang="ka-GE" dirty="0" smtClean="0"/>
              <a:t>მშენებლობის გავლენა ფაუნაზე ზოგადად მოიცავს: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ka-GE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მცენარეული საფარის მოცილების შედეგად თავშესაფრის დაკარგვას;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საგზაო ავარიებით გამოწვეულ ცხოველთა დაღუპვას;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წყლის </a:t>
            </a:r>
            <a:r>
              <a:rPr lang="ka-GE" dirty="0" err="1" smtClean="0"/>
              <a:t>სიმღვრივის</a:t>
            </a:r>
            <a:r>
              <a:rPr lang="ka-GE" dirty="0" smtClean="0"/>
              <a:t> მომატებით/დაბინძურებით (მდინარის გადაკვეთებში) გამოწვეულ ზემოქმედებას წყლის ბინადრებზე;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წყლის დაბინძურების რისკს მდინარის კალაპოტის მახლობლად ან კალაპოტში მუშაობისას;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დაღვრილი საწვავის/ზეთის, ნარჩენების არასათანადო მართვის შედეგად დაბინძურებული ნიადაგითა და/ან წყლით გამოწვეულ არაპირდაპირ ზემოქმედებას.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ნიადაგის დატკეპნის, გზის საფარის მოწყობისას მიწის ზედაპირის „დახურვის“ გამო პოტენციურ ზემოქმედებას უხერხემლოებზე და სხვ.</a:t>
            </a:r>
          </a:p>
        </p:txBody>
      </p:sp>
      <p:sp>
        <p:nvSpPr>
          <p:cNvPr id="6" name="Shape 943"/>
          <p:cNvSpPr txBox="1">
            <a:spLocks/>
          </p:cNvSpPr>
          <p:nvPr/>
        </p:nvSpPr>
        <p:spPr>
          <a:xfrm>
            <a:off x="0" y="429491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400" b="1" dirty="0" smtClean="0"/>
              <a:t>ახალი </a:t>
            </a:r>
            <a:r>
              <a:rPr lang="ka-GE" sz="2400" b="1" dirty="0"/>
              <a:t>სახიდე გადასასვლელის </a:t>
            </a:r>
            <a:r>
              <a:rPr lang="ka-GE" sz="2400" b="1" dirty="0" smtClean="0"/>
              <a:t>მშენებლობა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9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25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0404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sz="2000" b="1" dirty="0" smtClean="0"/>
              <a:t>შემარბილებელი ღონისძიებები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09537" y="1019736"/>
            <a:ext cx="119729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dirty="0" smtClean="0"/>
              <a:t>მოსამზადებელ და მშენებლობის ეტაპზე მცენარეულ საფარზე ზემოქმედების  შემცირება/კონტროლი შესაძლებელი იქნება სამუშაოს სწორი დაგეგმვის და ისეთი შემარბილებელი ღონისძიებების გატარებით, როგორიცაა: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მისასვლელი </a:t>
            </a:r>
            <a:r>
              <a:rPr lang="ka-GE" dirty="0"/>
              <a:t>გზების, მანქანა/დანადგარების სადგომების,  საზღვრების მკაცრი დაცვა;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გადაადგილების </a:t>
            </a:r>
            <a:r>
              <a:rPr lang="ka-GE" dirty="0"/>
              <a:t>დადგენილი მარშრუტიდან გადახვევის აკრძალვა;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მცენარეული </a:t>
            </a:r>
            <a:r>
              <a:rPr lang="ka-GE" dirty="0"/>
              <a:t>საფარის მაქსიმალური შენარჩუნება;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ნარჩენების </a:t>
            </a:r>
            <a:r>
              <a:rPr lang="ka-GE" dirty="0"/>
              <a:t>მართვა - ტერიტორიის რეგულარული დასუფთავება, ნარჩენების მართვა ტიპის და კლასის შესაბამისად;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დარღვეული </a:t>
            </a:r>
            <a:r>
              <a:rPr lang="ka-GE" dirty="0"/>
              <a:t>ტერიტორიების რეკულტივაცია სამუშაოების დასრულების შემდეგ;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წყალზე </a:t>
            </a:r>
            <a:r>
              <a:rPr lang="ka-GE" dirty="0"/>
              <a:t>და ნიადაგზე ზემოქმედების შემარბილებელი </a:t>
            </a:r>
            <a:r>
              <a:rPr lang="ka-GE" dirty="0" smtClean="0"/>
              <a:t>ღონისძიებების; </a:t>
            </a:r>
            <a:r>
              <a:rPr lang="ka-GE" dirty="0" err="1" smtClean="0"/>
              <a:t>სამუშაოებოს</a:t>
            </a:r>
            <a:r>
              <a:rPr lang="ka-GE" dirty="0" smtClean="0"/>
              <a:t> </a:t>
            </a:r>
            <a:r>
              <a:rPr lang="ka-GE" dirty="0"/>
              <a:t>წარმოების დროს მონიტორინგის წარმოება.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b="1" dirty="0" smtClean="0"/>
              <a:t>ფაუნაზე </a:t>
            </a:r>
            <a:r>
              <a:rPr lang="ka-GE" b="1" dirty="0"/>
              <a:t>ზემოქმედების შესარბილებლად ექსპლოატაციის ეტაპზე გასათვალისწინებელია: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მცენარეული </a:t>
            </a:r>
            <a:r>
              <a:rPr lang="ka-GE" dirty="0"/>
              <a:t>საფარზე, წყალზე, ნიადაგზე ზემოქმედების შემარბილებელი ღონისძიებების გატარება;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მანქანის </a:t>
            </a:r>
            <a:r>
              <a:rPr lang="ka-GE" dirty="0"/>
              <a:t>სიგნალის აკრძალვა (გარდა უსაფრთხოებისთვის აუცილებელი შემთხვევებისა) ცხოველთა შეშფოთების თავიდან ასაცილებლად;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სამუშაოს </a:t>
            </a:r>
            <a:r>
              <a:rPr lang="ka-GE" dirty="0"/>
              <a:t>დაგეგმვის და წარმოებისას ცხოველთა (თევზის ჩათვლით) სამყაროსთვის </a:t>
            </a:r>
            <a:r>
              <a:rPr lang="ka-GE" dirty="0" err="1" smtClean="0"/>
              <a:t>სენსიტიური</a:t>
            </a:r>
            <a:r>
              <a:rPr lang="ka-GE" dirty="0" smtClean="0"/>
              <a:t> </a:t>
            </a:r>
            <a:r>
              <a:rPr lang="ka-GE" dirty="0"/>
              <a:t>პერიოდების გათვალისწინება;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წყლისა </a:t>
            </a:r>
            <a:r>
              <a:rPr lang="ka-GE" dirty="0"/>
              <a:t>და წყალზე დამოკიდებულ სახეობებზე შესაძლო ზემოქმედების კონტროლის მიზნით, </a:t>
            </a:r>
            <a:r>
              <a:rPr lang="ka-GE" dirty="0" smtClean="0"/>
              <a:t>ზემოქმედების თავიდან აცილებასა და საჭიროების შემთხვევაში საკომპენსაციო  ღონისძიებების განსასაზღვრად  მოკლევადიანი (მშენებლობის პერიოდით შემოსაზღვრული) მონიტორინგის წარმოება;  </a:t>
            </a:r>
            <a:endParaRPr lang="ka-GE" dirty="0"/>
          </a:p>
        </p:txBody>
      </p:sp>
      <p:sp>
        <p:nvSpPr>
          <p:cNvPr id="6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400" b="1" dirty="0" smtClean="0"/>
              <a:t>ახალი </a:t>
            </a:r>
            <a:r>
              <a:rPr lang="ka-GE" sz="2400" b="1" dirty="0"/>
              <a:t>სახიდე გადასასვლელის </a:t>
            </a:r>
            <a:r>
              <a:rPr lang="ka-GE" sz="2400" b="1" dirty="0" smtClean="0"/>
              <a:t>მშენებლობა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6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26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537546"/>
            <a:ext cx="850106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sz="2000" b="1" dirty="0"/>
              <a:t>ადამიანის ჯანმრთელობა და </a:t>
            </a:r>
            <a:r>
              <a:rPr lang="ka-GE" sz="2000" b="1" dirty="0" smtClean="0"/>
              <a:t>უსაფრთხოება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ka-GE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/>
              <a:t>მშენებლობის დროს, როგორც წესი, მნიშვნელოვანი რაოდენობის სამუშაო ძალისა და აღჭურვილობის მობილიზებაა საჭირო. შესაბამისად, ძალიან მნიშვნელოვანია სათანადო საცხოვრებელი, სანიტარული და ჯანმრთელობის დაცვისთვის საჭირო პირობების შექმნა გზის მშენებლობაზე დასაქმებული ადამიანებისთვის</a:t>
            </a:r>
            <a:r>
              <a:rPr lang="ka-GE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ყველა ობიექტებზე მაქსიმალურად </a:t>
            </a:r>
            <a:r>
              <a:rPr lang="ka-GE" sz="2000" dirty="0"/>
              <a:t>უზრუნველყოფილი უნდა </a:t>
            </a:r>
            <a:r>
              <a:rPr lang="ka-GE" sz="2000" dirty="0" smtClean="0"/>
              <a:t>იყოს არსებული </a:t>
            </a:r>
            <a:r>
              <a:rPr lang="ka-GE" sz="2000" dirty="0"/>
              <a:t>ჯანდაცვისა და უსაფრთხოების </a:t>
            </a:r>
            <a:r>
              <a:rPr lang="ka-GE" sz="2000" dirty="0" smtClean="0"/>
              <a:t>მოთხოვნები.</a:t>
            </a:r>
            <a:endParaRPr lang="ka-GE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984"/>
          <a:stretch/>
        </p:blipFill>
        <p:spPr>
          <a:xfrm>
            <a:off x="8665881" y="1520825"/>
            <a:ext cx="3404199" cy="3160031"/>
          </a:xfrm>
          <a:prstGeom prst="rect">
            <a:avLst/>
          </a:prstGeom>
        </p:spPr>
      </p:pic>
      <p:sp>
        <p:nvSpPr>
          <p:cNvPr id="5" name="Shape 943"/>
          <p:cNvSpPr txBox="1">
            <a:spLocks/>
          </p:cNvSpPr>
          <p:nvPr/>
        </p:nvSpPr>
        <p:spPr>
          <a:xfrm>
            <a:off x="0" y="512618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400" b="1" dirty="0" smtClean="0"/>
              <a:t>ახალი </a:t>
            </a:r>
            <a:r>
              <a:rPr lang="ka-GE" sz="2400" b="1" dirty="0"/>
              <a:t>სახიდე გადასასვლელის </a:t>
            </a:r>
            <a:r>
              <a:rPr lang="ka-GE" sz="2400" b="1" dirty="0" smtClean="0"/>
              <a:t>მშენებლობა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0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27</a:t>
            </a:fld>
            <a:endParaRPr lang="en-US" dirty="0"/>
          </a:p>
        </p:txBody>
      </p:sp>
      <p:sp>
        <p:nvSpPr>
          <p:cNvPr id="5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400" b="1" dirty="0" smtClean="0"/>
              <a:t>ახალი </a:t>
            </a:r>
            <a:r>
              <a:rPr lang="ka-GE" sz="2400" b="1" dirty="0"/>
              <a:t>სახიდე გადასასვლელის </a:t>
            </a:r>
            <a:r>
              <a:rPr lang="ka-GE" sz="2400" b="1" dirty="0" smtClean="0"/>
              <a:t>მშენებლობა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69" y="901310"/>
            <a:ext cx="12082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sz="2000" b="1" dirty="0" smtClean="0"/>
              <a:t>დასაქმება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ka-GE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/>
              <a:t>მოსალოდნელია დადებითი ზემოქმედება დასაქმების კუთხით, კერძოდ საგზაო სამუშაოების დროს საჭირო გახდება მუშახელის ჩართვა როგორც პირდაპირი, ისე არაპირდაპირი გზით. </a:t>
            </a:r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არაპირდაპირი </a:t>
            </a:r>
            <a:r>
              <a:rPr lang="ka-GE" sz="2000" dirty="0"/>
              <a:t>ჩართულობა უშუალოდაა დაკავშირებული მომსახურების სფეროსთან</a:t>
            </a:r>
            <a:r>
              <a:rPr lang="ka-GE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პროექტის </a:t>
            </a:r>
            <a:r>
              <a:rPr lang="ka-GE" sz="2000" dirty="0"/>
              <a:t>განხორციელება ხელს შეუწყობს </a:t>
            </a:r>
            <a:r>
              <a:rPr lang="ka-GE" sz="2000" dirty="0" smtClean="0"/>
              <a:t>ადგილობრივ </a:t>
            </a:r>
            <a:r>
              <a:rPr lang="ka-GE" sz="2000" dirty="0"/>
              <a:t>ვაჭრობისა და ზოგადად, მომსახურების </a:t>
            </a:r>
            <a:r>
              <a:rPr lang="ka-GE" sz="2000" dirty="0" smtClean="0"/>
              <a:t>სფეროს განვითარებას.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პროექტზე დასაქმებული </a:t>
            </a:r>
            <a:r>
              <a:rPr lang="ka-GE" sz="2000" b="1" dirty="0" smtClean="0"/>
              <a:t>იქნება დაახლოებით 25 ადამიანი</a:t>
            </a:r>
            <a:r>
              <a:rPr lang="ka-GE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ადგილობრივი მოსახლეობას შესაძლებლობა მიეცემა რომ დასაქმდეს.</a:t>
            </a:r>
            <a:endParaRPr lang="ka-GE" sz="2000" dirty="0"/>
          </a:p>
        </p:txBody>
      </p:sp>
    </p:spTree>
    <p:extLst>
      <p:ext uri="{BB962C8B-B14F-4D97-AF65-F5344CB8AC3E}">
        <p14:creationId xmlns:p14="http://schemas.microsoft.com/office/powerpoint/2010/main" xmlns="" val="12056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Shape 1430"/>
          <p:cNvSpPr txBox="1">
            <a:spLocks noGrp="1"/>
          </p:cNvSpPr>
          <p:nvPr>
            <p:ph type="title"/>
          </p:nvPr>
        </p:nvSpPr>
        <p:spPr>
          <a:xfrm>
            <a:off x="0" y="2056287"/>
            <a:ext cx="12192000" cy="13257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ka-GE" sz="4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მადლობა ყურადღებისთვის!</a:t>
            </a:r>
            <a:endParaRPr lang="en-US" sz="4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0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014900"/>
            <a:ext cx="11907427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/>
              <a:t>საქართველოსა და ევროკავშირს შორის ასოცირების ხელშეკრულების </a:t>
            </a:r>
            <a:r>
              <a:rPr lang="ka-GE" sz="2400" dirty="0" smtClean="0"/>
              <a:t>შეთანხმება;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საქართველოს კანონის „გარემოსდაცვითი შეფასების კოდექსი</a:t>
            </a:r>
            <a:r>
              <a:rPr lang="ka-GE" sz="2400" dirty="0" smtClean="0"/>
              <a:t>“;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 smtClean="0"/>
              <a:t>სკოპინგი;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 smtClean="0"/>
              <a:t>გარემოზე ზემოქმედების შეფასება (</a:t>
            </a:r>
            <a:r>
              <a:rPr lang="ka-GE" sz="2400" dirty="0" err="1" smtClean="0"/>
              <a:t>გზშ</a:t>
            </a:r>
            <a:r>
              <a:rPr lang="ka-GE" sz="2400" dirty="0" smtClean="0"/>
              <a:t>).</a:t>
            </a:r>
          </a:p>
        </p:txBody>
      </p:sp>
      <p:sp>
        <p:nvSpPr>
          <p:cNvPr id="6" name="Shape 943"/>
          <p:cNvSpPr txBox="1">
            <a:spLocks/>
          </p:cNvSpPr>
          <p:nvPr/>
        </p:nvSpPr>
        <p:spPr>
          <a:xfrm>
            <a:off x="0" y="415636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400" b="1" dirty="0" smtClean="0"/>
              <a:t>ახალი </a:t>
            </a:r>
            <a:r>
              <a:rPr lang="ka-GE" sz="2400" b="1" dirty="0"/>
              <a:t>სახიდე გადასასვლელის </a:t>
            </a:r>
            <a:r>
              <a:rPr lang="ka-GE" sz="2400" b="1" dirty="0" smtClean="0"/>
              <a:t>მშენებლობა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pic>
        <p:nvPicPr>
          <p:cNvPr id="7" name="Picture 6" descr="zah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173" y="2642473"/>
            <a:ext cx="5973009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2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852361"/>
            <a:ext cx="47916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ka-GE" sz="2000" b="1" dirty="0"/>
              <a:t>არსებული </a:t>
            </a:r>
            <a:r>
              <a:rPr lang="ka-GE" sz="2000" b="1" dirty="0" smtClean="0"/>
              <a:t>ხიდის მოკლე მიმოხილვა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0" y="1498426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Sylfaen" pitchFamily="18" charset="0"/>
              </a:rPr>
              <a:t>არსებული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ხიდი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მდებარეობს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მცხეთის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მუნიციპალიტეტში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სოფელ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ზაჰესთან</a:t>
            </a:r>
            <a:r>
              <a:rPr lang="ka-GE" dirty="0" smtClean="0">
                <a:latin typeface="Sylfaen" pitchFamily="18" charset="0"/>
              </a:rPr>
              <a:t>, </a:t>
            </a:r>
            <a:r>
              <a:rPr lang="ka-GE" b="1" dirty="0" smtClean="0">
                <a:latin typeface="Sylfaen" pitchFamily="18" charset="0"/>
              </a:rPr>
              <a:t>რომელიც </a:t>
            </a:r>
            <a:r>
              <a:rPr lang="en-US" b="1" dirty="0">
                <a:latin typeface="Sylfaen" pitchFamily="18" charset="0"/>
              </a:rPr>
              <a:t>100 </a:t>
            </a:r>
            <a:r>
              <a:rPr lang="en-US" b="1" dirty="0" err="1">
                <a:latin typeface="Sylfaen" pitchFamily="18" charset="0"/>
              </a:rPr>
              <a:t>წლისაა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და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წარმოადგენს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ბეტონის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თაღოვან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ხიდს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ერთადერთი</a:t>
            </a:r>
            <a:r>
              <a:rPr lang="en-US" b="1" dirty="0">
                <a:latin typeface="Sylfaen" pitchFamily="18" charset="0"/>
              </a:rPr>
              <a:t> 30 მ </a:t>
            </a:r>
            <a:r>
              <a:rPr lang="en-US" b="1" dirty="0" err="1">
                <a:latin typeface="Sylfaen" pitchFamily="18" charset="0"/>
              </a:rPr>
              <a:t>სიგრძის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და</a:t>
            </a:r>
            <a:r>
              <a:rPr lang="en-US" b="1" dirty="0">
                <a:latin typeface="Sylfaen" pitchFamily="18" charset="0"/>
              </a:rPr>
              <a:t> 7,0 მ </a:t>
            </a:r>
            <a:r>
              <a:rPr lang="en-US" b="1" dirty="0" err="1">
                <a:latin typeface="Sylfaen" pitchFamily="18" charset="0"/>
              </a:rPr>
              <a:t>სიგანის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თაღით</a:t>
            </a:r>
            <a:r>
              <a:rPr lang="en-US" dirty="0">
                <a:latin typeface="Sylfaen" pitchFamily="18" charset="0"/>
              </a:rPr>
              <a:t>. </a:t>
            </a:r>
            <a:r>
              <a:rPr lang="en-US" dirty="0" err="1">
                <a:latin typeface="Sylfaen" pitchFamily="18" charset="0"/>
              </a:rPr>
              <a:t>მისი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საერთო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სიგრძე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დაახლოებით</a:t>
            </a:r>
            <a:r>
              <a:rPr lang="en-US" b="1" dirty="0">
                <a:latin typeface="Sylfaen" pitchFamily="18" charset="0"/>
              </a:rPr>
              <a:t> 42მ-ია</a:t>
            </a:r>
            <a:r>
              <a:rPr lang="en-US" dirty="0">
                <a:latin typeface="Sylfaen" pitchFamily="18" charset="0"/>
              </a:rPr>
              <a:t>. </a:t>
            </a:r>
            <a:r>
              <a:rPr lang="en-US" dirty="0" err="1">
                <a:latin typeface="Sylfaen" pitchFamily="18" charset="0"/>
              </a:rPr>
              <a:t>თაღი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ძალიან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თხელკედლიანია</a:t>
            </a:r>
            <a:r>
              <a:rPr lang="en-US" dirty="0">
                <a:latin typeface="Sylfaen" pitchFamily="18" charset="0"/>
              </a:rPr>
              <a:t>. </a:t>
            </a: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>
              <a:latin typeface="Sylfae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Sylfaen" pitchFamily="18" charset="0"/>
              </a:rPr>
              <a:t>გზის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განივი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კვეთი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შედგება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მოძრაობის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ორი</a:t>
            </a:r>
            <a:r>
              <a:rPr lang="en-US" dirty="0">
                <a:latin typeface="Sylfaen" pitchFamily="18" charset="0"/>
              </a:rPr>
              <a:t> 3,0მ </a:t>
            </a:r>
            <a:r>
              <a:rPr lang="en-US" dirty="0" err="1">
                <a:latin typeface="Sylfaen" pitchFamily="18" charset="0"/>
              </a:rPr>
              <a:t>სიგანის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ზოლისგან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მაგრამ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ტროტუარები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გამოყოფილი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არ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არის</a:t>
            </a:r>
            <a:r>
              <a:rPr lang="en-US" dirty="0">
                <a:latin typeface="Sylfaen" pitchFamily="18" charset="0"/>
              </a:rPr>
              <a:t>. </a:t>
            </a:r>
            <a:r>
              <a:rPr lang="en-US" dirty="0" err="1">
                <a:latin typeface="Sylfaen" pitchFamily="18" charset="0"/>
              </a:rPr>
              <a:t>სავალი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ნაწილის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ორივე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მხარეს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მოწყობილია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პარაპეტები</a:t>
            </a:r>
            <a:r>
              <a:rPr lang="en-US" dirty="0">
                <a:latin typeface="Sylfaen" pitchFamily="18" charset="0"/>
              </a:rPr>
              <a:t> (</a:t>
            </a:r>
            <a:r>
              <a:rPr lang="en-US" dirty="0" err="1">
                <a:latin typeface="Sylfaen" pitchFamily="18" charset="0"/>
              </a:rPr>
              <a:t>უსაფრთხოების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ბარიერი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არმატურის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მოაჯირით</a:t>
            </a:r>
            <a:r>
              <a:rPr lang="en-US" dirty="0">
                <a:latin typeface="Sylfaen" pitchFamily="18" charset="0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Sylfaen" pitchFamily="18" charset="0"/>
              </a:rPr>
              <a:t>თაღზე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და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თაღის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ფილოვან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ნაწილზე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აღინიშნება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დაზიანებები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ბეტონის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ზედაპირის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ცვეთისა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და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არმატურის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კოროზიის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სახით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სამხრეთ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განაპირა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ბურჯზე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აღიშნება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მნიშვნელოვანი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ჰორიზონტალური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ბზარი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ბზარი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მიუყვება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მუშა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ნაკერს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სადაც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სხვადასხვა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დროს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ბეტონის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ნარევია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ჩასხმული</a:t>
            </a:r>
            <a:r>
              <a:rPr lang="en-US" dirty="0">
                <a:latin typeface="Sylfaen" pitchFamily="18" charset="0"/>
              </a:rPr>
              <a:t>. </a:t>
            </a:r>
            <a:r>
              <a:rPr lang="en-US" dirty="0" err="1">
                <a:latin typeface="Sylfaen" pitchFamily="18" charset="0"/>
              </a:rPr>
              <a:t>განაპირა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ბურჯებზე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შეინიშნება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არასათანადოდ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მოწყობილი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ან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ძველი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ჰიდროიზოლაციით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გამოწვეული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წყლის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ლაქები</a:t>
            </a:r>
            <a:r>
              <a:rPr lang="en-US" dirty="0">
                <a:latin typeface="Sylfaen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>
                <a:latin typeface="Sylfaen" pitchFamily="18" charset="0"/>
              </a:rPr>
              <a:t>თუ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ხიდის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ასაკს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გავითვალისწინებთ</a:t>
            </a:r>
            <a:r>
              <a:rPr lang="en-US" b="1" dirty="0">
                <a:latin typeface="Sylfaen" pitchFamily="18" charset="0"/>
              </a:rPr>
              <a:t>, </a:t>
            </a:r>
            <a:r>
              <a:rPr lang="en-US" b="1" dirty="0" err="1">
                <a:latin typeface="Sylfaen" pitchFamily="18" charset="0"/>
              </a:rPr>
              <a:t>ის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ხიდის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დაპროექტების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თანამედროვე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სტანდარტებს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ვერ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აკმაყოფილებს</a:t>
            </a:r>
            <a:r>
              <a:rPr lang="en-US" dirty="0">
                <a:latin typeface="Sylfae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6021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latin typeface="Sylfaen" pitchFamily="18" charset="0"/>
              </a:rPr>
              <a:t>ახალი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სახიდე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გადასასვლელის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მშენებლობის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და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ექსპლუატაციის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0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461665"/>
            <a:ext cx="4280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ka-GE" sz="2000" b="1" dirty="0" smtClean="0"/>
              <a:t>არსებული </a:t>
            </a:r>
            <a:r>
              <a:rPr lang="ka-GE" sz="2000" b="1" dirty="0"/>
              <a:t>ხიდის საერთო ხედი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latin typeface="Sylfaen" pitchFamily="18" charset="0"/>
              </a:rPr>
              <a:t>ახალი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სახიდე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გადასასვლელის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მშენებლობის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და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ექსპლუატაციის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698"/>
          <a:stretch/>
        </p:blipFill>
        <p:spPr bwMode="auto">
          <a:xfrm>
            <a:off x="0" y="861775"/>
            <a:ext cx="12192001" cy="599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40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776278"/>
            <a:ext cx="6572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2000" b="1" dirty="0" smtClean="0"/>
              <a:t>პროცედურების მხრივ </a:t>
            </a:r>
            <a:r>
              <a:rPr lang="en-US" sz="2000" b="1" dirty="0" err="1" smtClean="0"/>
              <a:t>საპროე</a:t>
            </a:r>
            <a:r>
              <a:rPr lang="ka-GE" sz="2000" b="1" dirty="0" smtClean="0"/>
              <a:t>ქ</a:t>
            </a:r>
            <a:r>
              <a:rPr lang="en-US" sz="2000" b="1" dirty="0" err="1" smtClean="0"/>
              <a:t>ტო</a:t>
            </a:r>
            <a:r>
              <a:rPr lang="en-US" sz="2000" b="1" dirty="0" smtClean="0"/>
              <a:t> </a:t>
            </a:r>
            <a:r>
              <a:rPr lang="ka-GE" sz="2000" b="1" dirty="0" smtClean="0"/>
              <a:t>ალტერნატივები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27639" y="2604731"/>
            <a:ext cx="121105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b="1" dirty="0">
                <a:solidFill>
                  <a:schemeClr val="bg1"/>
                </a:solidFill>
              </a:rPr>
              <a:t>არსებული ხიდის ადგილმდებარეობის (იისფერი) და ახალი ხიდის ადგილმდებარეობის (წითელი) აერო ფოტოსურათი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320428"/>
            <a:ext cx="5117106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ylfaen" pitchFamily="18" charset="0"/>
              </a:rPr>
              <a:t>ა</a:t>
            </a:r>
            <a:r>
              <a:rPr lang="ka-GE" sz="2000" dirty="0" err="1" smtClean="0">
                <a:latin typeface="Sylfaen" pitchFamily="18" charset="0"/>
              </a:rPr>
              <a:t>რქმედების</a:t>
            </a:r>
            <a:r>
              <a:rPr lang="ka-GE" sz="2000" dirty="0" smtClean="0">
                <a:latin typeface="Sylfaen" pitchFamily="18" charset="0"/>
              </a:rPr>
              <a:t> (ნულოვანი) ალტერნატივა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a-GE" sz="2000" dirty="0" smtClean="0">
              <a:latin typeface="Sylfae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>
                <a:latin typeface="Sylfaen" pitchFamily="18" charset="0"/>
              </a:rPr>
              <a:t>ალტერნატივა </a:t>
            </a:r>
            <a:r>
              <a:rPr lang="en-US" sz="2000" dirty="0" smtClean="0">
                <a:latin typeface="Sylfaen" pitchFamily="18" charset="0"/>
              </a:rPr>
              <a:t>A</a:t>
            </a:r>
            <a:endParaRPr lang="ka-GE" sz="2000" dirty="0" smtClean="0">
              <a:latin typeface="Sylfae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Sylfae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>
                <a:latin typeface="Sylfaen" pitchFamily="18" charset="0"/>
              </a:rPr>
              <a:t>ალტერნატივა </a:t>
            </a:r>
            <a:r>
              <a:rPr lang="en-US" sz="2000" dirty="0" smtClean="0">
                <a:latin typeface="Sylfaen" pitchFamily="18" charset="0"/>
              </a:rPr>
              <a:t>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ka-G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3527282"/>
            <a:ext cx="12110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b="1" dirty="0" smtClean="0"/>
              <a:t>წარმოდგენილი </a:t>
            </a:r>
            <a:r>
              <a:rPr lang="ka-GE" sz="2000" b="1" dirty="0" err="1" smtClean="0"/>
              <a:t>ვარიანტებდან</a:t>
            </a:r>
            <a:r>
              <a:rPr lang="ka-GE" sz="2000" b="1" dirty="0" smtClean="0"/>
              <a:t> უპირატესობა მიენიჭა ვარიანტ </a:t>
            </a:r>
            <a:r>
              <a:rPr lang="en-US" sz="2000" dirty="0" smtClean="0"/>
              <a:t>A</a:t>
            </a:r>
            <a:r>
              <a:rPr lang="ka-GE" sz="2000" b="1" dirty="0" smtClean="0"/>
              <a:t>-ს რადგან სხვა ვარიანტებთან შედარებით უფრო ეკონომიურია და </a:t>
            </a:r>
            <a:r>
              <a:rPr lang="ka-GE" sz="2000" b="1" dirty="0" err="1" smtClean="0"/>
              <a:t>მშებლობისათვის</a:t>
            </a:r>
            <a:r>
              <a:rPr lang="ka-GE" sz="2000" b="1" dirty="0" smtClean="0"/>
              <a:t> ნაკლებ ვადებს მოითხოვს.</a:t>
            </a:r>
            <a:endParaRPr lang="ka-GE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latin typeface="Sylfaen" pitchFamily="18" charset="0"/>
              </a:rPr>
              <a:t>ახალი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სახიდე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გადასასვლელის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მშენებლობის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და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ექსპლუატაციის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8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93398"/>
            <a:ext cx="7401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2400" b="1" dirty="0" smtClean="0"/>
              <a:t>  </a:t>
            </a:r>
            <a:r>
              <a:rPr lang="en-US" sz="2400" b="1" dirty="0" err="1" smtClean="0">
                <a:latin typeface="Sylfaen" pitchFamily="18" charset="0"/>
              </a:rPr>
              <a:t>საპროეტო</a:t>
            </a:r>
            <a:r>
              <a:rPr lang="en-US" sz="2400" b="1" dirty="0" smtClean="0">
                <a:latin typeface="Sylfaen" pitchFamily="18" charset="0"/>
              </a:rPr>
              <a:t> გადაწყვეტილება</a:t>
            </a:r>
            <a:r>
              <a:rPr lang="ka-GE" sz="2400" b="1" dirty="0" smtClean="0">
                <a:latin typeface="Sylfaen" pitchFamily="18" charset="0"/>
              </a:rPr>
              <a:t> </a:t>
            </a:r>
            <a:r>
              <a:rPr lang="en-US" sz="2400" b="1" dirty="0" smtClean="0">
                <a:latin typeface="Sylfaen" pitchFamily="18" charset="0"/>
              </a:rPr>
              <a:t>-</a:t>
            </a:r>
            <a:r>
              <a:rPr lang="ka-GE" sz="2400" b="1" dirty="0" smtClean="0">
                <a:latin typeface="Sylfaen" pitchFamily="18" charset="0"/>
              </a:rPr>
              <a:t> </a:t>
            </a:r>
            <a:r>
              <a:rPr lang="en-US" sz="2400" b="1" dirty="0" smtClean="0">
                <a:latin typeface="Sylfaen" pitchFamily="18" charset="0"/>
              </a:rPr>
              <a:t> </a:t>
            </a:r>
            <a:r>
              <a:rPr lang="ka-GE" sz="2400" b="1" dirty="0" smtClean="0">
                <a:latin typeface="Sylfaen" pitchFamily="18" charset="0"/>
              </a:rPr>
              <a:t>(ალტერნატივა </a:t>
            </a:r>
            <a:r>
              <a:rPr lang="en-US" sz="2400" b="1" dirty="0" smtClean="0">
                <a:latin typeface="Sylfaen" pitchFamily="18" charset="0"/>
              </a:rPr>
              <a:t>A</a:t>
            </a:r>
            <a:r>
              <a:rPr lang="en-US" sz="2400" dirty="0" smtClean="0">
                <a:latin typeface="Sylfaen" pitchFamily="18" charset="0"/>
              </a:rPr>
              <a:t> </a:t>
            </a:r>
            <a:r>
              <a:rPr lang="ka-GE" sz="2400" b="1" dirty="0" smtClean="0">
                <a:latin typeface="Sylfaen" pitchFamily="18" charset="0"/>
              </a:rPr>
              <a:t>)</a:t>
            </a:r>
            <a:endParaRPr lang="en-US" sz="2400" b="1" dirty="0">
              <a:latin typeface="Sylfae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362872"/>
            <a:ext cx="1219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400" dirty="0"/>
              <a:t>საპროექტო </a:t>
            </a:r>
            <a:r>
              <a:rPr lang="ka-GE" sz="2400" dirty="0" err="1"/>
              <a:t>ფოლადრკინაბეტონის</a:t>
            </a:r>
            <a:r>
              <a:rPr lang="ka-GE" sz="2400" dirty="0"/>
              <a:t> ხიდი ერთმალიანია, </a:t>
            </a:r>
            <a:r>
              <a:rPr lang="ka-GE" sz="2400" dirty="0" err="1"/>
              <a:t>ჭრილკოჭოვანი</a:t>
            </a:r>
            <a:r>
              <a:rPr lang="ka-GE" sz="2400" dirty="0"/>
              <a:t>, </a:t>
            </a:r>
            <a:r>
              <a:rPr lang="ka-GE" sz="2400" b="1" dirty="0"/>
              <a:t>სქემით 1X42,6 </a:t>
            </a:r>
            <a:r>
              <a:rPr lang="ka-GE" sz="2400" dirty="0"/>
              <a:t>და იგი </a:t>
            </a:r>
            <a:r>
              <a:rPr lang="ka-GE" sz="2400" b="1" dirty="0" err="1"/>
              <a:t>მართობულად</a:t>
            </a:r>
            <a:r>
              <a:rPr lang="ka-GE" sz="2400" b="1" dirty="0"/>
              <a:t> კვეთს </a:t>
            </a:r>
            <a:r>
              <a:rPr lang="ka-GE" sz="2400" b="1" dirty="0" err="1"/>
              <a:t>მდ</a:t>
            </a:r>
            <a:r>
              <a:rPr lang="ka-GE" sz="2400" b="1" dirty="0"/>
              <a:t>. მტკვარს (არხი) კალაპოტს</a:t>
            </a:r>
            <a:r>
              <a:rPr lang="ka-GE" sz="24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400" dirty="0"/>
              <a:t>გეგმაში ხიდი დაპროექტებულია სწორზე, ხოლო ფასადში მცირე 0,1%-იან </a:t>
            </a:r>
            <a:r>
              <a:rPr lang="ka-GE" sz="2400" dirty="0" err="1" smtClean="0"/>
              <a:t>ქანობზე</a:t>
            </a:r>
            <a:r>
              <a:rPr lang="ka-GE" sz="2400" dirty="0" smtClean="0"/>
              <a:t>;</a:t>
            </a:r>
            <a:endParaRPr lang="ka-GE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400" dirty="0"/>
              <a:t>ხიდის </a:t>
            </a:r>
            <a:r>
              <a:rPr lang="ka-GE" sz="2400" dirty="0" err="1"/>
              <a:t>გაბარიტია</a:t>
            </a:r>
            <a:r>
              <a:rPr lang="ka-GE" sz="2400" dirty="0"/>
              <a:t> </a:t>
            </a:r>
            <a:r>
              <a:rPr lang="ka-GE" sz="2400" b="1" dirty="0"/>
              <a:t>1,0+9,0+1,0 მ</a:t>
            </a:r>
            <a:r>
              <a:rPr lang="ka-GE" sz="2400" dirty="0"/>
              <a:t>, ხოლო ხიდის </a:t>
            </a:r>
            <a:r>
              <a:rPr lang="ka-GE" sz="2400" b="1" dirty="0"/>
              <a:t>სიგანე 12,2 მ.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400" b="1" dirty="0"/>
              <a:t>ხიდის მთლიანი სიგრძე შეადგენს 50,9 მ.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ხიდს</a:t>
            </a:r>
            <a:r>
              <a:rPr lang="en-US" sz="2400" dirty="0" smtClean="0"/>
              <a:t> </a:t>
            </a:r>
            <a:r>
              <a:rPr lang="en-US" sz="2400" dirty="0" err="1"/>
              <a:t>აქვს</a:t>
            </a:r>
            <a:r>
              <a:rPr lang="en-US" sz="2400" dirty="0"/>
              <a:t> </a:t>
            </a:r>
            <a:r>
              <a:rPr lang="en-US" sz="2400" dirty="0" err="1"/>
              <a:t>ორი</a:t>
            </a:r>
            <a:r>
              <a:rPr lang="en-US" sz="2400" dirty="0"/>
              <a:t> </a:t>
            </a:r>
            <a:r>
              <a:rPr lang="en-US" sz="2400" dirty="0" err="1"/>
              <a:t>სანაპირო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სამი</a:t>
            </a:r>
            <a:r>
              <a:rPr lang="en-US" sz="2400" dirty="0"/>
              <a:t> </a:t>
            </a:r>
            <a:r>
              <a:rPr lang="en-US" sz="2400" dirty="0" err="1"/>
              <a:t>შუალედი</a:t>
            </a:r>
            <a:r>
              <a:rPr lang="en-US" sz="2400" dirty="0"/>
              <a:t> </a:t>
            </a:r>
            <a:r>
              <a:rPr lang="en-US" sz="2400" dirty="0" err="1"/>
              <a:t>ბურჯი</a:t>
            </a:r>
            <a:r>
              <a:rPr lang="en-US" sz="2400" dirty="0"/>
              <a:t>.</a:t>
            </a:r>
            <a:endParaRPr lang="ka-GE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4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1692" y="3440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latin typeface="Sylfaen" pitchFamily="18" charset="0"/>
              </a:rPr>
              <a:t>ახალი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სახიდე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გადასასვლელის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მშენებლობის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და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ექსპლუატაციის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9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93398"/>
            <a:ext cx="7189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err="1">
                <a:latin typeface="Sylfaen" pitchFamily="18" charset="0"/>
              </a:rPr>
              <a:t>საპროეტო</a:t>
            </a:r>
            <a:r>
              <a:rPr lang="en-US" sz="2000" b="1" dirty="0">
                <a:latin typeface="Sylfaen" pitchFamily="18" charset="0"/>
              </a:rPr>
              <a:t> </a:t>
            </a:r>
            <a:r>
              <a:rPr lang="ka-GE" sz="2000" b="1" dirty="0" smtClean="0">
                <a:latin typeface="Sylfaen" pitchFamily="18" charset="0"/>
              </a:rPr>
              <a:t>ხიდის სიტუაციური გეგმა </a:t>
            </a:r>
            <a:r>
              <a:rPr lang="en-US" sz="2000" b="1" dirty="0" smtClean="0">
                <a:latin typeface="Sylfaen" pitchFamily="18" charset="0"/>
              </a:rPr>
              <a:t>-</a:t>
            </a:r>
            <a:r>
              <a:rPr lang="ka-GE" sz="2000" b="1" dirty="0" smtClean="0">
                <a:latin typeface="Sylfaen" pitchFamily="18" charset="0"/>
              </a:rPr>
              <a:t> </a:t>
            </a:r>
            <a:r>
              <a:rPr lang="en-US" sz="2000" b="1" dirty="0" smtClean="0">
                <a:latin typeface="Sylfaen" pitchFamily="18" charset="0"/>
              </a:rPr>
              <a:t> </a:t>
            </a:r>
            <a:r>
              <a:rPr lang="ka-GE" sz="2000" b="1" dirty="0" smtClean="0">
                <a:latin typeface="Sylfaen" pitchFamily="18" charset="0"/>
              </a:rPr>
              <a:t>(ალტერნატივა </a:t>
            </a:r>
            <a:r>
              <a:rPr lang="en-US" sz="2000" b="1" dirty="0" smtClean="0">
                <a:latin typeface="Sylfaen" pitchFamily="18" charset="0"/>
              </a:rPr>
              <a:t>A</a:t>
            </a:r>
            <a:r>
              <a:rPr lang="en-US" sz="2000" dirty="0" smtClean="0">
                <a:latin typeface="Sylfaen" pitchFamily="18" charset="0"/>
              </a:rPr>
              <a:t> </a:t>
            </a:r>
            <a:r>
              <a:rPr lang="ka-GE" sz="2000" b="1" dirty="0" smtClean="0">
                <a:latin typeface="Sylfaen" pitchFamily="18" charset="0"/>
              </a:rPr>
              <a:t>)</a:t>
            </a:r>
            <a:endParaRPr lang="en-US" sz="2000" b="1" dirty="0">
              <a:latin typeface="Sylfae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1692" y="3440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latin typeface="Sylfaen" pitchFamily="18" charset="0"/>
              </a:rPr>
              <a:t>ახალი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სახიდე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გადასასვლელის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მშენებლობის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და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ექსპლუატაციის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09" t="9745" r="509" b="12397"/>
          <a:stretch/>
        </p:blipFill>
        <p:spPr bwMode="auto">
          <a:xfrm>
            <a:off x="142875" y="1072393"/>
            <a:ext cx="11830051" cy="572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8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58595B"/>
                </a:buClr>
                <a:buSzPct val="25000"/>
                <a:buFont typeface="Arial"/>
                <a:buNone/>
              </a:pPr>
              <a:t>9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latin typeface="Sylfaen" pitchFamily="18" charset="0"/>
              </a:rPr>
              <a:t>ახალი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სახიდე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გადასასვლელის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მშენებლობის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და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ექსპლუატაციის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5214"/>
            <a:ext cx="391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Sylfaen" pitchFamily="18" charset="0"/>
              </a:rPr>
              <a:t>საპროექტო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ხიდის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საერთო</a:t>
            </a:r>
            <a:r>
              <a:rPr lang="en-US" b="1" dirty="0">
                <a:latin typeface="Sylfaen" pitchFamily="18" charset="0"/>
              </a:rPr>
              <a:t> </a:t>
            </a:r>
            <a:r>
              <a:rPr lang="en-US" b="1" dirty="0" err="1">
                <a:latin typeface="Sylfaen" pitchFamily="18" charset="0"/>
              </a:rPr>
              <a:t>ხედი</a:t>
            </a:r>
            <a:endParaRPr lang="en-US" sz="2000" b="1" dirty="0">
              <a:latin typeface="Sylfae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6" b="7515"/>
          <a:stretch/>
        </p:blipFill>
        <p:spPr bwMode="auto">
          <a:xfrm>
            <a:off x="1" y="1145167"/>
            <a:ext cx="12192000" cy="571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80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6984</TotalTime>
  <Words>2110</Words>
  <Application>Microsoft Office PowerPoint</Application>
  <PresentationFormat>Custom</PresentationFormat>
  <Paragraphs>301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Sylfaen</vt:lpstr>
      <vt:lpstr>Calibri</vt:lpstr>
      <vt:lpstr>Wingdings</vt:lpstr>
      <vt:lpstr>Times New Roman</vt:lpstr>
      <vt:lpstr>DejaVu Sans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მადლობა ყურადღებისთვის!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NYC Parks’ Tree Inventory Overviews                June 20, 2017</dc:title>
  <cp:lastModifiedBy>Asus</cp:lastModifiedBy>
  <cp:revision>444</cp:revision>
  <dcterms:modified xsi:type="dcterms:W3CDTF">2020-04-10T07:34:10Z</dcterms:modified>
</cp:coreProperties>
</file>