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59" r:id="rId7"/>
    <p:sldId id="282" r:id="rId8"/>
    <p:sldId id="284" r:id="rId9"/>
    <p:sldId id="285" r:id="rId10"/>
    <p:sldId id="283" r:id="rId11"/>
    <p:sldId id="286" r:id="rId12"/>
    <p:sldId id="287" r:id="rId13"/>
    <p:sldId id="288" r:id="rId14"/>
    <p:sldId id="289" r:id="rId15"/>
    <p:sldId id="290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1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3164"/>
    <a:srgbClr val="110C32"/>
    <a:srgbClr val="1B1452"/>
    <a:srgbClr val="000066"/>
    <a:srgbClr val="225B5F"/>
    <a:srgbClr val="E6E6E6"/>
    <a:srgbClr val="0F1722"/>
    <a:srgbClr val="348151"/>
    <a:srgbClr val="1B2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618" y="114"/>
      </p:cViewPr>
      <p:guideLst>
        <p:guide orient="horz" pos="2160"/>
        <p:guide pos="3840"/>
        <p:guide orient="horz" pos="31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E4FC509-A25D-4AC1-956B-244FAC61AF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1EDCBDF-04F2-4646-A118-9A2CBABEDF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3C146-E2BA-41EA-8AE9-0C67692768F2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5BD4EF4-9023-4CAF-937E-F78CF009DB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0300887-CA61-4CEF-BD28-E51D6F957D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0C303-0EDA-42E1-9745-6C6A39A7B5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66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D3EB6-8099-4744-9273-C8C1DD61A2EA}" type="datetimeFigureOut">
              <a:rPr lang="en-US" noProof="0" smtClean="0"/>
              <a:t>4/6/2020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40A10-6036-4879-816D-55C01FC9484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573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EA313B4B-5B98-4B33-885A-DF7669E72D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5336" y="117298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42463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s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16" y="707529"/>
            <a:ext cx="7118056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92016" y="1625821"/>
            <a:ext cx="7096709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4314481" y="1375202"/>
            <a:ext cx="7877519" cy="100800"/>
            <a:chOff x="245550" y="3240138"/>
            <a:chExt cx="40159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  <a:endCxn id="13" idx="6"/>
            </p:cNvCxnSpPr>
            <p:nvPr userDrawn="1"/>
          </p:nvCxnSpPr>
          <p:spPr>
            <a:xfrm>
              <a:off x="245550" y="3290538"/>
              <a:ext cx="40159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3723" y="3301941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$12,345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=""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716329" y="3394494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92016" y="3394494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="" xmlns:a16="http://schemas.microsoft.com/office/drawing/2014/main" id="{EA5D8D7D-F37C-49AD-98F0-641CE42B8A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3723" y="4594663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$6,789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="" xmlns:a16="http://schemas.microsoft.com/office/drawing/2014/main" id="{521FF93D-8384-4E22-8645-BDE6AB98348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716329" y="4687216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="" xmlns:a16="http://schemas.microsoft.com/office/drawing/2014/main" id="{BA358F36-EA77-462E-9158-AFDF1D449A1A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292016" y="4687216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411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with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3242645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4872948"/>
            <a:ext cx="4443165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4581382"/>
            <a:ext cx="4370400" cy="100800"/>
            <a:chOff x="-1228304" y="3240138"/>
            <a:chExt cx="4370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432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041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533023" y="4551485"/>
            <a:ext cx="5855702" cy="120807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="" xmlns:a16="http://schemas.microsoft.com/office/drawing/2014/main" id="{ADC059E4-36DE-4100-8F15-85A9F37E84FE}"/>
              </a:ext>
            </a:extLst>
          </p:cNvPr>
          <p:cNvSpPr/>
          <p:nvPr userDrawn="1"/>
        </p:nvSpPr>
        <p:spPr>
          <a:xfrm>
            <a:off x="3616960" y="859665"/>
            <a:ext cx="2121408" cy="212140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34E475F8-9B44-4A3E-9F99-CF0346C89B8E}"/>
              </a:ext>
            </a:extLst>
          </p:cNvPr>
          <p:cNvSpPr/>
          <p:nvPr userDrawn="1"/>
        </p:nvSpPr>
        <p:spPr>
          <a:xfrm>
            <a:off x="5522965" y="836613"/>
            <a:ext cx="2816352" cy="28163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F5FAF95-28E9-4D03-884C-A89CBC8B61DC}"/>
              </a:ext>
            </a:extLst>
          </p:cNvPr>
          <p:cNvSpPr/>
          <p:nvPr userDrawn="1"/>
        </p:nvSpPr>
        <p:spPr>
          <a:xfrm>
            <a:off x="8123915" y="859665"/>
            <a:ext cx="3273552" cy="32735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7" name="Text Placeholder 15">
            <a:extLst>
              <a:ext uri="{FF2B5EF4-FFF2-40B4-BE49-F238E27FC236}">
                <a16:creationId xmlns="" xmlns:a16="http://schemas.microsoft.com/office/drawing/2014/main" id="{5F221D05-AC12-4B7C-A00B-E28F93E23D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51931" y="1382322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$25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="" xmlns:a16="http://schemas.microsoft.com/office/drawing/2014/main" id="{A3904B01-A725-4CE3-9321-D42F3E29670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927524" y="2363691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D9CE08AF-782B-4514-BE33-D3AED71A734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06132" y="1185842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="" xmlns:a16="http://schemas.microsoft.com/office/drawing/2014/main" id="{614098B4-704D-42A8-B776-2C93C30C39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13495" y="1767897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$50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="" xmlns:a16="http://schemas.microsoft.com/office/drawing/2014/main" id="{CE6465F4-0B4D-4B43-BE59-BC984FE8EF0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189088" y="2753338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="" xmlns:a16="http://schemas.microsoft.com/office/drawing/2014/main" id="{4DBC997E-F996-4F59-A610-3C8558F180C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67696" y="1537655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="" xmlns:a16="http://schemas.microsoft.com/office/drawing/2014/main" id="{D2098E46-8023-469E-86ED-39848BCA69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14444" y="2049128"/>
            <a:ext cx="2010420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="" xmlns:a16="http://schemas.microsoft.com/office/drawing/2014/main" id="{93715D94-9DBE-476D-B2A4-208BC6D40C3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981735" y="3034569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="" xmlns:a16="http://schemas.microsoft.com/office/drawing/2014/main" id="{C6E1A50B-8AFF-497B-8AEC-C61D95DC068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089050" y="1818886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</p:spTree>
    <p:extLst>
      <p:ext uri="{BB962C8B-B14F-4D97-AF65-F5344CB8AC3E}">
        <p14:creationId xmlns:p14="http://schemas.microsoft.com/office/powerpoint/2010/main" val="3942925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1625821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Text Placeholder 2">
            <a:extLst>
              <a:ext uri="{FF2B5EF4-FFF2-40B4-BE49-F238E27FC236}">
                <a16:creationId xmlns=""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31851" y="3335524"/>
            <a:ext cx="4817836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8826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808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105" y="707529"/>
            <a:ext cx="3704150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>
            <a:off x="-6" y="1374243"/>
            <a:ext cx="4319045" cy="100800"/>
            <a:chOff x="646012" y="3239179"/>
            <a:chExt cx="220185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2" y="3290538"/>
              <a:ext cx="216563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2796480" y="3239179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Picture Placeholder 11" descr="Competitors logos quadrant">
            <a:extLst>
              <a:ext uri="{FF2B5EF4-FFF2-40B4-BE49-F238E27FC236}">
                <a16:creationId xmlns="" xmlns:a16="http://schemas.microsoft.com/office/drawing/2014/main" id="{58A093A6-410B-4E4B-BA54-D31E8313D9B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28670" y="2872719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2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2" name="Picture Placeholder 11" descr="Competitors logos quadrant">
            <a:extLst>
              <a:ext uri="{FF2B5EF4-FFF2-40B4-BE49-F238E27FC236}">
                <a16:creationId xmlns="" xmlns:a16="http://schemas.microsoft.com/office/drawing/2014/main" id="{C852F764-614E-4E0D-B231-E5EF9B5D3AF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06105" y="2171148"/>
            <a:ext cx="1655064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1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5" name="Picture Placeholder 11" descr="Competitors logos quadrant">
            <a:extLst>
              <a:ext uri="{FF2B5EF4-FFF2-40B4-BE49-F238E27FC236}">
                <a16:creationId xmlns="" xmlns:a16="http://schemas.microsoft.com/office/drawing/2014/main" id="{0349F007-C349-4EF3-A61F-86C43BEB547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729582" y="445626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3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6" name="Picture Placeholder 11" descr="Competitors logos quadrant">
            <a:extLst>
              <a:ext uri="{FF2B5EF4-FFF2-40B4-BE49-F238E27FC236}">
                <a16:creationId xmlns="" xmlns:a16="http://schemas.microsoft.com/office/drawing/2014/main" id="{FEA8BDDC-623F-4C67-AD04-E7801B53701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4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7" name="Picture Placeholder 11" descr="Competitors logos quadrant">
            <a:extLst>
              <a:ext uri="{FF2B5EF4-FFF2-40B4-BE49-F238E27FC236}">
                <a16:creationId xmlns="" xmlns:a16="http://schemas.microsoft.com/office/drawing/2014/main" id="{28B0D00B-97E7-4133-B35A-AC2EF334CD2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10067" y="458883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5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8" name="Picture Placeholder 11" descr="Competitors logos quadrant">
            <a:extLst>
              <a:ext uri="{FF2B5EF4-FFF2-40B4-BE49-F238E27FC236}">
                <a16:creationId xmlns="" xmlns:a16="http://schemas.microsoft.com/office/drawing/2014/main" id="{8D1A7417-EFAD-46F6-ADA5-117D4C7B1A9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497745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6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="" xmlns:a16="http://schemas.microsoft.com/office/drawing/2014/main" id="{D4B80E14-BBC8-42CC-8777-FFF50D168A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9869" y="3642757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expensive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="" xmlns:a16="http://schemas.microsoft.com/office/drawing/2014/main" id="{95033551-3DD0-4EBE-8DFD-9335F8BA92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15481" y="5884080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convenient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="" xmlns:a16="http://schemas.microsoft.com/office/drawing/2014/main" id="{CC507E62-D7F3-4E81-8DE2-5A7084588A3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5481" y="1343118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convenient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="" xmlns:a16="http://schemas.microsoft.com/office/drawing/2014/main" id="{61EF622D-8E08-41C3-BEBA-2274C2AB487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17999" y="1977257"/>
            <a:ext cx="1481328" cy="758952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3" name="Text Placeholder 7">
            <a:extLst>
              <a:ext uri="{FF2B5EF4-FFF2-40B4-BE49-F238E27FC236}">
                <a16:creationId xmlns="" xmlns:a16="http://schemas.microsoft.com/office/drawing/2014/main" id="{690ADA54-0156-49A9-AEF7-A4972EEB15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651686" y="3642757"/>
            <a:ext cx="2741612" cy="24888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expensive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2193FB7-0142-40DD-9186-F3156B0AE4B0}"/>
              </a:ext>
            </a:extLst>
          </p:cNvPr>
          <p:cNvGrpSpPr/>
          <p:nvPr userDrawn="1"/>
        </p:nvGrpSpPr>
        <p:grpSpPr>
          <a:xfrm>
            <a:off x="6045600" y="1376748"/>
            <a:ext cx="100800" cy="5481252"/>
            <a:chOff x="6045600" y="1376748"/>
            <a:chExt cx="100800" cy="5481252"/>
          </a:xfrm>
        </p:grpSpPr>
        <p:cxnSp>
          <p:nvCxnSpPr>
            <p:cNvPr id="3" name="Straight Connector 2">
              <a:extLst>
                <a:ext uri="{FF2B5EF4-FFF2-40B4-BE49-F238E27FC236}">
                  <a16:creationId xmlns="" xmlns:a16="http://schemas.microsoft.com/office/drawing/2014/main" id="{CD1389D4-2EB7-40E2-B21B-4EE70FCA2236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3389377" y="4151376"/>
              <a:ext cx="5413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BA48E795-AD00-4819-94E4-A5211D331715}"/>
                </a:ext>
              </a:extLst>
            </p:cNvPr>
            <p:cNvSpPr/>
            <p:nvPr userDrawn="1"/>
          </p:nvSpPr>
          <p:spPr>
            <a:xfrm>
              <a:off x="6045600" y="137674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41BD97BD-35F4-4534-8B74-24D44A99BC58}"/>
              </a:ext>
            </a:extLst>
          </p:cNvPr>
          <p:cNvGrpSpPr/>
          <p:nvPr userDrawn="1"/>
        </p:nvGrpSpPr>
        <p:grpSpPr>
          <a:xfrm rot="5400000">
            <a:off x="5669857" y="-1673474"/>
            <a:ext cx="100800" cy="11440514"/>
            <a:chOff x="6045600" y="1329588"/>
            <a:chExt cx="100800" cy="11440514"/>
          </a:xfrm>
        </p:grpSpPr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D8351F13-467F-49F8-8279-C5B29A51798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08032" y="7082102"/>
              <a:ext cx="1137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="" xmlns:a16="http://schemas.microsoft.com/office/drawing/2014/main" id="{09AA12FA-7959-4581-B344-DF9E7B0AD37A}"/>
                </a:ext>
              </a:extLst>
            </p:cNvPr>
            <p:cNvSpPr/>
            <p:nvPr userDrawn="1"/>
          </p:nvSpPr>
          <p:spPr>
            <a:xfrm>
              <a:off x="6045600" y="132958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9558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512271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148315"/>
            <a:ext cx="2216876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97696"/>
            <a:ext cx="3360726" cy="100800"/>
            <a:chOff x="0" y="3240138"/>
            <a:chExt cx="336072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27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25992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="" xmlns:a16="http://schemas.microsoft.com/office/drawing/2014/main" id="{DA80730C-5AC9-41A0-ACC5-624F0652D6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75261" y="2631676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72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="" xmlns:a16="http://schemas.microsoft.com/office/drawing/2014/main" id="{515B23A8-23EB-4E6E-A24C-4154570D7D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6251" y="2015540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="" xmlns:a16="http://schemas.microsoft.com/office/drawing/2014/main" id="{C12919ED-FD55-4081-BB4A-2B2FDA3BED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97240" y="1239687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56A6259C-432B-4405-9E82-995AF092FB7A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4068065" y="1728891"/>
            <a:ext cx="179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13BC485E-8BCE-479F-A7E9-7F9E193E6E96}"/>
              </a:ext>
            </a:extLst>
          </p:cNvPr>
          <p:cNvCxnSpPr>
            <a:cxnSpLocks/>
          </p:cNvCxnSpPr>
          <p:nvPr userDrawn="1"/>
        </p:nvCxnSpPr>
        <p:spPr>
          <a:xfrm>
            <a:off x="4964465" y="836613"/>
            <a:ext cx="592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D5094BC6-BA16-4E05-868C-3AE971AF3DA4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0688444" y="1030491"/>
            <a:ext cx="3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F9130EC6-4A8D-447F-862E-E5A693E68C8C}"/>
              </a:ext>
            </a:extLst>
          </p:cNvPr>
          <p:cNvCxnSpPr>
            <a:cxnSpLocks/>
          </p:cNvCxnSpPr>
          <p:nvPr userDrawn="1"/>
        </p:nvCxnSpPr>
        <p:spPr>
          <a:xfrm flipV="1">
            <a:off x="7925455" y="837355"/>
            <a:ext cx="0" cy="1178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3151266" y="4543170"/>
            <a:ext cx="2589369" cy="128095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=""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151265" y="4246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=""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3151265" y="3883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="" xmlns:a16="http://schemas.microsoft.com/office/drawing/2014/main" id="{EFE2A8C5-F462-436C-B748-BBE5D58CB8B4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48861" y="3849559"/>
            <a:ext cx="2589369" cy="178695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="" xmlns:a16="http://schemas.microsoft.com/office/drawing/2014/main" id="{586DAC0D-9859-40A1-8456-F0B43D96718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048860" y="355285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="" xmlns:a16="http://schemas.microsoft.com/office/drawing/2014/main" id="{37B983EE-F89D-4F09-8A9F-2347FA36421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048860" y="319029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="" xmlns:a16="http://schemas.microsoft.com/office/drawing/2014/main" id="{D30DD128-A937-4A2F-B070-523A5BAAE260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975159" y="3147170"/>
            <a:ext cx="2589369" cy="2311934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="" xmlns:a16="http://schemas.microsoft.com/office/drawing/2014/main" id="{5737B87C-E3C0-46B2-8B79-63EB6049150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975158" y="2850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="" xmlns:a16="http://schemas.microsoft.com/office/drawing/2014/main" id="{22F76863-7DCD-4365-80F0-001D51F08779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8975158" y="2487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07827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har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600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36F8EF-728B-45C1-87D8-4AD8FA8F371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803275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7395C5B4-6B03-4F70-96F8-3AE3A7817B5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000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78915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6466" y="707529"/>
            <a:ext cx="2673606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TIMELINE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47803" y="1625821"/>
            <a:ext cx="2262267" cy="2021536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9186215" y="1375202"/>
            <a:ext cx="3005785" cy="100800"/>
            <a:chOff x="2729180" y="3240138"/>
            <a:chExt cx="153234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29180" y="3290538"/>
              <a:ext cx="1504927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18284" y="685667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=""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930241" y="1079309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930241" y="786637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AD3A3AB-488E-4090-9FD5-E005D5A9ECF5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2094269" y="34290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BD6729DC-C5B3-485B-B5CD-F06FC3CAFD9A}"/>
              </a:ext>
            </a:extLst>
          </p:cNvPr>
          <p:cNvSpPr/>
          <p:nvPr userDrawn="1"/>
        </p:nvSpPr>
        <p:spPr>
          <a:xfrm>
            <a:off x="5372392" y="959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4046DD7-8FB2-43D4-8E94-3D35DC3E2891}"/>
              </a:ext>
            </a:extLst>
          </p:cNvPr>
          <p:cNvSpPr/>
          <p:nvPr userDrawn="1"/>
        </p:nvSpPr>
        <p:spPr>
          <a:xfrm>
            <a:off x="5372392" y="5362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A320A73A-D3CB-4E04-B7E2-F3696B8ACDEA}"/>
              </a:ext>
            </a:extLst>
          </p:cNvPr>
          <p:cNvSpPr/>
          <p:nvPr userDrawn="1"/>
        </p:nvSpPr>
        <p:spPr>
          <a:xfrm>
            <a:off x="5372392" y="2427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3E2B01F0-78A8-41AE-95B8-811603402031}"/>
              </a:ext>
            </a:extLst>
          </p:cNvPr>
          <p:cNvSpPr/>
          <p:nvPr userDrawn="1"/>
        </p:nvSpPr>
        <p:spPr>
          <a:xfrm>
            <a:off x="5372392" y="3894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Text Placeholder 2">
            <a:extLst>
              <a:ext uri="{FF2B5EF4-FFF2-40B4-BE49-F238E27FC236}">
                <a16:creationId xmlns="" xmlns:a16="http://schemas.microsoft.com/office/drawing/2014/main" id="{A70E382B-B932-45B7-BD95-6D722A4A248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930241" y="2532448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="" xmlns:a16="http://schemas.microsoft.com/office/drawing/2014/main" id="{2F096B52-06C2-46DF-BB33-70D931283F16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930241" y="2239776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="" xmlns:a16="http://schemas.microsoft.com/office/drawing/2014/main" id="{5D87FD43-95C9-4217-AD5F-FE02E28AD4C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930241" y="398558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A6706CEB-523E-4248-9A66-5D139D8B0DE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930241" y="369291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6ADC931C-F9B2-467E-A024-CB5BE74BAD8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5930241" y="543872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="" xmlns:a16="http://schemas.microsoft.com/office/drawing/2014/main" id="{0A301DE6-2E75-41F5-9314-B269815BA3F3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930241" y="514605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="" xmlns:a16="http://schemas.microsoft.com/office/drawing/2014/main" id="{B9154606-4DE0-4DC7-830A-371423BE42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618284" y="2153566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="" xmlns:a16="http://schemas.microsoft.com/office/drawing/2014/main" id="{5AC8C127-0F88-413C-B7BA-2ED0F81E7D4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18284" y="3621465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="" xmlns:a16="http://schemas.microsoft.com/office/drawing/2014/main" id="{63C5707A-6E08-4B58-A5FE-40063DB654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18284" y="5089363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627535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60000"/>
            <a:ext cx="391159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890303"/>
            <a:ext cx="3275463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598737"/>
            <a:ext cx="3764756" cy="100800"/>
            <a:chOff x="-1228304" y="3240138"/>
            <a:chExt cx="376475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672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435652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able Placeholder 9">
            <a:extLst>
              <a:ext uri="{FF2B5EF4-FFF2-40B4-BE49-F238E27FC236}">
                <a16:creationId xmlns="" xmlns:a16="http://schemas.microsoft.com/office/drawing/2014/main" id="{3F646CE6-E75B-4112-896D-5A26E1F1520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5518150" y="860425"/>
            <a:ext cx="5870575" cy="4867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83923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608523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244567"/>
            <a:ext cx="2828198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2258048" cy="100800"/>
            <a:chOff x="0" y="3240138"/>
            <a:chExt cx="2258048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216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157248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128617" y="4355032"/>
            <a:ext cx="2066544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=""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128616" y="4042831"/>
            <a:ext cx="2066544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=""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128616" y="3428999"/>
            <a:ext cx="2066544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B284A57B-147A-4287-AA6B-E508A9222F7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130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Picture Placeholder 8">
            <a:extLst>
              <a:ext uri="{FF2B5EF4-FFF2-40B4-BE49-F238E27FC236}">
                <a16:creationId xmlns="" xmlns:a16="http://schemas.microsoft.com/office/drawing/2014/main" id="{9DBE0996-CEA3-41C3-A75A-84DC3C2B519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28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6" name="Picture Placeholder 8">
            <a:extLst>
              <a:ext uri="{FF2B5EF4-FFF2-40B4-BE49-F238E27FC236}">
                <a16:creationId xmlns="" xmlns:a16="http://schemas.microsoft.com/office/drawing/2014/main" id="{F7B28261-CB14-4E4E-AA66-A0239B3DD28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629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BAA53E0C-9536-4177-A63F-0E2565EC53CD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127048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67EF8E36-183B-420B-AF25-17CFA963987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127047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="" xmlns:a16="http://schemas.microsoft.com/office/drawing/2014/main" id="{58DA6E86-8039-4690-AFE1-7CCF07B7CBA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127047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="" xmlns:a16="http://schemas.microsoft.com/office/drawing/2014/main" id="{933214B9-0452-4C8B-AB10-922F3C3BCF01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6629217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="" xmlns:a16="http://schemas.microsoft.com/office/drawing/2014/main" id="{A5C23113-D98B-48C7-A675-4FD5F50333F3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629216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="" xmlns:a16="http://schemas.microsoft.com/office/drawing/2014/main" id="{09781257-B563-41E0-B9E6-9C7330084BCC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627903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9A32EC27-ACD8-47C0-A3ED-E4ED58D88358}"/>
              </a:ext>
            </a:extLst>
          </p:cNvPr>
          <p:cNvCxnSpPr/>
          <p:nvPr userDrawn="1"/>
        </p:nvCxnSpPr>
        <p:spPr>
          <a:xfrm>
            <a:off x="6195160" y="2217849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99E8819A-135C-4A5C-9F6A-A3BE05AA294F}"/>
              </a:ext>
            </a:extLst>
          </p:cNvPr>
          <p:cNvCxnSpPr/>
          <p:nvPr userDrawn="1"/>
        </p:nvCxnSpPr>
        <p:spPr>
          <a:xfrm>
            <a:off x="8703909" y="2216687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29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395281" y="1375202"/>
            <a:ext cx="4796719" cy="100800"/>
            <a:chOff x="439494" y="3240138"/>
            <a:chExt cx="299490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9494" y="3290538"/>
              <a:ext cx="2944508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958968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=""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58968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6FF07C5-314A-4EA8-B78F-7A51C234D3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21841" y="2764036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B691060D-E361-43B0-BFD7-43D7CC4E5CCD}"/>
              </a:ext>
            </a:extLst>
          </p:cNvPr>
          <p:cNvCxnSpPr>
            <a:cxnSpLocks/>
          </p:cNvCxnSpPr>
          <p:nvPr userDrawn="1"/>
        </p:nvCxnSpPr>
        <p:spPr>
          <a:xfrm>
            <a:off x="0" y="3288596"/>
            <a:ext cx="72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">
            <a:extLst>
              <a:ext uri="{FF2B5EF4-FFF2-40B4-BE49-F238E27FC236}">
                <a16:creationId xmlns=""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957127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=""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1957127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=""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20000" y="4191893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11670" y="4028309"/>
            <a:ext cx="3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">
            <a:extLst>
              <a:ext uri="{FF2B5EF4-FFF2-40B4-BE49-F238E27FC236}">
                <a16:creationId xmlns="" xmlns:a16="http://schemas.microsoft.com/office/drawing/2014/main" id="{BACF15AB-FF8A-422B-840D-88503024E5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708709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="" xmlns:a16="http://schemas.microsoft.com/office/drawing/2014/main" id="{EFC2028F-7DFE-412D-97DF-707D128D95E0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708709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="" xmlns:a16="http://schemas.microsoft.com/office/drawing/2014/main" id="{4349A4F0-1181-4A58-BFD4-4783CD130356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5704578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="" xmlns:a16="http://schemas.microsoft.com/office/drawing/2014/main" id="{DC1D5D83-8D32-491F-87EB-9DA9360D4F2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704578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="" xmlns:a16="http://schemas.microsoft.com/office/drawing/2014/main" id="{8120723F-A42C-4B81-97FD-6F575E5C2584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453870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="" xmlns:a16="http://schemas.microsoft.com/office/drawing/2014/main" id="{27D068F1-398F-4D11-977C-080C8151C786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453870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="" xmlns:a16="http://schemas.microsoft.com/office/drawing/2014/main" id="{B795705E-C5CB-46CC-9E41-D2269E07BC15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9452029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="" xmlns:a16="http://schemas.microsoft.com/office/drawing/2014/main" id="{80211A2B-0F3C-4DBE-AE01-069AE7FC3468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9452029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2E5E9742-C670-47AB-AA69-AE65D7915B06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531847" y="5364000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="" xmlns:a16="http://schemas.microsoft.com/office/drawing/2014/main" id="{158712DB-5183-45D8-9ABB-6E07956580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274194" y="5363999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2">
            <a:extLst>
              <a:ext uri="{FF2B5EF4-FFF2-40B4-BE49-F238E27FC236}">
                <a16:creationId xmlns="" xmlns:a16="http://schemas.microsoft.com/office/drawing/2014/main" id="{417A32F4-3459-4A31-A90E-AA771FD4D4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467451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5" name="Picture Placeholder 2">
            <a:extLst>
              <a:ext uri="{FF2B5EF4-FFF2-40B4-BE49-F238E27FC236}">
                <a16:creationId xmlns="" xmlns:a16="http://schemas.microsoft.com/office/drawing/2014/main" id="{63549FA7-92E5-4DB1-92FA-15902DFD37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214902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="" xmlns:a16="http://schemas.microsoft.com/office/drawing/2014/main" id="{0F62D330-6A30-4A65-89DA-EDFE4AAD343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469292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2" name="Picture Placeholder 2">
            <a:extLst>
              <a:ext uri="{FF2B5EF4-FFF2-40B4-BE49-F238E27FC236}">
                <a16:creationId xmlns="" xmlns:a16="http://schemas.microsoft.com/office/drawing/2014/main" id="{A3FC286B-05E7-4E48-A7FD-19780034911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16743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43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C799DC18-D353-427C-B849-0204F13D9B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833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=""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8" name="Picture Placeholder 9">
            <a:extLst>
              <a:ext uri="{FF2B5EF4-FFF2-40B4-BE49-F238E27FC236}">
                <a16:creationId xmlns="" xmlns:a16="http://schemas.microsoft.com/office/drawing/2014/main" id="{4293BA4F-7776-4C41-BE4F-7247935D5C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6368" y="307960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07692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461974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092276"/>
            <a:ext cx="4443165" cy="10088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11097"/>
            <a:ext cx="3149152" cy="100800"/>
            <a:chOff x="-1228304" y="3250524"/>
            <a:chExt cx="3149152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09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1820048" y="3250524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A5180A6-7D2B-4341-A749-16387D907EEF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62770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79DFBEE7-50AA-4F4F-8B5D-AD23ECAD9919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62769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="" xmlns:a16="http://schemas.microsoft.com/office/drawing/2014/main" id="{306EAF0C-F17D-47D6-BAA1-16745F4F70D9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3193135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="" xmlns:a16="http://schemas.microsoft.com/office/drawing/2014/main" id="{D091E31C-C1DC-4D72-8C9E-3B6BD91E72AF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3193134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="" xmlns:a16="http://schemas.microsoft.com/office/drawing/2014/main" id="{F62E753C-C8BE-457D-9B22-6A8227347A67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5123499" y="4142294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="" xmlns:a16="http://schemas.microsoft.com/office/drawing/2014/main" id="{BC1E8F6C-0BDD-4AFA-9E8D-5EF61AA59F50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5123498" y="4503655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="" xmlns:a16="http://schemas.microsoft.com/office/drawing/2014/main" id="{C70C9772-55FF-4449-988F-6CDDE075E730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1262770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="" xmlns:a16="http://schemas.microsoft.com/office/drawing/2014/main" id="{75EE6DCE-6A55-4D95-85F7-E22E3E268256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1262769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="" xmlns:a16="http://schemas.microsoft.com/office/drawing/2014/main" id="{84DC7882-7541-4AEA-95FE-DDBCF6F9CA32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3193135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="" xmlns:a16="http://schemas.microsoft.com/office/drawing/2014/main" id="{5542D500-4CD6-4FDE-9133-F8020797D9B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3193134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="" xmlns:a16="http://schemas.microsoft.com/office/drawing/2014/main" id="{500C362B-BA02-4F7D-86F6-3F6F2EF20D04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5123499" y="4830433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="" xmlns:a16="http://schemas.microsoft.com/office/drawing/2014/main" id="{E213E497-634E-40E7-BF08-765CC21529E2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5123498" y="5191794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FA01C659-0131-449B-BA07-5BC568F00BF0}"/>
              </a:ext>
            </a:extLst>
          </p:cNvPr>
          <p:cNvSpPr/>
          <p:nvPr userDrawn="1"/>
        </p:nvSpPr>
        <p:spPr>
          <a:xfrm>
            <a:off x="790959" y="4258650"/>
            <a:ext cx="384048" cy="384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69CB80EA-A8D6-4099-9412-0C14095755FF}"/>
              </a:ext>
            </a:extLst>
          </p:cNvPr>
          <p:cNvSpPr/>
          <p:nvPr userDrawn="1"/>
        </p:nvSpPr>
        <p:spPr>
          <a:xfrm>
            <a:off x="790959" y="4965077"/>
            <a:ext cx="384048" cy="384048"/>
          </a:xfrm>
          <a:prstGeom prst="ellipse">
            <a:avLst/>
          </a:prstGeom>
          <a:solidFill>
            <a:srgbClr val="22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2E20CCE5-B889-49FE-8FA6-A6F0F11A5D91}"/>
              </a:ext>
            </a:extLst>
          </p:cNvPr>
          <p:cNvSpPr/>
          <p:nvPr userDrawn="1"/>
        </p:nvSpPr>
        <p:spPr>
          <a:xfrm>
            <a:off x="2725217" y="4261982"/>
            <a:ext cx="384048" cy="38404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769A77E3-4AFB-45BB-8FDC-4AD084EA9D23}"/>
              </a:ext>
            </a:extLst>
          </p:cNvPr>
          <p:cNvSpPr/>
          <p:nvPr userDrawn="1"/>
        </p:nvSpPr>
        <p:spPr>
          <a:xfrm>
            <a:off x="2725217" y="4968409"/>
            <a:ext cx="384048" cy="384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7" name="Oval 56">
            <a:extLst>
              <a:ext uri="{FF2B5EF4-FFF2-40B4-BE49-F238E27FC236}">
                <a16:creationId xmlns="" xmlns:a16="http://schemas.microsoft.com/office/drawing/2014/main" id="{53A8B986-3280-4EAC-846B-9167ECC55646}"/>
              </a:ext>
            </a:extLst>
          </p:cNvPr>
          <p:cNvSpPr/>
          <p:nvPr userDrawn="1"/>
        </p:nvSpPr>
        <p:spPr>
          <a:xfrm>
            <a:off x="4660323" y="4257848"/>
            <a:ext cx="384048" cy="384048"/>
          </a:xfrm>
          <a:prstGeom prst="ellipse">
            <a:avLst/>
          </a:prstGeom>
          <a:solidFill>
            <a:srgbClr val="B53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0AE6D315-5EC0-4956-B7BF-B94D2AFE679B}"/>
              </a:ext>
            </a:extLst>
          </p:cNvPr>
          <p:cNvSpPr/>
          <p:nvPr userDrawn="1"/>
        </p:nvSpPr>
        <p:spPr>
          <a:xfrm>
            <a:off x="4660323" y="4964275"/>
            <a:ext cx="384048" cy="384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="" xmlns:a16="http://schemas.microsoft.com/office/drawing/2014/main" id="{9ED8422E-0C74-45EF-B794-252146C6639A}"/>
              </a:ext>
            </a:extLst>
          </p:cNvPr>
          <p:cNvSpPr>
            <a:spLocks noGrp="1"/>
          </p:cNvSpPr>
          <p:nvPr>
            <p:ph type="chart" sz="quarter" idx="55"/>
          </p:nvPr>
        </p:nvSpPr>
        <p:spPr>
          <a:xfrm>
            <a:off x="6924675" y="860425"/>
            <a:ext cx="4483100" cy="45735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E8B7C827-F016-49F6-B775-FAC0E6420466}"/>
              </a:ext>
            </a:extLst>
          </p:cNvPr>
          <p:cNvSpPr/>
          <p:nvPr userDrawn="1"/>
        </p:nvSpPr>
        <p:spPr>
          <a:xfrm>
            <a:off x="6905624" y="905669"/>
            <a:ext cx="4483100" cy="4483100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C0F8D2C7-9093-4F92-B8A4-D819FEE69F1F}"/>
              </a:ext>
            </a:extLst>
          </p:cNvPr>
          <p:cNvSpPr/>
          <p:nvPr userDrawn="1"/>
        </p:nvSpPr>
        <p:spPr>
          <a:xfrm>
            <a:off x="8294757" y="2294802"/>
            <a:ext cx="1704834" cy="1704834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0DE9D0C0-04C1-4621-8B2D-E65A25A8DCF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75514" y="450000"/>
            <a:ext cx="90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9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411243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564787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2314168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3189568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="" xmlns:a16="http://schemas.microsoft.com/office/drawing/2014/main" id="{CF430BFB-0A7C-4FB8-B93B-8DA19F3E63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710" y="1792784"/>
            <a:ext cx="6073999" cy="37216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6978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6EF099F-79D2-486F-A4B2-DD4F699752C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8965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1FF22294-F2E5-4C74-A30C-46BA988FD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959" y="1546091"/>
            <a:ext cx="4846923" cy="1091078"/>
          </a:xfrm>
        </p:spPr>
        <p:txBody>
          <a:bodyPr lIns="0" tIns="0" rIns="0" bIns="0" anchor="b" anchorCtr="0">
            <a:noAutofit/>
          </a:bodyPr>
          <a:lstStyle>
            <a:lvl1pPr>
              <a:defRPr sz="5500"/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="" xmlns:a16="http://schemas.microsoft.com/office/drawing/2014/main" id="{FC5C0DA6-1B31-4BDF-BAEB-BF79781028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083960"/>
            <a:ext cx="4586288" cy="509472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August Bergqvist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="" xmlns:a16="http://schemas.microsoft.com/office/drawing/2014/main" id="{5E1647C9-9AC1-4500-A56E-94CABC65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Phone: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="" xmlns:a16="http://schemas.microsoft.com/office/drawing/2014/main" id="{8605CECB-8164-4428-B478-98C42902F9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+7 888 999-000-11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="" xmlns:a16="http://schemas.microsoft.com/office/drawing/2014/main" id="{D39B56C4-E128-4995-91CC-64C268BC76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Email: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="" xmlns:a16="http://schemas.microsoft.com/office/drawing/2014/main" id="{94772DA1-74CC-430C-9A8E-5A6586692C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Bergqvist@vanarsdelltd.com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="" xmlns:a16="http://schemas.microsoft.com/office/drawing/2014/main" id="{7A073B5B-2BE3-49D1-A646-1492F534C9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Website: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="" xmlns:a16="http://schemas.microsoft.com/office/drawing/2014/main" id="{52D10EDD-0329-4443-8665-7603E4A83B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www.vanarsdelltd.com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F591C52-0202-44BA-A6BE-E2362516B893}"/>
              </a:ext>
            </a:extLst>
          </p:cNvPr>
          <p:cNvGrpSpPr/>
          <p:nvPr userDrawn="1"/>
        </p:nvGrpSpPr>
        <p:grpSpPr>
          <a:xfrm>
            <a:off x="801543" y="2750589"/>
            <a:ext cx="4569895" cy="100800"/>
            <a:chOff x="808548" y="2750589"/>
            <a:chExt cx="4569895" cy="100800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=""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=""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BECBEDE0-51BB-48BD-AAAD-63B6F60C1D57}"/>
                </a:ext>
              </a:extLst>
            </p:cNvPr>
            <p:cNvSpPr/>
            <p:nvPr userDrawn="1"/>
          </p:nvSpPr>
          <p:spPr>
            <a:xfrm flipH="1">
              <a:off x="5277642" y="2750589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63E1608D-F119-4C0D-8D91-7CB089C037C8}"/>
              </a:ext>
            </a:extLst>
          </p:cNvPr>
          <p:cNvGrpSpPr/>
          <p:nvPr userDrawn="1"/>
        </p:nvGrpSpPr>
        <p:grpSpPr>
          <a:xfrm>
            <a:off x="801543" y="1660573"/>
            <a:ext cx="4575417" cy="105664"/>
            <a:chOff x="808548" y="2745725"/>
            <a:chExt cx="4575417" cy="105664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EBDC0121-6865-4B65-A28B-1CEDB16AAD9E}"/>
                </a:ext>
              </a:extLst>
            </p:cNvPr>
            <p:cNvGrpSpPr/>
            <p:nvPr userDrawn="1"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="" xmlns:a16="http://schemas.microsoft.com/office/drawing/2014/main" id="{386E3714-07DE-4318-B5BC-25F879B97D59}"/>
                  </a:ext>
                </a:extLst>
              </p:cNvPr>
              <p:cNvCxnSpPr/>
              <p:nvPr userDrawn="1"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="" xmlns:a16="http://schemas.microsoft.com/office/drawing/2014/main" id="{2ECCE30B-E848-4C5E-83A1-A811D489E7B8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09817AEC-C67C-49A3-AC5A-669FD4D6D586}"/>
                </a:ext>
              </a:extLst>
            </p:cNvPr>
            <p:cNvSpPr/>
            <p:nvPr userDrawn="1"/>
          </p:nvSpPr>
          <p:spPr>
            <a:xfrm flipH="1">
              <a:off x="5283164" y="2745725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8394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6C5B5AA-0D95-4C33-8EBC-90401B51BD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32" y="1912946"/>
            <a:ext cx="12185968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8934" y="457496"/>
            <a:ext cx="4494133" cy="804338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APPENDIX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08B302A-0F76-466E-9FCE-DCEECCBCF6C9}"/>
              </a:ext>
            </a:extLst>
          </p:cNvPr>
          <p:cNvGrpSpPr/>
          <p:nvPr userDrawn="1"/>
        </p:nvGrpSpPr>
        <p:grpSpPr>
          <a:xfrm>
            <a:off x="4736152" y="1509426"/>
            <a:ext cx="2719696" cy="100800"/>
            <a:chOff x="4732222" y="1509426"/>
            <a:chExt cx="2719696" cy="100800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4732222" y="1509426"/>
              <a:ext cx="2669296" cy="100800"/>
              <a:chOff x="1693969" y="3240138"/>
              <a:chExt cx="174043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=""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1693969" y="3290538"/>
                <a:ext cx="169003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=""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427C0C4F-6341-4BE0-931E-AAA6EA2AF137}"/>
                </a:ext>
              </a:extLst>
            </p:cNvPr>
            <p:cNvSpPr/>
            <p:nvPr userDrawn="1"/>
          </p:nvSpPr>
          <p:spPr>
            <a:xfrm flipH="1">
              <a:off x="7351117" y="1509426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6448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TESTIMONIALS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773282" y="1375202"/>
            <a:ext cx="4418718" cy="100800"/>
            <a:chOff x="675503" y="3240138"/>
            <a:chExt cx="2758897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75503" y="3290538"/>
              <a:ext cx="270849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0" name="Text Placeholder 2">
            <a:extLst>
              <a:ext uri="{FF2B5EF4-FFF2-40B4-BE49-F238E27FC236}">
                <a16:creationId xmlns=""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22459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=""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22459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=""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447783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flipV="1">
            <a:off x="3000995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2D92A7B-1C40-4AEB-92C3-C35F8C01F1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3253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F2E312F1-B417-47B6-97E4-7CCA31034F82}"/>
              </a:ext>
            </a:extLst>
          </p:cNvPr>
          <p:cNvSpPr/>
          <p:nvPr userDrawn="1"/>
        </p:nvSpPr>
        <p:spPr>
          <a:xfrm>
            <a:off x="2950595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Text Placeholder 2">
            <a:extLst>
              <a:ext uri="{FF2B5EF4-FFF2-40B4-BE49-F238E27FC236}">
                <a16:creationId xmlns="" xmlns:a16="http://schemas.microsoft.com/office/drawing/2014/main" id="{13DB5D84-04D8-4536-A06B-AED76E7C51D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4586638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="" xmlns:a16="http://schemas.microsoft.com/office/drawing/2014/main" id="{3AB0AC7E-7919-422E-95A1-82E8B125756D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4586638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0" name="Picture Placeholder 2">
            <a:extLst>
              <a:ext uri="{FF2B5EF4-FFF2-40B4-BE49-F238E27FC236}">
                <a16:creationId xmlns="" xmlns:a16="http://schemas.microsoft.com/office/drawing/2014/main" id="{B44FD76B-D1AE-458B-AF32-E4AA246B088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211962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07D22CD4-7F86-495D-B381-7D706058B916}"/>
              </a:ext>
            </a:extLst>
          </p:cNvPr>
          <p:cNvCxnSpPr>
            <a:cxnSpLocks/>
          </p:cNvCxnSpPr>
          <p:nvPr userDrawn="1"/>
        </p:nvCxnSpPr>
        <p:spPr>
          <a:xfrm flipV="1">
            <a:off x="6765174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3">
            <a:extLst>
              <a:ext uri="{FF2B5EF4-FFF2-40B4-BE49-F238E27FC236}">
                <a16:creationId xmlns="" xmlns:a16="http://schemas.microsoft.com/office/drawing/2014/main" id="{1BA0EB90-BA97-4A18-AD3D-1E839B636D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56743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ED057A87-963C-4F8A-BD4C-959BF8AF699B}"/>
              </a:ext>
            </a:extLst>
          </p:cNvPr>
          <p:cNvSpPr/>
          <p:nvPr userDrawn="1"/>
        </p:nvSpPr>
        <p:spPr>
          <a:xfrm>
            <a:off x="6714774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64" name="Text Placeholder 2">
            <a:extLst>
              <a:ext uri="{FF2B5EF4-FFF2-40B4-BE49-F238E27FC236}">
                <a16:creationId xmlns="" xmlns:a16="http://schemas.microsoft.com/office/drawing/2014/main" id="{B6BAFE05-9EC0-4C3C-AB0F-89A83361452F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8350818" y="4992196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="" xmlns:a16="http://schemas.microsoft.com/office/drawing/2014/main" id="{290BF8E2-78CA-4427-9231-3C5EDC272DEE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8350818" y="4187128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6" name="Picture Placeholder 2">
            <a:extLst>
              <a:ext uri="{FF2B5EF4-FFF2-40B4-BE49-F238E27FC236}">
                <a16:creationId xmlns="" xmlns:a16="http://schemas.microsoft.com/office/drawing/2014/main" id="{ACA8732F-AB9E-4253-BB5A-5ADD5BA9B15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976142" y="4430694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BB9A566A-8C97-4AE6-B9EF-7015874998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529354" y="3980054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3">
            <a:extLst>
              <a:ext uri="{FF2B5EF4-FFF2-40B4-BE49-F238E27FC236}">
                <a16:creationId xmlns="" xmlns:a16="http://schemas.microsoft.com/office/drawing/2014/main" id="{45B69021-5E85-4B37-B529-366AC57512F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33161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="" xmlns:a16="http://schemas.microsoft.com/office/drawing/2014/main" id="{E407CD49-808A-445A-96C0-E3083C9FB390}"/>
              </a:ext>
            </a:extLst>
          </p:cNvPr>
          <p:cNvSpPr/>
          <p:nvPr userDrawn="1"/>
        </p:nvSpPr>
        <p:spPr>
          <a:xfrm>
            <a:off x="10478954" y="3925610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4131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980591"/>
            <a:ext cx="4187903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CASE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610893"/>
            <a:ext cx="4168311" cy="18975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319328"/>
            <a:ext cx="3866400" cy="100800"/>
            <a:chOff x="-1228304" y="3240138"/>
            <a:chExt cx="3866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81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537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">
            <a:extLst>
              <a:ext uri="{FF2B5EF4-FFF2-40B4-BE49-F238E27FC236}">
                <a16:creationId xmlns="" xmlns:a16="http://schemas.microsoft.com/office/drawing/2014/main" id="{82DA762C-1D45-43AA-9DB3-3D8DBE3EACF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267325" y="1126345"/>
            <a:ext cx="6086475" cy="266246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4C3C1BF4-C955-4D71-87E4-BE0F7B61957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269967" y="3909256"/>
            <a:ext cx="6086475" cy="1822399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95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94387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212679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970230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96B07E0-C579-4C5F-9AD4-6AF791562924}"/>
              </a:ext>
            </a:extLst>
          </p:cNvPr>
          <p:cNvSpPr/>
          <p:nvPr userDrawn="1"/>
        </p:nvSpPr>
        <p:spPr>
          <a:xfrm>
            <a:off x="963549" y="1819285"/>
            <a:ext cx="4306824" cy="364845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 t="-195" b="-1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="" xmlns:a16="http://schemas.microsoft.com/office/drawing/2014/main" id="{D5639F99-011E-49CF-8ABD-A4DB4439FB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5505" y="1976894"/>
            <a:ext cx="1819656" cy="3108960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="" xmlns:a16="http://schemas.microsoft.com/office/drawing/2014/main" id="{028483B2-B562-448D-AEE1-556BC9366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102188" y="3517926"/>
            <a:ext cx="2057400" cy="181965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95763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42737603-04DB-411C-B2D9-BDFF9AEE89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=""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=""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2023761"/>
            <a:ext cx="2469965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=""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 smtClean="0"/>
              <a:t>Click to edit Master text styles</a:t>
            </a:r>
          </a:p>
        </p:txBody>
      </p:sp>
      <p:sp>
        <p:nvSpPr>
          <p:cNvPr id="24" name="Picture Placeholder 12">
            <a:extLst>
              <a:ext uri="{FF2B5EF4-FFF2-40B4-BE49-F238E27FC236}">
                <a16:creationId xmlns=""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=""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Text Placeholder 3">
            <a:extLst>
              <a:ext uri="{FF2B5EF4-FFF2-40B4-BE49-F238E27FC236}">
                <a16:creationId xmlns=""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 smtClean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=""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=""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731781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9" name="Text Placeholder 3">
            <a:extLst>
              <a:ext uri="{FF2B5EF4-FFF2-40B4-BE49-F238E27FC236}">
                <a16:creationId xmlns=""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 smtClean="0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=""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=""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900319" y="4671712"/>
            <a:ext cx="2223939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 smtClean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=""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830765"/>
            <a:ext cx="2048256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 smtClean="0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=""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=""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=""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=""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38" name="Title 1">
            <a:extLst>
              <a:ext uri="{FF2B5EF4-FFF2-40B4-BE49-F238E27FC236}">
                <a16:creationId xmlns=""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80001"/>
            <a:ext cx="10512424" cy="606677"/>
          </a:xfrm>
        </p:spPr>
        <p:txBody>
          <a:bodyPr lIns="0" tIns="0" rIns="0" bIns="0" anchor="t" anchorCtr="0">
            <a:normAutofit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41" name="Picture Placeholder 9">
            <a:extLst>
              <a:ext uri="{FF2B5EF4-FFF2-40B4-BE49-F238E27FC236}">
                <a16:creationId xmlns="" xmlns:a16="http://schemas.microsoft.com/office/drawing/2014/main" id="{8A4896B5-1C5E-47F0-8F0C-4EF97E356C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00319" y="3779907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87F4783-C8BA-411C-A188-4A4DAED10C02}"/>
              </a:ext>
            </a:extLst>
          </p:cNvPr>
          <p:cNvGrpSpPr/>
          <p:nvPr userDrawn="1"/>
        </p:nvGrpSpPr>
        <p:grpSpPr>
          <a:xfrm flipH="1">
            <a:off x="4416000" y="1375202"/>
            <a:ext cx="7776000" cy="100800"/>
            <a:chOff x="-322289" y="3240138"/>
            <a:chExt cx="5070122" cy="1008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959A2713-966D-4694-A067-D6BE1B2986D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89" y="3290538"/>
              <a:ext cx="5070122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="" xmlns:a16="http://schemas.microsoft.com/office/drawing/2014/main" id="{FCA15F19-C2FE-4F13-9359-69E884CA83B9}"/>
                </a:ext>
              </a:extLst>
            </p:cNvPr>
            <p:cNvSpPr/>
            <p:nvPr userDrawn="1"/>
          </p:nvSpPr>
          <p:spPr>
            <a:xfrm>
              <a:off x="4682109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3577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4189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=""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919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205904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215201" cy="13283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7">
            <a:extLst>
              <a:ext uri="{FF2B5EF4-FFF2-40B4-BE49-F238E27FC236}">
                <a16:creationId xmlns="" xmlns:a16="http://schemas.microsoft.com/office/drawing/2014/main" id="{DE71F7A0-F439-470D-A1B8-556C960D11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3003" y="2490534"/>
            <a:ext cx="6083300" cy="25877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9969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DEA943F6-C418-4339-8C7E-A12127BDE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777"/>
            <a:ext cx="10515600" cy="453429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84468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6FE9A2-5CE4-4652-97CE-3FF947D548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3FD6D4E1-CC57-4556-9CB7-31B375477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Content Placeholder 3">
            <a:extLst>
              <a:ext uri="{FF2B5EF4-FFF2-40B4-BE49-F238E27FC236}">
                <a16:creationId xmlns="" xmlns:a16="http://schemas.microsoft.com/office/drawing/2014/main" id="{2AE7A31C-D605-4363-B037-1938B9304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4915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4B5E40D-C1A5-4C5A-BBA0-C3E41F028D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85C650EE-495E-44EB-870B-AC85B18E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6955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="" xmlns:a16="http://schemas.microsoft.com/office/drawing/2014/main" id="{77DCC2A5-8A6A-431F-BD6C-93E32539A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3414"/>
            <a:ext cx="5157787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9" name="Text Placeholder 4">
            <a:extLst>
              <a:ext uri="{FF2B5EF4-FFF2-40B4-BE49-F238E27FC236}">
                <a16:creationId xmlns="" xmlns:a16="http://schemas.microsoft.com/office/drawing/2014/main" id="{7FE620E9-8AD3-4771-8897-E65B461E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6955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B75F265B-9F81-4A64-A8D4-7D0A31CEA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03414"/>
            <a:ext cx="5183188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40803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Text Placeholder 3">
            <a:extLst>
              <a:ext uri="{FF2B5EF4-FFF2-40B4-BE49-F238E27FC236}">
                <a16:creationId xmlns=""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3AE79E65-3D1E-4444-9BD4-8578BF0C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27999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Text Placeholder 3">
            <a:extLst>
              <a:ext uri="{FF2B5EF4-FFF2-40B4-BE49-F238E27FC236}">
                <a16:creationId xmlns=""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1D23A006-AC57-4A0B-BC20-6D226A80C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5305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F05564D-C546-470F-B93C-274AA86CE0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FE102DC0-E499-4C34-9CD9-CDABF7108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0819" y="2355057"/>
            <a:ext cx="9250363" cy="2147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3991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F05564D-C546-470F-B93C-274AA86CE0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4530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9E60A5F-CE74-4F00-A5C2-F9742DDFFF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171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090118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243662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1993043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2868443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="" xmlns:a16="http://schemas.microsoft.com/office/drawing/2014/main" id="{F0861AA2-8248-462C-B6D8-FFD829F41E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54411" y="1472184"/>
            <a:ext cx="324620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76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ayout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19359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122284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="" xmlns:a16="http://schemas.microsoft.com/office/drawing/2014/main" id="{4C9D5785-B116-4BE7-AC26-5CD6481FFA6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392200"/>
            <a:ext cx="5009495" cy="221017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="" xmlns:a16="http://schemas.microsoft.com/office/drawing/2014/main" id="{278C2B8F-0B29-449C-AFFD-42BB56FA15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356" y="-20834"/>
            <a:ext cx="524544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10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317" y="707529"/>
            <a:ext cx="4494133" cy="569086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317" y="1625821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430402" y="1375202"/>
            <a:ext cx="5761598" cy="100800"/>
            <a:chOff x="-322276" y="3240138"/>
            <a:chExt cx="37566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76" y="3290538"/>
              <a:ext cx="37062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920469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1EDA47E0-9B2C-45BF-A34A-E7069690AE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90460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=""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50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C7A796C4-1255-4B26-B034-EFB1284B77E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920469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="" xmlns:a16="http://schemas.microsoft.com/office/drawing/2014/main" id="{7F406E84-6EA1-4D34-8016-6A41F065FF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90460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="" xmlns:a16="http://schemas.microsoft.com/office/drawing/2014/main" id="{7965133B-076D-4FAD-8D2A-C24FE2619C8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31850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="" xmlns:a16="http://schemas.microsoft.com/office/drawing/2014/main" id="{CABE6307-1A20-419D-A352-17FF0286600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9426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="" xmlns:a16="http://schemas.microsoft.com/office/drawing/2014/main" id="{D2C5C227-18EE-4D6A-AA31-30B8F7CD20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719417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8" name="Text Placeholder 2">
            <a:extLst>
              <a:ext uri="{FF2B5EF4-FFF2-40B4-BE49-F238E27FC236}">
                <a16:creationId xmlns="" xmlns:a16="http://schemas.microsoft.com/office/drawing/2014/main" id="{6ABEA821-83E0-4C10-98A8-5F29E246F74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460807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CA1DC741-B44F-4275-A1D5-B8D26A3390B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549426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="" xmlns:a16="http://schemas.microsoft.com/office/drawing/2014/main" id="{C550F6C4-BE33-415F-B0BC-B47EDC1BDA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719417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="" xmlns:a16="http://schemas.microsoft.com/office/drawing/2014/main" id="{4C0830D2-D692-4161-8ECB-338703C9435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60807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3114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4464049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ACF4ED1-C6C8-4C5C-8C14-4FF197588C03}"/>
              </a:ext>
            </a:extLst>
          </p:cNvPr>
          <p:cNvSpPr/>
          <p:nvPr userDrawn="1"/>
        </p:nvSpPr>
        <p:spPr>
          <a:xfrm>
            <a:off x="6192163" y="1435133"/>
            <a:ext cx="5175504" cy="418795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 t="1504" b="150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452987" cy="132833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6B8B3AB3-C02D-418C-A9E2-AA65DE7835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829" y="1673942"/>
            <a:ext cx="4853962" cy="314140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88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7">
            <a:extLst>
              <a:ext uri="{FF2B5EF4-FFF2-40B4-BE49-F238E27FC236}">
                <a16:creationId xmlns="" xmlns:a16="http://schemas.microsoft.com/office/drawing/2014/main" id="{093DA11F-BC94-447C-B660-9C906BED01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82496"/>
            <a:ext cx="12191999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976" y="696584"/>
            <a:ext cx="4464049" cy="569086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84860" y="1983086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78842051-6173-4CC2-8C4A-8AE31FE7BA54}"/>
              </a:ext>
            </a:extLst>
          </p:cNvPr>
          <p:cNvGrpSpPr/>
          <p:nvPr userDrawn="1"/>
        </p:nvGrpSpPr>
        <p:grpSpPr>
          <a:xfrm>
            <a:off x="5124396" y="1373283"/>
            <a:ext cx="1943208" cy="100800"/>
            <a:chOff x="3149478" y="1373283"/>
            <a:chExt cx="1943208" cy="100800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B7317392-EF87-4050-8BBE-32F74B0CF15A}"/>
                </a:ext>
              </a:extLst>
            </p:cNvPr>
            <p:cNvGrpSpPr/>
            <p:nvPr userDrawn="1"/>
          </p:nvGrpSpPr>
          <p:grpSpPr>
            <a:xfrm>
              <a:off x="3149478" y="1373283"/>
              <a:ext cx="1943208" cy="100800"/>
              <a:chOff x="0" y="3237441"/>
              <a:chExt cx="1943208" cy="10080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="" xmlns:a16="http://schemas.microsoft.com/office/drawing/2014/main" id="{785A4134-866D-4143-AC1E-8A2FFDB49855}"/>
                  </a:ext>
                </a:extLst>
              </p:cNvPr>
              <p:cNvCxnSpPr/>
              <p:nvPr userDrawn="1"/>
            </p:nvCxnSpPr>
            <p:spPr>
              <a:xfrm>
                <a:off x="0" y="3290538"/>
                <a:ext cx="189280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>
                <a:extLst>
                  <a:ext uri="{FF2B5EF4-FFF2-40B4-BE49-F238E27FC236}">
                    <a16:creationId xmlns="" xmlns:a16="http://schemas.microsoft.com/office/drawing/2014/main" id="{1BBC5D9C-B8FB-455B-9398-36DB21F2765E}"/>
                  </a:ext>
                </a:extLst>
              </p:cNvPr>
              <p:cNvSpPr/>
              <p:nvPr userDrawn="1"/>
            </p:nvSpPr>
            <p:spPr>
              <a:xfrm>
                <a:off x="1842408" y="3237441"/>
                <a:ext cx="100800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5D1C3636-C306-4492-8D46-194288459CAF}"/>
                </a:ext>
              </a:extLst>
            </p:cNvPr>
            <p:cNvSpPr/>
            <p:nvPr userDrawn="1"/>
          </p:nvSpPr>
          <p:spPr>
            <a:xfrm>
              <a:off x="3149478" y="1373283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502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179281" y="1375202"/>
            <a:ext cx="5012719" cy="100800"/>
            <a:chOff x="304632" y="3240138"/>
            <a:chExt cx="3129768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4632" y="3290538"/>
              <a:ext cx="307937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26927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=""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26927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26927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=""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871314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="" xmlns:a16="http://schemas.microsoft.com/office/drawing/2014/main" id="{7A54608E-523B-47AC-B8A6-3E8FE9A158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71314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871314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E0D32F26-CEE2-4420-A43D-B008AE2D1DDC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515702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="" xmlns:a16="http://schemas.microsoft.com/office/drawing/2014/main" id="{DBC2890A-FFF7-4606-A262-6D464BA5D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15702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="" xmlns:a16="http://schemas.microsoft.com/office/drawing/2014/main" id="{268E1254-8C59-4B9B-A775-45CA3D65551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515702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8E47DC43-D8A0-4F17-B897-D8B07A6F1B47}"/>
              </a:ext>
            </a:extLst>
          </p:cNvPr>
          <p:cNvCxnSpPr/>
          <p:nvPr userDrawn="1"/>
        </p:nvCxnSpPr>
        <p:spPr>
          <a:xfrm>
            <a:off x="2205335" y="3256107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D201F265-08ED-497A-BE5C-62220829348F}"/>
              </a:ext>
            </a:extLst>
          </p:cNvPr>
          <p:cNvCxnSpPr/>
          <p:nvPr userDrawn="1"/>
        </p:nvCxnSpPr>
        <p:spPr>
          <a:xfrm>
            <a:off x="5849839" y="3255785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4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967058B-89E0-4460-AB21-21747CB3A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201C5EB-04D6-4050-930C-5F6907528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32220F-109C-4A57-81E9-C6279EDA1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16836" y="5878720"/>
            <a:ext cx="1336964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25404F-F26F-42E5-BA15-C0373FC1C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9960" y="5878720"/>
            <a:ext cx="2915733" cy="29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1725174-FA04-488F-9F0C-3CD1D148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8643" y="5879656"/>
            <a:ext cx="354492" cy="2973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8D581BC7-E183-40DB-AC97-C19EA4EB889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7FEF1588-F385-48F3-800A-554A9423E77A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440B0943-F568-4674-8FA4-B435B1E466AF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2DE7FD5-7941-43A1-8663-42AE40546A4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7791EE5-EF06-4BF8-84C6-EC24114E73F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6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90" r:id="rId33"/>
    <p:sldLayoutId id="2147483691" r:id="rId34"/>
    <p:sldLayoutId id="2147483688" r:id="rId35"/>
    <p:sldLayoutId id="2147483692" r:id="rId36"/>
    <p:sldLayoutId id="2147483689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7174">
          <p15:clr>
            <a:srgbClr val="F26B43"/>
          </p15:clr>
        </p15:guide>
        <p15:guide id="3" pos="506">
          <p15:clr>
            <a:srgbClr val="F26B43"/>
          </p15:clr>
        </p15:guide>
        <p15:guide id="4" orient="horz" pos="379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pos="3318">
          <p15:clr>
            <a:srgbClr val="F26B43"/>
          </p15:clr>
        </p15:guide>
        <p15:guide id="8" pos="43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Visio_Drawing5.vsd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Visio_Drawing2.vsd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Visio_Drawing3.vsd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Visio_Drawing4.vs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4F6FF42-70E3-4A7F-B5D8-2928FCB71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54557"/>
            <a:ext cx="12192000" cy="1385300"/>
          </a:xfrm>
        </p:spPr>
        <p:txBody>
          <a:bodyPr>
            <a:noAutofit/>
          </a:bodyPr>
          <a:lstStyle/>
          <a:p>
            <a:r>
              <a:rPr lang="ka-GE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ქ. ქუთაისში, </a:t>
            </a:r>
            <a:r>
              <a:rPr lang="ka-GE" sz="2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ჰუალინგის</a:t>
            </a:r>
            <a:r>
              <a:rPr lang="ka-GE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 თავისუფალი ინდუსტრიული ზონის ტერიტორიაზე, მეორადი ნედლეულის </a:t>
            </a:r>
            <a:r>
              <a:rPr lang="ka-GE" sz="2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გადასამუშავებელი</a:t>
            </a:r>
            <a:r>
              <a:rPr lang="ka-GE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 (პოლიმერული ნარჩენების აღდგენა) საწარმოს მოწყობის და ექსპლუატაციის </a:t>
            </a:r>
            <a:r>
              <a:rPr lang="ka-GE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პროექტი</a:t>
            </a:r>
            <a:endParaRPr lang="ru-R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F40A11AA-C85D-4AF4-92B2-0F4E36F4E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a-GE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სკოპინგის </a:t>
            </a:r>
            <a:r>
              <a:rPr lang="ka-GE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ანგარიშის საჯარო განხილვა</a:t>
            </a:r>
            <a:endParaRPr lang="ru-R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5234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შპს </a:t>
            </a:r>
            <a:r>
              <a:rPr lang="ka-G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,,</a:t>
            </a:r>
            <a:r>
              <a:rPr lang="ka-G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გლობალ </a:t>
            </a:r>
            <a:r>
              <a:rPr lang="ka-G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რისაიქლინგ</a:t>
            </a:r>
            <a:r>
              <a:rPr lang="ka-G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ka-G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4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8210" y="0"/>
            <a:ext cx="1443789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437465"/>
            <a:ext cx="5021940" cy="59953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  <a:endParaRPr lang="en-US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1777" y="1380712"/>
            <a:ext cx="8347423" cy="543973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/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საწარმოო პროცესი მოიცავს ორ ძირითად ეტაპს: ნედლეულის წინასწარ დამუშავებას (რეცხვა და დახარისხება) და მზა პროდუქციის (პოლიმერული გრანულები) წარმოებას - ნარჩენების გადამუშავება-აღდგენას.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endParaRPr lang="ka-GE" dirty="0" smtClean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/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ტედ-ის მიხედვით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, საწარმოს ელექტრომომარაგება განხორციელდება თავისუფალი ინდუსტრიული ზონის  ელექტროქსელიდან. </a:t>
            </a:r>
          </a:p>
          <a:p>
            <a:pPr algn="just"/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წყლით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მომარაგება მოხდება თავისუფალი ინდუსტრიული ზონის ტერიტორიაზე არსებული ქსელიდან, რომელიც მარაგდება ქ. ქუთაისის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წყალსადენიდან.</a:t>
            </a:r>
          </a:p>
          <a:p>
            <a:pPr algn="just"/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სამეურნეო-საყოფაცხოვრებო ჩამდინარე წყლების ჩაშვება გათვალისწინებულია საწარმოს ტერიტორიაზე არსებულ საკანალიზაციო ქსელში, რომელიც ჩართულია ქალაქის საკანალიზაციო კოლექტორში. </a:t>
            </a:r>
          </a:p>
          <a:p>
            <a:pPr algn="just"/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საწარმოს ტექნიკური წყალმომარაგებისათვის ტერიტორიაზე მოეწყობა 3 ჭაბურღილი, რომელთაგან ერთი იქნება სარეზერვო. </a:t>
            </a:r>
            <a:endParaRPr lang="ka-GE" dirty="0" smtClean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/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შეწონილი ნაწილაკებით დაბინძურებული ჩამდინარე წყლების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მართვისთვის, დაგეგმილია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გამწმენდი ნაგებობის მოწყობა. შემოთავაზებული გამწმენდი ნაგებობა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უზრუნველყოფს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ჩამდინარე წყლების ნორმატიულ გაწმენდას. </a:t>
            </a:r>
            <a:endParaRPr lang="ka-GE" dirty="0" smtClean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/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ნედლეულის დამუშავების პროცესში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მოსალოდნელია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მტვრის გავრცელება.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ნეგატიური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ზემოქმედების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მინიმუმამდე </a:t>
            </a:r>
            <a:r>
              <a:rPr lang="ka-GE" dirty="0">
                <a:solidFill>
                  <a:schemeClr val="bg2"/>
                </a:solidFill>
                <a:latin typeface="Sylfaen" panose="010A0502050306030303" pitchFamily="18" charset="0"/>
              </a:rPr>
              <a:t>შემცირების მიზნით, </a:t>
            </a:r>
            <a:r>
              <a:rPr lang="ka-GE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მოეწყობა გამწოვი ვენტილაცია და გამწმენდი სისტემა. </a:t>
            </a:r>
            <a:endParaRPr lang="ka-GE" dirty="0">
              <a:solidFill>
                <a:schemeClr val="bg2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10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126066" y="4100578"/>
            <a:ext cx="2824217" cy="2513509"/>
          </a:xfrm>
          <a:prstGeom prst="rect">
            <a:avLst/>
          </a:prstGeom>
          <a:solidFill>
            <a:srgbClr val="B5316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ka-GE" sz="1400" dirty="0">
                <a:latin typeface="Sylfaen" panose="010A0502050306030303" pitchFamily="18" charset="0"/>
              </a:rPr>
              <a:t>საწარმოს </a:t>
            </a:r>
            <a:r>
              <a:rPr lang="ka-GE" sz="1400" dirty="0" smtClean="0">
                <a:latin typeface="Sylfaen" panose="010A0502050306030303" pitchFamily="18" charset="0"/>
              </a:rPr>
              <a:t>ექსპლუატაციაში </a:t>
            </a:r>
            <a:r>
              <a:rPr lang="ka-GE" sz="1400" dirty="0">
                <a:latin typeface="Sylfaen" panose="010A0502050306030303" pitchFamily="18" charset="0"/>
              </a:rPr>
              <a:t>გაშვება დაგეგმილია 6-8 თვის ვადაში. </a:t>
            </a:r>
            <a:r>
              <a:rPr lang="ka-GE" sz="1400" dirty="0" smtClean="0">
                <a:latin typeface="Sylfaen" panose="010A0502050306030303" pitchFamily="18" charset="0"/>
              </a:rPr>
              <a:t>დასაქმებულთა </a:t>
            </a:r>
            <a:r>
              <a:rPr lang="ka-GE" sz="1400" dirty="0">
                <a:latin typeface="Sylfaen" panose="010A0502050306030303" pitchFamily="18" charset="0"/>
              </a:rPr>
              <a:t>მაქსიმალური რაოდენობა იქნება  30-40 კაცი, </a:t>
            </a:r>
            <a:r>
              <a:rPr lang="ka-GE" sz="1400" dirty="0" smtClean="0">
                <a:latin typeface="Sylfaen" panose="010A0502050306030303" pitchFamily="18" charset="0"/>
              </a:rPr>
              <a:t>აქედან 60-70</a:t>
            </a:r>
            <a:r>
              <a:rPr lang="ka-GE" sz="1400" dirty="0">
                <a:latin typeface="Sylfaen" panose="010A0502050306030303" pitchFamily="18" charset="0"/>
              </a:rPr>
              <a:t>% </a:t>
            </a:r>
            <a:r>
              <a:rPr lang="ka-GE" sz="1400" dirty="0" smtClean="0">
                <a:latin typeface="Sylfaen" panose="010A0502050306030303" pitchFamily="18" charset="0"/>
              </a:rPr>
              <a:t>- ადგილობრივი </a:t>
            </a:r>
            <a:r>
              <a:rPr lang="ka-GE" sz="1400" dirty="0">
                <a:latin typeface="Sylfaen" panose="010A0502050306030303" pitchFamily="18" charset="0"/>
              </a:rPr>
              <a:t>მოსახლეობა</a:t>
            </a:r>
            <a:r>
              <a:rPr lang="ka-GE" sz="1400" dirty="0" smtClean="0">
                <a:latin typeface="Sylfaen" panose="010A0502050306030303" pitchFamily="18" charset="0"/>
              </a:rPr>
              <a:t>.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ka-GE" sz="1400" dirty="0">
                <a:latin typeface="Sylfaen" panose="010A0502050306030303" pitchFamily="18" charset="0"/>
              </a:rPr>
              <a:t>ექსპლუატაციის </a:t>
            </a:r>
            <a:r>
              <a:rPr lang="ka-GE" sz="1400" dirty="0" smtClean="0">
                <a:latin typeface="Sylfaen" panose="010A0502050306030303" pitchFamily="18" charset="0"/>
              </a:rPr>
              <a:t>ფაზაზე დასაქმდება 120-150 </a:t>
            </a:r>
            <a:r>
              <a:rPr lang="ka-GE" sz="1400" dirty="0">
                <a:latin typeface="Sylfaen" panose="010A0502050306030303" pitchFamily="18" charset="0"/>
              </a:rPr>
              <a:t>კაცი, </a:t>
            </a:r>
            <a:r>
              <a:rPr lang="ka-GE" sz="1400" dirty="0" smtClean="0">
                <a:latin typeface="Sylfaen" panose="010A0502050306030303" pitchFamily="18" charset="0"/>
              </a:rPr>
              <a:t>აქედან </a:t>
            </a:r>
            <a:r>
              <a:rPr lang="ka-GE" sz="1400" dirty="0">
                <a:latin typeface="Sylfaen" panose="010A0502050306030303" pitchFamily="18" charset="0"/>
              </a:rPr>
              <a:t>80-90 კაცი </a:t>
            </a:r>
            <a:r>
              <a:rPr lang="ka-GE" sz="1400" dirty="0" smtClean="0">
                <a:latin typeface="Sylfaen" panose="010A0502050306030303" pitchFamily="18" charset="0"/>
              </a:rPr>
              <a:t>ადგილობრივი </a:t>
            </a:r>
            <a:r>
              <a:rPr lang="ka-GE" sz="1400" dirty="0">
                <a:latin typeface="Sylfaen" panose="010A0502050306030303" pitchFamily="18" charset="0"/>
              </a:rPr>
              <a:t>მოსახლეობა.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71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8210" y="0"/>
            <a:ext cx="1443789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532997"/>
            <a:ext cx="9266372" cy="599532"/>
          </a:xfrm>
          <a:prstGeom prst="rect">
            <a:avLst/>
          </a:prstGeom>
        </p:spPr>
        <p:txBody>
          <a:bodyPr vert="horz" lIns="0" tIns="0" rIns="0" bIns="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ka-GE" sz="128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  <a:p>
            <a:pPr>
              <a:lnSpc>
                <a:spcPct val="120000"/>
              </a:lnSpc>
            </a:pPr>
            <a:r>
              <a:rPr lang="ka-GE" sz="9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საწარმოს განთავსების ადგილის ალტერნატიული ვარიანტები</a:t>
            </a:r>
            <a:endParaRPr lang="en-US" sz="9600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11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365771"/>
              </p:ext>
            </p:extLst>
          </p:nvPr>
        </p:nvGraphicFramePr>
        <p:xfrm>
          <a:off x="1328524" y="1313006"/>
          <a:ext cx="8429625" cy="523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Visio" r:id="rId4" imgW="8429638" imgH="5238637" progId="Visio.Drawing.15">
                  <p:embed/>
                </p:oleObj>
              </mc:Choice>
              <mc:Fallback>
                <p:oleObj name="Visio" r:id="rId4" imgW="8429638" imgH="5238637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8524" y="1313006"/>
                        <a:ext cx="8429625" cy="523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74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8210" y="0"/>
            <a:ext cx="1443789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78128" y="191800"/>
            <a:ext cx="7724175" cy="943247"/>
          </a:xfrm>
          <a:prstGeom prst="rect">
            <a:avLst/>
          </a:prstGeom>
        </p:spPr>
        <p:txBody>
          <a:bodyPr vert="horz" lIns="0" tIns="0" rIns="0" bIns="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ka-GE" sz="41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გარემოზე ზემოქმედების შეფასება</a:t>
            </a:r>
          </a:p>
          <a:p>
            <a:pPr>
              <a:lnSpc>
                <a:spcPct val="120000"/>
              </a:lnSpc>
            </a:pPr>
            <a:r>
              <a:rPr lang="ka-GE" sz="31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შემარბილებელი ღონისძიებების წინასაწარი მონახაზი</a:t>
            </a:r>
            <a:endParaRPr lang="en-US" sz="3100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4480" y="1339768"/>
            <a:ext cx="9946095" cy="543973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/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საწარმოს საქმიანობის პროცესში მოსალოდნელი ზემოქმედების თავიდან აცილება და რისკის შემცირება შეიძლება მიღწეულ იქნას ოპერირებისას საუკეთესო პრაქტიკის გამოცდილების გამოყენებით.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შემარბილებელი ღონისძიებების ნაწილი გათვალისწინებულია პროექტის შემუშავებისას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</a:p>
          <a:p>
            <a:pPr algn="just"/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გარემოსდაცვითი  ღონისძიებების გატარებაზე პასუხისმგებლობა ეკისრება საქმიანობის განმახორციელებელს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</a:p>
          <a:p>
            <a:pPr algn="just"/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საქმიანობის განხორციელების პროცესში ბუნებრივ და სოციალურ გარემოზე შესაძლო ზემოქმედების შერბილების ღონისძიებების დეტალური პროგრამის დამუშავება მოხდება შეფასების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შემდგომ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ეტაპზე (გზშ-ის ანგარიშის მომზადება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).</a:t>
            </a:r>
          </a:p>
          <a:p>
            <a:pPr algn="just">
              <a:spcAft>
                <a:spcPts val="600"/>
              </a:spcAft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ქვემოთ ჩამოთვლილია საკითხები, რომლებსაც გზშ-ს პროცესში განსაკუთრებული ყურადღება მიექცევა: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ემისიები ატმოსფერულ ჰაერში;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ხმაურის გავრცელება;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ნარჩენების მართვა;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ნიადაგის და გრუნტის ხარისხი;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ბიოლოგიურ გარემოზე ზემოქმედება;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სოციალური საკითხები.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12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096148" y="4591897"/>
            <a:ext cx="4758217" cy="2031325"/>
          </a:xfrm>
          <a:prstGeom prst="rect">
            <a:avLst/>
          </a:prstGeom>
          <a:solidFill>
            <a:srgbClr val="B5316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ka-GE" sz="1400" dirty="0">
                <a:solidFill>
                  <a:schemeClr val="bg1"/>
                </a:solidFill>
                <a:latin typeface="Sylfaen" panose="010A0502050306030303" pitchFamily="18" charset="0"/>
              </a:rPr>
              <a:t>შესაბამისი შემარბილებელი ღონისძიებების გატარების, ასევე გარემოსდაცვითი მონიტორინგის გეგმის სათანადოდ განხორცილების პირობებში და სწორი მენეჯმენტის შემთხვევაში, შესაძლებელი იქნება ბუნებრივ და სოციალურ გარემოზე მოსალოდნელი ნეგატიური ზემოქმედებების თავიდან აცილება ან მაქსიმალურად შემცირება. </a:t>
            </a:r>
          </a:p>
          <a:p>
            <a:pPr algn="ctr"/>
            <a:r>
              <a:rPr lang="ka-GE" sz="1400" dirty="0">
                <a:solidFill>
                  <a:schemeClr val="bg1"/>
                </a:solidFill>
                <a:latin typeface="Sylfaen" panose="010A0502050306030303" pitchFamily="18" charset="0"/>
              </a:rPr>
              <a:t>ამ ღონისძიებების გეგმები დეტალურად იქნება განხილული დაგეგმილი საქმიანობის გზშ-ს ანგარიშში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93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bstract background">
            <a:extLst>
              <a:ext uri="{FF2B5EF4-FFF2-40B4-BE49-F238E27FC236}">
                <a16:creationId xmlns="" xmlns:a16="http://schemas.microsoft.com/office/drawing/2014/main" id="{72AD0CC3-F8DE-4C10-916A-24BC65B1D28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972100" y="1661438"/>
            <a:ext cx="5028650" cy="1037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გმადლობთ ყურადღებისთვის!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116882"/>
              </p:ext>
            </p:extLst>
          </p:nvPr>
        </p:nvGraphicFramePr>
        <p:xfrm>
          <a:off x="373267" y="5596252"/>
          <a:ext cx="1912733" cy="871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Visio" r:id="rId4" imgW="3084378" imgH="1172340" progId="Visio.Drawing.11">
                  <p:embed/>
                </p:oleObj>
              </mc:Choice>
              <mc:Fallback>
                <p:oleObj name="Visio" r:id="rId4" imgW="3084378" imgH="11723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67" y="5596252"/>
                        <a:ext cx="1912733" cy="871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Subtitle 2"/>
          <p:cNvSpPr txBox="1">
            <a:spLocks/>
          </p:cNvSpPr>
          <p:nvPr/>
        </p:nvSpPr>
        <p:spPr>
          <a:xfrm>
            <a:off x="2438400" y="5596252"/>
            <a:ext cx="3657600" cy="979522"/>
          </a:xfrm>
          <a:prstGeom prst="rect">
            <a:avLst/>
          </a:prstGeom>
        </p:spPr>
        <p:txBody>
          <a:bodyPr vert="horz" lIns="103146" tIns="51572" rIns="103146" bIns="51572" rtlCol="0" anchor="t" anchorCtr="0">
            <a:noAutofit/>
          </a:bodyPr>
          <a:lstStyle/>
          <a:p>
            <a:r>
              <a:rPr lang="ka-GE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შპს </a:t>
            </a:r>
            <a:r>
              <a:rPr lang="ka-GE" sz="1400" kern="0" dirty="0" err="1">
                <a:solidFill>
                  <a:schemeClr val="bg2"/>
                </a:solidFill>
                <a:latin typeface="Sylfaen" panose="010A0502050306030303" pitchFamily="18" charset="0"/>
              </a:rPr>
              <a:t>„გამა</a:t>
            </a:r>
            <a:r>
              <a:rPr lang="ka-GE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sz="1400" kern="0" dirty="0" err="1">
                <a:solidFill>
                  <a:schemeClr val="bg2"/>
                </a:solidFill>
                <a:latin typeface="Sylfaen" panose="010A0502050306030303" pitchFamily="18" charset="0"/>
              </a:rPr>
              <a:t>კონსალტინგი“</a:t>
            </a:r>
            <a:endParaRPr lang="ka-GE" sz="1400" kern="0" dirty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lvl="0"/>
            <a:r>
              <a:rPr lang="ka-GE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0192 თბილისი, გურამიშვილის გამზ. </a:t>
            </a:r>
            <a:r>
              <a:rPr lang="ka-GE" sz="1400" kern="0" dirty="0" err="1" smtClean="0">
                <a:solidFill>
                  <a:schemeClr val="bg2"/>
                </a:solidFill>
                <a:latin typeface="Sylfaen" panose="010A0502050306030303" pitchFamily="18" charset="0"/>
              </a:rPr>
              <a:t>19</a:t>
            </a:r>
            <a:r>
              <a:rPr lang="ka-GE" sz="1400" kern="0" baseline="42000" dirty="0" err="1" smtClean="0">
                <a:solidFill>
                  <a:schemeClr val="bg2"/>
                </a:solidFill>
                <a:latin typeface="Sylfaen" panose="010A0502050306030303" pitchFamily="18" charset="0"/>
              </a:rPr>
              <a:t>დ</a:t>
            </a:r>
            <a:r>
              <a:rPr lang="ka-GE" sz="1400" kern="0" baseline="42000" dirty="0" smtClean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endParaRPr lang="ka-GE" sz="1400" kern="0" baseline="42000" dirty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lvl="0"/>
            <a:r>
              <a:rPr lang="ka-GE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ტელ: +(995 32) 260 15 27</a:t>
            </a:r>
            <a:r>
              <a:rPr lang="en-US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; </a:t>
            </a:r>
            <a:endParaRPr lang="ka-GE" sz="1400" kern="0" dirty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lvl="0"/>
            <a:r>
              <a:rPr lang="en-US" sz="1400" kern="0" dirty="0">
                <a:solidFill>
                  <a:schemeClr val="bg2"/>
                </a:solidFill>
                <a:latin typeface="Sylfaen" panose="010A0502050306030303" pitchFamily="18" charset="0"/>
              </a:rPr>
              <a:t>E-mail: j.akhvlediani@gamma.ge</a:t>
            </a:r>
          </a:p>
        </p:txBody>
      </p:sp>
    </p:spTree>
    <p:extLst>
      <p:ext uri="{BB962C8B-B14F-4D97-AF65-F5344CB8AC3E}">
        <p14:creationId xmlns:p14="http://schemas.microsoft.com/office/powerpoint/2010/main" val="26956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76" y="179506"/>
            <a:ext cx="5021940" cy="804338"/>
          </a:xfrm>
        </p:spPr>
        <p:txBody>
          <a:bodyPr/>
          <a:lstStyle/>
          <a:p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შესავალი</a:t>
            </a:r>
            <a:endParaRPr lang="en-US" b="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1BC7-E183-40DB-AC97-C19EA4EB889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0376" y="1115003"/>
            <a:ext cx="7670042" cy="464182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შპს „გლობალ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რისაიქლინგ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“-ის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მიერ</a:t>
            </a:r>
            <a:r>
              <a:rPr lang="en-US" sz="1600" dirty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დაგეგემილი საქმიანობა ითვალისწინებს პოლიმერული ნარჩენების დამუშავებას, აღდგენას, გრანულების წარმოებას და შემდგომი გამოყენებისათვის რეალიზაციას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  <a:endParaRPr lang="en-US" sz="1600" dirty="0" smtClean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პოლიმერული ნარჩენების გადამამუშავებელი საწარმოს მოწყობა დაგეგმილია ქ. ქუთაისში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ჰუალინგის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თავისუფალი ინდუსტრიული ზონის ტერიტორიაზე (ყოფილი ქუთაისის საავტომობილო ქარხნის ტერიტორია), იჯარით აღებულ შენობა-ნაგებობებში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  <a:endParaRPr lang="en-US" sz="1600" dirty="0" smtClean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საქართველოს გარემოსდაცვითი კანონმდებლობის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მოთხოვნებიდან, ასევე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დაგეგმილი საქმიანობის ადგილმდებარეობიდან გამომდინარე,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ატმოსფერულ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ჰაერში მავნე ნივთიერებების და ხმაურის გავრცელებასთან დაკავშირებული კუმულაციური ზემოქმედების რისკების გათვალისწინებით, შპს „გლობალ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რისაიქლინგ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“-ის გადაწვეტილებით, დაგეგმილ საქმიანობაზე მომზადდა სკოპინგის ანგარიში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სკოპინგის ანგარიშის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საფუძველზე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სამინისტრო გასცემს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დასკვნას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, რომლითაც განისაზღვრება გზშ-ის ანგარიშის მომზადებისთვის საჭირო კვლევების, მოსაპოვებელი და შესასწავლი ინფორმაციის ჩამონათვალი.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სკოპინგის დასკვნის გათვალისწინება სავალდებულოა გზშ-ის ანგარიშის მომზადებისას.</a:t>
            </a:r>
          </a:p>
          <a:p>
            <a:pPr algn="just">
              <a:spcAft>
                <a:spcPts val="600"/>
              </a:spcAft>
            </a:pPr>
            <a:endParaRPr lang="en-US" sz="1600" dirty="0">
              <a:solidFill>
                <a:schemeClr val="bg2"/>
              </a:solidFill>
              <a:latin typeface="Sylfaen" panose="010A0502050306030303" pitchFamily="18" charset="0"/>
            </a:endParaRPr>
          </a:p>
        </p:txBody>
      </p:sp>
      <p:pic>
        <p:nvPicPr>
          <p:cNvPr id="12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50664" y="0"/>
            <a:ext cx="3741336" cy="6858000"/>
          </a:xfrm>
        </p:spPr>
      </p:pic>
    </p:spTree>
    <p:extLst>
      <p:ext uri="{BB962C8B-B14F-4D97-AF65-F5344CB8AC3E}">
        <p14:creationId xmlns:p14="http://schemas.microsoft.com/office/powerpoint/2010/main" val="29051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0" y="0"/>
            <a:ext cx="2476500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4"/>
            <a:ext cx="5021940" cy="59953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  <a:endParaRPr lang="en-US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34230" y="1212161"/>
            <a:ext cx="8782050" cy="487203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საწარმოს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მოწყობა დაგეგმილია ქ.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ქუთაისში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ჰუალინგის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თავისუფალი ინდუსტრიული ზონის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ტერიტორიაზე,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იჯარით აღებულ შენობა-ნაგებობებში. საწარმოს განთავსებისათვის შერჩეული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შენობა-ნაგებობები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წარმოადგენს საწარმოო საამქროებს, რომლებიც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ადრე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გამოყენებული იყო საავტომობილო ქარხნის საამქროებისათვის.</a:t>
            </a:r>
          </a:p>
          <a:p>
            <a:pPr algn="just">
              <a:spcAft>
                <a:spcPts val="600"/>
              </a:spcAft>
            </a:pP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ნარჩენების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გადამუშავებისათვის გამოყენებული იქნება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,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N23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და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N26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შენობები.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საიჯარო ხელშეკრულების მიხედვით,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საქმიანობისათვის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გამოყენებული იქნება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შენობის მიმდებარედ არსებული თავისუფალი მიწის ნაკვეთიც, რომლის ფართობია 8780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მ</a:t>
            </a:r>
            <a:r>
              <a:rPr lang="ka-GE" sz="1800" baseline="30000" dirty="0" err="1">
                <a:solidFill>
                  <a:schemeClr val="bg2"/>
                </a:solidFill>
                <a:latin typeface="Sylfaen" panose="010A0502050306030303" pitchFamily="18" charset="0"/>
              </a:rPr>
              <a:t>2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, სადაც მოეწყობა ნედლეულის ღია საწყობი და საწარმოო ჩამდინარე წყლების გამწმენდი ნაგებობა.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ამავე ტერიტორიაზე დაგეგმილია ტექნიკური წყალმომარაგებისათვის საჭირო ჭაბურღილების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მოწყობა. </a:t>
            </a:r>
            <a:endParaRPr lang="ka-GE" sz="1800" dirty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,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N23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და </a:t>
            </a:r>
            <a:r>
              <a:rPr lang="ka-GE" sz="1800" dirty="0" err="1" smtClean="0">
                <a:solidFill>
                  <a:schemeClr val="bg2"/>
                </a:solidFill>
                <a:latin typeface="Sylfaen" panose="010A0502050306030303" pitchFamily="18" charset="0"/>
              </a:rPr>
              <a:t>N26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შენობებში გათვალისწინებულია ნარჩენების გადამუშავების ხაზების და მზა პროდუქციის საწყობების მოწყობა.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შენობის ფართობია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5267.59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მ</a:t>
            </a:r>
            <a:r>
              <a:rPr lang="ka-GE" sz="1800" baseline="30000" dirty="0" err="1">
                <a:solidFill>
                  <a:schemeClr val="bg2"/>
                </a:solidFill>
                <a:latin typeface="Sylfaen" panose="010A0502050306030303" pitchFamily="18" charset="0"/>
              </a:rPr>
              <a:t>2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,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N23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შენობის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-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2744,39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მ</a:t>
            </a:r>
            <a:r>
              <a:rPr lang="ka-GE" sz="1800" baseline="30000" dirty="0" err="1">
                <a:solidFill>
                  <a:schemeClr val="bg2"/>
                </a:solidFill>
                <a:latin typeface="Sylfaen" panose="010A0502050306030303" pitchFamily="18" charset="0"/>
              </a:rPr>
              <a:t>2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, ხოლო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N26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შენობის </a:t>
            </a:r>
            <a:r>
              <a:rPr lang="ka-GE" sz="1800" dirty="0" smtClean="0">
                <a:solidFill>
                  <a:schemeClr val="bg2"/>
                </a:solidFill>
                <a:latin typeface="Sylfaen" panose="010A0502050306030303" pitchFamily="18" charset="0"/>
              </a:rPr>
              <a:t>- 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640,03 </a:t>
            </a:r>
            <a:r>
              <a:rPr lang="ka-GE" sz="1800" dirty="0" err="1">
                <a:solidFill>
                  <a:schemeClr val="bg2"/>
                </a:solidFill>
                <a:latin typeface="Sylfaen" panose="010A0502050306030303" pitchFamily="18" charset="0"/>
              </a:rPr>
              <a:t>მ</a:t>
            </a:r>
            <a:r>
              <a:rPr lang="ka-GE" sz="1800" baseline="30000" dirty="0" err="1">
                <a:solidFill>
                  <a:schemeClr val="bg2"/>
                </a:solidFill>
                <a:latin typeface="Sylfaen" panose="010A0502050306030303" pitchFamily="18" charset="0"/>
              </a:rPr>
              <a:t>2</a:t>
            </a:r>
            <a:r>
              <a:rPr lang="ka-GE" sz="1800" dirty="0">
                <a:solidFill>
                  <a:schemeClr val="bg2"/>
                </a:solidFill>
                <a:latin typeface="Sylfaen" panose="010A0502050306030303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endParaRPr lang="ka-GE" sz="1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  <a:p>
            <a:pPr algn="just">
              <a:spcAft>
                <a:spcPts val="600"/>
              </a:spcAft>
            </a:pPr>
            <a:endParaRPr lang="ka-GE" sz="1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4"/>
            <a:ext cx="7963110" cy="980658"/>
          </a:xfrm>
          <a:prstGeom prst="rect">
            <a:avLst/>
          </a:prstGeom>
        </p:spPr>
        <p:txBody>
          <a:bodyPr vert="horz" lIns="0" tIns="0" rIns="0" bIns="0" rtlCol="0" anchor="b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ka-GE" sz="51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  <a:p>
            <a:pPr>
              <a:lnSpc>
                <a:spcPct val="120000"/>
              </a:lnSpc>
            </a:pPr>
            <a:r>
              <a:rPr lang="ka-GE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საწარმოს განთავსების  </a:t>
            </a:r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ტერიტორიის </a:t>
            </a:r>
            <a:r>
              <a:rPr lang="ka-GE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სიტუაციური სქემა</a:t>
            </a:r>
            <a:endParaRPr lang="en-US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56251"/>
              </p:ext>
            </p:extLst>
          </p:nvPr>
        </p:nvGraphicFramePr>
        <p:xfrm>
          <a:off x="1220647" y="1444143"/>
          <a:ext cx="9915525" cy="523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Visio" r:id="rId3" imgW="9915448" imgH="5238637" progId="Visio.Drawing.15">
                  <p:embed/>
                </p:oleObj>
              </mc:Choice>
              <mc:Fallback>
                <p:oleObj name="Visio" r:id="rId3" imgW="9915448" imgH="5238637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0647" y="1444143"/>
                        <a:ext cx="9915525" cy="523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0" y="0"/>
            <a:ext cx="2476500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4"/>
            <a:ext cx="5021940" cy="59953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  <a:endParaRPr lang="en-US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8769" y="1185657"/>
            <a:ext cx="9102797" cy="4694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ტედ-ის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მიხედვით,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საწარმოში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დაგეგმილია პოლიმერული ნარჩენების გადამუშავების სრული ციკლის მოწყობა, რაც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ითვალისწინებს: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ნარჩენების მიღება-დასაწყობებას,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დახარისხება-დაქუცმაცება-რეცხვა-</a:t>
            </a:r>
            <a:r>
              <a:rPr lang="ka-GE" sz="1600" dirty="0" err="1" smtClean="0">
                <a:solidFill>
                  <a:schemeClr val="bg2"/>
                </a:solidFill>
                <a:latin typeface="Sylfaen" panose="010A0502050306030303" pitchFamily="18" charset="0"/>
              </a:rPr>
              <a:t>შრობას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,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სხვადასხვა სახის პოლიმერული მასალის გრანულების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წარმოებას,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მზა პროდუქციის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შეფუთვა-დასაწყობებას და რეალიზაციას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.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ნედლეულის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შემოტანა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დაგეგმილია, როგორც საქართველოს ტერიტორიიდან, ასევე, სხვადასხვა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ქვეყნებიდან.</a:t>
            </a:r>
          </a:p>
          <a:p>
            <a:pPr lvl="0" algn="just"/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შენობაში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დაგეგმილია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პოლიეთილენის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PE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 და პოლიპროპილენის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PP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 ნარჩენების დამუშავება და პროდუქციის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წარმოება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. შენობაში დამონტაჟდება 6 ტექნოლოგიური ხაზი, თითოეულის წარმადობა იქნება 25 ტ/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დღ.ღ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.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საწარმოს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საერთო წარმადობა იქნება 150  ტ/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დღ.ღ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-ში; </a:t>
            </a:r>
          </a:p>
          <a:p>
            <a:pPr lvl="0" algn="just"/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N 23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შენობაში დაგეგმილია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2 საწარმოო ხაზის მოწყობა, საერთო წარმადობით 50 ტ/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დღ.ღ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-ში. ამ საამქროში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დამუშავდება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შემდეგი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ნარჩენები: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პოლისტიროლი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PS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პოლიკარბონატი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PC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დაბალი სიმკვრივის პოლიეთილენი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LDPE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მაღალი სიმკვრივის პოლიეთილენი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HDPE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აკრილონიტრილ-ბუტადიენ-სტიროლი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ABS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პოლიკარბონატის/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აკრილონიტრილ-ბუტადიენ-სტიროლი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ABS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/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PC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),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პოლიამიდი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PA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 და პოლი მეთილის 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მეტაკრილატი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(</a:t>
            </a:r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PMMA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);     </a:t>
            </a:r>
          </a:p>
          <a:p>
            <a:pPr lvl="0" algn="just"/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N26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შენობაში გათვალისწინებულია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მზა პროდუქციის საწყობის მოწყობა; </a:t>
            </a:r>
          </a:p>
          <a:p>
            <a:pPr lvl="0" algn="just"/>
            <a:r>
              <a:rPr lang="ka-GE" sz="1600" dirty="0" err="1">
                <a:solidFill>
                  <a:schemeClr val="bg2"/>
                </a:solidFill>
                <a:latin typeface="Sylfaen" panose="010A0502050306030303" pitchFamily="18" charset="0"/>
              </a:rPr>
              <a:t>N11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 შენობის გვერდით არსებული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ტერიტორია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გამოყენებული იქნება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საწარმოო-ჩამდინარე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წყლების გამწმენდი ნაგებობის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განთავსებისათვის და ნედლეულის </a:t>
            </a:r>
            <a:r>
              <a:rPr lang="ka-GE" sz="1600" dirty="0">
                <a:solidFill>
                  <a:schemeClr val="bg2"/>
                </a:solidFill>
                <a:latin typeface="Sylfaen" panose="010A0502050306030303" pitchFamily="18" charset="0"/>
              </a:rPr>
              <a:t>ღია </a:t>
            </a:r>
            <a:r>
              <a:rPr lang="ka-GE" sz="1600" dirty="0" smtClean="0">
                <a:solidFill>
                  <a:schemeClr val="bg2"/>
                </a:solidFill>
                <a:latin typeface="Sylfaen" panose="010A0502050306030303" pitchFamily="18" charset="0"/>
              </a:rPr>
              <a:t>საწყობის მოსაწყობად.</a:t>
            </a:r>
            <a:endParaRPr lang="ka-GE" sz="1600" dirty="0">
              <a:solidFill>
                <a:schemeClr val="bg2"/>
              </a:solidFill>
              <a:latin typeface="Sylfaen" panose="010A0502050306030303" pitchFamily="18" charset="0"/>
            </a:endParaRPr>
          </a:p>
          <a:p>
            <a:pPr algn="just">
              <a:spcAft>
                <a:spcPts val="600"/>
              </a:spcAft>
            </a:pPr>
            <a:endParaRPr lang="ka-GE" sz="16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2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0" y="0"/>
            <a:ext cx="2476500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4"/>
            <a:ext cx="5259666" cy="96740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sz="38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  <a:p>
            <a:r>
              <a:rPr lang="ka-GE" sz="28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გენგეგმა</a:t>
            </a:r>
            <a:endParaRPr lang="en-US" sz="2800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/>
              <a:t>7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73521"/>
              </p:ext>
            </p:extLst>
          </p:nvPr>
        </p:nvGraphicFramePr>
        <p:xfrm>
          <a:off x="2729948" y="1021108"/>
          <a:ext cx="8010111" cy="567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4" imgW="7353204" imgH="5210331" progId="Visio.Drawing.15">
                  <p:embed/>
                </p:oleObj>
              </mc:Choice>
              <mc:Fallback>
                <p:oleObj name="Visio" r:id="rId4" imgW="7353204" imgH="5210331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29948" y="1021108"/>
                        <a:ext cx="8010111" cy="5675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40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4"/>
            <a:ext cx="7963110" cy="98065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ka-GE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99" y="1467827"/>
            <a:ext cx="3852949" cy="2888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0" y="3718739"/>
            <a:ext cx="3048000" cy="127552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ka-GE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N11</a:t>
            </a:r>
            <a:r>
              <a:rPr lang="ka-GE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 შენობის მიმდებარე </a:t>
            </a:r>
            <a:r>
              <a:rPr lang="ka-GE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ტერიტორია</a:t>
            </a:r>
            <a:endParaRPr lang="ka-GE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67" y="470019"/>
            <a:ext cx="3852949" cy="288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ight Arrow 6"/>
          <p:cNvSpPr/>
          <p:nvPr/>
        </p:nvSpPr>
        <p:spPr>
          <a:xfrm flipH="1">
            <a:off x="9130747" y="1766265"/>
            <a:ext cx="3067877" cy="69532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a-GE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N11</a:t>
            </a:r>
            <a:r>
              <a:rPr lang="ka-GE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 შენობის შიდა ხედი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00" y="3688769"/>
            <a:ext cx="3859148" cy="289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 flipH="1">
            <a:off x="8322364" y="5321461"/>
            <a:ext cx="3869634" cy="69532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a-GE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N23</a:t>
            </a:r>
            <a:r>
              <a:rPr lang="ka-GE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 შენობის ერთერთი </a:t>
            </a:r>
            <a:r>
              <a:rPr lang="ka-GE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კუთხე</a:t>
            </a:r>
            <a:endParaRPr lang="ka-GE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0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73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0" y="0"/>
            <a:ext cx="2476500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3"/>
            <a:ext cx="7898244" cy="1175953"/>
          </a:xfrm>
          <a:prstGeom prst="rect">
            <a:avLst/>
          </a:prstGeom>
        </p:spPr>
        <p:txBody>
          <a:bodyPr vert="horz" lIns="0" tIns="0" rIns="0" bIns="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ka-GE" sz="38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  <a:p>
            <a:pPr>
              <a:lnSpc>
                <a:spcPct val="110000"/>
              </a:lnSpc>
            </a:pPr>
            <a:r>
              <a:rPr lang="ka-GE" sz="29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ნედლეულის </a:t>
            </a:r>
            <a:r>
              <a:rPr lang="ka-GE" sz="29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წინასწარი დამუშავების პროცესის ზოგადი </a:t>
            </a:r>
            <a:r>
              <a:rPr lang="ka-GE" sz="29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სქემა </a:t>
            </a:r>
            <a:endParaRPr lang="en-US" sz="2900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/>
              <a:t>8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974033"/>
              </p:ext>
            </p:extLst>
          </p:nvPr>
        </p:nvGraphicFramePr>
        <p:xfrm>
          <a:off x="778643" y="1646094"/>
          <a:ext cx="8299126" cy="423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Visio" r:id="rId4" imgW="4705276" imgH="2400340" progId="Visio.Drawing.15">
                  <p:embed/>
                </p:oleObj>
              </mc:Choice>
              <mc:Fallback>
                <p:oleObj name="Visio" r:id="rId4" imgW="4705276" imgH="240034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8643" y="1646094"/>
                        <a:ext cx="8299126" cy="4233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95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bstract background&#10;">
            <a:extLst>
              <a:ext uri="{FF2B5EF4-FFF2-40B4-BE49-F238E27FC236}">
                <a16:creationId xmlns=""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0" y="0"/>
            <a:ext cx="2476500" cy="6858000"/>
          </a:xfr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BD4B26A0-76B0-4D92-8A3B-F4FB7FCBBD52}"/>
              </a:ext>
            </a:extLst>
          </p:cNvPr>
          <p:cNvSpPr txBox="1">
            <a:spLocks/>
          </p:cNvSpPr>
          <p:nvPr/>
        </p:nvSpPr>
        <p:spPr>
          <a:xfrm>
            <a:off x="491777" y="251793"/>
            <a:ext cx="7898244" cy="11759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ka-GE" sz="38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პროექტია აღწერა</a:t>
            </a:r>
          </a:p>
          <a:p>
            <a:pPr>
              <a:lnSpc>
                <a:spcPct val="110000"/>
              </a:lnSpc>
            </a:pPr>
            <a:r>
              <a:rPr lang="ka-GE" sz="29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მზა პროდუქციის </a:t>
            </a:r>
            <a:r>
              <a:rPr lang="ka-GE" sz="29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წარმოების </a:t>
            </a:r>
            <a:r>
              <a:rPr lang="ka-GE" sz="29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ზოგადი </a:t>
            </a:r>
            <a:r>
              <a:rPr lang="ka-GE" sz="29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Sylfaen" panose="010A0502050306030303" pitchFamily="18" charset="0"/>
              </a:rPr>
              <a:t>სქემა </a:t>
            </a:r>
            <a:endParaRPr lang="en-US" sz="2900" b="0" dirty="0">
              <a:solidFill>
                <a:schemeClr val="accent2">
                  <a:lumMod val="40000"/>
                  <a:lumOff val="6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7">
            <a:extLst>
              <a:ext uri="{FF2B5EF4-FFF2-40B4-BE49-F238E27FC236}">
                <a16:creationId xmlns="" xmlns:a16="http://schemas.microsoft.com/office/drawing/2014/main" id="{FE91C663-2D66-4255-91B4-906F720E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643" y="5879656"/>
            <a:ext cx="354492" cy="297307"/>
          </a:xfrm>
        </p:spPr>
        <p:txBody>
          <a:bodyPr/>
          <a:lstStyle/>
          <a:p>
            <a:r>
              <a:rPr lang="ka-GE" dirty="0" smtClean="0"/>
              <a:t>9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291312"/>
              </p:ext>
            </p:extLst>
          </p:nvPr>
        </p:nvGraphicFramePr>
        <p:xfrm>
          <a:off x="955889" y="1632396"/>
          <a:ext cx="7972477" cy="4042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Visio" r:id="rId4" imgW="4714796" imgH="2390798" progId="Visio.Drawing.15">
                  <p:embed/>
                </p:oleObj>
              </mc:Choice>
              <mc:Fallback>
                <p:oleObj name="Visio" r:id="rId4" imgW="4714796" imgH="2390798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5889" y="1632396"/>
                        <a:ext cx="7972477" cy="4042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83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BBBB"/>
      </a:dk1>
      <a:lt1>
        <a:srgbClr val="000000"/>
      </a:lt1>
      <a:dk2>
        <a:srgbClr val="999999"/>
      </a:dk2>
      <a:lt2>
        <a:srgbClr val="FFFFFF"/>
      </a:lt2>
      <a:accent1>
        <a:srgbClr val="004448"/>
      </a:accent1>
      <a:accent2>
        <a:srgbClr val="482845"/>
      </a:accent2>
      <a:accent3>
        <a:srgbClr val="7A0000"/>
      </a:accent3>
      <a:accent4>
        <a:srgbClr val="969959"/>
      </a:accent4>
      <a:accent5>
        <a:srgbClr val="225B5F"/>
      </a:accent5>
      <a:accent6>
        <a:srgbClr val="3D8C41"/>
      </a:accent6>
      <a:hlink>
        <a:srgbClr val="7F7F7F"/>
      </a:hlink>
      <a:folHlink>
        <a:srgbClr val="7F7F7F"/>
      </a:folHlink>
    </a:clrScheme>
    <a:fontScheme name="Custom 13">
      <a:majorFont>
        <a:latin typeface="Gill Sans M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56488565_Futuristic pitch deck_AAS_v4" id="{81C854B4-8588-4171-B50E-9B042741D072}" vid="{97BC3161-E59E-4E12-8009-4336211748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72965D8-9C19-4E48-8421-5D6B21FC44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743C61-8CA7-48FF-B2A3-6055DA854C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26A944-A9F4-4295-9B5E-C397EB1318B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0</TotalTime>
  <Words>826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Courier New</vt:lpstr>
      <vt:lpstr>Gill Sans MT</vt:lpstr>
      <vt:lpstr>Segoe UI</vt:lpstr>
      <vt:lpstr>Segoe UI Light</vt:lpstr>
      <vt:lpstr>Segoe UI Semibold</vt:lpstr>
      <vt:lpstr>Sylfaen</vt:lpstr>
      <vt:lpstr>Tahoma</vt:lpstr>
      <vt:lpstr>Times New Roman</vt:lpstr>
      <vt:lpstr>Office Theme</vt:lpstr>
      <vt:lpstr>Visio</vt:lpstr>
      <vt:lpstr>Microsoft Visio Drawing</vt:lpstr>
      <vt:lpstr>ქ. ქუთაისში, ჰუალინგის თავისუფალი ინდუსტრიული ზონის ტერიტორიაზე, მეორადი ნედლეულის გადასამუშავებელი (პოლიმერული ნარჩენების აღდგენა) საწარმოს მოწყობის და ექსპლუატაციის პროექტი</vt:lpstr>
      <vt:lpstr>შესავალი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2019-10-17T07:49:27Z</dcterms:created>
  <dcterms:modified xsi:type="dcterms:W3CDTF">2020-04-06T13:55:37Z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