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7.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9" r:id="rId6"/>
    <p:sldMasterId id="2147483722" r:id="rId7"/>
    <p:sldMasterId id="2147483734" r:id="rId8"/>
    <p:sldMasterId id="2147483747" r:id="rId9"/>
    <p:sldMasterId id="2147483760" r:id="rId10"/>
    <p:sldMasterId id="2147483772" r:id="rId11"/>
    <p:sldMasterId id="2147483785" r:id="rId12"/>
    <p:sldMasterId id="2147483798" r:id="rId13"/>
    <p:sldMasterId id="2147483811" r:id="rId14"/>
    <p:sldMasterId id="2147483823" r:id="rId15"/>
    <p:sldMasterId id="2147483836" r:id="rId16"/>
    <p:sldMasterId id="2147483849" r:id="rId17"/>
  </p:sldMasterIdLst>
  <p:sldIdLst>
    <p:sldId id="257" r:id="rId18"/>
    <p:sldId id="263" r:id="rId19"/>
    <p:sldId id="291" r:id="rId20"/>
    <p:sldId id="264" r:id="rId21"/>
    <p:sldId id="268" r:id="rId22"/>
    <p:sldId id="269" r:id="rId23"/>
    <p:sldId id="265" r:id="rId24"/>
    <p:sldId id="273" r:id="rId25"/>
    <p:sldId id="266" r:id="rId26"/>
    <p:sldId id="274"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2" r:id="rId43"/>
    <p:sldId id="293" r:id="rId44"/>
    <p:sldId id="294" r:id="rId45"/>
    <p:sldId id="295" r:id="rId46"/>
    <p:sldId id="296" r:id="rId47"/>
    <p:sldId id="297" r:id="rId48"/>
    <p:sldId id="298" r:id="rId49"/>
    <p:sldId id="299" r:id="rId50"/>
    <p:sldId id="300" r:id="rId51"/>
    <p:sldId id="270" r:id="rId52"/>
    <p:sldId id="271" r:id="rId53"/>
    <p:sldId id="272" r:id="rId54"/>
    <p:sldId id="359" r:id="rId55"/>
    <p:sldId id="360" r:id="rId56"/>
    <p:sldId id="301" r:id="rId57"/>
    <p:sldId id="357" r:id="rId58"/>
    <p:sldId id="358" r:id="rId59"/>
    <p:sldId id="303" r:id="rId60"/>
    <p:sldId id="304" r:id="rId61"/>
    <p:sldId id="307" r:id="rId62"/>
    <p:sldId id="308" r:id="rId63"/>
    <p:sldId id="306" r:id="rId64"/>
    <p:sldId id="309" r:id="rId65"/>
    <p:sldId id="310" r:id="rId66"/>
    <p:sldId id="311" r:id="rId67"/>
    <p:sldId id="312" r:id="rId68"/>
    <p:sldId id="313" r:id="rId69"/>
    <p:sldId id="314" r:id="rId70"/>
    <p:sldId id="315" r:id="rId71"/>
    <p:sldId id="316" r:id="rId72"/>
    <p:sldId id="320" r:id="rId73"/>
    <p:sldId id="321" r:id="rId74"/>
    <p:sldId id="326" r:id="rId75"/>
    <p:sldId id="322" r:id="rId76"/>
    <p:sldId id="318" r:id="rId77"/>
    <p:sldId id="319" r:id="rId78"/>
    <p:sldId id="323" r:id="rId79"/>
    <p:sldId id="324" r:id="rId80"/>
    <p:sldId id="325" r:id="rId81"/>
    <p:sldId id="327" r:id="rId82"/>
    <p:sldId id="328" r:id="rId83"/>
    <p:sldId id="305"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6" r:id="rId1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AC1DC92-2D8B-4870-9753-230889F797B4}">
          <p14:sldIdLst>
            <p14:sldId id="257"/>
            <p14:sldId id="263"/>
            <p14:sldId id="291"/>
            <p14:sldId id="264"/>
            <p14:sldId id="268"/>
            <p14:sldId id="269"/>
            <p14:sldId id="265"/>
            <p14:sldId id="273"/>
            <p14:sldId id="266"/>
            <p14:sldId id="274"/>
            <p14:sldId id="276"/>
            <p14:sldId id="277"/>
            <p14:sldId id="278"/>
            <p14:sldId id="279"/>
            <p14:sldId id="280"/>
            <p14:sldId id="281"/>
            <p14:sldId id="282"/>
            <p14:sldId id="283"/>
            <p14:sldId id="284"/>
            <p14:sldId id="285"/>
            <p14:sldId id="286"/>
            <p14:sldId id="287"/>
            <p14:sldId id="288"/>
            <p14:sldId id="289"/>
            <p14:sldId id="290"/>
            <p14:sldId id="292"/>
            <p14:sldId id="293"/>
            <p14:sldId id="294"/>
            <p14:sldId id="295"/>
            <p14:sldId id="296"/>
            <p14:sldId id="297"/>
            <p14:sldId id="298"/>
            <p14:sldId id="299"/>
            <p14:sldId id="300"/>
            <p14:sldId id="270"/>
            <p14:sldId id="271"/>
            <p14:sldId id="272"/>
            <p14:sldId id="359"/>
            <p14:sldId id="360"/>
            <p14:sldId id="301"/>
            <p14:sldId id="357"/>
            <p14:sldId id="358"/>
            <p14:sldId id="303"/>
            <p14:sldId id="304"/>
            <p14:sldId id="307"/>
            <p14:sldId id="308"/>
            <p14:sldId id="306"/>
            <p14:sldId id="309"/>
            <p14:sldId id="310"/>
            <p14:sldId id="311"/>
            <p14:sldId id="312"/>
            <p14:sldId id="313"/>
            <p14:sldId id="314"/>
            <p14:sldId id="315"/>
            <p14:sldId id="316"/>
            <p14:sldId id="320"/>
            <p14:sldId id="321"/>
            <p14:sldId id="326"/>
            <p14:sldId id="322"/>
            <p14:sldId id="318"/>
            <p14:sldId id="319"/>
            <p14:sldId id="323"/>
            <p14:sldId id="324"/>
            <p14:sldId id="325"/>
            <p14:sldId id="327"/>
            <p14:sldId id="328"/>
            <p14:sldId id="305"/>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333FF"/>
    <a:srgbClr val="FFFFCC"/>
    <a:srgbClr val="FF9999"/>
    <a:srgbClr val="F8ED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19" autoAdjust="0"/>
  </p:normalViewPr>
  <p:slideViewPr>
    <p:cSldViewPr showGuides="1">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viewProps" Target="viewProps.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tableStyles" Target="tableStyle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s>
</file>

<file path=ppt/diagrams/_rels/data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image" Target="../media/image8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image" Target="../media/image85.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56BBF8-79A5-41A7-A573-932F610C0D15}" type="doc">
      <dgm:prSet loTypeId="urn:microsoft.com/office/officeart/2005/8/layout/hList7" loCatId="process" qsTypeId="urn:microsoft.com/office/officeart/2005/8/quickstyle/simple1" qsCatId="simple" csTypeId="urn:microsoft.com/office/officeart/2005/8/colors/colorful2" csCatId="colorful" phldr="1"/>
      <dgm:spPr/>
    </dgm:pt>
    <dgm:pt modelId="{63CD801F-EE3D-4573-96E1-7196EAAF4964}">
      <dgm:prSet phldrT="[Текст]" custT="1"/>
      <dgm:spPr>
        <a:xfrm>
          <a:off x="2365" y="0"/>
          <a:ext cx="2479310" cy="2672254"/>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ru-RU" sz="1400" b="1" spc="20" dirty="0" smtClean="0">
              <a:solidFill>
                <a:sysClr val="window" lastClr="FFFFFF"/>
              </a:solidFill>
              <a:latin typeface="Arial" panose="020B0604020202020204" pitchFamily="34" charset="0"/>
              <a:ea typeface="+mn-ea"/>
              <a:cs typeface="Arial" panose="020B0604020202020204" pitchFamily="34" charset="0"/>
            </a:rPr>
            <a:t>თ</a:t>
          </a:r>
          <a:r>
            <a:rPr lang="ka-GE" sz="1400" b="1" spc="20" dirty="0" smtClean="0">
              <a:solidFill>
                <a:sysClr val="window" lastClr="FFFFFF"/>
              </a:solidFill>
              <a:latin typeface="Arial" panose="020B0604020202020204" pitchFamily="34" charset="0"/>
              <a:ea typeface="+mn-ea"/>
              <a:cs typeface="Arial" panose="020B0604020202020204" pitchFamily="34" charset="0"/>
            </a:rPr>
            <a:t>ითოეულ ისაწარმოო და სამშენებლო პროცესის კონტროლი</a:t>
          </a:r>
          <a:endParaRPr lang="ru-RU" sz="1400" dirty="0">
            <a:solidFill>
              <a:sysClr val="window" lastClr="FFFFFF"/>
            </a:solidFill>
            <a:latin typeface="Arial" panose="020B0604020202020204" pitchFamily="34" charset="0"/>
            <a:ea typeface="+mn-ea"/>
            <a:cs typeface="Arial" panose="020B0604020202020204" pitchFamily="34" charset="0"/>
          </a:endParaRPr>
        </a:p>
      </dgm:t>
    </dgm:pt>
    <dgm:pt modelId="{BCA4D961-9ACD-4A4E-ADB8-2053CB0990B7}" type="parTrans" cxnId="{79F4FDAE-8C46-4F83-A446-AC35422722A3}">
      <dgm:prSet/>
      <dgm:spPr/>
      <dgm:t>
        <a:bodyPr/>
        <a:lstStyle/>
        <a:p>
          <a:endParaRPr lang="ru-RU" sz="1400"/>
        </a:p>
      </dgm:t>
    </dgm:pt>
    <dgm:pt modelId="{C6980B5C-C1BC-439D-8002-58E315C0437F}" type="sibTrans" cxnId="{79F4FDAE-8C46-4F83-A446-AC35422722A3}">
      <dgm:prSet/>
      <dgm:spPr/>
      <dgm:t>
        <a:bodyPr/>
        <a:lstStyle/>
        <a:p>
          <a:endParaRPr lang="ru-RU" sz="1400"/>
        </a:p>
      </dgm:t>
    </dgm:pt>
    <dgm:pt modelId="{451458E3-2149-47DF-ADC7-E06C62AA73D8}">
      <dgm:prSet phldrT="[Текст]" custT="1"/>
      <dgm:spPr>
        <a:xfrm>
          <a:off x="5109745" y="0"/>
          <a:ext cx="2479310" cy="2672254"/>
        </a:xfrm>
        <a:prstGeom prst="roundRect">
          <a:avLst>
            <a:gd name="adj" fmla="val 10000"/>
          </a:avLst>
        </a:prstGeom>
        <a:solidFill>
          <a:srgbClr val="C0504D">
            <a:hueOff val="3121013"/>
            <a:satOff val="-3893"/>
            <a:lumOff val="915"/>
            <a:alphaOff val="0"/>
          </a:srgbClr>
        </a:solidFill>
        <a:ln w="25400" cap="flat" cmpd="sng" algn="ctr">
          <a:solidFill>
            <a:sysClr val="window" lastClr="FFFFFF">
              <a:hueOff val="0"/>
              <a:satOff val="0"/>
              <a:lumOff val="0"/>
              <a:alphaOff val="0"/>
            </a:sysClr>
          </a:solidFill>
          <a:prstDash val="solid"/>
        </a:ln>
        <a:effectLst/>
      </dgm:spPr>
      <dgm:t>
        <a:bodyPr/>
        <a:lstStyle/>
        <a:p>
          <a:r>
            <a:rPr lang="ka-GE" sz="1400" b="1" spc="20" dirty="0" smtClean="0">
              <a:solidFill>
                <a:sysClr val="window" lastClr="FFFFFF"/>
              </a:solidFill>
              <a:latin typeface="Arial"/>
              <a:ea typeface="+mn-ea"/>
              <a:cs typeface="+mn-cs"/>
            </a:rPr>
            <a:t>ნარჩენების სახეობის, შემადგენლობის, ფიზიკური და ქიმიური თვისებების და რაოდენობის განსაზღვრა</a:t>
          </a:r>
          <a:r>
            <a:rPr lang="ka-GE" sz="1400" b="1" spc="20" dirty="0" smtClean="0">
              <a:solidFill>
                <a:sysClr val="window" lastClr="FFFFFF"/>
              </a:solidFill>
              <a:latin typeface="+mn-lt"/>
              <a:ea typeface="+mn-ea"/>
              <a:cs typeface="+mn-cs"/>
            </a:rPr>
            <a:t>и</a:t>
          </a:r>
          <a:endParaRPr lang="ru-RU" sz="1400" dirty="0">
            <a:solidFill>
              <a:sysClr val="window" lastClr="FFFFFF"/>
            </a:solidFill>
            <a:latin typeface="Calibri"/>
            <a:ea typeface="+mn-ea"/>
            <a:cs typeface="+mn-cs"/>
          </a:endParaRPr>
        </a:p>
      </dgm:t>
    </dgm:pt>
    <dgm:pt modelId="{14C14896-BAD2-4253-994B-B4D43BC8E3C2}" type="parTrans" cxnId="{1543BBF0-995F-42E3-A33C-4932A3C28A93}">
      <dgm:prSet/>
      <dgm:spPr/>
      <dgm:t>
        <a:bodyPr/>
        <a:lstStyle/>
        <a:p>
          <a:endParaRPr lang="ru-RU" sz="1400"/>
        </a:p>
      </dgm:t>
    </dgm:pt>
    <dgm:pt modelId="{60FACEDB-879B-42DD-89B5-A11B3AE6CCF5}" type="sibTrans" cxnId="{1543BBF0-995F-42E3-A33C-4932A3C28A93}">
      <dgm:prSet/>
      <dgm:spPr/>
      <dgm:t>
        <a:bodyPr/>
        <a:lstStyle/>
        <a:p>
          <a:endParaRPr lang="ru-RU" sz="1400"/>
        </a:p>
      </dgm:t>
    </dgm:pt>
    <dgm:pt modelId="{395FD4FE-6D78-4002-98CA-473D1D8B3DA8}">
      <dgm:prSet custT="1"/>
      <dgm:spPr>
        <a:xfrm>
          <a:off x="7663435" y="0"/>
          <a:ext cx="2479310" cy="2672254"/>
        </a:xfrm>
        <a:prstGeom prst="roundRect">
          <a:avLst>
            <a:gd name="adj" fmla="val 10000"/>
          </a:avLst>
        </a:prstGeom>
        <a:solidFill>
          <a:srgbClr val="C0504D">
            <a:hueOff val="4681519"/>
            <a:satOff val="-5839"/>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ru-RU" sz="1400" b="1" spc="20" dirty="0" smtClean="0">
              <a:solidFill>
                <a:sysClr val="window" lastClr="FFFFFF"/>
              </a:solidFill>
              <a:latin typeface="Arial"/>
              <a:ea typeface="+mn-ea"/>
              <a:cs typeface="+mn-cs"/>
            </a:rPr>
            <a:t>ნ</a:t>
          </a:r>
          <a:r>
            <a:rPr lang="ka-GE" sz="1400" b="1" spc="20" dirty="0" smtClean="0">
              <a:solidFill>
                <a:sysClr val="window" lastClr="FFFFFF"/>
              </a:solidFill>
              <a:latin typeface="Arial"/>
              <a:ea typeface="+mn-ea"/>
              <a:cs typeface="+mn-cs"/>
            </a:rPr>
            <a:t>არჩენების შეგროვება, დეოებით განთავსება, გატანა, დამუშავება</a:t>
          </a:r>
          <a:endParaRPr lang="ru-RU" sz="1400" dirty="0">
            <a:solidFill>
              <a:sysClr val="window" lastClr="FFFFFF"/>
            </a:solidFill>
            <a:latin typeface="Calibri"/>
            <a:ea typeface="+mn-ea"/>
            <a:cs typeface="+mn-cs"/>
          </a:endParaRPr>
        </a:p>
      </dgm:t>
    </dgm:pt>
    <dgm:pt modelId="{8118A5B9-1860-421B-8BCE-0A0D496A0926}" type="parTrans" cxnId="{EA14E72F-4659-499F-8536-668E0F878241}">
      <dgm:prSet/>
      <dgm:spPr/>
      <dgm:t>
        <a:bodyPr/>
        <a:lstStyle/>
        <a:p>
          <a:endParaRPr lang="ru-RU" sz="1400"/>
        </a:p>
      </dgm:t>
    </dgm:pt>
    <dgm:pt modelId="{59AE7EA9-FB9D-4C5E-820B-F3C6F91B0060}" type="sibTrans" cxnId="{EA14E72F-4659-499F-8536-668E0F878241}">
      <dgm:prSet/>
      <dgm:spPr/>
      <dgm:t>
        <a:bodyPr/>
        <a:lstStyle/>
        <a:p>
          <a:endParaRPr lang="ru-RU" sz="1400"/>
        </a:p>
      </dgm:t>
    </dgm:pt>
    <dgm:pt modelId="{18B59934-5C34-4209-BA40-094E7F9EF263}" type="pres">
      <dgm:prSet presAssocID="{5656BBF8-79A5-41A7-A573-932F610C0D15}" presName="Name0" presStyleCnt="0">
        <dgm:presLayoutVars>
          <dgm:dir/>
          <dgm:resizeHandles val="exact"/>
        </dgm:presLayoutVars>
      </dgm:prSet>
      <dgm:spPr/>
    </dgm:pt>
    <dgm:pt modelId="{5B7C4A3C-F1C3-48E5-8D73-F04D17F95B8A}" type="pres">
      <dgm:prSet presAssocID="{5656BBF8-79A5-41A7-A573-932F610C0D15}" presName="fgShape" presStyleLbl="fgShp" presStyleIdx="0" presStyleCnt="1"/>
      <dgm:spPr>
        <a:xfrm>
          <a:off x="405804" y="2137803"/>
          <a:ext cx="9333502" cy="400838"/>
        </a:xfrm>
        <a:prstGeom prst="leftRightArrow">
          <a:avLst/>
        </a:prstGeom>
        <a:solidFill>
          <a:srgbClr val="C0504D">
            <a:tint val="4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18ACE9B1-A909-4A98-934F-51259648231D}" type="pres">
      <dgm:prSet presAssocID="{5656BBF8-79A5-41A7-A573-932F610C0D15}" presName="linComp" presStyleCnt="0"/>
      <dgm:spPr/>
    </dgm:pt>
    <dgm:pt modelId="{774CE718-26EA-4944-8735-DC85EC99859E}" type="pres">
      <dgm:prSet presAssocID="{63CD801F-EE3D-4573-96E1-7196EAAF4964}" presName="compNode" presStyleCnt="0"/>
      <dgm:spPr/>
    </dgm:pt>
    <dgm:pt modelId="{65D8C246-4C45-4E2E-A281-B1806B9153AA}" type="pres">
      <dgm:prSet presAssocID="{63CD801F-EE3D-4573-96E1-7196EAAF4964}" presName="bkgdShape" presStyleLbl="node1" presStyleIdx="0" presStyleCnt="3" custScaleX="76208" custScaleY="100000"/>
      <dgm:spPr/>
      <dgm:t>
        <a:bodyPr/>
        <a:lstStyle/>
        <a:p>
          <a:endParaRPr lang="ru-RU"/>
        </a:p>
      </dgm:t>
    </dgm:pt>
    <dgm:pt modelId="{8A141E9F-2A8B-4087-BEE4-7D538FD3C76E}" type="pres">
      <dgm:prSet presAssocID="{63CD801F-EE3D-4573-96E1-7196EAAF4964}" presName="nodeTx" presStyleLbl="node1" presStyleIdx="0" presStyleCnt="3">
        <dgm:presLayoutVars>
          <dgm:bulletEnabled val="1"/>
        </dgm:presLayoutVars>
      </dgm:prSet>
      <dgm:spPr/>
      <dgm:t>
        <a:bodyPr/>
        <a:lstStyle/>
        <a:p>
          <a:endParaRPr lang="ru-RU"/>
        </a:p>
      </dgm:t>
    </dgm:pt>
    <dgm:pt modelId="{A11F1990-83CD-4719-A691-16C16294AA2B}" type="pres">
      <dgm:prSet presAssocID="{63CD801F-EE3D-4573-96E1-7196EAAF4964}" presName="invisiNode" presStyleLbl="node1" presStyleIdx="0" presStyleCnt="3"/>
      <dgm:spPr/>
    </dgm:pt>
    <dgm:pt modelId="{91C01EFF-E258-4F98-85F5-D61568C229FE}" type="pres">
      <dgm:prSet presAssocID="{63CD801F-EE3D-4573-96E1-7196EAAF4964}" presName="imagNode" presStyleLbl="fgImgPlace1" presStyleIdx="0" presStyleCnt="3"/>
      <dgm:spPr>
        <a:xfrm>
          <a:off x="797090" y="160335"/>
          <a:ext cx="889860" cy="8898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ln>
        <a:effectLst/>
      </dgm:spPr>
    </dgm:pt>
    <dgm:pt modelId="{7D1B10FA-39B2-41A9-8701-323C5CD99D73}" type="pres">
      <dgm:prSet presAssocID="{C6980B5C-C1BC-439D-8002-58E315C0437F}" presName="sibTrans" presStyleLbl="sibTrans2D1" presStyleIdx="0" presStyleCnt="0"/>
      <dgm:spPr/>
      <dgm:t>
        <a:bodyPr/>
        <a:lstStyle/>
        <a:p>
          <a:endParaRPr lang="ru-RU"/>
        </a:p>
      </dgm:t>
    </dgm:pt>
    <dgm:pt modelId="{DA74BC35-F6ED-496F-AE41-DFA68E98F1C4}" type="pres">
      <dgm:prSet presAssocID="{451458E3-2149-47DF-ADC7-E06C62AA73D8}" presName="compNode" presStyleCnt="0"/>
      <dgm:spPr/>
    </dgm:pt>
    <dgm:pt modelId="{3D88020E-8495-4872-9DD2-C3FBFFFD55DF}" type="pres">
      <dgm:prSet presAssocID="{451458E3-2149-47DF-ADC7-E06C62AA73D8}" presName="bkgdShape" presStyleLbl="node1" presStyleIdx="1" presStyleCnt="3" custScaleX="57929" custScaleY="100000" custLinFactNeighborX="-901" custLinFactNeighborY="2695"/>
      <dgm:spPr/>
      <dgm:t>
        <a:bodyPr/>
        <a:lstStyle/>
        <a:p>
          <a:endParaRPr lang="ru-RU"/>
        </a:p>
      </dgm:t>
    </dgm:pt>
    <dgm:pt modelId="{1668461F-06ED-4E02-9B69-6E470C92CEDA}" type="pres">
      <dgm:prSet presAssocID="{451458E3-2149-47DF-ADC7-E06C62AA73D8}" presName="nodeTx" presStyleLbl="node1" presStyleIdx="1" presStyleCnt="3">
        <dgm:presLayoutVars>
          <dgm:bulletEnabled val="1"/>
        </dgm:presLayoutVars>
      </dgm:prSet>
      <dgm:spPr/>
      <dgm:t>
        <a:bodyPr/>
        <a:lstStyle/>
        <a:p>
          <a:endParaRPr lang="ru-RU"/>
        </a:p>
      </dgm:t>
    </dgm:pt>
    <dgm:pt modelId="{EBB1E599-87ED-4821-8EDB-4E0182F8328B}" type="pres">
      <dgm:prSet presAssocID="{451458E3-2149-47DF-ADC7-E06C62AA73D8}" presName="invisiNode" presStyleLbl="node1" presStyleIdx="1" presStyleCnt="3"/>
      <dgm:spPr/>
    </dgm:pt>
    <dgm:pt modelId="{2548AE3A-4785-40E1-A433-B8E04606261A}" type="pres">
      <dgm:prSet presAssocID="{451458E3-2149-47DF-ADC7-E06C62AA73D8}" presName="imagNode" presStyleLbl="fgImgPlace1" presStyleIdx="1" presStyleCnt="3"/>
      <dgm:spPr>
        <a:xfrm>
          <a:off x="5904470" y="160335"/>
          <a:ext cx="889860" cy="88986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5400" cap="flat" cmpd="sng" algn="ctr">
          <a:solidFill>
            <a:sysClr val="window" lastClr="FFFFFF">
              <a:hueOff val="0"/>
              <a:satOff val="0"/>
              <a:lumOff val="0"/>
              <a:alphaOff val="0"/>
            </a:sysClr>
          </a:solidFill>
          <a:prstDash val="solid"/>
        </a:ln>
        <a:effectLst/>
      </dgm:spPr>
    </dgm:pt>
    <dgm:pt modelId="{42D27618-B3F2-4447-A7FB-F0619E03F913}" type="pres">
      <dgm:prSet presAssocID="{60FACEDB-879B-42DD-89B5-A11B3AE6CCF5}" presName="sibTrans" presStyleLbl="sibTrans2D1" presStyleIdx="0" presStyleCnt="0"/>
      <dgm:spPr/>
      <dgm:t>
        <a:bodyPr/>
        <a:lstStyle/>
        <a:p>
          <a:endParaRPr lang="ru-RU"/>
        </a:p>
      </dgm:t>
    </dgm:pt>
    <dgm:pt modelId="{EB735721-54CF-4199-8972-4A2533F34B3A}" type="pres">
      <dgm:prSet presAssocID="{395FD4FE-6D78-4002-98CA-473D1D8B3DA8}" presName="compNode" presStyleCnt="0"/>
      <dgm:spPr/>
    </dgm:pt>
    <dgm:pt modelId="{B2F31B68-6321-4100-B0D6-033AC377F899}" type="pres">
      <dgm:prSet presAssocID="{395FD4FE-6D78-4002-98CA-473D1D8B3DA8}" presName="bkgdShape" presStyleLbl="node1" presStyleIdx="2" presStyleCnt="3" custScaleX="59747" custScaleY="100000"/>
      <dgm:spPr/>
      <dgm:t>
        <a:bodyPr/>
        <a:lstStyle/>
        <a:p>
          <a:endParaRPr lang="ru-RU"/>
        </a:p>
      </dgm:t>
    </dgm:pt>
    <dgm:pt modelId="{F49F3A7F-4BC1-48AC-92C0-F0C0B7EC549E}" type="pres">
      <dgm:prSet presAssocID="{395FD4FE-6D78-4002-98CA-473D1D8B3DA8}" presName="nodeTx" presStyleLbl="node1" presStyleIdx="2" presStyleCnt="3">
        <dgm:presLayoutVars>
          <dgm:bulletEnabled val="1"/>
        </dgm:presLayoutVars>
      </dgm:prSet>
      <dgm:spPr/>
      <dgm:t>
        <a:bodyPr/>
        <a:lstStyle/>
        <a:p>
          <a:endParaRPr lang="ru-RU"/>
        </a:p>
      </dgm:t>
    </dgm:pt>
    <dgm:pt modelId="{BE8AFD90-4667-43E5-A7D5-1C9E9EB31423}" type="pres">
      <dgm:prSet presAssocID="{395FD4FE-6D78-4002-98CA-473D1D8B3DA8}" presName="invisiNode" presStyleLbl="node1" presStyleIdx="2" presStyleCnt="3"/>
      <dgm:spPr/>
    </dgm:pt>
    <dgm:pt modelId="{043B8148-5A1E-4D1F-B9B1-93C149C264CB}" type="pres">
      <dgm:prSet presAssocID="{395FD4FE-6D78-4002-98CA-473D1D8B3DA8}" presName="imagNode" presStyleLbl="fgImgPlace1" presStyleIdx="2" presStyleCnt="3"/>
      <dgm:spPr>
        <a:xfrm>
          <a:off x="8458160" y="160335"/>
          <a:ext cx="889860" cy="88986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ln>
        <a:effectLst/>
      </dgm:spPr>
    </dgm:pt>
  </dgm:ptLst>
  <dgm:cxnLst>
    <dgm:cxn modelId="{3393310C-12DC-476F-B478-7148F06C8F4F}" type="presOf" srcId="{395FD4FE-6D78-4002-98CA-473D1D8B3DA8}" destId="{F49F3A7F-4BC1-48AC-92C0-F0C0B7EC549E}" srcOrd="1" destOrd="0" presId="urn:microsoft.com/office/officeart/2005/8/layout/hList7"/>
    <dgm:cxn modelId="{1543BBF0-995F-42E3-A33C-4932A3C28A93}" srcId="{5656BBF8-79A5-41A7-A573-932F610C0D15}" destId="{451458E3-2149-47DF-ADC7-E06C62AA73D8}" srcOrd="1" destOrd="0" parTransId="{14C14896-BAD2-4253-994B-B4D43BC8E3C2}" sibTransId="{60FACEDB-879B-42DD-89B5-A11B3AE6CCF5}"/>
    <dgm:cxn modelId="{5D67F15D-3E74-4EE7-A58D-545F2DD061B5}" type="presOf" srcId="{5656BBF8-79A5-41A7-A573-932F610C0D15}" destId="{18B59934-5C34-4209-BA40-094E7F9EF263}" srcOrd="0" destOrd="0" presId="urn:microsoft.com/office/officeart/2005/8/layout/hList7"/>
    <dgm:cxn modelId="{EB02CD10-715B-478C-BE7D-23EC89C1086C}" type="presOf" srcId="{63CD801F-EE3D-4573-96E1-7196EAAF4964}" destId="{8A141E9F-2A8B-4087-BEE4-7D538FD3C76E}" srcOrd="1" destOrd="0" presId="urn:microsoft.com/office/officeart/2005/8/layout/hList7"/>
    <dgm:cxn modelId="{85A0C491-1264-41AE-9720-45AE97C9EFCC}" type="presOf" srcId="{395FD4FE-6D78-4002-98CA-473D1D8B3DA8}" destId="{B2F31B68-6321-4100-B0D6-033AC377F899}" srcOrd="0" destOrd="0" presId="urn:microsoft.com/office/officeart/2005/8/layout/hList7"/>
    <dgm:cxn modelId="{2945E73A-6F77-4DBD-B2A1-669B17989697}" type="presOf" srcId="{451458E3-2149-47DF-ADC7-E06C62AA73D8}" destId="{1668461F-06ED-4E02-9B69-6E470C92CEDA}" srcOrd="1" destOrd="0" presId="urn:microsoft.com/office/officeart/2005/8/layout/hList7"/>
    <dgm:cxn modelId="{79F4FDAE-8C46-4F83-A446-AC35422722A3}" srcId="{5656BBF8-79A5-41A7-A573-932F610C0D15}" destId="{63CD801F-EE3D-4573-96E1-7196EAAF4964}" srcOrd="0" destOrd="0" parTransId="{BCA4D961-9ACD-4A4E-ADB8-2053CB0990B7}" sibTransId="{C6980B5C-C1BC-439D-8002-58E315C0437F}"/>
    <dgm:cxn modelId="{0D39615B-2A79-4F2C-B4B9-C460975FB7CC}" type="presOf" srcId="{C6980B5C-C1BC-439D-8002-58E315C0437F}" destId="{7D1B10FA-39B2-41A9-8701-323C5CD99D73}" srcOrd="0" destOrd="0" presId="urn:microsoft.com/office/officeart/2005/8/layout/hList7"/>
    <dgm:cxn modelId="{49F84560-3FCE-475C-84F9-CCED28915EF3}" type="presOf" srcId="{60FACEDB-879B-42DD-89B5-A11B3AE6CCF5}" destId="{42D27618-B3F2-4447-A7FB-F0619E03F913}" srcOrd="0" destOrd="0" presId="urn:microsoft.com/office/officeart/2005/8/layout/hList7"/>
    <dgm:cxn modelId="{EA14E72F-4659-499F-8536-668E0F878241}" srcId="{5656BBF8-79A5-41A7-A573-932F610C0D15}" destId="{395FD4FE-6D78-4002-98CA-473D1D8B3DA8}" srcOrd="2" destOrd="0" parTransId="{8118A5B9-1860-421B-8BCE-0A0D496A0926}" sibTransId="{59AE7EA9-FB9D-4C5E-820B-F3C6F91B0060}"/>
    <dgm:cxn modelId="{1E81C748-BC25-4FFF-A094-9E7C27CF3C19}" type="presOf" srcId="{63CD801F-EE3D-4573-96E1-7196EAAF4964}" destId="{65D8C246-4C45-4E2E-A281-B1806B9153AA}" srcOrd="0" destOrd="0" presId="urn:microsoft.com/office/officeart/2005/8/layout/hList7"/>
    <dgm:cxn modelId="{AF4A113E-612E-4164-B3C6-E285CCE18182}" type="presOf" srcId="{451458E3-2149-47DF-ADC7-E06C62AA73D8}" destId="{3D88020E-8495-4872-9DD2-C3FBFFFD55DF}" srcOrd="0" destOrd="0" presId="urn:microsoft.com/office/officeart/2005/8/layout/hList7"/>
    <dgm:cxn modelId="{38C705A4-85F1-456B-AE41-B361475FAEB4}" type="presParOf" srcId="{18B59934-5C34-4209-BA40-094E7F9EF263}" destId="{5B7C4A3C-F1C3-48E5-8D73-F04D17F95B8A}" srcOrd="0" destOrd="0" presId="urn:microsoft.com/office/officeart/2005/8/layout/hList7"/>
    <dgm:cxn modelId="{AD9E0FD1-61ED-4CBC-B4A2-EF718A3E081C}" type="presParOf" srcId="{18B59934-5C34-4209-BA40-094E7F9EF263}" destId="{18ACE9B1-A909-4A98-934F-51259648231D}" srcOrd="1" destOrd="0" presId="urn:microsoft.com/office/officeart/2005/8/layout/hList7"/>
    <dgm:cxn modelId="{441B90A9-EA35-4E1E-9D9B-FDB4921DF512}" type="presParOf" srcId="{18ACE9B1-A909-4A98-934F-51259648231D}" destId="{774CE718-26EA-4944-8735-DC85EC99859E}" srcOrd="0" destOrd="0" presId="urn:microsoft.com/office/officeart/2005/8/layout/hList7"/>
    <dgm:cxn modelId="{1E31DB82-433F-4B3D-8423-208620A090AE}" type="presParOf" srcId="{774CE718-26EA-4944-8735-DC85EC99859E}" destId="{65D8C246-4C45-4E2E-A281-B1806B9153AA}" srcOrd="0" destOrd="0" presId="urn:microsoft.com/office/officeart/2005/8/layout/hList7"/>
    <dgm:cxn modelId="{7054709D-7D7B-4F88-98F4-55242DA5AACF}" type="presParOf" srcId="{774CE718-26EA-4944-8735-DC85EC99859E}" destId="{8A141E9F-2A8B-4087-BEE4-7D538FD3C76E}" srcOrd="1" destOrd="0" presId="urn:microsoft.com/office/officeart/2005/8/layout/hList7"/>
    <dgm:cxn modelId="{FF8FD944-0002-4F0C-BBBF-D9D6A88DD531}" type="presParOf" srcId="{774CE718-26EA-4944-8735-DC85EC99859E}" destId="{A11F1990-83CD-4719-A691-16C16294AA2B}" srcOrd="2" destOrd="0" presId="urn:microsoft.com/office/officeart/2005/8/layout/hList7"/>
    <dgm:cxn modelId="{152787D4-3F76-45F8-97F3-0FDD8CB1A84B}" type="presParOf" srcId="{774CE718-26EA-4944-8735-DC85EC99859E}" destId="{91C01EFF-E258-4F98-85F5-D61568C229FE}" srcOrd="3" destOrd="0" presId="urn:microsoft.com/office/officeart/2005/8/layout/hList7"/>
    <dgm:cxn modelId="{C14CB5CE-EB70-4E5C-99D3-9F7CDCACCEB6}" type="presParOf" srcId="{18ACE9B1-A909-4A98-934F-51259648231D}" destId="{7D1B10FA-39B2-41A9-8701-323C5CD99D73}" srcOrd="1" destOrd="0" presId="urn:microsoft.com/office/officeart/2005/8/layout/hList7"/>
    <dgm:cxn modelId="{FC79A4D8-C766-4A38-8E0A-9DCAAFFD2D30}" type="presParOf" srcId="{18ACE9B1-A909-4A98-934F-51259648231D}" destId="{DA74BC35-F6ED-496F-AE41-DFA68E98F1C4}" srcOrd="2" destOrd="0" presId="urn:microsoft.com/office/officeart/2005/8/layout/hList7"/>
    <dgm:cxn modelId="{D471E7E6-3C09-4A60-B01A-5846F3743657}" type="presParOf" srcId="{DA74BC35-F6ED-496F-AE41-DFA68E98F1C4}" destId="{3D88020E-8495-4872-9DD2-C3FBFFFD55DF}" srcOrd="0" destOrd="0" presId="urn:microsoft.com/office/officeart/2005/8/layout/hList7"/>
    <dgm:cxn modelId="{8DAC5FD7-6D25-436E-A3FD-A2CC15DEB2C6}" type="presParOf" srcId="{DA74BC35-F6ED-496F-AE41-DFA68E98F1C4}" destId="{1668461F-06ED-4E02-9B69-6E470C92CEDA}" srcOrd="1" destOrd="0" presId="urn:microsoft.com/office/officeart/2005/8/layout/hList7"/>
    <dgm:cxn modelId="{39EBC1A7-DE41-4B48-917C-79292A68E8B0}" type="presParOf" srcId="{DA74BC35-F6ED-496F-AE41-DFA68E98F1C4}" destId="{EBB1E599-87ED-4821-8EDB-4E0182F8328B}" srcOrd="2" destOrd="0" presId="urn:microsoft.com/office/officeart/2005/8/layout/hList7"/>
    <dgm:cxn modelId="{5A67D795-0A69-48D5-B847-B79C9E060E18}" type="presParOf" srcId="{DA74BC35-F6ED-496F-AE41-DFA68E98F1C4}" destId="{2548AE3A-4785-40E1-A433-B8E04606261A}" srcOrd="3" destOrd="0" presId="urn:microsoft.com/office/officeart/2005/8/layout/hList7"/>
    <dgm:cxn modelId="{1EBD2E7D-86F4-4543-8E91-67567B4EEC88}" type="presParOf" srcId="{18ACE9B1-A909-4A98-934F-51259648231D}" destId="{42D27618-B3F2-4447-A7FB-F0619E03F913}" srcOrd="3" destOrd="0" presId="urn:microsoft.com/office/officeart/2005/8/layout/hList7"/>
    <dgm:cxn modelId="{4AA9A281-7F12-4087-88E3-6CED6F1700C4}" type="presParOf" srcId="{18ACE9B1-A909-4A98-934F-51259648231D}" destId="{EB735721-54CF-4199-8972-4A2533F34B3A}" srcOrd="4" destOrd="0" presId="urn:microsoft.com/office/officeart/2005/8/layout/hList7"/>
    <dgm:cxn modelId="{1C48B94F-0E77-4157-A033-EBC5F9365B56}" type="presParOf" srcId="{EB735721-54CF-4199-8972-4A2533F34B3A}" destId="{B2F31B68-6321-4100-B0D6-033AC377F899}" srcOrd="0" destOrd="0" presId="urn:microsoft.com/office/officeart/2005/8/layout/hList7"/>
    <dgm:cxn modelId="{A53C8774-AAA0-437D-914B-BE8CC90C179C}" type="presParOf" srcId="{EB735721-54CF-4199-8972-4A2533F34B3A}" destId="{F49F3A7F-4BC1-48AC-92C0-F0C0B7EC549E}" srcOrd="1" destOrd="0" presId="urn:microsoft.com/office/officeart/2005/8/layout/hList7"/>
    <dgm:cxn modelId="{682E9AD0-85DF-4DCC-BBC0-254C9E89D56D}" type="presParOf" srcId="{EB735721-54CF-4199-8972-4A2533F34B3A}" destId="{BE8AFD90-4667-43E5-A7D5-1C9E9EB31423}" srcOrd="2" destOrd="0" presId="urn:microsoft.com/office/officeart/2005/8/layout/hList7"/>
    <dgm:cxn modelId="{C1F9F5DC-0D94-4633-A7C6-443FF02413A4}" type="presParOf" srcId="{EB735721-54CF-4199-8972-4A2533F34B3A}" destId="{043B8148-5A1E-4D1F-B9B1-93C149C264CB}"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213CFA-D7ED-4B86-B3A5-66F4712E1170}" type="doc">
      <dgm:prSet loTypeId="urn:microsoft.com/office/officeart/2005/8/layout/bProcess4" loCatId="process" qsTypeId="urn:microsoft.com/office/officeart/2005/8/quickstyle/simple1" qsCatId="simple" csTypeId="urn:microsoft.com/office/officeart/2005/8/colors/colorful2" csCatId="colorful" phldr="1"/>
      <dgm:spPr/>
      <dgm:t>
        <a:bodyPr/>
        <a:lstStyle/>
        <a:p>
          <a:endParaRPr lang="ru-RU"/>
        </a:p>
      </dgm:t>
    </dgm:pt>
    <dgm:pt modelId="{2263A4FF-3785-4AF7-95A8-1D2BC07D8E58}">
      <dgm:prSet phldrT="[Текст]" custT="1"/>
      <dgm:spPr>
        <a:xfrm>
          <a:off x="265738" y="192"/>
          <a:ext cx="1477854" cy="886712"/>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ka-GE" sz="1600" dirty="0">
              <a:solidFill>
                <a:srgbClr val="FFFF99"/>
              </a:solidFill>
              <a:latin typeface="Sylfaen"/>
              <a:ea typeface="+mn-ea"/>
              <a:cs typeface="Arial" panose="020B0604020202020204" pitchFamily="34" charset="0"/>
            </a:rPr>
            <a:t>ხანძარი/აფეთქება</a:t>
          </a:r>
          <a:endParaRPr lang="ru-RU" sz="1600" dirty="0">
            <a:solidFill>
              <a:srgbClr val="FFFF99"/>
            </a:solidFill>
            <a:latin typeface="Arial" panose="020B0604020202020204" pitchFamily="34" charset="0"/>
            <a:ea typeface="+mn-ea"/>
            <a:cs typeface="Arial" panose="020B0604020202020204" pitchFamily="34" charset="0"/>
          </a:endParaRPr>
        </a:p>
      </dgm:t>
    </dgm:pt>
    <dgm:pt modelId="{A18CEC40-BEA7-41E5-83A3-D0123227255E}" type="parTrans" cxnId="{56050088-30B4-46B0-B69A-D0DEDB6847EB}">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104CF6BF-5F6D-43A8-B0D0-7ED091FCFF23}" type="sibTrans" cxnId="{56050088-30B4-46B0-B69A-D0DEDB6847EB}">
      <dgm:prSet/>
      <dgm:spPr>
        <a:xfrm rot="5400000">
          <a:off x="16069" y="706651"/>
          <a:ext cx="1099435" cy="133006"/>
        </a:xfrm>
        <a:solidFill>
          <a:srgbClr val="C0504D">
            <a:hueOff val="0"/>
            <a:satOff val="0"/>
            <a:lumOff val="0"/>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48B16899-C2EB-405A-A37C-BFA604FEA505}">
      <dgm:prSet phldrT="[Текст]" custT="1"/>
      <dgm:spPr>
        <a:xfrm>
          <a:off x="265738" y="1108583"/>
          <a:ext cx="1477854" cy="886712"/>
        </a:xfrm>
        <a:solidFill>
          <a:srgbClr val="C0504D">
            <a:hueOff val="780253"/>
            <a:satOff val="-973"/>
            <a:lumOff val="229"/>
            <a:alphaOff val="0"/>
          </a:srgbClr>
        </a:solidFill>
        <a:ln w="25400" cap="flat" cmpd="sng" algn="ctr">
          <a:solidFill>
            <a:sysClr val="window" lastClr="FFFFFF">
              <a:hueOff val="0"/>
              <a:satOff val="0"/>
              <a:lumOff val="0"/>
              <a:alphaOff val="0"/>
            </a:sysClr>
          </a:solidFill>
          <a:prstDash val="solid"/>
        </a:ln>
        <a:effectLst/>
      </dgm:spPr>
      <dgm:t>
        <a:bodyPr/>
        <a:lstStyle/>
        <a:p>
          <a:r>
            <a:rPr lang="ka-GE" sz="1600" dirty="0">
              <a:solidFill>
                <a:srgbClr val="FFFF99"/>
              </a:solidFill>
              <a:latin typeface="Sylfaen"/>
              <a:ea typeface="+mn-ea"/>
              <a:cs typeface="Arial" panose="020B0604020202020204" pitchFamily="34" charset="0"/>
            </a:rPr>
            <a:t>საშიში ნივთიერებების დაღვრა/ნავთობპროდუქტრბის გაჟონვა</a:t>
          </a:r>
          <a:endParaRPr lang="ru-RU" sz="1600" dirty="0">
            <a:solidFill>
              <a:srgbClr val="FFFF99"/>
            </a:solidFill>
            <a:latin typeface="Arial" panose="020B0604020202020204" pitchFamily="34" charset="0"/>
            <a:ea typeface="+mn-ea"/>
            <a:cs typeface="Arial" panose="020B0604020202020204" pitchFamily="34" charset="0"/>
          </a:endParaRPr>
        </a:p>
      </dgm:t>
    </dgm:pt>
    <dgm:pt modelId="{47A0BD79-43CE-4473-83E6-4A0E08556681}" type="parTrans" cxnId="{6CF5BCF8-E85D-48D9-94CD-578A7BC25DBD}">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9A1BAD81-79F3-4D6B-8D41-5145EF91A45B}" type="sibTrans" cxnId="{6CF5BCF8-E85D-48D9-94CD-578A7BC25DBD}">
      <dgm:prSet/>
      <dgm:spPr>
        <a:xfrm rot="5400000">
          <a:off x="16069" y="1815042"/>
          <a:ext cx="1099435" cy="133006"/>
        </a:xfrm>
        <a:solidFill>
          <a:srgbClr val="C0504D">
            <a:hueOff val="936304"/>
            <a:satOff val="-1168"/>
            <a:lumOff val="275"/>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724DA617-3BF4-44C6-B0C5-C38D19BCC838}">
      <dgm:prSet phldrT="[Текст]" custT="1"/>
      <dgm:spPr>
        <a:xfrm>
          <a:off x="265738" y="2216974"/>
          <a:ext cx="1477854" cy="886712"/>
        </a:xfrm>
        <a:solidFill>
          <a:srgbClr val="C0504D">
            <a:hueOff val="1560506"/>
            <a:satOff val="-1946"/>
            <a:lumOff val="458"/>
            <a:alphaOff val="0"/>
          </a:srgbClr>
        </a:solidFill>
        <a:ln w="25400" cap="flat" cmpd="sng" algn="ctr">
          <a:solidFill>
            <a:sysClr val="window" lastClr="FFFFFF">
              <a:hueOff val="0"/>
              <a:satOff val="0"/>
              <a:lumOff val="0"/>
              <a:alphaOff val="0"/>
            </a:sysClr>
          </a:solidFill>
          <a:prstDash val="solid"/>
        </a:ln>
        <a:effectLst/>
      </dgm:spPr>
      <dgm:t>
        <a:bodyPr/>
        <a:lstStyle/>
        <a:p>
          <a:r>
            <a:rPr lang="ka-GE" sz="1600" dirty="0">
              <a:solidFill>
                <a:srgbClr val="FFFF99"/>
              </a:solidFill>
              <a:latin typeface="Sylfaen"/>
              <a:ea typeface="+mn-ea"/>
              <a:cs typeface="Arial" panose="020B0604020202020204" pitchFamily="34" charset="0"/>
            </a:rPr>
            <a:t>გათხევადებული აირის დაღვრა</a:t>
          </a:r>
          <a:endParaRPr lang="ru-RU" sz="1600" dirty="0">
            <a:solidFill>
              <a:srgbClr val="FFFF99"/>
            </a:solidFill>
            <a:latin typeface="Arial" panose="020B0604020202020204" pitchFamily="34" charset="0"/>
            <a:ea typeface="+mn-ea"/>
            <a:cs typeface="Arial" panose="020B0604020202020204" pitchFamily="34" charset="0"/>
          </a:endParaRPr>
        </a:p>
      </dgm:t>
    </dgm:pt>
    <dgm:pt modelId="{CDA53E6D-A043-43E3-8333-46F4FB46774D}" type="parTrans" cxnId="{E086818D-8223-49B1-B56E-2968B25556CD}">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C42B1152-A5DB-4436-84A9-D79C4BDEA145}" type="sibTrans" cxnId="{E086818D-8223-49B1-B56E-2968B25556CD}">
      <dgm:prSet/>
      <dgm:spPr>
        <a:xfrm>
          <a:off x="570265" y="2369238"/>
          <a:ext cx="1956590" cy="133006"/>
        </a:xfrm>
        <a:solidFill>
          <a:srgbClr val="C0504D">
            <a:hueOff val="1872608"/>
            <a:satOff val="-2336"/>
            <a:lumOff val="549"/>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C0146B2C-E860-429E-9AF5-0832FDC03C02}">
      <dgm:prSet custT="1"/>
      <dgm:spPr>
        <a:xfrm>
          <a:off x="2231285" y="2216974"/>
          <a:ext cx="1477854" cy="886712"/>
        </a:xfrm>
        <a:solidFill>
          <a:srgbClr val="C0504D">
            <a:hueOff val="2340759"/>
            <a:satOff val="-2919"/>
            <a:lumOff val="686"/>
            <a:alphaOff val="0"/>
          </a:srgbClr>
        </a:solidFill>
        <a:ln w="25400" cap="flat" cmpd="sng" algn="ctr">
          <a:solidFill>
            <a:sysClr val="window" lastClr="FFFFFF">
              <a:hueOff val="0"/>
              <a:satOff val="0"/>
              <a:lumOff val="0"/>
              <a:alphaOff val="0"/>
            </a:sysClr>
          </a:solidFill>
          <a:prstDash val="solid"/>
        </a:ln>
        <a:effectLst/>
      </dgm:spPr>
      <dgm:t>
        <a:bodyPr/>
        <a:lstStyle/>
        <a:p>
          <a:r>
            <a:rPr lang="ka-GE" sz="1400">
              <a:solidFill>
                <a:sysClr val="windowText" lastClr="000000"/>
              </a:solidFill>
              <a:latin typeface="Sylfaen"/>
              <a:ea typeface="+mn-ea"/>
              <a:cs typeface="Arial" panose="020B0604020202020204" pitchFamily="34" charset="0"/>
            </a:rPr>
            <a:t>საგანგებო სამედიცინო მდგომარეობა</a:t>
          </a:r>
          <a:endParaRPr lang="ru-RU" sz="1400">
            <a:solidFill>
              <a:sysClr val="windowText" lastClr="000000"/>
            </a:solidFill>
            <a:latin typeface="Arial" panose="020B0604020202020204" pitchFamily="34" charset="0"/>
            <a:ea typeface="+mn-ea"/>
            <a:cs typeface="Arial" panose="020B0604020202020204" pitchFamily="34" charset="0"/>
          </a:endParaRPr>
        </a:p>
      </dgm:t>
    </dgm:pt>
    <dgm:pt modelId="{F3F7509F-92A8-4ABD-AAAD-60610040170B}" type="parTrans" cxnId="{097793E5-86B2-42F2-B0E8-DCB8A711E7E1}">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9C5BA453-B2BB-4042-B596-3F5E40192828}" type="sibTrans" cxnId="{097793E5-86B2-42F2-B0E8-DCB8A711E7E1}">
      <dgm:prSet/>
      <dgm:spPr>
        <a:xfrm rot="16200000">
          <a:off x="1981616" y="1815042"/>
          <a:ext cx="1099435" cy="133006"/>
        </a:xfrm>
        <a:solidFill>
          <a:srgbClr val="C0504D">
            <a:hueOff val="2808911"/>
            <a:satOff val="-3503"/>
            <a:lumOff val="824"/>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541A8B71-19A4-4928-A956-FBABEE9FED9A}">
      <dgm:prSet custT="1"/>
      <dgm:spPr>
        <a:xfrm>
          <a:off x="2231285" y="1108583"/>
          <a:ext cx="1477854" cy="886712"/>
        </a:xfrm>
        <a:solidFill>
          <a:srgbClr val="C0504D">
            <a:hueOff val="3121013"/>
            <a:satOff val="-3893"/>
            <a:lumOff val="915"/>
            <a:alphaOff val="0"/>
          </a:srgbClr>
        </a:solidFill>
        <a:ln w="25400" cap="flat" cmpd="sng" algn="ctr">
          <a:solidFill>
            <a:sysClr val="window" lastClr="FFFFFF">
              <a:hueOff val="0"/>
              <a:satOff val="0"/>
              <a:lumOff val="0"/>
              <a:alphaOff val="0"/>
            </a:sysClr>
          </a:solidFill>
          <a:prstDash val="solid"/>
        </a:ln>
        <a:effectLst/>
      </dgm:spPr>
      <dgm:t>
        <a:bodyPr/>
        <a:lstStyle/>
        <a:p>
          <a:r>
            <a:rPr lang="ka-GE" sz="1600" dirty="0">
              <a:solidFill>
                <a:sysClr val="windowText" lastClr="000000"/>
              </a:solidFill>
              <a:latin typeface="Sylfaen"/>
              <a:ea typeface="+mn-ea"/>
              <a:cs typeface="Arial" panose="020B0604020202020204" pitchFamily="34" charset="0"/>
            </a:rPr>
            <a:t>შტორმიანი ამინდი ზღვაზე ან შემწოვი ტალღა</a:t>
          </a:r>
          <a:endParaRPr lang="ru-RU" sz="1600" dirty="0">
            <a:solidFill>
              <a:sysClr val="windowText" lastClr="000000"/>
            </a:solidFill>
            <a:latin typeface="Arial" panose="020B0604020202020204" pitchFamily="34" charset="0"/>
            <a:ea typeface="+mn-ea"/>
            <a:cs typeface="Arial" panose="020B0604020202020204" pitchFamily="34" charset="0"/>
          </a:endParaRPr>
        </a:p>
      </dgm:t>
    </dgm:pt>
    <dgm:pt modelId="{AABFA69D-FAED-4BF9-93FD-8AD26CBC5C52}" type="parTrans" cxnId="{CF7E8703-7345-445E-92C4-74CC946BF801}">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E85FF84F-B0E7-4540-A2CE-269C97C0C6CB}" type="sibTrans" cxnId="{CF7E8703-7345-445E-92C4-74CC946BF801}">
      <dgm:prSet/>
      <dgm:spPr>
        <a:xfrm rot="16200000">
          <a:off x="1981616" y="706651"/>
          <a:ext cx="1099435" cy="133006"/>
        </a:xfrm>
        <a:solidFill>
          <a:srgbClr val="C0504D">
            <a:hueOff val="3745215"/>
            <a:satOff val="-4671"/>
            <a:lumOff val="1098"/>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6E3D7AF1-FFE5-4CD5-9D56-370F18A68C60}">
      <dgm:prSet custT="1"/>
      <dgm:spPr>
        <a:xfrm>
          <a:off x="2231285" y="192"/>
          <a:ext cx="1477854" cy="886712"/>
        </a:xfrm>
        <a:solidFill>
          <a:srgbClr val="C0504D">
            <a:hueOff val="3901266"/>
            <a:satOff val="-4866"/>
            <a:lumOff val="1144"/>
            <a:alphaOff val="0"/>
          </a:srgbClr>
        </a:solidFill>
        <a:ln w="25400" cap="flat" cmpd="sng" algn="ctr">
          <a:solidFill>
            <a:sysClr val="window" lastClr="FFFFFF">
              <a:hueOff val="0"/>
              <a:satOff val="0"/>
              <a:lumOff val="0"/>
              <a:alphaOff val="0"/>
            </a:sysClr>
          </a:solidFill>
          <a:prstDash val="solid"/>
        </a:ln>
        <a:effectLst/>
      </dgm:spPr>
      <dgm:t>
        <a:bodyPr/>
        <a:lstStyle/>
        <a:p>
          <a:r>
            <a:rPr lang="ka-GE" sz="1400" dirty="0">
              <a:solidFill>
                <a:sysClr val="windowText" lastClr="000000"/>
              </a:solidFill>
              <a:latin typeface="Sylfaen"/>
              <a:ea typeface="+mn-ea"/>
              <a:cs typeface="Arial" panose="020B0604020202020204" pitchFamily="34" charset="0"/>
            </a:rPr>
            <a:t>სატრანსპორტო შემთხვევები "საწარმოში"</a:t>
          </a:r>
        </a:p>
      </dgm:t>
    </dgm:pt>
    <dgm:pt modelId="{87E7D150-3656-4C7C-B584-5D3FF6BC8685}" type="parTrans" cxnId="{ED7F7232-8FB4-46D9-AB4F-E32CE1493EEA}">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BCEC3C70-D0D4-4B4B-93AD-71EC9E2A31FA}" type="sibTrans" cxnId="{ED7F7232-8FB4-46D9-AB4F-E32CE1493EEA}">
      <dgm:prSet/>
      <dgm:spPr>
        <a:xfrm>
          <a:off x="2535812" y="152456"/>
          <a:ext cx="1956590" cy="133006"/>
        </a:xfrm>
        <a:solidFill>
          <a:srgbClr val="C0504D">
            <a:hueOff val="4681519"/>
            <a:satOff val="-5839"/>
            <a:lumOff val="1373"/>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669D0F2A-E4E6-4A72-AF95-2F16E065B252}">
      <dgm:prSet custT="1"/>
      <dgm:spPr>
        <a:xfrm>
          <a:off x="4196831" y="192"/>
          <a:ext cx="1477854" cy="886712"/>
        </a:xfrm>
        <a:solidFill>
          <a:srgbClr val="C0504D">
            <a:hueOff val="4681519"/>
            <a:satOff val="-5839"/>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ka-GE" sz="1600">
              <a:solidFill>
                <a:sysClr val="windowText" lastClr="000000"/>
              </a:solidFill>
              <a:latin typeface="Sylfaen"/>
              <a:ea typeface="+mn-ea"/>
              <a:cs typeface="Arial" panose="020B0604020202020204" pitchFamily="34" charset="0"/>
            </a:rPr>
            <a:t>ენერგოსისტემის ავარიები</a:t>
          </a:r>
          <a:endParaRPr lang="ru-RU" sz="1600">
            <a:solidFill>
              <a:sysClr val="windowText" lastClr="000000"/>
            </a:solidFill>
            <a:latin typeface="Arial" panose="020B0604020202020204" pitchFamily="34" charset="0"/>
            <a:ea typeface="+mn-ea"/>
            <a:cs typeface="Arial" panose="020B0604020202020204" pitchFamily="34" charset="0"/>
          </a:endParaRPr>
        </a:p>
      </dgm:t>
    </dgm:pt>
    <dgm:pt modelId="{4EB15D56-710D-4A29-B713-351CEE6FB76B}" type="parTrans" cxnId="{43A2D45B-A393-44FD-B21C-8656A0C09AD3}">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E9AF50E9-7C85-4CBF-A0C8-5276DA8290EF}" type="sibTrans" cxnId="{43A2D45B-A393-44FD-B21C-8656A0C09AD3}">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4128D21E-B47C-4C6D-9208-7B3B1D18EA84}" type="pres">
      <dgm:prSet presAssocID="{1D213CFA-D7ED-4B86-B3A5-66F4712E1170}" presName="Name0" presStyleCnt="0">
        <dgm:presLayoutVars>
          <dgm:dir/>
          <dgm:resizeHandles/>
        </dgm:presLayoutVars>
      </dgm:prSet>
      <dgm:spPr/>
      <dgm:t>
        <a:bodyPr/>
        <a:lstStyle/>
        <a:p>
          <a:endParaRPr lang="ru-RU"/>
        </a:p>
      </dgm:t>
    </dgm:pt>
    <dgm:pt modelId="{ED1710CB-7D0E-49CB-A811-B4B302A6AE80}" type="pres">
      <dgm:prSet presAssocID="{2263A4FF-3785-4AF7-95A8-1D2BC07D8E58}" presName="compNode" presStyleCnt="0"/>
      <dgm:spPr/>
    </dgm:pt>
    <dgm:pt modelId="{1C09CF13-59E0-4768-A630-691404B905ED}" type="pres">
      <dgm:prSet presAssocID="{2263A4FF-3785-4AF7-95A8-1D2BC07D8E58}" presName="dummyConnPt" presStyleCnt="0"/>
      <dgm:spPr/>
    </dgm:pt>
    <dgm:pt modelId="{34155665-8EEE-44F7-902F-66BEDABBC567}" type="pres">
      <dgm:prSet presAssocID="{2263A4FF-3785-4AF7-95A8-1D2BC07D8E58}" presName="node" presStyleLbl="node1" presStyleIdx="0" presStyleCnt="7">
        <dgm:presLayoutVars>
          <dgm:bulletEnabled val="1"/>
        </dgm:presLayoutVars>
      </dgm:prSet>
      <dgm:spPr>
        <a:prstGeom prst="roundRect">
          <a:avLst>
            <a:gd name="adj" fmla="val 10000"/>
          </a:avLst>
        </a:prstGeom>
      </dgm:spPr>
      <dgm:t>
        <a:bodyPr/>
        <a:lstStyle/>
        <a:p>
          <a:endParaRPr lang="ru-RU"/>
        </a:p>
      </dgm:t>
    </dgm:pt>
    <dgm:pt modelId="{A5C4CB57-3DF7-44DC-A37A-EDD1AC67908D}" type="pres">
      <dgm:prSet presAssocID="{104CF6BF-5F6D-43A8-B0D0-7ED091FCFF23}" presName="sibTrans" presStyleLbl="bgSibTrans2D1" presStyleIdx="0" presStyleCnt="6"/>
      <dgm:spPr>
        <a:prstGeom prst="rect">
          <a:avLst/>
        </a:prstGeom>
      </dgm:spPr>
      <dgm:t>
        <a:bodyPr/>
        <a:lstStyle/>
        <a:p>
          <a:endParaRPr lang="ru-RU"/>
        </a:p>
      </dgm:t>
    </dgm:pt>
    <dgm:pt modelId="{E992A469-1D9E-4AAE-95F5-C6B7E92E008A}" type="pres">
      <dgm:prSet presAssocID="{48B16899-C2EB-405A-A37C-BFA604FEA505}" presName="compNode" presStyleCnt="0"/>
      <dgm:spPr/>
    </dgm:pt>
    <dgm:pt modelId="{98C716AF-C687-44D9-818F-B82A41366C0F}" type="pres">
      <dgm:prSet presAssocID="{48B16899-C2EB-405A-A37C-BFA604FEA505}" presName="dummyConnPt" presStyleCnt="0"/>
      <dgm:spPr/>
    </dgm:pt>
    <dgm:pt modelId="{C0D074E3-D837-4D0C-9F7F-7C197FA1F9CA}" type="pres">
      <dgm:prSet presAssocID="{48B16899-C2EB-405A-A37C-BFA604FEA505}" presName="node" presStyleLbl="node1" presStyleIdx="1" presStyleCnt="7">
        <dgm:presLayoutVars>
          <dgm:bulletEnabled val="1"/>
        </dgm:presLayoutVars>
      </dgm:prSet>
      <dgm:spPr>
        <a:prstGeom prst="roundRect">
          <a:avLst>
            <a:gd name="adj" fmla="val 10000"/>
          </a:avLst>
        </a:prstGeom>
      </dgm:spPr>
      <dgm:t>
        <a:bodyPr/>
        <a:lstStyle/>
        <a:p>
          <a:endParaRPr lang="ru-RU"/>
        </a:p>
      </dgm:t>
    </dgm:pt>
    <dgm:pt modelId="{3C48D215-2079-4A3B-B8FC-40B4C773B1BB}" type="pres">
      <dgm:prSet presAssocID="{9A1BAD81-79F3-4D6B-8D41-5145EF91A45B}" presName="sibTrans" presStyleLbl="bgSibTrans2D1" presStyleIdx="1" presStyleCnt="6"/>
      <dgm:spPr>
        <a:prstGeom prst="rect">
          <a:avLst/>
        </a:prstGeom>
      </dgm:spPr>
      <dgm:t>
        <a:bodyPr/>
        <a:lstStyle/>
        <a:p>
          <a:endParaRPr lang="ru-RU"/>
        </a:p>
      </dgm:t>
    </dgm:pt>
    <dgm:pt modelId="{9677F344-0150-4280-8334-2C22FCEB5DDC}" type="pres">
      <dgm:prSet presAssocID="{724DA617-3BF4-44C6-B0C5-C38D19BCC838}" presName="compNode" presStyleCnt="0"/>
      <dgm:spPr/>
    </dgm:pt>
    <dgm:pt modelId="{E53CDAC3-A598-4D69-995B-75FE2F9692B2}" type="pres">
      <dgm:prSet presAssocID="{724DA617-3BF4-44C6-B0C5-C38D19BCC838}" presName="dummyConnPt" presStyleCnt="0"/>
      <dgm:spPr/>
    </dgm:pt>
    <dgm:pt modelId="{0C5F026A-BF64-4986-889A-786F7A775165}" type="pres">
      <dgm:prSet presAssocID="{724DA617-3BF4-44C6-B0C5-C38D19BCC838}" presName="node" presStyleLbl="node1" presStyleIdx="2" presStyleCnt="7">
        <dgm:presLayoutVars>
          <dgm:bulletEnabled val="1"/>
        </dgm:presLayoutVars>
      </dgm:prSet>
      <dgm:spPr>
        <a:prstGeom prst="roundRect">
          <a:avLst>
            <a:gd name="adj" fmla="val 10000"/>
          </a:avLst>
        </a:prstGeom>
      </dgm:spPr>
      <dgm:t>
        <a:bodyPr/>
        <a:lstStyle/>
        <a:p>
          <a:endParaRPr lang="ru-RU"/>
        </a:p>
      </dgm:t>
    </dgm:pt>
    <dgm:pt modelId="{CD2E8DF1-0916-421D-90CE-A7AAC25D8677}" type="pres">
      <dgm:prSet presAssocID="{C42B1152-A5DB-4436-84A9-D79C4BDEA145}" presName="sibTrans" presStyleLbl="bgSibTrans2D1" presStyleIdx="2" presStyleCnt="6"/>
      <dgm:spPr>
        <a:prstGeom prst="rect">
          <a:avLst/>
        </a:prstGeom>
      </dgm:spPr>
      <dgm:t>
        <a:bodyPr/>
        <a:lstStyle/>
        <a:p>
          <a:endParaRPr lang="ru-RU"/>
        </a:p>
      </dgm:t>
    </dgm:pt>
    <dgm:pt modelId="{24A2CC24-5684-45FB-8FCB-B4DD5581C32F}" type="pres">
      <dgm:prSet presAssocID="{C0146B2C-E860-429E-9AF5-0832FDC03C02}" presName="compNode" presStyleCnt="0"/>
      <dgm:spPr/>
    </dgm:pt>
    <dgm:pt modelId="{B27518C6-6CEB-4FAC-8A21-12B27DFA74AB}" type="pres">
      <dgm:prSet presAssocID="{C0146B2C-E860-429E-9AF5-0832FDC03C02}" presName="dummyConnPt" presStyleCnt="0"/>
      <dgm:spPr/>
    </dgm:pt>
    <dgm:pt modelId="{0D07EC22-6D64-4842-93A7-A3548D297285}" type="pres">
      <dgm:prSet presAssocID="{C0146B2C-E860-429E-9AF5-0832FDC03C02}" presName="node" presStyleLbl="node1" presStyleIdx="3" presStyleCnt="7">
        <dgm:presLayoutVars>
          <dgm:bulletEnabled val="1"/>
        </dgm:presLayoutVars>
      </dgm:prSet>
      <dgm:spPr>
        <a:prstGeom prst="roundRect">
          <a:avLst>
            <a:gd name="adj" fmla="val 10000"/>
          </a:avLst>
        </a:prstGeom>
      </dgm:spPr>
      <dgm:t>
        <a:bodyPr/>
        <a:lstStyle/>
        <a:p>
          <a:endParaRPr lang="ru-RU"/>
        </a:p>
      </dgm:t>
    </dgm:pt>
    <dgm:pt modelId="{BC73BE02-6C94-4B54-B88A-E0802A81F3E1}" type="pres">
      <dgm:prSet presAssocID="{9C5BA453-B2BB-4042-B596-3F5E40192828}" presName="sibTrans" presStyleLbl="bgSibTrans2D1" presStyleIdx="3" presStyleCnt="6"/>
      <dgm:spPr>
        <a:prstGeom prst="rect">
          <a:avLst/>
        </a:prstGeom>
      </dgm:spPr>
      <dgm:t>
        <a:bodyPr/>
        <a:lstStyle/>
        <a:p>
          <a:endParaRPr lang="ru-RU"/>
        </a:p>
      </dgm:t>
    </dgm:pt>
    <dgm:pt modelId="{51453EE1-8FB0-4B6E-B420-ACC3C57FD314}" type="pres">
      <dgm:prSet presAssocID="{541A8B71-19A4-4928-A956-FBABEE9FED9A}" presName="compNode" presStyleCnt="0"/>
      <dgm:spPr/>
    </dgm:pt>
    <dgm:pt modelId="{BEAD4491-B9CE-408E-AF1A-F812370397EC}" type="pres">
      <dgm:prSet presAssocID="{541A8B71-19A4-4928-A956-FBABEE9FED9A}" presName="dummyConnPt" presStyleCnt="0"/>
      <dgm:spPr/>
    </dgm:pt>
    <dgm:pt modelId="{DC6D87C8-B10B-4A98-AFA0-910F6E57D9E5}" type="pres">
      <dgm:prSet presAssocID="{541A8B71-19A4-4928-A956-FBABEE9FED9A}" presName="node" presStyleLbl="node1" presStyleIdx="4" presStyleCnt="7">
        <dgm:presLayoutVars>
          <dgm:bulletEnabled val="1"/>
        </dgm:presLayoutVars>
      </dgm:prSet>
      <dgm:spPr>
        <a:prstGeom prst="roundRect">
          <a:avLst>
            <a:gd name="adj" fmla="val 10000"/>
          </a:avLst>
        </a:prstGeom>
      </dgm:spPr>
      <dgm:t>
        <a:bodyPr/>
        <a:lstStyle/>
        <a:p>
          <a:endParaRPr lang="ru-RU"/>
        </a:p>
      </dgm:t>
    </dgm:pt>
    <dgm:pt modelId="{1BB2467B-093F-4A9B-A64C-EEAE415E3547}" type="pres">
      <dgm:prSet presAssocID="{E85FF84F-B0E7-4540-A2CE-269C97C0C6CB}" presName="sibTrans" presStyleLbl="bgSibTrans2D1" presStyleIdx="4" presStyleCnt="6"/>
      <dgm:spPr>
        <a:prstGeom prst="rect">
          <a:avLst/>
        </a:prstGeom>
      </dgm:spPr>
      <dgm:t>
        <a:bodyPr/>
        <a:lstStyle/>
        <a:p>
          <a:endParaRPr lang="ru-RU"/>
        </a:p>
      </dgm:t>
    </dgm:pt>
    <dgm:pt modelId="{7CAA76A7-827B-46F1-A158-EBE9DB4CD6A6}" type="pres">
      <dgm:prSet presAssocID="{6E3D7AF1-FFE5-4CD5-9D56-370F18A68C60}" presName="compNode" presStyleCnt="0"/>
      <dgm:spPr/>
    </dgm:pt>
    <dgm:pt modelId="{1974B2A3-FEDD-48DF-8A85-098773EAEEAE}" type="pres">
      <dgm:prSet presAssocID="{6E3D7AF1-FFE5-4CD5-9D56-370F18A68C60}" presName="dummyConnPt" presStyleCnt="0"/>
      <dgm:spPr/>
    </dgm:pt>
    <dgm:pt modelId="{3695DBF1-D07A-4634-9AB5-A967549F86E9}" type="pres">
      <dgm:prSet presAssocID="{6E3D7AF1-FFE5-4CD5-9D56-370F18A68C60}" presName="node" presStyleLbl="node1" presStyleIdx="5" presStyleCnt="7">
        <dgm:presLayoutVars>
          <dgm:bulletEnabled val="1"/>
        </dgm:presLayoutVars>
      </dgm:prSet>
      <dgm:spPr>
        <a:prstGeom prst="roundRect">
          <a:avLst>
            <a:gd name="adj" fmla="val 10000"/>
          </a:avLst>
        </a:prstGeom>
      </dgm:spPr>
      <dgm:t>
        <a:bodyPr/>
        <a:lstStyle/>
        <a:p>
          <a:endParaRPr lang="ru-RU"/>
        </a:p>
      </dgm:t>
    </dgm:pt>
    <dgm:pt modelId="{417ED523-3B63-40D2-912C-26F093C0A2BD}" type="pres">
      <dgm:prSet presAssocID="{BCEC3C70-D0D4-4B4B-93AD-71EC9E2A31FA}" presName="sibTrans" presStyleLbl="bgSibTrans2D1" presStyleIdx="5" presStyleCnt="6"/>
      <dgm:spPr>
        <a:prstGeom prst="rect">
          <a:avLst/>
        </a:prstGeom>
      </dgm:spPr>
      <dgm:t>
        <a:bodyPr/>
        <a:lstStyle/>
        <a:p>
          <a:endParaRPr lang="ru-RU"/>
        </a:p>
      </dgm:t>
    </dgm:pt>
    <dgm:pt modelId="{160C240F-1B33-4875-A7F8-6B708EB06BA9}" type="pres">
      <dgm:prSet presAssocID="{669D0F2A-E4E6-4A72-AF95-2F16E065B252}" presName="compNode" presStyleCnt="0"/>
      <dgm:spPr/>
    </dgm:pt>
    <dgm:pt modelId="{D7561B7C-BC45-4428-AB70-D8BF79656329}" type="pres">
      <dgm:prSet presAssocID="{669D0F2A-E4E6-4A72-AF95-2F16E065B252}" presName="dummyConnPt" presStyleCnt="0"/>
      <dgm:spPr/>
    </dgm:pt>
    <dgm:pt modelId="{F2B284B8-0E7C-44D7-9BF6-0F6B2EE0D26F}" type="pres">
      <dgm:prSet presAssocID="{669D0F2A-E4E6-4A72-AF95-2F16E065B252}" presName="node" presStyleLbl="node1" presStyleIdx="6" presStyleCnt="7">
        <dgm:presLayoutVars>
          <dgm:bulletEnabled val="1"/>
        </dgm:presLayoutVars>
      </dgm:prSet>
      <dgm:spPr>
        <a:prstGeom prst="roundRect">
          <a:avLst>
            <a:gd name="adj" fmla="val 10000"/>
          </a:avLst>
        </a:prstGeom>
      </dgm:spPr>
      <dgm:t>
        <a:bodyPr/>
        <a:lstStyle/>
        <a:p>
          <a:endParaRPr lang="ru-RU"/>
        </a:p>
      </dgm:t>
    </dgm:pt>
  </dgm:ptLst>
  <dgm:cxnLst>
    <dgm:cxn modelId="{CF7E8703-7345-445E-92C4-74CC946BF801}" srcId="{1D213CFA-D7ED-4B86-B3A5-66F4712E1170}" destId="{541A8B71-19A4-4928-A956-FBABEE9FED9A}" srcOrd="4" destOrd="0" parTransId="{AABFA69D-FAED-4BF9-93FD-8AD26CBC5C52}" sibTransId="{E85FF84F-B0E7-4540-A2CE-269C97C0C6CB}"/>
    <dgm:cxn modelId="{79E509F4-71EE-4122-B13C-8E480841BF1E}" type="presOf" srcId="{9A1BAD81-79F3-4D6B-8D41-5145EF91A45B}" destId="{3C48D215-2079-4A3B-B8FC-40B4C773B1BB}" srcOrd="0" destOrd="0" presId="urn:microsoft.com/office/officeart/2005/8/layout/bProcess4"/>
    <dgm:cxn modelId="{E086818D-8223-49B1-B56E-2968B25556CD}" srcId="{1D213CFA-D7ED-4B86-B3A5-66F4712E1170}" destId="{724DA617-3BF4-44C6-B0C5-C38D19BCC838}" srcOrd="2" destOrd="0" parTransId="{CDA53E6D-A043-43E3-8333-46F4FB46774D}" sibTransId="{C42B1152-A5DB-4436-84A9-D79C4BDEA145}"/>
    <dgm:cxn modelId="{A0E02E32-EA4E-46A0-AE38-EC3C0B09BEB1}" type="presOf" srcId="{48B16899-C2EB-405A-A37C-BFA604FEA505}" destId="{C0D074E3-D837-4D0C-9F7F-7C197FA1F9CA}" srcOrd="0" destOrd="0" presId="urn:microsoft.com/office/officeart/2005/8/layout/bProcess4"/>
    <dgm:cxn modelId="{963184A3-5887-44C9-9457-BC6BBBEBFDC5}" type="presOf" srcId="{1D213CFA-D7ED-4B86-B3A5-66F4712E1170}" destId="{4128D21E-B47C-4C6D-9208-7B3B1D18EA84}" srcOrd="0" destOrd="0" presId="urn:microsoft.com/office/officeart/2005/8/layout/bProcess4"/>
    <dgm:cxn modelId="{4E3C34C9-26E3-4DE4-8E5A-06693B51FBB1}" type="presOf" srcId="{6E3D7AF1-FFE5-4CD5-9D56-370F18A68C60}" destId="{3695DBF1-D07A-4634-9AB5-A967549F86E9}" srcOrd="0" destOrd="0" presId="urn:microsoft.com/office/officeart/2005/8/layout/bProcess4"/>
    <dgm:cxn modelId="{269E1E06-75F8-440B-A192-15DD6EE9D0FF}" type="presOf" srcId="{C0146B2C-E860-429E-9AF5-0832FDC03C02}" destId="{0D07EC22-6D64-4842-93A7-A3548D297285}" srcOrd="0" destOrd="0" presId="urn:microsoft.com/office/officeart/2005/8/layout/bProcess4"/>
    <dgm:cxn modelId="{6264BFB7-4E7D-4E18-B082-06097FDBA514}" type="presOf" srcId="{2263A4FF-3785-4AF7-95A8-1D2BC07D8E58}" destId="{34155665-8EEE-44F7-902F-66BEDABBC567}" srcOrd="0" destOrd="0" presId="urn:microsoft.com/office/officeart/2005/8/layout/bProcess4"/>
    <dgm:cxn modelId="{3747CDF2-752A-4A0D-B13F-FB4ABF7B2A5D}" type="presOf" srcId="{724DA617-3BF4-44C6-B0C5-C38D19BCC838}" destId="{0C5F026A-BF64-4986-889A-786F7A775165}" srcOrd="0" destOrd="0" presId="urn:microsoft.com/office/officeart/2005/8/layout/bProcess4"/>
    <dgm:cxn modelId="{ED7F7232-8FB4-46D9-AB4F-E32CE1493EEA}" srcId="{1D213CFA-D7ED-4B86-B3A5-66F4712E1170}" destId="{6E3D7AF1-FFE5-4CD5-9D56-370F18A68C60}" srcOrd="5" destOrd="0" parTransId="{87E7D150-3656-4C7C-B584-5D3FF6BC8685}" sibTransId="{BCEC3C70-D0D4-4B4B-93AD-71EC9E2A31FA}"/>
    <dgm:cxn modelId="{B88142D3-9200-462A-8C2D-8B8A12EF043B}" type="presOf" srcId="{BCEC3C70-D0D4-4B4B-93AD-71EC9E2A31FA}" destId="{417ED523-3B63-40D2-912C-26F093C0A2BD}" srcOrd="0" destOrd="0" presId="urn:microsoft.com/office/officeart/2005/8/layout/bProcess4"/>
    <dgm:cxn modelId="{B69D33E1-775B-4D94-A845-80E82E387792}" type="presOf" srcId="{9C5BA453-B2BB-4042-B596-3F5E40192828}" destId="{BC73BE02-6C94-4B54-B88A-E0802A81F3E1}" srcOrd="0" destOrd="0" presId="urn:microsoft.com/office/officeart/2005/8/layout/bProcess4"/>
    <dgm:cxn modelId="{A4FB24EA-D58B-4942-A399-F0955D2E3E87}" type="presOf" srcId="{C42B1152-A5DB-4436-84A9-D79C4BDEA145}" destId="{CD2E8DF1-0916-421D-90CE-A7AAC25D8677}" srcOrd="0" destOrd="0" presId="urn:microsoft.com/office/officeart/2005/8/layout/bProcess4"/>
    <dgm:cxn modelId="{56050088-30B4-46B0-B69A-D0DEDB6847EB}" srcId="{1D213CFA-D7ED-4B86-B3A5-66F4712E1170}" destId="{2263A4FF-3785-4AF7-95A8-1D2BC07D8E58}" srcOrd="0" destOrd="0" parTransId="{A18CEC40-BEA7-41E5-83A3-D0123227255E}" sibTransId="{104CF6BF-5F6D-43A8-B0D0-7ED091FCFF23}"/>
    <dgm:cxn modelId="{D8054068-96B6-4E45-A849-783CDDC5E789}" type="presOf" srcId="{669D0F2A-E4E6-4A72-AF95-2F16E065B252}" destId="{F2B284B8-0E7C-44D7-9BF6-0F6B2EE0D26F}" srcOrd="0" destOrd="0" presId="urn:microsoft.com/office/officeart/2005/8/layout/bProcess4"/>
    <dgm:cxn modelId="{6CF5BCF8-E85D-48D9-94CD-578A7BC25DBD}" srcId="{1D213CFA-D7ED-4B86-B3A5-66F4712E1170}" destId="{48B16899-C2EB-405A-A37C-BFA604FEA505}" srcOrd="1" destOrd="0" parTransId="{47A0BD79-43CE-4473-83E6-4A0E08556681}" sibTransId="{9A1BAD81-79F3-4D6B-8D41-5145EF91A45B}"/>
    <dgm:cxn modelId="{9A9C23C6-6779-4487-AC3C-E82E6D9E7C17}" type="presOf" srcId="{541A8B71-19A4-4928-A956-FBABEE9FED9A}" destId="{DC6D87C8-B10B-4A98-AFA0-910F6E57D9E5}" srcOrd="0" destOrd="0" presId="urn:microsoft.com/office/officeart/2005/8/layout/bProcess4"/>
    <dgm:cxn modelId="{43A2D45B-A393-44FD-B21C-8656A0C09AD3}" srcId="{1D213CFA-D7ED-4B86-B3A5-66F4712E1170}" destId="{669D0F2A-E4E6-4A72-AF95-2F16E065B252}" srcOrd="6" destOrd="0" parTransId="{4EB15D56-710D-4A29-B713-351CEE6FB76B}" sibTransId="{E9AF50E9-7C85-4CBF-A0C8-5276DA8290EF}"/>
    <dgm:cxn modelId="{097793E5-86B2-42F2-B0E8-DCB8A711E7E1}" srcId="{1D213CFA-D7ED-4B86-B3A5-66F4712E1170}" destId="{C0146B2C-E860-429E-9AF5-0832FDC03C02}" srcOrd="3" destOrd="0" parTransId="{F3F7509F-92A8-4ABD-AAAD-60610040170B}" sibTransId="{9C5BA453-B2BB-4042-B596-3F5E40192828}"/>
    <dgm:cxn modelId="{2E5EED77-8D8D-483D-B665-C1BAD453CCE8}" type="presOf" srcId="{104CF6BF-5F6D-43A8-B0D0-7ED091FCFF23}" destId="{A5C4CB57-3DF7-44DC-A37A-EDD1AC67908D}" srcOrd="0" destOrd="0" presId="urn:microsoft.com/office/officeart/2005/8/layout/bProcess4"/>
    <dgm:cxn modelId="{ED293095-C2C7-4C07-BC52-6B622AA18227}" type="presOf" srcId="{E85FF84F-B0E7-4540-A2CE-269C97C0C6CB}" destId="{1BB2467B-093F-4A9B-A64C-EEAE415E3547}" srcOrd="0" destOrd="0" presId="urn:microsoft.com/office/officeart/2005/8/layout/bProcess4"/>
    <dgm:cxn modelId="{B569096C-3949-4B92-A900-449DBF86AC4C}" type="presParOf" srcId="{4128D21E-B47C-4C6D-9208-7B3B1D18EA84}" destId="{ED1710CB-7D0E-49CB-A811-B4B302A6AE80}" srcOrd="0" destOrd="0" presId="urn:microsoft.com/office/officeart/2005/8/layout/bProcess4"/>
    <dgm:cxn modelId="{EA862B44-CE3C-4365-B37B-D3A589EFC67D}" type="presParOf" srcId="{ED1710CB-7D0E-49CB-A811-B4B302A6AE80}" destId="{1C09CF13-59E0-4768-A630-691404B905ED}" srcOrd="0" destOrd="0" presId="urn:microsoft.com/office/officeart/2005/8/layout/bProcess4"/>
    <dgm:cxn modelId="{21B97498-2AA6-4E11-AC4E-9A86F7790446}" type="presParOf" srcId="{ED1710CB-7D0E-49CB-A811-B4B302A6AE80}" destId="{34155665-8EEE-44F7-902F-66BEDABBC567}" srcOrd="1" destOrd="0" presId="urn:microsoft.com/office/officeart/2005/8/layout/bProcess4"/>
    <dgm:cxn modelId="{57125642-C731-4892-987D-949A4E265C8A}" type="presParOf" srcId="{4128D21E-B47C-4C6D-9208-7B3B1D18EA84}" destId="{A5C4CB57-3DF7-44DC-A37A-EDD1AC67908D}" srcOrd="1" destOrd="0" presId="urn:microsoft.com/office/officeart/2005/8/layout/bProcess4"/>
    <dgm:cxn modelId="{67F8F956-88E1-47FC-B242-051E9E465B5B}" type="presParOf" srcId="{4128D21E-B47C-4C6D-9208-7B3B1D18EA84}" destId="{E992A469-1D9E-4AAE-95F5-C6B7E92E008A}" srcOrd="2" destOrd="0" presId="urn:microsoft.com/office/officeart/2005/8/layout/bProcess4"/>
    <dgm:cxn modelId="{7512FA59-83E6-41F3-8B5C-881B7171C602}" type="presParOf" srcId="{E992A469-1D9E-4AAE-95F5-C6B7E92E008A}" destId="{98C716AF-C687-44D9-818F-B82A41366C0F}" srcOrd="0" destOrd="0" presId="urn:microsoft.com/office/officeart/2005/8/layout/bProcess4"/>
    <dgm:cxn modelId="{CEF1AD97-2382-4221-85F4-7649E2B54829}" type="presParOf" srcId="{E992A469-1D9E-4AAE-95F5-C6B7E92E008A}" destId="{C0D074E3-D837-4D0C-9F7F-7C197FA1F9CA}" srcOrd="1" destOrd="0" presId="urn:microsoft.com/office/officeart/2005/8/layout/bProcess4"/>
    <dgm:cxn modelId="{C1F9BA7C-293B-49B1-8D33-A9BF2C863609}" type="presParOf" srcId="{4128D21E-B47C-4C6D-9208-7B3B1D18EA84}" destId="{3C48D215-2079-4A3B-B8FC-40B4C773B1BB}" srcOrd="3" destOrd="0" presId="urn:microsoft.com/office/officeart/2005/8/layout/bProcess4"/>
    <dgm:cxn modelId="{35733E09-FAEC-42E0-970A-422EEB5842FF}" type="presParOf" srcId="{4128D21E-B47C-4C6D-9208-7B3B1D18EA84}" destId="{9677F344-0150-4280-8334-2C22FCEB5DDC}" srcOrd="4" destOrd="0" presId="urn:microsoft.com/office/officeart/2005/8/layout/bProcess4"/>
    <dgm:cxn modelId="{5EEF102B-6A14-43DA-AA79-365CAB203D28}" type="presParOf" srcId="{9677F344-0150-4280-8334-2C22FCEB5DDC}" destId="{E53CDAC3-A598-4D69-995B-75FE2F9692B2}" srcOrd="0" destOrd="0" presId="urn:microsoft.com/office/officeart/2005/8/layout/bProcess4"/>
    <dgm:cxn modelId="{5B203F3B-18F8-4E2A-BA57-21978DE3FA0F}" type="presParOf" srcId="{9677F344-0150-4280-8334-2C22FCEB5DDC}" destId="{0C5F026A-BF64-4986-889A-786F7A775165}" srcOrd="1" destOrd="0" presId="urn:microsoft.com/office/officeart/2005/8/layout/bProcess4"/>
    <dgm:cxn modelId="{4EDF901E-2AB1-4B2E-8E6C-1DA9A05F02E2}" type="presParOf" srcId="{4128D21E-B47C-4C6D-9208-7B3B1D18EA84}" destId="{CD2E8DF1-0916-421D-90CE-A7AAC25D8677}" srcOrd="5" destOrd="0" presId="urn:microsoft.com/office/officeart/2005/8/layout/bProcess4"/>
    <dgm:cxn modelId="{98DB751A-ABC8-4004-9FA6-402D74609689}" type="presParOf" srcId="{4128D21E-B47C-4C6D-9208-7B3B1D18EA84}" destId="{24A2CC24-5684-45FB-8FCB-B4DD5581C32F}" srcOrd="6" destOrd="0" presId="urn:microsoft.com/office/officeart/2005/8/layout/bProcess4"/>
    <dgm:cxn modelId="{1C95788F-AD24-4F7F-BD0C-6933797BD0EF}" type="presParOf" srcId="{24A2CC24-5684-45FB-8FCB-B4DD5581C32F}" destId="{B27518C6-6CEB-4FAC-8A21-12B27DFA74AB}" srcOrd="0" destOrd="0" presId="urn:microsoft.com/office/officeart/2005/8/layout/bProcess4"/>
    <dgm:cxn modelId="{B34001C8-02DB-4B70-A23D-FF550C33F349}" type="presParOf" srcId="{24A2CC24-5684-45FB-8FCB-B4DD5581C32F}" destId="{0D07EC22-6D64-4842-93A7-A3548D297285}" srcOrd="1" destOrd="0" presId="urn:microsoft.com/office/officeart/2005/8/layout/bProcess4"/>
    <dgm:cxn modelId="{4E34B0EE-4ABB-4604-9E98-47C0A45F157D}" type="presParOf" srcId="{4128D21E-B47C-4C6D-9208-7B3B1D18EA84}" destId="{BC73BE02-6C94-4B54-B88A-E0802A81F3E1}" srcOrd="7" destOrd="0" presId="urn:microsoft.com/office/officeart/2005/8/layout/bProcess4"/>
    <dgm:cxn modelId="{5FD74419-CF7D-44E0-BDCF-41C32FFEF4F0}" type="presParOf" srcId="{4128D21E-B47C-4C6D-9208-7B3B1D18EA84}" destId="{51453EE1-8FB0-4B6E-B420-ACC3C57FD314}" srcOrd="8" destOrd="0" presId="urn:microsoft.com/office/officeart/2005/8/layout/bProcess4"/>
    <dgm:cxn modelId="{54381C27-5A48-4B43-A66C-105A727EA823}" type="presParOf" srcId="{51453EE1-8FB0-4B6E-B420-ACC3C57FD314}" destId="{BEAD4491-B9CE-408E-AF1A-F812370397EC}" srcOrd="0" destOrd="0" presId="urn:microsoft.com/office/officeart/2005/8/layout/bProcess4"/>
    <dgm:cxn modelId="{FBCD33D7-B16C-4B78-83B9-72C60E2D827D}" type="presParOf" srcId="{51453EE1-8FB0-4B6E-B420-ACC3C57FD314}" destId="{DC6D87C8-B10B-4A98-AFA0-910F6E57D9E5}" srcOrd="1" destOrd="0" presId="urn:microsoft.com/office/officeart/2005/8/layout/bProcess4"/>
    <dgm:cxn modelId="{4342B4ED-BA17-48CE-8C98-8A8169C16E6C}" type="presParOf" srcId="{4128D21E-B47C-4C6D-9208-7B3B1D18EA84}" destId="{1BB2467B-093F-4A9B-A64C-EEAE415E3547}" srcOrd="9" destOrd="0" presId="urn:microsoft.com/office/officeart/2005/8/layout/bProcess4"/>
    <dgm:cxn modelId="{95DC5516-B750-4157-8E14-163AD51A079A}" type="presParOf" srcId="{4128D21E-B47C-4C6D-9208-7B3B1D18EA84}" destId="{7CAA76A7-827B-46F1-A158-EBE9DB4CD6A6}" srcOrd="10" destOrd="0" presId="urn:microsoft.com/office/officeart/2005/8/layout/bProcess4"/>
    <dgm:cxn modelId="{752050E4-737A-493F-A630-9B81AFCBB131}" type="presParOf" srcId="{7CAA76A7-827B-46F1-A158-EBE9DB4CD6A6}" destId="{1974B2A3-FEDD-48DF-8A85-098773EAEEAE}" srcOrd="0" destOrd="0" presId="urn:microsoft.com/office/officeart/2005/8/layout/bProcess4"/>
    <dgm:cxn modelId="{F2713F1E-368F-4CAB-BC24-B94FAE3B8D35}" type="presParOf" srcId="{7CAA76A7-827B-46F1-A158-EBE9DB4CD6A6}" destId="{3695DBF1-D07A-4634-9AB5-A967549F86E9}" srcOrd="1" destOrd="0" presId="urn:microsoft.com/office/officeart/2005/8/layout/bProcess4"/>
    <dgm:cxn modelId="{5735D73B-2199-4CF5-A11C-914C1C4036EA}" type="presParOf" srcId="{4128D21E-B47C-4C6D-9208-7B3B1D18EA84}" destId="{417ED523-3B63-40D2-912C-26F093C0A2BD}" srcOrd="11" destOrd="0" presId="urn:microsoft.com/office/officeart/2005/8/layout/bProcess4"/>
    <dgm:cxn modelId="{89631E67-E1E9-4FFE-BAF7-C60C3718DB2A}" type="presParOf" srcId="{4128D21E-B47C-4C6D-9208-7B3B1D18EA84}" destId="{160C240F-1B33-4875-A7F8-6B708EB06BA9}" srcOrd="12" destOrd="0" presId="urn:microsoft.com/office/officeart/2005/8/layout/bProcess4"/>
    <dgm:cxn modelId="{8602E948-016B-4DD4-B184-3DDEBC15FE9D}" type="presParOf" srcId="{160C240F-1B33-4875-A7F8-6B708EB06BA9}" destId="{D7561B7C-BC45-4428-AB70-D8BF79656329}" srcOrd="0" destOrd="0" presId="urn:microsoft.com/office/officeart/2005/8/layout/bProcess4"/>
    <dgm:cxn modelId="{78F1F9D5-D5C1-448D-B13C-A9A8DEC35F96}" type="presParOf" srcId="{160C240F-1B33-4875-A7F8-6B708EB06BA9}" destId="{F2B284B8-0E7C-44D7-9BF6-0F6B2EE0D26F}"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8C246-4C45-4E2E-A281-B1806B9153AA}">
      <dsp:nvSpPr>
        <dsp:cNvPr id="0" name=""/>
        <dsp:cNvSpPr/>
      </dsp:nvSpPr>
      <dsp:spPr>
        <a:xfrm>
          <a:off x="602617" y="0"/>
          <a:ext cx="2865558" cy="2672254"/>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spc="20" dirty="0" smtClean="0">
              <a:solidFill>
                <a:sysClr val="window" lastClr="FFFFFF"/>
              </a:solidFill>
              <a:latin typeface="Arial" panose="020B0604020202020204" pitchFamily="34" charset="0"/>
              <a:ea typeface="+mn-ea"/>
              <a:cs typeface="Arial" panose="020B0604020202020204" pitchFamily="34" charset="0"/>
            </a:rPr>
            <a:t>თ</a:t>
          </a:r>
          <a:r>
            <a:rPr lang="ka-GE" sz="1400" b="1" kern="1200" spc="20" dirty="0" smtClean="0">
              <a:solidFill>
                <a:sysClr val="window" lastClr="FFFFFF"/>
              </a:solidFill>
              <a:latin typeface="Arial" panose="020B0604020202020204" pitchFamily="34" charset="0"/>
              <a:ea typeface="+mn-ea"/>
              <a:cs typeface="Arial" panose="020B0604020202020204" pitchFamily="34" charset="0"/>
            </a:rPr>
            <a:t>ითოეულ ისაწარმოო და სამშენებლო პროცესის კონტროლი</a:t>
          </a:r>
          <a:endParaRPr lang="ru-RU" sz="1400" kern="1200" dirty="0">
            <a:solidFill>
              <a:sysClr val="window" lastClr="FFFFFF"/>
            </a:solidFill>
            <a:latin typeface="Arial" panose="020B0604020202020204" pitchFamily="34" charset="0"/>
            <a:ea typeface="+mn-ea"/>
            <a:cs typeface="Arial" panose="020B0604020202020204" pitchFamily="34" charset="0"/>
          </a:endParaRPr>
        </a:p>
      </dsp:txBody>
      <dsp:txXfrm>
        <a:off x="633924" y="1100208"/>
        <a:ext cx="2802944" cy="1006287"/>
      </dsp:txXfrm>
    </dsp:sp>
    <dsp:sp modelId="{91C01EFF-E258-4F98-85F5-D61568C229FE}">
      <dsp:nvSpPr>
        <dsp:cNvPr id="0" name=""/>
        <dsp:cNvSpPr/>
      </dsp:nvSpPr>
      <dsp:spPr>
        <a:xfrm>
          <a:off x="1590466" y="160335"/>
          <a:ext cx="889860" cy="8898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3D88020E-8495-4872-9DD2-C3FBFFFD55DF}">
      <dsp:nvSpPr>
        <dsp:cNvPr id="0" name=""/>
        <dsp:cNvSpPr/>
      </dsp:nvSpPr>
      <dsp:spPr>
        <a:xfrm>
          <a:off x="3547101" y="0"/>
          <a:ext cx="2178234" cy="2672254"/>
        </a:xfrm>
        <a:prstGeom prst="roundRect">
          <a:avLst>
            <a:gd name="adj" fmla="val 10000"/>
          </a:avLst>
        </a:prstGeom>
        <a:solidFill>
          <a:srgbClr val="C0504D">
            <a:hueOff val="3121013"/>
            <a:satOff val="-3893"/>
            <a:lumOff val="91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ka-GE" sz="1400" b="1" kern="1200" spc="20" dirty="0" smtClean="0">
              <a:solidFill>
                <a:sysClr val="window" lastClr="FFFFFF"/>
              </a:solidFill>
              <a:latin typeface="Arial"/>
              <a:ea typeface="+mn-ea"/>
              <a:cs typeface="+mn-cs"/>
            </a:rPr>
            <a:t>ნარჩენების სახეობის, შემადგენლობის, ფიზიკური და ქიმიური თვისებების და რაოდენობის განსაზღვრა</a:t>
          </a:r>
          <a:r>
            <a:rPr lang="ka-GE" sz="1400" b="1" kern="1200" spc="20" dirty="0" smtClean="0">
              <a:solidFill>
                <a:sysClr val="window" lastClr="FFFFFF"/>
              </a:solidFill>
              <a:latin typeface="+mn-lt"/>
              <a:ea typeface="+mn-ea"/>
              <a:cs typeface="+mn-cs"/>
            </a:rPr>
            <a:t>и</a:t>
          </a:r>
          <a:endParaRPr lang="ru-RU" sz="1400" kern="1200" dirty="0">
            <a:solidFill>
              <a:sysClr val="window" lastClr="FFFFFF"/>
            </a:solidFill>
            <a:latin typeface="Calibri"/>
            <a:ea typeface="+mn-ea"/>
            <a:cs typeface="+mn-cs"/>
          </a:endParaRPr>
        </a:p>
      </dsp:txBody>
      <dsp:txXfrm>
        <a:off x="3578408" y="1100208"/>
        <a:ext cx="2115620" cy="1006287"/>
      </dsp:txXfrm>
    </dsp:sp>
    <dsp:sp modelId="{2548AE3A-4785-40E1-A433-B8E04606261A}">
      <dsp:nvSpPr>
        <dsp:cNvPr id="0" name=""/>
        <dsp:cNvSpPr/>
      </dsp:nvSpPr>
      <dsp:spPr>
        <a:xfrm>
          <a:off x="4225168" y="160335"/>
          <a:ext cx="889860" cy="88986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B2F31B68-6321-4100-B0D6-033AC377F899}">
      <dsp:nvSpPr>
        <dsp:cNvPr id="0" name=""/>
        <dsp:cNvSpPr/>
      </dsp:nvSpPr>
      <dsp:spPr>
        <a:xfrm>
          <a:off x="5872021" y="0"/>
          <a:ext cx="2246595" cy="2672254"/>
        </a:xfrm>
        <a:prstGeom prst="roundRect">
          <a:avLst>
            <a:gd name="adj" fmla="val 10000"/>
          </a:avLst>
        </a:prstGeom>
        <a:solidFill>
          <a:srgbClr val="C0504D">
            <a:hueOff val="4681519"/>
            <a:satOff val="-5839"/>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spc="20" dirty="0" smtClean="0">
              <a:solidFill>
                <a:sysClr val="window" lastClr="FFFFFF"/>
              </a:solidFill>
              <a:latin typeface="Arial"/>
              <a:ea typeface="+mn-ea"/>
              <a:cs typeface="+mn-cs"/>
            </a:rPr>
            <a:t>ნ</a:t>
          </a:r>
          <a:r>
            <a:rPr lang="ka-GE" sz="1400" b="1" kern="1200" spc="20" dirty="0" smtClean="0">
              <a:solidFill>
                <a:sysClr val="window" lastClr="FFFFFF"/>
              </a:solidFill>
              <a:latin typeface="Arial"/>
              <a:ea typeface="+mn-ea"/>
              <a:cs typeface="+mn-cs"/>
            </a:rPr>
            <a:t>არჩენების შეგროვება, დეოებით განთავსება, გატანა, დამუშავება</a:t>
          </a:r>
          <a:endParaRPr lang="ru-RU" sz="1400" kern="1200" dirty="0">
            <a:solidFill>
              <a:sysClr val="window" lastClr="FFFFFF"/>
            </a:solidFill>
            <a:latin typeface="Calibri"/>
            <a:ea typeface="+mn-ea"/>
            <a:cs typeface="+mn-cs"/>
          </a:endParaRPr>
        </a:p>
      </dsp:txBody>
      <dsp:txXfrm>
        <a:off x="5903328" y="1100208"/>
        <a:ext cx="2183981" cy="1006287"/>
      </dsp:txXfrm>
    </dsp:sp>
    <dsp:sp modelId="{043B8148-5A1E-4D1F-B9B1-93C149C264CB}">
      <dsp:nvSpPr>
        <dsp:cNvPr id="0" name=""/>
        <dsp:cNvSpPr/>
      </dsp:nvSpPr>
      <dsp:spPr>
        <a:xfrm>
          <a:off x="6550388" y="160335"/>
          <a:ext cx="889860" cy="88986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5B7C4A3C-F1C3-48E5-8D73-F04D17F95B8A}">
      <dsp:nvSpPr>
        <dsp:cNvPr id="0" name=""/>
        <dsp:cNvSpPr/>
      </dsp:nvSpPr>
      <dsp:spPr>
        <a:xfrm>
          <a:off x="900802" y="2137803"/>
          <a:ext cx="6919629" cy="400838"/>
        </a:xfrm>
        <a:prstGeom prst="leftRightArrow">
          <a:avLst/>
        </a:prstGeom>
        <a:solidFill>
          <a:srgbClr val="C0504D">
            <a:tint val="4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4CB57-3DF7-44DC-A37A-EDD1AC67908D}">
      <dsp:nvSpPr>
        <dsp:cNvPr id="0" name=""/>
        <dsp:cNvSpPr/>
      </dsp:nvSpPr>
      <dsp:spPr>
        <a:xfrm rot="5400000">
          <a:off x="6533" y="1077335"/>
          <a:ext cx="1682051" cy="202924"/>
        </a:xfrm>
        <a:prstGeom prst="rect">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34155665-8EEE-44F7-902F-66BEDABBC567}">
      <dsp:nvSpPr>
        <dsp:cNvPr id="0" name=""/>
        <dsp:cNvSpPr/>
      </dsp:nvSpPr>
      <dsp:spPr>
        <a:xfrm>
          <a:off x="392125" y="1856"/>
          <a:ext cx="2254711" cy="1352826"/>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a-GE" sz="1600" kern="1200" dirty="0">
              <a:solidFill>
                <a:srgbClr val="FFFF99"/>
              </a:solidFill>
              <a:latin typeface="Sylfaen"/>
              <a:ea typeface="+mn-ea"/>
              <a:cs typeface="Arial" panose="020B0604020202020204" pitchFamily="34" charset="0"/>
            </a:rPr>
            <a:t>ხანძარი/აფეთქება</a:t>
          </a:r>
          <a:endParaRPr lang="ru-RU" sz="1600" kern="1200" dirty="0">
            <a:solidFill>
              <a:srgbClr val="FFFF99"/>
            </a:solidFill>
            <a:latin typeface="Arial" panose="020B0604020202020204" pitchFamily="34" charset="0"/>
            <a:ea typeface="+mn-ea"/>
            <a:cs typeface="Arial" panose="020B0604020202020204" pitchFamily="34" charset="0"/>
          </a:endParaRPr>
        </a:p>
      </dsp:txBody>
      <dsp:txXfrm>
        <a:off x="431748" y="41479"/>
        <a:ext cx="2175465" cy="1273580"/>
      </dsp:txXfrm>
    </dsp:sp>
    <dsp:sp modelId="{3C48D215-2079-4A3B-B8FC-40B4C773B1BB}">
      <dsp:nvSpPr>
        <dsp:cNvPr id="0" name=""/>
        <dsp:cNvSpPr/>
      </dsp:nvSpPr>
      <dsp:spPr>
        <a:xfrm rot="5400000">
          <a:off x="6533" y="2768368"/>
          <a:ext cx="1682051" cy="202924"/>
        </a:xfrm>
        <a:prstGeom prst="rect">
          <a:avLst/>
        </a:prstGeom>
        <a:solidFill>
          <a:srgbClr val="C0504D">
            <a:hueOff val="936304"/>
            <a:satOff val="-1168"/>
            <a:lumOff val="275"/>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0D074E3-D837-4D0C-9F7F-7C197FA1F9CA}">
      <dsp:nvSpPr>
        <dsp:cNvPr id="0" name=""/>
        <dsp:cNvSpPr/>
      </dsp:nvSpPr>
      <dsp:spPr>
        <a:xfrm>
          <a:off x="392125" y="1692889"/>
          <a:ext cx="2254711" cy="1352826"/>
        </a:xfrm>
        <a:prstGeom prst="roundRect">
          <a:avLst>
            <a:gd name="adj" fmla="val 10000"/>
          </a:avLst>
        </a:prstGeom>
        <a:solidFill>
          <a:srgbClr val="C0504D">
            <a:hueOff val="780253"/>
            <a:satOff val="-973"/>
            <a:lumOff val="229"/>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a-GE" sz="1600" kern="1200" dirty="0">
              <a:solidFill>
                <a:srgbClr val="FFFF99"/>
              </a:solidFill>
              <a:latin typeface="Sylfaen"/>
              <a:ea typeface="+mn-ea"/>
              <a:cs typeface="Arial" panose="020B0604020202020204" pitchFamily="34" charset="0"/>
            </a:rPr>
            <a:t>საშიში ნივთიერებების დაღვრა/ნავთობპროდუქტრბის გაჟონვა</a:t>
          </a:r>
          <a:endParaRPr lang="ru-RU" sz="1600" kern="1200" dirty="0">
            <a:solidFill>
              <a:srgbClr val="FFFF99"/>
            </a:solidFill>
            <a:latin typeface="Arial" panose="020B0604020202020204" pitchFamily="34" charset="0"/>
            <a:ea typeface="+mn-ea"/>
            <a:cs typeface="Arial" panose="020B0604020202020204" pitchFamily="34" charset="0"/>
          </a:endParaRPr>
        </a:p>
      </dsp:txBody>
      <dsp:txXfrm>
        <a:off x="431748" y="1732512"/>
        <a:ext cx="2175465" cy="1273580"/>
      </dsp:txXfrm>
    </dsp:sp>
    <dsp:sp modelId="{CD2E8DF1-0916-421D-90CE-A7AAC25D8677}">
      <dsp:nvSpPr>
        <dsp:cNvPr id="0" name=""/>
        <dsp:cNvSpPr/>
      </dsp:nvSpPr>
      <dsp:spPr>
        <a:xfrm>
          <a:off x="852050" y="3613885"/>
          <a:ext cx="2989783" cy="202924"/>
        </a:xfrm>
        <a:prstGeom prst="rect">
          <a:avLst/>
        </a:prstGeom>
        <a:solidFill>
          <a:srgbClr val="C0504D">
            <a:hueOff val="1872608"/>
            <a:satOff val="-2336"/>
            <a:lumOff val="549"/>
            <a:alphaOff val="0"/>
          </a:srgbClr>
        </a:solidFill>
        <a:ln>
          <a:noFill/>
        </a:ln>
        <a:effectLst/>
      </dsp:spPr>
      <dsp:style>
        <a:lnRef idx="0">
          <a:scrgbClr r="0" g="0" b="0"/>
        </a:lnRef>
        <a:fillRef idx="1">
          <a:scrgbClr r="0" g="0" b="0"/>
        </a:fillRef>
        <a:effectRef idx="0">
          <a:scrgbClr r="0" g="0" b="0"/>
        </a:effectRef>
        <a:fontRef idx="minor">
          <a:schemeClr val="lt1"/>
        </a:fontRef>
      </dsp:style>
    </dsp:sp>
    <dsp:sp modelId="{0C5F026A-BF64-4986-889A-786F7A775165}">
      <dsp:nvSpPr>
        <dsp:cNvPr id="0" name=""/>
        <dsp:cNvSpPr/>
      </dsp:nvSpPr>
      <dsp:spPr>
        <a:xfrm>
          <a:off x="392125" y="3383923"/>
          <a:ext cx="2254711" cy="1352826"/>
        </a:xfrm>
        <a:prstGeom prst="roundRect">
          <a:avLst>
            <a:gd name="adj" fmla="val 10000"/>
          </a:avLst>
        </a:prstGeom>
        <a:solidFill>
          <a:srgbClr val="C0504D">
            <a:hueOff val="1560506"/>
            <a:satOff val="-1946"/>
            <a:lumOff val="45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a-GE" sz="1600" kern="1200" dirty="0">
              <a:solidFill>
                <a:srgbClr val="FFFF99"/>
              </a:solidFill>
              <a:latin typeface="Sylfaen"/>
              <a:ea typeface="+mn-ea"/>
              <a:cs typeface="Arial" panose="020B0604020202020204" pitchFamily="34" charset="0"/>
            </a:rPr>
            <a:t>გათხევადებული აირის დაღვრა</a:t>
          </a:r>
          <a:endParaRPr lang="ru-RU" sz="1600" kern="1200" dirty="0">
            <a:solidFill>
              <a:srgbClr val="FFFF99"/>
            </a:solidFill>
            <a:latin typeface="Arial" panose="020B0604020202020204" pitchFamily="34" charset="0"/>
            <a:ea typeface="+mn-ea"/>
            <a:cs typeface="Arial" panose="020B0604020202020204" pitchFamily="34" charset="0"/>
          </a:endParaRPr>
        </a:p>
      </dsp:txBody>
      <dsp:txXfrm>
        <a:off x="431748" y="3423546"/>
        <a:ext cx="2175465" cy="1273580"/>
      </dsp:txXfrm>
    </dsp:sp>
    <dsp:sp modelId="{BC73BE02-6C94-4B54-B88A-E0802A81F3E1}">
      <dsp:nvSpPr>
        <dsp:cNvPr id="0" name=""/>
        <dsp:cNvSpPr/>
      </dsp:nvSpPr>
      <dsp:spPr>
        <a:xfrm rot="16200000">
          <a:off x="3005299" y="2768368"/>
          <a:ext cx="1682051" cy="202924"/>
        </a:xfrm>
        <a:prstGeom prst="rect">
          <a:avLst/>
        </a:prstGeom>
        <a:solidFill>
          <a:srgbClr val="C0504D">
            <a:hueOff val="2808911"/>
            <a:satOff val="-3503"/>
            <a:lumOff val="824"/>
            <a:alphaOff val="0"/>
          </a:srgbClr>
        </a:solidFill>
        <a:ln>
          <a:noFill/>
        </a:ln>
        <a:effectLst/>
      </dsp:spPr>
      <dsp:style>
        <a:lnRef idx="0">
          <a:scrgbClr r="0" g="0" b="0"/>
        </a:lnRef>
        <a:fillRef idx="1">
          <a:scrgbClr r="0" g="0" b="0"/>
        </a:fillRef>
        <a:effectRef idx="0">
          <a:scrgbClr r="0" g="0" b="0"/>
        </a:effectRef>
        <a:fontRef idx="minor">
          <a:schemeClr val="lt1"/>
        </a:fontRef>
      </dsp:style>
    </dsp:sp>
    <dsp:sp modelId="{0D07EC22-6D64-4842-93A7-A3548D297285}">
      <dsp:nvSpPr>
        <dsp:cNvPr id="0" name=""/>
        <dsp:cNvSpPr/>
      </dsp:nvSpPr>
      <dsp:spPr>
        <a:xfrm>
          <a:off x="3390891" y="3383923"/>
          <a:ext cx="2254711" cy="1352826"/>
        </a:xfrm>
        <a:prstGeom prst="roundRect">
          <a:avLst>
            <a:gd name="adj" fmla="val 10000"/>
          </a:avLst>
        </a:prstGeom>
        <a:solidFill>
          <a:srgbClr val="C0504D">
            <a:hueOff val="2340759"/>
            <a:satOff val="-2919"/>
            <a:lumOff val="68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ka-GE" sz="1400" kern="1200">
              <a:solidFill>
                <a:sysClr val="windowText" lastClr="000000"/>
              </a:solidFill>
              <a:latin typeface="Sylfaen"/>
              <a:ea typeface="+mn-ea"/>
              <a:cs typeface="Arial" panose="020B0604020202020204" pitchFamily="34" charset="0"/>
            </a:rPr>
            <a:t>საგანგებო სამედიცინო მდგომარეობა</a:t>
          </a:r>
          <a:endParaRPr lang="ru-RU" sz="1400" kern="1200">
            <a:solidFill>
              <a:sysClr val="windowText" lastClr="000000"/>
            </a:solidFill>
            <a:latin typeface="Arial" panose="020B0604020202020204" pitchFamily="34" charset="0"/>
            <a:ea typeface="+mn-ea"/>
            <a:cs typeface="Arial" panose="020B0604020202020204" pitchFamily="34" charset="0"/>
          </a:endParaRPr>
        </a:p>
      </dsp:txBody>
      <dsp:txXfrm>
        <a:off x="3430514" y="3423546"/>
        <a:ext cx="2175465" cy="1273580"/>
      </dsp:txXfrm>
    </dsp:sp>
    <dsp:sp modelId="{1BB2467B-093F-4A9B-A64C-EEAE415E3547}">
      <dsp:nvSpPr>
        <dsp:cNvPr id="0" name=""/>
        <dsp:cNvSpPr/>
      </dsp:nvSpPr>
      <dsp:spPr>
        <a:xfrm rot="16200000">
          <a:off x="3005299" y="1077335"/>
          <a:ext cx="1682051" cy="202924"/>
        </a:xfrm>
        <a:prstGeom prst="rect">
          <a:avLst/>
        </a:prstGeom>
        <a:solidFill>
          <a:srgbClr val="C0504D">
            <a:hueOff val="3745215"/>
            <a:satOff val="-4671"/>
            <a:lumOff val="1098"/>
            <a:alphaOff val="0"/>
          </a:srgbClr>
        </a:solidFill>
        <a:ln>
          <a:noFill/>
        </a:ln>
        <a:effectLst/>
      </dsp:spPr>
      <dsp:style>
        <a:lnRef idx="0">
          <a:scrgbClr r="0" g="0" b="0"/>
        </a:lnRef>
        <a:fillRef idx="1">
          <a:scrgbClr r="0" g="0" b="0"/>
        </a:fillRef>
        <a:effectRef idx="0">
          <a:scrgbClr r="0" g="0" b="0"/>
        </a:effectRef>
        <a:fontRef idx="minor">
          <a:schemeClr val="lt1"/>
        </a:fontRef>
      </dsp:style>
    </dsp:sp>
    <dsp:sp modelId="{DC6D87C8-B10B-4A98-AFA0-910F6E57D9E5}">
      <dsp:nvSpPr>
        <dsp:cNvPr id="0" name=""/>
        <dsp:cNvSpPr/>
      </dsp:nvSpPr>
      <dsp:spPr>
        <a:xfrm>
          <a:off x="3390891" y="1692889"/>
          <a:ext cx="2254711" cy="1352826"/>
        </a:xfrm>
        <a:prstGeom prst="roundRect">
          <a:avLst>
            <a:gd name="adj" fmla="val 10000"/>
          </a:avLst>
        </a:prstGeom>
        <a:solidFill>
          <a:srgbClr val="C0504D">
            <a:hueOff val="3121013"/>
            <a:satOff val="-3893"/>
            <a:lumOff val="91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a-GE" sz="1600" kern="1200" dirty="0">
              <a:solidFill>
                <a:sysClr val="windowText" lastClr="000000"/>
              </a:solidFill>
              <a:latin typeface="Sylfaen"/>
              <a:ea typeface="+mn-ea"/>
              <a:cs typeface="Arial" panose="020B0604020202020204" pitchFamily="34" charset="0"/>
            </a:rPr>
            <a:t>შტორმიანი ამინდი ზღვაზე ან შემწოვი ტალღა</a:t>
          </a:r>
          <a:endParaRPr lang="ru-RU" sz="1600" kern="1200" dirty="0">
            <a:solidFill>
              <a:sysClr val="windowText" lastClr="000000"/>
            </a:solidFill>
            <a:latin typeface="Arial" panose="020B0604020202020204" pitchFamily="34" charset="0"/>
            <a:ea typeface="+mn-ea"/>
            <a:cs typeface="Arial" panose="020B0604020202020204" pitchFamily="34" charset="0"/>
          </a:endParaRPr>
        </a:p>
      </dsp:txBody>
      <dsp:txXfrm>
        <a:off x="3430514" y="1732512"/>
        <a:ext cx="2175465" cy="1273580"/>
      </dsp:txXfrm>
    </dsp:sp>
    <dsp:sp modelId="{417ED523-3B63-40D2-912C-26F093C0A2BD}">
      <dsp:nvSpPr>
        <dsp:cNvPr id="0" name=""/>
        <dsp:cNvSpPr/>
      </dsp:nvSpPr>
      <dsp:spPr>
        <a:xfrm>
          <a:off x="3850816" y="231818"/>
          <a:ext cx="2989783" cy="202924"/>
        </a:xfrm>
        <a:prstGeom prst="rect">
          <a:avLst/>
        </a:prstGeom>
        <a:solidFill>
          <a:srgbClr val="C0504D">
            <a:hueOff val="4681519"/>
            <a:satOff val="-5839"/>
            <a:lumOff val="1373"/>
            <a:alphaOff val="0"/>
          </a:srgbClr>
        </a:solidFill>
        <a:ln>
          <a:noFill/>
        </a:ln>
        <a:effectLst/>
      </dsp:spPr>
      <dsp:style>
        <a:lnRef idx="0">
          <a:scrgbClr r="0" g="0" b="0"/>
        </a:lnRef>
        <a:fillRef idx="1">
          <a:scrgbClr r="0" g="0" b="0"/>
        </a:fillRef>
        <a:effectRef idx="0">
          <a:scrgbClr r="0" g="0" b="0"/>
        </a:effectRef>
        <a:fontRef idx="minor">
          <a:schemeClr val="lt1"/>
        </a:fontRef>
      </dsp:style>
    </dsp:sp>
    <dsp:sp modelId="{3695DBF1-D07A-4634-9AB5-A967549F86E9}">
      <dsp:nvSpPr>
        <dsp:cNvPr id="0" name=""/>
        <dsp:cNvSpPr/>
      </dsp:nvSpPr>
      <dsp:spPr>
        <a:xfrm>
          <a:off x="3390891" y="1856"/>
          <a:ext cx="2254711" cy="1352826"/>
        </a:xfrm>
        <a:prstGeom prst="roundRect">
          <a:avLst>
            <a:gd name="adj" fmla="val 10000"/>
          </a:avLst>
        </a:prstGeom>
        <a:solidFill>
          <a:srgbClr val="C0504D">
            <a:hueOff val="3901266"/>
            <a:satOff val="-4866"/>
            <a:lumOff val="114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ka-GE" sz="1400" kern="1200" dirty="0">
              <a:solidFill>
                <a:sysClr val="windowText" lastClr="000000"/>
              </a:solidFill>
              <a:latin typeface="Sylfaen"/>
              <a:ea typeface="+mn-ea"/>
              <a:cs typeface="Arial" panose="020B0604020202020204" pitchFamily="34" charset="0"/>
            </a:rPr>
            <a:t>სატრანსპორტო შემთხვევები "საწარმოში"</a:t>
          </a:r>
        </a:p>
      </dsp:txBody>
      <dsp:txXfrm>
        <a:off x="3430514" y="41479"/>
        <a:ext cx="2175465" cy="1273580"/>
      </dsp:txXfrm>
    </dsp:sp>
    <dsp:sp modelId="{F2B284B8-0E7C-44D7-9BF6-0F6B2EE0D26F}">
      <dsp:nvSpPr>
        <dsp:cNvPr id="0" name=""/>
        <dsp:cNvSpPr/>
      </dsp:nvSpPr>
      <dsp:spPr>
        <a:xfrm>
          <a:off x="6389657" y="1856"/>
          <a:ext cx="2254711" cy="1352826"/>
        </a:xfrm>
        <a:prstGeom prst="roundRect">
          <a:avLst>
            <a:gd name="adj" fmla="val 10000"/>
          </a:avLst>
        </a:prstGeom>
        <a:solidFill>
          <a:srgbClr val="C0504D">
            <a:hueOff val="4681519"/>
            <a:satOff val="-5839"/>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a-GE" sz="1600" kern="1200">
              <a:solidFill>
                <a:sysClr val="windowText" lastClr="000000"/>
              </a:solidFill>
              <a:latin typeface="Sylfaen"/>
              <a:ea typeface="+mn-ea"/>
              <a:cs typeface="Arial" panose="020B0604020202020204" pitchFamily="34" charset="0"/>
            </a:rPr>
            <a:t>ენერგოსისტემის ავარიები</a:t>
          </a:r>
          <a:endParaRPr lang="ru-RU" sz="1600" kern="1200">
            <a:solidFill>
              <a:sysClr val="windowText" lastClr="000000"/>
            </a:solidFill>
            <a:latin typeface="Arial" panose="020B0604020202020204" pitchFamily="34" charset="0"/>
            <a:ea typeface="+mn-ea"/>
            <a:cs typeface="Arial" panose="020B0604020202020204" pitchFamily="34" charset="0"/>
          </a:endParaRPr>
        </a:p>
      </dsp:txBody>
      <dsp:txXfrm>
        <a:off x="6429280" y="41479"/>
        <a:ext cx="2175465" cy="127358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6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t>01.04.2020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1530665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t>01.04.2020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23385373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3517412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4359544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4"/>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2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7838536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23"/>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4557706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6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9832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3826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4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682831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58796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872168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886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8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8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t>01.04.2020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2337856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042977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559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26705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81945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8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8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3183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39"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91"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80"/>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603"/>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337987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1149033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38"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7866429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34583183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39"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2616061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7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13A3D49-B710-4A6D-8791-0EB386BA9577}"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4750BC9B-D25A-4949-B4F9-AEBC7FDBF827}" type="slidenum">
              <a:rPr lang="ru-RU"/>
              <a:pPr>
                <a:defRPr/>
              </a:pPr>
              <a:t>‹#›</a:t>
            </a:fld>
            <a:endParaRPr lang="ru-RU"/>
          </a:p>
        </p:txBody>
      </p:sp>
    </p:spTree>
    <p:extLst>
      <p:ext uri="{BB962C8B-B14F-4D97-AF65-F5344CB8AC3E}">
        <p14:creationId xmlns:p14="http://schemas.microsoft.com/office/powerpoint/2010/main" val="18472866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382091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8393019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38364095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5220243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5015806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6"/>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16"/>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4216079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15"/>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6197411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34"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86"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70"/>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593"/>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41230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1936026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33"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024736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9549E2C-D128-4B6C-BB80-04CB2915476F}"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37ED3B7-7448-41F8-8546-1655B1CDECC6}" type="slidenum">
              <a:rPr lang="ru-RU"/>
              <a:pPr>
                <a:defRPr/>
              </a:pPr>
              <a:t>‹#›</a:t>
            </a:fld>
            <a:endParaRPr lang="ru-RU"/>
          </a:p>
        </p:txBody>
      </p:sp>
    </p:spTree>
    <p:extLst>
      <p:ext uri="{BB962C8B-B14F-4D97-AF65-F5344CB8AC3E}">
        <p14:creationId xmlns:p14="http://schemas.microsoft.com/office/powerpoint/2010/main" val="41733001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8527791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34"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6735579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86786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2275600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3634778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7637757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5290947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6"/>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06"/>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5244308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05"/>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4048502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28"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80"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58"/>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581"/>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65399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4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A2BA3A0-5CFD-47DB-A75B-34A38AF8C8B5}"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046A137-5565-4A30-9AB3-CE1A05FF67BB}" type="slidenum">
              <a:rPr lang="ru-RU"/>
              <a:pPr>
                <a:defRPr/>
              </a:pPr>
              <a:t>‹#›</a:t>
            </a:fld>
            <a:endParaRPr lang="ru-RU"/>
          </a:p>
        </p:txBody>
      </p:sp>
    </p:spTree>
    <p:extLst>
      <p:ext uri="{BB962C8B-B14F-4D97-AF65-F5344CB8AC3E}">
        <p14:creationId xmlns:p14="http://schemas.microsoft.com/office/powerpoint/2010/main" val="17568153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7512827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27"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4691575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5780490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28"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1810175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5344919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103967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12159594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5899223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6269460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535592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E7C5C82-287E-4E22-B5A5-BD73E23831C0}"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537787D4-5C95-4F8F-BE44-CEEC5AC5DF5A}" type="slidenum">
              <a:rPr lang="ru-RU"/>
              <a:pPr>
                <a:defRPr/>
              </a:pPr>
              <a:t>‹#›</a:t>
            </a:fld>
            <a:endParaRPr lang="ru-RU"/>
          </a:p>
        </p:txBody>
      </p:sp>
    </p:spTree>
    <p:extLst>
      <p:ext uri="{BB962C8B-B14F-4D97-AF65-F5344CB8AC3E}">
        <p14:creationId xmlns:p14="http://schemas.microsoft.com/office/powerpoint/2010/main" val="8168007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93"/>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25640508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5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13A3D49-B710-4A6D-8791-0EB386BA9577}"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4750BC9B-D25A-4949-B4F9-AEBC7FDBF827}" type="slidenum">
              <a:rPr lang="ru-RU"/>
              <a:pPr>
                <a:defRPr/>
              </a:pPr>
              <a:t>‹#›</a:t>
            </a:fld>
            <a:endParaRPr lang="ru-RU"/>
          </a:p>
        </p:txBody>
      </p:sp>
    </p:spTree>
    <p:extLst>
      <p:ext uri="{BB962C8B-B14F-4D97-AF65-F5344CB8AC3E}">
        <p14:creationId xmlns:p14="http://schemas.microsoft.com/office/powerpoint/2010/main" val="15602533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9549E2C-D128-4B6C-BB80-04CB2915476F}"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37ED3B7-7448-41F8-8546-1655B1CDECC6}" type="slidenum">
              <a:rPr lang="ru-RU"/>
              <a:pPr>
                <a:defRPr/>
              </a:pPr>
              <a:t>‹#›</a:t>
            </a:fld>
            <a:endParaRPr lang="ru-RU"/>
          </a:p>
        </p:txBody>
      </p:sp>
    </p:spTree>
    <p:extLst>
      <p:ext uri="{BB962C8B-B14F-4D97-AF65-F5344CB8AC3E}">
        <p14:creationId xmlns:p14="http://schemas.microsoft.com/office/powerpoint/2010/main" val="277138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A2BA3A0-5CFD-47DB-A75B-34A38AF8C8B5}"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046A137-5565-4A30-9AB3-CE1A05FF67BB}" type="slidenum">
              <a:rPr lang="ru-RU"/>
              <a:pPr>
                <a:defRPr/>
              </a:pPr>
              <a:t>‹#›</a:t>
            </a:fld>
            <a:endParaRPr lang="ru-RU"/>
          </a:p>
        </p:txBody>
      </p:sp>
    </p:spTree>
    <p:extLst>
      <p:ext uri="{BB962C8B-B14F-4D97-AF65-F5344CB8AC3E}">
        <p14:creationId xmlns:p14="http://schemas.microsoft.com/office/powerpoint/2010/main" val="39175034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E7C5C82-287E-4E22-B5A5-BD73E23831C0}"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537787D4-5C95-4F8F-BE44-CEEC5AC5DF5A}" type="slidenum">
              <a:rPr lang="ru-RU"/>
              <a:pPr>
                <a:defRPr/>
              </a:pPr>
              <a:t>‹#›</a:t>
            </a:fld>
            <a:endParaRPr lang="ru-RU"/>
          </a:p>
        </p:txBody>
      </p:sp>
    </p:spTree>
    <p:extLst>
      <p:ext uri="{BB962C8B-B14F-4D97-AF65-F5344CB8AC3E}">
        <p14:creationId xmlns:p14="http://schemas.microsoft.com/office/powerpoint/2010/main" val="11069153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F38059C-F81E-4E91-A85E-54A1764B52DE}" type="datetimeFigureOut">
              <a:rPr lang="ru-RU"/>
              <a:pPr>
                <a:defRPr/>
              </a:pPr>
              <a:t>01.04.2020</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0A0EE2B-66F7-4D23-8867-F0147E194322}" type="slidenum">
              <a:rPr lang="ru-RU"/>
              <a:pPr>
                <a:defRPr/>
              </a:pPr>
              <a:t>‹#›</a:t>
            </a:fld>
            <a:endParaRPr lang="ru-RU"/>
          </a:p>
        </p:txBody>
      </p:sp>
    </p:spTree>
    <p:extLst>
      <p:ext uri="{BB962C8B-B14F-4D97-AF65-F5344CB8AC3E}">
        <p14:creationId xmlns:p14="http://schemas.microsoft.com/office/powerpoint/2010/main" val="28414751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3BDC5DDB-FD6E-42FC-8531-2081B3DE45F4}" type="datetimeFigureOut">
              <a:rPr lang="ru-RU"/>
              <a:pPr>
                <a:defRPr/>
              </a:pPr>
              <a:t>01.04.2020</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7A0B669-5E64-4C44-A92D-1762BC4DB63A}" type="slidenum">
              <a:rPr lang="ru-RU"/>
              <a:pPr>
                <a:defRPr/>
              </a:pPr>
              <a:t>‹#›</a:t>
            </a:fld>
            <a:endParaRPr lang="ru-RU"/>
          </a:p>
        </p:txBody>
      </p:sp>
    </p:spTree>
    <p:extLst>
      <p:ext uri="{BB962C8B-B14F-4D97-AF65-F5344CB8AC3E}">
        <p14:creationId xmlns:p14="http://schemas.microsoft.com/office/powerpoint/2010/main" val="31803329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09C5B6A-B4C3-47EB-9A6B-2BF397EF2C50}" type="datetimeFigureOut">
              <a:rPr lang="ru-RU"/>
              <a:pPr>
                <a:defRPr/>
              </a:pPr>
              <a:t>01.04.2020</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AFF6BC2-2113-4D79-970C-9881B7E82CBE}" type="slidenum">
              <a:rPr lang="ru-RU"/>
              <a:pPr>
                <a:defRPr/>
              </a:pPr>
              <a:t>‹#›</a:t>
            </a:fld>
            <a:endParaRPr lang="ru-RU"/>
          </a:p>
        </p:txBody>
      </p:sp>
    </p:spTree>
    <p:extLst>
      <p:ext uri="{BB962C8B-B14F-4D97-AF65-F5344CB8AC3E}">
        <p14:creationId xmlns:p14="http://schemas.microsoft.com/office/powerpoint/2010/main" val="14748935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C7A3624-A65E-4A16-8D49-BF2CB43F1690}"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804021A-CFE5-48BE-8867-EFFA0154CEDF}" type="slidenum">
              <a:rPr lang="ru-RU"/>
              <a:pPr>
                <a:defRPr/>
              </a:pPr>
              <a:t>‹#›</a:t>
            </a:fld>
            <a:endParaRPr lang="ru-RU"/>
          </a:p>
        </p:txBody>
      </p:sp>
    </p:spTree>
    <p:extLst>
      <p:ext uri="{BB962C8B-B14F-4D97-AF65-F5344CB8AC3E}">
        <p14:creationId xmlns:p14="http://schemas.microsoft.com/office/powerpoint/2010/main" val="6943382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D6DFB7C-7094-46B7-A824-4230BFF925F9}"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558764C-C236-4AD2-BC16-9ECFCA5E3BC0}" type="slidenum">
              <a:rPr lang="ru-RU"/>
              <a:pPr>
                <a:defRPr/>
              </a:pPr>
              <a:t>‹#›</a:t>
            </a:fld>
            <a:endParaRPr lang="ru-RU"/>
          </a:p>
        </p:txBody>
      </p:sp>
    </p:spTree>
    <p:extLst>
      <p:ext uri="{BB962C8B-B14F-4D97-AF65-F5344CB8AC3E}">
        <p14:creationId xmlns:p14="http://schemas.microsoft.com/office/powerpoint/2010/main" val="4082740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F38059C-F81E-4E91-A85E-54A1764B52DE}" type="datetimeFigureOut">
              <a:rPr lang="ru-RU"/>
              <a:pPr>
                <a:defRPr/>
              </a:pPr>
              <a:t>01.04.2020</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0A0EE2B-66F7-4D23-8867-F0147E194322}" type="slidenum">
              <a:rPr lang="ru-RU"/>
              <a:pPr>
                <a:defRPr/>
              </a:pPr>
              <a:t>‹#›</a:t>
            </a:fld>
            <a:endParaRPr lang="ru-RU"/>
          </a:p>
        </p:txBody>
      </p:sp>
    </p:spTree>
    <p:extLst>
      <p:ext uri="{BB962C8B-B14F-4D97-AF65-F5344CB8AC3E}">
        <p14:creationId xmlns:p14="http://schemas.microsoft.com/office/powerpoint/2010/main" val="13923510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7213A3EE-BEB9-4696-80BF-785EBA79CE8C}"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964ADD6-5AB0-4B39-BFA3-27C18CC9B7E1}" type="slidenum">
              <a:rPr lang="ru-RU"/>
              <a:pPr>
                <a:defRPr/>
              </a:pPr>
              <a:t>‹#›</a:t>
            </a:fld>
            <a:endParaRPr lang="ru-RU"/>
          </a:p>
        </p:txBody>
      </p:sp>
    </p:spTree>
    <p:extLst>
      <p:ext uri="{BB962C8B-B14F-4D97-AF65-F5344CB8AC3E}">
        <p14:creationId xmlns:p14="http://schemas.microsoft.com/office/powerpoint/2010/main" val="37923059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7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6205F0E8-F170-4A95-8AED-5232F35A8FA9}"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D1D6305-5FA5-4902-80F5-81E4E59805A4}" type="slidenum">
              <a:rPr lang="ru-RU"/>
              <a:pPr>
                <a:defRPr/>
              </a:pPr>
              <a:t>‹#›</a:t>
            </a:fld>
            <a:endParaRPr lang="ru-RU"/>
          </a:p>
        </p:txBody>
      </p:sp>
    </p:spTree>
    <p:extLst>
      <p:ext uri="{BB962C8B-B14F-4D97-AF65-F5344CB8AC3E}">
        <p14:creationId xmlns:p14="http://schemas.microsoft.com/office/powerpoint/2010/main" val="32942245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15"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67"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32"/>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555"/>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29970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6341126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14"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1355466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36400269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15"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32413277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1399155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952838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2652835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3BDC5DDB-FD6E-42FC-8531-2081B3DE45F4}" type="datetimeFigureOut">
              <a:rPr lang="ru-RU"/>
              <a:pPr>
                <a:defRPr/>
              </a:pPr>
              <a:t>01.04.2020</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7A0B669-5E64-4C44-A92D-1762BC4DB63A}" type="slidenum">
              <a:rPr lang="ru-RU"/>
              <a:pPr>
                <a:defRPr/>
              </a:pPr>
              <a:t>‹#›</a:t>
            </a:fld>
            <a:endParaRPr lang="ru-RU"/>
          </a:p>
        </p:txBody>
      </p:sp>
    </p:spTree>
    <p:extLst>
      <p:ext uri="{BB962C8B-B14F-4D97-AF65-F5344CB8AC3E}">
        <p14:creationId xmlns:p14="http://schemas.microsoft.com/office/powerpoint/2010/main" val="10278851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1599869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7325386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1821506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67"/>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41765951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7"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59"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16"/>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539"/>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90571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0040985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6"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1091635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4613930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07"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28437532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508608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09C5B6A-B4C3-47EB-9A6B-2BF397EF2C50}" type="datetimeFigureOut">
              <a:rPr lang="ru-RU"/>
              <a:pPr>
                <a:defRPr/>
              </a:pPr>
              <a:t>01.04.2020</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AFF6BC2-2113-4D79-970C-9881B7E82CBE}" type="slidenum">
              <a:rPr lang="ru-RU"/>
              <a:pPr>
                <a:defRPr/>
              </a:pPr>
              <a:t>‹#›</a:t>
            </a:fld>
            <a:endParaRPr lang="ru-RU"/>
          </a:p>
        </p:txBody>
      </p:sp>
    </p:spTree>
    <p:extLst>
      <p:ext uri="{BB962C8B-B14F-4D97-AF65-F5344CB8AC3E}">
        <p14:creationId xmlns:p14="http://schemas.microsoft.com/office/powerpoint/2010/main" val="21242823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5748219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11776082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8713242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0977222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8335797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51"/>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3286051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EE4F77B-6D40-493D-8363-C12AB20699D9}" type="datetimeFigureOut">
              <a:rPr lang="en-US"/>
              <a:pPr>
                <a:defRPr/>
              </a:pPr>
              <a:t>4/1/2020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A6DCB8A-5FFE-4BDE-A7F7-BAB4E2E089A7}" type="slidenum">
              <a:rPr lang="en-US"/>
              <a:pPr>
                <a:defRPr/>
              </a:pPr>
              <a:t>‹#›</a:t>
            </a:fld>
            <a:endParaRPr lang="en-US"/>
          </a:p>
        </p:txBody>
      </p:sp>
    </p:spTree>
    <p:extLst>
      <p:ext uri="{BB962C8B-B14F-4D97-AF65-F5344CB8AC3E}">
        <p14:creationId xmlns:p14="http://schemas.microsoft.com/office/powerpoint/2010/main" val="8704148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7DA5CD72-E062-4C61-9A6A-77167BE8D8CA}" type="datetimeFigureOut">
              <a:rPr lang="en-US"/>
              <a:pPr>
                <a:defRPr/>
              </a:pPr>
              <a:t>4/1/2020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9877A9B-EFC4-4408-A268-FE22B0D3153A}" type="slidenum">
              <a:rPr lang="en-US"/>
              <a:pPr>
                <a:defRPr/>
              </a:pPr>
              <a:t>‹#›</a:t>
            </a:fld>
            <a:endParaRPr lang="en-US"/>
          </a:p>
        </p:txBody>
      </p:sp>
    </p:spTree>
    <p:extLst>
      <p:ext uri="{BB962C8B-B14F-4D97-AF65-F5344CB8AC3E}">
        <p14:creationId xmlns:p14="http://schemas.microsoft.com/office/powerpoint/2010/main" val="22654804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993B5BBC-9C9E-4A66-A6F1-549105BC8580}" type="datetimeFigureOut">
              <a:rPr lang="en-US"/>
              <a:pPr>
                <a:defRPr/>
              </a:pPr>
              <a:t>4/1/2020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42F2335-6716-4036-826B-ADA6358F9B9C}" type="slidenum">
              <a:rPr lang="en-US"/>
              <a:pPr>
                <a:defRPr/>
              </a:pPr>
              <a:t>‹#›</a:t>
            </a:fld>
            <a:endParaRPr lang="en-US"/>
          </a:p>
        </p:txBody>
      </p:sp>
    </p:spTree>
    <p:extLst>
      <p:ext uri="{BB962C8B-B14F-4D97-AF65-F5344CB8AC3E}">
        <p14:creationId xmlns:p14="http://schemas.microsoft.com/office/powerpoint/2010/main" val="18591419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9DC42C81-0299-4064-83CA-38CB7EC98147}" type="datetimeFigureOut">
              <a:rPr lang="en-US"/>
              <a:pPr>
                <a:defRPr/>
              </a:pPr>
              <a:t>4/1/2020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899E18C3-A7A3-48AD-AC37-B864A58B0C52}" type="slidenum">
              <a:rPr lang="en-US"/>
              <a:pPr>
                <a:defRPr/>
              </a:pPr>
              <a:t>‹#›</a:t>
            </a:fld>
            <a:endParaRPr lang="en-US"/>
          </a:p>
        </p:txBody>
      </p:sp>
    </p:spTree>
    <p:extLst>
      <p:ext uri="{BB962C8B-B14F-4D97-AF65-F5344CB8AC3E}">
        <p14:creationId xmlns:p14="http://schemas.microsoft.com/office/powerpoint/2010/main" val="1850066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C7A3624-A65E-4A16-8D49-BF2CB43F1690}"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804021A-CFE5-48BE-8867-EFFA0154CEDF}" type="slidenum">
              <a:rPr lang="ru-RU"/>
              <a:pPr>
                <a:defRPr/>
              </a:pPr>
              <a:t>‹#›</a:t>
            </a:fld>
            <a:endParaRPr lang="ru-RU"/>
          </a:p>
        </p:txBody>
      </p:sp>
    </p:spTree>
    <p:extLst>
      <p:ext uri="{BB962C8B-B14F-4D97-AF65-F5344CB8AC3E}">
        <p14:creationId xmlns:p14="http://schemas.microsoft.com/office/powerpoint/2010/main" val="17040760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87BE9838-E32D-4D6A-B4EA-154B6ED921CC}" type="datetimeFigureOut">
              <a:rPr lang="en-US"/>
              <a:pPr>
                <a:defRPr/>
              </a:pPr>
              <a:t>4/1/2020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367B273B-0C73-4F96-B10B-45967E1D16D7}" type="slidenum">
              <a:rPr lang="en-US"/>
              <a:pPr>
                <a:defRPr/>
              </a:pPr>
              <a:t>‹#›</a:t>
            </a:fld>
            <a:endParaRPr lang="en-US"/>
          </a:p>
        </p:txBody>
      </p:sp>
    </p:spTree>
    <p:extLst>
      <p:ext uri="{BB962C8B-B14F-4D97-AF65-F5344CB8AC3E}">
        <p14:creationId xmlns:p14="http://schemas.microsoft.com/office/powerpoint/2010/main" val="36074879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6F218F2C-D857-4AF0-B2FD-A958C3AE0EC5}" type="datetimeFigureOut">
              <a:rPr lang="en-US"/>
              <a:pPr>
                <a:defRPr/>
              </a:pPr>
              <a:t>4/1/2020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5F5F013-F546-4B8C-B0F0-7B888D154EDB}" type="slidenum">
              <a:rPr lang="en-US"/>
              <a:pPr>
                <a:defRPr/>
              </a:pPr>
              <a:t>‹#›</a:t>
            </a:fld>
            <a:endParaRPr lang="en-US"/>
          </a:p>
        </p:txBody>
      </p:sp>
    </p:spTree>
    <p:extLst>
      <p:ext uri="{BB962C8B-B14F-4D97-AF65-F5344CB8AC3E}">
        <p14:creationId xmlns:p14="http://schemas.microsoft.com/office/powerpoint/2010/main" val="9785046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F45B897-8684-4D43-AC8B-226C5CD39011}" type="datetimeFigureOut">
              <a:rPr lang="en-US"/>
              <a:pPr>
                <a:defRPr/>
              </a:pPr>
              <a:t>4/1/2020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C9E90D8-5531-4C16-A234-4B605195AEE4}" type="slidenum">
              <a:rPr lang="en-US"/>
              <a:pPr>
                <a:defRPr/>
              </a:pPr>
              <a:t>‹#›</a:t>
            </a:fld>
            <a:endParaRPr lang="en-US"/>
          </a:p>
        </p:txBody>
      </p:sp>
    </p:spTree>
    <p:extLst>
      <p:ext uri="{BB962C8B-B14F-4D97-AF65-F5344CB8AC3E}">
        <p14:creationId xmlns:p14="http://schemas.microsoft.com/office/powerpoint/2010/main" val="16192430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94DED644-F84D-4A90-AFE6-0A2AE9A37BF3}" type="datetimeFigureOut">
              <a:rPr lang="en-US"/>
              <a:pPr>
                <a:defRPr/>
              </a:pPr>
              <a:t>4/1/2020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AB634F1-1617-4DB2-90AD-7916A57C889F}" type="slidenum">
              <a:rPr lang="en-US"/>
              <a:pPr>
                <a:defRPr/>
              </a:pPr>
              <a:t>‹#›</a:t>
            </a:fld>
            <a:endParaRPr lang="en-US"/>
          </a:p>
        </p:txBody>
      </p:sp>
    </p:spTree>
    <p:extLst>
      <p:ext uri="{BB962C8B-B14F-4D97-AF65-F5344CB8AC3E}">
        <p14:creationId xmlns:p14="http://schemas.microsoft.com/office/powerpoint/2010/main" val="42658939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148702F-FC1B-48BF-987D-4F73B964CABC}" type="datetimeFigureOut">
              <a:rPr lang="en-US"/>
              <a:pPr>
                <a:defRPr/>
              </a:pPr>
              <a:t>4/1/2020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98331399-71C4-4BAE-A0DF-F13716385968}" type="slidenum">
              <a:rPr lang="en-US"/>
              <a:pPr>
                <a:defRPr/>
              </a:pPr>
              <a:t>‹#›</a:t>
            </a:fld>
            <a:endParaRPr lang="en-US"/>
          </a:p>
        </p:txBody>
      </p:sp>
    </p:spTree>
    <p:extLst>
      <p:ext uri="{BB962C8B-B14F-4D97-AF65-F5344CB8AC3E}">
        <p14:creationId xmlns:p14="http://schemas.microsoft.com/office/powerpoint/2010/main" val="17861858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5A2A3C7C-2626-4822-BBA5-107BC6F3AE90}" type="datetimeFigureOut">
              <a:rPr lang="en-US"/>
              <a:pPr>
                <a:defRPr/>
              </a:pPr>
              <a:t>4/1/2020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9B83C56-EE45-41EC-9B4D-23ED2E728D92}" type="slidenum">
              <a:rPr lang="en-US"/>
              <a:pPr>
                <a:defRPr/>
              </a:pPr>
              <a:t>‹#›</a:t>
            </a:fld>
            <a:endParaRPr lang="en-US"/>
          </a:p>
        </p:txBody>
      </p:sp>
    </p:spTree>
    <p:extLst>
      <p:ext uri="{BB962C8B-B14F-4D97-AF65-F5344CB8AC3E}">
        <p14:creationId xmlns:p14="http://schemas.microsoft.com/office/powerpoint/2010/main" val="37422917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2EDACED-7530-474D-84C7-234ADEF2FEA9}" type="datetimeFigureOut">
              <a:rPr lang="en-US"/>
              <a:pPr>
                <a:defRPr/>
              </a:pPr>
              <a:t>4/1/2020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9BB517B-3E02-4F70-9436-2792B60A8159}" type="slidenum">
              <a:rPr lang="en-US"/>
              <a:pPr>
                <a:defRPr/>
              </a:pPr>
              <a:t>‹#›</a:t>
            </a:fld>
            <a:endParaRPr lang="en-US"/>
          </a:p>
        </p:txBody>
      </p:sp>
    </p:spTree>
    <p:extLst>
      <p:ext uri="{BB962C8B-B14F-4D97-AF65-F5344CB8AC3E}">
        <p14:creationId xmlns:p14="http://schemas.microsoft.com/office/powerpoint/2010/main" val="89278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t>01.04.2020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4223124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D6DFB7C-7094-46B7-A824-4230BFF925F9}"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558764C-C236-4AD2-BC16-9ECFCA5E3BC0}" type="slidenum">
              <a:rPr lang="ru-RU"/>
              <a:pPr>
                <a:defRPr/>
              </a:pPr>
              <a:t>‹#›</a:t>
            </a:fld>
            <a:endParaRPr lang="ru-RU"/>
          </a:p>
        </p:txBody>
      </p:sp>
    </p:spTree>
    <p:extLst>
      <p:ext uri="{BB962C8B-B14F-4D97-AF65-F5344CB8AC3E}">
        <p14:creationId xmlns:p14="http://schemas.microsoft.com/office/powerpoint/2010/main" val="3208271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7213A3EE-BEB9-4696-80BF-785EBA79CE8C}"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964ADD6-5AB0-4B39-BFA3-27C18CC9B7E1}" type="slidenum">
              <a:rPr lang="ru-RU"/>
              <a:pPr>
                <a:defRPr/>
              </a:pPr>
              <a:t>‹#›</a:t>
            </a:fld>
            <a:endParaRPr lang="ru-RU"/>
          </a:p>
        </p:txBody>
      </p:sp>
    </p:spTree>
    <p:extLst>
      <p:ext uri="{BB962C8B-B14F-4D97-AF65-F5344CB8AC3E}">
        <p14:creationId xmlns:p14="http://schemas.microsoft.com/office/powerpoint/2010/main" val="1538792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8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8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6205F0E8-F170-4A95-8AED-5232F35A8FA9}"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D1D6305-5FA5-4902-80F5-81E4E59805A4}" type="slidenum">
              <a:rPr lang="ru-RU"/>
              <a:pPr>
                <a:defRPr/>
              </a:pPr>
              <a:t>‹#›</a:t>
            </a:fld>
            <a:endParaRPr lang="ru-RU"/>
          </a:p>
        </p:txBody>
      </p:sp>
    </p:spTree>
    <p:extLst>
      <p:ext uri="{BB962C8B-B14F-4D97-AF65-F5344CB8AC3E}">
        <p14:creationId xmlns:p14="http://schemas.microsoft.com/office/powerpoint/2010/main" val="3862960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6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13A3D49-B710-4A6D-8791-0EB386BA9577}"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4750BC9B-D25A-4949-B4F9-AEBC7FDBF827}" type="slidenum">
              <a:rPr lang="ru-RU"/>
              <a:pPr>
                <a:defRPr/>
              </a:pPr>
              <a:t>‹#›</a:t>
            </a:fld>
            <a:endParaRPr lang="ru-RU"/>
          </a:p>
        </p:txBody>
      </p:sp>
    </p:spTree>
    <p:extLst>
      <p:ext uri="{BB962C8B-B14F-4D97-AF65-F5344CB8AC3E}">
        <p14:creationId xmlns:p14="http://schemas.microsoft.com/office/powerpoint/2010/main" val="3934290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9549E2C-D128-4B6C-BB80-04CB2915476F}"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37ED3B7-7448-41F8-8546-1655B1CDECC6}" type="slidenum">
              <a:rPr lang="ru-RU"/>
              <a:pPr>
                <a:defRPr/>
              </a:pPr>
              <a:t>‹#›</a:t>
            </a:fld>
            <a:endParaRPr lang="ru-RU"/>
          </a:p>
        </p:txBody>
      </p:sp>
    </p:spTree>
    <p:extLst>
      <p:ext uri="{BB962C8B-B14F-4D97-AF65-F5344CB8AC3E}">
        <p14:creationId xmlns:p14="http://schemas.microsoft.com/office/powerpoint/2010/main" val="2986028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42"/>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A2BA3A0-5CFD-47DB-A75B-34A38AF8C8B5}"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046A137-5565-4A30-9AB3-CE1A05FF67BB}" type="slidenum">
              <a:rPr lang="ru-RU"/>
              <a:pPr>
                <a:defRPr/>
              </a:pPr>
              <a:t>‹#›</a:t>
            </a:fld>
            <a:endParaRPr lang="ru-RU"/>
          </a:p>
        </p:txBody>
      </p:sp>
    </p:spTree>
    <p:extLst>
      <p:ext uri="{BB962C8B-B14F-4D97-AF65-F5344CB8AC3E}">
        <p14:creationId xmlns:p14="http://schemas.microsoft.com/office/powerpoint/2010/main" val="3705605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E7C5C82-287E-4E22-B5A5-BD73E23831C0}"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537787D4-5C95-4F8F-BE44-CEEC5AC5DF5A}" type="slidenum">
              <a:rPr lang="ru-RU"/>
              <a:pPr>
                <a:defRPr/>
              </a:pPr>
              <a:t>‹#›</a:t>
            </a:fld>
            <a:endParaRPr lang="ru-RU"/>
          </a:p>
        </p:txBody>
      </p:sp>
    </p:spTree>
    <p:extLst>
      <p:ext uri="{BB962C8B-B14F-4D97-AF65-F5344CB8AC3E}">
        <p14:creationId xmlns:p14="http://schemas.microsoft.com/office/powerpoint/2010/main" val="4294283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F38059C-F81E-4E91-A85E-54A1764B52DE}" type="datetimeFigureOut">
              <a:rPr lang="ru-RU"/>
              <a:pPr>
                <a:defRPr/>
              </a:pPr>
              <a:t>01.04.2020</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0A0EE2B-66F7-4D23-8867-F0147E194322}" type="slidenum">
              <a:rPr lang="ru-RU"/>
              <a:pPr>
                <a:defRPr/>
              </a:pPr>
              <a:t>‹#›</a:t>
            </a:fld>
            <a:endParaRPr lang="ru-RU"/>
          </a:p>
        </p:txBody>
      </p:sp>
    </p:spTree>
    <p:extLst>
      <p:ext uri="{BB962C8B-B14F-4D97-AF65-F5344CB8AC3E}">
        <p14:creationId xmlns:p14="http://schemas.microsoft.com/office/powerpoint/2010/main" val="3091279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3BDC5DDB-FD6E-42FC-8531-2081B3DE45F4}" type="datetimeFigureOut">
              <a:rPr lang="ru-RU"/>
              <a:pPr>
                <a:defRPr/>
              </a:pPr>
              <a:t>01.04.2020</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7A0B669-5E64-4C44-A92D-1762BC4DB63A}" type="slidenum">
              <a:rPr lang="ru-RU"/>
              <a:pPr>
                <a:defRPr/>
              </a:pPr>
              <a:t>‹#›</a:t>
            </a:fld>
            <a:endParaRPr lang="ru-RU"/>
          </a:p>
        </p:txBody>
      </p:sp>
    </p:spTree>
    <p:extLst>
      <p:ext uri="{BB962C8B-B14F-4D97-AF65-F5344CB8AC3E}">
        <p14:creationId xmlns:p14="http://schemas.microsoft.com/office/powerpoint/2010/main" val="2619591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09C5B6A-B4C3-47EB-9A6B-2BF397EF2C50}" type="datetimeFigureOut">
              <a:rPr lang="ru-RU"/>
              <a:pPr>
                <a:defRPr/>
              </a:pPr>
              <a:t>01.04.2020</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AFF6BC2-2113-4D79-970C-9881B7E82CBE}" type="slidenum">
              <a:rPr lang="ru-RU"/>
              <a:pPr>
                <a:defRPr/>
              </a:pPr>
              <a:t>‹#›</a:t>
            </a:fld>
            <a:endParaRPr lang="ru-RU"/>
          </a:p>
        </p:txBody>
      </p:sp>
    </p:spTree>
    <p:extLst>
      <p:ext uri="{BB962C8B-B14F-4D97-AF65-F5344CB8AC3E}">
        <p14:creationId xmlns:p14="http://schemas.microsoft.com/office/powerpoint/2010/main" val="2843641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4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87AE503-833E-4589-9C45-998FCEC04CDA}" type="datetimeFigureOut">
              <a:rPr lang="ru-RU" smtClean="0"/>
              <a:t>01.04.2020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3213342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C7A3624-A65E-4A16-8D49-BF2CB43F1690}"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804021A-CFE5-48BE-8867-EFFA0154CEDF}" type="slidenum">
              <a:rPr lang="ru-RU"/>
              <a:pPr>
                <a:defRPr/>
              </a:pPr>
              <a:t>‹#›</a:t>
            </a:fld>
            <a:endParaRPr lang="ru-RU"/>
          </a:p>
        </p:txBody>
      </p:sp>
    </p:spTree>
    <p:extLst>
      <p:ext uri="{BB962C8B-B14F-4D97-AF65-F5344CB8AC3E}">
        <p14:creationId xmlns:p14="http://schemas.microsoft.com/office/powerpoint/2010/main" val="3102444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D6DFB7C-7094-46B7-A824-4230BFF925F9}"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558764C-C236-4AD2-BC16-9ECFCA5E3BC0}" type="slidenum">
              <a:rPr lang="ru-RU"/>
              <a:pPr>
                <a:defRPr/>
              </a:pPr>
              <a:t>‹#›</a:t>
            </a:fld>
            <a:endParaRPr lang="ru-RU"/>
          </a:p>
        </p:txBody>
      </p:sp>
    </p:spTree>
    <p:extLst>
      <p:ext uri="{BB962C8B-B14F-4D97-AF65-F5344CB8AC3E}">
        <p14:creationId xmlns:p14="http://schemas.microsoft.com/office/powerpoint/2010/main" val="2552676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7213A3EE-BEB9-4696-80BF-785EBA79CE8C}"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964ADD6-5AB0-4B39-BFA3-27C18CC9B7E1}" type="slidenum">
              <a:rPr lang="ru-RU"/>
              <a:pPr>
                <a:defRPr/>
              </a:pPr>
              <a:t>‹#›</a:t>
            </a:fld>
            <a:endParaRPr lang="ru-RU"/>
          </a:p>
        </p:txBody>
      </p:sp>
    </p:spTree>
    <p:extLst>
      <p:ext uri="{BB962C8B-B14F-4D97-AF65-F5344CB8AC3E}">
        <p14:creationId xmlns:p14="http://schemas.microsoft.com/office/powerpoint/2010/main" val="552112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8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8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6205F0E8-F170-4A95-8AED-5232F35A8FA9}"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D1D6305-5FA5-4902-80F5-81E4E59805A4}" type="slidenum">
              <a:rPr lang="ru-RU"/>
              <a:pPr>
                <a:defRPr/>
              </a:pPr>
              <a:t>‹#›</a:t>
            </a:fld>
            <a:endParaRPr lang="ru-RU"/>
          </a:p>
        </p:txBody>
      </p:sp>
    </p:spTree>
    <p:extLst>
      <p:ext uri="{BB962C8B-B14F-4D97-AF65-F5344CB8AC3E}">
        <p14:creationId xmlns:p14="http://schemas.microsoft.com/office/powerpoint/2010/main" val="4122631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6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13A3D49-B710-4A6D-8791-0EB386BA9577}"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4750BC9B-D25A-4949-B4F9-AEBC7FDBF827}" type="slidenum">
              <a:rPr lang="ru-RU"/>
              <a:pPr>
                <a:defRPr/>
              </a:pPr>
              <a:t>‹#›</a:t>
            </a:fld>
            <a:endParaRPr lang="ru-RU"/>
          </a:p>
        </p:txBody>
      </p:sp>
    </p:spTree>
    <p:extLst>
      <p:ext uri="{BB962C8B-B14F-4D97-AF65-F5344CB8AC3E}">
        <p14:creationId xmlns:p14="http://schemas.microsoft.com/office/powerpoint/2010/main" val="1731541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9549E2C-D128-4B6C-BB80-04CB2915476F}"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37ED3B7-7448-41F8-8546-1655B1CDECC6}" type="slidenum">
              <a:rPr lang="ru-RU"/>
              <a:pPr>
                <a:defRPr/>
              </a:pPr>
              <a:t>‹#›</a:t>
            </a:fld>
            <a:endParaRPr lang="ru-RU"/>
          </a:p>
        </p:txBody>
      </p:sp>
    </p:spTree>
    <p:extLst>
      <p:ext uri="{BB962C8B-B14F-4D97-AF65-F5344CB8AC3E}">
        <p14:creationId xmlns:p14="http://schemas.microsoft.com/office/powerpoint/2010/main" val="427679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3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A2BA3A0-5CFD-47DB-A75B-34A38AF8C8B5}"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046A137-5565-4A30-9AB3-CE1A05FF67BB}" type="slidenum">
              <a:rPr lang="ru-RU"/>
              <a:pPr>
                <a:defRPr/>
              </a:pPr>
              <a:t>‹#›</a:t>
            </a:fld>
            <a:endParaRPr lang="ru-RU"/>
          </a:p>
        </p:txBody>
      </p:sp>
    </p:spTree>
    <p:extLst>
      <p:ext uri="{BB962C8B-B14F-4D97-AF65-F5344CB8AC3E}">
        <p14:creationId xmlns:p14="http://schemas.microsoft.com/office/powerpoint/2010/main" val="3569140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E7C5C82-287E-4E22-B5A5-BD73E23831C0}"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537787D4-5C95-4F8F-BE44-CEEC5AC5DF5A}" type="slidenum">
              <a:rPr lang="ru-RU"/>
              <a:pPr>
                <a:defRPr/>
              </a:pPr>
              <a:t>‹#›</a:t>
            </a:fld>
            <a:endParaRPr lang="ru-RU"/>
          </a:p>
        </p:txBody>
      </p:sp>
    </p:spTree>
    <p:extLst>
      <p:ext uri="{BB962C8B-B14F-4D97-AF65-F5344CB8AC3E}">
        <p14:creationId xmlns:p14="http://schemas.microsoft.com/office/powerpoint/2010/main" val="4165822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F38059C-F81E-4E91-A85E-54A1764B52DE}" type="datetimeFigureOut">
              <a:rPr lang="ru-RU"/>
              <a:pPr>
                <a:defRPr/>
              </a:pPr>
              <a:t>01.04.2020</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0A0EE2B-66F7-4D23-8867-F0147E194322}" type="slidenum">
              <a:rPr lang="ru-RU"/>
              <a:pPr>
                <a:defRPr/>
              </a:pPr>
              <a:t>‹#›</a:t>
            </a:fld>
            <a:endParaRPr lang="ru-RU"/>
          </a:p>
        </p:txBody>
      </p:sp>
    </p:spTree>
    <p:extLst>
      <p:ext uri="{BB962C8B-B14F-4D97-AF65-F5344CB8AC3E}">
        <p14:creationId xmlns:p14="http://schemas.microsoft.com/office/powerpoint/2010/main" val="2144091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3BDC5DDB-FD6E-42FC-8531-2081B3DE45F4}" type="datetimeFigureOut">
              <a:rPr lang="ru-RU"/>
              <a:pPr>
                <a:defRPr/>
              </a:pPr>
              <a:t>01.04.2020</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7A0B669-5E64-4C44-A92D-1762BC4DB63A}" type="slidenum">
              <a:rPr lang="ru-RU"/>
              <a:pPr>
                <a:defRPr/>
              </a:pPr>
              <a:t>‹#›</a:t>
            </a:fld>
            <a:endParaRPr lang="ru-RU"/>
          </a:p>
        </p:txBody>
      </p:sp>
    </p:spTree>
    <p:extLst>
      <p:ext uri="{BB962C8B-B14F-4D97-AF65-F5344CB8AC3E}">
        <p14:creationId xmlns:p14="http://schemas.microsoft.com/office/powerpoint/2010/main" val="970682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87AE503-833E-4589-9C45-998FCEC04CDA}" type="datetimeFigureOut">
              <a:rPr lang="ru-RU" smtClean="0"/>
              <a:t>01.04.2020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3474486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09C5B6A-B4C3-47EB-9A6B-2BF397EF2C50}" type="datetimeFigureOut">
              <a:rPr lang="ru-RU"/>
              <a:pPr>
                <a:defRPr/>
              </a:pPr>
              <a:t>01.04.2020</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AFF6BC2-2113-4D79-970C-9881B7E82CBE}" type="slidenum">
              <a:rPr lang="ru-RU"/>
              <a:pPr>
                <a:defRPr/>
              </a:pPr>
              <a:t>‹#›</a:t>
            </a:fld>
            <a:endParaRPr lang="ru-RU"/>
          </a:p>
        </p:txBody>
      </p:sp>
    </p:spTree>
    <p:extLst>
      <p:ext uri="{BB962C8B-B14F-4D97-AF65-F5344CB8AC3E}">
        <p14:creationId xmlns:p14="http://schemas.microsoft.com/office/powerpoint/2010/main" val="3283011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C7A3624-A65E-4A16-8D49-BF2CB43F1690}"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804021A-CFE5-48BE-8867-EFFA0154CEDF}" type="slidenum">
              <a:rPr lang="ru-RU"/>
              <a:pPr>
                <a:defRPr/>
              </a:pPr>
              <a:t>‹#›</a:t>
            </a:fld>
            <a:endParaRPr lang="ru-RU"/>
          </a:p>
        </p:txBody>
      </p:sp>
    </p:spTree>
    <p:extLst>
      <p:ext uri="{BB962C8B-B14F-4D97-AF65-F5344CB8AC3E}">
        <p14:creationId xmlns:p14="http://schemas.microsoft.com/office/powerpoint/2010/main" val="2191615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D6DFB7C-7094-46B7-A824-4230BFF925F9}" type="datetimeFigureOut">
              <a:rPr lang="ru-RU"/>
              <a:pPr>
                <a:defRPr/>
              </a:pPr>
              <a:t>01.04.2020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558764C-C236-4AD2-BC16-9ECFCA5E3BC0}" type="slidenum">
              <a:rPr lang="ru-RU"/>
              <a:pPr>
                <a:defRPr/>
              </a:pPr>
              <a:t>‹#›</a:t>
            </a:fld>
            <a:endParaRPr lang="ru-RU"/>
          </a:p>
        </p:txBody>
      </p:sp>
    </p:spTree>
    <p:extLst>
      <p:ext uri="{BB962C8B-B14F-4D97-AF65-F5344CB8AC3E}">
        <p14:creationId xmlns:p14="http://schemas.microsoft.com/office/powerpoint/2010/main" val="3227097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7213A3EE-BEB9-4696-80BF-785EBA79CE8C}"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964ADD6-5AB0-4B39-BFA3-27C18CC9B7E1}" type="slidenum">
              <a:rPr lang="ru-RU"/>
              <a:pPr>
                <a:defRPr/>
              </a:pPr>
              <a:t>‹#›</a:t>
            </a:fld>
            <a:endParaRPr lang="ru-RU"/>
          </a:p>
        </p:txBody>
      </p:sp>
    </p:spTree>
    <p:extLst>
      <p:ext uri="{BB962C8B-B14F-4D97-AF65-F5344CB8AC3E}">
        <p14:creationId xmlns:p14="http://schemas.microsoft.com/office/powerpoint/2010/main" val="2030568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7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7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6205F0E8-F170-4A95-8AED-5232F35A8FA9}" type="datetimeFigureOut">
              <a:rPr lang="ru-RU"/>
              <a:pPr>
                <a:defRPr/>
              </a:pPr>
              <a:t>01.04.2020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D1D6305-5FA5-4902-80F5-81E4E59805A4}" type="slidenum">
              <a:rPr lang="ru-RU"/>
              <a:pPr>
                <a:defRPr/>
              </a:pPr>
              <a:t>‹#›</a:t>
            </a:fld>
            <a:endParaRPr lang="ru-RU"/>
          </a:p>
        </p:txBody>
      </p:sp>
    </p:spTree>
    <p:extLst>
      <p:ext uri="{BB962C8B-B14F-4D97-AF65-F5344CB8AC3E}">
        <p14:creationId xmlns:p14="http://schemas.microsoft.com/office/powerpoint/2010/main" val="2039000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57"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209"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816"/>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639"/>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4501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16905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56"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921151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581099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57"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2656060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87AE503-833E-4589-9C45-998FCEC04CDA}" type="datetimeFigureOut">
              <a:rPr lang="ru-RU" smtClean="0"/>
              <a:t>01.04.2020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1480251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34119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400713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4152491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454538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196553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2"/>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5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797620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51"/>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721954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56"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208"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814"/>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637"/>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8537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00297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55"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923233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87AE503-833E-4589-9C45-998FCEC04CDA}" type="datetimeFigureOut">
              <a:rPr lang="ru-RU" smtClean="0"/>
              <a:t>01.04.2020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1980240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4142636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56"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4112705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468991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272825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25627070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74058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21279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0"/>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5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9402012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49"/>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35950734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6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0648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87AE503-833E-4589-9C45-998FCEC04CDA}" type="datetimeFigureOut">
              <a:rPr lang="ru-RU" smtClean="0"/>
              <a:t>01.04.2020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78734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05841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4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38719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857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18737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6249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13266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493657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869042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8561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8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8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2536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t>01.04.2020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9543297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47"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99"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96"/>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619"/>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49477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853126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46"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554594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6381282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47"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2626747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8311437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50452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33336824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1324799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98676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t>01.04.2020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16324181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2"/>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3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5032037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31"/>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20875590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43"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95"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88"/>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611"/>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85767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521101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42"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8638631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32158113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43"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145806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0245987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654737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1633604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5.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image" Target="../media/image2.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4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AE503-833E-4589-9C45-998FCEC04CDA}" type="datetimeFigureOut">
              <a:rPr lang="ru-RU" smtClean="0"/>
              <a:t>01.04.2020</a:t>
            </a:fld>
            <a:endParaRPr lang="ru-RU"/>
          </a:p>
        </p:txBody>
      </p:sp>
      <p:sp>
        <p:nvSpPr>
          <p:cNvPr id="5" name="Нижний колонтитул 4"/>
          <p:cNvSpPr>
            <a:spLocks noGrp="1"/>
          </p:cNvSpPr>
          <p:nvPr>
            <p:ph type="ftr" sz="quarter" idx="3"/>
          </p:nvPr>
        </p:nvSpPr>
        <p:spPr>
          <a:xfrm>
            <a:off x="3124200" y="63564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4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92A8D-2C39-4E63-AD36-5DF428B3BC09}" type="slidenum">
              <a:rPr lang="ru-RU" smtClean="0"/>
              <a:t>‹#›</a:t>
            </a:fld>
            <a:endParaRPr lang="ru-RU"/>
          </a:p>
        </p:txBody>
      </p:sp>
    </p:spTree>
    <p:extLst>
      <p:ext uri="{BB962C8B-B14F-4D97-AF65-F5344CB8AC3E}">
        <p14:creationId xmlns:p14="http://schemas.microsoft.com/office/powerpoint/2010/main" val="3364065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4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4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4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326650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65"/>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57142771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55"/>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226934406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43"/>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209033715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8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6C3A5138-2649-4314-A3A2-BD8735E2F2E3}" type="datetimeFigureOut">
              <a:rPr lang="ru-RU"/>
              <a:pPr>
                <a:defRPr/>
              </a:pPr>
              <a:t>01.04.2020</a:t>
            </a:fld>
            <a:endParaRPr lang="ru-RU"/>
          </a:p>
        </p:txBody>
      </p:sp>
      <p:sp>
        <p:nvSpPr>
          <p:cNvPr id="5" name="Нижний колонтитул 4"/>
          <p:cNvSpPr>
            <a:spLocks noGrp="1"/>
          </p:cNvSpPr>
          <p:nvPr>
            <p:ph type="ftr" sz="quarter" idx="3"/>
          </p:nvPr>
        </p:nvSpPr>
        <p:spPr>
          <a:xfrm>
            <a:off x="3124200" y="635638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8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25F45CD-CAEF-4E79-8F20-229DCCF1BE9D}" type="slidenum">
              <a:rPr lang="ru-RU"/>
              <a:pPr>
                <a:defRPr/>
              </a:pPr>
              <a:t>‹#›</a:t>
            </a:fld>
            <a:endParaRPr lang="ru-RU"/>
          </a:p>
        </p:txBody>
      </p:sp>
    </p:spTree>
    <p:extLst>
      <p:ext uri="{BB962C8B-B14F-4D97-AF65-F5344CB8AC3E}">
        <p14:creationId xmlns:p14="http://schemas.microsoft.com/office/powerpoint/2010/main" val="396351481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17"/>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25948594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01"/>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5"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288815610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3D69B"/>
            </a:gs>
            <a:gs pos="50000">
              <a:srgbClr val="9CB86E"/>
            </a:gs>
            <a:gs pos="100000">
              <a:srgbClr val="156B13"/>
            </a:gs>
          </a:gsLst>
          <a:lin ang="16200000" scaled="1"/>
        </a:gra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4099"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8D99F868-5D77-4DE9-9891-005CAEC15366}" type="datetimeFigureOut">
              <a:rPr lang="en-US"/>
              <a:pPr>
                <a:defRPr/>
              </a:pPr>
              <a:t>4/1/2020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D5E8C23D-8D92-487B-80F3-F29901F825ED}" type="slidenum">
              <a:rPr lang="en-US"/>
              <a:pPr>
                <a:defRPr/>
              </a:pPr>
              <a:t>‹#›</a:t>
            </a:fld>
            <a:endParaRPr lang="en-US"/>
          </a:p>
        </p:txBody>
      </p:sp>
    </p:spTree>
    <p:extLst>
      <p:ext uri="{BB962C8B-B14F-4D97-AF65-F5344CB8AC3E}">
        <p14:creationId xmlns:p14="http://schemas.microsoft.com/office/powerpoint/2010/main" val="263041562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49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6C3A5138-2649-4314-A3A2-BD8735E2F2E3}" type="datetimeFigureOut">
              <a:rPr lang="ru-RU"/>
              <a:pPr>
                <a:defRPr/>
              </a:pPr>
              <a:t>01.04.2020</a:t>
            </a:fld>
            <a:endParaRPr lang="ru-RU"/>
          </a:p>
        </p:txBody>
      </p:sp>
      <p:sp>
        <p:nvSpPr>
          <p:cNvPr id="5" name="Нижний колонтитул 4"/>
          <p:cNvSpPr>
            <a:spLocks noGrp="1"/>
          </p:cNvSpPr>
          <p:nvPr>
            <p:ph type="ftr" sz="quarter" idx="3"/>
          </p:nvPr>
        </p:nvSpPr>
        <p:spPr>
          <a:xfrm>
            <a:off x="3124200" y="635649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49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25F45CD-CAEF-4E79-8F20-229DCCF1BE9D}" type="slidenum">
              <a:rPr lang="ru-RU"/>
              <a:pPr>
                <a:defRPr/>
              </a:pPr>
              <a:t>‹#›</a:t>
            </a:fld>
            <a:endParaRPr lang="ru-RU"/>
          </a:p>
        </p:txBody>
      </p:sp>
    </p:spTree>
    <p:extLst>
      <p:ext uri="{BB962C8B-B14F-4D97-AF65-F5344CB8AC3E}">
        <p14:creationId xmlns:p14="http://schemas.microsoft.com/office/powerpoint/2010/main" val="1890855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489"/>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6C3A5138-2649-4314-A3A2-BD8735E2F2E3}" type="datetimeFigureOut">
              <a:rPr lang="ru-RU"/>
              <a:pPr>
                <a:defRPr/>
              </a:pPr>
              <a:t>01.04.2020</a:t>
            </a:fld>
            <a:endParaRPr lang="ru-RU"/>
          </a:p>
        </p:txBody>
      </p:sp>
      <p:sp>
        <p:nvSpPr>
          <p:cNvPr id="5" name="Нижний колонтитул 4"/>
          <p:cNvSpPr>
            <a:spLocks noGrp="1"/>
          </p:cNvSpPr>
          <p:nvPr>
            <p:ph type="ftr" sz="quarter" idx="3"/>
          </p:nvPr>
        </p:nvSpPr>
        <p:spPr>
          <a:xfrm>
            <a:off x="3124200" y="6356489"/>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489"/>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25F45CD-CAEF-4E79-8F20-229DCCF1BE9D}" type="slidenum">
              <a:rPr lang="ru-RU"/>
              <a:pPr>
                <a:defRPr/>
              </a:pPr>
              <a:t>‹#›</a:t>
            </a:fld>
            <a:endParaRPr lang="ru-RU"/>
          </a:p>
        </p:txBody>
      </p:sp>
    </p:spTree>
    <p:extLst>
      <p:ext uri="{BB962C8B-B14F-4D97-AF65-F5344CB8AC3E}">
        <p14:creationId xmlns:p14="http://schemas.microsoft.com/office/powerpoint/2010/main" val="19289520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48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6C3A5138-2649-4314-A3A2-BD8735E2F2E3}" type="datetimeFigureOut">
              <a:rPr lang="ru-RU"/>
              <a:pPr>
                <a:defRPr/>
              </a:pPr>
              <a:t>01.04.2020</a:t>
            </a:fld>
            <a:endParaRPr lang="ru-RU"/>
          </a:p>
        </p:txBody>
      </p:sp>
      <p:sp>
        <p:nvSpPr>
          <p:cNvPr id="5" name="Нижний колонтитул 4"/>
          <p:cNvSpPr>
            <a:spLocks noGrp="1"/>
          </p:cNvSpPr>
          <p:nvPr>
            <p:ph type="ftr" sz="quarter" idx="3"/>
          </p:nvPr>
        </p:nvSpPr>
        <p:spPr>
          <a:xfrm>
            <a:off x="3124200" y="635648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48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25F45CD-CAEF-4E79-8F20-229DCCF1BE9D}" type="slidenum">
              <a:rPr lang="ru-RU"/>
              <a:pPr>
                <a:defRPr/>
              </a:pPr>
              <a:t>‹#›</a:t>
            </a:fld>
            <a:endParaRPr lang="ru-RU"/>
          </a:p>
        </p:txBody>
      </p:sp>
    </p:spTree>
    <p:extLst>
      <p:ext uri="{BB962C8B-B14F-4D97-AF65-F5344CB8AC3E}">
        <p14:creationId xmlns:p14="http://schemas.microsoft.com/office/powerpoint/2010/main" val="695103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501"/>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39098809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99"/>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10049229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4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AE503-833E-4589-9C45-998FCEC04CDA}" type="datetimeFigureOut">
              <a:rPr lang="ru-RU" smtClean="0">
                <a:solidFill>
                  <a:prstClr val="black">
                    <a:tint val="75000"/>
                  </a:prstClr>
                </a:solidFill>
              </a:rPr>
              <a:pPr/>
              <a:t>01.04.2020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4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4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592081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81"/>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35919660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73"/>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159712149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4.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0.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4.png"/><Relationship Id="rId7" Type="http://schemas.openxmlformats.org/officeDocument/2006/relationships/image" Target="../media/image56.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44.png"/><Relationship Id="rId7" Type="http://schemas.openxmlformats.org/officeDocument/2006/relationships/image" Target="../media/image62.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9.xml"/><Relationship Id="rId1" Type="http://schemas.openxmlformats.org/officeDocument/2006/relationships/themeOverride" Target="../theme/themeOverride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40.xml"/><Relationship Id="rId1" Type="http://schemas.openxmlformats.org/officeDocument/2006/relationships/themeOverride" Target="../theme/themeOverride3.xml"/><Relationship Id="rId5" Type="http://schemas.openxmlformats.org/officeDocument/2006/relationships/image" Target="../media/image66.pn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6.xml"/><Relationship Id="rId1" Type="http://schemas.openxmlformats.org/officeDocument/2006/relationships/themeOverride" Target="../theme/themeOverride4.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5.xml"/><Relationship Id="rId5" Type="http://schemas.openxmlformats.org/officeDocument/2006/relationships/image" Target="../media/image20.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jpeg"/><Relationship Id="rId1" Type="http://schemas.openxmlformats.org/officeDocument/2006/relationships/slideLayout" Target="../slideLayouts/slideLayout70.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0.jpeg"/><Relationship Id="rId1" Type="http://schemas.openxmlformats.org/officeDocument/2006/relationships/slideLayout" Target="../slideLayouts/slideLayout70.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6.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7.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8.xml"/><Relationship Id="rId5" Type="http://schemas.openxmlformats.org/officeDocument/2006/relationships/image" Target="../media/image80.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9.xml"/><Relationship Id="rId5" Type="http://schemas.openxmlformats.org/officeDocument/2006/relationships/image" Target="../media/image81.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10.xml"/><Relationship Id="rId5" Type="http://schemas.openxmlformats.org/officeDocument/2006/relationships/image" Target="../media/image81.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11.xml"/><Relationship Id="rId5" Type="http://schemas.openxmlformats.org/officeDocument/2006/relationships/image" Target="../media/image81.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12.xml"/><Relationship Id="rId5" Type="http://schemas.openxmlformats.org/officeDocument/2006/relationships/image" Target="../media/image81.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13.xml"/><Relationship Id="rId5" Type="http://schemas.openxmlformats.org/officeDocument/2006/relationships/image" Target="../media/image82.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14.xml"/><Relationship Id="rId5" Type="http://schemas.openxmlformats.org/officeDocument/2006/relationships/image" Target="../media/image82.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15.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eg"/><Relationship Id="rId7" Type="http://schemas.openxmlformats.org/officeDocument/2006/relationships/diagramQuickStyle" Target="../diagrams/quickStyle1.xml"/><Relationship Id="rId2" Type="http://schemas.openxmlformats.org/officeDocument/2006/relationships/slideLayout" Target="../slideLayouts/slideLayout58.xml"/><Relationship Id="rId1" Type="http://schemas.openxmlformats.org/officeDocument/2006/relationships/themeOverride" Target="../theme/themeOverride1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6.png"/><Relationship Id="rId9" Type="http://schemas.microsoft.com/office/2007/relationships/diagramDrawing" Target="../diagrams/drawing1.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157.xml"/><Relationship Id="rId1" Type="http://schemas.openxmlformats.org/officeDocument/2006/relationships/themeOverride" Target="../theme/themeOverride17.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0.png"/><Relationship Id="rId7" Type="http://schemas.openxmlformats.org/officeDocument/2006/relationships/diagramColors" Target="../diagrams/colors2.xml"/><Relationship Id="rId2" Type="http://schemas.openxmlformats.org/officeDocument/2006/relationships/image" Target="../media/image10.jpeg"/><Relationship Id="rId1" Type="http://schemas.openxmlformats.org/officeDocument/2006/relationships/slideLayout" Target="../slideLayouts/slideLayout10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91.xml"/><Relationship Id="rId1" Type="http://schemas.openxmlformats.org/officeDocument/2006/relationships/themeOverride" Target="../theme/themeOverride18.xml"/><Relationship Id="rId5" Type="http://schemas.openxmlformats.org/officeDocument/2006/relationships/image" Target="../media/image84.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03.xml"/><Relationship Id="rId1" Type="http://schemas.openxmlformats.org/officeDocument/2006/relationships/themeOverride" Target="../theme/themeOverride19.xml"/><Relationship Id="rId5" Type="http://schemas.openxmlformats.org/officeDocument/2006/relationships/image" Target="../media/image89.pn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26.xml"/><Relationship Id="rId1" Type="http://schemas.openxmlformats.org/officeDocument/2006/relationships/themeOverride" Target="../theme/themeOverride20.xml"/><Relationship Id="rId6" Type="http://schemas.openxmlformats.org/officeDocument/2006/relationships/image" Target="../media/image84.png"/><Relationship Id="rId5" Type="http://schemas.openxmlformats.org/officeDocument/2006/relationships/image" Target="../media/image90.jpe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8.xml"/><Relationship Id="rId1" Type="http://schemas.openxmlformats.org/officeDocument/2006/relationships/themeOverride" Target="../theme/themeOverride21.xml"/><Relationship Id="rId5" Type="http://schemas.openxmlformats.org/officeDocument/2006/relationships/image" Target="../media/image91.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50.xml"/><Relationship Id="rId1" Type="http://schemas.openxmlformats.org/officeDocument/2006/relationships/themeOverride" Target="../theme/themeOverride22.xml"/><Relationship Id="rId5" Type="http://schemas.openxmlformats.org/officeDocument/2006/relationships/image" Target="../media/image91.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68.xml"/><Relationship Id="rId1" Type="http://schemas.openxmlformats.org/officeDocument/2006/relationships/themeOverride" Target="../theme/themeOverride23.xml"/><Relationship Id="rId5" Type="http://schemas.openxmlformats.org/officeDocument/2006/relationships/image" Target="../media/image91.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0.xml"/><Relationship Id="rId1" Type="http://schemas.openxmlformats.org/officeDocument/2006/relationships/themeOverride" Target="../theme/themeOverride24.xml"/><Relationship Id="rId5" Type="http://schemas.openxmlformats.org/officeDocument/2006/relationships/image" Target="../media/image89.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wmf"/><Relationship Id="rId1" Type="http://schemas.openxmlformats.org/officeDocument/2006/relationships/slideLayout" Target="../slideLayouts/slideLayout192.xml"/><Relationship Id="rId6" Type="http://schemas.openxmlformats.org/officeDocument/2006/relationships/hyperlink" Target="mailto:batumioffice@batumioilterminal.com" TargetMode="External"/><Relationship Id="rId5" Type="http://schemas.openxmlformats.org/officeDocument/2006/relationships/image" Target="../media/image81.pn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6"/>
          <p:cNvSpPr/>
          <p:nvPr/>
        </p:nvSpPr>
        <p:spPr>
          <a:xfrm>
            <a:off x="0" y="0"/>
            <a:ext cx="9144000" cy="26369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GB" altLang="ru-RU" sz="2400" dirty="0">
              <a:solidFill>
                <a:srgbClr val="FFFFFF"/>
              </a:solidFill>
            </a:endParaRPr>
          </a:p>
        </p:txBody>
      </p:sp>
      <p:pic>
        <p:nvPicPr>
          <p:cNvPr id="86" name="Рисунок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10" y="89014"/>
            <a:ext cx="2096744" cy="2691914"/>
          </a:xfrm>
          <a:prstGeom prst="rect">
            <a:avLst/>
          </a:prstGeom>
        </p:spPr>
      </p:pic>
      <p:sp>
        <p:nvSpPr>
          <p:cNvPr id="89" name="Rectangle 7"/>
          <p:cNvSpPr/>
          <p:nvPr/>
        </p:nvSpPr>
        <p:spPr>
          <a:xfrm>
            <a:off x="0" y="4446731"/>
            <a:ext cx="9144000" cy="241141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ltLang="ru-RU">
              <a:solidFill>
                <a:srgbClr val="FFFFFF"/>
              </a:solidFill>
              <a:latin typeface="Arial" charset="0"/>
              <a:cs typeface="Arial" charset="0"/>
            </a:endParaRPr>
          </a:p>
        </p:txBody>
      </p:sp>
      <p:sp>
        <p:nvSpPr>
          <p:cNvPr id="90" name="Rectangle 37"/>
          <p:cNvSpPr>
            <a:spLocks noGrp="1"/>
          </p:cNvSpPr>
          <p:nvPr>
            <p:ph type="ctrTitle"/>
          </p:nvPr>
        </p:nvSpPr>
        <p:spPr>
          <a:xfrm>
            <a:off x="971600" y="4725144"/>
            <a:ext cx="7251384" cy="1728192"/>
          </a:xfrm>
        </p:spPr>
        <p:txBody>
          <a:bodyPr>
            <a:noAutofit/>
          </a:bodyPr>
          <a:lstStyle/>
          <a:p>
            <a:r>
              <a:rPr lang="ka-GE" sz="2800" b="1" dirty="0" smtClean="0">
                <a:solidFill>
                  <a:schemeClr val="bg1"/>
                </a:solidFill>
                <a:ea typeface="Calibri"/>
                <a:cs typeface="Times New Roman"/>
              </a:rPr>
              <a:t>გარემოზე ზემოქმედების შეფასების ანგარიში</a:t>
            </a:r>
            <a:r>
              <a:rPr lang="ka-GE" sz="2000" dirty="0" smtClean="0">
                <a:ea typeface="Calibri"/>
                <a:cs typeface="Times New Roman"/>
              </a:rPr>
              <a:t/>
            </a:r>
            <a:br>
              <a:rPr lang="ka-GE" sz="2000" dirty="0" smtClean="0">
                <a:ea typeface="Calibri"/>
                <a:cs typeface="Times New Roman"/>
              </a:rPr>
            </a:br>
            <a:r>
              <a:rPr lang="ka-GE" sz="2000" dirty="0">
                <a:ea typeface="Calibri"/>
                <a:cs typeface="Times New Roman"/>
              </a:rPr>
              <a:t/>
            </a:r>
            <a:br>
              <a:rPr lang="ka-GE" sz="2000" dirty="0">
                <a:ea typeface="Calibri"/>
                <a:cs typeface="Times New Roman"/>
              </a:rPr>
            </a:br>
            <a:r>
              <a:rPr lang="ru-RU" altLang="ru-RU" sz="2000" b="1" i="1" dirty="0" smtClean="0">
                <a:solidFill>
                  <a:schemeClr val="bg1"/>
                </a:solidFill>
              </a:rPr>
              <a:t>2020</a:t>
            </a:r>
            <a:endParaRPr lang="en-US" altLang="ru-RU" sz="2000" b="1" i="1" dirty="0">
              <a:solidFill>
                <a:schemeClr val="bg1"/>
              </a:solidFill>
            </a:endParaRPr>
          </a:p>
        </p:txBody>
      </p:sp>
      <p:grpSp>
        <p:nvGrpSpPr>
          <p:cNvPr id="57" name="Группа 56"/>
          <p:cNvGrpSpPr/>
          <p:nvPr/>
        </p:nvGrpSpPr>
        <p:grpSpPr>
          <a:xfrm>
            <a:off x="110958" y="2998239"/>
            <a:ext cx="8641093" cy="440984"/>
            <a:chOff x="251387" y="1187815"/>
            <a:chExt cx="8641093" cy="440984"/>
          </a:xfrm>
        </p:grpSpPr>
        <p:pic>
          <p:nvPicPr>
            <p:cNvPr id="58" name="Рисунок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3591" y="1224369"/>
              <a:ext cx="1256401" cy="404430"/>
            </a:xfrm>
            <a:prstGeom prst="rect">
              <a:avLst/>
            </a:prstGeom>
            <a:ln>
              <a:noFill/>
            </a:ln>
          </p:spPr>
        </p:pic>
        <p:grpSp>
          <p:nvGrpSpPr>
            <p:cNvPr id="59" name="Группа 58"/>
            <p:cNvGrpSpPr/>
            <p:nvPr/>
          </p:nvGrpSpPr>
          <p:grpSpPr>
            <a:xfrm>
              <a:off x="7308304" y="1329516"/>
              <a:ext cx="427024" cy="227276"/>
              <a:chOff x="5342543" y="2492896"/>
              <a:chExt cx="622896" cy="286226"/>
            </a:xfrm>
          </p:grpSpPr>
          <p:pic>
            <p:nvPicPr>
              <p:cNvPr id="77" name="Рисунок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407" y="2492896"/>
                <a:ext cx="401737" cy="224544"/>
              </a:xfrm>
              <a:prstGeom prst="rect">
                <a:avLst/>
              </a:prstGeom>
            </p:spPr>
          </p:pic>
          <p:pic>
            <p:nvPicPr>
              <p:cNvPr id="78" name="Рисунок 77"/>
              <p:cNvPicPr>
                <a:picLocks noChangeAspect="1"/>
              </p:cNvPicPr>
              <p:nvPr/>
            </p:nvPicPr>
            <p:blipFill rotWithShape="1">
              <a:blip r:embed="rId5" cstate="print">
                <a:extLst>
                  <a:ext uri="{28A0092B-C50C-407E-A947-70E740481C1C}">
                    <a14:useLocalDpi xmlns:a14="http://schemas.microsoft.com/office/drawing/2010/main" val="0"/>
                  </a:ext>
                </a:extLst>
              </a:blip>
              <a:srcRect l="37203" t="38801" r="20281" b="55611"/>
              <a:stretch/>
            </p:blipFill>
            <p:spPr>
              <a:xfrm>
                <a:off x="5342543" y="2661222"/>
                <a:ext cx="622896" cy="117900"/>
              </a:xfrm>
              <a:prstGeom prst="rect">
                <a:avLst/>
              </a:prstGeom>
            </p:spPr>
          </p:pic>
        </p:grpSp>
        <p:pic>
          <p:nvPicPr>
            <p:cNvPr id="60" name="Рисунок 59"/>
            <p:cNvPicPr>
              <a:picLocks noChangeAspect="1"/>
            </p:cNvPicPr>
            <p:nvPr/>
          </p:nvPicPr>
          <p:blipFill rotWithShape="1">
            <a:blip r:embed="rId6" cstate="print">
              <a:extLst>
                <a:ext uri="{28A0092B-C50C-407E-A947-70E740481C1C}">
                  <a14:useLocalDpi xmlns:a14="http://schemas.microsoft.com/office/drawing/2010/main" val="0"/>
                </a:ext>
              </a:extLst>
            </a:blip>
            <a:srcRect l="4812" t="29601" r="4812" b="29345"/>
            <a:stretch/>
          </p:blipFill>
          <p:spPr>
            <a:xfrm>
              <a:off x="6507463" y="1290933"/>
              <a:ext cx="728833" cy="331076"/>
            </a:xfrm>
            <a:prstGeom prst="rect">
              <a:avLst/>
            </a:prstGeom>
            <a:ln>
              <a:noFill/>
            </a:ln>
          </p:spPr>
        </p:pic>
        <p:pic>
          <p:nvPicPr>
            <p:cNvPr id="61" name="Рисунок 60"/>
            <p:cNvPicPr>
              <a:picLocks noChangeAspect="1"/>
            </p:cNvPicPr>
            <p:nvPr/>
          </p:nvPicPr>
          <p:blipFill rotWithShape="1">
            <a:blip r:embed="rId7" cstate="print">
              <a:extLst>
                <a:ext uri="{28A0092B-C50C-407E-A947-70E740481C1C}">
                  <a14:useLocalDpi xmlns:a14="http://schemas.microsoft.com/office/drawing/2010/main" val="0"/>
                </a:ext>
              </a:extLst>
            </a:blip>
            <a:srcRect l="8823" t="35051" r="6836" b="37078"/>
            <a:stretch/>
          </p:blipFill>
          <p:spPr>
            <a:xfrm>
              <a:off x="251387" y="1290933"/>
              <a:ext cx="1058132" cy="337866"/>
            </a:xfrm>
            <a:prstGeom prst="rect">
              <a:avLst/>
            </a:prstGeom>
            <a:ln>
              <a:noFill/>
            </a:ln>
          </p:spPr>
        </p:pic>
        <p:pic>
          <p:nvPicPr>
            <p:cNvPr id="62" name="Рисунок 61"/>
            <p:cNvPicPr>
              <a:picLocks noChangeAspect="1"/>
            </p:cNvPicPr>
            <p:nvPr/>
          </p:nvPicPr>
          <p:blipFill rotWithShape="1">
            <a:blip r:embed="rId8" cstate="print">
              <a:extLst>
                <a:ext uri="{28A0092B-C50C-407E-A947-70E740481C1C}">
                  <a14:useLocalDpi xmlns:a14="http://schemas.microsoft.com/office/drawing/2010/main" val="0"/>
                </a:ext>
              </a:extLst>
            </a:blip>
            <a:srcRect t="24095" b="22952"/>
            <a:stretch/>
          </p:blipFill>
          <p:spPr>
            <a:xfrm>
              <a:off x="1939008" y="1187816"/>
              <a:ext cx="832792" cy="440983"/>
            </a:xfrm>
            <a:prstGeom prst="rect">
              <a:avLst/>
            </a:prstGeom>
            <a:ln>
              <a:noFill/>
            </a:ln>
          </p:spPr>
        </p:pic>
        <p:pic>
          <p:nvPicPr>
            <p:cNvPr id="63" name="Рисунок 62"/>
            <p:cNvPicPr>
              <a:picLocks noChangeAspect="1"/>
            </p:cNvPicPr>
            <p:nvPr/>
          </p:nvPicPr>
          <p:blipFill rotWithShape="1">
            <a:blip r:embed="rId8" cstate="print">
              <a:extLst>
                <a:ext uri="{28A0092B-C50C-407E-A947-70E740481C1C}">
                  <a14:useLocalDpi xmlns:a14="http://schemas.microsoft.com/office/drawing/2010/main" val="0"/>
                </a:ext>
              </a:extLst>
            </a:blip>
            <a:srcRect t="24095" b="22952"/>
            <a:stretch/>
          </p:blipFill>
          <p:spPr>
            <a:xfrm>
              <a:off x="5035352" y="1187815"/>
              <a:ext cx="832792" cy="440983"/>
            </a:xfrm>
            <a:prstGeom prst="rect">
              <a:avLst/>
            </a:prstGeom>
            <a:ln>
              <a:noFill/>
            </a:ln>
          </p:spPr>
        </p:pic>
        <p:pic>
          <p:nvPicPr>
            <p:cNvPr id="64" name="Рисунок 63"/>
            <p:cNvPicPr>
              <a:picLocks noChangeAspect="1"/>
            </p:cNvPicPr>
            <p:nvPr/>
          </p:nvPicPr>
          <p:blipFill rotWithShape="1">
            <a:blip r:embed="rId7" cstate="print">
              <a:extLst>
                <a:ext uri="{28A0092B-C50C-407E-A947-70E740481C1C}">
                  <a14:useLocalDpi xmlns:a14="http://schemas.microsoft.com/office/drawing/2010/main" val="0"/>
                </a:ext>
              </a:extLst>
            </a:blip>
            <a:srcRect l="8823" t="35051" r="6836" b="37078"/>
            <a:stretch/>
          </p:blipFill>
          <p:spPr>
            <a:xfrm>
              <a:off x="7834348" y="1290933"/>
              <a:ext cx="1058132" cy="337866"/>
            </a:xfrm>
            <a:prstGeom prst="rect">
              <a:avLst/>
            </a:prstGeom>
            <a:ln>
              <a:noFill/>
            </a:ln>
          </p:spPr>
        </p:pic>
        <p:grpSp>
          <p:nvGrpSpPr>
            <p:cNvPr id="65" name="Группа 64"/>
            <p:cNvGrpSpPr/>
            <p:nvPr/>
          </p:nvGrpSpPr>
          <p:grpSpPr>
            <a:xfrm>
              <a:off x="5978589" y="1340768"/>
              <a:ext cx="427024" cy="227276"/>
              <a:chOff x="5342543" y="2492896"/>
              <a:chExt cx="622896" cy="286226"/>
            </a:xfrm>
          </p:grpSpPr>
          <p:pic>
            <p:nvPicPr>
              <p:cNvPr id="75" name="Рисунок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407" y="2492896"/>
                <a:ext cx="401737" cy="224544"/>
              </a:xfrm>
              <a:prstGeom prst="rect">
                <a:avLst/>
              </a:prstGeom>
            </p:spPr>
          </p:pic>
          <p:pic>
            <p:nvPicPr>
              <p:cNvPr id="76" name="Рисунок 75"/>
              <p:cNvPicPr>
                <a:picLocks noChangeAspect="1"/>
              </p:cNvPicPr>
              <p:nvPr/>
            </p:nvPicPr>
            <p:blipFill rotWithShape="1">
              <a:blip r:embed="rId5" cstate="print">
                <a:extLst>
                  <a:ext uri="{28A0092B-C50C-407E-A947-70E740481C1C}">
                    <a14:useLocalDpi xmlns:a14="http://schemas.microsoft.com/office/drawing/2010/main" val="0"/>
                  </a:ext>
                </a:extLst>
              </a:blip>
              <a:srcRect l="37203" t="38801" r="20281" b="55611"/>
              <a:stretch/>
            </p:blipFill>
            <p:spPr>
              <a:xfrm>
                <a:off x="5342543" y="2661222"/>
                <a:ext cx="622896" cy="117900"/>
              </a:xfrm>
              <a:prstGeom prst="rect">
                <a:avLst/>
              </a:prstGeom>
            </p:spPr>
          </p:pic>
        </p:grpSp>
        <p:grpSp>
          <p:nvGrpSpPr>
            <p:cNvPr id="66" name="Группа 65"/>
            <p:cNvGrpSpPr/>
            <p:nvPr/>
          </p:nvGrpSpPr>
          <p:grpSpPr>
            <a:xfrm>
              <a:off x="4537457" y="1330543"/>
              <a:ext cx="427024" cy="227276"/>
              <a:chOff x="5342543" y="2492896"/>
              <a:chExt cx="622896" cy="286226"/>
            </a:xfrm>
          </p:grpSpPr>
          <p:pic>
            <p:nvPicPr>
              <p:cNvPr id="73" name="Рисунок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407" y="2492896"/>
                <a:ext cx="401737" cy="224544"/>
              </a:xfrm>
              <a:prstGeom prst="rect">
                <a:avLst/>
              </a:prstGeom>
            </p:spPr>
          </p:pic>
          <p:pic>
            <p:nvPicPr>
              <p:cNvPr id="74" name="Рисунок 73"/>
              <p:cNvPicPr>
                <a:picLocks noChangeAspect="1"/>
              </p:cNvPicPr>
              <p:nvPr/>
            </p:nvPicPr>
            <p:blipFill rotWithShape="1">
              <a:blip r:embed="rId5" cstate="print">
                <a:extLst>
                  <a:ext uri="{28A0092B-C50C-407E-A947-70E740481C1C}">
                    <a14:useLocalDpi xmlns:a14="http://schemas.microsoft.com/office/drawing/2010/main" val="0"/>
                  </a:ext>
                </a:extLst>
              </a:blip>
              <a:srcRect l="37203" t="38801" r="20281" b="55611"/>
              <a:stretch/>
            </p:blipFill>
            <p:spPr>
              <a:xfrm>
                <a:off x="5342543" y="2661222"/>
                <a:ext cx="622896" cy="117900"/>
              </a:xfrm>
              <a:prstGeom prst="rect">
                <a:avLst/>
              </a:prstGeom>
            </p:spPr>
          </p:pic>
        </p:grpSp>
        <p:grpSp>
          <p:nvGrpSpPr>
            <p:cNvPr id="67" name="Группа 66"/>
            <p:cNvGrpSpPr/>
            <p:nvPr/>
          </p:nvGrpSpPr>
          <p:grpSpPr>
            <a:xfrm>
              <a:off x="2771800" y="1349536"/>
              <a:ext cx="427024" cy="227276"/>
              <a:chOff x="5342543" y="2492896"/>
              <a:chExt cx="622896" cy="286226"/>
            </a:xfrm>
          </p:grpSpPr>
          <p:pic>
            <p:nvPicPr>
              <p:cNvPr id="71" name="Рисунок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407" y="2492896"/>
                <a:ext cx="401737" cy="224544"/>
              </a:xfrm>
              <a:prstGeom prst="rect">
                <a:avLst/>
              </a:prstGeom>
            </p:spPr>
          </p:pic>
          <p:pic>
            <p:nvPicPr>
              <p:cNvPr id="72" name="Рисунок 71"/>
              <p:cNvPicPr>
                <a:picLocks noChangeAspect="1"/>
              </p:cNvPicPr>
              <p:nvPr/>
            </p:nvPicPr>
            <p:blipFill rotWithShape="1">
              <a:blip r:embed="rId5" cstate="print">
                <a:extLst>
                  <a:ext uri="{28A0092B-C50C-407E-A947-70E740481C1C}">
                    <a14:useLocalDpi xmlns:a14="http://schemas.microsoft.com/office/drawing/2010/main" val="0"/>
                  </a:ext>
                </a:extLst>
              </a:blip>
              <a:srcRect l="37203" t="38801" r="20281" b="55611"/>
              <a:stretch/>
            </p:blipFill>
            <p:spPr>
              <a:xfrm>
                <a:off x="5342543" y="2661222"/>
                <a:ext cx="622896" cy="117900"/>
              </a:xfrm>
              <a:prstGeom prst="rect">
                <a:avLst/>
              </a:prstGeom>
            </p:spPr>
          </p:pic>
        </p:grpSp>
        <p:grpSp>
          <p:nvGrpSpPr>
            <p:cNvPr id="68" name="Группа 67"/>
            <p:cNvGrpSpPr/>
            <p:nvPr/>
          </p:nvGrpSpPr>
          <p:grpSpPr>
            <a:xfrm>
              <a:off x="1403648" y="1340768"/>
              <a:ext cx="427024" cy="227276"/>
              <a:chOff x="5342543" y="2492896"/>
              <a:chExt cx="622896" cy="286226"/>
            </a:xfrm>
          </p:grpSpPr>
          <p:pic>
            <p:nvPicPr>
              <p:cNvPr id="69" name="Рисунок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407" y="2492896"/>
                <a:ext cx="401737" cy="224544"/>
              </a:xfrm>
              <a:prstGeom prst="rect">
                <a:avLst/>
              </a:prstGeom>
            </p:spPr>
          </p:pic>
          <p:pic>
            <p:nvPicPr>
              <p:cNvPr id="70" name="Рисунок 69"/>
              <p:cNvPicPr>
                <a:picLocks noChangeAspect="1"/>
              </p:cNvPicPr>
              <p:nvPr/>
            </p:nvPicPr>
            <p:blipFill rotWithShape="1">
              <a:blip r:embed="rId5" cstate="print">
                <a:extLst>
                  <a:ext uri="{28A0092B-C50C-407E-A947-70E740481C1C}">
                    <a14:useLocalDpi xmlns:a14="http://schemas.microsoft.com/office/drawing/2010/main" val="0"/>
                  </a:ext>
                </a:extLst>
              </a:blip>
              <a:srcRect l="37203" t="38801" r="20281" b="55611"/>
              <a:stretch/>
            </p:blipFill>
            <p:spPr>
              <a:xfrm>
                <a:off x="5342543" y="2661222"/>
                <a:ext cx="622896" cy="117900"/>
              </a:xfrm>
              <a:prstGeom prst="rect">
                <a:avLst/>
              </a:prstGeom>
            </p:spPr>
          </p:pic>
        </p:grpSp>
      </p:grpSp>
      <p:sp>
        <p:nvSpPr>
          <p:cNvPr id="28" name="Rectangle 38"/>
          <p:cNvSpPr>
            <a:spLocks noGrp="1" noChangeArrowheads="1"/>
          </p:cNvSpPr>
          <p:nvPr>
            <p:ph type="subTitle" idx="1"/>
          </p:nvPr>
        </p:nvSpPr>
        <p:spPr>
          <a:xfrm>
            <a:off x="2215046" y="116632"/>
            <a:ext cx="6881663" cy="26642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ka-GE" sz="2200" b="1" dirty="0">
                <a:solidFill>
                  <a:srgbClr val="FFFF00"/>
                </a:solidFill>
                <a:ea typeface="Calibri"/>
                <a:cs typeface="Times New Roman"/>
              </a:rPr>
              <a:t>,,</a:t>
            </a:r>
            <a:r>
              <a:rPr lang="ru-RU" sz="2200" b="1" dirty="0" err="1">
                <a:solidFill>
                  <a:srgbClr val="FFFF00"/>
                </a:solidFill>
                <a:latin typeface="Sylfaen"/>
                <a:ea typeface="Calibri"/>
                <a:cs typeface="Sylfaen"/>
              </a:rPr>
              <a:t>შპს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ბათუმის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ნავთობტერმინალის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ტერმინალის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მიმდინარე</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საქმიანობის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ექსპლუატაციის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პირობების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ცვლილება</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ძირითად</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ტერიტორიაზე</a:t>
            </a:r>
            <a:r>
              <a:rPr lang="ru-RU" sz="2200" b="1" dirty="0">
                <a:solidFill>
                  <a:srgbClr val="FFFF00"/>
                </a:solidFill>
                <a:latin typeface="Sylfaen"/>
                <a:ea typeface="Calibri"/>
                <a:cs typeface="Sylfaen"/>
              </a:rPr>
              <a:t> 5000 </a:t>
            </a:r>
            <a:r>
              <a:rPr lang="ru-RU" sz="2200" b="1" dirty="0" err="1">
                <a:solidFill>
                  <a:srgbClr val="FFFF00"/>
                </a:solidFill>
                <a:latin typeface="Sylfaen"/>
                <a:ea typeface="Calibri"/>
                <a:cs typeface="Sylfaen"/>
              </a:rPr>
              <a:t>კუბ.მ</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მოცულობის</a:t>
            </a:r>
            <a:r>
              <a:rPr lang="ru-RU" sz="2200" b="1" dirty="0">
                <a:solidFill>
                  <a:srgbClr val="FFFF00"/>
                </a:solidFill>
                <a:latin typeface="Sylfaen"/>
                <a:ea typeface="Calibri"/>
                <a:cs typeface="Sylfaen"/>
              </a:rPr>
              <a:t> 5 </a:t>
            </a:r>
            <a:r>
              <a:rPr lang="ru-RU" sz="2200" b="1" dirty="0" err="1">
                <a:solidFill>
                  <a:srgbClr val="FFFF00"/>
                </a:solidFill>
                <a:latin typeface="Sylfaen"/>
                <a:ea typeface="Calibri"/>
                <a:cs typeface="Sylfaen"/>
              </a:rPr>
              <a:t>ცალი</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ნავთობპროდუქტების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საცავი</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რეზერვუარის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მშენებლობის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და</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ექსპლუატაციის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პროექტი</a:t>
            </a:r>
            <a:r>
              <a:rPr lang="ru-RU" sz="2200" b="1" dirty="0">
                <a:solidFill>
                  <a:srgbClr val="FFFF00"/>
                </a:solidFill>
                <a:latin typeface="Sylfaen"/>
                <a:ea typeface="Calibri"/>
                <a:cs typeface="Sylfaen"/>
              </a:rPr>
              <a:t>)</a:t>
            </a:r>
            <a:r>
              <a:rPr lang="ka-GE" sz="2200" b="1" dirty="0">
                <a:solidFill>
                  <a:srgbClr val="FFFF00"/>
                </a:solidFill>
                <a:ea typeface="Calibri"/>
                <a:cs typeface="Sylfaen"/>
              </a:rPr>
              <a:t>“ </a:t>
            </a:r>
            <a:endParaRPr lang="en-US" altLang="ru-RU" sz="22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057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და 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15301514"/>
              </p:ext>
            </p:extLst>
          </p:nvPr>
        </p:nvGraphicFramePr>
        <p:xfrm>
          <a:off x="0" y="1052737"/>
          <a:ext cx="9144000" cy="5398008"/>
        </p:xfrm>
        <a:graphic>
          <a:graphicData uri="http://schemas.openxmlformats.org/drawingml/2006/table">
            <a:tbl>
              <a:tblPr firstRow="1" firstCol="1" bandRow="1"/>
              <a:tblGrid>
                <a:gridCol w="3576137">
                  <a:extLst>
                    <a:ext uri="{9D8B030D-6E8A-4147-A177-3AD203B41FA5}">
                      <a16:colId xmlns:a16="http://schemas.microsoft.com/office/drawing/2014/main" val="20000"/>
                    </a:ext>
                  </a:extLst>
                </a:gridCol>
                <a:gridCol w="1192046">
                  <a:extLst>
                    <a:ext uri="{9D8B030D-6E8A-4147-A177-3AD203B41FA5}">
                      <a16:colId xmlns:a16="http://schemas.microsoft.com/office/drawing/2014/main" val="20001"/>
                    </a:ext>
                  </a:extLst>
                </a:gridCol>
                <a:gridCol w="1192046">
                  <a:extLst>
                    <a:ext uri="{9D8B030D-6E8A-4147-A177-3AD203B41FA5}">
                      <a16:colId xmlns:a16="http://schemas.microsoft.com/office/drawing/2014/main" val="20002"/>
                    </a:ext>
                  </a:extLst>
                </a:gridCol>
                <a:gridCol w="1064994">
                  <a:extLst>
                    <a:ext uri="{9D8B030D-6E8A-4147-A177-3AD203B41FA5}">
                      <a16:colId xmlns:a16="http://schemas.microsoft.com/office/drawing/2014/main" val="20003"/>
                    </a:ext>
                  </a:extLst>
                </a:gridCol>
                <a:gridCol w="1060322">
                  <a:extLst>
                    <a:ext uri="{9D8B030D-6E8A-4147-A177-3AD203B41FA5}">
                      <a16:colId xmlns:a16="http://schemas.microsoft.com/office/drawing/2014/main" val="20004"/>
                    </a:ext>
                  </a:extLst>
                </a:gridCol>
                <a:gridCol w="1058455">
                  <a:extLst>
                    <a:ext uri="{9D8B030D-6E8A-4147-A177-3AD203B41FA5}">
                      <a16:colId xmlns:a16="http://schemas.microsoft.com/office/drawing/2014/main" val="20005"/>
                    </a:ext>
                  </a:extLst>
                </a:gridCol>
              </a:tblGrid>
              <a:tr h="206614">
                <a:tc rowSpan="2">
                  <a:txBody>
                    <a:bodyPr/>
                    <a:lstStyle/>
                    <a:p>
                      <a:pPr algn="ctr">
                        <a:lnSpc>
                          <a:spcPct val="115000"/>
                        </a:lnSpc>
                        <a:spcAft>
                          <a:spcPts val="0"/>
                        </a:spcAft>
                      </a:pPr>
                      <a:r>
                        <a:rPr lang="ka-GE" sz="1400" b="1" dirty="0">
                          <a:solidFill>
                            <a:srgbClr val="002060"/>
                          </a:solidFill>
                          <a:effectLst/>
                          <a:latin typeface="Sylfaen"/>
                          <a:ea typeface="Calibri"/>
                          <a:cs typeface="Sylfaen"/>
                        </a:rPr>
                        <a:t>ნავთობპროდუქტის</a:t>
                      </a:r>
                      <a:r>
                        <a:rPr lang="ka-GE" sz="1400" b="1" dirty="0">
                          <a:solidFill>
                            <a:srgbClr val="002060"/>
                          </a:solidFill>
                          <a:effectLst/>
                          <a:latin typeface="Arial"/>
                          <a:ea typeface="Calibri"/>
                          <a:cs typeface="Times New Roman"/>
                        </a:rPr>
                        <a:t> </a:t>
                      </a:r>
                      <a:r>
                        <a:rPr lang="ka-GE" sz="1400" b="1" dirty="0">
                          <a:solidFill>
                            <a:srgbClr val="002060"/>
                          </a:solidFill>
                          <a:effectLst/>
                          <a:latin typeface="Sylfaen"/>
                          <a:ea typeface="Calibri"/>
                          <a:cs typeface="Sylfaen"/>
                        </a:rPr>
                        <a:t>დასახელება</a:t>
                      </a:r>
                      <a:endParaRPr lang="ru-RU" sz="1400"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ct val="115000"/>
                        </a:lnSpc>
                        <a:spcAft>
                          <a:spcPts val="0"/>
                        </a:spcAft>
                      </a:pPr>
                      <a:r>
                        <a:rPr lang="ka-GE" sz="1400" b="1">
                          <a:solidFill>
                            <a:srgbClr val="002060"/>
                          </a:solidFill>
                          <a:effectLst/>
                          <a:latin typeface="Sylfaen"/>
                          <a:ea typeface="Calibri"/>
                          <a:cs typeface="Sylfaen"/>
                        </a:rPr>
                        <a:t>გადატვირთვის</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დაგეგმილი</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მოცულობები</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წლების</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მიხედვით</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06614">
                <a:tc vMerge="1">
                  <a:txBody>
                    <a:bodyPr/>
                    <a:lstStyle/>
                    <a:p>
                      <a:endParaRPr lang="ru-RU"/>
                    </a:p>
                  </a:txBody>
                  <a:tcPr/>
                </a:tc>
                <a:tc>
                  <a:txBody>
                    <a:bodyPr/>
                    <a:lstStyle/>
                    <a:p>
                      <a:pPr algn="ctr">
                        <a:lnSpc>
                          <a:spcPct val="115000"/>
                        </a:lnSpc>
                        <a:spcAft>
                          <a:spcPts val="0"/>
                        </a:spcAft>
                      </a:pPr>
                      <a:r>
                        <a:rPr lang="ru-RU" sz="1400" b="1">
                          <a:solidFill>
                            <a:srgbClr val="002060"/>
                          </a:solidFill>
                          <a:effectLst/>
                          <a:latin typeface="Arial"/>
                          <a:ea typeface="Calibri"/>
                          <a:cs typeface="Times New Roman"/>
                        </a:rPr>
                        <a:t>20</a:t>
                      </a:r>
                      <a:r>
                        <a:rPr lang="ka-GE" sz="1400" b="1">
                          <a:solidFill>
                            <a:srgbClr val="002060"/>
                          </a:solidFill>
                          <a:effectLst/>
                          <a:latin typeface="Arial"/>
                          <a:ea typeface="Calibri"/>
                          <a:cs typeface="Times New Roman"/>
                        </a:rPr>
                        <a:t>20 </a:t>
                      </a:r>
                      <a:r>
                        <a:rPr lang="ka-GE" sz="1400" b="1">
                          <a:solidFill>
                            <a:srgbClr val="002060"/>
                          </a:solidFill>
                          <a:effectLst/>
                          <a:latin typeface="Sylfaen"/>
                          <a:ea typeface="Calibri"/>
                          <a:cs typeface="Sylfaen"/>
                        </a:rPr>
                        <a:t>წ</a:t>
                      </a:r>
                      <a:r>
                        <a:rPr lang="ru-RU" sz="1400" b="1">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Arial"/>
                          <a:ea typeface="Calibri"/>
                          <a:cs typeface="Times New Roman"/>
                        </a:rPr>
                        <a:t>20</a:t>
                      </a:r>
                      <a:r>
                        <a:rPr lang="ka-GE" sz="1400" b="1">
                          <a:solidFill>
                            <a:srgbClr val="002060"/>
                          </a:solidFill>
                          <a:effectLst/>
                          <a:latin typeface="Arial"/>
                          <a:ea typeface="Calibri"/>
                          <a:cs typeface="Times New Roman"/>
                        </a:rPr>
                        <a:t>21 </a:t>
                      </a:r>
                      <a:r>
                        <a:rPr lang="ka-GE" sz="1400" b="1">
                          <a:solidFill>
                            <a:srgbClr val="002060"/>
                          </a:solidFill>
                          <a:effectLst/>
                          <a:latin typeface="Sylfaen"/>
                          <a:ea typeface="Calibri"/>
                          <a:cs typeface="Sylfaen"/>
                        </a:rPr>
                        <a:t>წ</a:t>
                      </a:r>
                      <a:r>
                        <a:rPr lang="ru-RU" sz="1400" b="1">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Arial"/>
                          <a:ea typeface="Calibri"/>
                          <a:cs typeface="Times New Roman"/>
                        </a:rPr>
                        <a:t>20</a:t>
                      </a:r>
                      <a:r>
                        <a:rPr lang="ka-GE" sz="1400" b="1">
                          <a:solidFill>
                            <a:srgbClr val="002060"/>
                          </a:solidFill>
                          <a:effectLst/>
                          <a:latin typeface="Arial"/>
                          <a:ea typeface="Calibri"/>
                          <a:cs typeface="Times New Roman"/>
                        </a:rPr>
                        <a:t>22 </a:t>
                      </a:r>
                      <a:r>
                        <a:rPr lang="ka-GE" sz="1400" b="1">
                          <a:solidFill>
                            <a:srgbClr val="002060"/>
                          </a:solidFill>
                          <a:effectLst/>
                          <a:latin typeface="Sylfaen"/>
                          <a:ea typeface="Calibri"/>
                          <a:cs typeface="Sylfaen"/>
                        </a:rPr>
                        <a:t>წ</a:t>
                      </a:r>
                      <a:r>
                        <a:rPr lang="ru-RU" sz="1400" b="1">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Arial"/>
                          <a:ea typeface="Calibri"/>
                          <a:cs typeface="Times New Roman"/>
                        </a:rPr>
                        <a:t>20</a:t>
                      </a:r>
                      <a:r>
                        <a:rPr lang="ka-GE" sz="1400" b="1">
                          <a:solidFill>
                            <a:srgbClr val="002060"/>
                          </a:solidFill>
                          <a:effectLst/>
                          <a:latin typeface="Arial"/>
                          <a:ea typeface="Calibri"/>
                          <a:cs typeface="Times New Roman"/>
                        </a:rPr>
                        <a:t>23 </a:t>
                      </a:r>
                      <a:r>
                        <a:rPr lang="ka-GE" sz="1400" b="1">
                          <a:solidFill>
                            <a:srgbClr val="002060"/>
                          </a:solidFill>
                          <a:effectLst/>
                          <a:latin typeface="Sylfaen"/>
                          <a:ea typeface="Calibri"/>
                          <a:cs typeface="Sylfaen"/>
                        </a:rPr>
                        <a:t>წ</a:t>
                      </a:r>
                      <a:r>
                        <a:rPr lang="ru-RU" sz="1400" b="1">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Arial"/>
                          <a:ea typeface="Calibri"/>
                          <a:cs typeface="Times New Roman"/>
                        </a:rPr>
                        <a:t>20</a:t>
                      </a:r>
                      <a:r>
                        <a:rPr lang="ka-GE" sz="1400" b="1">
                          <a:solidFill>
                            <a:srgbClr val="002060"/>
                          </a:solidFill>
                          <a:effectLst/>
                          <a:latin typeface="Arial"/>
                          <a:ea typeface="Calibri"/>
                          <a:cs typeface="Times New Roman"/>
                        </a:rPr>
                        <a:t>2</a:t>
                      </a:r>
                      <a:r>
                        <a:rPr lang="ru-RU" sz="1400" b="1">
                          <a:solidFill>
                            <a:srgbClr val="002060"/>
                          </a:solidFill>
                          <a:effectLst/>
                          <a:latin typeface="Arial"/>
                          <a:ea typeface="Calibri"/>
                          <a:cs typeface="Times New Roman"/>
                        </a:rPr>
                        <a:t>4 </a:t>
                      </a:r>
                      <a:r>
                        <a:rPr lang="ka-GE" sz="1400" b="1">
                          <a:solidFill>
                            <a:srgbClr val="002060"/>
                          </a:solidFill>
                          <a:effectLst/>
                          <a:latin typeface="Sylfaen"/>
                          <a:ea typeface="Calibri"/>
                          <a:cs typeface="Sylfaen"/>
                        </a:rPr>
                        <a:t>წ</a:t>
                      </a:r>
                      <a:r>
                        <a:rPr lang="ru-RU" sz="1400" b="1">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6614">
                <a:tc gridSpan="6">
                  <a:txBody>
                    <a:bodyPr/>
                    <a:lstStyle/>
                    <a:p>
                      <a:pPr>
                        <a:lnSpc>
                          <a:spcPct val="115000"/>
                        </a:lnSpc>
                        <a:spcAft>
                          <a:spcPts val="0"/>
                        </a:spcAft>
                      </a:pPr>
                      <a:r>
                        <a:rPr lang="ka-GE" sz="1400" b="1">
                          <a:solidFill>
                            <a:srgbClr val="002060"/>
                          </a:solidFill>
                          <a:effectLst/>
                          <a:latin typeface="Sylfaen"/>
                          <a:ea typeface="Calibri"/>
                          <a:cs typeface="Sylfaen"/>
                        </a:rPr>
                        <a:t>ტექნოლოგიური</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ციკლი</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სარკინიგზო</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ესტაკადა</a:t>
                      </a:r>
                      <a:r>
                        <a:rPr lang="ka-GE" sz="1400" b="1">
                          <a:solidFill>
                            <a:srgbClr val="002060"/>
                          </a:solidFill>
                          <a:effectLst/>
                          <a:latin typeface="Arial"/>
                          <a:ea typeface="Calibri"/>
                          <a:cs typeface="Times New Roman"/>
                        </a:rPr>
                        <a:t> - </a:t>
                      </a:r>
                      <a:r>
                        <a:rPr lang="ka-GE" sz="1400" b="1">
                          <a:solidFill>
                            <a:srgbClr val="002060"/>
                          </a:solidFill>
                          <a:effectLst/>
                          <a:latin typeface="Sylfaen"/>
                          <a:ea typeface="Calibri"/>
                          <a:cs typeface="Sylfaen"/>
                        </a:rPr>
                        <a:t>რეზერვუარი</a:t>
                      </a:r>
                      <a:r>
                        <a:rPr lang="ka-GE" sz="1400" b="1">
                          <a:solidFill>
                            <a:srgbClr val="002060"/>
                          </a:solidFill>
                          <a:effectLst/>
                          <a:latin typeface="Arial"/>
                          <a:ea typeface="Calibri"/>
                          <a:cs typeface="Times New Roman"/>
                        </a:rPr>
                        <a:t> - </a:t>
                      </a:r>
                      <a:r>
                        <a:rPr lang="ka-GE" sz="1400" b="1">
                          <a:solidFill>
                            <a:srgbClr val="002060"/>
                          </a:solidFill>
                          <a:effectLst/>
                          <a:latin typeface="Sylfaen"/>
                          <a:ea typeface="Calibri"/>
                          <a:cs typeface="Sylfaen"/>
                        </a:rPr>
                        <a:t>ტანკერი</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ნედლი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სულ</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1 700 000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1 700 000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1 700 000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1 700 000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1 700 000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მათ</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შორის</a:t>
                      </a:r>
                      <a:r>
                        <a:rPr lang="ka-GE" sz="1400">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მერკაპტანებიანი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ნავთობი</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360 000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360 000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360 000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360 000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360 000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ჩვეულებრივი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ნავთობი</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1 340 000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1 340 000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1 340 000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1 340 000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1 340 000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ნათელი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ნავთობპროდუქტები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სულ</a:t>
                      </a: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570 000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570 000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570 000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570 000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570 000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მათ</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შორის</a:t>
                      </a:r>
                      <a:r>
                        <a:rPr lang="ka-GE" sz="1400">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ბენზინები</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400 000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400 000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400 000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400 000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400 000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დიზელის</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საწვავი</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120 000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ნავთი</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მუქი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ნავთობპროდუქტები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სულ</a:t>
                      </a:r>
                      <a:r>
                        <a:rPr lang="ru-RU" sz="1400">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6614">
                <a:tc>
                  <a:txBody>
                    <a:bodyPr/>
                    <a:lstStyle/>
                    <a:p>
                      <a:pPr>
                        <a:lnSpc>
                          <a:spcPct val="115000"/>
                        </a:lnSpc>
                        <a:spcAft>
                          <a:spcPts val="0"/>
                        </a:spcAft>
                      </a:pPr>
                      <a:r>
                        <a:rPr lang="ka-GE" sz="1400" dirty="0">
                          <a:solidFill>
                            <a:srgbClr val="002060"/>
                          </a:solidFill>
                          <a:effectLst/>
                          <a:latin typeface="Sylfaen"/>
                          <a:ea typeface="Calibri"/>
                          <a:cs typeface="Sylfaen"/>
                        </a:rPr>
                        <a:t>მათ</a:t>
                      </a:r>
                      <a:r>
                        <a:rPr lang="ka-GE" sz="1400" dirty="0">
                          <a:solidFill>
                            <a:srgbClr val="002060"/>
                          </a:solidFill>
                          <a:effectLst/>
                          <a:latin typeface="Arial"/>
                          <a:ea typeface="Calibri"/>
                          <a:cs typeface="Times New Roman"/>
                        </a:rPr>
                        <a:t> </a:t>
                      </a:r>
                      <a:r>
                        <a:rPr lang="ka-GE" sz="1400" dirty="0">
                          <a:solidFill>
                            <a:srgbClr val="002060"/>
                          </a:solidFill>
                          <a:effectLst/>
                          <a:latin typeface="Sylfaen"/>
                          <a:ea typeface="Calibri"/>
                          <a:cs typeface="Sylfaen"/>
                        </a:rPr>
                        <a:t>შორის</a:t>
                      </a:r>
                      <a:r>
                        <a:rPr lang="ka-GE" sz="1400" dirty="0">
                          <a:solidFill>
                            <a:srgbClr val="002060"/>
                          </a:solidFill>
                          <a:effectLst/>
                          <a:latin typeface="Arial"/>
                          <a:ea typeface="Calibri"/>
                          <a:cs typeface="Times New Roman"/>
                        </a:rPr>
                        <a:t>,</a:t>
                      </a:r>
                      <a:endParaRPr lang="ru-RU" sz="1400"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2060"/>
                          </a:solidFill>
                          <a:effectLst/>
                          <a:latin typeface="Arial"/>
                          <a:ea typeface="Calibri"/>
                          <a:cs typeface="Times New Roman"/>
                        </a:rPr>
                        <a:t> </a:t>
                      </a:r>
                      <a:endParaRPr lang="ru-RU" sz="1400"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მაზუთი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ვაკუუმ</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გაზოილი</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თხევადი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აირი</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6</a:t>
                      </a:r>
                      <a:r>
                        <a:rPr lang="ru-RU" sz="1400">
                          <a:solidFill>
                            <a:srgbClr val="002060"/>
                          </a:solidFill>
                          <a:effectLst/>
                          <a:latin typeface="Arial"/>
                          <a:ea typeface="Calibri"/>
                          <a:cs typeface="Times New Roman"/>
                        </a:rPr>
                        <a:t>0</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6</a:t>
                      </a:r>
                      <a:r>
                        <a:rPr lang="ru-RU" sz="1400">
                          <a:solidFill>
                            <a:srgbClr val="002060"/>
                          </a:solidFill>
                          <a:effectLst/>
                          <a:latin typeface="Arial"/>
                          <a:ea typeface="Calibri"/>
                          <a:cs typeface="Times New Roman"/>
                        </a:rPr>
                        <a:t>0</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6</a:t>
                      </a:r>
                      <a:r>
                        <a:rPr lang="ru-RU" sz="1400">
                          <a:solidFill>
                            <a:srgbClr val="002060"/>
                          </a:solidFill>
                          <a:effectLst/>
                          <a:latin typeface="Arial"/>
                          <a:ea typeface="Calibri"/>
                          <a:cs typeface="Times New Roman"/>
                        </a:rPr>
                        <a:t>0</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60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06614">
                <a:tc gridSpan="6">
                  <a:txBody>
                    <a:bodyPr/>
                    <a:lstStyle/>
                    <a:p>
                      <a:pPr>
                        <a:lnSpc>
                          <a:spcPct val="115000"/>
                        </a:lnSpc>
                        <a:spcAft>
                          <a:spcPts val="0"/>
                        </a:spcAft>
                      </a:pPr>
                      <a:r>
                        <a:rPr lang="ka-GE" sz="1400" b="1">
                          <a:solidFill>
                            <a:srgbClr val="002060"/>
                          </a:solidFill>
                          <a:effectLst/>
                          <a:latin typeface="Sylfaen"/>
                          <a:ea typeface="Calibri"/>
                          <a:cs typeface="Sylfaen"/>
                        </a:rPr>
                        <a:t>ტექნოლოგიური</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ციკლი</a:t>
                      </a:r>
                      <a:r>
                        <a:rPr lang="ru-RU"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ტანკერი</a:t>
                      </a:r>
                      <a:r>
                        <a:rPr lang="ru-RU" sz="1400" b="1">
                          <a:solidFill>
                            <a:srgbClr val="002060"/>
                          </a:solidFill>
                          <a:effectLst/>
                          <a:latin typeface="Arial"/>
                          <a:ea typeface="Calibri"/>
                          <a:cs typeface="Times New Roman"/>
                        </a:rPr>
                        <a:t> – </a:t>
                      </a:r>
                      <a:r>
                        <a:rPr lang="ka-GE" sz="1400" b="1">
                          <a:solidFill>
                            <a:srgbClr val="002060"/>
                          </a:solidFill>
                          <a:effectLst/>
                          <a:latin typeface="Sylfaen"/>
                          <a:ea typeface="Calibri"/>
                          <a:cs typeface="Sylfaen"/>
                        </a:rPr>
                        <a:t>რეზერვუარი</a:t>
                      </a:r>
                      <a:r>
                        <a:rPr lang="ru-RU" sz="1400" b="1">
                          <a:solidFill>
                            <a:srgbClr val="002060"/>
                          </a:solidFill>
                          <a:effectLst/>
                          <a:latin typeface="Arial"/>
                          <a:ea typeface="Calibri"/>
                          <a:cs typeface="Times New Roman"/>
                        </a:rPr>
                        <a:t> - </a:t>
                      </a:r>
                      <a:r>
                        <a:rPr lang="ka-GE" sz="1400" b="1">
                          <a:solidFill>
                            <a:srgbClr val="002060"/>
                          </a:solidFill>
                          <a:effectLst/>
                          <a:latin typeface="Sylfaen"/>
                          <a:ea typeface="Calibri"/>
                          <a:cs typeface="Sylfaen"/>
                        </a:rPr>
                        <a:t>სარკინიგზო</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ან</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საავტომობილო</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ესტაკადა</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16"/>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ბენზინი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ნავთობბაზისთვის</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ბენზინი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ნავთის</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უბნისათვის</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დიზელის</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საწვავი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ნავთობბაზისათვის</a:t>
                      </a:r>
                      <a:r>
                        <a:rPr lang="ka-GE" sz="1400">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დიზელის</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საწვავი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დიზელის</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უბნისთვის</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სულ</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საწარმოში</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2060"/>
                          </a:solidFill>
                          <a:effectLst/>
                          <a:latin typeface="Arial"/>
                          <a:ea typeface="Calibri"/>
                          <a:cs typeface="Times New Roman"/>
                        </a:rPr>
                        <a:t>5 020 000</a:t>
                      </a:r>
                      <a:endParaRPr lang="ru-RU" sz="1400"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5 020 000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5 020 000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5 020 000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2060"/>
                          </a:solidFill>
                          <a:effectLst/>
                          <a:latin typeface="Arial"/>
                          <a:ea typeface="Calibri"/>
                          <a:cs typeface="Times New Roman"/>
                        </a:rPr>
                        <a:t>5 020 000</a:t>
                      </a:r>
                      <a:endParaRPr lang="ru-RU" sz="1400"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45275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და 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866" y="5589384"/>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Doc32"/>
          <p:cNvPicPr/>
          <p:nvPr/>
        </p:nvPicPr>
        <p:blipFill>
          <a:blip r:embed="rId4" cstate="print">
            <a:extLst>
              <a:ext uri="{28A0092B-C50C-407E-A947-70E740481C1C}">
                <a14:useLocalDpi xmlns:a14="http://schemas.microsoft.com/office/drawing/2010/main" val="0"/>
              </a:ext>
            </a:extLst>
          </a:blip>
          <a:srcRect l="14095" t="6499" r="3105" b="31354"/>
          <a:stretch>
            <a:fillRect/>
          </a:stretch>
        </p:blipFill>
        <p:spPr bwMode="auto">
          <a:xfrm>
            <a:off x="28400" y="1031356"/>
            <a:ext cx="6127776" cy="5826644"/>
          </a:xfrm>
          <a:prstGeom prst="rect">
            <a:avLst/>
          </a:prstGeom>
          <a:noFill/>
          <a:ln>
            <a:noFill/>
          </a:ln>
        </p:spPr>
      </p:pic>
      <p:sp>
        <p:nvSpPr>
          <p:cNvPr id="10" name="Прямоугольник 9"/>
          <p:cNvSpPr/>
          <p:nvPr/>
        </p:nvSpPr>
        <p:spPr>
          <a:xfrm>
            <a:off x="6189874" y="2420888"/>
            <a:ext cx="2736304" cy="1938992"/>
          </a:xfrm>
          <a:prstGeom prst="rect">
            <a:avLst/>
          </a:prstGeom>
        </p:spPr>
        <p:txBody>
          <a:bodyPr wrap="square">
            <a:spAutoFit/>
          </a:bodyPr>
          <a:lstStyle/>
          <a:p>
            <a:r>
              <a:rPr lang="ka-GE" sz="2400" b="1" i="1" dirty="0">
                <a:ea typeface="Calibri"/>
                <a:cs typeface="Times New Roman"/>
              </a:rPr>
              <a:t>.</a:t>
            </a:r>
            <a:r>
              <a:rPr lang="ka-GE" sz="2400" i="1" dirty="0" smtClean="0">
                <a:ea typeface="Calibri"/>
                <a:cs typeface="Times New Roman"/>
              </a:rPr>
              <a:t>დემონტაჟს</a:t>
            </a:r>
          </a:p>
          <a:p>
            <a:r>
              <a:rPr lang="ka-GE" sz="2400" i="1" dirty="0" smtClean="0">
                <a:ea typeface="Calibri"/>
                <a:cs typeface="Times New Roman"/>
              </a:rPr>
              <a:t>დაექვემდებარა </a:t>
            </a:r>
            <a:r>
              <a:rPr lang="ka-GE" sz="2400" i="1" dirty="0">
                <a:latin typeface="Arial"/>
                <a:ea typeface="Calibri"/>
              </a:rPr>
              <a:t>№№124,125,129,130,131</a:t>
            </a:r>
            <a:r>
              <a:rPr lang="ka-GE" sz="2400" i="1" dirty="0">
                <a:ea typeface="Calibri"/>
                <a:cs typeface="Sylfaen"/>
              </a:rPr>
              <a:t>და</a:t>
            </a:r>
            <a:r>
              <a:rPr lang="ka-GE" sz="2400" i="1" dirty="0">
                <a:latin typeface="Arial"/>
                <a:ea typeface="Calibri"/>
              </a:rPr>
              <a:t>132 </a:t>
            </a:r>
            <a:r>
              <a:rPr lang="ka-GE" sz="2400" i="1" dirty="0" smtClean="0">
                <a:ea typeface="Calibri"/>
                <a:cs typeface="Arial"/>
              </a:rPr>
              <a:t>რეზერვუარები</a:t>
            </a:r>
            <a:endParaRPr lang="ru-RU" sz="2400" dirty="0"/>
          </a:p>
        </p:txBody>
      </p:sp>
    </p:spTree>
    <p:extLst>
      <p:ext uri="{BB962C8B-B14F-4D97-AF65-F5344CB8AC3E}">
        <p14:creationId xmlns:p14="http://schemas.microsoft.com/office/powerpoint/2010/main" val="393420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7" name="Рисунок 6" descr="C:\Users\gordeladzet\Desktop\ОВОС р_ры\генпланы\Основная территория.JPG"/>
          <p:cNvPicPr/>
          <p:nvPr/>
        </p:nvPicPr>
        <p:blipFill>
          <a:blip r:embed="rId3">
            <a:extLst>
              <a:ext uri="{28A0092B-C50C-407E-A947-70E740481C1C}">
                <a14:useLocalDpi xmlns:a14="http://schemas.microsoft.com/office/drawing/2010/main" val="0"/>
              </a:ext>
            </a:extLst>
          </a:blip>
          <a:srcRect/>
          <a:stretch>
            <a:fillRect/>
          </a:stretch>
        </p:blipFill>
        <p:spPr bwMode="auto">
          <a:xfrm>
            <a:off x="0" y="1031116"/>
            <a:ext cx="9036496" cy="5710252"/>
          </a:xfrm>
          <a:prstGeom prst="rect">
            <a:avLst/>
          </a:prstGeom>
          <a:noFill/>
          <a:ln>
            <a:noFill/>
          </a:ln>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685" y="5877272"/>
            <a:ext cx="1005173"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826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6" name="Рисунок 5" descr="C:\Users\gordeladzet\Desktop\ОВОС р_ры\генпланы\Грузовык причали.JPG"/>
          <p:cNvPicPr/>
          <p:nvPr/>
        </p:nvPicPr>
        <p:blipFill>
          <a:blip r:embed="rId3">
            <a:extLst>
              <a:ext uri="{28A0092B-C50C-407E-A947-70E740481C1C}">
                <a14:useLocalDpi xmlns:a14="http://schemas.microsoft.com/office/drawing/2010/main" val="0"/>
              </a:ext>
            </a:extLst>
          </a:blip>
          <a:srcRect/>
          <a:stretch>
            <a:fillRect/>
          </a:stretch>
        </p:blipFill>
        <p:spPr bwMode="auto">
          <a:xfrm>
            <a:off x="0" y="1052741"/>
            <a:ext cx="9144000" cy="5805263"/>
          </a:xfrm>
          <a:prstGeom prst="rect">
            <a:avLst/>
          </a:prstGeom>
          <a:noFill/>
          <a:ln>
            <a:noFill/>
          </a:ln>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432" y="5733400"/>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6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6" name="Рисунок 5" descr="C:\Users\gordeladzet\Desktop\ОВОС р_ры\генпланы\Грузовык причали.JPG"/>
          <p:cNvPicPr/>
          <p:nvPr/>
        </p:nvPicPr>
        <p:blipFill>
          <a:blip r:embed="rId3">
            <a:extLst>
              <a:ext uri="{28A0092B-C50C-407E-A947-70E740481C1C}">
                <a14:useLocalDpi xmlns:a14="http://schemas.microsoft.com/office/drawing/2010/main" val="0"/>
              </a:ext>
            </a:extLst>
          </a:blip>
          <a:srcRect/>
          <a:stretch>
            <a:fillRect/>
          </a:stretch>
        </p:blipFill>
        <p:spPr bwMode="auto">
          <a:xfrm>
            <a:off x="0" y="1052741"/>
            <a:ext cx="9144000" cy="5805263"/>
          </a:xfrm>
          <a:prstGeom prst="rect">
            <a:avLst/>
          </a:prstGeom>
          <a:noFill/>
          <a:ln>
            <a:noFill/>
          </a:ln>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432" y="5733400"/>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301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7" name="Рисунок 6" descr="C:\Users\gordeladzet\Desktop\ОВОС р_ры\генпланы\Холодная Распредбаза.JPG"/>
          <p:cNvPicPr/>
          <p:nvPr/>
        </p:nvPicPr>
        <p:blipFill>
          <a:blip r:embed="rId3">
            <a:extLst>
              <a:ext uri="{28A0092B-C50C-407E-A947-70E740481C1C}">
                <a14:useLocalDpi xmlns:a14="http://schemas.microsoft.com/office/drawing/2010/main" val="0"/>
              </a:ext>
            </a:extLst>
          </a:blip>
          <a:srcRect/>
          <a:stretch>
            <a:fillRect/>
          </a:stretch>
        </p:blipFill>
        <p:spPr bwMode="auto">
          <a:xfrm>
            <a:off x="-51786" y="952182"/>
            <a:ext cx="9195786" cy="5905818"/>
          </a:xfrm>
          <a:prstGeom prst="rect">
            <a:avLst/>
          </a:prstGeom>
          <a:noFill/>
          <a:ln>
            <a:noFill/>
          </a:ln>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76" y="5840627"/>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685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6" name="Рисунок 5" descr="C:\Users\gordeladzet\Desktop\ОВОС р_ры\генпланы\Суг транспорт.JPG"/>
          <p:cNvPicPr/>
          <p:nvPr/>
        </p:nvPicPr>
        <p:blipFill>
          <a:blip r:embed="rId3">
            <a:extLst>
              <a:ext uri="{28A0092B-C50C-407E-A947-70E740481C1C}">
                <a14:useLocalDpi xmlns:a14="http://schemas.microsoft.com/office/drawing/2010/main" val="0"/>
              </a:ext>
            </a:extLst>
          </a:blip>
          <a:srcRect/>
          <a:stretch>
            <a:fillRect/>
          </a:stretch>
        </p:blipFill>
        <p:spPr bwMode="auto">
          <a:xfrm>
            <a:off x="-36512" y="1052741"/>
            <a:ext cx="9180512" cy="5805263"/>
          </a:xfrm>
          <a:prstGeom prst="rect">
            <a:avLst/>
          </a:prstGeom>
          <a:noFill/>
          <a:ln>
            <a:noFill/>
          </a:ln>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440" y="5846907"/>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1146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7" name="Рисунок 6" descr="C:\Users\gordeladzet\Desktop\ОВОС р_ры\генпланы\Капрешуми.JPG"/>
          <p:cNvPicPr/>
          <p:nvPr/>
        </p:nvPicPr>
        <p:blipFill>
          <a:blip r:embed="rId3">
            <a:extLst>
              <a:ext uri="{28A0092B-C50C-407E-A947-70E740481C1C}">
                <a14:useLocalDpi xmlns:a14="http://schemas.microsoft.com/office/drawing/2010/main" val="0"/>
              </a:ext>
            </a:extLst>
          </a:blip>
          <a:srcRect/>
          <a:stretch>
            <a:fillRect/>
          </a:stretch>
        </p:blipFill>
        <p:spPr bwMode="auto">
          <a:xfrm>
            <a:off x="-57816" y="1007249"/>
            <a:ext cx="9201816" cy="5950149"/>
          </a:xfrm>
          <a:prstGeom prst="rect">
            <a:avLst/>
          </a:prstGeom>
          <a:noFill/>
          <a:ln>
            <a:noFill/>
          </a:ln>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500" y="6057282"/>
            <a:ext cx="934277" cy="80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405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085" y="267589"/>
            <a:ext cx="934277" cy="80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3990382316"/>
              </p:ext>
            </p:extLst>
          </p:nvPr>
        </p:nvGraphicFramePr>
        <p:xfrm>
          <a:off x="0" y="5085184"/>
          <a:ext cx="9036496" cy="1402080"/>
        </p:xfrm>
        <a:graphic>
          <a:graphicData uri="http://schemas.openxmlformats.org/drawingml/2006/table">
            <a:tbl>
              <a:tblPr firstRow="1" firstCol="1" bandRow="1"/>
              <a:tblGrid>
                <a:gridCol w="4517789">
                  <a:extLst>
                    <a:ext uri="{9D8B030D-6E8A-4147-A177-3AD203B41FA5}">
                      <a16:colId xmlns:a16="http://schemas.microsoft.com/office/drawing/2014/main" val="20000"/>
                    </a:ext>
                  </a:extLst>
                </a:gridCol>
                <a:gridCol w="4518707">
                  <a:extLst>
                    <a:ext uri="{9D8B030D-6E8A-4147-A177-3AD203B41FA5}">
                      <a16:colId xmlns:a16="http://schemas.microsoft.com/office/drawing/2014/main" val="20001"/>
                    </a:ext>
                  </a:extLst>
                </a:gridCol>
              </a:tblGrid>
              <a:tr h="0">
                <a:tc>
                  <a:txBody>
                    <a:bodyPr/>
                    <a:lstStyle/>
                    <a:p>
                      <a:pPr algn="just">
                        <a:lnSpc>
                          <a:spcPct val="115000"/>
                        </a:lnSpc>
                        <a:spcAft>
                          <a:spcPts val="0"/>
                        </a:spcAft>
                      </a:pPr>
                      <a:endParaRPr lang="ru-RU" sz="1600" dirty="0">
                        <a:effectLst/>
                        <a:latin typeface="Arial"/>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endParaRPr lang="ru-RU" sz="1600">
                        <a:effectLst/>
                        <a:latin typeface="Arial"/>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r h="0">
                <a:tc>
                  <a:txBody>
                    <a:bodyPr/>
                    <a:lstStyle/>
                    <a:p>
                      <a:pPr algn="ctr">
                        <a:lnSpc>
                          <a:spcPct val="115000"/>
                        </a:lnSpc>
                        <a:spcBef>
                          <a:spcPts val="600"/>
                        </a:spcBef>
                        <a:spcAft>
                          <a:spcPts val="600"/>
                        </a:spcAft>
                      </a:pPr>
                      <a:r>
                        <a:rPr lang="ka-GE" sz="1600" b="1" i="1" dirty="0" smtClean="0">
                          <a:effectLst/>
                          <a:latin typeface="Arial"/>
                          <a:ea typeface="Calibri"/>
                          <a:cs typeface="Times New Roman"/>
                        </a:rPr>
                        <a:t>. </a:t>
                      </a:r>
                      <a:r>
                        <a:rPr lang="ka-GE" sz="1600" i="1" dirty="0">
                          <a:effectLst/>
                          <a:latin typeface="Sylfaen"/>
                          <a:ea typeface="Calibri"/>
                          <a:cs typeface="Sylfaen"/>
                        </a:rPr>
                        <a:t>ნედლი</a:t>
                      </a:r>
                      <a:r>
                        <a:rPr lang="ka-GE" sz="1600" i="1" dirty="0">
                          <a:effectLst/>
                          <a:latin typeface="Arial"/>
                          <a:ea typeface="Calibri"/>
                          <a:cs typeface="Times New Roman"/>
                        </a:rPr>
                        <a:t> </a:t>
                      </a:r>
                      <a:r>
                        <a:rPr lang="ka-GE" sz="1600" i="1" dirty="0">
                          <a:effectLst/>
                          <a:latin typeface="Sylfaen"/>
                          <a:ea typeface="Calibri"/>
                          <a:cs typeface="Sylfaen"/>
                        </a:rPr>
                        <a:t>ნავთობის</a:t>
                      </a:r>
                      <a:r>
                        <a:rPr lang="ka-GE" sz="1600" i="1" dirty="0">
                          <a:effectLst/>
                          <a:latin typeface="Arial"/>
                          <a:ea typeface="Calibri"/>
                          <a:cs typeface="Times New Roman"/>
                        </a:rPr>
                        <a:t> </a:t>
                      </a:r>
                      <a:r>
                        <a:rPr lang="ka-GE" sz="1600" i="1" dirty="0">
                          <a:effectLst/>
                          <a:latin typeface="Sylfaen"/>
                          <a:ea typeface="Calibri"/>
                          <a:cs typeface="Sylfaen"/>
                        </a:rPr>
                        <a:t>და</a:t>
                      </a:r>
                      <a:r>
                        <a:rPr lang="ka-GE" sz="1600" i="1" dirty="0">
                          <a:effectLst/>
                          <a:latin typeface="Arial"/>
                          <a:ea typeface="Calibri"/>
                          <a:cs typeface="Times New Roman"/>
                        </a:rPr>
                        <a:t> </a:t>
                      </a:r>
                      <a:r>
                        <a:rPr lang="ka-GE" sz="1600" i="1" dirty="0">
                          <a:effectLst/>
                          <a:latin typeface="Sylfaen"/>
                          <a:ea typeface="Calibri"/>
                          <a:cs typeface="Sylfaen"/>
                        </a:rPr>
                        <a:t>მაზუთის</a:t>
                      </a:r>
                      <a:r>
                        <a:rPr lang="ka-GE" sz="1600" i="1" dirty="0">
                          <a:effectLst/>
                          <a:latin typeface="Arial"/>
                          <a:ea typeface="Calibri"/>
                          <a:cs typeface="Times New Roman"/>
                        </a:rPr>
                        <a:t>  </a:t>
                      </a:r>
                      <a:r>
                        <a:rPr lang="ka-GE" sz="1600" i="1" dirty="0">
                          <a:effectLst/>
                          <a:latin typeface="Sylfaen"/>
                          <a:ea typeface="Calibri"/>
                          <a:cs typeface="Sylfaen"/>
                        </a:rPr>
                        <a:t>სარეზერვუარო</a:t>
                      </a:r>
                      <a:r>
                        <a:rPr lang="ka-GE" sz="1600" i="1" dirty="0">
                          <a:effectLst/>
                          <a:latin typeface="Arial"/>
                          <a:ea typeface="Calibri"/>
                          <a:cs typeface="Times New Roman"/>
                        </a:rPr>
                        <a:t> </a:t>
                      </a:r>
                      <a:r>
                        <a:rPr lang="ka-GE" sz="1600" i="1" dirty="0">
                          <a:effectLst/>
                          <a:latin typeface="Sylfaen"/>
                          <a:ea typeface="Calibri"/>
                          <a:cs typeface="Sylfaen"/>
                        </a:rPr>
                        <a:t>პარკები</a:t>
                      </a:r>
                      <a:r>
                        <a:rPr lang="ka-GE" sz="1600" i="1" dirty="0">
                          <a:effectLst/>
                          <a:latin typeface="Arial"/>
                          <a:ea typeface="Calibri"/>
                          <a:cs typeface="Times New Roman"/>
                        </a:rPr>
                        <a:t> </a:t>
                      </a:r>
                      <a:r>
                        <a:rPr lang="ka-GE" sz="1600" i="1" dirty="0">
                          <a:effectLst/>
                          <a:latin typeface="Sylfaen"/>
                          <a:ea typeface="Calibri"/>
                          <a:cs typeface="Sylfaen"/>
                        </a:rPr>
                        <a:t>ძირითად</a:t>
                      </a:r>
                      <a:r>
                        <a:rPr lang="ka-GE" sz="1600" i="1" dirty="0">
                          <a:effectLst/>
                          <a:latin typeface="Arial"/>
                          <a:ea typeface="Calibri"/>
                          <a:cs typeface="Times New Roman"/>
                        </a:rPr>
                        <a:t> </a:t>
                      </a:r>
                      <a:r>
                        <a:rPr lang="ka-GE" sz="1600" i="1" dirty="0">
                          <a:effectLst/>
                          <a:latin typeface="Sylfaen"/>
                          <a:ea typeface="Calibri"/>
                          <a:cs typeface="Sylfaen"/>
                        </a:rPr>
                        <a:t>ტერიტორიაზე</a:t>
                      </a:r>
                      <a:endParaRPr lang="ru-RU" sz="1600" dirty="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Bef>
                          <a:spcPts val="600"/>
                        </a:spcBef>
                        <a:spcAft>
                          <a:spcPts val="600"/>
                        </a:spcAft>
                      </a:pPr>
                      <a:r>
                        <a:rPr lang="ka-GE" sz="1600" i="1" dirty="0" smtClean="0">
                          <a:effectLst/>
                          <a:latin typeface="Sylfaen"/>
                          <a:ea typeface="Calibri"/>
                          <a:cs typeface="Sylfaen"/>
                        </a:rPr>
                        <a:t>მუქი</a:t>
                      </a:r>
                      <a:r>
                        <a:rPr lang="ka-GE" sz="1600" i="1" dirty="0" smtClean="0">
                          <a:effectLst/>
                          <a:latin typeface="Arial"/>
                          <a:ea typeface="Calibri"/>
                          <a:cs typeface="Times New Roman"/>
                        </a:rPr>
                        <a:t> </a:t>
                      </a:r>
                      <a:r>
                        <a:rPr lang="ka-GE" sz="1600" i="1" dirty="0">
                          <a:effectLst/>
                          <a:latin typeface="Sylfaen"/>
                          <a:ea typeface="Calibri"/>
                          <a:cs typeface="Sylfaen"/>
                        </a:rPr>
                        <a:t>ნავთობპროდუქტების</a:t>
                      </a:r>
                      <a:r>
                        <a:rPr lang="ka-GE" sz="1600" i="1" dirty="0">
                          <a:effectLst/>
                          <a:latin typeface="Arial"/>
                          <a:ea typeface="Calibri"/>
                          <a:cs typeface="Times New Roman"/>
                        </a:rPr>
                        <a:t> </a:t>
                      </a:r>
                      <a:r>
                        <a:rPr lang="ka-GE" sz="1600" i="1" dirty="0">
                          <a:effectLst/>
                          <a:latin typeface="Sylfaen"/>
                          <a:ea typeface="Calibri"/>
                          <a:cs typeface="Sylfaen"/>
                        </a:rPr>
                        <a:t>საამქროს</a:t>
                      </a:r>
                      <a:r>
                        <a:rPr lang="ka-GE" sz="1600" i="1" dirty="0">
                          <a:effectLst/>
                          <a:latin typeface="Arial"/>
                          <a:ea typeface="Calibri"/>
                          <a:cs typeface="Times New Roman"/>
                        </a:rPr>
                        <a:t> </a:t>
                      </a:r>
                      <a:r>
                        <a:rPr lang="ka-GE" sz="1600" i="1" dirty="0">
                          <a:effectLst/>
                          <a:latin typeface="Sylfaen"/>
                          <a:ea typeface="Calibri"/>
                          <a:cs typeface="Sylfaen"/>
                        </a:rPr>
                        <a:t>აირდამჭერი</a:t>
                      </a:r>
                      <a:r>
                        <a:rPr lang="ka-GE" sz="1600" i="1" dirty="0">
                          <a:effectLst/>
                          <a:latin typeface="Arial"/>
                          <a:ea typeface="Calibri"/>
                          <a:cs typeface="Times New Roman"/>
                        </a:rPr>
                        <a:t> </a:t>
                      </a:r>
                      <a:r>
                        <a:rPr lang="ka-GE" sz="1600" i="1" dirty="0">
                          <a:effectLst/>
                          <a:latin typeface="Sylfaen"/>
                          <a:ea typeface="Calibri"/>
                          <a:cs typeface="Sylfaen"/>
                        </a:rPr>
                        <a:t>დანადგარი</a:t>
                      </a:r>
                      <a:r>
                        <a:rPr lang="ka-GE" sz="1600" i="1" dirty="0">
                          <a:effectLst/>
                          <a:latin typeface="Arial"/>
                          <a:ea typeface="Calibri"/>
                          <a:cs typeface="Times New Roman"/>
                        </a:rPr>
                        <a:t> </a:t>
                      </a:r>
                      <a:r>
                        <a:rPr lang="ka-GE" sz="1600" i="1" dirty="0">
                          <a:effectLst/>
                          <a:latin typeface="Sylfaen"/>
                          <a:ea typeface="Calibri"/>
                          <a:cs typeface="Sylfaen"/>
                        </a:rPr>
                        <a:t>ძირითად</a:t>
                      </a:r>
                      <a:r>
                        <a:rPr lang="ka-GE" sz="1600" i="1" dirty="0">
                          <a:effectLst/>
                          <a:latin typeface="Arial"/>
                          <a:ea typeface="Calibri"/>
                          <a:cs typeface="Times New Roman"/>
                        </a:rPr>
                        <a:t> </a:t>
                      </a:r>
                      <a:r>
                        <a:rPr lang="ka-GE" sz="1600" i="1" dirty="0">
                          <a:effectLst/>
                          <a:latin typeface="Sylfaen"/>
                          <a:ea typeface="Calibri"/>
                          <a:cs typeface="Sylfaen"/>
                        </a:rPr>
                        <a:t>ტერიტორიაზე</a:t>
                      </a:r>
                      <a:r>
                        <a:rPr lang="ka-GE" sz="1600" i="1" dirty="0">
                          <a:effectLst/>
                          <a:latin typeface="Arial"/>
                          <a:ea typeface="Calibri"/>
                          <a:cs typeface="Times New Roman"/>
                        </a:rPr>
                        <a:t> </a:t>
                      </a:r>
                      <a:r>
                        <a:rPr lang="ka-GE" sz="1600" b="1" i="1" dirty="0">
                          <a:effectLst/>
                          <a:latin typeface="Arial"/>
                          <a:ea typeface="Calibri"/>
                          <a:cs typeface="Times New Roman"/>
                        </a:rPr>
                        <a:t>(</a:t>
                      </a:r>
                      <a:r>
                        <a:rPr lang="ka-GE" sz="1600" b="1" i="1" dirty="0">
                          <a:effectLst/>
                          <a:latin typeface="Sylfaen"/>
                          <a:ea typeface="Calibri"/>
                          <a:cs typeface="Sylfaen"/>
                        </a:rPr>
                        <a:t>გ</a:t>
                      </a:r>
                      <a:r>
                        <a:rPr lang="ka-GE" sz="1600" b="1" i="1" dirty="0">
                          <a:effectLst/>
                          <a:latin typeface="Arial"/>
                          <a:ea typeface="Calibri"/>
                          <a:cs typeface="Times New Roman"/>
                        </a:rPr>
                        <a:t>-15)</a:t>
                      </a:r>
                      <a:r>
                        <a:rPr lang="ka-GE" sz="1600" i="1" dirty="0">
                          <a:effectLst/>
                          <a:latin typeface="Arial"/>
                          <a:ea typeface="Calibri"/>
                          <a:cs typeface="Times New Roman"/>
                        </a:rPr>
                        <a:t> </a:t>
                      </a:r>
                      <a:r>
                        <a:rPr lang="ka-GE" sz="1600" i="1" dirty="0">
                          <a:effectLst/>
                          <a:latin typeface="Sylfaen"/>
                          <a:ea typeface="Calibri"/>
                          <a:cs typeface="Sylfaen"/>
                        </a:rPr>
                        <a:t>და</a:t>
                      </a:r>
                      <a:r>
                        <a:rPr lang="ka-GE" sz="1600" i="1" dirty="0">
                          <a:effectLst/>
                          <a:latin typeface="Arial"/>
                          <a:ea typeface="Calibri"/>
                          <a:cs typeface="Times New Roman"/>
                        </a:rPr>
                        <a:t> </a:t>
                      </a:r>
                      <a:r>
                        <a:rPr lang="ru-RU" sz="1600" i="1" dirty="0">
                          <a:effectLst/>
                          <a:latin typeface="Arial"/>
                          <a:ea typeface="Calibri"/>
                          <a:cs typeface="Times New Roman"/>
                        </a:rPr>
                        <a:t>№№</a:t>
                      </a:r>
                      <a:r>
                        <a:rPr lang="ka-GE" sz="1600" i="1" dirty="0">
                          <a:effectLst/>
                          <a:latin typeface="Arial"/>
                          <a:ea typeface="Calibri"/>
                          <a:cs typeface="Times New Roman"/>
                        </a:rPr>
                        <a:t>74</a:t>
                      </a:r>
                      <a:r>
                        <a:rPr lang="ru-RU" sz="1600" i="1" dirty="0">
                          <a:effectLst/>
                          <a:latin typeface="Arial"/>
                          <a:ea typeface="Calibri"/>
                          <a:cs typeface="Times New Roman"/>
                        </a:rPr>
                        <a:t>÷</a:t>
                      </a:r>
                      <a:r>
                        <a:rPr lang="ka-GE" sz="1600" i="1" dirty="0">
                          <a:effectLst/>
                          <a:latin typeface="Arial"/>
                          <a:ea typeface="Calibri"/>
                          <a:cs typeface="Times New Roman"/>
                        </a:rPr>
                        <a:t>79  </a:t>
                      </a:r>
                      <a:r>
                        <a:rPr lang="ka-GE" sz="1600" i="1" dirty="0">
                          <a:effectLst/>
                          <a:latin typeface="Sylfaen"/>
                          <a:ea typeface="Calibri"/>
                          <a:cs typeface="Sylfaen"/>
                        </a:rPr>
                        <a:t>რეზერვუარები</a:t>
                      </a:r>
                      <a:endParaRPr lang="ru-RU" sz="1600" dirty="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1"/>
                  </a:ext>
                </a:extLst>
              </a:tr>
            </a:tbl>
          </a:graphicData>
        </a:graphic>
      </p:graphicFrame>
      <p:pic>
        <p:nvPicPr>
          <p:cNvPr id="20482" name="Рисунок 3" descr="IMG_0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208" y="1037573"/>
            <a:ext cx="5184636" cy="3888477"/>
          </a:xfrm>
          <a:prstGeom prst="rect">
            <a:avLst/>
          </a:prstGeom>
          <a:noFill/>
          <a:extLst>
            <a:ext uri="{909E8E84-426E-40DD-AFC4-6F175D3DCCD1}">
              <a14:hiddenFill xmlns:a14="http://schemas.microsoft.com/office/drawing/2010/main">
                <a:solidFill>
                  <a:srgbClr val="FFFFFF"/>
                </a:solidFill>
              </a14:hiddenFill>
            </a:ext>
          </a:extLst>
        </p:spPr>
      </p:pic>
      <p:pic>
        <p:nvPicPr>
          <p:cNvPr id="20481" name="Рисунок 4" descr="DSC006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5" y="1040372"/>
            <a:ext cx="2902831" cy="3885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020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424" y="5616800"/>
            <a:ext cx="1294317" cy="111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100_0008"/>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52881"/>
            <a:ext cx="3456384" cy="2664295"/>
          </a:xfrm>
          <a:prstGeom prst="rect">
            <a:avLst/>
          </a:prstGeom>
          <a:noFill/>
          <a:ln>
            <a:noFill/>
          </a:ln>
        </p:spPr>
      </p:pic>
      <p:pic>
        <p:nvPicPr>
          <p:cNvPr id="10" name="Рисунок 9" descr="100_0004"/>
          <p:cNvPicPr/>
          <p:nvPr/>
        </p:nvPicPr>
        <p:blipFill>
          <a:blip r:embed="rId5">
            <a:extLst>
              <a:ext uri="{28A0092B-C50C-407E-A947-70E740481C1C}">
                <a14:useLocalDpi xmlns:a14="http://schemas.microsoft.com/office/drawing/2010/main" val="0"/>
              </a:ext>
            </a:extLst>
          </a:blip>
          <a:srcRect/>
          <a:stretch>
            <a:fillRect/>
          </a:stretch>
        </p:blipFill>
        <p:spPr bwMode="auto">
          <a:xfrm>
            <a:off x="3646706" y="1049682"/>
            <a:ext cx="3805616" cy="2667493"/>
          </a:xfrm>
          <a:prstGeom prst="rect">
            <a:avLst/>
          </a:prstGeom>
          <a:noFill/>
          <a:ln>
            <a:noFill/>
          </a:ln>
        </p:spPr>
      </p:pic>
      <p:pic>
        <p:nvPicPr>
          <p:cNvPr id="11" name="Рисунок 10" descr="Эстакада №5"/>
          <p:cNvPicPr/>
          <p:nvPr/>
        </p:nvPicPr>
        <p:blipFill>
          <a:blip r:embed="rId6">
            <a:extLst>
              <a:ext uri="{28A0092B-C50C-407E-A947-70E740481C1C}">
                <a14:useLocalDpi xmlns:a14="http://schemas.microsoft.com/office/drawing/2010/main" val="0"/>
              </a:ext>
            </a:extLst>
          </a:blip>
          <a:srcRect/>
          <a:stretch>
            <a:fillRect/>
          </a:stretch>
        </p:blipFill>
        <p:spPr bwMode="auto">
          <a:xfrm>
            <a:off x="110790" y="3861048"/>
            <a:ext cx="3453169" cy="2880320"/>
          </a:xfrm>
          <a:prstGeom prst="rect">
            <a:avLst/>
          </a:prstGeom>
          <a:noFill/>
          <a:ln>
            <a:noFill/>
          </a:ln>
        </p:spPr>
      </p:pic>
      <p:pic>
        <p:nvPicPr>
          <p:cNvPr id="12" name="Рисунок 11" descr="Эстакада № 4"/>
          <p:cNvPicPr/>
          <p:nvPr/>
        </p:nvPicPr>
        <p:blipFill>
          <a:blip r:embed="rId7">
            <a:extLst>
              <a:ext uri="{28A0092B-C50C-407E-A947-70E740481C1C}">
                <a14:useLocalDpi xmlns:a14="http://schemas.microsoft.com/office/drawing/2010/main" val="0"/>
              </a:ext>
            </a:extLst>
          </a:blip>
          <a:srcRect/>
          <a:stretch>
            <a:fillRect/>
          </a:stretch>
        </p:blipFill>
        <p:spPr bwMode="auto">
          <a:xfrm>
            <a:off x="3733483" y="3861048"/>
            <a:ext cx="3862859" cy="2880320"/>
          </a:xfrm>
          <a:prstGeom prst="rect">
            <a:avLst/>
          </a:prstGeom>
          <a:noFill/>
          <a:ln>
            <a:noFill/>
          </a:ln>
        </p:spPr>
      </p:pic>
    </p:spTree>
    <p:extLst>
      <p:ext uri="{BB962C8B-B14F-4D97-AF65-F5344CB8AC3E}">
        <p14:creationId xmlns:p14="http://schemas.microsoft.com/office/powerpoint/2010/main" val="528662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830997"/>
          </a:xfrm>
          <a:prstGeom prst="rect">
            <a:avLst/>
          </a:prstGeom>
        </p:spPr>
        <p:txBody>
          <a:bodyPr wrap="square">
            <a:spAutoFit/>
          </a:bodyPr>
          <a:lstStyle/>
          <a:p>
            <a:pPr algn="ctr"/>
            <a:r>
              <a:rPr lang="ka-GE" sz="2400" b="1" dirty="0" smtClean="0">
                <a:solidFill>
                  <a:srgbClr val="C00000"/>
                </a:solidFill>
                <a:latin typeface="Arial" panose="020B0604020202020204" pitchFamily="34" charset="0"/>
                <a:cs typeface="Arial" panose="020B0604020202020204" pitchFamily="34" charset="0"/>
              </a:rPr>
              <a:t>შპს ,,ბათუმის ნავთობტრმინალის“ საწარმოო კომპლექსის განლაგების სქემა</a:t>
            </a:r>
            <a:endParaRPr lang="ru-RU" sz="2400" dirty="0">
              <a:solidFill>
                <a:srgbClr val="C00000"/>
              </a:solidFill>
              <a:latin typeface="Arial" panose="020B0604020202020204" pitchFamily="34" charset="0"/>
              <a:cs typeface="Arial" panose="020B0604020202020204" pitchFamily="34" charset="0"/>
            </a:endParaRP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7" y="5855289"/>
            <a:ext cx="865187"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704" y="5840859"/>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53" y="5794966"/>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155" y="5831333"/>
            <a:ext cx="8715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p:cNvPicPr>
            <a:picLocks noChangeAspect="1"/>
          </p:cNvPicPr>
          <p:nvPr/>
        </p:nvPicPr>
        <p:blipFill rotWithShape="1">
          <a:blip r:embed="rId7" cstate="print">
            <a:extLst>
              <a:ext uri="{28A0092B-C50C-407E-A947-70E740481C1C}">
                <a14:useLocalDpi xmlns:a14="http://schemas.microsoft.com/office/drawing/2010/main" val="0"/>
              </a:ext>
            </a:extLst>
          </a:blip>
          <a:srcRect l="7357" t="37811" r="72779" b="39321"/>
          <a:stretch/>
        </p:blipFill>
        <p:spPr>
          <a:xfrm>
            <a:off x="7884370" y="5794822"/>
            <a:ext cx="906184" cy="873016"/>
          </a:xfrm>
          <a:prstGeom prst="rect">
            <a:avLst/>
          </a:prstGeom>
        </p:spPr>
      </p:pic>
      <p:pic>
        <p:nvPicPr>
          <p:cNvPr id="13313" name="Picture 8" descr="Terminal+Batumi"/>
          <p:cNvPicPr>
            <a:picLocks noChangeAspect="1" noChangeArrowheads="1"/>
          </p:cNvPicPr>
          <p:nvPr/>
        </p:nvPicPr>
        <p:blipFill>
          <a:blip r:embed="rId8">
            <a:lum contrast="-12000"/>
            <a:extLst>
              <a:ext uri="{28A0092B-C50C-407E-A947-70E740481C1C}">
                <a14:useLocalDpi xmlns:a14="http://schemas.microsoft.com/office/drawing/2010/main" val="0"/>
              </a:ext>
            </a:extLst>
          </a:blip>
          <a:srcRect t="3001"/>
          <a:stretch>
            <a:fillRect/>
          </a:stretch>
        </p:blipFill>
        <p:spPr bwMode="auto">
          <a:xfrm>
            <a:off x="254135" y="991158"/>
            <a:ext cx="8470883" cy="480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690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424" y="5616800"/>
            <a:ext cx="1294317" cy="111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Рисунок 12" descr="Dizeli ubani"/>
          <p:cNvPicPr/>
          <p:nvPr/>
        </p:nvPicPr>
        <p:blipFill>
          <a:blip r:embed="rId4">
            <a:extLst>
              <a:ext uri="{28A0092B-C50C-407E-A947-70E740481C1C}">
                <a14:useLocalDpi xmlns:a14="http://schemas.microsoft.com/office/drawing/2010/main" val="0"/>
              </a:ext>
            </a:extLst>
          </a:blip>
          <a:srcRect/>
          <a:stretch>
            <a:fillRect/>
          </a:stretch>
        </p:blipFill>
        <p:spPr bwMode="auto">
          <a:xfrm>
            <a:off x="107510" y="1096074"/>
            <a:ext cx="3744416" cy="3269030"/>
          </a:xfrm>
          <a:prstGeom prst="rect">
            <a:avLst/>
          </a:prstGeom>
          <a:noFill/>
          <a:ln>
            <a:noFill/>
          </a:ln>
        </p:spPr>
      </p:pic>
      <p:sp>
        <p:nvSpPr>
          <p:cNvPr id="2" name="Прямоугольник 1"/>
          <p:cNvSpPr/>
          <p:nvPr/>
        </p:nvSpPr>
        <p:spPr>
          <a:xfrm>
            <a:off x="34230" y="4437256"/>
            <a:ext cx="3817690" cy="646331"/>
          </a:xfrm>
          <a:prstGeom prst="rect">
            <a:avLst/>
          </a:prstGeom>
        </p:spPr>
        <p:txBody>
          <a:bodyPr wrap="square">
            <a:spAutoFit/>
          </a:bodyPr>
          <a:lstStyle/>
          <a:p>
            <a:r>
              <a:rPr lang="ka-GE" dirty="0">
                <a:ea typeface="Calibri"/>
                <a:cs typeface="Sylfaen"/>
              </a:rPr>
              <a:t>დიზელის</a:t>
            </a:r>
            <a:r>
              <a:rPr lang="ka-GE" dirty="0">
                <a:latin typeface="Arial"/>
                <a:ea typeface="Calibri"/>
              </a:rPr>
              <a:t> </a:t>
            </a:r>
            <a:r>
              <a:rPr lang="ka-GE" dirty="0">
                <a:ea typeface="Calibri"/>
                <a:cs typeface="Sylfaen"/>
              </a:rPr>
              <a:t>საწვავის</a:t>
            </a:r>
            <a:r>
              <a:rPr lang="ka-GE" dirty="0">
                <a:latin typeface="Arial"/>
                <a:ea typeface="Calibri"/>
              </a:rPr>
              <a:t> </a:t>
            </a:r>
            <a:r>
              <a:rPr lang="ka-GE" dirty="0">
                <a:ea typeface="Calibri"/>
                <a:cs typeface="Sylfaen"/>
              </a:rPr>
              <a:t>შესანახი</a:t>
            </a:r>
            <a:r>
              <a:rPr lang="ka-GE" dirty="0">
                <a:latin typeface="Arial"/>
                <a:ea typeface="Calibri"/>
              </a:rPr>
              <a:t> </a:t>
            </a:r>
            <a:r>
              <a:rPr lang="ka-GE" dirty="0">
                <a:ea typeface="Calibri"/>
                <a:cs typeface="Sylfaen"/>
              </a:rPr>
              <a:t>რეზერვუარების</a:t>
            </a:r>
            <a:r>
              <a:rPr lang="ka-GE" dirty="0">
                <a:latin typeface="Arial"/>
                <a:ea typeface="Calibri"/>
              </a:rPr>
              <a:t> </a:t>
            </a:r>
            <a:r>
              <a:rPr lang="ka-GE" dirty="0">
                <a:ea typeface="Calibri"/>
                <a:cs typeface="Sylfaen"/>
              </a:rPr>
              <a:t>პარკი</a:t>
            </a:r>
            <a:endParaRPr lang="ru-RU" dirty="0"/>
          </a:p>
        </p:txBody>
      </p:sp>
      <p:pic>
        <p:nvPicPr>
          <p:cNvPr id="14" name="Рисунок 13" descr="Резервуарный парк"/>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1096074"/>
            <a:ext cx="4320480" cy="3269030"/>
          </a:xfrm>
          <a:prstGeom prst="rect">
            <a:avLst/>
          </a:prstGeom>
          <a:noFill/>
          <a:ln>
            <a:noFill/>
          </a:ln>
        </p:spPr>
      </p:pic>
      <p:sp>
        <p:nvSpPr>
          <p:cNvPr id="5" name="Прямоугольник 4"/>
          <p:cNvSpPr/>
          <p:nvPr/>
        </p:nvSpPr>
        <p:spPr>
          <a:xfrm>
            <a:off x="3923930" y="4449731"/>
            <a:ext cx="4608512" cy="369332"/>
          </a:xfrm>
          <a:prstGeom prst="rect">
            <a:avLst/>
          </a:prstGeom>
        </p:spPr>
        <p:txBody>
          <a:bodyPr wrap="square">
            <a:spAutoFit/>
          </a:bodyPr>
          <a:lstStyle/>
          <a:p>
            <a:r>
              <a:rPr lang="ka-GE" dirty="0">
                <a:ea typeface="Calibri"/>
                <a:cs typeface="Sylfaen"/>
              </a:rPr>
              <a:t>ხოლოდნაია</a:t>
            </a:r>
            <a:r>
              <a:rPr lang="ka-GE" dirty="0">
                <a:latin typeface="Arial"/>
                <a:ea typeface="Calibri"/>
              </a:rPr>
              <a:t> </a:t>
            </a:r>
            <a:r>
              <a:rPr lang="ka-GE" dirty="0">
                <a:ea typeface="Calibri"/>
                <a:cs typeface="Sylfaen"/>
              </a:rPr>
              <a:t>სლობოდას</a:t>
            </a:r>
            <a:r>
              <a:rPr lang="ka-GE" dirty="0">
                <a:latin typeface="Arial"/>
                <a:ea typeface="Calibri"/>
              </a:rPr>
              <a:t> </a:t>
            </a:r>
            <a:r>
              <a:rPr lang="ka-GE" dirty="0">
                <a:ea typeface="Calibri"/>
                <a:cs typeface="Sylfaen"/>
              </a:rPr>
              <a:t>რეზერვუარები </a:t>
            </a:r>
            <a:endParaRPr lang="ru-RU" dirty="0"/>
          </a:p>
        </p:txBody>
      </p:sp>
    </p:spTree>
    <p:extLst>
      <p:ext uri="{BB962C8B-B14F-4D97-AF65-F5344CB8AC3E}">
        <p14:creationId xmlns:p14="http://schemas.microsoft.com/office/powerpoint/2010/main" val="1276525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Arial" panose="020B0604020202020204" pitchFamily="34" charset="0"/>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Arial" panose="020B0604020202020204" pitchFamily="34" charset="0"/>
                <a:cs typeface="Arial" panose="020B0604020202020204" pitchFamily="34" charset="0"/>
              </a:rPr>
              <a:t>შესახებ</a:t>
            </a:r>
            <a:endParaRPr lang="ru-RU" sz="2800" b="1" dirty="0">
              <a:solidFill>
                <a:srgbClr val="C00000"/>
              </a:solidFill>
              <a:latin typeface="Arial" panose="020B0604020202020204" pitchFamily="34" charset="0"/>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755" y="0"/>
            <a:ext cx="1294317" cy="111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IMG_0015"/>
          <p:cNvPicPr/>
          <p:nvPr/>
        </p:nvPicPr>
        <p:blipFill>
          <a:blip r:embed="rId4">
            <a:extLst>
              <a:ext uri="{28A0092B-C50C-407E-A947-70E740481C1C}">
                <a14:useLocalDpi xmlns:a14="http://schemas.microsoft.com/office/drawing/2010/main" val="0"/>
              </a:ext>
            </a:extLst>
          </a:blip>
          <a:srcRect/>
          <a:stretch>
            <a:fillRect/>
          </a:stretch>
        </p:blipFill>
        <p:spPr bwMode="auto">
          <a:xfrm>
            <a:off x="415826" y="999208"/>
            <a:ext cx="3960440" cy="2483320"/>
          </a:xfrm>
          <a:prstGeom prst="rect">
            <a:avLst/>
          </a:prstGeom>
          <a:noFill/>
          <a:ln>
            <a:noFill/>
          </a:ln>
        </p:spPr>
      </p:pic>
      <p:sp>
        <p:nvSpPr>
          <p:cNvPr id="6" name="Прямоугольник 5"/>
          <p:cNvSpPr/>
          <p:nvPr/>
        </p:nvSpPr>
        <p:spPr>
          <a:xfrm>
            <a:off x="143641" y="3560372"/>
            <a:ext cx="4572000" cy="369332"/>
          </a:xfrm>
          <a:prstGeom prst="rect">
            <a:avLst/>
          </a:prstGeom>
        </p:spPr>
        <p:txBody>
          <a:bodyPr>
            <a:spAutoFit/>
          </a:bodyPr>
          <a:lstStyle/>
          <a:p>
            <a:r>
              <a:rPr lang="ka-GE" dirty="0">
                <a:ea typeface="Calibri"/>
                <a:cs typeface="Sylfaen"/>
              </a:rPr>
              <a:t>სადგური</a:t>
            </a:r>
            <a:r>
              <a:rPr lang="ka-GE" dirty="0">
                <a:latin typeface="Arial"/>
                <a:ea typeface="Calibri"/>
              </a:rPr>
              <a:t> -</a:t>
            </a:r>
            <a:r>
              <a:rPr lang="ru-RU" dirty="0">
                <a:latin typeface="Arial"/>
                <a:ea typeface="Calibri"/>
              </a:rPr>
              <a:t>,,</a:t>
            </a:r>
            <a:r>
              <a:rPr lang="ru-RU" dirty="0" err="1">
                <a:latin typeface="Sylfaen"/>
                <a:ea typeface="Calibri"/>
                <a:cs typeface="Sylfaen"/>
              </a:rPr>
              <a:t>კაპრეშუმის</a:t>
            </a:r>
            <a:r>
              <a:rPr lang="ru-RU" dirty="0">
                <a:latin typeface="Arial"/>
                <a:ea typeface="Calibri"/>
              </a:rPr>
              <a:t>’’ </a:t>
            </a:r>
            <a:r>
              <a:rPr lang="ka-GE" dirty="0" smtClean="0">
                <a:ea typeface="Calibri"/>
                <a:cs typeface="Sylfaen"/>
              </a:rPr>
              <a:t>რეზერვუარები</a:t>
            </a:r>
            <a:endParaRPr lang="ru-RU" dirty="0"/>
          </a:p>
        </p:txBody>
      </p:sp>
      <p:pic>
        <p:nvPicPr>
          <p:cNvPr id="11" name="Picture 5" descr="DSCN1727.JPG"/>
          <p:cNvPicPr/>
          <p:nvPr/>
        </p:nvPicPr>
        <p:blipFill>
          <a:blip r:embed="rId5">
            <a:extLst>
              <a:ext uri="{28A0092B-C50C-407E-A947-70E740481C1C}">
                <a14:useLocalDpi xmlns:a14="http://schemas.microsoft.com/office/drawing/2010/main" val="0"/>
              </a:ext>
            </a:extLst>
          </a:blip>
          <a:srcRect/>
          <a:stretch>
            <a:fillRect/>
          </a:stretch>
        </p:blipFill>
        <p:spPr bwMode="auto">
          <a:xfrm>
            <a:off x="4839228" y="1052881"/>
            <a:ext cx="4084273" cy="2376263"/>
          </a:xfrm>
          <a:prstGeom prst="rect">
            <a:avLst/>
          </a:prstGeom>
          <a:noFill/>
          <a:ln>
            <a:noFill/>
          </a:ln>
        </p:spPr>
      </p:pic>
      <p:pic>
        <p:nvPicPr>
          <p:cNvPr id="12" name="Picture 1" descr="DSCN1725.JPG"/>
          <p:cNvPicPr/>
          <p:nvPr/>
        </p:nvPicPr>
        <p:blipFill>
          <a:blip r:embed="rId6">
            <a:extLst>
              <a:ext uri="{28A0092B-C50C-407E-A947-70E740481C1C}">
                <a14:useLocalDpi xmlns:a14="http://schemas.microsoft.com/office/drawing/2010/main" val="0"/>
              </a:ext>
            </a:extLst>
          </a:blip>
          <a:srcRect/>
          <a:stretch>
            <a:fillRect/>
          </a:stretch>
        </p:blipFill>
        <p:spPr bwMode="auto">
          <a:xfrm>
            <a:off x="4839169" y="3560372"/>
            <a:ext cx="3991389" cy="2541008"/>
          </a:xfrm>
          <a:prstGeom prst="rect">
            <a:avLst/>
          </a:prstGeom>
          <a:noFill/>
          <a:ln>
            <a:noFill/>
          </a:ln>
        </p:spPr>
      </p:pic>
      <p:sp>
        <p:nvSpPr>
          <p:cNvPr id="7" name="Прямоугольник 6"/>
          <p:cNvSpPr/>
          <p:nvPr/>
        </p:nvSpPr>
        <p:spPr>
          <a:xfrm>
            <a:off x="4351429" y="6125956"/>
            <a:ext cx="4572000" cy="646331"/>
          </a:xfrm>
          <a:prstGeom prst="rect">
            <a:avLst/>
          </a:prstGeom>
        </p:spPr>
        <p:txBody>
          <a:bodyPr>
            <a:spAutoFit/>
          </a:bodyPr>
          <a:lstStyle/>
          <a:p>
            <a:r>
              <a:rPr lang="ru-RU" dirty="0" err="1">
                <a:latin typeface="Sylfaen"/>
                <a:ea typeface="Calibri"/>
                <a:cs typeface="Sylfaen"/>
              </a:rPr>
              <a:t>ნავთობბაზის</a:t>
            </a:r>
            <a:r>
              <a:rPr lang="ru-RU" dirty="0">
                <a:latin typeface="Arial"/>
                <a:ea typeface="Calibri"/>
              </a:rPr>
              <a:t> </a:t>
            </a:r>
            <a:r>
              <a:rPr lang="ru-RU" dirty="0" err="1">
                <a:latin typeface="Sylfaen"/>
                <a:ea typeface="Calibri"/>
                <a:cs typeface="Sylfaen"/>
              </a:rPr>
              <a:t>სარკინიგზო</a:t>
            </a:r>
            <a:r>
              <a:rPr lang="ru-RU" dirty="0">
                <a:latin typeface="Arial"/>
                <a:ea typeface="Calibri"/>
              </a:rPr>
              <a:t> </a:t>
            </a:r>
            <a:r>
              <a:rPr lang="ru-RU" dirty="0" err="1">
                <a:latin typeface="Sylfaen"/>
                <a:ea typeface="Calibri"/>
                <a:cs typeface="Sylfaen"/>
              </a:rPr>
              <a:t>ესტაკადა</a:t>
            </a:r>
            <a:r>
              <a:rPr lang="ka-GE" dirty="0">
                <a:latin typeface="Arial"/>
                <a:ea typeface="Calibri"/>
              </a:rPr>
              <a:t>  </a:t>
            </a:r>
            <a:r>
              <a:rPr lang="ka-GE" dirty="0">
                <a:ea typeface="Calibri"/>
                <a:cs typeface="Sylfaen"/>
              </a:rPr>
              <a:t>და</a:t>
            </a:r>
            <a:r>
              <a:rPr lang="ka-GE" dirty="0">
                <a:latin typeface="Arial"/>
                <a:ea typeface="Calibri"/>
              </a:rPr>
              <a:t>  </a:t>
            </a:r>
            <a:r>
              <a:rPr lang="ru-RU" dirty="0" err="1">
                <a:latin typeface="Sylfaen"/>
                <a:ea typeface="Calibri"/>
                <a:cs typeface="Sylfaen"/>
              </a:rPr>
              <a:t>საავტომობილო</a:t>
            </a:r>
            <a:r>
              <a:rPr lang="ru-RU" dirty="0">
                <a:latin typeface="Arial"/>
                <a:ea typeface="Calibri"/>
              </a:rPr>
              <a:t> </a:t>
            </a:r>
            <a:r>
              <a:rPr lang="ru-RU" dirty="0" err="1">
                <a:latin typeface="Sylfaen"/>
                <a:ea typeface="Calibri"/>
                <a:cs typeface="Sylfaen"/>
              </a:rPr>
              <a:t>ესტაკადა</a:t>
            </a:r>
            <a:endParaRPr lang="ru-RU" dirty="0"/>
          </a:p>
        </p:txBody>
      </p:sp>
      <p:pic>
        <p:nvPicPr>
          <p:cNvPr id="15" name="Рисунок 14" descr="Резервуары СУГ1"/>
          <p:cNvPicPr/>
          <p:nvPr/>
        </p:nvPicPr>
        <p:blipFill>
          <a:blip r:embed="rId7">
            <a:extLst>
              <a:ext uri="{28A0092B-C50C-407E-A947-70E740481C1C}">
                <a14:useLocalDpi xmlns:a14="http://schemas.microsoft.com/office/drawing/2010/main" val="0"/>
              </a:ext>
            </a:extLst>
          </a:blip>
          <a:srcRect/>
          <a:stretch>
            <a:fillRect/>
          </a:stretch>
        </p:blipFill>
        <p:spPr bwMode="auto">
          <a:xfrm>
            <a:off x="384213" y="4012248"/>
            <a:ext cx="3755809" cy="2371967"/>
          </a:xfrm>
          <a:prstGeom prst="rect">
            <a:avLst/>
          </a:prstGeom>
          <a:noFill/>
          <a:ln>
            <a:noFill/>
          </a:ln>
        </p:spPr>
      </p:pic>
    </p:spTree>
    <p:extLst>
      <p:ext uri="{BB962C8B-B14F-4D97-AF65-F5344CB8AC3E}">
        <p14:creationId xmlns:p14="http://schemas.microsoft.com/office/powerpoint/2010/main" val="2531190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6" y="5745342"/>
            <a:ext cx="1294317" cy="111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IMG_0015"/>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77052"/>
            <a:ext cx="4644008" cy="3360060"/>
          </a:xfrm>
          <a:prstGeom prst="rect">
            <a:avLst/>
          </a:prstGeom>
          <a:noFill/>
          <a:ln>
            <a:noFill/>
          </a:ln>
        </p:spPr>
      </p:pic>
      <p:sp>
        <p:nvSpPr>
          <p:cNvPr id="6" name="Прямоугольник 5"/>
          <p:cNvSpPr/>
          <p:nvPr/>
        </p:nvSpPr>
        <p:spPr>
          <a:xfrm>
            <a:off x="143508" y="4461544"/>
            <a:ext cx="4572000" cy="369332"/>
          </a:xfrm>
          <a:prstGeom prst="rect">
            <a:avLst/>
          </a:prstGeom>
        </p:spPr>
        <p:txBody>
          <a:bodyPr>
            <a:spAutoFit/>
          </a:bodyPr>
          <a:lstStyle/>
          <a:p>
            <a:r>
              <a:rPr lang="ka-GE" dirty="0">
                <a:ea typeface="Calibri"/>
                <a:cs typeface="Sylfaen"/>
              </a:rPr>
              <a:t>სადგური</a:t>
            </a:r>
            <a:r>
              <a:rPr lang="ka-GE" dirty="0">
                <a:latin typeface="Arial"/>
                <a:ea typeface="Calibri"/>
              </a:rPr>
              <a:t> -</a:t>
            </a:r>
            <a:r>
              <a:rPr lang="ru-RU" dirty="0">
                <a:latin typeface="Arial"/>
                <a:ea typeface="Calibri"/>
              </a:rPr>
              <a:t>,,</a:t>
            </a:r>
            <a:r>
              <a:rPr lang="ru-RU" dirty="0" err="1">
                <a:latin typeface="Sylfaen"/>
                <a:ea typeface="Calibri"/>
                <a:cs typeface="Sylfaen"/>
              </a:rPr>
              <a:t>კაპრეშუმის</a:t>
            </a:r>
            <a:r>
              <a:rPr lang="ru-RU" dirty="0">
                <a:latin typeface="Arial"/>
                <a:ea typeface="Calibri"/>
              </a:rPr>
              <a:t>’’ </a:t>
            </a:r>
            <a:r>
              <a:rPr lang="ka-GE" dirty="0" smtClean="0">
                <a:ea typeface="Calibri"/>
                <a:cs typeface="Sylfaen"/>
              </a:rPr>
              <a:t>რეზერვუარები</a:t>
            </a:r>
            <a:endParaRPr lang="ru-RU" dirty="0"/>
          </a:p>
        </p:txBody>
      </p:sp>
      <p:pic>
        <p:nvPicPr>
          <p:cNvPr id="11" name="Picture 5" descr="DSCN1727.JPG"/>
          <p:cNvPicPr/>
          <p:nvPr/>
        </p:nvPicPr>
        <p:blipFill>
          <a:blip r:embed="rId5">
            <a:extLst>
              <a:ext uri="{28A0092B-C50C-407E-A947-70E740481C1C}">
                <a14:useLocalDpi xmlns:a14="http://schemas.microsoft.com/office/drawing/2010/main" val="0"/>
              </a:ext>
            </a:extLst>
          </a:blip>
          <a:srcRect/>
          <a:stretch>
            <a:fillRect/>
          </a:stretch>
        </p:blipFill>
        <p:spPr bwMode="auto">
          <a:xfrm>
            <a:off x="4839228" y="1052881"/>
            <a:ext cx="4084273" cy="2376263"/>
          </a:xfrm>
          <a:prstGeom prst="rect">
            <a:avLst/>
          </a:prstGeom>
          <a:noFill/>
          <a:ln>
            <a:noFill/>
          </a:ln>
        </p:spPr>
      </p:pic>
      <p:pic>
        <p:nvPicPr>
          <p:cNvPr id="12" name="Picture 1" descr="DSCN1725.JPG"/>
          <p:cNvPicPr/>
          <p:nvPr/>
        </p:nvPicPr>
        <p:blipFill>
          <a:blip r:embed="rId6">
            <a:extLst>
              <a:ext uri="{28A0092B-C50C-407E-A947-70E740481C1C}">
                <a14:useLocalDpi xmlns:a14="http://schemas.microsoft.com/office/drawing/2010/main" val="0"/>
              </a:ext>
            </a:extLst>
          </a:blip>
          <a:srcRect/>
          <a:stretch>
            <a:fillRect/>
          </a:stretch>
        </p:blipFill>
        <p:spPr bwMode="auto">
          <a:xfrm>
            <a:off x="4839169" y="3560372"/>
            <a:ext cx="3991389" cy="2541008"/>
          </a:xfrm>
          <a:prstGeom prst="rect">
            <a:avLst/>
          </a:prstGeom>
          <a:noFill/>
          <a:ln>
            <a:noFill/>
          </a:ln>
        </p:spPr>
      </p:pic>
      <p:sp>
        <p:nvSpPr>
          <p:cNvPr id="7" name="Прямоугольник 6"/>
          <p:cNvSpPr/>
          <p:nvPr/>
        </p:nvSpPr>
        <p:spPr>
          <a:xfrm>
            <a:off x="4351429" y="6125956"/>
            <a:ext cx="4572000" cy="646331"/>
          </a:xfrm>
          <a:prstGeom prst="rect">
            <a:avLst/>
          </a:prstGeom>
        </p:spPr>
        <p:txBody>
          <a:bodyPr>
            <a:spAutoFit/>
          </a:bodyPr>
          <a:lstStyle/>
          <a:p>
            <a:r>
              <a:rPr lang="ru-RU" dirty="0" err="1">
                <a:latin typeface="Sylfaen"/>
                <a:ea typeface="Calibri"/>
                <a:cs typeface="Sylfaen"/>
              </a:rPr>
              <a:t>ნავთობბაზის</a:t>
            </a:r>
            <a:r>
              <a:rPr lang="ru-RU" dirty="0">
                <a:latin typeface="Arial"/>
                <a:ea typeface="Calibri"/>
              </a:rPr>
              <a:t> </a:t>
            </a:r>
            <a:r>
              <a:rPr lang="ru-RU" dirty="0" err="1">
                <a:latin typeface="Sylfaen"/>
                <a:ea typeface="Calibri"/>
                <a:cs typeface="Sylfaen"/>
              </a:rPr>
              <a:t>სარკინიგზო</a:t>
            </a:r>
            <a:r>
              <a:rPr lang="ru-RU" dirty="0">
                <a:latin typeface="Arial"/>
                <a:ea typeface="Calibri"/>
              </a:rPr>
              <a:t> </a:t>
            </a:r>
            <a:r>
              <a:rPr lang="ru-RU" dirty="0" err="1">
                <a:latin typeface="Sylfaen"/>
                <a:ea typeface="Calibri"/>
                <a:cs typeface="Sylfaen"/>
              </a:rPr>
              <a:t>ესტაკადა</a:t>
            </a:r>
            <a:r>
              <a:rPr lang="ka-GE" dirty="0">
                <a:latin typeface="Arial"/>
                <a:ea typeface="Calibri"/>
              </a:rPr>
              <a:t>  </a:t>
            </a:r>
            <a:r>
              <a:rPr lang="ka-GE" dirty="0">
                <a:ea typeface="Calibri"/>
                <a:cs typeface="Sylfaen"/>
              </a:rPr>
              <a:t>და</a:t>
            </a:r>
            <a:r>
              <a:rPr lang="ka-GE" dirty="0">
                <a:latin typeface="Arial"/>
                <a:ea typeface="Calibri"/>
              </a:rPr>
              <a:t>  </a:t>
            </a:r>
            <a:r>
              <a:rPr lang="ru-RU" dirty="0" err="1">
                <a:latin typeface="Sylfaen"/>
                <a:ea typeface="Calibri"/>
                <a:cs typeface="Sylfaen"/>
              </a:rPr>
              <a:t>საავტომობილო</a:t>
            </a:r>
            <a:r>
              <a:rPr lang="ru-RU" dirty="0">
                <a:latin typeface="Arial"/>
                <a:ea typeface="Calibri"/>
              </a:rPr>
              <a:t> </a:t>
            </a:r>
            <a:r>
              <a:rPr lang="ru-RU" dirty="0" err="1">
                <a:latin typeface="Sylfaen"/>
                <a:ea typeface="Calibri"/>
                <a:cs typeface="Sylfaen"/>
              </a:rPr>
              <a:t>ესტაკადა</a:t>
            </a:r>
            <a:endParaRPr lang="ru-RU" dirty="0"/>
          </a:p>
        </p:txBody>
      </p:sp>
    </p:spTree>
    <p:extLst>
      <p:ext uri="{BB962C8B-B14F-4D97-AF65-F5344CB8AC3E}">
        <p14:creationId xmlns:p14="http://schemas.microsoft.com/office/powerpoint/2010/main" val="3350160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6" y="5745342"/>
            <a:ext cx="1294317" cy="111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Рисунок 12" descr="100_0028"/>
          <p:cNvPicPr/>
          <p:nvPr/>
        </p:nvPicPr>
        <p:blipFill>
          <a:blip r:embed="rId4">
            <a:extLst>
              <a:ext uri="{28A0092B-C50C-407E-A947-70E740481C1C}">
                <a14:useLocalDpi xmlns:a14="http://schemas.microsoft.com/office/drawing/2010/main" val="0"/>
              </a:ext>
            </a:extLst>
          </a:blip>
          <a:srcRect/>
          <a:stretch>
            <a:fillRect/>
          </a:stretch>
        </p:blipFill>
        <p:spPr bwMode="auto">
          <a:xfrm>
            <a:off x="-908" y="1196896"/>
            <a:ext cx="4400650" cy="3349929"/>
          </a:xfrm>
          <a:prstGeom prst="rect">
            <a:avLst/>
          </a:prstGeom>
          <a:noFill/>
          <a:ln>
            <a:noFill/>
          </a:ln>
        </p:spPr>
      </p:pic>
      <p:pic>
        <p:nvPicPr>
          <p:cNvPr id="14" name="Рисунок 13" descr="IMG_0010"/>
          <p:cNvPicPr/>
          <p:nvPr/>
        </p:nvPicPr>
        <p:blipFill>
          <a:blip r:embed="rId5">
            <a:extLst>
              <a:ext uri="{28A0092B-C50C-407E-A947-70E740481C1C}">
                <a14:useLocalDpi xmlns:a14="http://schemas.microsoft.com/office/drawing/2010/main" val="0"/>
              </a:ext>
            </a:extLst>
          </a:blip>
          <a:srcRect/>
          <a:stretch>
            <a:fillRect/>
          </a:stretch>
        </p:blipFill>
        <p:spPr bwMode="auto">
          <a:xfrm>
            <a:off x="4430824" y="1484784"/>
            <a:ext cx="4173624" cy="3600400"/>
          </a:xfrm>
          <a:prstGeom prst="rect">
            <a:avLst/>
          </a:prstGeom>
          <a:noFill/>
          <a:ln>
            <a:noFill/>
          </a:ln>
        </p:spPr>
      </p:pic>
    </p:spTree>
    <p:extLst>
      <p:ext uri="{BB962C8B-B14F-4D97-AF65-F5344CB8AC3E}">
        <p14:creationId xmlns:p14="http://schemas.microsoft.com/office/powerpoint/2010/main" val="236762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7" name="Рисунок 6" descr="Doc1621"/>
          <p:cNvPicPr/>
          <p:nvPr/>
        </p:nvPicPr>
        <p:blipFill>
          <a:blip r:embed="rId3" cstate="print">
            <a:extLst>
              <a:ext uri="{28A0092B-C50C-407E-A947-70E740481C1C}">
                <a14:useLocalDpi xmlns:a14="http://schemas.microsoft.com/office/drawing/2010/main" val="0"/>
              </a:ext>
            </a:extLst>
          </a:blip>
          <a:srcRect l="13309" t="6470" r="7677" b="55196"/>
          <a:stretch>
            <a:fillRect/>
          </a:stretch>
        </p:blipFill>
        <p:spPr bwMode="auto">
          <a:xfrm>
            <a:off x="117348" y="1124744"/>
            <a:ext cx="9026652" cy="5733256"/>
          </a:xfrm>
          <a:prstGeom prst="rect">
            <a:avLst/>
          </a:prstGeom>
          <a:noFill/>
          <a:ln w="12700" cmpd="sng">
            <a:solidFill>
              <a:srgbClr val="000000"/>
            </a:solidFill>
            <a:miter lim="800000"/>
            <a:headEnd/>
            <a:tailEnd/>
          </a:ln>
          <a:effec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3909" y="5517376"/>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965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429" y="122623"/>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1210248"/>
            <a:ext cx="8892480" cy="923330"/>
          </a:xfrm>
          <a:prstGeom prst="rect">
            <a:avLst/>
          </a:prstGeom>
        </p:spPr>
        <p:txBody>
          <a:bodyPr wrap="square">
            <a:spAutoFit/>
          </a:bodyPr>
          <a:lstStyle/>
          <a:p>
            <a:pPr marL="285750" indent="-285750">
              <a:buFont typeface="Wingdings" panose="05000000000000000000" pitchFamily="2" charset="2"/>
              <a:buChar char="q"/>
            </a:pPr>
            <a:r>
              <a:rPr lang="ka-GE" dirty="0">
                <a:ea typeface="Calibri"/>
                <a:cs typeface="Sylfaen"/>
              </a:rPr>
              <a:t>2020 წლის მდგომარეობით, საწარმოში საწარმოო-სანიაღვრო  კანალიზაციის 6 ძირითადი სისტემა ფუნქციონირებს და შესაბამისად, წყალსატევში წყალჩაშვების 6  წერტილია</a:t>
            </a:r>
            <a:endParaRPr lang="ru-RU" dirty="0"/>
          </a:p>
        </p:txBody>
      </p:sp>
      <p:pic>
        <p:nvPicPr>
          <p:cNvPr id="23554" name="Рисунок 1" descr="C:\Users\gordeladzet\Desktop\объединенный\реконструкция СУГ\ОВОС СУГ\материалы\Doc1096.jpg"/>
          <p:cNvPicPr>
            <a:picLocks noChangeAspect="1" noChangeArrowheads="1"/>
          </p:cNvPicPr>
          <p:nvPr/>
        </p:nvPicPr>
        <p:blipFill>
          <a:blip r:embed="rId4" cstate="print">
            <a:extLst>
              <a:ext uri="{28A0092B-C50C-407E-A947-70E740481C1C}">
                <a14:useLocalDpi xmlns:a14="http://schemas.microsoft.com/office/drawing/2010/main" val="0"/>
              </a:ext>
            </a:extLst>
          </a:blip>
          <a:srcRect l="7211" t="7256" r="6934" b="33922"/>
          <a:stretch>
            <a:fillRect/>
          </a:stretch>
        </p:blipFill>
        <p:spPr bwMode="auto">
          <a:xfrm>
            <a:off x="0" y="2149202"/>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468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237" y="116776"/>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descr="Doc1580"/>
          <p:cNvPicPr/>
          <p:nvPr/>
        </p:nvPicPr>
        <p:blipFill>
          <a:blip r:embed="rId4">
            <a:extLst>
              <a:ext uri="{28A0092B-C50C-407E-A947-70E740481C1C}">
                <a14:useLocalDpi xmlns:a14="http://schemas.microsoft.com/office/drawing/2010/main" val="0"/>
              </a:ext>
            </a:extLst>
          </a:blip>
          <a:srcRect l="7858" t="6010" r="11162" b="35033"/>
          <a:stretch>
            <a:fillRect/>
          </a:stretch>
        </p:blipFill>
        <p:spPr bwMode="auto">
          <a:xfrm>
            <a:off x="-36512" y="1052881"/>
            <a:ext cx="4248472" cy="4248471"/>
          </a:xfrm>
          <a:prstGeom prst="rect">
            <a:avLst/>
          </a:prstGeom>
          <a:noFill/>
          <a:ln w="12700" cmpd="sng">
            <a:solidFill>
              <a:srgbClr val="000000"/>
            </a:solidFill>
            <a:miter lim="800000"/>
            <a:headEnd/>
            <a:tailEnd/>
          </a:ln>
          <a:effectLst/>
        </p:spPr>
      </p:pic>
      <p:pic>
        <p:nvPicPr>
          <p:cNvPr id="8" name="Рисунок 7" descr="C:\Users\gordeladzet\Desktop\Doc120.jpg"/>
          <p:cNvPicPr/>
          <p:nvPr/>
        </p:nvPicPr>
        <p:blipFill rotWithShape="1">
          <a:blip r:embed="rId5">
            <a:extLst>
              <a:ext uri="{28A0092B-C50C-407E-A947-70E740481C1C}">
                <a14:useLocalDpi xmlns:a14="http://schemas.microsoft.com/office/drawing/2010/main" val="0"/>
              </a:ext>
            </a:extLst>
          </a:blip>
          <a:srcRect l="14591" t="8936" r="10499" b="50558"/>
          <a:stretch/>
        </p:blipFill>
        <p:spPr bwMode="auto">
          <a:xfrm>
            <a:off x="4211962" y="1070882"/>
            <a:ext cx="4932040" cy="4230469"/>
          </a:xfrm>
          <a:prstGeom prst="rect">
            <a:avLst/>
          </a:prstGeom>
          <a:noFill/>
          <a:ln>
            <a:noFill/>
          </a:ln>
          <a:extLst>
            <a:ext uri="{53640926-AAD7-44D8-BBD7-CCE9431645EC}">
              <a14:shadowObscured xmlns:a14="http://schemas.microsoft.com/office/drawing/2010/main"/>
            </a:ext>
          </a:extLst>
        </p:spPr>
      </p:pic>
      <p:sp>
        <p:nvSpPr>
          <p:cNvPr id="5" name="Прямоугольник 4"/>
          <p:cNvSpPr/>
          <p:nvPr/>
        </p:nvSpPr>
        <p:spPr>
          <a:xfrm>
            <a:off x="4391980" y="5373360"/>
            <a:ext cx="4572000" cy="646331"/>
          </a:xfrm>
          <a:prstGeom prst="rect">
            <a:avLst/>
          </a:prstGeom>
        </p:spPr>
        <p:txBody>
          <a:bodyPr>
            <a:spAutoFit/>
          </a:bodyPr>
          <a:lstStyle/>
          <a:p>
            <a:r>
              <a:rPr lang="ka-GE" i="1" dirty="0">
                <a:ea typeface="Calibri"/>
                <a:cs typeface="Times New Roman"/>
              </a:rPr>
              <a:t>ძირითად ტერიტორიაზე</a:t>
            </a:r>
            <a:r>
              <a:rPr lang="ka-GE" b="1" i="1" dirty="0">
                <a:ea typeface="Calibri"/>
                <a:cs typeface="Times New Roman"/>
              </a:rPr>
              <a:t> </a:t>
            </a:r>
            <a:r>
              <a:rPr lang="ka-GE" i="1" dirty="0" smtClean="0">
                <a:ea typeface="Calibri"/>
                <a:cs typeface="Arial"/>
              </a:rPr>
              <a:t>საწარმოო-სანიაღვრო </a:t>
            </a:r>
            <a:r>
              <a:rPr lang="ka-GE" i="1" dirty="0">
                <a:ea typeface="Calibri"/>
                <a:cs typeface="Arial"/>
              </a:rPr>
              <a:t>კანალიზაციის  გეგმა</a:t>
            </a:r>
            <a:endParaRPr lang="ru-RU" dirty="0"/>
          </a:p>
        </p:txBody>
      </p:sp>
      <p:sp>
        <p:nvSpPr>
          <p:cNvPr id="6" name="Прямоугольник 5"/>
          <p:cNvSpPr/>
          <p:nvPr/>
        </p:nvSpPr>
        <p:spPr>
          <a:xfrm>
            <a:off x="-1882" y="5321667"/>
            <a:ext cx="4213842" cy="729430"/>
          </a:xfrm>
          <a:prstGeom prst="rect">
            <a:avLst/>
          </a:prstGeom>
        </p:spPr>
        <p:txBody>
          <a:bodyPr wrap="square">
            <a:spAutoFit/>
          </a:bodyPr>
          <a:lstStyle/>
          <a:p>
            <a:pPr>
              <a:lnSpc>
                <a:spcPct val="115000"/>
              </a:lnSpc>
              <a:spcAft>
                <a:spcPts val="1000"/>
              </a:spcAft>
              <a:tabLst>
                <a:tab pos="637540" algn="l"/>
              </a:tabLst>
            </a:pPr>
            <a:r>
              <a:rPr lang="ka-GE" i="1" dirty="0">
                <a:ea typeface="Calibri"/>
                <a:cs typeface="Times New Roman"/>
              </a:rPr>
              <a:t>№1 და №6 </a:t>
            </a:r>
            <a:r>
              <a:rPr lang="ka-GE" i="1" dirty="0">
                <a:ea typeface="Calibri"/>
                <a:cs typeface="Sylfaen"/>
              </a:rPr>
              <a:t>საწარმოო</a:t>
            </a:r>
            <a:r>
              <a:rPr lang="ka-GE" i="1" dirty="0">
                <a:ea typeface="Calibri"/>
                <a:cs typeface="Times New Roman"/>
              </a:rPr>
              <a:t>-</a:t>
            </a:r>
            <a:r>
              <a:rPr lang="ka-GE" i="1" dirty="0">
                <a:ea typeface="Calibri"/>
                <a:cs typeface="Sylfaen"/>
              </a:rPr>
              <a:t>სანიაღვრე</a:t>
            </a:r>
            <a:r>
              <a:rPr lang="ka-GE" i="1" dirty="0">
                <a:ea typeface="Calibri"/>
                <a:cs typeface="Times New Roman"/>
              </a:rPr>
              <a:t> </a:t>
            </a:r>
            <a:r>
              <a:rPr lang="ka-GE" i="1" dirty="0">
                <a:ea typeface="Calibri"/>
                <a:cs typeface="Sylfaen"/>
              </a:rPr>
              <a:t>კანალიზაციის</a:t>
            </a:r>
            <a:r>
              <a:rPr lang="ka-GE" i="1" dirty="0">
                <a:ea typeface="Calibri"/>
                <a:cs typeface="Times New Roman"/>
              </a:rPr>
              <a:t> </a:t>
            </a:r>
            <a:r>
              <a:rPr lang="ka-GE" i="1" dirty="0">
                <a:ea typeface="Calibri"/>
                <a:cs typeface="Sylfaen"/>
              </a:rPr>
              <a:t>სისტემის</a:t>
            </a:r>
            <a:r>
              <a:rPr lang="ka-GE" i="1" dirty="0">
                <a:ea typeface="Calibri"/>
                <a:cs typeface="Times New Roman"/>
              </a:rPr>
              <a:t> </a:t>
            </a:r>
            <a:r>
              <a:rPr lang="ka-GE" i="1" dirty="0">
                <a:ea typeface="Calibri"/>
                <a:cs typeface="Sylfaen"/>
              </a:rPr>
              <a:t>სქემა </a:t>
            </a:r>
            <a:endParaRPr lang="ru-RU" sz="2800" dirty="0">
              <a:ea typeface="Calibri"/>
              <a:cs typeface="Times New Roman"/>
            </a:endParaRPr>
          </a:p>
        </p:txBody>
      </p:sp>
    </p:spTree>
    <p:extLst>
      <p:ext uri="{BB962C8B-B14F-4D97-AF65-F5344CB8AC3E}">
        <p14:creationId xmlns:p14="http://schemas.microsoft.com/office/powerpoint/2010/main" val="69554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026" y="5742131"/>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401912706"/>
              </p:ext>
            </p:extLst>
          </p:nvPr>
        </p:nvGraphicFramePr>
        <p:xfrm>
          <a:off x="801588" y="5841896"/>
          <a:ext cx="6423660" cy="946404"/>
        </p:xfrm>
        <a:graphic>
          <a:graphicData uri="http://schemas.openxmlformats.org/drawingml/2006/table">
            <a:tbl>
              <a:tblPr firstRow="1" firstCol="1" bandRow="1"/>
              <a:tblGrid>
                <a:gridCol w="3183890">
                  <a:extLst>
                    <a:ext uri="{9D8B030D-6E8A-4147-A177-3AD203B41FA5}">
                      <a16:colId xmlns:a16="http://schemas.microsoft.com/office/drawing/2014/main" val="20000"/>
                    </a:ext>
                  </a:extLst>
                </a:gridCol>
                <a:gridCol w="3239770">
                  <a:extLst>
                    <a:ext uri="{9D8B030D-6E8A-4147-A177-3AD203B41FA5}">
                      <a16:colId xmlns:a16="http://schemas.microsoft.com/office/drawing/2014/main" val="20001"/>
                    </a:ext>
                  </a:extLst>
                </a:gridCol>
              </a:tblGrid>
              <a:tr h="0">
                <a:tc>
                  <a:txBody>
                    <a:bodyPr/>
                    <a:lstStyle/>
                    <a:p>
                      <a:pPr algn="just">
                        <a:lnSpc>
                          <a:spcPct val="115000"/>
                        </a:lnSpc>
                        <a:spcAft>
                          <a:spcPts val="0"/>
                        </a:spcAft>
                      </a:pPr>
                      <a:endParaRPr lang="ka-GE" sz="1800" dirty="0">
                        <a:solidFill>
                          <a:srgbClr val="FF0000"/>
                        </a:solidFill>
                        <a:effectLst/>
                        <a:latin typeface="Sylfaen"/>
                        <a:ea typeface="Calibri"/>
                        <a:cs typeface="Times New Roman"/>
                      </a:endParaRPr>
                    </a:p>
                  </a:txBody>
                  <a:tcPr marL="68580" marR="68580" marT="0" marB="0">
                    <a:lnL>
                      <a:noFill/>
                    </a:lnL>
                    <a:lnR>
                      <a:noFill/>
                    </a:lnR>
                    <a:lnT>
                      <a:noFill/>
                    </a:lnT>
                    <a:lnB>
                      <a:noFill/>
                    </a:lnB>
                  </a:tcPr>
                </a:tc>
                <a:tc>
                  <a:txBody>
                    <a:bodyPr/>
                    <a:lstStyle/>
                    <a:p>
                      <a:pPr algn="just">
                        <a:lnSpc>
                          <a:spcPct val="115000"/>
                        </a:lnSpc>
                        <a:spcAft>
                          <a:spcPts val="0"/>
                        </a:spcAft>
                      </a:pPr>
                      <a:endParaRPr lang="ka-GE" sz="1800">
                        <a:solidFill>
                          <a:srgbClr val="FF0000"/>
                        </a:solidFill>
                        <a:effectLst/>
                        <a:latin typeface="Sylfaen"/>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r h="0">
                <a:tc gridSpan="2">
                  <a:txBody>
                    <a:bodyPr/>
                    <a:lstStyle/>
                    <a:p>
                      <a:pPr algn="just">
                        <a:lnSpc>
                          <a:spcPct val="115000"/>
                        </a:lnSpc>
                        <a:spcAft>
                          <a:spcPts val="0"/>
                        </a:spcAft>
                      </a:pPr>
                      <a:r>
                        <a:rPr lang="ka-GE" sz="1800" i="1" dirty="0" smtClean="0">
                          <a:solidFill>
                            <a:srgbClr val="000000"/>
                          </a:solidFill>
                          <a:effectLst/>
                          <a:latin typeface="Sylfaen"/>
                          <a:ea typeface="Calibri"/>
                          <a:cs typeface="Times New Roman"/>
                        </a:rPr>
                        <a:t>გრუნტის </a:t>
                      </a:r>
                      <a:r>
                        <a:rPr lang="ka-GE" sz="1800" i="1" dirty="0">
                          <a:solidFill>
                            <a:srgbClr val="000000"/>
                          </a:solidFill>
                          <a:effectLst/>
                          <a:latin typeface="Sylfaen"/>
                          <a:ea typeface="Calibri"/>
                          <a:cs typeface="Times New Roman"/>
                        </a:rPr>
                        <a:t>წყლების სადრენაჟო </a:t>
                      </a:r>
                      <a:r>
                        <a:rPr lang="ka-GE" sz="1800" i="1" dirty="0" smtClean="0">
                          <a:solidFill>
                            <a:srgbClr val="000000"/>
                          </a:solidFill>
                          <a:effectLst/>
                          <a:latin typeface="Sylfaen"/>
                          <a:ea typeface="Calibri"/>
                          <a:cs typeface="Times New Roman"/>
                        </a:rPr>
                        <a:t>სისტემები</a:t>
                      </a:r>
                      <a:r>
                        <a:rPr lang="ka-GE" sz="1800" i="1" baseline="0" dirty="0" smtClean="0">
                          <a:solidFill>
                            <a:srgbClr val="000000"/>
                          </a:solidFill>
                          <a:effectLst/>
                          <a:latin typeface="Sylfaen"/>
                          <a:ea typeface="Calibri"/>
                          <a:cs typeface="Times New Roman"/>
                        </a:rPr>
                        <a:t> </a:t>
                      </a:r>
                      <a:r>
                        <a:rPr lang="ka-GE" sz="1800" i="1" dirty="0" smtClean="0">
                          <a:solidFill>
                            <a:srgbClr val="000000"/>
                          </a:solidFill>
                          <a:effectLst/>
                          <a:latin typeface="Sylfaen"/>
                          <a:ea typeface="Calibri"/>
                          <a:cs typeface="Times New Roman"/>
                        </a:rPr>
                        <a:t>და </a:t>
                      </a:r>
                      <a:r>
                        <a:rPr lang="ka-GE" sz="1800" i="1" dirty="0">
                          <a:solidFill>
                            <a:srgbClr val="000000"/>
                          </a:solidFill>
                          <a:effectLst/>
                          <a:latin typeface="Sylfaen"/>
                          <a:ea typeface="Calibri"/>
                          <a:cs typeface="Times New Roman"/>
                        </a:rPr>
                        <a:t>სადრენაჟო სისტემის მოწყობის პრინციპული სქემა</a:t>
                      </a:r>
                      <a:endParaRPr lang="ru-RU" sz="18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ru-RU"/>
                    </a:p>
                  </a:txBody>
                  <a:tcPr/>
                </a:tc>
                <a:extLst>
                  <a:ext uri="{0D108BD9-81ED-4DB2-BD59-A6C34878D82A}">
                    <a16:rowId xmlns:a16="http://schemas.microsoft.com/office/drawing/2014/main" val="10001"/>
                  </a:ext>
                </a:extLst>
              </a:tr>
            </a:tbl>
          </a:graphicData>
        </a:graphic>
      </p:graphicFrame>
      <p:pic>
        <p:nvPicPr>
          <p:cNvPr id="24578" name="Picture 2" descr="Navtobdamweris sqema"/>
          <p:cNvPicPr>
            <a:picLocks noChangeAspect="1" noChangeArrowheads="1"/>
          </p:cNvPicPr>
          <p:nvPr/>
        </p:nvPicPr>
        <p:blipFill>
          <a:blip r:embed="rId4" cstate="print">
            <a:extLst>
              <a:ext uri="{28A0092B-C50C-407E-A947-70E740481C1C}">
                <a14:useLocalDpi xmlns:a14="http://schemas.microsoft.com/office/drawing/2010/main" val="0"/>
              </a:ext>
            </a:extLst>
          </a:blip>
          <a:srcRect l="1492" t="6528" r="9004" b="1483"/>
          <a:stretch>
            <a:fillRect/>
          </a:stretch>
        </p:blipFill>
        <p:spPr bwMode="auto">
          <a:xfrm>
            <a:off x="467544" y="1156557"/>
            <a:ext cx="3168352"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4577" name="Рисунок 5" descr="Doc1"/>
          <p:cNvPicPr>
            <a:picLocks noChangeAspect="1" noChangeArrowheads="1"/>
          </p:cNvPicPr>
          <p:nvPr/>
        </p:nvPicPr>
        <p:blipFill>
          <a:blip r:embed="rId5">
            <a:extLst>
              <a:ext uri="{28A0092B-C50C-407E-A947-70E740481C1C}">
                <a14:useLocalDpi xmlns:a14="http://schemas.microsoft.com/office/drawing/2010/main" val="0"/>
              </a:ext>
            </a:extLst>
          </a:blip>
          <a:srcRect l="19907" t="8450" r="19386" b="77371"/>
          <a:stretch>
            <a:fillRect/>
          </a:stretch>
        </p:blipFill>
        <p:spPr bwMode="auto">
          <a:xfrm>
            <a:off x="539158" y="3748989"/>
            <a:ext cx="3166203" cy="2068715"/>
          </a:xfrm>
          <a:prstGeom prst="rect">
            <a:avLst/>
          </a:prstGeom>
          <a:noFill/>
          <a:ln>
            <a:solidFill>
              <a:srgbClr val="FFC000"/>
            </a:solidFill>
            <a:prstDash val="solid"/>
          </a:ln>
          <a:extLst>
            <a:ext uri="{909E8E84-426E-40DD-AFC4-6F175D3DCCD1}">
              <a14:hiddenFill xmlns:a14="http://schemas.microsoft.com/office/drawing/2010/main">
                <a:solidFill>
                  <a:srgbClr val="FFFFFF"/>
                </a:solidFill>
              </a14:hiddenFill>
            </a:ext>
          </a:extLst>
        </p:spPr>
      </p:pic>
      <p:pic>
        <p:nvPicPr>
          <p:cNvPr id="10" name="Рисунок 9" descr="F:\Drenaji\DSC0662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8719" y="908720"/>
            <a:ext cx="4361673" cy="230425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1" name="Рисунок 10" descr="DSC00415 (3)"/>
          <p:cNvPicPr/>
          <p:nvPr/>
        </p:nvPicPr>
        <p:blipFill>
          <a:blip r:embed="rId7">
            <a:extLst>
              <a:ext uri="{28A0092B-C50C-407E-A947-70E740481C1C}">
                <a14:useLocalDpi xmlns:a14="http://schemas.microsoft.com/office/drawing/2010/main" val="0"/>
              </a:ext>
            </a:extLst>
          </a:blip>
          <a:srcRect/>
          <a:stretch>
            <a:fillRect/>
          </a:stretch>
        </p:blipFill>
        <p:spPr bwMode="auto">
          <a:xfrm>
            <a:off x="4049055" y="3334475"/>
            <a:ext cx="3590822" cy="2448272"/>
          </a:xfrm>
          <a:prstGeom prst="rect">
            <a:avLst/>
          </a:prstGeom>
          <a:noFill/>
          <a:ln w="28575" cmpd="sng">
            <a:solidFill>
              <a:srgbClr val="C00000"/>
            </a:solidFill>
            <a:miter lim="800000"/>
            <a:headEnd/>
            <a:tailEnd/>
          </a:ln>
          <a:effectLst/>
        </p:spPr>
      </p:pic>
    </p:spTree>
    <p:extLst>
      <p:ext uri="{BB962C8B-B14F-4D97-AF65-F5344CB8AC3E}">
        <p14:creationId xmlns:p14="http://schemas.microsoft.com/office/powerpoint/2010/main" val="13101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026" y="5742131"/>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296" y="1073292"/>
            <a:ext cx="8466728" cy="2003625"/>
          </a:xfrm>
          <a:prstGeom prst="rect">
            <a:avLst/>
          </a:prstGeom>
        </p:spPr>
        <p:txBody>
          <a:bodyPr wrap="square">
            <a:spAutoFit/>
          </a:bodyPr>
          <a:lstStyle/>
          <a:p>
            <a:pPr marL="285750" indent="-285750" algn="just">
              <a:lnSpc>
                <a:spcPct val="115000"/>
              </a:lnSpc>
              <a:spcAft>
                <a:spcPts val="1000"/>
              </a:spcAft>
              <a:buFont typeface="Wingdings" panose="05000000000000000000" pitchFamily="2" charset="2"/>
              <a:buChar char="q"/>
            </a:pPr>
            <a:r>
              <a:rPr lang="ka-GE" dirty="0">
                <a:ea typeface="Calibri"/>
                <a:cs typeface="Times New Roman"/>
              </a:rPr>
              <a:t>ნავთობტერმინალის ყველა ტერიტორიულ უბანზე, ყველა სარეზერვუარო პარკის, სარკინიგზო ესტაკადების, სატუმბო სადგურების, ტექნოლოგიური მილსადენების და  სხვა ობიექტების გარშემო დამონტაჟებულია სპეციალური მეხდაცვის ანძები, რომლებიც ქმნიან ბათუმის ნავთობტერმინალის საწარმოო და არასაწარმოო დანიშნულების ობიექტების მეხდაცვის ერთიან სისტემას.</a:t>
            </a:r>
            <a:endParaRPr lang="ru-RU" sz="2400" dirty="0">
              <a:ea typeface="Calibri"/>
              <a:cs typeface="Times New Roman"/>
            </a:endParaRPr>
          </a:p>
        </p:txBody>
      </p:sp>
      <p:sp>
        <p:nvSpPr>
          <p:cNvPr id="6" name="Прямоугольник 5"/>
          <p:cNvSpPr/>
          <p:nvPr/>
        </p:nvSpPr>
        <p:spPr>
          <a:xfrm>
            <a:off x="4" y="3058489"/>
            <a:ext cx="9025601" cy="1047979"/>
          </a:xfrm>
          <a:prstGeom prst="rect">
            <a:avLst/>
          </a:prstGeom>
        </p:spPr>
        <p:txBody>
          <a:bodyPr wrap="square">
            <a:spAutoFit/>
          </a:bodyPr>
          <a:lstStyle/>
          <a:p>
            <a:pPr marL="285750" indent="-285750" algn="just">
              <a:lnSpc>
                <a:spcPct val="115000"/>
              </a:lnSpc>
              <a:spcAft>
                <a:spcPts val="1000"/>
              </a:spcAft>
              <a:buFont typeface="Wingdings" panose="05000000000000000000" pitchFamily="2" charset="2"/>
              <a:buChar char="q"/>
            </a:pPr>
            <a:r>
              <a:rPr lang="ka-GE" dirty="0">
                <a:ea typeface="Calibri"/>
                <a:cs typeface="Times New Roman"/>
              </a:rPr>
              <a:t>საწარმოს დაცვას ემსახურება შ/ს სამინისტროს დაცვის სამსახურის 128 თანამშრომელი 20 სხვადასხვა პოსტზე, რომლებიც განლაგებულია საწარმოში შესასვლელებში და გარე პერიმეტრის ცალკეულ კრიტიკულ წერტილებში.</a:t>
            </a:r>
            <a:endParaRPr lang="ru-RU" sz="2400" dirty="0">
              <a:ea typeface="Calibri"/>
              <a:cs typeface="Times New Roman"/>
            </a:endParaRPr>
          </a:p>
        </p:txBody>
      </p:sp>
      <p:sp>
        <p:nvSpPr>
          <p:cNvPr id="7" name="Прямоугольник 6"/>
          <p:cNvSpPr/>
          <p:nvPr/>
        </p:nvSpPr>
        <p:spPr>
          <a:xfrm>
            <a:off x="138658" y="4057054"/>
            <a:ext cx="8784976" cy="1685077"/>
          </a:xfrm>
          <a:prstGeom prst="rect">
            <a:avLst/>
          </a:prstGeom>
        </p:spPr>
        <p:txBody>
          <a:bodyPr wrap="square">
            <a:spAutoFit/>
          </a:bodyPr>
          <a:lstStyle/>
          <a:p>
            <a:pPr marL="285750" indent="-285750" algn="just">
              <a:lnSpc>
                <a:spcPct val="115000"/>
              </a:lnSpc>
              <a:spcAft>
                <a:spcPts val="1000"/>
              </a:spcAft>
              <a:buFont typeface="Wingdings" panose="05000000000000000000" pitchFamily="2" charset="2"/>
              <a:buChar char="q"/>
            </a:pPr>
            <a:r>
              <a:rPr lang="ka-GE" dirty="0">
                <a:ea typeface="Calibri"/>
                <a:cs typeface="Arial"/>
              </a:rPr>
              <a:t>ნავთობის სატვირთო ნავმისადგომების უბნის ტერიტორიებზე ვრცელდება საქართველოს საზღვაო ტრანსპორის სააგენტოს </a:t>
            </a:r>
            <a:r>
              <a:rPr lang="ka-GE" dirty="0">
                <a:latin typeface="Arial"/>
                <a:ea typeface="Calibri"/>
                <a:cs typeface="Times New Roman"/>
              </a:rPr>
              <a:t>№51 19.09.2012</a:t>
            </a:r>
            <a:r>
              <a:rPr lang="ka-GE" dirty="0">
                <a:ea typeface="Calibri"/>
                <a:cs typeface="Arial"/>
              </a:rPr>
              <a:t>წ. დებულების - ,,ნავსადგურების, გემების, და საზღვაო ტრანსპორტის სხვა ობიექტების დაცვის შესახებ“ - მოთხოვნები, რომელიც თავის მხრივ შემუშავდა საერთაშორისო კონვენციის </a:t>
            </a:r>
            <a:r>
              <a:rPr lang="ru-RU" dirty="0">
                <a:latin typeface="Arial"/>
                <a:ea typeface="Calibri"/>
                <a:cs typeface="Times New Roman"/>
              </a:rPr>
              <a:t>SOLAS 74</a:t>
            </a:r>
            <a:r>
              <a:rPr lang="ka-GE" dirty="0">
                <a:ea typeface="Calibri"/>
                <a:cs typeface="Arial"/>
              </a:rPr>
              <a:t>-ის საფუძველზე.</a:t>
            </a:r>
            <a:endParaRPr lang="ru-RU" sz="2400" dirty="0">
              <a:ea typeface="Calibri"/>
              <a:cs typeface="Times New Roman"/>
            </a:endParaRPr>
          </a:p>
        </p:txBody>
      </p:sp>
    </p:spTree>
    <p:extLst>
      <p:ext uri="{BB962C8B-B14F-4D97-AF65-F5344CB8AC3E}">
        <p14:creationId xmlns:p14="http://schemas.microsoft.com/office/powerpoint/2010/main" val="3555107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8" name="Рисунок 7" descr="Doc250"/>
          <p:cNvPicPr/>
          <p:nvPr/>
        </p:nvPicPr>
        <p:blipFill rotWithShape="1">
          <a:blip r:embed="rId3">
            <a:extLst>
              <a:ext uri="{28A0092B-C50C-407E-A947-70E740481C1C}">
                <a14:useLocalDpi xmlns:a14="http://schemas.microsoft.com/office/drawing/2010/main" val="0"/>
              </a:ext>
            </a:extLst>
          </a:blip>
          <a:srcRect l="12804" t="9664" b="46166"/>
          <a:stretch/>
        </p:blipFill>
        <p:spPr bwMode="auto">
          <a:xfrm>
            <a:off x="251520" y="1070739"/>
            <a:ext cx="8784976" cy="5759544"/>
          </a:xfrm>
          <a:prstGeom prst="rect">
            <a:avLst/>
          </a:prstGeom>
          <a:noFill/>
          <a:ln>
            <a:noFill/>
          </a:ln>
          <a:extLst>
            <a:ext uri="{53640926-AAD7-44D8-BBD7-CCE9431645EC}">
              <a14:shadowObscured xmlns:a14="http://schemas.microsoft.com/office/drawing/2010/main"/>
            </a:ext>
          </a:extLst>
        </p:spPr>
      </p:pic>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921" y="5301352"/>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557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830997"/>
          </a:xfrm>
          <a:prstGeom prst="rect">
            <a:avLst/>
          </a:prstGeom>
        </p:spPr>
        <p:txBody>
          <a:bodyPr wrap="square">
            <a:spAutoFit/>
          </a:bodyPr>
          <a:lstStyle/>
          <a:p>
            <a:pPr algn="ctr"/>
            <a:r>
              <a:rPr lang="ka-GE" sz="2400" b="1" dirty="0" smtClean="0">
                <a:solidFill>
                  <a:srgbClr val="C00000"/>
                </a:solidFill>
                <a:latin typeface="Arial" panose="020B0604020202020204" pitchFamily="34" charset="0"/>
                <a:cs typeface="Arial" panose="020B0604020202020204" pitchFamily="34" charset="0"/>
              </a:rPr>
              <a:t>შპს ,,ბათუმის ნავთობტრმინალის“ საწარმოო კომპლექსის განლაგების სქემა</a:t>
            </a:r>
            <a:endParaRPr lang="ru-RU" sz="2400" dirty="0">
              <a:solidFill>
                <a:srgbClr val="C00000"/>
              </a:solidFill>
              <a:latin typeface="Arial" panose="020B0604020202020204" pitchFamily="34" charset="0"/>
              <a:cs typeface="Arial" panose="020B0604020202020204" pitchFamily="34" charset="0"/>
            </a:endParaRPr>
          </a:p>
        </p:txBody>
      </p:sp>
      <p:pic>
        <p:nvPicPr>
          <p:cNvPr id="5" name="Рисунок 4" descr="C:\Users\gordeladzet\Desktop\объединенный\реконструкция осн территории\новый Р_5000 ОВОС\материалы\Doc74.jpg"/>
          <p:cNvPicPr/>
          <p:nvPr/>
        </p:nvPicPr>
        <p:blipFill rotWithShape="1">
          <a:blip r:embed="rId3">
            <a:extLst>
              <a:ext uri="{28A0092B-C50C-407E-A947-70E740481C1C}">
                <a14:useLocalDpi xmlns:a14="http://schemas.microsoft.com/office/drawing/2010/main" val="0"/>
              </a:ext>
            </a:extLst>
          </a:blip>
          <a:srcRect l="14422" t="6801" r="7124" b="66795"/>
          <a:stretch/>
        </p:blipFill>
        <p:spPr bwMode="auto">
          <a:xfrm>
            <a:off x="0" y="1068494"/>
            <a:ext cx="9144000" cy="4592754"/>
          </a:xfrm>
          <a:prstGeom prst="rect">
            <a:avLst/>
          </a:prstGeom>
          <a:noFill/>
          <a:ln>
            <a:noFill/>
          </a:ln>
          <a:extLst>
            <a:ext uri="{53640926-AAD7-44D8-BBD7-CCE9431645EC}">
              <a14:shadowObscured xmlns:a14="http://schemas.microsoft.com/office/drawing/2010/main"/>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7" y="5855289"/>
            <a:ext cx="865187"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8704" y="5840859"/>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8053" y="5794966"/>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9155" y="5831333"/>
            <a:ext cx="8715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p:cNvPicPr>
            <a:picLocks noChangeAspect="1"/>
          </p:cNvPicPr>
          <p:nvPr/>
        </p:nvPicPr>
        <p:blipFill rotWithShape="1">
          <a:blip r:embed="rId8" cstate="print">
            <a:extLst>
              <a:ext uri="{28A0092B-C50C-407E-A947-70E740481C1C}">
                <a14:useLocalDpi xmlns:a14="http://schemas.microsoft.com/office/drawing/2010/main" val="0"/>
              </a:ext>
            </a:extLst>
          </a:blip>
          <a:srcRect l="7357" t="37811" r="72779" b="39321"/>
          <a:stretch/>
        </p:blipFill>
        <p:spPr>
          <a:xfrm>
            <a:off x="7884370" y="5794822"/>
            <a:ext cx="906184" cy="873016"/>
          </a:xfrm>
          <a:prstGeom prst="rect">
            <a:avLst/>
          </a:prstGeom>
        </p:spPr>
      </p:pic>
    </p:spTree>
    <p:extLst>
      <p:ext uri="{BB962C8B-B14F-4D97-AF65-F5344CB8AC3E}">
        <p14:creationId xmlns:p14="http://schemas.microsoft.com/office/powerpoint/2010/main" val="83325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827" y="35822"/>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3568" y="1106539"/>
            <a:ext cx="7128792" cy="369332"/>
          </a:xfrm>
          <a:prstGeom prst="rect">
            <a:avLst/>
          </a:prstGeom>
        </p:spPr>
        <p:txBody>
          <a:bodyPr wrap="square">
            <a:spAutoFit/>
          </a:bodyPr>
          <a:lstStyle/>
          <a:p>
            <a:r>
              <a:rPr lang="ka-GE" b="1" dirty="0">
                <a:ea typeface="Calibri"/>
                <a:cs typeface="Arial"/>
              </a:rPr>
              <a:t>ხანძარსაწინააღმდეგო ინფრასტრუქტურა, </a:t>
            </a:r>
            <a:endParaRPr lang="ru-RU" b="1" dirty="0"/>
          </a:p>
        </p:txBody>
      </p:sp>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179518" y="1476015"/>
            <a:ext cx="3168352" cy="2457185"/>
          </a:xfrm>
          <a:prstGeom prst="rect">
            <a:avLst/>
          </a:prstGeom>
          <a:noFill/>
        </p:spPr>
      </p:pic>
      <p:pic>
        <p:nvPicPr>
          <p:cNvPr id="9" name="Рисунок 8"/>
          <p:cNvPicPr/>
          <p:nvPr/>
        </p:nvPicPr>
        <p:blipFill>
          <a:blip r:embed="rId5">
            <a:extLst>
              <a:ext uri="{28A0092B-C50C-407E-A947-70E740481C1C}">
                <a14:useLocalDpi xmlns:a14="http://schemas.microsoft.com/office/drawing/2010/main" val="0"/>
              </a:ext>
            </a:extLst>
          </a:blip>
          <a:srcRect/>
          <a:stretch>
            <a:fillRect/>
          </a:stretch>
        </p:blipFill>
        <p:spPr bwMode="auto">
          <a:xfrm>
            <a:off x="208445" y="3978344"/>
            <a:ext cx="2808312" cy="2670035"/>
          </a:xfrm>
          <a:prstGeom prst="rect">
            <a:avLst/>
          </a:prstGeom>
          <a:noFill/>
        </p:spPr>
      </p:pic>
      <p:pic>
        <p:nvPicPr>
          <p:cNvPr id="10" name="Рисунок 9"/>
          <p:cNvPicPr/>
          <p:nvPr/>
        </p:nvPicPr>
        <p:blipFill>
          <a:blip r:embed="rId6">
            <a:extLst>
              <a:ext uri="{28A0092B-C50C-407E-A947-70E740481C1C}">
                <a14:useLocalDpi xmlns:a14="http://schemas.microsoft.com/office/drawing/2010/main" val="0"/>
              </a:ext>
            </a:extLst>
          </a:blip>
          <a:srcRect/>
          <a:stretch>
            <a:fillRect/>
          </a:stretch>
        </p:blipFill>
        <p:spPr bwMode="auto">
          <a:xfrm>
            <a:off x="6444208" y="999414"/>
            <a:ext cx="2592288" cy="2933785"/>
          </a:xfrm>
          <a:prstGeom prst="rect">
            <a:avLst/>
          </a:prstGeom>
          <a:noFill/>
        </p:spPr>
      </p:pic>
      <p:pic>
        <p:nvPicPr>
          <p:cNvPr id="11" name="Рисунок 10"/>
          <p:cNvPicPr/>
          <p:nvPr/>
        </p:nvPicPr>
        <p:blipFill>
          <a:blip r:embed="rId7">
            <a:extLst>
              <a:ext uri="{28A0092B-C50C-407E-A947-70E740481C1C}">
                <a14:useLocalDpi xmlns:a14="http://schemas.microsoft.com/office/drawing/2010/main" val="0"/>
              </a:ext>
            </a:extLst>
          </a:blip>
          <a:srcRect/>
          <a:stretch>
            <a:fillRect/>
          </a:stretch>
        </p:blipFill>
        <p:spPr bwMode="auto">
          <a:xfrm>
            <a:off x="3637915" y="1476015"/>
            <a:ext cx="2374246" cy="2313169"/>
          </a:xfrm>
          <a:prstGeom prst="rect">
            <a:avLst/>
          </a:prstGeom>
          <a:noFill/>
        </p:spPr>
      </p:pic>
      <p:pic>
        <p:nvPicPr>
          <p:cNvPr id="13" name="Рисунок 12" descr="Estac Fire"/>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7866" y="3978343"/>
            <a:ext cx="2952328" cy="2547145"/>
          </a:xfrm>
          <a:prstGeom prst="rect">
            <a:avLst/>
          </a:prstGeom>
          <a:noFill/>
          <a:ln>
            <a:noFill/>
          </a:ln>
        </p:spPr>
      </p:pic>
      <p:pic>
        <p:nvPicPr>
          <p:cNvPr id="14" name="Рисунок 13"/>
          <p:cNvPicPr/>
          <p:nvPr/>
        </p:nvPicPr>
        <p:blipFill>
          <a:blip r:embed="rId9">
            <a:extLst>
              <a:ext uri="{28A0092B-C50C-407E-A947-70E740481C1C}">
                <a14:useLocalDpi xmlns:a14="http://schemas.microsoft.com/office/drawing/2010/main" val="0"/>
              </a:ext>
            </a:extLst>
          </a:blip>
          <a:srcRect/>
          <a:stretch>
            <a:fillRect/>
          </a:stretch>
        </p:blipFill>
        <p:spPr bwMode="auto">
          <a:xfrm>
            <a:off x="6444208" y="4014534"/>
            <a:ext cx="2699792" cy="2366937"/>
          </a:xfrm>
          <a:prstGeom prst="rect">
            <a:avLst/>
          </a:prstGeom>
          <a:noFill/>
          <a:ln>
            <a:noFill/>
          </a:ln>
        </p:spPr>
      </p:pic>
    </p:spTree>
    <p:extLst>
      <p:ext uri="{BB962C8B-B14F-4D97-AF65-F5344CB8AC3E}">
        <p14:creationId xmlns:p14="http://schemas.microsoft.com/office/powerpoint/2010/main" val="1080419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827" y="35822"/>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Рисунок 16" descr="DSC0892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89" y="1052737"/>
            <a:ext cx="2754474" cy="2827876"/>
          </a:xfrm>
          <a:prstGeom prst="rect">
            <a:avLst/>
          </a:prstGeom>
          <a:noFill/>
          <a:ln>
            <a:noFill/>
          </a:ln>
        </p:spPr>
      </p:pic>
      <p:pic>
        <p:nvPicPr>
          <p:cNvPr id="18" name="Рисунок 17" descr="DSC0578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66" y="1043376"/>
            <a:ext cx="3076389" cy="2809830"/>
          </a:xfrm>
          <a:prstGeom prst="rect">
            <a:avLst/>
          </a:prstGeom>
          <a:noFill/>
          <a:ln>
            <a:noFill/>
          </a:ln>
        </p:spPr>
      </p:pic>
      <p:pic>
        <p:nvPicPr>
          <p:cNvPr id="19" name="Рисунок 18" descr="DSC0068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3882" y="1043376"/>
            <a:ext cx="3042614" cy="2809830"/>
          </a:xfrm>
          <a:prstGeom prst="rect">
            <a:avLst/>
          </a:prstGeom>
          <a:noFill/>
          <a:ln>
            <a:noFill/>
          </a:ln>
        </p:spPr>
      </p:pic>
      <p:pic>
        <p:nvPicPr>
          <p:cNvPr id="20" name="Рисунок 19" descr="Описание: C:\Users\GordeladzeT\AppData\Local\Microsoft\Windows\Temporary Internet Files\Content.Outlook\SNW1D30Y\DSC07831 (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39" y="4005064"/>
            <a:ext cx="2662511" cy="2664296"/>
          </a:xfrm>
          <a:prstGeom prst="rect">
            <a:avLst/>
          </a:prstGeom>
          <a:noFill/>
          <a:ln>
            <a:noFill/>
          </a:ln>
        </p:spPr>
      </p:pic>
      <p:pic>
        <p:nvPicPr>
          <p:cNvPr id="21" name="Picture 6" descr="DSCN1732.JPG"/>
          <p:cNvPicPr/>
          <p:nvPr/>
        </p:nvPicPr>
        <p:blipFill>
          <a:blip r:embed="rId8">
            <a:extLst>
              <a:ext uri="{28A0092B-C50C-407E-A947-70E740481C1C}">
                <a14:useLocalDpi xmlns:a14="http://schemas.microsoft.com/office/drawing/2010/main" val="0"/>
              </a:ext>
            </a:extLst>
          </a:blip>
          <a:srcRect/>
          <a:stretch>
            <a:fillRect/>
          </a:stretch>
        </p:blipFill>
        <p:spPr bwMode="auto">
          <a:xfrm>
            <a:off x="2851104" y="4039476"/>
            <a:ext cx="3449088" cy="2629983"/>
          </a:xfrm>
          <a:prstGeom prst="rect">
            <a:avLst/>
          </a:prstGeom>
          <a:noFill/>
          <a:ln>
            <a:noFill/>
          </a:ln>
        </p:spPr>
      </p:pic>
      <p:pic>
        <p:nvPicPr>
          <p:cNvPr id="22" name="Рисунок 21" descr="DSCN2756"/>
          <p:cNvPicPr/>
          <p:nvPr/>
        </p:nvPicPr>
        <p:blipFill>
          <a:blip r:embed="rId9">
            <a:extLst>
              <a:ext uri="{28A0092B-C50C-407E-A947-70E740481C1C}">
                <a14:useLocalDpi xmlns:a14="http://schemas.microsoft.com/office/drawing/2010/main" val="0"/>
              </a:ext>
            </a:extLst>
          </a:blip>
          <a:srcRect/>
          <a:stretch>
            <a:fillRect/>
          </a:stretch>
        </p:blipFill>
        <p:spPr bwMode="auto">
          <a:xfrm>
            <a:off x="6348376" y="4039476"/>
            <a:ext cx="2688120" cy="2629983"/>
          </a:xfrm>
          <a:prstGeom prst="rect">
            <a:avLst/>
          </a:prstGeom>
          <a:noFill/>
          <a:ln>
            <a:noFill/>
          </a:ln>
        </p:spPr>
      </p:pic>
    </p:spTree>
    <p:extLst>
      <p:ext uri="{BB962C8B-B14F-4D97-AF65-F5344CB8AC3E}">
        <p14:creationId xmlns:p14="http://schemas.microsoft.com/office/powerpoint/2010/main" val="1324924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2" descr="D:\Quality Department\Templatebi_3\242_green_recycling_ppt\template_internal.jpg"/>
          <p:cNvPicPr>
            <a:picLocks noChangeAspect="1" noChangeArrowheads="1"/>
          </p:cNvPicPr>
          <p:nvPr/>
        </p:nvPicPr>
        <p:blipFill>
          <a:blip r:embed="rId3">
            <a:extLst>
              <a:ext uri="{28A0092B-C50C-407E-A947-70E740481C1C}">
                <a14:useLocalDpi xmlns:a14="http://schemas.microsoft.com/office/drawing/2010/main" val="0"/>
              </a:ext>
            </a:extLst>
          </a:blip>
          <a:srcRect l="3333" t="3549" r="6023" b="4266"/>
          <a:stretch>
            <a:fillRect/>
          </a:stretch>
        </p:blipFill>
        <p:spPr bwMode="auto">
          <a:xfrm>
            <a:off x="96715" y="188915"/>
            <a:ext cx="8993066"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59" name="Rectangle 3"/>
          <p:cNvSpPr>
            <a:spLocks noChangeArrowheads="1"/>
          </p:cNvSpPr>
          <p:nvPr/>
        </p:nvSpPr>
        <p:spPr bwMode="auto">
          <a:xfrm>
            <a:off x="710712" y="188916"/>
            <a:ext cx="81153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ka-GE" sz="2800" b="1" dirty="0">
                <a:solidFill>
                  <a:prstClr val="black"/>
                </a:solidFill>
                <a:effectLst>
                  <a:outerShdw blurRad="38100" dist="38100" dir="2700000" algn="tl">
                    <a:srgbClr val="C0C0C0"/>
                  </a:outerShdw>
                </a:effectLst>
                <a:cs typeface="Arial" pitchFamily="34" charset="0"/>
              </a:rPr>
              <a:t>საწარმოს გარემოსდაცვითი მენეჯმენტი</a:t>
            </a:r>
            <a:endParaRPr lang="ru-RU" sz="2800" b="1" dirty="0">
              <a:solidFill>
                <a:prstClr val="black"/>
              </a:solidFill>
              <a:effectLst>
                <a:outerShdw blurRad="38100" dist="38100" dir="2700000" algn="tl">
                  <a:srgbClr val="C0C0C0"/>
                </a:outerShdw>
              </a:effectLst>
              <a:latin typeface="Sylfaen" pitchFamily="18" charset="0"/>
              <a:cs typeface="Arial" pitchFamily="34" charset="0"/>
            </a:endParaRPr>
          </a:p>
        </p:txBody>
      </p:sp>
      <p:sp>
        <p:nvSpPr>
          <p:cNvPr id="505860" name="Rectangle 4"/>
          <p:cNvSpPr>
            <a:spLocks noChangeArrowheads="1"/>
          </p:cNvSpPr>
          <p:nvPr/>
        </p:nvSpPr>
        <p:spPr bwMode="auto">
          <a:xfrm>
            <a:off x="117231" y="1412875"/>
            <a:ext cx="8972550" cy="4464050"/>
          </a:xfrm>
          <a:prstGeom prst="rect">
            <a:avLst/>
          </a:prstGeom>
          <a:noFill/>
          <a:ln>
            <a:noFill/>
          </a:ln>
          <a:effectLst/>
          <a:extLst/>
        </p:spPr>
        <p:txBody>
          <a:bodyPr/>
          <a:lstStyle/>
          <a:p>
            <a:pPr algn="just" fontAlgn="base">
              <a:spcBef>
                <a:spcPct val="0"/>
              </a:spcBef>
              <a:spcAft>
                <a:spcPct val="0"/>
              </a:spcAft>
              <a:defRPr/>
            </a:pPr>
            <a:endParaRPr lang="ka-GE" sz="500" i="1" dirty="0">
              <a:solidFill>
                <a:prstClr val="black"/>
              </a:solidFill>
              <a:effectLst>
                <a:outerShdw blurRad="38100" dist="38100" dir="2700000" algn="tl">
                  <a:srgbClr val="C0C0C0"/>
                </a:outerShdw>
              </a:effectLst>
              <a:cs typeface="Times New Roman" pitchFamily="18" charset="0"/>
            </a:endParaRP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საკანონმდებლო მოთხოვნების უზრუნველყოფის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ეკოლოგიური ასპექტები.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ისტორიულად დაბინძურებული ტერიტორიები და გრუნტის წყლები.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ატმოსფერული ჰაერის დაცვის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ზედაპირული წყლის ობიექტების დაცვის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გრუნტის წყლების და ნიადაგის დაცვის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ხმაურის, ვიბრაციის და ფიზიკური ზემოქმედების  შერბილების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წყალგამწმენდი ნაგებობების ექსპლუატაციის წესები და პირობები.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აირგამწმენდი ნაგებობების ექსპლუატაციის წესები და პირობები.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წყლით და სხვა ბუნებრივი რესურსებით სარგებლობა.</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ოზონდამშლელი ნივთიერებები.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საწარმოო და საყოფაცხოვრებო ნარჩენები.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ეკოლოგიური მონიტორინგის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ნავთობის დაღვრაზე რეაგირების უზრუნველყოფის ღონისძიებები.</a:t>
            </a:r>
            <a:endParaRPr lang="ru-RU" sz="2000" i="1" dirty="0">
              <a:solidFill>
                <a:prstClr val="black"/>
              </a:solidFill>
              <a:effectLst>
                <a:outerShdw blurRad="38100" dist="38100" dir="2700000" algn="tl">
                  <a:srgbClr val="C0C0C0"/>
                </a:outerShdw>
              </a:effectLst>
              <a:latin typeface="Times New Roman" pitchFamily="18" charset="0"/>
              <a:cs typeface="Times New Roman" pitchFamily="18" charset="0"/>
            </a:endParaRPr>
          </a:p>
        </p:txBody>
      </p:sp>
      <p:sp>
        <p:nvSpPr>
          <p:cNvPr id="10" name="Rectangle 4"/>
          <p:cNvSpPr>
            <a:spLocks noChangeArrowheads="1"/>
          </p:cNvSpPr>
          <p:nvPr/>
        </p:nvSpPr>
        <p:spPr bwMode="auto">
          <a:xfrm>
            <a:off x="117235" y="765320"/>
            <a:ext cx="8774723" cy="792163"/>
          </a:xfrm>
          <a:prstGeom prst="rect">
            <a:avLst/>
          </a:prstGeom>
          <a:noFill/>
          <a:ln>
            <a:noFill/>
          </a:ln>
          <a:effectLst/>
          <a:extLst/>
        </p:spPr>
        <p:txBody>
          <a:bodyPr/>
          <a:lstStyle/>
          <a:p>
            <a:pPr algn="ctr" fontAlgn="base">
              <a:spcBef>
                <a:spcPct val="0"/>
              </a:spcBef>
              <a:spcAft>
                <a:spcPct val="0"/>
              </a:spcAft>
              <a:defRPr/>
            </a:pPr>
            <a:r>
              <a:rPr lang="ka-GE" sz="2200" b="1" dirty="0">
                <a:solidFill>
                  <a:prstClr val="black"/>
                </a:solidFill>
                <a:cs typeface="Times New Roman" pitchFamily="18" charset="0"/>
              </a:rPr>
              <a:t>ტერმინალის გარემოსდაცვითი სამსახურის მხრივ სისტემურ მართვას ექვემდებარება:</a:t>
            </a:r>
            <a:endParaRPr lang="ru-RU" sz="2200" i="1" dirty="0">
              <a:solidFill>
                <a:prstClr val="black"/>
              </a:solidFill>
              <a:effectLst>
                <a:outerShdw blurRad="38100" dist="38100" dir="2700000" algn="tl">
                  <a:srgbClr val="C0C0C0"/>
                </a:outerShdw>
              </a:effectLst>
              <a:latin typeface="Times New Roman" pitchFamily="18" charset="0"/>
              <a:cs typeface="Times New Roman" pitchFamily="18" charset="0"/>
            </a:endParaRPr>
          </a:p>
        </p:txBody>
      </p:sp>
      <p:pic>
        <p:nvPicPr>
          <p:cNvPr id="389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4320" y="-14288"/>
            <a:ext cx="669680" cy="98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5474"/>
      </p:ext>
    </p:extLst>
  </p:cSld>
  <p:clrMapOvr>
    <a:overrideClrMapping bg1="lt1" tx1="dk1" bg2="lt2" tx2="dk2" accent1="accent1" accent2="accent2" accent3="accent3" accent4="accent4" accent5="accent5" accent6="accent6" hlink="hlink" folHlink="folHlink"/>
  </p:clrMapOvr>
  <p:transition spd="slow">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8" descr="D:\Quality Department\Templatebi_3\242_green_recycling_ppt\template_internal5.jpg"/>
          <p:cNvPicPr>
            <a:picLocks noChangeAspect="1" noChangeArrowheads="1"/>
          </p:cNvPicPr>
          <p:nvPr/>
        </p:nvPicPr>
        <p:blipFill>
          <a:blip r:embed="rId3">
            <a:extLst>
              <a:ext uri="{28A0092B-C50C-407E-A947-70E740481C1C}">
                <a14:useLocalDpi xmlns:a14="http://schemas.microsoft.com/office/drawing/2010/main" val="0"/>
              </a:ext>
            </a:extLst>
          </a:blip>
          <a:srcRect l="88387" b="6271"/>
          <a:stretch>
            <a:fillRect/>
          </a:stretch>
        </p:blipFill>
        <p:spPr bwMode="auto">
          <a:xfrm>
            <a:off x="8094855" y="71438"/>
            <a:ext cx="994997" cy="652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60" name="Rectangle 4"/>
          <p:cNvSpPr>
            <a:spLocks noChangeArrowheads="1"/>
          </p:cNvSpPr>
          <p:nvPr/>
        </p:nvSpPr>
        <p:spPr bwMode="auto">
          <a:xfrm>
            <a:off x="194967" y="836620"/>
            <a:ext cx="8707315" cy="5832475"/>
          </a:xfrm>
          <a:prstGeom prst="rect">
            <a:avLst/>
          </a:prstGeom>
          <a:noFill/>
          <a:ln>
            <a:noFill/>
          </a:ln>
          <a:effectLst/>
          <a:extLst/>
        </p:spPr>
        <p:txBody>
          <a:bodyPr/>
          <a:lstStyle/>
          <a:p>
            <a:pPr marL="342900" indent="-342900" fontAlgn="base">
              <a:spcBef>
                <a:spcPct val="20000"/>
              </a:spcBef>
              <a:spcAft>
                <a:spcPct val="0"/>
              </a:spcAft>
              <a:defRPr/>
            </a:pPr>
            <a:r>
              <a:rPr lang="ka-GE" sz="2000" b="1" dirty="0">
                <a:solidFill>
                  <a:srgbClr val="0033CC"/>
                </a:solidFill>
                <a:latin typeface="+mj-lt"/>
                <a:cs typeface="Arial" pitchFamily="34" charset="0"/>
              </a:rPr>
              <a:t>გარემოსდაცვითი მენეჯმენტის სისტემის ნომატიული დოკუმენტებია</a:t>
            </a:r>
            <a:r>
              <a:rPr lang="ka-GE" sz="2200" b="1" dirty="0">
                <a:solidFill>
                  <a:srgbClr val="0033CC"/>
                </a:solidFill>
                <a:latin typeface="+mj-lt"/>
                <a:cs typeface="Arial" pitchFamily="34" charset="0"/>
              </a:rPr>
              <a:t>:</a:t>
            </a:r>
            <a:endParaRPr lang="pt-BR" sz="2200" b="1" dirty="0">
              <a:solidFill>
                <a:srgbClr val="0033CC"/>
              </a:solidFill>
              <a:latin typeface="+mj-lt"/>
              <a:cs typeface="Arial" pitchFamily="34" charset="0"/>
            </a:endParaRP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ეკოლოგიური პოლიტიკა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ეკოლოგიური მიზნები და ამოცანები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გარემოსდაცვითი პროგრამა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გარემოსდაცვითი სისტემის მართვის გეგმა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ეკოლოგიური ასპექტების რეესტრი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საკანონმდებლო და ნორმატიული აქტების რეესტრი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ნარჩენების მართვის გეგმა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ეკოლოგიური მონიტორინგის გეგმა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ავარიულ სიტუაციებისათვის მზადყოფნის გეგმა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საგანგებო სიტუაციებზე რეაგირების გეგმა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ნავთობის დაღვრაზე რეაგირების გეგმა  (საზღვაო ოპერაციები)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ნავთობის დაღვრაზე რეაგირების გეგმა (სახმელეთო ოპერაციები)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წყალგამწმენდი ნაგებობების ექსპლუატაციის ინსტრუქციები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აირგამწმენდი დანადგარების ექსპლუატაციის ინსტრუქციები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ისტორიული დაბინძურებული გრუნტის წყლების სადრენაჟო სისტემების ექსპლუატაციის ინსტრუქციები და სხვა.</a:t>
            </a:r>
          </a:p>
          <a:p>
            <a:pPr marL="342900" indent="-342900" fontAlgn="base">
              <a:spcBef>
                <a:spcPct val="20000"/>
              </a:spcBef>
              <a:spcAft>
                <a:spcPct val="0"/>
              </a:spcAft>
              <a:buFont typeface="Wingdings" pitchFamily="2" charset="2"/>
              <a:buChar char="q"/>
              <a:defRPr/>
            </a:pPr>
            <a:endParaRPr lang="ka-GE" sz="1600" b="1" i="1" dirty="0">
              <a:solidFill>
                <a:srgbClr val="3366FF"/>
              </a:solidFill>
              <a:effectLst>
                <a:outerShdw blurRad="38100" dist="38100" dir="2700000" algn="tl">
                  <a:srgbClr val="C0C0C0"/>
                </a:outerShdw>
              </a:effectLst>
              <a:latin typeface="+mj-lt"/>
              <a:cs typeface="Arial" pitchFamily="34" charset="0"/>
            </a:endParaRPr>
          </a:p>
          <a:p>
            <a:pPr marL="342900" indent="-342900" fontAlgn="base">
              <a:spcBef>
                <a:spcPct val="20000"/>
              </a:spcBef>
              <a:spcAft>
                <a:spcPct val="0"/>
              </a:spcAft>
              <a:buFont typeface="Wingdings" pitchFamily="2" charset="2"/>
              <a:buChar char="q"/>
              <a:defRPr/>
            </a:pPr>
            <a:endParaRPr lang="ka-GE" sz="1600" b="1" i="1" dirty="0">
              <a:solidFill>
                <a:srgbClr val="3366FF"/>
              </a:solidFill>
              <a:effectLst>
                <a:outerShdw blurRad="38100" dist="38100" dir="2700000" algn="tl">
                  <a:srgbClr val="C0C0C0"/>
                </a:outerShdw>
              </a:effectLst>
              <a:latin typeface="+mj-lt"/>
              <a:cs typeface="Arial" pitchFamily="34" charset="0"/>
            </a:endParaRPr>
          </a:p>
          <a:p>
            <a:pPr marL="342900" indent="-342900" fontAlgn="base">
              <a:spcBef>
                <a:spcPct val="20000"/>
              </a:spcBef>
              <a:spcAft>
                <a:spcPct val="0"/>
              </a:spcAft>
              <a:buFont typeface="Wingdings" pitchFamily="2" charset="2"/>
              <a:buChar char="q"/>
              <a:defRPr/>
            </a:pPr>
            <a:endParaRPr lang="ka-GE" sz="1600" b="1" i="1" dirty="0">
              <a:solidFill>
                <a:srgbClr val="3366FF"/>
              </a:solidFill>
              <a:effectLst>
                <a:outerShdw blurRad="38100" dist="38100" dir="2700000" algn="tl">
                  <a:srgbClr val="C0C0C0"/>
                </a:outerShdw>
              </a:effectLst>
              <a:latin typeface="+mj-lt"/>
              <a:cs typeface="Arial" pitchFamily="34" charset="0"/>
            </a:endParaRPr>
          </a:p>
          <a:p>
            <a:pPr marL="342900" indent="-342900" fontAlgn="base">
              <a:spcBef>
                <a:spcPct val="20000"/>
              </a:spcBef>
              <a:spcAft>
                <a:spcPct val="0"/>
              </a:spcAft>
              <a:buFont typeface="Wingdings" pitchFamily="2" charset="2"/>
              <a:buChar char="q"/>
              <a:defRPr/>
            </a:pPr>
            <a:endParaRPr lang="pt-BR" sz="1600" b="1" i="1" dirty="0">
              <a:solidFill>
                <a:srgbClr val="3366FF"/>
              </a:solidFill>
              <a:effectLst>
                <a:outerShdw blurRad="38100" dist="38100" dir="2700000" algn="tl">
                  <a:srgbClr val="C0C0C0"/>
                </a:outerShdw>
              </a:effectLst>
              <a:latin typeface="+mj-lt"/>
              <a:cs typeface="Arial" pitchFamily="34" charset="0"/>
            </a:endParaRPr>
          </a:p>
          <a:p>
            <a:pPr marL="342900" indent="-342900" fontAlgn="base">
              <a:spcBef>
                <a:spcPct val="20000"/>
              </a:spcBef>
              <a:spcAft>
                <a:spcPct val="0"/>
              </a:spcAft>
              <a:defRPr/>
            </a:pPr>
            <a:endParaRPr lang="pt-BR" sz="1600" b="1" i="1" dirty="0">
              <a:solidFill>
                <a:srgbClr val="4D5B6B"/>
              </a:solidFill>
              <a:effectLst>
                <a:outerShdw blurRad="38100" dist="38100" dir="2700000" algn="tl">
                  <a:srgbClr val="C0C0C0"/>
                </a:outerShdw>
              </a:effectLst>
              <a:latin typeface="+mj-lt"/>
              <a:cs typeface="Arial" pitchFamily="34" charset="0"/>
            </a:endParaRPr>
          </a:p>
        </p:txBody>
      </p:sp>
      <p:sp>
        <p:nvSpPr>
          <p:cNvPr id="7" name="Rectangle 3"/>
          <p:cNvSpPr>
            <a:spLocks noChangeArrowheads="1"/>
          </p:cNvSpPr>
          <p:nvPr/>
        </p:nvSpPr>
        <p:spPr bwMode="auto">
          <a:xfrm>
            <a:off x="776654" y="260491"/>
            <a:ext cx="811530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ka-GE" sz="2800" b="1" dirty="0">
                <a:solidFill>
                  <a:srgbClr val="C00000"/>
                </a:solidFill>
                <a:effectLst>
                  <a:outerShdw blurRad="38100" dist="38100" dir="2700000" algn="tl">
                    <a:srgbClr val="C0C0C0"/>
                  </a:outerShdw>
                </a:effectLst>
                <a:cs typeface="Arial" pitchFamily="34" charset="0"/>
              </a:rPr>
              <a:t>საწარმოს გარემოსდაცვითი მენეჯმენტი</a:t>
            </a:r>
            <a:endParaRPr lang="ru-RU" sz="2800" b="1" dirty="0">
              <a:solidFill>
                <a:srgbClr val="C00000"/>
              </a:solidFill>
              <a:effectLst>
                <a:outerShdw blurRad="38100" dist="38100" dir="2700000" algn="tl">
                  <a:srgbClr val="C0C0C0"/>
                </a:outerShdw>
              </a:effectLst>
              <a:latin typeface="Sylfaen" pitchFamily="18" charset="0"/>
              <a:cs typeface="Arial" pitchFamily="34" charset="0"/>
            </a:endParaRPr>
          </a:p>
        </p:txBody>
      </p:sp>
      <p:pic>
        <p:nvPicPr>
          <p:cNvPr id="399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4"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638480"/>
      </p:ext>
    </p:extLst>
  </p:cSld>
  <p:clrMapOvr>
    <a:overrideClrMapping bg1="lt1" tx1="dk1" bg2="lt2" tx2="dk2" accent1="accent1" accent2="accent2" accent3="accent3" accent4="accent4" accent5="accent5" accent6="accent6" hlink="hlink" folHlink="folHlink"/>
  </p:clrMapOvr>
  <p:transition spd="slow">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7" descr="C:\Users\kobuladzela\Pictures\Environment-Home-1723213.jpg"/>
          <p:cNvPicPr>
            <a:picLocks noChangeAspect="1" noChangeArrowheads="1"/>
          </p:cNvPicPr>
          <p:nvPr/>
        </p:nvPicPr>
        <p:blipFill>
          <a:blip r:embed="rId3">
            <a:extLst>
              <a:ext uri="{28A0092B-C50C-407E-A947-70E740481C1C}">
                <a14:useLocalDpi xmlns:a14="http://schemas.microsoft.com/office/drawing/2010/main" val="0"/>
              </a:ext>
            </a:extLst>
          </a:blip>
          <a:srcRect l="5473" t="6857" b="16396"/>
          <a:stretch>
            <a:fillRect/>
          </a:stretch>
        </p:blipFill>
        <p:spPr bwMode="auto">
          <a:xfrm>
            <a:off x="7562850" y="333378"/>
            <a:ext cx="144047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60" name="Rectangle 4"/>
          <p:cNvSpPr>
            <a:spLocks noChangeArrowheads="1"/>
          </p:cNvSpPr>
          <p:nvPr/>
        </p:nvSpPr>
        <p:spPr bwMode="auto">
          <a:xfrm>
            <a:off x="52760" y="1600200"/>
            <a:ext cx="8798169" cy="4276725"/>
          </a:xfrm>
          <a:prstGeom prst="rect">
            <a:avLst/>
          </a:prstGeom>
          <a:noFill/>
          <a:ln>
            <a:noFill/>
          </a:ln>
          <a:effectLst/>
          <a:extLst/>
        </p:spPr>
        <p:txBody>
          <a:bodyPr/>
          <a:lstStyle/>
          <a:p>
            <a:pPr marL="285750" indent="-285750" algn="just" fontAlgn="base">
              <a:spcBef>
                <a:spcPct val="0"/>
              </a:spcBef>
              <a:spcAft>
                <a:spcPct val="0"/>
              </a:spcAft>
              <a:buFont typeface="Wingdings" pitchFamily="2" charset="2"/>
              <a:buChar char="q"/>
              <a:defRPr/>
            </a:pPr>
            <a:r>
              <a:rPr lang="ka-GE" sz="2200" b="1" dirty="0">
                <a:solidFill>
                  <a:srgbClr val="4D5B6B"/>
                </a:solidFill>
                <a:cs typeface="Times New Roman" pitchFamily="18" charset="0"/>
              </a:rPr>
              <a:t>მონიტორინგის პროცესში სისტემატურ დაკვირვებას და შეფასებას ექვემდებარება საწარმოს გავლენის ზონაში  ატმოსფერული ჰაერის, მდინარეების ბარცხანას, კუბასწყალის, ყოროლისწყალის და ზღვის, ხმაურის და მოსალოდნელი მეტეოპირობების მახასიათებლები. </a:t>
            </a:r>
          </a:p>
          <a:p>
            <a:pPr algn="just" fontAlgn="base">
              <a:spcBef>
                <a:spcPct val="0"/>
              </a:spcBef>
              <a:spcAft>
                <a:spcPct val="0"/>
              </a:spcAft>
              <a:defRPr/>
            </a:pPr>
            <a:endParaRPr lang="ka-GE" sz="2200" b="1" dirty="0">
              <a:solidFill>
                <a:srgbClr val="4D5B6B"/>
              </a:solidFill>
              <a:cs typeface="Times New Roman" pitchFamily="18" charset="0"/>
            </a:endParaRPr>
          </a:p>
          <a:p>
            <a:pPr marL="285750" indent="-285750" algn="just" fontAlgn="base">
              <a:spcBef>
                <a:spcPct val="0"/>
              </a:spcBef>
              <a:spcAft>
                <a:spcPct val="0"/>
              </a:spcAft>
              <a:buFont typeface="Wingdings" pitchFamily="2" charset="2"/>
              <a:buChar char="q"/>
              <a:defRPr/>
            </a:pPr>
            <a:r>
              <a:rPr lang="ka-GE" sz="2200" b="1" dirty="0">
                <a:solidFill>
                  <a:srgbClr val="4D5B6B"/>
                </a:solidFill>
                <a:cs typeface="Times New Roman" pitchFamily="18" charset="0"/>
              </a:rPr>
              <a:t>გარემოს მონიტორინგს</a:t>
            </a:r>
            <a:r>
              <a:rPr lang="en-US" sz="2200" b="1" dirty="0">
                <a:solidFill>
                  <a:srgbClr val="4D5B6B"/>
                </a:solidFill>
                <a:cs typeface="Times New Roman" pitchFamily="18" charset="0"/>
              </a:rPr>
              <a:t> </a:t>
            </a:r>
            <a:r>
              <a:rPr lang="ka-GE" sz="2200" b="1" dirty="0">
                <a:solidFill>
                  <a:srgbClr val="4D5B6B"/>
                </a:solidFill>
                <a:cs typeface="Times New Roman" pitchFamily="18" charset="0"/>
              </a:rPr>
              <a:t>ეკოლოგიური ლაბორატორია ახორციელებს, რომელიც აღჭურვილია შესაბამისი ლაბორატორიული მოწყობილობით</a:t>
            </a:r>
          </a:p>
          <a:p>
            <a:pPr algn="just" fontAlgn="base">
              <a:spcBef>
                <a:spcPct val="0"/>
              </a:spcBef>
              <a:spcAft>
                <a:spcPct val="0"/>
              </a:spcAft>
              <a:defRPr/>
            </a:pPr>
            <a:endParaRPr lang="ka-GE" sz="2200" b="1" dirty="0">
              <a:solidFill>
                <a:srgbClr val="4D5B6B"/>
              </a:solidFill>
              <a:cs typeface="Times New Roman" pitchFamily="18" charset="0"/>
            </a:endParaRPr>
          </a:p>
          <a:p>
            <a:pPr marL="285750" indent="-285750" algn="just" fontAlgn="base">
              <a:spcBef>
                <a:spcPct val="0"/>
              </a:spcBef>
              <a:spcAft>
                <a:spcPct val="0"/>
              </a:spcAft>
              <a:buFont typeface="Wingdings" pitchFamily="2" charset="2"/>
              <a:buChar char="q"/>
              <a:defRPr/>
            </a:pPr>
            <a:r>
              <a:rPr lang="ka-GE" sz="2200" b="1" dirty="0">
                <a:solidFill>
                  <a:srgbClr val="4D5B6B"/>
                </a:solidFill>
                <a:cs typeface="Times New Roman" pitchFamily="18" charset="0"/>
              </a:rPr>
              <a:t>საწარმოში ორგანიზებულია საყოფაცხოვრებო და საწარმოო ნარჩენების სეპარირებულად შეგროვების, განთავსების, და შემდგომი უტილიზაციის სისტემა.</a:t>
            </a:r>
            <a:endParaRPr lang="ru-RU" sz="2200" b="1" dirty="0">
              <a:solidFill>
                <a:srgbClr val="3366FF"/>
              </a:solidFill>
              <a:latin typeface="Times New Roman" pitchFamily="18" charset="0"/>
              <a:cs typeface="Times New Roman" pitchFamily="18" charset="0"/>
            </a:endParaRPr>
          </a:p>
        </p:txBody>
      </p:sp>
      <p:sp>
        <p:nvSpPr>
          <p:cNvPr id="7" name="Rectangle 3"/>
          <p:cNvSpPr>
            <a:spLocks noChangeArrowheads="1"/>
          </p:cNvSpPr>
          <p:nvPr/>
        </p:nvSpPr>
        <p:spPr bwMode="auto">
          <a:xfrm>
            <a:off x="776654" y="115888"/>
            <a:ext cx="81153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ka-GE" sz="2800" b="1" dirty="0">
                <a:solidFill>
                  <a:srgbClr val="C00000"/>
                </a:solidFill>
                <a:effectLst>
                  <a:outerShdw blurRad="38100" dist="38100" dir="2700000" algn="tl">
                    <a:srgbClr val="C0C0C0"/>
                  </a:outerShdw>
                </a:effectLst>
                <a:cs typeface="Arial" pitchFamily="34" charset="0"/>
              </a:rPr>
              <a:t>საწარმოს გარემოსდაცვითი მენეჯმენტი</a:t>
            </a:r>
            <a:endParaRPr lang="ru-RU" sz="2800" b="1" dirty="0">
              <a:solidFill>
                <a:srgbClr val="C00000"/>
              </a:solidFill>
              <a:effectLst>
                <a:outerShdw blurRad="38100" dist="38100" dir="2700000" algn="tl">
                  <a:srgbClr val="C0C0C0"/>
                </a:outerShdw>
              </a:effectLst>
              <a:latin typeface="Sylfaen" pitchFamily="18" charset="0"/>
              <a:cs typeface="Arial" pitchFamily="34" charset="0"/>
            </a:endParaRPr>
          </a:p>
        </p:txBody>
      </p:sp>
      <p:sp>
        <p:nvSpPr>
          <p:cNvPr id="10" name="Rectangle 4"/>
          <p:cNvSpPr>
            <a:spLocks noChangeArrowheads="1"/>
          </p:cNvSpPr>
          <p:nvPr/>
        </p:nvSpPr>
        <p:spPr bwMode="auto">
          <a:xfrm>
            <a:off x="93852" y="836613"/>
            <a:ext cx="7335715" cy="874712"/>
          </a:xfrm>
          <a:prstGeom prst="rect">
            <a:avLst/>
          </a:prstGeom>
          <a:noFill/>
          <a:ln>
            <a:noFill/>
          </a:ln>
          <a:effectLst/>
          <a:extLst/>
        </p:spPr>
        <p:txBody>
          <a:bodyPr/>
          <a:lstStyle/>
          <a:p>
            <a:pPr marL="285750" indent="-285750" algn="just" fontAlgn="base">
              <a:spcBef>
                <a:spcPct val="0"/>
              </a:spcBef>
              <a:spcAft>
                <a:spcPct val="0"/>
              </a:spcAft>
              <a:buFont typeface="Wingdings" pitchFamily="2" charset="2"/>
              <a:buChar char="q"/>
              <a:defRPr/>
            </a:pPr>
            <a:r>
              <a:rPr lang="ka-GE" sz="2200" b="1" dirty="0">
                <a:solidFill>
                  <a:srgbClr val="4D5B6B"/>
                </a:solidFill>
                <a:cs typeface="Times New Roman" pitchFamily="18" charset="0"/>
              </a:rPr>
              <a:t>საწარმოში ორგანიზებულია გარემოს ეკოლოგიური მონიტორინგის სისტემა. </a:t>
            </a:r>
          </a:p>
          <a:p>
            <a:pPr marL="285750" indent="-285750" algn="just" fontAlgn="base">
              <a:spcBef>
                <a:spcPct val="0"/>
              </a:spcBef>
              <a:spcAft>
                <a:spcPct val="0"/>
              </a:spcAft>
              <a:buFont typeface="Wingdings" pitchFamily="2" charset="2"/>
              <a:buChar char="q"/>
              <a:defRPr/>
            </a:pPr>
            <a:endParaRPr lang="ka-GE" sz="2200" b="1" dirty="0">
              <a:solidFill>
                <a:srgbClr val="4D5B6B"/>
              </a:solidFill>
              <a:cs typeface="Times New Roman" pitchFamily="18" charset="0"/>
            </a:endParaRPr>
          </a:p>
          <a:p>
            <a:pPr fontAlgn="base">
              <a:spcBef>
                <a:spcPct val="0"/>
              </a:spcBef>
              <a:spcAft>
                <a:spcPct val="0"/>
              </a:spcAft>
              <a:defRPr/>
            </a:pPr>
            <a:endParaRPr lang="ru-RU" sz="2200" b="1" dirty="0">
              <a:solidFill>
                <a:srgbClr val="3366FF"/>
              </a:solidFill>
              <a:latin typeface="Times New Roman" pitchFamily="18" charset="0"/>
              <a:cs typeface="Times New Roman" pitchFamily="18" charset="0"/>
            </a:endParaRPr>
          </a:p>
        </p:txBody>
      </p:sp>
      <p:pic>
        <p:nvPicPr>
          <p:cNvPr id="40966" name="Picture 2" descr="D:\Quality Department\Templatebi_3\242_green_recycling_ppt\template_internal.jpg"/>
          <p:cNvPicPr>
            <a:picLocks noChangeAspect="1" noChangeArrowheads="1"/>
          </p:cNvPicPr>
          <p:nvPr/>
        </p:nvPicPr>
        <p:blipFill>
          <a:blip r:embed="rId4">
            <a:extLst>
              <a:ext uri="{28A0092B-C50C-407E-A947-70E740481C1C}">
                <a14:useLocalDpi xmlns:a14="http://schemas.microsoft.com/office/drawing/2010/main" val="0"/>
              </a:ext>
            </a:extLst>
          </a:blip>
          <a:srcRect l="3333" t="82207" r="6023" b="4266"/>
          <a:stretch>
            <a:fillRect/>
          </a:stretch>
        </p:blipFill>
        <p:spPr bwMode="auto">
          <a:xfrm>
            <a:off x="52754" y="5715000"/>
            <a:ext cx="8993066"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 y="2"/>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917283"/>
      </p:ext>
    </p:extLst>
  </p:cSld>
  <p:clrMapOvr>
    <a:overrideClrMapping bg1="lt1" tx1="dk1" bg2="lt2" tx2="dk2" accent1="accent1" accent2="accent2" accent3="accent3" accent4="accent4" accent5="accent5" accent6="accent6" hlink="hlink" folHlink="folHlink"/>
  </p:clrMapOvr>
  <p:transition spd="slow">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7" name="Рисунок 6" descr="2_38___5_5000_rezervuari_dziritadteritoriaze_ Лист2 (1)"/>
          <p:cNvPicPr/>
          <p:nvPr/>
        </p:nvPicPr>
        <p:blipFill>
          <a:blip r:embed="rId3" cstate="print">
            <a:extLst>
              <a:ext uri="{28A0092B-C50C-407E-A947-70E740481C1C}">
                <a14:useLocalDpi xmlns:a14="http://schemas.microsoft.com/office/drawing/2010/main" val="0"/>
              </a:ext>
            </a:extLst>
          </a:blip>
          <a:srcRect l="14845" t="18983" r="11874" b="11497"/>
          <a:stretch>
            <a:fillRect/>
          </a:stretch>
        </p:blipFill>
        <p:spPr bwMode="auto">
          <a:xfrm>
            <a:off x="0" y="1081070"/>
            <a:ext cx="9144000" cy="5300263"/>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5615" y="5761116"/>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998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9" y="-22420"/>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descr="25000_ახალი_სარეზერვუარო_პარკი_Страница_04"/>
          <p:cNvPicPr/>
          <p:nvPr/>
        </p:nvPicPr>
        <p:blipFill>
          <a:blip r:embed="rId4">
            <a:extLst>
              <a:ext uri="{28A0092B-C50C-407E-A947-70E740481C1C}">
                <a14:useLocalDpi xmlns:a14="http://schemas.microsoft.com/office/drawing/2010/main" val="0"/>
              </a:ext>
            </a:extLst>
          </a:blip>
          <a:srcRect/>
          <a:stretch>
            <a:fillRect/>
          </a:stretch>
        </p:blipFill>
        <p:spPr bwMode="auto">
          <a:xfrm>
            <a:off x="-36512" y="908720"/>
            <a:ext cx="9180512" cy="5949280"/>
          </a:xfrm>
          <a:prstGeom prst="rect">
            <a:avLst/>
          </a:prstGeom>
          <a:noFill/>
          <a:ln>
            <a:noFill/>
          </a:ln>
        </p:spPr>
      </p:pic>
    </p:spTree>
    <p:extLst>
      <p:ext uri="{BB962C8B-B14F-4D97-AF65-F5344CB8AC3E}">
        <p14:creationId xmlns:p14="http://schemas.microsoft.com/office/powerpoint/2010/main" val="635843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9" y="-22420"/>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Doc113"/>
          <p:cNvPicPr/>
          <p:nvPr/>
        </p:nvPicPr>
        <p:blipFill>
          <a:blip r:embed="rId4" cstate="print">
            <a:extLst>
              <a:ext uri="{28A0092B-C50C-407E-A947-70E740481C1C}">
                <a14:useLocalDpi xmlns:a14="http://schemas.microsoft.com/office/drawing/2010/main" val="0"/>
              </a:ext>
            </a:extLst>
          </a:blip>
          <a:srcRect l="16380" t="6834" r="22687" b="29514"/>
          <a:stretch>
            <a:fillRect/>
          </a:stretch>
        </p:blipFill>
        <p:spPr bwMode="auto">
          <a:xfrm>
            <a:off x="107510" y="1052741"/>
            <a:ext cx="3960440" cy="5616623"/>
          </a:xfrm>
          <a:prstGeom prst="rect">
            <a:avLst/>
          </a:prstGeom>
          <a:noFill/>
          <a:ln w="12700" cmpd="sng">
            <a:solidFill>
              <a:srgbClr val="000000"/>
            </a:solidFill>
            <a:miter lim="800000"/>
            <a:headEnd/>
            <a:tailEnd/>
          </a:ln>
          <a:effectLst/>
        </p:spPr>
      </p:pic>
      <p:pic>
        <p:nvPicPr>
          <p:cNvPr id="10" name="Рисунок 9" descr="Doc41"/>
          <p:cNvPicPr/>
          <p:nvPr/>
        </p:nvPicPr>
        <p:blipFill>
          <a:blip r:embed="rId5">
            <a:extLst>
              <a:ext uri="{28A0092B-C50C-407E-A947-70E740481C1C}">
                <a14:useLocalDpi xmlns:a14="http://schemas.microsoft.com/office/drawing/2010/main" val="0"/>
              </a:ext>
            </a:extLst>
          </a:blip>
          <a:srcRect l="14270" t="6017" r="5721" b="27016"/>
          <a:stretch>
            <a:fillRect/>
          </a:stretch>
        </p:blipFill>
        <p:spPr bwMode="auto">
          <a:xfrm>
            <a:off x="4139952" y="1052741"/>
            <a:ext cx="4896544" cy="5616623"/>
          </a:xfrm>
          <a:prstGeom prst="rect">
            <a:avLst/>
          </a:prstGeom>
          <a:noFill/>
          <a:ln w="12700" cmpd="sng">
            <a:solidFill>
              <a:srgbClr val="000000"/>
            </a:solidFill>
            <a:miter lim="800000"/>
            <a:headEnd/>
            <a:tailEnd/>
          </a:ln>
          <a:effectLst/>
        </p:spPr>
      </p:pic>
    </p:spTree>
    <p:extLst>
      <p:ext uri="{BB962C8B-B14F-4D97-AF65-F5344CB8AC3E}">
        <p14:creationId xmlns:p14="http://schemas.microsoft.com/office/powerpoint/2010/main" val="186348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9" y="-22420"/>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1052737"/>
            <a:ext cx="8892482" cy="3277820"/>
          </a:xfrm>
          <a:prstGeom prst="rect">
            <a:avLst/>
          </a:prstGeom>
        </p:spPr>
        <p:txBody>
          <a:bodyPr wrap="square">
            <a:spAutoFit/>
          </a:bodyPr>
          <a:lstStyle/>
          <a:p>
            <a:pPr algn="just">
              <a:lnSpc>
                <a:spcPct val="115000"/>
              </a:lnSpc>
              <a:spcBef>
                <a:spcPts val="600"/>
              </a:spcBef>
              <a:spcAft>
                <a:spcPts val="600"/>
              </a:spcAft>
            </a:pPr>
            <a:r>
              <a:rPr lang="ka-GE" i="1" dirty="0">
                <a:solidFill>
                  <a:srgbClr val="C00000"/>
                </a:solidFill>
                <a:ea typeface="Calibri"/>
                <a:cs typeface="Sylfaen"/>
              </a:rPr>
              <a:t>პროექტით</a:t>
            </a:r>
            <a:r>
              <a:rPr lang="ka-GE" i="1" dirty="0">
                <a:solidFill>
                  <a:srgbClr val="C00000"/>
                </a:solidFill>
                <a:ea typeface="Calibri"/>
                <a:cs typeface="Times New Roman"/>
              </a:rPr>
              <a:t> </a:t>
            </a:r>
            <a:r>
              <a:rPr lang="ka-GE" i="1" dirty="0">
                <a:solidFill>
                  <a:srgbClr val="C00000"/>
                </a:solidFill>
                <a:ea typeface="Calibri"/>
                <a:cs typeface="Sylfaen"/>
              </a:rPr>
              <a:t>გათვალისწინებულია</a:t>
            </a:r>
            <a:r>
              <a:rPr lang="ka-GE" i="1" dirty="0">
                <a:solidFill>
                  <a:srgbClr val="C00000"/>
                </a:solidFill>
                <a:ea typeface="Calibri"/>
                <a:cs typeface="Times New Roman"/>
              </a:rPr>
              <a:t> სტაციონარულ სახურავიანი რეზერვუარის მშენებლობა, რადგან ბათუმის ნესტიანი კლიმატის გამო მცურავსახურავიანი ან პონტონიანი რეზერვუარების ექსპლუატაცია, მეტალის კოროზიის გამო, მრავალ სერიოზულ სირთულესთან არის დაკავშირებული; გარდა ამისა,  საპროექტო რეზერვუარი პერსპექტივაში უნდა მიუერთდეს ნავთის უბნის სტაციონარულ სახურავიანი რეზერვუარების აირგამათანაბრებელ სისტემას; ამიტომ, საპროექტო რეზერვუარიც სტაციონარული სახურავით უნდა იყოს, რადგან, ტექნიკურად შეუძლებელი იქნება მცურავსახურავიანი ან პონტონიანი რეზერვუარის და სტაციონარულ სახურავიან რეზერვუარების გაერთიანება აირგამათანაბრებელი სისტემით. </a:t>
            </a:r>
            <a:endParaRPr lang="ru-RU" sz="2400" i="1" dirty="0">
              <a:solidFill>
                <a:srgbClr val="C00000"/>
              </a:solidFill>
              <a:ea typeface="Calibri"/>
              <a:cs typeface="Times New Roman"/>
            </a:endParaRPr>
          </a:p>
        </p:txBody>
      </p:sp>
      <p:sp>
        <p:nvSpPr>
          <p:cNvPr id="5" name="Прямоугольник 4"/>
          <p:cNvSpPr/>
          <p:nvPr/>
        </p:nvSpPr>
        <p:spPr>
          <a:xfrm>
            <a:off x="107504" y="4330557"/>
            <a:ext cx="8784978" cy="1685077"/>
          </a:xfrm>
          <a:prstGeom prst="rect">
            <a:avLst/>
          </a:prstGeom>
        </p:spPr>
        <p:txBody>
          <a:bodyPr wrap="square">
            <a:spAutoFit/>
          </a:bodyPr>
          <a:lstStyle/>
          <a:p>
            <a:pPr algn="just">
              <a:lnSpc>
                <a:spcPct val="115000"/>
              </a:lnSpc>
              <a:spcBef>
                <a:spcPts val="600"/>
              </a:spcBef>
              <a:spcAft>
                <a:spcPts val="600"/>
              </a:spcAft>
            </a:pPr>
            <a:r>
              <a:rPr lang="ka-GE" b="1" i="1" dirty="0">
                <a:solidFill>
                  <a:srgbClr val="002060"/>
                </a:solidFill>
                <a:ea typeface="Calibri"/>
                <a:cs typeface="Times New Roman"/>
              </a:rPr>
              <a:t>პროექტით გათვალისწინებულია რეზერვუარების ქვეშ ბუნებრივი გრუნტის გამოცვლა ქვიშა-ხრეშოვანი ნარევით (ბალასტით) - 6 მ. სიღრმეზე, და ბალასტის ფენობრივად დატკეპნა. ამოღებული იქნება დაახლოებით 32 516 მ</a:t>
            </a:r>
            <a:r>
              <a:rPr lang="ka-GE" b="1" i="1" baseline="30000" dirty="0">
                <a:solidFill>
                  <a:srgbClr val="002060"/>
                </a:solidFill>
                <a:ea typeface="Calibri"/>
                <a:cs typeface="Times New Roman"/>
              </a:rPr>
              <a:t>3</a:t>
            </a:r>
            <a:r>
              <a:rPr lang="ka-GE" b="1" i="1" dirty="0">
                <a:solidFill>
                  <a:srgbClr val="002060"/>
                </a:solidFill>
                <a:ea typeface="Calibri"/>
                <a:cs typeface="Times New Roman"/>
              </a:rPr>
              <a:t> გრუნტი და მის სანაცვლოდ რეზერვუარების საძირკვლის ქვეშ ჩაიყრება და ფენობრივად დაიტკეპნება 35230 მ</a:t>
            </a:r>
            <a:r>
              <a:rPr lang="ka-GE" b="1" i="1" baseline="30000" dirty="0">
                <a:solidFill>
                  <a:srgbClr val="002060"/>
                </a:solidFill>
                <a:ea typeface="Calibri"/>
                <a:cs typeface="Times New Roman"/>
              </a:rPr>
              <a:t>3</a:t>
            </a:r>
            <a:r>
              <a:rPr lang="ka-GE" b="1" i="1" dirty="0">
                <a:solidFill>
                  <a:srgbClr val="002060"/>
                </a:solidFill>
                <a:ea typeface="Calibri"/>
                <a:cs typeface="Times New Roman"/>
              </a:rPr>
              <a:t> ე.წ. ,,ბალასტი“.</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2057094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Arial" panose="020B0604020202020204" pitchFamily="34" charset="0"/>
                <a:cs typeface="Arial" panose="020B0604020202020204" pitchFamily="34" charset="0"/>
              </a:rPr>
              <a:t>დაგეგმილი საქმიანობის შესახებ</a:t>
            </a:r>
            <a:endParaRPr lang="ru-RU" sz="2800" b="1" dirty="0">
              <a:solidFill>
                <a:srgbClr val="C00000"/>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9" y="-22420"/>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0" y="995167"/>
            <a:ext cx="9036496" cy="2460610"/>
          </a:xfrm>
          <a:prstGeom prst="rect">
            <a:avLst/>
          </a:prstGeom>
        </p:spPr>
        <p:txBody>
          <a:bodyPr wrap="square">
            <a:spAutoFit/>
          </a:bodyPr>
          <a:lstStyle/>
          <a:p>
            <a:pPr algn="just">
              <a:lnSpc>
                <a:spcPct val="115000"/>
              </a:lnSpc>
              <a:spcBef>
                <a:spcPts val="600"/>
              </a:spcBef>
              <a:spcAft>
                <a:spcPts val="600"/>
              </a:spcAft>
            </a:pPr>
            <a:r>
              <a:rPr lang="ka-GE" b="1" i="1" dirty="0">
                <a:solidFill>
                  <a:srgbClr val="C00000"/>
                </a:solidFill>
                <a:ea typeface="Calibri"/>
                <a:cs typeface="Times New Roman"/>
              </a:rPr>
              <a:t>ახალი </a:t>
            </a:r>
            <a:r>
              <a:rPr lang="ka-GE" b="1" i="1" dirty="0" smtClean="0">
                <a:solidFill>
                  <a:srgbClr val="C00000"/>
                </a:solidFill>
                <a:ea typeface="Calibri"/>
                <a:cs typeface="Times New Roman"/>
              </a:rPr>
              <a:t>რეზერვუარების </a:t>
            </a:r>
            <a:r>
              <a:rPr lang="ka-GE" b="1" i="1" dirty="0">
                <a:solidFill>
                  <a:srgbClr val="C00000"/>
                </a:solidFill>
                <a:ea typeface="Calibri"/>
                <a:cs typeface="Times New Roman"/>
              </a:rPr>
              <a:t>სახურავზე, სასუნთქ-დამცავ სარქველთან ერთად დამონტაჟდება აირგამყვანი მილისი, რომელიც მიუერთდება NN 161-164 რეზერვუარების არსებულ აირგამათანაბრებელ სისტემას ცალკე მილსადენით და შემდეგ, აირგამწმენდ სარეკუპერაციო დანდგარს.  </a:t>
            </a:r>
            <a:endParaRPr lang="ru-RU" sz="2400" b="1" i="1" dirty="0">
              <a:solidFill>
                <a:srgbClr val="C00000"/>
              </a:solidFill>
              <a:ea typeface="Calibri"/>
              <a:cs typeface="Times New Roman"/>
            </a:endParaRPr>
          </a:p>
          <a:p>
            <a:pPr algn="just">
              <a:lnSpc>
                <a:spcPct val="115000"/>
              </a:lnSpc>
              <a:spcBef>
                <a:spcPts val="600"/>
              </a:spcBef>
              <a:spcAft>
                <a:spcPts val="600"/>
              </a:spcAft>
            </a:pPr>
            <a:r>
              <a:rPr lang="ka-GE" b="1" i="1" dirty="0">
                <a:solidFill>
                  <a:srgbClr val="C00000"/>
                </a:solidFill>
                <a:ea typeface="Calibri"/>
                <a:cs typeface="Times New Roman"/>
              </a:rPr>
              <a:t>რეზერვუარები შემოიღობება 2,5, მეტრი სიმაღლის რ/ბეტონის კედლით . რეზერვუარის ღობის შიდა თავისუფალი სივრცის მოცულობა რეზერვუარის მოცულობაზე 10 %-ით მეტი იქნება</a:t>
            </a:r>
            <a:r>
              <a:rPr lang="ka-GE" b="1" i="1" dirty="0" smtClean="0">
                <a:solidFill>
                  <a:srgbClr val="C00000"/>
                </a:solidFill>
                <a:ea typeface="Calibri"/>
                <a:cs typeface="Times New Roman"/>
              </a:rPr>
              <a:t>.</a:t>
            </a:r>
            <a:endParaRPr lang="ru-RU" sz="2400" b="1" i="1" dirty="0">
              <a:solidFill>
                <a:srgbClr val="C00000"/>
              </a:solidFill>
              <a:ea typeface="Calibri"/>
              <a:cs typeface="Times New Roman"/>
            </a:endParaRPr>
          </a:p>
        </p:txBody>
      </p:sp>
      <p:sp>
        <p:nvSpPr>
          <p:cNvPr id="7" name="Прямоугольник 6"/>
          <p:cNvSpPr/>
          <p:nvPr/>
        </p:nvSpPr>
        <p:spPr>
          <a:xfrm>
            <a:off x="34371" y="3455777"/>
            <a:ext cx="9144000" cy="2476062"/>
          </a:xfrm>
          <a:prstGeom prst="rect">
            <a:avLst/>
          </a:prstGeom>
        </p:spPr>
        <p:txBody>
          <a:bodyPr wrap="square">
            <a:spAutoFit/>
          </a:bodyPr>
          <a:lstStyle/>
          <a:p>
            <a:pPr algn="just">
              <a:lnSpc>
                <a:spcPct val="115000"/>
              </a:lnSpc>
              <a:spcBef>
                <a:spcPts val="600"/>
              </a:spcBef>
              <a:spcAft>
                <a:spcPts val="600"/>
              </a:spcAft>
            </a:pPr>
            <a:r>
              <a:rPr lang="ka-GE" b="1" i="1" dirty="0">
                <a:solidFill>
                  <a:srgbClr val="002060"/>
                </a:solidFill>
                <a:ea typeface="Calibri"/>
                <a:cs typeface="Times New Roman"/>
              </a:rPr>
              <a:t>რეზერვუარიდან გამოყოფილი აირები გაყვანილი იქნება აირგამათანაბრებელი მილსადენების სისტემით და შემდეგ </a:t>
            </a:r>
            <a:r>
              <a:rPr lang="ka-GE" b="1" i="1" dirty="0">
                <a:solidFill>
                  <a:srgbClr val="002060"/>
                </a:solidFill>
                <a:ea typeface="Calibri"/>
                <a:cs typeface="Sylfaen"/>
              </a:rPr>
              <a:t>აირგამწმენდ</a:t>
            </a:r>
            <a:r>
              <a:rPr lang="ka-GE" b="1" i="1" dirty="0">
                <a:solidFill>
                  <a:srgbClr val="002060"/>
                </a:solidFill>
                <a:ea typeface="Calibri"/>
                <a:cs typeface="Times New Roman"/>
              </a:rPr>
              <a:t> </a:t>
            </a:r>
            <a:r>
              <a:rPr lang="ka-GE" b="1" i="1" dirty="0">
                <a:solidFill>
                  <a:srgbClr val="002060"/>
                </a:solidFill>
                <a:ea typeface="Calibri"/>
                <a:cs typeface="Sylfaen"/>
              </a:rPr>
              <a:t>დანადგარში</a:t>
            </a:r>
            <a:r>
              <a:rPr lang="ka-GE" b="1" i="1" dirty="0">
                <a:solidFill>
                  <a:srgbClr val="002060"/>
                </a:solidFill>
                <a:ea typeface="Calibri"/>
                <a:cs typeface="Times New Roman"/>
              </a:rPr>
              <a:t>. </a:t>
            </a:r>
            <a:r>
              <a:rPr lang="ka-GE" b="1" i="1" dirty="0">
                <a:solidFill>
                  <a:srgbClr val="002060"/>
                </a:solidFill>
                <a:ea typeface="Calibri"/>
                <a:cs typeface="Sylfaen"/>
              </a:rPr>
              <a:t>საიდანაც</a:t>
            </a:r>
            <a:r>
              <a:rPr lang="ka-GE" b="1" i="1" dirty="0">
                <a:solidFill>
                  <a:srgbClr val="002060"/>
                </a:solidFill>
                <a:ea typeface="Calibri"/>
                <a:cs typeface="Times New Roman"/>
              </a:rPr>
              <a:t>, გაწმენდილი აირები </a:t>
            </a:r>
            <a:r>
              <a:rPr lang="ka-GE" b="1" i="1" dirty="0">
                <a:solidFill>
                  <a:srgbClr val="002060"/>
                </a:solidFill>
                <a:ea typeface="Calibri"/>
                <a:cs typeface="Sylfaen"/>
              </a:rPr>
              <a:t>ვენტილატორის საშუალებით  ატმოსფერულ</a:t>
            </a:r>
            <a:r>
              <a:rPr lang="ka-GE" b="1" i="1" dirty="0">
                <a:solidFill>
                  <a:srgbClr val="002060"/>
                </a:solidFill>
                <a:ea typeface="Calibri"/>
                <a:cs typeface="Times New Roman"/>
              </a:rPr>
              <a:t> </a:t>
            </a:r>
            <a:r>
              <a:rPr lang="ka-GE" b="1" i="1" dirty="0">
                <a:solidFill>
                  <a:srgbClr val="002060"/>
                </a:solidFill>
                <a:ea typeface="Calibri"/>
                <a:cs typeface="Sylfaen"/>
              </a:rPr>
              <a:t>ჰაერში გაიფრქვევა</a:t>
            </a:r>
            <a:r>
              <a:rPr lang="ka-GE" b="1" i="1" dirty="0">
                <a:solidFill>
                  <a:srgbClr val="002060"/>
                </a:solidFill>
                <a:ea typeface="Calibri"/>
                <a:cs typeface="Times New Roman"/>
              </a:rPr>
              <a:t> D=500 </a:t>
            </a:r>
            <a:r>
              <a:rPr lang="ka-GE" b="1" i="1" dirty="0">
                <a:solidFill>
                  <a:srgbClr val="002060"/>
                </a:solidFill>
                <a:ea typeface="Calibri"/>
                <a:cs typeface="Sylfaen"/>
              </a:rPr>
              <a:t>მმ</a:t>
            </a:r>
            <a:r>
              <a:rPr lang="ka-GE" b="1" i="1" dirty="0">
                <a:solidFill>
                  <a:srgbClr val="002060"/>
                </a:solidFill>
                <a:ea typeface="Calibri"/>
                <a:cs typeface="Times New Roman"/>
              </a:rPr>
              <a:t> </a:t>
            </a:r>
            <a:r>
              <a:rPr lang="ka-GE" b="1" i="1" dirty="0">
                <a:solidFill>
                  <a:srgbClr val="002060"/>
                </a:solidFill>
                <a:ea typeface="Calibri"/>
                <a:cs typeface="Sylfaen"/>
              </a:rPr>
              <a:t>და</a:t>
            </a:r>
            <a:r>
              <a:rPr lang="ka-GE" b="1" i="1" dirty="0">
                <a:solidFill>
                  <a:srgbClr val="002060"/>
                </a:solidFill>
                <a:ea typeface="Calibri"/>
                <a:cs typeface="Times New Roman"/>
              </a:rPr>
              <a:t> H=36,7 </a:t>
            </a:r>
            <a:r>
              <a:rPr lang="ka-GE" b="1" i="1" dirty="0">
                <a:solidFill>
                  <a:srgbClr val="002060"/>
                </a:solidFill>
                <a:ea typeface="Calibri"/>
                <a:cs typeface="Sylfaen"/>
              </a:rPr>
              <a:t>მ</a:t>
            </a:r>
            <a:r>
              <a:rPr lang="ka-GE" b="1" i="1" dirty="0">
                <a:solidFill>
                  <a:srgbClr val="002060"/>
                </a:solidFill>
                <a:ea typeface="Calibri"/>
                <a:cs typeface="Times New Roman"/>
              </a:rPr>
              <a:t> </a:t>
            </a:r>
            <a:r>
              <a:rPr lang="ka-GE" b="1" i="1" dirty="0">
                <a:solidFill>
                  <a:srgbClr val="002060"/>
                </a:solidFill>
                <a:ea typeface="Calibri"/>
                <a:cs typeface="Sylfaen"/>
              </a:rPr>
              <a:t>მილიდან</a:t>
            </a:r>
            <a:r>
              <a:rPr lang="ka-GE" b="1" i="1" dirty="0">
                <a:solidFill>
                  <a:srgbClr val="002060"/>
                </a:solidFill>
                <a:ea typeface="Calibri"/>
                <a:cs typeface="Times New Roman"/>
              </a:rPr>
              <a:t>.</a:t>
            </a:r>
            <a:endParaRPr lang="ru-RU" sz="2400" b="1" i="1" dirty="0">
              <a:solidFill>
                <a:srgbClr val="002060"/>
              </a:solidFill>
              <a:ea typeface="Calibri"/>
              <a:cs typeface="Times New Roman"/>
            </a:endParaRPr>
          </a:p>
          <a:p>
            <a:pPr algn="just">
              <a:lnSpc>
                <a:spcPct val="115000"/>
              </a:lnSpc>
              <a:spcBef>
                <a:spcPts val="600"/>
              </a:spcBef>
              <a:spcAft>
                <a:spcPts val="600"/>
              </a:spcAft>
            </a:pPr>
            <a:r>
              <a:rPr lang="ka-GE" b="1" i="1" dirty="0">
                <a:solidFill>
                  <a:srgbClr val="002060"/>
                </a:solidFill>
                <a:ea typeface="Calibri"/>
                <a:cs typeface="Times New Roman"/>
              </a:rPr>
              <a:t>აღნიშნული ღონისძიება მიზნად ისახავს რეზერვუარებში ნავთობპროდუქტების მიღების (ე.წ. ,,დიდი სუნთქვის“) და შენახვის (ე.წ. „მცირე სუნთქვის“) დროს ატმოსფერულ ჰაერში მავნე ნივთიერებების გაფრქვევის შემცირებას.</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1381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Arial" panose="020B0604020202020204" pitchFamily="34" charset="0"/>
                <a:cs typeface="Arial" panose="020B0604020202020204" pitchFamily="34" charset="0"/>
              </a:rPr>
              <a:t>დაგეგმილი საქმიანობა</a:t>
            </a:r>
            <a:endParaRPr lang="ru-RU" sz="2800" dirty="0">
              <a:solidFill>
                <a:srgbClr val="C00000"/>
              </a:solidFill>
              <a:latin typeface="Arial" panose="020B0604020202020204" pitchFamily="34" charset="0"/>
              <a:cs typeface="Arial" panose="020B0604020202020204" pitchFamily="34" charset="0"/>
            </a:endParaRPr>
          </a:p>
        </p:txBody>
      </p:sp>
      <p:sp>
        <p:nvSpPr>
          <p:cNvPr id="2" name="Прямоугольник 1"/>
          <p:cNvSpPr/>
          <p:nvPr/>
        </p:nvSpPr>
        <p:spPr>
          <a:xfrm>
            <a:off x="0" y="1052740"/>
            <a:ext cx="9036496" cy="2061077"/>
          </a:xfrm>
          <a:prstGeom prst="rect">
            <a:avLst/>
          </a:prstGeom>
        </p:spPr>
        <p:txBody>
          <a:bodyPr wrap="square">
            <a:spAutoFit/>
          </a:bodyPr>
          <a:lstStyle/>
          <a:p>
            <a:pPr marL="342900" lvl="0" indent="-342900" algn="just">
              <a:lnSpc>
                <a:spcPct val="115000"/>
              </a:lnSpc>
              <a:spcAft>
                <a:spcPts val="1000"/>
              </a:spcAft>
              <a:buFont typeface="Wingdings" panose="05000000000000000000" pitchFamily="2" charset="2"/>
              <a:buChar char="q"/>
            </a:pPr>
            <a:r>
              <a:rPr lang="ka-GE" sz="2000" b="1" dirty="0">
                <a:solidFill>
                  <a:srgbClr val="3333FF"/>
                </a:solidFill>
                <a:ea typeface="Calibri"/>
                <a:cs typeface="Sylfaen"/>
              </a:rPr>
              <a:t>5 </a:t>
            </a:r>
            <a:r>
              <a:rPr lang="ru-RU" sz="2000" b="1" dirty="0">
                <a:solidFill>
                  <a:srgbClr val="3333FF"/>
                </a:solidFill>
                <a:latin typeface="Sylfaen"/>
                <a:ea typeface="Calibri"/>
                <a:cs typeface="Sylfaen"/>
              </a:rPr>
              <a:t>х </a:t>
            </a:r>
            <a:r>
              <a:rPr lang="ka-GE" sz="2000" b="1" dirty="0">
                <a:solidFill>
                  <a:srgbClr val="3333FF"/>
                </a:solidFill>
                <a:ea typeface="Calibri"/>
                <a:cs typeface="Sylfaen"/>
              </a:rPr>
              <a:t>5</a:t>
            </a:r>
            <a:r>
              <a:rPr lang="ka-GE" sz="2000" b="1" dirty="0">
                <a:solidFill>
                  <a:srgbClr val="3333FF"/>
                </a:solidFill>
                <a:ea typeface="Calibri"/>
                <a:cs typeface="Times New Roman"/>
              </a:rPr>
              <a:t> 000 </a:t>
            </a:r>
            <a:r>
              <a:rPr lang="ka-GE" sz="2000" b="1" dirty="0">
                <a:solidFill>
                  <a:srgbClr val="3333FF"/>
                </a:solidFill>
                <a:ea typeface="Calibri"/>
                <a:cs typeface="Sylfaen"/>
              </a:rPr>
              <a:t>მ</a:t>
            </a:r>
            <a:r>
              <a:rPr lang="ka-GE" sz="2000" b="1" baseline="30000" dirty="0">
                <a:solidFill>
                  <a:srgbClr val="3333FF"/>
                </a:solidFill>
                <a:ea typeface="Calibri"/>
                <a:cs typeface="Times New Roman"/>
              </a:rPr>
              <a:t>3</a:t>
            </a:r>
            <a:r>
              <a:rPr lang="ka-GE" sz="2000" b="1" dirty="0">
                <a:solidFill>
                  <a:srgbClr val="3333FF"/>
                </a:solidFill>
                <a:ea typeface="Calibri"/>
                <a:cs typeface="Times New Roman"/>
              </a:rPr>
              <a:t> </a:t>
            </a:r>
            <a:r>
              <a:rPr lang="ka-GE" sz="2000" b="1" dirty="0">
                <a:solidFill>
                  <a:srgbClr val="3333FF"/>
                </a:solidFill>
                <a:ea typeface="Calibri"/>
                <a:cs typeface="Sylfaen"/>
              </a:rPr>
              <a:t>მოცულობის</a:t>
            </a:r>
            <a:r>
              <a:rPr lang="ka-GE" sz="2000" b="1" dirty="0">
                <a:solidFill>
                  <a:srgbClr val="3333FF"/>
                </a:solidFill>
                <a:ea typeface="Calibri"/>
                <a:cs typeface="Times New Roman"/>
              </a:rPr>
              <a:t> </a:t>
            </a:r>
            <a:r>
              <a:rPr lang="ka-GE" sz="2000" b="1" dirty="0">
                <a:solidFill>
                  <a:srgbClr val="3333FF"/>
                </a:solidFill>
                <a:ea typeface="Calibri"/>
                <a:cs typeface="Sylfaen"/>
              </a:rPr>
              <a:t>ნავთობის</a:t>
            </a:r>
            <a:r>
              <a:rPr lang="ka-GE" sz="2000" b="1" dirty="0">
                <a:solidFill>
                  <a:srgbClr val="3333FF"/>
                </a:solidFill>
                <a:ea typeface="Calibri"/>
                <a:cs typeface="Times New Roman"/>
              </a:rPr>
              <a:t> </a:t>
            </a:r>
            <a:r>
              <a:rPr lang="ka-GE" sz="2000" b="1" dirty="0">
                <a:solidFill>
                  <a:srgbClr val="3333FF"/>
                </a:solidFill>
                <a:ea typeface="Calibri"/>
                <a:cs typeface="Sylfaen"/>
              </a:rPr>
              <a:t>შესანახი</a:t>
            </a:r>
            <a:r>
              <a:rPr lang="ka-GE" sz="2000" b="1" dirty="0">
                <a:solidFill>
                  <a:srgbClr val="3333FF"/>
                </a:solidFill>
                <a:ea typeface="Calibri"/>
                <a:cs typeface="Times New Roman"/>
              </a:rPr>
              <a:t> </a:t>
            </a:r>
            <a:r>
              <a:rPr lang="ka-GE" sz="2000" b="1" dirty="0">
                <a:solidFill>
                  <a:srgbClr val="3333FF"/>
                </a:solidFill>
                <a:ea typeface="Calibri"/>
                <a:cs typeface="Sylfaen"/>
              </a:rPr>
              <a:t>სტაციონარულ</a:t>
            </a:r>
            <a:r>
              <a:rPr lang="ka-GE" sz="2000" b="1" dirty="0">
                <a:solidFill>
                  <a:srgbClr val="3333FF"/>
                </a:solidFill>
                <a:ea typeface="Calibri"/>
                <a:cs typeface="Times New Roman"/>
              </a:rPr>
              <a:t> </a:t>
            </a:r>
            <a:r>
              <a:rPr lang="ka-GE" sz="2000" b="1" dirty="0">
                <a:solidFill>
                  <a:srgbClr val="3333FF"/>
                </a:solidFill>
                <a:ea typeface="Calibri"/>
                <a:cs typeface="Sylfaen"/>
              </a:rPr>
              <a:t>სახურავიანი</a:t>
            </a:r>
            <a:r>
              <a:rPr lang="ka-GE" sz="2000" b="1" dirty="0">
                <a:solidFill>
                  <a:srgbClr val="3333FF"/>
                </a:solidFill>
                <a:ea typeface="Calibri"/>
                <a:cs typeface="Times New Roman"/>
              </a:rPr>
              <a:t> </a:t>
            </a:r>
            <a:r>
              <a:rPr lang="ka-GE" sz="2000" b="1" dirty="0">
                <a:solidFill>
                  <a:srgbClr val="3333FF"/>
                </a:solidFill>
                <a:ea typeface="Calibri"/>
                <a:cs typeface="Sylfaen"/>
              </a:rPr>
              <a:t>რეზერვუარის</a:t>
            </a:r>
            <a:r>
              <a:rPr lang="ka-GE" sz="2000" b="1" dirty="0">
                <a:solidFill>
                  <a:srgbClr val="3333FF"/>
                </a:solidFill>
                <a:ea typeface="Calibri"/>
                <a:cs typeface="Times New Roman"/>
              </a:rPr>
              <a:t> </a:t>
            </a:r>
            <a:r>
              <a:rPr lang="ka-GE" sz="2000" b="1" dirty="0">
                <a:solidFill>
                  <a:srgbClr val="3333FF"/>
                </a:solidFill>
                <a:ea typeface="Calibri"/>
                <a:cs typeface="Sylfaen"/>
              </a:rPr>
              <a:t>მშენებლობა</a:t>
            </a:r>
            <a:r>
              <a:rPr lang="ka-GE" sz="2000" b="1" dirty="0">
                <a:solidFill>
                  <a:srgbClr val="3333FF"/>
                </a:solidFill>
                <a:ea typeface="Calibri"/>
                <a:cs typeface="Times New Roman"/>
              </a:rPr>
              <a:t> ტერიტორიაზე, რომელიც განლაგებულია ნედლი ნავთობის უბნის თავისუფალ მიწის ნაკვეთზე </a:t>
            </a:r>
            <a:r>
              <a:rPr lang="ru-RU" sz="2000" b="1" dirty="0">
                <a:solidFill>
                  <a:srgbClr val="3333FF"/>
                </a:solidFill>
                <a:latin typeface="Sylfaen"/>
                <a:ea typeface="Calibri"/>
                <a:cs typeface="Sylfaen"/>
              </a:rPr>
              <a:t>№№ </a:t>
            </a:r>
            <a:r>
              <a:rPr lang="ka-GE" sz="2000" b="1" dirty="0">
                <a:solidFill>
                  <a:srgbClr val="3333FF"/>
                </a:solidFill>
                <a:ea typeface="Calibri"/>
                <a:cs typeface="Sylfaen"/>
              </a:rPr>
              <a:t>161-164 და </a:t>
            </a:r>
            <a:r>
              <a:rPr lang="ka-GE" sz="2000" b="1" dirty="0">
                <a:solidFill>
                  <a:srgbClr val="3333FF"/>
                </a:solidFill>
                <a:ea typeface="Calibri"/>
                <a:cs typeface="Times New Roman"/>
              </a:rPr>
              <a:t> </a:t>
            </a:r>
            <a:r>
              <a:rPr lang="ru-RU" sz="2000" b="1" dirty="0">
                <a:solidFill>
                  <a:srgbClr val="3333FF"/>
                </a:solidFill>
                <a:latin typeface="Sylfaen"/>
                <a:ea typeface="Calibri"/>
                <a:cs typeface="Sylfaen"/>
              </a:rPr>
              <a:t>№№ </a:t>
            </a:r>
            <a:r>
              <a:rPr lang="ka-GE" sz="2000" b="1" dirty="0">
                <a:solidFill>
                  <a:srgbClr val="3333FF"/>
                </a:solidFill>
                <a:ea typeface="Calibri"/>
                <a:cs typeface="Sylfaen"/>
              </a:rPr>
              <a:t>112, 114 და 116 ბუფერული რეზერვუარებს შორის მონაკვეთზე</a:t>
            </a:r>
            <a:r>
              <a:rPr lang="ka-GE" sz="2000" b="1" dirty="0" smtClean="0">
                <a:solidFill>
                  <a:srgbClr val="3333FF"/>
                </a:solidFill>
                <a:ea typeface="Calibri"/>
                <a:cs typeface="Times New Roman"/>
              </a:rPr>
              <a:t>;</a:t>
            </a:r>
          </a:p>
          <a:p>
            <a:pPr marL="342900" lvl="0" indent="-342900" algn="just">
              <a:lnSpc>
                <a:spcPct val="115000"/>
              </a:lnSpc>
              <a:spcAft>
                <a:spcPts val="1000"/>
              </a:spcAft>
              <a:buFont typeface="+mj-lt"/>
              <a:buAutoNum type="arabicPeriod"/>
            </a:pPr>
            <a:endParaRPr lang="ru-RU" sz="2400" dirty="0">
              <a:ea typeface="Calibri"/>
              <a:cs typeface="Times New Roman"/>
            </a:endParaRPr>
          </a:p>
        </p:txBody>
      </p:sp>
      <p:sp>
        <p:nvSpPr>
          <p:cNvPr id="5" name="Прямоугольник 4"/>
          <p:cNvSpPr/>
          <p:nvPr/>
        </p:nvSpPr>
        <p:spPr>
          <a:xfrm>
            <a:off x="0" y="2652293"/>
            <a:ext cx="9144000" cy="1015663"/>
          </a:xfrm>
          <a:prstGeom prst="rect">
            <a:avLst/>
          </a:prstGeom>
        </p:spPr>
        <p:txBody>
          <a:bodyPr wrap="square">
            <a:spAutoFit/>
          </a:bodyPr>
          <a:lstStyle/>
          <a:p>
            <a:pPr marL="285750" indent="-285750">
              <a:buFont typeface="Wingdings" panose="05000000000000000000" pitchFamily="2" charset="2"/>
              <a:buChar char="q"/>
            </a:pPr>
            <a:r>
              <a:rPr lang="ka-GE" sz="2000" b="1" dirty="0" smtClean="0">
                <a:solidFill>
                  <a:srgbClr val="3333FF"/>
                </a:solidFill>
                <a:ea typeface="Calibri"/>
                <a:cs typeface="Times New Roman"/>
              </a:rPr>
              <a:t> 5000 </a:t>
            </a:r>
            <a:r>
              <a:rPr lang="ka-GE" sz="2000" b="1" dirty="0">
                <a:solidFill>
                  <a:srgbClr val="3333FF"/>
                </a:solidFill>
                <a:ea typeface="Calibri"/>
                <a:cs typeface="Times New Roman"/>
              </a:rPr>
              <a:t>მ</a:t>
            </a:r>
            <a:r>
              <a:rPr lang="ka-GE" sz="2000" b="1" baseline="30000" dirty="0">
                <a:solidFill>
                  <a:srgbClr val="3333FF"/>
                </a:solidFill>
                <a:ea typeface="Calibri"/>
                <a:cs typeface="Times New Roman"/>
              </a:rPr>
              <a:t>3</a:t>
            </a:r>
            <a:r>
              <a:rPr lang="ka-GE" sz="2000" b="1" dirty="0">
                <a:solidFill>
                  <a:srgbClr val="3333FF"/>
                </a:solidFill>
                <a:ea typeface="Calibri"/>
                <a:cs typeface="Times New Roman"/>
              </a:rPr>
              <a:t> მოცულობის 5 ახალი რეზერვუარის აღჭურვა </a:t>
            </a:r>
            <a:r>
              <a:rPr lang="ka-GE" sz="2000" b="1" dirty="0">
                <a:solidFill>
                  <a:srgbClr val="3333FF"/>
                </a:solidFill>
                <a:ea typeface="Calibri"/>
                <a:cs typeface="Sylfaen"/>
              </a:rPr>
              <a:t>ტექნოლოგიური</a:t>
            </a:r>
            <a:r>
              <a:rPr lang="ru-RU" sz="2000" b="1" dirty="0">
                <a:solidFill>
                  <a:srgbClr val="3333FF"/>
                </a:solidFill>
                <a:latin typeface="Sylfaen"/>
                <a:ea typeface="Calibri"/>
                <a:cs typeface="Times New Roman"/>
              </a:rPr>
              <a:t>, </a:t>
            </a:r>
            <a:r>
              <a:rPr lang="ka-GE" sz="2000" b="1" dirty="0">
                <a:solidFill>
                  <a:srgbClr val="3333FF"/>
                </a:solidFill>
                <a:ea typeface="Calibri"/>
                <a:cs typeface="Times New Roman"/>
              </a:rPr>
              <a:t>ხანძარსაწინააღმდეგო წყლის, ქაფის, კანალიზაციის და აირგამყვანი მილსადენების სისტემებით.</a:t>
            </a:r>
            <a:endParaRPr lang="ru-RU" sz="2000" dirty="0">
              <a:solidFill>
                <a:srgbClr val="3333FF"/>
              </a:solidFill>
            </a:endParaRPr>
          </a:p>
        </p:txBody>
      </p:sp>
      <p:sp>
        <p:nvSpPr>
          <p:cNvPr id="7" name="Прямоугольник 6"/>
          <p:cNvSpPr/>
          <p:nvPr/>
        </p:nvSpPr>
        <p:spPr>
          <a:xfrm>
            <a:off x="0" y="3700798"/>
            <a:ext cx="9144000" cy="446276"/>
          </a:xfrm>
          <a:prstGeom prst="rect">
            <a:avLst/>
          </a:prstGeom>
        </p:spPr>
        <p:txBody>
          <a:bodyPr wrap="square">
            <a:spAutoFit/>
          </a:bodyPr>
          <a:lstStyle/>
          <a:p>
            <a:pPr marL="285750" lvl="0" indent="-285750" algn="just">
              <a:lnSpc>
                <a:spcPct val="115000"/>
              </a:lnSpc>
              <a:spcAft>
                <a:spcPts val="1000"/>
              </a:spcAft>
              <a:buFont typeface="Wingdings" panose="05000000000000000000" pitchFamily="2" charset="2"/>
              <a:buChar char="q"/>
            </a:pPr>
            <a:r>
              <a:rPr lang="ru-RU" sz="2000" b="1" dirty="0">
                <a:solidFill>
                  <a:srgbClr val="3333FF"/>
                </a:solidFill>
                <a:latin typeface="Sylfaen"/>
                <a:ea typeface="Calibri"/>
                <a:cs typeface="Times New Roman"/>
              </a:rPr>
              <a:t>№5 </a:t>
            </a:r>
            <a:r>
              <a:rPr lang="ka-GE" sz="2000" b="1" dirty="0">
                <a:solidFill>
                  <a:srgbClr val="3333FF"/>
                </a:solidFill>
                <a:ea typeface="Calibri"/>
                <a:cs typeface="Times New Roman"/>
              </a:rPr>
              <a:t>სარკინიგზო ესტაკადის ტექნიკური გადაიარაღება:</a:t>
            </a:r>
            <a:endParaRPr lang="ru-RU" sz="2000" dirty="0">
              <a:solidFill>
                <a:srgbClr val="3333FF"/>
              </a:solidFill>
              <a:ea typeface="Calibri"/>
              <a:cs typeface="Times New Roman"/>
            </a:endParaRPr>
          </a:p>
        </p:txBody>
      </p:sp>
      <p:sp>
        <p:nvSpPr>
          <p:cNvPr id="8" name="Прямоугольник 7"/>
          <p:cNvSpPr/>
          <p:nvPr/>
        </p:nvSpPr>
        <p:spPr>
          <a:xfrm>
            <a:off x="0" y="4139620"/>
            <a:ext cx="9036496" cy="1154162"/>
          </a:xfrm>
          <a:prstGeom prst="rect">
            <a:avLst/>
          </a:prstGeom>
        </p:spPr>
        <p:txBody>
          <a:bodyPr wrap="square">
            <a:spAutoFit/>
          </a:bodyPr>
          <a:lstStyle/>
          <a:p>
            <a:pPr marL="285750" lvl="0" indent="-285750" algn="just">
              <a:lnSpc>
                <a:spcPct val="115000"/>
              </a:lnSpc>
              <a:spcAft>
                <a:spcPts val="1000"/>
              </a:spcAft>
              <a:buFont typeface="Wingdings" panose="05000000000000000000" pitchFamily="2" charset="2"/>
              <a:buChar char="q"/>
            </a:pPr>
            <a:r>
              <a:rPr lang="ka-GE" sz="2000" b="1" dirty="0">
                <a:solidFill>
                  <a:srgbClr val="3333FF"/>
                </a:solidFill>
                <a:ea typeface="Calibri"/>
                <a:cs typeface="Times New Roman"/>
              </a:rPr>
              <a:t>ნათელი ნავთობპროდუქტების გადატვირთვის სატუმბო სადგურისათვის ფარდულის მშენებლობა და ნავთის უბნიდან დემონტირებული 4 სატუმბო დანადგარის მონტაჟი.</a:t>
            </a:r>
            <a:endParaRPr lang="ru-RU" sz="2000" dirty="0">
              <a:solidFill>
                <a:srgbClr val="3333FF"/>
              </a:solidFill>
              <a:ea typeface="Calibri"/>
              <a:cs typeface="Times New Roman"/>
            </a:endParaRPr>
          </a:p>
        </p:txBody>
      </p:sp>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rcRect t="3171"/>
          <a:stretch>
            <a:fillRect/>
          </a:stretch>
        </p:blipFill>
        <p:spPr bwMode="auto">
          <a:xfrm>
            <a:off x="7107684" y="4941168"/>
            <a:ext cx="1928812" cy="168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705" y="5372228"/>
            <a:ext cx="1176337"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219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11" y="5791433"/>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descr="20191211_093547"/>
          <p:cNvPicPr/>
          <p:nvPr/>
        </p:nvPicPr>
        <p:blipFill>
          <a:blip r:embed="rId4">
            <a:extLst>
              <a:ext uri="{28A0092B-C50C-407E-A947-70E740481C1C}">
                <a14:useLocalDpi xmlns:a14="http://schemas.microsoft.com/office/drawing/2010/main" val="0"/>
              </a:ext>
            </a:extLst>
          </a:blip>
          <a:srcRect b="42931"/>
          <a:stretch>
            <a:fillRect/>
          </a:stretch>
        </p:blipFill>
        <p:spPr bwMode="auto">
          <a:xfrm>
            <a:off x="65454" y="1124762"/>
            <a:ext cx="4506595" cy="2392680"/>
          </a:xfrm>
          <a:prstGeom prst="rect">
            <a:avLst/>
          </a:prstGeom>
          <a:noFill/>
          <a:ln>
            <a:noFill/>
          </a:ln>
        </p:spPr>
      </p:pic>
      <p:pic>
        <p:nvPicPr>
          <p:cNvPr id="8" name="Рисунок 7" descr="C:\Users\gordeladzet\Desktop\объединенный\реконструкция осн территории\новый Р_5000 ОВОС\ექსკავაცია_Страница_2.jpg"/>
          <p:cNvPicPr/>
          <p:nvPr/>
        </p:nvPicPr>
        <p:blipFill rotWithShape="1">
          <a:blip r:embed="rId5" cstate="print">
            <a:extLst>
              <a:ext uri="{28A0092B-C50C-407E-A947-70E740481C1C}">
                <a14:useLocalDpi xmlns:a14="http://schemas.microsoft.com/office/drawing/2010/main" val="0"/>
              </a:ext>
            </a:extLst>
          </a:blip>
          <a:srcRect l="19048" t="6866" r="2014" b="35482"/>
          <a:stretch/>
        </p:blipFill>
        <p:spPr bwMode="auto">
          <a:xfrm>
            <a:off x="4716016" y="1043143"/>
            <a:ext cx="3960440" cy="4618205"/>
          </a:xfrm>
          <a:prstGeom prst="rect">
            <a:avLst/>
          </a:prstGeom>
          <a:noFill/>
          <a:ln w="9525">
            <a:solidFill>
              <a:sysClr val="windowText" lastClr="0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5228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11" y="5791433"/>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5431" y="937741"/>
            <a:ext cx="9036496" cy="4541756"/>
          </a:xfrm>
          <a:prstGeom prst="rect">
            <a:avLst/>
          </a:prstGeom>
        </p:spPr>
        <p:txBody>
          <a:bodyPr wrap="square">
            <a:spAutoFit/>
          </a:bodyPr>
          <a:lstStyle/>
          <a:p>
            <a:pPr algn="just">
              <a:lnSpc>
                <a:spcPct val="115000"/>
              </a:lnSpc>
              <a:spcAft>
                <a:spcPts val="1000"/>
              </a:spcAft>
            </a:pPr>
            <a:r>
              <a:rPr lang="ka-GE" b="1" i="1" dirty="0">
                <a:ea typeface="Calibri"/>
                <a:cs typeface="Sylfaen"/>
              </a:rPr>
              <a:t>დაგეგმილი</a:t>
            </a:r>
            <a:r>
              <a:rPr lang="ka-GE" b="1" i="1" dirty="0">
                <a:latin typeface="Calibri"/>
                <a:ea typeface="Calibri"/>
                <a:cs typeface="Times New Roman"/>
              </a:rPr>
              <a:t> </a:t>
            </a:r>
            <a:r>
              <a:rPr lang="ka-GE" b="1" i="1" dirty="0">
                <a:ea typeface="Calibri"/>
                <a:cs typeface="Sylfaen"/>
              </a:rPr>
              <a:t>საქმიანობის</a:t>
            </a:r>
            <a:r>
              <a:rPr lang="ka-GE" b="1" i="1" dirty="0">
                <a:latin typeface="Calibri"/>
                <a:ea typeface="Calibri"/>
                <a:cs typeface="Times New Roman"/>
              </a:rPr>
              <a:t> </a:t>
            </a:r>
            <a:r>
              <a:rPr lang="ka-GE" b="1" i="1" dirty="0">
                <a:ea typeface="Calibri"/>
                <a:cs typeface="Sylfaen"/>
              </a:rPr>
              <a:t>გარემოზე</a:t>
            </a:r>
            <a:r>
              <a:rPr lang="ka-GE" b="1" i="1" dirty="0">
                <a:latin typeface="Calibri"/>
                <a:ea typeface="Calibri"/>
                <a:cs typeface="Times New Roman"/>
              </a:rPr>
              <a:t> </a:t>
            </a:r>
            <a:r>
              <a:rPr lang="ka-GE" b="1" i="1" dirty="0">
                <a:ea typeface="Calibri"/>
                <a:cs typeface="Sylfaen"/>
              </a:rPr>
              <a:t>ზემოქმედების</a:t>
            </a:r>
            <a:r>
              <a:rPr lang="ka-GE" b="1" i="1" dirty="0">
                <a:latin typeface="Calibri"/>
                <a:ea typeface="Calibri"/>
                <a:cs typeface="Times New Roman"/>
              </a:rPr>
              <a:t> </a:t>
            </a:r>
            <a:r>
              <a:rPr lang="ka-GE" b="1" i="1" dirty="0">
                <a:ea typeface="Calibri"/>
                <a:cs typeface="Sylfaen"/>
              </a:rPr>
              <a:t>შეფასებამ</a:t>
            </a:r>
            <a:r>
              <a:rPr lang="ka-GE" b="1" i="1" dirty="0">
                <a:latin typeface="Calibri"/>
                <a:ea typeface="Calibri"/>
                <a:cs typeface="Times New Roman"/>
              </a:rPr>
              <a:t>, </a:t>
            </a:r>
            <a:r>
              <a:rPr lang="ka-GE" b="1" i="1" dirty="0">
                <a:ea typeface="Calibri"/>
                <a:cs typeface="Sylfaen"/>
              </a:rPr>
              <a:t>მოსალოდნელ</a:t>
            </a:r>
            <a:r>
              <a:rPr lang="ka-GE" b="1" i="1" dirty="0">
                <a:latin typeface="Calibri"/>
                <a:ea typeface="Calibri"/>
                <a:cs typeface="Times New Roman"/>
              </a:rPr>
              <a:t> </a:t>
            </a:r>
            <a:r>
              <a:rPr lang="ka-GE" b="1" i="1" dirty="0">
                <a:ea typeface="Calibri"/>
                <a:cs typeface="Sylfaen"/>
              </a:rPr>
              <a:t>ნეგატიურ</a:t>
            </a:r>
            <a:r>
              <a:rPr lang="ka-GE" b="1" i="1" dirty="0">
                <a:latin typeface="Calibri"/>
                <a:ea typeface="Calibri"/>
                <a:cs typeface="Times New Roman"/>
              </a:rPr>
              <a:t> </a:t>
            </a:r>
            <a:r>
              <a:rPr lang="ka-GE" b="1" i="1" dirty="0">
                <a:ea typeface="Calibri"/>
                <a:cs typeface="Sylfaen"/>
              </a:rPr>
              <a:t>ზემოქმედებასთან</a:t>
            </a:r>
            <a:r>
              <a:rPr lang="ka-GE" b="1" i="1" dirty="0">
                <a:latin typeface="Calibri"/>
                <a:ea typeface="Calibri"/>
                <a:cs typeface="Times New Roman"/>
              </a:rPr>
              <a:t> </a:t>
            </a:r>
            <a:r>
              <a:rPr lang="ka-GE" b="1" i="1" dirty="0">
                <a:ea typeface="Calibri"/>
                <a:cs typeface="Sylfaen"/>
              </a:rPr>
              <a:t>ერთად</a:t>
            </a:r>
            <a:r>
              <a:rPr lang="ka-GE" b="1" i="1" dirty="0">
                <a:latin typeface="Calibri"/>
                <a:ea typeface="Calibri"/>
                <a:cs typeface="Times New Roman"/>
              </a:rPr>
              <a:t> </a:t>
            </a:r>
            <a:r>
              <a:rPr lang="ka-GE" b="1" i="1" dirty="0">
                <a:ea typeface="Calibri"/>
                <a:cs typeface="Sylfaen"/>
              </a:rPr>
              <a:t>გამოავლინა</a:t>
            </a:r>
            <a:r>
              <a:rPr lang="ka-GE" b="1" i="1" dirty="0">
                <a:latin typeface="Calibri"/>
                <a:ea typeface="Calibri"/>
                <a:cs typeface="Times New Roman"/>
              </a:rPr>
              <a:t> </a:t>
            </a:r>
            <a:r>
              <a:rPr lang="ka-GE" b="1" i="1" dirty="0">
                <a:ea typeface="Calibri"/>
                <a:cs typeface="Sylfaen"/>
              </a:rPr>
              <a:t>მნიშვნელოვანი</a:t>
            </a:r>
            <a:r>
              <a:rPr lang="ka-GE" b="1" i="1" dirty="0">
                <a:latin typeface="Calibri"/>
                <a:ea typeface="Calibri"/>
                <a:cs typeface="Times New Roman"/>
              </a:rPr>
              <a:t> </a:t>
            </a:r>
            <a:r>
              <a:rPr lang="ka-GE" b="1" i="1" dirty="0">
                <a:ea typeface="Calibri"/>
                <a:cs typeface="Sylfaen"/>
              </a:rPr>
              <a:t>დადებით</a:t>
            </a:r>
            <a:r>
              <a:rPr lang="ka-GE" b="1" i="1" dirty="0">
                <a:latin typeface="Calibri"/>
                <a:ea typeface="Calibri"/>
                <a:cs typeface="Times New Roman"/>
              </a:rPr>
              <a:t> </a:t>
            </a:r>
            <a:r>
              <a:rPr lang="ka-GE" b="1" i="1" dirty="0">
                <a:ea typeface="Calibri"/>
                <a:cs typeface="Sylfaen"/>
              </a:rPr>
              <a:t>ასპექტები</a:t>
            </a:r>
            <a:r>
              <a:rPr lang="ka-GE" b="1" i="1" dirty="0">
                <a:latin typeface="Calibri"/>
                <a:ea typeface="Calibri"/>
                <a:cs typeface="Times New Roman"/>
              </a:rPr>
              <a:t>, </a:t>
            </a:r>
            <a:r>
              <a:rPr lang="ka-GE" b="1" i="1" dirty="0">
                <a:ea typeface="Calibri"/>
                <a:cs typeface="Sylfaen"/>
              </a:rPr>
              <a:t>რომელთა</a:t>
            </a:r>
            <a:r>
              <a:rPr lang="ka-GE" b="1" i="1" dirty="0">
                <a:latin typeface="Calibri"/>
                <a:ea typeface="Calibri"/>
                <a:cs typeface="Times New Roman"/>
              </a:rPr>
              <a:t> </a:t>
            </a:r>
            <a:r>
              <a:rPr lang="ka-GE" b="1" i="1" dirty="0">
                <a:ea typeface="Calibri"/>
                <a:cs typeface="Sylfaen"/>
              </a:rPr>
              <a:t>რეალიზაცია</a:t>
            </a:r>
            <a:r>
              <a:rPr lang="ka-GE" b="1" i="1" dirty="0">
                <a:latin typeface="Calibri"/>
                <a:ea typeface="Calibri"/>
                <a:cs typeface="Times New Roman"/>
              </a:rPr>
              <a:t> </a:t>
            </a:r>
            <a:r>
              <a:rPr lang="ka-GE" b="1" i="1" dirty="0">
                <a:ea typeface="Calibri"/>
                <a:cs typeface="Sylfaen"/>
              </a:rPr>
              <a:t>არ</a:t>
            </a:r>
            <a:r>
              <a:rPr lang="ka-GE" b="1" i="1" dirty="0">
                <a:latin typeface="Calibri"/>
                <a:ea typeface="Calibri"/>
                <a:cs typeface="Times New Roman"/>
              </a:rPr>
              <a:t> </a:t>
            </a:r>
            <a:r>
              <a:rPr lang="ka-GE" b="1" i="1" dirty="0">
                <a:ea typeface="Calibri"/>
                <a:cs typeface="Sylfaen"/>
              </a:rPr>
              <a:t>მოხდება</a:t>
            </a:r>
            <a:r>
              <a:rPr lang="ka-GE" b="1" i="1" dirty="0">
                <a:latin typeface="Calibri"/>
                <a:ea typeface="Calibri"/>
                <a:cs typeface="Times New Roman"/>
              </a:rPr>
              <a:t> </a:t>
            </a:r>
            <a:r>
              <a:rPr lang="ka-GE" b="1" i="1" dirty="0">
                <a:ea typeface="Calibri"/>
                <a:cs typeface="Sylfaen"/>
              </a:rPr>
              <a:t>პროექტის</a:t>
            </a:r>
            <a:r>
              <a:rPr lang="ka-GE" b="1" i="1" dirty="0">
                <a:latin typeface="Calibri"/>
                <a:ea typeface="Calibri"/>
                <a:cs typeface="Times New Roman"/>
              </a:rPr>
              <a:t> </a:t>
            </a:r>
            <a:r>
              <a:rPr lang="ka-GE" b="1" i="1" dirty="0">
                <a:ea typeface="Calibri"/>
                <a:cs typeface="Sylfaen"/>
              </a:rPr>
              <a:t>განუხორციელებლობის</a:t>
            </a:r>
            <a:r>
              <a:rPr lang="ka-GE" b="1" i="1" dirty="0">
                <a:latin typeface="Calibri"/>
                <a:ea typeface="Calibri"/>
                <a:cs typeface="Times New Roman"/>
              </a:rPr>
              <a:t> </a:t>
            </a:r>
            <a:r>
              <a:rPr lang="ka-GE" b="1" i="1" dirty="0">
                <a:ea typeface="Calibri"/>
                <a:cs typeface="Sylfaen"/>
              </a:rPr>
              <a:t>შემთხვევაში</a:t>
            </a:r>
            <a:r>
              <a:rPr lang="ka-GE" b="1" i="1" dirty="0">
                <a:latin typeface="Calibri"/>
                <a:ea typeface="Calibri"/>
                <a:cs typeface="Times New Roman"/>
              </a:rPr>
              <a:t>, </a:t>
            </a:r>
            <a:r>
              <a:rPr lang="ka-GE" b="1" i="1" dirty="0">
                <a:ea typeface="Calibri"/>
                <a:cs typeface="Sylfaen"/>
              </a:rPr>
              <a:t>მათ</a:t>
            </a:r>
            <a:r>
              <a:rPr lang="ka-GE" b="1" i="1" dirty="0">
                <a:latin typeface="Calibri"/>
                <a:ea typeface="Calibri"/>
                <a:cs typeface="Times New Roman"/>
              </a:rPr>
              <a:t> </a:t>
            </a:r>
            <a:r>
              <a:rPr lang="ka-GE" b="1" i="1" dirty="0">
                <a:ea typeface="Calibri"/>
                <a:cs typeface="Sylfaen"/>
              </a:rPr>
              <a:t>შორის</a:t>
            </a:r>
            <a:r>
              <a:rPr lang="ka-GE" b="1" i="1" dirty="0">
                <a:latin typeface="Calibri"/>
                <a:ea typeface="Calibri"/>
                <a:cs typeface="Times New Roman"/>
              </a:rPr>
              <a:t>: </a:t>
            </a:r>
            <a:endParaRPr lang="ru-RU" sz="2400" b="1" i="1" dirty="0">
              <a:ea typeface="Calibri"/>
              <a:cs typeface="Times New Roman"/>
            </a:endParaRPr>
          </a:p>
          <a:p>
            <a:pPr marL="342900" lvl="0" indent="-342900">
              <a:buFont typeface="Wingdings"/>
              <a:buChar char=""/>
            </a:pPr>
            <a:r>
              <a:rPr lang="ka-GE" b="1" i="1" dirty="0">
                <a:cs typeface="Sylfaen"/>
              </a:rPr>
              <a:t>ტექნოლოგიური</a:t>
            </a:r>
            <a:r>
              <a:rPr lang="ka-GE" b="1" i="1" dirty="0"/>
              <a:t> </a:t>
            </a:r>
            <a:r>
              <a:rPr lang="ka-GE" b="1" i="1" dirty="0">
                <a:cs typeface="Sylfaen"/>
              </a:rPr>
              <a:t>ინფრასტრუქტურის</a:t>
            </a:r>
            <a:r>
              <a:rPr lang="ka-GE" b="1" i="1" dirty="0"/>
              <a:t> </a:t>
            </a:r>
            <a:r>
              <a:rPr lang="ka-GE" b="1" i="1" dirty="0">
                <a:cs typeface="Sylfaen"/>
              </a:rPr>
              <a:t>საიმედოობის</a:t>
            </a:r>
            <a:r>
              <a:rPr lang="ka-GE" b="1" i="1" dirty="0"/>
              <a:t> </a:t>
            </a:r>
            <a:r>
              <a:rPr lang="ka-GE" b="1" i="1" dirty="0">
                <a:cs typeface="Sylfaen"/>
              </a:rPr>
              <a:t>ზრდა</a:t>
            </a:r>
            <a:r>
              <a:rPr lang="ka-GE" b="1" i="1" dirty="0"/>
              <a:t>;</a:t>
            </a:r>
            <a:endParaRPr lang="ru-RU" b="1" i="1" dirty="0"/>
          </a:p>
          <a:p>
            <a:pPr marL="342900" lvl="0" indent="-342900">
              <a:buFont typeface="Wingdings"/>
              <a:buChar char=""/>
            </a:pPr>
            <a:r>
              <a:rPr lang="ka-GE" b="1" i="1" dirty="0">
                <a:cs typeface="Sylfaen"/>
              </a:rPr>
              <a:t>რეზერვუარების</a:t>
            </a:r>
            <a:r>
              <a:rPr lang="ka-GE" b="1" i="1" dirty="0"/>
              <a:t> </a:t>
            </a:r>
            <a:r>
              <a:rPr lang="ka-GE" b="1" i="1" dirty="0">
                <a:cs typeface="Sylfaen"/>
              </a:rPr>
              <a:t>და</a:t>
            </a:r>
            <a:r>
              <a:rPr lang="ka-GE" b="1" i="1" dirty="0"/>
              <a:t> </a:t>
            </a:r>
            <a:r>
              <a:rPr lang="ka-GE" b="1" i="1" dirty="0">
                <a:cs typeface="Sylfaen"/>
              </a:rPr>
              <a:t>ტექნოლოგიური</a:t>
            </a:r>
            <a:r>
              <a:rPr lang="ka-GE" b="1" i="1" dirty="0"/>
              <a:t> </a:t>
            </a:r>
            <a:r>
              <a:rPr lang="ka-GE" b="1" i="1" dirty="0">
                <a:cs typeface="Sylfaen"/>
              </a:rPr>
              <a:t>მილსადენების</a:t>
            </a:r>
            <a:r>
              <a:rPr lang="ka-GE" b="1" i="1" dirty="0"/>
              <a:t> </a:t>
            </a:r>
            <a:r>
              <a:rPr lang="ka-GE" b="1" i="1" dirty="0">
                <a:cs typeface="Sylfaen"/>
              </a:rPr>
              <a:t>ჰერმეტულობის</a:t>
            </a:r>
            <a:r>
              <a:rPr lang="ka-GE" b="1" i="1" dirty="0"/>
              <a:t> </a:t>
            </a:r>
            <a:r>
              <a:rPr lang="ka-GE" b="1" i="1" dirty="0">
                <a:cs typeface="Sylfaen"/>
              </a:rPr>
              <a:t>გარანტიები</a:t>
            </a:r>
            <a:r>
              <a:rPr lang="ka-GE" b="1" i="1" dirty="0"/>
              <a:t> </a:t>
            </a:r>
            <a:r>
              <a:rPr lang="ka-GE" b="1" i="1" dirty="0">
                <a:cs typeface="Sylfaen"/>
              </a:rPr>
              <a:t>და</a:t>
            </a:r>
            <a:r>
              <a:rPr lang="ka-GE" b="1" i="1" dirty="0"/>
              <a:t> </a:t>
            </a:r>
            <a:r>
              <a:rPr lang="ka-GE" b="1" i="1" dirty="0">
                <a:cs typeface="Sylfaen"/>
              </a:rPr>
              <a:t>ნავთობის</a:t>
            </a:r>
            <a:r>
              <a:rPr lang="ka-GE" b="1" i="1" dirty="0"/>
              <a:t> </a:t>
            </a:r>
            <a:r>
              <a:rPr lang="ka-GE" b="1" i="1" dirty="0">
                <a:cs typeface="Sylfaen"/>
              </a:rPr>
              <a:t>ავარიული</a:t>
            </a:r>
            <a:r>
              <a:rPr lang="ka-GE" b="1" i="1" dirty="0"/>
              <a:t> </a:t>
            </a:r>
            <a:r>
              <a:rPr lang="ka-GE" b="1" i="1" dirty="0">
                <a:cs typeface="Sylfaen"/>
              </a:rPr>
              <a:t>გაჟონვების</a:t>
            </a:r>
            <a:r>
              <a:rPr lang="ka-GE" b="1" i="1" dirty="0"/>
              <a:t> </a:t>
            </a:r>
            <a:r>
              <a:rPr lang="ka-GE" b="1" i="1" dirty="0">
                <a:cs typeface="Sylfaen"/>
              </a:rPr>
              <a:t>აღკვეთა</a:t>
            </a:r>
            <a:r>
              <a:rPr lang="ka-GE" b="1" i="1" dirty="0"/>
              <a:t>;</a:t>
            </a:r>
            <a:endParaRPr lang="ru-RU" b="1" i="1" dirty="0"/>
          </a:p>
          <a:p>
            <a:pPr marL="342900" lvl="0" indent="-342900">
              <a:buFont typeface="Wingdings"/>
              <a:buChar char=""/>
            </a:pPr>
            <a:r>
              <a:rPr lang="ka-GE" b="1" i="1" dirty="0">
                <a:cs typeface="Sylfaen"/>
              </a:rPr>
              <a:t>საწარმოს</a:t>
            </a:r>
            <a:r>
              <a:rPr lang="ka-GE" b="1" i="1" dirty="0"/>
              <a:t> </a:t>
            </a:r>
            <a:r>
              <a:rPr lang="ka-GE" b="1" i="1" dirty="0">
                <a:cs typeface="Sylfaen"/>
              </a:rPr>
              <a:t>ტექნოლოგიური</a:t>
            </a:r>
            <a:r>
              <a:rPr lang="ka-GE" b="1" i="1" dirty="0"/>
              <a:t> </a:t>
            </a:r>
            <a:r>
              <a:rPr lang="ka-GE" b="1" i="1" dirty="0">
                <a:cs typeface="Sylfaen"/>
              </a:rPr>
              <a:t>პროცესების</a:t>
            </a:r>
            <a:r>
              <a:rPr lang="ka-GE" b="1" i="1" dirty="0"/>
              <a:t> </a:t>
            </a:r>
            <a:r>
              <a:rPr lang="ka-GE" b="1" i="1" dirty="0">
                <a:cs typeface="Sylfaen"/>
              </a:rPr>
              <a:t>მოდერნიზაცია</a:t>
            </a:r>
            <a:r>
              <a:rPr lang="ka-GE" b="1" i="1" dirty="0"/>
              <a:t>;</a:t>
            </a:r>
            <a:endParaRPr lang="ru-RU" b="1" i="1" dirty="0"/>
          </a:p>
          <a:p>
            <a:pPr marL="342900" lvl="0" indent="-342900">
              <a:buFont typeface="Wingdings"/>
              <a:buChar char=""/>
            </a:pPr>
            <a:r>
              <a:rPr lang="ka-GE" b="1" i="1" dirty="0">
                <a:cs typeface="Sylfaen"/>
              </a:rPr>
              <a:t>ავარიული</a:t>
            </a:r>
            <a:r>
              <a:rPr lang="ka-GE" b="1" i="1" dirty="0"/>
              <a:t> </a:t>
            </a:r>
            <a:r>
              <a:rPr lang="ka-GE" b="1" i="1" dirty="0">
                <a:cs typeface="Sylfaen"/>
              </a:rPr>
              <a:t>სიტუაციების</a:t>
            </a:r>
            <a:r>
              <a:rPr lang="ka-GE" b="1" i="1" dirty="0"/>
              <a:t> </a:t>
            </a:r>
            <a:r>
              <a:rPr lang="ka-GE" b="1" i="1" dirty="0">
                <a:cs typeface="Sylfaen"/>
              </a:rPr>
              <a:t>რისკის</a:t>
            </a:r>
            <a:r>
              <a:rPr lang="ka-GE" b="1" i="1" dirty="0"/>
              <a:t> </a:t>
            </a:r>
            <a:r>
              <a:rPr lang="ka-GE" b="1" i="1" dirty="0">
                <a:cs typeface="Sylfaen"/>
              </a:rPr>
              <a:t>შემცირების</a:t>
            </a:r>
            <a:r>
              <a:rPr lang="ka-GE" b="1" i="1" dirty="0"/>
              <a:t> </a:t>
            </a:r>
            <a:r>
              <a:rPr lang="ka-GE" b="1" i="1" dirty="0">
                <a:cs typeface="Sylfaen"/>
              </a:rPr>
              <a:t>ღონისძიებების</a:t>
            </a:r>
            <a:r>
              <a:rPr lang="ka-GE" b="1" i="1" dirty="0"/>
              <a:t> </a:t>
            </a:r>
            <a:r>
              <a:rPr lang="ka-GE" b="1" i="1" dirty="0">
                <a:cs typeface="Sylfaen"/>
              </a:rPr>
              <a:t>გაძლიერება</a:t>
            </a:r>
            <a:r>
              <a:rPr lang="ka-GE" b="1" i="1" dirty="0"/>
              <a:t>;</a:t>
            </a:r>
            <a:endParaRPr lang="ru-RU" b="1" i="1" dirty="0"/>
          </a:p>
          <a:p>
            <a:pPr marL="342900" lvl="0" indent="-342900">
              <a:buFont typeface="Wingdings"/>
              <a:buChar char=""/>
            </a:pPr>
            <a:r>
              <a:rPr lang="ka-GE" b="1" i="1" dirty="0">
                <a:cs typeface="Sylfaen"/>
              </a:rPr>
              <a:t>ტექნოგენური</a:t>
            </a:r>
            <a:r>
              <a:rPr lang="ka-GE" b="1" i="1" dirty="0"/>
              <a:t> </a:t>
            </a:r>
            <a:r>
              <a:rPr lang="ka-GE" b="1" i="1" dirty="0">
                <a:cs typeface="Sylfaen"/>
              </a:rPr>
              <a:t>ზემოქმედების</a:t>
            </a:r>
            <a:r>
              <a:rPr lang="ka-GE" b="1" i="1" dirty="0"/>
              <a:t> </a:t>
            </a:r>
            <a:r>
              <a:rPr lang="ka-GE" b="1" i="1" dirty="0">
                <a:cs typeface="Sylfaen"/>
              </a:rPr>
              <a:t>ქვეშ</a:t>
            </a:r>
            <a:r>
              <a:rPr lang="ka-GE" b="1" i="1" dirty="0"/>
              <a:t> </a:t>
            </a:r>
            <a:r>
              <a:rPr lang="ka-GE" b="1" i="1" dirty="0">
                <a:cs typeface="Sylfaen"/>
              </a:rPr>
              <a:t>მრავალი</a:t>
            </a:r>
            <a:r>
              <a:rPr lang="ka-GE" b="1" i="1" dirty="0"/>
              <a:t> </a:t>
            </a:r>
            <a:r>
              <a:rPr lang="ka-GE" b="1" i="1" dirty="0">
                <a:cs typeface="Sylfaen"/>
              </a:rPr>
              <a:t>წლის</a:t>
            </a:r>
            <a:r>
              <a:rPr lang="ka-GE" b="1" i="1" dirty="0"/>
              <a:t> </a:t>
            </a:r>
            <a:r>
              <a:rPr lang="ka-GE" b="1" i="1" dirty="0">
                <a:cs typeface="Sylfaen"/>
              </a:rPr>
              <a:t>განმავლობაში</a:t>
            </a:r>
            <a:r>
              <a:rPr lang="ka-GE" b="1" i="1" dirty="0"/>
              <a:t> </a:t>
            </a:r>
            <a:r>
              <a:rPr lang="ka-GE" b="1" i="1" dirty="0">
                <a:cs typeface="Sylfaen"/>
              </a:rPr>
              <a:t>მყოფი</a:t>
            </a:r>
            <a:r>
              <a:rPr lang="ka-GE" b="1" i="1" dirty="0"/>
              <a:t> </a:t>
            </a:r>
            <a:r>
              <a:rPr lang="ka-GE" b="1" i="1" dirty="0">
                <a:cs typeface="Sylfaen"/>
              </a:rPr>
              <a:t>ტერიტორიების</a:t>
            </a:r>
            <a:r>
              <a:rPr lang="ka-GE" b="1" i="1" dirty="0"/>
              <a:t> </a:t>
            </a:r>
            <a:r>
              <a:rPr lang="ka-GE" b="1" i="1" dirty="0">
                <a:cs typeface="Sylfaen"/>
              </a:rPr>
              <a:t>ეკოლოგიური</a:t>
            </a:r>
            <a:r>
              <a:rPr lang="ka-GE" b="1" i="1" dirty="0"/>
              <a:t> </a:t>
            </a:r>
            <a:r>
              <a:rPr lang="ka-GE" b="1" i="1" dirty="0">
                <a:cs typeface="Sylfaen"/>
              </a:rPr>
              <a:t>რეაბილიტაცია</a:t>
            </a:r>
            <a:r>
              <a:rPr lang="ka-GE" b="1" i="1" dirty="0"/>
              <a:t>;</a:t>
            </a:r>
            <a:endParaRPr lang="ru-RU" b="1" i="1" dirty="0"/>
          </a:p>
          <a:p>
            <a:pPr marL="342900" lvl="0" indent="-342900">
              <a:buFont typeface="Wingdings"/>
              <a:buChar char=""/>
            </a:pPr>
            <a:r>
              <a:rPr lang="ka-GE" b="1" i="1" dirty="0">
                <a:cs typeface="Sylfaen"/>
              </a:rPr>
              <a:t>ნიადაგების</a:t>
            </a:r>
            <a:r>
              <a:rPr lang="ka-GE" b="1" i="1" dirty="0"/>
              <a:t> </a:t>
            </a:r>
            <a:r>
              <a:rPr lang="ka-GE" b="1" i="1" dirty="0">
                <a:cs typeface="Sylfaen"/>
              </a:rPr>
              <a:t>დაბინძურებისაგან</a:t>
            </a:r>
            <a:r>
              <a:rPr lang="ka-GE" b="1" i="1" dirty="0"/>
              <a:t> </a:t>
            </a:r>
            <a:r>
              <a:rPr lang="ka-GE" b="1" i="1" dirty="0">
                <a:cs typeface="Sylfaen"/>
              </a:rPr>
              <a:t>დაცვის</a:t>
            </a:r>
            <a:r>
              <a:rPr lang="ka-GE" b="1" i="1" dirty="0"/>
              <a:t> </a:t>
            </a:r>
            <a:r>
              <a:rPr lang="ka-GE" b="1" i="1" dirty="0">
                <a:cs typeface="Sylfaen"/>
              </a:rPr>
              <a:t>ღონისძიებების</a:t>
            </a:r>
            <a:r>
              <a:rPr lang="ka-GE" b="1" i="1" dirty="0"/>
              <a:t> </a:t>
            </a:r>
            <a:r>
              <a:rPr lang="ka-GE" b="1" i="1" dirty="0">
                <a:cs typeface="Sylfaen"/>
              </a:rPr>
              <a:t>განხორციელება</a:t>
            </a:r>
            <a:r>
              <a:rPr lang="ka-GE" b="1" i="1" dirty="0"/>
              <a:t>;</a:t>
            </a:r>
            <a:endParaRPr lang="ru-RU" b="1" i="1" dirty="0"/>
          </a:p>
          <a:p>
            <a:pPr marL="342900" lvl="0" indent="-342900">
              <a:buFont typeface="Wingdings"/>
              <a:buChar char=""/>
            </a:pPr>
            <a:r>
              <a:rPr lang="ka-GE" b="1" i="1" dirty="0">
                <a:cs typeface="Sylfaen"/>
              </a:rPr>
              <a:t>რეზერვუარის</a:t>
            </a:r>
            <a:r>
              <a:rPr lang="ka-GE" b="1" i="1" dirty="0"/>
              <a:t> </a:t>
            </a:r>
            <a:r>
              <a:rPr lang="ka-GE" b="1" i="1" dirty="0">
                <a:cs typeface="Sylfaen"/>
              </a:rPr>
              <a:t>თანამედროვე</a:t>
            </a:r>
            <a:r>
              <a:rPr lang="ka-GE" b="1" i="1" dirty="0"/>
              <a:t> </a:t>
            </a:r>
            <a:r>
              <a:rPr lang="ka-GE" b="1" i="1" dirty="0">
                <a:cs typeface="Sylfaen"/>
              </a:rPr>
              <a:t>ტიპის</a:t>
            </a:r>
            <a:r>
              <a:rPr lang="ka-GE" b="1" i="1" dirty="0"/>
              <a:t> </a:t>
            </a:r>
            <a:r>
              <a:rPr lang="ka-GE" b="1" i="1" dirty="0">
                <a:cs typeface="Sylfaen"/>
              </a:rPr>
              <a:t>ხანძარსაწინააღმდეგო</a:t>
            </a:r>
            <a:r>
              <a:rPr lang="ka-GE" b="1" i="1" dirty="0"/>
              <a:t> </a:t>
            </a:r>
            <a:r>
              <a:rPr lang="ka-GE" b="1" i="1" dirty="0">
                <a:cs typeface="Sylfaen"/>
              </a:rPr>
              <a:t>მოწყობილობით</a:t>
            </a:r>
            <a:r>
              <a:rPr lang="ka-GE" b="1" i="1" dirty="0"/>
              <a:t> </a:t>
            </a:r>
            <a:r>
              <a:rPr lang="ka-GE" b="1" i="1" dirty="0">
                <a:cs typeface="Sylfaen"/>
              </a:rPr>
              <a:t>და</a:t>
            </a:r>
            <a:r>
              <a:rPr lang="ka-GE" b="1" i="1" dirty="0"/>
              <a:t> </a:t>
            </a:r>
            <a:r>
              <a:rPr lang="ka-GE" b="1" i="1" dirty="0">
                <a:cs typeface="Sylfaen"/>
              </a:rPr>
              <a:t>დანადგარებით</a:t>
            </a:r>
            <a:r>
              <a:rPr lang="ka-GE" b="1" i="1" dirty="0"/>
              <a:t> </a:t>
            </a:r>
            <a:r>
              <a:rPr lang="ka-GE" b="1" i="1" dirty="0">
                <a:cs typeface="Sylfaen"/>
              </a:rPr>
              <a:t>აღჭურვა</a:t>
            </a:r>
            <a:r>
              <a:rPr lang="ka-GE" b="1" i="1" dirty="0"/>
              <a:t>;</a:t>
            </a:r>
            <a:endParaRPr lang="ru-RU" b="1" i="1" dirty="0"/>
          </a:p>
          <a:p>
            <a:pPr marL="342900" lvl="0" indent="-342900">
              <a:buFont typeface="Wingdings"/>
              <a:buChar char=""/>
            </a:pPr>
            <a:r>
              <a:rPr lang="ka-GE" b="1" i="1" dirty="0">
                <a:cs typeface="Sylfaen"/>
              </a:rPr>
              <a:t>საწარმოო</a:t>
            </a:r>
            <a:r>
              <a:rPr lang="ka-GE" b="1" i="1" dirty="0"/>
              <a:t>-</a:t>
            </a:r>
            <a:r>
              <a:rPr lang="ka-GE" b="1" i="1" dirty="0">
                <a:cs typeface="Sylfaen"/>
              </a:rPr>
              <a:t>სანიაღვრო</a:t>
            </a:r>
            <a:r>
              <a:rPr lang="ka-GE" b="1" i="1" dirty="0"/>
              <a:t> </a:t>
            </a:r>
            <a:r>
              <a:rPr lang="ka-GE" b="1" i="1" dirty="0">
                <a:cs typeface="Sylfaen"/>
              </a:rPr>
              <a:t>კანალიზაციის</a:t>
            </a:r>
            <a:r>
              <a:rPr lang="ka-GE" b="1" i="1" dirty="0"/>
              <a:t> </a:t>
            </a:r>
            <a:r>
              <a:rPr lang="ka-GE" b="1" i="1" dirty="0">
                <a:cs typeface="Sylfaen"/>
              </a:rPr>
              <a:t>არსებული</a:t>
            </a:r>
            <a:r>
              <a:rPr lang="ka-GE" b="1" i="1" dirty="0"/>
              <a:t> </a:t>
            </a:r>
            <a:r>
              <a:rPr lang="ka-GE" b="1" i="1" dirty="0">
                <a:cs typeface="Sylfaen"/>
              </a:rPr>
              <a:t>სისტემის</a:t>
            </a:r>
            <a:r>
              <a:rPr lang="ka-GE" b="1" i="1" dirty="0"/>
              <a:t> </a:t>
            </a:r>
            <a:r>
              <a:rPr lang="ka-GE" b="1" i="1" dirty="0">
                <a:cs typeface="Sylfaen"/>
              </a:rPr>
              <a:t>გაუმჯობესება</a:t>
            </a:r>
            <a:r>
              <a:rPr lang="ka-GE" b="1" i="1" dirty="0"/>
              <a:t>.</a:t>
            </a:r>
            <a:endParaRPr lang="ru-RU" b="1" i="1" dirty="0">
              <a:effectLst/>
            </a:endParaRPr>
          </a:p>
        </p:txBody>
      </p:sp>
      <p:sp>
        <p:nvSpPr>
          <p:cNvPr id="5" name="Прямоугольник 4"/>
          <p:cNvSpPr/>
          <p:nvPr/>
        </p:nvSpPr>
        <p:spPr>
          <a:xfrm>
            <a:off x="1414650" y="5491472"/>
            <a:ext cx="7574690" cy="1366528"/>
          </a:xfrm>
          <a:prstGeom prst="rect">
            <a:avLst/>
          </a:prstGeom>
          <a:solidFill>
            <a:srgbClr val="FFFF00"/>
          </a:solidFill>
        </p:spPr>
        <p:txBody>
          <a:bodyPr wrap="square">
            <a:spAutoFit/>
          </a:bodyPr>
          <a:lstStyle/>
          <a:p>
            <a:pPr algn="just">
              <a:lnSpc>
                <a:spcPct val="115000"/>
              </a:lnSpc>
              <a:spcAft>
                <a:spcPts val="1000"/>
              </a:spcAft>
            </a:pPr>
            <a:r>
              <a:rPr lang="ka-GE" b="1" dirty="0">
                <a:solidFill>
                  <a:srgbClr val="C00000"/>
                </a:solidFill>
                <a:latin typeface="+mj-lt"/>
                <a:ea typeface="Calibri"/>
                <a:cs typeface="Sylfaen"/>
              </a:rPr>
              <a:t>დაგეგმილი საქმიანობის - სარეზერვუარო პარკის ახალი თანამედროვე სტანდარტის რეზერვუარებით განახლების განუხორციელებლობა (ანუ არაქმედების ვარიანტი), უარყოფით ქმედებათა ნიშნის მატარებელია და შესაბამისად მიუღებელია.</a:t>
            </a:r>
            <a:endParaRPr lang="ru-RU" sz="2400" b="1" dirty="0">
              <a:solidFill>
                <a:srgbClr val="C00000"/>
              </a:solidFill>
              <a:latin typeface="+mj-lt"/>
              <a:ea typeface="Calibri"/>
              <a:cs typeface="Times New Roman"/>
            </a:endParaRPr>
          </a:p>
        </p:txBody>
      </p:sp>
    </p:spTree>
    <p:extLst>
      <p:ext uri="{BB962C8B-B14F-4D97-AF65-F5344CB8AC3E}">
        <p14:creationId xmlns:p14="http://schemas.microsoft.com/office/powerpoint/2010/main" val="200555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5635" y="116632"/>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8378" y="1057744"/>
            <a:ext cx="9144000" cy="5487656"/>
          </a:xfrm>
          <a:prstGeom prst="rect">
            <a:avLst/>
          </a:prstGeom>
        </p:spPr>
        <p:txBody>
          <a:bodyPr wrap="square">
            <a:spAutoFit/>
          </a:bodyPr>
          <a:lstStyle/>
          <a:p>
            <a:pPr algn="just">
              <a:lnSpc>
                <a:spcPct val="115000"/>
              </a:lnSpc>
              <a:spcBef>
                <a:spcPts val="600"/>
              </a:spcBef>
              <a:spcAft>
                <a:spcPts val="600"/>
              </a:spcAft>
            </a:pPr>
            <a:r>
              <a:rPr lang="ka-GE" sz="1600" dirty="0">
                <a:ea typeface="Calibri"/>
                <a:cs typeface="Sylfaen"/>
              </a:rPr>
              <a:t>გადაწყვეტილების მიღების პროცესში </a:t>
            </a:r>
            <a:r>
              <a:rPr lang="ka-GE" sz="1600" dirty="0">
                <a:ea typeface="Calibri"/>
                <a:cs typeface="Times New Roman"/>
              </a:rPr>
              <a:t>უპირატესობა მიენიჭა იმ ტერიტორიას, რომელიც განთავსებულია </a:t>
            </a:r>
            <a:r>
              <a:rPr lang="ka-GE" sz="1600" dirty="0">
                <a:ea typeface="Calibri"/>
                <a:cs typeface="Sylfaen"/>
              </a:rPr>
              <a:t>ნედლი ნავთობის და მაზუთის უბანში, </a:t>
            </a:r>
            <a:r>
              <a:rPr lang="ru-RU" sz="1600" dirty="0">
                <a:latin typeface="Sylfaen"/>
                <a:ea typeface="Calibri"/>
                <a:cs typeface="Sylfaen"/>
              </a:rPr>
              <a:t>№№</a:t>
            </a:r>
            <a:r>
              <a:rPr lang="ka-GE" sz="1600" dirty="0">
                <a:ea typeface="Calibri"/>
                <a:cs typeface="Sylfaen"/>
              </a:rPr>
              <a:t> 161-164 და </a:t>
            </a:r>
            <a:r>
              <a:rPr lang="ru-RU" sz="1600" dirty="0">
                <a:latin typeface="Sylfaen"/>
                <a:ea typeface="Calibri"/>
                <a:cs typeface="Sylfaen"/>
              </a:rPr>
              <a:t>№№ </a:t>
            </a:r>
            <a:r>
              <a:rPr lang="ka-GE" sz="1600" dirty="0">
                <a:ea typeface="Calibri"/>
                <a:cs typeface="Sylfaen"/>
              </a:rPr>
              <a:t>112, 114 და 116  ბუფერული რეზერვუარების პარკებს შორის არსებულ თავისუფალ მონაკვეთზე, შემდეგი მიზეზების გამო:</a:t>
            </a:r>
            <a:endParaRPr lang="ru-RU" sz="1600" dirty="0">
              <a:ea typeface="Calibri"/>
              <a:cs typeface="Times New Roman"/>
            </a:endParaRPr>
          </a:p>
          <a:p>
            <a:pPr marL="342900" lvl="0" indent="-342900">
              <a:buFont typeface="Symbol"/>
              <a:buChar char=""/>
            </a:pPr>
            <a:r>
              <a:rPr lang="ka-GE" sz="1600" dirty="0">
                <a:cs typeface="Sylfaen"/>
              </a:rPr>
              <a:t>შპს</a:t>
            </a:r>
            <a:r>
              <a:rPr lang="ka-GE" sz="1600" dirty="0"/>
              <a:t> ,,</a:t>
            </a:r>
            <a:r>
              <a:rPr lang="ka-GE" sz="1600" dirty="0">
                <a:cs typeface="Sylfaen"/>
              </a:rPr>
              <a:t>ბათუმის</a:t>
            </a:r>
            <a:r>
              <a:rPr lang="ka-GE" sz="1600" dirty="0"/>
              <a:t> </a:t>
            </a:r>
            <a:r>
              <a:rPr lang="ka-GE" sz="1600" dirty="0">
                <a:cs typeface="Sylfaen"/>
              </a:rPr>
              <a:t>ნავთობტერმინალის</a:t>
            </a:r>
            <a:r>
              <a:rPr lang="ka-GE" sz="1600" dirty="0"/>
              <a:t>“ </a:t>
            </a:r>
            <a:r>
              <a:rPr lang="ka-GE" sz="1600" dirty="0">
                <a:cs typeface="Sylfaen"/>
              </a:rPr>
              <a:t>მიერ</a:t>
            </a:r>
            <a:r>
              <a:rPr lang="ka-GE" sz="1600" dirty="0"/>
              <a:t> </a:t>
            </a:r>
            <a:r>
              <a:rPr lang="ka-GE" sz="1600" dirty="0">
                <a:cs typeface="Sylfaen"/>
              </a:rPr>
              <a:t>ექსპლუატირებულ</a:t>
            </a:r>
            <a:r>
              <a:rPr lang="ka-GE" sz="1600" dirty="0"/>
              <a:t> </a:t>
            </a:r>
            <a:r>
              <a:rPr lang="ka-GE" sz="1600" dirty="0">
                <a:cs typeface="Sylfaen"/>
              </a:rPr>
              <a:t>სხვა</a:t>
            </a:r>
            <a:r>
              <a:rPr lang="ka-GE" sz="1600" dirty="0"/>
              <a:t> </a:t>
            </a:r>
            <a:r>
              <a:rPr lang="ka-GE" sz="1600" dirty="0">
                <a:cs typeface="Sylfaen"/>
              </a:rPr>
              <a:t>საწარმოო</a:t>
            </a:r>
            <a:r>
              <a:rPr lang="ka-GE" sz="1600" dirty="0"/>
              <a:t> </a:t>
            </a:r>
            <a:r>
              <a:rPr lang="ka-GE" sz="1600" dirty="0">
                <a:cs typeface="Sylfaen"/>
              </a:rPr>
              <a:t>უბნებში</a:t>
            </a:r>
            <a:r>
              <a:rPr lang="ka-GE" sz="1600" dirty="0"/>
              <a:t>, </a:t>
            </a:r>
            <a:r>
              <a:rPr lang="ka-GE" sz="1600" dirty="0">
                <a:cs typeface="Sylfaen"/>
              </a:rPr>
              <a:t>სადაც</a:t>
            </a:r>
            <a:r>
              <a:rPr lang="ka-GE" sz="1600" dirty="0"/>
              <a:t> </a:t>
            </a:r>
            <a:r>
              <a:rPr lang="ka-GE" sz="1600" dirty="0">
                <a:cs typeface="Sylfaen"/>
              </a:rPr>
              <a:t>მოქმედებს</a:t>
            </a:r>
            <a:r>
              <a:rPr lang="ka-GE" sz="1600" dirty="0"/>
              <a:t> </a:t>
            </a:r>
            <a:r>
              <a:rPr lang="ka-GE" sz="1600" dirty="0">
                <a:cs typeface="Sylfaen"/>
              </a:rPr>
              <a:t>ნავთობისა</a:t>
            </a:r>
            <a:r>
              <a:rPr lang="ka-GE" sz="1600" dirty="0"/>
              <a:t> </a:t>
            </a:r>
            <a:r>
              <a:rPr lang="ka-GE" sz="1600" dirty="0">
                <a:cs typeface="Sylfaen"/>
              </a:rPr>
              <a:t>და</a:t>
            </a:r>
            <a:r>
              <a:rPr lang="ka-GE" sz="1600" dirty="0"/>
              <a:t> </a:t>
            </a:r>
            <a:r>
              <a:rPr lang="ka-GE" sz="1600" dirty="0">
                <a:cs typeface="Sylfaen"/>
              </a:rPr>
              <a:t>ნავთობპროდუქტების</a:t>
            </a:r>
            <a:r>
              <a:rPr lang="ka-GE" sz="1600" dirty="0"/>
              <a:t> </a:t>
            </a:r>
            <a:r>
              <a:rPr lang="ka-GE" sz="1600" dirty="0">
                <a:cs typeface="Sylfaen"/>
              </a:rPr>
              <a:t>გადატვირთვის</a:t>
            </a:r>
            <a:r>
              <a:rPr lang="ka-GE" sz="1600" dirty="0"/>
              <a:t> </a:t>
            </a:r>
            <a:r>
              <a:rPr lang="ka-GE" sz="1600" dirty="0">
                <a:cs typeface="Sylfaen"/>
              </a:rPr>
              <a:t>ტექნოლოგიური</a:t>
            </a:r>
            <a:r>
              <a:rPr lang="ka-GE" sz="1600" dirty="0"/>
              <a:t> </a:t>
            </a:r>
            <a:r>
              <a:rPr lang="ka-GE" sz="1600" dirty="0">
                <a:cs typeface="Sylfaen"/>
              </a:rPr>
              <a:t>ინფრასტრუქტურა</a:t>
            </a:r>
            <a:r>
              <a:rPr lang="ka-GE" sz="1600" dirty="0"/>
              <a:t>, </a:t>
            </a:r>
            <a:r>
              <a:rPr lang="ka-GE" sz="1600" dirty="0">
                <a:cs typeface="Sylfaen"/>
              </a:rPr>
              <a:t>მოთხოვნის</a:t>
            </a:r>
            <a:r>
              <a:rPr lang="ka-GE" sz="1600" dirty="0"/>
              <a:t> </a:t>
            </a:r>
            <a:r>
              <a:rPr lang="ka-GE" sz="1600" dirty="0">
                <a:cs typeface="Sylfaen"/>
              </a:rPr>
              <a:t>შესაბამისი</a:t>
            </a:r>
            <a:r>
              <a:rPr lang="ka-GE" sz="1600" dirty="0"/>
              <a:t> </a:t>
            </a:r>
            <a:r>
              <a:rPr lang="ka-GE" sz="1600" dirty="0">
                <a:cs typeface="Sylfaen"/>
              </a:rPr>
              <a:t>თავისუფალი</a:t>
            </a:r>
            <a:r>
              <a:rPr lang="ka-GE" sz="1600" dirty="0"/>
              <a:t> </a:t>
            </a:r>
            <a:r>
              <a:rPr lang="ka-GE" sz="1600" dirty="0">
                <a:cs typeface="Sylfaen"/>
              </a:rPr>
              <a:t>ტერიტორია</a:t>
            </a:r>
            <a:r>
              <a:rPr lang="ka-GE" sz="1600" dirty="0"/>
              <a:t> </a:t>
            </a:r>
            <a:r>
              <a:rPr lang="ka-GE" sz="1600" dirty="0">
                <a:cs typeface="Sylfaen"/>
              </a:rPr>
              <a:t>რეზერვუარების</a:t>
            </a:r>
            <a:r>
              <a:rPr lang="ka-GE" sz="1600" dirty="0"/>
              <a:t> </a:t>
            </a:r>
            <a:r>
              <a:rPr lang="ka-GE" sz="1600" dirty="0">
                <a:cs typeface="Sylfaen"/>
              </a:rPr>
              <a:t>მშენებლობისათვის</a:t>
            </a:r>
            <a:r>
              <a:rPr lang="ka-GE" sz="1600" dirty="0"/>
              <a:t> </a:t>
            </a:r>
            <a:r>
              <a:rPr lang="ka-GE" sz="1600" dirty="0">
                <a:cs typeface="Sylfaen"/>
              </a:rPr>
              <a:t>არ</a:t>
            </a:r>
            <a:r>
              <a:rPr lang="ka-GE" sz="1600" dirty="0"/>
              <a:t> </a:t>
            </a:r>
            <a:r>
              <a:rPr lang="ka-GE" sz="1600" dirty="0">
                <a:cs typeface="Sylfaen"/>
              </a:rPr>
              <a:t>არსებობს</a:t>
            </a:r>
            <a:r>
              <a:rPr lang="ka-GE" sz="1600" dirty="0"/>
              <a:t>. </a:t>
            </a:r>
            <a:endParaRPr lang="ru-RU" sz="1600" dirty="0"/>
          </a:p>
          <a:p>
            <a:pPr marL="342900" lvl="0" indent="-342900">
              <a:buFont typeface="Symbol"/>
              <a:buChar char=""/>
            </a:pPr>
            <a:r>
              <a:rPr lang="ka-GE" sz="1600" dirty="0">
                <a:cs typeface="Sylfaen"/>
              </a:rPr>
              <a:t>ბენზინის</a:t>
            </a:r>
            <a:r>
              <a:rPr lang="ka-GE" sz="1600" dirty="0"/>
              <a:t>, - </a:t>
            </a:r>
            <a:r>
              <a:rPr lang="ka-GE" sz="1600" dirty="0">
                <a:cs typeface="Sylfaen"/>
              </a:rPr>
              <a:t>დიზელის</a:t>
            </a:r>
            <a:r>
              <a:rPr lang="ka-GE" sz="1600" dirty="0"/>
              <a:t>, </a:t>
            </a:r>
            <a:r>
              <a:rPr lang="ka-GE" sz="1600" dirty="0">
                <a:cs typeface="Sylfaen"/>
              </a:rPr>
              <a:t>ნავთის</a:t>
            </a:r>
            <a:r>
              <a:rPr lang="ka-GE" sz="1600" dirty="0"/>
              <a:t> </a:t>
            </a:r>
            <a:r>
              <a:rPr lang="ka-GE" sz="1600" dirty="0">
                <a:cs typeface="Sylfaen"/>
              </a:rPr>
              <a:t>ან</a:t>
            </a:r>
            <a:r>
              <a:rPr lang="ka-GE" sz="1600" dirty="0"/>
              <a:t> </a:t>
            </a:r>
            <a:r>
              <a:rPr lang="ka-GE" sz="1600" dirty="0">
                <a:cs typeface="Sylfaen"/>
              </a:rPr>
              <a:t>სხვა</a:t>
            </a:r>
            <a:r>
              <a:rPr lang="ka-GE" sz="1600" dirty="0"/>
              <a:t> </a:t>
            </a:r>
            <a:r>
              <a:rPr lang="ka-GE" sz="1600" dirty="0">
                <a:cs typeface="Sylfaen"/>
              </a:rPr>
              <a:t>ნათელი</a:t>
            </a:r>
            <a:r>
              <a:rPr lang="ka-GE" sz="1600" dirty="0"/>
              <a:t> </a:t>
            </a:r>
            <a:r>
              <a:rPr lang="ka-GE" sz="1600" dirty="0">
                <a:cs typeface="Sylfaen"/>
              </a:rPr>
              <a:t>ნავთობპროდუქტის</a:t>
            </a:r>
            <a:r>
              <a:rPr lang="ka-GE" sz="1600" dirty="0"/>
              <a:t> </a:t>
            </a:r>
            <a:r>
              <a:rPr lang="ka-GE" sz="1600" dirty="0">
                <a:cs typeface="Sylfaen"/>
              </a:rPr>
              <a:t>მისაღებად</a:t>
            </a:r>
            <a:r>
              <a:rPr lang="ka-GE" sz="1600" dirty="0"/>
              <a:t>, </a:t>
            </a:r>
            <a:r>
              <a:rPr lang="ka-GE" sz="1600" dirty="0">
                <a:cs typeface="Sylfaen"/>
              </a:rPr>
              <a:t>და გადატვირთვისათვის</a:t>
            </a:r>
            <a:r>
              <a:rPr lang="ka-GE" sz="1600" dirty="0"/>
              <a:t> </a:t>
            </a:r>
            <a:r>
              <a:rPr lang="ka-GE" sz="1600" dirty="0">
                <a:cs typeface="Sylfaen"/>
              </a:rPr>
              <a:t>საჭირო</a:t>
            </a:r>
            <a:r>
              <a:rPr lang="ka-GE" sz="1600" dirty="0"/>
              <a:t>   </a:t>
            </a:r>
            <a:r>
              <a:rPr lang="ka-GE" sz="1600" dirty="0">
                <a:cs typeface="Sylfaen"/>
              </a:rPr>
              <a:t>მილსადენების</a:t>
            </a:r>
            <a:r>
              <a:rPr lang="ka-GE" sz="1600" dirty="0"/>
              <a:t> </a:t>
            </a:r>
            <a:r>
              <a:rPr lang="ka-GE" sz="1600" dirty="0">
                <a:cs typeface="Sylfaen"/>
              </a:rPr>
              <a:t>და</a:t>
            </a:r>
            <a:r>
              <a:rPr lang="ka-GE" sz="1600" dirty="0"/>
              <a:t> </a:t>
            </a:r>
            <a:r>
              <a:rPr lang="ka-GE" sz="1600" dirty="0">
                <a:cs typeface="Sylfaen"/>
              </a:rPr>
              <a:t>სატუმბო</a:t>
            </a:r>
            <a:r>
              <a:rPr lang="ka-GE" sz="1600" dirty="0"/>
              <a:t> </a:t>
            </a:r>
            <a:r>
              <a:rPr lang="ka-GE" sz="1600" dirty="0">
                <a:cs typeface="Sylfaen"/>
              </a:rPr>
              <a:t>დანადგარების</a:t>
            </a:r>
            <a:r>
              <a:rPr lang="ka-GE" sz="1600" dirty="0"/>
              <a:t>  </a:t>
            </a:r>
            <a:r>
              <a:rPr lang="ka-GE" sz="1600" dirty="0">
                <a:cs typeface="Sylfaen"/>
              </a:rPr>
              <a:t>ინფრასტრუქტურა</a:t>
            </a:r>
            <a:r>
              <a:rPr lang="ka-GE" sz="1600" dirty="0"/>
              <a:t>, </a:t>
            </a:r>
            <a:r>
              <a:rPr lang="ka-GE" sz="1600" dirty="0">
                <a:cs typeface="Sylfaen"/>
              </a:rPr>
              <a:t>მხოლოდ</a:t>
            </a:r>
            <a:r>
              <a:rPr lang="ka-GE" sz="1600" dirty="0"/>
              <a:t>, </a:t>
            </a:r>
            <a:r>
              <a:rPr lang="ka-GE" sz="1600" dirty="0">
                <a:cs typeface="Sylfaen"/>
              </a:rPr>
              <a:t>ძირითად</a:t>
            </a:r>
            <a:r>
              <a:rPr lang="ka-GE" sz="1600" dirty="0"/>
              <a:t> </a:t>
            </a:r>
            <a:r>
              <a:rPr lang="ka-GE" sz="1600" dirty="0">
                <a:cs typeface="Sylfaen"/>
              </a:rPr>
              <a:t>ტერიტორიაზეა</a:t>
            </a:r>
            <a:r>
              <a:rPr lang="ka-GE" sz="1600" dirty="0"/>
              <a:t> </a:t>
            </a:r>
            <a:r>
              <a:rPr lang="ka-GE" sz="1600" dirty="0">
                <a:cs typeface="Sylfaen"/>
              </a:rPr>
              <a:t>მოსახერხებლად</a:t>
            </a:r>
            <a:r>
              <a:rPr lang="ka-GE" sz="1600" dirty="0"/>
              <a:t> </a:t>
            </a:r>
            <a:r>
              <a:rPr lang="ka-GE" sz="1600" dirty="0">
                <a:cs typeface="Sylfaen"/>
              </a:rPr>
              <a:t>განთავსებული</a:t>
            </a:r>
            <a:r>
              <a:rPr lang="ka-GE" sz="1600" dirty="0"/>
              <a:t>.</a:t>
            </a:r>
            <a:endParaRPr lang="ru-RU" sz="1600" dirty="0"/>
          </a:p>
          <a:p>
            <a:pPr marL="342900" lvl="0" indent="-342900">
              <a:buFont typeface="Symbol"/>
              <a:buChar char=""/>
            </a:pPr>
            <a:r>
              <a:rPr lang="ka-GE" sz="1600" dirty="0">
                <a:cs typeface="Sylfaen"/>
              </a:rPr>
              <a:t>შერჩეულ</a:t>
            </a:r>
            <a:r>
              <a:rPr lang="ka-GE" sz="1600" dirty="0"/>
              <a:t> </a:t>
            </a:r>
            <a:r>
              <a:rPr lang="ka-GE" sz="1600" dirty="0">
                <a:cs typeface="Sylfaen"/>
              </a:rPr>
              <a:t>მიწის</a:t>
            </a:r>
            <a:r>
              <a:rPr lang="ka-GE" sz="1600" dirty="0"/>
              <a:t> </a:t>
            </a:r>
            <a:r>
              <a:rPr lang="ka-GE" sz="1600" dirty="0">
                <a:cs typeface="Sylfaen"/>
              </a:rPr>
              <a:t>ნაკვეთზე</a:t>
            </a:r>
            <a:r>
              <a:rPr lang="ka-GE" sz="1600" dirty="0"/>
              <a:t> არის </a:t>
            </a:r>
            <a:r>
              <a:rPr lang="ka-GE" sz="1600" dirty="0">
                <a:cs typeface="Sylfaen"/>
              </a:rPr>
              <a:t>ახალი</a:t>
            </a:r>
            <a:r>
              <a:rPr lang="ka-GE" sz="1600" dirty="0"/>
              <a:t> </a:t>
            </a:r>
            <a:r>
              <a:rPr lang="ka-GE" sz="1600" dirty="0">
                <a:cs typeface="Sylfaen"/>
              </a:rPr>
              <a:t>მშენებლობისათვის</a:t>
            </a:r>
            <a:r>
              <a:rPr lang="ka-GE" sz="1600" dirty="0"/>
              <a:t> </a:t>
            </a:r>
            <a:r>
              <a:rPr lang="ka-GE" sz="1600" dirty="0">
                <a:cs typeface="Sylfaen"/>
              </a:rPr>
              <a:t>შესაფერისი</a:t>
            </a:r>
            <a:r>
              <a:rPr lang="ka-GE" sz="1600" dirty="0"/>
              <a:t> </a:t>
            </a:r>
            <a:r>
              <a:rPr lang="ka-GE" sz="1600" dirty="0">
                <a:cs typeface="Sylfaen"/>
              </a:rPr>
              <a:t>დაახლოებით</a:t>
            </a:r>
            <a:r>
              <a:rPr lang="ka-GE" sz="1600" dirty="0"/>
              <a:t> </a:t>
            </a:r>
            <a:r>
              <a:rPr lang="ru-RU" sz="1600" dirty="0"/>
              <a:t>0</a:t>
            </a:r>
            <a:r>
              <a:rPr lang="ka-GE" sz="1600" dirty="0"/>
              <a:t>,6 </a:t>
            </a:r>
            <a:r>
              <a:rPr lang="ka-GE" sz="1600" dirty="0">
                <a:cs typeface="Sylfaen"/>
              </a:rPr>
              <a:t>ჰა</a:t>
            </a:r>
            <a:r>
              <a:rPr lang="ka-GE" sz="1600" dirty="0"/>
              <a:t> </a:t>
            </a:r>
            <a:r>
              <a:rPr lang="ka-GE" sz="1600" dirty="0">
                <a:cs typeface="Sylfaen"/>
              </a:rPr>
              <a:t>ფართობის</a:t>
            </a:r>
            <a:r>
              <a:rPr lang="ka-GE" sz="1600" dirty="0"/>
              <a:t> </a:t>
            </a:r>
            <a:r>
              <a:rPr lang="ka-GE" sz="1600" dirty="0">
                <a:cs typeface="Sylfaen"/>
              </a:rPr>
              <a:t>ტერიტორია</a:t>
            </a:r>
            <a:r>
              <a:rPr lang="ka-GE" sz="1600" dirty="0"/>
              <a:t>.</a:t>
            </a:r>
            <a:endParaRPr lang="ru-RU" sz="1600" dirty="0"/>
          </a:p>
          <a:p>
            <a:pPr marL="342900" lvl="0" indent="-342900">
              <a:buFont typeface="Symbol"/>
              <a:buChar char=""/>
            </a:pPr>
            <a:r>
              <a:rPr lang="ka-GE" sz="1600" dirty="0">
                <a:cs typeface="Sylfaen"/>
              </a:rPr>
              <a:t>ახალი</a:t>
            </a:r>
            <a:r>
              <a:rPr lang="ka-GE" sz="1600" dirty="0"/>
              <a:t> </a:t>
            </a:r>
            <a:r>
              <a:rPr lang="ka-GE" sz="1600" dirty="0">
                <a:cs typeface="Sylfaen"/>
              </a:rPr>
              <a:t>რეზერვუარების</a:t>
            </a:r>
            <a:r>
              <a:rPr lang="ka-GE" sz="1600" dirty="0"/>
              <a:t> </a:t>
            </a:r>
            <a:r>
              <a:rPr lang="ka-GE" sz="1600" dirty="0">
                <a:cs typeface="Sylfaen"/>
              </a:rPr>
              <a:t>აირგამყვანი</a:t>
            </a:r>
            <a:r>
              <a:rPr lang="ka-GE" sz="1600" dirty="0"/>
              <a:t> </a:t>
            </a:r>
            <a:r>
              <a:rPr lang="ka-GE" sz="1600" dirty="0">
                <a:cs typeface="Sylfaen"/>
              </a:rPr>
              <a:t>მილსადენების</a:t>
            </a:r>
            <a:r>
              <a:rPr lang="ka-GE" sz="1600" dirty="0"/>
              <a:t> </a:t>
            </a:r>
            <a:r>
              <a:rPr lang="ka-GE" sz="1600" dirty="0">
                <a:cs typeface="Sylfaen"/>
              </a:rPr>
              <a:t>და</a:t>
            </a:r>
            <a:r>
              <a:rPr lang="ka-GE" sz="1600" dirty="0"/>
              <a:t> </a:t>
            </a:r>
            <a:r>
              <a:rPr lang="ka-GE" sz="1600" dirty="0">
                <a:cs typeface="Sylfaen"/>
              </a:rPr>
              <a:t>ტექნოლოგიური</a:t>
            </a:r>
            <a:r>
              <a:rPr lang="ka-GE" sz="1600" dirty="0"/>
              <a:t> </a:t>
            </a:r>
            <a:r>
              <a:rPr lang="ka-GE" sz="1600" dirty="0">
                <a:cs typeface="Sylfaen"/>
              </a:rPr>
              <a:t>მილსადენების</a:t>
            </a:r>
            <a:r>
              <a:rPr lang="ka-GE" sz="1600" dirty="0"/>
              <a:t> </a:t>
            </a:r>
            <a:r>
              <a:rPr lang="ka-GE" sz="1600" dirty="0">
                <a:cs typeface="Sylfaen"/>
              </a:rPr>
              <a:t>მიერთების</a:t>
            </a:r>
            <a:r>
              <a:rPr lang="ka-GE" sz="1600" dirty="0"/>
              <a:t> </a:t>
            </a:r>
            <a:r>
              <a:rPr lang="ka-GE" sz="1600" dirty="0">
                <a:cs typeface="Sylfaen"/>
              </a:rPr>
              <a:t>იოლი</a:t>
            </a:r>
            <a:r>
              <a:rPr lang="ka-GE" sz="1600" dirty="0"/>
              <a:t> </a:t>
            </a:r>
            <a:r>
              <a:rPr lang="ka-GE" sz="1600" dirty="0">
                <a:cs typeface="Sylfaen"/>
              </a:rPr>
              <a:t>და</a:t>
            </a:r>
            <a:r>
              <a:rPr lang="ka-GE" sz="1600" dirty="0"/>
              <a:t> </a:t>
            </a:r>
            <a:r>
              <a:rPr lang="ka-GE" sz="1600" dirty="0">
                <a:cs typeface="Sylfaen"/>
              </a:rPr>
              <a:t>ტექნიკურად</a:t>
            </a:r>
            <a:r>
              <a:rPr lang="ka-GE" sz="1600" dirty="0"/>
              <a:t> </a:t>
            </a:r>
            <a:r>
              <a:rPr lang="ka-GE" sz="1600" dirty="0">
                <a:cs typeface="Sylfaen"/>
              </a:rPr>
              <a:t>კარგი</a:t>
            </a:r>
            <a:r>
              <a:rPr lang="ka-GE" sz="1600" dirty="0"/>
              <a:t> </a:t>
            </a:r>
            <a:r>
              <a:rPr lang="ka-GE" sz="1600" dirty="0">
                <a:cs typeface="Sylfaen"/>
              </a:rPr>
              <a:t>შესაძლებლობა</a:t>
            </a:r>
            <a:r>
              <a:rPr lang="ka-GE" sz="1600" dirty="0"/>
              <a:t> </a:t>
            </a:r>
            <a:r>
              <a:rPr lang="ka-GE" sz="1600" dirty="0">
                <a:cs typeface="Sylfaen"/>
              </a:rPr>
              <a:t>არსებულ</a:t>
            </a:r>
            <a:r>
              <a:rPr lang="ka-GE" sz="1600" dirty="0"/>
              <a:t> </a:t>
            </a:r>
            <a:r>
              <a:rPr lang="ka-GE" sz="1600" dirty="0">
                <a:cs typeface="Sylfaen"/>
              </a:rPr>
              <a:t>აირგამათანაბრებელ</a:t>
            </a:r>
            <a:r>
              <a:rPr lang="ka-GE" sz="1600" dirty="0"/>
              <a:t> </a:t>
            </a:r>
            <a:r>
              <a:rPr lang="ka-GE" sz="1600" dirty="0">
                <a:cs typeface="Sylfaen"/>
              </a:rPr>
              <a:t>სისტემასთან</a:t>
            </a:r>
            <a:r>
              <a:rPr lang="ka-GE" sz="1600" dirty="0"/>
              <a:t> </a:t>
            </a:r>
            <a:r>
              <a:rPr lang="ka-GE" sz="1600" dirty="0">
                <a:cs typeface="Sylfaen"/>
              </a:rPr>
              <a:t>და</a:t>
            </a:r>
            <a:r>
              <a:rPr lang="ka-GE" sz="1600" dirty="0"/>
              <a:t> </a:t>
            </a:r>
            <a:r>
              <a:rPr lang="ka-GE" sz="1600" dirty="0">
                <a:cs typeface="Sylfaen"/>
              </a:rPr>
              <a:t>ტექნოლოგიურ</a:t>
            </a:r>
            <a:r>
              <a:rPr lang="ka-GE" sz="1600" dirty="0"/>
              <a:t> </a:t>
            </a:r>
            <a:r>
              <a:rPr lang="ka-GE" sz="1600" dirty="0">
                <a:cs typeface="Sylfaen"/>
              </a:rPr>
              <a:t>ინფრასტრუქტურასთან</a:t>
            </a:r>
            <a:r>
              <a:rPr lang="ka-GE" sz="1600" dirty="0"/>
              <a:t>.</a:t>
            </a:r>
            <a:endParaRPr lang="ru-RU" sz="1600" dirty="0"/>
          </a:p>
          <a:p>
            <a:pPr marL="342900" lvl="0" indent="-342900">
              <a:buFont typeface="Symbol"/>
              <a:buChar char=""/>
            </a:pPr>
            <a:r>
              <a:rPr lang="ka-GE" sz="1600" dirty="0">
                <a:cs typeface="Sylfaen"/>
              </a:rPr>
              <a:t>შერჩეული</a:t>
            </a:r>
            <a:r>
              <a:rPr lang="ka-GE" sz="1600" dirty="0"/>
              <a:t> </a:t>
            </a:r>
            <a:r>
              <a:rPr lang="ka-GE" sz="1600" dirty="0">
                <a:cs typeface="Sylfaen"/>
              </a:rPr>
              <a:t>მიწის</a:t>
            </a:r>
            <a:r>
              <a:rPr lang="ka-GE" sz="1600" dirty="0"/>
              <a:t> </a:t>
            </a:r>
            <a:r>
              <a:rPr lang="ka-GE" sz="1600" dirty="0">
                <a:cs typeface="Sylfaen"/>
              </a:rPr>
              <a:t>ნაკვეთი</a:t>
            </a:r>
            <a:r>
              <a:rPr lang="ka-GE" sz="1600" dirty="0"/>
              <a:t> </a:t>
            </a:r>
            <a:r>
              <a:rPr lang="ka-GE" sz="1600" dirty="0">
                <a:cs typeface="Sylfaen"/>
              </a:rPr>
              <a:t>დაშორებულია</a:t>
            </a:r>
            <a:r>
              <a:rPr lang="ka-GE" sz="1600" dirty="0"/>
              <a:t> </a:t>
            </a:r>
            <a:r>
              <a:rPr lang="ka-GE" sz="1600" dirty="0">
                <a:cs typeface="Sylfaen"/>
              </a:rPr>
              <a:t>უახლოესი</a:t>
            </a:r>
            <a:r>
              <a:rPr lang="ka-GE" sz="1600" dirty="0"/>
              <a:t> </a:t>
            </a:r>
            <a:r>
              <a:rPr lang="ka-GE" sz="1600" dirty="0">
                <a:cs typeface="Sylfaen"/>
              </a:rPr>
              <a:t>საცხოვრებელი</a:t>
            </a:r>
            <a:r>
              <a:rPr lang="ka-GE" sz="1600" dirty="0"/>
              <a:t> </a:t>
            </a:r>
            <a:r>
              <a:rPr lang="ka-GE" sz="1600" dirty="0">
                <a:cs typeface="Sylfaen"/>
              </a:rPr>
              <a:t>ზონიდან</a:t>
            </a:r>
            <a:r>
              <a:rPr lang="ka-GE" sz="1600" dirty="0"/>
              <a:t>.</a:t>
            </a:r>
            <a:endParaRPr lang="ru-RU" sz="1600" dirty="0"/>
          </a:p>
          <a:p>
            <a:pPr marL="342900" lvl="0" indent="-342900">
              <a:buFont typeface="Symbol"/>
              <a:buChar char=""/>
            </a:pPr>
            <a:r>
              <a:rPr lang="ka-GE" sz="1600" dirty="0">
                <a:cs typeface="Sylfaen"/>
              </a:rPr>
              <a:t>შერჩეული</a:t>
            </a:r>
            <a:r>
              <a:rPr lang="ka-GE" sz="1600" dirty="0"/>
              <a:t> </a:t>
            </a:r>
            <a:r>
              <a:rPr lang="ka-GE" sz="1600" dirty="0">
                <a:cs typeface="Sylfaen"/>
              </a:rPr>
              <a:t>მიწის</a:t>
            </a:r>
            <a:r>
              <a:rPr lang="ka-GE" sz="1600" dirty="0"/>
              <a:t> </a:t>
            </a:r>
            <a:r>
              <a:rPr lang="ka-GE" sz="1600" dirty="0">
                <a:cs typeface="Sylfaen"/>
              </a:rPr>
              <a:t>ნაკვეთის</a:t>
            </a:r>
            <a:r>
              <a:rPr lang="ka-GE" sz="1600" dirty="0"/>
              <a:t> </a:t>
            </a:r>
            <a:r>
              <a:rPr lang="ka-GE" sz="1600" dirty="0">
                <a:cs typeface="Sylfaen"/>
              </a:rPr>
              <a:t>გარდა</a:t>
            </a:r>
            <a:r>
              <a:rPr lang="ka-GE" sz="1600" dirty="0"/>
              <a:t>,  </a:t>
            </a:r>
            <a:r>
              <a:rPr lang="ka-GE" sz="1600" dirty="0">
                <a:cs typeface="Sylfaen"/>
              </a:rPr>
              <a:t>სხვა</a:t>
            </a:r>
            <a:r>
              <a:rPr lang="ka-GE" sz="1600" dirty="0"/>
              <a:t> </a:t>
            </a:r>
            <a:r>
              <a:rPr lang="ka-GE" sz="1600" dirty="0">
                <a:cs typeface="Sylfaen"/>
              </a:rPr>
              <a:t>შესაფერისი</a:t>
            </a:r>
            <a:r>
              <a:rPr lang="ka-GE" sz="1600" dirty="0"/>
              <a:t> </a:t>
            </a:r>
            <a:r>
              <a:rPr lang="ka-GE" sz="1600" dirty="0">
                <a:cs typeface="Sylfaen"/>
              </a:rPr>
              <a:t>მიწის</a:t>
            </a:r>
            <a:r>
              <a:rPr lang="ka-GE" sz="1600" dirty="0"/>
              <a:t> </a:t>
            </a:r>
            <a:r>
              <a:rPr lang="ka-GE" sz="1600" dirty="0">
                <a:cs typeface="Sylfaen"/>
              </a:rPr>
              <a:t>ნაკვეთი</a:t>
            </a:r>
            <a:r>
              <a:rPr lang="ka-GE" sz="1600" dirty="0"/>
              <a:t> - </a:t>
            </a:r>
            <a:r>
              <a:rPr lang="ka-GE" sz="1600" dirty="0">
                <a:cs typeface="Sylfaen"/>
              </a:rPr>
              <a:t>ახალი</a:t>
            </a:r>
            <a:r>
              <a:rPr lang="ka-GE" sz="1600" dirty="0"/>
              <a:t> </a:t>
            </a:r>
            <a:r>
              <a:rPr lang="ka-GE" sz="1600" dirty="0">
                <a:cs typeface="Sylfaen"/>
              </a:rPr>
              <a:t>რეზერვუარის</a:t>
            </a:r>
            <a:r>
              <a:rPr lang="ka-GE" sz="1600" dirty="0"/>
              <a:t> </a:t>
            </a:r>
            <a:r>
              <a:rPr lang="ka-GE" sz="1600" dirty="0">
                <a:cs typeface="Sylfaen"/>
              </a:rPr>
              <a:t>და</a:t>
            </a:r>
            <a:r>
              <a:rPr lang="ka-GE" sz="1600" dirty="0"/>
              <a:t> </a:t>
            </a:r>
            <a:r>
              <a:rPr lang="ka-GE" sz="1600" dirty="0">
                <a:cs typeface="Sylfaen"/>
              </a:rPr>
              <a:t>მასთან</a:t>
            </a:r>
            <a:r>
              <a:rPr lang="ka-GE" sz="1600" dirty="0"/>
              <a:t> </a:t>
            </a:r>
            <a:r>
              <a:rPr lang="ka-GE" sz="1600" dirty="0">
                <a:cs typeface="Sylfaen"/>
              </a:rPr>
              <a:t>დაკავშირებული</a:t>
            </a:r>
            <a:r>
              <a:rPr lang="ka-GE" sz="1600" dirty="0"/>
              <a:t> </a:t>
            </a:r>
            <a:r>
              <a:rPr lang="ka-GE" sz="1600" dirty="0">
                <a:cs typeface="Sylfaen"/>
              </a:rPr>
              <a:t>ინფრასტრუქტურის</a:t>
            </a:r>
            <a:r>
              <a:rPr lang="ka-GE" sz="1600" dirty="0"/>
              <a:t> </a:t>
            </a:r>
            <a:r>
              <a:rPr lang="ka-GE" sz="1600" dirty="0">
                <a:cs typeface="Sylfaen"/>
              </a:rPr>
              <a:t>მშენებლობისათვის</a:t>
            </a:r>
            <a:r>
              <a:rPr lang="ka-GE" sz="1600" dirty="0"/>
              <a:t> -  </a:t>
            </a:r>
            <a:r>
              <a:rPr lang="ka-GE" sz="1600" dirty="0">
                <a:cs typeface="Sylfaen"/>
              </a:rPr>
              <a:t>საწარმოში</a:t>
            </a:r>
            <a:r>
              <a:rPr lang="ka-GE" sz="1600" dirty="0"/>
              <a:t> </a:t>
            </a:r>
            <a:r>
              <a:rPr lang="ka-GE" sz="1600" dirty="0">
                <a:cs typeface="Sylfaen"/>
              </a:rPr>
              <a:t>არ</a:t>
            </a:r>
            <a:r>
              <a:rPr lang="ka-GE" sz="1600" dirty="0"/>
              <a:t> </a:t>
            </a:r>
            <a:r>
              <a:rPr lang="ka-GE" sz="1600" dirty="0">
                <a:cs typeface="Sylfaen"/>
              </a:rPr>
              <a:t>არის</a:t>
            </a:r>
            <a:r>
              <a:rPr lang="ka-GE" sz="1600" dirty="0"/>
              <a:t>.</a:t>
            </a:r>
            <a:endParaRPr lang="ru-RU" sz="1600" dirty="0"/>
          </a:p>
          <a:p>
            <a:r>
              <a:rPr lang="ka-GE" sz="1600" b="1" dirty="0">
                <a:solidFill>
                  <a:srgbClr val="C00000"/>
                </a:solidFill>
                <a:ea typeface="Calibri"/>
                <a:cs typeface="Times New Roman"/>
              </a:rPr>
              <a:t>აღნიშნულის გათვალისწინებით, საპროექტო ინფრასტრუქტურისათვის შერჩეულ მიწის ნაკვეთს ალტერნატივა არ გააჩნია. </a:t>
            </a:r>
            <a:endParaRPr lang="ru-RU" sz="1600" b="1" dirty="0">
              <a:solidFill>
                <a:srgbClr val="C00000"/>
              </a:solidFill>
            </a:endParaRPr>
          </a:p>
        </p:txBody>
      </p:sp>
    </p:spTree>
    <p:extLst>
      <p:ext uri="{BB962C8B-B14F-4D97-AF65-F5344CB8AC3E}">
        <p14:creationId xmlns:p14="http://schemas.microsoft.com/office/powerpoint/2010/main" val="3324501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596411" y="202162"/>
            <a:ext cx="8229600" cy="490537"/>
          </a:xfrm>
        </p:spPr>
        <p:txBody>
          <a:bodyPr/>
          <a:lstStyle/>
          <a:p>
            <a:pPr algn="r" eaLnBrk="1" fontAlgn="auto" hangingPunct="1">
              <a:spcAft>
                <a:spcPts val="0"/>
              </a:spcAft>
              <a:defRPr/>
            </a:pPr>
            <a:r>
              <a:rPr lang="ka-GE" sz="2400" dirty="0" smtClean="0">
                <a:solidFill>
                  <a:srgbClr val="FF3300"/>
                </a:solidFill>
                <a:effectLst>
                  <a:outerShdw blurRad="38100" dist="38100" dir="2700000" algn="tl">
                    <a:srgbClr val="C0C0C0"/>
                  </a:outerShdw>
                </a:effectLst>
              </a:rPr>
              <a:t>გარემოს ფონური მდგომარეობა</a:t>
            </a:r>
            <a:endParaRPr lang="ru-RU" sz="2400" dirty="0">
              <a:solidFill>
                <a:srgbClr val="FF3300"/>
              </a:solidFill>
              <a:effectLst>
                <a:outerShdw blurRad="38100" dist="38100" dir="2700000" algn="tl">
                  <a:srgbClr val="C0C0C0"/>
                </a:outerShdw>
              </a:effectLst>
            </a:endParaRPr>
          </a:p>
        </p:txBody>
      </p:sp>
      <p:sp>
        <p:nvSpPr>
          <p:cNvPr id="53251" name="Rectangle 3"/>
          <p:cNvSpPr>
            <a:spLocks noGrp="1" noChangeArrowheads="1"/>
          </p:cNvSpPr>
          <p:nvPr>
            <p:ph idx="1"/>
          </p:nvPr>
        </p:nvSpPr>
        <p:spPr>
          <a:xfrm>
            <a:off x="288682" y="1187450"/>
            <a:ext cx="4791808" cy="3384550"/>
          </a:xfrm>
        </p:spPr>
        <p:txBody>
          <a:bodyPr/>
          <a:lstStyle/>
          <a:p>
            <a:pPr eaLnBrk="1" hangingPunct="1">
              <a:lnSpc>
                <a:spcPct val="80000"/>
              </a:lnSpc>
              <a:spcAft>
                <a:spcPct val="20000"/>
              </a:spcAft>
              <a:buClr>
                <a:srgbClr val="000066"/>
              </a:buClr>
              <a:buSzPct val="60000"/>
              <a:buFont typeface="Wingdings" pitchFamily="2" charset="2"/>
              <a:buChar char="q"/>
            </a:pPr>
            <a:r>
              <a:rPr lang="ka-GE" altLang="ru-RU" sz="2000" b="1" dirty="0">
                <a:solidFill>
                  <a:srgbClr val="000000"/>
                </a:solidFill>
                <a:latin typeface="+mj-lt"/>
              </a:rPr>
              <a:t>გეოლოგიური, ჰიდროგეოლოგიური და ჰიდროლოგიური პირობები;</a:t>
            </a:r>
          </a:p>
          <a:p>
            <a:pPr eaLnBrk="1" hangingPunct="1">
              <a:lnSpc>
                <a:spcPct val="80000"/>
              </a:lnSpc>
              <a:spcAft>
                <a:spcPct val="20000"/>
              </a:spcAft>
              <a:buClr>
                <a:srgbClr val="000066"/>
              </a:buClr>
              <a:buSzPct val="60000"/>
              <a:buFont typeface="Wingdings" pitchFamily="2" charset="2"/>
              <a:buChar char="q"/>
            </a:pPr>
            <a:r>
              <a:rPr lang="ka-GE" altLang="ru-RU" sz="2000" b="1" dirty="0">
                <a:solidFill>
                  <a:srgbClr val="000000"/>
                </a:solidFill>
                <a:latin typeface="+mj-lt"/>
              </a:rPr>
              <a:t>წყლის გარემო;</a:t>
            </a:r>
          </a:p>
          <a:p>
            <a:pPr eaLnBrk="1" hangingPunct="1">
              <a:lnSpc>
                <a:spcPct val="80000"/>
              </a:lnSpc>
              <a:spcAft>
                <a:spcPct val="20000"/>
              </a:spcAft>
              <a:buClr>
                <a:srgbClr val="000066"/>
              </a:buClr>
              <a:buSzPct val="60000"/>
              <a:buFont typeface="Wingdings" pitchFamily="2" charset="2"/>
              <a:buChar char="q"/>
            </a:pPr>
            <a:r>
              <a:rPr lang="ka-GE" altLang="ru-RU" sz="2000" b="1" dirty="0">
                <a:solidFill>
                  <a:srgbClr val="000000"/>
                </a:solidFill>
                <a:latin typeface="+mj-lt"/>
              </a:rPr>
              <a:t>ნიადაგი და გრუნტი;</a:t>
            </a:r>
          </a:p>
          <a:p>
            <a:pPr eaLnBrk="1" hangingPunct="1">
              <a:lnSpc>
                <a:spcPct val="80000"/>
              </a:lnSpc>
              <a:spcAft>
                <a:spcPct val="20000"/>
              </a:spcAft>
              <a:buClr>
                <a:srgbClr val="000066"/>
              </a:buClr>
              <a:buSzPct val="60000"/>
              <a:buFont typeface="Wingdings" pitchFamily="2" charset="2"/>
              <a:buChar char="q"/>
            </a:pPr>
            <a:r>
              <a:rPr lang="ka-GE" altLang="ru-RU" sz="2000" b="1" dirty="0">
                <a:solidFill>
                  <a:srgbClr val="000000"/>
                </a:solidFill>
                <a:latin typeface="+mj-lt"/>
              </a:rPr>
              <a:t>ატმოსფერული ჰაერის ხარისხი (მავნე ნივთიერებებით ფონური დაბინძურება, ბუნებრივი რადიაციული ფონი, ხმაურის გავრცელება);</a:t>
            </a:r>
          </a:p>
          <a:p>
            <a:pPr eaLnBrk="1" hangingPunct="1">
              <a:lnSpc>
                <a:spcPct val="80000"/>
              </a:lnSpc>
              <a:spcAft>
                <a:spcPct val="20000"/>
              </a:spcAft>
              <a:buClr>
                <a:srgbClr val="000066"/>
              </a:buClr>
              <a:buSzPct val="60000"/>
              <a:buFont typeface="Wingdings" pitchFamily="2" charset="2"/>
              <a:buChar char="q"/>
            </a:pPr>
            <a:r>
              <a:rPr lang="ka-GE" altLang="ru-RU" sz="2000" b="1" dirty="0">
                <a:solidFill>
                  <a:srgbClr val="000000"/>
                </a:solidFill>
                <a:latin typeface="+mj-lt"/>
              </a:rPr>
              <a:t>ბიოლოგიური გარემო;</a:t>
            </a:r>
          </a:p>
        </p:txBody>
      </p:sp>
      <p:sp>
        <p:nvSpPr>
          <p:cNvPr id="53252"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3253" name="Rectangle 5"/>
          <p:cNvSpPr>
            <a:spLocks noChangeArrowheads="1"/>
          </p:cNvSpPr>
          <p:nvPr/>
        </p:nvSpPr>
        <p:spPr bwMode="auto">
          <a:xfrm>
            <a:off x="288685" y="692253"/>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3254" name="Rectangle 3"/>
          <p:cNvSpPr txBox="1">
            <a:spLocks noChangeArrowheads="1"/>
          </p:cNvSpPr>
          <p:nvPr/>
        </p:nvSpPr>
        <p:spPr bwMode="auto">
          <a:xfrm>
            <a:off x="288681" y="4581525"/>
            <a:ext cx="863990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lnSpc>
                <a:spcPct val="80000"/>
              </a:lnSpc>
              <a:spcAft>
                <a:spcPct val="0"/>
              </a:spcAft>
            </a:pPr>
            <a:r>
              <a:rPr lang="ka-GE" altLang="ru-RU" sz="2000" dirty="0">
                <a:solidFill>
                  <a:srgbClr val="000000"/>
                </a:solidFill>
                <a:latin typeface="+mj-lt"/>
                <a:cs typeface="Arial" pitchFamily="34" charset="0"/>
              </a:rPr>
              <a:t>ნარჩენების მართვა;</a:t>
            </a:r>
          </a:p>
          <a:p>
            <a:pPr eaLnBrk="1" fontAlgn="base" hangingPunct="1">
              <a:lnSpc>
                <a:spcPct val="80000"/>
              </a:lnSpc>
              <a:spcAft>
                <a:spcPct val="0"/>
              </a:spcAft>
            </a:pPr>
            <a:r>
              <a:rPr lang="ka-GE" altLang="ru-RU" sz="2000" dirty="0">
                <a:solidFill>
                  <a:srgbClr val="000000"/>
                </a:solidFill>
                <a:latin typeface="+mj-lt"/>
                <a:cs typeface="Arial" pitchFamily="34" charset="0"/>
              </a:rPr>
              <a:t>ჩამდინარე წყლების არინება და გაწმენდის სისტემები;</a:t>
            </a:r>
          </a:p>
          <a:p>
            <a:pPr eaLnBrk="1" fontAlgn="base" hangingPunct="1">
              <a:lnSpc>
                <a:spcPct val="80000"/>
              </a:lnSpc>
              <a:spcAft>
                <a:spcPct val="0"/>
              </a:spcAft>
            </a:pPr>
            <a:r>
              <a:rPr lang="ka-GE" altLang="ru-RU" sz="2000" dirty="0">
                <a:solidFill>
                  <a:srgbClr val="000000"/>
                </a:solidFill>
                <a:latin typeface="+mj-lt"/>
                <a:cs typeface="Arial" pitchFamily="34" charset="0"/>
              </a:rPr>
              <a:t>სოციალურ-ეკონომიკური გარემო.</a:t>
            </a:r>
          </a:p>
          <a:p>
            <a:pPr eaLnBrk="1" fontAlgn="base" hangingPunct="1">
              <a:lnSpc>
                <a:spcPct val="80000"/>
              </a:lnSpc>
              <a:spcAft>
                <a:spcPct val="0"/>
              </a:spcAft>
            </a:pPr>
            <a:endParaRPr lang="ka-GE" altLang="ru-RU" sz="2000" dirty="0">
              <a:solidFill>
                <a:srgbClr val="000000"/>
              </a:solidFill>
              <a:latin typeface="+mj-lt"/>
              <a:cs typeface="Arial" pitchFamily="34" charset="0"/>
            </a:endParaRPr>
          </a:p>
          <a:p>
            <a:pPr eaLnBrk="1" fontAlgn="base" hangingPunct="1">
              <a:lnSpc>
                <a:spcPct val="80000"/>
              </a:lnSpc>
              <a:spcAft>
                <a:spcPct val="0"/>
              </a:spcAft>
            </a:pPr>
            <a:endParaRPr lang="ru-RU" altLang="ru-RU" sz="2000" dirty="0" smtClean="0">
              <a:solidFill>
                <a:srgbClr val="000000"/>
              </a:solidFill>
              <a:latin typeface="+mj-lt"/>
              <a:cs typeface="Arial" pitchFamily="34" charset="0"/>
            </a:endParaRPr>
          </a:p>
        </p:txBody>
      </p:sp>
      <p:pic>
        <p:nvPicPr>
          <p:cNvPr id="5325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86" y="2"/>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62226"/>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596411" y="188644"/>
            <a:ext cx="8229600" cy="490537"/>
          </a:xfrm>
        </p:spPr>
        <p:txBody>
          <a:bodyPr/>
          <a:lstStyle/>
          <a:p>
            <a:pPr algn="r" eaLnBrk="1" fontAlgn="auto" hangingPunct="1">
              <a:spcAft>
                <a:spcPts val="0"/>
              </a:spcAft>
              <a:defRPr/>
            </a:pPr>
            <a:r>
              <a:rPr lang="pt-BR" sz="2400" dirty="0">
                <a:solidFill>
                  <a:srgbClr val="FF3300"/>
                </a:solidFill>
                <a:effectLst>
                  <a:outerShdw blurRad="38100" dist="38100" dir="2700000" algn="tl">
                    <a:srgbClr val="C0C0C0"/>
                  </a:outerShdw>
                </a:effectLst>
                <a:latin typeface="Brush Script Georgian" pitchFamily="82" charset="0"/>
              </a:rPr>
              <a:t>garemos fonuri mdgomareoba</a:t>
            </a:r>
            <a:endParaRPr lang="ru-RU" sz="2400" dirty="0">
              <a:solidFill>
                <a:srgbClr val="FF3300"/>
              </a:solidFill>
              <a:effectLst>
                <a:outerShdw blurRad="38100" dist="38100" dir="2700000" algn="tl">
                  <a:srgbClr val="C0C0C0"/>
                </a:outerShdw>
              </a:effectLst>
              <a:latin typeface="Brush Script Georgian" pitchFamily="82" charset="0"/>
            </a:endParaRPr>
          </a:p>
        </p:txBody>
      </p:sp>
      <p:sp>
        <p:nvSpPr>
          <p:cNvPr id="2" name="Объект 1"/>
          <p:cNvSpPr>
            <a:spLocks noGrp="1"/>
          </p:cNvSpPr>
          <p:nvPr>
            <p:ph idx="1"/>
          </p:nvPr>
        </p:nvSpPr>
        <p:spPr>
          <a:xfrm>
            <a:off x="271100" y="836613"/>
            <a:ext cx="8620857" cy="5040312"/>
          </a:xfrm>
        </p:spPr>
        <p:txBody>
          <a:bodyPr/>
          <a:lstStyle/>
          <a:p>
            <a:pPr marL="0" indent="0" algn="ctr" eaLnBrk="1" hangingPunct="1">
              <a:lnSpc>
                <a:spcPct val="80000"/>
              </a:lnSpc>
              <a:spcAft>
                <a:spcPct val="20000"/>
              </a:spcAft>
              <a:buClr>
                <a:srgbClr val="000066"/>
              </a:buClr>
              <a:buSzPct val="60000"/>
              <a:buFont typeface="Arial" pitchFamily="34" charset="0"/>
              <a:buNone/>
              <a:defRPr/>
            </a:pPr>
            <a:r>
              <a:rPr lang="ka-GE" sz="2400" b="1" dirty="0" smtClean="0">
                <a:solidFill>
                  <a:srgbClr val="000000"/>
                </a:solidFill>
                <a:latin typeface="Avaza Mtavruli" pitchFamily="34" charset="0"/>
              </a:rPr>
              <a:t>გეოლოგიური</a:t>
            </a:r>
            <a:r>
              <a:rPr lang="en-US" sz="2400" b="1" dirty="0" smtClean="0">
                <a:solidFill>
                  <a:srgbClr val="000000"/>
                </a:solidFill>
                <a:latin typeface="Avaza Mtavruli" pitchFamily="34" charset="0"/>
              </a:rPr>
              <a:t> </a:t>
            </a:r>
            <a:r>
              <a:rPr lang="ka-GE" sz="2400" b="1" dirty="0" smtClean="0">
                <a:solidFill>
                  <a:srgbClr val="000000"/>
                </a:solidFill>
                <a:latin typeface="Avaza Mtavruli" pitchFamily="34" charset="0"/>
              </a:rPr>
              <a:t>და</a:t>
            </a:r>
            <a:r>
              <a:rPr lang="en-US" sz="2400" b="1" dirty="0" smtClean="0">
                <a:solidFill>
                  <a:srgbClr val="000000"/>
                </a:solidFill>
                <a:latin typeface="Avaza Mtavruli" pitchFamily="34" charset="0"/>
              </a:rPr>
              <a:t> </a:t>
            </a:r>
            <a:r>
              <a:rPr lang="ka-GE" sz="2400" b="1" dirty="0" smtClean="0">
                <a:solidFill>
                  <a:srgbClr val="000000"/>
                </a:solidFill>
                <a:latin typeface="Avaza Mtavruli" pitchFamily="34" charset="0"/>
              </a:rPr>
              <a:t>ჰიდროგეოლოგიური პირობები</a:t>
            </a:r>
            <a:r>
              <a:rPr lang="ka-GE" sz="2400" b="1" dirty="0">
                <a:solidFill>
                  <a:srgbClr val="000000"/>
                </a:solidFill>
                <a:latin typeface="Avaza Mtavruli" pitchFamily="34" charset="0"/>
              </a:rPr>
              <a:t>:</a:t>
            </a:r>
            <a:endParaRPr lang="ka-GE" sz="2400" b="1" dirty="0" smtClean="0">
              <a:solidFill>
                <a:srgbClr val="000000"/>
              </a:solidFill>
              <a:latin typeface="Avaza Mtavruli" pitchFamily="34" charset="0"/>
            </a:endParaRPr>
          </a:p>
          <a:p>
            <a:pPr marL="355600" indent="-355600" eaLnBrk="1" hangingPunct="1">
              <a:buFont typeface="Wingdings" pitchFamily="2" charset="2"/>
              <a:buChar char="q"/>
              <a:defRPr/>
            </a:pPr>
            <a:r>
              <a:rPr lang="ka-GE" sz="2200" dirty="0" smtClean="0">
                <a:solidFill>
                  <a:srgbClr val="000000"/>
                </a:solidFill>
                <a:cs typeface="Times New Roman" pitchFamily="18" charset="0"/>
              </a:rPr>
              <a:t>გრუნტის წყლების ნახშირწყალბადოვანი დაბინძურება საწარმოს სხვა ტერიტორიებთან შედარებით, მეტად არის გამოკვეთილი, რაც გამოწვეულია იმით, რომ აღნიშნულ უბანზე არსებული ინფრასტრუქტურა გასული საუკუნის დასაწყისიდან  ექსტენსიურად  გამოიყენებოდა ნავთობის გადატვირთვის პროცესებში და ადგილი ჰქონდა დაღვრებს.</a:t>
            </a:r>
          </a:p>
        </p:txBody>
      </p:sp>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4077072"/>
            <a:ext cx="2425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669196"/>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pic>
        <p:nvPicPr>
          <p:cNvPr id="9"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3285" y="1062198"/>
            <a:ext cx="9140719" cy="4383026"/>
          </a:xfrm>
          <a:prstGeom prst="rect">
            <a:avLst/>
          </a:prstGeom>
          <a:noFill/>
          <a:ln>
            <a:noFill/>
          </a:ln>
        </p:spPr>
      </p:pic>
      <p:pic>
        <p:nvPicPr>
          <p:cNvPr id="1095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5423270"/>
            <a:ext cx="2425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711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pic>
        <p:nvPicPr>
          <p:cNvPr id="6" name="Рисунок 5" descr="C:\Users\gordeladzet\Desktop\Doc1.jpg"/>
          <p:cNvPicPr/>
          <p:nvPr/>
        </p:nvPicPr>
        <p:blipFill rotWithShape="1">
          <a:blip r:embed="rId3" cstate="print">
            <a:extLst>
              <a:ext uri="{28A0092B-C50C-407E-A947-70E740481C1C}">
                <a14:useLocalDpi xmlns:a14="http://schemas.microsoft.com/office/drawing/2010/main" val="0"/>
              </a:ext>
            </a:extLst>
          </a:blip>
          <a:srcRect l="6734" t="7029" r="8774" b="34694"/>
          <a:stretch/>
        </p:blipFill>
        <p:spPr bwMode="auto">
          <a:xfrm>
            <a:off x="4388" y="1046747"/>
            <a:ext cx="9139612" cy="4686599"/>
          </a:xfrm>
          <a:prstGeom prst="rect">
            <a:avLst/>
          </a:prstGeom>
          <a:noFill/>
          <a:ln>
            <a:noFill/>
          </a:ln>
          <a:extLst>
            <a:ext uri="{53640926-AAD7-44D8-BBD7-CCE9431645EC}">
              <a14:shadowObscured xmlns:a14="http://schemas.microsoft.com/office/drawing/2010/main"/>
            </a:ext>
          </a:extLst>
        </p:spPr>
      </p:pic>
      <p:pic>
        <p:nvPicPr>
          <p:cNvPr id="1105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509" y="5346700"/>
            <a:ext cx="2425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156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596411" y="188644"/>
            <a:ext cx="8229600" cy="490537"/>
          </a:xfrm>
        </p:spPr>
        <p:txBody>
          <a:bodyPr/>
          <a:lstStyle/>
          <a:p>
            <a:pPr algn="r" eaLnBrk="1" fontAlgn="auto" hangingPunct="1">
              <a:spcAft>
                <a:spcPts val="0"/>
              </a:spcAft>
              <a:defRPr/>
            </a:pPr>
            <a:r>
              <a:rPr lang="pt-BR" sz="2400" dirty="0">
                <a:solidFill>
                  <a:srgbClr val="FF3300"/>
                </a:solidFill>
                <a:effectLst>
                  <a:outerShdw blurRad="38100" dist="38100" dir="2700000" algn="tl">
                    <a:srgbClr val="C0C0C0"/>
                  </a:outerShdw>
                </a:effectLst>
                <a:latin typeface="Brush Script Georgian" pitchFamily="82" charset="0"/>
              </a:rPr>
              <a:t>garemos fonuri mdgomareoba</a:t>
            </a:r>
            <a:endParaRPr lang="ru-RU" sz="2400" dirty="0">
              <a:solidFill>
                <a:srgbClr val="FF3300"/>
              </a:solidFill>
              <a:effectLst>
                <a:outerShdw blurRad="38100" dist="38100" dir="2700000" algn="tl">
                  <a:srgbClr val="C0C0C0"/>
                </a:outerShdw>
              </a:effectLst>
              <a:latin typeface="Brush Script Georgian" pitchFamily="82" charset="0"/>
            </a:endParaRPr>
          </a:p>
        </p:txBody>
      </p:sp>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ru-RU" sz="2000" b="1" i="1" dirty="0" err="1">
                <a:solidFill>
                  <a:srgbClr val="FF0000"/>
                </a:solidFill>
                <a:latin typeface="Sylfaen" panose="010A0502050306030303" pitchFamily="18" charset="0"/>
                <a:ea typeface="Calibri"/>
                <a:cs typeface="Sylfaen"/>
              </a:rPr>
              <a:t>ზემოქმედება</a:t>
            </a:r>
            <a:r>
              <a:rPr lang="ru-RU" sz="2000" b="1" i="1" dirty="0">
                <a:solidFill>
                  <a:srgbClr val="FF0000"/>
                </a:solidFill>
                <a:latin typeface="Sylfaen" panose="010A0502050306030303" pitchFamily="18" charset="0"/>
                <a:ea typeface="Calibri"/>
                <a:cs typeface="Times New Roman"/>
              </a:rPr>
              <a:t> </a:t>
            </a:r>
            <a:r>
              <a:rPr lang="ru-RU" sz="2000" b="1" i="1" dirty="0" err="1">
                <a:solidFill>
                  <a:srgbClr val="FF0000"/>
                </a:solidFill>
                <a:latin typeface="Sylfaen" panose="010A0502050306030303" pitchFamily="18" charset="0"/>
                <a:ea typeface="Calibri"/>
                <a:cs typeface="Sylfaen"/>
              </a:rPr>
              <a:t>ატმოსფერული</a:t>
            </a:r>
            <a:r>
              <a:rPr lang="ru-RU" sz="2000" b="1" i="1" dirty="0">
                <a:solidFill>
                  <a:srgbClr val="FF0000"/>
                </a:solidFill>
                <a:latin typeface="Sylfaen" panose="010A0502050306030303" pitchFamily="18" charset="0"/>
                <a:ea typeface="Calibri"/>
                <a:cs typeface="Times New Roman"/>
              </a:rPr>
              <a:t> </a:t>
            </a:r>
            <a:r>
              <a:rPr lang="ru-RU" sz="2000" b="1" i="1" dirty="0" err="1">
                <a:solidFill>
                  <a:srgbClr val="FF0000"/>
                </a:solidFill>
                <a:latin typeface="Sylfaen" panose="010A0502050306030303" pitchFamily="18" charset="0"/>
                <a:ea typeface="Calibri"/>
                <a:cs typeface="Sylfaen"/>
              </a:rPr>
              <a:t>ჰაერის</a:t>
            </a:r>
            <a:r>
              <a:rPr lang="ru-RU" sz="2000" b="1" i="1" dirty="0">
                <a:solidFill>
                  <a:srgbClr val="FF0000"/>
                </a:solidFill>
                <a:latin typeface="Sylfaen" panose="010A0502050306030303" pitchFamily="18" charset="0"/>
                <a:ea typeface="Calibri"/>
                <a:cs typeface="Times New Roman"/>
              </a:rPr>
              <a:t> </a:t>
            </a:r>
            <a:r>
              <a:rPr lang="ru-RU" sz="2000" b="1" i="1" dirty="0" err="1">
                <a:solidFill>
                  <a:srgbClr val="FF0000"/>
                </a:solidFill>
                <a:latin typeface="Sylfaen" panose="010A0502050306030303" pitchFamily="18" charset="0"/>
                <a:ea typeface="Calibri"/>
                <a:cs typeface="Sylfaen"/>
              </a:rPr>
              <a:t>ხარისხზე</a:t>
            </a:r>
            <a:r>
              <a:rPr lang="ru-RU" sz="2000" b="1" i="1" dirty="0">
                <a:solidFill>
                  <a:srgbClr val="FF0000"/>
                </a:solidFill>
                <a:latin typeface="Sylfaen" panose="010A0502050306030303" pitchFamily="18" charset="0"/>
                <a:ea typeface="Calibri"/>
                <a:cs typeface="Times New Roman"/>
              </a:rPr>
              <a:t> </a:t>
            </a:r>
            <a:endParaRPr lang="ru-RU" sz="2000" b="1" i="1" dirty="0">
              <a:solidFill>
                <a:srgbClr val="FF0000"/>
              </a:solidFill>
              <a:latin typeface="Sylfaen" panose="010A0502050306030303"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562017727"/>
              </p:ext>
            </p:extLst>
          </p:nvPr>
        </p:nvGraphicFramePr>
        <p:xfrm>
          <a:off x="261626" y="1011241"/>
          <a:ext cx="6014720" cy="2523744"/>
        </p:xfrm>
        <a:graphic>
          <a:graphicData uri="http://schemas.openxmlformats.org/drawingml/2006/table">
            <a:tbl>
              <a:tblPr firstRow="1" firstCol="1" bandRow="1"/>
              <a:tblGrid>
                <a:gridCol w="1567180">
                  <a:extLst>
                    <a:ext uri="{9D8B030D-6E8A-4147-A177-3AD203B41FA5}">
                      <a16:colId xmlns:a16="http://schemas.microsoft.com/office/drawing/2014/main" val="20000"/>
                    </a:ext>
                  </a:extLst>
                </a:gridCol>
                <a:gridCol w="1313180">
                  <a:extLst>
                    <a:ext uri="{9D8B030D-6E8A-4147-A177-3AD203B41FA5}">
                      <a16:colId xmlns:a16="http://schemas.microsoft.com/office/drawing/2014/main" val="20001"/>
                    </a:ext>
                  </a:extLst>
                </a:gridCol>
                <a:gridCol w="131318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805180">
                  <a:extLst>
                    <a:ext uri="{9D8B030D-6E8A-4147-A177-3AD203B41FA5}">
                      <a16:colId xmlns:a16="http://schemas.microsoft.com/office/drawing/2014/main" val="20004"/>
                    </a:ext>
                  </a:extLst>
                </a:gridCol>
              </a:tblGrid>
              <a:tr h="0">
                <a:tc rowSpan="2">
                  <a:txBody>
                    <a:bodyPr/>
                    <a:lstStyle/>
                    <a:p>
                      <a:pPr algn="ctr">
                        <a:lnSpc>
                          <a:spcPct val="115000"/>
                        </a:lnSpc>
                        <a:spcAft>
                          <a:spcPts val="1000"/>
                        </a:spcAft>
                      </a:pPr>
                      <a:r>
                        <a:rPr lang="ru-RU" sz="1800" b="1">
                          <a:effectLst/>
                          <a:latin typeface="Sylfaen"/>
                          <a:ea typeface="Calibri"/>
                          <a:cs typeface="Sylfaen"/>
                        </a:rPr>
                        <a:t>მოსახლეობის</a:t>
                      </a:r>
                      <a:r>
                        <a:rPr lang="ru-RU" sz="1800" b="1">
                          <a:effectLst/>
                          <a:latin typeface="Calibri"/>
                          <a:ea typeface="Calibri"/>
                          <a:cs typeface="Times New Roman"/>
                        </a:rPr>
                        <a:t> </a:t>
                      </a:r>
                      <a:r>
                        <a:rPr lang="ru-RU" sz="1800" b="1">
                          <a:effectLst/>
                          <a:latin typeface="Sylfaen"/>
                          <a:ea typeface="Calibri"/>
                          <a:cs typeface="Sylfaen"/>
                        </a:rPr>
                        <a:t>რაოდენობა</a:t>
                      </a:r>
                      <a:r>
                        <a:rPr lang="ru-RU" sz="1800" b="1">
                          <a:effectLst/>
                          <a:latin typeface="Calibri"/>
                          <a:ea typeface="Calibri"/>
                          <a:cs typeface="Times New Roman"/>
                        </a:rPr>
                        <a:t>,</a:t>
                      </a:r>
                      <a:endParaRPr lang="ru-RU" sz="1800">
                        <a:effectLst/>
                        <a:latin typeface="Calibri"/>
                        <a:ea typeface="Calibri"/>
                        <a:cs typeface="Times New Roman"/>
                      </a:endParaRPr>
                    </a:p>
                    <a:p>
                      <a:pPr algn="ctr">
                        <a:lnSpc>
                          <a:spcPct val="115000"/>
                        </a:lnSpc>
                        <a:spcAft>
                          <a:spcPts val="1000"/>
                        </a:spcAft>
                      </a:pPr>
                      <a:r>
                        <a:rPr lang="ru-RU" sz="1800" b="1">
                          <a:effectLst/>
                          <a:latin typeface="Sylfaen"/>
                          <a:ea typeface="Calibri"/>
                          <a:cs typeface="Sylfaen"/>
                        </a:rPr>
                        <a:t>ათ</a:t>
                      </a:r>
                      <a:r>
                        <a:rPr lang="ru-RU" sz="1800" b="1">
                          <a:effectLst/>
                          <a:latin typeface="Calibri"/>
                          <a:ea typeface="Calibri"/>
                          <a:cs typeface="Times New Roman"/>
                        </a:rPr>
                        <a:t>. </a:t>
                      </a:r>
                      <a:r>
                        <a:rPr lang="ru-RU" sz="1800" b="1">
                          <a:effectLst/>
                          <a:latin typeface="Sylfaen"/>
                          <a:ea typeface="Calibri"/>
                          <a:cs typeface="Sylfaen"/>
                        </a:rPr>
                        <a:t>კაცი</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gridSpan="4">
                  <a:txBody>
                    <a:bodyPr/>
                    <a:lstStyle/>
                    <a:p>
                      <a:pPr algn="ctr">
                        <a:lnSpc>
                          <a:spcPct val="115000"/>
                        </a:lnSpc>
                        <a:spcAft>
                          <a:spcPts val="1000"/>
                        </a:spcAft>
                      </a:pPr>
                      <a:r>
                        <a:rPr lang="ru-RU" sz="1800" b="1">
                          <a:effectLst/>
                          <a:latin typeface="Sylfaen"/>
                          <a:ea typeface="Calibri"/>
                          <a:cs typeface="Sylfaen"/>
                        </a:rPr>
                        <a:t>ფონური</a:t>
                      </a:r>
                      <a:r>
                        <a:rPr lang="ru-RU" sz="1800" b="1">
                          <a:effectLst/>
                          <a:latin typeface="Calibri"/>
                          <a:ea typeface="Calibri"/>
                          <a:cs typeface="Times New Roman"/>
                        </a:rPr>
                        <a:t> </a:t>
                      </a:r>
                      <a:r>
                        <a:rPr lang="ru-RU" sz="1800" b="1">
                          <a:effectLst/>
                          <a:latin typeface="Sylfaen"/>
                          <a:ea typeface="Calibri"/>
                          <a:cs typeface="Sylfaen"/>
                        </a:rPr>
                        <a:t>კონცენტრაციის</a:t>
                      </a:r>
                      <a:r>
                        <a:rPr lang="ru-RU" sz="1800" b="1">
                          <a:effectLst/>
                          <a:latin typeface="Calibri"/>
                          <a:ea typeface="Calibri"/>
                          <a:cs typeface="Times New Roman"/>
                        </a:rPr>
                        <a:t> </a:t>
                      </a:r>
                      <a:r>
                        <a:rPr lang="ru-RU" sz="1800" b="1">
                          <a:effectLst/>
                          <a:latin typeface="Sylfaen"/>
                          <a:ea typeface="Calibri"/>
                          <a:cs typeface="Sylfaen"/>
                        </a:rPr>
                        <a:t>მნიშვნელობა</a:t>
                      </a:r>
                      <a:r>
                        <a:rPr lang="ru-RU" sz="1800" b="1">
                          <a:effectLst/>
                          <a:latin typeface="Calibri"/>
                          <a:ea typeface="Calibri"/>
                          <a:cs typeface="Times New Roman"/>
                        </a:rPr>
                        <a:t>, </a:t>
                      </a:r>
                      <a:r>
                        <a:rPr lang="ru-RU" sz="1800" b="1">
                          <a:effectLst/>
                          <a:latin typeface="Sylfaen"/>
                          <a:ea typeface="Calibri"/>
                          <a:cs typeface="Sylfaen"/>
                        </a:rPr>
                        <a:t>მგ</a:t>
                      </a:r>
                      <a:r>
                        <a:rPr lang="ru-RU" sz="1800" b="1">
                          <a:effectLst/>
                          <a:latin typeface="Calibri"/>
                          <a:ea typeface="Calibri"/>
                          <a:cs typeface="Times New Roman"/>
                        </a:rPr>
                        <a:t>/</a:t>
                      </a:r>
                      <a:r>
                        <a:rPr lang="ru-RU" sz="1800" b="1">
                          <a:effectLst/>
                          <a:latin typeface="Sylfaen"/>
                          <a:ea typeface="Calibri"/>
                          <a:cs typeface="Sylfaen"/>
                        </a:rPr>
                        <a:t>მ</a:t>
                      </a:r>
                      <a:r>
                        <a:rPr lang="ru-RU" sz="1800" b="1">
                          <a:effectLst/>
                          <a:latin typeface="Calibri"/>
                          <a:ea typeface="Calibri"/>
                          <a:cs typeface="Times New Roman"/>
                        </a:rPr>
                        <a:t>3</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0">
                <a:tc vMerge="1">
                  <a:txBody>
                    <a:bodyPr/>
                    <a:lstStyle/>
                    <a:p>
                      <a:endParaRPr lang="ru-RU"/>
                    </a:p>
                  </a:txBody>
                  <a:tcPr/>
                </a:tc>
                <a:tc>
                  <a:txBody>
                    <a:bodyPr/>
                    <a:lstStyle/>
                    <a:p>
                      <a:pPr algn="ctr">
                        <a:lnSpc>
                          <a:spcPct val="115000"/>
                        </a:lnSpc>
                        <a:spcAft>
                          <a:spcPts val="1000"/>
                        </a:spcAft>
                      </a:pPr>
                      <a:r>
                        <a:rPr lang="ru-RU" sz="1800" b="1">
                          <a:effectLst/>
                          <a:latin typeface="Sylfaen"/>
                          <a:ea typeface="Calibri"/>
                          <a:cs typeface="Sylfaen"/>
                        </a:rPr>
                        <a:t>აზოტის</a:t>
                      </a:r>
                      <a:r>
                        <a:rPr lang="ru-RU" sz="1800" b="1">
                          <a:effectLst/>
                          <a:latin typeface="Calibri"/>
                          <a:ea typeface="Calibri"/>
                          <a:cs typeface="Times New Roman"/>
                        </a:rPr>
                        <a:t> </a:t>
                      </a:r>
                      <a:r>
                        <a:rPr lang="ru-RU" sz="1800" b="1">
                          <a:effectLst/>
                          <a:latin typeface="Sylfaen"/>
                          <a:ea typeface="Calibri"/>
                          <a:cs typeface="Sylfaen"/>
                        </a:rPr>
                        <a:t>დიოქსიდი</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800" b="1">
                          <a:effectLst/>
                          <a:latin typeface="Sylfaen"/>
                          <a:ea typeface="Calibri"/>
                          <a:cs typeface="Sylfaen"/>
                        </a:rPr>
                        <a:t>გოგირდის</a:t>
                      </a:r>
                      <a:r>
                        <a:rPr lang="ru-RU" sz="1800" b="1">
                          <a:effectLst/>
                          <a:latin typeface="Calibri"/>
                          <a:ea typeface="Calibri"/>
                          <a:cs typeface="Times New Roman"/>
                        </a:rPr>
                        <a:t> </a:t>
                      </a:r>
                      <a:r>
                        <a:rPr lang="ru-RU" sz="1800" b="1">
                          <a:effectLst/>
                          <a:latin typeface="Sylfaen"/>
                          <a:ea typeface="Calibri"/>
                          <a:cs typeface="Sylfaen"/>
                        </a:rPr>
                        <a:t>დიოქსიდი</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800" b="1">
                          <a:effectLst/>
                          <a:latin typeface="Sylfaen"/>
                          <a:ea typeface="Calibri"/>
                          <a:cs typeface="Sylfaen"/>
                        </a:rPr>
                        <a:t>ნახშირჟანგი</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800" b="1">
                          <a:effectLst/>
                          <a:latin typeface="Sylfaen"/>
                          <a:ea typeface="Calibri"/>
                          <a:cs typeface="Sylfaen"/>
                        </a:rPr>
                        <a:t>მტვერი</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1000"/>
                        </a:spcAft>
                      </a:pPr>
                      <a:r>
                        <a:rPr lang="ru-RU" sz="1800">
                          <a:effectLst/>
                          <a:latin typeface="Calibri"/>
                          <a:ea typeface="Calibri"/>
                          <a:cs typeface="Times New Roman"/>
                        </a:rPr>
                        <a:t>250-125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nSpc>
                          <a:spcPct val="115000"/>
                        </a:lnSpc>
                        <a:spcAft>
                          <a:spcPts val="1000"/>
                        </a:spcAft>
                      </a:pPr>
                      <a:r>
                        <a:rPr lang="ru-RU" sz="1800">
                          <a:effectLst/>
                          <a:latin typeface="Calibri"/>
                          <a:ea typeface="Calibri"/>
                          <a:cs typeface="Times New Roman"/>
                        </a:rPr>
                        <a:t>0,03</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nSpc>
                          <a:spcPct val="115000"/>
                        </a:lnSpc>
                        <a:spcAft>
                          <a:spcPts val="1000"/>
                        </a:spcAft>
                      </a:pPr>
                      <a:r>
                        <a:rPr lang="ru-RU" sz="1800">
                          <a:effectLst/>
                          <a:latin typeface="Calibri"/>
                          <a:ea typeface="Calibri"/>
                          <a:cs typeface="Times New Roman"/>
                        </a:rPr>
                        <a:t>0,05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nSpc>
                          <a:spcPct val="115000"/>
                        </a:lnSpc>
                        <a:spcAft>
                          <a:spcPts val="1000"/>
                        </a:spcAft>
                      </a:pPr>
                      <a:r>
                        <a:rPr lang="ru-RU" sz="1800">
                          <a:effectLst/>
                          <a:latin typeface="Calibri"/>
                          <a:ea typeface="Calibri"/>
                          <a:cs typeface="Times New Roman"/>
                        </a:rPr>
                        <a:t>1,5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nSpc>
                          <a:spcPct val="115000"/>
                        </a:lnSpc>
                        <a:spcAft>
                          <a:spcPts val="1000"/>
                        </a:spcAft>
                      </a:pPr>
                      <a:r>
                        <a:rPr lang="ru-RU" sz="1800">
                          <a:effectLst/>
                          <a:latin typeface="Calibri"/>
                          <a:ea typeface="Calibri"/>
                          <a:cs typeface="Times New Roman"/>
                        </a:rPr>
                        <a:t>0,2</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0">
                <a:tc>
                  <a:txBody>
                    <a:bodyPr/>
                    <a:lstStyle/>
                    <a:p>
                      <a:pPr>
                        <a:lnSpc>
                          <a:spcPct val="115000"/>
                        </a:lnSpc>
                        <a:spcAft>
                          <a:spcPts val="1000"/>
                        </a:spcAft>
                      </a:pPr>
                      <a:r>
                        <a:rPr lang="ru-RU" sz="1800">
                          <a:effectLst/>
                          <a:latin typeface="Calibri"/>
                          <a:ea typeface="Calibri"/>
                          <a:cs typeface="Times New Roman"/>
                        </a:rPr>
                        <a:t>125-50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0,015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0,05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0,8</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0,15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1000"/>
                        </a:spcAft>
                      </a:pPr>
                      <a:r>
                        <a:rPr lang="ru-RU" sz="1800">
                          <a:effectLst/>
                          <a:latin typeface="Calibri"/>
                          <a:ea typeface="Calibri"/>
                          <a:cs typeface="Times New Roman"/>
                        </a:rPr>
                        <a:t>50-10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0,008</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0,02</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0,4</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0,1</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1000"/>
                        </a:spcAft>
                      </a:pPr>
                      <a:r>
                        <a:rPr lang="ru-RU" sz="1800">
                          <a:effectLst/>
                          <a:latin typeface="Calibri"/>
                          <a:ea typeface="Calibri"/>
                          <a:cs typeface="Times New Roman"/>
                        </a:rPr>
                        <a:t>&lt;10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dirty="0">
                          <a:effectLst/>
                          <a:latin typeface="Calibri"/>
                          <a:ea typeface="Calibri"/>
                          <a:cs typeface="Times New Roman"/>
                        </a:rPr>
                        <a:t>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Прямоугольник 5"/>
          <p:cNvSpPr/>
          <p:nvPr/>
        </p:nvSpPr>
        <p:spPr>
          <a:xfrm>
            <a:off x="323528" y="3717032"/>
            <a:ext cx="8639908" cy="2140266"/>
          </a:xfrm>
          <a:prstGeom prst="rect">
            <a:avLst/>
          </a:prstGeom>
        </p:spPr>
        <p:txBody>
          <a:bodyPr wrap="square">
            <a:spAutoFit/>
          </a:bodyPr>
          <a:lstStyle/>
          <a:p>
            <a:pPr marL="285750" indent="-285750" algn="just">
              <a:lnSpc>
                <a:spcPct val="115000"/>
              </a:lnSpc>
              <a:spcBef>
                <a:spcPts val="600"/>
              </a:spcBef>
              <a:spcAft>
                <a:spcPts val="600"/>
              </a:spcAft>
              <a:buFont typeface="Wingdings" panose="05000000000000000000" pitchFamily="2" charset="2"/>
              <a:buChar char="q"/>
            </a:pPr>
            <a:r>
              <a:rPr lang="ka-GE" dirty="0">
                <a:ea typeface="Calibri"/>
                <a:cs typeface="Sylfaen"/>
              </a:rPr>
              <a:t>დაგეგმილი</a:t>
            </a:r>
            <a:r>
              <a:rPr lang="ka-GE" dirty="0">
                <a:latin typeface="Arial"/>
                <a:ea typeface="Calibri"/>
                <a:cs typeface="Times New Roman"/>
              </a:rPr>
              <a:t> </a:t>
            </a:r>
            <a:r>
              <a:rPr lang="ka-GE" dirty="0">
                <a:ea typeface="Calibri"/>
                <a:cs typeface="Sylfaen"/>
              </a:rPr>
              <a:t>საქმიანობის</a:t>
            </a:r>
            <a:r>
              <a:rPr lang="ka-GE" dirty="0">
                <a:latin typeface="Arial"/>
                <a:ea typeface="Calibri"/>
                <a:cs typeface="Times New Roman"/>
              </a:rPr>
              <a:t> </a:t>
            </a:r>
            <a:r>
              <a:rPr lang="ka-GE" dirty="0">
                <a:ea typeface="Calibri"/>
                <a:cs typeface="Sylfaen"/>
              </a:rPr>
              <a:t>განხორციელების</a:t>
            </a:r>
            <a:r>
              <a:rPr lang="ka-GE" dirty="0">
                <a:latin typeface="Arial"/>
                <a:ea typeface="Calibri"/>
                <a:cs typeface="Times New Roman"/>
              </a:rPr>
              <a:t> </a:t>
            </a:r>
            <a:r>
              <a:rPr lang="ka-GE" dirty="0">
                <a:ea typeface="Calibri"/>
                <a:cs typeface="Sylfaen"/>
              </a:rPr>
              <a:t>დროს</a:t>
            </a:r>
            <a:r>
              <a:rPr lang="ka-GE" dirty="0">
                <a:latin typeface="Arial"/>
                <a:ea typeface="Calibri"/>
                <a:cs typeface="Times New Roman"/>
              </a:rPr>
              <a:t>, </a:t>
            </a:r>
            <a:r>
              <a:rPr lang="ka-GE" dirty="0">
                <a:ea typeface="Calibri"/>
                <a:cs typeface="Sylfaen"/>
              </a:rPr>
              <a:t>ატმოსფერული</a:t>
            </a:r>
            <a:r>
              <a:rPr lang="ka-GE" dirty="0">
                <a:latin typeface="Arial"/>
                <a:ea typeface="Calibri"/>
                <a:cs typeface="Times New Roman"/>
              </a:rPr>
              <a:t> </a:t>
            </a:r>
            <a:r>
              <a:rPr lang="ka-GE" dirty="0">
                <a:ea typeface="Calibri"/>
                <a:cs typeface="Sylfaen"/>
              </a:rPr>
              <a:t>ჰაერის</a:t>
            </a:r>
            <a:r>
              <a:rPr lang="ka-GE" dirty="0">
                <a:latin typeface="Arial"/>
                <a:ea typeface="Calibri"/>
                <a:cs typeface="Times New Roman"/>
              </a:rPr>
              <a:t> </a:t>
            </a:r>
            <a:r>
              <a:rPr lang="ka-GE" dirty="0">
                <a:ea typeface="Calibri"/>
                <a:cs typeface="Sylfaen"/>
              </a:rPr>
              <a:t>დაბინძურების</a:t>
            </a:r>
            <a:r>
              <a:rPr lang="ka-GE" dirty="0">
                <a:latin typeface="Arial"/>
                <a:ea typeface="Calibri"/>
                <a:cs typeface="Times New Roman"/>
              </a:rPr>
              <a:t> </a:t>
            </a:r>
            <a:r>
              <a:rPr lang="ka-GE" dirty="0">
                <a:ea typeface="Calibri"/>
                <a:cs typeface="Sylfaen"/>
              </a:rPr>
              <a:t>არსებული</a:t>
            </a:r>
            <a:r>
              <a:rPr lang="ka-GE" dirty="0">
                <a:latin typeface="Arial"/>
                <a:ea typeface="Calibri"/>
                <a:cs typeface="Times New Roman"/>
              </a:rPr>
              <a:t> </a:t>
            </a:r>
            <a:r>
              <a:rPr lang="ka-GE" dirty="0">
                <a:ea typeface="Calibri"/>
                <a:cs typeface="Sylfaen"/>
              </a:rPr>
              <a:t>პარამეტრების</a:t>
            </a:r>
            <a:r>
              <a:rPr lang="ka-GE" dirty="0">
                <a:latin typeface="Arial"/>
                <a:ea typeface="Calibri"/>
                <a:cs typeface="Times New Roman"/>
              </a:rPr>
              <a:t> </a:t>
            </a:r>
            <a:r>
              <a:rPr lang="ka-GE" dirty="0">
                <a:ea typeface="Calibri"/>
                <a:cs typeface="Sylfaen"/>
              </a:rPr>
              <a:t>ცვლილება</a:t>
            </a:r>
            <a:r>
              <a:rPr lang="ka-GE" dirty="0">
                <a:latin typeface="Arial"/>
                <a:ea typeface="Calibri"/>
                <a:cs typeface="Times New Roman"/>
              </a:rPr>
              <a:t> </a:t>
            </a:r>
            <a:r>
              <a:rPr lang="ka-GE" dirty="0">
                <a:ea typeface="Calibri"/>
                <a:cs typeface="Sylfaen"/>
              </a:rPr>
              <a:t>მოსალოდნელი</a:t>
            </a:r>
            <a:r>
              <a:rPr lang="ka-GE" dirty="0">
                <a:latin typeface="Arial"/>
                <a:ea typeface="Calibri"/>
                <a:cs typeface="Times New Roman"/>
              </a:rPr>
              <a:t> </a:t>
            </a:r>
            <a:r>
              <a:rPr lang="ka-GE" dirty="0">
                <a:ea typeface="Calibri"/>
                <a:cs typeface="Sylfaen"/>
              </a:rPr>
              <a:t>არ</a:t>
            </a:r>
            <a:r>
              <a:rPr lang="ka-GE" dirty="0">
                <a:latin typeface="Arial"/>
                <a:ea typeface="Calibri"/>
                <a:cs typeface="Times New Roman"/>
              </a:rPr>
              <a:t> </a:t>
            </a:r>
            <a:r>
              <a:rPr lang="ka-GE" dirty="0" smtClean="0">
                <a:ea typeface="Calibri"/>
                <a:cs typeface="Sylfaen"/>
              </a:rPr>
              <a:t>არის</a:t>
            </a:r>
            <a:r>
              <a:rPr lang="ka-GE" dirty="0" smtClean="0">
                <a:latin typeface="Arial"/>
                <a:ea typeface="Calibri"/>
                <a:cs typeface="Times New Roman"/>
              </a:rPr>
              <a:t>,</a:t>
            </a:r>
          </a:p>
          <a:p>
            <a:pPr marL="285750" indent="-285750" algn="just">
              <a:lnSpc>
                <a:spcPct val="115000"/>
              </a:lnSpc>
              <a:spcBef>
                <a:spcPts val="600"/>
              </a:spcBef>
              <a:spcAft>
                <a:spcPts val="600"/>
              </a:spcAft>
              <a:buFont typeface="Wingdings" panose="05000000000000000000" pitchFamily="2" charset="2"/>
              <a:buChar char="q"/>
            </a:pPr>
            <a:r>
              <a:rPr lang="ka-GE" dirty="0" smtClean="0">
                <a:ea typeface="Calibri"/>
                <a:cs typeface="Sylfaen"/>
              </a:rPr>
              <a:t>ახალი</a:t>
            </a:r>
            <a:r>
              <a:rPr lang="ka-GE" dirty="0" smtClean="0">
                <a:latin typeface="Arial"/>
                <a:ea typeface="Calibri"/>
                <a:cs typeface="Times New Roman"/>
              </a:rPr>
              <a:t> </a:t>
            </a:r>
            <a:r>
              <a:rPr lang="ka-GE" dirty="0">
                <a:ea typeface="Calibri"/>
                <a:cs typeface="Sylfaen"/>
              </a:rPr>
              <a:t>სარეზერვუარო</a:t>
            </a:r>
            <a:r>
              <a:rPr lang="ka-GE" dirty="0">
                <a:latin typeface="Arial"/>
                <a:ea typeface="Calibri"/>
                <a:cs typeface="Times New Roman"/>
              </a:rPr>
              <a:t> </a:t>
            </a:r>
            <a:r>
              <a:rPr lang="ka-GE" dirty="0">
                <a:ea typeface="Calibri"/>
                <a:cs typeface="Sylfaen"/>
              </a:rPr>
              <a:t>პარკის</a:t>
            </a:r>
            <a:r>
              <a:rPr lang="ka-GE" dirty="0">
                <a:latin typeface="Arial"/>
                <a:ea typeface="Calibri"/>
                <a:cs typeface="Times New Roman"/>
              </a:rPr>
              <a:t> </a:t>
            </a:r>
            <a:r>
              <a:rPr lang="ka-GE" dirty="0" smtClean="0">
                <a:ea typeface="Calibri"/>
                <a:cs typeface="Sylfaen"/>
              </a:rPr>
              <a:t>აირგამათანაბრებელ</a:t>
            </a:r>
            <a:r>
              <a:rPr lang="ka-GE" dirty="0" smtClean="0">
                <a:latin typeface="Arial"/>
                <a:ea typeface="Calibri"/>
                <a:cs typeface="Times New Roman"/>
              </a:rPr>
              <a:t> </a:t>
            </a:r>
            <a:r>
              <a:rPr lang="ka-GE" dirty="0" smtClean="0">
                <a:ea typeface="Calibri"/>
                <a:cs typeface="Sylfaen"/>
              </a:rPr>
              <a:t>სისტემაში</a:t>
            </a:r>
            <a:r>
              <a:rPr lang="ka-GE" dirty="0" smtClean="0">
                <a:latin typeface="Arial"/>
                <a:ea typeface="Calibri"/>
                <a:cs typeface="Times New Roman"/>
              </a:rPr>
              <a:t> </a:t>
            </a:r>
            <a:r>
              <a:rPr lang="ka-GE" dirty="0">
                <a:ea typeface="Calibri"/>
                <a:cs typeface="Sylfaen"/>
              </a:rPr>
              <a:t>გაერთიანებით</a:t>
            </a:r>
            <a:r>
              <a:rPr lang="ka-GE" dirty="0">
                <a:latin typeface="Arial"/>
                <a:ea typeface="Calibri"/>
                <a:cs typeface="Times New Roman"/>
              </a:rPr>
              <a:t>, </a:t>
            </a:r>
            <a:r>
              <a:rPr lang="ka-GE" dirty="0">
                <a:ea typeface="Calibri"/>
                <a:cs typeface="Sylfaen"/>
              </a:rPr>
              <a:t>დაახლოებით</a:t>
            </a:r>
            <a:r>
              <a:rPr lang="ka-GE" dirty="0">
                <a:latin typeface="Arial"/>
                <a:ea typeface="Calibri"/>
                <a:cs typeface="Times New Roman"/>
              </a:rPr>
              <a:t> 90 </a:t>
            </a:r>
            <a:r>
              <a:rPr lang="ka-GE" dirty="0">
                <a:ea typeface="Calibri"/>
                <a:cs typeface="Sylfaen"/>
              </a:rPr>
              <a:t>პროცენტით</a:t>
            </a:r>
            <a:r>
              <a:rPr lang="ka-GE" dirty="0">
                <a:latin typeface="Arial"/>
                <a:ea typeface="Calibri"/>
                <a:cs typeface="Times New Roman"/>
              </a:rPr>
              <a:t> </a:t>
            </a:r>
            <a:r>
              <a:rPr lang="ka-GE" dirty="0">
                <a:ea typeface="Calibri"/>
                <a:cs typeface="Sylfaen"/>
              </a:rPr>
              <a:t>შემცირდება</a:t>
            </a:r>
            <a:r>
              <a:rPr lang="ka-GE" dirty="0">
                <a:latin typeface="Arial"/>
                <a:ea typeface="Calibri"/>
                <a:cs typeface="Times New Roman"/>
              </a:rPr>
              <a:t> ,,</a:t>
            </a:r>
            <a:r>
              <a:rPr lang="ka-GE" dirty="0">
                <a:ea typeface="Calibri"/>
                <a:cs typeface="Sylfaen"/>
              </a:rPr>
              <a:t>მცირე</a:t>
            </a:r>
            <a:r>
              <a:rPr lang="ka-GE" dirty="0">
                <a:latin typeface="Arial"/>
                <a:ea typeface="Calibri"/>
                <a:cs typeface="Times New Roman"/>
              </a:rPr>
              <a:t> </a:t>
            </a:r>
            <a:r>
              <a:rPr lang="ka-GE" dirty="0">
                <a:ea typeface="Calibri"/>
                <a:cs typeface="Sylfaen"/>
              </a:rPr>
              <a:t>სუნთქვებით</a:t>
            </a:r>
            <a:r>
              <a:rPr lang="ka-GE" dirty="0">
                <a:latin typeface="Arial"/>
                <a:ea typeface="Calibri"/>
                <a:cs typeface="Times New Roman"/>
              </a:rPr>
              <a:t>“ </a:t>
            </a:r>
            <a:r>
              <a:rPr lang="ka-GE" dirty="0">
                <a:ea typeface="Calibri"/>
                <a:cs typeface="Sylfaen"/>
              </a:rPr>
              <a:t>გამოწვეული</a:t>
            </a:r>
            <a:r>
              <a:rPr lang="ka-GE" dirty="0">
                <a:latin typeface="Arial"/>
                <a:ea typeface="Calibri"/>
                <a:cs typeface="Times New Roman"/>
              </a:rPr>
              <a:t> </a:t>
            </a:r>
            <a:r>
              <a:rPr lang="ka-GE" dirty="0">
                <a:ea typeface="Calibri"/>
                <a:cs typeface="Sylfaen"/>
              </a:rPr>
              <a:t>გაფრქვევები</a:t>
            </a:r>
            <a:r>
              <a:rPr lang="ka-GE" dirty="0">
                <a:latin typeface="Arial"/>
                <a:ea typeface="Calibri"/>
                <a:cs typeface="Times New Roman"/>
              </a:rPr>
              <a:t>, </a:t>
            </a:r>
            <a:r>
              <a:rPr lang="ka-GE" dirty="0">
                <a:ea typeface="Calibri"/>
                <a:cs typeface="Sylfaen"/>
              </a:rPr>
              <a:t>რაც</a:t>
            </a:r>
            <a:r>
              <a:rPr lang="ka-GE" dirty="0">
                <a:latin typeface="Arial"/>
                <a:ea typeface="Calibri"/>
                <a:cs typeface="Times New Roman"/>
              </a:rPr>
              <a:t> </a:t>
            </a:r>
            <a:r>
              <a:rPr lang="ka-GE" dirty="0">
                <a:ea typeface="Calibri"/>
                <a:cs typeface="Sylfaen"/>
              </a:rPr>
              <a:t>დადებითად</a:t>
            </a:r>
            <a:r>
              <a:rPr lang="ka-GE" dirty="0">
                <a:latin typeface="Arial"/>
                <a:ea typeface="Calibri"/>
                <a:cs typeface="Times New Roman"/>
              </a:rPr>
              <a:t> </a:t>
            </a:r>
            <a:r>
              <a:rPr lang="ka-GE" dirty="0">
                <a:ea typeface="Calibri"/>
                <a:cs typeface="Sylfaen"/>
              </a:rPr>
              <a:t>იმოქმედებს</a:t>
            </a:r>
            <a:r>
              <a:rPr lang="ka-GE" dirty="0">
                <a:latin typeface="Arial"/>
                <a:ea typeface="Calibri"/>
                <a:cs typeface="Times New Roman"/>
              </a:rPr>
              <a:t> </a:t>
            </a:r>
            <a:r>
              <a:rPr lang="ka-GE" dirty="0">
                <a:ea typeface="Calibri"/>
                <a:cs typeface="Sylfaen"/>
              </a:rPr>
              <a:t>მიმდებარე</a:t>
            </a:r>
            <a:r>
              <a:rPr lang="ka-GE" dirty="0">
                <a:latin typeface="Arial"/>
                <a:ea typeface="Calibri"/>
                <a:cs typeface="Times New Roman"/>
              </a:rPr>
              <a:t> </a:t>
            </a:r>
            <a:r>
              <a:rPr lang="ka-GE" dirty="0">
                <a:ea typeface="Calibri"/>
                <a:cs typeface="Sylfaen"/>
              </a:rPr>
              <a:t>საცხოვრებელი</a:t>
            </a:r>
            <a:r>
              <a:rPr lang="ka-GE" dirty="0">
                <a:latin typeface="Arial"/>
                <a:ea typeface="Calibri"/>
                <a:cs typeface="Times New Roman"/>
              </a:rPr>
              <a:t> </a:t>
            </a:r>
            <a:r>
              <a:rPr lang="ka-GE" dirty="0">
                <a:ea typeface="Calibri"/>
                <a:cs typeface="Sylfaen"/>
              </a:rPr>
              <a:t>ზონის</a:t>
            </a:r>
            <a:r>
              <a:rPr lang="ka-GE" dirty="0">
                <a:latin typeface="Arial"/>
                <a:ea typeface="Calibri"/>
                <a:cs typeface="Times New Roman"/>
              </a:rPr>
              <a:t> </a:t>
            </a:r>
            <a:r>
              <a:rPr lang="ka-GE" dirty="0">
                <a:ea typeface="Calibri"/>
                <a:cs typeface="Sylfaen"/>
              </a:rPr>
              <a:t>ატმოსფერული</a:t>
            </a:r>
            <a:r>
              <a:rPr lang="ka-GE" dirty="0">
                <a:latin typeface="Arial"/>
                <a:ea typeface="Calibri"/>
                <a:cs typeface="Times New Roman"/>
              </a:rPr>
              <a:t> </a:t>
            </a:r>
            <a:r>
              <a:rPr lang="ka-GE" dirty="0">
                <a:ea typeface="Calibri"/>
                <a:cs typeface="Sylfaen"/>
              </a:rPr>
              <a:t>ჰაერის</a:t>
            </a:r>
            <a:r>
              <a:rPr lang="ka-GE" dirty="0">
                <a:latin typeface="Arial"/>
                <a:ea typeface="Calibri"/>
                <a:cs typeface="Times New Roman"/>
              </a:rPr>
              <a:t> </a:t>
            </a:r>
            <a:r>
              <a:rPr lang="ka-GE" dirty="0">
                <a:ea typeface="Calibri"/>
                <a:cs typeface="Sylfaen"/>
              </a:rPr>
              <a:t>ხარისხობრივ</a:t>
            </a:r>
            <a:r>
              <a:rPr lang="ka-GE" dirty="0">
                <a:latin typeface="Arial"/>
                <a:ea typeface="Calibri"/>
                <a:cs typeface="Times New Roman"/>
              </a:rPr>
              <a:t> </a:t>
            </a:r>
            <a:r>
              <a:rPr lang="ka-GE" dirty="0">
                <a:ea typeface="Calibri"/>
                <a:cs typeface="Sylfaen"/>
              </a:rPr>
              <a:t>მაჩვენებლებზე</a:t>
            </a:r>
            <a:r>
              <a:rPr lang="ka-GE" dirty="0">
                <a:latin typeface="Arial"/>
                <a:ea typeface="Calibri"/>
                <a:cs typeface="Times New Roman"/>
              </a:rPr>
              <a:t>.</a:t>
            </a:r>
            <a:endParaRPr lang="ru-RU" sz="2400" dirty="0">
              <a:ea typeface="Calibri"/>
              <a:cs typeface="Times New Roman"/>
            </a:endParaRPr>
          </a:p>
        </p:txBody>
      </p:sp>
    </p:spTree>
    <p:extLst>
      <p:ext uri="{BB962C8B-B14F-4D97-AF65-F5344CB8AC3E}">
        <p14:creationId xmlns:p14="http://schemas.microsoft.com/office/powerpoint/2010/main" val="1814042326"/>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ხმაურის გავრცელება</a:t>
            </a:r>
            <a:endParaRPr lang="ru-RU" sz="2000" b="1" i="1" dirty="0">
              <a:solidFill>
                <a:srgbClr val="FF0000"/>
              </a:solidFill>
              <a:latin typeface="Sylfaen" panose="010A0502050306030303"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458582887"/>
              </p:ext>
            </p:extLst>
          </p:nvPr>
        </p:nvGraphicFramePr>
        <p:xfrm>
          <a:off x="569185" y="1093859"/>
          <a:ext cx="8005642" cy="3645408"/>
        </p:xfrm>
        <a:graphic>
          <a:graphicData uri="http://schemas.openxmlformats.org/drawingml/2006/table">
            <a:tbl>
              <a:tblPr firstRow="1" firstCol="1" lastRow="1" lastCol="1" bandRow="1" bandCol="1"/>
              <a:tblGrid>
                <a:gridCol w="4699868">
                  <a:extLst>
                    <a:ext uri="{9D8B030D-6E8A-4147-A177-3AD203B41FA5}">
                      <a16:colId xmlns:a16="http://schemas.microsoft.com/office/drawing/2014/main" val="20000"/>
                    </a:ext>
                  </a:extLst>
                </a:gridCol>
                <a:gridCol w="1041943">
                  <a:extLst>
                    <a:ext uri="{9D8B030D-6E8A-4147-A177-3AD203B41FA5}">
                      <a16:colId xmlns:a16="http://schemas.microsoft.com/office/drawing/2014/main" val="20001"/>
                    </a:ext>
                  </a:extLst>
                </a:gridCol>
                <a:gridCol w="1041943">
                  <a:extLst>
                    <a:ext uri="{9D8B030D-6E8A-4147-A177-3AD203B41FA5}">
                      <a16:colId xmlns:a16="http://schemas.microsoft.com/office/drawing/2014/main" val="20002"/>
                    </a:ext>
                  </a:extLst>
                </a:gridCol>
                <a:gridCol w="1221888">
                  <a:extLst>
                    <a:ext uri="{9D8B030D-6E8A-4147-A177-3AD203B41FA5}">
                      <a16:colId xmlns:a16="http://schemas.microsoft.com/office/drawing/2014/main" val="20003"/>
                    </a:ext>
                  </a:extLst>
                </a:gridCol>
              </a:tblGrid>
              <a:tr h="198755">
                <a:tc rowSpan="2">
                  <a:txBody>
                    <a:bodyPr/>
                    <a:lstStyle/>
                    <a:p>
                      <a:pPr algn="just">
                        <a:lnSpc>
                          <a:spcPct val="115000"/>
                        </a:lnSpc>
                        <a:spcAft>
                          <a:spcPts val="0"/>
                        </a:spcAft>
                      </a:pPr>
                      <a:r>
                        <a:rPr lang="ka-GE" sz="1600" b="1" dirty="0">
                          <a:effectLst/>
                          <a:latin typeface="Sylfaen"/>
                          <a:ea typeface="Calibri"/>
                          <a:cs typeface="Sylfaen"/>
                        </a:rPr>
                        <a:t>გაზომვის</a:t>
                      </a:r>
                      <a:r>
                        <a:rPr lang="ka-GE" sz="1600" b="1" dirty="0">
                          <a:effectLst/>
                          <a:latin typeface="Sylfaen"/>
                          <a:ea typeface="Calibri"/>
                          <a:cs typeface="Times New Roman"/>
                        </a:rPr>
                        <a:t> </a:t>
                      </a:r>
                      <a:r>
                        <a:rPr lang="ka-GE" sz="1600" b="1" dirty="0">
                          <a:effectLst/>
                          <a:latin typeface="Sylfaen"/>
                          <a:ea typeface="Calibri"/>
                          <a:cs typeface="Sylfaen"/>
                        </a:rPr>
                        <a:t>წერტილის</a:t>
                      </a:r>
                      <a:r>
                        <a:rPr lang="ka-GE" sz="1600" b="1" dirty="0">
                          <a:effectLst/>
                          <a:latin typeface="Sylfaen"/>
                          <a:ea typeface="Calibri"/>
                          <a:cs typeface="Times New Roman"/>
                        </a:rPr>
                        <a:t> </a:t>
                      </a:r>
                      <a:r>
                        <a:rPr lang="ka-GE" sz="1600" b="1" dirty="0">
                          <a:effectLst/>
                          <a:latin typeface="Sylfaen"/>
                          <a:ea typeface="Calibri"/>
                          <a:cs typeface="Sylfaen"/>
                        </a:rPr>
                        <a:t>დასახელება</a:t>
                      </a:r>
                      <a:endParaRPr lang="ru-RU"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gridSpan="2">
                  <a:txBody>
                    <a:bodyPr/>
                    <a:lstStyle/>
                    <a:p>
                      <a:pPr algn="just">
                        <a:lnSpc>
                          <a:spcPct val="115000"/>
                        </a:lnSpc>
                        <a:spcAft>
                          <a:spcPts val="0"/>
                        </a:spcAft>
                      </a:pPr>
                      <a:r>
                        <a:rPr lang="ka-GE" sz="1600" b="1">
                          <a:effectLst/>
                          <a:latin typeface="Sylfaen"/>
                          <a:ea typeface="Calibri"/>
                          <a:cs typeface="Sylfaen"/>
                        </a:rPr>
                        <a:t>წერტილის</a:t>
                      </a:r>
                      <a:r>
                        <a:rPr lang="ka-GE" sz="1600" b="1">
                          <a:effectLst/>
                          <a:latin typeface="Sylfaen"/>
                          <a:ea typeface="Calibri"/>
                          <a:cs typeface="Times New Roman"/>
                        </a:rPr>
                        <a:t> </a:t>
                      </a:r>
                      <a:r>
                        <a:rPr lang="ka-GE" sz="1600" b="1">
                          <a:effectLst/>
                          <a:latin typeface="Sylfaen"/>
                          <a:ea typeface="Calibri"/>
                          <a:cs typeface="Sylfaen"/>
                        </a:rPr>
                        <a:t>კოორდინატები</a:t>
                      </a:r>
                      <a:r>
                        <a:rPr lang="ka-GE" sz="1600" b="1">
                          <a:effectLst/>
                          <a:latin typeface="Sylfaen"/>
                          <a:ea typeface="Calibri"/>
                          <a:cs typeface="Times New Roman"/>
                        </a:rPr>
                        <a:t>, UTM</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ru-RU"/>
                    </a:p>
                  </a:txBody>
                  <a:tcPr/>
                </a:tc>
                <a:tc rowSpan="2">
                  <a:txBody>
                    <a:bodyPr/>
                    <a:lstStyle/>
                    <a:p>
                      <a:pPr algn="just">
                        <a:lnSpc>
                          <a:spcPct val="115000"/>
                        </a:lnSpc>
                        <a:spcAft>
                          <a:spcPts val="0"/>
                        </a:spcAft>
                      </a:pPr>
                      <a:r>
                        <a:rPr lang="ka-GE" sz="1600" b="1">
                          <a:effectLst/>
                          <a:latin typeface="Sylfaen"/>
                          <a:ea typeface="Calibri"/>
                          <a:cs typeface="Sylfaen"/>
                        </a:rPr>
                        <a:t>გაზომვის</a:t>
                      </a:r>
                      <a:r>
                        <a:rPr lang="ka-GE" sz="1600" b="1">
                          <a:effectLst/>
                          <a:latin typeface="Sylfaen"/>
                          <a:ea typeface="Calibri"/>
                          <a:cs typeface="Times New Roman"/>
                        </a:rPr>
                        <a:t> </a:t>
                      </a:r>
                      <a:r>
                        <a:rPr lang="ka-GE" sz="1600" b="1">
                          <a:effectLst/>
                          <a:latin typeface="Sylfaen"/>
                          <a:ea typeface="Calibri"/>
                          <a:cs typeface="Sylfaen"/>
                        </a:rPr>
                        <a:t>შედეგები</a:t>
                      </a:r>
                      <a:r>
                        <a:rPr lang="ka-GE" sz="1600" b="1">
                          <a:effectLst/>
                          <a:latin typeface="Sylfaen"/>
                          <a:ea typeface="Calibri"/>
                          <a:cs typeface="Times New Roman"/>
                        </a:rPr>
                        <a:t>, </a:t>
                      </a:r>
                      <a:r>
                        <a:rPr lang="ka-GE" sz="1600" b="1">
                          <a:effectLst/>
                          <a:latin typeface="Sylfaen"/>
                          <a:ea typeface="Calibri"/>
                          <a:cs typeface="Sylfaen"/>
                        </a:rPr>
                        <a:t>დბა</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10000"/>
                  </a:ext>
                </a:extLst>
              </a:tr>
              <a:tr h="127000">
                <a:tc vMerge="1">
                  <a:txBody>
                    <a:bodyPr/>
                    <a:lstStyle/>
                    <a:p>
                      <a:endParaRPr lang="ru-RU"/>
                    </a:p>
                  </a:txBody>
                  <a:tcPr/>
                </a:tc>
                <a:tc>
                  <a:txBody>
                    <a:bodyPr/>
                    <a:lstStyle/>
                    <a:p>
                      <a:pPr algn="just">
                        <a:lnSpc>
                          <a:spcPct val="115000"/>
                        </a:lnSpc>
                        <a:spcAft>
                          <a:spcPts val="0"/>
                        </a:spcAft>
                      </a:pPr>
                      <a:r>
                        <a:rPr lang="ka-GE" sz="1600" b="1">
                          <a:effectLst/>
                          <a:latin typeface="Sylfaen"/>
                          <a:ea typeface="Calibri"/>
                          <a:cs typeface="Times New Roman"/>
                        </a:rPr>
                        <a:t>X</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just">
                        <a:lnSpc>
                          <a:spcPct val="115000"/>
                        </a:lnSpc>
                        <a:spcAft>
                          <a:spcPts val="0"/>
                        </a:spcAft>
                      </a:pPr>
                      <a:r>
                        <a:rPr lang="ka-GE" sz="1600" b="1">
                          <a:effectLst/>
                          <a:latin typeface="Sylfaen"/>
                          <a:ea typeface="Calibri"/>
                          <a:cs typeface="Times New Roman"/>
                        </a:rPr>
                        <a:t>Y</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vMerge="1">
                  <a:txBody>
                    <a:bodyPr/>
                    <a:lstStyle/>
                    <a:p>
                      <a:endParaRPr lang="ru-RU"/>
                    </a:p>
                  </a:txBody>
                  <a:tcPr/>
                </a:tc>
                <a:extLst>
                  <a:ext uri="{0D108BD9-81ED-4DB2-BD59-A6C34878D82A}">
                    <a16:rowId xmlns:a16="http://schemas.microsoft.com/office/drawing/2014/main" val="10001"/>
                  </a:ext>
                </a:extLst>
              </a:tr>
              <a:tr h="0">
                <a:tc gridSpan="4">
                  <a:txBody>
                    <a:bodyPr/>
                    <a:lstStyle/>
                    <a:p>
                      <a:pPr algn="just">
                        <a:lnSpc>
                          <a:spcPct val="115000"/>
                        </a:lnSpc>
                        <a:spcAft>
                          <a:spcPts val="0"/>
                        </a:spcAft>
                      </a:pPr>
                      <a:r>
                        <a:rPr lang="ka-GE" sz="1600" b="1">
                          <a:effectLst/>
                          <a:latin typeface="Sylfaen"/>
                          <a:ea typeface="Calibri"/>
                          <a:cs typeface="Sylfaen"/>
                        </a:rPr>
                        <a:t>ძირითადი</a:t>
                      </a:r>
                      <a:r>
                        <a:rPr lang="ka-GE" sz="1600" b="1">
                          <a:effectLst/>
                          <a:latin typeface="Sylfaen"/>
                          <a:ea typeface="Calibri"/>
                          <a:cs typeface="Times New Roman"/>
                        </a:rPr>
                        <a:t> </a:t>
                      </a:r>
                      <a:r>
                        <a:rPr lang="ka-GE" sz="1600" b="1">
                          <a:effectLst/>
                          <a:latin typeface="Sylfaen"/>
                          <a:ea typeface="Calibri"/>
                          <a:cs typeface="Sylfaen"/>
                        </a:rPr>
                        <a:t>უბანი</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ka-GE" sz="1600">
                          <a:effectLst/>
                          <a:latin typeface="Sylfaen"/>
                          <a:ea typeface="Calibri"/>
                          <a:cs typeface="Times New Roman"/>
                        </a:rPr>
                        <a:t>№232 </a:t>
                      </a:r>
                      <a:r>
                        <a:rPr lang="ka-GE" sz="1600">
                          <a:effectLst/>
                          <a:latin typeface="Sylfaen"/>
                          <a:ea typeface="Calibri"/>
                          <a:cs typeface="Sylfaen"/>
                        </a:rPr>
                        <a:t>რეზერვუართან</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721354</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4613680</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dirty="0">
                          <a:effectLst/>
                          <a:latin typeface="Sylfaen"/>
                          <a:ea typeface="Calibri"/>
                          <a:cs typeface="Times New Roman"/>
                        </a:rPr>
                        <a:t>44</a:t>
                      </a:r>
                      <a:endParaRPr lang="ru-RU"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ka-GE" sz="1600">
                          <a:effectLst/>
                          <a:latin typeface="Sylfaen"/>
                          <a:ea typeface="Calibri"/>
                          <a:cs typeface="Sylfaen"/>
                        </a:rPr>
                        <a:t>ძველ</a:t>
                      </a:r>
                      <a:r>
                        <a:rPr lang="ka-GE" sz="1600">
                          <a:effectLst/>
                          <a:latin typeface="Sylfaen"/>
                          <a:ea typeface="Calibri"/>
                          <a:cs typeface="Times New Roman"/>
                        </a:rPr>
                        <a:t> </a:t>
                      </a:r>
                      <a:r>
                        <a:rPr lang="ka-GE" sz="1600">
                          <a:effectLst/>
                          <a:latin typeface="Sylfaen"/>
                          <a:ea typeface="Calibri"/>
                          <a:cs typeface="Sylfaen"/>
                        </a:rPr>
                        <a:t>ესტაკადასთან</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721372</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4613707</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42</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a:lnSpc>
                          <a:spcPct val="115000"/>
                        </a:lnSpc>
                        <a:spcAft>
                          <a:spcPts val="0"/>
                        </a:spcAft>
                      </a:pPr>
                      <a:r>
                        <a:rPr lang="ka-GE" sz="1600">
                          <a:effectLst/>
                          <a:latin typeface="Sylfaen"/>
                          <a:ea typeface="Calibri"/>
                          <a:cs typeface="Sylfaen"/>
                        </a:rPr>
                        <a:t>პერსონალის</a:t>
                      </a:r>
                      <a:r>
                        <a:rPr lang="ka-GE" sz="1600">
                          <a:effectLst/>
                          <a:latin typeface="Sylfaen"/>
                          <a:ea typeface="Calibri"/>
                          <a:cs typeface="Times New Roman"/>
                        </a:rPr>
                        <a:t> </a:t>
                      </a:r>
                      <a:r>
                        <a:rPr lang="ka-GE" sz="1600">
                          <a:effectLst/>
                          <a:latin typeface="Sylfaen"/>
                          <a:ea typeface="Calibri"/>
                          <a:cs typeface="Sylfaen"/>
                        </a:rPr>
                        <a:t>შესასვლელ</a:t>
                      </a:r>
                      <a:r>
                        <a:rPr lang="ka-GE" sz="1600">
                          <a:effectLst/>
                          <a:latin typeface="Sylfaen"/>
                          <a:ea typeface="Calibri"/>
                          <a:cs typeface="Times New Roman"/>
                        </a:rPr>
                        <a:t> </a:t>
                      </a:r>
                      <a:r>
                        <a:rPr lang="ka-GE" sz="1600">
                          <a:effectLst/>
                          <a:latin typeface="Sylfaen"/>
                          <a:ea typeface="Calibri"/>
                          <a:cs typeface="Sylfaen"/>
                        </a:rPr>
                        <a:t>ჭიშკართან</a:t>
                      </a:r>
                      <a:r>
                        <a:rPr lang="ka-GE" sz="1600">
                          <a:effectLst/>
                          <a:latin typeface="Sylfaen"/>
                          <a:ea typeface="Calibri"/>
                          <a:cs typeface="Times New Roman"/>
                        </a:rPr>
                        <a:t>, </a:t>
                      </a:r>
                      <a:r>
                        <a:rPr lang="ka-GE" sz="1600">
                          <a:effectLst/>
                          <a:latin typeface="Sylfaen"/>
                          <a:ea typeface="Calibri"/>
                          <a:cs typeface="Sylfaen"/>
                        </a:rPr>
                        <a:t>გარეთ</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721440</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4613518</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65</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just">
                        <a:lnSpc>
                          <a:spcPct val="115000"/>
                        </a:lnSpc>
                        <a:spcAft>
                          <a:spcPts val="0"/>
                        </a:spcAft>
                      </a:pPr>
                      <a:r>
                        <a:rPr lang="ka-GE" sz="1600">
                          <a:effectLst/>
                          <a:latin typeface="Sylfaen"/>
                          <a:ea typeface="Calibri"/>
                          <a:cs typeface="Sylfaen"/>
                        </a:rPr>
                        <a:t>საქვაბესთან</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721657</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4613646</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just">
                        <a:lnSpc>
                          <a:spcPct val="115000"/>
                        </a:lnSpc>
                        <a:spcAft>
                          <a:spcPts val="0"/>
                        </a:spcAft>
                      </a:pPr>
                      <a:r>
                        <a:rPr lang="ka-GE" sz="1600">
                          <a:effectLst/>
                          <a:latin typeface="Sylfaen"/>
                          <a:ea typeface="Calibri"/>
                          <a:cs typeface="Times New Roman"/>
                        </a:rPr>
                        <a:t>№68 </a:t>
                      </a:r>
                      <a:r>
                        <a:rPr lang="ka-GE" sz="1600">
                          <a:effectLst/>
                          <a:latin typeface="Sylfaen"/>
                          <a:ea typeface="Calibri"/>
                          <a:cs typeface="Sylfaen"/>
                        </a:rPr>
                        <a:t>რეზერვუართან</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722038</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4613708</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44</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gn="just">
                        <a:lnSpc>
                          <a:spcPct val="115000"/>
                        </a:lnSpc>
                        <a:spcAft>
                          <a:spcPts val="0"/>
                        </a:spcAft>
                      </a:pPr>
                      <a:r>
                        <a:rPr lang="ka-GE" sz="1600">
                          <a:effectLst/>
                          <a:latin typeface="Sylfaen"/>
                          <a:ea typeface="Calibri"/>
                          <a:cs typeface="Sylfaen"/>
                        </a:rPr>
                        <a:t>მდ</a:t>
                      </a:r>
                      <a:r>
                        <a:rPr lang="ka-GE" sz="1600">
                          <a:effectLst/>
                          <a:latin typeface="Sylfaen"/>
                          <a:ea typeface="Calibri"/>
                          <a:cs typeface="Times New Roman"/>
                        </a:rPr>
                        <a:t>. </a:t>
                      </a:r>
                      <a:r>
                        <a:rPr lang="ka-GE" sz="1600">
                          <a:effectLst/>
                          <a:latin typeface="Sylfaen"/>
                          <a:ea typeface="Calibri"/>
                          <a:cs typeface="Sylfaen"/>
                        </a:rPr>
                        <a:t>ბარცხანას</a:t>
                      </a:r>
                      <a:r>
                        <a:rPr lang="ka-GE" sz="1600">
                          <a:effectLst/>
                          <a:latin typeface="Sylfaen"/>
                          <a:ea typeface="Calibri"/>
                          <a:cs typeface="Times New Roman"/>
                        </a:rPr>
                        <a:t> </a:t>
                      </a:r>
                      <a:r>
                        <a:rPr lang="ka-GE" sz="1600">
                          <a:effectLst/>
                          <a:latin typeface="Sylfaen"/>
                          <a:ea typeface="Calibri"/>
                          <a:cs typeface="Sylfaen"/>
                        </a:rPr>
                        <a:t>ნაპირზე</a:t>
                      </a:r>
                      <a:r>
                        <a:rPr lang="ka-GE" sz="1600">
                          <a:effectLst/>
                          <a:latin typeface="Sylfaen"/>
                          <a:ea typeface="Calibri"/>
                          <a:cs typeface="Times New Roman"/>
                        </a:rPr>
                        <a:t>, </a:t>
                      </a:r>
                      <a:r>
                        <a:rPr lang="ka-GE" sz="1600">
                          <a:effectLst/>
                          <a:latin typeface="Sylfaen"/>
                          <a:ea typeface="Calibri"/>
                          <a:cs typeface="Sylfaen"/>
                        </a:rPr>
                        <a:t>სატუმბ</a:t>
                      </a:r>
                      <a:r>
                        <a:rPr lang="ka-GE" sz="1600">
                          <a:effectLst/>
                          <a:latin typeface="Sylfaen"/>
                          <a:ea typeface="Calibri"/>
                          <a:cs typeface="Times New Roman"/>
                        </a:rPr>
                        <a:t> </a:t>
                      </a:r>
                      <a:r>
                        <a:rPr lang="ka-GE" sz="1600">
                          <a:effectLst/>
                          <a:latin typeface="Sylfaen"/>
                          <a:ea typeface="Calibri"/>
                          <a:cs typeface="Sylfaen"/>
                        </a:rPr>
                        <a:t>სადგურთან</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721991</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4613950</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44</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just">
                        <a:lnSpc>
                          <a:spcPct val="115000"/>
                        </a:lnSpc>
                        <a:spcAft>
                          <a:spcPts val="0"/>
                        </a:spcAft>
                      </a:pPr>
                      <a:r>
                        <a:rPr lang="ka-GE" sz="1600">
                          <a:effectLst/>
                          <a:latin typeface="Sylfaen"/>
                          <a:ea typeface="Calibri"/>
                          <a:cs typeface="Sylfaen"/>
                        </a:rPr>
                        <a:t>გოგებაშვილის</a:t>
                      </a:r>
                      <a:r>
                        <a:rPr lang="ka-GE" sz="1600">
                          <a:effectLst/>
                          <a:latin typeface="Sylfaen"/>
                          <a:ea typeface="Calibri"/>
                          <a:cs typeface="Times New Roman"/>
                        </a:rPr>
                        <a:t> </a:t>
                      </a:r>
                      <a:r>
                        <a:rPr lang="ka-GE" sz="1600">
                          <a:effectLst/>
                          <a:latin typeface="Sylfaen"/>
                          <a:ea typeface="Calibri"/>
                          <a:cs typeface="Sylfaen"/>
                        </a:rPr>
                        <a:t>და</a:t>
                      </a:r>
                      <a:r>
                        <a:rPr lang="ka-GE" sz="1600">
                          <a:effectLst/>
                          <a:latin typeface="Sylfaen"/>
                          <a:ea typeface="Calibri"/>
                          <a:cs typeface="Times New Roman"/>
                        </a:rPr>
                        <a:t> </a:t>
                      </a:r>
                      <a:r>
                        <a:rPr lang="ka-GE" sz="1600">
                          <a:effectLst/>
                          <a:latin typeface="Sylfaen"/>
                          <a:ea typeface="Calibri"/>
                          <a:cs typeface="Sylfaen"/>
                        </a:rPr>
                        <a:t>მაიაკოვსკის</a:t>
                      </a:r>
                      <a:r>
                        <a:rPr lang="ka-GE" sz="1600">
                          <a:effectLst/>
                          <a:latin typeface="Sylfaen"/>
                          <a:ea typeface="Calibri"/>
                          <a:cs typeface="Times New Roman"/>
                        </a:rPr>
                        <a:t> </a:t>
                      </a:r>
                      <a:r>
                        <a:rPr lang="ka-GE" sz="1600">
                          <a:effectLst/>
                          <a:latin typeface="Sylfaen"/>
                          <a:ea typeface="Calibri"/>
                          <a:cs typeface="Sylfaen"/>
                        </a:rPr>
                        <a:t>ქუჩების</a:t>
                      </a:r>
                      <a:r>
                        <a:rPr lang="ka-GE" sz="1600">
                          <a:effectLst/>
                          <a:latin typeface="Sylfaen"/>
                          <a:ea typeface="Calibri"/>
                          <a:cs typeface="Times New Roman"/>
                        </a:rPr>
                        <a:t> </a:t>
                      </a:r>
                      <a:r>
                        <a:rPr lang="ka-GE" sz="1600">
                          <a:effectLst/>
                          <a:latin typeface="Sylfaen"/>
                          <a:ea typeface="Calibri"/>
                          <a:cs typeface="Sylfaen"/>
                        </a:rPr>
                        <a:t>კუთხეში</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721853</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4613411</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gn="just">
                        <a:lnSpc>
                          <a:spcPct val="115000"/>
                        </a:lnSpc>
                        <a:spcAft>
                          <a:spcPts val="0"/>
                        </a:spcAft>
                      </a:pPr>
                      <a:r>
                        <a:rPr lang="ka-GE" sz="1600">
                          <a:effectLst/>
                          <a:latin typeface="Sylfaen"/>
                          <a:ea typeface="Calibri"/>
                          <a:cs typeface="Sylfaen"/>
                        </a:rPr>
                        <a:t>ადმინისტრაციის</a:t>
                      </a:r>
                      <a:r>
                        <a:rPr lang="ka-GE" sz="1600">
                          <a:effectLst/>
                          <a:latin typeface="Sylfaen"/>
                          <a:ea typeface="Calibri"/>
                          <a:cs typeface="Times New Roman"/>
                        </a:rPr>
                        <a:t> </a:t>
                      </a:r>
                      <a:r>
                        <a:rPr lang="ka-GE" sz="1600">
                          <a:effectLst/>
                          <a:latin typeface="Sylfaen"/>
                          <a:ea typeface="Calibri"/>
                          <a:cs typeface="Sylfaen"/>
                        </a:rPr>
                        <a:t>შესასვლელთან</a:t>
                      </a:r>
                      <a:r>
                        <a:rPr lang="ka-GE" sz="1600">
                          <a:effectLst/>
                          <a:latin typeface="Sylfaen"/>
                          <a:ea typeface="Calibri"/>
                          <a:cs typeface="Times New Roman"/>
                        </a:rPr>
                        <a:t>, </a:t>
                      </a:r>
                      <a:r>
                        <a:rPr lang="ka-GE" sz="1600">
                          <a:effectLst/>
                          <a:latin typeface="Sylfaen"/>
                          <a:ea typeface="Calibri"/>
                          <a:cs typeface="Sylfaen"/>
                        </a:rPr>
                        <a:t>გარეთ</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721290</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4613559</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dirty="0">
                          <a:effectLst/>
                          <a:latin typeface="Sylfaen"/>
                          <a:ea typeface="Calibri"/>
                          <a:cs typeface="Times New Roman"/>
                        </a:rPr>
                        <a:t>75</a:t>
                      </a:r>
                      <a:endParaRPr lang="ru-RU"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53349799"/>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ხმაურის გავრცელება</a:t>
            </a:r>
            <a:endParaRPr lang="ru-RU" sz="2000" b="1" i="1" dirty="0">
              <a:solidFill>
                <a:srgbClr val="FF0000"/>
              </a:solidFill>
              <a:latin typeface="Sylfaen" panose="010A0502050306030303" pitchFamily="18" charset="0"/>
            </a:endParaRPr>
          </a:p>
        </p:txBody>
      </p:sp>
      <p:sp>
        <p:nvSpPr>
          <p:cNvPr id="3" name="Прямоугольник 2"/>
          <p:cNvSpPr/>
          <p:nvPr/>
        </p:nvSpPr>
        <p:spPr>
          <a:xfrm>
            <a:off x="558686" y="1093949"/>
            <a:ext cx="8189778" cy="646331"/>
          </a:xfrm>
          <a:prstGeom prst="rect">
            <a:avLst/>
          </a:prstGeom>
        </p:spPr>
        <p:txBody>
          <a:bodyPr wrap="square">
            <a:spAutoFit/>
          </a:bodyPr>
          <a:lstStyle/>
          <a:p>
            <a:r>
              <a:rPr lang="ka-GE" b="1" i="1" dirty="0">
                <a:ea typeface="Calibri"/>
                <a:cs typeface="Sylfaen"/>
              </a:rPr>
              <a:t>ორი</a:t>
            </a:r>
            <a:r>
              <a:rPr lang="ka-GE" b="1" i="1" dirty="0">
                <a:latin typeface="Calibri"/>
                <a:ea typeface="Calibri"/>
                <a:cs typeface="Times New Roman"/>
              </a:rPr>
              <a:t> </a:t>
            </a:r>
            <a:r>
              <a:rPr lang="ka-GE" b="1" i="1" dirty="0">
                <a:ea typeface="Calibri"/>
                <a:cs typeface="Sylfaen"/>
              </a:rPr>
              <a:t>ექსკავატორი</a:t>
            </a:r>
            <a:r>
              <a:rPr lang="ka-GE" b="1" i="1" dirty="0">
                <a:latin typeface="Calibri"/>
                <a:ea typeface="Calibri"/>
                <a:cs typeface="Times New Roman"/>
              </a:rPr>
              <a:t> (</a:t>
            </a:r>
            <a:r>
              <a:rPr lang="ka-GE" b="1" i="1" dirty="0">
                <a:ea typeface="Calibri"/>
                <a:cs typeface="Times New Roman"/>
              </a:rPr>
              <a:t>თითოეული </a:t>
            </a:r>
            <a:r>
              <a:rPr lang="ka-GE" b="1" i="1" dirty="0">
                <a:ea typeface="Calibri"/>
                <a:cs typeface="Sylfaen"/>
              </a:rPr>
              <a:t>წარმოქმნის</a:t>
            </a:r>
            <a:r>
              <a:rPr lang="ka-GE" b="1" i="1" dirty="0">
                <a:latin typeface="Calibri"/>
                <a:ea typeface="Calibri"/>
                <a:cs typeface="Times New Roman"/>
              </a:rPr>
              <a:t> </a:t>
            </a:r>
            <a:r>
              <a:rPr lang="ka-GE" b="1" i="1" dirty="0">
                <a:ea typeface="Calibri"/>
                <a:cs typeface="Times New Roman"/>
              </a:rPr>
              <a:t>90</a:t>
            </a:r>
            <a:r>
              <a:rPr lang="ka-GE" b="1" i="1" dirty="0">
                <a:latin typeface="Calibri"/>
                <a:ea typeface="Calibri"/>
                <a:cs typeface="Times New Roman"/>
              </a:rPr>
              <a:t> </a:t>
            </a:r>
            <a:r>
              <a:rPr lang="ka-GE" b="1" i="1" dirty="0">
                <a:ea typeface="Calibri"/>
                <a:cs typeface="Sylfaen"/>
              </a:rPr>
              <a:t>დეციბალს</a:t>
            </a:r>
            <a:r>
              <a:rPr lang="ka-GE" b="1" i="1" dirty="0">
                <a:latin typeface="Calibri"/>
                <a:ea typeface="Calibri"/>
                <a:cs typeface="Times New Roman"/>
              </a:rPr>
              <a:t>), </a:t>
            </a:r>
            <a:r>
              <a:rPr lang="ka-GE" b="1" i="1" dirty="0">
                <a:ea typeface="Calibri"/>
                <a:cs typeface="Sylfaen"/>
              </a:rPr>
              <a:t>და</a:t>
            </a:r>
            <a:r>
              <a:rPr lang="ka-GE" b="1" i="1" dirty="0">
                <a:latin typeface="Calibri"/>
                <a:ea typeface="Calibri"/>
                <a:cs typeface="Times New Roman"/>
              </a:rPr>
              <a:t> </a:t>
            </a:r>
            <a:r>
              <a:rPr lang="ka-GE" b="1" i="1" dirty="0">
                <a:ea typeface="Calibri"/>
                <a:cs typeface="Sylfaen"/>
              </a:rPr>
              <a:t>ორი</a:t>
            </a:r>
            <a:r>
              <a:rPr lang="ka-GE" b="1" i="1" dirty="0">
                <a:latin typeface="Calibri"/>
                <a:ea typeface="Calibri"/>
                <a:cs typeface="Times New Roman"/>
              </a:rPr>
              <a:t> </a:t>
            </a:r>
            <a:r>
              <a:rPr lang="ka-GE" b="1" i="1" dirty="0">
                <a:ea typeface="Calibri"/>
                <a:cs typeface="Sylfaen"/>
              </a:rPr>
              <a:t>თვითმცლელი</a:t>
            </a:r>
            <a:r>
              <a:rPr lang="ka-GE" b="1" i="1" dirty="0">
                <a:latin typeface="Calibri"/>
                <a:ea typeface="Calibri"/>
                <a:cs typeface="Times New Roman"/>
              </a:rPr>
              <a:t> (</a:t>
            </a:r>
            <a:r>
              <a:rPr lang="ka-GE" b="1" i="1" dirty="0">
                <a:ea typeface="Calibri"/>
                <a:cs typeface="Times New Roman"/>
              </a:rPr>
              <a:t>თითოეული წარმოქმნის </a:t>
            </a:r>
            <a:r>
              <a:rPr lang="ka-GE" b="1" i="1" dirty="0">
                <a:latin typeface="Calibri"/>
                <a:ea typeface="Calibri"/>
                <a:cs typeface="Times New Roman"/>
              </a:rPr>
              <a:t>8</a:t>
            </a:r>
            <a:r>
              <a:rPr lang="ka-GE" b="1" i="1" dirty="0">
                <a:ea typeface="Calibri"/>
                <a:cs typeface="Times New Roman"/>
              </a:rPr>
              <a:t>3</a:t>
            </a:r>
            <a:r>
              <a:rPr lang="ka-GE" b="1" i="1" dirty="0">
                <a:latin typeface="Calibri"/>
                <a:ea typeface="Calibri"/>
                <a:cs typeface="Times New Roman"/>
              </a:rPr>
              <a:t> </a:t>
            </a:r>
            <a:r>
              <a:rPr lang="ka-GE" b="1" i="1" dirty="0">
                <a:ea typeface="Calibri"/>
                <a:cs typeface="Sylfaen"/>
              </a:rPr>
              <a:t>დეციბალს</a:t>
            </a:r>
            <a:r>
              <a:rPr lang="ka-GE" b="1" i="1" dirty="0">
                <a:latin typeface="Calibri"/>
                <a:ea typeface="Calibri"/>
                <a:cs typeface="Times New Roman"/>
              </a:rPr>
              <a:t>).</a:t>
            </a:r>
            <a:endParaRPr lang="ru-RU" b="1" i="1" dirty="0"/>
          </a:p>
        </p:txBody>
      </p:sp>
      <p:sp>
        <p:nvSpPr>
          <p:cNvPr id="9" name="Прямоугольник 8"/>
          <p:cNvSpPr/>
          <p:nvPr/>
        </p:nvSpPr>
        <p:spPr>
          <a:xfrm>
            <a:off x="1732210" y="1876182"/>
            <a:ext cx="6192688" cy="400110"/>
          </a:xfrm>
          <a:prstGeom prst="rect">
            <a:avLst/>
          </a:prstGeom>
        </p:spPr>
        <p:txBody>
          <a:bodyPr wrap="square">
            <a:spAutoFit/>
          </a:bodyPr>
          <a:lstStyle/>
          <a:p>
            <a:r>
              <a:rPr lang="en-US" b="1" dirty="0">
                <a:solidFill>
                  <a:srgbClr val="FF0000"/>
                </a:solidFill>
              </a:rPr>
              <a:t> 10lg (2 * 100,1x90 + 2 *</a:t>
            </a:r>
            <a:r>
              <a:rPr lang="en-US" sz="2000" b="1" dirty="0">
                <a:solidFill>
                  <a:srgbClr val="FF0000"/>
                </a:solidFill>
              </a:rPr>
              <a:t>100,1x85</a:t>
            </a:r>
            <a:r>
              <a:rPr lang="en-US" b="1" dirty="0">
                <a:solidFill>
                  <a:srgbClr val="FF0000"/>
                </a:solidFill>
              </a:rPr>
              <a:t>) = 94.203 </a:t>
            </a:r>
            <a:r>
              <a:rPr lang="ka-GE" b="1" dirty="0">
                <a:solidFill>
                  <a:srgbClr val="FF0000"/>
                </a:solidFill>
              </a:rPr>
              <a:t>დბა</a:t>
            </a:r>
            <a:endParaRPr lang="ru-RU" b="1" dirty="0">
              <a:solidFill>
                <a:srgbClr val="FF0000"/>
              </a:solidFill>
            </a:endParaRPr>
          </a:p>
        </p:txBody>
      </p:sp>
      <p:sp>
        <p:nvSpPr>
          <p:cNvPr id="13" name="Прямоугольник 12"/>
          <p:cNvSpPr/>
          <p:nvPr/>
        </p:nvSpPr>
        <p:spPr>
          <a:xfrm>
            <a:off x="369362" y="3284984"/>
            <a:ext cx="8568426" cy="400110"/>
          </a:xfrm>
          <a:prstGeom prst="rect">
            <a:avLst/>
          </a:prstGeom>
        </p:spPr>
        <p:txBody>
          <a:bodyPr wrap="square">
            <a:spAutoFit/>
          </a:bodyPr>
          <a:lstStyle/>
          <a:p>
            <a:r>
              <a:rPr lang="en-US" b="1" dirty="0">
                <a:solidFill>
                  <a:srgbClr val="C00000"/>
                </a:solidFill>
              </a:rPr>
              <a:t> = 94.203-15lg190+10lg(2)-</a:t>
            </a:r>
            <a:r>
              <a:rPr lang="en-US" sz="2000" b="1" dirty="0">
                <a:solidFill>
                  <a:srgbClr val="C00000"/>
                </a:solidFill>
              </a:rPr>
              <a:t>10.5x190/1000-10lg2</a:t>
            </a:r>
            <a:r>
              <a:rPr lang="el-GR" b="1" dirty="0">
                <a:solidFill>
                  <a:srgbClr val="C00000"/>
                </a:solidFill>
              </a:rPr>
              <a:t>π=60.24 (</a:t>
            </a:r>
            <a:r>
              <a:rPr lang="ka-GE" b="1" dirty="0">
                <a:solidFill>
                  <a:srgbClr val="C00000"/>
                </a:solidFill>
              </a:rPr>
              <a:t>დბა)</a:t>
            </a:r>
            <a:endParaRPr lang="ru-RU" b="1" dirty="0">
              <a:solidFill>
                <a:srgbClr val="C00000"/>
              </a:solidFill>
            </a:endParaRPr>
          </a:p>
        </p:txBody>
      </p:sp>
      <p:pic>
        <p:nvPicPr>
          <p:cNvPr id="11265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82" y="2285108"/>
            <a:ext cx="6090152" cy="99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764164"/>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Arial" panose="020B0604020202020204" pitchFamily="34" charset="0"/>
                <a:cs typeface="Arial" panose="020B0604020202020204" pitchFamily="34" charset="0"/>
              </a:rPr>
              <a:t>დაგეგმილი საქმიანობა</a:t>
            </a:r>
            <a:endParaRPr lang="ru-RU" sz="2800" dirty="0">
              <a:solidFill>
                <a:srgbClr val="C00000"/>
              </a:solidFill>
              <a:latin typeface="Arial" panose="020B0604020202020204" pitchFamily="34" charset="0"/>
              <a:cs typeface="Arial" panose="020B0604020202020204" pitchFamily="34" charset="0"/>
            </a:endParaRPr>
          </a:p>
        </p:txBody>
      </p:sp>
      <p:sp>
        <p:nvSpPr>
          <p:cNvPr id="6" name="Прямоугольник 5"/>
          <p:cNvSpPr/>
          <p:nvPr/>
        </p:nvSpPr>
        <p:spPr>
          <a:xfrm>
            <a:off x="-89831" y="1033168"/>
            <a:ext cx="9144000" cy="5078313"/>
          </a:xfrm>
          <a:prstGeom prst="rect">
            <a:avLst/>
          </a:prstGeom>
        </p:spPr>
        <p:txBody>
          <a:bodyPr wrap="square">
            <a:spAutoFit/>
          </a:bodyPr>
          <a:lstStyle/>
          <a:p>
            <a:pPr marL="342900" lvl="0" indent="-342900" algn="just">
              <a:buFont typeface="Symbol"/>
              <a:buChar char=""/>
            </a:pPr>
            <a:r>
              <a:rPr lang="ka-GE" b="1" i="1" dirty="0">
                <a:solidFill>
                  <a:srgbClr val="002060"/>
                </a:solidFill>
                <a:ea typeface="Calibri"/>
                <a:cs typeface="Times New Roman"/>
              </a:rPr>
              <a:t>რეზერვუარების ტექნოლოგიური მილსადენების მონტაჟი და მიერთება არსებულ სისტემასთან;</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Times New Roman"/>
              </a:rPr>
              <a:t>რეზერვუარების ხანძარსაწინააღმდეგო წყალმომარაგების სისტემის მონტაჟი და მიერთება ხანძარსაწინააღმდეგო  წყალმომარაგების არსებულ ქსელთან;</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Sylfaen"/>
              </a:rPr>
              <a:t>რეზერვუარების</a:t>
            </a:r>
            <a:r>
              <a:rPr lang="ka-GE" b="1" i="1" dirty="0">
                <a:solidFill>
                  <a:srgbClr val="002060"/>
                </a:solidFill>
                <a:ea typeface="Calibri"/>
                <a:cs typeface="Times New Roman"/>
              </a:rPr>
              <a:t> ხანძარსაწინააღმდეგო ქაფის ავტომატურად მიწოდების სისტემის მონტაჟი და მიერთება ხანძარსაწინააღმდეგო ქაფის არსებულ სატუმბო სადგურთან;</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Sylfaen"/>
              </a:rPr>
              <a:t>რეზერვუარების ზვინულების შიდა ტერიტორიის მოშანდაკებას და დაბეტონებას (დაღვრის შემთხვევაში გრუნტის და გრუნტის წყლების დაბინძურებისგან დაცვის მიზნით)</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Sylfaen"/>
              </a:rPr>
              <a:t>რეზერვუარების</a:t>
            </a:r>
            <a:r>
              <a:rPr lang="ka-GE" b="1" i="1" dirty="0">
                <a:solidFill>
                  <a:srgbClr val="002060"/>
                </a:solidFill>
                <a:ea typeface="Calibri"/>
                <a:cs typeface="Times New Roman"/>
              </a:rPr>
              <a:t> საწარმოო-სანიაღვრო კანალიზაციის მილების მონტაჟი და მიერთება საწარმოო-სანიაღვრო კანალიზაციის არსებულ ქსელთან;</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Sylfaen"/>
              </a:rPr>
              <a:t>რეზერვუარების</a:t>
            </a:r>
            <a:r>
              <a:rPr lang="ka-GE" b="1" i="1" dirty="0">
                <a:solidFill>
                  <a:srgbClr val="002060"/>
                </a:solidFill>
                <a:ea typeface="Calibri"/>
                <a:cs typeface="Times New Roman"/>
              </a:rPr>
              <a:t> აირგამყვანი მილსადენების მონტაჟი და მიერთება აირგამყვანი მილსადენების არსებულ სისტემასთან და ნახშირწყალბადოვანი აირების გამწმენდ სარეკუპერციო დანადგართან;</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Times New Roman"/>
              </a:rPr>
              <a:t>რეზერვუარების პარკის გარშემო მეხამრიდების მონტაჟი;</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Times New Roman"/>
              </a:rPr>
              <a:t>რეზერვუარების დამიწების მონტაჟი;</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Times New Roman"/>
              </a:rPr>
              <a:t>რეზერვუარების გარშემო ზვინულის მოწყობა;</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Sylfaen"/>
              </a:rPr>
              <a:t>რეზერვუარების</a:t>
            </a:r>
            <a:r>
              <a:rPr lang="ka-GE" b="1" i="1" dirty="0">
                <a:solidFill>
                  <a:srgbClr val="002060"/>
                </a:solidFill>
                <a:ea typeface="Calibri"/>
                <a:cs typeface="Times New Roman"/>
              </a:rPr>
              <a:t> პარკის გარე განათება.</a:t>
            </a:r>
            <a:endParaRPr lang="ru-RU" b="1" dirty="0">
              <a:solidFill>
                <a:srgbClr val="002060"/>
              </a:solidFill>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987" y="5085184"/>
            <a:ext cx="192722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723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ზემოქმედება წყლის გარემოზე</a:t>
            </a:r>
            <a:endParaRPr lang="ru-RU" sz="2000" b="1" i="1" dirty="0">
              <a:solidFill>
                <a:srgbClr val="FF0000"/>
              </a:solidFill>
              <a:latin typeface="Sylfaen" panose="010A0502050306030303"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858151725"/>
              </p:ext>
            </p:extLst>
          </p:nvPr>
        </p:nvGraphicFramePr>
        <p:xfrm>
          <a:off x="245657" y="1844824"/>
          <a:ext cx="8784447" cy="3189732"/>
        </p:xfrm>
        <a:graphic>
          <a:graphicData uri="http://schemas.openxmlformats.org/drawingml/2006/table">
            <a:tbl>
              <a:tblPr firstRow="1" firstCol="1" bandRow="1"/>
              <a:tblGrid>
                <a:gridCol w="1295618">
                  <a:extLst>
                    <a:ext uri="{9D8B030D-6E8A-4147-A177-3AD203B41FA5}">
                      <a16:colId xmlns:a16="http://schemas.microsoft.com/office/drawing/2014/main" val="20000"/>
                    </a:ext>
                  </a:extLst>
                </a:gridCol>
                <a:gridCol w="577918">
                  <a:extLst>
                    <a:ext uri="{9D8B030D-6E8A-4147-A177-3AD203B41FA5}">
                      <a16:colId xmlns:a16="http://schemas.microsoft.com/office/drawing/2014/main" val="20001"/>
                    </a:ext>
                  </a:extLst>
                </a:gridCol>
                <a:gridCol w="679906">
                  <a:extLst>
                    <a:ext uri="{9D8B030D-6E8A-4147-A177-3AD203B41FA5}">
                      <a16:colId xmlns:a16="http://schemas.microsoft.com/office/drawing/2014/main" val="20002"/>
                    </a:ext>
                  </a:extLst>
                </a:gridCol>
                <a:gridCol w="566455">
                  <a:extLst>
                    <a:ext uri="{9D8B030D-6E8A-4147-A177-3AD203B41FA5}">
                      <a16:colId xmlns:a16="http://schemas.microsoft.com/office/drawing/2014/main" val="20003"/>
                    </a:ext>
                  </a:extLst>
                </a:gridCol>
                <a:gridCol w="566455">
                  <a:extLst>
                    <a:ext uri="{9D8B030D-6E8A-4147-A177-3AD203B41FA5}">
                      <a16:colId xmlns:a16="http://schemas.microsoft.com/office/drawing/2014/main" val="20004"/>
                    </a:ext>
                  </a:extLst>
                </a:gridCol>
                <a:gridCol w="566455">
                  <a:extLst>
                    <a:ext uri="{9D8B030D-6E8A-4147-A177-3AD203B41FA5}">
                      <a16:colId xmlns:a16="http://schemas.microsoft.com/office/drawing/2014/main" val="20005"/>
                    </a:ext>
                  </a:extLst>
                </a:gridCol>
                <a:gridCol w="566455">
                  <a:extLst>
                    <a:ext uri="{9D8B030D-6E8A-4147-A177-3AD203B41FA5}">
                      <a16:colId xmlns:a16="http://schemas.microsoft.com/office/drawing/2014/main" val="20006"/>
                    </a:ext>
                  </a:extLst>
                </a:gridCol>
                <a:gridCol w="566455">
                  <a:extLst>
                    <a:ext uri="{9D8B030D-6E8A-4147-A177-3AD203B41FA5}">
                      <a16:colId xmlns:a16="http://schemas.microsoft.com/office/drawing/2014/main" val="20007"/>
                    </a:ext>
                  </a:extLst>
                </a:gridCol>
                <a:gridCol w="566455">
                  <a:extLst>
                    <a:ext uri="{9D8B030D-6E8A-4147-A177-3AD203B41FA5}">
                      <a16:colId xmlns:a16="http://schemas.microsoft.com/office/drawing/2014/main" val="20008"/>
                    </a:ext>
                  </a:extLst>
                </a:gridCol>
                <a:gridCol w="566455">
                  <a:extLst>
                    <a:ext uri="{9D8B030D-6E8A-4147-A177-3AD203B41FA5}">
                      <a16:colId xmlns:a16="http://schemas.microsoft.com/office/drawing/2014/main" val="20009"/>
                    </a:ext>
                  </a:extLst>
                </a:gridCol>
                <a:gridCol w="566455">
                  <a:extLst>
                    <a:ext uri="{9D8B030D-6E8A-4147-A177-3AD203B41FA5}">
                      <a16:colId xmlns:a16="http://schemas.microsoft.com/office/drawing/2014/main" val="20010"/>
                    </a:ext>
                  </a:extLst>
                </a:gridCol>
                <a:gridCol w="566455">
                  <a:extLst>
                    <a:ext uri="{9D8B030D-6E8A-4147-A177-3AD203B41FA5}">
                      <a16:colId xmlns:a16="http://schemas.microsoft.com/office/drawing/2014/main" val="20011"/>
                    </a:ext>
                  </a:extLst>
                </a:gridCol>
                <a:gridCol w="566455">
                  <a:extLst>
                    <a:ext uri="{9D8B030D-6E8A-4147-A177-3AD203B41FA5}">
                      <a16:colId xmlns:a16="http://schemas.microsoft.com/office/drawing/2014/main" val="20012"/>
                    </a:ext>
                  </a:extLst>
                </a:gridCol>
                <a:gridCol w="566455">
                  <a:extLst>
                    <a:ext uri="{9D8B030D-6E8A-4147-A177-3AD203B41FA5}">
                      <a16:colId xmlns:a16="http://schemas.microsoft.com/office/drawing/2014/main" val="20013"/>
                    </a:ext>
                  </a:extLst>
                </a:gridCol>
              </a:tblGrid>
              <a:tr h="150495">
                <a:tc rowSpan="2">
                  <a:txBody>
                    <a:bodyPr/>
                    <a:lstStyle/>
                    <a:p>
                      <a:pPr algn="ctr">
                        <a:lnSpc>
                          <a:spcPct val="115000"/>
                        </a:lnSpc>
                        <a:spcAft>
                          <a:spcPts val="0"/>
                        </a:spcAft>
                      </a:pPr>
                      <a:r>
                        <a:rPr lang="ka-GE" sz="1400" b="1" dirty="0">
                          <a:solidFill>
                            <a:srgbClr val="002060"/>
                          </a:solidFill>
                          <a:effectLst/>
                          <a:latin typeface="Sylfaen"/>
                          <a:ea typeface="Calibri"/>
                          <a:cs typeface="Sylfaen"/>
                        </a:rPr>
                        <a:t>საკონტროლო</a:t>
                      </a:r>
                      <a:r>
                        <a:rPr lang="ka-GE" sz="1400" b="1" dirty="0">
                          <a:solidFill>
                            <a:srgbClr val="002060"/>
                          </a:solidFill>
                          <a:effectLst/>
                          <a:latin typeface="Calibri"/>
                          <a:ea typeface="Calibri"/>
                          <a:cs typeface="Times New Roman"/>
                        </a:rPr>
                        <a:t> </a:t>
                      </a:r>
                      <a:r>
                        <a:rPr lang="ka-GE" sz="1400" b="1" dirty="0">
                          <a:solidFill>
                            <a:srgbClr val="002060"/>
                          </a:solidFill>
                          <a:effectLst/>
                          <a:latin typeface="Sylfaen"/>
                          <a:ea typeface="Calibri"/>
                          <a:cs typeface="Sylfaen"/>
                        </a:rPr>
                        <a:t>წერტილები</a:t>
                      </a:r>
                      <a:endParaRPr lang="ru-RU" sz="1400" b="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gn="ctr">
                        <a:lnSpc>
                          <a:spcPct val="115000"/>
                        </a:lnSpc>
                        <a:spcAft>
                          <a:spcPts val="0"/>
                        </a:spcAft>
                      </a:pPr>
                      <a:r>
                        <a:rPr lang="ka-GE" sz="1400" b="1" dirty="0">
                          <a:solidFill>
                            <a:srgbClr val="002060"/>
                          </a:solidFill>
                          <a:effectLst/>
                          <a:latin typeface="Arial Narrow"/>
                          <a:ea typeface="Calibri"/>
                          <a:cs typeface="Arial"/>
                        </a:rPr>
                        <a:t>( TPH) </a:t>
                      </a:r>
                      <a:r>
                        <a:rPr lang="ka-GE" sz="1400" b="1" dirty="0">
                          <a:solidFill>
                            <a:srgbClr val="002060"/>
                          </a:solidFill>
                          <a:effectLst/>
                          <a:latin typeface="Sylfaen"/>
                          <a:ea typeface="Calibri"/>
                          <a:cs typeface="Sylfaen"/>
                        </a:rPr>
                        <a:t>დაბინძურების</a:t>
                      </a:r>
                      <a:r>
                        <a:rPr lang="ka-GE" sz="1400" b="1" dirty="0">
                          <a:solidFill>
                            <a:srgbClr val="002060"/>
                          </a:solidFill>
                          <a:effectLst/>
                          <a:latin typeface="Calibri"/>
                          <a:ea typeface="Calibri"/>
                          <a:cs typeface="Arial"/>
                        </a:rPr>
                        <a:t> </a:t>
                      </a:r>
                      <a:r>
                        <a:rPr lang="ka-GE" sz="1400" b="1" dirty="0">
                          <a:solidFill>
                            <a:srgbClr val="002060"/>
                          </a:solidFill>
                          <a:effectLst/>
                          <a:latin typeface="Sylfaen"/>
                          <a:ea typeface="Calibri"/>
                          <a:cs typeface="Sylfaen"/>
                        </a:rPr>
                        <a:t>საშუალო</a:t>
                      </a:r>
                      <a:r>
                        <a:rPr lang="ka-GE" sz="1400" b="1" dirty="0">
                          <a:solidFill>
                            <a:srgbClr val="002060"/>
                          </a:solidFill>
                          <a:effectLst/>
                          <a:latin typeface="Calibri"/>
                          <a:ea typeface="Calibri"/>
                          <a:cs typeface="Arial"/>
                        </a:rPr>
                        <a:t> </a:t>
                      </a:r>
                      <a:r>
                        <a:rPr lang="ka-GE" sz="1400" b="1" dirty="0">
                          <a:solidFill>
                            <a:srgbClr val="002060"/>
                          </a:solidFill>
                          <a:effectLst/>
                          <a:latin typeface="Sylfaen"/>
                          <a:ea typeface="Calibri"/>
                          <a:cs typeface="Sylfaen"/>
                        </a:rPr>
                        <a:t>წლიური</a:t>
                      </a:r>
                      <a:r>
                        <a:rPr lang="ka-GE" sz="1400" b="1" dirty="0">
                          <a:solidFill>
                            <a:srgbClr val="002060"/>
                          </a:solidFill>
                          <a:effectLst/>
                          <a:latin typeface="Calibri"/>
                          <a:ea typeface="Calibri"/>
                          <a:cs typeface="Arial"/>
                        </a:rPr>
                        <a:t> </a:t>
                      </a:r>
                      <a:r>
                        <a:rPr lang="ka-GE" sz="1400" b="1" dirty="0">
                          <a:solidFill>
                            <a:srgbClr val="002060"/>
                          </a:solidFill>
                          <a:effectLst/>
                          <a:latin typeface="Sylfaen"/>
                          <a:ea typeface="Calibri"/>
                          <a:cs typeface="Sylfaen"/>
                        </a:rPr>
                        <a:t>მაჩვენებლები</a:t>
                      </a:r>
                      <a:r>
                        <a:rPr lang="ka-GE" sz="1400" b="1" dirty="0">
                          <a:solidFill>
                            <a:srgbClr val="002060"/>
                          </a:solidFill>
                          <a:effectLst/>
                          <a:latin typeface="Calibri"/>
                          <a:ea typeface="Calibri"/>
                          <a:cs typeface="Arial"/>
                        </a:rPr>
                        <a:t>,</a:t>
                      </a:r>
                      <a:r>
                        <a:rPr lang="ka-GE" sz="1400" b="1" dirty="0">
                          <a:solidFill>
                            <a:srgbClr val="002060"/>
                          </a:solidFill>
                          <a:effectLst/>
                          <a:latin typeface="Sylfaen"/>
                          <a:ea typeface="Calibri"/>
                          <a:cs typeface="Sylfaen"/>
                        </a:rPr>
                        <a:t>მგ</a:t>
                      </a:r>
                      <a:r>
                        <a:rPr lang="ka-GE" sz="1400" b="1" dirty="0">
                          <a:solidFill>
                            <a:srgbClr val="002060"/>
                          </a:solidFill>
                          <a:effectLst/>
                          <a:latin typeface="Calibri"/>
                          <a:ea typeface="Calibri"/>
                          <a:cs typeface="Arial"/>
                        </a:rPr>
                        <a:t>/</a:t>
                      </a:r>
                      <a:r>
                        <a:rPr lang="ka-GE" sz="1400" b="1" dirty="0">
                          <a:solidFill>
                            <a:srgbClr val="002060"/>
                          </a:solidFill>
                          <a:effectLst/>
                          <a:latin typeface="Sylfaen"/>
                          <a:ea typeface="Calibri"/>
                          <a:cs typeface="Sylfaen"/>
                        </a:rPr>
                        <a:t>ლ</a:t>
                      </a:r>
                      <a:r>
                        <a:rPr lang="ka-GE" sz="1400" b="1" dirty="0">
                          <a:solidFill>
                            <a:srgbClr val="002060"/>
                          </a:solidFill>
                          <a:effectLst/>
                          <a:latin typeface="Calibri"/>
                          <a:ea typeface="Calibri"/>
                          <a:cs typeface="Arial"/>
                        </a:rPr>
                        <a:t>, 2019 </a:t>
                      </a:r>
                      <a:r>
                        <a:rPr lang="ka-GE" sz="1400" b="1" dirty="0">
                          <a:solidFill>
                            <a:srgbClr val="002060"/>
                          </a:solidFill>
                          <a:effectLst/>
                          <a:latin typeface="Sylfaen"/>
                          <a:ea typeface="Calibri"/>
                          <a:cs typeface="Sylfaen"/>
                        </a:rPr>
                        <a:t>წ</a:t>
                      </a:r>
                      <a:r>
                        <a:rPr lang="ka-GE" sz="1400" b="1" dirty="0">
                          <a:solidFill>
                            <a:srgbClr val="002060"/>
                          </a:solidFill>
                          <a:effectLst/>
                          <a:latin typeface="Calibri"/>
                          <a:ea typeface="Calibri"/>
                          <a:cs typeface="Arial"/>
                        </a:rPr>
                        <a:t>.</a:t>
                      </a:r>
                      <a:endParaRPr lang="ru-RU" sz="1400" b="1"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50495">
                <a:tc vMerge="1">
                  <a:txBody>
                    <a:bodyPr/>
                    <a:lstStyle/>
                    <a:p>
                      <a:endParaRPr lang="ru-RU"/>
                    </a:p>
                  </a:txBody>
                  <a:tcPr/>
                </a:tc>
                <a:tc>
                  <a:txBody>
                    <a:bodyPr/>
                    <a:lstStyle/>
                    <a:p>
                      <a:pPr algn="ctr">
                        <a:lnSpc>
                          <a:spcPct val="115000"/>
                        </a:lnSpc>
                        <a:spcAft>
                          <a:spcPts val="0"/>
                        </a:spcAft>
                      </a:pPr>
                      <a:r>
                        <a:rPr lang="ka-GE" sz="1400" b="1">
                          <a:solidFill>
                            <a:srgbClr val="002060"/>
                          </a:solidFill>
                          <a:effectLst/>
                          <a:latin typeface="Arial Narrow"/>
                          <a:ea typeface="Calibri"/>
                          <a:cs typeface="Arial"/>
                        </a:rPr>
                        <a:t>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Arial Narrow"/>
                          <a:ea typeface="Calibri"/>
                          <a:cs typeface="Arial"/>
                        </a:rPr>
                        <a:t>II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Arial Narrow"/>
                          <a:ea typeface="Calibri"/>
                          <a:cs typeface="Arial"/>
                        </a:rPr>
                        <a:t>III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IV</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V</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V 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dirty="0">
                          <a:solidFill>
                            <a:srgbClr val="002060"/>
                          </a:solidFill>
                          <a:effectLst/>
                          <a:latin typeface="Calibri"/>
                          <a:ea typeface="Calibri"/>
                          <a:cs typeface="Arial"/>
                        </a:rPr>
                        <a:t>V I</a:t>
                      </a:r>
                      <a:r>
                        <a:rPr lang="ka-GE" sz="1400" b="1" dirty="0">
                          <a:solidFill>
                            <a:srgbClr val="002060"/>
                          </a:solidFill>
                          <a:effectLst/>
                          <a:latin typeface="Arial Narrow"/>
                          <a:ea typeface="Calibri"/>
                          <a:cs typeface="Arial"/>
                        </a:rPr>
                        <a:t> I</a:t>
                      </a:r>
                      <a:endParaRPr lang="ru-RU" sz="1400" b="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V I</a:t>
                      </a:r>
                      <a:r>
                        <a:rPr lang="ka-GE" sz="1400" b="1">
                          <a:solidFill>
                            <a:srgbClr val="002060"/>
                          </a:solidFill>
                          <a:effectLst/>
                          <a:latin typeface="Arial Narrow"/>
                          <a:ea typeface="Calibri"/>
                          <a:cs typeface="Arial"/>
                        </a:rPr>
                        <a:t> I 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Arial Narrow"/>
                          <a:ea typeface="Calibri"/>
                          <a:cs typeface="Arial"/>
                        </a:rPr>
                        <a:t>I</a:t>
                      </a:r>
                      <a:r>
                        <a:rPr lang="ka-GE" sz="1400" b="1">
                          <a:solidFill>
                            <a:srgbClr val="002060"/>
                          </a:solidFill>
                          <a:effectLst/>
                          <a:latin typeface="Calibri"/>
                          <a:ea typeface="Calibri"/>
                          <a:cs typeface="Arial"/>
                        </a:rPr>
                        <a:t>X</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X</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X</a:t>
                      </a:r>
                      <a:r>
                        <a:rPr lang="ru-RU" sz="1400" b="1">
                          <a:solidFill>
                            <a:srgbClr val="002060"/>
                          </a:solidFill>
                          <a:effectLst/>
                          <a:latin typeface="Arial Narrow"/>
                          <a:ea typeface="Calibri"/>
                          <a:cs typeface="Arial"/>
                        </a:rPr>
                        <a:t>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Calibri"/>
                          <a:ea typeface="Calibri"/>
                          <a:cs typeface="Arial"/>
                        </a:rPr>
                        <a:t>X</a:t>
                      </a:r>
                      <a:r>
                        <a:rPr lang="ru-RU" sz="1400" b="1">
                          <a:solidFill>
                            <a:srgbClr val="002060"/>
                          </a:solidFill>
                          <a:effectLst/>
                          <a:latin typeface="Arial Narrow"/>
                          <a:ea typeface="Calibri"/>
                          <a:cs typeface="Arial"/>
                        </a:rPr>
                        <a:t>II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Calibri"/>
                          <a:ea typeface="Calibri"/>
                          <a:cs typeface="Arial"/>
                        </a:rPr>
                        <a:t>I</a:t>
                      </a:r>
                      <a:endParaRPr lang="ru-RU" sz="1400" b="1">
                        <a:solidFill>
                          <a:srgbClr val="002060"/>
                        </a:solidFill>
                        <a:effectLst/>
                        <a:latin typeface="Calibri"/>
                        <a:ea typeface="Times New Roman"/>
                        <a:cs typeface="Times New Roman"/>
                      </a:endParaRPr>
                    </a:p>
                    <a:p>
                      <a:pPr algn="ctr">
                        <a:lnSpc>
                          <a:spcPct val="115000"/>
                        </a:lnSpc>
                        <a:spcAft>
                          <a:spcPts val="0"/>
                        </a:spcAft>
                      </a:pPr>
                      <a:r>
                        <a:rPr lang="ru-RU" sz="1400" b="1">
                          <a:solidFill>
                            <a:srgbClr val="002060"/>
                          </a:solidFill>
                          <a:effectLst/>
                          <a:latin typeface="Calibri"/>
                          <a:ea typeface="Calibri"/>
                          <a:cs typeface="Arial"/>
                        </a:rPr>
                        <a:t>(2020)</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ka-GE" sz="1400" b="1">
                          <a:solidFill>
                            <a:srgbClr val="002060"/>
                          </a:solidFill>
                          <a:effectLst/>
                          <a:latin typeface="Sylfaen"/>
                          <a:ea typeface="SimSun"/>
                          <a:cs typeface="Sylfaen"/>
                        </a:rPr>
                        <a:t>პოსტი</a:t>
                      </a:r>
                      <a:r>
                        <a:rPr lang="ru-RU" sz="1400" b="1">
                          <a:solidFill>
                            <a:srgbClr val="002060"/>
                          </a:solidFill>
                          <a:effectLst/>
                          <a:latin typeface="Calibri"/>
                          <a:ea typeface="SimSun"/>
                          <a:cs typeface="Times New Roman"/>
                        </a:rPr>
                        <a:t> №1.  </a:t>
                      </a:r>
                      <a:r>
                        <a:rPr lang="ka-GE" sz="1400" b="1">
                          <a:solidFill>
                            <a:srgbClr val="002060"/>
                          </a:solidFill>
                          <a:effectLst/>
                          <a:latin typeface="Sylfaen"/>
                          <a:ea typeface="SimSun"/>
                          <a:cs typeface="Sylfaen"/>
                        </a:rPr>
                        <a:t>ფონური</a:t>
                      </a:r>
                      <a:r>
                        <a:rPr lang="ka-GE" sz="1400" b="1">
                          <a:solidFill>
                            <a:srgbClr val="002060"/>
                          </a:solidFill>
                          <a:effectLst/>
                          <a:latin typeface="Calibri"/>
                          <a:ea typeface="SimSun"/>
                          <a:cs typeface="Times New Roman"/>
                        </a:rPr>
                        <a:t> </a:t>
                      </a:r>
                      <a:r>
                        <a:rPr lang="ka-GE" sz="1400" b="1">
                          <a:solidFill>
                            <a:srgbClr val="002060"/>
                          </a:solidFill>
                          <a:effectLst/>
                          <a:latin typeface="Sylfaen"/>
                          <a:ea typeface="SimSun"/>
                          <a:cs typeface="Sylfaen"/>
                        </a:rPr>
                        <a:t>დაბინძურება</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solidFill>
                            <a:srgbClr val="002060"/>
                          </a:solidFill>
                          <a:effectLst/>
                          <a:latin typeface="Arial Narrow"/>
                          <a:ea typeface="SimSun"/>
                          <a:cs typeface="Calibri"/>
                        </a:rPr>
                        <a:t>&lt;0,3</a:t>
                      </a:r>
                      <a:endParaRPr lang="ru-RU" sz="1400" b="1"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ka-GE" sz="1400" b="1">
                          <a:solidFill>
                            <a:srgbClr val="002060"/>
                          </a:solidFill>
                          <a:effectLst/>
                          <a:latin typeface="Sylfaen"/>
                          <a:ea typeface="SimSun"/>
                          <a:cs typeface="Sylfaen"/>
                        </a:rPr>
                        <a:t>პოსტი</a:t>
                      </a:r>
                      <a:r>
                        <a:rPr lang="ru-RU" sz="1400" b="1">
                          <a:solidFill>
                            <a:srgbClr val="002060"/>
                          </a:solidFill>
                          <a:effectLst/>
                          <a:latin typeface="Calibri"/>
                          <a:ea typeface="SimSun"/>
                          <a:cs typeface="Times New Roman"/>
                        </a:rPr>
                        <a:t>  № 2 </a:t>
                      </a:r>
                      <a:r>
                        <a:rPr lang="ka-GE" sz="1400" b="1">
                          <a:solidFill>
                            <a:srgbClr val="002060"/>
                          </a:solidFill>
                          <a:effectLst/>
                          <a:latin typeface="Calibri"/>
                          <a:ea typeface="SimSun"/>
                          <a:cs typeface="Times New Roman"/>
                        </a:rPr>
                        <a:t>.</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solidFill>
                            <a:srgbClr val="002060"/>
                          </a:solidFill>
                          <a:effectLst/>
                          <a:latin typeface="Arial Narrow"/>
                          <a:ea typeface="SimSun"/>
                          <a:cs typeface="Calibri"/>
                        </a:rPr>
                        <a:t>&lt;0,3</a:t>
                      </a:r>
                      <a:endParaRPr lang="ru-RU" sz="1400" b="1"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ka-GE" sz="1400" b="1">
                          <a:solidFill>
                            <a:srgbClr val="002060"/>
                          </a:solidFill>
                          <a:effectLst/>
                          <a:latin typeface="Sylfaen"/>
                          <a:ea typeface="SimSun"/>
                          <a:cs typeface="Sylfaen"/>
                        </a:rPr>
                        <a:t>პოსტი</a:t>
                      </a:r>
                      <a:r>
                        <a:rPr lang="ru-RU" sz="1400" b="1">
                          <a:solidFill>
                            <a:srgbClr val="002060"/>
                          </a:solidFill>
                          <a:effectLst/>
                          <a:latin typeface="Calibri"/>
                          <a:ea typeface="SimSun"/>
                          <a:cs typeface="Times New Roman"/>
                        </a:rPr>
                        <a:t>  № 3</a:t>
                      </a:r>
                      <a:r>
                        <a:rPr lang="ka-GE" sz="1400" b="1">
                          <a:solidFill>
                            <a:srgbClr val="002060"/>
                          </a:solidFill>
                          <a:effectLst/>
                          <a:latin typeface="Calibri"/>
                          <a:ea typeface="SimSun"/>
                          <a:cs typeface="Times New Roman"/>
                        </a:rPr>
                        <a:t>. </a:t>
                      </a:r>
                      <a:r>
                        <a:rPr lang="ka-GE" sz="1400" b="1">
                          <a:solidFill>
                            <a:srgbClr val="002060"/>
                          </a:solidFill>
                          <a:effectLst/>
                          <a:latin typeface="Sylfaen"/>
                          <a:ea typeface="SimSun"/>
                          <a:cs typeface="Sylfaen"/>
                        </a:rPr>
                        <a:t>წყალჩაშვების</a:t>
                      </a:r>
                      <a:r>
                        <a:rPr lang="ka-GE" sz="1400" b="1">
                          <a:solidFill>
                            <a:srgbClr val="002060"/>
                          </a:solidFill>
                          <a:effectLst/>
                          <a:latin typeface="Calibri"/>
                          <a:ea typeface="SimSun"/>
                          <a:cs typeface="Times New Roman"/>
                        </a:rPr>
                        <a:t> </a:t>
                      </a:r>
                      <a:r>
                        <a:rPr lang="ka-GE" sz="1400" b="1">
                          <a:solidFill>
                            <a:srgbClr val="002060"/>
                          </a:solidFill>
                          <a:effectLst/>
                          <a:latin typeface="Sylfaen"/>
                          <a:ea typeface="SimSun"/>
                          <a:cs typeface="Sylfaen"/>
                        </a:rPr>
                        <a:t>წერტილი</a:t>
                      </a:r>
                      <a:r>
                        <a:rPr lang="ru-RU" sz="1400" b="1">
                          <a:solidFill>
                            <a:srgbClr val="002060"/>
                          </a:solidFill>
                          <a:effectLst/>
                          <a:latin typeface="Calibri"/>
                          <a:ea typeface="SimSun"/>
                          <a:cs typeface="Times New Roman"/>
                        </a:rPr>
                        <a:t>  </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ka-GE" sz="1400" b="1">
                          <a:solidFill>
                            <a:srgbClr val="002060"/>
                          </a:solidFill>
                          <a:effectLst/>
                          <a:latin typeface="Sylfaen"/>
                          <a:ea typeface="SimSun"/>
                          <a:cs typeface="Sylfaen"/>
                        </a:rPr>
                        <a:t>პოსტი</a:t>
                      </a:r>
                      <a:r>
                        <a:rPr lang="ru-RU" sz="1400" b="1">
                          <a:solidFill>
                            <a:srgbClr val="002060"/>
                          </a:solidFill>
                          <a:effectLst/>
                          <a:latin typeface="Calibri"/>
                          <a:ea typeface="SimSun"/>
                          <a:cs typeface="Times New Roman"/>
                        </a:rPr>
                        <a:t>  № 4. </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ka-GE" sz="1400" b="1">
                          <a:solidFill>
                            <a:srgbClr val="002060"/>
                          </a:solidFill>
                          <a:effectLst/>
                          <a:latin typeface="Sylfaen"/>
                          <a:ea typeface="SimSun"/>
                          <a:cs typeface="Sylfaen"/>
                        </a:rPr>
                        <a:t>პოსტი</a:t>
                      </a:r>
                      <a:r>
                        <a:rPr lang="ru-RU" sz="1400" b="1">
                          <a:solidFill>
                            <a:srgbClr val="002060"/>
                          </a:solidFill>
                          <a:effectLst/>
                          <a:latin typeface="Calibri"/>
                          <a:ea typeface="SimSun"/>
                          <a:cs typeface="Times New Roman"/>
                        </a:rPr>
                        <a:t>  № </a:t>
                      </a:r>
                      <a:r>
                        <a:rPr lang="ka-GE" sz="1400" b="1">
                          <a:solidFill>
                            <a:srgbClr val="002060"/>
                          </a:solidFill>
                          <a:effectLst/>
                          <a:latin typeface="Calibri"/>
                          <a:ea typeface="SimSun"/>
                          <a:cs typeface="Times New Roman"/>
                        </a:rPr>
                        <a:t>5</a:t>
                      </a:r>
                      <a:r>
                        <a:rPr lang="ru-RU" sz="1400" b="1">
                          <a:solidFill>
                            <a:srgbClr val="002060"/>
                          </a:solidFill>
                          <a:effectLst/>
                          <a:latin typeface="Calibri"/>
                          <a:ea typeface="SimSun"/>
                          <a:cs typeface="Times New Roman"/>
                        </a:rPr>
                        <a:t>. </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solidFill>
                            <a:srgbClr val="002060"/>
                          </a:solidFill>
                          <a:effectLst/>
                          <a:latin typeface="Arial Narrow"/>
                          <a:ea typeface="SimSun"/>
                          <a:cs typeface="Calibri"/>
                        </a:rPr>
                        <a:t>0,3</a:t>
                      </a:r>
                      <a:endParaRPr lang="ru-RU" sz="1400" b="1"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Прямоугольник 4"/>
          <p:cNvSpPr/>
          <p:nvPr/>
        </p:nvSpPr>
        <p:spPr>
          <a:xfrm>
            <a:off x="270835" y="1093949"/>
            <a:ext cx="8784450" cy="646331"/>
          </a:xfrm>
          <a:prstGeom prst="rect">
            <a:avLst/>
          </a:prstGeom>
        </p:spPr>
        <p:txBody>
          <a:bodyPr wrap="square">
            <a:spAutoFit/>
          </a:bodyPr>
          <a:lstStyle/>
          <a:p>
            <a:r>
              <a:rPr lang="ka-GE" dirty="0"/>
              <a:t>ზღვის წყალში ნავთობპროდუქტებით დაბინძურების მაჩვენებლები ნავთობტერმინალის ეკოლოგიური მონიტორინგის შედეგებით 2019 წელს</a:t>
            </a:r>
            <a:endParaRPr lang="ru-RU" dirty="0"/>
          </a:p>
        </p:txBody>
      </p:sp>
      <p:pic>
        <p:nvPicPr>
          <p:cNvPr id="14" name="Picture 21" descr="C:\Documents and Settings\Yvette\Local Settings\Temporary Internet Files\Content.IE5\HEZ10YFV\MCj043763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5085184"/>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131172"/>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ზემოქმედება წყლის გარემოზე</a:t>
            </a:r>
            <a:endParaRPr lang="ru-RU" sz="2000" b="1" i="1" dirty="0">
              <a:solidFill>
                <a:srgbClr val="FF0000"/>
              </a:solidFill>
              <a:latin typeface="Sylfaen" panose="010A0502050306030303" pitchFamily="18" charset="0"/>
            </a:endParaRPr>
          </a:p>
        </p:txBody>
      </p:sp>
      <p:sp>
        <p:nvSpPr>
          <p:cNvPr id="5" name="Прямоугольник 4"/>
          <p:cNvSpPr/>
          <p:nvPr/>
        </p:nvSpPr>
        <p:spPr>
          <a:xfrm>
            <a:off x="270835" y="1093949"/>
            <a:ext cx="8784450" cy="646331"/>
          </a:xfrm>
          <a:prstGeom prst="rect">
            <a:avLst/>
          </a:prstGeom>
        </p:spPr>
        <p:txBody>
          <a:bodyPr wrap="square">
            <a:spAutoFit/>
          </a:bodyPr>
          <a:lstStyle/>
          <a:p>
            <a:r>
              <a:rPr lang="ka-GE" dirty="0" smtClean="0"/>
              <a:t>მდ. ბარცხანას </a:t>
            </a:r>
            <a:r>
              <a:rPr lang="ka-GE" dirty="0"/>
              <a:t>წყალში ნავთობპროდუქტებით დაბინძურების მაჩვენებლები ნავთობტერმინალის ეკოლოგიური მონიტორინგის შედეგებით 2019 წელს</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539512365"/>
              </p:ext>
            </p:extLst>
          </p:nvPr>
        </p:nvGraphicFramePr>
        <p:xfrm>
          <a:off x="243255" y="1771755"/>
          <a:ext cx="8812032" cy="2348484"/>
        </p:xfrm>
        <a:graphic>
          <a:graphicData uri="http://schemas.openxmlformats.org/drawingml/2006/table">
            <a:tbl>
              <a:tblPr firstRow="1" firstCol="1" bandRow="1"/>
              <a:tblGrid>
                <a:gridCol w="1304409">
                  <a:extLst>
                    <a:ext uri="{9D8B030D-6E8A-4147-A177-3AD203B41FA5}">
                      <a16:colId xmlns:a16="http://schemas.microsoft.com/office/drawing/2014/main" val="20000"/>
                    </a:ext>
                  </a:extLst>
                </a:gridCol>
                <a:gridCol w="493406">
                  <a:extLst>
                    <a:ext uri="{9D8B030D-6E8A-4147-A177-3AD203B41FA5}">
                      <a16:colId xmlns:a16="http://schemas.microsoft.com/office/drawing/2014/main" val="20001"/>
                    </a:ext>
                  </a:extLst>
                </a:gridCol>
                <a:gridCol w="646636">
                  <a:extLst>
                    <a:ext uri="{9D8B030D-6E8A-4147-A177-3AD203B41FA5}">
                      <a16:colId xmlns:a16="http://schemas.microsoft.com/office/drawing/2014/main" val="20002"/>
                    </a:ext>
                  </a:extLst>
                </a:gridCol>
                <a:gridCol w="538737">
                  <a:extLst>
                    <a:ext uri="{9D8B030D-6E8A-4147-A177-3AD203B41FA5}">
                      <a16:colId xmlns:a16="http://schemas.microsoft.com/office/drawing/2014/main" val="20003"/>
                    </a:ext>
                  </a:extLst>
                </a:gridCol>
                <a:gridCol w="538737">
                  <a:extLst>
                    <a:ext uri="{9D8B030D-6E8A-4147-A177-3AD203B41FA5}">
                      <a16:colId xmlns:a16="http://schemas.microsoft.com/office/drawing/2014/main" val="20004"/>
                    </a:ext>
                  </a:extLst>
                </a:gridCol>
                <a:gridCol w="646636">
                  <a:extLst>
                    <a:ext uri="{9D8B030D-6E8A-4147-A177-3AD203B41FA5}">
                      <a16:colId xmlns:a16="http://schemas.microsoft.com/office/drawing/2014/main" val="20005"/>
                    </a:ext>
                  </a:extLst>
                </a:gridCol>
                <a:gridCol w="646636">
                  <a:extLst>
                    <a:ext uri="{9D8B030D-6E8A-4147-A177-3AD203B41FA5}">
                      <a16:colId xmlns:a16="http://schemas.microsoft.com/office/drawing/2014/main" val="20006"/>
                    </a:ext>
                  </a:extLst>
                </a:gridCol>
                <a:gridCol w="645877">
                  <a:extLst>
                    <a:ext uri="{9D8B030D-6E8A-4147-A177-3AD203B41FA5}">
                      <a16:colId xmlns:a16="http://schemas.microsoft.com/office/drawing/2014/main" val="20007"/>
                    </a:ext>
                  </a:extLst>
                </a:gridCol>
                <a:gridCol w="538737">
                  <a:extLst>
                    <a:ext uri="{9D8B030D-6E8A-4147-A177-3AD203B41FA5}">
                      <a16:colId xmlns:a16="http://schemas.microsoft.com/office/drawing/2014/main" val="20008"/>
                    </a:ext>
                  </a:extLst>
                </a:gridCol>
                <a:gridCol w="538737">
                  <a:extLst>
                    <a:ext uri="{9D8B030D-6E8A-4147-A177-3AD203B41FA5}">
                      <a16:colId xmlns:a16="http://schemas.microsoft.com/office/drawing/2014/main" val="20009"/>
                    </a:ext>
                  </a:extLst>
                </a:gridCol>
                <a:gridCol w="538737">
                  <a:extLst>
                    <a:ext uri="{9D8B030D-6E8A-4147-A177-3AD203B41FA5}">
                      <a16:colId xmlns:a16="http://schemas.microsoft.com/office/drawing/2014/main" val="20010"/>
                    </a:ext>
                  </a:extLst>
                </a:gridCol>
                <a:gridCol w="538737">
                  <a:extLst>
                    <a:ext uri="{9D8B030D-6E8A-4147-A177-3AD203B41FA5}">
                      <a16:colId xmlns:a16="http://schemas.microsoft.com/office/drawing/2014/main" val="20011"/>
                    </a:ext>
                  </a:extLst>
                </a:gridCol>
                <a:gridCol w="598005">
                  <a:extLst>
                    <a:ext uri="{9D8B030D-6E8A-4147-A177-3AD203B41FA5}">
                      <a16:colId xmlns:a16="http://schemas.microsoft.com/office/drawing/2014/main" val="20012"/>
                    </a:ext>
                  </a:extLst>
                </a:gridCol>
                <a:gridCol w="598005">
                  <a:extLst>
                    <a:ext uri="{9D8B030D-6E8A-4147-A177-3AD203B41FA5}">
                      <a16:colId xmlns:a16="http://schemas.microsoft.com/office/drawing/2014/main" val="20013"/>
                    </a:ext>
                  </a:extLst>
                </a:gridCol>
              </a:tblGrid>
              <a:tr h="150495">
                <a:tc rowSpan="2">
                  <a:txBody>
                    <a:bodyPr/>
                    <a:lstStyle/>
                    <a:p>
                      <a:pPr>
                        <a:lnSpc>
                          <a:spcPct val="115000"/>
                        </a:lnSpc>
                        <a:spcAft>
                          <a:spcPts val="0"/>
                        </a:spcAft>
                      </a:pPr>
                      <a:r>
                        <a:rPr lang="ka-GE" sz="1400" dirty="0">
                          <a:effectLst/>
                          <a:latin typeface="Sylfaen"/>
                          <a:ea typeface="Calibri"/>
                          <a:cs typeface="Sylfaen"/>
                        </a:rPr>
                        <a:t>საკონტროლო</a:t>
                      </a:r>
                      <a:r>
                        <a:rPr lang="ka-GE" sz="1400" dirty="0">
                          <a:effectLst/>
                          <a:latin typeface="Calibri"/>
                          <a:ea typeface="Calibri"/>
                          <a:cs typeface="Times New Roman"/>
                        </a:rPr>
                        <a:t> </a:t>
                      </a:r>
                      <a:r>
                        <a:rPr lang="ka-GE" sz="1400" dirty="0">
                          <a:effectLst/>
                          <a:latin typeface="Sylfaen"/>
                          <a:ea typeface="Calibri"/>
                          <a:cs typeface="Sylfaen"/>
                        </a:rPr>
                        <a:t>წერტილები</a:t>
                      </a:r>
                      <a:r>
                        <a:rPr lang="ru-RU" sz="1400" dirty="0">
                          <a:effectLst/>
                          <a:latin typeface="Calibri"/>
                          <a:ea typeface="Calibri"/>
                          <a:cs typeface="Times New Roman"/>
                        </a:rPr>
                        <a:t>.</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nSpc>
                          <a:spcPct val="115000"/>
                        </a:lnSpc>
                        <a:spcAft>
                          <a:spcPts val="0"/>
                        </a:spcAft>
                      </a:pPr>
                      <a:r>
                        <a:rPr lang="ka-GE" sz="1600">
                          <a:effectLst/>
                          <a:latin typeface="Calibri"/>
                          <a:ea typeface="Calibri"/>
                          <a:cs typeface="Times New Roman"/>
                        </a:rPr>
                        <a:t>TPH </a:t>
                      </a:r>
                      <a:r>
                        <a:rPr lang="ka-GE" sz="1600">
                          <a:effectLst/>
                          <a:latin typeface="Sylfaen"/>
                          <a:ea typeface="Calibri"/>
                          <a:cs typeface="Sylfaen"/>
                        </a:rPr>
                        <a:t>დაბინძურების</a:t>
                      </a:r>
                      <a:r>
                        <a:rPr lang="ka-GE" sz="1600">
                          <a:effectLst/>
                          <a:latin typeface="Calibri"/>
                          <a:ea typeface="Calibri"/>
                          <a:cs typeface="Times New Roman"/>
                        </a:rPr>
                        <a:t> </a:t>
                      </a:r>
                      <a:r>
                        <a:rPr lang="ka-GE" sz="1600">
                          <a:effectLst/>
                          <a:latin typeface="Sylfaen"/>
                          <a:ea typeface="Calibri"/>
                          <a:cs typeface="Sylfaen"/>
                        </a:rPr>
                        <a:t>საშუალო</a:t>
                      </a:r>
                      <a:r>
                        <a:rPr lang="ka-GE" sz="1600">
                          <a:effectLst/>
                          <a:latin typeface="Calibri"/>
                          <a:ea typeface="Calibri"/>
                          <a:cs typeface="Times New Roman"/>
                        </a:rPr>
                        <a:t> </a:t>
                      </a:r>
                      <a:r>
                        <a:rPr lang="ka-GE" sz="1600">
                          <a:effectLst/>
                          <a:latin typeface="Sylfaen"/>
                          <a:ea typeface="Calibri"/>
                          <a:cs typeface="Sylfaen"/>
                        </a:rPr>
                        <a:t>წლიური</a:t>
                      </a:r>
                      <a:r>
                        <a:rPr lang="ka-GE" sz="1600">
                          <a:effectLst/>
                          <a:latin typeface="Calibri"/>
                          <a:ea typeface="Calibri"/>
                          <a:cs typeface="Times New Roman"/>
                        </a:rPr>
                        <a:t> </a:t>
                      </a:r>
                      <a:r>
                        <a:rPr lang="ka-GE" sz="1600">
                          <a:effectLst/>
                          <a:latin typeface="Sylfaen"/>
                          <a:ea typeface="Calibri"/>
                          <a:cs typeface="Sylfaen"/>
                        </a:rPr>
                        <a:t>მაჩვენებლები</a:t>
                      </a:r>
                      <a:r>
                        <a:rPr lang="ka-GE" sz="1600">
                          <a:effectLst/>
                          <a:latin typeface="Calibri"/>
                          <a:ea typeface="Calibri"/>
                          <a:cs typeface="Times New Roman"/>
                        </a:rPr>
                        <a:t>,</a:t>
                      </a:r>
                      <a:r>
                        <a:rPr lang="ka-GE" sz="1600">
                          <a:effectLst/>
                          <a:latin typeface="Sylfaen"/>
                          <a:ea typeface="Calibri"/>
                          <a:cs typeface="Sylfaen"/>
                        </a:rPr>
                        <a:t>მგ</a:t>
                      </a:r>
                      <a:r>
                        <a:rPr lang="ka-GE" sz="1600">
                          <a:effectLst/>
                          <a:latin typeface="Calibri"/>
                          <a:ea typeface="Calibri"/>
                          <a:cs typeface="Times New Roman"/>
                        </a:rPr>
                        <a:t>/</a:t>
                      </a:r>
                      <a:r>
                        <a:rPr lang="ka-GE" sz="1600">
                          <a:effectLst/>
                          <a:latin typeface="Sylfaen"/>
                          <a:ea typeface="Calibri"/>
                          <a:cs typeface="Sylfaen"/>
                        </a:rPr>
                        <a:t>ლ</a:t>
                      </a:r>
                      <a:r>
                        <a:rPr lang="ka-GE" sz="1600">
                          <a:effectLst/>
                          <a:latin typeface="Calibri"/>
                          <a:ea typeface="Calibri"/>
                          <a:cs typeface="Times New Roman"/>
                        </a:rPr>
                        <a:t>, </a:t>
                      </a:r>
                      <a:r>
                        <a:rPr lang="ru-RU" sz="1600">
                          <a:effectLst/>
                          <a:latin typeface="Calibri"/>
                          <a:ea typeface="Calibri"/>
                          <a:cs typeface="Calibri"/>
                        </a:rPr>
                        <a:t>201</a:t>
                      </a:r>
                      <a:r>
                        <a:rPr lang="ka-GE" sz="1600">
                          <a:effectLst/>
                          <a:latin typeface="Calibri"/>
                          <a:ea typeface="Calibri"/>
                          <a:cs typeface="Calibri"/>
                        </a:rPr>
                        <a:t>9</a:t>
                      </a:r>
                      <a:r>
                        <a:rPr lang="ka-GE" sz="1600">
                          <a:effectLst/>
                          <a:latin typeface="Sylfaen"/>
                          <a:ea typeface="Calibri"/>
                          <a:cs typeface="Sylfaen"/>
                        </a:rPr>
                        <a:t>წ</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50495">
                <a:tc vMerge="1">
                  <a:txBody>
                    <a:bodyPr/>
                    <a:lstStyle/>
                    <a:p>
                      <a:endParaRPr lang="ru-RU"/>
                    </a:p>
                  </a:txBody>
                  <a:tcPr/>
                </a:tc>
                <a:tc>
                  <a:txBody>
                    <a:bodyPr/>
                    <a:lstStyle/>
                    <a:p>
                      <a:pPr>
                        <a:lnSpc>
                          <a:spcPct val="115000"/>
                        </a:lnSpc>
                        <a:spcAft>
                          <a:spcPts val="0"/>
                        </a:spcAft>
                      </a:pPr>
                      <a:r>
                        <a:rPr lang="ru-RU" sz="1600">
                          <a:effectLst/>
                          <a:latin typeface="Arial Narrow"/>
                          <a:ea typeface="Calibri"/>
                          <a:cs typeface="Times New Roman"/>
                        </a:rPr>
                        <a:t>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Calibri"/>
                          <a:cs typeface="Times New Roman"/>
                        </a:rPr>
                        <a:t>II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Calibri"/>
                          <a:cs typeface="Times New Roman"/>
                        </a:rPr>
                        <a:t>III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IV</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V</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V 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V I</a:t>
                      </a:r>
                      <a:r>
                        <a:rPr lang="ru-RU" sz="1600">
                          <a:effectLst/>
                          <a:latin typeface="Arial Narrow"/>
                          <a:ea typeface="Calibri"/>
                          <a:cs typeface="Times New Roman"/>
                        </a:rPr>
                        <a:t> 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V I</a:t>
                      </a:r>
                      <a:r>
                        <a:rPr lang="ru-RU" sz="1600">
                          <a:effectLst/>
                          <a:latin typeface="Arial Narrow"/>
                          <a:ea typeface="Calibri"/>
                          <a:cs typeface="Times New Roman"/>
                        </a:rPr>
                        <a:t> I 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 </a:t>
                      </a:r>
                      <a:r>
                        <a:rPr lang="ru-RU" sz="1600">
                          <a:effectLst/>
                          <a:latin typeface="Arial Narrow"/>
                          <a:ea typeface="Calibri"/>
                          <a:cs typeface="Times New Roman"/>
                        </a:rPr>
                        <a:t>I</a:t>
                      </a:r>
                      <a:r>
                        <a:rPr lang="ru-RU" sz="1600">
                          <a:effectLst/>
                          <a:latin typeface="Calibri"/>
                          <a:ea typeface="Calibri"/>
                          <a:cs typeface="Times New Roman"/>
                        </a:rPr>
                        <a:t>X</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 X</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X</a:t>
                      </a:r>
                      <a:r>
                        <a:rPr lang="ru-RU" sz="1600">
                          <a:effectLst/>
                          <a:latin typeface="Arial Narrow"/>
                          <a:ea typeface="Calibri"/>
                          <a:cs typeface="Times New Roman"/>
                        </a:rPr>
                        <a:t>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 X</a:t>
                      </a:r>
                      <a:r>
                        <a:rPr lang="ru-RU" sz="1600">
                          <a:effectLst/>
                          <a:latin typeface="Arial Narrow"/>
                          <a:ea typeface="Calibri"/>
                          <a:cs typeface="Times New Roman"/>
                        </a:rPr>
                        <a:t>II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Calibri"/>
                          <a:ea typeface="Calibri"/>
                          <a:cs typeface="Times New Roman"/>
                        </a:rPr>
                        <a:t>I</a:t>
                      </a:r>
                      <a:endParaRPr lang="ru-RU" sz="1400" dirty="0">
                        <a:effectLst/>
                        <a:latin typeface="Calibri"/>
                        <a:ea typeface="Times New Roman"/>
                        <a:cs typeface="Times New Roman"/>
                      </a:endParaRPr>
                    </a:p>
                    <a:p>
                      <a:pPr>
                        <a:lnSpc>
                          <a:spcPct val="115000"/>
                        </a:lnSpc>
                        <a:spcAft>
                          <a:spcPts val="0"/>
                        </a:spcAft>
                      </a:pPr>
                      <a:r>
                        <a:rPr lang="ru-RU" sz="1400" dirty="0" smtClean="0">
                          <a:effectLst/>
                          <a:latin typeface="Calibri"/>
                          <a:ea typeface="Calibri"/>
                          <a:cs typeface="Times New Roman"/>
                        </a:rPr>
                        <a:t>2020</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ka-GE" sz="1400" dirty="0">
                          <a:effectLst/>
                          <a:latin typeface="Sylfaen"/>
                          <a:ea typeface="SimSun"/>
                          <a:cs typeface="Sylfaen"/>
                        </a:rPr>
                        <a:t>პოსტი</a:t>
                      </a:r>
                      <a:r>
                        <a:rPr lang="ru-RU" sz="1400" dirty="0">
                          <a:effectLst/>
                          <a:latin typeface="Calibri"/>
                          <a:ea typeface="SimSun"/>
                          <a:cs typeface="Sylfaen"/>
                        </a:rPr>
                        <a:t> №1.  </a:t>
                      </a:r>
                      <a:r>
                        <a:rPr lang="ka-GE" sz="1400" dirty="0">
                          <a:effectLst/>
                          <a:latin typeface="Sylfaen"/>
                          <a:ea typeface="SimSun"/>
                          <a:cs typeface="Sylfaen"/>
                        </a:rPr>
                        <a:t>ფონური</a:t>
                      </a:r>
                      <a:r>
                        <a:rPr lang="ka-GE" sz="1400" dirty="0">
                          <a:effectLst/>
                          <a:latin typeface="Calibri"/>
                          <a:ea typeface="SimSun"/>
                          <a:cs typeface="Sylfaen"/>
                        </a:rPr>
                        <a:t> </a:t>
                      </a:r>
                      <a:r>
                        <a:rPr lang="ka-GE" sz="1400" dirty="0">
                          <a:effectLst/>
                          <a:latin typeface="Sylfaen"/>
                          <a:ea typeface="SimSun"/>
                          <a:cs typeface="Sylfaen"/>
                        </a:rPr>
                        <a:t>დაბინძურება</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ka-GE" sz="1400" dirty="0">
                          <a:effectLst/>
                          <a:latin typeface="Sylfaen"/>
                          <a:ea typeface="SimSun"/>
                          <a:cs typeface="Sylfaen"/>
                        </a:rPr>
                        <a:t>პოსტი</a:t>
                      </a:r>
                      <a:r>
                        <a:rPr lang="ka-GE" sz="1400" dirty="0">
                          <a:effectLst/>
                          <a:latin typeface="Calibri"/>
                          <a:ea typeface="SimSun"/>
                          <a:cs typeface="Sylfaen"/>
                        </a:rPr>
                        <a:t> </a:t>
                      </a:r>
                      <a:r>
                        <a:rPr lang="ru-RU" sz="1400" dirty="0">
                          <a:effectLst/>
                          <a:latin typeface="Calibri"/>
                          <a:ea typeface="SimSun"/>
                          <a:cs typeface="Sylfaen"/>
                        </a:rPr>
                        <a:t> № 2  </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ka-GE" sz="1400" dirty="0">
                          <a:effectLst/>
                          <a:latin typeface="Sylfaen"/>
                          <a:ea typeface="SimSun"/>
                          <a:cs typeface="Sylfaen"/>
                        </a:rPr>
                        <a:t>პოსტი</a:t>
                      </a:r>
                      <a:r>
                        <a:rPr lang="ka-GE" sz="1400" dirty="0">
                          <a:effectLst/>
                          <a:latin typeface="Calibri"/>
                          <a:ea typeface="SimSun"/>
                          <a:cs typeface="Sylfaen"/>
                        </a:rPr>
                        <a:t> </a:t>
                      </a:r>
                      <a:r>
                        <a:rPr lang="ru-RU" sz="1400" dirty="0">
                          <a:effectLst/>
                          <a:latin typeface="Calibri"/>
                          <a:ea typeface="SimSun"/>
                          <a:cs typeface="Sylfaen"/>
                        </a:rPr>
                        <a:t> № 3  </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0,5</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ka-GE" sz="1400" dirty="0">
                          <a:effectLst/>
                          <a:latin typeface="Sylfaen"/>
                          <a:ea typeface="SimSun"/>
                          <a:cs typeface="Sylfaen"/>
                        </a:rPr>
                        <a:t>პოსტი</a:t>
                      </a:r>
                      <a:r>
                        <a:rPr lang="ru-RU" sz="1400" dirty="0">
                          <a:effectLst/>
                          <a:latin typeface="Calibri"/>
                          <a:ea typeface="SimSun"/>
                          <a:cs typeface="Sylfaen"/>
                        </a:rPr>
                        <a:t>  № 4. </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dirty="0">
                          <a:effectLst/>
                          <a:latin typeface="Arial Narrow"/>
                          <a:ea typeface="SimSun"/>
                          <a:cs typeface="Times New Roman"/>
                        </a:rPr>
                        <a:t>0,3</a:t>
                      </a:r>
                      <a:endParaRPr lang="ru-RU"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Прямоугольник 5"/>
          <p:cNvSpPr/>
          <p:nvPr/>
        </p:nvSpPr>
        <p:spPr>
          <a:xfrm>
            <a:off x="359550" y="4221178"/>
            <a:ext cx="8784450" cy="1277273"/>
          </a:xfrm>
          <a:prstGeom prst="rect">
            <a:avLst/>
          </a:prstGeom>
        </p:spPr>
        <p:txBody>
          <a:bodyPr wrap="square">
            <a:spAutoFit/>
          </a:bodyPr>
          <a:lstStyle/>
          <a:p>
            <a:pPr lvl="0" algn="just">
              <a:spcBef>
                <a:spcPts val="600"/>
              </a:spcBef>
              <a:spcAft>
                <a:spcPts val="600"/>
              </a:spcAft>
            </a:pPr>
            <a:r>
              <a:rPr lang="ka-GE" b="1" i="1" dirty="0" smtClean="0">
                <a:solidFill>
                  <a:srgbClr val="000000"/>
                </a:solidFill>
                <a:ea typeface="Calibri"/>
                <a:cs typeface="Times New Roman"/>
              </a:rPr>
              <a:t>სულ</a:t>
            </a:r>
            <a:r>
              <a:rPr lang="ka-GE" b="1" i="1" dirty="0">
                <a:solidFill>
                  <a:srgbClr val="000000"/>
                </a:solidFill>
                <a:ea typeface="Calibri"/>
                <a:cs typeface="Times New Roman"/>
              </a:rPr>
              <a:t>, ქვაბულის მოწყობის პროცესში ამოტუმბული გრუნტის წყლების საერთო რაოდენობა შეადგენს </a:t>
            </a:r>
            <a:r>
              <a:rPr lang="en-US" b="1" i="1" dirty="0">
                <a:solidFill>
                  <a:srgbClr val="000000"/>
                </a:solidFill>
                <a:latin typeface="Sylfaen"/>
                <a:ea typeface="Calibri"/>
                <a:cs typeface="Times New Roman"/>
              </a:rPr>
              <a:t>W=25 * 3,6 * 24 *90 = 194 400</a:t>
            </a:r>
            <a:r>
              <a:rPr lang="ka-GE" b="1" i="1" dirty="0">
                <a:solidFill>
                  <a:srgbClr val="000000"/>
                </a:solidFill>
                <a:ea typeface="Calibri"/>
                <a:cs typeface="Times New Roman"/>
              </a:rPr>
              <a:t> (200 000) მ</a:t>
            </a:r>
            <a:r>
              <a:rPr lang="en-US" b="1" i="1" baseline="30000" dirty="0">
                <a:solidFill>
                  <a:srgbClr val="000000"/>
                </a:solidFill>
                <a:latin typeface="Sylfaen"/>
                <a:ea typeface="Calibri"/>
                <a:cs typeface="Times New Roman"/>
              </a:rPr>
              <a:t>3</a:t>
            </a:r>
            <a:endParaRPr lang="ru-RU" b="1" i="1" dirty="0"/>
          </a:p>
          <a:p>
            <a:r>
              <a:rPr lang="ka-GE" b="1" i="1" dirty="0">
                <a:solidFill>
                  <a:srgbClr val="000000"/>
                </a:solidFill>
                <a:ea typeface="Calibri"/>
                <a:cs typeface="Times New Roman"/>
              </a:rPr>
              <a:t>გრუნტის წყლების დაბინძურების ხარისხი, წინასწარი მონაცემებით 0,5 -0,9 მგ/ლ ფარგლებშია.</a:t>
            </a:r>
            <a:endParaRPr lang="ru-RU" b="1" i="1" dirty="0"/>
          </a:p>
        </p:txBody>
      </p:sp>
      <p:pic>
        <p:nvPicPr>
          <p:cNvPr id="11" name="Picture 21" descr="C:\Documents and Settings\Yvette\Local Settings\Temporary Internet Files\Content.IE5\HEZ10YFV\MCj043763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5194909"/>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789085525"/>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ზემოქმედება წყლის გარემოზე</a:t>
            </a:r>
            <a:endParaRPr lang="ru-RU" sz="2000" b="1" i="1" dirty="0">
              <a:solidFill>
                <a:srgbClr val="FF0000"/>
              </a:solidFill>
              <a:latin typeface="Sylfaen" panose="010A0502050306030303" pitchFamily="18" charset="0"/>
            </a:endParaRPr>
          </a:p>
        </p:txBody>
      </p:sp>
      <p:sp>
        <p:nvSpPr>
          <p:cNvPr id="5" name="Прямоугольник 4"/>
          <p:cNvSpPr/>
          <p:nvPr/>
        </p:nvSpPr>
        <p:spPr>
          <a:xfrm>
            <a:off x="270835" y="1093949"/>
            <a:ext cx="8784450" cy="646331"/>
          </a:xfrm>
          <a:prstGeom prst="rect">
            <a:avLst/>
          </a:prstGeom>
        </p:spPr>
        <p:txBody>
          <a:bodyPr wrap="square">
            <a:spAutoFit/>
          </a:bodyPr>
          <a:lstStyle/>
          <a:p>
            <a:r>
              <a:rPr lang="ka-GE" dirty="0" smtClean="0"/>
              <a:t>მდ. კუბასწყალიას </a:t>
            </a:r>
            <a:r>
              <a:rPr lang="ka-GE" dirty="0"/>
              <a:t>წყალში ნავთობპროდუქტებით დაბინძურების მაჩვენებლები ნავთობტერმინალის ეკოლოგიური მონიტორინგის შედეგებით 2019 წელს</a:t>
            </a: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743186577"/>
              </p:ext>
            </p:extLst>
          </p:nvPr>
        </p:nvGraphicFramePr>
        <p:xfrm>
          <a:off x="280150" y="1749918"/>
          <a:ext cx="8784448" cy="3435096"/>
        </p:xfrm>
        <a:graphic>
          <a:graphicData uri="http://schemas.openxmlformats.org/drawingml/2006/table">
            <a:tbl>
              <a:tblPr firstRow="1" firstCol="1" bandRow="1"/>
              <a:tblGrid>
                <a:gridCol w="1115213">
                  <a:extLst>
                    <a:ext uri="{9D8B030D-6E8A-4147-A177-3AD203B41FA5}">
                      <a16:colId xmlns:a16="http://schemas.microsoft.com/office/drawing/2014/main" val="20000"/>
                    </a:ext>
                  </a:extLst>
                </a:gridCol>
                <a:gridCol w="556037">
                  <a:extLst>
                    <a:ext uri="{9D8B030D-6E8A-4147-A177-3AD203B41FA5}">
                      <a16:colId xmlns:a16="http://schemas.microsoft.com/office/drawing/2014/main" val="20001"/>
                    </a:ext>
                  </a:extLst>
                </a:gridCol>
                <a:gridCol w="556037">
                  <a:extLst>
                    <a:ext uri="{9D8B030D-6E8A-4147-A177-3AD203B41FA5}">
                      <a16:colId xmlns:a16="http://schemas.microsoft.com/office/drawing/2014/main" val="20002"/>
                    </a:ext>
                  </a:extLst>
                </a:gridCol>
                <a:gridCol w="556037">
                  <a:extLst>
                    <a:ext uri="{9D8B030D-6E8A-4147-A177-3AD203B41FA5}">
                      <a16:colId xmlns:a16="http://schemas.microsoft.com/office/drawing/2014/main" val="20003"/>
                    </a:ext>
                  </a:extLst>
                </a:gridCol>
                <a:gridCol w="666617">
                  <a:extLst>
                    <a:ext uri="{9D8B030D-6E8A-4147-A177-3AD203B41FA5}">
                      <a16:colId xmlns:a16="http://schemas.microsoft.com/office/drawing/2014/main" val="20004"/>
                    </a:ext>
                  </a:extLst>
                </a:gridCol>
                <a:gridCol w="666617">
                  <a:extLst>
                    <a:ext uri="{9D8B030D-6E8A-4147-A177-3AD203B41FA5}">
                      <a16:colId xmlns:a16="http://schemas.microsoft.com/office/drawing/2014/main" val="20005"/>
                    </a:ext>
                  </a:extLst>
                </a:gridCol>
                <a:gridCol w="556037">
                  <a:extLst>
                    <a:ext uri="{9D8B030D-6E8A-4147-A177-3AD203B41FA5}">
                      <a16:colId xmlns:a16="http://schemas.microsoft.com/office/drawing/2014/main" val="20006"/>
                    </a:ext>
                  </a:extLst>
                </a:gridCol>
                <a:gridCol w="666617">
                  <a:extLst>
                    <a:ext uri="{9D8B030D-6E8A-4147-A177-3AD203B41FA5}">
                      <a16:colId xmlns:a16="http://schemas.microsoft.com/office/drawing/2014/main" val="20007"/>
                    </a:ext>
                  </a:extLst>
                </a:gridCol>
                <a:gridCol w="666617">
                  <a:extLst>
                    <a:ext uri="{9D8B030D-6E8A-4147-A177-3AD203B41FA5}">
                      <a16:colId xmlns:a16="http://schemas.microsoft.com/office/drawing/2014/main" val="20008"/>
                    </a:ext>
                  </a:extLst>
                </a:gridCol>
                <a:gridCol w="556037">
                  <a:extLst>
                    <a:ext uri="{9D8B030D-6E8A-4147-A177-3AD203B41FA5}">
                      <a16:colId xmlns:a16="http://schemas.microsoft.com/office/drawing/2014/main" val="20009"/>
                    </a:ext>
                  </a:extLst>
                </a:gridCol>
                <a:gridCol w="556037">
                  <a:extLst>
                    <a:ext uri="{9D8B030D-6E8A-4147-A177-3AD203B41FA5}">
                      <a16:colId xmlns:a16="http://schemas.microsoft.com/office/drawing/2014/main" val="20010"/>
                    </a:ext>
                  </a:extLst>
                </a:gridCol>
                <a:gridCol w="556037">
                  <a:extLst>
                    <a:ext uri="{9D8B030D-6E8A-4147-A177-3AD203B41FA5}">
                      <a16:colId xmlns:a16="http://schemas.microsoft.com/office/drawing/2014/main" val="20011"/>
                    </a:ext>
                  </a:extLst>
                </a:gridCol>
                <a:gridCol w="555254">
                  <a:extLst>
                    <a:ext uri="{9D8B030D-6E8A-4147-A177-3AD203B41FA5}">
                      <a16:colId xmlns:a16="http://schemas.microsoft.com/office/drawing/2014/main" val="20012"/>
                    </a:ext>
                  </a:extLst>
                </a:gridCol>
                <a:gridCol w="555254">
                  <a:extLst>
                    <a:ext uri="{9D8B030D-6E8A-4147-A177-3AD203B41FA5}">
                      <a16:colId xmlns:a16="http://schemas.microsoft.com/office/drawing/2014/main" val="20013"/>
                    </a:ext>
                  </a:extLst>
                </a:gridCol>
              </a:tblGrid>
              <a:tr h="150495">
                <a:tc rowSpan="2">
                  <a:txBody>
                    <a:bodyPr/>
                    <a:lstStyle/>
                    <a:p>
                      <a:pPr>
                        <a:lnSpc>
                          <a:spcPct val="115000"/>
                        </a:lnSpc>
                        <a:spcAft>
                          <a:spcPts val="0"/>
                        </a:spcAft>
                      </a:pPr>
                      <a:r>
                        <a:rPr lang="ka-GE" sz="1400" b="1" dirty="0">
                          <a:effectLst/>
                          <a:latin typeface="Sylfaen"/>
                          <a:ea typeface="Calibri"/>
                          <a:cs typeface="Sylfaen"/>
                        </a:rPr>
                        <a:t>საკონტროლო</a:t>
                      </a:r>
                      <a:r>
                        <a:rPr lang="ka-GE" sz="1400" b="1" dirty="0">
                          <a:effectLst/>
                          <a:latin typeface="Calibri"/>
                          <a:ea typeface="Calibri"/>
                          <a:cs typeface="Arial"/>
                        </a:rPr>
                        <a:t> </a:t>
                      </a:r>
                      <a:r>
                        <a:rPr lang="ka-GE" sz="1400" b="1" dirty="0">
                          <a:effectLst/>
                          <a:latin typeface="Sylfaen"/>
                          <a:ea typeface="Calibri"/>
                          <a:cs typeface="Sylfaen"/>
                        </a:rPr>
                        <a:t>წერტილები</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nSpc>
                          <a:spcPct val="115000"/>
                        </a:lnSpc>
                        <a:spcAft>
                          <a:spcPts val="0"/>
                        </a:spcAft>
                      </a:pPr>
                      <a:r>
                        <a:rPr lang="ka-GE" sz="1400" b="1" dirty="0">
                          <a:effectLst/>
                          <a:latin typeface="Arial Narrow"/>
                          <a:ea typeface="Calibri"/>
                          <a:cs typeface="Arial"/>
                        </a:rPr>
                        <a:t>( TPH) </a:t>
                      </a:r>
                      <a:r>
                        <a:rPr lang="ka-GE" sz="1400" b="1" dirty="0">
                          <a:effectLst/>
                          <a:latin typeface="Sylfaen"/>
                          <a:ea typeface="Calibri"/>
                          <a:cs typeface="Sylfaen"/>
                        </a:rPr>
                        <a:t>დაბინძურების</a:t>
                      </a:r>
                      <a:r>
                        <a:rPr lang="ka-GE" sz="1400" b="1" dirty="0">
                          <a:effectLst/>
                          <a:latin typeface="Calibri"/>
                          <a:ea typeface="Calibri"/>
                          <a:cs typeface="Arial"/>
                        </a:rPr>
                        <a:t> </a:t>
                      </a:r>
                      <a:r>
                        <a:rPr lang="ka-GE" sz="1400" b="1" dirty="0">
                          <a:effectLst/>
                          <a:latin typeface="Sylfaen"/>
                          <a:ea typeface="Calibri"/>
                          <a:cs typeface="Sylfaen"/>
                        </a:rPr>
                        <a:t>საშუალო</a:t>
                      </a:r>
                      <a:r>
                        <a:rPr lang="ka-GE" sz="1400" b="1" dirty="0">
                          <a:effectLst/>
                          <a:latin typeface="Calibri"/>
                          <a:ea typeface="Calibri"/>
                          <a:cs typeface="Arial"/>
                        </a:rPr>
                        <a:t> </a:t>
                      </a:r>
                      <a:r>
                        <a:rPr lang="ka-GE" sz="1400" b="1" dirty="0">
                          <a:effectLst/>
                          <a:latin typeface="Sylfaen"/>
                          <a:ea typeface="Calibri"/>
                          <a:cs typeface="Sylfaen"/>
                        </a:rPr>
                        <a:t>წლიური</a:t>
                      </a:r>
                      <a:r>
                        <a:rPr lang="ka-GE" sz="1400" b="1" dirty="0">
                          <a:effectLst/>
                          <a:latin typeface="Calibri"/>
                          <a:ea typeface="Calibri"/>
                          <a:cs typeface="Arial"/>
                        </a:rPr>
                        <a:t> </a:t>
                      </a:r>
                      <a:r>
                        <a:rPr lang="ka-GE" sz="1400" b="1" dirty="0">
                          <a:effectLst/>
                          <a:latin typeface="Sylfaen"/>
                          <a:ea typeface="Calibri"/>
                          <a:cs typeface="Sylfaen"/>
                        </a:rPr>
                        <a:t>მაჩვენებლები</a:t>
                      </a:r>
                      <a:r>
                        <a:rPr lang="ka-GE" sz="1400" b="1" dirty="0">
                          <a:effectLst/>
                          <a:latin typeface="Calibri"/>
                          <a:ea typeface="Calibri"/>
                          <a:cs typeface="Arial"/>
                        </a:rPr>
                        <a:t>,</a:t>
                      </a:r>
                      <a:r>
                        <a:rPr lang="ka-GE" sz="1400" b="1" dirty="0">
                          <a:effectLst/>
                          <a:latin typeface="Sylfaen"/>
                          <a:ea typeface="Calibri"/>
                          <a:cs typeface="Sylfaen"/>
                        </a:rPr>
                        <a:t>მგ</a:t>
                      </a:r>
                      <a:r>
                        <a:rPr lang="ka-GE" sz="1400" b="1" dirty="0">
                          <a:effectLst/>
                          <a:latin typeface="Calibri"/>
                          <a:ea typeface="Calibri"/>
                          <a:cs typeface="Arial"/>
                        </a:rPr>
                        <a:t>/</a:t>
                      </a:r>
                      <a:r>
                        <a:rPr lang="ka-GE" sz="1400" b="1" dirty="0">
                          <a:effectLst/>
                          <a:latin typeface="Sylfaen"/>
                          <a:ea typeface="Calibri"/>
                          <a:cs typeface="Sylfaen"/>
                        </a:rPr>
                        <a:t>ლ</a:t>
                      </a:r>
                      <a:r>
                        <a:rPr lang="ka-GE" sz="1400" b="1" dirty="0">
                          <a:effectLst/>
                          <a:latin typeface="Calibri"/>
                          <a:ea typeface="Calibri"/>
                          <a:cs typeface="Arial"/>
                        </a:rPr>
                        <a:t>, 2019 </a:t>
                      </a:r>
                      <a:r>
                        <a:rPr lang="ka-GE" sz="1400" b="1" dirty="0">
                          <a:effectLst/>
                          <a:latin typeface="Sylfaen"/>
                          <a:ea typeface="Calibri"/>
                          <a:cs typeface="Sylfaen"/>
                        </a:rPr>
                        <a:t>წ</a:t>
                      </a:r>
                      <a:r>
                        <a:rPr lang="ka-GE" sz="1400" b="1" dirty="0">
                          <a:effectLst/>
                          <a:latin typeface="Calibri"/>
                          <a:ea typeface="Calibri"/>
                          <a:cs typeface="Arial"/>
                        </a:rPr>
                        <a:t>.</a:t>
                      </a:r>
                      <a:endParaRPr lang="ru-RU" sz="1400" b="1"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50495">
                <a:tc vMerge="1">
                  <a:txBody>
                    <a:bodyPr/>
                    <a:lstStyle/>
                    <a:p>
                      <a:endParaRPr lang="ru-RU"/>
                    </a:p>
                  </a:txBody>
                  <a:tcPr/>
                </a:tc>
                <a:tc>
                  <a:txBody>
                    <a:bodyPr/>
                    <a:lstStyle/>
                    <a:p>
                      <a:pPr>
                        <a:lnSpc>
                          <a:spcPct val="115000"/>
                        </a:lnSpc>
                        <a:spcAft>
                          <a:spcPts val="0"/>
                        </a:spcAft>
                      </a:pPr>
                      <a:r>
                        <a:rPr lang="ka-GE" sz="1400" b="1">
                          <a:effectLst/>
                          <a:latin typeface="Arial Narrow"/>
                          <a:ea typeface="Calibri"/>
                          <a:cs typeface="Arial"/>
                        </a:rPr>
                        <a:t>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Arial Narrow"/>
                          <a:ea typeface="Calibri"/>
                          <a:cs typeface="Arial"/>
                        </a:rPr>
                        <a:t>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Arial Narrow"/>
                          <a:ea typeface="Calibri"/>
                          <a:cs typeface="Arial"/>
                        </a:rPr>
                        <a:t>III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IV</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V</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V 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dirty="0">
                          <a:effectLst/>
                          <a:latin typeface="Calibri"/>
                          <a:ea typeface="Calibri"/>
                          <a:cs typeface="Arial"/>
                        </a:rPr>
                        <a:t>V I</a:t>
                      </a:r>
                      <a:r>
                        <a:rPr lang="ka-GE" sz="1400" b="1" dirty="0">
                          <a:effectLst/>
                          <a:latin typeface="Arial Narrow"/>
                          <a:ea typeface="Calibri"/>
                          <a:cs typeface="Arial"/>
                        </a:rPr>
                        <a:t> I</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V I</a:t>
                      </a:r>
                      <a:r>
                        <a:rPr lang="ka-GE" sz="1400" b="1">
                          <a:effectLst/>
                          <a:latin typeface="Arial Narrow"/>
                          <a:ea typeface="Calibri"/>
                          <a:cs typeface="Arial"/>
                        </a:rPr>
                        <a:t> I 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 </a:t>
                      </a:r>
                      <a:r>
                        <a:rPr lang="ka-GE" sz="1400" b="1">
                          <a:effectLst/>
                          <a:latin typeface="Arial Narrow"/>
                          <a:ea typeface="Calibri"/>
                          <a:cs typeface="Arial"/>
                        </a:rPr>
                        <a:t>I</a:t>
                      </a:r>
                      <a:r>
                        <a:rPr lang="ka-GE" sz="1400" b="1">
                          <a:effectLst/>
                          <a:latin typeface="Calibri"/>
                          <a:ea typeface="Calibri"/>
                          <a:cs typeface="Arial"/>
                        </a:rPr>
                        <a:t>X</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 X</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X</a:t>
                      </a:r>
                      <a:r>
                        <a:rPr lang="ka-GE" sz="1400" b="1">
                          <a:effectLst/>
                          <a:latin typeface="Arial Narrow"/>
                          <a:ea typeface="Calibri"/>
                          <a:cs typeface="Arial"/>
                        </a:rPr>
                        <a:t>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 </a:t>
                      </a:r>
                      <a:r>
                        <a:rPr lang="ru-RU" sz="1400" b="1">
                          <a:effectLst/>
                          <a:latin typeface="Calibri"/>
                          <a:ea typeface="Calibri"/>
                          <a:cs typeface="Arial"/>
                        </a:rPr>
                        <a:t>X</a:t>
                      </a:r>
                      <a:r>
                        <a:rPr lang="ru-RU" sz="1400" b="1">
                          <a:effectLst/>
                          <a:latin typeface="Arial Narrow"/>
                          <a:ea typeface="Calibri"/>
                          <a:cs typeface="Arial"/>
                        </a:rPr>
                        <a:t>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I </a:t>
                      </a:r>
                      <a:endParaRPr lang="ru-RU" sz="1400" b="1">
                        <a:effectLst/>
                        <a:latin typeface="Calibri"/>
                        <a:ea typeface="Times New Roman"/>
                        <a:cs typeface="Times New Roman"/>
                      </a:endParaRPr>
                    </a:p>
                    <a:p>
                      <a:pPr>
                        <a:lnSpc>
                          <a:spcPct val="115000"/>
                        </a:lnSpc>
                        <a:spcAft>
                          <a:spcPts val="0"/>
                        </a:spcAft>
                      </a:pPr>
                      <a:r>
                        <a:rPr lang="ru-RU" sz="1400" b="1">
                          <a:effectLst/>
                          <a:latin typeface="Calibri"/>
                          <a:ea typeface="Calibri"/>
                          <a:cs typeface="Arial"/>
                        </a:rPr>
                        <a:t>(2020)</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ka-GE" sz="1400" b="1">
                          <a:effectLst/>
                          <a:latin typeface="Sylfaen"/>
                          <a:ea typeface="SimSun"/>
                          <a:cs typeface="Sylfaen"/>
                        </a:rPr>
                        <a:t>პოსტი</a:t>
                      </a:r>
                      <a:r>
                        <a:rPr lang="ru-RU" sz="1400" b="1">
                          <a:effectLst/>
                          <a:latin typeface="Calibri"/>
                          <a:ea typeface="SimSun"/>
                          <a:cs typeface="Sylfaen"/>
                        </a:rPr>
                        <a:t> №1.  </a:t>
                      </a:r>
                      <a:r>
                        <a:rPr lang="ka-GE" sz="1400" b="1">
                          <a:effectLst/>
                          <a:latin typeface="Sylfaen"/>
                          <a:ea typeface="SimSun"/>
                          <a:cs typeface="Sylfaen"/>
                        </a:rPr>
                        <a:t>ფონური</a:t>
                      </a:r>
                      <a:r>
                        <a:rPr lang="ka-GE" sz="1400" b="1">
                          <a:effectLst/>
                          <a:latin typeface="Calibri"/>
                          <a:ea typeface="SimSun"/>
                          <a:cs typeface="Sylfaen"/>
                        </a:rPr>
                        <a:t> </a:t>
                      </a:r>
                      <a:r>
                        <a:rPr lang="ka-GE" sz="1400" b="1">
                          <a:effectLst/>
                          <a:latin typeface="Sylfaen"/>
                          <a:ea typeface="SimSun"/>
                          <a:cs typeface="Sylfaen"/>
                        </a:rPr>
                        <a:t>დაბინძურება</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ka-GE" sz="1400" b="1">
                          <a:effectLst/>
                          <a:latin typeface="Sylfaen"/>
                          <a:ea typeface="SimSun"/>
                          <a:cs typeface="Sylfaen"/>
                        </a:rPr>
                        <a:t>პოსტი</a:t>
                      </a:r>
                      <a:r>
                        <a:rPr lang="ka-GE" sz="1400" b="1">
                          <a:effectLst/>
                          <a:latin typeface="Calibri"/>
                          <a:ea typeface="SimSun"/>
                          <a:cs typeface="Sylfaen"/>
                        </a:rPr>
                        <a:t> </a:t>
                      </a:r>
                      <a:r>
                        <a:rPr lang="ru-RU" sz="1400" b="1">
                          <a:effectLst/>
                          <a:latin typeface="Calibri"/>
                          <a:ea typeface="SimSun"/>
                          <a:cs typeface="Sylfaen"/>
                        </a:rPr>
                        <a:t> № 2  </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Arial Narrow"/>
                          <a:ea typeface="SimSun"/>
                          <a:cs typeface="Arial"/>
                        </a:rPr>
                        <a:t>&lt;0,3</a:t>
                      </a:r>
                      <a:endParaRPr lang="ru-RU" sz="1400" b="1"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ka-GE" sz="1400" b="1">
                          <a:effectLst/>
                          <a:latin typeface="Sylfaen"/>
                          <a:ea typeface="SimSun"/>
                          <a:cs typeface="Sylfaen"/>
                        </a:rPr>
                        <a:t>პოსტი</a:t>
                      </a:r>
                      <a:r>
                        <a:rPr lang="ka-GE" sz="1400" b="1">
                          <a:effectLst/>
                          <a:latin typeface="Calibri"/>
                          <a:ea typeface="SimSun"/>
                          <a:cs typeface="Sylfaen"/>
                        </a:rPr>
                        <a:t> </a:t>
                      </a:r>
                      <a:r>
                        <a:rPr lang="ru-RU" sz="1400" b="1">
                          <a:effectLst/>
                          <a:latin typeface="Calibri"/>
                          <a:ea typeface="SimSun"/>
                          <a:cs typeface="Sylfaen"/>
                        </a:rPr>
                        <a:t> № 3  </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ka-GE" sz="1400" b="1">
                          <a:effectLst/>
                          <a:latin typeface="Sylfaen"/>
                          <a:ea typeface="SimSun"/>
                          <a:cs typeface="Sylfaen"/>
                        </a:rPr>
                        <a:t>პოსტი</a:t>
                      </a:r>
                      <a:r>
                        <a:rPr lang="ru-RU" sz="1400" b="1">
                          <a:effectLst/>
                          <a:latin typeface="Calibri"/>
                          <a:ea typeface="SimSun"/>
                          <a:cs typeface="Sylfaen"/>
                        </a:rPr>
                        <a:t>  № 4. </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ka-GE" sz="1400" b="1">
                          <a:effectLst/>
                          <a:latin typeface="Sylfaen"/>
                          <a:ea typeface="SimSun"/>
                          <a:cs typeface="Sylfaen"/>
                        </a:rPr>
                        <a:t>პოსტი</a:t>
                      </a:r>
                      <a:r>
                        <a:rPr lang="ka-GE" sz="1400" b="1">
                          <a:effectLst/>
                          <a:latin typeface="Calibri"/>
                          <a:ea typeface="SimSun"/>
                          <a:cs typeface="Sylfaen"/>
                        </a:rPr>
                        <a:t> </a:t>
                      </a:r>
                      <a:r>
                        <a:rPr lang="ru-RU" sz="1400" b="1">
                          <a:effectLst/>
                          <a:latin typeface="Calibri"/>
                          <a:ea typeface="SimSun"/>
                          <a:cs typeface="Sylfaen"/>
                        </a:rPr>
                        <a:t> № </a:t>
                      </a:r>
                      <a:r>
                        <a:rPr lang="ka-GE" sz="1400" b="1">
                          <a:effectLst/>
                          <a:latin typeface="Calibri"/>
                          <a:ea typeface="SimSun"/>
                          <a:cs typeface="Sylfaen"/>
                        </a:rPr>
                        <a:t>5</a:t>
                      </a:r>
                      <a:r>
                        <a:rPr lang="ru-RU" sz="1400" b="1">
                          <a:effectLst/>
                          <a:latin typeface="Calibri"/>
                          <a:ea typeface="SimSun"/>
                          <a:cs typeface="Sylfaen"/>
                        </a:rPr>
                        <a:t>. </a:t>
                      </a:r>
                      <a:r>
                        <a:rPr lang="ka-GE" sz="1400" b="1">
                          <a:effectLst/>
                          <a:latin typeface="Sylfaen"/>
                          <a:ea typeface="SimSun"/>
                          <a:cs typeface="Sylfaen"/>
                        </a:rPr>
                        <a:t>ზღვის</a:t>
                      </a:r>
                      <a:r>
                        <a:rPr lang="ka-GE" sz="1400" b="1">
                          <a:effectLst/>
                          <a:latin typeface="Calibri"/>
                          <a:ea typeface="SimSun"/>
                          <a:cs typeface="Sylfaen"/>
                        </a:rPr>
                        <a:t> </a:t>
                      </a:r>
                      <a:r>
                        <a:rPr lang="ka-GE" sz="1400" b="1">
                          <a:effectLst/>
                          <a:latin typeface="Sylfaen"/>
                          <a:ea typeface="SimSun"/>
                          <a:cs typeface="Sylfaen"/>
                        </a:rPr>
                        <a:t>შესართავი</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Arial Narrow"/>
                          <a:ea typeface="SimSun"/>
                          <a:cs typeface="Arial"/>
                        </a:rPr>
                        <a:t>&lt;0,3</a:t>
                      </a:r>
                      <a:endParaRPr lang="ru-RU" sz="1400" b="1"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0" name="Picture 21" descr="C:\Documents and Settings\Yvette\Local Settings\Temporary Internet Files\Content.IE5\HEZ10YFV\MCj043763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5229225"/>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114969"/>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ზემოქმედება წყლის გარემოზე</a:t>
            </a:r>
            <a:endParaRPr lang="ru-RU" sz="2000" b="1" i="1" dirty="0">
              <a:solidFill>
                <a:srgbClr val="FF0000"/>
              </a:solidFill>
              <a:latin typeface="Sylfaen" panose="010A0502050306030303" pitchFamily="18" charset="0"/>
            </a:endParaRPr>
          </a:p>
        </p:txBody>
      </p:sp>
      <p:sp>
        <p:nvSpPr>
          <p:cNvPr id="5" name="Прямоугольник 4"/>
          <p:cNvSpPr/>
          <p:nvPr/>
        </p:nvSpPr>
        <p:spPr>
          <a:xfrm>
            <a:off x="270835" y="1093904"/>
            <a:ext cx="8784450" cy="923330"/>
          </a:xfrm>
          <a:prstGeom prst="rect">
            <a:avLst/>
          </a:prstGeom>
        </p:spPr>
        <p:txBody>
          <a:bodyPr wrap="square">
            <a:spAutoFit/>
          </a:bodyPr>
          <a:lstStyle/>
          <a:p>
            <a:r>
              <a:rPr lang="ka-GE" dirty="0" smtClean="0"/>
              <a:t>მდ. ყოროლისწყალისს </a:t>
            </a:r>
            <a:r>
              <a:rPr lang="ka-GE" dirty="0"/>
              <a:t>წყალში ნავთობპროდუქტებით დაბინძურების მაჩვენებლები ნავთობტერმინალის ეკოლოგიური მონიტორინგის შედეგებით 2019 წელს</a:t>
            </a:r>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436979536"/>
              </p:ext>
            </p:extLst>
          </p:nvPr>
        </p:nvGraphicFramePr>
        <p:xfrm>
          <a:off x="243257" y="1992636"/>
          <a:ext cx="8784447" cy="2699004"/>
        </p:xfrm>
        <a:graphic>
          <a:graphicData uri="http://schemas.openxmlformats.org/drawingml/2006/table">
            <a:tbl>
              <a:tblPr firstRow="1" firstCol="1" bandRow="1"/>
              <a:tblGrid>
                <a:gridCol w="1160394">
                  <a:extLst>
                    <a:ext uri="{9D8B030D-6E8A-4147-A177-3AD203B41FA5}">
                      <a16:colId xmlns:a16="http://schemas.microsoft.com/office/drawing/2014/main" val="20000"/>
                    </a:ext>
                  </a:extLst>
                </a:gridCol>
                <a:gridCol w="445987">
                  <a:extLst>
                    <a:ext uri="{9D8B030D-6E8A-4147-A177-3AD203B41FA5}">
                      <a16:colId xmlns:a16="http://schemas.microsoft.com/office/drawing/2014/main" val="20001"/>
                    </a:ext>
                  </a:extLst>
                </a:gridCol>
                <a:gridCol w="488799">
                  <a:extLst>
                    <a:ext uri="{9D8B030D-6E8A-4147-A177-3AD203B41FA5}">
                      <a16:colId xmlns:a16="http://schemas.microsoft.com/office/drawing/2014/main" val="20002"/>
                    </a:ext>
                  </a:extLst>
                </a:gridCol>
                <a:gridCol w="658950">
                  <a:extLst>
                    <a:ext uri="{9D8B030D-6E8A-4147-A177-3AD203B41FA5}">
                      <a16:colId xmlns:a16="http://schemas.microsoft.com/office/drawing/2014/main" val="20003"/>
                    </a:ext>
                  </a:extLst>
                </a:gridCol>
                <a:gridCol w="658950">
                  <a:extLst>
                    <a:ext uri="{9D8B030D-6E8A-4147-A177-3AD203B41FA5}">
                      <a16:colId xmlns:a16="http://schemas.microsoft.com/office/drawing/2014/main" val="20004"/>
                    </a:ext>
                  </a:extLst>
                </a:gridCol>
                <a:gridCol w="657403">
                  <a:extLst>
                    <a:ext uri="{9D8B030D-6E8A-4147-A177-3AD203B41FA5}">
                      <a16:colId xmlns:a16="http://schemas.microsoft.com/office/drawing/2014/main" val="20005"/>
                    </a:ext>
                  </a:extLst>
                </a:gridCol>
                <a:gridCol w="657403">
                  <a:extLst>
                    <a:ext uri="{9D8B030D-6E8A-4147-A177-3AD203B41FA5}">
                      <a16:colId xmlns:a16="http://schemas.microsoft.com/office/drawing/2014/main" val="20006"/>
                    </a:ext>
                  </a:extLst>
                </a:gridCol>
                <a:gridCol w="657403">
                  <a:extLst>
                    <a:ext uri="{9D8B030D-6E8A-4147-A177-3AD203B41FA5}">
                      <a16:colId xmlns:a16="http://schemas.microsoft.com/office/drawing/2014/main" val="20007"/>
                    </a:ext>
                  </a:extLst>
                </a:gridCol>
                <a:gridCol w="657403">
                  <a:extLst>
                    <a:ext uri="{9D8B030D-6E8A-4147-A177-3AD203B41FA5}">
                      <a16:colId xmlns:a16="http://schemas.microsoft.com/office/drawing/2014/main" val="20008"/>
                    </a:ext>
                  </a:extLst>
                </a:gridCol>
                <a:gridCol w="548351">
                  <a:extLst>
                    <a:ext uri="{9D8B030D-6E8A-4147-A177-3AD203B41FA5}">
                      <a16:colId xmlns:a16="http://schemas.microsoft.com/office/drawing/2014/main" val="20009"/>
                    </a:ext>
                  </a:extLst>
                </a:gridCol>
                <a:gridCol w="548351">
                  <a:extLst>
                    <a:ext uri="{9D8B030D-6E8A-4147-A177-3AD203B41FA5}">
                      <a16:colId xmlns:a16="http://schemas.microsoft.com/office/drawing/2014/main" val="20010"/>
                    </a:ext>
                  </a:extLst>
                </a:gridCol>
                <a:gridCol w="548351">
                  <a:extLst>
                    <a:ext uri="{9D8B030D-6E8A-4147-A177-3AD203B41FA5}">
                      <a16:colId xmlns:a16="http://schemas.microsoft.com/office/drawing/2014/main" val="20011"/>
                    </a:ext>
                  </a:extLst>
                </a:gridCol>
                <a:gridCol w="548351">
                  <a:extLst>
                    <a:ext uri="{9D8B030D-6E8A-4147-A177-3AD203B41FA5}">
                      <a16:colId xmlns:a16="http://schemas.microsoft.com/office/drawing/2014/main" val="20012"/>
                    </a:ext>
                  </a:extLst>
                </a:gridCol>
                <a:gridCol w="548351">
                  <a:extLst>
                    <a:ext uri="{9D8B030D-6E8A-4147-A177-3AD203B41FA5}">
                      <a16:colId xmlns:a16="http://schemas.microsoft.com/office/drawing/2014/main" val="20013"/>
                    </a:ext>
                  </a:extLst>
                </a:gridCol>
              </a:tblGrid>
              <a:tr h="150495">
                <a:tc rowSpan="2">
                  <a:txBody>
                    <a:bodyPr/>
                    <a:lstStyle/>
                    <a:p>
                      <a:pPr>
                        <a:lnSpc>
                          <a:spcPct val="115000"/>
                        </a:lnSpc>
                        <a:spcAft>
                          <a:spcPts val="0"/>
                        </a:spcAft>
                      </a:pPr>
                      <a:r>
                        <a:rPr lang="ka-GE" sz="1400" b="1" dirty="0">
                          <a:effectLst/>
                          <a:latin typeface="Sylfaen"/>
                          <a:ea typeface="Calibri"/>
                          <a:cs typeface="Sylfaen"/>
                        </a:rPr>
                        <a:t>საკონტროლო</a:t>
                      </a:r>
                      <a:r>
                        <a:rPr lang="ka-GE" sz="1400" b="1" dirty="0">
                          <a:effectLst/>
                          <a:latin typeface="Calibri"/>
                          <a:ea typeface="Calibri"/>
                          <a:cs typeface="Times New Roman"/>
                        </a:rPr>
                        <a:t> </a:t>
                      </a:r>
                      <a:r>
                        <a:rPr lang="ka-GE" sz="1400" b="1" dirty="0">
                          <a:effectLst/>
                          <a:latin typeface="Sylfaen"/>
                          <a:ea typeface="Calibri"/>
                          <a:cs typeface="Sylfaen"/>
                        </a:rPr>
                        <a:t>წერტილები</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nSpc>
                          <a:spcPct val="115000"/>
                        </a:lnSpc>
                        <a:spcAft>
                          <a:spcPts val="0"/>
                        </a:spcAft>
                      </a:pPr>
                      <a:r>
                        <a:rPr lang="ru-RU" sz="1400" b="1">
                          <a:effectLst/>
                          <a:latin typeface="Calibri"/>
                          <a:ea typeface="Calibri"/>
                          <a:cs typeface="Arial"/>
                        </a:rPr>
                        <a:t>TPH </a:t>
                      </a:r>
                      <a:r>
                        <a:rPr lang="ka-GE" sz="1400" b="1">
                          <a:effectLst/>
                          <a:latin typeface="Sylfaen"/>
                          <a:ea typeface="Calibri"/>
                          <a:cs typeface="Sylfaen"/>
                        </a:rPr>
                        <a:t>დაბინძურების</a:t>
                      </a:r>
                      <a:r>
                        <a:rPr lang="ka-GE" sz="1400" b="1">
                          <a:effectLst/>
                          <a:latin typeface="Calibri"/>
                          <a:ea typeface="Calibri"/>
                          <a:cs typeface="Arial"/>
                        </a:rPr>
                        <a:t> </a:t>
                      </a:r>
                      <a:r>
                        <a:rPr lang="ka-GE" sz="1400" b="1">
                          <a:effectLst/>
                          <a:latin typeface="Sylfaen"/>
                          <a:ea typeface="Calibri"/>
                          <a:cs typeface="Sylfaen"/>
                        </a:rPr>
                        <a:t>მაჩვენებლები</a:t>
                      </a:r>
                      <a:r>
                        <a:rPr lang="ka-GE" sz="1400" b="1">
                          <a:effectLst/>
                          <a:latin typeface="Calibri"/>
                          <a:ea typeface="Calibri"/>
                          <a:cs typeface="Arial"/>
                        </a:rPr>
                        <a:t>,</a:t>
                      </a:r>
                      <a:r>
                        <a:rPr lang="ka-GE" sz="1400" b="1">
                          <a:effectLst/>
                          <a:latin typeface="Sylfaen"/>
                          <a:ea typeface="Calibri"/>
                          <a:cs typeface="Sylfaen"/>
                        </a:rPr>
                        <a:t>მგ</a:t>
                      </a:r>
                      <a:r>
                        <a:rPr lang="ka-GE" sz="1400" b="1">
                          <a:effectLst/>
                          <a:latin typeface="Calibri"/>
                          <a:ea typeface="Calibri"/>
                          <a:cs typeface="Arial"/>
                        </a:rPr>
                        <a:t>/</a:t>
                      </a:r>
                      <a:r>
                        <a:rPr lang="ka-GE" sz="1400" b="1">
                          <a:effectLst/>
                          <a:latin typeface="Sylfaen"/>
                          <a:ea typeface="Calibri"/>
                          <a:cs typeface="Sylfaen"/>
                        </a:rPr>
                        <a:t>ლ</a:t>
                      </a:r>
                      <a:r>
                        <a:rPr lang="ka-GE" sz="1400" b="1">
                          <a:effectLst/>
                          <a:latin typeface="Calibri"/>
                          <a:ea typeface="Calibri"/>
                          <a:cs typeface="Arial"/>
                        </a:rPr>
                        <a:t>, </a:t>
                      </a:r>
                      <a:r>
                        <a:rPr lang="ru-RU" sz="1400" b="1">
                          <a:effectLst/>
                          <a:latin typeface="Arial Narrow"/>
                          <a:ea typeface="Calibri"/>
                          <a:cs typeface="Arial"/>
                        </a:rPr>
                        <a:t>201</a:t>
                      </a:r>
                      <a:r>
                        <a:rPr lang="ka-GE" sz="1400" b="1">
                          <a:effectLst/>
                          <a:latin typeface="Calibri"/>
                          <a:ea typeface="Calibri"/>
                          <a:cs typeface="Arial"/>
                        </a:rPr>
                        <a:t>9</a:t>
                      </a:r>
                      <a:r>
                        <a:rPr lang="ka-GE" sz="1400" b="1">
                          <a:effectLst/>
                          <a:latin typeface="Arial Narrow"/>
                          <a:ea typeface="Calibri"/>
                          <a:cs typeface="Arial"/>
                        </a:rPr>
                        <a:t> </a:t>
                      </a:r>
                      <a:r>
                        <a:rPr lang="ka-GE" sz="1400" b="1">
                          <a:effectLst/>
                          <a:latin typeface="Sylfaen"/>
                          <a:ea typeface="Calibri"/>
                          <a:cs typeface="Sylfaen"/>
                        </a:rPr>
                        <a:t>წ</a:t>
                      </a:r>
                      <a:r>
                        <a:rPr lang="ru-RU" sz="1400" b="1">
                          <a:effectLst/>
                          <a:latin typeface="Arial Narrow"/>
                          <a:ea typeface="Calibri"/>
                          <a:cs typeface="Arial"/>
                        </a:rPr>
                        <a:t>/л</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50495">
                <a:tc vMerge="1">
                  <a:txBody>
                    <a:bodyPr/>
                    <a:lstStyle/>
                    <a:p>
                      <a:endParaRPr lang="ru-RU"/>
                    </a:p>
                  </a:txBody>
                  <a:tcPr/>
                </a:tc>
                <a:tc>
                  <a:txBody>
                    <a:bodyPr/>
                    <a:lstStyle/>
                    <a:p>
                      <a:pPr>
                        <a:lnSpc>
                          <a:spcPct val="115000"/>
                        </a:lnSpc>
                        <a:spcAft>
                          <a:spcPts val="0"/>
                        </a:spcAft>
                      </a:pPr>
                      <a:r>
                        <a:rPr lang="ru-RU" sz="1400" b="1">
                          <a:effectLst/>
                          <a:latin typeface="Arial Narrow"/>
                          <a:ea typeface="Calibri"/>
                          <a:cs typeface="Arial"/>
                        </a:rPr>
                        <a:t>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Calibri"/>
                          <a:cs typeface="Arial"/>
                        </a:rPr>
                        <a:t>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Calibri"/>
                          <a:cs typeface="Arial"/>
                        </a:rPr>
                        <a:t>III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IV</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V</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V 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V I</a:t>
                      </a:r>
                      <a:r>
                        <a:rPr lang="ru-RU" sz="1400" b="1">
                          <a:effectLst/>
                          <a:latin typeface="Arial Narrow"/>
                          <a:ea typeface="Calibri"/>
                          <a:cs typeface="Arial"/>
                        </a:rPr>
                        <a:t> 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V I</a:t>
                      </a:r>
                      <a:r>
                        <a:rPr lang="ru-RU" sz="1400" b="1">
                          <a:effectLst/>
                          <a:latin typeface="Arial Narrow"/>
                          <a:ea typeface="Calibri"/>
                          <a:cs typeface="Arial"/>
                        </a:rPr>
                        <a:t> I 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 </a:t>
                      </a:r>
                      <a:r>
                        <a:rPr lang="ru-RU" sz="1400" b="1">
                          <a:effectLst/>
                          <a:latin typeface="Arial Narrow"/>
                          <a:ea typeface="Calibri"/>
                          <a:cs typeface="Arial"/>
                        </a:rPr>
                        <a:t>I</a:t>
                      </a:r>
                      <a:r>
                        <a:rPr lang="ru-RU" sz="1400" b="1">
                          <a:effectLst/>
                          <a:latin typeface="Calibri"/>
                          <a:ea typeface="Calibri"/>
                          <a:cs typeface="Arial"/>
                        </a:rPr>
                        <a:t>X</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 X</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 X</a:t>
                      </a:r>
                      <a:r>
                        <a:rPr lang="ru-RU" sz="1400" b="1">
                          <a:effectLst/>
                          <a:latin typeface="Arial Narrow"/>
                          <a:ea typeface="Calibri"/>
                          <a:cs typeface="Arial"/>
                        </a:rPr>
                        <a:t>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X</a:t>
                      </a:r>
                      <a:r>
                        <a:rPr lang="ru-RU" sz="1400" b="1">
                          <a:effectLst/>
                          <a:latin typeface="Arial Narrow"/>
                          <a:ea typeface="Calibri"/>
                          <a:cs typeface="Arial"/>
                        </a:rPr>
                        <a:t>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Calibri"/>
                          <a:ea typeface="Calibri"/>
                          <a:cs typeface="Arial"/>
                        </a:rPr>
                        <a:t>I </a:t>
                      </a:r>
                      <a:endParaRPr lang="ru-RU" sz="1400" b="1" dirty="0">
                        <a:effectLst/>
                        <a:latin typeface="Calibri"/>
                        <a:ea typeface="Times New Roman"/>
                        <a:cs typeface="Times New Roman"/>
                      </a:endParaRPr>
                    </a:p>
                    <a:p>
                      <a:pPr>
                        <a:lnSpc>
                          <a:spcPct val="115000"/>
                        </a:lnSpc>
                        <a:spcAft>
                          <a:spcPts val="0"/>
                        </a:spcAft>
                      </a:pPr>
                      <a:r>
                        <a:rPr lang="ru-RU" sz="1400" b="1" dirty="0" smtClean="0">
                          <a:effectLst/>
                          <a:latin typeface="Calibri"/>
                          <a:ea typeface="Calibri"/>
                          <a:cs typeface="Arial"/>
                        </a:rPr>
                        <a:t>2020</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ka-GE" sz="1400" b="1" dirty="0">
                          <a:effectLst/>
                          <a:latin typeface="Sylfaen"/>
                          <a:ea typeface="SimSun"/>
                          <a:cs typeface="Sylfaen"/>
                        </a:rPr>
                        <a:t>პოსტი</a:t>
                      </a:r>
                      <a:r>
                        <a:rPr lang="ru-RU" sz="1400" b="1" dirty="0">
                          <a:effectLst/>
                          <a:latin typeface="Calibri"/>
                          <a:ea typeface="SimSun"/>
                          <a:cs typeface="Sylfaen"/>
                        </a:rPr>
                        <a:t> №1.  </a:t>
                      </a:r>
                      <a:r>
                        <a:rPr lang="ka-GE" sz="1400" b="1" dirty="0">
                          <a:effectLst/>
                          <a:latin typeface="Sylfaen"/>
                          <a:ea typeface="SimSun"/>
                          <a:cs typeface="Sylfaen"/>
                        </a:rPr>
                        <a:t>ფონური</a:t>
                      </a:r>
                      <a:r>
                        <a:rPr lang="ka-GE" sz="1400" b="1" dirty="0">
                          <a:effectLst/>
                          <a:latin typeface="Calibri"/>
                          <a:ea typeface="SimSun"/>
                          <a:cs typeface="Sylfaen"/>
                        </a:rPr>
                        <a:t> </a:t>
                      </a:r>
                      <a:r>
                        <a:rPr lang="ka-GE" sz="1400" b="1" dirty="0">
                          <a:effectLst/>
                          <a:latin typeface="Sylfaen"/>
                          <a:ea typeface="SimSun"/>
                          <a:cs typeface="Sylfaen"/>
                        </a:rPr>
                        <a:t>დაბინძურება</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ka-GE" sz="1400" b="1" dirty="0">
                          <a:effectLst/>
                          <a:latin typeface="Sylfaen"/>
                          <a:ea typeface="SimSun"/>
                          <a:cs typeface="Sylfaen"/>
                        </a:rPr>
                        <a:t>პოსტი</a:t>
                      </a:r>
                      <a:r>
                        <a:rPr lang="ka-GE" sz="1400" b="1" dirty="0">
                          <a:effectLst/>
                          <a:latin typeface="Calibri"/>
                          <a:ea typeface="SimSun"/>
                          <a:cs typeface="Sylfaen"/>
                        </a:rPr>
                        <a:t> </a:t>
                      </a:r>
                      <a:r>
                        <a:rPr lang="ru-RU" sz="1400" b="1" dirty="0">
                          <a:effectLst/>
                          <a:latin typeface="Calibri"/>
                          <a:ea typeface="SimSun"/>
                          <a:cs typeface="Sylfaen"/>
                        </a:rPr>
                        <a:t> № 2  </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ka-GE" sz="1400" b="1" dirty="0">
                          <a:effectLst/>
                          <a:latin typeface="Sylfaen"/>
                          <a:ea typeface="SimSun"/>
                          <a:cs typeface="Sylfaen"/>
                        </a:rPr>
                        <a:t>პოსტი</a:t>
                      </a:r>
                      <a:r>
                        <a:rPr lang="ka-GE" sz="1400" b="1" dirty="0">
                          <a:effectLst/>
                          <a:latin typeface="Calibri"/>
                          <a:ea typeface="SimSun"/>
                          <a:cs typeface="Sylfaen"/>
                        </a:rPr>
                        <a:t> </a:t>
                      </a:r>
                      <a:r>
                        <a:rPr lang="ru-RU" sz="1400" b="1" dirty="0">
                          <a:effectLst/>
                          <a:latin typeface="Calibri"/>
                          <a:ea typeface="SimSun"/>
                          <a:cs typeface="Sylfaen"/>
                        </a:rPr>
                        <a:t> № 3</a:t>
                      </a:r>
                      <a:r>
                        <a:rPr lang="ka-GE" sz="1400" b="1" dirty="0">
                          <a:effectLst/>
                          <a:latin typeface="Calibri"/>
                          <a:ea typeface="SimSun"/>
                          <a:cs typeface="Sylfaen"/>
                        </a:rPr>
                        <a:t>.</a:t>
                      </a:r>
                      <a:r>
                        <a:rPr lang="ru-RU" sz="1400" b="1" dirty="0">
                          <a:effectLst/>
                          <a:latin typeface="Calibri"/>
                          <a:ea typeface="SimSun"/>
                          <a:cs typeface="Sylfaen"/>
                        </a:rPr>
                        <a:t>  </a:t>
                      </a:r>
                      <a:r>
                        <a:rPr lang="ka-GE" sz="1400" b="1" dirty="0">
                          <a:effectLst/>
                          <a:latin typeface="Sylfaen"/>
                          <a:ea typeface="SimSun"/>
                          <a:cs typeface="Sylfaen"/>
                        </a:rPr>
                        <a:t>ზღვის</a:t>
                      </a:r>
                      <a:r>
                        <a:rPr lang="ka-GE" sz="1400" b="1" dirty="0">
                          <a:effectLst/>
                          <a:latin typeface="Calibri"/>
                          <a:ea typeface="SimSun"/>
                          <a:cs typeface="Sylfaen"/>
                        </a:rPr>
                        <a:t> </a:t>
                      </a:r>
                      <a:r>
                        <a:rPr lang="ka-GE" sz="1400" b="1" dirty="0">
                          <a:effectLst/>
                          <a:latin typeface="Sylfaen"/>
                          <a:ea typeface="SimSun"/>
                          <a:cs typeface="Sylfaen"/>
                        </a:rPr>
                        <a:t>შესართავი</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Arial Narrow"/>
                          <a:ea typeface="SimSun"/>
                          <a:cs typeface="Calibri"/>
                        </a:rPr>
                        <a:t>&lt;0,3</a:t>
                      </a:r>
                      <a:endParaRPr lang="ru-RU" sz="1400" b="1"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1" name="Picture 21" descr="C:\Documents and Settings\Yvette\Local Settings\Temporary Internet Files\Content.IE5\HEZ10YFV\MCj043763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115" y="4941168"/>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314223"/>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ზემოქმედება  გრუნტის წყლის ხარისხზე</a:t>
            </a:r>
            <a:endParaRPr lang="ru-RU" sz="2000" b="1" i="1" dirty="0">
              <a:solidFill>
                <a:srgbClr val="FF0000"/>
              </a:solidFill>
              <a:latin typeface="Sylfaen" panose="010A0502050306030303"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91721134"/>
              </p:ext>
            </p:extLst>
          </p:nvPr>
        </p:nvGraphicFramePr>
        <p:xfrm>
          <a:off x="252045" y="1234059"/>
          <a:ext cx="8784452" cy="4907280"/>
        </p:xfrm>
        <a:graphic>
          <a:graphicData uri="http://schemas.openxmlformats.org/drawingml/2006/table">
            <a:tbl>
              <a:tblPr firstRow="1" firstCol="1" bandRow="1"/>
              <a:tblGrid>
                <a:gridCol w="1771875">
                  <a:extLst>
                    <a:ext uri="{9D8B030D-6E8A-4147-A177-3AD203B41FA5}">
                      <a16:colId xmlns:a16="http://schemas.microsoft.com/office/drawing/2014/main" val="20000"/>
                    </a:ext>
                  </a:extLst>
                </a:gridCol>
                <a:gridCol w="454327">
                  <a:extLst>
                    <a:ext uri="{9D8B030D-6E8A-4147-A177-3AD203B41FA5}">
                      <a16:colId xmlns:a16="http://schemas.microsoft.com/office/drawing/2014/main" val="20001"/>
                    </a:ext>
                  </a:extLst>
                </a:gridCol>
                <a:gridCol w="565119">
                  <a:extLst>
                    <a:ext uri="{9D8B030D-6E8A-4147-A177-3AD203B41FA5}">
                      <a16:colId xmlns:a16="http://schemas.microsoft.com/office/drawing/2014/main" val="20002"/>
                    </a:ext>
                  </a:extLst>
                </a:gridCol>
                <a:gridCol w="565119">
                  <a:extLst>
                    <a:ext uri="{9D8B030D-6E8A-4147-A177-3AD203B41FA5}">
                      <a16:colId xmlns:a16="http://schemas.microsoft.com/office/drawing/2014/main" val="20003"/>
                    </a:ext>
                  </a:extLst>
                </a:gridCol>
                <a:gridCol w="565119">
                  <a:extLst>
                    <a:ext uri="{9D8B030D-6E8A-4147-A177-3AD203B41FA5}">
                      <a16:colId xmlns:a16="http://schemas.microsoft.com/office/drawing/2014/main" val="20004"/>
                    </a:ext>
                  </a:extLst>
                </a:gridCol>
                <a:gridCol w="565119">
                  <a:extLst>
                    <a:ext uri="{9D8B030D-6E8A-4147-A177-3AD203B41FA5}">
                      <a16:colId xmlns:a16="http://schemas.microsoft.com/office/drawing/2014/main" val="20005"/>
                    </a:ext>
                  </a:extLst>
                </a:gridCol>
                <a:gridCol w="565119">
                  <a:extLst>
                    <a:ext uri="{9D8B030D-6E8A-4147-A177-3AD203B41FA5}">
                      <a16:colId xmlns:a16="http://schemas.microsoft.com/office/drawing/2014/main" val="20006"/>
                    </a:ext>
                  </a:extLst>
                </a:gridCol>
                <a:gridCol w="565119">
                  <a:extLst>
                    <a:ext uri="{9D8B030D-6E8A-4147-A177-3AD203B41FA5}">
                      <a16:colId xmlns:a16="http://schemas.microsoft.com/office/drawing/2014/main" val="20007"/>
                    </a:ext>
                  </a:extLst>
                </a:gridCol>
                <a:gridCol w="564322">
                  <a:extLst>
                    <a:ext uri="{9D8B030D-6E8A-4147-A177-3AD203B41FA5}">
                      <a16:colId xmlns:a16="http://schemas.microsoft.com/office/drawing/2014/main" val="20008"/>
                    </a:ext>
                  </a:extLst>
                </a:gridCol>
                <a:gridCol w="564322">
                  <a:extLst>
                    <a:ext uri="{9D8B030D-6E8A-4147-A177-3AD203B41FA5}">
                      <a16:colId xmlns:a16="http://schemas.microsoft.com/office/drawing/2014/main" val="20009"/>
                    </a:ext>
                  </a:extLst>
                </a:gridCol>
                <a:gridCol w="454327">
                  <a:extLst>
                    <a:ext uri="{9D8B030D-6E8A-4147-A177-3AD203B41FA5}">
                      <a16:colId xmlns:a16="http://schemas.microsoft.com/office/drawing/2014/main" val="20010"/>
                    </a:ext>
                  </a:extLst>
                </a:gridCol>
                <a:gridCol w="454327">
                  <a:extLst>
                    <a:ext uri="{9D8B030D-6E8A-4147-A177-3AD203B41FA5}">
                      <a16:colId xmlns:a16="http://schemas.microsoft.com/office/drawing/2014/main" val="20011"/>
                    </a:ext>
                  </a:extLst>
                </a:gridCol>
                <a:gridCol w="565119">
                  <a:extLst>
                    <a:ext uri="{9D8B030D-6E8A-4147-A177-3AD203B41FA5}">
                      <a16:colId xmlns:a16="http://schemas.microsoft.com/office/drawing/2014/main" val="20012"/>
                    </a:ext>
                  </a:extLst>
                </a:gridCol>
                <a:gridCol w="565119">
                  <a:extLst>
                    <a:ext uri="{9D8B030D-6E8A-4147-A177-3AD203B41FA5}">
                      <a16:colId xmlns:a16="http://schemas.microsoft.com/office/drawing/2014/main" val="20013"/>
                    </a:ext>
                  </a:extLst>
                </a:gridCol>
              </a:tblGrid>
              <a:tr h="150495">
                <a:tc rowSpan="2">
                  <a:txBody>
                    <a:bodyPr/>
                    <a:lstStyle/>
                    <a:p>
                      <a:pPr>
                        <a:lnSpc>
                          <a:spcPct val="115000"/>
                        </a:lnSpc>
                        <a:spcAft>
                          <a:spcPts val="0"/>
                        </a:spcAft>
                      </a:pPr>
                      <a:r>
                        <a:rPr lang="ka-GE" sz="1400" b="1">
                          <a:effectLst/>
                          <a:latin typeface="Sylfaen"/>
                          <a:ea typeface="Calibri"/>
                          <a:cs typeface="Sylfaen"/>
                        </a:rPr>
                        <a:t>სინჯის</a:t>
                      </a:r>
                      <a:r>
                        <a:rPr lang="ka-GE" sz="1400" b="1">
                          <a:effectLst/>
                          <a:latin typeface="Calibri"/>
                          <a:ea typeface="Calibri"/>
                          <a:cs typeface="Times New Roman"/>
                        </a:rPr>
                        <a:t> </a:t>
                      </a:r>
                      <a:r>
                        <a:rPr lang="ka-GE" sz="1400" b="1">
                          <a:effectLst/>
                          <a:latin typeface="Sylfaen"/>
                          <a:ea typeface="Calibri"/>
                          <a:cs typeface="Sylfaen"/>
                        </a:rPr>
                        <a:t>აღების</a:t>
                      </a:r>
                      <a:r>
                        <a:rPr lang="ka-GE" sz="1400" b="1">
                          <a:effectLst/>
                          <a:latin typeface="Calibri"/>
                          <a:ea typeface="Calibri"/>
                          <a:cs typeface="Times New Roman"/>
                        </a:rPr>
                        <a:t> </a:t>
                      </a:r>
                      <a:r>
                        <a:rPr lang="ka-GE" sz="1400" b="1">
                          <a:effectLst/>
                          <a:latin typeface="Sylfaen"/>
                          <a:ea typeface="Calibri"/>
                          <a:cs typeface="Sylfaen"/>
                        </a:rPr>
                        <a:t>ადგილი</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nSpc>
                          <a:spcPct val="115000"/>
                        </a:lnSpc>
                        <a:spcAft>
                          <a:spcPts val="0"/>
                        </a:spcAft>
                      </a:pPr>
                      <a:r>
                        <a:rPr lang="ka-GE" sz="1400" b="1">
                          <a:effectLst/>
                          <a:latin typeface="Sylfaen"/>
                          <a:ea typeface="Calibri"/>
                          <a:cs typeface="Sylfaen"/>
                        </a:rPr>
                        <a:t>გრუნტის</a:t>
                      </a:r>
                      <a:r>
                        <a:rPr lang="ka-GE" sz="1400" b="1">
                          <a:effectLst/>
                          <a:latin typeface="Calibri"/>
                          <a:ea typeface="Calibri"/>
                          <a:cs typeface="Times New Roman"/>
                        </a:rPr>
                        <a:t> </a:t>
                      </a:r>
                      <a:r>
                        <a:rPr lang="ka-GE" sz="1400" b="1">
                          <a:effectLst/>
                          <a:latin typeface="Sylfaen"/>
                          <a:ea typeface="Calibri"/>
                          <a:cs typeface="Sylfaen"/>
                        </a:rPr>
                        <a:t>წყლების</a:t>
                      </a:r>
                      <a:r>
                        <a:rPr lang="ka-GE" sz="1400" b="1">
                          <a:effectLst/>
                          <a:latin typeface="Calibri"/>
                          <a:ea typeface="Calibri"/>
                          <a:cs typeface="Times New Roman"/>
                        </a:rPr>
                        <a:t> </a:t>
                      </a:r>
                      <a:r>
                        <a:rPr lang="ka-GE" sz="1400" b="1">
                          <a:effectLst/>
                          <a:latin typeface="Sylfaen"/>
                          <a:ea typeface="Calibri"/>
                          <a:cs typeface="Sylfaen"/>
                        </a:rPr>
                        <a:t>ნახშირწყალბადოვანი</a:t>
                      </a:r>
                      <a:r>
                        <a:rPr lang="ka-GE" sz="1400" b="1">
                          <a:effectLst/>
                          <a:latin typeface="Calibri"/>
                          <a:ea typeface="Calibri"/>
                          <a:cs typeface="Times New Roman"/>
                        </a:rPr>
                        <a:t> </a:t>
                      </a:r>
                      <a:r>
                        <a:rPr lang="ka-GE" sz="1400" b="1">
                          <a:effectLst/>
                          <a:latin typeface="Sylfaen"/>
                          <a:ea typeface="Calibri"/>
                          <a:cs typeface="Sylfaen"/>
                        </a:rPr>
                        <a:t>დაბინძურება</a:t>
                      </a:r>
                      <a:r>
                        <a:rPr lang="ka-GE" sz="1400" b="1">
                          <a:effectLst/>
                          <a:latin typeface="Calibri"/>
                          <a:ea typeface="Calibri"/>
                          <a:cs typeface="Times New Roman"/>
                        </a:rPr>
                        <a:t> </a:t>
                      </a:r>
                      <a:r>
                        <a:rPr lang="ru-RU" sz="1400" b="1">
                          <a:effectLst/>
                          <a:latin typeface="Calibri"/>
                          <a:ea typeface="Calibri"/>
                          <a:cs typeface="Times New Roman"/>
                        </a:rPr>
                        <a:t>(TPH) </a:t>
                      </a:r>
                      <a:r>
                        <a:rPr lang="ka-GE" sz="1400" b="1">
                          <a:effectLst/>
                          <a:latin typeface="Calibri"/>
                          <a:ea typeface="Calibri"/>
                          <a:cs typeface="Times New Roman"/>
                        </a:rPr>
                        <a:t>2019 </a:t>
                      </a:r>
                      <a:r>
                        <a:rPr lang="ka-GE" sz="1400" b="1">
                          <a:effectLst/>
                          <a:latin typeface="Sylfaen"/>
                          <a:ea typeface="Calibri"/>
                          <a:cs typeface="Sylfaen"/>
                        </a:rPr>
                        <a:t>წლის</a:t>
                      </a:r>
                      <a:r>
                        <a:rPr lang="ka-GE" sz="1400" b="1">
                          <a:effectLst/>
                          <a:latin typeface="Calibri"/>
                          <a:ea typeface="Calibri"/>
                          <a:cs typeface="Times New Roman"/>
                        </a:rPr>
                        <a:t> </a:t>
                      </a:r>
                      <a:r>
                        <a:rPr lang="ka-GE" sz="1400" b="1">
                          <a:effectLst/>
                          <a:latin typeface="Sylfaen"/>
                          <a:ea typeface="Calibri"/>
                          <a:cs typeface="Sylfaen"/>
                        </a:rPr>
                        <a:t>განვლილ</a:t>
                      </a:r>
                      <a:r>
                        <a:rPr lang="ka-GE" sz="1400" b="1">
                          <a:effectLst/>
                          <a:latin typeface="Calibri"/>
                          <a:ea typeface="Calibri"/>
                          <a:cs typeface="Times New Roman"/>
                        </a:rPr>
                        <a:t> </a:t>
                      </a:r>
                      <a:r>
                        <a:rPr lang="ka-GE" sz="1400" b="1">
                          <a:effectLst/>
                          <a:latin typeface="Sylfaen"/>
                          <a:ea typeface="Calibri"/>
                          <a:cs typeface="Sylfaen"/>
                        </a:rPr>
                        <a:t>თვეებში</a:t>
                      </a:r>
                      <a:r>
                        <a:rPr lang="ka-GE" sz="1400" b="1">
                          <a:effectLst/>
                          <a:latin typeface="Calibri"/>
                          <a:ea typeface="Calibri"/>
                          <a:cs typeface="Times New Roman"/>
                        </a:rPr>
                        <a:t>  </a:t>
                      </a:r>
                      <a:r>
                        <a:rPr lang="ka-GE" sz="1400" b="1">
                          <a:effectLst/>
                          <a:latin typeface="Sylfaen"/>
                          <a:ea typeface="Calibri"/>
                          <a:cs typeface="Sylfaen"/>
                        </a:rPr>
                        <a:t>მონიტორინგის</a:t>
                      </a:r>
                      <a:r>
                        <a:rPr lang="ka-GE" sz="1400" b="1">
                          <a:effectLst/>
                          <a:latin typeface="Calibri"/>
                          <a:ea typeface="Calibri"/>
                          <a:cs typeface="Times New Roman"/>
                        </a:rPr>
                        <a:t> </a:t>
                      </a:r>
                      <a:r>
                        <a:rPr lang="ka-GE" sz="1400" b="1">
                          <a:effectLst/>
                          <a:latin typeface="Sylfaen"/>
                          <a:ea typeface="Calibri"/>
                          <a:cs typeface="Sylfaen"/>
                        </a:rPr>
                        <a:t>შედეგების</a:t>
                      </a:r>
                      <a:r>
                        <a:rPr lang="ka-GE" sz="1400" b="1">
                          <a:effectLst/>
                          <a:latin typeface="Calibri"/>
                          <a:ea typeface="Calibri"/>
                          <a:cs typeface="Times New Roman"/>
                        </a:rPr>
                        <a:t> </a:t>
                      </a:r>
                      <a:r>
                        <a:rPr lang="ka-GE" sz="1400" b="1">
                          <a:effectLst/>
                          <a:latin typeface="Sylfaen"/>
                          <a:ea typeface="Calibri"/>
                          <a:cs typeface="Sylfaen"/>
                        </a:rPr>
                        <a:t>მიხედვით</a:t>
                      </a:r>
                      <a:r>
                        <a:rPr lang="ka-GE" sz="1400" b="1">
                          <a:effectLst/>
                          <a:latin typeface="Calibri"/>
                          <a:ea typeface="Calibri"/>
                          <a:cs typeface="Times New Roman"/>
                        </a:rPr>
                        <a:t>, </a:t>
                      </a:r>
                      <a:r>
                        <a:rPr lang="ka-GE" sz="1400" b="1">
                          <a:effectLst/>
                          <a:latin typeface="Sylfaen"/>
                          <a:ea typeface="Calibri"/>
                          <a:cs typeface="Sylfaen"/>
                        </a:rPr>
                        <a:t>მგ</a:t>
                      </a:r>
                      <a:r>
                        <a:rPr lang="ka-GE" sz="1400" b="1">
                          <a:effectLst/>
                          <a:latin typeface="Calibri"/>
                          <a:ea typeface="Calibri"/>
                          <a:cs typeface="Times New Roman"/>
                        </a:rPr>
                        <a:t>/</a:t>
                      </a:r>
                      <a:r>
                        <a:rPr lang="ka-GE" sz="1400" b="1">
                          <a:effectLst/>
                          <a:latin typeface="Sylfaen"/>
                          <a:ea typeface="Calibri"/>
                          <a:cs typeface="Sylfaen"/>
                        </a:rPr>
                        <a:t>ლ</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50495">
                <a:tc vMerge="1">
                  <a:txBody>
                    <a:bodyPr/>
                    <a:lstStyle/>
                    <a:p>
                      <a:endParaRPr lang="ru-RU"/>
                    </a:p>
                  </a:txBody>
                  <a:tcPr/>
                </a:tc>
                <a:tc>
                  <a:txBody>
                    <a:bodyPr/>
                    <a:lstStyle/>
                    <a:p>
                      <a:pPr algn="ctr">
                        <a:lnSpc>
                          <a:spcPct val="115000"/>
                        </a:lnSpc>
                        <a:spcAft>
                          <a:spcPts val="0"/>
                        </a:spcAft>
                      </a:pPr>
                      <a:r>
                        <a:rPr lang="ru-RU" sz="1400" b="1">
                          <a:effectLst/>
                          <a:latin typeface="Arial Narrow"/>
                          <a:ea typeface="Calibri"/>
                          <a:cs typeface="Arial"/>
                        </a:rPr>
                        <a:t>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Arial"/>
                        </a:rPr>
                        <a:t>II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Arial"/>
                        </a:rPr>
                        <a:t>III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IV</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V</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VI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VI</a:t>
                      </a:r>
                      <a:r>
                        <a:rPr lang="ru-RU" sz="1400" b="1">
                          <a:effectLst/>
                          <a:latin typeface="Arial Narrow"/>
                          <a:ea typeface="Calibri"/>
                          <a:cs typeface="Arial"/>
                        </a:rPr>
                        <a:t> 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VI</a:t>
                      </a:r>
                      <a:r>
                        <a:rPr lang="ru-RU" sz="1400" b="1">
                          <a:effectLst/>
                          <a:latin typeface="Arial Narrow"/>
                          <a:ea typeface="Calibri"/>
                          <a:cs typeface="Arial"/>
                        </a:rPr>
                        <a:t> I 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Arial"/>
                        </a:rPr>
                        <a:t>I</a:t>
                      </a:r>
                      <a:r>
                        <a:rPr lang="ru-RU" sz="1400" b="1">
                          <a:effectLst/>
                          <a:latin typeface="Calibri"/>
                          <a:ea typeface="Calibri"/>
                          <a:cs typeface="Arial"/>
                        </a:rPr>
                        <a:t>X</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X</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X</a:t>
                      </a:r>
                      <a:r>
                        <a:rPr lang="ru-RU" sz="1400" b="1">
                          <a:effectLst/>
                          <a:latin typeface="Arial Narrow"/>
                          <a:ea typeface="Calibri"/>
                          <a:cs typeface="Arial"/>
                        </a:rPr>
                        <a:t>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X</a:t>
                      </a:r>
                      <a:r>
                        <a:rPr lang="ru-RU" sz="1400" b="1">
                          <a:effectLst/>
                          <a:latin typeface="Arial Narrow"/>
                          <a:ea typeface="Calibri"/>
                          <a:cs typeface="Arial"/>
                        </a:rPr>
                        <a:t>II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effectLst/>
                          <a:latin typeface="Calibri"/>
                          <a:ea typeface="Calibri"/>
                          <a:cs typeface="Arial"/>
                        </a:rPr>
                        <a:t>I (</a:t>
                      </a:r>
                      <a:r>
                        <a:rPr lang="ru-RU" sz="1400" b="1" dirty="0" smtClean="0">
                          <a:effectLst/>
                          <a:latin typeface="Calibri"/>
                          <a:ea typeface="Calibri"/>
                          <a:cs typeface="Arial"/>
                        </a:rPr>
                        <a:t>2020</a:t>
                      </a:r>
                      <a:endParaRPr lang="ru-RU"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ka-GE" sz="1400" b="1" dirty="0" smtClean="0">
                          <a:effectLst/>
                          <a:latin typeface="Sylfaen"/>
                          <a:ea typeface="Calibri"/>
                          <a:cs typeface="Sylfaen"/>
                        </a:rPr>
                        <a:t>სადრენაჟო</a:t>
                      </a:r>
                      <a:r>
                        <a:rPr lang="ka-GE" sz="1400" b="1" dirty="0" smtClean="0">
                          <a:effectLst/>
                          <a:latin typeface="Calibri"/>
                          <a:ea typeface="Calibri"/>
                          <a:cs typeface="Times New Roman"/>
                        </a:rPr>
                        <a:t> </a:t>
                      </a:r>
                      <a:r>
                        <a:rPr lang="ka-GE" sz="1400" b="1" dirty="0">
                          <a:effectLst/>
                          <a:latin typeface="Sylfaen"/>
                          <a:ea typeface="Calibri"/>
                          <a:cs typeface="Sylfaen"/>
                        </a:rPr>
                        <a:t>სისტემა</a:t>
                      </a:r>
                      <a:r>
                        <a:rPr lang="ka-GE" sz="1400" b="1" dirty="0">
                          <a:effectLst/>
                          <a:latin typeface="Calibri"/>
                          <a:ea typeface="Calibri"/>
                          <a:cs typeface="Times New Roman"/>
                        </a:rPr>
                        <a:t> </a:t>
                      </a:r>
                      <a:r>
                        <a:rPr lang="ka-GE" sz="1400" b="1" dirty="0">
                          <a:effectLst/>
                          <a:latin typeface="Sylfaen"/>
                          <a:ea typeface="Calibri"/>
                          <a:cs typeface="Sylfaen"/>
                        </a:rPr>
                        <a:t>მდ</a:t>
                      </a:r>
                      <a:r>
                        <a:rPr lang="ka-GE" sz="1400" b="1" dirty="0">
                          <a:effectLst/>
                          <a:latin typeface="Calibri"/>
                          <a:ea typeface="Calibri"/>
                          <a:cs typeface="Times New Roman"/>
                        </a:rPr>
                        <a:t>. </a:t>
                      </a:r>
                      <a:r>
                        <a:rPr lang="ka-GE" sz="1400" b="1" dirty="0">
                          <a:effectLst/>
                          <a:latin typeface="Sylfaen"/>
                          <a:ea typeface="Calibri"/>
                          <a:cs typeface="Sylfaen"/>
                        </a:rPr>
                        <a:t>ბარცხანას</a:t>
                      </a:r>
                      <a:r>
                        <a:rPr lang="ka-GE" sz="1400" b="1" dirty="0">
                          <a:effectLst/>
                          <a:latin typeface="Calibri"/>
                          <a:ea typeface="Calibri"/>
                          <a:cs typeface="Times New Roman"/>
                        </a:rPr>
                        <a:t> </a:t>
                      </a:r>
                      <a:r>
                        <a:rPr lang="ka-GE" sz="1400" b="1" dirty="0">
                          <a:effectLst/>
                          <a:latin typeface="Sylfaen"/>
                          <a:ea typeface="Calibri"/>
                          <a:cs typeface="Sylfaen"/>
                        </a:rPr>
                        <a:t>სანაპიროზე</a:t>
                      </a:r>
                      <a:endParaRPr lang="ru-RU"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1,8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1,1</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1,6</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1.1</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2.2</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2.1</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3,9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ka-GE" sz="1400" b="1">
                          <a:effectLst/>
                          <a:latin typeface="Sylfaen"/>
                          <a:ea typeface="Calibri"/>
                          <a:cs typeface="Sylfaen"/>
                        </a:rPr>
                        <a:t>ნავთის</a:t>
                      </a:r>
                      <a:r>
                        <a:rPr lang="ka-GE" sz="1400" b="1">
                          <a:effectLst/>
                          <a:latin typeface="Calibri"/>
                          <a:ea typeface="Calibri"/>
                          <a:cs typeface="Times New Roman"/>
                        </a:rPr>
                        <a:t> </a:t>
                      </a:r>
                      <a:r>
                        <a:rPr lang="ka-GE" sz="1400" b="1">
                          <a:effectLst/>
                          <a:latin typeface="Sylfaen"/>
                          <a:ea typeface="Calibri"/>
                          <a:cs typeface="Sylfaen"/>
                        </a:rPr>
                        <a:t>უბანი</a:t>
                      </a:r>
                      <a:r>
                        <a:rPr lang="ru-RU" sz="1400" b="1">
                          <a:effectLst/>
                          <a:latin typeface="Calibri"/>
                          <a:ea typeface="Calibri"/>
                          <a:cs typeface="Times New Roman"/>
                        </a:rPr>
                        <a:t>. </a:t>
                      </a:r>
                      <a:r>
                        <a:rPr lang="ka-GE" sz="1400" b="1">
                          <a:effectLst/>
                          <a:latin typeface="Sylfaen"/>
                          <a:ea typeface="Calibri"/>
                          <a:cs typeface="Sylfaen"/>
                        </a:rPr>
                        <a:t>გრუნტის</a:t>
                      </a:r>
                      <a:r>
                        <a:rPr lang="ka-GE" sz="1400" b="1">
                          <a:effectLst/>
                          <a:latin typeface="Calibri"/>
                          <a:ea typeface="Calibri"/>
                          <a:cs typeface="Times New Roman"/>
                        </a:rPr>
                        <a:t> </a:t>
                      </a:r>
                      <a:r>
                        <a:rPr lang="ka-GE" sz="1400" b="1">
                          <a:effectLst/>
                          <a:latin typeface="Sylfaen"/>
                          <a:ea typeface="Calibri"/>
                          <a:cs typeface="Sylfaen"/>
                        </a:rPr>
                        <a:t>წყლების</a:t>
                      </a:r>
                      <a:r>
                        <a:rPr lang="ka-GE" sz="1400" b="1">
                          <a:effectLst/>
                          <a:latin typeface="Calibri"/>
                          <a:ea typeface="Calibri"/>
                          <a:cs typeface="Times New Roman"/>
                        </a:rPr>
                        <a:t> </a:t>
                      </a:r>
                      <a:r>
                        <a:rPr lang="ka-GE" sz="1400" b="1">
                          <a:effectLst/>
                          <a:latin typeface="Sylfaen"/>
                          <a:ea typeface="Calibri"/>
                          <a:cs typeface="Sylfaen"/>
                        </a:rPr>
                        <a:t>სათვალთვალო</a:t>
                      </a:r>
                      <a:r>
                        <a:rPr lang="ka-GE" sz="1400" b="1">
                          <a:effectLst/>
                          <a:latin typeface="Calibri"/>
                          <a:ea typeface="Calibri"/>
                          <a:cs typeface="Times New Roman"/>
                        </a:rPr>
                        <a:t> </a:t>
                      </a:r>
                      <a:r>
                        <a:rPr lang="ka-GE" sz="1400" b="1">
                          <a:effectLst/>
                          <a:latin typeface="Sylfaen"/>
                          <a:ea typeface="Calibri"/>
                          <a:cs typeface="Sylfaen"/>
                        </a:rPr>
                        <a:t>ჭა</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0,9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0,7</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0.7</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1.2</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1.1</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ka-GE" sz="1400" b="1" dirty="0">
                          <a:effectLst/>
                          <a:latin typeface="Sylfaen"/>
                          <a:ea typeface="Calibri"/>
                          <a:cs typeface="Sylfaen"/>
                        </a:rPr>
                        <a:t>ძირითადი</a:t>
                      </a:r>
                      <a:r>
                        <a:rPr lang="ka-GE" sz="1400" b="1" dirty="0">
                          <a:effectLst/>
                          <a:latin typeface="Calibri"/>
                          <a:ea typeface="Calibri"/>
                          <a:cs typeface="Times New Roman"/>
                        </a:rPr>
                        <a:t> </a:t>
                      </a:r>
                      <a:r>
                        <a:rPr lang="ka-GE" sz="1400" b="1" dirty="0">
                          <a:effectLst/>
                          <a:latin typeface="Sylfaen"/>
                          <a:ea typeface="Calibri"/>
                          <a:cs typeface="Sylfaen"/>
                        </a:rPr>
                        <a:t>ტერიტორია</a:t>
                      </a:r>
                      <a:r>
                        <a:rPr lang="ka-GE" sz="1400" b="1" dirty="0">
                          <a:effectLst/>
                          <a:latin typeface="Calibri"/>
                          <a:ea typeface="Calibri"/>
                          <a:cs typeface="Times New Roman"/>
                        </a:rPr>
                        <a:t>. </a:t>
                      </a:r>
                      <a:r>
                        <a:rPr lang="ka-GE" sz="1400" b="1" dirty="0" smtClean="0">
                          <a:effectLst/>
                          <a:latin typeface="Sylfaen"/>
                          <a:ea typeface="Calibri"/>
                          <a:cs typeface="Sylfaen"/>
                        </a:rPr>
                        <a:t>სადრენაჟო</a:t>
                      </a:r>
                      <a:r>
                        <a:rPr lang="ka-GE" sz="1400" b="1" dirty="0" smtClean="0">
                          <a:effectLst/>
                          <a:latin typeface="Calibri"/>
                          <a:ea typeface="Calibri"/>
                          <a:cs typeface="Times New Roman"/>
                        </a:rPr>
                        <a:t> </a:t>
                      </a:r>
                      <a:r>
                        <a:rPr lang="ka-GE" sz="1400" b="1" dirty="0">
                          <a:effectLst/>
                          <a:latin typeface="Sylfaen"/>
                          <a:ea typeface="Calibri"/>
                          <a:cs typeface="Sylfaen"/>
                        </a:rPr>
                        <a:t>სისტემა</a:t>
                      </a:r>
                      <a:r>
                        <a:rPr lang="ka-GE" sz="1400" b="1" dirty="0">
                          <a:effectLst/>
                          <a:latin typeface="Calibri"/>
                          <a:ea typeface="Calibri"/>
                          <a:cs typeface="Times New Roman"/>
                        </a:rPr>
                        <a:t> </a:t>
                      </a:r>
                      <a:r>
                        <a:rPr lang="ka-GE" sz="1400" b="1" dirty="0">
                          <a:effectLst/>
                          <a:latin typeface="Sylfaen"/>
                          <a:ea typeface="Calibri"/>
                          <a:cs typeface="Sylfaen"/>
                        </a:rPr>
                        <a:t>მდ</a:t>
                      </a:r>
                      <a:r>
                        <a:rPr lang="ka-GE" sz="1400" b="1" dirty="0">
                          <a:effectLst/>
                          <a:latin typeface="Calibri"/>
                          <a:ea typeface="Calibri"/>
                          <a:cs typeface="Times New Roman"/>
                        </a:rPr>
                        <a:t>. </a:t>
                      </a:r>
                      <a:r>
                        <a:rPr lang="ka-GE" sz="1400" b="1" dirty="0">
                          <a:effectLst/>
                          <a:latin typeface="Sylfaen"/>
                          <a:ea typeface="Calibri"/>
                          <a:cs typeface="Sylfaen"/>
                        </a:rPr>
                        <a:t>ბარცხანას</a:t>
                      </a:r>
                      <a:r>
                        <a:rPr lang="ka-GE" sz="1400" b="1" dirty="0">
                          <a:effectLst/>
                          <a:latin typeface="Calibri"/>
                          <a:ea typeface="Calibri"/>
                          <a:cs typeface="Times New Roman"/>
                        </a:rPr>
                        <a:t> </a:t>
                      </a:r>
                      <a:r>
                        <a:rPr lang="ka-GE" sz="1400" b="1" dirty="0">
                          <a:effectLst/>
                          <a:latin typeface="Sylfaen"/>
                          <a:ea typeface="Calibri"/>
                          <a:cs typeface="Sylfaen"/>
                        </a:rPr>
                        <a:t>სანაპიროზე</a:t>
                      </a:r>
                      <a:endParaRPr lang="ru-RU"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0,8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1,0</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1,1</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2,4</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1.7</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1.7</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1,2</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1,7</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1,6</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ka-GE" sz="1400" b="1">
                          <a:effectLst/>
                          <a:latin typeface="Sylfaen"/>
                          <a:ea typeface="Calibri"/>
                          <a:cs typeface="Sylfaen"/>
                        </a:rPr>
                        <a:t>ძირითადი</a:t>
                      </a:r>
                      <a:r>
                        <a:rPr lang="ka-GE" sz="1400" b="1">
                          <a:effectLst/>
                          <a:latin typeface="Calibri"/>
                          <a:ea typeface="Calibri"/>
                          <a:cs typeface="Times New Roman"/>
                        </a:rPr>
                        <a:t> </a:t>
                      </a:r>
                      <a:r>
                        <a:rPr lang="ka-GE" sz="1400" b="1">
                          <a:effectLst/>
                          <a:latin typeface="Sylfaen"/>
                          <a:ea typeface="Calibri"/>
                          <a:cs typeface="Sylfaen"/>
                        </a:rPr>
                        <a:t>ტერიტორია</a:t>
                      </a:r>
                      <a:r>
                        <a:rPr lang="ka-GE" sz="1400" b="1">
                          <a:effectLst/>
                          <a:latin typeface="Calibri"/>
                          <a:ea typeface="Calibri"/>
                          <a:cs typeface="Times New Roman"/>
                        </a:rPr>
                        <a:t>. </a:t>
                      </a:r>
                      <a:r>
                        <a:rPr lang="ka-GE" sz="1400" b="1">
                          <a:effectLst/>
                          <a:latin typeface="Sylfaen"/>
                          <a:ea typeface="Calibri"/>
                          <a:cs typeface="Sylfaen"/>
                        </a:rPr>
                        <a:t>გრუნტის</a:t>
                      </a:r>
                      <a:r>
                        <a:rPr lang="ka-GE" sz="1400" b="1">
                          <a:effectLst/>
                          <a:latin typeface="Calibri"/>
                          <a:ea typeface="Calibri"/>
                          <a:cs typeface="Times New Roman"/>
                        </a:rPr>
                        <a:t> </a:t>
                      </a:r>
                      <a:r>
                        <a:rPr lang="ka-GE" sz="1400" b="1">
                          <a:effectLst/>
                          <a:latin typeface="Sylfaen"/>
                          <a:ea typeface="Calibri"/>
                          <a:cs typeface="Sylfaen"/>
                        </a:rPr>
                        <a:t>წყლების</a:t>
                      </a:r>
                      <a:r>
                        <a:rPr lang="ka-GE" sz="1400" b="1">
                          <a:effectLst/>
                          <a:latin typeface="Calibri"/>
                          <a:ea typeface="Calibri"/>
                          <a:cs typeface="Times New Roman"/>
                        </a:rPr>
                        <a:t> </a:t>
                      </a:r>
                      <a:r>
                        <a:rPr lang="ka-GE" sz="1400" b="1">
                          <a:effectLst/>
                          <a:latin typeface="Sylfaen"/>
                          <a:ea typeface="Calibri"/>
                          <a:cs typeface="Sylfaen"/>
                        </a:rPr>
                        <a:t>სათვალთვალო</a:t>
                      </a:r>
                      <a:r>
                        <a:rPr lang="ka-GE" sz="1400" b="1">
                          <a:effectLst/>
                          <a:latin typeface="Calibri"/>
                          <a:ea typeface="Calibri"/>
                          <a:cs typeface="Times New Roman"/>
                        </a:rPr>
                        <a:t> </a:t>
                      </a:r>
                      <a:r>
                        <a:rPr lang="ka-GE" sz="1400" b="1">
                          <a:effectLst/>
                          <a:latin typeface="Sylfaen"/>
                          <a:ea typeface="Calibri"/>
                          <a:cs typeface="Sylfaen"/>
                        </a:rPr>
                        <a:t>ჭა</a:t>
                      </a:r>
                      <a:r>
                        <a:rPr lang="ka-GE" sz="1400" b="1">
                          <a:effectLst/>
                          <a:latin typeface="Calibri"/>
                          <a:ea typeface="Calibri"/>
                          <a:cs typeface="Times New Roman"/>
                        </a:rPr>
                        <a:t>. </a:t>
                      </a:r>
                      <a:r>
                        <a:rPr lang="ka-GE" sz="1400" b="1">
                          <a:effectLst/>
                          <a:latin typeface="Sylfaen"/>
                          <a:ea typeface="Calibri"/>
                          <a:cs typeface="Sylfaen"/>
                        </a:rPr>
                        <a:t>ფონი</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effectLst/>
                          <a:latin typeface="Arial Narrow"/>
                          <a:ea typeface="SimSun"/>
                          <a:cs typeface="Calibri"/>
                        </a:rPr>
                        <a:t>&lt;0,3</a:t>
                      </a:r>
                      <a:endParaRPr lang="ru-RU" sz="1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1776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1016" y="5661248"/>
            <a:ext cx="1566863"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08097"/>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ზემოქმედება  გრუნტის წყლის ხარისხზე</a:t>
            </a:r>
            <a:endParaRPr lang="ru-RU" sz="2000" b="1" i="1" dirty="0">
              <a:solidFill>
                <a:srgbClr val="FF0000"/>
              </a:solidFill>
              <a:latin typeface="Sylfaen" panose="010A0502050306030303"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808758943"/>
              </p:ext>
            </p:extLst>
          </p:nvPr>
        </p:nvGraphicFramePr>
        <p:xfrm>
          <a:off x="243263" y="1093859"/>
          <a:ext cx="8891953" cy="4171188"/>
        </p:xfrm>
        <a:graphic>
          <a:graphicData uri="http://schemas.openxmlformats.org/drawingml/2006/table">
            <a:tbl>
              <a:tblPr firstRow="1" firstCol="1" bandRow="1"/>
              <a:tblGrid>
                <a:gridCol w="1792765">
                  <a:extLst>
                    <a:ext uri="{9D8B030D-6E8A-4147-A177-3AD203B41FA5}">
                      <a16:colId xmlns:a16="http://schemas.microsoft.com/office/drawing/2014/main" val="20000"/>
                    </a:ext>
                  </a:extLst>
                </a:gridCol>
                <a:gridCol w="457075">
                  <a:extLst>
                    <a:ext uri="{9D8B030D-6E8A-4147-A177-3AD203B41FA5}">
                      <a16:colId xmlns:a16="http://schemas.microsoft.com/office/drawing/2014/main" val="20001"/>
                    </a:ext>
                  </a:extLst>
                </a:gridCol>
                <a:gridCol w="571746">
                  <a:extLst>
                    <a:ext uri="{9D8B030D-6E8A-4147-A177-3AD203B41FA5}">
                      <a16:colId xmlns:a16="http://schemas.microsoft.com/office/drawing/2014/main" val="20002"/>
                    </a:ext>
                  </a:extLst>
                </a:gridCol>
                <a:gridCol w="571746">
                  <a:extLst>
                    <a:ext uri="{9D8B030D-6E8A-4147-A177-3AD203B41FA5}">
                      <a16:colId xmlns:a16="http://schemas.microsoft.com/office/drawing/2014/main" val="20003"/>
                    </a:ext>
                  </a:extLst>
                </a:gridCol>
                <a:gridCol w="571746">
                  <a:extLst>
                    <a:ext uri="{9D8B030D-6E8A-4147-A177-3AD203B41FA5}">
                      <a16:colId xmlns:a16="http://schemas.microsoft.com/office/drawing/2014/main" val="20004"/>
                    </a:ext>
                  </a:extLst>
                </a:gridCol>
                <a:gridCol w="572555">
                  <a:extLst>
                    <a:ext uri="{9D8B030D-6E8A-4147-A177-3AD203B41FA5}">
                      <a16:colId xmlns:a16="http://schemas.microsoft.com/office/drawing/2014/main" val="20005"/>
                    </a:ext>
                  </a:extLst>
                </a:gridCol>
                <a:gridCol w="572555">
                  <a:extLst>
                    <a:ext uri="{9D8B030D-6E8A-4147-A177-3AD203B41FA5}">
                      <a16:colId xmlns:a16="http://schemas.microsoft.com/office/drawing/2014/main" val="20006"/>
                    </a:ext>
                  </a:extLst>
                </a:gridCol>
                <a:gridCol w="572555">
                  <a:extLst>
                    <a:ext uri="{9D8B030D-6E8A-4147-A177-3AD203B41FA5}">
                      <a16:colId xmlns:a16="http://schemas.microsoft.com/office/drawing/2014/main" val="20007"/>
                    </a:ext>
                  </a:extLst>
                </a:gridCol>
                <a:gridCol w="571746">
                  <a:extLst>
                    <a:ext uri="{9D8B030D-6E8A-4147-A177-3AD203B41FA5}">
                      <a16:colId xmlns:a16="http://schemas.microsoft.com/office/drawing/2014/main" val="20008"/>
                    </a:ext>
                  </a:extLst>
                </a:gridCol>
                <a:gridCol w="571746">
                  <a:extLst>
                    <a:ext uri="{9D8B030D-6E8A-4147-A177-3AD203B41FA5}">
                      <a16:colId xmlns:a16="http://schemas.microsoft.com/office/drawing/2014/main" val="20009"/>
                    </a:ext>
                  </a:extLst>
                </a:gridCol>
                <a:gridCol w="460304">
                  <a:extLst>
                    <a:ext uri="{9D8B030D-6E8A-4147-A177-3AD203B41FA5}">
                      <a16:colId xmlns:a16="http://schemas.microsoft.com/office/drawing/2014/main" val="20010"/>
                    </a:ext>
                  </a:extLst>
                </a:gridCol>
                <a:gridCol w="460304">
                  <a:extLst>
                    <a:ext uri="{9D8B030D-6E8A-4147-A177-3AD203B41FA5}">
                      <a16:colId xmlns:a16="http://schemas.microsoft.com/office/drawing/2014/main" val="20011"/>
                    </a:ext>
                  </a:extLst>
                </a:gridCol>
                <a:gridCol w="572555">
                  <a:extLst>
                    <a:ext uri="{9D8B030D-6E8A-4147-A177-3AD203B41FA5}">
                      <a16:colId xmlns:a16="http://schemas.microsoft.com/office/drawing/2014/main" val="20012"/>
                    </a:ext>
                  </a:extLst>
                </a:gridCol>
                <a:gridCol w="572555">
                  <a:extLst>
                    <a:ext uri="{9D8B030D-6E8A-4147-A177-3AD203B41FA5}">
                      <a16:colId xmlns:a16="http://schemas.microsoft.com/office/drawing/2014/main" val="20013"/>
                    </a:ext>
                  </a:extLst>
                </a:gridCol>
              </a:tblGrid>
              <a:tr h="150495">
                <a:tc rowSpan="2">
                  <a:txBody>
                    <a:bodyPr/>
                    <a:lstStyle/>
                    <a:p>
                      <a:pPr>
                        <a:lnSpc>
                          <a:spcPct val="115000"/>
                        </a:lnSpc>
                        <a:spcAft>
                          <a:spcPts val="0"/>
                        </a:spcAft>
                      </a:pPr>
                      <a:r>
                        <a:rPr lang="ka-GE" sz="1400" b="1">
                          <a:effectLst/>
                          <a:latin typeface="Sylfaen"/>
                          <a:ea typeface="Calibri"/>
                          <a:cs typeface="Sylfaen"/>
                        </a:rPr>
                        <a:t>სინჯის</a:t>
                      </a:r>
                      <a:r>
                        <a:rPr lang="ka-GE" sz="1400" b="1">
                          <a:effectLst/>
                          <a:latin typeface="Calibri"/>
                          <a:ea typeface="Calibri"/>
                          <a:cs typeface="Times New Roman"/>
                        </a:rPr>
                        <a:t> </a:t>
                      </a:r>
                      <a:r>
                        <a:rPr lang="ka-GE" sz="1400" b="1">
                          <a:effectLst/>
                          <a:latin typeface="Sylfaen"/>
                          <a:ea typeface="Calibri"/>
                          <a:cs typeface="Sylfaen"/>
                        </a:rPr>
                        <a:t>აღების</a:t>
                      </a:r>
                      <a:r>
                        <a:rPr lang="ka-GE" sz="1400" b="1">
                          <a:effectLst/>
                          <a:latin typeface="Calibri"/>
                          <a:ea typeface="Calibri"/>
                          <a:cs typeface="Times New Roman"/>
                        </a:rPr>
                        <a:t> </a:t>
                      </a:r>
                      <a:r>
                        <a:rPr lang="ka-GE" sz="1400" b="1">
                          <a:effectLst/>
                          <a:latin typeface="Sylfaen"/>
                          <a:ea typeface="Calibri"/>
                          <a:cs typeface="Sylfaen"/>
                        </a:rPr>
                        <a:t>ადგილი</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nSpc>
                          <a:spcPct val="115000"/>
                        </a:lnSpc>
                        <a:spcAft>
                          <a:spcPts val="0"/>
                        </a:spcAft>
                      </a:pPr>
                      <a:r>
                        <a:rPr lang="ka-GE" sz="1400" b="1">
                          <a:effectLst/>
                          <a:latin typeface="Sylfaen"/>
                          <a:ea typeface="Calibri"/>
                          <a:cs typeface="Sylfaen"/>
                        </a:rPr>
                        <a:t>გრუნტის</a:t>
                      </a:r>
                      <a:r>
                        <a:rPr lang="ka-GE" sz="1400" b="1">
                          <a:effectLst/>
                          <a:latin typeface="Calibri"/>
                          <a:ea typeface="Calibri"/>
                          <a:cs typeface="Times New Roman"/>
                        </a:rPr>
                        <a:t> </a:t>
                      </a:r>
                      <a:r>
                        <a:rPr lang="ka-GE" sz="1400" b="1">
                          <a:effectLst/>
                          <a:latin typeface="Sylfaen"/>
                          <a:ea typeface="Calibri"/>
                          <a:cs typeface="Sylfaen"/>
                        </a:rPr>
                        <a:t>წყლების</a:t>
                      </a:r>
                      <a:r>
                        <a:rPr lang="ka-GE" sz="1400" b="1">
                          <a:effectLst/>
                          <a:latin typeface="Calibri"/>
                          <a:ea typeface="Calibri"/>
                          <a:cs typeface="Times New Roman"/>
                        </a:rPr>
                        <a:t> </a:t>
                      </a:r>
                      <a:r>
                        <a:rPr lang="ka-GE" sz="1400" b="1">
                          <a:effectLst/>
                          <a:latin typeface="Sylfaen"/>
                          <a:ea typeface="Calibri"/>
                          <a:cs typeface="Sylfaen"/>
                        </a:rPr>
                        <a:t>ნახშირწყალბადოვანი</a:t>
                      </a:r>
                      <a:r>
                        <a:rPr lang="ka-GE" sz="1400" b="1">
                          <a:effectLst/>
                          <a:latin typeface="Calibri"/>
                          <a:ea typeface="Calibri"/>
                          <a:cs typeface="Times New Roman"/>
                        </a:rPr>
                        <a:t> </a:t>
                      </a:r>
                      <a:r>
                        <a:rPr lang="ka-GE" sz="1400" b="1">
                          <a:effectLst/>
                          <a:latin typeface="Sylfaen"/>
                          <a:ea typeface="Calibri"/>
                          <a:cs typeface="Sylfaen"/>
                        </a:rPr>
                        <a:t>დაბინძურება</a:t>
                      </a:r>
                      <a:r>
                        <a:rPr lang="ka-GE" sz="1400" b="1">
                          <a:effectLst/>
                          <a:latin typeface="Calibri"/>
                          <a:ea typeface="Calibri"/>
                          <a:cs typeface="Times New Roman"/>
                        </a:rPr>
                        <a:t> </a:t>
                      </a:r>
                      <a:r>
                        <a:rPr lang="ru-RU" sz="1400" b="1">
                          <a:effectLst/>
                          <a:latin typeface="Calibri"/>
                          <a:ea typeface="Calibri"/>
                          <a:cs typeface="Times New Roman"/>
                        </a:rPr>
                        <a:t>(TPH) </a:t>
                      </a:r>
                      <a:r>
                        <a:rPr lang="ka-GE" sz="1400" b="1">
                          <a:effectLst/>
                          <a:latin typeface="Calibri"/>
                          <a:ea typeface="Calibri"/>
                          <a:cs typeface="Times New Roman"/>
                        </a:rPr>
                        <a:t>2019 </a:t>
                      </a:r>
                      <a:r>
                        <a:rPr lang="ka-GE" sz="1400" b="1">
                          <a:effectLst/>
                          <a:latin typeface="Sylfaen"/>
                          <a:ea typeface="Calibri"/>
                          <a:cs typeface="Sylfaen"/>
                        </a:rPr>
                        <a:t>წლის</a:t>
                      </a:r>
                      <a:r>
                        <a:rPr lang="ka-GE" sz="1400" b="1">
                          <a:effectLst/>
                          <a:latin typeface="Calibri"/>
                          <a:ea typeface="Calibri"/>
                          <a:cs typeface="Times New Roman"/>
                        </a:rPr>
                        <a:t> </a:t>
                      </a:r>
                      <a:r>
                        <a:rPr lang="ka-GE" sz="1400" b="1">
                          <a:effectLst/>
                          <a:latin typeface="Sylfaen"/>
                          <a:ea typeface="Calibri"/>
                          <a:cs typeface="Sylfaen"/>
                        </a:rPr>
                        <a:t>განვლილ</a:t>
                      </a:r>
                      <a:r>
                        <a:rPr lang="ka-GE" sz="1400" b="1">
                          <a:effectLst/>
                          <a:latin typeface="Calibri"/>
                          <a:ea typeface="Calibri"/>
                          <a:cs typeface="Times New Roman"/>
                        </a:rPr>
                        <a:t> </a:t>
                      </a:r>
                      <a:r>
                        <a:rPr lang="ka-GE" sz="1400" b="1">
                          <a:effectLst/>
                          <a:latin typeface="Sylfaen"/>
                          <a:ea typeface="Calibri"/>
                          <a:cs typeface="Sylfaen"/>
                        </a:rPr>
                        <a:t>თვეებში</a:t>
                      </a:r>
                      <a:r>
                        <a:rPr lang="ka-GE" sz="1400" b="1">
                          <a:effectLst/>
                          <a:latin typeface="Calibri"/>
                          <a:ea typeface="Calibri"/>
                          <a:cs typeface="Times New Roman"/>
                        </a:rPr>
                        <a:t>  </a:t>
                      </a:r>
                      <a:r>
                        <a:rPr lang="ka-GE" sz="1400" b="1">
                          <a:effectLst/>
                          <a:latin typeface="Sylfaen"/>
                          <a:ea typeface="Calibri"/>
                          <a:cs typeface="Sylfaen"/>
                        </a:rPr>
                        <a:t>მონიტორინგის</a:t>
                      </a:r>
                      <a:r>
                        <a:rPr lang="ka-GE" sz="1400" b="1">
                          <a:effectLst/>
                          <a:latin typeface="Calibri"/>
                          <a:ea typeface="Calibri"/>
                          <a:cs typeface="Times New Roman"/>
                        </a:rPr>
                        <a:t> </a:t>
                      </a:r>
                      <a:r>
                        <a:rPr lang="ka-GE" sz="1400" b="1">
                          <a:effectLst/>
                          <a:latin typeface="Sylfaen"/>
                          <a:ea typeface="Calibri"/>
                          <a:cs typeface="Sylfaen"/>
                        </a:rPr>
                        <a:t>შედეგების</a:t>
                      </a:r>
                      <a:r>
                        <a:rPr lang="ka-GE" sz="1400" b="1">
                          <a:effectLst/>
                          <a:latin typeface="Calibri"/>
                          <a:ea typeface="Calibri"/>
                          <a:cs typeface="Times New Roman"/>
                        </a:rPr>
                        <a:t> </a:t>
                      </a:r>
                      <a:r>
                        <a:rPr lang="ka-GE" sz="1400" b="1">
                          <a:effectLst/>
                          <a:latin typeface="Sylfaen"/>
                          <a:ea typeface="Calibri"/>
                          <a:cs typeface="Sylfaen"/>
                        </a:rPr>
                        <a:t>მიხედვით</a:t>
                      </a:r>
                      <a:r>
                        <a:rPr lang="ka-GE" sz="1400" b="1">
                          <a:effectLst/>
                          <a:latin typeface="Calibri"/>
                          <a:ea typeface="Calibri"/>
                          <a:cs typeface="Times New Roman"/>
                        </a:rPr>
                        <a:t>, </a:t>
                      </a:r>
                      <a:r>
                        <a:rPr lang="ka-GE" sz="1400" b="1">
                          <a:effectLst/>
                          <a:latin typeface="Sylfaen"/>
                          <a:ea typeface="Calibri"/>
                          <a:cs typeface="Sylfaen"/>
                        </a:rPr>
                        <a:t>მგ</a:t>
                      </a:r>
                      <a:r>
                        <a:rPr lang="ka-GE" sz="1400" b="1">
                          <a:effectLst/>
                          <a:latin typeface="Calibri"/>
                          <a:ea typeface="Calibri"/>
                          <a:cs typeface="Times New Roman"/>
                        </a:rPr>
                        <a:t>/</a:t>
                      </a:r>
                      <a:r>
                        <a:rPr lang="ka-GE" sz="1400" b="1">
                          <a:effectLst/>
                          <a:latin typeface="Sylfaen"/>
                          <a:ea typeface="Calibri"/>
                          <a:cs typeface="Sylfaen"/>
                        </a:rPr>
                        <a:t>ლ</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50495">
                <a:tc vMerge="1">
                  <a:txBody>
                    <a:bodyPr/>
                    <a:lstStyle/>
                    <a:p>
                      <a:endParaRPr lang="ru-RU"/>
                    </a:p>
                  </a:txBody>
                  <a:tcPr/>
                </a:tc>
                <a:tc>
                  <a:txBody>
                    <a:bodyPr/>
                    <a:lstStyle/>
                    <a:p>
                      <a:pPr algn="ctr">
                        <a:lnSpc>
                          <a:spcPct val="115000"/>
                        </a:lnSpc>
                        <a:spcAft>
                          <a:spcPts val="0"/>
                        </a:spcAft>
                      </a:pPr>
                      <a:r>
                        <a:rPr lang="ru-RU" sz="1400">
                          <a:effectLst/>
                          <a:latin typeface="Arial Narrow"/>
                          <a:ea typeface="Calibri"/>
                          <a:cs typeface="Arial"/>
                        </a:rPr>
                        <a:t>I</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Arial Narrow"/>
                          <a:ea typeface="Calibri"/>
                          <a:cs typeface="Arial"/>
                        </a:rPr>
                        <a:t>II</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Arial Narrow"/>
                          <a:ea typeface="Calibri"/>
                          <a:cs typeface="Arial"/>
                        </a:rPr>
                        <a:t>III</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Calibri"/>
                          <a:ea typeface="Calibri"/>
                          <a:cs typeface="Arial"/>
                        </a:rPr>
                        <a:t>IV</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Calibri"/>
                          <a:ea typeface="Calibri"/>
                          <a:cs typeface="Arial"/>
                        </a:rPr>
                        <a:t>V</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Calibri"/>
                          <a:ea typeface="Calibri"/>
                          <a:cs typeface="Arial"/>
                        </a:rPr>
                        <a:t>VI</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Calibri"/>
                          <a:ea typeface="Calibri"/>
                          <a:cs typeface="Arial"/>
                        </a:rPr>
                        <a:t>VI</a:t>
                      </a:r>
                      <a:r>
                        <a:rPr lang="ru-RU" sz="1400">
                          <a:effectLst/>
                          <a:latin typeface="Arial Narrow"/>
                          <a:ea typeface="Calibri"/>
                          <a:cs typeface="Arial"/>
                        </a:rPr>
                        <a:t> I</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Calibri"/>
                          <a:ea typeface="Calibri"/>
                          <a:cs typeface="Arial"/>
                        </a:rPr>
                        <a:t>VI</a:t>
                      </a:r>
                      <a:r>
                        <a:rPr lang="ru-RU" sz="1400">
                          <a:effectLst/>
                          <a:latin typeface="Arial Narrow"/>
                          <a:ea typeface="Calibri"/>
                          <a:cs typeface="Arial"/>
                        </a:rPr>
                        <a:t> I I</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Arial Narrow"/>
                          <a:ea typeface="Calibri"/>
                          <a:cs typeface="Arial"/>
                        </a:rPr>
                        <a:t>I</a:t>
                      </a:r>
                      <a:r>
                        <a:rPr lang="ru-RU" sz="1400">
                          <a:effectLst/>
                          <a:latin typeface="Calibri"/>
                          <a:ea typeface="Calibri"/>
                          <a:cs typeface="Arial"/>
                        </a:rPr>
                        <a:t>X</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Calibri"/>
                          <a:ea typeface="Calibri"/>
                          <a:cs typeface="Arial"/>
                        </a:rPr>
                        <a:t>X</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Calibri"/>
                          <a:ea typeface="Calibri"/>
                          <a:cs typeface="Arial"/>
                        </a:rPr>
                        <a:t>X</a:t>
                      </a:r>
                      <a:r>
                        <a:rPr lang="ru-RU" sz="1400">
                          <a:effectLst/>
                          <a:latin typeface="Arial Narrow"/>
                          <a:ea typeface="Calibri"/>
                          <a:cs typeface="Arial"/>
                        </a:rPr>
                        <a:t>I</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Calibri"/>
                          <a:ea typeface="Calibri"/>
                          <a:cs typeface="Arial"/>
                        </a:rPr>
                        <a:t>X</a:t>
                      </a:r>
                      <a:r>
                        <a:rPr lang="ru-RU" sz="1400">
                          <a:effectLst/>
                          <a:latin typeface="Arial Narrow"/>
                          <a:ea typeface="Calibri"/>
                          <a:cs typeface="Arial"/>
                        </a:rPr>
                        <a:t>II</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Calibri"/>
                          <a:ea typeface="Calibri"/>
                          <a:cs typeface="Arial"/>
                        </a:rPr>
                        <a:t>I </a:t>
                      </a:r>
                      <a:r>
                        <a:rPr lang="ru-RU" sz="1400" dirty="0" smtClean="0">
                          <a:effectLst/>
                          <a:latin typeface="Calibri"/>
                          <a:ea typeface="Calibri"/>
                          <a:cs typeface="Arial"/>
                        </a:rPr>
                        <a:t>2020</a:t>
                      </a:r>
                      <a:endParaRPr lang="ru-RU"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ka-GE" sz="1400">
                          <a:effectLst/>
                          <a:latin typeface="Sylfaen"/>
                          <a:ea typeface="Calibri"/>
                          <a:cs typeface="Sylfaen"/>
                        </a:rPr>
                        <a:t>სადრენაჟო</a:t>
                      </a:r>
                      <a:r>
                        <a:rPr lang="ka-GE" sz="1400">
                          <a:effectLst/>
                          <a:latin typeface="Calibri"/>
                          <a:ea typeface="Calibri"/>
                          <a:cs typeface="Sylfaen"/>
                        </a:rPr>
                        <a:t> </a:t>
                      </a:r>
                      <a:r>
                        <a:rPr lang="ka-GE" sz="1400">
                          <a:effectLst/>
                          <a:latin typeface="Sylfaen"/>
                          <a:ea typeface="Calibri"/>
                          <a:cs typeface="Sylfaen"/>
                        </a:rPr>
                        <a:t>სისტემა</a:t>
                      </a:r>
                      <a:r>
                        <a:rPr lang="ka-GE" sz="1400">
                          <a:effectLst/>
                          <a:latin typeface="Calibri"/>
                          <a:ea typeface="Calibri"/>
                          <a:cs typeface="Sylfaen"/>
                        </a:rPr>
                        <a:t> </a:t>
                      </a:r>
                      <a:r>
                        <a:rPr lang="ka-GE" sz="1400">
                          <a:effectLst/>
                          <a:latin typeface="Sylfaen"/>
                          <a:ea typeface="Calibri"/>
                          <a:cs typeface="Sylfaen"/>
                        </a:rPr>
                        <a:t>კაპრეშუმის</a:t>
                      </a:r>
                      <a:r>
                        <a:rPr lang="ka-GE" sz="1400">
                          <a:effectLst/>
                          <a:latin typeface="Calibri"/>
                          <a:ea typeface="Calibri"/>
                          <a:cs typeface="Sylfaen"/>
                        </a:rPr>
                        <a:t> </a:t>
                      </a:r>
                      <a:r>
                        <a:rPr lang="ka-GE" sz="1400">
                          <a:effectLst/>
                          <a:latin typeface="Sylfaen"/>
                          <a:ea typeface="Calibri"/>
                          <a:cs typeface="Sylfaen"/>
                        </a:rPr>
                        <a:t>პარკში</a:t>
                      </a:r>
                      <a:r>
                        <a:rPr lang="ka-GE" sz="1400">
                          <a:effectLst/>
                          <a:latin typeface="Calibri"/>
                          <a:ea typeface="Calibri"/>
                          <a:cs typeface="Sylfaen"/>
                        </a:rPr>
                        <a:t>.</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ka-GE" sz="1400">
                          <a:effectLst/>
                          <a:latin typeface="Sylfaen"/>
                          <a:ea typeface="Calibri"/>
                          <a:cs typeface="Sylfaen"/>
                        </a:rPr>
                        <a:t>სადრენაჟო</a:t>
                      </a:r>
                      <a:r>
                        <a:rPr lang="ka-GE" sz="1400">
                          <a:effectLst/>
                          <a:latin typeface="Calibri"/>
                          <a:ea typeface="Calibri"/>
                          <a:cs typeface="Sylfaen"/>
                        </a:rPr>
                        <a:t> </a:t>
                      </a:r>
                      <a:r>
                        <a:rPr lang="ka-GE" sz="1400">
                          <a:effectLst/>
                          <a:latin typeface="Sylfaen"/>
                          <a:ea typeface="Calibri"/>
                          <a:cs typeface="Sylfaen"/>
                        </a:rPr>
                        <a:t>სისტემა</a:t>
                      </a:r>
                      <a:r>
                        <a:rPr lang="ka-GE" sz="1400">
                          <a:effectLst/>
                          <a:latin typeface="Calibri"/>
                          <a:ea typeface="Calibri"/>
                          <a:cs typeface="Sylfaen"/>
                        </a:rPr>
                        <a:t> </a:t>
                      </a:r>
                      <a:r>
                        <a:rPr lang="ka-GE" sz="1400">
                          <a:effectLst/>
                          <a:latin typeface="Sylfaen"/>
                          <a:ea typeface="Calibri"/>
                          <a:cs typeface="Sylfaen"/>
                        </a:rPr>
                        <a:t>კაპრეშუმის</a:t>
                      </a:r>
                      <a:r>
                        <a:rPr lang="ka-GE" sz="1400">
                          <a:effectLst/>
                          <a:latin typeface="Calibri"/>
                          <a:ea typeface="Calibri"/>
                          <a:cs typeface="Sylfaen"/>
                        </a:rPr>
                        <a:t> </a:t>
                      </a:r>
                      <a:r>
                        <a:rPr lang="ka-GE" sz="1400">
                          <a:effectLst/>
                          <a:latin typeface="Sylfaen"/>
                          <a:ea typeface="Calibri"/>
                          <a:cs typeface="Sylfaen"/>
                        </a:rPr>
                        <a:t>პარკში</a:t>
                      </a:r>
                      <a:r>
                        <a:rPr lang="ka-GE" sz="1400">
                          <a:effectLst/>
                          <a:latin typeface="Calibri"/>
                          <a:ea typeface="Calibri"/>
                          <a:cs typeface="Sylfaen"/>
                        </a:rPr>
                        <a:t>.</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rial Narrow"/>
                          <a:ea typeface="SimSun"/>
                          <a:cs typeface="Arial"/>
                        </a:rPr>
                        <a:t>-</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rial Narrow"/>
                          <a:ea typeface="SimSun"/>
                          <a:cs typeface="Arial"/>
                        </a:rPr>
                        <a:t>-</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rial Narrow"/>
                          <a:ea typeface="SimSun"/>
                          <a:cs typeface="Arial"/>
                        </a:rPr>
                        <a:t>-</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rial Narrow"/>
                          <a:ea typeface="SimSun"/>
                          <a:cs typeface="Arial"/>
                        </a:rPr>
                        <a:t>-</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ka-GE" sz="1400">
                          <a:effectLst/>
                          <a:latin typeface="Sylfaen"/>
                          <a:ea typeface="Calibri"/>
                          <a:cs typeface="Sylfaen"/>
                        </a:rPr>
                        <a:t>სათვალთვალო</a:t>
                      </a:r>
                      <a:r>
                        <a:rPr lang="ka-GE" sz="1400">
                          <a:effectLst/>
                          <a:latin typeface="Calibri"/>
                          <a:ea typeface="Calibri"/>
                          <a:cs typeface="Sylfaen"/>
                        </a:rPr>
                        <a:t> </a:t>
                      </a:r>
                      <a:r>
                        <a:rPr lang="ka-GE" sz="1400">
                          <a:effectLst/>
                          <a:latin typeface="Sylfaen"/>
                          <a:ea typeface="Calibri"/>
                          <a:cs typeface="Sylfaen"/>
                        </a:rPr>
                        <a:t>ჭა</a:t>
                      </a:r>
                      <a:r>
                        <a:rPr lang="ka-GE" sz="1400">
                          <a:effectLst/>
                          <a:latin typeface="Calibri"/>
                          <a:ea typeface="Calibri"/>
                          <a:cs typeface="Sylfaen"/>
                        </a:rPr>
                        <a:t> </a:t>
                      </a:r>
                      <a:r>
                        <a:rPr lang="ka-GE" sz="1400">
                          <a:effectLst/>
                          <a:latin typeface="Sylfaen"/>
                          <a:ea typeface="Calibri"/>
                          <a:cs typeface="Sylfaen"/>
                        </a:rPr>
                        <a:t>ნავთობშლამების</a:t>
                      </a:r>
                      <a:r>
                        <a:rPr lang="ka-GE" sz="1400">
                          <a:effectLst/>
                          <a:latin typeface="Calibri"/>
                          <a:ea typeface="Calibri"/>
                          <a:cs typeface="Sylfaen"/>
                        </a:rPr>
                        <a:t> </a:t>
                      </a:r>
                      <a:r>
                        <a:rPr lang="ka-GE" sz="1400">
                          <a:effectLst/>
                          <a:latin typeface="Sylfaen"/>
                          <a:ea typeface="Calibri"/>
                          <a:cs typeface="Sylfaen"/>
                        </a:rPr>
                        <a:t>დროებით</a:t>
                      </a:r>
                      <a:r>
                        <a:rPr lang="ka-GE" sz="1400">
                          <a:effectLst/>
                          <a:latin typeface="Calibri"/>
                          <a:ea typeface="Calibri"/>
                          <a:cs typeface="Sylfaen"/>
                        </a:rPr>
                        <a:t> </a:t>
                      </a:r>
                      <a:r>
                        <a:rPr lang="ka-GE" sz="1400">
                          <a:effectLst/>
                          <a:latin typeface="Sylfaen"/>
                          <a:ea typeface="Calibri"/>
                          <a:cs typeface="Sylfaen"/>
                        </a:rPr>
                        <a:t>საცავთან</a:t>
                      </a:r>
                      <a:r>
                        <a:rPr lang="ka-GE" sz="1400">
                          <a:effectLst/>
                          <a:latin typeface="Calibri"/>
                          <a:ea typeface="Calibri"/>
                          <a:cs typeface="Sylfaen"/>
                        </a:rPr>
                        <a:t> </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ka-GE" sz="1400">
                          <a:effectLst/>
                          <a:latin typeface="Sylfaen"/>
                          <a:ea typeface="Calibri"/>
                          <a:cs typeface="Sylfaen"/>
                        </a:rPr>
                        <a:t>სათვალთვალო</a:t>
                      </a:r>
                      <a:r>
                        <a:rPr lang="ka-GE" sz="1400">
                          <a:effectLst/>
                          <a:latin typeface="Calibri"/>
                          <a:ea typeface="Calibri"/>
                          <a:cs typeface="Arial"/>
                        </a:rPr>
                        <a:t> </a:t>
                      </a:r>
                      <a:r>
                        <a:rPr lang="ka-GE" sz="1400">
                          <a:effectLst/>
                          <a:latin typeface="Sylfaen"/>
                          <a:ea typeface="Calibri"/>
                          <a:cs typeface="Sylfaen"/>
                        </a:rPr>
                        <a:t>ჭა</a:t>
                      </a:r>
                      <a:r>
                        <a:rPr lang="ka-GE" sz="1400">
                          <a:effectLst/>
                          <a:latin typeface="Calibri"/>
                          <a:ea typeface="Calibri"/>
                          <a:cs typeface="Arial"/>
                        </a:rPr>
                        <a:t> </a:t>
                      </a:r>
                      <a:r>
                        <a:rPr lang="ka-GE" sz="1400">
                          <a:effectLst/>
                          <a:latin typeface="Sylfaen"/>
                          <a:ea typeface="Calibri"/>
                          <a:cs typeface="Sylfaen"/>
                        </a:rPr>
                        <a:t>შპს</a:t>
                      </a:r>
                      <a:r>
                        <a:rPr lang="ka-GE" sz="1400">
                          <a:effectLst/>
                          <a:latin typeface="Calibri"/>
                          <a:ea typeface="Calibri"/>
                          <a:cs typeface="Arial"/>
                        </a:rPr>
                        <a:t> ,,</a:t>
                      </a:r>
                      <a:r>
                        <a:rPr lang="ka-GE" sz="1400">
                          <a:effectLst/>
                          <a:latin typeface="Sylfaen"/>
                          <a:ea typeface="Calibri"/>
                          <a:cs typeface="Sylfaen"/>
                        </a:rPr>
                        <a:t>სიგმატიქსის</a:t>
                      </a:r>
                      <a:r>
                        <a:rPr lang="ka-GE" sz="1400">
                          <a:effectLst/>
                          <a:latin typeface="Calibri"/>
                          <a:ea typeface="Calibri"/>
                          <a:cs typeface="Arial"/>
                        </a:rPr>
                        <a:t>“ </a:t>
                      </a:r>
                      <a:r>
                        <a:rPr lang="ka-GE" sz="1400">
                          <a:effectLst/>
                          <a:latin typeface="Sylfaen"/>
                          <a:ea typeface="Calibri"/>
                          <a:cs typeface="Sylfaen"/>
                        </a:rPr>
                        <a:t>ტერიტორიასთან</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ka-GE" sz="1400">
                          <a:effectLst/>
                          <a:latin typeface="Sylfaen"/>
                          <a:ea typeface="Calibri"/>
                          <a:cs typeface="Sylfaen"/>
                        </a:rPr>
                        <a:t>სათვალთვალო</a:t>
                      </a:r>
                      <a:r>
                        <a:rPr lang="ka-GE" sz="1400">
                          <a:effectLst/>
                          <a:latin typeface="Calibri"/>
                          <a:ea typeface="Calibri"/>
                          <a:cs typeface="Sylfaen"/>
                        </a:rPr>
                        <a:t> </a:t>
                      </a:r>
                      <a:r>
                        <a:rPr lang="ka-GE" sz="1400">
                          <a:effectLst/>
                          <a:latin typeface="Sylfaen"/>
                          <a:ea typeface="Calibri"/>
                          <a:cs typeface="Sylfaen"/>
                        </a:rPr>
                        <a:t>ჭა</a:t>
                      </a:r>
                      <a:r>
                        <a:rPr lang="ka-GE" sz="1400">
                          <a:effectLst/>
                          <a:latin typeface="Calibri"/>
                          <a:ea typeface="Calibri"/>
                          <a:cs typeface="Sylfaen"/>
                        </a:rPr>
                        <a:t> </a:t>
                      </a:r>
                      <a:r>
                        <a:rPr lang="ka-GE" sz="1400">
                          <a:effectLst/>
                          <a:latin typeface="Sylfaen"/>
                          <a:ea typeface="Calibri"/>
                          <a:cs typeface="Sylfaen"/>
                        </a:rPr>
                        <a:t>ნავთობშლამების</a:t>
                      </a:r>
                      <a:r>
                        <a:rPr lang="ka-GE" sz="1400">
                          <a:effectLst/>
                          <a:latin typeface="Calibri"/>
                          <a:ea typeface="Calibri"/>
                          <a:cs typeface="Sylfaen"/>
                        </a:rPr>
                        <a:t> </a:t>
                      </a:r>
                      <a:r>
                        <a:rPr lang="ka-GE" sz="1400">
                          <a:effectLst/>
                          <a:latin typeface="Sylfaen"/>
                          <a:ea typeface="Calibri"/>
                          <a:cs typeface="Sylfaen"/>
                        </a:rPr>
                        <a:t>დროებით</a:t>
                      </a:r>
                      <a:r>
                        <a:rPr lang="ka-GE" sz="1400">
                          <a:effectLst/>
                          <a:latin typeface="Calibri"/>
                          <a:ea typeface="Calibri"/>
                          <a:cs typeface="Sylfaen"/>
                        </a:rPr>
                        <a:t> </a:t>
                      </a:r>
                      <a:r>
                        <a:rPr lang="ka-GE" sz="1400">
                          <a:effectLst/>
                          <a:latin typeface="Sylfaen"/>
                          <a:ea typeface="Calibri"/>
                          <a:cs typeface="Sylfaen"/>
                        </a:rPr>
                        <a:t>საცავთან</a:t>
                      </a:r>
                      <a:r>
                        <a:rPr lang="ka-GE" sz="1400">
                          <a:effectLst/>
                          <a:latin typeface="Calibri"/>
                          <a:ea typeface="Calibri"/>
                          <a:cs typeface="Sylfaen"/>
                        </a:rPr>
                        <a:t> </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Arial Narrow"/>
                          <a:ea typeface="SimSun"/>
                          <a:cs typeface="Calibri"/>
                        </a:rPr>
                        <a:t>&lt;0,3</a:t>
                      </a:r>
                      <a:endParaRPr lang="ru-RU"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1878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5378962"/>
            <a:ext cx="1566863"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801336437"/>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43608" y="1011242"/>
            <a:ext cx="3096344" cy="410882"/>
          </a:xfrm>
          <a:prstGeom prst="rect">
            <a:avLst/>
          </a:prstGeom>
        </p:spPr>
        <p:txBody>
          <a:bodyPr wrap="square">
            <a:spAutoFit/>
          </a:bodyPr>
          <a:lstStyle/>
          <a:p>
            <a:pPr marL="285750" indent="-285750">
              <a:lnSpc>
                <a:spcPct val="115000"/>
              </a:lnSpc>
              <a:spcBef>
                <a:spcPts val="1000"/>
              </a:spcBef>
              <a:spcAft>
                <a:spcPts val="0"/>
              </a:spcAft>
              <a:buFont typeface="Arial" panose="020B0604020202020204" pitchFamily="34" charset="0"/>
              <a:buChar char="•"/>
            </a:pPr>
            <a:r>
              <a:rPr lang="ru-RU" b="1" i="1" dirty="0" err="1">
                <a:solidFill>
                  <a:srgbClr val="C00000"/>
                </a:solidFill>
                <a:latin typeface="Sylfaen"/>
                <a:ea typeface="Times New Roman"/>
                <a:cs typeface="Sylfaen"/>
              </a:rPr>
              <a:t>ზემოქმედება</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ფლორაზე</a:t>
            </a:r>
            <a:endParaRPr lang="ru-RU" b="1" i="1" dirty="0">
              <a:solidFill>
                <a:srgbClr val="C00000"/>
              </a:solidFill>
              <a:effectLst/>
              <a:latin typeface="Cambria"/>
              <a:ea typeface="Times New Roman"/>
              <a:cs typeface="Times New Roman"/>
            </a:endParaRPr>
          </a:p>
        </p:txBody>
      </p:sp>
      <p:sp>
        <p:nvSpPr>
          <p:cNvPr id="5" name="Прямоугольник 4"/>
          <p:cNvSpPr/>
          <p:nvPr/>
        </p:nvSpPr>
        <p:spPr>
          <a:xfrm>
            <a:off x="1078638" y="1441517"/>
            <a:ext cx="2876108" cy="369332"/>
          </a:xfrm>
          <a:prstGeom prst="rect">
            <a:avLst/>
          </a:prstGeom>
        </p:spPr>
        <p:txBody>
          <a:bodyPr wrap="non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ზემოქმედება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ფაუნაზე</a:t>
            </a:r>
            <a:r>
              <a:rPr lang="ru-RU" b="1" i="1" dirty="0">
                <a:solidFill>
                  <a:srgbClr val="C00000"/>
                </a:solidFill>
                <a:ea typeface="Calibri"/>
                <a:cs typeface="Times New Roman"/>
              </a:rPr>
              <a:t>:</a:t>
            </a:r>
            <a:endParaRPr lang="ru-RU" b="1" i="1" dirty="0">
              <a:solidFill>
                <a:srgbClr val="C00000"/>
              </a:solidFill>
            </a:endParaRPr>
          </a:p>
        </p:txBody>
      </p:sp>
      <p:sp>
        <p:nvSpPr>
          <p:cNvPr id="6" name="Прямоугольник 5"/>
          <p:cNvSpPr/>
          <p:nvPr/>
        </p:nvSpPr>
        <p:spPr>
          <a:xfrm>
            <a:off x="1078638" y="1810921"/>
            <a:ext cx="7813316" cy="646331"/>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შესაძლო</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ვიზუალურ</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ლანდშაფტური</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ცვლილებები</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მშენებლობის</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და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ექსპლუატაციის</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დროს</a:t>
            </a:r>
            <a:endParaRPr lang="ru-RU" b="1" i="1" dirty="0">
              <a:solidFill>
                <a:srgbClr val="C00000"/>
              </a:solidFill>
            </a:endParaRPr>
          </a:p>
        </p:txBody>
      </p:sp>
      <p:sp>
        <p:nvSpPr>
          <p:cNvPr id="8" name="Прямоугольник 7"/>
          <p:cNvSpPr/>
          <p:nvPr/>
        </p:nvSpPr>
        <p:spPr>
          <a:xfrm>
            <a:off x="1187624" y="2483936"/>
            <a:ext cx="7704330" cy="369332"/>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ზემოქმედება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დემოგრაფიულ</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სიტუაციაზე</a:t>
            </a:r>
            <a:endParaRPr lang="ru-RU" b="1" i="1" dirty="0">
              <a:solidFill>
                <a:srgbClr val="C00000"/>
              </a:solidFill>
            </a:endParaRPr>
          </a:p>
        </p:txBody>
      </p:sp>
      <p:sp>
        <p:nvSpPr>
          <p:cNvPr id="9" name="Прямоугольник 8"/>
          <p:cNvSpPr/>
          <p:nvPr/>
        </p:nvSpPr>
        <p:spPr>
          <a:xfrm>
            <a:off x="1187624" y="2905011"/>
            <a:ext cx="7704330" cy="729430"/>
          </a:xfrm>
          <a:prstGeom prst="rect">
            <a:avLst/>
          </a:prstGeom>
        </p:spPr>
        <p:txBody>
          <a:bodyPr wrap="square">
            <a:spAutoFit/>
          </a:bodyPr>
          <a:lstStyle/>
          <a:p>
            <a:pPr marL="285750" indent="-285750">
              <a:lnSpc>
                <a:spcPct val="115000"/>
              </a:lnSpc>
              <a:spcBef>
                <a:spcPts val="1000"/>
              </a:spcBef>
              <a:spcAft>
                <a:spcPts val="0"/>
              </a:spcAft>
              <a:buFont typeface="Arial" panose="020B0604020202020204" pitchFamily="34" charset="0"/>
              <a:buChar char="•"/>
            </a:pPr>
            <a:r>
              <a:rPr lang="ru-RU" b="1" i="1" dirty="0" err="1">
                <a:solidFill>
                  <a:srgbClr val="C00000"/>
                </a:solidFill>
                <a:latin typeface="Sylfaen"/>
                <a:ea typeface="Times New Roman"/>
                <a:cs typeface="Sylfaen"/>
              </a:rPr>
              <a:t>ზემოქმედება</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ისტორიულ</a:t>
            </a:r>
            <a:r>
              <a:rPr lang="ru-RU" b="1" i="1" dirty="0" err="1">
                <a:solidFill>
                  <a:srgbClr val="C00000"/>
                </a:solidFill>
                <a:latin typeface="Cambria"/>
                <a:ea typeface="Times New Roman"/>
                <a:cs typeface="Times New Roman"/>
              </a:rPr>
              <a:t>-</a:t>
            </a:r>
            <a:r>
              <a:rPr lang="ru-RU" b="1" i="1" dirty="0" err="1">
                <a:solidFill>
                  <a:srgbClr val="C00000"/>
                </a:solidFill>
                <a:latin typeface="Sylfaen"/>
                <a:ea typeface="Times New Roman"/>
                <a:cs typeface="Sylfaen"/>
              </a:rPr>
              <a:t>კულტურულ</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მემკვიდრეობაზე</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და</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დაცულ</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ტერიტორიებზე</a:t>
            </a:r>
            <a:endParaRPr lang="ru-RU" b="1" i="1" dirty="0">
              <a:solidFill>
                <a:srgbClr val="C00000"/>
              </a:solidFill>
              <a:effectLst/>
              <a:latin typeface="Cambria"/>
              <a:ea typeface="Times New Roman"/>
              <a:cs typeface="Times New Roman"/>
            </a:endParaRPr>
          </a:p>
        </p:txBody>
      </p:sp>
      <p:sp>
        <p:nvSpPr>
          <p:cNvPr id="10" name="Прямоугольник 9"/>
          <p:cNvSpPr/>
          <p:nvPr/>
        </p:nvSpPr>
        <p:spPr>
          <a:xfrm>
            <a:off x="1222125" y="3634534"/>
            <a:ext cx="5726143" cy="369332"/>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ჯანდაცვა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და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უსაფრთხოება</a:t>
            </a:r>
            <a:endParaRPr lang="ru-RU" b="1" i="1" dirty="0">
              <a:solidFill>
                <a:srgbClr val="C00000"/>
              </a:solidFill>
            </a:endParaRPr>
          </a:p>
        </p:txBody>
      </p:sp>
      <p:sp>
        <p:nvSpPr>
          <p:cNvPr id="11" name="Прямоугольник 10"/>
          <p:cNvSpPr/>
          <p:nvPr/>
        </p:nvSpPr>
        <p:spPr>
          <a:xfrm>
            <a:off x="1222125" y="4149080"/>
            <a:ext cx="5726143" cy="369332"/>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ზემოქმედება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სატრანსპორტო</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ნაკადებზე</a:t>
            </a:r>
            <a:r>
              <a:rPr lang="ru-RU" b="1" i="1" dirty="0">
                <a:solidFill>
                  <a:srgbClr val="C00000"/>
                </a:solidFill>
                <a:ea typeface="Calibri"/>
                <a:cs typeface="Times New Roman"/>
              </a:rPr>
              <a:t>:</a:t>
            </a:r>
            <a:endParaRPr lang="ru-RU" b="1" i="1" dirty="0">
              <a:solidFill>
                <a:srgbClr val="C00000"/>
              </a:solidFill>
            </a:endParaRPr>
          </a:p>
        </p:txBody>
      </p:sp>
      <p:sp>
        <p:nvSpPr>
          <p:cNvPr id="12" name="Прямоугольник 11"/>
          <p:cNvSpPr/>
          <p:nvPr/>
        </p:nvSpPr>
        <p:spPr>
          <a:xfrm>
            <a:off x="1197008" y="4539980"/>
            <a:ext cx="7669833" cy="369332"/>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ზემოქმედება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არსებულ</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ტექნოლოგიურ</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ინფრასტრუქტურაზე</a:t>
            </a:r>
            <a:r>
              <a:rPr lang="ru-RU" b="1" i="1" dirty="0">
                <a:solidFill>
                  <a:srgbClr val="C00000"/>
                </a:solidFill>
                <a:ea typeface="Calibri"/>
                <a:cs typeface="Times New Roman"/>
              </a:rPr>
              <a:t>:</a:t>
            </a:r>
            <a:endParaRPr lang="ru-RU" b="1" i="1" dirty="0">
              <a:solidFill>
                <a:srgbClr val="C00000"/>
              </a:solidFill>
            </a:endParaRPr>
          </a:p>
        </p:txBody>
      </p:sp>
      <p:sp>
        <p:nvSpPr>
          <p:cNvPr id="13" name="Прямоугольник 12"/>
          <p:cNvSpPr/>
          <p:nvPr/>
        </p:nvSpPr>
        <p:spPr>
          <a:xfrm>
            <a:off x="1187626" y="4913683"/>
            <a:ext cx="5544616" cy="410882"/>
          </a:xfrm>
          <a:prstGeom prst="rect">
            <a:avLst/>
          </a:prstGeom>
        </p:spPr>
        <p:txBody>
          <a:bodyPr wrap="square">
            <a:spAutoFit/>
          </a:bodyPr>
          <a:lstStyle/>
          <a:p>
            <a:pPr marL="285750" indent="-285750">
              <a:lnSpc>
                <a:spcPct val="115000"/>
              </a:lnSpc>
              <a:spcBef>
                <a:spcPts val="1000"/>
              </a:spcBef>
              <a:spcAft>
                <a:spcPts val="0"/>
              </a:spcAft>
              <a:buFont typeface="Arial" panose="020B0604020202020204" pitchFamily="34" charset="0"/>
              <a:buChar char="•"/>
            </a:pPr>
            <a:r>
              <a:rPr lang="ru-RU" b="1" i="1" dirty="0" err="1">
                <a:solidFill>
                  <a:srgbClr val="C00000"/>
                </a:solidFill>
                <a:latin typeface="Sylfaen"/>
                <a:ea typeface="Times New Roman"/>
                <a:cs typeface="Sylfaen"/>
              </a:rPr>
              <a:t>ზემოქმედება</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გეოლოგიურ</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გარემოზე</a:t>
            </a:r>
            <a:endParaRPr lang="ru-RU" b="1" i="1" dirty="0">
              <a:solidFill>
                <a:srgbClr val="C00000"/>
              </a:solidFill>
              <a:effectLst/>
              <a:latin typeface="Cambria"/>
              <a:ea typeface="Times New Roman"/>
              <a:cs typeface="Times New Roman"/>
            </a:endParaRPr>
          </a:p>
        </p:txBody>
      </p:sp>
      <p:sp>
        <p:nvSpPr>
          <p:cNvPr id="14" name="Прямоугольник 13"/>
          <p:cNvSpPr/>
          <p:nvPr/>
        </p:nvSpPr>
        <p:spPr>
          <a:xfrm>
            <a:off x="1225238" y="5344922"/>
            <a:ext cx="4066877" cy="369332"/>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კუმულაციური</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ზემოქმედება</a:t>
            </a:r>
            <a:endParaRPr lang="ru-RU" b="1" i="1" dirty="0">
              <a:solidFill>
                <a:srgbClr val="C00000"/>
              </a:solidFill>
            </a:endParaRPr>
          </a:p>
        </p:txBody>
      </p:sp>
      <p:pic>
        <p:nvPicPr>
          <p:cNvPr id="19" name="Picture 13" descr="j0437273.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8184" y="4909312"/>
            <a:ext cx="2324380" cy="171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descr="C:\Documents and Settings\Yvette\Local Settings\Temporary Internet Files\Content.IE5\5O4UR69G\MCj0438044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3066" y="4731693"/>
            <a:ext cx="1570236" cy="122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687395"/>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596411" y="188644"/>
            <a:ext cx="8229600" cy="490537"/>
          </a:xfrm>
        </p:spPr>
        <p:txBody>
          <a:bodyPr/>
          <a:lstStyle/>
          <a:p>
            <a:pPr algn="r" eaLnBrk="1" fontAlgn="auto" hangingPunct="1">
              <a:spcAft>
                <a:spcPts val="0"/>
              </a:spcAft>
              <a:defRPr/>
            </a:pPr>
            <a:r>
              <a:rPr lang="ka-GE" sz="2400" dirty="0" smtClean="0">
                <a:solidFill>
                  <a:srgbClr val="FF3300"/>
                </a:solidFill>
                <a:effectLst>
                  <a:outerShdw blurRad="38100" dist="38100" dir="2700000" algn="tl">
                    <a:srgbClr val="C0C0C0"/>
                  </a:outerShdw>
                </a:effectLst>
              </a:rPr>
              <a:t>ნარჩენების მართვა</a:t>
            </a:r>
            <a:endParaRPr lang="ru-RU" sz="2400" dirty="0">
              <a:solidFill>
                <a:srgbClr val="FF3300"/>
              </a:solidFill>
              <a:effectLst>
                <a:outerShdw blurRad="38100" dist="38100" dir="2700000" algn="tl">
                  <a:srgbClr val="C0C0C0"/>
                </a:outerShdw>
              </a:effectLst>
            </a:endParaRPr>
          </a:p>
        </p:txBody>
      </p:sp>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Схема 15"/>
          <p:cNvGraphicFramePr/>
          <p:nvPr>
            <p:extLst>
              <p:ext uri="{D42A27DB-BD31-4B8C-83A1-F6EECF244321}">
                <p14:modId xmlns:p14="http://schemas.microsoft.com/office/powerpoint/2010/main" val="877809971"/>
              </p:ext>
            </p:extLst>
          </p:nvPr>
        </p:nvGraphicFramePr>
        <p:xfrm>
          <a:off x="315262" y="693767"/>
          <a:ext cx="8721234" cy="26722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Прямоугольник 2"/>
          <p:cNvSpPr/>
          <p:nvPr/>
        </p:nvSpPr>
        <p:spPr>
          <a:xfrm>
            <a:off x="337579" y="3429000"/>
            <a:ext cx="8784450" cy="2450414"/>
          </a:xfrm>
          <a:prstGeom prst="rect">
            <a:avLst/>
          </a:prstGeom>
        </p:spPr>
        <p:txBody>
          <a:bodyPr wrap="square">
            <a:spAutoFit/>
          </a:bodyPr>
          <a:lstStyle/>
          <a:p>
            <a:pPr algn="just">
              <a:lnSpc>
                <a:spcPct val="115000"/>
              </a:lnSpc>
              <a:spcAft>
                <a:spcPts val="1000"/>
              </a:spcAft>
            </a:pPr>
            <a:r>
              <a:rPr lang="ka-GE" b="1" i="1" dirty="0" smtClean="0">
                <a:latin typeface="Sylfaen"/>
                <a:ea typeface="Calibri"/>
                <a:cs typeface="Sylfaen"/>
              </a:rPr>
              <a:t>გატარდება </a:t>
            </a:r>
            <a:r>
              <a:rPr lang="ru-RU" b="1" i="1" dirty="0" err="1" smtClean="0">
                <a:latin typeface="Sylfaen"/>
                <a:ea typeface="Calibri"/>
                <a:cs typeface="Sylfaen"/>
              </a:rPr>
              <a:t>შემარბილებელი</a:t>
            </a:r>
            <a:r>
              <a:rPr lang="ru-RU" b="1" i="1" dirty="0" smtClean="0">
                <a:ea typeface="Calibri"/>
                <a:cs typeface="Times New Roman"/>
              </a:rPr>
              <a:t> </a:t>
            </a:r>
            <a:r>
              <a:rPr lang="ru-RU" b="1" i="1" dirty="0" err="1" smtClean="0">
                <a:latin typeface="Sylfaen"/>
                <a:ea typeface="Calibri"/>
                <a:cs typeface="Sylfaen"/>
              </a:rPr>
              <a:t>ღონისძიებებ</a:t>
            </a:r>
            <a:r>
              <a:rPr lang="ka-GE" b="1" i="1" dirty="0" smtClean="0">
                <a:latin typeface="Sylfaen"/>
                <a:ea typeface="Calibri"/>
                <a:cs typeface="Sylfaen"/>
              </a:rPr>
              <a:t>ი </a:t>
            </a:r>
            <a:r>
              <a:rPr lang="ru-RU" b="1" i="1" dirty="0" err="1" smtClean="0">
                <a:latin typeface="Sylfaen"/>
                <a:ea typeface="Calibri"/>
                <a:cs typeface="Sylfaen"/>
              </a:rPr>
              <a:t>ნარჩენების</a:t>
            </a:r>
            <a:r>
              <a:rPr lang="ru-RU" b="1" i="1" dirty="0" smtClean="0">
                <a:ea typeface="Calibri"/>
                <a:cs typeface="Times New Roman"/>
              </a:rPr>
              <a:t> </a:t>
            </a:r>
            <a:r>
              <a:rPr lang="ru-RU" b="1" i="1" dirty="0" err="1">
                <a:latin typeface="Sylfaen"/>
                <a:ea typeface="Calibri"/>
                <a:cs typeface="Sylfaen"/>
              </a:rPr>
              <a:t>წარმოქმნის</a:t>
            </a:r>
            <a:r>
              <a:rPr lang="ru-RU" b="1" i="1" dirty="0">
                <a:ea typeface="Calibri"/>
                <a:cs typeface="Times New Roman"/>
              </a:rPr>
              <a:t> </a:t>
            </a:r>
            <a:r>
              <a:rPr lang="ru-RU" b="1" i="1" dirty="0" err="1">
                <a:latin typeface="Sylfaen"/>
                <a:ea typeface="Calibri"/>
                <a:cs typeface="Sylfaen"/>
              </a:rPr>
              <a:t>ადგილიდან</a:t>
            </a:r>
            <a:r>
              <a:rPr lang="ru-RU" b="1" i="1" dirty="0">
                <a:ea typeface="Calibri"/>
                <a:cs typeface="Times New Roman"/>
              </a:rPr>
              <a:t> </a:t>
            </a:r>
            <a:r>
              <a:rPr lang="ru-RU" b="1" i="1" dirty="0" err="1">
                <a:latin typeface="Sylfaen"/>
                <a:ea typeface="Calibri"/>
                <a:cs typeface="Sylfaen"/>
              </a:rPr>
              <a:t>მის</a:t>
            </a:r>
            <a:r>
              <a:rPr lang="ru-RU" b="1" i="1" dirty="0">
                <a:ea typeface="Calibri"/>
                <a:cs typeface="Times New Roman"/>
              </a:rPr>
              <a:t> </a:t>
            </a:r>
            <a:r>
              <a:rPr lang="ru-RU" b="1" i="1" dirty="0" err="1">
                <a:latin typeface="Sylfaen"/>
                <a:ea typeface="Calibri"/>
                <a:cs typeface="Sylfaen"/>
              </a:rPr>
              <a:t>საბოლოო</a:t>
            </a:r>
            <a:r>
              <a:rPr lang="ru-RU" b="1" i="1" dirty="0">
                <a:ea typeface="Calibri"/>
                <a:cs typeface="Times New Roman"/>
              </a:rPr>
              <a:t> </a:t>
            </a:r>
            <a:r>
              <a:rPr lang="ru-RU" b="1" i="1" dirty="0" err="1" smtClean="0">
                <a:latin typeface="Sylfaen"/>
                <a:ea typeface="Calibri"/>
                <a:cs typeface="Sylfaen"/>
              </a:rPr>
              <a:t>გაუვნებლობა</a:t>
            </a:r>
            <a:r>
              <a:rPr lang="ru-RU" b="1" i="1" dirty="0" smtClean="0">
                <a:ea typeface="Calibri"/>
                <a:cs typeface="Times New Roman"/>
              </a:rPr>
              <a:t>/</a:t>
            </a:r>
            <a:r>
              <a:rPr lang="ru-RU" b="1" i="1" dirty="0" err="1" smtClean="0">
                <a:latin typeface="Sylfaen"/>
                <a:ea typeface="Calibri"/>
                <a:cs typeface="Sylfaen"/>
              </a:rPr>
              <a:t>განთავსებამდე</a:t>
            </a:r>
            <a:r>
              <a:rPr lang="ru-RU" b="1" i="1" dirty="0" smtClean="0">
                <a:ea typeface="Calibri"/>
                <a:cs typeface="Times New Roman"/>
              </a:rPr>
              <a:t>. </a:t>
            </a:r>
            <a:endParaRPr lang="en-US" b="1" i="1" dirty="0" smtClean="0">
              <a:ea typeface="Calibri"/>
              <a:cs typeface="Times New Roman"/>
            </a:endParaRPr>
          </a:p>
          <a:p>
            <a:pPr algn="just">
              <a:lnSpc>
                <a:spcPct val="115000"/>
              </a:lnSpc>
              <a:spcAft>
                <a:spcPts val="1000"/>
              </a:spcAft>
            </a:pPr>
            <a:r>
              <a:rPr lang="ru-RU" b="1" i="1" dirty="0" err="1" smtClean="0">
                <a:latin typeface="Sylfaen"/>
                <a:ea typeface="Calibri"/>
                <a:cs typeface="Sylfaen"/>
              </a:rPr>
              <a:t>ორგანიზებული</a:t>
            </a:r>
            <a:r>
              <a:rPr lang="ru-RU" b="1" i="1" dirty="0" smtClean="0">
                <a:ea typeface="Calibri"/>
                <a:cs typeface="Times New Roman"/>
              </a:rPr>
              <a:t> </a:t>
            </a:r>
            <a:r>
              <a:rPr lang="ru-RU" b="1" i="1" dirty="0" err="1">
                <a:latin typeface="Sylfaen"/>
                <a:ea typeface="Calibri"/>
                <a:cs typeface="Sylfaen"/>
              </a:rPr>
              <a:t>და</a:t>
            </a:r>
            <a:r>
              <a:rPr lang="ru-RU" b="1" i="1" dirty="0">
                <a:ea typeface="Calibri"/>
                <a:cs typeface="Times New Roman"/>
              </a:rPr>
              <a:t> </a:t>
            </a:r>
            <a:r>
              <a:rPr lang="ru-RU" b="1" i="1" dirty="0" err="1">
                <a:latin typeface="Sylfaen"/>
                <a:ea typeface="Calibri"/>
                <a:cs typeface="Sylfaen"/>
              </a:rPr>
              <a:t>უზრუნველყოფილი</a:t>
            </a:r>
            <a:r>
              <a:rPr lang="ru-RU" b="1" i="1" dirty="0">
                <a:ea typeface="Calibri"/>
                <a:cs typeface="Times New Roman"/>
              </a:rPr>
              <a:t> </a:t>
            </a:r>
            <a:r>
              <a:rPr lang="ru-RU" b="1" i="1" dirty="0" err="1">
                <a:latin typeface="Sylfaen"/>
                <a:ea typeface="Calibri"/>
                <a:cs typeface="Sylfaen"/>
              </a:rPr>
              <a:t>იქნება</a:t>
            </a:r>
            <a:r>
              <a:rPr lang="ru-RU" b="1" i="1" dirty="0">
                <a:ea typeface="Calibri"/>
                <a:cs typeface="Times New Roman"/>
              </a:rPr>
              <a:t>, </a:t>
            </a:r>
            <a:r>
              <a:rPr lang="ru-RU" b="1" i="1" dirty="0" err="1">
                <a:latin typeface="Sylfaen"/>
                <a:ea typeface="Calibri"/>
                <a:cs typeface="Sylfaen"/>
              </a:rPr>
              <a:t>სახეობისა</a:t>
            </a:r>
            <a:r>
              <a:rPr lang="ru-RU" b="1" i="1" dirty="0">
                <a:ea typeface="Calibri"/>
                <a:cs typeface="Times New Roman"/>
              </a:rPr>
              <a:t> </a:t>
            </a:r>
            <a:r>
              <a:rPr lang="ru-RU" b="1" i="1" dirty="0" err="1">
                <a:latin typeface="Sylfaen"/>
                <a:ea typeface="Calibri"/>
                <a:cs typeface="Sylfaen"/>
              </a:rPr>
              <a:t>და</a:t>
            </a:r>
            <a:r>
              <a:rPr lang="ru-RU" b="1" i="1" dirty="0">
                <a:ea typeface="Calibri"/>
                <a:cs typeface="Times New Roman"/>
              </a:rPr>
              <a:t> </a:t>
            </a:r>
            <a:r>
              <a:rPr lang="ru-RU" b="1" i="1" dirty="0" err="1">
                <a:latin typeface="Sylfaen"/>
                <a:ea typeface="Calibri"/>
                <a:cs typeface="Sylfaen"/>
              </a:rPr>
              <a:t>მახასიათებლების</a:t>
            </a:r>
            <a:r>
              <a:rPr lang="ru-RU" b="1" i="1" dirty="0">
                <a:ea typeface="Calibri"/>
                <a:cs typeface="Times New Roman"/>
              </a:rPr>
              <a:t> </a:t>
            </a:r>
            <a:r>
              <a:rPr lang="ru-RU" b="1" i="1" dirty="0" err="1">
                <a:latin typeface="Sylfaen"/>
                <a:ea typeface="Calibri"/>
                <a:cs typeface="Sylfaen"/>
              </a:rPr>
              <a:t>მიხედვით</a:t>
            </a:r>
            <a:r>
              <a:rPr lang="ru-RU" b="1" i="1" dirty="0">
                <a:ea typeface="Calibri"/>
                <a:cs typeface="Times New Roman"/>
              </a:rPr>
              <a:t>, </a:t>
            </a:r>
            <a:r>
              <a:rPr lang="ru-RU" b="1" i="1" dirty="0" err="1">
                <a:latin typeface="Sylfaen"/>
                <a:ea typeface="Calibri"/>
                <a:cs typeface="Sylfaen"/>
              </a:rPr>
              <a:t>მუნიციპალური</a:t>
            </a:r>
            <a:r>
              <a:rPr lang="ru-RU" b="1" i="1" dirty="0">
                <a:ea typeface="Calibri"/>
                <a:cs typeface="Times New Roman"/>
              </a:rPr>
              <a:t>, </a:t>
            </a:r>
            <a:r>
              <a:rPr lang="ru-RU" b="1" i="1" dirty="0" err="1">
                <a:latin typeface="Sylfaen"/>
                <a:ea typeface="Calibri"/>
                <a:cs typeface="Sylfaen"/>
              </a:rPr>
              <a:t>სახიფათო</a:t>
            </a:r>
            <a:r>
              <a:rPr lang="ru-RU" b="1" i="1" dirty="0">
                <a:ea typeface="Calibri"/>
                <a:cs typeface="Times New Roman"/>
              </a:rPr>
              <a:t> </a:t>
            </a:r>
            <a:r>
              <a:rPr lang="ru-RU" b="1" i="1" dirty="0" err="1">
                <a:latin typeface="Sylfaen"/>
                <a:ea typeface="Calibri"/>
                <a:cs typeface="Sylfaen"/>
              </a:rPr>
              <a:t>და</a:t>
            </a:r>
            <a:r>
              <a:rPr lang="ru-RU" b="1" i="1" dirty="0">
                <a:ea typeface="Calibri"/>
                <a:cs typeface="Times New Roman"/>
              </a:rPr>
              <a:t> </a:t>
            </a:r>
            <a:r>
              <a:rPr lang="ru-RU" b="1" i="1" dirty="0" err="1">
                <a:latin typeface="Sylfaen"/>
                <a:ea typeface="Calibri"/>
                <a:cs typeface="Sylfaen"/>
              </a:rPr>
              <a:t>არასახიფათო</a:t>
            </a:r>
            <a:r>
              <a:rPr lang="ru-RU" b="1" i="1" dirty="0">
                <a:ea typeface="Calibri"/>
                <a:cs typeface="Times New Roman"/>
              </a:rPr>
              <a:t> </a:t>
            </a:r>
            <a:r>
              <a:rPr lang="ru-RU" b="1" i="1" dirty="0" err="1">
                <a:latin typeface="Sylfaen"/>
                <a:ea typeface="Calibri"/>
                <a:cs typeface="Sylfaen"/>
              </a:rPr>
              <a:t>ნარჩენების</a:t>
            </a:r>
            <a:r>
              <a:rPr lang="ru-RU" b="1" i="1" dirty="0">
                <a:ea typeface="Calibri"/>
                <a:cs typeface="Times New Roman"/>
              </a:rPr>
              <a:t> </a:t>
            </a:r>
            <a:r>
              <a:rPr lang="ru-RU" b="1" i="1" dirty="0" err="1">
                <a:latin typeface="Sylfaen"/>
                <a:ea typeface="Calibri"/>
                <a:cs typeface="Sylfaen"/>
              </a:rPr>
              <a:t>განცალკევებული</a:t>
            </a:r>
            <a:r>
              <a:rPr lang="ru-RU" b="1" i="1" dirty="0">
                <a:ea typeface="Calibri"/>
                <a:cs typeface="Times New Roman"/>
              </a:rPr>
              <a:t>  </a:t>
            </a:r>
            <a:r>
              <a:rPr lang="ru-RU" b="1" i="1" dirty="0" err="1">
                <a:latin typeface="Sylfaen"/>
                <a:ea typeface="Calibri"/>
                <a:cs typeface="Sylfaen"/>
              </a:rPr>
              <a:t>შეგროვება</a:t>
            </a:r>
            <a:r>
              <a:rPr lang="ru-RU" b="1" i="1" dirty="0">
                <a:ea typeface="Calibri"/>
                <a:cs typeface="Times New Roman"/>
              </a:rPr>
              <a:t>, </a:t>
            </a:r>
            <a:r>
              <a:rPr lang="ru-RU" b="1" i="1" dirty="0" err="1">
                <a:latin typeface="Sylfaen"/>
                <a:ea typeface="Calibri"/>
                <a:cs typeface="Sylfaen"/>
              </a:rPr>
              <a:t>დროებით</a:t>
            </a:r>
            <a:r>
              <a:rPr lang="ru-RU" b="1" i="1" dirty="0">
                <a:ea typeface="Calibri"/>
                <a:cs typeface="Times New Roman"/>
              </a:rPr>
              <a:t> </a:t>
            </a:r>
            <a:r>
              <a:rPr lang="ru-RU" b="1" i="1" dirty="0" err="1">
                <a:latin typeface="Sylfaen"/>
                <a:ea typeface="Calibri"/>
                <a:cs typeface="Sylfaen"/>
              </a:rPr>
              <a:t>შენახვა</a:t>
            </a:r>
            <a:r>
              <a:rPr lang="ru-RU" b="1" i="1" dirty="0">
                <a:ea typeface="Calibri"/>
                <a:cs typeface="Times New Roman"/>
              </a:rPr>
              <a:t> </a:t>
            </a:r>
            <a:r>
              <a:rPr lang="ru-RU" b="1" i="1" dirty="0" err="1">
                <a:latin typeface="Sylfaen"/>
                <a:ea typeface="Calibri"/>
                <a:cs typeface="Sylfaen"/>
              </a:rPr>
              <a:t>და</a:t>
            </a:r>
            <a:r>
              <a:rPr lang="ru-RU" b="1" i="1" dirty="0">
                <a:ea typeface="Calibri"/>
                <a:cs typeface="Times New Roman"/>
              </a:rPr>
              <a:t> </a:t>
            </a:r>
            <a:r>
              <a:rPr lang="ru-RU" b="1" i="1" dirty="0" err="1">
                <a:latin typeface="Sylfaen"/>
                <a:ea typeface="Calibri"/>
                <a:cs typeface="Sylfaen"/>
              </a:rPr>
              <a:t>ტრანსპორტირება</a:t>
            </a:r>
            <a:r>
              <a:rPr lang="ru-RU" b="1" i="1" dirty="0">
                <a:ea typeface="Calibri"/>
                <a:cs typeface="Times New Roman"/>
              </a:rPr>
              <a:t> </a:t>
            </a:r>
            <a:r>
              <a:rPr lang="ru-RU" b="1" i="1" dirty="0" err="1">
                <a:latin typeface="Sylfaen"/>
                <a:ea typeface="Calibri"/>
                <a:cs typeface="Sylfaen"/>
              </a:rPr>
              <a:t>წინასწარ</a:t>
            </a:r>
            <a:r>
              <a:rPr lang="ru-RU" b="1" i="1" dirty="0">
                <a:ea typeface="Calibri"/>
                <a:cs typeface="Times New Roman"/>
              </a:rPr>
              <a:t> </a:t>
            </a:r>
            <a:r>
              <a:rPr lang="ru-RU" b="1" i="1" dirty="0" err="1">
                <a:latin typeface="Sylfaen"/>
                <a:ea typeface="Calibri"/>
                <a:cs typeface="Sylfaen"/>
              </a:rPr>
              <a:t>განსაზღვრული</a:t>
            </a:r>
            <a:r>
              <a:rPr lang="ru-RU" b="1" i="1" dirty="0">
                <a:ea typeface="Calibri"/>
                <a:cs typeface="Times New Roman"/>
              </a:rPr>
              <a:t> </a:t>
            </a:r>
            <a:r>
              <a:rPr lang="ru-RU" b="1" i="1" dirty="0" err="1">
                <a:latin typeface="Sylfaen"/>
                <a:ea typeface="Calibri"/>
                <a:cs typeface="Sylfaen"/>
              </a:rPr>
              <a:t>მეთოდებით</a:t>
            </a:r>
            <a:r>
              <a:rPr lang="ru-RU" b="1" i="1" dirty="0">
                <a:ea typeface="Calibri"/>
                <a:cs typeface="Times New Roman"/>
              </a:rPr>
              <a:t> </a:t>
            </a:r>
            <a:r>
              <a:rPr lang="ru-RU" b="1" i="1" dirty="0" err="1">
                <a:latin typeface="Sylfaen"/>
                <a:ea typeface="Calibri"/>
                <a:cs typeface="Sylfaen"/>
              </a:rPr>
              <a:t>და</a:t>
            </a:r>
            <a:r>
              <a:rPr lang="ru-RU" b="1" i="1" dirty="0">
                <a:ea typeface="Calibri"/>
                <a:cs typeface="Times New Roman"/>
              </a:rPr>
              <a:t> </a:t>
            </a:r>
            <a:r>
              <a:rPr lang="ru-RU" b="1" i="1" dirty="0" err="1">
                <a:latin typeface="Sylfaen"/>
                <a:ea typeface="Calibri"/>
                <a:cs typeface="Sylfaen"/>
              </a:rPr>
              <a:t>საშუალებებით</a:t>
            </a:r>
            <a:r>
              <a:rPr lang="ru-RU" b="1" i="1" dirty="0">
                <a:ea typeface="Calibri"/>
                <a:cs typeface="Times New Roman"/>
              </a:rPr>
              <a:t>, </a:t>
            </a:r>
            <a:r>
              <a:rPr lang="ru-RU" b="1" i="1" dirty="0" err="1">
                <a:latin typeface="Sylfaen"/>
                <a:ea typeface="Calibri"/>
                <a:cs typeface="Sylfaen"/>
              </a:rPr>
              <a:t>რომლებიც</a:t>
            </a:r>
            <a:r>
              <a:rPr lang="ru-RU" b="1" i="1" dirty="0">
                <a:ea typeface="Calibri"/>
                <a:cs typeface="Times New Roman"/>
              </a:rPr>
              <a:t> </a:t>
            </a:r>
            <a:r>
              <a:rPr lang="ru-RU" b="1" i="1" dirty="0" err="1">
                <a:latin typeface="Sylfaen"/>
                <a:ea typeface="Calibri"/>
                <a:cs typeface="Sylfaen"/>
              </a:rPr>
              <a:t>შეესაბამება</a:t>
            </a:r>
            <a:r>
              <a:rPr lang="ru-RU" b="1" i="1" dirty="0">
                <a:ea typeface="Calibri"/>
                <a:cs typeface="Times New Roman"/>
              </a:rPr>
              <a:t> </a:t>
            </a:r>
            <a:r>
              <a:rPr lang="ru-RU" b="1" i="1" dirty="0" err="1">
                <a:latin typeface="Sylfaen"/>
                <a:ea typeface="Calibri"/>
                <a:cs typeface="Sylfaen"/>
              </a:rPr>
              <a:t>საქართველოს</a:t>
            </a:r>
            <a:r>
              <a:rPr lang="ru-RU" b="1" i="1" dirty="0">
                <a:ea typeface="Calibri"/>
                <a:cs typeface="Times New Roman"/>
              </a:rPr>
              <a:t> </a:t>
            </a:r>
            <a:r>
              <a:rPr lang="ru-RU" b="1" i="1" dirty="0" err="1">
                <a:latin typeface="Sylfaen"/>
                <a:ea typeface="Calibri"/>
                <a:cs typeface="Sylfaen"/>
              </a:rPr>
              <a:t>კანონმდებლობის</a:t>
            </a:r>
            <a:r>
              <a:rPr lang="ru-RU" b="1" i="1" dirty="0">
                <a:ea typeface="Calibri"/>
                <a:cs typeface="Times New Roman"/>
              </a:rPr>
              <a:t> </a:t>
            </a:r>
            <a:r>
              <a:rPr lang="ru-RU" b="1" i="1" dirty="0" err="1">
                <a:latin typeface="Sylfaen"/>
                <a:ea typeface="Calibri"/>
                <a:cs typeface="Sylfaen"/>
              </a:rPr>
              <a:t>მოთხოვნებს</a:t>
            </a:r>
            <a:r>
              <a:rPr lang="ru-RU" b="1" i="1" dirty="0">
                <a:ea typeface="Calibri"/>
                <a:cs typeface="Times New Roman"/>
              </a:rPr>
              <a:t>.</a:t>
            </a:r>
            <a:endParaRPr lang="ru-RU" sz="2400" b="1" i="1" dirty="0">
              <a:ea typeface="Calibri"/>
              <a:cs typeface="Times New Roman"/>
            </a:endParaRPr>
          </a:p>
        </p:txBody>
      </p:sp>
    </p:spTree>
    <p:extLst>
      <p:ext uri="{BB962C8B-B14F-4D97-AF65-F5344CB8AC3E}">
        <p14:creationId xmlns:p14="http://schemas.microsoft.com/office/powerpoint/2010/main" val="1759142720"/>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9" name="Rectangle 247"/>
          <p:cNvSpPr>
            <a:spLocks noChangeArrowheads="1"/>
          </p:cNvSpPr>
          <p:nvPr/>
        </p:nvSpPr>
        <p:spPr bwMode="auto">
          <a:xfrm>
            <a:off x="344366" y="836616"/>
            <a:ext cx="4919296" cy="71437"/>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prstClr val="black"/>
              </a:solidFill>
              <a:latin typeface="Times New Roman" pitchFamily="18" charset="0"/>
              <a:cs typeface="Arial" pitchFamily="34" charset="0"/>
            </a:endParaRPr>
          </a:p>
        </p:txBody>
      </p:sp>
      <p:sp>
        <p:nvSpPr>
          <p:cNvPr id="70660" name="Rectangle 248"/>
          <p:cNvSpPr>
            <a:spLocks noChangeArrowheads="1"/>
          </p:cNvSpPr>
          <p:nvPr/>
        </p:nvSpPr>
        <p:spPr bwMode="auto">
          <a:xfrm flipH="1">
            <a:off x="383931" y="6451633"/>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prstClr val="black"/>
              </a:solidFill>
              <a:latin typeface="Times New Roman" pitchFamily="18" charset="0"/>
              <a:cs typeface="Arial" pitchFamily="34" charset="0"/>
            </a:endParaRPr>
          </a:p>
        </p:txBody>
      </p:sp>
      <p:sp>
        <p:nvSpPr>
          <p:cNvPr id="70661" name="Прямоугольник 1"/>
          <p:cNvSpPr>
            <a:spLocks noChangeArrowheads="1"/>
          </p:cNvSpPr>
          <p:nvPr/>
        </p:nvSpPr>
        <p:spPr bwMode="auto">
          <a:xfrm>
            <a:off x="184639" y="981075"/>
            <a:ext cx="8415704"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საყოფაცხოვრებო ნარჩენები</a:t>
            </a: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ნავთობის ნახშირწყალბადებით დაბინძურებული თხევადი ნარჩენები;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ნავთობის ნახშირწყალბადებით დაბინძურებული ჩვრები;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ქიმიური ნარჩენები;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მეტალური ნარჩენები;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რეზინის და პოლიმერული ნარჩენები;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აზბესტშემცველი ნარჩენები;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სატრანფორმატორო და სხვა ზეთების ნარჩენები;</a:t>
            </a: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ლიუმინესცენტური ნათურები</a:t>
            </a: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სამშენებლო ნარჩენები</a:t>
            </a:r>
          </a:p>
        </p:txBody>
      </p:sp>
      <p:pic>
        <p:nvPicPr>
          <p:cNvPr id="70662" name="Picture 7" descr="D:\Quality Department\Templatebi_3\242_green_recycling_ppt\template_internal3.jpg"/>
          <p:cNvPicPr>
            <a:picLocks noChangeAspect="1" noChangeArrowheads="1"/>
          </p:cNvPicPr>
          <p:nvPr/>
        </p:nvPicPr>
        <p:blipFill>
          <a:blip r:embed="rId3">
            <a:extLst>
              <a:ext uri="{28A0092B-C50C-407E-A947-70E740481C1C}">
                <a14:useLocalDpi xmlns:a14="http://schemas.microsoft.com/office/drawing/2010/main" val="0"/>
              </a:ext>
            </a:extLst>
          </a:blip>
          <a:srcRect t="70358" r="80215"/>
          <a:stretch>
            <a:fillRect/>
          </a:stretch>
        </p:blipFill>
        <p:spPr bwMode="auto">
          <a:xfrm>
            <a:off x="6840415" y="3573496"/>
            <a:ext cx="2157046"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2" y="93696"/>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7925680"/>
      </p:ext>
    </p:extLst>
  </p:cSld>
  <p:clrMapOvr>
    <a:overrideClrMapping bg1="lt1" tx1="dk1" bg2="lt2" tx2="dk2" accent1="accent1" accent2="accent2" accent3="accent3" accent4="accent4" accent5="accent5" accent6="accent6" hlink="hlink" folHlink="folHlink"/>
  </p:clrMapOvr>
  <p:transition spd="slow">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ავარიული სიტუაციების ანალიზი</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499" y="5791432"/>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Схема 11"/>
          <p:cNvGraphicFramePr/>
          <p:nvPr>
            <p:extLst>
              <p:ext uri="{D42A27DB-BD31-4B8C-83A1-F6EECF244321}">
                <p14:modId xmlns:p14="http://schemas.microsoft.com/office/powerpoint/2010/main" val="3035725416"/>
              </p:ext>
            </p:extLst>
          </p:nvPr>
        </p:nvGraphicFramePr>
        <p:xfrm>
          <a:off x="5" y="1052737"/>
          <a:ext cx="9036495" cy="47386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3401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Arial" panose="020B0604020202020204" pitchFamily="34" charset="0"/>
                <a:cs typeface="Arial" panose="020B0604020202020204" pitchFamily="34" charset="0"/>
              </a:rPr>
              <a:t>დაგეგმილი საქმიანობა</a:t>
            </a:r>
            <a:endParaRPr lang="ru-RU" sz="2800" dirty="0">
              <a:solidFill>
                <a:srgbClr val="C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987" y="5085184"/>
            <a:ext cx="192722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5" y="1042845"/>
            <a:ext cx="8750479" cy="2031325"/>
          </a:xfrm>
          <a:prstGeom prst="rect">
            <a:avLst/>
          </a:prstGeom>
        </p:spPr>
        <p:txBody>
          <a:bodyPr wrap="square">
            <a:spAutoFit/>
          </a:bodyPr>
          <a:lstStyle/>
          <a:p>
            <a:pPr marL="342900" lvl="0" indent="-342900" algn="just">
              <a:buFont typeface="Symbol"/>
              <a:buChar char=""/>
            </a:pPr>
            <a:r>
              <a:rPr lang="ka-GE" b="1" i="1" dirty="0" smtClean="0">
                <a:solidFill>
                  <a:srgbClr val="0070C0"/>
                </a:solidFill>
                <a:ea typeface="Calibri"/>
                <a:cs typeface="Times New Roman"/>
              </a:rPr>
              <a:t>N5 სარკინიგზო ესტაკადაზე ნათელი </a:t>
            </a:r>
            <a:r>
              <a:rPr lang="ka-GE" b="1" i="1" dirty="0">
                <a:solidFill>
                  <a:srgbClr val="0070C0"/>
                </a:solidFill>
                <a:ea typeface="Calibri"/>
                <a:cs typeface="Times New Roman"/>
              </a:rPr>
              <a:t>ნავთობპროდუქტების გადატვირთვის ტექნოლოგიური მილსადენების და მთავარი კოლექტორის მონტაჟი.</a:t>
            </a:r>
            <a:endParaRPr lang="ru-RU" b="1" dirty="0">
              <a:solidFill>
                <a:srgbClr val="0070C0"/>
              </a:solidFill>
            </a:endParaRPr>
          </a:p>
          <a:p>
            <a:pPr marL="342900" lvl="0" indent="-342900" algn="just">
              <a:buFont typeface="Symbol"/>
              <a:buChar char=""/>
            </a:pPr>
            <a:r>
              <a:rPr lang="ka-GE" b="1" i="1" dirty="0">
                <a:solidFill>
                  <a:srgbClr val="0070C0"/>
                </a:solidFill>
                <a:ea typeface="Calibri"/>
                <a:cs typeface="Times New Roman"/>
              </a:rPr>
              <a:t>ვაგონცისტერნებიდან აირგამყვანი მილსადენების მონტაჟი და მიერთება აირგამყვანი მილსადენების არსებულ სისტემასთან და  ნახშირწყალბადოვანი აირების გამწმენდ სარეკუპერციო დანადგართან.</a:t>
            </a:r>
            <a:endParaRPr lang="ru-RU" b="1" dirty="0">
              <a:solidFill>
                <a:srgbClr val="0070C0"/>
              </a:solidFill>
            </a:endParaRPr>
          </a:p>
          <a:p>
            <a:pPr marL="342900" lvl="0" indent="-342900" algn="just">
              <a:buFont typeface="Symbol"/>
              <a:buChar char=""/>
            </a:pPr>
            <a:r>
              <a:rPr lang="ka-GE" b="1" i="1" dirty="0">
                <a:solidFill>
                  <a:srgbClr val="0070C0"/>
                </a:solidFill>
                <a:ea typeface="Calibri"/>
                <a:cs typeface="Sylfaen"/>
              </a:rPr>
              <a:t>ვაგონცისტერნების</a:t>
            </a:r>
            <a:r>
              <a:rPr lang="ka-GE" b="1" i="1" dirty="0">
                <a:solidFill>
                  <a:srgbClr val="0070C0"/>
                </a:solidFill>
                <a:ea typeface="Calibri"/>
                <a:cs typeface="Times New Roman"/>
              </a:rPr>
              <a:t> მომსახურების მოძრავი პლატფორმების აღჭურვა მომსახურე პერსონალის გადასასვლელი ბაქნებით.</a:t>
            </a:r>
            <a:endParaRPr lang="ru-RU" b="1" dirty="0">
              <a:solidFill>
                <a:srgbClr val="0070C0"/>
              </a:solidFill>
              <a:effectLst/>
            </a:endParaRPr>
          </a:p>
        </p:txBody>
      </p:sp>
      <p:sp>
        <p:nvSpPr>
          <p:cNvPr id="5" name="Прямоугольник 4"/>
          <p:cNvSpPr/>
          <p:nvPr/>
        </p:nvSpPr>
        <p:spPr>
          <a:xfrm>
            <a:off x="107503" y="3087721"/>
            <a:ext cx="9036497" cy="2614498"/>
          </a:xfrm>
          <a:prstGeom prst="rect">
            <a:avLst/>
          </a:prstGeom>
        </p:spPr>
        <p:txBody>
          <a:bodyPr wrap="square">
            <a:spAutoFit/>
          </a:bodyPr>
          <a:lstStyle/>
          <a:p>
            <a:pPr marL="285750" indent="-285750" algn="just">
              <a:lnSpc>
                <a:spcPct val="115000"/>
              </a:lnSpc>
              <a:spcBef>
                <a:spcPts val="600"/>
              </a:spcBef>
              <a:spcAft>
                <a:spcPts val="600"/>
              </a:spcAft>
              <a:buFont typeface="Wingdings" panose="05000000000000000000" pitchFamily="2" charset="2"/>
              <a:buChar char="q"/>
            </a:pPr>
            <a:r>
              <a:rPr lang="ka-GE" b="1" dirty="0">
                <a:solidFill>
                  <a:srgbClr val="C00000"/>
                </a:solidFill>
                <a:ea typeface="Calibri"/>
                <a:cs typeface="Sylfaen"/>
              </a:rPr>
              <a:t>ახალი რეზერვუარების  მშნებლობის დაწყება 2020 წელს არის </a:t>
            </a:r>
            <a:r>
              <a:rPr lang="ka-GE" b="1" dirty="0" smtClean="0">
                <a:solidFill>
                  <a:srgbClr val="C00000"/>
                </a:solidFill>
                <a:ea typeface="Calibri"/>
                <a:cs typeface="Sylfaen"/>
              </a:rPr>
              <a:t>დაგეგმილი.</a:t>
            </a:r>
            <a:endParaRPr lang="ka-GE" sz="2400" b="1" dirty="0" smtClean="0">
              <a:solidFill>
                <a:srgbClr val="C00000"/>
              </a:solidFill>
              <a:ea typeface="Calibri"/>
              <a:cs typeface="Times New Roman"/>
            </a:endParaRPr>
          </a:p>
          <a:p>
            <a:pPr marL="285750" indent="-285750" algn="just">
              <a:lnSpc>
                <a:spcPct val="115000"/>
              </a:lnSpc>
              <a:spcBef>
                <a:spcPts val="600"/>
              </a:spcBef>
              <a:spcAft>
                <a:spcPts val="600"/>
              </a:spcAft>
              <a:buFont typeface="Wingdings" panose="05000000000000000000" pitchFamily="2" charset="2"/>
              <a:buChar char="q"/>
            </a:pPr>
            <a:r>
              <a:rPr lang="ka-GE" b="1" dirty="0" smtClean="0">
                <a:solidFill>
                  <a:srgbClr val="C00000"/>
                </a:solidFill>
                <a:ea typeface="Calibri"/>
                <a:cs typeface="Sylfaen"/>
              </a:rPr>
              <a:t>საპროექტო</a:t>
            </a:r>
            <a:r>
              <a:rPr lang="ka-GE" b="1" dirty="0" smtClean="0">
                <a:solidFill>
                  <a:srgbClr val="C00000"/>
                </a:solidFill>
                <a:ea typeface="Calibri"/>
                <a:cs typeface="Times New Roman"/>
              </a:rPr>
              <a:t> </a:t>
            </a:r>
            <a:r>
              <a:rPr lang="ka-GE" b="1" dirty="0">
                <a:solidFill>
                  <a:srgbClr val="C00000"/>
                </a:solidFill>
                <a:ea typeface="Calibri"/>
                <a:cs typeface="Sylfaen"/>
              </a:rPr>
              <a:t>რეზერვუარები</a:t>
            </a:r>
            <a:r>
              <a:rPr lang="ka-GE" b="1" dirty="0">
                <a:solidFill>
                  <a:srgbClr val="C00000"/>
                </a:solidFill>
                <a:ea typeface="Calibri"/>
                <a:cs typeface="Times New Roman"/>
              </a:rPr>
              <a:t>, </a:t>
            </a:r>
            <a:r>
              <a:rPr lang="ka-GE" b="1" dirty="0">
                <a:solidFill>
                  <a:srgbClr val="C00000"/>
                </a:solidFill>
                <a:ea typeface="Calibri"/>
                <a:cs typeface="Sylfaen"/>
              </a:rPr>
              <a:t>მიმდინარე</a:t>
            </a:r>
            <a:r>
              <a:rPr lang="ka-GE" b="1" dirty="0">
                <a:solidFill>
                  <a:srgbClr val="C00000"/>
                </a:solidFill>
                <a:ea typeface="Calibri"/>
                <a:cs typeface="Times New Roman"/>
              </a:rPr>
              <a:t> </a:t>
            </a:r>
            <a:r>
              <a:rPr lang="ka-GE" b="1" dirty="0">
                <a:solidFill>
                  <a:srgbClr val="C00000"/>
                </a:solidFill>
                <a:ea typeface="Calibri"/>
                <a:cs typeface="Sylfaen"/>
              </a:rPr>
              <a:t>ეტაპზე,</a:t>
            </a:r>
            <a:r>
              <a:rPr lang="ka-GE" b="1" dirty="0">
                <a:solidFill>
                  <a:srgbClr val="C00000"/>
                </a:solidFill>
                <a:ea typeface="Calibri"/>
                <a:cs typeface="Times New Roman"/>
              </a:rPr>
              <a:t> </a:t>
            </a:r>
            <a:r>
              <a:rPr lang="ka-GE" b="1" dirty="0">
                <a:solidFill>
                  <a:srgbClr val="C00000"/>
                </a:solidFill>
                <a:ea typeface="Calibri"/>
                <a:cs typeface="Sylfaen"/>
              </a:rPr>
              <a:t>გამოყენებული</a:t>
            </a:r>
            <a:r>
              <a:rPr lang="ka-GE" b="1" dirty="0">
                <a:solidFill>
                  <a:srgbClr val="C00000"/>
                </a:solidFill>
                <a:ea typeface="Calibri"/>
                <a:cs typeface="Times New Roman"/>
              </a:rPr>
              <a:t> </a:t>
            </a:r>
            <a:r>
              <a:rPr lang="ka-GE" b="1" dirty="0">
                <a:solidFill>
                  <a:srgbClr val="C00000"/>
                </a:solidFill>
                <a:ea typeface="Calibri"/>
                <a:cs typeface="Sylfaen"/>
              </a:rPr>
              <a:t>იქნება</a:t>
            </a:r>
            <a:r>
              <a:rPr lang="ka-GE" b="1" dirty="0">
                <a:solidFill>
                  <a:srgbClr val="C00000"/>
                </a:solidFill>
                <a:ea typeface="Calibri"/>
                <a:cs typeface="Times New Roman"/>
              </a:rPr>
              <a:t> ბენზინის </a:t>
            </a:r>
            <a:r>
              <a:rPr lang="ka-GE" b="1" dirty="0">
                <a:solidFill>
                  <a:srgbClr val="C00000"/>
                </a:solidFill>
                <a:ea typeface="Calibri"/>
                <a:cs typeface="Sylfaen"/>
              </a:rPr>
              <a:t>გადატვირთვის</a:t>
            </a:r>
            <a:r>
              <a:rPr lang="ka-GE" b="1" dirty="0">
                <a:solidFill>
                  <a:srgbClr val="C00000"/>
                </a:solidFill>
                <a:ea typeface="Calibri"/>
                <a:cs typeface="Times New Roman"/>
              </a:rPr>
              <a:t> </a:t>
            </a:r>
            <a:r>
              <a:rPr lang="ka-GE" b="1" dirty="0">
                <a:solidFill>
                  <a:srgbClr val="C00000"/>
                </a:solidFill>
                <a:ea typeface="Calibri"/>
                <a:cs typeface="Sylfaen"/>
              </a:rPr>
              <a:t>ტექნოლოგიურ</a:t>
            </a:r>
            <a:r>
              <a:rPr lang="ka-GE" b="1" dirty="0">
                <a:solidFill>
                  <a:srgbClr val="C00000"/>
                </a:solidFill>
                <a:ea typeface="Calibri"/>
                <a:cs typeface="Times New Roman"/>
              </a:rPr>
              <a:t> </a:t>
            </a:r>
            <a:r>
              <a:rPr lang="ka-GE" b="1" dirty="0">
                <a:solidFill>
                  <a:srgbClr val="C00000"/>
                </a:solidFill>
                <a:ea typeface="Calibri"/>
                <a:cs typeface="Sylfaen"/>
              </a:rPr>
              <a:t>ოპერაციებში</a:t>
            </a:r>
            <a:r>
              <a:rPr lang="ka-GE" b="1" dirty="0">
                <a:solidFill>
                  <a:srgbClr val="C00000"/>
                </a:solidFill>
                <a:ea typeface="Calibri"/>
                <a:cs typeface="Times New Roman"/>
              </a:rPr>
              <a:t>. </a:t>
            </a:r>
            <a:r>
              <a:rPr lang="ka-GE" b="1" dirty="0" smtClean="0">
                <a:solidFill>
                  <a:srgbClr val="C00000"/>
                </a:solidFill>
                <a:ea typeface="Calibri"/>
                <a:cs typeface="Sylfaen"/>
              </a:rPr>
              <a:t>პერსპექტივაში</a:t>
            </a:r>
            <a:r>
              <a:rPr lang="ka-GE" b="1" dirty="0">
                <a:solidFill>
                  <a:srgbClr val="C00000"/>
                </a:solidFill>
                <a:ea typeface="Calibri"/>
                <a:cs typeface="Times New Roman"/>
              </a:rPr>
              <a:t>, </a:t>
            </a:r>
            <a:r>
              <a:rPr lang="ka-GE" b="1" dirty="0">
                <a:solidFill>
                  <a:srgbClr val="C00000"/>
                </a:solidFill>
                <a:ea typeface="Calibri"/>
                <a:cs typeface="Sylfaen"/>
              </a:rPr>
              <a:t>საბაზრო</a:t>
            </a:r>
            <a:r>
              <a:rPr lang="ka-GE" b="1" dirty="0">
                <a:solidFill>
                  <a:srgbClr val="C00000"/>
                </a:solidFill>
                <a:ea typeface="Calibri"/>
                <a:cs typeface="Times New Roman"/>
              </a:rPr>
              <a:t> </a:t>
            </a:r>
            <a:r>
              <a:rPr lang="ka-GE" b="1" dirty="0">
                <a:solidFill>
                  <a:srgbClr val="C00000"/>
                </a:solidFill>
                <a:ea typeface="Calibri"/>
                <a:cs typeface="Sylfaen"/>
              </a:rPr>
              <a:t>კონიუნქტურის</a:t>
            </a:r>
            <a:r>
              <a:rPr lang="ka-GE" b="1" dirty="0">
                <a:solidFill>
                  <a:srgbClr val="C00000"/>
                </a:solidFill>
                <a:ea typeface="Calibri"/>
                <a:cs typeface="Times New Roman"/>
              </a:rPr>
              <a:t> </a:t>
            </a:r>
            <a:r>
              <a:rPr lang="ka-GE" b="1" dirty="0">
                <a:solidFill>
                  <a:srgbClr val="C00000"/>
                </a:solidFill>
                <a:ea typeface="Calibri"/>
                <a:cs typeface="Sylfaen"/>
              </a:rPr>
              <a:t>მიხედვით</a:t>
            </a:r>
            <a:r>
              <a:rPr lang="ka-GE" b="1" dirty="0">
                <a:solidFill>
                  <a:srgbClr val="C00000"/>
                </a:solidFill>
                <a:ea typeface="Calibri"/>
                <a:cs typeface="Times New Roman"/>
              </a:rPr>
              <a:t>, </a:t>
            </a:r>
            <a:r>
              <a:rPr lang="ka-GE" b="1" dirty="0">
                <a:solidFill>
                  <a:srgbClr val="C00000"/>
                </a:solidFill>
                <a:ea typeface="Calibri"/>
                <a:cs typeface="Sylfaen"/>
              </a:rPr>
              <a:t>აღნიშნული</a:t>
            </a:r>
            <a:r>
              <a:rPr lang="ka-GE" b="1" dirty="0">
                <a:solidFill>
                  <a:srgbClr val="C00000"/>
                </a:solidFill>
                <a:ea typeface="Calibri"/>
                <a:cs typeface="Times New Roman"/>
              </a:rPr>
              <a:t> </a:t>
            </a:r>
            <a:r>
              <a:rPr lang="ka-GE" b="1" dirty="0">
                <a:solidFill>
                  <a:srgbClr val="C00000"/>
                </a:solidFill>
                <a:ea typeface="Calibri"/>
                <a:cs typeface="Sylfaen"/>
              </a:rPr>
              <a:t>რეზერვუარები</a:t>
            </a:r>
            <a:r>
              <a:rPr lang="ka-GE" b="1" dirty="0">
                <a:solidFill>
                  <a:srgbClr val="C00000"/>
                </a:solidFill>
                <a:ea typeface="Calibri"/>
                <a:cs typeface="Times New Roman"/>
              </a:rPr>
              <a:t> </a:t>
            </a:r>
            <a:r>
              <a:rPr lang="ka-GE" b="1" dirty="0">
                <a:solidFill>
                  <a:srgbClr val="C00000"/>
                </a:solidFill>
                <a:ea typeface="Calibri"/>
                <a:cs typeface="Sylfaen"/>
              </a:rPr>
              <a:t>შეიძლება</a:t>
            </a:r>
            <a:r>
              <a:rPr lang="ka-GE" b="1" dirty="0">
                <a:solidFill>
                  <a:srgbClr val="C00000"/>
                </a:solidFill>
                <a:ea typeface="Calibri"/>
                <a:cs typeface="Times New Roman"/>
              </a:rPr>
              <a:t> </a:t>
            </a:r>
            <a:r>
              <a:rPr lang="ka-GE" b="1" dirty="0">
                <a:solidFill>
                  <a:srgbClr val="C00000"/>
                </a:solidFill>
                <a:ea typeface="Calibri"/>
                <a:cs typeface="Sylfaen"/>
              </a:rPr>
              <a:t>გამოყენებული</a:t>
            </a:r>
            <a:r>
              <a:rPr lang="ka-GE" b="1" dirty="0">
                <a:solidFill>
                  <a:srgbClr val="C00000"/>
                </a:solidFill>
                <a:ea typeface="Calibri"/>
                <a:cs typeface="Times New Roman"/>
              </a:rPr>
              <a:t> </a:t>
            </a:r>
            <a:r>
              <a:rPr lang="ka-GE" b="1" dirty="0">
                <a:solidFill>
                  <a:srgbClr val="C00000"/>
                </a:solidFill>
                <a:ea typeface="Calibri"/>
                <a:cs typeface="Sylfaen"/>
              </a:rPr>
              <a:t>იქნას</a:t>
            </a:r>
            <a:r>
              <a:rPr lang="ka-GE" b="1" dirty="0">
                <a:solidFill>
                  <a:srgbClr val="C00000"/>
                </a:solidFill>
                <a:ea typeface="Calibri"/>
                <a:cs typeface="Times New Roman"/>
              </a:rPr>
              <a:t> </a:t>
            </a:r>
            <a:r>
              <a:rPr lang="ka-GE" b="1" dirty="0">
                <a:solidFill>
                  <a:srgbClr val="C00000"/>
                </a:solidFill>
                <a:ea typeface="Calibri"/>
                <a:cs typeface="Sylfaen"/>
              </a:rPr>
              <a:t>სხვა</a:t>
            </a:r>
            <a:r>
              <a:rPr lang="ka-GE" b="1" dirty="0">
                <a:solidFill>
                  <a:srgbClr val="C00000"/>
                </a:solidFill>
                <a:ea typeface="Calibri"/>
                <a:cs typeface="Times New Roman"/>
              </a:rPr>
              <a:t> </a:t>
            </a:r>
            <a:r>
              <a:rPr lang="ka-GE" b="1" dirty="0">
                <a:solidFill>
                  <a:srgbClr val="C00000"/>
                </a:solidFill>
                <a:ea typeface="Calibri"/>
                <a:cs typeface="Sylfaen"/>
              </a:rPr>
              <a:t>სახის</a:t>
            </a:r>
            <a:r>
              <a:rPr lang="ka-GE" b="1" dirty="0">
                <a:solidFill>
                  <a:srgbClr val="C00000"/>
                </a:solidFill>
                <a:ea typeface="Calibri"/>
                <a:cs typeface="Times New Roman"/>
              </a:rPr>
              <a:t> </a:t>
            </a:r>
            <a:r>
              <a:rPr lang="ka-GE" b="1" dirty="0">
                <a:solidFill>
                  <a:srgbClr val="C00000"/>
                </a:solidFill>
                <a:ea typeface="Calibri"/>
                <a:cs typeface="Sylfaen"/>
              </a:rPr>
              <a:t>ნავთობპროდუქტის გადატვირთვის</a:t>
            </a:r>
            <a:r>
              <a:rPr lang="ka-GE" b="1" dirty="0">
                <a:solidFill>
                  <a:srgbClr val="C00000"/>
                </a:solidFill>
                <a:ea typeface="Calibri"/>
                <a:cs typeface="Times New Roman"/>
              </a:rPr>
              <a:t> </a:t>
            </a:r>
            <a:r>
              <a:rPr lang="ka-GE" b="1" dirty="0">
                <a:solidFill>
                  <a:srgbClr val="C00000"/>
                </a:solidFill>
                <a:ea typeface="Calibri"/>
                <a:cs typeface="Sylfaen"/>
              </a:rPr>
              <a:t>პროცესში</a:t>
            </a:r>
            <a:r>
              <a:rPr lang="ka-GE" b="1" dirty="0">
                <a:solidFill>
                  <a:srgbClr val="C00000"/>
                </a:solidFill>
                <a:ea typeface="Calibri"/>
                <a:cs typeface="Times New Roman"/>
              </a:rPr>
              <a:t>. </a:t>
            </a:r>
            <a:endParaRPr lang="ka-GE" sz="2400" b="1" dirty="0" smtClean="0">
              <a:solidFill>
                <a:srgbClr val="C00000"/>
              </a:solidFill>
              <a:ea typeface="Calibri"/>
              <a:cs typeface="Times New Roman"/>
            </a:endParaRPr>
          </a:p>
          <a:p>
            <a:pPr marL="285750" indent="-285750" algn="just">
              <a:lnSpc>
                <a:spcPct val="115000"/>
              </a:lnSpc>
              <a:spcBef>
                <a:spcPts val="600"/>
              </a:spcBef>
              <a:spcAft>
                <a:spcPts val="600"/>
              </a:spcAft>
              <a:buFont typeface="Wingdings" panose="05000000000000000000" pitchFamily="2" charset="2"/>
              <a:buChar char="q"/>
            </a:pPr>
            <a:r>
              <a:rPr lang="ka-GE" b="1" dirty="0" smtClean="0">
                <a:solidFill>
                  <a:srgbClr val="C00000"/>
                </a:solidFill>
                <a:ea typeface="Calibri"/>
                <a:cs typeface="Sylfaen"/>
              </a:rPr>
              <a:t>საპროექტო</a:t>
            </a:r>
            <a:r>
              <a:rPr lang="ka-GE" b="1" dirty="0" smtClean="0">
                <a:solidFill>
                  <a:srgbClr val="C00000"/>
                </a:solidFill>
                <a:ea typeface="Calibri"/>
                <a:cs typeface="Times New Roman"/>
              </a:rPr>
              <a:t> </a:t>
            </a:r>
            <a:r>
              <a:rPr lang="ka-GE" b="1" dirty="0">
                <a:solidFill>
                  <a:srgbClr val="C00000"/>
                </a:solidFill>
                <a:ea typeface="Calibri"/>
                <a:cs typeface="Sylfaen"/>
              </a:rPr>
              <a:t>რეზერვუარებში</a:t>
            </a:r>
            <a:r>
              <a:rPr lang="ka-GE" b="1" dirty="0">
                <a:solidFill>
                  <a:srgbClr val="C00000"/>
                </a:solidFill>
                <a:ea typeface="Calibri"/>
                <a:cs typeface="Times New Roman"/>
              </a:rPr>
              <a:t> </a:t>
            </a:r>
            <a:r>
              <a:rPr lang="ka-GE" b="1" dirty="0">
                <a:solidFill>
                  <a:srgbClr val="C00000"/>
                </a:solidFill>
                <a:ea typeface="Calibri"/>
                <a:cs typeface="Sylfaen"/>
              </a:rPr>
              <a:t>ბენზინის მიწოდება </a:t>
            </a:r>
            <a:r>
              <a:rPr lang="ka-GE" b="1" dirty="0">
                <a:solidFill>
                  <a:srgbClr val="C00000"/>
                </a:solidFill>
                <a:ea typeface="Calibri"/>
                <a:cs typeface="Times New Roman"/>
              </a:rPr>
              <a:t>№5 </a:t>
            </a:r>
            <a:r>
              <a:rPr lang="ka-GE" b="1" dirty="0">
                <a:solidFill>
                  <a:srgbClr val="C00000"/>
                </a:solidFill>
                <a:ea typeface="Calibri"/>
                <a:cs typeface="Sylfaen"/>
              </a:rPr>
              <a:t>სარკინიგზო</a:t>
            </a:r>
            <a:r>
              <a:rPr lang="ka-GE" b="1" dirty="0">
                <a:solidFill>
                  <a:srgbClr val="C00000"/>
                </a:solidFill>
                <a:ea typeface="Calibri"/>
                <a:cs typeface="Times New Roman"/>
              </a:rPr>
              <a:t> </a:t>
            </a:r>
            <a:r>
              <a:rPr lang="ka-GE" b="1" dirty="0">
                <a:solidFill>
                  <a:srgbClr val="C00000"/>
                </a:solidFill>
                <a:ea typeface="Calibri"/>
                <a:cs typeface="Sylfaen"/>
              </a:rPr>
              <a:t>ესტაკადიდან, ახალი</a:t>
            </a:r>
            <a:r>
              <a:rPr lang="ka-GE" b="1" dirty="0">
                <a:solidFill>
                  <a:srgbClr val="C00000"/>
                </a:solidFill>
                <a:ea typeface="Calibri"/>
                <a:cs typeface="Times New Roman"/>
              </a:rPr>
              <a:t> </a:t>
            </a:r>
            <a:r>
              <a:rPr lang="ka-GE" b="1" dirty="0">
                <a:solidFill>
                  <a:srgbClr val="C00000"/>
                </a:solidFill>
                <a:ea typeface="Calibri"/>
                <a:cs typeface="Sylfaen"/>
              </a:rPr>
              <a:t>სატუმბო სადგურის</a:t>
            </a:r>
            <a:r>
              <a:rPr lang="ka-GE" b="1" dirty="0">
                <a:solidFill>
                  <a:srgbClr val="C00000"/>
                </a:solidFill>
                <a:ea typeface="Calibri"/>
                <a:cs typeface="Times New Roman"/>
              </a:rPr>
              <a:t> </a:t>
            </a:r>
            <a:r>
              <a:rPr lang="ka-GE" b="1" dirty="0">
                <a:solidFill>
                  <a:srgbClr val="C00000"/>
                </a:solidFill>
                <a:ea typeface="Calibri"/>
                <a:cs typeface="Sylfaen"/>
              </a:rPr>
              <a:t>ტუმბო</a:t>
            </a:r>
            <a:r>
              <a:rPr lang="ka-GE" b="1" dirty="0">
                <a:solidFill>
                  <a:srgbClr val="C00000"/>
                </a:solidFill>
                <a:ea typeface="Calibri"/>
                <a:cs typeface="Times New Roman"/>
              </a:rPr>
              <a:t>-</a:t>
            </a:r>
            <a:r>
              <a:rPr lang="ka-GE" b="1" dirty="0">
                <a:solidFill>
                  <a:srgbClr val="C00000"/>
                </a:solidFill>
                <a:ea typeface="Calibri"/>
                <a:cs typeface="Sylfaen"/>
              </a:rPr>
              <a:t>დანადგარების</a:t>
            </a:r>
            <a:r>
              <a:rPr lang="ka-GE" b="1" dirty="0">
                <a:solidFill>
                  <a:srgbClr val="C00000"/>
                </a:solidFill>
                <a:ea typeface="Calibri"/>
                <a:cs typeface="Times New Roman"/>
              </a:rPr>
              <a:t> </a:t>
            </a:r>
            <a:r>
              <a:rPr lang="ka-GE" b="1" dirty="0">
                <a:solidFill>
                  <a:srgbClr val="C00000"/>
                </a:solidFill>
                <a:ea typeface="Calibri"/>
                <a:cs typeface="Sylfaen"/>
              </a:rPr>
              <a:t>საშუალებით განხორციელდება</a:t>
            </a:r>
            <a:r>
              <a:rPr lang="ka-GE" b="1" dirty="0">
                <a:solidFill>
                  <a:srgbClr val="C00000"/>
                </a:solidFill>
                <a:ea typeface="Calibri"/>
                <a:cs typeface="Times New Roman"/>
              </a:rPr>
              <a:t>. </a:t>
            </a:r>
            <a:endParaRPr lang="ru-RU" sz="2400" b="1" dirty="0">
              <a:solidFill>
                <a:srgbClr val="C00000"/>
              </a:solidFill>
              <a:ea typeface="Calibri"/>
              <a:cs typeface="Times New Roman"/>
            </a:endParaRPr>
          </a:p>
        </p:txBody>
      </p:sp>
      <p:pic>
        <p:nvPicPr>
          <p:cNvPr id="1126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300" y="5702218"/>
            <a:ext cx="2223216" cy="138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577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9" name="Rectangle 155"/>
          <p:cNvSpPr>
            <a:spLocks noChangeArrowheads="1"/>
          </p:cNvSpPr>
          <p:nvPr/>
        </p:nvSpPr>
        <p:spPr bwMode="auto">
          <a:xfrm>
            <a:off x="293079" y="692150"/>
            <a:ext cx="498523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914470424"/>
              </p:ext>
            </p:extLst>
          </p:nvPr>
        </p:nvGraphicFramePr>
        <p:xfrm>
          <a:off x="293080" y="981077"/>
          <a:ext cx="8575431" cy="5670550"/>
        </p:xfrm>
        <a:graphic>
          <a:graphicData uri="http://schemas.openxmlformats.org/drawingml/2006/table">
            <a:tbl>
              <a:tblPr/>
              <a:tblGrid>
                <a:gridCol w="3057906">
                  <a:extLst>
                    <a:ext uri="{9D8B030D-6E8A-4147-A177-3AD203B41FA5}">
                      <a16:colId xmlns:a16="http://schemas.microsoft.com/office/drawing/2014/main" val="20000"/>
                    </a:ext>
                  </a:extLst>
                </a:gridCol>
                <a:gridCol w="5517525">
                  <a:extLst>
                    <a:ext uri="{9D8B030D-6E8A-4147-A177-3AD203B41FA5}">
                      <a16:colId xmlns:a16="http://schemas.microsoft.com/office/drawing/2014/main" val="20001"/>
                    </a:ext>
                  </a:extLst>
                </a:gridCol>
              </a:tblGrid>
              <a:tr h="548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შესასრულებელი სამუშაოს დასახალება</a:t>
                      </a:r>
                      <a:endParaRPr kumimoji="0" lang="ru-RU" sz="18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მოსალოდნელი ზემოქმედება</a:t>
                      </a:r>
                      <a:endParaRPr kumimoji="0" lang="ru-RU" sz="18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DDD9C3"/>
                    </a:solidFill>
                  </a:tcPr>
                </a:tc>
                <a:extLst>
                  <a:ext uri="{0D108BD9-81ED-4DB2-BD59-A6C34878D82A}">
                    <a16:rowId xmlns:a16="http://schemas.microsoft.com/office/drawing/2014/main" val="10000"/>
                  </a:ext>
                </a:extLst>
              </a:tr>
              <a:tr h="17072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საპროექტო ტერიტორიაზე სამშენებლო მასალების და სამშენებლო ტექნიკის ტრანსპორტირება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არაორგანული მტვრის და წვის პროდუქტების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ხმაურის და ვიბრაციის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ადგილობრივი გზების საფარის დაზიანება;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საწვავისა და ზეთების დაღვრის რისკი;</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მოსახლეობის უსაფრთხოებასთან დაკავშირებული პოტენციური რისკები.</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3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მოსამზადებელი სამუშაოები: სამშენებლო მოედნის მომზადება, მიწის მოსწორება, სამშენებლო ტექნიკის განთავსება.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ატმოსფერულ ჰაერში წვის პროდუქტების და მტვრის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ხმაურის და ვიბრაციის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საწვავისა და ზეთების დაღვრის რისკი;</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მყარი და თხევადი ნარჩენების წარმოქმნა;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ვიზუალურ ლანდშაფტური ცვლილებები.</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511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ინფრასტრუქტურის ობიექტების მოსაწყობად საჭირო მიწის სამუშაოების შესრულება. </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 </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ატმოსფერულ ჰაერში მტვრის და წვის პროდუქტების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ხმაურის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მყარი და თხევადი ნარჩენების წარმოქმნა;</a:t>
                      </a: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ნავთობით დაბინძურებული გრუნტის დაგროვება;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მიწისქვეშა და ზედაპირული წყლების დაბინძურების რისკი;	</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60437" name="Picture 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0" y="2"/>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38" name="Picture 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0" y="23816"/>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7" descr="C:\Documents and Settings\Yvette\Local Settings\Temporary Internet Files\Content.IE5\5O4UR69G\MCj0438044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9139" y="1340768"/>
            <a:ext cx="1426220" cy="11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51720" y="81538"/>
            <a:ext cx="6264696" cy="369332"/>
          </a:xfrm>
          <a:prstGeom prst="rect">
            <a:avLst/>
          </a:prstGeom>
        </p:spPr>
        <p:txBody>
          <a:bodyPr wrap="square">
            <a:spAutoFit/>
          </a:bodyPr>
          <a:lstStyle/>
          <a:p>
            <a:r>
              <a:rPr lang="en-US" dirty="0" err="1">
                <a:latin typeface="Sylfaen" panose="010A0502050306030303" pitchFamily="18" charset="0"/>
              </a:rPr>
              <a:t>მშენებლობის</a:t>
            </a:r>
            <a:r>
              <a:rPr lang="en-US" dirty="0">
                <a:latin typeface="Sylfaen" panose="010A0502050306030303" pitchFamily="18" charset="0"/>
              </a:rPr>
              <a:t> </a:t>
            </a:r>
            <a:r>
              <a:rPr lang="en-US" dirty="0" err="1">
                <a:latin typeface="Sylfaen" panose="010A0502050306030303" pitchFamily="18" charset="0"/>
              </a:rPr>
              <a:t>ფაზა</a:t>
            </a:r>
            <a:r>
              <a:rPr lang="en-US" dirty="0">
                <a:latin typeface="Sylfaen" panose="010A0502050306030303" pitchFamily="18" charset="0"/>
              </a:rPr>
              <a:t>. </a:t>
            </a:r>
            <a:r>
              <a:rPr lang="en-US" dirty="0" err="1">
                <a:latin typeface="Sylfaen" panose="010A0502050306030303" pitchFamily="18" charset="0"/>
              </a:rPr>
              <a:t>გარემოზე</a:t>
            </a:r>
            <a:r>
              <a:rPr lang="en-US" dirty="0">
                <a:latin typeface="Sylfaen" panose="010A0502050306030303" pitchFamily="18" charset="0"/>
              </a:rPr>
              <a:t> </a:t>
            </a:r>
            <a:r>
              <a:rPr lang="en-US" dirty="0" err="1">
                <a:latin typeface="Sylfaen" panose="010A0502050306030303" pitchFamily="18" charset="0"/>
              </a:rPr>
              <a:t>შესაძლო</a:t>
            </a:r>
            <a:r>
              <a:rPr lang="en-US" dirty="0">
                <a:latin typeface="Sylfaen" panose="010A0502050306030303" pitchFamily="18" charset="0"/>
              </a:rPr>
              <a:t> </a:t>
            </a:r>
            <a:r>
              <a:rPr lang="en-US" dirty="0" err="1">
                <a:latin typeface="Sylfaen" panose="010A0502050306030303" pitchFamily="18" charset="0"/>
              </a:rPr>
              <a:t>ზემოქმედება</a:t>
            </a:r>
            <a:r>
              <a:rPr lang="en-US" dirty="0">
                <a:latin typeface="Sylfaen" panose="010A0502050306030303" pitchFamily="18" charset="0"/>
              </a:rPr>
              <a:t> </a:t>
            </a:r>
          </a:p>
        </p:txBody>
      </p:sp>
    </p:spTree>
    <p:extLst>
      <p:ext uri="{BB962C8B-B14F-4D97-AF65-F5344CB8AC3E}">
        <p14:creationId xmlns:p14="http://schemas.microsoft.com/office/powerpoint/2010/main" val="2144291961"/>
      </p:ext>
    </p:extLst>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6692" name="Rectangle 4"/>
          <p:cNvSpPr>
            <a:spLocks noChangeArrowheads="1"/>
          </p:cNvSpPr>
          <p:nvPr/>
        </p:nvSpPr>
        <p:spPr bwMode="auto">
          <a:xfrm>
            <a:off x="2929304" y="-68592"/>
            <a:ext cx="62293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ka-GE" sz="2400" dirty="0">
                <a:solidFill>
                  <a:srgbClr val="FF3300"/>
                </a:solidFill>
                <a:effectLst>
                  <a:outerShdw blurRad="38100" dist="38100" dir="2700000" algn="tl">
                    <a:srgbClr val="C0C0C0"/>
                  </a:outerShdw>
                </a:effectLst>
                <a:latin typeface="+mj-lt"/>
                <a:cs typeface="Arial" pitchFamily="34" charset="0"/>
              </a:rPr>
              <a:t>მშენებლობის ფაზა. გარემოზე შესაძლო ზემოქმედება </a:t>
            </a:r>
            <a:endParaRPr lang="ka-GE" sz="2400" dirty="0">
              <a:solidFill>
                <a:srgbClr val="FF3300"/>
              </a:solidFill>
              <a:effectLst>
                <a:outerShdw blurRad="38100" dist="38100" dir="2700000" algn="tl">
                  <a:srgbClr val="C0C0C0"/>
                </a:outerShdw>
              </a:effectLst>
              <a:latin typeface="+mj-lt"/>
              <a:cs typeface="Arial" pitchFamily="34" charset="0"/>
            </a:endParaRPr>
          </a:p>
        </p:txBody>
      </p:sp>
      <p:sp>
        <p:nvSpPr>
          <p:cNvPr id="61443" name="Rectangle 155"/>
          <p:cNvSpPr>
            <a:spLocks noChangeArrowheads="1"/>
          </p:cNvSpPr>
          <p:nvPr/>
        </p:nvSpPr>
        <p:spPr bwMode="auto">
          <a:xfrm>
            <a:off x="293079" y="692150"/>
            <a:ext cx="498523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61444" name="Rectangle 156"/>
          <p:cNvSpPr>
            <a:spLocks noChangeArrowheads="1"/>
          </p:cNvSpPr>
          <p:nvPr/>
        </p:nvSpPr>
        <p:spPr bwMode="auto">
          <a:xfrm flipH="1">
            <a:off x="383931" y="6524700"/>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27909630"/>
              </p:ext>
            </p:extLst>
          </p:nvPr>
        </p:nvGraphicFramePr>
        <p:xfrm>
          <a:off x="252046" y="981078"/>
          <a:ext cx="8784450" cy="5364993"/>
        </p:xfrm>
        <a:graphic>
          <a:graphicData uri="http://schemas.openxmlformats.org/drawingml/2006/table">
            <a:tbl>
              <a:tblPr/>
              <a:tblGrid>
                <a:gridCol w="2539642">
                  <a:extLst>
                    <a:ext uri="{9D8B030D-6E8A-4147-A177-3AD203B41FA5}">
                      <a16:colId xmlns:a16="http://schemas.microsoft.com/office/drawing/2014/main" val="20000"/>
                    </a:ext>
                  </a:extLst>
                </a:gridCol>
                <a:gridCol w="6244808">
                  <a:extLst>
                    <a:ext uri="{9D8B030D-6E8A-4147-A177-3AD203B41FA5}">
                      <a16:colId xmlns:a16="http://schemas.microsoft.com/office/drawing/2014/main" val="20001"/>
                    </a:ext>
                  </a:extLst>
                </a:gridCol>
              </a:tblGrid>
              <a:tr h="4877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600" b="1" i="0" u="none" strike="noStrike" cap="none" normalizeH="0" baseline="0" dirty="0" smtClean="0">
                          <a:ln>
                            <a:noFill/>
                          </a:ln>
                          <a:solidFill>
                            <a:srgbClr val="C00000"/>
                          </a:solidFill>
                          <a:effectLst>
                            <a:outerShdw blurRad="38100" dist="38100" dir="2700000" algn="tl">
                              <a:srgbClr val="000000"/>
                            </a:outerShdw>
                          </a:effectLst>
                          <a:latin typeface="Sylfaen" pitchFamily="18" charset="0"/>
                          <a:cs typeface="Times New Roman" pitchFamily="18" charset="0"/>
                        </a:rPr>
                        <a:t>შესასრულებელი სამუშაოს დასახალება</a:t>
                      </a:r>
                      <a:endParaRPr kumimoji="0" lang="ru-RU" sz="1600" b="0" i="0" u="none" strike="noStrike" cap="none" normalizeH="0" baseline="0" dirty="0" smtClean="0">
                        <a:ln>
                          <a:noFill/>
                        </a:ln>
                        <a:solidFill>
                          <a:srgbClr val="C00000"/>
                        </a:solidFill>
                        <a:effectLst>
                          <a:outerShdw blurRad="38100" dist="38100" dir="2700000" algn="tl">
                            <a:srgbClr val="00000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600" b="1" i="0" u="none" strike="noStrike" cap="none" normalizeH="0" baseline="0" dirty="0" smtClean="0">
                          <a:ln>
                            <a:noFill/>
                          </a:ln>
                          <a:solidFill>
                            <a:srgbClr val="C00000"/>
                          </a:solidFill>
                          <a:effectLst>
                            <a:outerShdw blurRad="38100" dist="38100" dir="2700000" algn="tl">
                              <a:srgbClr val="000000"/>
                            </a:outerShdw>
                          </a:effectLst>
                          <a:latin typeface="Sylfaen" pitchFamily="18" charset="0"/>
                          <a:cs typeface="Times New Roman" pitchFamily="18" charset="0"/>
                        </a:rPr>
                        <a:t>მოსალოდნელი ზემოქმედება</a:t>
                      </a:r>
                      <a:endParaRPr kumimoji="0" lang="ru-RU" sz="1600" b="0" i="0" u="none" strike="noStrike" cap="none" normalizeH="0" baseline="0" dirty="0" smtClean="0">
                        <a:ln>
                          <a:noFill/>
                        </a:ln>
                        <a:solidFill>
                          <a:srgbClr val="C00000"/>
                        </a:solidFill>
                        <a:effectLst>
                          <a:outerShdw blurRad="38100" dist="38100" dir="2700000" algn="tl">
                            <a:srgbClr val="00000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DDD9C3"/>
                    </a:solidFill>
                  </a:tcPr>
                </a:tc>
                <a:extLst>
                  <a:ext uri="{0D108BD9-81ED-4DB2-BD59-A6C34878D82A}">
                    <a16:rowId xmlns:a16="http://schemas.microsoft.com/office/drawing/2014/main" val="10000"/>
                  </a:ext>
                </a:extLst>
              </a:tr>
              <a:tr h="1707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ბაზის ინფრასტრუქტურის ობიექტების სამშენებლო-სამონტაჟო სამუშაოების შესრულება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 </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ატმოსფერულ ჰაერში მტვრის,და წვის პროდუქტების და შედუღების აეროზოლების გავრცელება;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ხმაურის გავრცელება;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მყარი და თხევადი ნარჩენების წარმოქმნა;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მიწისქვეშა და ზედაპირული წყლების დაბინძურების რისკი;</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ადგილობრივი ველური ბუნების დროებითი შეშფოთება;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ვიზუალურ ლანდშაფტური ცვლილებები. 	</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32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smtClean="0">
                          <a:ln>
                            <a:noFill/>
                          </a:ln>
                          <a:solidFill>
                            <a:srgbClr val="C00000"/>
                          </a:solidFill>
                          <a:effectLst>
                            <a:outerShdw blurRad="38100" dist="38100" dir="2700000" algn="tl">
                              <a:srgbClr val="C0C0C0"/>
                            </a:outerShdw>
                          </a:effectLst>
                          <a:latin typeface="Sylfaen" pitchFamily="18" charset="0"/>
                          <a:cs typeface="Times New Roman" pitchFamily="18" charset="0"/>
                        </a:rPr>
                        <a:t>ნავთობით დაბინძურებული ადგილების ეკოლოგიური რეაბილიტაციის სამუშაების შესრულება </a:t>
                      </a:r>
                      <a:endParaRPr kumimoji="0" lang="ru-RU" sz="1600" b="0" i="0" u="none" strike="noStrike" cap="none" normalizeH="0" baseline="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ატმოსფერულ ჰაერში მტვრის და წვის პროდუქტების გავრცელება;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ხმაურის გავრცელება;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მყარი და თხევადი ნარჩენების წარმოქმნა;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მიწისქვეშა და ზედაპირული წყლების დაბინძურების რისკი;</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ადგილობრივი ველური ბუნების დროებითი შეშფოთება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754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smtClean="0">
                          <a:ln>
                            <a:noFill/>
                          </a:ln>
                          <a:solidFill>
                            <a:srgbClr val="C00000"/>
                          </a:solidFill>
                          <a:effectLst>
                            <a:outerShdw blurRad="38100" dist="38100" dir="2700000" algn="tl">
                              <a:srgbClr val="C0C0C0"/>
                            </a:outerShdw>
                          </a:effectLst>
                          <a:latin typeface="Sylfaen" pitchFamily="18" charset="0"/>
                          <a:cs typeface="Times New Roman" pitchFamily="18" charset="0"/>
                        </a:rPr>
                        <a:t>სამშებლო სამუშაოების მიმდინარეობის პერიოდში დროებით სამუშაო ადგილების შექმნა</a:t>
                      </a:r>
                      <a:endParaRPr kumimoji="0" lang="ru-RU" sz="1600" b="0" i="0" u="none" strike="noStrike" cap="none" normalizeH="0" baseline="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დასაქმების მოლოდინი და იმედები;</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კორუფციის ალბათობა სამუშაოზე აყვანის დროს;</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სამუშაო პირობებით უკმაყოფილების ალბათობა;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ეკონომიკური შესაძლებლობების გაუმჯობესება.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77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მუშახელის მართვა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ცუდი ურთიერთობების ჩამოყალიბების ალბათობა მუშებსა და ადგილობრივ მოსახლეობას შორის</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61465"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4"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7" descr="C:\Documents and Settings\Yvette\Local Settings\Temporary Internet Files\Content.IE5\5O4UR69G\MCj04380440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346906"/>
            <a:ext cx="1073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426057"/>
      </p:ext>
    </p:extLst>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0788" name="Rectangle 4"/>
          <p:cNvSpPr>
            <a:spLocks noChangeArrowheads="1"/>
          </p:cNvSpPr>
          <p:nvPr/>
        </p:nvSpPr>
        <p:spPr bwMode="auto">
          <a:xfrm>
            <a:off x="854321" y="75838"/>
            <a:ext cx="816512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r" fontAlgn="base">
              <a:spcBef>
                <a:spcPct val="0"/>
              </a:spcBef>
              <a:spcAft>
                <a:spcPct val="0"/>
              </a:spcAft>
              <a:defRPr/>
            </a:pPr>
            <a:r>
              <a:rPr lang="ka-GE" sz="2400" dirty="0">
                <a:solidFill>
                  <a:srgbClr val="FF3300"/>
                </a:solidFill>
                <a:effectLst>
                  <a:outerShdw blurRad="38100" dist="38100" dir="2700000" algn="tl">
                    <a:srgbClr val="C0C0C0"/>
                  </a:outerShdw>
                </a:effectLst>
                <a:latin typeface="+mj-lt"/>
                <a:cs typeface="Arial" pitchFamily="34" charset="0"/>
              </a:rPr>
              <a:t>ექსპლუატაციის ფაზა. გარემოზე შესაძლო ზემოქმედება </a:t>
            </a:r>
          </a:p>
          <a:p>
            <a:pPr algn="r" fontAlgn="base">
              <a:spcBef>
                <a:spcPct val="0"/>
              </a:spcBef>
              <a:spcAft>
                <a:spcPct val="0"/>
              </a:spcAft>
              <a:defRPr/>
            </a:pPr>
            <a:endParaRPr lang="ka-GE" sz="2400" dirty="0">
              <a:solidFill>
                <a:srgbClr val="FF3300"/>
              </a:solidFill>
              <a:effectLst>
                <a:outerShdw blurRad="38100" dist="38100" dir="2700000" algn="tl">
                  <a:srgbClr val="C0C0C0"/>
                </a:outerShdw>
              </a:effectLst>
              <a:latin typeface="Brush Script Georgian" pitchFamily="82" charset="0"/>
              <a:cs typeface="Arial" pitchFamily="34" charset="0"/>
            </a:endParaRPr>
          </a:p>
        </p:txBody>
      </p:sp>
      <p:sp>
        <p:nvSpPr>
          <p:cNvPr id="64515" name="Rectangle 5"/>
          <p:cNvSpPr>
            <a:spLocks noChangeArrowheads="1"/>
          </p:cNvSpPr>
          <p:nvPr/>
        </p:nvSpPr>
        <p:spPr bwMode="auto">
          <a:xfrm>
            <a:off x="317991" y="765175"/>
            <a:ext cx="498523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64516" name="Rectangle 113"/>
          <p:cNvSpPr>
            <a:spLocks noChangeArrowheads="1"/>
          </p:cNvSpPr>
          <p:nvPr/>
        </p:nvSpPr>
        <p:spPr bwMode="auto">
          <a:xfrm flipH="1">
            <a:off x="383931" y="6451667"/>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64517" name="Объект 1"/>
          <p:cNvSpPr>
            <a:spLocks noGrp="1"/>
          </p:cNvSpPr>
          <p:nvPr>
            <p:ph/>
          </p:nvPr>
        </p:nvSpPr>
        <p:spPr>
          <a:xfrm>
            <a:off x="457200" y="908058"/>
            <a:ext cx="8229600" cy="5400675"/>
          </a:xfrm>
        </p:spPr>
        <p:txBody>
          <a:bodyPr/>
          <a:lstStyle/>
          <a:p>
            <a:pPr algn="just">
              <a:buFont typeface="Wingdings" pitchFamily="2" charset="2"/>
              <a:buChar char="q"/>
            </a:pPr>
            <a:r>
              <a:rPr lang="ka-GE" altLang="ru-RU" sz="1600" dirty="0" smtClean="0">
                <a:solidFill>
                  <a:srgbClr val="000000"/>
                </a:solidFill>
                <a:cs typeface="Times New Roman" pitchFamily="18" charset="0"/>
              </a:rPr>
              <a:t>სარეზერვუარო პარკის ექსპლუატაცია - </a:t>
            </a:r>
            <a:r>
              <a:rPr lang="ka-GE" altLang="ru-RU" sz="1600" b="1" dirty="0" smtClean="0">
                <a:solidFill>
                  <a:srgbClr val="000000"/>
                </a:solidFill>
                <a:cs typeface="Times New Roman" pitchFamily="18" charset="0"/>
              </a:rPr>
              <a:t>რეზერვუარებში ნავთობის და ნავთობპროდუქტების მიღება, შენახვა, გადატვირთვა. რეზერვუარების რემონტი, გაწმენდა, ჰიდრავლიკური გამოცდა. დამხმარე ინფრასტრუქტურის ექსპლუტაცია.</a:t>
            </a:r>
          </a:p>
          <a:p>
            <a:pPr>
              <a:buFont typeface="Wingdings" pitchFamily="2" charset="2"/>
              <a:buChar char="q"/>
            </a:pPr>
            <a:r>
              <a:rPr lang="ka-GE" altLang="ru-RU" sz="1800" b="1" dirty="0" smtClean="0">
                <a:solidFill>
                  <a:srgbClr val="000000"/>
                </a:solidFill>
                <a:cs typeface="Times New Roman" pitchFamily="18" charset="0"/>
              </a:rPr>
              <a:t>გარემოზე მოსალოდნელი ზემოქმედები:</a:t>
            </a:r>
          </a:p>
          <a:p>
            <a:pPr>
              <a:buFont typeface="Arial" pitchFamily="34" charset="0"/>
              <a:buNone/>
            </a:pPr>
            <a:endParaRPr lang="ru-RU" altLang="ru-RU" sz="500" dirty="0" smtClean="0">
              <a:solidFill>
                <a:srgbClr val="000000"/>
              </a:solidFill>
              <a:latin typeface="Times New Roman" pitchFamily="18" charset="0"/>
              <a:cs typeface="Times New Roman" pitchFamily="18" charset="0"/>
            </a:endParaRP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ხმაურის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და</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ვიბრაციის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გავრცელება</a:t>
            </a:r>
            <a:r>
              <a:rPr lang="ru-RU" altLang="ru-RU" sz="2000" b="1" i="1" dirty="0" smtClean="0">
                <a:solidFill>
                  <a:srgbClr val="C00000"/>
                </a:solidFill>
                <a:cs typeface="Calibri" pitchFamily="34" charset="0"/>
              </a:rPr>
              <a:t>;</a:t>
            </a: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თხევადი</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და</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მყარი</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ნარჩენების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წარმოქმნა</a:t>
            </a:r>
            <a:r>
              <a:rPr lang="ru-RU" altLang="ru-RU" sz="2000" b="1" i="1" dirty="0" smtClean="0">
                <a:solidFill>
                  <a:srgbClr val="C00000"/>
                </a:solidFill>
                <a:cs typeface="Calibri" pitchFamily="34" charset="0"/>
              </a:rPr>
              <a:t>;</a:t>
            </a: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წყალმოხმარება</a:t>
            </a:r>
            <a:r>
              <a:rPr lang="ru-RU" altLang="ru-RU" sz="2000" b="1" i="1" dirty="0" smtClean="0">
                <a:solidFill>
                  <a:srgbClr val="C00000"/>
                </a:solidFill>
                <a:cs typeface="Calibri" pitchFamily="34" charset="0"/>
              </a:rPr>
              <a:t>;</a:t>
            </a: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ჩამდინარე</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წყლების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წარმოქმნა</a:t>
            </a:r>
            <a:r>
              <a:rPr lang="ru-RU" altLang="ru-RU" sz="2000" b="1" i="1" dirty="0" smtClean="0">
                <a:solidFill>
                  <a:srgbClr val="C00000"/>
                </a:solidFill>
                <a:cs typeface="Calibri" pitchFamily="34" charset="0"/>
              </a:rPr>
              <a:t>;</a:t>
            </a:r>
          </a:p>
          <a:p>
            <a:pPr>
              <a:buFont typeface="Wingdings" pitchFamily="2" charset="2"/>
              <a:buChar char="v"/>
            </a:pPr>
            <a:r>
              <a:rPr lang="ka-GE" altLang="ru-RU" sz="2000" b="1" i="1" dirty="0" smtClean="0">
                <a:solidFill>
                  <a:srgbClr val="C00000"/>
                </a:solidFill>
                <a:cs typeface="Calibri" pitchFamily="34" charset="0"/>
              </a:rPr>
              <a:t>ნავთობპროდუქტების </a:t>
            </a:r>
            <a:r>
              <a:rPr lang="ru-RU" altLang="ru-RU" sz="2000" b="1" i="1" dirty="0" err="1" smtClean="0">
                <a:solidFill>
                  <a:srgbClr val="C00000"/>
                </a:solidFill>
                <a:latin typeface="Sylfaen" pitchFamily="18" charset="0"/>
                <a:cs typeface="Calibri" pitchFamily="34" charset="0"/>
              </a:rPr>
              <a:t>ავარიული</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დაღვრის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რისკი</a:t>
            </a:r>
            <a:r>
              <a:rPr lang="ru-RU" altLang="ru-RU" sz="2000" b="1" i="1" dirty="0" smtClean="0">
                <a:solidFill>
                  <a:srgbClr val="C00000"/>
                </a:solidFill>
                <a:cs typeface="Calibri" pitchFamily="34" charset="0"/>
              </a:rPr>
              <a:t>;</a:t>
            </a:r>
          </a:p>
          <a:p>
            <a:pPr>
              <a:buFont typeface="Wingdings" pitchFamily="2" charset="2"/>
              <a:buChar char="v"/>
            </a:pPr>
            <a:r>
              <a:rPr lang="ka-GE" altLang="ru-RU" sz="2000" b="1" i="1" dirty="0" smtClean="0">
                <a:solidFill>
                  <a:srgbClr val="C00000"/>
                </a:solidFill>
                <a:cs typeface="Calibri" pitchFamily="34" charset="0"/>
              </a:rPr>
              <a:t>ხანძრის რისკი;</a:t>
            </a:r>
            <a:endParaRPr lang="ru-RU" altLang="ru-RU" sz="2000" b="1" i="1" dirty="0" smtClean="0">
              <a:solidFill>
                <a:srgbClr val="C00000"/>
              </a:solidFill>
              <a:cs typeface="Calibri" pitchFamily="34" charset="0"/>
            </a:endParaRPr>
          </a:p>
          <a:p>
            <a:pPr>
              <a:buFont typeface="Wingdings" pitchFamily="2" charset="2"/>
              <a:buChar char="v"/>
            </a:pPr>
            <a:r>
              <a:rPr lang="ka-GE" altLang="ru-RU" sz="2000" b="1" i="1" dirty="0" smtClean="0">
                <a:solidFill>
                  <a:srgbClr val="C00000"/>
                </a:solidFill>
                <a:cs typeface="Calibri" pitchFamily="34" charset="0"/>
              </a:rPr>
              <a:t>ზედაპირული წყალსატევების დაბინძურების რისკი</a:t>
            </a: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ატმოსფერულ</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ჰაეში</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მავნე</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ნივთიერებების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ემისიები</a:t>
            </a:r>
            <a:r>
              <a:rPr lang="ru-RU" altLang="ru-RU" sz="2000" b="1" i="1" dirty="0" smtClean="0">
                <a:solidFill>
                  <a:srgbClr val="C00000"/>
                </a:solidFill>
                <a:cs typeface="Calibri" pitchFamily="34" charset="0"/>
              </a:rPr>
              <a:t>;</a:t>
            </a: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ნიადაგის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და</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გრუნტის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წყლების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დაბინძურების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რისკი</a:t>
            </a:r>
            <a:r>
              <a:rPr lang="ru-RU" altLang="ru-RU" sz="2000" b="1" i="1" dirty="0" smtClean="0">
                <a:solidFill>
                  <a:srgbClr val="C00000"/>
                </a:solidFill>
                <a:cs typeface="Calibri" pitchFamily="34" charset="0"/>
              </a:rPr>
              <a:t>.</a:t>
            </a:r>
          </a:p>
          <a:p>
            <a:pPr>
              <a:buFont typeface="Arial" pitchFamily="34" charset="0"/>
              <a:buNone/>
            </a:pPr>
            <a:endParaRPr lang="ru-RU" altLang="ru-RU" b="1" i="1" dirty="0" smtClean="0">
              <a:solidFill>
                <a:srgbClr val="C00000"/>
              </a:solidFill>
            </a:endParaRPr>
          </a:p>
        </p:txBody>
      </p:sp>
      <p:pic>
        <p:nvPicPr>
          <p:cNvPr id="645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640"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3" descr="j0437273.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0312" y="3717032"/>
            <a:ext cx="1974800" cy="146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C:\Documents and Settings\Yvette\Local Settings\Temporary Internet Files\Content.IE5\5O4UR69G\MCj0438044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4160" y="2996952"/>
            <a:ext cx="1224379" cy="95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064980"/>
      </p:ext>
    </p:extLst>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0788" name="Rectangle 4"/>
          <p:cNvSpPr>
            <a:spLocks noChangeArrowheads="1"/>
          </p:cNvSpPr>
          <p:nvPr/>
        </p:nvSpPr>
        <p:spPr bwMode="auto">
          <a:xfrm>
            <a:off x="2179056" y="-68601"/>
            <a:ext cx="68360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fontAlgn="base">
              <a:spcBef>
                <a:spcPct val="0"/>
              </a:spcBef>
              <a:spcAft>
                <a:spcPct val="0"/>
              </a:spcAft>
              <a:defRPr/>
            </a:pPr>
            <a:r>
              <a:rPr lang="ka-GE" sz="2400" dirty="0">
                <a:solidFill>
                  <a:srgbClr val="FF3300"/>
                </a:solidFill>
                <a:effectLst>
                  <a:outerShdw blurRad="38100" dist="38100" dir="2700000" algn="tl">
                    <a:srgbClr val="C0C0C0"/>
                  </a:outerShdw>
                </a:effectLst>
                <a:latin typeface="+mj-lt"/>
                <a:cs typeface="Arial" pitchFamily="34" charset="0"/>
              </a:rPr>
              <a:t>ექსპლუატაციის ფაზა. გარემოზე შესაძლო ზემოქმედება </a:t>
            </a:r>
            <a:endParaRPr lang="ka-GE" sz="2400" dirty="0">
              <a:solidFill>
                <a:srgbClr val="FF3300"/>
              </a:solidFill>
              <a:effectLst>
                <a:outerShdw blurRad="38100" dist="38100" dir="2700000" algn="tl">
                  <a:srgbClr val="C0C0C0"/>
                </a:outerShdw>
              </a:effectLst>
              <a:latin typeface="+mj-lt"/>
              <a:cs typeface="Arial" pitchFamily="34" charset="0"/>
            </a:endParaRPr>
          </a:p>
        </p:txBody>
      </p:sp>
      <p:sp>
        <p:nvSpPr>
          <p:cNvPr id="65539" name="Rectangle 5"/>
          <p:cNvSpPr>
            <a:spLocks noChangeArrowheads="1"/>
          </p:cNvSpPr>
          <p:nvPr/>
        </p:nvSpPr>
        <p:spPr bwMode="auto">
          <a:xfrm>
            <a:off x="317991" y="692150"/>
            <a:ext cx="498523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65540" name="Rectangle 113"/>
          <p:cNvSpPr>
            <a:spLocks noChangeArrowheads="1"/>
          </p:cNvSpPr>
          <p:nvPr/>
        </p:nvSpPr>
        <p:spPr bwMode="auto">
          <a:xfrm flipH="1">
            <a:off x="383931" y="6451657"/>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Объект 2"/>
          <p:cNvGraphicFramePr>
            <a:graphicFrameLocks noGrp="1"/>
          </p:cNvGraphicFramePr>
          <p:nvPr>
            <p:ph/>
            <p:extLst>
              <p:ext uri="{D42A27DB-BD31-4B8C-83A1-F6EECF244321}">
                <p14:modId xmlns:p14="http://schemas.microsoft.com/office/powerpoint/2010/main" val="1653265161"/>
              </p:ext>
            </p:extLst>
          </p:nvPr>
        </p:nvGraphicFramePr>
        <p:xfrm>
          <a:off x="517284" y="941388"/>
          <a:ext cx="8242788" cy="5760720"/>
        </p:xfrm>
        <a:graphic>
          <a:graphicData uri="http://schemas.openxmlformats.org/drawingml/2006/table">
            <a:tbl>
              <a:tblPr/>
              <a:tblGrid>
                <a:gridCol w="2791987">
                  <a:extLst>
                    <a:ext uri="{9D8B030D-6E8A-4147-A177-3AD203B41FA5}">
                      <a16:colId xmlns:a16="http://schemas.microsoft.com/office/drawing/2014/main" val="20000"/>
                    </a:ext>
                  </a:extLst>
                </a:gridCol>
                <a:gridCol w="3656025">
                  <a:extLst>
                    <a:ext uri="{9D8B030D-6E8A-4147-A177-3AD203B41FA5}">
                      <a16:colId xmlns:a16="http://schemas.microsoft.com/office/drawing/2014/main" val="20001"/>
                    </a:ext>
                  </a:extLst>
                </a:gridCol>
                <a:gridCol w="1794776">
                  <a:extLst>
                    <a:ext uri="{9D8B030D-6E8A-4147-A177-3AD203B41FA5}">
                      <a16:colId xmlns:a16="http://schemas.microsoft.com/office/drawing/2014/main" val="20002"/>
                    </a:ext>
                  </a:extLst>
                </a:gridCol>
              </a:tblGrid>
              <a:tr h="7315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ეკოლოგიური ასპექტი</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მოსალოდნელი ზემოქმედება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ზემოქმედების მოსალოდნელი ხარისხი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extLst>
                  <a:ext uri="{0D108BD9-81ED-4DB2-BD59-A6C34878D82A}">
                    <a16:rowId xmlns:a16="http://schemas.microsoft.com/office/drawing/2014/main" val="10000"/>
                  </a:ext>
                </a:extLst>
              </a:tr>
              <a:tr h="4876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ნავთობით დაბინძურებული ნარჩენების წარმოქმნა</a:t>
                      </a: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ნიადაგის და გრუნტის წყლების  დაბინძურება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საშუალო. გრძელვადიანი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3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საყოფაცხოვრებო ნარჩენების წარმოქმნა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გრუნტების დაბინძურება ნარჩენების განთავსების და უტილიზაციის დროს</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საშუალო. გრძელვადიანი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76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საშიში საწარმოო ნარჩენების წარმოქმნა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ნიადაგის და გრუნტის წყლების  დაბინძურება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საშუალო. გრძელვადიანი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15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ნავთობით დაბინძურებული ჩამდინარე წყლების წარმოქმნა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ზედაპირული წყალსატევების,</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ნიადაგის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გრუნტის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წყლების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დაბინძურება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დაბალი. გრძელვადიანი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76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C00000"/>
                          </a:solidFill>
                          <a:effectLst/>
                          <a:latin typeface="Sylfaen" pitchFamily="18" charset="0"/>
                          <a:cs typeface="Times New Roman" pitchFamily="18" charset="0"/>
                        </a:rPr>
                        <a:t>მავნე</a:t>
                      </a:r>
                      <a:r>
                        <a:rPr kumimoji="0" lang="ru-RU"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ru-RU" sz="1800" b="1" i="0" u="none" strike="noStrike" cap="none" normalizeH="0" baseline="0" smtClean="0">
                          <a:ln>
                            <a:noFill/>
                          </a:ln>
                          <a:solidFill>
                            <a:srgbClr val="C00000"/>
                          </a:solidFill>
                          <a:effectLst/>
                          <a:latin typeface="Sylfaen" pitchFamily="18" charset="0"/>
                          <a:cs typeface="Times New Roman" pitchFamily="18" charset="0"/>
                        </a:rPr>
                        <a:t>ნივთიერებების</a:t>
                      </a:r>
                      <a:r>
                        <a:rPr kumimoji="0" lang="ru-RU"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ru-RU" sz="1800" b="1" i="0" u="none" strike="noStrike" cap="none" normalizeH="0" baseline="0" smtClean="0">
                          <a:ln>
                            <a:noFill/>
                          </a:ln>
                          <a:solidFill>
                            <a:srgbClr val="C00000"/>
                          </a:solidFill>
                          <a:effectLst/>
                          <a:latin typeface="Sylfaen" pitchFamily="18" charset="0"/>
                          <a:cs typeface="Times New Roman" pitchFamily="18" charset="0"/>
                        </a:rPr>
                        <a:t>ავარიული</a:t>
                      </a:r>
                      <a:r>
                        <a:rPr kumimoji="0" lang="ru-RU"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ru-RU" sz="1800" b="1" i="0" u="none" strike="noStrike" cap="none" normalizeH="0" baseline="0" smtClean="0">
                          <a:ln>
                            <a:noFill/>
                          </a:ln>
                          <a:solidFill>
                            <a:srgbClr val="C00000"/>
                          </a:solidFill>
                          <a:effectLst/>
                          <a:latin typeface="Sylfaen" pitchFamily="18" charset="0"/>
                          <a:cs typeface="Times New Roman" pitchFamily="18" charset="0"/>
                        </a:rPr>
                        <a:t>გაფრქვევა</a:t>
                      </a:r>
                      <a:r>
                        <a:rPr kumimoji="0" lang="ru-RU" sz="1800" b="1" i="0" u="none" strike="noStrike" cap="none" normalizeH="0" baseline="0" smtClean="0">
                          <a:ln>
                            <a:noFill/>
                          </a:ln>
                          <a:solidFill>
                            <a:srgbClr val="C00000"/>
                          </a:solidFill>
                          <a:effectLst/>
                          <a:latin typeface="Times New Roman" pitchFamily="18" charset="0"/>
                          <a:cs typeface="Times New Roman" pitchFamily="18" charset="0"/>
                        </a:rPr>
                        <a:t> </a:t>
                      </a: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ატმოსფერული ჰაერის დაბინძურება დაღვრილი გნა-ს აორთქლებით</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საშუალო. მოკლევადიანი</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15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ჩამდინარე წყლების წარმოქმნა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ზედაპირული წყალსატევების,</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ნიადაგის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გრუნტის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წყლების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დაბინძურება</a:t>
                      </a:r>
                      <a:r>
                        <a:rPr kumimoji="0" lang="ru-RU" sz="1800" b="1" i="0" u="none" strike="noStrike" cap="none" normalizeH="0" baseline="0" dirty="0" smtClean="0">
                          <a:ln>
                            <a:noFill/>
                          </a:ln>
                          <a:solidFill>
                            <a:srgbClr val="C00000"/>
                          </a:solidFill>
                          <a:effectLst/>
                          <a:latin typeface="Sylfaen" pitchFamily="18" charset="0"/>
                          <a:cs typeface="Times New Roman" pitchFamily="18" charset="0"/>
                        </a:rPr>
                        <a:t>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00000"/>
                          </a:solidFill>
                          <a:effectLst/>
                          <a:latin typeface="Times New Roman" pitchFamily="18" charset="0"/>
                          <a:cs typeface="Times New Roman" pitchFamily="18" charset="0"/>
                        </a:rPr>
                        <a:t> </a:t>
                      </a: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დაბალი. გრძელვადიანი</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65575"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46"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7" descr="C:\Documents and Settings\Yvette\Local Settings\Temporary Internet Files\Content.IE5\5O4UR69G\MCj04380440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9056" y="-20820"/>
            <a:ext cx="941578" cy="73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581983"/>
      </p:ext>
    </p:extLst>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0788" name="Rectangle 4"/>
          <p:cNvSpPr>
            <a:spLocks noChangeArrowheads="1"/>
          </p:cNvSpPr>
          <p:nvPr/>
        </p:nvSpPr>
        <p:spPr bwMode="auto">
          <a:xfrm>
            <a:off x="2244969" y="4440"/>
            <a:ext cx="67700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fontAlgn="base">
              <a:spcBef>
                <a:spcPct val="0"/>
              </a:spcBef>
              <a:spcAft>
                <a:spcPct val="0"/>
              </a:spcAft>
              <a:defRPr/>
            </a:pPr>
            <a:r>
              <a:rPr lang="ka-GE" sz="2400" dirty="0">
                <a:solidFill>
                  <a:srgbClr val="FF3300"/>
                </a:solidFill>
                <a:effectLst>
                  <a:outerShdw blurRad="38100" dist="38100" dir="2700000" algn="tl">
                    <a:srgbClr val="C0C0C0"/>
                  </a:outerShdw>
                </a:effectLst>
                <a:latin typeface="+mj-lt"/>
                <a:cs typeface="Arial" pitchFamily="34" charset="0"/>
              </a:rPr>
              <a:t>ექსპლუატაციის ფაზა. გარემოზე შესაძლო ზემოქმედება </a:t>
            </a:r>
            <a:endParaRPr lang="ka-GE" sz="2400" dirty="0">
              <a:solidFill>
                <a:srgbClr val="FF3300"/>
              </a:solidFill>
              <a:effectLst>
                <a:outerShdw blurRad="38100" dist="38100" dir="2700000" algn="tl">
                  <a:srgbClr val="C0C0C0"/>
                </a:outerShdw>
              </a:effectLst>
              <a:latin typeface="+mj-lt"/>
              <a:cs typeface="Arial" pitchFamily="34" charset="0"/>
            </a:endParaRPr>
          </a:p>
        </p:txBody>
      </p:sp>
      <p:sp>
        <p:nvSpPr>
          <p:cNvPr id="66563" name="Rectangle 5"/>
          <p:cNvSpPr>
            <a:spLocks noChangeArrowheads="1"/>
          </p:cNvSpPr>
          <p:nvPr/>
        </p:nvSpPr>
        <p:spPr bwMode="auto">
          <a:xfrm>
            <a:off x="317991" y="692150"/>
            <a:ext cx="498523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66564" name="Rectangle 113"/>
          <p:cNvSpPr>
            <a:spLocks noChangeArrowheads="1"/>
          </p:cNvSpPr>
          <p:nvPr/>
        </p:nvSpPr>
        <p:spPr bwMode="auto">
          <a:xfrm flipH="1">
            <a:off x="383931" y="6451645"/>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Объект 2"/>
          <p:cNvGraphicFramePr>
            <a:graphicFrameLocks noGrp="1"/>
          </p:cNvGraphicFramePr>
          <p:nvPr>
            <p:ph/>
            <p:extLst>
              <p:ext uri="{D42A27DB-BD31-4B8C-83A1-F6EECF244321}">
                <p14:modId xmlns:p14="http://schemas.microsoft.com/office/powerpoint/2010/main" val="1105875493"/>
              </p:ext>
            </p:extLst>
          </p:nvPr>
        </p:nvGraphicFramePr>
        <p:xfrm>
          <a:off x="517294" y="941388"/>
          <a:ext cx="8308731" cy="5459412"/>
        </p:xfrm>
        <a:graphic>
          <a:graphicData uri="http://schemas.openxmlformats.org/drawingml/2006/table">
            <a:tbl>
              <a:tblPr/>
              <a:tblGrid>
                <a:gridCol w="2924747">
                  <a:extLst>
                    <a:ext uri="{9D8B030D-6E8A-4147-A177-3AD203B41FA5}">
                      <a16:colId xmlns:a16="http://schemas.microsoft.com/office/drawing/2014/main" val="20000"/>
                    </a:ext>
                  </a:extLst>
                </a:gridCol>
                <a:gridCol w="3389916">
                  <a:extLst>
                    <a:ext uri="{9D8B030D-6E8A-4147-A177-3AD203B41FA5}">
                      <a16:colId xmlns:a16="http://schemas.microsoft.com/office/drawing/2014/main" val="20001"/>
                    </a:ext>
                  </a:extLst>
                </a:gridCol>
                <a:gridCol w="1994068">
                  <a:extLst>
                    <a:ext uri="{9D8B030D-6E8A-4147-A177-3AD203B41FA5}">
                      <a16:colId xmlns:a16="http://schemas.microsoft.com/office/drawing/2014/main" val="20002"/>
                    </a:ext>
                  </a:extLst>
                </a:gridCol>
              </a:tblGrid>
              <a:tr h="5486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ეკოლოგიური ასპექტი</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ზემოქმედება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ზემოქმედების ხარისხი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extLst>
                  <a:ext uri="{0D108BD9-81ED-4DB2-BD59-A6C34878D82A}">
                    <a16:rowId xmlns:a16="http://schemas.microsoft.com/office/drawing/2014/main" val="10000"/>
                  </a:ext>
                </a:extLst>
              </a:tr>
              <a:tr h="10973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ხანძრის დროს ჩამდინარე წყლების და ნარჩენების წარმოქმნა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00000"/>
                          </a:solidFill>
                          <a:effectLst/>
                          <a:latin typeface="Times New Roman" pitchFamily="18" charset="0"/>
                          <a:cs typeface="Times New Roman" pitchFamily="18" charset="0"/>
                        </a:rPr>
                        <a:t> </a:t>
                      </a: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ზედაპირული წყალსატევების,</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ნიადაგის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გრუნტის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წყლების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დაბინძურება</a:t>
                      </a:r>
                      <a:r>
                        <a:rPr kumimoji="0" lang="ru-RU" sz="1800" b="1" i="0" u="none" strike="noStrike" cap="none" normalizeH="0" baseline="0" dirty="0" smtClean="0">
                          <a:ln>
                            <a:noFill/>
                          </a:ln>
                          <a:solidFill>
                            <a:srgbClr val="C00000"/>
                          </a:solidFill>
                          <a:effectLst/>
                          <a:latin typeface="Sylfaen" pitchFamily="18" charset="0"/>
                          <a:cs typeface="Times New Roman" pitchFamily="18" charset="0"/>
                        </a:rPr>
                        <a:t>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 დაბალი. მოკლევადიანი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098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მავნე ნივთიერებათა გაფრქვევა ხანძრის დროს</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ატმოსფერული ჰაერის დაბინძურება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საშუალო. მოკლევადიანი</a:t>
                      </a:r>
                      <a:r>
                        <a:rPr kumimoji="0" lang="ru-RU" sz="1800" b="1" i="0" u="none" strike="noStrike" cap="none" normalizeH="0" baseline="0" smtClean="0">
                          <a:ln>
                            <a:noFill/>
                          </a:ln>
                          <a:solidFill>
                            <a:srgbClr val="C00000"/>
                          </a:solidFill>
                          <a:effectLst/>
                          <a:latin typeface="Sylfaen" pitchFamily="18" charset="0"/>
                          <a:cs typeface="Times New Roman" pitchFamily="18" charset="0"/>
                        </a:rPr>
                        <a:t>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09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საწარმოო მიზნით წყლის გამოყენება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წყალმოხმარება. ბუნებრივი რესურსების გამოყენება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დაბალი. გრძელვადიანი</a:t>
                      </a:r>
                      <a:r>
                        <a:rPr kumimoji="0" lang="ka-GE" sz="1800" b="1" i="0" u="none" strike="noStrike" cap="none" normalizeH="0" baseline="0" smtClean="0">
                          <a:ln>
                            <a:noFill/>
                          </a:ln>
                          <a:solidFill>
                            <a:srgbClr val="C00000"/>
                          </a:solidFill>
                          <a:effectLst/>
                          <a:latin typeface="Sylfaen" pitchFamily="18" charset="0"/>
                          <a:cs typeface="Times New Roman" pitchFamily="18" charset="0"/>
                        </a:rPr>
                        <a:t>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09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სასმელ-სამეურნეო წყლის გამოყენება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წყალმოხმარება. ბუნებრივი რესურსების გამოყენება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დაბალი. გრძელვადიანი</a:t>
                      </a:r>
                      <a:r>
                        <a:rPr kumimoji="0" lang="ka-GE" sz="1800" b="1" i="0" u="none" strike="noStrike" cap="none" normalizeH="0" baseline="0" smtClean="0">
                          <a:ln>
                            <a:noFill/>
                          </a:ln>
                          <a:solidFill>
                            <a:srgbClr val="C00000"/>
                          </a:solidFill>
                          <a:effectLst/>
                          <a:latin typeface="Sylfaen" pitchFamily="18" charset="0"/>
                          <a:cs typeface="Times New Roman" pitchFamily="18" charset="0"/>
                        </a:rPr>
                        <a:t>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868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სატრანსპორტო ავარიები</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ადამიანების  და ქონების დაზიანება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საშუალო. მოკლევადიანი</a:t>
                      </a:r>
                      <a:r>
                        <a:rPr kumimoji="0" lang="ru-RU" sz="1800" b="1" i="0" u="none" strike="noStrike" cap="none" normalizeH="0" baseline="0" dirty="0" smtClean="0">
                          <a:ln>
                            <a:noFill/>
                          </a:ln>
                          <a:solidFill>
                            <a:srgbClr val="C00000"/>
                          </a:solidFill>
                          <a:effectLst/>
                          <a:latin typeface="Times New Roman" pitchFamily="18" charset="0"/>
                          <a:cs typeface="Times New Roman" pitchFamily="18" charset="0"/>
                        </a:rPr>
                        <a:t> </a:t>
                      </a: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86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ხმაურის გავრცელება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ხმაურის ზემოქმედება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დაბალი. გრძელვადიანი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230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სატრანსპორტო საშუალებებიდან საწვავისა და ზეთების დაღვრა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გრუნტის და გრუნტის წყლების დაბინძურება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დაბალი. მოკლევადიანი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66603"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46"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7" descr="C:\Documents and Settings\Yvette\Local Settings\Temporary Internet Files\Content.IE5\5O4UR69G\MCj04380440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821" y="-43284"/>
            <a:ext cx="941578" cy="73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7361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8931" name="Rectangle 3"/>
          <p:cNvSpPr>
            <a:spLocks noChangeArrowheads="1"/>
          </p:cNvSpPr>
          <p:nvPr/>
        </p:nvSpPr>
        <p:spPr bwMode="auto">
          <a:xfrm>
            <a:off x="767862" y="115888"/>
            <a:ext cx="8229600"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fontAlgn="base">
              <a:spcBef>
                <a:spcPct val="0"/>
              </a:spcBef>
              <a:spcAft>
                <a:spcPct val="0"/>
              </a:spcAft>
              <a:defRPr/>
            </a:pPr>
            <a:r>
              <a:rPr lang="ka-GE" sz="2400" dirty="0" smtClean="0">
                <a:solidFill>
                  <a:srgbClr val="FF3300"/>
                </a:solidFill>
                <a:effectLst>
                  <a:outerShdw blurRad="38100" dist="38100" dir="2700000" algn="tl">
                    <a:srgbClr val="C0C0C0"/>
                  </a:outerShdw>
                </a:effectLst>
                <a:latin typeface="+mj-lt"/>
                <a:cs typeface="Arial" pitchFamily="34" charset="0"/>
              </a:rPr>
              <a:t>მონიტორინგი</a:t>
            </a:r>
            <a:endParaRPr lang="ru-RU" sz="2400" dirty="0">
              <a:solidFill>
                <a:srgbClr val="FF3300"/>
              </a:solidFill>
              <a:effectLst>
                <a:outerShdw blurRad="38100" dist="38100" dir="2700000" algn="tl">
                  <a:srgbClr val="C0C0C0"/>
                </a:outerShdw>
              </a:effectLst>
              <a:latin typeface="+mj-lt"/>
              <a:cs typeface="Arial" pitchFamily="34" charset="0"/>
            </a:endParaRPr>
          </a:p>
        </p:txBody>
      </p:sp>
      <p:sp>
        <p:nvSpPr>
          <p:cNvPr id="71683" name="Rectangle 247"/>
          <p:cNvSpPr>
            <a:spLocks noChangeArrowheads="1"/>
          </p:cNvSpPr>
          <p:nvPr/>
        </p:nvSpPr>
        <p:spPr bwMode="auto">
          <a:xfrm>
            <a:off x="317989" y="768350"/>
            <a:ext cx="4919296"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71684" name="Rectangle 248"/>
          <p:cNvSpPr>
            <a:spLocks noChangeArrowheads="1"/>
          </p:cNvSpPr>
          <p:nvPr/>
        </p:nvSpPr>
        <p:spPr bwMode="auto">
          <a:xfrm flipH="1">
            <a:off x="383931" y="6451619"/>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631517993"/>
              </p:ext>
            </p:extLst>
          </p:nvPr>
        </p:nvGraphicFramePr>
        <p:xfrm>
          <a:off x="577362" y="1069983"/>
          <a:ext cx="8176846" cy="5025777"/>
        </p:xfrm>
        <a:graphic>
          <a:graphicData uri="http://schemas.openxmlformats.org/drawingml/2006/table">
            <a:tbl>
              <a:tblPr/>
              <a:tblGrid>
                <a:gridCol w="4055507">
                  <a:extLst>
                    <a:ext uri="{9D8B030D-6E8A-4147-A177-3AD203B41FA5}">
                      <a16:colId xmlns:a16="http://schemas.microsoft.com/office/drawing/2014/main" val="20000"/>
                    </a:ext>
                  </a:extLst>
                </a:gridCol>
                <a:gridCol w="2459509">
                  <a:extLst>
                    <a:ext uri="{9D8B030D-6E8A-4147-A177-3AD203B41FA5}">
                      <a16:colId xmlns:a16="http://schemas.microsoft.com/office/drawing/2014/main" val="20001"/>
                    </a:ext>
                  </a:extLst>
                </a:gridCol>
                <a:gridCol w="1661830">
                  <a:extLst>
                    <a:ext uri="{9D8B030D-6E8A-4147-A177-3AD203B41FA5}">
                      <a16:colId xmlns:a16="http://schemas.microsoft.com/office/drawing/2014/main" val="20002"/>
                    </a:ext>
                  </a:extLst>
                </a:gridCol>
              </a:tblGrid>
              <a:tr h="42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მონიტორინგის ობიექტი</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ka-GE" sz="1400" b="1" i="0" u="none" strike="noStrike" cap="none" normalizeH="0" baseline="0" dirty="0" smtClean="0">
                        <a:ln>
                          <a:noFill/>
                        </a:ln>
                        <a:solidFill>
                          <a:srgbClr val="C00000"/>
                        </a:solidFill>
                        <a:effectLst/>
                        <a:latin typeface="Sylfae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კვლევის პარამეტრები</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პერიოდულობა</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118869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საწარმო</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ს და საცხოვრებელი ზონის საზღვარზე ატმოსფერული ჰაერის </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დაბინძურ</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ების ხარისხობრივი მაჩვენებლები ეკოლოგიური მონიტორინგის გეგმით განსაზღვრულ საკონტროლო წერტილებში</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ნაჯერი ნახშირწყალბადები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ბენზოლი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ტოლუოლი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ქსილოლი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ეთილბენზოლი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გოგირდწყალბადი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კვარტალში 1-ჯერ. </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79246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მდინარეების ბარცხანა</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ს</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 კუბასწყალი</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ს</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 და ყოროლისწყალის </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დაბინძურ</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ების მაჩვენებლები ეკოლოგიური მონიტორინგის გეგმით განსაზღვრულ საკონტროლო წერტილებში</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ჯამური ნახშირწყალბადები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შეწონილი ნაწილაკები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ჟბმ</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თვეში ერთხელ</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5943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ზღვის </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დაბინძურ</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ების ხარისხობრივი მაჩვენებლები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ჯამური ნახშირწყალბადები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შეწონილი ნაწილაკები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ჟბმ</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თვეში ერთხელ</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8347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f-ZA" sz="1300" b="0" i="0" u="none" strike="noStrike" cap="none" normalizeH="0" baseline="0" smtClean="0">
                          <a:ln>
                            <a:noFill/>
                          </a:ln>
                          <a:solidFill>
                            <a:srgbClr val="C00000"/>
                          </a:solidFill>
                          <a:effectLst/>
                          <a:latin typeface="Sylfaen" pitchFamily="18" charset="0"/>
                          <a:cs typeface="Times New Roman" pitchFamily="18" charset="0"/>
                        </a:rPr>
                        <a:t>საწარმო</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ს სა</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ზ</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ღვარზე</a:t>
                      </a:r>
                      <a:r>
                        <a:rPr kumimoji="0" lang="af-ZA" sz="1300" b="0" i="0" u="none" strike="noStrike" cap="none" normalizeH="0" baseline="0" smtClean="0">
                          <a:ln>
                            <a:noFill/>
                          </a:ln>
                          <a:solidFill>
                            <a:srgbClr val="C00000"/>
                          </a:solidFill>
                          <a:effectLst/>
                          <a:latin typeface="Sylfaen" pitchFamily="18" charset="0"/>
                          <a:cs typeface="Times New Roman" pitchFamily="18" charset="0"/>
                        </a:rPr>
                        <a:t> და საწარმოს ტერიტორიაზე</a:t>
                      </a:r>
                      <a:r>
                        <a:rPr kumimoji="0" lang="ka-GE" sz="1300" b="0" i="0" u="none" strike="noStrike" cap="none" normalizeH="0" baseline="0" smtClean="0">
                          <a:ln>
                            <a:noFill/>
                          </a:ln>
                          <a:solidFill>
                            <a:srgbClr val="C00000"/>
                          </a:solidFill>
                          <a:effectLst/>
                          <a:latin typeface="Sylfaen" pitchFamily="18" charset="0"/>
                          <a:cs typeface="Times New Roman" pitchFamily="18" charset="0"/>
                        </a:rPr>
                        <a:t> გრუნტის წყლ</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ებ</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ის </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დაბინძურ</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ების ხარისხობრივი მაჩვენებლები სათვალთვალო ჭებში და სადრენაჟო სისტემებში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ჯამური ნახშირწყალბადები</a:t>
                      </a: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თვეში ერთხელ</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5943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f-ZA" sz="1300" b="0" i="0" u="none" strike="noStrike" cap="none" normalizeH="0" baseline="0" smtClean="0">
                          <a:ln>
                            <a:noFill/>
                          </a:ln>
                          <a:solidFill>
                            <a:srgbClr val="C00000"/>
                          </a:solidFill>
                          <a:effectLst/>
                          <a:latin typeface="Sylfaen" pitchFamily="18" charset="0"/>
                          <a:cs typeface="Times New Roman" pitchFamily="18" charset="0"/>
                        </a:rPr>
                        <a:t>საწარმო</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ს და საცხოვრებელი ზონის საზღვარზე ხმაურის და სხვა ფიზიკური </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ზე</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მოქმედების</a:t>
                      </a:r>
                      <a:r>
                        <a:rPr kumimoji="0" lang="af-ZA" sz="1300" b="0" i="0" u="none" strike="noStrike" cap="none" normalizeH="0" baseline="0" smtClean="0">
                          <a:ln>
                            <a:noFill/>
                          </a:ln>
                          <a:solidFill>
                            <a:srgbClr val="C00000"/>
                          </a:solidFill>
                          <a:effectLst/>
                          <a:latin typeface="Sylfaen" pitchFamily="18" charset="0"/>
                          <a:cs typeface="Times New Roman" pitchFamily="18" charset="0"/>
                        </a:rPr>
                        <a:t> ფაქტორების</a:t>
                      </a:r>
                      <a:r>
                        <a:rPr kumimoji="0" lang="ka-GE" sz="1300" b="0" i="0" u="none" strike="noStrike" cap="none" normalizeH="0" baseline="0" smtClean="0">
                          <a:ln>
                            <a:noFill/>
                          </a:ln>
                          <a:solidFill>
                            <a:srgbClr val="C00000"/>
                          </a:solidFill>
                          <a:effectLst/>
                          <a:latin typeface="Sylfaen" pitchFamily="18" charset="0"/>
                          <a:cs typeface="Times New Roman" pitchFamily="18" charset="0"/>
                        </a:rPr>
                        <a:t> ხარისხობრივი მაჩვენებლები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ხმაურის დონე</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თვეში ერთხელ</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39623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მეტეოროლოგიური მაჩვენებლები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ქარის სიჩქარე, მიმართულება</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სხვა მეტეოპირობები</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bl>
          </a:graphicData>
        </a:graphic>
      </p:graphicFrame>
      <p:pic>
        <p:nvPicPr>
          <p:cNvPr id="7171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90" y="65107"/>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7" descr="C:\Documents and Settings\Yvette\Local Settings\Temporary Internet Files\Content.IE5\5O4UR69G\MCj04380440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68635"/>
            <a:ext cx="941578" cy="73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16721"/>
      </p:ext>
    </p:extLst>
  </p:cSld>
  <p:clrMapOvr>
    <a:overrideClrMapping bg1="lt1" tx1="dk1" bg2="lt2" tx2="dk2" accent1="accent1" accent2="accent2" accent3="accent3" accent4="accent4" accent5="accent5" accent6="accent6" hlink="hlink" folHlink="folHlink"/>
  </p:clrMapOvr>
  <p:transition spd="slow">
    <p:push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8931" name="Rectangle 3"/>
          <p:cNvSpPr>
            <a:spLocks noChangeArrowheads="1"/>
          </p:cNvSpPr>
          <p:nvPr/>
        </p:nvSpPr>
        <p:spPr bwMode="auto">
          <a:xfrm>
            <a:off x="767862" y="115891"/>
            <a:ext cx="82296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fontAlgn="base">
              <a:spcBef>
                <a:spcPct val="0"/>
              </a:spcBef>
              <a:spcAft>
                <a:spcPct val="0"/>
              </a:spcAft>
              <a:defRPr/>
            </a:pPr>
            <a:r>
              <a:rPr lang="ka-GE" sz="2400" dirty="0" smtClean="0">
                <a:solidFill>
                  <a:srgbClr val="FF3300"/>
                </a:solidFill>
                <a:effectLst>
                  <a:outerShdw blurRad="38100" dist="38100" dir="2700000" algn="tl">
                    <a:srgbClr val="C0C0C0"/>
                  </a:outerShdw>
                </a:effectLst>
                <a:latin typeface="+mj-lt"/>
                <a:cs typeface="Arial" pitchFamily="34" charset="0"/>
              </a:rPr>
              <a:t>მონიტორინგი</a:t>
            </a:r>
            <a:endParaRPr lang="ru-RU" sz="2400" dirty="0">
              <a:solidFill>
                <a:srgbClr val="FF3300"/>
              </a:solidFill>
              <a:effectLst>
                <a:outerShdw blurRad="38100" dist="38100" dir="2700000" algn="tl">
                  <a:srgbClr val="C0C0C0"/>
                </a:outerShdw>
              </a:effectLst>
              <a:latin typeface="+mj-lt"/>
              <a:cs typeface="Arial" pitchFamily="34" charset="0"/>
            </a:endParaRPr>
          </a:p>
        </p:txBody>
      </p:sp>
      <p:sp>
        <p:nvSpPr>
          <p:cNvPr id="72707" name="Rectangle 247"/>
          <p:cNvSpPr>
            <a:spLocks noChangeArrowheads="1"/>
          </p:cNvSpPr>
          <p:nvPr/>
        </p:nvSpPr>
        <p:spPr bwMode="auto">
          <a:xfrm>
            <a:off x="317989" y="692150"/>
            <a:ext cx="4919296"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72708" name="Rectangle 248"/>
          <p:cNvSpPr>
            <a:spLocks noChangeArrowheads="1"/>
          </p:cNvSpPr>
          <p:nvPr/>
        </p:nvSpPr>
        <p:spPr bwMode="auto">
          <a:xfrm flipH="1">
            <a:off x="383931" y="6451603"/>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191986024"/>
              </p:ext>
            </p:extLst>
          </p:nvPr>
        </p:nvGraphicFramePr>
        <p:xfrm>
          <a:off x="360486" y="981075"/>
          <a:ext cx="8217877" cy="4840288"/>
        </p:xfrm>
        <a:graphic>
          <a:graphicData uri="http://schemas.openxmlformats.org/drawingml/2006/table">
            <a:tbl>
              <a:tblPr/>
              <a:tblGrid>
                <a:gridCol w="3896818">
                  <a:extLst>
                    <a:ext uri="{9D8B030D-6E8A-4147-A177-3AD203B41FA5}">
                      <a16:colId xmlns:a16="http://schemas.microsoft.com/office/drawing/2014/main" val="20000"/>
                    </a:ext>
                  </a:extLst>
                </a:gridCol>
                <a:gridCol w="2659113">
                  <a:extLst>
                    <a:ext uri="{9D8B030D-6E8A-4147-A177-3AD203B41FA5}">
                      <a16:colId xmlns:a16="http://schemas.microsoft.com/office/drawing/2014/main" val="20001"/>
                    </a:ext>
                  </a:extLst>
                </a:gridCol>
                <a:gridCol w="1661946">
                  <a:extLst>
                    <a:ext uri="{9D8B030D-6E8A-4147-A177-3AD203B41FA5}">
                      <a16:colId xmlns:a16="http://schemas.microsoft.com/office/drawing/2014/main" val="20002"/>
                    </a:ext>
                  </a:extLst>
                </a:gridCol>
              </a:tblGrid>
              <a:tr h="4268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მონიტორინგის ობიექტი</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ka-GE" sz="1400" b="1" i="0" u="none" strike="noStrike" cap="none" normalizeH="0" baseline="0" dirty="0" smtClean="0">
                        <a:ln>
                          <a:noFill/>
                        </a:ln>
                        <a:solidFill>
                          <a:srgbClr val="C00000"/>
                        </a:solidFill>
                        <a:effectLst/>
                        <a:latin typeface="Sylfae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კვლევის პარამეტრები</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პერიოდულობა</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59451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ატმოსფერულ ჰაერში საწარმოო გამონა</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ფრქვე</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ვში </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დამაბინძურ</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ებელი ნივთიერებების ხარისხობრივი და რაოდენობრივი მაჩვენებლები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Times New Roman" pitchFamily="18" charset="0"/>
                          <a:cs typeface="Times New Roman" pitchFamily="18" charset="0"/>
                        </a:rPr>
                        <a:t>მავნე ნივთიერებათა გაფრქვევის წამური და ჯამური მაჩვენებლები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კვარტალში 1-ჯერ. </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99086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ზედაპირულ წყლებში </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დამაბინძურებელი</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 ნივთიერებების</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 ჩაშვების</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 ხარისხობრივი და რაოდენობრივი მაჩვენებლები </a:t>
                      </a:r>
                      <a:endParaRPr kumimoji="0" lang="ru-RU" sz="1300" b="0" i="0" u="none" strike="noStrike" cap="none" normalizeH="0" baseline="0" dirty="0" smtClean="0">
                        <a:ln>
                          <a:noFill/>
                        </a:ln>
                        <a:solidFill>
                          <a:srgbClr val="C00000"/>
                        </a:solidFill>
                        <a:effectLst/>
                        <a:latin typeface="Calibri" pitchFamily="34" charset="0"/>
                        <a:cs typeface="Arial" pitchFamily="34"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dirty="0" smtClean="0">
                          <a:ln>
                            <a:noFill/>
                          </a:ln>
                          <a:solidFill>
                            <a:srgbClr val="C00000"/>
                          </a:solidFill>
                          <a:effectLst/>
                          <a:latin typeface="Sylfaen" pitchFamily="18" charset="0"/>
                          <a:cs typeface="Arial" pitchFamily="34" charset="0"/>
                        </a:rPr>
                        <a:t>ჯამური ნახშირწყალბადები</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dirty="0" smtClean="0">
                          <a:ln>
                            <a:noFill/>
                          </a:ln>
                          <a:solidFill>
                            <a:srgbClr val="C00000"/>
                          </a:solidFill>
                          <a:effectLst/>
                          <a:latin typeface="Sylfaen" pitchFamily="18" charset="0"/>
                          <a:cs typeface="Arial" pitchFamily="34" charset="0"/>
                        </a:rPr>
                        <a:t>შეწონილი ნაწილაკები</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dirty="0" smtClean="0">
                          <a:ln>
                            <a:noFill/>
                          </a:ln>
                          <a:solidFill>
                            <a:srgbClr val="C00000"/>
                          </a:solidFill>
                          <a:effectLst/>
                          <a:latin typeface="Sylfaen" pitchFamily="18" charset="0"/>
                          <a:cs typeface="Arial" pitchFamily="34" charset="0"/>
                        </a:rPr>
                        <a:t>ფერი</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dirty="0" smtClean="0">
                          <a:ln>
                            <a:noFill/>
                          </a:ln>
                          <a:solidFill>
                            <a:srgbClr val="C00000"/>
                          </a:solidFill>
                          <a:effectLst/>
                          <a:latin typeface="Sylfaen" pitchFamily="18" charset="0"/>
                          <a:cs typeface="Arial" pitchFamily="34" charset="0"/>
                        </a:rPr>
                        <a:t>ტემპერატურა</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300" b="0" i="0" u="none" strike="noStrike" cap="none" normalizeH="0" baseline="0" dirty="0" smtClean="0">
                          <a:ln>
                            <a:noFill/>
                          </a:ln>
                          <a:solidFill>
                            <a:srgbClr val="C00000"/>
                          </a:solidFill>
                          <a:effectLst/>
                          <a:latin typeface="Calibri" pitchFamily="34" charset="0"/>
                          <a:cs typeface="Arial" pitchFamily="34" charset="0"/>
                        </a:rPr>
                        <a:t>pH</a:t>
                      </a:r>
                      <a:endParaRPr kumimoji="0" lang="ru-RU" sz="1300" b="0" i="0" u="none" strike="noStrike" cap="none" normalizeH="0" baseline="0" dirty="0" smtClean="0">
                        <a:ln>
                          <a:noFill/>
                        </a:ln>
                        <a:solidFill>
                          <a:srgbClr val="C00000"/>
                        </a:solidFill>
                        <a:effectLst/>
                        <a:latin typeface="Calibri" pitchFamily="34" charset="0"/>
                        <a:cs typeface="Arial" pitchFamily="34"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219133">
                <a:tc vMerge="1">
                  <a:txBody>
                    <a:bodyPr/>
                    <a:lstStyle/>
                    <a:p>
                      <a:endParaRPr lang="ru-RU"/>
                    </a:p>
                  </a:txBody>
                  <a:tcPr/>
                </a:tc>
                <a:tc>
                  <a:txBody>
                    <a:bodyPr/>
                    <a:lstStyle/>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smtClean="0">
                          <a:ln>
                            <a:noFill/>
                          </a:ln>
                          <a:solidFill>
                            <a:srgbClr val="C00000"/>
                          </a:solidFill>
                          <a:effectLst/>
                          <a:latin typeface="Sylfaen" pitchFamily="18" charset="0"/>
                          <a:cs typeface="Arial" pitchFamily="34" charset="0"/>
                        </a:rPr>
                        <a:t>ჟბმ</a:t>
                      </a:r>
                      <a:endParaRPr kumimoji="0" lang="ru-RU" sz="1300" b="0" i="0" u="none" strike="noStrike" cap="none" normalizeH="0" baseline="0" smtClean="0">
                        <a:ln>
                          <a:noFill/>
                        </a:ln>
                        <a:solidFill>
                          <a:srgbClr val="C00000"/>
                        </a:solidFill>
                        <a:effectLst/>
                        <a:latin typeface="Calibri" pitchFamily="34" charset="0"/>
                        <a:cs typeface="Arial" pitchFamily="34"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Times New Roman" pitchFamily="18" charset="0"/>
                          <a:cs typeface="Times New Roman" pitchFamily="18" charset="0"/>
                        </a:rPr>
                        <a:t>თვეში ერთხელ</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4112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წყალგამწმენდი ნაგებობების ტექნოლოგიური რეჟიმი</a:t>
                      </a:r>
                      <a:endParaRPr kumimoji="0" lang="ru-RU" sz="1300" b="0" i="0" u="none" strike="noStrike" cap="none" normalizeH="0" baseline="0" dirty="0" smtClean="0">
                        <a:ln>
                          <a:noFill/>
                        </a:ln>
                        <a:solidFill>
                          <a:srgbClr val="C00000"/>
                        </a:solidFill>
                        <a:effectLst/>
                        <a:latin typeface="Calibri" pitchFamily="34" charset="0"/>
                        <a:cs typeface="Arial" pitchFamily="34"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smtClean="0">
                          <a:ln>
                            <a:noFill/>
                          </a:ln>
                          <a:solidFill>
                            <a:srgbClr val="C00000"/>
                          </a:solidFill>
                          <a:effectLst/>
                          <a:latin typeface="Sylfaen" pitchFamily="18" charset="0"/>
                          <a:cs typeface="Arial" pitchFamily="34" charset="0"/>
                        </a:rPr>
                        <a:t>ექსპლუატაციის რეჟიმი</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smtClean="0">
                          <a:ln>
                            <a:noFill/>
                          </a:ln>
                          <a:solidFill>
                            <a:srgbClr val="C00000"/>
                          </a:solidFill>
                          <a:effectLst/>
                          <a:latin typeface="Sylfaen" pitchFamily="18" charset="0"/>
                          <a:cs typeface="Arial" pitchFamily="34" charset="0"/>
                        </a:rPr>
                        <a:t>გაწმენდის ეფექტურობა</a:t>
                      </a:r>
                      <a:endParaRPr kumimoji="0" lang="ru-RU" sz="1300" b="0" i="0" u="none" strike="noStrike" cap="none" normalizeH="0" baseline="0" smtClean="0">
                        <a:ln>
                          <a:noFill/>
                        </a:ln>
                        <a:solidFill>
                          <a:srgbClr val="C00000"/>
                        </a:solidFill>
                        <a:effectLst/>
                        <a:latin typeface="Calibri" pitchFamily="34" charset="0"/>
                        <a:cs typeface="Arial" pitchFamily="34"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52083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ნავთობის და ნავთობპროქუქტების გადატვირთვის სიჩქარეები</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ზდგ-ს ნორმებთან შესაბამისობა</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4268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400" b="0" i="0" u="none" strike="noStrike" cap="none" normalizeH="0" baseline="0" smtClean="0">
                          <a:ln>
                            <a:noFill/>
                          </a:ln>
                          <a:solidFill>
                            <a:srgbClr val="C00000"/>
                          </a:solidFill>
                          <a:effectLst/>
                          <a:latin typeface="Sylfaen" pitchFamily="18" charset="0"/>
                          <a:cs typeface="Times New Roman" pitchFamily="18" charset="0"/>
                        </a:rPr>
                        <a:t>გადატვირთვის პროდუქტების ეკოლოგიური პარამეტრები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საპასპორტო მონაცემებთან შესაბამისობა</a:t>
                      </a: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ნავთობის ყველა ახალ პარტიაზე</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4268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400" b="0" i="0" u="none" strike="noStrike" cap="none" normalizeH="0" baseline="0" smtClean="0">
                          <a:ln>
                            <a:noFill/>
                          </a:ln>
                          <a:solidFill>
                            <a:srgbClr val="C00000"/>
                          </a:solidFill>
                          <a:effectLst/>
                          <a:latin typeface="Sylfaen" pitchFamily="18" charset="0"/>
                          <a:cs typeface="Times New Roman" pitchFamily="18" charset="0"/>
                        </a:rPr>
                        <a:t>საყოფაცხოვრებო და საწარმოო ნარჩენების მართვის პროცედურა</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ნარჩენების მართვის წესებთან შესაბამისობა</a:t>
                      </a: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7"/>
                  </a:ext>
                </a:extLst>
              </a:tr>
              <a:tr h="4268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400" b="0" i="0" u="none" strike="noStrike" cap="none" normalizeH="0" baseline="0" smtClean="0">
                          <a:ln>
                            <a:noFill/>
                          </a:ln>
                          <a:solidFill>
                            <a:srgbClr val="C00000"/>
                          </a:solidFill>
                          <a:effectLst/>
                          <a:latin typeface="Sylfaen" pitchFamily="18" charset="0"/>
                          <a:cs typeface="Times New Roman" pitchFamily="18" charset="0"/>
                        </a:rPr>
                        <a:t>ხმაური და ვიბრაცია სამუშაო ადგილებზე </a:t>
                      </a:r>
                      <a:r>
                        <a:rPr kumimoji="0" lang="af-ZA" sz="1400" b="0" i="0" u="none" strike="noStrike" cap="none" normalizeH="0" baseline="0" smtClean="0">
                          <a:ln>
                            <a:noFill/>
                          </a:ln>
                          <a:solidFill>
                            <a:srgbClr val="C00000"/>
                          </a:solidFill>
                          <a:effectLst/>
                          <a:latin typeface="Sylfaen" pitchFamily="18" charset="0"/>
                          <a:cs typeface="Times New Roman" pitchFamily="18" charset="0"/>
                        </a:rPr>
                        <a:t>და საწარმოს საზღვარზე</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ხმაურის დონე</a:t>
                      </a: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Times New Roman" pitchFamily="18" charset="0"/>
                          <a:cs typeface="Times New Roman" pitchFamily="18" charset="0"/>
                        </a:rPr>
                        <a:t>წელიწდში ერთხელ</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8"/>
                  </a:ext>
                </a:extLst>
              </a:tr>
              <a:tr h="39634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400" b="0" i="0" u="none" strike="noStrike" cap="none" normalizeH="0" baseline="0" smtClean="0">
                          <a:ln>
                            <a:noFill/>
                          </a:ln>
                          <a:solidFill>
                            <a:srgbClr val="C00000"/>
                          </a:solidFill>
                          <a:effectLst/>
                          <a:latin typeface="Sylfaen" pitchFamily="18" charset="0"/>
                          <a:cs typeface="Times New Roman" pitchFamily="18" charset="0"/>
                        </a:rPr>
                        <a:t>სასმელი და ტექნიკური წყლის მოხმარება</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დადგენილ ლიმიტებთან შესაბამისობა</a:t>
                      </a: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9"/>
                  </a:ext>
                </a:extLst>
              </a:tr>
            </a:tbl>
          </a:graphicData>
        </a:graphic>
      </p:graphicFrame>
      <p:pic>
        <p:nvPicPr>
          <p:cNvPr id="7275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20" y="2"/>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5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20" y="2"/>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7" descr="C:\Documents and Settings\Yvette\Local Settings\Temporary Internet Files\Content.IE5\5O4UR69G\MCj04380440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325" y="-68099"/>
            <a:ext cx="1073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138294"/>
      </p:ext>
    </p:extLst>
  </p:cSld>
  <p:clrMapOvr>
    <a:overrideClrMapping bg1="lt1" tx1="dk1" bg2="lt2" tx2="dk2" accent1="accent1" accent2="accent2" accent3="accent3" accent4="accent4" accent5="accent5" accent6="accent6" hlink="hlink" folHlink="folHlink"/>
  </p:clrMapOvr>
  <p:transition spd="slow">
    <p:push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628112677"/>
              </p:ext>
            </p:extLst>
          </p:nvPr>
        </p:nvGraphicFramePr>
        <p:xfrm>
          <a:off x="387158" y="1070739"/>
          <a:ext cx="8649338" cy="5398008"/>
        </p:xfrm>
        <a:graphic>
          <a:graphicData uri="http://schemas.openxmlformats.org/drawingml/2006/table">
            <a:tbl>
              <a:tblPr firstRow="1" firstCol="1" lastRow="1" lastCol="1" bandRow="1" bandCol="1"/>
              <a:tblGrid>
                <a:gridCol w="2193423">
                  <a:extLst>
                    <a:ext uri="{9D8B030D-6E8A-4147-A177-3AD203B41FA5}">
                      <a16:colId xmlns:a16="http://schemas.microsoft.com/office/drawing/2014/main" val="20000"/>
                    </a:ext>
                  </a:extLst>
                </a:gridCol>
                <a:gridCol w="5492387">
                  <a:extLst>
                    <a:ext uri="{9D8B030D-6E8A-4147-A177-3AD203B41FA5}">
                      <a16:colId xmlns:a16="http://schemas.microsoft.com/office/drawing/2014/main" val="20001"/>
                    </a:ext>
                  </a:extLst>
                </a:gridCol>
                <a:gridCol w="963528">
                  <a:extLst>
                    <a:ext uri="{9D8B030D-6E8A-4147-A177-3AD203B41FA5}">
                      <a16:colId xmlns:a16="http://schemas.microsoft.com/office/drawing/2014/main" val="20002"/>
                    </a:ext>
                  </a:extLst>
                </a:gridCol>
              </a:tblGrid>
              <a:tr h="344180">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ასპექტი, შესაძლო </a:t>
                      </a:r>
                      <a:r>
                        <a:rPr lang="en-US" sz="1400" b="1" dirty="0" err="1">
                          <a:solidFill>
                            <a:srgbClr val="002060"/>
                          </a:solidFill>
                          <a:effectLst/>
                          <a:latin typeface="Sylfaen"/>
                          <a:ea typeface="Times New Roman"/>
                          <a:cs typeface="Times New Roman"/>
                        </a:rPr>
                        <a:t>ნეგატიური</a:t>
                      </a:r>
                      <a:r>
                        <a:rPr lang="en-US" sz="1400" b="1" dirty="0">
                          <a:solidFill>
                            <a:srgbClr val="002060"/>
                          </a:solidFill>
                          <a:effectLst/>
                          <a:latin typeface="Sylfaen"/>
                          <a:ea typeface="Times New Roman"/>
                          <a:cs typeface="Times New Roman"/>
                        </a:rPr>
                        <a:t> </a:t>
                      </a:r>
                      <a:endParaRPr lang="ru-RU" sz="1400" dirty="0">
                        <a:solidFill>
                          <a:srgbClr val="002060"/>
                        </a:solidFill>
                        <a:effectLst/>
                        <a:latin typeface="Calibri"/>
                        <a:ea typeface="Calibri"/>
                        <a:cs typeface="Times New Roman"/>
                      </a:endParaRPr>
                    </a:p>
                    <a:p>
                      <a:pPr algn="ctr">
                        <a:lnSpc>
                          <a:spcPct val="115000"/>
                        </a:lnSpc>
                        <a:spcAft>
                          <a:spcPts val="0"/>
                        </a:spcAft>
                      </a:pPr>
                      <a:r>
                        <a:rPr lang="en-US" sz="1400" b="1" dirty="0" err="1">
                          <a:solidFill>
                            <a:srgbClr val="002060"/>
                          </a:solidFill>
                          <a:effectLst/>
                          <a:latin typeface="Sylfaen"/>
                          <a:ea typeface="Times New Roman"/>
                          <a:cs typeface="Times New Roman"/>
                        </a:rPr>
                        <a:t>ზემოქმედება</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2168332">
                <a:tc>
                  <a:txBody>
                    <a:bodyPr/>
                    <a:lstStyle/>
                    <a:p>
                      <a:pPr>
                        <a:lnSpc>
                          <a:spcPct val="115000"/>
                        </a:lnSpc>
                        <a:spcAft>
                          <a:spcPts val="0"/>
                        </a:spcAft>
                      </a:pPr>
                      <a:r>
                        <a:rPr lang="ka-GE" sz="1400" b="1" u="sng" dirty="0">
                          <a:solidFill>
                            <a:srgbClr val="002060"/>
                          </a:solidFill>
                          <a:effectLst/>
                          <a:latin typeface="Sylfaen"/>
                          <a:ea typeface="Times New Roman"/>
                          <a:cs typeface="Sylfaen"/>
                        </a:rPr>
                        <a:t>ასპექტი</a:t>
                      </a:r>
                      <a:r>
                        <a:rPr lang="ka-GE" sz="1400" dirty="0">
                          <a:solidFill>
                            <a:srgbClr val="002060"/>
                          </a:solidFill>
                          <a:effectLst/>
                          <a:latin typeface="Sylfaen"/>
                          <a:ea typeface="Times New Roman"/>
                          <a:cs typeface="Times New Roman"/>
                        </a:rPr>
                        <a:t> - </a:t>
                      </a:r>
                      <a:r>
                        <a:rPr lang="en-US" sz="1400" dirty="0" err="1">
                          <a:solidFill>
                            <a:srgbClr val="002060"/>
                          </a:solidFill>
                          <a:effectLst/>
                          <a:latin typeface="Sylfaen"/>
                          <a:ea typeface="Times New Roman"/>
                          <a:cs typeface="Sylfaen"/>
                        </a:rPr>
                        <a:t>ატმოსფერულ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ჰაერში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მავნე</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ნივთიერებების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წვის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პროდუქტები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არაორგანული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მტვერი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შედუღების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აეროზოლები</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საღებავის</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აქროლადი</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ნივთიერებების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გავრცელება</a:t>
                      </a:r>
                      <a:r>
                        <a:rPr lang="ka-GE"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a:lnSpc>
                          <a:spcPct val="115000"/>
                        </a:lnSpc>
                        <a:spcAft>
                          <a:spcPts val="0"/>
                        </a:spcAft>
                      </a:pPr>
                      <a:r>
                        <a:rPr lang="ka-GE" sz="1400" b="1" u="sng" dirty="0">
                          <a:solidFill>
                            <a:srgbClr val="002060"/>
                          </a:solidFill>
                          <a:effectLst/>
                          <a:latin typeface="Sylfaen"/>
                          <a:ea typeface="Times New Roman"/>
                          <a:cs typeface="Sylfaen"/>
                        </a:rPr>
                        <a:t>ზემოქმედება</a:t>
                      </a:r>
                      <a:r>
                        <a:rPr lang="ka-GE" sz="1400" b="1" u="sng"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ატმოსფერული</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ჰაერის</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დაბინძურება</a:t>
                      </a:r>
                      <a:endParaRPr lang="ru-RU" sz="1400" dirty="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en-US" sz="1400" dirty="0" err="1">
                          <a:solidFill>
                            <a:srgbClr val="002060"/>
                          </a:solidFill>
                          <a:effectLst/>
                          <a:latin typeface="Sylfaen"/>
                          <a:ea typeface="Times New Roman"/>
                          <a:cs typeface="Times New Roman"/>
                        </a:rPr>
                        <a:t>მტვრის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დონეების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აქტიური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შემცირება</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მანქანების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მოძრაობის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სიჩქარის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შემცირების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გზების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მორწყვის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ან</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მტვრის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შემამცირებელი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სხვა</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საშუალებებით</a:t>
                      </a:r>
                      <a:r>
                        <a:rPr lang="en-US"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ავტოტრანსპორტის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და</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სამშენებლო</a:t>
                      </a:r>
                      <a:r>
                        <a:rPr lang="en-US"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მანქან</a:t>
                      </a:r>
                      <a:r>
                        <a:rPr lang="en-US" sz="1400" dirty="0">
                          <a:solidFill>
                            <a:srgbClr val="002060"/>
                          </a:solidFill>
                          <a:effectLst/>
                          <a:latin typeface="Sylfaen"/>
                          <a:ea typeface="Times New Roman"/>
                          <a:cs typeface="Times New Roman"/>
                        </a:rPr>
                        <a:t>ა</a:t>
                      </a:r>
                      <a:r>
                        <a:rPr lang="ka-GE" sz="1400" dirty="0">
                          <a:solidFill>
                            <a:srgbClr val="002060"/>
                          </a:solidFill>
                          <a:effectLst/>
                          <a:latin typeface="Sylfaen"/>
                          <a:ea typeface="Times New Roman"/>
                          <a:cs typeface="Times New Roman"/>
                        </a:rPr>
                        <a:t>-მექანიზმების ტექნიკური მდგომარეობის სისტემატური შემოწმება </a:t>
                      </a:r>
                      <a:r>
                        <a:rPr lang="de-DE" sz="1400" dirty="0" err="1">
                          <a:solidFill>
                            <a:srgbClr val="002060"/>
                          </a:solidFill>
                          <a:effectLst/>
                          <a:latin typeface="Sylfaen"/>
                          <a:ea typeface="Times New Roman"/>
                          <a:cs typeface="Times New Roman"/>
                        </a:rPr>
                        <a:t>ჯანმრთელობის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დაცვისა</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და</a:t>
                      </a:r>
                      <a:r>
                        <a:rPr lang="en-US"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უსაფრთხოების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მოთხოვნებ</a:t>
                      </a:r>
                      <a:r>
                        <a:rPr lang="ka-GE" sz="1400" dirty="0">
                          <a:solidFill>
                            <a:srgbClr val="002060"/>
                          </a:solidFill>
                          <a:effectLst/>
                          <a:latin typeface="Sylfaen"/>
                          <a:ea typeface="Times New Roman"/>
                          <a:cs typeface="Times New Roman"/>
                        </a:rPr>
                        <a:t>ის გათვალისწინებით</a:t>
                      </a:r>
                      <a:r>
                        <a:rPr lang="en-US"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ატმოსფერული ჰაერის ხარისხობრივი მაჩვენებლების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ნორმირებულ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სიდიდეებზე</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გადაჭარბების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შემთხვევაში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შესაბამის</a:t>
                      </a:r>
                      <a:r>
                        <a:rPr lang="ka-GE" sz="1400" dirty="0">
                          <a:solidFill>
                            <a:srgbClr val="002060"/>
                          </a:solidFill>
                          <a:effectLst/>
                          <a:latin typeface="Sylfaen"/>
                          <a:ea typeface="Times New Roman"/>
                          <a:cs typeface="Times New Roman"/>
                        </a:rPr>
                        <a:t>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ღონისძიებებ</a:t>
                      </a:r>
                      <a:r>
                        <a:rPr lang="ka-GE" sz="1400" dirty="0">
                          <a:solidFill>
                            <a:srgbClr val="002060"/>
                          </a:solidFill>
                          <a:effectLst/>
                          <a:latin typeface="Sylfaen"/>
                          <a:ea typeface="Times New Roman"/>
                          <a:cs typeface="Times New Roman"/>
                        </a:rPr>
                        <a:t>ი</a:t>
                      </a:r>
                      <a:r>
                        <a:rPr lang="en-US" sz="1400" dirty="0">
                          <a:solidFill>
                            <a:srgbClr val="002060"/>
                          </a:solidFill>
                          <a:effectLst/>
                          <a:latin typeface="Sylfaen"/>
                          <a:ea typeface="Times New Roman"/>
                          <a:cs typeface="Times New Roman"/>
                        </a:rPr>
                        <a:t>ს</a:t>
                      </a:r>
                      <a:r>
                        <a:rPr lang="ka-GE" sz="1400" dirty="0">
                          <a:solidFill>
                            <a:srgbClr val="002060"/>
                          </a:solidFill>
                          <a:effectLst/>
                          <a:latin typeface="Sylfaen"/>
                          <a:ea typeface="Times New Roman"/>
                          <a:cs typeface="Times New Roman"/>
                        </a:rPr>
                        <a:t> შესრულება</a:t>
                      </a:r>
                      <a:r>
                        <a:rPr lang="en-US"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en-US" sz="1400" dirty="0" err="1">
                          <a:solidFill>
                            <a:srgbClr val="002060"/>
                          </a:solidFill>
                          <a:effectLst/>
                          <a:latin typeface="Sylfaen"/>
                          <a:ea typeface="Times New Roman"/>
                          <a:cs typeface="Sylfaen"/>
                        </a:rPr>
                        <a:t>სატრანსპორტო</a:t>
                      </a:r>
                      <a:r>
                        <a:rPr lang="ka-GE" sz="1400" dirty="0">
                          <a:solidFill>
                            <a:srgbClr val="002060"/>
                          </a:solidFill>
                          <a:effectLst/>
                          <a:latin typeface="Sylfaen"/>
                          <a:ea typeface="Times New Roman"/>
                          <a:cs typeface="Sylfaen"/>
                        </a:rPr>
                        <a:t> საშუალებების და შიდაწვის ძრავაზე მომუშავე მექანიზმების </a:t>
                      </a:r>
                      <a:r>
                        <a:rPr lang="ka-GE" sz="1400" dirty="0">
                          <a:solidFill>
                            <a:srgbClr val="002060"/>
                          </a:solidFill>
                          <a:effectLst/>
                          <a:latin typeface="Times New Roman"/>
                          <a:ea typeface="Times New Roman"/>
                          <a:cs typeface="Times New Roman"/>
                        </a:rPr>
                        <a:t> </a:t>
                      </a:r>
                      <a:r>
                        <a:rPr lang="en-US" sz="1400" dirty="0" err="1">
                          <a:solidFill>
                            <a:srgbClr val="002060"/>
                          </a:solidFill>
                          <a:effectLst/>
                          <a:latin typeface="Sylfaen"/>
                          <a:ea typeface="Times New Roman"/>
                          <a:cs typeface="Sylfaen"/>
                        </a:rPr>
                        <a:t>ძრავების</a:t>
                      </a:r>
                      <a:r>
                        <a:rPr lang="en-US" sz="1400" dirty="0">
                          <a:solidFill>
                            <a:srgbClr val="002060"/>
                          </a:solidFill>
                          <a:effectLst/>
                          <a:latin typeface="Times New Roman"/>
                          <a:ea typeface="Times New Roman"/>
                          <a:cs typeface="Times New Roman"/>
                        </a:rPr>
                        <a:t> </a:t>
                      </a:r>
                      <a:r>
                        <a:rPr lang="en-US" sz="1400" dirty="0" err="1">
                          <a:solidFill>
                            <a:srgbClr val="002060"/>
                          </a:solidFill>
                          <a:effectLst/>
                          <a:latin typeface="Sylfaen"/>
                          <a:ea typeface="Times New Roman"/>
                          <a:cs typeface="Sylfaen"/>
                        </a:rPr>
                        <a:t>და</a:t>
                      </a:r>
                      <a:r>
                        <a:rPr lang="en-US" sz="1400" dirty="0">
                          <a:solidFill>
                            <a:srgbClr val="002060"/>
                          </a:solidFill>
                          <a:effectLst/>
                          <a:latin typeface="Times New Roman"/>
                          <a:ea typeface="Times New Roman"/>
                          <a:cs typeface="Times New Roman"/>
                        </a:rPr>
                        <a:t> </a:t>
                      </a:r>
                      <a:r>
                        <a:rPr lang="en-US" sz="1400" dirty="0" err="1">
                          <a:solidFill>
                            <a:srgbClr val="002060"/>
                          </a:solidFill>
                          <a:effectLst/>
                          <a:latin typeface="Sylfaen"/>
                          <a:ea typeface="Times New Roman"/>
                          <a:cs typeface="Sylfaen"/>
                        </a:rPr>
                        <a:t>კარბურატორული</a:t>
                      </a:r>
                      <a:r>
                        <a:rPr lang="en-US" sz="1400" dirty="0">
                          <a:solidFill>
                            <a:srgbClr val="002060"/>
                          </a:solidFill>
                          <a:effectLst/>
                          <a:latin typeface="Times New Roman"/>
                          <a:ea typeface="Times New Roman"/>
                          <a:cs typeface="Times New Roman"/>
                        </a:rPr>
                        <a:t> </a:t>
                      </a:r>
                      <a:r>
                        <a:rPr lang="en-US" sz="1400" dirty="0" err="1">
                          <a:solidFill>
                            <a:srgbClr val="002060"/>
                          </a:solidFill>
                          <a:effectLst/>
                          <a:latin typeface="Sylfaen"/>
                          <a:ea typeface="Times New Roman"/>
                          <a:cs typeface="Sylfaen"/>
                        </a:rPr>
                        <a:t>სისტემების</a:t>
                      </a:r>
                      <a:r>
                        <a:rPr lang="en-US" sz="1400" dirty="0">
                          <a:solidFill>
                            <a:srgbClr val="002060"/>
                          </a:solidFill>
                          <a:effectLst/>
                          <a:latin typeface="Times New Roman"/>
                          <a:ea typeface="Times New Roman"/>
                          <a:cs typeface="Times New Roman"/>
                        </a:rPr>
                        <a:t> </a:t>
                      </a:r>
                      <a:r>
                        <a:rPr lang="ka-GE" sz="1400" dirty="0">
                          <a:solidFill>
                            <a:srgbClr val="002060"/>
                          </a:solidFill>
                          <a:effectLst/>
                          <a:latin typeface="Sylfaen"/>
                          <a:ea typeface="Times New Roman"/>
                          <a:cs typeface="Sylfaen"/>
                        </a:rPr>
                        <a:t>კონტროლი და რეგულირება</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Sylfaen"/>
                        </a:rPr>
                        <a:t>შედუღების სამუშაოების წარმოება გადახურული ფარდულის ქვეშ</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მშენებელობის მიმდინარეობის პროცესში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ატმოსფერულ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ჰა</a:t>
                      </a:r>
                      <a:r>
                        <a:rPr lang="ka-GE" sz="1400" dirty="0">
                          <a:solidFill>
                            <a:srgbClr val="002060"/>
                          </a:solidFill>
                          <a:effectLst/>
                          <a:latin typeface="Sylfaen"/>
                          <a:ea typeface="Times New Roman"/>
                          <a:cs typeface="Times New Roman"/>
                        </a:rPr>
                        <a:t>ე</a:t>
                      </a:r>
                      <a:r>
                        <a:rPr lang="en-US" sz="1400" dirty="0" err="1">
                          <a:solidFill>
                            <a:srgbClr val="002060"/>
                          </a:solidFill>
                          <a:effectLst/>
                          <a:latin typeface="Sylfaen"/>
                          <a:ea typeface="Times New Roman"/>
                          <a:cs typeface="Times New Roman"/>
                        </a:rPr>
                        <a:t>რში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მავნე</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ნივთიერებათა</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კონცენტრაციები</a:t>
                      </a:r>
                      <a:r>
                        <a:rPr lang="ka-GE" sz="1400" dirty="0">
                          <a:solidFill>
                            <a:srgbClr val="002060"/>
                          </a:solidFill>
                          <a:effectLst/>
                          <a:latin typeface="Sylfaen"/>
                          <a:ea typeface="Times New Roman"/>
                          <a:cs typeface="Times New Roman"/>
                        </a:rPr>
                        <a:t>ს კონტროლი.</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მშენებელობის მიმდინარეობის პროცესში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ატმოსფერულ</a:t>
                      </a:r>
                      <a:r>
                        <a:rPr lang="ka-GE" sz="1400" dirty="0">
                          <a:solidFill>
                            <a:srgbClr val="002060"/>
                          </a:solidFill>
                          <a:effectLst/>
                          <a:latin typeface="Sylfaen"/>
                          <a:ea typeface="Times New Roman"/>
                          <a:cs typeface="Times New Roman"/>
                        </a:rPr>
                        <a:t>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ჰა</a:t>
                      </a:r>
                      <a:r>
                        <a:rPr lang="ka-GE" sz="1400" dirty="0">
                          <a:solidFill>
                            <a:srgbClr val="002060"/>
                          </a:solidFill>
                          <a:effectLst/>
                          <a:latin typeface="Sylfaen"/>
                          <a:ea typeface="Times New Roman"/>
                          <a:cs typeface="Times New Roman"/>
                        </a:rPr>
                        <a:t>ე</a:t>
                      </a:r>
                      <a:r>
                        <a:rPr lang="en-US" sz="1400" dirty="0">
                          <a:solidFill>
                            <a:srgbClr val="002060"/>
                          </a:solidFill>
                          <a:effectLst/>
                          <a:latin typeface="Sylfaen"/>
                          <a:ea typeface="Times New Roman"/>
                          <a:cs typeface="Times New Roman"/>
                        </a:rPr>
                        <a:t>რ</a:t>
                      </a:r>
                      <a:r>
                        <a:rPr lang="ka-GE" sz="1400" dirty="0">
                          <a:solidFill>
                            <a:srgbClr val="002060"/>
                          </a:solidFill>
                          <a:effectLst/>
                          <a:latin typeface="Sylfaen"/>
                          <a:ea typeface="Times New Roman"/>
                          <a:cs typeface="Times New Roman"/>
                        </a:rPr>
                        <a:t>ის დაცვის ღონისძიებების მონიტორინგი</a:t>
                      </a:r>
                      <a:endParaRPr lang="ru-RU" sz="1400" dirty="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დაბალი</a:t>
                      </a:r>
                      <a:endParaRPr lang="ru-RU" sz="1400" dirty="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16" y="5445224"/>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175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32655035"/>
              </p:ext>
            </p:extLst>
          </p:nvPr>
        </p:nvGraphicFramePr>
        <p:xfrm>
          <a:off x="387158" y="1070739"/>
          <a:ext cx="8649338" cy="4907280"/>
        </p:xfrm>
        <a:graphic>
          <a:graphicData uri="http://schemas.openxmlformats.org/drawingml/2006/table">
            <a:tbl>
              <a:tblPr firstRow="1" firstCol="1" lastRow="1" lastCol="1" bandRow="1" bandCol="1"/>
              <a:tblGrid>
                <a:gridCol w="2193423">
                  <a:extLst>
                    <a:ext uri="{9D8B030D-6E8A-4147-A177-3AD203B41FA5}">
                      <a16:colId xmlns:a16="http://schemas.microsoft.com/office/drawing/2014/main" val="20000"/>
                    </a:ext>
                  </a:extLst>
                </a:gridCol>
                <a:gridCol w="5492387">
                  <a:extLst>
                    <a:ext uri="{9D8B030D-6E8A-4147-A177-3AD203B41FA5}">
                      <a16:colId xmlns:a16="http://schemas.microsoft.com/office/drawing/2014/main" val="20001"/>
                    </a:ext>
                  </a:extLst>
                </a:gridCol>
                <a:gridCol w="963528">
                  <a:extLst>
                    <a:ext uri="{9D8B030D-6E8A-4147-A177-3AD203B41FA5}">
                      <a16:colId xmlns:a16="http://schemas.microsoft.com/office/drawing/2014/main" val="20002"/>
                    </a:ext>
                  </a:extLst>
                </a:gridCol>
              </a:tblGrid>
              <a:tr h="344180">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ასპექტი, შესაძლო </a:t>
                      </a:r>
                      <a:r>
                        <a:rPr lang="en-US" sz="1400" b="1" dirty="0" err="1">
                          <a:solidFill>
                            <a:srgbClr val="002060"/>
                          </a:solidFill>
                          <a:effectLst/>
                          <a:latin typeface="Sylfaen"/>
                          <a:ea typeface="Times New Roman"/>
                          <a:cs typeface="Times New Roman"/>
                        </a:rPr>
                        <a:t>ნეგატიური</a:t>
                      </a:r>
                      <a:r>
                        <a:rPr lang="en-US" sz="1400" b="1" dirty="0">
                          <a:solidFill>
                            <a:srgbClr val="002060"/>
                          </a:solidFill>
                          <a:effectLst/>
                          <a:latin typeface="Sylfaen"/>
                          <a:ea typeface="Times New Roman"/>
                          <a:cs typeface="Times New Roman"/>
                        </a:rPr>
                        <a:t> </a:t>
                      </a:r>
                      <a:endParaRPr lang="ru-RU" sz="1400" dirty="0">
                        <a:solidFill>
                          <a:srgbClr val="002060"/>
                        </a:solidFill>
                        <a:effectLst/>
                        <a:latin typeface="Calibri"/>
                        <a:ea typeface="Calibri"/>
                        <a:cs typeface="Times New Roman"/>
                      </a:endParaRPr>
                    </a:p>
                    <a:p>
                      <a:pPr algn="ctr">
                        <a:lnSpc>
                          <a:spcPct val="115000"/>
                        </a:lnSpc>
                        <a:spcAft>
                          <a:spcPts val="0"/>
                        </a:spcAft>
                      </a:pPr>
                      <a:r>
                        <a:rPr lang="en-US" sz="1400" b="1" dirty="0" err="1">
                          <a:solidFill>
                            <a:srgbClr val="002060"/>
                          </a:solidFill>
                          <a:effectLst/>
                          <a:latin typeface="Sylfaen"/>
                          <a:ea typeface="Times New Roman"/>
                          <a:cs typeface="Times New Roman"/>
                        </a:rPr>
                        <a:t>ზემოქმედება</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2168332">
                <a:tc>
                  <a:txBody>
                    <a:bodyPr/>
                    <a:lstStyle/>
                    <a:p>
                      <a:pPr>
                        <a:lnSpc>
                          <a:spcPct val="115000"/>
                        </a:lnSpc>
                        <a:spcAft>
                          <a:spcPts val="0"/>
                        </a:spcAft>
                      </a:pPr>
                      <a:r>
                        <a:rPr lang="ka-GE" sz="1400" b="1" u="sng">
                          <a:solidFill>
                            <a:srgbClr val="002060"/>
                          </a:solidFill>
                          <a:effectLst/>
                          <a:latin typeface="Sylfaen"/>
                          <a:ea typeface="Times New Roman"/>
                          <a:cs typeface="Times New Roman"/>
                        </a:rPr>
                        <a:t>ასპექტი</a:t>
                      </a:r>
                      <a:r>
                        <a:rPr lang="ka-GE" sz="1400">
                          <a:solidFill>
                            <a:srgbClr val="002060"/>
                          </a:solidFill>
                          <a:effectLst/>
                          <a:latin typeface="Sylfaen"/>
                          <a:ea typeface="Times New Roman"/>
                          <a:cs typeface="Times New Roman"/>
                        </a:rPr>
                        <a:t> - </a:t>
                      </a:r>
                      <a:r>
                        <a:rPr lang="de-DE" sz="1400">
                          <a:solidFill>
                            <a:srgbClr val="002060"/>
                          </a:solidFill>
                          <a:effectLst/>
                          <a:latin typeface="Sylfaen"/>
                          <a:ea typeface="Times New Roman"/>
                          <a:cs typeface="Times New Roman"/>
                        </a:rPr>
                        <a:t>ხმაურის და ვიბრაციის გავრცელება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Times New Roman"/>
                          <a:cs typeface="Sylfaen"/>
                        </a:rPr>
                        <a:t>ზემოქმედება</a:t>
                      </a:r>
                      <a:r>
                        <a:rPr lang="ka-GE" sz="1400" b="1" u="sng">
                          <a:solidFill>
                            <a:srgbClr val="002060"/>
                          </a:solidFill>
                          <a:effectLst/>
                          <a:latin typeface="Sylfaen"/>
                          <a:ea typeface="Times New Roman"/>
                          <a:cs typeface="Times New Roman"/>
                        </a:rPr>
                        <a:t> -</a:t>
                      </a:r>
                      <a:r>
                        <a:rPr lang="ka-GE" sz="1400">
                          <a:solidFill>
                            <a:srgbClr val="002060"/>
                          </a:solidFill>
                          <a:effectLst/>
                          <a:latin typeface="Sylfaen"/>
                          <a:ea typeface="Times New Roman"/>
                          <a:cs typeface="Times New Roman"/>
                        </a:rPr>
                        <a:t> </a:t>
                      </a:r>
                      <a:r>
                        <a:rPr lang="ka-GE" sz="1400">
                          <a:solidFill>
                            <a:srgbClr val="002060"/>
                          </a:solidFill>
                          <a:effectLst/>
                          <a:latin typeface="Sylfaen"/>
                          <a:ea typeface="Times New Roman"/>
                          <a:cs typeface="Sylfaen"/>
                        </a:rPr>
                        <a:t>ატმოსფერული</a:t>
                      </a:r>
                      <a:r>
                        <a:rPr lang="ka-GE" sz="1400">
                          <a:solidFill>
                            <a:srgbClr val="002060"/>
                          </a:solidFill>
                          <a:effectLst/>
                          <a:latin typeface="Sylfaen"/>
                          <a:ea typeface="Times New Roman"/>
                          <a:cs typeface="Times New Roman"/>
                        </a:rPr>
                        <a:t> </a:t>
                      </a:r>
                      <a:r>
                        <a:rPr lang="ka-GE" sz="1400">
                          <a:solidFill>
                            <a:srgbClr val="002060"/>
                          </a:solidFill>
                          <a:effectLst/>
                          <a:latin typeface="Sylfaen"/>
                          <a:ea typeface="Times New Roman"/>
                          <a:cs typeface="Sylfaen"/>
                        </a:rPr>
                        <a:t>ჰაერზე</a:t>
                      </a:r>
                      <a:r>
                        <a:rPr lang="ka-GE" sz="1400">
                          <a:solidFill>
                            <a:srgbClr val="002060"/>
                          </a:solidFill>
                          <a:effectLst/>
                          <a:latin typeface="Sylfaen"/>
                          <a:ea typeface="Times New Roman"/>
                          <a:cs typeface="Times New Roman"/>
                        </a:rPr>
                        <a:t> </a:t>
                      </a:r>
                      <a:r>
                        <a:rPr lang="ka-GE" sz="1400">
                          <a:solidFill>
                            <a:srgbClr val="002060"/>
                          </a:solidFill>
                          <a:effectLst/>
                          <a:latin typeface="Sylfaen"/>
                          <a:ea typeface="Times New Roman"/>
                          <a:cs typeface="Sylfaen"/>
                        </a:rPr>
                        <a:t>ხმაურით და ვიბრაციით ურყოფით ზემოქმედება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მოსახლეობის შეწუხების მინიმიზაციის მიზნით, </a:t>
                      </a:r>
                      <a:r>
                        <a:rPr lang="ka-GE" sz="1400" dirty="0">
                          <a:solidFill>
                            <a:srgbClr val="002060"/>
                          </a:solidFill>
                          <a:effectLst/>
                          <a:latin typeface="Sylfaen"/>
                          <a:ea typeface="Times New Roman"/>
                          <a:cs typeface="Sylfaen"/>
                        </a:rPr>
                        <a:t>ხმაურის ზემოქმედების მქონე სამუშაოების შეზღუდვა საღამოს 19.00 საათიდან დილის 9.00 საათამდე და უქმე დღეებში.</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solidFill>
                            <a:srgbClr val="002060"/>
                          </a:solidFill>
                          <a:effectLst/>
                          <a:latin typeface="Sylfaen"/>
                          <a:ea typeface="Times New Roman"/>
                          <a:cs typeface="Times New Roman"/>
                        </a:rPr>
                        <a:t>ავტოტრანსპორტის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სამშენებლო</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მანქანა-მექანიზმების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ტექნიკური</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მდგომარეობის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სისტემატური</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შემოწმება</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ჯანმრთელობის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დაცვისა</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უსაფრთხოების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მოთხოვნების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გათვალისწინებით</a:t>
                      </a:r>
                      <a:r>
                        <a:rPr lang="de-DE" sz="1400" dirty="0">
                          <a:solidFill>
                            <a:srgbClr val="002060"/>
                          </a:solidFill>
                          <a:effectLst/>
                          <a:latin typeface="Sylfaen"/>
                          <a:ea typeface="Times New Roman"/>
                          <a:cs typeface="Times New Roman"/>
                        </a:rPr>
                        <a:t>;</a:t>
                      </a:r>
                      <a:endParaRPr lang="ru-RU" sz="1400" dirty="0">
                        <a:solidFill>
                          <a:srgbClr val="002060"/>
                        </a:solidFill>
                        <a:effectLst/>
                        <a:latin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მშენებელობის მიმდინარეობის პროცესში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ატმოსფერულ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ჰა</a:t>
                      </a:r>
                      <a:r>
                        <a:rPr lang="ka-GE" sz="1400" dirty="0">
                          <a:solidFill>
                            <a:srgbClr val="002060"/>
                          </a:solidFill>
                          <a:effectLst/>
                          <a:latin typeface="Sylfaen"/>
                          <a:ea typeface="Times New Roman"/>
                          <a:cs typeface="Times New Roman"/>
                        </a:rPr>
                        <a:t>ე</a:t>
                      </a:r>
                      <a:r>
                        <a:rPr lang="en-US" sz="1400" dirty="0" err="1">
                          <a:solidFill>
                            <a:srgbClr val="002060"/>
                          </a:solidFill>
                          <a:effectLst/>
                          <a:latin typeface="Sylfaen"/>
                          <a:ea typeface="Times New Roman"/>
                          <a:cs typeface="Times New Roman"/>
                        </a:rPr>
                        <a:t>რში</a:t>
                      </a:r>
                      <a:r>
                        <a:rPr lang="en-US"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ხმაურის და ვიბრაციის გავრცელების სიტემატური კონტროლი</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ხმაურის და ვიბრაციის </a:t>
                      </a:r>
                      <a:r>
                        <a:rPr lang="en-US" sz="1400" dirty="0" err="1">
                          <a:solidFill>
                            <a:srgbClr val="002060"/>
                          </a:solidFill>
                          <a:effectLst/>
                          <a:latin typeface="Sylfaen"/>
                          <a:ea typeface="Times New Roman"/>
                          <a:cs typeface="Times New Roman"/>
                        </a:rPr>
                        <a:t>ნორმირებულ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სიდიდეზე</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გადაჭარბების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შემთხვევაში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შესაბამის</a:t>
                      </a:r>
                      <a:r>
                        <a:rPr lang="ka-GE" sz="1400" dirty="0">
                          <a:solidFill>
                            <a:srgbClr val="002060"/>
                          </a:solidFill>
                          <a:effectLst/>
                          <a:latin typeface="Sylfaen"/>
                          <a:ea typeface="Times New Roman"/>
                          <a:cs typeface="Times New Roman"/>
                        </a:rPr>
                        <a:t>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ღონისძიებებ</a:t>
                      </a:r>
                      <a:r>
                        <a:rPr lang="ka-GE" sz="1400" dirty="0">
                          <a:solidFill>
                            <a:srgbClr val="002060"/>
                          </a:solidFill>
                          <a:effectLst/>
                          <a:latin typeface="Sylfaen"/>
                          <a:ea typeface="Times New Roman"/>
                          <a:cs typeface="Times New Roman"/>
                        </a:rPr>
                        <a:t>ი</a:t>
                      </a:r>
                      <a:r>
                        <a:rPr lang="en-US" sz="1400" dirty="0">
                          <a:solidFill>
                            <a:srgbClr val="002060"/>
                          </a:solidFill>
                          <a:effectLst/>
                          <a:latin typeface="Sylfaen"/>
                          <a:ea typeface="Times New Roman"/>
                          <a:cs typeface="Times New Roman"/>
                        </a:rPr>
                        <a:t>ს</a:t>
                      </a:r>
                      <a:r>
                        <a:rPr lang="ka-GE" sz="1400" dirty="0">
                          <a:solidFill>
                            <a:srgbClr val="002060"/>
                          </a:solidFill>
                          <a:effectLst/>
                          <a:latin typeface="Sylfaen"/>
                          <a:ea typeface="Times New Roman"/>
                          <a:cs typeface="Times New Roman"/>
                        </a:rPr>
                        <a:t> შესრულება</a:t>
                      </a:r>
                      <a:r>
                        <a:rPr lang="en-US"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a:t>
                      </a:r>
                      <a:r>
                        <a:rPr lang="de-DE" sz="1400" dirty="0" err="1">
                          <a:solidFill>
                            <a:srgbClr val="002060"/>
                          </a:solidFill>
                          <a:effectLst/>
                          <a:latin typeface="Sylfaen"/>
                          <a:ea typeface="Times New Roman"/>
                          <a:cs typeface="Times New Roman"/>
                        </a:rPr>
                        <a:t>საჭიროების</a:t>
                      </a:r>
                      <a:r>
                        <a:rPr lang="ka-GE" sz="1400" dirty="0">
                          <a:solidFill>
                            <a:srgbClr val="002060"/>
                          </a:solidFill>
                          <a:effectLst/>
                          <a:latin typeface="Sylfaen"/>
                          <a:ea typeface="Times New Roman"/>
                          <a:cs typeface="Times New Roman"/>
                        </a:rPr>
                        <a:t> შემთხვევაში </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ხმაურ</a:t>
                      </a:r>
                      <a:r>
                        <a:rPr lang="ka-GE" sz="1400" dirty="0">
                          <a:solidFill>
                            <a:srgbClr val="002060"/>
                          </a:solidFill>
                          <a:effectLst/>
                          <a:latin typeface="Sylfaen"/>
                          <a:ea typeface="Times New Roman"/>
                          <a:cs typeface="Times New Roman"/>
                        </a:rPr>
                        <a:t>ის ჩახშობის ტექნიკური ღონისძიებების განხორციელება).</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მშენებელობის მიმდინარეობის პროცესში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ატმოსფერულ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ჰა</a:t>
                      </a:r>
                      <a:r>
                        <a:rPr lang="ka-GE" sz="1400" dirty="0">
                          <a:solidFill>
                            <a:srgbClr val="002060"/>
                          </a:solidFill>
                          <a:effectLst/>
                          <a:latin typeface="Sylfaen"/>
                          <a:ea typeface="Times New Roman"/>
                          <a:cs typeface="Times New Roman"/>
                        </a:rPr>
                        <a:t>ე</a:t>
                      </a:r>
                      <a:r>
                        <a:rPr lang="en-US" sz="1400" dirty="0">
                          <a:solidFill>
                            <a:srgbClr val="002060"/>
                          </a:solidFill>
                          <a:effectLst/>
                          <a:latin typeface="Sylfaen"/>
                          <a:ea typeface="Times New Roman"/>
                          <a:cs typeface="Times New Roman"/>
                        </a:rPr>
                        <a:t>რ</a:t>
                      </a:r>
                      <a:r>
                        <a:rPr lang="ka-GE" sz="1400" dirty="0">
                          <a:solidFill>
                            <a:srgbClr val="002060"/>
                          </a:solidFill>
                          <a:effectLst/>
                          <a:latin typeface="Sylfaen"/>
                          <a:ea typeface="Times New Roman"/>
                          <a:cs typeface="Times New Roman"/>
                        </a:rPr>
                        <a:t>ში ხმაურის და ვიბრაციის ზენორმატიული გავრცელებისაგან დაცვის ღონისძიებების მონიტორინგი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საშუალო</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31" y="5733256"/>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203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39794452"/>
              </p:ext>
            </p:extLst>
          </p:nvPr>
        </p:nvGraphicFramePr>
        <p:xfrm>
          <a:off x="243144" y="1115918"/>
          <a:ext cx="8649338" cy="4171188"/>
        </p:xfrm>
        <a:graphic>
          <a:graphicData uri="http://schemas.openxmlformats.org/drawingml/2006/table">
            <a:tbl>
              <a:tblPr firstRow="1" firstCol="1" lastRow="1" lastCol="1" bandRow="1" bandCol="1"/>
              <a:tblGrid>
                <a:gridCol w="2193423">
                  <a:extLst>
                    <a:ext uri="{9D8B030D-6E8A-4147-A177-3AD203B41FA5}">
                      <a16:colId xmlns:a16="http://schemas.microsoft.com/office/drawing/2014/main" val="20000"/>
                    </a:ext>
                  </a:extLst>
                </a:gridCol>
                <a:gridCol w="5492387">
                  <a:extLst>
                    <a:ext uri="{9D8B030D-6E8A-4147-A177-3AD203B41FA5}">
                      <a16:colId xmlns:a16="http://schemas.microsoft.com/office/drawing/2014/main" val="20001"/>
                    </a:ext>
                  </a:extLst>
                </a:gridCol>
                <a:gridCol w="963528">
                  <a:extLst>
                    <a:ext uri="{9D8B030D-6E8A-4147-A177-3AD203B41FA5}">
                      <a16:colId xmlns:a16="http://schemas.microsoft.com/office/drawing/2014/main" val="20002"/>
                    </a:ext>
                  </a:extLst>
                </a:gridCol>
              </a:tblGrid>
              <a:tr h="344180">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ასპექტი, შესაძლო </a:t>
                      </a:r>
                      <a:r>
                        <a:rPr lang="en-US" sz="1400" b="1" dirty="0" err="1">
                          <a:solidFill>
                            <a:srgbClr val="002060"/>
                          </a:solidFill>
                          <a:effectLst/>
                          <a:latin typeface="Sylfaen"/>
                          <a:ea typeface="Times New Roman"/>
                          <a:cs typeface="Times New Roman"/>
                        </a:rPr>
                        <a:t>ნეგატიური</a:t>
                      </a:r>
                      <a:r>
                        <a:rPr lang="en-US" sz="1400" b="1" dirty="0">
                          <a:solidFill>
                            <a:srgbClr val="002060"/>
                          </a:solidFill>
                          <a:effectLst/>
                          <a:latin typeface="Sylfaen"/>
                          <a:ea typeface="Times New Roman"/>
                          <a:cs typeface="Times New Roman"/>
                        </a:rPr>
                        <a:t> </a:t>
                      </a:r>
                      <a:endParaRPr lang="ru-RU" sz="1400" dirty="0">
                        <a:solidFill>
                          <a:srgbClr val="002060"/>
                        </a:solidFill>
                        <a:effectLst/>
                        <a:latin typeface="Calibri"/>
                        <a:ea typeface="Calibri"/>
                        <a:cs typeface="Times New Roman"/>
                      </a:endParaRPr>
                    </a:p>
                    <a:p>
                      <a:pPr algn="ctr">
                        <a:lnSpc>
                          <a:spcPct val="115000"/>
                        </a:lnSpc>
                        <a:spcAft>
                          <a:spcPts val="0"/>
                        </a:spcAft>
                      </a:pPr>
                      <a:r>
                        <a:rPr lang="en-US" sz="1400" b="1" dirty="0" err="1">
                          <a:solidFill>
                            <a:srgbClr val="002060"/>
                          </a:solidFill>
                          <a:effectLst/>
                          <a:latin typeface="Sylfaen"/>
                          <a:ea typeface="Times New Roman"/>
                          <a:cs typeface="Times New Roman"/>
                        </a:rPr>
                        <a:t>ზემოქმედება</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2168332">
                <a:tc>
                  <a:txBody>
                    <a:bodyPr/>
                    <a:lstStyle/>
                    <a:p>
                      <a:pPr>
                        <a:lnSpc>
                          <a:spcPct val="115000"/>
                        </a:lnSpc>
                        <a:spcAft>
                          <a:spcPts val="0"/>
                        </a:spcAft>
                      </a:pPr>
                      <a:r>
                        <a:rPr lang="ka-GE" sz="1400" b="1" u="sng">
                          <a:solidFill>
                            <a:srgbClr val="002060"/>
                          </a:solidFill>
                          <a:effectLst/>
                          <a:latin typeface="Sylfaen"/>
                          <a:ea typeface="Times New Roman"/>
                          <a:cs typeface="Times New Roman"/>
                        </a:rPr>
                        <a:t>ასპექტი</a:t>
                      </a:r>
                      <a:r>
                        <a:rPr lang="ka-GE" sz="1400">
                          <a:solidFill>
                            <a:srgbClr val="002060"/>
                          </a:solidFill>
                          <a:effectLst/>
                          <a:latin typeface="Sylfaen"/>
                          <a:ea typeface="Times New Roman"/>
                          <a:cs typeface="Times New Roman"/>
                        </a:rPr>
                        <a:t> - </a:t>
                      </a:r>
                      <a:r>
                        <a:rPr lang="de-DE" sz="1400">
                          <a:solidFill>
                            <a:srgbClr val="002060"/>
                          </a:solidFill>
                          <a:effectLst/>
                          <a:latin typeface="Sylfaen"/>
                          <a:ea typeface="Times New Roman"/>
                          <a:cs typeface="Times New Roman"/>
                        </a:rPr>
                        <a:t>საწვავისა და ზეთების დაღვრ</a:t>
                      </a:r>
                      <a:r>
                        <a:rPr lang="ka-GE" sz="1400">
                          <a:solidFill>
                            <a:srgbClr val="002060"/>
                          </a:solidFill>
                          <a:effectLst/>
                          <a:latin typeface="Sylfaen"/>
                          <a:ea typeface="Times New Roman"/>
                          <a:cs typeface="Times New Roman"/>
                        </a:rPr>
                        <a:t>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Times New Roman"/>
                          <a:cs typeface="Times New Roman"/>
                        </a:rPr>
                        <a:t>ზემოქმედება</a:t>
                      </a:r>
                      <a:r>
                        <a:rPr lang="ka-GE" sz="1400">
                          <a:solidFill>
                            <a:srgbClr val="002060"/>
                          </a:solidFill>
                          <a:effectLst/>
                          <a:latin typeface="Sylfaen"/>
                          <a:ea typeface="Times New Roman"/>
                          <a:cs typeface="Times New Roman"/>
                        </a:rPr>
                        <a:t> - ნიადაგის და გრუნტის წყლების დაბინძურება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dirty="0" err="1">
                          <a:solidFill>
                            <a:srgbClr val="002060"/>
                          </a:solidFill>
                          <a:effectLst/>
                          <a:latin typeface="Sylfaen"/>
                          <a:ea typeface="Times New Roman"/>
                          <a:cs typeface="Times New Roman"/>
                        </a:rPr>
                        <a:t>სატრანსპორტო</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საშუალებების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შიდაწვის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ძრავაზე</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მომუშავე</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მექანიზმების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ძრავების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ბენზინის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ზეთის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სისტემების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კონტროლი</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ჰერმეტიულობის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უზრუნველყოფა</a:t>
                      </a:r>
                      <a:r>
                        <a:rPr lang="ka-GE"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solidFill>
                            <a:srgbClr val="002060"/>
                          </a:solidFill>
                          <a:effectLst/>
                          <a:latin typeface="Sylfaen"/>
                          <a:ea typeface="Times New Roman"/>
                          <a:cs typeface="Times New Roman"/>
                        </a:rPr>
                        <a:t>ტრანსპორტის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მექანიზმების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საწვავის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გამართვა</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სპეციალურად</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ამ</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მიზნით</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გამოყოფილ</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უსაფრთხო</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ადგილზე</a:t>
                      </a:r>
                      <a:r>
                        <a:rPr lang="ka-GE"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სატრანსპორტო</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საშუალებ</a:t>
                      </a:r>
                      <a:r>
                        <a:rPr lang="ka-GE" sz="1400" dirty="0">
                          <a:solidFill>
                            <a:srgbClr val="002060"/>
                          </a:solidFill>
                          <a:effectLst/>
                          <a:latin typeface="Sylfaen"/>
                          <a:ea typeface="Times New Roman"/>
                          <a:cs typeface="Times New Roman"/>
                        </a:rPr>
                        <a:t>ების და მანქანა-მექანიზმების </a:t>
                      </a:r>
                      <a:r>
                        <a:rPr lang="de-DE" sz="1400" dirty="0" err="1">
                          <a:solidFill>
                            <a:srgbClr val="002060"/>
                          </a:solidFill>
                          <a:effectLst/>
                          <a:latin typeface="Sylfaen"/>
                          <a:ea typeface="Times New Roman"/>
                          <a:cs typeface="Times New Roman"/>
                        </a:rPr>
                        <a:t>აღჭურვ</a:t>
                      </a:r>
                      <a:r>
                        <a:rPr lang="ka-GE" sz="1400" dirty="0">
                          <a:solidFill>
                            <a:srgbClr val="002060"/>
                          </a:solidFill>
                          <a:effectLst/>
                          <a:latin typeface="Sylfaen"/>
                          <a:ea typeface="Times New Roman"/>
                          <a:cs typeface="Times New Roman"/>
                        </a:rPr>
                        <a:t>ა ზეთების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წვეთების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შემკრები</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საშუალებებით</a:t>
                      </a:r>
                      <a:r>
                        <a:rPr lang="de-DE"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solidFill>
                            <a:srgbClr val="002060"/>
                          </a:solidFill>
                          <a:effectLst/>
                          <a:latin typeface="Sylfaen"/>
                          <a:ea typeface="Times New Roman"/>
                          <a:cs typeface="Times New Roman"/>
                        </a:rPr>
                        <a:t>ნავთობპროდუქტების</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ლოკალური დ</a:t>
                      </a:r>
                      <a:r>
                        <a:rPr lang="de-DE" sz="1400" dirty="0" err="1">
                          <a:solidFill>
                            <a:srgbClr val="002060"/>
                          </a:solidFill>
                          <a:effectLst/>
                          <a:latin typeface="Sylfaen"/>
                          <a:ea typeface="Times New Roman"/>
                          <a:cs typeface="Times New Roman"/>
                        </a:rPr>
                        <a:t>აღვრის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ნებისმიერი</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შემთხვევის</a:t>
                      </a:r>
                      <a:r>
                        <a:rPr lang="ka-GE" sz="1400" dirty="0">
                          <a:solidFill>
                            <a:srgbClr val="002060"/>
                          </a:solidFill>
                          <a:effectLst/>
                          <a:latin typeface="Sylfaen"/>
                          <a:ea typeface="Times New Roman"/>
                          <a:cs typeface="Times New Roman"/>
                        </a:rPr>
                        <a:t> დროს </a:t>
                      </a:r>
                      <a:r>
                        <a:rPr lang="de-DE" sz="1400" dirty="0" err="1">
                          <a:solidFill>
                            <a:srgbClr val="002060"/>
                          </a:solidFill>
                          <a:effectLst/>
                          <a:latin typeface="Sylfaen"/>
                          <a:ea typeface="Times New Roman"/>
                          <a:cs typeface="Times New Roman"/>
                        </a:rPr>
                        <a:t>დაბინძურების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აღკვეთის</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და გაწმენდის </a:t>
                      </a:r>
                      <a:r>
                        <a:rPr lang="de-DE" sz="1400" dirty="0" err="1">
                          <a:solidFill>
                            <a:srgbClr val="002060"/>
                          </a:solidFill>
                          <a:effectLst/>
                          <a:latin typeface="Sylfaen"/>
                          <a:ea typeface="Times New Roman"/>
                          <a:cs typeface="Times New Roman"/>
                        </a:rPr>
                        <a:t>სამუშაოები</a:t>
                      </a:r>
                      <a:r>
                        <a:rPr lang="ka-GE" sz="1400" dirty="0">
                          <a:solidFill>
                            <a:srgbClr val="002060"/>
                          </a:solidFill>
                          <a:effectLst/>
                          <a:latin typeface="Sylfaen"/>
                          <a:ea typeface="Times New Roman"/>
                          <a:cs typeface="Times New Roman"/>
                        </a:rPr>
                        <a:t>ს  დაუყონებლივ შესრულება</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solidFill>
                            <a:srgbClr val="002060"/>
                          </a:solidFill>
                          <a:effectLst/>
                          <a:latin typeface="Sylfaen"/>
                          <a:ea typeface="Times New Roman"/>
                          <a:cs typeface="Times New Roman"/>
                        </a:rPr>
                        <a:t>ნავთობპროდუქტების</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ხმელეთზე ან წყალსატევში დ</a:t>
                      </a:r>
                      <a:r>
                        <a:rPr lang="de-DE" sz="1400" dirty="0" err="1">
                          <a:solidFill>
                            <a:srgbClr val="002060"/>
                          </a:solidFill>
                          <a:effectLst/>
                          <a:latin typeface="Sylfaen"/>
                          <a:ea typeface="Times New Roman"/>
                          <a:cs typeface="Times New Roman"/>
                        </a:rPr>
                        <a:t>აღვრის</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ლიკვიდაციის და გაწმენდის </a:t>
                      </a:r>
                      <a:r>
                        <a:rPr lang="de-DE" sz="1400" dirty="0" err="1">
                          <a:solidFill>
                            <a:srgbClr val="002060"/>
                          </a:solidFill>
                          <a:effectLst/>
                          <a:latin typeface="Sylfaen"/>
                          <a:ea typeface="Times New Roman"/>
                          <a:cs typeface="Times New Roman"/>
                        </a:rPr>
                        <a:t>სამუშაოები</a:t>
                      </a:r>
                      <a:r>
                        <a:rPr lang="ka-GE" sz="1400" dirty="0">
                          <a:solidFill>
                            <a:srgbClr val="002060"/>
                          </a:solidFill>
                          <a:effectLst/>
                          <a:latin typeface="Sylfaen"/>
                          <a:ea typeface="Times New Roman"/>
                          <a:cs typeface="Times New Roman"/>
                        </a:rPr>
                        <a:t>ს   შესრულება (გაწეული ხარჯების ანაზღაურებით - კონტრაქტორის მიერ)</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დაბალი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31" y="5733256"/>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226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5" name="Rectangle 3"/>
          <p:cNvSpPr>
            <a:spLocks noChangeArrowheads="1"/>
          </p:cNvSpPr>
          <p:nvPr/>
        </p:nvSpPr>
        <p:spPr bwMode="auto">
          <a:xfrm>
            <a:off x="344488" y="333519"/>
            <a:ext cx="8915400"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ka-GE" sz="4000" dirty="0" smtClean="0">
                <a:solidFill>
                  <a:srgbClr val="FF3300"/>
                </a:solidFill>
                <a:effectLst>
                  <a:outerShdw blurRad="38100" dist="38100" dir="2700000" algn="tl">
                    <a:srgbClr val="000000">
                      <a:alpha val="43137"/>
                    </a:srgbClr>
                  </a:outerShdw>
                </a:effectLst>
                <a:latin typeface="Sylfaen" panose="010A0502050306030303" pitchFamily="18" charset="0"/>
                <a:cs typeface="Arial" pitchFamily="34" charset="0"/>
              </a:rPr>
              <a:t>გზს-ს ანგარიშის სტრუქტურა</a:t>
            </a:r>
            <a:endParaRPr lang="ru-RU" sz="4000" dirty="0">
              <a:solidFill>
                <a:srgbClr val="FF3300"/>
              </a:solidFill>
              <a:effectLst>
                <a:outerShdw blurRad="38100" dist="38100" dir="2700000" algn="tl">
                  <a:srgbClr val="000000">
                    <a:alpha val="43137"/>
                  </a:srgbClr>
                </a:outerShdw>
              </a:effectLst>
              <a:latin typeface="Sylfaen" panose="010A0502050306030303" pitchFamily="18" charset="0"/>
              <a:cs typeface="Arial" pitchFamily="34" charset="0"/>
            </a:endParaRPr>
          </a:p>
        </p:txBody>
      </p:sp>
      <p:sp>
        <p:nvSpPr>
          <p:cNvPr id="2" name="Прямоугольник 1"/>
          <p:cNvSpPr/>
          <p:nvPr/>
        </p:nvSpPr>
        <p:spPr>
          <a:xfrm>
            <a:off x="-36512" y="1124888"/>
            <a:ext cx="9144000" cy="4081117"/>
          </a:xfrm>
          <a:prstGeom prst="rect">
            <a:avLst/>
          </a:prstGeom>
        </p:spPr>
        <p:txBody>
          <a:bodyPr wrap="square">
            <a:spAutoFit/>
          </a:bodyPr>
          <a:lstStyle/>
          <a:p>
            <a:pPr marL="342900" lvl="0" indent="-342900" fontAlgn="base">
              <a:spcBef>
                <a:spcPct val="0"/>
              </a:spcBef>
              <a:spcAft>
                <a:spcPct val="20000"/>
              </a:spcAft>
              <a:buClr>
                <a:srgbClr val="000066"/>
              </a:buClr>
              <a:buSzPct val="60000"/>
              <a:buFont typeface="Wingdings" panose="05000000000000000000" pitchFamily="2" charset="2"/>
              <a:buChar char="q"/>
            </a:pPr>
            <a:r>
              <a:rPr lang="ka-GE" altLang="ru-RU" sz="2400" b="1" i="1" dirty="0" smtClean="0">
                <a:solidFill>
                  <a:srgbClr val="000000"/>
                </a:solidFill>
                <a:latin typeface="+mj-lt"/>
                <a:cs typeface="Arial" pitchFamily="34" charset="0"/>
              </a:rPr>
              <a:t>საწარმოს </a:t>
            </a:r>
            <a:r>
              <a:rPr lang="ka-GE" altLang="ru-RU" sz="2400" b="1" i="1" dirty="0">
                <a:solidFill>
                  <a:srgbClr val="000000"/>
                </a:solidFill>
                <a:latin typeface="+mj-lt"/>
                <a:cs typeface="Arial" pitchFamily="34" charset="0"/>
              </a:rPr>
              <a:t>მიმდინარე და დაგეგმილი საქმიანობების საინჟინრო-ეკოლოგიური აუდიტი 	</a:t>
            </a:r>
            <a:endParaRPr lang="ka-GE" altLang="ru-RU" sz="2400" b="1" i="1" dirty="0" smtClean="0">
              <a:solidFill>
                <a:srgbClr val="000000"/>
              </a:solidFill>
              <a:latin typeface="+mj-lt"/>
              <a:cs typeface="Arial" pitchFamily="34" charset="0"/>
            </a:endParaRPr>
          </a:p>
          <a:p>
            <a:pPr marL="342900" lvl="0" indent="-342900" fontAlgn="base">
              <a:spcBef>
                <a:spcPct val="0"/>
              </a:spcBef>
              <a:spcAft>
                <a:spcPct val="20000"/>
              </a:spcAft>
              <a:buClr>
                <a:srgbClr val="000066"/>
              </a:buClr>
              <a:buSzPct val="60000"/>
              <a:buFont typeface="Wingdings" panose="05000000000000000000" pitchFamily="2" charset="2"/>
              <a:buChar char="q"/>
            </a:pPr>
            <a:r>
              <a:rPr lang="ka-GE" altLang="ru-RU" sz="2400" b="1" i="1" dirty="0" smtClean="0">
                <a:solidFill>
                  <a:srgbClr val="000000"/>
                </a:solidFill>
                <a:latin typeface="+mj-lt"/>
                <a:cs typeface="Arial" pitchFamily="34" charset="0"/>
              </a:rPr>
              <a:t>ალტერნატივების </a:t>
            </a:r>
            <a:r>
              <a:rPr lang="ka-GE" altLang="ru-RU" sz="2400" b="1" i="1" dirty="0">
                <a:solidFill>
                  <a:srgbClr val="000000"/>
                </a:solidFill>
                <a:latin typeface="+mj-lt"/>
                <a:cs typeface="Arial" pitchFamily="34" charset="0"/>
              </a:rPr>
              <a:t>ანალიზი </a:t>
            </a:r>
            <a:endParaRPr lang="ka-GE" altLang="ru-RU" sz="2400" b="1" i="1" dirty="0" smtClean="0">
              <a:solidFill>
                <a:srgbClr val="000000"/>
              </a:solidFill>
              <a:latin typeface="+mj-lt"/>
              <a:cs typeface="Arial" pitchFamily="34" charset="0"/>
            </a:endParaRPr>
          </a:p>
          <a:p>
            <a:pPr marL="342900" lvl="0" indent="-342900" fontAlgn="base">
              <a:spcBef>
                <a:spcPct val="0"/>
              </a:spcBef>
              <a:spcAft>
                <a:spcPct val="20000"/>
              </a:spcAft>
              <a:buClr>
                <a:srgbClr val="000066"/>
              </a:buClr>
              <a:buSzPct val="60000"/>
              <a:buFont typeface="Wingdings" panose="05000000000000000000" pitchFamily="2" charset="2"/>
              <a:buChar char="q"/>
            </a:pPr>
            <a:r>
              <a:rPr lang="ka-GE" altLang="ru-RU" sz="2400" b="1" i="1" dirty="0" smtClean="0">
                <a:solidFill>
                  <a:srgbClr val="000000"/>
                </a:solidFill>
                <a:latin typeface="+mj-lt"/>
                <a:cs typeface="Arial" pitchFamily="34" charset="0"/>
              </a:rPr>
              <a:t>დაგეგმილი </a:t>
            </a:r>
            <a:r>
              <a:rPr lang="ka-GE" altLang="ru-RU" sz="2400" b="1" i="1" dirty="0">
                <a:solidFill>
                  <a:srgbClr val="000000"/>
                </a:solidFill>
                <a:latin typeface="+mj-lt"/>
                <a:cs typeface="Arial" pitchFamily="34" charset="0"/>
              </a:rPr>
              <a:t>საქმიანობის ბუნებრივ და სოციალურ გარემოზე ზემოქმედების შეფასება და ეკოლოგიური ასპექტები</a:t>
            </a:r>
            <a:r>
              <a:rPr lang="en-US" altLang="ru-RU" sz="2400" b="1" i="1" dirty="0" smtClean="0">
                <a:solidFill>
                  <a:srgbClr val="000000"/>
                </a:solidFill>
                <a:latin typeface="+mj-lt"/>
                <a:cs typeface="Arial" pitchFamily="34" charset="0"/>
              </a:rPr>
              <a:t>;</a:t>
            </a:r>
            <a:endParaRPr lang="ka-GE" altLang="ru-RU" sz="2400" b="1" i="1" dirty="0" smtClean="0">
              <a:solidFill>
                <a:srgbClr val="000000"/>
              </a:solidFill>
              <a:latin typeface="+mj-lt"/>
              <a:cs typeface="Arial" pitchFamily="34" charset="0"/>
            </a:endParaRPr>
          </a:p>
          <a:p>
            <a:pPr marL="342900" lvl="0" indent="-342900" fontAlgn="base">
              <a:spcBef>
                <a:spcPct val="0"/>
              </a:spcBef>
              <a:spcAft>
                <a:spcPct val="20000"/>
              </a:spcAft>
              <a:buClr>
                <a:srgbClr val="000066"/>
              </a:buClr>
              <a:buSzPct val="60000"/>
              <a:buFont typeface="Wingdings" panose="05000000000000000000" pitchFamily="2" charset="2"/>
              <a:buChar char="q"/>
            </a:pPr>
            <a:r>
              <a:rPr lang="ka-GE" altLang="ru-RU" sz="2400" b="1" i="1" dirty="0" smtClean="0">
                <a:solidFill>
                  <a:srgbClr val="000000"/>
                </a:solidFill>
                <a:latin typeface="+mj-lt"/>
                <a:cs typeface="Arial" pitchFamily="34" charset="0"/>
              </a:rPr>
              <a:t>ბუნებრივ </a:t>
            </a:r>
            <a:r>
              <a:rPr lang="ka-GE" altLang="ru-RU" sz="2400" b="1" i="1" dirty="0">
                <a:solidFill>
                  <a:srgbClr val="000000"/>
                </a:solidFill>
                <a:latin typeface="+mj-lt"/>
                <a:cs typeface="Arial" pitchFamily="34" charset="0"/>
              </a:rPr>
              <a:t>და სოციალურ გარემოზე ზემოქმედების მინიმიზაციის ღონისძიებები და მათი მართვის </a:t>
            </a:r>
            <a:r>
              <a:rPr lang="ka-GE" altLang="ru-RU" sz="2400" b="1" i="1" dirty="0" smtClean="0">
                <a:solidFill>
                  <a:srgbClr val="000000"/>
                </a:solidFill>
                <a:latin typeface="+mj-lt"/>
                <a:cs typeface="Arial" pitchFamily="34" charset="0"/>
              </a:rPr>
              <a:t>უზრუნველყოფა</a:t>
            </a:r>
          </a:p>
          <a:p>
            <a:pPr marL="342900" lvl="0" indent="-342900" fontAlgn="base">
              <a:spcBef>
                <a:spcPct val="0"/>
              </a:spcBef>
              <a:spcAft>
                <a:spcPct val="20000"/>
              </a:spcAft>
              <a:buClr>
                <a:srgbClr val="000066"/>
              </a:buClr>
              <a:buSzPct val="60000"/>
              <a:buFont typeface="Wingdings" panose="05000000000000000000" pitchFamily="2" charset="2"/>
              <a:buChar char="q"/>
            </a:pPr>
            <a:r>
              <a:rPr lang="ka-GE" altLang="ru-RU" sz="2400" b="1" i="1" dirty="0" smtClean="0">
                <a:solidFill>
                  <a:srgbClr val="000000"/>
                </a:solidFill>
                <a:latin typeface="+mj-lt"/>
                <a:cs typeface="Arial" pitchFamily="34" charset="0"/>
              </a:rPr>
              <a:t>ბუნებრივ </a:t>
            </a:r>
            <a:r>
              <a:rPr lang="ka-GE" altLang="ru-RU" sz="2400" b="1" i="1" dirty="0">
                <a:solidFill>
                  <a:srgbClr val="000000"/>
                </a:solidFill>
                <a:latin typeface="+mj-lt"/>
                <a:cs typeface="Arial" pitchFamily="34" charset="0"/>
              </a:rPr>
              <a:t>და სოციალურ გარემოზე ზემოქმედების შეფასების შედეგების ანალიზი, დასკვნები და რეკომენდაციები</a:t>
            </a:r>
            <a:endParaRPr lang="ru-RU" altLang="ru-RU" sz="2400" b="1" i="1" dirty="0">
              <a:solidFill>
                <a:srgbClr val="000000"/>
              </a:solidFill>
              <a:latin typeface="+mj-lt"/>
              <a:cs typeface="Arial"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883" y="5085328"/>
            <a:ext cx="2427210" cy="1512733"/>
          </a:xfrm>
          <a:prstGeom prst="ellipse">
            <a:avLst/>
          </a:prstGeom>
          <a:ln>
            <a:noFill/>
          </a:ln>
          <a:effectLst>
            <a:softEdge rad="112500"/>
          </a:effectLst>
        </p:spPr>
      </p:pic>
    </p:spTree>
    <p:extLst>
      <p:ext uri="{BB962C8B-B14F-4D97-AF65-F5344CB8AC3E}">
        <p14:creationId xmlns:p14="http://schemas.microsoft.com/office/powerpoint/2010/main" val="1955429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004121092"/>
              </p:ext>
            </p:extLst>
          </p:nvPr>
        </p:nvGraphicFramePr>
        <p:xfrm>
          <a:off x="243144" y="1115918"/>
          <a:ext cx="8649338" cy="5152644"/>
        </p:xfrm>
        <a:graphic>
          <a:graphicData uri="http://schemas.openxmlformats.org/drawingml/2006/table">
            <a:tbl>
              <a:tblPr firstRow="1" firstCol="1" lastRow="1" lastCol="1" bandRow="1" bandCol="1"/>
              <a:tblGrid>
                <a:gridCol w="2193423">
                  <a:extLst>
                    <a:ext uri="{9D8B030D-6E8A-4147-A177-3AD203B41FA5}">
                      <a16:colId xmlns:a16="http://schemas.microsoft.com/office/drawing/2014/main" val="20000"/>
                    </a:ext>
                  </a:extLst>
                </a:gridCol>
                <a:gridCol w="5492387">
                  <a:extLst>
                    <a:ext uri="{9D8B030D-6E8A-4147-A177-3AD203B41FA5}">
                      <a16:colId xmlns:a16="http://schemas.microsoft.com/office/drawing/2014/main" val="20001"/>
                    </a:ext>
                  </a:extLst>
                </a:gridCol>
                <a:gridCol w="963528">
                  <a:extLst>
                    <a:ext uri="{9D8B030D-6E8A-4147-A177-3AD203B41FA5}">
                      <a16:colId xmlns:a16="http://schemas.microsoft.com/office/drawing/2014/main" val="20002"/>
                    </a:ext>
                  </a:extLst>
                </a:gridCol>
              </a:tblGrid>
              <a:tr h="344180">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ასპექტი, შესაძლო </a:t>
                      </a:r>
                      <a:r>
                        <a:rPr lang="en-US" sz="1400" b="1" dirty="0" err="1">
                          <a:solidFill>
                            <a:srgbClr val="002060"/>
                          </a:solidFill>
                          <a:effectLst/>
                          <a:latin typeface="Sylfaen"/>
                          <a:ea typeface="Times New Roman"/>
                          <a:cs typeface="Times New Roman"/>
                        </a:rPr>
                        <a:t>ნეგატიური</a:t>
                      </a:r>
                      <a:r>
                        <a:rPr lang="en-US" sz="1400" b="1" dirty="0">
                          <a:solidFill>
                            <a:srgbClr val="002060"/>
                          </a:solidFill>
                          <a:effectLst/>
                          <a:latin typeface="Sylfaen"/>
                          <a:ea typeface="Times New Roman"/>
                          <a:cs typeface="Times New Roman"/>
                        </a:rPr>
                        <a:t> </a:t>
                      </a:r>
                      <a:endParaRPr lang="ru-RU" sz="1400" dirty="0">
                        <a:solidFill>
                          <a:srgbClr val="002060"/>
                        </a:solidFill>
                        <a:effectLst/>
                        <a:latin typeface="Calibri"/>
                        <a:ea typeface="Calibri"/>
                        <a:cs typeface="Times New Roman"/>
                      </a:endParaRPr>
                    </a:p>
                    <a:p>
                      <a:pPr algn="ctr">
                        <a:lnSpc>
                          <a:spcPct val="115000"/>
                        </a:lnSpc>
                        <a:spcAft>
                          <a:spcPts val="0"/>
                        </a:spcAft>
                      </a:pPr>
                      <a:r>
                        <a:rPr lang="en-US" sz="1400" b="1" dirty="0" err="1">
                          <a:solidFill>
                            <a:srgbClr val="002060"/>
                          </a:solidFill>
                          <a:effectLst/>
                          <a:latin typeface="Sylfaen"/>
                          <a:ea typeface="Times New Roman"/>
                          <a:cs typeface="Times New Roman"/>
                        </a:rPr>
                        <a:t>ზემოქმედება</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2168332">
                <a:tc>
                  <a:txBody>
                    <a:bodyPr/>
                    <a:lstStyle/>
                    <a:p>
                      <a:pPr>
                        <a:lnSpc>
                          <a:spcPct val="115000"/>
                        </a:lnSpc>
                        <a:spcAft>
                          <a:spcPts val="0"/>
                        </a:spcAft>
                      </a:pPr>
                      <a:r>
                        <a:rPr lang="ka-GE" sz="1400" b="1" u="sng">
                          <a:effectLst/>
                          <a:latin typeface="Sylfaen"/>
                          <a:ea typeface="Calibri"/>
                          <a:cs typeface="Times New Roman"/>
                        </a:rPr>
                        <a:t>ასპექტი</a:t>
                      </a:r>
                      <a:r>
                        <a:rPr lang="ka-GE" sz="1400">
                          <a:effectLst/>
                          <a:latin typeface="Sylfaen"/>
                          <a:ea typeface="Calibri"/>
                          <a:cs typeface="Times New Roman"/>
                        </a:rPr>
                        <a:t> - ნავთობით დაბინძურებული</a:t>
                      </a:r>
                      <a:endParaRPr lang="ru-RU" sz="1400">
                        <a:effectLst/>
                        <a:latin typeface="Calibri"/>
                        <a:ea typeface="Calibri"/>
                        <a:cs typeface="Times New Roman"/>
                      </a:endParaRPr>
                    </a:p>
                    <a:p>
                      <a:pPr>
                        <a:lnSpc>
                          <a:spcPct val="115000"/>
                        </a:lnSpc>
                        <a:spcAft>
                          <a:spcPts val="0"/>
                        </a:spcAft>
                      </a:pPr>
                      <a:r>
                        <a:rPr lang="ka-GE" sz="1400">
                          <a:effectLst/>
                          <a:latin typeface="Sylfaen"/>
                          <a:ea typeface="Times New Roman"/>
                          <a:cs typeface="Times New Roman"/>
                        </a:rPr>
                        <a:t>ნარჩენების წარმოქმნა.</a:t>
                      </a:r>
                      <a:endParaRPr lang="ru-RU" sz="1400">
                        <a:effectLst/>
                        <a:latin typeface="Calibri"/>
                        <a:ea typeface="Calibri"/>
                        <a:cs typeface="Times New Roman"/>
                      </a:endParaRPr>
                    </a:p>
                    <a:p>
                      <a:pPr>
                        <a:lnSpc>
                          <a:spcPct val="115000"/>
                        </a:lnSpc>
                        <a:spcAft>
                          <a:spcPts val="0"/>
                        </a:spcAft>
                      </a:pPr>
                      <a:r>
                        <a:rPr lang="ka-GE" sz="1400" b="1" u="sng">
                          <a:effectLst/>
                          <a:latin typeface="Sylfaen"/>
                          <a:ea typeface="Times New Roman"/>
                          <a:cs typeface="Times New Roman"/>
                        </a:rPr>
                        <a:t>ზემოქმედება</a:t>
                      </a:r>
                      <a:r>
                        <a:rPr lang="ka-GE" sz="1400">
                          <a:effectLst/>
                          <a:latin typeface="Sylfaen"/>
                          <a:ea typeface="Times New Roman"/>
                          <a:cs typeface="Times New Roman"/>
                        </a:rPr>
                        <a:t> - </a:t>
                      </a:r>
                      <a:r>
                        <a:rPr lang="de-DE" sz="1400">
                          <a:effectLst/>
                          <a:latin typeface="Sylfaen"/>
                          <a:ea typeface="Times New Roman"/>
                          <a:cs typeface="Times New Roman"/>
                        </a:rPr>
                        <a:t>ნიადაგის, ზედაპირული წყლების ან გრუნტის წყლების დაბინძურებ</a:t>
                      </a:r>
                      <a:r>
                        <a:rPr lang="ka-GE" sz="1400">
                          <a:effectLst/>
                          <a:latin typeface="Sylfaen"/>
                          <a:ea typeface="Times New Roman"/>
                          <a:cs typeface="Times New Roman"/>
                        </a:rPr>
                        <a:t>ა</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dirty="0" err="1">
                          <a:effectLst/>
                          <a:latin typeface="Sylfaen"/>
                          <a:ea typeface="Times New Roman"/>
                          <a:cs typeface="Times New Roman"/>
                        </a:rPr>
                        <a:t>ნავთობით</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დაბინძურებული</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გრუნტის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შეგროვება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გატანა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დროებითი</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განთავსების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მოედანზე</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effectLst/>
                          <a:latin typeface="Sylfaen"/>
                          <a:ea typeface="Times New Roman"/>
                          <a:cs typeface="Times New Roman"/>
                        </a:rPr>
                        <a:t>ნავთობით</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დაბინძურებული</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გრუნტის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გაწმენდა</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effectLst/>
                          <a:latin typeface="Sylfaen"/>
                          <a:ea typeface="Times New Roman"/>
                          <a:cs typeface="Times New Roman"/>
                        </a:rPr>
                        <a:t>ისტორიულ</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დავბინძურების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მართვის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წესების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შესრულება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საწარმოს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შიდა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წესების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საქართველოს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კანონმდებლობის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შესაბამისად</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effectLst/>
                          <a:latin typeface="Sylfaen"/>
                          <a:ea typeface="Times New Roman"/>
                          <a:cs typeface="Times New Roman"/>
                        </a:rPr>
                        <a:t>ნავთობით</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დაბინძურებული</a:t>
                      </a:r>
                      <a:r>
                        <a:rPr lang="ka-GE" sz="1400" dirty="0">
                          <a:effectLst/>
                          <a:latin typeface="Sylfaen"/>
                          <a:ea typeface="Times New Roman"/>
                          <a:cs typeface="Times New Roman"/>
                        </a:rPr>
                        <a:t> ჩვრების და ნაჭრების შეგროვება და განთავსება სპეციალურ კონტეინერებში.</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effectLst/>
                          <a:latin typeface="Sylfaen"/>
                          <a:ea typeface="Times New Roman"/>
                          <a:cs typeface="Times New Roman"/>
                        </a:rPr>
                        <a:t>ნავთობით დაბინძურებული ნარჩენების მართვის წესების შესრულება საწარმოს შიდა წესების და საქართველოს კანონმდებლობის შესაბამისად</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effectLst/>
                          <a:latin typeface="Sylfaen"/>
                          <a:ea typeface="Times New Roman"/>
                          <a:cs typeface="Times New Roman"/>
                        </a:rPr>
                        <a:t>ნავთობით დაბინძურებული გრუნტის განთავსებისათვის შესაბამისი მოედნით უზრუნველყოფა.</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effectLst/>
                          <a:latin typeface="Sylfaen"/>
                          <a:ea typeface="Times New Roman"/>
                          <a:cs typeface="Times New Roman"/>
                        </a:rPr>
                        <a:t>ნავთობით</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დაბინძურებული</a:t>
                      </a:r>
                      <a:r>
                        <a:rPr lang="ka-GE" sz="1400" dirty="0">
                          <a:effectLst/>
                          <a:latin typeface="Sylfaen"/>
                          <a:ea typeface="Times New Roman"/>
                          <a:cs typeface="Times New Roman"/>
                        </a:rPr>
                        <a:t> ჩვრების და ნაჭრების უტილიზაციისათვის სპეციალიზებული კონტრაქტორი კომპანიის მომსახურების უზრუნველყოფა.</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effectLst/>
                          <a:latin typeface="Sylfaen"/>
                          <a:ea typeface="Calibri"/>
                          <a:cs typeface="Times New Roman"/>
                        </a:rPr>
                        <a:t>ნავთობით დაბინძურებული </a:t>
                      </a:r>
                      <a:r>
                        <a:rPr lang="ka-GE" sz="1400" dirty="0">
                          <a:effectLst/>
                          <a:latin typeface="Sylfaen"/>
                          <a:ea typeface="Times New Roman"/>
                          <a:cs typeface="Times New Roman"/>
                        </a:rPr>
                        <a:t>ნარჩენების მართვის მონიტორინგი</a:t>
                      </a:r>
                      <a:endParaRPr lang="ru-RU"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effectLst/>
                          <a:latin typeface="Sylfaen"/>
                          <a:ea typeface="Times New Roman"/>
                          <a:cs typeface="Times New Roman"/>
                        </a:rPr>
                        <a:t>დაბალი</a:t>
                      </a:r>
                      <a:endParaRPr lang="ru-RU"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31" y="5733256"/>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495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05" y="5661248"/>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p:cNvGraphicFramePr>
            <a:graphicFrameLocks noGrp="1"/>
          </p:cNvGraphicFramePr>
          <p:nvPr>
            <p:extLst>
              <p:ext uri="{D42A27DB-BD31-4B8C-83A1-F6EECF244321}">
                <p14:modId xmlns:p14="http://schemas.microsoft.com/office/powerpoint/2010/main" val="3578939164"/>
              </p:ext>
            </p:extLst>
          </p:nvPr>
        </p:nvGraphicFramePr>
        <p:xfrm>
          <a:off x="-2215" y="1018524"/>
          <a:ext cx="9036495" cy="4556760"/>
        </p:xfrm>
        <a:graphic>
          <a:graphicData uri="http://schemas.openxmlformats.org/drawingml/2006/table">
            <a:tbl>
              <a:tblPr firstRow="1" firstCol="1" lastRow="1" lastCol="1" bandRow="1" bandCol="1"/>
              <a:tblGrid>
                <a:gridCol w="2411759">
                  <a:extLst>
                    <a:ext uri="{9D8B030D-6E8A-4147-A177-3AD203B41FA5}">
                      <a16:colId xmlns:a16="http://schemas.microsoft.com/office/drawing/2014/main" val="20000"/>
                    </a:ext>
                  </a:extLst>
                </a:gridCol>
                <a:gridCol w="5760640">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tblGrid>
              <a:tr h="307340">
                <a:tc>
                  <a:txBody>
                    <a:bodyPr/>
                    <a:lstStyle/>
                    <a:p>
                      <a:pPr algn="ctr">
                        <a:lnSpc>
                          <a:spcPct val="115000"/>
                        </a:lnSpc>
                        <a:spcAft>
                          <a:spcPts val="0"/>
                        </a:spcAft>
                      </a:pPr>
                      <a:r>
                        <a:rPr lang="ka-GE" sz="1300" b="1" dirty="0">
                          <a:solidFill>
                            <a:srgbClr val="002060"/>
                          </a:solidFill>
                          <a:effectLst/>
                          <a:latin typeface="Sylfaen"/>
                          <a:ea typeface="Times New Roman"/>
                          <a:cs typeface="Times New Roman"/>
                        </a:rPr>
                        <a:t>ასპექტი, შესაძლო </a:t>
                      </a:r>
                      <a:r>
                        <a:rPr lang="en-US" sz="1300" b="1" dirty="0" err="1">
                          <a:solidFill>
                            <a:srgbClr val="002060"/>
                          </a:solidFill>
                          <a:effectLst/>
                          <a:latin typeface="Sylfaen"/>
                          <a:ea typeface="Times New Roman"/>
                          <a:cs typeface="Times New Roman"/>
                        </a:rPr>
                        <a:t>ნეგატიური</a:t>
                      </a:r>
                      <a:r>
                        <a:rPr lang="en-US" sz="1300" b="1" dirty="0">
                          <a:solidFill>
                            <a:srgbClr val="002060"/>
                          </a:solidFill>
                          <a:effectLst/>
                          <a:latin typeface="Sylfaen"/>
                          <a:ea typeface="Times New Roman"/>
                          <a:cs typeface="Times New Roman"/>
                        </a:rPr>
                        <a:t> </a:t>
                      </a:r>
                      <a:endParaRPr lang="ru-RU" sz="1300" dirty="0">
                        <a:solidFill>
                          <a:srgbClr val="002060"/>
                        </a:solidFill>
                        <a:effectLst/>
                        <a:latin typeface="Calibri"/>
                        <a:ea typeface="Calibri"/>
                        <a:cs typeface="Times New Roman"/>
                      </a:endParaRPr>
                    </a:p>
                    <a:p>
                      <a:pPr algn="ctr">
                        <a:lnSpc>
                          <a:spcPct val="115000"/>
                        </a:lnSpc>
                        <a:spcAft>
                          <a:spcPts val="0"/>
                        </a:spcAft>
                      </a:pPr>
                      <a:r>
                        <a:rPr lang="en-US" sz="1300" b="1" dirty="0" err="1">
                          <a:solidFill>
                            <a:srgbClr val="002060"/>
                          </a:solidFill>
                          <a:effectLst/>
                          <a:latin typeface="Sylfaen"/>
                          <a:ea typeface="Times New Roman"/>
                          <a:cs typeface="Times New Roman"/>
                        </a:rPr>
                        <a:t>ზემოქმედება</a:t>
                      </a:r>
                      <a:endParaRPr lang="ru-RU" sz="1300" dirty="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300" b="1" dirty="0">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300" dirty="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300" b="1">
                          <a:solidFill>
                            <a:srgbClr val="002060"/>
                          </a:solidFill>
                          <a:effectLst/>
                          <a:latin typeface="Sylfaen"/>
                          <a:ea typeface="Times New Roman"/>
                          <a:cs typeface="Times New Roman"/>
                        </a:rPr>
                        <a:t>ნარჩენი ზემოქმედება</a:t>
                      </a:r>
                      <a:endParaRPr lang="ru-RU" sz="13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69850">
                <a:tc rowSpan="2">
                  <a:txBody>
                    <a:bodyPr/>
                    <a:lstStyle/>
                    <a:p>
                      <a:pPr>
                        <a:lnSpc>
                          <a:spcPct val="115000"/>
                        </a:lnSpc>
                        <a:spcAft>
                          <a:spcPts val="0"/>
                        </a:spcAft>
                      </a:pPr>
                      <a:r>
                        <a:rPr lang="ka-GE" sz="1300" b="1" u="sng">
                          <a:solidFill>
                            <a:srgbClr val="002060"/>
                          </a:solidFill>
                          <a:effectLst/>
                          <a:latin typeface="Sylfaen"/>
                          <a:ea typeface="Calibri"/>
                          <a:cs typeface="Times New Roman"/>
                        </a:rPr>
                        <a:t>ასპექტი</a:t>
                      </a:r>
                      <a:r>
                        <a:rPr lang="ka-GE" sz="1300">
                          <a:solidFill>
                            <a:srgbClr val="002060"/>
                          </a:solidFill>
                          <a:effectLst/>
                          <a:latin typeface="Sylfaen"/>
                          <a:ea typeface="Calibri"/>
                          <a:cs typeface="Times New Roman"/>
                        </a:rPr>
                        <a:t>  -</a:t>
                      </a:r>
                      <a:r>
                        <a:rPr lang="ka-GE" sz="1300">
                          <a:solidFill>
                            <a:srgbClr val="002060"/>
                          </a:solidFill>
                          <a:effectLst/>
                          <a:latin typeface="Sylfaen"/>
                          <a:ea typeface="Times New Roman"/>
                          <a:cs typeface="Times New Roman"/>
                        </a:rPr>
                        <a:t>მყარი და თხევადი სამშენებლო ნარჩენების წარმოქმნა.</a:t>
                      </a:r>
                      <a:endParaRPr lang="ru-RU" sz="1300">
                        <a:solidFill>
                          <a:srgbClr val="002060"/>
                        </a:solidFill>
                        <a:effectLst/>
                        <a:latin typeface="Calibri"/>
                        <a:ea typeface="Calibri"/>
                        <a:cs typeface="Times New Roman"/>
                      </a:endParaRPr>
                    </a:p>
                    <a:p>
                      <a:pPr>
                        <a:lnSpc>
                          <a:spcPct val="115000"/>
                        </a:lnSpc>
                        <a:spcAft>
                          <a:spcPts val="0"/>
                        </a:spcAft>
                      </a:pPr>
                      <a:r>
                        <a:rPr lang="ka-GE" sz="1300" b="1" u="sng">
                          <a:solidFill>
                            <a:srgbClr val="002060"/>
                          </a:solidFill>
                          <a:effectLst/>
                          <a:latin typeface="Sylfaen"/>
                          <a:ea typeface="Times New Roman"/>
                          <a:cs typeface="Times New Roman"/>
                        </a:rPr>
                        <a:t>ზემოქმედება</a:t>
                      </a:r>
                      <a:r>
                        <a:rPr lang="ka-GE" sz="1300">
                          <a:solidFill>
                            <a:srgbClr val="002060"/>
                          </a:solidFill>
                          <a:effectLst/>
                          <a:latin typeface="Sylfaen"/>
                          <a:ea typeface="Times New Roman"/>
                          <a:cs typeface="Times New Roman"/>
                        </a:rPr>
                        <a:t> - </a:t>
                      </a:r>
                      <a:r>
                        <a:rPr lang="de-DE" sz="1300">
                          <a:solidFill>
                            <a:srgbClr val="002060"/>
                          </a:solidFill>
                          <a:effectLst/>
                          <a:latin typeface="Sylfaen"/>
                          <a:ea typeface="Times New Roman"/>
                          <a:cs typeface="Times New Roman"/>
                        </a:rPr>
                        <a:t>ნიადაგის, ზედაპირული წყლების ან გრუნტის წყლების დაბინძურებ</a:t>
                      </a:r>
                      <a:r>
                        <a:rPr lang="ka-GE" sz="1300">
                          <a:solidFill>
                            <a:srgbClr val="002060"/>
                          </a:solidFill>
                          <a:effectLst/>
                          <a:latin typeface="Sylfaen"/>
                          <a:ea typeface="Times New Roman"/>
                          <a:cs typeface="Times New Roman"/>
                        </a:rPr>
                        <a:t>ა</a:t>
                      </a:r>
                      <a:endParaRPr lang="ru-RU" sz="13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ka-GE" sz="1300">
                          <a:solidFill>
                            <a:srgbClr val="002060"/>
                          </a:solidFill>
                          <a:effectLst/>
                          <a:latin typeface="Sylfaen"/>
                          <a:ea typeface="Times New Roman"/>
                          <a:cs typeface="Times New Roman"/>
                        </a:rPr>
                        <a:t>მყარი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თხევადი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ნარჩენების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სეპარირებული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შეგროვება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დროებით</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განთავსება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გატანა</a:t>
                      </a:r>
                      <a:endParaRPr lang="ru-RU" sz="13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300">
                          <a:solidFill>
                            <a:srgbClr val="002060"/>
                          </a:solidFill>
                          <a:effectLst/>
                          <a:latin typeface="Sylfaen"/>
                          <a:ea typeface="Times New Roman"/>
                          <a:cs typeface="Times New Roman"/>
                        </a:rPr>
                        <a:t>მყარი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თხევადი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ნარჩენების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გადამუშავება</a:t>
                      </a:r>
                      <a:r>
                        <a:rPr lang="ka-GE" sz="1300">
                          <a:solidFill>
                            <a:srgbClr val="002060"/>
                          </a:solidFill>
                          <a:effectLst/>
                          <a:latin typeface="Times New Roman"/>
                          <a:ea typeface="Times New Roman"/>
                          <a:cs typeface="Times New Roman"/>
                        </a:rPr>
                        <a:t>-</a:t>
                      </a:r>
                      <a:r>
                        <a:rPr lang="ka-GE" sz="1300">
                          <a:solidFill>
                            <a:srgbClr val="002060"/>
                          </a:solidFill>
                          <a:effectLst/>
                          <a:latin typeface="Sylfaen"/>
                          <a:ea typeface="Times New Roman"/>
                          <a:cs typeface="Times New Roman"/>
                        </a:rPr>
                        <a:t>უტილიზაცია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შესაბამისი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ნებართვის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მქონე</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კონტრაქტორი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კომპანიის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მომსახურებით</a:t>
                      </a:r>
                      <a:endParaRPr lang="ru-RU" sz="13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300">
                          <a:solidFill>
                            <a:srgbClr val="002060"/>
                          </a:solidFill>
                          <a:effectLst/>
                          <a:latin typeface="Sylfaen"/>
                          <a:ea typeface="Times New Roman"/>
                          <a:cs typeface="Times New Roman"/>
                        </a:rPr>
                        <a:t>მყარი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თხევადი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ნარჩენების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მართვის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წესების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შესრულება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საწარმოს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შიდა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წესების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საქართველოს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კანონმდებლობის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შესაბამისად</a:t>
                      </a:r>
                      <a:endParaRPr lang="ru-RU" sz="13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ka-GE" sz="1300">
                          <a:solidFill>
                            <a:srgbClr val="002060"/>
                          </a:solidFill>
                          <a:effectLst/>
                          <a:latin typeface="Sylfaen"/>
                          <a:ea typeface="Times New Roman"/>
                          <a:cs typeface="Times New Roman"/>
                        </a:rPr>
                        <a:t>საშუალო</a:t>
                      </a:r>
                      <a:endParaRPr lang="ru-RU" sz="13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9850">
                <a:tc vMerge="1">
                  <a:txBody>
                    <a:bodyPr/>
                    <a:lstStyle/>
                    <a:p>
                      <a:endParaRPr lang="ru-RU"/>
                    </a:p>
                  </a:txBody>
                  <a:tcPr/>
                </a:tc>
                <a:tc>
                  <a:txBody>
                    <a:bodyPr/>
                    <a:lstStyle/>
                    <a:p>
                      <a:pPr marL="342900" lvl="0" indent="-342900">
                        <a:lnSpc>
                          <a:spcPct val="115000"/>
                        </a:lnSpc>
                        <a:spcAft>
                          <a:spcPts val="0"/>
                        </a:spcAft>
                        <a:buFont typeface="Symbol"/>
                        <a:buChar char=""/>
                        <a:tabLst>
                          <a:tab pos="228600" algn="l"/>
                        </a:tabLst>
                      </a:pPr>
                      <a:r>
                        <a:rPr lang="ka-GE" sz="1300" dirty="0">
                          <a:solidFill>
                            <a:srgbClr val="002060"/>
                          </a:solidFill>
                          <a:effectLst/>
                          <a:latin typeface="Sylfaen"/>
                          <a:ea typeface="Times New Roman"/>
                          <a:cs typeface="Times New Roman"/>
                        </a:rPr>
                        <a:t>მყარი</a:t>
                      </a:r>
                      <a:r>
                        <a:rPr lang="ka-GE" sz="1300" dirty="0">
                          <a:solidFill>
                            <a:srgbClr val="002060"/>
                          </a:solidFill>
                          <a:effectLst/>
                          <a:latin typeface="Times New Roman"/>
                          <a:ea typeface="Times New Roman"/>
                          <a:cs typeface="Times New Roman"/>
                        </a:rPr>
                        <a:t> </a:t>
                      </a:r>
                      <a:r>
                        <a:rPr lang="ka-GE" sz="1300" dirty="0">
                          <a:solidFill>
                            <a:srgbClr val="002060"/>
                          </a:solidFill>
                          <a:effectLst/>
                          <a:latin typeface="Sylfaen"/>
                          <a:ea typeface="Times New Roman"/>
                          <a:cs typeface="Times New Roman"/>
                        </a:rPr>
                        <a:t>და</a:t>
                      </a:r>
                      <a:r>
                        <a:rPr lang="ka-GE" sz="1300" dirty="0">
                          <a:solidFill>
                            <a:srgbClr val="002060"/>
                          </a:solidFill>
                          <a:effectLst/>
                          <a:latin typeface="Times New Roman"/>
                          <a:ea typeface="Times New Roman"/>
                          <a:cs typeface="Times New Roman"/>
                        </a:rPr>
                        <a:t> </a:t>
                      </a:r>
                      <a:r>
                        <a:rPr lang="ka-GE" sz="1300" dirty="0">
                          <a:solidFill>
                            <a:srgbClr val="002060"/>
                          </a:solidFill>
                          <a:effectLst/>
                          <a:latin typeface="Sylfaen"/>
                          <a:ea typeface="Times New Roman"/>
                          <a:cs typeface="Times New Roman"/>
                        </a:rPr>
                        <a:t>თხევადი</a:t>
                      </a:r>
                      <a:r>
                        <a:rPr lang="ka-GE" sz="1300" dirty="0">
                          <a:solidFill>
                            <a:srgbClr val="002060"/>
                          </a:solidFill>
                          <a:effectLst/>
                          <a:latin typeface="Times New Roman"/>
                          <a:ea typeface="Times New Roman"/>
                          <a:cs typeface="Times New Roman"/>
                        </a:rPr>
                        <a:t> </a:t>
                      </a:r>
                      <a:r>
                        <a:rPr lang="ka-GE" sz="1300" dirty="0">
                          <a:solidFill>
                            <a:srgbClr val="002060"/>
                          </a:solidFill>
                          <a:effectLst/>
                          <a:latin typeface="Sylfaen"/>
                          <a:ea typeface="Times New Roman"/>
                          <a:cs typeface="Times New Roman"/>
                        </a:rPr>
                        <a:t>ნარჩენების</a:t>
                      </a:r>
                      <a:r>
                        <a:rPr lang="ka-GE" sz="1300" dirty="0">
                          <a:solidFill>
                            <a:srgbClr val="002060"/>
                          </a:solidFill>
                          <a:effectLst/>
                          <a:latin typeface="Times New Roman"/>
                          <a:ea typeface="Times New Roman"/>
                          <a:cs typeface="Times New Roman"/>
                        </a:rPr>
                        <a:t> </a:t>
                      </a:r>
                      <a:r>
                        <a:rPr lang="ka-GE" sz="1300" dirty="0">
                          <a:solidFill>
                            <a:srgbClr val="002060"/>
                          </a:solidFill>
                          <a:effectLst/>
                          <a:latin typeface="Sylfaen"/>
                          <a:ea typeface="Times New Roman"/>
                          <a:cs typeface="Times New Roman"/>
                        </a:rPr>
                        <a:t>უტილიზაციისათვის სპეციალიზებული კონტრაქტორი კომპანიის მომსახურების უზრუნველყოფა .</a:t>
                      </a:r>
                      <a:endParaRPr lang="ru-RU" sz="13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300" dirty="0">
                          <a:solidFill>
                            <a:srgbClr val="002060"/>
                          </a:solidFill>
                          <a:effectLst/>
                          <a:latin typeface="Sylfaen"/>
                          <a:ea typeface="Times New Roman"/>
                          <a:cs typeface="Times New Roman"/>
                        </a:rPr>
                        <a:t>მყარი და თხევადი სამშენებლო ნარჩენების მართვის მონიტორინგი</a:t>
                      </a:r>
                      <a:endParaRPr lang="ru-RU" sz="13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2"/>
                  </a:ext>
                </a:extLst>
              </a:tr>
              <a:tr h="1059815">
                <a:tc>
                  <a:txBody>
                    <a:bodyPr/>
                    <a:lstStyle/>
                    <a:p>
                      <a:pPr>
                        <a:lnSpc>
                          <a:spcPct val="115000"/>
                        </a:lnSpc>
                        <a:spcAft>
                          <a:spcPts val="0"/>
                        </a:spcAft>
                      </a:pPr>
                      <a:r>
                        <a:rPr lang="ka-GE" sz="1300" b="1" u="sng" dirty="0">
                          <a:solidFill>
                            <a:srgbClr val="002060"/>
                          </a:solidFill>
                          <a:effectLst/>
                          <a:latin typeface="Sylfaen"/>
                          <a:ea typeface="Calibri"/>
                          <a:cs typeface="Times New Roman"/>
                        </a:rPr>
                        <a:t>ასპექტი</a:t>
                      </a:r>
                      <a:r>
                        <a:rPr lang="ka-GE" sz="1300" dirty="0">
                          <a:solidFill>
                            <a:srgbClr val="002060"/>
                          </a:solidFill>
                          <a:effectLst/>
                          <a:latin typeface="Sylfaen"/>
                          <a:ea typeface="Calibri"/>
                          <a:cs typeface="Times New Roman"/>
                        </a:rPr>
                        <a:t>  - საყოფაცხოვრებო</a:t>
                      </a:r>
                      <a:r>
                        <a:rPr lang="ka-GE" sz="1300" dirty="0">
                          <a:solidFill>
                            <a:srgbClr val="002060"/>
                          </a:solidFill>
                          <a:effectLst/>
                          <a:latin typeface="Sylfaen"/>
                          <a:ea typeface="Times New Roman"/>
                          <a:cs typeface="Times New Roman"/>
                        </a:rPr>
                        <a:t> ნარჩენების წარმოქმნა.</a:t>
                      </a:r>
                      <a:endParaRPr lang="ru-RU" sz="1300" dirty="0">
                        <a:solidFill>
                          <a:srgbClr val="002060"/>
                        </a:solidFill>
                        <a:effectLst/>
                        <a:latin typeface="Calibri"/>
                        <a:ea typeface="Calibri"/>
                        <a:cs typeface="Times New Roman"/>
                      </a:endParaRPr>
                    </a:p>
                    <a:p>
                      <a:pPr>
                        <a:lnSpc>
                          <a:spcPct val="115000"/>
                        </a:lnSpc>
                        <a:spcAft>
                          <a:spcPts val="0"/>
                        </a:spcAft>
                      </a:pPr>
                      <a:r>
                        <a:rPr lang="ka-GE" sz="1300" b="1" u="sng" dirty="0">
                          <a:solidFill>
                            <a:srgbClr val="002060"/>
                          </a:solidFill>
                          <a:effectLst/>
                          <a:latin typeface="Sylfaen"/>
                          <a:ea typeface="Times New Roman"/>
                          <a:cs typeface="Times New Roman"/>
                        </a:rPr>
                        <a:t>ზემოქმედება</a:t>
                      </a:r>
                      <a:r>
                        <a:rPr lang="ka-GE" sz="1300" dirty="0">
                          <a:solidFill>
                            <a:srgbClr val="002060"/>
                          </a:solidFill>
                          <a:effectLst/>
                          <a:latin typeface="Sylfaen"/>
                          <a:ea typeface="Times New Roman"/>
                          <a:cs typeface="Times New Roman"/>
                        </a:rPr>
                        <a:t> - </a:t>
                      </a:r>
                      <a:r>
                        <a:rPr lang="de-DE" sz="1300" dirty="0" err="1">
                          <a:solidFill>
                            <a:srgbClr val="002060"/>
                          </a:solidFill>
                          <a:effectLst/>
                          <a:latin typeface="Sylfaen"/>
                          <a:ea typeface="Times New Roman"/>
                          <a:cs typeface="Times New Roman"/>
                        </a:rPr>
                        <a:t>ნიადაგის</a:t>
                      </a:r>
                      <a:r>
                        <a:rPr lang="de-DE" sz="1300" dirty="0">
                          <a:solidFill>
                            <a:srgbClr val="002060"/>
                          </a:solidFill>
                          <a:effectLst/>
                          <a:latin typeface="Sylfaen"/>
                          <a:ea typeface="Times New Roman"/>
                          <a:cs typeface="Times New Roman"/>
                        </a:rPr>
                        <a:t>, </a:t>
                      </a:r>
                      <a:r>
                        <a:rPr lang="de-DE" sz="1300" dirty="0" err="1">
                          <a:solidFill>
                            <a:srgbClr val="002060"/>
                          </a:solidFill>
                          <a:effectLst/>
                          <a:latin typeface="Sylfaen"/>
                          <a:ea typeface="Times New Roman"/>
                          <a:cs typeface="Times New Roman"/>
                        </a:rPr>
                        <a:t>ზედაპირული</a:t>
                      </a:r>
                      <a:r>
                        <a:rPr lang="de-DE" sz="1300" dirty="0">
                          <a:solidFill>
                            <a:srgbClr val="002060"/>
                          </a:solidFill>
                          <a:effectLst/>
                          <a:latin typeface="Sylfaen"/>
                          <a:ea typeface="Times New Roman"/>
                          <a:cs typeface="Times New Roman"/>
                        </a:rPr>
                        <a:t> </a:t>
                      </a:r>
                      <a:r>
                        <a:rPr lang="ka-GE" sz="1300" dirty="0">
                          <a:solidFill>
                            <a:srgbClr val="002060"/>
                          </a:solidFill>
                          <a:effectLst/>
                          <a:latin typeface="Sylfaen"/>
                          <a:ea typeface="Times New Roman"/>
                          <a:cs typeface="Times New Roman"/>
                        </a:rPr>
                        <a:t>ან</a:t>
                      </a:r>
                      <a:r>
                        <a:rPr lang="de-DE" sz="1300" dirty="0" err="1">
                          <a:solidFill>
                            <a:srgbClr val="002060"/>
                          </a:solidFill>
                          <a:effectLst/>
                          <a:latin typeface="Sylfaen"/>
                          <a:ea typeface="Times New Roman"/>
                          <a:cs typeface="Times New Roman"/>
                        </a:rPr>
                        <a:t>გრუნტის</a:t>
                      </a:r>
                      <a:r>
                        <a:rPr lang="de-DE" sz="1300" dirty="0">
                          <a:solidFill>
                            <a:srgbClr val="002060"/>
                          </a:solidFill>
                          <a:effectLst/>
                          <a:latin typeface="Sylfaen"/>
                          <a:ea typeface="Times New Roman"/>
                          <a:cs typeface="Times New Roman"/>
                        </a:rPr>
                        <a:t> </a:t>
                      </a:r>
                      <a:r>
                        <a:rPr lang="de-DE" sz="1300" dirty="0" err="1">
                          <a:solidFill>
                            <a:srgbClr val="002060"/>
                          </a:solidFill>
                          <a:effectLst/>
                          <a:latin typeface="Sylfaen"/>
                          <a:ea typeface="Times New Roman"/>
                          <a:cs typeface="Times New Roman"/>
                        </a:rPr>
                        <a:t>წყლების</a:t>
                      </a:r>
                      <a:r>
                        <a:rPr lang="de-DE" sz="1300" dirty="0">
                          <a:solidFill>
                            <a:srgbClr val="002060"/>
                          </a:solidFill>
                          <a:effectLst/>
                          <a:latin typeface="Sylfaen"/>
                          <a:ea typeface="Times New Roman"/>
                          <a:cs typeface="Times New Roman"/>
                        </a:rPr>
                        <a:t> </a:t>
                      </a:r>
                      <a:r>
                        <a:rPr lang="de-DE" sz="1300" dirty="0" err="1">
                          <a:solidFill>
                            <a:srgbClr val="002060"/>
                          </a:solidFill>
                          <a:effectLst/>
                          <a:latin typeface="Sylfaen"/>
                          <a:ea typeface="Times New Roman"/>
                          <a:cs typeface="Times New Roman"/>
                        </a:rPr>
                        <a:t>დაბინძურებ</a:t>
                      </a:r>
                      <a:r>
                        <a:rPr lang="ka-GE" sz="1300" dirty="0">
                          <a:solidFill>
                            <a:srgbClr val="002060"/>
                          </a:solidFill>
                          <a:effectLst/>
                          <a:latin typeface="Sylfaen"/>
                          <a:ea typeface="Times New Roman"/>
                          <a:cs typeface="Times New Roman"/>
                        </a:rPr>
                        <a:t>ა</a:t>
                      </a:r>
                      <a:endParaRPr lang="ru-RU" sz="13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ka-GE" sz="1300" dirty="0">
                          <a:solidFill>
                            <a:srgbClr val="002060"/>
                          </a:solidFill>
                          <a:effectLst/>
                          <a:latin typeface="Sylfaen"/>
                          <a:ea typeface="Calibri"/>
                          <a:cs typeface="Times New Roman"/>
                        </a:rPr>
                        <a:t>მყარი და თხევადი ნარჩენების სეპარირებული შეგროვება, დროებით განთავსება სპეციალურ კონტეინერებში</a:t>
                      </a:r>
                      <a:endParaRPr lang="ru-RU" sz="13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pPr>
                      <a:r>
                        <a:rPr lang="ka-GE" sz="1300" dirty="0">
                          <a:solidFill>
                            <a:srgbClr val="002060"/>
                          </a:solidFill>
                          <a:effectLst/>
                          <a:latin typeface="Sylfaen"/>
                          <a:ea typeface="Times New Roman"/>
                          <a:cs typeface="Times New Roman"/>
                        </a:rPr>
                        <a:t>საყოფაცხოვრებო  ნარჩენების მართვის წესების შესრულება საწარმოს შიდა წესების და საქართველოს კანონმდებლობის შესაბამისად</a:t>
                      </a:r>
                      <a:endParaRPr lang="ru-RU" sz="13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pPr>
                      <a:r>
                        <a:rPr lang="ka-GE" sz="1300" dirty="0">
                          <a:solidFill>
                            <a:srgbClr val="002060"/>
                          </a:solidFill>
                          <a:effectLst/>
                          <a:latin typeface="Sylfaen"/>
                          <a:ea typeface="Calibri"/>
                          <a:cs typeface="Times New Roman"/>
                        </a:rPr>
                        <a:t>მყარი და თხევადი ნარჩენების სეპარირებული შეგროვება, დროებით განთავსება და გატანა მუნიციპალური სამსახურის მომსახურეობით</a:t>
                      </a:r>
                      <a:endParaRPr lang="ru-RU" sz="13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pPr>
                      <a:r>
                        <a:rPr lang="ka-GE" sz="1300" dirty="0">
                          <a:solidFill>
                            <a:srgbClr val="002060"/>
                          </a:solidFill>
                          <a:effectLst/>
                          <a:latin typeface="Sylfaen"/>
                          <a:ea typeface="Calibri"/>
                          <a:cs typeface="Times New Roman"/>
                        </a:rPr>
                        <a:t>საყოფაცხოვრებო</a:t>
                      </a:r>
                      <a:r>
                        <a:rPr lang="ka-GE" sz="1300" dirty="0">
                          <a:solidFill>
                            <a:srgbClr val="002060"/>
                          </a:solidFill>
                          <a:effectLst/>
                          <a:latin typeface="Sylfaen"/>
                          <a:ea typeface="Times New Roman"/>
                          <a:cs typeface="Times New Roman"/>
                        </a:rPr>
                        <a:t> ნარჩენების მართვის მონიტორინგი</a:t>
                      </a:r>
                      <a:endParaRPr lang="ru-RU" sz="13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300" dirty="0">
                          <a:solidFill>
                            <a:srgbClr val="002060"/>
                          </a:solidFill>
                          <a:effectLst/>
                          <a:latin typeface="Sylfaen"/>
                          <a:ea typeface="Times New Roman"/>
                          <a:cs typeface="Times New Roman"/>
                        </a:rPr>
                        <a:t>დაბალი</a:t>
                      </a:r>
                      <a:endParaRPr lang="ru-RU" sz="13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71901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05" y="5661248"/>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874569225"/>
              </p:ext>
            </p:extLst>
          </p:nvPr>
        </p:nvGraphicFramePr>
        <p:xfrm>
          <a:off x="0" y="1070739"/>
          <a:ext cx="8892483" cy="4907280"/>
        </p:xfrm>
        <a:graphic>
          <a:graphicData uri="http://schemas.openxmlformats.org/drawingml/2006/table">
            <a:tbl>
              <a:tblPr firstRow="1" firstCol="1" lastRow="1" lastCol="1" bandRow="1" bandCol="1"/>
              <a:tblGrid>
                <a:gridCol w="2255082">
                  <a:extLst>
                    <a:ext uri="{9D8B030D-6E8A-4147-A177-3AD203B41FA5}">
                      <a16:colId xmlns:a16="http://schemas.microsoft.com/office/drawing/2014/main" val="20000"/>
                    </a:ext>
                  </a:extLst>
                </a:gridCol>
                <a:gridCol w="5646786">
                  <a:extLst>
                    <a:ext uri="{9D8B030D-6E8A-4147-A177-3AD203B41FA5}">
                      <a16:colId xmlns:a16="http://schemas.microsoft.com/office/drawing/2014/main" val="20001"/>
                    </a:ext>
                  </a:extLst>
                </a:gridCol>
                <a:gridCol w="990615">
                  <a:extLst>
                    <a:ext uri="{9D8B030D-6E8A-4147-A177-3AD203B41FA5}">
                      <a16:colId xmlns:a16="http://schemas.microsoft.com/office/drawing/2014/main" val="20002"/>
                    </a:ext>
                  </a:extLst>
                </a:gridCol>
              </a:tblGrid>
              <a:tr h="392563">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ასპექტი, შესაძლო </a:t>
                      </a:r>
                      <a:r>
                        <a:rPr lang="en-US" sz="1400" b="1">
                          <a:solidFill>
                            <a:srgbClr val="002060"/>
                          </a:solidFill>
                          <a:effectLst/>
                          <a:latin typeface="Sylfaen"/>
                          <a:ea typeface="Times New Roman"/>
                          <a:cs typeface="Times New Roman"/>
                        </a:rPr>
                        <a:t>ნეგატიური </a:t>
                      </a:r>
                      <a:endParaRPr lang="ru-RU" sz="1400">
                        <a:solidFill>
                          <a:srgbClr val="002060"/>
                        </a:solidFill>
                        <a:effectLst/>
                        <a:latin typeface="Calibri"/>
                        <a:ea typeface="Calibri"/>
                        <a:cs typeface="Times New Roman"/>
                      </a:endParaRPr>
                    </a:p>
                    <a:p>
                      <a:pPr algn="ctr">
                        <a:lnSpc>
                          <a:spcPct val="115000"/>
                        </a:lnSpc>
                        <a:spcAft>
                          <a:spcPts val="0"/>
                        </a:spcAft>
                      </a:pPr>
                      <a:r>
                        <a:rPr lang="en-US" sz="1400" b="1">
                          <a:solidFill>
                            <a:srgbClr val="002060"/>
                          </a:solidFill>
                          <a:effectLst/>
                          <a:latin typeface="Sylfaen"/>
                          <a:ea typeface="Times New Roman"/>
                          <a:cs typeface="Times New Roman"/>
                        </a:rPr>
                        <a:t>ზემოქმედება</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1059919">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 </a:t>
                      </a:r>
                      <a:r>
                        <a:rPr lang="ka-GE" sz="1400">
                          <a:solidFill>
                            <a:srgbClr val="002060"/>
                          </a:solidFill>
                          <a:effectLst/>
                          <a:latin typeface="Sylfaen"/>
                          <a:ea typeface="Times New Roman"/>
                          <a:cs typeface="Times New Roman"/>
                        </a:rPr>
                        <a:t>წყლის გამოყენება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Times New Roman"/>
                          <a:cs typeface="Times New Roman"/>
                        </a:rPr>
                        <a:t>ზემოქმედება</a:t>
                      </a:r>
                      <a:r>
                        <a:rPr lang="ka-GE" sz="1400">
                          <a:solidFill>
                            <a:srgbClr val="002060"/>
                          </a:solidFill>
                          <a:effectLst/>
                          <a:latin typeface="Sylfaen"/>
                          <a:ea typeface="Times New Roman"/>
                          <a:cs typeface="Times New Roman"/>
                        </a:rPr>
                        <a:t> - წყალმოხმარება. ბუნებრივი რესურსების გამოყენება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სასმელი</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წყლის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მოხმარება</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დამკვეთის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მიერ</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გამოყოფილ</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წყალმოხმარების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წერტილებში</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წყლის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გამოყენების</a:t>
                      </a:r>
                      <a:r>
                        <a:rPr lang="de-DE" sz="1400">
                          <a:solidFill>
                            <a:srgbClr val="002060"/>
                          </a:solidFill>
                          <a:effectLst/>
                          <a:latin typeface="AcadNusx"/>
                          <a:ea typeface="Times New Roman"/>
                          <a:cs typeface="Times New Roman"/>
                        </a:rPr>
                        <a:t> </a:t>
                      </a:r>
                      <a:r>
                        <a:rPr lang="ka-GE" sz="1400">
                          <a:solidFill>
                            <a:srgbClr val="002060"/>
                          </a:solidFill>
                          <a:effectLst/>
                          <a:latin typeface="Sylfaen"/>
                          <a:ea typeface="Times New Roman"/>
                          <a:cs typeface="Sylfaen"/>
                        </a:rPr>
                        <a:t>აღრიცხვა</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ბუნებრივი</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წყალსატევიდან</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აღებული</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წყლის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მოხმარება</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დამკვეთის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მიერ</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გამოყოფილ</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წყალმოხმარების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წერტილებში</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წყლის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რაციონალურად</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გამოყენების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ზედამხედველობა</a:t>
                      </a:r>
                      <a:r>
                        <a:rPr lang="de-DE" sz="1400">
                          <a:solidFill>
                            <a:srgbClr val="002060"/>
                          </a:solidFill>
                          <a:effectLst/>
                          <a:latin typeface="AcadNusx"/>
                          <a:ea typeface="Times New Roman"/>
                          <a:cs typeface="Times New Roman"/>
                        </a:rPr>
                        <a:t> </a:t>
                      </a:r>
                      <a:r>
                        <a:rPr lang="ka-GE" sz="1400">
                          <a:solidFill>
                            <a:srgbClr val="002060"/>
                          </a:solidFill>
                          <a:effectLst/>
                          <a:latin typeface="Sylfaen"/>
                          <a:ea typeface="Times New Roman"/>
                          <a:cs typeface="Times New Roman"/>
                        </a:rPr>
                        <a:t>და </a:t>
                      </a:r>
                      <a:r>
                        <a:rPr lang="de-DE" sz="1400">
                          <a:solidFill>
                            <a:srgbClr val="002060"/>
                          </a:solidFill>
                          <a:effectLst/>
                          <a:latin typeface="Sylfaen"/>
                          <a:ea typeface="Times New Roman"/>
                          <a:cs typeface="Sylfaen"/>
                        </a:rPr>
                        <a:t>კონტროლი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a:solidFill>
                            <a:srgbClr val="002060"/>
                          </a:solidFill>
                          <a:effectLst/>
                          <a:latin typeface="Sylfaen"/>
                          <a:ea typeface="Times New Roman"/>
                          <a:cs typeface="Times New Roman"/>
                        </a:rPr>
                        <a:t>დაბალი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13225">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a:t>
                      </a:r>
                      <a:r>
                        <a:rPr lang="ka-GE" sz="1400">
                          <a:solidFill>
                            <a:srgbClr val="002060"/>
                          </a:solidFill>
                          <a:effectLst/>
                          <a:latin typeface="Sylfaen"/>
                          <a:ea typeface="Times New Roman"/>
                          <a:cs typeface="Times New Roman"/>
                        </a:rPr>
                        <a:t>მძიმე ტრანსპორტის გაზრდილი ინტენსივობით მოძრაობა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Times New Roman"/>
                          <a:cs typeface="Times New Roman"/>
                        </a:rPr>
                        <a:t>ზემოქმედება</a:t>
                      </a:r>
                      <a:r>
                        <a:rPr lang="ka-GE" sz="1400">
                          <a:solidFill>
                            <a:srgbClr val="002060"/>
                          </a:solidFill>
                          <a:effectLst/>
                          <a:latin typeface="Sylfaen"/>
                          <a:ea typeface="Times New Roman"/>
                          <a:cs typeface="Times New Roman"/>
                        </a:rPr>
                        <a:t> -ადგილობრივი და შიდა საწარმოო  გზების საფარის დაზიანება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ბულდოზერების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და</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მუხლუხიანი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მექანიზმების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სპეციალური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ლაფეტებით</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ტრანსპორტირება</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ქალაქის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ქუჩებში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ტრანსპორტის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მოძრაობის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სიჩქარის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შეზღუდვა</a:t>
                      </a:r>
                      <a:r>
                        <a:rPr lang="de-DE" sz="1400">
                          <a:solidFill>
                            <a:srgbClr val="002060"/>
                          </a:solidFill>
                          <a:effectLst/>
                          <a:latin typeface="Times New Roman"/>
                          <a:ea typeface="Times New Roman"/>
                          <a:cs typeface="Times New Roman"/>
                        </a:rPr>
                        <a:t> 40 </a:t>
                      </a:r>
                      <a:r>
                        <a:rPr lang="de-DE" sz="1400">
                          <a:solidFill>
                            <a:srgbClr val="002060"/>
                          </a:solidFill>
                          <a:effectLst/>
                          <a:latin typeface="Sylfaen"/>
                          <a:ea typeface="Times New Roman"/>
                          <a:cs typeface="Sylfaen"/>
                        </a:rPr>
                        <a:t>კმ</a:t>
                      </a:r>
                      <a:r>
                        <a:rPr lang="de-DE" sz="1400">
                          <a:solidFill>
                            <a:srgbClr val="002060"/>
                          </a:solidFill>
                          <a:effectLst/>
                          <a:latin typeface="Times New Roman"/>
                          <a:ea typeface="Times New Roman"/>
                          <a:cs typeface="Times New Roman"/>
                        </a:rPr>
                        <a:t>/</a:t>
                      </a:r>
                      <a:r>
                        <a:rPr lang="de-DE" sz="1400">
                          <a:solidFill>
                            <a:srgbClr val="002060"/>
                          </a:solidFill>
                          <a:effectLst/>
                          <a:latin typeface="Sylfaen"/>
                          <a:ea typeface="Times New Roman"/>
                          <a:cs typeface="Sylfaen"/>
                        </a:rPr>
                        <a:t>სთ</a:t>
                      </a:r>
                      <a:r>
                        <a:rPr lang="de-DE" sz="1400">
                          <a:solidFill>
                            <a:srgbClr val="002060"/>
                          </a:solidFill>
                          <a:effectLst/>
                          <a:latin typeface="Times New Roman"/>
                          <a:ea typeface="Times New Roman"/>
                          <a:cs typeface="Times New Roman"/>
                        </a:rPr>
                        <a:t>-</a:t>
                      </a:r>
                      <a:r>
                        <a:rPr lang="de-DE" sz="1400">
                          <a:solidFill>
                            <a:srgbClr val="002060"/>
                          </a:solidFill>
                          <a:effectLst/>
                          <a:latin typeface="Sylfaen"/>
                          <a:ea typeface="Times New Roman"/>
                          <a:cs typeface="Sylfaen"/>
                        </a:rPr>
                        <a:t>მდე</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საწარმოს ტერიტორიაზე ტრანსპორტის მოძრაობის სიჩქარის შეზღუდვა</a:t>
                      </a:r>
                      <a:r>
                        <a:rPr lang="ka-GE" sz="1400">
                          <a:solidFill>
                            <a:srgbClr val="002060"/>
                          </a:solidFill>
                          <a:effectLst/>
                          <a:latin typeface="Sylfaen"/>
                          <a:ea typeface="Times New Roman"/>
                          <a:cs typeface="Sylfaen"/>
                        </a:rPr>
                        <a:t>10</a:t>
                      </a:r>
                      <a:r>
                        <a:rPr lang="de-DE" sz="1400">
                          <a:solidFill>
                            <a:srgbClr val="002060"/>
                          </a:solidFill>
                          <a:effectLst/>
                          <a:latin typeface="Sylfaen"/>
                          <a:ea typeface="Times New Roman"/>
                          <a:cs typeface="Sylfaen"/>
                        </a:rPr>
                        <a:t> კმ/სთ-მდე</a:t>
                      </a:r>
                      <a:endParaRPr lang="ru-RU" sz="1400">
                        <a:solidFill>
                          <a:srgbClr val="002060"/>
                        </a:solidFill>
                        <a:effectLst/>
                        <a:latin typeface="Calibri"/>
                        <a:cs typeface="Times New Roman"/>
                      </a:endParaRPr>
                    </a:p>
                    <a:p>
                      <a:pPr marL="342900" lvl="0" indent="-342900">
                        <a:lnSpc>
                          <a:spcPct val="115000"/>
                        </a:lnSpc>
                        <a:spcAft>
                          <a:spcPts val="0"/>
                        </a:spcAft>
                        <a:buFont typeface="Symbol"/>
                        <a:buChar char=""/>
                        <a:tabLst>
                          <a:tab pos="228600" algn="l"/>
                        </a:tabLst>
                      </a:pPr>
                      <a:r>
                        <a:rPr lang="ka-GE" sz="1400">
                          <a:solidFill>
                            <a:srgbClr val="002060"/>
                          </a:solidFill>
                          <a:effectLst/>
                          <a:latin typeface="Sylfaen"/>
                          <a:ea typeface="Times New Roman"/>
                          <a:cs typeface="Sylfaen"/>
                        </a:rPr>
                        <a:t>ქალაქის ტერიტორიაზე ტრანსპორტის გადაადგილების ზედამხედველობა და კონტროლი</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a:solidFill>
                            <a:srgbClr val="002060"/>
                          </a:solidFill>
                          <a:effectLst/>
                          <a:latin typeface="Sylfaen"/>
                          <a:ea typeface="Times New Roman"/>
                          <a:cs typeface="Sylfaen"/>
                        </a:rPr>
                        <a:t>საწარმოს ტერიტორიაზე ტრანსპორტის გადაადგილების ზედამხედველობა და კონტროლი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საშუალო</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9272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358970516"/>
              </p:ext>
            </p:extLst>
          </p:nvPr>
        </p:nvGraphicFramePr>
        <p:xfrm>
          <a:off x="0" y="1052737"/>
          <a:ext cx="9036497" cy="4907280"/>
        </p:xfrm>
        <a:graphic>
          <a:graphicData uri="http://schemas.openxmlformats.org/drawingml/2006/table">
            <a:tbl>
              <a:tblPr firstRow="1" firstCol="1" lastRow="1" lastCol="1" bandRow="1" bandCol="1"/>
              <a:tblGrid>
                <a:gridCol w="2291603">
                  <a:extLst>
                    <a:ext uri="{9D8B030D-6E8A-4147-A177-3AD203B41FA5}">
                      <a16:colId xmlns:a16="http://schemas.microsoft.com/office/drawing/2014/main" val="20000"/>
                    </a:ext>
                  </a:extLst>
                </a:gridCol>
                <a:gridCol w="5738236">
                  <a:extLst>
                    <a:ext uri="{9D8B030D-6E8A-4147-A177-3AD203B41FA5}">
                      <a16:colId xmlns:a16="http://schemas.microsoft.com/office/drawing/2014/main" val="20001"/>
                    </a:ext>
                  </a:extLst>
                </a:gridCol>
                <a:gridCol w="1006658">
                  <a:extLst>
                    <a:ext uri="{9D8B030D-6E8A-4147-A177-3AD203B41FA5}">
                      <a16:colId xmlns:a16="http://schemas.microsoft.com/office/drawing/2014/main" val="20002"/>
                    </a:ext>
                  </a:extLst>
                </a:gridCol>
              </a:tblGrid>
              <a:tr h="307340">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ასპექტი, შესაძლო </a:t>
                      </a:r>
                      <a:r>
                        <a:rPr lang="en-US" sz="1400" b="1">
                          <a:solidFill>
                            <a:srgbClr val="002060"/>
                          </a:solidFill>
                          <a:effectLst/>
                          <a:latin typeface="Sylfaen"/>
                          <a:ea typeface="Times New Roman"/>
                          <a:cs typeface="Times New Roman"/>
                        </a:rPr>
                        <a:t>ნეგატიური </a:t>
                      </a:r>
                      <a:endParaRPr lang="ru-RU" sz="1400">
                        <a:solidFill>
                          <a:srgbClr val="002060"/>
                        </a:solidFill>
                        <a:effectLst/>
                        <a:latin typeface="Calibri"/>
                        <a:ea typeface="Calibri"/>
                        <a:cs typeface="Times New Roman"/>
                      </a:endParaRPr>
                    </a:p>
                    <a:p>
                      <a:pPr algn="ctr">
                        <a:lnSpc>
                          <a:spcPct val="115000"/>
                        </a:lnSpc>
                        <a:spcAft>
                          <a:spcPts val="0"/>
                        </a:spcAft>
                      </a:pPr>
                      <a:r>
                        <a:rPr lang="en-US" sz="1400" b="1">
                          <a:solidFill>
                            <a:srgbClr val="002060"/>
                          </a:solidFill>
                          <a:effectLst/>
                          <a:latin typeface="Sylfaen"/>
                          <a:ea typeface="Times New Roman"/>
                          <a:cs typeface="Times New Roman"/>
                        </a:rPr>
                        <a:t>ზემოქმედება</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1009650">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a:t>
                      </a:r>
                      <a:r>
                        <a:rPr lang="ka-GE" sz="1400">
                          <a:solidFill>
                            <a:srgbClr val="002060"/>
                          </a:solidFill>
                          <a:effectLst/>
                          <a:latin typeface="Sylfaen"/>
                          <a:ea typeface="Times New Roman"/>
                          <a:cs typeface="Times New Roman"/>
                        </a:rPr>
                        <a:t>სატრანსპორტო ავარიები, ხანძარი, აფეთქება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Times New Roman"/>
                          <a:cs typeface="Times New Roman"/>
                        </a:rPr>
                        <a:t>ზემოქმედება</a:t>
                      </a:r>
                      <a:r>
                        <a:rPr lang="ka-GE" sz="1400">
                          <a:solidFill>
                            <a:srgbClr val="002060"/>
                          </a:solidFill>
                          <a:effectLst/>
                          <a:latin typeface="Sylfaen"/>
                          <a:ea typeface="Times New Roman"/>
                          <a:cs typeface="Times New Roman"/>
                        </a:rPr>
                        <a:t> -ადამიანების  და ქონების დაზიანება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საწარმოს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ტერიტორიაზე</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ტრანსპორტის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გადაადგილების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დროს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საწარმოს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შიდა</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წესების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შესრულების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კონტროლი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და</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უზრუნველყოფა</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საწარმოს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ტერიტორიაზე</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სახანძრო</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უსაფრთხოების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წესების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შესრულება</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ავარიებზე</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რეაგირებისთვის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მზადყოფნა</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ავარიებზე</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რეაგირების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გნხორციელება</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ავარიული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რეაგირების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და</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ხან</a:t>
                      </a:r>
                      <a:r>
                        <a:rPr lang="ka-GE" sz="1400">
                          <a:solidFill>
                            <a:srgbClr val="002060"/>
                          </a:solidFill>
                          <a:effectLst/>
                          <a:latin typeface="Sylfaen"/>
                          <a:ea typeface="Times New Roman"/>
                          <a:cs typeface="Sylfaen"/>
                        </a:rPr>
                        <a:t>ძ</a:t>
                      </a:r>
                      <a:r>
                        <a:rPr lang="de-DE" sz="1400">
                          <a:solidFill>
                            <a:srgbClr val="002060"/>
                          </a:solidFill>
                          <a:effectLst/>
                          <a:latin typeface="Sylfaen"/>
                          <a:ea typeface="Times New Roman"/>
                          <a:cs typeface="Sylfaen"/>
                        </a:rPr>
                        <a:t>არქრობის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ოპერატიული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გეგმების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მიხედვით</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a:solidFill>
                            <a:srgbClr val="002060"/>
                          </a:solidFill>
                          <a:effectLst/>
                          <a:latin typeface="Sylfaen"/>
                          <a:ea typeface="Times New Roman"/>
                          <a:cs typeface="Times New Roman"/>
                        </a:rPr>
                        <a:t>დაბალი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750">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-მშენებლობის მიმდინარეობა</a:t>
                      </a:r>
                      <a:endParaRPr lang="ru-RU" sz="1400">
                        <a:solidFill>
                          <a:srgbClr val="002060"/>
                        </a:solidFill>
                        <a:effectLst/>
                        <a:latin typeface="Calibri"/>
                        <a:ea typeface="Calibri"/>
                        <a:cs typeface="Times New Roman"/>
                      </a:endParaRPr>
                    </a:p>
                    <a:p>
                      <a:pPr>
                        <a:lnSpc>
                          <a:spcPct val="115000"/>
                        </a:lnSpc>
                        <a:spcAft>
                          <a:spcPts val="0"/>
                        </a:spcAft>
                      </a:pPr>
                      <a:r>
                        <a:rPr lang="de-DE" sz="1400" b="1" u="sng">
                          <a:solidFill>
                            <a:srgbClr val="002060"/>
                          </a:solidFill>
                          <a:effectLst/>
                          <a:latin typeface="Sylfaen"/>
                          <a:ea typeface="Times New Roman"/>
                          <a:cs typeface="Times New Roman"/>
                        </a:rPr>
                        <a:t>ზემოქმედება </a:t>
                      </a:r>
                      <a:r>
                        <a:rPr lang="ka-GE" sz="1400" b="1">
                          <a:solidFill>
                            <a:srgbClr val="002060"/>
                          </a:solidFill>
                          <a:effectLst/>
                          <a:latin typeface="Sylfaen"/>
                          <a:ea typeface="Times New Roman"/>
                          <a:cs typeface="Times New Roman"/>
                        </a:rPr>
                        <a:t>-</a:t>
                      </a:r>
                      <a:r>
                        <a:rPr lang="ka-GE" sz="1400">
                          <a:solidFill>
                            <a:srgbClr val="002060"/>
                          </a:solidFill>
                          <a:effectLst/>
                          <a:latin typeface="Sylfaen"/>
                          <a:ea typeface="Times New Roman"/>
                          <a:cs typeface="Times New Roman"/>
                        </a:rPr>
                        <a:t> </a:t>
                      </a:r>
                      <a:r>
                        <a:rPr lang="de-DE" sz="1400">
                          <a:solidFill>
                            <a:srgbClr val="002060"/>
                          </a:solidFill>
                          <a:effectLst/>
                          <a:latin typeface="Sylfaen"/>
                          <a:ea typeface="Times New Roman"/>
                          <a:cs typeface="Times New Roman"/>
                        </a:rPr>
                        <a:t> ფლორ</a:t>
                      </a:r>
                      <a:r>
                        <a:rPr lang="ka-GE" sz="1400">
                          <a:solidFill>
                            <a:srgbClr val="002060"/>
                          </a:solidFill>
                          <a:effectLst/>
                          <a:latin typeface="Sylfaen"/>
                          <a:ea typeface="Times New Roman"/>
                          <a:cs typeface="Times New Roman"/>
                        </a:rPr>
                        <a:t>ი</a:t>
                      </a:r>
                      <a:r>
                        <a:rPr lang="de-DE" sz="1400">
                          <a:solidFill>
                            <a:srgbClr val="002060"/>
                          </a:solidFill>
                          <a:effectLst/>
                          <a:latin typeface="Sylfaen"/>
                          <a:ea typeface="Times New Roman"/>
                          <a:cs typeface="Times New Roman"/>
                        </a:rPr>
                        <a:t>სა და ფაუნ</a:t>
                      </a:r>
                      <a:r>
                        <a:rPr lang="ka-GE" sz="1400">
                          <a:solidFill>
                            <a:srgbClr val="002060"/>
                          </a:solidFill>
                          <a:effectLst/>
                          <a:latin typeface="Sylfaen"/>
                          <a:ea typeface="Times New Roman"/>
                          <a:cs typeface="Times New Roman"/>
                        </a:rPr>
                        <a:t>ის ცვლილებები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Times New Roman"/>
                        </a:rPr>
                        <a:t>დაგეგმილი საქმიანობის ამ ეტაპზე, ფლორისა და </a:t>
                      </a:r>
                      <a:r>
                        <a:rPr lang="pt-BR" sz="1400">
                          <a:solidFill>
                            <a:srgbClr val="002060"/>
                          </a:solidFill>
                          <a:effectLst/>
                          <a:latin typeface="Sylfaen"/>
                          <a:ea typeface="Times New Roman"/>
                          <a:cs typeface="Times New Roman"/>
                        </a:rPr>
                        <a:t>ფაუნის სახეობებისა და მათი ღირებულების მხრივ</a:t>
                      </a:r>
                      <a:r>
                        <a:rPr lang="de-DE" sz="1400">
                          <a:solidFill>
                            <a:srgbClr val="002060"/>
                          </a:solidFill>
                          <a:effectLst/>
                          <a:latin typeface="Sylfaen"/>
                          <a:ea typeface="Times New Roman"/>
                          <a:cs typeface="Times New Roman"/>
                        </a:rPr>
                        <a:t>, </a:t>
                      </a:r>
                      <a:r>
                        <a:rPr lang="pt-BR" sz="1400">
                          <a:solidFill>
                            <a:srgbClr val="002060"/>
                          </a:solidFill>
                          <a:effectLst/>
                          <a:latin typeface="Sylfaen"/>
                          <a:ea typeface="Times New Roman"/>
                          <a:cs typeface="Times New Roman"/>
                        </a:rPr>
                        <a:t>რაიმე სახის დაცვითი ღონისძიებების გატარება საჭირო არ არის</a:t>
                      </a:r>
                      <a:r>
                        <a:rPr lang="de-DE" sz="1400">
                          <a:solidFill>
                            <a:srgbClr val="002060"/>
                          </a:solidFill>
                          <a:effectLst/>
                          <a:latin typeface="Sylfaen"/>
                          <a:ea typeface="Times New Roman"/>
                          <a:cs typeface="Times New Roman"/>
                        </a:rPr>
                        <a:t>.</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a:solidFill>
                            <a:srgbClr val="002060"/>
                          </a:solidFill>
                          <a:effectLst/>
                          <a:latin typeface="Sylfaen"/>
                          <a:ea typeface="Times New Roman"/>
                          <a:cs typeface="Times New Roman"/>
                        </a:rPr>
                        <a:t>მინიმალური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65505">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 ახალი ობიექტების მშენებლობა</a:t>
                      </a:r>
                      <a:endParaRPr lang="ru-RU" sz="1400">
                        <a:solidFill>
                          <a:srgbClr val="002060"/>
                        </a:solidFill>
                        <a:effectLst/>
                        <a:latin typeface="Calibri"/>
                        <a:ea typeface="Calibri"/>
                        <a:cs typeface="Times New Roman"/>
                      </a:endParaRPr>
                    </a:p>
                    <a:p>
                      <a:pPr>
                        <a:lnSpc>
                          <a:spcPct val="115000"/>
                        </a:lnSpc>
                        <a:spcAft>
                          <a:spcPts val="0"/>
                        </a:spcAft>
                      </a:pPr>
                      <a:r>
                        <a:rPr lang="de-DE" sz="1400" b="1" u="sng">
                          <a:solidFill>
                            <a:srgbClr val="002060"/>
                          </a:solidFill>
                          <a:effectLst/>
                          <a:latin typeface="Sylfaen"/>
                          <a:ea typeface="Times New Roman"/>
                          <a:cs typeface="Times New Roman"/>
                        </a:rPr>
                        <a:t>ზემოქმედება</a:t>
                      </a:r>
                      <a:r>
                        <a:rPr lang="de-DE" sz="1400">
                          <a:solidFill>
                            <a:srgbClr val="002060"/>
                          </a:solidFill>
                          <a:effectLst/>
                          <a:latin typeface="Sylfaen"/>
                          <a:ea typeface="Times New Roman"/>
                          <a:cs typeface="Times New Roman"/>
                        </a:rPr>
                        <a:t>ვიზუალურ-ლანდშაფტური ცვლილებები</a:t>
                      </a:r>
                      <a:r>
                        <a:rPr lang="ka-GE" sz="1400">
                          <a:solidFill>
                            <a:srgbClr val="002060"/>
                          </a:solidFill>
                          <a:effectLst/>
                          <a:latin typeface="Sylfaen"/>
                          <a:ea typeface="Times New Roman"/>
                          <a:cs typeface="Times New Roman"/>
                        </a:rPr>
                        <a:t>ს რისკი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42950" lvl="1" indent="-28575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Sylfaen"/>
                        </a:rPr>
                        <a:t>შენობა-ნაგებობების და ინფრასტრუქტურის ობიეტების შეღებვა უნდა მოხდეს გარმოსთან შეხამებული ფერებით (ღია მწვანე, ნაცრისფერი).</a:t>
                      </a:r>
                      <a:endParaRPr lang="ru-RU" sz="1400" dirty="0">
                        <a:solidFill>
                          <a:srgbClr val="002060"/>
                        </a:solidFill>
                        <a:effectLst/>
                        <a:latin typeface="Calibri"/>
                        <a:ea typeface="Calibri"/>
                        <a:cs typeface="Times New Roman"/>
                      </a:endParaRPr>
                    </a:p>
                    <a:p>
                      <a:pPr marL="742950" lvl="1" indent="-28575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Sylfaen"/>
                        </a:rPr>
                        <a:t>საპროექტო გადაწყვეტების შესრულების კონტროლი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182620" algn="l"/>
                        </a:tabLst>
                      </a:pPr>
                      <a:r>
                        <a:rPr lang="ka-GE" sz="1400" dirty="0">
                          <a:solidFill>
                            <a:srgbClr val="002060"/>
                          </a:solidFill>
                          <a:effectLst/>
                          <a:latin typeface="Sylfaen"/>
                          <a:ea typeface="Times New Roman"/>
                          <a:cs typeface="Times New Roman"/>
                        </a:rPr>
                        <a:t>დადებითი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426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5810001"/>
            <a:ext cx="1165225"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777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pic>
        <p:nvPicPr>
          <p:cNvPr id="2426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5810001"/>
            <a:ext cx="1165225"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1591123269"/>
              </p:ext>
            </p:extLst>
          </p:nvPr>
        </p:nvGraphicFramePr>
        <p:xfrm>
          <a:off x="0" y="1045970"/>
          <a:ext cx="8975404" cy="3680460"/>
        </p:xfrm>
        <a:graphic>
          <a:graphicData uri="http://schemas.openxmlformats.org/drawingml/2006/table">
            <a:tbl>
              <a:tblPr firstRow="1" firstCol="1" lastRow="1" lastCol="1" bandRow="1" bandCol="1"/>
              <a:tblGrid>
                <a:gridCol w="2276110">
                  <a:extLst>
                    <a:ext uri="{9D8B030D-6E8A-4147-A177-3AD203B41FA5}">
                      <a16:colId xmlns:a16="http://schemas.microsoft.com/office/drawing/2014/main" val="20000"/>
                    </a:ext>
                  </a:extLst>
                </a:gridCol>
                <a:gridCol w="5536250">
                  <a:extLst>
                    <a:ext uri="{9D8B030D-6E8A-4147-A177-3AD203B41FA5}">
                      <a16:colId xmlns:a16="http://schemas.microsoft.com/office/drawing/2014/main" val="20001"/>
                    </a:ext>
                  </a:extLst>
                </a:gridCol>
                <a:gridCol w="1163044">
                  <a:extLst>
                    <a:ext uri="{9D8B030D-6E8A-4147-A177-3AD203B41FA5}">
                      <a16:colId xmlns:a16="http://schemas.microsoft.com/office/drawing/2014/main" val="20002"/>
                    </a:ext>
                  </a:extLst>
                </a:gridCol>
              </a:tblGrid>
              <a:tr h="307340">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ასპექტი, შესაძლო </a:t>
                      </a:r>
                      <a:r>
                        <a:rPr lang="en-US" sz="1400" b="1">
                          <a:solidFill>
                            <a:srgbClr val="002060"/>
                          </a:solidFill>
                          <a:effectLst/>
                          <a:latin typeface="Sylfaen"/>
                          <a:ea typeface="Times New Roman"/>
                          <a:cs typeface="Times New Roman"/>
                        </a:rPr>
                        <a:t>ნეგატიური </a:t>
                      </a:r>
                      <a:endParaRPr lang="ru-RU" sz="1400">
                        <a:solidFill>
                          <a:srgbClr val="002060"/>
                        </a:solidFill>
                        <a:effectLst/>
                        <a:latin typeface="Calibri"/>
                        <a:ea typeface="Calibri"/>
                        <a:cs typeface="Times New Roman"/>
                      </a:endParaRPr>
                    </a:p>
                    <a:p>
                      <a:pPr algn="ctr">
                        <a:lnSpc>
                          <a:spcPct val="115000"/>
                        </a:lnSpc>
                        <a:spcAft>
                          <a:spcPts val="0"/>
                        </a:spcAft>
                      </a:pPr>
                      <a:r>
                        <a:rPr lang="en-US" sz="1400" b="1">
                          <a:solidFill>
                            <a:srgbClr val="002060"/>
                          </a:solidFill>
                          <a:effectLst/>
                          <a:latin typeface="Sylfaen"/>
                          <a:ea typeface="Times New Roman"/>
                          <a:cs typeface="Times New Roman"/>
                        </a:rPr>
                        <a:t>ზემოქმედება</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1150620">
                <a:tc>
                  <a:txBody>
                    <a:bodyPr/>
                    <a:lstStyle/>
                    <a:p>
                      <a:pPr>
                        <a:lnSpc>
                          <a:spcPct val="115000"/>
                        </a:lnSpc>
                        <a:spcAft>
                          <a:spcPts val="0"/>
                        </a:spcAft>
                      </a:pPr>
                      <a:r>
                        <a:rPr lang="ka-GE" sz="1400" b="1" u="sng" dirty="0">
                          <a:solidFill>
                            <a:srgbClr val="002060"/>
                          </a:solidFill>
                          <a:effectLst/>
                          <a:latin typeface="Sylfaen"/>
                          <a:ea typeface="Calibri"/>
                          <a:cs typeface="Times New Roman"/>
                        </a:rPr>
                        <a:t>ასპექტი</a:t>
                      </a:r>
                      <a:r>
                        <a:rPr lang="ka-GE" sz="1400" dirty="0">
                          <a:solidFill>
                            <a:srgbClr val="002060"/>
                          </a:solidFill>
                          <a:effectLst/>
                          <a:latin typeface="Sylfaen"/>
                          <a:ea typeface="Calibri"/>
                          <a:cs typeface="Times New Roman"/>
                        </a:rPr>
                        <a:t>  -მშენებლობის დროს მიწის სამუშაოების მიმდინარეობა</a:t>
                      </a:r>
                      <a:endParaRPr lang="ru-RU" sz="1400" dirty="0">
                        <a:solidFill>
                          <a:srgbClr val="002060"/>
                        </a:solidFill>
                        <a:effectLst/>
                        <a:latin typeface="Calibri"/>
                        <a:ea typeface="Calibri"/>
                        <a:cs typeface="Times New Roman"/>
                      </a:endParaRPr>
                    </a:p>
                    <a:p>
                      <a:pPr>
                        <a:lnSpc>
                          <a:spcPct val="115000"/>
                        </a:lnSpc>
                        <a:spcAft>
                          <a:spcPts val="0"/>
                        </a:spcAft>
                      </a:pPr>
                      <a:r>
                        <a:rPr lang="de-DE" sz="1400" b="1" u="sng" dirty="0" err="1">
                          <a:solidFill>
                            <a:srgbClr val="002060"/>
                          </a:solidFill>
                          <a:effectLst/>
                          <a:latin typeface="Sylfaen"/>
                          <a:ea typeface="Times New Roman"/>
                          <a:cs typeface="Times New Roman"/>
                        </a:rPr>
                        <a:t>ზემოქმედება</a:t>
                      </a:r>
                      <a:r>
                        <a:rPr lang="ka-GE" sz="1400" b="1" u="sng" dirty="0">
                          <a:solidFill>
                            <a:srgbClr val="002060"/>
                          </a:solidFill>
                          <a:effectLst/>
                          <a:latin typeface="Sylfaen"/>
                          <a:ea typeface="Times New Roman"/>
                          <a:cs typeface="Times New Roman"/>
                        </a:rPr>
                        <a:t> - </a:t>
                      </a:r>
                      <a:r>
                        <a:rPr lang="de-DE" sz="1400" dirty="0" err="1">
                          <a:solidFill>
                            <a:srgbClr val="002060"/>
                          </a:solidFill>
                          <a:effectLst/>
                          <a:latin typeface="Sylfaen"/>
                          <a:ea typeface="Times New Roman"/>
                          <a:cs typeface="Times New Roman"/>
                        </a:rPr>
                        <a:t>არქეოლოგიური</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ძეგლების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შეშფოთების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რისკი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42950" lvl="1" indent="-285750">
                        <a:lnSpc>
                          <a:spcPct val="115000"/>
                        </a:lnSpc>
                        <a:spcAft>
                          <a:spcPts val="0"/>
                        </a:spcAft>
                        <a:buFont typeface="Symbol"/>
                        <a:buChar char=""/>
                        <a:tabLst>
                          <a:tab pos="228600" algn="l"/>
                        </a:tabLst>
                      </a:pPr>
                      <a:r>
                        <a:rPr lang="de-DE" sz="1400" dirty="0">
                          <a:solidFill>
                            <a:srgbClr val="002060"/>
                          </a:solidFill>
                          <a:effectLst/>
                          <a:latin typeface="Sylfaen"/>
                          <a:ea typeface="Times New Roman"/>
                          <a:cs typeface="Times New Roman"/>
                        </a:rPr>
                        <a:t>მიუხედავად იმისა, რომ </a:t>
                      </a:r>
                      <a:r>
                        <a:rPr lang="ka-GE" sz="1400" dirty="0">
                          <a:solidFill>
                            <a:srgbClr val="002060"/>
                          </a:solidFill>
                          <a:effectLst/>
                          <a:latin typeface="Sylfaen"/>
                          <a:ea typeface="Times New Roman"/>
                          <a:cs typeface="Times New Roman"/>
                        </a:rPr>
                        <a:t>საპროექტო ტერიტორიაზე არქეოლოგიური ძეგლების გვიანი აღმოჩენა ნაკლებად სავარაუდოა</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სავალდებულოა კონტროლს დაექვემდებაროს</a:t>
                      </a:r>
                      <a:r>
                        <a:rPr lang="de-DE" sz="1400" dirty="0">
                          <a:solidFill>
                            <a:srgbClr val="002060"/>
                          </a:solidFill>
                          <a:effectLst/>
                          <a:latin typeface="Sylfaen"/>
                          <a:ea typeface="Times New Roman"/>
                          <a:cs typeface="Times New Roman"/>
                        </a:rPr>
                        <a:t> მიწის სამუშაოების მიმდინარეობის პროცესი, რათა არქეოლოგიური ძეგლის გვიანი გამოვლენის შემთხვევაში მოხდეს სათანადო რეაგირება.</a:t>
                      </a:r>
                      <a:endParaRPr lang="ru-RU" sz="1400" dirty="0">
                        <a:solidFill>
                          <a:srgbClr val="002060"/>
                        </a:solidFill>
                        <a:effectLst/>
                        <a:latin typeface="Calibri"/>
                        <a:ea typeface="Calibri"/>
                        <a:cs typeface="Times New Roman"/>
                      </a:endParaRPr>
                    </a:p>
                    <a:p>
                      <a:pPr marL="742950" lvl="1" indent="-28575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მიწის სამუშაოთა ზედამხედველობა</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a:solidFill>
                            <a:srgbClr val="002060"/>
                          </a:solidFill>
                          <a:effectLst/>
                          <a:latin typeface="Sylfaen"/>
                          <a:ea typeface="Times New Roman"/>
                          <a:cs typeface="Times New Roman"/>
                        </a:rPr>
                        <a:t>მინიმალური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0185">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-მშენებლობის მიმდინარეობა</a:t>
                      </a:r>
                      <a:endParaRPr lang="ru-RU" sz="1400">
                        <a:solidFill>
                          <a:srgbClr val="002060"/>
                        </a:solidFill>
                        <a:effectLst/>
                        <a:latin typeface="Calibri"/>
                        <a:ea typeface="Calibri"/>
                        <a:cs typeface="Times New Roman"/>
                      </a:endParaRPr>
                    </a:p>
                    <a:p>
                      <a:pPr>
                        <a:lnSpc>
                          <a:spcPct val="115000"/>
                        </a:lnSpc>
                        <a:spcAft>
                          <a:spcPts val="0"/>
                        </a:spcAft>
                      </a:pPr>
                      <a:r>
                        <a:rPr lang="de-DE" sz="1400" b="1" u="sng">
                          <a:solidFill>
                            <a:srgbClr val="002060"/>
                          </a:solidFill>
                          <a:effectLst/>
                          <a:latin typeface="Sylfaen"/>
                          <a:ea typeface="Times New Roman"/>
                          <a:cs typeface="Times New Roman"/>
                        </a:rPr>
                        <a:t>ზემოქმედება</a:t>
                      </a:r>
                      <a:r>
                        <a:rPr lang="ka-GE" sz="1400" b="1" u="sng">
                          <a:solidFill>
                            <a:srgbClr val="002060"/>
                          </a:solidFill>
                          <a:effectLst/>
                          <a:latin typeface="Sylfaen"/>
                          <a:ea typeface="Times New Roman"/>
                          <a:cs typeface="Times New Roman"/>
                        </a:rPr>
                        <a:t> - </a:t>
                      </a:r>
                      <a:r>
                        <a:rPr lang="ka-GE" sz="1400">
                          <a:solidFill>
                            <a:srgbClr val="002060"/>
                          </a:solidFill>
                          <a:effectLst/>
                          <a:latin typeface="Sylfaen"/>
                          <a:ea typeface="Times New Roman"/>
                          <a:cs typeface="Times New Roman"/>
                        </a:rPr>
                        <a:t>მოსახლეობის დასაქმების მოლოდინი და იმედები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ka-GE" sz="1400">
                          <a:solidFill>
                            <a:srgbClr val="002060"/>
                          </a:solidFill>
                          <a:effectLst/>
                          <a:latin typeface="Sylfaen"/>
                          <a:ea typeface="Times New Roman"/>
                          <a:cs typeface="Times New Roman"/>
                        </a:rPr>
                        <a:t>საჭირო მუშახელი უპირატესად დაქირავებული უნდა იქნას სამშენებლო სამუშაოების გავლენის ქვეშ მყოფი დასახლებიდან (ქ. ბათუმი);</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a:solidFill>
                            <a:srgbClr val="002060"/>
                          </a:solidFill>
                          <a:effectLst/>
                          <a:latin typeface="Sylfaen"/>
                          <a:ea typeface="Times New Roman"/>
                          <a:cs typeface="Times New Roman"/>
                        </a:rPr>
                        <a:t>სამუშაოზე აყვანა უნდა მოხდეს ღიად და ყველასთვის თანასწორი პროცედურით.</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დადებითი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4464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pic>
        <p:nvPicPr>
          <p:cNvPr id="2426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5810001"/>
            <a:ext cx="1165225"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p:cNvGraphicFramePr>
            <a:graphicFrameLocks noGrp="1"/>
          </p:cNvGraphicFramePr>
          <p:nvPr>
            <p:extLst>
              <p:ext uri="{D42A27DB-BD31-4B8C-83A1-F6EECF244321}">
                <p14:modId xmlns:p14="http://schemas.microsoft.com/office/powerpoint/2010/main" val="4023009917"/>
              </p:ext>
            </p:extLst>
          </p:nvPr>
        </p:nvGraphicFramePr>
        <p:xfrm>
          <a:off x="-36513" y="1070889"/>
          <a:ext cx="9086105" cy="4171188"/>
        </p:xfrm>
        <a:graphic>
          <a:graphicData uri="http://schemas.openxmlformats.org/drawingml/2006/table">
            <a:tbl>
              <a:tblPr firstRow="1" firstCol="1" lastRow="1" lastCol="1" bandRow="1" bandCol="1"/>
              <a:tblGrid>
                <a:gridCol w="2304183">
                  <a:extLst>
                    <a:ext uri="{9D8B030D-6E8A-4147-A177-3AD203B41FA5}">
                      <a16:colId xmlns:a16="http://schemas.microsoft.com/office/drawing/2014/main" val="20000"/>
                    </a:ext>
                  </a:extLst>
                </a:gridCol>
                <a:gridCol w="5769738">
                  <a:extLst>
                    <a:ext uri="{9D8B030D-6E8A-4147-A177-3AD203B41FA5}">
                      <a16:colId xmlns:a16="http://schemas.microsoft.com/office/drawing/2014/main" val="20001"/>
                    </a:ext>
                  </a:extLst>
                </a:gridCol>
                <a:gridCol w="1012184">
                  <a:extLst>
                    <a:ext uri="{9D8B030D-6E8A-4147-A177-3AD203B41FA5}">
                      <a16:colId xmlns:a16="http://schemas.microsoft.com/office/drawing/2014/main" val="20002"/>
                    </a:ext>
                  </a:extLst>
                </a:gridCol>
              </a:tblGrid>
              <a:tr h="307340">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ასპექტი, შესაძლო </a:t>
                      </a:r>
                      <a:r>
                        <a:rPr lang="en-US" sz="1400" b="1">
                          <a:solidFill>
                            <a:srgbClr val="002060"/>
                          </a:solidFill>
                          <a:effectLst/>
                          <a:latin typeface="Sylfaen"/>
                          <a:ea typeface="Times New Roman"/>
                          <a:cs typeface="Times New Roman"/>
                        </a:rPr>
                        <a:t>ნეგატიური </a:t>
                      </a:r>
                      <a:endParaRPr lang="ru-RU" sz="1400">
                        <a:solidFill>
                          <a:srgbClr val="002060"/>
                        </a:solidFill>
                        <a:effectLst/>
                        <a:latin typeface="Calibri"/>
                        <a:ea typeface="Calibri"/>
                        <a:cs typeface="Times New Roman"/>
                      </a:endParaRPr>
                    </a:p>
                    <a:p>
                      <a:pPr algn="ctr">
                        <a:lnSpc>
                          <a:spcPct val="115000"/>
                        </a:lnSpc>
                        <a:spcAft>
                          <a:spcPts val="0"/>
                        </a:spcAft>
                      </a:pPr>
                      <a:r>
                        <a:rPr lang="en-US" sz="1400" b="1">
                          <a:solidFill>
                            <a:srgbClr val="002060"/>
                          </a:solidFill>
                          <a:effectLst/>
                          <a:latin typeface="Sylfaen"/>
                          <a:ea typeface="Times New Roman"/>
                          <a:cs typeface="Times New Roman"/>
                        </a:rPr>
                        <a:t>ზემოქმედება</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381000">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-მშენებლობის მიმდინარეობის დროს მუშახელის დაქირავება</a:t>
                      </a:r>
                      <a:endParaRPr lang="ru-RU" sz="1400">
                        <a:solidFill>
                          <a:srgbClr val="002060"/>
                        </a:solidFill>
                        <a:effectLst/>
                        <a:latin typeface="Calibri"/>
                        <a:ea typeface="Calibri"/>
                        <a:cs typeface="Times New Roman"/>
                      </a:endParaRPr>
                    </a:p>
                    <a:p>
                      <a:pPr>
                        <a:lnSpc>
                          <a:spcPct val="115000"/>
                        </a:lnSpc>
                        <a:spcAft>
                          <a:spcPts val="0"/>
                        </a:spcAft>
                      </a:pPr>
                      <a:r>
                        <a:rPr lang="de-DE" sz="1400" b="1" u="sng">
                          <a:solidFill>
                            <a:srgbClr val="002060"/>
                          </a:solidFill>
                          <a:effectLst/>
                          <a:latin typeface="Sylfaen"/>
                          <a:ea typeface="Times New Roman"/>
                          <a:cs typeface="Times New Roman"/>
                        </a:rPr>
                        <a:t>ზემოქმედება</a:t>
                      </a:r>
                      <a:r>
                        <a:rPr lang="ka-GE" sz="1400" b="1" u="sng">
                          <a:solidFill>
                            <a:srgbClr val="002060"/>
                          </a:solidFill>
                          <a:effectLst/>
                          <a:latin typeface="Sylfaen"/>
                          <a:ea typeface="Times New Roman"/>
                          <a:cs typeface="Times New Roman"/>
                        </a:rPr>
                        <a:t> - </a:t>
                      </a:r>
                      <a:r>
                        <a:rPr lang="en-US" sz="1400">
                          <a:solidFill>
                            <a:srgbClr val="002060"/>
                          </a:solidFill>
                          <a:effectLst/>
                          <a:latin typeface="Sylfaen"/>
                          <a:ea typeface="Times New Roman"/>
                          <a:cs typeface="Times New Roman"/>
                        </a:rPr>
                        <a:t>სამუშაო პირობებით უკმაყოფილების ალბათობა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 pos="472440" algn="l"/>
                        </a:tabLst>
                      </a:pPr>
                      <a:r>
                        <a:rPr lang="de-DE" sz="1400" dirty="0">
                          <a:solidFill>
                            <a:srgbClr val="002060"/>
                          </a:solidFill>
                          <a:effectLst/>
                          <a:latin typeface="Sylfaen"/>
                          <a:ea typeface="Times New Roman"/>
                          <a:cs typeface="Times New Roman"/>
                        </a:rPr>
                        <a:t>ყველა დაქირავებულ პირ</a:t>
                      </a:r>
                      <a:r>
                        <a:rPr lang="ka-GE" sz="1400" dirty="0">
                          <a:solidFill>
                            <a:srgbClr val="002060"/>
                          </a:solidFill>
                          <a:effectLst/>
                          <a:latin typeface="Sylfaen"/>
                          <a:ea typeface="Times New Roman"/>
                          <a:cs typeface="Times New Roman"/>
                        </a:rPr>
                        <a:t>თან კანონმდებლობის ნორმების შესაბამისად გაფორმებული</a:t>
                      </a:r>
                      <a:r>
                        <a:rPr lang="de-DE" sz="1400" dirty="0">
                          <a:solidFill>
                            <a:srgbClr val="002060"/>
                          </a:solidFill>
                          <a:effectLst/>
                          <a:latin typeface="Sylfaen"/>
                          <a:ea typeface="Times New Roman"/>
                          <a:cs typeface="Times New Roman"/>
                        </a:rPr>
                        <a:t> წერილობითი კონტრაქტი</a:t>
                      </a:r>
                      <a:r>
                        <a:rPr lang="ka-GE" sz="1400" dirty="0">
                          <a:solidFill>
                            <a:srgbClr val="002060"/>
                          </a:solidFill>
                          <a:effectLst/>
                          <a:latin typeface="Sylfaen"/>
                          <a:ea typeface="Times New Roman"/>
                          <a:cs typeface="Times New Roman"/>
                        </a:rPr>
                        <a:t>ს უზრუნველყოფა</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დაქირავების ვადის, სამუშაოს პირობების, მათ შორის, </a:t>
                      </a:r>
                      <a:r>
                        <a:rPr lang="de-DE" sz="1400" dirty="0">
                          <a:solidFill>
                            <a:srgbClr val="002060"/>
                          </a:solidFill>
                          <a:effectLst/>
                          <a:latin typeface="Sylfaen"/>
                          <a:ea typeface="Times New Roman"/>
                          <a:cs typeface="Times New Roman"/>
                        </a:rPr>
                        <a:t>სამუშაო საათების რაოდენობა და ხელფასი</a:t>
                      </a:r>
                      <a:r>
                        <a:rPr lang="ka-GE" sz="1400" dirty="0">
                          <a:solidFill>
                            <a:srgbClr val="002060"/>
                          </a:solidFill>
                          <a:effectLst/>
                          <a:latin typeface="Sylfaen"/>
                          <a:ea typeface="Times New Roman"/>
                          <a:cs typeface="Times New Roman"/>
                        </a:rPr>
                        <a:t>, მხარეთა პასუხისმგებლობების მითითებით</a:t>
                      </a:r>
                      <a:r>
                        <a:rPr lang="de-DE"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72440" algn="l"/>
                        </a:tabLst>
                      </a:pPr>
                      <a:r>
                        <a:rPr lang="ka-GE" sz="1400">
                          <a:solidFill>
                            <a:srgbClr val="002060"/>
                          </a:solidFill>
                          <a:effectLst/>
                          <a:latin typeface="Sylfaen"/>
                          <a:ea typeface="Times New Roman"/>
                          <a:cs typeface="Times New Roman"/>
                        </a:rPr>
                        <a:t>დადებითი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8430">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-მშენებლობის მიმდინარეობის დროს მუშახელის დაქირავება</a:t>
                      </a:r>
                      <a:endParaRPr lang="ru-RU" sz="1400">
                        <a:solidFill>
                          <a:srgbClr val="002060"/>
                        </a:solidFill>
                        <a:effectLst/>
                        <a:latin typeface="Calibri"/>
                        <a:ea typeface="Calibri"/>
                        <a:cs typeface="Times New Roman"/>
                      </a:endParaRPr>
                    </a:p>
                    <a:p>
                      <a:pPr>
                        <a:lnSpc>
                          <a:spcPct val="115000"/>
                        </a:lnSpc>
                        <a:spcAft>
                          <a:spcPts val="0"/>
                        </a:spcAft>
                      </a:pPr>
                      <a:r>
                        <a:rPr lang="de-DE" sz="1400" b="1" u="sng">
                          <a:solidFill>
                            <a:srgbClr val="002060"/>
                          </a:solidFill>
                          <a:effectLst/>
                          <a:latin typeface="Sylfaen"/>
                          <a:ea typeface="Times New Roman"/>
                          <a:cs typeface="Times New Roman"/>
                        </a:rPr>
                        <a:t>ზემოქმედება</a:t>
                      </a:r>
                      <a:r>
                        <a:rPr lang="ka-GE" sz="1400" b="1" u="sng">
                          <a:solidFill>
                            <a:srgbClr val="002060"/>
                          </a:solidFill>
                          <a:effectLst/>
                          <a:latin typeface="Sylfaen"/>
                          <a:ea typeface="Times New Roman"/>
                          <a:cs typeface="Times New Roman"/>
                        </a:rPr>
                        <a:t> - </a:t>
                      </a:r>
                      <a:r>
                        <a:rPr lang="en-US" sz="1400">
                          <a:solidFill>
                            <a:srgbClr val="002060"/>
                          </a:solidFill>
                          <a:effectLst/>
                          <a:latin typeface="Sylfaen"/>
                          <a:ea typeface="Times New Roman"/>
                          <a:cs typeface="Times New Roman"/>
                        </a:rPr>
                        <a:t>მუშების ეკონომიკური შესაძლებლობების გაუმჯობესება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en-US" sz="1400" dirty="0" err="1">
                          <a:solidFill>
                            <a:srgbClr val="002060"/>
                          </a:solidFill>
                          <a:effectLst/>
                          <a:latin typeface="Sylfaen"/>
                          <a:ea typeface="Times New Roman"/>
                          <a:cs typeface="Times New Roman"/>
                        </a:rPr>
                        <a:t>იმის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გამო</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რომ</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ეს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დადებითი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ზეგავლენაა</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შემარბილებელი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ზომები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საჭირო</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არ</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არის</a:t>
                      </a:r>
                      <a:r>
                        <a:rPr lang="en-US"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დადებითი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00415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18728977"/>
              </p:ext>
            </p:extLst>
          </p:nvPr>
        </p:nvGraphicFramePr>
        <p:xfrm>
          <a:off x="201912" y="1070739"/>
          <a:ext cx="8942088" cy="5102349"/>
        </p:xfrm>
        <a:graphic>
          <a:graphicData uri="http://schemas.openxmlformats.org/drawingml/2006/table">
            <a:tbl>
              <a:tblPr firstRow="1" firstCol="1" lastRow="1" lastCol="1" bandRow="1" bandCol="1"/>
              <a:tblGrid>
                <a:gridCol w="1152949">
                  <a:extLst>
                    <a:ext uri="{9D8B030D-6E8A-4147-A177-3AD203B41FA5}">
                      <a16:colId xmlns:a16="http://schemas.microsoft.com/office/drawing/2014/main" val="20000"/>
                    </a:ext>
                  </a:extLst>
                </a:gridCol>
                <a:gridCol w="6889547">
                  <a:extLst>
                    <a:ext uri="{9D8B030D-6E8A-4147-A177-3AD203B41FA5}">
                      <a16:colId xmlns:a16="http://schemas.microsoft.com/office/drawing/2014/main" val="20001"/>
                    </a:ext>
                  </a:extLst>
                </a:gridCol>
                <a:gridCol w="899592">
                  <a:extLst>
                    <a:ext uri="{9D8B030D-6E8A-4147-A177-3AD203B41FA5}">
                      <a16:colId xmlns:a16="http://schemas.microsoft.com/office/drawing/2014/main" val="20002"/>
                    </a:ext>
                  </a:extLst>
                </a:gridCol>
              </a:tblGrid>
              <a:tr h="244526">
                <a:tc>
                  <a:txBody>
                    <a:bodyPr/>
                    <a:lstStyle/>
                    <a:p>
                      <a:pPr algn="ctr">
                        <a:lnSpc>
                          <a:spcPct val="115000"/>
                        </a:lnSpc>
                        <a:spcAft>
                          <a:spcPts val="0"/>
                        </a:spcAft>
                      </a:pPr>
                      <a:r>
                        <a:rPr lang="ka-GE" sz="1100" b="1">
                          <a:effectLst/>
                          <a:latin typeface="Sylfaen"/>
                          <a:ea typeface="Calibri"/>
                          <a:cs typeface="Times New Roman"/>
                        </a:rPr>
                        <a:t>ასპექტი/ შესაძლო </a:t>
                      </a:r>
                      <a:r>
                        <a:rPr lang="en-US" sz="1100" b="1">
                          <a:effectLst/>
                          <a:latin typeface="Sylfaen"/>
                          <a:ea typeface="Calibri"/>
                          <a:cs typeface="Times New Roman"/>
                        </a:rPr>
                        <a:t>ნეგატიური ზემოქმედება</a:t>
                      </a:r>
                      <a:r>
                        <a:rPr lang="ka-GE" sz="1100" b="1">
                          <a:effectLst/>
                          <a:latin typeface="Sylfaen"/>
                          <a:ea typeface="Calibri"/>
                          <a:cs typeface="Times New Roman"/>
                        </a:rPr>
                        <a:t>/, ზემოქმედების დონე</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dirty="0">
                          <a:effectLst/>
                          <a:latin typeface="Sylfaen"/>
                          <a:ea typeface="Calibri"/>
                          <a:cs typeface="Times New Roman"/>
                        </a:rPr>
                        <a:t>ნეგატიური ზემოქმედების შემცირების ღონიძიებები</a:t>
                      </a:r>
                      <a:endParaRPr lang="ru-RU" sz="1100" dirty="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a:effectLst/>
                          <a:latin typeface="Sylfaen"/>
                          <a:ea typeface="Calibri"/>
                          <a:cs typeface="Times New Roman"/>
                        </a:rPr>
                        <a:t>შესრულების ვადა</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06770">
                <a:tc rowSpan="10">
                  <a:txBody>
                    <a:bodyPr/>
                    <a:lstStyle/>
                    <a:p>
                      <a:pPr>
                        <a:lnSpc>
                          <a:spcPct val="115000"/>
                        </a:lnSpc>
                        <a:spcAft>
                          <a:spcPts val="0"/>
                        </a:spcAft>
                      </a:pPr>
                      <a:r>
                        <a:rPr lang="ka-GE" sz="1100" b="1" u="sng">
                          <a:effectLst/>
                          <a:latin typeface="Sylfaen"/>
                          <a:ea typeface="Calibri"/>
                          <a:cs typeface="Times New Roman"/>
                        </a:rPr>
                        <a:t>ასპექტი</a:t>
                      </a:r>
                      <a:r>
                        <a:rPr lang="ka-GE" sz="1100">
                          <a:effectLst/>
                          <a:latin typeface="Sylfaen"/>
                          <a:ea typeface="Calibri"/>
                          <a:cs typeface="Times New Roman"/>
                        </a:rPr>
                        <a:t> -ატმოსფერულ ჰაერში მავნე ნივთიერებების</a:t>
                      </a:r>
                      <a:endParaRPr lang="ru-RU" sz="1100">
                        <a:effectLst/>
                        <a:latin typeface="Calibri"/>
                        <a:ea typeface="Calibri"/>
                        <a:cs typeface="Times New Roman"/>
                      </a:endParaRPr>
                    </a:p>
                    <a:p>
                      <a:pPr>
                        <a:lnSpc>
                          <a:spcPct val="115000"/>
                        </a:lnSpc>
                        <a:spcAft>
                          <a:spcPts val="0"/>
                        </a:spcAft>
                      </a:pPr>
                      <a:r>
                        <a:rPr lang="ka-GE" sz="1100">
                          <a:effectLst/>
                          <a:latin typeface="Sylfaen"/>
                          <a:ea typeface="Calibri"/>
                          <a:cs typeface="Times New Roman"/>
                        </a:rPr>
                        <a:t>გაფრქვევა.</a:t>
                      </a:r>
                      <a:endParaRPr lang="ru-RU" sz="1100">
                        <a:effectLst/>
                        <a:latin typeface="Calibri"/>
                        <a:ea typeface="Calibri"/>
                        <a:cs typeface="Times New Roman"/>
                      </a:endParaRPr>
                    </a:p>
                    <a:p>
                      <a:pPr>
                        <a:lnSpc>
                          <a:spcPct val="115000"/>
                        </a:lnSpc>
                        <a:spcAft>
                          <a:spcPts val="0"/>
                        </a:spcAft>
                      </a:pPr>
                      <a:r>
                        <a:rPr lang="ka-GE" sz="1100" b="1" u="sng">
                          <a:effectLst/>
                          <a:latin typeface="Sylfaen"/>
                          <a:ea typeface="Calibri"/>
                          <a:cs typeface="Times New Roman"/>
                        </a:rPr>
                        <a:t>ზემოქმედება</a:t>
                      </a:r>
                      <a:r>
                        <a:rPr lang="ka-GE" sz="1100">
                          <a:effectLst/>
                          <a:latin typeface="Sylfaen"/>
                          <a:ea typeface="Calibri"/>
                          <a:cs typeface="Times New Roman"/>
                        </a:rPr>
                        <a:t> -ატმოსფერული ჰაერის დაბინძურება, ატმოსფერულ ჰაერში ნავთობპროდუქტების სუნის გავრცელება</a:t>
                      </a:r>
                      <a:endParaRPr lang="ru-RU" sz="1100">
                        <a:effectLst/>
                        <a:latin typeface="Calibri"/>
                        <a:ea typeface="Calibri"/>
                        <a:cs typeface="Times New Roman"/>
                      </a:endParaRPr>
                    </a:p>
                    <a:p>
                      <a:pPr>
                        <a:lnSpc>
                          <a:spcPct val="115000"/>
                        </a:lnSpc>
                        <a:spcAft>
                          <a:spcPts val="0"/>
                        </a:spcAft>
                      </a:pPr>
                      <a:r>
                        <a:rPr lang="ka-GE" sz="1100" b="1">
                          <a:effectLst/>
                          <a:latin typeface="Sylfaen"/>
                          <a:ea typeface="Calibri"/>
                          <a:cs typeface="Times New Roman"/>
                        </a:rPr>
                        <a:t>ზემოქმედების დონე-</a:t>
                      </a:r>
                      <a:r>
                        <a:rPr lang="ka-GE" sz="1100">
                          <a:effectLst/>
                          <a:latin typeface="Sylfaen"/>
                          <a:ea typeface="Calibri"/>
                          <a:cs typeface="Times New Roman"/>
                        </a:rPr>
                        <a:t> საშუალოზე დაბალი</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Font typeface="+mj-lt"/>
                        <a:buNone/>
                      </a:pPr>
                      <a:r>
                        <a:rPr lang="ka-GE" sz="1100" dirty="0">
                          <a:effectLst/>
                          <a:latin typeface="Sylfaen"/>
                          <a:ea typeface="Calibri"/>
                          <a:cs typeface="Times New Roman"/>
                        </a:rPr>
                        <a:t>ატმოსფერული ჰაერის მონიტორინგის ღონისძიებების განხორციელება საქართველოს კანონმდებლობის მოთხოვნათა და დაცვით და,,გარემოს ეკოლოგიური მონიტორინგის გეგმის“ შესაბამისად.</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გეგმიურად</a:t>
                      </a:r>
                      <a:endParaRPr lang="ru-RU" sz="1100">
                        <a:effectLst/>
                        <a:latin typeface="Calibri"/>
                        <a:ea typeface="Calibri"/>
                        <a:cs typeface="Times New Roman"/>
                      </a:endParaRPr>
                    </a:p>
                    <a:p>
                      <a:pPr>
                        <a:lnSpc>
                          <a:spcPct val="115000"/>
                        </a:lnSpc>
                        <a:spcAft>
                          <a:spcPts val="0"/>
                        </a:spcAft>
                      </a:pPr>
                      <a:r>
                        <a:rPr lang="ka-GE" sz="1100">
                          <a:effectLst/>
                          <a:latin typeface="Sylfaen"/>
                          <a:ea typeface="Calibri"/>
                          <a:cs typeface="Times New Roman"/>
                        </a:rPr>
                        <a:t> </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7837">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ძირითადი</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დამხმარე</a:t>
                      </a:r>
                      <a:r>
                        <a:rPr lang="ka-GE" sz="1100" dirty="0">
                          <a:effectLst/>
                          <a:latin typeface="Calibri"/>
                          <a:ea typeface="Calibri"/>
                          <a:cs typeface="Times New Roman"/>
                        </a:rPr>
                        <a:t> </a:t>
                      </a:r>
                      <a:r>
                        <a:rPr lang="ka-GE" sz="1100" dirty="0">
                          <a:effectLst/>
                          <a:latin typeface="Sylfaen"/>
                          <a:ea typeface="Calibri"/>
                          <a:cs typeface="Times New Roman"/>
                        </a:rPr>
                        <a:t>დანიშნულების</a:t>
                      </a:r>
                      <a:r>
                        <a:rPr lang="ka-GE" sz="1100" dirty="0">
                          <a:effectLst/>
                          <a:latin typeface="Calibri"/>
                          <a:ea typeface="Calibri"/>
                          <a:cs typeface="Times New Roman"/>
                        </a:rPr>
                        <a:t> </a:t>
                      </a:r>
                      <a:r>
                        <a:rPr lang="ka-GE" sz="1100" dirty="0">
                          <a:effectLst/>
                          <a:latin typeface="Sylfaen"/>
                          <a:ea typeface="Calibri"/>
                          <a:cs typeface="Times New Roman"/>
                        </a:rPr>
                        <a:t>საწარმოო</a:t>
                      </a:r>
                      <a:r>
                        <a:rPr lang="ka-GE" sz="1100" dirty="0">
                          <a:effectLst/>
                          <a:latin typeface="Calibri"/>
                          <a:ea typeface="Calibri"/>
                          <a:cs typeface="Times New Roman"/>
                        </a:rPr>
                        <a:t> </a:t>
                      </a:r>
                      <a:r>
                        <a:rPr lang="ka-GE" sz="1100" dirty="0">
                          <a:effectLst/>
                          <a:latin typeface="Sylfaen"/>
                          <a:ea typeface="Calibri"/>
                          <a:cs typeface="Times New Roman"/>
                        </a:rPr>
                        <a:t>ობიექტების</a:t>
                      </a:r>
                      <a:r>
                        <a:rPr lang="ka-GE" sz="1100" dirty="0">
                          <a:effectLst/>
                          <a:latin typeface="Calibri"/>
                          <a:ea typeface="Calibri"/>
                          <a:cs typeface="Times New Roman"/>
                        </a:rPr>
                        <a:t> </a:t>
                      </a:r>
                      <a:r>
                        <a:rPr lang="ka-GE" sz="1100" dirty="0">
                          <a:effectLst/>
                          <a:latin typeface="Sylfaen"/>
                          <a:ea typeface="Calibri"/>
                          <a:cs typeface="Times New Roman"/>
                        </a:rPr>
                        <a:t>ტექნოლოგიური</a:t>
                      </a:r>
                      <a:r>
                        <a:rPr lang="ka-GE" sz="1100" dirty="0">
                          <a:effectLst/>
                          <a:latin typeface="Calibri"/>
                          <a:ea typeface="Calibri"/>
                          <a:cs typeface="Times New Roman"/>
                        </a:rPr>
                        <a:t> </a:t>
                      </a:r>
                      <a:r>
                        <a:rPr lang="ka-GE" sz="1100" dirty="0">
                          <a:effectLst/>
                          <a:latin typeface="Sylfaen"/>
                          <a:ea typeface="Calibri"/>
                          <a:cs typeface="Times New Roman"/>
                        </a:rPr>
                        <a:t>ოპერაციების</a:t>
                      </a:r>
                      <a:r>
                        <a:rPr lang="ka-GE" sz="1100" dirty="0">
                          <a:effectLst/>
                          <a:latin typeface="Calibri"/>
                          <a:ea typeface="Calibri"/>
                          <a:cs typeface="Times New Roman"/>
                        </a:rPr>
                        <a:t> </a:t>
                      </a:r>
                      <a:r>
                        <a:rPr lang="ka-GE" sz="1100" dirty="0">
                          <a:effectLst/>
                          <a:latin typeface="Sylfaen"/>
                          <a:ea typeface="Calibri"/>
                          <a:cs typeface="Times New Roman"/>
                        </a:rPr>
                        <a:t>დროს</a:t>
                      </a:r>
                      <a:r>
                        <a:rPr lang="ka-GE" sz="1100" dirty="0">
                          <a:effectLst/>
                          <a:latin typeface="Calibri"/>
                          <a:ea typeface="Calibri"/>
                          <a:cs typeface="Times New Roman"/>
                        </a:rPr>
                        <a:t> </a:t>
                      </a:r>
                      <a:r>
                        <a:rPr lang="ka-GE" sz="1100" dirty="0">
                          <a:effectLst/>
                          <a:latin typeface="Sylfaen"/>
                          <a:ea typeface="Calibri"/>
                          <a:cs typeface="Times New Roman"/>
                        </a:rPr>
                        <a:t>ატმოსფერული</a:t>
                      </a:r>
                      <a:r>
                        <a:rPr lang="ka-GE" sz="1100" dirty="0">
                          <a:effectLst/>
                          <a:latin typeface="Calibri"/>
                          <a:ea typeface="Calibri"/>
                          <a:cs typeface="Times New Roman"/>
                        </a:rPr>
                        <a:t> </a:t>
                      </a:r>
                      <a:r>
                        <a:rPr lang="ka-GE" sz="1100" dirty="0">
                          <a:effectLst/>
                          <a:latin typeface="Sylfaen"/>
                          <a:ea typeface="Calibri"/>
                          <a:cs typeface="Times New Roman"/>
                        </a:rPr>
                        <a:t>ჰაერის</a:t>
                      </a:r>
                      <a:r>
                        <a:rPr lang="ka-GE" sz="1100" dirty="0">
                          <a:effectLst/>
                          <a:latin typeface="Calibri"/>
                          <a:ea typeface="Calibri"/>
                          <a:cs typeface="Times New Roman"/>
                        </a:rPr>
                        <a:t> </a:t>
                      </a:r>
                      <a:r>
                        <a:rPr lang="ka-GE" sz="1100" dirty="0">
                          <a:effectLst/>
                          <a:latin typeface="Sylfaen"/>
                          <a:ea typeface="Calibri"/>
                          <a:cs typeface="Times New Roman"/>
                        </a:rPr>
                        <a:t>დაცვის</a:t>
                      </a:r>
                      <a:r>
                        <a:rPr lang="ka-GE" sz="1100" dirty="0">
                          <a:effectLst/>
                          <a:latin typeface="Calibri"/>
                          <a:ea typeface="Calibri"/>
                          <a:cs typeface="Times New Roman"/>
                        </a:rPr>
                        <a:t> </a:t>
                      </a:r>
                      <a:r>
                        <a:rPr lang="ka-GE" sz="1100" dirty="0">
                          <a:effectLst/>
                          <a:latin typeface="Sylfaen"/>
                          <a:ea typeface="Calibri"/>
                          <a:cs typeface="Times New Roman"/>
                        </a:rPr>
                        <a:t>მოთხოვნათა შესრულება</a:t>
                      </a:r>
                      <a:r>
                        <a:rPr lang="ka-GE" sz="1100" dirty="0">
                          <a:effectLst/>
                          <a:latin typeface="Calibri"/>
                          <a:ea typeface="Calibri"/>
                          <a:cs typeface="Times New Roman"/>
                        </a:rPr>
                        <a:t>                                     </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მუდმივად</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7837">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ზდგ</a:t>
                      </a:r>
                      <a:r>
                        <a:rPr lang="ka-GE" sz="1100" dirty="0">
                          <a:effectLst/>
                          <a:latin typeface="Calibri"/>
                          <a:ea typeface="Calibri"/>
                          <a:cs typeface="Times New Roman"/>
                        </a:rPr>
                        <a:t>-</a:t>
                      </a:r>
                      <a:r>
                        <a:rPr lang="ka-GE" sz="1100" dirty="0">
                          <a:effectLst/>
                          <a:latin typeface="Sylfaen"/>
                          <a:ea typeface="Calibri"/>
                          <a:cs typeface="Times New Roman"/>
                        </a:rPr>
                        <a:t>ს</a:t>
                      </a:r>
                      <a:r>
                        <a:rPr lang="ka-GE" sz="1100" dirty="0">
                          <a:effectLst/>
                          <a:latin typeface="Calibri"/>
                          <a:ea typeface="Calibri"/>
                          <a:cs typeface="Times New Roman"/>
                        </a:rPr>
                        <a:t> </a:t>
                      </a:r>
                      <a:r>
                        <a:rPr lang="ka-GE" sz="1100" dirty="0">
                          <a:effectLst/>
                          <a:latin typeface="Sylfaen"/>
                          <a:ea typeface="Calibri"/>
                          <a:cs typeface="Times New Roman"/>
                        </a:rPr>
                        <a:t>ნორმატივებით</a:t>
                      </a:r>
                      <a:r>
                        <a:rPr lang="ka-GE" sz="1100" dirty="0">
                          <a:effectLst/>
                          <a:latin typeface="Calibri"/>
                          <a:ea typeface="Calibri"/>
                          <a:cs typeface="Times New Roman"/>
                        </a:rPr>
                        <a:t> </a:t>
                      </a:r>
                      <a:r>
                        <a:rPr lang="ka-GE" sz="1100" dirty="0">
                          <a:effectLst/>
                          <a:latin typeface="Sylfaen"/>
                          <a:ea typeface="Calibri"/>
                          <a:cs typeface="Times New Roman"/>
                        </a:rPr>
                        <a:t>დადგენილი</a:t>
                      </a:r>
                      <a:r>
                        <a:rPr lang="ka-GE" sz="1100" dirty="0">
                          <a:effectLst/>
                          <a:latin typeface="Calibri"/>
                          <a:ea typeface="Calibri"/>
                          <a:cs typeface="Times New Roman"/>
                        </a:rPr>
                        <a:t> </a:t>
                      </a:r>
                      <a:r>
                        <a:rPr lang="ka-GE" sz="1100" dirty="0">
                          <a:effectLst/>
                          <a:latin typeface="Sylfaen"/>
                          <a:ea typeface="Calibri"/>
                          <a:cs typeface="Times New Roman"/>
                        </a:rPr>
                        <a:t>ნავთობის</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ნავთობპროდუქტების</a:t>
                      </a:r>
                      <a:r>
                        <a:rPr lang="ka-GE" sz="1100" dirty="0">
                          <a:effectLst/>
                          <a:latin typeface="Calibri"/>
                          <a:ea typeface="Calibri"/>
                          <a:cs typeface="Times New Roman"/>
                        </a:rPr>
                        <a:t> </a:t>
                      </a:r>
                      <a:r>
                        <a:rPr lang="ka-GE" sz="1100" dirty="0">
                          <a:effectLst/>
                          <a:latin typeface="Sylfaen"/>
                          <a:ea typeface="Calibri"/>
                          <a:cs typeface="Times New Roman"/>
                        </a:rPr>
                        <a:t>გადატვირთვის</a:t>
                      </a:r>
                      <a:r>
                        <a:rPr lang="ka-GE" sz="1100" dirty="0">
                          <a:effectLst/>
                          <a:latin typeface="Calibri"/>
                          <a:ea typeface="Calibri"/>
                          <a:cs typeface="Times New Roman"/>
                        </a:rPr>
                        <a:t> </a:t>
                      </a:r>
                      <a:r>
                        <a:rPr lang="ka-GE" sz="1100" dirty="0">
                          <a:effectLst/>
                          <a:latin typeface="Sylfaen"/>
                          <a:ea typeface="Calibri"/>
                          <a:cs typeface="Times New Roman"/>
                        </a:rPr>
                        <a:t>ზღვრულად</a:t>
                      </a:r>
                      <a:r>
                        <a:rPr lang="ka-GE" sz="1100" dirty="0">
                          <a:effectLst/>
                          <a:latin typeface="Calibri"/>
                          <a:ea typeface="Calibri"/>
                          <a:cs typeface="Times New Roman"/>
                        </a:rPr>
                        <a:t> </a:t>
                      </a:r>
                      <a:r>
                        <a:rPr lang="ka-GE" sz="1100" dirty="0">
                          <a:effectLst/>
                          <a:latin typeface="Sylfaen"/>
                          <a:ea typeface="Calibri"/>
                          <a:cs typeface="Times New Roman"/>
                        </a:rPr>
                        <a:t>დასაშვები</a:t>
                      </a:r>
                      <a:r>
                        <a:rPr lang="ka-GE" sz="1100" dirty="0">
                          <a:effectLst/>
                          <a:latin typeface="Calibri"/>
                          <a:ea typeface="Calibri"/>
                          <a:cs typeface="Times New Roman"/>
                        </a:rPr>
                        <a:t> </a:t>
                      </a:r>
                      <a:r>
                        <a:rPr lang="ka-GE" sz="1100" dirty="0">
                          <a:effectLst/>
                          <a:latin typeface="Sylfaen"/>
                          <a:ea typeface="Calibri"/>
                          <a:cs typeface="Times New Roman"/>
                        </a:rPr>
                        <a:t>სიჩქარეების უზრუნველყოფა</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მუდმივად</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6756">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არახელსაყრელი</a:t>
                      </a:r>
                      <a:r>
                        <a:rPr lang="ka-GE" sz="1100" dirty="0">
                          <a:effectLst/>
                          <a:latin typeface="Calibri"/>
                          <a:ea typeface="Calibri"/>
                          <a:cs typeface="Times New Roman"/>
                        </a:rPr>
                        <a:t> </a:t>
                      </a:r>
                      <a:r>
                        <a:rPr lang="ka-GE" sz="1100" dirty="0">
                          <a:effectLst/>
                          <a:latin typeface="Sylfaen"/>
                          <a:ea typeface="Calibri"/>
                          <a:cs typeface="Times New Roman"/>
                        </a:rPr>
                        <a:t>მეტეოპირობების</a:t>
                      </a:r>
                      <a:r>
                        <a:rPr lang="ka-GE" sz="1100" dirty="0">
                          <a:effectLst/>
                          <a:latin typeface="Calibri"/>
                          <a:ea typeface="Calibri"/>
                          <a:cs typeface="Times New Roman"/>
                        </a:rPr>
                        <a:t> </a:t>
                      </a:r>
                      <a:r>
                        <a:rPr lang="ka-GE" sz="1100" dirty="0">
                          <a:effectLst/>
                          <a:latin typeface="Sylfaen"/>
                          <a:ea typeface="Calibri"/>
                          <a:cs typeface="Times New Roman"/>
                        </a:rPr>
                        <a:t>დროს</a:t>
                      </a:r>
                      <a:r>
                        <a:rPr lang="ka-GE" sz="1100" dirty="0">
                          <a:effectLst/>
                          <a:latin typeface="Calibri"/>
                          <a:ea typeface="Calibri"/>
                          <a:cs typeface="Times New Roman"/>
                        </a:rPr>
                        <a:t> </a:t>
                      </a:r>
                      <a:r>
                        <a:rPr lang="ka-GE" sz="1100" dirty="0">
                          <a:effectLst/>
                          <a:latin typeface="Sylfaen"/>
                          <a:ea typeface="Calibri"/>
                          <a:cs typeface="Times New Roman"/>
                        </a:rPr>
                        <a:t>ნავთობის</a:t>
                      </a:r>
                      <a:r>
                        <a:rPr lang="ka-GE" sz="1100" dirty="0">
                          <a:effectLst/>
                          <a:latin typeface="Calibri"/>
                          <a:ea typeface="Calibri"/>
                          <a:cs typeface="Times New Roman"/>
                        </a:rPr>
                        <a:t> </a:t>
                      </a:r>
                      <a:r>
                        <a:rPr lang="ka-GE" sz="1100" dirty="0">
                          <a:effectLst/>
                          <a:latin typeface="Sylfaen"/>
                          <a:ea typeface="Calibri"/>
                          <a:cs typeface="Times New Roman"/>
                        </a:rPr>
                        <a:t>გადატვირთვის</a:t>
                      </a:r>
                      <a:r>
                        <a:rPr lang="ka-GE" sz="1100" dirty="0">
                          <a:effectLst/>
                          <a:latin typeface="Calibri"/>
                          <a:ea typeface="Calibri"/>
                          <a:cs typeface="Times New Roman"/>
                        </a:rPr>
                        <a:t> </a:t>
                      </a:r>
                      <a:r>
                        <a:rPr lang="ka-GE" sz="1100" dirty="0">
                          <a:effectLst/>
                          <a:latin typeface="Sylfaen"/>
                          <a:ea typeface="Calibri"/>
                          <a:cs typeface="Times New Roman"/>
                        </a:rPr>
                        <a:t>მოცულობითი</a:t>
                      </a:r>
                      <a:r>
                        <a:rPr lang="ka-GE" sz="1100" dirty="0">
                          <a:effectLst/>
                          <a:latin typeface="Calibri"/>
                          <a:ea typeface="Calibri"/>
                          <a:cs typeface="Times New Roman"/>
                        </a:rPr>
                        <a:t> </a:t>
                      </a:r>
                      <a:r>
                        <a:rPr lang="ka-GE" sz="1100" dirty="0">
                          <a:effectLst/>
                          <a:latin typeface="Sylfaen"/>
                          <a:ea typeface="Calibri"/>
                          <a:cs typeface="Times New Roman"/>
                        </a:rPr>
                        <a:t>სიჩქარეების</a:t>
                      </a:r>
                      <a:r>
                        <a:rPr lang="ka-GE" sz="1100" dirty="0">
                          <a:effectLst/>
                          <a:latin typeface="Calibri"/>
                          <a:ea typeface="Calibri"/>
                          <a:cs typeface="Times New Roman"/>
                        </a:rPr>
                        <a:t> </a:t>
                      </a:r>
                      <a:r>
                        <a:rPr lang="ka-GE" sz="1100" dirty="0">
                          <a:effectLst/>
                          <a:latin typeface="Sylfaen"/>
                          <a:ea typeface="Calibri"/>
                          <a:cs typeface="Times New Roman"/>
                        </a:rPr>
                        <a:t>შემცირება</a:t>
                      </a:r>
                      <a:r>
                        <a:rPr lang="ka-GE" sz="1100" dirty="0">
                          <a:effectLst/>
                          <a:latin typeface="Calibri"/>
                          <a:ea typeface="Calibri"/>
                          <a:cs typeface="Times New Roman"/>
                        </a:rPr>
                        <a:t> </a:t>
                      </a:r>
                      <a:r>
                        <a:rPr lang="ka-GE" sz="1100" dirty="0">
                          <a:effectLst/>
                          <a:latin typeface="Sylfaen"/>
                          <a:ea typeface="Calibri"/>
                          <a:cs typeface="Times New Roman"/>
                        </a:rPr>
                        <a:t>ან</a:t>
                      </a:r>
                      <a:r>
                        <a:rPr lang="ka-GE" sz="1100" dirty="0">
                          <a:effectLst/>
                          <a:latin typeface="Calibri"/>
                          <a:ea typeface="Calibri"/>
                          <a:cs typeface="Times New Roman"/>
                        </a:rPr>
                        <a:t> </a:t>
                      </a:r>
                      <a:r>
                        <a:rPr lang="ka-GE" sz="1100" dirty="0">
                          <a:effectLst/>
                          <a:latin typeface="Sylfaen"/>
                          <a:ea typeface="Calibri"/>
                          <a:cs typeface="Times New Roman"/>
                        </a:rPr>
                        <a:t>საწარმოს</a:t>
                      </a:r>
                      <a:r>
                        <a:rPr lang="ka-GE" sz="1100" dirty="0">
                          <a:effectLst/>
                          <a:latin typeface="Calibri"/>
                          <a:ea typeface="Calibri"/>
                          <a:cs typeface="Times New Roman"/>
                        </a:rPr>
                        <a:t> </a:t>
                      </a:r>
                      <a:r>
                        <a:rPr lang="ka-GE" sz="1100" dirty="0">
                          <a:effectLst/>
                          <a:latin typeface="Sylfaen"/>
                          <a:ea typeface="Calibri"/>
                          <a:cs typeface="Times New Roman"/>
                        </a:rPr>
                        <a:t>ტექნოლოგიური</a:t>
                      </a:r>
                      <a:r>
                        <a:rPr lang="ka-GE" sz="1100" dirty="0">
                          <a:effectLst/>
                          <a:latin typeface="Calibri"/>
                          <a:ea typeface="Calibri"/>
                          <a:cs typeface="Times New Roman"/>
                        </a:rPr>
                        <a:t> </a:t>
                      </a:r>
                      <a:r>
                        <a:rPr lang="ka-GE" sz="1100" dirty="0">
                          <a:effectLst/>
                          <a:latin typeface="Sylfaen"/>
                          <a:ea typeface="Calibri"/>
                          <a:cs typeface="Times New Roman"/>
                        </a:rPr>
                        <a:t>პროცესის</a:t>
                      </a:r>
                      <a:r>
                        <a:rPr lang="ka-GE" sz="1100" dirty="0">
                          <a:effectLst/>
                          <a:latin typeface="Calibri"/>
                          <a:ea typeface="Calibri"/>
                          <a:cs typeface="Times New Roman"/>
                        </a:rPr>
                        <a:t> </a:t>
                      </a:r>
                      <a:r>
                        <a:rPr lang="ka-GE" sz="1100" dirty="0">
                          <a:effectLst/>
                          <a:latin typeface="Sylfaen"/>
                          <a:ea typeface="Calibri"/>
                          <a:cs typeface="Times New Roman"/>
                        </a:rPr>
                        <a:t>შეჩერება</a:t>
                      </a:r>
                      <a:r>
                        <a:rPr lang="ka-GE" sz="1100" dirty="0">
                          <a:effectLst/>
                          <a:latin typeface="Calibri"/>
                          <a:ea typeface="Calibri"/>
                          <a:cs typeface="Times New Roman"/>
                        </a:rPr>
                        <a:t>.</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მუდმივად</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6756">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რეზერვუარების</a:t>
                      </a:r>
                      <a:r>
                        <a:rPr lang="ka-GE" sz="1100" dirty="0">
                          <a:effectLst/>
                          <a:latin typeface="Calibri"/>
                          <a:ea typeface="Calibri"/>
                          <a:cs typeface="Times New Roman"/>
                        </a:rPr>
                        <a:t> </a:t>
                      </a:r>
                      <a:r>
                        <a:rPr lang="ka-GE" sz="1100" dirty="0">
                          <a:effectLst/>
                          <a:latin typeface="Sylfaen"/>
                          <a:ea typeface="Calibri"/>
                          <a:cs typeface="Times New Roman"/>
                        </a:rPr>
                        <a:t>აირგამათანაბრებელი</a:t>
                      </a:r>
                      <a:r>
                        <a:rPr lang="ka-GE" sz="1100" dirty="0">
                          <a:effectLst/>
                          <a:latin typeface="Calibri"/>
                          <a:ea typeface="Calibri"/>
                          <a:cs typeface="Times New Roman"/>
                        </a:rPr>
                        <a:t> </a:t>
                      </a:r>
                      <a:r>
                        <a:rPr lang="ka-GE" sz="1100" dirty="0">
                          <a:effectLst/>
                          <a:latin typeface="Sylfaen"/>
                          <a:ea typeface="Calibri"/>
                          <a:cs typeface="Times New Roman"/>
                        </a:rPr>
                        <a:t>სისტემის</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ნახშირწყალბადოვანი აირების გამწმენდი</a:t>
                      </a:r>
                      <a:r>
                        <a:rPr lang="ka-GE" sz="1100" dirty="0">
                          <a:effectLst/>
                          <a:latin typeface="Calibri"/>
                          <a:ea typeface="Calibri"/>
                          <a:cs typeface="Times New Roman"/>
                        </a:rPr>
                        <a:t> </a:t>
                      </a:r>
                      <a:r>
                        <a:rPr lang="ka-GE" sz="1100" dirty="0">
                          <a:effectLst/>
                          <a:latin typeface="Sylfaen"/>
                          <a:ea typeface="Calibri"/>
                          <a:cs typeface="Times New Roman"/>
                        </a:rPr>
                        <a:t>სარეკუპერაციო დანადგარის ექსპლუატაციის</a:t>
                      </a:r>
                      <a:r>
                        <a:rPr lang="ka-GE" sz="1100" dirty="0">
                          <a:effectLst/>
                          <a:latin typeface="Calibri"/>
                          <a:ea typeface="Calibri"/>
                          <a:cs typeface="Times New Roman"/>
                        </a:rPr>
                        <a:t> </a:t>
                      </a:r>
                      <a:r>
                        <a:rPr lang="ka-GE" sz="1100" dirty="0">
                          <a:effectLst/>
                          <a:latin typeface="Sylfaen"/>
                          <a:ea typeface="Calibri"/>
                          <a:cs typeface="Times New Roman"/>
                        </a:rPr>
                        <a:t>რეგლამენტის მოთხოვნათა შესრულების უზრუნველყოფა</a:t>
                      </a:r>
                      <a:r>
                        <a:rPr lang="ka-GE" sz="1100" dirty="0">
                          <a:effectLst/>
                          <a:latin typeface="Calibri"/>
                          <a:ea typeface="Calibri"/>
                          <a:cs typeface="Times New Roman"/>
                        </a:rPr>
                        <a:t>.</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მუდმივად</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2431">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რეზერვუარების</a:t>
                      </a:r>
                      <a:r>
                        <a:rPr lang="ka-GE" sz="1100" dirty="0">
                          <a:effectLst/>
                          <a:latin typeface="Calibri"/>
                          <a:ea typeface="Calibri"/>
                          <a:cs typeface="Times New Roman"/>
                        </a:rPr>
                        <a:t> </a:t>
                      </a:r>
                      <a:r>
                        <a:rPr lang="ka-GE" sz="1100" dirty="0">
                          <a:effectLst/>
                          <a:latin typeface="Sylfaen"/>
                          <a:ea typeface="Calibri"/>
                          <a:cs typeface="Times New Roman"/>
                        </a:rPr>
                        <a:t>აირგამათანაბრებელი</a:t>
                      </a:r>
                      <a:r>
                        <a:rPr lang="ka-GE" sz="1100" dirty="0">
                          <a:effectLst/>
                          <a:latin typeface="Calibri"/>
                          <a:ea typeface="Calibri"/>
                          <a:cs typeface="Times New Roman"/>
                        </a:rPr>
                        <a:t> </a:t>
                      </a:r>
                      <a:r>
                        <a:rPr lang="ka-GE" sz="1100" dirty="0">
                          <a:effectLst/>
                          <a:latin typeface="Sylfaen"/>
                          <a:ea typeface="Calibri"/>
                          <a:cs typeface="Times New Roman"/>
                        </a:rPr>
                        <a:t>სისტემის</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ნახშირწყალბადოვანი აირების გამწმენდი</a:t>
                      </a:r>
                      <a:r>
                        <a:rPr lang="ka-GE" sz="1100" dirty="0">
                          <a:effectLst/>
                          <a:latin typeface="Calibri"/>
                          <a:ea typeface="Calibri"/>
                          <a:cs typeface="Times New Roman"/>
                        </a:rPr>
                        <a:t> </a:t>
                      </a:r>
                      <a:r>
                        <a:rPr lang="ka-GE" sz="1100" dirty="0">
                          <a:effectLst/>
                          <a:latin typeface="Sylfaen"/>
                          <a:ea typeface="Calibri"/>
                          <a:cs typeface="Times New Roman"/>
                        </a:rPr>
                        <a:t>სარეკუპერაციო დანადგარის ექსპლუატაციის</a:t>
                      </a:r>
                      <a:r>
                        <a:rPr lang="ka-GE" sz="1100" dirty="0">
                          <a:effectLst/>
                          <a:latin typeface="Calibri"/>
                          <a:ea typeface="Calibri"/>
                          <a:cs typeface="Times New Roman"/>
                        </a:rPr>
                        <a:t> </a:t>
                      </a:r>
                      <a:r>
                        <a:rPr lang="ka-GE" sz="1100" dirty="0">
                          <a:effectLst/>
                          <a:latin typeface="Sylfaen"/>
                          <a:ea typeface="Calibri"/>
                          <a:cs typeface="Times New Roman"/>
                        </a:rPr>
                        <a:t> ტექნიკური და ტექნოლოგიური პარამეტრების გაუარესების შემთხვევაში </a:t>
                      </a:r>
                      <a:r>
                        <a:rPr lang="ka-GE" sz="1100" dirty="0">
                          <a:effectLst/>
                          <a:latin typeface="Calibri"/>
                          <a:ea typeface="Calibri"/>
                          <a:cs typeface="Times New Roman"/>
                        </a:rPr>
                        <a:t> </a:t>
                      </a:r>
                      <a:r>
                        <a:rPr lang="ka-GE" sz="1100" dirty="0">
                          <a:effectLst/>
                          <a:latin typeface="Sylfaen"/>
                          <a:ea typeface="Calibri"/>
                          <a:cs typeface="Sylfaen"/>
                        </a:rPr>
                        <a:t>ნავთობპროდუქტების</a:t>
                      </a:r>
                      <a:r>
                        <a:rPr lang="ka-GE" sz="1100" dirty="0">
                          <a:effectLst/>
                          <a:latin typeface="Calibri"/>
                          <a:ea typeface="Calibri"/>
                          <a:cs typeface="Times New Roman"/>
                        </a:rPr>
                        <a:t> </a:t>
                      </a:r>
                      <a:r>
                        <a:rPr lang="ka-GE" sz="1100" dirty="0">
                          <a:effectLst/>
                          <a:latin typeface="Sylfaen"/>
                          <a:ea typeface="Calibri"/>
                          <a:cs typeface="Sylfaen"/>
                        </a:rPr>
                        <a:t>გადატვირთვის</a:t>
                      </a:r>
                      <a:r>
                        <a:rPr lang="ka-GE" sz="1100" dirty="0">
                          <a:effectLst/>
                          <a:latin typeface="Calibri"/>
                          <a:ea typeface="Calibri"/>
                          <a:cs typeface="Times New Roman"/>
                        </a:rPr>
                        <a:t> </a:t>
                      </a:r>
                      <a:r>
                        <a:rPr lang="ka-GE" sz="1100" dirty="0">
                          <a:effectLst/>
                          <a:latin typeface="Sylfaen"/>
                          <a:ea typeface="Calibri"/>
                          <a:cs typeface="Sylfaen"/>
                        </a:rPr>
                        <a:t>ტექნოლოგიური</a:t>
                      </a:r>
                      <a:r>
                        <a:rPr lang="ka-GE" sz="1100" dirty="0">
                          <a:effectLst/>
                          <a:latin typeface="Calibri"/>
                          <a:ea typeface="Calibri"/>
                          <a:cs typeface="Times New Roman"/>
                        </a:rPr>
                        <a:t> </a:t>
                      </a:r>
                      <a:r>
                        <a:rPr lang="ka-GE" sz="1100" dirty="0">
                          <a:effectLst/>
                          <a:latin typeface="Sylfaen"/>
                          <a:ea typeface="Calibri"/>
                          <a:cs typeface="Sylfaen"/>
                        </a:rPr>
                        <a:t>პროცესის შეჩერება</a:t>
                      </a:r>
                      <a:r>
                        <a:rPr lang="ka-GE" sz="1100" dirty="0">
                          <a:effectLst/>
                          <a:latin typeface="Calibri"/>
                          <a:ea typeface="Calibri"/>
                          <a:cs typeface="Times New Roman"/>
                        </a:rPr>
                        <a:t> </a:t>
                      </a:r>
                      <a:r>
                        <a:rPr lang="ka-GE" sz="1100" dirty="0">
                          <a:effectLst/>
                          <a:latin typeface="Sylfaen"/>
                          <a:ea typeface="Calibri"/>
                          <a:cs typeface="Sylfaen"/>
                        </a:rPr>
                        <a:t>და</a:t>
                      </a:r>
                      <a:r>
                        <a:rPr lang="ka-GE" sz="1100" dirty="0">
                          <a:effectLst/>
                          <a:latin typeface="Calibri"/>
                          <a:ea typeface="Calibri"/>
                          <a:cs typeface="Times New Roman"/>
                        </a:rPr>
                        <a:t> </a:t>
                      </a:r>
                      <a:r>
                        <a:rPr lang="ka-GE" sz="1100" dirty="0">
                          <a:effectLst/>
                          <a:latin typeface="Sylfaen"/>
                          <a:ea typeface="Calibri"/>
                          <a:cs typeface="Sylfaen"/>
                        </a:rPr>
                        <a:t>აუცილებელი</a:t>
                      </a:r>
                      <a:r>
                        <a:rPr lang="ka-GE" sz="1100" dirty="0">
                          <a:effectLst/>
                          <a:latin typeface="Calibri"/>
                          <a:ea typeface="Calibri"/>
                          <a:cs typeface="Times New Roman"/>
                        </a:rPr>
                        <a:t> </a:t>
                      </a:r>
                      <a:r>
                        <a:rPr lang="ka-GE" sz="1100" dirty="0">
                          <a:effectLst/>
                          <a:latin typeface="Sylfaen"/>
                          <a:ea typeface="Calibri"/>
                          <a:cs typeface="Sylfaen"/>
                        </a:rPr>
                        <a:t>სარემონტო</a:t>
                      </a:r>
                      <a:r>
                        <a:rPr lang="ka-GE" sz="1100" dirty="0">
                          <a:effectLst/>
                          <a:latin typeface="Sylfaen"/>
                          <a:ea typeface="Calibri"/>
                          <a:cs typeface="Times New Roman"/>
                        </a:rPr>
                        <a:t>-</a:t>
                      </a:r>
                      <a:r>
                        <a:rPr lang="ka-GE" sz="1100" dirty="0">
                          <a:effectLst/>
                          <a:latin typeface="Sylfaen"/>
                          <a:ea typeface="Calibri"/>
                          <a:cs typeface="Sylfaen"/>
                        </a:rPr>
                        <a:t>ტექნიკური</a:t>
                      </a:r>
                      <a:r>
                        <a:rPr lang="ka-GE" sz="1100" dirty="0">
                          <a:effectLst/>
                          <a:latin typeface="Calibri"/>
                          <a:ea typeface="Calibri"/>
                          <a:cs typeface="Times New Roman"/>
                        </a:rPr>
                        <a:t> </a:t>
                      </a:r>
                      <a:r>
                        <a:rPr lang="ka-GE" sz="1100" dirty="0">
                          <a:effectLst/>
                          <a:latin typeface="Sylfaen"/>
                          <a:ea typeface="Calibri"/>
                          <a:cs typeface="Sylfaen"/>
                        </a:rPr>
                        <a:t>ღონისძიებების განხორციელება</a:t>
                      </a:r>
                      <a:r>
                        <a:rPr lang="ka-GE" sz="1100" dirty="0">
                          <a:effectLst/>
                          <a:latin typeface="Calibri"/>
                          <a:ea typeface="Calibri"/>
                          <a:cs typeface="Times New Roman"/>
                        </a:rPr>
                        <a:t> </a:t>
                      </a:r>
                      <a:r>
                        <a:rPr lang="ka-GE" sz="1100" dirty="0">
                          <a:effectLst/>
                          <a:latin typeface="Sylfaen"/>
                          <a:ea typeface="Calibri"/>
                          <a:cs typeface="Sylfaen"/>
                        </a:rPr>
                        <a:t>აირგამწმენდი</a:t>
                      </a:r>
                      <a:r>
                        <a:rPr lang="ka-GE" sz="1100" dirty="0">
                          <a:effectLst/>
                          <a:latin typeface="Calibri"/>
                          <a:ea typeface="Calibri"/>
                          <a:cs typeface="Times New Roman"/>
                        </a:rPr>
                        <a:t> </a:t>
                      </a:r>
                      <a:r>
                        <a:rPr lang="ka-GE" sz="1100" dirty="0">
                          <a:effectLst/>
                          <a:latin typeface="Sylfaen"/>
                          <a:ea typeface="Calibri"/>
                          <a:cs typeface="Sylfaen"/>
                        </a:rPr>
                        <a:t>დანადგარის</a:t>
                      </a:r>
                      <a:r>
                        <a:rPr lang="ka-GE" sz="1100" dirty="0">
                          <a:effectLst/>
                          <a:latin typeface="Calibri"/>
                          <a:ea typeface="Calibri"/>
                          <a:cs typeface="Times New Roman"/>
                        </a:rPr>
                        <a:t> </a:t>
                      </a:r>
                      <a:r>
                        <a:rPr lang="ka-GE" sz="1100" dirty="0">
                          <a:effectLst/>
                          <a:latin typeface="Sylfaen"/>
                          <a:ea typeface="Calibri"/>
                          <a:cs typeface="Sylfaen"/>
                        </a:rPr>
                        <a:t>და</a:t>
                      </a:r>
                      <a:r>
                        <a:rPr lang="ka-GE" sz="1100" dirty="0">
                          <a:effectLst/>
                          <a:latin typeface="Calibri"/>
                          <a:ea typeface="Calibri"/>
                          <a:cs typeface="Times New Roman"/>
                        </a:rPr>
                        <a:t> </a:t>
                      </a:r>
                      <a:r>
                        <a:rPr lang="ka-GE" sz="1100" dirty="0">
                          <a:effectLst/>
                          <a:latin typeface="Sylfaen"/>
                          <a:ea typeface="Calibri"/>
                          <a:cs typeface="Sylfaen"/>
                        </a:rPr>
                        <a:t>აირგამათანაბრებელი</a:t>
                      </a:r>
                      <a:r>
                        <a:rPr lang="ka-GE" sz="1100" dirty="0">
                          <a:effectLst/>
                          <a:latin typeface="Calibri"/>
                          <a:ea typeface="Calibri"/>
                          <a:cs typeface="Times New Roman"/>
                        </a:rPr>
                        <a:t> </a:t>
                      </a:r>
                      <a:r>
                        <a:rPr lang="ka-GE" sz="1100" dirty="0">
                          <a:effectLst/>
                          <a:latin typeface="Sylfaen"/>
                          <a:ea typeface="Calibri"/>
                          <a:cs typeface="Sylfaen"/>
                        </a:rPr>
                        <a:t>სისტემის</a:t>
                      </a:r>
                      <a:r>
                        <a:rPr lang="ka-GE" sz="1100" dirty="0">
                          <a:effectLst/>
                          <a:latin typeface="Calibri"/>
                          <a:ea typeface="Calibri"/>
                          <a:cs typeface="Times New Roman"/>
                        </a:rPr>
                        <a:t> </a:t>
                      </a:r>
                      <a:r>
                        <a:rPr lang="ka-GE" sz="1100" dirty="0">
                          <a:effectLst/>
                          <a:latin typeface="Sylfaen"/>
                          <a:ea typeface="Calibri"/>
                          <a:cs typeface="Sylfaen"/>
                        </a:rPr>
                        <a:t>ტექნიკური</a:t>
                      </a:r>
                      <a:r>
                        <a:rPr lang="ka-GE" sz="1100" dirty="0">
                          <a:effectLst/>
                          <a:latin typeface="Calibri"/>
                          <a:ea typeface="Calibri"/>
                          <a:cs typeface="Times New Roman"/>
                        </a:rPr>
                        <a:t> </a:t>
                      </a:r>
                      <a:r>
                        <a:rPr lang="ka-GE" sz="1100" dirty="0">
                          <a:effectLst/>
                          <a:latin typeface="Sylfaen"/>
                          <a:ea typeface="Calibri"/>
                          <a:cs typeface="Sylfaen"/>
                        </a:rPr>
                        <a:t>მდგომარეობის</a:t>
                      </a:r>
                      <a:r>
                        <a:rPr lang="ka-GE" sz="1100" dirty="0">
                          <a:effectLst/>
                          <a:latin typeface="Calibri"/>
                          <a:ea typeface="Calibri"/>
                          <a:cs typeface="Times New Roman"/>
                        </a:rPr>
                        <a:t> </a:t>
                      </a:r>
                      <a:r>
                        <a:rPr lang="ka-GE" sz="1100" dirty="0">
                          <a:effectLst/>
                          <a:latin typeface="Sylfaen"/>
                          <a:ea typeface="Calibri"/>
                          <a:cs typeface="Sylfaen"/>
                        </a:rPr>
                        <a:t>მოსაწესრიგებლად</a:t>
                      </a:r>
                      <a:r>
                        <a:rPr lang="ka-GE" sz="1100" dirty="0">
                          <a:effectLst/>
                          <a:latin typeface="Calibri"/>
                          <a:ea typeface="Calibri"/>
                          <a:cs typeface="Times New Roman"/>
                        </a:rPr>
                        <a:t>.</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მუდმივად</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4901">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ნავთობის და ნავთოპროდუქტების შესანახი რეზერვუარების ტექნიკური კონტროლის და  მიმდინარე და კაპიტალური შეკეთების ღონისძიებების განხორციელება.</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smtClean="0">
                          <a:effectLst/>
                          <a:latin typeface="Sylfaen"/>
                          <a:ea typeface="Calibri"/>
                          <a:cs typeface="Times New Roman"/>
                        </a:rPr>
                        <a:t>გეგმიურად</a:t>
                      </a:r>
                      <a:endParaRPr lang="ru-RU" sz="1100" dirty="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06770">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რეზერვუარების სასუნთქი სარქველების ტექნიკური კონტროლის და მიმდინარე და კაპიტალური შეკეთების ღონისძიებების განხორციელება.</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smtClean="0">
                          <a:effectLst/>
                          <a:latin typeface="Sylfaen"/>
                          <a:ea typeface="Calibri"/>
                          <a:cs typeface="Times New Roman"/>
                        </a:rPr>
                        <a:t>გეგმიურად</a:t>
                      </a:r>
                      <a:endParaRPr lang="ru-RU" sz="1100" dirty="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6770">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საქვაბის საკვამლე აირებში მავნე ნივთიერებათა კონცენტრაციის კორექტირებისათვის  ქვაბებში ბუნებრივი აირის  წვის პროცესის ოპტიმიზაციის ღონისძიებების განხორციელება.</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smtClean="0">
                          <a:effectLst/>
                          <a:latin typeface="Sylfaen"/>
                          <a:ea typeface="Calibri"/>
                          <a:cs typeface="Times New Roman"/>
                        </a:rPr>
                        <a:t>გეგმიურად</a:t>
                      </a:r>
                      <a:endParaRPr lang="ru-RU" sz="1100" dirty="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6770">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სატრანსპორტო</a:t>
                      </a:r>
                      <a:r>
                        <a:rPr lang="ka-GE" sz="1100" dirty="0">
                          <a:effectLst/>
                          <a:latin typeface="Calibri"/>
                          <a:ea typeface="Calibri"/>
                          <a:cs typeface="Times New Roman"/>
                        </a:rPr>
                        <a:t> </a:t>
                      </a:r>
                      <a:r>
                        <a:rPr lang="ka-GE" sz="1100" dirty="0">
                          <a:effectLst/>
                          <a:latin typeface="Sylfaen"/>
                          <a:ea typeface="Calibri"/>
                          <a:cs typeface="Times New Roman"/>
                        </a:rPr>
                        <a:t>საშუალებების</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შიდაწვის</a:t>
                      </a:r>
                      <a:r>
                        <a:rPr lang="ka-GE" sz="1100" dirty="0">
                          <a:effectLst/>
                          <a:latin typeface="Calibri"/>
                          <a:ea typeface="Calibri"/>
                          <a:cs typeface="Times New Roman"/>
                        </a:rPr>
                        <a:t> </a:t>
                      </a:r>
                      <a:r>
                        <a:rPr lang="ka-GE" sz="1100" dirty="0">
                          <a:effectLst/>
                          <a:latin typeface="Sylfaen"/>
                          <a:ea typeface="Calibri"/>
                          <a:cs typeface="Times New Roman"/>
                        </a:rPr>
                        <a:t>ძრავაზე</a:t>
                      </a:r>
                      <a:r>
                        <a:rPr lang="ka-GE" sz="1100" dirty="0">
                          <a:effectLst/>
                          <a:latin typeface="Calibri"/>
                          <a:ea typeface="Calibri"/>
                          <a:cs typeface="Times New Roman"/>
                        </a:rPr>
                        <a:t> </a:t>
                      </a:r>
                      <a:r>
                        <a:rPr lang="ka-GE" sz="1100" dirty="0">
                          <a:effectLst/>
                          <a:latin typeface="Sylfaen"/>
                          <a:ea typeface="Calibri"/>
                          <a:cs typeface="Times New Roman"/>
                        </a:rPr>
                        <a:t>მომუშავე</a:t>
                      </a:r>
                      <a:r>
                        <a:rPr lang="ka-GE" sz="1100" dirty="0">
                          <a:effectLst/>
                          <a:latin typeface="Calibri"/>
                          <a:ea typeface="Calibri"/>
                          <a:cs typeface="Times New Roman"/>
                        </a:rPr>
                        <a:t> </a:t>
                      </a:r>
                      <a:r>
                        <a:rPr lang="ka-GE" sz="1100" dirty="0">
                          <a:effectLst/>
                          <a:latin typeface="Sylfaen"/>
                          <a:ea typeface="Calibri"/>
                          <a:cs typeface="Times New Roman"/>
                        </a:rPr>
                        <a:t>მექანიზმების</a:t>
                      </a:r>
                      <a:r>
                        <a:rPr lang="ka-GE" sz="1100" dirty="0">
                          <a:effectLst/>
                          <a:latin typeface="Calibri"/>
                          <a:ea typeface="Calibri"/>
                          <a:cs typeface="Times New Roman"/>
                        </a:rPr>
                        <a:t>  </a:t>
                      </a:r>
                      <a:r>
                        <a:rPr lang="ka-GE" sz="1100" dirty="0">
                          <a:effectLst/>
                          <a:latin typeface="Sylfaen"/>
                          <a:ea typeface="Calibri"/>
                          <a:cs typeface="Times New Roman"/>
                        </a:rPr>
                        <a:t>ძრავების</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კარბურატორული</a:t>
                      </a:r>
                      <a:r>
                        <a:rPr lang="ka-GE" sz="1100" dirty="0">
                          <a:effectLst/>
                          <a:latin typeface="Calibri"/>
                          <a:ea typeface="Calibri"/>
                          <a:cs typeface="Times New Roman"/>
                        </a:rPr>
                        <a:t> </a:t>
                      </a:r>
                      <a:r>
                        <a:rPr lang="ka-GE" sz="1100" dirty="0">
                          <a:effectLst/>
                          <a:latin typeface="Sylfaen"/>
                          <a:ea typeface="Calibri"/>
                          <a:cs typeface="Times New Roman"/>
                        </a:rPr>
                        <a:t>სისტემების</a:t>
                      </a:r>
                      <a:r>
                        <a:rPr lang="ka-GE" sz="1100" dirty="0">
                          <a:effectLst/>
                          <a:latin typeface="Calibri"/>
                          <a:ea typeface="Calibri"/>
                          <a:cs typeface="Times New Roman"/>
                        </a:rPr>
                        <a:t> </a:t>
                      </a:r>
                      <a:r>
                        <a:rPr lang="ka-GE" sz="1100" dirty="0">
                          <a:effectLst/>
                          <a:latin typeface="Sylfaen"/>
                          <a:ea typeface="Calibri"/>
                          <a:cs typeface="Times New Roman"/>
                        </a:rPr>
                        <a:t>კონტროლი</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რეგულირება</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smtClean="0">
                          <a:effectLst/>
                          <a:latin typeface="Sylfaen"/>
                          <a:ea typeface="Calibri"/>
                          <a:cs typeface="Times New Roman"/>
                        </a:rPr>
                        <a:t>გეგმიურად</a:t>
                      </a:r>
                      <a:endParaRPr lang="ru-RU" sz="1100" dirty="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5661248"/>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5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721347292"/>
              </p:ext>
            </p:extLst>
          </p:nvPr>
        </p:nvGraphicFramePr>
        <p:xfrm>
          <a:off x="31282" y="1070739"/>
          <a:ext cx="9112718" cy="4768596"/>
        </p:xfrm>
        <a:graphic>
          <a:graphicData uri="http://schemas.openxmlformats.org/drawingml/2006/table">
            <a:tbl>
              <a:tblPr firstRow="1" firstCol="1" lastRow="1" lastCol="1" bandRow="1" bandCol="1"/>
              <a:tblGrid>
                <a:gridCol w="2020438">
                  <a:extLst>
                    <a:ext uri="{9D8B030D-6E8A-4147-A177-3AD203B41FA5}">
                      <a16:colId xmlns:a16="http://schemas.microsoft.com/office/drawing/2014/main" val="20000"/>
                    </a:ext>
                  </a:extLst>
                </a:gridCol>
                <a:gridCol w="5981500">
                  <a:extLst>
                    <a:ext uri="{9D8B030D-6E8A-4147-A177-3AD203B41FA5}">
                      <a16:colId xmlns:a16="http://schemas.microsoft.com/office/drawing/2014/main" val="20001"/>
                    </a:ext>
                  </a:extLst>
                </a:gridCol>
                <a:gridCol w="1110780">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1">
                          <a:solidFill>
                            <a:srgbClr val="002060"/>
                          </a:solidFill>
                          <a:effectLst/>
                          <a:latin typeface="Sylfaen"/>
                          <a:ea typeface="Calibri"/>
                          <a:cs typeface="Times New Roman"/>
                        </a:rPr>
                        <a:t>ასპექტი/ შესაძლო </a:t>
                      </a:r>
                      <a:r>
                        <a:rPr lang="en-US" sz="1400" b="1">
                          <a:solidFill>
                            <a:srgbClr val="002060"/>
                          </a:solidFill>
                          <a:effectLst/>
                          <a:latin typeface="Sylfaen"/>
                          <a:ea typeface="Calibri"/>
                          <a:cs typeface="Times New Roman"/>
                        </a:rPr>
                        <a:t>ნეგატიური ზემოქმედება</a:t>
                      </a:r>
                      <a:r>
                        <a:rPr lang="ka-GE" sz="1400" b="1">
                          <a:solidFill>
                            <a:srgbClr val="002060"/>
                          </a:solidFill>
                          <a:effectLst/>
                          <a:latin typeface="Sylfaen"/>
                          <a:ea typeface="Calibri"/>
                          <a:cs typeface="Times New Roman"/>
                        </a:rPr>
                        <a:t>/, ზემოქმედების დონე</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შესრულების ვადა</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81743">
                <a:tc rowSpan="6">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-ატმოსფერულ ჰაერში მავნე ნივთიერებების</a:t>
                      </a:r>
                      <a:endParaRPr lang="ru-RU" sz="1400">
                        <a:solidFill>
                          <a:srgbClr val="002060"/>
                        </a:solidFill>
                        <a:effectLst/>
                        <a:latin typeface="Calibri"/>
                        <a:ea typeface="Calibri"/>
                        <a:cs typeface="Times New Roman"/>
                      </a:endParaRPr>
                    </a:p>
                    <a:p>
                      <a:pPr>
                        <a:lnSpc>
                          <a:spcPct val="115000"/>
                        </a:lnSpc>
                        <a:spcAft>
                          <a:spcPts val="0"/>
                        </a:spcAft>
                      </a:pPr>
                      <a:r>
                        <a:rPr lang="ka-GE" sz="1400">
                          <a:solidFill>
                            <a:srgbClr val="002060"/>
                          </a:solidFill>
                          <a:effectLst/>
                          <a:latin typeface="Sylfaen"/>
                          <a:ea typeface="Calibri"/>
                          <a:cs typeface="Times New Roman"/>
                        </a:rPr>
                        <a:t>გაფრქვევა.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Calibri"/>
                          <a:cs typeface="Times New Roman"/>
                        </a:rPr>
                        <a:t>ზემოქმედება</a:t>
                      </a:r>
                      <a:r>
                        <a:rPr lang="ka-GE" sz="1400">
                          <a:solidFill>
                            <a:srgbClr val="002060"/>
                          </a:solidFill>
                          <a:effectLst/>
                          <a:latin typeface="Sylfaen"/>
                          <a:ea typeface="Calibri"/>
                          <a:cs typeface="Times New Roman"/>
                        </a:rPr>
                        <a:t> -ატმოსფერული ჰაერის დაბინძურება, ატმოსფერულ ჰაერში ნავთობპროდუქტების სუნის გავრცელება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a:solidFill>
                            <a:srgbClr val="002060"/>
                          </a:solidFill>
                          <a:effectLst/>
                          <a:latin typeface="Sylfaen"/>
                          <a:ea typeface="Calibri"/>
                          <a:cs typeface="Times New Roman"/>
                        </a:rPr>
                        <a:t>ზემოქმედების დონე-</a:t>
                      </a:r>
                      <a:r>
                        <a:rPr lang="ka-GE" sz="1400">
                          <a:solidFill>
                            <a:srgbClr val="002060"/>
                          </a:solidFill>
                          <a:effectLst/>
                          <a:latin typeface="Sylfaen"/>
                          <a:ea typeface="Calibri"/>
                          <a:cs typeface="Times New Roman"/>
                        </a:rPr>
                        <a:t> საშუალოზე დაბალი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mj-lt"/>
                        <a:buAutoNum type="arabicPeriod"/>
                      </a:pPr>
                      <a:r>
                        <a:rPr lang="ka-GE" sz="1400">
                          <a:solidFill>
                            <a:srgbClr val="002060"/>
                          </a:solidFill>
                          <a:effectLst/>
                          <a:latin typeface="Sylfaen"/>
                          <a:ea typeface="Calibri"/>
                          <a:cs typeface="Times New Roman"/>
                        </a:rPr>
                        <a:t>სატრანსპორტო</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საშუალებების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და</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შიდაწვის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ძრავაზე</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მომუშავე</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მექანიზმების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ძრავების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და</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კარბურატორული</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სისტემების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კონტროლი</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და</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რეგულირება</a:t>
                      </a:r>
                      <a:endParaRPr lang="ru-RU" sz="140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გეგმიურად</a:t>
                      </a:r>
                      <a:endParaRPr lang="ru-RU" sz="1400">
                        <a:solidFill>
                          <a:srgbClr val="002060"/>
                        </a:solidFill>
                        <a:effectLst/>
                        <a:latin typeface="Calibri"/>
                        <a:ea typeface="Calibri"/>
                        <a:cs typeface="Times New Roman"/>
                      </a:endParaRPr>
                    </a:p>
                    <a:p>
                      <a:pPr>
                        <a:lnSpc>
                          <a:spcPct val="115000"/>
                        </a:lnSpc>
                        <a:spcAft>
                          <a:spcPts val="0"/>
                        </a:spcAft>
                      </a:pPr>
                      <a:r>
                        <a:rPr lang="ka-GE" sz="1400">
                          <a:solidFill>
                            <a:srgbClr val="002060"/>
                          </a:solidFill>
                          <a:effectLst/>
                          <a:latin typeface="Sylfaen"/>
                          <a:ea typeface="Calibri"/>
                          <a:cs typeface="Times New Roman"/>
                        </a:rPr>
                        <a:t> </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248">
                <a:tc vMerge="1">
                  <a:txBody>
                    <a:bodyPr/>
                    <a:lstStyle/>
                    <a:p>
                      <a:endParaRPr lang="ru-RU"/>
                    </a:p>
                  </a:txBody>
                  <a:tcPr/>
                </a:tc>
                <a:tc>
                  <a:txBody>
                    <a:bodyPr/>
                    <a:lstStyle/>
                    <a:p>
                      <a:pPr marL="342900" lvl="0" indent="-342900">
                        <a:spcAft>
                          <a:spcPts val="0"/>
                        </a:spcAft>
                        <a:buFont typeface="+mj-lt"/>
                        <a:buAutoNum type="arabicPeriod"/>
                      </a:pPr>
                      <a:r>
                        <a:rPr lang="ka-GE" sz="1400">
                          <a:solidFill>
                            <a:srgbClr val="002060"/>
                          </a:solidFill>
                          <a:effectLst/>
                          <a:latin typeface="Sylfaen"/>
                          <a:ea typeface="Calibri"/>
                          <a:cs typeface="Times New Roman"/>
                        </a:rPr>
                        <a:t>შედუღების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სამუშაოების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წარმოება</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გადახურული</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ფარდულის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ქვეშ</a:t>
                      </a:r>
                      <a:endParaRPr lang="ru-RU" sz="140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300">
                <a:tc vMerge="1">
                  <a:txBody>
                    <a:bodyPr/>
                    <a:lstStyle/>
                    <a:p>
                      <a:endParaRPr lang="ru-RU"/>
                    </a:p>
                  </a:txBody>
                  <a:tcPr/>
                </a:tc>
                <a:tc>
                  <a:txBody>
                    <a:bodyPr/>
                    <a:lstStyle/>
                    <a:p>
                      <a:pPr marL="342900" lvl="0" indent="-342900">
                        <a:spcAft>
                          <a:spcPts val="0"/>
                        </a:spcAft>
                        <a:buFont typeface="+mj-lt"/>
                        <a:buAutoNum type="arabicPeriod"/>
                      </a:pPr>
                      <a:r>
                        <a:rPr lang="ka-GE" sz="1400" dirty="0">
                          <a:solidFill>
                            <a:srgbClr val="002060"/>
                          </a:solidFill>
                          <a:effectLst/>
                          <a:latin typeface="Sylfaen"/>
                          <a:ea typeface="Calibri"/>
                          <a:cs typeface="Times New Roman"/>
                        </a:rPr>
                        <a:t>ტანკერების ცარიელი ტანკების დაგზაიანების შემოწმება ნავსადგურის წესების მოთხოვნის გათვალისწინებით -დაგზიანება უნდა იყოს არა უმეტეს </a:t>
                      </a:r>
                      <a:r>
                        <a:rPr lang="ru-RU" sz="1400" dirty="0">
                          <a:solidFill>
                            <a:srgbClr val="002060"/>
                          </a:solidFill>
                          <a:effectLst/>
                          <a:latin typeface="Calibri"/>
                          <a:ea typeface="Calibri"/>
                          <a:cs typeface="Times New Roman"/>
                        </a:rPr>
                        <a:t>5 PPM</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300">
                <a:tc vMerge="1">
                  <a:txBody>
                    <a:bodyPr/>
                    <a:lstStyle/>
                    <a:p>
                      <a:endParaRPr lang="ru-RU"/>
                    </a:p>
                  </a:txBody>
                  <a:tcPr/>
                </a:tc>
                <a:tc>
                  <a:txBody>
                    <a:bodyPr/>
                    <a:lstStyle/>
                    <a:p>
                      <a:pPr marL="342900" lvl="0" indent="-342900">
                        <a:spcAft>
                          <a:spcPts val="0"/>
                        </a:spcAft>
                        <a:buFont typeface="+mj-lt"/>
                        <a:buAutoNum type="arabicPeriod"/>
                      </a:pPr>
                      <a:r>
                        <a:rPr lang="ka-GE" sz="1400">
                          <a:solidFill>
                            <a:srgbClr val="002060"/>
                          </a:solidFill>
                          <a:effectLst/>
                          <a:latin typeface="Sylfaen"/>
                          <a:ea typeface="Calibri"/>
                          <a:cs typeface="Times New Roman"/>
                        </a:rPr>
                        <a:t>ტანკერების დატვირთვის წინ ტანკების ვენტილირების შესახებ მოთხოვნის შესრულებაზე კონტროლი</a:t>
                      </a:r>
                      <a:endParaRPr lang="ru-RU" sz="140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1950">
                <a:tc vMerge="1">
                  <a:txBody>
                    <a:bodyPr/>
                    <a:lstStyle/>
                    <a:p>
                      <a:endParaRPr lang="ru-RU"/>
                    </a:p>
                  </a:txBody>
                  <a:tcPr/>
                </a:tc>
                <a:tc>
                  <a:txBody>
                    <a:bodyPr/>
                    <a:lstStyle/>
                    <a:p>
                      <a:pPr marL="342900" lvl="0" indent="-342900">
                        <a:spcAft>
                          <a:spcPts val="0"/>
                        </a:spcAft>
                        <a:buFont typeface="+mj-lt"/>
                        <a:buAutoNum type="arabicPeriod"/>
                      </a:pPr>
                      <a:r>
                        <a:rPr lang="ka-GE" sz="1400">
                          <a:solidFill>
                            <a:srgbClr val="002060"/>
                          </a:solidFill>
                          <a:effectLst/>
                          <a:latin typeface="Sylfaen"/>
                          <a:ea typeface="Calibri"/>
                          <a:cs typeface="Times New Roman"/>
                        </a:rPr>
                        <a:t>ცალკეული მოძველებული რეზერვუარების პარკების ტექნიკური გადაიარაღების და რეკონსტრუქციის ღონისძიებების გეგმა-გრაფიკის შემუშავება 2021-20</a:t>
                      </a:r>
                      <a:r>
                        <a:rPr lang="ru-RU" sz="1400">
                          <a:solidFill>
                            <a:srgbClr val="002060"/>
                          </a:solidFill>
                          <a:effectLst/>
                          <a:latin typeface="Sylfaen"/>
                          <a:ea typeface="Calibri"/>
                          <a:cs typeface="Times New Roman"/>
                        </a:rPr>
                        <a:t>25 </a:t>
                      </a:r>
                      <a:r>
                        <a:rPr lang="ka-GE" sz="1400">
                          <a:solidFill>
                            <a:srgbClr val="002060"/>
                          </a:solidFill>
                          <a:effectLst/>
                          <a:latin typeface="Sylfaen"/>
                          <a:ea typeface="Calibri"/>
                          <a:cs typeface="Times New Roman"/>
                        </a:rPr>
                        <a:t>და </a:t>
                      </a:r>
                      <a:r>
                        <a:rPr lang="ru-RU" sz="1400">
                          <a:solidFill>
                            <a:srgbClr val="002060"/>
                          </a:solidFill>
                          <a:effectLst/>
                          <a:latin typeface="Sylfaen"/>
                          <a:ea typeface="Calibri"/>
                          <a:cs typeface="Times New Roman"/>
                        </a:rPr>
                        <a:t>2026-2030 </a:t>
                      </a:r>
                      <a:r>
                        <a:rPr lang="ka-GE" sz="1400">
                          <a:solidFill>
                            <a:srgbClr val="002060"/>
                          </a:solidFill>
                          <a:effectLst/>
                          <a:latin typeface="Sylfaen"/>
                          <a:ea typeface="Calibri"/>
                          <a:cs typeface="Times New Roman"/>
                        </a:rPr>
                        <a:t>წლების პერიოდებისთვის და  დამტკიცება</a:t>
                      </a:r>
                      <a:endParaRPr lang="ru-RU" sz="140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2020 წ</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36238">
                <a:tc vMerge="1">
                  <a:txBody>
                    <a:bodyPr/>
                    <a:lstStyle/>
                    <a:p>
                      <a:endParaRPr lang="ru-RU"/>
                    </a:p>
                  </a:txBody>
                  <a:tcPr/>
                </a:tc>
                <a:tc>
                  <a:txBody>
                    <a:bodyPr/>
                    <a:lstStyle/>
                    <a:p>
                      <a:pPr marL="342900" lvl="0" indent="-342900">
                        <a:spcAft>
                          <a:spcPts val="0"/>
                        </a:spcAft>
                        <a:buFont typeface="+mj-lt"/>
                        <a:buAutoNum type="arabicPeriod"/>
                      </a:pPr>
                      <a:r>
                        <a:rPr lang="ka-GE" sz="1400">
                          <a:solidFill>
                            <a:srgbClr val="002060"/>
                          </a:solidFill>
                          <a:effectLst/>
                          <a:latin typeface="Sylfaen"/>
                          <a:ea typeface="Calibri"/>
                          <a:cs typeface="Times New Roman"/>
                        </a:rPr>
                        <a:t>ცალკეული მოძველებული რეზერვუარების პარკების ტექნიკური გადაიარაღების და რეკონსტრუქციის სამუშაოების შესრულება</a:t>
                      </a:r>
                      <a:endParaRPr lang="ru-RU" sz="140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a:solidFill>
                            <a:srgbClr val="002060"/>
                          </a:solidFill>
                          <a:effectLst/>
                          <a:latin typeface="Sylfaen"/>
                          <a:ea typeface="Calibri"/>
                          <a:cs typeface="Times New Roman"/>
                        </a:rPr>
                        <a:t>2021 – 2026</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Sylfaen"/>
                        </a:rPr>
                        <a:t>გეგმა</a:t>
                      </a:r>
                      <a:r>
                        <a:rPr lang="ka-GE" sz="1400" dirty="0">
                          <a:solidFill>
                            <a:srgbClr val="002060"/>
                          </a:solidFill>
                          <a:effectLst/>
                          <a:latin typeface="Sylfaen"/>
                          <a:ea typeface="Calibri"/>
                          <a:cs typeface="Times New Roman"/>
                        </a:rPr>
                        <a:t>-</a:t>
                      </a:r>
                      <a:r>
                        <a:rPr lang="ka-GE" sz="1400" dirty="0">
                          <a:solidFill>
                            <a:srgbClr val="002060"/>
                          </a:solidFill>
                          <a:effectLst/>
                          <a:latin typeface="Sylfaen"/>
                          <a:ea typeface="Calibri"/>
                          <a:cs typeface="Sylfaen"/>
                        </a:rPr>
                        <a:t>გრაფიკის</a:t>
                      </a:r>
                      <a:r>
                        <a:rPr lang="ka-GE" sz="1400" dirty="0">
                          <a:solidFill>
                            <a:srgbClr val="002060"/>
                          </a:solidFill>
                          <a:effectLst/>
                          <a:latin typeface="Sylfaen"/>
                          <a:ea typeface="Calibri"/>
                          <a:cs typeface="Times New Roman"/>
                        </a:rPr>
                        <a:t> </a:t>
                      </a:r>
                      <a:r>
                        <a:rPr lang="ka-GE" sz="1400" dirty="0">
                          <a:solidFill>
                            <a:srgbClr val="002060"/>
                          </a:solidFill>
                          <a:effectLst/>
                          <a:latin typeface="Sylfaen"/>
                          <a:ea typeface="Calibri"/>
                          <a:cs typeface="Sylfaen"/>
                        </a:rPr>
                        <a:t>მიხედვით</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517232"/>
            <a:ext cx="1368152" cy="126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948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939546376"/>
              </p:ext>
            </p:extLst>
          </p:nvPr>
        </p:nvGraphicFramePr>
        <p:xfrm>
          <a:off x="31282" y="1196752"/>
          <a:ext cx="9005214" cy="4373880"/>
        </p:xfrm>
        <a:graphic>
          <a:graphicData uri="http://schemas.openxmlformats.org/drawingml/2006/table">
            <a:tbl>
              <a:tblPr firstRow="1" firstCol="1" lastRow="1" lastCol="1" bandRow="1" bandCol="1"/>
              <a:tblGrid>
                <a:gridCol w="1948430">
                  <a:extLst>
                    <a:ext uri="{9D8B030D-6E8A-4147-A177-3AD203B41FA5}">
                      <a16:colId xmlns:a16="http://schemas.microsoft.com/office/drawing/2014/main" val="20000"/>
                    </a:ext>
                  </a:extLst>
                </a:gridCol>
                <a:gridCol w="604867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1" dirty="0">
                          <a:solidFill>
                            <a:srgbClr val="002060"/>
                          </a:solidFill>
                          <a:effectLst/>
                          <a:latin typeface="Sylfaen"/>
                          <a:ea typeface="Calibri"/>
                          <a:cs typeface="Times New Roman"/>
                        </a:rPr>
                        <a:t>ასპექტი/ შესაძლო </a:t>
                      </a:r>
                      <a:r>
                        <a:rPr lang="en-US" sz="1400" b="1" dirty="0" err="1">
                          <a:solidFill>
                            <a:srgbClr val="002060"/>
                          </a:solidFill>
                          <a:effectLst/>
                          <a:latin typeface="Sylfaen"/>
                          <a:ea typeface="Calibri"/>
                          <a:cs typeface="Times New Roman"/>
                        </a:rPr>
                        <a:t>ნეგატიური</a:t>
                      </a:r>
                      <a:r>
                        <a:rPr lang="en-US" sz="1400" b="1" dirty="0">
                          <a:solidFill>
                            <a:srgbClr val="002060"/>
                          </a:solidFill>
                          <a:effectLst/>
                          <a:latin typeface="Sylfaen"/>
                          <a:ea typeface="Calibri"/>
                          <a:cs typeface="Times New Roman"/>
                        </a:rPr>
                        <a:t> </a:t>
                      </a:r>
                      <a:r>
                        <a:rPr lang="en-US" sz="1400" b="1" dirty="0" err="1">
                          <a:solidFill>
                            <a:srgbClr val="002060"/>
                          </a:solidFill>
                          <a:effectLst/>
                          <a:latin typeface="Sylfaen"/>
                          <a:ea typeface="Calibri"/>
                          <a:cs typeface="Times New Roman"/>
                        </a:rPr>
                        <a:t>ზემოქმედება</a:t>
                      </a:r>
                      <a:r>
                        <a:rPr lang="ka-GE" sz="1400" b="1" dirty="0">
                          <a:solidFill>
                            <a:srgbClr val="002060"/>
                          </a:solidFill>
                          <a:effectLst/>
                          <a:latin typeface="Sylfaen"/>
                          <a:ea typeface="Calibri"/>
                          <a:cs typeface="Times New Roman"/>
                        </a:rPr>
                        <a:t>/, ზემოქმედების დონე</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შესრულების ვადა</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31950">
                <a:tc rowSpan="5">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-ატმოსფერულ ჰაერში მავნე ნივთიერებების</a:t>
                      </a:r>
                      <a:endParaRPr lang="ru-RU" sz="1400">
                        <a:solidFill>
                          <a:srgbClr val="002060"/>
                        </a:solidFill>
                        <a:effectLst/>
                        <a:latin typeface="Calibri"/>
                        <a:ea typeface="Calibri"/>
                        <a:cs typeface="Times New Roman"/>
                      </a:endParaRPr>
                    </a:p>
                    <a:p>
                      <a:pPr>
                        <a:lnSpc>
                          <a:spcPct val="115000"/>
                        </a:lnSpc>
                        <a:spcAft>
                          <a:spcPts val="0"/>
                        </a:spcAft>
                      </a:pPr>
                      <a:r>
                        <a:rPr lang="ka-GE" sz="1400">
                          <a:solidFill>
                            <a:srgbClr val="002060"/>
                          </a:solidFill>
                          <a:effectLst/>
                          <a:latin typeface="Sylfaen"/>
                          <a:ea typeface="Calibri"/>
                          <a:cs typeface="Times New Roman"/>
                        </a:rPr>
                        <a:t>გაფრქვევა.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Calibri"/>
                          <a:cs typeface="Times New Roman"/>
                        </a:rPr>
                        <a:t>ზემოქმედება</a:t>
                      </a:r>
                      <a:r>
                        <a:rPr lang="ka-GE" sz="1400">
                          <a:solidFill>
                            <a:srgbClr val="002060"/>
                          </a:solidFill>
                          <a:effectLst/>
                          <a:latin typeface="Sylfaen"/>
                          <a:ea typeface="Calibri"/>
                          <a:cs typeface="Times New Roman"/>
                        </a:rPr>
                        <a:t> -ატმოსფერული ჰაერის დაბინძურება, ატმოსფერულ ჰაერში ნავთობპროდუქტების სუნის გავრცელება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a:solidFill>
                            <a:srgbClr val="002060"/>
                          </a:solidFill>
                          <a:effectLst/>
                          <a:latin typeface="Sylfaen"/>
                          <a:ea typeface="Calibri"/>
                          <a:cs typeface="Times New Roman"/>
                        </a:rPr>
                        <a:t>ზემოქმედების დონე-</a:t>
                      </a:r>
                      <a:r>
                        <a:rPr lang="ka-GE" sz="1400">
                          <a:solidFill>
                            <a:srgbClr val="002060"/>
                          </a:solidFill>
                          <a:effectLst/>
                          <a:latin typeface="Sylfaen"/>
                          <a:ea typeface="Calibri"/>
                          <a:cs typeface="Times New Roman"/>
                        </a:rPr>
                        <a:t> საშუალო</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ცალკეული რეზერვუარების კაპიტალური და მიმდინარე რემონტის (მ.შ. გადაღებვა) გეგმა-გრაფიკის შემუშავება 2021-20</a:t>
                      </a:r>
                      <a:r>
                        <a:rPr lang="ru-RU" sz="1400" dirty="0">
                          <a:solidFill>
                            <a:srgbClr val="002060"/>
                          </a:solidFill>
                          <a:effectLst/>
                          <a:latin typeface="Sylfaen"/>
                          <a:ea typeface="Calibri"/>
                          <a:cs typeface="Times New Roman"/>
                        </a:rPr>
                        <a:t>25 </a:t>
                      </a:r>
                      <a:r>
                        <a:rPr lang="ka-GE" sz="1400" dirty="0">
                          <a:solidFill>
                            <a:srgbClr val="002060"/>
                          </a:solidFill>
                          <a:effectLst/>
                          <a:latin typeface="Sylfaen"/>
                          <a:ea typeface="Calibri"/>
                          <a:cs typeface="Times New Roman"/>
                        </a:rPr>
                        <a:t>და </a:t>
                      </a:r>
                      <a:r>
                        <a:rPr lang="ru-RU" sz="1400" dirty="0">
                          <a:solidFill>
                            <a:srgbClr val="002060"/>
                          </a:solidFill>
                          <a:effectLst/>
                          <a:latin typeface="Sylfaen"/>
                          <a:ea typeface="Calibri"/>
                          <a:cs typeface="Times New Roman"/>
                        </a:rPr>
                        <a:t>2026-2030 </a:t>
                      </a:r>
                      <a:r>
                        <a:rPr lang="ka-GE" sz="1400" dirty="0">
                          <a:solidFill>
                            <a:srgbClr val="002060"/>
                          </a:solidFill>
                          <a:effectLst/>
                          <a:latin typeface="Sylfaen"/>
                          <a:ea typeface="Calibri"/>
                          <a:cs typeface="Times New Roman"/>
                        </a:rPr>
                        <a:t>წლების პერიოდებისთვის და დამტკიცება</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2020 წ</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6238">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ცალკეული რეზერვუარების კაპიტალური და მიმდინარე რემონტის სამუშაოების (მ.შ. გადაღებვა) შესრულება</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smtClean="0">
                          <a:solidFill>
                            <a:srgbClr val="002060"/>
                          </a:solidFill>
                          <a:effectLst/>
                          <a:latin typeface="Sylfaen"/>
                          <a:ea typeface="Calibri"/>
                          <a:cs typeface="Sylfaen"/>
                        </a:rPr>
                        <a:t>გეგმა</a:t>
                      </a:r>
                      <a:r>
                        <a:rPr lang="ka-GE" sz="1400" dirty="0" smtClean="0">
                          <a:solidFill>
                            <a:srgbClr val="002060"/>
                          </a:solidFill>
                          <a:effectLst/>
                          <a:latin typeface="Sylfaen"/>
                          <a:ea typeface="Calibri"/>
                          <a:cs typeface="Times New Roman"/>
                        </a:rPr>
                        <a:t>-</a:t>
                      </a:r>
                      <a:r>
                        <a:rPr lang="ka-GE" sz="1400" dirty="0" smtClean="0">
                          <a:solidFill>
                            <a:srgbClr val="002060"/>
                          </a:solidFill>
                          <a:effectLst/>
                          <a:latin typeface="Sylfaen"/>
                          <a:ea typeface="Calibri"/>
                          <a:cs typeface="Sylfaen"/>
                        </a:rPr>
                        <a:t>გრაფიკის</a:t>
                      </a:r>
                      <a:r>
                        <a:rPr lang="ka-GE" sz="1400" dirty="0" smtClean="0">
                          <a:solidFill>
                            <a:srgbClr val="002060"/>
                          </a:solidFill>
                          <a:effectLst/>
                          <a:latin typeface="Sylfaen"/>
                          <a:ea typeface="Calibri"/>
                          <a:cs typeface="Times New Roman"/>
                        </a:rPr>
                        <a:t> </a:t>
                      </a:r>
                      <a:r>
                        <a:rPr lang="ka-GE" sz="1400" dirty="0">
                          <a:solidFill>
                            <a:srgbClr val="002060"/>
                          </a:solidFill>
                          <a:effectLst/>
                          <a:latin typeface="Sylfaen"/>
                          <a:ea typeface="Calibri"/>
                          <a:cs typeface="Sylfaen"/>
                        </a:rPr>
                        <a:t>მიხედვით</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1950">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გაზგამწმენდი სარეკუპერაციო დანადგარების სერვისული ტექნიკური მომსახურების უზრუნველყოფა (დამამზადებელი ქარხნის სპეციალისტის მოწვევით)</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სისტემატურად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31950">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სამრეწველო კონდიციონერების ექსპლუატაციის და მომსახურების აღიცხვა ატმოსფერული ჰაერის დაცვის კანონმდებლობით გათვალიწინებული მოთხოვნების შესაბამისად</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1743">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საწარმოში ნავთობის გადატვირთვის პროცესების მიმდინარეობის დროს ატმოსფერული ჰაერის დაცვის ტექნიკური რეგლამენტის შემუშავება და დანერგვა</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a:solidFill>
                            <a:srgbClr val="002060"/>
                          </a:solidFill>
                          <a:effectLst/>
                          <a:latin typeface="Sylfaen"/>
                          <a:ea typeface="Calibri"/>
                          <a:cs typeface="Times New Roman"/>
                        </a:rPr>
                        <a:t>2020წ. დეკემბერი</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5244383"/>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67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72225310"/>
              </p:ext>
            </p:extLst>
          </p:nvPr>
        </p:nvGraphicFramePr>
        <p:xfrm>
          <a:off x="0" y="1070739"/>
          <a:ext cx="9036495" cy="5678424"/>
        </p:xfrm>
        <a:graphic>
          <a:graphicData uri="http://schemas.openxmlformats.org/drawingml/2006/table">
            <a:tbl>
              <a:tblPr firstRow="1" firstCol="1" lastRow="1" lastCol="1" bandRow="1" bandCol="1"/>
              <a:tblGrid>
                <a:gridCol w="1187624">
                  <a:extLst>
                    <a:ext uri="{9D8B030D-6E8A-4147-A177-3AD203B41FA5}">
                      <a16:colId xmlns:a16="http://schemas.microsoft.com/office/drawing/2014/main" val="20000"/>
                    </a:ext>
                  </a:extLst>
                </a:gridCol>
                <a:gridCol w="6840760">
                  <a:extLst>
                    <a:ext uri="{9D8B030D-6E8A-4147-A177-3AD203B41FA5}">
                      <a16:colId xmlns:a16="http://schemas.microsoft.com/office/drawing/2014/main" val="20001"/>
                    </a:ext>
                  </a:extLst>
                </a:gridCol>
                <a:gridCol w="1008111">
                  <a:extLst>
                    <a:ext uri="{9D8B030D-6E8A-4147-A177-3AD203B41FA5}">
                      <a16:colId xmlns:a16="http://schemas.microsoft.com/office/drawing/2014/main" val="20002"/>
                    </a:ext>
                  </a:extLst>
                </a:gridCol>
              </a:tblGrid>
              <a:tr h="249427">
                <a:tc>
                  <a:txBody>
                    <a:bodyPr/>
                    <a:lstStyle/>
                    <a:p>
                      <a:pPr algn="ctr">
                        <a:lnSpc>
                          <a:spcPct val="115000"/>
                        </a:lnSpc>
                        <a:spcAft>
                          <a:spcPts val="0"/>
                        </a:spcAft>
                      </a:pPr>
                      <a:r>
                        <a:rPr lang="ka-GE" sz="1200" b="1" dirty="0">
                          <a:effectLst/>
                          <a:latin typeface="Sylfaen"/>
                          <a:ea typeface="Calibri"/>
                          <a:cs typeface="Times New Roman"/>
                        </a:rPr>
                        <a:t>ასპექტი/ შესაძლო </a:t>
                      </a:r>
                      <a:r>
                        <a:rPr lang="en-US" sz="1200" b="1" dirty="0" err="1">
                          <a:effectLst/>
                          <a:latin typeface="Sylfaen"/>
                          <a:ea typeface="Calibri"/>
                          <a:cs typeface="Times New Roman"/>
                        </a:rPr>
                        <a:t>ნეგატიური</a:t>
                      </a:r>
                      <a:r>
                        <a:rPr lang="en-US" sz="1200" b="1" dirty="0">
                          <a:effectLst/>
                          <a:latin typeface="Sylfaen"/>
                          <a:ea typeface="Calibri"/>
                          <a:cs typeface="Times New Roman"/>
                        </a:rPr>
                        <a:t> </a:t>
                      </a:r>
                      <a:r>
                        <a:rPr lang="en-US" sz="1200" b="1" dirty="0" err="1">
                          <a:effectLst/>
                          <a:latin typeface="Sylfaen"/>
                          <a:ea typeface="Calibri"/>
                          <a:cs typeface="Times New Roman"/>
                        </a:rPr>
                        <a:t>ზემოქმედება</a:t>
                      </a:r>
                      <a:r>
                        <a:rPr lang="ka-GE" sz="1200" b="1" dirty="0">
                          <a:effectLst/>
                          <a:latin typeface="Sylfaen"/>
                          <a:ea typeface="Calibri"/>
                          <a:cs typeface="Times New Roman"/>
                        </a:rPr>
                        <a:t>/, </a:t>
                      </a:r>
                      <a:r>
                        <a:rPr lang="ka-GE" sz="1200" b="1" dirty="0" smtClean="0">
                          <a:effectLst/>
                          <a:latin typeface="Sylfaen"/>
                          <a:ea typeface="Calibri"/>
                          <a:cs typeface="Times New Roman"/>
                        </a:rPr>
                        <a:t>დონე</a:t>
                      </a:r>
                      <a:endParaRPr lang="ru-RU" sz="1200" dirty="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effectLst/>
                          <a:latin typeface="Sylfaen"/>
                          <a:ea typeface="Calibri"/>
                          <a:cs typeface="Times New Roman"/>
                        </a:rPr>
                        <a:t>ნეგატიური ზემოქმედების შემცირების ღონიძიებები</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effectLst/>
                          <a:latin typeface="Sylfaen"/>
                          <a:ea typeface="Calibri"/>
                          <a:cs typeface="Times New Roman"/>
                        </a:rPr>
                        <a:t>შესრულების ვადა</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12917">
                <a:tc rowSpan="7">
                  <a:txBody>
                    <a:bodyPr/>
                    <a:lstStyle/>
                    <a:p>
                      <a:pPr>
                        <a:lnSpc>
                          <a:spcPct val="115000"/>
                        </a:lnSpc>
                        <a:spcAft>
                          <a:spcPts val="0"/>
                        </a:spcAft>
                      </a:pPr>
                      <a:r>
                        <a:rPr lang="ka-GE" sz="1200" b="1">
                          <a:effectLst/>
                          <a:latin typeface="Sylfaen"/>
                          <a:ea typeface="Calibri"/>
                          <a:cs typeface="Times New Roman"/>
                        </a:rPr>
                        <a:t>ასპექტი:</a:t>
                      </a:r>
                      <a:endParaRPr lang="ru-RU" sz="1200">
                        <a:effectLst/>
                        <a:latin typeface="Calibri"/>
                        <a:ea typeface="Calibri"/>
                        <a:cs typeface="Times New Roman"/>
                      </a:endParaRPr>
                    </a:p>
                    <a:p>
                      <a:pPr>
                        <a:lnSpc>
                          <a:spcPct val="115000"/>
                        </a:lnSpc>
                        <a:spcAft>
                          <a:spcPts val="0"/>
                        </a:spcAft>
                      </a:pPr>
                      <a:r>
                        <a:rPr lang="ka-GE" sz="1200">
                          <a:effectLst/>
                          <a:latin typeface="Sylfaen"/>
                          <a:ea typeface="Calibri"/>
                          <a:cs typeface="Times New Roman"/>
                        </a:rPr>
                        <a:t>ნიადაგების და გრუნტის წყლების ისტორიული დაბინძურების ფაქტორი</a:t>
                      </a:r>
                      <a:endParaRPr lang="ru-RU" sz="1200">
                        <a:effectLst/>
                        <a:latin typeface="Calibri"/>
                        <a:ea typeface="Calibri"/>
                        <a:cs typeface="Times New Roman"/>
                      </a:endParaRPr>
                    </a:p>
                    <a:p>
                      <a:pPr>
                        <a:lnSpc>
                          <a:spcPct val="115000"/>
                        </a:lnSpc>
                        <a:spcAft>
                          <a:spcPts val="0"/>
                        </a:spcAft>
                      </a:pPr>
                      <a:r>
                        <a:rPr lang="ka-GE" sz="1200">
                          <a:effectLst/>
                          <a:latin typeface="Sylfaen"/>
                          <a:ea typeface="Calibri"/>
                          <a:cs typeface="Times New Roman"/>
                        </a:rPr>
                        <a:t> </a:t>
                      </a:r>
                      <a:endParaRPr lang="ru-RU" sz="1200">
                        <a:effectLst/>
                        <a:latin typeface="Calibri"/>
                        <a:ea typeface="Calibri"/>
                        <a:cs typeface="Times New Roman"/>
                      </a:endParaRPr>
                    </a:p>
                    <a:p>
                      <a:pPr>
                        <a:lnSpc>
                          <a:spcPct val="115000"/>
                        </a:lnSpc>
                        <a:spcAft>
                          <a:spcPts val="0"/>
                        </a:spcAft>
                      </a:pPr>
                      <a:r>
                        <a:rPr lang="ka-GE" sz="1200">
                          <a:effectLst/>
                          <a:latin typeface="Sylfaen"/>
                          <a:ea typeface="Calibri"/>
                          <a:cs typeface="Times New Roman"/>
                        </a:rPr>
                        <a:t>ზემოქმედება:</a:t>
                      </a:r>
                      <a:endParaRPr lang="ru-RU" sz="1200">
                        <a:effectLst/>
                        <a:latin typeface="Calibri"/>
                        <a:ea typeface="Calibri"/>
                        <a:cs typeface="Times New Roman"/>
                      </a:endParaRPr>
                    </a:p>
                    <a:p>
                      <a:pPr>
                        <a:lnSpc>
                          <a:spcPct val="115000"/>
                        </a:lnSpc>
                        <a:spcAft>
                          <a:spcPts val="0"/>
                        </a:spcAft>
                      </a:pPr>
                      <a:r>
                        <a:rPr lang="ka-GE" sz="1200">
                          <a:effectLst/>
                          <a:latin typeface="Sylfaen"/>
                          <a:ea typeface="Calibri"/>
                          <a:cs typeface="Times New Roman"/>
                        </a:rPr>
                        <a:t>მდინარეების ბარცხანას, ყოროლისწყალის და ზღვის ზენორმატიული დაბინძურება</a:t>
                      </a:r>
                      <a:endParaRPr lang="ru-RU" sz="1200">
                        <a:effectLst/>
                        <a:latin typeface="Calibri"/>
                        <a:ea typeface="Calibri"/>
                        <a:cs typeface="Times New Roman"/>
                      </a:endParaRPr>
                    </a:p>
                    <a:p>
                      <a:pPr>
                        <a:lnSpc>
                          <a:spcPct val="115000"/>
                        </a:lnSpc>
                        <a:spcAft>
                          <a:spcPts val="0"/>
                        </a:spcAft>
                      </a:pPr>
                      <a:r>
                        <a:rPr lang="ka-GE" sz="1200" b="1">
                          <a:effectLst/>
                          <a:latin typeface="Sylfaen"/>
                          <a:ea typeface="Calibri"/>
                          <a:cs typeface="Times New Roman"/>
                        </a:rPr>
                        <a:t>ზემოქმედების დონე-</a:t>
                      </a:r>
                      <a:r>
                        <a:rPr lang="ka-GE" sz="1200">
                          <a:effectLst/>
                          <a:latin typeface="Sylfaen"/>
                          <a:ea typeface="Calibri"/>
                          <a:cs typeface="Times New Roman"/>
                        </a:rPr>
                        <a:t> საშუალო</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ძირითად ტერიტორიაზე, ყოფილი ნავთის უბნის ტერიტორიაზე და კაპრეშუმის უბანზე გრუნტის წყლების სადრენაჟო სისტემების საექსპლუატაციო რეჟიმის შესრულება და კონტროლი </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მუდმივად</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2917">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რეზერვუარების დაბინძურებული პარკების გაწმენდის და რეაბილიტაციის, მათ შორის ბალახეულობის გათიბვის, გეგმა-გრაფიკის შემუშავება და დამტკიცება</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2020წ.</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5835">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რეზერვუარების პარკების ზვინულების შიდა ტერიტორიების ნავთობპროდუქტებით დაბინძურებული საწარმოო და სანიაღვრო ჩამდინარე წყლებით დატბორვის (შეტბორვის) მიზეზების დადგენა, აღმკვეთი ღონისძიებების გეგმა-გრაფიკის შემუშავება და დამტკიცება. </a:t>
                      </a:r>
                      <a:r>
                        <a:rPr lang="ru-RU" sz="1200" dirty="0">
                          <a:effectLst/>
                          <a:latin typeface="Sylfaen"/>
                          <a:ea typeface="Calibri"/>
                          <a:cs typeface="Times New Roman"/>
                        </a:rPr>
                        <a:t>(</a:t>
                      </a:r>
                      <a:r>
                        <a:rPr lang="ka-GE" sz="1200" dirty="0">
                          <a:effectLst/>
                          <a:latin typeface="Sylfaen"/>
                          <a:ea typeface="Calibri"/>
                          <a:cs typeface="Times New Roman"/>
                        </a:rPr>
                        <a:t>ადმინისტრაციულ სამართალდარღვევათა N05189 ოქმით დაფიქსირებული სამართალდარღვევის გამოსაწორებლად)</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2020წ.</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2917">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რეზერვუარების დაბინძურებული პარკების გაწმენდის და რეაბილიტაციის ღონისძიებების განხორციელება. </a:t>
                      </a:r>
                      <a:r>
                        <a:rPr lang="ru-RU" sz="1200" dirty="0">
                          <a:effectLst/>
                          <a:latin typeface="Sylfaen"/>
                          <a:ea typeface="Calibri"/>
                          <a:cs typeface="Times New Roman"/>
                        </a:rPr>
                        <a:t>(</a:t>
                      </a:r>
                      <a:r>
                        <a:rPr lang="ka-GE" sz="1200" dirty="0">
                          <a:effectLst/>
                          <a:latin typeface="Sylfaen"/>
                          <a:ea typeface="Calibri"/>
                          <a:cs typeface="Times New Roman"/>
                        </a:rPr>
                        <a:t>ადმინისტრაციულ სამართალდარღვევათა N05189 ოქმით დაფიქსირებული სამართალდარღვევის გამოსაწორებლად)</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2020 – 2021 წ.წ.</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21529">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რეზერვუარების პარკების ზვინულების შიდა ტერიტორიების ნავთობპროდუქტებით დაბინძურებული საწარმოო და სანიაღვრო ჩამდინარე წყლებით დატბორვის (შეტბორვის) მიზეზების დადგენა, აღმკვეთი ღონისძიებების განხორციელება. </a:t>
                      </a:r>
                      <a:r>
                        <a:rPr lang="ru-RU" sz="1200" dirty="0">
                          <a:effectLst/>
                          <a:latin typeface="Sylfaen"/>
                          <a:ea typeface="Calibri"/>
                          <a:cs typeface="Times New Roman"/>
                        </a:rPr>
                        <a:t>(</a:t>
                      </a:r>
                      <a:r>
                        <a:rPr lang="ka-GE" sz="1200" dirty="0">
                          <a:effectLst/>
                          <a:latin typeface="Sylfaen"/>
                          <a:ea typeface="Calibri"/>
                          <a:cs typeface="Times New Roman"/>
                        </a:rPr>
                        <a:t>ადმინისტრაციულ სამართალდარღვევათა N05189 ოქმით დაფიქსირებული სამართალდარღვევის გამოსაწორებლად)</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2020 – 2021 წ.წ.</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7223">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რეზერვუარების პარკების ნავთობპროდუქტებით დაბინძურების პრევენციული ღონისძიებების დაგეგმვა და განხორციელება </a:t>
                      </a:r>
                      <a:r>
                        <a:rPr lang="ru-RU" sz="1200" dirty="0">
                          <a:effectLst/>
                          <a:latin typeface="Sylfaen"/>
                          <a:ea typeface="Calibri"/>
                          <a:cs typeface="Times New Roman"/>
                        </a:rPr>
                        <a:t>(</a:t>
                      </a:r>
                      <a:r>
                        <a:rPr lang="ka-GE" sz="1200" dirty="0">
                          <a:effectLst/>
                          <a:latin typeface="Sylfaen"/>
                          <a:ea typeface="Calibri"/>
                          <a:cs typeface="Times New Roman"/>
                        </a:rPr>
                        <a:t>ადმინისტრაციულ სამართალდარღვევათა N05189 ოქმით დაფიქსირებული სამართალდარღვევის გამოსაწორებლად)</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2020 – 2021 წ.წ.</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8612">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მდინარეების ბარცხანას, ყოროლიწყალის , კუბასწყალის და ზღვის ყოველდღიური ვიზუალური მონიტორინგი.</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dirty="0">
                          <a:effectLst/>
                          <a:latin typeface="Sylfaen"/>
                          <a:ea typeface="Calibri"/>
                          <a:cs typeface="Times New Roman"/>
                        </a:rPr>
                        <a:t>მუდმივად</a:t>
                      </a:r>
                      <a:endParaRPr lang="ru-RU" sz="1200" dirty="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52665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5" name="Rectangle 3"/>
          <p:cNvSpPr>
            <a:spLocks noChangeArrowheads="1"/>
          </p:cNvSpPr>
          <p:nvPr/>
        </p:nvSpPr>
        <p:spPr bwMode="auto">
          <a:xfrm>
            <a:off x="344488" y="333519"/>
            <a:ext cx="8915400"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lvl="0" algn="ctr" fontAlgn="base">
              <a:spcBef>
                <a:spcPct val="0"/>
              </a:spcBef>
              <a:spcAft>
                <a:spcPct val="0"/>
              </a:spcAft>
              <a:defRPr/>
            </a:pPr>
            <a:r>
              <a:rPr lang="ka-GE" sz="4000" dirty="0">
                <a:solidFill>
                  <a:srgbClr val="FF3300"/>
                </a:solidFill>
                <a:effectLst>
                  <a:outerShdw blurRad="38100" dist="38100" dir="2700000" algn="tl">
                    <a:srgbClr val="000000">
                      <a:alpha val="43137"/>
                    </a:srgbClr>
                  </a:outerShdw>
                </a:effectLst>
                <a:latin typeface="Sylfaen" panose="010A0502050306030303" pitchFamily="18" charset="0"/>
                <a:cs typeface="Arial" pitchFamily="34" charset="0"/>
              </a:rPr>
              <a:t>გზს-ს ანგარიშის სტრუქტურა</a:t>
            </a:r>
            <a:endParaRPr lang="ru-RU" sz="4000" dirty="0">
              <a:solidFill>
                <a:srgbClr val="FF3300"/>
              </a:solidFill>
              <a:effectLst>
                <a:outerShdw blurRad="38100" dist="38100" dir="2700000" algn="tl">
                  <a:srgbClr val="000000">
                    <a:alpha val="43137"/>
                  </a:srgbClr>
                </a:outerShdw>
              </a:effectLst>
              <a:latin typeface="Sylfaen" panose="010A0502050306030303" pitchFamily="18" charset="0"/>
              <a:cs typeface="Arial" pitchFamily="34" charset="0"/>
            </a:endParaRPr>
          </a:p>
        </p:txBody>
      </p:sp>
      <p:sp>
        <p:nvSpPr>
          <p:cNvPr id="3" name="Прямоугольник 2"/>
          <p:cNvSpPr/>
          <p:nvPr/>
        </p:nvSpPr>
        <p:spPr>
          <a:xfrm>
            <a:off x="-52453" y="1081564"/>
            <a:ext cx="9144000" cy="4475071"/>
          </a:xfrm>
          <a:prstGeom prst="rect">
            <a:avLst/>
          </a:prstGeom>
        </p:spPr>
        <p:txBody>
          <a:bodyPr wrap="square">
            <a:spAutoFit/>
          </a:bodyPr>
          <a:lstStyle/>
          <a:p>
            <a:pPr algn="just">
              <a:lnSpc>
                <a:spcPct val="115000"/>
              </a:lnSpc>
              <a:spcBef>
                <a:spcPts val="600"/>
              </a:spcBef>
              <a:spcAft>
                <a:spcPts val="600"/>
              </a:spcAft>
            </a:pPr>
            <a:r>
              <a:rPr lang="ka-GE" dirty="0" smtClean="0">
                <a:ea typeface="Calibri"/>
                <a:cs typeface="Sylfaen"/>
              </a:rPr>
              <a:t>  განხილულია:</a:t>
            </a:r>
          </a:p>
          <a:p>
            <a:pPr marL="285750" indent="-285750" algn="just">
              <a:lnSpc>
                <a:spcPct val="115000"/>
              </a:lnSpc>
              <a:spcBef>
                <a:spcPts val="600"/>
              </a:spcBef>
              <a:spcAft>
                <a:spcPts val="600"/>
              </a:spcAft>
              <a:buFont typeface="Arial" panose="020B0604020202020204" pitchFamily="34" charset="0"/>
              <a:buChar char="•"/>
            </a:pPr>
            <a:r>
              <a:rPr lang="ka-GE" dirty="0" smtClean="0">
                <a:ea typeface="Calibri"/>
                <a:cs typeface="Sylfaen"/>
              </a:rPr>
              <a:t>არსებული </a:t>
            </a:r>
            <a:r>
              <a:rPr lang="ka-GE" dirty="0">
                <a:ea typeface="Calibri"/>
                <a:cs typeface="Sylfaen"/>
              </a:rPr>
              <a:t>რეალობის გათვალისწინებით ტერმინალის მიმდინარე საქმიანობის და ტექნოლოგიური უბნების შესახებ </a:t>
            </a:r>
            <a:r>
              <a:rPr lang="ka-GE" dirty="0" smtClean="0">
                <a:ea typeface="Calibri"/>
                <a:cs typeface="Sylfaen"/>
              </a:rPr>
              <a:t>ერთიანი, დეტალური ინფორმაცია </a:t>
            </a:r>
            <a:r>
              <a:rPr lang="ka-GE" dirty="0">
                <a:ea typeface="Calibri"/>
                <a:cs typeface="Sylfaen"/>
              </a:rPr>
              <a:t>და </a:t>
            </a:r>
            <a:r>
              <a:rPr lang="ka-GE" dirty="0" smtClean="0">
                <a:ea typeface="Calibri"/>
                <a:cs typeface="Sylfaen"/>
              </a:rPr>
              <a:t>დეტალური შეფასება.</a:t>
            </a:r>
            <a:endParaRPr lang="ru-RU" dirty="0">
              <a:ea typeface="Calibri"/>
              <a:cs typeface="Times New Roman"/>
            </a:endParaRPr>
          </a:p>
          <a:p>
            <a:pPr marL="342900" lvl="0" indent="-342900" algn="just">
              <a:spcBef>
                <a:spcPts val="600"/>
              </a:spcBef>
              <a:spcAft>
                <a:spcPts val="600"/>
              </a:spcAft>
              <a:buFont typeface="Symbol"/>
              <a:buChar char=""/>
            </a:pPr>
            <a:r>
              <a:rPr lang="ka-GE" dirty="0" smtClean="0">
                <a:ea typeface="Calibri"/>
                <a:cs typeface="Sylfaen"/>
              </a:rPr>
              <a:t>2009 </a:t>
            </a:r>
            <a:r>
              <a:rPr lang="ka-GE" dirty="0">
                <a:ea typeface="Calibri"/>
                <a:cs typeface="Sylfaen"/>
              </a:rPr>
              <a:t>წლის 30 იანვარს </a:t>
            </a:r>
            <a:r>
              <a:rPr lang="ka-GE" dirty="0" smtClean="0">
                <a:ea typeface="Calibri"/>
                <a:cs typeface="Sylfaen"/>
              </a:rPr>
              <a:t>გაცემული </a:t>
            </a:r>
            <a:r>
              <a:rPr lang="ka-GE" dirty="0">
                <a:ea typeface="Calibri"/>
                <a:cs typeface="Sylfaen"/>
              </a:rPr>
              <a:t>№12 ეკოლოგიურ ექსპერტიზის დასკვნის პირობების შესრულების მდგომარეობის და ცალკეული შეუსრულებელი პირობების შესრულების მიზნით განსაზღვრული გონივრული ვადების  შესახებ;</a:t>
            </a:r>
            <a:endParaRPr lang="ru-RU" dirty="0"/>
          </a:p>
          <a:p>
            <a:pPr marL="342900" lvl="0" indent="-342900" algn="just">
              <a:spcBef>
                <a:spcPts val="600"/>
              </a:spcBef>
              <a:spcAft>
                <a:spcPts val="600"/>
              </a:spcAft>
              <a:buFont typeface="Symbol"/>
              <a:buChar char=""/>
            </a:pPr>
            <a:r>
              <a:rPr lang="ka-GE" dirty="0" smtClean="0">
                <a:ea typeface="Calibri"/>
                <a:cs typeface="Sylfaen"/>
              </a:rPr>
              <a:t>2012 </a:t>
            </a:r>
            <a:r>
              <a:rPr lang="ka-GE" dirty="0">
                <a:ea typeface="Calibri"/>
                <a:cs typeface="Sylfaen"/>
              </a:rPr>
              <a:t>წლის 16 იანვრის გაცემული №4  ეკოლოგიური ექსპერტიზის დასკვნის პირობების შესრულების მდგომარეობის და  ცალკეული შეუსრულებელი პირობების შესრულების მიზნით განსაზღვრული გონივრული ვადების  შესახებ;</a:t>
            </a:r>
            <a:endParaRPr lang="ru-RU" dirty="0"/>
          </a:p>
          <a:p>
            <a:pPr marL="342900" lvl="0" indent="-342900" algn="just">
              <a:spcBef>
                <a:spcPts val="600"/>
              </a:spcBef>
              <a:spcAft>
                <a:spcPts val="600"/>
              </a:spcAft>
              <a:buFont typeface="Symbol"/>
              <a:buChar char=""/>
            </a:pPr>
            <a:r>
              <a:rPr lang="ka-GE" dirty="0" smtClean="0">
                <a:ea typeface="Calibri"/>
                <a:cs typeface="Times New Roman"/>
              </a:rPr>
              <a:t>2012 </a:t>
            </a:r>
            <a:r>
              <a:rPr lang="ka-GE" dirty="0">
                <a:ea typeface="Calibri"/>
                <a:cs typeface="Sylfaen"/>
              </a:rPr>
              <a:t>წლის</a:t>
            </a:r>
            <a:r>
              <a:rPr lang="ka-GE" dirty="0">
                <a:ea typeface="Calibri"/>
                <a:cs typeface="Times New Roman"/>
              </a:rPr>
              <a:t> 20 </a:t>
            </a:r>
            <a:r>
              <a:rPr lang="ka-GE" dirty="0">
                <a:ea typeface="Calibri"/>
                <a:cs typeface="Sylfaen"/>
              </a:rPr>
              <a:t>მარტს</a:t>
            </a:r>
            <a:r>
              <a:rPr lang="ka-GE" dirty="0">
                <a:ea typeface="Calibri"/>
                <a:cs typeface="Times New Roman"/>
              </a:rPr>
              <a:t> </a:t>
            </a:r>
            <a:r>
              <a:rPr lang="ka-GE" dirty="0">
                <a:ea typeface="Calibri"/>
                <a:cs typeface="Sylfaen"/>
              </a:rPr>
              <a:t>გაცემული</a:t>
            </a:r>
            <a:r>
              <a:rPr lang="ka-GE" dirty="0">
                <a:ea typeface="Calibri"/>
                <a:cs typeface="Times New Roman"/>
              </a:rPr>
              <a:t> N15 </a:t>
            </a:r>
            <a:r>
              <a:rPr lang="ka-GE" dirty="0">
                <a:ea typeface="Calibri"/>
                <a:cs typeface="Sylfaen"/>
              </a:rPr>
              <a:t>ეკოლოგიური</a:t>
            </a:r>
            <a:r>
              <a:rPr lang="ka-GE" dirty="0">
                <a:ea typeface="Calibri"/>
                <a:cs typeface="Times New Roman"/>
              </a:rPr>
              <a:t> </a:t>
            </a:r>
            <a:r>
              <a:rPr lang="ka-GE" dirty="0">
                <a:ea typeface="Calibri"/>
                <a:cs typeface="Sylfaen"/>
              </a:rPr>
              <a:t>ექსპერტიზის</a:t>
            </a:r>
            <a:r>
              <a:rPr lang="ka-GE" dirty="0">
                <a:ea typeface="Calibri"/>
                <a:cs typeface="Times New Roman"/>
              </a:rPr>
              <a:t> </a:t>
            </a:r>
            <a:r>
              <a:rPr lang="ka-GE" dirty="0">
                <a:ea typeface="Calibri"/>
                <a:cs typeface="Sylfaen"/>
              </a:rPr>
              <a:t>დასკვნის პირობების შესრულების მდგომარეობის და  ცალკეული შეუსრულებელი  პირობების შესრულების მიზნით განსაზღვრული გონივრული ვადების  შესახებ;</a:t>
            </a:r>
            <a:endParaRPr lang="ru-RU" dirty="0">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5346700"/>
            <a:ext cx="2425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260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053566001"/>
              </p:ext>
            </p:extLst>
          </p:nvPr>
        </p:nvGraphicFramePr>
        <p:xfrm>
          <a:off x="-52186" y="1070739"/>
          <a:ext cx="9088682" cy="5643372"/>
        </p:xfrm>
        <a:graphic>
          <a:graphicData uri="http://schemas.openxmlformats.org/drawingml/2006/table">
            <a:tbl>
              <a:tblPr firstRow="1" firstCol="1" lastRow="1" lastCol="1" bandRow="1" bandCol="1"/>
              <a:tblGrid>
                <a:gridCol w="1528283">
                  <a:extLst>
                    <a:ext uri="{9D8B030D-6E8A-4147-A177-3AD203B41FA5}">
                      <a16:colId xmlns:a16="http://schemas.microsoft.com/office/drawing/2014/main" val="20000"/>
                    </a:ext>
                  </a:extLst>
                </a:gridCol>
                <a:gridCol w="6336263">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1" dirty="0">
                          <a:solidFill>
                            <a:srgbClr val="002060"/>
                          </a:solidFill>
                          <a:effectLst/>
                          <a:latin typeface="Sylfaen"/>
                          <a:ea typeface="Calibri"/>
                          <a:cs typeface="Times New Roman"/>
                        </a:rPr>
                        <a:t>ასპექტი/ შესაძლო </a:t>
                      </a:r>
                      <a:r>
                        <a:rPr lang="en-US" sz="1400" b="1" dirty="0" err="1">
                          <a:solidFill>
                            <a:srgbClr val="002060"/>
                          </a:solidFill>
                          <a:effectLst/>
                          <a:latin typeface="Sylfaen"/>
                          <a:ea typeface="Calibri"/>
                          <a:cs typeface="Times New Roman"/>
                        </a:rPr>
                        <a:t>ნეგატიური</a:t>
                      </a:r>
                      <a:r>
                        <a:rPr lang="en-US" sz="1400" b="1" dirty="0">
                          <a:solidFill>
                            <a:srgbClr val="002060"/>
                          </a:solidFill>
                          <a:effectLst/>
                          <a:latin typeface="Sylfaen"/>
                          <a:ea typeface="Calibri"/>
                          <a:cs typeface="Times New Roman"/>
                        </a:rPr>
                        <a:t> </a:t>
                      </a:r>
                      <a:r>
                        <a:rPr lang="en-US" sz="1400" b="1" dirty="0" err="1">
                          <a:solidFill>
                            <a:srgbClr val="002060"/>
                          </a:solidFill>
                          <a:effectLst/>
                          <a:latin typeface="Sylfaen"/>
                          <a:ea typeface="Calibri"/>
                          <a:cs typeface="Times New Roman"/>
                        </a:rPr>
                        <a:t>ზემოქმედება</a:t>
                      </a:r>
                      <a:r>
                        <a:rPr lang="ka-GE" sz="1400" b="1" dirty="0">
                          <a:solidFill>
                            <a:srgbClr val="002060"/>
                          </a:solidFill>
                          <a:effectLst/>
                          <a:latin typeface="Sylfaen"/>
                          <a:ea typeface="Calibri"/>
                          <a:cs typeface="Times New Roman"/>
                        </a:rPr>
                        <a:t>/, ზემოქმედების დონე</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შესრულების ვადა</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54495">
                <a:tc rowSpan="7">
                  <a:txBody>
                    <a:bodyPr/>
                    <a:lstStyle/>
                    <a:p>
                      <a:pPr>
                        <a:lnSpc>
                          <a:spcPct val="115000"/>
                        </a:lnSpc>
                        <a:spcAft>
                          <a:spcPts val="0"/>
                        </a:spcAft>
                      </a:pPr>
                      <a:r>
                        <a:rPr lang="ka-GE" sz="1400" b="1" dirty="0">
                          <a:solidFill>
                            <a:srgbClr val="002060"/>
                          </a:solidFill>
                          <a:effectLst/>
                          <a:latin typeface="Sylfaen"/>
                          <a:ea typeface="Calibri"/>
                          <a:cs typeface="Times New Roman"/>
                        </a:rPr>
                        <a:t>ასპექტი:</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Times New Roman"/>
                        </a:rPr>
                        <a:t>ნიადაგების და გრუნტის წყლების ისტორიული დაბინძურების ფაქტორი</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Times New Roman"/>
                        </a:rPr>
                        <a:t> </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Times New Roman"/>
                        </a:rPr>
                        <a:t>ზემოქმედება:</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Times New Roman"/>
                        </a:rPr>
                        <a:t>მდინარეების ბარცხანას, ყოროლისწყალის და ზღვის ზენორმატიული დაბინძურება</a:t>
                      </a:r>
                      <a:endParaRPr lang="ru-RU" sz="1400" dirty="0">
                        <a:solidFill>
                          <a:srgbClr val="002060"/>
                        </a:solidFill>
                        <a:effectLst/>
                        <a:latin typeface="Calibri"/>
                        <a:ea typeface="Calibri"/>
                        <a:cs typeface="Times New Roman"/>
                      </a:endParaRPr>
                    </a:p>
                    <a:p>
                      <a:pPr>
                        <a:lnSpc>
                          <a:spcPct val="115000"/>
                        </a:lnSpc>
                        <a:spcAft>
                          <a:spcPts val="0"/>
                        </a:spcAft>
                      </a:pPr>
                      <a:r>
                        <a:rPr lang="ka-GE" sz="1400" b="1" dirty="0">
                          <a:solidFill>
                            <a:srgbClr val="002060"/>
                          </a:solidFill>
                          <a:effectLst/>
                          <a:latin typeface="Sylfaen"/>
                          <a:ea typeface="Calibri"/>
                          <a:cs typeface="Times New Roman"/>
                        </a:rPr>
                        <a:t>ზემოქმედების დონე-</a:t>
                      </a:r>
                      <a:r>
                        <a:rPr lang="ka-GE" sz="1400" dirty="0">
                          <a:solidFill>
                            <a:srgbClr val="002060"/>
                          </a:solidFill>
                          <a:effectLst/>
                          <a:latin typeface="Sylfaen"/>
                          <a:ea typeface="Calibri"/>
                          <a:cs typeface="Times New Roman"/>
                        </a:rPr>
                        <a:t> საშუალო</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მდინარეების ბარცხანას, ყოროლიწყალის , კუბასწყალის და ზღვის ყოველდღიური ვიზუალური მონიტორინგი.</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მდინარეების ბარცხანას, კუბასწყალს, ყოროლისწყალის და ზღვის ეკოლოგიური მონიტორინგი</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რეზერვუარების ფსკერის ტექნიკური დიაგნოსტიკის ღონისძიებების დაგეგმვა და განხორციელება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გეგმიურად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მილადენების და ჩამკეტ-მარეგულირებელი არმატურის ტექნიკური კონტროლი </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გეგმიურად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მდ. ყოროლისწყლის მხარეს არსებული ბეტონის ღობის, და დამცავი საყრდენი კედლის  კედლის აღდგენის  სამუშაოების შესრულება  </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2021  წ</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კაპრეშუმის უბანზე არსებული სატუმბო სადგურის შენობის დემონტაჟი და სატუმბო სადგურის ახალ შენობაში განთავსება </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2021  წ</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6238">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ცალკეული რეზერვუარების პარკების შემომზღუდავი ზვინულების გაძლიერების და ჰერმეტიულობის უზრუნველყოფის დამატებითი ტექნიკური ღონისძიებების განხორციელება   </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a:solidFill>
                            <a:srgbClr val="002060"/>
                          </a:solidFill>
                          <a:effectLst/>
                          <a:latin typeface="Sylfaen"/>
                          <a:ea typeface="Calibri"/>
                          <a:cs typeface="Times New Roman"/>
                        </a:rPr>
                        <a:t>2021 – 2023</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Times New Roman"/>
                        </a:rPr>
                        <a:t>გეგმა-გრაფიკის მიხედვით</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5873452"/>
            <a:ext cx="944381" cy="8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386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510481448"/>
              </p:ext>
            </p:extLst>
          </p:nvPr>
        </p:nvGraphicFramePr>
        <p:xfrm>
          <a:off x="107504" y="1046790"/>
          <a:ext cx="8928992" cy="5468112"/>
        </p:xfrm>
        <a:graphic>
          <a:graphicData uri="http://schemas.openxmlformats.org/drawingml/2006/table">
            <a:tbl>
              <a:tblPr firstRow="1" firstCol="1" lastRow="1" lastCol="1" bandRow="1" bandCol="1"/>
              <a:tblGrid>
                <a:gridCol w="2324893">
                  <a:extLst>
                    <a:ext uri="{9D8B030D-6E8A-4147-A177-3AD203B41FA5}">
                      <a16:colId xmlns:a16="http://schemas.microsoft.com/office/drawing/2014/main" val="20000"/>
                    </a:ext>
                  </a:extLst>
                </a:gridCol>
                <a:gridCol w="5822969">
                  <a:extLst>
                    <a:ext uri="{9D8B030D-6E8A-4147-A177-3AD203B41FA5}">
                      <a16:colId xmlns:a16="http://schemas.microsoft.com/office/drawing/2014/main" val="20001"/>
                    </a:ext>
                  </a:extLst>
                </a:gridCol>
                <a:gridCol w="781130">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200" b="1" dirty="0">
                          <a:solidFill>
                            <a:srgbClr val="002060"/>
                          </a:solidFill>
                          <a:effectLst/>
                          <a:latin typeface="Sylfaen"/>
                          <a:ea typeface="Calibri"/>
                          <a:cs typeface="Times New Roman"/>
                        </a:rPr>
                        <a:t>ასპექტი/ შესაძლო </a:t>
                      </a:r>
                      <a:r>
                        <a:rPr lang="en-US" sz="1200" b="1" dirty="0" err="1">
                          <a:solidFill>
                            <a:srgbClr val="002060"/>
                          </a:solidFill>
                          <a:effectLst/>
                          <a:latin typeface="Sylfaen"/>
                          <a:ea typeface="Calibri"/>
                          <a:cs typeface="Times New Roman"/>
                        </a:rPr>
                        <a:t>ნეგატიური</a:t>
                      </a:r>
                      <a:r>
                        <a:rPr lang="en-US" sz="1200" b="1" dirty="0">
                          <a:solidFill>
                            <a:srgbClr val="002060"/>
                          </a:solidFill>
                          <a:effectLst/>
                          <a:latin typeface="Sylfaen"/>
                          <a:ea typeface="Calibri"/>
                          <a:cs typeface="Times New Roman"/>
                        </a:rPr>
                        <a:t> </a:t>
                      </a:r>
                      <a:r>
                        <a:rPr lang="en-US" sz="1200" b="1" dirty="0" err="1">
                          <a:solidFill>
                            <a:srgbClr val="002060"/>
                          </a:solidFill>
                          <a:effectLst/>
                          <a:latin typeface="Sylfaen"/>
                          <a:ea typeface="Calibri"/>
                          <a:cs typeface="Times New Roman"/>
                        </a:rPr>
                        <a:t>ზემოქმედება</a:t>
                      </a:r>
                      <a:r>
                        <a:rPr lang="ka-GE" sz="1200" b="1" dirty="0">
                          <a:solidFill>
                            <a:srgbClr val="002060"/>
                          </a:solidFill>
                          <a:effectLst/>
                          <a:latin typeface="Sylfaen"/>
                          <a:ea typeface="Calibri"/>
                          <a:cs typeface="Times New Roman"/>
                        </a:rPr>
                        <a:t>/, ზემოქმედების დონე</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solidFill>
                            <a:srgbClr val="002060"/>
                          </a:solidFill>
                          <a:effectLst/>
                          <a:latin typeface="Sylfaen"/>
                          <a:ea typeface="Calibri"/>
                          <a:cs typeface="Times New Roman"/>
                        </a:rPr>
                        <a:t>შესრულების ვადა</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54495">
                <a:tc rowSpan="7">
                  <a:txBody>
                    <a:bodyPr/>
                    <a:lstStyle/>
                    <a:p>
                      <a:pPr>
                        <a:lnSpc>
                          <a:spcPct val="115000"/>
                        </a:lnSpc>
                        <a:spcAft>
                          <a:spcPts val="0"/>
                        </a:spcAft>
                        <a:tabLst>
                          <a:tab pos="1248410" algn="l"/>
                        </a:tabLst>
                      </a:pPr>
                      <a:r>
                        <a:rPr lang="ka-GE" sz="1200" b="1" dirty="0">
                          <a:solidFill>
                            <a:srgbClr val="002060"/>
                          </a:solidFill>
                          <a:effectLst/>
                          <a:latin typeface="Sylfaen"/>
                          <a:ea typeface="Calibri"/>
                          <a:cs typeface="Times New Roman"/>
                        </a:rPr>
                        <a:t>ასპექტი</a:t>
                      </a:r>
                      <a:r>
                        <a:rPr lang="ka-GE" sz="1200" dirty="0">
                          <a:solidFill>
                            <a:srgbClr val="002060"/>
                          </a:solidFill>
                          <a:effectLst/>
                          <a:latin typeface="Sylfaen"/>
                          <a:ea typeface="Calibri"/>
                          <a:cs typeface="Times New Roman"/>
                        </a:rPr>
                        <a:t> - საწარმოო-სანიაღვრო ჩამდინარე წყლების წარმოქმნა</a:t>
                      </a:r>
                      <a:endParaRPr lang="ru-RU" sz="1200" dirty="0">
                        <a:solidFill>
                          <a:srgbClr val="002060"/>
                        </a:solidFill>
                        <a:effectLst/>
                        <a:latin typeface="Calibri"/>
                        <a:ea typeface="Calibri"/>
                        <a:cs typeface="Times New Roman"/>
                      </a:endParaRPr>
                    </a:p>
                    <a:p>
                      <a:pPr>
                        <a:lnSpc>
                          <a:spcPct val="115000"/>
                        </a:lnSpc>
                        <a:spcAft>
                          <a:spcPts val="0"/>
                        </a:spcAft>
                        <a:tabLst>
                          <a:tab pos="1248410" algn="l"/>
                        </a:tabLst>
                      </a:pPr>
                      <a:endParaRPr lang="ru-RU" sz="1200" dirty="0">
                        <a:solidFill>
                          <a:srgbClr val="002060"/>
                        </a:solidFill>
                        <a:effectLst/>
                        <a:latin typeface="Calibri"/>
                        <a:ea typeface="Calibri"/>
                        <a:cs typeface="Times New Roman"/>
                      </a:endParaRPr>
                    </a:p>
                    <a:p>
                      <a:pPr>
                        <a:lnSpc>
                          <a:spcPct val="115000"/>
                        </a:lnSpc>
                        <a:spcAft>
                          <a:spcPts val="0"/>
                        </a:spcAft>
                        <a:tabLst>
                          <a:tab pos="1248410" algn="l"/>
                        </a:tabLst>
                      </a:pPr>
                      <a:r>
                        <a:rPr lang="ka-GE" sz="1200" b="1" dirty="0">
                          <a:solidFill>
                            <a:srgbClr val="002060"/>
                          </a:solidFill>
                          <a:effectLst/>
                          <a:latin typeface="Sylfaen"/>
                          <a:ea typeface="Calibri"/>
                          <a:cs typeface="Times New Roman"/>
                        </a:rPr>
                        <a:t>ზემოქმედება</a:t>
                      </a:r>
                      <a:r>
                        <a:rPr lang="ka-GE" sz="1200" dirty="0">
                          <a:solidFill>
                            <a:srgbClr val="002060"/>
                          </a:solidFill>
                          <a:effectLst/>
                          <a:latin typeface="Sylfaen"/>
                          <a:ea typeface="Calibri"/>
                          <a:cs typeface="Times New Roman"/>
                        </a:rPr>
                        <a:t> - ზედაპირული წყლის ობიექტების ზენორმატიული დაბინძურება</a:t>
                      </a:r>
                      <a:endParaRPr lang="ru-RU" sz="1200" dirty="0">
                        <a:solidFill>
                          <a:srgbClr val="002060"/>
                        </a:solidFill>
                        <a:effectLst/>
                        <a:latin typeface="Calibri"/>
                        <a:ea typeface="Calibri"/>
                        <a:cs typeface="Times New Roman"/>
                      </a:endParaRPr>
                    </a:p>
                    <a:p>
                      <a:pPr>
                        <a:lnSpc>
                          <a:spcPct val="115000"/>
                        </a:lnSpc>
                        <a:spcAft>
                          <a:spcPts val="0"/>
                        </a:spcAft>
                        <a:tabLst>
                          <a:tab pos="1248410" algn="l"/>
                        </a:tabLst>
                      </a:pPr>
                      <a:r>
                        <a:rPr lang="ka-GE" sz="1200" b="1" dirty="0">
                          <a:solidFill>
                            <a:srgbClr val="002060"/>
                          </a:solidFill>
                          <a:effectLst/>
                          <a:latin typeface="Sylfaen"/>
                          <a:ea typeface="Calibri"/>
                          <a:cs typeface="Times New Roman"/>
                        </a:rPr>
                        <a:t>ზემოქმედების დონე-</a:t>
                      </a:r>
                      <a:r>
                        <a:rPr lang="ka-GE" sz="1200" dirty="0">
                          <a:solidFill>
                            <a:srgbClr val="002060"/>
                          </a:solidFill>
                          <a:effectLst/>
                          <a:latin typeface="Sylfaen"/>
                          <a:ea typeface="Calibri"/>
                          <a:cs typeface="Times New Roman"/>
                        </a:rPr>
                        <a:t> საშუალო</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lvl="0" indent="0">
                        <a:lnSpc>
                          <a:spcPct val="115000"/>
                        </a:lnSpc>
                        <a:spcAft>
                          <a:spcPts val="0"/>
                        </a:spcAft>
                        <a:buFont typeface="+mj-lt"/>
                        <a:buNone/>
                        <a:tabLst>
                          <a:tab pos="1248410" algn="l"/>
                        </a:tabLst>
                      </a:pPr>
                      <a:r>
                        <a:rPr lang="ka-GE" sz="1200" dirty="0">
                          <a:solidFill>
                            <a:srgbClr val="002060"/>
                          </a:solidFill>
                          <a:effectLst/>
                          <a:latin typeface="Sylfaen"/>
                          <a:ea typeface="Calibri"/>
                          <a:cs typeface="Times New Roman"/>
                        </a:rPr>
                        <a:t>ნავთობდამჭერების მომსახურე პერსონალის სწავლება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გეგმიურად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1743">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ორგანიზაციული და საჭიროების შემთხვევაში, ტექნიკური ღონისძიებების განხორციელება ნავთობდამჭერების დადგენილი საექსპლუატაციო რეჟიმის უზრუნველსაყოფად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მუდმივად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ზედაპირულ წყალსატევებში ჩაშვებული გამწმენდილი ჩამდინარე წყლების ხარისხი ეკოლოგი მონიტორინგი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გეგმიურად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ლოკალურ ნავთობდამჭერებზე ლოკალურად გაწმენდილი ჩამდინარე წყლების ეკოლოგიური მონიტორინგი</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გეგმიურად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მდინარეების ბარცხანას, კუბასწყალს, ყოროლისწყალის და ზღვის ეკოლოგიური მონიტორინგი</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გეგმიურად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გრუნტის წყლების ეკოლოგიური მონიტორინგი</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გეგმიურად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28498">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დამატებითი ღონისძიებების დაგეგმვა და განხორციელება, რათა არ იქნას დაშვებული გაწმენდილ ჩამდინარე წყლებში ფერის და სუნის ზდჩ-ს ნორმებზე გადამეტების  ცალკეული </a:t>
                      </a:r>
                      <a:r>
                        <a:rPr lang="ka-GE" sz="1200" dirty="0" smtClean="0">
                          <a:solidFill>
                            <a:srgbClr val="002060"/>
                          </a:solidFill>
                          <a:effectLst/>
                          <a:latin typeface="Sylfaen"/>
                          <a:ea typeface="Calibri"/>
                          <a:cs typeface="Times New Roman"/>
                        </a:rPr>
                        <a:t>ფაქტები</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dirty="0">
                          <a:solidFill>
                            <a:srgbClr val="002060"/>
                          </a:solidFill>
                          <a:effectLst/>
                          <a:latin typeface="Sylfaen"/>
                          <a:ea typeface="Calibri"/>
                          <a:cs typeface="Times New Roman"/>
                        </a:rPr>
                        <a:t>2020-2021 წ.წ.</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36238">
                <a:tc rowSpan="2">
                  <a:txBody>
                    <a:bodyPr/>
                    <a:lstStyle/>
                    <a:p>
                      <a:pPr>
                        <a:lnSpc>
                          <a:spcPct val="115000"/>
                        </a:lnSpc>
                        <a:spcAft>
                          <a:spcPts val="0"/>
                        </a:spcAft>
                      </a:pPr>
                      <a:r>
                        <a:rPr lang="ka-GE" sz="1200" b="1" dirty="0">
                          <a:solidFill>
                            <a:srgbClr val="002060"/>
                          </a:solidFill>
                          <a:effectLst/>
                          <a:latin typeface="Sylfaen"/>
                          <a:ea typeface="Calibri"/>
                          <a:cs typeface="Times New Roman"/>
                        </a:rPr>
                        <a:t>ასპექტი</a:t>
                      </a:r>
                      <a:r>
                        <a:rPr lang="ka-GE" sz="1200" dirty="0">
                          <a:solidFill>
                            <a:srgbClr val="002060"/>
                          </a:solidFill>
                          <a:effectLst/>
                          <a:latin typeface="Sylfaen"/>
                          <a:ea typeface="Calibri"/>
                          <a:cs typeface="Times New Roman"/>
                        </a:rPr>
                        <a:t> - საწარმოო-სანიაღვრო ჩამდინარე წყლების წარმოქმნა</a:t>
                      </a:r>
                      <a:endParaRPr lang="ru-RU" sz="1200" dirty="0">
                        <a:solidFill>
                          <a:srgbClr val="002060"/>
                        </a:solidFill>
                        <a:effectLst/>
                        <a:latin typeface="Calibri"/>
                        <a:ea typeface="Calibri"/>
                        <a:cs typeface="Times New Roman"/>
                      </a:endParaRPr>
                    </a:p>
                    <a:p>
                      <a:pPr>
                        <a:lnSpc>
                          <a:spcPct val="115000"/>
                        </a:lnSpc>
                        <a:spcAft>
                          <a:spcPts val="0"/>
                        </a:spcAft>
                      </a:pPr>
                      <a:r>
                        <a:rPr lang="ka-GE" sz="1200"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ზემოქმედება</a:t>
                      </a:r>
                      <a:r>
                        <a:rPr lang="ka-GE" sz="1200" dirty="0">
                          <a:solidFill>
                            <a:srgbClr val="002060"/>
                          </a:solidFill>
                          <a:effectLst/>
                          <a:latin typeface="Sylfaen"/>
                          <a:ea typeface="Calibri"/>
                          <a:cs typeface="Times New Roman"/>
                        </a:rPr>
                        <a:t> - ზედაპირული წყლის ობიექტების ზენორმატიული დაბინძურება</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ზემოქმედების დონე-</a:t>
                      </a:r>
                      <a:r>
                        <a:rPr lang="ka-GE" sz="1200" dirty="0">
                          <a:solidFill>
                            <a:srgbClr val="002060"/>
                          </a:solidFill>
                          <a:effectLst/>
                          <a:latin typeface="Sylfaen"/>
                          <a:ea typeface="Calibri"/>
                          <a:cs typeface="Times New Roman"/>
                        </a:rPr>
                        <a:t> საშუალო</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დამატებითი ღონისძიებების დაგეგმვა და განხორციელება საწარმოში საწარმოო-სანიაღვრე ჩამდინარე წყლების ორგანიზებულად შეგროვების და გაწმენდის არსებული ტექნიკური სისტემების გამართულად ფუნქციონირების უზრუნვესაყოფად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2020 წ</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81743">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N40 რეზერვუარის გარშემო დამცავი ზღუდარის (ზვინულის მოწყობა</a:t>
                      </a:r>
                      <a:r>
                        <a:rPr lang="ka-GE" sz="1200" dirty="0" smtClean="0">
                          <a:solidFill>
                            <a:srgbClr val="002060"/>
                          </a:solidFill>
                          <a:effectLst/>
                          <a:latin typeface="Sylfaen"/>
                          <a:ea typeface="Calibri"/>
                          <a:cs typeface="Times New Roman"/>
                        </a:rPr>
                        <a:t>)</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dirty="0">
                          <a:solidFill>
                            <a:srgbClr val="002060"/>
                          </a:solidFill>
                          <a:effectLst/>
                          <a:latin typeface="Sylfaen"/>
                          <a:ea typeface="Calibri"/>
                          <a:cs typeface="Times New Roman"/>
                        </a:rPr>
                        <a:t>2022 წ.</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43" y="4077072"/>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81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3545632"/>
              </p:ext>
            </p:extLst>
          </p:nvPr>
        </p:nvGraphicFramePr>
        <p:xfrm>
          <a:off x="0" y="1052737"/>
          <a:ext cx="9058585" cy="4731135"/>
        </p:xfrm>
        <a:graphic>
          <a:graphicData uri="http://schemas.openxmlformats.org/drawingml/2006/table">
            <a:tbl>
              <a:tblPr firstRow="1" firstCol="1" lastRow="1" lastCol="1" bandRow="1" bandCol="1"/>
              <a:tblGrid>
                <a:gridCol w="1448672">
                  <a:extLst>
                    <a:ext uri="{9D8B030D-6E8A-4147-A177-3AD203B41FA5}">
                      <a16:colId xmlns:a16="http://schemas.microsoft.com/office/drawing/2014/main" val="20000"/>
                    </a:ext>
                  </a:extLst>
                </a:gridCol>
                <a:gridCol w="6555199">
                  <a:extLst>
                    <a:ext uri="{9D8B030D-6E8A-4147-A177-3AD203B41FA5}">
                      <a16:colId xmlns:a16="http://schemas.microsoft.com/office/drawing/2014/main" val="20001"/>
                    </a:ext>
                  </a:extLst>
                </a:gridCol>
                <a:gridCol w="1054714">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100" b="1">
                          <a:solidFill>
                            <a:srgbClr val="002060"/>
                          </a:solidFill>
                          <a:effectLst/>
                          <a:latin typeface="Sylfaen"/>
                          <a:ea typeface="Calibri"/>
                          <a:cs typeface="Times New Roman"/>
                        </a:rPr>
                        <a:t>ასპექტი/ შესაძლო </a:t>
                      </a:r>
                      <a:r>
                        <a:rPr lang="en-US" sz="1100" b="1">
                          <a:solidFill>
                            <a:srgbClr val="002060"/>
                          </a:solidFill>
                          <a:effectLst/>
                          <a:latin typeface="Sylfaen"/>
                          <a:ea typeface="Calibri"/>
                          <a:cs typeface="Times New Roman"/>
                        </a:rPr>
                        <a:t>ნეგატიური ზემოქმედება</a:t>
                      </a:r>
                      <a:r>
                        <a:rPr lang="ka-GE" sz="1100" b="1">
                          <a:solidFill>
                            <a:srgbClr val="002060"/>
                          </a:solidFill>
                          <a:effectLst/>
                          <a:latin typeface="Sylfaen"/>
                          <a:ea typeface="Calibri"/>
                          <a:cs typeface="Times New Roman"/>
                        </a:rPr>
                        <a:t>/, ზემოქმედების დონე</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a:solidFill>
                            <a:srgbClr val="002060"/>
                          </a:solidFill>
                          <a:effectLst/>
                          <a:latin typeface="Sylfaen"/>
                          <a:ea typeface="Calibri"/>
                          <a:cs typeface="Times New Roman"/>
                        </a:rPr>
                        <a:t>შესრულების ვადა</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417819">
                <a:tc>
                  <a:txBody>
                    <a:bodyPr/>
                    <a:lstStyle/>
                    <a:p>
                      <a:pPr>
                        <a:lnSpc>
                          <a:spcPct val="115000"/>
                        </a:lnSpc>
                        <a:spcAft>
                          <a:spcPts val="0"/>
                        </a:spcAft>
                        <a:tabLst>
                          <a:tab pos="1248410" algn="l"/>
                        </a:tabLst>
                      </a:pPr>
                      <a:r>
                        <a:rPr lang="ka-GE" sz="1100" b="1" u="none" strike="noStrike">
                          <a:solidFill>
                            <a:srgbClr val="002060"/>
                          </a:solidFill>
                          <a:effectLst/>
                          <a:latin typeface="Sylfaen"/>
                          <a:ea typeface="Calibri"/>
                          <a:cs typeface="Times New Roman"/>
                        </a:rPr>
                        <a:t> </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დამატებითი ღონიძიებების დაგეგმვა და განხორციელება საწარმოს ძირითად ნავთობდამჭერებიდან გაწმენდილი ჩამდინარე წყლების წყალსატევებში ჩაშვებამდე ნავთობპროდუქტების (</a:t>
                      </a:r>
                      <a:r>
                        <a:rPr lang="ru-RU" sz="1100" dirty="0">
                          <a:solidFill>
                            <a:srgbClr val="002060"/>
                          </a:solidFill>
                          <a:effectLst/>
                          <a:latin typeface="Sylfaen"/>
                          <a:ea typeface="Calibri"/>
                          <a:cs typeface="Times New Roman"/>
                        </a:rPr>
                        <a:t>TPH) </a:t>
                      </a:r>
                      <a:r>
                        <a:rPr lang="ka-GE" sz="1100" dirty="0">
                          <a:solidFill>
                            <a:srgbClr val="002060"/>
                          </a:solidFill>
                          <a:effectLst/>
                          <a:latin typeface="Sylfaen"/>
                          <a:ea typeface="Calibri"/>
                          <a:cs typeface="Times New Roman"/>
                        </a:rPr>
                        <a:t>კონცენტრაციის პერმანენტული კონტროლის ხელსაწყოებით </a:t>
                      </a:r>
                      <a:r>
                        <a:rPr lang="ka-GE" sz="1100" dirty="0" smtClean="0">
                          <a:solidFill>
                            <a:srgbClr val="002060"/>
                          </a:solidFill>
                          <a:effectLst/>
                          <a:latin typeface="Sylfaen"/>
                          <a:ea typeface="Calibri"/>
                          <a:cs typeface="Times New Roman"/>
                        </a:rPr>
                        <a:t>დასაკომპლექტებლად</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ka-GE" sz="1100">
                          <a:solidFill>
                            <a:srgbClr val="002060"/>
                          </a:solidFill>
                          <a:effectLst/>
                          <a:latin typeface="Sylfaen"/>
                          <a:ea typeface="Calibri"/>
                          <a:cs typeface="Times New Roman"/>
                        </a:rPr>
                        <a:t>2020-2022 წ.წ.</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5666">
                <a:tc rowSpan="9">
                  <a:txBody>
                    <a:bodyPr/>
                    <a:lstStyle/>
                    <a:p>
                      <a:pPr>
                        <a:lnSpc>
                          <a:spcPct val="115000"/>
                        </a:lnSpc>
                        <a:spcAft>
                          <a:spcPts val="0"/>
                        </a:spcAft>
                      </a:pPr>
                      <a:r>
                        <a:rPr lang="ka-GE" sz="1100" b="1">
                          <a:solidFill>
                            <a:srgbClr val="002060"/>
                          </a:solidFill>
                          <a:effectLst/>
                          <a:latin typeface="Sylfaen"/>
                          <a:ea typeface="Calibri"/>
                          <a:cs typeface="Times New Roman"/>
                        </a:rPr>
                        <a:t>ასპექტი</a:t>
                      </a:r>
                      <a:r>
                        <a:rPr lang="ka-GE" sz="1100">
                          <a:solidFill>
                            <a:srgbClr val="002060"/>
                          </a:solidFill>
                          <a:effectLst/>
                          <a:latin typeface="Sylfaen"/>
                          <a:ea typeface="Calibri"/>
                          <a:cs typeface="Times New Roman"/>
                        </a:rPr>
                        <a:t> - საწარმოო-სანიაღვრო ჩამდინარე წყლების წარმოქმნა</a:t>
                      </a:r>
                      <a:endParaRPr lang="ru-RU" sz="1100">
                        <a:solidFill>
                          <a:srgbClr val="002060"/>
                        </a:solidFill>
                        <a:effectLst/>
                        <a:latin typeface="Calibri"/>
                        <a:ea typeface="Calibri"/>
                        <a:cs typeface="Times New Roman"/>
                      </a:endParaRPr>
                    </a:p>
                    <a:p>
                      <a:pPr>
                        <a:lnSpc>
                          <a:spcPct val="115000"/>
                        </a:lnSpc>
                        <a:spcAft>
                          <a:spcPts val="0"/>
                        </a:spcAft>
                      </a:pPr>
                      <a:r>
                        <a:rPr lang="ka-GE" sz="1100">
                          <a:solidFill>
                            <a:srgbClr val="002060"/>
                          </a:solidFill>
                          <a:effectLst/>
                          <a:latin typeface="Sylfaen"/>
                          <a:ea typeface="Calibri"/>
                          <a:cs typeface="Times New Roman"/>
                        </a:rPr>
                        <a:t> </a:t>
                      </a:r>
                      <a:endParaRPr lang="ru-RU" sz="1100">
                        <a:solidFill>
                          <a:srgbClr val="002060"/>
                        </a:solidFill>
                        <a:effectLst/>
                        <a:latin typeface="Calibri"/>
                        <a:ea typeface="Calibri"/>
                        <a:cs typeface="Times New Roman"/>
                      </a:endParaRPr>
                    </a:p>
                    <a:p>
                      <a:pPr>
                        <a:lnSpc>
                          <a:spcPct val="115000"/>
                        </a:lnSpc>
                        <a:spcAft>
                          <a:spcPts val="0"/>
                        </a:spcAft>
                      </a:pPr>
                      <a:r>
                        <a:rPr lang="ka-GE" sz="1100" b="1">
                          <a:solidFill>
                            <a:srgbClr val="002060"/>
                          </a:solidFill>
                          <a:effectLst/>
                          <a:latin typeface="Sylfaen"/>
                          <a:ea typeface="Calibri"/>
                          <a:cs typeface="Times New Roman"/>
                        </a:rPr>
                        <a:t>ზემოქმედება</a:t>
                      </a:r>
                      <a:r>
                        <a:rPr lang="ka-GE" sz="1100">
                          <a:solidFill>
                            <a:srgbClr val="002060"/>
                          </a:solidFill>
                          <a:effectLst/>
                          <a:latin typeface="Sylfaen"/>
                          <a:ea typeface="Calibri"/>
                          <a:cs typeface="Times New Roman"/>
                        </a:rPr>
                        <a:t> - ზედაპირული წყლის ობიექტების ზენორმატიული დაბინძურება</a:t>
                      </a:r>
                      <a:endParaRPr lang="ru-RU" sz="1100">
                        <a:solidFill>
                          <a:srgbClr val="002060"/>
                        </a:solidFill>
                        <a:effectLst/>
                        <a:latin typeface="Calibri"/>
                        <a:ea typeface="Calibri"/>
                        <a:cs typeface="Times New Roman"/>
                      </a:endParaRPr>
                    </a:p>
                    <a:p>
                      <a:pPr>
                        <a:lnSpc>
                          <a:spcPct val="115000"/>
                        </a:lnSpc>
                        <a:spcAft>
                          <a:spcPts val="0"/>
                        </a:spcAft>
                      </a:pPr>
                      <a:r>
                        <a:rPr lang="ka-GE" sz="1100" b="1">
                          <a:solidFill>
                            <a:srgbClr val="002060"/>
                          </a:solidFill>
                          <a:effectLst/>
                          <a:latin typeface="Sylfaen"/>
                          <a:ea typeface="Calibri"/>
                          <a:cs typeface="Times New Roman"/>
                        </a:rPr>
                        <a:t>ზემოქმედების დონე-</a:t>
                      </a:r>
                      <a:r>
                        <a:rPr lang="ka-GE" sz="1100">
                          <a:solidFill>
                            <a:srgbClr val="002060"/>
                          </a:solidFill>
                          <a:effectLst/>
                          <a:latin typeface="Sylfaen"/>
                          <a:ea typeface="Calibri"/>
                          <a:cs typeface="Times New Roman"/>
                        </a:rPr>
                        <a:t> საშუალო</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02"/>
                  </a:ext>
                </a:extLst>
              </a:tr>
              <a:tr h="890733">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ნავთობშლამების უტილიზაციის და ბავთობით დაბინძურებული გრუნტების გაწმენდის ბაზის ბათუმის ნავთობტერმინალის პასუხისმგებლობაში დარჩენილი ობიექტების ექსპლუატაციაში შესვლამდე ბაზის საკანალიზაციო სისტემის და გამწმენდი ნაგებობის (ნავთობდამჭერის) დაპროექტება, მშენებლობა და ექსპლუატაციაში შეყვანა. </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2021 -2023 წ.წ.</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ფეკალური ჩამდინარე წყლების მართვა მუნიციპალურ სამსახურთან (შპს ,,ბათუმის წყალი“) ხელშეკრულების საფუძველზე.</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მუდმივად</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1743">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სამეურნეო-ფეკალური კანალიზაციის რეკონსტრუქცია საწარმოს ძირითად ტერიტორიაზე (ეკოლოგიური ექსპერტიზის დასკვნ</a:t>
                      </a:r>
                      <a:r>
                        <a:rPr lang="ru-RU" sz="1100" dirty="0">
                          <a:solidFill>
                            <a:srgbClr val="002060"/>
                          </a:solidFill>
                          <a:effectLst/>
                          <a:latin typeface="Sylfaen"/>
                          <a:ea typeface="Calibri"/>
                          <a:cs typeface="Times New Roman"/>
                        </a:rPr>
                        <a:t>a</a:t>
                      </a:r>
                      <a:r>
                        <a:rPr lang="ka-GE" sz="1100" dirty="0">
                          <a:solidFill>
                            <a:srgbClr val="002060"/>
                          </a:solidFill>
                          <a:effectLst/>
                          <a:latin typeface="Sylfaen"/>
                          <a:ea typeface="Calibri"/>
                          <a:cs typeface="Times New Roman"/>
                        </a:rPr>
                        <a:t> N12, 30.01.2009 პირობის გათვალისწინებით</a:t>
                      </a:r>
                      <a:r>
                        <a:rPr lang="ru-RU" sz="1100" dirty="0">
                          <a:solidFill>
                            <a:srgbClr val="002060"/>
                          </a:solidFill>
                          <a:effectLst/>
                          <a:latin typeface="Calibri"/>
                          <a:ea typeface="Calibri"/>
                          <a:cs typeface="Times New Roman"/>
                        </a:rPr>
                        <a:t>.</a:t>
                      </a: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solidFill>
                            <a:srgbClr val="002060"/>
                          </a:solidFill>
                          <a:effectLst/>
                          <a:latin typeface="Calibri"/>
                          <a:ea typeface="Calibri"/>
                          <a:cs typeface="Times New Roman"/>
                        </a:rPr>
                        <a:t>20</a:t>
                      </a:r>
                      <a:r>
                        <a:rPr lang="ka-GE" sz="1100">
                          <a:solidFill>
                            <a:srgbClr val="002060"/>
                          </a:solidFill>
                          <a:effectLst/>
                          <a:latin typeface="Sylfaen"/>
                          <a:ea typeface="Calibri"/>
                          <a:cs typeface="Times New Roman"/>
                        </a:rPr>
                        <a:t>23წ</a:t>
                      </a:r>
                      <a:r>
                        <a:rPr lang="ru-RU" sz="1100">
                          <a:solidFill>
                            <a:srgbClr val="002060"/>
                          </a:solidFill>
                          <a:effectLst/>
                          <a:latin typeface="Calibri"/>
                          <a:ea typeface="Calibri"/>
                          <a:cs typeface="Times New Roman"/>
                        </a:rPr>
                        <a:t>.</a:t>
                      </a: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საწარმოში ექსპლუატირებული ნავთობდამჭერების ექსპლუატაციების ინსტრუქციების განახლება</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2020-</a:t>
                      </a:r>
                      <a:r>
                        <a:rPr lang="ru-RU" sz="1100">
                          <a:solidFill>
                            <a:srgbClr val="002060"/>
                          </a:solidFill>
                          <a:effectLst/>
                          <a:latin typeface="Calibri"/>
                          <a:ea typeface="Calibri"/>
                          <a:cs typeface="Times New Roman"/>
                        </a:rPr>
                        <a:t>20</a:t>
                      </a:r>
                      <a:r>
                        <a:rPr lang="ka-GE" sz="1100">
                          <a:solidFill>
                            <a:srgbClr val="002060"/>
                          </a:solidFill>
                          <a:effectLst/>
                          <a:latin typeface="Sylfaen"/>
                          <a:ea typeface="Calibri"/>
                          <a:cs typeface="Times New Roman"/>
                        </a:rPr>
                        <a:t>21</a:t>
                      </a:r>
                      <a:r>
                        <a:rPr lang="ka-GE" sz="1100">
                          <a:solidFill>
                            <a:srgbClr val="002060"/>
                          </a:solidFill>
                          <a:effectLst/>
                          <a:latin typeface="Calibri"/>
                          <a:ea typeface="Calibri"/>
                          <a:cs typeface="Times New Roman"/>
                        </a:rPr>
                        <a:t> </a:t>
                      </a:r>
                      <a:r>
                        <a:rPr lang="ka-GE" sz="1100">
                          <a:solidFill>
                            <a:srgbClr val="002060"/>
                          </a:solidFill>
                          <a:effectLst/>
                          <a:latin typeface="Sylfaen"/>
                          <a:ea typeface="Calibri"/>
                          <a:cs typeface="Times New Roman"/>
                        </a:rPr>
                        <a:t>წ</a:t>
                      </a:r>
                      <a:r>
                        <a:rPr lang="ru-RU" sz="1100">
                          <a:solidFill>
                            <a:srgbClr val="002060"/>
                          </a:solidFill>
                          <a:effectLst/>
                          <a:latin typeface="Calibri"/>
                          <a:ea typeface="Calibri"/>
                          <a:cs typeface="Times New Roman"/>
                        </a:rPr>
                        <a:t>.</a:t>
                      </a: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743">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Sylfaen"/>
                        </a:rPr>
                        <a:t>რეზერვუარების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პარკების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ზვინულების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შიდა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ტერიტორიებიდან</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წვიმის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წყლების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გამყვანი</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სისტემის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ექსპლუატაციის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წესების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შესრულება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და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წვიმის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წყლების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დაბინძურების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კონტროლი</a:t>
                      </a:r>
                      <a:r>
                        <a:rPr lang="ka-GE" sz="1100" dirty="0">
                          <a:solidFill>
                            <a:srgbClr val="002060"/>
                          </a:solidFill>
                          <a:effectLst/>
                          <a:latin typeface="Sylfaen"/>
                          <a:ea typeface="Calibri"/>
                          <a:cs typeface="Times New Roman"/>
                        </a:rPr>
                        <a:t>.</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მუდმივად</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Sylfaen"/>
                        </a:rPr>
                        <a:t>საკანალიზაციო</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გარე</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ქსელების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სისტემატური</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ტექნიკური</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კონტროლის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განხორციელება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და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საექსპლუატაციო</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წესების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შერულება</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მუდმივად</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Sylfaen"/>
                        </a:rPr>
                        <a:t>შიდა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სარეზერვუარო</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და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საწარმოო</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კანალიზაციის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ექსპლუატაციის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წესების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შესრულება</a:t>
                      </a:r>
                      <a:r>
                        <a:rPr lang="ka-GE" sz="1100" dirty="0">
                          <a:solidFill>
                            <a:srgbClr val="002060"/>
                          </a:solidFill>
                          <a:effectLst/>
                          <a:latin typeface="Sylfaen"/>
                          <a:ea typeface="Calibri"/>
                          <a:cs typeface="Times New Roman"/>
                        </a:rPr>
                        <a:t>.</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მუდმივად</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4495">
                <a:tc vMerge="1">
                  <a:txBody>
                    <a:bodyPr/>
                    <a:lstStyle/>
                    <a:p>
                      <a:endParaRPr lang="ru-RU"/>
                    </a:p>
                  </a:txBody>
                  <a:tcPr/>
                </a:tc>
                <a:tc>
                  <a:txBody>
                    <a:bodyPr/>
                    <a:lstStyle/>
                    <a:p>
                      <a:pPr marL="342900" lvl="0" indent="-342900">
                        <a:lnSpc>
                          <a:spcPct val="115000"/>
                        </a:lnSpc>
                        <a:spcAft>
                          <a:spcPts val="0"/>
                        </a:spcAft>
                        <a:buFont typeface="+mj-lt"/>
                        <a:buAutoNum type="arabicPeriod"/>
                      </a:pPr>
                      <a:r>
                        <a:rPr lang="ka-GE" sz="1100">
                          <a:solidFill>
                            <a:srgbClr val="002060"/>
                          </a:solidFill>
                          <a:effectLst/>
                          <a:latin typeface="Sylfaen"/>
                          <a:ea typeface="Calibri"/>
                          <a:cs typeface="Sylfaen"/>
                        </a:rPr>
                        <a:t>რეზერვუარების</a:t>
                      </a:r>
                      <a:r>
                        <a:rPr lang="ka-GE" sz="1100">
                          <a:solidFill>
                            <a:srgbClr val="002060"/>
                          </a:solidFill>
                          <a:effectLst/>
                          <a:latin typeface="Sylfaen"/>
                          <a:ea typeface="Calibri"/>
                          <a:cs typeface="Times New Roman"/>
                        </a:rPr>
                        <a:t> </a:t>
                      </a:r>
                      <a:r>
                        <a:rPr lang="ka-GE" sz="1100">
                          <a:solidFill>
                            <a:srgbClr val="002060"/>
                          </a:solidFill>
                          <a:effectLst/>
                          <a:latin typeface="Sylfaen"/>
                          <a:ea typeface="Calibri"/>
                          <a:cs typeface="Sylfaen"/>
                        </a:rPr>
                        <a:t>ზვინულების</a:t>
                      </a:r>
                      <a:r>
                        <a:rPr lang="ka-GE" sz="1100">
                          <a:solidFill>
                            <a:srgbClr val="002060"/>
                          </a:solidFill>
                          <a:effectLst/>
                          <a:latin typeface="Sylfaen"/>
                          <a:ea typeface="Calibri"/>
                          <a:cs typeface="Times New Roman"/>
                        </a:rPr>
                        <a:t> </a:t>
                      </a:r>
                      <a:r>
                        <a:rPr lang="ka-GE" sz="1100">
                          <a:solidFill>
                            <a:srgbClr val="002060"/>
                          </a:solidFill>
                          <a:effectLst/>
                          <a:latin typeface="Sylfaen"/>
                          <a:ea typeface="Calibri"/>
                          <a:cs typeface="Sylfaen"/>
                        </a:rPr>
                        <a:t>შემოღობვის</a:t>
                      </a:r>
                      <a:r>
                        <a:rPr lang="ka-GE" sz="1100">
                          <a:solidFill>
                            <a:srgbClr val="002060"/>
                          </a:solidFill>
                          <a:effectLst/>
                          <a:latin typeface="Sylfaen"/>
                          <a:ea typeface="Calibri"/>
                          <a:cs typeface="Times New Roman"/>
                        </a:rPr>
                        <a:t> </a:t>
                      </a:r>
                      <a:r>
                        <a:rPr lang="ka-GE" sz="1100">
                          <a:solidFill>
                            <a:srgbClr val="002060"/>
                          </a:solidFill>
                          <a:effectLst/>
                          <a:latin typeface="Sylfaen"/>
                          <a:ea typeface="Calibri"/>
                          <a:cs typeface="Sylfaen"/>
                        </a:rPr>
                        <a:t>კედელების</a:t>
                      </a:r>
                      <a:r>
                        <a:rPr lang="ka-GE" sz="1100">
                          <a:solidFill>
                            <a:srgbClr val="002060"/>
                          </a:solidFill>
                          <a:effectLst/>
                          <a:latin typeface="Sylfaen"/>
                          <a:ea typeface="Calibri"/>
                          <a:cs typeface="Times New Roman"/>
                        </a:rPr>
                        <a:t> </a:t>
                      </a:r>
                      <a:r>
                        <a:rPr lang="ka-GE" sz="1100">
                          <a:solidFill>
                            <a:srgbClr val="002060"/>
                          </a:solidFill>
                          <a:effectLst/>
                          <a:latin typeface="Sylfaen"/>
                          <a:ea typeface="Calibri"/>
                          <a:cs typeface="Sylfaen"/>
                        </a:rPr>
                        <a:t>ჰერმეტიულობის</a:t>
                      </a:r>
                      <a:r>
                        <a:rPr lang="ka-GE" sz="1100">
                          <a:solidFill>
                            <a:srgbClr val="002060"/>
                          </a:solidFill>
                          <a:effectLst/>
                          <a:latin typeface="Sylfaen"/>
                          <a:ea typeface="Calibri"/>
                          <a:cs typeface="Times New Roman"/>
                        </a:rPr>
                        <a:t> </a:t>
                      </a:r>
                      <a:r>
                        <a:rPr lang="ka-GE" sz="1100">
                          <a:solidFill>
                            <a:srgbClr val="002060"/>
                          </a:solidFill>
                          <a:effectLst/>
                          <a:latin typeface="Sylfaen"/>
                          <a:ea typeface="Calibri"/>
                          <a:cs typeface="Sylfaen"/>
                        </a:rPr>
                        <a:t>უზრუნველყოფა</a:t>
                      </a:r>
                      <a:r>
                        <a:rPr lang="ka-GE" sz="1100">
                          <a:solidFill>
                            <a:srgbClr val="002060"/>
                          </a:solidFill>
                          <a:effectLst/>
                          <a:latin typeface="Sylfaen"/>
                          <a:ea typeface="Calibri"/>
                          <a:cs typeface="Times New Roman"/>
                        </a:rPr>
                        <a:t>.</a:t>
                      </a:r>
                      <a:endParaRPr lang="ru-RU" sz="11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a:solidFill>
                            <a:srgbClr val="002060"/>
                          </a:solidFill>
                          <a:effectLst/>
                          <a:latin typeface="Sylfaen"/>
                          <a:ea typeface="Calibri"/>
                          <a:cs typeface="Times New Roman"/>
                        </a:rPr>
                        <a:t>მუდმივად</a:t>
                      </a:r>
                      <a:endParaRPr lang="ru-RU" sz="11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591" y="5261370"/>
            <a:ext cx="1022416" cy="94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303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634593592"/>
              </p:ext>
            </p:extLst>
          </p:nvPr>
        </p:nvGraphicFramePr>
        <p:xfrm>
          <a:off x="22104" y="1070739"/>
          <a:ext cx="8942383" cy="5590794"/>
        </p:xfrm>
        <a:graphic>
          <a:graphicData uri="http://schemas.openxmlformats.org/drawingml/2006/table">
            <a:tbl>
              <a:tblPr firstRow="1" firstCol="1" lastRow="1" lastCol="1" bandRow="1" bandCol="1"/>
              <a:tblGrid>
                <a:gridCol w="1453552">
                  <a:extLst>
                    <a:ext uri="{9D8B030D-6E8A-4147-A177-3AD203B41FA5}">
                      <a16:colId xmlns:a16="http://schemas.microsoft.com/office/drawing/2014/main" val="20000"/>
                    </a:ext>
                  </a:extLst>
                </a:gridCol>
                <a:gridCol w="6696744">
                  <a:extLst>
                    <a:ext uri="{9D8B030D-6E8A-4147-A177-3AD203B41FA5}">
                      <a16:colId xmlns:a16="http://schemas.microsoft.com/office/drawing/2014/main" val="20001"/>
                    </a:ext>
                  </a:extLst>
                </a:gridCol>
                <a:gridCol w="792087">
                  <a:extLst>
                    <a:ext uri="{9D8B030D-6E8A-4147-A177-3AD203B41FA5}">
                      <a16:colId xmlns:a16="http://schemas.microsoft.com/office/drawing/2014/main" val="20002"/>
                    </a:ext>
                  </a:extLst>
                </a:gridCol>
              </a:tblGrid>
              <a:tr h="163018">
                <a:tc>
                  <a:txBody>
                    <a:bodyPr/>
                    <a:lstStyle/>
                    <a:p>
                      <a:pPr algn="ctr">
                        <a:lnSpc>
                          <a:spcPct val="115000"/>
                        </a:lnSpc>
                        <a:spcAft>
                          <a:spcPts val="0"/>
                        </a:spcAft>
                      </a:pPr>
                      <a:r>
                        <a:rPr lang="ka-GE" sz="1100" b="1" dirty="0">
                          <a:solidFill>
                            <a:srgbClr val="002060"/>
                          </a:solidFill>
                          <a:effectLst/>
                          <a:latin typeface="Sylfaen"/>
                          <a:ea typeface="Calibri"/>
                          <a:cs typeface="Times New Roman"/>
                        </a:rPr>
                        <a:t>ასპექტი/ შესაძლო </a:t>
                      </a:r>
                      <a:r>
                        <a:rPr lang="en-US" sz="1100" b="1" dirty="0" err="1">
                          <a:solidFill>
                            <a:srgbClr val="002060"/>
                          </a:solidFill>
                          <a:effectLst/>
                          <a:latin typeface="Sylfaen"/>
                          <a:ea typeface="Calibri"/>
                          <a:cs typeface="Times New Roman"/>
                        </a:rPr>
                        <a:t>ნეგატიური</a:t>
                      </a:r>
                      <a:r>
                        <a:rPr lang="en-US" sz="1100" b="1" dirty="0">
                          <a:solidFill>
                            <a:srgbClr val="002060"/>
                          </a:solidFill>
                          <a:effectLst/>
                          <a:latin typeface="Sylfaen"/>
                          <a:ea typeface="Calibri"/>
                          <a:cs typeface="Times New Roman"/>
                        </a:rPr>
                        <a:t> </a:t>
                      </a:r>
                      <a:r>
                        <a:rPr lang="en-US" sz="1100" b="1" dirty="0" err="1">
                          <a:solidFill>
                            <a:srgbClr val="002060"/>
                          </a:solidFill>
                          <a:effectLst/>
                          <a:latin typeface="Sylfaen"/>
                          <a:ea typeface="Calibri"/>
                          <a:cs typeface="Times New Roman"/>
                        </a:rPr>
                        <a:t>ზემოქმედება</a:t>
                      </a:r>
                      <a:r>
                        <a:rPr lang="ka-GE" sz="1100" b="1" dirty="0">
                          <a:solidFill>
                            <a:srgbClr val="002060"/>
                          </a:solidFill>
                          <a:effectLst/>
                          <a:latin typeface="Sylfaen"/>
                          <a:ea typeface="Calibri"/>
                          <a:cs typeface="Times New Roman"/>
                        </a:rPr>
                        <a:t>/, ზემოქმედების დონე</a:t>
                      </a:r>
                      <a:endParaRPr lang="ru-RU" sz="1100" dirty="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a:solidFill>
                            <a:srgbClr val="002060"/>
                          </a:solidFill>
                          <a:effectLst/>
                          <a:latin typeface="Sylfaen"/>
                          <a:ea typeface="Calibri"/>
                          <a:cs typeface="Times New Roman"/>
                        </a:rPr>
                        <a:t>შესრულების ვადა</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136342">
                <a:tc rowSpan="9">
                  <a:txBody>
                    <a:bodyPr/>
                    <a:lstStyle/>
                    <a:p>
                      <a:pPr>
                        <a:lnSpc>
                          <a:spcPct val="115000"/>
                        </a:lnSpc>
                        <a:spcAft>
                          <a:spcPts val="0"/>
                        </a:spcAft>
                      </a:pPr>
                      <a:endParaRPr lang="ru-RU" sz="1100" dirty="0">
                        <a:solidFill>
                          <a:srgbClr val="002060"/>
                        </a:solidFill>
                        <a:effectLst/>
                        <a:latin typeface="Calibri"/>
                        <a:ea typeface="Calibri"/>
                        <a:cs typeface="Times New Roman"/>
                      </a:endParaRPr>
                    </a:p>
                    <a:p>
                      <a:pPr>
                        <a:lnSpc>
                          <a:spcPct val="115000"/>
                        </a:lnSpc>
                        <a:spcAft>
                          <a:spcPts val="0"/>
                        </a:spcAft>
                      </a:pPr>
                      <a:r>
                        <a:rPr lang="ka-GE" sz="1100" b="1" dirty="0">
                          <a:solidFill>
                            <a:srgbClr val="002060"/>
                          </a:solidFill>
                          <a:effectLst/>
                          <a:latin typeface="Sylfaen"/>
                          <a:ea typeface="Calibri"/>
                          <a:cs typeface="Times New Roman"/>
                        </a:rPr>
                        <a:t> </a:t>
                      </a:r>
                      <a:endParaRPr lang="ru-RU" sz="1100" dirty="0">
                        <a:solidFill>
                          <a:srgbClr val="002060"/>
                        </a:solidFill>
                        <a:effectLst/>
                        <a:latin typeface="Calibri"/>
                        <a:ea typeface="Calibri"/>
                        <a:cs typeface="Times New Roman"/>
                      </a:endParaRPr>
                    </a:p>
                    <a:p>
                      <a:pPr>
                        <a:lnSpc>
                          <a:spcPct val="115000"/>
                        </a:lnSpc>
                        <a:spcAft>
                          <a:spcPts val="0"/>
                        </a:spcAft>
                      </a:pPr>
                      <a:r>
                        <a:rPr lang="ka-GE" sz="1100" b="1" dirty="0">
                          <a:solidFill>
                            <a:srgbClr val="002060"/>
                          </a:solidFill>
                          <a:effectLst/>
                          <a:latin typeface="Sylfaen"/>
                          <a:ea typeface="Calibri"/>
                          <a:cs typeface="Times New Roman"/>
                        </a:rPr>
                        <a:t>ასპექტი:</a:t>
                      </a:r>
                      <a:endParaRPr lang="ru-RU" sz="1100" dirty="0">
                        <a:solidFill>
                          <a:srgbClr val="002060"/>
                        </a:solidFill>
                        <a:effectLst/>
                        <a:latin typeface="Calibri"/>
                        <a:ea typeface="Calibri"/>
                        <a:cs typeface="Times New Roman"/>
                      </a:endParaRPr>
                    </a:p>
                    <a:p>
                      <a:pPr>
                        <a:lnSpc>
                          <a:spcPct val="115000"/>
                        </a:lnSpc>
                        <a:spcAft>
                          <a:spcPts val="0"/>
                        </a:spcAft>
                      </a:pPr>
                      <a:r>
                        <a:rPr lang="ka-GE" sz="1100" dirty="0">
                          <a:solidFill>
                            <a:srgbClr val="002060"/>
                          </a:solidFill>
                          <a:effectLst/>
                          <a:latin typeface="Sylfaen"/>
                          <a:ea typeface="Calibri"/>
                          <a:cs typeface="Times New Roman"/>
                        </a:rPr>
                        <a:t>არასახიფათო და სახიფათო ნარჩენების წარმოქმნა.</a:t>
                      </a:r>
                      <a:endParaRPr lang="ru-RU" sz="1100" dirty="0">
                        <a:solidFill>
                          <a:srgbClr val="002060"/>
                        </a:solidFill>
                        <a:effectLst/>
                        <a:latin typeface="Calibri"/>
                        <a:ea typeface="Calibri"/>
                        <a:cs typeface="Times New Roman"/>
                      </a:endParaRPr>
                    </a:p>
                    <a:p>
                      <a:pPr>
                        <a:lnSpc>
                          <a:spcPct val="115000"/>
                        </a:lnSpc>
                        <a:spcAft>
                          <a:spcPts val="0"/>
                        </a:spcAft>
                      </a:pPr>
                      <a:r>
                        <a:rPr lang="ka-GE" sz="1100" dirty="0">
                          <a:solidFill>
                            <a:srgbClr val="002060"/>
                          </a:solidFill>
                          <a:effectLst/>
                          <a:latin typeface="Sylfaen"/>
                          <a:ea typeface="Calibri"/>
                          <a:cs typeface="Times New Roman"/>
                        </a:rPr>
                        <a:t> </a:t>
                      </a:r>
                      <a:endParaRPr lang="ru-RU" sz="1100" dirty="0">
                        <a:solidFill>
                          <a:srgbClr val="002060"/>
                        </a:solidFill>
                        <a:effectLst/>
                        <a:latin typeface="Calibri"/>
                        <a:ea typeface="Calibri"/>
                        <a:cs typeface="Times New Roman"/>
                      </a:endParaRPr>
                    </a:p>
                    <a:p>
                      <a:pPr>
                        <a:lnSpc>
                          <a:spcPct val="115000"/>
                        </a:lnSpc>
                        <a:spcAft>
                          <a:spcPts val="0"/>
                        </a:spcAft>
                      </a:pPr>
                      <a:r>
                        <a:rPr lang="ka-GE" sz="1100" b="1" dirty="0">
                          <a:solidFill>
                            <a:srgbClr val="002060"/>
                          </a:solidFill>
                          <a:effectLst/>
                          <a:latin typeface="Sylfaen"/>
                          <a:ea typeface="Calibri"/>
                          <a:cs typeface="Times New Roman"/>
                        </a:rPr>
                        <a:t>ზემოქმედება:</a:t>
                      </a:r>
                      <a:endParaRPr lang="ru-RU" sz="1100" dirty="0">
                        <a:solidFill>
                          <a:srgbClr val="002060"/>
                        </a:solidFill>
                        <a:effectLst/>
                        <a:latin typeface="Calibri"/>
                        <a:ea typeface="Calibri"/>
                        <a:cs typeface="Times New Roman"/>
                      </a:endParaRPr>
                    </a:p>
                    <a:p>
                      <a:pPr>
                        <a:lnSpc>
                          <a:spcPct val="115000"/>
                        </a:lnSpc>
                        <a:spcAft>
                          <a:spcPts val="0"/>
                        </a:spcAft>
                      </a:pPr>
                      <a:r>
                        <a:rPr lang="ka-GE" sz="1100" dirty="0">
                          <a:solidFill>
                            <a:srgbClr val="002060"/>
                          </a:solidFill>
                          <a:effectLst/>
                          <a:latin typeface="Sylfaen"/>
                          <a:ea typeface="Calibri"/>
                          <a:cs typeface="Times New Roman"/>
                        </a:rPr>
                        <a:t>გარემოს დაბინძურება</a:t>
                      </a:r>
                      <a:endParaRPr lang="ru-RU" sz="1100" dirty="0">
                        <a:solidFill>
                          <a:srgbClr val="002060"/>
                        </a:solidFill>
                        <a:effectLst/>
                        <a:latin typeface="Calibri"/>
                        <a:ea typeface="Calibri"/>
                        <a:cs typeface="Times New Roman"/>
                      </a:endParaRPr>
                    </a:p>
                    <a:p>
                      <a:pPr>
                        <a:lnSpc>
                          <a:spcPct val="115000"/>
                        </a:lnSpc>
                        <a:spcAft>
                          <a:spcPts val="0"/>
                        </a:spcAft>
                      </a:pPr>
                      <a:r>
                        <a:rPr lang="ka-GE" sz="1100" b="1" dirty="0">
                          <a:solidFill>
                            <a:srgbClr val="002060"/>
                          </a:solidFill>
                          <a:effectLst/>
                          <a:latin typeface="Sylfaen"/>
                          <a:ea typeface="Calibri"/>
                          <a:cs typeface="Times New Roman"/>
                        </a:rPr>
                        <a:t>ზემოქმედების დონე-</a:t>
                      </a:r>
                      <a:r>
                        <a:rPr lang="ka-GE" sz="1100" dirty="0">
                          <a:solidFill>
                            <a:srgbClr val="002060"/>
                          </a:solidFill>
                          <a:effectLst/>
                          <a:latin typeface="Sylfaen"/>
                          <a:ea typeface="Calibri"/>
                          <a:cs typeface="Times New Roman"/>
                        </a:rPr>
                        <a:t> საშუალო</a:t>
                      </a:r>
                      <a:endParaRPr lang="ru-RU" sz="1100" dirty="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საყოფაცხოვრებო ნარჩენების სეპარირებული მართვის ღონისძიებების განხორციელება </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2019 – 2023წ.წ.</a:t>
                      </a:r>
                      <a:endParaRPr lang="ru-RU" sz="110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2684">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 თითოეული სახეობის სახიფათო ნარჩენის სეპარირებული შეგროვების, დაგროვების, ტრანსპორტირების, გადამუშავების დადგენილი წესების შესრულება და კონტროლი. </a:t>
                      </a:r>
                      <a:r>
                        <a:rPr lang="ru-RU" sz="1100" dirty="0">
                          <a:solidFill>
                            <a:srgbClr val="002060"/>
                          </a:solidFill>
                          <a:effectLst/>
                          <a:latin typeface="Sylfaen"/>
                          <a:ea typeface="Calibri"/>
                          <a:cs typeface="Times New Roman"/>
                        </a:rPr>
                        <a:t>(</a:t>
                      </a:r>
                      <a:r>
                        <a:rPr lang="ka-GE" sz="1100" dirty="0">
                          <a:solidFill>
                            <a:srgbClr val="002060"/>
                          </a:solidFill>
                          <a:effectLst/>
                          <a:latin typeface="Sylfaen"/>
                          <a:ea typeface="Calibri"/>
                          <a:cs typeface="Times New Roman"/>
                        </a:rPr>
                        <a:t>ადმინისტრაციულ სამართალდარღვევათა N05189 ოქმით დაფიქსირებული სამართალდარღვევის გამოსაწორებლად)</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მუდმივად</a:t>
                      </a:r>
                      <a:endParaRPr lang="ru-RU" sz="110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9026">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თითოეული სახეობის არასახიფათო და სახიფათო ნარჩენის განთავსების ადგილის ინვენტარიზაცია და გენგეგმის შედგენა. თითოეული სახეობის არასახიფათო და სახიფათო ნარჩენის განთავსების ადგილების მოწესრიგების, შეფუთვის, გამაფრთხილებელი ნიშნებით ეტიკეტირების ღონისძიებების გეგმა-გრაფიკის </a:t>
                      </a:r>
                      <a:r>
                        <a:rPr lang="ka-GE" sz="1100" dirty="0" smtClean="0">
                          <a:solidFill>
                            <a:srgbClr val="002060"/>
                          </a:solidFill>
                          <a:effectLst/>
                          <a:latin typeface="Sylfaen"/>
                          <a:ea typeface="Calibri"/>
                          <a:cs typeface="Times New Roman"/>
                        </a:rPr>
                        <a:t>შემუშავება</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2020  წ</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085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თითოეული სახეობის არასახიფათო და სახიფათო ნარჩენის განთავსების ადგილის მოწესრიგების შეფუთვის, გამაფრთხილებელი ნიშნებით ეტიკეტირების ღონისძიებების </a:t>
                      </a:r>
                      <a:r>
                        <a:rPr lang="ka-GE" sz="1100" dirty="0" smtClean="0">
                          <a:solidFill>
                            <a:srgbClr val="002060"/>
                          </a:solidFill>
                          <a:effectLst/>
                          <a:latin typeface="Sylfaen"/>
                          <a:ea typeface="Calibri"/>
                          <a:cs typeface="Times New Roman"/>
                        </a:rPr>
                        <a:t>განხორციელება</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a:solidFill>
                            <a:srgbClr val="002060"/>
                          </a:solidFill>
                          <a:effectLst/>
                          <a:latin typeface="Sylfaen"/>
                          <a:ea typeface="Calibri"/>
                          <a:cs typeface="Times New Roman"/>
                        </a:rPr>
                        <a:t>მუდმივად</a:t>
                      </a:r>
                      <a:endParaRPr lang="ru-RU" sz="1100" dirty="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7197">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სახიფათო ნარჩენების, მ.შ. მინაბამბის, განთავსებასთან ან უტილიზაცია-გადამუშავებასთან დაკავშირებით გარემოსდაცვითი გადაწყვეტილების მფლობელი კომპანიების რეესტრის განახლება და სახიფათო ნარჩენების მათზე გადაცემის ღონისძიებების შესრულება   </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ka-GE" sz="1100" b="0" i="0" u="none" strike="noStrike" kern="1200" cap="none" spc="0" normalizeH="0" baseline="0" noProof="0" dirty="0" smtClean="0">
                          <a:ln>
                            <a:noFill/>
                          </a:ln>
                          <a:solidFill>
                            <a:srgbClr val="002060"/>
                          </a:solidFill>
                          <a:effectLst/>
                          <a:uLnTx/>
                          <a:uFillTx/>
                          <a:latin typeface="+mn-lt"/>
                          <a:ea typeface="Calibri"/>
                          <a:cs typeface="Times New Roman"/>
                        </a:rPr>
                        <a:t>მუდმივად</a:t>
                      </a:r>
                      <a:endParaRPr kumimoji="0" lang="ru-RU" sz="1100" b="0" i="0" u="none" strike="noStrike" kern="1200" cap="none" spc="0" normalizeH="0" baseline="0" noProof="0" dirty="0" smtClean="0">
                        <a:ln>
                          <a:noFill/>
                        </a:ln>
                        <a:solidFill>
                          <a:srgbClr val="002060"/>
                        </a:solidFill>
                        <a:effectLst/>
                        <a:uLnTx/>
                        <a:uFillTx/>
                        <a:latin typeface="+mn-lt"/>
                        <a:ea typeface="Calibri"/>
                        <a:cs typeface="Times New Roman"/>
                      </a:endParaRPr>
                    </a:p>
                    <a:p>
                      <a:pPr>
                        <a:lnSpc>
                          <a:spcPct val="115000"/>
                        </a:lnSpc>
                        <a:spcAft>
                          <a:spcPts val="0"/>
                        </a:spcAft>
                      </a:pPr>
                      <a:endParaRPr lang="ru-RU" sz="1100" dirty="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0855">
                <a:tc vMerge="1">
                  <a:txBody>
                    <a:bodyPr/>
                    <a:lstStyle/>
                    <a:p>
                      <a:endParaRPr lang="ru-RU"/>
                    </a:p>
                  </a:txBody>
                  <a:tcPr/>
                </a:tc>
                <a:tc>
                  <a:txBody>
                    <a:bodyPr/>
                    <a:lstStyle/>
                    <a:p>
                      <a:pPr marL="0" lvl="0" indent="0">
                        <a:lnSpc>
                          <a:spcPct val="115000"/>
                        </a:lnSpc>
                        <a:spcAft>
                          <a:spcPts val="0"/>
                        </a:spcAft>
                        <a:buFont typeface="+mj-lt"/>
                        <a:buNone/>
                      </a:pPr>
                      <a:r>
                        <a:rPr lang="ka-GE" sz="1100" dirty="0" smtClean="0">
                          <a:solidFill>
                            <a:srgbClr val="002060"/>
                          </a:solidFill>
                          <a:effectLst/>
                          <a:latin typeface="Sylfaen"/>
                          <a:ea typeface="Calibri"/>
                          <a:cs typeface="Times New Roman"/>
                        </a:rPr>
                        <a:t>თხევადი </a:t>
                      </a:r>
                      <a:r>
                        <a:rPr lang="ka-GE" sz="1100" dirty="0">
                          <a:solidFill>
                            <a:srgbClr val="002060"/>
                          </a:solidFill>
                          <a:effectLst/>
                          <a:latin typeface="Sylfaen"/>
                          <a:ea typeface="Calibri"/>
                          <a:cs typeface="Times New Roman"/>
                        </a:rPr>
                        <a:t>გაზის უბნის ტერიტორიაზე, ნავთობშლამების დროებითი საცავების მიმდებარე ტერიტორიაზე არსებულ დაუმთავრებელ შენობაში სახიფათო ნარჩენების დროებითი განთავსების საწყობის მოწყობის პროექტის შემუშავება </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2021 წ.</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085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 თხევადი გაზის უბნის ტერიტორიაზე, ნავთობშლამების დროებითი საცავების მიმდებარე ტერიტორიაზე არსებულ დაუმთავრებელ შენობაში სახიფათო ნარჩენების დროებითი განთავსების საწყობის მოწყობა</a:t>
                      </a:r>
                      <a:r>
                        <a:rPr lang="ru-RU" sz="1100" dirty="0" smtClean="0">
                          <a:solidFill>
                            <a:srgbClr val="002060"/>
                          </a:solidFill>
                          <a:effectLst/>
                          <a:latin typeface="Sylfaen"/>
                          <a:ea typeface="Calibri"/>
                          <a:cs typeface="Times New Roman"/>
                        </a:rPr>
                        <a:t>(</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2021 წ.</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085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კაპრეშუმის უბანზე ნავთობდამჭერის მიმდებარე ტერიტორიაზე დასაწყობებული ნავთობშლამების გადატანა თხევადი გაზის უბნის ტერიტორიაზე არსებულ რ/ბ </a:t>
                      </a:r>
                      <a:r>
                        <a:rPr lang="ka-GE" sz="1100" dirty="0" smtClean="0">
                          <a:solidFill>
                            <a:srgbClr val="002060"/>
                          </a:solidFill>
                          <a:effectLst/>
                          <a:latin typeface="Sylfaen"/>
                          <a:ea typeface="Calibri"/>
                          <a:cs typeface="Times New Roman"/>
                        </a:rPr>
                        <a:t>შლამსაცავშ</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2021 წ.</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2684">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თხევადი გაზის უბნის ტერიტორიაზე, ნავთობშლამების დროებითი რ/ბ საცავების გადახურვის ღონისძიებების დაგეგმვა და </a:t>
                      </a:r>
                      <a:r>
                        <a:rPr lang="ka-GE" sz="1100" dirty="0" smtClean="0">
                          <a:solidFill>
                            <a:srgbClr val="002060"/>
                          </a:solidFill>
                          <a:effectLst/>
                          <a:latin typeface="Sylfaen"/>
                          <a:ea typeface="Calibri"/>
                          <a:cs typeface="Times New Roman"/>
                        </a:rPr>
                        <a:t>განხორციელება</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a:solidFill>
                            <a:srgbClr val="002060"/>
                          </a:solidFill>
                          <a:effectLst/>
                          <a:latin typeface="Sylfaen"/>
                          <a:ea typeface="Calibri"/>
                          <a:cs typeface="Times New Roman"/>
                        </a:rPr>
                        <a:t>2021 წ.</a:t>
                      </a:r>
                      <a:endParaRPr lang="ru-RU" sz="1100" dirty="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91" y="5698232"/>
            <a:ext cx="1256415" cy="115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2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683624277"/>
              </p:ext>
            </p:extLst>
          </p:nvPr>
        </p:nvGraphicFramePr>
        <p:xfrm>
          <a:off x="0" y="1052737"/>
          <a:ext cx="9143999" cy="5047488"/>
        </p:xfrm>
        <a:graphic>
          <a:graphicData uri="http://schemas.openxmlformats.org/drawingml/2006/table">
            <a:tbl>
              <a:tblPr firstRow="1" firstCol="1" lastRow="1" lastCol="1" bandRow="1" bandCol="1"/>
              <a:tblGrid>
                <a:gridCol w="1187624">
                  <a:extLst>
                    <a:ext uri="{9D8B030D-6E8A-4147-A177-3AD203B41FA5}">
                      <a16:colId xmlns:a16="http://schemas.microsoft.com/office/drawing/2014/main" val="20000"/>
                    </a:ext>
                  </a:extLst>
                </a:gridCol>
                <a:gridCol w="6696744">
                  <a:extLst>
                    <a:ext uri="{9D8B030D-6E8A-4147-A177-3AD203B41FA5}">
                      <a16:colId xmlns:a16="http://schemas.microsoft.com/office/drawing/2014/main" val="20001"/>
                    </a:ext>
                  </a:extLst>
                </a:gridCol>
                <a:gridCol w="1259631">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200" b="1" dirty="0">
                          <a:solidFill>
                            <a:srgbClr val="002060"/>
                          </a:solidFill>
                          <a:effectLst/>
                          <a:latin typeface="Sylfaen"/>
                          <a:ea typeface="Calibri"/>
                          <a:cs typeface="Times New Roman"/>
                        </a:rPr>
                        <a:t>ასპექტი/ შესაძლო </a:t>
                      </a:r>
                      <a:r>
                        <a:rPr lang="en-US" sz="1200" b="1" dirty="0" err="1">
                          <a:solidFill>
                            <a:srgbClr val="002060"/>
                          </a:solidFill>
                          <a:effectLst/>
                          <a:latin typeface="Sylfaen"/>
                          <a:ea typeface="Calibri"/>
                          <a:cs typeface="Times New Roman"/>
                        </a:rPr>
                        <a:t>ნეგატიური</a:t>
                      </a:r>
                      <a:r>
                        <a:rPr lang="en-US" sz="1200" b="1" dirty="0">
                          <a:solidFill>
                            <a:srgbClr val="002060"/>
                          </a:solidFill>
                          <a:effectLst/>
                          <a:latin typeface="Sylfaen"/>
                          <a:ea typeface="Calibri"/>
                          <a:cs typeface="Times New Roman"/>
                        </a:rPr>
                        <a:t> </a:t>
                      </a:r>
                      <a:r>
                        <a:rPr lang="en-US" sz="1200" b="1" dirty="0" err="1">
                          <a:solidFill>
                            <a:srgbClr val="002060"/>
                          </a:solidFill>
                          <a:effectLst/>
                          <a:latin typeface="Sylfaen"/>
                          <a:ea typeface="Calibri"/>
                          <a:cs typeface="Times New Roman"/>
                        </a:rPr>
                        <a:t>ზემოქმედება</a:t>
                      </a:r>
                      <a:r>
                        <a:rPr lang="ka-GE" sz="1200" b="1" dirty="0">
                          <a:solidFill>
                            <a:srgbClr val="002060"/>
                          </a:solidFill>
                          <a:effectLst/>
                          <a:latin typeface="Sylfaen"/>
                          <a:ea typeface="Calibri"/>
                          <a:cs typeface="Times New Roman"/>
                        </a:rPr>
                        <a:t>/, ზემოქმედების დონე</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solidFill>
                            <a:srgbClr val="002060"/>
                          </a:solidFill>
                          <a:effectLst/>
                          <a:latin typeface="Sylfaen"/>
                          <a:ea typeface="Calibri"/>
                          <a:cs typeface="Times New Roman"/>
                        </a:rPr>
                        <a:t>შესრულების ვადა</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508990">
                <a:tc rowSpan="5">
                  <a:txBody>
                    <a:bodyPr/>
                    <a:lstStyle/>
                    <a:p>
                      <a:pPr>
                        <a:lnSpc>
                          <a:spcPct val="115000"/>
                        </a:lnSpc>
                        <a:spcAft>
                          <a:spcPts val="0"/>
                        </a:spcAft>
                      </a:pPr>
                      <a:r>
                        <a:rPr lang="ka-GE" sz="1200" b="1"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ასპექტი:</a:t>
                      </a:r>
                      <a:endParaRPr lang="ru-RU" sz="1200" dirty="0">
                        <a:solidFill>
                          <a:srgbClr val="002060"/>
                        </a:solidFill>
                        <a:effectLst/>
                        <a:latin typeface="Calibri"/>
                        <a:ea typeface="Calibri"/>
                        <a:cs typeface="Times New Roman"/>
                      </a:endParaRPr>
                    </a:p>
                    <a:p>
                      <a:pPr>
                        <a:lnSpc>
                          <a:spcPct val="115000"/>
                        </a:lnSpc>
                        <a:spcAft>
                          <a:spcPts val="0"/>
                        </a:spcAft>
                      </a:pPr>
                      <a:r>
                        <a:rPr lang="ka-GE" sz="1200" dirty="0">
                          <a:solidFill>
                            <a:srgbClr val="002060"/>
                          </a:solidFill>
                          <a:effectLst/>
                          <a:latin typeface="Sylfaen"/>
                          <a:ea typeface="Calibri"/>
                          <a:cs typeface="Times New Roman"/>
                        </a:rPr>
                        <a:t>არასახიფათო და სახიფათო ნარჩენების წარმოქმნა.</a:t>
                      </a:r>
                      <a:endParaRPr lang="ru-RU" sz="1200" dirty="0">
                        <a:solidFill>
                          <a:srgbClr val="002060"/>
                        </a:solidFill>
                        <a:effectLst/>
                        <a:latin typeface="Calibri"/>
                        <a:ea typeface="Calibri"/>
                        <a:cs typeface="Times New Roman"/>
                      </a:endParaRPr>
                    </a:p>
                    <a:p>
                      <a:pPr>
                        <a:lnSpc>
                          <a:spcPct val="115000"/>
                        </a:lnSpc>
                        <a:spcAft>
                          <a:spcPts val="0"/>
                        </a:spcAft>
                      </a:pPr>
                      <a:r>
                        <a:rPr lang="ka-GE" sz="1200"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ზემოქმედება:</a:t>
                      </a:r>
                      <a:endParaRPr lang="ru-RU" sz="1200" dirty="0">
                        <a:solidFill>
                          <a:srgbClr val="002060"/>
                        </a:solidFill>
                        <a:effectLst/>
                        <a:latin typeface="Calibri"/>
                        <a:ea typeface="Calibri"/>
                        <a:cs typeface="Times New Roman"/>
                      </a:endParaRPr>
                    </a:p>
                    <a:p>
                      <a:pPr>
                        <a:lnSpc>
                          <a:spcPct val="115000"/>
                        </a:lnSpc>
                        <a:spcAft>
                          <a:spcPts val="0"/>
                        </a:spcAft>
                      </a:pPr>
                      <a:r>
                        <a:rPr lang="ka-GE" sz="1200" dirty="0">
                          <a:solidFill>
                            <a:srgbClr val="002060"/>
                          </a:solidFill>
                          <a:effectLst/>
                          <a:latin typeface="Sylfaen"/>
                          <a:ea typeface="Calibri"/>
                          <a:cs typeface="Times New Roman"/>
                        </a:rPr>
                        <a:t>გარემოს დაბინძურება</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ზემოქმედების დონე-</a:t>
                      </a:r>
                      <a:r>
                        <a:rPr lang="ka-GE" sz="1200" dirty="0">
                          <a:solidFill>
                            <a:srgbClr val="002060"/>
                          </a:solidFill>
                          <a:effectLst/>
                          <a:latin typeface="Sylfaen"/>
                          <a:ea typeface="Calibri"/>
                          <a:cs typeface="Times New Roman"/>
                        </a:rPr>
                        <a:t> საშუალო</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თხევადი გაზის უბანში ნავთობშლამების დროებითი საცავების ტერიტორიაზე ნავთობშლამების უტილიზაციის და ნავთობით დაბინძურებული გრუნტების გაწმენდის ბაზის მშენებლობის 2011 წელს შემუშავებული პროექტის გადამუშავება რეალური პირობების გათვალისწინებით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2021- 2022 წ.წ.</a:t>
                      </a:r>
                      <a:endParaRPr lang="ru-RU" sz="12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6238">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თხევადი გაზის უბანში ნავთობშლამების დროებითი საცავების ტერიტორიაზე ნავთობშლამების უტილიზაციის და ნავთობით დაბინძურებული გრუნტების გაწმენდის ბაზის მშენებლობის ნებართვის და გარემოსდაცვითი გადაწყვეტილების მიღების მიზნით საჭირო სანებართვო დოკუმენტაციის შემუშავება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2021- 2022 წ.წ.</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8990">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თხევადი გაზის უბანში ნავთობშლამების დროებითი საცავების ტერიტორიაზე ნავთობშლამების უტილიზაციის და ნავთობით დაბინძურებული გრუნტების გაწმენდის ბაზის მშენებლობის ნებართვის და გარემოსდაცვითი გადაწყვეტილების მიღება</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2021- 2022 წ.წ.</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1743">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თხევადი გაზის უბანში ნავთობშლამების დროებითი საცავების ტერიტორიაზე ნავთობშლამების უტილიზაციის და ნავთობით დაბინძურებული გრუნტების გაწმენდის ბაზის მშენებლობა და ექსპლუატაციაში შეყვანა</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2022- 2023 წ.წ.</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36238">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Sylfaen"/>
                        </a:rPr>
                        <a:t>შპს ,,ბათუმის ნავთობტერმინალის ,,ნარჩენების მართვის გეგმის“  მოთხოვნების:  ნარჩენების რაოდენობის და საშიშროების კლასის აღრიცხვის, სეპარირების, შიდასაწარმოო კონტროლის, დროებით უსაფრთხო განთავსების - დასაწყობების,   დასაწყობების ადგილის ეკოლოგიური მონიტორინგის ღონიძიებების განხორციელება.</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dirty="0">
                          <a:solidFill>
                            <a:srgbClr val="002060"/>
                          </a:solidFill>
                          <a:effectLst/>
                          <a:latin typeface="Sylfaen"/>
                          <a:ea typeface="Calibri"/>
                          <a:cs typeface="Times New Roman"/>
                        </a:rPr>
                        <a:t>მუდმივად</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6" y="2276872"/>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407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984873133"/>
              </p:ext>
            </p:extLst>
          </p:nvPr>
        </p:nvGraphicFramePr>
        <p:xfrm>
          <a:off x="15608" y="1070739"/>
          <a:ext cx="9020888" cy="4207712"/>
        </p:xfrm>
        <a:graphic>
          <a:graphicData uri="http://schemas.openxmlformats.org/drawingml/2006/table">
            <a:tbl>
              <a:tblPr firstRow="1" firstCol="1" lastRow="1" lastCol="1" bandRow="1" bandCol="1"/>
              <a:tblGrid>
                <a:gridCol w="1460048">
                  <a:extLst>
                    <a:ext uri="{9D8B030D-6E8A-4147-A177-3AD203B41FA5}">
                      <a16:colId xmlns:a16="http://schemas.microsoft.com/office/drawing/2014/main" val="20000"/>
                    </a:ext>
                  </a:extLst>
                </a:gridCol>
                <a:gridCol w="612068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1">
                          <a:solidFill>
                            <a:srgbClr val="002060"/>
                          </a:solidFill>
                          <a:effectLst/>
                          <a:latin typeface="Sylfaen"/>
                          <a:ea typeface="Calibri"/>
                          <a:cs typeface="Times New Roman"/>
                        </a:rPr>
                        <a:t>ასპექტი/ შესაძლო </a:t>
                      </a:r>
                      <a:r>
                        <a:rPr lang="en-US" sz="1400" b="1">
                          <a:solidFill>
                            <a:srgbClr val="002060"/>
                          </a:solidFill>
                          <a:effectLst/>
                          <a:latin typeface="Sylfaen"/>
                          <a:ea typeface="Calibri"/>
                          <a:cs typeface="Times New Roman"/>
                        </a:rPr>
                        <a:t>ნეგატიური ზემოქმედება</a:t>
                      </a:r>
                      <a:r>
                        <a:rPr lang="ka-GE" sz="1400" b="1">
                          <a:solidFill>
                            <a:srgbClr val="002060"/>
                          </a:solidFill>
                          <a:effectLst/>
                          <a:latin typeface="Sylfaen"/>
                          <a:ea typeface="Calibri"/>
                          <a:cs typeface="Times New Roman"/>
                        </a:rPr>
                        <a:t>/, ზემოქმედების დონე</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შესრულების ვადა</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54495">
                <a:tc rowSpan="6">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 -</a:t>
                      </a:r>
                      <a:r>
                        <a:rPr lang="ka-GE" sz="1400">
                          <a:solidFill>
                            <a:srgbClr val="002060"/>
                          </a:solidFill>
                          <a:effectLst/>
                          <a:latin typeface="Sylfaen"/>
                          <a:ea typeface="Calibri"/>
                          <a:cs typeface="Times New Roman"/>
                        </a:rPr>
                        <a:t> ხმაურის წარმოქმნა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Calibri"/>
                          <a:cs typeface="Times New Roman"/>
                        </a:rPr>
                        <a:t>ზემოქმედება -</a:t>
                      </a:r>
                      <a:r>
                        <a:rPr lang="ka-GE" sz="1400">
                          <a:solidFill>
                            <a:srgbClr val="002060"/>
                          </a:solidFill>
                          <a:effectLst/>
                          <a:latin typeface="Sylfaen"/>
                          <a:ea typeface="Calibri"/>
                          <a:cs typeface="Times New Roman"/>
                        </a:rPr>
                        <a:t> ატმოსფერულ ჰაერში ხმაურის გავრცელება </a:t>
                      </a:r>
                      <a:endParaRPr lang="ru-RU" sz="1400">
                        <a:solidFill>
                          <a:srgbClr val="002060"/>
                        </a:solidFill>
                        <a:effectLst/>
                        <a:latin typeface="Calibri"/>
                        <a:ea typeface="Calibri"/>
                        <a:cs typeface="Times New Roman"/>
                      </a:endParaRPr>
                    </a:p>
                    <a:p>
                      <a:pPr>
                        <a:lnSpc>
                          <a:spcPct val="115000"/>
                        </a:lnSpc>
                        <a:spcAft>
                          <a:spcPts val="0"/>
                        </a:spcAft>
                      </a:pPr>
                      <a:r>
                        <a:rPr lang="ka-GE" sz="1400" b="1">
                          <a:solidFill>
                            <a:srgbClr val="002060"/>
                          </a:solidFill>
                          <a:effectLst/>
                          <a:latin typeface="Sylfaen"/>
                          <a:ea typeface="Calibri"/>
                          <a:cs typeface="Times New Roman"/>
                        </a:rPr>
                        <a:t>ზემოქმედების დონე-</a:t>
                      </a:r>
                      <a:r>
                        <a:rPr lang="ka-GE" sz="1400">
                          <a:solidFill>
                            <a:srgbClr val="002060"/>
                          </a:solidFill>
                          <a:effectLst/>
                          <a:latin typeface="Sylfaen"/>
                          <a:ea typeface="Calibri"/>
                          <a:cs typeface="Times New Roman"/>
                        </a:rPr>
                        <a:t> საშუალო</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სატრანსპორტო საშუალებების და შიდაწვის ძრავაზე მომუშავე მექანიზმების  ძრავების კონტროლი და რეგულირება.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სისტემატურად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248">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შიდა გზების გამართული მდგომარეობა.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საწარმოს ტერიტორიაზე ტრანსპორტის მოძრაობის სიჩქარის შეზღუდვა 10 კმ/სთ-მდე.</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ხმაურის დონის სისტემატური გაზომვები საწარმოო ობიეტებზე.</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გეგმიურად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4495">
                <a:tc vMerge="1">
                  <a:txBody>
                    <a:bodyPr/>
                    <a:lstStyle/>
                    <a:p>
                      <a:endParaRPr lang="ru-RU"/>
                    </a:p>
                  </a:txBody>
                  <a:tcPr/>
                </a:tc>
                <a:tc>
                  <a:txBody>
                    <a:bodyPr/>
                    <a:lstStyle/>
                    <a:p>
                      <a:pPr marL="0" lvl="0" indent="0">
                        <a:lnSpc>
                          <a:spcPct val="115000"/>
                        </a:lnSpc>
                        <a:spcAft>
                          <a:spcPts val="0"/>
                        </a:spcAft>
                        <a:buFont typeface="+mj-lt"/>
                        <a:buNone/>
                        <a:tabLst>
                          <a:tab pos="6635750" algn="l"/>
                        </a:tabLst>
                      </a:pPr>
                      <a:r>
                        <a:rPr lang="ka-GE" sz="1400" dirty="0">
                          <a:solidFill>
                            <a:srgbClr val="002060"/>
                          </a:solidFill>
                          <a:effectLst/>
                          <a:latin typeface="Sylfaen"/>
                          <a:ea typeface="Calibri"/>
                          <a:cs typeface="Sylfaen"/>
                        </a:rPr>
                        <a:t>ხმაურის დონის სისტემატური გაზომვები საწარმოს მიმდებარე საცხოვრებელ ზონებში.</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გეგმიურად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6348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ხმაურის ჩახშობის დამატებითი ტექნიკური ღონისძიებების განხორციელება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a:solidFill>
                            <a:srgbClr val="002060"/>
                          </a:solidFill>
                          <a:effectLst/>
                          <a:latin typeface="Sylfaen"/>
                          <a:ea typeface="Calibri"/>
                          <a:cs typeface="Times New Roman"/>
                        </a:rPr>
                        <a:t>დამატებითი საჭიროების შემთხვევაში</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941168"/>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977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2923020"/>
              </p:ext>
            </p:extLst>
          </p:nvPr>
        </p:nvGraphicFramePr>
        <p:xfrm>
          <a:off x="18756" y="1070739"/>
          <a:ext cx="9017739" cy="4224528"/>
        </p:xfrm>
        <a:graphic>
          <a:graphicData uri="http://schemas.openxmlformats.org/drawingml/2006/table">
            <a:tbl>
              <a:tblPr firstRow="1" firstCol="1" lastRow="1" lastCol="1" bandRow="1" bandCol="1"/>
              <a:tblGrid>
                <a:gridCol w="1528908">
                  <a:extLst>
                    <a:ext uri="{9D8B030D-6E8A-4147-A177-3AD203B41FA5}">
                      <a16:colId xmlns:a16="http://schemas.microsoft.com/office/drawing/2014/main" val="20000"/>
                    </a:ext>
                  </a:extLst>
                </a:gridCol>
                <a:gridCol w="6192688">
                  <a:extLst>
                    <a:ext uri="{9D8B030D-6E8A-4147-A177-3AD203B41FA5}">
                      <a16:colId xmlns:a16="http://schemas.microsoft.com/office/drawing/2014/main" val="20001"/>
                    </a:ext>
                  </a:extLst>
                </a:gridCol>
                <a:gridCol w="1296143">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1" dirty="0">
                          <a:solidFill>
                            <a:srgbClr val="002060"/>
                          </a:solidFill>
                          <a:effectLst/>
                          <a:latin typeface="Sylfaen"/>
                          <a:ea typeface="Calibri"/>
                          <a:cs typeface="Times New Roman"/>
                        </a:rPr>
                        <a:t>ასპექტი/ შესაძლო </a:t>
                      </a:r>
                      <a:r>
                        <a:rPr lang="en-US" sz="1400" b="1" dirty="0" err="1">
                          <a:solidFill>
                            <a:srgbClr val="002060"/>
                          </a:solidFill>
                          <a:effectLst/>
                          <a:latin typeface="Sylfaen"/>
                          <a:ea typeface="Calibri"/>
                          <a:cs typeface="Times New Roman"/>
                        </a:rPr>
                        <a:t>ნეგატიური</a:t>
                      </a:r>
                      <a:r>
                        <a:rPr lang="en-US" sz="1400" b="1" dirty="0">
                          <a:solidFill>
                            <a:srgbClr val="002060"/>
                          </a:solidFill>
                          <a:effectLst/>
                          <a:latin typeface="Sylfaen"/>
                          <a:ea typeface="Calibri"/>
                          <a:cs typeface="Times New Roman"/>
                        </a:rPr>
                        <a:t> </a:t>
                      </a:r>
                      <a:r>
                        <a:rPr lang="en-US" sz="1400" b="1" dirty="0" err="1">
                          <a:solidFill>
                            <a:srgbClr val="002060"/>
                          </a:solidFill>
                          <a:effectLst/>
                          <a:latin typeface="Sylfaen"/>
                          <a:ea typeface="Calibri"/>
                          <a:cs typeface="Times New Roman"/>
                        </a:rPr>
                        <a:t>ზემოქმედება</a:t>
                      </a:r>
                      <a:r>
                        <a:rPr lang="ka-GE" sz="1400" b="1" dirty="0">
                          <a:solidFill>
                            <a:srgbClr val="002060"/>
                          </a:solidFill>
                          <a:effectLst/>
                          <a:latin typeface="Sylfaen"/>
                          <a:ea typeface="Calibri"/>
                          <a:cs typeface="Times New Roman"/>
                        </a:rPr>
                        <a:t>/, ზემოქმედების დონე</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შესრულების ვადა</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21300">
                <a:tc rowSpan="6">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 წყლის გამოყენება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Calibri"/>
                          <a:cs typeface="Times New Roman"/>
                        </a:rPr>
                        <a:t>ზემოქმედება</a:t>
                      </a:r>
                      <a:r>
                        <a:rPr lang="ka-GE" sz="1400">
                          <a:solidFill>
                            <a:srgbClr val="002060"/>
                          </a:solidFill>
                          <a:effectLst/>
                          <a:latin typeface="Sylfaen"/>
                          <a:ea typeface="Calibri"/>
                          <a:cs typeface="Times New Roman"/>
                        </a:rPr>
                        <a:t> - წყალმოხმარება. ბუნებრივი რესურსების გამოყენება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a:solidFill>
                            <a:srgbClr val="002060"/>
                          </a:solidFill>
                          <a:effectLst/>
                          <a:latin typeface="Sylfaen"/>
                          <a:ea typeface="Calibri"/>
                          <a:cs typeface="Times New Roman"/>
                        </a:rPr>
                        <a:t>ზემოქმედების დონე-</a:t>
                      </a:r>
                      <a:r>
                        <a:rPr lang="ka-GE" sz="1400">
                          <a:solidFill>
                            <a:srgbClr val="002060"/>
                          </a:solidFill>
                          <a:effectLst/>
                          <a:latin typeface="Sylfaen"/>
                          <a:ea typeface="Calibri"/>
                          <a:cs typeface="Times New Roman"/>
                        </a:rPr>
                        <a:t> საშუალო</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სასმელი და ტექნიკური წყლის მოხმარების მონიტორინგის მოთხოვნათა შესრულების უზრუნველყოფა</a:t>
                      </a:r>
                      <a:endParaRPr lang="ru-RU" sz="1400" dirty="0">
                        <a:solidFill>
                          <a:srgbClr val="002060"/>
                        </a:solidFill>
                        <a:effectLst/>
                        <a:latin typeface="Times New Roman"/>
                        <a:ea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248">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სასმელი და ტექნიკური წყლის მოხმარების აღრიცხვა და ნორმირება.</a:t>
                      </a:r>
                      <a:endParaRPr lang="ru-RU" sz="1400" dirty="0">
                        <a:solidFill>
                          <a:srgbClr val="002060"/>
                        </a:solidFill>
                        <a:effectLst/>
                        <a:latin typeface="Times New Roman"/>
                        <a:ea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300">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სასმელი და ტექნიკური წყლის მომარაგების სისტემების ჰერმეტიულობის კონტროლი და შემთხვევით გაჟონვების  აღკვეთა.</a:t>
                      </a:r>
                      <a:endParaRPr lang="ru-RU" sz="1400" dirty="0">
                        <a:solidFill>
                          <a:srgbClr val="002060"/>
                        </a:solidFill>
                        <a:effectLst/>
                        <a:latin typeface="Times New Roman"/>
                        <a:ea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8548">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ზედაპირული წყალსატევებიდან  წყალაღების პროცესის რეგულირება და ოპტიმიზაცია;</a:t>
                      </a:r>
                      <a:endParaRPr lang="ru-RU" sz="1400" dirty="0">
                        <a:solidFill>
                          <a:srgbClr val="002060"/>
                        </a:solidFill>
                        <a:effectLst/>
                        <a:latin typeface="Times New Roman"/>
                        <a:ea typeface="Times New Roman"/>
                      </a:endParaRPr>
                    </a:p>
                    <a:p>
                      <a:pPr marL="201930" indent="-201930">
                        <a:lnSpc>
                          <a:spcPct val="115000"/>
                        </a:lnSpc>
                        <a:spcAft>
                          <a:spcPts val="0"/>
                        </a:spcAft>
                      </a:pPr>
                      <a:r>
                        <a:rPr lang="ka-GE" sz="1400" dirty="0">
                          <a:solidFill>
                            <a:srgbClr val="002060"/>
                          </a:solidFill>
                          <a:effectLst/>
                          <a:latin typeface="Sylfaen"/>
                          <a:ea typeface="Calibri"/>
                          <a:cs typeface="Sylfaen"/>
                        </a:rPr>
                        <a:t> </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სასმელი და ტექნიკური წყლის რაციონალური მოხმარების ორგანიზაციულ-ტექნიკური ღონისძიებების განხორციელება.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27248">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ტექნიკური წყლის მიმღები ნაგებობების ექსპლუატაციის წესების შესრულება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a:solidFill>
                            <a:srgbClr val="002060"/>
                          </a:solidFill>
                          <a:effectLst/>
                          <a:latin typeface="Sylfaen"/>
                          <a:ea typeface="Calibri"/>
                          <a:cs typeface="Times New Roman"/>
                        </a:rPr>
                        <a:t>მუდმივად</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7"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5085184"/>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09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924674910"/>
              </p:ext>
            </p:extLst>
          </p:nvPr>
        </p:nvGraphicFramePr>
        <p:xfrm>
          <a:off x="0" y="1099023"/>
          <a:ext cx="9144000" cy="4683252"/>
        </p:xfrm>
        <a:graphic>
          <a:graphicData uri="http://schemas.openxmlformats.org/drawingml/2006/table">
            <a:tbl>
              <a:tblPr firstRow="1" firstCol="1" lastRow="1" lastCol="1" bandRow="1" bandCol="1"/>
              <a:tblGrid>
                <a:gridCol w="4247613">
                  <a:extLst>
                    <a:ext uri="{9D8B030D-6E8A-4147-A177-3AD203B41FA5}">
                      <a16:colId xmlns:a16="http://schemas.microsoft.com/office/drawing/2014/main" val="20000"/>
                    </a:ext>
                  </a:extLst>
                </a:gridCol>
                <a:gridCol w="3780771">
                  <a:extLst>
                    <a:ext uri="{9D8B030D-6E8A-4147-A177-3AD203B41FA5}">
                      <a16:colId xmlns:a16="http://schemas.microsoft.com/office/drawing/2014/main" val="20001"/>
                    </a:ext>
                  </a:extLst>
                </a:gridCol>
                <a:gridCol w="1115616">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0">
                          <a:solidFill>
                            <a:srgbClr val="002060"/>
                          </a:solidFill>
                          <a:effectLst/>
                          <a:latin typeface="Sylfaen"/>
                          <a:ea typeface="Calibri"/>
                          <a:cs typeface="Times New Roman"/>
                        </a:rPr>
                        <a:t>ასპექტი/ შესაძლო </a:t>
                      </a:r>
                      <a:r>
                        <a:rPr lang="en-US" sz="1400" b="0">
                          <a:solidFill>
                            <a:srgbClr val="002060"/>
                          </a:solidFill>
                          <a:effectLst/>
                          <a:latin typeface="Sylfaen"/>
                          <a:ea typeface="Calibri"/>
                          <a:cs typeface="Times New Roman"/>
                        </a:rPr>
                        <a:t>ნეგატიური ზემოქმედება</a:t>
                      </a:r>
                      <a:r>
                        <a:rPr lang="ka-GE" sz="1400" b="0">
                          <a:solidFill>
                            <a:srgbClr val="002060"/>
                          </a:solidFill>
                          <a:effectLst/>
                          <a:latin typeface="Sylfaen"/>
                          <a:ea typeface="Calibri"/>
                          <a:cs typeface="Times New Roman"/>
                        </a:rPr>
                        <a:t>/, ზემოქმედების დონე</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0">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0">
                          <a:solidFill>
                            <a:srgbClr val="002060"/>
                          </a:solidFill>
                          <a:effectLst/>
                          <a:latin typeface="Sylfaen"/>
                          <a:ea typeface="Calibri"/>
                          <a:cs typeface="Times New Roman"/>
                        </a:rPr>
                        <a:t>შესრულების ვადა</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21300">
                <a:tc rowSpan="4">
                  <a:txBody>
                    <a:bodyPr/>
                    <a:lstStyle/>
                    <a:p>
                      <a:pPr>
                        <a:lnSpc>
                          <a:spcPct val="115000"/>
                        </a:lnSpc>
                        <a:spcAft>
                          <a:spcPts val="0"/>
                        </a:spcAft>
                      </a:pPr>
                      <a:r>
                        <a:rPr lang="ka-GE" sz="1400" b="0" u="sng">
                          <a:solidFill>
                            <a:srgbClr val="002060"/>
                          </a:solidFill>
                          <a:effectLst/>
                          <a:latin typeface="Sylfaen"/>
                          <a:ea typeface="Calibri"/>
                          <a:cs typeface="Times New Roman"/>
                        </a:rPr>
                        <a:t>ასპექტი -</a:t>
                      </a:r>
                      <a:r>
                        <a:rPr lang="ka-GE" sz="1400" b="0">
                          <a:solidFill>
                            <a:srgbClr val="002060"/>
                          </a:solidFill>
                          <a:effectLst/>
                          <a:latin typeface="Sylfaen"/>
                          <a:ea typeface="Calibri"/>
                          <a:cs typeface="Times New Roman"/>
                        </a:rPr>
                        <a:t> ტექნოგენური ავარიები (ხანძარი, აფეთქება, ნავთობის დაღვრა, სატრანსპორტო ავარიები).</a:t>
                      </a:r>
                      <a:endParaRPr lang="ru-RU" sz="1400" b="0">
                        <a:solidFill>
                          <a:srgbClr val="002060"/>
                        </a:solidFill>
                        <a:effectLst/>
                        <a:latin typeface="Calibri"/>
                        <a:ea typeface="Calibri"/>
                        <a:cs typeface="Times New Roman"/>
                      </a:endParaRPr>
                    </a:p>
                    <a:p>
                      <a:pPr>
                        <a:lnSpc>
                          <a:spcPct val="115000"/>
                        </a:lnSpc>
                        <a:spcAft>
                          <a:spcPts val="0"/>
                        </a:spcAft>
                      </a:pPr>
                      <a:r>
                        <a:rPr lang="ka-GE" sz="1400" b="0" u="sng">
                          <a:solidFill>
                            <a:srgbClr val="002060"/>
                          </a:solidFill>
                          <a:effectLst/>
                          <a:latin typeface="Sylfaen"/>
                          <a:ea typeface="Calibri"/>
                          <a:cs typeface="Times New Roman"/>
                        </a:rPr>
                        <a:t>ზემოქმედება -</a:t>
                      </a:r>
                      <a:r>
                        <a:rPr lang="ka-GE" sz="1400" b="0">
                          <a:solidFill>
                            <a:srgbClr val="002060"/>
                          </a:solidFill>
                          <a:effectLst/>
                          <a:latin typeface="Sylfaen"/>
                          <a:ea typeface="Calibri"/>
                          <a:cs typeface="Times New Roman"/>
                        </a:rPr>
                        <a:t> ატმოსფერული ჰაერის, ნიადაგის, ზედაპირული და გრუნტის წყლების დაბინძურება, ქონების და ადამიანების დაზიანება, მოსახლეობის და ტურისტული-რეკრეაციული რესურსების შეშფოთება</a:t>
                      </a:r>
                      <a:endParaRPr lang="ru-RU" sz="1400" b="0">
                        <a:solidFill>
                          <a:srgbClr val="002060"/>
                        </a:solidFill>
                        <a:effectLst/>
                        <a:latin typeface="Calibri"/>
                        <a:ea typeface="Calibri"/>
                        <a:cs typeface="Times New Roman"/>
                      </a:endParaRPr>
                    </a:p>
                    <a:p>
                      <a:pPr>
                        <a:lnSpc>
                          <a:spcPct val="115000"/>
                        </a:lnSpc>
                        <a:spcAft>
                          <a:spcPts val="0"/>
                        </a:spcAft>
                      </a:pPr>
                      <a:r>
                        <a:rPr lang="ka-GE" sz="1400" b="0">
                          <a:solidFill>
                            <a:srgbClr val="002060"/>
                          </a:solidFill>
                          <a:effectLst/>
                          <a:latin typeface="Sylfaen"/>
                          <a:ea typeface="Calibri"/>
                          <a:cs typeface="Times New Roman"/>
                        </a:rPr>
                        <a:t>ზემოქმედების დონე- საშუალო</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Font typeface="+mj-lt"/>
                        <a:buNone/>
                      </a:pPr>
                      <a:r>
                        <a:rPr lang="ka-GE" sz="1400" b="0" dirty="0">
                          <a:solidFill>
                            <a:srgbClr val="002060"/>
                          </a:solidFill>
                          <a:effectLst/>
                          <a:latin typeface="Sylfaen"/>
                          <a:ea typeface="Calibri"/>
                          <a:cs typeface="Sylfaen"/>
                        </a:rPr>
                        <a:t>სარეზერვუარო პარკების და ტექნოლოგიურ ინფრასტრუქტურის ტექნოგენური ავარიებისაგან დაცვის პრევენციული ღონისძიებების განხორციელება:</a:t>
                      </a:r>
                      <a:endParaRPr lang="ru-RU" sz="1400" b="0" dirty="0">
                        <a:solidFill>
                          <a:srgbClr val="002060"/>
                        </a:solidFill>
                        <a:effectLst/>
                        <a:latin typeface="Times New Roman"/>
                        <a:ea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0">
                          <a:solidFill>
                            <a:srgbClr val="002060"/>
                          </a:solidFill>
                          <a:effectLst/>
                          <a:latin typeface="Sylfaen"/>
                          <a:ea typeface="Calibri"/>
                          <a:cs typeface="Times New Roman"/>
                        </a:rPr>
                        <a:t>მუდმივად</a:t>
                      </a:r>
                      <a:endParaRPr lang="ru-RU" sz="1400" b="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300">
                <a:tc vMerge="1">
                  <a:txBody>
                    <a:bodyPr/>
                    <a:lstStyle/>
                    <a:p>
                      <a:endParaRPr lang="ru-RU"/>
                    </a:p>
                  </a:txBody>
                  <a:tcPr/>
                </a:tc>
                <a:tc>
                  <a:txBody>
                    <a:bodyPr/>
                    <a:lstStyle/>
                    <a:p>
                      <a:pPr marL="0" lvl="0" indent="0">
                        <a:spcAft>
                          <a:spcPts val="0"/>
                        </a:spcAft>
                        <a:buFont typeface="+mj-lt"/>
                        <a:buNone/>
                      </a:pPr>
                      <a:r>
                        <a:rPr lang="ka-GE" sz="1400" b="0" dirty="0">
                          <a:solidFill>
                            <a:srgbClr val="002060"/>
                          </a:solidFill>
                          <a:effectLst/>
                          <a:latin typeface="Sylfaen"/>
                          <a:ea typeface="Calibri"/>
                          <a:cs typeface="Times New Roman"/>
                        </a:rPr>
                        <a:t>ავარიულ სიტუაციებზე მზადყოფნის ღონისძიებების შესრულების უზრუნველყოფა:</a:t>
                      </a:r>
                      <a:endParaRPr lang="ru-RU" sz="1400" b="0" dirty="0">
                        <a:solidFill>
                          <a:srgbClr val="002060"/>
                        </a:solidFill>
                        <a:effectLst/>
                        <a:latin typeface="Times New Roman"/>
                        <a:ea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0">
                          <a:solidFill>
                            <a:srgbClr val="002060"/>
                          </a:solidFill>
                          <a:effectLst/>
                          <a:latin typeface="Sylfaen"/>
                          <a:ea typeface="Calibri"/>
                          <a:cs typeface="Times New Roman"/>
                        </a:rPr>
                        <a:t>მუდმივად</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b="0" dirty="0">
                          <a:solidFill>
                            <a:srgbClr val="002060"/>
                          </a:solidFill>
                          <a:effectLst/>
                          <a:latin typeface="Sylfaen"/>
                          <a:ea typeface="Calibri"/>
                          <a:cs typeface="Times New Roman"/>
                        </a:rPr>
                        <a:t>ტექნოგენურ</a:t>
                      </a:r>
                      <a:r>
                        <a:rPr lang="ka-GE" sz="1400" b="0" dirty="0">
                          <a:solidFill>
                            <a:srgbClr val="002060"/>
                          </a:solidFill>
                          <a:effectLst/>
                          <a:latin typeface="Calibri"/>
                          <a:ea typeface="Calibri"/>
                          <a:cs typeface="Times New Roman"/>
                        </a:rPr>
                        <a:t> </a:t>
                      </a:r>
                      <a:r>
                        <a:rPr lang="ka-GE" sz="1400" b="0" dirty="0">
                          <a:solidFill>
                            <a:srgbClr val="002060"/>
                          </a:solidFill>
                          <a:effectLst/>
                          <a:latin typeface="Sylfaen"/>
                          <a:ea typeface="Calibri"/>
                          <a:cs typeface="Times New Roman"/>
                        </a:rPr>
                        <a:t>ავარიებზე</a:t>
                      </a:r>
                      <a:r>
                        <a:rPr lang="ka-GE" sz="1400" b="0" dirty="0">
                          <a:solidFill>
                            <a:srgbClr val="002060"/>
                          </a:solidFill>
                          <a:effectLst/>
                          <a:latin typeface="Calibri"/>
                          <a:ea typeface="Calibri"/>
                          <a:cs typeface="Times New Roman"/>
                        </a:rPr>
                        <a:t> </a:t>
                      </a:r>
                      <a:r>
                        <a:rPr lang="ka-GE" sz="1400" b="0" dirty="0">
                          <a:solidFill>
                            <a:srgbClr val="002060"/>
                          </a:solidFill>
                          <a:effectLst/>
                          <a:latin typeface="Sylfaen"/>
                          <a:ea typeface="Calibri"/>
                          <a:cs typeface="Times New Roman"/>
                        </a:rPr>
                        <a:t>რეაგირების ღონიძიებების განხორციელება შემდეგი რესურსების გამოყენებით</a:t>
                      </a:r>
                      <a:r>
                        <a:rPr lang="ka-GE" sz="1400" b="0" dirty="0">
                          <a:solidFill>
                            <a:srgbClr val="002060"/>
                          </a:solidFill>
                          <a:effectLst/>
                          <a:latin typeface="Calibri"/>
                          <a:ea typeface="Calibri"/>
                          <a:cs typeface="Times New Roman"/>
                        </a:rPr>
                        <a:t>:</a:t>
                      </a:r>
                      <a:endParaRPr lang="ru-RU" sz="1400" b="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0">
                          <a:solidFill>
                            <a:srgbClr val="002060"/>
                          </a:solidFill>
                          <a:effectLst/>
                          <a:latin typeface="Sylfaen"/>
                          <a:ea typeface="Calibri"/>
                          <a:cs typeface="Times New Roman"/>
                        </a:rPr>
                        <a:t>მუდმივად</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b="0" dirty="0">
                          <a:solidFill>
                            <a:srgbClr val="002060"/>
                          </a:solidFill>
                          <a:effectLst/>
                          <a:latin typeface="Sylfaen"/>
                          <a:ea typeface="Calibri"/>
                          <a:cs typeface="Times New Roman"/>
                        </a:rPr>
                        <a:t>ტექნოგენური ავარიის შედეგების ლიკვიდაციიის ღონისძიებების განხორციელება:</a:t>
                      </a:r>
                      <a:endParaRPr lang="ru-RU" sz="1400" b="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0">
                          <a:solidFill>
                            <a:srgbClr val="002060"/>
                          </a:solidFill>
                          <a:effectLst/>
                          <a:latin typeface="Sylfaen"/>
                          <a:ea typeface="Calibri"/>
                          <a:cs typeface="Times New Roman"/>
                        </a:rPr>
                        <a:t>მუდმივად</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8990">
                <a:tc>
                  <a:txBody>
                    <a:bodyPr/>
                    <a:lstStyle/>
                    <a:p>
                      <a:pPr>
                        <a:lnSpc>
                          <a:spcPct val="115000"/>
                        </a:lnSpc>
                        <a:spcAft>
                          <a:spcPts val="0"/>
                        </a:spcAft>
                      </a:pPr>
                      <a:r>
                        <a:rPr lang="ka-GE" sz="1400" b="0">
                          <a:solidFill>
                            <a:srgbClr val="002060"/>
                          </a:solidFill>
                          <a:effectLst/>
                          <a:latin typeface="Sylfaen"/>
                          <a:ea typeface="Calibri"/>
                          <a:cs typeface="Times New Roman"/>
                        </a:rPr>
                        <a:t>ასპექტი - </a:t>
                      </a:r>
                      <a:r>
                        <a:rPr lang="ka-GE" sz="1400" b="0">
                          <a:solidFill>
                            <a:srgbClr val="002060"/>
                          </a:solidFill>
                          <a:effectLst/>
                          <a:latin typeface="Sylfaen"/>
                          <a:ea typeface="Calibri"/>
                          <a:cs typeface="Sylfaen"/>
                        </a:rPr>
                        <a:t>ახალი </a:t>
                      </a:r>
                      <a:r>
                        <a:rPr lang="ka-GE" sz="1400" b="0">
                          <a:solidFill>
                            <a:srgbClr val="002060"/>
                          </a:solidFill>
                          <a:effectLst/>
                          <a:latin typeface="Sylfaen"/>
                          <a:ea typeface="Calibri"/>
                          <a:cs typeface="Times New Roman"/>
                        </a:rPr>
                        <a:t>  ინფრასტრუქტურის ექსპლუატაციაში შეყვანა.</a:t>
                      </a:r>
                      <a:endParaRPr lang="ru-RU" sz="1400" b="0">
                        <a:solidFill>
                          <a:srgbClr val="002060"/>
                        </a:solidFill>
                        <a:effectLst/>
                        <a:latin typeface="Calibri"/>
                        <a:ea typeface="Calibri"/>
                        <a:cs typeface="Times New Roman"/>
                      </a:endParaRPr>
                    </a:p>
                    <a:p>
                      <a:pPr>
                        <a:lnSpc>
                          <a:spcPct val="115000"/>
                        </a:lnSpc>
                        <a:spcAft>
                          <a:spcPts val="0"/>
                        </a:spcAft>
                      </a:pPr>
                      <a:r>
                        <a:rPr lang="ka-GE" sz="1400" b="0">
                          <a:solidFill>
                            <a:srgbClr val="002060"/>
                          </a:solidFill>
                          <a:effectLst/>
                          <a:latin typeface="Sylfaen"/>
                          <a:ea typeface="Calibri"/>
                          <a:cs typeface="Times New Roman"/>
                        </a:rPr>
                        <a:t>ზემოქმედება - გარემოს მდგომარეობის შესახებ საზოგადოებრიობის დაინტერესებულობა</a:t>
                      </a:r>
                      <a:endParaRPr lang="ru-RU" sz="1400" b="0">
                        <a:solidFill>
                          <a:srgbClr val="002060"/>
                        </a:solidFill>
                        <a:effectLst/>
                        <a:latin typeface="Calibri"/>
                        <a:ea typeface="Calibri"/>
                        <a:cs typeface="Times New Roman"/>
                      </a:endParaRPr>
                    </a:p>
                    <a:p>
                      <a:pPr>
                        <a:lnSpc>
                          <a:spcPct val="115000"/>
                        </a:lnSpc>
                        <a:spcAft>
                          <a:spcPts val="0"/>
                        </a:spcAft>
                      </a:pPr>
                      <a:r>
                        <a:rPr lang="ka-GE" sz="1400" b="0">
                          <a:solidFill>
                            <a:srgbClr val="002060"/>
                          </a:solidFill>
                          <a:effectLst/>
                          <a:latin typeface="Sylfaen"/>
                          <a:ea typeface="Calibri"/>
                          <a:cs typeface="Times New Roman"/>
                        </a:rPr>
                        <a:t>ზემოქმედების დონე- საშუალო</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400" b="0" dirty="0">
                          <a:solidFill>
                            <a:srgbClr val="002060"/>
                          </a:solidFill>
                          <a:effectLst/>
                          <a:latin typeface="Sylfaen"/>
                          <a:ea typeface="Calibri"/>
                          <a:cs typeface="Sylfaen"/>
                        </a:rPr>
                        <a:t>საწარმოს საქმიანობის შესახებ ინფორმაციის ხელმისაწვდომობა და საწარმოს იმიჯის გაძლიერება</a:t>
                      </a:r>
                      <a:endParaRPr lang="ru-RU" sz="1400" b="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0" dirty="0">
                          <a:solidFill>
                            <a:srgbClr val="002060"/>
                          </a:solidFill>
                          <a:effectLst/>
                          <a:latin typeface="Sylfaen"/>
                          <a:ea typeface="Calibri"/>
                          <a:cs typeface="Times New Roman"/>
                        </a:rPr>
                        <a:t>მუდმივად</a:t>
                      </a:r>
                      <a:endParaRPr lang="ru-RU" sz="1400" b="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5410200"/>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03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2" name="Прямоугольник 1"/>
          <p:cNvSpPr/>
          <p:nvPr/>
        </p:nvSpPr>
        <p:spPr>
          <a:xfrm>
            <a:off x="-55601" y="1196752"/>
            <a:ext cx="9144000" cy="5507662"/>
          </a:xfrm>
          <a:prstGeom prst="rect">
            <a:avLst/>
          </a:prstGeom>
        </p:spPr>
        <p:txBody>
          <a:bodyPr wrap="square">
            <a:spAutoFit/>
          </a:bodyPr>
          <a:lstStyle/>
          <a:p>
            <a:pPr lvl="0" algn="just">
              <a:lnSpc>
                <a:spcPct val="115000"/>
              </a:lnSpc>
              <a:spcAft>
                <a:spcPts val="0"/>
              </a:spcAft>
            </a:pPr>
            <a:r>
              <a:rPr lang="ka-GE" b="1" i="1" dirty="0" smtClean="0">
                <a:solidFill>
                  <a:srgbClr val="002060"/>
                </a:solidFill>
                <a:ea typeface="Calibri"/>
                <a:cs typeface="Times New Roman"/>
              </a:rPr>
              <a:t>- </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სამშენებლო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სამუშაოები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შესრულდეს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რაც</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შეიძლება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შემჭიდროებულ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ვადებში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რაც</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შეამცირებს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მავნე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ზემოქმედების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ხანგრძლივობას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მოსახლეობის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შეწუხების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ალბათობას</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0"/>
              </a:spcAft>
            </a:pPr>
            <a:r>
              <a:rPr lang="ka-GE" b="1" i="1" dirty="0" smtClean="0">
                <a:solidFill>
                  <a:srgbClr val="002060"/>
                </a:solidFill>
                <a:ea typeface="Calibri"/>
                <a:cs typeface="Times New Roman"/>
              </a:rPr>
              <a:t>- </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სამშენებლო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მოედანზე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არსებული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უმოქმედო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შენობის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დემონტაჟის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სამუშაოები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შესრულდეს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მენარდე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მიერ</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წინასწარ</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შეთანხმებული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სამუშაოთა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წარმოების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პროექტის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საფუძველზე</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1000"/>
              </a:spcAft>
            </a:pPr>
            <a:r>
              <a:rPr lang="ka-GE" b="1" i="1" dirty="0" smtClean="0">
                <a:solidFill>
                  <a:srgbClr val="002060"/>
                </a:solidFill>
                <a:ea typeface="Calibri"/>
                <a:cs typeface="Times New Roman"/>
              </a:rPr>
              <a:t>- </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მშენებლობის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თითოეულ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ეტაპი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სახეობა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ქვაბულის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ამოღება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ხელოვნური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ბალიშის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მოწყობა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საძირკვლის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მშენებლობა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მონტაჟი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ტექნოლოგიური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მილსადენების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სხვა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ხაზოვანი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მშენებლობა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ხანძარსაწინააღმდეგო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განათების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მეხდაცვის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სისტემების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მშენებლობა</a:t>
            </a:r>
            <a:r>
              <a:rPr lang="ru-RU" b="1" i="1" dirty="0" err="1">
                <a:solidFill>
                  <a:srgbClr val="002060"/>
                </a:solidFill>
                <a:ea typeface="Calibri"/>
                <a:cs typeface="Times New Roman"/>
              </a:rPr>
              <a:t>-</a:t>
            </a:r>
            <a:r>
              <a:rPr lang="ru-RU" b="1" i="1" dirty="0" err="1">
                <a:solidFill>
                  <a:srgbClr val="002060"/>
                </a:solidFill>
                <a:latin typeface="Sylfaen"/>
                <a:ea typeface="Calibri"/>
                <a:cs typeface="Sylfaen"/>
              </a:rPr>
              <a:t>მონტაჟი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გამწვანება</a:t>
            </a:r>
            <a:r>
              <a:rPr lang="ru-RU" b="1" i="1" dirty="0" err="1">
                <a:solidFill>
                  <a:srgbClr val="002060"/>
                </a:solidFill>
                <a:ea typeface="Calibri"/>
                <a:cs typeface="Times New Roman"/>
              </a:rPr>
              <a:t>-</a:t>
            </a:r>
            <a:r>
              <a:rPr lang="ru-RU" b="1" i="1" dirty="0" err="1">
                <a:solidFill>
                  <a:srgbClr val="002060"/>
                </a:solidFill>
                <a:latin typeface="Sylfaen"/>
                <a:ea typeface="Calibri"/>
                <a:cs typeface="Sylfaen"/>
              </a:rPr>
              <a:t>კეთილმოწყობის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სამუშაოები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არსებული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შენობა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ნაგებობების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დემონტაჟი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შესრულდეს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აღნიშნული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თითოეული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სამუშაოს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წარმოების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პროექტის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საფუძველზე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გზშ</a:t>
            </a:r>
            <a:r>
              <a:rPr lang="ru-RU" b="1" i="1" dirty="0">
                <a:solidFill>
                  <a:srgbClr val="002060"/>
                </a:solidFill>
                <a:ea typeface="Calibri"/>
                <a:cs typeface="Times New Roman"/>
              </a:rPr>
              <a:t>-</a:t>
            </a:r>
            <a:r>
              <a:rPr lang="ru-RU" b="1" i="1" dirty="0">
                <a:solidFill>
                  <a:srgbClr val="002060"/>
                </a:solidFill>
                <a:latin typeface="Sylfaen"/>
                <a:ea typeface="Calibri"/>
                <a:cs typeface="Sylfaen"/>
              </a:rPr>
              <a:t>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ანგარიშში</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წარმოდგენილი</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შემარბილებელი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გათვალისწინებით</a:t>
            </a:r>
            <a:r>
              <a:rPr lang="ru-RU" b="1" i="1" dirty="0">
                <a:solidFill>
                  <a:srgbClr val="002060"/>
                </a:solidFill>
                <a:ea typeface="Calibri"/>
                <a:cs typeface="Times New Roman"/>
              </a:rPr>
              <a:t>. </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4012895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5" name="Прямоугольник 4"/>
          <p:cNvSpPr/>
          <p:nvPr/>
        </p:nvSpPr>
        <p:spPr>
          <a:xfrm>
            <a:off x="0" y="1031790"/>
            <a:ext cx="8928992" cy="5173660"/>
          </a:xfrm>
          <a:prstGeom prst="rect">
            <a:avLst/>
          </a:prstGeom>
        </p:spPr>
        <p:txBody>
          <a:bodyPr wrap="square">
            <a:spAutoFit/>
          </a:bodyPr>
          <a:lstStyle/>
          <a:p>
            <a:pPr lvl="0" algn="just">
              <a:lnSpc>
                <a:spcPct val="115000"/>
              </a:lnSpc>
              <a:spcAft>
                <a:spcPts val="0"/>
              </a:spcAft>
            </a:pPr>
            <a:r>
              <a:rPr lang="ka-GE" b="1" i="1" dirty="0" smtClean="0">
                <a:solidFill>
                  <a:srgbClr val="002060"/>
                </a:solidFill>
                <a:latin typeface="Sylfaen"/>
                <a:ea typeface="Calibri"/>
                <a:cs typeface="Sylfaen"/>
              </a:rPr>
              <a:t>- </a:t>
            </a:r>
            <a:r>
              <a:rPr lang="ru-RU" b="1" i="1" dirty="0" err="1" smtClean="0">
                <a:solidFill>
                  <a:srgbClr val="002060"/>
                </a:solidFill>
                <a:latin typeface="Sylfaen"/>
                <a:ea typeface="Calibri"/>
                <a:cs typeface="Sylfaen"/>
              </a:rPr>
              <a:t>უზრუნველყოფილი</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იქნას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საძირკვლის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ქვეშ</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ქვაბულის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დამუშავების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ამოღებული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დაბინძურებული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გრუნტის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რაოდენობის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აღრიცხვა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დაბინძურების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კონტროლი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ტრანსპორტირების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დაბინძურებული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გრუნტების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დროებითი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განთავსების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მოედნებზე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შეტანის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მონიტორინგის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a:t>
            </a:r>
            <a:r>
              <a:rPr lang="ru-RU" b="1" i="1" dirty="0">
                <a:solidFill>
                  <a:srgbClr val="002060"/>
                </a:solidFill>
                <a:ea typeface="Calibri"/>
                <a:cs typeface="Times New Roman"/>
              </a:rPr>
              <a:t> - </a:t>
            </a:r>
            <a:r>
              <a:rPr lang="ru-RU" b="1" i="1" dirty="0" err="1">
                <a:solidFill>
                  <a:srgbClr val="002060"/>
                </a:solidFill>
                <a:latin typeface="Sylfaen"/>
                <a:ea typeface="Calibri"/>
                <a:cs typeface="Sylfaen"/>
              </a:rPr>
              <a:t>აუცილებელი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სიხშირით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პერიოდულობით</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0"/>
              </a:spcAft>
            </a:pPr>
            <a:r>
              <a:rPr lang="ka-GE" b="1" i="1" dirty="0" smtClean="0">
                <a:solidFill>
                  <a:srgbClr val="002060"/>
                </a:solidFill>
                <a:latin typeface="Sylfaen"/>
                <a:ea typeface="Calibri"/>
                <a:cs typeface="Sylfaen"/>
              </a:rPr>
              <a:t>- </a:t>
            </a:r>
            <a:r>
              <a:rPr lang="ru-RU" b="1" i="1" dirty="0" err="1" smtClean="0">
                <a:solidFill>
                  <a:srgbClr val="002060"/>
                </a:solidFill>
                <a:latin typeface="Sylfaen"/>
                <a:ea typeface="Calibri"/>
                <a:cs typeface="Sylfaen"/>
              </a:rPr>
              <a:t>უზრუნველყოფილი</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იქნას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საძირკვლის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ქვეშ</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ქვაბულის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დამუშავების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ამოღებული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სუფთა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გრუნტის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ფუჭი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ქანების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რაოდენობის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აღრიცხვა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დაბინძურების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კონტროლი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ტრანსპორტირების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ბათუმის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ნაგავსაყრელ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პოლიგონზე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შეტანის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მონიტორინგის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განხორციელება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აუცილებელი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სიხშირით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პერიოდულობით</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1000"/>
              </a:spcAft>
            </a:pPr>
            <a:r>
              <a:rPr lang="ka-GE" b="1" i="1" dirty="0" smtClean="0">
                <a:solidFill>
                  <a:srgbClr val="002060"/>
                </a:solidFill>
                <a:latin typeface="Sylfaen"/>
                <a:ea typeface="Calibri"/>
                <a:cs typeface="Sylfaen"/>
              </a:rPr>
              <a:t>- </a:t>
            </a:r>
            <a:r>
              <a:rPr lang="ru-RU" b="1" i="1" dirty="0" err="1" smtClean="0">
                <a:solidFill>
                  <a:srgbClr val="002060"/>
                </a:solidFill>
                <a:latin typeface="Sylfaen"/>
                <a:ea typeface="Calibri"/>
                <a:cs typeface="Sylfaen"/>
              </a:rPr>
              <a:t>უზრუნველყოფილი</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იქნას</a:t>
            </a:r>
            <a:r>
              <a:rPr lang="ru-RU" b="1" i="1" dirty="0">
                <a:solidFill>
                  <a:srgbClr val="002060"/>
                </a:solidFill>
                <a:ea typeface="Calibri"/>
                <a:cs typeface="Times New Roman"/>
              </a:rPr>
              <a:t> 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მშენებლობის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მიმდინარეობის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პროცესში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სამშენებლო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ობიექტებზე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გაძლიერებული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შიდასაწარმოო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კონტროლი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სამშენებლო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მიწის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ნაკვეთზე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მიმდებარე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საცხოვრებელ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საზოგადოებრივ</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რეკრეაციულ</a:t>
            </a:r>
            <a:r>
              <a:rPr lang="ru-RU" b="1" i="1" dirty="0" err="1">
                <a:solidFill>
                  <a:srgbClr val="002060"/>
                </a:solidFill>
                <a:ea typeface="Calibri"/>
                <a:cs typeface="Times New Roman"/>
              </a:rPr>
              <a:t>-</a:t>
            </a:r>
            <a:r>
              <a:rPr lang="ru-RU" b="1" i="1" dirty="0" err="1">
                <a:solidFill>
                  <a:srgbClr val="002060"/>
                </a:solidFill>
                <a:latin typeface="Sylfaen"/>
                <a:ea typeface="Calibri"/>
                <a:cs typeface="Sylfaen"/>
              </a:rPr>
              <a:t>ტურისტულ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ზონებში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მონიტორინგის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a:t>
            </a:r>
            <a:r>
              <a:rPr lang="ru-RU" b="1" i="1" dirty="0">
                <a:solidFill>
                  <a:srgbClr val="002060"/>
                </a:solidFill>
                <a:ea typeface="Calibri"/>
                <a:cs typeface="Times New Roman"/>
              </a:rPr>
              <a:t> - </a:t>
            </a:r>
            <a:r>
              <a:rPr lang="ru-RU" b="1" i="1" dirty="0" err="1">
                <a:solidFill>
                  <a:srgbClr val="002060"/>
                </a:solidFill>
                <a:latin typeface="Sylfaen"/>
                <a:ea typeface="Calibri"/>
                <a:cs typeface="Sylfaen"/>
              </a:rPr>
              <a:t>აუცილებელი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სიხშირით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პერიოდულობით</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1146291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და 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sp>
        <p:nvSpPr>
          <p:cNvPr id="5" name="Rectangle 4"/>
          <p:cNvSpPr>
            <a:spLocks noChangeArrowheads="1"/>
          </p:cNvSpPr>
          <p:nvPr/>
        </p:nvSpPr>
        <p:spPr bwMode="auto">
          <a:xfrm>
            <a:off x="0" y="1046393"/>
            <a:ext cx="9036496" cy="49028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000066">
                      <a:alpha val="50000"/>
                    </a:srgbClr>
                  </a:outerShdw>
                </a:effectLst>
              </a14:hiddenEffects>
            </a:ext>
          </a:extLst>
        </p:spPr>
        <p:txBody>
          <a:bodyPr/>
          <a:lstStyle/>
          <a:p>
            <a:pPr marL="342900" marR="0" lvl="0" indent="-342900" algn="just" defTabSz="914400" eaLnBrk="1" fontAlgn="base" latinLnBrk="0" hangingPunct="1">
              <a:lnSpc>
                <a:spcPct val="100000"/>
              </a:lnSpc>
              <a:spcBef>
                <a:spcPct val="0"/>
              </a:spcBef>
              <a:spcAft>
                <a:spcPct val="0"/>
              </a:spcAft>
              <a:buClrTx/>
              <a:buSzTx/>
              <a:buFont typeface="Wingdings" pitchFamily="2" charset="2"/>
              <a:buChar char="q"/>
              <a:tabLst/>
              <a:defRPr/>
            </a:pP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შპს ,,ბათუმის ნავთობტერმინალის“ ძირითადი საწარმოო პროფილი</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ნავთობის</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ნავთობპროდუქტების</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და გათხევადებული ნახშირწყალბადების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მიღებ</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ის</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დროებითი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შენახვ</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ის</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და</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გადატვირთვის</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ოპერაციებ</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ია.</a:t>
            </a:r>
          </a:p>
          <a:p>
            <a:pPr marL="342900" marR="0" lvl="0" indent="-342900" algn="just" defTabSz="914400" eaLnBrk="1" fontAlgn="base" latinLnBrk="0" hangingPunct="1">
              <a:lnSpc>
                <a:spcPct val="100000"/>
              </a:lnSpc>
              <a:spcBef>
                <a:spcPct val="0"/>
              </a:spcBef>
              <a:spcAft>
                <a:spcPct val="0"/>
              </a:spcAft>
              <a:buClrTx/>
              <a:buSzTx/>
              <a:buFontTx/>
              <a:buNone/>
              <a:tabLst/>
              <a:defRPr/>
            </a:pPr>
            <a:endParaRPr kumimoji="0" lang="ka-GE" sz="9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endParaRPr>
          </a:p>
          <a:p>
            <a:pPr marL="342900" marR="0" lvl="0" indent="-342900" algn="just" defTabSz="914400" eaLnBrk="1" fontAlgn="base" latinLnBrk="0" hangingPunct="1">
              <a:lnSpc>
                <a:spcPct val="100000"/>
              </a:lnSpc>
              <a:spcBef>
                <a:spcPct val="0"/>
              </a:spcBef>
              <a:spcAft>
                <a:spcPct val="0"/>
              </a:spcAft>
              <a:buClrTx/>
              <a:buSzTx/>
              <a:buFont typeface="Wingdings" pitchFamily="2" charset="2"/>
              <a:buChar char="q"/>
              <a:tabLst/>
              <a:defRPr/>
            </a:pP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პროდუქციის ძირითადი ნაწილის მიღება და გადატვირთვა ხდება საზღვაო და სარკინიგზო ტრანსპორტის საშუალებით. </a:t>
            </a: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ka-GE" sz="9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endParaRPr>
          </a:p>
          <a:p>
            <a:pPr marL="342900" marR="0" lvl="0" indent="-342900" algn="just" defTabSz="914400" eaLnBrk="1" fontAlgn="base" latinLnBrk="0" hangingPunct="1">
              <a:lnSpc>
                <a:spcPct val="100000"/>
              </a:lnSpc>
              <a:spcBef>
                <a:spcPct val="0"/>
              </a:spcBef>
              <a:spcAft>
                <a:spcPct val="0"/>
              </a:spcAft>
              <a:buClrTx/>
              <a:buSzTx/>
              <a:buFont typeface="Wingdings" pitchFamily="2" charset="2"/>
              <a:buChar char="q"/>
              <a:tabLst/>
              <a:defRPr/>
            </a:pP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ტერმინალის</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საწარმოო</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ობიექტები</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smtClean="0">
                <a:ln>
                  <a:noFill/>
                </a:ln>
                <a:solidFill>
                  <a:srgbClr val="4D5B6B"/>
                </a:solidFill>
                <a:effectLst>
                  <a:outerShdw blurRad="38100" dist="38100" dir="2700000" algn="tl">
                    <a:srgbClr val="C0C0C0"/>
                  </a:outerShdw>
                </a:effectLst>
                <a:uLnTx/>
                <a:uFillTx/>
                <a:latin typeface="Sylfaen" pitchFamily="18" charset="0"/>
                <a:cs typeface="Calibri" pitchFamily="34" charset="0"/>
              </a:rPr>
              <a:t>განთავსებულია</a:t>
            </a:r>
            <a:r>
              <a:rPr lang="ka-GE" sz="2200" b="1" i="1" kern="0" dirty="0">
                <a:solidFill>
                  <a:srgbClr val="4D5B6B"/>
                </a:solidFill>
                <a:effectLst>
                  <a:outerShdw blurRad="38100" dist="38100" dir="2700000" algn="tl">
                    <a:srgbClr val="C0C0C0"/>
                  </a:outerShdw>
                </a:effectLst>
                <a:latin typeface="Sylfaen" pitchFamily="18" charset="0"/>
                <a:cs typeface="Calibri" pitchFamily="34" charset="0"/>
              </a:rPr>
              <a:t> </a:t>
            </a:r>
            <a:r>
              <a:rPr kumimoji="0" lang="ru-RU" sz="2200" b="1" i="1" u="none" strike="noStrike" kern="0" cap="none" spc="0" normalizeH="0" baseline="0" noProof="0" dirty="0" smtClean="0">
                <a:ln>
                  <a:noFill/>
                </a:ln>
                <a:solidFill>
                  <a:srgbClr val="4D5B6B"/>
                </a:solidFill>
                <a:effectLst>
                  <a:outerShdw blurRad="38100" dist="38100" dir="2700000" algn="tl">
                    <a:srgbClr val="C0C0C0"/>
                  </a:outerShdw>
                </a:effectLst>
                <a:uLnTx/>
                <a:uFillTx/>
                <a:latin typeface="Sylfaen" pitchFamily="18" charset="0"/>
                <a:cs typeface="Calibri" pitchFamily="34" charset="0"/>
              </a:rPr>
              <a:t>5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ერთმანეთისაგან</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დაშორებულ</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ტერიტორი</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ულ უბნებზე.</a:t>
            </a:r>
          </a:p>
          <a:p>
            <a:pPr marL="342900" marR="0" lvl="0" indent="-342900" algn="just" defTabSz="914400" eaLnBrk="1" fontAlgn="base" latinLnBrk="0" hangingPunct="1">
              <a:lnSpc>
                <a:spcPct val="100000"/>
              </a:lnSpc>
              <a:spcBef>
                <a:spcPct val="0"/>
              </a:spcBef>
              <a:spcAft>
                <a:spcPct val="0"/>
              </a:spcAft>
              <a:buClrTx/>
              <a:buSzTx/>
              <a:buFontTx/>
              <a:buNone/>
              <a:tabLst/>
              <a:defRPr/>
            </a:pPr>
            <a:endParaRPr kumimoji="0" lang="ka-GE" sz="9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endParaRPr>
          </a:p>
          <a:p>
            <a:pPr marL="342900" marR="0" lvl="0" indent="-342900" algn="just" defTabSz="914400" eaLnBrk="1" fontAlgn="base" latinLnBrk="0" hangingPunct="1">
              <a:lnSpc>
                <a:spcPct val="100000"/>
              </a:lnSpc>
              <a:spcBef>
                <a:spcPct val="0"/>
              </a:spcBef>
              <a:spcAft>
                <a:spcPct val="0"/>
              </a:spcAft>
              <a:buClrTx/>
              <a:buSzTx/>
              <a:buFont typeface="Wingdings" pitchFamily="2" charset="2"/>
              <a:buChar char="q"/>
              <a:tabLst/>
              <a:defRPr/>
            </a:pPr>
            <a:r>
              <a:rPr lang="ka-GE" sz="2200" b="1" i="1" kern="0" dirty="0" smtClean="0">
                <a:solidFill>
                  <a:srgbClr val="4D5B6B"/>
                </a:solidFill>
                <a:effectLst>
                  <a:outerShdw blurRad="38100" dist="38100" dir="2700000" algn="tl">
                    <a:srgbClr val="C0C0C0"/>
                  </a:outerShdw>
                </a:effectLst>
                <a:latin typeface="Sylfaen" pitchFamily="18" charset="0"/>
                <a:cs typeface="Calibri" pitchFamily="34" charset="0"/>
              </a:rPr>
              <a:t>საპროექტი რეზერვუარები საწარმოს ძირითად ტერიტორიაზე განთავსდება, სადაც ასევე განთავსდება ახალი სატუმბო სადგური.</a:t>
            </a:r>
          </a:p>
          <a:p>
            <a:pPr marL="342900" marR="0" lvl="0" indent="-342900" algn="just" defTabSz="914400" eaLnBrk="1" fontAlgn="base" latinLnBrk="0" hangingPunct="1">
              <a:lnSpc>
                <a:spcPct val="100000"/>
              </a:lnSpc>
              <a:spcBef>
                <a:spcPct val="0"/>
              </a:spcBef>
              <a:spcAft>
                <a:spcPct val="0"/>
              </a:spcAft>
              <a:buClrTx/>
              <a:buSzTx/>
              <a:buFont typeface="Wingdings" pitchFamily="2" charset="2"/>
              <a:buChar char="q"/>
              <a:tabLst/>
              <a:defRPr/>
            </a:pPr>
            <a:r>
              <a:rPr lang="ka-GE" sz="2200" b="1" i="1" kern="0" dirty="0" smtClean="0">
                <a:solidFill>
                  <a:srgbClr val="4D5B6B"/>
                </a:solidFill>
                <a:effectLst>
                  <a:outerShdw blurRad="38100" dist="38100" dir="2700000" algn="tl">
                    <a:srgbClr val="C0C0C0"/>
                  </a:outerShdw>
                </a:effectLst>
                <a:latin typeface="Sylfaen" pitchFamily="18" charset="0"/>
                <a:cs typeface="Calibri" pitchFamily="34" charset="0"/>
              </a:rPr>
              <a:t>ძირითად ტერიტორიაზეა განთავსებული N5 სარკინიგზო ესტაკადა და აირგამწმენდი სარეკუპერაციო დანადგარი, რომელსაც მიუერთდება საპროექტო რეზერვუარების გაზგამყვანი მილები.</a:t>
            </a:r>
            <a:endPar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endParaRP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8796" r="33064"/>
          <a:stretch/>
        </p:blipFill>
        <p:spPr>
          <a:xfrm>
            <a:off x="3842236" y="5842211"/>
            <a:ext cx="1173909" cy="1015933"/>
          </a:xfrm>
          <a:prstGeom prst="rect">
            <a:avLst/>
          </a:prstGeom>
        </p:spPr>
      </p:pic>
    </p:spTree>
    <p:extLst>
      <p:ext uri="{BB962C8B-B14F-4D97-AF65-F5344CB8AC3E}">
        <p14:creationId xmlns:p14="http://schemas.microsoft.com/office/powerpoint/2010/main" val="651144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2" name="Прямоугольник 1"/>
          <p:cNvSpPr/>
          <p:nvPr/>
        </p:nvSpPr>
        <p:spPr>
          <a:xfrm>
            <a:off x="18756" y="1052737"/>
            <a:ext cx="9036496" cy="4233467"/>
          </a:xfrm>
          <a:prstGeom prst="rect">
            <a:avLst/>
          </a:prstGeom>
        </p:spPr>
        <p:txBody>
          <a:bodyPr wrap="square">
            <a:spAutoFit/>
          </a:bodyPr>
          <a:lstStyle/>
          <a:p>
            <a:pPr lvl="0" algn="just">
              <a:lnSpc>
                <a:spcPct val="115000"/>
              </a:lnSpc>
              <a:spcAft>
                <a:spcPts val="0"/>
              </a:spcAft>
            </a:pPr>
            <a:r>
              <a:rPr lang="ka-GE" b="1" i="1" dirty="0" smtClean="0">
                <a:solidFill>
                  <a:srgbClr val="002060"/>
                </a:solidFill>
                <a:ea typeface="Calibri"/>
                <a:cs typeface="Times New Roman"/>
              </a:rPr>
              <a:t>- </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ექსპლუატაციაში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შეყვანის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წინ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საწარმომ</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უზრუნველყოს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ეკოლოგიური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ასპექტების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განახლება</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0"/>
              </a:spcAft>
            </a:pPr>
            <a:r>
              <a:rPr lang="ka-GE" b="1" i="1" dirty="0" smtClean="0">
                <a:solidFill>
                  <a:srgbClr val="002060"/>
                </a:solidFill>
                <a:ea typeface="Calibri"/>
                <a:cs typeface="Times New Roman"/>
              </a:rPr>
              <a:t>- </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ექსპლუატაციაში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შეყვანის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წინ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საწარმომ</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უზრუნველყოს</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marL="285750" lvl="0" indent="-285750" algn="just">
              <a:lnSpc>
                <a:spcPct val="115000"/>
              </a:lnSpc>
              <a:spcAft>
                <a:spcPts val="0"/>
              </a:spcAft>
              <a:buFont typeface="Wingdings" panose="05000000000000000000" pitchFamily="2" charset="2"/>
              <a:buChar char="q"/>
            </a:pPr>
            <a:r>
              <a:rPr lang="ru-RU" b="1" i="1" dirty="0" err="1">
                <a:solidFill>
                  <a:srgbClr val="002060"/>
                </a:solidFill>
                <a:latin typeface="Sylfaen"/>
                <a:ea typeface="Calibri"/>
                <a:cs typeface="Sylfaen"/>
              </a:rPr>
              <a:t>ეკოლოგიური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მონიტორინგის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გეგმის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განახლება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შესაბამისი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განხორციელება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გზშ</a:t>
            </a:r>
            <a:r>
              <a:rPr lang="ru-RU" b="1" i="1" dirty="0">
                <a:solidFill>
                  <a:srgbClr val="002060"/>
                </a:solidFill>
                <a:ea typeface="Calibri"/>
                <a:cs typeface="Times New Roman"/>
              </a:rPr>
              <a:t>-</a:t>
            </a:r>
            <a:r>
              <a:rPr lang="ru-RU" b="1" i="1" dirty="0">
                <a:solidFill>
                  <a:srgbClr val="002060"/>
                </a:solidFill>
                <a:latin typeface="Sylfaen"/>
                <a:ea typeface="Calibri"/>
                <a:cs typeface="Sylfaen"/>
              </a:rPr>
              <a:t>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ანგარიშის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ცხრილი</a:t>
            </a:r>
            <a:r>
              <a:rPr lang="ru-RU" b="1" i="1" dirty="0">
                <a:solidFill>
                  <a:srgbClr val="002060"/>
                </a:solidFill>
                <a:ea typeface="Calibri"/>
                <a:cs typeface="Times New Roman"/>
              </a:rPr>
              <a:t> 24.2.-</a:t>
            </a:r>
            <a:r>
              <a:rPr lang="ru-RU" b="1" i="1" dirty="0">
                <a:solidFill>
                  <a:srgbClr val="002060"/>
                </a:solidFill>
                <a:latin typeface="Sylfaen"/>
                <a:ea typeface="Calibri"/>
                <a:cs typeface="Sylfaen"/>
              </a:rPr>
              <a:t>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წარმოდგენილი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მონაცემების</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გათვალისწინებით</a:t>
            </a:r>
            <a:r>
              <a:rPr lang="ru-RU" b="1" i="1" dirty="0" smtClean="0">
                <a:solidFill>
                  <a:srgbClr val="002060"/>
                </a:solidFill>
                <a:ea typeface="Calibri"/>
                <a:cs typeface="Times New Roman"/>
              </a:rPr>
              <a:t>.</a:t>
            </a:r>
            <a:endParaRPr lang="ka-GE" sz="2400" b="1" i="1" dirty="0" smtClean="0">
              <a:solidFill>
                <a:srgbClr val="002060"/>
              </a:solidFill>
              <a:ea typeface="Calibri"/>
              <a:cs typeface="Times New Roman"/>
            </a:endParaRPr>
          </a:p>
          <a:p>
            <a:pPr marL="285750" lvl="0" indent="-285750" algn="just">
              <a:lnSpc>
                <a:spcPct val="115000"/>
              </a:lnSpc>
              <a:spcAft>
                <a:spcPts val="0"/>
              </a:spcAft>
              <a:buFont typeface="Wingdings" panose="05000000000000000000" pitchFamily="2" charset="2"/>
              <a:buChar char="q"/>
            </a:pPr>
            <a:r>
              <a:rPr lang="ru-RU" b="1" i="1" dirty="0" err="1" smtClean="0">
                <a:solidFill>
                  <a:srgbClr val="002060"/>
                </a:solidFill>
                <a:latin typeface="Sylfaen"/>
                <a:ea typeface="Calibri"/>
                <a:cs typeface="Sylfaen"/>
              </a:rPr>
              <a:t>მონიტორინგის</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სქემის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მიხედვით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ობიექტების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ატმოსფერული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ჰაერი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ხმაური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გრუნტის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წყალი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მდინარეები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ბარცხანა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კუბასწყალი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ყოროლისწყალი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შავი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ზღვა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ჩამდინარე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წყლების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ხარისხობრივი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მდგომარეობის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მონიტორინგი</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2376710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5" name="Прямоугольник 4"/>
          <p:cNvSpPr/>
          <p:nvPr/>
        </p:nvSpPr>
        <p:spPr>
          <a:xfrm>
            <a:off x="107504" y="1052737"/>
            <a:ext cx="8928992" cy="4536563"/>
          </a:xfrm>
          <a:prstGeom prst="rect">
            <a:avLst/>
          </a:prstGeom>
        </p:spPr>
        <p:txBody>
          <a:bodyPr wrap="square">
            <a:spAutoFit/>
          </a:bodyPr>
          <a:lstStyle/>
          <a:p>
            <a:pPr lvl="0" algn="just">
              <a:lnSpc>
                <a:spcPct val="115000"/>
              </a:lnSpc>
              <a:spcAft>
                <a:spcPts val="0"/>
              </a:spcAft>
            </a:pPr>
            <a:r>
              <a:rPr lang="ka-GE" b="1" i="1" dirty="0" smtClean="0">
                <a:solidFill>
                  <a:srgbClr val="002060"/>
                </a:solidFill>
                <a:ea typeface="Calibri"/>
                <a:cs typeface="Times New Roman"/>
              </a:rPr>
              <a:t>-</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მოცულობის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ექსპლუატაციის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საწარმომ</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უნდა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უზრუნველყოს</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marL="285750" lvl="0" indent="-285750" algn="just">
              <a:lnSpc>
                <a:spcPct val="115000"/>
              </a:lnSpc>
              <a:spcAft>
                <a:spcPts val="0"/>
              </a:spcAft>
              <a:buFont typeface="Wingdings" panose="05000000000000000000" pitchFamily="2" charset="2"/>
              <a:buChar char="q"/>
            </a:pPr>
            <a:r>
              <a:rPr lang="ru-RU" b="1" i="1" dirty="0" err="1">
                <a:solidFill>
                  <a:srgbClr val="002060"/>
                </a:solidFill>
                <a:latin typeface="Sylfaen"/>
                <a:ea typeface="Calibri"/>
                <a:cs typeface="Sylfaen"/>
              </a:rPr>
              <a:t>პერიოდულად</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წელიწადში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ერთხელ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სარეზერვუარო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პარკის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ტერიტორიის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მთლიანად</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შიდა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ეკოლოგიური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აუდიტის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ჩატარება</a:t>
            </a:r>
            <a:r>
              <a:rPr lang="ru-RU" b="1" i="1" dirty="0">
                <a:solidFill>
                  <a:srgbClr val="002060"/>
                </a:solidFill>
                <a:ea typeface="Calibri"/>
                <a:cs typeface="Times New Roman"/>
              </a:rPr>
              <a:t> - </a:t>
            </a:r>
            <a:r>
              <a:rPr lang="ru-RU" b="1" i="1" dirty="0" err="1">
                <a:solidFill>
                  <a:srgbClr val="002060"/>
                </a:solidFill>
                <a:latin typeface="Sylfaen"/>
                <a:ea typeface="Calibri"/>
                <a:cs typeface="Sylfaen"/>
              </a:rPr>
              <a:t>გარემოზე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ადამიანი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ჯანმრთელობაზე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უარყოფითი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ზემოქმედების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თვალსაზრისით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მაღალი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რისკის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მქონე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ობიექტების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გამოვლენა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პრობლემის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გადაჭრა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მოკლე</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ვადებში</a:t>
            </a:r>
            <a:r>
              <a:rPr lang="ru-RU" b="1" i="1" dirty="0" smtClean="0">
                <a:solidFill>
                  <a:srgbClr val="002060"/>
                </a:solidFill>
                <a:ea typeface="Calibri"/>
                <a:cs typeface="Times New Roman"/>
              </a:rPr>
              <a:t>;</a:t>
            </a:r>
            <a:endParaRPr lang="ka-GE" sz="2400" b="1" i="1" dirty="0" smtClean="0">
              <a:solidFill>
                <a:srgbClr val="002060"/>
              </a:solidFill>
              <a:ea typeface="Calibri"/>
              <a:cs typeface="Times New Roman"/>
            </a:endParaRPr>
          </a:p>
          <a:p>
            <a:pPr marL="285750" lvl="0" indent="-285750" algn="just">
              <a:lnSpc>
                <a:spcPct val="115000"/>
              </a:lnSpc>
              <a:spcAft>
                <a:spcPts val="0"/>
              </a:spcAft>
              <a:buFont typeface="Wingdings" panose="05000000000000000000" pitchFamily="2" charset="2"/>
              <a:buChar char="q"/>
            </a:pPr>
            <a:r>
              <a:rPr lang="ru-RU" b="1" i="1" dirty="0" err="1" smtClean="0">
                <a:solidFill>
                  <a:srgbClr val="002060"/>
                </a:solidFill>
                <a:latin typeface="Sylfaen"/>
                <a:ea typeface="Calibri"/>
                <a:cs typeface="Sylfaen"/>
              </a:rPr>
              <a:t>მომსახურე</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პერსონალის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სწავლება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ტესტირება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დაცვის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პროფესიული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უსაფრთხოების</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საკითხებზე</a:t>
            </a:r>
            <a:r>
              <a:rPr lang="ru-RU" b="1" i="1" dirty="0" smtClean="0">
                <a:solidFill>
                  <a:srgbClr val="002060"/>
                </a:solidFill>
                <a:ea typeface="Calibri"/>
                <a:cs typeface="Times New Roman"/>
              </a:rPr>
              <a:t>;</a:t>
            </a:r>
            <a:endParaRPr lang="ka-GE" sz="2400" b="1" i="1" dirty="0" smtClean="0">
              <a:solidFill>
                <a:srgbClr val="002060"/>
              </a:solidFill>
              <a:ea typeface="Calibri"/>
              <a:cs typeface="Times New Roman"/>
            </a:endParaRPr>
          </a:p>
          <a:p>
            <a:pPr marL="285750" lvl="0" indent="-285750" algn="just">
              <a:lnSpc>
                <a:spcPct val="115000"/>
              </a:lnSpc>
              <a:spcAft>
                <a:spcPts val="0"/>
              </a:spcAft>
              <a:buFont typeface="Wingdings" panose="05000000000000000000" pitchFamily="2" charset="2"/>
              <a:buChar char="q"/>
            </a:pPr>
            <a:r>
              <a:rPr lang="ru-RU" b="1" i="1" dirty="0" err="1" smtClean="0">
                <a:solidFill>
                  <a:srgbClr val="002060"/>
                </a:solidFill>
                <a:latin typeface="Sylfaen"/>
                <a:ea typeface="Calibri"/>
                <a:cs typeface="Sylfaen"/>
              </a:rPr>
              <a:t>მომსახურე</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პერსონალის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სამედიცინო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დაზღვევის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უზრუნველყოფა</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1000"/>
              </a:spcAft>
            </a:pPr>
            <a:r>
              <a:rPr lang="ka-GE" b="1" i="1" dirty="0" smtClean="0">
                <a:solidFill>
                  <a:srgbClr val="002060"/>
                </a:solidFill>
                <a:latin typeface="Sylfaen"/>
                <a:ea typeface="Calibri"/>
                <a:cs typeface="Sylfaen"/>
              </a:rPr>
              <a:t>- </a:t>
            </a:r>
            <a:r>
              <a:rPr lang="ru-RU" b="1" i="1" dirty="0" err="1" smtClean="0">
                <a:solidFill>
                  <a:srgbClr val="002060"/>
                </a:solidFill>
                <a:latin typeface="Sylfaen"/>
                <a:ea typeface="Calibri"/>
                <a:cs typeface="Sylfaen"/>
              </a:rPr>
              <a:t>საწარმომ</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უახლოეს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მოაწესრიგოს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თითოეული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სახეობის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არასახიფათო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სახიფათო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ნარჩენის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განთავსების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ადგილი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განახორციელოს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ნარჩენების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შეფუთვის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გამაფრთხილებელი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ნიშნებით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ეტიკეტირების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ნარჩენების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სეპარაციის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მართვის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საქრთველოს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საკანონმდებლო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მოთხოვნების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შესაბამისად</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143711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2" name="Прямоугольник 1"/>
          <p:cNvSpPr/>
          <p:nvPr/>
        </p:nvSpPr>
        <p:spPr>
          <a:xfrm>
            <a:off x="28134" y="1050722"/>
            <a:ext cx="9144000" cy="4664803"/>
          </a:xfrm>
          <a:prstGeom prst="rect">
            <a:avLst/>
          </a:prstGeom>
        </p:spPr>
        <p:txBody>
          <a:bodyPr wrap="square">
            <a:spAutoFit/>
          </a:bodyPr>
          <a:lstStyle/>
          <a:p>
            <a:pPr marL="285750" lvl="0" indent="-285750" algn="just">
              <a:lnSpc>
                <a:spcPct val="115000"/>
              </a:lnSpc>
              <a:spcAft>
                <a:spcPts val="1000"/>
              </a:spcAft>
              <a:buFont typeface="Wingdings" panose="05000000000000000000" pitchFamily="2" charset="2"/>
              <a:buChar char="q"/>
            </a:pPr>
            <a:r>
              <a:rPr lang="ru-RU" b="1" i="1" dirty="0" err="1">
                <a:solidFill>
                  <a:srgbClr val="002060"/>
                </a:solidFill>
                <a:latin typeface="Sylfaen"/>
                <a:ea typeface="Calibri"/>
                <a:cs typeface="Sylfaen"/>
              </a:rPr>
              <a:t>საწარმომ</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გზშ</a:t>
            </a:r>
            <a:r>
              <a:rPr lang="ru-RU" b="1" i="1" dirty="0">
                <a:solidFill>
                  <a:srgbClr val="002060"/>
                </a:solidFill>
                <a:ea typeface="Calibri"/>
                <a:cs typeface="Times New Roman"/>
              </a:rPr>
              <a:t>-</a:t>
            </a:r>
            <a:r>
              <a:rPr lang="ru-RU" b="1" i="1" dirty="0">
                <a:solidFill>
                  <a:srgbClr val="002060"/>
                </a:solidFill>
                <a:latin typeface="Sylfaen"/>
                <a:ea typeface="Calibri"/>
                <a:cs typeface="Sylfaen"/>
              </a:rPr>
              <a:t>ს</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ანგარიშის</a:t>
            </a:r>
            <a:r>
              <a:rPr lang="ru-RU" b="1" i="1" dirty="0" smtClean="0">
                <a:solidFill>
                  <a:srgbClr val="002060"/>
                </a:solidFill>
                <a:ea typeface="Calibri"/>
                <a:cs typeface="Times New Roman"/>
              </a:rPr>
              <a:t>,,</a:t>
            </a:r>
            <a:r>
              <a:rPr lang="ru-RU" b="1" i="1" dirty="0" err="1" smtClean="0">
                <a:solidFill>
                  <a:srgbClr val="002060"/>
                </a:solidFill>
                <a:latin typeface="Sylfaen"/>
                <a:ea typeface="Calibri"/>
                <a:cs typeface="Sylfaen"/>
              </a:rPr>
              <a:t>ახალი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სარეზერვუარო</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პარკის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და</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ნავთობტერმინალის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არსებული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ინფრასტრუქტურის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ექსპლუატაციის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პროცესში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გარემოზე</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ნეგატიური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ზემოქმედების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შემცირების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ღონისძიებათა</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გეგმით</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განსაზღვრულ</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ვადებში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უზრუნველყოს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აღნიშნული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გეგმით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გათვალისწინებული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გარემოსდაცვითი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შესრულება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შორის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იმ</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ხარვეზების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შეუსაბამობების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გამოსწორება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რომლებიც</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გამოვლინდა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ზედამხედველობის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დეპარტამენტის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მიერ</a:t>
            </a:r>
            <a:r>
              <a:rPr lang="ru-RU" b="1" i="1" dirty="0">
                <a:solidFill>
                  <a:srgbClr val="002060"/>
                </a:solidFill>
                <a:ea typeface="Calibri"/>
                <a:cs typeface="Times New Roman"/>
              </a:rPr>
              <a:t> 2019 </a:t>
            </a:r>
            <a:r>
              <a:rPr lang="ru-RU" b="1" i="1" dirty="0" err="1">
                <a:solidFill>
                  <a:srgbClr val="002060"/>
                </a:solidFill>
                <a:latin typeface="Sylfaen"/>
                <a:ea typeface="Calibri"/>
                <a:cs typeface="Sylfaen"/>
              </a:rPr>
              <a:t>წელს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შემოწმების</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პროცესში</a:t>
            </a:r>
            <a:r>
              <a:rPr lang="ru-RU" b="1" i="1" dirty="0" smtClean="0">
                <a:solidFill>
                  <a:srgbClr val="002060"/>
                </a:solidFill>
                <a:ea typeface="Calibri"/>
                <a:cs typeface="Times New Roman"/>
              </a:rPr>
              <a:t>.</a:t>
            </a:r>
            <a:endParaRPr lang="ka-GE" sz="2400" b="1" i="1" dirty="0" smtClean="0">
              <a:solidFill>
                <a:srgbClr val="002060"/>
              </a:solidFill>
              <a:ea typeface="Calibri"/>
              <a:cs typeface="Times New Roman"/>
            </a:endParaRPr>
          </a:p>
          <a:p>
            <a:pPr marL="285750" lvl="0" indent="-285750" algn="just">
              <a:lnSpc>
                <a:spcPct val="115000"/>
              </a:lnSpc>
              <a:spcAft>
                <a:spcPts val="1000"/>
              </a:spcAft>
              <a:buFont typeface="Wingdings" panose="05000000000000000000" pitchFamily="2" charset="2"/>
              <a:buChar char="q"/>
            </a:pPr>
            <a:r>
              <a:rPr lang="ru-RU" b="1" i="1" dirty="0" err="1" smtClean="0">
                <a:solidFill>
                  <a:srgbClr val="002060"/>
                </a:solidFill>
                <a:latin typeface="Sylfaen"/>
                <a:ea typeface="Calibri"/>
                <a:cs typeface="Sylfaen"/>
              </a:rPr>
              <a:t>საწარმომ</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გზშ</a:t>
            </a:r>
            <a:r>
              <a:rPr lang="ru-RU" b="1" i="1" dirty="0" smtClean="0">
                <a:solidFill>
                  <a:srgbClr val="002060"/>
                </a:solidFill>
                <a:ea typeface="Calibri"/>
                <a:cs typeface="Times New Roman"/>
              </a:rPr>
              <a:t>-</a:t>
            </a:r>
            <a:r>
              <a:rPr lang="ru-RU" b="1" i="1" dirty="0" smtClean="0">
                <a:solidFill>
                  <a:srgbClr val="002060"/>
                </a:solidFill>
                <a:latin typeface="Sylfaen"/>
                <a:ea typeface="Calibri"/>
                <a:cs typeface="Sylfaen"/>
              </a:rPr>
              <a:t>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ანგარიშის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ახალი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სარეზერვუარო</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პარკის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და</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ნავთობტერმინალის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არსებული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ინფრასტრუქტურის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ექსპლუატაციის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პროცესში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გარემოზე</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ნეგატიური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ზემოქმედების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შემცირების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ღონისძიებათა</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გეგმით</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განსაზღვრულ</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ვადებში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უზრუნველყოს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აღნიშნული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გეგმით</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გათვალისწინებული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იმ</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გარემოსდაცვითი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ღონისძიებების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შესრულება</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რომლებიც</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განსაზღვრულია</a:t>
            </a:r>
            <a:r>
              <a:rPr lang="ru-RU" b="1" i="1" dirty="0" smtClean="0">
                <a:solidFill>
                  <a:srgbClr val="002060"/>
                </a:solidFill>
                <a:ea typeface="Calibri"/>
                <a:cs typeface="Times New Roman"/>
              </a:rPr>
              <a:t> 2009 </a:t>
            </a:r>
            <a:r>
              <a:rPr lang="ru-RU" b="1" i="1" dirty="0" err="1" smtClean="0">
                <a:solidFill>
                  <a:srgbClr val="002060"/>
                </a:solidFill>
                <a:latin typeface="Sylfaen"/>
                <a:ea typeface="Calibri"/>
                <a:cs typeface="Sylfaen"/>
              </a:rPr>
              <a:t>წლის</a:t>
            </a:r>
            <a:r>
              <a:rPr lang="ru-RU" b="1" i="1" dirty="0" smtClean="0">
                <a:solidFill>
                  <a:srgbClr val="002060"/>
                </a:solidFill>
                <a:ea typeface="Calibri"/>
                <a:cs typeface="Times New Roman"/>
              </a:rPr>
              <a:t> 30 </a:t>
            </a:r>
            <a:r>
              <a:rPr lang="ru-RU" b="1" i="1" dirty="0" err="1" smtClean="0">
                <a:solidFill>
                  <a:srgbClr val="002060"/>
                </a:solidFill>
                <a:latin typeface="Sylfaen"/>
                <a:ea typeface="Calibri"/>
                <a:cs typeface="Sylfaen"/>
              </a:rPr>
              <a:t>იანვარს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გაცემული</a:t>
            </a:r>
            <a:r>
              <a:rPr lang="ru-RU" b="1" i="1" dirty="0" smtClean="0">
                <a:solidFill>
                  <a:srgbClr val="002060"/>
                </a:solidFill>
                <a:ea typeface="Calibri"/>
                <a:cs typeface="Times New Roman"/>
              </a:rPr>
              <a:t> №12, 2012 </a:t>
            </a:r>
            <a:r>
              <a:rPr lang="ru-RU" b="1" i="1" dirty="0" err="1" smtClean="0">
                <a:solidFill>
                  <a:srgbClr val="002060"/>
                </a:solidFill>
                <a:latin typeface="Sylfaen"/>
                <a:ea typeface="Calibri"/>
                <a:cs typeface="Sylfaen"/>
              </a:rPr>
              <a:t>წლის</a:t>
            </a:r>
            <a:r>
              <a:rPr lang="ru-RU" b="1" i="1" dirty="0" smtClean="0">
                <a:solidFill>
                  <a:srgbClr val="002060"/>
                </a:solidFill>
                <a:ea typeface="Calibri"/>
                <a:cs typeface="Times New Roman"/>
              </a:rPr>
              <a:t> 16 </a:t>
            </a:r>
            <a:r>
              <a:rPr lang="ru-RU" b="1" i="1" dirty="0" err="1" smtClean="0">
                <a:solidFill>
                  <a:srgbClr val="002060"/>
                </a:solidFill>
                <a:latin typeface="Sylfaen"/>
                <a:ea typeface="Calibri"/>
                <a:cs typeface="Sylfaen"/>
              </a:rPr>
              <a:t>იანვრის</a:t>
            </a:r>
            <a:r>
              <a:rPr lang="ru-RU" b="1" i="1" dirty="0" smtClean="0">
                <a:solidFill>
                  <a:srgbClr val="002060"/>
                </a:solidFill>
                <a:ea typeface="Calibri"/>
                <a:cs typeface="Times New Roman"/>
              </a:rPr>
              <a:t> №4 </a:t>
            </a:r>
            <a:r>
              <a:rPr lang="ru-RU" b="1" i="1" dirty="0" err="1" smtClean="0">
                <a:solidFill>
                  <a:srgbClr val="002060"/>
                </a:solidFill>
                <a:latin typeface="Sylfaen"/>
                <a:ea typeface="Calibri"/>
                <a:cs typeface="Sylfaen"/>
              </a:rPr>
              <a:t>და</a:t>
            </a:r>
            <a:r>
              <a:rPr lang="ru-RU" b="1" i="1" dirty="0" smtClean="0">
                <a:solidFill>
                  <a:srgbClr val="002060"/>
                </a:solidFill>
                <a:ea typeface="Calibri"/>
                <a:cs typeface="Times New Roman"/>
              </a:rPr>
              <a:t> 2012 </a:t>
            </a:r>
            <a:r>
              <a:rPr lang="ru-RU" b="1" i="1" dirty="0" err="1" smtClean="0">
                <a:solidFill>
                  <a:srgbClr val="002060"/>
                </a:solidFill>
                <a:latin typeface="Sylfaen"/>
                <a:ea typeface="Calibri"/>
                <a:cs typeface="Sylfaen"/>
              </a:rPr>
              <a:t>წლის</a:t>
            </a:r>
            <a:r>
              <a:rPr lang="ru-RU" b="1" i="1" dirty="0" smtClean="0">
                <a:solidFill>
                  <a:srgbClr val="002060"/>
                </a:solidFill>
                <a:ea typeface="Calibri"/>
                <a:cs typeface="Times New Roman"/>
              </a:rPr>
              <a:t> 20 </a:t>
            </a:r>
            <a:r>
              <a:rPr lang="ru-RU" b="1" i="1" dirty="0" err="1" smtClean="0">
                <a:solidFill>
                  <a:srgbClr val="002060"/>
                </a:solidFill>
                <a:latin typeface="Sylfaen"/>
                <a:ea typeface="Calibri"/>
                <a:cs typeface="Sylfaen"/>
              </a:rPr>
              <a:t>მარტს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გაცემულია</a:t>
            </a:r>
            <a:r>
              <a:rPr lang="ru-RU" b="1" i="1" dirty="0" smtClean="0">
                <a:solidFill>
                  <a:srgbClr val="002060"/>
                </a:solidFill>
                <a:ea typeface="Calibri"/>
                <a:cs typeface="Times New Roman"/>
              </a:rPr>
              <a:t> N15 </a:t>
            </a:r>
            <a:r>
              <a:rPr lang="ru-RU" b="1" i="1" dirty="0" err="1" smtClean="0">
                <a:solidFill>
                  <a:srgbClr val="002060"/>
                </a:solidFill>
                <a:latin typeface="Sylfaen"/>
                <a:ea typeface="Calibri"/>
                <a:cs typeface="Sylfaen"/>
              </a:rPr>
              <a:t>ეკოლოგიური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ექსპერტიზის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დასკვნებით</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განსაზღვრული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პირობების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შესაბამისად</a:t>
            </a:r>
            <a:endParaRPr lang="ru-RU" b="1" i="1" dirty="0">
              <a:solidFill>
                <a:srgbClr val="002060"/>
              </a:solidFill>
            </a:endParaRPr>
          </a:p>
        </p:txBody>
      </p:sp>
    </p:spTree>
    <p:extLst>
      <p:ext uri="{BB962C8B-B14F-4D97-AF65-F5344CB8AC3E}">
        <p14:creationId xmlns:p14="http://schemas.microsoft.com/office/powerpoint/2010/main" val="1388217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5" name="Прямоугольник 4"/>
          <p:cNvSpPr/>
          <p:nvPr/>
        </p:nvSpPr>
        <p:spPr>
          <a:xfrm>
            <a:off x="107504" y="1051836"/>
            <a:ext cx="8928992" cy="5741700"/>
          </a:xfrm>
          <a:prstGeom prst="rect">
            <a:avLst/>
          </a:prstGeom>
        </p:spPr>
        <p:txBody>
          <a:bodyPr wrap="square">
            <a:spAutoFit/>
          </a:bodyPr>
          <a:lstStyle/>
          <a:p>
            <a:pPr lvl="0" algn="just">
              <a:lnSpc>
                <a:spcPct val="115000"/>
              </a:lnSpc>
              <a:spcAft>
                <a:spcPts val="0"/>
              </a:spcAft>
            </a:pPr>
            <a:r>
              <a:rPr lang="ru-RU" sz="1600" b="1" i="1" dirty="0" err="1">
                <a:solidFill>
                  <a:srgbClr val="002060"/>
                </a:solidFill>
                <a:latin typeface="Sylfaen"/>
                <a:ea typeface="Calibri"/>
                <a:cs typeface="Sylfaen"/>
              </a:rPr>
              <a:t>მათ</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შორის</a:t>
            </a:r>
            <a:r>
              <a:rPr lang="ru-RU" sz="1600" b="1" i="1" dirty="0">
                <a:solidFill>
                  <a:srgbClr val="002060"/>
                </a:solidFill>
                <a:ea typeface="Calibri"/>
                <a:cs typeface="Times New Roman"/>
              </a:rPr>
              <a:t>:</a:t>
            </a:r>
          </a:p>
          <a:p>
            <a:pPr marL="342900" lvl="0" indent="-342900" algn="just">
              <a:lnSpc>
                <a:spcPct val="115000"/>
              </a:lnSpc>
              <a:spcAft>
                <a:spcPts val="0"/>
              </a:spcAft>
              <a:buFont typeface="Symbol"/>
              <a:buChar char=""/>
            </a:pPr>
            <a:r>
              <a:rPr lang="ru-RU" sz="1600" b="1" i="1" dirty="0">
                <a:solidFill>
                  <a:srgbClr val="002060"/>
                </a:solidFill>
                <a:ea typeface="Calibri"/>
                <a:cs typeface="Times New Roman"/>
              </a:rPr>
              <a:t>2021 </a:t>
            </a:r>
            <a:r>
              <a:rPr lang="ru-RU" sz="1600" b="1" i="1" dirty="0" err="1">
                <a:solidFill>
                  <a:srgbClr val="002060"/>
                </a:solidFill>
                <a:latin typeface="Sylfaen"/>
                <a:ea typeface="Calibri"/>
                <a:cs typeface="Sylfaen"/>
              </a:rPr>
              <a:t>წლამდე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პერიოდში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წესრიგში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მოიყვანოს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თხევადი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გაზის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უბნის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ტერიტორიაზე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ნავთობშლამების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დროებითი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საცავების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მიმდებარე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ტერიტორიაზე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არსებული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დაუმთავრებელი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შენობა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მოაწყოს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სახიფათო</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ნარჩენების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დროებითი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განთავსების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საწყობი</a:t>
            </a:r>
            <a:r>
              <a:rPr lang="ru-RU" sz="1600" b="1" i="1" dirty="0">
                <a:solidFill>
                  <a:srgbClr val="002060"/>
                </a:solidFill>
                <a:ea typeface="Calibri"/>
                <a:cs typeface="Times New Roman"/>
              </a:rPr>
              <a:t>. </a:t>
            </a:r>
          </a:p>
          <a:p>
            <a:pPr marL="342900" lvl="0" indent="-342900" algn="just">
              <a:lnSpc>
                <a:spcPct val="115000"/>
              </a:lnSpc>
              <a:spcAft>
                <a:spcPts val="0"/>
              </a:spcAft>
              <a:buFont typeface="Symbol"/>
              <a:buChar char=""/>
            </a:pPr>
            <a:r>
              <a:rPr lang="ru-RU" sz="1600" b="1" i="1" dirty="0">
                <a:solidFill>
                  <a:srgbClr val="002060"/>
                </a:solidFill>
                <a:ea typeface="Calibri"/>
                <a:cs typeface="Times New Roman"/>
              </a:rPr>
              <a:t>2021 </a:t>
            </a:r>
            <a:r>
              <a:rPr lang="ru-RU" sz="1600" b="1" i="1" dirty="0" err="1">
                <a:solidFill>
                  <a:srgbClr val="002060"/>
                </a:solidFill>
                <a:latin typeface="Sylfaen"/>
                <a:ea typeface="Calibri"/>
                <a:cs typeface="Sylfaen"/>
              </a:rPr>
              <a:t>წლამდე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პერიოდში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უზრუნველყოს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თხევადი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გაზის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უბნის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ტერიტორიაზე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ნავთობშლამების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დროებითი</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რ</a:t>
            </a:r>
            <a:r>
              <a:rPr lang="ru-RU" sz="1600" b="1" i="1" dirty="0">
                <a:solidFill>
                  <a:srgbClr val="002060"/>
                </a:solidFill>
                <a:ea typeface="Calibri"/>
                <a:cs typeface="Times New Roman"/>
              </a:rPr>
              <a:t>/</a:t>
            </a:r>
            <a:r>
              <a:rPr lang="ru-RU" sz="1600" b="1" i="1" dirty="0">
                <a:solidFill>
                  <a:srgbClr val="002060"/>
                </a:solidFill>
                <a:latin typeface="Sylfaen"/>
                <a:ea typeface="Calibri"/>
                <a:cs typeface="Sylfaen"/>
              </a:rPr>
              <a:t>ბ</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საცავების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გადახურვის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ღონისძიებების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დაგეგმვა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განხორციელება</a:t>
            </a:r>
            <a:endParaRPr lang="ru-RU" sz="1600" b="1" i="1" dirty="0">
              <a:solidFill>
                <a:srgbClr val="002060"/>
              </a:solidFill>
              <a:ea typeface="Calibri"/>
              <a:cs typeface="Times New Roman"/>
            </a:endParaRPr>
          </a:p>
          <a:p>
            <a:pPr marL="342900" lvl="0" indent="-342900" algn="just">
              <a:lnSpc>
                <a:spcPct val="115000"/>
              </a:lnSpc>
              <a:spcAft>
                <a:spcPts val="0"/>
              </a:spcAft>
              <a:buFont typeface="Symbol"/>
              <a:buChar char=""/>
            </a:pPr>
            <a:r>
              <a:rPr lang="ru-RU" sz="1600" b="1" i="1" dirty="0">
                <a:solidFill>
                  <a:srgbClr val="002060"/>
                </a:solidFill>
                <a:ea typeface="Calibri"/>
                <a:cs typeface="Times New Roman"/>
              </a:rPr>
              <a:t>2023 </a:t>
            </a:r>
            <a:r>
              <a:rPr lang="ru-RU" sz="1600" b="1" i="1" dirty="0" err="1">
                <a:solidFill>
                  <a:srgbClr val="002060"/>
                </a:solidFill>
                <a:latin typeface="Sylfaen"/>
                <a:ea typeface="Calibri"/>
                <a:cs typeface="Sylfaen"/>
              </a:rPr>
              <a:t>წლამდე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პერიოდში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უზრუნველყოს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ნავთობშლამების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უტილიზაციის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ნავთობით</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დაბინძურებული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გრუნტების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გაწმენდის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ბაზის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მშენებლობის</a:t>
            </a:r>
            <a:r>
              <a:rPr lang="ru-RU" sz="1600" b="1" i="1" dirty="0">
                <a:solidFill>
                  <a:srgbClr val="002060"/>
                </a:solidFill>
                <a:ea typeface="Calibri"/>
                <a:cs typeface="Times New Roman"/>
              </a:rPr>
              <a:t> 2011 </a:t>
            </a:r>
            <a:r>
              <a:rPr lang="ru-RU" sz="1600" b="1" i="1" dirty="0" err="1">
                <a:solidFill>
                  <a:srgbClr val="002060"/>
                </a:solidFill>
                <a:latin typeface="Sylfaen"/>
                <a:ea typeface="Calibri"/>
                <a:cs typeface="Sylfaen"/>
              </a:rPr>
              <a:t>წელს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შემუშავებული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პროექტის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გადამუშავება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პროექტის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დაინტერესებულ</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სახელმწიფო</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უწყებებთან</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შეთანხმება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ნავთობშლამების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უტილიზაციის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ნავთობით</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დაბინძურებული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გრუნტების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გაწმენდის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ბაზის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ექსპლუატაციაში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შეყვანა</a:t>
            </a:r>
            <a:r>
              <a:rPr lang="ru-RU" sz="1600" b="1" i="1" dirty="0">
                <a:solidFill>
                  <a:srgbClr val="002060"/>
                </a:solidFill>
                <a:ea typeface="Calibri"/>
                <a:cs typeface="Times New Roman"/>
              </a:rPr>
              <a:t>. </a:t>
            </a:r>
          </a:p>
          <a:p>
            <a:pPr marL="342900" lvl="0" indent="-342900" algn="just">
              <a:lnSpc>
                <a:spcPct val="115000"/>
              </a:lnSpc>
              <a:spcAft>
                <a:spcPts val="1000"/>
              </a:spcAft>
              <a:buFont typeface="Symbol"/>
              <a:buChar char=""/>
            </a:pPr>
            <a:r>
              <a:rPr lang="ru-RU" sz="1600" b="1" i="1" dirty="0" err="1">
                <a:solidFill>
                  <a:srgbClr val="002060"/>
                </a:solidFill>
                <a:latin typeface="Sylfaen"/>
                <a:ea typeface="Calibri"/>
                <a:cs typeface="Sylfaen"/>
              </a:rPr>
              <a:t>შესაბამისად</a:t>
            </a:r>
            <a:r>
              <a:rPr lang="ru-RU" sz="1600" b="1" i="1" dirty="0">
                <a:solidFill>
                  <a:srgbClr val="002060"/>
                </a:solidFill>
                <a:ea typeface="Calibri"/>
                <a:cs typeface="Times New Roman"/>
              </a:rPr>
              <a:t>, 2023 </a:t>
            </a:r>
            <a:r>
              <a:rPr lang="ru-RU" sz="1600" b="1" i="1" dirty="0" err="1">
                <a:solidFill>
                  <a:srgbClr val="002060"/>
                </a:solidFill>
                <a:latin typeface="Sylfaen"/>
                <a:ea typeface="Calibri"/>
                <a:cs typeface="Sylfaen"/>
              </a:rPr>
              <a:t>წლამდე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პერიოდში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შეასრულოს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შპს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ბათუმის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ნავთობტერმინალზე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გაცემული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გარემოსდაცვითი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გადაწყვეტილების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შპს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სიგმატიქსზე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ნაწილობრივ</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გადაცემის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შესახებ</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საქართველოს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გარემოს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დაცვისა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სოფლის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მეურნეობის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მინისტრის</a:t>
            </a:r>
            <a:r>
              <a:rPr lang="ru-RU" sz="1600" b="1" i="1" dirty="0">
                <a:solidFill>
                  <a:srgbClr val="002060"/>
                </a:solidFill>
                <a:ea typeface="Calibri"/>
                <a:cs typeface="Times New Roman"/>
              </a:rPr>
              <a:t> 2018 </a:t>
            </a:r>
            <a:r>
              <a:rPr lang="ru-RU" sz="1600" b="1" i="1" dirty="0" err="1">
                <a:solidFill>
                  <a:srgbClr val="002060"/>
                </a:solidFill>
                <a:latin typeface="Sylfaen"/>
                <a:ea typeface="Calibri"/>
                <a:cs typeface="Sylfaen"/>
              </a:rPr>
              <a:t>წლის</a:t>
            </a:r>
            <a:r>
              <a:rPr lang="ru-RU" sz="1600" b="1" i="1" dirty="0">
                <a:solidFill>
                  <a:srgbClr val="002060"/>
                </a:solidFill>
                <a:ea typeface="Calibri"/>
                <a:cs typeface="Times New Roman"/>
              </a:rPr>
              <a:t> 5 </a:t>
            </a:r>
            <a:r>
              <a:rPr lang="ru-RU" sz="1600" b="1" i="1" dirty="0" err="1">
                <a:solidFill>
                  <a:srgbClr val="002060"/>
                </a:solidFill>
                <a:latin typeface="Sylfaen"/>
                <a:ea typeface="Calibri"/>
                <a:cs typeface="Sylfaen"/>
              </a:rPr>
              <a:t>ოქტომბრის</a:t>
            </a:r>
            <a:r>
              <a:rPr lang="ru-RU" sz="1600" b="1" i="1" dirty="0">
                <a:solidFill>
                  <a:srgbClr val="002060"/>
                </a:solidFill>
                <a:ea typeface="Calibri"/>
                <a:cs typeface="Times New Roman"/>
              </a:rPr>
              <a:t> N 2-812 </a:t>
            </a:r>
            <a:r>
              <a:rPr lang="ru-RU" sz="1600" b="1" i="1" dirty="0" err="1">
                <a:solidFill>
                  <a:srgbClr val="002060"/>
                </a:solidFill>
                <a:latin typeface="Sylfaen"/>
                <a:ea typeface="Calibri"/>
                <a:cs typeface="Sylfaen"/>
              </a:rPr>
              <a:t>ბრძანების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a:t>
            </a:r>
            <a:r>
              <a:rPr lang="ru-RU" sz="1600" b="1" i="1" dirty="0">
                <a:solidFill>
                  <a:srgbClr val="002060"/>
                </a:solidFill>
                <a:ea typeface="Calibri"/>
                <a:cs typeface="Times New Roman"/>
              </a:rPr>
              <a:t> 2019 </a:t>
            </a:r>
            <a:r>
              <a:rPr lang="ru-RU" sz="1600" b="1" i="1" dirty="0" err="1">
                <a:solidFill>
                  <a:srgbClr val="002060"/>
                </a:solidFill>
                <a:latin typeface="Sylfaen"/>
                <a:ea typeface="Calibri"/>
                <a:cs typeface="Sylfaen"/>
              </a:rPr>
              <a:t>წლის</a:t>
            </a:r>
            <a:r>
              <a:rPr lang="ru-RU" sz="1600" b="1" i="1" dirty="0">
                <a:solidFill>
                  <a:srgbClr val="002060"/>
                </a:solidFill>
                <a:ea typeface="Calibri"/>
                <a:cs typeface="Times New Roman"/>
              </a:rPr>
              <a:t> 27 </a:t>
            </a:r>
            <a:r>
              <a:rPr lang="ru-RU" sz="1600" b="1" i="1" dirty="0" err="1">
                <a:solidFill>
                  <a:srgbClr val="002060"/>
                </a:solidFill>
                <a:latin typeface="Sylfaen"/>
                <a:ea typeface="Calibri"/>
                <a:cs typeface="Sylfaen"/>
              </a:rPr>
              <a:t>აგვისტოს</a:t>
            </a:r>
            <a:r>
              <a:rPr lang="ru-RU" sz="1600" b="1" i="1" dirty="0">
                <a:solidFill>
                  <a:srgbClr val="002060"/>
                </a:solidFill>
                <a:ea typeface="Calibri"/>
                <a:cs typeface="Times New Roman"/>
              </a:rPr>
              <a:t>  N 2-11 </a:t>
            </a:r>
            <a:r>
              <a:rPr lang="ru-RU" sz="1600" b="1" i="1" dirty="0" err="1">
                <a:solidFill>
                  <a:srgbClr val="002060"/>
                </a:solidFill>
                <a:latin typeface="Sylfaen"/>
                <a:ea typeface="Calibri"/>
                <a:cs typeface="Sylfaen"/>
              </a:rPr>
              <a:t>ბრძანების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შპს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ბათუმის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ნავთობტერმინალზე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გაცემული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გარემოსდაცვითი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გადაწყვეტილების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შპს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სიგმატიქსზე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ნაწილობრივ</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გადაცემის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შესახებ</a:t>
            </a:r>
            <a:r>
              <a:rPr lang="ru-RU" sz="1600" b="1" i="1" dirty="0">
                <a:solidFill>
                  <a:srgbClr val="002060"/>
                </a:solidFill>
                <a:ea typeface="Calibri"/>
                <a:cs typeface="Times New Roman"/>
              </a:rPr>
              <a:t> 2018 </a:t>
            </a:r>
            <a:r>
              <a:rPr lang="ru-RU" sz="1600" b="1" i="1" dirty="0" err="1">
                <a:solidFill>
                  <a:srgbClr val="002060"/>
                </a:solidFill>
                <a:latin typeface="Sylfaen"/>
                <a:ea typeface="Calibri"/>
                <a:cs typeface="Sylfaen"/>
              </a:rPr>
              <a:t>წლის</a:t>
            </a:r>
            <a:r>
              <a:rPr lang="ru-RU" sz="1600" b="1" i="1" dirty="0">
                <a:solidFill>
                  <a:srgbClr val="002060"/>
                </a:solidFill>
                <a:ea typeface="Calibri"/>
                <a:cs typeface="Times New Roman"/>
              </a:rPr>
              <a:t> 5 </a:t>
            </a:r>
            <a:r>
              <a:rPr lang="ru-RU" sz="1600" b="1" i="1" dirty="0" err="1">
                <a:solidFill>
                  <a:srgbClr val="002060"/>
                </a:solidFill>
                <a:latin typeface="Sylfaen"/>
                <a:ea typeface="Calibri"/>
                <a:cs typeface="Sylfaen"/>
              </a:rPr>
              <a:t>ოქტომბრის</a:t>
            </a:r>
            <a:r>
              <a:rPr lang="ru-RU" sz="1600" b="1" i="1" dirty="0">
                <a:solidFill>
                  <a:srgbClr val="002060"/>
                </a:solidFill>
                <a:ea typeface="Calibri"/>
                <a:cs typeface="Times New Roman"/>
              </a:rPr>
              <a:t> N 2-812 </a:t>
            </a:r>
            <a:r>
              <a:rPr lang="ru-RU" sz="1600" b="1" i="1" dirty="0" err="1">
                <a:solidFill>
                  <a:srgbClr val="002060"/>
                </a:solidFill>
                <a:latin typeface="Sylfaen"/>
                <a:ea typeface="Calibri"/>
                <a:cs typeface="Sylfaen"/>
              </a:rPr>
              <a:t>ბრძანებაში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ცვლილების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შეტანის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შესახებ</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თანახმად</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დაკისრებული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ვალდებულება</a:t>
            </a:r>
            <a:r>
              <a:rPr lang="ru-RU" sz="1600" b="1" i="1" dirty="0">
                <a:solidFill>
                  <a:srgbClr val="002060"/>
                </a:solidFill>
                <a:ea typeface="Calibri"/>
                <a:cs typeface="Times New Roman"/>
              </a:rPr>
              <a:t>.</a:t>
            </a:r>
          </a:p>
        </p:txBody>
      </p:sp>
    </p:spTree>
    <p:extLst>
      <p:ext uri="{BB962C8B-B14F-4D97-AF65-F5344CB8AC3E}">
        <p14:creationId xmlns:p14="http://schemas.microsoft.com/office/powerpoint/2010/main" val="3351163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5436577" y="981075"/>
          <a:ext cx="3588727" cy="1752083"/>
        </p:xfrm>
        <a:graphic>
          <a:graphicData uri="http://schemas.openxmlformats.org/drawingml/2006/table">
            <a:tbl>
              <a:tblPr firstRow="1" bandRow="1">
                <a:tableStyleId>{5C22544A-7EE6-4342-B048-85BDC9FD1C3A}</a:tableStyleId>
              </a:tblPr>
              <a:tblGrid>
                <a:gridCol w="3588727">
                  <a:extLst>
                    <a:ext uri="{9D8B030D-6E8A-4147-A177-3AD203B41FA5}">
                      <a16:colId xmlns:a16="http://schemas.microsoft.com/office/drawing/2014/main" val="20000"/>
                    </a:ext>
                  </a:extLst>
                </a:gridCol>
              </a:tblGrid>
              <a:tr h="370681">
                <a:tc>
                  <a:txBody>
                    <a:bodyPr/>
                    <a:lstStyle/>
                    <a:p>
                      <a:pPr algn="ctr"/>
                      <a:r>
                        <a:rPr lang="ka-GE" sz="1800" dirty="0" smtClean="0">
                          <a:solidFill>
                            <a:schemeClr val="tx1"/>
                          </a:solidFill>
                        </a:rPr>
                        <a:t>შპს „ბათუმის ნავთობტერმინალი“</a:t>
                      </a:r>
                      <a:endParaRPr lang="ru-RU" sz="1800" dirty="0">
                        <a:solidFill>
                          <a:schemeClr val="tx1"/>
                        </a:solidFill>
                      </a:endParaRPr>
                    </a:p>
                  </a:txBody>
                  <a:tcPr marL="84392" marR="84392" marT="45700" marB="45700">
                    <a:solidFill>
                      <a:srgbClr val="FFFF99"/>
                    </a:solidFill>
                  </a:tcPr>
                </a:tc>
                <a:extLst>
                  <a:ext uri="{0D108BD9-81ED-4DB2-BD59-A6C34878D82A}">
                    <a16:rowId xmlns:a16="http://schemas.microsoft.com/office/drawing/2014/main" val="10000"/>
                  </a:ext>
                </a:extLst>
              </a:tr>
              <a:tr h="370681">
                <a:tc>
                  <a:txBody>
                    <a:bodyPr/>
                    <a:lstStyle/>
                    <a:p>
                      <a:pPr algn="ctr"/>
                      <a:r>
                        <a:rPr lang="ka-GE" sz="1800" dirty="0" smtClean="0">
                          <a:solidFill>
                            <a:schemeClr val="tx1"/>
                          </a:solidFill>
                        </a:rPr>
                        <a:t>მაიაკოვსკის ქ. </a:t>
                      </a:r>
                      <a:r>
                        <a:rPr lang="ru-RU" sz="1800" dirty="0" smtClean="0">
                          <a:solidFill>
                            <a:schemeClr val="tx1"/>
                          </a:solidFill>
                        </a:rPr>
                        <a:t>№ 4</a:t>
                      </a:r>
                      <a:endParaRPr lang="ru-RU" sz="1800" dirty="0">
                        <a:solidFill>
                          <a:schemeClr val="tx1"/>
                        </a:solidFill>
                      </a:endParaRPr>
                    </a:p>
                  </a:txBody>
                  <a:tcPr marL="84392" marR="84392" marT="45700" marB="45700"/>
                </a:tc>
                <a:extLst>
                  <a:ext uri="{0D108BD9-81ED-4DB2-BD59-A6C34878D82A}">
                    <a16:rowId xmlns:a16="http://schemas.microsoft.com/office/drawing/2014/main" val="10001"/>
                  </a:ext>
                </a:extLst>
              </a:tr>
              <a:tr h="370681">
                <a:tc>
                  <a:txBody>
                    <a:bodyPr/>
                    <a:lstStyle/>
                    <a:p>
                      <a:pPr algn="ctr"/>
                      <a:r>
                        <a:rPr lang="ka-GE" sz="1800" dirty="0" smtClean="0">
                          <a:solidFill>
                            <a:schemeClr val="tx1"/>
                          </a:solidFill>
                        </a:rPr>
                        <a:t>6000. ბათუმი, საქართველო</a:t>
                      </a:r>
                      <a:endParaRPr lang="ru-RU" sz="1800" dirty="0">
                        <a:solidFill>
                          <a:schemeClr val="tx1"/>
                        </a:solidFill>
                      </a:endParaRPr>
                    </a:p>
                  </a:txBody>
                  <a:tcPr marL="84392" marR="84392" marT="45700" marB="45700"/>
                </a:tc>
                <a:extLst>
                  <a:ext uri="{0D108BD9-81ED-4DB2-BD59-A6C34878D82A}">
                    <a16:rowId xmlns:a16="http://schemas.microsoft.com/office/drawing/2014/main" val="10002"/>
                  </a:ext>
                </a:extLst>
              </a:tr>
              <a:tr h="3706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a-GE" sz="1800" dirty="0" smtClean="0">
                          <a:solidFill>
                            <a:schemeClr val="tx1"/>
                          </a:solidFill>
                        </a:rPr>
                        <a:t>ტელ. : </a:t>
                      </a:r>
                      <a:r>
                        <a:rPr lang="en-US" sz="1800" dirty="0" smtClean="0">
                          <a:solidFill>
                            <a:schemeClr val="tx1"/>
                          </a:solidFill>
                        </a:rPr>
                        <a:t>995 577 20 26 54</a:t>
                      </a:r>
                      <a:endParaRPr lang="ru-RU" sz="1800" dirty="0">
                        <a:solidFill>
                          <a:schemeClr val="tx1"/>
                        </a:solidFill>
                      </a:endParaRPr>
                    </a:p>
                  </a:txBody>
                  <a:tcPr marL="84392" marR="84392" marT="45700" marB="45700"/>
                </a:tc>
                <a:extLst>
                  <a:ext uri="{0D108BD9-81ED-4DB2-BD59-A6C34878D82A}">
                    <a16:rowId xmlns:a16="http://schemas.microsoft.com/office/drawing/2014/main" val="10003"/>
                  </a:ext>
                </a:extLst>
              </a:tr>
            </a:tbl>
          </a:graphicData>
        </a:graphic>
      </p:graphicFrame>
      <p:pic>
        <p:nvPicPr>
          <p:cNvPr id="91150" name="Picture 15" descr="j0437741.wmf"/>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2682878"/>
            <a:ext cx="3048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1" name="Picture 14" descr="j0437741.wmf"/>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667003"/>
            <a:ext cx="28956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2" name="Picture 13" descr="j0437273.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9574" y="1447800"/>
            <a:ext cx="5105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3" name="Picture 17" descr="C:\Documents and Settings\Yvette\Local Settings\Temporary Internet Files\Content.IE5\5O4UR69G\MCj0438044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659" y="815975"/>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4" name="Picture 21" descr="C:\Documents and Settings\Yvette\Local Settings\Temporary Internet Files\Content.IE5\HEZ10YFV\MCj043763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229225"/>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Таблица 1"/>
          <p:cNvGraphicFramePr>
            <a:graphicFrameLocks noGrp="1"/>
          </p:cNvGraphicFramePr>
          <p:nvPr>
            <p:extLst>
              <p:ext uri="{D42A27DB-BD31-4B8C-83A1-F6EECF244321}">
                <p14:modId xmlns:p14="http://schemas.microsoft.com/office/powerpoint/2010/main" val="368560383"/>
              </p:ext>
            </p:extLst>
          </p:nvPr>
        </p:nvGraphicFramePr>
        <p:xfrm>
          <a:off x="2179027" y="5805488"/>
          <a:ext cx="3689117" cy="736600"/>
        </p:xfrm>
        <a:graphic>
          <a:graphicData uri="http://schemas.openxmlformats.org/drawingml/2006/table">
            <a:tbl>
              <a:tblPr firstRow="1" bandRow="1">
                <a:tableStyleId>{F5AB1C69-6EDB-4FF4-983F-18BD219EF322}</a:tableStyleId>
              </a:tblPr>
              <a:tblGrid>
                <a:gridCol w="3689117">
                  <a:extLst>
                    <a:ext uri="{9D8B030D-6E8A-4147-A177-3AD203B41FA5}">
                      <a16:colId xmlns:a16="http://schemas.microsoft.com/office/drawing/2014/main"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a-GE" dirty="0" smtClean="0">
                          <a:solidFill>
                            <a:schemeClr val="tx1"/>
                          </a:solidFill>
                        </a:rPr>
                        <a:t>ელ-ფოსტა:</a:t>
                      </a:r>
                      <a:endParaRPr lang="ru-RU" dirty="0">
                        <a:solidFill>
                          <a:schemeClr val="tx1"/>
                        </a:solidFill>
                      </a:endParaRPr>
                    </a:p>
                  </a:txBody>
                  <a:tcPr marL="84401" marR="84401"/>
                </a:tc>
                <a:extLst>
                  <a:ext uri="{0D108BD9-81ED-4DB2-BD59-A6C34878D82A}">
                    <a16:rowId xmlns:a16="http://schemas.microsoft.com/office/drawing/2014/main" val="10000"/>
                  </a:ext>
                </a:extLst>
              </a:tr>
              <a:tr h="3636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hlinkClick r:id="rId6"/>
                        </a:rPr>
                        <a:t>gordeladzet@batumioilterminal.com</a:t>
                      </a:r>
                      <a:endParaRPr lang="ru-RU" dirty="0">
                        <a:solidFill>
                          <a:schemeClr val="tx1"/>
                        </a:solidFill>
                      </a:endParaRPr>
                    </a:p>
                  </a:txBody>
                  <a:tcPr marL="84401" marR="84401"/>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22047630"/>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5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6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8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17.xml><?xml version="1.0" encoding="utf-8"?>
<a:theme xmlns:a="http://schemas.openxmlformats.org/drawingml/2006/main" name="TP0300059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3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1.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2.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3.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4.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5.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6.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9.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21.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22.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23.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24.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5.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6.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7.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8.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9.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docProps/app.xml><?xml version="1.0" encoding="utf-8"?>
<Properties xmlns="http://schemas.openxmlformats.org/officeDocument/2006/extended-properties" xmlns:vt="http://schemas.openxmlformats.org/officeDocument/2006/docPropsVTypes">
  <TotalTime>3483</TotalTime>
  <Words>7300</Words>
  <Application>Microsoft Office PowerPoint</Application>
  <PresentationFormat>On-screen Show (4:3)</PresentationFormat>
  <Paragraphs>1537</Paragraphs>
  <Slides>94</Slides>
  <Notes>0</Notes>
  <HiddenSlides>0</HiddenSlides>
  <MMClips>0</MMClips>
  <ScaleCrop>false</ScaleCrop>
  <HeadingPairs>
    <vt:vector size="6" baseType="variant">
      <vt:variant>
        <vt:lpstr>Fonts Used</vt:lpstr>
      </vt:variant>
      <vt:variant>
        <vt:i4>13</vt:i4>
      </vt:variant>
      <vt:variant>
        <vt:lpstr>Theme</vt:lpstr>
      </vt:variant>
      <vt:variant>
        <vt:i4>17</vt:i4>
      </vt:variant>
      <vt:variant>
        <vt:lpstr>Slide Titles</vt:lpstr>
      </vt:variant>
      <vt:variant>
        <vt:i4>94</vt:i4>
      </vt:variant>
    </vt:vector>
  </HeadingPairs>
  <TitlesOfParts>
    <vt:vector size="124" baseType="lpstr">
      <vt:lpstr>SimSun</vt:lpstr>
      <vt:lpstr>AcadNusx</vt:lpstr>
      <vt:lpstr>Arial</vt:lpstr>
      <vt:lpstr>Arial Narrow</vt:lpstr>
      <vt:lpstr>Avaza Mtavruli</vt:lpstr>
      <vt:lpstr>Brush Script Georgian</vt:lpstr>
      <vt:lpstr>Calibri</vt:lpstr>
      <vt:lpstr>Cambria</vt:lpstr>
      <vt:lpstr>Sylfaen</vt:lpstr>
      <vt:lpstr>Symbol</vt:lpstr>
      <vt:lpstr>Tahoma</vt:lpstr>
      <vt:lpstr>Times New Roman</vt:lpstr>
      <vt:lpstr>Wingdings</vt:lpstr>
      <vt:lpstr>Тема Office</vt:lpstr>
      <vt:lpstr>3_Тема Office</vt:lpstr>
      <vt:lpstr>4_Тема Office</vt:lpstr>
      <vt:lpstr>5_Тема Office</vt:lpstr>
      <vt:lpstr>Thermal</vt:lpstr>
      <vt:lpstr>1_Thermal</vt:lpstr>
      <vt:lpstr>1_Тема Office</vt:lpstr>
      <vt:lpstr>2_Thermal</vt:lpstr>
      <vt:lpstr>3_Thermal</vt:lpstr>
      <vt:lpstr>2_Тема Office</vt:lpstr>
      <vt:lpstr>4_Thermal</vt:lpstr>
      <vt:lpstr>5_Thermal</vt:lpstr>
      <vt:lpstr>6_Thermal</vt:lpstr>
      <vt:lpstr>6_Тема Office</vt:lpstr>
      <vt:lpstr>7_Thermal</vt:lpstr>
      <vt:lpstr>8_Thermal</vt:lpstr>
      <vt:lpstr>TP030005906</vt:lpstr>
      <vt:lpstr>გარემოზე ზემოქმედების შეფასების ანგარიში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გარემოს ფონური მდგომარეობა</vt:lpstr>
      <vt:lpstr>garemos fonuri mdgomareoba</vt:lpstr>
      <vt:lpstr>PowerPoint Presentation</vt:lpstr>
      <vt:lpstr>PowerPoint Presentation</vt:lpstr>
      <vt:lpstr>garemos fonuri mdgomareoba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ნარჩენების მართვა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Реконструкция … Ноябрь, 2018</dc:title>
  <dc:creator>Lali Kobuladze</dc:creator>
  <cp:lastModifiedBy>User</cp:lastModifiedBy>
  <cp:revision>203</cp:revision>
  <dcterms:created xsi:type="dcterms:W3CDTF">2018-11-27T13:48:38Z</dcterms:created>
  <dcterms:modified xsi:type="dcterms:W3CDTF">2020-04-01T13:56:56Z</dcterms:modified>
</cp:coreProperties>
</file>