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30"/>
  </p:notesMasterIdLst>
  <p:sldIdLst>
    <p:sldId id="331" r:id="rId2"/>
    <p:sldId id="445" r:id="rId3"/>
    <p:sldId id="444" r:id="rId4"/>
    <p:sldId id="462" r:id="rId5"/>
    <p:sldId id="463" r:id="rId6"/>
    <p:sldId id="464" r:id="rId7"/>
    <p:sldId id="465" r:id="rId8"/>
    <p:sldId id="467" r:id="rId9"/>
    <p:sldId id="468" r:id="rId10"/>
    <p:sldId id="471" r:id="rId11"/>
    <p:sldId id="472" r:id="rId12"/>
    <p:sldId id="473" r:id="rId13"/>
    <p:sldId id="474" r:id="rId14"/>
    <p:sldId id="476" r:id="rId15"/>
    <p:sldId id="477" r:id="rId16"/>
    <p:sldId id="451" r:id="rId17"/>
    <p:sldId id="453" r:id="rId18"/>
    <p:sldId id="452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1" r:id="rId27"/>
    <p:sldId id="450" r:id="rId28"/>
    <p:sldId id="359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DejaVu Sans" panose="020B0604020202020204" charset="0"/>
      <p:regular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Sylfaen" panose="010A0502050306030303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1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4" y="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Pkmvrkmekvr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767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425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6771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86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611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597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126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03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785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6925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324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455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7165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59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98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80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832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17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873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432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52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rusudan.elizbarashvi\Downloads\struqtura.docx#_bookmark1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28625" y="1819944"/>
            <a:ext cx="11536079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შიდასახემწიფოებრივი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მნიშვნელობის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უფლისციხის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კომპლექსთან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მისასვლელი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საავტომობილო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გზის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მე-7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კმ-ზე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მდ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.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მტკვარზე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არსებული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სახიდე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ნაცვლად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ახალი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სახიდე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მშენებლობის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და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ექსპლუატაციის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93138" y="3389604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ზემოქმედების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შეფასების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ანგარიში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466130"/>
            <a:ext cx="3494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smtClean="0"/>
              <a:t>მ</a:t>
            </a:r>
            <a:r>
              <a:rPr lang="ka-GE" sz="2000" b="1" dirty="0" err="1" smtClean="0"/>
              <a:t>შენებლობის</a:t>
            </a:r>
            <a:r>
              <a:rPr lang="ka-GE" sz="2000" b="1" dirty="0" smtClean="0"/>
              <a:t> ორგანიზება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866240"/>
            <a:ext cx="1219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სამშენებლო</a:t>
            </a:r>
            <a:r>
              <a:rPr lang="en-US" sz="2000" dirty="0"/>
              <a:t>	</a:t>
            </a:r>
            <a:r>
              <a:rPr lang="en-US" sz="2000" dirty="0" err="1"/>
              <a:t>სამუშაოების</a:t>
            </a:r>
            <a:r>
              <a:rPr lang="en-US" sz="2000" dirty="0"/>
              <a:t>	</a:t>
            </a:r>
            <a:r>
              <a:rPr lang="en-US" sz="2000" dirty="0" err="1"/>
              <a:t>მიმდინარეობის</a:t>
            </a:r>
            <a:r>
              <a:rPr lang="en-US" sz="2000" dirty="0"/>
              <a:t>	</a:t>
            </a:r>
            <a:r>
              <a:rPr lang="en-US" sz="2000" dirty="0" err="1"/>
              <a:t>დროს</a:t>
            </a:r>
            <a:r>
              <a:rPr lang="en-US" sz="2000" dirty="0"/>
              <a:t>	</a:t>
            </a:r>
            <a:r>
              <a:rPr lang="en-US" sz="2000" dirty="0" err="1"/>
              <a:t>პროექტით</a:t>
            </a:r>
            <a:r>
              <a:rPr lang="en-US" sz="2000" dirty="0"/>
              <a:t>	</a:t>
            </a:r>
            <a:r>
              <a:rPr lang="en-US" sz="2000" b="1" dirty="0" err="1" smtClean="0"/>
              <a:t>გათვალისწინებული</a:t>
            </a:r>
            <a:r>
              <a:rPr lang="ka-GE" sz="2000" b="1" dirty="0" smtClean="0"/>
              <a:t> </a:t>
            </a:r>
            <a:r>
              <a:rPr lang="en-US" sz="2000" b="1" dirty="0" err="1" smtClean="0"/>
              <a:t>არ</a:t>
            </a:r>
            <a:r>
              <a:rPr lang="ka-GE" sz="2000" b="1" dirty="0" smtClean="0"/>
              <a:t> </a:t>
            </a:r>
            <a:r>
              <a:rPr lang="en-US" sz="2000" b="1" dirty="0" err="1"/>
              <a:t>არის</a:t>
            </a:r>
            <a:r>
              <a:rPr lang="ka-GE" sz="2000" b="1" dirty="0"/>
              <a:t> </a:t>
            </a:r>
            <a:r>
              <a:rPr lang="en-US" sz="2000" b="1" dirty="0" err="1"/>
              <a:t>არსებული</a:t>
            </a:r>
            <a:r>
              <a:rPr lang="en-US" sz="2000" b="1" dirty="0"/>
              <a:t> </a:t>
            </a:r>
            <a:r>
              <a:rPr lang="en-US" sz="2000" b="1" dirty="0" err="1"/>
              <a:t>ხიდის</a:t>
            </a:r>
            <a:r>
              <a:rPr lang="en-US" sz="2000" b="1" dirty="0"/>
              <a:t> </a:t>
            </a:r>
            <a:r>
              <a:rPr lang="en-US" sz="2000" b="1" dirty="0" err="1"/>
              <a:t>დემონტაჟი</a:t>
            </a:r>
            <a:r>
              <a:rPr lang="en-US" sz="2000" b="1" dirty="0"/>
              <a:t>, </a:t>
            </a:r>
            <a:r>
              <a:rPr lang="en-US" sz="2000" dirty="0" err="1"/>
              <a:t>შესაბამისად</a:t>
            </a:r>
            <a:r>
              <a:rPr lang="en-US" sz="2000" dirty="0"/>
              <a:t> </a:t>
            </a:r>
            <a:r>
              <a:rPr lang="en-US" sz="2000" dirty="0" err="1"/>
              <a:t>ორ</a:t>
            </a:r>
            <a:r>
              <a:rPr lang="en-US" sz="2000" dirty="0"/>
              <a:t> </a:t>
            </a:r>
            <a:r>
              <a:rPr lang="en-US" sz="2000" dirty="0" err="1"/>
              <a:t>ნაპირს</a:t>
            </a:r>
            <a:r>
              <a:rPr lang="en-US" sz="2000" dirty="0"/>
              <a:t> </a:t>
            </a:r>
            <a:r>
              <a:rPr lang="en-US" sz="2000" dirty="0" err="1"/>
              <a:t>შორის</a:t>
            </a:r>
            <a:r>
              <a:rPr lang="en-US" sz="2000" dirty="0"/>
              <a:t> </a:t>
            </a:r>
            <a:r>
              <a:rPr lang="en-US" sz="2000" dirty="0" err="1"/>
              <a:t>კომუნიკაციის</a:t>
            </a:r>
            <a:r>
              <a:rPr lang="en-US" sz="2000" dirty="0"/>
              <a:t> </a:t>
            </a:r>
            <a:r>
              <a:rPr lang="en-US" sz="2000" dirty="0" err="1"/>
              <a:t>განსახორციელებლად</a:t>
            </a:r>
            <a:r>
              <a:rPr lang="en-US" sz="2000" dirty="0"/>
              <a:t> </a:t>
            </a:r>
            <a:r>
              <a:rPr lang="en-US" sz="2000" dirty="0" err="1"/>
              <a:t>გამოიყენება</a:t>
            </a:r>
            <a:r>
              <a:rPr lang="en-US" sz="2000" dirty="0"/>
              <a:t> </a:t>
            </a:r>
            <a:r>
              <a:rPr lang="en-US" sz="2000" b="1" dirty="0" err="1"/>
              <a:t>არსებული</a:t>
            </a:r>
            <a:r>
              <a:rPr lang="en-US" sz="2000" b="1" dirty="0"/>
              <a:t> </a:t>
            </a:r>
            <a:r>
              <a:rPr lang="en-US" sz="2000" b="1" dirty="0" err="1"/>
              <a:t>ხიდი</a:t>
            </a:r>
            <a:r>
              <a:rPr lang="en-US" sz="2000" b="1" dirty="0"/>
              <a:t> </a:t>
            </a:r>
            <a:r>
              <a:rPr lang="en-US" sz="2000" b="1" dirty="0" err="1"/>
              <a:t>შესაბამისი</a:t>
            </a:r>
            <a:r>
              <a:rPr lang="en-US" sz="2000" b="1" dirty="0"/>
              <a:t> </a:t>
            </a:r>
            <a:r>
              <a:rPr lang="en-US" sz="2000" b="1" dirty="0" err="1"/>
              <a:t>გაძლიერებით</a:t>
            </a:r>
            <a:r>
              <a:rPr lang="en-US" sz="2000" dirty="0" smtClean="0"/>
              <a:t>.</a:t>
            </a:r>
            <a:endParaRPr lang="ka-GE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პირველ </a:t>
            </a:r>
            <a:r>
              <a:rPr lang="ka-GE" sz="2000" dirty="0"/>
              <a:t>ეტაპზე </a:t>
            </a:r>
            <a:r>
              <a:rPr lang="ka-GE" sz="2000" dirty="0" smtClean="0"/>
              <a:t>- ხორციელდება </a:t>
            </a:r>
            <a:r>
              <a:rPr lang="ka-GE" sz="2000" dirty="0"/>
              <a:t>მოსამზადებელი და </a:t>
            </a:r>
            <a:r>
              <a:rPr lang="ka-GE" sz="2000" dirty="0" err="1"/>
              <a:t>დაკვალვითი</a:t>
            </a:r>
            <a:r>
              <a:rPr lang="ka-GE" sz="2000" dirty="0"/>
              <a:t> სამუშაოები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მეორე ეტაპზე </a:t>
            </a:r>
            <a:r>
              <a:rPr lang="ka-GE" sz="2000" dirty="0" smtClean="0"/>
              <a:t>- მიმდინარეობს </a:t>
            </a:r>
            <a:r>
              <a:rPr lang="ka-GE" sz="2000" dirty="0"/>
              <a:t>ბურჯების მშენებლობა. ბურჯების ქვაბულების დამუშავება ხორციელდება ექსკავატორით გრუნტის გატანით </a:t>
            </a:r>
            <a:r>
              <a:rPr lang="ka-GE" sz="2000" dirty="0" smtClean="0"/>
              <a:t>ნაყარში. ბურჯების </a:t>
            </a:r>
            <a:r>
              <a:rPr lang="ka-GE" sz="2000" dirty="0"/>
              <a:t>მშენებლობის პარალელურად ხორციელდება </a:t>
            </a:r>
            <a:r>
              <a:rPr lang="ka-GE" sz="2000" dirty="0" err="1"/>
              <a:t>რკ</a:t>
            </a:r>
            <a:r>
              <a:rPr lang="ka-GE" sz="2000" dirty="0"/>
              <a:t>. ბეტონის კოჭების შემოზიდვა სპეციალური </a:t>
            </a:r>
            <a:r>
              <a:rPr lang="ka-GE" sz="2000" dirty="0" err="1"/>
              <a:t>კოჭმზიდებით</a:t>
            </a:r>
            <a:r>
              <a:rPr lang="ka-GE" sz="2000" dirty="0"/>
              <a:t> და დასაწყობება მიმდებარე მოედანზე. ბურჯების მშენებლობის დამთავრების შემდეგ ხორციელდება კოჭების მონტაჟი 25 ტ ტვირთამწეობის </a:t>
            </a:r>
            <a:r>
              <a:rPr lang="ka-GE" sz="2000" dirty="0" err="1"/>
              <a:t>ავტოამწეების</a:t>
            </a:r>
            <a:r>
              <a:rPr lang="ka-GE" sz="2000" dirty="0"/>
              <a:t> გამოყენებით. კოჭების მონტაჟის დამთავრების შემდეგ ხორციელდება გრძივი ნაკერების </a:t>
            </a:r>
            <a:r>
              <a:rPr lang="ka-GE" sz="2000" dirty="0" err="1"/>
              <a:t>გამონოლითება</a:t>
            </a:r>
            <a:r>
              <a:rPr lang="ka-GE" sz="2000" dirty="0"/>
              <a:t> და კონსოლების მოწყობა</a:t>
            </a:r>
            <a:r>
              <a:rPr lang="ka-GE" sz="2000" dirty="0" smtClean="0"/>
              <a:t>.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მესამე </a:t>
            </a:r>
            <a:r>
              <a:rPr lang="ka-GE" sz="2000" dirty="0"/>
              <a:t>ეტაპზე </a:t>
            </a:r>
            <a:r>
              <a:rPr lang="ka-GE" sz="2000" dirty="0" smtClean="0"/>
              <a:t>- ეწყობა </a:t>
            </a:r>
            <a:r>
              <a:rPr lang="ka-GE" sz="2000" dirty="0"/>
              <a:t>ხიდის სავალი ნაწილი, მოაჯირები, </a:t>
            </a:r>
            <a:r>
              <a:rPr lang="ka-GE" sz="2000" dirty="0" err="1"/>
              <a:t>თვალამრიდები</a:t>
            </a:r>
            <a:r>
              <a:rPr lang="ka-GE" sz="2000" dirty="0"/>
              <a:t> და სხვა. პარალელურ რეჟიმში მიმდინარეობს მისასვლელების მოწყობა. ყველა მასალა, რომელიც გამოყენებული იქნება ხიდის მშენებლობისათვის, უნდა იყოს სერტიფიცირებული და შეესაბამებოდეს სტანდარტების მოთხოვნებს. </a:t>
            </a:r>
            <a:endParaRPr lang="en-US" sz="20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2665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ea typeface="Sylfaen" panose="010A0502050306030303" pitchFamily="18" charset="0"/>
                <a:cs typeface="Arial" panose="020B0604020202020204" pitchFamily="34" charset="0"/>
              </a:rPr>
              <a:t>მშენებლობის და მოძრაობის ორგანიზება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8"/>
          <a:stretch/>
        </p:blipFill>
        <p:spPr bwMode="auto">
          <a:xfrm>
            <a:off x="832338" y="1152998"/>
            <a:ext cx="10527323" cy="511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991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461665"/>
            <a:ext cx="12192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 algn="just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000" b="1" kern="0" dirty="0" smtClean="0"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400" b="1" dirty="0">
                <a:hlinkClick r:id="rId3"/>
              </a:rPr>
              <a:t>სამშენებლო   ბანაკი და </a:t>
            </a:r>
            <a:r>
              <a:rPr lang="ka-GE" sz="2400" b="1" dirty="0" err="1" smtClean="0">
                <a:hlinkClick r:id="rId3"/>
              </a:rPr>
              <a:t>სანაყაროები</a:t>
            </a: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დაგეგმილი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საქმიანობის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სპეციფიკიდან გამომდინარე ინფრასტრუქტურის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მქონე </a:t>
            </a:r>
            <a:r>
              <a:rPr lang="ka-GE" sz="2200" b="1" dirty="0">
                <a:ea typeface="DejaVu Sans" panose="020B0604020202020204" charset="0"/>
                <a:cs typeface="Sylfaen" panose="010A0502050306030303" pitchFamily="18" charset="0"/>
              </a:rPr>
              <a:t>სამშენებლო ბანაკების მოწყობა საჭირო არ არის. </a:t>
            </a:r>
            <a:endParaRPr lang="ka-GE" sz="2200" b="1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საპროექტო ხიდთან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, არსებულ მისასვლელ გზასთან სიახლოვეს </a:t>
            </a:r>
            <a:r>
              <a:rPr lang="ka-GE" sz="2200" b="1" dirty="0">
                <a:ea typeface="DejaVu Sans" panose="020B0604020202020204" charset="0"/>
                <a:cs typeface="Sylfaen" panose="010A0502050306030303" pitchFamily="18" charset="0"/>
              </a:rPr>
              <a:t>დროებით მოეწყობა საქმიანი ეზო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. </a:t>
            </a:r>
            <a:endParaRPr lang="ka-GE" sz="2200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სამშენებლო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სამუშაოების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წარმოებისათვის გათვალისწინებულია მხოლოდ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სამშენებლო მოედნის მოწყობა მექანიზმებით გასაჩერებელი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ადგილით.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algn="just"/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217576"/>
            <a:ext cx="1219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საამშენებლო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მოედნის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მოსაწყობად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საჭირო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ნაგებობები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კონტეინერები</a:t>
            </a:r>
            <a:r>
              <a:rPr lang="en-US" sz="2400" dirty="0" smtClean="0">
                <a:ea typeface="DejaVu Sans" panose="020B0604020202020204" charset="0"/>
                <a:cs typeface="Sylfaen" panose="010A0502050306030303" pitchFamily="18" charset="0"/>
              </a:rPr>
              <a:t>.</a:t>
            </a:r>
            <a:endParaRPr lang="ka-GE" sz="2400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US" sz="2400" dirty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სადარაჯო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ჯიხური_1ც.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სასაწყობე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კონტეინერი_1ც.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საოფისე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კონტეინერი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გასახდელი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კონტეინერი-1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სასადილო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ოთახი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- 1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ბიოტუალეტი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1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ცალი</a:t>
            </a:r>
            <a:endParaRPr lang="en-US" sz="2400" dirty="0">
              <a:ea typeface="DejaVu Sans" panose="020B0604020202020204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5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46166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400" b="1" dirty="0"/>
              <a:t>მცენარეული საფარის და ნიადაგის ნაყოფიერი ფენის </a:t>
            </a:r>
            <a:r>
              <a:rPr lang="ka-GE" sz="2400" b="1" dirty="0" smtClean="0"/>
              <a:t>მოხსნა</a:t>
            </a:r>
            <a:endParaRPr lang="ka-GE" sz="2800" b="1" dirty="0">
              <a:ea typeface="DejaVu Sans" panose="020B0604020202020204" charset="0"/>
              <a:cs typeface="Sylfaen" panose="010A050205030603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66873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პროექტი</a:t>
            </a:r>
            <a:r>
              <a:rPr lang="en-US" sz="2400" dirty="0" smtClean="0"/>
              <a:t> </a:t>
            </a:r>
            <a:r>
              <a:rPr lang="en-US" sz="2400" dirty="0"/>
              <a:t>სპეციფიკიდან გამომდინარე მიწის 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მოხსნის</a:t>
            </a:r>
            <a:r>
              <a:rPr lang="en-US" sz="2400" dirty="0"/>
              <a:t> </a:t>
            </a:r>
            <a:r>
              <a:rPr lang="en-US" sz="2400" dirty="0" err="1"/>
              <a:t>სამუშაოების</a:t>
            </a:r>
            <a:r>
              <a:rPr lang="en-US" sz="2400" dirty="0"/>
              <a:t> </a:t>
            </a:r>
            <a:r>
              <a:rPr lang="en-US" sz="2400" dirty="0" smtClean="0"/>
              <a:t>ჩატარება</a:t>
            </a:r>
            <a:r>
              <a:rPr lang="ka-GE" sz="2400" dirty="0" smtClean="0"/>
              <a:t> </a:t>
            </a:r>
            <a:r>
              <a:rPr lang="en-US" sz="2400" dirty="0" err="1" smtClean="0"/>
              <a:t>საჭირო</a:t>
            </a:r>
            <a:r>
              <a:rPr lang="en-US" sz="2400" dirty="0" smtClean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</a:t>
            </a:r>
            <a:r>
              <a:rPr lang="en-US" sz="2400" dirty="0" err="1"/>
              <a:t>ძირითადად</a:t>
            </a:r>
            <a:r>
              <a:rPr lang="en-US" sz="2400" dirty="0"/>
              <a:t> </a:t>
            </a:r>
            <a:r>
              <a:rPr lang="en-US" sz="2400" dirty="0" err="1"/>
              <a:t>სახიდე</a:t>
            </a:r>
            <a:r>
              <a:rPr lang="en-US" sz="2400" dirty="0"/>
              <a:t> </a:t>
            </a:r>
            <a:r>
              <a:rPr lang="en-US" sz="2400" dirty="0" err="1"/>
              <a:t>გადასასვლელის</a:t>
            </a:r>
            <a:r>
              <a:rPr lang="en-US" sz="2400" dirty="0"/>
              <a:t> </a:t>
            </a:r>
            <a:r>
              <a:rPr lang="en-US" sz="2400" dirty="0" err="1"/>
              <a:t>მშენებლობისათვის</a:t>
            </a:r>
            <a:r>
              <a:rPr lang="en-US" sz="2400" dirty="0"/>
              <a:t> </a:t>
            </a:r>
            <a:r>
              <a:rPr lang="en-US" sz="2400" dirty="0" err="1"/>
              <a:t>საჭირო</a:t>
            </a:r>
            <a:r>
              <a:rPr lang="en-US" sz="2400" dirty="0"/>
              <a:t> </a:t>
            </a:r>
            <a:r>
              <a:rPr lang="en-US" sz="2400" dirty="0" err="1" smtClean="0"/>
              <a:t>სამშენებლო</a:t>
            </a:r>
            <a:r>
              <a:rPr lang="ka-GE" sz="2400" dirty="0" smtClean="0"/>
              <a:t> </a:t>
            </a:r>
            <a:r>
              <a:rPr lang="en-US" sz="2400" dirty="0" err="1" smtClean="0"/>
              <a:t>მოედნის</a:t>
            </a:r>
            <a:r>
              <a:rPr lang="en-US" sz="2400" dirty="0" smtClean="0"/>
              <a:t> </a:t>
            </a:r>
            <a:r>
              <a:rPr lang="en-US" sz="2400" dirty="0" err="1"/>
              <a:t>მოწყობის</a:t>
            </a:r>
            <a:r>
              <a:rPr lang="en-US" sz="2400" dirty="0"/>
              <a:t> </a:t>
            </a:r>
            <a:r>
              <a:rPr lang="en-US" sz="2400" dirty="0" err="1"/>
              <a:t>ტერიტორიაზე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დროებითი</a:t>
            </a:r>
            <a:r>
              <a:rPr lang="en-US" sz="2400" dirty="0"/>
              <a:t> </a:t>
            </a:r>
            <a:r>
              <a:rPr lang="en-US" sz="2400" dirty="0" err="1"/>
              <a:t>ხიდის</a:t>
            </a:r>
            <a:r>
              <a:rPr lang="en-US" sz="2400" dirty="0"/>
              <a:t> </a:t>
            </a:r>
            <a:r>
              <a:rPr lang="en-US" sz="2400" dirty="0" err="1"/>
              <a:t>დერეფნისმთელ</a:t>
            </a:r>
            <a:r>
              <a:rPr lang="en-US" sz="2400" dirty="0"/>
              <a:t> </a:t>
            </a:r>
            <a:r>
              <a:rPr lang="en-US" sz="2400" dirty="0" err="1"/>
              <a:t>სიგრძეზე</a:t>
            </a:r>
            <a:r>
              <a:rPr lang="en-US" sz="2400" dirty="0"/>
              <a:t>, </a:t>
            </a:r>
            <a:r>
              <a:rPr lang="en-US" sz="2400" dirty="0" err="1" smtClean="0"/>
              <a:t>პროექტით</a:t>
            </a:r>
            <a:r>
              <a:rPr lang="ka-GE" sz="2400" dirty="0" smtClean="0"/>
              <a:t> </a:t>
            </a:r>
            <a:r>
              <a:rPr lang="en-US" sz="2400" dirty="0" err="1" smtClean="0"/>
              <a:t>გათვალისწინებული</a:t>
            </a:r>
            <a:r>
              <a:rPr lang="en-US" sz="2400" dirty="0" smtClean="0"/>
              <a:t> </a:t>
            </a:r>
            <a:r>
              <a:rPr lang="en-US" sz="2400" b="1" dirty="0"/>
              <a:t>15 </a:t>
            </a:r>
            <a:r>
              <a:rPr lang="en-US" sz="2400" b="1" dirty="0" err="1"/>
              <a:t>სმ</a:t>
            </a:r>
            <a:r>
              <a:rPr lang="en-US" sz="2400" b="1" dirty="0"/>
              <a:t> </a:t>
            </a:r>
            <a:r>
              <a:rPr lang="en-US" sz="2400" b="1" dirty="0" err="1"/>
              <a:t>საშუალო</a:t>
            </a:r>
            <a:r>
              <a:rPr lang="en-US" sz="2400" b="1" dirty="0"/>
              <a:t> </a:t>
            </a:r>
            <a:r>
              <a:rPr lang="en-US" sz="2400" b="1" dirty="0" err="1"/>
              <a:t>სიმძლავრის</a:t>
            </a:r>
            <a:r>
              <a:rPr lang="en-US" sz="2400" b="1" dirty="0"/>
              <a:t> </a:t>
            </a:r>
            <a:r>
              <a:rPr lang="en-US" sz="2400" b="1" dirty="0" err="1"/>
              <a:t>მქონე</a:t>
            </a:r>
            <a:r>
              <a:rPr lang="en-US" sz="2400" b="1" dirty="0"/>
              <a:t> ნაყოფიერი </a:t>
            </a:r>
            <a:r>
              <a:rPr lang="en-US" sz="2400" b="1" dirty="0" err="1"/>
              <a:t>ფენის</a:t>
            </a:r>
            <a:r>
              <a:rPr lang="en-US" sz="2400" b="1" dirty="0"/>
              <a:t> </a:t>
            </a:r>
            <a:r>
              <a:rPr lang="en-US" sz="2400" b="1" dirty="0" err="1"/>
              <a:t>მოხსნა</a:t>
            </a:r>
            <a:r>
              <a:rPr lang="en-US" sz="2400" b="1" dirty="0"/>
              <a:t> </a:t>
            </a:r>
            <a:r>
              <a:rPr lang="en-US" sz="2400" b="1" dirty="0" err="1" smtClean="0"/>
              <a:t>მოსახსნელი</a:t>
            </a:r>
            <a:r>
              <a:rPr lang="ka-GE" sz="2400" b="1" dirty="0" smtClean="0"/>
              <a:t> </a:t>
            </a:r>
            <a:r>
              <a:rPr lang="en-US" sz="2400" dirty="0" smtClean="0"/>
              <a:t>მიწის </a:t>
            </a:r>
            <a:r>
              <a:rPr lang="en-US" sz="2400" dirty="0"/>
              <a:t>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საერთო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ka-GE" sz="2400" b="1" dirty="0" smtClean="0"/>
              <a:t>370</a:t>
            </a:r>
            <a:r>
              <a:rPr lang="en-US" sz="2400" b="1" dirty="0" smtClean="0"/>
              <a:t> მ3.</a:t>
            </a: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მიწის</a:t>
            </a:r>
            <a:r>
              <a:rPr lang="ka-GE" sz="2400" b="1" dirty="0" smtClean="0"/>
              <a:t> </a:t>
            </a:r>
            <a:r>
              <a:rPr lang="en-US" sz="2400" b="1" dirty="0" smtClean="0"/>
              <a:t>ნაყოფიერი </a:t>
            </a:r>
            <a:r>
              <a:rPr lang="en-US" sz="2400" b="1" dirty="0" err="1"/>
              <a:t>ფენის</a:t>
            </a:r>
            <a:r>
              <a:rPr lang="en-US" sz="2400" b="1" dirty="0"/>
              <a:t> </a:t>
            </a:r>
            <a:r>
              <a:rPr lang="en-US" sz="2400" b="1" dirty="0" err="1"/>
              <a:t>დროებით</a:t>
            </a:r>
            <a:r>
              <a:rPr lang="en-US" sz="2400" b="1" dirty="0"/>
              <a:t> </a:t>
            </a:r>
            <a:r>
              <a:rPr lang="en-US" sz="2400" b="1" dirty="0" err="1"/>
              <a:t>დასაწყობება</a:t>
            </a:r>
            <a:r>
              <a:rPr lang="en-US" sz="2400" b="1" dirty="0"/>
              <a:t> </a:t>
            </a:r>
            <a:r>
              <a:rPr lang="en-US" sz="2400" b="1" dirty="0" err="1"/>
              <a:t>მოხდება</a:t>
            </a:r>
            <a:r>
              <a:rPr lang="en-US" sz="2400" b="1" dirty="0"/>
              <a:t> </a:t>
            </a:r>
            <a:r>
              <a:rPr lang="en-US" sz="2400" b="1" dirty="0" err="1"/>
              <a:t>საქმიანი</a:t>
            </a:r>
            <a:r>
              <a:rPr lang="en-US" sz="2400" b="1" dirty="0"/>
              <a:t> </a:t>
            </a:r>
            <a:r>
              <a:rPr lang="en-US" sz="2400" b="1" dirty="0" err="1"/>
              <a:t>ეზოს</a:t>
            </a:r>
            <a:r>
              <a:rPr lang="en-US" sz="2400" b="1" dirty="0"/>
              <a:t> </a:t>
            </a:r>
            <a:r>
              <a:rPr lang="en-US" sz="2400" b="1" dirty="0" err="1"/>
              <a:t>ტერიტორიაზე</a:t>
            </a:r>
            <a:r>
              <a:rPr lang="en-US" sz="2400" dirty="0"/>
              <a:t>. </a:t>
            </a:r>
            <a:r>
              <a:rPr lang="en-US" sz="2400" dirty="0" err="1"/>
              <a:t>ნიადაგის</a:t>
            </a:r>
            <a:r>
              <a:rPr lang="en-US" sz="2400" dirty="0"/>
              <a:t>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მოხსნის</a:t>
            </a:r>
            <a:r>
              <a:rPr lang="en-US" sz="2400" dirty="0"/>
              <a:t> </a:t>
            </a:r>
            <a:r>
              <a:rPr lang="en-US" sz="2400" dirty="0" err="1"/>
              <a:t>სამუშაოები</a:t>
            </a:r>
            <a:r>
              <a:rPr lang="en-US" sz="2400" dirty="0"/>
              <a:t> </a:t>
            </a:r>
            <a:r>
              <a:rPr lang="en-US" sz="2400" dirty="0" err="1"/>
              <a:t>უნდა</a:t>
            </a:r>
            <a:r>
              <a:rPr lang="en-US" sz="2400" dirty="0"/>
              <a:t> </a:t>
            </a:r>
            <a:r>
              <a:rPr lang="en-US" sz="2400" dirty="0" err="1"/>
              <a:t>განახორციელოს</a:t>
            </a:r>
            <a:r>
              <a:rPr lang="en-US" sz="2400" dirty="0"/>
              <a:t> „</a:t>
            </a:r>
            <a:r>
              <a:rPr lang="en-US" sz="2400" dirty="0" err="1"/>
              <a:t>ნიადაგის</a:t>
            </a:r>
            <a:r>
              <a:rPr lang="en-US" sz="2400" dirty="0"/>
              <a:t> 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 smtClean="0"/>
              <a:t>მოხსნის</a:t>
            </a:r>
            <a:r>
              <a:rPr lang="en-US" sz="2400" dirty="0" smtClean="0"/>
              <a:t>,</a:t>
            </a:r>
            <a:r>
              <a:rPr lang="ka-GE" sz="2400" dirty="0" smtClean="0"/>
              <a:t> </a:t>
            </a:r>
            <a:r>
              <a:rPr lang="en-US" sz="2400" dirty="0" err="1" smtClean="0"/>
              <a:t>შენახვის</a:t>
            </a:r>
            <a:r>
              <a:rPr lang="en-US" sz="2400" dirty="0"/>
              <a:t>, </a:t>
            </a:r>
            <a:r>
              <a:rPr lang="en-US" sz="2400" dirty="0" err="1"/>
              <a:t>გამოყენების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რეკულტივაციის</a:t>
            </a:r>
            <a:r>
              <a:rPr lang="en-US" sz="2400" dirty="0"/>
              <a:t> </a:t>
            </a:r>
            <a:r>
              <a:rPr lang="en-US" sz="2400" dirty="0" err="1"/>
              <a:t>შესახებ</a:t>
            </a:r>
            <a:r>
              <a:rPr lang="en-US" sz="2400" dirty="0"/>
              <a:t>” </a:t>
            </a:r>
            <a:r>
              <a:rPr lang="en-US" sz="2400" dirty="0" err="1"/>
              <a:t>საქართველოს</a:t>
            </a:r>
            <a:r>
              <a:rPr lang="en-US" sz="2400" dirty="0"/>
              <a:t> </a:t>
            </a:r>
            <a:r>
              <a:rPr lang="en-US" sz="2400" dirty="0" err="1"/>
              <a:t>მთავრობის</a:t>
            </a:r>
            <a:r>
              <a:rPr lang="en-US" sz="2400" dirty="0"/>
              <a:t> </a:t>
            </a:r>
            <a:r>
              <a:rPr lang="en-US" sz="2400" b="1" dirty="0"/>
              <a:t>2013 </a:t>
            </a:r>
            <a:r>
              <a:rPr lang="en-US" sz="2400" b="1" dirty="0" err="1"/>
              <a:t>წლის</a:t>
            </a:r>
            <a:r>
              <a:rPr lang="en-US" sz="2400" b="1" dirty="0"/>
              <a:t> </a:t>
            </a:r>
            <a:r>
              <a:rPr lang="en-US" sz="2400" b="1" dirty="0" smtClean="0"/>
              <a:t>31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დეკემბრის</a:t>
            </a:r>
            <a:r>
              <a:rPr lang="en-US" sz="2400" b="1" dirty="0" smtClean="0"/>
              <a:t> </a:t>
            </a:r>
            <a:r>
              <a:rPr lang="en-US" sz="2400" b="1" dirty="0"/>
              <a:t>N424 </a:t>
            </a:r>
            <a:r>
              <a:rPr lang="en-US" sz="2400" b="1" dirty="0" err="1"/>
              <a:t>დადგენილებით</a:t>
            </a:r>
            <a:r>
              <a:rPr lang="en-US" sz="2400" b="1" dirty="0"/>
              <a:t> </a:t>
            </a:r>
            <a:r>
              <a:rPr lang="en-US" sz="2400" dirty="0" err="1"/>
              <a:t>დამტკიცებული</a:t>
            </a:r>
            <a:r>
              <a:rPr lang="en-US" sz="2400" dirty="0"/>
              <a:t> </a:t>
            </a:r>
            <a:r>
              <a:rPr lang="en-US" sz="2400" dirty="0" err="1"/>
              <a:t>ტექნიკური</a:t>
            </a:r>
            <a:r>
              <a:rPr lang="en-US" sz="2400" dirty="0"/>
              <a:t> </a:t>
            </a:r>
            <a:r>
              <a:rPr lang="en-US" sz="2400" dirty="0" err="1"/>
              <a:t>რეგლამენტის</a:t>
            </a:r>
            <a:r>
              <a:rPr lang="en-US" sz="2400" dirty="0"/>
              <a:t> </a:t>
            </a:r>
            <a:r>
              <a:rPr lang="en-US" sz="2400" dirty="0" err="1"/>
              <a:t>მოთხოვნების</a:t>
            </a:r>
            <a:r>
              <a:rPr lang="en-US" sz="2400" dirty="0"/>
              <a:t> </a:t>
            </a:r>
            <a:r>
              <a:rPr lang="en-US" sz="2400" dirty="0" err="1" smtClean="0"/>
              <a:t>დაცვით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სამუაოების</a:t>
            </a:r>
            <a:r>
              <a:rPr lang="en-US" sz="2400" dirty="0" smtClean="0"/>
              <a:t> </a:t>
            </a:r>
            <a:r>
              <a:rPr lang="en-US" sz="2400" dirty="0" err="1"/>
              <a:t>დასრულების</a:t>
            </a:r>
            <a:r>
              <a:rPr lang="en-US" sz="2400" dirty="0"/>
              <a:t> </a:t>
            </a:r>
            <a:r>
              <a:rPr lang="en-US" sz="2400" dirty="0" err="1"/>
              <a:t>შემდეგ</a:t>
            </a:r>
            <a:r>
              <a:rPr lang="en-US" sz="2400" dirty="0"/>
              <a:t> მიწის ნაყოფიერი </a:t>
            </a:r>
            <a:r>
              <a:rPr lang="en-US" sz="2400" dirty="0" err="1"/>
              <a:t>ფენა</a:t>
            </a:r>
            <a:r>
              <a:rPr lang="en-US" sz="2400" dirty="0"/>
              <a:t> </a:t>
            </a:r>
            <a:r>
              <a:rPr lang="en-US" sz="2400" dirty="0" err="1"/>
              <a:t>გამოიყენება</a:t>
            </a:r>
            <a:r>
              <a:rPr lang="en-US" sz="2400" dirty="0"/>
              <a:t> </a:t>
            </a:r>
            <a:r>
              <a:rPr lang="en-US" sz="2400" dirty="0" err="1" smtClean="0"/>
              <a:t>სარეკულტივაციო</a:t>
            </a:r>
            <a:r>
              <a:rPr lang="ka-GE" sz="2400" dirty="0" smtClean="0"/>
              <a:t> </a:t>
            </a:r>
            <a:r>
              <a:rPr lang="en-US" sz="2400" dirty="0" err="1" smtClean="0"/>
              <a:t>სამუშაოების</a:t>
            </a:r>
            <a:r>
              <a:rPr lang="en-US" sz="2400" dirty="0" smtClean="0"/>
              <a:t> </a:t>
            </a:r>
            <a:r>
              <a:rPr lang="en-US" sz="2400" dirty="0" err="1"/>
              <a:t>ჩასატარებლად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6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61665"/>
            <a:ext cx="12192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200" b="1" dirty="0" err="1" smtClean="0"/>
              <a:t>სამშენებლო</a:t>
            </a:r>
            <a:r>
              <a:rPr lang="en-US" sz="2200" b="1" dirty="0" smtClean="0"/>
              <a:t> </a:t>
            </a:r>
            <a:r>
              <a:rPr lang="en-US" sz="2200" b="1" dirty="0" err="1"/>
              <a:t>სამუშაოების</a:t>
            </a:r>
            <a:r>
              <a:rPr lang="en-US" sz="2200" b="1" dirty="0"/>
              <a:t> </a:t>
            </a:r>
            <a:r>
              <a:rPr lang="en-US" sz="2200" b="1" dirty="0" err="1"/>
              <a:t>წყალმომარაგება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ჩამდინარე</a:t>
            </a:r>
            <a:r>
              <a:rPr lang="en-US" sz="2200" b="1" dirty="0"/>
              <a:t> </a:t>
            </a:r>
            <a:r>
              <a:rPr lang="en-US" sz="2200" b="1" dirty="0" err="1"/>
              <a:t>წყლების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არინება</a:t>
            </a:r>
            <a:endParaRPr lang="ka-GE" sz="22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/>
              <a:t>სამშენებლო</a:t>
            </a:r>
            <a:r>
              <a:rPr lang="en-US" sz="2200" dirty="0"/>
              <a:t> </a:t>
            </a:r>
            <a:r>
              <a:rPr lang="en-US" sz="2200" dirty="0" err="1"/>
              <a:t>სამუშაოების</a:t>
            </a:r>
            <a:r>
              <a:rPr lang="en-US" sz="2200" dirty="0"/>
              <a:t> </a:t>
            </a:r>
            <a:r>
              <a:rPr lang="en-US" sz="2200" dirty="0" err="1"/>
              <a:t>შესრულების</a:t>
            </a:r>
            <a:r>
              <a:rPr lang="en-US" sz="2200" dirty="0"/>
              <a:t> </a:t>
            </a:r>
            <a:r>
              <a:rPr lang="en-US" sz="2200" dirty="0" err="1"/>
              <a:t>პროცესში</a:t>
            </a:r>
            <a:r>
              <a:rPr lang="en-US" sz="2200" dirty="0"/>
              <a:t> </a:t>
            </a:r>
            <a:r>
              <a:rPr lang="en-US" sz="2200" dirty="0" err="1"/>
              <a:t>წყალი</a:t>
            </a:r>
            <a:r>
              <a:rPr lang="en-US" sz="2200" dirty="0"/>
              <a:t> </a:t>
            </a:r>
            <a:r>
              <a:rPr lang="en-US" sz="2200" dirty="0" err="1"/>
              <a:t>გამოყენებული</a:t>
            </a:r>
            <a:r>
              <a:rPr lang="en-US" sz="2200" dirty="0"/>
              <a:t> </a:t>
            </a:r>
            <a:r>
              <a:rPr lang="en-US" sz="2200" dirty="0" err="1"/>
              <a:t>იქნება</a:t>
            </a:r>
            <a:r>
              <a:rPr lang="en-US" sz="2200" dirty="0"/>
              <a:t> </a:t>
            </a:r>
            <a:r>
              <a:rPr lang="en-US" sz="2200" dirty="0" err="1" smtClean="0"/>
              <a:t>სასმელი</a:t>
            </a:r>
            <a:r>
              <a:rPr lang="ka-GE" sz="2200" dirty="0" smtClean="0"/>
              <a:t> </a:t>
            </a:r>
            <a:r>
              <a:rPr lang="en-US" sz="2200" dirty="0" err="1" smtClean="0"/>
              <a:t>დანიშნულებით</a:t>
            </a:r>
            <a:r>
              <a:rPr lang="en-US" sz="2200" dirty="0"/>
              <a:t>. </a:t>
            </a:r>
            <a:r>
              <a:rPr lang="en-US" sz="2200" dirty="0" err="1" smtClean="0"/>
              <a:t>მშენებლობისთვის</a:t>
            </a:r>
            <a:r>
              <a:rPr lang="en-US" sz="2200" dirty="0" smtClean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ასფალტბეტონის</a:t>
            </a:r>
            <a:r>
              <a:rPr lang="en-US" sz="2200" dirty="0"/>
              <a:t> </a:t>
            </a:r>
            <a:r>
              <a:rPr lang="en-US" sz="2200" dirty="0" err="1" smtClean="0"/>
              <a:t>ნარევი</a:t>
            </a:r>
            <a:r>
              <a:rPr lang="ka-GE" sz="2200" dirty="0" smtClean="0"/>
              <a:t> </a:t>
            </a:r>
            <a:r>
              <a:rPr lang="en-US" sz="2200" dirty="0" err="1" smtClean="0"/>
              <a:t>შემოტანილი</a:t>
            </a:r>
            <a:r>
              <a:rPr lang="en-US" sz="2200" dirty="0" smtClean="0"/>
              <a:t> </a:t>
            </a:r>
            <a:r>
              <a:rPr lang="en-US" sz="2200" dirty="0" err="1"/>
              <a:t>იქნება</a:t>
            </a:r>
            <a:r>
              <a:rPr lang="en-US" sz="2200" dirty="0"/>
              <a:t> </a:t>
            </a:r>
            <a:r>
              <a:rPr lang="en-US" sz="2200" dirty="0" err="1"/>
              <a:t>რეგიონში</a:t>
            </a:r>
            <a:r>
              <a:rPr lang="en-US" sz="2200" dirty="0"/>
              <a:t> </a:t>
            </a:r>
            <a:r>
              <a:rPr lang="en-US" sz="2200" dirty="0" err="1"/>
              <a:t>არსებული</a:t>
            </a:r>
            <a:r>
              <a:rPr lang="en-US" sz="2200" dirty="0"/>
              <a:t> </a:t>
            </a:r>
            <a:r>
              <a:rPr lang="en-US" sz="2200" dirty="0" err="1"/>
              <a:t>სხვადასხვა</a:t>
            </a:r>
            <a:r>
              <a:rPr lang="en-US" sz="2200" dirty="0"/>
              <a:t> </a:t>
            </a:r>
            <a:r>
              <a:rPr lang="en-US" sz="2200" dirty="0" err="1"/>
              <a:t>საწარმოებიდან</a:t>
            </a:r>
            <a:r>
              <a:rPr lang="en-US" sz="2200" dirty="0"/>
              <a:t>. </a:t>
            </a:r>
            <a:r>
              <a:rPr lang="en-US" sz="2200" dirty="0" err="1"/>
              <a:t>შესაბამისად</a:t>
            </a:r>
            <a:r>
              <a:rPr lang="en-US" sz="2200" dirty="0"/>
              <a:t> </a:t>
            </a:r>
            <a:r>
              <a:rPr lang="en-US" sz="2200" dirty="0" err="1" smtClean="0"/>
              <a:t>ბეტონის</a:t>
            </a:r>
            <a:r>
              <a:rPr lang="ka-GE" sz="2200" dirty="0" smtClean="0"/>
              <a:t> </a:t>
            </a:r>
            <a:r>
              <a:rPr lang="en-US" sz="2200" dirty="0" err="1" smtClean="0"/>
              <a:t>დასამზადებლად</a:t>
            </a:r>
            <a:r>
              <a:rPr lang="en-US" sz="2200" dirty="0" smtClean="0"/>
              <a:t> </a:t>
            </a:r>
            <a:r>
              <a:rPr lang="en-US" sz="2200" dirty="0" err="1"/>
              <a:t>წყლის</a:t>
            </a:r>
            <a:r>
              <a:rPr lang="en-US" sz="2200" dirty="0"/>
              <a:t> </a:t>
            </a:r>
            <a:r>
              <a:rPr lang="en-US" sz="2200" dirty="0" err="1"/>
              <a:t>გამოყენება</a:t>
            </a:r>
            <a:r>
              <a:rPr lang="en-US" sz="2200" dirty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არ</a:t>
            </a:r>
            <a:r>
              <a:rPr lang="en-US" sz="2200" dirty="0"/>
              <a:t> </a:t>
            </a:r>
            <a:r>
              <a:rPr lang="en-US" sz="2200" dirty="0" err="1" smtClean="0"/>
              <a:t>არის</a:t>
            </a:r>
            <a:r>
              <a:rPr lang="en-US" sz="2200" dirty="0" smtClean="0"/>
              <a:t>.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სასმელად</a:t>
            </a:r>
            <a:r>
              <a:rPr lang="en-US" sz="2200" dirty="0" smtClean="0"/>
              <a:t> </a:t>
            </a:r>
            <a:r>
              <a:rPr lang="en-US" sz="2200" dirty="0" err="1"/>
              <a:t>შესაძლებელია</a:t>
            </a:r>
            <a:r>
              <a:rPr lang="en-US" sz="2200" dirty="0"/>
              <a:t> </a:t>
            </a:r>
            <a:r>
              <a:rPr lang="en-US" sz="2200" dirty="0" err="1"/>
              <a:t>ბუტილირებული</a:t>
            </a:r>
            <a:r>
              <a:rPr lang="en-US" sz="2200" dirty="0"/>
              <a:t> </a:t>
            </a:r>
            <a:r>
              <a:rPr lang="en-US" sz="2200" dirty="0" err="1"/>
              <a:t>წყლების</a:t>
            </a:r>
            <a:r>
              <a:rPr lang="en-US" sz="2200" dirty="0"/>
              <a:t> </a:t>
            </a:r>
            <a:r>
              <a:rPr lang="en-US" sz="2200" dirty="0" err="1"/>
              <a:t>გამოყენება</a:t>
            </a:r>
            <a:r>
              <a:rPr lang="en-US" sz="2200" dirty="0"/>
              <a:t>. 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/>
              <a:t>სპეციფიკიდან </a:t>
            </a:r>
            <a:r>
              <a:rPr lang="en-US" sz="2200" dirty="0"/>
              <a:t>გამომდინარე </a:t>
            </a:r>
            <a:r>
              <a:rPr lang="en-US" sz="2200" dirty="0" err="1"/>
              <a:t>დამოუკიდებელი</a:t>
            </a:r>
            <a:r>
              <a:rPr lang="en-US" sz="2200" dirty="0"/>
              <a:t> </a:t>
            </a:r>
            <a:r>
              <a:rPr lang="en-US" sz="2200" dirty="0" err="1"/>
              <a:t>სამშენებლო</a:t>
            </a:r>
            <a:r>
              <a:rPr lang="en-US" sz="2200" dirty="0"/>
              <a:t> </a:t>
            </a:r>
            <a:r>
              <a:rPr lang="en-US" sz="2200" dirty="0" err="1"/>
              <a:t>ბანაკის</a:t>
            </a:r>
            <a:r>
              <a:rPr lang="en-US" sz="2200" dirty="0"/>
              <a:t> </a:t>
            </a:r>
            <a:r>
              <a:rPr lang="en-US" sz="2200" dirty="0" err="1"/>
              <a:t>ან</a:t>
            </a:r>
            <a:r>
              <a:rPr lang="en-US" sz="2200" dirty="0"/>
              <a:t>/</a:t>
            </a:r>
            <a:r>
              <a:rPr lang="en-US" sz="2200" dirty="0" err="1"/>
              <a:t>და</a:t>
            </a:r>
            <a:r>
              <a:rPr lang="en-US" sz="2200" dirty="0"/>
              <a:t> </a:t>
            </a:r>
            <a:r>
              <a:rPr lang="en-US" sz="2200" dirty="0" err="1" smtClean="0"/>
              <a:t>საცხოვრებელი</a:t>
            </a:r>
            <a:r>
              <a:rPr lang="ka-GE" sz="2200" dirty="0" smtClean="0"/>
              <a:t> </a:t>
            </a:r>
            <a:r>
              <a:rPr lang="en-US" sz="2200" dirty="0" err="1" smtClean="0"/>
              <a:t>კონტეინერების</a:t>
            </a:r>
            <a:r>
              <a:rPr lang="en-US" sz="2200" dirty="0" smtClean="0"/>
              <a:t> </a:t>
            </a:r>
            <a:r>
              <a:rPr lang="en-US" sz="2200" dirty="0" err="1"/>
              <a:t>მოწყობა</a:t>
            </a:r>
            <a:r>
              <a:rPr lang="en-US" sz="2200" dirty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არ</a:t>
            </a:r>
            <a:r>
              <a:rPr lang="en-US" sz="2200" dirty="0"/>
              <a:t> </a:t>
            </a:r>
            <a:r>
              <a:rPr lang="en-US" sz="2200" dirty="0" err="1"/>
              <a:t>არის</a:t>
            </a:r>
            <a:r>
              <a:rPr lang="en-US" sz="2200" dirty="0"/>
              <a:t>. 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სამშენებლო</a:t>
            </a:r>
            <a:r>
              <a:rPr lang="en-US" sz="2200" dirty="0" smtClean="0"/>
              <a:t> </a:t>
            </a:r>
            <a:r>
              <a:rPr lang="en-US" sz="2200" dirty="0" err="1"/>
              <a:t>ბაზაზე</a:t>
            </a:r>
            <a:r>
              <a:rPr lang="en-US" sz="2200" dirty="0"/>
              <a:t> </a:t>
            </a:r>
            <a:r>
              <a:rPr lang="en-US" sz="2200" b="1" dirty="0" err="1"/>
              <a:t>დაიდგმევა</a:t>
            </a:r>
            <a:r>
              <a:rPr lang="en-US" sz="2200" b="1" dirty="0"/>
              <a:t> 1 </a:t>
            </a:r>
            <a:r>
              <a:rPr lang="en-US" sz="2200" b="1" dirty="0" err="1"/>
              <a:t>ბიო</a:t>
            </a:r>
            <a:r>
              <a:rPr lang="en-US" sz="2200" b="1" dirty="0"/>
              <a:t> </a:t>
            </a:r>
            <a:r>
              <a:rPr lang="en-US" sz="2200" b="1" dirty="0" err="1" smtClean="0"/>
              <a:t>ტუალეტი</a:t>
            </a:r>
            <a:r>
              <a:rPr lang="ka-GE" sz="2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/>
              <a:t> </a:t>
            </a:r>
            <a:r>
              <a:rPr lang="en-US" sz="2200" dirty="0" err="1" smtClean="0"/>
              <a:t>სამეურნეო</a:t>
            </a:r>
            <a:r>
              <a:rPr lang="en-US" sz="2200" dirty="0" smtClean="0"/>
              <a:t> </a:t>
            </a:r>
            <a:r>
              <a:rPr lang="en-US" sz="2200" dirty="0" err="1"/>
              <a:t>წყლების</a:t>
            </a:r>
            <a:r>
              <a:rPr lang="en-US" sz="2200" dirty="0"/>
              <a:t> </a:t>
            </a:r>
            <a:r>
              <a:rPr lang="en-US" sz="2200" dirty="0" err="1"/>
              <a:t>შესაგროვებლად</a:t>
            </a:r>
            <a:r>
              <a:rPr lang="en-US" sz="2200" dirty="0"/>
              <a:t> </a:t>
            </a:r>
            <a:r>
              <a:rPr lang="en-US" sz="2200" dirty="0" err="1" smtClean="0"/>
              <a:t>მოეწყობა</a:t>
            </a:r>
            <a:r>
              <a:rPr lang="ka-GE" sz="2200" dirty="0" smtClean="0"/>
              <a:t> </a:t>
            </a:r>
            <a:r>
              <a:rPr lang="en-US" sz="2200" b="1" dirty="0" err="1" smtClean="0"/>
              <a:t>საასენიზაციო</a:t>
            </a:r>
            <a:r>
              <a:rPr lang="en-US" sz="2200" b="1" dirty="0" smtClean="0"/>
              <a:t> </a:t>
            </a:r>
            <a:r>
              <a:rPr lang="en-US" sz="2200" b="1" dirty="0" err="1"/>
              <a:t>ორმო</a:t>
            </a:r>
            <a:r>
              <a:rPr lang="en-US" sz="2200" b="1" dirty="0"/>
              <a:t> 20მ3 </a:t>
            </a:r>
            <a:r>
              <a:rPr lang="en-US" sz="2200" b="1" dirty="0" err="1"/>
              <a:t>ტევადობის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დაცლა</a:t>
            </a:r>
            <a:r>
              <a:rPr lang="en-US" sz="2200" b="1" dirty="0"/>
              <a:t> </a:t>
            </a:r>
            <a:r>
              <a:rPr lang="en-US" sz="2200" b="1" dirty="0" err="1"/>
              <a:t>მოხდება</a:t>
            </a:r>
            <a:r>
              <a:rPr lang="en-US" sz="2200" b="1" dirty="0"/>
              <a:t> </a:t>
            </a:r>
            <a:r>
              <a:rPr lang="en-US" sz="2200" b="1" dirty="0" err="1"/>
              <a:t>საასენიზაციო</a:t>
            </a:r>
            <a:r>
              <a:rPr lang="en-US" sz="2200" b="1" dirty="0"/>
              <a:t> </a:t>
            </a:r>
            <a:r>
              <a:rPr lang="en-US" sz="2200" b="1" dirty="0" err="1"/>
              <a:t>მანქანის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საშუალებით</a:t>
            </a:r>
            <a:r>
              <a:rPr lang="en-US" sz="2200" b="1" dirty="0" smtClean="0"/>
              <a:t>,</a:t>
            </a:r>
            <a:r>
              <a:rPr lang="ka-GE" sz="2200" b="1" dirty="0" smtClean="0"/>
              <a:t> </a:t>
            </a:r>
            <a:r>
              <a:rPr lang="en-US" sz="2200" b="1" dirty="0" err="1" smtClean="0"/>
              <a:t>რომელიც</a:t>
            </a:r>
            <a:r>
              <a:rPr lang="en-US" sz="2200" b="1" dirty="0" smtClean="0"/>
              <a:t> </a:t>
            </a:r>
            <a:r>
              <a:rPr lang="en-US" sz="2200" b="1" dirty="0" err="1"/>
              <a:t>წყლებს</a:t>
            </a:r>
            <a:r>
              <a:rPr lang="en-US" sz="2200" b="1" dirty="0"/>
              <a:t> </a:t>
            </a:r>
            <a:r>
              <a:rPr lang="en-US" sz="2200" b="1" dirty="0" err="1"/>
              <a:t>გაიტანს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ჩაუშვებს</a:t>
            </a:r>
            <a:r>
              <a:rPr lang="en-US" sz="2200" b="1" dirty="0"/>
              <a:t> </a:t>
            </a:r>
            <a:r>
              <a:rPr lang="en-US" sz="2200" b="1" dirty="0" err="1"/>
              <a:t>ადგილობრივი</a:t>
            </a:r>
            <a:r>
              <a:rPr lang="en-US" sz="2200" b="1" dirty="0"/>
              <a:t> </a:t>
            </a:r>
            <a:r>
              <a:rPr lang="en-US" sz="2200" b="1" dirty="0" err="1"/>
              <a:t>მუნიციპალიტეტის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საკანალიზაციო</a:t>
            </a:r>
            <a:r>
              <a:rPr lang="ka-GE" sz="2200" b="1" dirty="0" smtClean="0"/>
              <a:t> </a:t>
            </a:r>
            <a:r>
              <a:rPr lang="en-US" sz="2200" b="1" dirty="0" err="1" smtClean="0"/>
              <a:t>სისტემაში</a:t>
            </a:r>
            <a:r>
              <a:rPr lang="en-US" sz="2200" b="1" dirty="0"/>
              <a:t>, </a:t>
            </a:r>
            <a:r>
              <a:rPr lang="en-US" sz="2200" b="1" dirty="0" err="1"/>
              <a:t>ადგილობრივ</a:t>
            </a:r>
            <a:r>
              <a:rPr lang="en-US" sz="2200" b="1" dirty="0"/>
              <a:t> </a:t>
            </a:r>
            <a:r>
              <a:rPr lang="en-US" sz="2200" b="1" dirty="0" err="1"/>
              <a:t>მუნიციპალურ</a:t>
            </a:r>
            <a:r>
              <a:rPr lang="en-US" sz="2200" b="1" dirty="0"/>
              <a:t> </a:t>
            </a:r>
            <a:r>
              <a:rPr lang="en-US" sz="2200" b="1" dirty="0" err="1"/>
              <a:t>სამსახურთან</a:t>
            </a:r>
            <a:r>
              <a:rPr lang="en-US" sz="2200" b="1" dirty="0"/>
              <a:t> </a:t>
            </a:r>
            <a:r>
              <a:rPr lang="en-US" sz="2200" b="1" dirty="0" err="1" smtClean="0"/>
              <a:t>შეთანხმებით</a:t>
            </a:r>
            <a:r>
              <a:rPr lang="en-US" sz="2200" b="1" dirty="0" smtClean="0"/>
              <a:t>.</a:t>
            </a:r>
            <a:endParaRPr lang="ka-GE" sz="2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ბიო</a:t>
            </a:r>
            <a:r>
              <a:rPr lang="en-US" sz="2200" dirty="0" smtClean="0"/>
              <a:t> </a:t>
            </a:r>
            <a:r>
              <a:rPr lang="en-US" sz="2200" dirty="0" err="1"/>
              <a:t>ტუალეტის</a:t>
            </a:r>
            <a:r>
              <a:rPr lang="en-US" sz="2200" dirty="0"/>
              <a:t> </a:t>
            </a:r>
            <a:r>
              <a:rPr lang="en-US" sz="2200" dirty="0" err="1"/>
              <a:t>ავზის</a:t>
            </a:r>
            <a:r>
              <a:rPr lang="en-US" sz="2200" dirty="0"/>
              <a:t> </a:t>
            </a:r>
            <a:r>
              <a:rPr lang="en-US" sz="2200" dirty="0" err="1"/>
              <a:t>მოცულობა</a:t>
            </a:r>
            <a:r>
              <a:rPr lang="en-US" sz="2200" dirty="0"/>
              <a:t> </a:t>
            </a:r>
            <a:r>
              <a:rPr lang="en-US" sz="2200" b="1" dirty="0" err="1"/>
              <a:t>არის</a:t>
            </a:r>
            <a:r>
              <a:rPr lang="en-US" sz="2200" b="1" dirty="0"/>
              <a:t> 220 ლ. </a:t>
            </a:r>
            <a:r>
              <a:rPr lang="en-US" sz="2200" b="1" dirty="0" err="1"/>
              <a:t>დაცლა</a:t>
            </a:r>
            <a:r>
              <a:rPr lang="en-US" sz="2200" b="1" dirty="0"/>
              <a:t> </a:t>
            </a:r>
            <a:r>
              <a:rPr lang="en-US" sz="2200" b="1" dirty="0" err="1"/>
              <a:t>მოხდება</a:t>
            </a:r>
            <a:r>
              <a:rPr lang="en-US" sz="2200" b="1" dirty="0"/>
              <a:t> </a:t>
            </a:r>
            <a:r>
              <a:rPr lang="en-US" sz="2200" b="1" dirty="0" err="1"/>
              <a:t>კვირაში</a:t>
            </a:r>
            <a:r>
              <a:rPr lang="en-US" sz="2200" b="1" dirty="0"/>
              <a:t> </a:t>
            </a:r>
            <a:r>
              <a:rPr lang="en-US" sz="2200" b="1" dirty="0" err="1"/>
              <a:t>ორჯერ</a:t>
            </a:r>
            <a:r>
              <a:rPr lang="en-US" sz="2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9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37269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400" b="1" dirty="0" err="1"/>
              <a:t>ნარჩენების</a:t>
            </a:r>
            <a:r>
              <a:rPr lang="en-US" sz="2400" b="1" dirty="0"/>
              <a:t> </a:t>
            </a:r>
            <a:r>
              <a:rPr lang="en-US" sz="2400" b="1" dirty="0" err="1" smtClean="0"/>
              <a:t>მართვა</a:t>
            </a:r>
            <a:endParaRPr lang="ka-GE" sz="24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სახიდე</a:t>
            </a:r>
            <a:r>
              <a:rPr lang="en-US" sz="2400" dirty="0" smtClean="0"/>
              <a:t> </a:t>
            </a:r>
            <a:r>
              <a:rPr lang="en-US" sz="2400" dirty="0" err="1"/>
              <a:t>გადასასვლელის</a:t>
            </a:r>
            <a:r>
              <a:rPr lang="en-US" sz="2400" dirty="0"/>
              <a:t> </a:t>
            </a:r>
            <a:r>
              <a:rPr lang="en-US" sz="2400" dirty="0" err="1"/>
              <a:t>მშენებლობის</a:t>
            </a:r>
            <a:r>
              <a:rPr lang="en-US" sz="2400" dirty="0"/>
              <a:t> </a:t>
            </a:r>
            <a:r>
              <a:rPr lang="en-US" sz="2400" dirty="0" err="1"/>
              <a:t>დროს</a:t>
            </a:r>
            <a:r>
              <a:rPr lang="en-US" sz="2400" dirty="0"/>
              <a:t> </a:t>
            </a:r>
            <a:r>
              <a:rPr lang="en-US" sz="2400" dirty="0" err="1"/>
              <a:t>წარმოქმნილი</a:t>
            </a:r>
            <a:r>
              <a:rPr lang="en-US" sz="2400" dirty="0"/>
              <a:t> </a:t>
            </a:r>
            <a:r>
              <a:rPr lang="en-US" sz="2400" dirty="0" err="1"/>
              <a:t>ნარჩენებიდან</a:t>
            </a:r>
            <a:r>
              <a:rPr lang="en-US" sz="2400" dirty="0"/>
              <a:t> </a:t>
            </a:r>
            <a:r>
              <a:rPr lang="en-US" sz="2400" dirty="0" err="1"/>
              <a:t>აღსანიშნავია</a:t>
            </a:r>
            <a:r>
              <a:rPr lang="en-US" sz="2400" dirty="0"/>
              <a:t> </a:t>
            </a:r>
            <a:r>
              <a:rPr lang="en-US" sz="2400" b="1" dirty="0" err="1"/>
              <a:t>საყოფაცხოვრებო</a:t>
            </a:r>
            <a:r>
              <a:rPr lang="en-US" sz="2400" b="1" dirty="0"/>
              <a:t> </a:t>
            </a:r>
            <a:r>
              <a:rPr lang="en-US" sz="2400" b="1" dirty="0" err="1"/>
              <a:t>ნარჩენები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/>
              <a:t>სამუშაოებზე</a:t>
            </a:r>
            <a:r>
              <a:rPr lang="en-US" sz="2400" dirty="0"/>
              <a:t> </a:t>
            </a:r>
            <a:r>
              <a:rPr lang="en-US" sz="2400" dirty="0" err="1"/>
              <a:t>დასაქმებული</a:t>
            </a:r>
            <a:r>
              <a:rPr lang="en-US" sz="2400" dirty="0"/>
              <a:t> </a:t>
            </a:r>
            <a:r>
              <a:rPr lang="en-US" sz="2400" dirty="0" err="1"/>
              <a:t>პერსონალის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</a:t>
            </a:r>
            <a:r>
              <a:rPr lang="en-US" sz="2400" dirty="0" err="1"/>
              <a:t>დაახლოებთ</a:t>
            </a:r>
            <a:r>
              <a:rPr lang="en-US" sz="2400" dirty="0"/>
              <a:t> 15 </a:t>
            </a:r>
            <a:r>
              <a:rPr lang="en-US" sz="2400" dirty="0" err="1"/>
              <a:t>ადამიანი</a:t>
            </a:r>
            <a:r>
              <a:rPr lang="en-US" sz="2400" dirty="0"/>
              <a:t>.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გავითვალისწინებთ</a:t>
            </a:r>
            <a:r>
              <a:rPr lang="en-US" sz="2400" dirty="0"/>
              <a:t>, </a:t>
            </a:r>
            <a:r>
              <a:rPr lang="en-US" sz="2400" dirty="0" err="1"/>
              <a:t>რომ</a:t>
            </a:r>
            <a:r>
              <a:rPr lang="en-US" sz="2400" dirty="0"/>
              <a:t> </a:t>
            </a:r>
            <a:r>
              <a:rPr lang="en-US" sz="2400" dirty="0" err="1"/>
              <a:t>ერთ</a:t>
            </a:r>
            <a:r>
              <a:rPr lang="en-US" sz="2400" dirty="0"/>
              <a:t> </a:t>
            </a:r>
            <a:r>
              <a:rPr lang="en-US" sz="2400" dirty="0" err="1"/>
              <a:t>მომუშავეზე</a:t>
            </a:r>
            <a:r>
              <a:rPr lang="en-US" sz="2400" dirty="0"/>
              <a:t> </a:t>
            </a:r>
            <a:r>
              <a:rPr lang="en-US" sz="2400" dirty="0" err="1"/>
              <a:t>წლის</a:t>
            </a:r>
            <a:r>
              <a:rPr lang="en-US" sz="2400" dirty="0"/>
              <a:t> </a:t>
            </a:r>
            <a:r>
              <a:rPr lang="en-US" sz="2400" dirty="0" err="1"/>
              <a:t>განმავლობაში</a:t>
            </a:r>
            <a:r>
              <a:rPr lang="en-US" sz="2400" dirty="0"/>
              <a:t> </a:t>
            </a:r>
            <a:r>
              <a:rPr lang="en-US" sz="2400" dirty="0" err="1"/>
              <a:t>მოსალოდნელია</a:t>
            </a:r>
            <a:r>
              <a:rPr lang="en-US" sz="2400" dirty="0"/>
              <a:t> </a:t>
            </a:r>
            <a:r>
              <a:rPr lang="en-US" sz="2400" dirty="0" err="1"/>
              <a:t>დაახლოებით</a:t>
            </a:r>
            <a:r>
              <a:rPr lang="en-US" sz="2400" dirty="0"/>
              <a:t> 0.73 მ3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ნარჩენების</a:t>
            </a:r>
            <a:r>
              <a:rPr lang="en-US" sz="2400" dirty="0"/>
              <a:t> </a:t>
            </a:r>
            <a:r>
              <a:rPr lang="en-US" sz="2400" dirty="0" err="1"/>
              <a:t>წარმოქმნა</a:t>
            </a:r>
            <a:r>
              <a:rPr lang="en-US" sz="2400" dirty="0"/>
              <a:t>, </a:t>
            </a:r>
            <a:r>
              <a:rPr lang="en-US" sz="2400" dirty="0" err="1"/>
              <a:t>მოსალოდნელი</a:t>
            </a:r>
            <a:r>
              <a:rPr lang="en-US" sz="2400" dirty="0"/>
              <a:t>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ნარჩენების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dirty="0" err="1"/>
              <a:t>დაახლოებით</a:t>
            </a:r>
            <a:r>
              <a:rPr lang="en-US" sz="2400" dirty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15 </a:t>
            </a:r>
            <a:r>
              <a:rPr lang="en-US" sz="2400" dirty="0" smtClean="0"/>
              <a:t>X </a:t>
            </a:r>
            <a:r>
              <a:rPr lang="en-US" sz="2400" dirty="0"/>
              <a:t>0.73მ3=</a:t>
            </a:r>
            <a:r>
              <a:rPr lang="en-US" sz="2400" b="1" dirty="0"/>
              <a:t>10.95 </a:t>
            </a:r>
            <a:r>
              <a:rPr lang="en-US" sz="2400" b="1" dirty="0" smtClean="0"/>
              <a:t>მ3/</a:t>
            </a:r>
            <a:r>
              <a:rPr lang="en-US" sz="2400" b="1" dirty="0" err="1" smtClean="0"/>
              <a:t>წელ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საყოფაცხოვრებო</a:t>
            </a:r>
            <a:r>
              <a:rPr lang="en-US" sz="2400" dirty="0" smtClean="0"/>
              <a:t> </a:t>
            </a:r>
            <a:r>
              <a:rPr lang="en-US" sz="2400" dirty="0" err="1"/>
              <a:t>ნარჩენები</a:t>
            </a:r>
            <a:r>
              <a:rPr lang="en-US" sz="2400" dirty="0"/>
              <a:t> </a:t>
            </a:r>
            <a:r>
              <a:rPr lang="en-US" sz="2400" dirty="0" err="1"/>
              <a:t>შეგროვდება</a:t>
            </a:r>
            <a:r>
              <a:rPr lang="en-US" sz="2400" dirty="0"/>
              <a:t> </a:t>
            </a:r>
            <a:r>
              <a:rPr lang="en-US" sz="2400" dirty="0" err="1"/>
              <a:t>სამშენებლო</a:t>
            </a:r>
            <a:r>
              <a:rPr lang="en-US" sz="2400" dirty="0"/>
              <a:t> </a:t>
            </a:r>
            <a:r>
              <a:rPr lang="en-US" sz="2400" dirty="0" err="1"/>
              <a:t>ბაზების</a:t>
            </a:r>
            <a:r>
              <a:rPr lang="en-US" sz="2400" dirty="0"/>
              <a:t> </a:t>
            </a:r>
            <a:r>
              <a:rPr lang="en-US" sz="2400" dirty="0" err="1"/>
              <a:t>ტერიტორიაზე</a:t>
            </a:r>
            <a:r>
              <a:rPr lang="en-US" sz="2400" dirty="0"/>
              <a:t>, </a:t>
            </a:r>
            <a:r>
              <a:rPr lang="en-US" sz="2400" dirty="0" err="1"/>
              <a:t>სპეციალურ</a:t>
            </a:r>
            <a:r>
              <a:rPr lang="en-US" sz="2400" dirty="0"/>
              <a:t> </a:t>
            </a:r>
            <a:r>
              <a:rPr lang="en-US" sz="2400" dirty="0" err="1"/>
              <a:t>კონტეინერებში</a:t>
            </a:r>
            <a:r>
              <a:rPr lang="en-US" sz="2400" dirty="0" smtClean="0"/>
              <a:t>. </a:t>
            </a:r>
            <a:r>
              <a:rPr lang="en-US" sz="2400" dirty="0" err="1"/>
              <a:t>დაგროვების</a:t>
            </a:r>
            <a:r>
              <a:rPr lang="en-US" sz="2400" dirty="0"/>
              <a:t> </a:t>
            </a:r>
            <a:r>
              <a:rPr lang="en-US" sz="2400" dirty="0" err="1"/>
              <a:t>შესაბამისად</a:t>
            </a:r>
            <a:r>
              <a:rPr lang="en-US" sz="2400" dirty="0"/>
              <a:t>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</a:t>
            </a:r>
            <a:r>
              <a:rPr lang="en-US" sz="2400" dirty="0"/>
              <a:t> </a:t>
            </a:r>
            <a:r>
              <a:rPr lang="en-US" sz="2400" b="1" dirty="0" err="1"/>
              <a:t>გატანილი</a:t>
            </a:r>
            <a:r>
              <a:rPr lang="en-US" sz="2400" b="1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en-US" sz="2400" b="1" dirty="0" err="1"/>
              <a:t>ადგილობრივი</a:t>
            </a:r>
            <a:r>
              <a:rPr lang="en-US" sz="2400" b="1" dirty="0"/>
              <a:t> </a:t>
            </a:r>
            <a:r>
              <a:rPr lang="en-US" sz="2400" b="1" dirty="0" err="1"/>
              <a:t>მუნიციპალიტეტის</a:t>
            </a:r>
            <a:r>
              <a:rPr lang="en-US" sz="2400" b="1" dirty="0"/>
              <a:t> </a:t>
            </a:r>
            <a:r>
              <a:rPr lang="en-US" sz="2400" b="1" dirty="0" err="1" smtClean="0"/>
              <a:t>ნაგავსაყრელზე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სამუშაოების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დასრულების</a:t>
            </a:r>
            <a:r>
              <a:rPr lang="en-US" sz="2400" b="1" dirty="0"/>
              <a:t> </a:t>
            </a:r>
            <a:r>
              <a:rPr lang="en-US" sz="2400" b="1" dirty="0" err="1"/>
              <a:t>შემდეგ</a:t>
            </a:r>
            <a:r>
              <a:rPr lang="en-US" sz="2400" b="1" dirty="0"/>
              <a:t> </a:t>
            </a:r>
            <a:r>
              <a:rPr lang="en-US" sz="2400" b="1" dirty="0" err="1"/>
              <a:t>მოხდება</a:t>
            </a:r>
            <a:r>
              <a:rPr lang="en-US" sz="2400" b="1" dirty="0"/>
              <a:t> </a:t>
            </a:r>
            <a:r>
              <a:rPr lang="en-US" sz="2400" b="1" dirty="0" err="1"/>
              <a:t>გრუნტის</a:t>
            </a:r>
            <a:r>
              <a:rPr lang="en-US" sz="2400" b="1" dirty="0"/>
              <a:t> </a:t>
            </a:r>
            <a:r>
              <a:rPr lang="en-US" sz="2400" b="1" dirty="0" err="1"/>
              <a:t>დამუშავება</a:t>
            </a:r>
            <a:r>
              <a:rPr lang="en-US" sz="2400" b="1" dirty="0"/>
              <a:t> </a:t>
            </a:r>
            <a:r>
              <a:rPr lang="en-US" sz="2400" b="1" dirty="0" err="1"/>
              <a:t>ექსკავატორით</a:t>
            </a:r>
            <a:r>
              <a:rPr lang="en-US" sz="2400" b="1" dirty="0"/>
              <a:t>, </a:t>
            </a:r>
            <a:r>
              <a:rPr lang="en-US" sz="2400" b="1" dirty="0" err="1"/>
              <a:t>დატვირთვა</a:t>
            </a:r>
            <a:r>
              <a:rPr lang="en-US" sz="2400" b="1" dirty="0"/>
              <a:t> </a:t>
            </a:r>
            <a:r>
              <a:rPr lang="en-US" sz="2400" b="1" dirty="0" err="1" smtClean="0"/>
              <a:t>და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გატანა</a:t>
            </a:r>
            <a:r>
              <a:rPr lang="en-US" sz="2400" b="1" dirty="0" smtClean="0"/>
              <a:t> </a:t>
            </a:r>
            <a:r>
              <a:rPr lang="en-US" sz="2400" b="1" dirty="0" err="1"/>
              <a:t>ნაყარში</a:t>
            </a:r>
            <a:r>
              <a:rPr lang="en-US" sz="2400" b="1" dirty="0"/>
              <a:t> </a:t>
            </a:r>
            <a:r>
              <a:rPr lang="ka-GE" sz="2400" b="1" dirty="0" smtClean="0"/>
              <a:t>3000 </a:t>
            </a:r>
            <a:r>
              <a:rPr lang="en-US" sz="2400" b="1" dirty="0" smtClean="0"/>
              <a:t>მ3.</a:t>
            </a:r>
            <a:r>
              <a:rPr lang="ka-GE" sz="2400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აგრეთვე</a:t>
            </a:r>
            <a:r>
              <a:rPr lang="en-US" sz="2400" b="1" dirty="0" smtClean="0"/>
              <a:t> </a:t>
            </a:r>
            <a:r>
              <a:rPr lang="en-US" sz="2400" b="1" dirty="0" err="1"/>
              <a:t>არსებული</a:t>
            </a:r>
            <a:r>
              <a:rPr lang="en-US" sz="2400" b="1" dirty="0"/>
              <a:t> </a:t>
            </a:r>
            <a:r>
              <a:rPr lang="en-US" sz="2400" b="1" dirty="0" err="1"/>
              <a:t>ხიდის</a:t>
            </a:r>
            <a:r>
              <a:rPr lang="en-US" sz="2400" b="1" dirty="0"/>
              <a:t> </a:t>
            </a:r>
            <a:r>
              <a:rPr lang="en-US" sz="2400" b="1" dirty="0" err="1"/>
              <a:t>დაშლის</a:t>
            </a:r>
            <a:r>
              <a:rPr lang="en-US" sz="2400" b="1" dirty="0"/>
              <a:t> </a:t>
            </a:r>
            <a:r>
              <a:rPr lang="en-US" sz="2400" b="1" dirty="0" err="1"/>
              <a:t>შემდეგ</a:t>
            </a:r>
            <a:r>
              <a:rPr lang="en-US" sz="2400" b="1" dirty="0"/>
              <a:t> </a:t>
            </a:r>
            <a:r>
              <a:rPr lang="en-US" sz="2400" b="1" dirty="0" err="1"/>
              <a:t>წარმოქმნილი</a:t>
            </a:r>
            <a:r>
              <a:rPr lang="en-US" sz="2400" b="1" dirty="0"/>
              <a:t> </a:t>
            </a:r>
            <a:r>
              <a:rPr lang="en-US" sz="2400" b="1" dirty="0" err="1"/>
              <a:t>სამშენებლო</a:t>
            </a:r>
            <a:r>
              <a:rPr lang="en-US" sz="2400" b="1" dirty="0"/>
              <a:t> </a:t>
            </a:r>
            <a:r>
              <a:rPr lang="en-US" sz="2400" b="1" dirty="0" err="1"/>
              <a:t>ნარჩენის</a:t>
            </a:r>
            <a:r>
              <a:rPr lang="en-US" sz="2400" b="1" dirty="0"/>
              <a:t> </a:t>
            </a:r>
            <a:r>
              <a:rPr lang="en-US" sz="2400" b="1" dirty="0" err="1"/>
              <a:t>გატანა</a:t>
            </a:r>
            <a:r>
              <a:rPr lang="en-US" sz="2400" b="1" dirty="0"/>
              <a:t> </a:t>
            </a:r>
            <a:r>
              <a:rPr lang="en-US" sz="2400" b="1" dirty="0" err="1" smtClean="0"/>
              <a:t>საერთო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რაოდენობით</a:t>
            </a:r>
            <a:r>
              <a:rPr lang="en-US" sz="2400" b="1" dirty="0" smtClean="0"/>
              <a:t> </a:t>
            </a:r>
            <a:r>
              <a:rPr lang="ka-GE" sz="2400" b="1" dirty="0" smtClean="0"/>
              <a:t>300</a:t>
            </a:r>
            <a:r>
              <a:rPr lang="en-US" sz="2400" b="1" dirty="0" smtClean="0"/>
              <a:t> მ3.</a:t>
            </a:r>
            <a:r>
              <a:rPr lang="ka-GE" sz="2400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სანაყაროდ</a:t>
            </a:r>
            <a:r>
              <a:rPr lang="en-US" sz="2400" b="1" dirty="0" smtClean="0"/>
              <a:t> </a:t>
            </a:r>
            <a:r>
              <a:rPr lang="en-US" sz="2400" b="1" dirty="0" err="1"/>
              <a:t>გამოყენებული</a:t>
            </a:r>
            <a:r>
              <a:rPr lang="en-US" sz="2400" b="1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en-US" sz="2400" b="1" dirty="0" err="1"/>
              <a:t>ადგილობრივი</a:t>
            </a:r>
            <a:r>
              <a:rPr lang="en-US" sz="2400" b="1" dirty="0"/>
              <a:t> </a:t>
            </a:r>
            <a:r>
              <a:rPr lang="en-US" sz="2400" b="1" dirty="0" err="1"/>
              <a:t>მუნიციპალიტეტის</a:t>
            </a:r>
            <a:r>
              <a:rPr lang="en-US" sz="2400" b="1" dirty="0"/>
              <a:t> </a:t>
            </a:r>
            <a:r>
              <a:rPr lang="en-US" sz="2400" b="1" dirty="0" err="1"/>
              <a:t>ნაგავსაყრელი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26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9118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/>
              <a:t>ზოგადი ინფორმაცია გარემოზე შესაძლო ზემოქმედების და მისი სახეების შესახებ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299312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პროექტი განხორციელების სხვადასხვა ეტაპზე გავლენას </a:t>
            </a:r>
            <a:r>
              <a:rPr lang="ka-GE" b="1" dirty="0" smtClean="0"/>
              <a:t>მოახდენს ბუნებრივ და სოციალურ გარემოზე.</a:t>
            </a: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</a:t>
            </a:r>
            <a:r>
              <a:rPr lang="ka-GE" dirty="0" smtClean="0"/>
              <a:t>შესამცირებლად რეკომენდებული ღონისძიებები </a:t>
            </a:r>
            <a:r>
              <a:rPr lang="ka-GE" dirty="0" smtClean="0"/>
              <a:t>წარმოდგენილია </a:t>
            </a:r>
            <a:r>
              <a:rPr lang="ka-GE" b="1" dirty="0" err="1" smtClean="0"/>
              <a:t>გარემოსდაცვით</a:t>
            </a:r>
            <a:r>
              <a:rPr lang="ka-GE" b="1" dirty="0" smtClean="0"/>
              <a:t> </a:t>
            </a:r>
            <a:r>
              <a:rPr lang="ka-GE" b="1" dirty="0" smtClean="0"/>
              <a:t>და სოციალურ მენეჯმენტის და მონიტორინგის გეგმაში, </a:t>
            </a:r>
            <a:r>
              <a:rPr lang="ka-GE" dirty="0" smtClean="0"/>
              <a:t>რომელიც </a:t>
            </a:r>
            <a:r>
              <a:rPr lang="ka-GE" b="1" dirty="0" err="1" smtClean="0"/>
              <a:t>გზშ</a:t>
            </a:r>
            <a:r>
              <a:rPr lang="ka-GE" b="1" dirty="0" smtClean="0"/>
              <a:t>-ს </a:t>
            </a:r>
            <a:r>
              <a:rPr lang="ka-GE" b="1" dirty="0" smtClean="0"/>
              <a:t>ნაწილს წარმოადგენს</a:t>
            </a:r>
            <a:r>
              <a:rPr lang="ka-GE" dirty="0" smtClean="0"/>
              <a:t>. </a:t>
            </a:r>
            <a:endParaRPr lang="ka-GE" dirty="0"/>
          </a:p>
        </p:txBody>
      </p:sp>
      <p:sp>
        <p:nvSpPr>
          <p:cNvPr id="10" name="Rectangle 9"/>
          <p:cNvSpPr/>
          <p:nvPr/>
        </p:nvSpPr>
        <p:spPr>
          <a:xfrm>
            <a:off x="14288" y="3636456"/>
            <a:ext cx="11915774" cy="262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a-GE" dirty="0"/>
              <a:t>ატმოსფერულ ჰაერში მავნე </a:t>
            </a:r>
            <a:r>
              <a:rPr lang="ka-GE" dirty="0" smtClean="0"/>
              <a:t>ნივთიერებების</a:t>
            </a:r>
            <a:r>
              <a:rPr lang="en-US" dirty="0" smtClean="0"/>
              <a:t> </a:t>
            </a:r>
            <a:r>
              <a:rPr lang="ka-GE" dirty="0" smtClean="0"/>
              <a:t>გაფრქვევა</a:t>
            </a:r>
            <a:endParaRPr lang="ka-G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ხმაური და ვიბრაცია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გეოლოგიურ გარემოზე </a:t>
            </a:r>
            <a:r>
              <a:rPr lang="ka-GE" dirty="0" smtClean="0"/>
              <a:t>ზემოქმედება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წყლის გარემოზე ზემოქმედების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ნიადაგზე, დაბინძურების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ვიზუალურ-ლანდშაფტური ცვლილება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სოციალურ-ეკონომიკურ გარემოზე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dirty="0" smtClean="0"/>
              <a:t>ისტორიულ-არქეოლოგიური ძეგლებზე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რისკები</a:t>
            </a:r>
            <a:endParaRPr lang="ka-GE" dirty="0"/>
          </a:p>
        </p:txBody>
      </p:sp>
      <p:sp>
        <p:nvSpPr>
          <p:cNvPr id="17" name="Rectangle 16"/>
          <p:cNvSpPr/>
          <p:nvPr/>
        </p:nvSpPr>
        <p:spPr>
          <a:xfrm>
            <a:off x="14288" y="289710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მოსამზადებელ, მშენებლობის და ექსპლოატაციის ეტაპებზე მოსალოდნელი  გარემოზე ზემოქმედების შეფასებისას დეტალურად </a:t>
            </a:r>
            <a:r>
              <a:rPr lang="ka-GE" b="1" dirty="0" smtClean="0"/>
              <a:t>შესწავლილია შემდეგი </a:t>
            </a:r>
            <a:r>
              <a:rPr lang="ka-GE" b="1" dirty="0" smtClean="0"/>
              <a:t>საკითხები.</a:t>
            </a:r>
            <a:endParaRPr lang="ka-GE" b="1" dirty="0"/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525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ემისიები ატმოსფეროში, ხმაური და ვიბრაცია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35505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ექნება ხმაურის, ვიბრაციის და ატმოსფერულ ჰაერში მტვრის და წვის პროდუქტების გავრცელებას.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</a:t>
            </a:r>
            <a:r>
              <a:rPr lang="ka-GE" dirty="0" smtClean="0"/>
              <a:t>გატარებით</a:t>
            </a:r>
            <a:r>
              <a:rPr lang="en-US" dirty="0" smtClean="0"/>
              <a:t>.</a:t>
            </a:r>
            <a:endParaRPr lang="ka-GE" dirty="0"/>
          </a:p>
        </p:txBody>
      </p:sp>
      <p:sp>
        <p:nvSpPr>
          <p:cNvPr id="3" name="Rectangle 2"/>
          <p:cNvSpPr/>
          <p:nvPr/>
        </p:nvSpPr>
        <p:spPr>
          <a:xfrm>
            <a:off x="0" y="2847697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მოსახლეობის უკმაყოფილების/პრობლემების ასაცილებლად, იმ უბნებზე, სადაც სავარაუდოდ ვიბრაცია შეიძლება ყურადსაღები იყოს, სამუშაოს დაწყებამდე საჭირო იქნება ზემოქმედების ზონაში არსებული საკუთრების/სახლების დათვალიერება არსებული მდგომარეობის დასაფიქსირებლად.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(მშენებელი კონტრაქტორის მიერ შესასრულებელი სამუშაო) ხმაურთან, </a:t>
            </a:r>
            <a:r>
              <a:rPr lang="ka-GE" dirty="0" err="1" smtClean="0"/>
              <a:t>ვიბრაციასთან</a:t>
            </a:r>
            <a:r>
              <a:rPr lang="ka-GE" dirty="0" smtClean="0"/>
              <a:t>, </a:t>
            </a:r>
            <a:r>
              <a:rPr lang="ka-GE" dirty="0" err="1" smtClean="0"/>
              <a:t>ემისებთან</a:t>
            </a:r>
            <a:r>
              <a:rPr lang="ka-GE" dirty="0" smtClean="0"/>
              <a:t> და სხვა საკითხებთან დაკავშირებული პრობლემების დროული დაფიქსირების და შესაძლებლობისდაგვარად რეაგირებისთვის მოსახლეობა ინფორმირებული იქნება </a:t>
            </a:r>
            <a:r>
              <a:rPr lang="ka-GE" b="1" dirty="0" err="1" smtClean="0"/>
              <a:t>ე.წ</a:t>
            </a:r>
            <a:r>
              <a:rPr lang="ka-GE" b="1" dirty="0" smtClean="0"/>
              <a:t>. გასაჩივრების მექანიზმის შესახებ,</a:t>
            </a:r>
            <a:r>
              <a:rPr lang="ka-GE" dirty="0" smtClean="0"/>
              <a:t> რომლის საშუალებითაც მას შესაძლებლობა ექნება აცნობოს მშენებელს/პროექტის განმახორციელებელს პრობლემის შესახებ და ‘მიიღოს’ შესაბამისი რეაგირება. </a:t>
            </a:r>
            <a:endParaRPr lang="ka-GE" dirty="0"/>
          </a:p>
        </p:txBody>
      </p:sp>
      <p:sp>
        <p:nvSpPr>
          <p:cNvPr id="7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442854"/>
            <a:ext cx="121498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</a:t>
            </a:r>
          </a:p>
          <a:p>
            <a:pPr algn="just"/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საშუალებების ტექნიკური გამართულობის კონტროლი;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ტრანსპორტირებისას და დასახლებული უბნების მახლობლად/ დასახლებულ ზონაში გადაადგილების ოპტიმალური სიჩქარეების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ჩართული ძრავით ტექნიკის ‘უსაქმოდ’ დატოვების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ნაყოფიერი ნიადაგის, გრუნტის და ფხვიერი მასალის 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ფხვიერო ტვირთების გადატანისას - ტვირთის გადახურვა (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დასაცავად);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შემოტანის სწორი დაგეგმვა </a:t>
            </a:r>
            <a:r>
              <a:rPr lang="ka-GE" sz="2000" dirty="0" err="1" smtClean="0"/>
              <a:t>ქარისმიერი</a:t>
            </a:r>
            <a:r>
              <a:rPr lang="ka-GE" sz="2000" dirty="0" smtClean="0"/>
              <a:t> ეროზიის შედეგად ჰაერის ხარისხზე ზემოქმედების </a:t>
            </a:r>
            <a:r>
              <a:rPr lang="ka-GE" sz="2000" dirty="0" smtClean="0"/>
              <a:t>შესამცირებლად </a:t>
            </a:r>
            <a:r>
              <a:rPr lang="ka-GE" sz="2000" dirty="0" smtClean="0"/>
              <a:t>და სხვ.</a:t>
            </a:r>
            <a:endParaRPr lang="ka-GE" sz="2000" dirty="0"/>
          </a:p>
        </p:txBody>
      </p:sp>
      <p:sp>
        <p:nvSpPr>
          <p:cNvPr id="12" name="Rectangle 11"/>
          <p:cNvSpPr/>
          <p:nvPr/>
        </p:nvSpPr>
        <p:spPr>
          <a:xfrm>
            <a:off x="42196" y="926487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187826"/>
            <a:ext cx="121498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ზემოქმედება </a:t>
            </a:r>
            <a:r>
              <a:rPr lang="ka-GE" dirty="0"/>
              <a:t>ჩვეულებრივ დაკავშირებულია სამშენებლო ბანაკის (ჩამდინარე წყლები, ნაგავი, მასალა, მათ შორის ქიმიური  და/ამ საწვავ საპოხი ნივთიერებები), არასათანადო მართვასთან. </a:t>
            </a:r>
            <a:r>
              <a:rPr lang="ka-GE" b="1" dirty="0" smtClean="0"/>
              <a:t>ძირითადი </a:t>
            </a:r>
            <a:r>
              <a:rPr lang="ka-GE" b="1" dirty="0"/>
              <a:t>შესაძლო ზემოქმედება წყალზე ავტომაგისტრალის ფუნქციონირების დროს იქნება</a:t>
            </a:r>
            <a:r>
              <a:rPr lang="ka-GE" b="1" dirty="0" smtClean="0"/>
              <a:t>:</a:t>
            </a:r>
          </a:p>
          <a:p>
            <a:pPr algn="just"/>
            <a:r>
              <a:rPr lang="ka-GE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მოსილვა </a:t>
            </a:r>
            <a:r>
              <a:rPr lang="ka-GE" dirty="0"/>
              <a:t>და წყლების დაბინძურების მძიმე ლითონებითა და ნავთობის ნახშირწყალბადებით (დაბინძურების წყარო - ზედაპირული ჩამონადენი. ავარიული დაღვრა</a:t>
            </a:r>
            <a:r>
              <a:rPr lang="ka-GE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</a:t>
            </a:r>
            <a:r>
              <a:rPr lang="ka-GE" dirty="0"/>
              <a:t>დაბინძურება ნარჩენებით;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გრუნტის </a:t>
            </a:r>
            <a:r>
              <a:rPr lang="ka-GE" dirty="0"/>
              <a:t>წყლის დაბინძურება ზედაპირული წყლის დაბინძურების შედეგად;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ზამთრის პერიოდში (მარილის.  სილის და ასევე სხვა პროდუქტების გამოყენება. რომელიც წყლის ხარისხს საფრთხის ქვეშ აყენებს);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გზის შეკეთების/ტექნიკური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</a:t>
            </a:r>
            <a:r>
              <a:rPr lang="ka-GE" dirty="0" smtClean="0"/>
              <a:t>შემთხვევაში და </a:t>
            </a:r>
            <a:r>
              <a:rPr lang="ka-GE" dirty="0" err="1" smtClean="0"/>
              <a:t>ა.შ</a:t>
            </a:r>
            <a:r>
              <a:rPr lang="ka-GE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algn="just"/>
            <a:r>
              <a:rPr lang="ka-GE" dirty="0" smtClean="0"/>
              <a:t> </a:t>
            </a:r>
            <a:endParaRPr lang="ka-GE" dirty="0"/>
          </a:p>
        </p:txBody>
      </p:sp>
      <p:sp>
        <p:nvSpPr>
          <p:cNvPr id="2" name="Rectangle 1"/>
          <p:cNvSpPr/>
          <p:nvPr/>
        </p:nvSpPr>
        <p:spPr>
          <a:xfrm>
            <a:off x="42196" y="705946"/>
            <a:ext cx="424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/>
              <a:t>ზემოქმედება ზედაპირულ წყალზე 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 dirty="0"/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მდ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.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მტკვარზე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9412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400" dirty="0"/>
              <a:t>ქვეყნის </a:t>
            </a:r>
            <a:r>
              <a:rPr lang="de-LU" sz="2400" dirty="0" smtClean="0"/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400" dirty="0"/>
              <a:t>, </a:t>
            </a:r>
            <a:r>
              <a:rPr lang="de-LU" sz="2400" dirty="0" smtClean="0"/>
              <a:t>როგორც </a:t>
            </a:r>
            <a:r>
              <a:rPr lang="de-LU" sz="2400" dirty="0"/>
              <a:t>სახელმწიფო ასევე ადგილობრივი მნიშვნელობის საგზაო ქსელის </a:t>
            </a:r>
            <a:r>
              <a:rPr lang="de-LU" sz="2400" dirty="0" smtClean="0"/>
              <a:t>გაუმჯობესება</a:t>
            </a:r>
            <a:r>
              <a:rPr lang="ka-GE" sz="2400" dirty="0"/>
              <a:t> </a:t>
            </a:r>
            <a:r>
              <a:rPr lang="ka-GE" sz="2400" dirty="0" smtClean="0"/>
              <a:t>და ხიდების მშენებლობა</a:t>
            </a:r>
            <a:r>
              <a:rPr lang="de-LU" sz="2400" dirty="0" smtClean="0"/>
              <a:t> </a:t>
            </a:r>
            <a:r>
              <a:rPr lang="de-LU" sz="2400" dirty="0"/>
              <a:t>მნიშვნელოვან ფაქტორებს განაპირობებს. 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0" y="2735952"/>
            <a:ext cx="4872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არსებული </a:t>
            </a:r>
            <a:r>
              <a:rPr lang="ka-GE" sz="2000" dirty="0" err="1" smtClean="0"/>
              <a:t>სახიდე</a:t>
            </a:r>
            <a:r>
              <a:rPr lang="ka-GE" sz="2000" dirty="0" smtClean="0"/>
              <a:t> გადასასვლელის </a:t>
            </a:r>
            <a:r>
              <a:rPr lang="ka-GE" sz="2000" b="1" dirty="0" smtClean="0"/>
              <a:t>პროექტირება /  მშენებლობას </a:t>
            </a:r>
            <a:r>
              <a:rPr lang="ka-GE" sz="2000" dirty="0" smtClean="0"/>
              <a:t>განახორციელებს </a:t>
            </a:r>
            <a:r>
              <a:rPr lang="ka-GE" sz="2000" dirty="0"/>
              <a:t>შპს </a:t>
            </a:r>
            <a:r>
              <a:rPr lang="ka-GE" sz="2000" dirty="0" smtClean="0"/>
              <a:t>„</a:t>
            </a:r>
            <a:r>
              <a:rPr lang="ka-GE" sz="2000" dirty="0" err="1" smtClean="0"/>
              <a:t>ქონსთრაქშენ</a:t>
            </a:r>
            <a:r>
              <a:rPr lang="ka-GE" sz="2000" dirty="0" smtClean="0"/>
              <a:t> სერვისი“</a:t>
            </a:r>
            <a:r>
              <a:rPr lang="en-US" sz="2000" dirty="0" smtClean="0"/>
              <a:t> </a:t>
            </a:r>
            <a:r>
              <a:rPr lang="ka-GE" sz="2000" dirty="0" smtClean="0"/>
              <a:t> საავტომობილო  გზების დეპარტამენტთან, გაფორმებული ხელშეკრულების საფუძველზე</a:t>
            </a:r>
            <a:r>
              <a:rPr lang="ka-GE" sz="2000" dirty="0"/>
              <a:t>.	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" t="1342" r="23850" b="59662"/>
          <a:stretch/>
        </p:blipFill>
        <p:spPr bwMode="auto">
          <a:xfrm>
            <a:off x="4972050" y="2371744"/>
            <a:ext cx="7029451" cy="434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0594" y="577354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b="1" dirty="0"/>
          </a:p>
        </p:txBody>
      </p:sp>
      <p:sp>
        <p:nvSpPr>
          <p:cNvPr id="4" name="Rectangle 3"/>
          <p:cNvSpPr/>
          <p:nvPr/>
        </p:nvSpPr>
        <p:spPr>
          <a:xfrm>
            <a:off x="70594" y="1021834"/>
            <a:ext cx="12121406" cy="548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წყლის გარემოზე </a:t>
            </a:r>
            <a:r>
              <a:rPr lang="ka-GE" sz="2000" dirty="0" err="1" smtClean="0"/>
              <a:t>ზემოქმდების</a:t>
            </a:r>
            <a:r>
              <a:rPr lang="ka-GE" sz="2000" dirty="0" smtClean="0"/>
              <a:t>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105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ტექნიკის და მასალის განთავსების ადგილები მოწყობა წყლის ობიექტებიდან  მოშორებით;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სპეციალიზებულ კომერციულ ობიექტებზე მანქანების </a:t>
            </a:r>
            <a:r>
              <a:rPr lang="ka-GE" sz="2000" dirty="0" err="1" smtClean="0"/>
              <a:t>ტექმომსახურების</a:t>
            </a:r>
            <a:r>
              <a:rPr lang="ka-GE" sz="2000" dirty="0" smtClean="0"/>
              <a:t> და საწვავით შევსებისთვის პრიორიტეტის მინიჭება. თუ ეს შესაძლებელი არ არის უნდა მოეწყოს </a:t>
            </a:r>
            <a:r>
              <a:rPr lang="ka-GE" sz="2000" dirty="0" err="1" smtClean="0"/>
              <a:t>მყარსაფარიანი</a:t>
            </a:r>
            <a:r>
              <a:rPr lang="ka-GE" sz="2000" dirty="0" smtClean="0"/>
              <a:t> უბანი მეორადი შემოღობვით </a:t>
            </a:r>
            <a:r>
              <a:rPr lang="ka-GE" sz="2000" dirty="0" err="1" smtClean="0"/>
              <a:t>ტექმომსახურების</a:t>
            </a:r>
            <a:r>
              <a:rPr lang="ka-GE" sz="2000" dirty="0" smtClean="0"/>
              <a:t> დროს შემთხვევითი დაღვრის ლოკალიზაციის და შეკავებისთვის. საწვავის დროებითი ავზის ტერიტორიაზე განთავსების საჭიროების შემთხვევაში- მისი განთავსება მდინარის კალაპოტიდან არანაკლებ 50 მ მანძილზე. [ავზი აღჭურვილი უნდ აიყოს </a:t>
            </a:r>
            <a:r>
              <a:rPr lang="ka-GE" sz="2000" dirty="0" err="1" smtClean="0"/>
              <a:t>ე.წ</a:t>
            </a:r>
            <a:r>
              <a:rPr lang="ka-GE" sz="2000" dirty="0" smtClean="0"/>
              <a:t>. მეორადი შემოღობვით - მოთავსდება ბეტონის საფარიან სათავსში (ავზში) დაღვრის გავრცელების თავიდან ასაცილებლად. ავზს საშუალება ექნება დაიტიოს რეზერვუარის 110% ტოლი მოცულობის სითხე];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საწვავის/ზეთის შემთხვევითი დაღვრის დაუყოვნებლივ გაწმენდა </a:t>
            </a:r>
            <a:r>
              <a:rPr lang="ka-GE" sz="2000" dirty="0" err="1" smtClean="0"/>
              <a:t>აბსორბენტის</a:t>
            </a:r>
            <a:r>
              <a:rPr lang="ka-GE" sz="2000" dirty="0" smtClean="0"/>
              <a:t> გამოყენებით;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დაუმუშავებელი ჩამდინარე წყლების ზედაპირული წყლის ობიექტში ჩაშვების აკრძალვა;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ტერიტორიაზე </a:t>
            </a:r>
            <a:r>
              <a:rPr lang="ka-GE" sz="2000" dirty="0" err="1" smtClean="0"/>
              <a:t>მანქანენის</a:t>
            </a:r>
            <a:r>
              <a:rPr lang="ka-GE" sz="2000" dirty="0" smtClean="0"/>
              <a:t> რეცხვის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ტექნიკის რეგულარულად შემოწმდება ჟონვის დასადგენად. ტერიტორიაზე დაზიანებული ტექნიკური საშუალებების/მანქანების დაშვება აკრძალვა</a:t>
            </a:r>
            <a:r>
              <a:rPr lang="en-US" sz="2000" dirty="0"/>
              <a:t> </a:t>
            </a:r>
            <a:r>
              <a:rPr lang="ka-GE" sz="2000" dirty="0" smtClean="0"/>
              <a:t>და სხვ.</a:t>
            </a:r>
            <a:endParaRPr lang="ka-GE" sz="20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07674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/>
              <a:t>მიდებარედ</a:t>
            </a:r>
            <a:r>
              <a:rPr lang="ka-GE" dirty="0" smtClean="0"/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აღნიშნულის 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შენახვა, მათ შემდგომ გამოყენებამდე.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მოხსნილი </a:t>
            </a:r>
            <a:r>
              <a:rPr lang="ka-GE" dirty="0" err="1" smtClean="0"/>
              <a:t>ნიადაგოვანი</a:t>
            </a:r>
            <a:r>
              <a:rPr lang="ka-GE" dirty="0" smtClean="0"/>
              <a:t> საფარი დასაწყობდება წინასწარ შერჩეულ ადგილებში, წყლის და ქარის ზემოქმედებისგან შეძლებისდაგვარად დაცულ ადგილებში. სამუშაოების დასრულების შემდგომ ნიადაგი გამოყენებული იქნება გზის განაპირა ზოლების </a:t>
            </a:r>
            <a:r>
              <a:rPr lang="ka-GE" dirty="0" err="1" smtClean="0"/>
              <a:t>სარეკულტივაციო</a:t>
            </a:r>
            <a:r>
              <a:rPr lang="ka-GE" dirty="0" smtClean="0"/>
              <a:t> სამუშაოებში.</a:t>
            </a:r>
            <a:endParaRPr lang="ka-GE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ნიადაგზე და დაბინძურების რისკები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3340140"/>
            <a:ext cx="12192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dirty="0"/>
              <a:t>შემარბილებელი ღონისძიებების მონახაზი  </a:t>
            </a:r>
            <a:endParaRPr lang="ka-GE" b="1" dirty="0" smtClean="0"/>
          </a:p>
          <a:p>
            <a:pPr algn="just"/>
            <a:endParaRPr lang="en-US" sz="1200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 err="1"/>
              <a:t>მოსამზადებელ</a:t>
            </a:r>
            <a:r>
              <a:rPr lang="en-US" dirty="0"/>
              <a:t>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მშენებლობის</a:t>
            </a:r>
            <a:r>
              <a:rPr lang="en-US" dirty="0"/>
              <a:t> </a:t>
            </a:r>
            <a:r>
              <a:rPr lang="en-US" dirty="0" err="1" smtClean="0"/>
              <a:t>ეტაპზე</a:t>
            </a:r>
            <a:r>
              <a:rPr lang="ka-GE" dirty="0" smtClean="0"/>
              <a:t> ნიადაგზე</a:t>
            </a:r>
            <a:r>
              <a:rPr lang="en-US" dirty="0" smtClean="0"/>
              <a:t> </a:t>
            </a:r>
            <a:r>
              <a:rPr lang="en-US" dirty="0" err="1"/>
              <a:t>ზემოქედების</a:t>
            </a:r>
            <a:r>
              <a:rPr lang="en-US" dirty="0"/>
              <a:t>  </a:t>
            </a:r>
            <a:r>
              <a:rPr lang="en-US" dirty="0" err="1"/>
              <a:t>შემცირება</a:t>
            </a:r>
            <a:r>
              <a:rPr lang="en-US" dirty="0"/>
              <a:t>/</a:t>
            </a:r>
            <a:r>
              <a:rPr lang="en-US" dirty="0" err="1"/>
              <a:t>კონტროლი</a:t>
            </a:r>
            <a:r>
              <a:rPr lang="en-US" dirty="0"/>
              <a:t> </a:t>
            </a:r>
            <a:r>
              <a:rPr lang="en-US" dirty="0" err="1"/>
              <a:t>შესაძლებელი</a:t>
            </a:r>
            <a:r>
              <a:rPr lang="en-US" dirty="0"/>
              <a:t> </a:t>
            </a:r>
            <a:r>
              <a:rPr lang="en-US" dirty="0" err="1"/>
              <a:t>იქნება</a:t>
            </a:r>
            <a:r>
              <a:rPr lang="en-US" dirty="0"/>
              <a:t> </a:t>
            </a:r>
            <a:r>
              <a:rPr lang="en-US" dirty="0" err="1"/>
              <a:t>სამუშაოს</a:t>
            </a:r>
            <a:r>
              <a:rPr lang="en-US" dirty="0"/>
              <a:t> </a:t>
            </a:r>
            <a:r>
              <a:rPr lang="en-US" dirty="0" err="1"/>
              <a:t>სწორი</a:t>
            </a:r>
            <a:r>
              <a:rPr lang="en-US" dirty="0"/>
              <a:t> დაგეგმვის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ისეთი</a:t>
            </a:r>
            <a:r>
              <a:rPr lang="en-US" dirty="0"/>
              <a:t> შემარბილებელი ღონისძიებების </a:t>
            </a:r>
            <a:r>
              <a:rPr lang="en-US" dirty="0" err="1"/>
              <a:t>გატარებით</a:t>
            </a:r>
            <a:r>
              <a:rPr lang="en-US" dirty="0"/>
              <a:t>, </a:t>
            </a:r>
            <a:r>
              <a:rPr lang="en-US" dirty="0" err="1"/>
              <a:t>როგორიცაა</a:t>
            </a:r>
            <a:r>
              <a:rPr lang="en-US" dirty="0" smtClean="0"/>
              <a:t>:</a:t>
            </a:r>
            <a:endParaRPr lang="ka-G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მცენარეული</a:t>
            </a:r>
            <a:r>
              <a:rPr lang="en-US" dirty="0" smtClean="0"/>
              <a:t> </a:t>
            </a:r>
            <a:r>
              <a:rPr lang="en-US" dirty="0" err="1"/>
              <a:t>საფარის</a:t>
            </a:r>
            <a:r>
              <a:rPr lang="en-US" dirty="0"/>
              <a:t> </a:t>
            </a:r>
            <a:r>
              <a:rPr lang="en-US" dirty="0" err="1"/>
              <a:t>მაქსიმალური</a:t>
            </a:r>
            <a:r>
              <a:rPr lang="en-US" dirty="0"/>
              <a:t> </a:t>
            </a:r>
            <a:r>
              <a:rPr lang="en-US" dirty="0" err="1"/>
              <a:t>შენარჩუნება</a:t>
            </a:r>
            <a:r>
              <a:rPr lang="en-US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ფენის</a:t>
            </a:r>
            <a:r>
              <a:rPr lang="en-US" dirty="0"/>
              <a:t> </a:t>
            </a:r>
            <a:r>
              <a:rPr lang="en-US" dirty="0" err="1"/>
              <a:t>დაკარგვის</a:t>
            </a:r>
            <a:r>
              <a:rPr lang="en-US" dirty="0"/>
              <a:t> </a:t>
            </a:r>
            <a:r>
              <a:rPr lang="en-US" dirty="0" err="1"/>
              <a:t>პრევენციის</a:t>
            </a:r>
            <a:r>
              <a:rPr lang="en-US" dirty="0"/>
              <a:t> </a:t>
            </a:r>
            <a:r>
              <a:rPr lang="en-US" dirty="0" err="1"/>
              <a:t>მიზნით</a:t>
            </a:r>
            <a:r>
              <a:rPr lang="en-US" dirty="0"/>
              <a:t> ნაყოფიერი </a:t>
            </a:r>
            <a:r>
              <a:rPr lang="en-US" dirty="0" err="1"/>
              <a:t>ფენის</a:t>
            </a:r>
            <a:r>
              <a:rPr lang="en-US" dirty="0"/>
              <a:t>  </a:t>
            </a:r>
            <a:r>
              <a:rPr lang="en-US" dirty="0" err="1"/>
              <a:t>მოხსნა</a:t>
            </a:r>
            <a:r>
              <a:rPr lang="en-US" dirty="0"/>
              <a:t> (</a:t>
            </a:r>
            <a:r>
              <a:rPr lang="en-US" dirty="0" err="1"/>
              <a:t>სადაც</a:t>
            </a:r>
            <a:r>
              <a:rPr lang="en-US" dirty="0"/>
              <a:t> </a:t>
            </a:r>
            <a:r>
              <a:rPr lang="en-US" dirty="0" err="1"/>
              <a:t>ეს</a:t>
            </a:r>
            <a:r>
              <a:rPr lang="en-US" dirty="0"/>
              <a:t> </a:t>
            </a:r>
            <a:r>
              <a:rPr lang="en-US" dirty="0" err="1"/>
              <a:t>შესაძლებელია</a:t>
            </a:r>
            <a:r>
              <a:rPr lang="en-US" dirty="0"/>
              <a:t>) </a:t>
            </a:r>
            <a:r>
              <a:rPr lang="en-US" dirty="0" err="1" smtClean="0"/>
              <a:t>და</a:t>
            </a:r>
            <a:r>
              <a:rPr lang="en-US" dirty="0" smtClean="0"/>
              <a:t> </a:t>
            </a:r>
            <a:r>
              <a:rPr lang="en-US" dirty="0" err="1"/>
              <a:t>განთავსდება</a:t>
            </a:r>
            <a:r>
              <a:rPr lang="en-US" dirty="0"/>
              <a:t> </a:t>
            </a:r>
            <a:r>
              <a:rPr lang="en-US" dirty="0" err="1"/>
              <a:t>დროებით</a:t>
            </a:r>
            <a:r>
              <a:rPr lang="en-US" dirty="0"/>
              <a:t> </a:t>
            </a:r>
            <a:r>
              <a:rPr lang="en-US" dirty="0" err="1"/>
              <a:t>ნაყარში</a:t>
            </a:r>
            <a:r>
              <a:rPr lang="en-US" dirty="0"/>
              <a:t> </a:t>
            </a:r>
            <a:r>
              <a:rPr lang="en-US" dirty="0" err="1"/>
              <a:t>ტერიტორიის</a:t>
            </a:r>
            <a:r>
              <a:rPr lang="en-US" dirty="0"/>
              <a:t> </a:t>
            </a:r>
            <a:r>
              <a:rPr lang="en-US" dirty="0" err="1"/>
              <a:t>რეკულტივაციისას</a:t>
            </a:r>
            <a:r>
              <a:rPr lang="en-US" dirty="0"/>
              <a:t> </a:t>
            </a:r>
            <a:r>
              <a:rPr lang="en-US" dirty="0" err="1"/>
              <a:t>ხელახლა</a:t>
            </a:r>
            <a:r>
              <a:rPr lang="en-US" dirty="0"/>
              <a:t> </a:t>
            </a:r>
            <a:r>
              <a:rPr lang="en-US" dirty="0" err="1"/>
              <a:t>გამოყენებამდე</a:t>
            </a:r>
            <a:r>
              <a:rPr lang="en-US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ფენის</a:t>
            </a:r>
            <a:r>
              <a:rPr lang="en-US" dirty="0"/>
              <a:t> </a:t>
            </a:r>
            <a:r>
              <a:rPr lang="en-US" dirty="0" err="1"/>
              <a:t>ხარისხის</a:t>
            </a:r>
            <a:r>
              <a:rPr lang="en-US" dirty="0"/>
              <a:t> </a:t>
            </a:r>
            <a:r>
              <a:rPr lang="en-US" dirty="0" err="1"/>
              <a:t>შენარჩუნებისთვის</a:t>
            </a:r>
            <a:r>
              <a:rPr lang="en-US" dirty="0"/>
              <a:t> 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ქვენიადაგისგან</a:t>
            </a:r>
            <a:r>
              <a:rPr lang="en-US" dirty="0"/>
              <a:t> </a:t>
            </a:r>
            <a:r>
              <a:rPr lang="en-US" dirty="0" err="1"/>
              <a:t>განცალკევებით</a:t>
            </a:r>
            <a:r>
              <a:rPr lang="en-US" dirty="0"/>
              <a:t> </a:t>
            </a:r>
            <a:r>
              <a:rPr lang="en-US" dirty="0" err="1"/>
              <a:t>დასაწყობება</a:t>
            </a:r>
            <a:r>
              <a:rPr lang="en-US" dirty="0"/>
              <a:t>, </a:t>
            </a:r>
            <a:r>
              <a:rPr lang="en-US" dirty="0" err="1"/>
              <a:t>მათი</a:t>
            </a:r>
            <a:r>
              <a:rPr lang="en-US" dirty="0"/>
              <a:t> </a:t>
            </a:r>
            <a:r>
              <a:rPr lang="en-US" dirty="0" err="1"/>
              <a:t>შერევის</a:t>
            </a:r>
            <a:r>
              <a:rPr lang="en-US" dirty="0"/>
              <a:t> </a:t>
            </a:r>
            <a:r>
              <a:rPr lang="en-US" dirty="0" err="1"/>
              <a:t>თავიდან</a:t>
            </a:r>
            <a:r>
              <a:rPr lang="en-US" dirty="0"/>
              <a:t> </a:t>
            </a:r>
            <a:r>
              <a:rPr lang="en-US" dirty="0" err="1" smtClean="0"/>
              <a:t>ასაცილებლად</a:t>
            </a:r>
            <a:r>
              <a:rPr lang="en-US" dirty="0"/>
              <a:t>;.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</a:t>
            </a:r>
            <a:r>
              <a:rPr lang="en-US" dirty="0"/>
              <a:t> </a:t>
            </a:r>
            <a:r>
              <a:rPr lang="en-US" dirty="0" err="1"/>
              <a:t>მოიხსნა-დასაწყობებისას</a:t>
            </a:r>
            <a:r>
              <a:rPr lang="en-US" dirty="0"/>
              <a:t> </a:t>
            </a:r>
            <a:r>
              <a:rPr lang="en-US" dirty="0" err="1"/>
              <a:t>მოქმედი</a:t>
            </a:r>
            <a:r>
              <a:rPr lang="en-US" dirty="0"/>
              <a:t> </a:t>
            </a:r>
            <a:r>
              <a:rPr lang="en-US" dirty="0" err="1"/>
              <a:t>ნორმების</a:t>
            </a:r>
            <a:r>
              <a:rPr lang="en-US" dirty="0"/>
              <a:t> </a:t>
            </a:r>
            <a:r>
              <a:rPr lang="en-US" dirty="0" err="1" smtClean="0"/>
              <a:t>დაცვა</a:t>
            </a:r>
            <a:r>
              <a:rPr lang="ka-GE" dirty="0"/>
              <a:t> </a:t>
            </a:r>
            <a:r>
              <a:rPr lang="ka-GE" dirty="0" smtClean="0"/>
              <a:t>და სხვ.</a:t>
            </a:r>
            <a:endParaRPr lang="en-US" dirty="0"/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368879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პროექტის სხვადასხვა ეტაპზე ადგილი ექნება ზემოქმედებას ბიოლოგიურ გარემოზე 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20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000" b="1" dirty="0" smtClean="0"/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sz="2000" dirty="0" smtClean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გასხვისების ზოლში მცენარეული საფარის </a:t>
            </a:r>
            <a:r>
              <a:rPr lang="ka-GE" sz="2000" dirty="0" err="1" smtClean="0"/>
              <a:t>მოცილებასთან</a:t>
            </a:r>
            <a:r>
              <a:rPr lang="ka-GE" sz="2000" dirty="0" smtClean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</a:t>
            </a:r>
            <a:r>
              <a:rPr lang="ka-GE" sz="2000" dirty="0" err="1" smtClean="0"/>
              <a:t>დატკეპნასთან</a:t>
            </a:r>
            <a:r>
              <a:rPr lang="ka-GE" sz="2000" dirty="0" smtClean="0"/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მცენარეული საფარის მოხსნის შედეგად ეროზიული პროცესების რისკის ამაღლებასთან</a:t>
            </a:r>
          </a:p>
          <a:p>
            <a:pPr algn="just"/>
            <a:r>
              <a:rPr lang="ka-GE" sz="2000" dirty="0" smtClean="0"/>
              <a:t>  </a:t>
            </a:r>
            <a:endParaRPr lang="ka-GE" sz="20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ბუნებრივ გარემოზე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0" y="1019736"/>
            <a:ext cx="1219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000" b="1" dirty="0" smtClean="0"/>
              <a:t>ფაუნა - </a:t>
            </a:r>
            <a:r>
              <a:rPr lang="ka-GE" sz="2000" dirty="0" smtClean="0"/>
              <a:t>მშენებლობის გავლენა ფაუნაზე ზოგადად მოიცავს: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მცენარეული საფარის მოცილების შედეგად თავშესაფრის დაკარგვას;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საგზაო ავარიებით გამოწვეულ ცხოველთა დაღუპვას;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წყლის </a:t>
            </a:r>
            <a:r>
              <a:rPr lang="ka-GE" sz="2000" dirty="0" err="1" smtClean="0"/>
              <a:t>სიმღვრივის</a:t>
            </a:r>
            <a:r>
              <a:rPr lang="ka-GE" sz="2000" dirty="0" smtClean="0"/>
              <a:t> მომატებით/დაბინძურებით (მდინარის გადაკვეთებში) გამოწვეულ ზემოქმედებას წყლის ბინადრებზე;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წყლის დაბინძურების რისკს მდინარის კალაპოტის მახლობლად ან კალაპოტში მუშაობისას;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არაპირდაპირ ზემოქმედებას.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</a:t>
            </a:r>
            <a:r>
              <a:rPr lang="ka-GE" sz="2000" dirty="0" err="1" smtClean="0"/>
              <a:t>უხერხელმოებზე</a:t>
            </a:r>
            <a:r>
              <a:rPr lang="ka-GE" sz="2000" dirty="0"/>
              <a:t> </a:t>
            </a:r>
            <a:r>
              <a:rPr lang="ka-GE" sz="2000" dirty="0" smtClean="0"/>
              <a:t>და სხვ.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09537" y="1019736"/>
            <a:ext cx="119729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</a:t>
            </a:r>
            <a:r>
              <a:rPr lang="ka-GE" smtClean="0"/>
              <a:t>საფარზე </a:t>
            </a:r>
            <a:r>
              <a:rPr lang="ka-GE" smtClean="0"/>
              <a:t>ზემოქმედების  </a:t>
            </a:r>
            <a:r>
              <a:rPr lang="ka-GE" dirty="0" smtClean="0"/>
              <a:t>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წყალზე </a:t>
            </a:r>
            <a:r>
              <a:rPr lang="ka-GE" dirty="0"/>
              <a:t>და ნიადაგზე ზემოქმედების შემარბილებელი </a:t>
            </a:r>
            <a:r>
              <a:rPr lang="ka-GE" dirty="0" smtClean="0"/>
              <a:t>ღონისძიებების; </a:t>
            </a:r>
            <a:r>
              <a:rPr lang="ka-GE" dirty="0" err="1" smtClean="0"/>
              <a:t>სამუშაოებოს</a:t>
            </a:r>
            <a:r>
              <a:rPr lang="ka-GE" dirty="0" smtClean="0"/>
              <a:t> </a:t>
            </a:r>
            <a:r>
              <a:rPr lang="ka-GE" dirty="0"/>
              <a:t>წარმოების დროს მონიტორინგის წარმოება.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შემარბილებელი 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/>
              <a:t>სენსიტირური</a:t>
            </a:r>
            <a:r>
              <a:rPr lang="ka-GE" dirty="0"/>
              <a:t> 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00237"/>
            <a:ext cx="85010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ადამიანის ჯანმრთელობა და </a:t>
            </a:r>
            <a:r>
              <a:rPr lang="ka-GE" sz="2000" b="1" dirty="0" smtClean="0"/>
              <a:t>უსაფრთხოება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მშენებლობის დროს, როგორც წესი, მნიშვნელოვანი რაოდენობის სამუშაო ძალისა და აღჭურვილობის მობილიზებაა საჭირო. შესაბამისად, ძალიან 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როგორც ბანაკში, ისე დამხმარე ობიექტებზე უზრუნველყოფილი უნდა იყოს ყველა სახის საყოფაცხოვრებო ინფრასტრუქტურის (საწარმოო ეზო, </a:t>
            </a:r>
            <a:r>
              <a:rPr lang="ka-GE" sz="2000" dirty="0" err="1"/>
              <a:t>სასაწყობე</a:t>
            </a:r>
            <a:r>
              <a:rPr lang="ka-GE" sz="2000" dirty="0"/>
              <a:t> მეურნეობები, გარაჟები და ტექნიკის სარემონტო უბნები და სხვ.)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8665881" y="1520825"/>
            <a:ext cx="3404199" cy="3160031"/>
          </a:xfrm>
          <a:prstGeom prst="rect">
            <a:avLst/>
          </a:prstGeom>
        </p:spPr>
      </p:pic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 lang="en-US" dirty="0"/>
          </a:p>
        </p:txBody>
      </p:sp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69" y="901310"/>
            <a:ext cx="1208246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დასაქმება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11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მოსალოდნელია დადებითი ზემოქმედება დასაქმების კუთხით, კერძოდ საგზაო სამუშაოების დროს საჭირო გახდება მუშახელის ჩართვა როგორც პირდაპირი, ისე არაპირდაპირი გზით.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არაპირდაპირი </a:t>
            </a:r>
            <a:r>
              <a:rPr lang="ka-GE" sz="2000" dirty="0"/>
              <a:t>ჩართულობა უშუალოდაა დაკავშირებული მომსახურების სფეროსთან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</a:t>
            </a:r>
            <a:r>
              <a:rPr lang="ka-GE" sz="2000" dirty="0"/>
              <a:t>განხორციელება ხელს შეუწყობს </a:t>
            </a:r>
            <a:r>
              <a:rPr lang="ka-GE" sz="2000" dirty="0" smtClean="0"/>
              <a:t>ადგილობრივ </a:t>
            </a:r>
            <a:r>
              <a:rPr lang="ka-GE" sz="2000" dirty="0"/>
              <a:t>ვაჭრობისა და ზოგადად, მომსახურების </a:t>
            </a:r>
            <a:r>
              <a:rPr lang="ka-GE" sz="2000" dirty="0" smtClean="0"/>
              <a:t>სფეროს განვითარებას.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პროექტზე დასაქმებული </a:t>
            </a:r>
            <a:r>
              <a:rPr lang="ka-GE" sz="2000" b="1" dirty="0" smtClean="0"/>
              <a:t>იქნება დაახლოებით 20 ადამიანი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ადგილობრივი მოსახლეობას შესაძლებლობა მიეცემა რომ დასაქმდეს.</a:t>
            </a:r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val="12056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შეკითხვები?</a:t>
            </a:r>
            <a:b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1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014900"/>
            <a:ext cx="11907427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საქართველოსა და ევროკავშირს შორის ასოცირების ხელშეკრულების </a:t>
            </a:r>
            <a:r>
              <a:rPr lang="ka-GE" sz="2400" dirty="0" smtClean="0"/>
              <a:t>შეთანხმება;</a:t>
            </a:r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საქართველოს კანონის „გარემოსდაცვითი შეფასების კოდექსი</a:t>
            </a:r>
            <a:r>
              <a:rPr lang="ka-GE" sz="2400" dirty="0" smtClean="0"/>
              <a:t>“;</a:t>
            </a:r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სკოპინგი;</a:t>
            </a:r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გარემოზე ზემოქმედების შეფასება (</a:t>
            </a:r>
            <a:r>
              <a:rPr lang="ka-GE" sz="2400" dirty="0" err="1" smtClean="0"/>
              <a:t>გზშ</a:t>
            </a:r>
            <a:r>
              <a:rPr lang="ka-GE" sz="2400" dirty="0" smtClean="0"/>
              <a:t>).</a:t>
            </a:r>
            <a:endParaRPr lang="ka-GE" sz="2400" dirty="0" smtClean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48498"/>
            <a:ext cx="52052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200" b="1" dirty="0"/>
              <a:t>არსებული </a:t>
            </a:r>
            <a:r>
              <a:rPr lang="ka-GE" sz="2200" b="1" dirty="0" smtClean="0"/>
              <a:t>ხიდის მოკლე მიმოხილვა</a:t>
            </a:r>
            <a:endParaRPr 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-5928" y="978448"/>
            <a:ext cx="1219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მდინარე</a:t>
            </a:r>
            <a:r>
              <a:rPr lang="en-US" sz="2400" dirty="0"/>
              <a:t> </a:t>
            </a:r>
            <a:r>
              <a:rPr lang="en-US" sz="2400" dirty="0" err="1"/>
              <a:t>მტკვარზე</a:t>
            </a:r>
            <a:r>
              <a:rPr lang="en-US" sz="2400" dirty="0"/>
              <a:t> </a:t>
            </a:r>
            <a:r>
              <a:rPr lang="en-US" sz="2400" dirty="0" err="1"/>
              <a:t>არსებული</a:t>
            </a:r>
            <a:r>
              <a:rPr lang="en-US" sz="2400" dirty="0"/>
              <a:t> </a:t>
            </a:r>
            <a:r>
              <a:rPr lang="en-US" sz="2400" dirty="0" err="1"/>
              <a:t>ხიდი</a:t>
            </a:r>
            <a:r>
              <a:rPr lang="en-US" sz="2400" dirty="0"/>
              <a:t> </a:t>
            </a:r>
            <a:r>
              <a:rPr lang="en-US" sz="2400" dirty="0" err="1"/>
              <a:t>წარმოადგენს</a:t>
            </a:r>
            <a:r>
              <a:rPr lang="en-US" sz="2400" dirty="0"/>
              <a:t> </a:t>
            </a:r>
            <a:r>
              <a:rPr lang="en-US" sz="2400" dirty="0" err="1"/>
              <a:t>ვანტურ</a:t>
            </a:r>
            <a:r>
              <a:rPr lang="en-US" sz="2400" dirty="0"/>
              <a:t> </a:t>
            </a:r>
            <a:r>
              <a:rPr lang="en-US" sz="2400" dirty="0" err="1"/>
              <a:t>სისტემას</a:t>
            </a:r>
            <a:r>
              <a:rPr lang="en-US" sz="2400" dirty="0"/>
              <a:t> </a:t>
            </a:r>
            <a:r>
              <a:rPr lang="en-US" sz="2400" b="1" dirty="0"/>
              <a:t>50,5 მ </a:t>
            </a:r>
            <a:r>
              <a:rPr lang="en-US" sz="2400" b="1" dirty="0" err="1"/>
              <a:t>სიგრძის</a:t>
            </a:r>
            <a:r>
              <a:rPr lang="en-US" sz="2400" b="1" dirty="0"/>
              <a:t> </a:t>
            </a:r>
            <a:r>
              <a:rPr lang="en-US" sz="2400" dirty="0" err="1"/>
              <a:t>მთავარი</a:t>
            </a:r>
            <a:r>
              <a:rPr lang="en-US" sz="2400" dirty="0"/>
              <a:t> </a:t>
            </a:r>
            <a:r>
              <a:rPr lang="en-US" sz="2400" dirty="0" err="1"/>
              <a:t>მალით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სამი</a:t>
            </a:r>
            <a:r>
              <a:rPr lang="en-US" sz="2400" dirty="0"/>
              <a:t> </a:t>
            </a:r>
            <a:r>
              <a:rPr lang="en-US" sz="2400" dirty="0" err="1"/>
              <a:t>მცირე</a:t>
            </a:r>
            <a:r>
              <a:rPr lang="en-US" sz="2400" dirty="0"/>
              <a:t> </a:t>
            </a:r>
            <a:r>
              <a:rPr lang="en-US" sz="2400" dirty="0" err="1"/>
              <a:t>ზომის</a:t>
            </a:r>
            <a:r>
              <a:rPr lang="en-US" sz="2400" dirty="0"/>
              <a:t> (</a:t>
            </a:r>
            <a:r>
              <a:rPr lang="en-US" sz="2400" dirty="0" err="1"/>
              <a:t>სიგრძე</a:t>
            </a:r>
            <a:r>
              <a:rPr lang="en-US" sz="2400" dirty="0"/>
              <a:t> - 21,5 მ) </a:t>
            </a:r>
            <a:r>
              <a:rPr lang="en-US" sz="2400" dirty="0" err="1"/>
              <a:t>მალით</a:t>
            </a:r>
            <a:r>
              <a:rPr lang="en-US" sz="2400" dirty="0"/>
              <a:t>. </a:t>
            </a: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სავალი</a:t>
            </a:r>
            <a:r>
              <a:rPr lang="en-US" sz="2400" dirty="0"/>
              <a:t> </a:t>
            </a:r>
            <a:r>
              <a:rPr lang="en-US" sz="2400" dirty="0" err="1"/>
              <a:t>ნაწილის</a:t>
            </a:r>
            <a:r>
              <a:rPr lang="en-US" sz="2400" dirty="0"/>
              <a:t> </a:t>
            </a:r>
            <a:r>
              <a:rPr lang="en-US" sz="2400" dirty="0" err="1"/>
              <a:t>განივი</a:t>
            </a:r>
            <a:r>
              <a:rPr lang="en-US" sz="2400" dirty="0"/>
              <a:t> </a:t>
            </a:r>
            <a:r>
              <a:rPr lang="en-US" sz="2400" dirty="0" err="1"/>
              <a:t>კვეთი</a:t>
            </a:r>
            <a:r>
              <a:rPr lang="en-US" sz="2400" dirty="0"/>
              <a:t> </a:t>
            </a:r>
            <a:r>
              <a:rPr lang="en-US" sz="2400" dirty="0" err="1"/>
              <a:t>ხიდზე</a:t>
            </a:r>
            <a:r>
              <a:rPr lang="en-US" sz="2400" dirty="0"/>
              <a:t> </a:t>
            </a:r>
            <a:r>
              <a:rPr lang="en-US" sz="2400" dirty="0" err="1"/>
              <a:t>შედგება</a:t>
            </a:r>
            <a:r>
              <a:rPr lang="en-US" sz="2400" dirty="0"/>
              <a:t> </a:t>
            </a:r>
            <a:r>
              <a:rPr lang="en-US" sz="2400" dirty="0" err="1"/>
              <a:t>ერთი</a:t>
            </a:r>
            <a:r>
              <a:rPr lang="en-US" sz="2400" dirty="0"/>
              <a:t> </a:t>
            </a:r>
            <a:r>
              <a:rPr lang="en-US" sz="2400" b="1" dirty="0"/>
              <a:t>3,7 მ </a:t>
            </a:r>
            <a:r>
              <a:rPr lang="en-US" sz="2400" b="1" dirty="0" err="1"/>
              <a:t>სიგანის</a:t>
            </a:r>
            <a:r>
              <a:rPr lang="en-US" sz="2400" b="1" dirty="0"/>
              <a:t> </a:t>
            </a:r>
            <a:r>
              <a:rPr lang="en-US" sz="2400" b="1" dirty="0" err="1"/>
              <a:t>სავალი</a:t>
            </a:r>
            <a:r>
              <a:rPr lang="en-US" sz="2400" b="1" dirty="0"/>
              <a:t> </a:t>
            </a:r>
            <a:r>
              <a:rPr lang="en-US" sz="2400" b="1" dirty="0" err="1"/>
              <a:t>ზოლისგან</a:t>
            </a:r>
            <a:r>
              <a:rPr lang="en-US" sz="2400" b="1" dirty="0"/>
              <a:t>, </a:t>
            </a:r>
            <a:r>
              <a:rPr lang="en-US" sz="2400" b="1" dirty="0" err="1"/>
              <a:t>ცალკე</a:t>
            </a:r>
            <a:r>
              <a:rPr lang="en-US" sz="2400" b="1" dirty="0"/>
              <a:t> </a:t>
            </a:r>
            <a:r>
              <a:rPr lang="en-US" sz="2400" b="1" dirty="0" err="1"/>
              <a:t>ტორტუარებით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ტროტუარები</a:t>
            </a:r>
            <a:r>
              <a:rPr lang="en-US" sz="2400" dirty="0"/>
              <a:t> 2,1 მ </a:t>
            </a:r>
            <a:r>
              <a:rPr lang="en-US" sz="2400" dirty="0" err="1"/>
              <a:t>სიგანისაა</a:t>
            </a:r>
            <a:r>
              <a:rPr lang="en-US" sz="2400" dirty="0"/>
              <a:t>. </a:t>
            </a:r>
            <a:r>
              <a:rPr lang="en-US" sz="2400" dirty="0" err="1"/>
              <a:t>ტროტუარებზე</a:t>
            </a:r>
            <a:r>
              <a:rPr lang="en-US" sz="2400" dirty="0"/>
              <a:t> </a:t>
            </a:r>
            <a:r>
              <a:rPr lang="en-US" sz="2400" dirty="0" err="1"/>
              <a:t>მოწყობილია</a:t>
            </a:r>
            <a:r>
              <a:rPr lang="en-US" sz="2400" dirty="0"/>
              <a:t> </a:t>
            </a:r>
            <a:r>
              <a:rPr lang="en-US" sz="2400" dirty="0" err="1"/>
              <a:t>ფოლადის</a:t>
            </a:r>
            <a:r>
              <a:rPr lang="en-US" sz="2400" dirty="0"/>
              <a:t> </a:t>
            </a:r>
            <a:r>
              <a:rPr lang="en-US" sz="2400" dirty="0" err="1"/>
              <a:t>მოაჯირები</a:t>
            </a:r>
            <a:r>
              <a:rPr lang="en-US" sz="2400" dirty="0"/>
              <a:t> </a:t>
            </a:r>
            <a:r>
              <a:rPr lang="en-US" sz="2400" dirty="0" err="1"/>
              <a:t>ფეხით</a:t>
            </a:r>
            <a:r>
              <a:rPr lang="en-US" sz="2400" dirty="0"/>
              <a:t> </a:t>
            </a:r>
            <a:r>
              <a:rPr lang="en-US" sz="2400" dirty="0" err="1"/>
              <a:t>მოხიარულეთათვის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 smtClean="0"/>
              <a:t>არსებული </a:t>
            </a:r>
            <a:r>
              <a:rPr lang="en-US" sz="2400" dirty="0" err="1" smtClean="0"/>
              <a:t>ხიდი</a:t>
            </a:r>
            <a:r>
              <a:rPr lang="en-US" sz="2400" dirty="0" smtClean="0"/>
              <a:t> </a:t>
            </a:r>
            <a:r>
              <a:rPr lang="en-US" sz="2400" dirty="0" err="1"/>
              <a:t>ძალზედ</a:t>
            </a:r>
            <a:r>
              <a:rPr lang="en-US" sz="2400" dirty="0"/>
              <a:t> </a:t>
            </a:r>
            <a:r>
              <a:rPr lang="en-US" sz="2400" dirty="0" err="1"/>
              <a:t>ცუდ</a:t>
            </a:r>
            <a:r>
              <a:rPr lang="en-US" sz="2400" dirty="0"/>
              <a:t> </a:t>
            </a:r>
            <a:r>
              <a:rPr lang="en-US" sz="2400" dirty="0" err="1"/>
              <a:t>მდგომარეობაშია</a:t>
            </a:r>
            <a:r>
              <a:rPr lang="en-US" sz="2400" dirty="0"/>
              <a:t>. </a:t>
            </a:r>
            <a:r>
              <a:rPr lang="en-US" sz="2400" dirty="0" err="1"/>
              <a:t>თუმცა</a:t>
            </a:r>
            <a:r>
              <a:rPr lang="en-US" sz="2400" dirty="0"/>
              <a:t> </a:t>
            </a:r>
            <a:r>
              <a:rPr lang="en-US" sz="2400" dirty="0" err="1"/>
              <a:t>აშკარაა</a:t>
            </a:r>
            <a:r>
              <a:rPr lang="en-US" sz="2400" dirty="0"/>
              <a:t>, </a:t>
            </a:r>
            <a:r>
              <a:rPr lang="en-US" sz="2400" dirty="0" err="1"/>
              <a:t>რომ</a:t>
            </a:r>
            <a:r>
              <a:rPr lang="en-US" sz="2400" dirty="0"/>
              <a:t> </a:t>
            </a:r>
            <a:r>
              <a:rPr lang="en-US" sz="2400" dirty="0" err="1"/>
              <a:t>ბოლო</a:t>
            </a:r>
            <a:r>
              <a:rPr lang="en-US" sz="2400" dirty="0"/>
              <a:t> </a:t>
            </a:r>
            <a:r>
              <a:rPr lang="en-US" sz="2400" dirty="0" err="1"/>
              <a:t>პერიოდში</a:t>
            </a:r>
            <a:r>
              <a:rPr lang="en-US" sz="2400" dirty="0"/>
              <a:t> </a:t>
            </a:r>
            <a:r>
              <a:rPr lang="en-US" sz="2400" dirty="0" err="1"/>
              <a:t>განხორციელდა</a:t>
            </a:r>
            <a:r>
              <a:rPr lang="en-US" sz="2400" dirty="0"/>
              <a:t> </a:t>
            </a:r>
            <a:r>
              <a:rPr lang="en-US" sz="2400" dirty="0" err="1"/>
              <a:t>მისი</a:t>
            </a:r>
            <a:r>
              <a:rPr lang="en-US" sz="2400" dirty="0"/>
              <a:t> </a:t>
            </a:r>
            <a:r>
              <a:rPr lang="en-US" sz="2400" dirty="0" err="1"/>
              <a:t>კოსმეტიკური</a:t>
            </a:r>
            <a:r>
              <a:rPr lang="en-US" sz="2400" dirty="0"/>
              <a:t> </a:t>
            </a:r>
            <a:r>
              <a:rPr lang="en-US" sz="2400" dirty="0" err="1"/>
              <a:t>შეკეთების</a:t>
            </a:r>
            <a:r>
              <a:rPr lang="en-US" sz="2400" dirty="0"/>
              <a:t> </a:t>
            </a:r>
            <a:r>
              <a:rPr lang="en-US" sz="2400" dirty="0" err="1"/>
              <a:t>სამუშაოები</a:t>
            </a:r>
            <a:r>
              <a:rPr lang="en-US" sz="2400" dirty="0"/>
              <a:t>, </a:t>
            </a:r>
            <a:r>
              <a:rPr lang="en-US" sz="2400" dirty="0" err="1"/>
              <a:t>როგორიცაა</a:t>
            </a:r>
            <a:r>
              <a:rPr lang="en-US" sz="2400" dirty="0"/>
              <a:t> </a:t>
            </a:r>
            <a:r>
              <a:rPr lang="en-US" sz="2400" dirty="0" err="1"/>
              <a:t>ფოლადის</a:t>
            </a:r>
            <a:r>
              <a:rPr lang="en-US" sz="2400" dirty="0"/>
              <a:t> </a:t>
            </a:r>
            <a:r>
              <a:rPr lang="en-US" sz="2400" dirty="0" err="1"/>
              <a:t>ელემენტების</a:t>
            </a:r>
            <a:r>
              <a:rPr lang="en-US" sz="2400" dirty="0"/>
              <a:t> </a:t>
            </a:r>
            <a:r>
              <a:rPr lang="en-US" sz="2400" dirty="0" err="1"/>
              <a:t>კოროზიისგან</a:t>
            </a:r>
            <a:r>
              <a:rPr lang="en-US" sz="2400" dirty="0"/>
              <a:t> </a:t>
            </a:r>
            <a:r>
              <a:rPr lang="en-US" sz="2400" dirty="0" err="1"/>
              <a:t>დაცვა</a:t>
            </a:r>
            <a:r>
              <a:rPr lang="en-US" sz="2400" dirty="0"/>
              <a:t>.</a:t>
            </a:r>
            <a:endParaRPr lang="en-US" sz="2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0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61808"/>
            <a:ext cx="4280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 smtClean="0"/>
              <a:t>არსებული </a:t>
            </a:r>
            <a:r>
              <a:rPr lang="ka-GE" sz="2000" b="1" dirty="0"/>
              <a:t>ხიდის საერთო ხედი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01" y="1163931"/>
            <a:ext cx="11623798" cy="555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0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76278"/>
            <a:ext cx="6572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პროცედურების მხრივ </a:t>
            </a:r>
            <a:r>
              <a:rPr lang="en-US" sz="2000" b="1" dirty="0" err="1" smtClean="0"/>
              <a:t>საპროე</a:t>
            </a:r>
            <a:r>
              <a:rPr lang="ka-GE" sz="2000" b="1" dirty="0" smtClean="0"/>
              <a:t>ქ</a:t>
            </a:r>
            <a:r>
              <a:rPr lang="en-US" sz="2000" b="1" dirty="0" err="1" smtClean="0"/>
              <a:t>ტო</a:t>
            </a:r>
            <a:r>
              <a:rPr lang="en-US" sz="2000" b="1" dirty="0" smtClean="0"/>
              <a:t> </a:t>
            </a:r>
            <a:r>
              <a:rPr lang="ka-GE" sz="2000" b="1" dirty="0" smtClean="0"/>
              <a:t>ალტერნატივები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320428"/>
            <a:ext cx="5117106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ა</a:t>
            </a:r>
            <a:r>
              <a:rPr lang="ka-GE" sz="2000" dirty="0" err="1" smtClean="0"/>
              <a:t>რქმედების</a:t>
            </a:r>
            <a:r>
              <a:rPr lang="ka-GE" sz="2000" dirty="0" smtClean="0"/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A</a:t>
            </a: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3527282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b="1" dirty="0" smtClean="0"/>
              <a:t>წარმოდგენილი </a:t>
            </a:r>
            <a:r>
              <a:rPr lang="ka-GE" sz="2000" b="1" dirty="0" err="1" smtClean="0"/>
              <a:t>ვარიანტებდან</a:t>
            </a:r>
            <a:r>
              <a:rPr lang="ka-GE" sz="2000" b="1" dirty="0" smtClean="0"/>
              <a:t> უპირატესობა მიენიჭა ვარიანტ </a:t>
            </a:r>
            <a:r>
              <a:rPr lang="en-US" sz="2000" dirty="0" smtClean="0"/>
              <a:t>A</a:t>
            </a:r>
            <a:r>
              <a:rPr lang="ka-GE" sz="2000" b="1" dirty="0" smtClean="0"/>
              <a:t>-ს რადგან სხვა ვარიანტებთან შედარებით უფრო ეკონომიურია და </a:t>
            </a:r>
            <a:r>
              <a:rPr lang="ka-GE" sz="2000" b="1" dirty="0" err="1" smtClean="0"/>
              <a:t>მშებლობისათვის</a:t>
            </a:r>
            <a:r>
              <a:rPr lang="ka-GE" sz="2000" b="1" dirty="0" smtClean="0"/>
              <a:t> ნაკლებ ვადებს მოითხოვს.</a:t>
            </a:r>
            <a:endParaRPr lang="ka-GE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8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8396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/>
              <a:t>საპროეტო </a:t>
            </a:r>
            <a:r>
              <a:rPr lang="en-US" sz="2800" b="1" dirty="0" smtClean="0"/>
              <a:t>გადაწყვეტილება</a:t>
            </a:r>
            <a:r>
              <a:rPr lang="ka-GE" sz="2800" b="1" dirty="0" smtClean="0"/>
              <a:t> </a:t>
            </a:r>
            <a:r>
              <a:rPr lang="en-US" sz="2800" b="1" dirty="0" smtClean="0"/>
              <a:t>-</a:t>
            </a:r>
            <a:r>
              <a:rPr lang="ka-GE" sz="2800" b="1" dirty="0" smtClean="0"/>
              <a:t> </a:t>
            </a:r>
            <a:r>
              <a:rPr lang="en-US" sz="2800" b="1" dirty="0" smtClean="0"/>
              <a:t> </a:t>
            </a:r>
            <a:r>
              <a:rPr lang="ka-GE" sz="2800" b="1" dirty="0" smtClean="0"/>
              <a:t>(ალტერნატივა </a:t>
            </a:r>
            <a:r>
              <a:rPr lang="en-US" sz="2800" b="1" dirty="0" smtClean="0"/>
              <a:t>A</a:t>
            </a:r>
            <a:r>
              <a:rPr lang="en-US" sz="2800" dirty="0" smtClean="0"/>
              <a:t> </a:t>
            </a:r>
            <a:r>
              <a:rPr lang="ka-GE" sz="2800" b="1" dirty="0" smtClean="0"/>
              <a:t>)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1459367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საპროექტო</a:t>
            </a:r>
            <a:r>
              <a:rPr lang="en-US" sz="2400" dirty="0"/>
              <a:t> </a:t>
            </a:r>
            <a:r>
              <a:rPr lang="en-US" sz="2400" dirty="0" err="1"/>
              <a:t>გზაგამტარი</a:t>
            </a:r>
            <a:r>
              <a:rPr lang="en-US" sz="2400" dirty="0"/>
              <a:t> </a:t>
            </a:r>
            <a:r>
              <a:rPr lang="en-US" sz="2400" dirty="0" err="1"/>
              <a:t>ოთხმალიანია</a:t>
            </a:r>
            <a:r>
              <a:rPr lang="en-US" sz="2400" dirty="0"/>
              <a:t>, </a:t>
            </a:r>
            <a:r>
              <a:rPr lang="en-US" sz="2400" dirty="0" err="1"/>
              <a:t>ჭრილკოჭოვანი</a:t>
            </a:r>
            <a:r>
              <a:rPr lang="en-US" sz="2400" dirty="0"/>
              <a:t>, </a:t>
            </a:r>
            <a:r>
              <a:rPr lang="en-US" sz="2400" b="1" dirty="0" err="1"/>
              <a:t>სქემით</a:t>
            </a:r>
            <a:r>
              <a:rPr lang="en-US" sz="2400" b="1" dirty="0"/>
              <a:t> 4X28.0 მ; 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გეგმაში</a:t>
            </a:r>
            <a:r>
              <a:rPr lang="en-US" sz="2400" dirty="0" smtClean="0"/>
              <a:t> </a:t>
            </a:r>
            <a:r>
              <a:rPr lang="en-US" sz="2400" dirty="0" err="1"/>
              <a:t>ხიდი</a:t>
            </a:r>
            <a:r>
              <a:rPr lang="en-US" sz="2400" dirty="0"/>
              <a:t> </a:t>
            </a:r>
            <a:r>
              <a:rPr lang="en-US" sz="2400" dirty="0" err="1"/>
              <a:t>დაპროექტებულია</a:t>
            </a:r>
            <a:r>
              <a:rPr lang="en-US" sz="2400" dirty="0"/>
              <a:t> </a:t>
            </a:r>
            <a:r>
              <a:rPr lang="en-US" sz="2400" dirty="0" err="1"/>
              <a:t>სწორზე</a:t>
            </a:r>
            <a:r>
              <a:rPr lang="en-US" sz="2400" dirty="0"/>
              <a:t>, </a:t>
            </a:r>
            <a:r>
              <a:rPr lang="en-US" sz="2400" dirty="0" err="1"/>
              <a:t>ხოლო</a:t>
            </a:r>
            <a:r>
              <a:rPr lang="en-US" sz="2400" dirty="0"/>
              <a:t> </a:t>
            </a:r>
            <a:r>
              <a:rPr lang="en-US" sz="2400" dirty="0" err="1"/>
              <a:t>ფასადში</a:t>
            </a:r>
            <a:r>
              <a:rPr lang="en-US" sz="2400" dirty="0"/>
              <a:t> 0,27%-</a:t>
            </a:r>
            <a:r>
              <a:rPr lang="en-US" sz="2400" dirty="0" err="1"/>
              <a:t>იან</a:t>
            </a:r>
            <a:r>
              <a:rPr lang="en-US" sz="2400" dirty="0"/>
              <a:t> </a:t>
            </a:r>
            <a:r>
              <a:rPr lang="en-US" sz="2400" dirty="0" err="1" smtClean="0"/>
              <a:t>ქანობზე</a:t>
            </a:r>
            <a:r>
              <a:rPr lang="ka-GE" sz="2400" dirty="0"/>
              <a:t>.</a:t>
            </a: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ხიდის</a:t>
            </a:r>
            <a:r>
              <a:rPr lang="en-US" sz="2400" dirty="0"/>
              <a:t> </a:t>
            </a:r>
            <a:r>
              <a:rPr lang="en-US" sz="2400" dirty="0" err="1"/>
              <a:t>გაბარიტია</a:t>
            </a:r>
            <a:r>
              <a:rPr lang="en-US" sz="2400" dirty="0"/>
              <a:t> 1</a:t>
            </a:r>
            <a:r>
              <a:rPr lang="en-US" sz="2400" b="1" dirty="0"/>
              <a:t>,5+7,0+1,5მ</a:t>
            </a:r>
            <a:r>
              <a:rPr lang="en-US" sz="2400" dirty="0"/>
              <a:t>, </a:t>
            </a:r>
            <a:r>
              <a:rPr lang="en-US" sz="2400" b="1" dirty="0" err="1"/>
              <a:t>ხოლო</a:t>
            </a:r>
            <a:r>
              <a:rPr lang="en-US" sz="2400" b="1" dirty="0"/>
              <a:t> </a:t>
            </a:r>
            <a:r>
              <a:rPr lang="en-US" sz="2400" b="1" dirty="0" err="1"/>
              <a:t>ხიდის</a:t>
            </a:r>
            <a:r>
              <a:rPr lang="en-US" sz="2400" b="1" dirty="0"/>
              <a:t> </a:t>
            </a:r>
            <a:r>
              <a:rPr lang="en-US" sz="2400" b="1" dirty="0" err="1"/>
              <a:t>სიგანე</a:t>
            </a:r>
            <a:r>
              <a:rPr lang="en-US" sz="2400" b="1" dirty="0"/>
              <a:t> 11,1 მ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u="sng" dirty="0" err="1" smtClean="0"/>
              <a:t>ხიდის</a:t>
            </a:r>
            <a:r>
              <a:rPr lang="en-US" sz="2400" b="1" u="sng" dirty="0" smtClean="0"/>
              <a:t> </a:t>
            </a:r>
            <a:r>
              <a:rPr lang="en-US" sz="2400" b="1" u="sng" dirty="0" err="1"/>
              <a:t>მთლიანი</a:t>
            </a:r>
            <a:r>
              <a:rPr lang="en-US" sz="2400" b="1" u="sng" dirty="0"/>
              <a:t> </a:t>
            </a:r>
            <a:r>
              <a:rPr lang="en-US" sz="2400" b="1" u="sng" dirty="0" err="1"/>
              <a:t>სიგრძე</a:t>
            </a:r>
            <a:r>
              <a:rPr lang="en-US" sz="2400" b="1" u="sng" dirty="0"/>
              <a:t> </a:t>
            </a:r>
            <a:r>
              <a:rPr lang="en-US" sz="2400" b="1" u="sng" dirty="0" err="1"/>
              <a:t>შეადგენს</a:t>
            </a:r>
            <a:r>
              <a:rPr lang="en-US" sz="2400" b="1" u="sng" dirty="0"/>
              <a:t> 121,50 მ. </a:t>
            </a:r>
            <a:endParaRPr lang="ka-GE" sz="2400" b="1" u="sng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ხიდს</a:t>
            </a:r>
            <a:r>
              <a:rPr lang="en-US" sz="2400" dirty="0" smtClean="0"/>
              <a:t> </a:t>
            </a:r>
            <a:r>
              <a:rPr lang="en-US" sz="2400" dirty="0" err="1"/>
              <a:t>აქვს</a:t>
            </a:r>
            <a:r>
              <a:rPr lang="en-US" sz="2400" dirty="0"/>
              <a:t> </a:t>
            </a:r>
            <a:r>
              <a:rPr lang="en-US" sz="2400" dirty="0" err="1"/>
              <a:t>ორი</a:t>
            </a:r>
            <a:r>
              <a:rPr lang="en-US" sz="2400" dirty="0"/>
              <a:t> </a:t>
            </a:r>
            <a:r>
              <a:rPr lang="en-US" sz="2400" dirty="0" err="1"/>
              <a:t>სანაპირო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სამი</a:t>
            </a:r>
            <a:r>
              <a:rPr lang="en-US" sz="2400" dirty="0"/>
              <a:t> </a:t>
            </a:r>
            <a:r>
              <a:rPr lang="en-US" sz="2400" dirty="0" err="1"/>
              <a:t>შუალედი</a:t>
            </a:r>
            <a:r>
              <a:rPr lang="en-US" sz="2400" dirty="0"/>
              <a:t> </a:t>
            </a:r>
            <a:r>
              <a:rPr lang="en-US" sz="2400" dirty="0" err="1"/>
              <a:t>ბურჯი</a:t>
            </a:r>
            <a:r>
              <a:rPr lang="en-US" sz="2400" dirty="0"/>
              <a:t>.</a:t>
            </a:r>
            <a:endParaRPr lang="ka-GE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7189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err="1"/>
              <a:t>საპროეტო</a:t>
            </a:r>
            <a:r>
              <a:rPr lang="en-US" sz="2000" b="1" dirty="0"/>
              <a:t> </a:t>
            </a:r>
            <a:r>
              <a:rPr lang="ka-GE" sz="2000" b="1" dirty="0" smtClean="0"/>
              <a:t>ხიდის სიტუაციური გეგმა </a:t>
            </a:r>
            <a:r>
              <a:rPr lang="en-US" sz="2000" b="1" dirty="0" smtClean="0"/>
              <a:t>-</a:t>
            </a:r>
            <a:r>
              <a:rPr lang="ka-GE" sz="2000" b="1" dirty="0" smtClean="0"/>
              <a:t> </a:t>
            </a:r>
            <a:r>
              <a:rPr lang="en-US" sz="2000" b="1" dirty="0" smtClean="0"/>
              <a:t> </a:t>
            </a:r>
            <a:r>
              <a:rPr lang="ka-GE" sz="2000" b="1" dirty="0" smtClean="0"/>
              <a:t>(ალტერნატივა </a:t>
            </a:r>
            <a:r>
              <a:rPr lang="en-US" sz="2000" b="1" dirty="0" smtClean="0"/>
              <a:t>A</a:t>
            </a:r>
            <a:r>
              <a:rPr lang="en-US" sz="2000" dirty="0" smtClean="0"/>
              <a:t> </a:t>
            </a:r>
            <a:r>
              <a:rPr lang="ka-GE" sz="2000" b="1" dirty="0" smtClean="0"/>
              <a:t>)</a:t>
            </a:r>
            <a:endParaRPr lang="en-US" sz="2000" b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t="3327" r="1641" b="8784"/>
          <a:stretch/>
        </p:blipFill>
        <p:spPr bwMode="auto">
          <a:xfrm>
            <a:off x="1584030" y="1177372"/>
            <a:ext cx="10527323" cy="554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88076"/>
            <a:ext cx="391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საპროექტო</a:t>
            </a:r>
            <a:r>
              <a:rPr lang="en-US" b="1" dirty="0"/>
              <a:t> </a:t>
            </a:r>
            <a:r>
              <a:rPr lang="en-US" b="1" dirty="0" err="1"/>
              <a:t>ხიდის</a:t>
            </a:r>
            <a:r>
              <a:rPr lang="en-US" b="1" dirty="0"/>
              <a:t> </a:t>
            </a:r>
            <a:r>
              <a:rPr lang="en-US" b="1" dirty="0" err="1"/>
              <a:t>საერთო</a:t>
            </a:r>
            <a:r>
              <a:rPr lang="en-US" b="1" dirty="0"/>
              <a:t> </a:t>
            </a:r>
            <a:r>
              <a:rPr lang="en-US" b="1" dirty="0" err="1"/>
              <a:t>ხედი</a:t>
            </a:r>
            <a:endParaRPr lang="en-US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9"/>
          <a:stretch/>
        </p:blipFill>
        <p:spPr bwMode="auto">
          <a:xfrm>
            <a:off x="1399884" y="1283819"/>
            <a:ext cx="9392232" cy="500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0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6858</TotalTime>
  <Words>2076</Words>
  <Application>Microsoft Office PowerPoint</Application>
  <PresentationFormat>Widescreen</PresentationFormat>
  <Paragraphs>280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Wingdings</vt:lpstr>
      <vt:lpstr>Calibri</vt:lpstr>
      <vt:lpstr>DejaVu Sans</vt:lpstr>
      <vt:lpstr>Calibri Light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შეკითხვები? </vt:lpstr>
      <vt:lpstr>გმადლობთ ყურადღებისთვის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N</cp:lastModifiedBy>
  <cp:revision>429</cp:revision>
  <dcterms:modified xsi:type="dcterms:W3CDTF">2020-03-30T11:00:55Z</dcterms:modified>
</cp:coreProperties>
</file>