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930" r:id="rId1"/>
  </p:sldMasterIdLst>
  <p:notesMasterIdLst>
    <p:notesMasterId r:id="rId20"/>
  </p:notesMasterIdLst>
  <p:sldIdLst>
    <p:sldId id="331" r:id="rId2"/>
    <p:sldId id="445" r:id="rId3"/>
    <p:sldId id="446" r:id="rId4"/>
    <p:sldId id="471" r:id="rId5"/>
    <p:sldId id="480" r:id="rId6"/>
    <p:sldId id="477" r:id="rId7"/>
    <p:sldId id="475" r:id="rId8"/>
    <p:sldId id="478" r:id="rId9"/>
    <p:sldId id="479" r:id="rId10"/>
    <p:sldId id="476" r:id="rId11"/>
    <p:sldId id="463" r:id="rId12"/>
    <p:sldId id="454" r:id="rId13"/>
    <p:sldId id="455" r:id="rId14"/>
    <p:sldId id="456" r:id="rId15"/>
    <p:sldId id="457" r:id="rId16"/>
    <p:sldId id="459" r:id="rId17"/>
    <p:sldId id="460" r:id="rId18"/>
    <p:sldId id="359" r:id="rId19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DejaVu Sans" panose="020B0604020202020204" charset="0"/>
      <p:regular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Sylfaen" panose="010A0502050306030303" pitchFamily="18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6" clrIdx="0">
    <p:extLst>
      <p:ext uri="{19B8F6BF-5375-455C-9EA6-DF929625EA0E}">
        <p15:presenceInfo xmlns:p15="http://schemas.microsoft.com/office/powerpoint/2012/main" userId="Windows User" providerId="None"/>
      </p:ext>
    </p:extLst>
  </p:cmAuthor>
  <p:cmAuthor id="2" name="Niko Karsimashvili" initials="NK" lastIdx="4" clrIdx="1">
    <p:extLst>
      <p:ext uri="{19B8F6BF-5375-455C-9EA6-DF929625EA0E}">
        <p15:presenceInfo xmlns:p15="http://schemas.microsoft.com/office/powerpoint/2012/main" userId="Niko Karsimashvi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37" autoAdjust="0"/>
    <p:restoredTop sz="93825" autoAdjust="0"/>
  </p:normalViewPr>
  <p:slideViewPr>
    <p:cSldViewPr snapToGrid="0">
      <p:cViewPr varScale="1">
        <p:scale>
          <a:sx n="67" d="100"/>
          <a:sy n="67" d="100"/>
        </p:scale>
        <p:origin x="948" y="60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07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415987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01178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15238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ka-GE" dirty="0" smtClean="0"/>
              <a:t>გარემოს დაცვისა და სოფლის მეურნეობის სამინისტროს  </a:t>
            </a:r>
            <a:r>
              <a:rPr lang="ka-GE" b="1" dirty="0" smtClean="0"/>
              <a:t>ცხელი ხაზი 153</a:t>
            </a:r>
            <a:endParaRPr lang="en-US" b="1" dirty="0" smtClean="0"/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9837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4661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8309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17857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19708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83240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94552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Shape 142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7" name="Shape 142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28" name="Shape 1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87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08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ka-GE" b="1" dirty="0" smtClean="0">
                <a:solidFill>
                  <a:srgbClr val="FF0000"/>
                </a:solidFill>
              </a:rPr>
              <a:t>ინფორმაცია მშენებლის </a:t>
            </a:r>
            <a:r>
              <a:rPr lang="en-US" b="1" dirty="0" smtClean="0">
                <a:solidFill>
                  <a:srgbClr val="FF0000"/>
                </a:solidFill>
              </a:rPr>
              <a:t>???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5166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7500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ka-GE" sz="1200" b="0" i="0" u="none" strike="noStrike" kern="1200" cap="none" dirty="0" err="1" smtClean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არქმედება</a:t>
            </a:r>
            <a:r>
              <a:rPr lang="ka-GE" sz="1200" b="0" i="0" u="none" strike="noStrike" kern="1200" cap="none" dirty="0" smtClean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- არსებული სიტუაციის გამო ვინაიდან  არსებული ხიდი ვერ უზრუნველყოფს საგზაო  უსაფრთხოების ნორმების მოთხოვნებს და სახიფათოა მგზავრობისთვის </a:t>
            </a:r>
            <a:endParaRPr lang="en-US" sz="1200" b="0" i="0" u="none" strike="noStrike" kern="1200" cap="none" dirty="0" smtClean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6013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4313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6928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9454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3688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3199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38529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65347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98473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900" b="1" i="0" u="none" strike="noStrike" cap="none">
              <a:solidFill>
                <a:srgbClr val="58595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9564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40425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33795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79530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633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49647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43918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65759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02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766454" y="181095"/>
            <a:ext cx="10207052" cy="138499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ka-GE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საქართველოს რეგიონული განვითარებისა და ინფრასტრუქტურის</a:t>
            </a:r>
          </a:p>
          <a:p>
            <a:pPr algn="ctr"/>
            <a:r>
              <a:rPr lang="ka-GE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სამინისტროს საავტომობილო გზების დეპარტამენტი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ka-GE" alt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1819944"/>
            <a:ext cx="12191999" cy="120032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ka-GE" sz="2400" dirty="0"/>
              <a:t>შიდასახელმწიფოებრივი მნიშვნელობის </a:t>
            </a:r>
            <a:r>
              <a:rPr lang="ka-GE" sz="2400" dirty="0" err="1"/>
              <a:t>ოზურგთი</a:t>
            </a:r>
            <a:r>
              <a:rPr lang="ka-GE" sz="2400" dirty="0"/>
              <a:t> - ნატანები - ურეკის</a:t>
            </a:r>
          </a:p>
          <a:p>
            <a:pPr algn="ctr"/>
            <a:r>
              <a:rPr lang="ka-GE" sz="2400" dirty="0"/>
              <a:t>საავტომობილო გზის მ</a:t>
            </a:r>
            <a:r>
              <a:rPr lang="ka-GE" sz="2400" dirty="0" smtClean="0"/>
              <a:t>ე-10 კმ-ზე </a:t>
            </a:r>
            <a:r>
              <a:rPr lang="ka-GE" sz="2400" dirty="0" err="1" smtClean="0"/>
              <a:t>მდ</a:t>
            </a:r>
            <a:r>
              <a:rPr lang="ka-GE" sz="2400" dirty="0"/>
              <a:t>. </a:t>
            </a:r>
            <a:r>
              <a:rPr lang="ka-GE" sz="2400" dirty="0" err="1"/>
              <a:t>ბოგილაზე</a:t>
            </a:r>
            <a:r>
              <a:rPr lang="ka-GE" sz="2400" dirty="0"/>
              <a:t> </a:t>
            </a:r>
            <a:r>
              <a:rPr lang="ka-GE" sz="2400" dirty="0" smtClean="0"/>
              <a:t>ახალი </a:t>
            </a:r>
            <a:r>
              <a:rPr lang="ka-GE" sz="2400" dirty="0" err="1"/>
              <a:t>სახიდე</a:t>
            </a:r>
            <a:r>
              <a:rPr lang="ka-GE" sz="2400" dirty="0"/>
              <a:t> გადასასვლელის </a:t>
            </a:r>
            <a:r>
              <a:rPr lang="ka-GE" sz="2400" dirty="0" smtClean="0"/>
              <a:t>მშენებლობისა და ექსპლუატაციის </a:t>
            </a:r>
            <a:r>
              <a:rPr lang="ka-GE" sz="2400" dirty="0"/>
              <a:t>პროექტის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pic>
        <p:nvPicPr>
          <p:cNvPr id="8" name="image1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6612" y="181095"/>
            <a:ext cx="1457326" cy="1228725"/>
          </a:xfrm>
          <a:prstGeom prst="rect">
            <a:avLst/>
          </a:prstGeom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992473" y="3681672"/>
            <a:ext cx="10207052" cy="261610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ka-GE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გარემოზე ზემოქმედების შეფასების ანგარიში საჯარო განხილვა</a:t>
            </a:r>
          </a:p>
          <a:p>
            <a:pPr algn="ctr"/>
            <a:endParaRPr lang="ka-GE" alt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  <a:p>
            <a:pPr algn="ctr"/>
            <a:endParaRPr lang="ka-GE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  <a:p>
            <a:pPr algn="ctr"/>
            <a:endParaRPr lang="ka-GE" alt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  <a:p>
            <a:pPr algn="ctr"/>
            <a:endParaRPr lang="ka-GE" alt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  <a:p>
            <a:pPr algn="ctr"/>
            <a:endParaRPr lang="ka-GE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  <a:p>
            <a:pPr algn="ctr"/>
            <a:r>
              <a:rPr lang="ka-GE" alt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2020 წელი</a:t>
            </a:r>
          </a:p>
        </p:txBody>
      </p:sp>
    </p:spTree>
    <p:extLst>
      <p:ext uri="{BB962C8B-B14F-4D97-AF65-F5344CB8AC3E}">
        <p14:creationId xmlns:p14="http://schemas.microsoft.com/office/powerpoint/2010/main" val="447860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0" y="292619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2000" b="1" dirty="0">
                <a:ea typeface="Calibri"/>
                <a:cs typeface="Sylfaen"/>
              </a:rPr>
              <a:t>ზოგადი ინფორმაცია გარემოზე შესაძლო ზემოქმედების და მისი სახეების შესახებ</a:t>
            </a:r>
            <a:endParaRPr lang="ka-GE" sz="2000" b="1" dirty="0"/>
          </a:p>
        </p:txBody>
      </p:sp>
      <p:graphicFrame>
        <p:nvGraphicFramePr>
          <p:cNvPr id="5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8096771"/>
              </p:ext>
            </p:extLst>
          </p:nvPr>
        </p:nvGraphicFramePr>
        <p:xfrm>
          <a:off x="886407" y="811765"/>
          <a:ext cx="10179698" cy="5810003"/>
        </p:xfrm>
        <a:graphic>
          <a:graphicData uri="http://schemas.openxmlformats.org/drawingml/2006/table">
            <a:tbl>
              <a:tblPr firstRow="1" firstCol="1" bandRow="1"/>
              <a:tblGrid>
                <a:gridCol w="66017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8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89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711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ylfaen"/>
                          <a:ea typeface="Calibri"/>
                          <a:cs typeface="Arial"/>
                        </a:rPr>
                        <a:t> </a:t>
                      </a:r>
                      <a:endParaRPr lang="en-U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ylfaen"/>
                        <a:ea typeface="Calibri"/>
                        <a:cs typeface="Arial"/>
                      </a:endParaRP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b="1" dirty="0">
                          <a:effectLst/>
                          <a:latin typeface="Sylfaen"/>
                          <a:ea typeface="Calibri"/>
                          <a:cs typeface="Arial"/>
                        </a:rPr>
                        <a:t>პროექტის ფაზა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b="1" dirty="0">
                          <a:effectLst/>
                          <a:latin typeface="Sylfaen"/>
                          <a:ea typeface="Calibri"/>
                          <a:cs typeface="Arial"/>
                        </a:rPr>
                        <a:t> 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b="1" dirty="0">
                          <a:effectLst/>
                          <a:latin typeface="Sylfaen"/>
                          <a:ea typeface="Calibri"/>
                          <a:cs typeface="Arial"/>
                        </a:rPr>
                        <a:t>მოსალოდნელი ზემოქმედება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მშენებლობის ეტაპი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ექსპლუატაციის ეტაპი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დაცულ ტერიტორიაზე ზემოქმედების რისკები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ტრანსსასაზღვრო ზემოქმედების რისკები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ატმოსფერულ ჰაერში მავნე ნივთიერებების გაფრქვევა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  <a:latin typeface="Sylfaen"/>
                          <a:ea typeface="Calibri"/>
                          <a:cs typeface="Arial"/>
                        </a:rPr>
                        <a:t>+</a:t>
                      </a:r>
                      <a:endParaRPr lang="en-US" sz="160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ხმაური და ვიბრაცია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  <a:latin typeface="Sylfaen"/>
                          <a:ea typeface="Calibri"/>
                          <a:cs typeface="Arial"/>
                        </a:rPr>
                        <a:t>+</a:t>
                      </a:r>
                      <a:endParaRPr lang="en-US" sz="160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გეოლოგიურ გარემოზე ზემოქმედება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წყლის გარემოზე ზემოქმედების რისკები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  <a:latin typeface="Sylfaen"/>
                          <a:ea typeface="Calibri"/>
                          <a:cs typeface="Arial"/>
                        </a:rPr>
                        <a:t>+</a:t>
                      </a:r>
                      <a:endParaRPr lang="en-US" sz="160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ზემოქმედება ნიადაგზე, დაბინძურების რისკები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ზემოქმედება მცენარეულ საფარზე და ცხოველთა სახეობებზე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  <a:latin typeface="Sylfaen"/>
                          <a:ea typeface="Calibri"/>
                          <a:cs typeface="Arial"/>
                        </a:rPr>
                        <a:t>+</a:t>
                      </a:r>
                      <a:endParaRPr lang="en-US" sz="160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ვიზუალურ-ლანდშაფტური ცვლილება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  <a:latin typeface="Sylfaen"/>
                          <a:ea typeface="Calibri"/>
                          <a:cs typeface="Arial"/>
                        </a:rPr>
                        <a:t>+</a:t>
                      </a:r>
                      <a:endParaRPr lang="en-US" sz="160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ზემოქმედება სოციალურ-ეკონომიკურ გარემოზე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9513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ისტორიულ-არქეოლოგიური ძეგლებზე ზემოქმედების რისკები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1600" dirty="0">
                          <a:effectLst/>
                          <a:latin typeface="Sylfaen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effectLst/>
                        <a:latin typeface="Sylfaen"/>
                        <a:ea typeface="Calibri"/>
                        <a:cs typeface="Arial"/>
                      </a:endParaRPr>
                    </a:p>
                  </a:txBody>
                  <a:tcPr marL="62673" marR="626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984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732465" y="142908"/>
            <a:ext cx="93618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a-GE" sz="2000" b="1" dirty="0" smtClean="0"/>
              <a:t>ემისიები ატმოსფეროში, ხმაური და ვიბრაცია</a:t>
            </a:r>
            <a:r>
              <a:rPr lang="en-US" sz="2000" b="1" dirty="0" smtClean="0"/>
              <a:t> </a:t>
            </a:r>
            <a:r>
              <a:rPr lang="ka-GE" sz="2000" b="1" dirty="0" smtClean="0"/>
              <a:t>და შემარბილებელი </a:t>
            </a:r>
            <a:r>
              <a:rPr lang="ka-GE" sz="2000" b="1" dirty="0" err="1" smtClean="0"/>
              <a:t>ღონისძებები</a:t>
            </a:r>
            <a:endParaRPr lang="ka-GE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0" y="724039"/>
            <a:ext cx="12192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sz="2000" dirty="0"/>
              <a:t>მიწის სამუშაოების, ტექნიკის/სატრანსპორტო საშუალებების გადაადგილების და მუშაობისას ადგილი </a:t>
            </a:r>
            <a:r>
              <a:rPr lang="ka-GE" sz="2000" dirty="0" smtClean="0"/>
              <a:t>ექნება: </a:t>
            </a: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ხმაურს;</a:t>
            </a: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ვიბრაციას;</a:t>
            </a: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ატმოსფერულ </a:t>
            </a:r>
            <a:r>
              <a:rPr lang="ka-GE" sz="2000" dirty="0"/>
              <a:t>ჰაერში მტვრის </a:t>
            </a:r>
            <a:r>
              <a:rPr lang="ka-GE" sz="2000" dirty="0" smtClean="0"/>
              <a:t>ნაწილაკების გავრცელებას;</a:t>
            </a: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საწვავის წვის </a:t>
            </a:r>
            <a:r>
              <a:rPr lang="ka-GE" sz="2000" dirty="0"/>
              <a:t>პროდუქტების გავრცელებას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b="1" dirty="0" smtClean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sz="2000" dirty="0"/>
              <a:t>მოსამზადებელ და მშენებლობის ეტაპზე ზემოქმედების შემცირება/კონტროლი შესაძლებელი იქნება სამუშაოს სწორი დაგეგმვის და ისეთი შემარბილებელი ღონისძიებების გატარებით, როგორიცაა: 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სატრანსპორტო </a:t>
            </a:r>
            <a:r>
              <a:rPr lang="ka-GE" sz="2000" dirty="0"/>
              <a:t>საშუალებების ტექნიკური გამართულობის კონტროლი; 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sz="2000" dirty="0"/>
              <a:t>მასალის ტრანსპორტირებისას და დასახლებული უბნების მახლობლად/ დასახლებულ ზონაში გადაადგილების ოპტიმალური სიჩქარეების დაცვა; 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sz="2000" dirty="0"/>
              <a:t>ჩართული ძრავით ტექნიკის ‘უსაქმოდ’ დატოვების აკრძალვა;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sz="2000" dirty="0"/>
              <a:t> ნაყოფიერი ნიადაგის, გრუნტის და ფხვიერი მასალის </a:t>
            </a:r>
            <a:r>
              <a:rPr lang="ka-GE" sz="2000" dirty="0" err="1"/>
              <a:t>გაფანტვისგან</a:t>
            </a:r>
            <a:r>
              <a:rPr lang="ka-GE" sz="2000" dirty="0"/>
              <a:t> დაცვა; 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sz="2000" dirty="0"/>
              <a:t>ფხვიერო ტვირთების გადატანისას - ტვირთის გადახურვა (</a:t>
            </a:r>
            <a:r>
              <a:rPr lang="ka-GE" sz="2000" dirty="0" err="1"/>
              <a:t>გაფანტვისგან</a:t>
            </a:r>
            <a:r>
              <a:rPr lang="ka-GE" sz="2000" dirty="0"/>
              <a:t> დასაცავად); </a:t>
            </a:r>
          </a:p>
          <a:p>
            <a:pPr marL="625475" indent="-336550" algn="just">
              <a:buFont typeface="Arial" panose="020B0604020202020204" pitchFamily="34" charset="0"/>
              <a:buChar char="•"/>
            </a:pPr>
            <a:r>
              <a:rPr lang="ka-GE" sz="2000" dirty="0"/>
              <a:t>მასალის შემოტანის სწორი დაგეგმვა </a:t>
            </a:r>
            <a:r>
              <a:rPr lang="ka-GE" sz="2000" dirty="0" err="1"/>
              <a:t>ქარისმიერი</a:t>
            </a:r>
            <a:r>
              <a:rPr lang="ka-GE" sz="2000" dirty="0"/>
              <a:t> ეროზიის შედეგად ჰაერის ხარისხზე ზემოქმედების შესამცირებლად და სხვ.</a:t>
            </a:r>
          </a:p>
        </p:txBody>
      </p:sp>
    </p:spTree>
    <p:extLst>
      <p:ext uri="{BB962C8B-B14F-4D97-AF65-F5344CB8AC3E}">
        <p14:creationId xmlns:p14="http://schemas.microsoft.com/office/powerpoint/2010/main" val="117145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2196" y="1187826"/>
            <a:ext cx="1214980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 smtClean="0"/>
              <a:t>ზემოქმედება </a:t>
            </a:r>
            <a:r>
              <a:rPr lang="ka-GE" dirty="0"/>
              <a:t>ჩვეულებრივ დაკავშირებულია სამშენებლო ბანაკის (ჩამდინარე წყლები, ნაგავი, მასალა, მათ შორის ქიმიური  და/ამ საწვავ საპოხი ნივთიერებები), არასათანადო მართვასთან. </a:t>
            </a:r>
            <a:r>
              <a:rPr lang="ka-GE" dirty="0" smtClean="0"/>
              <a:t>ძირითადი </a:t>
            </a:r>
            <a:r>
              <a:rPr lang="ka-GE" dirty="0"/>
              <a:t>შესაძლო ზემოქმედება წყალზე ავტომაგისტრალის ფუნქციონირების დროს იქნება</a:t>
            </a:r>
            <a:r>
              <a:rPr lang="ka-GE" dirty="0" smtClean="0"/>
              <a:t>:</a:t>
            </a:r>
          </a:p>
          <a:p>
            <a:pPr algn="just"/>
            <a:r>
              <a:rPr lang="ka-GE" b="1" dirty="0" smtClean="0"/>
              <a:t> </a:t>
            </a:r>
          </a:p>
          <a:p>
            <a:pPr marL="746125" indent="-457200" algn="just">
              <a:buFont typeface="Arial" panose="020B0604020202020204" pitchFamily="34" charset="0"/>
              <a:buChar char="•"/>
            </a:pPr>
            <a:r>
              <a:rPr lang="ka-GE" dirty="0" smtClean="0"/>
              <a:t>მოსილვა და წყლების დაბინძურების მძიმე ლითონებითა და ნავთობის ნახშირწყალბადებით (დაბინძურების წყარო - ზედაპირული ჩამონადენი. ავარიული დაღვრა);</a:t>
            </a:r>
          </a:p>
          <a:p>
            <a:pPr marL="746125" indent="-457200" algn="just">
              <a:buFont typeface="Arial" panose="020B0604020202020204" pitchFamily="34" charset="0"/>
              <a:buChar char="•"/>
            </a:pPr>
            <a:r>
              <a:rPr lang="ka-GE" dirty="0" smtClean="0"/>
              <a:t>დაბინძურება </a:t>
            </a:r>
            <a:r>
              <a:rPr lang="ka-GE" dirty="0"/>
              <a:t>ნარჩენებით; </a:t>
            </a:r>
          </a:p>
          <a:p>
            <a:pPr marL="746125" indent="-457200" algn="just">
              <a:buFont typeface="Arial" panose="020B0604020202020204" pitchFamily="34" charset="0"/>
              <a:buChar char="•"/>
            </a:pPr>
            <a:r>
              <a:rPr lang="ka-GE" dirty="0" smtClean="0"/>
              <a:t>გრუნტის </a:t>
            </a:r>
            <a:r>
              <a:rPr lang="ka-GE" dirty="0"/>
              <a:t>წყლის დაბინძურება ზედაპირული წყლის დაბინძურების შედეგად; </a:t>
            </a:r>
          </a:p>
          <a:p>
            <a:pPr marL="746125" indent="-45720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წყლის დაბინძურება ზამთრის პერიოდში (მარილის.  სილის და ასევე სხვა პროდუქტების გამოყენება. რომელიც წყლის ხარისხს საფრთხის ქვეშ აყენებს); </a:t>
            </a:r>
          </a:p>
          <a:p>
            <a:pPr marL="746125" indent="-45720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წყლის </a:t>
            </a:r>
            <a:r>
              <a:rPr lang="ka-GE" dirty="0"/>
              <a:t>დაბინძურება გზის შეკეთების/ტექნიკური სამუშაოების დროს მასალის და ნარჩენების არასათანადო მართვის და სამუშაოების წარმოების მიღებული პრაქტიკის უგულვებელყოფის </a:t>
            </a:r>
            <a:r>
              <a:rPr lang="ka-GE" dirty="0" smtClean="0"/>
              <a:t>შემთხვევაში და </a:t>
            </a:r>
            <a:r>
              <a:rPr lang="ka-GE" dirty="0" err="1" smtClean="0"/>
              <a:t>ა.შ</a:t>
            </a:r>
            <a:r>
              <a:rPr lang="ka-GE" dirty="0" smtClean="0"/>
              <a:t>.</a:t>
            </a:r>
          </a:p>
          <a:p>
            <a:pPr marL="746125" indent="-457200" algn="just">
              <a:buFont typeface="Arial" panose="020B0604020202020204" pitchFamily="34" charset="0"/>
              <a:buChar char="•"/>
            </a:pPr>
            <a:endParaRPr lang="ka-GE" dirty="0" smtClean="0"/>
          </a:p>
        </p:txBody>
      </p:sp>
      <p:sp>
        <p:nvSpPr>
          <p:cNvPr id="2" name="Rectangle 1"/>
          <p:cNvSpPr/>
          <p:nvPr/>
        </p:nvSpPr>
        <p:spPr>
          <a:xfrm>
            <a:off x="4000975" y="247578"/>
            <a:ext cx="42322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ka-GE" sz="2000" b="1" dirty="0"/>
              <a:t>ზემოქმედება ზედაპირულ </a:t>
            </a:r>
            <a:r>
              <a:rPr lang="ka-GE" sz="2000" b="1" dirty="0" smtClean="0"/>
              <a:t>წყალზე</a:t>
            </a:r>
            <a:endParaRPr lang="ka-GE" sz="2000" b="1" dirty="0"/>
          </a:p>
        </p:txBody>
      </p:sp>
    </p:spTree>
    <p:extLst>
      <p:ext uri="{BB962C8B-B14F-4D97-AF65-F5344CB8AC3E}">
        <p14:creationId xmlns:p14="http://schemas.microsoft.com/office/powerpoint/2010/main" val="242908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541204" y="150445"/>
            <a:ext cx="897656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sz="1900" b="1" dirty="0" smtClean="0"/>
              <a:t>ზედაპირულ წყალზე ზემოქმედების შემარბილებელი ღონისძიებები</a:t>
            </a:r>
            <a:endParaRPr lang="ka-GE" sz="1900" b="1" dirty="0"/>
          </a:p>
        </p:txBody>
      </p:sp>
      <p:sp>
        <p:nvSpPr>
          <p:cNvPr id="4" name="Rectangle 3"/>
          <p:cNvSpPr/>
          <p:nvPr/>
        </p:nvSpPr>
        <p:spPr>
          <a:xfrm>
            <a:off x="40891" y="671691"/>
            <a:ext cx="1215110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 smtClean="0"/>
              <a:t>მოსამზადებელ და მშენებლობის ეტაპზე წყლის გარემოზე ზემოქმედების  შემცირება/კონტროლი შესაძლებელი იქნება სამუშაოს სწორი დაგეგმვის და ისეთი შემარბილებელი ღონისძიებების გატარებით, როგორიცაა:  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ka-GE" dirty="0" smtClean="0"/>
          </a:p>
          <a:p>
            <a:pPr marL="512763" indent="-223838" algn="just">
              <a:buFont typeface="Arial" panose="020B0604020202020204" pitchFamily="34" charset="0"/>
              <a:buChar char="•"/>
            </a:pPr>
            <a:r>
              <a:rPr lang="ka-GE" dirty="0" smtClean="0"/>
              <a:t>ტექნიკის და მასალის განთავსების ადგილები მოწყობა წყლის ობიექტებიდან  მოშორებით; </a:t>
            </a:r>
          </a:p>
          <a:p>
            <a:pPr marL="512763" indent="-223838" algn="just">
              <a:buFont typeface="Arial" panose="020B0604020202020204" pitchFamily="34" charset="0"/>
              <a:buChar char="•"/>
            </a:pPr>
            <a:endParaRPr lang="ka-GE" dirty="0" smtClean="0"/>
          </a:p>
          <a:p>
            <a:pPr marL="512763" indent="-223838" algn="just">
              <a:buFont typeface="Arial" panose="020B0604020202020204" pitchFamily="34" charset="0"/>
              <a:buChar char="•"/>
            </a:pPr>
            <a:r>
              <a:rPr lang="ka-GE" dirty="0" smtClean="0"/>
              <a:t>სპეციალიზებულ კომერციულ ობიექტებზე მანქანების </a:t>
            </a:r>
            <a:r>
              <a:rPr lang="ka-GE" dirty="0" err="1" smtClean="0"/>
              <a:t>ტექმომსახურების</a:t>
            </a:r>
            <a:r>
              <a:rPr lang="ka-GE" dirty="0" smtClean="0"/>
              <a:t> და საწვავით შევსებისთვის პრიორიტეტის მინიჭება. თუ ეს შესაძლებელი არ არის უნდა მოეწყოს </a:t>
            </a:r>
            <a:r>
              <a:rPr lang="ka-GE" dirty="0" err="1" smtClean="0"/>
              <a:t>მყარსაფარიანი</a:t>
            </a:r>
            <a:r>
              <a:rPr lang="ka-GE" dirty="0" smtClean="0"/>
              <a:t> უბანი მეორადი შემოღობვით </a:t>
            </a:r>
            <a:r>
              <a:rPr lang="ka-GE" dirty="0" err="1" smtClean="0"/>
              <a:t>ტექმომსახურების</a:t>
            </a:r>
            <a:r>
              <a:rPr lang="ka-GE" dirty="0" smtClean="0"/>
              <a:t> დროს შემთხვევითი დაღვრის ლოკალიზაციის და შეკავებისთვის. საწვავის დროებითი ავზის ტერიტორიაზე განთავსების საჭიროების შემთხვევაში- მისი განთავსება მდინარის კალაპოტიდან არანაკლებ 50 მ მანძილზე. [ავზი აღჭურვილი უნდ აიყოს </a:t>
            </a:r>
            <a:r>
              <a:rPr lang="ka-GE" dirty="0" err="1" smtClean="0"/>
              <a:t>ე.წ</a:t>
            </a:r>
            <a:r>
              <a:rPr lang="ka-GE" dirty="0" smtClean="0"/>
              <a:t>. მეორადი შემოღობვით - მოთავსდება ბეტონის საფარიან სათავსში (ავზში) დაღვრის გავრცელების თავიდან ასაცილებლად. ავზს საშუალება ექნება დაიტიოს რეზერვუარის 110% ტოლი მოცულობის სითხე];</a:t>
            </a:r>
          </a:p>
          <a:p>
            <a:pPr marL="512763" indent="-223838" algn="just"/>
            <a:endParaRPr lang="ka-GE" dirty="0" smtClean="0"/>
          </a:p>
          <a:p>
            <a:pPr marL="512763" indent="-223838" algn="just">
              <a:buFont typeface="Arial" panose="020B0604020202020204" pitchFamily="34" charset="0"/>
              <a:buChar char="•"/>
            </a:pPr>
            <a:r>
              <a:rPr lang="ka-GE" dirty="0" smtClean="0"/>
              <a:t>საწვავის/ზეთის შემთხვევითი დაღვრის დაუყოვნებლივ გაწმენდა </a:t>
            </a:r>
            <a:r>
              <a:rPr lang="ka-GE" dirty="0" err="1" smtClean="0"/>
              <a:t>აბსორბენტის</a:t>
            </a:r>
            <a:r>
              <a:rPr lang="ka-GE" dirty="0" smtClean="0"/>
              <a:t> გამოყენებით; </a:t>
            </a:r>
          </a:p>
          <a:p>
            <a:pPr marL="512763" indent="-223838" algn="just"/>
            <a:endParaRPr lang="ka-GE" dirty="0" smtClean="0"/>
          </a:p>
          <a:p>
            <a:pPr marL="512763" indent="-223838" algn="just">
              <a:buFont typeface="Arial" panose="020B0604020202020204" pitchFamily="34" charset="0"/>
              <a:buChar char="•"/>
            </a:pPr>
            <a:r>
              <a:rPr lang="ka-GE" dirty="0" smtClean="0"/>
              <a:t>დაუმუშავებელი ჩამდინარე წყლების ზედაპირული წყლის ობიექტში ჩაშვების აკრძალვა;  </a:t>
            </a:r>
          </a:p>
          <a:p>
            <a:pPr marL="512763" indent="-223838" algn="just">
              <a:buFont typeface="Arial" panose="020B0604020202020204" pitchFamily="34" charset="0"/>
              <a:buChar char="•"/>
            </a:pPr>
            <a:endParaRPr lang="ka-GE" dirty="0" smtClean="0"/>
          </a:p>
          <a:p>
            <a:pPr marL="512763" indent="-223838" algn="just">
              <a:buFont typeface="Arial" panose="020B0604020202020204" pitchFamily="34" charset="0"/>
              <a:buChar char="•"/>
            </a:pPr>
            <a:r>
              <a:rPr lang="ka-GE" dirty="0" smtClean="0"/>
              <a:t>ტერიტორიაზე მანქანების რეცხვის აკრძალვა;</a:t>
            </a:r>
          </a:p>
          <a:p>
            <a:pPr marL="512763" indent="-223838" algn="just"/>
            <a:endParaRPr lang="ka-GE" dirty="0" smtClean="0"/>
          </a:p>
          <a:p>
            <a:pPr marL="512763" indent="-223838" algn="just">
              <a:buFont typeface="Arial" panose="020B0604020202020204" pitchFamily="34" charset="0"/>
              <a:buChar char="•"/>
            </a:pPr>
            <a:r>
              <a:rPr lang="ka-GE" dirty="0" smtClean="0"/>
              <a:t>ტექნიკის რეგულარულად შემოწმდება ჟონვის დასადგენად. ტერიტორიაზე დაზიანებული ტექნიკური საშუალებების/მანქანების დაშვება აკრძალვა</a:t>
            </a:r>
            <a:r>
              <a:rPr lang="en-US" dirty="0"/>
              <a:t> </a:t>
            </a:r>
            <a:r>
              <a:rPr lang="ka-GE" dirty="0" smtClean="0"/>
              <a:t>და სხვ.</a:t>
            </a:r>
            <a:endParaRPr lang="ka-GE" dirty="0"/>
          </a:p>
        </p:txBody>
      </p:sp>
    </p:spTree>
    <p:extLst>
      <p:ext uri="{BB962C8B-B14F-4D97-AF65-F5344CB8AC3E}">
        <p14:creationId xmlns:p14="http://schemas.microsoft.com/office/powerpoint/2010/main" val="366055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>
                <a:latin typeface="Sylfaen" panose="010A0502050306030303" pitchFamily="18" charset="0"/>
              </a:rPr>
              <a:t>14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548319"/>
            <a:ext cx="1219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anose="010A0502050306030303" pitchFamily="18" charset="0"/>
              </a:rPr>
              <a:t>ნაყოფიერი ფენის დაზიანება-ეროზიის ყველაზე მაღალი რისკები არსებობს მიწის სამუშაოების შესრულებისას და სამშენებლო ობიექტის </a:t>
            </a:r>
            <a:r>
              <a:rPr lang="ka-GE" dirty="0" err="1" smtClean="0">
                <a:latin typeface="Sylfaen" panose="010A0502050306030303" pitchFamily="18" charset="0"/>
              </a:rPr>
              <a:t>მიმდებარედ</a:t>
            </a:r>
            <a:r>
              <a:rPr lang="ka-GE" dirty="0" smtClean="0">
                <a:latin typeface="Sylfaen" panose="010A0502050306030303" pitchFamily="18" charset="0"/>
              </a:rPr>
              <a:t> მძიმე ტექნიკის გადაადგილებისას.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anose="010A0502050306030303" pitchFamily="18" charset="0"/>
              </a:rPr>
              <a:t> აღნიშნულის შედეგად მოსალოდნელია ნიადაგის დატკეპნა, ეროზია და მისი ნაყოფიერების გაუარესება. ასეთი სახის ზემოქმედებების შემცირების ყველაზე მნიშვნელოვანი ღონისძიებაა სამუშაო ზონაში ნაყოფიერი ფენის წინასწარ მოხსნა და სათანადოდ შენახვა, მათ შემდგომ გამოყენებამდე.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anose="010A0502050306030303" pitchFamily="18" charset="0"/>
              </a:rPr>
              <a:t>მოხსნილი </a:t>
            </a:r>
            <a:r>
              <a:rPr lang="ka-GE" dirty="0" err="1" smtClean="0">
                <a:latin typeface="Sylfaen" panose="010A0502050306030303" pitchFamily="18" charset="0"/>
              </a:rPr>
              <a:t>ნიადაგოვანი</a:t>
            </a:r>
            <a:r>
              <a:rPr lang="ka-GE" dirty="0" smtClean="0">
                <a:latin typeface="Sylfaen" panose="010A0502050306030303" pitchFamily="18" charset="0"/>
              </a:rPr>
              <a:t> საფარი დასაწყობდება წინასწარ შერჩეულ ადგილებში, წყლის და ქარის ზემოქმედებისგან შეძლებისდაგვარად დაცულ ადგილებში. სამუშაოების დასრულების შემდგომ ნიადაგი გამოყენებული იქნება გზის განაპირა ზოლების სარეკულტივაციო სამუშაოებში.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>
                <a:latin typeface="Sylfaen" panose="010A0502050306030303" pitchFamily="18" charset="0"/>
              </a:rPr>
              <a:t>ნიადაგის ნაყოფიერი ფენის მოხსნის, შენახვის, გამოყენებისა და რეკულტივაციის </a:t>
            </a:r>
            <a:r>
              <a:rPr lang="ka-GE" dirty="0" smtClean="0">
                <a:latin typeface="Sylfaen" panose="010A0502050306030303" pitchFamily="18" charset="0"/>
              </a:rPr>
              <a:t>პროექტი - 224-ე </a:t>
            </a:r>
            <a:r>
              <a:rPr lang="ka-GE" dirty="0" err="1" smtClean="0">
                <a:latin typeface="Sylfaen" panose="010A0502050306030303" pitchFamily="18" charset="0"/>
              </a:rPr>
              <a:t>დადგ</a:t>
            </a:r>
            <a:r>
              <a:rPr lang="ka-GE" dirty="0" smtClean="0">
                <a:latin typeface="Sylfaen" panose="010A0502050306030303" pitchFamily="18" charset="0"/>
              </a:rPr>
              <a:t>.</a:t>
            </a:r>
            <a:endParaRPr lang="ka-GE" dirty="0">
              <a:latin typeface="Sylfaen" panose="010A0502050306030303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09256" y="96253"/>
            <a:ext cx="63199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sz="2000" b="1" dirty="0" smtClean="0">
                <a:latin typeface="Sylfaen" panose="010A0502050306030303" pitchFamily="18" charset="0"/>
              </a:rPr>
              <a:t>ზემოქმედება ნიადაგზე და დაბინძურების რისკები:</a:t>
            </a:r>
            <a:endParaRPr lang="en-US" sz="2000" b="1" dirty="0">
              <a:latin typeface="Sylfaen" panose="010A0502050306030303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3407182"/>
            <a:ext cx="1219200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sz="2000" b="1" dirty="0" smtClean="0">
                <a:latin typeface="Sylfaen" panose="010A0502050306030303" pitchFamily="18" charset="0"/>
              </a:rPr>
              <a:t>                                                             </a:t>
            </a:r>
            <a:r>
              <a:rPr lang="en-US" sz="2000" b="1" dirty="0" err="1" smtClean="0">
                <a:latin typeface="Sylfaen" panose="010A0502050306030303" pitchFamily="18" charset="0"/>
              </a:rPr>
              <a:t>შემარბილებელი</a:t>
            </a:r>
            <a:r>
              <a:rPr lang="en-US" sz="2000" b="1" dirty="0" smtClean="0">
                <a:latin typeface="Sylfaen" panose="010A0502050306030303" pitchFamily="18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</a:rPr>
              <a:t>ღონისძიებები</a:t>
            </a:r>
            <a:endParaRPr lang="en-US" sz="1200" b="1" dirty="0">
              <a:latin typeface="Sylfaen" panose="010A05020503060303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dirty="0">
                <a:latin typeface="Sylfaen" panose="010A0502050306030303" pitchFamily="18" charset="0"/>
              </a:rPr>
              <a:t>მოსამზადებელ </a:t>
            </a:r>
            <a:r>
              <a:rPr lang="en-US" dirty="0" err="1">
                <a:latin typeface="Sylfaen" panose="010A0502050306030303" pitchFamily="18" charset="0"/>
              </a:rPr>
              <a:t>და</a:t>
            </a:r>
            <a:r>
              <a:rPr lang="en-US" dirty="0">
                <a:latin typeface="Sylfaen" panose="010A0502050306030303" pitchFamily="18" charset="0"/>
              </a:rPr>
              <a:t> მშენებლობის </a:t>
            </a:r>
            <a:r>
              <a:rPr lang="en-US" dirty="0" smtClean="0">
                <a:latin typeface="Sylfaen" panose="010A0502050306030303" pitchFamily="18" charset="0"/>
              </a:rPr>
              <a:t>ეტაპზე</a:t>
            </a:r>
            <a:r>
              <a:rPr lang="ka-GE" dirty="0" smtClean="0">
                <a:latin typeface="Sylfaen" panose="010A0502050306030303" pitchFamily="18" charset="0"/>
              </a:rPr>
              <a:t> ნიადაგზე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ზემოქედების</a:t>
            </a:r>
            <a:r>
              <a:rPr lang="en-US" dirty="0">
                <a:latin typeface="Sylfaen" panose="010A0502050306030303" pitchFamily="18" charset="0"/>
              </a:rPr>
              <a:t>  </a:t>
            </a:r>
            <a:r>
              <a:rPr lang="en-US" dirty="0" err="1">
                <a:latin typeface="Sylfaen" panose="010A0502050306030303" pitchFamily="18" charset="0"/>
              </a:rPr>
              <a:t>შემცირება</a:t>
            </a:r>
            <a:r>
              <a:rPr lang="en-US" dirty="0">
                <a:latin typeface="Sylfaen" panose="010A0502050306030303" pitchFamily="18" charset="0"/>
              </a:rPr>
              <a:t>/</a:t>
            </a:r>
            <a:r>
              <a:rPr lang="en-US" dirty="0" err="1">
                <a:latin typeface="Sylfaen" panose="010A0502050306030303" pitchFamily="18" charset="0"/>
              </a:rPr>
              <a:t>კონტროლი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შესაძლებელი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იქნება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სამუშაოს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სწორი</a:t>
            </a:r>
            <a:r>
              <a:rPr lang="en-US" dirty="0">
                <a:latin typeface="Sylfaen" panose="010A0502050306030303" pitchFamily="18" charset="0"/>
              </a:rPr>
              <a:t> დაგეგმვის </a:t>
            </a:r>
            <a:r>
              <a:rPr lang="en-US" dirty="0" err="1">
                <a:latin typeface="Sylfaen" panose="010A0502050306030303" pitchFamily="18" charset="0"/>
              </a:rPr>
              <a:t>და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ისეთი</a:t>
            </a:r>
            <a:r>
              <a:rPr lang="en-US" dirty="0">
                <a:latin typeface="Sylfaen" panose="010A0502050306030303" pitchFamily="18" charset="0"/>
              </a:rPr>
              <a:t> შემარბილებელი ღონისძიებების </a:t>
            </a:r>
            <a:r>
              <a:rPr lang="en-US" dirty="0" err="1">
                <a:latin typeface="Sylfaen" panose="010A0502050306030303" pitchFamily="18" charset="0"/>
              </a:rPr>
              <a:t>გატარებით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როგორიცაა</a:t>
            </a:r>
            <a:r>
              <a:rPr lang="en-US" dirty="0" smtClean="0">
                <a:latin typeface="Sylfaen" panose="010A0502050306030303" pitchFamily="18" charset="0"/>
              </a:rPr>
              <a:t>:</a:t>
            </a:r>
            <a:endParaRPr lang="ka-GE" dirty="0">
              <a:latin typeface="Sylfaen" panose="010A05020503060303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n-US" sz="1000" dirty="0">
              <a:latin typeface="Sylfaen" panose="010A0502050306030303" pitchFamily="18" charset="0"/>
            </a:endParaRP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anose="010A0502050306030303" pitchFamily="18" charset="0"/>
              </a:rPr>
              <a:t>არსებული </a:t>
            </a:r>
            <a:r>
              <a:rPr lang="en-US" dirty="0" err="1" smtClean="0">
                <a:latin typeface="Sylfaen" panose="010A0502050306030303" pitchFamily="18" charset="0"/>
              </a:rPr>
              <a:t>მცენარეული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საფარის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მაქსიმალური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შენარჩუნება</a:t>
            </a:r>
            <a:r>
              <a:rPr lang="en-US" dirty="0">
                <a:latin typeface="Sylfaen" panose="010A0502050306030303" pitchFamily="18" charset="0"/>
              </a:rPr>
              <a:t>; </a:t>
            </a: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Sylfaen" panose="010A0502050306030303" pitchFamily="18" charset="0"/>
              </a:rPr>
              <a:t>ნაყოფიერი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ნიადაგის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ფენის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დაკარგვის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პრევენციის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მიზნით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ნაყოფიერი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ფენის</a:t>
            </a:r>
            <a:r>
              <a:rPr lang="en-US" dirty="0">
                <a:latin typeface="Sylfaen" panose="010A0502050306030303" pitchFamily="18" charset="0"/>
              </a:rPr>
              <a:t>  </a:t>
            </a:r>
            <a:r>
              <a:rPr lang="en-US" dirty="0" err="1">
                <a:latin typeface="Sylfaen" panose="010A0502050306030303" pitchFamily="18" charset="0"/>
              </a:rPr>
              <a:t>მოხსნა</a:t>
            </a:r>
            <a:r>
              <a:rPr lang="en-US" dirty="0">
                <a:latin typeface="Sylfaen" panose="010A0502050306030303" pitchFamily="18" charset="0"/>
              </a:rPr>
              <a:t> (</a:t>
            </a:r>
            <a:r>
              <a:rPr lang="en-US" dirty="0" err="1">
                <a:latin typeface="Sylfaen" panose="010A0502050306030303" pitchFamily="18" charset="0"/>
              </a:rPr>
              <a:t>სადაც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ეს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შესაძლებელია</a:t>
            </a:r>
            <a:r>
              <a:rPr lang="en-US" dirty="0">
                <a:latin typeface="Sylfaen" panose="010A0502050306030303" pitchFamily="18" charset="0"/>
              </a:rPr>
              <a:t>) </a:t>
            </a:r>
            <a:r>
              <a:rPr lang="en-US" dirty="0" err="1" smtClean="0">
                <a:latin typeface="Sylfaen" panose="010A0502050306030303" pitchFamily="18" charset="0"/>
              </a:rPr>
              <a:t>და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განთავსდება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დროებით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ნაყარში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ტერიტორიის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რეკულტივაციისას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ხელახლა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გამოყენებამდე</a:t>
            </a:r>
            <a:r>
              <a:rPr lang="en-US" dirty="0">
                <a:latin typeface="Sylfaen" panose="010A0502050306030303" pitchFamily="18" charset="0"/>
              </a:rPr>
              <a:t>; </a:t>
            </a: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Sylfaen" panose="010A0502050306030303" pitchFamily="18" charset="0"/>
              </a:rPr>
              <a:t>ნაყოფიერი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ნიადაგის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ფენის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ხარისხის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შენარჩუნებისთვის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ნაყოფიერი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ნიადაგის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ქვენიადაგისგან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განცალკევებით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დასაწყობება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მათი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შერევის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თავიდან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ასაცილებლად</a:t>
            </a:r>
            <a:r>
              <a:rPr lang="en-US" dirty="0" smtClean="0">
                <a:latin typeface="Sylfaen" panose="010A0502050306030303" pitchFamily="18" charset="0"/>
              </a:rPr>
              <a:t>;. </a:t>
            </a:r>
            <a:endParaRPr lang="en-US" dirty="0">
              <a:latin typeface="Sylfaen" panose="010A0502050306030303" pitchFamily="18" charset="0"/>
            </a:endParaRPr>
          </a:p>
          <a:p>
            <a:pPr marL="569913" indent="-280988" algn="just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Sylfaen" panose="010A0502050306030303" pitchFamily="18" charset="0"/>
              </a:rPr>
              <a:t>ნაყოფიერი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ნიადაგი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მოიხსნა-დასაწყობებისას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მოქმედი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ნორმების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დაცვა</a:t>
            </a:r>
            <a:r>
              <a:rPr lang="ka-GE" dirty="0">
                <a:latin typeface="Sylfaen" panose="010A0502050306030303" pitchFamily="18" charset="0"/>
              </a:rPr>
              <a:t> </a:t>
            </a:r>
            <a:r>
              <a:rPr lang="ka-GE" dirty="0" smtClean="0">
                <a:latin typeface="Sylfaen" panose="010A0502050306030303" pitchFamily="18" charset="0"/>
              </a:rPr>
              <a:t>და სხვ.</a:t>
            </a:r>
            <a:endParaRPr lang="en-US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92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169229" y="105040"/>
            <a:ext cx="44413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sz="2000" b="1" dirty="0" smtClean="0"/>
              <a:t>ზემოქმედება ბუნებრივ გარემოზე</a:t>
            </a:r>
            <a:endParaRPr lang="en-US" sz="2000" b="1" dirty="0"/>
          </a:p>
        </p:txBody>
      </p:sp>
      <p:sp>
        <p:nvSpPr>
          <p:cNvPr id="2" name="Rectangle 1"/>
          <p:cNvSpPr/>
          <p:nvPr/>
        </p:nvSpPr>
        <p:spPr>
          <a:xfrm>
            <a:off x="0" y="626448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 smtClean="0">
                <a:latin typeface="Sylfaen" panose="010A0502050306030303" pitchFamily="18" charset="0"/>
              </a:rPr>
              <a:t>პროექტის სხვადასხვა ეტაპზე ადგილი ექნება ზემოქმედებას ბიოლოგიურ გარემოზე (მცენარეულ საფარზე, ხმელეთის და წყლის ცხოველთა სამყაროზე). 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ka-GE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b="1" dirty="0" smtClean="0">
                <a:latin typeface="Sylfaen" panose="010A0502050306030303" pitchFamily="18" charset="0"/>
              </a:rPr>
              <a:t>მცენარეული საფარი/ფლორა - გავლენა მცენარეულ საფარზე  დაკავშირებულია:</a:t>
            </a:r>
            <a:r>
              <a:rPr lang="ka-GE" dirty="0" smtClean="0">
                <a:latin typeface="Sylfaen" panose="010A0502050306030303" pitchFamily="18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ka-GE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anose="010A0502050306030303" pitchFamily="18" charset="0"/>
              </a:rPr>
              <a:t>გასხვისების ზოლში მცენარეული საფარის </a:t>
            </a:r>
            <a:r>
              <a:rPr lang="ka-GE" dirty="0" err="1" smtClean="0">
                <a:latin typeface="Sylfaen" panose="010A0502050306030303" pitchFamily="18" charset="0"/>
              </a:rPr>
              <a:t>მოცილებასთან</a:t>
            </a:r>
            <a:r>
              <a:rPr lang="ka-GE" dirty="0" smtClean="0">
                <a:latin typeface="Sylfaen" panose="010A0502050306030303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anose="010A0502050306030303" pitchFamily="18" charset="0"/>
              </a:rPr>
              <a:t>ნიადაგის </a:t>
            </a:r>
            <a:r>
              <a:rPr lang="ka-GE" dirty="0" err="1" smtClean="0">
                <a:latin typeface="Sylfaen" panose="010A0502050306030303" pitchFamily="18" charset="0"/>
              </a:rPr>
              <a:t>დატკეპნასთან</a:t>
            </a:r>
            <a:r>
              <a:rPr lang="ka-GE" dirty="0" smtClean="0">
                <a:latin typeface="Sylfaen" panose="010A0502050306030303" pitchFamily="18" charset="0"/>
              </a:rPr>
              <a:t> და დაბინძურებასთან - რამაც შეიძლება დააზიანოს არსებული მცენარეული საფარი და ხელი შეუშალოს მოზარდ-აღმონაცენს;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anose="010A0502050306030303" pitchFamily="18" charset="0"/>
              </a:rPr>
              <a:t>მიწის ზედაპირის ხელოვნური საფარით შეცვლასთან - რის შედეგადაც იკარგება მცენარეული საფარისთვის „ხელმისაწვდომი‟ ფართობები;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anose="010A0502050306030303" pitchFamily="18" charset="0"/>
              </a:rPr>
              <a:t> მცენარეული საფარის მოხსნის შედეგად ეროზიული პროცესების რისკის ამაღლებასთან.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 smtClean="0">
              <a:latin typeface="Sylfaen" panose="010A050205030603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b="1" dirty="0">
                <a:latin typeface="Sylfaen" panose="010A0502050306030303" pitchFamily="18" charset="0"/>
              </a:rPr>
              <a:t>ფაუნა - მშენებლობის გავლენა ფაუნაზე ზოგადად მოიცავს</a:t>
            </a:r>
            <a:r>
              <a:rPr lang="ka-GE" b="1" dirty="0" smtClean="0">
                <a:latin typeface="Sylfaen" panose="010A0502050306030303" pitchFamily="18" charset="0"/>
              </a:rPr>
              <a:t>:</a:t>
            </a:r>
          </a:p>
          <a:p>
            <a:endParaRPr lang="ka-GE" dirty="0">
              <a:latin typeface="Sylfaen" panose="010A050205030603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>
                <a:latin typeface="Sylfaen" panose="010A0502050306030303" pitchFamily="18" charset="0"/>
              </a:rPr>
              <a:t>მცენარეული </a:t>
            </a:r>
            <a:r>
              <a:rPr lang="ka-GE" dirty="0">
                <a:latin typeface="Sylfaen" panose="010A0502050306030303" pitchFamily="18" charset="0"/>
              </a:rPr>
              <a:t>საფარის მოცილების შედეგად თავშესაფრის დაკარგვას;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>
                <a:latin typeface="Sylfaen" panose="010A0502050306030303" pitchFamily="18" charset="0"/>
              </a:rPr>
              <a:t>საგზაო ავარიებით გამოწვეულ ცხოველთა დაღუპვას;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>
                <a:latin typeface="Sylfaen" panose="010A0502050306030303" pitchFamily="18" charset="0"/>
              </a:rPr>
              <a:t>წყლის </a:t>
            </a:r>
            <a:r>
              <a:rPr lang="ka-GE" dirty="0" err="1">
                <a:latin typeface="Sylfaen" panose="010A0502050306030303" pitchFamily="18" charset="0"/>
              </a:rPr>
              <a:t>სიმღვრივის</a:t>
            </a:r>
            <a:r>
              <a:rPr lang="ka-GE" dirty="0">
                <a:latin typeface="Sylfaen" panose="010A0502050306030303" pitchFamily="18" charset="0"/>
              </a:rPr>
              <a:t> მომატებით/დაბინძურებით (მდინარის გადაკვეთებში) გამოწვეულ ზემოქმედებას წყლის ბინადრებზე;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>
                <a:latin typeface="Sylfaen" panose="010A0502050306030303" pitchFamily="18" charset="0"/>
              </a:rPr>
              <a:t>დაღვრილი საწვავის/ზეთის, ნარჩენების არასათანადო მართვის შედეგად დაბინძურებული ნიადაგითა და/ან წყლით გამოწვეულ არაპირდაპირ ზემოქმედებას.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>
                <a:latin typeface="Sylfaen" panose="010A0502050306030303" pitchFamily="18" charset="0"/>
              </a:rPr>
              <a:t>ნიადაგის დატკეპნის, გზის საფარის მოწყობისას მიწის ზედაპირის „დახურვის“ გამო პოტენციურ ზემოქმედებას </a:t>
            </a:r>
            <a:r>
              <a:rPr lang="ka-GE" dirty="0" err="1">
                <a:latin typeface="Sylfaen" panose="010A0502050306030303" pitchFamily="18" charset="0"/>
              </a:rPr>
              <a:t>უხერხემლმოებზე</a:t>
            </a:r>
            <a:r>
              <a:rPr lang="ka-GE" dirty="0">
                <a:latin typeface="Sylfaen" panose="010A0502050306030303" pitchFamily="18" charset="0"/>
              </a:rPr>
              <a:t> და სხვ</a:t>
            </a:r>
            <a:r>
              <a:rPr lang="ka-GE" dirty="0" smtClean="0">
                <a:latin typeface="Sylfaen" panose="010A0502050306030303" pitchFamily="18" charset="0"/>
              </a:rPr>
              <a:t>.</a:t>
            </a:r>
            <a:r>
              <a:rPr lang="ka-GE" dirty="0" smtClean="0"/>
              <a:t>  </a:t>
            </a:r>
            <a:endParaRPr lang="ka-GE" dirty="0"/>
          </a:p>
        </p:txBody>
      </p:sp>
    </p:spTree>
    <p:extLst>
      <p:ext uri="{BB962C8B-B14F-4D97-AF65-F5344CB8AC3E}">
        <p14:creationId xmlns:p14="http://schemas.microsoft.com/office/powerpoint/2010/main" val="332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957638" y="121255"/>
            <a:ext cx="39827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2000" b="1" dirty="0" smtClean="0"/>
              <a:t>შემარბილებელი ღონისძიებები</a:t>
            </a:r>
            <a:endParaRPr lang="en-US" sz="2000" b="1" dirty="0"/>
          </a:p>
        </p:txBody>
      </p:sp>
      <p:sp>
        <p:nvSpPr>
          <p:cNvPr id="3" name="Rectangle 2"/>
          <p:cNvSpPr/>
          <p:nvPr/>
        </p:nvSpPr>
        <p:spPr>
          <a:xfrm>
            <a:off x="1" y="812165"/>
            <a:ext cx="1219199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 smtClean="0"/>
              <a:t>მოსამზადებელ და მშენებლობის ეტაპზე მცენარეულ საფარზე ზემოქმედების შემცირება/კონტროლი შესაძლებელი იქნება სამუშაოს სწორი დაგეგმვის და ისეთი შემარბილებელი ღონისძიებების გატარებით, როგორიცაა: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მისასვლელი </a:t>
            </a:r>
            <a:r>
              <a:rPr lang="ka-GE" dirty="0"/>
              <a:t>გზების, მანქანა/დანადგარების სადგომების,  საზღვრების მკაცრი დაცვა;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გადაადგილების </a:t>
            </a:r>
            <a:r>
              <a:rPr lang="ka-GE" dirty="0"/>
              <a:t>დადგენილი მარშრუტიდან გადახვევის აკრძალვა;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არსებული მცენარეული </a:t>
            </a:r>
            <a:r>
              <a:rPr lang="ka-GE" dirty="0"/>
              <a:t>საფარის მაქსიმალური შენარჩუნება;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ნარჩენების </a:t>
            </a:r>
            <a:r>
              <a:rPr lang="ka-GE" dirty="0"/>
              <a:t>მართვა - ტერიტორიის რეგულარული დასუფთავება, ნარჩენების მართვა ტიპის და კლასის შესაბამისად;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დარღვეული </a:t>
            </a:r>
            <a:r>
              <a:rPr lang="ka-GE" dirty="0"/>
              <a:t>ტერიტორიების რეკულტივაცია სამუშაოების დასრულების შემდეგ;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სამუშაოების </a:t>
            </a:r>
            <a:r>
              <a:rPr lang="ka-GE" dirty="0"/>
              <a:t>წარმოების დროს მონიტორინგის წარმოება. </a:t>
            </a:r>
            <a:endParaRPr lang="ka-G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 smtClean="0"/>
              <a:t>ფაუნაზე </a:t>
            </a:r>
            <a:r>
              <a:rPr lang="ka-GE" dirty="0"/>
              <a:t>ზემოქმედების შესარბილებლად ექსპლოატაციის ეტაპზე გასათვალისწინებელია: </a:t>
            </a:r>
            <a:endParaRPr lang="ka-GE" dirty="0" smtClean="0"/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ka-GE" sz="9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მცენარეული </a:t>
            </a:r>
            <a:r>
              <a:rPr lang="ka-GE" dirty="0"/>
              <a:t>საფარზე, წყალზე, ნიადაგზე ზემოქმედების </a:t>
            </a:r>
            <a:r>
              <a:rPr lang="ka-GE" dirty="0" smtClean="0"/>
              <a:t>შესაბამისი შემარბილებელი </a:t>
            </a:r>
            <a:r>
              <a:rPr lang="ka-GE" dirty="0"/>
              <a:t>ღონისძიებების გატარება;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მანქანის </a:t>
            </a:r>
            <a:r>
              <a:rPr lang="ka-GE" dirty="0"/>
              <a:t>სიგნალის აკრძალვა (გარდა უსაფრთხოებისთვის აუცილებელი შემთხვევებისა) ცხოველთა შეშფოთების თავიდან ასაცილებლად;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სამუშაოს </a:t>
            </a:r>
            <a:r>
              <a:rPr lang="ka-GE" dirty="0"/>
              <a:t>დაგეგმვის და წარმოებისას ცხოველთა (თევზის ჩათვლით) სამყაროსთვის </a:t>
            </a:r>
            <a:r>
              <a:rPr lang="ka-GE" dirty="0" err="1" smtClean="0"/>
              <a:t>სენსიტიური</a:t>
            </a:r>
            <a:r>
              <a:rPr lang="ka-GE" dirty="0" smtClean="0"/>
              <a:t> </a:t>
            </a:r>
            <a:r>
              <a:rPr lang="ka-GE" dirty="0"/>
              <a:t>პერიოდების გათვალისწინება;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წყლისა </a:t>
            </a:r>
            <a:r>
              <a:rPr lang="ka-GE" dirty="0"/>
              <a:t>და წყალზე დამოკიდებულ სახეობებზე შესაძლო ზემოქმედების კონტროლის მიზნით, </a:t>
            </a:r>
            <a:r>
              <a:rPr lang="ka-GE" dirty="0" smtClean="0"/>
              <a:t>ზემოქმედების თავიდან აცილებასა და საჭიროების შემთხვევაში საკომპენსაციო  ღონისძიებების განსასაზღვრად  მოკლევადიანი (მშენებლობის პერიოდით შემოსაზღვრული) მონიტორინგის წარმოება;  </a:t>
            </a:r>
            <a:endParaRPr lang="ka-GE" dirty="0"/>
          </a:p>
        </p:txBody>
      </p:sp>
    </p:spTree>
    <p:extLst>
      <p:ext uri="{BB962C8B-B14F-4D97-AF65-F5344CB8AC3E}">
        <p14:creationId xmlns:p14="http://schemas.microsoft.com/office/powerpoint/2010/main" val="336864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8620" y="1249256"/>
            <a:ext cx="87560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მშენებლობის </a:t>
            </a:r>
            <a:r>
              <a:rPr lang="ka-GE" sz="2000" dirty="0"/>
              <a:t>დროს, როგორც წესი, მნიშვნელოვანი რაოდენობის სამუშაო ძალისა და აღჭურვილობის მობილიზებაა საჭირო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ძალიან </a:t>
            </a:r>
            <a:r>
              <a:rPr lang="ka-GE" sz="2000" dirty="0"/>
              <a:t>მნიშვნელოვანია სათანადო საცხოვრებელი, სანიტარული და ჯანმრთელობის დაცვისთვის საჭირო პირობების შექმნა გზის მშენებლობაზე დასაქმებული ადამიანებისთვის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84"/>
          <a:stretch/>
        </p:blipFill>
        <p:spPr>
          <a:xfrm>
            <a:off x="8985380" y="1399591"/>
            <a:ext cx="2907418" cy="319106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8619" y="3112920"/>
            <a:ext cx="87560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ბანაკში და ობიექტებზე უზრუნველყოფილი უნდა იყოს ყველა სახის საყოფაცხოვრებო ინფრასტრუქტურის (საწარმოო ეზო, </a:t>
            </a:r>
            <a:r>
              <a:rPr lang="ka-GE" sz="2000" dirty="0" err="1"/>
              <a:t>სასაწყობე</a:t>
            </a:r>
            <a:r>
              <a:rPr lang="ka-GE" sz="2000" dirty="0"/>
              <a:t> მეურნეობები, გარაჟები და ტექნიკის სარემონტო უბნები და სხვ.) წყალმომარაგებისა და სანიტარული უზრუნველყოფა სრულად უნდა შეესაბამებოდეს არსებულ ჯანდაცვისა და უსაფრთხოების მოთხოვნებს.</a:t>
            </a:r>
          </a:p>
        </p:txBody>
      </p:sp>
      <p:sp>
        <p:nvSpPr>
          <p:cNvPr id="6" name="Rectangle 5"/>
          <p:cNvSpPr/>
          <p:nvPr/>
        </p:nvSpPr>
        <p:spPr>
          <a:xfrm>
            <a:off x="3080842" y="250077"/>
            <a:ext cx="52293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ka-GE" sz="2000" b="1" dirty="0"/>
              <a:t>ადამიანის ჯანმრთელობა და უსაფრთხოება</a:t>
            </a:r>
          </a:p>
        </p:txBody>
      </p:sp>
    </p:spTree>
    <p:extLst>
      <p:ext uri="{BB962C8B-B14F-4D97-AF65-F5344CB8AC3E}">
        <p14:creationId xmlns:p14="http://schemas.microsoft.com/office/powerpoint/2010/main" val="20830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Shape 1430"/>
          <p:cNvSpPr txBox="1">
            <a:spLocks noGrp="1"/>
          </p:cNvSpPr>
          <p:nvPr>
            <p:ph type="title"/>
          </p:nvPr>
        </p:nvSpPr>
        <p:spPr>
          <a:xfrm>
            <a:off x="0" y="2056287"/>
            <a:ext cx="12192000" cy="1325700"/>
          </a:xfrm>
          <a:prstGeom prst="rect">
            <a:avLst/>
          </a:prstGeom>
        </p:spPr>
        <p:txBody>
          <a:bodyPr lIns="121900" tIns="121900" rIns="121900" bIns="121900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ka-GE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გმადლობთ ყურადღებისთვის !</a:t>
            </a:r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705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>
                <a:latin typeface="Sylfaen" panose="010A0502050306030303" pitchFamily="18" charset="0"/>
              </a:rPr>
              <a:t>2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9" name="Shape 943"/>
          <p:cNvSpPr txBox="1">
            <a:spLocks/>
          </p:cNvSpPr>
          <p:nvPr/>
        </p:nvSpPr>
        <p:spPr>
          <a:xfrm>
            <a:off x="0" y="-1"/>
            <a:ext cx="12192000" cy="488873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/>
            <a:r>
              <a:rPr lang="ka-GE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anose="010A0502050306030303" pitchFamily="18" charset="0"/>
                <a:cs typeface="Arial" charset="0"/>
              </a:rPr>
              <a:t>პროექტის მიზანი და საკანონმდებლო საფუძველი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1256" y="794120"/>
            <a:ext cx="116539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LU" sz="2000" dirty="0">
                <a:latin typeface="Sylfaen" panose="010A0502050306030303" pitchFamily="18" charset="0"/>
              </a:rPr>
              <a:t>ქვეყნის </a:t>
            </a:r>
            <a:r>
              <a:rPr lang="de-LU" sz="2000" dirty="0" smtClean="0">
                <a:latin typeface="Sylfaen" panose="010A0502050306030303" pitchFamily="18" charset="0"/>
              </a:rPr>
              <a:t>ეკონომიკური განვითარების თვალსაზრისით ინფრასტრუქტურის განვითარებას უმთავრესი როლი ენიჭება, ამ მხრივ კი</a:t>
            </a:r>
            <a:r>
              <a:rPr lang="de-LU" sz="2000" dirty="0">
                <a:latin typeface="Sylfaen" panose="010A0502050306030303" pitchFamily="18" charset="0"/>
              </a:rPr>
              <a:t>, </a:t>
            </a:r>
            <a:r>
              <a:rPr lang="de-LU" sz="2000" dirty="0" smtClean="0">
                <a:latin typeface="Sylfaen" panose="010A0502050306030303" pitchFamily="18" charset="0"/>
              </a:rPr>
              <a:t>როგორც </a:t>
            </a:r>
            <a:r>
              <a:rPr lang="de-LU" sz="2000" dirty="0">
                <a:latin typeface="Sylfaen" panose="010A0502050306030303" pitchFamily="18" charset="0"/>
              </a:rPr>
              <a:t>სახელმწიფო ასევე ადგილობრივი მნიშვნელობის საგზაო ქსელის გაუმჯობესება მნიშვნელოვან ფაქტორებს </a:t>
            </a:r>
            <a:r>
              <a:rPr lang="de-LU" sz="2000" dirty="0" smtClean="0">
                <a:latin typeface="Sylfaen" panose="010A0502050306030303" pitchFamily="18" charset="0"/>
              </a:rPr>
              <a:t>განაპირობებს. </a:t>
            </a:r>
            <a:endParaRPr lang="en-US" sz="2000" dirty="0">
              <a:latin typeface="Sylfaen" panose="010A0502050306030303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1256" y="2904047"/>
            <a:ext cx="11653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საქართველოში სხვადასხვა სახის საქმიანობების </a:t>
            </a:r>
            <a:r>
              <a:rPr lang="ka-GE" sz="2000" dirty="0" smtClean="0">
                <a:latin typeface="Sylfaen" panose="010A0502050306030303" pitchFamily="18" charset="0"/>
                <a:ea typeface="Calibri"/>
                <a:cs typeface="Times New Roman"/>
              </a:rPr>
              <a:t>განხორციელებისას 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გარემოზე ზემოქმედების შეფასების, შესაბამისი გარემოსდაცვითი გადაწყვეტილების მიღების, საზოგადოების მონაწილეობისა და ექსპერტიზის ჩატარების პროცედურები რეგულირდება 2017 წლის 1 ივნისს მიღებული საქართველოს კანონის </a:t>
            </a:r>
            <a:r>
              <a:rPr lang="ka-GE" sz="2000" b="1" dirty="0">
                <a:latin typeface="Sylfaen" panose="010A0502050306030303" pitchFamily="18" charset="0"/>
                <a:ea typeface="Calibri"/>
                <a:cs typeface="Times New Roman"/>
              </a:rPr>
              <a:t>„გარემოსდაცვითი შეფასების კოდექსი“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-ს მოთხოვნების </a:t>
            </a:r>
            <a:r>
              <a:rPr lang="ka-GE" sz="2000" dirty="0" smtClean="0">
                <a:latin typeface="Sylfaen" panose="010A0502050306030303" pitchFamily="18" charset="0"/>
                <a:ea typeface="Calibri"/>
                <a:cs typeface="Times New Roman"/>
              </a:rPr>
              <a:t>შესაბამისად, რომლის მიხედვითაც 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სხვადასხვა შინაარსის საქმიანობები გაწერილია კოდექსის </a:t>
            </a:r>
            <a:r>
              <a:rPr lang="en-US" sz="2000" dirty="0">
                <a:latin typeface="Sylfaen" panose="010A0502050306030303" pitchFamily="18" charset="0"/>
                <a:ea typeface="Calibri"/>
                <a:cs typeface="Times New Roman"/>
              </a:rPr>
              <a:t>I 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და</a:t>
            </a:r>
            <a:r>
              <a:rPr lang="en-US" sz="2000" dirty="0">
                <a:latin typeface="Sylfaen" panose="010A0502050306030303" pitchFamily="18" charset="0"/>
                <a:ea typeface="Calibri"/>
                <a:cs typeface="Times New Roman"/>
              </a:rPr>
              <a:t> II 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დანართებში. I დანართით გათვალისწინებული საქმიანობები ექვემდებარება </a:t>
            </a:r>
            <a:r>
              <a:rPr lang="ka-GE" sz="2000" dirty="0" smtClean="0">
                <a:latin typeface="Sylfaen" panose="010A0502050306030303" pitchFamily="18" charset="0"/>
                <a:ea typeface="Calibri"/>
                <a:cs typeface="Times New Roman"/>
              </a:rPr>
              <a:t>გარემოზე ზემოქმედების შეფასები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ს</a:t>
            </a:r>
            <a:r>
              <a:rPr lang="ka-GE" sz="2000" dirty="0" smtClean="0">
                <a:latin typeface="Sylfaen" panose="010A0502050306030303" pitchFamily="18" charset="0"/>
                <a:ea typeface="Calibri"/>
                <a:cs typeface="Times New Roman"/>
              </a:rPr>
              <a:t> (</a:t>
            </a:r>
            <a:r>
              <a:rPr lang="ka-GE" sz="2000" dirty="0" err="1" smtClean="0">
                <a:latin typeface="Sylfaen" panose="010A0502050306030303" pitchFamily="18" charset="0"/>
                <a:ea typeface="Calibri"/>
                <a:cs typeface="Times New Roman"/>
              </a:rPr>
              <a:t>გზშ</a:t>
            </a:r>
            <a:r>
              <a:rPr lang="ka-GE" sz="2000" dirty="0" smtClean="0">
                <a:latin typeface="Sylfaen" panose="010A0502050306030303" pitchFamily="18" charset="0"/>
                <a:ea typeface="Calibri"/>
                <a:cs typeface="Times New Roman"/>
              </a:rPr>
              <a:t>) 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პროცედურას, ხოლო II დანართის შემთხვევაში – საქმიანობამ უნდა გაიაროს </a:t>
            </a:r>
            <a:r>
              <a:rPr lang="ka-GE" sz="2000" dirty="0" err="1">
                <a:latin typeface="Sylfaen" panose="010A0502050306030303" pitchFamily="18" charset="0"/>
                <a:ea typeface="Calibri"/>
                <a:cs typeface="Times New Roman"/>
              </a:rPr>
              <a:t>სკრინინგის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 პროცედურა, რომელიც განსაზღვრავს </a:t>
            </a:r>
            <a:r>
              <a:rPr lang="ka-GE" sz="2000" dirty="0" err="1">
                <a:latin typeface="Sylfaen" panose="010A0502050306030303" pitchFamily="18" charset="0"/>
                <a:ea typeface="Calibri"/>
                <a:cs typeface="Times New Roman"/>
              </a:rPr>
              <a:t>გზშ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-ს პროცედურის საჭიროებას. </a:t>
            </a:r>
          </a:p>
          <a:p>
            <a:pPr algn="just"/>
            <a:endParaRPr lang="ka-GE" sz="2000" dirty="0" smtClean="0">
              <a:latin typeface="Sylfaen" panose="010A0502050306030303" pitchFamily="18" charset="0"/>
              <a:ea typeface="Calibri"/>
              <a:cs typeface="Times New Roman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წინამდებარე დოკუმენტში განსახილველი პროექტი განეკუთვნება </a:t>
            </a:r>
            <a:r>
              <a:rPr lang="en-US" sz="2000" dirty="0">
                <a:latin typeface="Sylfaen" panose="010A0502050306030303" pitchFamily="18" charset="0"/>
                <a:ea typeface="Calibri"/>
                <a:cs typeface="Times New Roman"/>
              </a:rPr>
              <a:t>I 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დანართით გათვალისწინებულ საქმიანობას, </a:t>
            </a:r>
            <a:r>
              <a:rPr lang="ka-GE" sz="2000" dirty="0" smtClean="0">
                <a:latin typeface="Sylfaen" panose="010A0502050306030303" pitchFamily="18" charset="0"/>
                <a:ea typeface="Calibri"/>
                <a:cs typeface="Times New Roman"/>
              </a:rPr>
              <a:t>შესაბამისად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, პროექტი ექვემდებარება </a:t>
            </a:r>
            <a:r>
              <a:rPr lang="ka-GE" sz="2000" dirty="0" err="1">
                <a:latin typeface="Sylfaen" panose="010A0502050306030303" pitchFamily="18" charset="0"/>
                <a:ea typeface="Calibri"/>
                <a:cs typeface="Times New Roman"/>
              </a:rPr>
              <a:t>გზშ</a:t>
            </a:r>
            <a:r>
              <a:rPr lang="ka-GE" sz="2000" dirty="0">
                <a:latin typeface="Sylfaen" panose="010A0502050306030303" pitchFamily="18" charset="0"/>
                <a:ea typeface="Calibri"/>
                <a:cs typeface="Times New Roman"/>
              </a:rPr>
              <a:t>-ს პროცედურას. </a:t>
            </a:r>
            <a:endParaRPr lang="en-US" sz="2000" dirty="0">
              <a:latin typeface="Sylfaen" panose="010A0502050306030303" pitchFamily="18" charset="0"/>
              <a:ea typeface="Calibri"/>
              <a:cs typeface="Times New Roman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>
              <a:latin typeface="Sylfaen" panose="010A0502050306030303" pitchFamily="18" charset="0"/>
              <a:ea typeface="Calibri"/>
              <a:cs typeface="Times New Roman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>
              <a:latin typeface="Sylfaen" panose="010A0502050306030303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1256" y="1966327"/>
            <a:ext cx="11653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>
                <a:latin typeface="Sylfaen" panose="010A0502050306030303" pitchFamily="18" charset="0"/>
              </a:rPr>
              <a:t>სატრანსპორტო სექტორის განვითარება </a:t>
            </a:r>
            <a:r>
              <a:rPr lang="ka-GE" sz="2000" dirty="0" smtClean="0">
                <a:latin typeface="Sylfaen" panose="010A0502050306030303" pitchFamily="18" charset="0"/>
              </a:rPr>
              <a:t>აუცილებელია სათანადო </a:t>
            </a:r>
            <a:r>
              <a:rPr lang="ka-GE" sz="2000" dirty="0">
                <a:latin typeface="Sylfaen" panose="010A0502050306030303" pitchFamily="18" charset="0"/>
              </a:rPr>
              <a:t>ეკონომიკური ზრდისთვის, და საქართველოს მოსახლეობის ცხოვრების </a:t>
            </a:r>
            <a:r>
              <a:rPr lang="ka-GE" sz="2000" dirty="0" smtClean="0">
                <a:latin typeface="Sylfaen" panose="010A0502050306030303" pitchFamily="18" charset="0"/>
              </a:rPr>
              <a:t>პირობების გასაუმჯობესებლად</a:t>
            </a:r>
            <a:r>
              <a:rPr lang="ka-GE" sz="2000" dirty="0">
                <a:latin typeface="Sylfaen" panose="010A0502050306030303" pitchFamily="18" charset="0"/>
              </a:rPr>
              <a:t>.</a:t>
            </a:r>
            <a:endParaRPr lang="en-US" sz="2000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60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284376" y="395096"/>
            <a:ext cx="485902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a-GE" sz="2200" b="1" dirty="0"/>
              <a:t>არსებული </a:t>
            </a:r>
            <a:r>
              <a:rPr lang="ka-GE" sz="2200" b="1" dirty="0" smtClean="0"/>
              <a:t>ხიდის მოკლე მიმოხილვა</a:t>
            </a:r>
            <a:endParaRPr lang="en-US" sz="2200" b="1" dirty="0"/>
          </a:p>
        </p:txBody>
      </p:sp>
      <p:sp>
        <p:nvSpPr>
          <p:cNvPr id="19" name="Rectangle 18"/>
          <p:cNvSpPr/>
          <p:nvPr/>
        </p:nvSpPr>
        <p:spPr>
          <a:xfrm>
            <a:off x="84615" y="1190356"/>
            <a:ext cx="115584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000" dirty="0"/>
              <a:t>არსებული ხიდი წარმოადგენს </a:t>
            </a:r>
            <a:r>
              <a:rPr lang="ka-GE" sz="2000" dirty="0" smtClean="0"/>
              <a:t>ერთ </a:t>
            </a:r>
            <a:r>
              <a:rPr lang="ka-GE" sz="2000" dirty="0" err="1" smtClean="0"/>
              <a:t>მალიან</a:t>
            </a:r>
            <a:r>
              <a:rPr lang="ka-GE" sz="2000" dirty="0" smtClean="0"/>
              <a:t> ჭრილ </a:t>
            </a:r>
            <a:r>
              <a:rPr lang="ka-GE" sz="2000" dirty="0" err="1" smtClean="0"/>
              <a:t>კოჭურ</a:t>
            </a:r>
            <a:r>
              <a:rPr lang="ka-GE" sz="2000" dirty="0" smtClean="0"/>
              <a:t> სისტემას, </a:t>
            </a:r>
            <a:r>
              <a:rPr lang="ka-GE" sz="2000" dirty="0"/>
              <a:t>მალის </a:t>
            </a:r>
            <a:r>
              <a:rPr lang="ka-GE" sz="2000" dirty="0" err="1"/>
              <a:t>ნაშენად</a:t>
            </a:r>
            <a:r>
              <a:rPr lang="ka-GE" sz="2000" dirty="0"/>
              <a:t> </a:t>
            </a:r>
            <a:r>
              <a:rPr lang="ka-GE" sz="2000" dirty="0" smtClean="0"/>
              <a:t>გამოყენებულია 15 </a:t>
            </a:r>
            <a:r>
              <a:rPr lang="ka-GE" sz="2000" dirty="0"/>
              <a:t>მ. სიგრძის </a:t>
            </a:r>
            <a:r>
              <a:rPr lang="ka-GE" sz="2000" dirty="0" smtClean="0"/>
              <a:t>რკინა </a:t>
            </a:r>
            <a:r>
              <a:rPr lang="ka-GE" sz="2000" dirty="0"/>
              <a:t>ბეტონის </a:t>
            </a:r>
            <a:r>
              <a:rPr lang="ka-GE" sz="2000" dirty="0" err="1"/>
              <a:t>დიაფრაგმებიანი</a:t>
            </a:r>
            <a:r>
              <a:rPr lang="ka-GE" sz="2000" dirty="0"/>
              <a:t> კოჭები (კოჭების რაოდენობა განივ </a:t>
            </a:r>
            <a:r>
              <a:rPr lang="ka-GE" sz="2000" dirty="0" err="1"/>
              <a:t>კვეთში</a:t>
            </a:r>
            <a:r>
              <a:rPr lang="ka-GE" sz="2000" dirty="0"/>
              <a:t> - 5ც</a:t>
            </a:r>
            <a:r>
              <a:rPr lang="ka-GE" sz="2000" dirty="0" smtClean="0"/>
              <a:t>). ხიდის </a:t>
            </a:r>
            <a:r>
              <a:rPr lang="ka-GE" sz="2000" dirty="0"/>
              <a:t>სავალ ნაწილის სიგანეა 6 მ. </a:t>
            </a:r>
            <a:r>
              <a:rPr lang="ka-GE" sz="2000" dirty="0" smtClean="0"/>
              <a:t>ორივე მხარეს ტროტუარებით </a:t>
            </a:r>
            <a:r>
              <a:rPr lang="ka-GE" sz="2000" dirty="0"/>
              <a:t>სიგანით 0,90მ.</a:t>
            </a:r>
            <a:endParaRPr lang="en-US" sz="28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84615" y="2727277"/>
            <a:ext cx="482271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000" dirty="0"/>
              <a:t>სავარაუდოდ ხიდი აშენებულია </a:t>
            </a:r>
            <a:r>
              <a:rPr lang="ka-GE" sz="2000" dirty="0" smtClean="0"/>
              <a:t>1960 წელს. ხიდის კოჭები </a:t>
            </a:r>
            <a:r>
              <a:rPr lang="ka-GE" sz="2000" dirty="0"/>
              <a:t>ტექნიკური თვალსაზრისით არც თუ ისე სახარბიელო </a:t>
            </a:r>
            <a:r>
              <a:rPr lang="ka-GE" sz="2000" dirty="0" smtClean="0"/>
              <a:t>მდგომარეობაშია, შეინიშნება </a:t>
            </a:r>
            <a:r>
              <a:rPr lang="ka-GE" sz="2000" dirty="0"/>
              <a:t>ბეტონის </a:t>
            </a:r>
            <a:r>
              <a:rPr lang="ka-GE" sz="2000" dirty="0" smtClean="0"/>
              <a:t>გამოტუტვა, ხოლო  </a:t>
            </a:r>
            <a:r>
              <a:rPr lang="ka-GE" sz="2000" dirty="0"/>
              <a:t>საყრდენ კვეთებში ბეტონი დაბზარულია და </a:t>
            </a:r>
            <a:r>
              <a:rPr lang="ka-GE" sz="2000" dirty="0" err="1" smtClean="0"/>
              <a:t>ჩატკეჩილი</a:t>
            </a:r>
            <a:r>
              <a:rPr lang="ka-GE" sz="2000" dirty="0"/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84615" y="5187528"/>
            <a:ext cx="47294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ზოგადად ხიდი არ პასუხობს უსაფრთხო მოძრაობის მოთხოვნებს და ქვეყანაში მოქმედ ნორმებს.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4925" y="2513795"/>
            <a:ext cx="6528123" cy="402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3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937518" y="207111"/>
            <a:ext cx="35894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latin typeface="Sylfaen" panose="010A0502050306030303" pitchFamily="18" charset="0"/>
              </a:rPr>
              <a:t>საპროე</a:t>
            </a:r>
            <a:r>
              <a:rPr lang="ka-GE" sz="2000" b="1" dirty="0" smtClean="0">
                <a:latin typeface="Sylfaen" panose="010A0502050306030303" pitchFamily="18" charset="0"/>
              </a:rPr>
              <a:t>ქ</a:t>
            </a:r>
            <a:r>
              <a:rPr lang="en-US" sz="2000" b="1" dirty="0" err="1" smtClean="0">
                <a:latin typeface="Sylfaen" panose="010A0502050306030303" pitchFamily="18" charset="0"/>
              </a:rPr>
              <a:t>ტო</a:t>
            </a:r>
            <a:r>
              <a:rPr lang="en-US" sz="2000" b="1" dirty="0" smtClean="0">
                <a:latin typeface="Sylfaen" panose="010A0502050306030303" pitchFamily="18" charset="0"/>
              </a:rPr>
              <a:t> </a:t>
            </a:r>
            <a:r>
              <a:rPr lang="ka-GE" sz="2000" b="1" dirty="0" smtClean="0">
                <a:latin typeface="Sylfaen" panose="010A0502050306030303" pitchFamily="18" charset="0"/>
              </a:rPr>
              <a:t>ალტერნატივები</a:t>
            </a:r>
            <a:endParaRPr lang="en-US" sz="2000" b="1" dirty="0">
              <a:latin typeface="Sylfaen" panose="010A050205030603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7639" y="2604731"/>
            <a:ext cx="121105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1600" b="1" dirty="0">
                <a:solidFill>
                  <a:schemeClr val="bg1"/>
                </a:solidFill>
              </a:rPr>
              <a:t>არსებული ხიდის ადგილმდებარეობის (იისფერი) და ახალი ხიდის ადგილმდებარეობის (წითელი) აერო ფოტოსურათი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320428"/>
            <a:ext cx="5848076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Sylfaen" panose="010A0502050306030303" pitchFamily="18" charset="0"/>
              </a:rPr>
              <a:t>ა</a:t>
            </a:r>
            <a:r>
              <a:rPr lang="ka-GE" sz="2000" dirty="0" err="1" smtClean="0">
                <a:latin typeface="Sylfaen" panose="010A0502050306030303" pitchFamily="18" charset="0"/>
              </a:rPr>
              <a:t>რქმედების</a:t>
            </a:r>
            <a:r>
              <a:rPr lang="ka-GE" sz="2000" dirty="0" smtClean="0">
                <a:latin typeface="Sylfaen" panose="010A0502050306030303" pitchFamily="18" charset="0"/>
              </a:rPr>
              <a:t> (ნულოვანი) ალტერნატივა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ka-GE" sz="2000" dirty="0" smtClean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 smtClean="0">
                <a:latin typeface="Sylfaen" panose="010A0502050306030303" pitchFamily="18" charset="0"/>
              </a:rPr>
              <a:t>კონსტრუქციული ალტერნატივა, ვარიანტი </a:t>
            </a:r>
            <a:r>
              <a:rPr lang="en-US" sz="2000" dirty="0" smtClean="0">
                <a:latin typeface="Sylfaen" panose="010A0502050306030303" pitchFamily="18" charset="0"/>
              </a:rPr>
              <a:t>A</a:t>
            </a:r>
            <a:endParaRPr lang="ka-GE" sz="2000" dirty="0" smtClean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 smtClean="0">
                <a:latin typeface="Sylfaen" panose="010A0502050306030303" pitchFamily="18" charset="0"/>
              </a:rPr>
              <a:t>კონსტრუქციული ალტერნატივა, ვარიანტი </a:t>
            </a:r>
            <a:r>
              <a:rPr lang="en-US" sz="2000" dirty="0" smtClean="0">
                <a:latin typeface="Sylfaen" panose="010A0502050306030303" pitchFamily="18" charset="0"/>
              </a:rPr>
              <a:t>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ka-GE" sz="2000" dirty="0" smtClean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Sylfaen" panose="010A0502050306030303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527282"/>
            <a:ext cx="121105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b="1" u="sng" dirty="0"/>
              <a:t>ტექნიკურ-ეკონომიური მაჩვენებლების გაანალიზების შედეგად უპირატესობა მიენიჭა</a:t>
            </a:r>
          </a:p>
          <a:p>
            <a:r>
              <a:rPr lang="ka-GE" sz="2000" b="1" dirty="0" smtClean="0"/>
              <a:t>    </a:t>
            </a:r>
            <a:r>
              <a:rPr lang="ka-GE" sz="2000" b="1" u="sng" dirty="0" smtClean="0"/>
              <a:t> ვარიანტ </a:t>
            </a:r>
            <a:r>
              <a:rPr lang="ka-GE" sz="2000" b="1" u="sng" dirty="0"/>
              <a:t>“</a:t>
            </a:r>
            <a:r>
              <a:rPr lang="en-US" sz="2000" b="1" u="sng" dirty="0"/>
              <a:t>A”-</a:t>
            </a:r>
            <a:r>
              <a:rPr lang="ka-GE" sz="2000" b="1" u="sng" dirty="0"/>
              <a:t>ს, როგორც ტექნიკურად უფრო სრულყოფილს</a:t>
            </a:r>
            <a:r>
              <a:rPr lang="ka-GE" sz="2000" b="1" u="sng" dirty="0" smtClean="0"/>
              <a:t>.</a:t>
            </a:r>
            <a:endParaRPr lang="ka-GE" sz="2000" b="1" u="sng" dirty="0"/>
          </a:p>
        </p:txBody>
      </p:sp>
    </p:spTree>
    <p:extLst>
      <p:ext uri="{BB962C8B-B14F-4D97-AF65-F5344CB8AC3E}">
        <p14:creationId xmlns:p14="http://schemas.microsoft.com/office/powerpoint/2010/main" val="315678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808514" y="150963"/>
            <a:ext cx="57823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Sylfaen" panose="010A0502050306030303" pitchFamily="18" charset="0"/>
              </a:rPr>
              <a:t>საპროეტო </a:t>
            </a:r>
            <a:r>
              <a:rPr lang="en-US" sz="2000" b="1" dirty="0" smtClean="0">
                <a:latin typeface="Sylfaen" panose="010A0502050306030303" pitchFamily="18" charset="0"/>
              </a:rPr>
              <a:t>გადაწყვეტილება</a:t>
            </a:r>
            <a:r>
              <a:rPr lang="ka-GE" sz="2000" b="1" dirty="0" smtClean="0">
                <a:latin typeface="Sylfaen" panose="010A0502050306030303" pitchFamily="18" charset="0"/>
              </a:rPr>
              <a:t> </a:t>
            </a:r>
            <a:r>
              <a:rPr lang="en-US" sz="2000" b="1" dirty="0" smtClean="0">
                <a:latin typeface="Sylfaen" panose="010A0502050306030303" pitchFamily="18" charset="0"/>
              </a:rPr>
              <a:t>-</a:t>
            </a:r>
            <a:r>
              <a:rPr lang="ka-GE" sz="2000" b="1" dirty="0" smtClean="0">
                <a:latin typeface="Sylfaen" panose="010A0502050306030303" pitchFamily="18" charset="0"/>
              </a:rPr>
              <a:t> </a:t>
            </a:r>
            <a:r>
              <a:rPr lang="en-US" sz="2000" b="1" dirty="0" smtClean="0">
                <a:latin typeface="Sylfaen" panose="010A0502050306030303" pitchFamily="18" charset="0"/>
              </a:rPr>
              <a:t> </a:t>
            </a:r>
            <a:r>
              <a:rPr lang="ka-GE" sz="2000" b="1" dirty="0" smtClean="0">
                <a:latin typeface="Sylfaen" panose="010A0502050306030303" pitchFamily="18" charset="0"/>
              </a:rPr>
              <a:t>(ალტერნატივა </a:t>
            </a:r>
            <a:r>
              <a:rPr lang="en-US" sz="2000" b="1" dirty="0" smtClean="0">
                <a:latin typeface="Sylfaen" panose="010A0502050306030303" pitchFamily="18" charset="0"/>
              </a:rPr>
              <a:t>A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ka-GE" sz="2000" b="1" dirty="0" smtClean="0">
                <a:latin typeface="Sylfaen" panose="010A0502050306030303" pitchFamily="18" charset="0"/>
              </a:rPr>
              <a:t>)</a:t>
            </a:r>
            <a:endParaRPr lang="en-US" sz="2000" b="1" dirty="0">
              <a:latin typeface="Sylfaen" panose="010A0502050306030303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2555" y="570301"/>
            <a:ext cx="11569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dirty="0"/>
              <a:t>საპროექტო </a:t>
            </a:r>
            <a:r>
              <a:rPr lang="ka-GE" dirty="0" err="1"/>
              <a:t>სახიდე</a:t>
            </a:r>
            <a:r>
              <a:rPr lang="ka-GE" dirty="0"/>
              <a:t> გადასასვლელი შედგება საკუთრივ ხიდისა და მის ორივე </a:t>
            </a:r>
            <a:r>
              <a:rPr lang="ka-GE" dirty="0" smtClean="0"/>
              <a:t>მხარეს დაპროექტებული </a:t>
            </a:r>
            <a:r>
              <a:rPr lang="ka-GE" dirty="0"/>
              <a:t>სარეგულაციო კედლებისაგან. </a:t>
            </a:r>
            <a:r>
              <a:rPr lang="ka-GE" dirty="0" smtClean="0"/>
              <a:t>ხიდის სიგანედ მიღებულია 11,2 მ, ხოლო მთლიან სიგრძედ - 16,658მ.</a:t>
            </a:r>
            <a:endParaRPr lang="en-US" b="1" dirty="0" smtClean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1692" y="344036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58" y="1235860"/>
            <a:ext cx="11905861" cy="541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87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787376" y="55894"/>
            <a:ext cx="258436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a-GE" sz="2200" b="1" dirty="0"/>
              <a:t>სამშენებლო </a:t>
            </a:r>
            <a:r>
              <a:rPr lang="ka-GE" sz="2200" b="1" dirty="0" smtClean="0"/>
              <a:t>ბანაკი</a:t>
            </a:r>
            <a:endParaRPr lang="en-US" sz="2200" b="1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1692" y="344036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32886" y="562983"/>
            <a:ext cx="122248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შესასრულებელ სამუშაოთა მოცულობის და საქმიანობის განხორციელების გათვალისწინებით მძლავრი ინფრასტრუქტურის მქონე სამშენებლო ბანაკების მოწყობა საჭირო არ არის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 საპროექტო ხიდთან, არსებულ მისასვლელ გზასთან სიახლოვეს დროებით მოეწყობა საქმიანი ეზო. ხოლო პროექტზე მომუშავე მომსახურე პერსონალისათვის, </a:t>
            </a:r>
            <a:r>
              <a:rPr lang="ka-GE" sz="2000" dirty="0" err="1" smtClean="0"/>
              <a:t>საცხორებელ</a:t>
            </a:r>
            <a:r>
              <a:rPr lang="ka-GE" sz="2000" dirty="0" smtClean="0"/>
              <a:t> სახლად აგრეთვე ყოველდღიური საჭიროებისათვის (კვება, ტანსაცმლის გამოცვლა, ტუალეტი და </a:t>
            </a:r>
            <a:r>
              <a:rPr lang="ka-GE" sz="2000" dirty="0" err="1" smtClean="0"/>
              <a:t>ა.შ</a:t>
            </a:r>
            <a:r>
              <a:rPr lang="ka-GE" sz="2000" dirty="0" smtClean="0"/>
              <a:t>) მშენებელი კომპანიის მიერ კერძო მესაკუთრისაგან დაქირავებული იქნება საცხოვრებელი სახლი.</a:t>
            </a:r>
            <a:endParaRPr lang="en-US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317634" y="3101397"/>
            <a:ext cx="5004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>
                <a:latin typeface="Sylfaen" panose="010A0502050306030303" pitchFamily="18" charset="0"/>
                <a:ea typeface="Sylfaen" panose="010A0502050306030303" pitchFamily="18" charset="0"/>
                <a:cs typeface="Arial" panose="020B0604020202020204" pitchFamily="34" charset="0"/>
              </a:rPr>
              <a:t>მშენებლობა</a:t>
            </a:r>
            <a:r>
              <a:rPr lang="ka-GE" b="1" dirty="0" smtClean="0">
                <a:latin typeface="Sylfaen" panose="010A0502050306030303" pitchFamily="18" charset="0"/>
                <a:ea typeface="Sylfaen" panose="010A0502050306030303" pitchFamily="18" charset="0"/>
                <a:cs typeface="Arial" panose="020B0604020202020204" pitchFamily="34" charset="0"/>
              </a:rPr>
              <a:t>ზე</a:t>
            </a:r>
            <a:r>
              <a:rPr lang="en-US" b="1" dirty="0" smtClean="0">
                <a:latin typeface="Sylfaen" panose="010A0502050306030303" pitchFamily="18" charset="0"/>
                <a:ea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  <a:ea typeface="Sylfaen" panose="010A0502050306030303" pitchFamily="18" charset="0"/>
                <a:cs typeface="Arial" panose="020B0604020202020204" pitchFamily="34" charset="0"/>
              </a:rPr>
              <a:t>დასაქმებულთა</a:t>
            </a:r>
            <a:r>
              <a:rPr lang="en-US" b="1" dirty="0">
                <a:latin typeface="Sylfaen" panose="010A0502050306030303" pitchFamily="18" charset="0"/>
                <a:ea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  <a:ea typeface="Sylfaen" panose="010A0502050306030303" pitchFamily="18" charset="0"/>
                <a:cs typeface="Arial" panose="020B0604020202020204" pitchFamily="34" charset="0"/>
              </a:rPr>
              <a:t>რაოდენობა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758" y="3440364"/>
            <a:ext cx="11415562" cy="315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263993" y="181014"/>
            <a:ext cx="32175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Sylfaen" panose="010A0502050306030303" pitchFamily="18" charset="0"/>
              </a:rPr>
              <a:t>მ</a:t>
            </a:r>
            <a:r>
              <a:rPr lang="ka-GE" sz="2000" b="1" dirty="0" err="1" smtClean="0">
                <a:latin typeface="Sylfaen" panose="010A0502050306030303" pitchFamily="18" charset="0"/>
              </a:rPr>
              <a:t>შენებლობის</a:t>
            </a:r>
            <a:r>
              <a:rPr lang="ka-GE" sz="2000" b="1" dirty="0" smtClean="0">
                <a:latin typeface="Sylfaen" panose="010A0502050306030303" pitchFamily="18" charset="0"/>
              </a:rPr>
              <a:t> ორგანიზება</a:t>
            </a:r>
            <a:endParaRPr lang="en-US" sz="2000" b="1" dirty="0">
              <a:latin typeface="Sylfaen" panose="010A0502050306030303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581124"/>
            <a:ext cx="12192000" cy="650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900" dirty="0" err="1">
                <a:latin typeface="Sylfaen" panose="010A0502050306030303" pitchFamily="18" charset="0"/>
              </a:rPr>
              <a:t>ორ</a:t>
            </a:r>
            <a:r>
              <a:rPr lang="en-US" sz="1900" dirty="0">
                <a:latin typeface="Sylfaen" panose="010A0502050306030303" pitchFamily="18" charset="0"/>
              </a:rPr>
              <a:t> </a:t>
            </a:r>
            <a:r>
              <a:rPr lang="en-US" sz="1900" dirty="0" err="1">
                <a:latin typeface="Sylfaen" panose="010A0502050306030303" pitchFamily="18" charset="0"/>
              </a:rPr>
              <a:t>ნაპირს</a:t>
            </a:r>
            <a:r>
              <a:rPr lang="en-US" sz="1900" dirty="0">
                <a:latin typeface="Sylfaen" panose="010A0502050306030303" pitchFamily="18" charset="0"/>
              </a:rPr>
              <a:t> </a:t>
            </a:r>
            <a:r>
              <a:rPr lang="en-US" sz="1900" dirty="0" err="1">
                <a:latin typeface="Sylfaen" panose="010A0502050306030303" pitchFamily="18" charset="0"/>
              </a:rPr>
              <a:t>შორის</a:t>
            </a:r>
            <a:r>
              <a:rPr lang="en-US" sz="1900" dirty="0">
                <a:latin typeface="Sylfaen" panose="010A0502050306030303" pitchFamily="18" charset="0"/>
              </a:rPr>
              <a:t> </a:t>
            </a:r>
            <a:r>
              <a:rPr lang="en-US" sz="1900" dirty="0" err="1">
                <a:latin typeface="Sylfaen" panose="010A0502050306030303" pitchFamily="18" charset="0"/>
              </a:rPr>
              <a:t>კომუნიკაციის</a:t>
            </a:r>
            <a:r>
              <a:rPr lang="en-US" sz="1900" dirty="0">
                <a:latin typeface="Sylfaen" panose="010A0502050306030303" pitchFamily="18" charset="0"/>
              </a:rPr>
              <a:t> </a:t>
            </a:r>
            <a:r>
              <a:rPr lang="en-US" sz="1900" dirty="0" err="1">
                <a:latin typeface="Sylfaen" panose="010A0502050306030303" pitchFamily="18" charset="0"/>
              </a:rPr>
              <a:t>განსახორციელებლად</a:t>
            </a:r>
            <a:r>
              <a:rPr lang="en-US" sz="1900" dirty="0">
                <a:latin typeface="Sylfaen" panose="010A0502050306030303" pitchFamily="18" charset="0"/>
              </a:rPr>
              <a:t> </a:t>
            </a:r>
            <a:r>
              <a:rPr lang="en-US" sz="1900" dirty="0" err="1">
                <a:latin typeface="Sylfaen" panose="010A0502050306030303" pitchFamily="18" charset="0"/>
              </a:rPr>
              <a:t>გამოიყენება</a:t>
            </a:r>
            <a:r>
              <a:rPr lang="en-US" sz="1900" dirty="0">
                <a:latin typeface="Sylfaen" panose="010A0502050306030303" pitchFamily="18" charset="0"/>
              </a:rPr>
              <a:t> </a:t>
            </a:r>
            <a:r>
              <a:rPr lang="en-US" sz="1900" dirty="0" err="1">
                <a:latin typeface="Sylfaen" panose="010A0502050306030303" pitchFamily="18" charset="0"/>
              </a:rPr>
              <a:t>არსებული</a:t>
            </a:r>
            <a:r>
              <a:rPr lang="en-US" sz="1900" dirty="0">
                <a:latin typeface="Sylfaen" panose="010A0502050306030303" pitchFamily="18" charset="0"/>
              </a:rPr>
              <a:t> </a:t>
            </a:r>
            <a:r>
              <a:rPr lang="en-US" sz="1900" dirty="0" err="1">
                <a:latin typeface="Sylfaen" panose="010A0502050306030303" pitchFamily="18" charset="0"/>
              </a:rPr>
              <a:t>ხიდი</a:t>
            </a:r>
            <a:r>
              <a:rPr lang="en-US" sz="1900" dirty="0">
                <a:latin typeface="Sylfaen" panose="010A0502050306030303" pitchFamily="18" charset="0"/>
              </a:rPr>
              <a:t>. </a:t>
            </a:r>
            <a:r>
              <a:rPr lang="ka-GE" sz="1900" dirty="0" smtClean="0">
                <a:latin typeface="Sylfaen" panose="010A0502050306030303" pitchFamily="18" charset="0"/>
              </a:rPr>
              <a:t>სამშენებლო სამუშაოების მიმდინარეობის დროს მისი დემონტაჟი გათვალისწინებული არ არის;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1900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1900" dirty="0">
                <a:latin typeface="Sylfaen" panose="010A0502050306030303" pitchFamily="18" charset="0"/>
              </a:rPr>
              <a:t>იმ </a:t>
            </a:r>
            <a:r>
              <a:rPr lang="ka-GE" sz="1900" dirty="0" smtClean="0">
                <a:latin typeface="Sylfaen" panose="010A0502050306030303" pitchFamily="18" charset="0"/>
              </a:rPr>
              <a:t>ფაქტის გათვალისწინებით</a:t>
            </a:r>
            <a:r>
              <a:rPr lang="ka-GE" sz="1900" dirty="0">
                <a:latin typeface="Sylfaen" panose="010A0502050306030303" pitchFamily="18" charset="0"/>
              </a:rPr>
              <a:t>, რომ ხიდის მიმდებარე ტერიტორიაზე მოხდება გზის </a:t>
            </a:r>
            <a:r>
              <a:rPr lang="ka-GE" sz="1900" dirty="0" smtClean="0">
                <a:latin typeface="Sylfaen" panose="010A0502050306030303" pitchFamily="18" charset="0"/>
              </a:rPr>
              <a:t>გადაადგილება, არსებული </a:t>
            </a:r>
            <a:r>
              <a:rPr lang="ka-GE" sz="1900" dirty="0">
                <a:latin typeface="Sylfaen" panose="010A0502050306030303" pitchFamily="18" charset="0"/>
              </a:rPr>
              <a:t>ხიდი და გზა იფუნქციონირებს სამუშაოების მიმდინარეობის </a:t>
            </a:r>
            <a:r>
              <a:rPr lang="ka-GE" sz="1900" dirty="0" smtClean="0">
                <a:latin typeface="Sylfaen" panose="010A0502050306030303" pitchFamily="18" charset="0"/>
              </a:rPr>
              <a:t>პერიოდში;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1900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1900" dirty="0" smtClean="0">
                <a:latin typeface="Sylfaen" panose="010A0502050306030303" pitchFamily="18" charset="0"/>
              </a:rPr>
              <a:t>ახალი ხიდის </a:t>
            </a:r>
            <a:r>
              <a:rPr lang="ka-GE" sz="1900" dirty="0">
                <a:latin typeface="Sylfaen" panose="010A0502050306030303" pitchFamily="18" charset="0"/>
              </a:rPr>
              <a:t>მისასვლელი გზის არსებულ გზასთან </a:t>
            </a:r>
            <a:r>
              <a:rPr lang="ka-GE" sz="1900" dirty="0" err="1">
                <a:latin typeface="Sylfaen" panose="010A0502050306030303" pitchFamily="18" charset="0"/>
              </a:rPr>
              <a:t>დაერთების</a:t>
            </a:r>
            <a:r>
              <a:rPr lang="ka-GE" sz="1900" dirty="0">
                <a:latin typeface="Sylfaen" panose="010A0502050306030303" pitchFamily="18" charset="0"/>
              </a:rPr>
              <a:t> სამუშაოების </a:t>
            </a:r>
            <a:r>
              <a:rPr lang="ka-GE" sz="1900" dirty="0" smtClean="0">
                <a:latin typeface="Sylfaen" panose="010A0502050306030303" pitchFamily="18" charset="0"/>
              </a:rPr>
              <a:t>მიმდინარეობისას </a:t>
            </a:r>
            <a:r>
              <a:rPr lang="ka-GE" sz="1900" dirty="0">
                <a:latin typeface="Sylfaen" panose="010A0502050306030303" pitchFamily="18" charset="0"/>
              </a:rPr>
              <a:t>აუცილებელი იქნება დროებითი საგზაო მოძრაობის რეგულირება. მოძრაობა მოეწყობა </a:t>
            </a:r>
            <a:r>
              <a:rPr lang="ka-GE" sz="1900" dirty="0" smtClean="0">
                <a:latin typeface="Sylfaen" panose="010A0502050306030303" pitchFamily="18" charset="0"/>
              </a:rPr>
              <a:t>ერთ ზოლზე </a:t>
            </a:r>
            <a:r>
              <a:rPr lang="ka-GE" sz="1900" dirty="0">
                <a:latin typeface="Sylfaen" panose="010A0502050306030303" pitchFamily="18" charset="0"/>
              </a:rPr>
              <a:t>ორივე მიმართულებით და შესაძლებელია </a:t>
            </a:r>
            <a:r>
              <a:rPr lang="ka-GE" sz="1900" dirty="0" smtClean="0">
                <a:latin typeface="Sylfaen" panose="010A0502050306030303" pitchFamily="18" charset="0"/>
              </a:rPr>
              <a:t>ადგილი </a:t>
            </a:r>
            <a:r>
              <a:rPr lang="ka-GE" sz="1900" dirty="0">
                <a:latin typeface="Sylfaen" panose="010A0502050306030303" pitchFamily="18" charset="0"/>
              </a:rPr>
              <a:t>ჰქონდეს რამდენიმე </a:t>
            </a:r>
            <a:r>
              <a:rPr lang="ka-GE" sz="1900" dirty="0" smtClean="0">
                <a:latin typeface="Sylfaen" panose="010A0502050306030303" pitchFamily="18" charset="0"/>
              </a:rPr>
              <a:t>საათიან შეფერხებას</a:t>
            </a:r>
            <a:r>
              <a:rPr lang="ka-GE" sz="1900" dirty="0">
                <a:latin typeface="Sylfaen" panose="010A0502050306030303" pitchFamily="18" charset="0"/>
              </a:rPr>
              <a:t>. ახალ ხიდზე სამშენებლო სამუშაოების განხორციელება შესაძლებელია </a:t>
            </a:r>
            <a:r>
              <a:rPr lang="ka-GE" sz="1900" dirty="0" smtClean="0">
                <a:latin typeface="Sylfaen" panose="010A0502050306030303" pitchFamily="18" charset="0"/>
              </a:rPr>
              <a:t>არსებულ ხიდზე </a:t>
            </a:r>
            <a:r>
              <a:rPr lang="ka-GE" sz="1900" dirty="0">
                <a:latin typeface="Sylfaen" panose="010A0502050306030303" pitchFamily="18" charset="0"/>
              </a:rPr>
              <a:t>საგზაო მოძრაობის </a:t>
            </a:r>
            <a:r>
              <a:rPr lang="ka-GE" sz="1900" dirty="0" smtClean="0">
                <a:latin typeface="Sylfaen" panose="010A0502050306030303" pitchFamily="18" charset="0"/>
              </a:rPr>
              <a:t>შეუფერხებლად;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19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1900" dirty="0"/>
              <a:t>პირველ ეტაპზე ხორციელდება მოსამზადებელი და </a:t>
            </a:r>
            <a:r>
              <a:rPr lang="ka-GE" sz="1900" dirty="0" err="1"/>
              <a:t>დაკვალვითი</a:t>
            </a:r>
            <a:r>
              <a:rPr lang="ka-GE" sz="1900" dirty="0"/>
              <a:t> </a:t>
            </a:r>
            <a:r>
              <a:rPr lang="ka-GE" sz="1900" dirty="0" smtClean="0"/>
              <a:t>სამუშაოები;</a:t>
            </a:r>
          </a:p>
          <a:p>
            <a:pPr algn="just"/>
            <a:endParaRPr lang="ka-GE" sz="19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1900" dirty="0" smtClean="0"/>
              <a:t>მეორე ეტაპზე მიმდინარეობს </a:t>
            </a:r>
            <a:r>
              <a:rPr lang="ka-GE" sz="1900" dirty="0"/>
              <a:t>ხიმინჯების </a:t>
            </a:r>
            <a:r>
              <a:rPr lang="ka-GE" sz="1900" dirty="0" err="1"/>
              <a:t>ჩაბურღვა</a:t>
            </a:r>
            <a:r>
              <a:rPr lang="ka-GE" sz="1900" dirty="0"/>
              <a:t> და ბურჯების მშენებლობა. </a:t>
            </a:r>
            <a:r>
              <a:rPr lang="ka-GE" sz="1900" dirty="0" smtClean="0"/>
              <a:t>ბურჯების მშენებლობის  პარალელურად ხორციელდება რკინა-ბეტონის კოჭების შემოზიდვა სპეციალური ტრანსპორტით და დასაწყობება მიმდებარე მოედანზე. ბურჯების მშენებლობის დასრულების შემდეგ ხორციელდება კოჭების მონტაჟი. კოჭების დამონტაჟებისა და გრძივი </a:t>
            </a:r>
            <a:r>
              <a:rPr lang="ka-GE" sz="1900" dirty="0" err="1" smtClean="0"/>
              <a:t>გამონოლითების</a:t>
            </a:r>
            <a:r>
              <a:rPr lang="ka-GE" sz="1900" dirty="0" smtClean="0"/>
              <a:t> ნაკერების მოწყობის შემდეგ ეწყობა ხიდის სავალი ნაწილი, მოაჯირები, </a:t>
            </a:r>
            <a:r>
              <a:rPr lang="ka-GE" sz="1900" dirty="0" err="1" smtClean="0"/>
              <a:t>თვალამრიდები</a:t>
            </a:r>
            <a:r>
              <a:rPr lang="ka-GE" sz="1900" dirty="0" smtClean="0"/>
              <a:t> და სხვა. პარალელურ რეჟიმში მიმდინარეობს მისასვლელების მოწყობა. ყველა მასალა, რომელიც გამოყენებული იქნება ხიდის მშენებლობისათვის, უნდა იყოს სერტიფიცირებული და შეესაბამებოდეს მოქმედი სტანდარტების მოთხოვნებს</a:t>
            </a:r>
            <a:endParaRPr lang="en-US" sz="1900" dirty="0" smtClean="0">
              <a:ea typeface="Calibri"/>
              <a:cs typeface="Times New Roman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Sylfaen" panose="010A0502050306030303" pitchFamily="18" charset="0"/>
              <a:ea typeface="DejaVu Sans" panose="020B0603030804020204" pitchFamily="34" charset="0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40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792602" y="152407"/>
            <a:ext cx="42226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>
                <a:latin typeface="Sylfaen" panose="010A0502050306030303" pitchFamily="18" charset="0"/>
              </a:rPr>
              <a:t>ნიადაგის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ნაყოფიერი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ფენის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მოხსნა</a:t>
            </a:r>
            <a:endParaRPr lang="en-US" sz="2000" b="1" dirty="0">
              <a:latin typeface="Sylfaen" panose="010A0502050306030303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861930"/>
            <a:ext cx="121920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Sylfaen" panose="010A0502050306030303" pitchFamily="18" charset="0"/>
              </a:rPr>
              <a:t>პროექტი</a:t>
            </a:r>
            <a:r>
              <a:rPr lang="ka-GE" sz="2000" dirty="0" smtClean="0">
                <a:latin typeface="Sylfaen" panose="010A0502050306030303" pitchFamily="18" charset="0"/>
              </a:rPr>
              <a:t>ს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სპეციფიკიდან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გამომდინარე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მიწის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ნაყოფიერი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ფენის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მოხსნის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სამუშაოების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ჩატარება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საჭირო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იქნება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ძირითადად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სახიდე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გადასასვლელის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მისასვლელი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გზების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მოწყობის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დროს</a:t>
            </a:r>
            <a:r>
              <a:rPr lang="en-US" sz="2000" dirty="0" smtClean="0">
                <a:latin typeface="Sylfaen" panose="010A0502050306030303" pitchFamily="18" charset="0"/>
              </a:rPr>
              <a:t>, </a:t>
            </a:r>
            <a:r>
              <a:rPr lang="en-US" sz="2000" dirty="0" err="1" smtClean="0">
                <a:latin typeface="Sylfaen" panose="010A0502050306030303" pitchFamily="18" charset="0"/>
              </a:rPr>
              <a:t>პროექტით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გათვალისწინებული</a:t>
            </a:r>
            <a:r>
              <a:rPr lang="en-US" sz="2000" dirty="0" smtClean="0">
                <a:latin typeface="Sylfaen" panose="010A0502050306030303" pitchFamily="18" charset="0"/>
              </a:rPr>
              <a:t> 15 </a:t>
            </a:r>
            <a:r>
              <a:rPr lang="en-US" sz="2000" dirty="0" err="1" smtClean="0">
                <a:latin typeface="Sylfaen" panose="010A0502050306030303" pitchFamily="18" charset="0"/>
              </a:rPr>
              <a:t>სმ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საშუალო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სიმძლავრის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მქონე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ნაყოფიერი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ფენის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მოხსნა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მოსახსნელი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მიწის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ნაყოფიერი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ფენის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საერთო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რაოდენობა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იქნება</a:t>
            </a:r>
            <a:r>
              <a:rPr lang="en-US" sz="2000" dirty="0" smtClean="0">
                <a:latin typeface="Sylfaen" panose="010A0502050306030303" pitchFamily="18" charset="0"/>
              </a:rPr>
              <a:t> 1</a:t>
            </a:r>
            <a:r>
              <a:rPr lang="ka-GE" sz="2000" dirty="0" smtClean="0">
                <a:latin typeface="Sylfaen" panose="010A0502050306030303" pitchFamily="18" charset="0"/>
              </a:rPr>
              <a:t>00</a:t>
            </a:r>
            <a:r>
              <a:rPr lang="en-US" sz="2000" dirty="0" smtClean="0">
                <a:latin typeface="Sylfaen" panose="010A0502050306030303" pitchFamily="18" charset="0"/>
              </a:rPr>
              <a:t> მ</a:t>
            </a:r>
            <a:r>
              <a:rPr lang="ka-GE" sz="2000" baseline="30000" dirty="0" smtClean="0">
                <a:latin typeface="Sylfaen" panose="010A0502050306030303" pitchFamily="18" charset="0"/>
              </a:rPr>
              <a:t>3</a:t>
            </a:r>
            <a:r>
              <a:rPr lang="en-US" sz="2000" dirty="0" smtClean="0">
                <a:latin typeface="Sylfaen" panose="010A0502050306030303" pitchFamily="18" charset="0"/>
              </a:rPr>
              <a:t>. </a:t>
            </a:r>
            <a:r>
              <a:rPr lang="en-US" sz="2000" dirty="0" err="1" smtClean="0">
                <a:latin typeface="Sylfaen" panose="010A0502050306030303" pitchFamily="18" charset="0"/>
              </a:rPr>
              <a:t>მიწის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ნაყოფიერი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ფენის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დროებით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დასაწყობება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მოხდება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საქმიანი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ეზოს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ტერიტორიაზე</a:t>
            </a:r>
            <a:r>
              <a:rPr lang="en-US" sz="2000" dirty="0" smtClean="0">
                <a:latin typeface="Sylfaen" panose="010A0502050306030303" pitchFamily="18" charset="0"/>
              </a:rPr>
              <a:t>.</a:t>
            </a:r>
            <a:endParaRPr lang="ka-GE" sz="2000" dirty="0" smtClean="0">
              <a:latin typeface="Sylfaen" panose="010A0502050306030303" pitchFamily="18" charset="0"/>
            </a:endParaRPr>
          </a:p>
          <a:p>
            <a:pPr algn="just"/>
            <a:endParaRPr lang="ka-GE" sz="2000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Sylfaen" panose="010A0502050306030303" pitchFamily="18" charset="0"/>
              </a:rPr>
              <a:t>სამუაოების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დასრულების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შემდეგ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მიწის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ნაყოფიერი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ფენა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გამოიყენება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სარეკულტივაციო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სამუშაოების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ჩასატარებლად</a:t>
            </a:r>
            <a:r>
              <a:rPr lang="en-US" sz="2000" dirty="0">
                <a:latin typeface="Sylfaen" panose="010A0502050306030303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400" dirty="0" smtClean="0"/>
          </a:p>
        </p:txBody>
      </p:sp>
    </p:spTree>
    <p:extLst>
      <p:ext uri="{BB962C8B-B14F-4D97-AF65-F5344CB8AC3E}">
        <p14:creationId xmlns:p14="http://schemas.microsoft.com/office/powerpoint/2010/main" val="336949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291250" y="206506"/>
            <a:ext cx="62103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>
                <a:latin typeface="Sylfaen" panose="010A0502050306030303" pitchFamily="18" charset="0"/>
              </a:rPr>
              <a:t>ჩამდინარე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წყლების</a:t>
            </a:r>
            <a:r>
              <a:rPr lang="en-US" sz="2000" b="1" dirty="0">
                <a:latin typeface="Sylfaen" panose="010A0502050306030303" pitchFamily="18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</a:rPr>
              <a:t>არინება</a:t>
            </a:r>
            <a:r>
              <a:rPr lang="ka-GE" sz="2000" b="1" dirty="0" smtClean="0">
                <a:latin typeface="Sylfaen" panose="010A0502050306030303" pitchFamily="18" charset="0"/>
              </a:rPr>
              <a:t>  და  </a:t>
            </a:r>
            <a:r>
              <a:rPr lang="en-US" sz="2000" b="1" dirty="0" err="1" smtClean="0">
                <a:latin typeface="Sylfaen" panose="010A0502050306030303" pitchFamily="18" charset="0"/>
              </a:rPr>
              <a:t>ნარჩენების</a:t>
            </a:r>
            <a:r>
              <a:rPr lang="en-US" sz="2000" b="1" dirty="0" smtClean="0">
                <a:latin typeface="Sylfaen" panose="010A0502050306030303" pitchFamily="18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</a:rPr>
              <a:t>მართვა</a:t>
            </a:r>
            <a:endParaRPr lang="en-US" sz="2000" b="1" dirty="0">
              <a:latin typeface="Sylfaen" panose="010A0502050306030303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812165"/>
            <a:ext cx="1219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Sylfaen" panose="010A0502050306030303" pitchFamily="18" charset="0"/>
              </a:rPr>
              <a:t>სამშენებლო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ბაზაზე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დაიდგმევა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smtClean="0">
                <a:latin typeface="Sylfaen" panose="010A0502050306030303" pitchFamily="18" charset="0"/>
              </a:rPr>
              <a:t>1 </a:t>
            </a:r>
            <a:r>
              <a:rPr lang="en-US" sz="2000" dirty="0" err="1">
                <a:latin typeface="Sylfaen" panose="010A0502050306030303" pitchFamily="18" charset="0"/>
              </a:rPr>
              <a:t>ბიო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ტუალეტი</a:t>
            </a:r>
            <a:r>
              <a:rPr lang="en-US" sz="2000" dirty="0">
                <a:latin typeface="Sylfaen" panose="010A0502050306030303" pitchFamily="18" charset="0"/>
              </a:rPr>
              <a:t>, </a:t>
            </a:r>
            <a:r>
              <a:rPr lang="en-US" sz="2000" dirty="0" err="1">
                <a:latin typeface="Sylfaen" panose="010A0502050306030303" pitchFamily="18" charset="0"/>
              </a:rPr>
              <a:t>სამეურნეო-ფეკალური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ჩამდინარე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წყლების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რაოდენობის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მიახლოებითი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რაოდენობის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გაანგარიშება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ხდება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გამოყენებული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სასმელ</a:t>
            </a:r>
            <a:r>
              <a:rPr lang="en-US" sz="2000" dirty="0" smtClean="0">
                <a:latin typeface="Sylfaen" panose="010A0502050306030303" pitchFamily="18" charset="0"/>
              </a:rPr>
              <a:t> -</a:t>
            </a:r>
            <a:r>
              <a:rPr lang="ka-GE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სამეურნეო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წყლის</a:t>
            </a:r>
            <a:r>
              <a:rPr lang="en-US" sz="2000" dirty="0">
                <a:latin typeface="Sylfaen" panose="010A0502050306030303" pitchFamily="18" charset="0"/>
              </a:rPr>
              <a:t> 5-10%-</a:t>
            </a:r>
            <a:r>
              <a:rPr lang="en-US" sz="2000" dirty="0" err="1">
                <a:latin typeface="Sylfaen" panose="010A0502050306030303" pitchFamily="18" charset="0"/>
              </a:rPr>
              <a:t>იანი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დანაკარგის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გათვალისწინებით</a:t>
            </a:r>
            <a:r>
              <a:rPr lang="en-US" sz="2000" dirty="0">
                <a:latin typeface="Sylfaen" panose="010A0502050306030303" pitchFamily="18" charset="0"/>
              </a:rPr>
              <a:t>. </a:t>
            </a:r>
            <a:r>
              <a:rPr lang="en-US" sz="2000" dirty="0" err="1">
                <a:latin typeface="Sylfaen" panose="010A0502050306030303" pitchFamily="18" charset="0"/>
              </a:rPr>
              <a:t>ბიო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ტუალეტის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ავზის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მოცულობა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არის</a:t>
            </a:r>
            <a:r>
              <a:rPr lang="en-US" sz="2000" dirty="0">
                <a:latin typeface="Sylfaen" panose="010A0502050306030303" pitchFamily="18" charset="0"/>
              </a:rPr>
              <a:t> 220 ლ. </a:t>
            </a:r>
            <a:r>
              <a:rPr lang="en-US" sz="2000" dirty="0" err="1">
                <a:latin typeface="Sylfaen" panose="010A0502050306030303" pitchFamily="18" charset="0"/>
              </a:rPr>
              <a:t>დაცლა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მოხდება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კვირაში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ka-GE" sz="2000" dirty="0">
                <a:latin typeface="Sylfaen" panose="010A0502050306030303" pitchFamily="18" charset="0"/>
              </a:rPr>
              <a:t>ორჯერ</a:t>
            </a:r>
            <a:r>
              <a:rPr lang="en-US" sz="2000" dirty="0" smtClean="0">
                <a:latin typeface="Sylfaen" panose="010A0502050306030303" pitchFamily="18" charset="0"/>
              </a:rPr>
              <a:t>;</a:t>
            </a:r>
            <a:endParaRPr lang="ka-GE" sz="2000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dirty="0">
              <a:latin typeface="Sylfaen" panose="010A0502050306030303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Sylfaen" panose="010A0502050306030303" pitchFamily="18" charset="0"/>
              </a:rPr>
              <a:t>სამეურნეო</a:t>
            </a:r>
            <a:r>
              <a:rPr lang="en-US" sz="2000" dirty="0" smtClean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წყლების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შესაგროვებლად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მოეწყობა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საასენიზაციო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ორმო</a:t>
            </a:r>
            <a:r>
              <a:rPr lang="en-US" sz="2000" dirty="0">
                <a:latin typeface="Sylfaen" panose="010A0502050306030303" pitchFamily="18" charset="0"/>
              </a:rPr>
              <a:t> 20მ3 </a:t>
            </a:r>
            <a:r>
              <a:rPr lang="en-US" sz="2000" dirty="0" err="1">
                <a:latin typeface="Sylfaen" panose="010A0502050306030303" pitchFamily="18" charset="0"/>
              </a:rPr>
              <a:t>ტევადობის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და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დაცლა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მოხდება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საასენიზაციო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მანქანის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საშუალებით</a:t>
            </a:r>
            <a:r>
              <a:rPr lang="en-US" sz="2000" dirty="0">
                <a:latin typeface="Sylfaen" panose="010A0502050306030303" pitchFamily="18" charset="0"/>
              </a:rPr>
              <a:t>, </a:t>
            </a:r>
            <a:r>
              <a:rPr lang="en-US" sz="2000" dirty="0" err="1">
                <a:latin typeface="Sylfaen" panose="010A0502050306030303" pitchFamily="18" charset="0"/>
              </a:rPr>
              <a:t>რომელიც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წყლებს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გაიტანს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და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ჩაუშვებს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ადგილობრივი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მუნიციპალიტეტის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საკანალიზაციო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სისტემაში</a:t>
            </a:r>
            <a:r>
              <a:rPr lang="en-US" sz="2000" dirty="0">
                <a:latin typeface="Sylfaen" panose="010A0502050306030303" pitchFamily="18" charset="0"/>
              </a:rPr>
              <a:t>, </a:t>
            </a:r>
            <a:r>
              <a:rPr lang="en-US" sz="2000" dirty="0" err="1">
                <a:latin typeface="Sylfaen" panose="010A0502050306030303" pitchFamily="18" charset="0"/>
              </a:rPr>
              <a:t>ადგილობრივ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მუნიციპალურ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</a:rPr>
              <a:t>სამსახურთან</a:t>
            </a:r>
            <a:r>
              <a:rPr lang="en-US" sz="2000" dirty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</a:rPr>
              <a:t>შეთანხმებით</a:t>
            </a:r>
            <a:r>
              <a:rPr lang="en-US" sz="2000" dirty="0" smtClean="0">
                <a:latin typeface="Sylfaen" panose="010A0502050306030303" pitchFamily="18" charset="0"/>
              </a:rPr>
              <a:t>;</a:t>
            </a:r>
            <a:endParaRPr lang="ka-GE" sz="2000" dirty="0" smtClean="0">
              <a:latin typeface="Sylfaen" panose="010A0502050306030303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000" dirty="0" smtClean="0">
              <a:latin typeface="Sylfaen" panose="010A050205030603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2000" dirty="0" smtClean="0">
                <a:latin typeface="Sylfaen" panose="010A0502050306030303" pitchFamily="18" charset="0"/>
              </a:rPr>
              <a:t>სამშენებლო </a:t>
            </a:r>
            <a:r>
              <a:rPr lang="ka-GE" sz="2000" dirty="0">
                <a:latin typeface="Sylfaen" panose="010A0502050306030303" pitchFamily="18" charset="0"/>
              </a:rPr>
              <a:t>ნარჩენის </a:t>
            </a:r>
            <a:r>
              <a:rPr lang="ka-GE" sz="2000" dirty="0" smtClean="0">
                <a:latin typeface="Sylfaen" panose="010A0502050306030303" pitchFamily="18" charset="0"/>
              </a:rPr>
              <a:t>(100 მ</a:t>
            </a:r>
            <a:r>
              <a:rPr lang="ka-GE" sz="2000" baseline="30000" dirty="0" smtClean="0">
                <a:latin typeface="Sylfaen" panose="010A0502050306030303" pitchFamily="18" charset="0"/>
              </a:rPr>
              <a:t>3)</a:t>
            </a:r>
            <a:r>
              <a:rPr lang="ka-GE" sz="2000" dirty="0" smtClean="0">
                <a:latin typeface="Sylfaen" panose="010A0502050306030303" pitchFamily="18" charset="0"/>
              </a:rPr>
              <a:t> </a:t>
            </a:r>
            <a:r>
              <a:rPr lang="ka-GE" sz="2000" dirty="0" err="1">
                <a:latin typeface="Sylfaen" panose="010A0502050306030303" pitchFamily="18" charset="0"/>
              </a:rPr>
              <a:t>სანაყაროდ</a:t>
            </a:r>
            <a:r>
              <a:rPr lang="ka-GE" sz="2000" dirty="0">
                <a:latin typeface="Sylfaen" panose="010A0502050306030303" pitchFamily="18" charset="0"/>
              </a:rPr>
              <a:t> გამოყენებული იქნება ადგილობრივი მუნიციპალიტეტის </a:t>
            </a:r>
            <a:r>
              <a:rPr lang="ka-GE" sz="2000" dirty="0" smtClean="0">
                <a:latin typeface="Sylfaen" panose="010A0502050306030303" pitchFamily="18" charset="0"/>
              </a:rPr>
              <a:t>ნაგავსაყრელი;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sz="2000" dirty="0" smtClean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>
                <a:latin typeface="Sylfaen" panose="010A0502050306030303" pitchFamily="18" charset="0"/>
              </a:rPr>
              <a:t>საქმიანობის პროცესში ადგილი არ ექნება 200 ტონაზე მეტი </a:t>
            </a:r>
            <a:r>
              <a:rPr lang="ka-GE" sz="2000" dirty="0" err="1">
                <a:latin typeface="Sylfaen" panose="010A0502050306030303" pitchFamily="18" charset="0"/>
              </a:rPr>
              <a:t>არასახიფათო</a:t>
            </a:r>
            <a:r>
              <a:rPr lang="ka-GE" sz="2000" dirty="0">
                <a:latin typeface="Sylfaen" panose="010A0502050306030303" pitchFamily="18" charset="0"/>
              </a:rPr>
              <a:t> და ინერტული</a:t>
            </a:r>
          </a:p>
          <a:p>
            <a:r>
              <a:rPr lang="ka-GE" sz="2000" dirty="0" smtClean="0">
                <a:latin typeface="Sylfaen" panose="010A0502050306030303" pitchFamily="18" charset="0"/>
              </a:rPr>
              <a:t>     ნარჩენების</a:t>
            </a:r>
            <a:r>
              <a:rPr lang="ka-GE" sz="2000" dirty="0">
                <a:latin typeface="Sylfaen" panose="010A0502050306030303" pitchFamily="18" charset="0"/>
              </a:rPr>
              <a:t>, ასევე 120 კგ-ზე მეტი რაოდენობით სახიფათო ნარჩენების </a:t>
            </a:r>
            <a:r>
              <a:rPr lang="ka-GE" sz="2000" dirty="0" smtClean="0">
                <a:latin typeface="Sylfaen" panose="010A0502050306030303" pitchFamily="18" charset="0"/>
              </a:rPr>
              <a:t>წარმოქმნას;</a:t>
            </a:r>
          </a:p>
          <a:p>
            <a:endParaRPr lang="ka-GE" sz="2000" dirty="0" smtClean="0">
              <a:latin typeface="Sylfaen" panose="010A050205030603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2000" dirty="0">
                <a:latin typeface="Sylfaen" panose="010A0502050306030303" pitchFamily="18" charset="0"/>
              </a:rPr>
              <a:t>მშენებლობის ეტაპზე არ არის </a:t>
            </a:r>
            <a:r>
              <a:rPr lang="ka-GE" sz="2000" dirty="0" smtClean="0">
                <a:latin typeface="Sylfaen" panose="010A0502050306030303" pitchFamily="18" charset="0"/>
              </a:rPr>
              <a:t>მოსალოდნელი სახიფათო ნარჩენების წარმოქმნა (აზბესტი, ტყვიის შემცველი მასალები, ზეთის ფილტრები და სხვა)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88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7844</TotalTime>
  <Words>1848</Words>
  <Application>Microsoft Office PowerPoint</Application>
  <PresentationFormat>Widescreen</PresentationFormat>
  <Paragraphs>234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Wingdings</vt:lpstr>
      <vt:lpstr>Calibri</vt:lpstr>
      <vt:lpstr>DejaVu Sans</vt:lpstr>
      <vt:lpstr>Calibri Light</vt:lpstr>
      <vt:lpstr>Symbol</vt:lpstr>
      <vt:lpstr>Sylfaen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გმადლობთ ყურადღებისთვის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NYC Parks’ Tree Inventory Overviews                June 20, 2017</dc:title>
  <cp:lastModifiedBy>N</cp:lastModifiedBy>
  <cp:revision>550</cp:revision>
  <dcterms:modified xsi:type="dcterms:W3CDTF">2020-03-30T12:14:53Z</dcterms:modified>
</cp:coreProperties>
</file>