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23"/>
  </p:notesMasterIdLst>
  <p:sldIdLst>
    <p:sldId id="331" r:id="rId2"/>
    <p:sldId id="445" r:id="rId3"/>
    <p:sldId id="446" r:id="rId4"/>
    <p:sldId id="481" r:id="rId5"/>
    <p:sldId id="471" r:id="rId6"/>
    <p:sldId id="480" r:id="rId7"/>
    <p:sldId id="477" r:id="rId8"/>
    <p:sldId id="482" r:id="rId9"/>
    <p:sldId id="475" r:id="rId10"/>
    <p:sldId id="478" r:id="rId11"/>
    <p:sldId id="479" r:id="rId12"/>
    <p:sldId id="483" r:id="rId13"/>
    <p:sldId id="476" r:id="rId14"/>
    <p:sldId id="463" r:id="rId15"/>
    <p:sldId id="454" r:id="rId16"/>
    <p:sldId id="455" r:id="rId17"/>
    <p:sldId id="456" r:id="rId18"/>
    <p:sldId id="457" r:id="rId19"/>
    <p:sldId id="459" r:id="rId20"/>
    <p:sldId id="460" r:id="rId21"/>
    <p:sldId id="359" r:id="rId22"/>
  </p:sldIdLst>
  <p:sldSz cx="12192000" cy="6858000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Sylfaen" panose="010A0502050306030303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ejaVu San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Niko Karsimashvili" initials="NK" lastIdx="4" clrIdx="1">
    <p:extLst>
      <p:ext uri="{19B8F6BF-5375-455C-9EA6-DF929625EA0E}">
        <p15:presenceInfo xmlns:p15="http://schemas.microsoft.com/office/powerpoint/2012/main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7" autoAdjust="0"/>
    <p:restoredTop sz="93825" autoAdjust="0"/>
  </p:normalViewPr>
  <p:slideViewPr>
    <p:cSldViewPr snapToGrid="0">
      <p:cViewPr varScale="1">
        <p:scale>
          <a:sx n="68" d="100"/>
          <a:sy n="68" d="100"/>
        </p:scale>
        <p:origin x="600" y="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0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159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52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dirty="0" smtClean="0"/>
              <a:t>გარემოს დაცვისა და სოფლის მეურნეობის სამინისტროს  </a:t>
            </a:r>
            <a:r>
              <a:rPr lang="ka-GE" b="1" dirty="0" smtClean="0"/>
              <a:t>ცხელი ხაზი 153</a:t>
            </a:r>
            <a:endParaRPr lang="en-US" b="1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3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3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8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7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32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55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b="1" dirty="0" smtClean="0">
                <a:solidFill>
                  <a:srgbClr val="FF0000"/>
                </a:solidFill>
              </a:rPr>
              <a:t>ინფორმაცია მშენებლის </a:t>
            </a:r>
            <a:r>
              <a:rPr lang="en-US" b="1" dirty="0" smtClean="0">
                <a:solidFill>
                  <a:srgbClr val="FF0000"/>
                </a:solidFill>
              </a:rPr>
              <a:t>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1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50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არქმედება</a:t>
            </a:r>
            <a:r>
              <a:rPr lang="ka-GE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არსებული სიტუაციის გამო ვინაიდან  არსებული ხიდი ვერ უზრუნველყოფს საგზაო  უსაფრთხოების ნორმების მოთხოვნებს და სახიფათოა მგზავრობისთვის 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01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1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2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45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8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19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19944"/>
            <a:ext cx="12191999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ka-GE" sz="2400" dirty="0"/>
              <a:t> </a:t>
            </a:r>
            <a:r>
              <a:rPr lang="ka-GE" sz="2400" b="1" dirty="0"/>
              <a:t>შიდასახელმწიფოებრივი მნიშვნელობის დარჩელი - განმუხურის</a:t>
            </a:r>
          </a:p>
          <a:p>
            <a:pPr algn="ctr"/>
            <a:r>
              <a:rPr lang="ka-GE" sz="2400" b="1" dirty="0"/>
              <a:t>საავტომობილო გზის კმ 3-ზე </a:t>
            </a:r>
            <a:r>
              <a:rPr lang="ka-GE" sz="2400" b="1" dirty="0" err="1"/>
              <a:t>მდ</a:t>
            </a:r>
            <a:r>
              <a:rPr lang="ka-GE" sz="2400" b="1" dirty="0"/>
              <a:t>. ენგურზე არსებული </a:t>
            </a:r>
            <a:r>
              <a:rPr lang="ka-GE" sz="2400" b="1" dirty="0" err="1"/>
              <a:t>სახიდე</a:t>
            </a:r>
            <a:endParaRPr lang="ka-GE" sz="2400" b="1" dirty="0"/>
          </a:p>
          <a:p>
            <a:pPr algn="ctr"/>
            <a:r>
              <a:rPr lang="ka-GE" sz="2400" b="1" dirty="0"/>
              <a:t>გადასასვლელის ნაცვლად ახალი </a:t>
            </a:r>
            <a:r>
              <a:rPr lang="ka-GE" sz="2400" b="1" dirty="0" err="1"/>
              <a:t>სახიდე</a:t>
            </a:r>
            <a:r>
              <a:rPr lang="ka-GE" sz="2400" b="1" dirty="0"/>
              <a:t> გადასასვლელის მშენებლობის და</a:t>
            </a:r>
          </a:p>
          <a:p>
            <a:pPr algn="ctr"/>
            <a:r>
              <a:rPr lang="ka-GE" sz="2400" b="1" dirty="0"/>
              <a:t>ექსპლუატაციის პროექტის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612" y="181095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3184" y="4409460"/>
            <a:ext cx="10207052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გარემოზე ზემოქმედების შეფასების ანგარიშის საჯარო განხილვა</a:t>
            </a:r>
          </a:p>
          <a:p>
            <a:pPr algn="ctr"/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endParaRPr lang="ka-GE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endParaRPr lang="ka-GE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r>
              <a:rPr lang="ka-GE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2020 წელი</a:t>
            </a:r>
          </a:p>
        </p:txBody>
      </p:sp>
    </p:spTree>
    <p:extLst>
      <p:ext uri="{BB962C8B-B14F-4D97-AF65-F5344CB8AC3E}">
        <p14:creationId xmlns:p14="http://schemas.microsoft.com/office/powerpoint/2010/main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06890" y="309570"/>
            <a:ext cx="4222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Sylfaen" panose="010A0502050306030303" pitchFamily="18" charset="0"/>
              </a:rPr>
              <a:t>ნიადაგის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ნაყოფიერი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ფენის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მოხსნა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1762" y="1179236"/>
            <a:ext cx="108888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/>
              <a:t>მოსამზადებელი ეტაპის ერთერთი მნიშვნელოვანი სამუშაოებია მცენარეული საფარის და </a:t>
            </a:r>
            <a:r>
              <a:rPr lang="ka-GE" sz="2000" dirty="0" smtClean="0"/>
              <a:t>ნიადაგის ნაყოფიერი </a:t>
            </a:r>
            <a:r>
              <a:rPr lang="ka-GE" sz="2000" dirty="0"/>
              <a:t>ფენის მოხსნა და მათი </a:t>
            </a:r>
            <a:r>
              <a:rPr lang="ka-GE" sz="2000" dirty="0" smtClean="0"/>
              <a:t>მართვა;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/>
              <a:t>პროექტით გათვალისწინებული 15 სმ საშუალო სიმძლავრის მქონე ნაყოფიერი ფენის </a:t>
            </a:r>
            <a:r>
              <a:rPr lang="ka-GE" sz="2000" dirty="0" smtClean="0"/>
              <a:t>მოხსნა. მოსახსნელი </a:t>
            </a:r>
            <a:r>
              <a:rPr lang="ka-GE" sz="2000" dirty="0"/>
              <a:t>მიწის ნაყოფიერი ფენის საერთო რაოდენობა იქნება 100 </a:t>
            </a:r>
            <a:r>
              <a:rPr lang="ka-GE" sz="2000" dirty="0" smtClean="0"/>
              <a:t>მ3;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მიწის </a:t>
            </a:r>
            <a:r>
              <a:rPr lang="ka-GE" sz="2000" dirty="0"/>
              <a:t>ნაყოფიერი ფენის დროებით დასაწყობება მოხდება საქმიანი </a:t>
            </a:r>
            <a:r>
              <a:rPr lang="ka-GE" sz="2000" dirty="0" smtClean="0"/>
              <a:t>ეზოს ტერიტორიაზე;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/>
              <a:t>ნიადაგის ფენის მოხსნის სამუშაოები უნდა განახორციელოს „ნიადაგის ნაყოფიერი ფენის მოხსნის</a:t>
            </a:r>
            <a:r>
              <a:rPr lang="ka-GE" sz="2000" dirty="0" smtClean="0"/>
              <a:t>, შენახვის</a:t>
            </a:r>
            <a:r>
              <a:rPr lang="ka-GE" sz="2000" dirty="0"/>
              <a:t>, გამოყენების და რეკულტივაციის შესახებ” საქართველოს მთავრობის 2013 წლის </a:t>
            </a:r>
            <a:r>
              <a:rPr lang="ka-GE" sz="2000" dirty="0" smtClean="0"/>
              <a:t>31 დეკემბრის </a:t>
            </a:r>
            <a:r>
              <a:rPr lang="en-US" sz="2000" dirty="0"/>
              <a:t>N424 </a:t>
            </a:r>
            <a:r>
              <a:rPr lang="ka-GE" sz="2000" dirty="0"/>
              <a:t>დადგენილებით დამტკიცებული ტექნიკური რეგლამენტის მოთხოვნების </a:t>
            </a:r>
            <a:r>
              <a:rPr lang="ka-GE" sz="2000" dirty="0" smtClean="0"/>
              <a:t>დაცვით;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სამუშაოების </a:t>
            </a:r>
            <a:r>
              <a:rPr lang="ka-GE" sz="2000" dirty="0"/>
              <a:t>დასრულების შემდეგ მიწის ნაყოფიერი ფენა გამოიყენება </a:t>
            </a:r>
            <a:r>
              <a:rPr lang="ka-GE" sz="2000" dirty="0" err="1"/>
              <a:t>სარეკულტივაციო</a:t>
            </a:r>
            <a:endParaRPr lang="ka-GE" sz="2000" dirty="0"/>
          </a:p>
          <a:p>
            <a:pPr marL="344488"/>
            <a:r>
              <a:rPr lang="ka-GE" sz="2000" dirty="0"/>
              <a:t>სამუშაოების ჩასატარებლად</a:t>
            </a:r>
            <a:endParaRPr lang="ka-GE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36279" y="148231"/>
            <a:ext cx="344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Sylfaen" panose="010A0502050306030303" pitchFamily="18" charset="0"/>
              </a:rPr>
              <a:t>ჩამდინარე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არინება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713134"/>
            <a:ext cx="11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>
                <a:solidFill>
                  <a:srgbClr val="000000"/>
                </a:solidFill>
              </a:rPr>
              <a:t>სამშენებლო სამუშაოების შესრულების პროცესში წყალი გამოყენებული იქნება სასმელ-სამეურნეო დანიშნულებით, ხოლო ტექნიკური წყლის გამოყენება საჭირო იქნება </a:t>
            </a:r>
            <a:r>
              <a:rPr lang="ka-GE" dirty="0" err="1" smtClean="0">
                <a:solidFill>
                  <a:srgbClr val="000000"/>
                </a:solidFill>
              </a:rPr>
              <a:t>სამშენებელო</a:t>
            </a:r>
            <a:r>
              <a:rPr lang="ka-GE" dirty="0" smtClean="0">
                <a:solidFill>
                  <a:srgbClr val="000000"/>
                </a:solidFill>
              </a:rPr>
              <a:t> </a:t>
            </a:r>
            <a:r>
              <a:rPr lang="ka-GE" dirty="0">
                <a:solidFill>
                  <a:srgbClr val="000000"/>
                </a:solidFill>
              </a:rPr>
              <a:t>მოედნების </a:t>
            </a:r>
            <a:r>
              <a:rPr lang="ka-GE" dirty="0" smtClean="0">
                <a:solidFill>
                  <a:srgbClr val="000000"/>
                </a:solidFill>
              </a:rPr>
              <a:t>ზედაპირების დასასველებლად სახანძრო </a:t>
            </a:r>
            <a:r>
              <a:rPr lang="ka-GE" dirty="0">
                <a:solidFill>
                  <a:srgbClr val="000000"/>
                </a:solidFill>
              </a:rPr>
              <a:t>დანიშნულებით. ტექნიკური წყალმომარაგება განხორციელდება </a:t>
            </a:r>
            <a:r>
              <a:rPr lang="ka-GE" dirty="0" err="1">
                <a:solidFill>
                  <a:srgbClr val="000000"/>
                </a:solidFill>
              </a:rPr>
              <a:t>მდ</a:t>
            </a:r>
            <a:r>
              <a:rPr lang="ka-GE" dirty="0">
                <a:solidFill>
                  <a:srgbClr val="000000"/>
                </a:solidFill>
              </a:rPr>
              <a:t>. </a:t>
            </a:r>
            <a:r>
              <a:rPr lang="ka-GE" dirty="0" smtClean="0">
                <a:solidFill>
                  <a:srgbClr val="000000"/>
                </a:solidFill>
              </a:rPr>
              <a:t>ენგურიდან;</a:t>
            </a:r>
            <a:endParaRPr lang="ka-GE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000000"/>
                </a:solidFill>
              </a:rPr>
              <a:t>სასმელად </a:t>
            </a:r>
            <a:r>
              <a:rPr lang="ka-GE" dirty="0">
                <a:solidFill>
                  <a:srgbClr val="000000"/>
                </a:solidFill>
              </a:rPr>
              <a:t>შესაძლებელია </a:t>
            </a:r>
            <a:r>
              <a:rPr lang="ka-GE" dirty="0" err="1">
                <a:solidFill>
                  <a:srgbClr val="000000"/>
                </a:solidFill>
              </a:rPr>
              <a:t>ბუტილირებული</a:t>
            </a:r>
            <a:r>
              <a:rPr lang="ka-GE" dirty="0">
                <a:solidFill>
                  <a:srgbClr val="000000"/>
                </a:solidFill>
              </a:rPr>
              <a:t> წყლების გამოყენება. სამეურნეო დანიშნულების წყლისათვის სამშენებლო ბაზაზე სავარაუდოდ მოეწყობა სამარაგო რეზერვუარი, რომელიც პერიოდულად შეივსება ავტოცისტერნის </a:t>
            </a:r>
            <a:r>
              <a:rPr lang="ka-GE" dirty="0" smtClean="0">
                <a:solidFill>
                  <a:srgbClr val="000000"/>
                </a:solidFill>
              </a:rPr>
              <a:t>გამოყენებით;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სამშენებლო ბანაკში წარმოქმნილი ჩამდინარე წყლების მართვა განხორციელდება მოქმედი ნორმების დაცვით, რათა თავიდან იქნას აცილებული ჩამდინარე წყლებით გარემოს </a:t>
            </a:r>
            <a:r>
              <a:rPr lang="ka-GE" dirty="0" smtClean="0"/>
              <a:t>დაბინძურება</a:t>
            </a:r>
            <a:r>
              <a:rPr lang="ka-GE" dirty="0"/>
              <a:t>;</a:t>
            </a:r>
            <a:r>
              <a:rPr lang="ka-GE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ფეკალური </a:t>
            </a:r>
            <a:r>
              <a:rPr lang="ka-GE" dirty="0"/>
              <a:t>წყლების შესაგროვებლად, სამშენებლო ბანაკსა და უბნებზე განთავსდება </a:t>
            </a:r>
            <a:r>
              <a:rPr lang="ka-GE" dirty="0" smtClean="0"/>
              <a:t>1 ბიო-ტუალეტი</a:t>
            </a:r>
            <a:r>
              <a:rPr lang="ka-GE" dirty="0"/>
              <a:t>, ხოლო სამეურნეო ჩამდინარე წყლების შესაგროვებლად, ბანაკის ტერიტორიაზე გათვალისწინებული </a:t>
            </a:r>
            <a:r>
              <a:rPr lang="ka-GE" dirty="0" smtClean="0"/>
              <a:t>20 </a:t>
            </a:r>
            <a:r>
              <a:rPr lang="ka-GE" dirty="0"/>
              <a:t>მ</a:t>
            </a:r>
            <a:r>
              <a:rPr lang="ka-GE" baseline="30000" dirty="0"/>
              <a:t>3</a:t>
            </a:r>
            <a:r>
              <a:rPr lang="ka-GE" dirty="0"/>
              <a:t> მოცულობის ჰერმეტული </a:t>
            </a:r>
            <a:r>
              <a:rPr lang="ka-GE" dirty="0" err="1"/>
              <a:t>საასენიზაციო</a:t>
            </a:r>
            <a:r>
              <a:rPr lang="ka-GE" dirty="0"/>
              <a:t> ორმოს </a:t>
            </a:r>
            <a:r>
              <a:rPr lang="ka-GE" dirty="0" smtClean="0"/>
              <a:t>მოწყობა, რომლის </a:t>
            </a:r>
            <a:r>
              <a:rPr lang="ka-GE" dirty="0"/>
              <a:t>დაცლა მოხდება </a:t>
            </a:r>
            <a:r>
              <a:rPr lang="ka-GE" dirty="0" err="1"/>
              <a:t>საასენიზაციო</a:t>
            </a:r>
            <a:r>
              <a:rPr lang="ka-GE" dirty="0"/>
              <a:t> მანქანის საშუალებით</a:t>
            </a:r>
            <a:r>
              <a:rPr lang="ka-GE" dirty="0" smtClean="0"/>
              <a:t>, რომელიც </a:t>
            </a:r>
            <a:r>
              <a:rPr lang="ka-GE" dirty="0"/>
              <a:t>წყლებს გაიტანს და ჩაუშვებს ადგილობრივი მუნიციპალიტეტის </a:t>
            </a:r>
            <a:r>
              <a:rPr lang="ka-GE" dirty="0" err="1" smtClean="0"/>
              <a:t>საკანალიზაციო</a:t>
            </a:r>
            <a:r>
              <a:rPr lang="ka-GE" dirty="0" smtClean="0"/>
              <a:t> სისტემაში</a:t>
            </a:r>
            <a:r>
              <a:rPr lang="ka-GE" dirty="0"/>
              <a:t>, ადგილობრივ მუნიციპალურ სამსახურთან შეთანხმებით</a:t>
            </a:r>
            <a:r>
              <a:rPr lang="ka-GE" dirty="0" smtClean="0"/>
              <a:t>.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42338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25" y="0"/>
            <a:ext cx="10515600" cy="707895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 smtClean="0">
                <a:latin typeface="+mn-lt"/>
              </a:rPr>
              <a:t>ნარჩენების მართვა</a:t>
            </a:r>
            <a:endParaRPr lang="en-US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498"/>
            <a:ext cx="10515600" cy="605556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ka-GE" sz="2000" dirty="0"/>
              <a:t>დაგეგმილი საქმიანობის ფარგლებში, მშენებლობის ეტაპზე მოსალოდნელია გარკვეული რაოდენობის </a:t>
            </a:r>
            <a:r>
              <a:rPr lang="ka-GE" sz="2000" dirty="0" smtClean="0"/>
              <a:t>ნარჩენების </a:t>
            </a:r>
            <a:r>
              <a:rPr lang="ka-GE" sz="2000" dirty="0"/>
              <a:t>წარმოქმნა, როგორიც არის </a:t>
            </a:r>
            <a:r>
              <a:rPr lang="ka-GE" sz="2000" dirty="0" smtClean="0"/>
              <a:t>- ინერტული </a:t>
            </a:r>
            <a:r>
              <a:rPr lang="ka-GE" sz="2000" dirty="0"/>
              <a:t>და სამშენებლო მასალების </a:t>
            </a:r>
            <a:r>
              <a:rPr lang="ka-GE" sz="2000" dirty="0" smtClean="0"/>
              <a:t>ნარჩენები</a:t>
            </a:r>
            <a:r>
              <a:rPr lang="ka-GE" sz="2000" dirty="0"/>
              <a:t>,</a:t>
            </a:r>
            <a:r>
              <a:rPr lang="ka-GE" sz="2000" dirty="0" smtClean="0"/>
              <a:t> ლითონების ჯართი, ხის </a:t>
            </a:r>
            <a:r>
              <a:rPr lang="ka-GE" sz="2000" dirty="0" smtClean="0"/>
              <a:t>მასალების </a:t>
            </a:r>
            <a:r>
              <a:rPr lang="ka-GE" sz="2000" dirty="0" smtClean="0"/>
              <a:t>ნარჩენები, მცენარეული ნარჩენები</a:t>
            </a:r>
            <a:r>
              <a:rPr lang="ka-GE" sz="2000" dirty="0" smtClean="0"/>
              <a:t>, </a:t>
            </a:r>
            <a:r>
              <a:rPr lang="ka-GE" sz="2000" dirty="0" smtClean="0"/>
              <a:t>შესაფუთი მასალები</a:t>
            </a:r>
            <a:r>
              <a:rPr lang="ka-GE" sz="2000" dirty="0" smtClean="0"/>
              <a:t>, </a:t>
            </a:r>
            <a:r>
              <a:rPr lang="ka-GE" sz="2000" dirty="0" smtClean="0"/>
              <a:t>საყოფაცხოვრებო </a:t>
            </a:r>
            <a:r>
              <a:rPr lang="ka-GE" sz="2000" dirty="0"/>
              <a:t>ნარჩენები და სხვა. </a:t>
            </a:r>
            <a:endParaRPr lang="ka-GE" sz="2000" dirty="0" smtClean="0"/>
          </a:p>
          <a:p>
            <a:pPr marL="233363" indent="0" algn="just">
              <a:spcBef>
                <a:spcPts val="0"/>
              </a:spcBef>
              <a:buNone/>
            </a:pPr>
            <a:endParaRPr lang="ka-GE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ka-GE" sz="2000" dirty="0"/>
              <a:t>საქმიანობის პროცესში ადგილი არ ექნება 200 ტონაზე მეტი </a:t>
            </a:r>
            <a:r>
              <a:rPr lang="ka-GE" sz="2000" dirty="0" err="1"/>
              <a:t>არასახიფათო</a:t>
            </a:r>
            <a:r>
              <a:rPr lang="ka-GE" sz="2000" dirty="0"/>
              <a:t> და ინერტული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000" dirty="0" smtClean="0"/>
              <a:t>    ნარჩენების</a:t>
            </a:r>
            <a:r>
              <a:rPr lang="ka-GE" sz="2000" dirty="0"/>
              <a:t>, ასევე 120 კგ-ზე მეტი რაოდენობით სახიფათო ნარჩენების წარმოქმნას.</a:t>
            </a:r>
            <a:endParaRPr lang="ka-GE" sz="2000" dirty="0" smtClean="0"/>
          </a:p>
          <a:p>
            <a:pPr marL="233363" indent="-233363" algn="just">
              <a:spcBef>
                <a:spcPts val="0"/>
              </a:spcBef>
              <a:spcAft>
                <a:spcPts val="600"/>
              </a:spcAft>
            </a:pPr>
            <a:r>
              <a:rPr lang="ka-GE" sz="2000" dirty="0" smtClean="0"/>
              <a:t>მიუხედავად </a:t>
            </a:r>
            <a:r>
              <a:rPr lang="ka-GE" sz="2000" dirty="0"/>
              <a:t>იმისა, რომ მშენებლობის დროს დიდი რაოდენობით ნარჩენების დაგროვება არ არის მოსალოდნელი, მაინც საჭიროა მოხდეს ნარჩენების </a:t>
            </a:r>
            <a:r>
              <a:rPr lang="ka-GE" sz="2000" dirty="0" err="1"/>
              <a:t>სორტირება</a:t>
            </a:r>
            <a:r>
              <a:rPr lang="ka-GE" sz="2000" dirty="0"/>
              <a:t> მათი </a:t>
            </a:r>
            <a:r>
              <a:rPr lang="ka-GE" sz="2000" dirty="0" err="1"/>
              <a:t>გვარობის</a:t>
            </a:r>
            <a:r>
              <a:rPr lang="ka-GE" sz="2000" dirty="0"/>
              <a:t> მიხედვით, მათი თვისობრივი და რაოდენობრივი შეფასება შემდგომი გამოყენება/უტილიზაციის მიზნით. ნარჩენების დროებითი განთავსებისათვის სამშენებლო მოედნებზე დაიდგმება სათანადო მარკირების მქონე დახურული </a:t>
            </a:r>
            <a:r>
              <a:rPr lang="ka-GE" sz="2000" dirty="0" smtClean="0"/>
              <a:t>კონტეინერები;</a:t>
            </a:r>
          </a:p>
          <a:p>
            <a:r>
              <a:rPr lang="ka-GE" sz="2000" dirty="0" smtClean="0"/>
              <a:t>მშენებლობის </a:t>
            </a:r>
            <a:r>
              <a:rPr lang="ka-GE" sz="2000" dirty="0"/>
              <a:t>ეტაპზე არ არის მოსალოდნელი ისეთი ნარჩენების წარმოიქნა როგორიც არის</a:t>
            </a:r>
            <a:r>
              <a:rPr lang="ka-GE" sz="2000" dirty="0" smtClean="0"/>
              <a:t>:   ტყვიის </a:t>
            </a:r>
            <a:r>
              <a:rPr lang="ka-GE" sz="2000" dirty="0"/>
              <a:t>შემცველი </a:t>
            </a:r>
            <a:r>
              <a:rPr lang="ka-GE" sz="2000" dirty="0" smtClean="0"/>
              <a:t>ელემენტები, </a:t>
            </a:r>
            <a:r>
              <a:rPr lang="ka-GE" sz="2000" dirty="0"/>
              <a:t>ზეთის ფილტრები, საბურავები და </a:t>
            </a:r>
            <a:r>
              <a:rPr lang="ka-GE" sz="2000" dirty="0" smtClean="0"/>
              <a:t>სხვა;</a:t>
            </a:r>
          </a:p>
          <a:p>
            <a:r>
              <a:rPr lang="ka-GE" sz="2000" dirty="0"/>
              <a:t>მუნიციპალური ნარჩენები განთავსდება ადგილობრივი მყარი ნარჩენების პოლიგონზე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52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292619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>
                <a:ea typeface="Calibri"/>
                <a:cs typeface="Sylfaen"/>
              </a:rPr>
              <a:t>ზოგადი ინფორმაცია გარემოზე შესაძლო ზემოქმედების და მისი სახეების შესახებ</a:t>
            </a:r>
            <a:endParaRPr lang="ka-GE" sz="2000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96771"/>
              </p:ext>
            </p:extLst>
          </p:nvPr>
        </p:nvGraphicFramePr>
        <p:xfrm>
          <a:off x="886407" y="811765"/>
          <a:ext cx="10179698" cy="5810003"/>
        </p:xfrm>
        <a:graphic>
          <a:graphicData uri="http://schemas.openxmlformats.org/drawingml/2006/table">
            <a:tbl>
              <a:tblPr firstRow="1" firstCol="1" bandRow="1"/>
              <a:tblGrid>
                <a:gridCol w="6601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8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71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Arial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Sylfaen"/>
                          <a:ea typeface="Calibri"/>
                          <a:cs typeface="Arial"/>
                        </a:rPr>
                        <a:t>პროექტის ფაზა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Sylfaen"/>
                          <a:ea typeface="Calibri"/>
                          <a:cs typeface="Arial"/>
                        </a:rPr>
                        <a:t>მოსალოდნელი ზემოქმედება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მშენებლობის ეტაპი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ექსპლუატაციის ეტაპი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დაცულ ტერიტორიაზე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ტრანსსასაზღვრო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ატმოსფერულ ჰაერში მავნე ნივთიერებების გაფრქვევა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ხმაური და ვიბრაცია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გეოლოგიურ გარემოზე ზემოქმედება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წყლის გარემოზე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ზემოქმედება ნიადაგზე, დაბინძურების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ზემოქმედება მცენარეულ საფარზე და ცხოველთა სახეობებზე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ვიზუალურ-ლანდშაფტური ცვლილება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ზემოქმედება სოციალურ-ეკონომიკურ გარემოზე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ისტორიულ-არქეოლოგიური ძეგლებზე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32465" y="142908"/>
            <a:ext cx="950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/>
              <a:t>ემისიები ატმოსფეროში, ხმაური და ვიბრაცია</a:t>
            </a:r>
            <a:r>
              <a:rPr lang="en-US" sz="2000" b="1" dirty="0" smtClean="0"/>
              <a:t> </a:t>
            </a:r>
            <a:r>
              <a:rPr lang="ka-GE" sz="2000" b="1" dirty="0" smtClean="0"/>
              <a:t>და შემარბილებელი </a:t>
            </a:r>
            <a:r>
              <a:rPr lang="ka-GE" sz="2000" b="1" dirty="0" smtClean="0"/>
              <a:t>ღონისძიებები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22514" y="807709"/>
            <a:ext cx="113740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</a:t>
            </a:r>
            <a:r>
              <a:rPr lang="ka-GE" sz="2000" dirty="0" smtClean="0"/>
              <a:t>ექნება: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ხმაურს;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ვიბრაციას;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ატმოსფერულ </a:t>
            </a:r>
            <a:r>
              <a:rPr lang="ka-GE" sz="2000" dirty="0"/>
              <a:t>ჰაერში მტვრის </a:t>
            </a:r>
            <a:r>
              <a:rPr lang="ka-GE" sz="2000" dirty="0" smtClean="0"/>
              <a:t>ნაწილაკების გავრცელებას;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საწვავის წვის </a:t>
            </a:r>
            <a:r>
              <a:rPr lang="ka-GE" sz="2000" dirty="0"/>
              <a:t>პროდუქტების გავრცელებას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/>
              <a:t>მოსამზადებელ და მშენებლობის ეტაპზე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</a:t>
            </a:r>
            <a:r>
              <a:rPr lang="ka-GE" sz="2000" dirty="0"/>
              <a:t>საშუალებების ტექნიკური გამართულობის კონტროლი;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მასალის ტრანსპორტირებისას და დასახლებული უბნების მახლობლად/ დასახლებულ ზონაში გადაადგილების ოპტიმალური სიჩქარეების დაცვა;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ჩართული ძრავით ტექნიკის ‘უსაქმოდ’ დატოვების აკრძალვა;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 ნაყოფიერი ნიადაგის, გრუნტის და ფხვიერი მასალის </a:t>
            </a:r>
            <a:r>
              <a:rPr lang="ka-GE" sz="2000" dirty="0" err="1"/>
              <a:t>გაფანტვისგან</a:t>
            </a:r>
            <a:r>
              <a:rPr lang="ka-GE" sz="2000" dirty="0"/>
              <a:t> დაცვა;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ფხვიერო ტვირთების გადატანისას - ტვირთის გადახურვა (</a:t>
            </a:r>
            <a:r>
              <a:rPr lang="ka-GE" sz="2000" dirty="0" err="1"/>
              <a:t>გაფანტვისგან</a:t>
            </a:r>
            <a:r>
              <a:rPr lang="ka-GE" sz="2000" dirty="0"/>
              <a:t> დასაცავად);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მასალის შემოტანის სწორი დაგეგმვა </a:t>
            </a:r>
            <a:r>
              <a:rPr lang="ka-GE" sz="2000" dirty="0" err="1"/>
              <a:t>ქარისმიერი</a:t>
            </a:r>
            <a:r>
              <a:rPr lang="ka-GE" sz="2000" dirty="0"/>
              <a:t> ეროზიის შედეგად ჰაერის ხარისხზე ზემოქმედების შესამცირებლად და სხვ.</a:t>
            </a:r>
          </a:p>
        </p:txBody>
      </p:sp>
    </p:spTree>
    <p:extLst>
      <p:ext uri="{BB962C8B-B14F-4D97-AF65-F5344CB8AC3E}">
        <p14:creationId xmlns:p14="http://schemas.microsoft.com/office/powerpoint/2010/main" val="11714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1135" y="1187826"/>
            <a:ext cx="107675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წყლის გარემოზე ზემოქმედებაში იგულისხმება: </a:t>
            </a:r>
            <a:endParaRPr lang="ka-GE" dirty="0" smtClean="0"/>
          </a:p>
          <a:p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მდინარეების </a:t>
            </a:r>
            <a:r>
              <a:rPr lang="ka-GE" dirty="0"/>
              <a:t>წყლის დებიტის ცვლილება;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</a:t>
            </a:r>
            <a:r>
              <a:rPr lang="ka-GE" dirty="0"/>
              <a:t>მდინარეების ნატანის მოძრაობაზე, კალაპოტის დინამიკასა და ნაპირების სტაბილურობაზე;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მდინარეების </a:t>
            </a:r>
            <a:r>
              <a:rPr lang="ka-GE" dirty="0"/>
              <a:t>წყლის ხარისხის გაუარესება.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შეფასებულია ინტენსიურობის, ზემოქმედების არეალისა და მდინარის კალაპოტის/ნაპირების </a:t>
            </a:r>
            <a:r>
              <a:rPr lang="ka-GE" dirty="0" err="1"/>
              <a:t>სენსიტიურობის</a:t>
            </a:r>
            <a:r>
              <a:rPr lang="ka-GE" dirty="0"/>
              <a:t> </a:t>
            </a:r>
            <a:r>
              <a:rPr lang="ka-GE" dirty="0" smtClean="0"/>
              <a:t>გათვალიწინებით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dirty="0" smtClean="0"/>
          </a:p>
        </p:txBody>
      </p:sp>
      <p:sp>
        <p:nvSpPr>
          <p:cNvPr id="2" name="Rectangle 1"/>
          <p:cNvSpPr/>
          <p:nvPr/>
        </p:nvSpPr>
        <p:spPr>
          <a:xfrm>
            <a:off x="4000975" y="247578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a-GE" sz="2000" b="1" dirty="0"/>
              <a:t>ზემოქმედება ზედაპირულ </a:t>
            </a:r>
            <a:r>
              <a:rPr lang="ka-GE" sz="2000" b="1" dirty="0" smtClean="0"/>
              <a:t>წყალზე</a:t>
            </a:r>
            <a:endParaRPr lang="ka-GE" sz="2000" b="1" dirty="0"/>
          </a:p>
        </p:txBody>
      </p:sp>
    </p:spTree>
    <p:extLst>
      <p:ext uri="{BB962C8B-B14F-4D97-AF65-F5344CB8AC3E}">
        <p14:creationId xmlns:p14="http://schemas.microsoft.com/office/powerpoint/2010/main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00091" y="86590"/>
            <a:ext cx="897656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900" b="1" dirty="0" smtClean="0"/>
              <a:t>ზედაპირულ წყალზე ზემოქმედების შემარბილებელი ღონისძიებები</a:t>
            </a:r>
            <a:endParaRPr lang="ka-GE" sz="1900" b="1" dirty="0"/>
          </a:p>
        </p:txBody>
      </p:sp>
      <p:sp>
        <p:nvSpPr>
          <p:cNvPr id="4" name="Rectangle 3"/>
          <p:cNvSpPr/>
          <p:nvPr/>
        </p:nvSpPr>
        <p:spPr>
          <a:xfrm>
            <a:off x="363894" y="471311"/>
            <a:ext cx="114113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dirty="0"/>
              <a:t>მშენებლობის ეტაპზე, ზედაპირული წყლების დაბინძურების პრევენციული ღონისძიებებია: </a:t>
            </a:r>
          </a:p>
          <a:p>
            <a:pPr marL="574675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სამშენებლო </a:t>
            </a:r>
            <a:r>
              <a:rPr lang="ka-GE" dirty="0"/>
              <a:t>ბანაკის და </a:t>
            </a:r>
            <a:r>
              <a:rPr lang="ka-GE" dirty="0" err="1"/>
              <a:t>სასაწყობე</a:t>
            </a:r>
            <a:r>
              <a:rPr lang="ka-GE" dirty="0"/>
              <a:t> ტერიტორიის მოწყობის დროს გათვალისწინებული იქნება საქართველოს მთავრობის 2013 წლის 31 დეკემბრის </a:t>
            </a:r>
            <a:r>
              <a:rPr lang="en-US" dirty="0"/>
              <a:t>N440 </a:t>
            </a:r>
            <a:r>
              <a:rPr lang="ka-GE" dirty="0"/>
              <a:t>დადგენილებით დამტკიცებული „</a:t>
            </a:r>
            <a:r>
              <a:rPr lang="ka-GE" dirty="0" err="1"/>
              <a:t>წყალდაცვითი</a:t>
            </a:r>
            <a:r>
              <a:rPr lang="ka-GE" dirty="0"/>
              <a:t> ზოლის შესახებ“ ტექნიკური რეგლამენტით განსაზღვრული პირობები; </a:t>
            </a:r>
          </a:p>
          <a:p>
            <a:pPr marL="574675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უზრუნველყოფილი </a:t>
            </a:r>
            <a:r>
              <a:rPr lang="ka-GE" dirty="0"/>
              <a:t>იქნება მანქანა-დანადგარების ტექნიკური გამართულობა; </a:t>
            </a:r>
          </a:p>
          <a:p>
            <a:pPr marL="574675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მანქანა/დანადგარების </a:t>
            </a:r>
            <a:r>
              <a:rPr lang="ka-GE" dirty="0"/>
              <a:t>და პოტენციურად დამაბინძურებელი მასალების განთავსება მოხდება ზედაპირული წყლის ობიექტიდან არანაკლებ 50 მ დაშორებით (სადაც ამის საშუალება არსებობს). თუ ეს შეუძლებელია, დაწესდება კონტროლი და გატარდება უსაფრთხოების ზომები წყლის დაბინძურების თავიდან ასაცილებლად; </a:t>
            </a:r>
          </a:p>
          <a:p>
            <a:pPr marL="574675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აიკრძალება </a:t>
            </a:r>
            <a:r>
              <a:rPr lang="ka-GE" dirty="0"/>
              <a:t>მანქანების რეცხვა მდინარეთა კალაპოტებში; </a:t>
            </a:r>
          </a:p>
          <a:p>
            <a:pPr marL="574675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წარმოქმნილი </a:t>
            </a:r>
            <a:r>
              <a:rPr lang="ka-GE" dirty="0"/>
              <a:t>სამეურნეო-ფეკალური წყლებისთვის მოეწყობა ბიო-ტუალეტები და </a:t>
            </a:r>
            <a:r>
              <a:rPr lang="ka-GE" dirty="0" err="1"/>
              <a:t>საასენიზაციო</a:t>
            </a:r>
            <a:r>
              <a:rPr lang="ka-GE" dirty="0"/>
              <a:t> ორმო; </a:t>
            </a:r>
          </a:p>
          <a:p>
            <a:pPr marL="574675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სანიაღვრე </a:t>
            </a:r>
            <a:r>
              <a:rPr lang="ka-GE" dirty="0"/>
              <a:t>წყლების პოტენციურად დამაბინძურებელი უბნები შეძლებისდაგვარად გადახურული იქნება ფარდულის ტიპის ნაგებობებით;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dirty="0" smtClean="0"/>
              <a:t>თუ </a:t>
            </a:r>
            <a:r>
              <a:rPr lang="ka-GE" dirty="0"/>
              <a:t>მშენებლობის პროცესში მიღებული იქნება გადაწყვეტილება ჩამდინარე წყლების მდინარეში ჩაშვების თაობაზე, წინასწარ მომზადდება </a:t>
            </a:r>
            <a:r>
              <a:rPr lang="ka-GE" dirty="0" err="1"/>
              <a:t>ზდჩ</a:t>
            </a:r>
            <a:r>
              <a:rPr lang="ka-GE" dirty="0"/>
              <a:t>-ს ნორმების პროექტი და შეთანხმდება სამინისტროსთან;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დასრულების შემდეგ ყველა პოტენციური დამაბინძურებელი მასალა გატანილი იქნება. საწვავის/საპოხი მასალის დაღვრის შემთხვევაში მოხდება დაბინძურებული უბნის ლოკალიზაცია/გაწმენდა;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dirty="0" smtClean="0"/>
              <a:t>პერსონალს </a:t>
            </a:r>
            <a:r>
              <a:rPr lang="ka-GE" dirty="0"/>
              <a:t>ჩაუტარდება შესაბამისი ინსტრუქტაჟი;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მართვის გეგმით გათვალისწინებული ღონისძიებების შესრულების სისტემატური კონტროლი.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Sylfaen" panose="010A0502050306030303" pitchFamily="18" charset="0"/>
              </a:rPr>
              <a:t>17</a:t>
            </a:fld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8319"/>
            <a:ext cx="11915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ნაყოფიერი ფენის დაზიანება-ეროზიის ყველაზე მაღალი რისკები არსებობს მიწის სამუშაოების შესრულებისას და სამშენებლო ობიექტის </a:t>
            </a:r>
            <a:r>
              <a:rPr lang="ka-GE" dirty="0" err="1" smtClean="0">
                <a:latin typeface="Sylfaen" panose="010A0502050306030303" pitchFamily="18" charset="0"/>
              </a:rPr>
              <a:t>მიმდებარედ</a:t>
            </a:r>
            <a:r>
              <a:rPr lang="ka-GE" dirty="0" smtClean="0">
                <a:latin typeface="Sylfaen" panose="010A0502050306030303" pitchFamily="18" charset="0"/>
              </a:rPr>
              <a:t> მძიმე ტექნიკის გადაადგილებისას.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 აღნიშნულის შედეგად მოსალოდნელია ნიადაგის დატკეპნა, ეროზია და მისი ნაყოფიერების გაუარესება.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შენახვა, მათ შემდგომ გამოყენებამდე.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მოხსნილი </a:t>
            </a:r>
            <a:r>
              <a:rPr lang="ka-GE" dirty="0" err="1" smtClean="0">
                <a:latin typeface="Sylfaen" panose="010A0502050306030303" pitchFamily="18" charset="0"/>
              </a:rPr>
              <a:t>ნიადაგოვანი</a:t>
            </a:r>
            <a:r>
              <a:rPr lang="ka-GE" dirty="0" smtClean="0">
                <a:latin typeface="Sylfaen" panose="010A0502050306030303" pitchFamily="18" charset="0"/>
              </a:rPr>
              <a:t> საფარი დასაწყობდება წინასწარ შერჩეულ ადგილებში, წყლის და ქარის ზემოქმედებისგან შეძლებისდაგვარად დაცულ ადგილებში. სამუშაოების დასრულების შემდგომ ნიადაგი გამოყენებული იქნება გზის განაპირა ზოლების სარეკულტივაციო სამუშაოებში.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ნიადაგის ნაყოფიერი ფენის მოხსნის, შენახვის, გამოყენებისა და რეკულტივაციის </a:t>
            </a:r>
            <a:r>
              <a:rPr lang="ka-GE" dirty="0" smtClean="0">
                <a:latin typeface="Sylfaen" panose="010A0502050306030303" pitchFamily="18" charset="0"/>
              </a:rPr>
              <a:t>პროექტი - 224-ე </a:t>
            </a:r>
            <a:r>
              <a:rPr lang="ka-GE" dirty="0" err="1" smtClean="0">
                <a:latin typeface="Sylfaen" panose="010A0502050306030303" pitchFamily="18" charset="0"/>
              </a:rPr>
              <a:t>დადგ</a:t>
            </a:r>
            <a:r>
              <a:rPr lang="ka-GE" dirty="0" smtClean="0">
                <a:latin typeface="Sylfaen" panose="010A0502050306030303" pitchFamily="18" charset="0"/>
              </a:rPr>
              <a:t>.</a:t>
            </a:r>
            <a:endParaRPr lang="ka-GE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256" y="96253"/>
            <a:ext cx="6319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dirty="0" smtClean="0">
                <a:latin typeface="Sylfaen" panose="010A0502050306030303" pitchFamily="18" charset="0"/>
              </a:rPr>
              <a:t>ზემოქმედება ნიადაგზე და დაბინძურების რისკები: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407182"/>
            <a:ext cx="119151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dirty="0" smtClean="0">
                <a:latin typeface="Sylfaen" panose="010A0502050306030303" pitchFamily="18" charset="0"/>
              </a:rPr>
              <a:t>                                                             </a:t>
            </a:r>
            <a:r>
              <a:rPr lang="en-US" sz="2000" b="1" dirty="0" err="1" smtClean="0">
                <a:latin typeface="Sylfaen" panose="010A0502050306030303" pitchFamily="18" charset="0"/>
              </a:rPr>
              <a:t>შემარბილებელი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ღონისძიებები</a:t>
            </a:r>
            <a:endParaRPr lang="en-US" sz="1200" b="1" dirty="0"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Sylfaen" panose="010A0502050306030303" pitchFamily="18" charset="0"/>
              </a:rPr>
              <a:t>მოსამზადებელ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მშენებლობის </a:t>
            </a:r>
            <a:r>
              <a:rPr lang="en-US" dirty="0" smtClean="0">
                <a:latin typeface="Sylfaen" panose="010A0502050306030303" pitchFamily="18" charset="0"/>
              </a:rPr>
              <a:t>ეტაპზე</a:t>
            </a:r>
            <a:r>
              <a:rPr lang="ka-GE" dirty="0" smtClean="0">
                <a:latin typeface="Sylfaen" panose="010A0502050306030303" pitchFamily="18" charset="0"/>
              </a:rPr>
              <a:t> ნიადაგზე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ზემოქედების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შემცირება</a:t>
            </a:r>
            <a:r>
              <a:rPr lang="en-US" dirty="0">
                <a:latin typeface="Sylfaen" panose="010A0502050306030303" pitchFamily="18" charset="0"/>
              </a:rPr>
              <a:t>/</a:t>
            </a:r>
            <a:r>
              <a:rPr lang="en-US" dirty="0" err="1">
                <a:latin typeface="Sylfaen" panose="010A0502050306030303" pitchFamily="18" charset="0"/>
              </a:rPr>
              <a:t>კონტროლი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შესაძლებელი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იქნება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სამუშაოს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სწორი</a:t>
            </a:r>
            <a:r>
              <a:rPr lang="en-US" dirty="0">
                <a:latin typeface="Sylfaen" panose="010A0502050306030303" pitchFamily="18" charset="0"/>
              </a:rPr>
              <a:t> დაგეგმვის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ისეთი</a:t>
            </a:r>
            <a:r>
              <a:rPr lang="en-US" dirty="0">
                <a:latin typeface="Sylfaen" panose="010A0502050306030303" pitchFamily="18" charset="0"/>
              </a:rPr>
              <a:t> შემარბილებელი ღონისძიებების </a:t>
            </a:r>
            <a:r>
              <a:rPr lang="en-US" dirty="0" err="1">
                <a:latin typeface="Sylfaen" panose="010A0502050306030303" pitchFamily="18" charset="0"/>
              </a:rPr>
              <a:t>გატარებით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როგორიცაა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  <a:endParaRPr lang="ka-GE" dirty="0"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000" dirty="0">
              <a:latin typeface="Sylfaen" panose="010A0502050306030303" pitchFamily="18" charset="0"/>
            </a:endParaRP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არსებული </a:t>
            </a:r>
            <a:r>
              <a:rPr lang="en-US" dirty="0" err="1" smtClean="0">
                <a:latin typeface="Sylfaen" panose="010A0502050306030303" pitchFamily="18" charset="0"/>
              </a:rPr>
              <a:t>მცენარეული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საფარის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მაქსიმალური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შენარჩუნება</a:t>
            </a:r>
            <a:r>
              <a:rPr lang="en-US" dirty="0">
                <a:latin typeface="Sylfaen" panose="010A0502050306030303" pitchFamily="18" charset="0"/>
              </a:rPr>
              <a:t>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ნიადაგის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ფენის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დაკარგვის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პრევენციის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მიზნით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ნაყოფიერი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ფენის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მოხსნა</a:t>
            </a:r>
            <a:r>
              <a:rPr lang="en-US" dirty="0">
                <a:latin typeface="Sylfaen" panose="010A0502050306030303" pitchFamily="18" charset="0"/>
              </a:rPr>
              <a:t> (</a:t>
            </a:r>
            <a:r>
              <a:rPr lang="en-US" dirty="0" err="1">
                <a:latin typeface="Sylfaen" panose="010A0502050306030303" pitchFamily="18" charset="0"/>
              </a:rPr>
              <a:t>სადაც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შესაძლებელია</a:t>
            </a:r>
            <a:r>
              <a:rPr lang="en-US" dirty="0">
                <a:latin typeface="Sylfaen" panose="010A0502050306030303" pitchFamily="18" charset="0"/>
              </a:rPr>
              <a:t>) </a:t>
            </a:r>
            <a:r>
              <a:rPr lang="en-US" dirty="0" err="1" smtClean="0">
                <a:latin typeface="Sylfaen" panose="010A0502050306030303" pitchFamily="18" charset="0"/>
              </a:rPr>
              <a:t>და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განთავსდება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დროებით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ნაყარში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ტერიტორიის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რეკულტივაციისას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ხელახლა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გამოყენებამდე</a:t>
            </a:r>
            <a:r>
              <a:rPr lang="en-US" dirty="0">
                <a:latin typeface="Sylfaen" panose="010A0502050306030303" pitchFamily="18" charset="0"/>
              </a:rPr>
              <a:t>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ნიადაგის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ფენის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ხარისხის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შენარჩუნებისთვის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ნიადაგის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ქვენიადაგისგან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განცალკევებით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დასაწყობება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მათი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შერევის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თავიდან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ასაცილებლად</a:t>
            </a:r>
            <a:r>
              <a:rPr lang="en-US" dirty="0" smtClean="0">
                <a:latin typeface="Sylfaen" panose="010A0502050306030303" pitchFamily="18" charset="0"/>
              </a:rPr>
              <a:t>;. </a:t>
            </a:r>
            <a:endParaRPr lang="en-US" dirty="0">
              <a:latin typeface="Sylfaen" panose="010A0502050306030303" pitchFamily="18" charset="0"/>
            </a:endParaRP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ნიადაგი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მოიხსნა-დასაწყობებისას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მოქმედი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ნორმების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დაცვა</a:t>
            </a:r>
            <a:r>
              <a:rPr lang="ka-GE" dirty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</a:rPr>
              <a:t>და სხვ.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9229" y="105040"/>
            <a:ext cx="4441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dirty="0" smtClean="0"/>
              <a:t>ზემოქმედება ბუნებრივ გარემოზე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626448"/>
            <a:ext cx="1190586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>
                <a:latin typeface="Sylfaen" panose="010A0502050306030303" pitchFamily="18" charset="0"/>
              </a:rPr>
              <a:t>პროექტის სხვადასხვა ეტაპზე ადგილი ექნება ზემოქმედებას ბიოლოგიურ გარემოზე (მცენარეულ საფარზე, ხმელეთის და წყლის ცხოველთა სამყაროზე).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მცენარეული საფარი/ფლორა - გავლენა მცენარეულ საფარზე  დაკავშირებულია:</a:t>
            </a:r>
            <a:r>
              <a:rPr lang="ka-GE" dirty="0" smtClean="0">
                <a:latin typeface="Sylfaen" panose="010A0502050306030303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გასხვისების ზოლში მცენარეული საფარის </a:t>
            </a:r>
            <a:r>
              <a:rPr lang="ka-GE" dirty="0" err="1" smtClean="0">
                <a:latin typeface="Sylfaen" panose="010A0502050306030303" pitchFamily="18" charset="0"/>
              </a:rPr>
              <a:t>მოცილებასთან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ნიადაგის </a:t>
            </a:r>
            <a:r>
              <a:rPr lang="ka-GE" dirty="0" err="1" smtClean="0">
                <a:latin typeface="Sylfaen" panose="010A0502050306030303" pitchFamily="18" charset="0"/>
              </a:rPr>
              <a:t>დატკეპნასთან</a:t>
            </a:r>
            <a:r>
              <a:rPr lang="ka-GE" dirty="0" smtClean="0">
                <a:latin typeface="Sylfaen" panose="010A0502050306030303" pitchFamily="18" charset="0"/>
              </a:rPr>
              <a:t> და დაბინძურებასთან - რამაც შეიძლება დააზიანოს არსებული მცენარეული საფარი და ხელი შეუშალოს მოზარდ-აღმონაცენს;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მიწის ზედაპირის ხელოვნური საფარით შეცვლასთან - რის შედეგადაც იკარგება მცენარეული საფარისთვის „ხელმისაწვდომი‟ ფართობები;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 მცენარეული საფარის მოხსნის შედეგად ეროზიული პროცესების რისკის ამაღლებასთან.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>
                <a:latin typeface="Sylfaen" panose="010A0502050306030303" pitchFamily="18" charset="0"/>
              </a:rPr>
              <a:t>ფაუნა - მშენებლობის გავლენა ფაუნაზე ზოგადად მოიცავს</a:t>
            </a:r>
            <a:r>
              <a:rPr lang="ka-GE" b="1" dirty="0" smtClean="0">
                <a:latin typeface="Sylfaen" panose="010A0502050306030303" pitchFamily="18" charset="0"/>
              </a:rPr>
              <a:t>: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მცენარეული </a:t>
            </a:r>
            <a:r>
              <a:rPr lang="ka-GE" dirty="0">
                <a:latin typeface="Sylfaen" panose="010A0502050306030303" pitchFamily="18" charset="0"/>
              </a:rPr>
              <a:t>საფარის მოცილების შედეგად თავშესაფრის დაკარგვას;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საგზაო ავარიებით გამოწვეულ ცხოველთა დაღუპვას;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წყლის </a:t>
            </a:r>
            <a:r>
              <a:rPr lang="ka-GE" dirty="0" err="1">
                <a:latin typeface="Sylfaen" panose="010A0502050306030303" pitchFamily="18" charset="0"/>
              </a:rPr>
              <a:t>სიმღვრივის</a:t>
            </a:r>
            <a:r>
              <a:rPr lang="ka-GE" dirty="0">
                <a:latin typeface="Sylfaen" panose="010A0502050306030303" pitchFamily="18" charset="0"/>
              </a:rPr>
              <a:t> მომატებით/დაბინძურებით (მდინარის გადაკვეთებში) გამოწვეულ ზემოქმედებას წყლის ბინადრებზე;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დაღვრილი საწვავის/ზეთის, ნარჩენების არასათანადო მართვის შედეგად დაბინძურებული ნიადაგითა და/ან წყლით გამოწვეულ არაპირდაპირ ზემოქმედებას.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ნიადაგის დატკეპნის, გზის საფარის მოწყობისას მიწის ზედაპირის „დახურვის“ გამო პოტენციურ ზემოქმედებას </a:t>
            </a:r>
            <a:r>
              <a:rPr lang="ka-GE" dirty="0" err="1">
                <a:latin typeface="Sylfaen" panose="010A0502050306030303" pitchFamily="18" charset="0"/>
              </a:rPr>
              <a:t>უხერხემლმოებზე</a:t>
            </a:r>
            <a:r>
              <a:rPr lang="ka-GE" dirty="0">
                <a:latin typeface="Sylfaen" panose="010A0502050306030303" pitchFamily="18" charset="0"/>
              </a:rPr>
              <a:t> და სხვ.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algn="just"/>
            <a:r>
              <a:rPr lang="ka-GE" dirty="0" smtClean="0"/>
              <a:t>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2792" y="192692"/>
            <a:ext cx="3797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dirty="0" smtClean="0"/>
              <a:t>შემარბილებელი ღონისძიებები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" y="962586"/>
            <a:ext cx="1204582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მოსამზადებელ და მშენებლობის ეტაპზე მცენარეულ საფარზე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საზღვრების მკაცრი დაცვა;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მარშრუტიდან გადახვევის აკრძალვა;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არსებული მცენარეული </a:t>
            </a:r>
            <a:r>
              <a:rPr lang="ka-GE" dirty="0"/>
              <a:t>საფარის მაქსიმალური შენარჩუნება;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მართვა 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დარღვეული </a:t>
            </a:r>
            <a:r>
              <a:rPr lang="ka-GE" dirty="0"/>
              <a:t>ტერიტორიების რეკულტივაცია სამუშაოების დასრულების შემდეგ;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სამუშაოების </a:t>
            </a:r>
            <a:r>
              <a:rPr lang="ka-GE" dirty="0"/>
              <a:t>წარმოების დროს მონიტორინგის წარმოება. </a:t>
            </a: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ფაუნაზე </a:t>
            </a:r>
            <a:r>
              <a:rPr lang="ka-GE" b="1" dirty="0"/>
              <a:t>ზემოქმედების შესარბილებლად ექსპლოატაციის ეტაპზე გასათვალისწინებელია: </a:t>
            </a:r>
            <a:endParaRPr lang="ka-GE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900" dirty="0"/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</a:t>
            </a:r>
            <a:r>
              <a:rPr lang="ka-GE" dirty="0" smtClean="0"/>
              <a:t>შესაბამისი შემარბილებელი </a:t>
            </a:r>
            <a:r>
              <a:rPr lang="ka-GE" dirty="0"/>
              <a:t>ღონისძიებების გატარება;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dirty="0"/>
              <a:t>სიგნალის აკრძალვა 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სამყაროსთვის </a:t>
            </a:r>
            <a:r>
              <a:rPr lang="ka-GE" dirty="0" err="1" smtClean="0"/>
              <a:t>სენსიტიური</a:t>
            </a:r>
            <a:r>
              <a:rPr lang="ka-GE" dirty="0" smtClean="0"/>
              <a:t> </a:t>
            </a:r>
            <a:r>
              <a:rPr lang="ka-GE" dirty="0"/>
              <a:t>პერიოდების გათვალისწინება;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Sylfaen" panose="010A0502050306030303" pitchFamily="18" charset="0"/>
              </a:rPr>
              <a:t>2</a:t>
            </a:fld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9" name="Shape 943"/>
          <p:cNvSpPr txBox="1">
            <a:spLocks/>
          </p:cNvSpPr>
          <p:nvPr/>
        </p:nvSpPr>
        <p:spPr>
          <a:xfrm>
            <a:off x="0" y="-1"/>
            <a:ext cx="12192000" cy="48887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cs typeface="Arial" charset="0"/>
              </a:rPr>
              <a:t>პროექტის მიზანი და საკანონმდებლო საფუძველი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6" y="794120"/>
            <a:ext cx="11653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000" dirty="0">
                <a:latin typeface="Sylfaen" panose="010A0502050306030303" pitchFamily="18" charset="0"/>
              </a:rPr>
              <a:t>ქვეყნის </a:t>
            </a:r>
            <a:r>
              <a:rPr lang="de-LU" sz="2000" dirty="0" smtClean="0">
                <a:latin typeface="Sylfaen" panose="010A0502050306030303" pitchFamily="18" charset="0"/>
              </a:rPr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000" dirty="0">
                <a:latin typeface="Sylfaen" panose="010A0502050306030303" pitchFamily="18" charset="0"/>
              </a:rPr>
              <a:t>, </a:t>
            </a:r>
            <a:r>
              <a:rPr lang="de-LU" sz="2000" dirty="0" smtClean="0">
                <a:latin typeface="Sylfaen" panose="010A0502050306030303" pitchFamily="18" charset="0"/>
              </a:rPr>
              <a:t>როგორც </a:t>
            </a:r>
            <a:r>
              <a:rPr lang="de-LU" sz="2000" dirty="0">
                <a:latin typeface="Sylfaen" panose="010A0502050306030303" pitchFamily="18" charset="0"/>
              </a:rPr>
              <a:t>სახელმწიფო ასევე ადგილობრივი მნიშვნელობის საგზაო ქსელის გაუმჯობესება მნიშვნელოვან ფაქტორებს </a:t>
            </a:r>
            <a:r>
              <a:rPr lang="de-LU" sz="2000" dirty="0" smtClean="0">
                <a:latin typeface="Sylfaen" panose="010A0502050306030303" pitchFamily="18" charset="0"/>
              </a:rPr>
              <a:t>განაპირობებს. 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256" y="2904047"/>
            <a:ext cx="11653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საქართველოში სხვადასხვა სახის საქმიანობების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განხორციელებისას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გარემოზე ზემოქმედების შეფასების, შესაბამისი გარემოსდაცვითი გადაწყვეტილების მიღების, საზოგადოების მონაწილეობისა და ექსპერტიზის ჩატარების პროცედურები რეგულირდება 2017 წლის 1 ივნისს მიღებული საქართველოს კანონის </a:t>
            </a:r>
            <a:r>
              <a:rPr lang="ka-GE" sz="2000" b="1" dirty="0">
                <a:latin typeface="Sylfaen" panose="010A0502050306030303" pitchFamily="18" charset="0"/>
                <a:ea typeface="Calibri"/>
                <a:cs typeface="Times New Roman"/>
              </a:rPr>
              <a:t>„გარემოსდაცვითი შეფასების კოდექსი“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-ს მოთხოვნების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შესაბამისად, რომლის მიხედვითაც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სხვადასხვა შინაარსის საქმიანობები გაწერილია კოდექსის </a:t>
            </a:r>
            <a:r>
              <a:rPr lang="en-US" sz="2000" dirty="0">
                <a:latin typeface="Sylfaen" panose="010A0502050306030303" pitchFamily="18" charset="0"/>
                <a:ea typeface="Calibri"/>
                <a:cs typeface="Times New Roman"/>
              </a:rPr>
              <a:t>I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და</a:t>
            </a:r>
            <a:r>
              <a:rPr lang="en-US" sz="2000" dirty="0">
                <a:latin typeface="Sylfaen" panose="010A0502050306030303" pitchFamily="18" charset="0"/>
                <a:ea typeface="Calibri"/>
                <a:cs typeface="Times New Roman"/>
              </a:rPr>
              <a:t> II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დანართებში. I დანართით გათვალისწინებული საქმიანობები ექვემდებარება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გარემოზე ზემოქმედების შეფასები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ს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 (</a:t>
            </a:r>
            <a:r>
              <a:rPr lang="ka-GE" sz="2000" dirty="0" err="1" smtClean="0">
                <a:latin typeface="Sylfaen" panose="010A0502050306030303" pitchFamily="18" charset="0"/>
                <a:ea typeface="Calibri"/>
                <a:cs typeface="Times New Roman"/>
              </a:rPr>
              <a:t>გზშ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)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პროცედურას, ხოლო II დანართის შემთხვევაში – საქმიანობამ უნდა გაიაროს </a:t>
            </a:r>
            <a:r>
              <a:rPr lang="ka-GE" sz="2000" dirty="0" err="1">
                <a:latin typeface="Sylfaen" panose="010A0502050306030303" pitchFamily="18" charset="0"/>
                <a:ea typeface="Calibri"/>
                <a:cs typeface="Times New Roman"/>
              </a:rPr>
              <a:t>სკრინინგის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 პროცედურა, რომელიც განსაზღვრავს </a:t>
            </a:r>
            <a:r>
              <a:rPr lang="ka-GE" sz="2000" dirty="0" err="1">
                <a:latin typeface="Sylfaen" panose="010A0502050306030303" pitchFamily="18" charset="0"/>
                <a:ea typeface="Calibri"/>
                <a:cs typeface="Times New Roman"/>
              </a:rPr>
              <a:t>გზშ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-ს პროცედურის საჭიროებას. </a:t>
            </a:r>
          </a:p>
          <a:p>
            <a:pPr algn="just"/>
            <a:endParaRPr lang="ka-GE" sz="2000" dirty="0" smtClean="0"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წინამდებარე დოკუმენტში განსახილველი პროექტი განეკუთვნება </a:t>
            </a:r>
            <a:r>
              <a:rPr lang="en-US" sz="2000" dirty="0">
                <a:latin typeface="Sylfaen" panose="010A0502050306030303" pitchFamily="18" charset="0"/>
                <a:ea typeface="Calibri"/>
                <a:cs typeface="Times New Roman"/>
              </a:rPr>
              <a:t>I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დანართით გათვალისწინებულ საქმიანობას,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შესაბამისად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, პროექტი ექვემდებარება </a:t>
            </a:r>
            <a:r>
              <a:rPr lang="ka-GE" sz="2000" dirty="0" err="1">
                <a:latin typeface="Sylfaen" panose="010A0502050306030303" pitchFamily="18" charset="0"/>
                <a:ea typeface="Calibri"/>
                <a:cs typeface="Times New Roman"/>
              </a:rPr>
              <a:t>გზშ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-ს პროცედურას. </a:t>
            </a:r>
            <a:endParaRPr lang="en-US" sz="2000" dirty="0"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6" y="1966327"/>
            <a:ext cx="11653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</a:rPr>
              <a:t>სატრანსპორტო სექტორის განვითარება </a:t>
            </a:r>
            <a:r>
              <a:rPr lang="ka-GE" sz="2000" dirty="0" smtClean="0">
                <a:latin typeface="Sylfaen" panose="010A0502050306030303" pitchFamily="18" charset="0"/>
              </a:rPr>
              <a:t>აუცილებელია სათანადო </a:t>
            </a:r>
            <a:r>
              <a:rPr lang="ka-GE" sz="2000" dirty="0">
                <a:latin typeface="Sylfaen" panose="010A0502050306030303" pitchFamily="18" charset="0"/>
              </a:rPr>
              <a:t>ეკონომიკური ზრდისთვის, და საქართველოს მოსახლეობის ცხოვრების </a:t>
            </a:r>
            <a:r>
              <a:rPr lang="ka-GE" sz="2000" dirty="0" smtClean="0">
                <a:latin typeface="Sylfaen" panose="010A0502050306030303" pitchFamily="18" charset="0"/>
              </a:rPr>
              <a:t>პირობების გასაუმჯობესებლად</a:t>
            </a:r>
            <a:r>
              <a:rPr lang="ka-GE" sz="2000" dirty="0">
                <a:latin typeface="Sylfaen" panose="010A0502050306030303" pitchFamily="18" charset="0"/>
              </a:rPr>
              <a:t>.</a:t>
            </a: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620" y="1249256"/>
            <a:ext cx="8756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მშენებლობის </a:t>
            </a:r>
            <a:r>
              <a:rPr lang="ka-GE" sz="2000" dirty="0"/>
              <a:t>დროს, როგორც წესი, მნიშვნელოვანი რაოდენობის სამუშაო ძალისა და აღჭურვილობის მობილიზებაა საჭირო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ძალიან </a:t>
            </a:r>
            <a:r>
              <a:rPr lang="ka-GE" sz="2000" dirty="0"/>
              <a:t>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8985380" y="1399591"/>
            <a:ext cx="2907418" cy="3191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19" y="3112920"/>
            <a:ext cx="87560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პერსონალის უნდა ჩაუტარდეს ტრეინინგები ჯანმრთელობისა და შრომის უსაფრთხოების საკითხებში; დასაქმებული პერსონალი უზრუნველყოფილი უნდა იყოს ინდივიდუალური დაცვის საშუალებებით; ბანაკში </a:t>
            </a:r>
            <a:r>
              <a:rPr lang="ka-GE" sz="2000" dirty="0"/>
              <a:t>და ობიექტებზე უზრუნველყოფილი უნდა იყოს ყველა სახის საყოფაცხოვრებო ინფრასტრუქტურის (საწარმოო ეზო, </a:t>
            </a:r>
            <a:r>
              <a:rPr lang="ka-GE" sz="2000" dirty="0" err="1"/>
              <a:t>სასაწყობე</a:t>
            </a:r>
            <a:r>
              <a:rPr lang="ka-GE" sz="2000" dirty="0"/>
              <a:t> მეურნეობები, გარაჟები და ტექნიკის სარემონტო უბნები და სხვ.)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</a:t>
            </a:r>
            <a:r>
              <a:rPr lang="ka-GE" sz="2000" dirty="0" smtClean="0"/>
              <a:t>მოთხოვნებს; ჯანმრთელობისათვის </a:t>
            </a:r>
            <a:r>
              <a:rPr lang="ka-GE" sz="2000" dirty="0"/>
              <a:t>სახიფათო </a:t>
            </a:r>
            <a:r>
              <a:rPr lang="ka-GE" sz="2000" dirty="0" smtClean="0"/>
              <a:t>უბნები უნდა იყოს შემოღობილი; </a:t>
            </a:r>
            <a:endParaRPr lang="ka-GE" sz="2000" dirty="0"/>
          </a:p>
        </p:txBody>
      </p:sp>
      <p:sp>
        <p:nvSpPr>
          <p:cNvPr id="6" name="Rectangle 5"/>
          <p:cNvSpPr/>
          <p:nvPr/>
        </p:nvSpPr>
        <p:spPr>
          <a:xfrm>
            <a:off x="3080842" y="250077"/>
            <a:ext cx="5229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a-GE" sz="2000" b="1" dirty="0"/>
              <a:t>ადამიანის ჯანმრთელობა და უსაფრთხოება</a:t>
            </a:r>
          </a:p>
        </p:txBody>
      </p:sp>
    </p:spTree>
    <p:extLst>
      <p:ext uri="{BB962C8B-B14F-4D97-AF65-F5344CB8AC3E}">
        <p14:creationId xmlns:p14="http://schemas.microsoft.com/office/powerpoint/2010/main" val="2083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გმადლობთ ყურადღებისთვის !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03037" y="60389"/>
            <a:ext cx="48590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200" b="1" dirty="0"/>
              <a:t>არსებული </a:t>
            </a:r>
            <a:r>
              <a:rPr lang="ka-GE" sz="2200" b="1" dirty="0" smtClean="0"/>
              <a:t>ხიდის მოკლე მიმოხილვა</a:t>
            </a:r>
            <a:endParaRPr lang="en-US" sz="2200" b="1" dirty="0"/>
          </a:p>
        </p:txBody>
      </p:sp>
      <p:sp>
        <p:nvSpPr>
          <p:cNvPr id="19" name="Rectangle 18"/>
          <p:cNvSpPr/>
          <p:nvPr/>
        </p:nvSpPr>
        <p:spPr>
          <a:xfrm>
            <a:off x="255037" y="1358362"/>
            <a:ext cx="6559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/>
              <a:t>არსებული ხიდი როგორც ბურჯები ასევე მალის ნაშენი და სავალი ნაწილი </a:t>
            </a:r>
            <a:r>
              <a:rPr lang="ka-GE" sz="2000" dirty="0" smtClean="0"/>
              <a:t>ლითონის</a:t>
            </a:r>
            <a:r>
              <a:rPr lang="en-US" sz="2000" dirty="0" smtClean="0"/>
              <a:t> </a:t>
            </a:r>
            <a:r>
              <a:rPr lang="ka-GE" sz="2000" dirty="0" smtClean="0"/>
              <a:t>ელემენტებისგან </a:t>
            </a:r>
            <a:r>
              <a:rPr lang="ka-GE" sz="2000" dirty="0"/>
              <a:t>არის შედგენილი. ხიდის საერთო </a:t>
            </a:r>
            <a:r>
              <a:rPr lang="ka-GE" sz="2000" dirty="0" err="1"/>
              <a:t>სიგძეა</a:t>
            </a:r>
            <a:r>
              <a:rPr lang="ka-GE" sz="2000" dirty="0"/>
              <a:t> 161,4 მეტრი სავალი ნაწილის სიგანე</a:t>
            </a:r>
          </a:p>
          <a:p>
            <a:pPr marL="344488" algn="just"/>
            <a:r>
              <a:rPr lang="ka-GE" sz="2000" dirty="0"/>
              <a:t>დაახლოებით 3 მეტრია. ხიდის ქვეშ გადის წყალგამტარი ორი </a:t>
            </a:r>
            <a:r>
              <a:rPr lang="ka-GE" sz="2000" dirty="0" smtClean="0"/>
              <a:t>მილი</a:t>
            </a:r>
            <a:r>
              <a:rPr lang="en-US" sz="2000" dirty="0"/>
              <a:t>;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5037" y="491276"/>
            <a:ext cx="11392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/>
              <a:t>ხიდი მდებარეობს ზუგდიდის მუნიციპალიტეტში, სამეგრელო-ზემო სვანეთის რეგიონში,</a:t>
            </a:r>
          </a:p>
          <a:p>
            <a:pPr marL="344488"/>
            <a:r>
              <a:rPr lang="ka-GE" sz="2000" dirty="0"/>
              <a:t>საქართველოს დასავლეთ ნაწილში, უახლოესი დასახლებული პუნქტია დაბა განმუხური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5037" y="3243600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ხიდი ძალზედ ცუდ მდგომარეობაშია. ფოლადის </a:t>
            </a:r>
            <a:r>
              <a:rPr lang="ka-GE" sz="2000" dirty="0" err="1"/>
              <a:t>კოროზირებულია</a:t>
            </a:r>
            <a:r>
              <a:rPr lang="ka-GE" sz="2000" dirty="0"/>
              <a:t>. დაჟანგული </a:t>
            </a:r>
            <a:r>
              <a:rPr lang="ka-GE" sz="2000" dirty="0" smtClean="0"/>
              <a:t>ფოლადის</a:t>
            </a:r>
            <a:r>
              <a:rPr lang="en-US" sz="2000" dirty="0" smtClean="0"/>
              <a:t> </a:t>
            </a:r>
            <a:r>
              <a:rPr lang="ka-GE" sz="2000" dirty="0" smtClean="0"/>
              <a:t>კოჭები </a:t>
            </a:r>
            <a:r>
              <a:rPr lang="ka-GE" sz="2000" dirty="0"/>
              <a:t>განსაკუთრებით შესამჩნევია ფოლადის კოჭების სავალი ნაწილის </a:t>
            </a:r>
            <a:r>
              <a:rPr lang="ka-GE" sz="2000" dirty="0" err="1"/>
              <a:t>ფილასთან</a:t>
            </a:r>
            <a:r>
              <a:rPr lang="ka-GE" sz="2000" dirty="0"/>
              <a:t> გადაბმის</a:t>
            </a:r>
            <a:r>
              <a:rPr lang="ka-GE" sz="2000" dirty="0" smtClean="0"/>
              <a:t>,</a:t>
            </a:r>
            <a:r>
              <a:rPr lang="en-US" sz="2000" dirty="0" smtClean="0"/>
              <a:t> </a:t>
            </a:r>
            <a:r>
              <a:rPr lang="ka-GE" sz="2000" dirty="0" smtClean="0"/>
              <a:t>შესაკეთებლად </a:t>
            </a:r>
            <a:r>
              <a:rPr lang="ka-GE" sz="2000" dirty="0"/>
              <a:t>ყველაზე რთულად მისაწვდომ </a:t>
            </a:r>
            <a:r>
              <a:rPr lang="ka-GE" sz="2000" dirty="0" smtClean="0"/>
              <a:t>ადგილში</a:t>
            </a:r>
            <a:r>
              <a:rPr lang="en-US" sz="2000" dirty="0" smtClean="0"/>
              <a:t>;</a:t>
            </a: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ხიდის წლოვანებისა და მდგომარეობის და ასევე იმ ფაქტის გათვალისწინებით, რომ </a:t>
            </a:r>
            <a:r>
              <a:rPr lang="ka-GE" sz="2000" dirty="0" smtClean="0"/>
              <a:t>ხიდი</a:t>
            </a:r>
            <a:r>
              <a:rPr lang="en-US" sz="2000" dirty="0" smtClean="0"/>
              <a:t> </a:t>
            </a:r>
            <a:r>
              <a:rPr lang="ka-GE" sz="2000" dirty="0" smtClean="0"/>
              <a:t>მხოლოდ </a:t>
            </a:r>
            <a:r>
              <a:rPr lang="ka-GE" sz="2000" dirty="0"/>
              <a:t>ერთი სავალი ზოლისათვის არის განკუთვნილი, იგი ვერ </a:t>
            </a:r>
            <a:r>
              <a:rPr lang="ka-GE" sz="2000" dirty="0" smtClean="0"/>
              <a:t>აკმაყოფილებს</a:t>
            </a:r>
            <a:r>
              <a:rPr lang="en-US" sz="2000" dirty="0" smtClean="0"/>
              <a:t> </a:t>
            </a:r>
            <a:r>
              <a:rPr lang="ka-GE" sz="2000" dirty="0" smtClean="0"/>
              <a:t>თანამედროვე </a:t>
            </a:r>
            <a:r>
              <a:rPr lang="ka-GE" sz="2000" dirty="0"/>
              <a:t>ხიდის საპროექტო </a:t>
            </a:r>
            <a:r>
              <a:rPr lang="ka-GE" sz="2000" dirty="0" smtClean="0"/>
              <a:t>სტანდარტებს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855" y="1511559"/>
            <a:ext cx="4717039" cy="2544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854" y="4056025"/>
            <a:ext cx="4717040" cy="25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801202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/>
              <a:t>საპროექტო ხიდის </a:t>
            </a:r>
            <a:r>
              <a:rPr lang="ka-GE" sz="2000" b="1" dirty="0" smtClean="0"/>
              <a:t>სამშენებლო </a:t>
            </a:r>
            <a:r>
              <a:rPr lang="ka-GE" sz="2000" b="1" dirty="0"/>
              <a:t>დერეფნის </a:t>
            </a:r>
            <a:r>
              <a:rPr lang="ka-GE" sz="2000" b="1" dirty="0" smtClean="0"/>
              <a:t>სიტუაციური </a:t>
            </a:r>
            <a:r>
              <a:rPr lang="ka-GE" sz="2000" b="1" dirty="0"/>
              <a:t>სქემა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67" y="839756"/>
            <a:ext cx="9700727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37518" y="207111"/>
            <a:ext cx="358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Sylfaen" panose="010A0502050306030303" pitchFamily="18" charset="0"/>
              </a:rPr>
              <a:t>საპროე</a:t>
            </a:r>
            <a:r>
              <a:rPr lang="ka-GE" sz="2000" b="1" dirty="0" smtClean="0">
                <a:latin typeface="Sylfaen" panose="010A0502050306030303" pitchFamily="18" charset="0"/>
              </a:rPr>
              <a:t>ქ</a:t>
            </a:r>
            <a:r>
              <a:rPr lang="en-US" sz="2000" b="1" dirty="0" err="1" smtClean="0">
                <a:latin typeface="Sylfaen" panose="010A0502050306030303" pitchFamily="18" charset="0"/>
              </a:rPr>
              <a:t>ტო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latin typeface="Sylfaen" panose="010A0502050306030303" pitchFamily="18" charset="0"/>
              </a:rPr>
              <a:t>ალტერნატივები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184" y="881182"/>
            <a:ext cx="107395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ylfaen" panose="010A0502050306030303" pitchFamily="18" charset="0"/>
              </a:rPr>
              <a:t>ა</a:t>
            </a:r>
            <a:r>
              <a:rPr lang="ka-GE" sz="2000" dirty="0" err="1" smtClean="0">
                <a:latin typeface="Sylfaen" panose="010A0502050306030303" pitchFamily="18" charset="0"/>
              </a:rPr>
              <a:t>რქმედების</a:t>
            </a:r>
            <a:r>
              <a:rPr lang="ka-GE" sz="2000" dirty="0" smtClean="0">
                <a:latin typeface="Sylfaen" panose="010A0502050306030303" pitchFamily="18" charset="0"/>
              </a:rPr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>
                <a:latin typeface="Sylfaen" panose="010A0502050306030303" pitchFamily="18" charset="0"/>
              </a:rPr>
              <a:t>ხიდის კონსტრუქციული ალტერნატივა</a:t>
            </a:r>
            <a:r>
              <a:rPr lang="en-US" sz="2000" dirty="0" smtClean="0">
                <a:latin typeface="Sylfaen" panose="010A0502050306030303" pitchFamily="18" charset="0"/>
              </a:rPr>
              <a:t> A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/>
              <a:t>ხიდის კონსტრუქციული </a:t>
            </a:r>
            <a:r>
              <a:rPr lang="ka-GE" sz="2000" dirty="0" smtClean="0"/>
              <a:t>ალტერნატივა</a:t>
            </a:r>
            <a:r>
              <a:rPr lang="en-US" sz="2000" dirty="0" smtClean="0">
                <a:latin typeface="Sylfaen" panose="010A0502050306030303" pitchFamily="18" charset="0"/>
              </a:rPr>
              <a:t> B </a:t>
            </a:r>
            <a:endParaRPr lang="en-US" sz="2000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184" y="3004623"/>
            <a:ext cx="11952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000" b="1" dirty="0"/>
              <a:t>ტექნიკურ-ეკონომიური მაჩვენებლების გაანალიზების შედეგად უპირატესობა მიენიჭა</a:t>
            </a:r>
          </a:p>
          <a:p>
            <a:r>
              <a:rPr lang="ka-GE" sz="2000" b="1" dirty="0"/>
              <a:t>ვარიანტ “</a:t>
            </a:r>
            <a:r>
              <a:rPr lang="en-US" sz="2000" b="1" dirty="0"/>
              <a:t>A”-</a:t>
            </a:r>
            <a:r>
              <a:rPr lang="ka-GE" sz="2000" b="1" dirty="0"/>
              <a:t>ს, როგორც ტექნიკურად უფრო </a:t>
            </a:r>
            <a:r>
              <a:rPr lang="ka-GE" sz="2000" b="1" dirty="0" smtClean="0"/>
              <a:t>სრულყოფილს.</a:t>
            </a:r>
            <a:endParaRPr lang="ka-GE" sz="2000" b="1" u="sng" dirty="0"/>
          </a:p>
        </p:txBody>
      </p:sp>
    </p:spTree>
    <p:extLst>
      <p:ext uri="{BB962C8B-B14F-4D97-AF65-F5344CB8AC3E}">
        <p14:creationId xmlns:p14="http://schemas.microsoft.com/office/powerpoint/2010/main" val="31567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08514" y="607873"/>
            <a:ext cx="6667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u="sng" dirty="0"/>
              <a:t>ხიდის პარამეტრების პირველ ალტერნატიულ </a:t>
            </a:r>
            <a:r>
              <a:rPr lang="ka-GE" sz="2000" b="1" u="sng" dirty="0" smtClean="0"/>
              <a:t>ვარიანტი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490" y="1335411"/>
            <a:ext cx="10888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საპროექტო </a:t>
            </a:r>
            <a:r>
              <a:rPr lang="ka-GE" dirty="0" err="1"/>
              <a:t>გზაგამტარი</a:t>
            </a:r>
            <a:r>
              <a:rPr lang="ka-GE" dirty="0"/>
              <a:t> </a:t>
            </a:r>
            <a:r>
              <a:rPr lang="ka-GE" dirty="0" err="1"/>
              <a:t>ოთხმალიანია</a:t>
            </a:r>
            <a:r>
              <a:rPr lang="ka-GE" dirty="0"/>
              <a:t>, </a:t>
            </a:r>
            <a:r>
              <a:rPr lang="ka-GE" dirty="0" err="1"/>
              <a:t>ჭრილკოჭოვანი</a:t>
            </a:r>
            <a:r>
              <a:rPr lang="ka-GE" dirty="0"/>
              <a:t>, სქემით 6</a:t>
            </a:r>
            <a:r>
              <a:rPr lang="en-US" dirty="0"/>
              <a:t>X21,0 </a:t>
            </a:r>
            <a:r>
              <a:rPr lang="ka-GE" dirty="0"/>
              <a:t>მ; ხიდი </a:t>
            </a:r>
            <a:r>
              <a:rPr lang="ka-GE" dirty="0" smtClean="0"/>
              <a:t>გეგმაში დაპროექტებულია </a:t>
            </a:r>
            <a:r>
              <a:rPr lang="ka-GE" dirty="0"/>
              <a:t>სწორზე, ხოლო ფასადში მცირე 0,1%-იან </a:t>
            </a:r>
            <a:r>
              <a:rPr lang="ka-GE" dirty="0" err="1"/>
              <a:t>ქანობზე</a:t>
            </a:r>
            <a:r>
              <a:rPr lang="ka-GE" dirty="0"/>
              <a:t>. ხიდის </a:t>
            </a:r>
            <a:r>
              <a:rPr lang="ka-GE" dirty="0" err="1" smtClean="0"/>
              <a:t>გაბარიტია</a:t>
            </a:r>
            <a:r>
              <a:rPr lang="ka-GE" dirty="0" smtClean="0"/>
              <a:t> 1,0+7,0+1,0 </a:t>
            </a:r>
            <a:r>
              <a:rPr lang="ka-GE" dirty="0"/>
              <a:t>მ, ხოლო ხიდის სიგანე 10,1 მ. ხიდის მთლიანი სიგრძე შეადგენს 132,35 მ. ხიდს </a:t>
            </a:r>
            <a:r>
              <a:rPr lang="ka-GE" dirty="0" smtClean="0"/>
              <a:t>აქვს ორი </a:t>
            </a:r>
            <a:r>
              <a:rPr lang="ka-GE" dirty="0"/>
              <a:t>სანაპირო და ხუთი შუალედი </a:t>
            </a:r>
            <a:r>
              <a:rPr lang="ka-GE" dirty="0" smtClean="0"/>
              <a:t>ბურჯი;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ხიდის მალის ნაშენი </a:t>
            </a:r>
            <a:r>
              <a:rPr lang="ka-GE" dirty="0" err="1" smtClean="0"/>
              <a:t>განივკვეთში</a:t>
            </a:r>
            <a:r>
              <a:rPr lang="ka-GE" dirty="0" smtClean="0"/>
              <a:t> </a:t>
            </a:r>
            <a:r>
              <a:rPr lang="ka-GE" dirty="0"/>
              <a:t>შედგება 6 ცალი </a:t>
            </a:r>
            <a:r>
              <a:rPr lang="en-US" dirty="0"/>
              <a:t>T-</a:t>
            </a:r>
            <a:r>
              <a:rPr lang="ka-GE" dirty="0" err="1"/>
              <a:t>ესებური</a:t>
            </a:r>
            <a:r>
              <a:rPr lang="ka-GE" dirty="0"/>
              <a:t> რკინაბეტონის 21,0 მ </a:t>
            </a:r>
            <a:r>
              <a:rPr lang="ka-GE" dirty="0" smtClean="0"/>
              <a:t>სიგრძის კოჭებისაგან</a:t>
            </a:r>
            <a:r>
              <a:rPr lang="ka-GE" dirty="0"/>
              <a:t>, რომელზედაც უშუალოდ ხდება სავალი ნაწილის მოწყობა. კოჭები </a:t>
            </a:r>
            <a:r>
              <a:rPr lang="ka-GE" dirty="0" smtClean="0"/>
              <a:t>ხიდის განივად </a:t>
            </a:r>
            <a:r>
              <a:rPr lang="ka-GE" dirty="0"/>
              <a:t>ერთმანეთთან დაკავშირება გათვალისწინებულია 0,4 მ სიგანისა და 0,18 </a:t>
            </a:r>
            <a:r>
              <a:rPr lang="ka-GE" dirty="0" smtClean="0"/>
              <a:t>სიმაღლის გრძივი </a:t>
            </a:r>
            <a:r>
              <a:rPr lang="ka-GE" dirty="0" err="1"/>
              <a:t>გამონოლითების</a:t>
            </a:r>
            <a:r>
              <a:rPr lang="ka-GE" dirty="0"/>
              <a:t> ნაკერების საშუალებით</a:t>
            </a: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ხიდის მთელ სიგრძეზე პროექტით გათვალისწინებულია რკინაბეტონის </a:t>
            </a:r>
            <a:r>
              <a:rPr lang="ka-GE" dirty="0" smtClean="0"/>
              <a:t>კონსტრუქციის </a:t>
            </a:r>
            <a:r>
              <a:rPr lang="ka-GE" dirty="0" err="1" smtClean="0"/>
              <a:t>თვალამრიდებისა</a:t>
            </a:r>
            <a:r>
              <a:rPr lang="ka-GE" dirty="0" smtClean="0"/>
              <a:t> </a:t>
            </a:r>
            <a:r>
              <a:rPr lang="ka-GE" dirty="0"/>
              <a:t>და ფოლადის კონსტრუქციების მოაჯირების მონტაჟი. მოაჯირების </a:t>
            </a:r>
            <a:r>
              <a:rPr lang="ka-GE" dirty="0" smtClean="0"/>
              <a:t>აგება გათვალისწინებულია </a:t>
            </a:r>
            <a:r>
              <a:rPr lang="ka-GE" dirty="0"/>
              <a:t>ერთმანეთთან შედუღების საშუალებით დაკავშირებული </a:t>
            </a:r>
            <a:r>
              <a:rPr lang="ka-GE" dirty="0" smtClean="0"/>
              <a:t>პროფილური მილებით</a:t>
            </a:r>
            <a:endParaRPr lang="en-US" b="1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546" y="192182"/>
            <a:ext cx="2584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200" b="1" dirty="0"/>
              <a:t>სამშენებლო </a:t>
            </a:r>
            <a:r>
              <a:rPr lang="ka-GE" sz="2200" b="1" dirty="0" smtClean="0"/>
              <a:t>ბანაკი</a:t>
            </a:r>
            <a:endParaRPr lang="en-US" sz="22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964" y="722898"/>
            <a:ext cx="113866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/>
              <a:t>დაგეგმილი საქმიანობის სპეციფიკის, შესასრულებელ სამუშაოთა მოცულობის და </a:t>
            </a:r>
            <a:r>
              <a:rPr lang="ka-GE" sz="2000" dirty="0" smtClean="0"/>
              <a:t>საქმიანობის განხორციელების </a:t>
            </a:r>
            <a:r>
              <a:rPr lang="ka-GE" sz="2000" dirty="0"/>
              <a:t>რაიონის ფონური სოციალურ-ეკონომიკური მდგომარეობის </a:t>
            </a:r>
            <a:r>
              <a:rPr lang="ka-GE" sz="2000" dirty="0" smtClean="0"/>
              <a:t>გათვალისწინებით მძლავრი </a:t>
            </a:r>
            <a:r>
              <a:rPr lang="ka-GE" sz="2000" dirty="0"/>
              <a:t>ინფრასტრუქტურის მქონე სამშენებლო ბანაკების მოწყობა საჭირო არ არის. </a:t>
            </a:r>
            <a:r>
              <a:rPr lang="ka-GE" sz="2000" dirty="0" smtClean="0"/>
              <a:t>საპროექტო ხიდთან</a:t>
            </a:r>
            <a:r>
              <a:rPr lang="ka-GE" sz="2000" dirty="0"/>
              <a:t>, არსებულ მისასვლელ გზასთან სიახლოვეს დროებით მოეწყობა საქმიანი ეზო. </a:t>
            </a:r>
            <a:endParaRPr lang="ka-G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სამშენებლო </a:t>
            </a:r>
            <a:r>
              <a:rPr lang="ka-GE" sz="2000" dirty="0"/>
              <a:t>სამუშაოების წარმოებისათვის </a:t>
            </a:r>
            <a:r>
              <a:rPr lang="ka-GE" sz="2000" dirty="0" smtClean="0"/>
              <a:t>გათვალისწინებულია მხოლოდ </a:t>
            </a:r>
            <a:r>
              <a:rPr lang="ka-GE" sz="2000" dirty="0"/>
              <a:t>სამშენებლო მოედნის მოწყობა მექანიზმებით გასაჩერებელი </a:t>
            </a:r>
            <a:r>
              <a:rPr lang="ka-GE" sz="2000" dirty="0" smtClean="0"/>
              <a:t>ადგილით;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4488" indent="-344488" algn="just">
              <a:buFont typeface="Arial" panose="020B0604020202020204" pitchFamily="34" charset="0"/>
              <a:buChar char="•"/>
            </a:pPr>
            <a:r>
              <a:rPr lang="ka-GE" sz="2000" dirty="0"/>
              <a:t>დაგეგმილი პროექტისათვის გათვალისწინებული არ არის გარემოზე ზემოქმედების ისეთი</a:t>
            </a:r>
          </a:p>
          <a:p>
            <a:pPr marL="344488" algn="just"/>
            <a:r>
              <a:rPr lang="ka-GE" sz="2000" dirty="0"/>
              <a:t>წყაროების მოწყობა, როგორებიცაა ბეტონის ან </a:t>
            </a:r>
            <a:r>
              <a:rPr lang="ka-GE" sz="2000" dirty="0" smtClean="0"/>
              <a:t>ასფალტბეტონის, </a:t>
            </a:r>
            <a:r>
              <a:rPr lang="ka-GE" sz="2000" dirty="0"/>
              <a:t>ინერტული მასალების სამსხვრევ-დამხარისხებელი </a:t>
            </a:r>
            <a:r>
              <a:rPr lang="ka-GE" sz="2000" dirty="0" smtClean="0"/>
              <a:t>საამქრო </a:t>
            </a:r>
            <a:r>
              <a:rPr lang="ka-GE" sz="2000" dirty="0"/>
              <a:t>და </a:t>
            </a:r>
            <a:r>
              <a:rPr lang="ka-GE" sz="2000" dirty="0" smtClean="0"/>
              <a:t>სხვ;</a:t>
            </a:r>
          </a:p>
          <a:p>
            <a:pPr marL="344488" algn="just"/>
            <a:endParaRPr lang="ka-GE" sz="2000" dirty="0"/>
          </a:p>
          <a:p>
            <a:pPr marL="344488" indent="-344488" algn="just">
              <a:buFont typeface="Arial" panose="020B0604020202020204" pitchFamily="34" charset="0"/>
              <a:buChar char="•"/>
            </a:pPr>
            <a:r>
              <a:rPr lang="ka-GE" sz="2000" dirty="0"/>
              <a:t>სამშენებლო მასალების, კონსტრუქციების, ტექნოლოგიური პროცესისათვის საჭირო ნივთებს</a:t>
            </a:r>
          </a:p>
          <a:p>
            <a:pPr marL="344488" algn="just"/>
            <a:r>
              <a:rPr lang="ka-GE" sz="2000" dirty="0"/>
              <a:t>შემოტანილი იქნება მზა </a:t>
            </a:r>
            <a:r>
              <a:rPr lang="ka-GE" sz="2000" dirty="0" smtClean="0"/>
              <a:t>სახით;</a:t>
            </a:r>
          </a:p>
          <a:p>
            <a:pPr marL="344488" algn="just"/>
            <a:endParaRPr lang="ka-GE" sz="2000" dirty="0"/>
          </a:p>
          <a:p>
            <a:pPr marL="344488" indent="-3444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ინერტული </a:t>
            </a:r>
            <a:r>
              <a:rPr lang="ka-GE" sz="2000" dirty="0"/>
              <a:t>მასალები და </a:t>
            </a:r>
            <a:r>
              <a:rPr lang="ka-GE" sz="2000" dirty="0" err="1"/>
              <a:t>ასფელტ</a:t>
            </a:r>
            <a:r>
              <a:rPr lang="ka-GE" sz="2000" dirty="0"/>
              <a:t>-ბეტონი </a:t>
            </a:r>
            <a:r>
              <a:rPr lang="ka-GE" sz="2000" dirty="0" smtClean="0"/>
              <a:t>შემოტანილი იქნება მზა </a:t>
            </a:r>
            <a:r>
              <a:rPr lang="ka-GE" sz="2000" dirty="0"/>
              <a:t>სახით </a:t>
            </a:r>
            <a:r>
              <a:rPr lang="ka-GE" sz="2000" dirty="0" smtClean="0"/>
              <a:t>იქნება </a:t>
            </a:r>
            <a:r>
              <a:rPr lang="ka-GE" sz="2000" dirty="0"/>
              <a:t>რეგიონში არსებული სხვა იურიდიული პირების საამქროებიდან, რომლებსაც </a:t>
            </a:r>
            <a:r>
              <a:rPr lang="ka-GE" sz="2000" dirty="0" smtClean="0"/>
              <a:t>ექნებათ შესაბამისი </a:t>
            </a:r>
            <a:r>
              <a:rPr lang="ka-GE" sz="2000" dirty="0"/>
              <a:t>ლიცენზია ბუნებრივი რესურსებით სარგებლობასთან დაკავშირებით.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06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96" y="336143"/>
            <a:ext cx="10515600" cy="558606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/>
              <a:t>სამშენებლო მოედნის გენ-გეგმა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-250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802433"/>
            <a:ext cx="11215396" cy="61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2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6082" y="102291"/>
            <a:ext cx="5016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/>
              <a:t>მშენებლობის და მოძრაობის ორგანიზება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9878" y="614368"/>
            <a:ext cx="113273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 smtClean="0"/>
              <a:t>იმ ფაქტის გათვალისწინებით</a:t>
            </a:r>
            <a:r>
              <a:rPr lang="ka-GE" dirty="0"/>
              <a:t>, რომ ხიდის მიმდებარე ტერიტორიაზე მოხდება გზის გადაადგილება</a:t>
            </a:r>
            <a:r>
              <a:rPr lang="ka-GE" dirty="0" smtClean="0"/>
              <a:t>, არსებული </a:t>
            </a:r>
            <a:r>
              <a:rPr lang="ka-GE" dirty="0"/>
              <a:t>ხიდი და გზა იფუნქციონირებს სამუშაოების მიმდინარეობის პერიოდში. </a:t>
            </a:r>
            <a:r>
              <a:rPr lang="ka-GE" dirty="0" smtClean="0"/>
              <a:t>ახალი ხიდის </a:t>
            </a:r>
            <a:r>
              <a:rPr lang="ka-GE" dirty="0"/>
              <a:t>მისასვლელი გზის არსებულ გზასთან </a:t>
            </a:r>
            <a:r>
              <a:rPr lang="ka-GE" dirty="0" err="1"/>
              <a:t>დაერთების</a:t>
            </a:r>
            <a:r>
              <a:rPr lang="ka-GE" dirty="0"/>
              <a:t> სამუშაოების </a:t>
            </a:r>
            <a:r>
              <a:rPr lang="ka-GE" dirty="0" smtClean="0"/>
              <a:t>მიმდინარეობისას აუცილებელი </a:t>
            </a:r>
            <a:r>
              <a:rPr lang="ka-GE" dirty="0"/>
              <a:t>იქნება დროებითი საგზაო მოძრაობის რეგულირება. მოძრაობა მოეწყობა </a:t>
            </a:r>
            <a:r>
              <a:rPr lang="ka-GE" dirty="0" smtClean="0"/>
              <a:t>ერთ ზოლზე </a:t>
            </a:r>
            <a:r>
              <a:rPr lang="ka-GE" dirty="0"/>
              <a:t>ორივე მიმართულებით და შესაძლებელია </a:t>
            </a:r>
            <a:r>
              <a:rPr lang="ka-GE" dirty="0" smtClean="0"/>
              <a:t>ადგილი </a:t>
            </a:r>
            <a:r>
              <a:rPr lang="ka-GE" dirty="0"/>
              <a:t>ჰქონდეს </a:t>
            </a:r>
            <a:r>
              <a:rPr lang="ka-GE" dirty="0" smtClean="0"/>
              <a:t>რამდენიმესაათიან შეფერხებას</a:t>
            </a:r>
            <a:r>
              <a:rPr lang="ka-GE" dirty="0"/>
              <a:t>. ახალ ხიდზე სამშენებლო სამუშაოების განხორციელება შესაძლებელია </a:t>
            </a:r>
            <a:r>
              <a:rPr lang="ka-GE" dirty="0" smtClean="0"/>
              <a:t>არსებულ ხიდზე </a:t>
            </a:r>
            <a:r>
              <a:rPr lang="ka-GE" dirty="0"/>
              <a:t>საგზაო მოძრაობის შეუფერხებლად</a:t>
            </a:r>
            <a:r>
              <a:rPr lang="ka-GE" dirty="0" smtClean="0"/>
              <a:t>.</a:t>
            </a:r>
          </a:p>
          <a:p>
            <a:pPr algn="just"/>
            <a:r>
              <a:rPr lang="ka-GE" b="1" dirty="0" smtClean="0"/>
              <a:t>დაგეგმილია:</a:t>
            </a:r>
            <a:endParaRPr lang="ka-GE" b="1" dirty="0"/>
          </a:p>
          <a:p>
            <a:pPr algn="just"/>
            <a:r>
              <a:rPr lang="ka-GE" dirty="0"/>
              <a:t>1. მდინარის ორივე ნაპირზე ბურჯებთან მისასვლელი გზების </a:t>
            </a:r>
            <a:r>
              <a:rPr lang="ka-GE" dirty="0" smtClean="0"/>
              <a:t>მოწყობა;</a:t>
            </a:r>
            <a:endParaRPr lang="ka-GE" dirty="0"/>
          </a:p>
          <a:p>
            <a:pPr marL="288925" indent="-288925" algn="just"/>
            <a:r>
              <a:rPr lang="ka-GE" dirty="0"/>
              <a:t>2. მდინარის ორივე ნაპირზე მორიგეობით ჯერ მარჯვენა ნაპირთან, მერე მარცხენა ნაპირთან</a:t>
            </a:r>
            <a:r>
              <a:rPr lang="ka-GE" dirty="0" smtClean="0"/>
              <a:t>, ბეტონის </a:t>
            </a:r>
            <a:r>
              <a:rPr lang="ka-GE" dirty="0"/>
              <a:t>ბლოკებით ნახევარკუნძულების შექმნა და მშენებლობის პერიოდში </a:t>
            </a:r>
            <a:r>
              <a:rPr lang="ka-GE" dirty="0" smtClean="0"/>
              <a:t>სამშენებლო მოედნების მოწყობა;</a:t>
            </a:r>
            <a:endParaRPr lang="ka-GE" dirty="0"/>
          </a:p>
          <a:p>
            <a:pPr algn="just"/>
            <a:r>
              <a:rPr lang="ka-GE" dirty="0"/>
              <a:t>3. ბურჯების მშენებლობა ხის ხარაჩოების </a:t>
            </a:r>
            <a:r>
              <a:rPr lang="ka-GE" dirty="0" smtClean="0"/>
              <a:t>გამოყენებით;</a:t>
            </a:r>
            <a:endParaRPr lang="ka-GE" dirty="0"/>
          </a:p>
          <a:p>
            <a:pPr marL="233363" indent="-233363" algn="just"/>
            <a:r>
              <a:rPr lang="ka-GE" dirty="0" smtClean="0"/>
              <a:t>4. მდინარის </a:t>
            </a:r>
            <a:r>
              <a:rPr lang="ka-GE" dirty="0"/>
              <a:t>მარჯვენა ნაპირზე ლითონის მალის ნაშენის ასაწყობად მოედნის </a:t>
            </a:r>
            <a:r>
              <a:rPr lang="ka-GE" dirty="0" smtClean="0"/>
              <a:t>მოწყობა მოშანდაკება</a:t>
            </a:r>
            <a:r>
              <a:rPr lang="ka-GE" dirty="0"/>
              <a:t>. ლითონის </a:t>
            </a:r>
            <a:r>
              <a:rPr lang="ka-GE" dirty="0" err="1"/>
              <a:t>ნალოებსა</a:t>
            </a:r>
            <a:r>
              <a:rPr lang="ka-GE" dirty="0"/>
              <a:t> და ხის უჯრედებზე 40ტ ტვირთამწეობის </a:t>
            </a:r>
            <a:r>
              <a:rPr lang="ka-GE" dirty="0" err="1" smtClean="0"/>
              <a:t>ავტოამწის</a:t>
            </a:r>
            <a:r>
              <a:rPr lang="ka-GE" dirty="0" smtClean="0"/>
              <a:t> გამოყენებით </a:t>
            </a:r>
            <a:r>
              <a:rPr lang="ka-GE" dirty="0"/>
              <a:t>ლითონის მალის ნაშენის </a:t>
            </a:r>
            <a:r>
              <a:rPr lang="ka-GE" dirty="0" smtClean="0"/>
              <a:t>აწყობა;</a:t>
            </a:r>
            <a:endParaRPr lang="ka-GE" dirty="0"/>
          </a:p>
          <a:p>
            <a:pPr marL="233363" indent="-233363" algn="just"/>
            <a:r>
              <a:rPr lang="en-US" dirty="0"/>
              <a:t>5. L=21.0</a:t>
            </a:r>
            <a:r>
              <a:rPr lang="ka-GE" dirty="0"/>
              <a:t>მ </a:t>
            </a:r>
            <a:r>
              <a:rPr lang="ka-GE" dirty="0" err="1"/>
              <a:t>ავანბეკის</a:t>
            </a:r>
            <a:r>
              <a:rPr lang="ka-GE" dirty="0"/>
              <a:t> მონტაჟი მალის </a:t>
            </a:r>
            <a:r>
              <a:rPr lang="ka-GE" dirty="0" err="1"/>
              <a:t>ნაშენზე</a:t>
            </a:r>
            <a:r>
              <a:rPr lang="ka-GE" dirty="0"/>
              <a:t>. მდინარის მარჯვენა ნაპირზე რ/ბ-ის </a:t>
            </a:r>
            <a:r>
              <a:rPr lang="ka-GE" dirty="0" err="1" smtClean="0"/>
              <a:t>ხიმიჯების</a:t>
            </a:r>
            <a:r>
              <a:rPr lang="ka-GE" dirty="0" smtClean="0"/>
              <a:t> მოწყობა </a:t>
            </a:r>
            <a:r>
              <a:rPr lang="ka-GE" dirty="0"/>
              <a:t>და მასში გამწევი ჯალამბრების </a:t>
            </a:r>
            <a:r>
              <a:rPr lang="ka-GE" dirty="0" err="1" smtClean="0"/>
              <a:t>ჩაანკერება</a:t>
            </a:r>
            <a:r>
              <a:rPr lang="ka-GE" dirty="0"/>
              <a:t>;</a:t>
            </a:r>
            <a:endParaRPr lang="ka-GE" dirty="0"/>
          </a:p>
          <a:p>
            <a:pPr marL="233363" indent="-233363" algn="just"/>
            <a:r>
              <a:rPr lang="ka-GE" dirty="0"/>
              <a:t>6. ჯალამბრებით ლითონის მალის ნაშენის </a:t>
            </a:r>
            <a:r>
              <a:rPr lang="ka-GE" dirty="0" err="1"/>
              <a:t>წაცურება</a:t>
            </a:r>
            <a:r>
              <a:rPr lang="ka-GE" dirty="0"/>
              <a:t> ლითონის </a:t>
            </a:r>
            <a:r>
              <a:rPr lang="ka-GE" dirty="0" err="1"/>
              <a:t>ნალოებზე</a:t>
            </a:r>
            <a:r>
              <a:rPr lang="ka-GE" dirty="0"/>
              <a:t> და </a:t>
            </a:r>
            <a:r>
              <a:rPr lang="ka-GE" dirty="0" smtClean="0"/>
              <a:t>საყრდენ ნაწილებზე</a:t>
            </a:r>
            <a:r>
              <a:rPr lang="ka-GE" dirty="0"/>
              <a:t>, დომკრატების გამოყენებით, მისი საპროექტო მდგომარეობაში </a:t>
            </a:r>
            <a:r>
              <a:rPr lang="ka-GE" dirty="0" smtClean="0"/>
              <a:t>მოყვანა;</a:t>
            </a:r>
            <a:endParaRPr lang="ka-GE" dirty="0"/>
          </a:p>
          <a:p>
            <a:pPr algn="just"/>
            <a:r>
              <a:rPr lang="en-US" dirty="0"/>
              <a:t>7. 42X63X42</a:t>
            </a:r>
            <a:r>
              <a:rPr lang="ka-GE" dirty="0"/>
              <a:t>მ სქემის ლითონის მალის </a:t>
            </a:r>
            <a:r>
              <a:rPr lang="ka-GE" dirty="0" err="1"/>
              <a:t>ნაშენზე</a:t>
            </a:r>
            <a:r>
              <a:rPr lang="ka-GE" dirty="0"/>
              <a:t> სავალი რ/ბ-ის ფილების მონტაჟი და </a:t>
            </a:r>
            <a:r>
              <a:rPr lang="ka-GE" dirty="0" smtClean="0"/>
              <a:t>მათი </a:t>
            </a:r>
            <a:r>
              <a:rPr lang="ka-GE" dirty="0" err="1" smtClean="0"/>
              <a:t>გამონოლითება</a:t>
            </a:r>
            <a:r>
              <a:rPr lang="ka-GE" dirty="0"/>
              <a:t>.</a:t>
            </a:r>
            <a:endParaRPr lang="en-US" dirty="0">
              <a:latin typeface="Sylfaen" panose="010A0502050306030303" pitchFamily="18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8000</TotalTime>
  <Words>2170</Words>
  <Application>Microsoft Office PowerPoint</Application>
  <PresentationFormat>Widescreen</PresentationFormat>
  <Paragraphs>263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Symbol</vt:lpstr>
      <vt:lpstr>Calibri Light</vt:lpstr>
      <vt:lpstr>Sylfaen</vt:lpstr>
      <vt:lpstr>Calibri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საპროექტო ხიდის სამშენებლო დერეფნის სიტუაციური სქემა </vt:lpstr>
      <vt:lpstr>PowerPoint Presentation</vt:lpstr>
      <vt:lpstr>PowerPoint Presentation</vt:lpstr>
      <vt:lpstr>PowerPoint Presentation</vt:lpstr>
      <vt:lpstr>სამშენებლო მოედნის გენ-გეგმა</vt:lpstr>
      <vt:lpstr>PowerPoint Presentation</vt:lpstr>
      <vt:lpstr>PowerPoint Presentation</vt:lpstr>
      <vt:lpstr>PowerPoint Presentation</vt:lpstr>
      <vt:lpstr>ნარჩენების მართვა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ყურადღებისთვის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cp:lastModifiedBy>Windows User</cp:lastModifiedBy>
  <cp:revision>572</cp:revision>
  <dcterms:modified xsi:type="dcterms:W3CDTF">2020-03-30T16:47:06Z</dcterms:modified>
</cp:coreProperties>
</file>