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Lst>
  <p:notesMasterIdLst>
    <p:notesMasterId r:id="rId28"/>
  </p:notesMasterIdLst>
  <p:sldIdLst>
    <p:sldId id="256" r:id="rId2"/>
    <p:sldId id="282" r:id="rId3"/>
    <p:sldId id="283" r:id="rId4"/>
    <p:sldId id="258" r:id="rId5"/>
    <p:sldId id="259" r:id="rId6"/>
    <p:sldId id="260" r:id="rId7"/>
    <p:sldId id="261" r:id="rId8"/>
    <p:sldId id="262" r:id="rId9"/>
    <p:sldId id="264" r:id="rId10"/>
    <p:sldId id="265" r:id="rId11"/>
    <p:sldId id="266" r:id="rId12"/>
    <p:sldId id="267" r:id="rId13"/>
    <p:sldId id="270" r:id="rId14"/>
    <p:sldId id="268" r:id="rId15"/>
    <p:sldId id="271" r:id="rId16"/>
    <p:sldId id="269" r:id="rId17"/>
    <p:sldId id="272" r:id="rId18"/>
    <p:sldId id="273" r:id="rId19"/>
    <p:sldId id="274" r:id="rId20"/>
    <p:sldId id="275" r:id="rId21"/>
    <p:sldId id="276" r:id="rId22"/>
    <p:sldId id="277" r:id="rId23"/>
    <p:sldId id="278" r:id="rId24"/>
    <p:sldId id="279" r:id="rId25"/>
    <p:sldId id="280" r:id="rId26"/>
    <p:sldId id="281"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71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F777D6-9964-4927-AB2B-80B4F2148C86}" type="datetimeFigureOut">
              <a:rPr lang="en-US" smtClean="0"/>
              <a:t>3/30/2020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B5ED44-B512-44B5-9962-BC77C555CE16}" type="slidenum">
              <a:rPr lang="en-US" smtClean="0"/>
              <a:t>‹#›</a:t>
            </a:fld>
            <a:endParaRPr lang="en-US"/>
          </a:p>
        </p:txBody>
      </p:sp>
    </p:spTree>
    <p:extLst>
      <p:ext uri="{BB962C8B-B14F-4D97-AF65-F5344CB8AC3E}">
        <p14:creationId xmlns:p14="http://schemas.microsoft.com/office/powerpoint/2010/main" val="26509607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spc="3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Date Placeholder 7"/>
          <p:cNvSpPr>
            <a:spLocks noGrp="1"/>
          </p:cNvSpPr>
          <p:nvPr>
            <p:ph type="dt" sz="half" idx="10"/>
          </p:nvPr>
        </p:nvSpPr>
        <p:spPr/>
        <p:txBody>
          <a:bodyPr/>
          <a:lstStyle/>
          <a:p>
            <a:fld id="{56FCB292-66EF-46A6-96C3-FF4D0B3DE728}" type="datetime1">
              <a:rPr lang="en-US" smtClean="0"/>
              <a:t>3/30/2020</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FA2CFB5E-3282-45F1-86C7-A491FDC33F49}" type="slidenum">
              <a:rPr lang="en-US" smtClean="0"/>
              <a:t>‹#›</a:t>
            </a:fld>
            <a:endParaRPr lang="en-US"/>
          </a:p>
        </p:txBody>
      </p:sp>
      <p:sp>
        <p:nvSpPr>
          <p:cNvPr id="11" name="Rectangle 10"/>
          <p:cNvSpPr/>
          <p:nvPr/>
        </p:nvSpPr>
        <p:spPr>
          <a:xfrm>
            <a:off x="11292840" y="0"/>
            <a:ext cx="914400" cy="685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5428327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C9B545-D75F-420E-8E53-BF9923F33445}" type="datetime1">
              <a:rPr lang="en-US" smtClean="0"/>
              <a:t>3/30/2020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2CFB5E-3282-45F1-86C7-A491FDC33F49}" type="slidenum">
              <a:rPr lang="en-US" smtClean="0"/>
              <a:t>‹#›</a:t>
            </a:fld>
            <a:endParaRPr lang="en-US"/>
          </a:p>
        </p:txBody>
      </p:sp>
    </p:spTree>
    <p:extLst>
      <p:ext uri="{BB962C8B-B14F-4D97-AF65-F5344CB8AC3E}">
        <p14:creationId xmlns:p14="http://schemas.microsoft.com/office/powerpoint/2010/main" val="3955353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E919EB-084B-4762-BA74-EA87BE1753E2}" type="datetime1">
              <a:rPr lang="en-US" smtClean="0"/>
              <a:t>3/30/2020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2CFB5E-3282-45F1-86C7-A491FDC33F49}" type="slidenum">
              <a:rPr lang="en-US" smtClean="0"/>
              <a:t>‹#›</a:t>
            </a:fld>
            <a:endParaRPr lang="en-US"/>
          </a:p>
        </p:txBody>
      </p:sp>
    </p:spTree>
    <p:extLst>
      <p:ext uri="{BB962C8B-B14F-4D97-AF65-F5344CB8AC3E}">
        <p14:creationId xmlns:p14="http://schemas.microsoft.com/office/powerpoint/2010/main" val="4167118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B4455FE-30D0-461E-B141-1D6D08A5E5B6}" type="datetime1">
              <a:rPr lang="en-US" smtClean="0"/>
              <a:t>3/30/2020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2CFB5E-3282-45F1-86C7-A491FDC33F49}" type="slidenum">
              <a:rPr lang="en-US" smtClean="0"/>
              <a:t>‹#›</a:t>
            </a:fld>
            <a:endParaRPr lang="en-US"/>
          </a:p>
        </p:txBody>
      </p:sp>
    </p:spTree>
    <p:extLst>
      <p:ext uri="{BB962C8B-B14F-4D97-AF65-F5344CB8AC3E}">
        <p14:creationId xmlns:p14="http://schemas.microsoft.com/office/powerpoint/2010/main" val="931862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spc="30" baseline="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426092A-2831-4676-8B40-E2645583AD6D}" type="datetime1">
              <a:rPr lang="en-US" smtClean="0"/>
              <a:t>3/30/2020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2CFB5E-3282-45F1-86C7-A491FDC33F49}" type="slidenum">
              <a:rPr lang="en-US" smtClean="0"/>
              <a:t>‹#›</a:t>
            </a:fld>
            <a:endParaRPr lang="en-US"/>
          </a:p>
        </p:txBody>
      </p:sp>
      <p:sp>
        <p:nvSpPr>
          <p:cNvPr id="8" name="Rectangle 7"/>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779304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E27F18D-9190-45C1-ABD2-0969D24F03D8}" type="datetime1">
              <a:rPr lang="en-US" smtClean="0"/>
              <a:t>3/30/2020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2CFB5E-3282-45F1-86C7-A491FDC33F49}" type="slidenum">
              <a:rPr lang="en-US" smtClean="0"/>
              <a:t>‹#›</a:t>
            </a:fld>
            <a:endParaRPr lang="en-US"/>
          </a:p>
        </p:txBody>
      </p:sp>
    </p:spTree>
    <p:extLst>
      <p:ext uri="{BB962C8B-B14F-4D97-AF65-F5344CB8AC3E}">
        <p14:creationId xmlns:p14="http://schemas.microsoft.com/office/powerpoint/2010/main" val="17498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61872" y="1721606"/>
            <a:ext cx="4480560" cy="731520"/>
          </a:xfrm>
        </p:spPr>
        <p:txBody>
          <a:bodyPr anchor="b">
            <a:normAutofit/>
          </a:bodyPr>
          <a:lstStyle>
            <a:lvl1pPr marL="0" indent="0">
              <a:spcBef>
                <a:spcPts val="0"/>
              </a:spcBef>
              <a:buNone/>
              <a:defRPr sz="2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3"/>
          </p:nvPr>
        </p:nvSpPr>
        <p:spPr>
          <a:xfrm>
            <a:off x="6126480" y="1721606"/>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E6B5EBF-881A-4357-8459-8AF801DD0742}" type="datetime1">
              <a:rPr lang="en-US" smtClean="0"/>
              <a:t>3/30/2020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2CFB5E-3282-45F1-86C7-A491FDC33F49}" type="slidenum">
              <a:rPr lang="en-US" smtClean="0"/>
              <a:t>‹#›</a:t>
            </a:fld>
            <a:endParaRPr lang="en-US"/>
          </a:p>
        </p:txBody>
      </p:sp>
    </p:spTree>
    <p:extLst>
      <p:ext uri="{BB962C8B-B14F-4D97-AF65-F5344CB8AC3E}">
        <p14:creationId xmlns:p14="http://schemas.microsoft.com/office/powerpoint/2010/main" val="4084737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EE5068-9F6E-4805-9341-3E8828D40651}" type="datetime1">
              <a:rPr lang="en-US" smtClean="0"/>
              <a:t>3/30/2020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2CFB5E-3282-45F1-86C7-A491FDC33F49}" type="slidenum">
              <a:rPr lang="en-US" smtClean="0"/>
              <a:t>‹#›</a:t>
            </a:fld>
            <a:endParaRPr lang="en-US"/>
          </a:p>
        </p:txBody>
      </p:sp>
    </p:spTree>
    <p:extLst>
      <p:ext uri="{BB962C8B-B14F-4D97-AF65-F5344CB8AC3E}">
        <p14:creationId xmlns:p14="http://schemas.microsoft.com/office/powerpoint/2010/main" val="888017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4E8A9D-1A71-473A-B37A-72D64AC47E9A}" type="datetime1">
              <a:rPr lang="en-US" smtClean="0"/>
              <a:t>3/30/2020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2CFB5E-3282-45F1-86C7-A491FDC33F49}" type="slidenum">
              <a:rPr lang="en-US" smtClean="0"/>
              <a:t>‹#›</a:t>
            </a:fld>
            <a:endParaRPr lang="en-US"/>
          </a:p>
        </p:txBody>
      </p:sp>
    </p:spTree>
    <p:extLst>
      <p:ext uri="{BB962C8B-B14F-4D97-AF65-F5344CB8AC3E}">
        <p14:creationId xmlns:p14="http://schemas.microsoft.com/office/powerpoint/2010/main" val="2412627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1" baseline="0"/>
            </a:lvl1pPr>
          </a:lstStyle>
          <a:p>
            <a:r>
              <a:rPr lang="en-US"/>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61F18A4-1985-4303-91CF-CDF675D8E2D6}" type="datetime1">
              <a:rPr lang="en-US" smtClean="0"/>
              <a:t>3/30/2020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2CFB5E-3282-45F1-86C7-A491FDC33F49}" type="slidenum">
              <a:rPr lang="en-US" smtClean="0"/>
              <a:t>‹#›</a:t>
            </a:fld>
            <a:endParaRPr lang="en-US"/>
          </a:p>
        </p:txBody>
      </p:sp>
    </p:spTree>
    <p:extLst>
      <p:ext uri="{BB962C8B-B14F-4D97-AF65-F5344CB8AC3E}">
        <p14:creationId xmlns:p14="http://schemas.microsoft.com/office/powerpoint/2010/main" val="871303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1">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1292840" cy="512892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400">
                <a:solidFill>
                  <a:schemeClr val="accent1">
                    <a:lumMod val="20000"/>
                    <a:lumOff val="8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6105CAE-8CC1-400B-A8A7-FBE31AC2F077}" type="datetime1">
              <a:rPr lang="en-US" smtClean="0"/>
              <a:t>3/30/2020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2CFB5E-3282-45F1-86C7-A491FDC33F49}" type="slidenum">
              <a:rPr lang="en-US" smtClean="0"/>
              <a:t>‹#›</a:t>
            </a:fld>
            <a:endParaRPr lang="en-US"/>
          </a:p>
        </p:txBody>
      </p:sp>
    </p:spTree>
    <p:extLst>
      <p:ext uri="{BB962C8B-B14F-4D97-AF65-F5344CB8AC3E}">
        <p14:creationId xmlns:p14="http://schemas.microsoft.com/office/powerpoint/2010/main" val="3916994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262393"/>
            <a:ext cx="9692640" cy="1428929"/>
          </a:xfrm>
          <a:prstGeom prst="rect">
            <a:avLst/>
          </a:prstGeom>
        </p:spPr>
        <p:txBody>
          <a:bodyPr vert="horz" lIns="91440" tIns="27432"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100" b="0">
                <a:solidFill>
                  <a:schemeClr val="tx2">
                    <a:lumMod val="40000"/>
                    <a:lumOff val="60000"/>
                  </a:schemeClr>
                </a:solidFill>
              </a:defRPr>
            </a:lvl1pPr>
          </a:lstStyle>
          <a:p>
            <a:fld id="{F8AEF9F6-D905-4FF0-8EE5-AF79363DF713}" type="datetime1">
              <a:rPr lang="en-US" smtClean="0"/>
              <a:t>3/30/2020</a:t>
            </a:fld>
            <a:endParaRPr lang="en-US"/>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100">
                <a:solidFill>
                  <a:schemeClr val="tx2">
                    <a:lumMod val="40000"/>
                    <a:lumOff val="60000"/>
                  </a:schemeClr>
                </a:solidFill>
              </a:defRPr>
            </a:lvl1pPr>
          </a:lstStyle>
          <a:p>
            <a:endParaRPr lang="en-US"/>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latin typeface="+mj-lt"/>
              </a:defRPr>
            </a:lvl1pPr>
          </a:lstStyle>
          <a:p>
            <a:fld id="{FA2CFB5E-3282-45F1-86C7-A491FDC33F49}" type="slidenum">
              <a:rPr lang="en-US" smtClean="0"/>
              <a:t>‹#›</a:t>
            </a:fld>
            <a:endParaRPr lang="en-US"/>
          </a:p>
        </p:txBody>
      </p:sp>
    </p:spTree>
    <p:extLst>
      <p:ext uri="{BB962C8B-B14F-4D97-AF65-F5344CB8AC3E}">
        <p14:creationId xmlns:p14="http://schemas.microsoft.com/office/powerpoint/2010/main" val="1381627388"/>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hf hdr="0" ftr="0" dt="0"/>
  <p:txStyles>
    <p:titleStyle>
      <a:lvl1pPr algn="l" defTabSz="914400" rtl="0" eaLnBrk="1" latinLnBrk="0" hangingPunct="1">
        <a:lnSpc>
          <a:spcPct val="90000"/>
        </a:lnSpc>
        <a:spcBef>
          <a:spcPct val="0"/>
        </a:spcBef>
        <a:buNone/>
        <a:defRPr sz="4400" b="1" kern="1200" spc="-50" baseline="0">
          <a:solidFill>
            <a:schemeClr val="accent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2000" kern="1200" spc="10" baseline="0">
          <a:solidFill>
            <a:schemeClr val="tx1">
              <a:lumMod val="65000"/>
              <a:lumOff val="35000"/>
            </a:schemeClr>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950914-54D8-4FF1-B16D-7F11971EEF5D}"/>
              </a:ext>
            </a:extLst>
          </p:cNvPr>
          <p:cNvSpPr>
            <a:spLocks noGrp="1"/>
          </p:cNvSpPr>
          <p:nvPr>
            <p:ph type="ctrTitle"/>
          </p:nvPr>
        </p:nvSpPr>
        <p:spPr>
          <a:xfrm>
            <a:off x="1386840" y="1475874"/>
            <a:ext cx="9418320" cy="3211950"/>
          </a:xfrm>
        </p:spPr>
        <p:txBody>
          <a:bodyPr>
            <a:normAutofit fontScale="90000"/>
          </a:bodyPr>
          <a:lstStyle/>
          <a:p>
            <a:pPr algn="ctr"/>
            <a:r>
              <a:rPr lang="ka-GE" sz="3100" dirty="0">
                <a:latin typeface="+mn-lt"/>
              </a:rPr>
              <a:t>საჩხერისა და </a:t>
            </a:r>
            <a:r>
              <a:rPr lang="ka-GE" sz="3100" dirty="0" smtClean="0">
                <a:latin typeface="+mn-lt"/>
              </a:rPr>
              <a:t>ხარაგაულის </a:t>
            </a:r>
            <a:r>
              <a:rPr lang="ka-GE" sz="3100" dirty="0">
                <a:latin typeface="+mn-lt"/>
              </a:rPr>
              <a:t>მუნიციპალიტეტებში, სოფელ ლიჩიდან თბილისი -სენაკი-ლესელიძე </a:t>
            </a:r>
            <a:r>
              <a:rPr lang="en-US" sz="3100" dirty="0">
                <a:latin typeface="+mn-lt"/>
              </a:rPr>
              <a:t>E60 </a:t>
            </a:r>
            <a:r>
              <a:rPr lang="ka-GE" sz="3100" dirty="0">
                <a:latin typeface="+mn-lt"/>
              </a:rPr>
              <a:t>ცენტრალურ მაგისტრალამდე საავტომობილო გზის რეკონსტრუქციის და მასზე არსებული ორი </a:t>
            </a:r>
            <a:r>
              <a:rPr lang="ka-GE" sz="3100" dirty="0" err="1">
                <a:latin typeface="+mn-lt"/>
              </a:rPr>
              <a:t>სახიდე</a:t>
            </a:r>
            <a:r>
              <a:rPr lang="ka-GE" sz="3100" dirty="0">
                <a:latin typeface="+mn-lt"/>
              </a:rPr>
              <a:t> გადასასვლელის რეაბილიტაციის სამუშაოებისა და მდინარე ძირულაზე ახალი </a:t>
            </a:r>
            <a:r>
              <a:rPr lang="ka-GE" sz="3100" dirty="0" err="1">
                <a:latin typeface="+mn-lt"/>
              </a:rPr>
              <a:t>სახიდე</a:t>
            </a:r>
            <a:r>
              <a:rPr lang="ka-GE" sz="3100" dirty="0">
                <a:latin typeface="+mn-lt"/>
              </a:rPr>
              <a:t> გადასასვლელის მშენებლობის პროექტის</a:t>
            </a:r>
            <a:br>
              <a:rPr lang="ka-GE" sz="3100" dirty="0">
                <a:latin typeface="+mn-lt"/>
              </a:rPr>
            </a:br>
            <a:r>
              <a:rPr lang="ka-GE" sz="3100" dirty="0" err="1">
                <a:latin typeface="+mn-lt"/>
              </a:rPr>
              <a:t>სკოპინგის</a:t>
            </a:r>
            <a:r>
              <a:rPr lang="ka-GE" sz="3100" dirty="0">
                <a:latin typeface="+mn-lt"/>
              </a:rPr>
              <a:t> ანგარიში</a:t>
            </a:r>
            <a:endParaRPr lang="en-US" dirty="0">
              <a:latin typeface="+mn-lt"/>
            </a:endParaRPr>
          </a:p>
        </p:txBody>
      </p:sp>
      <p:pic>
        <p:nvPicPr>
          <p:cNvPr id="5" name="Picture 4">
            <a:extLst>
              <a:ext uri="{FF2B5EF4-FFF2-40B4-BE49-F238E27FC236}">
                <a16:creationId xmlns:a16="http://schemas.microsoft.com/office/drawing/2014/main" xmlns="" id="{99039B11-14B7-4655-AB03-E211C2B4BA2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386840" y="482788"/>
            <a:ext cx="1299799" cy="600942"/>
          </a:xfrm>
          <a:prstGeom prst="rect">
            <a:avLst/>
          </a:prstGeom>
          <a:noFill/>
          <a:ln>
            <a:noFill/>
          </a:ln>
        </p:spPr>
      </p:pic>
      <p:pic>
        <p:nvPicPr>
          <p:cNvPr id="6" name="Picture 5">
            <a:extLst>
              <a:ext uri="{FF2B5EF4-FFF2-40B4-BE49-F238E27FC236}">
                <a16:creationId xmlns:a16="http://schemas.microsoft.com/office/drawing/2014/main" xmlns="" id="{EC11E561-6D41-4213-B39E-8B239A7E4978}"/>
              </a:ext>
            </a:extLst>
          </p:cNvPr>
          <p:cNvPicPr>
            <a:picLocks noChangeAspect="1"/>
          </p:cNvPicPr>
          <p:nvPr/>
        </p:nvPicPr>
        <p:blipFill>
          <a:blip r:embed="rId3"/>
          <a:stretch>
            <a:fillRect/>
          </a:stretch>
        </p:blipFill>
        <p:spPr>
          <a:xfrm>
            <a:off x="8973510" y="428511"/>
            <a:ext cx="1661038" cy="655219"/>
          </a:xfrm>
          <a:prstGeom prst="rect">
            <a:avLst/>
          </a:prstGeom>
        </p:spPr>
      </p:pic>
      <p:sp>
        <p:nvSpPr>
          <p:cNvPr id="7" name="Slide Number Placeholder 6">
            <a:extLst>
              <a:ext uri="{FF2B5EF4-FFF2-40B4-BE49-F238E27FC236}">
                <a16:creationId xmlns:a16="http://schemas.microsoft.com/office/drawing/2014/main" xmlns="" id="{E125FFCC-8970-4B3A-A990-598600379625}"/>
              </a:ext>
            </a:extLst>
          </p:cNvPr>
          <p:cNvSpPr>
            <a:spLocks noGrp="1"/>
          </p:cNvSpPr>
          <p:nvPr>
            <p:ph type="sldNum" sz="quarter" idx="12"/>
          </p:nvPr>
        </p:nvSpPr>
        <p:spPr/>
        <p:txBody>
          <a:bodyPr>
            <a:normAutofit/>
          </a:bodyPr>
          <a:lstStyle/>
          <a:p>
            <a:fld id="{FA2CFB5E-3282-45F1-86C7-A491FDC33F49}" type="slidenum">
              <a:rPr lang="en-US" sz="2000" smtClean="0"/>
              <a:t>1</a:t>
            </a:fld>
            <a:endParaRPr lang="en-US" sz="2000" dirty="0"/>
          </a:p>
        </p:txBody>
      </p:sp>
    </p:spTree>
    <p:extLst>
      <p:ext uri="{BB962C8B-B14F-4D97-AF65-F5344CB8AC3E}">
        <p14:creationId xmlns:p14="http://schemas.microsoft.com/office/powerpoint/2010/main" val="24969811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30352C-65E7-4221-9C2D-71449ABF54DA}"/>
              </a:ext>
            </a:extLst>
          </p:cNvPr>
          <p:cNvSpPr>
            <a:spLocks noGrp="1"/>
          </p:cNvSpPr>
          <p:nvPr>
            <p:ph type="title"/>
          </p:nvPr>
        </p:nvSpPr>
        <p:spPr>
          <a:xfrm>
            <a:off x="1554102" y="201808"/>
            <a:ext cx="3366689" cy="415470"/>
          </a:xfrm>
        </p:spPr>
        <p:txBody>
          <a:bodyPr>
            <a:noAutofit/>
          </a:bodyPr>
          <a:lstStyle/>
          <a:p>
            <a:r>
              <a:rPr lang="ka-GE" sz="2800" dirty="0">
                <a:latin typeface="+mn-lt"/>
              </a:rPr>
              <a:t>პროექტის</a:t>
            </a:r>
            <a:r>
              <a:rPr lang="ka-GE" sz="2800" dirty="0"/>
              <a:t> აღწერა</a:t>
            </a:r>
            <a:endParaRPr lang="en-US" sz="2800" dirty="0"/>
          </a:p>
        </p:txBody>
      </p:sp>
      <p:sp>
        <p:nvSpPr>
          <p:cNvPr id="4" name="Slide Number Placeholder 3">
            <a:extLst>
              <a:ext uri="{FF2B5EF4-FFF2-40B4-BE49-F238E27FC236}">
                <a16:creationId xmlns:a16="http://schemas.microsoft.com/office/drawing/2014/main" xmlns="" id="{30F0BD57-6005-4EDE-AFBC-B3E7F326E30A}"/>
              </a:ext>
            </a:extLst>
          </p:cNvPr>
          <p:cNvSpPr>
            <a:spLocks noGrp="1"/>
          </p:cNvSpPr>
          <p:nvPr>
            <p:ph type="sldNum" sz="quarter" idx="12"/>
          </p:nvPr>
        </p:nvSpPr>
        <p:spPr/>
        <p:txBody>
          <a:bodyPr>
            <a:normAutofit/>
          </a:bodyPr>
          <a:lstStyle/>
          <a:p>
            <a:fld id="{FA2CFB5E-3282-45F1-86C7-A491FDC33F49}" type="slidenum">
              <a:rPr lang="en-US" sz="2000" smtClean="0"/>
              <a:t>10</a:t>
            </a:fld>
            <a:endParaRPr lang="en-US" sz="2000" dirty="0"/>
          </a:p>
        </p:txBody>
      </p:sp>
      <p:pic>
        <p:nvPicPr>
          <p:cNvPr id="5" name="Content Placeholder 4">
            <a:extLst>
              <a:ext uri="{FF2B5EF4-FFF2-40B4-BE49-F238E27FC236}">
                <a16:creationId xmlns:a16="http://schemas.microsoft.com/office/drawing/2014/main" xmlns="" id="{C1253160-DB40-4BD4-93E0-8BD970C6B170}"/>
              </a:ext>
            </a:extLst>
          </p:cNvPr>
          <p:cNvPicPr>
            <a:picLocks noGrp="1"/>
          </p:cNvPicPr>
          <p:nvPr>
            <p:ph idx="1"/>
          </p:nvPr>
        </p:nvPicPr>
        <p:blipFill rotWithShape="1">
          <a:blip r:embed="rId2"/>
          <a:srcRect l="16442" t="16813" r="26063" b="9056"/>
          <a:stretch/>
        </p:blipFill>
        <p:spPr bwMode="auto">
          <a:xfrm>
            <a:off x="6508929" y="3613265"/>
            <a:ext cx="4783911" cy="3135280"/>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xmlns="" id="{EA171A11-933C-449F-A3A3-6557B6B8FE6C}"/>
              </a:ext>
            </a:extLst>
          </p:cNvPr>
          <p:cNvPicPr>
            <a:picLocks noChangeAspect="1"/>
          </p:cNvPicPr>
          <p:nvPr/>
        </p:nvPicPr>
        <p:blipFill>
          <a:blip r:embed="rId3"/>
          <a:stretch>
            <a:fillRect/>
          </a:stretch>
        </p:blipFill>
        <p:spPr>
          <a:xfrm>
            <a:off x="6549976" y="201808"/>
            <a:ext cx="4587292" cy="3227192"/>
          </a:xfrm>
          <a:prstGeom prst="rect">
            <a:avLst/>
          </a:prstGeom>
        </p:spPr>
      </p:pic>
      <p:sp>
        <p:nvSpPr>
          <p:cNvPr id="7" name="Title 1">
            <a:extLst>
              <a:ext uri="{FF2B5EF4-FFF2-40B4-BE49-F238E27FC236}">
                <a16:creationId xmlns:a16="http://schemas.microsoft.com/office/drawing/2014/main" xmlns="" id="{FBC0CFD6-B972-48AF-AF69-FF35BA7879E9}"/>
              </a:ext>
            </a:extLst>
          </p:cNvPr>
          <p:cNvSpPr txBox="1">
            <a:spLocks/>
          </p:cNvSpPr>
          <p:nvPr/>
        </p:nvSpPr>
        <p:spPr>
          <a:xfrm>
            <a:off x="518474" y="617278"/>
            <a:ext cx="5722070" cy="4173277"/>
          </a:xfrm>
          <a:prstGeom prst="rect">
            <a:avLst/>
          </a:prstGeom>
        </p:spPr>
        <p:txBody>
          <a:bodyPr vert="horz" lIns="91440" tIns="27432" rIns="91440" bIns="45720" rtlCol="0" anchor="b">
            <a:noAutofit/>
          </a:bodyPr>
          <a:lstStyle>
            <a:lvl1pPr algn="l" defTabSz="914400" rtl="0" eaLnBrk="1" latinLnBrk="0" hangingPunct="1">
              <a:lnSpc>
                <a:spcPct val="90000"/>
              </a:lnSpc>
              <a:spcBef>
                <a:spcPct val="0"/>
              </a:spcBef>
              <a:buNone/>
              <a:defRPr sz="4400" b="1" kern="1200" spc="-50" baseline="0">
                <a:solidFill>
                  <a:schemeClr val="accent1"/>
                </a:solidFill>
                <a:latin typeface="+mj-lt"/>
                <a:ea typeface="+mj-ea"/>
                <a:cs typeface="+mj-cs"/>
              </a:defRPr>
            </a:lvl1pPr>
          </a:lstStyle>
          <a:p>
            <a:r>
              <a:rPr lang="ka-GE" sz="1800" b="0" dirty="0">
                <a:solidFill>
                  <a:schemeClr val="tx1"/>
                </a:solidFill>
                <a:latin typeface="+mn-lt"/>
              </a:rPr>
              <a:t>მშენებლობა</a:t>
            </a:r>
            <a:r>
              <a:rPr lang="ka-GE" sz="1800" b="0" dirty="0">
                <a:solidFill>
                  <a:schemeClr val="tx1"/>
                </a:solidFill>
              </a:rPr>
              <a:t> დაგეგმილია </a:t>
            </a:r>
            <a:r>
              <a:rPr lang="ka-GE" sz="1800" b="0" dirty="0" err="1">
                <a:solidFill>
                  <a:schemeClr val="tx1"/>
                </a:solidFill>
              </a:rPr>
              <a:t>მდ</a:t>
            </a:r>
            <a:r>
              <a:rPr lang="ka-GE" sz="1800" b="0" dirty="0">
                <a:solidFill>
                  <a:schemeClr val="tx1"/>
                </a:solidFill>
              </a:rPr>
              <a:t>. ძირულაზე საპროექტო გზის პირველი და მეორე მონაკვეთების დაკავშირების მიზნით, ახალი </a:t>
            </a:r>
            <a:r>
              <a:rPr lang="ka-GE" sz="1800" b="0" dirty="0" err="1">
                <a:solidFill>
                  <a:schemeClr val="tx1"/>
                </a:solidFill>
              </a:rPr>
              <a:t>სახიდე</a:t>
            </a:r>
            <a:r>
              <a:rPr lang="ka-GE" sz="1800" b="0" dirty="0">
                <a:solidFill>
                  <a:schemeClr val="tx1"/>
                </a:solidFill>
              </a:rPr>
              <a:t> გადასასვლელის საერთო სიგრძე იქნება 100 მეტრი. ხიდი მდინარეს კვეთს 38 გრადუსიანი კუთხით.</a:t>
            </a:r>
          </a:p>
          <a:p>
            <a:endParaRPr lang="ka-GE" sz="1800" b="0" dirty="0">
              <a:solidFill>
                <a:schemeClr val="tx1"/>
              </a:solidFill>
            </a:endParaRPr>
          </a:p>
          <a:p>
            <a:endParaRPr lang="ka-GE" sz="1800" b="0" dirty="0">
              <a:solidFill>
                <a:schemeClr val="tx1"/>
              </a:solidFill>
            </a:endParaRPr>
          </a:p>
          <a:p>
            <a:r>
              <a:rPr lang="ka-GE" sz="1800" b="0" dirty="0">
                <a:solidFill>
                  <a:schemeClr val="tx1"/>
                </a:solidFill>
              </a:rPr>
              <a:t>ახალი </a:t>
            </a:r>
            <a:r>
              <a:rPr lang="ka-GE" sz="1800" b="0" dirty="0" err="1">
                <a:solidFill>
                  <a:schemeClr val="tx1"/>
                </a:solidFill>
              </a:rPr>
              <a:t>სახიდე</a:t>
            </a:r>
            <a:r>
              <a:rPr lang="ka-GE" sz="1800" b="0" dirty="0">
                <a:solidFill>
                  <a:schemeClr val="tx1"/>
                </a:solidFill>
              </a:rPr>
              <a:t> გადასასვლელი ერთმანეთთან დააკავშირებს პირველ და მეორე მონაკვეთებს. ამჟამად მოცემულ ადგილზე მხოლოდ </a:t>
            </a:r>
            <a:r>
              <a:rPr lang="ka-GE" sz="1800" b="0" dirty="0" err="1">
                <a:solidFill>
                  <a:schemeClr val="tx1"/>
                </a:solidFill>
              </a:rPr>
              <a:t>საფეხმავლო</a:t>
            </a:r>
            <a:r>
              <a:rPr lang="ka-GE" sz="1800" b="0" dirty="0">
                <a:solidFill>
                  <a:schemeClr val="tx1"/>
                </a:solidFill>
              </a:rPr>
              <a:t> ხიდია მოწყობილი, რის გამოც მდინარის </a:t>
            </a:r>
            <a:r>
              <a:rPr lang="ka-GE" sz="1800" b="0" dirty="0" err="1">
                <a:solidFill>
                  <a:schemeClr val="tx1"/>
                </a:solidFill>
              </a:rPr>
              <a:t>გადასაკვეთად</a:t>
            </a:r>
            <a:r>
              <a:rPr lang="ka-GE" sz="1800" b="0" dirty="0">
                <a:solidFill>
                  <a:schemeClr val="tx1"/>
                </a:solidFill>
              </a:rPr>
              <a:t> ავტოტრანსპორტის გატარება უშუალოდ მდინარის კალაპოტში ხდება. </a:t>
            </a:r>
          </a:p>
        </p:txBody>
      </p:sp>
      <p:sp>
        <p:nvSpPr>
          <p:cNvPr id="8" name="Rectangle 7">
            <a:extLst>
              <a:ext uri="{FF2B5EF4-FFF2-40B4-BE49-F238E27FC236}">
                <a16:creationId xmlns:a16="http://schemas.microsoft.com/office/drawing/2014/main" xmlns="" id="{803095E9-DE8B-42B6-A77F-5F9EE561E7F1}"/>
              </a:ext>
            </a:extLst>
          </p:cNvPr>
          <p:cNvSpPr/>
          <p:nvPr/>
        </p:nvSpPr>
        <p:spPr>
          <a:xfrm>
            <a:off x="518474" y="766804"/>
            <a:ext cx="3366627" cy="369332"/>
          </a:xfrm>
          <a:prstGeom prst="rect">
            <a:avLst/>
          </a:prstGeom>
        </p:spPr>
        <p:txBody>
          <a:bodyPr wrap="none">
            <a:spAutoFit/>
          </a:bodyPr>
          <a:lstStyle/>
          <a:p>
            <a:r>
              <a:rPr lang="ka-GE" b="1" dirty="0"/>
              <a:t>ახალი </a:t>
            </a:r>
            <a:r>
              <a:rPr lang="ka-GE" b="1" dirty="0" err="1"/>
              <a:t>სახიდე</a:t>
            </a:r>
            <a:r>
              <a:rPr lang="ka-GE" b="1" dirty="0"/>
              <a:t> გადასასვლელი</a:t>
            </a:r>
            <a:endParaRPr lang="en-US" b="1" dirty="0"/>
          </a:p>
        </p:txBody>
      </p:sp>
    </p:spTree>
    <p:extLst>
      <p:ext uri="{BB962C8B-B14F-4D97-AF65-F5344CB8AC3E}">
        <p14:creationId xmlns:p14="http://schemas.microsoft.com/office/powerpoint/2010/main" val="7606942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96FA5B-5B78-4617-918E-E8CCCBA4F280}"/>
              </a:ext>
            </a:extLst>
          </p:cNvPr>
          <p:cNvSpPr>
            <a:spLocks noGrp="1"/>
          </p:cNvSpPr>
          <p:nvPr>
            <p:ph type="title"/>
          </p:nvPr>
        </p:nvSpPr>
        <p:spPr>
          <a:xfrm>
            <a:off x="1261872" y="30612"/>
            <a:ext cx="8595360" cy="538885"/>
          </a:xfrm>
        </p:spPr>
        <p:txBody>
          <a:bodyPr>
            <a:normAutofit/>
          </a:bodyPr>
          <a:lstStyle/>
          <a:p>
            <a:pPr algn="ctr"/>
            <a:r>
              <a:rPr lang="ka-GE" sz="2800" dirty="0"/>
              <a:t>გარემოზე ზემოქმედების შეფასება და ანალიზი</a:t>
            </a:r>
            <a:endParaRPr lang="en-US" sz="2800" dirty="0"/>
          </a:p>
        </p:txBody>
      </p:sp>
      <p:sp>
        <p:nvSpPr>
          <p:cNvPr id="3" name="Content Placeholder 2">
            <a:extLst>
              <a:ext uri="{FF2B5EF4-FFF2-40B4-BE49-F238E27FC236}">
                <a16:creationId xmlns:a16="http://schemas.microsoft.com/office/drawing/2014/main" xmlns="" id="{54A46630-F9C5-4AF5-86F8-D15F9803CC46}"/>
              </a:ext>
            </a:extLst>
          </p:cNvPr>
          <p:cNvSpPr>
            <a:spLocks noGrp="1"/>
          </p:cNvSpPr>
          <p:nvPr>
            <p:ph idx="1"/>
          </p:nvPr>
        </p:nvSpPr>
        <p:spPr>
          <a:xfrm>
            <a:off x="364722" y="957585"/>
            <a:ext cx="5194830" cy="4942829"/>
          </a:xfrm>
        </p:spPr>
        <p:txBody>
          <a:bodyPr>
            <a:normAutofit/>
          </a:bodyPr>
          <a:lstStyle/>
          <a:p>
            <a:pPr marL="0" indent="0">
              <a:buNone/>
            </a:pPr>
            <a:r>
              <a:rPr lang="ka-GE" sz="1600" b="1" dirty="0">
                <a:solidFill>
                  <a:schemeClr val="tx1"/>
                </a:solidFill>
              </a:rPr>
              <a:t>პროექტის განხორციელებისას გარემოზე მოსალოდნელი ზემოქმედების სახეები</a:t>
            </a:r>
            <a:r>
              <a:rPr lang="ka-GE" sz="1600" dirty="0">
                <a:solidFill>
                  <a:schemeClr val="tx1"/>
                </a:solidFill>
              </a:rPr>
              <a:t>:</a:t>
            </a:r>
          </a:p>
          <a:p>
            <a:r>
              <a:rPr lang="ka-GE" sz="1600" dirty="0">
                <a:solidFill>
                  <a:schemeClr val="tx1"/>
                </a:solidFill>
              </a:rPr>
              <a:t>ატმოსფერული ჰაერის დაბინძურება;</a:t>
            </a:r>
          </a:p>
          <a:p>
            <a:r>
              <a:rPr lang="ka-GE" sz="1600" dirty="0">
                <a:solidFill>
                  <a:schemeClr val="tx1"/>
                </a:solidFill>
              </a:rPr>
              <a:t>ხმაურის და ვიბრაციის გავრცელება;</a:t>
            </a:r>
          </a:p>
          <a:p>
            <a:r>
              <a:rPr lang="ka-GE" sz="1600" dirty="0">
                <a:solidFill>
                  <a:schemeClr val="tx1"/>
                </a:solidFill>
              </a:rPr>
              <a:t>ზედაპირული და გრუნტის წყლების დაბინძურება;</a:t>
            </a:r>
          </a:p>
          <a:p>
            <a:r>
              <a:rPr lang="ka-GE" sz="1600" dirty="0">
                <a:solidFill>
                  <a:schemeClr val="tx1"/>
                </a:solidFill>
              </a:rPr>
              <a:t>ნიადაგის დაბინძურება;</a:t>
            </a:r>
          </a:p>
          <a:p>
            <a:r>
              <a:rPr lang="ka-GE" sz="1600" dirty="0">
                <a:solidFill>
                  <a:schemeClr val="tx1"/>
                </a:solidFill>
              </a:rPr>
              <a:t>ბუნებრივი საფრთხეების გააქტიურების რისკები;</a:t>
            </a:r>
          </a:p>
          <a:p>
            <a:r>
              <a:rPr lang="ka-GE" sz="1600" dirty="0">
                <a:solidFill>
                  <a:schemeClr val="tx1"/>
                </a:solidFill>
              </a:rPr>
              <a:t>ბიოლოგიურ გარემოზე ზემოქმედება;</a:t>
            </a:r>
          </a:p>
          <a:p>
            <a:r>
              <a:rPr lang="ka-GE" sz="1600" dirty="0">
                <a:solidFill>
                  <a:schemeClr val="tx1"/>
                </a:solidFill>
              </a:rPr>
              <a:t>ნარჩენებით ზემოქმედება</a:t>
            </a:r>
          </a:p>
          <a:p>
            <a:r>
              <a:rPr lang="ka-GE" sz="1600" dirty="0">
                <a:solidFill>
                  <a:schemeClr val="tx1"/>
                </a:solidFill>
              </a:rPr>
              <a:t>სოციალურ გარემოზე ზემოქმედება</a:t>
            </a:r>
          </a:p>
          <a:p>
            <a:endParaRPr lang="en-US" dirty="0"/>
          </a:p>
        </p:txBody>
      </p:sp>
      <p:sp>
        <p:nvSpPr>
          <p:cNvPr id="4" name="Slide Number Placeholder 3">
            <a:extLst>
              <a:ext uri="{FF2B5EF4-FFF2-40B4-BE49-F238E27FC236}">
                <a16:creationId xmlns:a16="http://schemas.microsoft.com/office/drawing/2014/main" xmlns="" id="{CD363EA0-2C66-4545-8382-1DA8E66EF2BE}"/>
              </a:ext>
            </a:extLst>
          </p:cNvPr>
          <p:cNvSpPr>
            <a:spLocks noGrp="1"/>
          </p:cNvSpPr>
          <p:nvPr>
            <p:ph type="sldNum" sz="quarter" idx="12"/>
          </p:nvPr>
        </p:nvSpPr>
        <p:spPr/>
        <p:txBody>
          <a:bodyPr>
            <a:normAutofit/>
          </a:bodyPr>
          <a:lstStyle/>
          <a:p>
            <a:fld id="{FA2CFB5E-3282-45F1-86C7-A491FDC33F49}" type="slidenum">
              <a:rPr lang="en-US" sz="2000" smtClean="0"/>
              <a:t>11</a:t>
            </a:fld>
            <a:endParaRPr lang="en-US" sz="2000" dirty="0"/>
          </a:p>
        </p:txBody>
      </p:sp>
      <p:sp>
        <p:nvSpPr>
          <p:cNvPr id="5" name="Content Placeholder 2">
            <a:extLst>
              <a:ext uri="{FF2B5EF4-FFF2-40B4-BE49-F238E27FC236}">
                <a16:creationId xmlns:a16="http://schemas.microsoft.com/office/drawing/2014/main" xmlns="" id="{DB7283B2-0C8A-42BB-8F2F-FE24B7B2CB62}"/>
              </a:ext>
            </a:extLst>
          </p:cNvPr>
          <p:cNvSpPr txBox="1">
            <a:spLocks/>
          </p:cNvSpPr>
          <p:nvPr/>
        </p:nvSpPr>
        <p:spPr>
          <a:xfrm>
            <a:off x="2264272" y="2253006"/>
            <a:ext cx="3437578" cy="4166648"/>
          </a:xfrm>
          <a:prstGeom prst="rect">
            <a:avLst/>
          </a:prstGeom>
        </p:spPr>
        <p:txBody>
          <a:bodyPr vert="horz" lIns="91440" tIns="45720" rIns="91440" bIns="45720" rtlCol="0">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2000" kern="1200" spc="10" baseline="0">
                <a:solidFill>
                  <a:schemeClr val="tx1">
                    <a:lumMod val="65000"/>
                    <a:lumOff val="35000"/>
                  </a:schemeClr>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endParaRPr lang="en-US" dirty="0"/>
          </a:p>
        </p:txBody>
      </p:sp>
      <p:sp>
        <p:nvSpPr>
          <p:cNvPr id="6" name="Content Placeholder 2">
            <a:extLst>
              <a:ext uri="{FF2B5EF4-FFF2-40B4-BE49-F238E27FC236}">
                <a16:creationId xmlns:a16="http://schemas.microsoft.com/office/drawing/2014/main" xmlns="" id="{CF6E183A-3A7C-4D31-8129-06ED14ADBD2C}"/>
              </a:ext>
            </a:extLst>
          </p:cNvPr>
          <p:cNvSpPr txBox="1">
            <a:spLocks/>
          </p:cNvSpPr>
          <p:nvPr/>
        </p:nvSpPr>
        <p:spPr>
          <a:xfrm>
            <a:off x="5890503" y="1082874"/>
            <a:ext cx="5194830" cy="4942829"/>
          </a:xfrm>
          <a:prstGeom prst="rect">
            <a:avLst/>
          </a:prstGeom>
        </p:spPr>
        <p:txBody>
          <a:bodyPr vert="horz" lIns="91440" tIns="45720" rIns="91440" bIns="45720" rtlCol="0">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2000" kern="1200" spc="10" baseline="0">
                <a:solidFill>
                  <a:schemeClr val="tx1">
                    <a:lumMod val="65000"/>
                    <a:lumOff val="35000"/>
                  </a:schemeClr>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ka-GE" sz="1600" b="1" dirty="0">
                <a:solidFill>
                  <a:schemeClr val="tx1"/>
                </a:solidFill>
              </a:rPr>
              <a:t>რეცეპტორები:</a:t>
            </a:r>
          </a:p>
          <a:p>
            <a:r>
              <a:rPr lang="ka-GE" sz="1600" dirty="0">
                <a:solidFill>
                  <a:schemeClr val="tx1"/>
                </a:solidFill>
              </a:rPr>
              <a:t>ატმოსფერული ჰაერი;</a:t>
            </a:r>
          </a:p>
          <a:p>
            <a:r>
              <a:rPr lang="ka-GE" sz="1600" dirty="0" err="1">
                <a:solidFill>
                  <a:schemeClr val="tx1"/>
                </a:solidFill>
              </a:rPr>
              <a:t>ზედიპირული</a:t>
            </a:r>
            <a:r>
              <a:rPr lang="ka-GE" sz="1600" dirty="0">
                <a:solidFill>
                  <a:schemeClr val="tx1"/>
                </a:solidFill>
              </a:rPr>
              <a:t> და გრუნტის წყლები;</a:t>
            </a:r>
          </a:p>
          <a:p>
            <a:r>
              <a:rPr lang="ka-GE" sz="1600" dirty="0">
                <a:solidFill>
                  <a:schemeClr val="tx1"/>
                </a:solidFill>
              </a:rPr>
              <a:t>ნიადაგი;</a:t>
            </a:r>
          </a:p>
          <a:p>
            <a:r>
              <a:rPr lang="ka-GE" sz="1600" dirty="0">
                <a:solidFill>
                  <a:schemeClr val="tx1"/>
                </a:solidFill>
              </a:rPr>
              <a:t>ბიოლოგიური გარემო;</a:t>
            </a:r>
          </a:p>
          <a:p>
            <a:r>
              <a:rPr lang="ka-GE" sz="1600" dirty="0">
                <a:solidFill>
                  <a:schemeClr val="tx1"/>
                </a:solidFill>
              </a:rPr>
              <a:t>სოციალური გარემო</a:t>
            </a:r>
            <a:endParaRPr lang="en-US" sz="1600" dirty="0">
              <a:solidFill>
                <a:schemeClr val="tx1"/>
              </a:solidFill>
            </a:endParaRPr>
          </a:p>
        </p:txBody>
      </p:sp>
      <p:sp>
        <p:nvSpPr>
          <p:cNvPr id="7" name="Content Placeholder 2">
            <a:extLst>
              <a:ext uri="{FF2B5EF4-FFF2-40B4-BE49-F238E27FC236}">
                <a16:creationId xmlns:a16="http://schemas.microsoft.com/office/drawing/2014/main" xmlns="" id="{C6473F88-39DF-4BEA-BC5D-668786F39A28}"/>
              </a:ext>
            </a:extLst>
          </p:cNvPr>
          <p:cNvSpPr txBox="1">
            <a:spLocks/>
          </p:cNvSpPr>
          <p:nvPr/>
        </p:nvSpPr>
        <p:spPr>
          <a:xfrm>
            <a:off x="371007" y="5312418"/>
            <a:ext cx="10449363" cy="1426569"/>
          </a:xfrm>
          <a:prstGeom prst="rect">
            <a:avLst/>
          </a:prstGeom>
        </p:spPr>
        <p:txBody>
          <a:bodyPr vert="horz" lIns="91440" tIns="45720" rIns="91440" bIns="45720" rtlCol="0">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2000" kern="1200" spc="10" baseline="0">
                <a:solidFill>
                  <a:schemeClr val="tx1">
                    <a:lumMod val="65000"/>
                    <a:lumOff val="35000"/>
                  </a:schemeClr>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ka-GE" sz="1600" dirty="0">
                <a:solidFill>
                  <a:schemeClr val="tx1"/>
                </a:solidFill>
              </a:rPr>
              <a:t>პროექტის განხორციელება გარკვეული ხარისხით უარყოფით ზეგავლენას იქონიებს გარემოს რეცეპტორებზე, თუმცა შესაბამისი შემარბილებელი ღონისძიებების გატარებით შესაძლებელია მოსალოდნელი უარყოფითი ზეგავლენის აცილება და/ან მინიმუმამდე შემცირება </a:t>
            </a:r>
            <a:endParaRPr lang="en-US" sz="1600" dirty="0">
              <a:solidFill>
                <a:schemeClr val="tx1"/>
              </a:solidFill>
            </a:endParaRPr>
          </a:p>
        </p:txBody>
      </p:sp>
    </p:spTree>
    <p:extLst>
      <p:ext uri="{BB962C8B-B14F-4D97-AF65-F5344CB8AC3E}">
        <p14:creationId xmlns:p14="http://schemas.microsoft.com/office/powerpoint/2010/main" val="29339459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39D3E1-AB12-43CD-916C-7B60F0F98FD1}"/>
              </a:ext>
            </a:extLst>
          </p:cNvPr>
          <p:cNvSpPr>
            <a:spLocks noGrp="1"/>
          </p:cNvSpPr>
          <p:nvPr>
            <p:ph type="title"/>
          </p:nvPr>
        </p:nvSpPr>
        <p:spPr>
          <a:xfrm>
            <a:off x="841248" y="89555"/>
            <a:ext cx="9742085" cy="491065"/>
          </a:xfrm>
        </p:spPr>
        <p:txBody>
          <a:bodyPr>
            <a:normAutofit fontScale="90000"/>
          </a:bodyPr>
          <a:lstStyle/>
          <a:p>
            <a:pPr algn="ctr"/>
            <a:r>
              <a:rPr lang="ka-GE" dirty="0">
                <a:latin typeface="+mn-lt"/>
              </a:rPr>
              <a:t>ატმოსფერული</a:t>
            </a:r>
            <a:r>
              <a:rPr lang="ka-GE" dirty="0"/>
              <a:t> ჰაერის დაბინძურება</a:t>
            </a:r>
            <a:endParaRPr lang="en-US" dirty="0"/>
          </a:p>
        </p:txBody>
      </p:sp>
      <p:sp>
        <p:nvSpPr>
          <p:cNvPr id="4" name="Text Placeholder 3">
            <a:extLst>
              <a:ext uri="{FF2B5EF4-FFF2-40B4-BE49-F238E27FC236}">
                <a16:creationId xmlns:a16="http://schemas.microsoft.com/office/drawing/2014/main" xmlns="" id="{452BDAB9-A5AC-4781-A3BF-4F0B00274C01}"/>
              </a:ext>
            </a:extLst>
          </p:cNvPr>
          <p:cNvSpPr>
            <a:spLocks noGrp="1"/>
          </p:cNvSpPr>
          <p:nvPr>
            <p:ph type="body" sz="half" idx="2"/>
          </p:nvPr>
        </p:nvSpPr>
        <p:spPr>
          <a:xfrm>
            <a:off x="841247" y="1461154"/>
            <a:ext cx="9742085" cy="4448581"/>
          </a:xfrm>
        </p:spPr>
        <p:txBody>
          <a:bodyPr/>
          <a:lstStyle/>
          <a:p>
            <a:r>
              <a:rPr lang="ka-GE" dirty="0">
                <a:solidFill>
                  <a:schemeClr val="tx1"/>
                </a:solidFill>
              </a:rPr>
              <a:t>პროექტით გათვალისწინებულია სამუშაოების განხორციელებისას ადგილი ექნება ატმოსფერულ ჰაერში მტვრის და წვის პროდუქტების გავრცელებას. გზის რეკონსტრუქციისას და ხიდის მშენებლობისას მოსალოდნელია ემისიის სტაციონალური წყაროების გაჩენა, რაც ატმოსფერული ჰაერის ხარისხზე უარყოფით ზემოქმედებას იქონიებს. </a:t>
            </a:r>
          </a:p>
          <a:p>
            <a:r>
              <a:rPr lang="ka-GE" dirty="0">
                <a:solidFill>
                  <a:schemeClr val="tx1"/>
                </a:solidFill>
              </a:rPr>
              <a:t>ჰაერის ხარისხზე ზემოქმედება ასევე მოხდება გზის და ინფრასტრუქტურის შეკეთებისას. </a:t>
            </a:r>
            <a:r>
              <a:rPr lang="ka-GE" dirty="0" err="1">
                <a:solidFill>
                  <a:schemeClr val="tx1"/>
                </a:solidFill>
              </a:rPr>
              <a:t>ტექმომსახურება</a:t>
            </a:r>
            <a:r>
              <a:rPr lang="ka-GE" dirty="0">
                <a:solidFill>
                  <a:schemeClr val="tx1"/>
                </a:solidFill>
              </a:rPr>
              <a:t>-რემონტის დროს ზემოქმედების ხასიათი მშენებლობის ეტაპზე მოსალოდნელის ანალოგიური იქნება, ზემოქმედების ხანგრძლივობა და სიდიდე დამოკიდებული იქნება ჩასატარებელი სამუშაოს ტიპზე, უბნის ადგილმდებარეობაზე, სამუშაოს წარმოების მეთოდზე და ხანგრძლივობაზე.</a:t>
            </a:r>
            <a:endParaRPr lang="en-US" dirty="0">
              <a:solidFill>
                <a:schemeClr val="tx1"/>
              </a:solidFill>
            </a:endParaRPr>
          </a:p>
        </p:txBody>
      </p:sp>
      <p:sp>
        <p:nvSpPr>
          <p:cNvPr id="5" name="Slide Number Placeholder 4">
            <a:extLst>
              <a:ext uri="{FF2B5EF4-FFF2-40B4-BE49-F238E27FC236}">
                <a16:creationId xmlns:a16="http://schemas.microsoft.com/office/drawing/2014/main" xmlns="" id="{7D0CD7B8-019D-4AAA-88DB-65C3B2643BA4}"/>
              </a:ext>
            </a:extLst>
          </p:cNvPr>
          <p:cNvSpPr>
            <a:spLocks noGrp="1"/>
          </p:cNvSpPr>
          <p:nvPr>
            <p:ph type="sldNum" sz="quarter" idx="12"/>
          </p:nvPr>
        </p:nvSpPr>
        <p:spPr/>
        <p:txBody>
          <a:bodyPr>
            <a:normAutofit/>
          </a:bodyPr>
          <a:lstStyle/>
          <a:p>
            <a:fld id="{FA2CFB5E-3282-45F1-86C7-A491FDC33F49}" type="slidenum">
              <a:rPr lang="en-US" sz="2000" smtClean="0"/>
              <a:t>12</a:t>
            </a:fld>
            <a:endParaRPr lang="en-US" sz="2000" dirty="0"/>
          </a:p>
        </p:txBody>
      </p:sp>
    </p:spTree>
    <p:extLst>
      <p:ext uri="{BB962C8B-B14F-4D97-AF65-F5344CB8AC3E}">
        <p14:creationId xmlns:p14="http://schemas.microsoft.com/office/powerpoint/2010/main" val="21334086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39D3E1-AB12-43CD-916C-7B60F0F98FD1}"/>
              </a:ext>
            </a:extLst>
          </p:cNvPr>
          <p:cNvSpPr>
            <a:spLocks noGrp="1"/>
          </p:cNvSpPr>
          <p:nvPr>
            <p:ph type="title"/>
          </p:nvPr>
        </p:nvSpPr>
        <p:spPr>
          <a:xfrm>
            <a:off x="841248" y="89555"/>
            <a:ext cx="9742085" cy="491065"/>
          </a:xfrm>
        </p:spPr>
        <p:txBody>
          <a:bodyPr>
            <a:normAutofit fontScale="90000"/>
          </a:bodyPr>
          <a:lstStyle/>
          <a:p>
            <a:pPr algn="ctr"/>
            <a:r>
              <a:rPr lang="ka-GE" dirty="0">
                <a:latin typeface="+mn-lt"/>
              </a:rPr>
              <a:t>შემარბილებელი</a:t>
            </a:r>
            <a:r>
              <a:rPr lang="ka-GE" dirty="0"/>
              <a:t> ღონისძიებები</a:t>
            </a:r>
            <a:endParaRPr lang="en-US" dirty="0"/>
          </a:p>
        </p:txBody>
      </p:sp>
      <p:sp>
        <p:nvSpPr>
          <p:cNvPr id="4" name="Text Placeholder 3">
            <a:extLst>
              <a:ext uri="{FF2B5EF4-FFF2-40B4-BE49-F238E27FC236}">
                <a16:creationId xmlns:a16="http://schemas.microsoft.com/office/drawing/2014/main" xmlns="" id="{452BDAB9-A5AC-4781-A3BF-4F0B00274C01}"/>
              </a:ext>
            </a:extLst>
          </p:cNvPr>
          <p:cNvSpPr>
            <a:spLocks noGrp="1"/>
          </p:cNvSpPr>
          <p:nvPr>
            <p:ph type="body" sz="half" idx="2"/>
          </p:nvPr>
        </p:nvSpPr>
        <p:spPr>
          <a:xfrm>
            <a:off x="1934757" y="914400"/>
            <a:ext cx="7812558" cy="5344998"/>
          </a:xfrm>
        </p:spPr>
        <p:txBody>
          <a:bodyPr>
            <a:normAutofit lnSpcReduction="10000"/>
          </a:bodyPr>
          <a:lstStyle/>
          <a:p>
            <a:pPr algn="just"/>
            <a:r>
              <a:rPr lang="ka-GE" dirty="0">
                <a:solidFill>
                  <a:schemeClr val="tx1"/>
                </a:solidFill>
              </a:rPr>
              <a:t>ატმოსფერული ჰაერის ხარისხზე შესაძლო უარყოფითი ზემოქმედების შემცირება/კონტროლი შესაძლებელი იქნება სამუშაოს სწორი დაგეგმვის და ისეთი შემარბილებელი ღონისძიებების გატარებით, როგორიცაა:  </a:t>
            </a:r>
            <a:endParaRPr lang="en-US" dirty="0">
              <a:solidFill>
                <a:schemeClr val="tx1"/>
              </a:solidFill>
            </a:endParaRPr>
          </a:p>
          <a:p>
            <a:pPr marL="285750" lvl="0" indent="-285750">
              <a:buFont typeface="Arial" panose="020B0604020202020204" pitchFamily="34" charset="0"/>
              <a:buChar char="•"/>
            </a:pPr>
            <a:r>
              <a:rPr lang="ka-GE" dirty="0">
                <a:solidFill>
                  <a:schemeClr val="tx1"/>
                </a:solidFill>
              </a:rPr>
              <a:t>სატრანსპორტო საშუალებების ტექნიკური გამართულობის კონტროლი;</a:t>
            </a:r>
            <a:endParaRPr lang="en-US" dirty="0">
              <a:solidFill>
                <a:schemeClr val="tx1"/>
              </a:solidFill>
            </a:endParaRPr>
          </a:p>
          <a:p>
            <a:pPr marL="285750" lvl="0" indent="-285750">
              <a:buFont typeface="Arial" panose="020B0604020202020204" pitchFamily="34" charset="0"/>
              <a:buChar char="•"/>
            </a:pPr>
            <a:r>
              <a:rPr lang="ka-GE" dirty="0">
                <a:solidFill>
                  <a:schemeClr val="tx1"/>
                </a:solidFill>
              </a:rPr>
              <a:t>მასალის ტრანსპორტირებისას და დასახლებული უბნების მახლობლად/ დასახლებულ ზონაში გადაადგილების ოპტიმალური სიჩქარეების დაცვა;</a:t>
            </a:r>
            <a:endParaRPr lang="en-US" dirty="0">
              <a:solidFill>
                <a:schemeClr val="tx1"/>
              </a:solidFill>
            </a:endParaRPr>
          </a:p>
          <a:p>
            <a:pPr marL="285750" lvl="0" indent="-285750">
              <a:buFont typeface="Arial" panose="020B0604020202020204" pitchFamily="34" charset="0"/>
              <a:buChar char="•"/>
            </a:pPr>
            <a:r>
              <a:rPr lang="ka-GE" dirty="0">
                <a:solidFill>
                  <a:schemeClr val="tx1"/>
                </a:solidFill>
              </a:rPr>
              <a:t>ჩართული ძრავით ტექნიკის უქმი სვლის აკრძალვა;</a:t>
            </a:r>
            <a:endParaRPr lang="en-US" dirty="0">
              <a:solidFill>
                <a:schemeClr val="tx1"/>
              </a:solidFill>
            </a:endParaRPr>
          </a:p>
          <a:p>
            <a:pPr marL="285750" lvl="0" indent="-285750">
              <a:buFont typeface="Arial" panose="020B0604020202020204" pitchFamily="34" charset="0"/>
              <a:buChar char="•"/>
            </a:pPr>
            <a:r>
              <a:rPr lang="ka-GE" dirty="0">
                <a:solidFill>
                  <a:schemeClr val="tx1"/>
                </a:solidFill>
              </a:rPr>
              <a:t>ნაყოფიერი ნიადაგის, გრუნტის და ფხვიერი მასალის </a:t>
            </a:r>
            <a:r>
              <a:rPr lang="ka-GE" dirty="0" err="1">
                <a:solidFill>
                  <a:schemeClr val="tx1"/>
                </a:solidFill>
              </a:rPr>
              <a:t>გაფანტვისგან</a:t>
            </a:r>
            <a:r>
              <a:rPr lang="ka-GE" dirty="0">
                <a:solidFill>
                  <a:schemeClr val="tx1"/>
                </a:solidFill>
              </a:rPr>
              <a:t> დაცვა;</a:t>
            </a:r>
            <a:endParaRPr lang="en-US" dirty="0">
              <a:solidFill>
                <a:schemeClr val="tx1"/>
              </a:solidFill>
            </a:endParaRPr>
          </a:p>
          <a:p>
            <a:pPr marL="285750" lvl="0" indent="-285750">
              <a:buFont typeface="Arial" panose="020B0604020202020204" pitchFamily="34" charset="0"/>
              <a:buChar char="•"/>
            </a:pPr>
            <a:r>
              <a:rPr lang="ka-GE" dirty="0">
                <a:solidFill>
                  <a:schemeClr val="tx1"/>
                </a:solidFill>
              </a:rPr>
              <a:t>ფხვიერი ტვირთების გადატანისას - ტვირთის გადახურვა; </a:t>
            </a:r>
            <a:endParaRPr lang="en-US" dirty="0">
              <a:solidFill>
                <a:schemeClr val="tx1"/>
              </a:solidFill>
            </a:endParaRPr>
          </a:p>
          <a:p>
            <a:pPr marL="285750" lvl="0" indent="-285750">
              <a:buFont typeface="Arial" panose="020B0604020202020204" pitchFamily="34" charset="0"/>
              <a:buChar char="•"/>
            </a:pPr>
            <a:r>
              <a:rPr lang="ka-GE" dirty="0">
                <a:solidFill>
                  <a:schemeClr val="tx1"/>
                </a:solidFill>
              </a:rPr>
              <a:t>მასალის შემოტანის სწორი დაგეგმვა </a:t>
            </a:r>
            <a:r>
              <a:rPr lang="ka-GE" dirty="0" err="1">
                <a:solidFill>
                  <a:schemeClr val="tx1"/>
                </a:solidFill>
              </a:rPr>
              <a:t>ქარისმიერი</a:t>
            </a:r>
            <a:r>
              <a:rPr lang="ka-GE" dirty="0">
                <a:solidFill>
                  <a:schemeClr val="tx1"/>
                </a:solidFill>
              </a:rPr>
              <a:t> ეროზიის შედეგად ჰაერის ხარისხზე ზემოქმედების შესამცირებლად;</a:t>
            </a:r>
            <a:endParaRPr lang="en-US" dirty="0">
              <a:solidFill>
                <a:schemeClr val="tx1"/>
              </a:solidFill>
            </a:endParaRPr>
          </a:p>
          <a:p>
            <a:pPr marL="285750" lvl="0" indent="-285750">
              <a:buFont typeface="Arial" panose="020B0604020202020204" pitchFamily="34" charset="0"/>
              <a:buChar char="•"/>
            </a:pPr>
            <a:r>
              <a:rPr lang="ka-GE" dirty="0">
                <a:solidFill>
                  <a:schemeClr val="tx1"/>
                </a:solidFill>
              </a:rPr>
              <a:t>სატრანსპორტო ნაკადის მართვის გეგმის მოთხოვნების დაცვა;</a:t>
            </a:r>
            <a:endParaRPr lang="en-US" dirty="0">
              <a:solidFill>
                <a:schemeClr val="tx1"/>
              </a:solidFill>
            </a:endParaRPr>
          </a:p>
          <a:p>
            <a:pPr marL="285750" lvl="0" indent="-285750">
              <a:buFont typeface="Arial" panose="020B0604020202020204" pitchFamily="34" charset="0"/>
              <a:buChar char="•"/>
            </a:pPr>
            <a:r>
              <a:rPr lang="ka-GE" dirty="0">
                <a:solidFill>
                  <a:schemeClr val="tx1"/>
                </a:solidFill>
              </a:rPr>
              <a:t>გადმოტვირთვისას მასალის დიდი სიმაღლიდან ჩამოყრის აკრძალვა, მტვრის ემისიის შესამცირებლად;</a:t>
            </a:r>
            <a:endParaRPr lang="en-US" dirty="0">
              <a:solidFill>
                <a:schemeClr val="tx1"/>
              </a:solidFill>
            </a:endParaRPr>
          </a:p>
          <a:p>
            <a:pPr marL="285750" lvl="0" indent="-285750">
              <a:buFont typeface="Arial" panose="020B0604020202020204" pitchFamily="34" charset="0"/>
              <a:buChar char="•"/>
            </a:pPr>
            <a:r>
              <a:rPr lang="ka-GE" dirty="0">
                <a:solidFill>
                  <a:schemeClr val="tx1"/>
                </a:solidFill>
              </a:rPr>
              <a:t>საჭიროების შემთხვევაში ტერიტორიის მორწყვა;</a:t>
            </a:r>
            <a:endParaRPr lang="en-US" dirty="0">
              <a:solidFill>
                <a:schemeClr val="tx1"/>
              </a:solidFill>
            </a:endParaRPr>
          </a:p>
          <a:p>
            <a:pPr marL="285750" indent="-285750">
              <a:buFont typeface="Arial" panose="020B0604020202020204" pitchFamily="34" charset="0"/>
              <a:buChar char="•"/>
            </a:pPr>
            <a:r>
              <a:rPr lang="ka-GE" dirty="0">
                <a:solidFill>
                  <a:schemeClr val="tx1"/>
                </a:solidFill>
              </a:rPr>
              <a:t>მონიტორინგის წარმოება, და საჭიროების შემთხვევაში დამატებითო შემარბილებელი ღონისძიებების შემუშავება.</a:t>
            </a:r>
            <a:endParaRPr lang="en-US" dirty="0">
              <a:solidFill>
                <a:schemeClr val="tx1"/>
              </a:solidFill>
            </a:endParaRPr>
          </a:p>
        </p:txBody>
      </p:sp>
      <p:sp>
        <p:nvSpPr>
          <p:cNvPr id="5" name="Slide Number Placeholder 4">
            <a:extLst>
              <a:ext uri="{FF2B5EF4-FFF2-40B4-BE49-F238E27FC236}">
                <a16:creationId xmlns:a16="http://schemas.microsoft.com/office/drawing/2014/main" xmlns="" id="{7D0CD7B8-019D-4AAA-88DB-65C3B2643BA4}"/>
              </a:ext>
            </a:extLst>
          </p:cNvPr>
          <p:cNvSpPr>
            <a:spLocks noGrp="1"/>
          </p:cNvSpPr>
          <p:nvPr>
            <p:ph type="sldNum" sz="quarter" idx="12"/>
          </p:nvPr>
        </p:nvSpPr>
        <p:spPr/>
        <p:txBody>
          <a:bodyPr>
            <a:normAutofit/>
          </a:bodyPr>
          <a:lstStyle/>
          <a:p>
            <a:fld id="{FA2CFB5E-3282-45F1-86C7-A491FDC33F49}" type="slidenum">
              <a:rPr lang="en-US" sz="2000" smtClean="0"/>
              <a:t>13</a:t>
            </a:fld>
            <a:endParaRPr lang="en-US" sz="2000" dirty="0"/>
          </a:p>
        </p:txBody>
      </p:sp>
    </p:spTree>
    <p:extLst>
      <p:ext uri="{BB962C8B-B14F-4D97-AF65-F5344CB8AC3E}">
        <p14:creationId xmlns:p14="http://schemas.microsoft.com/office/powerpoint/2010/main" val="13600201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39D3E1-AB12-43CD-916C-7B60F0F98FD1}"/>
              </a:ext>
            </a:extLst>
          </p:cNvPr>
          <p:cNvSpPr>
            <a:spLocks noGrp="1"/>
          </p:cNvSpPr>
          <p:nvPr>
            <p:ph type="title"/>
          </p:nvPr>
        </p:nvSpPr>
        <p:spPr>
          <a:xfrm>
            <a:off x="841248" y="315798"/>
            <a:ext cx="9742085" cy="491065"/>
          </a:xfrm>
        </p:spPr>
        <p:txBody>
          <a:bodyPr>
            <a:normAutofit fontScale="90000"/>
          </a:bodyPr>
          <a:lstStyle/>
          <a:p>
            <a:pPr algn="ctr"/>
            <a:r>
              <a:rPr lang="ka-GE" dirty="0"/>
              <a:t>ხმაური და ვიბრაცია</a:t>
            </a:r>
            <a:endParaRPr lang="en-US" dirty="0"/>
          </a:p>
        </p:txBody>
      </p:sp>
      <p:sp>
        <p:nvSpPr>
          <p:cNvPr id="4" name="Text Placeholder 3">
            <a:extLst>
              <a:ext uri="{FF2B5EF4-FFF2-40B4-BE49-F238E27FC236}">
                <a16:creationId xmlns:a16="http://schemas.microsoft.com/office/drawing/2014/main" xmlns="" id="{452BDAB9-A5AC-4781-A3BF-4F0B00274C01}"/>
              </a:ext>
            </a:extLst>
          </p:cNvPr>
          <p:cNvSpPr>
            <a:spLocks noGrp="1"/>
          </p:cNvSpPr>
          <p:nvPr>
            <p:ph type="body" sz="half" idx="2"/>
          </p:nvPr>
        </p:nvSpPr>
        <p:spPr>
          <a:xfrm>
            <a:off x="841248" y="1555422"/>
            <a:ext cx="5254752" cy="4013463"/>
          </a:xfrm>
        </p:spPr>
        <p:txBody>
          <a:bodyPr>
            <a:normAutofit/>
          </a:bodyPr>
          <a:lstStyle/>
          <a:p>
            <a:r>
              <a:rPr lang="ka-GE" sz="1600" dirty="0">
                <a:solidFill>
                  <a:schemeClr val="tx1"/>
                </a:solidFill>
              </a:rPr>
              <a:t>საპროექტო ზონაში ხმაურის და ვიბრაციის მნიშვნელოვანი წყაროები არ არსებობს. დაგეგმილი  სამუშაოების განხორციელებისას ადგილი ექნება ხმაურის და ვიბრაციის გავრცელებას, თუმცა სამუშაოების სპეციფიკიდან გამომდინარე ზემოქმედების ხარისხი მაღალი არ იქნება.</a:t>
            </a:r>
            <a:endParaRPr lang="en-US" sz="1600" dirty="0">
              <a:solidFill>
                <a:schemeClr val="tx1"/>
              </a:solidFill>
            </a:endParaRPr>
          </a:p>
          <a:p>
            <a:r>
              <a:rPr lang="ka-GE" sz="1600" dirty="0">
                <a:solidFill>
                  <a:schemeClr val="tx1"/>
                </a:solidFill>
              </a:rPr>
              <a:t>ხმაურის და ვიბრაციის გავრცელების ძირითადი წყარო იქნება სარეკონსტრუქციო სამუშაოებში გამოყენებული მძიმე ტექნიკა. ხმაურისა და ვიბრაციის დონე გზის სარეკონსტრუქციო და </a:t>
            </a:r>
            <a:r>
              <a:rPr lang="ka-GE" sz="1600" dirty="0" err="1">
                <a:solidFill>
                  <a:schemeClr val="tx1"/>
                </a:solidFill>
              </a:rPr>
              <a:t>სახიდე</a:t>
            </a:r>
            <a:r>
              <a:rPr lang="ka-GE" sz="1600" dirty="0">
                <a:solidFill>
                  <a:schemeClr val="tx1"/>
                </a:solidFill>
              </a:rPr>
              <a:t> გადასასვლელის მშენებლობის პროცესში უფრო მაღალი იქნება, ვიდრე გზის ექსპლუატაციისას. </a:t>
            </a:r>
            <a:endParaRPr lang="en-US" sz="1600" dirty="0">
              <a:solidFill>
                <a:schemeClr val="tx1"/>
              </a:solidFill>
            </a:endParaRPr>
          </a:p>
        </p:txBody>
      </p:sp>
      <p:sp>
        <p:nvSpPr>
          <p:cNvPr id="5" name="Slide Number Placeholder 4">
            <a:extLst>
              <a:ext uri="{FF2B5EF4-FFF2-40B4-BE49-F238E27FC236}">
                <a16:creationId xmlns:a16="http://schemas.microsoft.com/office/drawing/2014/main" xmlns="" id="{7D0CD7B8-019D-4AAA-88DB-65C3B2643BA4}"/>
              </a:ext>
            </a:extLst>
          </p:cNvPr>
          <p:cNvSpPr>
            <a:spLocks noGrp="1"/>
          </p:cNvSpPr>
          <p:nvPr>
            <p:ph type="sldNum" sz="quarter" idx="12"/>
          </p:nvPr>
        </p:nvSpPr>
        <p:spPr/>
        <p:txBody>
          <a:bodyPr>
            <a:normAutofit/>
          </a:bodyPr>
          <a:lstStyle/>
          <a:p>
            <a:fld id="{FA2CFB5E-3282-45F1-86C7-A491FDC33F49}" type="slidenum">
              <a:rPr lang="en-US" sz="2000" smtClean="0"/>
              <a:t>14</a:t>
            </a:fld>
            <a:endParaRPr lang="en-US" sz="2000" dirty="0"/>
          </a:p>
        </p:txBody>
      </p:sp>
      <p:pic>
        <p:nvPicPr>
          <p:cNvPr id="9" name="Content Placeholder 8">
            <a:extLst>
              <a:ext uri="{FF2B5EF4-FFF2-40B4-BE49-F238E27FC236}">
                <a16:creationId xmlns:a16="http://schemas.microsoft.com/office/drawing/2014/main" xmlns="" id="{4EA0557B-9B9A-447D-8BD1-4A877F2C587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99953" y="1263192"/>
            <a:ext cx="4221413" cy="4013462"/>
          </a:xfrm>
        </p:spPr>
      </p:pic>
    </p:spTree>
    <p:extLst>
      <p:ext uri="{BB962C8B-B14F-4D97-AF65-F5344CB8AC3E}">
        <p14:creationId xmlns:p14="http://schemas.microsoft.com/office/powerpoint/2010/main" val="14595150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39D3E1-AB12-43CD-916C-7B60F0F98FD1}"/>
              </a:ext>
            </a:extLst>
          </p:cNvPr>
          <p:cNvSpPr>
            <a:spLocks noGrp="1"/>
          </p:cNvSpPr>
          <p:nvPr>
            <p:ph type="title"/>
          </p:nvPr>
        </p:nvSpPr>
        <p:spPr>
          <a:xfrm>
            <a:off x="841248" y="89555"/>
            <a:ext cx="9742085" cy="491065"/>
          </a:xfrm>
        </p:spPr>
        <p:txBody>
          <a:bodyPr>
            <a:normAutofit fontScale="90000"/>
          </a:bodyPr>
          <a:lstStyle/>
          <a:p>
            <a:pPr algn="ctr"/>
            <a:r>
              <a:rPr lang="ka-GE" dirty="0">
                <a:latin typeface="+mn-lt"/>
              </a:rPr>
              <a:t>შემარბილებელი</a:t>
            </a:r>
            <a:r>
              <a:rPr lang="ka-GE" dirty="0"/>
              <a:t> ღონისძიებები</a:t>
            </a:r>
            <a:endParaRPr lang="en-US" dirty="0"/>
          </a:p>
        </p:txBody>
      </p:sp>
      <p:sp>
        <p:nvSpPr>
          <p:cNvPr id="4" name="Text Placeholder 3">
            <a:extLst>
              <a:ext uri="{FF2B5EF4-FFF2-40B4-BE49-F238E27FC236}">
                <a16:creationId xmlns:a16="http://schemas.microsoft.com/office/drawing/2014/main" xmlns="" id="{452BDAB9-A5AC-4781-A3BF-4F0B00274C01}"/>
              </a:ext>
            </a:extLst>
          </p:cNvPr>
          <p:cNvSpPr>
            <a:spLocks noGrp="1"/>
          </p:cNvSpPr>
          <p:nvPr>
            <p:ph type="body" sz="half" idx="2"/>
          </p:nvPr>
        </p:nvSpPr>
        <p:spPr>
          <a:xfrm>
            <a:off x="1934757" y="914400"/>
            <a:ext cx="7812558" cy="5344998"/>
          </a:xfrm>
        </p:spPr>
        <p:txBody>
          <a:bodyPr>
            <a:normAutofit/>
          </a:bodyPr>
          <a:lstStyle/>
          <a:p>
            <a:pPr algn="just"/>
            <a:r>
              <a:rPr lang="ka-GE" sz="1600" dirty="0">
                <a:solidFill>
                  <a:schemeClr val="tx1"/>
                </a:solidFill>
              </a:rPr>
              <a:t>ხმაურის შემცირება/კონტროლი შესაძლებელი იქნება სამუშაოს სწორი დაგეგმვის და ისეთი შემარბილებელი ღონისძიებების გატარებით, როგორიცაა:  </a:t>
            </a:r>
            <a:endParaRPr lang="en-US" sz="1600" dirty="0">
              <a:solidFill>
                <a:schemeClr val="tx1"/>
              </a:solidFill>
            </a:endParaRPr>
          </a:p>
          <a:p>
            <a:pPr marL="285750" lvl="0" indent="-285750">
              <a:buFont typeface="Arial" panose="020B0604020202020204" pitchFamily="34" charset="0"/>
              <a:buChar char="•"/>
            </a:pPr>
            <a:r>
              <a:rPr lang="ka-GE" sz="1600" dirty="0">
                <a:solidFill>
                  <a:schemeClr val="tx1"/>
                </a:solidFill>
              </a:rPr>
              <a:t>სატრანსპორტო საშუალებების ტექნიკური გამართულობის კონტროლი;</a:t>
            </a:r>
            <a:endParaRPr lang="en-US" sz="1600" dirty="0">
              <a:solidFill>
                <a:schemeClr val="tx1"/>
              </a:solidFill>
            </a:endParaRPr>
          </a:p>
          <a:p>
            <a:pPr marL="285750" lvl="0" indent="-285750">
              <a:buFont typeface="Arial" panose="020B0604020202020204" pitchFamily="34" charset="0"/>
              <a:buChar char="•"/>
            </a:pPr>
            <a:r>
              <a:rPr lang="ka-GE" sz="1600" dirty="0">
                <a:solidFill>
                  <a:schemeClr val="tx1"/>
                </a:solidFill>
              </a:rPr>
              <a:t>მასალის ტრანსპორტირებისას, დასახლებული უბნების მახლობლად/ დასახლებულ და </a:t>
            </a:r>
            <a:r>
              <a:rPr lang="ka-GE" sz="1600" dirty="0" err="1">
                <a:solidFill>
                  <a:schemeClr val="tx1"/>
                </a:solidFill>
              </a:rPr>
              <a:t>სენსიტიურ</a:t>
            </a:r>
            <a:r>
              <a:rPr lang="ka-GE" sz="1600" dirty="0">
                <a:solidFill>
                  <a:schemeClr val="tx1"/>
                </a:solidFill>
              </a:rPr>
              <a:t> ტერიტორიებზე გადაადგილებისას ოპტიმალური სიჩქარეების დაცვა;</a:t>
            </a:r>
            <a:endParaRPr lang="en-US" sz="1600" dirty="0">
              <a:solidFill>
                <a:schemeClr val="tx1"/>
              </a:solidFill>
            </a:endParaRPr>
          </a:p>
          <a:p>
            <a:pPr marL="285750" lvl="0" indent="-285750">
              <a:buFont typeface="Arial" panose="020B0604020202020204" pitchFamily="34" charset="0"/>
              <a:buChar char="•"/>
            </a:pPr>
            <a:r>
              <a:rPr lang="ka-GE" sz="1600" dirty="0">
                <a:solidFill>
                  <a:schemeClr val="tx1"/>
                </a:solidFill>
              </a:rPr>
              <a:t>ჩართული ძრავით ტექნიკის უქმი სვლის აკრძალვა;</a:t>
            </a:r>
            <a:endParaRPr lang="en-US" sz="1600" dirty="0">
              <a:solidFill>
                <a:schemeClr val="tx1"/>
              </a:solidFill>
            </a:endParaRPr>
          </a:p>
          <a:p>
            <a:pPr marL="285750" lvl="0" indent="-285750">
              <a:buFont typeface="Arial" panose="020B0604020202020204" pitchFamily="34" charset="0"/>
              <a:buChar char="•"/>
            </a:pPr>
            <a:r>
              <a:rPr lang="ka-GE" sz="1600" dirty="0">
                <a:solidFill>
                  <a:schemeClr val="tx1"/>
                </a:solidFill>
              </a:rPr>
              <a:t>სატრანსპორტო ნაკადის მართვის გეგმის პირობების შესრულება;</a:t>
            </a:r>
            <a:endParaRPr lang="en-US" sz="1600" dirty="0">
              <a:solidFill>
                <a:schemeClr val="tx1"/>
              </a:solidFill>
            </a:endParaRPr>
          </a:p>
          <a:p>
            <a:pPr marL="285750" lvl="0" indent="-285750">
              <a:buFont typeface="Arial" panose="020B0604020202020204" pitchFamily="34" charset="0"/>
              <a:buChar char="•"/>
            </a:pPr>
            <a:r>
              <a:rPr lang="ka-GE" sz="1600" dirty="0">
                <a:solidFill>
                  <a:schemeClr val="tx1"/>
                </a:solidFill>
              </a:rPr>
              <a:t>მასალის გადმოტვირთვისას დიდი სიმაღლიდან ჩამოყრის აკრძალვა, ხმაურის შემცირების მიზნით; </a:t>
            </a:r>
            <a:endParaRPr lang="en-US" sz="1600" dirty="0">
              <a:solidFill>
                <a:schemeClr val="tx1"/>
              </a:solidFill>
            </a:endParaRPr>
          </a:p>
          <a:p>
            <a:pPr marL="285750" lvl="0" indent="-285750">
              <a:buFont typeface="Arial" panose="020B0604020202020204" pitchFamily="34" charset="0"/>
              <a:buChar char="•"/>
            </a:pPr>
            <a:r>
              <a:rPr lang="ka-GE" sz="1600" dirty="0">
                <a:solidFill>
                  <a:schemeClr val="tx1"/>
                </a:solidFill>
              </a:rPr>
              <a:t>საჭიროების შემთხვევაში, </a:t>
            </a:r>
            <a:r>
              <a:rPr lang="ka-GE" sz="1600" dirty="0" err="1">
                <a:solidFill>
                  <a:schemeClr val="tx1"/>
                </a:solidFill>
              </a:rPr>
              <a:t>ხმაურდამცავი</a:t>
            </a:r>
            <a:r>
              <a:rPr lang="ka-GE" sz="1600" dirty="0">
                <a:solidFill>
                  <a:schemeClr val="tx1"/>
                </a:solidFill>
              </a:rPr>
              <a:t> ეკრანების გამოყენება;</a:t>
            </a:r>
            <a:endParaRPr lang="en-US" sz="1600" dirty="0">
              <a:solidFill>
                <a:schemeClr val="tx1"/>
              </a:solidFill>
            </a:endParaRPr>
          </a:p>
          <a:p>
            <a:pPr marL="285750" lvl="0" indent="-285750">
              <a:buFont typeface="Arial" panose="020B0604020202020204" pitchFamily="34" charset="0"/>
              <a:buChar char="•"/>
            </a:pPr>
            <a:r>
              <a:rPr lang="ka-GE" sz="1600" dirty="0">
                <a:solidFill>
                  <a:schemeClr val="tx1"/>
                </a:solidFill>
              </a:rPr>
              <a:t>ვიბრაციის ზემოქმედების შესამცირებლად სამუშაოს ოპტიმალური მეთოდის შერჩევა.</a:t>
            </a:r>
            <a:endParaRPr lang="en-US" sz="1600" dirty="0">
              <a:solidFill>
                <a:schemeClr val="tx1"/>
              </a:solidFill>
            </a:endParaRPr>
          </a:p>
          <a:p>
            <a:pPr marL="285750" lvl="0" indent="-285750">
              <a:buFont typeface="Arial" panose="020B0604020202020204" pitchFamily="34" charset="0"/>
              <a:buChar char="•"/>
            </a:pPr>
            <a:r>
              <a:rPr lang="ka-GE" sz="1600" dirty="0">
                <a:solidFill>
                  <a:schemeClr val="tx1"/>
                </a:solidFill>
              </a:rPr>
              <a:t>მონიტორინგის წარმოება, და საჭიროების შემთხვევაში დამატებითი შემარბილებელი ღონისძიებების შემუშავება.</a:t>
            </a:r>
            <a:endParaRPr lang="en-US" sz="1600" dirty="0">
              <a:solidFill>
                <a:schemeClr val="tx1"/>
              </a:solidFill>
            </a:endParaRPr>
          </a:p>
          <a:p>
            <a:endParaRPr lang="en-US" dirty="0"/>
          </a:p>
        </p:txBody>
      </p:sp>
      <p:sp>
        <p:nvSpPr>
          <p:cNvPr id="5" name="Slide Number Placeholder 4">
            <a:extLst>
              <a:ext uri="{FF2B5EF4-FFF2-40B4-BE49-F238E27FC236}">
                <a16:creationId xmlns:a16="http://schemas.microsoft.com/office/drawing/2014/main" xmlns="" id="{7D0CD7B8-019D-4AAA-88DB-65C3B2643BA4}"/>
              </a:ext>
            </a:extLst>
          </p:cNvPr>
          <p:cNvSpPr>
            <a:spLocks noGrp="1"/>
          </p:cNvSpPr>
          <p:nvPr>
            <p:ph type="sldNum" sz="quarter" idx="12"/>
          </p:nvPr>
        </p:nvSpPr>
        <p:spPr/>
        <p:txBody>
          <a:bodyPr>
            <a:normAutofit/>
          </a:bodyPr>
          <a:lstStyle/>
          <a:p>
            <a:fld id="{FA2CFB5E-3282-45F1-86C7-A491FDC33F49}" type="slidenum">
              <a:rPr lang="en-US" sz="2000" smtClean="0"/>
              <a:t>15</a:t>
            </a:fld>
            <a:endParaRPr lang="en-US" sz="2000" dirty="0"/>
          </a:p>
        </p:txBody>
      </p:sp>
    </p:spTree>
    <p:extLst>
      <p:ext uri="{BB962C8B-B14F-4D97-AF65-F5344CB8AC3E}">
        <p14:creationId xmlns:p14="http://schemas.microsoft.com/office/powerpoint/2010/main" val="12710379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39D3E1-AB12-43CD-916C-7B60F0F98FD1}"/>
              </a:ext>
            </a:extLst>
          </p:cNvPr>
          <p:cNvSpPr>
            <a:spLocks noGrp="1"/>
          </p:cNvSpPr>
          <p:nvPr>
            <p:ph type="title"/>
          </p:nvPr>
        </p:nvSpPr>
        <p:spPr>
          <a:xfrm>
            <a:off x="841248" y="89555"/>
            <a:ext cx="9742085" cy="491065"/>
          </a:xfrm>
        </p:spPr>
        <p:txBody>
          <a:bodyPr>
            <a:normAutofit fontScale="90000"/>
          </a:bodyPr>
          <a:lstStyle/>
          <a:p>
            <a:pPr algn="ctr"/>
            <a:r>
              <a:rPr lang="ka-GE" dirty="0">
                <a:latin typeface="+mn-lt"/>
              </a:rPr>
              <a:t>ზედაპირული</a:t>
            </a:r>
            <a:r>
              <a:rPr lang="ka-GE" dirty="0"/>
              <a:t> და გრუნტის წყლების დაბინძურება</a:t>
            </a:r>
            <a:endParaRPr lang="en-US" dirty="0"/>
          </a:p>
        </p:txBody>
      </p:sp>
      <p:sp>
        <p:nvSpPr>
          <p:cNvPr id="4" name="Text Placeholder 3">
            <a:extLst>
              <a:ext uri="{FF2B5EF4-FFF2-40B4-BE49-F238E27FC236}">
                <a16:creationId xmlns:a16="http://schemas.microsoft.com/office/drawing/2014/main" xmlns="" id="{452BDAB9-A5AC-4781-A3BF-4F0B00274C01}"/>
              </a:ext>
            </a:extLst>
          </p:cNvPr>
          <p:cNvSpPr>
            <a:spLocks noGrp="1"/>
          </p:cNvSpPr>
          <p:nvPr>
            <p:ph type="body" sz="half" idx="2"/>
          </p:nvPr>
        </p:nvSpPr>
        <p:spPr>
          <a:xfrm>
            <a:off x="457537" y="1063457"/>
            <a:ext cx="5571689" cy="5290209"/>
          </a:xfrm>
        </p:spPr>
        <p:txBody>
          <a:bodyPr>
            <a:normAutofit/>
          </a:bodyPr>
          <a:lstStyle/>
          <a:p>
            <a:r>
              <a:rPr lang="ka-GE" sz="1600" dirty="0">
                <a:solidFill>
                  <a:schemeClr val="tx1"/>
                </a:solidFill>
              </a:rPr>
              <a:t>პროექტის განხორციელებისას გარემო რეცეპტორებიდან ყველაზე მეტად </a:t>
            </a:r>
            <a:r>
              <a:rPr lang="ka-GE" sz="1600" dirty="0" err="1">
                <a:solidFill>
                  <a:schemeClr val="tx1"/>
                </a:solidFill>
              </a:rPr>
              <a:t>სენსიტიურ</a:t>
            </a:r>
            <a:r>
              <a:rPr lang="ka-GE" sz="1600" dirty="0">
                <a:solidFill>
                  <a:schemeClr val="tx1"/>
                </a:solidFill>
              </a:rPr>
              <a:t> რეცეპტორს ზედაპირული და გრუნტის წყლები წარმოადგენს. სარეკონსტრუქციო გზა ძირითადად მდინარე ძირულას ნაპირის სიახლოვეს მიუყვება, ამასთან პროექტი ითვალისწინებს მდინარეზე არსებული 2 </a:t>
            </a:r>
            <a:r>
              <a:rPr lang="ka-GE" sz="1600" dirty="0" err="1">
                <a:solidFill>
                  <a:schemeClr val="tx1"/>
                </a:solidFill>
              </a:rPr>
              <a:t>სახიდე</a:t>
            </a:r>
            <a:r>
              <a:rPr lang="ka-GE" sz="1600" dirty="0">
                <a:solidFill>
                  <a:schemeClr val="tx1"/>
                </a:solidFill>
              </a:rPr>
              <a:t> გადასასვლელის რეაბილიტაციის და 1 ახალი </a:t>
            </a:r>
            <a:r>
              <a:rPr lang="ka-GE" sz="1600" dirty="0" err="1">
                <a:solidFill>
                  <a:schemeClr val="tx1"/>
                </a:solidFill>
              </a:rPr>
              <a:t>სახიდე</a:t>
            </a:r>
            <a:r>
              <a:rPr lang="ka-GE" sz="1600" dirty="0">
                <a:solidFill>
                  <a:schemeClr val="tx1"/>
                </a:solidFill>
              </a:rPr>
              <a:t> გადასასვლელი მშენებლობას. აღნიშნული გარემოებებიდან გამომდინარე მატულობს ზედაპირული წყლების დაბინძურების რისკები, რაც გამოხატული იქნება მდინარე ძირულას წყლის ხარისხის გაუარესებაში</a:t>
            </a:r>
            <a:r>
              <a:rPr lang="ka-GE" sz="1600" dirty="0" smtClean="0">
                <a:solidFill>
                  <a:schemeClr val="tx1"/>
                </a:solidFill>
              </a:rPr>
              <a:t>.</a:t>
            </a:r>
            <a:endParaRPr lang="en-US" sz="1600" dirty="0">
              <a:solidFill>
                <a:schemeClr val="tx1"/>
              </a:solidFill>
            </a:endParaRPr>
          </a:p>
          <a:p>
            <a:r>
              <a:rPr lang="ka-GE" sz="1600" dirty="0">
                <a:solidFill>
                  <a:schemeClr val="tx1"/>
                </a:solidFill>
              </a:rPr>
              <a:t>ზედაპირული და გრუნტის წყლებზე ზემოქმედება დაკავშირებულია ისეთ ფაქტორებზე, როგორებიცაა</a:t>
            </a:r>
            <a:r>
              <a:rPr lang="en-US" sz="1600" dirty="0">
                <a:solidFill>
                  <a:schemeClr val="tx1"/>
                </a:solidFill>
              </a:rPr>
              <a:t>:</a:t>
            </a:r>
          </a:p>
          <a:p>
            <a:pPr marL="285750" indent="-285750">
              <a:buFont typeface="Arial" panose="020B0604020202020204" pitchFamily="34" charset="0"/>
              <a:buChar char="•"/>
            </a:pPr>
            <a:r>
              <a:rPr lang="ka-GE" sz="1600" dirty="0">
                <a:solidFill>
                  <a:schemeClr val="tx1"/>
                </a:solidFill>
              </a:rPr>
              <a:t> დაბინძურებული ჩამდინარე წყლების ჩადინება</a:t>
            </a:r>
            <a:r>
              <a:rPr lang="en-US" sz="1600" dirty="0">
                <a:solidFill>
                  <a:schemeClr val="tx1"/>
                </a:solidFill>
              </a:rPr>
              <a:t>;</a:t>
            </a:r>
          </a:p>
          <a:p>
            <a:pPr marL="285750" indent="-285750">
              <a:buFont typeface="Arial" panose="020B0604020202020204" pitchFamily="34" charset="0"/>
              <a:buChar char="•"/>
            </a:pPr>
            <a:r>
              <a:rPr lang="ka-GE" sz="1600" dirty="0">
                <a:solidFill>
                  <a:schemeClr val="tx1"/>
                </a:solidFill>
              </a:rPr>
              <a:t> ნარჩენებით დაბინძურება</a:t>
            </a:r>
            <a:r>
              <a:rPr lang="en-US" sz="1600" dirty="0">
                <a:solidFill>
                  <a:schemeClr val="tx1"/>
                </a:solidFill>
              </a:rPr>
              <a:t>;</a:t>
            </a:r>
          </a:p>
          <a:p>
            <a:pPr marL="285750" indent="-285750">
              <a:buFont typeface="Arial" panose="020B0604020202020204" pitchFamily="34" charset="0"/>
              <a:buChar char="•"/>
            </a:pPr>
            <a:r>
              <a:rPr lang="ka-GE" sz="1600" dirty="0">
                <a:solidFill>
                  <a:schemeClr val="tx1"/>
                </a:solidFill>
              </a:rPr>
              <a:t> არასწორად წარმართული სამუშაოები და სხვა</a:t>
            </a:r>
            <a:r>
              <a:rPr lang="ka-GE" dirty="0"/>
              <a:t>. </a:t>
            </a:r>
            <a:endParaRPr lang="en-US" dirty="0"/>
          </a:p>
        </p:txBody>
      </p:sp>
      <p:sp>
        <p:nvSpPr>
          <p:cNvPr id="5" name="Slide Number Placeholder 4">
            <a:extLst>
              <a:ext uri="{FF2B5EF4-FFF2-40B4-BE49-F238E27FC236}">
                <a16:creationId xmlns:a16="http://schemas.microsoft.com/office/drawing/2014/main" xmlns="" id="{7D0CD7B8-019D-4AAA-88DB-65C3B2643BA4}"/>
              </a:ext>
            </a:extLst>
          </p:cNvPr>
          <p:cNvSpPr>
            <a:spLocks noGrp="1"/>
          </p:cNvSpPr>
          <p:nvPr>
            <p:ph type="sldNum" sz="quarter" idx="12"/>
          </p:nvPr>
        </p:nvSpPr>
        <p:spPr/>
        <p:txBody>
          <a:bodyPr>
            <a:normAutofit/>
          </a:bodyPr>
          <a:lstStyle/>
          <a:p>
            <a:fld id="{FA2CFB5E-3282-45F1-86C7-A491FDC33F49}" type="slidenum">
              <a:rPr lang="en-US" sz="2000" smtClean="0"/>
              <a:t>16</a:t>
            </a:fld>
            <a:endParaRPr lang="en-US" sz="2000" dirty="0"/>
          </a:p>
        </p:txBody>
      </p:sp>
      <p:pic>
        <p:nvPicPr>
          <p:cNvPr id="8" name="Content Placeholder 7">
            <a:extLst>
              <a:ext uri="{FF2B5EF4-FFF2-40B4-BE49-F238E27FC236}">
                <a16:creationId xmlns:a16="http://schemas.microsoft.com/office/drawing/2014/main" xmlns="" id="{E8557384-C910-4ECF-8078-4ED8D1E21642}"/>
              </a:ext>
            </a:extLst>
          </p:cNvPr>
          <p:cNvPicPr>
            <a:picLocks noGrp="1" noChangeAspect="1"/>
          </p:cNvPicPr>
          <p:nvPr>
            <p:ph idx="1"/>
          </p:nvPr>
        </p:nvPicPr>
        <p:blipFill>
          <a:blip r:embed="rId2"/>
          <a:stretch>
            <a:fillRect/>
          </a:stretch>
        </p:blipFill>
        <p:spPr>
          <a:xfrm>
            <a:off x="6029227" y="1838226"/>
            <a:ext cx="4898416" cy="3673812"/>
          </a:xfrm>
          <a:prstGeom prst="rect">
            <a:avLst/>
          </a:prstGeom>
        </p:spPr>
      </p:pic>
    </p:spTree>
    <p:extLst>
      <p:ext uri="{BB962C8B-B14F-4D97-AF65-F5344CB8AC3E}">
        <p14:creationId xmlns:p14="http://schemas.microsoft.com/office/powerpoint/2010/main" val="414116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39D3E1-AB12-43CD-916C-7B60F0F98FD1}"/>
              </a:ext>
            </a:extLst>
          </p:cNvPr>
          <p:cNvSpPr>
            <a:spLocks noGrp="1"/>
          </p:cNvSpPr>
          <p:nvPr>
            <p:ph type="title"/>
          </p:nvPr>
        </p:nvSpPr>
        <p:spPr>
          <a:xfrm>
            <a:off x="841248" y="89555"/>
            <a:ext cx="9742085" cy="491065"/>
          </a:xfrm>
        </p:spPr>
        <p:txBody>
          <a:bodyPr>
            <a:normAutofit fontScale="90000"/>
          </a:bodyPr>
          <a:lstStyle/>
          <a:p>
            <a:pPr algn="ctr"/>
            <a:r>
              <a:rPr lang="ka-GE" dirty="0">
                <a:latin typeface="+mn-lt"/>
              </a:rPr>
              <a:t>შემარბილებელი</a:t>
            </a:r>
            <a:r>
              <a:rPr lang="ka-GE" dirty="0"/>
              <a:t> ღონისძიებები</a:t>
            </a:r>
            <a:endParaRPr lang="en-US" dirty="0"/>
          </a:p>
        </p:txBody>
      </p:sp>
      <p:sp>
        <p:nvSpPr>
          <p:cNvPr id="4" name="Text Placeholder 3">
            <a:extLst>
              <a:ext uri="{FF2B5EF4-FFF2-40B4-BE49-F238E27FC236}">
                <a16:creationId xmlns:a16="http://schemas.microsoft.com/office/drawing/2014/main" xmlns="" id="{452BDAB9-A5AC-4781-A3BF-4F0B00274C01}"/>
              </a:ext>
            </a:extLst>
          </p:cNvPr>
          <p:cNvSpPr>
            <a:spLocks noGrp="1"/>
          </p:cNvSpPr>
          <p:nvPr>
            <p:ph type="body" sz="half" idx="2"/>
          </p:nvPr>
        </p:nvSpPr>
        <p:spPr>
          <a:xfrm>
            <a:off x="1131216" y="669303"/>
            <a:ext cx="9653048" cy="5929460"/>
          </a:xfrm>
        </p:spPr>
        <p:txBody>
          <a:bodyPr>
            <a:normAutofit lnSpcReduction="10000"/>
          </a:bodyPr>
          <a:lstStyle/>
          <a:p>
            <a:endParaRPr lang="en-US" dirty="0"/>
          </a:p>
          <a:p>
            <a:r>
              <a:rPr lang="ka-GE" dirty="0">
                <a:solidFill>
                  <a:schemeClr val="tx1"/>
                </a:solidFill>
              </a:rPr>
              <a:t>დაგეგმილი საქმიანობებით წყლის გარემოზე მოსალოდნელი ზემოქმედების  შემცირება/კონტროლი შესაძლებელი იქნება სამუშაოს სწორი დაგეგმვის და ისეთი შემარბილებელი ღონისძიებების გატარებით, როგორიცაა:  </a:t>
            </a:r>
            <a:endParaRPr lang="en-US" dirty="0">
              <a:solidFill>
                <a:schemeClr val="tx1"/>
              </a:solidFill>
            </a:endParaRPr>
          </a:p>
          <a:p>
            <a:pPr marL="285750" lvl="0" indent="-285750">
              <a:buFont typeface="Arial" panose="020B0604020202020204" pitchFamily="34" charset="0"/>
              <a:buChar char="•"/>
            </a:pPr>
            <a:r>
              <a:rPr lang="ka-GE" dirty="0">
                <a:solidFill>
                  <a:schemeClr val="tx1"/>
                </a:solidFill>
              </a:rPr>
              <a:t>ტექნიკის და მასალის განთავსების ადგილები მოწყობა წყლის ობიექტებიდან  მოშორებით;</a:t>
            </a:r>
            <a:endParaRPr lang="en-US" dirty="0">
              <a:solidFill>
                <a:schemeClr val="tx1"/>
              </a:solidFill>
            </a:endParaRPr>
          </a:p>
          <a:p>
            <a:pPr marL="285750" lvl="0" indent="-285750">
              <a:buFont typeface="Arial" panose="020B0604020202020204" pitchFamily="34" charset="0"/>
              <a:buChar char="•"/>
            </a:pPr>
            <a:r>
              <a:rPr lang="ka-GE" dirty="0">
                <a:solidFill>
                  <a:schemeClr val="tx1"/>
                </a:solidFill>
              </a:rPr>
              <a:t>ხიდების რეაბილიტაციის და სარეკონსტრუქციო სამუშაოების წარმართვა გარემოსდაცვითი პირობების მკაცრი დაცვით;</a:t>
            </a:r>
            <a:endParaRPr lang="en-US" dirty="0">
              <a:solidFill>
                <a:schemeClr val="tx1"/>
              </a:solidFill>
            </a:endParaRPr>
          </a:p>
          <a:p>
            <a:pPr marL="285750" lvl="0" indent="-285750">
              <a:buFont typeface="Arial" panose="020B0604020202020204" pitchFamily="34" charset="0"/>
              <a:buChar char="•"/>
            </a:pPr>
            <a:r>
              <a:rPr lang="ka-GE" dirty="0">
                <a:solidFill>
                  <a:schemeClr val="tx1"/>
                </a:solidFill>
              </a:rPr>
              <a:t>საწვავის დროებითი ავზის ტერიტორიაზე განთავსების საჭიროების შემთხვევაში- მისი განთავსება მდინარის კალაპოტიდან არანაკლებ 30 მ მანძილზე. [ავზი აღჭურვილი უნდა იყოს </a:t>
            </a:r>
            <a:r>
              <a:rPr lang="ka-GE" dirty="0" err="1">
                <a:solidFill>
                  <a:schemeClr val="tx1"/>
                </a:solidFill>
              </a:rPr>
              <a:t>ე.წ</a:t>
            </a:r>
            <a:r>
              <a:rPr lang="ka-GE" dirty="0">
                <a:solidFill>
                  <a:schemeClr val="tx1"/>
                </a:solidFill>
              </a:rPr>
              <a:t>. მეორადი შემოღობვით - მოთავსდება ბეტონის საფარიან სათავსში (ავზში) დაღვრის გავრცელების თავიდან ასაცილებლად. ავზს საშუალება ექნება დაიტიოს რეზერვუარის 110% ტოლი მოცულობის სითხე];</a:t>
            </a:r>
            <a:endParaRPr lang="en-US" dirty="0">
              <a:solidFill>
                <a:schemeClr val="tx1"/>
              </a:solidFill>
            </a:endParaRPr>
          </a:p>
          <a:p>
            <a:pPr marL="285750" lvl="0" indent="-285750">
              <a:buFont typeface="Arial" panose="020B0604020202020204" pitchFamily="34" charset="0"/>
              <a:buChar char="•"/>
            </a:pPr>
            <a:r>
              <a:rPr lang="ka-GE" dirty="0">
                <a:solidFill>
                  <a:schemeClr val="tx1"/>
                </a:solidFill>
              </a:rPr>
              <a:t>საწვავის/ზეთის შემთხვევითი დაღვრის დაუყოვნებლივ გაწმენდა </a:t>
            </a:r>
            <a:r>
              <a:rPr lang="ka-GE" dirty="0" smtClean="0">
                <a:solidFill>
                  <a:schemeClr val="tx1"/>
                </a:solidFill>
              </a:rPr>
              <a:t>ადსორბენტის </a:t>
            </a:r>
            <a:r>
              <a:rPr lang="ka-GE" dirty="0">
                <a:solidFill>
                  <a:schemeClr val="tx1"/>
                </a:solidFill>
              </a:rPr>
              <a:t>გამოყენებით; </a:t>
            </a:r>
            <a:endParaRPr lang="en-US" dirty="0">
              <a:solidFill>
                <a:schemeClr val="tx1"/>
              </a:solidFill>
            </a:endParaRPr>
          </a:p>
          <a:p>
            <a:pPr marL="285750" lvl="0" indent="-285750">
              <a:buFont typeface="Arial" panose="020B0604020202020204" pitchFamily="34" charset="0"/>
              <a:buChar char="•"/>
            </a:pPr>
            <a:r>
              <a:rPr lang="ka-GE" dirty="0">
                <a:solidFill>
                  <a:schemeClr val="tx1"/>
                </a:solidFill>
              </a:rPr>
              <a:t>ნარჩენების სათანადო მართვა გაფანტვის და გარემოს დაბინძურების თავიდან ასაცილებლად; </a:t>
            </a:r>
            <a:endParaRPr lang="en-US" dirty="0">
              <a:solidFill>
                <a:schemeClr val="tx1"/>
              </a:solidFill>
            </a:endParaRPr>
          </a:p>
          <a:p>
            <a:pPr marL="285750" lvl="0" indent="-285750">
              <a:buFont typeface="Arial" panose="020B0604020202020204" pitchFamily="34" charset="0"/>
              <a:buChar char="•"/>
            </a:pPr>
            <a:r>
              <a:rPr lang="ka-GE" dirty="0">
                <a:solidFill>
                  <a:schemeClr val="tx1"/>
                </a:solidFill>
              </a:rPr>
              <a:t>ღია გრუნტის უბნებზე ეროზიის კონტროლის საშუალებების გამოყენება; </a:t>
            </a:r>
            <a:endParaRPr lang="en-US" dirty="0">
              <a:solidFill>
                <a:schemeClr val="tx1"/>
              </a:solidFill>
            </a:endParaRPr>
          </a:p>
          <a:p>
            <a:pPr marL="285750" lvl="0" indent="-285750">
              <a:buFont typeface="Arial" panose="020B0604020202020204" pitchFamily="34" charset="0"/>
              <a:buChar char="•"/>
            </a:pPr>
            <a:r>
              <a:rPr lang="ka-GE" dirty="0">
                <a:solidFill>
                  <a:schemeClr val="tx1"/>
                </a:solidFill>
              </a:rPr>
              <a:t>ეროზიის/მოსილვის თავიდან ასაცილებლად მცენარეული საფარის მაქსიმალური შენარჩუნება;</a:t>
            </a:r>
            <a:endParaRPr lang="en-US" dirty="0">
              <a:solidFill>
                <a:schemeClr val="tx1"/>
              </a:solidFill>
            </a:endParaRPr>
          </a:p>
          <a:p>
            <a:pPr marL="285750" lvl="0" indent="-285750">
              <a:buFont typeface="Arial" panose="020B0604020202020204" pitchFamily="34" charset="0"/>
              <a:buChar char="•"/>
            </a:pPr>
            <a:r>
              <a:rPr lang="ka-GE" dirty="0">
                <a:solidFill>
                  <a:schemeClr val="tx1"/>
                </a:solidFill>
              </a:rPr>
              <a:t>სადრენაჟე არხების რეგულარული გაწმენდა მოსილვის თავიდან აცილების მიზნით; </a:t>
            </a:r>
            <a:endParaRPr lang="en-US" dirty="0">
              <a:solidFill>
                <a:schemeClr val="tx1"/>
              </a:solidFill>
            </a:endParaRPr>
          </a:p>
          <a:p>
            <a:pPr marL="285750" lvl="0" indent="-285750">
              <a:buFont typeface="Arial" panose="020B0604020202020204" pitchFamily="34" charset="0"/>
              <a:buChar char="•"/>
            </a:pPr>
            <a:r>
              <a:rPr lang="ka-GE" dirty="0">
                <a:solidFill>
                  <a:schemeClr val="tx1"/>
                </a:solidFill>
              </a:rPr>
              <a:t>წყაროების მონიტორინგი შესაძლო ზემოქმედების დასაფიქსირებლად. საჭიროების შემთხვევაში დამატებითი შემარბილებელი ღონისძიებების გატარება (მაგ. სამუშაოს წარმოების რეჟიმის შეცვლა).</a:t>
            </a:r>
            <a:endParaRPr lang="en-US" dirty="0">
              <a:solidFill>
                <a:schemeClr val="tx1"/>
              </a:solidFill>
            </a:endParaRPr>
          </a:p>
          <a:p>
            <a:pPr marL="285750" lvl="0" indent="-285750">
              <a:buFont typeface="Arial" panose="020B0604020202020204" pitchFamily="34" charset="0"/>
              <a:buChar char="•"/>
            </a:pPr>
            <a:r>
              <a:rPr lang="ka-GE" dirty="0">
                <a:solidFill>
                  <a:schemeClr val="tx1"/>
                </a:solidFill>
              </a:rPr>
              <a:t>ტექნიკის გამართულობის, ჩამდინარე წყლის ხარისხის და ეროზიის საწინააღმდეგო ღონისძიებების ეფექტურობის მონიტორინგი.</a:t>
            </a:r>
            <a:endParaRPr lang="en-US" dirty="0">
              <a:solidFill>
                <a:schemeClr val="tx1"/>
              </a:solidFill>
            </a:endParaRPr>
          </a:p>
          <a:p>
            <a:endParaRPr lang="en-US" dirty="0"/>
          </a:p>
        </p:txBody>
      </p:sp>
      <p:sp>
        <p:nvSpPr>
          <p:cNvPr id="5" name="Slide Number Placeholder 4">
            <a:extLst>
              <a:ext uri="{FF2B5EF4-FFF2-40B4-BE49-F238E27FC236}">
                <a16:creationId xmlns:a16="http://schemas.microsoft.com/office/drawing/2014/main" xmlns="" id="{7D0CD7B8-019D-4AAA-88DB-65C3B2643BA4}"/>
              </a:ext>
            </a:extLst>
          </p:cNvPr>
          <p:cNvSpPr>
            <a:spLocks noGrp="1"/>
          </p:cNvSpPr>
          <p:nvPr>
            <p:ph type="sldNum" sz="quarter" idx="12"/>
          </p:nvPr>
        </p:nvSpPr>
        <p:spPr/>
        <p:txBody>
          <a:bodyPr>
            <a:normAutofit/>
          </a:bodyPr>
          <a:lstStyle/>
          <a:p>
            <a:fld id="{FA2CFB5E-3282-45F1-86C7-A491FDC33F49}" type="slidenum">
              <a:rPr lang="en-US" sz="2000" smtClean="0"/>
              <a:t>17</a:t>
            </a:fld>
            <a:endParaRPr lang="en-US" sz="2000" dirty="0"/>
          </a:p>
        </p:txBody>
      </p:sp>
    </p:spTree>
    <p:extLst>
      <p:ext uri="{BB962C8B-B14F-4D97-AF65-F5344CB8AC3E}">
        <p14:creationId xmlns:p14="http://schemas.microsoft.com/office/powerpoint/2010/main" val="6891239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39D3E1-AB12-43CD-916C-7B60F0F98FD1}"/>
              </a:ext>
            </a:extLst>
          </p:cNvPr>
          <p:cNvSpPr>
            <a:spLocks noGrp="1"/>
          </p:cNvSpPr>
          <p:nvPr>
            <p:ph type="title"/>
          </p:nvPr>
        </p:nvSpPr>
        <p:spPr>
          <a:xfrm>
            <a:off x="841248" y="89555"/>
            <a:ext cx="9742085" cy="491065"/>
          </a:xfrm>
        </p:spPr>
        <p:txBody>
          <a:bodyPr>
            <a:normAutofit fontScale="90000"/>
          </a:bodyPr>
          <a:lstStyle/>
          <a:p>
            <a:pPr algn="ctr"/>
            <a:r>
              <a:rPr lang="ka-GE" dirty="0">
                <a:latin typeface="+mn-lt"/>
              </a:rPr>
              <a:t>ნიადაგზე</a:t>
            </a:r>
            <a:r>
              <a:rPr lang="ka-GE" dirty="0"/>
              <a:t> ზემოქმედება</a:t>
            </a:r>
            <a:endParaRPr lang="en-US" dirty="0"/>
          </a:p>
        </p:txBody>
      </p:sp>
      <p:sp>
        <p:nvSpPr>
          <p:cNvPr id="4" name="Text Placeholder 3">
            <a:extLst>
              <a:ext uri="{FF2B5EF4-FFF2-40B4-BE49-F238E27FC236}">
                <a16:creationId xmlns:a16="http://schemas.microsoft.com/office/drawing/2014/main" xmlns="" id="{452BDAB9-A5AC-4781-A3BF-4F0B00274C01}"/>
              </a:ext>
            </a:extLst>
          </p:cNvPr>
          <p:cNvSpPr>
            <a:spLocks noGrp="1"/>
          </p:cNvSpPr>
          <p:nvPr>
            <p:ph type="body" sz="half" idx="2"/>
          </p:nvPr>
        </p:nvSpPr>
        <p:spPr>
          <a:xfrm>
            <a:off x="348792" y="1206632"/>
            <a:ext cx="5747208" cy="4703104"/>
          </a:xfrm>
        </p:spPr>
        <p:txBody>
          <a:bodyPr>
            <a:normAutofit/>
          </a:bodyPr>
          <a:lstStyle/>
          <a:p>
            <a:pPr algn="just"/>
            <a:r>
              <a:rPr lang="ka-GE" dirty="0">
                <a:solidFill>
                  <a:schemeClr val="tx1"/>
                </a:solidFill>
              </a:rPr>
              <a:t>დაგეგმილი სამუშაოების განხორციელებისას ნიადაგზე ზემოქმედება მოსალოდნელია შემდეგი ფაქტორების გამო: </a:t>
            </a:r>
            <a:endParaRPr lang="en-US" dirty="0">
              <a:solidFill>
                <a:schemeClr val="tx1"/>
              </a:solidFill>
            </a:endParaRPr>
          </a:p>
          <a:p>
            <a:pPr marL="285750" lvl="0" indent="-285750">
              <a:buFont typeface="Arial" panose="020B0604020202020204" pitchFamily="34" charset="0"/>
              <a:buChar char="•"/>
            </a:pPr>
            <a:r>
              <a:rPr lang="ka-GE" dirty="0">
                <a:solidFill>
                  <a:schemeClr val="tx1"/>
                </a:solidFill>
              </a:rPr>
              <a:t>ნაყოფიერი ნიადაგის დაზიანება-დაკარგვის შესაძლებლობა (დატკეპნა, ქარით გაფანტვა, ზედაპირული </a:t>
            </a:r>
            <a:r>
              <a:rPr lang="ka-GE" dirty="0" err="1">
                <a:solidFill>
                  <a:schemeClr val="tx1"/>
                </a:solidFill>
              </a:rPr>
              <a:t>ჩამონადენით</a:t>
            </a:r>
            <a:r>
              <a:rPr lang="ka-GE" dirty="0">
                <a:solidFill>
                  <a:schemeClr val="tx1"/>
                </a:solidFill>
              </a:rPr>
              <a:t> წარეცხვა, დაბინძურება, ხარისხის გაუარესება სხვა მასალასთან ან </a:t>
            </a:r>
            <a:r>
              <a:rPr lang="ka-GE" dirty="0" err="1">
                <a:solidFill>
                  <a:schemeClr val="tx1"/>
                </a:solidFill>
              </a:rPr>
              <a:t>გრუნტთან</a:t>
            </a:r>
            <a:r>
              <a:rPr lang="ka-GE" dirty="0">
                <a:solidFill>
                  <a:schemeClr val="tx1"/>
                </a:solidFill>
              </a:rPr>
              <a:t> შერევის გამო. ნაყოფიერი ნიადაგის დაკარგვა მისი მოხსნის გარეშე სამუშაოების წარმოების შემთხვევაში) სამუშაოების წარმოებისას;</a:t>
            </a:r>
            <a:endParaRPr lang="en-US" dirty="0">
              <a:solidFill>
                <a:schemeClr val="tx1"/>
              </a:solidFill>
            </a:endParaRPr>
          </a:p>
          <a:p>
            <a:pPr marL="285750" lvl="0" indent="-285750">
              <a:buFont typeface="Arial" panose="020B0604020202020204" pitchFamily="34" charset="0"/>
              <a:buChar char="•"/>
            </a:pPr>
            <a:r>
              <a:rPr lang="ka-GE" dirty="0">
                <a:solidFill>
                  <a:schemeClr val="tx1"/>
                </a:solidFill>
              </a:rPr>
              <a:t>ნიადაგის დაზიანება სამუშაოების არასწორად წარმართვის შემთხვევაში;</a:t>
            </a:r>
            <a:endParaRPr lang="en-US" dirty="0">
              <a:solidFill>
                <a:schemeClr val="tx1"/>
              </a:solidFill>
            </a:endParaRPr>
          </a:p>
          <a:p>
            <a:pPr marL="285750" lvl="0" indent="-285750">
              <a:buFont typeface="Arial" panose="020B0604020202020204" pitchFamily="34" charset="0"/>
              <a:buChar char="•"/>
            </a:pPr>
            <a:r>
              <a:rPr lang="ka-GE" dirty="0">
                <a:solidFill>
                  <a:schemeClr val="tx1"/>
                </a:solidFill>
              </a:rPr>
              <a:t>მიწათსარგებლობის ფორმის შეცვლა;</a:t>
            </a:r>
            <a:endParaRPr lang="en-US" dirty="0">
              <a:solidFill>
                <a:schemeClr val="tx1"/>
              </a:solidFill>
            </a:endParaRPr>
          </a:p>
          <a:p>
            <a:pPr marL="285750" lvl="0" indent="-285750">
              <a:buFont typeface="Arial" panose="020B0604020202020204" pitchFamily="34" charset="0"/>
              <a:buChar char="•"/>
            </a:pPr>
            <a:r>
              <a:rPr lang="ka-GE" dirty="0">
                <a:solidFill>
                  <a:schemeClr val="tx1"/>
                </a:solidFill>
              </a:rPr>
              <a:t>დაბინძურება საწვავ-საპოხი და რეკონსტრუქციისას გამოყენებული სხვა ნივთიერებებით;</a:t>
            </a:r>
            <a:endParaRPr lang="en-US" dirty="0">
              <a:solidFill>
                <a:schemeClr val="tx1"/>
              </a:solidFill>
            </a:endParaRPr>
          </a:p>
          <a:p>
            <a:pPr marL="285750" lvl="0" indent="-285750">
              <a:buFont typeface="Arial" panose="020B0604020202020204" pitchFamily="34" charset="0"/>
              <a:buChar char="•"/>
            </a:pPr>
            <a:r>
              <a:rPr lang="ka-GE" dirty="0">
                <a:solidFill>
                  <a:schemeClr val="tx1"/>
                </a:solidFill>
              </a:rPr>
              <a:t>ნარჩენებით დაბინძურებით (მათ შორის თხევადი);</a:t>
            </a:r>
            <a:endParaRPr lang="en-US" dirty="0">
              <a:solidFill>
                <a:schemeClr val="tx1"/>
              </a:solidFill>
            </a:endParaRPr>
          </a:p>
          <a:p>
            <a:pPr marL="285750" lvl="0" indent="-285750">
              <a:buFont typeface="Arial" panose="020B0604020202020204" pitchFamily="34" charset="0"/>
              <a:buChar char="•"/>
            </a:pPr>
            <a:r>
              <a:rPr lang="ka-GE" dirty="0">
                <a:solidFill>
                  <a:schemeClr val="tx1"/>
                </a:solidFill>
              </a:rPr>
              <a:t>ღია გრუნტის ეროზიით (წყლის ან/ან </a:t>
            </a:r>
            <a:r>
              <a:rPr lang="ka-GE" dirty="0" err="1">
                <a:solidFill>
                  <a:schemeClr val="tx1"/>
                </a:solidFill>
              </a:rPr>
              <a:t>ქარისმიერი</a:t>
            </a:r>
            <a:r>
              <a:rPr lang="ka-GE" dirty="0">
                <a:solidFill>
                  <a:schemeClr val="tx1"/>
                </a:solidFill>
              </a:rPr>
              <a:t>); </a:t>
            </a:r>
            <a:endParaRPr lang="en-US" dirty="0">
              <a:solidFill>
                <a:schemeClr val="tx1"/>
              </a:solidFill>
            </a:endParaRPr>
          </a:p>
        </p:txBody>
      </p:sp>
      <p:sp>
        <p:nvSpPr>
          <p:cNvPr id="5" name="Slide Number Placeholder 4">
            <a:extLst>
              <a:ext uri="{FF2B5EF4-FFF2-40B4-BE49-F238E27FC236}">
                <a16:creationId xmlns:a16="http://schemas.microsoft.com/office/drawing/2014/main" xmlns="" id="{7D0CD7B8-019D-4AAA-88DB-65C3B2643BA4}"/>
              </a:ext>
            </a:extLst>
          </p:cNvPr>
          <p:cNvSpPr>
            <a:spLocks noGrp="1"/>
          </p:cNvSpPr>
          <p:nvPr>
            <p:ph type="sldNum" sz="quarter" idx="12"/>
          </p:nvPr>
        </p:nvSpPr>
        <p:spPr/>
        <p:txBody>
          <a:bodyPr>
            <a:normAutofit/>
          </a:bodyPr>
          <a:lstStyle/>
          <a:p>
            <a:fld id="{FA2CFB5E-3282-45F1-86C7-A491FDC33F49}" type="slidenum">
              <a:rPr lang="en-US" sz="2000" smtClean="0"/>
              <a:t>18</a:t>
            </a:fld>
            <a:endParaRPr lang="en-US" sz="2000" dirty="0"/>
          </a:p>
        </p:txBody>
      </p:sp>
      <p:pic>
        <p:nvPicPr>
          <p:cNvPr id="9" name="Content Placeholder 8">
            <a:extLst>
              <a:ext uri="{FF2B5EF4-FFF2-40B4-BE49-F238E27FC236}">
                <a16:creationId xmlns:a16="http://schemas.microsoft.com/office/drawing/2014/main" xmlns="" id="{0F1205B4-0F2F-473D-8A22-9E2C0489685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36804" y="1995287"/>
            <a:ext cx="4780692" cy="2867426"/>
          </a:xfrm>
        </p:spPr>
      </p:pic>
    </p:spTree>
    <p:extLst>
      <p:ext uri="{BB962C8B-B14F-4D97-AF65-F5344CB8AC3E}">
        <p14:creationId xmlns:p14="http://schemas.microsoft.com/office/powerpoint/2010/main" val="25481845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39D3E1-AB12-43CD-916C-7B60F0F98FD1}"/>
              </a:ext>
            </a:extLst>
          </p:cNvPr>
          <p:cNvSpPr>
            <a:spLocks noGrp="1"/>
          </p:cNvSpPr>
          <p:nvPr>
            <p:ph type="title"/>
          </p:nvPr>
        </p:nvSpPr>
        <p:spPr>
          <a:xfrm>
            <a:off x="841248" y="89555"/>
            <a:ext cx="9742085" cy="491065"/>
          </a:xfrm>
        </p:spPr>
        <p:txBody>
          <a:bodyPr>
            <a:normAutofit fontScale="90000"/>
          </a:bodyPr>
          <a:lstStyle/>
          <a:p>
            <a:pPr algn="ctr"/>
            <a:r>
              <a:rPr lang="ka-GE" dirty="0"/>
              <a:t>შემარბილებელი ღონისძიებები</a:t>
            </a:r>
            <a:endParaRPr lang="en-US" dirty="0"/>
          </a:p>
        </p:txBody>
      </p:sp>
      <p:sp>
        <p:nvSpPr>
          <p:cNvPr id="4" name="Text Placeholder 3">
            <a:extLst>
              <a:ext uri="{FF2B5EF4-FFF2-40B4-BE49-F238E27FC236}">
                <a16:creationId xmlns:a16="http://schemas.microsoft.com/office/drawing/2014/main" xmlns="" id="{452BDAB9-A5AC-4781-A3BF-4F0B00274C01}"/>
              </a:ext>
            </a:extLst>
          </p:cNvPr>
          <p:cNvSpPr>
            <a:spLocks noGrp="1"/>
          </p:cNvSpPr>
          <p:nvPr>
            <p:ph type="body" sz="half" idx="2"/>
          </p:nvPr>
        </p:nvSpPr>
        <p:spPr>
          <a:xfrm>
            <a:off x="1131216" y="669303"/>
            <a:ext cx="9653048" cy="5929460"/>
          </a:xfrm>
        </p:spPr>
        <p:txBody>
          <a:bodyPr>
            <a:normAutofit/>
          </a:bodyPr>
          <a:lstStyle/>
          <a:p>
            <a:endParaRPr lang="en-US" dirty="0"/>
          </a:p>
          <a:p>
            <a:pPr algn="just"/>
            <a:r>
              <a:rPr lang="ka-GE" dirty="0">
                <a:solidFill>
                  <a:schemeClr val="tx1"/>
                </a:solidFill>
              </a:rPr>
              <a:t>მოსამზადებელ და მშენებლობის ეტაპზე ნიადაგზე ზემოქმედების  შემცირება/კონტროლი შესაძლებელი იქნება სამუშაოს სწორი დაგეგმვის და ისეთი შემარბილებელი ღონისძიებების გატარებით, როგორიცაა:  </a:t>
            </a:r>
            <a:endParaRPr lang="en-US" dirty="0">
              <a:solidFill>
                <a:schemeClr val="tx1"/>
              </a:solidFill>
            </a:endParaRPr>
          </a:p>
          <a:p>
            <a:pPr marL="285750" lvl="0" indent="-285750" algn="just">
              <a:buFont typeface="Arial" panose="020B0604020202020204" pitchFamily="34" charset="0"/>
              <a:buChar char="•"/>
            </a:pPr>
            <a:r>
              <a:rPr lang="ka-GE" dirty="0">
                <a:solidFill>
                  <a:schemeClr val="tx1"/>
                </a:solidFill>
              </a:rPr>
              <a:t>მცენარეული საფარის მაქსიმალური შენარჩუნება; </a:t>
            </a:r>
            <a:endParaRPr lang="en-US" dirty="0">
              <a:solidFill>
                <a:schemeClr val="tx1"/>
              </a:solidFill>
            </a:endParaRPr>
          </a:p>
          <a:p>
            <a:pPr marL="285750" lvl="0" indent="-285750" algn="just">
              <a:buFont typeface="Arial" panose="020B0604020202020204" pitchFamily="34" charset="0"/>
              <a:buChar char="•"/>
            </a:pPr>
            <a:r>
              <a:rPr lang="ka-GE" dirty="0">
                <a:solidFill>
                  <a:schemeClr val="tx1"/>
                </a:solidFill>
              </a:rPr>
              <a:t>ნაყოფიერი ნიადაგის ფენის დაკარგვის პრევენციის მიზნით ნაყოფიერი ფენის  მოხსნა (სადაც ეს შესაძლებელია) და გარემოსდაცვითი პირობების შესაბამისი განთავსება ხელახლა გამოყენებამდე;</a:t>
            </a:r>
            <a:endParaRPr lang="en-US" dirty="0">
              <a:solidFill>
                <a:schemeClr val="tx1"/>
              </a:solidFill>
            </a:endParaRPr>
          </a:p>
          <a:p>
            <a:pPr marL="285750" lvl="0" indent="-285750" algn="just">
              <a:buFont typeface="Arial" panose="020B0604020202020204" pitchFamily="34" charset="0"/>
              <a:buChar char="•"/>
            </a:pPr>
            <a:r>
              <a:rPr lang="ka-GE" dirty="0">
                <a:solidFill>
                  <a:schemeClr val="tx1"/>
                </a:solidFill>
              </a:rPr>
              <a:t>ნაყოფიერი ნიადაგის ფენის ხარისხის შენარჩუნებისთვის ნაყოფიერი ნიადაგის ქვენიადაგისგან განცალკევებით დასაწყობება, მათი შერევის თავიდან ასაცილებლად;. </a:t>
            </a:r>
            <a:endParaRPr lang="en-US" dirty="0">
              <a:solidFill>
                <a:schemeClr val="tx1"/>
              </a:solidFill>
            </a:endParaRPr>
          </a:p>
          <a:p>
            <a:pPr marL="285750" lvl="0" indent="-285750" algn="just">
              <a:buFont typeface="Arial" panose="020B0604020202020204" pitchFamily="34" charset="0"/>
              <a:buChar char="•"/>
            </a:pPr>
            <a:r>
              <a:rPr lang="ka-GE" dirty="0">
                <a:solidFill>
                  <a:schemeClr val="tx1"/>
                </a:solidFill>
              </a:rPr>
              <a:t>ყრილები განთავსდება ეროზიისგან და </a:t>
            </a:r>
            <a:r>
              <a:rPr lang="ka-GE" dirty="0" err="1">
                <a:solidFill>
                  <a:schemeClr val="tx1"/>
                </a:solidFill>
              </a:rPr>
              <a:t>წარეცხვისგან</a:t>
            </a:r>
            <a:r>
              <a:rPr lang="ka-GE" dirty="0">
                <a:solidFill>
                  <a:schemeClr val="tx1"/>
                </a:solidFill>
              </a:rPr>
              <a:t> მათი დაცვის საჭიროების გათვალისწინებით;</a:t>
            </a:r>
            <a:endParaRPr lang="en-US" dirty="0">
              <a:solidFill>
                <a:schemeClr val="tx1"/>
              </a:solidFill>
            </a:endParaRPr>
          </a:p>
          <a:p>
            <a:pPr marL="285750" lvl="0" indent="-285750" algn="just">
              <a:buFont typeface="Arial" panose="020B0604020202020204" pitchFamily="34" charset="0"/>
              <a:buChar char="•"/>
            </a:pPr>
            <a:r>
              <a:rPr lang="ka-GE" dirty="0">
                <a:solidFill>
                  <a:schemeClr val="tx1"/>
                </a:solidFill>
              </a:rPr>
              <a:t>სამოძრაო გზების, სამუშაო უბნების საზღვრების მკაცრი დაცვა ტერიტორიების გარეთ ნიადაგზე ზემოქმედების თავიდან ასაცილებლად;</a:t>
            </a:r>
            <a:endParaRPr lang="en-US" dirty="0">
              <a:solidFill>
                <a:schemeClr val="tx1"/>
              </a:solidFill>
            </a:endParaRPr>
          </a:p>
          <a:p>
            <a:pPr marL="285750" lvl="0" indent="-285750" algn="just">
              <a:buFont typeface="Arial" panose="020B0604020202020204" pitchFamily="34" charset="0"/>
              <a:buChar char="•"/>
            </a:pPr>
            <a:r>
              <a:rPr lang="ka-GE" dirty="0">
                <a:solidFill>
                  <a:schemeClr val="tx1"/>
                </a:solidFill>
              </a:rPr>
              <a:t>მცენარეული საფარის აღსადგენი ქმედებების დაწყება ზემოქმედების წყაროს შეწყვეტისთანავე (თუ სეზონი ამის საშუალებას იძლევა);</a:t>
            </a:r>
            <a:endParaRPr lang="en-US" dirty="0">
              <a:solidFill>
                <a:schemeClr val="tx1"/>
              </a:solidFill>
            </a:endParaRPr>
          </a:p>
          <a:p>
            <a:pPr marL="285750" lvl="0" indent="-285750" algn="just">
              <a:buFont typeface="Arial" panose="020B0604020202020204" pitchFamily="34" charset="0"/>
              <a:buChar char="•"/>
            </a:pPr>
            <a:r>
              <a:rPr lang="ka-GE" dirty="0">
                <a:solidFill>
                  <a:schemeClr val="tx1"/>
                </a:solidFill>
              </a:rPr>
              <a:t>წყალზე ზემოქმედების შემცირების ღონისძიებების მათ შორის ეროზიის თავიდან აცილების, მანქანების ტექნიკური გამართულობის, დაღვრაზე რეაგირების და სხვა, შესრულება; </a:t>
            </a:r>
            <a:endParaRPr lang="en-US" dirty="0">
              <a:solidFill>
                <a:schemeClr val="tx1"/>
              </a:solidFill>
            </a:endParaRPr>
          </a:p>
          <a:p>
            <a:pPr marL="285750" lvl="0" indent="-285750" algn="just">
              <a:buFont typeface="Arial" panose="020B0604020202020204" pitchFamily="34" charset="0"/>
              <a:buChar char="•"/>
            </a:pPr>
            <a:r>
              <a:rPr lang="ka-GE" dirty="0">
                <a:solidFill>
                  <a:schemeClr val="tx1"/>
                </a:solidFill>
              </a:rPr>
              <a:t>ტერიტორიის სისუფთავის შენარჩუნება და ნარჩენების სათანადო მართვა;</a:t>
            </a:r>
            <a:endParaRPr lang="en-US" dirty="0">
              <a:solidFill>
                <a:schemeClr val="tx1"/>
              </a:solidFill>
            </a:endParaRPr>
          </a:p>
          <a:p>
            <a:pPr marL="285750" lvl="0" indent="-285750" algn="just">
              <a:buFont typeface="Arial" panose="020B0604020202020204" pitchFamily="34" charset="0"/>
              <a:buChar char="•"/>
            </a:pPr>
            <a:r>
              <a:rPr lang="ka-GE" dirty="0">
                <a:solidFill>
                  <a:schemeClr val="tx1"/>
                </a:solidFill>
              </a:rPr>
              <a:t>ფერდობების ეროზიის კონტროლი (ვიზუალური);</a:t>
            </a:r>
            <a:endParaRPr lang="en-US" dirty="0">
              <a:solidFill>
                <a:schemeClr val="tx1"/>
              </a:solidFill>
            </a:endParaRPr>
          </a:p>
          <a:p>
            <a:pPr marL="285750" lvl="0" indent="-285750" algn="just">
              <a:buFont typeface="Arial" panose="020B0604020202020204" pitchFamily="34" charset="0"/>
              <a:buChar char="•"/>
            </a:pPr>
            <a:r>
              <a:rPr lang="ka-GE" dirty="0">
                <a:solidFill>
                  <a:schemeClr val="tx1"/>
                </a:solidFill>
              </a:rPr>
              <a:t>სამუშაოს წარმოებისას მონიტორინგის (ეროზიის, ნიადაგის ხარისხის - საჭიროების შემთხვევაში) წარმოება.</a:t>
            </a:r>
            <a:endParaRPr lang="en-US" dirty="0">
              <a:solidFill>
                <a:schemeClr val="tx1"/>
              </a:solidFill>
            </a:endParaRPr>
          </a:p>
          <a:p>
            <a:endParaRPr lang="en-US" dirty="0"/>
          </a:p>
        </p:txBody>
      </p:sp>
      <p:sp>
        <p:nvSpPr>
          <p:cNvPr id="5" name="Slide Number Placeholder 4">
            <a:extLst>
              <a:ext uri="{FF2B5EF4-FFF2-40B4-BE49-F238E27FC236}">
                <a16:creationId xmlns:a16="http://schemas.microsoft.com/office/drawing/2014/main" xmlns="" id="{7D0CD7B8-019D-4AAA-88DB-65C3B2643BA4}"/>
              </a:ext>
            </a:extLst>
          </p:cNvPr>
          <p:cNvSpPr>
            <a:spLocks noGrp="1"/>
          </p:cNvSpPr>
          <p:nvPr>
            <p:ph type="sldNum" sz="quarter" idx="12"/>
          </p:nvPr>
        </p:nvSpPr>
        <p:spPr/>
        <p:txBody>
          <a:bodyPr>
            <a:normAutofit/>
          </a:bodyPr>
          <a:lstStyle/>
          <a:p>
            <a:fld id="{FA2CFB5E-3282-45F1-86C7-A491FDC33F49}" type="slidenum">
              <a:rPr lang="en-US" sz="2000" smtClean="0"/>
              <a:t>19</a:t>
            </a:fld>
            <a:endParaRPr lang="en-US" sz="2000" dirty="0"/>
          </a:p>
        </p:txBody>
      </p:sp>
    </p:spTree>
    <p:extLst>
      <p:ext uri="{BB962C8B-B14F-4D97-AF65-F5344CB8AC3E}">
        <p14:creationId xmlns:p14="http://schemas.microsoft.com/office/powerpoint/2010/main" val="11947894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rmAutofit lnSpcReduction="10000"/>
          </a:bodyPr>
          <a:lstStyle/>
          <a:p>
            <a:fld id="{FA2CFB5E-3282-45F1-86C7-A491FDC33F49}" type="slidenum">
              <a:rPr lang="en-US" smtClean="0"/>
              <a:t>2</a:t>
            </a:fld>
            <a:endParaRPr lang="en-US"/>
          </a:p>
        </p:txBody>
      </p:sp>
      <p:sp>
        <p:nvSpPr>
          <p:cNvPr id="5" name="TextBox 4"/>
          <p:cNvSpPr txBox="1"/>
          <p:nvPr/>
        </p:nvSpPr>
        <p:spPr>
          <a:xfrm>
            <a:off x="1091821" y="996286"/>
            <a:ext cx="9553433" cy="400110"/>
          </a:xfrm>
          <a:prstGeom prst="rect">
            <a:avLst/>
          </a:prstGeom>
          <a:noFill/>
        </p:spPr>
        <p:txBody>
          <a:bodyPr wrap="square" rtlCol="0">
            <a:spAutoFit/>
          </a:bodyPr>
          <a:lstStyle/>
          <a:p>
            <a:r>
              <a:rPr lang="ka-GE" sz="2000" b="1" dirty="0" smtClean="0">
                <a:solidFill>
                  <a:schemeClr val="accent1"/>
                </a:solidFill>
              </a:rPr>
              <a:t>საქართველოს კანონის „გარემოსდაცვითი შეფასების კოდექსი“ პროცედურები</a:t>
            </a:r>
            <a:endParaRPr lang="en-US" sz="2000" b="1" dirty="0">
              <a:solidFill>
                <a:schemeClr val="accent1"/>
              </a:solidFill>
            </a:endParaRPr>
          </a:p>
        </p:txBody>
      </p:sp>
      <p:sp>
        <p:nvSpPr>
          <p:cNvPr id="6" name="TextBox 5"/>
          <p:cNvSpPr txBox="1"/>
          <p:nvPr/>
        </p:nvSpPr>
        <p:spPr>
          <a:xfrm>
            <a:off x="1091821" y="2210937"/>
            <a:ext cx="9553433" cy="3416320"/>
          </a:xfrm>
          <a:prstGeom prst="rect">
            <a:avLst/>
          </a:prstGeom>
          <a:noFill/>
        </p:spPr>
        <p:txBody>
          <a:bodyPr wrap="square" rtlCol="0">
            <a:spAutoFit/>
          </a:bodyPr>
          <a:lstStyle/>
          <a:p>
            <a:pPr marL="285750" indent="-285750">
              <a:lnSpc>
                <a:spcPct val="200000"/>
              </a:lnSpc>
              <a:buFont typeface="Wingdings" panose="05000000000000000000" pitchFamily="2" charset="2"/>
              <a:buChar char="Ø"/>
            </a:pPr>
            <a:r>
              <a:rPr lang="ka-GE" dirty="0" smtClean="0"/>
              <a:t>სკოპინგის ანგარიში</a:t>
            </a:r>
          </a:p>
          <a:p>
            <a:pPr marL="285750" indent="-285750">
              <a:lnSpc>
                <a:spcPct val="200000"/>
              </a:lnSpc>
              <a:buFont typeface="Wingdings" panose="05000000000000000000" pitchFamily="2" charset="2"/>
              <a:buChar char="Ø"/>
            </a:pPr>
            <a:r>
              <a:rPr lang="ka-GE" dirty="0" smtClean="0"/>
              <a:t>საზოგადოების ინფორმირება, საჯარო განხილვა, მოსაზრებების გათვალისწინება</a:t>
            </a:r>
          </a:p>
          <a:p>
            <a:pPr marL="285750" indent="-285750">
              <a:lnSpc>
                <a:spcPct val="200000"/>
              </a:lnSpc>
              <a:buFont typeface="Wingdings" panose="05000000000000000000" pitchFamily="2" charset="2"/>
              <a:buChar char="Ø"/>
            </a:pPr>
            <a:r>
              <a:rPr lang="ka-GE" dirty="0" smtClean="0"/>
              <a:t>სკოპინგის დასკვნა</a:t>
            </a:r>
          </a:p>
          <a:p>
            <a:pPr marL="285750" indent="-285750">
              <a:lnSpc>
                <a:spcPct val="200000"/>
              </a:lnSpc>
              <a:buFont typeface="Wingdings" panose="05000000000000000000" pitchFamily="2" charset="2"/>
              <a:buChar char="Ø"/>
            </a:pPr>
            <a:r>
              <a:rPr lang="ka-GE" dirty="0" smtClean="0"/>
              <a:t>გზშ-ის ანგარიში</a:t>
            </a:r>
          </a:p>
          <a:p>
            <a:pPr marL="285750" indent="-285750">
              <a:lnSpc>
                <a:spcPct val="200000"/>
              </a:lnSpc>
              <a:buFont typeface="Wingdings" panose="05000000000000000000" pitchFamily="2" charset="2"/>
              <a:buChar char="Ø"/>
            </a:pPr>
            <a:r>
              <a:rPr lang="ka-GE" dirty="0" smtClean="0"/>
              <a:t>საზოგადოების ინფორმირება, საჯარო განხილვა, მოსაზრებების გათვალისწინება</a:t>
            </a:r>
          </a:p>
          <a:p>
            <a:pPr marL="285750" indent="-285750">
              <a:lnSpc>
                <a:spcPct val="200000"/>
              </a:lnSpc>
              <a:buFont typeface="Wingdings" panose="05000000000000000000" pitchFamily="2" charset="2"/>
              <a:buChar char="Ø"/>
            </a:pPr>
            <a:r>
              <a:rPr lang="ka-GE" dirty="0" smtClean="0"/>
              <a:t>გარემოსდაცვითი გადაწყვეტილება</a:t>
            </a:r>
            <a:endParaRPr lang="en-US" dirty="0"/>
          </a:p>
        </p:txBody>
      </p:sp>
    </p:spTree>
    <p:extLst>
      <p:ext uri="{BB962C8B-B14F-4D97-AF65-F5344CB8AC3E}">
        <p14:creationId xmlns:p14="http://schemas.microsoft.com/office/powerpoint/2010/main" val="35908438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39D3E1-AB12-43CD-916C-7B60F0F98FD1}"/>
              </a:ext>
            </a:extLst>
          </p:cNvPr>
          <p:cNvSpPr>
            <a:spLocks noGrp="1"/>
          </p:cNvSpPr>
          <p:nvPr>
            <p:ph type="title"/>
          </p:nvPr>
        </p:nvSpPr>
        <p:spPr>
          <a:xfrm>
            <a:off x="841248" y="89555"/>
            <a:ext cx="9742085" cy="491065"/>
          </a:xfrm>
        </p:spPr>
        <p:txBody>
          <a:bodyPr>
            <a:normAutofit fontScale="90000"/>
          </a:bodyPr>
          <a:lstStyle/>
          <a:p>
            <a:pPr algn="ctr"/>
            <a:r>
              <a:rPr lang="ka-GE" dirty="0">
                <a:latin typeface="+mn-lt"/>
              </a:rPr>
              <a:t>ბუნებრივი</a:t>
            </a:r>
            <a:r>
              <a:rPr lang="ka-GE" dirty="0"/>
              <a:t> საფრთხეების გააქტიურების რისკები</a:t>
            </a:r>
            <a:endParaRPr lang="en-US" dirty="0"/>
          </a:p>
        </p:txBody>
      </p:sp>
      <p:sp>
        <p:nvSpPr>
          <p:cNvPr id="4" name="Text Placeholder 3">
            <a:extLst>
              <a:ext uri="{FF2B5EF4-FFF2-40B4-BE49-F238E27FC236}">
                <a16:creationId xmlns:a16="http://schemas.microsoft.com/office/drawing/2014/main" xmlns="" id="{452BDAB9-A5AC-4781-A3BF-4F0B00274C01}"/>
              </a:ext>
            </a:extLst>
          </p:cNvPr>
          <p:cNvSpPr>
            <a:spLocks noGrp="1"/>
          </p:cNvSpPr>
          <p:nvPr>
            <p:ph type="body" sz="half" idx="2"/>
          </p:nvPr>
        </p:nvSpPr>
        <p:spPr>
          <a:xfrm>
            <a:off x="348792" y="1348034"/>
            <a:ext cx="5747208" cy="3714160"/>
          </a:xfrm>
        </p:spPr>
        <p:txBody>
          <a:bodyPr>
            <a:noAutofit/>
          </a:bodyPr>
          <a:lstStyle/>
          <a:p>
            <a:r>
              <a:rPr lang="ka-GE" sz="1600" dirty="0">
                <a:solidFill>
                  <a:schemeClr val="tx1"/>
                </a:solidFill>
              </a:rPr>
              <a:t>სარეკონსტრუქციო გზის დერეფანში ზოგიერთ მონაკვეთში აღინიშნება </a:t>
            </a:r>
            <a:r>
              <a:rPr lang="ka-GE" sz="1600" dirty="0" smtClean="0">
                <a:solidFill>
                  <a:schemeClr val="tx1"/>
                </a:solidFill>
              </a:rPr>
              <a:t>გეოდინამიკური </a:t>
            </a:r>
            <a:r>
              <a:rPr lang="ka-GE" sz="1600" dirty="0">
                <a:solidFill>
                  <a:schemeClr val="tx1"/>
                </a:solidFill>
              </a:rPr>
              <a:t>თვალსაზრისით სახიფათო უბნები, სადაც მიწის სამუშაოების და ფერდობების მოჭრის პროცესში შესაძლებელია სხვადასხვა გეოდინამიკური პროცესების (ქვათაცვენა, ეროზია) გააქტიურება. </a:t>
            </a:r>
            <a:endParaRPr lang="en-US" sz="1600" dirty="0">
              <a:solidFill>
                <a:schemeClr val="tx1"/>
              </a:solidFill>
            </a:endParaRPr>
          </a:p>
          <a:p>
            <a:r>
              <a:rPr lang="ka-GE" sz="1600" dirty="0">
                <a:solidFill>
                  <a:schemeClr val="tx1"/>
                </a:solidFill>
              </a:rPr>
              <a:t>სარეკონსტრუქციო სამუშაოების მიმდინარეობის პერიოდში დამატებით რაიმე პოტენციური რისკის მქონე უბნის გამოვლენისას დაუყოვნებლივ მოხდება მისი დეტალური შეფასება, განისაზღვრება და გატარდება შესაბამისი საჭირო გამაგრებითი ღონისძიებები, ზოგიერთ შემთხვევაში შემარბილებელი ღონისძიებები შესაძლებელია გულისხმობდეს სამუშაოს წარმოების მეთოდის და რეჟიმის შეცვლას. </a:t>
            </a:r>
            <a:endParaRPr lang="en-US" sz="1600" dirty="0">
              <a:solidFill>
                <a:schemeClr val="tx1"/>
              </a:solidFill>
            </a:endParaRPr>
          </a:p>
        </p:txBody>
      </p:sp>
      <p:sp>
        <p:nvSpPr>
          <p:cNvPr id="5" name="Slide Number Placeholder 4">
            <a:extLst>
              <a:ext uri="{FF2B5EF4-FFF2-40B4-BE49-F238E27FC236}">
                <a16:creationId xmlns:a16="http://schemas.microsoft.com/office/drawing/2014/main" xmlns="" id="{7D0CD7B8-019D-4AAA-88DB-65C3B2643BA4}"/>
              </a:ext>
            </a:extLst>
          </p:cNvPr>
          <p:cNvSpPr>
            <a:spLocks noGrp="1"/>
          </p:cNvSpPr>
          <p:nvPr>
            <p:ph type="sldNum" sz="quarter" idx="12"/>
          </p:nvPr>
        </p:nvSpPr>
        <p:spPr/>
        <p:txBody>
          <a:bodyPr>
            <a:normAutofit/>
          </a:bodyPr>
          <a:lstStyle/>
          <a:p>
            <a:fld id="{FA2CFB5E-3282-45F1-86C7-A491FDC33F49}" type="slidenum">
              <a:rPr lang="en-US" sz="2000" smtClean="0"/>
              <a:t>20</a:t>
            </a:fld>
            <a:endParaRPr lang="en-US" sz="2000" dirty="0"/>
          </a:p>
        </p:txBody>
      </p:sp>
      <p:pic>
        <p:nvPicPr>
          <p:cNvPr id="8" name="Content Placeholder 7">
            <a:extLst>
              <a:ext uri="{FF2B5EF4-FFF2-40B4-BE49-F238E27FC236}">
                <a16:creationId xmlns:a16="http://schemas.microsoft.com/office/drawing/2014/main" xmlns="" id="{9FBBF602-DB36-4EBE-AB66-7D3025C7C89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8952" t="25538" r="19495"/>
          <a:stretch/>
        </p:blipFill>
        <p:spPr>
          <a:xfrm>
            <a:off x="6331669" y="1772238"/>
            <a:ext cx="4487333" cy="3053549"/>
          </a:xfrm>
        </p:spPr>
      </p:pic>
    </p:spTree>
    <p:extLst>
      <p:ext uri="{BB962C8B-B14F-4D97-AF65-F5344CB8AC3E}">
        <p14:creationId xmlns:p14="http://schemas.microsoft.com/office/powerpoint/2010/main" val="17450996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39D3E1-AB12-43CD-916C-7B60F0F98FD1}"/>
              </a:ext>
            </a:extLst>
          </p:cNvPr>
          <p:cNvSpPr>
            <a:spLocks noGrp="1"/>
          </p:cNvSpPr>
          <p:nvPr>
            <p:ph type="title"/>
          </p:nvPr>
        </p:nvSpPr>
        <p:spPr>
          <a:xfrm>
            <a:off x="850675" y="645736"/>
            <a:ext cx="9742085" cy="491065"/>
          </a:xfrm>
        </p:spPr>
        <p:txBody>
          <a:bodyPr>
            <a:normAutofit fontScale="90000"/>
          </a:bodyPr>
          <a:lstStyle/>
          <a:p>
            <a:pPr algn="ctr"/>
            <a:r>
              <a:rPr lang="ka-GE" dirty="0">
                <a:latin typeface="+mn-lt"/>
              </a:rPr>
              <a:t>შემარბილებელი ღონისძიებები</a:t>
            </a:r>
            <a:endParaRPr lang="en-US" dirty="0">
              <a:latin typeface="+mn-lt"/>
            </a:endParaRPr>
          </a:p>
        </p:txBody>
      </p:sp>
      <p:sp>
        <p:nvSpPr>
          <p:cNvPr id="4" name="Text Placeholder 3">
            <a:extLst>
              <a:ext uri="{FF2B5EF4-FFF2-40B4-BE49-F238E27FC236}">
                <a16:creationId xmlns:a16="http://schemas.microsoft.com/office/drawing/2014/main" xmlns="" id="{452BDAB9-A5AC-4781-A3BF-4F0B00274C01}"/>
              </a:ext>
            </a:extLst>
          </p:cNvPr>
          <p:cNvSpPr>
            <a:spLocks noGrp="1"/>
          </p:cNvSpPr>
          <p:nvPr>
            <p:ph type="body" sz="half" idx="2"/>
          </p:nvPr>
        </p:nvSpPr>
        <p:spPr>
          <a:xfrm>
            <a:off x="1220253" y="1611984"/>
            <a:ext cx="9653048" cy="3459637"/>
          </a:xfrm>
        </p:spPr>
        <p:txBody>
          <a:bodyPr>
            <a:normAutofit/>
          </a:bodyPr>
          <a:lstStyle/>
          <a:p>
            <a:endParaRPr lang="en-US" dirty="0"/>
          </a:p>
          <a:p>
            <a:r>
              <a:rPr lang="ka-GE" sz="1800" dirty="0">
                <a:solidFill>
                  <a:schemeClr val="tx1"/>
                </a:solidFill>
              </a:rPr>
              <a:t>ბუნებრივი საფრთხეების ზემოქმედების შესამცირებლად პროექტში გათვალისწინებული იქნება:</a:t>
            </a:r>
          </a:p>
          <a:p>
            <a:pPr marL="285750" indent="-285750">
              <a:buFont typeface="Arial" panose="020B0604020202020204" pitchFamily="34" charset="0"/>
              <a:buChar char="•"/>
            </a:pPr>
            <a:r>
              <a:rPr lang="ka-GE" sz="1800" dirty="0" err="1">
                <a:solidFill>
                  <a:schemeClr val="tx1"/>
                </a:solidFill>
              </a:rPr>
              <a:t>კიუვეტების</a:t>
            </a:r>
            <a:r>
              <a:rPr lang="ka-GE" sz="1800" dirty="0">
                <a:solidFill>
                  <a:schemeClr val="tx1"/>
                </a:solidFill>
              </a:rPr>
              <a:t> და თხრილების გამტარობის შერჩევა აღნიშნული შესაძლო ცვლილებების გათვალისწინებით;</a:t>
            </a:r>
          </a:p>
          <a:p>
            <a:pPr marL="285750" indent="-285750">
              <a:buFont typeface="Arial" panose="020B0604020202020204" pitchFamily="34" charset="0"/>
              <a:buChar char="•"/>
            </a:pPr>
            <a:r>
              <a:rPr lang="ka-GE" sz="1800" dirty="0">
                <a:solidFill>
                  <a:schemeClr val="tx1"/>
                </a:solidFill>
              </a:rPr>
              <a:t>გზის სავალი ნაწილის </a:t>
            </a:r>
            <a:r>
              <a:rPr lang="ka-GE" sz="1800" dirty="0" err="1">
                <a:solidFill>
                  <a:schemeClr val="tx1"/>
                </a:solidFill>
              </a:rPr>
              <a:t>ქანობის</a:t>
            </a:r>
            <a:r>
              <a:rPr lang="ka-GE" sz="1800" dirty="0">
                <a:solidFill>
                  <a:schemeClr val="tx1"/>
                </a:solidFill>
              </a:rPr>
              <a:t> სწორი შერჩევა ზედაპირიდან წყლის </a:t>
            </a:r>
            <a:r>
              <a:rPr lang="ka-GE" sz="1800" dirty="0" err="1">
                <a:solidFill>
                  <a:schemeClr val="tx1"/>
                </a:solidFill>
              </a:rPr>
              <a:t>არინების</a:t>
            </a:r>
            <a:r>
              <a:rPr lang="ka-GE" sz="1800" dirty="0">
                <a:solidFill>
                  <a:schemeClr val="tx1"/>
                </a:solidFill>
              </a:rPr>
              <a:t> უზრუნველსაყოფად;</a:t>
            </a:r>
          </a:p>
          <a:p>
            <a:pPr marL="285750" indent="-285750">
              <a:buFont typeface="Arial" panose="020B0604020202020204" pitchFamily="34" charset="0"/>
              <a:buChar char="•"/>
            </a:pPr>
            <a:r>
              <a:rPr lang="ka-GE" sz="1800" dirty="0" err="1">
                <a:solidFill>
                  <a:schemeClr val="tx1"/>
                </a:solidFill>
              </a:rPr>
              <a:t>ვაკისის</a:t>
            </a:r>
            <a:r>
              <a:rPr lang="ka-GE" sz="1800" dirty="0">
                <a:solidFill>
                  <a:schemeClr val="tx1"/>
                </a:solidFill>
              </a:rPr>
              <a:t> ფერდობებზე მცენარეული საფარის მაქსიმალურად შენარჩუნება.</a:t>
            </a:r>
          </a:p>
          <a:p>
            <a:endParaRPr lang="en-US" dirty="0"/>
          </a:p>
        </p:txBody>
      </p:sp>
      <p:sp>
        <p:nvSpPr>
          <p:cNvPr id="5" name="Slide Number Placeholder 4">
            <a:extLst>
              <a:ext uri="{FF2B5EF4-FFF2-40B4-BE49-F238E27FC236}">
                <a16:creationId xmlns:a16="http://schemas.microsoft.com/office/drawing/2014/main" xmlns="" id="{7D0CD7B8-019D-4AAA-88DB-65C3B2643BA4}"/>
              </a:ext>
            </a:extLst>
          </p:cNvPr>
          <p:cNvSpPr>
            <a:spLocks noGrp="1"/>
          </p:cNvSpPr>
          <p:nvPr>
            <p:ph type="sldNum" sz="quarter" idx="12"/>
          </p:nvPr>
        </p:nvSpPr>
        <p:spPr/>
        <p:txBody>
          <a:bodyPr>
            <a:normAutofit/>
          </a:bodyPr>
          <a:lstStyle/>
          <a:p>
            <a:fld id="{FA2CFB5E-3282-45F1-86C7-A491FDC33F49}" type="slidenum">
              <a:rPr lang="en-US" sz="2000" smtClean="0"/>
              <a:t>21</a:t>
            </a:fld>
            <a:endParaRPr lang="en-US" sz="2000" dirty="0"/>
          </a:p>
        </p:txBody>
      </p:sp>
    </p:spTree>
    <p:extLst>
      <p:ext uri="{BB962C8B-B14F-4D97-AF65-F5344CB8AC3E}">
        <p14:creationId xmlns:p14="http://schemas.microsoft.com/office/powerpoint/2010/main" val="29084843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39D3E1-AB12-43CD-916C-7B60F0F98FD1}"/>
              </a:ext>
            </a:extLst>
          </p:cNvPr>
          <p:cNvSpPr>
            <a:spLocks noGrp="1"/>
          </p:cNvSpPr>
          <p:nvPr>
            <p:ph type="title"/>
          </p:nvPr>
        </p:nvSpPr>
        <p:spPr>
          <a:xfrm>
            <a:off x="841248" y="89555"/>
            <a:ext cx="9742085" cy="491065"/>
          </a:xfrm>
        </p:spPr>
        <p:txBody>
          <a:bodyPr>
            <a:normAutofit fontScale="90000"/>
          </a:bodyPr>
          <a:lstStyle/>
          <a:p>
            <a:pPr algn="ctr"/>
            <a:r>
              <a:rPr lang="ka-GE" dirty="0">
                <a:latin typeface="+mn-lt"/>
              </a:rPr>
              <a:t>ბიოლოგიურ</a:t>
            </a:r>
            <a:r>
              <a:rPr lang="ka-GE" dirty="0"/>
              <a:t> გარემოზე ზემოქმედება</a:t>
            </a:r>
            <a:endParaRPr lang="en-US" dirty="0"/>
          </a:p>
        </p:txBody>
      </p:sp>
      <p:sp>
        <p:nvSpPr>
          <p:cNvPr id="4" name="Text Placeholder 3">
            <a:extLst>
              <a:ext uri="{FF2B5EF4-FFF2-40B4-BE49-F238E27FC236}">
                <a16:creationId xmlns:a16="http://schemas.microsoft.com/office/drawing/2014/main" xmlns="" id="{452BDAB9-A5AC-4781-A3BF-4F0B00274C01}"/>
              </a:ext>
            </a:extLst>
          </p:cNvPr>
          <p:cNvSpPr>
            <a:spLocks noGrp="1"/>
          </p:cNvSpPr>
          <p:nvPr>
            <p:ph type="body" sz="half" idx="2"/>
          </p:nvPr>
        </p:nvSpPr>
        <p:spPr>
          <a:xfrm>
            <a:off x="255624" y="731270"/>
            <a:ext cx="5074763" cy="3714160"/>
          </a:xfrm>
        </p:spPr>
        <p:txBody>
          <a:bodyPr>
            <a:normAutofit fontScale="77500" lnSpcReduction="20000"/>
          </a:bodyPr>
          <a:lstStyle/>
          <a:p>
            <a:pPr algn="ctr"/>
            <a:r>
              <a:rPr lang="ka-GE" dirty="0">
                <a:solidFill>
                  <a:schemeClr val="tx1"/>
                </a:solidFill>
              </a:rPr>
              <a:t>ფლორა</a:t>
            </a:r>
          </a:p>
          <a:p>
            <a:pPr algn="just">
              <a:spcBef>
                <a:spcPts val="0"/>
              </a:spcBef>
              <a:spcAft>
                <a:spcPts val="0"/>
              </a:spcAft>
            </a:pPr>
            <a:r>
              <a:rPr lang="ka-GE" sz="1500" dirty="0">
                <a:solidFill>
                  <a:schemeClr val="tx1"/>
                </a:solidFill>
              </a:rPr>
              <a:t>მცენარეულ საფარზე უარყოფითი ზემოქმედება დაკავშირებულია:</a:t>
            </a:r>
            <a:endParaRPr lang="en-US" sz="1500" dirty="0">
              <a:solidFill>
                <a:schemeClr val="tx1"/>
              </a:solidFill>
            </a:endParaRPr>
          </a:p>
          <a:p>
            <a:pPr marL="285750" lvl="0" indent="-285750">
              <a:spcBef>
                <a:spcPts val="0"/>
              </a:spcBef>
              <a:spcAft>
                <a:spcPts val="0"/>
              </a:spcAft>
              <a:buFont typeface="Arial" panose="020B0604020202020204" pitchFamily="34" charset="0"/>
              <a:buChar char="•"/>
            </a:pPr>
            <a:r>
              <a:rPr lang="ka-GE" sz="1500" dirty="0">
                <a:solidFill>
                  <a:schemeClr val="tx1"/>
                </a:solidFill>
              </a:rPr>
              <a:t>გასხვისების ზოლში მცენარეული საფარის </a:t>
            </a:r>
            <a:r>
              <a:rPr lang="ka-GE" sz="1500" dirty="0" err="1">
                <a:solidFill>
                  <a:schemeClr val="tx1"/>
                </a:solidFill>
              </a:rPr>
              <a:t>მოცილებასთან</a:t>
            </a:r>
            <a:r>
              <a:rPr lang="ka-GE" sz="1500" dirty="0">
                <a:solidFill>
                  <a:schemeClr val="tx1"/>
                </a:solidFill>
              </a:rPr>
              <a:t>;</a:t>
            </a:r>
            <a:endParaRPr lang="en-US" sz="1500" dirty="0">
              <a:solidFill>
                <a:schemeClr val="tx1"/>
              </a:solidFill>
            </a:endParaRPr>
          </a:p>
          <a:p>
            <a:pPr marL="285750" lvl="0" indent="-285750">
              <a:spcBef>
                <a:spcPts val="0"/>
              </a:spcBef>
              <a:spcAft>
                <a:spcPts val="0"/>
              </a:spcAft>
              <a:buFont typeface="Arial" panose="020B0604020202020204" pitchFamily="34" charset="0"/>
              <a:buChar char="•"/>
            </a:pPr>
            <a:r>
              <a:rPr lang="ka-GE" sz="1500" dirty="0">
                <a:solidFill>
                  <a:schemeClr val="tx1"/>
                </a:solidFill>
              </a:rPr>
              <a:t>ნიადაგის </a:t>
            </a:r>
            <a:r>
              <a:rPr lang="ka-GE" sz="1500" dirty="0" err="1">
                <a:solidFill>
                  <a:schemeClr val="tx1"/>
                </a:solidFill>
              </a:rPr>
              <a:t>დატკეპნასთან</a:t>
            </a:r>
            <a:r>
              <a:rPr lang="ka-GE" sz="1500" dirty="0">
                <a:solidFill>
                  <a:schemeClr val="tx1"/>
                </a:solidFill>
              </a:rPr>
              <a:t> და დაბინძურებასთან - რამაც შეიძლება დააზიანოს არსებული მცენარეული საფარი და ხელი შეუშალოს ზრდას; </a:t>
            </a:r>
            <a:endParaRPr lang="en-US" sz="1500" dirty="0">
              <a:solidFill>
                <a:schemeClr val="tx1"/>
              </a:solidFill>
            </a:endParaRPr>
          </a:p>
          <a:p>
            <a:pPr marL="285750" lvl="0" indent="-285750">
              <a:spcBef>
                <a:spcPts val="0"/>
              </a:spcBef>
              <a:spcAft>
                <a:spcPts val="0"/>
              </a:spcAft>
              <a:buFont typeface="Arial" panose="020B0604020202020204" pitchFamily="34" charset="0"/>
              <a:buChar char="•"/>
            </a:pPr>
            <a:r>
              <a:rPr lang="ka-GE" sz="1500" dirty="0">
                <a:solidFill>
                  <a:schemeClr val="tx1"/>
                </a:solidFill>
              </a:rPr>
              <a:t>მიწის ზედაპირის ხელოვნური საფარით შეცვლასთან - რის შედეგადაც იკარგება მცენარეული საფარისთვის ‘ხელმისაწვდომი’ ფართობები;</a:t>
            </a:r>
            <a:endParaRPr lang="en-US" sz="1500" dirty="0">
              <a:solidFill>
                <a:schemeClr val="tx1"/>
              </a:solidFill>
            </a:endParaRPr>
          </a:p>
          <a:p>
            <a:pPr marL="285750" lvl="0" indent="-285750">
              <a:spcBef>
                <a:spcPts val="0"/>
              </a:spcBef>
              <a:spcAft>
                <a:spcPts val="0"/>
              </a:spcAft>
              <a:buFont typeface="Arial" panose="020B0604020202020204" pitchFamily="34" charset="0"/>
              <a:buChar char="•"/>
            </a:pPr>
            <a:r>
              <a:rPr lang="ka-GE" sz="1500" dirty="0">
                <a:solidFill>
                  <a:schemeClr val="tx1"/>
                </a:solidFill>
              </a:rPr>
              <a:t>ინვაზიური სახეობების გავრცელებასთან;</a:t>
            </a:r>
            <a:endParaRPr lang="en-US" sz="1500" dirty="0">
              <a:solidFill>
                <a:schemeClr val="tx1"/>
              </a:solidFill>
            </a:endParaRPr>
          </a:p>
          <a:p>
            <a:pPr marL="285750" lvl="0" indent="-285750">
              <a:spcBef>
                <a:spcPts val="0"/>
              </a:spcBef>
              <a:spcAft>
                <a:spcPts val="0"/>
              </a:spcAft>
              <a:buFont typeface="Arial" panose="020B0604020202020204" pitchFamily="34" charset="0"/>
              <a:buChar char="•"/>
            </a:pPr>
            <a:r>
              <a:rPr lang="ka-GE" sz="1500" dirty="0">
                <a:solidFill>
                  <a:schemeClr val="tx1"/>
                </a:solidFill>
              </a:rPr>
              <a:t>მცენარეული საფარის მოხსნის შედეგად ეროზიული პროცესების წარმოქმნასთან. რომლის შედეგადაც შესაძლებელია დაზიანდეს მიმდებარე ტერიტორიის მცენარეული საფარი.</a:t>
            </a:r>
            <a:endParaRPr lang="en-US" sz="1500" dirty="0">
              <a:solidFill>
                <a:schemeClr val="tx1"/>
              </a:solidFill>
            </a:endParaRPr>
          </a:p>
          <a:p>
            <a:pPr marL="285750" indent="-285750">
              <a:spcBef>
                <a:spcPts val="0"/>
              </a:spcBef>
              <a:spcAft>
                <a:spcPts val="0"/>
              </a:spcAft>
              <a:buFont typeface="Arial" panose="020B0604020202020204" pitchFamily="34" charset="0"/>
              <a:buChar char="•"/>
            </a:pPr>
            <a:r>
              <a:rPr lang="ka-GE" sz="1500" dirty="0">
                <a:solidFill>
                  <a:schemeClr val="tx1"/>
                </a:solidFill>
              </a:rPr>
              <a:t>სარეკონსტრუქციო გზა გადის ტყიან ზონაში, სადაც მცენარეულ საფარზე როგორც პირდაპირი, ასევე არაპირდაპირი ზემოქმედებაა მოსალოდნელი. ზოგიერთ მონაკვეთში საჭირო გახდება არსებული ხე-მცენარეების მოჭრის სამუშაოების ორგანიზება. მოსაჭრელი ხეების რაოდენობა განისაზღვრება  ტაქსაციის დროს. </a:t>
            </a:r>
            <a:endParaRPr lang="en-US" sz="1500" dirty="0">
              <a:solidFill>
                <a:schemeClr val="tx1"/>
              </a:solidFill>
            </a:endParaRPr>
          </a:p>
        </p:txBody>
      </p:sp>
      <p:sp>
        <p:nvSpPr>
          <p:cNvPr id="5" name="Slide Number Placeholder 4">
            <a:extLst>
              <a:ext uri="{FF2B5EF4-FFF2-40B4-BE49-F238E27FC236}">
                <a16:creationId xmlns:a16="http://schemas.microsoft.com/office/drawing/2014/main" xmlns="" id="{7D0CD7B8-019D-4AAA-88DB-65C3B2643BA4}"/>
              </a:ext>
            </a:extLst>
          </p:cNvPr>
          <p:cNvSpPr>
            <a:spLocks noGrp="1"/>
          </p:cNvSpPr>
          <p:nvPr>
            <p:ph type="sldNum" sz="quarter" idx="12"/>
          </p:nvPr>
        </p:nvSpPr>
        <p:spPr/>
        <p:txBody>
          <a:bodyPr>
            <a:normAutofit/>
          </a:bodyPr>
          <a:lstStyle/>
          <a:p>
            <a:fld id="{FA2CFB5E-3282-45F1-86C7-A491FDC33F49}" type="slidenum">
              <a:rPr lang="en-US" sz="2000" smtClean="0"/>
              <a:t>22</a:t>
            </a:fld>
            <a:endParaRPr lang="en-US" sz="2000" dirty="0"/>
          </a:p>
        </p:txBody>
      </p:sp>
      <p:sp>
        <p:nvSpPr>
          <p:cNvPr id="9" name="Text Placeholder 3">
            <a:extLst>
              <a:ext uri="{FF2B5EF4-FFF2-40B4-BE49-F238E27FC236}">
                <a16:creationId xmlns:a16="http://schemas.microsoft.com/office/drawing/2014/main" xmlns="" id="{5FEFF280-DC0F-40A0-B29B-81EFBAF40E0E}"/>
              </a:ext>
            </a:extLst>
          </p:cNvPr>
          <p:cNvSpPr txBox="1">
            <a:spLocks/>
          </p:cNvSpPr>
          <p:nvPr/>
        </p:nvSpPr>
        <p:spPr>
          <a:xfrm>
            <a:off x="6002832" y="1282046"/>
            <a:ext cx="5167931" cy="3714160"/>
          </a:xfrm>
          <a:prstGeom prst="rect">
            <a:avLst/>
          </a:prstGeom>
        </p:spPr>
        <p:txBody>
          <a:bodyPr vert="horz" lIns="91440" tIns="45720" rIns="91440" bIns="45720" rtlCol="0">
            <a:normAutofit/>
          </a:bodyPr>
          <a:lstStyle>
            <a:lvl1pPr marL="0" indent="0" algn="l" defTabSz="914400" rtl="0" eaLnBrk="1" latinLnBrk="0" hangingPunct="1">
              <a:lnSpc>
                <a:spcPct val="114000"/>
              </a:lnSpc>
              <a:spcBef>
                <a:spcPts val="800"/>
              </a:spcBef>
              <a:spcAft>
                <a:spcPts val="200"/>
              </a:spcAft>
              <a:buClr>
                <a:schemeClr val="accent1"/>
              </a:buClr>
              <a:buSzPct val="80000"/>
              <a:buFont typeface="Arial" pitchFamily="34" charset="0"/>
              <a:buNone/>
              <a:defRPr sz="1400" kern="1200" spc="1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300"/>
              </a:spcBef>
              <a:spcAft>
                <a:spcPts val="300"/>
              </a:spcAft>
              <a:buClr>
                <a:schemeClr val="accent1"/>
              </a:buClr>
              <a:buFont typeface="Wingdings 2" pitchFamily="18"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lnSpc>
                <a:spcPct val="90000"/>
              </a:lnSpc>
              <a:spcBef>
                <a:spcPts val="300"/>
              </a:spcBef>
              <a:spcAft>
                <a:spcPts val="300"/>
              </a:spcAft>
              <a:buClr>
                <a:schemeClr val="accent1"/>
              </a:buClr>
              <a:buFont typeface="Wingdings 2" pitchFamily="18"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lnSpc>
                <a:spcPct val="90000"/>
              </a:lnSpc>
              <a:spcBef>
                <a:spcPts val="300"/>
              </a:spcBef>
              <a:spcAft>
                <a:spcPts val="300"/>
              </a:spcAft>
              <a:buClr>
                <a:schemeClr val="accent1"/>
              </a:buClr>
              <a:buFont typeface="Wingdings 2" pitchFamily="18"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lnSpc>
                <a:spcPct val="90000"/>
              </a:lnSpc>
              <a:spcBef>
                <a:spcPts val="300"/>
              </a:spcBef>
              <a:spcAft>
                <a:spcPts val="300"/>
              </a:spcAft>
              <a:buClr>
                <a:schemeClr val="accent1"/>
              </a:buClr>
              <a:buFont typeface="Wingdings 2" pitchFamily="18"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lnSpc>
                <a:spcPct val="90000"/>
              </a:lnSpc>
              <a:spcBef>
                <a:spcPts val="300"/>
              </a:spcBef>
              <a:spcAft>
                <a:spcPts val="300"/>
              </a:spcAft>
              <a:buClr>
                <a:schemeClr val="accent1"/>
              </a:buClr>
              <a:buFont typeface="Wingdings 2" pitchFamily="18" charset="2"/>
              <a:buNone/>
              <a:defRPr sz="900" kern="1200">
                <a:solidFill>
                  <a:schemeClr val="tx1">
                    <a:lumMod val="65000"/>
                    <a:lumOff val="35000"/>
                  </a:schemeClr>
                </a:solidFill>
                <a:latin typeface="+mn-lt"/>
                <a:ea typeface="+mn-ea"/>
                <a:cs typeface="+mn-cs"/>
              </a:defRPr>
            </a:lvl6pPr>
            <a:lvl7pPr marL="2743200" indent="0" algn="l" defTabSz="914400" rtl="0" eaLnBrk="1" latinLnBrk="0" hangingPunct="1">
              <a:lnSpc>
                <a:spcPct val="90000"/>
              </a:lnSpc>
              <a:spcBef>
                <a:spcPts val="300"/>
              </a:spcBef>
              <a:spcAft>
                <a:spcPts val="300"/>
              </a:spcAft>
              <a:buClr>
                <a:schemeClr val="accent1"/>
              </a:buClr>
              <a:buFont typeface="Wingdings 2" pitchFamily="18" charset="2"/>
              <a:buNone/>
              <a:defRPr sz="900" kern="1200">
                <a:solidFill>
                  <a:schemeClr val="tx1">
                    <a:lumMod val="65000"/>
                    <a:lumOff val="35000"/>
                  </a:schemeClr>
                </a:solidFill>
                <a:latin typeface="+mn-lt"/>
                <a:ea typeface="+mn-ea"/>
                <a:cs typeface="+mn-cs"/>
              </a:defRPr>
            </a:lvl7pPr>
            <a:lvl8pPr marL="3200400" indent="0" algn="l" defTabSz="914400" rtl="0" eaLnBrk="1" latinLnBrk="0" hangingPunct="1">
              <a:lnSpc>
                <a:spcPct val="90000"/>
              </a:lnSpc>
              <a:spcBef>
                <a:spcPts val="300"/>
              </a:spcBef>
              <a:spcAft>
                <a:spcPts val="300"/>
              </a:spcAft>
              <a:buClr>
                <a:schemeClr val="accent1"/>
              </a:buClr>
              <a:buFont typeface="Wingdings 2" pitchFamily="18" charset="2"/>
              <a:buNone/>
              <a:defRPr sz="900" kern="1200">
                <a:solidFill>
                  <a:schemeClr val="tx1">
                    <a:lumMod val="65000"/>
                    <a:lumOff val="35000"/>
                  </a:schemeClr>
                </a:solidFill>
                <a:latin typeface="+mn-lt"/>
                <a:ea typeface="+mn-ea"/>
                <a:cs typeface="+mn-cs"/>
              </a:defRPr>
            </a:lvl8pPr>
            <a:lvl9pPr marL="3657600" indent="0" algn="l" defTabSz="914400" rtl="0" eaLnBrk="1" latinLnBrk="0" hangingPunct="1">
              <a:lnSpc>
                <a:spcPct val="90000"/>
              </a:lnSpc>
              <a:spcBef>
                <a:spcPts val="300"/>
              </a:spcBef>
              <a:spcAft>
                <a:spcPts val="300"/>
              </a:spcAft>
              <a:buClr>
                <a:schemeClr val="accent1"/>
              </a:buClr>
              <a:buFont typeface="Wingdings 2" pitchFamily="18" charset="2"/>
              <a:buNone/>
              <a:defRPr sz="900" kern="1200">
                <a:solidFill>
                  <a:schemeClr val="tx1">
                    <a:lumMod val="65000"/>
                    <a:lumOff val="35000"/>
                  </a:schemeClr>
                </a:solidFill>
                <a:latin typeface="+mn-lt"/>
                <a:ea typeface="+mn-ea"/>
                <a:cs typeface="+mn-cs"/>
              </a:defRPr>
            </a:lvl9pPr>
          </a:lstStyle>
          <a:p>
            <a:endParaRPr lang="en-US" dirty="0"/>
          </a:p>
        </p:txBody>
      </p:sp>
      <p:sp>
        <p:nvSpPr>
          <p:cNvPr id="10" name="Text Placeholder 3">
            <a:extLst>
              <a:ext uri="{FF2B5EF4-FFF2-40B4-BE49-F238E27FC236}">
                <a16:creationId xmlns:a16="http://schemas.microsoft.com/office/drawing/2014/main" xmlns="" id="{137F3F0C-7587-4F27-83EA-2807E56C277F}"/>
              </a:ext>
            </a:extLst>
          </p:cNvPr>
          <p:cNvSpPr txBox="1">
            <a:spLocks/>
          </p:cNvSpPr>
          <p:nvPr/>
        </p:nvSpPr>
        <p:spPr>
          <a:xfrm>
            <a:off x="6096000" y="1282046"/>
            <a:ext cx="5747208" cy="3714160"/>
          </a:xfrm>
          <a:prstGeom prst="rect">
            <a:avLst/>
          </a:prstGeom>
        </p:spPr>
        <p:txBody>
          <a:bodyPr vert="horz" lIns="91440" tIns="45720" rIns="91440" bIns="45720" rtlCol="0">
            <a:normAutofit/>
          </a:bodyPr>
          <a:lstStyle>
            <a:lvl1pPr marL="0" indent="0" algn="l" defTabSz="914400" rtl="0" eaLnBrk="1" latinLnBrk="0" hangingPunct="1">
              <a:lnSpc>
                <a:spcPct val="114000"/>
              </a:lnSpc>
              <a:spcBef>
                <a:spcPts val="800"/>
              </a:spcBef>
              <a:spcAft>
                <a:spcPts val="200"/>
              </a:spcAft>
              <a:buClr>
                <a:schemeClr val="accent1"/>
              </a:buClr>
              <a:buSzPct val="80000"/>
              <a:buFont typeface="Arial" pitchFamily="34" charset="0"/>
              <a:buNone/>
              <a:defRPr sz="1400" kern="1200" spc="1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300"/>
              </a:spcBef>
              <a:spcAft>
                <a:spcPts val="300"/>
              </a:spcAft>
              <a:buClr>
                <a:schemeClr val="accent1"/>
              </a:buClr>
              <a:buFont typeface="Wingdings 2" pitchFamily="18"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lnSpc>
                <a:spcPct val="90000"/>
              </a:lnSpc>
              <a:spcBef>
                <a:spcPts val="300"/>
              </a:spcBef>
              <a:spcAft>
                <a:spcPts val="300"/>
              </a:spcAft>
              <a:buClr>
                <a:schemeClr val="accent1"/>
              </a:buClr>
              <a:buFont typeface="Wingdings 2" pitchFamily="18"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lnSpc>
                <a:spcPct val="90000"/>
              </a:lnSpc>
              <a:spcBef>
                <a:spcPts val="300"/>
              </a:spcBef>
              <a:spcAft>
                <a:spcPts val="300"/>
              </a:spcAft>
              <a:buClr>
                <a:schemeClr val="accent1"/>
              </a:buClr>
              <a:buFont typeface="Wingdings 2" pitchFamily="18"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lnSpc>
                <a:spcPct val="90000"/>
              </a:lnSpc>
              <a:spcBef>
                <a:spcPts val="300"/>
              </a:spcBef>
              <a:spcAft>
                <a:spcPts val="300"/>
              </a:spcAft>
              <a:buClr>
                <a:schemeClr val="accent1"/>
              </a:buClr>
              <a:buFont typeface="Wingdings 2" pitchFamily="18"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lnSpc>
                <a:spcPct val="90000"/>
              </a:lnSpc>
              <a:spcBef>
                <a:spcPts val="300"/>
              </a:spcBef>
              <a:spcAft>
                <a:spcPts val="300"/>
              </a:spcAft>
              <a:buClr>
                <a:schemeClr val="accent1"/>
              </a:buClr>
              <a:buFont typeface="Wingdings 2" pitchFamily="18" charset="2"/>
              <a:buNone/>
              <a:defRPr sz="900" kern="1200">
                <a:solidFill>
                  <a:schemeClr val="tx1">
                    <a:lumMod val="65000"/>
                    <a:lumOff val="35000"/>
                  </a:schemeClr>
                </a:solidFill>
                <a:latin typeface="+mn-lt"/>
                <a:ea typeface="+mn-ea"/>
                <a:cs typeface="+mn-cs"/>
              </a:defRPr>
            </a:lvl6pPr>
            <a:lvl7pPr marL="2743200" indent="0" algn="l" defTabSz="914400" rtl="0" eaLnBrk="1" latinLnBrk="0" hangingPunct="1">
              <a:lnSpc>
                <a:spcPct val="90000"/>
              </a:lnSpc>
              <a:spcBef>
                <a:spcPts val="300"/>
              </a:spcBef>
              <a:spcAft>
                <a:spcPts val="300"/>
              </a:spcAft>
              <a:buClr>
                <a:schemeClr val="accent1"/>
              </a:buClr>
              <a:buFont typeface="Wingdings 2" pitchFamily="18" charset="2"/>
              <a:buNone/>
              <a:defRPr sz="900" kern="1200">
                <a:solidFill>
                  <a:schemeClr val="tx1">
                    <a:lumMod val="65000"/>
                    <a:lumOff val="35000"/>
                  </a:schemeClr>
                </a:solidFill>
                <a:latin typeface="+mn-lt"/>
                <a:ea typeface="+mn-ea"/>
                <a:cs typeface="+mn-cs"/>
              </a:defRPr>
            </a:lvl7pPr>
            <a:lvl8pPr marL="3200400" indent="0" algn="l" defTabSz="914400" rtl="0" eaLnBrk="1" latinLnBrk="0" hangingPunct="1">
              <a:lnSpc>
                <a:spcPct val="90000"/>
              </a:lnSpc>
              <a:spcBef>
                <a:spcPts val="300"/>
              </a:spcBef>
              <a:spcAft>
                <a:spcPts val="300"/>
              </a:spcAft>
              <a:buClr>
                <a:schemeClr val="accent1"/>
              </a:buClr>
              <a:buFont typeface="Wingdings 2" pitchFamily="18" charset="2"/>
              <a:buNone/>
              <a:defRPr sz="900" kern="1200">
                <a:solidFill>
                  <a:schemeClr val="tx1">
                    <a:lumMod val="65000"/>
                    <a:lumOff val="35000"/>
                  </a:schemeClr>
                </a:solidFill>
                <a:latin typeface="+mn-lt"/>
                <a:ea typeface="+mn-ea"/>
                <a:cs typeface="+mn-cs"/>
              </a:defRPr>
            </a:lvl8pPr>
            <a:lvl9pPr marL="3657600" indent="0" algn="l" defTabSz="914400" rtl="0" eaLnBrk="1" latinLnBrk="0" hangingPunct="1">
              <a:lnSpc>
                <a:spcPct val="90000"/>
              </a:lnSpc>
              <a:spcBef>
                <a:spcPts val="300"/>
              </a:spcBef>
              <a:spcAft>
                <a:spcPts val="300"/>
              </a:spcAft>
              <a:buClr>
                <a:schemeClr val="accent1"/>
              </a:buClr>
              <a:buFont typeface="Wingdings 2" pitchFamily="18" charset="2"/>
              <a:buNone/>
              <a:defRPr sz="900" kern="1200">
                <a:solidFill>
                  <a:schemeClr val="tx1">
                    <a:lumMod val="65000"/>
                    <a:lumOff val="35000"/>
                  </a:schemeClr>
                </a:solidFill>
                <a:latin typeface="+mn-lt"/>
                <a:ea typeface="+mn-ea"/>
                <a:cs typeface="+mn-cs"/>
              </a:defRPr>
            </a:lvl9pPr>
          </a:lstStyle>
          <a:p>
            <a:endParaRPr lang="en-US" dirty="0"/>
          </a:p>
        </p:txBody>
      </p:sp>
      <p:sp>
        <p:nvSpPr>
          <p:cNvPr id="11" name="Rectangle 10">
            <a:extLst>
              <a:ext uri="{FF2B5EF4-FFF2-40B4-BE49-F238E27FC236}">
                <a16:creationId xmlns:a16="http://schemas.microsoft.com/office/drawing/2014/main" xmlns="" id="{B9187915-739B-404D-9DF5-1A9E8C54FA4C}"/>
              </a:ext>
            </a:extLst>
          </p:cNvPr>
          <p:cNvSpPr/>
          <p:nvPr/>
        </p:nvSpPr>
        <p:spPr>
          <a:xfrm>
            <a:off x="5712290" y="580620"/>
            <a:ext cx="5458473" cy="4062651"/>
          </a:xfrm>
          <a:prstGeom prst="rect">
            <a:avLst/>
          </a:prstGeom>
        </p:spPr>
        <p:txBody>
          <a:bodyPr wrap="square">
            <a:spAutoFit/>
          </a:bodyPr>
          <a:lstStyle/>
          <a:p>
            <a:pPr algn="ctr"/>
            <a:r>
              <a:rPr lang="ka-GE" sz="1400" dirty="0"/>
              <a:t>ფაუნა</a:t>
            </a:r>
          </a:p>
          <a:p>
            <a:r>
              <a:rPr lang="ka-GE" sz="1400" dirty="0"/>
              <a:t>ცხოველთა სამყაროზე ზემოქმედება დაკავშირებულია:</a:t>
            </a:r>
          </a:p>
          <a:p>
            <a:pPr marL="285750" indent="-285750">
              <a:buFont typeface="Arial" panose="020B0604020202020204" pitchFamily="34" charset="0"/>
              <a:buChar char="•"/>
            </a:pPr>
            <a:r>
              <a:rPr lang="ka-GE" sz="1200" dirty="0"/>
              <a:t>მცენარეული საფარის მოცილების შედეგად თავშესაფრის დაკარგვასთან;</a:t>
            </a:r>
          </a:p>
          <a:p>
            <a:pPr marL="285750" indent="-285750">
              <a:buFont typeface="Arial" panose="020B0604020202020204" pitchFamily="34" charset="0"/>
              <a:buChar char="•"/>
            </a:pPr>
            <a:r>
              <a:rPr lang="ka-GE" sz="1200" dirty="0"/>
              <a:t>საგზაო ავარიებით გამოწვეულ ცხოველთა დაღუპვასთან;</a:t>
            </a:r>
          </a:p>
          <a:p>
            <a:pPr marL="285750" indent="-285750">
              <a:buFont typeface="Arial" panose="020B0604020202020204" pitchFamily="34" charset="0"/>
              <a:buChar char="•"/>
            </a:pPr>
            <a:r>
              <a:rPr lang="ka-GE" sz="1200" dirty="0"/>
              <a:t>შეშფოთებასა და სტრესთან მომატებული ხმაურის და ტერიტორიაზე ხალხის და ტექნიკის არსებობის გამო;</a:t>
            </a:r>
          </a:p>
          <a:p>
            <a:pPr marL="285750" indent="-285750">
              <a:buFont typeface="Arial" panose="020B0604020202020204" pitchFamily="34" charset="0"/>
              <a:buChar char="•"/>
            </a:pPr>
            <a:r>
              <a:rPr lang="ka-GE" sz="1200" dirty="0"/>
              <a:t>ბარიერის ეფექტი - გადაადგილების შესაძლო შეზღუდვასთან;</a:t>
            </a:r>
          </a:p>
          <a:p>
            <a:pPr marL="285750" indent="-285750">
              <a:buFont typeface="Arial" panose="020B0604020202020204" pitchFamily="34" charset="0"/>
              <a:buChar char="•"/>
            </a:pPr>
            <a:r>
              <a:rPr lang="ka-GE" sz="1200" dirty="0"/>
              <a:t>გამონაბოლქვით და მტვრით გამოწვეულ არაპირდაპირ ზემოქმედებასთან; </a:t>
            </a:r>
          </a:p>
          <a:p>
            <a:pPr marL="285750" indent="-285750">
              <a:buFont typeface="Arial" panose="020B0604020202020204" pitchFamily="34" charset="0"/>
              <a:buChar char="•"/>
            </a:pPr>
            <a:r>
              <a:rPr lang="ka-GE" sz="1200" dirty="0"/>
              <a:t>ღამის საათებში სინათლით შესაძლო ‘დაბინძურებით’ გამოწვეულ შეშფოთებასთან; </a:t>
            </a:r>
          </a:p>
          <a:p>
            <a:pPr marL="285750" indent="-285750">
              <a:buFont typeface="Arial" panose="020B0604020202020204" pitchFamily="34" charset="0"/>
              <a:buChar char="•"/>
            </a:pPr>
            <a:r>
              <a:rPr lang="ka-GE" sz="1200" dirty="0"/>
              <a:t>მდინარის კალაპოტის მახლობლად ან კალაპოტში მუშაობისას (ახალი </a:t>
            </a:r>
            <a:r>
              <a:rPr lang="ka-GE" sz="1200" dirty="0" err="1"/>
              <a:t>სახიდე</a:t>
            </a:r>
            <a:r>
              <a:rPr lang="ka-GE" sz="1200" dirty="0"/>
              <a:t> გადასასვლელის მოწყობის პროცესში და არსებული ხიდების რეაბილიტაციისას ) წყლის </a:t>
            </a:r>
            <a:r>
              <a:rPr lang="ka-GE" sz="1200" dirty="0" err="1"/>
              <a:t>სიმღვრივის</a:t>
            </a:r>
            <a:r>
              <a:rPr lang="ka-GE" sz="1200" dirty="0"/>
              <a:t> მომატებით/დაბინძურებით (მდინარის გადაკვეთებში) გამოწვეულ ზემოქმედებასთან წყლის ბინადრებზე;</a:t>
            </a:r>
          </a:p>
          <a:p>
            <a:pPr marL="285750" indent="-285750">
              <a:buFont typeface="Arial" panose="020B0604020202020204" pitchFamily="34" charset="0"/>
              <a:buChar char="•"/>
            </a:pPr>
            <a:r>
              <a:rPr lang="ka-GE" sz="1200" dirty="0"/>
              <a:t>დაღვრილი საწვავის/ზეთის, ნარჩენების არასათანადო მართვის შედეგად დაბინძურებული ნიადაგითა და/ან წყლით გამოწვეულ არაპირდაპირ ზემოქმედებასთან. </a:t>
            </a:r>
          </a:p>
          <a:p>
            <a:pPr marL="285750" indent="-285750">
              <a:buFont typeface="Arial" panose="020B0604020202020204" pitchFamily="34" charset="0"/>
              <a:buChar char="•"/>
            </a:pPr>
            <a:r>
              <a:rPr lang="ka-GE" sz="1200" dirty="0"/>
              <a:t>ბრაკონიერობის შემთხვევების ზრდასთან</a:t>
            </a:r>
            <a:r>
              <a:rPr lang="ka-GE" sz="1400" dirty="0"/>
              <a:t>.</a:t>
            </a:r>
          </a:p>
        </p:txBody>
      </p:sp>
      <p:pic>
        <p:nvPicPr>
          <p:cNvPr id="12" name="Picture 11">
            <a:extLst>
              <a:ext uri="{FF2B5EF4-FFF2-40B4-BE49-F238E27FC236}">
                <a16:creationId xmlns:a16="http://schemas.microsoft.com/office/drawing/2014/main" xmlns="" id="{1EA60166-8EC5-4D5D-BE4A-D8DDA24F12A3}"/>
              </a:ext>
            </a:extLst>
          </p:cNvPr>
          <p:cNvPicPr>
            <a:picLocks noChangeAspect="1"/>
          </p:cNvPicPr>
          <p:nvPr/>
        </p:nvPicPr>
        <p:blipFill rotWithShape="1">
          <a:blip r:embed="rId2"/>
          <a:srcRect r="31549" b="11807"/>
          <a:stretch/>
        </p:blipFill>
        <p:spPr>
          <a:xfrm>
            <a:off x="1570899" y="4623509"/>
            <a:ext cx="2796853" cy="2077900"/>
          </a:xfrm>
          <a:prstGeom prst="rect">
            <a:avLst/>
          </a:prstGeom>
        </p:spPr>
      </p:pic>
      <p:pic>
        <p:nvPicPr>
          <p:cNvPr id="14" name="Picture 13">
            <a:extLst>
              <a:ext uri="{FF2B5EF4-FFF2-40B4-BE49-F238E27FC236}">
                <a16:creationId xmlns:a16="http://schemas.microsoft.com/office/drawing/2014/main" xmlns="" id="{D6991B98-344C-472A-AE3E-31C4DE221C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5644" y="4623509"/>
            <a:ext cx="2856554" cy="2142416"/>
          </a:xfrm>
          <a:prstGeom prst="rect">
            <a:avLst/>
          </a:prstGeom>
        </p:spPr>
      </p:pic>
    </p:spTree>
    <p:extLst>
      <p:ext uri="{BB962C8B-B14F-4D97-AF65-F5344CB8AC3E}">
        <p14:creationId xmlns:p14="http://schemas.microsoft.com/office/powerpoint/2010/main" val="1871128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39D3E1-AB12-43CD-916C-7B60F0F98FD1}"/>
              </a:ext>
            </a:extLst>
          </p:cNvPr>
          <p:cNvSpPr>
            <a:spLocks noGrp="1"/>
          </p:cNvSpPr>
          <p:nvPr>
            <p:ph type="title"/>
          </p:nvPr>
        </p:nvSpPr>
        <p:spPr>
          <a:xfrm>
            <a:off x="899160" y="24464"/>
            <a:ext cx="9742085" cy="491065"/>
          </a:xfrm>
        </p:spPr>
        <p:txBody>
          <a:bodyPr>
            <a:normAutofit fontScale="90000"/>
          </a:bodyPr>
          <a:lstStyle/>
          <a:p>
            <a:pPr algn="ctr"/>
            <a:r>
              <a:rPr lang="ka-GE" dirty="0">
                <a:latin typeface="+mn-lt"/>
              </a:rPr>
              <a:t>შემარბილებელი</a:t>
            </a:r>
            <a:r>
              <a:rPr lang="ka-GE" dirty="0"/>
              <a:t> ღონისძიებები</a:t>
            </a:r>
            <a:endParaRPr lang="en-US" dirty="0"/>
          </a:p>
        </p:txBody>
      </p:sp>
      <p:sp>
        <p:nvSpPr>
          <p:cNvPr id="4" name="Text Placeholder 3">
            <a:extLst>
              <a:ext uri="{FF2B5EF4-FFF2-40B4-BE49-F238E27FC236}">
                <a16:creationId xmlns:a16="http://schemas.microsoft.com/office/drawing/2014/main" xmlns="" id="{452BDAB9-A5AC-4781-A3BF-4F0B00274C01}"/>
              </a:ext>
            </a:extLst>
          </p:cNvPr>
          <p:cNvSpPr>
            <a:spLocks noGrp="1"/>
          </p:cNvSpPr>
          <p:nvPr>
            <p:ph type="body" sz="half" idx="2"/>
          </p:nvPr>
        </p:nvSpPr>
        <p:spPr>
          <a:xfrm>
            <a:off x="616937" y="407402"/>
            <a:ext cx="5189973" cy="5665508"/>
          </a:xfrm>
        </p:spPr>
        <p:txBody>
          <a:bodyPr>
            <a:normAutofit fontScale="77500" lnSpcReduction="20000"/>
          </a:bodyPr>
          <a:lstStyle/>
          <a:p>
            <a:endParaRPr lang="en-US" dirty="0"/>
          </a:p>
          <a:p>
            <a:r>
              <a:rPr lang="ka-GE" dirty="0">
                <a:solidFill>
                  <a:schemeClr val="tx1"/>
                </a:solidFill>
              </a:rPr>
              <a:t>მცენარეულ საფარზე ზემოქმედების  შემცირება/კონტროლი შესაძლებელი იქნება სამუშაოს სწორი დაგეგმვის და ისეთი შემარბილებელი ღონისძიებების გატარებით, როგორიცაა:  </a:t>
            </a:r>
            <a:endParaRPr lang="en-US" dirty="0">
              <a:solidFill>
                <a:schemeClr val="tx1"/>
              </a:solidFill>
            </a:endParaRPr>
          </a:p>
          <a:p>
            <a:pPr marL="285750" lvl="0" indent="-285750">
              <a:buFont typeface="Arial" panose="020B0604020202020204" pitchFamily="34" charset="0"/>
              <a:buChar char="•"/>
            </a:pPr>
            <a:r>
              <a:rPr lang="ka-GE" dirty="0">
                <a:solidFill>
                  <a:schemeClr val="tx1"/>
                </a:solidFill>
              </a:rPr>
              <a:t>სამუშაო უბნების საზღვრების მკაცრი დაცვა; </a:t>
            </a:r>
            <a:endParaRPr lang="en-US" dirty="0">
              <a:solidFill>
                <a:schemeClr val="tx1"/>
              </a:solidFill>
            </a:endParaRPr>
          </a:p>
          <a:p>
            <a:pPr marL="285750" lvl="0" indent="-285750">
              <a:buFont typeface="Arial" panose="020B0604020202020204" pitchFamily="34" charset="0"/>
              <a:buChar char="•"/>
            </a:pPr>
            <a:r>
              <a:rPr lang="ka-GE" dirty="0">
                <a:solidFill>
                  <a:schemeClr val="tx1"/>
                </a:solidFill>
              </a:rPr>
              <a:t>გადაადგილების დადგენილი მარშრუტიდან გადახვევის აკრძალვა;</a:t>
            </a:r>
            <a:endParaRPr lang="en-US" dirty="0">
              <a:solidFill>
                <a:schemeClr val="tx1"/>
              </a:solidFill>
            </a:endParaRPr>
          </a:p>
          <a:p>
            <a:pPr marL="285750" lvl="0" indent="-285750">
              <a:buFont typeface="Arial" panose="020B0604020202020204" pitchFamily="34" charset="0"/>
              <a:buChar char="•"/>
            </a:pPr>
            <a:r>
              <a:rPr lang="ka-GE" dirty="0">
                <a:solidFill>
                  <a:schemeClr val="tx1"/>
                </a:solidFill>
              </a:rPr>
              <a:t>მცენარეული საფარის მაქსიმალური შენარჩუნება;</a:t>
            </a:r>
            <a:endParaRPr lang="en-US" dirty="0">
              <a:solidFill>
                <a:schemeClr val="tx1"/>
              </a:solidFill>
            </a:endParaRPr>
          </a:p>
          <a:p>
            <a:pPr marL="285750" lvl="0" indent="-285750">
              <a:buFont typeface="Arial" panose="020B0604020202020204" pitchFamily="34" charset="0"/>
              <a:buChar char="•"/>
            </a:pPr>
            <a:r>
              <a:rPr lang="ka-GE" dirty="0">
                <a:solidFill>
                  <a:schemeClr val="tx1"/>
                </a:solidFill>
              </a:rPr>
              <a:t>დაცული სახეობების მართვა შესაბამისი რეგულაციების გათვალისწინებით;</a:t>
            </a:r>
            <a:endParaRPr lang="en-US" dirty="0">
              <a:solidFill>
                <a:schemeClr val="tx1"/>
              </a:solidFill>
            </a:endParaRPr>
          </a:p>
          <a:p>
            <a:pPr marL="285750" lvl="0" indent="-285750">
              <a:buFont typeface="Arial" panose="020B0604020202020204" pitchFamily="34" charset="0"/>
              <a:buChar char="•"/>
            </a:pPr>
            <a:r>
              <a:rPr lang="ka-GE" dirty="0">
                <a:solidFill>
                  <a:schemeClr val="tx1"/>
                </a:solidFill>
              </a:rPr>
              <a:t>რეკომენდებულია მოჭრილი მცენარეების (განსაკუთრებით დაცული სახეობების) ჩანაცვლება სამმაგი ოდენობის ადგილობრივი სახეობების ახალი ხეების დარგვით (საჭიროებისამებრ), ნარგავების შემდგომი მოვლა-პატრონობით სულ მცირე 2 წლის განმავლობაში. </a:t>
            </a:r>
            <a:endParaRPr lang="en-US" dirty="0">
              <a:solidFill>
                <a:schemeClr val="tx1"/>
              </a:solidFill>
            </a:endParaRPr>
          </a:p>
          <a:p>
            <a:pPr marL="285750" lvl="0" indent="-285750">
              <a:buFont typeface="Arial" panose="020B0604020202020204" pitchFamily="34" charset="0"/>
              <a:buChar char="•"/>
            </a:pPr>
            <a:r>
              <a:rPr lang="ka-GE" dirty="0">
                <a:solidFill>
                  <a:schemeClr val="tx1"/>
                </a:solidFill>
              </a:rPr>
              <a:t>საპროექტო ზონის საზღვარზე მდებარე მცენარეების ფესვთა კრიტიკული ზონის შემოღობვა სამშენებლო სამუშაოების და ტექნიკის მოძრაობისას დაზიანებისგან დასაცავად; </a:t>
            </a:r>
            <a:endParaRPr lang="en-US" dirty="0">
              <a:solidFill>
                <a:schemeClr val="tx1"/>
              </a:solidFill>
            </a:endParaRPr>
          </a:p>
          <a:p>
            <a:pPr marL="285750" lvl="0" indent="-285750">
              <a:buFont typeface="Arial" panose="020B0604020202020204" pitchFamily="34" charset="0"/>
              <a:buChar char="•"/>
            </a:pPr>
            <a:r>
              <a:rPr lang="ka-GE" dirty="0">
                <a:solidFill>
                  <a:schemeClr val="tx1"/>
                </a:solidFill>
              </a:rPr>
              <a:t>ნარჩენების სათანადო მართვა;</a:t>
            </a:r>
            <a:endParaRPr lang="en-US" dirty="0">
              <a:solidFill>
                <a:schemeClr val="tx1"/>
              </a:solidFill>
            </a:endParaRPr>
          </a:p>
          <a:p>
            <a:pPr marL="285750" lvl="0" indent="-285750">
              <a:buFont typeface="Arial" panose="020B0604020202020204" pitchFamily="34" charset="0"/>
              <a:buChar char="•"/>
            </a:pPr>
            <a:r>
              <a:rPr lang="ka-GE" dirty="0">
                <a:solidFill>
                  <a:schemeClr val="tx1"/>
                </a:solidFill>
              </a:rPr>
              <a:t>დარღვეული ტერიტორიების რეკულტივაცია სამუშაოების დასრულების შემდეგ;</a:t>
            </a:r>
            <a:endParaRPr lang="en-US" dirty="0">
              <a:solidFill>
                <a:schemeClr val="tx1"/>
              </a:solidFill>
            </a:endParaRPr>
          </a:p>
          <a:p>
            <a:pPr marL="285750" lvl="0" indent="-285750">
              <a:buFont typeface="Arial" panose="020B0604020202020204" pitchFamily="34" charset="0"/>
              <a:buChar char="•"/>
            </a:pPr>
            <a:r>
              <a:rPr lang="ka-GE" dirty="0">
                <a:solidFill>
                  <a:schemeClr val="tx1"/>
                </a:solidFill>
              </a:rPr>
              <a:t>წყალზე და ნიადაგზე ზემოქმედების შემარბილებელი ღონისძიებების წარმოება;</a:t>
            </a:r>
            <a:endParaRPr lang="en-US" dirty="0">
              <a:solidFill>
                <a:schemeClr val="tx1"/>
              </a:solidFill>
            </a:endParaRPr>
          </a:p>
          <a:p>
            <a:pPr marL="285750" indent="-285750">
              <a:buFont typeface="Arial" panose="020B0604020202020204" pitchFamily="34" charset="0"/>
              <a:buChar char="•"/>
            </a:pPr>
            <a:r>
              <a:rPr lang="ka-GE" dirty="0">
                <a:solidFill>
                  <a:schemeClr val="tx1"/>
                </a:solidFill>
              </a:rPr>
              <a:t>სამუშაოების წარმოების დროს მონიტორინგის წარმოება.</a:t>
            </a:r>
            <a:r>
              <a:rPr lang="ka-GE" sz="1800" dirty="0">
                <a:solidFill>
                  <a:schemeClr val="tx1"/>
                </a:solidFill>
              </a:rPr>
              <a:t> საფარის შენარჩუნება.</a:t>
            </a:r>
          </a:p>
          <a:p>
            <a:endParaRPr lang="en-US" dirty="0"/>
          </a:p>
        </p:txBody>
      </p:sp>
      <p:sp>
        <p:nvSpPr>
          <p:cNvPr id="5" name="Slide Number Placeholder 4">
            <a:extLst>
              <a:ext uri="{FF2B5EF4-FFF2-40B4-BE49-F238E27FC236}">
                <a16:creationId xmlns:a16="http://schemas.microsoft.com/office/drawing/2014/main" xmlns="" id="{7D0CD7B8-019D-4AAA-88DB-65C3B2643BA4}"/>
              </a:ext>
            </a:extLst>
          </p:cNvPr>
          <p:cNvSpPr>
            <a:spLocks noGrp="1"/>
          </p:cNvSpPr>
          <p:nvPr>
            <p:ph type="sldNum" sz="quarter" idx="12"/>
          </p:nvPr>
        </p:nvSpPr>
        <p:spPr/>
        <p:txBody>
          <a:bodyPr>
            <a:normAutofit lnSpcReduction="10000"/>
          </a:bodyPr>
          <a:lstStyle/>
          <a:p>
            <a:fld id="{FA2CFB5E-3282-45F1-86C7-A491FDC33F49}" type="slidenum">
              <a:rPr lang="en-US" smtClean="0"/>
              <a:t>23</a:t>
            </a:fld>
            <a:endParaRPr lang="en-US" dirty="0"/>
          </a:p>
        </p:txBody>
      </p:sp>
      <p:sp>
        <p:nvSpPr>
          <p:cNvPr id="6" name="Text Placeholder 3">
            <a:extLst>
              <a:ext uri="{FF2B5EF4-FFF2-40B4-BE49-F238E27FC236}">
                <a16:creationId xmlns:a16="http://schemas.microsoft.com/office/drawing/2014/main" xmlns="" id="{D0411749-4627-4FD4-962D-8BAEF06778C8}"/>
              </a:ext>
            </a:extLst>
          </p:cNvPr>
          <p:cNvSpPr txBox="1">
            <a:spLocks/>
          </p:cNvSpPr>
          <p:nvPr/>
        </p:nvSpPr>
        <p:spPr>
          <a:xfrm>
            <a:off x="5806910" y="810706"/>
            <a:ext cx="5189973" cy="5665508"/>
          </a:xfrm>
          <a:prstGeom prst="rect">
            <a:avLst/>
          </a:prstGeom>
        </p:spPr>
        <p:txBody>
          <a:bodyPr vert="horz" lIns="91440" tIns="45720" rIns="91440" bIns="45720" rtlCol="0">
            <a:normAutofit/>
          </a:bodyPr>
          <a:lstStyle>
            <a:lvl1pPr marL="0" indent="0" algn="l" defTabSz="914400" rtl="0" eaLnBrk="1" latinLnBrk="0" hangingPunct="1">
              <a:lnSpc>
                <a:spcPct val="114000"/>
              </a:lnSpc>
              <a:spcBef>
                <a:spcPts val="800"/>
              </a:spcBef>
              <a:spcAft>
                <a:spcPts val="200"/>
              </a:spcAft>
              <a:buClr>
                <a:schemeClr val="accent1"/>
              </a:buClr>
              <a:buSzPct val="80000"/>
              <a:buFont typeface="Arial" pitchFamily="34" charset="0"/>
              <a:buNone/>
              <a:defRPr sz="1400" kern="1200" spc="1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300"/>
              </a:spcBef>
              <a:spcAft>
                <a:spcPts val="300"/>
              </a:spcAft>
              <a:buClr>
                <a:schemeClr val="accent1"/>
              </a:buClr>
              <a:buFont typeface="Wingdings 2" pitchFamily="18"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lnSpc>
                <a:spcPct val="90000"/>
              </a:lnSpc>
              <a:spcBef>
                <a:spcPts val="300"/>
              </a:spcBef>
              <a:spcAft>
                <a:spcPts val="300"/>
              </a:spcAft>
              <a:buClr>
                <a:schemeClr val="accent1"/>
              </a:buClr>
              <a:buFont typeface="Wingdings 2" pitchFamily="18"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lnSpc>
                <a:spcPct val="90000"/>
              </a:lnSpc>
              <a:spcBef>
                <a:spcPts val="300"/>
              </a:spcBef>
              <a:spcAft>
                <a:spcPts val="300"/>
              </a:spcAft>
              <a:buClr>
                <a:schemeClr val="accent1"/>
              </a:buClr>
              <a:buFont typeface="Wingdings 2" pitchFamily="18"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lnSpc>
                <a:spcPct val="90000"/>
              </a:lnSpc>
              <a:spcBef>
                <a:spcPts val="300"/>
              </a:spcBef>
              <a:spcAft>
                <a:spcPts val="300"/>
              </a:spcAft>
              <a:buClr>
                <a:schemeClr val="accent1"/>
              </a:buClr>
              <a:buFont typeface="Wingdings 2" pitchFamily="18"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lnSpc>
                <a:spcPct val="90000"/>
              </a:lnSpc>
              <a:spcBef>
                <a:spcPts val="300"/>
              </a:spcBef>
              <a:spcAft>
                <a:spcPts val="300"/>
              </a:spcAft>
              <a:buClr>
                <a:schemeClr val="accent1"/>
              </a:buClr>
              <a:buFont typeface="Wingdings 2" pitchFamily="18" charset="2"/>
              <a:buNone/>
              <a:defRPr sz="900" kern="1200">
                <a:solidFill>
                  <a:schemeClr val="tx1">
                    <a:lumMod val="65000"/>
                    <a:lumOff val="35000"/>
                  </a:schemeClr>
                </a:solidFill>
                <a:latin typeface="+mn-lt"/>
                <a:ea typeface="+mn-ea"/>
                <a:cs typeface="+mn-cs"/>
              </a:defRPr>
            </a:lvl6pPr>
            <a:lvl7pPr marL="2743200" indent="0" algn="l" defTabSz="914400" rtl="0" eaLnBrk="1" latinLnBrk="0" hangingPunct="1">
              <a:lnSpc>
                <a:spcPct val="90000"/>
              </a:lnSpc>
              <a:spcBef>
                <a:spcPts val="300"/>
              </a:spcBef>
              <a:spcAft>
                <a:spcPts val="300"/>
              </a:spcAft>
              <a:buClr>
                <a:schemeClr val="accent1"/>
              </a:buClr>
              <a:buFont typeface="Wingdings 2" pitchFamily="18" charset="2"/>
              <a:buNone/>
              <a:defRPr sz="900" kern="1200">
                <a:solidFill>
                  <a:schemeClr val="tx1">
                    <a:lumMod val="65000"/>
                    <a:lumOff val="35000"/>
                  </a:schemeClr>
                </a:solidFill>
                <a:latin typeface="+mn-lt"/>
                <a:ea typeface="+mn-ea"/>
                <a:cs typeface="+mn-cs"/>
              </a:defRPr>
            </a:lvl7pPr>
            <a:lvl8pPr marL="3200400" indent="0" algn="l" defTabSz="914400" rtl="0" eaLnBrk="1" latinLnBrk="0" hangingPunct="1">
              <a:lnSpc>
                <a:spcPct val="90000"/>
              </a:lnSpc>
              <a:spcBef>
                <a:spcPts val="300"/>
              </a:spcBef>
              <a:spcAft>
                <a:spcPts val="300"/>
              </a:spcAft>
              <a:buClr>
                <a:schemeClr val="accent1"/>
              </a:buClr>
              <a:buFont typeface="Wingdings 2" pitchFamily="18" charset="2"/>
              <a:buNone/>
              <a:defRPr sz="900" kern="1200">
                <a:solidFill>
                  <a:schemeClr val="tx1">
                    <a:lumMod val="65000"/>
                    <a:lumOff val="35000"/>
                  </a:schemeClr>
                </a:solidFill>
                <a:latin typeface="+mn-lt"/>
                <a:ea typeface="+mn-ea"/>
                <a:cs typeface="+mn-cs"/>
              </a:defRPr>
            </a:lvl8pPr>
            <a:lvl9pPr marL="3657600" indent="0" algn="l" defTabSz="914400" rtl="0" eaLnBrk="1" latinLnBrk="0" hangingPunct="1">
              <a:lnSpc>
                <a:spcPct val="90000"/>
              </a:lnSpc>
              <a:spcBef>
                <a:spcPts val="300"/>
              </a:spcBef>
              <a:spcAft>
                <a:spcPts val="300"/>
              </a:spcAft>
              <a:buClr>
                <a:schemeClr val="accent1"/>
              </a:buClr>
              <a:buFont typeface="Wingdings 2" pitchFamily="18" charset="2"/>
              <a:buNone/>
              <a:defRPr sz="900" kern="1200">
                <a:solidFill>
                  <a:schemeClr val="tx1">
                    <a:lumMod val="65000"/>
                    <a:lumOff val="35000"/>
                  </a:schemeClr>
                </a:solidFill>
                <a:latin typeface="+mn-lt"/>
                <a:ea typeface="+mn-ea"/>
                <a:cs typeface="+mn-cs"/>
              </a:defRPr>
            </a:lvl9pPr>
          </a:lstStyle>
          <a:p>
            <a:endParaRPr lang="en-US" dirty="0"/>
          </a:p>
          <a:p>
            <a:endParaRPr lang="en-US" dirty="0"/>
          </a:p>
        </p:txBody>
      </p:sp>
      <p:sp>
        <p:nvSpPr>
          <p:cNvPr id="7" name="Text Placeholder 3">
            <a:extLst>
              <a:ext uri="{FF2B5EF4-FFF2-40B4-BE49-F238E27FC236}">
                <a16:creationId xmlns:a16="http://schemas.microsoft.com/office/drawing/2014/main" xmlns="" id="{CF507FF4-4A1A-44EC-8205-35EFCD128F7B}"/>
              </a:ext>
            </a:extLst>
          </p:cNvPr>
          <p:cNvSpPr txBox="1">
            <a:spLocks/>
          </p:cNvSpPr>
          <p:nvPr/>
        </p:nvSpPr>
        <p:spPr>
          <a:xfrm>
            <a:off x="5806910" y="506691"/>
            <a:ext cx="5485930" cy="6259233"/>
          </a:xfrm>
          <a:prstGeom prst="rect">
            <a:avLst/>
          </a:prstGeom>
        </p:spPr>
        <p:txBody>
          <a:bodyPr vert="horz" lIns="91440" tIns="45720" rIns="91440" bIns="45720" rtlCol="0">
            <a:normAutofit fontScale="25000" lnSpcReduction="20000"/>
          </a:bodyPr>
          <a:lstStyle>
            <a:lvl1pPr marL="0" indent="0" algn="l" defTabSz="914400" rtl="0" eaLnBrk="1" latinLnBrk="0" hangingPunct="1">
              <a:lnSpc>
                <a:spcPct val="114000"/>
              </a:lnSpc>
              <a:spcBef>
                <a:spcPts val="800"/>
              </a:spcBef>
              <a:spcAft>
                <a:spcPts val="200"/>
              </a:spcAft>
              <a:buClr>
                <a:schemeClr val="accent1"/>
              </a:buClr>
              <a:buSzPct val="80000"/>
              <a:buFont typeface="Arial" pitchFamily="34" charset="0"/>
              <a:buNone/>
              <a:defRPr sz="1400" kern="1200" spc="1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300"/>
              </a:spcBef>
              <a:spcAft>
                <a:spcPts val="300"/>
              </a:spcAft>
              <a:buClr>
                <a:schemeClr val="accent1"/>
              </a:buClr>
              <a:buFont typeface="Wingdings 2" pitchFamily="18"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lnSpc>
                <a:spcPct val="90000"/>
              </a:lnSpc>
              <a:spcBef>
                <a:spcPts val="300"/>
              </a:spcBef>
              <a:spcAft>
                <a:spcPts val="300"/>
              </a:spcAft>
              <a:buClr>
                <a:schemeClr val="accent1"/>
              </a:buClr>
              <a:buFont typeface="Wingdings 2" pitchFamily="18"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lnSpc>
                <a:spcPct val="90000"/>
              </a:lnSpc>
              <a:spcBef>
                <a:spcPts val="300"/>
              </a:spcBef>
              <a:spcAft>
                <a:spcPts val="300"/>
              </a:spcAft>
              <a:buClr>
                <a:schemeClr val="accent1"/>
              </a:buClr>
              <a:buFont typeface="Wingdings 2" pitchFamily="18"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lnSpc>
                <a:spcPct val="90000"/>
              </a:lnSpc>
              <a:spcBef>
                <a:spcPts val="300"/>
              </a:spcBef>
              <a:spcAft>
                <a:spcPts val="300"/>
              </a:spcAft>
              <a:buClr>
                <a:schemeClr val="accent1"/>
              </a:buClr>
              <a:buFont typeface="Wingdings 2" pitchFamily="18"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lnSpc>
                <a:spcPct val="90000"/>
              </a:lnSpc>
              <a:spcBef>
                <a:spcPts val="300"/>
              </a:spcBef>
              <a:spcAft>
                <a:spcPts val="300"/>
              </a:spcAft>
              <a:buClr>
                <a:schemeClr val="accent1"/>
              </a:buClr>
              <a:buFont typeface="Wingdings 2" pitchFamily="18" charset="2"/>
              <a:buNone/>
              <a:defRPr sz="900" kern="1200">
                <a:solidFill>
                  <a:schemeClr val="tx1">
                    <a:lumMod val="65000"/>
                    <a:lumOff val="35000"/>
                  </a:schemeClr>
                </a:solidFill>
                <a:latin typeface="+mn-lt"/>
                <a:ea typeface="+mn-ea"/>
                <a:cs typeface="+mn-cs"/>
              </a:defRPr>
            </a:lvl6pPr>
            <a:lvl7pPr marL="2743200" indent="0" algn="l" defTabSz="914400" rtl="0" eaLnBrk="1" latinLnBrk="0" hangingPunct="1">
              <a:lnSpc>
                <a:spcPct val="90000"/>
              </a:lnSpc>
              <a:spcBef>
                <a:spcPts val="300"/>
              </a:spcBef>
              <a:spcAft>
                <a:spcPts val="300"/>
              </a:spcAft>
              <a:buClr>
                <a:schemeClr val="accent1"/>
              </a:buClr>
              <a:buFont typeface="Wingdings 2" pitchFamily="18" charset="2"/>
              <a:buNone/>
              <a:defRPr sz="900" kern="1200">
                <a:solidFill>
                  <a:schemeClr val="tx1">
                    <a:lumMod val="65000"/>
                    <a:lumOff val="35000"/>
                  </a:schemeClr>
                </a:solidFill>
                <a:latin typeface="+mn-lt"/>
                <a:ea typeface="+mn-ea"/>
                <a:cs typeface="+mn-cs"/>
              </a:defRPr>
            </a:lvl7pPr>
            <a:lvl8pPr marL="3200400" indent="0" algn="l" defTabSz="914400" rtl="0" eaLnBrk="1" latinLnBrk="0" hangingPunct="1">
              <a:lnSpc>
                <a:spcPct val="90000"/>
              </a:lnSpc>
              <a:spcBef>
                <a:spcPts val="300"/>
              </a:spcBef>
              <a:spcAft>
                <a:spcPts val="300"/>
              </a:spcAft>
              <a:buClr>
                <a:schemeClr val="accent1"/>
              </a:buClr>
              <a:buFont typeface="Wingdings 2" pitchFamily="18" charset="2"/>
              <a:buNone/>
              <a:defRPr sz="900" kern="1200">
                <a:solidFill>
                  <a:schemeClr val="tx1">
                    <a:lumMod val="65000"/>
                    <a:lumOff val="35000"/>
                  </a:schemeClr>
                </a:solidFill>
                <a:latin typeface="+mn-lt"/>
                <a:ea typeface="+mn-ea"/>
                <a:cs typeface="+mn-cs"/>
              </a:defRPr>
            </a:lvl8pPr>
            <a:lvl9pPr marL="3657600" indent="0" algn="l" defTabSz="914400" rtl="0" eaLnBrk="1" latinLnBrk="0" hangingPunct="1">
              <a:lnSpc>
                <a:spcPct val="90000"/>
              </a:lnSpc>
              <a:spcBef>
                <a:spcPts val="300"/>
              </a:spcBef>
              <a:spcAft>
                <a:spcPts val="300"/>
              </a:spcAft>
              <a:buClr>
                <a:schemeClr val="accent1"/>
              </a:buClr>
              <a:buFont typeface="Wingdings 2" pitchFamily="18" charset="2"/>
              <a:buNone/>
              <a:defRPr sz="900" kern="1200">
                <a:solidFill>
                  <a:schemeClr val="tx1">
                    <a:lumMod val="65000"/>
                    <a:lumOff val="35000"/>
                  </a:schemeClr>
                </a:solidFill>
                <a:latin typeface="+mn-lt"/>
                <a:ea typeface="+mn-ea"/>
                <a:cs typeface="+mn-cs"/>
              </a:defRPr>
            </a:lvl9pPr>
          </a:lstStyle>
          <a:p>
            <a:endParaRPr lang="en-US" dirty="0"/>
          </a:p>
          <a:p>
            <a:r>
              <a:rPr lang="ka-GE" sz="4000" dirty="0">
                <a:solidFill>
                  <a:schemeClr val="tx1"/>
                </a:solidFill>
              </a:rPr>
              <a:t>ფაუნაზე ზემოქმედების შესარბილებლად გასათვალისწინებელია:</a:t>
            </a:r>
            <a:endParaRPr lang="en-US" sz="4000" dirty="0">
              <a:solidFill>
                <a:schemeClr val="tx1"/>
              </a:solidFill>
            </a:endParaRPr>
          </a:p>
          <a:p>
            <a:pPr marL="285750" lvl="0" indent="-285750">
              <a:buFont typeface="Arial" panose="020B0604020202020204" pitchFamily="34" charset="0"/>
              <a:buChar char="•"/>
            </a:pPr>
            <a:r>
              <a:rPr lang="ka-GE" sz="4000" dirty="0">
                <a:solidFill>
                  <a:schemeClr val="tx1"/>
                </a:solidFill>
              </a:rPr>
              <a:t>მცენარეული საფარზე, წყალზე, ნიადაგზე ზემოქმედების შემარბილებელი ღონისძიებების გატარება;</a:t>
            </a:r>
            <a:endParaRPr lang="en-US" sz="4000" dirty="0">
              <a:solidFill>
                <a:schemeClr val="tx1"/>
              </a:solidFill>
            </a:endParaRPr>
          </a:p>
          <a:p>
            <a:pPr marL="285750" lvl="0" indent="-285750">
              <a:buFont typeface="Arial" panose="020B0604020202020204" pitchFamily="34" charset="0"/>
              <a:buChar char="•"/>
            </a:pPr>
            <a:r>
              <a:rPr lang="ka-GE" sz="4000" dirty="0">
                <a:solidFill>
                  <a:schemeClr val="tx1"/>
                </a:solidFill>
              </a:rPr>
              <a:t>სამუშაოს დაწყებამდე ტერიტორიის დამატებითი დათვალიერება ღამურების </a:t>
            </a:r>
            <a:r>
              <a:rPr lang="ka-GE" sz="4000" dirty="0" err="1">
                <a:solidFill>
                  <a:schemeClr val="tx1"/>
                </a:solidFill>
              </a:rPr>
              <a:t>სამყოფელების</a:t>
            </a:r>
            <a:r>
              <a:rPr lang="ka-GE" sz="4000" dirty="0">
                <a:solidFill>
                  <a:schemeClr val="tx1"/>
                </a:solidFill>
              </a:rPr>
              <a:t>, ბუდეების, ფუღუროების და/ან სოროების დაფიქსირება;</a:t>
            </a:r>
            <a:endParaRPr lang="en-US" sz="4000" dirty="0">
              <a:solidFill>
                <a:schemeClr val="tx1"/>
              </a:solidFill>
            </a:endParaRPr>
          </a:p>
          <a:p>
            <a:pPr marL="285750" lvl="0" indent="-285750">
              <a:buFont typeface="Arial" panose="020B0604020202020204" pitchFamily="34" charset="0"/>
              <a:buChar char="•"/>
            </a:pPr>
            <a:r>
              <a:rPr lang="ka-GE" sz="4000" dirty="0">
                <a:solidFill>
                  <a:schemeClr val="tx1"/>
                </a:solidFill>
              </a:rPr>
              <a:t>სამუშაო ტერიტორიის მიმდებარე </a:t>
            </a:r>
            <a:r>
              <a:rPr lang="ka-GE" sz="4000" dirty="0" err="1">
                <a:solidFill>
                  <a:schemeClr val="tx1"/>
                </a:solidFill>
              </a:rPr>
              <a:t>სენსიტიური</a:t>
            </a:r>
            <a:r>
              <a:rPr lang="ka-GE" sz="4000" dirty="0">
                <a:solidFill>
                  <a:schemeClr val="tx1"/>
                </a:solidFill>
              </a:rPr>
              <a:t> უბნების, მცენარეების შემოღობვა სამშენებლო სამუშაოების დროს შემთხვევითი დაზიანების თავიდან ასაცილებლად;</a:t>
            </a:r>
            <a:endParaRPr lang="en-US" sz="4000" dirty="0">
              <a:solidFill>
                <a:schemeClr val="tx1"/>
              </a:solidFill>
            </a:endParaRPr>
          </a:p>
          <a:p>
            <a:pPr marL="285750" lvl="0" indent="-285750">
              <a:buFont typeface="Arial" panose="020B0604020202020204" pitchFamily="34" charset="0"/>
              <a:buChar char="•"/>
            </a:pPr>
            <a:r>
              <a:rPr lang="ka-GE" sz="4000" dirty="0">
                <a:solidFill>
                  <a:schemeClr val="tx1"/>
                </a:solidFill>
              </a:rPr>
              <a:t>დაფიქსირებული სახეობებისთვის სპეციფიური შემარბილებელი ღონისძიებების განსაზღვრა;</a:t>
            </a:r>
            <a:endParaRPr lang="en-US" sz="4000" dirty="0">
              <a:solidFill>
                <a:schemeClr val="tx1"/>
              </a:solidFill>
            </a:endParaRPr>
          </a:p>
          <a:p>
            <a:pPr marL="285750" lvl="0" indent="-285750">
              <a:buFont typeface="Arial" panose="020B0604020202020204" pitchFamily="34" charset="0"/>
              <a:buChar char="•"/>
            </a:pPr>
            <a:r>
              <a:rPr lang="ka-GE" sz="4000" dirty="0">
                <a:solidFill>
                  <a:schemeClr val="tx1"/>
                </a:solidFill>
              </a:rPr>
              <a:t>ზემოქმედების დერეფანში  ფრინველების ბუდეების აღმოჩენის შემთხვევაში მათი ფრთხილად გადატანა  სათანადო </a:t>
            </a:r>
            <a:r>
              <a:rPr lang="ka-GE" sz="4000" dirty="0" err="1">
                <a:solidFill>
                  <a:schemeClr val="tx1"/>
                </a:solidFill>
              </a:rPr>
              <a:t>ჰაბიტატში</a:t>
            </a:r>
            <a:r>
              <a:rPr lang="ka-GE" sz="4000" dirty="0">
                <a:solidFill>
                  <a:schemeClr val="tx1"/>
                </a:solidFill>
              </a:rPr>
              <a:t>. </a:t>
            </a:r>
            <a:r>
              <a:rPr lang="ka-GE" sz="4000" dirty="0" err="1">
                <a:solidFill>
                  <a:schemeClr val="tx1"/>
                </a:solidFill>
              </a:rPr>
              <a:t>კონსერვაციული</a:t>
            </a:r>
            <a:r>
              <a:rPr lang="ka-GE" sz="4000" dirty="0">
                <a:solidFill>
                  <a:schemeClr val="tx1"/>
                </a:solidFill>
              </a:rPr>
              <a:t> მნიშვნელობის სახეობის ბუდის დაფიქსირებისას - სპეციალური ღონისძიებების გატარება; </a:t>
            </a:r>
            <a:endParaRPr lang="en-US" sz="4000" dirty="0">
              <a:solidFill>
                <a:schemeClr val="tx1"/>
              </a:solidFill>
            </a:endParaRPr>
          </a:p>
          <a:p>
            <a:pPr marL="285750" lvl="0" indent="-285750">
              <a:buFont typeface="Arial" panose="020B0604020202020204" pitchFamily="34" charset="0"/>
              <a:buChar char="•"/>
            </a:pPr>
            <a:r>
              <a:rPr lang="ka-GE" sz="4000" dirty="0">
                <a:solidFill>
                  <a:schemeClr val="tx1"/>
                </a:solidFill>
              </a:rPr>
              <a:t>სამუშაოს დაგეგმვის და წარმოებისას ცხოველთა (თევზის ჩათვლით) სამყაროსთვის </a:t>
            </a:r>
            <a:r>
              <a:rPr lang="ka-GE" sz="4000" dirty="0" err="1">
                <a:solidFill>
                  <a:schemeClr val="tx1"/>
                </a:solidFill>
              </a:rPr>
              <a:t>სენსიტირური</a:t>
            </a:r>
            <a:r>
              <a:rPr lang="ka-GE" sz="4000" dirty="0">
                <a:solidFill>
                  <a:schemeClr val="tx1"/>
                </a:solidFill>
              </a:rPr>
              <a:t> პერიოდების გათვალისწინება;</a:t>
            </a:r>
            <a:endParaRPr lang="en-US" sz="4000" dirty="0">
              <a:solidFill>
                <a:schemeClr val="tx1"/>
              </a:solidFill>
            </a:endParaRPr>
          </a:p>
          <a:p>
            <a:pPr marL="285750" lvl="0" indent="-285750">
              <a:buFont typeface="Arial" panose="020B0604020202020204" pitchFamily="34" charset="0"/>
              <a:buChar char="•"/>
            </a:pPr>
            <a:r>
              <a:rPr lang="ka-GE" sz="4000" dirty="0">
                <a:solidFill>
                  <a:schemeClr val="tx1"/>
                </a:solidFill>
              </a:rPr>
              <a:t>წყლისა და წყალზე დამოკიდებულ სახეობებზე შესაძლო ზემოქმედების კონტროლის მიზნით, ზემოქმედების თავიდან აცილებასა და საჭიროების შემთხვევაში საკომპენსაციო  ღონისძიებების განსასაზღვრად  მოკლევადიანი (მშენებლობის პერიოდით შემოსაზღვრული) მონიტორინგის წარმოება; </a:t>
            </a:r>
            <a:endParaRPr lang="en-US" sz="4000" dirty="0">
              <a:solidFill>
                <a:schemeClr val="tx1"/>
              </a:solidFill>
            </a:endParaRPr>
          </a:p>
          <a:p>
            <a:pPr marL="285750" lvl="0" indent="-285750">
              <a:buFont typeface="Arial" panose="020B0604020202020204" pitchFamily="34" charset="0"/>
              <a:buChar char="•"/>
            </a:pPr>
            <a:r>
              <a:rPr lang="ka-GE" sz="4000" dirty="0">
                <a:solidFill>
                  <a:schemeClr val="tx1"/>
                </a:solidFill>
              </a:rPr>
              <a:t>თხრილების/ორმოების შემოღობვა ცხოველების ჩავარდნის/ დაზიანებისგან დასაცავად. დიდი ზომის ცხოველებისთვის (მსხვილფეხა საქონელი) გამოყენებული იქნება მკვეთრი ფერის ლენტი, მცირე ზომის ცხოველებისთვის - მეტალის, პლასტიკის ან სხვა მასალის ფარები/ღობე. მიუხედავად ამ ღონისძიებისა, სამუშაო ცვლის დასრულების შემდეგ თხრილში ჩაიდება ფიცრის ნატეხი ან ტოტები, შემთხვევით ჩავარდნილი მცირე ზომის ცხოველისთვის ამოსვლის საშუალების მისაცემად. გრუნტის </a:t>
            </a:r>
            <a:r>
              <a:rPr lang="ka-GE" sz="4000" dirty="0" err="1">
                <a:solidFill>
                  <a:schemeClr val="tx1"/>
                </a:solidFill>
              </a:rPr>
              <a:t>უკუჩაყრამდე</a:t>
            </a:r>
            <a:r>
              <a:rPr lang="ka-GE" sz="4000" dirty="0">
                <a:solidFill>
                  <a:schemeClr val="tx1"/>
                </a:solidFill>
              </a:rPr>
              <a:t> აუცილებლად მოხდება თხრილების  დათვალიერება; </a:t>
            </a:r>
            <a:endParaRPr lang="en-US" sz="4000" dirty="0">
              <a:solidFill>
                <a:schemeClr val="tx1"/>
              </a:solidFill>
            </a:endParaRPr>
          </a:p>
          <a:p>
            <a:pPr marL="285750" lvl="0" indent="-285750">
              <a:buFont typeface="Arial" panose="020B0604020202020204" pitchFamily="34" charset="0"/>
              <a:buChar char="•"/>
            </a:pPr>
            <a:r>
              <a:rPr lang="ka-GE" sz="4000" dirty="0">
                <a:solidFill>
                  <a:schemeClr val="tx1"/>
                </a:solidFill>
              </a:rPr>
              <a:t>ბრაკონიერობის აკრძალვა;</a:t>
            </a:r>
            <a:endParaRPr lang="en-US" sz="4000" dirty="0">
              <a:solidFill>
                <a:schemeClr val="tx1"/>
              </a:solidFill>
            </a:endParaRPr>
          </a:p>
          <a:p>
            <a:pPr marL="285750" lvl="0" indent="-285750">
              <a:buFont typeface="Arial" panose="020B0604020202020204" pitchFamily="34" charset="0"/>
              <a:buChar char="•"/>
            </a:pPr>
            <a:r>
              <a:rPr lang="ka-GE" sz="4000" dirty="0">
                <a:solidFill>
                  <a:schemeClr val="tx1"/>
                </a:solidFill>
              </a:rPr>
              <a:t>სამუშაოს წარმოებისას ორნითოლოგთან, დაცული ტერიტორიის  და სატყეო დეპარტამენტის წარმომადგენლებთან კონტაქტი და სპეციალისტების მიერ მონიტორინგის წარმოება;</a:t>
            </a:r>
            <a:endParaRPr lang="en-US" sz="4000" dirty="0">
              <a:solidFill>
                <a:schemeClr val="tx1"/>
              </a:solidFill>
            </a:endParaRPr>
          </a:p>
          <a:p>
            <a:pPr marL="285750" lvl="0" indent="-285750">
              <a:buFont typeface="Arial" panose="020B0604020202020204" pitchFamily="34" charset="0"/>
              <a:buChar char="•"/>
            </a:pPr>
            <a:r>
              <a:rPr lang="ka-GE" sz="4000" dirty="0">
                <a:solidFill>
                  <a:schemeClr val="tx1"/>
                </a:solidFill>
              </a:rPr>
              <a:t>სამუშაოების დასრულების შემდეგ სამშენებლო დერეფანში დაზიანებული მცენარეულობის აღდგენა;</a:t>
            </a:r>
            <a:endParaRPr lang="en-US" sz="4000" dirty="0">
              <a:solidFill>
                <a:schemeClr val="tx1"/>
              </a:solidFill>
            </a:endParaRPr>
          </a:p>
          <a:p>
            <a:endParaRPr lang="en-US" dirty="0"/>
          </a:p>
        </p:txBody>
      </p:sp>
    </p:spTree>
    <p:extLst>
      <p:ext uri="{BB962C8B-B14F-4D97-AF65-F5344CB8AC3E}">
        <p14:creationId xmlns:p14="http://schemas.microsoft.com/office/powerpoint/2010/main" val="17185461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39D3E1-AB12-43CD-916C-7B60F0F98FD1}"/>
              </a:ext>
            </a:extLst>
          </p:cNvPr>
          <p:cNvSpPr>
            <a:spLocks noGrp="1"/>
          </p:cNvSpPr>
          <p:nvPr>
            <p:ph type="title"/>
          </p:nvPr>
        </p:nvSpPr>
        <p:spPr>
          <a:xfrm>
            <a:off x="841248" y="89555"/>
            <a:ext cx="9742085" cy="491065"/>
          </a:xfrm>
        </p:spPr>
        <p:txBody>
          <a:bodyPr>
            <a:normAutofit fontScale="90000"/>
          </a:bodyPr>
          <a:lstStyle/>
          <a:p>
            <a:pPr algn="ctr"/>
            <a:r>
              <a:rPr lang="ka-GE" dirty="0"/>
              <a:t>სოციალურ გარემოზე ზემოქმედება</a:t>
            </a:r>
            <a:endParaRPr lang="en-US" dirty="0"/>
          </a:p>
        </p:txBody>
      </p:sp>
      <p:sp>
        <p:nvSpPr>
          <p:cNvPr id="4" name="Text Placeholder 3">
            <a:extLst>
              <a:ext uri="{FF2B5EF4-FFF2-40B4-BE49-F238E27FC236}">
                <a16:creationId xmlns:a16="http://schemas.microsoft.com/office/drawing/2014/main" xmlns="" id="{452BDAB9-A5AC-4781-A3BF-4F0B00274C01}"/>
              </a:ext>
            </a:extLst>
          </p:cNvPr>
          <p:cNvSpPr>
            <a:spLocks noGrp="1"/>
          </p:cNvSpPr>
          <p:nvPr>
            <p:ph type="body" sz="half" idx="2"/>
          </p:nvPr>
        </p:nvSpPr>
        <p:spPr>
          <a:xfrm>
            <a:off x="348792" y="876693"/>
            <a:ext cx="6495068" cy="4619133"/>
          </a:xfrm>
        </p:spPr>
        <p:txBody>
          <a:bodyPr>
            <a:noAutofit/>
          </a:bodyPr>
          <a:lstStyle/>
          <a:p>
            <a:r>
              <a:rPr lang="ka-GE" dirty="0">
                <a:solidFill>
                  <a:schemeClr val="tx1"/>
                </a:solidFill>
              </a:rPr>
              <a:t>პროექტით გათვალისწინებული სამუშაოების წარმოების და გზის ექსპლუატაციის პროცესში ზემოქმედება მოსახლეობაზე დაკავშირებული იქნება ვიბრაციის, ხმაურის, ემისიების წარმოქმნასთან. რეკონსტრუქციის ეტაპზე შესაძლებელია ადგილი ჰქონდეს გზაზე გადაადგილების დროებით შეზღუდვას. სამუშაოებმა შესაძლებელია გავლენა იქონიოს ინფრასტრუქტურაზე. სამშენებლო ტექნიკის გადაადგილებისას არსებობს კერძო საკუთრების </a:t>
            </a:r>
            <a:r>
              <a:rPr lang="ka-GE" dirty="0" err="1">
                <a:solidFill>
                  <a:schemeClr val="tx1"/>
                </a:solidFill>
              </a:rPr>
              <a:t>არაგანზრახ</a:t>
            </a:r>
            <a:r>
              <a:rPr lang="ka-GE" dirty="0">
                <a:solidFill>
                  <a:schemeClr val="tx1"/>
                </a:solidFill>
              </a:rPr>
              <a:t> დაზიანების გარკვეული რისკი. </a:t>
            </a:r>
            <a:endParaRPr lang="en-US" dirty="0">
              <a:solidFill>
                <a:schemeClr val="tx1"/>
              </a:solidFill>
            </a:endParaRPr>
          </a:p>
          <a:p>
            <a:r>
              <a:rPr lang="ka-GE" dirty="0">
                <a:solidFill>
                  <a:schemeClr val="tx1"/>
                </a:solidFill>
              </a:rPr>
              <a:t>სამშენებლო ტექნიკის გადაადგილებისას იარსებებს გზაზე ავარიების/ტრავმატიზმის, შრომის უსაფრთხოებასთან (სიმაღლეზე მუშაობა, მუშაობა დახურულ სივრცეში, სხვ.) დაკავშირებული რისკი. </a:t>
            </a:r>
            <a:endParaRPr lang="en-US" dirty="0">
              <a:solidFill>
                <a:schemeClr val="tx1"/>
              </a:solidFill>
            </a:endParaRPr>
          </a:p>
          <a:p>
            <a:r>
              <a:rPr lang="ka-GE" dirty="0">
                <a:solidFill>
                  <a:schemeClr val="tx1"/>
                </a:solidFill>
              </a:rPr>
              <a:t>გარკვეული დადებითი ეფექტი დაკავშირებული იქნება დროებით დასაქმებასთან (გზის რეკონსტრუქციის ეტაპზე). გზის ექსპლუატაციის ეტაპზე ასევე შესაძლებელია ადგილობრივი მაცხოვრებლების დასაქმება გზის თოვლისგან გასუფთავების, გზისპირების დასუფთავების, სხვა დახმარე სფეროებში. </a:t>
            </a:r>
            <a:endParaRPr lang="en-US" dirty="0">
              <a:solidFill>
                <a:schemeClr val="tx1"/>
              </a:solidFill>
            </a:endParaRPr>
          </a:p>
          <a:p>
            <a:r>
              <a:rPr lang="ka-GE" dirty="0">
                <a:solidFill>
                  <a:schemeClr val="tx1"/>
                </a:solidFill>
              </a:rPr>
              <a:t>სამუშაოების წარმოებისას იარსებებს შრომის უსაფრთხოებასთან დაკავშირებული რისკები. ზემოქმედების და რისკების შესამცირებლად უზრუნველყოფილი უნდა იყოს პერსონალის მიერ შრომის უსაფრთხოების ნორმების დაცვა, ინდივიდუალური დაცვის საშუალებების გამოყენება. სამუშაოების წარმართვის ადგილზე განთავსებული უნდა იყოს პირველი დახმარების ყუთები და </a:t>
            </a:r>
            <a:r>
              <a:rPr lang="ka-GE" dirty="0" err="1">
                <a:solidFill>
                  <a:schemeClr val="tx1"/>
                </a:solidFill>
              </a:rPr>
              <a:t>ცეცხლმაქრი</a:t>
            </a:r>
            <a:r>
              <a:rPr lang="ka-GE" dirty="0">
                <a:solidFill>
                  <a:schemeClr val="tx1"/>
                </a:solidFill>
              </a:rPr>
              <a:t> აღჭურვილობა.</a:t>
            </a:r>
            <a:endParaRPr lang="en-US" dirty="0">
              <a:solidFill>
                <a:schemeClr val="tx1"/>
              </a:solidFill>
            </a:endParaRPr>
          </a:p>
        </p:txBody>
      </p:sp>
      <p:sp>
        <p:nvSpPr>
          <p:cNvPr id="5" name="Slide Number Placeholder 4">
            <a:extLst>
              <a:ext uri="{FF2B5EF4-FFF2-40B4-BE49-F238E27FC236}">
                <a16:creationId xmlns:a16="http://schemas.microsoft.com/office/drawing/2014/main" xmlns="" id="{7D0CD7B8-019D-4AAA-88DB-65C3B2643BA4}"/>
              </a:ext>
            </a:extLst>
          </p:cNvPr>
          <p:cNvSpPr>
            <a:spLocks noGrp="1"/>
          </p:cNvSpPr>
          <p:nvPr>
            <p:ph type="sldNum" sz="quarter" idx="12"/>
          </p:nvPr>
        </p:nvSpPr>
        <p:spPr/>
        <p:txBody>
          <a:bodyPr>
            <a:normAutofit/>
          </a:bodyPr>
          <a:lstStyle/>
          <a:p>
            <a:fld id="{FA2CFB5E-3282-45F1-86C7-A491FDC33F49}" type="slidenum">
              <a:rPr lang="en-US" sz="2000" smtClean="0"/>
              <a:t>24</a:t>
            </a:fld>
            <a:endParaRPr lang="en-US" sz="2000" dirty="0"/>
          </a:p>
        </p:txBody>
      </p:sp>
      <p:pic>
        <p:nvPicPr>
          <p:cNvPr id="9" name="Content Placeholder 8">
            <a:extLst>
              <a:ext uri="{FF2B5EF4-FFF2-40B4-BE49-F238E27FC236}">
                <a16:creationId xmlns:a16="http://schemas.microsoft.com/office/drawing/2014/main" xmlns="" id="{4F60FDF1-8A65-483E-BB2F-D70A702C0BA8}"/>
              </a:ext>
            </a:extLst>
          </p:cNvPr>
          <p:cNvPicPr>
            <a:picLocks noGrp="1" noChangeAspect="1"/>
          </p:cNvPicPr>
          <p:nvPr>
            <p:ph idx="1"/>
          </p:nvPr>
        </p:nvPicPr>
        <p:blipFill>
          <a:blip r:embed="rId2"/>
          <a:stretch>
            <a:fillRect/>
          </a:stretch>
        </p:blipFill>
        <p:spPr>
          <a:xfrm>
            <a:off x="7129618" y="1348034"/>
            <a:ext cx="3966418" cy="3988372"/>
          </a:xfrm>
          <a:prstGeom prst="rect">
            <a:avLst/>
          </a:prstGeom>
        </p:spPr>
      </p:pic>
    </p:spTree>
    <p:extLst>
      <p:ext uri="{BB962C8B-B14F-4D97-AF65-F5344CB8AC3E}">
        <p14:creationId xmlns:p14="http://schemas.microsoft.com/office/powerpoint/2010/main" val="34577914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39D3E1-AB12-43CD-916C-7B60F0F98FD1}"/>
              </a:ext>
            </a:extLst>
          </p:cNvPr>
          <p:cNvSpPr>
            <a:spLocks noGrp="1"/>
          </p:cNvSpPr>
          <p:nvPr>
            <p:ph type="title"/>
          </p:nvPr>
        </p:nvSpPr>
        <p:spPr>
          <a:xfrm>
            <a:off x="850675" y="183822"/>
            <a:ext cx="9742085" cy="491065"/>
          </a:xfrm>
        </p:spPr>
        <p:txBody>
          <a:bodyPr>
            <a:normAutofit fontScale="90000"/>
          </a:bodyPr>
          <a:lstStyle/>
          <a:p>
            <a:pPr algn="ctr"/>
            <a:r>
              <a:rPr lang="ka-GE" dirty="0">
                <a:latin typeface="+mn-lt"/>
              </a:rPr>
              <a:t>შემარბილებელი ღონისძიებები</a:t>
            </a:r>
            <a:endParaRPr lang="en-US" dirty="0">
              <a:latin typeface="+mn-lt"/>
            </a:endParaRPr>
          </a:p>
        </p:txBody>
      </p:sp>
      <p:sp>
        <p:nvSpPr>
          <p:cNvPr id="4" name="Text Placeholder 3">
            <a:extLst>
              <a:ext uri="{FF2B5EF4-FFF2-40B4-BE49-F238E27FC236}">
                <a16:creationId xmlns:a16="http://schemas.microsoft.com/office/drawing/2014/main" xmlns="" id="{452BDAB9-A5AC-4781-A3BF-4F0B00274C01}"/>
              </a:ext>
            </a:extLst>
          </p:cNvPr>
          <p:cNvSpPr>
            <a:spLocks noGrp="1"/>
          </p:cNvSpPr>
          <p:nvPr>
            <p:ph type="body" sz="half" idx="2"/>
          </p:nvPr>
        </p:nvSpPr>
        <p:spPr>
          <a:xfrm>
            <a:off x="565608" y="763571"/>
            <a:ext cx="10356916" cy="5269584"/>
          </a:xfrm>
        </p:spPr>
        <p:txBody>
          <a:bodyPr>
            <a:normAutofit fontScale="70000" lnSpcReduction="20000"/>
          </a:bodyPr>
          <a:lstStyle/>
          <a:p>
            <a:endParaRPr lang="en-US" dirty="0"/>
          </a:p>
          <a:p>
            <a:r>
              <a:rPr lang="ka-GE" sz="2000" dirty="0">
                <a:solidFill>
                  <a:schemeClr val="tx1"/>
                </a:solidFill>
              </a:rPr>
              <a:t>სოციალურ გარემოზე უარყოფითი ზემოქმედების შემცირება/აღმოფხვრისთვის გასათვალისწინებელია:</a:t>
            </a:r>
            <a:endParaRPr lang="en-US" sz="2000" dirty="0">
              <a:solidFill>
                <a:schemeClr val="tx1"/>
              </a:solidFill>
            </a:endParaRPr>
          </a:p>
          <a:p>
            <a:pPr marL="342900" lvl="0" indent="-342900">
              <a:buFont typeface="Arial" panose="020B0604020202020204" pitchFamily="34" charset="0"/>
              <a:buChar char="•"/>
            </a:pPr>
            <a:r>
              <a:rPr lang="ka-GE" sz="2000" dirty="0">
                <a:solidFill>
                  <a:schemeClr val="tx1"/>
                </a:solidFill>
              </a:rPr>
              <a:t>ხმაურის, ჰაერის ხარისხის, წყალზე, ნიადაგზე, მცენარეულ საფარზე ზემოქმედების შემარბილებელი ღონისძიებების შესრულება; </a:t>
            </a:r>
            <a:endParaRPr lang="en-US" sz="2000" dirty="0">
              <a:solidFill>
                <a:schemeClr val="tx1"/>
              </a:solidFill>
            </a:endParaRPr>
          </a:p>
          <a:p>
            <a:pPr marL="342900" lvl="0" indent="-342900">
              <a:buFont typeface="Arial" panose="020B0604020202020204" pitchFamily="34" charset="0"/>
              <a:buChar char="•"/>
            </a:pPr>
            <a:r>
              <a:rPr lang="ka-GE" sz="2000" dirty="0">
                <a:solidFill>
                  <a:schemeClr val="tx1"/>
                </a:solidFill>
              </a:rPr>
              <a:t>ვიბრაციის მუდმივი კონტროლი </a:t>
            </a:r>
            <a:r>
              <a:rPr lang="ka-GE" sz="2000" dirty="0" err="1">
                <a:solidFill>
                  <a:schemeClr val="tx1"/>
                </a:solidFill>
              </a:rPr>
              <a:t>სენსიტიურ</a:t>
            </a:r>
            <a:r>
              <a:rPr lang="ka-GE" sz="2000" dirty="0">
                <a:solidFill>
                  <a:schemeClr val="tx1"/>
                </a:solidFill>
              </a:rPr>
              <a:t> უბნებზე მუშაობისას. მშენებლობის/მუშაობის მეთოდის შეცვლა თუ ამის საჭიროება იქნება; </a:t>
            </a:r>
            <a:endParaRPr lang="en-US" sz="2000" dirty="0">
              <a:solidFill>
                <a:schemeClr val="tx1"/>
              </a:solidFill>
            </a:endParaRPr>
          </a:p>
          <a:p>
            <a:pPr marL="342900" lvl="0" indent="-342900">
              <a:buFont typeface="Arial" panose="020B0604020202020204" pitchFamily="34" charset="0"/>
              <a:buChar char="•"/>
            </a:pPr>
            <a:r>
              <a:rPr lang="ka-GE" sz="2000" dirty="0">
                <a:solidFill>
                  <a:schemeClr val="tx1"/>
                </a:solidFill>
              </a:rPr>
              <a:t>გასაჩივრების მექანიზმის საზოგადოებისთვის გაცნობა და შესრულება; </a:t>
            </a:r>
            <a:endParaRPr lang="en-US" sz="2000" dirty="0">
              <a:solidFill>
                <a:schemeClr val="tx1"/>
              </a:solidFill>
            </a:endParaRPr>
          </a:p>
          <a:p>
            <a:pPr marL="342900" lvl="0" indent="-342900">
              <a:buFont typeface="Arial" panose="020B0604020202020204" pitchFamily="34" charset="0"/>
              <a:buChar char="•"/>
            </a:pPr>
            <a:r>
              <a:rPr lang="ka-GE" sz="2000" dirty="0">
                <a:solidFill>
                  <a:schemeClr val="tx1"/>
                </a:solidFill>
              </a:rPr>
              <a:t>ტრანსპორტის მოძრაობის და ნარჩენების მართვის გეგმების მომზადება და შესრულება; </a:t>
            </a:r>
            <a:endParaRPr lang="en-US" sz="2000" dirty="0">
              <a:solidFill>
                <a:schemeClr val="tx1"/>
              </a:solidFill>
            </a:endParaRPr>
          </a:p>
          <a:p>
            <a:pPr marL="342900" lvl="0" indent="-342900">
              <a:buFont typeface="Arial" panose="020B0604020202020204" pitchFamily="34" charset="0"/>
              <a:buChar char="•"/>
            </a:pPr>
            <a:r>
              <a:rPr lang="ka-GE" sz="2000" dirty="0">
                <a:solidFill>
                  <a:schemeClr val="tx1"/>
                </a:solidFill>
              </a:rPr>
              <a:t>ადგილობრივი მოსახლეობის დასაქმების შესაძლებლობისდაგვარად ხელისშეწყობა; </a:t>
            </a:r>
            <a:endParaRPr lang="en-US" sz="2000" dirty="0">
              <a:solidFill>
                <a:schemeClr val="tx1"/>
              </a:solidFill>
            </a:endParaRPr>
          </a:p>
          <a:p>
            <a:pPr marL="342900" lvl="0" indent="-342900">
              <a:buFont typeface="Arial" panose="020B0604020202020204" pitchFamily="34" charset="0"/>
              <a:buChar char="•"/>
            </a:pPr>
            <a:r>
              <a:rPr lang="ka-GE" sz="2000" dirty="0">
                <a:solidFill>
                  <a:schemeClr val="tx1"/>
                </a:solidFill>
              </a:rPr>
              <a:t>მუშაობის საათების დაცვა. დადგენილთან შედარებით უფრო ხანგრძლივი მუშაობის საჭიროების შემთხვევაში მოსახლეობის ინფორმირება სამუშაოს დაწყების და ხანგრძლივობის შესახებ; </a:t>
            </a:r>
            <a:endParaRPr lang="en-US" sz="2000" dirty="0">
              <a:solidFill>
                <a:schemeClr val="tx1"/>
              </a:solidFill>
            </a:endParaRPr>
          </a:p>
          <a:p>
            <a:pPr marL="342900" lvl="0" indent="-342900">
              <a:buFont typeface="Arial" panose="020B0604020202020204" pitchFamily="34" charset="0"/>
              <a:buChar char="•"/>
            </a:pPr>
            <a:r>
              <a:rPr lang="ka-GE" sz="2000" dirty="0">
                <a:solidFill>
                  <a:schemeClr val="tx1"/>
                </a:solidFill>
              </a:rPr>
              <a:t>დასახლებული პუნქტების საზღვრებში ტექნიკის მოძრაობა წინასწარ განსაზღვრული ოპტიმალური სიჩქარით;. </a:t>
            </a:r>
            <a:endParaRPr lang="en-US" sz="2000" dirty="0">
              <a:solidFill>
                <a:schemeClr val="tx1"/>
              </a:solidFill>
            </a:endParaRPr>
          </a:p>
          <a:p>
            <a:pPr marL="342900" lvl="0" indent="-342900">
              <a:buFont typeface="Arial" panose="020B0604020202020204" pitchFamily="34" charset="0"/>
              <a:buChar char="•"/>
            </a:pPr>
            <a:r>
              <a:rPr lang="ka-GE" sz="2000" dirty="0">
                <a:solidFill>
                  <a:schemeClr val="tx1"/>
                </a:solidFill>
              </a:rPr>
              <a:t>არსებული გზაზე მოძრაობის შეზღუდვის შემთხვევაში - ალტერნატიული მისასვლელი/სამოძრაო გზის არსებობის უზრუნველყოფა; </a:t>
            </a:r>
            <a:endParaRPr lang="en-US" sz="2000" dirty="0">
              <a:solidFill>
                <a:schemeClr val="tx1"/>
              </a:solidFill>
            </a:endParaRPr>
          </a:p>
          <a:p>
            <a:pPr marL="342900" lvl="0" indent="-342900">
              <a:buFont typeface="Arial" panose="020B0604020202020204" pitchFamily="34" charset="0"/>
              <a:buChar char="•"/>
            </a:pPr>
            <a:r>
              <a:rPr lang="ka-GE" sz="2000" dirty="0">
                <a:solidFill>
                  <a:schemeClr val="tx1"/>
                </a:solidFill>
              </a:rPr>
              <a:t>შემთხვევით დაზიანებული კერძო საკუთრების და/ან ინფრასტრუქტურის აღდგენა. </a:t>
            </a:r>
            <a:endParaRPr lang="en-US" sz="2000" dirty="0">
              <a:solidFill>
                <a:schemeClr val="tx1"/>
              </a:solidFill>
            </a:endParaRPr>
          </a:p>
          <a:p>
            <a:pPr marL="342900" lvl="0" indent="-342900">
              <a:buFont typeface="Arial" panose="020B0604020202020204" pitchFamily="34" charset="0"/>
              <a:buChar char="•"/>
            </a:pPr>
            <a:r>
              <a:rPr lang="ka-GE" sz="2000" dirty="0">
                <a:solidFill>
                  <a:schemeClr val="tx1"/>
                </a:solidFill>
              </a:rPr>
              <a:t>უსაფრთხოების უზრუნველსაყოფად გამაფრთხილებელი ნიშნების დაყენება. საფრთხის შემცველი უბნების შემოღობვა. </a:t>
            </a:r>
            <a:endParaRPr lang="en-US" sz="2000" dirty="0">
              <a:solidFill>
                <a:schemeClr val="tx1"/>
              </a:solidFill>
            </a:endParaRPr>
          </a:p>
          <a:p>
            <a:endParaRPr lang="en-US" dirty="0"/>
          </a:p>
        </p:txBody>
      </p:sp>
      <p:sp>
        <p:nvSpPr>
          <p:cNvPr id="5" name="Slide Number Placeholder 4">
            <a:extLst>
              <a:ext uri="{FF2B5EF4-FFF2-40B4-BE49-F238E27FC236}">
                <a16:creationId xmlns:a16="http://schemas.microsoft.com/office/drawing/2014/main" xmlns="" id="{7D0CD7B8-019D-4AAA-88DB-65C3B2643BA4}"/>
              </a:ext>
            </a:extLst>
          </p:cNvPr>
          <p:cNvSpPr>
            <a:spLocks noGrp="1"/>
          </p:cNvSpPr>
          <p:nvPr>
            <p:ph type="sldNum" sz="quarter" idx="12"/>
          </p:nvPr>
        </p:nvSpPr>
        <p:spPr/>
        <p:txBody>
          <a:bodyPr>
            <a:normAutofit/>
          </a:bodyPr>
          <a:lstStyle/>
          <a:p>
            <a:fld id="{FA2CFB5E-3282-45F1-86C7-A491FDC33F49}" type="slidenum">
              <a:rPr lang="en-US" sz="2000" smtClean="0"/>
              <a:t>25</a:t>
            </a:fld>
            <a:endParaRPr lang="en-US" sz="2000" dirty="0"/>
          </a:p>
        </p:txBody>
      </p:sp>
    </p:spTree>
    <p:extLst>
      <p:ext uri="{BB962C8B-B14F-4D97-AF65-F5344CB8AC3E}">
        <p14:creationId xmlns:p14="http://schemas.microsoft.com/office/powerpoint/2010/main" val="3113724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480256-A2C6-46CE-BF14-6221D7D7A964}"/>
              </a:ext>
            </a:extLst>
          </p:cNvPr>
          <p:cNvSpPr>
            <a:spLocks noGrp="1"/>
          </p:cNvSpPr>
          <p:nvPr>
            <p:ph type="title"/>
          </p:nvPr>
        </p:nvSpPr>
        <p:spPr>
          <a:xfrm>
            <a:off x="1600200" y="1723548"/>
            <a:ext cx="9692640" cy="1428929"/>
          </a:xfrm>
        </p:spPr>
        <p:txBody>
          <a:bodyPr/>
          <a:lstStyle/>
          <a:p>
            <a:r>
              <a:rPr lang="ka-GE" dirty="0">
                <a:latin typeface="+mn-lt"/>
              </a:rPr>
              <a:t>გმადლობთ</a:t>
            </a:r>
            <a:r>
              <a:rPr lang="ka-GE" dirty="0"/>
              <a:t> ყურადღებისთვის</a:t>
            </a:r>
            <a:endParaRPr lang="en-US" dirty="0"/>
          </a:p>
        </p:txBody>
      </p:sp>
      <p:sp>
        <p:nvSpPr>
          <p:cNvPr id="3" name="Slide Number Placeholder 2">
            <a:extLst>
              <a:ext uri="{FF2B5EF4-FFF2-40B4-BE49-F238E27FC236}">
                <a16:creationId xmlns:a16="http://schemas.microsoft.com/office/drawing/2014/main" xmlns="" id="{D26576DD-BB70-4BBD-B9A7-35C19BC50E44}"/>
              </a:ext>
            </a:extLst>
          </p:cNvPr>
          <p:cNvSpPr>
            <a:spLocks noGrp="1"/>
          </p:cNvSpPr>
          <p:nvPr>
            <p:ph type="sldNum" sz="quarter" idx="12"/>
          </p:nvPr>
        </p:nvSpPr>
        <p:spPr/>
        <p:txBody>
          <a:bodyPr>
            <a:normAutofit/>
          </a:bodyPr>
          <a:lstStyle/>
          <a:p>
            <a:fld id="{FA2CFB5E-3282-45F1-86C7-A491FDC33F49}" type="slidenum">
              <a:rPr lang="en-US" sz="2000" smtClean="0"/>
              <a:t>26</a:t>
            </a:fld>
            <a:endParaRPr lang="en-US" sz="2000" dirty="0"/>
          </a:p>
        </p:txBody>
      </p:sp>
    </p:spTree>
    <p:extLst>
      <p:ext uri="{BB962C8B-B14F-4D97-AF65-F5344CB8AC3E}">
        <p14:creationId xmlns:p14="http://schemas.microsoft.com/office/powerpoint/2010/main" val="23381855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rmAutofit lnSpcReduction="10000"/>
          </a:bodyPr>
          <a:lstStyle/>
          <a:p>
            <a:fld id="{FA2CFB5E-3282-45F1-86C7-A491FDC33F49}" type="slidenum">
              <a:rPr lang="en-US" smtClean="0"/>
              <a:t>3</a:t>
            </a:fld>
            <a:endParaRPr lang="en-US"/>
          </a:p>
        </p:txBody>
      </p:sp>
      <p:sp>
        <p:nvSpPr>
          <p:cNvPr id="5" name="TextBox 4"/>
          <p:cNvSpPr txBox="1"/>
          <p:nvPr/>
        </p:nvSpPr>
        <p:spPr>
          <a:xfrm>
            <a:off x="877551" y="532604"/>
            <a:ext cx="9692640" cy="6109558"/>
          </a:xfrm>
          <a:prstGeom prst="rect">
            <a:avLst/>
          </a:prstGeom>
          <a:noFill/>
        </p:spPr>
        <p:txBody>
          <a:bodyPr wrap="square" rtlCol="0">
            <a:spAutoFit/>
          </a:bodyPr>
          <a:lstStyle/>
          <a:p>
            <a:pPr marL="285750" indent="-285750">
              <a:lnSpc>
                <a:spcPct val="200000"/>
              </a:lnSpc>
              <a:buFont typeface="Wingdings" panose="05000000000000000000" pitchFamily="2" charset="2"/>
              <a:buChar char="Ø"/>
            </a:pPr>
            <a:r>
              <a:rPr lang="ka-GE" dirty="0"/>
              <a:t>სკოპინგი – პროცედურა, რომელიც განსაზღვრავს გარემოზე </a:t>
            </a:r>
            <a:r>
              <a:rPr lang="ka-GE" dirty="0" smtClean="0"/>
              <a:t>ზემოქმედების შეფასებისთვის </a:t>
            </a:r>
            <a:r>
              <a:rPr lang="ka-GE" dirty="0"/>
              <a:t>მოსაპოვებელი და შესასწავლი ინფორმაციის ჩამონათვალს</a:t>
            </a:r>
            <a:r>
              <a:rPr lang="ka-GE" dirty="0" smtClean="0"/>
              <a:t>;</a:t>
            </a:r>
          </a:p>
          <a:p>
            <a:pPr marL="285750" indent="-285750">
              <a:lnSpc>
                <a:spcPct val="200000"/>
              </a:lnSpc>
              <a:buFont typeface="Wingdings" panose="05000000000000000000" pitchFamily="2" charset="2"/>
              <a:buChar char="Ø"/>
            </a:pPr>
            <a:r>
              <a:rPr lang="ka-GE" dirty="0"/>
              <a:t>სკოპინგის ანგარიში – წინასწარი დოკუმენტი, რომელიც </a:t>
            </a:r>
            <a:r>
              <a:rPr lang="ka-GE" dirty="0" smtClean="0"/>
              <a:t>საქმიანობის განმახორციელებელმა </a:t>
            </a:r>
            <a:r>
              <a:rPr lang="ka-GE" dirty="0"/>
              <a:t>ან/და კონსულტანტმა მოამზადა და რომლის </a:t>
            </a:r>
            <a:r>
              <a:rPr lang="ka-GE" dirty="0" smtClean="0"/>
              <a:t>საფუძველზეც სამინისტრო </a:t>
            </a:r>
            <a:r>
              <a:rPr lang="ka-GE" dirty="0"/>
              <a:t>გასცემს სკოპინგის დასკვნას</a:t>
            </a:r>
            <a:r>
              <a:rPr lang="ka-GE" dirty="0" smtClean="0"/>
              <a:t>;</a:t>
            </a:r>
          </a:p>
          <a:p>
            <a:pPr marL="285750" indent="-285750">
              <a:lnSpc>
                <a:spcPct val="200000"/>
              </a:lnSpc>
              <a:buFont typeface="Wingdings" panose="05000000000000000000" pitchFamily="2" charset="2"/>
              <a:buChar char="Ø"/>
            </a:pPr>
            <a:r>
              <a:rPr lang="ka-GE" dirty="0"/>
              <a:t>სამინისტროს მიერ გაცემული სკოპინგის დასკვნის საფუძველზე </a:t>
            </a:r>
            <a:r>
              <a:rPr lang="ka-GE" dirty="0" smtClean="0"/>
              <a:t>საქმიანობის განმახორციელებლი </a:t>
            </a:r>
            <a:r>
              <a:rPr lang="ka-GE" dirty="0"/>
              <a:t>ამზადებს გარემოზე ზემოქმედების შეფასების ანგარიშს</a:t>
            </a:r>
            <a:r>
              <a:rPr lang="ka-GE" dirty="0" smtClean="0"/>
              <a:t>.</a:t>
            </a:r>
          </a:p>
          <a:p>
            <a:pPr marL="285750" indent="-285750">
              <a:lnSpc>
                <a:spcPct val="200000"/>
              </a:lnSpc>
              <a:buFont typeface="Wingdings" panose="05000000000000000000" pitchFamily="2" charset="2"/>
              <a:buChar char="Ø"/>
            </a:pPr>
            <a:r>
              <a:rPr lang="ka-GE" dirty="0"/>
              <a:t>სამინისტროს მიერ სკოპინგის დასკვნის დამტკიცების შემდეგ </a:t>
            </a:r>
            <a:r>
              <a:rPr lang="ka-GE" dirty="0" smtClean="0"/>
              <a:t>საქმიანობის განმახორციელებელი </a:t>
            </a:r>
            <a:r>
              <a:rPr lang="ka-GE" dirty="0"/>
              <a:t>ან/და კონსულტანტი სკოპინგის დასკვნის საფუძველზე </a:t>
            </a:r>
            <a:r>
              <a:rPr lang="ka-GE" dirty="0" smtClean="0"/>
              <a:t>ამზადებს გარემოზე </a:t>
            </a:r>
            <a:r>
              <a:rPr lang="ka-GE" dirty="0"/>
              <a:t>ზემოქმედების შეფასების ანგარიშს და უზრუნველყობს მის </a:t>
            </a:r>
            <a:r>
              <a:rPr lang="ka-GE" dirty="0" smtClean="0"/>
              <a:t>სამინისტროში წარმოდგენას</a:t>
            </a:r>
            <a:r>
              <a:rPr lang="ka-GE" dirty="0"/>
              <a:t>, რომლის საფუძველზეც გაიცემა გარემოსდაცვითი გადაწყვეტილება.</a:t>
            </a:r>
            <a:endParaRPr lang="en-US" dirty="0"/>
          </a:p>
        </p:txBody>
      </p:sp>
    </p:spTree>
    <p:extLst>
      <p:ext uri="{BB962C8B-B14F-4D97-AF65-F5344CB8AC3E}">
        <p14:creationId xmlns:p14="http://schemas.microsoft.com/office/powerpoint/2010/main" val="3349501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061082-0350-4DDC-BA8E-89445D9EED08}"/>
              </a:ext>
            </a:extLst>
          </p:cNvPr>
          <p:cNvSpPr>
            <a:spLocks noGrp="1"/>
          </p:cNvSpPr>
          <p:nvPr>
            <p:ph type="title"/>
          </p:nvPr>
        </p:nvSpPr>
        <p:spPr>
          <a:xfrm>
            <a:off x="461913" y="16429"/>
            <a:ext cx="10803118" cy="661434"/>
          </a:xfrm>
        </p:spPr>
        <p:txBody>
          <a:bodyPr>
            <a:normAutofit/>
          </a:bodyPr>
          <a:lstStyle/>
          <a:p>
            <a:r>
              <a:rPr lang="ka-GE" sz="3200" dirty="0">
                <a:latin typeface="+mn-lt"/>
              </a:rPr>
              <a:t>პროექტის აღწერა</a:t>
            </a:r>
            <a:endParaRPr lang="en-US" sz="3200" dirty="0">
              <a:latin typeface="+mn-lt"/>
            </a:endParaRPr>
          </a:p>
        </p:txBody>
      </p:sp>
      <p:sp>
        <p:nvSpPr>
          <p:cNvPr id="3" name="Content Placeholder 2">
            <a:extLst>
              <a:ext uri="{FF2B5EF4-FFF2-40B4-BE49-F238E27FC236}">
                <a16:creationId xmlns:a16="http://schemas.microsoft.com/office/drawing/2014/main" xmlns="" id="{C7FDD95D-AA77-42DA-9050-7F706E5862AE}"/>
              </a:ext>
            </a:extLst>
          </p:cNvPr>
          <p:cNvSpPr>
            <a:spLocks noGrp="1"/>
          </p:cNvSpPr>
          <p:nvPr>
            <p:ph idx="1"/>
          </p:nvPr>
        </p:nvSpPr>
        <p:spPr>
          <a:xfrm>
            <a:off x="461912" y="772998"/>
            <a:ext cx="3682731" cy="5184742"/>
          </a:xfrm>
        </p:spPr>
        <p:txBody>
          <a:bodyPr>
            <a:normAutofit fontScale="92500"/>
          </a:bodyPr>
          <a:lstStyle/>
          <a:p>
            <a:r>
              <a:rPr lang="ka-GE" dirty="0">
                <a:solidFill>
                  <a:schemeClr val="tx1"/>
                </a:solidFill>
              </a:rPr>
              <a:t>პროექტის განხორციელება დაგეგმილია ხარაგაულისა და საჩხერის მუნიციპალიტეტებში. საპროექტო გზა საჩხერის მუნიციპალიტეტში მდებარე </a:t>
            </a:r>
            <a:r>
              <a:rPr lang="ka-GE" dirty="0" err="1">
                <a:solidFill>
                  <a:schemeClr val="tx1"/>
                </a:solidFill>
              </a:rPr>
              <a:t>სოფ</a:t>
            </a:r>
            <a:r>
              <a:rPr lang="ka-GE" dirty="0">
                <a:solidFill>
                  <a:schemeClr val="tx1"/>
                </a:solidFill>
              </a:rPr>
              <a:t>. </a:t>
            </a:r>
            <a:r>
              <a:rPr lang="ka-GE" dirty="0" err="1">
                <a:solidFill>
                  <a:schemeClr val="tx1"/>
                </a:solidFill>
              </a:rPr>
              <a:t>ლიჩიდან</a:t>
            </a:r>
            <a:r>
              <a:rPr lang="ka-GE" dirty="0">
                <a:solidFill>
                  <a:schemeClr val="tx1"/>
                </a:solidFill>
              </a:rPr>
              <a:t> მდინარე ძირულას ხეობის გავლით </a:t>
            </a:r>
            <a:r>
              <a:rPr lang="ka-GE" dirty="0" err="1">
                <a:solidFill>
                  <a:schemeClr val="tx1"/>
                </a:solidFill>
              </a:rPr>
              <a:t>ხაგარაულის</a:t>
            </a:r>
            <a:r>
              <a:rPr lang="ka-GE" dirty="0">
                <a:solidFill>
                  <a:schemeClr val="tx1"/>
                </a:solidFill>
              </a:rPr>
              <a:t> მუნიციპალიტეტში უკავშირდება საერთაშორისო მნიშვნელობის - თბილისის-სენაკი-ლესელიძე </a:t>
            </a:r>
            <a:r>
              <a:rPr lang="en-US" dirty="0">
                <a:solidFill>
                  <a:schemeClr val="tx1"/>
                </a:solidFill>
              </a:rPr>
              <a:t>E60 </a:t>
            </a:r>
            <a:r>
              <a:rPr lang="ka-GE" dirty="0">
                <a:solidFill>
                  <a:schemeClr val="tx1"/>
                </a:solidFill>
              </a:rPr>
              <a:t>საავტომობილო გზას.</a:t>
            </a:r>
            <a:endParaRPr lang="en-US" dirty="0">
              <a:solidFill>
                <a:schemeClr val="tx1"/>
              </a:solidFill>
            </a:endParaRPr>
          </a:p>
          <a:p>
            <a:r>
              <a:rPr lang="ka-GE" dirty="0">
                <a:solidFill>
                  <a:schemeClr val="tx1"/>
                </a:solidFill>
              </a:rPr>
              <a:t>სარეკონსტრუქციო გზაზე მოეწყობა ასფალტ-ბეტონის საფარი. </a:t>
            </a:r>
          </a:p>
          <a:p>
            <a:endParaRPr lang="en-US" dirty="0"/>
          </a:p>
        </p:txBody>
      </p:sp>
      <p:pic>
        <p:nvPicPr>
          <p:cNvPr id="4" name="Picture 3">
            <a:extLst>
              <a:ext uri="{FF2B5EF4-FFF2-40B4-BE49-F238E27FC236}">
                <a16:creationId xmlns:a16="http://schemas.microsoft.com/office/drawing/2014/main" xmlns="" id="{68157E38-064B-42B8-9062-009B32233AB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44643" y="677863"/>
            <a:ext cx="6847009" cy="5402426"/>
          </a:xfrm>
          <a:prstGeom prst="rect">
            <a:avLst/>
          </a:prstGeom>
          <a:noFill/>
          <a:ln>
            <a:noFill/>
          </a:ln>
        </p:spPr>
      </p:pic>
      <p:sp>
        <p:nvSpPr>
          <p:cNvPr id="5" name="Slide Number Placeholder 4">
            <a:extLst>
              <a:ext uri="{FF2B5EF4-FFF2-40B4-BE49-F238E27FC236}">
                <a16:creationId xmlns:a16="http://schemas.microsoft.com/office/drawing/2014/main" xmlns="" id="{7C336AC1-0697-44B5-B24A-8D60157DF222}"/>
              </a:ext>
            </a:extLst>
          </p:cNvPr>
          <p:cNvSpPr>
            <a:spLocks noGrp="1"/>
          </p:cNvSpPr>
          <p:nvPr>
            <p:ph type="sldNum" sz="quarter" idx="12"/>
          </p:nvPr>
        </p:nvSpPr>
        <p:spPr/>
        <p:txBody>
          <a:bodyPr>
            <a:normAutofit/>
          </a:bodyPr>
          <a:lstStyle/>
          <a:p>
            <a:fld id="{FA2CFB5E-3282-45F1-86C7-A491FDC33F49}" type="slidenum">
              <a:rPr lang="en-US" sz="2000" smtClean="0"/>
              <a:t>4</a:t>
            </a:fld>
            <a:endParaRPr lang="en-US" sz="2000" dirty="0"/>
          </a:p>
        </p:txBody>
      </p:sp>
    </p:spTree>
    <p:extLst>
      <p:ext uri="{BB962C8B-B14F-4D97-AF65-F5344CB8AC3E}">
        <p14:creationId xmlns:p14="http://schemas.microsoft.com/office/powerpoint/2010/main" val="12461100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D6FFE6-21B3-41C9-B84A-0363D6554577}"/>
              </a:ext>
            </a:extLst>
          </p:cNvPr>
          <p:cNvSpPr>
            <a:spLocks noGrp="1"/>
          </p:cNvSpPr>
          <p:nvPr>
            <p:ph type="title"/>
          </p:nvPr>
        </p:nvSpPr>
        <p:spPr>
          <a:xfrm>
            <a:off x="841248" y="155542"/>
            <a:ext cx="10348368" cy="608029"/>
          </a:xfrm>
        </p:spPr>
        <p:txBody>
          <a:bodyPr>
            <a:normAutofit/>
          </a:bodyPr>
          <a:lstStyle/>
          <a:p>
            <a:r>
              <a:rPr lang="ka-GE" dirty="0">
                <a:latin typeface="+mn-lt"/>
              </a:rPr>
              <a:t>პროექტის</a:t>
            </a:r>
            <a:r>
              <a:rPr lang="ka-GE" dirty="0"/>
              <a:t> აღწერა</a:t>
            </a:r>
            <a:endParaRPr lang="en-US" dirty="0"/>
          </a:p>
        </p:txBody>
      </p:sp>
      <p:pic>
        <p:nvPicPr>
          <p:cNvPr id="6" name="Content Placeholder 5">
            <a:extLst>
              <a:ext uri="{FF2B5EF4-FFF2-40B4-BE49-F238E27FC236}">
                <a16:creationId xmlns:a16="http://schemas.microsoft.com/office/drawing/2014/main" xmlns="" id="{AE5C7F75-B326-4303-8B6E-53FD6AFBFE42}"/>
              </a:ext>
            </a:extLst>
          </p:cNvPr>
          <p:cNvPicPr>
            <a:picLocks noGrp="1" noChangeAspect="1"/>
          </p:cNvPicPr>
          <p:nvPr>
            <p:ph idx="1"/>
          </p:nvPr>
        </p:nvPicPr>
        <p:blipFill>
          <a:blip r:embed="rId2"/>
          <a:stretch>
            <a:fillRect/>
          </a:stretch>
        </p:blipFill>
        <p:spPr>
          <a:xfrm>
            <a:off x="4672216" y="867266"/>
            <a:ext cx="6620624" cy="4977353"/>
          </a:xfrm>
          <a:prstGeom prst="rect">
            <a:avLst/>
          </a:prstGeom>
        </p:spPr>
      </p:pic>
      <p:sp>
        <p:nvSpPr>
          <p:cNvPr id="4" name="Text Placeholder 3">
            <a:extLst>
              <a:ext uri="{FF2B5EF4-FFF2-40B4-BE49-F238E27FC236}">
                <a16:creationId xmlns:a16="http://schemas.microsoft.com/office/drawing/2014/main" xmlns="" id="{B45CAE3D-2F32-4FEF-B2CA-C9108F075F7A}"/>
              </a:ext>
            </a:extLst>
          </p:cNvPr>
          <p:cNvSpPr>
            <a:spLocks noGrp="1"/>
          </p:cNvSpPr>
          <p:nvPr>
            <p:ph type="body" sz="half" idx="2"/>
          </p:nvPr>
        </p:nvSpPr>
        <p:spPr>
          <a:xfrm>
            <a:off x="367645" y="867266"/>
            <a:ext cx="4392891" cy="5304934"/>
          </a:xfrm>
        </p:spPr>
        <p:txBody>
          <a:bodyPr>
            <a:normAutofit fontScale="92500"/>
          </a:bodyPr>
          <a:lstStyle/>
          <a:p>
            <a:r>
              <a:rPr lang="ka-GE" sz="1600" dirty="0">
                <a:solidFill>
                  <a:schemeClr val="tx1"/>
                </a:solidFill>
              </a:rPr>
              <a:t>საპროექტო გზის საერთო სიგრძე 15.58 კმ-ს შეადგენს, რომელიც დაყოფილია სამ მონაკვეთად:</a:t>
            </a:r>
          </a:p>
          <a:p>
            <a:pPr marL="285750" indent="-285750">
              <a:buFont typeface="Arial" panose="020B0604020202020204" pitchFamily="34" charset="0"/>
              <a:buChar char="•"/>
            </a:pPr>
            <a:r>
              <a:rPr lang="ka-GE" sz="1600" dirty="0">
                <a:solidFill>
                  <a:schemeClr val="tx1"/>
                </a:solidFill>
              </a:rPr>
              <a:t>პირველი მონაკვეთი - 8.18 კმ - მდებარეობს სოფელ </a:t>
            </a:r>
            <a:r>
              <a:rPr lang="ka-GE" sz="1600" dirty="0" err="1">
                <a:solidFill>
                  <a:schemeClr val="tx1"/>
                </a:solidFill>
              </a:rPr>
              <a:t>ლიჩიდან</a:t>
            </a:r>
            <a:r>
              <a:rPr lang="ka-GE" sz="1600" dirty="0">
                <a:solidFill>
                  <a:schemeClr val="tx1"/>
                </a:solidFill>
              </a:rPr>
              <a:t> სოფელ </a:t>
            </a:r>
            <a:r>
              <a:rPr lang="ka-GE" sz="1600" dirty="0" err="1">
                <a:solidFill>
                  <a:schemeClr val="tx1"/>
                </a:solidFill>
              </a:rPr>
              <a:t>ნადაბურამდე</a:t>
            </a:r>
            <a:r>
              <a:rPr lang="ka-GE" sz="1600" dirty="0">
                <a:solidFill>
                  <a:schemeClr val="tx1"/>
                </a:solidFill>
              </a:rPr>
              <a:t>, წარმოადგენს გრუნტის გზას;</a:t>
            </a:r>
          </a:p>
          <a:p>
            <a:pPr marL="285750" indent="-285750">
              <a:buFont typeface="Arial" panose="020B0604020202020204" pitchFamily="34" charset="0"/>
              <a:buChar char="•"/>
            </a:pPr>
            <a:r>
              <a:rPr lang="ka-GE" sz="1600" dirty="0">
                <a:solidFill>
                  <a:schemeClr val="tx1"/>
                </a:solidFill>
              </a:rPr>
              <a:t>მეორე მონაკვეთი - 5.3 კმ - მდებარეობს სოფლე </a:t>
            </a:r>
            <a:r>
              <a:rPr lang="ka-GE" sz="1600" dirty="0" err="1">
                <a:solidFill>
                  <a:schemeClr val="tx1"/>
                </a:solidFill>
              </a:rPr>
              <a:t>ნადაბურიდან</a:t>
            </a:r>
            <a:r>
              <a:rPr lang="ka-GE" sz="1600" dirty="0">
                <a:solidFill>
                  <a:schemeClr val="tx1"/>
                </a:solidFill>
              </a:rPr>
              <a:t> სოფელ </a:t>
            </a:r>
            <a:r>
              <a:rPr lang="ka-GE" sz="1600" dirty="0" err="1">
                <a:solidFill>
                  <a:schemeClr val="tx1"/>
                </a:solidFill>
              </a:rPr>
              <a:t>ციცქიურამდე</a:t>
            </a:r>
            <a:r>
              <a:rPr lang="ka-GE" sz="1600" dirty="0">
                <a:solidFill>
                  <a:schemeClr val="tx1"/>
                </a:solidFill>
              </a:rPr>
              <a:t>, გზის ამ მონაკვეთზე სოფლის განვითარების პროგრამის ფარგლებში დასრულებულია ბეტონის საფარის დაგება და ხელოვნური ნაგებობების მოწყობა;</a:t>
            </a:r>
          </a:p>
          <a:p>
            <a:pPr marL="285750" indent="-285750">
              <a:buFont typeface="Arial" panose="020B0604020202020204" pitchFamily="34" charset="0"/>
              <a:buChar char="•"/>
            </a:pPr>
            <a:r>
              <a:rPr lang="ka-GE" sz="1600" dirty="0">
                <a:solidFill>
                  <a:schemeClr val="tx1"/>
                </a:solidFill>
              </a:rPr>
              <a:t>მესამე მონაკვეთი - 2.1 კმ - მდებარეობს სოფელ </a:t>
            </a:r>
            <a:r>
              <a:rPr lang="ka-GE" sz="1600" dirty="0" err="1">
                <a:solidFill>
                  <a:schemeClr val="tx1"/>
                </a:solidFill>
              </a:rPr>
              <a:t>ციცქიურიდან</a:t>
            </a:r>
            <a:r>
              <a:rPr lang="ka-GE" sz="1600" dirty="0">
                <a:solidFill>
                  <a:schemeClr val="tx1"/>
                </a:solidFill>
              </a:rPr>
              <a:t> ცენტრალურ მაგისტრალამდე (თბილისი-სენაკი-ლესელიძე </a:t>
            </a:r>
            <a:r>
              <a:rPr lang="en-US" sz="1600" dirty="0">
                <a:solidFill>
                  <a:schemeClr val="tx1"/>
                </a:solidFill>
              </a:rPr>
              <a:t>E60) </a:t>
            </a:r>
            <a:r>
              <a:rPr lang="ka-GE" sz="1600" dirty="0">
                <a:solidFill>
                  <a:schemeClr val="tx1"/>
                </a:solidFill>
              </a:rPr>
              <a:t>და წარმოადგენს გრუნტის გზას</a:t>
            </a:r>
            <a:r>
              <a:rPr lang="ka-GE" dirty="0">
                <a:solidFill>
                  <a:schemeClr val="tx1"/>
                </a:solidFill>
              </a:rPr>
              <a:t>. </a:t>
            </a:r>
          </a:p>
          <a:p>
            <a:endParaRPr lang="en-US" dirty="0"/>
          </a:p>
        </p:txBody>
      </p:sp>
      <p:sp>
        <p:nvSpPr>
          <p:cNvPr id="5" name="Slide Number Placeholder 4">
            <a:extLst>
              <a:ext uri="{FF2B5EF4-FFF2-40B4-BE49-F238E27FC236}">
                <a16:creationId xmlns:a16="http://schemas.microsoft.com/office/drawing/2014/main" xmlns="" id="{BFE913DC-BBF6-491A-9402-C35FCAE1159C}"/>
              </a:ext>
            </a:extLst>
          </p:cNvPr>
          <p:cNvSpPr>
            <a:spLocks noGrp="1"/>
          </p:cNvSpPr>
          <p:nvPr>
            <p:ph type="sldNum" sz="quarter" idx="12"/>
          </p:nvPr>
        </p:nvSpPr>
        <p:spPr/>
        <p:txBody>
          <a:bodyPr>
            <a:normAutofit/>
          </a:bodyPr>
          <a:lstStyle/>
          <a:p>
            <a:fld id="{FA2CFB5E-3282-45F1-86C7-A491FDC33F49}" type="slidenum">
              <a:rPr lang="en-US" sz="2000" smtClean="0"/>
              <a:t>5</a:t>
            </a:fld>
            <a:endParaRPr lang="en-US" sz="2000" dirty="0"/>
          </a:p>
        </p:txBody>
      </p:sp>
    </p:spTree>
    <p:extLst>
      <p:ext uri="{BB962C8B-B14F-4D97-AF65-F5344CB8AC3E}">
        <p14:creationId xmlns:p14="http://schemas.microsoft.com/office/powerpoint/2010/main" val="12547646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E86EF4-A857-4A54-B522-2C59B4FB8729}"/>
              </a:ext>
            </a:extLst>
          </p:cNvPr>
          <p:cNvSpPr>
            <a:spLocks noGrp="1"/>
          </p:cNvSpPr>
          <p:nvPr>
            <p:ph type="title"/>
          </p:nvPr>
        </p:nvSpPr>
        <p:spPr>
          <a:xfrm>
            <a:off x="841248" y="115478"/>
            <a:ext cx="9742085" cy="570322"/>
          </a:xfrm>
        </p:spPr>
        <p:txBody>
          <a:bodyPr/>
          <a:lstStyle/>
          <a:p>
            <a:r>
              <a:rPr lang="ka-GE" dirty="0">
                <a:latin typeface="+mn-lt"/>
              </a:rPr>
              <a:t>პროექტის აღწერა</a:t>
            </a:r>
            <a:endParaRPr lang="en-US" dirty="0">
              <a:latin typeface="+mn-lt"/>
            </a:endParaRPr>
          </a:p>
        </p:txBody>
      </p:sp>
      <p:pic>
        <p:nvPicPr>
          <p:cNvPr id="6" name="Content Placeholder 5">
            <a:extLst>
              <a:ext uri="{FF2B5EF4-FFF2-40B4-BE49-F238E27FC236}">
                <a16:creationId xmlns:a16="http://schemas.microsoft.com/office/drawing/2014/main" xmlns="" id="{CE7E0A3E-BF15-4004-A4EA-803360D8F9E7}"/>
              </a:ext>
            </a:extLst>
          </p:cNvPr>
          <p:cNvPicPr>
            <a:picLocks noGrp="1" noChangeAspect="1"/>
          </p:cNvPicPr>
          <p:nvPr>
            <p:ph idx="1"/>
          </p:nvPr>
        </p:nvPicPr>
        <p:blipFill>
          <a:blip r:embed="rId2"/>
          <a:stretch>
            <a:fillRect/>
          </a:stretch>
        </p:blipFill>
        <p:spPr>
          <a:xfrm>
            <a:off x="5104118" y="4205579"/>
            <a:ext cx="2764681" cy="2072031"/>
          </a:xfrm>
          <a:prstGeom prst="rect">
            <a:avLst/>
          </a:prstGeom>
        </p:spPr>
      </p:pic>
      <p:sp>
        <p:nvSpPr>
          <p:cNvPr id="4" name="Text Placeholder 3">
            <a:extLst>
              <a:ext uri="{FF2B5EF4-FFF2-40B4-BE49-F238E27FC236}">
                <a16:creationId xmlns:a16="http://schemas.microsoft.com/office/drawing/2014/main" xmlns="" id="{1FCE5695-BBE5-4411-814A-020E13D280B6}"/>
              </a:ext>
            </a:extLst>
          </p:cNvPr>
          <p:cNvSpPr>
            <a:spLocks noGrp="1"/>
          </p:cNvSpPr>
          <p:nvPr>
            <p:ph type="body" sz="half" idx="2"/>
          </p:nvPr>
        </p:nvSpPr>
        <p:spPr>
          <a:xfrm>
            <a:off x="518475" y="970961"/>
            <a:ext cx="4506012" cy="5306649"/>
          </a:xfrm>
        </p:spPr>
        <p:txBody>
          <a:bodyPr>
            <a:normAutofit/>
          </a:bodyPr>
          <a:lstStyle/>
          <a:p>
            <a:r>
              <a:rPr lang="ka-GE" sz="1600" b="1" dirty="0"/>
              <a:t>პირველი მონაკვეთი</a:t>
            </a:r>
          </a:p>
          <a:p>
            <a:r>
              <a:rPr lang="ka-GE" sz="1600" dirty="0">
                <a:solidFill>
                  <a:schemeClr val="tx1"/>
                </a:solidFill>
              </a:rPr>
              <a:t>საპროექტო გზის პირველი მონაკვეთი იწყება საჩხერის მუნიციპალიტეტის სოფელ ლიჩის ცენტრში, საჯარო სკოლის </a:t>
            </a:r>
            <a:r>
              <a:rPr lang="ka-GE" sz="1600" dirty="0" err="1">
                <a:solidFill>
                  <a:schemeClr val="tx1"/>
                </a:solidFill>
              </a:rPr>
              <a:t>მიმდებარედ</a:t>
            </a:r>
            <a:r>
              <a:rPr lang="ka-GE" sz="1600" dirty="0">
                <a:solidFill>
                  <a:schemeClr val="tx1"/>
                </a:solidFill>
              </a:rPr>
              <a:t> არსებული რეაბილიტირებული ბეტონის გზის ბოლოდან და სრულდება სოფელ </a:t>
            </a:r>
            <a:r>
              <a:rPr lang="ka-GE" sz="1600" dirty="0" err="1">
                <a:solidFill>
                  <a:schemeClr val="tx1"/>
                </a:solidFill>
              </a:rPr>
              <a:t>ნადაბურთან</a:t>
            </a:r>
            <a:r>
              <a:rPr lang="ka-GE" sz="1600" dirty="0">
                <a:solidFill>
                  <a:schemeClr val="tx1"/>
                </a:solidFill>
              </a:rPr>
              <a:t>-მდინარე ძირულაზე არსებულ </a:t>
            </a:r>
            <a:r>
              <a:rPr lang="ka-GE" sz="1600" dirty="0" err="1">
                <a:solidFill>
                  <a:schemeClr val="tx1"/>
                </a:solidFill>
              </a:rPr>
              <a:t>საფეხმავლო</a:t>
            </a:r>
            <a:r>
              <a:rPr lang="ka-GE" sz="1600" dirty="0">
                <a:solidFill>
                  <a:schemeClr val="tx1"/>
                </a:solidFill>
              </a:rPr>
              <a:t> ხიდთან</a:t>
            </a:r>
            <a:r>
              <a:rPr lang="en-US" sz="1600" dirty="0">
                <a:solidFill>
                  <a:schemeClr val="tx1"/>
                </a:solidFill>
              </a:rPr>
              <a:t>. </a:t>
            </a:r>
            <a:endParaRPr lang="ka-GE" sz="1600" dirty="0">
              <a:solidFill>
                <a:schemeClr val="tx1"/>
              </a:solidFill>
            </a:endParaRPr>
          </a:p>
          <a:p>
            <a:r>
              <a:rPr lang="ka-GE" sz="1600" dirty="0">
                <a:solidFill>
                  <a:schemeClr val="tx1"/>
                </a:solidFill>
              </a:rPr>
              <a:t>გზის პირველი მონაკვეთის ამჟამინდელი სიგანე 3,5-4 მ-ია. </a:t>
            </a:r>
          </a:p>
          <a:p>
            <a:r>
              <a:rPr lang="ka-GE" sz="1600" dirty="0">
                <a:solidFill>
                  <a:schemeClr val="tx1"/>
                </a:solidFill>
              </a:rPr>
              <a:t>პირველ მონაკვეთს რეკონსტრუქციის შედეგად ექნება შემდეგი პარამეტრები:</a:t>
            </a:r>
          </a:p>
          <a:p>
            <a:pPr marL="285750" indent="-285750">
              <a:buFont typeface="Arial" panose="020B0604020202020204" pitchFamily="34" charset="0"/>
              <a:buChar char="•"/>
            </a:pPr>
            <a:r>
              <a:rPr lang="ka-GE" sz="1600" dirty="0">
                <a:solidFill>
                  <a:schemeClr val="tx1"/>
                </a:solidFill>
              </a:rPr>
              <a:t>მიწის </a:t>
            </a:r>
            <a:r>
              <a:rPr lang="ka-GE" sz="1600" dirty="0" err="1">
                <a:solidFill>
                  <a:schemeClr val="tx1"/>
                </a:solidFill>
              </a:rPr>
              <a:t>ვაკისის</a:t>
            </a:r>
            <a:r>
              <a:rPr lang="ka-GE" sz="1600" dirty="0">
                <a:solidFill>
                  <a:schemeClr val="tx1"/>
                </a:solidFill>
              </a:rPr>
              <a:t> სიგანე - 6.0-8.0 მ</a:t>
            </a:r>
          </a:p>
          <a:p>
            <a:pPr marL="285750" indent="-285750">
              <a:buFont typeface="Arial" panose="020B0604020202020204" pitchFamily="34" charset="0"/>
              <a:buChar char="•"/>
            </a:pPr>
            <a:r>
              <a:rPr lang="ka-GE" sz="1600" dirty="0">
                <a:solidFill>
                  <a:schemeClr val="tx1"/>
                </a:solidFill>
              </a:rPr>
              <a:t>სავალი ნაწილის სიგანე – 4.5 მ</a:t>
            </a:r>
          </a:p>
          <a:p>
            <a:pPr marL="285750" indent="-285750">
              <a:buFont typeface="Arial" panose="020B0604020202020204" pitchFamily="34" charset="0"/>
              <a:buChar char="•"/>
            </a:pPr>
            <a:r>
              <a:rPr lang="ka-GE" sz="1600" dirty="0">
                <a:solidFill>
                  <a:schemeClr val="tx1"/>
                </a:solidFill>
              </a:rPr>
              <a:t>გვერდულების სიგანე - 0.5-1.0 მ</a:t>
            </a:r>
          </a:p>
          <a:p>
            <a:endParaRPr lang="en-US" dirty="0"/>
          </a:p>
          <a:p>
            <a:endParaRPr lang="en-US" sz="1600" dirty="0"/>
          </a:p>
        </p:txBody>
      </p:sp>
      <p:sp>
        <p:nvSpPr>
          <p:cNvPr id="5" name="Slide Number Placeholder 4">
            <a:extLst>
              <a:ext uri="{FF2B5EF4-FFF2-40B4-BE49-F238E27FC236}">
                <a16:creationId xmlns:a16="http://schemas.microsoft.com/office/drawing/2014/main" xmlns="" id="{120103DB-35F1-43A0-AD68-E6005DF70E97}"/>
              </a:ext>
            </a:extLst>
          </p:cNvPr>
          <p:cNvSpPr>
            <a:spLocks noGrp="1"/>
          </p:cNvSpPr>
          <p:nvPr>
            <p:ph type="sldNum" sz="quarter" idx="12"/>
          </p:nvPr>
        </p:nvSpPr>
        <p:spPr/>
        <p:txBody>
          <a:bodyPr>
            <a:normAutofit/>
          </a:bodyPr>
          <a:lstStyle/>
          <a:p>
            <a:fld id="{FA2CFB5E-3282-45F1-86C7-A491FDC33F49}" type="slidenum">
              <a:rPr lang="en-US" sz="2000" smtClean="0"/>
              <a:t>6</a:t>
            </a:fld>
            <a:endParaRPr lang="en-US" sz="2000" dirty="0"/>
          </a:p>
        </p:txBody>
      </p:sp>
      <p:pic>
        <p:nvPicPr>
          <p:cNvPr id="7" name="Picture 6">
            <a:extLst>
              <a:ext uri="{FF2B5EF4-FFF2-40B4-BE49-F238E27FC236}">
                <a16:creationId xmlns:a16="http://schemas.microsoft.com/office/drawing/2014/main" xmlns="" id="{7D74499E-A246-4245-AA74-ED2776DA3306}"/>
              </a:ext>
            </a:extLst>
          </p:cNvPr>
          <p:cNvPicPr>
            <a:picLocks noChangeAspect="1"/>
          </p:cNvPicPr>
          <p:nvPr/>
        </p:nvPicPr>
        <p:blipFill>
          <a:blip r:embed="rId3"/>
          <a:stretch>
            <a:fillRect/>
          </a:stretch>
        </p:blipFill>
        <p:spPr>
          <a:xfrm>
            <a:off x="8099260" y="4205578"/>
            <a:ext cx="2764683" cy="2072032"/>
          </a:xfrm>
          <a:prstGeom prst="rect">
            <a:avLst/>
          </a:prstGeom>
        </p:spPr>
      </p:pic>
      <p:pic>
        <p:nvPicPr>
          <p:cNvPr id="8" name="Picture 7">
            <a:extLst>
              <a:ext uri="{FF2B5EF4-FFF2-40B4-BE49-F238E27FC236}">
                <a16:creationId xmlns:a16="http://schemas.microsoft.com/office/drawing/2014/main" xmlns="" id="{794F0516-47ED-45EB-9B86-B20F913862B1}"/>
              </a:ext>
            </a:extLst>
          </p:cNvPr>
          <p:cNvPicPr>
            <a:picLocks noChangeAspect="1"/>
          </p:cNvPicPr>
          <p:nvPr/>
        </p:nvPicPr>
        <p:blipFill>
          <a:blip r:embed="rId4"/>
          <a:stretch>
            <a:fillRect/>
          </a:stretch>
        </p:blipFill>
        <p:spPr>
          <a:xfrm>
            <a:off x="5230752" y="115478"/>
            <a:ext cx="5633192" cy="3987130"/>
          </a:xfrm>
          <a:prstGeom prst="rect">
            <a:avLst/>
          </a:prstGeom>
        </p:spPr>
      </p:pic>
    </p:spTree>
    <p:extLst>
      <p:ext uri="{BB962C8B-B14F-4D97-AF65-F5344CB8AC3E}">
        <p14:creationId xmlns:p14="http://schemas.microsoft.com/office/powerpoint/2010/main" val="9668503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87E320-28DA-4CC0-AF95-B291BBCE0EC5}"/>
              </a:ext>
            </a:extLst>
          </p:cNvPr>
          <p:cNvSpPr>
            <a:spLocks noGrp="1"/>
          </p:cNvSpPr>
          <p:nvPr>
            <p:ph type="title"/>
          </p:nvPr>
        </p:nvSpPr>
        <p:spPr>
          <a:xfrm>
            <a:off x="841247" y="0"/>
            <a:ext cx="9742085" cy="491065"/>
          </a:xfrm>
        </p:spPr>
        <p:txBody>
          <a:bodyPr>
            <a:normAutofit fontScale="90000"/>
          </a:bodyPr>
          <a:lstStyle/>
          <a:p>
            <a:r>
              <a:rPr lang="ka-GE" dirty="0">
                <a:latin typeface="+mn-lt"/>
              </a:rPr>
              <a:t>პროექტის</a:t>
            </a:r>
            <a:r>
              <a:rPr lang="ka-GE" dirty="0"/>
              <a:t> აღწერა</a:t>
            </a:r>
            <a:endParaRPr lang="en-US" dirty="0"/>
          </a:p>
        </p:txBody>
      </p:sp>
      <p:pic>
        <p:nvPicPr>
          <p:cNvPr id="6" name="Content Placeholder 5">
            <a:extLst>
              <a:ext uri="{FF2B5EF4-FFF2-40B4-BE49-F238E27FC236}">
                <a16:creationId xmlns:a16="http://schemas.microsoft.com/office/drawing/2014/main" xmlns="" id="{F0DD5604-8E31-4D10-8629-12F6E6D85377}"/>
              </a:ext>
            </a:extLst>
          </p:cNvPr>
          <p:cNvPicPr>
            <a:picLocks noGrp="1" noChangeAspect="1"/>
          </p:cNvPicPr>
          <p:nvPr>
            <p:ph idx="1"/>
          </p:nvPr>
        </p:nvPicPr>
        <p:blipFill>
          <a:blip r:embed="rId2"/>
          <a:stretch>
            <a:fillRect/>
          </a:stretch>
        </p:blipFill>
        <p:spPr>
          <a:xfrm>
            <a:off x="5717951" y="491064"/>
            <a:ext cx="5221207" cy="3649170"/>
          </a:xfrm>
          <a:prstGeom prst="rect">
            <a:avLst/>
          </a:prstGeom>
        </p:spPr>
      </p:pic>
      <p:sp>
        <p:nvSpPr>
          <p:cNvPr id="4" name="Text Placeholder 3">
            <a:extLst>
              <a:ext uri="{FF2B5EF4-FFF2-40B4-BE49-F238E27FC236}">
                <a16:creationId xmlns:a16="http://schemas.microsoft.com/office/drawing/2014/main" xmlns="" id="{35ACA76A-F55C-4E37-93E8-8DAF35585AA3}"/>
              </a:ext>
            </a:extLst>
          </p:cNvPr>
          <p:cNvSpPr>
            <a:spLocks noGrp="1"/>
          </p:cNvSpPr>
          <p:nvPr>
            <p:ph type="body" sz="half" idx="2"/>
          </p:nvPr>
        </p:nvSpPr>
        <p:spPr>
          <a:xfrm>
            <a:off x="499620" y="685800"/>
            <a:ext cx="5147035" cy="5564172"/>
          </a:xfrm>
        </p:spPr>
        <p:txBody>
          <a:bodyPr>
            <a:normAutofit fontScale="92500"/>
          </a:bodyPr>
          <a:lstStyle/>
          <a:p>
            <a:r>
              <a:rPr lang="ka-GE" sz="1600" b="1" dirty="0"/>
              <a:t>მეორე მონაკვეთი</a:t>
            </a:r>
          </a:p>
          <a:p>
            <a:r>
              <a:rPr lang="ka-GE" dirty="0">
                <a:solidFill>
                  <a:schemeClr val="tx1"/>
                </a:solidFill>
              </a:rPr>
              <a:t>მეორე მონაკვეთის სიგრძეა 5.3 კმ, სადაც დაგებულია ცემენტ-ბეტონის საფარი. გზის მეორე მონაკვეთის პარამეტრებია:  </a:t>
            </a:r>
            <a:endParaRPr lang="en-US" dirty="0">
              <a:solidFill>
                <a:schemeClr val="tx1"/>
              </a:solidFill>
            </a:endParaRPr>
          </a:p>
          <a:p>
            <a:pPr marL="285750" lvl="0" indent="-285750">
              <a:buFont typeface="Arial" panose="020B0604020202020204" pitchFamily="34" charset="0"/>
              <a:buChar char="•"/>
            </a:pPr>
            <a:r>
              <a:rPr lang="ka-GE" dirty="0" err="1">
                <a:solidFill>
                  <a:schemeClr val="tx1"/>
                </a:solidFill>
              </a:rPr>
              <a:t>ვაკისის</a:t>
            </a:r>
            <a:r>
              <a:rPr lang="ka-GE" dirty="0">
                <a:solidFill>
                  <a:schemeClr val="tx1"/>
                </a:solidFill>
              </a:rPr>
              <a:t> სიგანე -  5.0 მ</a:t>
            </a:r>
            <a:endParaRPr lang="en-US" dirty="0">
              <a:solidFill>
                <a:schemeClr val="tx1"/>
              </a:solidFill>
            </a:endParaRPr>
          </a:p>
          <a:p>
            <a:pPr marL="285750" lvl="0" indent="-285750">
              <a:buFont typeface="Arial" panose="020B0604020202020204" pitchFamily="34" charset="0"/>
              <a:buChar char="•"/>
            </a:pPr>
            <a:r>
              <a:rPr lang="ka-GE" dirty="0">
                <a:solidFill>
                  <a:schemeClr val="tx1"/>
                </a:solidFill>
              </a:rPr>
              <a:t>სავალი ნაწილის სიგანე – 3.0 მ </a:t>
            </a:r>
            <a:endParaRPr lang="en-US" dirty="0">
              <a:solidFill>
                <a:schemeClr val="tx1"/>
              </a:solidFill>
            </a:endParaRPr>
          </a:p>
          <a:p>
            <a:pPr marL="285750" lvl="0" indent="-285750">
              <a:buFont typeface="Arial" panose="020B0604020202020204" pitchFamily="34" charset="0"/>
              <a:buChar char="•"/>
            </a:pPr>
            <a:r>
              <a:rPr lang="ka-GE" dirty="0">
                <a:solidFill>
                  <a:schemeClr val="tx1"/>
                </a:solidFill>
              </a:rPr>
              <a:t>გვერდულების სიგანე - 0.5-1.0 მ</a:t>
            </a:r>
            <a:endParaRPr lang="en-US" dirty="0">
              <a:solidFill>
                <a:schemeClr val="tx1"/>
              </a:solidFill>
            </a:endParaRPr>
          </a:p>
          <a:p>
            <a:r>
              <a:rPr lang="ka-GE" dirty="0">
                <a:solidFill>
                  <a:schemeClr val="tx1"/>
                </a:solidFill>
              </a:rPr>
              <a:t>მეორე მონაკვეთზე ასევე გათვალისწინებულია გაბიონის </a:t>
            </a:r>
            <a:r>
              <a:rPr lang="ka-GE" dirty="0" err="1">
                <a:solidFill>
                  <a:schemeClr val="tx1"/>
                </a:solidFill>
              </a:rPr>
              <a:t>ნაპირდამცავი</a:t>
            </a:r>
            <a:r>
              <a:rPr lang="ka-GE" dirty="0">
                <a:solidFill>
                  <a:schemeClr val="tx1"/>
                </a:solidFill>
              </a:rPr>
              <a:t> კედლის მოწყობა - სიგრძით 84 მ და სიმაღლით 2 მ.</a:t>
            </a:r>
          </a:p>
          <a:p>
            <a:pPr lvl="0"/>
            <a:r>
              <a:rPr lang="ka-GE" dirty="0">
                <a:solidFill>
                  <a:schemeClr val="tx1"/>
                </a:solidFill>
              </a:rPr>
              <a:t>ასევე იწარმოებს შემდეგი </a:t>
            </a:r>
            <a:r>
              <a:rPr lang="ka-GE" dirty="0" err="1">
                <a:solidFill>
                  <a:schemeClr val="tx1"/>
                </a:solidFill>
              </a:rPr>
              <a:t>სამუშოები</a:t>
            </a:r>
            <a:r>
              <a:rPr lang="ka-GE" dirty="0">
                <a:solidFill>
                  <a:schemeClr val="tx1"/>
                </a:solidFill>
              </a:rPr>
              <a:t>:</a:t>
            </a:r>
          </a:p>
          <a:p>
            <a:pPr marL="285750" lvl="0" indent="-285750">
              <a:buFont typeface="Arial" panose="020B0604020202020204" pitchFamily="34" charset="0"/>
              <a:buChar char="•"/>
            </a:pPr>
            <a:r>
              <a:rPr lang="ka-GE" dirty="0">
                <a:solidFill>
                  <a:schemeClr val="tx1"/>
                </a:solidFill>
              </a:rPr>
              <a:t>გვერდულებისა და </a:t>
            </a:r>
            <a:r>
              <a:rPr lang="ka-GE" dirty="0" err="1">
                <a:solidFill>
                  <a:schemeClr val="tx1"/>
                </a:solidFill>
              </a:rPr>
              <a:t>კიუვეტების</a:t>
            </a:r>
            <a:r>
              <a:rPr lang="ka-GE" dirty="0">
                <a:solidFill>
                  <a:schemeClr val="tx1"/>
                </a:solidFill>
              </a:rPr>
              <a:t> გაწმენდა-320 მ</a:t>
            </a:r>
            <a:r>
              <a:rPr lang="ka-GE" baseline="30000" dirty="0">
                <a:solidFill>
                  <a:schemeClr val="tx1"/>
                </a:solidFill>
              </a:rPr>
              <a:t>3</a:t>
            </a:r>
            <a:r>
              <a:rPr lang="ka-GE" dirty="0">
                <a:solidFill>
                  <a:schemeClr val="tx1"/>
                </a:solidFill>
              </a:rPr>
              <a:t>;</a:t>
            </a:r>
            <a:endParaRPr lang="en-US" dirty="0">
              <a:solidFill>
                <a:schemeClr val="tx1"/>
              </a:solidFill>
            </a:endParaRPr>
          </a:p>
          <a:p>
            <a:pPr marL="285750" lvl="0" indent="-285750">
              <a:buFont typeface="Arial" panose="020B0604020202020204" pitchFamily="34" charset="0"/>
              <a:buChar char="•"/>
            </a:pPr>
            <a:r>
              <a:rPr lang="ka-GE" dirty="0">
                <a:solidFill>
                  <a:schemeClr val="tx1"/>
                </a:solidFill>
              </a:rPr>
              <a:t>დამჯდარ და ჩარეცხილ უბნებზე გვერდულების მიყრა-270 მ</a:t>
            </a:r>
            <a:r>
              <a:rPr lang="ka-GE" baseline="30000" dirty="0">
                <a:solidFill>
                  <a:schemeClr val="tx1"/>
                </a:solidFill>
              </a:rPr>
              <a:t>3</a:t>
            </a:r>
            <a:r>
              <a:rPr lang="ka-GE" dirty="0">
                <a:solidFill>
                  <a:schemeClr val="tx1"/>
                </a:solidFill>
              </a:rPr>
              <a:t>;</a:t>
            </a:r>
            <a:endParaRPr lang="en-US" dirty="0">
              <a:solidFill>
                <a:schemeClr val="tx1"/>
              </a:solidFill>
            </a:endParaRPr>
          </a:p>
          <a:p>
            <a:pPr marL="285750" lvl="0" indent="-285750">
              <a:buFont typeface="Arial" panose="020B0604020202020204" pitchFamily="34" charset="0"/>
              <a:buChar char="•"/>
            </a:pPr>
            <a:r>
              <a:rPr lang="ka-GE" dirty="0">
                <a:solidFill>
                  <a:schemeClr val="tx1"/>
                </a:solidFill>
              </a:rPr>
              <a:t>მილების გაწმენდა და შეკეთება-10 ც;</a:t>
            </a:r>
            <a:endParaRPr lang="en-US" dirty="0">
              <a:solidFill>
                <a:schemeClr val="tx1"/>
              </a:solidFill>
            </a:endParaRPr>
          </a:p>
          <a:p>
            <a:pPr marL="285750" lvl="0" indent="-285750">
              <a:buFont typeface="Arial" panose="020B0604020202020204" pitchFamily="34" charset="0"/>
              <a:buChar char="•"/>
            </a:pPr>
            <a:r>
              <a:rPr lang="ka-GE" dirty="0">
                <a:solidFill>
                  <a:schemeClr val="tx1"/>
                </a:solidFill>
              </a:rPr>
              <a:t>საგზაო ნიშნებით აღჭურვა და სავალი ნაწილის მონიშვნა; </a:t>
            </a:r>
            <a:endParaRPr lang="en-US" dirty="0">
              <a:solidFill>
                <a:schemeClr val="tx1"/>
              </a:solidFill>
            </a:endParaRPr>
          </a:p>
          <a:p>
            <a:pPr marL="285750" lvl="0" indent="-285750">
              <a:buFont typeface="Arial" panose="020B0604020202020204" pitchFamily="34" charset="0"/>
              <a:buChar char="•"/>
            </a:pPr>
            <a:r>
              <a:rPr lang="ka-GE" dirty="0">
                <a:solidFill>
                  <a:schemeClr val="tx1"/>
                </a:solidFill>
              </a:rPr>
              <a:t>ლითონის </a:t>
            </a:r>
            <a:r>
              <a:rPr lang="ka-GE" dirty="0" err="1">
                <a:solidFill>
                  <a:schemeClr val="tx1"/>
                </a:solidFill>
              </a:rPr>
              <a:t>მრუდხაზოვანი</a:t>
            </a:r>
            <a:r>
              <a:rPr lang="ka-GE" dirty="0">
                <a:solidFill>
                  <a:schemeClr val="tx1"/>
                </a:solidFill>
              </a:rPr>
              <a:t> </a:t>
            </a:r>
            <a:r>
              <a:rPr lang="ka-GE" dirty="0" err="1">
                <a:solidFill>
                  <a:schemeClr val="tx1"/>
                </a:solidFill>
              </a:rPr>
              <a:t>ძელებიანი</a:t>
            </a:r>
            <a:r>
              <a:rPr lang="ka-GE" dirty="0">
                <a:solidFill>
                  <a:schemeClr val="tx1"/>
                </a:solidFill>
              </a:rPr>
              <a:t> ზღუდარით შემოფარგვლა.</a:t>
            </a:r>
            <a:endParaRPr lang="en-US" dirty="0">
              <a:solidFill>
                <a:schemeClr val="tx1"/>
              </a:solidFill>
            </a:endParaRPr>
          </a:p>
          <a:p>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xmlns="" id="{0E65C968-008D-4870-803F-2D553A21BD95}"/>
              </a:ext>
            </a:extLst>
          </p:cNvPr>
          <p:cNvSpPr>
            <a:spLocks noGrp="1"/>
          </p:cNvSpPr>
          <p:nvPr>
            <p:ph type="sldNum" sz="quarter" idx="12"/>
          </p:nvPr>
        </p:nvSpPr>
        <p:spPr/>
        <p:txBody>
          <a:bodyPr>
            <a:normAutofit/>
          </a:bodyPr>
          <a:lstStyle/>
          <a:p>
            <a:fld id="{FA2CFB5E-3282-45F1-86C7-A491FDC33F49}" type="slidenum">
              <a:rPr lang="en-US" sz="2000" smtClean="0"/>
              <a:t>7</a:t>
            </a:fld>
            <a:endParaRPr lang="en-US" sz="2000" dirty="0"/>
          </a:p>
        </p:txBody>
      </p:sp>
      <p:pic>
        <p:nvPicPr>
          <p:cNvPr id="7" name="Picture 6">
            <a:extLst>
              <a:ext uri="{FF2B5EF4-FFF2-40B4-BE49-F238E27FC236}">
                <a16:creationId xmlns:a16="http://schemas.microsoft.com/office/drawing/2014/main" xmlns="" id="{8E85BC96-447A-44AB-83D6-D19CB9037A62}"/>
              </a:ext>
            </a:extLst>
          </p:cNvPr>
          <p:cNvPicPr>
            <a:picLocks noChangeAspect="1"/>
          </p:cNvPicPr>
          <p:nvPr/>
        </p:nvPicPr>
        <p:blipFill>
          <a:blip r:embed="rId3"/>
          <a:stretch>
            <a:fillRect/>
          </a:stretch>
        </p:blipFill>
        <p:spPr>
          <a:xfrm>
            <a:off x="5744536" y="4379898"/>
            <a:ext cx="2498948" cy="1870074"/>
          </a:xfrm>
          <a:prstGeom prst="rect">
            <a:avLst/>
          </a:prstGeom>
        </p:spPr>
      </p:pic>
      <p:pic>
        <p:nvPicPr>
          <p:cNvPr id="8" name="Picture 7">
            <a:extLst>
              <a:ext uri="{FF2B5EF4-FFF2-40B4-BE49-F238E27FC236}">
                <a16:creationId xmlns:a16="http://schemas.microsoft.com/office/drawing/2014/main" xmlns="" id="{3CC02D9C-463A-42E8-AB40-624303093FCC}"/>
              </a:ext>
            </a:extLst>
          </p:cNvPr>
          <p:cNvPicPr>
            <a:picLocks noChangeAspect="1"/>
          </p:cNvPicPr>
          <p:nvPr/>
        </p:nvPicPr>
        <p:blipFill>
          <a:blip r:embed="rId4"/>
          <a:stretch>
            <a:fillRect/>
          </a:stretch>
        </p:blipFill>
        <p:spPr>
          <a:xfrm>
            <a:off x="8442060" y="4379898"/>
            <a:ext cx="2497099" cy="1870074"/>
          </a:xfrm>
          <a:prstGeom prst="rect">
            <a:avLst/>
          </a:prstGeom>
        </p:spPr>
      </p:pic>
    </p:spTree>
    <p:extLst>
      <p:ext uri="{BB962C8B-B14F-4D97-AF65-F5344CB8AC3E}">
        <p14:creationId xmlns:p14="http://schemas.microsoft.com/office/powerpoint/2010/main" val="13388200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572E58-AD76-4575-993A-3028DDCC7CB0}"/>
              </a:ext>
            </a:extLst>
          </p:cNvPr>
          <p:cNvSpPr>
            <a:spLocks noGrp="1"/>
          </p:cNvSpPr>
          <p:nvPr>
            <p:ph type="title"/>
          </p:nvPr>
        </p:nvSpPr>
        <p:spPr>
          <a:xfrm>
            <a:off x="841248" y="0"/>
            <a:ext cx="3200400" cy="617456"/>
          </a:xfrm>
        </p:spPr>
        <p:txBody>
          <a:bodyPr>
            <a:normAutofit fontScale="90000"/>
          </a:bodyPr>
          <a:lstStyle/>
          <a:p>
            <a:r>
              <a:rPr lang="ka-GE" dirty="0">
                <a:latin typeface="+mn-lt"/>
              </a:rPr>
              <a:t>პროექტის</a:t>
            </a:r>
            <a:r>
              <a:rPr lang="ka-GE" dirty="0"/>
              <a:t> აღწერა</a:t>
            </a:r>
            <a:endParaRPr lang="en-US" dirty="0"/>
          </a:p>
        </p:txBody>
      </p:sp>
      <p:sp>
        <p:nvSpPr>
          <p:cNvPr id="4" name="Text Placeholder 3">
            <a:extLst>
              <a:ext uri="{FF2B5EF4-FFF2-40B4-BE49-F238E27FC236}">
                <a16:creationId xmlns:a16="http://schemas.microsoft.com/office/drawing/2014/main" xmlns="" id="{992235B0-B92F-4E53-9FE3-5085886F5334}"/>
              </a:ext>
            </a:extLst>
          </p:cNvPr>
          <p:cNvSpPr>
            <a:spLocks noGrp="1"/>
          </p:cNvSpPr>
          <p:nvPr>
            <p:ph type="body" sz="half" idx="2"/>
          </p:nvPr>
        </p:nvSpPr>
        <p:spPr>
          <a:xfrm>
            <a:off x="332201" y="685800"/>
            <a:ext cx="4211520" cy="5486400"/>
          </a:xfrm>
        </p:spPr>
        <p:txBody>
          <a:bodyPr>
            <a:normAutofit/>
          </a:bodyPr>
          <a:lstStyle/>
          <a:p>
            <a:r>
              <a:rPr lang="ka-GE" sz="1600" b="1" dirty="0"/>
              <a:t>მესამე მონაკვეთი</a:t>
            </a:r>
          </a:p>
          <a:p>
            <a:r>
              <a:rPr lang="ka-GE" dirty="0">
                <a:solidFill>
                  <a:schemeClr val="tx1"/>
                </a:solidFill>
              </a:rPr>
              <a:t>მესამე მონაკვეთი იწყება სოფელ </a:t>
            </a:r>
            <a:r>
              <a:rPr lang="ka-GE" dirty="0" err="1">
                <a:solidFill>
                  <a:schemeClr val="tx1"/>
                </a:solidFill>
              </a:rPr>
              <a:t>ციცქიურიდან</a:t>
            </a:r>
            <a:r>
              <a:rPr lang="ka-GE" dirty="0">
                <a:solidFill>
                  <a:schemeClr val="tx1"/>
                </a:solidFill>
              </a:rPr>
              <a:t>, მიუყვება </a:t>
            </a:r>
            <a:r>
              <a:rPr lang="ka-GE" dirty="0" err="1">
                <a:solidFill>
                  <a:schemeClr val="tx1"/>
                </a:solidFill>
              </a:rPr>
              <a:t>მდ</a:t>
            </a:r>
            <a:r>
              <a:rPr lang="ka-GE" dirty="0">
                <a:solidFill>
                  <a:schemeClr val="tx1"/>
                </a:solidFill>
              </a:rPr>
              <a:t>. ძირულას მარჯვენა ნაპირს და სრულდება საერთაშორისო მნიშვნელობის თბილისი –სენაკი-ლესელიძის გზის მიერთებასთან</a:t>
            </a:r>
            <a:r>
              <a:rPr lang="en-US" dirty="0">
                <a:solidFill>
                  <a:schemeClr val="tx1"/>
                </a:solidFill>
              </a:rPr>
              <a:t>. </a:t>
            </a:r>
            <a:r>
              <a:rPr lang="ka-GE" dirty="0">
                <a:solidFill>
                  <a:schemeClr val="tx1"/>
                </a:solidFill>
              </a:rPr>
              <a:t>მესამე მონაკვეთის სიგრძე 2.1 კმ-ია.</a:t>
            </a:r>
          </a:p>
          <a:p>
            <a:r>
              <a:rPr lang="ka-GE" dirty="0">
                <a:solidFill>
                  <a:schemeClr val="tx1"/>
                </a:solidFill>
              </a:rPr>
              <a:t>ამჟამად მესამე მონაკვეთის სიგანეა 4.0-4.5მ-ია </a:t>
            </a:r>
          </a:p>
          <a:p>
            <a:r>
              <a:rPr lang="ka-GE" dirty="0">
                <a:solidFill>
                  <a:schemeClr val="tx1"/>
                </a:solidFill>
              </a:rPr>
              <a:t>გზის მესამე მონაკვეთს რეკონსტრუქციის შედეგად ექნება შემდეგი ტექნიკური მახასიათებლები:</a:t>
            </a:r>
            <a:endParaRPr lang="en-US" dirty="0">
              <a:solidFill>
                <a:schemeClr val="tx1"/>
              </a:solidFill>
            </a:endParaRPr>
          </a:p>
          <a:p>
            <a:pPr marL="285750" lvl="0" indent="-285750">
              <a:buFont typeface="Arial" panose="020B0604020202020204" pitchFamily="34" charset="0"/>
              <a:buChar char="•"/>
            </a:pPr>
            <a:r>
              <a:rPr lang="ka-GE" dirty="0">
                <a:solidFill>
                  <a:schemeClr val="tx1"/>
                </a:solidFill>
              </a:rPr>
              <a:t>მიწის </a:t>
            </a:r>
            <a:r>
              <a:rPr lang="ka-GE" dirty="0" err="1">
                <a:solidFill>
                  <a:schemeClr val="tx1"/>
                </a:solidFill>
              </a:rPr>
              <a:t>ვაკისის</a:t>
            </a:r>
            <a:r>
              <a:rPr lang="ka-GE" dirty="0">
                <a:solidFill>
                  <a:schemeClr val="tx1"/>
                </a:solidFill>
              </a:rPr>
              <a:t> სიგანე 6.0-8.0 მ</a:t>
            </a:r>
            <a:endParaRPr lang="en-US" dirty="0">
              <a:solidFill>
                <a:schemeClr val="tx1"/>
              </a:solidFill>
            </a:endParaRPr>
          </a:p>
          <a:p>
            <a:pPr marL="285750" lvl="0" indent="-285750">
              <a:buFont typeface="Arial" panose="020B0604020202020204" pitchFamily="34" charset="0"/>
              <a:buChar char="•"/>
            </a:pPr>
            <a:r>
              <a:rPr lang="ka-GE" dirty="0">
                <a:solidFill>
                  <a:schemeClr val="tx1"/>
                </a:solidFill>
              </a:rPr>
              <a:t>სავალი ნაწილის სიგანე – 4.5 მ</a:t>
            </a:r>
            <a:endParaRPr lang="en-US" dirty="0">
              <a:solidFill>
                <a:schemeClr val="tx1"/>
              </a:solidFill>
            </a:endParaRPr>
          </a:p>
          <a:p>
            <a:pPr marL="285750" lvl="0" indent="-285750">
              <a:buFont typeface="Arial" panose="020B0604020202020204" pitchFamily="34" charset="0"/>
              <a:buChar char="•"/>
            </a:pPr>
            <a:r>
              <a:rPr lang="ka-GE" dirty="0">
                <a:solidFill>
                  <a:schemeClr val="tx1"/>
                </a:solidFill>
              </a:rPr>
              <a:t>გვერდულების სიგანე 0.5-1.0 </a:t>
            </a:r>
            <a:r>
              <a:rPr lang="ka-GE" dirty="0"/>
              <a:t>მ</a:t>
            </a:r>
            <a:endParaRPr lang="en-US" dirty="0"/>
          </a:p>
          <a:p>
            <a:endParaRPr lang="ka-GE" dirty="0"/>
          </a:p>
          <a:p>
            <a:endParaRPr lang="en-US" dirty="0"/>
          </a:p>
        </p:txBody>
      </p:sp>
      <p:sp>
        <p:nvSpPr>
          <p:cNvPr id="5" name="Slide Number Placeholder 4">
            <a:extLst>
              <a:ext uri="{FF2B5EF4-FFF2-40B4-BE49-F238E27FC236}">
                <a16:creationId xmlns:a16="http://schemas.microsoft.com/office/drawing/2014/main" xmlns="" id="{848A3F06-69FC-4A5B-8512-BE69061C7F8D}"/>
              </a:ext>
            </a:extLst>
          </p:cNvPr>
          <p:cNvSpPr>
            <a:spLocks noGrp="1"/>
          </p:cNvSpPr>
          <p:nvPr>
            <p:ph type="sldNum" sz="quarter" idx="12"/>
          </p:nvPr>
        </p:nvSpPr>
        <p:spPr/>
        <p:txBody>
          <a:bodyPr>
            <a:normAutofit/>
          </a:bodyPr>
          <a:lstStyle/>
          <a:p>
            <a:fld id="{FA2CFB5E-3282-45F1-86C7-A491FDC33F49}" type="slidenum">
              <a:rPr lang="en-US" sz="2000" smtClean="0"/>
              <a:t>8</a:t>
            </a:fld>
            <a:endParaRPr lang="en-US" sz="2000" dirty="0"/>
          </a:p>
        </p:txBody>
      </p:sp>
      <p:pic>
        <p:nvPicPr>
          <p:cNvPr id="8" name="Content Placeholder 7">
            <a:extLst>
              <a:ext uri="{FF2B5EF4-FFF2-40B4-BE49-F238E27FC236}">
                <a16:creationId xmlns:a16="http://schemas.microsoft.com/office/drawing/2014/main" xmlns="" id="{E581007E-2B7D-4728-8669-87809233190B}"/>
              </a:ext>
            </a:extLst>
          </p:cNvPr>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5156462" y="617456"/>
            <a:ext cx="5740817" cy="3615179"/>
          </a:xfrm>
          <a:prstGeom prst="rect">
            <a:avLst/>
          </a:prstGeom>
        </p:spPr>
      </p:pic>
      <p:pic>
        <p:nvPicPr>
          <p:cNvPr id="9" name="Picture 8">
            <a:extLst>
              <a:ext uri="{FF2B5EF4-FFF2-40B4-BE49-F238E27FC236}">
                <a16:creationId xmlns:a16="http://schemas.microsoft.com/office/drawing/2014/main" xmlns="" id="{C7B16005-98FB-4783-A901-240E464B592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56462" y="4335277"/>
            <a:ext cx="2667959" cy="2204092"/>
          </a:xfrm>
          <a:prstGeom prst="rect">
            <a:avLst/>
          </a:prstGeom>
          <a:noFill/>
          <a:ln>
            <a:noFill/>
          </a:ln>
        </p:spPr>
      </p:pic>
      <p:pic>
        <p:nvPicPr>
          <p:cNvPr id="10" name="Picture 9">
            <a:extLst>
              <a:ext uri="{FF2B5EF4-FFF2-40B4-BE49-F238E27FC236}">
                <a16:creationId xmlns:a16="http://schemas.microsoft.com/office/drawing/2014/main" xmlns="" id="{1DA25B96-7CEC-4955-B62B-16B2CC87BC5E}"/>
              </a:ext>
            </a:extLst>
          </p:cNvPr>
          <p:cNvPicPr>
            <a:picLocks noChangeAspect="1"/>
          </p:cNvPicPr>
          <p:nvPr/>
        </p:nvPicPr>
        <p:blipFill>
          <a:blip r:embed="rId4"/>
          <a:stretch>
            <a:fillRect/>
          </a:stretch>
        </p:blipFill>
        <p:spPr>
          <a:xfrm>
            <a:off x="7956223" y="4335277"/>
            <a:ext cx="2940889" cy="2204092"/>
          </a:xfrm>
          <a:prstGeom prst="rect">
            <a:avLst/>
          </a:prstGeom>
        </p:spPr>
      </p:pic>
    </p:spTree>
    <p:extLst>
      <p:ext uri="{BB962C8B-B14F-4D97-AF65-F5344CB8AC3E}">
        <p14:creationId xmlns:p14="http://schemas.microsoft.com/office/powerpoint/2010/main" val="41401773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C3856E-BC63-46CC-891A-50D7D9B819BD}"/>
              </a:ext>
            </a:extLst>
          </p:cNvPr>
          <p:cNvSpPr>
            <a:spLocks noGrp="1"/>
          </p:cNvSpPr>
          <p:nvPr>
            <p:ph type="title"/>
          </p:nvPr>
        </p:nvSpPr>
        <p:spPr>
          <a:xfrm>
            <a:off x="594360" y="68344"/>
            <a:ext cx="3200400" cy="450130"/>
          </a:xfrm>
        </p:spPr>
        <p:txBody>
          <a:bodyPr>
            <a:normAutofit fontScale="90000"/>
          </a:bodyPr>
          <a:lstStyle/>
          <a:p>
            <a:r>
              <a:rPr lang="ka-GE" dirty="0">
                <a:latin typeface="+mn-lt"/>
              </a:rPr>
              <a:t>პროექტის</a:t>
            </a:r>
            <a:r>
              <a:rPr lang="ka-GE" dirty="0"/>
              <a:t> აღწერა</a:t>
            </a:r>
            <a:endParaRPr lang="en-US" dirty="0"/>
          </a:p>
        </p:txBody>
      </p:sp>
      <p:sp>
        <p:nvSpPr>
          <p:cNvPr id="4" name="Text Placeholder 3">
            <a:extLst>
              <a:ext uri="{FF2B5EF4-FFF2-40B4-BE49-F238E27FC236}">
                <a16:creationId xmlns:a16="http://schemas.microsoft.com/office/drawing/2014/main" xmlns="" id="{AAA31AC5-CE52-4079-B89B-04001F753943}"/>
              </a:ext>
            </a:extLst>
          </p:cNvPr>
          <p:cNvSpPr>
            <a:spLocks noGrp="1"/>
          </p:cNvSpPr>
          <p:nvPr>
            <p:ph type="body" sz="half" idx="2"/>
          </p:nvPr>
        </p:nvSpPr>
        <p:spPr>
          <a:xfrm>
            <a:off x="75414" y="518474"/>
            <a:ext cx="7026803" cy="6339526"/>
          </a:xfrm>
        </p:spPr>
        <p:txBody>
          <a:bodyPr>
            <a:normAutofit fontScale="47500" lnSpcReduction="20000"/>
          </a:bodyPr>
          <a:lstStyle/>
          <a:p>
            <a:r>
              <a:rPr lang="ka-GE" sz="2300" b="1" dirty="0">
                <a:solidFill>
                  <a:schemeClr val="tx1"/>
                </a:solidFill>
              </a:rPr>
              <a:t>სარეაბილიტაციო ხიდები</a:t>
            </a:r>
          </a:p>
          <a:p>
            <a:r>
              <a:rPr lang="ka-GE" sz="1800" dirty="0">
                <a:solidFill>
                  <a:schemeClr val="tx1"/>
                </a:solidFill>
              </a:rPr>
              <a:t>პროექტის თანახმად საპროექტო გზის მეორე მონაკვეთზე არსებულ 2 </a:t>
            </a:r>
            <a:r>
              <a:rPr lang="ka-GE" sz="1800" dirty="0" err="1">
                <a:solidFill>
                  <a:schemeClr val="tx1"/>
                </a:solidFill>
              </a:rPr>
              <a:t>სახიდე</a:t>
            </a:r>
            <a:r>
              <a:rPr lang="ka-GE" sz="1800" dirty="0">
                <a:solidFill>
                  <a:schemeClr val="tx1"/>
                </a:solidFill>
              </a:rPr>
              <a:t> გადასასვლელს ჩაუტარდება სარეაბილიტაციო სამუშაოები, საიდანაც პირველი </a:t>
            </a:r>
            <a:r>
              <a:rPr lang="ka-GE" sz="1800" dirty="0" err="1">
                <a:solidFill>
                  <a:schemeClr val="tx1"/>
                </a:solidFill>
              </a:rPr>
              <a:t>სარებიალაიტაციო</a:t>
            </a:r>
            <a:r>
              <a:rPr lang="ka-GE" sz="1800" dirty="0">
                <a:solidFill>
                  <a:schemeClr val="tx1"/>
                </a:solidFill>
              </a:rPr>
              <a:t> ხიდის საერთო მდგომარეობა შეიძლება შეფასდეს როგორც დამაკმაყოფილებელი, თუმცა საჭიროებს შემდეგი სახის სამუშაოების ჩატარებას:</a:t>
            </a:r>
            <a:endParaRPr lang="en-US" sz="1800" dirty="0">
              <a:solidFill>
                <a:schemeClr val="tx1"/>
              </a:solidFill>
            </a:endParaRPr>
          </a:p>
          <a:p>
            <a:pPr marL="285750" lvl="0" indent="-285750">
              <a:lnSpc>
                <a:spcPct val="170000"/>
              </a:lnSpc>
              <a:spcBef>
                <a:spcPts val="0"/>
              </a:spcBef>
              <a:spcAft>
                <a:spcPts val="0"/>
              </a:spcAft>
              <a:buFont typeface="Arial" panose="020B0604020202020204" pitchFamily="34" charset="0"/>
              <a:buChar char="•"/>
            </a:pPr>
            <a:r>
              <a:rPr lang="ka-GE" sz="1800" dirty="0">
                <a:solidFill>
                  <a:schemeClr val="tx1"/>
                </a:solidFill>
              </a:rPr>
              <a:t>მოაჯირის რეაბილიტაცია, რაც გულისხმობს არსებული მოაჯირის გამოტოვებული (მოშლილი) ელემენტების აღდგენას, ლითონის სრულ გასუფთავებას ჟანგისაგან და შეღებვას </a:t>
            </a:r>
            <a:r>
              <a:rPr lang="ka-GE" sz="1800" dirty="0" err="1">
                <a:solidFill>
                  <a:schemeClr val="tx1"/>
                </a:solidFill>
              </a:rPr>
              <a:t>ანტიკოროზიული</a:t>
            </a:r>
            <a:r>
              <a:rPr lang="ka-GE" sz="1800" dirty="0">
                <a:solidFill>
                  <a:schemeClr val="tx1"/>
                </a:solidFill>
              </a:rPr>
              <a:t> საღებავით;</a:t>
            </a:r>
          </a:p>
          <a:p>
            <a:pPr marL="285750" lvl="0" indent="-285750">
              <a:lnSpc>
                <a:spcPct val="170000"/>
              </a:lnSpc>
              <a:spcBef>
                <a:spcPts val="0"/>
              </a:spcBef>
              <a:spcAft>
                <a:spcPts val="0"/>
              </a:spcAft>
              <a:buFont typeface="Arial" panose="020B0604020202020204" pitchFamily="34" charset="0"/>
              <a:buChar char="•"/>
            </a:pPr>
            <a:r>
              <a:rPr lang="ka-GE" sz="1800" dirty="0">
                <a:solidFill>
                  <a:schemeClr val="tx1"/>
                </a:solidFill>
              </a:rPr>
              <a:t>მალის ნაშენის ლითონის კოჭების გაწმენდას ჟანგისაგან და შეღებვას </a:t>
            </a:r>
            <a:r>
              <a:rPr lang="ka-GE" sz="1800" dirty="0" err="1">
                <a:solidFill>
                  <a:schemeClr val="tx1"/>
                </a:solidFill>
              </a:rPr>
              <a:t>ანტიკოროზიული</a:t>
            </a:r>
            <a:r>
              <a:rPr lang="ka-GE" sz="1800" dirty="0">
                <a:solidFill>
                  <a:schemeClr val="tx1"/>
                </a:solidFill>
              </a:rPr>
              <a:t> საღებავით;</a:t>
            </a:r>
            <a:endParaRPr lang="en-US" sz="1800" dirty="0">
              <a:solidFill>
                <a:schemeClr val="tx1"/>
              </a:solidFill>
            </a:endParaRPr>
          </a:p>
          <a:p>
            <a:pPr marL="285750" lvl="0" indent="-285750">
              <a:lnSpc>
                <a:spcPct val="170000"/>
              </a:lnSpc>
              <a:spcBef>
                <a:spcPts val="0"/>
              </a:spcBef>
              <a:spcAft>
                <a:spcPts val="0"/>
              </a:spcAft>
              <a:buFont typeface="Arial" panose="020B0604020202020204" pitchFamily="34" charset="0"/>
              <a:buChar char="•"/>
            </a:pPr>
            <a:r>
              <a:rPr lang="ka-GE" sz="1800" dirty="0">
                <a:solidFill>
                  <a:schemeClr val="tx1"/>
                </a:solidFill>
              </a:rPr>
              <a:t>კალაპოტის გასუფთავებას მცენარეული საფარისაგან;</a:t>
            </a:r>
            <a:endParaRPr lang="en-US" sz="1800" dirty="0">
              <a:solidFill>
                <a:schemeClr val="tx1"/>
              </a:solidFill>
            </a:endParaRPr>
          </a:p>
          <a:p>
            <a:pPr marL="285750" lvl="0" indent="-285750">
              <a:lnSpc>
                <a:spcPct val="170000"/>
              </a:lnSpc>
              <a:spcBef>
                <a:spcPts val="0"/>
              </a:spcBef>
              <a:spcAft>
                <a:spcPts val="0"/>
              </a:spcAft>
              <a:buFont typeface="Arial" panose="020B0604020202020204" pitchFamily="34" charset="0"/>
              <a:buChar char="•"/>
            </a:pPr>
            <a:r>
              <a:rPr lang="ka-GE" sz="1800" dirty="0">
                <a:solidFill>
                  <a:schemeClr val="tx1"/>
                </a:solidFill>
              </a:rPr>
              <a:t>კალაპოტის ფორმირებას.</a:t>
            </a:r>
            <a:endParaRPr lang="en-US" sz="1800" dirty="0">
              <a:solidFill>
                <a:schemeClr val="tx1"/>
              </a:solidFill>
            </a:endParaRPr>
          </a:p>
          <a:p>
            <a:r>
              <a:rPr lang="ka-GE" sz="1800" dirty="0">
                <a:solidFill>
                  <a:schemeClr val="tx1"/>
                </a:solidFill>
              </a:rPr>
              <a:t>ხოლო მეორე სარეაბილიტაციო ხიდის საერთო შეფასებით,  მალის ნაშენის არსებული მდგომარეობა არც თუ ისე სახარბიელოა და დაგეგმილია შემდეგი სამუშაოების განხორციელება:</a:t>
            </a:r>
          </a:p>
          <a:p>
            <a:pPr marL="285750" lvl="0" indent="-285750">
              <a:lnSpc>
                <a:spcPct val="170000"/>
              </a:lnSpc>
              <a:spcBef>
                <a:spcPts val="0"/>
              </a:spcBef>
              <a:spcAft>
                <a:spcPts val="0"/>
              </a:spcAft>
              <a:buFont typeface="Arial" panose="020B0604020202020204" pitchFamily="34" charset="0"/>
              <a:buChar char="•"/>
            </a:pPr>
            <a:r>
              <a:rPr lang="ka-GE" sz="1800" dirty="0">
                <a:solidFill>
                  <a:schemeClr val="tx1"/>
                </a:solidFill>
              </a:rPr>
              <a:t>მალის </a:t>
            </a:r>
            <a:r>
              <a:rPr lang="ka-GE" sz="1800" dirty="0" err="1">
                <a:solidFill>
                  <a:schemeClr val="tx1"/>
                </a:solidFill>
              </a:rPr>
              <a:t>ნაშენზე</a:t>
            </a:r>
            <a:r>
              <a:rPr lang="ka-GE" sz="1800" dirty="0">
                <a:solidFill>
                  <a:schemeClr val="tx1"/>
                </a:solidFill>
              </a:rPr>
              <a:t> არსებული მოაჯირების და სავალი ნაწილის ფურცლოვანი ფოლადის დემონტაჟი კოჭების კონსტრუქციამდე, დატვირთვა და ტრანსპორტირება ბაზაზე ჯართის სახით;</a:t>
            </a:r>
          </a:p>
          <a:p>
            <a:pPr marL="285750" lvl="0" indent="-285750">
              <a:lnSpc>
                <a:spcPct val="170000"/>
              </a:lnSpc>
              <a:spcBef>
                <a:spcPts val="0"/>
              </a:spcBef>
              <a:spcAft>
                <a:spcPts val="0"/>
              </a:spcAft>
              <a:buFont typeface="Arial" panose="020B0604020202020204" pitchFamily="34" charset="0"/>
              <a:buChar char="•"/>
            </a:pPr>
            <a:r>
              <a:rPr lang="ka-GE" sz="1800" dirty="0">
                <a:solidFill>
                  <a:schemeClr val="tx1"/>
                </a:solidFill>
              </a:rPr>
              <a:t>ლითონის </a:t>
            </a:r>
            <a:r>
              <a:rPr lang="ka-GE" sz="1800" dirty="0" err="1">
                <a:solidFill>
                  <a:schemeClr val="tx1"/>
                </a:solidFill>
              </a:rPr>
              <a:t>ორტესებრი</a:t>
            </a:r>
            <a:r>
              <a:rPr lang="ka-GE" sz="1800" dirty="0">
                <a:solidFill>
                  <a:schemeClr val="tx1"/>
                </a:solidFill>
              </a:rPr>
              <a:t> კოჭების დემონტაჟი 10 ტ </a:t>
            </a:r>
            <a:r>
              <a:rPr lang="ka-GE" sz="1800" dirty="0" err="1">
                <a:solidFill>
                  <a:schemeClr val="tx1"/>
                </a:solidFill>
              </a:rPr>
              <a:t>ავტოამწით</a:t>
            </a:r>
            <a:r>
              <a:rPr lang="ka-GE" sz="1800" dirty="0">
                <a:solidFill>
                  <a:schemeClr val="tx1"/>
                </a:solidFill>
              </a:rPr>
              <a:t>, გვერდზე დასაწყობებით, შემდგომი გამოყენებისათვის;</a:t>
            </a:r>
          </a:p>
          <a:p>
            <a:pPr marL="285750" lvl="0" indent="-285750">
              <a:lnSpc>
                <a:spcPct val="170000"/>
              </a:lnSpc>
              <a:spcBef>
                <a:spcPts val="0"/>
              </a:spcBef>
              <a:spcAft>
                <a:spcPts val="0"/>
              </a:spcAft>
              <a:buFont typeface="Arial" panose="020B0604020202020204" pitchFamily="34" charset="0"/>
              <a:buChar char="•"/>
            </a:pPr>
            <a:r>
              <a:rPr lang="ka-GE" sz="1800" dirty="0">
                <a:solidFill>
                  <a:schemeClr val="tx1"/>
                </a:solidFill>
              </a:rPr>
              <a:t>არსებული მონოლითური ბურჯების ტანის ბეტონის დაშლა და რკინაბეტონის </a:t>
            </a:r>
            <a:r>
              <a:rPr lang="ka-GE" sz="1800" dirty="0" err="1">
                <a:solidFill>
                  <a:schemeClr val="tx1"/>
                </a:solidFill>
              </a:rPr>
              <a:t>წამწისქვედების</a:t>
            </a:r>
            <a:r>
              <a:rPr lang="ka-GE" sz="1800" dirty="0">
                <a:solidFill>
                  <a:schemeClr val="tx1"/>
                </a:solidFill>
              </a:rPr>
              <a:t> და საყრდენი ბალიშების მოწყობა;</a:t>
            </a:r>
          </a:p>
          <a:p>
            <a:pPr marL="285750" lvl="0" indent="-285750">
              <a:lnSpc>
                <a:spcPct val="170000"/>
              </a:lnSpc>
              <a:spcBef>
                <a:spcPts val="0"/>
              </a:spcBef>
              <a:spcAft>
                <a:spcPts val="0"/>
              </a:spcAft>
              <a:buFont typeface="Arial" panose="020B0604020202020204" pitchFamily="34" charset="0"/>
              <a:buChar char="•"/>
            </a:pPr>
            <a:r>
              <a:rPr lang="ka-GE" sz="1800" dirty="0">
                <a:solidFill>
                  <a:schemeClr val="tx1"/>
                </a:solidFill>
              </a:rPr>
              <a:t>რეზინის საყრდენი ნაწილების მოწყობა;</a:t>
            </a:r>
          </a:p>
          <a:p>
            <a:pPr marL="285750" lvl="0" indent="-285750">
              <a:lnSpc>
                <a:spcPct val="170000"/>
              </a:lnSpc>
              <a:spcBef>
                <a:spcPts val="0"/>
              </a:spcBef>
              <a:spcAft>
                <a:spcPts val="0"/>
              </a:spcAft>
              <a:buFont typeface="Arial" panose="020B0604020202020204" pitchFamily="34" charset="0"/>
              <a:buChar char="•"/>
            </a:pPr>
            <a:r>
              <a:rPr lang="ka-GE" sz="1800" dirty="0" err="1">
                <a:solidFill>
                  <a:schemeClr val="tx1"/>
                </a:solidFill>
              </a:rPr>
              <a:t>დემონტირებული</a:t>
            </a:r>
            <a:r>
              <a:rPr lang="ka-GE" sz="1800" dirty="0">
                <a:solidFill>
                  <a:schemeClr val="tx1"/>
                </a:solidFill>
              </a:rPr>
              <a:t> კოჭების გაწმენდა </a:t>
            </a:r>
            <a:r>
              <a:rPr lang="ka-GE" sz="1800" dirty="0" err="1">
                <a:solidFill>
                  <a:schemeClr val="tx1"/>
                </a:solidFill>
              </a:rPr>
              <a:t>სილაჭავლური</a:t>
            </a:r>
            <a:r>
              <a:rPr lang="ka-GE" sz="1800" dirty="0">
                <a:solidFill>
                  <a:schemeClr val="tx1"/>
                </a:solidFill>
              </a:rPr>
              <a:t> აპარატით, შეღებვა </a:t>
            </a:r>
            <a:r>
              <a:rPr lang="ka-GE" sz="1800" dirty="0" err="1">
                <a:solidFill>
                  <a:schemeClr val="tx1"/>
                </a:solidFill>
              </a:rPr>
              <a:t>ანტიკოროზიული</a:t>
            </a:r>
            <a:r>
              <a:rPr lang="ka-GE" sz="1800" dirty="0">
                <a:solidFill>
                  <a:schemeClr val="tx1"/>
                </a:solidFill>
              </a:rPr>
              <a:t> საღებავით და მონტაჟი საყრდენ ნაწილებზე;</a:t>
            </a:r>
          </a:p>
          <a:p>
            <a:pPr marL="285750" lvl="0" indent="-285750">
              <a:lnSpc>
                <a:spcPct val="170000"/>
              </a:lnSpc>
              <a:spcBef>
                <a:spcPts val="0"/>
              </a:spcBef>
              <a:spcAft>
                <a:spcPts val="0"/>
              </a:spcAft>
              <a:buFont typeface="Arial" panose="020B0604020202020204" pitchFamily="34" charset="0"/>
              <a:buChar char="•"/>
            </a:pPr>
            <a:r>
              <a:rPr lang="ka-GE" sz="1800" dirty="0">
                <a:solidFill>
                  <a:schemeClr val="tx1"/>
                </a:solidFill>
              </a:rPr>
              <a:t>შუალედ ბურჯებზე, კოჭებს შორის პირაპირების მოწყობა;</a:t>
            </a:r>
          </a:p>
          <a:p>
            <a:pPr marL="285750" lvl="0" indent="-285750">
              <a:lnSpc>
                <a:spcPct val="170000"/>
              </a:lnSpc>
              <a:spcBef>
                <a:spcPts val="0"/>
              </a:spcBef>
              <a:spcAft>
                <a:spcPts val="0"/>
              </a:spcAft>
              <a:buFont typeface="Arial" panose="020B0604020202020204" pitchFamily="34" charset="0"/>
              <a:buChar char="•"/>
            </a:pPr>
            <a:r>
              <a:rPr lang="ka-GE" sz="1800" dirty="0">
                <a:solidFill>
                  <a:schemeClr val="tx1"/>
                </a:solidFill>
              </a:rPr>
              <a:t>მონოლითური რკინაბეტონის სავალი ნაწილის ფილის მოწყობა;</a:t>
            </a:r>
          </a:p>
          <a:p>
            <a:pPr marL="285750" lvl="0" indent="-285750">
              <a:lnSpc>
                <a:spcPct val="170000"/>
              </a:lnSpc>
              <a:spcBef>
                <a:spcPts val="0"/>
              </a:spcBef>
              <a:spcAft>
                <a:spcPts val="0"/>
              </a:spcAft>
              <a:buFont typeface="Arial" panose="020B0604020202020204" pitchFamily="34" charset="0"/>
              <a:buChar char="•"/>
            </a:pPr>
            <a:r>
              <a:rPr lang="ka-GE" sz="1800" dirty="0">
                <a:solidFill>
                  <a:schemeClr val="tx1"/>
                </a:solidFill>
              </a:rPr>
              <a:t>ხიდზე შემასწორებელი ბეტონის ფენის მოწყობა;</a:t>
            </a:r>
          </a:p>
          <a:p>
            <a:pPr marL="285750" lvl="0" indent="-285750">
              <a:lnSpc>
                <a:spcPct val="170000"/>
              </a:lnSpc>
              <a:spcBef>
                <a:spcPts val="0"/>
              </a:spcBef>
              <a:spcAft>
                <a:spcPts val="0"/>
              </a:spcAft>
              <a:buFont typeface="Arial" panose="020B0604020202020204" pitchFamily="34" charset="0"/>
              <a:buChar char="•"/>
            </a:pPr>
            <a:r>
              <a:rPr lang="ka-GE" sz="1800" dirty="0">
                <a:solidFill>
                  <a:schemeClr val="tx1"/>
                </a:solidFill>
              </a:rPr>
              <a:t>ხიდის </a:t>
            </a:r>
            <a:r>
              <a:rPr lang="ka-GE" sz="1800" dirty="0" err="1">
                <a:solidFill>
                  <a:schemeClr val="tx1"/>
                </a:solidFill>
              </a:rPr>
              <a:t>სადეფორმაციო</a:t>
            </a:r>
            <a:r>
              <a:rPr lang="ka-GE" sz="1800" dirty="0">
                <a:solidFill>
                  <a:schemeClr val="tx1"/>
                </a:solidFill>
              </a:rPr>
              <a:t> ნაკერების მოწყობა;</a:t>
            </a:r>
          </a:p>
          <a:p>
            <a:pPr marL="285750" lvl="0" indent="-285750">
              <a:lnSpc>
                <a:spcPct val="170000"/>
              </a:lnSpc>
              <a:spcBef>
                <a:spcPts val="0"/>
              </a:spcBef>
              <a:spcAft>
                <a:spcPts val="0"/>
              </a:spcAft>
              <a:buFont typeface="Arial" panose="020B0604020202020204" pitchFamily="34" charset="0"/>
              <a:buChar char="•"/>
            </a:pPr>
            <a:r>
              <a:rPr lang="ka-GE" sz="1800" dirty="0">
                <a:solidFill>
                  <a:schemeClr val="tx1"/>
                </a:solidFill>
              </a:rPr>
              <a:t>ხიდზე ჰიდროიზოლაციის მოწყობა;</a:t>
            </a:r>
          </a:p>
          <a:p>
            <a:pPr marL="285750" lvl="0" indent="-285750">
              <a:lnSpc>
                <a:spcPct val="170000"/>
              </a:lnSpc>
              <a:spcBef>
                <a:spcPts val="0"/>
              </a:spcBef>
              <a:spcAft>
                <a:spcPts val="0"/>
              </a:spcAft>
              <a:buFont typeface="Arial" panose="020B0604020202020204" pitchFamily="34" charset="0"/>
              <a:buChar char="•"/>
            </a:pPr>
            <a:r>
              <a:rPr lang="ka-GE" sz="1800" dirty="0">
                <a:solidFill>
                  <a:schemeClr val="tx1"/>
                </a:solidFill>
              </a:rPr>
              <a:t>ხიდზე რკინაბეტონის დამცავი ფენის მოწყობა;</a:t>
            </a:r>
          </a:p>
          <a:p>
            <a:pPr marL="285750" lvl="0" indent="-285750">
              <a:lnSpc>
                <a:spcPct val="170000"/>
              </a:lnSpc>
              <a:spcBef>
                <a:spcPts val="0"/>
              </a:spcBef>
              <a:spcAft>
                <a:spcPts val="0"/>
              </a:spcAft>
              <a:buFont typeface="Arial" panose="020B0604020202020204" pitchFamily="34" charset="0"/>
              <a:buChar char="•"/>
            </a:pPr>
            <a:r>
              <a:rPr lang="ka-GE" sz="1800" dirty="0">
                <a:solidFill>
                  <a:schemeClr val="tx1"/>
                </a:solidFill>
              </a:rPr>
              <a:t>ხიდის სავალ ნაწილზე და ტროტუარებზე ა/ბ-ის საფარის მოწყობა;</a:t>
            </a:r>
          </a:p>
          <a:p>
            <a:pPr marL="285750" lvl="0" indent="-285750">
              <a:lnSpc>
                <a:spcPct val="170000"/>
              </a:lnSpc>
              <a:spcBef>
                <a:spcPts val="0"/>
              </a:spcBef>
              <a:spcAft>
                <a:spcPts val="0"/>
              </a:spcAft>
              <a:buFont typeface="Arial" panose="020B0604020202020204" pitchFamily="34" charset="0"/>
              <a:buChar char="•"/>
            </a:pPr>
            <a:r>
              <a:rPr lang="ka-GE" sz="1800" dirty="0">
                <a:solidFill>
                  <a:schemeClr val="tx1"/>
                </a:solidFill>
              </a:rPr>
              <a:t>ლითონის მოაჯირების და </a:t>
            </a:r>
            <a:r>
              <a:rPr lang="ka-GE" sz="1800" dirty="0" err="1">
                <a:solidFill>
                  <a:schemeClr val="tx1"/>
                </a:solidFill>
              </a:rPr>
              <a:t>ზღუდარების</a:t>
            </a:r>
            <a:r>
              <a:rPr lang="ka-GE" sz="1800" dirty="0">
                <a:solidFill>
                  <a:schemeClr val="tx1"/>
                </a:solidFill>
              </a:rPr>
              <a:t> მოწყობა;</a:t>
            </a:r>
          </a:p>
          <a:p>
            <a:pPr marL="285750" lvl="0" indent="-285750">
              <a:lnSpc>
                <a:spcPct val="170000"/>
              </a:lnSpc>
              <a:spcBef>
                <a:spcPts val="0"/>
              </a:spcBef>
              <a:spcAft>
                <a:spcPts val="0"/>
              </a:spcAft>
              <a:buFont typeface="Arial" panose="020B0604020202020204" pitchFamily="34" charset="0"/>
              <a:buChar char="•"/>
            </a:pPr>
            <a:r>
              <a:rPr lang="ka-GE" sz="1800" dirty="0">
                <a:solidFill>
                  <a:schemeClr val="tx1"/>
                </a:solidFill>
              </a:rPr>
              <a:t>განაპირა და შუალედი ბურჯის ტანზე რკინაბეტონის პერანგის  მოწყობა;</a:t>
            </a:r>
            <a:endParaRPr lang="en-US" sz="1800" dirty="0">
              <a:solidFill>
                <a:schemeClr val="tx1"/>
              </a:solidFill>
            </a:endParaRPr>
          </a:p>
          <a:p>
            <a:endParaRPr lang="en-US" b="1" dirty="0"/>
          </a:p>
        </p:txBody>
      </p:sp>
      <p:sp>
        <p:nvSpPr>
          <p:cNvPr id="5" name="Slide Number Placeholder 4">
            <a:extLst>
              <a:ext uri="{FF2B5EF4-FFF2-40B4-BE49-F238E27FC236}">
                <a16:creationId xmlns:a16="http://schemas.microsoft.com/office/drawing/2014/main" xmlns="" id="{B003ABC4-1C54-4D99-A207-57B1FEDE867D}"/>
              </a:ext>
            </a:extLst>
          </p:cNvPr>
          <p:cNvSpPr>
            <a:spLocks noGrp="1"/>
          </p:cNvSpPr>
          <p:nvPr>
            <p:ph type="sldNum" sz="quarter" idx="12"/>
          </p:nvPr>
        </p:nvSpPr>
        <p:spPr/>
        <p:txBody>
          <a:bodyPr>
            <a:normAutofit/>
          </a:bodyPr>
          <a:lstStyle/>
          <a:p>
            <a:fld id="{FA2CFB5E-3282-45F1-86C7-A491FDC33F49}" type="slidenum">
              <a:rPr lang="en-US" sz="2000" smtClean="0"/>
              <a:t>9</a:t>
            </a:fld>
            <a:endParaRPr lang="en-US" sz="2000" dirty="0"/>
          </a:p>
        </p:txBody>
      </p:sp>
      <p:pic>
        <p:nvPicPr>
          <p:cNvPr id="10" name="Content Placeholder 9">
            <a:extLst>
              <a:ext uri="{FF2B5EF4-FFF2-40B4-BE49-F238E27FC236}">
                <a16:creationId xmlns:a16="http://schemas.microsoft.com/office/drawing/2014/main" xmlns="" id="{40FB9C24-8DA6-442F-B78C-6773073F5E6B}"/>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183225" y="518474"/>
            <a:ext cx="3840762" cy="2394407"/>
          </a:xfrm>
          <a:prstGeom prst="rect">
            <a:avLst/>
          </a:prstGeom>
          <a:noFill/>
        </p:spPr>
      </p:pic>
      <p:pic>
        <p:nvPicPr>
          <p:cNvPr id="11" name="Picture 10">
            <a:extLst>
              <a:ext uri="{FF2B5EF4-FFF2-40B4-BE49-F238E27FC236}">
                <a16:creationId xmlns:a16="http://schemas.microsoft.com/office/drawing/2014/main" xmlns="" id="{3D199351-06F1-433E-AA2F-BF996BC29071}"/>
              </a:ext>
            </a:extLst>
          </p:cNvPr>
          <p:cNvPicPr>
            <a:picLocks noChangeAspect="1"/>
          </p:cNvPicPr>
          <p:nvPr/>
        </p:nvPicPr>
        <p:blipFill>
          <a:blip r:embed="rId3"/>
          <a:stretch>
            <a:fillRect/>
          </a:stretch>
        </p:blipFill>
        <p:spPr>
          <a:xfrm>
            <a:off x="7102218" y="3945119"/>
            <a:ext cx="3978193" cy="1937207"/>
          </a:xfrm>
          <a:prstGeom prst="rect">
            <a:avLst/>
          </a:prstGeom>
        </p:spPr>
      </p:pic>
    </p:spTree>
    <p:extLst>
      <p:ext uri="{BB962C8B-B14F-4D97-AF65-F5344CB8AC3E}">
        <p14:creationId xmlns:p14="http://schemas.microsoft.com/office/powerpoint/2010/main" val="1998400813"/>
      </p:ext>
    </p:extLst>
  </p:cSld>
  <p:clrMapOvr>
    <a:masterClrMapping/>
  </p:clrMapOvr>
</p:sld>
</file>

<file path=ppt/theme/theme1.xml><?xml version="1.0" encoding="utf-8"?>
<a:theme xmlns:a="http://schemas.openxmlformats.org/drawingml/2006/main" name="View">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3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23C5FE65-18CC-4A65-9EBC-B05E331504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TM03457515[[fn=View]]</Template>
  <TotalTime>1304</TotalTime>
  <Words>2628</Words>
  <Application>Microsoft Office PowerPoint</Application>
  <PresentationFormat>Widescreen</PresentationFormat>
  <Paragraphs>263</Paragraphs>
  <Slides>26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Century Schoolbook</vt:lpstr>
      <vt:lpstr>Sylfaen</vt:lpstr>
      <vt:lpstr>Wingdings</vt:lpstr>
      <vt:lpstr>Wingdings 2</vt:lpstr>
      <vt:lpstr>View</vt:lpstr>
      <vt:lpstr>საჩხერისა და ხარაგაულის მუნიციპალიტეტებში, სოფელ ლიჩიდან თბილისი -სენაკი-ლესელიძე E60 ცენტრალურ მაგისტრალამდე საავტომობილო გზის რეკონსტრუქციის და მასზე არსებული ორი სახიდე გადასასვლელის რეაბილიტაციის სამუშაოებისა და მდინარე ძირულაზე ახალი სახიდე გადასასვლელის მშენებლობის პროექტის სკოპინგის ანგარიში</vt:lpstr>
      <vt:lpstr>PowerPoint Presentation</vt:lpstr>
      <vt:lpstr>PowerPoint Presentation</vt:lpstr>
      <vt:lpstr>პროექტის აღწერა</vt:lpstr>
      <vt:lpstr>პროექტის აღწერა</vt:lpstr>
      <vt:lpstr>პროექტის აღწერა</vt:lpstr>
      <vt:lpstr>პროექტის აღწერა</vt:lpstr>
      <vt:lpstr>პროექტის აღწერა</vt:lpstr>
      <vt:lpstr>პროექტის აღწერა</vt:lpstr>
      <vt:lpstr>პროექტის აღწერა</vt:lpstr>
      <vt:lpstr>გარემოზე ზემოქმედების შეფასება და ანალიზი</vt:lpstr>
      <vt:lpstr>ატმოსფერული ჰაერის დაბინძურება</vt:lpstr>
      <vt:lpstr>შემარბილებელი ღონისძიებები</vt:lpstr>
      <vt:lpstr>ხმაური და ვიბრაცია</vt:lpstr>
      <vt:lpstr>შემარბილებელი ღონისძიებები</vt:lpstr>
      <vt:lpstr>ზედაპირული და გრუნტის წყლების დაბინძურება</vt:lpstr>
      <vt:lpstr>შემარბილებელი ღონისძიებები</vt:lpstr>
      <vt:lpstr>ნიადაგზე ზემოქმედება</vt:lpstr>
      <vt:lpstr>შემარბილებელი ღონისძიებები</vt:lpstr>
      <vt:lpstr>ბუნებრივი საფრთხეების გააქტიურების რისკები</vt:lpstr>
      <vt:lpstr>შემარბილებელი ღონისძიებები</vt:lpstr>
      <vt:lpstr>ბიოლოგიურ გარემოზე ზემოქმედება</vt:lpstr>
      <vt:lpstr>შემარბილებელი ღონისძიებები</vt:lpstr>
      <vt:lpstr>სოციალურ გარემოზე ზემოქმედება</vt:lpstr>
      <vt:lpstr>შემარბილებელი ღონისძიებები</vt:lpstr>
      <vt:lpstr>გმადლობთ ყურადღებისთვის</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საჩხერისა და ხარაგაულისა მუნიციპალიტეტებში, სოფელ ლიჩიდან თბილისი -სენაკი-ლესელიძე E60 ცენტრალურ მაგისტრალამდე საავტომობილო გზის რეკონსტრუქციის და მასზე არსებული ორი სახიდე გადასასვლელის რეაბილიტაციის სამუშაოებისა და მდინარე ძირულაზე ახალი სახიდე გადასასვლელის მშენებლობის პროექტის სკოპინგის ანგარიში</dc:title>
  <dc:creator>Gammaconsulting@hotmail.com</dc:creator>
  <cp:lastModifiedBy>zura</cp:lastModifiedBy>
  <cp:revision>39</cp:revision>
  <dcterms:created xsi:type="dcterms:W3CDTF">2020-03-29T09:50:53Z</dcterms:created>
  <dcterms:modified xsi:type="dcterms:W3CDTF">2020-03-30T09:23:23Z</dcterms:modified>
</cp:coreProperties>
</file>