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256" r:id="rId3"/>
    <p:sldId id="350" r:id="rId4"/>
    <p:sldId id="333" r:id="rId5"/>
    <p:sldId id="377" r:id="rId6"/>
    <p:sldId id="334" r:id="rId7"/>
    <p:sldId id="343" r:id="rId8"/>
    <p:sldId id="378" r:id="rId9"/>
    <p:sldId id="354" r:id="rId10"/>
    <p:sldId id="379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5" r:id="rId22"/>
    <p:sldId id="376" r:id="rId23"/>
  </p:sldIdLst>
  <p:sldSz cx="9144000" cy="6858000" type="screen4x3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FE1"/>
    <a:srgbClr val="051C5B"/>
    <a:srgbClr val="FF5050"/>
    <a:srgbClr val="FB8F9E"/>
    <a:srgbClr val="FF7C80"/>
    <a:srgbClr val="5BAB13"/>
    <a:srgbClr val="97275C"/>
    <a:srgbClr val="A281EB"/>
    <a:srgbClr val="CCFF33"/>
    <a:srgbClr val="8F7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5244" autoAdjust="0"/>
  </p:normalViewPr>
  <p:slideViewPr>
    <p:cSldViewPr snapToGrid="0">
      <p:cViewPr varScale="1">
        <p:scale>
          <a:sx n="53" d="100"/>
          <a:sy n="53" d="100"/>
        </p:scale>
        <p:origin x="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5FA602F-0CF8-4A3C-AF68-A732C384D2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/>
          <a:lstStyle>
            <a:lvl1pPr algn="l">
              <a:defRPr sz="1200"/>
            </a:lvl1pPr>
          </a:lstStyle>
          <a:p>
            <a:r>
              <a:rPr lang="en-US"/>
              <a:t>PREPARATION OF FEASIBILITY STUDY AND 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8C7748-FAA6-41D5-A84D-E6D7BF3D4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/>
          <a:lstStyle>
            <a:lvl1pPr algn="r">
              <a:defRPr sz="1200"/>
            </a:lvl1pPr>
          </a:lstStyle>
          <a:p>
            <a:fld id="{D2957179-4950-4F5F-A229-04ABF179DE2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7BD148-6DE4-454A-A9F7-49FF73BB7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7EAF9B-8E56-428C-A1A4-A91DBF119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 anchor="b"/>
          <a:lstStyle>
            <a:lvl1pPr algn="r">
              <a:defRPr sz="1200"/>
            </a:lvl1pPr>
          </a:lstStyle>
          <a:p>
            <a:fld id="{55B2EB77-E842-4EC1-A674-63368D5F20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6521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/>
          <a:lstStyle>
            <a:lvl1pPr algn="l">
              <a:defRPr sz="1200"/>
            </a:lvl1pPr>
          </a:lstStyle>
          <a:p>
            <a:r>
              <a:rPr lang="en-US"/>
              <a:t>PREPARATION OF FEASIBILITY STUDY AND 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/>
          <a:lstStyle>
            <a:lvl1pPr algn="r">
              <a:defRPr sz="1200"/>
            </a:lvl1pPr>
          </a:lstStyle>
          <a:p>
            <a:fld id="{30AB6EB2-9507-406E-834F-B5E9D2C4879E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8" rIns="95557" bIns="4777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5557" tIns="47778" rIns="95557" bIns="4777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6434"/>
          </a:xfrm>
          <a:prstGeom prst="rect">
            <a:avLst/>
          </a:prstGeom>
        </p:spPr>
        <p:txBody>
          <a:bodyPr vert="horz" lIns="95557" tIns="47778" rIns="95557" bIns="47778" rtlCol="0" anchor="b"/>
          <a:lstStyle>
            <a:lvl1pPr algn="r">
              <a:defRPr sz="1200"/>
            </a:lvl1pPr>
          </a:lstStyle>
          <a:p>
            <a:fld id="{BF93CC70-AFE9-4A3B-B596-ACABBEAB254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3007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1D95B-A981-4422-88D9-574865E3C7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401E5-14B4-4D34-9FEB-55E84C1D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1AEE-5EFA-4053-B8D9-A750262DFC29}" type="datetime1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E1BC00-B7F8-4842-9627-F9E4CDAF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2284B-7862-4E36-9438-82E75BC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7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60D2E-ED7B-4C99-AC9A-AA3FA048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F44C08-5D15-489E-BD8D-100FDE3D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5CDFD6-FA10-493E-BF4F-0FBA491D3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B88F59-7338-434C-AC9D-B8A1D0FD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4EB3-D2F1-4DC2-9C37-EB42EA1DD9CF}" type="datetime1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BE930F-C510-43EC-BE4E-4E26F2B8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6E1B4B-4473-46E8-AFB0-02F58F2C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30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33E00-2459-43F7-B4E7-2CAFC834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F44760-000F-4AD7-9660-8D08139B6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48A2B-E8A9-454B-BAC6-2B7A264F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81A7-2793-40B0-A4E1-04E3E4F40CAE}" type="datetime1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ABA8CD-3E4B-4D9B-AA88-1809E436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56698A-C8B1-42D3-ADCF-5438C16E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88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3DDFFA-9990-446B-A8C7-C0023A4B9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3FF371-DE60-4271-8E16-9E11A4AA3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9269F-E575-44D4-B031-68BC4596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5449-F2C9-4AD1-9573-05BE0204DEBA}" type="datetime1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C537F1-CF10-4589-884C-620DA0DA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1571A3-3786-4697-8C35-C44A0E93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92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FA251-2324-44BE-A912-8FDE9795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ECFDA2-8C9D-4D75-AE01-D26600DC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401E5-14B4-4D34-9FEB-55E84C1D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1AEE-5EFA-4053-B8D9-A750262DFC29}" type="datetime1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E1BC00-B7F8-4842-9627-F9E4CDAF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2284B-7862-4E36-9438-82E75BC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2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DE0AE58-C69B-498E-BAA8-75D57152C2C1}"/>
              </a:ext>
            </a:extLst>
          </p:cNvPr>
          <p:cNvSpPr/>
          <p:nvPr userDrawn="1"/>
        </p:nvSpPr>
        <p:spPr bwMode="auto">
          <a:xfrm>
            <a:off x="175461" y="721293"/>
            <a:ext cx="8968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77516DBC-C750-48C7-BD5A-234728C86E86}"/>
              </a:ext>
            </a:extLst>
          </p:cNvPr>
          <p:cNvSpPr>
            <a:spLocks noChangeAspect="1"/>
          </p:cNvSpPr>
          <p:nvPr userDrawn="1"/>
        </p:nvSpPr>
        <p:spPr bwMode="auto">
          <a:xfrm rot="10800000" flipH="1">
            <a:off x="175462" y="194331"/>
            <a:ext cx="633600" cy="4320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9116F-DD20-4A54-A713-D6ECCDAD4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BC1C62-0EBC-4C5B-BE1A-2A5ADE6F2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79D922-55A7-4AC2-8366-857EBF5E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830457-B6CE-4414-A235-05147A7C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4F08F6-8DB3-469D-B9F5-0FA56722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47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F3961-2006-488A-9FDC-2501D654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7E9CC-65C2-4726-93A2-E11A6398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2212D0-F69B-4801-B5A0-B4978C8D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833ADB-6F0C-479A-9D3F-900DD963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D935DE-1DE0-4388-A08A-C3A99697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2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F5306-54E4-4765-A11A-5027CC0A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7A7E0B-1111-43C1-9A8E-3F8BFDA4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D6E57A-1BE8-4325-A4F0-7784D160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F18069-4E95-42CC-9780-5A60CD4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37380C-2112-42AA-B4E9-D2CC2149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73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66956-3F5F-4D5F-B0FD-AAEE6428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CDFCA-1C7A-4D83-AB94-1622F86C5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57F5A1-4096-4BF1-804A-52314DFC8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14B356-083C-4A51-836A-24A4072E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9F3225-B323-439A-95D2-16772008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4AD5B5-613D-40FD-875D-55CE07BA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3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33520-E0F8-473A-ACA0-B86A9F13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5D5CB-A1E8-440E-BD46-FF7B7446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6A49BE-24BB-46FA-A20E-8AA099FCF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61C347-25FE-4686-8F71-48F5C07FB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38E2C3-D281-4322-8DF9-C25DF99A4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F8D8E9-AC7D-4EF5-BB18-EE4BE318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EC26FC-C7DA-46E6-AEC4-43875C7E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426375-F0AE-42B3-A7D6-5036127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DE0AE58-C69B-498E-BAA8-75D57152C2C1}"/>
              </a:ext>
            </a:extLst>
          </p:cNvPr>
          <p:cNvSpPr/>
          <p:nvPr userDrawn="1"/>
        </p:nvSpPr>
        <p:spPr bwMode="auto">
          <a:xfrm>
            <a:off x="175461" y="721293"/>
            <a:ext cx="8968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77516DBC-C750-48C7-BD5A-234728C86E86}"/>
              </a:ext>
            </a:extLst>
          </p:cNvPr>
          <p:cNvSpPr>
            <a:spLocks noChangeAspect="1"/>
          </p:cNvSpPr>
          <p:nvPr userDrawn="1"/>
        </p:nvSpPr>
        <p:spPr bwMode="auto">
          <a:xfrm rot="10800000" flipH="1">
            <a:off x="175462" y="194331"/>
            <a:ext cx="633600" cy="4320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1" name="Immagine 10" descr="Logo esteso GP_colore-2">
            <a:extLst>
              <a:ext uri="{FF2B5EF4-FFF2-40B4-BE49-F238E27FC236}">
                <a16:creationId xmlns:a16="http://schemas.microsoft.com/office/drawing/2014/main" id="{FDE4CBBA-3C34-4CDA-A827-4C3DA7CB935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92" y="6465111"/>
            <a:ext cx="1101388" cy="14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IRD logo_with footer">
            <a:extLst>
              <a:ext uri="{FF2B5EF4-FFF2-40B4-BE49-F238E27FC236}">
                <a16:creationId xmlns:a16="http://schemas.microsoft.com/office/drawing/2014/main" id="{034A16D1-AF02-4ACD-9214-3BBD6687E42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62" y="6420155"/>
            <a:ext cx="451767" cy="27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C0D5B1E-8F2F-4A0B-A19B-328FC73C03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0880" y="6313782"/>
            <a:ext cx="712782" cy="4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1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86A18-B6C0-4270-9338-310DD698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A3192C-1660-4199-9BC1-D8C9A4DC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CF18FE-17BE-4AE5-91CC-1907DEB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309BB2-960C-42E3-A90F-80B55A73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63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A1DF8F-BEAE-450C-9B9C-983CAA78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418C60-3F4A-48C4-8412-54540F45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BCA021-DAED-4982-8494-487C625D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57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4DE84-4BAE-411D-BEAF-73947013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13D0A-237A-4F82-87DC-17489C1A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5C846B-2405-4C7D-B5DC-EF14188B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FFDE5D-C176-4B0F-A78D-D919D355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CB603B-82C7-4891-93E9-D2C25C69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0B1044-2F9A-4C23-8B23-AC8C9900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5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17D45-3098-46C0-AF97-29B27770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030221F-6628-4DE5-9E14-096122F4A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F1CC15-41ED-4DFB-8482-16ACD5DD1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0DF24C-D6C5-4E98-A323-5C6F5E0E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F421E8-4F37-4C6B-9BBC-C15BF22E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33BEF5-F1B9-46FB-A996-DFE887DD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84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FB395-6FD3-4447-A6EF-2BEF6AFF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1803F3-D242-4194-8FF4-BFB4159A1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66605-BC46-444F-AEC6-3DA032B8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A16CF-E161-455B-9CC0-BE50B0D6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BE0DD4-91E9-447B-905D-5BC37234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3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1D8F1B-BE54-4489-8EA0-9236EB280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983716-8C82-4388-8522-A3209A582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03F45D-D365-4F46-8BC3-A10E7E10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29B62AC-ECF9-49C4-AC85-A8E3676779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410E0-18F5-4117-988C-18E3B1FA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34EB7-2DF2-4F0C-AC89-38BA52E7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F2689FE-7824-443B-AD3E-75FD9F27E5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7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DE0AE58-C69B-498E-BAA8-75D57152C2C1}"/>
              </a:ext>
            </a:extLst>
          </p:cNvPr>
          <p:cNvSpPr/>
          <p:nvPr userDrawn="1"/>
        </p:nvSpPr>
        <p:spPr bwMode="auto">
          <a:xfrm>
            <a:off x="175461" y="721293"/>
            <a:ext cx="896854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77516DBC-C750-48C7-BD5A-234728C86E86}"/>
              </a:ext>
            </a:extLst>
          </p:cNvPr>
          <p:cNvSpPr>
            <a:spLocks noChangeAspect="1"/>
          </p:cNvSpPr>
          <p:nvPr userDrawn="1"/>
        </p:nvSpPr>
        <p:spPr bwMode="auto">
          <a:xfrm rot="10800000" flipH="1">
            <a:off x="175462" y="194331"/>
            <a:ext cx="633600" cy="4320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7E95F-0A4B-435E-BB41-5C05041E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C1CE6-2B61-43E0-86AC-447552A5A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F0CF8E-6EB6-4784-8BD2-69F423DA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06BC-9C26-4819-B0B6-2C8A2444A1CB}" type="datetime1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5B013B-53D7-4102-842E-0026EA3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929819-407B-42F2-8C23-BE7C735C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F9A9-6EB7-42CA-804E-043A5840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8327CD-5644-4F53-BC18-8DD2EC914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9280A4-1F7B-4C19-A6C6-3274329C6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923EAB-45A4-4D16-BB4F-41CDC979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4FF-907A-4F64-8948-B343F499D0A9}" type="datetime1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2C5FCB-4B23-4705-AC92-797ED7D0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772F72-0043-48D2-919E-1849B96F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8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5340F-B398-4A7C-B045-5749D7D2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B24E07-1383-44D6-ABED-8FCD458B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D97111-3BF8-49E7-BEE9-30A41D3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5369BC-8F85-4DA5-B609-85918049D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27BD9A-CB4B-4D89-B75C-5265D3BC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C32EB0-40D4-469B-A513-CADF211C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6CA7-F216-4077-8C70-B55CD0D6121F}" type="datetime1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A7C732-149F-473C-9A16-A994929B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6F49DD-A1F8-4AB3-B0DD-37E7C0F8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62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BC6ADF-BBC1-42EB-987E-8DB70D0C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8949FA-C707-463F-BC7A-95EEC364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5D7D-E422-49C9-B284-E1B0FAF20BA7}" type="datetime1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B48DEC-C12E-4C2F-8839-EF3347C7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8DDB76-C7A4-4750-B413-90AB6F30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09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B8EE1A-A57C-4A9B-9AF4-A578844D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D7E8-B5E8-4878-9074-D03E14B31E49}" type="datetime1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EA8F5B-30DF-42A1-8BC9-61AFAF12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F7D13C-DE0B-4E6B-A94B-2E2FF10B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4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F7E3B-4E81-42C0-B443-7D629564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84526-5DE1-4698-87D4-D1FD7F37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742A77-DF0D-4486-9061-CC71CA76B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4F05CE-E8D7-42B9-9346-E473A9E7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6A86-4E15-423E-BD9E-91E04D3C2C6C}" type="datetime1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365C0C-3424-4767-8657-B4F9DBA0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3C9E8D-4E22-45BA-855B-68EB0EE1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9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DAF134-1A40-4955-A851-86B33BF7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CC7541-B870-4410-A2FA-FEF43448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08B33-CE5E-4577-BA1B-B9A371563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8073-1270-42E6-8198-4FBEEECC3445}" type="datetime1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FE0A89-56CD-4433-BA64-3EEDDC74B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E4E31-6245-47D5-B21C-4EFE0541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8F6C-5305-4AA6-AEEA-7B5389D44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5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6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6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../10_PDF/00_NJ_Alternatives%20no%20text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0FDFB4F-D080-4DBC-B2BE-BC8292B3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58" y="1482336"/>
            <a:ext cx="2729538" cy="395361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43AB4FC-72E7-4164-BDB3-D42F5A74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8" y="1507670"/>
            <a:ext cx="2684492" cy="4021645"/>
          </a:xfrm>
          <a:prstGeom prst="rect">
            <a:avLst/>
          </a:prstGeom>
        </p:spPr>
      </p:pic>
      <p:pic>
        <p:nvPicPr>
          <p:cNvPr id="5" name="Immagine 4" descr="Logo esteso GP_colore-2">
            <a:extLst>
              <a:ext uri="{FF2B5EF4-FFF2-40B4-BE49-F238E27FC236}">
                <a16:creationId xmlns:a16="http://schemas.microsoft.com/office/drawing/2014/main" id="{9707CB9B-6D30-42FF-B27F-09D79F3C7C3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2" y="3223656"/>
            <a:ext cx="2202776" cy="41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IRD logo_with footer">
            <a:extLst>
              <a:ext uri="{FF2B5EF4-FFF2-40B4-BE49-F238E27FC236}">
                <a16:creationId xmlns:a16="http://schemas.microsoft.com/office/drawing/2014/main" id="{AC7E1C8D-1BEF-4DF2-9F56-1A16E6C7907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68" y="4280260"/>
            <a:ext cx="728663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1D8FAA3-F8E4-443F-B331-78D0EC882289}"/>
              </a:ext>
            </a:extLst>
          </p:cNvPr>
          <p:cNvSpPr/>
          <p:nvPr/>
        </p:nvSpPr>
        <p:spPr>
          <a:xfrm>
            <a:off x="213718" y="296995"/>
            <a:ext cx="87504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-342900" algn="l"/>
              </a:tabLst>
            </a:pPr>
            <a:r>
              <a:rPr lang="en-US" sz="20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OF FEASIBILITY STUDY AND DETAILED DESIGN </a:t>
            </a:r>
          </a:p>
          <a:p>
            <a:pPr algn="ctr">
              <a:lnSpc>
                <a:spcPct val="115000"/>
              </a:lnSpc>
              <a:tabLst>
                <a:tab pos="-342900" algn="l"/>
              </a:tabLst>
            </a:pPr>
            <a:r>
              <a:rPr lang="en-US" sz="2000" b="1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E-60 HIGHWAY SECTION </a:t>
            </a:r>
            <a:endParaRPr lang="it-IT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NATAKHTARI TO RUSTAVI (TBILISI BYPASS)</a:t>
            </a:r>
            <a:endParaRPr lang="it-IT" sz="20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0C4D29D-860A-4620-A996-6E39C270F244}"/>
              </a:ext>
            </a:extLst>
          </p:cNvPr>
          <p:cNvSpPr/>
          <p:nvPr/>
        </p:nvSpPr>
        <p:spPr>
          <a:xfrm>
            <a:off x="213719" y="5612390"/>
            <a:ext cx="8750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E-60 </a:t>
            </a:r>
            <a:r>
              <a:rPr lang="ka-GE" sz="2000" b="1" dirty="0">
                <a:solidFill>
                  <a:srgbClr val="1F4E7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მაგისტრალის ნატახტარი-რუსთავის მონაკვეთის (თბილისის შემოვლითი გზის) </a:t>
            </a:r>
            <a:r>
              <a:rPr lang="ka-GE" sz="2000" b="1" dirty="0">
                <a:solidFill>
                  <a:srgbClr val="1F4E7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ტექნიკურ-ეკონომიკური დასაბუთებისა და დეტალური </a:t>
            </a:r>
            <a:r>
              <a:rPr lang="ka-GE" sz="2000" b="1" dirty="0" smtClean="0">
                <a:solidFill>
                  <a:srgbClr val="1F4E7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პროექტის მომზადება</a:t>
            </a:r>
            <a:endParaRPr lang="ka-GE" sz="2000" b="1" dirty="0" smtClean="0">
              <a:solidFill>
                <a:srgbClr val="1F4E79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178D5A-B001-4976-919B-B2E7F4096CDC}"/>
              </a:ext>
            </a:extLst>
          </p:cNvPr>
          <p:cNvSpPr txBox="1"/>
          <p:nvPr/>
        </p:nvSpPr>
        <p:spPr>
          <a:xfrm>
            <a:off x="879600" y="1616810"/>
            <a:ext cx="659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>
                <a:solidFill>
                  <a:srgbClr val="FF0000"/>
                </a:solidFill>
              </a:rPr>
              <a:t>Jinvali</a:t>
            </a:r>
            <a:endParaRPr lang="it-IT" sz="1050" b="1" dirty="0">
              <a:solidFill>
                <a:srgbClr val="FF0000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257D293-CD03-4700-B1BC-5AB409CC1C0C}"/>
              </a:ext>
            </a:extLst>
          </p:cNvPr>
          <p:cNvSpPr txBox="1"/>
          <p:nvPr/>
        </p:nvSpPr>
        <p:spPr>
          <a:xfrm>
            <a:off x="224478" y="4620928"/>
            <a:ext cx="98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rgbClr val="FF0000"/>
                </a:solidFill>
              </a:rPr>
              <a:t>Natakhtari</a:t>
            </a:r>
            <a:endParaRPr lang="it-IT" sz="900" b="1" dirty="0">
              <a:solidFill>
                <a:srgbClr val="FF0000"/>
              </a:solidFill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2678D0C-E1B6-4949-B2EF-1226EBE5D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037" y="1662297"/>
            <a:ext cx="1659837" cy="1048513"/>
          </a:xfrm>
          <a:prstGeom prst="rect">
            <a:avLst/>
          </a:prstGeom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A0A10CB-5FC4-48F0-91D4-CBD441FC0C9D}"/>
              </a:ext>
            </a:extLst>
          </p:cNvPr>
          <p:cNvSpPr txBox="1"/>
          <p:nvPr/>
        </p:nvSpPr>
        <p:spPr>
          <a:xfrm>
            <a:off x="6800560" y="3459141"/>
            <a:ext cx="604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</a:rPr>
              <a:t>TBILISI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127117B3-58AF-4427-AA8A-8CB606944B89}"/>
              </a:ext>
            </a:extLst>
          </p:cNvPr>
          <p:cNvSpPr txBox="1"/>
          <p:nvPr/>
        </p:nvSpPr>
        <p:spPr>
          <a:xfrm>
            <a:off x="8387215" y="4993144"/>
            <a:ext cx="604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</a:rPr>
              <a:t>Rustavi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6DDA3B-819F-423D-9E4A-AADD3C1B3938}"/>
              </a:ext>
            </a:extLst>
          </p:cNvPr>
          <p:cNvSpPr txBox="1"/>
          <p:nvPr/>
        </p:nvSpPr>
        <p:spPr>
          <a:xfrm>
            <a:off x="6308207" y="1481691"/>
            <a:ext cx="98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rgbClr val="FF0000"/>
                </a:solidFill>
              </a:rPr>
              <a:t>Natakhtari</a:t>
            </a:r>
            <a:endParaRPr lang="it-IT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371475" y="1509566"/>
            <a:ext cx="8410575" cy="42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 anchor="t"/>
          <a:lstStyle/>
          <a:p>
            <a:pPr algn="just">
              <a:lnSpc>
                <a:spcPct val="150000"/>
              </a:lnSpc>
              <a:spcAft>
                <a:spcPts val="450"/>
              </a:spcAft>
              <a:defRPr/>
            </a:pPr>
            <a:r>
              <a:rPr lang="ka-G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შესასრულებელი სამუშაოები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7213" lvl="1" indent="-214313" algn="just">
              <a:buFont typeface="Wingdings" panose="05000000000000000000" pitchFamily="2" charset="2"/>
              <a:buChar char="§"/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ტერიტორიის გაწმენდა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57213" lvl="1" indent="-214313" algn="just">
              <a:buFont typeface="Wingdings" panose="05000000000000000000" pitchFamily="2" charset="2"/>
              <a:buChar char="§"/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მიწის სამუშაოები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57213" lvl="1" indent="-214313" algn="just">
              <a:buFont typeface="Wingdings" panose="05000000000000000000" pitchFamily="2" charset="2"/>
              <a:buChar char="§"/>
              <a:defRPr/>
            </a:pPr>
            <a:r>
              <a:rPr lang="ka-G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ვაკისის</a:t>
            </a: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მოწყობა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57213" lvl="1" indent="-214313" algn="just">
              <a:buFont typeface="Wingdings" panose="05000000000000000000" pitchFamily="2" charset="2"/>
              <a:buChar char="§"/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გზის საფარის მოწყობა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57213" lvl="1" indent="-214313" algn="just">
              <a:buFont typeface="Wingdings" panose="05000000000000000000" pitchFamily="2" charset="2"/>
              <a:buChar char="§"/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გზის ინფრასტრუქტურის </a:t>
            </a:r>
          </a:p>
          <a:p>
            <a:pPr marL="342900" lvl="1" algn="just"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მოწყობა, მარკირება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  <a:defRPr/>
            </a:pPr>
            <a:endParaRPr lang="ka-GE" sz="50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450"/>
              </a:spcAft>
              <a:defRPr/>
            </a:pPr>
            <a:r>
              <a:rPr lang="ka-GE" sz="15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გზის მშენებლობასთან და ექსპლოატაციასთან დაკავშირებული </a:t>
            </a:r>
            <a:r>
              <a:rPr lang="ka-GE" sz="150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ტიპური საკითხები</a:t>
            </a:r>
            <a:endParaRPr lang="en-US" sz="1125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125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736684"/>
              </p:ext>
            </p:extLst>
          </p:nvPr>
        </p:nvGraphicFramePr>
        <p:xfrm>
          <a:off x="580831" y="4025522"/>
          <a:ext cx="7991669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7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Arial" panose="020B0604020202020204" pitchFamily="34" charset="0"/>
                        </a:rPr>
                        <a:t>ბიოფიზიკური</a:t>
                      </a:r>
                      <a:r>
                        <a:rPr lang="ka-GE" sz="1400" baseline="0" dirty="0">
                          <a:effectLst/>
                          <a:latin typeface="Arial" panose="020B0604020202020204" pitchFamily="34" charset="0"/>
                        </a:rPr>
                        <a:t> გარემო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Arial" panose="020B0604020202020204" pitchFamily="34" charset="0"/>
                        </a:rPr>
                        <a:t>სოციალურ - ეკონომიკური საკითხები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18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ზემოქმ-ბა ბიომრავალფეროვნებაზე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ზემოქმედება ნიადაგზე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ზემოქმედება ზედაპირზე და გრუნტის წყალზე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ნარჩენები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ჰაერის</a:t>
                      </a:r>
                      <a:r>
                        <a:rPr lang="ka-GE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ხარისხი - მტვერი, გამონაბოლქვი</a:t>
                      </a: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ხმაური და ვიბრაცია.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ზემოქმედება </a:t>
                      </a:r>
                      <a:r>
                        <a:rPr lang="ka-GE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მიწათსარგებლობაზე</a:t>
                      </a: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და მფლობელობაზე (განსახლება)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ზემოქმედება კულტურულ მემკვიდრეობაზე;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ლანდშაფტურ-ვიზუალური ზემოქმედება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ზემოქმედება ლოკალურ და რეგიონულ ეკონომიკაზე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ჯანმრთელობის და უსაფრთხოების საკითხები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შრომის უსაფრთხოება.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74029"/>
              </p:ext>
            </p:extLst>
          </p:nvPr>
        </p:nvGraphicFramePr>
        <p:xfrm>
          <a:off x="3782643" y="1643010"/>
          <a:ext cx="4815511" cy="217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Arial" panose="020B0604020202020204" pitchFamily="34" charset="0"/>
                        </a:rPr>
                        <a:t>მოსამზადებელი , სამშენებლო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ექსპლოატაცია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95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ტრანსპორტის მოძრაობა (ტერიტორიაზე და გარეთ)</a:t>
                      </a:r>
                      <a:endParaRPr lang="en-GB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მიწის სამუშაოები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ბეტონის სამუშაოები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მუშახელი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სატრანსპ</a:t>
                      </a: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. მოძრაობა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გზის და ინფრასტრუქტურის </a:t>
                      </a:r>
                      <a:r>
                        <a:rPr lang="ka-GE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ტექმომსახურება</a:t>
                      </a:r>
                      <a:r>
                        <a:rPr lang="ka-G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/ რემონტი</a:t>
                      </a:r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82643" y="1206615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dirty="0">
                <a:solidFill>
                  <a:srgbClr val="FF0000"/>
                </a:solidFill>
                <a:latin typeface="Arial" panose="020B0604020202020204" pitchFamily="34" charset="0"/>
              </a:rPr>
              <a:t>ზემოქმედების წყაროები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960394"/>
            <a:ext cx="26933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ზოგადი მიმოხილვა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70BF8053-8976-4DAC-87B6-43497BFD0D70}"/>
              </a:ext>
            </a:extLst>
          </p:cNvPr>
          <p:cNvSpPr txBox="1"/>
          <p:nvPr/>
        </p:nvSpPr>
        <p:spPr>
          <a:xfrm>
            <a:off x="824141" y="154134"/>
            <a:ext cx="59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გარემოზე ზემოქმედების შეფასება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177027" y="828821"/>
            <a:ext cx="4078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ნაციონალური კანონმდებლობა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295275" y="1244319"/>
            <a:ext cx="8438178" cy="446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 anchor="t"/>
          <a:lstStyle/>
          <a:p>
            <a:pPr algn="just">
              <a:lnSpc>
                <a:spcPct val="150000"/>
              </a:lnSpc>
              <a:spcAft>
                <a:spcPts val="450"/>
              </a:spcAft>
              <a:defRPr/>
            </a:pPr>
            <a:r>
              <a:rPr lang="ka-GE" sz="160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გარემოსდაცვითი შეფასების კოდექსი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450"/>
              </a:spcAft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კოდექსში მოცემულია ზემოქმედების შეფასებას დაქვემდებარებულ საქმიანობათა ჩამონათვალი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endParaRPr lang="ka-G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  <a:defRPr/>
            </a:pPr>
            <a:endParaRPr lang="en-US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დანართი 1 -ით გათვალისწინებული საქმიანობები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  <a:p>
            <a:pPr marL="100013" indent="-214313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საერთაშორისო/შიდასახელმწიფოებრივი მნიშვნელობის </a:t>
            </a:r>
            <a:r>
              <a:rPr lang="ka-G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საავტ</a:t>
            </a: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გზის მშენებლობა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100013" indent="-214313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ka-G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საავტ</a:t>
            </a: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გზის რეკონსტრუქცია ან/და მოდერნიზაცია, რომლის მთლიანი მონაკვეთის სიგრძე 5 კმ ან მეტია.</a:t>
            </a:r>
          </a:p>
          <a:p>
            <a:pPr marL="100013" indent="-214313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საერთაშორისო/შიდასახელმწიფოებრივი მნიშვნელობის </a:t>
            </a:r>
            <a:r>
              <a:rPr lang="ka-G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საავტ</a:t>
            </a: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გზაზე განთავსებული გვირაბის ან/და ხიდის მშენებლობა.</a:t>
            </a:r>
            <a:endParaRPr lang="en-US" sz="11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1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1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1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55388" y="5082721"/>
            <a:ext cx="4578072" cy="1616279"/>
            <a:chOff x="5393103" y="4224816"/>
            <a:chExt cx="6104096" cy="2155037"/>
          </a:xfrm>
        </p:grpSpPr>
        <p:sp>
          <p:nvSpPr>
            <p:cNvPr id="2" name="Right Arrow 1"/>
            <p:cNvSpPr/>
            <p:nvPr/>
          </p:nvSpPr>
          <p:spPr>
            <a:xfrm>
              <a:off x="5393103" y="4608285"/>
              <a:ext cx="1940768" cy="8584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350" dirty="0" err="1">
                  <a:latin typeface="Arial" panose="020B0604020202020204" pitchFamily="34" charset="0"/>
                </a:rPr>
                <a:t>სკრინინგი</a:t>
              </a:r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7333871" y="4608285"/>
              <a:ext cx="1940768" cy="8584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350" dirty="0" err="1">
                  <a:latin typeface="Arial" panose="020B0604020202020204" pitchFamily="34" charset="0"/>
                </a:rPr>
                <a:t>სკოპინგი</a:t>
              </a:r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274639" y="4608285"/>
              <a:ext cx="1940768" cy="8584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1350" dirty="0" err="1"/>
                <a:t>გზშ</a:t>
              </a:r>
              <a:endParaRPr lang="en-US" sz="1350" dirty="0"/>
            </a:p>
          </p:txBody>
        </p:sp>
        <p:sp>
          <p:nvSpPr>
            <p:cNvPr id="3" name="Down Arrow 2"/>
            <p:cNvSpPr/>
            <p:nvPr/>
          </p:nvSpPr>
          <p:spPr>
            <a:xfrm rot="10800000">
              <a:off x="8509527" y="5578346"/>
              <a:ext cx="503853" cy="48375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10607543" y="5578346"/>
              <a:ext cx="503853" cy="48375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52783" y="5979744"/>
              <a:ext cx="314441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350" dirty="0">
                  <a:latin typeface="Arial" panose="020B0604020202020204" pitchFamily="34" charset="0"/>
                </a:rPr>
                <a:t>კონსულტაციები</a:t>
              </a:r>
              <a:endParaRPr lang="en-US" sz="1200" dirty="0">
                <a:latin typeface="Arial" panose="020B060402020202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492490" y="4224816"/>
              <a:ext cx="228601" cy="47222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9513728" y="4269093"/>
              <a:ext cx="247260" cy="47222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4794" y="4294111"/>
              <a:ext cx="31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dirty="0" err="1">
                  <a:latin typeface="Arial" panose="020B0604020202020204" pitchFamily="34" charset="0"/>
                </a:rPr>
                <a:t>ინფ</a:t>
              </a:r>
              <a:r>
                <a:rPr lang="ka-GE" sz="1200" dirty="0">
                  <a:latin typeface="Arial" panose="020B0604020202020204" pitchFamily="34" charset="0"/>
                </a:rPr>
                <a:t>. </a:t>
              </a:r>
              <a:r>
                <a:rPr lang="ka-GE" sz="1200" dirty="0" err="1">
                  <a:latin typeface="Arial" panose="020B0604020202020204" pitchFamily="34" charset="0"/>
                </a:rPr>
                <a:t>გასაჯაროება</a:t>
              </a:r>
              <a:endParaRPr lang="en-US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893C070E-77B0-4344-AD71-A950777DC71F}"/>
              </a:ext>
            </a:extLst>
          </p:cNvPr>
          <p:cNvSpPr txBox="1"/>
          <p:nvPr/>
        </p:nvSpPr>
        <p:spPr>
          <a:xfrm>
            <a:off x="824141" y="154134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გარემოზე ზემოქმედების შეფასება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0"/>
          <p:cNvGraphicFramePr>
            <a:graphicFrameLocks/>
          </p:cNvGraphicFramePr>
          <p:nvPr/>
        </p:nvGraphicFramePr>
        <p:xfrm>
          <a:off x="209939" y="1555826"/>
          <a:ext cx="8761445" cy="3239618"/>
        </p:xfrm>
        <a:graphic>
          <a:graphicData uri="http://schemas.openxmlformats.org/drawingml/2006/table">
            <a:tbl>
              <a:tblPr/>
              <a:tblGrid>
                <a:gridCol w="119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1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კლასიფ</a:t>
                      </a: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განმარტება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მოთხოვნები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6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კატეგორია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endParaRPr kumimoji="0" lang="ka-GE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პროექტს შეუძლია მოახდინოს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მნიშვნელოვანი უარყოფითი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შეუქცევად, სხვადასხვაგვარ ან უპრეცედენტო  ზემოქმედება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გარემოზე. ზეგავლენამ შესაძლებელია მოიცავდეს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პროექტის ფიზიკურ საზღვრებს გარეთ ტერიტორიაც.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საჭიროებს სრულფასოვან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გზშ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-ს (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EIA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კატეგორია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endParaRPr kumimoji="0" lang="ka-GE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პროექტის ზემოქმედება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ნაკლებია ვიდრე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A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კატეგორიის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პროექტის  შემთხვევაში. ზემოქმედებები შემოიფარგლება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საპროექტო ტერიტორიით, ზემოქმედება სრულად ან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ნაწილობრივ შექცევადია. უმეტეს შემთხვევაში,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შემარბილებელი ღონისძიებების განსაზღვრა უფრო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ადვილია, ვიდრე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კატეგორიის პროექტებისათვის. 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საჭიროებს  თავდაპირველი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გარემოსდაცვითი გამოკვლევის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(IEE) 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3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კატეგორია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თუ პროექტს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არა აქვს ან აქვს მინიმალური ზემოქმედება 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გარემოზე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არ საჭიროებს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EIA 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ან 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IEE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938" y="6406793"/>
            <a:ext cx="2832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>
                <a:latin typeface="Arial" panose="020B0604020202020204" pitchFamily="34" charset="0"/>
              </a:rPr>
              <a:t>კოდექსის დანართი 1</a:t>
            </a:r>
            <a:r>
              <a:rPr lang="en-US" sz="1200" dirty="0">
                <a:latin typeface="Arial" panose="020B0604020202020204" pitchFamily="34" charset="0"/>
              </a:rPr>
              <a:t> = </a:t>
            </a:r>
            <a:r>
              <a:rPr lang="ka-GE" sz="1200" dirty="0">
                <a:latin typeface="Arial" panose="020B0604020202020204" pitchFamily="34" charset="0"/>
              </a:rPr>
              <a:t>კატეგორია </a:t>
            </a:r>
            <a:r>
              <a:rPr lang="en-US" sz="1200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56253" y="5373955"/>
            <a:ext cx="1455576" cy="643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 err="1">
                <a:latin typeface="Arial" panose="020B0604020202020204" pitchFamily="34" charset="0"/>
              </a:rPr>
              <a:t>სკრინინგი</a:t>
            </a:r>
            <a:endParaRPr lang="en-US" sz="1350" dirty="0"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11829" y="5373955"/>
            <a:ext cx="1455576" cy="643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 err="1">
                <a:latin typeface="Arial" panose="020B0604020202020204" pitchFamily="34" charset="0"/>
              </a:rPr>
              <a:t>სკოპინგი</a:t>
            </a:r>
            <a:endParaRPr lang="en-US" sz="1350" dirty="0">
              <a:latin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67405" y="5379285"/>
            <a:ext cx="1455576" cy="643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350" dirty="0" err="1"/>
              <a:t>გზშ</a:t>
            </a:r>
            <a:endParaRPr lang="en-US" sz="1350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6011829" y="6037371"/>
            <a:ext cx="2753697" cy="38910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6216518" y="6373411"/>
            <a:ext cx="2358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350" dirty="0">
                <a:latin typeface="Arial" panose="020B0604020202020204" pitchFamily="34" charset="0"/>
              </a:rPr>
              <a:t>კონსულტაციები</a:t>
            </a:r>
            <a:endParaRPr lang="en-US" sz="1350" dirty="0">
              <a:latin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130794" y="5177461"/>
            <a:ext cx="171451" cy="2916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>
            <a:off x="7943265" y="5190782"/>
            <a:ext cx="185445" cy="2916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5963981" y="5077044"/>
            <a:ext cx="235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err="1">
                <a:latin typeface="Arial" panose="020B0604020202020204" pitchFamily="34" charset="0"/>
              </a:rPr>
              <a:t>ინფ</a:t>
            </a:r>
            <a:r>
              <a:rPr lang="ka-GE" sz="1200" dirty="0">
                <a:latin typeface="Arial" panose="020B0604020202020204" pitchFamily="34" charset="0"/>
              </a:rPr>
              <a:t>. </a:t>
            </a:r>
            <a:r>
              <a:rPr lang="ka-GE" sz="1200" dirty="0" err="1">
                <a:latin typeface="Arial" panose="020B0604020202020204" pitchFamily="34" charset="0"/>
              </a:rPr>
              <a:t>გასაჯაროება</a:t>
            </a:r>
            <a:endParaRPr lang="en-US" sz="1350" dirty="0">
              <a:latin typeface="Arial" panose="020B0604020202020204" pitchFamily="34" charset="0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209939" y="908841"/>
            <a:ext cx="40527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საერთაშორისო რეგულაციები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938" y="5023195"/>
            <a:ext cx="18101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Ref.: </a:t>
            </a:r>
            <a:r>
              <a:rPr lang="en-US" sz="1350" dirty="0">
                <a:solidFill>
                  <a:srgbClr val="FF0000"/>
                </a:solidFill>
              </a:rPr>
              <a:t>ADB </a:t>
            </a:r>
            <a:r>
              <a:rPr lang="ka-GE" sz="1350" dirty="0">
                <a:solidFill>
                  <a:srgbClr val="FF0000"/>
                </a:solidFill>
              </a:rPr>
              <a:t>პოლიტიკა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7F6FC86B-8306-4F13-8CA3-CDF873460105}"/>
              </a:ext>
            </a:extLst>
          </p:cNvPr>
          <p:cNvSpPr txBox="1"/>
          <p:nvPr/>
        </p:nvSpPr>
        <p:spPr>
          <a:xfrm>
            <a:off x="824141" y="154134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გარემოზე ზემოქმედების შეფასება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50604" y="1539203"/>
            <a:ext cx="1814141" cy="629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atin typeface="Arial" panose="020B0604020202020204" pitchFamily="34" charset="0"/>
              </a:rPr>
              <a:t>ეტაპი </a:t>
            </a:r>
            <a:r>
              <a:rPr lang="en-US" sz="16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17498" y="1186412"/>
            <a:ext cx="6605092" cy="28331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ინფორმაციის მოძიება (კამერალური) , </a:t>
            </a:r>
            <a:r>
              <a:rPr lang="ka-GE" sz="1400" dirty="0">
                <a:solidFill>
                  <a:srgbClr val="FF0000"/>
                </a:solidFill>
                <a:latin typeface="Arial" panose="020B0604020202020204" pitchFamily="34" charset="0"/>
              </a:rPr>
              <a:t>ტერიტორიის საწყისი დათვალიერება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FF0000"/>
                </a:solidFill>
                <a:latin typeface="Arial" panose="020B0604020202020204" pitchFamily="34" charset="0"/>
              </a:rPr>
              <a:t>დაინტერესებული პირების განსაზღვრა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rgbClr val="FF0000"/>
                </a:solidFill>
                <a:latin typeface="Arial" panose="020B0604020202020204" pitchFamily="34" charset="0"/>
              </a:rPr>
              <a:t>რეცეპტორების </a:t>
            </a:r>
            <a:r>
              <a:rPr lang="ka-GE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სენსიტიურობის</a:t>
            </a:r>
            <a:r>
              <a:rPr lang="ka-GE" sz="1400" dirty="0">
                <a:solidFill>
                  <a:srgbClr val="FF0000"/>
                </a:solidFill>
                <a:latin typeface="Arial" panose="020B0604020202020204" pitchFamily="34" charset="0"/>
              </a:rPr>
              <a:t> და საველე კვლევის საზღვრების განსაზღვრა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საველე კვლევების დაგეგმვა და ჩატარება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მონაცემთა დამუშავება და ანალიზი, კონსულტაციები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ფიზიკურ, ბიოლოგიურ და სოციალურ გარემოზე ზემოქმედების წყაროს განსაზღვრა, </a:t>
            </a: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წინასწარი შეფასება (ალტერნატივების ჩათვლით)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შემარბილებელი ღონისძიებების მონახაზის მომზადება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დამატებითი კვლევების ‘მოცულობის’ იდენტიფიცირება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სკოპინგის</a:t>
            </a: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 ანგარიშის მომზადება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2093" y="5357623"/>
            <a:ext cx="1814141" cy="629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atin typeface="Arial" panose="020B0604020202020204" pitchFamily="34" charset="0"/>
              </a:rPr>
              <a:t>ეტაპი 3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8988" y="5357623"/>
            <a:ext cx="6583602" cy="629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გზშ</a:t>
            </a: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-ს ანგარიშის და სამინისტროში წარსადგენი სხვა დოკუმენტაციის მომზადება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2093" y="4140748"/>
            <a:ext cx="1814141" cy="629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atin typeface="Arial" panose="020B0604020202020204" pitchFamily="34" charset="0"/>
              </a:rPr>
              <a:t>ეტაპი 2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8988" y="4138751"/>
            <a:ext cx="6583602" cy="10904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დამატებითი კვლევების ჩატარება, მონაცემების შეგროვება და ანალიზი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შემარბილებელი ღონისძიებების დაზუსტება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გარემოსდაცვითი მართვის გეგმის მომზადება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Arial" panose="020B0604020202020204" pitchFamily="34" charset="0"/>
              </a:rPr>
              <a:t>კუმულატიური და ნარჩენი ზემოქმედების შეფასება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226732" y="770914"/>
            <a:ext cx="32848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გეგმა და მეთოდოლოგია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30110" y="6044672"/>
            <a:ext cx="4373243" cy="69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>
                <a:solidFill>
                  <a:schemeClr val="tx1"/>
                </a:solidFill>
                <a:latin typeface="Arial" panose="020B0604020202020204" pitchFamily="34" charset="0"/>
              </a:rPr>
              <a:t>შენიშვნა: დაინტერესებული მხარეების ჩართულობა  და კონსულტაციები - </a:t>
            </a:r>
            <a:r>
              <a:rPr lang="ka-GE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გზშ</a:t>
            </a:r>
            <a:r>
              <a:rPr lang="ka-GE" sz="1200" dirty="0">
                <a:solidFill>
                  <a:schemeClr val="tx1"/>
                </a:solidFill>
                <a:latin typeface="Arial" panose="020B0604020202020204" pitchFamily="34" charset="0"/>
              </a:rPr>
              <a:t>-ს პროცესის კომპონენტია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46" y="5971936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/>
              <a:t>პირობითი აღნიშვნები:</a:t>
            </a:r>
            <a:endParaRPr lang="en-US" sz="1200" dirty="0"/>
          </a:p>
          <a:p>
            <a:r>
              <a:rPr lang="ka-GE" sz="1200" dirty="0">
                <a:solidFill>
                  <a:srgbClr val="FF0000"/>
                </a:solidFill>
              </a:rPr>
              <a:t>წითელი შრიფტი - დასრულებული სამუშაო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ka-GE" sz="1200" dirty="0">
                <a:solidFill>
                  <a:schemeClr val="accent6">
                    <a:lumMod val="75000"/>
                  </a:schemeClr>
                </a:solidFill>
              </a:rPr>
              <a:t>მწვანე შრიფტი - მიმდინარე სამუშაო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BD22A8F3-B248-4BC9-BCD7-0DC579BFB5F8}"/>
              </a:ext>
            </a:extLst>
          </p:cNvPr>
          <p:cNvSpPr txBox="1"/>
          <p:nvPr/>
        </p:nvSpPr>
        <p:spPr>
          <a:xfrm>
            <a:off x="824141" y="154134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გარემოზე ზემოქმედების შეფასება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14" y="1736797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დაგეგმილი/მიმდინარე საველე კვლევები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მცენარეული საფარის/ფლორის, ფაუნის კვლევა, საპროექტო დერეფანში არსებული ჰაბიტატების რუკის მომზადება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ზედაპირული, გრუნტის წყლის, ნიადაგის ხარისხის შეფასება - სინჯების აღება და ანალიზი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ფონური ხმაური, ჰაერის ხარისხი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ვიბრაციის გაზომვა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სოციალური მონაცემების/ინფორმაციის შეგროვება, კულტურული მემკვიდრეობის ჩათვლით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162960" y="999326"/>
            <a:ext cx="32848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გეგმა და მეთოდოლოგია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66C2879D-12F2-431C-A9CC-2E63EDDDA709}"/>
              </a:ext>
            </a:extLst>
          </p:cNvPr>
          <p:cNvSpPr txBox="1"/>
          <p:nvPr/>
        </p:nvSpPr>
        <p:spPr>
          <a:xfrm>
            <a:off x="824141" y="154134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გარემოზე ზემოქმედების შეფასება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106689" y="762643"/>
            <a:ext cx="41777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საწყისი ზემოქმედების შეფასება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70"/>
          <p:cNvGraphicFramePr>
            <a:graphicFrameLocks/>
          </p:cNvGraphicFramePr>
          <p:nvPr/>
        </p:nvGraphicFramePr>
        <p:xfrm>
          <a:off x="149601" y="1173468"/>
          <a:ext cx="8761446" cy="5313057"/>
        </p:xfrm>
        <a:graphic>
          <a:graphicData uri="http://schemas.openxmlformats.org/drawingml/2006/table">
            <a:tbl>
              <a:tblPr/>
              <a:tblGrid>
                <a:gridCol w="42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3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873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ეტაპი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ზემოქმედების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წყარო/საქმიანობა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ზემოქმედების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ფაქტორი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რეცეპტორი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ზემოქმედების ალბათობა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7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ტიპი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ხასიათი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საზღვრ.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ხანგრძლ</a:t>
                      </a:r>
                      <a:r>
                        <a:rPr kumimoji="0" lang="ka-GE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73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მოსამზადებელი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*ტექნიკა, ადამიანები,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</a:t>
                      </a: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ტრანსპ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 მოძრაობა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(ტერიტორიაზე და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მის გარეთ),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*ტერიტორიის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გაწმენდა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*ხმაური,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*მტვერი,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გამონაბოლქვი,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*ნარჩენები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ბიომრავალფ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D/I,R/IR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ST/P/A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56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ფიზიკური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გარემო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D/I,R/IR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ST/A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441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მოსახლეობა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N,P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D,I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ST/A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73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მშენებლობა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*ტექნიკა, ადამიანები,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</a:t>
                      </a: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ტრანსპ.მოძრაობა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(ტერიტორიაზე და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მის გარეთ),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*ტერიტორიის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გაწმენდა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*მიწის სამუშაოები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</a:t>
                      </a: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სამშ.ბანაკი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*ხმაური,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*მტვერი,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*გამონაბოლქვი,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*ნარჩენები,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*ჩამდინარე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წყლები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ბიომრავალფ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D/I,R/IR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15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ფიზიკური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გარემო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D/I,R/IR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235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მოსახლეობა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N,P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D,I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ST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34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ექსპლოატაცია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*სატრანსპორტო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მოძრაობა,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</a:t>
                      </a: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ტექმომსახურება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/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რემონტი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*ხმაური,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*მტვერი,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*გამონაბოლქვი,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*ნარჩენები,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ჩამდ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 წყლები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ბიომრავალფ</a:t>
                      </a: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.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692150"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987425" indent="-2936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281113" indent="-2921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1598613" indent="-31591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0558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5130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29702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427413" indent="-315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15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ფიზიკური გარემო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38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მოსახლეობა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D/I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L,R,NW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9" y="6444303"/>
            <a:ext cx="8934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/>
              <a:t>ტიპი</a:t>
            </a:r>
            <a:r>
              <a:rPr lang="en-US" sz="1050" dirty="0"/>
              <a:t>: N-</a:t>
            </a:r>
            <a:r>
              <a:rPr lang="ka-GE" sz="1050" dirty="0"/>
              <a:t>უარყოფითი</a:t>
            </a:r>
            <a:r>
              <a:rPr lang="en-US" sz="1050" dirty="0"/>
              <a:t>, P-Positive; </a:t>
            </a:r>
            <a:r>
              <a:rPr lang="ka-GE" sz="1050" dirty="0"/>
              <a:t>ხასიათი: </a:t>
            </a:r>
            <a:r>
              <a:rPr lang="en-US" sz="1050" dirty="0"/>
              <a:t>D-</a:t>
            </a:r>
            <a:r>
              <a:rPr lang="ka-GE" sz="1050" dirty="0"/>
              <a:t>პირდაპირი, </a:t>
            </a:r>
            <a:r>
              <a:rPr lang="en-US" sz="1050" dirty="0"/>
              <a:t>I-</a:t>
            </a:r>
            <a:r>
              <a:rPr lang="ka-GE" sz="1050" dirty="0"/>
              <a:t>ირიბი</a:t>
            </a:r>
            <a:r>
              <a:rPr lang="en-US" sz="1050" dirty="0"/>
              <a:t>, R-</a:t>
            </a:r>
            <a:r>
              <a:rPr lang="ka-GE" sz="1050" dirty="0"/>
              <a:t>შექცევადი</a:t>
            </a:r>
            <a:r>
              <a:rPr lang="en-US" sz="1050" dirty="0"/>
              <a:t>, IR-I</a:t>
            </a:r>
            <a:r>
              <a:rPr lang="ka-GE" sz="1050" dirty="0"/>
              <a:t>შეუქცევადი</a:t>
            </a:r>
            <a:r>
              <a:rPr lang="en-US" sz="1050" dirty="0"/>
              <a:t>; </a:t>
            </a:r>
            <a:r>
              <a:rPr lang="ka-GE" sz="1050" dirty="0"/>
              <a:t>საზღვრები</a:t>
            </a:r>
            <a:r>
              <a:rPr lang="en-US" sz="1050" dirty="0"/>
              <a:t>: L-</a:t>
            </a:r>
            <a:r>
              <a:rPr lang="ka-GE" sz="1050" dirty="0"/>
              <a:t>ლოკალური</a:t>
            </a:r>
            <a:r>
              <a:rPr lang="en-US" sz="1050" dirty="0"/>
              <a:t>, NW-</a:t>
            </a:r>
            <a:r>
              <a:rPr lang="ka-GE" sz="1050" dirty="0"/>
              <a:t>სახელმწიფო მასშტაბის</a:t>
            </a:r>
            <a:r>
              <a:rPr lang="en-US" sz="1050" dirty="0"/>
              <a:t>, R-</a:t>
            </a:r>
            <a:r>
              <a:rPr lang="ka-GE" sz="1050" dirty="0"/>
              <a:t>რეგიონალური</a:t>
            </a:r>
            <a:r>
              <a:rPr lang="en-US" sz="1050" dirty="0"/>
              <a:t>; </a:t>
            </a:r>
            <a:r>
              <a:rPr lang="ka-GE" sz="1050" dirty="0"/>
              <a:t>ხანგრძლივობა</a:t>
            </a:r>
            <a:r>
              <a:rPr lang="en-US" sz="1050" dirty="0"/>
              <a:t>: ST-</a:t>
            </a:r>
            <a:r>
              <a:rPr lang="ka-GE" sz="1050" dirty="0"/>
              <a:t>მოკლევადიანი;</a:t>
            </a:r>
            <a:r>
              <a:rPr lang="en-US" sz="1050" dirty="0"/>
              <a:t> LT-</a:t>
            </a:r>
            <a:r>
              <a:rPr lang="ka-GE" sz="1050" dirty="0"/>
              <a:t> გრძელვადიანი, </a:t>
            </a:r>
            <a:r>
              <a:rPr lang="en-US" sz="1050" dirty="0"/>
              <a:t>PM-</a:t>
            </a:r>
            <a:r>
              <a:rPr lang="ka-GE" sz="1050" dirty="0"/>
              <a:t> მუდმივი</a:t>
            </a:r>
            <a:r>
              <a:rPr lang="en-US" sz="1050" dirty="0"/>
              <a:t>, A-</a:t>
            </a:r>
            <a:r>
              <a:rPr lang="ka-GE" sz="1050" dirty="0"/>
              <a:t>შემთხვევითი</a:t>
            </a:r>
            <a:endParaRPr lang="en-US" sz="1050" dirty="0"/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4731D78F-163A-4201-BBE9-21E75ACB993D}"/>
              </a:ext>
            </a:extLst>
          </p:cNvPr>
          <p:cNvSpPr txBox="1"/>
          <p:nvPr/>
        </p:nvSpPr>
        <p:spPr>
          <a:xfrm>
            <a:off x="824141" y="154134"/>
            <a:ext cx="59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გარემოზე ზემოქმედების შეფასება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835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მიწის შესყიდვისა და განსახლების გეგმა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215136" y="865975"/>
            <a:ext cx="8792386" cy="58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ზოგადი მიმოხილვა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5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გზის პროექტის ზემოქმედება ვრცელდება საქართველოს 5 რაიონის 13 მუნიციპალიტეტზე</a:t>
            </a:r>
            <a:endParaRPr lang="en-US" sz="1500" dirty="0">
              <a:solidFill>
                <a:srgbClr val="002060"/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002060"/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002060"/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002060"/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en-US" sz="1400" dirty="0">
              <a:solidFill>
                <a:srgbClr val="00206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b="1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67698"/>
              </p:ext>
            </p:extLst>
          </p:nvPr>
        </p:nvGraphicFramePr>
        <p:xfrm>
          <a:off x="1087120" y="2082794"/>
          <a:ext cx="5911886" cy="4155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რაიონი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b="1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მუნიციპალიტეტი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დუშეთი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ჟინვალი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ჭონქაძე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ჭოპორტი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მცხეთა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გალავანი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მცხეთა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ზაჰესი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თბილისი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გლდანი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დიდი ლილო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სამგორი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რუსთავი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რუსთავი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გარდაბანი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აღთაკლია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გამარჯვება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>
                          <a:effectLst/>
                          <a:latin typeface="Sylfaen" panose="010A0502050306030303" pitchFamily="18" charset="0"/>
                          <a:cs typeface="Arial" panose="020B0604020202020204" pitchFamily="34" charset="0"/>
                        </a:rPr>
                        <a:t>მარტყოფი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Luna 4">
            <a:extLst>
              <a:ext uri="{FF2B5EF4-FFF2-40B4-BE49-F238E27FC236}">
                <a16:creationId xmlns:a16="http://schemas.microsoft.com/office/drawing/2014/main" id="{2B8B825F-7D63-422C-B059-6B01A539EF6C}"/>
              </a:ext>
            </a:extLst>
          </p:cNvPr>
          <p:cNvSpPr/>
          <p:nvPr/>
        </p:nvSpPr>
        <p:spPr>
          <a:xfrm rot="10800000">
            <a:off x="7022191" y="2082793"/>
            <a:ext cx="464025" cy="1179021"/>
          </a:xfrm>
          <a:prstGeom prst="moon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Luna 8">
            <a:extLst>
              <a:ext uri="{FF2B5EF4-FFF2-40B4-BE49-F238E27FC236}">
                <a16:creationId xmlns:a16="http://schemas.microsoft.com/office/drawing/2014/main" id="{517D7073-537B-403F-A396-3E8F6A91A1AC}"/>
              </a:ext>
            </a:extLst>
          </p:cNvPr>
          <p:cNvSpPr/>
          <p:nvPr/>
        </p:nvSpPr>
        <p:spPr>
          <a:xfrm rot="10800000">
            <a:off x="7008543" y="3275462"/>
            <a:ext cx="464025" cy="600502"/>
          </a:xfrm>
          <a:prstGeom prst="moon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Luna 9">
            <a:extLst>
              <a:ext uri="{FF2B5EF4-FFF2-40B4-BE49-F238E27FC236}">
                <a16:creationId xmlns:a16="http://schemas.microsoft.com/office/drawing/2014/main" id="{88F32C78-42B5-4ECE-A1B0-0BE8BA71A8A7}"/>
              </a:ext>
            </a:extLst>
          </p:cNvPr>
          <p:cNvSpPr/>
          <p:nvPr/>
        </p:nvSpPr>
        <p:spPr>
          <a:xfrm rot="10800000">
            <a:off x="7045546" y="3889121"/>
            <a:ext cx="464025" cy="1179021"/>
          </a:xfrm>
          <a:prstGeom prst="moon">
            <a:avLst/>
          </a:prstGeom>
          <a:solidFill>
            <a:srgbClr val="FF5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Luna 10">
            <a:extLst>
              <a:ext uri="{FF2B5EF4-FFF2-40B4-BE49-F238E27FC236}">
                <a16:creationId xmlns:a16="http://schemas.microsoft.com/office/drawing/2014/main" id="{CDA1F9A4-A3EF-4099-BE3C-DF632ACD5099}"/>
              </a:ext>
            </a:extLst>
          </p:cNvPr>
          <p:cNvSpPr/>
          <p:nvPr/>
        </p:nvSpPr>
        <p:spPr>
          <a:xfrm rot="10800000">
            <a:off x="7045545" y="5078643"/>
            <a:ext cx="464025" cy="1179021"/>
          </a:xfrm>
          <a:prstGeom prst="moon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4">
            <a:extLst>
              <a:ext uri="{FF2B5EF4-FFF2-40B4-BE49-F238E27FC236}">
                <a16:creationId xmlns:a16="http://schemas.microsoft.com/office/drawing/2014/main" id="{E3381FF0-B617-4689-8C62-6A4700926E0A}"/>
              </a:ext>
            </a:extLst>
          </p:cNvPr>
          <p:cNvSpPr txBox="1"/>
          <p:nvPr/>
        </p:nvSpPr>
        <p:spPr>
          <a:xfrm>
            <a:off x="7667454" y="2508591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rgbClr val="2D0FE1"/>
                </a:solidFill>
                <a:latin typeface="+mj-lt"/>
              </a:rPr>
              <a:t>ლოტი</a:t>
            </a:r>
            <a:r>
              <a:rPr lang="it-IT" sz="1400" b="1" dirty="0">
                <a:solidFill>
                  <a:srgbClr val="2D0FE1"/>
                </a:solidFill>
                <a:latin typeface="Open Sans" panose="020B0606030504020204"/>
              </a:rPr>
              <a:t> 1</a:t>
            </a:r>
          </a:p>
        </p:txBody>
      </p:sp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C0D2BED8-2CA2-4771-9376-585DF9548D66}"/>
              </a:ext>
            </a:extLst>
          </p:cNvPr>
          <p:cNvSpPr txBox="1"/>
          <p:nvPr/>
        </p:nvSpPr>
        <p:spPr>
          <a:xfrm>
            <a:off x="7687994" y="3423139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rgbClr val="FFFF00"/>
                </a:solidFill>
                <a:latin typeface="Sylfaen" panose="010A0502050306030303" pitchFamily="18" charset="0"/>
              </a:rPr>
              <a:t>ლოტი</a:t>
            </a:r>
            <a:r>
              <a:rPr lang="it-IT" sz="1400" b="1" dirty="0">
                <a:solidFill>
                  <a:srgbClr val="FFFF00"/>
                </a:solidFill>
                <a:latin typeface="Open Sans" panose="020B0606030504020204"/>
              </a:rPr>
              <a:t> 2</a:t>
            </a:r>
          </a:p>
        </p:txBody>
      </p:sp>
      <p:sp>
        <p:nvSpPr>
          <p:cNvPr id="13" name="CasellaDiTesto 16">
            <a:extLst>
              <a:ext uri="{FF2B5EF4-FFF2-40B4-BE49-F238E27FC236}">
                <a16:creationId xmlns:a16="http://schemas.microsoft.com/office/drawing/2014/main" id="{3DF30923-83A6-47DD-BB29-DD9F3849509D}"/>
              </a:ext>
            </a:extLst>
          </p:cNvPr>
          <p:cNvSpPr txBox="1"/>
          <p:nvPr/>
        </p:nvSpPr>
        <p:spPr>
          <a:xfrm>
            <a:off x="7458714" y="4292981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rgbClr val="FB8F9E"/>
                </a:solidFill>
                <a:latin typeface="Open Sans" panose="020B0606030504020204"/>
              </a:rPr>
              <a:t>ლოტი </a:t>
            </a:r>
            <a:r>
              <a:rPr lang="it-IT" sz="1400" b="1" dirty="0">
                <a:solidFill>
                  <a:srgbClr val="FB8F9E"/>
                </a:solidFill>
                <a:latin typeface="Open Sans" panose="020B0606030504020204"/>
              </a:rPr>
              <a:t>3</a:t>
            </a:r>
          </a:p>
        </p:txBody>
      </p:sp>
      <p:sp>
        <p:nvSpPr>
          <p:cNvPr id="14" name="CasellaDiTesto 17">
            <a:extLst>
              <a:ext uri="{FF2B5EF4-FFF2-40B4-BE49-F238E27FC236}">
                <a16:creationId xmlns:a16="http://schemas.microsoft.com/office/drawing/2014/main" id="{D0E69912-9AF4-4239-B9A0-29B2A2898F69}"/>
              </a:ext>
            </a:extLst>
          </p:cNvPr>
          <p:cNvSpPr txBox="1"/>
          <p:nvPr/>
        </p:nvSpPr>
        <p:spPr>
          <a:xfrm>
            <a:off x="8139584" y="4292981"/>
            <a:ext cx="1034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Open Sans" panose="020B0606030504020204"/>
              </a:rPr>
              <a:t>&amp; </a:t>
            </a:r>
            <a:r>
              <a:rPr lang="ka-GE" sz="1400" b="1" dirty="0">
                <a:solidFill>
                  <a:srgbClr val="C00000"/>
                </a:solidFill>
                <a:latin typeface="Open Sans" panose="020B0606030504020204"/>
              </a:rPr>
              <a:t>ლოტი</a:t>
            </a:r>
            <a:r>
              <a:rPr lang="it-IT" sz="1400" b="1" dirty="0">
                <a:solidFill>
                  <a:srgbClr val="C00000"/>
                </a:solidFill>
                <a:latin typeface="Open Sans" panose="020B0606030504020204"/>
              </a:rPr>
              <a:t> 4</a:t>
            </a:r>
          </a:p>
        </p:txBody>
      </p:sp>
      <p:sp>
        <p:nvSpPr>
          <p:cNvPr id="15" name="CasellaDiTesto 18">
            <a:extLst>
              <a:ext uri="{FF2B5EF4-FFF2-40B4-BE49-F238E27FC236}">
                <a16:creationId xmlns:a16="http://schemas.microsoft.com/office/drawing/2014/main" id="{B9FDDFC1-8402-427A-AA95-20BFDD812F2C}"/>
              </a:ext>
            </a:extLst>
          </p:cNvPr>
          <p:cNvSpPr txBox="1"/>
          <p:nvPr/>
        </p:nvSpPr>
        <p:spPr>
          <a:xfrm>
            <a:off x="7694754" y="5518941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>
                <a:solidFill>
                  <a:srgbClr val="FFC000"/>
                </a:solidFill>
                <a:latin typeface="Open Sans" panose="020B0606030504020204"/>
              </a:rPr>
              <a:t>ლოტი</a:t>
            </a:r>
            <a:r>
              <a:rPr lang="it-IT" sz="1400" b="1" dirty="0">
                <a:solidFill>
                  <a:srgbClr val="FFC000"/>
                </a:solidFill>
                <a:latin typeface="Open Sans" panose="020B0606030504020204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4865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მიწის შესყიდვისა და განსახლების გეგმა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239151" y="865975"/>
            <a:ext cx="8679766" cy="58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ზოგადი მიმოხილვა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გზის მშენებლობის მიზნით მოსალოდნელია პროექტის ზემოქმედებაში მოქცეული აქტივების გამოსყიდვა: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კერძო საკარმიდამო, სახნავი და კომერციული დანიშნულების მიწის ნაკვეთები;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შენობა-ნაგებობები, დამხმარე კონსტრუქციები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ერთწლიანი და მრავალწლიანი </a:t>
            </a:r>
            <a:r>
              <a:rPr lang="ka-GE" sz="1400" dirty="0">
                <a:solidFill>
                  <a:srgbClr val="00206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ნარგავები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კომერციული ობიექტები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ka-GE" sz="1400" dirty="0">
              <a:solidFill>
                <a:srgbClr val="002060"/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მიწის შესყიდვით გამოწვეული ეკონომიკური და სოციალური ზემოქმედების შესაბამისი რეგულირებისა და </a:t>
            </a:r>
            <a:r>
              <a:rPr lang="ka-GE" sz="1400" dirty="0">
                <a:solidFill>
                  <a:srgbClr val="00206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საკომპენსაციო პოლიტიკის საშუალებით </a:t>
            </a: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პროექტის ზემოქმედებაში მოქცეული პირებისათვის საარსებო წყაროს შენარჩუნების მიზნით, საქართველოს შესაბამისი კანონმდებლობისა და არანებაყოფლობითი განსახლებისათვის აზიის განვითარების ბანკის უსაფრთხობის პოლიტიკის დებულებების (</a:t>
            </a:r>
            <a:r>
              <a:rPr lang="en-US" sz="1400" dirty="0">
                <a:solidFill>
                  <a:srgbClr val="002060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ADB </a:t>
            </a:r>
            <a:r>
              <a:rPr lang="en-US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SPS 2009) </a:t>
            </a: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დაცვით, </a:t>
            </a:r>
            <a:r>
              <a:rPr lang="ka-GE" sz="1400" dirty="0">
                <a:solidFill>
                  <a:srgbClr val="00206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მომზადდება მიწის შესყიდვისა და განსახლების გეგმა (</a:t>
            </a:r>
            <a:r>
              <a:rPr lang="en-US" sz="1400" dirty="0">
                <a:solidFill>
                  <a:srgbClr val="00206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LARP</a:t>
            </a:r>
            <a:r>
              <a:rPr lang="ka-GE" sz="1400" dirty="0">
                <a:solidFill>
                  <a:srgbClr val="00206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.  </a:t>
            </a:r>
          </a:p>
          <a:p>
            <a:pPr lvl="0" algn="just">
              <a:lnSpc>
                <a:spcPct val="150000"/>
              </a:lnSpc>
            </a:pPr>
            <a:endParaRPr lang="en-US" sz="1400" dirty="0">
              <a:solidFill>
                <a:srgbClr val="00206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მიწის შესყიდვისა და განსახლების გეგმა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244449" y="865975"/>
            <a:ext cx="8702603" cy="54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LARP</a:t>
            </a: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-ის მომზადების პროცესში გათვალიწინებული იქნება: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აზიის განვითარების ბანკის უსაფრთხოების პოლიტიკის დებულების 12 პრინციპი (</a:t>
            </a:r>
            <a:r>
              <a:rPr lang="en-US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ADB SPS 2009</a:t>
            </a: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00206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საქართველოს კანონმდებლობა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0206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საერთაშორისო პრაქტიკის საუკეთესო მაგალითები </a:t>
            </a:r>
          </a:p>
          <a:p>
            <a:pPr lvl="0">
              <a:lnSpc>
                <a:spcPct val="150000"/>
              </a:lnSpc>
            </a:pPr>
            <a:endParaRPr lang="en-US" sz="1400" b="1" dirty="0">
              <a:solidFill>
                <a:srgbClr val="00206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ADB-</a:t>
            </a:r>
            <a:r>
              <a:rPr lang="ka-GE" sz="1400" b="1" dirty="0">
                <a:solidFill>
                  <a:srgbClr val="FF0000"/>
                </a:solidFill>
                <a:cs typeface="Arial" panose="020B0604020202020204" pitchFamily="34" charset="0"/>
              </a:rPr>
              <a:t>ის </a:t>
            </a:r>
            <a:r>
              <a:rPr lang="ka-GE" sz="1400" b="1" dirty="0">
                <a:solidFill>
                  <a:srgbClr val="FF0000"/>
                </a:solidFill>
              </a:rPr>
              <a:t>არანებაყოფლობითი განსახლების პოლიტიკის </a:t>
            </a:r>
            <a:r>
              <a:rPr lang="ka-GE" sz="1400" b="1" dirty="0">
                <a:solidFill>
                  <a:srgbClr val="FF0000"/>
                </a:solidFill>
                <a:cs typeface="Arial" panose="020B0604020202020204" pitchFamily="34" charset="0"/>
              </a:rPr>
              <a:t>ძირითადი მიზნებია:  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dirty="0"/>
              <a:t> </a:t>
            </a:r>
          </a:p>
          <a:p>
            <a:r>
              <a:rPr lang="ka-GE" sz="1400" dirty="0">
                <a:solidFill>
                  <a:srgbClr val="002060"/>
                </a:solidFill>
              </a:rPr>
              <a:t>ა. შესაძლებლობის ფარგლებში თავიდან აიცილოს ან მინიმუმამდე შეამციროს არენებაყოფლობითი განსახლება;</a:t>
            </a:r>
            <a:endParaRPr lang="en-US" sz="1400" dirty="0">
              <a:solidFill>
                <a:srgbClr val="002060"/>
              </a:solidFill>
            </a:endParaRPr>
          </a:p>
          <a:p>
            <a:endParaRPr lang="ka-GE" sz="1400" dirty="0">
              <a:solidFill>
                <a:srgbClr val="002060"/>
              </a:solidFill>
            </a:endParaRPr>
          </a:p>
          <a:p>
            <a:r>
              <a:rPr lang="ka-GE" sz="1400" dirty="0">
                <a:solidFill>
                  <a:srgbClr val="002060"/>
                </a:solidFill>
              </a:rPr>
              <a:t>ბ. მინიმუმამდე შეამციროს არანებაყოფლობითი განსახლება პროექტის ალტერნატული დიზაინის შერჩევის გზით; </a:t>
            </a:r>
            <a:endParaRPr lang="en-US" sz="1400" dirty="0">
              <a:solidFill>
                <a:srgbClr val="002060"/>
              </a:solidFill>
            </a:endParaRPr>
          </a:p>
          <a:p>
            <a:endParaRPr lang="ka-GE" sz="1400" dirty="0">
              <a:solidFill>
                <a:srgbClr val="002060"/>
              </a:solidFill>
            </a:endParaRPr>
          </a:p>
          <a:p>
            <a:r>
              <a:rPr lang="ka-GE" sz="1400" dirty="0">
                <a:solidFill>
                  <a:srgbClr val="002060"/>
                </a:solidFill>
              </a:rPr>
              <a:t>გ. ხელი შეუწყოს პროექტის ზემოქმედებაში მოქცეულ პირების საარსებო პირობების გაუმჯობესებას, ან უზრუნველყოს პროექტის დაწყებამდე არსებული დონის შენარჩუნებას;</a:t>
            </a:r>
          </a:p>
          <a:p>
            <a:r>
              <a:rPr lang="ka-GE" sz="1400" dirty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ka-GE" sz="1400" dirty="0">
                <a:solidFill>
                  <a:srgbClr val="002060"/>
                </a:solidFill>
              </a:rPr>
              <a:t>დ. ადგილმონაცვლე პირებსა და სხვა მოწყვლად ჯგუფებს ხელი შეუწყოს ცხოვრების დონის ამაღლებაში.</a:t>
            </a:r>
            <a:endParaRPr lang="en-US" sz="14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endParaRPr lang="ka-GE" sz="1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/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600" dirty="0"/>
              <a:t>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მიწის შესყიდვისა და განსახლების გეგმა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182880" y="865975"/>
            <a:ext cx="8670559" cy="58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LARP</a:t>
            </a: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-ის ძირითადი ამოცანები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1400" b="1" dirty="0"/>
              <a:t>პროექტის მიზნებისა და განხორციელების გრაფიკის განსაზღვრა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1400" b="1" dirty="0"/>
              <a:t>პროექტის ზემოქმედებაში მოქცეული პირებისა და კომპენსაციის მიმღებთა დადგენის საბოლოო თარიღის განსაზღვრა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1400" b="1" dirty="0"/>
              <a:t>ეფექტური საჩივრების განხილვის მექანიზმის შემუშავება, შესაბამისი საკანონმდებლო ბაზის ანალიზი და პროექტში ჩართული სახელმწიფო სტრუქტურების საქმიანობის აღწერა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1400" b="1" dirty="0"/>
              <a:t>პროექტის ზემოქმედებაში მოქცეული პირების პროექტში და საჯარო კონსულტაციებში ჩართვა, და საკუთარი უფლებებისა და ვალებულებების შესახებ მათი სრულად ინფორმირება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1400" b="1" dirty="0"/>
              <a:t>სამართლიანი ოდენობის კომპენსაცით პროექტის გამო დაკარგული შემოსავლებისა და აქტივების სრული ჩანაცვლებითი ღირებულების უზრუნველყოფა 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b="1" dirty="0"/>
              <a:t>დამატებითი სარეაბილიტაციო და შემარბილებელი ღონიძიებების შემუშავება, პროექტის ზემოქმედებაში მოქცეული პირების კომპენსაციის, მათი </a:t>
            </a:r>
            <a:r>
              <a:rPr lang="en-US" sz="1400" b="1" dirty="0"/>
              <a:t> </a:t>
            </a:r>
            <a:r>
              <a:rPr lang="ka-GE" sz="1400" b="1" dirty="0"/>
              <a:t>საარსებო წყაროს შენარჩუნებისა და ცხოვრების დონის გაუმჯობესების ხელშეწყობის მიზნით</a:t>
            </a:r>
            <a:r>
              <a:rPr lang="en-US" sz="1400" b="1" dirty="0"/>
              <a:t>, </a:t>
            </a:r>
            <a:r>
              <a:rPr lang="ka-GE" sz="1400" b="1" dirty="0"/>
              <a:t>მძაფრი ზემოქმედებისა და მოწყვლადობის შემთხვევაში განსაკუთრებული ღონისძიებების დაგეგმვის ფონზე. </a:t>
            </a:r>
            <a:endParaRPr lang="ka-GE" sz="1400" dirty="0">
              <a:solidFill>
                <a:srgbClr val="00206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7BFCE7-C469-40F2-B196-6DAA0F0A0210}"/>
              </a:ext>
            </a:extLst>
          </p:cNvPr>
          <p:cNvSpPr txBox="1">
            <a:spLocks/>
          </p:cNvSpPr>
          <p:nvPr/>
        </p:nvSpPr>
        <p:spPr bwMode="auto">
          <a:xfrm>
            <a:off x="169606" y="1081877"/>
            <a:ext cx="8804787" cy="469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2016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ივლისს, აზიის განვითარების ბანკის მიერ დაფინანსებულ და გზების დეპარტამენტის მიერ გამოცხადებულ ტენდერში ხელშეკრულება გაუფორმდა ერთობლივ საწარმოს რომლის ლიდერ კომპანიასაც წარმოადგენს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Anas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International Enterprise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და რომლის შემადგენლობაშიც შედიან 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IRD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Engineering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S.r.l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და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Gestione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Progetti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Ingegneria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S.r.l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ერთობლივი საწარმო პროექტს ახორციელებს 4 წარმოდგენილ ქვე-კონსულტანტებთან ერთად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 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შპს ტრანსპროექტი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შპს კავტრანსპროექტი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შპს ბტ კონსალტინგი და შპს ინტერპროექტი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გარემოზე ზემოქმედების შეფასება მზადდება 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გამა კონსალტინგთან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და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ეკო სპექტრთან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თანამშრომლობით, ხოლო განსახლების გეგმა 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სოციალური პროექტების მართვის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SPMG</a:t>
            </a:r>
            <a:r>
              <a:rPr lang="ka-GE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მიერ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ხელშეკრულება მოიცავს - ტექნიკურ ეკონომიკური დასაბუთების მოკვლევის ფაზას და დეტალურ პროექტირებას შემდეგ მონაკვეთებზე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ნატახტარი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–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ჟინვალი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ჩრდილოეთის მონაკვეთი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), 27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კმ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თბილისის შემოვლითი გზა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(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სამხრეთი მონაკვეთი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), 50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კმ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89E696-203B-4B5E-AEF8-AB5A07D56243}"/>
              </a:ext>
            </a:extLst>
          </p:cNvPr>
          <p:cNvSpPr txBox="1"/>
          <p:nvPr/>
        </p:nvSpPr>
        <p:spPr>
          <a:xfrm>
            <a:off x="769967" y="113191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პროექტის მიზანი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მიწის შესყიდვისა და განსახლების გეგმა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242047" y="977152"/>
            <a:ext cx="8373450" cy="58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LARP</a:t>
            </a:r>
            <a:r>
              <a:rPr lang="ka-GE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-ის მომზადების პროცესში განსახორცილებელი მოქმედებები</a:t>
            </a: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: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საჯარო შეხვედრების გზით პროექტის ზემოქმედებაში მოქცეული პირების, ადგილობრივი ხელისუფლებისა და არასამთავრობო  ორგანიზაციების  პროექტის დაგეგმვა-განხცორციელების პროცესში ჩართულობის წახალისება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საჯარო რეესტრის მონაცემებზე დაყრდნობით გზის პროექტის ზემოქმედებაში მოქცეულ მიწის ნაკვეთებზე საკუთრების უფლების დადგენა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გზის დერეფანში (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ROW</a:t>
            </a: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) მოქცეული მიწის ნაკვეთების ადგილზე დადგენა და ნუმერაცია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პროექტის ზემოქმედებაში მოქცეული პირების 100 % -ის აღწერა 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პროექტის ზემოქმედებაში მოქცეული მიწის ნაკვეთების დემარკაცია და აზომვა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პროექტის ზემოქმედებაში მოქცეული აქტივების ინვენტარიზაცია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საჯარო რეესტრის მონაცემების ანალიზი და საკუთრების უფლების კვლევა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პროექტის ზემოქმედებაში მოქცეული შინამეურნეების სოციო-ეკონომიკური გამოკვლევა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შეფასების მეთოდოლოგიისა შემუშავება და ზემოქმედების ტიპების მიხედვით კომპენსაციის განაკვეთების განსაზღვრა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2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სათანადო ტექნიკური დახმარების გაწევა; და დამატებითი სარეაბილიტაციო ღონისძიებებისა და ერთჯერადი შემწეობის განსაზღვრა მძაფრი ზემოქმედების და მოწყვლადობის შემთხვევაში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32162" y="186218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მიწის შესყიდვისა და განსახლების გეგმა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A50B3D-471B-4C92-AA73-3AD551AE9AA2}"/>
              </a:ext>
            </a:extLst>
          </p:cNvPr>
          <p:cNvSpPr txBox="1">
            <a:spLocks/>
          </p:cNvSpPr>
          <p:nvPr/>
        </p:nvSpPr>
        <p:spPr bwMode="auto">
          <a:xfrm>
            <a:off x="268924" y="982515"/>
            <a:ext cx="8792386" cy="571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LARP</a:t>
            </a: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-ის პროექტის საჯარო განხილვა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LARP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-ის პროექტის საჯარო განხილვა პროექტის მოქმედებაში მოქცეულ მუნიციპალიტეტებში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პროექტის ზემოქმედებაში მოქცეული პირების და პროექტით დაინტერესებული სხვა მხარეების მიერ მოწოდებული კომენტარებისა და წინადადებების 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გათვალისწინებით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LARP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-ის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საბოლოო განახლება</a:t>
            </a:r>
            <a:endParaRPr lang="ka-GE" sz="14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LARP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-ის საბოლოო ვერსიის </a:t>
            </a:r>
            <a:r>
              <a:rPr lang="ka-GE" sz="14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შეთანხმება საქართველოს მთავრობასა /(გზების დეპარტამენტი) და აზიის განვითარების ბანკთან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endParaRPr lang="ka-GE" sz="2100" b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LARP </a:t>
            </a:r>
            <a:r>
              <a:rPr lang="ka-GE" sz="2100" b="1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-ის განხორციელება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51C5B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დამტკიცებული </a:t>
            </a:r>
            <a:r>
              <a:rPr lang="en-US" sz="1400" dirty="0">
                <a:solidFill>
                  <a:srgbClr val="051C5B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LARP</a:t>
            </a:r>
            <a:r>
              <a:rPr lang="ka-GE" sz="1400" dirty="0">
                <a:solidFill>
                  <a:srgbClr val="051C5B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-ის მიხედვით მიწის შესყიდვა და ფულადი კომპენსაციების გაცემა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51C5B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LARP</a:t>
            </a:r>
            <a:r>
              <a:rPr lang="ka-GE" sz="1400" dirty="0">
                <a:solidFill>
                  <a:srgbClr val="051C5B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-ის განხორციელების შეფასება გარე </a:t>
            </a:r>
            <a:r>
              <a:rPr lang="ka-GE" sz="1400" dirty="0">
                <a:solidFill>
                  <a:srgbClr val="051C5B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მონიტორინგის მიერ და შესაბამისობის ანგარიშის მომზადება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ka-GE" sz="1400" dirty="0">
                <a:solidFill>
                  <a:srgbClr val="051C5B"/>
                </a:solidFill>
                <a:latin typeface="Sylfaen" panose="010A050205030603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კონტრაქტორისათვის საგზაო სამუშაოების დაწყების </a:t>
            </a:r>
            <a:r>
              <a:rPr lang="ka-GE" sz="1400" dirty="0">
                <a:solidFill>
                  <a:srgbClr val="051C5B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თაობაზე სათანადო ნებართვის გადაცემა </a:t>
            </a:r>
            <a:endParaRPr lang="en-US" sz="1400" dirty="0">
              <a:solidFill>
                <a:srgbClr val="051C5B"/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FD9066-0212-4176-A258-3A0AC07B9268}"/>
              </a:ext>
            </a:extLst>
          </p:cNvPr>
          <p:cNvSpPr txBox="1"/>
          <p:nvPr/>
        </p:nvSpPr>
        <p:spPr>
          <a:xfrm>
            <a:off x="696036" y="0"/>
            <a:ext cx="411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ტექნიკურ-ეკონომიკური</a:t>
            </a:r>
          </a:p>
          <a:p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დასაბუთება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397B9-DB5F-41D8-A2AE-8E6DB78AF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06" y="0"/>
            <a:ext cx="434391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497215-FF82-45F9-A53E-AE7DDD566109}"/>
              </a:ext>
            </a:extLst>
          </p:cNvPr>
          <p:cNvSpPr/>
          <p:nvPr/>
        </p:nvSpPr>
        <p:spPr>
          <a:xfrm>
            <a:off x="386070" y="1670989"/>
            <a:ext cx="4315918" cy="480209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EC4CA6-E412-4F06-9905-C49E31808288}"/>
              </a:ext>
            </a:extLst>
          </p:cNvPr>
          <p:cNvSpPr txBox="1"/>
          <p:nvPr/>
        </p:nvSpPr>
        <p:spPr>
          <a:xfrm>
            <a:off x="-151262" y="1670990"/>
            <a:ext cx="4470044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მონაკვეთი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ნატახტარი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ჟინვალი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NJ1 – </a:t>
            </a:r>
            <a:r>
              <a:rPr lang="ka-G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წითელი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28,30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NJ2 – </a:t>
            </a:r>
            <a:r>
              <a:rPr lang="ka-G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ლურჯი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28,02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NJ3 – </a:t>
            </a:r>
            <a:r>
              <a:rPr lang="ka-GE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ყვითელი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27.67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მონაკვეთი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lvl="0"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E60 - </a:t>
            </a: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თბილისის შემოვლითი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TB1 – </a:t>
            </a:r>
            <a:r>
              <a:rPr lang="ka-G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წითელი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50,60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TB2 – </a:t>
            </a:r>
            <a:r>
              <a:rPr lang="ka-G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ლურჯი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48,86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it-IT" dirty="0">
              <a:solidFill>
                <a:prstClr val="black"/>
              </a:solidFill>
            </a:endParaRPr>
          </a:p>
          <a:p>
            <a:pPr lvl="0" algn="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TB3 – </a:t>
            </a:r>
            <a:r>
              <a:rPr lang="ka-GE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ყვითელი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52,35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TB4 – </a:t>
            </a:r>
            <a:r>
              <a:rPr lang="ka-GE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ვარდისფერი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49,05 </a:t>
            </a:r>
            <a:r>
              <a:rPr lang="ka-G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კმ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693730-6E14-44E5-BE46-FEDD6A00632A}"/>
              </a:ext>
            </a:extLst>
          </p:cNvPr>
          <p:cNvSpPr txBox="1"/>
          <p:nvPr/>
        </p:nvSpPr>
        <p:spPr>
          <a:xfrm>
            <a:off x="240178" y="855055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ალტერნატივების შედარება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FD9066-0212-4176-A258-3A0AC07B9268}"/>
              </a:ext>
            </a:extLst>
          </p:cNvPr>
          <p:cNvSpPr txBox="1"/>
          <p:nvPr/>
        </p:nvSpPr>
        <p:spPr>
          <a:xfrm>
            <a:off x="838206" y="154134"/>
            <a:ext cx="785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ტექნიკურ-ეკონომიკური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დასაბუთება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693730-6E14-44E5-BE46-FEDD6A00632A}"/>
              </a:ext>
            </a:extLst>
          </p:cNvPr>
          <p:cNvSpPr txBox="1"/>
          <p:nvPr/>
        </p:nvSpPr>
        <p:spPr>
          <a:xfrm>
            <a:off x="240178" y="855055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ალტერნატივების შედარება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659C79-5AE0-4E8C-964A-060F81F57743}"/>
              </a:ext>
            </a:extLst>
          </p:cNvPr>
          <p:cNvSpPr txBox="1">
            <a:spLocks/>
          </p:cNvSpPr>
          <p:nvPr/>
        </p:nvSpPr>
        <p:spPr bwMode="auto">
          <a:xfrm>
            <a:off x="122975" y="1316720"/>
            <a:ext cx="8804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ალტერნატივების შედარება დაფუძნებულია რამოდენიმე კრიტერიუმზე და ქვე-კრიტერიუმზე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B607D-1542-4F8C-AFC1-040B452E9C7C}"/>
              </a:ext>
            </a:extLst>
          </p:cNvPr>
          <p:cNvSpPr txBox="1">
            <a:spLocks/>
          </p:cNvSpPr>
          <p:nvPr/>
        </p:nvSpPr>
        <p:spPr bwMode="auto">
          <a:xfrm>
            <a:off x="122975" y="1879432"/>
            <a:ext cx="4449025" cy="43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გ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ზის დიზაინი და კონტრუქცია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გზის სიგრძე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გეომეტრიული ელემენტები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სიგრძე და რაოდენობა სტრუქტურების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გეოლოგია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ჰიდროლოგია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ზემოქმედება საგზაო მოძრაობაზე მშენებლობის დროს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ka-G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გარემო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ზემოქმედება ლანდშაფტზე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ადგილობრივი ჰაერის ხარისხი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ხმაური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მანძილი დასახლებამდე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ზემოქმედება ბიომრავალფეროვნებაზე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ზემოქმედება ზედაპირულ და მიწისქვეშა წყლების ხარისხზე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1F37F2-3F25-4EF7-AAF0-549096CC6ADC}"/>
              </a:ext>
            </a:extLst>
          </p:cNvPr>
          <p:cNvSpPr txBox="1">
            <a:spLocks/>
          </p:cNvSpPr>
          <p:nvPr/>
        </p:nvSpPr>
        <p:spPr bwMode="auto">
          <a:xfrm>
            <a:off x="5016187" y="1879432"/>
            <a:ext cx="3860527" cy="43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ეკონომიკა და ფინანსები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ეკონომიკური უკუგების შიდა განაკვეთი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(IRR)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სუფთა დაყვანილი ღირებულება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ინვესტიციების ღირებულება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ტექნიკური ღირებულება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სოციოლოგია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მიწების შესყიდვა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ადგილის შეცვლის ზემოქმედება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გავლენა სასოფლო-სამეურნეო მიწაზე და შესაძლებლობებზე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მოსახლეობის უზრუნველყოფა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წლიური საშუალო მოძრაობის გრაფიკი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(AADT)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1400" dirty="0">
                <a:latin typeface="Arial" panose="020B0604020202020204" pitchFamily="34" charset="0"/>
                <a:cs typeface="Arial" panose="020B0604020202020204" pitchFamily="34" charset="0"/>
              </a:rPr>
              <a:t>გზების უსაფრთხოება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6FEF9-3C20-47A9-BF1E-34B252752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1"/>
          <a:stretch/>
        </p:blipFill>
        <p:spPr>
          <a:xfrm>
            <a:off x="138710" y="1200574"/>
            <a:ext cx="8866579" cy="5571368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74239CFF-36C2-4674-8B22-ACBE81DBA67D}"/>
              </a:ext>
            </a:extLst>
          </p:cNvPr>
          <p:cNvSpPr txBox="1"/>
          <p:nvPr/>
        </p:nvSpPr>
        <p:spPr>
          <a:xfrm>
            <a:off x="824141" y="154134"/>
            <a:ext cx="847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ნატახტარი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ჟინვალის (მონაკვეთი 1)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საერთო საკითხები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34">
            <a:extLst>
              <a:ext uri="{FF2B5EF4-FFF2-40B4-BE49-F238E27FC236}">
                <a16:creationId xmlns:a16="http://schemas.microsoft.com/office/drawing/2014/main" id="{BC0F4B9D-4E05-489A-95B8-0E2DD9D15C1E}"/>
              </a:ext>
            </a:extLst>
          </p:cNvPr>
          <p:cNvSpPr txBox="1"/>
          <p:nvPr/>
        </p:nvSpPr>
        <p:spPr>
          <a:xfrm>
            <a:off x="335657" y="5242173"/>
            <a:ext cx="76346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იგივე გარემო პირობები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ვიწრო ხეობა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წყლის მომარაგების დაცული ტერიტორიები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კომუნიკაციები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არსებული გზის გასწვრივ დასახლებული  პუნქტები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14275DAD-F442-4908-9B98-E4EAA552D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32748" r="7283"/>
          <a:stretch/>
        </p:blipFill>
        <p:spPr>
          <a:xfrm>
            <a:off x="0" y="2235739"/>
            <a:ext cx="9105242" cy="45085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74239CFF-36C2-4674-8B22-ACBE81DBA67D}"/>
              </a:ext>
            </a:extLst>
          </p:cNvPr>
          <p:cNvSpPr txBox="1"/>
          <p:nvPr/>
        </p:nvSpPr>
        <p:spPr>
          <a:xfrm>
            <a:off x="606085" y="218027"/>
            <a:ext cx="853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ნატახტარი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ჟინვალის მონაკვეთი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პლიუსი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მინუსი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34">
            <a:extLst>
              <a:ext uri="{FF2B5EF4-FFF2-40B4-BE49-F238E27FC236}">
                <a16:creationId xmlns:a16="http://schemas.microsoft.com/office/drawing/2014/main" id="{358FD4D8-E3AA-46C6-A87C-6AC2FCDE8EA7}"/>
              </a:ext>
            </a:extLst>
          </p:cNvPr>
          <p:cNvSpPr txBox="1"/>
          <p:nvPr/>
        </p:nvSpPr>
        <p:spPr>
          <a:xfrm>
            <a:off x="3070390" y="911332"/>
            <a:ext cx="310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NJ2 – </a:t>
            </a:r>
            <a:r>
              <a:rPr lang="ka-GE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ლურჯი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NJ1 </a:t>
            </a:r>
            <a:r>
              <a:rPr lang="ka-GE" sz="1200" b="1" dirty="0">
                <a:latin typeface="Arial" panose="020B0604020202020204" pitchFamily="34" charset="0"/>
                <a:cs typeface="Arial" panose="020B0604020202020204" pitchFamily="34" charset="0"/>
              </a:rPr>
              <a:t>და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NJ2</a:t>
            </a:r>
            <a:r>
              <a:rPr lang="ka-GE" sz="1200" b="1" dirty="0">
                <a:latin typeface="Arial" panose="020B0604020202020204" pitchFamily="34" charset="0"/>
                <a:cs typeface="Arial" panose="020B0604020202020204" pitchFamily="34" charset="0"/>
              </a:rPr>
              <a:t> - ს შორის კომპრომისი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მდ. არაგვის არა ერთგზის გადაკვეთა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34">
            <a:extLst>
              <a:ext uri="{FF2B5EF4-FFF2-40B4-BE49-F238E27FC236}">
                <a16:creationId xmlns:a16="http://schemas.microsoft.com/office/drawing/2014/main" id="{E18F68FC-1C97-4C7B-B388-574384C8AECE}"/>
              </a:ext>
            </a:extLst>
          </p:cNvPr>
          <p:cNvSpPr txBox="1"/>
          <p:nvPr/>
        </p:nvSpPr>
        <p:spPr>
          <a:xfrm>
            <a:off x="129129" y="920964"/>
            <a:ext cx="3105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NJ1 – </a:t>
            </a:r>
            <a:r>
              <a:rPr lang="ka-G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წითელი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ნაკლები განსახლების საკითხები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+ ნაკლები გადაკვეთა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GWP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 თან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უკეთესი კავშირი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E60 </a:t>
            </a:r>
            <a:endParaRPr lang="ka-G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გაზსადენის გადატანა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34">
            <a:extLst>
              <a:ext uri="{FF2B5EF4-FFF2-40B4-BE49-F238E27FC236}">
                <a16:creationId xmlns:a16="http://schemas.microsoft.com/office/drawing/2014/main" id="{2C6E5A3F-6B36-41D8-9046-94117553FDB0}"/>
              </a:ext>
            </a:extLst>
          </p:cNvPr>
          <p:cNvSpPr txBox="1"/>
          <p:nvPr/>
        </p:nvSpPr>
        <p:spPr>
          <a:xfrm>
            <a:off x="6173410" y="920964"/>
            <a:ext cx="29412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NJ3 – </a:t>
            </a:r>
            <a:r>
              <a:rPr lang="ka-GE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ყვითელი</a:t>
            </a:r>
            <a:endParaRPr lang="en-US" sz="1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GWP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უამრავი კვეთები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განსახლების მძიმე საკითხი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1400" b="1" dirty="0">
                <a:latin typeface="Arial" panose="020B0604020202020204" pitchFamily="34" charset="0"/>
                <a:cs typeface="Arial" panose="020B0604020202020204" pitchFamily="34" charset="0"/>
              </a:rPr>
              <a:t>არანაირი დაბრკოლება გაზსადენთან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DDE56B9-89D2-4C31-95F1-B9BE28FB7A5C}"/>
              </a:ext>
            </a:extLst>
          </p:cNvPr>
          <p:cNvSpPr/>
          <p:nvPr/>
        </p:nvSpPr>
        <p:spPr>
          <a:xfrm>
            <a:off x="2441575" y="3003550"/>
            <a:ext cx="1038390" cy="14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ბულაჩაური</a:t>
            </a:r>
            <a:endParaRPr lang="en-US" sz="110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494171EE-C152-4D18-AAD1-EF712E3E0FA5}"/>
              </a:ext>
            </a:extLst>
          </p:cNvPr>
          <p:cNvCxnSpPr/>
          <p:nvPr/>
        </p:nvCxnSpPr>
        <p:spPr>
          <a:xfrm>
            <a:off x="2971142" y="3155950"/>
            <a:ext cx="0" cy="8612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>
            <a:extLst>
              <a:ext uri="{FF2B5EF4-FFF2-40B4-BE49-F238E27FC236}">
                <a16:creationId xmlns:a16="http://schemas.microsoft.com/office/drawing/2014/main" id="{A81B331C-7452-4527-8C22-15FBC1D0515D}"/>
              </a:ext>
            </a:extLst>
          </p:cNvPr>
          <p:cNvSpPr/>
          <p:nvPr/>
        </p:nvSpPr>
        <p:spPr>
          <a:xfrm>
            <a:off x="6070600" y="3003550"/>
            <a:ext cx="1038390" cy="14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საგურამო</a:t>
            </a:r>
            <a:endParaRPr lang="en-US" sz="1100" dirty="0"/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123D339E-968B-47B8-A780-18FE0AE4D2E2}"/>
              </a:ext>
            </a:extLst>
          </p:cNvPr>
          <p:cNvCxnSpPr/>
          <p:nvPr/>
        </p:nvCxnSpPr>
        <p:spPr>
          <a:xfrm>
            <a:off x="6600167" y="3155950"/>
            <a:ext cx="0" cy="10426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6">
            <a:extLst>
              <a:ext uri="{FF2B5EF4-FFF2-40B4-BE49-F238E27FC236}">
                <a16:creationId xmlns:a16="http://schemas.microsoft.com/office/drawing/2014/main" id="{F106DF93-01A6-4401-A27D-CE00C4B5B835}"/>
              </a:ext>
            </a:extLst>
          </p:cNvPr>
          <p:cNvSpPr/>
          <p:nvPr/>
        </p:nvSpPr>
        <p:spPr>
          <a:xfrm>
            <a:off x="4172111" y="3003550"/>
            <a:ext cx="1038390" cy="14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ჭოპორტი</a:t>
            </a:r>
            <a:endParaRPr lang="en-US" sz="1100" dirty="0"/>
          </a:p>
        </p:txBody>
      </p:sp>
      <p:cxnSp>
        <p:nvCxnSpPr>
          <p:cNvPr id="16" name="Straight Connector 17">
            <a:extLst>
              <a:ext uri="{FF2B5EF4-FFF2-40B4-BE49-F238E27FC236}">
                <a16:creationId xmlns:a16="http://schemas.microsoft.com/office/drawing/2014/main" id="{D7AA07CC-6F93-4EBE-BC09-A1AD5AFF2F74}"/>
              </a:ext>
            </a:extLst>
          </p:cNvPr>
          <p:cNvCxnSpPr/>
          <p:nvPr/>
        </p:nvCxnSpPr>
        <p:spPr>
          <a:xfrm flipH="1">
            <a:off x="4691306" y="3155950"/>
            <a:ext cx="10372" cy="715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8">
            <a:extLst>
              <a:ext uri="{FF2B5EF4-FFF2-40B4-BE49-F238E27FC236}">
                <a16:creationId xmlns:a16="http://schemas.microsoft.com/office/drawing/2014/main" id="{7661F84D-0C3E-4CD1-9EA7-9ADDBC75B9F5}"/>
              </a:ext>
            </a:extLst>
          </p:cNvPr>
          <p:cNvSpPr/>
          <p:nvPr/>
        </p:nvSpPr>
        <p:spPr>
          <a:xfrm>
            <a:off x="728827" y="2729452"/>
            <a:ext cx="7526349" cy="14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კვანძები</a:t>
            </a:r>
            <a:endParaRPr lang="en-US" sz="1100" dirty="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F536F6A-67BD-4269-96A8-5BA6B80CDC31}"/>
              </a:ext>
            </a:extLst>
          </p:cNvPr>
          <p:cNvSpPr/>
          <p:nvPr/>
        </p:nvSpPr>
        <p:spPr>
          <a:xfrm>
            <a:off x="7216786" y="3003550"/>
            <a:ext cx="1038390" cy="14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E60</a:t>
            </a:r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C6953CAB-B9FB-4D29-B3AC-B7039B1524DC}"/>
              </a:ext>
            </a:extLst>
          </p:cNvPr>
          <p:cNvCxnSpPr/>
          <p:nvPr/>
        </p:nvCxnSpPr>
        <p:spPr>
          <a:xfrm>
            <a:off x="7746353" y="3155950"/>
            <a:ext cx="0" cy="1477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4">
            <a:extLst>
              <a:ext uri="{FF2B5EF4-FFF2-40B4-BE49-F238E27FC236}">
                <a16:creationId xmlns:a16="http://schemas.microsoft.com/office/drawing/2014/main" id="{68701A16-4E88-46AB-B002-44A929A6412D}"/>
              </a:ext>
            </a:extLst>
          </p:cNvPr>
          <p:cNvSpPr/>
          <p:nvPr/>
        </p:nvSpPr>
        <p:spPr>
          <a:xfrm>
            <a:off x="728827" y="3003550"/>
            <a:ext cx="1038390" cy="14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ჟინვალი</a:t>
            </a:r>
            <a:endParaRPr lang="en-US" sz="1100" dirty="0"/>
          </a:p>
        </p:txBody>
      </p:sp>
      <p:cxnSp>
        <p:nvCxnSpPr>
          <p:cNvPr id="21" name="Straight Connector 25">
            <a:extLst>
              <a:ext uri="{FF2B5EF4-FFF2-40B4-BE49-F238E27FC236}">
                <a16:creationId xmlns:a16="http://schemas.microsoft.com/office/drawing/2014/main" id="{12817A34-6C6A-49D1-B0AA-CEF74E9E634F}"/>
              </a:ext>
            </a:extLst>
          </p:cNvPr>
          <p:cNvCxnSpPr/>
          <p:nvPr/>
        </p:nvCxnSpPr>
        <p:spPr>
          <a:xfrm>
            <a:off x="1258394" y="3155950"/>
            <a:ext cx="0" cy="635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1A6B480F-E5F8-4733-80C5-33ADF86AD6D5}"/>
              </a:ext>
            </a:extLst>
          </p:cNvPr>
          <p:cNvSpPr/>
          <p:nvPr/>
        </p:nvSpPr>
        <p:spPr>
          <a:xfrm>
            <a:off x="1083212" y="3713871"/>
            <a:ext cx="6625883" cy="970671"/>
          </a:xfrm>
          <a:custGeom>
            <a:avLst/>
            <a:gdLst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02523 w 6625883"/>
              <a:gd name="connsiteY5" fmla="*/ 309489 h 970671"/>
              <a:gd name="connsiteX6" fmla="*/ 4121834 w 6625883"/>
              <a:gd name="connsiteY6" fmla="*/ 126609 h 970671"/>
              <a:gd name="connsiteX7" fmla="*/ 4445391 w 6625883"/>
              <a:gd name="connsiteY7" fmla="*/ 239151 h 970671"/>
              <a:gd name="connsiteX8" fmla="*/ 4811151 w 6625883"/>
              <a:gd name="connsiteY8" fmla="*/ 211015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02523 w 6625883"/>
              <a:gd name="connsiteY5" fmla="*/ 309489 h 970671"/>
              <a:gd name="connsiteX6" fmla="*/ 3971227 w 6625883"/>
              <a:gd name="connsiteY6" fmla="*/ 148124 h 970671"/>
              <a:gd name="connsiteX7" fmla="*/ 4445391 w 6625883"/>
              <a:gd name="connsiteY7" fmla="*/ 239151 h 970671"/>
              <a:gd name="connsiteX8" fmla="*/ 4811151 w 6625883"/>
              <a:gd name="connsiteY8" fmla="*/ 211015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02523 w 6625883"/>
              <a:gd name="connsiteY5" fmla="*/ 309489 h 970671"/>
              <a:gd name="connsiteX6" fmla="*/ 3971227 w 6625883"/>
              <a:gd name="connsiteY6" fmla="*/ 148124 h 970671"/>
              <a:gd name="connsiteX7" fmla="*/ 4445391 w 6625883"/>
              <a:gd name="connsiteY7" fmla="*/ 239151 h 970671"/>
              <a:gd name="connsiteX8" fmla="*/ 4913349 w 6625883"/>
              <a:gd name="connsiteY8" fmla="*/ 248667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13281 w 6625883"/>
              <a:gd name="connsiteY5" fmla="*/ 320247 h 970671"/>
              <a:gd name="connsiteX6" fmla="*/ 3971227 w 6625883"/>
              <a:gd name="connsiteY6" fmla="*/ 148124 h 970671"/>
              <a:gd name="connsiteX7" fmla="*/ 4445391 w 6625883"/>
              <a:gd name="connsiteY7" fmla="*/ 239151 h 970671"/>
              <a:gd name="connsiteX8" fmla="*/ 4913349 w 6625883"/>
              <a:gd name="connsiteY8" fmla="*/ 248667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56312 w 6625883"/>
              <a:gd name="connsiteY5" fmla="*/ 287974 h 970671"/>
              <a:gd name="connsiteX6" fmla="*/ 3971227 w 6625883"/>
              <a:gd name="connsiteY6" fmla="*/ 148124 h 970671"/>
              <a:gd name="connsiteX7" fmla="*/ 4445391 w 6625883"/>
              <a:gd name="connsiteY7" fmla="*/ 239151 h 970671"/>
              <a:gd name="connsiteX8" fmla="*/ 4913349 w 6625883"/>
              <a:gd name="connsiteY8" fmla="*/ 248667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56312 w 6625883"/>
              <a:gd name="connsiteY5" fmla="*/ 287974 h 970671"/>
              <a:gd name="connsiteX6" fmla="*/ 3971227 w 6625883"/>
              <a:gd name="connsiteY6" fmla="*/ 148124 h 970671"/>
              <a:gd name="connsiteX7" fmla="*/ 4445391 w 6625883"/>
              <a:gd name="connsiteY7" fmla="*/ 239151 h 970671"/>
              <a:gd name="connsiteX8" fmla="*/ 4913349 w 6625883"/>
              <a:gd name="connsiteY8" fmla="*/ 275561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86265 w 6625883"/>
              <a:gd name="connsiteY2" fmla="*/ 1266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56312 w 6625883"/>
              <a:gd name="connsiteY5" fmla="*/ 287974 h 970671"/>
              <a:gd name="connsiteX6" fmla="*/ 3971227 w 6625883"/>
              <a:gd name="connsiteY6" fmla="*/ 148124 h 970671"/>
              <a:gd name="connsiteX7" fmla="*/ 4445391 w 6625883"/>
              <a:gd name="connsiteY7" fmla="*/ 217636 h 970671"/>
              <a:gd name="connsiteX8" fmla="*/ 4913349 w 6625883"/>
              <a:gd name="connsiteY8" fmla="*/ 275561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  <a:gd name="connsiteX0" fmla="*/ 0 w 6625883"/>
              <a:gd name="connsiteY0" fmla="*/ 0 h 970671"/>
              <a:gd name="connsiteX1" fmla="*/ 407963 w 6625883"/>
              <a:gd name="connsiteY1" fmla="*/ 239151 h 970671"/>
              <a:gd name="connsiteX2" fmla="*/ 898965 w 6625883"/>
              <a:gd name="connsiteY2" fmla="*/ 139309 h 970671"/>
              <a:gd name="connsiteX3" fmla="*/ 1491176 w 6625883"/>
              <a:gd name="connsiteY3" fmla="*/ 365760 h 970671"/>
              <a:gd name="connsiteX4" fmla="*/ 2321170 w 6625883"/>
              <a:gd name="connsiteY4" fmla="*/ 239151 h 970671"/>
              <a:gd name="connsiteX5" fmla="*/ 2656312 w 6625883"/>
              <a:gd name="connsiteY5" fmla="*/ 287974 h 970671"/>
              <a:gd name="connsiteX6" fmla="*/ 3971227 w 6625883"/>
              <a:gd name="connsiteY6" fmla="*/ 148124 h 970671"/>
              <a:gd name="connsiteX7" fmla="*/ 4445391 w 6625883"/>
              <a:gd name="connsiteY7" fmla="*/ 217636 h 970671"/>
              <a:gd name="connsiteX8" fmla="*/ 4913349 w 6625883"/>
              <a:gd name="connsiteY8" fmla="*/ 275561 h 970671"/>
              <a:gd name="connsiteX9" fmla="*/ 6625883 w 6625883"/>
              <a:gd name="connsiteY9" fmla="*/ 970671 h 970671"/>
              <a:gd name="connsiteX10" fmla="*/ 6625883 w 6625883"/>
              <a:gd name="connsiteY10" fmla="*/ 970671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5883" h="970671">
                <a:moveTo>
                  <a:pt x="0" y="0"/>
                </a:moveTo>
                <a:cubicBezTo>
                  <a:pt x="130126" y="109025"/>
                  <a:pt x="258136" y="215933"/>
                  <a:pt x="407963" y="239151"/>
                </a:cubicBezTo>
                <a:cubicBezTo>
                  <a:pt x="557791" y="262369"/>
                  <a:pt x="718430" y="118208"/>
                  <a:pt x="898965" y="139309"/>
                </a:cubicBezTo>
                <a:cubicBezTo>
                  <a:pt x="1079500" y="160410"/>
                  <a:pt x="1254142" y="349120"/>
                  <a:pt x="1491176" y="365760"/>
                </a:cubicBezTo>
                <a:cubicBezTo>
                  <a:pt x="1728210" y="382400"/>
                  <a:pt x="2126981" y="252115"/>
                  <a:pt x="2321170" y="239151"/>
                </a:cubicBezTo>
                <a:cubicBezTo>
                  <a:pt x="2515359" y="226187"/>
                  <a:pt x="2381303" y="303145"/>
                  <a:pt x="2656312" y="287974"/>
                </a:cubicBezTo>
                <a:cubicBezTo>
                  <a:pt x="2931321" y="272803"/>
                  <a:pt x="3673047" y="159847"/>
                  <a:pt x="3971227" y="148124"/>
                </a:cubicBezTo>
                <a:cubicBezTo>
                  <a:pt x="4269407" y="136401"/>
                  <a:pt x="4288371" y="196397"/>
                  <a:pt x="4445391" y="217636"/>
                </a:cubicBezTo>
                <a:cubicBezTo>
                  <a:pt x="4602411" y="238875"/>
                  <a:pt x="4549934" y="150055"/>
                  <a:pt x="4913349" y="275561"/>
                </a:cubicBezTo>
                <a:cubicBezTo>
                  <a:pt x="5276764" y="401067"/>
                  <a:pt x="6340461" y="854819"/>
                  <a:pt x="6625883" y="970671"/>
                </a:cubicBezTo>
                <a:lnTo>
                  <a:pt x="6625883" y="97067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">
            <a:extLst>
              <a:ext uri="{FF2B5EF4-FFF2-40B4-BE49-F238E27FC236}">
                <a16:creationId xmlns:a16="http://schemas.microsoft.com/office/drawing/2014/main" id="{74239CFF-36C2-4674-8B22-ACBE81DBA67D}"/>
              </a:ext>
            </a:extLst>
          </p:cNvPr>
          <p:cNvSpPr txBox="1"/>
          <p:nvPr/>
        </p:nvSpPr>
        <p:spPr>
          <a:xfrm>
            <a:off x="824141" y="154134"/>
            <a:ext cx="847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ნატახტარი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ჟინვალი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მონაკვეთი 1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მთავარი დაერთებები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DBD555A0-182B-4EDE-BF17-C1D0ED2D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29374" y="3035809"/>
            <a:ext cx="4683196" cy="274026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86A1D07-134A-4553-995C-D795A4EAE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2"/>
          <a:stretch/>
        </p:blipFill>
        <p:spPr>
          <a:xfrm rot="16200000">
            <a:off x="2214000" y="3154141"/>
            <a:ext cx="4716000" cy="253838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C3E1E6B-882A-443A-B073-0A455A830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34098" y="3092880"/>
            <a:ext cx="4716000" cy="266090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736D4C-920B-47AD-A240-0F81188A0D17}"/>
              </a:ext>
            </a:extLst>
          </p:cNvPr>
          <p:cNvSpPr txBox="1"/>
          <p:nvPr/>
        </p:nvSpPr>
        <p:spPr>
          <a:xfrm>
            <a:off x="192837" y="5778564"/>
            <a:ext cx="93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FF00"/>
                </a:solidFill>
                <a:latin typeface="Open Sans" panose="020B0606030504020204"/>
              </a:rPr>
              <a:t>Batumi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B77C18-D241-4665-8B14-8ADC7622DC1A}"/>
              </a:ext>
            </a:extLst>
          </p:cNvPr>
          <p:cNvSpPr txBox="1"/>
          <p:nvPr/>
        </p:nvSpPr>
        <p:spPr>
          <a:xfrm>
            <a:off x="1342424" y="5766340"/>
            <a:ext cx="81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FF00"/>
                </a:solidFill>
                <a:latin typeface="Open Sans" panose="020B0606030504020204"/>
              </a:rPr>
              <a:t>Jinvali</a:t>
            </a:r>
            <a:endParaRPr lang="it-IT" sz="14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AFD3E16-3CDB-4534-BDF9-E4FD9208E2D9}"/>
              </a:ext>
            </a:extLst>
          </p:cNvPr>
          <p:cNvCxnSpPr>
            <a:cxnSpLocks/>
          </p:cNvCxnSpPr>
          <p:nvPr/>
        </p:nvCxnSpPr>
        <p:spPr>
          <a:xfrm flipH="1" flipV="1">
            <a:off x="833932" y="6031914"/>
            <a:ext cx="347753" cy="4490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A6541E8-092B-47C8-B836-C4930F6034B0}"/>
              </a:ext>
            </a:extLst>
          </p:cNvPr>
          <p:cNvCxnSpPr>
            <a:cxnSpLocks/>
          </p:cNvCxnSpPr>
          <p:nvPr/>
        </p:nvCxnSpPr>
        <p:spPr>
          <a:xfrm flipV="1">
            <a:off x="1181685" y="6031914"/>
            <a:ext cx="279273" cy="4490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35485BE-1A80-46B1-8175-92B3AF24414D}"/>
              </a:ext>
            </a:extLst>
          </p:cNvPr>
          <p:cNvSpPr txBox="1"/>
          <p:nvPr/>
        </p:nvSpPr>
        <p:spPr>
          <a:xfrm>
            <a:off x="7670544" y="2107389"/>
            <a:ext cx="81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FF00"/>
                </a:solidFill>
                <a:latin typeface="Open Sans" panose="020B0606030504020204"/>
              </a:rPr>
              <a:t>Jinvali</a:t>
            </a:r>
            <a:endParaRPr lang="it-IT" sz="14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8FFCEF0-6BFA-4B74-9015-2EBF0DFDCCA8}"/>
              </a:ext>
            </a:extLst>
          </p:cNvPr>
          <p:cNvSpPr/>
          <p:nvPr/>
        </p:nvSpPr>
        <p:spPr>
          <a:xfrm>
            <a:off x="1246329" y="5101237"/>
            <a:ext cx="427216" cy="483574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4423C288-ABC3-4045-9FC3-213E7E1CFB2F}"/>
              </a:ext>
            </a:extLst>
          </p:cNvPr>
          <p:cNvSpPr/>
          <p:nvPr/>
        </p:nvSpPr>
        <p:spPr>
          <a:xfrm>
            <a:off x="5211074" y="4618657"/>
            <a:ext cx="427216" cy="483574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FB429F1-DDD8-4E5D-AC1F-CC3FA222F18F}"/>
              </a:ext>
            </a:extLst>
          </p:cNvPr>
          <p:cNvSpPr/>
          <p:nvPr/>
        </p:nvSpPr>
        <p:spPr>
          <a:xfrm>
            <a:off x="8002982" y="2731357"/>
            <a:ext cx="427216" cy="483574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D7AC92A-ED2E-46F4-A4EF-84511E6BB6FC}"/>
              </a:ext>
            </a:extLst>
          </p:cNvPr>
          <p:cNvSpPr txBox="1"/>
          <p:nvPr/>
        </p:nvSpPr>
        <p:spPr>
          <a:xfrm>
            <a:off x="1665471" y="4947348"/>
            <a:ext cx="121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FF00"/>
                </a:solidFill>
                <a:latin typeface="Open Sans" panose="020B0606030504020204"/>
              </a:rPr>
              <a:t>Connection to </a:t>
            </a:r>
            <a:r>
              <a:rPr lang="it-IT" sz="1200" b="1" dirty="0" err="1">
                <a:solidFill>
                  <a:srgbClr val="FFFF00"/>
                </a:solidFill>
                <a:latin typeface="Open Sans" panose="020B0606030504020204"/>
              </a:rPr>
              <a:t>Saguramo</a:t>
            </a:r>
            <a:endParaRPr lang="it-IT" sz="12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03FDD5-7D4A-40CA-B87B-252691D3E864}"/>
              </a:ext>
            </a:extLst>
          </p:cNvPr>
          <p:cNvSpPr txBox="1"/>
          <p:nvPr/>
        </p:nvSpPr>
        <p:spPr>
          <a:xfrm>
            <a:off x="4031400" y="4585542"/>
            <a:ext cx="121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FF00"/>
                </a:solidFill>
                <a:latin typeface="Open Sans" panose="020B0606030504020204"/>
              </a:rPr>
              <a:t>Connection to </a:t>
            </a:r>
            <a:r>
              <a:rPr lang="it-IT" sz="1200" b="1" dirty="0" err="1">
                <a:solidFill>
                  <a:srgbClr val="FFFF00"/>
                </a:solidFill>
                <a:latin typeface="Open Sans" panose="020B0606030504020204"/>
              </a:rPr>
              <a:t>Choporti</a:t>
            </a:r>
            <a:endParaRPr lang="it-IT" sz="12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ACB95FC-B665-445A-98D9-C0514FD03555}"/>
              </a:ext>
            </a:extLst>
          </p:cNvPr>
          <p:cNvSpPr txBox="1"/>
          <p:nvPr/>
        </p:nvSpPr>
        <p:spPr>
          <a:xfrm>
            <a:off x="6803830" y="5661268"/>
            <a:ext cx="121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FF00"/>
                </a:solidFill>
                <a:latin typeface="Open Sans" panose="020B0606030504020204"/>
              </a:rPr>
              <a:t>Connection to </a:t>
            </a:r>
            <a:r>
              <a:rPr lang="it-IT" sz="1200" b="1" dirty="0" err="1">
                <a:solidFill>
                  <a:srgbClr val="FFFF00"/>
                </a:solidFill>
                <a:latin typeface="Open Sans" panose="020B0606030504020204"/>
              </a:rPr>
              <a:t>Bulachauri</a:t>
            </a:r>
            <a:endParaRPr lang="it-IT" sz="12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42F98B2-B7C9-4068-9619-DE53CAC89322}"/>
              </a:ext>
            </a:extLst>
          </p:cNvPr>
          <p:cNvSpPr txBox="1"/>
          <p:nvPr/>
        </p:nvSpPr>
        <p:spPr>
          <a:xfrm>
            <a:off x="6826781" y="2917701"/>
            <a:ext cx="121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FF00"/>
                </a:solidFill>
                <a:latin typeface="Open Sans" panose="020B0606030504020204"/>
              </a:rPr>
              <a:t>Connection to </a:t>
            </a:r>
            <a:r>
              <a:rPr lang="it-IT" sz="1200" b="1" dirty="0" err="1">
                <a:solidFill>
                  <a:srgbClr val="FFFF00"/>
                </a:solidFill>
                <a:latin typeface="Open Sans" panose="020B0606030504020204"/>
              </a:rPr>
              <a:t>Jinvali</a:t>
            </a:r>
            <a:r>
              <a:rPr lang="it-IT" sz="1200" b="1" dirty="0">
                <a:solidFill>
                  <a:srgbClr val="FFFF00"/>
                </a:solidFill>
                <a:latin typeface="Open Sans" panose="020B0606030504020204"/>
              </a:rPr>
              <a:t> 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EA816CF2-F0E7-4E07-9836-7C86119AC5CD}"/>
              </a:ext>
            </a:extLst>
          </p:cNvPr>
          <p:cNvSpPr/>
          <p:nvPr/>
        </p:nvSpPr>
        <p:spPr>
          <a:xfrm>
            <a:off x="7969615" y="5726771"/>
            <a:ext cx="427216" cy="483574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0F396A-8E91-4AF9-8D52-9E318127E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203"/>
          <a:stretch/>
        </p:blipFill>
        <p:spPr>
          <a:xfrm>
            <a:off x="1041015" y="817149"/>
            <a:ext cx="7090112" cy="120715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812876-C5BD-47EF-93C2-DEC404A265D9}"/>
              </a:ext>
            </a:extLst>
          </p:cNvPr>
          <p:cNvSpPr txBox="1"/>
          <p:nvPr/>
        </p:nvSpPr>
        <p:spPr>
          <a:xfrm>
            <a:off x="7416684" y="809683"/>
            <a:ext cx="81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FF00"/>
                </a:solidFill>
                <a:latin typeface="Open Sans" panose="020B0606030504020204"/>
              </a:rPr>
              <a:t>Jinvali</a:t>
            </a:r>
            <a:endParaRPr lang="it-IT" sz="14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CC7AE486-69B2-4D56-9F9D-0A96140B7F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203"/>
          <a:stretch/>
        </p:blipFill>
        <p:spPr>
          <a:xfrm>
            <a:off x="1026944" y="816157"/>
            <a:ext cx="7090112" cy="1207154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3334734-2425-4A40-B5E4-90885334332C}"/>
              </a:ext>
            </a:extLst>
          </p:cNvPr>
          <p:cNvSpPr txBox="1"/>
          <p:nvPr/>
        </p:nvSpPr>
        <p:spPr>
          <a:xfrm>
            <a:off x="7435983" y="1340455"/>
            <a:ext cx="81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FF00"/>
                </a:solidFill>
                <a:latin typeface="Open Sans" panose="020B0606030504020204"/>
              </a:rPr>
              <a:t>Jinvali</a:t>
            </a:r>
            <a:endParaRPr lang="it-IT" sz="14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A84E200-63D5-4E3A-A32A-F42E5AEBB5D0}"/>
              </a:ext>
            </a:extLst>
          </p:cNvPr>
          <p:cNvSpPr txBox="1"/>
          <p:nvPr/>
        </p:nvSpPr>
        <p:spPr>
          <a:xfrm>
            <a:off x="1342424" y="788775"/>
            <a:ext cx="1195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FF00"/>
                </a:solidFill>
                <a:latin typeface="Open Sans" panose="020B0606030504020204"/>
              </a:rPr>
              <a:t>Natakhtari</a:t>
            </a:r>
            <a:endParaRPr lang="it-IT" sz="1400" b="1" dirty="0">
              <a:solidFill>
                <a:srgbClr val="FFFF00"/>
              </a:solidFill>
              <a:latin typeface="Open Sans" panose="020B0606030504020204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D935E08-0752-453B-90ED-703DFD035ED1}"/>
              </a:ext>
            </a:extLst>
          </p:cNvPr>
          <p:cNvCxnSpPr/>
          <p:nvPr/>
        </p:nvCxnSpPr>
        <p:spPr>
          <a:xfrm>
            <a:off x="2982355" y="816157"/>
            <a:ext cx="0" cy="12071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F941E481-A821-413F-BAFB-A599DEA69209}"/>
              </a:ext>
            </a:extLst>
          </p:cNvPr>
          <p:cNvCxnSpPr/>
          <p:nvPr/>
        </p:nvCxnSpPr>
        <p:spPr>
          <a:xfrm>
            <a:off x="5638290" y="816157"/>
            <a:ext cx="0" cy="12071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8F3166B-CFEC-40F8-AE90-8DB901749715}"/>
              </a:ext>
            </a:extLst>
          </p:cNvPr>
          <p:cNvSpPr txBox="1"/>
          <p:nvPr/>
        </p:nvSpPr>
        <p:spPr>
          <a:xfrm>
            <a:off x="1005539" y="1700780"/>
            <a:ext cx="33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Open Sans" panose="020B0606030504020204"/>
              </a:rPr>
              <a:t>1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4490C6-A972-4797-83EA-CD5E8F9DD6BA}"/>
              </a:ext>
            </a:extLst>
          </p:cNvPr>
          <p:cNvSpPr txBox="1"/>
          <p:nvPr/>
        </p:nvSpPr>
        <p:spPr>
          <a:xfrm>
            <a:off x="242093" y="2106863"/>
            <a:ext cx="33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Open Sans" panose="020B0606030504020204"/>
              </a:rPr>
              <a:t>1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2EAFB5D-2BE1-4C3E-9187-43C49F5DAF4B}"/>
              </a:ext>
            </a:extLst>
          </p:cNvPr>
          <p:cNvSpPr txBox="1"/>
          <p:nvPr/>
        </p:nvSpPr>
        <p:spPr>
          <a:xfrm>
            <a:off x="3335688" y="2081646"/>
            <a:ext cx="26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Open Sans" panose="020B0606030504020204"/>
              </a:rPr>
              <a:t>2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F2CC708-437E-4B26-AFA4-F70CE9387275}"/>
              </a:ext>
            </a:extLst>
          </p:cNvPr>
          <p:cNvSpPr txBox="1"/>
          <p:nvPr/>
        </p:nvSpPr>
        <p:spPr>
          <a:xfrm>
            <a:off x="3003922" y="1700779"/>
            <a:ext cx="26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Open Sans" panose="020B0606030504020204"/>
              </a:rPr>
              <a:t>2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2B09BC0-25FF-423E-BD14-EB1D232353C5}"/>
              </a:ext>
            </a:extLst>
          </p:cNvPr>
          <p:cNvSpPr txBox="1"/>
          <p:nvPr/>
        </p:nvSpPr>
        <p:spPr>
          <a:xfrm>
            <a:off x="5659856" y="1700778"/>
            <a:ext cx="26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26C2FAE-6842-4B19-86FA-33E8E3F88604}"/>
              </a:ext>
            </a:extLst>
          </p:cNvPr>
          <p:cNvSpPr txBox="1"/>
          <p:nvPr/>
        </p:nvSpPr>
        <p:spPr>
          <a:xfrm>
            <a:off x="6161645" y="2064339"/>
            <a:ext cx="26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C3DA43CD-209B-46A4-B31D-61BF9D9DC595}"/>
              </a:ext>
            </a:extLst>
          </p:cNvPr>
          <p:cNvSpPr/>
          <p:nvPr/>
        </p:nvSpPr>
        <p:spPr>
          <a:xfrm>
            <a:off x="1097281" y="1036426"/>
            <a:ext cx="1858304" cy="645346"/>
          </a:xfrm>
          <a:custGeom>
            <a:avLst/>
            <a:gdLst>
              <a:gd name="connsiteX0" fmla="*/ 0 w 1885071"/>
              <a:gd name="connsiteY0" fmla="*/ 29112 h 648090"/>
              <a:gd name="connsiteX1" fmla="*/ 407963 w 1885071"/>
              <a:gd name="connsiteY1" fmla="*/ 71315 h 648090"/>
              <a:gd name="connsiteX2" fmla="*/ 1885071 w 1885071"/>
              <a:gd name="connsiteY2" fmla="*/ 648090 h 648090"/>
              <a:gd name="connsiteX3" fmla="*/ 1885071 w 1885071"/>
              <a:gd name="connsiteY3" fmla="*/ 648090 h 648090"/>
              <a:gd name="connsiteX0" fmla="*/ 0 w 1885071"/>
              <a:gd name="connsiteY0" fmla="*/ 53402 h 672380"/>
              <a:gd name="connsiteX1" fmla="*/ 365760 w 1885071"/>
              <a:gd name="connsiteY1" fmla="*/ 53402 h 672380"/>
              <a:gd name="connsiteX2" fmla="*/ 1885071 w 1885071"/>
              <a:gd name="connsiteY2" fmla="*/ 672380 h 672380"/>
              <a:gd name="connsiteX3" fmla="*/ 1885071 w 1885071"/>
              <a:gd name="connsiteY3" fmla="*/ 672380 h 672380"/>
              <a:gd name="connsiteX0" fmla="*/ 0 w 1885071"/>
              <a:gd name="connsiteY0" fmla="*/ 78131 h 697109"/>
              <a:gd name="connsiteX1" fmla="*/ 365760 w 1885071"/>
              <a:gd name="connsiteY1" fmla="*/ 78131 h 697109"/>
              <a:gd name="connsiteX2" fmla="*/ 1885071 w 1885071"/>
              <a:gd name="connsiteY2" fmla="*/ 697109 h 697109"/>
              <a:gd name="connsiteX3" fmla="*/ 1885071 w 1885071"/>
              <a:gd name="connsiteY3" fmla="*/ 697109 h 697109"/>
              <a:gd name="connsiteX0" fmla="*/ 0 w 1885071"/>
              <a:gd name="connsiteY0" fmla="*/ 18719 h 637697"/>
              <a:gd name="connsiteX1" fmla="*/ 365760 w 1885071"/>
              <a:gd name="connsiteY1" fmla="*/ 18719 h 637697"/>
              <a:gd name="connsiteX2" fmla="*/ 1885071 w 1885071"/>
              <a:gd name="connsiteY2" fmla="*/ 637697 h 637697"/>
              <a:gd name="connsiteX3" fmla="*/ 1885071 w 1885071"/>
              <a:gd name="connsiteY3" fmla="*/ 637697 h 637697"/>
              <a:gd name="connsiteX0" fmla="*/ 0 w 1994029"/>
              <a:gd name="connsiteY0" fmla="*/ 18719 h 683547"/>
              <a:gd name="connsiteX1" fmla="*/ 365760 w 1994029"/>
              <a:gd name="connsiteY1" fmla="*/ 18719 h 683547"/>
              <a:gd name="connsiteX2" fmla="*/ 1885071 w 1994029"/>
              <a:gd name="connsiteY2" fmla="*/ 637697 h 683547"/>
              <a:gd name="connsiteX3" fmla="*/ 1871004 w 1994029"/>
              <a:gd name="connsiteY3" fmla="*/ 637697 h 683547"/>
              <a:gd name="connsiteX0" fmla="*/ 0 w 1994499"/>
              <a:gd name="connsiteY0" fmla="*/ 8240 h 669305"/>
              <a:gd name="connsiteX1" fmla="*/ 359410 w 1994499"/>
              <a:gd name="connsiteY1" fmla="*/ 59040 h 669305"/>
              <a:gd name="connsiteX2" fmla="*/ 1885071 w 1994499"/>
              <a:gd name="connsiteY2" fmla="*/ 627218 h 669305"/>
              <a:gd name="connsiteX3" fmla="*/ 1871004 w 1994499"/>
              <a:gd name="connsiteY3" fmla="*/ 627218 h 669305"/>
              <a:gd name="connsiteX0" fmla="*/ 0 w 1994499"/>
              <a:gd name="connsiteY0" fmla="*/ 14458 h 675523"/>
              <a:gd name="connsiteX1" fmla="*/ 359410 w 1994499"/>
              <a:gd name="connsiteY1" fmla="*/ 65258 h 675523"/>
              <a:gd name="connsiteX2" fmla="*/ 1885071 w 1994499"/>
              <a:gd name="connsiteY2" fmla="*/ 633436 h 675523"/>
              <a:gd name="connsiteX3" fmla="*/ 1871004 w 1994499"/>
              <a:gd name="connsiteY3" fmla="*/ 633436 h 675523"/>
              <a:gd name="connsiteX0" fmla="*/ 0 w 1994499"/>
              <a:gd name="connsiteY0" fmla="*/ 11134 h 672199"/>
              <a:gd name="connsiteX1" fmla="*/ 359410 w 1994499"/>
              <a:gd name="connsiteY1" fmla="*/ 61934 h 672199"/>
              <a:gd name="connsiteX2" fmla="*/ 1885071 w 1994499"/>
              <a:gd name="connsiteY2" fmla="*/ 630112 h 672199"/>
              <a:gd name="connsiteX3" fmla="*/ 1871004 w 1994499"/>
              <a:gd name="connsiteY3" fmla="*/ 630112 h 672199"/>
              <a:gd name="connsiteX0" fmla="*/ 0 w 1994499"/>
              <a:gd name="connsiteY0" fmla="*/ 17001 h 679947"/>
              <a:gd name="connsiteX1" fmla="*/ 359410 w 1994499"/>
              <a:gd name="connsiteY1" fmla="*/ 42401 h 679947"/>
              <a:gd name="connsiteX2" fmla="*/ 1885071 w 1994499"/>
              <a:gd name="connsiteY2" fmla="*/ 635979 h 679947"/>
              <a:gd name="connsiteX3" fmla="*/ 1871004 w 1994499"/>
              <a:gd name="connsiteY3" fmla="*/ 635979 h 679947"/>
              <a:gd name="connsiteX0" fmla="*/ 0 w 1972897"/>
              <a:gd name="connsiteY0" fmla="*/ 17001 h 670705"/>
              <a:gd name="connsiteX1" fmla="*/ 359410 w 1972897"/>
              <a:gd name="connsiteY1" fmla="*/ 42401 h 670705"/>
              <a:gd name="connsiteX2" fmla="*/ 1885071 w 1972897"/>
              <a:gd name="connsiteY2" fmla="*/ 635979 h 670705"/>
              <a:gd name="connsiteX3" fmla="*/ 1794804 w 1972897"/>
              <a:gd name="connsiteY3" fmla="*/ 604229 h 670705"/>
              <a:gd name="connsiteX0" fmla="*/ 0 w 1826639"/>
              <a:gd name="connsiteY0" fmla="*/ 32718 h 632857"/>
              <a:gd name="connsiteX1" fmla="*/ 359410 w 1826639"/>
              <a:gd name="connsiteY1" fmla="*/ 58118 h 632857"/>
              <a:gd name="connsiteX2" fmla="*/ 1675521 w 1826639"/>
              <a:gd name="connsiteY2" fmla="*/ 575496 h 632857"/>
              <a:gd name="connsiteX3" fmla="*/ 1794804 w 1826639"/>
              <a:gd name="connsiteY3" fmla="*/ 619946 h 632857"/>
              <a:gd name="connsiteX0" fmla="*/ 0 w 1858304"/>
              <a:gd name="connsiteY0" fmla="*/ 32718 h 645346"/>
              <a:gd name="connsiteX1" fmla="*/ 359410 w 1858304"/>
              <a:gd name="connsiteY1" fmla="*/ 58118 h 645346"/>
              <a:gd name="connsiteX2" fmla="*/ 1675521 w 1858304"/>
              <a:gd name="connsiteY2" fmla="*/ 575496 h 645346"/>
              <a:gd name="connsiteX3" fmla="*/ 1858304 w 1858304"/>
              <a:gd name="connsiteY3" fmla="*/ 645346 h 64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304" h="645346">
                <a:moveTo>
                  <a:pt x="0" y="32718"/>
                </a:moveTo>
                <a:cubicBezTo>
                  <a:pt x="46892" y="2238"/>
                  <a:pt x="80157" y="-32345"/>
                  <a:pt x="359410" y="58118"/>
                </a:cubicBezTo>
                <a:cubicBezTo>
                  <a:pt x="638663" y="148581"/>
                  <a:pt x="1425705" y="477625"/>
                  <a:pt x="1675521" y="575496"/>
                </a:cubicBezTo>
                <a:lnTo>
                  <a:pt x="1858304" y="645346"/>
                </a:lnTo>
              </a:path>
            </a:pathLst>
          </a:cu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D839D0B-B62D-45D7-926E-B9ED3EA03962}"/>
              </a:ext>
            </a:extLst>
          </p:cNvPr>
          <p:cNvSpPr/>
          <p:nvPr/>
        </p:nvSpPr>
        <p:spPr>
          <a:xfrm>
            <a:off x="2990850" y="1660093"/>
            <a:ext cx="2644840" cy="180254"/>
          </a:xfrm>
          <a:custGeom>
            <a:avLst/>
            <a:gdLst>
              <a:gd name="connsiteX0" fmla="*/ 0 w 2644840"/>
              <a:gd name="connsiteY0" fmla="*/ 15097 h 160360"/>
              <a:gd name="connsiteX1" fmla="*/ 276225 w 2644840"/>
              <a:gd name="connsiteY1" fmla="*/ 129397 h 160360"/>
              <a:gd name="connsiteX2" fmla="*/ 552450 w 2644840"/>
              <a:gd name="connsiteY2" fmla="*/ 100822 h 160360"/>
              <a:gd name="connsiteX3" fmla="*/ 771525 w 2644840"/>
              <a:gd name="connsiteY3" fmla="*/ 157972 h 160360"/>
              <a:gd name="connsiteX4" fmla="*/ 2286000 w 2644840"/>
              <a:gd name="connsiteY4" fmla="*/ 5572 h 160360"/>
              <a:gd name="connsiteX5" fmla="*/ 2571750 w 2644840"/>
              <a:gd name="connsiteY5" fmla="*/ 34147 h 160360"/>
              <a:gd name="connsiteX6" fmla="*/ 2638425 w 2644840"/>
              <a:gd name="connsiteY6" fmla="*/ 43672 h 160360"/>
              <a:gd name="connsiteX7" fmla="*/ 2638425 w 2644840"/>
              <a:gd name="connsiteY7" fmla="*/ 53197 h 160360"/>
              <a:gd name="connsiteX0" fmla="*/ 0 w 2644840"/>
              <a:gd name="connsiteY0" fmla="*/ 15097 h 160407"/>
              <a:gd name="connsiteX1" fmla="*/ 333375 w 2644840"/>
              <a:gd name="connsiteY1" fmla="*/ 119872 h 160407"/>
              <a:gd name="connsiteX2" fmla="*/ 552450 w 2644840"/>
              <a:gd name="connsiteY2" fmla="*/ 100822 h 160407"/>
              <a:gd name="connsiteX3" fmla="*/ 771525 w 2644840"/>
              <a:gd name="connsiteY3" fmla="*/ 157972 h 160407"/>
              <a:gd name="connsiteX4" fmla="*/ 2286000 w 2644840"/>
              <a:gd name="connsiteY4" fmla="*/ 5572 h 160407"/>
              <a:gd name="connsiteX5" fmla="*/ 2571750 w 2644840"/>
              <a:gd name="connsiteY5" fmla="*/ 34147 h 160407"/>
              <a:gd name="connsiteX6" fmla="*/ 2638425 w 2644840"/>
              <a:gd name="connsiteY6" fmla="*/ 43672 h 160407"/>
              <a:gd name="connsiteX7" fmla="*/ 2638425 w 2644840"/>
              <a:gd name="connsiteY7" fmla="*/ 53197 h 160407"/>
              <a:gd name="connsiteX0" fmla="*/ 0 w 2644840"/>
              <a:gd name="connsiteY0" fmla="*/ 15097 h 159785"/>
              <a:gd name="connsiteX1" fmla="*/ 333375 w 2644840"/>
              <a:gd name="connsiteY1" fmla="*/ 119872 h 159785"/>
              <a:gd name="connsiteX2" fmla="*/ 600075 w 2644840"/>
              <a:gd name="connsiteY2" fmla="*/ 91297 h 159785"/>
              <a:gd name="connsiteX3" fmla="*/ 771525 w 2644840"/>
              <a:gd name="connsiteY3" fmla="*/ 157972 h 159785"/>
              <a:gd name="connsiteX4" fmla="*/ 2286000 w 2644840"/>
              <a:gd name="connsiteY4" fmla="*/ 5572 h 159785"/>
              <a:gd name="connsiteX5" fmla="*/ 2571750 w 2644840"/>
              <a:gd name="connsiteY5" fmla="*/ 34147 h 159785"/>
              <a:gd name="connsiteX6" fmla="*/ 2638425 w 2644840"/>
              <a:gd name="connsiteY6" fmla="*/ 43672 h 159785"/>
              <a:gd name="connsiteX7" fmla="*/ 2638425 w 2644840"/>
              <a:gd name="connsiteY7" fmla="*/ 53197 h 159785"/>
              <a:gd name="connsiteX0" fmla="*/ 0 w 2644840"/>
              <a:gd name="connsiteY0" fmla="*/ 16308 h 179759"/>
              <a:gd name="connsiteX1" fmla="*/ 333375 w 2644840"/>
              <a:gd name="connsiteY1" fmla="*/ 121083 h 179759"/>
              <a:gd name="connsiteX2" fmla="*/ 600075 w 2644840"/>
              <a:gd name="connsiteY2" fmla="*/ 92508 h 179759"/>
              <a:gd name="connsiteX3" fmla="*/ 885825 w 2644840"/>
              <a:gd name="connsiteY3" fmla="*/ 178233 h 179759"/>
              <a:gd name="connsiteX4" fmla="*/ 2286000 w 2644840"/>
              <a:gd name="connsiteY4" fmla="*/ 6783 h 179759"/>
              <a:gd name="connsiteX5" fmla="*/ 2571750 w 2644840"/>
              <a:gd name="connsiteY5" fmla="*/ 35358 h 179759"/>
              <a:gd name="connsiteX6" fmla="*/ 2638425 w 2644840"/>
              <a:gd name="connsiteY6" fmla="*/ 44883 h 179759"/>
              <a:gd name="connsiteX7" fmla="*/ 2638425 w 2644840"/>
              <a:gd name="connsiteY7" fmla="*/ 54408 h 179759"/>
              <a:gd name="connsiteX0" fmla="*/ 0 w 2644840"/>
              <a:gd name="connsiteY0" fmla="*/ 16308 h 179124"/>
              <a:gd name="connsiteX1" fmla="*/ 333375 w 2644840"/>
              <a:gd name="connsiteY1" fmla="*/ 121083 h 179124"/>
              <a:gd name="connsiteX2" fmla="*/ 600075 w 2644840"/>
              <a:gd name="connsiteY2" fmla="*/ 92508 h 179124"/>
              <a:gd name="connsiteX3" fmla="*/ 885825 w 2644840"/>
              <a:gd name="connsiteY3" fmla="*/ 178233 h 179124"/>
              <a:gd name="connsiteX4" fmla="*/ 2286000 w 2644840"/>
              <a:gd name="connsiteY4" fmla="*/ 6783 h 179124"/>
              <a:gd name="connsiteX5" fmla="*/ 2571750 w 2644840"/>
              <a:gd name="connsiteY5" fmla="*/ 35358 h 179124"/>
              <a:gd name="connsiteX6" fmla="*/ 2638425 w 2644840"/>
              <a:gd name="connsiteY6" fmla="*/ 44883 h 179124"/>
              <a:gd name="connsiteX7" fmla="*/ 2638425 w 2644840"/>
              <a:gd name="connsiteY7" fmla="*/ 54408 h 179124"/>
              <a:gd name="connsiteX0" fmla="*/ 0 w 2644840"/>
              <a:gd name="connsiteY0" fmla="*/ 16308 h 179759"/>
              <a:gd name="connsiteX1" fmla="*/ 333375 w 2644840"/>
              <a:gd name="connsiteY1" fmla="*/ 121083 h 179759"/>
              <a:gd name="connsiteX2" fmla="*/ 600075 w 2644840"/>
              <a:gd name="connsiteY2" fmla="*/ 92508 h 179759"/>
              <a:gd name="connsiteX3" fmla="*/ 885825 w 2644840"/>
              <a:gd name="connsiteY3" fmla="*/ 178233 h 179759"/>
              <a:gd name="connsiteX4" fmla="*/ 2286000 w 2644840"/>
              <a:gd name="connsiteY4" fmla="*/ 6783 h 179759"/>
              <a:gd name="connsiteX5" fmla="*/ 2571750 w 2644840"/>
              <a:gd name="connsiteY5" fmla="*/ 35358 h 179759"/>
              <a:gd name="connsiteX6" fmla="*/ 2638425 w 2644840"/>
              <a:gd name="connsiteY6" fmla="*/ 44883 h 179759"/>
              <a:gd name="connsiteX7" fmla="*/ 2638425 w 2644840"/>
              <a:gd name="connsiteY7" fmla="*/ 54408 h 179759"/>
              <a:gd name="connsiteX0" fmla="*/ 0 w 2644840"/>
              <a:gd name="connsiteY0" fmla="*/ 16308 h 179362"/>
              <a:gd name="connsiteX1" fmla="*/ 333375 w 2644840"/>
              <a:gd name="connsiteY1" fmla="*/ 121083 h 179362"/>
              <a:gd name="connsiteX2" fmla="*/ 590550 w 2644840"/>
              <a:gd name="connsiteY2" fmla="*/ 82983 h 179362"/>
              <a:gd name="connsiteX3" fmla="*/ 885825 w 2644840"/>
              <a:gd name="connsiteY3" fmla="*/ 178233 h 179362"/>
              <a:gd name="connsiteX4" fmla="*/ 2286000 w 2644840"/>
              <a:gd name="connsiteY4" fmla="*/ 6783 h 179362"/>
              <a:gd name="connsiteX5" fmla="*/ 2571750 w 2644840"/>
              <a:gd name="connsiteY5" fmla="*/ 35358 h 179362"/>
              <a:gd name="connsiteX6" fmla="*/ 2638425 w 2644840"/>
              <a:gd name="connsiteY6" fmla="*/ 44883 h 179362"/>
              <a:gd name="connsiteX7" fmla="*/ 2638425 w 2644840"/>
              <a:gd name="connsiteY7" fmla="*/ 54408 h 179362"/>
              <a:gd name="connsiteX0" fmla="*/ 0 w 2644840"/>
              <a:gd name="connsiteY0" fmla="*/ 16308 h 179759"/>
              <a:gd name="connsiteX1" fmla="*/ 333375 w 2644840"/>
              <a:gd name="connsiteY1" fmla="*/ 121083 h 179759"/>
              <a:gd name="connsiteX2" fmla="*/ 628650 w 2644840"/>
              <a:gd name="connsiteY2" fmla="*/ 92508 h 179759"/>
              <a:gd name="connsiteX3" fmla="*/ 885825 w 2644840"/>
              <a:gd name="connsiteY3" fmla="*/ 178233 h 179759"/>
              <a:gd name="connsiteX4" fmla="*/ 2286000 w 2644840"/>
              <a:gd name="connsiteY4" fmla="*/ 6783 h 179759"/>
              <a:gd name="connsiteX5" fmla="*/ 2571750 w 2644840"/>
              <a:gd name="connsiteY5" fmla="*/ 35358 h 179759"/>
              <a:gd name="connsiteX6" fmla="*/ 2638425 w 2644840"/>
              <a:gd name="connsiteY6" fmla="*/ 44883 h 179759"/>
              <a:gd name="connsiteX7" fmla="*/ 2638425 w 2644840"/>
              <a:gd name="connsiteY7" fmla="*/ 54408 h 179759"/>
              <a:gd name="connsiteX0" fmla="*/ 0 w 2644840"/>
              <a:gd name="connsiteY0" fmla="*/ 16308 h 179759"/>
              <a:gd name="connsiteX1" fmla="*/ 333375 w 2644840"/>
              <a:gd name="connsiteY1" fmla="*/ 121083 h 179759"/>
              <a:gd name="connsiteX2" fmla="*/ 628650 w 2644840"/>
              <a:gd name="connsiteY2" fmla="*/ 92508 h 179759"/>
              <a:gd name="connsiteX3" fmla="*/ 942975 w 2644840"/>
              <a:gd name="connsiteY3" fmla="*/ 178233 h 179759"/>
              <a:gd name="connsiteX4" fmla="*/ 2286000 w 2644840"/>
              <a:gd name="connsiteY4" fmla="*/ 6783 h 179759"/>
              <a:gd name="connsiteX5" fmla="*/ 2571750 w 2644840"/>
              <a:gd name="connsiteY5" fmla="*/ 35358 h 179759"/>
              <a:gd name="connsiteX6" fmla="*/ 2638425 w 2644840"/>
              <a:gd name="connsiteY6" fmla="*/ 44883 h 179759"/>
              <a:gd name="connsiteX7" fmla="*/ 2638425 w 2644840"/>
              <a:gd name="connsiteY7" fmla="*/ 54408 h 179759"/>
              <a:gd name="connsiteX0" fmla="*/ 0 w 2644840"/>
              <a:gd name="connsiteY0" fmla="*/ 16308 h 180254"/>
              <a:gd name="connsiteX1" fmla="*/ 333375 w 2644840"/>
              <a:gd name="connsiteY1" fmla="*/ 121083 h 180254"/>
              <a:gd name="connsiteX2" fmla="*/ 628650 w 2644840"/>
              <a:gd name="connsiteY2" fmla="*/ 102033 h 180254"/>
              <a:gd name="connsiteX3" fmla="*/ 942975 w 2644840"/>
              <a:gd name="connsiteY3" fmla="*/ 178233 h 180254"/>
              <a:gd name="connsiteX4" fmla="*/ 2286000 w 2644840"/>
              <a:gd name="connsiteY4" fmla="*/ 6783 h 180254"/>
              <a:gd name="connsiteX5" fmla="*/ 2571750 w 2644840"/>
              <a:gd name="connsiteY5" fmla="*/ 35358 h 180254"/>
              <a:gd name="connsiteX6" fmla="*/ 2638425 w 2644840"/>
              <a:gd name="connsiteY6" fmla="*/ 44883 h 180254"/>
              <a:gd name="connsiteX7" fmla="*/ 2638425 w 2644840"/>
              <a:gd name="connsiteY7" fmla="*/ 54408 h 18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840" h="180254">
                <a:moveTo>
                  <a:pt x="0" y="16308"/>
                </a:moveTo>
                <a:cubicBezTo>
                  <a:pt x="92075" y="66314"/>
                  <a:pt x="228600" y="106796"/>
                  <a:pt x="333375" y="121083"/>
                </a:cubicBezTo>
                <a:cubicBezTo>
                  <a:pt x="438150" y="135370"/>
                  <a:pt x="527050" y="92508"/>
                  <a:pt x="628650" y="102033"/>
                </a:cubicBezTo>
                <a:cubicBezTo>
                  <a:pt x="730250" y="111558"/>
                  <a:pt x="666750" y="194108"/>
                  <a:pt x="942975" y="178233"/>
                </a:cubicBezTo>
                <a:cubicBezTo>
                  <a:pt x="1219200" y="162358"/>
                  <a:pt x="2014538" y="30596"/>
                  <a:pt x="2286000" y="6783"/>
                </a:cubicBezTo>
                <a:cubicBezTo>
                  <a:pt x="2557463" y="-17030"/>
                  <a:pt x="2513013" y="29008"/>
                  <a:pt x="2571750" y="35358"/>
                </a:cubicBezTo>
                <a:cubicBezTo>
                  <a:pt x="2630487" y="41708"/>
                  <a:pt x="2638425" y="44883"/>
                  <a:pt x="2638425" y="44883"/>
                </a:cubicBezTo>
                <a:cubicBezTo>
                  <a:pt x="2649538" y="48058"/>
                  <a:pt x="2643981" y="51233"/>
                  <a:pt x="2638425" y="54408"/>
                </a:cubicBezTo>
              </a:path>
            </a:pathLst>
          </a:cu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7D30F43-6CEA-4CAB-BB66-BA3ECF83BEF2}"/>
              </a:ext>
            </a:extLst>
          </p:cNvPr>
          <p:cNvSpPr/>
          <p:nvPr/>
        </p:nvSpPr>
        <p:spPr>
          <a:xfrm>
            <a:off x="5659157" y="1570513"/>
            <a:ext cx="2419350" cy="382464"/>
          </a:xfrm>
          <a:custGeom>
            <a:avLst/>
            <a:gdLst>
              <a:gd name="connsiteX0" fmla="*/ 0 w 2419350"/>
              <a:gd name="connsiteY0" fmla="*/ 144934 h 383059"/>
              <a:gd name="connsiteX1" fmla="*/ 695325 w 2419350"/>
              <a:gd name="connsiteY1" fmla="*/ 11584 h 383059"/>
              <a:gd name="connsiteX2" fmla="*/ 1009650 w 2419350"/>
              <a:gd name="connsiteY2" fmla="*/ 30634 h 383059"/>
              <a:gd name="connsiteX3" fmla="*/ 1381125 w 2419350"/>
              <a:gd name="connsiteY3" fmla="*/ 221134 h 383059"/>
              <a:gd name="connsiteX4" fmla="*/ 1933575 w 2419350"/>
              <a:gd name="connsiteY4" fmla="*/ 125884 h 383059"/>
              <a:gd name="connsiteX5" fmla="*/ 2200275 w 2419350"/>
              <a:gd name="connsiteY5" fmla="*/ 259234 h 383059"/>
              <a:gd name="connsiteX6" fmla="*/ 2419350 w 2419350"/>
              <a:gd name="connsiteY6" fmla="*/ 383059 h 383059"/>
              <a:gd name="connsiteX0" fmla="*/ 0 w 2419350"/>
              <a:gd name="connsiteY0" fmla="*/ 159873 h 397998"/>
              <a:gd name="connsiteX1" fmla="*/ 676275 w 2419350"/>
              <a:gd name="connsiteY1" fmla="*/ 7473 h 397998"/>
              <a:gd name="connsiteX2" fmla="*/ 1009650 w 2419350"/>
              <a:gd name="connsiteY2" fmla="*/ 45573 h 397998"/>
              <a:gd name="connsiteX3" fmla="*/ 1381125 w 2419350"/>
              <a:gd name="connsiteY3" fmla="*/ 236073 h 397998"/>
              <a:gd name="connsiteX4" fmla="*/ 1933575 w 2419350"/>
              <a:gd name="connsiteY4" fmla="*/ 140823 h 397998"/>
              <a:gd name="connsiteX5" fmla="*/ 2200275 w 2419350"/>
              <a:gd name="connsiteY5" fmla="*/ 274173 h 397998"/>
              <a:gd name="connsiteX6" fmla="*/ 2419350 w 2419350"/>
              <a:gd name="connsiteY6" fmla="*/ 397998 h 397998"/>
              <a:gd name="connsiteX0" fmla="*/ 0 w 2419350"/>
              <a:gd name="connsiteY0" fmla="*/ 138749 h 376874"/>
              <a:gd name="connsiteX1" fmla="*/ 619125 w 2419350"/>
              <a:gd name="connsiteY1" fmla="*/ 14924 h 376874"/>
              <a:gd name="connsiteX2" fmla="*/ 1009650 w 2419350"/>
              <a:gd name="connsiteY2" fmla="*/ 24449 h 376874"/>
              <a:gd name="connsiteX3" fmla="*/ 1381125 w 2419350"/>
              <a:gd name="connsiteY3" fmla="*/ 214949 h 376874"/>
              <a:gd name="connsiteX4" fmla="*/ 1933575 w 2419350"/>
              <a:gd name="connsiteY4" fmla="*/ 119699 h 376874"/>
              <a:gd name="connsiteX5" fmla="*/ 2200275 w 2419350"/>
              <a:gd name="connsiteY5" fmla="*/ 253049 h 376874"/>
              <a:gd name="connsiteX6" fmla="*/ 2419350 w 2419350"/>
              <a:gd name="connsiteY6" fmla="*/ 376874 h 376874"/>
              <a:gd name="connsiteX0" fmla="*/ 0 w 2419350"/>
              <a:gd name="connsiteY0" fmla="*/ 158049 h 396174"/>
              <a:gd name="connsiteX1" fmla="*/ 619125 w 2419350"/>
              <a:gd name="connsiteY1" fmla="*/ 34224 h 396174"/>
              <a:gd name="connsiteX2" fmla="*/ 981075 w 2419350"/>
              <a:gd name="connsiteY2" fmla="*/ 15174 h 396174"/>
              <a:gd name="connsiteX3" fmla="*/ 1381125 w 2419350"/>
              <a:gd name="connsiteY3" fmla="*/ 234249 h 396174"/>
              <a:gd name="connsiteX4" fmla="*/ 1933575 w 2419350"/>
              <a:gd name="connsiteY4" fmla="*/ 138999 h 396174"/>
              <a:gd name="connsiteX5" fmla="*/ 2200275 w 2419350"/>
              <a:gd name="connsiteY5" fmla="*/ 272349 h 396174"/>
              <a:gd name="connsiteX6" fmla="*/ 2419350 w 2419350"/>
              <a:gd name="connsiteY6" fmla="*/ 396174 h 396174"/>
              <a:gd name="connsiteX0" fmla="*/ 0 w 2419350"/>
              <a:gd name="connsiteY0" fmla="*/ 144339 h 382464"/>
              <a:gd name="connsiteX1" fmla="*/ 619125 w 2419350"/>
              <a:gd name="connsiteY1" fmla="*/ 20514 h 382464"/>
              <a:gd name="connsiteX2" fmla="*/ 981075 w 2419350"/>
              <a:gd name="connsiteY2" fmla="*/ 20514 h 382464"/>
              <a:gd name="connsiteX3" fmla="*/ 1381125 w 2419350"/>
              <a:gd name="connsiteY3" fmla="*/ 220539 h 382464"/>
              <a:gd name="connsiteX4" fmla="*/ 1933575 w 2419350"/>
              <a:gd name="connsiteY4" fmla="*/ 125289 h 382464"/>
              <a:gd name="connsiteX5" fmla="*/ 2200275 w 2419350"/>
              <a:gd name="connsiteY5" fmla="*/ 258639 h 382464"/>
              <a:gd name="connsiteX6" fmla="*/ 2419350 w 2419350"/>
              <a:gd name="connsiteY6" fmla="*/ 382464 h 38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350" h="382464">
                <a:moveTo>
                  <a:pt x="0" y="144339"/>
                </a:moveTo>
                <a:cubicBezTo>
                  <a:pt x="263525" y="87189"/>
                  <a:pt x="455613" y="41152"/>
                  <a:pt x="619125" y="20514"/>
                </a:cubicBezTo>
                <a:cubicBezTo>
                  <a:pt x="782638" y="-123"/>
                  <a:pt x="854075" y="-12823"/>
                  <a:pt x="981075" y="20514"/>
                </a:cubicBezTo>
                <a:cubicBezTo>
                  <a:pt x="1108075" y="53851"/>
                  <a:pt x="1222375" y="203077"/>
                  <a:pt x="1381125" y="220539"/>
                </a:cubicBezTo>
                <a:cubicBezTo>
                  <a:pt x="1539875" y="238002"/>
                  <a:pt x="1797050" y="118939"/>
                  <a:pt x="1933575" y="125289"/>
                </a:cubicBezTo>
                <a:cubicBezTo>
                  <a:pt x="2070100" y="131639"/>
                  <a:pt x="2119313" y="215777"/>
                  <a:pt x="2200275" y="258639"/>
                </a:cubicBezTo>
                <a:cubicBezTo>
                  <a:pt x="2281237" y="301501"/>
                  <a:pt x="2350293" y="341982"/>
                  <a:pt x="2419350" y="382464"/>
                </a:cubicBezTo>
              </a:path>
            </a:pathLst>
          </a:cu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5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0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2" grpId="0" animBg="1"/>
      <p:bldP spid="37" grpId="0"/>
      <p:bldP spid="38" grpId="0"/>
      <p:bldP spid="39" grpId="0"/>
      <p:bldP spid="40" grpId="0"/>
      <p:bldP spid="42" grpId="0"/>
      <p:bldP spid="43" grpId="0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ტიპიური განივი კვეთები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47B77C-F75B-43B4-9DA3-EE9EB4F4C696}"/>
              </a:ext>
            </a:extLst>
          </p:cNvPr>
          <p:cNvSpPr txBox="1">
            <a:spLocks/>
          </p:cNvSpPr>
          <p:nvPr/>
        </p:nvSpPr>
        <p:spPr bwMode="auto">
          <a:xfrm>
            <a:off x="204503" y="698870"/>
            <a:ext cx="8792386" cy="2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გზა შესაბამისობაში იქნება საეთაშორისო სტანდარტებთან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2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სავალი ნაწილითა და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ზოლით - ორი თითოეულ მიმართულებაზე. საფარის მთლიანი სიგანე შეადგენს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27.60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მ.ს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როგორც ეს ნაჩვენებია ქვემოთ განივ კვეთში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უსაფრთხოების მიზნით ავტომაგისტრალი იქნება სრულიად განათებული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ka-G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გვირაბებს (საჭიროების შემთხვევაში) ექნებათ სავენტილაციო სისტემა და საავარიო გასასვლელები საერთაშორისო სტანდარტების მოთხოვნის შესაბამისად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F1AD6A-9CAE-4124-9CCD-8AE67979F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" t="16862" r="5292"/>
          <a:stretch/>
        </p:blipFill>
        <p:spPr>
          <a:xfrm>
            <a:off x="116662" y="2934652"/>
            <a:ext cx="8682180" cy="23146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9021227-A296-4B5F-B341-67B821246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36" y="4484841"/>
            <a:ext cx="3690212" cy="20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0C4338-9F49-4E8C-927F-8553E85E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71" y="972497"/>
            <a:ext cx="3386193" cy="57742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02AF9B-A61B-4276-A82A-E8161E1C7297}"/>
              </a:ext>
            </a:extLst>
          </p:cNvPr>
          <p:cNvSpPr txBox="1"/>
          <p:nvPr/>
        </p:nvSpPr>
        <p:spPr>
          <a:xfrm>
            <a:off x="6820273" y="1031619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  <a:latin typeface="Open Sans" panose="020B0606030504020204"/>
              </a:rPr>
              <a:t>Zhinvali</a:t>
            </a:r>
            <a:endParaRPr lang="it-IT" sz="14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030EB3-962B-4DDD-8239-BB6BA72B8D26}"/>
              </a:ext>
            </a:extLst>
          </p:cNvPr>
          <p:cNvSpPr txBox="1"/>
          <p:nvPr/>
        </p:nvSpPr>
        <p:spPr>
          <a:xfrm>
            <a:off x="6088654" y="5149272"/>
            <a:ext cx="94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Open Sans" panose="020B0606030504020204"/>
              </a:rPr>
              <a:t>Tbilisi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ABF672-AC57-4DBD-BCA3-D71B9C57B854}"/>
              </a:ext>
            </a:extLst>
          </p:cNvPr>
          <p:cNvSpPr txBox="1"/>
          <p:nvPr/>
        </p:nvSpPr>
        <p:spPr>
          <a:xfrm>
            <a:off x="8213114" y="6438939"/>
            <a:ext cx="891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Open Sans" panose="020B0606030504020204"/>
              </a:rPr>
              <a:t>Rustavi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879406E8-0F25-433C-9D76-E67C2970F76F}"/>
              </a:ext>
            </a:extLst>
          </p:cNvPr>
          <p:cNvSpPr txBox="1"/>
          <p:nvPr/>
        </p:nvSpPr>
        <p:spPr>
          <a:xfrm>
            <a:off x="824141" y="154134"/>
            <a:ext cx="532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chemeClr val="accent1">
                    <a:lumMod val="75000"/>
                  </a:schemeClr>
                </a:solidFill>
              </a:rPr>
              <a:t>რეკომენდებული ალტერნატივა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47B77C-F75B-43B4-9DA3-EE9EB4F4C696}"/>
              </a:ext>
            </a:extLst>
          </p:cNvPr>
          <p:cNvSpPr txBox="1">
            <a:spLocks/>
          </p:cNvSpPr>
          <p:nvPr/>
        </p:nvSpPr>
        <p:spPr bwMode="auto">
          <a:xfrm>
            <a:off x="215136" y="865976"/>
            <a:ext cx="5151694" cy="59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ტექნიკურ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-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ეკონომიკური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დასაბუთების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ფაზის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დროს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გაკეთებული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შედარებითი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ანალიზის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შედეგად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გზების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დეპარტამენტმა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აზიის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განვითარების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ბანკმა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მიიღეს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შემდეგი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ალტერნატივები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NJ1 (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წითელი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)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ნატახტარი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-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ჟინვალის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მონაკვეთისთვის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დაახლ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 27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კმ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TB4 (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ვარდისფერი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)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შემოვლითი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გზის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მონაკვეთისთვის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დაახლ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 50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კმ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ამ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ეტაპზე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კონსულტანტი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არჩეული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ალტერნატივის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დეტალურ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პროექტირებას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ახორციელებს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მთლიანი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ზოლი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შედგება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1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ახალი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ორ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სავალნაწილიანი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გვირაბის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რკინიგზის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ზოლის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გასწვრივ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4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ახალი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პარალელური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გვირაბების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დაახლ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 20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ახალი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ხიდის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რამდენიმე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კვანძის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,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სადრენაჟო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მილებისა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ახალ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გზასთან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დამაკავშირებელი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მეორეხარისხოვანი</a:t>
            </a:r>
            <a:r>
              <a:rPr lang="ka-GE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 </a:t>
            </a:r>
            <a:r>
              <a:rPr lang="ka-GE" sz="1400" dirty="0">
                <a:solidFill>
                  <a:srgbClr val="203864"/>
                </a:solidFill>
                <a:ea typeface="Open Sans" panose="020B0606030504020204"/>
                <a:cs typeface="Sylfaen" panose="010A0502050306030303" pitchFamily="18" charset="0"/>
              </a:rPr>
              <a:t>გზებისაგან</a:t>
            </a:r>
            <a:r>
              <a:rPr lang="en-US" sz="1400" dirty="0">
                <a:solidFill>
                  <a:srgbClr val="203864"/>
                </a:solidFill>
                <a:latin typeface="Arial" panose="020B0604020202020204" pitchFamily="34" charset="0"/>
                <a:ea typeface="Open Sans" panose="020B0606030504020204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a-GE" sz="1400" dirty="0">
                <a:solidFill>
                  <a:srgbClr val="2038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მთლიანი გზა დაყოფილია 5 კონსტრუქციულ ლოტად.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590D09-3640-4001-9447-F0B9D423A2BD}"/>
              </a:ext>
            </a:extLst>
          </p:cNvPr>
          <p:cNvSpPr txBox="1"/>
          <p:nvPr/>
        </p:nvSpPr>
        <p:spPr>
          <a:xfrm>
            <a:off x="5542671" y="3859606"/>
            <a:ext cx="109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Open Sans" panose="020B0606030504020204"/>
              </a:rPr>
              <a:t>Mtskheta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77559DB-C365-42CB-9224-CA44C02D5A08}"/>
              </a:ext>
            </a:extLst>
          </p:cNvPr>
          <p:cNvSpPr/>
          <p:nvPr/>
        </p:nvSpPr>
        <p:spPr>
          <a:xfrm rot="297844">
            <a:off x="6052306" y="996751"/>
            <a:ext cx="947823" cy="2728548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0920FE-15DA-46DD-8F8A-2DEC8606652C}"/>
              </a:ext>
            </a:extLst>
          </p:cNvPr>
          <p:cNvSpPr txBox="1"/>
          <p:nvPr/>
        </p:nvSpPr>
        <p:spPr>
          <a:xfrm>
            <a:off x="6991372" y="2167396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2D0FE1"/>
                </a:solidFill>
                <a:latin typeface="Open Sans" panose="020B0606030504020204"/>
              </a:rPr>
              <a:t>LOT 1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2E32407-2F45-4185-A20A-FCDB57EF382D}"/>
              </a:ext>
            </a:extLst>
          </p:cNvPr>
          <p:cNvSpPr/>
          <p:nvPr/>
        </p:nvSpPr>
        <p:spPr>
          <a:xfrm rot="18222069">
            <a:off x="6332980" y="3444660"/>
            <a:ext cx="520513" cy="1028537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1CA415-C49B-4EAF-A49D-994CD10D1EBB}"/>
              </a:ext>
            </a:extLst>
          </p:cNvPr>
          <p:cNvSpPr txBox="1"/>
          <p:nvPr/>
        </p:nvSpPr>
        <p:spPr>
          <a:xfrm>
            <a:off x="6867414" y="3670512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FF00"/>
                </a:solidFill>
                <a:latin typeface="Open Sans" panose="020B0606030504020204"/>
              </a:rPr>
              <a:t>LOT 2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0B96CE46-7817-4A39-8569-08152A627095}"/>
              </a:ext>
            </a:extLst>
          </p:cNvPr>
          <p:cNvSpPr/>
          <p:nvPr/>
        </p:nvSpPr>
        <p:spPr>
          <a:xfrm rot="18826568">
            <a:off x="7212872" y="3911214"/>
            <a:ext cx="701083" cy="1730423"/>
          </a:xfrm>
          <a:prstGeom prst="ellipse">
            <a:avLst/>
          </a:prstGeom>
          <a:solidFill>
            <a:srgbClr val="FB8F9E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2B370A-B168-4678-8122-87926CB31295}"/>
              </a:ext>
            </a:extLst>
          </p:cNvPr>
          <p:cNvSpPr txBox="1"/>
          <p:nvPr/>
        </p:nvSpPr>
        <p:spPr>
          <a:xfrm>
            <a:off x="7832005" y="4383198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B8F9E"/>
                </a:solidFill>
                <a:latin typeface="Open Sans" panose="020B0606030504020204"/>
              </a:rPr>
              <a:t>LOT 3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E8D79BD5-C522-4374-A52E-6EF1890E0B0F}"/>
              </a:ext>
            </a:extLst>
          </p:cNvPr>
          <p:cNvSpPr/>
          <p:nvPr/>
        </p:nvSpPr>
        <p:spPr>
          <a:xfrm rot="16361301">
            <a:off x="8106345" y="5091141"/>
            <a:ext cx="520513" cy="862699"/>
          </a:xfrm>
          <a:prstGeom prst="ellipse">
            <a:avLst/>
          </a:prstGeom>
          <a:solidFill>
            <a:srgbClr val="C0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AD0059D-2759-4F51-A3E0-4B5FA68BE396}"/>
              </a:ext>
            </a:extLst>
          </p:cNvPr>
          <p:cNvSpPr txBox="1"/>
          <p:nvPr/>
        </p:nvSpPr>
        <p:spPr>
          <a:xfrm>
            <a:off x="8305917" y="5016202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Open Sans" panose="020B0606030504020204"/>
              </a:rPr>
              <a:t>LOT 4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4F2077D-8E9A-4EC4-82E2-CF49E6D29CAC}"/>
              </a:ext>
            </a:extLst>
          </p:cNvPr>
          <p:cNvSpPr/>
          <p:nvPr/>
        </p:nvSpPr>
        <p:spPr>
          <a:xfrm rot="2529689">
            <a:off x="7969400" y="5564424"/>
            <a:ext cx="599530" cy="1201100"/>
          </a:xfrm>
          <a:prstGeom prst="ellipse">
            <a:avLst/>
          </a:prstGeom>
          <a:solidFill>
            <a:srgbClr val="FFC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960F77B-8819-4CC6-AF22-E3541EF88CAA}"/>
              </a:ext>
            </a:extLst>
          </p:cNvPr>
          <p:cNvSpPr txBox="1"/>
          <p:nvPr/>
        </p:nvSpPr>
        <p:spPr>
          <a:xfrm>
            <a:off x="7111721" y="6355819"/>
            <a:ext cx="9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C000"/>
                </a:solidFill>
                <a:latin typeface="Open Sans" panose="020B0606030504020204"/>
              </a:rPr>
              <a:t>LOT 5</a:t>
            </a:r>
          </a:p>
        </p:txBody>
      </p:sp>
    </p:spTree>
    <p:extLst>
      <p:ext uri="{BB962C8B-B14F-4D97-AF65-F5344CB8AC3E}">
        <p14:creationId xmlns:p14="http://schemas.microsoft.com/office/powerpoint/2010/main" val="11863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Tema_Presentazioni proget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Presentazioni progetto" id="{0E8C7211-96FA-4583-9B13-86D0358ADF64}" vid="{441CD0AC-06DE-46A3-932A-D570CD1E3EBC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Tema_Presentazioni progetto</Template>
  <TotalTime>6297</TotalTime>
  <Words>1737</Words>
  <Application>Microsoft Office PowerPoint</Application>
  <PresentationFormat>On-screen Show (4:3)</PresentationFormat>
  <Paragraphs>475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SimSun</vt:lpstr>
      <vt:lpstr>Arial</vt:lpstr>
      <vt:lpstr>Bookman Old Style</vt:lpstr>
      <vt:lpstr>Calibri</vt:lpstr>
      <vt:lpstr>Calibri Light</vt:lpstr>
      <vt:lpstr>Open Sans</vt:lpstr>
      <vt:lpstr>Sylfaen</vt:lpstr>
      <vt:lpstr>Symbol</vt:lpstr>
      <vt:lpstr>Times New Roman</vt:lpstr>
      <vt:lpstr>Wingdings</vt:lpstr>
      <vt:lpstr>Tema_Presentazioni progetto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Casciaro</dc:creator>
  <cp:lastModifiedBy>N</cp:lastModifiedBy>
  <cp:revision>366</cp:revision>
  <cp:lastPrinted>2020-01-20T06:55:05Z</cp:lastPrinted>
  <dcterms:created xsi:type="dcterms:W3CDTF">2017-12-20T09:20:14Z</dcterms:created>
  <dcterms:modified xsi:type="dcterms:W3CDTF">2020-03-30T10:36:43Z</dcterms:modified>
</cp:coreProperties>
</file>