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30" r:id="rId1"/>
  </p:sldMasterIdLst>
  <p:notesMasterIdLst>
    <p:notesMasterId r:id="rId24"/>
  </p:notesMasterIdLst>
  <p:sldIdLst>
    <p:sldId id="331" r:id="rId2"/>
    <p:sldId id="445" r:id="rId3"/>
    <p:sldId id="444" r:id="rId4"/>
    <p:sldId id="446" r:id="rId5"/>
    <p:sldId id="471" r:id="rId6"/>
    <p:sldId id="480" r:id="rId7"/>
    <p:sldId id="473" r:id="rId8"/>
    <p:sldId id="477" r:id="rId9"/>
    <p:sldId id="475" r:id="rId10"/>
    <p:sldId id="478" r:id="rId11"/>
    <p:sldId id="479" r:id="rId12"/>
    <p:sldId id="476" r:id="rId13"/>
    <p:sldId id="463" r:id="rId14"/>
    <p:sldId id="452" r:id="rId15"/>
    <p:sldId id="454" r:id="rId16"/>
    <p:sldId id="455" r:id="rId17"/>
    <p:sldId id="456" r:id="rId18"/>
    <p:sldId id="457" r:id="rId19"/>
    <p:sldId id="458" r:id="rId20"/>
    <p:sldId id="459" r:id="rId21"/>
    <p:sldId id="460" r:id="rId22"/>
    <p:sldId id="359" r:id="rId23"/>
  </p:sldIdLst>
  <p:sldSz cx="12192000" cy="6858000"/>
  <p:notesSz cx="6858000" cy="9144000"/>
  <p:embeddedFontLst>
    <p:embeddedFont>
      <p:font typeface="Sylfaen" panose="010A0502050306030303" pitchFamily="18" charset="0"/>
      <p:regular r:id="rId25"/>
    </p:embeddedFont>
    <p:embeddedFont>
      <p:font typeface="Calibri" panose="020F0502020204030204" pitchFamily="34" charset="0"/>
      <p:regular r:id="rId26"/>
      <p:bold r:id="rId27"/>
      <p:italic r:id="rId28"/>
      <p:boldItalic r:id="rId29"/>
    </p:embeddedFont>
    <p:embeddedFont>
      <p:font typeface="DejaVu Sans" panose="020B0604020202020204" charset="0"/>
      <p:regular r:id="rId30"/>
    </p:embeddedFont>
    <p:embeddedFont>
      <p:font typeface="Calibri Light" panose="020F03020202040302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6" clrIdx="0">
    <p:extLst/>
  </p:cmAuthor>
  <p:cmAuthor id="2" name="Niko Karsimashvili" initials="NK"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37" autoAdjust="0"/>
    <p:restoredTop sz="93825" autoAdjust="0"/>
  </p:normalViewPr>
  <p:slideViewPr>
    <p:cSldViewPr snapToGrid="0">
      <p:cViewPr>
        <p:scale>
          <a:sx n="81" d="100"/>
          <a:sy n="81" d="100"/>
        </p:scale>
        <p:origin x="-384" y="2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07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01285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0117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10</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6368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11</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33199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12</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31523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ka-GE" dirty="0"/>
              <a:t>გარემოს დაცვისა და სოფლის მეურნეობის სამინისტროს  </a:t>
            </a:r>
            <a:r>
              <a:rPr lang="ka-GE" b="1" dirty="0"/>
              <a:t>ცხელი ხაზი 153</a:t>
            </a:r>
            <a:endParaRPr lang="en-US" b="1" dirty="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13</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69837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14</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1030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15</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66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16</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3830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17</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01785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18</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31970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19</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1969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ka-GE" b="1" dirty="0">
                <a:solidFill>
                  <a:srgbClr val="FF0000"/>
                </a:solidFill>
              </a:rPr>
              <a:t>ინფორმაცია მშენებლის </a:t>
            </a:r>
            <a:r>
              <a:rPr lang="en-US" b="1" dirty="0">
                <a:solidFill>
                  <a:srgbClr val="FF0000"/>
                </a:solidFill>
              </a:rPr>
              <a:t>???</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75166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20</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88324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21</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9455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Shape 14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7" name="Shape 142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1428" name="Shape 142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22</a:t>
            </a:fld>
            <a:endParaRPr lang="en-US"/>
          </a:p>
        </p:txBody>
      </p:sp>
    </p:spTree>
    <p:extLst>
      <p:ext uri="{BB962C8B-B14F-4D97-AF65-F5344CB8AC3E}">
        <p14:creationId xmlns:p14="http://schemas.microsoft.com/office/powerpoint/2010/main" val="99590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ka-GE" sz="1200" b="0" i="0" u="none" strike="noStrike" kern="1200" cap="none" baseline="0" dirty="0">
                <a:solidFill>
                  <a:schemeClr val="dk1"/>
                </a:solidFill>
                <a:latin typeface="Calibri"/>
                <a:ea typeface="Calibri"/>
                <a:cs typeface="Calibri"/>
                <a:sym typeface="Calibri"/>
              </a:rPr>
              <a:t>საქართველოს კანონის „გარემოსდაცვითი შეფასების კოდექსის“ მოთხოვნებიდან გამომდინარე, კერძოდ: კოდექსის მე-5 მუხლის 1-ლი</a:t>
            </a:r>
          </a:p>
          <a:p>
            <a:r>
              <a:rPr lang="ka-GE" sz="1200" b="0" i="0" u="none" strike="noStrike" kern="1200" cap="none" baseline="0" dirty="0">
                <a:solidFill>
                  <a:schemeClr val="dk1"/>
                </a:solidFill>
                <a:latin typeface="Calibri"/>
                <a:ea typeface="Calibri"/>
                <a:cs typeface="Calibri"/>
                <a:sym typeface="Calibri"/>
              </a:rPr>
              <a:t>პუნქტის შესაბამისად </a:t>
            </a:r>
            <a:r>
              <a:rPr lang="ka-GE" sz="1200" b="0" i="0" u="none" strike="noStrike" kern="1200" cap="none" baseline="0" dirty="0" err="1">
                <a:solidFill>
                  <a:schemeClr val="dk1"/>
                </a:solidFill>
                <a:latin typeface="Calibri"/>
                <a:ea typeface="Calibri"/>
                <a:cs typeface="Calibri"/>
                <a:sym typeface="Calibri"/>
              </a:rPr>
              <a:t>გზშ</a:t>
            </a:r>
            <a:r>
              <a:rPr lang="ka-GE" sz="1200" b="0" i="0" u="none" strike="noStrike" kern="1200" cap="none" baseline="0" dirty="0">
                <a:solidFill>
                  <a:schemeClr val="dk1"/>
                </a:solidFill>
                <a:latin typeface="Calibri"/>
                <a:ea typeface="Calibri"/>
                <a:cs typeface="Calibri"/>
                <a:sym typeface="Calibri"/>
              </a:rPr>
              <a:t>-ს ექვემდებარება კოდექსის </a:t>
            </a:r>
            <a:r>
              <a:rPr lang="en-US" sz="1200" b="0" i="0" u="none" strike="noStrike" kern="1200" cap="none" baseline="0" dirty="0">
                <a:solidFill>
                  <a:schemeClr val="dk1"/>
                </a:solidFill>
                <a:latin typeface="Calibri"/>
                <a:ea typeface="Calibri"/>
                <a:cs typeface="Calibri"/>
                <a:sym typeface="Calibri"/>
              </a:rPr>
              <a:t>I </a:t>
            </a:r>
            <a:r>
              <a:rPr lang="ka-GE" sz="1200" b="0" i="0" u="none" strike="noStrike" kern="1200" cap="none" baseline="0" dirty="0">
                <a:solidFill>
                  <a:schemeClr val="dk1"/>
                </a:solidFill>
                <a:latin typeface="Calibri"/>
                <a:ea typeface="Calibri"/>
                <a:cs typeface="Calibri"/>
                <a:sym typeface="Calibri"/>
              </a:rPr>
              <a:t>დანართით გათვალისწინებული საქმიანობები, მათ შორის „საერთაშორისო ან შიდასახელმწიფოებრივი მნიშვნელობის საავტომობილო გზის მშენებლობა.“ </a:t>
            </a: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3998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2750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ka-GE" sz="1200" b="0" i="0" u="none" strike="noStrike" kern="1200" cap="none" dirty="0" err="1">
                <a:solidFill>
                  <a:schemeClr val="dk1"/>
                </a:solidFill>
                <a:effectLst/>
                <a:latin typeface="Calibri"/>
                <a:ea typeface="Calibri"/>
                <a:cs typeface="Calibri"/>
                <a:sym typeface="Calibri"/>
              </a:rPr>
              <a:t>არქმედება</a:t>
            </a:r>
            <a:r>
              <a:rPr lang="ka-GE" sz="1200" b="0" i="0" u="none" strike="noStrike" kern="1200" cap="none" dirty="0">
                <a:solidFill>
                  <a:schemeClr val="dk1"/>
                </a:solidFill>
                <a:effectLst/>
                <a:latin typeface="Calibri"/>
                <a:ea typeface="Calibri"/>
                <a:cs typeface="Calibri"/>
                <a:sym typeface="Calibri"/>
              </a:rPr>
              <a:t> - არსებული სიტუაციის გამო ვინაიდან  არსებული ხიდი ვერ უზრუნველყოფს საგზაო  უსაფრთხოების ნორმების მოთხოვნებს და სახიფათოა მგზავრობისთვის </a:t>
            </a:r>
            <a:endParaRPr lang="en-US" sz="1200" b="0" i="0" u="none" strike="noStrike" kern="1200" cap="none" dirty="0">
              <a:solidFill>
                <a:schemeClr val="dk1"/>
              </a:solidFill>
              <a:effectLst/>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5</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06013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6</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0431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7</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3817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8</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8692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9</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8945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2173852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18346534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06698473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Clr>
                <a:srgbClr val="58595B"/>
              </a:buClr>
              <a:buSzPct val="25000"/>
              <a:buFont typeface="Arial"/>
              <a:buNone/>
            </a:pPr>
            <a:fld id="{00000000-1234-1234-1234-123412341234}" type="slidenum">
              <a:rPr lang="en-US" sz="900" b="1" i="0" u="none" strike="noStrike" cap="none" smtClean="0">
                <a:solidFill>
                  <a:srgbClr val="58595B"/>
                </a:solidFill>
                <a:latin typeface="Arial"/>
                <a:ea typeface="Arial"/>
                <a:cs typeface="Arial"/>
                <a:sym typeface="Arial"/>
              </a:rPr>
              <a:t>‹#›</a:t>
            </a:fld>
            <a:endParaRPr lang="en-US" sz="900" b="1" i="0" u="none" strike="noStrike" cap="none">
              <a:solidFill>
                <a:srgbClr val="58595B"/>
              </a:solidFill>
              <a:latin typeface="Arial"/>
              <a:ea typeface="Arial"/>
              <a:cs typeface="Arial"/>
              <a:sym typeface="Arial"/>
            </a:endParaRPr>
          </a:p>
        </p:txBody>
      </p:sp>
    </p:spTree>
    <p:extLst>
      <p:ext uri="{BB962C8B-B14F-4D97-AF65-F5344CB8AC3E}">
        <p14:creationId xmlns:p14="http://schemas.microsoft.com/office/powerpoint/2010/main" val="4129564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794042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35363379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21857953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1555633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75149647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280143918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0116575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3/30/2020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292402925"/>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7"/>
          <p:cNvSpPr>
            <a:spLocks noChangeArrowheads="1"/>
          </p:cNvSpPr>
          <p:nvPr/>
        </p:nvSpPr>
        <p:spPr bwMode="auto">
          <a:xfrm>
            <a:off x="1766454" y="181095"/>
            <a:ext cx="10207052" cy="1384995"/>
          </a:xfrm>
          <a:prstGeom prst="rect">
            <a:avLst/>
          </a:prstGeom>
          <a:noFill/>
          <a:ln>
            <a:noFill/>
          </a:ln>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a:r>
              <a:rPr lang="ka-GE" sz="2400" b="1" dirty="0">
                <a:effectLst>
                  <a:outerShdw blurRad="38100" dist="38100" dir="2700000" algn="tl">
                    <a:srgbClr val="C0C0C0"/>
                  </a:outerShdw>
                </a:effectLst>
                <a:latin typeface="Sylfaen" pitchFamily="18" charset="0"/>
              </a:rPr>
              <a:t>საქართველოს რეგიონული განვითარებისა და ინფრასტრუქტურის</a:t>
            </a:r>
          </a:p>
          <a:p>
            <a:pPr algn="ctr"/>
            <a:r>
              <a:rPr lang="ka-GE" sz="2400" b="1" dirty="0">
                <a:effectLst>
                  <a:outerShdw blurRad="38100" dist="38100" dir="2700000" algn="tl">
                    <a:srgbClr val="C0C0C0"/>
                  </a:outerShdw>
                </a:effectLst>
                <a:latin typeface="Sylfaen" pitchFamily="18" charset="0"/>
              </a:rPr>
              <a:t>სამინისტროს საავტომობილო გზების დეპარტამენტი</a:t>
            </a:r>
          </a:p>
          <a:p>
            <a:pPr algn="ctr" eaLnBrk="1" hangingPunct="1">
              <a:spcBef>
                <a:spcPct val="50000"/>
              </a:spcBef>
              <a:defRPr/>
            </a:pPr>
            <a:endParaRPr lang="ka-GE" altLang="en-US" sz="2400" b="1" dirty="0">
              <a:effectLst>
                <a:outerShdw blurRad="38100" dist="38100" dir="2700000" algn="tl">
                  <a:srgbClr val="C0C0C0"/>
                </a:outerShdw>
              </a:effectLst>
              <a:latin typeface="Sylfaen" pitchFamily="18" charset="0"/>
            </a:endParaRPr>
          </a:p>
        </p:txBody>
      </p:sp>
      <p:sp>
        <p:nvSpPr>
          <p:cNvPr id="7" name="Rectangle 7"/>
          <p:cNvSpPr>
            <a:spLocks noChangeArrowheads="1"/>
          </p:cNvSpPr>
          <p:nvPr/>
        </p:nvSpPr>
        <p:spPr bwMode="auto">
          <a:xfrm>
            <a:off x="728663" y="2233117"/>
            <a:ext cx="11012215" cy="1569660"/>
          </a:xfrm>
          <a:prstGeom prst="rect">
            <a:avLst/>
          </a:prstGeom>
          <a:noFill/>
          <a:ln>
            <a:noFill/>
          </a:ln>
        </p:spPr>
        <p:txBody>
          <a:bodyPr wrap="square">
            <a:spAutoFit/>
          </a:bodyPr>
          <a:lstStyle/>
          <a:p>
            <a:pPr algn="ctr"/>
            <a:r>
              <a:rPr lang="ka-GE" sz="2400" b="1" dirty="0"/>
              <a:t>შიდასახელმწიფოებრივი მნიშვნელობის ზუგდიდი-ნარაზენი-ძველი ხიბულა-</a:t>
            </a:r>
          </a:p>
          <a:p>
            <a:pPr algn="ctr"/>
            <a:r>
              <a:rPr lang="ka-GE" sz="2400" b="1" dirty="0"/>
              <a:t>ახალი ხიბულა-ზუბის საავტომობილო გზის კმ18+600-ზე მდ. ჭანისწყალზე</a:t>
            </a:r>
          </a:p>
          <a:p>
            <a:pPr algn="ctr"/>
            <a:r>
              <a:rPr lang="ka-GE" sz="2400" b="1" dirty="0" smtClean="0"/>
              <a:t>არსებული </a:t>
            </a:r>
            <a:r>
              <a:rPr lang="ka-GE" sz="2400" b="1" dirty="0"/>
              <a:t>სახიდე გადასასვლელის ნაცვლად ახალი სახიდე გადასასვლელის</a:t>
            </a:r>
          </a:p>
          <a:p>
            <a:pPr algn="ctr"/>
            <a:r>
              <a:rPr lang="ka-GE" sz="2400" b="1" dirty="0"/>
              <a:t>მშენებლობის და ექსპლუატაციის პროექტის</a:t>
            </a:r>
            <a:endParaRPr lang="en-US" sz="2400" b="1" dirty="0">
              <a:effectLst>
                <a:outerShdw blurRad="38100" dist="38100" dir="2700000" algn="tl">
                  <a:srgbClr val="C0C0C0"/>
                </a:outerShdw>
              </a:effectLst>
              <a:latin typeface="Sylfaen" pitchFamily="18" charset="0"/>
              <a:cs typeface="Arial" charset="0"/>
            </a:endParaRPr>
          </a:p>
        </p:txBody>
      </p:sp>
      <p:pic>
        <p:nvPicPr>
          <p:cNvPr id="8" name="image1.jpeg"/>
          <p:cNvPicPr/>
          <p:nvPr/>
        </p:nvPicPr>
        <p:blipFill>
          <a:blip r:embed="rId3" cstate="print"/>
          <a:stretch>
            <a:fillRect/>
          </a:stretch>
        </p:blipFill>
        <p:spPr>
          <a:xfrm>
            <a:off x="0" y="0"/>
            <a:ext cx="1457326" cy="1228725"/>
          </a:xfrm>
          <a:prstGeom prst="rect">
            <a:avLst/>
          </a:prstGeom>
        </p:spPr>
      </p:pic>
      <p:sp>
        <p:nvSpPr>
          <p:cNvPr id="9" name="Rectangle 7"/>
          <p:cNvSpPr>
            <a:spLocks noChangeArrowheads="1"/>
          </p:cNvSpPr>
          <p:nvPr/>
        </p:nvSpPr>
        <p:spPr bwMode="auto">
          <a:xfrm>
            <a:off x="1332442" y="5069173"/>
            <a:ext cx="10207052" cy="461665"/>
          </a:xfrm>
          <a:prstGeom prst="rect">
            <a:avLst/>
          </a:prstGeom>
          <a:noFill/>
          <a:ln>
            <a:noFill/>
          </a:ln>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a:r>
              <a:rPr lang="ka-GE" sz="2400" b="1" dirty="0">
                <a:effectLst>
                  <a:outerShdw blurRad="38100" dist="38100" dir="2700000" algn="tl">
                    <a:srgbClr val="C0C0C0"/>
                  </a:outerShdw>
                </a:effectLst>
                <a:latin typeface="Sylfaen" pitchFamily="18" charset="0"/>
              </a:rPr>
              <a:t>გარემოზე ზემოქმედების შეფასების ანგარიში</a:t>
            </a:r>
            <a:endParaRPr lang="ka-GE" altLang="en-US" sz="2400" b="1" dirty="0">
              <a:effectLst>
                <a:outerShdw blurRad="38100" dist="38100" dir="2700000" algn="tl">
                  <a:srgbClr val="C0C0C0"/>
                </a:outerShdw>
              </a:effectLst>
              <a:latin typeface="Sylfaen" pitchFamily="18" charset="0"/>
            </a:endParaRPr>
          </a:p>
        </p:txBody>
      </p:sp>
    </p:spTree>
    <p:extLst>
      <p:ext uri="{BB962C8B-B14F-4D97-AF65-F5344CB8AC3E}">
        <p14:creationId xmlns:p14="http://schemas.microsoft.com/office/powerpoint/2010/main" val="44786035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10</a:t>
            </a:fld>
            <a:endParaRPr lang="en-US" dirty="0"/>
          </a:p>
        </p:txBody>
      </p:sp>
      <p:sp>
        <p:nvSpPr>
          <p:cNvPr id="2" name="Rectangle 1"/>
          <p:cNvSpPr/>
          <p:nvPr/>
        </p:nvSpPr>
        <p:spPr>
          <a:xfrm>
            <a:off x="128954" y="1038861"/>
            <a:ext cx="5275385" cy="461665"/>
          </a:xfrm>
          <a:prstGeom prst="rect">
            <a:avLst/>
          </a:prstGeom>
        </p:spPr>
        <p:txBody>
          <a:bodyPr wrap="square">
            <a:spAutoFit/>
          </a:bodyPr>
          <a:lstStyle/>
          <a:p>
            <a:pPr marL="285750" indent="-285750">
              <a:buFont typeface="Wingdings" panose="05000000000000000000" pitchFamily="2" charset="2"/>
              <a:buChar char="v"/>
            </a:pPr>
            <a:r>
              <a:rPr lang="en-US" sz="2400" b="1" dirty="0" err="1">
                <a:latin typeface="Sylfaen" panose="010A0502050306030303" pitchFamily="18" charset="0"/>
              </a:rPr>
              <a:t>ნიადაგის</a:t>
            </a:r>
            <a:r>
              <a:rPr lang="en-US" sz="2400" b="1" dirty="0">
                <a:latin typeface="Sylfaen" panose="010A0502050306030303" pitchFamily="18" charset="0"/>
              </a:rPr>
              <a:t> </a:t>
            </a:r>
            <a:r>
              <a:rPr lang="en-US" sz="2400" b="1" dirty="0" err="1">
                <a:latin typeface="Sylfaen" panose="010A0502050306030303" pitchFamily="18" charset="0"/>
              </a:rPr>
              <a:t>ნაყოფიერი</a:t>
            </a:r>
            <a:r>
              <a:rPr lang="en-US" sz="2400" b="1" dirty="0">
                <a:latin typeface="Sylfaen" panose="010A0502050306030303" pitchFamily="18" charset="0"/>
              </a:rPr>
              <a:t> </a:t>
            </a:r>
            <a:r>
              <a:rPr lang="en-US" sz="2400" b="1" dirty="0" err="1">
                <a:latin typeface="Sylfaen" panose="010A0502050306030303" pitchFamily="18" charset="0"/>
              </a:rPr>
              <a:t>ფენის</a:t>
            </a:r>
            <a:r>
              <a:rPr lang="en-US" sz="2400" b="1" dirty="0">
                <a:latin typeface="Sylfaen" panose="010A0502050306030303" pitchFamily="18" charset="0"/>
              </a:rPr>
              <a:t> </a:t>
            </a:r>
            <a:r>
              <a:rPr lang="en-US" sz="2400" b="1" dirty="0" err="1">
                <a:latin typeface="Sylfaen" panose="010A0502050306030303" pitchFamily="18" charset="0"/>
              </a:rPr>
              <a:t>მოხსნა</a:t>
            </a:r>
            <a:endParaRPr lang="en-US" sz="2800" b="1" dirty="0">
              <a:latin typeface="Sylfaen" panose="010A0502050306030303" pitchFamily="18" charset="0"/>
            </a:endParaRPr>
          </a:p>
        </p:txBody>
      </p:sp>
      <p:sp>
        <p:nvSpPr>
          <p:cNvPr id="6" name="Rectangle 2"/>
          <p:cNvSpPr>
            <a:spLocks noChangeArrowheads="1"/>
          </p:cNvSpPr>
          <p:nvPr/>
        </p:nvSpPr>
        <p:spPr bwMode="auto">
          <a:xfrm>
            <a:off x="2346960" y="4095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
        <p:nvSpPr>
          <p:cNvPr id="3" name="Rectangle 2"/>
          <p:cNvSpPr/>
          <p:nvPr/>
        </p:nvSpPr>
        <p:spPr>
          <a:xfrm>
            <a:off x="128954" y="1918138"/>
            <a:ext cx="11781692" cy="2985433"/>
          </a:xfrm>
          <a:prstGeom prst="rect">
            <a:avLst/>
          </a:prstGeom>
        </p:spPr>
        <p:txBody>
          <a:bodyPr wrap="square">
            <a:spAutoFit/>
          </a:bodyPr>
          <a:lstStyle/>
          <a:p>
            <a:pPr marL="342900" indent="-342900" algn="just">
              <a:buFont typeface="Arial" panose="020B0604020202020204" pitchFamily="34" charset="0"/>
              <a:buChar char="•"/>
            </a:pPr>
            <a:r>
              <a:rPr lang="ka-GE" sz="2000" dirty="0">
                <a:latin typeface="Sylfaen" panose="010A0502050306030303" pitchFamily="18" charset="0"/>
              </a:rPr>
              <a:t>პროექტით გათვალისწინებული 15 სმ საშუალო სიმძლავრის მქონე ნაყოფიერი ფენის მოხსნა მოსახსნელი მიწის ნაყოფიერი ფენის საერთო რაოდენობა იქნება 370 მ3. როგორც ზემოთ იყო აღნიშნული მიწის ნაყოფიერი ფენის დროებით დასაწყობება მოხდება საქმიანი ეზოს ტერიტორიაზე.</a:t>
            </a:r>
          </a:p>
          <a:p>
            <a:pPr marL="285750" indent="-285750" algn="just">
              <a:buFont typeface="Arial" panose="020B0604020202020204" pitchFamily="34" charset="0"/>
              <a:buChar char="•"/>
            </a:pPr>
            <a:r>
              <a:rPr lang="en-US" sz="2000" dirty="0" err="1">
                <a:latin typeface="Sylfaen" panose="010A0502050306030303" pitchFamily="18" charset="0"/>
              </a:rPr>
              <a:t>მოსამზადებელ</a:t>
            </a:r>
            <a:r>
              <a:rPr lang="en-US" sz="2000" dirty="0">
                <a:latin typeface="Sylfaen" panose="010A0502050306030303" pitchFamily="18" charset="0"/>
              </a:rPr>
              <a:t> </a:t>
            </a:r>
            <a:r>
              <a:rPr lang="en-US" sz="2000" dirty="0" err="1">
                <a:latin typeface="Sylfaen" panose="010A0502050306030303" pitchFamily="18" charset="0"/>
              </a:rPr>
              <a:t>ეტაპზე</a:t>
            </a:r>
            <a:r>
              <a:rPr lang="en-US" sz="2000" dirty="0">
                <a:latin typeface="Sylfaen" panose="010A0502050306030303" pitchFamily="18" charset="0"/>
              </a:rPr>
              <a:t> </a:t>
            </a:r>
            <a:r>
              <a:rPr lang="en-US" sz="2000" dirty="0" err="1">
                <a:latin typeface="Sylfaen" panose="010A0502050306030303" pitchFamily="18" charset="0"/>
              </a:rPr>
              <a:t>ნიადაგის</a:t>
            </a:r>
            <a:r>
              <a:rPr lang="en-US" sz="2000" dirty="0">
                <a:latin typeface="Sylfaen" panose="010A0502050306030303" pitchFamily="18" charset="0"/>
              </a:rPr>
              <a:t> </a:t>
            </a:r>
            <a:r>
              <a:rPr lang="en-US" sz="2000" dirty="0" err="1">
                <a:latin typeface="Sylfaen" panose="010A0502050306030303" pitchFamily="18" charset="0"/>
              </a:rPr>
              <a:t>ნაყოფიერი</a:t>
            </a:r>
            <a:r>
              <a:rPr lang="en-US" sz="2000" dirty="0">
                <a:latin typeface="Sylfaen" panose="010A0502050306030303" pitchFamily="18" charset="0"/>
              </a:rPr>
              <a:t> </a:t>
            </a:r>
            <a:r>
              <a:rPr lang="en-US" sz="2000" dirty="0" err="1">
                <a:latin typeface="Sylfaen" panose="010A0502050306030303" pitchFamily="18" charset="0"/>
              </a:rPr>
              <a:t>ფენა</a:t>
            </a:r>
            <a:r>
              <a:rPr lang="en-US" sz="2000" dirty="0">
                <a:latin typeface="Sylfaen" panose="010A0502050306030303" pitchFamily="18" charset="0"/>
              </a:rPr>
              <a:t> </a:t>
            </a:r>
            <a:r>
              <a:rPr lang="en-US" sz="2000" dirty="0" err="1">
                <a:latin typeface="Sylfaen" panose="010A0502050306030303" pitchFamily="18" charset="0"/>
              </a:rPr>
              <a:t>მოიხსნება</a:t>
            </a:r>
            <a:r>
              <a:rPr lang="en-US" sz="2000" dirty="0">
                <a:latin typeface="Sylfaen" panose="010A0502050306030303" pitchFamily="18" charset="0"/>
              </a:rPr>
              <a:t>, </a:t>
            </a:r>
            <a:r>
              <a:rPr lang="en-US" sz="2000" dirty="0" err="1">
                <a:latin typeface="Sylfaen" panose="010A0502050306030303" pitchFamily="18" charset="0"/>
              </a:rPr>
              <a:t>დროებითი</a:t>
            </a:r>
            <a:r>
              <a:rPr lang="en-US" sz="2000" dirty="0">
                <a:latin typeface="Sylfaen" panose="010A0502050306030303" pitchFamily="18" charset="0"/>
              </a:rPr>
              <a:t> </a:t>
            </a:r>
            <a:r>
              <a:rPr lang="en-US" sz="2000" dirty="0" err="1">
                <a:latin typeface="Sylfaen" panose="010A0502050306030303" pitchFamily="18" charset="0"/>
              </a:rPr>
              <a:t>ხიდის</a:t>
            </a:r>
            <a:r>
              <a:rPr lang="en-US" sz="2000" dirty="0">
                <a:latin typeface="Sylfaen" panose="010A0502050306030303" pitchFamily="18" charset="0"/>
              </a:rPr>
              <a:t> </a:t>
            </a:r>
            <a:r>
              <a:rPr lang="en-US" sz="2000" dirty="0" err="1">
                <a:latin typeface="Sylfaen" panose="010A0502050306030303" pitchFamily="18" charset="0"/>
              </a:rPr>
              <a:t>დერეფნის</a:t>
            </a:r>
            <a:r>
              <a:rPr lang="en-US" sz="2000" dirty="0">
                <a:latin typeface="Sylfaen" panose="010A0502050306030303" pitchFamily="18" charset="0"/>
              </a:rPr>
              <a:t> </a:t>
            </a:r>
            <a:r>
              <a:rPr lang="en-US" sz="2000" dirty="0" err="1">
                <a:latin typeface="Sylfaen" panose="010A0502050306030303" pitchFamily="18" charset="0"/>
              </a:rPr>
              <a:t>თითქმის</a:t>
            </a:r>
            <a:r>
              <a:rPr lang="en-US" sz="2000" dirty="0">
                <a:latin typeface="Sylfaen" panose="010A0502050306030303" pitchFamily="18" charset="0"/>
              </a:rPr>
              <a:t> </a:t>
            </a:r>
            <a:r>
              <a:rPr lang="en-US" sz="2000" dirty="0" err="1">
                <a:latin typeface="Sylfaen" panose="010A0502050306030303" pitchFamily="18" charset="0"/>
              </a:rPr>
              <a:t>მთლიან</a:t>
            </a:r>
            <a:r>
              <a:rPr lang="en-US" sz="2000" dirty="0">
                <a:latin typeface="Sylfaen" panose="010A0502050306030303" pitchFamily="18" charset="0"/>
              </a:rPr>
              <a:t> </a:t>
            </a:r>
            <a:r>
              <a:rPr lang="en-US" sz="2000" dirty="0" err="1">
                <a:latin typeface="Sylfaen" panose="010A0502050306030303" pitchFamily="18" charset="0"/>
              </a:rPr>
              <a:t>სიგრძეზე</a:t>
            </a:r>
            <a:r>
              <a:rPr lang="en-US" sz="2000" dirty="0">
                <a:latin typeface="Sylfaen" panose="010A0502050306030303" pitchFamily="18" charset="0"/>
              </a:rPr>
              <a:t>.</a:t>
            </a:r>
            <a:endParaRPr lang="ka-GE" sz="2000" dirty="0">
              <a:latin typeface="Sylfaen" panose="010A0502050306030303" pitchFamily="18" charset="0"/>
            </a:endParaRPr>
          </a:p>
          <a:p>
            <a:pPr marL="285750" indent="-285750" algn="just">
              <a:buFont typeface="Arial" panose="020B0604020202020204" pitchFamily="34" charset="0"/>
              <a:buChar char="•"/>
            </a:pPr>
            <a:r>
              <a:rPr lang="en-US" sz="2000" dirty="0" err="1">
                <a:latin typeface="Sylfaen" panose="010A0502050306030303" pitchFamily="18" charset="0"/>
              </a:rPr>
              <a:t>სამუაოების</a:t>
            </a:r>
            <a:r>
              <a:rPr lang="en-US" sz="2000" dirty="0">
                <a:latin typeface="Sylfaen" panose="010A0502050306030303" pitchFamily="18" charset="0"/>
              </a:rPr>
              <a:t> </a:t>
            </a:r>
            <a:r>
              <a:rPr lang="en-US" sz="2000" dirty="0" err="1">
                <a:latin typeface="Sylfaen" panose="010A0502050306030303" pitchFamily="18" charset="0"/>
              </a:rPr>
              <a:t>დასრულების</a:t>
            </a:r>
            <a:r>
              <a:rPr lang="en-US" sz="2000" dirty="0">
                <a:latin typeface="Sylfaen" panose="010A0502050306030303" pitchFamily="18" charset="0"/>
              </a:rPr>
              <a:t> </a:t>
            </a:r>
            <a:r>
              <a:rPr lang="en-US" sz="2000" dirty="0" err="1">
                <a:latin typeface="Sylfaen" panose="010A0502050306030303" pitchFamily="18" charset="0"/>
              </a:rPr>
              <a:t>შემდეგ</a:t>
            </a:r>
            <a:r>
              <a:rPr lang="en-US" sz="2000" dirty="0">
                <a:latin typeface="Sylfaen" panose="010A0502050306030303" pitchFamily="18" charset="0"/>
              </a:rPr>
              <a:t> </a:t>
            </a:r>
            <a:r>
              <a:rPr lang="en-US" sz="2000" dirty="0" err="1">
                <a:latin typeface="Sylfaen" panose="010A0502050306030303" pitchFamily="18" charset="0"/>
              </a:rPr>
              <a:t>მიწის</a:t>
            </a:r>
            <a:r>
              <a:rPr lang="en-US" sz="2000" dirty="0">
                <a:latin typeface="Sylfaen" panose="010A0502050306030303" pitchFamily="18" charset="0"/>
              </a:rPr>
              <a:t> </a:t>
            </a:r>
            <a:r>
              <a:rPr lang="en-US" sz="2000" dirty="0" err="1">
                <a:latin typeface="Sylfaen" panose="010A0502050306030303" pitchFamily="18" charset="0"/>
              </a:rPr>
              <a:t>ნაყოფიერი</a:t>
            </a:r>
            <a:r>
              <a:rPr lang="en-US" sz="2000" dirty="0">
                <a:latin typeface="Sylfaen" panose="010A0502050306030303" pitchFamily="18" charset="0"/>
              </a:rPr>
              <a:t> </a:t>
            </a:r>
            <a:r>
              <a:rPr lang="en-US" sz="2000" dirty="0" err="1">
                <a:latin typeface="Sylfaen" panose="010A0502050306030303" pitchFamily="18" charset="0"/>
              </a:rPr>
              <a:t>ფენა</a:t>
            </a:r>
            <a:r>
              <a:rPr lang="en-US" sz="2000" dirty="0">
                <a:latin typeface="Sylfaen" panose="010A0502050306030303" pitchFamily="18" charset="0"/>
              </a:rPr>
              <a:t> </a:t>
            </a:r>
            <a:r>
              <a:rPr lang="en-US" sz="2000" dirty="0" err="1">
                <a:latin typeface="Sylfaen" panose="010A0502050306030303" pitchFamily="18" charset="0"/>
              </a:rPr>
              <a:t>გამოიყენება</a:t>
            </a:r>
            <a:r>
              <a:rPr lang="en-US" sz="2000" dirty="0">
                <a:latin typeface="Sylfaen" panose="010A0502050306030303" pitchFamily="18" charset="0"/>
              </a:rPr>
              <a:t> </a:t>
            </a:r>
            <a:r>
              <a:rPr lang="en-US" sz="2000" dirty="0" err="1">
                <a:latin typeface="Sylfaen" panose="010A0502050306030303" pitchFamily="18" charset="0"/>
              </a:rPr>
              <a:t>სარეკულტივაციო</a:t>
            </a:r>
            <a:r>
              <a:rPr lang="en-US" sz="2000" dirty="0">
                <a:latin typeface="Sylfaen" panose="010A0502050306030303" pitchFamily="18" charset="0"/>
              </a:rPr>
              <a:t> </a:t>
            </a:r>
            <a:r>
              <a:rPr lang="en-US" sz="2000" dirty="0" err="1">
                <a:latin typeface="Sylfaen" panose="010A0502050306030303" pitchFamily="18" charset="0"/>
              </a:rPr>
              <a:t>სამუშაოების</a:t>
            </a:r>
            <a:r>
              <a:rPr lang="en-US" sz="2000" dirty="0">
                <a:latin typeface="Sylfaen" panose="010A0502050306030303" pitchFamily="18" charset="0"/>
              </a:rPr>
              <a:t> </a:t>
            </a:r>
            <a:r>
              <a:rPr lang="en-US" sz="2000" dirty="0" err="1">
                <a:latin typeface="Sylfaen" panose="010A0502050306030303" pitchFamily="18" charset="0"/>
              </a:rPr>
              <a:t>ჩასატარებლად</a:t>
            </a:r>
            <a:r>
              <a:rPr lang="en-US" sz="2400" dirty="0">
                <a:latin typeface="Sylfaen" panose="010A0502050306030303" pitchFamily="18" charset="0"/>
              </a:rPr>
              <a:t>.</a:t>
            </a:r>
          </a:p>
          <a:p>
            <a:pPr marL="285750" indent="-285750" algn="just">
              <a:buFont typeface="Arial" panose="020B0604020202020204" pitchFamily="34" charset="0"/>
              <a:buChar char="•"/>
            </a:pPr>
            <a:endParaRPr lang="ka-GE" sz="2400" dirty="0">
              <a:latin typeface="Sylfaen" panose="010A0502050306030303" pitchFamily="18" charset="0"/>
            </a:endParaRPr>
          </a:p>
        </p:txBody>
      </p:sp>
    </p:spTree>
    <p:extLst>
      <p:ext uri="{BB962C8B-B14F-4D97-AF65-F5344CB8AC3E}">
        <p14:creationId xmlns:p14="http://schemas.microsoft.com/office/powerpoint/2010/main" val="3369495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11</a:t>
            </a:fld>
            <a:endParaRPr lang="en-US" dirty="0"/>
          </a:p>
        </p:txBody>
      </p:sp>
      <p:sp>
        <p:nvSpPr>
          <p:cNvPr id="2" name="Rectangle 1"/>
          <p:cNvSpPr/>
          <p:nvPr/>
        </p:nvSpPr>
        <p:spPr>
          <a:xfrm>
            <a:off x="72189" y="762675"/>
            <a:ext cx="6498895" cy="400110"/>
          </a:xfrm>
          <a:prstGeom prst="rect">
            <a:avLst/>
          </a:prstGeom>
        </p:spPr>
        <p:txBody>
          <a:bodyPr wrap="none">
            <a:spAutoFit/>
          </a:bodyPr>
          <a:lstStyle/>
          <a:p>
            <a:pPr marL="285750" indent="-285750">
              <a:buFont typeface="Wingdings" panose="05000000000000000000" pitchFamily="2" charset="2"/>
              <a:buChar char="v"/>
            </a:pPr>
            <a:r>
              <a:rPr lang="en-US" sz="2000" b="1" dirty="0" err="1">
                <a:latin typeface="Sylfaen" panose="010A0502050306030303" pitchFamily="18" charset="0"/>
              </a:rPr>
              <a:t>ჩამდინარე</a:t>
            </a:r>
            <a:r>
              <a:rPr lang="en-US" sz="2000" b="1" dirty="0">
                <a:latin typeface="Sylfaen" panose="010A0502050306030303" pitchFamily="18" charset="0"/>
              </a:rPr>
              <a:t> </a:t>
            </a:r>
            <a:r>
              <a:rPr lang="en-US" sz="2000" b="1" dirty="0" err="1">
                <a:latin typeface="Sylfaen" panose="010A0502050306030303" pitchFamily="18" charset="0"/>
              </a:rPr>
              <a:t>წყლების</a:t>
            </a:r>
            <a:r>
              <a:rPr lang="en-US" sz="2000" b="1" dirty="0">
                <a:latin typeface="Sylfaen" panose="010A0502050306030303" pitchFamily="18" charset="0"/>
              </a:rPr>
              <a:t> </a:t>
            </a:r>
            <a:r>
              <a:rPr lang="en-US" sz="2000" b="1" dirty="0" err="1">
                <a:latin typeface="Sylfaen" panose="010A0502050306030303" pitchFamily="18" charset="0"/>
              </a:rPr>
              <a:t>არინება</a:t>
            </a:r>
            <a:r>
              <a:rPr lang="ka-GE" sz="2000" b="1" dirty="0">
                <a:latin typeface="Sylfaen" panose="010A0502050306030303" pitchFamily="18" charset="0"/>
              </a:rPr>
              <a:t>  და  </a:t>
            </a:r>
            <a:r>
              <a:rPr lang="en-US" sz="2000" b="1" dirty="0" err="1">
                <a:latin typeface="Sylfaen" panose="010A0502050306030303" pitchFamily="18" charset="0"/>
              </a:rPr>
              <a:t>ნარჩენების</a:t>
            </a:r>
            <a:r>
              <a:rPr lang="en-US" sz="2000" b="1" dirty="0">
                <a:latin typeface="Sylfaen" panose="010A0502050306030303" pitchFamily="18" charset="0"/>
              </a:rPr>
              <a:t> </a:t>
            </a:r>
            <a:r>
              <a:rPr lang="en-US" sz="2000" b="1" dirty="0" err="1">
                <a:latin typeface="Sylfaen" panose="010A0502050306030303" pitchFamily="18" charset="0"/>
              </a:rPr>
              <a:t>მართვა</a:t>
            </a:r>
            <a:endParaRPr lang="en-US" sz="2400" b="1" dirty="0">
              <a:latin typeface="Sylfaen" panose="010A0502050306030303" pitchFamily="18" charset="0"/>
            </a:endParaRPr>
          </a:p>
        </p:txBody>
      </p:sp>
      <p:sp>
        <p:nvSpPr>
          <p:cNvPr id="6" name="Rectangle 2"/>
          <p:cNvSpPr>
            <a:spLocks noChangeArrowheads="1"/>
          </p:cNvSpPr>
          <p:nvPr/>
        </p:nvSpPr>
        <p:spPr bwMode="auto">
          <a:xfrm>
            <a:off x="2346960" y="4095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
        <p:nvSpPr>
          <p:cNvPr id="3" name="Rectangle 2"/>
          <p:cNvSpPr/>
          <p:nvPr/>
        </p:nvSpPr>
        <p:spPr>
          <a:xfrm>
            <a:off x="0" y="1448867"/>
            <a:ext cx="12004431" cy="3970318"/>
          </a:xfrm>
          <a:prstGeom prst="rect">
            <a:avLst/>
          </a:prstGeom>
        </p:spPr>
        <p:txBody>
          <a:bodyPr wrap="square">
            <a:spAutoFit/>
          </a:bodyPr>
          <a:lstStyle/>
          <a:p>
            <a:pPr marL="285750" indent="-285750" algn="just">
              <a:buFont typeface="Arial" panose="020B0604020202020204" pitchFamily="34" charset="0"/>
              <a:buChar char="•"/>
            </a:pPr>
            <a:r>
              <a:rPr lang="en-US" dirty="0" err="1">
                <a:latin typeface="Sylfaen" panose="010A0502050306030303" pitchFamily="18" charset="0"/>
              </a:rPr>
              <a:t>სამშენებლო</a:t>
            </a:r>
            <a:r>
              <a:rPr lang="en-US" dirty="0">
                <a:latin typeface="Sylfaen" panose="010A0502050306030303" pitchFamily="18" charset="0"/>
              </a:rPr>
              <a:t> </a:t>
            </a:r>
            <a:r>
              <a:rPr lang="en-US" dirty="0" err="1">
                <a:latin typeface="Sylfaen" panose="010A0502050306030303" pitchFamily="18" charset="0"/>
              </a:rPr>
              <a:t>ბაზაზე</a:t>
            </a:r>
            <a:r>
              <a:rPr lang="en-US" dirty="0">
                <a:latin typeface="Sylfaen" panose="010A0502050306030303" pitchFamily="18" charset="0"/>
              </a:rPr>
              <a:t> </a:t>
            </a:r>
            <a:r>
              <a:rPr lang="en-US" dirty="0" err="1">
                <a:latin typeface="Sylfaen" panose="010A0502050306030303" pitchFamily="18" charset="0"/>
              </a:rPr>
              <a:t>დაიდგმევა</a:t>
            </a:r>
            <a:r>
              <a:rPr lang="en-US" dirty="0">
                <a:latin typeface="Sylfaen" panose="010A0502050306030303" pitchFamily="18" charset="0"/>
              </a:rPr>
              <a:t> </a:t>
            </a:r>
            <a:r>
              <a:rPr lang="ka-GE" dirty="0">
                <a:latin typeface="Sylfaen" panose="010A0502050306030303" pitchFamily="18" charset="0"/>
              </a:rPr>
              <a:t>1</a:t>
            </a:r>
            <a:r>
              <a:rPr lang="en-US" dirty="0">
                <a:latin typeface="Sylfaen" panose="010A0502050306030303" pitchFamily="18" charset="0"/>
              </a:rPr>
              <a:t> </a:t>
            </a:r>
            <a:r>
              <a:rPr lang="en-US" dirty="0" err="1">
                <a:latin typeface="Sylfaen" panose="010A0502050306030303" pitchFamily="18" charset="0"/>
              </a:rPr>
              <a:t>ბიო</a:t>
            </a:r>
            <a:r>
              <a:rPr lang="en-US" dirty="0">
                <a:latin typeface="Sylfaen" panose="010A0502050306030303" pitchFamily="18" charset="0"/>
              </a:rPr>
              <a:t> </a:t>
            </a:r>
            <a:r>
              <a:rPr lang="en-US" dirty="0" err="1">
                <a:latin typeface="Sylfaen" panose="010A0502050306030303" pitchFamily="18" charset="0"/>
              </a:rPr>
              <a:t>ტუალეტი</a:t>
            </a:r>
            <a:r>
              <a:rPr lang="en-US" dirty="0">
                <a:latin typeface="Sylfaen" panose="010A0502050306030303" pitchFamily="18" charset="0"/>
              </a:rPr>
              <a:t>, </a:t>
            </a:r>
            <a:r>
              <a:rPr lang="en-US" dirty="0" err="1">
                <a:latin typeface="Sylfaen" panose="010A0502050306030303" pitchFamily="18" charset="0"/>
              </a:rPr>
              <a:t>სამეურნეო-ფეკალური</a:t>
            </a:r>
            <a:r>
              <a:rPr lang="en-US" dirty="0">
                <a:latin typeface="Sylfaen" panose="010A0502050306030303" pitchFamily="18" charset="0"/>
              </a:rPr>
              <a:t> </a:t>
            </a:r>
            <a:r>
              <a:rPr lang="en-US" dirty="0" err="1">
                <a:latin typeface="Sylfaen" panose="010A0502050306030303" pitchFamily="18" charset="0"/>
              </a:rPr>
              <a:t>ჩამდინარე</a:t>
            </a:r>
            <a:r>
              <a:rPr lang="en-US" dirty="0">
                <a:latin typeface="Sylfaen" panose="010A0502050306030303" pitchFamily="18" charset="0"/>
              </a:rPr>
              <a:t> </a:t>
            </a:r>
            <a:r>
              <a:rPr lang="en-US" dirty="0" err="1">
                <a:latin typeface="Sylfaen" panose="010A0502050306030303" pitchFamily="18" charset="0"/>
              </a:rPr>
              <a:t>წყლების</a:t>
            </a:r>
            <a:r>
              <a:rPr lang="en-US" dirty="0">
                <a:latin typeface="Sylfaen" panose="010A0502050306030303" pitchFamily="18" charset="0"/>
              </a:rPr>
              <a:t> </a:t>
            </a:r>
            <a:r>
              <a:rPr lang="en-US" dirty="0" err="1">
                <a:latin typeface="Sylfaen" panose="010A0502050306030303" pitchFamily="18" charset="0"/>
              </a:rPr>
              <a:t>რაოდენობის</a:t>
            </a:r>
            <a:r>
              <a:rPr lang="en-US" dirty="0">
                <a:latin typeface="Sylfaen" panose="010A0502050306030303" pitchFamily="18" charset="0"/>
              </a:rPr>
              <a:t> </a:t>
            </a:r>
            <a:r>
              <a:rPr lang="en-US" dirty="0" err="1">
                <a:latin typeface="Sylfaen" panose="010A0502050306030303" pitchFamily="18" charset="0"/>
              </a:rPr>
              <a:t>მიახლოებითი</a:t>
            </a:r>
            <a:r>
              <a:rPr lang="en-US" dirty="0">
                <a:latin typeface="Sylfaen" panose="010A0502050306030303" pitchFamily="18" charset="0"/>
              </a:rPr>
              <a:t> </a:t>
            </a:r>
            <a:r>
              <a:rPr lang="en-US" dirty="0" err="1">
                <a:latin typeface="Sylfaen" panose="010A0502050306030303" pitchFamily="18" charset="0"/>
              </a:rPr>
              <a:t>რაოდენობის</a:t>
            </a:r>
            <a:r>
              <a:rPr lang="en-US" dirty="0">
                <a:latin typeface="Sylfaen" panose="010A0502050306030303" pitchFamily="18" charset="0"/>
              </a:rPr>
              <a:t> </a:t>
            </a:r>
            <a:r>
              <a:rPr lang="en-US" dirty="0" err="1">
                <a:latin typeface="Sylfaen" panose="010A0502050306030303" pitchFamily="18" charset="0"/>
              </a:rPr>
              <a:t>გაანგარიშება</a:t>
            </a:r>
            <a:r>
              <a:rPr lang="en-US" dirty="0">
                <a:latin typeface="Sylfaen" panose="010A0502050306030303" pitchFamily="18" charset="0"/>
              </a:rPr>
              <a:t> </a:t>
            </a:r>
            <a:r>
              <a:rPr lang="en-US" dirty="0" err="1">
                <a:latin typeface="Sylfaen" panose="010A0502050306030303" pitchFamily="18" charset="0"/>
              </a:rPr>
              <a:t>ხდება</a:t>
            </a:r>
            <a:r>
              <a:rPr lang="en-US" dirty="0">
                <a:latin typeface="Sylfaen" panose="010A0502050306030303" pitchFamily="18" charset="0"/>
              </a:rPr>
              <a:t> </a:t>
            </a:r>
            <a:r>
              <a:rPr lang="en-US" dirty="0" err="1">
                <a:latin typeface="Sylfaen" panose="010A0502050306030303" pitchFamily="18" charset="0"/>
              </a:rPr>
              <a:t>გამოყენებული</a:t>
            </a:r>
            <a:r>
              <a:rPr lang="en-US" dirty="0">
                <a:latin typeface="Sylfaen" panose="010A0502050306030303" pitchFamily="18" charset="0"/>
              </a:rPr>
              <a:t> </a:t>
            </a:r>
            <a:r>
              <a:rPr lang="en-US" dirty="0" err="1">
                <a:latin typeface="Sylfaen" panose="010A0502050306030303" pitchFamily="18" charset="0"/>
              </a:rPr>
              <a:t>სასმელ</a:t>
            </a:r>
            <a:r>
              <a:rPr lang="en-US" dirty="0">
                <a:latin typeface="Sylfaen" panose="010A0502050306030303" pitchFamily="18" charset="0"/>
              </a:rPr>
              <a:t>-</a:t>
            </a:r>
            <a:r>
              <a:rPr lang="ka-GE" dirty="0">
                <a:latin typeface="Sylfaen" panose="010A0502050306030303" pitchFamily="18" charset="0"/>
              </a:rPr>
              <a:t> </a:t>
            </a:r>
            <a:r>
              <a:rPr lang="en-US" dirty="0" err="1">
                <a:latin typeface="Sylfaen" panose="010A0502050306030303" pitchFamily="18" charset="0"/>
              </a:rPr>
              <a:t>სამეურნეო</a:t>
            </a:r>
            <a:r>
              <a:rPr lang="en-US" dirty="0">
                <a:latin typeface="Sylfaen" panose="010A0502050306030303" pitchFamily="18" charset="0"/>
              </a:rPr>
              <a:t> </a:t>
            </a:r>
            <a:r>
              <a:rPr lang="en-US" dirty="0" err="1">
                <a:latin typeface="Sylfaen" panose="010A0502050306030303" pitchFamily="18" charset="0"/>
              </a:rPr>
              <a:t>წყლის</a:t>
            </a:r>
            <a:r>
              <a:rPr lang="en-US" dirty="0">
                <a:latin typeface="Sylfaen" panose="010A0502050306030303" pitchFamily="18" charset="0"/>
              </a:rPr>
              <a:t> 5-10%-</a:t>
            </a:r>
            <a:r>
              <a:rPr lang="en-US" dirty="0" err="1">
                <a:latin typeface="Sylfaen" panose="010A0502050306030303" pitchFamily="18" charset="0"/>
              </a:rPr>
              <a:t>იანი</a:t>
            </a:r>
            <a:r>
              <a:rPr lang="en-US" dirty="0">
                <a:latin typeface="Sylfaen" panose="010A0502050306030303" pitchFamily="18" charset="0"/>
              </a:rPr>
              <a:t> </a:t>
            </a:r>
            <a:r>
              <a:rPr lang="en-US" dirty="0" err="1">
                <a:latin typeface="Sylfaen" panose="010A0502050306030303" pitchFamily="18" charset="0"/>
              </a:rPr>
              <a:t>დანაკარგის</a:t>
            </a:r>
            <a:r>
              <a:rPr lang="en-US" dirty="0">
                <a:latin typeface="Sylfaen" panose="010A0502050306030303" pitchFamily="18" charset="0"/>
              </a:rPr>
              <a:t> </a:t>
            </a:r>
            <a:r>
              <a:rPr lang="en-US" dirty="0" err="1">
                <a:latin typeface="Sylfaen" panose="010A0502050306030303" pitchFamily="18" charset="0"/>
              </a:rPr>
              <a:t>გათვალისწინებით</a:t>
            </a:r>
            <a:r>
              <a:rPr lang="en-US" dirty="0">
                <a:latin typeface="Sylfaen" panose="010A0502050306030303" pitchFamily="18" charset="0"/>
              </a:rPr>
              <a:t>. </a:t>
            </a:r>
            <a:r>
              <a:rPr lang="en-US" dirty="0" err="1">
                <a:latin typeface="Sylfaen" panose="010A0502050306030303" pitchFamily="18" charset="0"/>
              </a:rPr>
              <a:t>სამეურნეო</a:t>
            </a:r>
            <a:r>
              <a:rPr lang="en-US" dirty="0">
                <a:latin typeface="Sylfaen" panose="010A0502050306030303" pitchFamily="18" charset="0"/>
              </a:rPr>
              <a:t> </a:t>
            </a:r>
            <a:r>
              <a:rPr lang="en-US" dirty="0" err="1">
                <a:latin typeface="Sylfaen" panose="010A0502050306030303" pitchFamily="18" charset="0"/>
              </a:rPr>
              <a:t>წყლების</a:t>
            </a:r>
            <a:r>
              <a:rPr lang="en-US" dirty="0">
                <a:latin typeface="Sylfaen" panose="010A0502050306030303" pitchFamily="18" charset="0"/>
              </a:rPr>
              <a:t> </a:t>
            </a:r>
            <a:r>
              <a:rPr lang="en-US" dirty="0" err="1">
                <a:latin typeface="Sylfaen" panose="010A0502050306030303" pitchFamily="18" charset="0"/>
              </a:rPr>
              <a:t>შესაგროვებლად</a:t>
            </a:r>
            <a:r>
              <a:rPr lang="en-US" dirty="0">
                <a:latin typeface="Sylfaen" panose="010A0502050306030303" pitchFamily="18" charset="0"/>
              </a:rPr>
              <a:t> </a:t>
            </a:r>
            <a:r>
              <a:rPr lang="en-US" dirty="0" err="1">
                <a:latin typeface="Sylfaen" panose="010A0502050306030303" pitchFamily="18" charset="0"/>
              </a:rPr>
              <a:t>მოეწყობა</a:t>
            </a:r>
            <a:r>
              <a:rPr lang="en-US" dirty="0">
                <a:latin typeface="Sylfaen" panose="010A0502050306030303" pitchFamily="18" charset="0"/>
              </a:rPr>
              <a:t> </a:t>
            </a:r>
            <a:r>
              <a:rPr lang="en-US" dirty="0" err="1">
                <a:latin typeface="Sylfaen" panose="010A0502050306030303" pitchFamily="18" charset="0"/>
              </a:rPr>
              <a:t>საასენიზაციო</a:t>
            </a:r>
            <a:r>
              <a:rPr lang="en-US" dirty="0">
                <a:latin typeface="Sylfaen" panose="010A0502050306030303" pitchFamily="18" charset="0"/>
              </a:rPr>
              <a:t> </a:t>
            </a:r>
            <a:r>
              <a:rPr lang="en-US" dirty="0" err="1">
                <a:latin typeface="Sylfaen" panose="010A0502050306030303" pitchFamily="18" charset="0"/>
              </a:rPr>
              <a:t>ორმო</a:t>
            </a:r>
            <a:r>
              <a:rPr lang="en-US" dirty="0">
                <a:latin typeface="Sylfaen" panose="010A0502050306030303" pitchFamily="18" charset="0"/>
              </a:rPr>
              <a:t> 20მ3 </a:t>
            </a:r>
            <a:r>
              <a:rPr lang="en-US" dirty="0" err="1">
                <a:latin typeface="Sylfaen" panose="010A0502050306030303" pitchFamily="18" charset="0"/>
              </a:rPr>
              <a:t>ტევადობის</a:t>
            </a:r>
            <a:r>
              <a:rPr lang="en-US" dirty="0">
                <a:latin typeface="Sylfaen" panose="010A0502050306030303" pitchFamily="18" charset="0"/>
              </a:rPr>
              <a:t>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დაცლა</a:t>
            </a:r>
            <a:r>
              <a:rPr lang="en-US" dirty="0">
                <a:latin typeface="Sylfaen" panose="010A0502050306030303" pitchFamily="18" charset="0"/>
              </a:rPr>
              <a:t> </a:t>
            </a:r>
            <a:r>
              <a:rPr lang="en-US" dirty="0" err="1">
                <a:latin typeface="Sylfaen" panose="010A0502050306030303" pitchFamily="18" charset="0"/>
              </a:rPr>
              <a:t>მოხდება</a:t>
            </a:r>
            <a:r>
              <a:rPr lang="en-US" dirty="0">
                <a:latin typeface="Sylfaen" panose="010A0502050306030303" pitchFamily="18" charset="0"/>
              </a:rPr>
              <a:t> </a:t>
            </a:r>
            <a:r>
              <a:rPr lang="en-US" dirty="0" err="1">
                <a:latin typeface="Sylfaen" panose="010A0502050306030303" pitchFamily="18" charset="0"/>
              </a:rPr>
              <a:t>საასენიზაციო</a:t>
            </a:r>
            <a:r>
              <a:rPr lang="en-US" dirty="0">
                <a:latin typeface="Sylfaen" panose="010A0502050306030303" pitchFamily="18" charset="0"/>
              </a:rPr>
              <a:t> </a:t>
            </a:r>
            <a:r>
              <a:rPr lang="en-US" dirty="0" err="1">
                <a:latin typeface="Sylfaen" panose="010A0502050306030303" pitchFamily="18" charset="0"/>
              </a:rPr>
              <a:t>მანქანის</a:t>
            </a:r>
            <a:r>
              <a:rPr lang="en-US" dirty="0">
                <a:latin typeface="Sylfaen" panose="010A0502050306030303" pitchFamily="18" charset="0"/>
              </a:rPr>
              <a:t> </a:t>
            </a:r>
            <a:r>
              <a:rPr lang="en-US" dirty="0" err="1">
                <a:latin typeface="Sylfaen" panose="010A0502050306030303" pitchFamily="18" charset="0"/>
              </a:rPr>
              <a:t>საშუალებით</a:t>
            </a:r>
            <a:r>
              <a:rPr lang="en-US" dirty="0">
                <a:latin typeface="Sylfaen" panose="010A0502050306030303" pitchFamily="18" charset="0"/>
              </a:rPr>
              <a:t>, </a:t>
            </a:r>
            <a:r>
              <a:rPr lang="en-US" dirty="0" err="1">
                <a:latin typeface="Sylfaen" panose="010A0502050306030303" pitchFamily="18" charset="0"/>
              </a:rPr>
              <a:t>რომელიც</a:t>
            </a:r>
            <a:r>
              <a:rPr lang="en-US" dirty="0">
                <a:latin typeface="Sylfaen" panose="010A0502050306030303" pitchFamily="18" charset="0"/>
              </a:rPr>
              <a:t> </a:t>
            </a:r>
            <a:r>
              <a:rPr lang="en-US" dirty="0" err="1">
                <a:latin typeface="Sylfaen" panose="010A0502050306030303" pitchFamily="18" charset="0"/>
              </a:rPr>
              <a:t>წყლებს</a:t>
            </a:r>
            <a:r>
              <a:rPr lang="en-US" dirty="0">
                <a:latin typeface="Sylfaen" panose="010A0502050306030303" pitchFamily="18" charset="0"/>
              </a:rPr>
              <a:t> </a:t>
            </a:r>
            <a:r>
              <a:rPr lang="en-US" dirty="0" err="1">
                <a:latin typeface="Sylfaen" panose="010A0502050306030303" pitchFamily="18" charset="0"/>
              </a:rPr>
              <a:t>გაიტანს</a:t>
            </a:r>
            <a:r>
              <a:rPr lang="en-US" dirty="0">
                <a:latin typeface="Sylfaen" panose="010A0502050306030303" pitchFamily="18" charset="0"/>
              </a:rPr>
              <a:t>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ჩაუშვებს</a:t>
            </a:r>
            <a:r>
              <a:rPr lang="en-US" dirty="0">
                <a:latin typeface="Sylfaen" panose="010A0502050306030303" pitchFamily="18" charset="0"/>
              </a:rPr>
              <a:t> </a:t>
            </a:r>
            <a:r>
              <a:rPr lang="en-US" dirty="0" err="1">
                <a:latin typeface="Sylfaen" panose="010A0502050306030303" pitchFamily="18" charset="0"/>
              </a:rPr>
              <a:t>ადგილობრივი</a:t>
            </a:r>
            <a:r>
              <a:rPr lang="en-US" dirty="0">
                <a:latin typeface="Sylfaen" panose="010A0502050306030303" pitchFamily="18" charset="0"/>
              </a:rPr>
              <a:t> </a:t>
            </a:r>
            <a:r>
              <a:rPr lang="en-US" dirty="0" err="1">
                <a:latin typeface="Sylfaen" panose="010A0502050306030303" pitchFamily="18" charset="0"/>
              </a:rPr>
              <a:t>მუნიციპალიტეტის</a:t>
            </a:r>
            <a:r>
              <a:rPr lang="en-US" dirty="0">
                <a:latin typeface="Sylfaen" panose="010A0502050306030303" pitchFamily="18" charset="0"/>
              </a:rPr>
              <a:t> </a:t>
            </a:r>
            <a:r>
              <a:rPr lang="en-US" dirty="0" err="1">
                <a:latin typeface="Sylfaen" panose="010A0502050306030303" pitchFamily="18" charset="0"/>
              </a:rPr>
              <a:t>საკანალიზაციო</a:t>
            </a:r>
            <a:r>
              <a:rPr lang="en-US" dirty="0">
                <a:latin typeface="Sylfaen" panose="010A0502050306030303" pitchFamily="18" charset="0"/>
              </a:rPr>
              <a:t> </a:t>
            </a:r>
            <a:r>
              <a:rPr lang="en-US" dirty="0" err="1">
                <a:latin typeface="Sylfaen" panose="010A0502050306030303" pitchFamily="18" charset="0"/>
              </a:rPr>
              <a:t>სისტემაში</a:t>
            </a:r>
            <a:r>
              <a:rPr lang="en-US" dirty="0">
                <a:latin typeface="Sylfaen" panose="010A0502050306030303" pitchFamily="18" charset="0"/>
              </a:rPr>
              <a:t>, </a:t>
            </a:r>
            <a:r>
              <a:rPr lang="en-US" dirty="0" err="1">
                <a:latin typeface="Sylfaen" panose="010A0502050306030303" pitchFamily="18" charset="0"/>
              </a:rPr>
              <a:t>ადგილობრივ</a:t>
            </a:r>
            <a:r>
              <a:rPr lang="en-US" dirty="0">
                <a:latin typeface="Sylfaen" panose="010A0502050306030303" pitchFamily="18" charset="0"/>
              </a:rPr>
              <a:t> </a:t>
            </a:r>
            <a:r>
              <a:rPr lang="en-US" dirty="0" err="1">
                <a:latin typeface="Sylfaen" panose="010A0502050306030303" pitchFamily="18" charset="0"/>
              </a:rPr>
              <a:t>მუნიციპალურ</a:t>
            </a:r>
            <a:r>
              <a:rPr lang="en-US" dirty="0">
                <a:latin typeface="Sylfaen" panose="010A0502050306030303" pitchFamily="18" charset="0"/>
              </a:rPr>
              <a:t> </a:t>
            </a:r>
            <a:r>
              <a:rPr lang="en-US" dirty="0" err="1">
                <a:latin typeface="Sylfaen" panose="010A0502050306030303" pitchFamily="18" charset="0"/>
              </a:rPr>
              <a:t>სამსახურთან</a:t>
            </a:r>
            <a:r>
              <a:rPr lang="en-US" dirty="0">
                <a:latin typeface="Sylfaen" panose="010A0502050306030303" pitchFamily="18" charset="0"/>
              </a:rPr>
              <a:t> </a:t>
            </a:r>
            <a:r>
              <a:rPr lang="en-US" dirty="0" err="1">
                <a:latin typeface="Sylfaen" panose="010A0502050306030303" pitchFamily="18" charset="0"/>
              </a:rPr>
              <a:t>შეთანხმებით</a:t>
            </a:r>
            <a:r>
              <a:rPr lang="en-US" dirty="0">
                <a:latin typeface="Sylfaen" panose="010A0502050306030303" pitchFamily="18" charset="0"/>
              </a:rPr>
              <a:t>.</a:t>
            </a:r>
            <a:endParaRPr lang="ka-GE" dirty="0">
              <a:latin typeface="Sylfaen" panose="010A0502050306030303" pitchFamily="18" charset="0"/>
            </a:endParaRPr>
          </a:p>
          <a:p>
            <a:pPr marL="285750" indent="-285750" algn="just">
              <a:buFont typeface="Arial" panose="020B0604020202020204" pitchFamily="34" charset="0"/>
              <a:buChar char="•"/>
            </a:pPr>
            <a:r>
              <a:rPr lang="en-US" dirty="0" err="1">
                <a:latin typeface="Sylfaen" panose="010A0502050306030303" pitchFamily="18" charset="0"/>
              </a:rPr>
              <a:t>ბიო</a:t>
            </a:r>
            <a:r>
              <a:rPr lang="en-US" dirty="0">
                <a:latin typeface="Sylfaen" panose="010A0502050306030303" pitchFamily="18" charset="0"/>
              </a:rPr>
              <a:t> </a:t>
            </a:r>
            <a:r>
              <a:rPr lang="en-US" dirty="0" err="1">
                <a:latin typeface="Sylfaen" panose="010A0502050306030303" pitchFamily="18" charset="0"/>
              </a:rPr>
              <a:t>ტუალეტის</a:t>
            </a:r>
            <a:r>
              <a:rPr lang="en-US" dirty="0">
                <a:latin typeface="Sylfaen" panose="010A0502050306030303" pitchFamily="18" charset="0"/>
              </a:rPr>
              <a:t> </a:t>
            </a:r>
            <a:r>
              <a:rPr lang="en-US" dirty="0" err="1">
                <a:latin typeface="Sylfaen" panose="010A0502050306030303" pitchFamily="18" charset="0"/>
              </a:rPr>
              <a:t>ავზის</a:t>
            </a:r>
            <a:r>
              <a:rPr lang="en-US" dirty="0">
                <a:latin typeface="Sylfaen" panose="010A0502050306030303" pitchFamily="18" charset="0"/>
              </a:rPr>
              <a:t> </a:t>
            </a:r>
            <a:r>
              <a:rPr lang="en-US" dirty="0" err="1">
                <a:latin typeface="Sylfaen" panose="010A0502050306030303" pitchFamily="18" charset="0"/>
              </a:rPr>
              <a:t>მოცულობა</a:t>
            </a:r>
            <a:r>
              <a:rPr lang="en-US" dirty="0">
                <a:latin typeface="Sylfaen" panose="010A0502050306030303" pitchFamily="18" charset="0"/>
              </a:rPr>
              <a:t> </a:t>
            </a:r>
            <a:r>
              <a:rPr lang="en-US" dirty="0" err="1">
                <a:latin typeface="Sylfaen" panose="010A0502050306030303" pitchFamily="18" charset="0"/>
              </a:rPr>
              <a:t>არის</a:t>
            </a:r>
            <a:r>
              <a:rPr lang="en-US" dirty="0">
                <a:latin typeface="Sylfaen" panose="010A0502050306030303" pitchFamily="18" charset="0"/>
              </a:rPr>
              <a:t> 220 ლ. </a:t>
            </a:r>
            <a:r>
              <a:rPr lang="en-US" dirty="0" err="1">
                <a:latin typeface="Sylfaen" panose="010A0502050306030303" pitchFamily="18" charset="0"/>
              </a:rPr>
              <a:t>დაცლა</a:t>
            </a:r>
            <a:r>
              <a:rPr lang="en-US" dirty="0">
                <a:latin typeface="Sylfaen" panose="010A0502050306030303" pitchFamily="18" charset="0"/>
              </a:rPr>
              <a:t> </a:t>
            </a:r>
            <a:r>
              <a:rPr lang="en-US" dirty="0" err="1">
                <a:latin typeface="Sylfaen" panose="010A0502050306030303" pitchFamily="18" charset="0"/>
              </a:rPr>
              <a:t>მოხდება</a:t>
            </a:r>
            <a:r>
              <a:rPr lang="en-US" dirty="0">
                <a:latin typeface="Sylfaen" panose="010A0502050306030303" pitchFamily="18" charset="0"/>
              </a:rPr>
              <a:t> </a:t>
            </a:r>
            <a:r>
              <a:rPr lang="en-US" dirty="0" err="1">
                <a:latin typeface="Sylfaen" panose="010A0502050306030303" pitchFamily="18" charset="0"/>
              </a:rPr>
              <a:t>კვირაში</a:t>
            </a:r>
            <a:r>
              <a:rPr lang="en-US" dirty="0">
                <a:latin typeface="Sylfaen" panose="010A0502050306030303" pitchFamily="18" charset="0"/>
              </a:rPr>
              <a:t> </a:t>
            </a:r>
            <a:r>
              <a:rPr lang="en-US" dirty="0" err="1">
                <a:latin typeface="Sylfaen" panose="010A0502050306030303" pitchFamily="18" charset="0"/>
              </a:rPr>
              <a:t>ერთხელ</a:t>
            </a:r>
            <a:r>
              <a:rPr lang="en-US" dirty="0">
                <a:latin typeface="Sylfaen" panose="010A0502050306030303" pitchFamily="18" charset="0"/>
              </a:rPr>
              <a:t>.</a:t>
            </a:r>
            <a:endParaRPr lang="ka-GE" dirty="0">
              <a:latin typeface="Sylfaen" panose="010A0502050306030303" pitchFamily="18" charset="0"/>
            </a:endParaRPr>
          </a:p>
          <a:p>
            <a:pPr marL="285750" indent="-285750" algn="just">
              <a:buFont typeface="Arial" panose="020B0604020202020204" pitchFamily="34" charset="0"/>
              <a:buChar char="•"/>
            </a:pPr>
            <a:endParaRPr lang="ka-GE" dirty="0">
              <a:latin typeface="Sylfaen" panose="010A0502050306030303" pitchFamily="18" charset="0"/>
            </a:endParaRPr>
          </a:p>
          <a:p>
            <a:pPr marL="285750" indent="-285750" algn="just">
              <a:buFont typeface="Arial" panose="020B0604020202020204" pitchFamily="34" charset="0"/>
              <a:buChar char="•"/>
            </a:pPr>
            <a:r>
              <a:rPr lang="en-US" dirty="0" err="1">
                <a:latin typeface="Sylfaen" panose="010A0502050306030303" pitchFamily="18" charset="0"/>
              </a:rPr>
              <a:t>სამუშაოების</a:t>
            </a:r>
            <a:r>
              <a:rPr lang="en-US" dirty="0">
                <a:latin typeface="Sylfaen" panose="010A0502050306030303" pitchFamily="18" charset="0"/>
              </a:rPr>
              <a:t> </a:t>
            </a:r>
            <a:r>
              <a:rPr lang="en-US" dirty="0" err="1">
                <a:latin typeface="Sylfaen" panose="010A0502050306030303" pitchFamily="18" charset="0"/>
              </a:rPr>
              <a:t>დასრულების</a:t>
            </a:r>
            <a:r>
              <a:rPr lang="en-US" dirty="0">
                <a:latin typeface="Sylfaen" panose="010A0502050306030303" pitchFamily="18" charset="0"/>
              </a:rPr>
              <a:t> </a:t>
            </a:r>
            <a:r>
              <a:rPr lang="en-US" dirty="0" err="1">
                <a:latin typeface="Sylfaen" panose="010A0502050306030303" pitchFamily="18" charset="0"/>
              </a:rPr>
              <a:t>შემდეგ</a:t>
            </a:r>
            <a:r>
              <a:rPr lang="en-US" dirty="0">
                <a:latin typeface="Sylfaen" panose="010A0502050306030303" pitchFamily="18" charset="0"/>
              </a:rPr>
              <a:t> </a:t>
            </a:r>
            <a:r>
              <a:rPr lang="en-US" dirty="0" err="1">
                <a:latin typeface="Sylfaen" panose="010A0502050306030303" pitchFamily="18" charset="0"/>
              </a:rPr>
              <a:t>მოხდება</a:t>
            </a:r>
            <a:r>
              <a:rPr lang="en-US" dirty="0">
                <a:latin typeface="Sylfaen" panose="010A0502050306030303" pitchFamily="18" charset="0"/>
              </a:rPr>
              <a:t> </a:t>
            </a:r>
            <a:r>
              <a:rPr lang="en-US" dirty="0" err="1">
                <a:latin typeface="Sylfaen" panose="010A0502050306030303" pitchFamily="18" charset="0"/>
              </a:rPr>
              <a:t>გრუნტის</a:t>
            </a:r>
            <a:r>
              <a:rPr lang="en-US" dirty="0">
                <a:latin typeface="Sylfaen" panose="010A0502050306030303" pitchFamily="18" charset="0"/>
              </a:rPr>
              <a:t> </a:t>
            </a:r>
            <a:r>
              <a:rPr lang="en-US" dirty="0" err="1">
                <a:latin typeface="Sylfaen" panose="010A0502050306030303" pitchFamily="18" charset="0"/>
              </a:rPr>
              <a:t>დამუშავება</a:t>
            </a:r>
            <a:r>
              <a:rPr lang="en-US" dirty="0">
                <a:latin typeface="Sylfaen" panose="010A0502050306030303" pitchFamily="18" charset="0"/>
              </a:rPr>
              <a:t> </a:t>
            </a:r>
            <a:r>
              <a:rPr lang="en-US" dirty="0" err="1">
                <a:latin typeface="Sylfaen" panose="010A0502050306030303" pitchFamily="18" charset="0"/>
              </a:rPr>
              <a:t>ექსკავატორით</a:t>
            </a:r>
            <a:r>
              <a:rPr lang="en-US" dirty="0">
                <a:latin typeface="Sylfaen" panose="010A0502050306030303" pitchFamily="18" charset="0"/>
              </a:rPr>
              <a:t>, </a:t>
            </a:r>
            <a:r>
              <a:rPr lang="en-US" dirty="0" err="1">
                <a:latin typeface="Sylfaen" panose="010A0502050306030303" pitchFamily="18" charset="0"/>
              </a:rPr>
              <a:t>დატვირთვა</a:t>
            </a:r>
            <a:r>
              <a:rPr lang="en-US" dirty="0">
                <a:latin typeface="Sylfaen" panose="010A0502050306030303" pitchFamily="18" charset="0"/>
              </a:rPr>
              <a:t>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გატანა</a:t>
            </a:r>
            <a:r>
              <a:rPr lang="en-US" dirty="0">
                <a:latin typeface="Sylfaen" panose="010A0502050306030303" pitchFamily="18" charset="0"/>
              </a:rPr>
              <a:t> </a:t>
            </a:r>
            <a:r>
              <a:rPr lang="en-US" dirty="0" err="1">
                <a:latin typeface="Sylfaen" panose="010A0502050306030303" pitchFamily="18" charset="0"/>
              </a:rPr>
              <a:t>ნაყარში</a:t>
            </a:r>
            <a:r>
              <a:rPr lang="en-US" dirty="0">
                <a:latin typeface="Sylfaen" panose="010A0502050306030303" pitchFamily="18" charset="0"/>
              </a:rPr>
              <a:t> 1200 მ3.</a:t>
            </a:r>
            <a:endParaRPr lang="ka-GE" dirty="0">
              <a:latin typeface="Sylfaen" panose="010A0502050306030303" pitchFamily="18" charset="0"/>
            </a:endParaRPr>
          </a:p>
          <a:p>
            <a:pPr marL="285750" indent="-285750" algn="just">
              <a:buFont typeface="Arial" panose="020B0604020202020204" pitchFamily="34" charset="0"/>
              <a:buChar char="•"/>
            </a:pPr>
            <a:endParaRPr lang="ka-GE" dirty="0">
              <a:latin typeface="Sylfaen" panose="010A0502050306030303" pitchFamily="18" charset="0"/>
            </a:endParaRPr>
          </a:p>
          <a:p>
            <a:pPr marL="285750" indent="-285750" algn="just">
              <a:buFont typeface="Arial" panose="020B0604020202020204" pitchFamily="34" charset="0"/>
              <a:buChar char="•"/>
            </a:pPr>
            <a:r>
              <a:rPr lang="en-US" dirty="0" err="1">
                <a:latin typeface="Sylfaen" panose="010A0502050306030303" pitchFamily="18" charset="0"/>
              </a:rPr>
              <a:t>სანაყაროდ</a:t>
            </a:r>
            <a:r>
              <a:rPr lang="en-US" dirty="0">
                <a:latin typeface="Sylfaen" panose="010A0502050306030303" pitchFamily="18" charset="0"/>
              </a:rPr>
              <a:t> </a:t>
            </a:r>
            <a:r>
              <a:rPr lang="en-US" dirty="0" err="1">
                <a:latin typeface="Sylfaen" panose="010A0502050306030303" pitchFamily="18" charset="0"/>
              </a:rPr>
              <a:t>გამოყენებული</a:t>
            </a:r>
            <a:r>
              <a:rPr lang="en-US" dirty="0">
                <a:latin typeface="Sylfaen" panose="010A0502050306030303" pitchFamily="18" charset="0"/>
              </a:rPr>
              <a:t> </a:t>
            </a:r>
            <a:r>
              <a:rPr lang="en-US" dirty="0" err="1">
                <a:latin typeface="Sylfaen" panose="010A0502050306030303" pitchFamily="18" charset="0"/>
              </a:rPr>
              <a:t>იქნება</a:t>
            </a:r>
            <a:r>
              <a:rPr lang="en-US" dirty="0">
                <a:latin typeface="Sylfaen" panose="010A0502050306030303" pitchFamily="18" charset="0"/>
              </a:rPr>
              <a:t> </a:t>
            </a:r>
            <a:r>
              <a:rPr lang="en-US" dirty="0" err="1">
                <a:latin typeface="Sylfaen" panose="010A0502050306030303" pitchFamily="18" charset="0"/>
              </a:rPr>
              <a:t>ადგილობრივი</a:t>
            </a:r>
            <a:r>
              <a:rPr lang="en-US" dirty="0">
                <a:latin typeface="Sylfaen" panose="010A0502050306030303" pitchFamily="18" charset="0"/>
              </a:rPr>
              <a:t> </a:t>
            </a:r>
            <a:r>
              <a:rPr lang="en-US" dirty="0" err="1">
                <a:latin typeface="Sylfaen" panose="010A0502050306030303" pitchFamily="18" charset="0"/>
              </a:rPr>
              <a:t>მუნიციპალიტეტის</a:t>
            </a:r>
            <a:r>
              <a:rPr lang="en-US" dirty="0">
                <a:latin typeface="Sylfaen" panose="010A0502050306030303" pitchFamily="18" charset="0"/>
              </a:rPr>
              <a:t> </a:t>
            </a:r>
            <a:r>
              <a:rPr lang="en-US" dirty="0" err="1">
                <a:latin typeface="Sylfaen" panose="010A0502050306030303" pitchFamily="18" charset="0"/>
              </a:rPr>
              <a:t>ნაგავსაყრელი</a:t>
            </a:r>
            <a:r>
              <a:rPr lang="en-US" dirty="0">
                <a:latin typeface="Sylfaen" panose="010A0502050306030303" pitchFamily="18" charset="0"/>
              </a:rPr>
              <a:t>.</a:t>
            </a:r>
          </a:p>
          <a:p>
            <a:pPr marL="285750" indent="-285750" algn="just">
              <a:buFont typeface="Arial" panose="020B0604020202020204" pitchFamily="34" charset="0"/>
              <a:buChar char="•"/>
            </a:pPr>
            <a:endParaRPr lang="ka-GE" dirty="0">
              <a:latin typeface="Sylfaen" panose="010A0502050306030303" pitchFamily="18" charset="0"/>
            </a:endParaRPr>
          </a:p>
          <a:p>
            <a:pPr marL="285750" indent="-285750" algn="just">
              <a:buFont typeface="Arial" panose="020B0604020202020204" pitchFamily="34" charset="0"/>
              <a:buChar char="•"/>
            </a:pPr>
            <a:endParaRPr lang="en-US" dirty="0">
              <a:latin typeface="Sylfaen" panose="010A0502050306030303" pitchFamily="18" charset="0"/>
            </a:endParaRPr>
          </a:p>
        </p:txBody>
      </p:sp>
    </p:spTree>
    <p:extLst>
      <p:ext uri="{BB962C8B-B14F-4D97-AF65-F5344CB8AC3E}">
        <p14:creationId xmlns:p14="http://schemas.microsoft.com/office/powerpoint/2010/main" val="423388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12</a:t>
            </a:fld>
            <a:endParaRPr lang="en-US" dirty="0"/>
          </a:p>
        </p:txBody>
      </p:sp>
      <p:sp>
        <p:nvSpPr>
          <p:cNvPr id="10" name="Rectangle 9"/>
          <p:cNvSpPr/>
          <p:nvPr/>
        </p:nvSpPr>
        <p:spPr>
          <a:xfrm>
            <a:off x="0" y="1614722"/>
            <a:ext cx="11915774" cy="3785652"/>
          </a:xfrm>
          <a:prstGeom prst="rect">
            <a:avLst/>
          </a:prstGeom>
        </p:spPr>
        <p:txBody>
          <a:bodyPr wrap="square">
            <a:spAutoFit/>
          </a:bodyPr>
          <a:lstStyle/>
          <a:p>
            <a:pPr marL="342900" marR="0" lvl="0" indent="-342900">
              <a:lnSpc>
                <a:spcPct val="150000"/>
              </a:lnSpc>
              <a:spcBef>
                <a:spcPts val="0"/>
              </a:spcBef>
              <a:spcAft>
                <a:spcPts val="0"/>
              </a:spcAft>
              <a:buSzPts val="1100"/>
              <a:buFont typeface="Arial" panose="020B0604020202020204" pitchFamily="34" charset="0"/>
              <a:buChar char="•"/>
              <a:tabLst>
                <a:tab pos="241300" algn="l"/>
              </a:tabLst>
            </a:pPr>
            <a:r>
              <a:rPr lang="ka-GE" sz="2000" b="1" dirty="0">
                <a:latin typeface="Sylfaen" panose="010A0502050306030303" pitchFamily="18" charset="0"/>
              </a:rPr>
              <a:t>ატმოსფერულ ჰაერში მავნე ნივთიერებების</a:t>
            </a:r>
            <a:r>
              <a:rPr lang="en-US" sz="2000" b="1" dirty="0">
                <a:latin typeface="Sylfaen" panose="010A0502050306030303" pitchFamily="18" charset="0"/>
              </a:rPr>
              <a:t> </a:t>
            </a:r>
            <a:r>
              <a:rPr lang="ka-GE" sz="2000" b="1" dirty="0">
                <a:latin typeface="Sylfaen" panose="010A0502050306030303" pitchFamily="18" charset="0"/>
              </a:rPr>
              <a:t>გაფრქვევა</a:t>
            </a:r>
          </a:p>
          <a:p>
            <a:pPr marL="342900" indent="-342900">
              <a:lnSpc>
                <a:spcPct val="150000"/>
              </a:lnSpc>
              <a:buFont typeface="Arial" panose="020B0604020202020204" pitchFamily="34" charset="0"/>
              <a:buChar char="•"/>
            </a:pPr>
            <a:r>
              <a:rPr lang="ka-GE" sz="2000" b="1" dirty="0">
                <a:latin typeface="Sylfaen" panose="010A0502050306030303" pitchFamily="18" charset="0"/>
              </a:rPr>
              <a:t>ხმაური და ვიბრაცია</a:t>
            </a:r>
          </a:p>
          <a:p>
            <a:pPr marL="342900" indent="-342900">
              <a:lnSpc>
                <a:spcPct val="150000"/>
              </a:lnSpc>
              <a:buFont typeface="Arial" panose="020B0604020202020204" pitchFamily="34" charset="0"/>
              <a:buChar char="•"/>
            </a:pPr>
            <a:r>
              <a:rPr lang="ka-GE" sz="2000" dirty="0">
                <a:latin typeface="Sylfaen" panose="010A0502050306030303" pitchFamily="18" charset="0"/>
              </a:rPr>
              <a:t>გეოლოგიურ გარემოზე ზემოქმედება</a:t>
            </a:r>
          </a:p>
          <a:p>
            <a:pPr marL="342900" indent="-342900">
              <a:lnSpc>
                <a:spcPct val="150000"/>
              </a:lnSpc>
              <a:buFont typeface="Arial" panose="020B0604020202020204" pitchFamily="34" charset="0"/>
              <a:buChar char="•"/>
            </a:pPr>
            <a:r>
              <a:rPr lang="ka-GE" sz="2000" b="1" dirty="0">
                <a:latin typeface="Sylfaen" panose="010A0502050306030303" pitchFamily="18" charset="0"/>
              </a:rPr>
              <a:t>წყლის გარემოზე ზემოქმედების რისკები</a:t>
            </a:r>
          </a:p>
          <a:p>
            <a:pPr marL="342900" indent="-342900">
              <a:lnSpc>
                <a:spcPct val="150000"/>
              </a:lnSpc>
              <a:buFont typeface="Arial" panose="020B0604020202020204" pitchFamily="34" charset="0"/>
              <a:buChar char="•"/>
            </a:pPr>
            <a:r>
              <a:rPr lang="ka-GE" sz="2000" dirty="0">
                <a:latin typeface="Sylfaen" panose="010A0502050306030303" pitchFamily="18" charset="0"/>
              </a:rPr>
              <a:t>ზემოქმედება ნიადაგზე, დაბინძურების რისკები</a:t>
            </a:r>
          </a:p>
          <a:p>
            <a:pPr marL="342900" indent="-342900">
              <a:lnSpc>
                <a:spcPct val="150000"/>
              </a:lnSpc>
              <a:buFont typeface="Arial" panose="020B0604020202020204" pitchFamily="34" charset="0"/>
              <a:buChar char="•"/>
            </a:pPr>
            <a:r>
              <a:rPr lang="ka-GE" sz="2000" dirty="0">
                <a:latin typeface="Sylfaen" panose="010A0502050306030303" pitchFamily="18" charset="0"/>
              </a:rPr>
              <a:t>ვიზუალურ-ლანდშაფტური ცვლილება</a:t>
            </a:r>
          </a:p>
          <a:p>
            <a:pPr marL="342900" indent="-342900">
              <a:lnSpc>
                <a:spcPct val="150000"/>
              </a:lnSpc>
              <a:buFont typeface="Arial" panose="020B0604020202020204" pitchFamily="34" charset="0"/>
              <a:buChar char="•"/>
            </a:pPr>
            <a:r>
              <a:rPr lang="ka-GE" sz="2000" dirty="0">
                <a:latin typeface="Sylfaen" panose="010A0502050306030303" pitchFamily="18" charset="0"/>
              </a:rPr>
              <a:t>ზემოქმედება სოციალურ-ეკონომიკურ გარემოზე</a:t>
            </a:r>
          </a:p>
          <a:p>
            <a:pPr marL="342900" lvl="0" indent="-342900">
              <a:lnSpc>
                <a:spcPct val="150000"/>
              </a:lnSpc>
              <a:buFont typeface="Arial" panose="020B0604020202020204" pitchFamily="34" charset="0"/>
              <a:buChar char="•"/>
            </a:pPr>
            <a:r>
              <a:rPr lang="ka-GE" sz="2000" dirty="0">
                <a:latin typeface="Sylfaen" panose="010A0502050306030303" pitchFamily="18" charset="0"/>
              </a:rPr>
              <a:t>ისტორიულ-არქეოლოგიური ძეგლებზე ზემოქმედების რისკები და </a:t>
            </a:r>
            <a:r>
              <a:rPr lang="ka-GE" sz="2000" dirty="0" err="1">
                <a:latin typeface="Sylfaen" panose="010A0502050306030303" pitchFamily="18" charset="0"/>
              </a:rPr>
              <a:t>ა.შ</a:t>
            </a:r>
            <a:r>
              <a:rPr lang="ka-GE" sz="2000" dirty="0">
                <a:latin typeface="Sylfaen" panose="010A0502050306030303" pitchFamily="18" charset="0"/>
              </a:rPr>
              <a:t>.</a:t>
            </a:r>
          </a:p>
        </p:txBody>
      </p:sp>
      <p:sp>
        <p:nvSpPr>
          <p:cNvPr id="17" name="Rectangle 16"/>
          <p:cNvSpPr/>
          <p:nvPr/>
        </p:nvSpPr>
        <p:spPr>
          <a:xfrm>
            <a:off x="0" y="777032"/>
            <a:ext cx="12192000" cy="707886"/>
          </a:xfrm>
          <a:prstGeom prst="rect">
            <a:avLst/>
          </a:prstGeom>
        </p:spPr>
        <p:txBody>
          <a:bodyPr wrap="square">
            <a:spAutoFit/>
          </a:bodyPr>
          <a:lstStyle/>
          <a:p>
            <a:pPr marL="285750" indent="-285750" algn="just">
              <a:buFont typeface="Wingdings" panose="05000000000000000000" pitchFamily="2" charset="2"/>
              <a:buChar char="v"/>
            </a:pPr>
            <a:r>
              <a:rPr lang="ka-GE" sz="2000" b="1" dirty="0"/>
              <a:t>მოსამზადებელ, მშენებლობის და ექსპლოატაციის ეტაპებზე მოსალოდნელი  გარემოზე ზემოქმედების შეფასების საკითხები.</a:t>
            </a:r>
          </a:p>
        </p:txBody>
      </p:sp>
      <p:sp>
        <p:nvSpPr>
          <p:cNvPr id="11" name="Rectangle 10"/>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Tree>
    <p:extLst>
      <p:ext uri="{BB962C8B-B14F-4D97-AF65-F5344CB8AC3E}">
        <p14:creationId xmlns:p14="http://schemas.microsoft.com/office/powerpoint/2010/main" val="134984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13</a:t>
            </a:fld>
            <a:endParaRPr lang="en-US" dirty="0"/>
          </a:p>
        </p:txBody>
      </p:sp>
      <p:sp>
        <p:nvSpPr>
          <p:cNvPr id="2" name="Rectangle 1"/>
          <p:cNvSpPr/>
          <p:nvPr/>
        </p:nvSpPr>
        <p:spPr>
          <a:xfrm>
            <a:off x="0" y="1093524"/>
            <a:ext cx="5727850" cy="400110"/>
          </a:xfrm>
          <a:prstGeom prst="rect">
            <a:avLst/>
          </a:prstGeom>
        </p:spPr>
        <p:txBody>
          <a:bodyPr wrap="none">
            <a:spAutoFit/>
          </a:bodyPr>
          <a:lstStyle/>
          <a:p>
            <a:pPr marL="285750" indent="-285750">
              <a:buFont typeface="Wingdings" panose="05000000000000000000" pitchFamily="2" charset="2"/>
              <a:buChar char="v"/>
            </a:pPr>
            <a:r>
              <a:rPr lang="ka-GE" sz="2000" b="1" dirty="0">
                <a:latin typeface="Sylfaen" panose="010A0502050306030303" pitchFamily="18" charset="0"/>
              </a:rPr>
              <a:t>ემისიები ატმოსფეროში, ხმაური და ვიბრაცია</a:t>
            </a:r>
          </a:p>
        </p:txBody>
      </p:sp>
      <p:sp>
        <p:nvSpPr>
          <p:cNvPr id="4" name="Rectangle 3"/>
          <p:cNvSpPr/>
          <p:nvPr/>
        </p:nvSpPr>
        <p:spPr>
          <a:xfrm>
            <a:off x="105508" y="1848192"/>
            <a:ext cx="11523785" cy="2585323"/>
          </a:xfrm>
          <a:prstGeom prst="rect">
            <a:avLst/>
          </a:prstGeom>
        </p:spPr>
        <p:txBody>
          <a:bodyPr wrap="square">
            <a:spAutoFit/>
          </a:bodyPr>
          <a:lstStyle/>
          <a:p>
            <a:pPr marL="285750" indent="-285750" algn="just">
              <a:buFont typeface="Wingdings" panose="05000000000000000000" pitchFamily="2" charset="2"/>
              <a:buChar char="q"/>
            </a:pPr>
            <a:r>
              <a:rPr lang="ka-GE" dirty="0"/>
              <a:t>მიწის სამუშაოების, ტექნიკის/სატრანსპორტო საშუალებების გადაადგილების და მუშაობისას ადგილი ექნება: </a:t>
            </a:r>
          </a:p>
          <a:p>
            <a:pPr marL="285750" indent="-285750" algn="just">
              <a:buFont typeface="Arial" panose="020B0604020202020204" pitchFamily="34" charset="0"/>
              <a:buChar char="•"/>
            </a:pPr>
            <a:r>
              <a:rPr lang="ka-GE" b="1" dirty="0"/>
              <a:t>ხმაურს;</a:t>
            </a:r>
          </a:p>
          <a:p>
            <a:pPr marL="285750" indent="-285750" algn="just">
              <a:buFont typeface="Arial" panose="020B0604020202020204" pitchFamily="34" charset="0"/>
              <a:buChar char="•"/>
            </a:pPr>
            <a:r>
              <a:rPr lang="ka-GE" b="1" dirty="0"/>
              <a:t>ვიბრაციას;</a:t>
            </a:r>
          </a:p>
          <a:p>
            <a:pPr marL="285750" indent="-285750" algn="just">
              <a:buFont typeface="Arial" panose="020B0604020202020204" pitchFamily="34" charset="0"/>
              <a:buChar char="•"/>
            </a:pPr>
            <a:r>
              <a:rPr lang="ka-GE" b="1" dirty="0"/>
              <a:t>ატმოსფერულ ჰაერში მტვრის ნაწილაკების გავრცელებას;</a:t>
            </a:r>
          </a:p>
          <a:p>
            <a:pPr marL="285750" indent="-285750" algn="just">
              <a:buFont typeface="Arial" panose="020B0604020202020204" pitchFamily="34" charset="0"/>
              <a:buChar char="•"/>
            </a:pPr>
            <a:r>
              <a:rPr lang="ka-GE" b="1" dirty="0"/>
              <a:t>საწვავის წვის პროდუქტების გავრცელებას.</a:t>
            </a:r>
          </a:p>
          <a:p>
            <a:pPr marL="285750" indent="-285750" algn="just">
              <a:buFont typeface="Arial" panose="020B0604020202020204" pitchFamily="34" charset="0"/>
              <a:buChar char="•"/>
            </a:pPr>
            <a:endParaRPr lang="ka-GE" b="1" dirty="0"/>
          </a:p>
          <a:p>
            <a:pPr marL="285750" indent="-285750" algn="just">
              <a:buFont typeface="Arial" panose="020B0604020202020204" pitchFamily="34" charset="0"/>
              <a:buChar char="•"/>
            </a:pPr>
            <a:r>
              <a:rPr lang="ka-GE" dirty="0"/>
              <a:t>მშენებლობის ეტაპზე ზემოქმედების შემცირება და კონტროლი შესაძლებელი იქნება სამუშაოს სწორი დაგეგმვის და შემარბილებელი ღონისძიებების გატარებით</a:t>
            </a:r>
            <a:r>
              <a:rPr lang="en-US" dirty="0"/>
              <a:t>.</a:t>
            </a:r>
            <a:endParaRPr lang="ka-GE" dirty="0"/>
          </a:p>
        </p:txBody>
      </p:sp>
      <p:sp>
        <p:nvSpPr>
          <p:cNvPr id="6" name="Rectangle 5"/>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Tree>
    <p:extLst>
      <p:ext uri="{BB962C8B-B14F-4D97-AF65-F5344CB8AC3E}">
        <p14:creationId xmlns:p14="http://schemas.microsoft.com/office/powerpoint/2010/main" val="117145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14</a:t>
            </a:fld>
            <a:endParaRPr lang="en-US" dirty="0"/>
          </a:p>
        </p:txBody>
      </p:sp>
      <p:sp>
        <p:nvSpPr>
          <p:cNvPr id="7" name="Rectangle 6"/>
          <p:cNvSpPr/>
          <p:nvPr/>
        </p:nvSpPr>
        <p:spPr>
          <a:xfrm>
            <a:off x="42197" y="1442854"/>
            <a:ext cx="11739496" cy="3785652"/>
          </a:xfrm>
          <a:prstGeom prst="rect">
            <a:avLst/>
          </a:prstGeom>
        </p:spPr>
        <p:txBody>
          <a:bodyPr wrap="square">
            <a:spAutoFit/>
          </a:bodyPr>
          <a:lstStyle/>
          <a:p>
            <a:pPr marL="285750" indent="-285750" algn="just">
              <a:buFont typeface="Wingdings" panose="05000000000000000000" pitchFamily="2" charset="2"/>
              <a:buChar char="q"/>
            </a:pPr>
            <a:r>
              <a:rPr lang="ka-GE" sz="2000" dirty="0"/>
              <a:t>მოსამზადებელ და მშენებლობის ეტაპზე </a:t>
            </a:r>
            <a:r>
              <a:rPr lang="ka-GE" sz="2000" b="1" dirty="0"/>
              <a:t>ზემოქმედების შემცირება/კონტროლი </a:t>
            </a:r>
            <a:r>
              <a:rPr lang="ka-GE" sz="2000" dirty="0"/>
              <a:t>შესაძლებელი იქნება სამუშაოს </a:t>
            </a:r>
            <a:r>
              <a:rPr lang="ka-GE" sz="2000" b="1" dirty="0"/>
              <a:t>სწორი დაგეგმვის </a:t>
            </a:r>
            <a:r>
              <a:rPr lang="ka-GE" sz="2000" dirty="0"/>
              <a:t>და ისეთი </a:t>
            </a:r>
            <a:r>
              <a:rPr lang="ka-GE" sz="2000" b="1" dirty="0"/>
              <a:t>შემარბილებელი ღონისძიებების გატარებით, როგორიცაა</a:t>
            </a:r>
            <a:r>
              <a:rPr lang="ka-GE" sz="2000" dirty="0"/>
              <a:t>: </a:t>
            </a:r>
          </a:p>
          <a:p>
            <a:pPr algn="just"/>
            <a:endParaRPr lang="ka-GE" sz="2000" dirty="0"/>
          </a:p>
          <a:p>
            <a:pPr marL="285750" indent="-285750" algn="just">
              <a:buFont typeface="Arial" panose="020B0604020202020204" pitchFamily="34" charset="0"/>
              <a:buChar char="•"/>
            </a:pPr>
            <a:r>
              <a:rPr lang="ka-GE" sz="2000" dirty="0"/>
              <a:t>სატრანსპორტო საშუალებების </a:t>
            </a:r>
            <a:r>
              <a:rPr lang="ka-GE" sz="2000" b="1" dirty="0"/>
              <a:t>ტექნიკური </a:t>
            </a:r>
            <a:r>
              <a:rPr lang="ka-GE" sz="2000" dirty="0"/>
              <a:t>გამართულობის </a:t>
            </a:r>
            <a:r>
              <a:rPr lang="ka-GE" sz="2000" b="1" dirty="0"/>
              <a:t>კონტროლი; </a:t>
            </a:r>
          </a:p>
          <a:p>
            <a:pPr marL="285750" indent="-285750" algn="just">
              <a:buFont typeface="Arial" panose="020B0604020202020204" pitchFamily="34" charset="0"/>
              <a:buChar char="•"/>
            </a:pPr>
            <a:r>
              <a:rPr lang="ka-GE" sz="2000" dirty="0"/>
              <a:t>მასალის </a:t>
            </a:r>
            <a:r>
              <a:rPr lang="ka-GE" sz="2000" b="1" dirty="0"/>
              <a:t>ტრანსპორტირებისას და დასახლებული უბნების </a:t>
            </a:r>
            <a:r>
              <a:rPr lang="ka-GE" sz="2000" dirty="0"/>
              <a:t>მახლობლად/ დასახლებულ ზონაში გადაადგილების </a:t>
            </a:r>
            <a:r>
              <a:rPr lang="ka-GE" sz="2000" b="1" dirty="0"/>
              <a:t>ოპტიმალური სიჩქარეების დაცვა</a:t>
            </a:r>
            <a:r>
              <a:rPr lang="ka-GE" sz="2000" dirty="0"/>
              <a:t>; </a:t>
            </a:r>
          </a:p>
          <a:p>
            <a:pPr marL="285750" indent="-285750" algn="just">
              <a:buFont typeface="Arial" panose="020B0604020202020204" pitchFamily="34" charset="0"/>
              <a:buChar char="•"/>
            </a:pPr>
            <a:r>
              <a:rPr lang="ka-GE" sz="2000" dirty="0"/>
              <a:t>ჩართული ძრავით </a:t>
            </a:r>
            <a:r>
              <a:rPr lang="ka-GE" sz="2000" b="1" dirty="0"/>
              <a:t>ტექნიკის ‘უსაქმოდ’ დატოვების </a:t>
            </a:r>
            <a:r>
              <a:rPr lang="ka-GE" sz="2000" dirty="0"/>
              <a:t>აკრძალვა;</a:t>
            </a:r>
          </a:p>
          <a:p>
            <a:pPr marL="285750" indent="-285750" algn="just">
              <a:buFont typeface="Arial" panose="020B0604020202020204" pitchFamily="34" charset="0"/>
              <a:buChar char="•"/>
            </a:pPr>
            <a:r>
              <a:rPr lang="ka-GE" sz="2000" dirty="0"/>
              <a:t> ნაყოფიერი ნიადაგის, გრუნტის და ფხვიერი მასალის </a:t>
            </a:r>
            <a:r>
              <a:rPr lang="ka-GE" sz="2000" b="1" dirty="0" err="1"/>
              <a:t>გაფანტვისგან</a:t>
            </a:r>
            <a:r>
              <a:rPr lang="ka-GE" sz="2000" b="1" dirty="0"/>
              <a:t> დაცვა</a:t>
            </a:r>
            <a:r>
              <a:rPr lang="ka-GE" sz="2000" dirty="0"/>
              <a:t>; </a:t>
            </a:r>
          </a:p>
          <a:p>
            <a:pPr marL="285750" indent="-285750" algn="just">
              <a:buFont typeface="Arial" panose="020B0604020202020204" pitchFamily="34" charset="0"/>
              <a:buChar char="•"/>
            </a:pPr>
            <a:r>
              <a:rPr lang="ka-GE" sz="2000" dirty="0"/>
              <a:t>ფხვიერო ტვირთების გადატანისას - </a:t>
            </a:r>
            <a:r>
              <a:rPr lang="ka-GE" sz="2000" b="1" dirty="0"/>
              <a:t>ტვირთის გადახურვა (</a:t>
            </a:r>
            <a:r>
              <a:rPr lang="ka-GE" sz="2000" b="1" dirty="0" err="1"/>
              <a:t>გაფანტვისგან</a:t>
            </a:r>
            <a:r>
              <a:rPr lang="ka-GE" sz="2000" b="1" dirty="0"/>
              <a:t> დასაცავად</a:t>
            </a:r>
            <a:r>
              <a:rPr lang="ka-GE" sz="2000" dirty="0"/>
              <a:t>); </a:t>
            </a:r>
          </a:p>
          <a:p>
            <a:pPr marL="285750" indent="-285750" algn="just">
              <a:buFont typeface="Arial" panose="020B0604020202020204" pitchFamily="34" charset="0"/>
              <a:buChar char="•"/>
            </a:pPr>
            <a:r>
              <a:rPr lang="ka-GE" sz="2000" dirty="0"/>
              <a:t>მასალის შემოტანის სწორი დაგეგმვა </a:t>
            </a:r>
            <a:r>
              <a:rPr lang="ka-GE" sz="2000" dirty="0" err="1"/>
              <a:t>ქარისმიერი</a:t>
            </a:r>
            <a:r>
              <a:rPr lang="ka-GE" sz="2000" dirty="0"/>
              <a:t> ეროზიის შედეგად ჰაერის ხარისხზე ზემოქმედების შესამცირებლად და სხვ.</a:t>
            </a:r>
          </a:p>
        </p:txBody>
      </p:sp>
      <p:sp>
        <p:nvSpPr>
          <p:cNvPr id="12" name="Rectangle 11"/>
          <p:cNvSpPr/>
          <p:nvPr/>
        </p:nvSpPr>
        <p:spPr>
          <a:xfrm>
            <a:off x="42196" y="926487"/>
            <a:ext cx="4095993" cy="400110"/>
          </a:xfrm>
          <a:prstGeom prst="rect">
            <a:avLst/>
          </a:prstGeom>
        </p:spPr>
        <p:txBody>
          <a:bodyPr wrap="none">
            <a:spAutoFit/>
          </a:bodyPr>
          <a:lstStyle/>
          <a:p>
            <a:pPr marL="285750" indent="-285750">
              <a:buFont typeface="Wingdings" panose="05000000000000000000" pitchFamily="2" charset="2"/>
              <a:buChar char="v"/>
            </a:pPr>
            <a:r>
              <a:rPr lang="ka-GE" sz="2000" b="1" dirty="0"/>
              <a:t>შემარბილებელი ღონისძიებები</a:t>
            </a:r>
            <a:endParaRPr lang="ka-GE" sz="2400" b="1" dirty="0"/>
          </a:p>
        </p:txBody>
      </p:sp>
      <p:sp>
        <p:nvSpPr>
          <p:cNvPr id="6" name="Rectangle 5"/>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Tree>
    <p:extLst>
      <p:ext uri="{BB962C8B-B14F-4D97-AF65-F5344CB8AC3E}">
        <p14:creationId xmlns:p14="http://schemas.microsoft.com/office/powerpoint/2010/main" val="232051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15</a:t>
            </a:fld>
            <a:endParaRPr lang="en-US" dirty="0"/>
          </a:p>
        </p:txBody>
      </p:sp>
      <p:sp>
        <p:nvSpPr>
          <p:cNvPr id="7" name="Rectangle 6"/>
          <p:cNvSpPr/>
          <p:nvPr/>
        </p:nvSpPr>
        <p:spPr>
          <a:xfrm>
            <a:off x="135981" y="1457456"/>
            <a:ext cx="11633989" cy="3693319"/>
          </a:xfrm>
          <a:prstGeom prst="rect">
            <a:avLst/>
          </a:prstGeom>
        </p:spPr>
        <p:txBody>
          <a:bodyPr wrap="square">
            <a:spAutoFit/>
          </a:bodyPr>
          <a:lstStyle/>
          <a:p>
            <a:pPr marL="285750" indent="-285750" algn="just">
              <a:buFont typeface="Wingdings" panose="05000000000000000000" pitchFamily="2" charset="2"/>
              <a:buChar char="q"/>
            </a:pPr>
            <a:r>
              <a:rPr lang="ka-GE" dirty="0"/>
              <a:t>ზემოქმედება ჩვეულებრივ დაკავშირებულია სამშენებლო ბანაკის (ჩამდინარე წყლები, ნაგავი, მასალა, მათ შორის ქიმიური  და/ამ საწვავ საპოხი ნივთიერებები), არასათანადო მართვასთან. </a:t>
            </a:r>
            <a:r>
              <a:rPr lang="ka-GE" b="1" dirty="0"/>
              <a:t>ძირითადი შესაძლო ზემოქმედება წყალზე ავტომაგისტრალის ფუნქციონირების დროს იქნება:</a:t>
            </a:r>
          </a:p>
          <a:p>
            <a:pPr algn="just"/>
            <a:r>
              <a:rPr lang="ka-GE" b="1" dirty="0"/>
              <a:t> </a:t>
            </a:r>
          </a:p>
          <a:p>
            <a:pPr marL="285750" indent="-285750" algn="just">
              <a:buFont typeface="Arial" panose="020B0604020202020204" pitchFamily="34" charset="0"/>
              <a:buChar char="•"/>
            </a:pPr>
            <a:r>
              <a:rPr lang="ka-GE" dirty="0"/>
              <a:t>მოსილვა და წყლების დაბინძურების მძიმე ლითონებითა და ნავთობის ნახშირწყალბადებით (დაბინძურების წყარო - ზედაპირული ჩამონადენი. ავარიული დაღვრა);</a:t>
            </a:r>
          </a:p>
          <a:p>
            <a:pPr marL="285750" indent="-285750" algn="just">
              <a:buFont typeface="Arial" panose="020B0604020202020204" pitchFamily="34" charset="0"/>
              <a:buChar char="•"/>
            </a:pPr>
            <a:r>
              <a:rPr lang="ka-GE" dirty="0"/>
              <a:t>დაბინძურება ნარჩენებით; </a:t>
            </a:r>
          </a:p>
          <a:p>
            <a:pPr marL="285750" indent="-285750" algn="just">
              <a:buFont typeface="Arial" panose="020B0604020202020204" pitchFamily="34" charset="0"/>
              <a:buChar char="•"/>
            </a:pPr>
            <a:r>
              <a:rPr lang="ka-GE" dirty="0"/>
              <a:t>გრუნტის წყლის დაბინძურება ზედაპირული წყლის დაბინძურების შედეგად; </a:t>
            </a:r>
          </a:p>
          <a:p>
            <a:pPr marL="285750" indent="-285750" algn="just">
              <a:buFont typeface="Arial" panose="020B0604020202020204" pitchFamily="34" charset="0"/>
              <a:buChar char="•"/>
            </a:pPr>
            <a:r>
              <a:rPr lang="ka-GE" dirty="0"/>
              <a:t>წყლის დაბინძურება ზამთრის პერიოდში (მარილის.  სილის და ასევე სხვა პროდუქტების გამოყენება. რომელიც წყლის ხარისხს საფრთხის ქვეშ აყენებს); </a:t>
            </a:r>
          </a:p>
          <a:p>
            <a:pPr marL="285750" indent="-285750" algn="just">
              <a:buFont typeface="Arial" panose="020B0604020202020204" pitchFamily="34" charset="0"/>
              <a:buChar char="•"/>
            </a:pPr>
            <a:r>
              <a:rPr lang="ka-GE" dirty="0"/>
              <a:t>წყლის დაბინძურება გზის შეკეთების/ტექნიკური სამუშაოების დროს მასალის და ნარჩენების არასათანადო მართვის და სამუშაოების წარმოების მიღებული პრაქტიკის უგულვებელყოფის შემთხვევაში და </a:t>
            </a:r>
            <a:r>
              <a:rPr lang="ka-GE" dirty="0" err="1"/>
              <a:t>ა.შ</a:t>
            </a:r>
            <a:r>
              <a:rPr lang="ka-GE" dirty="0"/>
              <a:t>.</a:t>
            </a:r>
          </a:p>
        </p:txBody>
      </p:sp>
      <p:sp>
        <p:nvSpPr>
          <p:cNvPr id="2" name="Rectangle 1"/>
          <p:cNvSpPr/>
          <p:nvPr/>
        </p:nvSpPr>
        <p:spPr>
          <a:xfrm>
            <a:off x="0" y="848849"/>
            <a:ext cx="4583306" cy="400110"/>
          </a:xfrm>
          <a:prstGeom prst="rect">
            <a:avLst/>
          </a:prstGeom>
        </p:spPr>
        <p:txBody>
          <a:bodyPr wrap="none">
            <a:spAutoFit/>
          </a:bodyPr>
          <a:lstStyle/>
          <a:p>
            <a:pPr marL="285750" indent="-285750" algn="just">
              <a:buFont typeface="Wingdings" panose="05000000000000000000" pitchFamily="2" charset="2"/>
              <a:buChar char="v"/>
            </a:pPr>
            <a:r>
              <a:rPr lang="ka-GE" sz="2000" b="1" dirty="0"/>
              <a:t>ზემოქმედება ზედაპირულ წყალზე </a:t>
            </a:r>
          </a:p>
        </p:txBody>
      </p:sp>
      <p:sp>
        <p:nvSpPr>
          <p:cNvPr id="6" name="Rectangle 5"/>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Tree>
    <p:extLst>
      <p:ext uri="{BB962C8B-B14F-4D97-AF65-F5344CB8AC3E}">
        <p14:creationId xmlns:p14="http://schemas.microsoft.com/office/powerpoint/2010/main" val="2429089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16</a:t>
            </a:fld>
            <a:endParaRPr lang="en-US" dirty="0"/>
          </a:p>
        </p:txBody>
      </p:sp>
      <p:sp>
        <p:nvSpPr>
          <p:cNvPr id="2" name="Rectangle 1"/>
          <p:cNvSpPr/>
          <p:nvPr/>
        </p:nvSpPr>
        <p:spPr>
          <a:xfrm>
            <a:off x="70594" y="674061"/>
            <a:ext cx="4095993" cy="400110"/>
          </a:xfrm>
          <a:prstGeom prst="rect">
            <a:avLst/>
          </a:prstGeom>
        </p:spPr>
        <p:txBody>
          <a:bodyPr wrap="none">
            <a:spAutoFit/>
          </a:bodyPr>
          <a:lstStyle/>
          <a:p>
            <a:pPr marL="285750" indent="-285750" algn="just">
              <a:buFont typeface="Wingdings" panose="05000000000000000000" pitchFamily="2" charset="2"/>
              <a:buChar char="v"/>
            </a:pPr>
            <a:r>
              <a:rPr lang="ka-GE" sz="2000" b="1" dirty="0"/>
              <a:t>შემარბილებელი ღონისძიებები</a:t>
            </a:r>
          </a:p>
        </p:txBody>
      </p:sp>
      <p:sp>
        <p:nvSpPr>
          <p:cNvPr id="4" name="Rectangle 3"/>
          <p:cNvSpPr/>
          <p:nvPr/>
        </p:nvSpPr>
        <p:spPr>
          <a:xfrm>
            <a:off x="70594" y="1338356"/>
            <a:ext cx="11664462" cy="4678204"/>
          </a:xfrm>
          <a:prstGeom prst="rect">
            <a:avLst/>
          </a:prstGeom>
        </p:spPr>
        <p:txBody>
          <a:bodyPr wrap="square">
            <a:spAutoFit/>
          </a:bodyPr>
          <a:lstStyle/>
          <a:p>
            <a:pPr marL="285750" indent="-285750" algn="just">
              <a:buFont typeface="Wingdings" panose="05000000000000000000" pitchFamily="2" charset="2"/>
              <a:buChar char="q"/>
            </a:pPr>
            <a:r>
              <a:rPr lang="ka-GE" dirty="0"/>
              <a:t>მოსამზადებელ და მშენებლობის ეტაპზე წყლის გარემოზე ზემოქმედების  შემცირება/კონტროლი შესაძლებელი იქნება სამუშაოს სწორი დაგეგმვის და ისეთი შემარბილებელი ღონისძიებების გატარებით, როგორიცაა:   </a:t>
            </a:r>
          </a:p>
          <a:p>
            <a:pPr marL="285750" indent="-285750" algn="just">
              <a:buFont typeface="Wingdings" panose="05000000000000000000" pitchFamily="2" charset="2"/>
              <a:buChar char="q"/>
            </a:pPr>
            <a:endParaRPr lang="ka-GE" sz="1000" dirty="0"/>
          </a:p>
          <a:p>
            <a:pPr marL="285750" indent="-285750" algn="just">
              <a:buFont typeface="Arial" panose="020B0604020202020204" pitchFamily="34" charset="0"/>
              <a:buChar char="•"/>
            </a:pPr>
            <a:r>
              <a:rPr lang="ka-GE" dirty="0"/>
              <a:t>ტექნიკის და მასალის განთავსების ადგილები </a:t>
            </a:r>
            <a:r>
              <a:rPr lang="ka-GE" b="1" dirty="0"/>
              <a:t>მოწყობა წყლის ობიექტებიდან  მოშორებით</a:t>
            </a:r>
            <a:r>
              <a:rPr lang="ka-GE" dirty="0"/>
              <a:t>; </a:t>
            </a:r>
          </a:p>
          <a:p>
            <a:pPr marL="285750" indent="-285750" algn="just">
              <a:buFont typeface="Arial" panose="020B0604020202020204" pitchFamily="34" charset="0"/>
              <a:buChar char="•"/>
            </a:pPr>
            <a:r>
              <a:rPr lang="ka-GE" dirty="0"/>
              <a:t>სპეციალიზებულ კომერციულ ობიექტებზე მანქანების </a:t>
            </a:r>
            <a:r>
              <a:rPr lang="ka-GE" b="1" dirty="0" err="1"/>
              <a:t>ტექმომსახურების</a:t>
            </a:r>
            <a:r>
              <a:rPr lang="ka-GE" b="1" dirty="0"/>
              <a:t> და საწვავით შევსებისთვის პრიორიტეტის მინიჭება</a:t>
            </a:r>
            <a:r>
              <a:rPr lang="ka-GE" dirty="0"/>
              <a:t>. თუ ეს შესაძლებელი არ არის უნდა მოეწყოს </a:t>
            </a:r>
            <a:r>
              <a:rPr lang="ka-GE" dirty="0" err="1"/>
              <a:t>მყარსაფარიანი</a:t>
            </a:r>
            <a:r>
              <a:rPr lang="ka-GE" dirty="0"/>
              <a:t> უბანი მეორადი შემოღობვით </a:t>
            </a:r>
            <a:r>
              <a:rPr lang="ka-GE" dirty="0" err="1"/>
              <a:t>ტექმომსახურების</a:t>
            </a:r>
            <a:r>
              <a:rPr lang="ka-GE" dirty="0"/>
              <a:t> დროს შემთხვევითი დაღვრის ლოკალიზაციის და შეკავებისთვის. საწვავის დროებითი ავზის ტერიტორიაზე განთავსების საჭიროების შემთხვევაში- მისი განთავსება მდინარის </a:t>
            </a:r>
            <a:r>
              <a:rPr lang="ka-GE" b="1" dirty="0"/>
              <a:t>კალაპოტიდან არანაკლებ 50 მ მანძილზე</a:t>
            </a:r>
            <a:r>
              <a:rPr lang="ka-GE" dirty="0"/>
              <a:t>. [ავზი აღჭურვილი უნდ აიყოს </a:t>
            </a:r>
            <a:r>
              <a:rPr lang="ka-GE" b="1" dirty="0" err="1"/>
              <a:t>ე.წ</a:t>
            </a:r>
            <a:r>
              <a:rPr lang="ka-GE" b="1" dirty="0"/>
              <a:t>. მეორადი შემოღობვით </a:t>
            </a:r>
            <a:r>
              <a:rPr lang="ka-GE" dirty="0"/>
              <a:t>- მოთავსდება ბეტონის საფარიან სათავსში (ავზში) დაღვრის გავრცელების თავიდან ასაცილებლად. ავზს საშუალება ექნება დაიტიოს რეზერვუარის 110% ტოლი მოცულობის სითხე];</a:t>
            </a:r>
          </a:p>
          <a:p>
            <a:pPr marL="285750" indent="-285750" algn="just">
              <a:buFont typeface="Arial" panose="020B0604020202020204" pitchFamily="34" charset="0"/>
              <a:buChar char="•"/>
            </a:pPr>
            <a:r>
              <a:rPr lang="ka-GE" dirty="0"/>
              <a:t>საწვავის/ზეთის შემთხვევითი დაღვრის დაუყოვნებლივ </a:t>
            </a:r>
            <a:r>
              <a:rPr lang="ka-GE" b="1" dirty="0"/>
              <a:t>გაწმენდა </a:t>
            </a:r>
            <a:r>
              <a:rPr lang="ka-GE" b="1" dirty="0" err="1"/>
              <a:t>აბსორბენტის</a:t>
            </a:r>
            <a:r>
              <a:rPr lang="ka-GE" b="1" dirty="0"/>
              <a:t> გამოყენებით</a:t>
            </a:r>
            <a:r>
              <a:rPr lang="ka-GE" dirty="0"/>
              <a:t>;  </a:t>
            </a:r>
          </a:p>
          <a:p>
            <a:pPr marL="285750" indent="-285750" algn="just">
              <a:buFont typeface="Arial" panose="020B0604020202020204" pitchFamily="34" charset="0"/>
              <a:buChar char="•"/>
            </a:pPr>
            <a:r>
              <a:rPr lang="ka-GE" dirty="0"/>
              <a:t>დაუმუშავებელი ჩამდინარე წყლების ზედაპირული წყლის ობიექტში ჩაშვების აკრძალვა;   </a:t>
            </a:r>
          </a:p>
          <a:p>
            <a:pPr marL="285750" indent="-285750" algn="just">
              <a:buFont typeface="Arial" panose="020B0604020202020204" pitchFamily="34" charset="0"/>
              <a:buChar char="•"/>
            </a:pPr>
            <a:r>
              <a:rPr lang="ka-GE" dirty="0"/>
              <a:t>ტერიტორიაზე მანქანების რეცხვის აკრძალვა;</a:t>
            </a:r>
          </a:p>
          <a:p>
            <a:pPr marL="285750" indent="-285750" algn="just">
              <a:buFont typeface="Arial" panose="020B0604020202020204" pitchFamily="34" charset="0"/>
              <a:buChar char="•"/>
            </a:pPr>
            <a:r>
              <a:rPr lang="ka-GE" dirty="0"/>
              <a:t>ტექნიკის რეგულარულად შემოწმდება ჟონვის დასადგენად. ტერიტორიაზე დაზიანებული ტექნიკური საშუალებების/მანქანების დაშვება აკრძალვა</a:t>
            </a:r>
            <a:r>
              <a:rPr lang="en-US" dirty="0"/>
              <a:t> </a:t>
            </a:r>
            <a:r>
              <a:rPr lang="ka-GE" dirty="0"/>
              <a:t>და სხვ.</a:t>
            </a:r>
          </a:p>
        </p:txBody>
      </p:sp>
      <p:sp>
        <p:nvSpPr>
          <p:cNvPr id="6" name="Rectangle 5"/>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Tree>
    <p:extLst>
      <p:ext uri="{BB962C8B-B14F-4D97-AF65-F5344CB8AC3E}">
        <p14:creationId xmlns:p14="http://schemas.microsoft.com/office/powerpoint/2010/main" val="366055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17</a:t>
            </a:fld>
            <a:endParaRPr lang="en-US" dirty="0"/>
          </a:p>
        </p:txBody>
      </p:sp>
      <p:sp>
        <p:nvSpPr>
          <p:cNvPr id="3" name="Rectangle 2"/>
          <p:cNvSpPr/>
          <p:nvPr/>
        </p:nvSpPr>
        <p:spPr>
          <a:xfrm>
            <a:off x="0" y="996364"/>
            <a:ext cx="11887200" cy="2446824"/>
          </a:xfrm>
          <a:prstGeom prst="rect">
            <a:avLst/>
          </a:prstGeom>
        </p:spPr>
        <p:txBody>
          <a:bodyPr wrap="square">
            <a:spAutoFit/>
          </a:bodyPr>
          <a:lstStyle/>
          <a:p>
            <a:pPr marL="285750" indent="-285750" algn="just">
              <a:buFont typeface="Arial" panose="020B0604020202020204" pitchFamily="34" charset="0"/>
              <a:buChar char="•"/>
            </a:pPr>
            <a:r>
              <a:rPr lang="ka-GE" sz="1700" dirty="0"/>
              <a:t>ნაყოფიერი ფენის დაზიანება-ეროზიის ყველაზე მაღალი რისკები არსებობს მიწის სამუშაოების შესრულებისას და სამშენებლო ობიექტის </a:t>
            </a:r>
            <a:r>
              <a:rPr lang="ka-GE" sz="1700" dirty="0" err="1"/>
              <a:t>მიმდებარედ</a:t>
            </a:r>
            <a:r>
              <a:rPr lang="ka-GE" sz="1700" dirty="0"/>
              <a:t> მძიმე ტექნიკის გადაადგილებისას.</a:t>
            </a:r>
          </a:p>
          <a:p>
            <a:pPr marL="285750" indent="-285750" algn="just">
              <a:buFont typeface="Arial" panose="020B0604020202020204" pitchFamily="34" charset="0"/>
              <a:buChar char="•"/>
            </a:pPr>
            <a:r>
              <a:rPr lang="ka-GE" sz="1700" dirty="0"/>
              <a:t> აღნიშნულის შედეგად მოსალოდნელია ნიადაგის დატკეპნა, ეროზია და მისი ნაყოფიერების გაუარესება. ასეთი სახის ზემოქმედებების შემცირების ყველაზე მნიშვნელოვანი ღონისძიებაა სამუშაო </a:t>
            </a:r>
            <a:r>
              <a:rPr lang="ka-GE" sz="1700" b="1" dirty="0"/>
              <a:t>ზონაში ნაყოფიერი ფენის წინასწარ მოხსნა და სათანადოდ შენახვა, მათ შემდგომ გამოყენებამდე</a:t>
            </a:r>
            <a:r>
              <a:rPr lang="ka-GE" sz="1700" dirty="0"/>
              <a:t>. </a:t>
            </a:r>
          </a:p>
          <a:p>
            <a:pPr marL="285750" indent="-285750" algn="just">
              <a:buFont typeface="Arial" panose="020B0604020202020204" pitchFamily="34" charset="0"/>
              <a:buChar char="•"/>
            </a:pPr>
            <a:r>
              <a:rPr lang="ka-GE" sz="1700" b="1" dirty="0"/>
              <a:t>მოხსნილი </a:t>
            </a:r>
            <a:r>
              <a:rPr lang="ka-GE" sz="1700" b="1" dirty="0" err="1"/>
              <a:t>ნიადაგოვანი</a:t>
            </a:r>
            <a:r>
              <a:rPr lang="ka-GE" sz="1700" b="1" dirty="0"/>
              <a:t> საფარი დასაწყობდება წინასწარ შერჩეულ ადგილებში</a:t>
            </a:r>
            <a:r>
              <a:rPr lang="ka-GE" sz="1700" dirty="0"/>
              <a:t>, წყლის და ქარის ზემოქმედებისგან შეძლებისდაგვარად დაცულ ადგილებში. სამუშაოების </a:t>
            </a:r>
            <a:r>
              <a:rPr lang="ka-GE" sz="1700" b="1" dirty="0"/>
              <a:t>დასრულების შემდგომ</a:t>
            </a:r>
            <a:r>
              <a:rPr lang="ka-GE" sz="1700" dirty="0"/>
              <a:t> ნიადაგი გამოყენებული იქნება გზის განაპირა ზოლების </a:t>
            </a:r>
            <a:r>
              <a:rPr lang="ka-GE" sz="1700" b="1" dirty="0"/>
              <a:t>სარეკულტივაციო სამუშაოებში.</a:t>
            </a:r>
          </a:p>
          <a:p>
            <a:pPr marL="285750" indent="-285750" algn="just">
              <a:buFont typeface="Arial" panose="020B0604020202020204" pitchFamily="34" charset="0"/>
              <a:buChar char="•"/>
            </a:pPr>
            <a:r>
              <a:rPr lang="ka-GE" sz="1700" dirty="0"/>
              <a:t>ნიადაგის ნაყოფიერი ფენის მოხსნის, შენახვის, გამოყენებისა და რეკულტივაციის პროექტი - </a:t>
            </a:r>
            <a:r>
              <a:rPr lang="ka-GE" sz="1700" dirty="0" smtClean="0"/>
              <a:t>424-ე </a:t>
            </a:r>
            <a:r>
              <a:rPr lang="ka-GE" sz="1700" dirty="0" err="1"/>
              <a:t>დადგ</a:t>
            </a:r>
            <a:r>
              <a:rPr lang="ka-GE" sz="1700" dirty="0"/>
              <a:t>.</a:t>
            </a:r>
          </a:p>
        </p:txBody>
      </p:sp>
      <p:sp>
        <p:nvSpPr>
          <p:cNvPr id="7" name="Rectangle 6"/>
          <p:cNvSpPr/>
          <p:nvPr/>
        </p:nvSpPr>
        <p:spPr>
          <a:xfrm>
            <a:off x="0" y="467300"/>
            <a:ext cx="12192000" cy="400110"/>
          </a:xfrm>
          <a:prstGeom prst="rect">
            <a:avLst/>
          </a:prstGeom>
        </p:spPr>
        <p:txBody>
          <a:bodyPr wrap="square">
            <a:spAutoFit/>
          </a:bodyPr>
          <a:lstStyle/>
          <a:p>
            <a:pPr marL="285750" indent="-285750" algn="just">
              <a:buFont typeface="Wingdings" panose="05000000000000000000" pitchFamily="2" charset="2"/>
              <a:buChar char="v"/>
            </a:pPr>
            <a:r>
              <a:rPr lang="ka-GE" sz="2000" b="1" dirty="0"/>
              <a:t>ზემოქმედება ნიადაგზე და დაბინძურების რისკები:</a:t>
            </a:r>
            <a:endParaRPr lang="en-US" sz="2000" b="1" dirty="0"/>
          </a:p>
        </p:txBody>
      </p:sp>
      <p:sp>
        <p:nvSpPr>
          <p:cNvPr id="5" name="Rectangle 4"/>
          <p:cNvSpPr/>
          <p:nvPr/>
        </p:nvSpPr>
        <p:spPr>
          <a:xfrm>
            <a:off x="0" y="3581687"/>
            <a:ext cx="11980985" cy="3016210"/>
          </a:xfrm>
          <a:prstGeom prst="rect">
            <a:avLst/>
          </a:prstGeom>
        </p:spPr>
        <p:txBody>
          <a:bodyPr wrap="square">
            <a:spAutoFit/>
          </a:bodyPr>
          <a:lstStyle/>
          <a:p>
            <a:pPr marL="285750" indent="-285750" algn="just">
              <a:buFont typeface="Wingdings" panose="05000000000000000000" pitchFamily="2" charset="2"/>
              <a:buChar char="v"/>
            </a:pPr>
            <a:r>
              <a:rPr lang="en-US" sz="2000" b="1" dirty="0">
                <a:latin typeface="Sylfaen" panose="010A0502050306030303" pitchFamily="18" charset="0"/>
              </a:rPr>
              <a:t>შემარბილებელი ღონისძიებების </a:t>
            </a:r>
            <a:r>
              <a:rPr lang="en-US" sz="2000" b="1" dirty="0" err="1">
                <a:latin typeface="Sylfaen" panose="010A0502050306030303" pitchFamily="18" charset="0"/>
              </a:rPr>
              <a:t>მონახაზი</a:t>
            </a:r>
            <a:r>
              <a:rPr lang="en-US" sz="2000" b="1" dirty="0">
                <a:latin typeface="Sylfaen" panose="010A0502050306030303" pitchFamily="18" charset="0"/>
              </a:rPr>
              <a:t>  </a:t>
            </a:r>
            <a:endParaRPr lang="en-US" sz="2000" b="1" dirty="0" smtClean="0">
              <a:latin typeface="Sylfaen" panose="010A0502050306030303" pitchFamily="18" charset="0"/>
            </a:endParaRPr>
          </a:p>
          <a:p>
            <a:pPr marL="285750" indent="-285750" algn="just">
              <a:buFont typeface="Wingdings" panose="05000000000000000000" pitchFamily="2" charset="2"/>
              <a:buChar char="v"/>
            </a:pPr>
            <a:endParaRPr lang="ka-GE" sz="1700" b="1" dirty="0">
              <a:latin typeface="Sylfaen" panose="010A0502050306030303" pitchFamily="18" charset="0"/>
            </a:endParaRPr>
          </a:p>
          <a:p>
            <a:pPr marL="285750" indent="-285750" algn="just">
              <a:buFont typeface="Wingdings" panose="05000000000000000000" pitchFamily="2" charset="2"/>
              <a:buChar char="q"/>
            </a:pPr>
            <a:r>
              <a:rPr lang="en-US" sz="1700" dirty="0" err="1" smtClean="0">
                <a:latin typeface="Sylfaen" panose="010A0502050306030303" pitchFamily="18" charset="0"/>
              </a:rPr>
              <a:t>მოსამზადებელ</a:t>
            </a:r>
            <a:r>
              <a:rPr lang="en-US" sz="1700" dirty="0" smtClean="0">
                <a:latin typeface="Sylfaen" panose="010A0502050306030303" pitchFamily="18" charset="0"/>
              </a:rPr>
              <a:t> </a:t>
            </a:r>
            <a:r>
              <a:rPr lang="en-US" sz="1700" dirty="0" err="1">
                <a:latin typeface="Sylfaen" panose="010A0502050306030303" pitchFamily="18" charset="0"/>
              </a:rPr>
              <a:t>და</a:t>
            </a:r>
            <a:r>
              <a:rPr lang="en-US" sz="1700" dirty="0">
                <a:latin typeface="Sylfaen" panose="010A0502050306030303" pitchFamily="18" charset="0"/>
              </a:rPr>
              <a:t> მშენებლობის ეტაპზე</a:t>
            </a:r>
            <a:r>
              <a:rPr lang="ka-GE" sz="1700" dirty="0">
                <a:latin typeface="Sylfaen" panose="010A0502050306030303" pitchFamily="18" charset="0"/>
              </a:rPr>
              <a:t> ნიადაგზე</a:t>
            </a:r>
            <a:r>
              <a:rPr lang="en-US" sz="1700" dirty="0">
                <a:latin typeface="Sylfaen" panose="010A0502050306030303" pitchFamily="18" charset="0"/>
              </a:rPr>
              <a:t> </a:t>
            </a:r>
            <a:r>
              <a:rPr lang="en-US" sz="1700" dirty="0" err="1">
                <a:latin typeface="Sylfaen" panose="010A0502050306030303" pitchFamily="18" charset="0"/>
              </a:rPr>
              <a:t>ზემოქედების</a:t>
            </a:r>
            <a:r>
              <a:rPr lang="en-US" sz="1700" dirty="0">
                <a:latin typeface="Sylfaen" panose="010A0502050306030303" pitchFamily="18" charset="0"/>
              </a:rPr>
              <a:t>  </a:t>
            </a:r>
            <a:r>
              <a:rPr lang="en-US" sz="1700" dirty="0" err="1">
                <a:latin typeface="Sylfaen" panose="010A0502050306030303" pitchFamily="18" charset="0"/>
              </a:rPr>
              <a:t>შემცირება</a:t>
            </a:r>
            <a:r>
              <a:rPr lang="en-US" sz="1700" dirty="0">
                <a:latin typeface="Sylfaen" panose="010A0502050306030303" pitchFamily="18" charset="0"/>
              </a:rPr>
              <a:t>/</a:t>
            </a:r>
            <a:r>
              <a:rPr lang="en-US" sz="1700" dirty="0" err="1">
                <a:latin typeface="Sylfaen" panose="010A0502050306030303" pitchFamily="18" charset="0"/>
              </a:rPr>
              <a:t>კონტროლი</a:t>
            </a:r>
            <a:r>
              <a:rPr lang="en-US" sz="1700" dirty="0">
                <a:latin typeface="Sylfaen" panose="010A0502050306030303" pitchFamily="18" charset="0"/>
              </a:rPr>
              <a:t> </a:t>
            </a:r>
            <a:r>
              <a:rPr lang="en-US" sz="1700" dirty="0" err="1">
                <a:latin typeface="Sylfaen" panose="010A0502050306030303" pitchFamily="18" charset="0"/>
              </a:rPr>
              <a:t>შესაძლებელი</a:t>
            </a:r>
            <a:r>
              <a:rPr lang="en-US" sz="1700" dirty="0">
                <a:latin typeface="Sylfaen" panose="010A0502050306030303" pitchFamily="18" charset="0"/>
              </a:rPr>
              <a:t> </a:t>
            </a:r>
            <a:r>
              <a:rPr lang="en-US" sz="1700" dirty="0" err="1">
                <a:latin typeface="Sylfaen" panose="010A0502050306030303" pitchFamily="18" charset="0"/>
              </a:rPr>
              <a:t>იქნება</a:t>
            </a:r>
            <a:r>
              <a:rPr lang="en-US" sz="1700" dirty="0">
                <a:latin typeface="Sylfaen" panose="010A0502050306030303" pitchFamily="18" charset="0"/>
              </a:rPr>
              <a:t> </a:t>
            </a:r>
            <a:r>
              <a:rPr lang="en-US" sz="1700" dirty="0" err="1">
                <a:latin typeface="Sylfaen" panose="010A0502050306030303" pitchFamily="18" charset="0"/>
              </a:rPr>
              <a:t>სამუშაოს</a:t>
            </a:r>
            <a:r>
              <a:rPr lang="en-US" sz="1700" dirty="0">
                <a:latin typeface="Sylfaen" panose="010A0502050306030303" pitchFamily="18" charset="0"/>
              </a:rPr>
              <a:t> </a:t>
            </a:r>
            <a:r>
              <a:rPr lang="en-US" sz="1700" dirty="0" err="1">
                <a:latin typeface="Sylfaen" panose="010A0502050306030303" pitchFamily="18" charset="0"/>
              </a:rPr>
              <a:t>სწორი</a:t>
            </a:r>
            <a:r>
              <a:rPr lang="en-US" sz="1700" dirty="0">
                <a:latin typeface="Sylfaen" panose="010A0502050306030303" pitchFamily="18" charset="0"/>
              </a:rPr>
              <a:t> დაგეგმვის </a:t>
            </a:r>
            <a:r>
              <a:rPr lang="en-US" sz="1700" dirty="0" err="1">
                <a:latin typeface="Sylfaen" panose="010A0502050306030303" pitchFamily="18" charset="0"/>
              </a:rPr>
              <a:t>და</a:t>
            </a:r>
            <a:r>
              <a:rPr lang="en-US" sz="1700" dirty="0">
                <a:latin typeface="Sylfaen" panose="010A0502050306030303" pitchFamily="18" charset="0"/>
              </a:rPr>
              <a:t> </a:t>
            </a:r>
            <a:r>
              <a:rPr lang="en-US" sz="1700" dirty="0" err="1">
                <a:latin typeface="Sylfaen" panose="010A0502050306030303" pitchFamily="18" charset="0"/>
              </a:rPr>
              <a:t>ისეთი</a:t>
            </a:r>
            <a:r>
              <a:rPr lang="en-US" sz="1700" dirty="0">
                <a:latin typeface="Sylfaen" panose="010A0502050306030303" pitchFamily="18" charset="0"/>
              </a:rPr>
              <a:t> შემარბილებელი ღონისძიებების </a:t>
            </a:r>
            <a:r>
              <a:rPr lang="en-US" sz="1700" dirty="0" err="1">
                <a:latin typeface="Sylfaen" panose="010A0502050306030303" pitchFamily="18" charset="0"/>
              </a:rPr>
              <a:t>გატარებით</a:t>
            </a:r>
            <a:r>
              <a:rPr lang="en-US" sz="1700" dirty="0">
                <a:latin typeface="Sylfaen" panose="010A0502050306030303" pitchFamily="18" charset="0"/>
              </a:rPr>
              <a:t>, </a:t>
            </a:r>
            <a:r>
              <a:rPr lang="en-US" sz="1700" dirty="0" err="1">
                <a:latin typeface="Sylfaen" panose="010A0502050306030303" pitchFamily="18" charset="0"/>
              </a:rPr>
              <a:t>როგორიცაა</a:t>
            </a:r>
            <a:r>
              <a:rPr lang="en-US" sz="1700" dirty="0">
                <a:latin typeface="Sylfaen" panose="010A0502050306030303" pitchFamily="18" charset="0"/>
              </a:rPr>
              <a:t>:</a:t>
            </a:r>
            <a:endParaRPr lang="ka-GE" sz="1700" dirty="0">
              <a:latin typeface="Sylfaen" panose="010A0502050306030303" pitchFamily="18" charset="0"/>
            </a:endParaRPr>
          </a:p>
          <a:p>
            <a:pPr marL="285750" indent="-285750" algn="just">
              <a:buFont typeface="Wingdings" panose="05000000000000000000" pitchFamily="2" charset="2"/>
              <a:buChar char="q"/>
            </a:pPr>
            <a:endParaRPr lang="en-US" sz="1700" dirty="0">
              <a:latin typeface="Sylfaen" panose="010A0502050306030303" pitchFamily="18" charset="0"/>
            </a:endParaRPr>
          </a:p>
          <a:p>
            <a:pPr marL="285750" indent="-285750" algn="just">
              <a:buFont typeface="Arial" panose="020B0604020202020204" pitchFamily="34" charset="0"/>
              <a:buChar char="•"/>
            </a:pPr>
            <a:r>
              <a:rPr lang="ka-GE" sz="1700" dirty="0">
                <a:latin typeface="Sylfaen" panose="010A0502050306030303" pitchFamily="18" charset="0"/>
              </a:rPr>
              <a:t>არსებული </a:t>
            </a:r>
            <a:r>
              <a:rPr lang="en-US" sz="1700" dirty="0" err="1">
                <a:latin typeface="Sylfaen" panose="010A0502050306030303" pitchFamily="18" charset="0"/>
              </a:rPr>
              <a:t>მცენარეული</a:t>
            </a:r>
            <a:r>
              <a:rPr lang="en-US" sz="1700" dirty="0">
                <a:latin typeface="Sylfaen" panose="010A0502050306030303" pitchFamily="18" charset="0"/>
              </a:rPr>
              <a:t> </a:t>
            </a:r>
            <a:r>
              <a:rPr lang="en-US" sz="1700" dirty="0" err="1">
                <a:latin typeface="Sylfaen" panose="010A0502050306030303" pitchFamily="18" charset="0"/>
              </a:rPr>
              <a:t>საფარის</a:t>
            </a:r>
            <a:r>
              <a:rPr lang="en-US" sz="1700" dirty="0">
                <a:latin typeface="Sylfaen" panose="010A0502050306030303" pitchFamily="18" charset="0"/>
              </a:rPr>
              <a:t> </a:t>
            </a:r>
            <a:r>
              <a:rPr lang="en-US" sz="1700" dirty="0" err="1">
                <a:latin typeface="Sylfaen" panose="010A0502050306030303" pitchFamily="18" charset="0"/>
              </a:rPr>
              <a:t>მაქსიმალური</a:t>
            </a:r>
            <a:r>
              <a:rPr lang="en-US" sz="1700" dirty="0">
                <a:latin typeface="Sylfaen" panose="010A0502050306030303" pitchFamily="18" charset="0"/>
              </a:rPr>
              <a:t> </a:t>
            </a:r>
            <a:r>
              <a:rPr lang="en-US" sz="1700" dirty="0" err="1">
                <a:latin typeface="Sylfaen" panose="010A0502050306030303" pitchFamily="18" charset="0"/>
              </a:rPr>
              <a:t>შენარჩუნება</a:t>
            </a:r>
            <a:r>
              <a:rPr lang="en-US" sz="1700" dirty="0">
                <a:latin typeface="Sylfaen" panose="010A0502050306030303" pitchFamily="18" charset="0"/>
              </a:rPr>
              <a:t>; </a:t>
            </a:r>
          </a:p>
          <a:p>
            <a:pPr marL="285750" indent="-285750" algn="just">
              <a:buFont typeface="Arial" panose="020B0604020202020204" pitchFamily="34" charset="0"/>
              <a:buChar char="•"/>
            </a:pPr>
            <a:r>
              <a:rPr lang="en-US" sz="1700" dirty="0" err="1">
                <a:latin typeface="Sylfaen" panose="010A0502050306030303" pitchFamily="18" charset="0"/>
              </a:rPr>
              <a:t>ნაყოფიერი</a:t>
            </a:r>
            <a:r>
              <a:rPr lang="en-US" sz="1700" dirty="0">
                <a:latin typeface="Sylfaen" panose="010A0502050306030303" pitchFamily="18" charset="0"/>
              </a:rPr>
              <a:t> </a:t>
            </a:r>
            <a:r>
              <a:rPr lang="en-US" sz="1700" dirty="0" err="1">
                <a:latin typeface="Sylfaen" panose="010A0502050306030303" pitchFamily="18" charset="0"/>
              </a:rPr>
              <a:t>ნიადაგის</a:t>
            </a:r>
            <a:r>
              <a:rPr lang="en-US" sz="1700" dirty="0">
                <a:latin typeface="Sylfaen" panose="010A0502050306030303" pitchFamily="18" charset="0"/>
              </a:rPr>
              <a:t> </a:t>
            </a:r>
            <a:r>
              <a:rPr lang="en-US" sz="1700" dirty="0" err="1">
                <a:latin typeface="Sylfaen" panose="010A0502050306030303" pitchFamily="18" charset="0"/>
              </a:rPr>
              <a:t>ფენის</a:t>
            </a:r>
            <a:r>
              <a:rPr lang="en-US" sz="1700" dirty="0">
                <a:latin typeface="Sylfaen" panose="010A0502050306030303" pitchFamily="18" charset="0"/>
              </a:rPr>
              <a:t> </a:t>
            </a:r>
            <a:r>
              <a:rPr lang="en-US" sz="1700" dirty="0" err="1">
                <a:latin typeface="Sylfaen" panose="010A0502050306030303" pitchFamily="18" charset="0"/>
              </a:rPr>
              <a:t>დაკარგვის</a:t>
            </a:r>
            <a:r>
              <a:rPr lang="en-US" sz="1700" dirty="0">
                <a:latin typeface="Sylfaen" panose="010A0502050306030303" pitchFamily="18" charset="0"/>
              </a:rPr>
              <a:t> </a:t>
            </a:r>
            <a:r>
              <a:rPr lang="en-US" sz="1700" dirty="0" err="1">
                <a:latin typeface="Sylfaen" panose="010A0502050306030303" pitchFamily="18" charset="0"/>
              </a:rPr>
              <a:t>პრევენციის</a:t>
            </a:r>
            <a:r>
              <a:rPr lang="en-US" sz="1700" dirty="0">
                <a:latin typeface="Sylfaen" panose="010A0502050306030303" pitchFamily="18" charset="0"/>
              </a:rPr>
              <a:t> </a:t>
            </a:r>
            <a:r>
              <a:rPr lang="en-US" sz="1700" dirty="0" err="1">
                <a:latin typeface="Sylfaen" panose="010A0502050306030303" pitchFamily="18" charset="0"/>
              </a:rPr>
              <a:t>მიზნით</a:t>
            </a:r>
            <a:r>
              <a:rPr lang="en-US" sz="1700" dirty="0">
                <a:latin typeface="Sylfaen" panose="010A0502050306030303" pitchFamily="18" charset="0"/>
              </a:rPr>
              <a:t> </a:t>
            </a:r>
            <a:r>
              <a:rPr lang="en-US" sz="1700" dirty="0" err="1">
                <a:latin typeface="Sylfaen" panose="010A0502050306030303" pitchFamily="18" charset="0"/>
              </a:rPr>
              <a:t>ნაყოფიერი</a:t>
            </a:r>
            <a:r>
              <a:rPr lang="en-US" sz="1700" dirty="0">
                <a:latin typeface="Sylfaen" panose="010A0502050306030303" pitchFamily="18" charset="0"/>
              </a:rPr>
              <a:t> </a:t>
            </a:r>
            <a:r>
              <a:rPr lang="en-US" sz="1700" dirty="0" err="1">
                <a:latin typeface="Sylfaen" panose="010A0502050306030303" pitchFamily="18" charset="0"/>
              </a:rPr>
              <a:t>ფენის</a:t>
            </a:r>
            <a:r>
              <a:rPr lang="en-US" sz="1700" dirty="0">
                <a:latin typeface="Sylfaen" panose="010A0502050306030303" pitchFamily="18" charset="0"/>
              </a:rPr>
              <a:t>  </a:t>
            </a:r>
            <a:r>
              <a:rPr lang="en-US" sz="1700" dirty="0" err="1">
                <a:latin typeface="Sylfaen" panose="010A0502050306030303" pitchFamily="18" charset="0"/>
              </a:rPr>
              <a:t>მოხსნა</a:t>
            </a:r>
            <a:r>
              <a:rPr lang="en-US" sz="1700" dirty="0">
                <a:latin typeface="Sylfaen" panose="010A0502050306030303" pitchFamily="18" charset="0"/>
              </a:rPr>
              <a:t> (</a:t>
            </a:r>
            <a:r>
              <a:rPr lang="en-US" sz="1700" dirty="0" err="1">
                <a:latin typeface="Sylfaen" panose="010A0502050306030303" pitchFamily="18" charset="0"/>
              </a:rPr>
              <a:t>სადაც</a:t>
            </a:r>
            <a:r>
              <a:rPr lang="en-US" sz="1700" dirty="0">
                <a:latin typeface="Sylfaen" panose="010A0502050306030303" pitchFamily="18" charset="0"/>
              </a:rPr>
              <a:t> </a:t>
            </a:r>
            <a:r>
              <a:rPr lang="en-US" sz="1700" dirty="0" err="1">
                <a:latin typeface="Sylfaen" panose="010A0502050306030303" pitchFamily="18" charset="0"/>
              </a:rPr>
              <a:t>ეს</a:t>
            </a:r>
            <a:r>
              <a:rPr lang="en-US" sz="1700" dirty="0">
                <a:latin typeface="Sylfaen" panose="010A0502050306030303" pitchFamily="18" charset="0"/>
              </a:rPr>
              <a:t> </a:t>
            </a:r>
            <a:r>
              <a:rPr lang="en-US" sz="1700" dirty="0" err="1">
                <a:latin typeface="Sylfaen" panose="010A0502050306030303" pitchFamily="18" charset="0"/>
              </a:rPr>
              <a:t>შესაძლებელია</a:t>
            </a:r>
            <a:r>
              <a:rPr lang="en-US" sz="1700" dirty="0">
                <a:latin typeface="Sylfaen" panose="010A0502050306030303" pitchFamily="18" charset="0"/>
              </a:rPr>
              <a:t>) </a:t>
            </a:r>
            <a:r>
              <a:rPr lang="en-US" sz="1700" dirty="0" err="1">
                <a:latin typeface="Sylfaen" panose="010A0502050306030303" pitchFamily="18" charset="0"/>
              </a:rPr>
              <a:t>და</a:t>
            </a:r>
            <a:r>
              <a:rPr lang="en-US" sz="1700" dirty="0">
                <a:latin typeface="Sylfaen" panose="010A0502050306030303" pitchFamily="18" charset="0"/>
              </a:rPr>
              <a:t> </a:t>
            </a:r>
            <a:r>
              <a:rPr lang="en-US" sz="1700" dirty="0" err="1">
                <a:latin typeface="Sylfaen" panose="010A0502050306030303" pitchFamily="18" charset="0"/>
              </a:rPr>
              <a:t>განთავსდება</a:t>
            </a:r>
            <a:r>
              <a:rPr lang="en-US" sz="1700" dirty="0">
                <a:latin typeface="Sylfaen" panose="010A0502050306030303" pitchFamily="18" charset="0"/>
              </a:rPr>
              <a:t> </a:t>
            </a:r>
            <a:r>
              <a:rPr lang="en-US" sz="1700" dirty="0" err="1">
                <a:latin typeface="Sylfaen" panose="010A0502050306030303" pitchFamily="18" charset="0"/>
              </a:rPr>
              <a:t>დროებით</a:t>
            </a:r>
            <a:r>
              <a:rPr lang="en-US" sz="1700" dirty="0">
                <a:latin typeface="Sylfaen" panose="010A0502050306030303" pitchFamily="18" charset="0"/>
              </a:rPr>
              <a:t> </a:t>
            </a:r>
            <a:r>
              <a:rPr lang="en-US" sz="1700" dirty="0" err="1">
                <a:latin typeface="Sylfaen" panose="010A0502050306030303" pitchFamily="18" charset="0"/>
              </a:rPr>
              <a:t>ნაყარში</a:t>
            </a:r>
            <a:r>
              <a:rPr lang="en-US" sz="1700" dirty="0">
                <a:latin typeface="Sylfaen" panose="010A0502050306030303" pitchFamily="18" charset="0"/>
              </a:rPr>
              <a:t> </a:t>
            </a:r>
            <a:r>
              <a:rPr lang="en-US" sz="1700" dirty="0" err="1">
                <a:latin typeface="Sylfaen" panose="010A0502050306030303" pitchFamily="18" charset="0"/>
              </a:rPr>
              <a:t>ტერიტორიის</a:t>
            </a:r>
            <a:r>
              <a:rPr lang="en-US" sz="1700" dirty="0">
                <a:latin typeface="Sylfaen" panose="010A0502050306030303" pitchFamily="18" charset="0"/>
              </a:rPr>
              <a:t> </a:t>
            </a:r>
            <a:r>
              <a:rPr lang="en-US" sz="1700" dirty="0" err="1">
                <a:latin typeface="Sylfaen" panose="010A0502050306030303" pitchFamily="18" charset="0"/>
              </a:rPr>
              <a:t>რეკულტივაციისას</a:t>
            </a:r>
            <a:r>
              <a:rPr lang="en-US" sz="1700" dirty="0">
                <a:latin typeface="Sylfaen" panose="010A0502050306030303" pitchFamily="18" charset="0"/>
              </a:rPr>
              <a:t> </a:t>
            </a:r>
            <a:r>
              <a:rPr lang="en-US" sz="1700" dirty="0" err="1">
                <a:latin typeface="Sylfaen" panose="010A0502050306030303" pitchFamily="18" charset="0"/>
              </a:rPr>
              <a:t>ხელახლა</a:t>
            </a:r>
            <a:r>
              <a:rPr lang="en-US" sz="1700" dirty="0">
                <a:latin typeface="Sylfaen" panose="010A0502050306030303" pitchFamily="18" charset="0"/>
              </a:rPr>
              <a:t> </a:t>
            </a:r>
            <a:r>
              <a:rPr lang="en-US" sz="1700" dirty="0" err="1">
                <a:latin typeface="Sylfaen" panose="010A0502050306030303" pitchFamily="18" charset="0"/>
              </a:rPr>
              <a:t>გამოყენებამდე</a:t>
            </a:r>
            <a:r>
              <a:rPr lang="en-US" sz="1700" dirty="0">
                <a:latin typeface="Sylfaen" panose="010A0502050306030303" pitchFamily="18" charset="0"/>
              </a:rPr>
              <a:t>; </a:t>
            </a:r>
          </a:p>
          <a:p>
            <a:pPr marL="285750" indent="-285750" algn="just">
              <a:buFont typeface="Arial" panose="020B0604020202020204" pitchFamily="34" charset="0"/>
              <a:buChar char="•"/>
            </a:pPr>
            <a:r>
              <a:rPr lang="en-US" sz="1700" dirty="0" err="1">
                <a:latin typeface="Sylfaen" panose="010A0502050306030303" pitchFamily="18" charset="0"/>
              </a:rPr>
              <a:t>ნაყოფიერი</a:t>
            </a:r>
            <a:r>
              <a:rPr lang="en-US" sz="1700" dirty="0">
                <a:latin typeface="Sylfaen" panose="010A0502050306030303" pitchFamily="18" charset="0"/>
              </a:rPr>
              <a:t> </a:t>
            </a:r>
            <a:r>
              <a:rPr lang="en-US" sz="1700" dirty="0" err="1">
                <a:latin typeface="Sylfaen" panose="010A0502050306030303" pitchFamily="18" charset="0"/>
              </a:rPr>
              <a:t>ნიადაგის</a:t>
            </a:r>
            <a:r>
              <a:rPr lang="en-US" sz="1700" dirty="0">
                <a:latin typeface="Sylfaen" panose="010A0502050306030303" pitchFamily="18" charset="0"/>
              </a:rPr>
              <a:t> </a:t>
            </a:r>
            <a:r>
              <a:rPr lang="en-US" sz="1700" dirty="0" err="1">
                <a:latin typeface="Sylfaen" panose="010A0502050306030303" pitchFamily="18" charset="0"/>
              </a:rPr>
              <a:t>ფენის</a:t>
            </a:r>
            <a:r>
              <a:rPr lang="en-US" sz="1700" dirty="0">
                <a:latin typeface="Sylfaen" panose="010A0502050306030303" pitchFamily="18" charset="0"/>
              </a:rPr>
              <a:t> </a:t>
            </a:r>
            <a:r>
              <a:rPr lang="en-US" sz="1700" dirty="0" err="1">
                <a:latin typeface="Sylfaen" panose="010A0502050306030303" pitchFamily="18" charset="0"/>
              </a:rPr>
              <a:t>ხარისხის</a:t>
            </a:r>
            <a:r>
              <a:rPr lang="en-US" sz="1700" dirty="0">
                <a:latin typeface="Sylfaen" panose="010A0502050306030303" pitchFamily="18" charset="0"/>
              </a:rPr>
              <a:t> </a:t>
            </a:r>
            <a:r>
              <a:rPr lang="en-US" sz="1700" dirty="0" err="1">
                <a:latin typeface="Sylfaen" panose="010A0502050306030303" pitchFamily="18" charset="0"/>
              </a:rPr>
              <a:t>შენარჩუნებისთვის</a:t>
            </a:r>
            <a:r>
              <a:rPr lang="en-US" sz="1700" dirty="0">
                <a:latin typeface="Sylfaen" panose="010A0502050306030303" pitchFamily="18" charset="0"/>
              </a:rPr>
              <a:t> </a:t>
            </a:r>
            <a:r>
              <a:rPr lang="en-US" sz="1700" b="1" dirty="0" err="1">
                <a:latin typeface="Sylfaen" panose="010A0502050306030303" pitchFamily="18" charset="0"/>
              </a:rPr>
              <a:t>ნაყოფიერი</a:t>
            </a:r>
            <a:r>
              <a:rPr lang="en-US" sz="1700" b="1" dirty="0">
                <a:latin typeface="Sylfaen" panose="010A0502050306030303" pitchFamily="18" charset="0"/>
              </a:rPr>
              <a:t> </a:t>
            </a:r>
            <a:r>
              <a:rPr lang="en-US" sz="1700" b="1" dirty="0" err="1">
                <a:latin typeface="Sylfaen" panose="010A0502050306030303" pitchFamily="18" charset="0"/>
              </a:rPr>
              <a:t>ნიადაგის</a:t>
            </a:r>
            <a:r>
              <a:rPr lang="en-US" sz="1700" b="1" dirty="0">
                <a:latin typeface="Sylfaen" panose="010A0502050306030303" pitchFamily="18" charset="0"/>
              </a:rPr>
              <a:t> </a:t>
            </a:r>
            <a:r>
              <a:rPr lang="en-US" sz="1700" b="1" dirty="0" err="1">
                <a:latin typeface="Sylfaen" panose="010A0502050306030303" pitchFamily="18" charset="0"/>
              </a:rPr>
              <a:t>ქვენიადაგისგან</a:t>
            </a:r>
            <a:r>
              <a:rPr lang="en-US" sz="1700" b="1" dirty="0">
                <a:latin typeface="Sylfaen" panose="010A0502050306030303" pitchFamily="18" charset="0"/>
              </a:rPr>
              <a:t> </a:t>
            </a:r>
            <a:r>
              <a:rPr lang="en-US" sz="1700" b="1" dirty="0" err="1">
                <a:latin typeface="Sylfaen" panose="010A0502050306030303" pitchFamily="18" charset="0"/>
              </a:rPr>
              <a:t>განცალკევებით</a:t>
            </a:r>
            <a:r>
              <a:rPr lang="en-US" sz="1700" b="1" dirty="0">
                <a:latin typeface="Sylfaen" panose="010A0502050306030303" pitchFamily="18" charset="0"/>
              </a:rPr>
              <a:t> </a:t>
            </a:r>
            <a:r>
              <a:rPr lang="en-US" sz="1700" b="1" dirty="0" err="1">
                <a:latin typeface="Sylfaen" panose="010A0502050306030303" pitchFamily="18" charset="0"/>
              </a:rPr>
              <a:t>დასაწყობება</a:t>
            </a:r>
            <a:r>
              <a:rPr lang="en-US" sz="1700" b="1" dirty="0">
                <a:latin typeface="Sylfaen" panose="010A0502050306030303" pitchFamily="18" charset="0"/>
              </a:rPr>
              <a:t>, </a:t>
            </a:r>
            <a:r>
              <a:rPr lang="en-US" sz="1700" b="1" dirty="0" err="1">
                <a:latin typeface="Sylfaen" panose="010A0502050306030303" pitchFamily="18" charset="0"/>
              </a:rPr>
              <a:t>მათი</a:t>
            </a:r>
            <a:r>
              <a:rPr lang="en-US" sz="1700" b="1" dirty="0">
                <a:latin typeface="Sylfaen" panose="010A0502050306030303" pitchFamily="18" charset="0"/>
              </a:rPr>
              <a:t> </a:t>
            </a:r>
            <a:r>
              <a:rPr lang="en-US" sz="1700" b="1" dirty="0" err="1">
                <a:latin typeface="Sylfaen" panose="010A0502050306030303" pitchFamily="18" charset="0"/>
              </a:rPr>
              <a:t>შერევის</a:t>
            </a:r>
            <a:r>
              <a:rPr lang="en-US" sz="1700" b="1" dirty="0">
                <a:latin typeface="Sylfaen" panose="010A0502050306030303" pitchFamily="18" charset="0"/>
              </a:rPr>
              <a:t> </a:t>
            </a:r>
            <a:r>
              <a:rPr lang="en-US" sz="1700" b="1" dirty="0" err="1">
                <a:latin typeface="Sylfaen" panose="010A0502050306030303" pitchFamily="18" charset="0"/>
              </a:rPr>
              <a:t>თავიდან</a:t>
            </a:r>
            <a:r>
              <a:rPr lang="en-US" sz="1700" b="1" dirty="0">
                <a:latin typeface="Sylfaen" panose="010A0502050306030303" pitchFamily="18" charset="0"/>
              </a:rPr>
              <a:t> </a:t>
            </a:r>
            <a:r>
              <a:rPr lang="en-US" sz="1700" b="1" dirty="0" err="1">
                <a:latin typeface="Sylfaen" panose="010A0502050306030303" pitchFamily="18" charset="0"/>
              </a:rPr>
              <a:t>ასაცილებლად</a:t>
            </a:r>
            <a:r>
              <a:rPr lang="en-US" sz="1700" b="1" dirty="0">
                <a:latin typeface="Sylfaen" panose="010A0502050306030303" pitchFamily="18" charset="0"/>
              </a:rPr>
              <a:t>;. </a:t>
            </a:r>
          </a:p>
          <a:p>
            <a:pPr marL="285750" indent="-285750" algn="just">
              <a:buFont typeface="Arial" panose="020B0604020202020204" pitchFamily="34" charset="0"/>
              <a:buChar char="•"/>
            </a:pPr>
            <a:r>
              <a:rPr lang="en-US" sz="1700" dirty="0" err="1">
                <a:latin typeface="Sylfaen" panose="010A0502050306030303" pitchFamily="18" charset="0"/>
              </a:rPr>
              <a:t>ნაყოფიერი</a:t>
            </a:r>
            <a:r>
              <a:rPr lang="en-US" sz="1700" dirty="0">
                <a:latin typeface="Sylfaen" panose="010A0502050306030303" pitchFamily="18" charset="0"/>
              </a:rPr>
              <a:t> </a:t>
            </a:r>
            <a:r>
              <a:rPr lang="en-US" sz="1700" dirty="0" err="1">
                <a:latin typeface="Sylfaen" panose="010A0502050306030303" pitchFamily="18" charset="0"/>
              </a:rPr>
              <a:t>ნიადაგი</a:t>
            </a:r>
            <a:r>
              <a:rPr lang="en-US" sz="1700" dirty="0">
                <a:latin typeface="Sylfaen" panose="010A0502050306030303" pitchFamily="18" charset="0"/>
              </a:rPr>
              <a:t> </a:t>
            </a:r>
            <a:r>
              <a:rPr lang="en-US" sz="1700" dirty="0" err="1">
                <a:latin typeface="Sylfaen" panose="010A0502050306030303" pitchFamily="18" charset="0"/>
              </a:rPr>
              <a:t>მოიხსნა-დასაწყობებისას</a:t>
            </a:r>
            <a:r>
              <a:rPr lang="en-US" sz="1700" dirty="0">
                <a:latin typeface="Sylfaen" panose="010A0502050306030303" pitchFamily="18" charset="0"/>
              </a:rPr>
              <a:t> </a:t>
            </a:r>
            <a:r>
              <a:rPr lang="en-US" sz="1700" dirty="0" err="1">
                <a:latin typeface="Sylfaen" panose="010A0502050306030303" pitchFamily="18" charset="0"/>
              </a:rPr>
              <a:t>მოქმედი</a:t>
            </a:r>
            <a:r>
              <a:rPr lang="en-US" sz="1700" dirty="0">
                <a:latin typeface="Sylfaen" panose="010A0502050306030303" pitchFamily="18" charset="0"/>
              </a:rPr>
              <a:t> </a:t>
            </a:r>
            <a:r>
              <a:rPr lang="en-US" sz="1700" dirty="0" err="1">
                <a:latin typeface="Sylfaen" panose="010A0502050306030303" pitchFamily="18" charset="0"/>
              </a:rPr>
              <a:t>ნორმების</a:t>
            </a:r>
            <a:r>
              <a:rPr lang="en-US" sz="1700" dirty="0">
                <a:latin typeface="Sylfaen" panose="010A0502050306030303" pitchFamily="18" charset="0"/>
              </a:rPr>
              <a:t> დაცვა</a:t>
            </a:r>
            <a:r>
              <a:rPr lang="ka-GE" sz="1700" dirty="0">
                <a:latin typeface="Sylfaen" panose="010A0502050306030303" pitchFamily="18" charset="0"/>
              </a:rPr>
              <a:t> და სხვ.</a:t>
            </a:r>
            <a:endParaRPr lang="en-US" sz="1700" dirty="0">
              <a:latin typeface="Sylfaen" panose="010A0502050306030303" pitchFamily="18" charset="0"/>
            </a:endParaRPr>
          </a:p>
        </p:txBody>
      </p:sp>
      <p:sp>
        <p:nvSpPr>
          <p:cNvPr id="8" name="Rectangle 7"/>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Tree>
    <p:extLst>
      <p:ext uri="{BB962C8B-B14F-4D97-AF65-F5344CB8AC3E}">
        <p14:creationId xmlns:p14="http://schemas.microsoft.com/office/powerpoint/2010/main" val="1507923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18</a:t>
            </a:fld>
            <a:endParaRPr lang="en-US" dirty="0"/>
          </a:p>
        </p:txBody>
      </p:sp>
      <p:sp>
        <p:nvSpPr>
          <p:cNvPr id="7" name="Rectangle 6"/>
          <p:cNvSpPr/>
          <p:nvPr/>
        </p:nvSpPr>
        <p:spPr>
          <a:xfrm>
            <a:off x="0" y="650404"/>
            <a:ext cx="12192000" cy="400110"/>
          </a:xfrm>
          <a:prstGeom prst="rect">
            <a:avLst/>
          </a:prstGeom>
        </p:spPr>
        <p:txBody>
          <a:bodyPr wrap="square">
            <a:spAutoFit/>
          </a:bodyPr>
          <a:lstStyle/>
          <a:p>
            <a:pPr marL="285750" indent="-285750" algn="just">
              <a:buFont typeface="Wingdings" panose="05000000000000000000" pitchFamily="2" charset="2"/>
              <a:buChar char="v"/>
            </a:pPr>
            <a:r>
              <a:rPr lang="ka-GE" sz="2000" b="1" dirty="0"/>
              <a:t>ზემოქმედება ბუნებრივ გარემოზე</a:t>
            </a:r>
            <a:endParaRPr lang="en-US" sz="2000" b="1" dirty="0"/>
          </a:p>
        </p:txBody>
      </p:sp>
      <p:sp>
        <p:nvSpPr>
          <p:cNvPr id="2" name="Rectangle 1"/>
          <p:cNvSpPr/>
          <p:nvPr/>
        </p:nvSpPr>
        <p:spPr>
          <a:xfrm>
            <a:off x="0" y="1322113"/>
            <a:ext cx="11793415" cy="3754874"/>
          </a:xfrm>
          <a:prstGeom prst="rect">
            <a:avLst/>
          </a:prstGeom>
        </p:spPr>
        <p:txBody>
          <a:bodyPr wrap="square">
            <a:spAutoFit/>
          </a:bodyPr>
          <a:lstStyle/>
          <a:p>
            <a:pPr marL="285750" indent="-285750" algn="just">
              <a:buFont typeface="Wingdings" panose="05000000000000000000" pitchFamily="2" charset="2"/>
              <a:buChar char="q"/>
            </a:pPr>
            <a:r>
              <a:rPr lang="ka-GE" sz="2000" dirty="0"/>
              <a:t>პროექტის სხვადასხვა ეტაპზე ადგილი ექნება ზემოქმედებას </a:t>
            </a:r>
            <a:r>
              <a:rPr lang="ka-GE" sz="2000" b="1" dirty="0"/>
              <a:t>ბიოლოგიურ გარემოზე </a:t>
            </a:r>
            <a:r>
              <a:rPr lang="ka-GE" sz="2000" dirty="0"/>
              <a:t>(მცენარეულ საფარზე, ხმელეთის და წყლის ცხოველთა სამყაროზე).  </a:t>
            </a:r>
          </a:p>
          <a:p>
            <a:pPr marL="285750" indent="-285750" algn="just">
              <a:buFont typeface="Wingdings" panose="05000000000000000000" pitchFamily="2" charset="2"/>
              <a:buChar char="q"/>
            </a:pPr>
            <a:endParaRPr lang="ka-GE" sz="2000" dirty="0"/>
          </a:p>
          <a:p>
            <a:pPr marL="285750" indent="-285750" algn="just">
              <a:buFont typeface="Wingdings" panose="05000000000000000000" pitchFamily="2" charset="2"/>
              <a:buChar char="Ø"/>
            </a:pPr>
            <a:r>
              <a:rPr lang="ka-GE" sz="2000" b="1" dirty="0"/>
              <a:t>მცენარეული საფარი/ფლორა - გავლენა მცენარეულ საფარზე  დაკავშირებულია:</a:t>
            </a:r>
            <a:r>
              <a:rPr lang="ka-GE" sz="2000" dirty="0"/>
              <a:t> </a:t>
            </a:r>
          </a:p>
          <a:p>
            <a:pPr marL="285750" indent="-285750" algn="just">
              <a:buFont typeface="Wingdings" panose="05000000000000000000" pitchFamily="2" charset="2"/>
              <a:buChar char="Ø"/>
            </a:pPr>
            <a:endParaRPr lang="ka-GE" sz="2000" dirty="0"/>
          </a:p>
          <a:p>
            <a:pPr marL="285750" indent="-285750" algn="just">
              <a:buFont typeface="Arial" panose="020B0604020202020204" pitchFamily="34" charset="0"/>
              <a:buChar char="•"/>
            </a:pPr>
            <a:r>
              <a:rPr lang="ka-GE" sz="2000" dirty="0"/>
              <a:t>გასხვისების ზოლში მცენარეული საფარის </a:t>
            </a:r>
            <a:r>
              <a:rPr lang="ka-GE" sz="2000" dirty="0" err="1"/>
              <a:t>მოცილებასთან</a:t>
            </a:r>
            <a:r>
              <a:rPr lang="ka-GE" sz="2000" dirty="0"/>
              <a:t>;</a:t>
            </a:r>
          </a:p>
          <a:p>
            <a:pPr marL="285750" indent="-285750" algn="just">
              <a:buFont typeface="Arial" panose="020B0604020202020204" pitchFamily="34" charset="0"/>
              <a:buChar char="•"/>
            </a:pPr>
            <a:r>
              <a:rPr lang="ka-GE" sz="2000" dirty="0"/>
              <a:t>ნიადაგის </a:t>
            </a:r>
            <a:r>
              <a:rPr lang="ka-GE" sz="2000" dirty="0" err="1"/>
              <a:t>დატკეპნასთან</a:t>
            </a:r>
            <a:r>
              <a:rPr lang="ka-GE" sz="2000" dirty="0"/>
              <a:t> და დაბინძურებასთან - რამაც შეიძლება დააზიანოს არსებული მცენარეული საფარი და ხელი შეუშალოს მოზარდ-აღმონაცენს; </a:t>
            </a:r>
          </a:p>
          <a:p>
            <a:pPr marL="285750" indent="-285750" algn="just">
              <a:buFont typeface="Arial" panose="020B0604020202020204" pitchFamily="34" charset="0"/>
              <a:buChar char="•"/>
            </a:pPr>
            <a:r>
              <a:rPr lang="ka-GE" sz="2000" dirty="0"/>
              <a:t>მიწის ზედაპირის ხელოვნური საფარით შეცვლასთან - რის შედეგადაც იკარგება მცენარეული საფარისთვის „ხელმისაწვდომი‟ ფართობები; </a:t>
            </a:r>
          </a:p>
          <a:p>
            <a:pPr marL="285750" indent="-285750" algn="just">
              <a:buFont typeface="Arial" panose="020B0604020202020204" pitchFamily="34" charset="0"/>
              <a:buChar char="•"/>
            </a:pPr>
            <a:r>
              <a:rPr lang="ka-GE" sz="2000" dirty="0"/>
              <a:t> მცენარეული საფარის მოხსნის შედეგად ეროზიული პროცესების რისკის ამაღლებასთან</a:t>
            </a:r>
            <a:r>
              <a:rPr lang="ka-GE" dirty="0"/>
              <a:t>.</a:t>
            </a:r>
          </a:p>
          <a:p>
            <a:pPr algn="just"/>
            <a:r>
              <a:rPr lang="ka-GE" dirty="0"/>
              <a:t>  </a:t>
            </a:r>
          </a:p>
        </p:txBody>
      </p:sp>
      <p:sp>
        <p:nvSpPr>
          <p:cNvPr id="6" name="Rectangle 5"/>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Tree>
    <p:extLst>
      <p:ext uri="{BB962C8B-B14F-4D97-AF65-F5344CB8AC3E}">
        <p14:creationId xmlns:p14="http://schemas.microsoft.com/office/powerpoint/2010/main" val="332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19</a:t>
            </a:fld>
            <a:endParaRPr lang="en-US" dirty="0"/>
          </a:p>
        </p:txBody>
      </p:sp>
      <p:sp>
        <p:nvSpPr>
          <p:cNvPr id="7" name="Rectangle 6"/>
          <p:cNvSpPr/>
          <p:nvPr/>
        </p:nvSpPr>
        <p:spPr>
          <a:xfrm>
            <a:off x="0" y="650404"/>
            <a:ext cx="12192000" cy="400110"/>
          </a:xfrm>
          <a:prstGeom prst="rect">
            <a:avLst/>
          </a:prstGeom>
        </p:spPr>
        <p:txBody>
          <a:bodyPr wrap="square">
            <a:spAutoFit/>
          </a:bodyPr>
          <a:lstStyle/>
          <a:p>
            <a:pPr marL="285750" indent="-285750" algn="just">
              <a:buFont typeface="Wingdings" panose="05000000000000000000" pitchFamily="2" charset="2"/>
              <a:buChar char="v"/>
            </a:pPr>
            <a:r>
              <a:rPr lang="ka-GE" sz="2000" b="1" dirty="0"/>
              <a:t>ზემოქმედება ბუნებრივ გარემოზე</a:t>
            </a:r>
            <a:endParaRPr lang="en-US" sz="2000" b="1" dirty="0"/>
          </a:p>
        </p:txBody>
      </p:sp>
      <p:sp>
        <p:nvSpPr>
          <p:cNvPr id="2" name="Rectangle 1"/>
          <p:cNvSpPr/>
          <p:nvPr/>
        </p:nvSpPr>
        <p:spPr>
          <a:xfrm>
            <a:off x="175846" y="1440158"/>
            <a:ext cx="11570677" cy="3170099"/>
          </a:xfrm>
          <a:prstGeom prst="rect">
            <a:avLst/>
          </a:prstGeom>
        </p:spPr>
        <p:txBody>
          <a:bodyPr wrap="square">
            <a:spAutoFit/>
          </a:bodyPr>
          <a:lstStyle/>
          <a:p>
            <a:pPr marL="285750" indent="-285750">
              <a:buFont typeface="Wingdings" panose="05000000000000000000" pitchFamily="2" charset="2"/>
              <a:buChar char="Ø"/>
            </a:pPr>
            <a:r>
              <a:rPr lang="ka-GE" sz="2000" b="1" dirty="0"/>
              <a:t>ფაუნა - </a:t>
            </a:r>
            <a:r>
              <a:rPr lang="ka-GE" sz="2000" dirty="0"/>
              <a:t>მშენებლობის გავლენა ფაუნაზე ზოგადად მოიცავს:</a:t>
            </a:r>
          </a:p>
          <a:p>
            <a:pPr marL="285750" indent="-285750">
              <a:buFont typeface="Wingdings" panose="05000000000000000000" pitchFamily="2" charset="2"/>
              <a:buChar char="Ø"/>
            </a:pPr>
            <a:endParaRPr lang="ka-GE" sz="2000" dirty="0"/>
          </a:p>
          <a:p>
            <a:pPr marL="285750" indent="-285750">
              <a:buFont typeface="Arial" panose="020B0604020202020204" pitchFamily="34" charset="0"/>
              <a:buChar char="•"/>
            </a:pPr>
            <a:r>
              <a:rPr lang="ka-GE" sz="2000" dirty="0"/>
              <a:t>მცენარეული საფარის მოცილების შედეგად </a:t>
            </a:r>
            <a:r>
              <a:rPr lang="ka-GE" sz="2000" b="1" dirty="0"/>
              <a:t>თავშესაფრის დაკარგვას</a:t>
            </a:r>
            <a:r>
              <a:rPr lang="ka-GE" sz="2000" dirty="0"/>
              <a:t>; </a:t>
            </a:r>
          </a:p>
          <a:p>
            <a:pPr marL="285750" indent="-285750">
              <a:buFont typeface="Arial" panose="020B0604020202020204" pitchFamily="34" charset="0"/>
              <a:buChar char="•"/>
            </a:pPr>
            <a:r>
              <a:rPr lang="ka-GE" sz="2000" b="1" dirty="0"/>
              <a:t>საგზაო ავარიებით </a:t>
            </a:r>
            <a:r>
              <a:rPr lang="ka-GE" sz="2000" dirty="0"/>
              <a:t>გამოწვეულ ცხოველთა </a:t>
            </a:r>
            <a:r>
              <a:rPr lang="ka-GE" sz="2000" b="1" dirty="0"/>
              <a:t>დაღუპვას; </a:t>
            </a:r>
          </a:p>
          <a:p>
            <a:pPr marL="285750" indent="-285750">
              <a:buFont typeface="Arial" panose="020B0604020202020204" pitchFamily="34" charset="0"/>
              <a:buChar char="•"/>
            </a:pPr>
            <a:r>
              <a:rPr lang="ka-GE" sz="2000" dirty="0"/>
              <a:t>წყლის </a:t>
            </a:r>
            <a:r>
              <a:rPr lang="ka-GE" sz="2000" b="1" dirty="0" err="1"/>
              <a:t>სიმღვრივის</a:t>
            </a:r>
            <a:r>
              <a:rPr lang="ka-GE" sz="2000" b="1" dirty="0"/>
              <a:t> მომატებით/დაბინძურებით </a:t>
            </a:r>
            <a:r>
              <a:rPr lang="ka-GE" sz="2000" dirty="0"/>
              <a:t>(მდინარის გადაკვეთებში) გამოწვეულ ზემოქმედებას </a:t>
            </a:r>
            <a:r>
              <a:rPr lang="ka-GE" sz="2000" b="1" dirty="0"/>
              <a:t>წყლის ბინადრებზე; </a:t>
            </a:r>
          </a:p>
          <a:p>
            <a:pPr marL="285750" indent="-285750">
              <a:buFont typeface="Arial" panose="020B0604020202020204" pitchFamily="34" charset="0"/>
              <a:buChar char="•"/>
            </a:pPr>
            <a:r>
              <a:rPr lang="ka-GE" sz="2000" dirty="0"/>
              <a:t>დაღვრილი საწვავის/ზეთის, ნარჩენების არასათანადო მართვის შედეგად დაბინძურებული ნიადაგითა და/ან წყლით გამოწვეულ </a:t>
            </a:r>
            <a:r>
              <a:rPr lang="ka-GE" sz="2000" b="1" dirty="0"/>
              <a:t>არაპირდაპირ ზემოქმედებას</a:t>
            </a:r>
            <a:r>
              <a:rPr lang="ka-GE" sz="2000" dirty="0"/>
              <a:t>. </a:t>
            </a:r>
          </a:p>
          <a:p>
            <a:pPr marL="285750" indent="-285750">
              <a:buFont typeface="Arial" panose="020B0604020202020204" pitchFamily="34" charset="0"/>
              <a:buChar char="•"/>
            </a:pPr>
            <a:r>
              <a:rPr lang="ka-GE" sz="2000" dirty="0"/>
              <a:t>ნიადაგის დატკეპნის, გზის საფარის მოწყობისას მიწის ზედაპირის „დახურვის“ გამო პოტენციურ ზემოქმედებას </a:t>
            </a:r>
            <a:r>
              <a:rPr lang="ka-GE" sz="2000" dirty="0" err="1"/>
              <a:t>უხერხემლმოებზე</a:t>
            </a:r>
            <a:r>
              <a:rPr lang="ka-GE" sz="2000" dirty="0"/>
              <a:t> და სხვ.</a:t>
            </a:r>
          </a:p>
        </p:txBody>
      </p:sp>
      <p:sp>
        <p:nvSpPr>
          <p:cNvPr id="6" name="Rectangle 5"/>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Tree>
    <p:extLst>
      <p:ext uri="{BB962C8B-B14F-4D97-AF65-F5344CB8AC3E}">
        <p14:creationId xmlns:p14="http://schemas.microsoft.com/office/powerpoint/2010/main" val="282397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2</a:t>
            </a:fld>
            <a:endParaRPr lang="en-US" dirty="0"/>
          </a:p>
        </p:txBody>
      </p:sp>
      <p:sp>
        <p:nvSpPr>
          <p:cNvPr id="9" name="Shape 943"/>
          <p:cNvSpPr txBox="1">
            <a:spLocks/>
          </p:cNvSpPr>
          <p:nvPr/>
        </p:nvSpPr>
        <p:spPr>
          <a:xfrm>
            <a:off x="0" y="244435"/>
            <a:ext cx="12192000" cy="488873"/>
          </a:xfrm>
          <a:prstGeom prst="rect">
            <a:avLst/>
          </a:prstGeom>
        </p:spPr>
        <p:txBody>
          <a:bodyPr vert="horz"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hangingPunct="0"/>
            <a:r>
              <a:rPr lang="ka-GE" sz="2400" b="1" dirty="0">
                <a:effectLst>
                  <a:outerShdw blurRad="38100" dist="38100" dir="2700000" algn="tl">
                    <a:srgbClr val="C0C0C0"/>
                  </a:outerShdw>
                </a:effectLst>
                <a:cs typeface="Arial" charset="0"/>
              </a:rPr>
              <a:t>მდ. ჭანისწყალზე არსებული სახიდე გადასასვლელის ნაცვლად ახალი სახიდე გადასასვლელი მშენებლობის პროექტი</a:t>
            </a:r>
            <a:endParaRPr lang="en-US" sz="2400" b="1" dirty="0">
              <a:effectLst>
                <a:outerShdw blurRad="38100" dist="38100" dir="2700000" algn="tl">
                  <a:srgbClr val="C0C0C0"/>
                </a:outerShdw>
              </a:effectLst>
              <a:latin typeface="Sylfaen" pitchFamily="18" charset="0"/>
              <a:cs typeface="Arial" charset="0"/>
            </a:endParaRPr>
          </a:p>
        </p:txBody>
      </p:sp>
      <p:sp>
        <p:nvSpPr>
          <p:cNvPr id="3" name="Rectangle 2"/>
          <p:cNvSpPr/>
          <p:nvPr/>
        </p:nvSpPr>
        <p:spPr>
          <a:xfrm>
            <a:off x="0" y="1203041"/>
            <a:ext cx="12192000" cy="1015663"/>
          </a:xfrm>
          <a:prstGeom prst="rect">
            <a:avLst/>
          </a:prstGeom>
        </p:spPr>
        <p:txBody>
          <a:bodyPr wrap="square">
            <a:spAutoFit/>
          </a:bodyPr>
          <a:lstStyle/>
          <a:p>
            <a:pPr marL="285750" indent="-285750" algn="just">
              <a:buFont typeface="Arial" panose="020B0604020202020204" pitchFamily="34" charset="0"/>
              <a:buChar char="•"/>
            </a:pPr>
            <a:r>
              <a:rPr lang="de-LU" sz="2000" dirty="0"/>
              <a:t>ქვეყნის ეკონომიკური განვითარების თვალსაზრისით ინფრასტრუქტურის განვითარებას უმთავრესი როლი ენიჭება, ამ მხრივ კი, როგორც სახელმწიფო ასევე ადგილობრივი მნიშვნელობის საგზაო ქსელის </a:t>
            </a:r>
            <a:r>
              <a:rPr lang="de-LU" sz="2000" dirty="0" smtClean="0"/>
              <a:t>გაუმჯობესება</a:t>
            </a:r>
            <a:r>
              <a:rPr lang="ka-GE" sz="2000" dirty="0" smtClean="0"/>
              <a:t> და ხიდების მშენებლობა</a:t>
            </a:r>
            <a:r>
              <a:rPr lang="de-LU" sz="2000" dirty="0" smtClean="0"/>
              <a:t> </a:t>
            </a:r>
            <a:r>
              <a:rPr lang="de-LU" sz="2000" dirty="0"/>
              <a:t>მნიშვნელოვან ფაქტორებს განაპირობებს. </a:t>
            </a:r>
            <a:endParaRPr lang="en-US" sz="2000" dirty="0"/>
          </a:p>
        </p:txBody>
      </p:sp>
      <p:sp>
        <p:nvSpPr>
          <p:cNvPr id="2" name="Rectangle 1"/>
          <p:cNvSpPr/>
          <p:nvPr/>
        </p:nvSpPr>
        <p:spPr>
          <a:xfrm>
            <a:off x="0" y="3480211"/>
            <a:ext cx="12192000" cy="707886"/>
          </a:xfrm>
          <a:prstGeom prst="rect">
            <a:avLst/>
          </a:prstGeom>
        </p:spPr>
        <p:txBody>
          <a:bodyPr wrap="square">
            <a:spAutoFit/>
          </a:bodyPr>
          <a:lstStyle/>
          <a:p>
            <a:pPr marL="342900" indent="-342900" algn="just">
              <a:buFont typeface="Arial" panose="020B0604020202020204" pitchFamily="34" charset="0"/>
              <a:buChar char="•"/>
            </a:pPr>
            <a:r>
              <a:rPr lang="ka-GE" sz="2000" dirty="0"/>
              <a:t>პროექტის მნიშვნელოვანია, როგორც </a:t>
            </a:r>
            <a:r>
              <a:rPr lang="ka-GE" sz="2000" b="1" dirty="0"/>
              <a:t>ადგილობრივების  გადაადგილებისთვის,</a:t>
            </a:r>
            <a:r>
              <a:rPr lang="ka-GE" sz="2000" dirty="0"/>
              <a:t> ისე რეგიონის ეკონომიკური აქტივობიდან გამომდინარე </a:t>
            </a:r>
            <a:r>
              <a:rPr lang="ka-GE" sz="2000" b="1" dirty="0"/>
              <a:t>ტურიზმისთვის</a:t>
            </a:r>
            <a:r>
              <a:rPr lang="ka-GE" sz="2000" dirty="0"/>
              <a:t>.</a:t>
            </a:r>
            <a:endParaRPr lang="en-US" sz="2000" dirty="0"/>
          </a:p>
        </p:txBody>
      </p:sp>
      <p:sp>
        <p:nvSpPr>
          <p:cNvPr id="4" name="Rectangle 3"/>
          <p:cNvSpPr/>
          <p:nvPr/>
        </p:nvSpPr>
        <p:spPr>
          <a:xfrm>
            <a:off x="0" y="2468974"/>
            <a:ext cx="12192000" cy="707886"/>
          </a:xfrm>
          <a:prstGeom prst="rect">
            <a:avLst/>
          </a:prstGeom>
        </p:spPr>
        <p:txBody>
          <a:bodyPr wrap="square">
            <a:spAutoFit/>
          </a:bodyPr>
          <a:lstStyle/>
          <a:p>
            <a:pPr marL="285750" indent="-285750" algn="just">
              <a:buFont typeface="Arial" panose="020B0604020202020204" pitchFamily="34" charset="0"/>
              <a:buChar char="•"/>
            </a:pPr>
            <a:r>
              <a:rPr lang="ka-GE" sz="2000" dirty="0"/>
              <a:t>სატრანსპორტო სექტორის განვითარება აუცილებელია სათანადო ეკონომიკური ზრდისთვის, და საქართველოს მოსახლეობის ცხოვრების პირობების გასაუმჯობესებლად.</a:t>
            </a:r>
            <a:endParaRPr lang="en-US" sz="2000" dirty="0"/>
          </a:p>
        </p:txBody>
      </p:sp>
    </p:spTree>
    <p:extLst>
      <p:ext uri="{BB962C8B-B14F-4D97-AF65-F5344CB8AC3E}">
        <p14:creationId xmlns:p14="http://schemas.microsoft.com/office/powerpoint/2010/main" val="406660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20</a:t>
            </a:fld>
            <a:endParaRPr lang="en-US" dirty="0"/>
          </a:p>
        </p:txBody>
      </p:sp>
      <p:sp>
        <p:nvSpPr>
          <p:cNvPr id="7" name="Rectangle 6"/>
          <p:cNvSpPr/>
          <p:nvPr/>
        </p:nvSpPr>
        <p:spPr>
          <a:xfrm>
            <a:off x="152399" y="461665"/>
            <a:ext cx="12192000" cy="369332"/>
          </a:xfrm>
          <a:prstGeom prst="rect">
            <a:avLst/>
          </a:prstGeom>
        </p:spPr>
        <p:txBody>
          <a:bodyPr wrap="square">
            <a:spAutoFit/>
          </a:bodyPr>
          <a:lstStyle/>
          <a:p>
            <a:pPr marL="285750" indent="-285750" algn="just">
              <a:buFont typeface="Wingdings" panose="05000000000000000000" pitchFamily="2" charset="2"/>
              <a:buChar char="v"/>
            </a:pPr>
            <a:r>
              <a:rPr lang="ka-GE" b="1" dirty="0"/>
              <a:t>შემარბილებელი ღონისძიებები</a:t>
            </a:r>
            <a:endParaRPr lang="en-US" b="1" dirty="0"/>
          </a:p>
        </p:txBody>
      </p:sp>
      <p:sp>
        <p:nvSpPr>
          <p:cNvPr id="3" name="Rectangle 2"/>
          <p:cNvSpPr/>
          <p:nvPr/>
        </p:nvSpPr>
        <p:spPr>
          <a:xfrm>
            <a:off x="1" y="830997"/>
            <a:ext cx="12063045" cy="6047809"/>
          </a:xfrm>
          <a:prstGeom prst="rect">
            <a:avLst/>
          </a:prstGeom>
        </p:spPr>
        <p:txBody>
          <a:bodyPr wrap="square">
            <a:spAutoFit/>
          </a:bodyPr>
          <a:lstStyle/>
          <a:p>
            <a:pPr marL="285750" indent="-285750" algn="just">
              <a:buFont typeface="Wingdings" panose="05000000000000000000" pitchFamily="2" charset="2"/>
              <a:buChar char="q"/>
            </a:pPr>
            <a:r>
              <a:rPr lang="ka-GE" dirty="0"/>
              <a:t>მოსამზადებელ და მშენებლობის ეტაპზე მცენარეულ საფარზე ზემოქმედების შემცირება/კონტროლი შესაძლებელი იქნება სამუშაოს სწორი დაგეგმვის და ისეთი შემარბილებელი ღონისძიებების გატარებით, როგორიცაა:  </a:t>
            </a:r>
          </a:p>
          <a:p>
            <a:pPr marL="285750" indent="-285750" algn="just">
              <a:buFont typeface="Arial" panose="020B0604020202020204" pitchFamily="34" charset="0"/>
              <a:buChar char="•"/>
            </a:pPr>
            <a:r>
              <a:rPr lang="ka-GE" dirty="0"/>
              <a:t>მისასვლელი გზების, მანქანა/დანადგარების სადგომების,  </a:t>
            </a:r>
            <a:r>
              <a:rPr lang="ka-GE" b="1" dirty="0"/>
              <a:t>საზღვრების მკაცრი დაცვა</a:t>
            </a:r>
            <a:r>
              <a:rPr lang="ka-GE" dirty="0"/>
              <a:t>; </a:t>
            </a:r>
          </a:p>
          <a:p>
            <a:pPr marL="285750" indent="-285750" algn="just">
              <a:buFont typeface="Arial" panose="020B0604020202020204" pitchFamily="34" charset="0"/>
              <a:buChar char="•"/>
            </a:pPr>
            <a:r>
              <a:rPr lang="ka-GE" dirty="0"/>
              <a:t>გადაადგილების დადგენილი </a:t>
            </a:r>
            <a:r>
              <a:rPr lang="ka-GE" b="1" dirty="0"/>
              <a:t>მარშრუტიდან გადახვევის აკრძალვა</a:t>
            </a:r>
            <a:r>
              <a:rPr lang="ka-GE" dirty="0"/>
              <a:t>; </a:t>
            </a:r>
          </a:p>
          <a:p>
            <a:pPr marL="285750" indent="-285750" algn="just">
              <a:buFont typeface="Arial" panose="020B0604020202020204" pitchFamily="34" charset="0"/>
              <a:buChar char="•"/>
            </a:pPr>
            <a:r>
              <a:rPr lang="ka-GE" b="1" dirty="0"/>
              <a:t>არსებული მცენარეული საფარის მაქსიმალური შენარჩუნება; </a:t>
            </a:r>
          </a:p>
          <a:p>
            <a:pPr marL="285750" indent="-285750" algn="just">
              <a:buFont typeface="Arial" panose="020B0604020202020204" pitchFamily="34" charset="0"/>
              <a:buChar char="•"/>
            </a:pPr>
            <a:r>
              <a:rPr lang="ka-GE" b="1" dirty="0"/>
              <a:t>ნარჩენების მართვა </a:t>
            </a:r>
            <a:r>
              <a:rPr lang="ka-GE" dirty="0"/>
              <a:t>- ტერიტორიის რეგულარული დასუფთავება, ნარჩენების მართვა ტიპის და კლასის შესაბამისად;  </a:t>
            </a:r>
          </a:p>
          <a:p>
            <a:pPr marL="285750" indent="-285750" algn="just">
              <a:buFont typeface="Arial" panose="020B0604020202020204" pitchFamily="34" charset="0"/>
              <a:buChar char="•"/>
            </a:pPr>
            <a:r>
              <a:rPr lang="ka-GE" b="1" dirty="0"/>
              <a:t>დარღვეული ტერიტორიების რეკულტივაცია </a:t>
            </a:r>
            <a:r>
              <a:rPr lang="ka-GE" dirty="0"/>
              <a:t>სამუშაოების დასრულების შემდეგ; </a:t>
            </a:r>
          </a:p>
          <a:p>
            <a:pPr marL="285750" indent="-285750" algn="just">
              <a:buFont typeface="Arial" panose="020B0604020202020204" pitchFamily="34" charset="0"/>
              <a:buChar char="•"/>
            </a:pPr>
            <a:r>
              <a:rPr lang="ka-GE" dirty="0"/>
              <a:t>სამუშაოების წარმოების დროს მონიტორინგის წარმოება. </a:t>
            </a:r>
          </a:p>
          <a:p>
            <a:pPr marL="285750" indent="-285750" algn="just">
              <a:buFont typeface="Arial" panose="020B0604020202020204" pitchFamily="34" charset="0"/>
              <a:buChar char="•"/>
            </a:pPr>
            <a:endParaRPr lang="ka-GE" dirty="0"/>
          </a:p>
          <a:p>
            <a:pPr marL="285750" indent="-285750" algn="just">
              <a:buFont typeface="Wingdings" panose="05000000000000000000" pitchFamily="2" charset="2"/>
              <a:buChar char="q"/>
            </a:pPr>
            <a:r>
              <a:rPr lang="ka-GE" b="1" dirty="0"/>
              <a:t>ფაუნაზე ზემოქმედების შესარბილებლად ექსპლოატაციის ეტაპზე გასათვალისწინებელია: </a:t>
            </a:r>
          </a:p>
          <a:p>
            <a:pPr marL="285750" indent="-285750" algn="just">
              <a:buFont typeface="Wingdings" panose="05000000000000000000" pitchFamily="2" charset="2"/>
              <a:buChar char="q"/>
            </a:pPr>
            <a:endParaRPr lang="ka-GE" sz="900" b="1" dirty="0"/>
          </a:p>
          <a:p>
            <a:pPr marL="285750" indent="-285750" algn="just">
              <a:buFont typeface="Arial" panose="020B0604020202020204" pitchFamily="34" charset="0"/>
              <a:buChar char="•"/>
            </a:pPr>
            <a:r>
              <a:rPr lang="ka-GE" dirty="0"/>
              <a:t>მცენარეული საფარზე, წყალზე, ნიადაგზე ზემოქმედების შესაბამისი შემარბილებელი ღონისძიებების გატარება; </a:t>
            </a:r>
          </a:p>
          <a:p>
            <a:pPr marL="285750" indent="-285750" algn="just">
              <a:buFont typeface="Arial" panose="020B0604020202020204" pitchFamily="34" charset="0"/>
              <a:buChar char="•"/>
            </a:pPr>
            <a:r>
              <a:rPr lang="ka-GE" dirty="0"/>
              <a:t>მანქანის </a:t>
            </a:r>
            <a:r>
              <a:rPr lang="ka-GE" b="1" dirty="0"/>
              <a:t>სიგნალის აკრძალვა </a:t>
            </a:r>
            <a:r>
              <a:rPr lang="ka-GE" dirty="0"/>
              <a:t>(გარდა უსაფრთხოებისთვის აუცილებელი შემთხვევებისა) ცხოველთა შეშფოთების თავიდან ასაცილებლად; </a:t>
            </a:r>
          </a:p>
          <a:p>
            <a:pPr marL="285750" indent="-285750" algn="just">
              <a:buFont typeface="Arial" panose="020B0604020202020204" pitchFamily="34" charset="0"/>
              <a:buChar char="•"/>
            </a:pPr>
            <a:r>
              <a:rPr lang="ka-GE" dirty="0"/>
              <a:t>სამუშაოს დაგეგმვის და წარმოებისას ცხოველთა (თევზის ჩათვლით) </a:t>
            </a:r>
            <a:r>
              <a:rPr lang="ka-GE" b="1" dirty="0"/>
              <a:t>სამყაროსთვის </a:t>
            </a:r>
            <a:r>
              <a:rPr lang="ka-GE" b="1" dirty="0" err="1"/>
              <a:t>სენსიტიური</a:t>
            </a:r>
            <a:r>
              <a:rPr lang="ka-GE" b="1" dirty="0"/>
              <a:t> პერიოდების გათვალისწინება;</a:t>
            </a:r>
          </a:p>
          <a:p>
            <a:pPr marL="285750" indent="-285750" algn="just">
              <a:buFont typeface="Arial" panose="020B0604020202020204" pitchFamily="34" charset="0"/>
              <a:buChar char="•"/>
            </a:pPr>
            <a:r>
              <a:rPr lang="ka-GE" dirty="0"/>
              <a:t>წყლისა და წყალზე დამოკიდებულ სახეობებზე შესაძლო ზემოქმედების კონტროლის მიზნით, ზემოქმედების თავიდან აცილებასა და საჭიროების შემთხვევაში საკომპენსაციო  ღონისძიებების განსასაზღვრად  მოკლევადიანი (მშენებლობის პერიოდით შემოსაზღვრული) მონიტორინგის წარმოება;  </a:t>
            </a:r>
          </a:p>
        </p:txBody>
      </p:sp>
      <p:sp>
        <p:nvSpPr>
          <p:cNvPr id="6" name="Rectangle 5"/>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Tree>
    <p:extLst>
      <p:ext uri="{BB962C8B-B14F-4D97-AF65-F5344CB8AC3E}">
        <p14:creationId xmlns:p14="http://schemas.microsoft.com/office/powerpoint/2010/main" val="3368643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21</a:t>
            </a:fld>
            <a:endParaRPr lang="en-US" dirty="0"/>
          </a:p>
        </p:txBody>
      </p:sp>
      <p:sp>
        <p:nvSpPr>
          <p:cNvPr id="3" name="Rectangle 2"/>
          <p:cNvSpPr/>
          <p:nvPr/>
        </p:nvSpPr>
        <p:spPr>
          <a:xfrm>
            <a:off x="0" y="1706456"/>
            <a:ext cx="9310562" cy="1938992"/>
          </a:xfrm>
          <a:prstGeom prst="rect">
            <a:avLst/>
          </a:prstGeom>
        </p:spPr>
        <p:txBody>
          <a:bodyPr wrap="square">
            <a:spAutoFit/>
          </a:bodyPr>
          <a:lstStyle/>
          <a:p>
            <a:pPr marL="285750" indent="-285750" algn="just">
              <a:buFont typeface="Arial" panose="020B0604020202020204" pitchFamily="34" charset="0"/>
              <a:buChar char="•"/>
            </a:pPr>
            <a:r>
              <a:rPr lang="ka-GE" sz="2000" dirty="0"/>
              <a:t>მშენებლობის დროს, როგორც წესი, მნიშვნელოვანი რაოდენობის სამუშაო ძალისა და აღჭურვილობის მობილიზებაა საჭირო.</a:t>
            </a:r>
          </a:p>
          <a:p>
            <a:pPr marL="285750" indent="-285750" algn="just">
              <a:buFont typeface="Arial" panose="020B0604020202020204" pitchFamily="34" charset="0"/>
              <a:buChar char="•"/>
            </a:pPr>
            <a:r>
              <a:rPr lang="ka-GE" sz="2000" dirty="0"/>
              <a:t>ძალიან მნიშვნელოვანია სათანადო საცხოვრებელი, სანიტარული და ჯანმრთელობის დაცვისთვის საჭირო პირობების შექმნა გზის მშენებლობაზე დასაქმებული ადამიანებისთვის.</a:t>
            </a:r>
          </a:p>
          <a:p>
            <a:pPr marL="285750" indent="-285750" algn="just">
              <a:buFont typeface="Arial" panose="020B0604020202020204" pitchFamily="34" charset="0"/>
              <a:buChar char="•"/>
            </a:pPr>
            <a:endParaRPr lang="ka-GE" sz="2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984"/>
          <a:stretch/>
        </p:blipFill>
        <p:spPr>
          <a:xfrm>
            <a:off x="9310562" y="1520826"/>
            <a:ext cx="2759518" cy="2561590"/>
          </a:xfrm>
          <a:prstGeom prst="rect">
            <a:avLst/>
          </a:prstGeom>
        </p:spPr>
      </p:pic>
      <p:sp>
        <p:nvSpPr>
          <p:cNvPr id="5" name="Rectangle 4"/>
          <p:cNvSpPr/>
          <p:nvPr/>
        </p:nvSpPr>
        <p:spPr>
          <a:xfrm>
            <a:off x="0" y="4146177"/>
            <a:ext cx="12192000" cy="1323439"/>
          </a:xfrm>
          <a:prstGeom prst="rect">
            <a:avLst/>
          </a:prstGeom>
        </p:spPr>
        <p:txBody>
          <a:bodyPr wrap="square">
            <a:spAutoFit/>
          </a:bodyPr>
          <a:lstStyle/>
          <a:p>
            <a:pPr marL="285750" indent="-285750" algn="just">
              <a:buFont typeface="Arial" panose="020B0604020202020204" pitchFamily="34" charset="0"/>
              <a:buChar char="•"/>
            </a:pPr>
            <a:r>
              <a:rPr lang="ka-GE" sz="2000" dirty="0"/>
              <a:t>ბანაკში და ობიექტებზე უზრუნველყოფილი უნდა იყოს ყველა სახის საყოფაცხოვრებო ინფრასტრუქტურის (საწარმოო ეზო, </a:t>
            </a:r>
            <a:r>
              <a:rPr lang="ka-GE" sz="2000" dirty="0" err="1"/>
              <a:t>სასაწყობე</a:t>
            </a:r>
            <a:r>
              <a:rPr lang="ka-GE" sz="2000" dirty="0"/>
              <a:t> მეურნეობები, გარაჟები და ტექნიკის სარემონტო უბნები და სხვ.) წყალმომარაგებისა და სანიტარული უზრუნველყოფა სრულად უნდა შეესაბამებოდეს არსებულ ჯანდაცვისა და უსაფრთხოების მოთხოვნებს.</a:t>
            </a:r>
          </a:p>
        </p:txBody>
      </p:sp>
      <p:sp>
        <p:nvSpPr>
          <p:cNvPr id="6" name="Rectangle 5"/>
          <p:cNvSpPr/>
          <p:nvPr/>
        </p:nvSpPr>
        <p:spPr>
          <a:xfrm>
            <a:off x="0" y="949872"/>
            <a:ext cx="5606022" cy="400110"/>
          </a:xfrm>
          <a:prstGeom prst="rect">
            <a:avLst/>
          </a:prstGeom>
        </p:spPr>
        <p:txBody>
          <a:bodyPr wrap="none">
            <a:spAutoFit/>
          </a:bodyPr>
          <a:lstStyle/>
          <a:p>
            <a:pPr marL="285750" indent="-285750" algn="just">
              <a:buFont typeface="Wingdings" panose="05000000000000000000" pitchFamily="2" charset="2"/>
              <a:buChar char="v"/>
            </a:pPr>
            <a:r>
              <a:rPr lang="ka-GE" sz="2000" b="1" dirty="0"/>
              <a:t>ადამიანის ჯანმრთელობა და უსაფრთხოება</a:t>
            </a:r>
          </a:p>
        </p:txBody>
      </p:sp>
      <p:sp>
        <p:nvSpPr>
          <p:cNvPr id="8" name="Rectangle 7"/>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Tree>
    <p:extLst>
      <p:ext uri="{BB962C8B-B14F-4D97-AF65-F5344CB8AC3E}">
        <p14:creationId xmlns:p14="http://schemas.microsoft.com/office/powerpoint/2010/main" val="2083098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Shape 1430"/>
          <p:cNvSpPr txBox="1">
            <a:spLocks noGrp="1"/>
          </p:cNvSpPr>
          <p:nvPr>
            <p:ph type="title"/>
          </p:nvPr>
        </p:nvSpPr>
        <p:spPr>
          <a:xfrm>
            <a:off x="0" y="2056287"/>
            <a:ext cx="12192000" cy="1325700"/>
          </a:xfrm>
          <a:prstGeom prst="rect">
            <a:avLst/>
          </a:prstGeom>
        </p:spPr>
        <p:txBody>
          <a:bodyPr lIns="121900" tIns="121900" rIns="121900" bIns="121900" anchor="t" anchorCtr="0">
            <a:noAutofit/>
          </a:bodyPr>
          <a:lstStyle/>
          <a:p>
            <a:pPr lvl="0" algn="ctr" rtl="0">
              <a:spcBef>
                <a:spcPts val="0"/>
              </a:spcBef>
              <a:buNone/>
            </a:pPr>
            <a:r>
              <a:rPr lang="ka-GE" sz="4000" b="1" dirty="0" smtClean="0">
                <a:solidFill>
                  <a:schemeClr val="tx1"/>
                </a:solidFill>
                <a:latin typeface="Calibri"/>
                <a:ea typeface="Calibri"/>
                <a:cs typeface="Calibri"/>
                <a:sym typeface="Calibri"/>
              </a:rPr>
              <a:t>მადლობ</a:t>
            </a:r>
            <a:r>
              <a:rPr lang="ka-GE" sz="4000" b="1" dirty="0">
                <a:latin typeface="Calibri"/>
                <a:ea typeface="Calibri"/>
                <a:cs typeface="Calibri"/>
                <a:sym typeface="Calibri"/>
              </a:rPr>
              <a:t>ა</a:t>
            </a:r>
            <a:r>
              <a:rPr lang="ka-GE" sz="4000" b="1" dirty="0" smtClean="0">
                <a:solidFill>
                  <a:schemeClr val="tx1"/>
                </a:solidFill>
                <a:latin typeface="Calibri"/>
                <a:ea typeface="Calibri"/>
                <a:cs typeface="Calibri"/>
                <a:sym typeface="Calibri"/>
              </a:rPr>
              <a:t> </a:t>
            </a:r>
            <a:r>
              <a:rPr lang="ka-GE" sz="4000" b="1" dirty="0">
                <a:solidFill>
                  <a:schemeClr val="tx1"/>
                </a:solidFill>
                <a:latin typeface="Calibri"/>
                <a:ea typeface="Calibri"/>
                <a:cs typeface="Calibri"/>
                <a:sym typeface="Calibri"/>
              </a:rPr>
              <a:t>ყურადღებისთვის</a:t>
            </a:r>
            <a:endParaRPr lang="en-US" sz="4000" b="1"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26705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3</a:t>
            </a:fld>
            <a:endParaRPr lang="en-US" dirty="0"/>
          </a:p>
        </p:txBody>
      </p:sp>
      <p:sp>
        <p:nvSpPr>
          <p:cNvPr id="5" name="Rectangle 4"/>
          <p:cNvSpPr/>
          <p:nvPr/>
        </p:nvSpPr>
        <p:spPr>
          <a:xfrm>
            <a:off x="0" y="864845"/>
            <a:ext cx="12192000" cy="4154984"/>
          </a:xfrm>
          <a:prstGeom prst="rect">
            <a:avLst/>
          </a:prstGeom>
        </p:spPr>
        <p:txBody>
          <a:bodyPr wrap="square">
            <a:spAutoFit/>
          </a:bodyPr>
          <a:lstStyle/>
          <a:p>
            <a:pPr marL="285750" indent="-285750">
              <a:buFont typeface="Arial" panose="020B0604020202020204" pitchFamily="34" charset="0"/>
              <a:buChar char="•"/>
            </a:pPr>
            <a:r>
              <a:rPr lang="ka-GE" sz="2400" dirty="0"/>
              <a:t>საქართველოსა და ევროკავშირს შორის ასოცირების ხელშეკრულების შეთანხმება;</a:t>
            </a:r>
          </a:p>
          <a:p>
            <a:pPr marL="285750" indent="-285750">
              <a:buFont typeface="Arial" panose="020B0604020202020204" pitchFamily="34" charset="0"/>
              <a:buChar char="•"/>
            </a:pPr>
            <a:endParaRPr lang="ka-GE" sz="2400" dirty="0"/>
          </a:p>
          <a:p>
            <a:pPr marL="285750" indent="-285750">
              <a:buFont typeface="Arial" panose="020B0604020202020204" pitchFamily="34" charset="0"/>
              <a:buChar char="•"/>
            </a:pPr>
            <a:r>
              <a:rPr lang="en-US" sz="2400" dirty="0"/>
              <a:t>საქართველოს კანონის „გარემოსდაცვითი შეფასების კოდექსი</a:t>
            </a:r>
            <a:r>
              <a:rPr lang="ka-GE"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ka-GE" sz="2400" dirty="0"/>
              <a:t>გარემოზე ზემოქმედების შეფასების პროცედურა: </a:t>
            </a:r>
          </a:p>
          <a:p>
            <a:pPr marL="285750" indent="-285750">
              <a:buFont typeface="Arial" panose="020B0604020202020204" pitchFamily="34" charset="0"/>
              <a:buChar char="•"/>
            </a:pPr>
            <a:endParaRPr lang="ka-GE" sz="2400" dirty="0"/>
          </a:p>
          <a:p>
            <a:pPr marL="342900" indent="-342900">
              <a:buFont typeface="Wingdings" panose="05000000000000000000" pitchFamily="2" charset="2"/>
              <a:buChar char="Ø"/>
            </a:pPr>
            <a:r>
              <a:rPr lang="ka-GE" sz="2400" dirty="0"/>
              <a:t>სკოპინგი;</a:t>
            </a:r>
          </a:p>
          <a:p>
            <a:pPr marL="342900" indent="-342900">
              <a:buFont typeface="Wingdings" panose="05000000000000000000" pitchFamily="2" charset="2"/>
              <a:buChar char="Ø"/>
            </a:pPr>
            <a:endParaRPr lang="ka-GE" sz="2400" dirty="0"/>
          </a:p>
          <a:p>
            <a:pPr marL="342900" indent="-342900">
              <a:buFont typeface="Wingdings" panose="05000000000000000000" pitchFamily="2" charset="2"/>
              <a:buChar char="Ø"/>
            </a:pPr>
            <a:r>
              <a:rPr lang="ka-GE" sz="2400" dirty="0"/>
              <a:t>გზშ.</a:t>
            </a:r>
          </a:p>
          <a:p>
            <a:pPr marL="285750" indent="-285750">
              <a:buFont typeface="Arial" panose="020B0604020202020204" pitchFamily="34" charset="0"/>
              <a:buChar char="•"/>
            </a:pPr>
            <a:endParaRPr lang="ka-GE" sz="2400" dirty="0"/>
          </a:p>
          <a:p>
            <a:pPr marL="285750" indent="-285750">
              <a:buFont typeface="Arial" panose="020B0604020202020204" pitchFamily="34" charset="0"/>
              <a:buChar char="•"/>
            </a:pPr>
            <a:endParaRPr lang="ka-GE" sz="2400" dirty="0"/>
          </a:p>
        </p:txBody>
      </p:sp>
      <p:sp>
        <p:nvSpPr>
          <p:cNvPr id="6" name="Shape 943"/>
          <p:cNvSpPr txBox="1">
            <a:spLocks/>
          </p:cNvSpPr>
          <p:nvPr/>
        </p:nvSpPr>
        <p:spPr>
          <a:xfrm>
            <a:off x="0" y="117230"/>
            <a:ext cx="12192000" cy="488873"/>
          </a:xfrm>
          <a:prstGeom prst="rect">
            <a:avLst/>
          </a:prstGeom>
        </p:spPr>
        <p:txBody>
          <a:bodyPr vert="horz"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hangingPunct="0"/>
            <a:r>
              <a:rPr lang="ka-GE" sz="2400" b="1" dirty="0">
                <a:effectLst>
                  <a:outerShdw blurRad="38100" dist="38100" dir="2700000" algn="tl">
                    <a:srgbClr val="C0C0C0"/>
                  </a:outerShdw>
                </a:effectLst>
                <a:cs typeface="Arial" charset="0"/>
              </a:rPr>
              <a:t>ახალი გადასასვლელის მშენებლობის პროექტი</a:t>
            </a:r>
            <a:endParaRPr lang="en-US" sz="2400" b="1" dirty="0">
              <a:effectLst>
                <a:outerShdw blurRad="38100" dist="38100" dir="2700000" algn="tl">
                  <a:srgbClr val="C0C0C0"/>
                </a:outerShdw>
              </a:effectLst>
              <a:latin typeface="Sylfaen" pitchFamily="18" charset="0"/>
              <a:cs typeface="Arial" charset="0"/>
            </a:endParaRPr>
          </a:p>
        </p:txBody>
      </p:sp>
    </p:spTree>
    <p:extLst>
      <p:ext uri="{BB962C8B-B14F-4D97-AF65-F5344CB8AC3E}">
        <p14:creationId xmlns:p14="http://schemas.microsoft.com/office/powerpoint/2010/main" val="33225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4</a:t>
            </a:fld>
            <a:endParaRPr lang="en-US" dirty="0"/>
          </a:p>
        </p:txBody>
      </p:sp>
      <p:sp>
        <p:nvSpPr>
          <p:cNvPr id="2" name="Rectangle 1"/>
          <p:cNvSpPr/>
          <p:nvPr/>
        </p:nvSpPr>
        <p:spPr>
          <a:xfrm>
            <a:off x="0" y="534198"/>
            <a:ext cx="5205271" cy="430887"/>
          </a:xfrm>
          <a:prstGeom prst="rect">
            <a:avLst/>
          </a:prstGeom>
        </p:spPr>
        <p:txBody>
          <a:bodyPr wrap="none">
            <a:spAutoFit/>
          </a:bodyPr>
          <a:lstStyle/>
          <a:p>
            <a:pPr marL="342900" indent="-342900">
              <a:buFont typeface="Wingdings" panose="05000000000000000000" pitchFamily="2" charset="2"/>
              <a:buChar char="v"/>
            </a:pPr>
            <a:r>
              <a:rPr lang="ka-GE" sz="2200" b="1" dirty="0"/>
              <a:t>არსებული ხიდის მოკლე მიმოხილვა</a:t>
            </a:r>
            <a:endParaRPr lang="en-US" sz="2200" b="1" dirty="0"/>
          </a:p>
        </p:txBody>
      </p:sp>
      <p:sp>
        <p:nvSpPr>
          <p:cNvPr id="19" name="Rectangle 18"/>
          <p:cNvSpPr/>
          <p:nvPr/>
        </p:nvSpPr>
        <p:spPr>
          <a:xfrm>
            <a:off x="-5928" y="978448"/>
            <a:ext cx="12192000" cy="338554"/>
          </a:xfrm>
          <a:prstGeom prst="rect">
            <a:avLst/>
          </a:prstGeom>
        </p:spPr>
        <p:txBody>
          <a:bodyPr wrap="square">
            <a:spAutoFit/>
          </a:bodyPr>
          <a:lstStyle/>
          <a:p>
            <a:pPr marL="285750" indent="-285750" algn="just">
              <a:buFont typeface="Arial" panose="020B0604020202020204" pitchFamily="34" charset="0"/>
              <a:buChar char="•"/>
            </a:pPr>
            <a:r>
              <a:rPr lang="ka-GE" sz="1600" dirty="0"/>
              <a:t>არსებული ხიდი წარმოადგენს რამდენიმე მალიან კოჭოვან ხიდს, რომლის საერთო სიგრძე დაახლოებით 64 მ-ია.</a:t>
            </a:r>
            <a:endParaRPr lang="en-US" sz="1600" dirty="0"/>
          </a:p>
        </p:txBody>
      </p:sp>
      <p:sp>
        <p:nvSpPr>
          <p:cNvPr id="5" name="Rectangle 4"/>
          <p:cNvSpPr/>
          <p:nvPr/>
        </p:nvSpPr>
        <p:spPr>
          <a:xfrm>
            <a:off x="-5928" y="1365512"/>
            <a:ext cx="12180146" cy="1077218"/>
          </a:xfrm>
          <a:prstGeom prst="rect">
            <a:avLst/>
          </a:prstGeom>
        </p:spPr>
        <p:txBody>
          <a:bodyPr wrap="square">
            <a:spAutoFit/>
          </a:bodyPr>
          <a:lstStyle/>
          <a:p>
            <a:pPr marL="342900" indent="-342900" algn="just">
              <a:buFont typeface="Arial" panose="020B0604020202020204" pitchFamily="34" charset="0"/>
              <a:buChar char="•"/>
            </a:pPr>
            <a:r>
              <a:rPr lang="ka-GE" sz="1600" dirty="0"/>
              <a:t>ხიდზე დაკვირვების შედეგად გამოვლინდა მრავალი არსებული დეფექტი და დაზიანება. აღინიშნება მუდმივი დეფორმაცია მთლიან მალის ნაშენში და აგრეთვე დეფორმაციები და დაზიანებები მალის ნაშენის კონსტრუქციის ინდივიდუალურ მზიდ ელემენტებში. ხიდის სავალი ნაწილი არის ძალიან ცუდ მდგომარეობაში. ხის განივი ძელები დამპალია და სავალი ნაწილის ლითონის ფურცლები დეფორმირებულია. მოაჯირები აგრეთვე დაზიანებული და დეფორმირებულია.</a:t>
            </a:r>
          </a:p>
        </p:txBody>
      </p:sp>
      <p:sp>
        <p:nvSpPr>
          <p:cNvPr id="12" name="Rectangle 11"/>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
        <p:nvSpPr>
          <p:cNvPr id="3" name="Rectangle 2"/>
          <p:cNvSpPr/>
          <p:nvPr/>
        </p:nvSpPr>
        <p:spPr>
          <a:xfrm>
            <a:off x="0" y="2442730"/>
            <a:ext cx="4669889" cy="830997"/>
          </a:xfrm>
          <a:prstGeom prst="rect">
            <a:avLst/>
          </a:prstGeom>
        </p:spPr>
        <p:txBody>
          <a:bodyPr wrap="square">
            <a:spAutoFit/>
          </a:bodyPr>
          <a:lstStyle/>
          <a:p>
            <a:pPr marL="285750" indent="-285750" algn="just">
              <a:buFont typeface="Arial" panose="020B0604020202020204" pitchFamily="34" charset="0"/>
              <a:buChar char="•"/>
            </a:pPr>
            <a:r>
              <a:rPr lang="ka-GE" sz="1600" dirty="0"/>
              <a:t>ზოგადად ხიდი არ პასუხობს უსაფრთხო მოძრაობის მოთხოვნებს და ქვეყანაში მოქმედ ნორმებს.</a:t>
            </a:r>
            <a:endParaRPr lang="en-US" sz="1600" dirty="0"/>
          </a:p>
        </p:txBody>
      </p:sp>
      <p:pic>
        <p:nvPicPr>
          <p:cNvPr id="6" name="Picture 5">
            <a:extLst>
              <a:ext uri="{FF2B5EF4-FFF2-40B4-BE49-F238E27FC236}">
                <a16:creationId xmlns:a16="http://schemas.microsoft.com/office/drawing/2014/main" xmlns="" id="{22CC9D60-06EA-45AE-93F2-CCE34F1B402C}"/>
              </a:ext>
            </a:extLst>
          </p:cNvPr>
          <p:cNvPicPr>
            <a:picLocks noChangeAspect="1"/>
          </p:cNvPicPr>
          <p:nvPr/>
        </p:nvPicPr>
        <p:blipFill>
          <a:blip r:embed="rId3"/>
          <a:stretch>
            <a:fillRect/>
          </a:stretch>
        </p:blipFill>
        <p:spPr>
          <a:xfrm>
            <a:off x="5272595" y="2577506"/>
            <a:ext cx="6486467" cy="3957517"/>
          </a:xfrm>
          <a:prstGeom prst="rect">
            <a:avLst/>
          </a:prstGeom>
        </p:spPr>
      </p:pic>
      <p:pic>
        <p:nvPicPr>
          <p:cNvPr id="7" name="Picture 6">
            <a:extLst>
              <a:ext uri="{FF2B5EF4-FFF2-40B4-BE49-F238E27FC236}">
                <a16:creationId xmlns:a16="http://schemas.microsoft.com/office/drawing/2014/main" xmlns="" id="{EF2C3C7F-9FD9-4AB2-ABCD-0045B458B059}"/>
              </a:ext>
            </a:extLst>
          </p:cNvPr>
          <p:cNvPicPr>
            <a:picLocks noChangeAspect="1"/>
          </p:cNvPicPr>
          <p:nvPr/>
        </p:nvPicPr>
        <p:blipFill>
          <a:blip r:embed="rId4"/>
          <a:stretch>
            <a:fillRect/>
          </a:stretch>
        </p:blipFill>
        <p:spPr>
          <a:xfrm>
            <a:off x="331119" y="3339172"/>
            <a:ext cx="4777777" cy="2917518"/>
          </a:xfrm>
          <a:prstGeom prst="rect">
            <a:avLst/>
          </a:prstGeom>
        </p:spPr>
      </p:pic>
    </p:spTree>
    <p:extLst>
      <p:ext uri="{BB962C8B-B14F-4D97-AF65-F5344CB8AC3E}">
        <p14:creationId xmlns:p14="http://schemas.microsoft.com/office/powerpoint/2010/main" val="292213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5</a:t>
            </a:fld>
            <a:endParaRPr lang="en-US" dirty="0"/>
          </a:p>
        </p:txBody>
      </p:sp>
      <p:sp>
        <p:nvSpPr>
          <p:cNvPr id="2" name="Rectangle 1"/>
          <p:cNvSpPr/>
          <p:nvPr/>
        </p:nvSpPr>
        <p:spPr>
          <a:xfrm>
            <a:off x="27639" y="1174863"/>
            <a:ext cx="6572633" cy="400110"/>
          </a:xfrm>
          <a:prstGeom prst="rect">
            <a:avLst/>
          </a:prstGeom>
        </p:spPr>
        <p:txBody>
          <a:bodyPr wrap="none">
            <a:spAutoFit/>
          </a:bodyPr>
          <a:lstStyle/>
          <a:p>
            <a:pPr marL="285750" indent="-285750">
              <a:buFont typeface="Wingdings" panose="05000000000000000000" pitchFamily="2" charset="2"/>
              <a:buChar char="v"/>
            </a:pPr>
            <a:r>
              <a:rPr lang="ka-GE" sz="2000" b="1" dirty="0"/>
              <a:t>პროცედურების მხრივ </a:t>
            </a:r>
            <a:r>
              <a:rPr lang="en-US" sz="2000" b="1" dirty="0" err="1"/>
              <a:t>საპროე</a:t>
            </a:r>
            <a:r>
              <a:rPr lang="ka-GE" sz="2000" b="1" dirty="0"/>
              <a:t>ქ</a:t>
            </a:r>
            <a:r>
              <a:rPr lang="en-US" sz="2000" b="1" dirty="0" err="1"/>
              <a:t>ტო</a:t>
            </a:r>
            <a:r>
              <a:rPr lang="en-US" sz="2000" b="1" dirty="0"/>
              <a:t> </a:t>
            </a:r>
            <a:r>
              <a:rPr lang="ka-GE" sz="2000" b="1" dirty="0"/>
              <a:t>ალტერნატივები</a:t>
            </a:r>
            <a:r>
              <a:rPr lang="en-US" sz="2000" b="1" dirty="0"/>
              <a:t>:</a:t>
            </a:r>
          </a:p>
        </p:txBody>
      </p:sp>
      <p:sp>
        <p:nvSpPr>
          <p:cNvPr id="12" name="Rectangle 11"/>
          <p:cNvSpPr/>
          <p:nvPr/>
        </p:nvSpPr>
        <p:spPr>
          <a:xfrm>
            <a:off x="27639" y="2604731"/>
            <a:ext cx="12110572" cy="338554"/>
          </a:xfrm>
          <a:prstGeom prst="rect">
            <a:avLst/>
          </a:prstGeom>
        </p:spPr>
        <p:txBody>
          <a:bodyPr wrap="square">
            <a:spAutoFit/>
          </a:bodyPr>
          <a:lstStyle/>
          <a:p>
            <a:r>
              <a:rPr lang="ka-GE" sz="1600" b="1" dirty="0">
                <a:solidFill>
                  <a:schemeClr val="bg1"/>
                </a:solidFill>
              </a:rPr>
              <a:t>არსებული ხიდის ადგილმდებარეობის (იისფერი) და ახალი ხიდის ადგილმდებარეობის (წითელი) აერო ფოტოსურათი </a:t>
            </a:r>
            <a:endParaRPr lang="en-US" b="1" dirty="0">
              <a:solidFill>
                <a:schemeClr val="bg1"/>
              </a:solidFill>
            </a:endParaRPr>
          </a:p>
        </p:txBody>
      </p:sp>
      <p:sp>
        <p:nvSpPr>
          <p:cNvPr id="11" name="Rectangle 10"/>
          <p:cNvSpPr/>
          <p:nvPr/>
        </p:nvSpPr>
        <p:spPr>
          <a:xfrm>
            <a:off x="398584" y="1703010"/>
            <a:ext cx="5117106" cy="3231654"/>
          </a:xfrm>
          <a:prstGeom prst="rect">
            <a:avLst/>
          </a:prstGeom>
        </p:spPr>
        <p:txBody>
          <a:bodyPr wrap="none">
            <a:spAutoFit/>
          </a:bodyPr>
          <a:lstStyle/>
          <a:p>
            <a:pPr marL="342900" indent="-342900">
              <a:buFont typeface="Arial" panose="020B0604020202020204" pitchFamily="34" charset="0"/>
              <a:buChar char="•"/>
            </a:pPr>
            <a:r>
              <a:rPr lang="en-US" sz="2000" dirty="0">
                <a:latin typeface="Sylfaen" panose="010A0502050306030303" pitchFamily="18" charset="0"/>
              </a:rPr>
              <a:t>ა</a:t>
            </a:r>
            <a:r>
              <a:rPr lang="ka-GE" sz="2000" dirty="0" err="1">
                <a:latin typeface="Sylfaen" panose="010A0502050306030303" pitchFamily="18" charset="0"/>
              </a:rPr>
              <a:t>რქმედების</a:t>
            </a:r>
            <a:r>
              <a:rPr lang="ka-GE" sz="2000" dirty="0">
                <a:latin typeface="Sylfaen" panose="010A0502050306030303" pitchFamily="18" charset="0"/>
              </a:rPr>
              <a:t> (ნულოვანი) ალტერნატივა</a:t>
            </a:r>
          </a:p>
          <a:p>
            <a:pPr marL="342900" indent="-342900">
              <a:buFont typeface="Arial" panose="020B0604020202020204" pitchFamily="34" charset="0"/>
              <a:buChar char="•"/>
            </a:pPr>
            <a:endParaRPr lang="ka-GE" sz="1000" dirty="0">
              <a:latin typeface="Sylfaen" panose="010A0502050306030303" pitchFamily="18" charset="0"/>
            </a:endParaRPr>
          </a:p>
          <a:p>
            <a:pPr marL="342900" indent="-342900">
              <a:buFont typeface="Arial" panose="020B0604020202020204" pitchFamily="34" charset="0"/>
              <a:buChar char="•"/>
            </a:pPr>
            <a:r>
              <a:rPr lang="ka-GE" sz="2000" dirty="0">
                <a:latin typeface="Sylfaen" panose="010A0502050306030303" pitchFamily="18" charset="0"/>
              </a:rPr>
              <a:t>ალტერნატივა </a:t>
            </a:r>
            <a:r>
              <a:rPr lang="en-US" sz="2000" dirty="0">
                <a:latin typeface="Sylfaen" panose="010A0502050306030303" pitchFamily="18" charset="0"/>
              </a:rPr>
              <a:t>A</a:t>
            </a:r>
            <a:endParaRPr lang="ka-GE" sz="2000" dirty="0">
              <a:latin typeface="Sylfaen" panose="010A0502050306030303" pitchFamily="18" charset="0"/>
            </a:endParaRPr>
          </a:p>
          <a:p>
            <a:pPr marL="342900" indent="-342900">
              <a:buFont typeface="Arial" panose="020B0604020202020204" pitchFamily="34" charset="0"/>
              <a:buChar char="•"/>
            </a:pPr>
            <a:endParaRPr lang="en-US" sz="1000" dirty="0">
              <a:latin typeface="Sylfaen" panose="010A0502050306030303" pitchFamily="18" charset="0"/>
            </a:endParaRPr>
          </a:p>
          <a:p>
            <a:pPr marL="342900" indent="-342900">
              <a:buFont typeface="Arial" panose="020B0604020202020204" pitchFamily="34" charset="0"/>
              <a:buChar char="•"/>
            </a:pPr>
            <a:r>
              <a:rPr lang="ka-GE" sz="2000" dirty="0">
                <a:latin typeface="Sylfaen" panose="010A0502050306030303" pitchFamily="18" charset="0"/>
              </a:rPr>
              <a:t>ალტერნატივა </a:t>
            </a:r>
            <a:r>
              <a:rPr lang="en-US" sz="2000" dirty="0">
                <a:latin typeface="Sylfaen" panose="010A0502050306030303" pitchFamily="18" charset="0"/>
              </a:rPr>
              <a:t>B</a:t>
            </a:r>
          </a:p>
          <a:p>
            <a:pPr marL="342900" indent="-342900">
              <a:buFont typeface="Arial" panose="020B0604020202020204" pitchFamily="34" charset="0"/>
              <a:buChar char="•"/>
            </a:pPr>
            <a:endParaRPr lang="en-US" sz="1400" dirty="0">
              <a:latin typeface="Sylfaen" panose="010A0502050306030303" pitchFamily="18" charset="0"/>
            </a:endParaRPr>
          </a:p>
          <a:p>
            <a:pPr marL="342900" indent="-342900">
              <a:buFont typeface="Arial" panose="020B0604020202020204" pitchFamily="34" charset="0"/>
              <a:buChar char="•"/>
            </a:pPr>
            <a:endParaRPr lang="en-US" sz="2000" dirty="0">
              <a:latin typeface="Sylfaen" panose="010A0502050306030303" pitchFamily="18" charset="0"/>
            </a:endParaRPr>
          </a:p>
          <a:p>
            <a:pPr marL="342900" indent="-342900">
              <a:buFont typeface="Arial" panose="020B0604020202020204" pitchFamily="34" charset="0"/>
              <a:buChar char="•"/>
            </a:pPr>
            <a:endParaRPr lang="en-US" sz="2000" dirty="0">
              <a:latin typeface="Sylfaen" panose="010A0502050306030303" pitchFamily="18" charset="0"/>
            </a:endParaRPr>
          </a:p>
          <a:p>
            <a:pPr marL="342900" indent="-342900">
              <a:buFont typeface="Arial" panose="020B0604020202020204" pitchFamily="34" charset="0"/>
              <a:buChar char="•"/>
            </a:pPr>
            <a:endParaRPr lang="en-US" sz="2000" dirty="0">
              <a:latin typeface="Sylfaen" panose="010A0502050306030303" pitchFamily="18" charset="0"/>
            </a:endParaRPr>
          </a:p>
          <a:p>
            <a:pPr marL="342900" indent="-342900">
              <a:buFont typeface="Arial" panose="020B0604020202020204" pitchFamily="34" charset="0"/>
              <a:buChar char="•"/>
            </a:pPr>
            <a:endParaRPr lang="ka-GE" sz="2000" dirty="0">
              <a:latin typeface="Sylfaen" panose="010A0502050306030303" pitchFamily="18" charset="0"/>
            </a:endParaRPr>
          </a:p>
          <a:p>
            <a:pPr marL="342900" indent="-342900">
              <a:buFont typeface="Arial" panose="020B0604020202020204" pitchFamily="34" charset="0"/>
              <a:buChar char="•"/>
            </a:pPr>
            <a:endParaRPr lang="en-US" sz="1000" dirty="0">
              <a:latin typeface="Sylfaen" panose="010A0502050306030303" pitchFamily="18" charset="0"/>
            </a:endParaRPr>
          </a:p>
          <a:p>
            <a:pPr marL="342900" indent="-342900">
              <a:buFont typeface="Arial" panose="020B0604020202020204" pitchFamily="34" charset="0"/>
              <a:buChar char="•"/>
            </a:pPr>
            <a:endParaRPr lang="en-US" sz="2000" dirty="0">
              <a:latin typeface="Sylfaen" panose="010A0502050306030303" pitchFamily="18" charset="0"/>
            </a:endParaRPr>
          </a:p>
        </p:txBody>
      </p:sp>
      <p:sp>
        <p:nvSpPr>
          <p:cNvPr id="5" name="Rectangle 4"/>
          <p:cNvSpPr/>
          <p:nvPr/>
        </p:nvSpPr>
        <p:spPr>
          <a:xfrm>
            <a:off x="27639" y="3445221"/>
            <a:ext cx="12110572" cy="707886"/>
          </a:xfrm>
          <a:prstGeom prst="rect">
            <a:avLst/>
          </a:prstGeom>
        </p:spPr>
        <p:txBody>
          <a:bodyPr wrap="square">
            <a:spAutoFit/>
          </a:bodyPr>
          <a:lstStyle/>
          <a:p>
            <a:pPr marL="285750" indent="-285750" algn="just">
              <a:buFont typeface="Arial" panose="020B0604020202020204" pitchFamily="34" charset="0"/>
              <a:buChar char="•"/>
            </a:pPr>
            <a:r>
              <a:rPr lang="ka-GE" sz="2000" b="1" dirty="0"/>
              <a:t>წარმოდგენილი </a:t>
            </a:r>
            <a:r>
              <a:rPr lang="ka-GE" sz="2000" b="1" dirty="0" err="1"/>
              <a:t>ვარიანტებდან</a:t>
            </a:r>
            <a:r>
              <a:rPr lang="ka-GE" sz="2000" b="1" dirty="0"/>
              <a:t> უპირატესობა მიენიჭა ვარიანტ </a:t>
            </a:r>
            <a:r>
              <a:rPr lang="en-US" sz="2000" dirty="0"/>
              <a:t>A</a:t>
            </a:r>
            <a:r>
              <a:rPr lang="ka-GE" sz="2000" b="1" dirty="0"/>
              <a:t>-ს რადგან სხვა ვარიანტებთან შედარებით უფრო ეკონომიურია და </a:t>
            </a:r>
            <a:r>
              <a:rPr lang="ka-GE" sz="2000" b="1" dirty="0" err="1"/>
              <a:t>მშებლობისათვის</a:t>
            </a:r>
            <a:r>
              <a:rPr lang="ka-GE" sz="2000" b="1" dirty="0"/>
              <a:t> ნაკლებ ვადებს მოითხოვს.</a:t>
            </a:r>
          </a:p>
        </p:txBody>
      </p:sp>
      <p:sp>
        <p:nvSpPr>
          <p:cNvPr id="8" name="Rectangle 7"/>
          <p:cNvSpPr/>
          <p:nvPr/>
        </p:nvSpPr>
        <p:spPr>
          <a:xfrm>
            <a:off x="-13075" y="230832"/>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Tree>
    <p:extLst>
      <p:ext uri="{BB962C8B-B14F-4D97-AF65-F5344CB8AC3E}">
        <p14:creationId xmlns:p14="http://schemas.microsoft.com/office/powerpoint/2010/main" val="315678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6</a:t>
            </a:fld>
            <a:endParaRPr lang="en-US" dirty="0"/>
          </a:p>
        </p:txBody>
      </p:sp>
      <p:sp>
        <p:nvSpPr>
          <p:cNvPr id="2" name="Rectangle 1"/>
          <p:cNvSpPr/>
          <p:nvPr/>
        </p:nvSpPr>
        <p:spPr>
          <a:xfrm>
            <a:off x="0" y="593398"/>
            <a:ext cx="6014788" cy="400110"/>
          </a:xfrm>
          <a:prstGeom prst="rect">
            <a:avLst/>
          </a:prstGeom>
        </p:spPr>
        <p:txBody>
          <a:bodyPr wrap="none">
            <a:spAutoFit/>
          </a:bodyPr>
          <a:lstStyle/>
          <a:p>
            <a:pPr marL="285750" indent="-285750">
              <a:buFont typeface="Wingdings" panose="05000000000000000000" pitchFamily="2" charset="2"/>
              <a:buChar char="v"/>
            </a:pPr>
            <a:r>
              <a:rPr lang="en-US" sz="2000" b="1" dirty="0"/>
              <a:t>საპროეტო გადაწყვეტილება</a:t>
            </a:r>
            <a:r>
              <a:rPr lang="ka-GE" sz="2000" b="1" dirty="0"/>
              <a:t> </a:t>
            </a:r>
            <a:r>
              <a:rPr lang="en-US" sz="2000" b="1" dirty="0"/>
              <a:t>-</a:t>
            </a:r>
            <a:r>
              <a:rPr lang="ka-GE" sz="2000" b="1" dirty="0"/>
              <a:t> </a:t>
            </a:r>
            <a:r>
              <a:rPr lang="en-US" sz="2000" b="1" dirty="0"/>
              <a:t> </a:t>
            </a:r>
            <a:r>
              <a:rPr lang="ka-GE" sz="2000" b="1" dirty="0"/>
              <a:t>(ალტერნატივა </a:t>
            </a:r>
            <a:r>
              <a:rPr lang="en-US" sz="2000" b="1" dirty="0"/>
              <a:t>A</a:t>
            </a:r>
            <a:r>
              <a:rPr lang="en-US" sz="2000" dirty="0"/>
              <a:t> </a:t>
            </a:r>
            <a:r>
              <a:rPr lang="ka-GE" sz="2000" b="1" dirty="0"/>
              <a:t>)</a:t>
            </a:r>
            <a:endParaRPr lang="en-US" sz="2000" b="1" dirty="0"/>
          </a:p>
        </p:txBody>
      </p:sp>
      <p:sp>
        <p:nvSpPr>
          <p:cNvPr id="9" name="Rectangle 4"/>
          <p:cNvSpPr>
            <a:spLocks noChangeArrowheads="1"/>
          </p:cNvSpPr>
          <p:nvPr/>
        </p:nvSpPr>
        <p:spPr bwMode="auto">
          <a:xfrm>
            <a:off x="751692" y="34403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0" y="131733"/>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
        <p:nvSpPr>
          <p:cNvPr id="13" name="Rectangle 12"/>
          <p:cNvSpPr/>
          <p:nvPr/>
        </p:nvSpPr>
        <p:spPr>
          <a:xfrm>
            <a:off x="0" y="1021649"/>
            <a:ext cx="12192000" cy="707886"/>
          </a:xfrm>
          <a:prstGeom prst="rect">
            <a:avLst/>
          </a:prstGeom>
        </p:spPr>
        <p:txBody>
          <a:bodyPr wrap="square">
            <a:spAutoFit/>
          </a:bodyPr>
          <a:lstStyle/>
          <a:p>
            <a:pPr marL="285750" indent="-285750" algn="just">
              <a:buFont typeface="Arial" panose="020B0604020202020204" pitchFamily="34" charset="0"/>
              <a:buChar char="•"/>
            </a:pPr>
            <a:r>
              <a:rPr lang="ka-GE" sz="2000" dirty="0"/>
              <a:t>ახალი სახიდე გადასასვლელი </a:t>
            </a:r>
            <a:r>
              <a:rPr lang="ka-GE" sz="2000" b="1" dirty="0"/>
              <a:t>სიგრძით </a:t>
            </a:r>
            <a:r>
              <a:rPr lang="en-US" sz="2000" b="1" dirty="0"/>
              <a:t>112,6 </a:t>
            </a:r>
            <a:r>
              <a:rPr lang="ka-GE" sz="2000" b="1" dirty="0"/>
              <a:t>მ - ორი სანაპირო და რვა შუალედური ბურჯი.</a:t>
            </a:r>
          </a:p>
          <a:p>
            <a:pPr marL="285750" indent="-285750" algn="just">
              <a:buFont typeface="Arial" panose="020B0604020202020204" pitchFamily="34" charset="0"/>
              <a:buChar char="•"/>
            </a:pPr>
            <a:endParaRPr lang="en-US" sz="2000" b="1" dirty="0"/>
          </a:p>
        </p:txBody>
      </p:sp>
      <p:pic>
        <p:nvPicPr>
          <p:cNvPr id="12" name="Picture 11" descr="A close up of a map&#10;&#10;Description automatically generated">
            <a:extLst>
              <a:ext uri="{FF2B5EF4-FFF2-40B4-BE49-F238E27FC236}">
                <a16:creationId xmlns:a16="http://schemas.microsoft.com/office/drawing/2014/main" xmlns="" id="{3AF1784F-9D7E-41C4-9545-9A71787C9FF5}"/>
              </a:ext>
            </a:extLst>
          </p:cNvPr>
          <p:cNvPicPr>
            <a:picLocks noChangeAspect="1"/>
          </p:cNvPicPr>
          <p:nvPr/>
        </p:nvPicPr>
        <p:blipFill rotWithShape="1">
          <a:blip r:embed="rId3"/>
          <a:srcRect t="5250" b="3802"/>
          <a:stretch/>
        </p:blipFill>
        <p:spPr>
          <a:xfrm>
            <a:off x="1" y="2157786"/>
            <a:ext cx="12192000" cy="4700214"/>
          </a:xfrm>
          <a:prstGeom prst="rect">
            <a:avLst/>
          </a:prstGeom>
        </p:spPr>
      </p:pic>
      <p:sp>
        <p:nvSpPr>
          <p:cNvPr id="4" name="Rectangle 3"/>
          <p:cNvSpPr/>
          <p:nvPr/>
        </p:nvSpPr>
        <p:spPr>
          <a:xfrm>
            <a:off x="0" y="1519547"/>
            <a:ext cx="8610600" cy="400110"/>
          </a:xfrm>
          <a:prstGeom prst="rect">
            <a:avLst/>
          </a:prstGeom>
        </p:spPr>
        <p:txBody>
          <a:bodyPr wrap="square">
            <a:spAutoFit/>
          </a:bodyPr>
          <a:lstStyle/>
          <a:p>
            <a:pPr marL="285750" indent="-285750" algn="just">
              <a:buFont typeface="Arial" panose="020B0604020202020204" pitchFamily="34" charset="0"/>
              <a:buChar char="•"/>
            </a:pPr>
            <a:r>
              <a:rPr lang="ka-GE" sz="2000" dirty="0"/>
              <a:t>გაბარიტი 1,0 + 7,0 +1,0 მ, ხიდის მთლიანი სიგანე 10,1 მ.</a:t>
            </a:r>
            <a:endParaRPr lang="en-US" sz="2400" b="1" dirty="0"/>
          </a:p>
        </p:txBody>
      </p:sp>
    </p:spTree>
    <p:extLst>
      <p:ext uri="{BB962C8B-B14F-4D97-AF65-F5344CB8AC3E}">
        <p14:creationId xmlns:p14="http://schemas.microsoft.com/office/powerpoint/2010/main" val="81387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7</a:t>
            </a:fld>
            <a:endParaRPr lang="en-US" dirty="0"/>
          </a:p>
        </p:txBody>
      </p:sp>
      <p:sp>
        <p:nvSpPr>
          <p:cNvPr id="6" name="Rectangle 2"/>
          <p:cNvSpPr>
            <a:spLocks noChangeArrowheads="1"/>
          </p:cNvSpPr>
          <p:nvPr/>
        </p:nvSpPr>
        <p:spPr bwMode="auto">
          <a:xfrm>
            <a:off x="2346960" y="4095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751692" y="34403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pic>
        <p:nvPicPr>
          <p:cNvPr id="4" name="Picture 3" descr="A close up of a map&#10;&#10;Description automatically generated">
            <a:extLst>
              <a:ext uri="{FF2B5EF4-FFF2-40B4-BE49-F238E27FC236}">
                <a16:creationId xmlns:a16="http://schemas.microsoft.com/office/drawing/2014/main" xmlns="" id="{94CDF501-59AB-4140-960E-DDD9BC76029B}"/>
              </a:ext>
            </a:extLst>
          </p:cNvPr>
          <p:cNvPicPr>
            <a:picLocks noChangeAspect="1"/>
          </p:cNvPicPr>
          <p:nvPr/>
        </p:nvPicPr>
        <p:blipFill rotWithShape="1">
          <a:blip r:embed="rId3"/>
          <a:srcRect l="2615" r="1332"/>
          <a:stretch/>
        </p:blipFill>
        <p:spPr>
          <a:xfrm>
            <a:off x="240630" y="461665"/>
            <a:ext cx="11710740" cy="6259805"/>
          </a:xfrm>
          <a:prstGeom prst="rect">
            <a:avLst/>
          </a:prstGeom>
        </p:spPr>
      </p:pic>
      <p:sp>
        <p:nvSpPr>
          <p:cNvPr id="2" name="Rectangle 1"/>
          <p:cNvSpPr/>
          <p:nvPr/>
        </p:nvSpPr>
        <p:spPr>
          <a:xfrm>
            <a:off x="81210" y="6134282"/>
            <a:ext cx="6014788" cy="400110"/>
          </a:xfrm>
          <a:prstGeom prst="rect">
            <a:avLst/>
          </a:prstGeom>
        </p:spPr>
        <p:txBody>
          <a:bodyPr wrap="none">
            <a:spAutoFit/>
          </a:bodyPr>
          <a:lstStyle/>
          <a:p>
            <a:pPr marL="285750" indent="-285750">
              <a:buFont typeface="Wingdings" panose="05000000000000000000" pitchFamily="2" charset="2"/>
              <a:buChar char="v"/>
            </a:pPr>
            <a:r>
              <a:rPr lang="en-US" sz="2000" b="1" dirty="0"/>
              <a:t>საპროეტო გადაწყვეტილება</a:t>
            </a:r>
            <a:r>
              <a:rPr lang="ka-GE" sz="2000" b="1" dirty="0"/>
              <a:t> </a:t>
            </a:r>
            <a:r>
              <a:rPr lang="en-US" sz="2000" b="1" dirty="0"/>
              <a:t>-</a:t>
            </a:r>
            <a:r>
              <a:rPr lang="ka-GE" sz="2000" b="1" dirty="0"/>
              <a:t> </a:t>
            </a:r>
            <a:r>
              <a:rPr lang="en-US" sz="2000" b="1" dirty="0"/>
              <a:t> </a:t>
            </a:r>
            <a:r>
              <a:rPr lang="ka-GE" sz="2000" b="1" dirty="0"/>
              <a:t>(ალტერნატივა </a:t>
            </a:r>
            <a:r>
              <a:rPr lang="en-US" sz="2000" b="1" dirty="0"/>
              <a:t>A</a:t>
            </a:r>
            <a:r>
              <a:rPr lang="en-US" sz="2000" dirty="0"/>
              <a:t> </a:t>
            </a:r>
            <a:r>
              <a:rPr lang="ka-GE" sz="2000" b="1" dirty="0"/>
              <a:t>)</a:t>
            </a:r>
            <a:endParaRPr lang="en-US" sz="2000" b="1" dirty="0"/>
          </a:p>
        </p:txBody>
      </p:sp>
    </p:spTree>
    <p:extLst>
      <p:ext uri="{BB962C8B-B14F-4D97-AF65-F5344CB8AC3E}">
        <p14:creationId xmlns:p14="http://schemas.microsoft.com/office/powerpoint/2010/main" val="373475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8</a:t>
            </a:fld>
            <a:endParaRPr lang="en-US" dirty="0"/>
          </a:p>
        </p:txBody>
      </p:sp>
      <p:sp>
        <p:nvSpPr>
          <p:cNvPr id="2" name="Rectangle 1"/>
          <p:cNvSpPr/>
          <p:nvPr/>
        </p:nvSpPr>
        <p:spPr>
          <a:xfrm>
            <a:off x="0" y="692497"/>
            <a:ext cx="2919389" cy="430887"/>
          </a:xfrm>
          <a:prstGeom prst="rect">
            <a:avLst/>
          </a:prstGeom>
        </p:spPr>
        <p:txBody>
          <a:bodyPr wrap="none">
            <a:spAutoFit/>
          </a:bodyPr>
          <a:lstStyle/>
          <a:p>
            <a:pPr marL="285750" indent="-285750">
              <a:buFont typeface="Wingdings" panose="05000000000000000000" pitchFamily="2" charset="2"/>
              <a:buChar char="v"/>
            </a:pPr>
            <a:r>
              <a:rPr lang="ka-GE" sz="2200" b="1" dirty="0"/>
              <a:t>სამშენებლო ბანაკი</a:t>
            </a:r>
            <a:endParaRPr lang="en-US" sz="2200" b="1" dirty="0"/>
          </a:p>
        </p:txBody>
      </p:sp>
      <p:sp>
        <p:nvSpPr>
          <p:cNvPr id="9" name="Rectangle 4"/>
          <p:cNvSpPr>
            <a:spLocks noChangeArrowheads="1"/>
          </p:cNvSpPr>
          <p:nvPr/>
        </p:nvSpPr>
        <p:spPr bwMode="auto">
          <a:xfrm>
            <a:off x="751692" y="34403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0" y="230832"/>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
        <p:nvSpPr>
          <p:cNvPr id="4" name="Rectangle 3"/>
          <p:cNvSpPr/>
          <p:nvPr/>
        </p:nvSpPr>
        <p:spPr>
          <a:xfrm>
            <a:off x="130630" y="1191857"/>
            <a:ext cx="11999851" cy="1785104"/>
          </a:xfrm>
          <a:prstGeom prst="rect">
            <a:avLst/>
          </a:prstGeom>
        </p:spPr>
        <p:txBody>
          <a:bodyPr wrap="square">
            <a:spAutoFit/>
          </a:bodyPr>
          <a:lstStyle/>
          <a:p>
            <a:pPr algn="just"/>
            <a:r>
              <a:rPr lang="ka-GE" dirty="0"/>
              <a:t>დაგეგმილი საქმიანობის სპეციფიკის, შესასრულებელ სამუშაოთა მოცულობის და საქმიანობის განხორციელების რაიონის ფონური სოციალურ-ეკონომიკური მდგომარეობის გათვალისწინებით მძლავრი ინფრასტრუქტურის მქონე სამშენებლო ბანაკების მოწყობა საჭირო არ არის. საპროექტო ხიდთან, მოეწყობა საქმიანი ეზო. ხოლო პროექტზე მომუშავე მომსახურე პერსონალისათვის, საცხორებელ სახლად აგრეთვე ყოველდღიური საჭიროებისათვის (კვება, ტუალეტი და ა.შ) მშენებელი კომპანიის მიერ კერძო მესაკუთრისაგან დაქირავებული იქნება საცხოვრებელი სახლი.</a:t>
            </a:r>
            <a:endParaRPr lang="en-US" sz="2000" b="1" dirty="0"/>
          </a:p>
        </p:txBody>
      </p:sp>
      <p:graphicFrame>
        <p:nvGraphicFramePr>
          <p:cNvPr id="7" name="Table 6"/>
          <p:cNvGraphicFramePr>
            <a:graphicFrameLocks noGrp="1"/>
          </p:cNvGraphicFramePr>
          <p:nvPr>
            <p:extLst>
              <p:ext uri="{D42A27DB-BD31-4B8C-83A1-F6EECF244321}">
                <p14:modId xmlns:p14="http://schemas.microsoft.com/office/powerpoint/2010/main" val="37331705"/>
              </p:ext>
            </p:extLst>
          </p:nvPr>
        </p:nvGraphicFramePr>
        <p:xfrm>
          <a:off x="130630" y="3144533"/>
          <a:ext cx="11874135" cy="3593129"/>
        </p:xfrm>
        <a:graphic>
          <a:graphicData uri="http://schemas.openxmlformats.org/drawingml/2006/table">
            <a:tbl>
              <a:tblPr>
                <a:tableStyleId>{5C22544A-7EE6-4342-B048-85BDC9FD1C3A}</a:tableStyleId>
              </a:tblPr>
              <a:tblGrid>
                <a:gridCol w="493726">
                  <a:extLst>
                    <a:ext uri="{9D8B030D-6E8A-4147-A177-3AD203B41FA5}">
                      <a16:colId xmlns:a16="http://schemas.microsoft.com/office/drawing/2014/main" xmlns="" val="3354289632"/>
                    </a:ext>
                  </a:extLst>
                </a:gridCol>
                <a:gridCol w="5998784">
                  <a:extLst>
                    <a:ext uri="{9D8B030D-6E8A-4147-A177-3AD203B41FA5}">
                      <a16:colId xmlns:a16="http://schemas.microsoft.com/office/drawing/2014/main" xmlns="" val="162221398"/>
                    </a:ext>
                  </a:extLst>
                </a:gridCol>
                <a:gridCol w="2912990">
                  <a:extLst>
                    <a:ext uri="{9D8B030D-6E8A-4147-A177-3AD203B41FA5}">
                      <a16:colId xmlns:a16="http://schemas.microsoft.com/office/drawing/2014/main" xmlns="" val="2048128984"/>
                    </a:ext>
                  </a:extLst>
                </a:gridCol>
                <a:gridCol w="2468635">
                  <a:extLst>
                    <a:ext uri="{9D8B030D-6E8A-4147-A177-3AD203B41FA5}">
                      <a16:colId xmlns:a16="http://schemas.microsoft.com/office/drawing/2014/main" xmlns="" val="2505423075"/>
                    </a:ext>
                  </a:extLst>
                </a:gridCol>
              </a:tblGrid>
              <a:tr h="468772">
                <a:tc>
                  <a:txBody>
                    <a:bodyPr/>
                    <a:lstStyle/>
                    <a:p>
                      <a:pPr marL="0" marR="19050" algn="r">
                        <a:spcBef>
                          <a:spcPts val="0"/>
                        </a:spcBef>
                        <a:spcAft>
                          <a:spcPts val="0"/>
                        </a:spcAft>
                      </a:pPr>
                      <a:r>
                        <a:rPr lang="en-US" sz="1600">
                          <a:effectLst/>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dirty="0" err="1">
                          <a:effectLst/>
                        </a:rPr>
                        <a:t>პერსონალი</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განზომილება</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რაოდენობა</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239680955"/>
                  </a:ext>
                </a:extLst>
              </a:tr>
              <a:tr h="149466">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630128390"/>
                  </a:ext>
                </a:extLst>
              </a:tr>
              <a:tr h="446660">
                <a:tc>
                  <a:txBody>
                    <a:bodyPr/>
                    <a:lstStyle/>
                    <a:p>
                      <a:pPr marL="0" marR="19050" algn="r">
                        <a:spcBef>
                          <a:spcPts val="0"/>
                        </a:spcBef>
                        <a:spcAft>
                          <a:spcPts val="0"/>
                        </a:spcAft>
                      </a:pPr>
                      <a:r>
                        <a:rPr lang="en-US" sz="1600">
                          <a:effectLst/>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ობიექტის მენეჯერი</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ცალი</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ka-GE" sz="1600" dirty="0">
                          <a:effectLst/>
                          <a:latin typeface="Calibri" panose="020F0502020204030204" pitchFamily="34" charset="0"/>
                          <a:ea typeface="Calibri" panose="020F0502020204030204" pitchFamily="34" charset="0"/>
                          <a:cs typeface="Arial" panose="020B0604020202020204" pitchFamily="34" charset="0"/>
                        </a:rPr>
                        <a:t>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4137238872"/>
                  </a:ext>
                </a:extLst>
              </a:tr>
              <a:tr h="149466">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766869582"/>
                  </a:ext>
                </a:extLst>
              </a:tr>
              <a:tr h="444449">
                <a:tc>
                  <a:txBody>
                    <a:bodyPr/>
                    <a:lstStyle/>
                    <a:p>
                      <a:pPr marL="0" marR="19050" algn="r">
                        <a:spcBef>
                          <a:spcPts val="0"/>
                        </a:spcBef>
                        <a:spcAft>
                          <a:spcPts val="0"/>
                        </a:spcAft>
                      </a:pPr>
                      <a:r>
                        <a:rPr lang="en-US" sz="1600">
                          <a:effectLst/>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ხიდების ინჟინერი</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ცალი</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ka-GE" sz="1200" dirty="0">
                          <a:effectLst/>
                          <a:latin typeface="Calibri" panose="020F0502020204030204" pitchFamily="34" charset="0"/>
                          <a:ea typeface="Calibri" panose="020F0502020204030204" pitchFamily="34" charset="0"/>
                          <a:cs typeface="Arial" panose="020B0604020202020204" pitchFamily="34" charset="0"/>
                        </a:rPr>
                        <a:t>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280717833"/>
                  </a:ext>
                </a:extLst>
              </a:tr>
              <a:tr h="149466">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639965257"/>
                  </a:ext>
                </a:extLst>
              </a:tr>
              <a:tr h="446660">
                <a:tc>
                  <a:txBody>
                    <a:bodyPr/>
                    <a:lstStyle/>
                    <a:p>
                      <a:pPr marL="0" marR="19050" algn="r">
                        <a:spcBef>
                          <a:spcPts val="0"/>
                        </a:spcBef>
                        <a:spcAft>
                          <a:spcPts val="0"/>
                        </a:spcAft>
                      </a:pPr>
                      <a:r>
                        <a:rPr lang="en-US" sz="1600">
                          <a:effectLst/>
                        </a:rPr>
                        <a:t>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dirty="0" err="1">
                          <a:effectLst/>
                        </a:rPr>
                        <a:t>უსაფრთხოების</a:t>
                      </a:r>
                      <a:r>
                        <a:rPr lang="en-US" sz="1600" dirty="0">
                          <a:effectLst/>
                        </a:rPr>
                        <a:t> </a:t>
                      </a:r>
                      <a:r>
                        <a:rPr lang="en-US" sz="1600" dirty="0" err="1">
                          <a:effectLst/>
                        </a:rPr>
                        <a:t>ინჟინერი</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ცალი</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89579538"/>
                  </a:ext>
                </a:extLst>
              </a:tr>
              <a:tr h="149466">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337577913"/>
                  </a:ext>
                </a:extLst>
              </a:tr>
              <a:tr h="446660">
                <a:tc>
                  <a:txBody>
                    <a:bodyPr/>
                    <a:lstStyle/>
                    <a:p>
                      <a:pPr marL="0" marR="19050" algn="r">
                        <a:spcBef>
                          <a:spcPts val="0"/>
                        </a:spcBef>
                        <a:spcAft>
                          <a:spcPts val="0"/>
                        </a:spcAft>
                      </a:pPr>
                      <a:r>
                        <a:rPr lang="en-US" sz="1600" dirty="0">
                          <a:effectLst/>
                        </a:rPr>
                        <a:t>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dirty="0" err="1">
                          <a:effectLst/>
                        </a:rPr>
                        <a:t>ადგილობრივი</a:t>
                      </a:r>
                      <a:r>
                        <a:rPr lang="en-US" sz="1600" dirty="0">
                          <a:effectLst/>
                        </a:rPr>
                        <a:t> </a:t>
                      </a:r>
                      <a:r>
                        <a:rPr lang="en-US" sz="1600" dirty="0" err="1">
                          <a:effectLst/>
                        </a:rPr>
                        <a:t>მუშა</a:t>
                      </a:r>
                      <a:r>
                        <a:rPr lang="en-US" sz="1600" dirty="0">
                          <a:effectLst/>
                        </a:rPr>
                        <a:t> </a:t>
                      </a:r>
                      <a:r>
                        <a:rPr lang="en-US" sz="1600" dirty="0" err="1">
                          <a:effectLst/>
                        </a:rPr>
                        <a:t>ხელი</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ცალი</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ka-GE" sz="1600" dirty="0">
                          <a:effectLst/>
                          <a:latin typeface="Calibri" panose="020F0502020204030204" pitchFamily="34" charset="0"/>
                          <a:ea typeface="Calibri" panose="020F0502020204030204" pitchFamily="34" charset="0"/>
                          <a:cs typeface="Arial" panose="020B0604020202020204" pitchFamily="34" charset="0"/>
                        </a:rPr>
                        <a:t>8</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359370128"/>
                  </a:ext>
                </a:extLst>
              </a:tr>
              <a:tr h="149466">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2563395381"/>
                  </a:ext>
                </a:extLst>
              </a:tr>
              <a:tr h="446660">
                <a:tc>
                  <a:txBody>
                    <a:bodyPr/>
                    <a:lstStyle/>
                    <a:p>
                      <a:pPr marL="0" marR="19050" algn="r">
                        <a:spcBef>
                          <a:spcPts val="0"/>
                        </a:spcBef>
                        <a:spcAft>
                          <a:spcPts val="0"/>
                        </a:spcAft>
                      </a:pPr>
                      <a:r>
                        <a:rPr lang="en-US" sz="1600" dirty="0">
                          <a:effectLst/>
                        </a:rPr>
                        <a:t>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ობიექტის დაცვა</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ცალი</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ka-GE" sz="1600" dirty="0">
                          <a:effectLst/>
                          <a:latin typeface="Calibri" panose="020F0502020204030204" pitchFamily="34" charset="0"/>
                          <a:ea typeface="Calibri" panose="020F0502020204030204" pitchFamily="34" charset="0"/>
                          <a:cs typeface="Arial" panose="020B0604020202020204" pitchFamily="34" charset="0"/>
                        </a:rPr>
                        <a:t>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2650941387"/>
                  </a:ext>
                </a:extLst>
              </a:tr>
              <a:tr h="145938">
                <a:tc>
                  <a:txBody>
                    <a:bodyPr/>
                    <a:lstStyle/>
                    <a:p>
                      <a:pPr marL="0" marR="0">
                        <a:spcBef>
                          <a:spcPts val="0"/>
                        </a:spcBef>
                        <a:spcAft>
                          <a:spcPts val="0"/>
                        </a:spcAft>
                      </a:pPr>
                      <a:r>
                        <a:rPr lang="en-US" sz="55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55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55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55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202572341"/>
                  </a:ext>
                </a:extLst>
              </a:tr>
            </a:tbl>
          </a:graphicData>
        </a:graphic>
      </p:graphicFrame>
      <p:sp>
        <p:nvSpPr>
          <p:cNvPr id="8" name="Rectangle 7"/>
          <p:cNvSpPr/>
          <p:nvPr/>
        </p:nvSpPr>
        <p:spPr>
          <a:xfrm>
            <a:off x="7322073" y="2654664"/>
            <a:ext cx="4682692" cy="369332"/>
          </a:xfrm>
          <a:prstGeom prst="rect">
            <a:avLst/>
          </a:prstGeom>
        </p:spPr>
        <p:txBody>
          <a:bodyPr wrap="none">
            <a:spAutoFit/>
          </a:bodyPr>
          <a:lstStyle/>
          <a:p>
            <a:r>
              <a:rPr lang="en-US" b="1" dirty="0" err="1">
                <a:latin typeface="Sylfaen" panose="010A0502050306030303" pitchFamily="18" charset="0"/>
                <a:ea typeface="Sylfaen" panose="010A0502050306030303" pitchFamily="18" charset="0"/>
                <a:cs typeface="Arial" panose="020B0604020202020204" pitchFamily="34" charset="0"/>
              </a:rPr>
              <a:t>მშენებლობაში</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დასაქმებულთა</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რაოდენობა</a:t>
            </a:r>
            <a:endParaRPr lang="en-US" b="1" dirty="0"/>
          </a:p>
        </p:txBody>
      </p:sp>
    </p:spTree>
    <p:extLst>
      <p:ext uri="{BB962C8B-B14F-4D97-AF65-F5344CB8AC3E}">
        <p14:creationId xmlns:p14="http://schemas.microsoft.com/office/powerpoint/2010/main" val="16069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9</a:t>
            </a:fld>
            <a:endParaRPr lang="en-US" dirty="0"/>
          </a:p>
        </p:txBody>
      </p:sp>
      <p:sp>
        <p:nvSpPr>
          <p:cNvPr id="2" name="Rectangle 1"/>
          <p:cNvSpPr/>
          <p:nvPr/>
        </p:nvSpPr>
        <p:spPr>
          <a:xfrm>
            <a:off x="0" y="593398"/>
            <a:ext cx="3494867" cy="400110"/>
          </a:xfrm>
          <a:prstGeom prst="rect">
            <a:avLst/>
          </a:prstGeom>
        </p:spPr>
        <p:txBody>
          <a:bodyPr wrap="none">
            <a:spAutoFit/>
          </a:bodyPr>
          <a:lstStyle/>
          <a:p>
            <a:pPr marL="285750" indent="-285750">
              <a:buFont typeface="Wingdings" panose="05000000000000000000" pitchFamily="2" charset="2"/>
              <a:buChar char="v"/>
            </a:pPr>
            <a:r>
              <a:rPr lang="en-US" sz="2000" b="1" dirty="0"/>
              <a:t>მ</a:t>
            </a:r>
            <a:r>
              <a:rPr lang="ka-GE" sz="2000" b="1" dirty="0" err="1"/>
              <a:t>შენებლობის</a:t>
            </a:r>
            <a:r>
              <a:rPr lang="ka-GE" sz="2000" b="1" dirty="0"/>
              <a:t> ორგანიზება</a:t>
            </a:r>
            <a:endParaRPr lang="en-US" sz="2000" b="1" dirty="0"/>
          </a:p>
        </p:txBody>
      </p:sp>
      <p:sp>
        <p:nvSpPr>
          <p:cNvPr id="6" name="Rectangle 2"/>
          <p:cNvSpPr>
            <a:spLocks noChangeArrowheads="1"/>
          </p:cNvSpPr>
          <p:nvPr/>
        </p:nvSpPr>
        <p:spPr bwMode="auto">
          <a:xfrm>
            <a:off x="2346960" y="4095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0" y="0"/>
            <a:ext cx="12192000" cy="461665"/>
          </a:xfrm>
          <a:prstGeom prst="rect">
            <a:avLst/>
          </a:prstGeom>
        </p:spPr>
        <p:txBody>
          <a:bodyPr wrap="square">
            <a:spAutoFit/>
          </a:bodyPr>
          <a:lstStyle/>
          <a:p>
            <a:pPr algn="ctr" eaLnBrk="0" hangingPunct="0"/>
            <a:r>
              <a:rPr lang="en-US" sz="2400" b="1" dirty="0" err="1"/>
              <a:t>ახალი</a:t>
            </a:r>
            <a:r>
              <a:rPr lang="en-US" sz="2400" b="1" dirty="0"/>
              <a:t> </a:t>
            </a:r>
            <a:r>
              <a:rPr lang="en-US" sz="2400" b="1" dirty="0" err="1"/>
              <a:t>სახიდე</a:t>
            </a:r>
            <a:r>
              <a:rPr lang="en-US" sz="2400" b="1" dirty="0"/>
              <a:t> </a:t>
            </a:r>
            <a:r>
              <a:rPr lang="en-US" sz="2400" b="1" dirty="0" err="1"/>
              <a:t>გადასასვლელის</a:t>
            </a:r>
            <a:r>
              <a:rPr lang="en-US" sz="2400" b="1" dirty="0"/>
              <a:t> </a:t>
            </a:r>
            <a:r>
              <a:rPr lang="en-US" sz="2400" b="1" dirty="0" err="1"/>
              <a:t>მშენებლობის</a:t>
            </a:r>
            <a:r>
              <a:rPr lang="en-US" sz="2400" b="1" dirty="0"/>
              <a:t> </a:t>
            </a:r>
            <a:r>
              <a:rPr lang="en-US" sz="2400" b="1" dirty="0" err="1"/>
              <a:t>და</a:t>
            </a:r>
            <a:r>
              <a:rPr lang="en-US" sz="2400" b="1" dirty="0"/>
              <a:t> </a:t>
            </a:r>
            <a:r>
              <a:rPr lang="en-US" sz="2400" b="1" dirty="0" err="1"/>
              <a:t>ექსპლუატაციის</a:t>
            </a:r>
            <a:r>
              <a:rPr lang="en-US" sz="2400" b="1" dirty="0"/>
              <a:t> </a:t>
            </a:r>
            <a:r>
              <a:rPr lang="en-US" sz="2400" b="1" dirty="0" err="1"/>
              <a:t>პროექტი</a:t>
            </a:r>
            <a:endParaRPr lang="en-US" sz="2400" b="1" dirty="0">
              <a:effectLst>
                <a:outerShdw blurRad="38100" dist="38100" dir="2700000" algn="tl">
                  <a:srgbClr val="C0C0C0"/>
                </a:outerShdw>
              </a:effectLst>
              <a:latin typeface="Sylfaen" pitchFamily="18" charset="0"/>
              <a:cs typeface="Arial" charset="0"/>
            </a:endParaRPr>
          </a:p>
        </p:txBody>
      </p:sp>
      <p:sp>
        <p:nvSpPr>
          <p:cNvPr id="3" name="Rectangle 2"/>
          <p:cNvSpPr/>
          <p:nvPr/>
        </p:nvSpPr>
        <p:spPr>
          <a:xfrm>
            <a:off x="-1" y="1179236"/>
            <a:ext cx="12192000" cy="3693319"/>
          </a:xfrm>
          <a:prstGeom prst="rect">
            <a:avLst/>
          </a:prstGeom>
        </p:spPr>
        <p:txBody>
          <a:bodyPr wrap="square">
            <a:spAutoFit/>
          </a:bodyPr>
          <a:lstStyle/>
          <a:p>
            <a:pPr marL="285750" indent="-285750" algn="just">
              <a:buFont typeface="Arial" panose="020B0604020202020204" pitchFamily="34" charset="0"/>
              <a:buChar char="•"/>
            </a:pPr>
            <a:r>
              <a:rPr lang="en-US" b="1" dirty="0" err="1">
                <a:latin typeface="Sylfaen" panose="010A0502050306030303" pitchFamily="18" charset="0"/>
              </a:rPr>
              <a:t>ორ</a:t>
            </a:r>
            <a:r>
              <a:rPr lang="en-US" b="1" dirty="0">
                <a:latin typeface="Sylfaen" panose="010A0502050306030303" pitchFamily="18" charset="0"/>
              </a:rPr>
              <a:t> </a:t>
            </a:r>
            <a:r>
              <a:rPr lang="en-US" b="1" dirty="0" err="1">
                <a:latin typeface="Sylfaen" panose="010A0502050306030303" pitchFamily="18" charset="0"/>
              </a:rPr>
              <a:t>ნაპირს</a:t>
            </a:r>
            <a:r>
              <a:rPr lang="en-US" b="1" dirty="0">
                <a:latin typeface="Sylfaen" panose="010A0502050306030303" pitchFamily="18" charset="0"/>
              </a:rPr>
              <a:t> </a:t>
            </a:r>
            <a:r>
              <a:rPr lang="en-US" b="1" dirty="0" err="1">
                <a:latin typeface="Sylfaen" panose="010A0502050306030303" pitchFamily="18" charset="0"/>
              </a:rPr>
              <a:t>შორის</a:t>
            </a:r>
            <a:r>
              <a:rPr lang="en-US" b="1" dirty="0">
                <a:latin typeface="Sylfaen" panose="010A0502050306030303" pitchFamily="18" charset="0"/>
              </a:rPr>
              <a:t> </a:t>
            </a:r>
            <a:r>
              <a:rPr lang="en-US" b="1" dirty="0" err="1">
                <a:latin typeface="Sylfaen" panose="010A0502050306030303" pitchFamily="18" charset="0"/>
              </a:rPr>
              <a:t>კომუნიკაციის</a:t>
            </a:r>
            <a:r>
              <a:rPr lang="en-US" b="1" dirty="0">
                <a:latin typeface="Sylfaen" panose="010A0502050306030303" pitchFamily="18" charset="0"/>
              </a:rPr>
              <a:t> </a:t>
            </a:r>
            <a:r>
              <a:rPr lang="en-US" b="1" dirty="0" err="1">
                <a:latin typeface="Sylfaen" panose="010A0502050306030303" pitchFamily="18" charset="0"/>
              </a:rPr>
              <a:t>განსახორციელებლად</a:t>
            </a:r>
            <a:r>
              <a:rPr lang="en-US" b="1" dirty="0">
                <a:latin typeface="Sylfaen" panose="010A0502050306030303" pitchFamily="18" charset="0"/>
              </a:rPr>
              <a:t> </a:t>
            </a:r>
            <a:r>
              <a:rPr lang="en-US" b="1" dirty="0" err="1">
                <a:latin typeface="Sylfaen" panose="010A0502050306030303" pitchFamily="18" charset="0"/>
              </a:rPr>
              <a:t>გამოიყენება</a:t>
            </a:r>
            <a:r>
              <a:rPr lang="en-US" b="1" dirty="0">
                <a:latin typeface="Sylfaen" panose="010A0502050306030303" pitchFamily="18" charset="0"/>
              </a:rPr>
              <a:t> </a:t>
            </a:r>
            <a:r>
              <a:rPr lang="en-US" b="1" dirty="0" err="1">
                <a:latin typeface="Sylfaen" panose="010A0502050306030303" pitchFamily="18" charset="0"/>
              </a:rPr>
              <a:t>არსებული</a:t>
            </a:r>
            <a:r>
              <a:rPr lang="en-US" b="1" dirty="0">
                <a:latin typeface="Sylfaen" panose="010A0502050306030303" pitchFamily="18" charset="0"/>
              </a:rPr>
              <a:t> </a:t>
            </a:r>
            <a:r>
              <a:rPr lang="en-US" b="1" dirty="0" err="1">
                <a:latin typeface="Sylfaen" panose="010A0502050306030303" pitchFamily="18" charset="0"/>
              </a:rPr>
              <a:t>ხიდი</a:t>
            </a:r>
            <a:r>
              <a:rPr lang="en-US" dirty="0">
                <a:latin typeface="Sylfaen" panose="010A0502050306030303" pitchFamily="18" charset="0"/>
              </a:rPr>
              <a:t>. </a:t>
            </a:r>
            <a:endParaRPr lang="ka-GE" dirty="0">
              <a:latin typeface="Sylfaen" panose="010A0502050306030303" pitchFamily="18" charset="0"/>
            </a:endParaRPr>
          </a:p>
          <a:p>
            <a:pPr marL="285750" indent="-285750" algn="just">
              <a:buFont typeface="Arial" panose="020B0604020202020204" pitchFamily="34" charset="0"/>
              <a:buChar char="•"/>
            </a:pPr>
            <a:endParaRPr lang="ka-GE" b="1" dirty="0">
              <a:latin typeface="Sylfaen" panose="010A0502050306030303" pitchFamily="18" charset="0"/>
              <a:ea typeface="DejaVu Sans" panose="020B0603030804020204" pitchFamily="34" charset="0"/>
              <a:cs typeface="DejaVu Sans" panose="020B0603030804020204" pitchFamily="34" charset="0"/>
            </a:endParaRPr>
          </a:p>
          <a:p>
            <a:pPr marL="285750" indent="-285750" algn="just">
              <a:buFont typeface="Arial" panose="020B0604020202020204" pitchFamily="34" charset="0"/>
              <a:buChar char="•"/>
            </a:pPr>
            <a:r>
              <a:rPr lang="ka-GE" dirty="0">
                <a:latin typeface="Sylfaen" panose="010A0502050306030303" pitchFamily="18" charset="0"/>
              </a:rPr>
              <a:t>პირველ ეტაპზე - ხორციელდება მოსამზადებელი და </a:t>
            </a:r>
            <a:r>
              <a:rPr lang="ka-GE" dirty="0" err="1">
                <a:latin typeface="Sylfaen" panose="010A0502050306030303" pitchFamily="18" charset="0"/>
              </a:rPr>
              <a:t>დაკვალვითი</a:t>
            </a:r>
            <a:r>
              <a:rPr lang="ka-GE" dirty="0">
                <a:latin typeface="Sylfaen" panose="010A0502050306030303" pitchFamily="18" charset="0"/>
              </a:rPr>
              <a:t> სამუშაოები.</a:t>
            </a:r>
          </a:p>
          <a:p>
            <a:pPr marL="285750" indent="-285750" algn="just">
              <a:buFont typeface="Arial" panose="020B0604020202020204" pitchFamily="34" charset="0"/>
              <a:buChar char="•"/>
            </a:pPr>
            <a:endParaRPr lang="ka-GE" dirty="0">
              <a:latin typeface="Sylfaen" panose="010A0502050306030303" pitchFamily="18" charset="0"/>
            </a:endParaRPr>
          </a:p>
          <a:p>
            <a:pPr marL="285750" indent="-285750" algn="just">
              <a:buFont typeface="Arial" panose="020B0604020202020204" pitchFamily="34" charset="0"/>
              <a:buChar char="•"/>
            </a:pPr>
            <a:r>
              <a:rPr lang="ka-GE" dirty="0">
                <a:latin typeface="Sylfaen" panose="010A0502050306030303" pitchFamily="18" charset="0"/>
              </a:rPr>
              <a:t>მეორე ეტაპზე - მიმდინარეობს ბურჯების მშენებლობა. ბურჯების ქვაბულების დამუშავება ხორციელდება  ექსკავატორით გრუნტის გატანით ნაყარში. ქვაბულების დამუშავება უნდა განხორციელდეს წყალამოღვრით. ბურჯების მშენებლობის პარალელურად ხორციელდება რკ. ბეტონის კოჭების შემოზიდვა სპეციალური კოჭმზიდებით და დასაწყობება მიმდებარე ტერიტორიაზე ხის უჯრედებზე. ბურჯების მშენებლობის დამთავრების შემდეგ ხორციელდება კოჭების მონტაჟი 60 ტ ტვირთამწეობის ავტოამწეების გამოყენებით..</a:t>
            </a:r>
          </a:p>
          <a:p>
            <a:pPr marL="285750" indent="-285750" algn="just">
              <a:buFont typeface="Arial" panose="020B0604020202020204" pitchFamily="34" charset="0"/>
              <a:buChar char="•"/>
            </a:pPr>
            <a:endParaRPr lang="ka-GE" dirty="0">
              <a:latin typeface="Sylfaen" panose="010A0502050306030303" pitchFamily="18" charset="0"/>
            </a:endParaRPr>
          </a:p>
          <a:p>
            <a:pPr marL="285750" indent="-285750" algn="just">
              <a:buFont typeface="Arial" panose="020B0604020202020204" pitchFamily="34" charset="0"/>
              <a:buChar char="•"/>
            </a:pPr>
            <a:r>
              <a:rPr lang="ka-GE" dirty="0">
                <a:latin typeface="Sylfaen" panose="010A0502050306030303" pitchFamily="18" charset="0"/>
              </a:rPr>
              <a:t>მესამე ეტაპზე - ეწყობა ხიდის სავალი ნაწილი, მოაჯირები, თვალამრიდები და სხვა. პარალელურ რეჟიმში მიმდინარეობს მისასვლელების მოწყობა. ყველა მასალა, რომელიც გამოყენებული იქნება ხიდის მშენებლობისათვის, უნდა იყოს სერტიფიცირებული და შეესაბამებოდეს სტანდარტების მოთხოვნებს. </a:t>
            </a:r>
            <a:endParaRPr lang="en-US" dirty="0">
              <a:latin typeface="Sylfaen" panose="010A0502050306030303" pitchFamily="18" charset="0"/>
              <a:ea typeface="DejaVu Sans" panose="020B0603030804020204" pitchFamily="34" charset="0"/>
              <a:cs typeface="DejaVu Sans" panose="020B0603030804020204" pitchFamily="34" charset="0"/>
            </a:endParaRPr>
          </a:p>
        </p:txBody>
      </p:sp>
      <p:sp>
        <p:nvSpPr>
          <p:cNvPr id="4" name="Rectangle 3"/>
          <p:cNvSpPr/>
          <p:nvPr/>
        </p:nvSpPr>
        <p:spPr>
          <a:xfrm>
            <a:off x="0" y="5215538"/>
            <a:ext cx="12191999" cy="998222"/>
          </a:xfrm>
          <a:prstGeom prst="rect">
            <a:avLst/>
          </a:prstGeom>
        </p:spPr>
        <p:txBody>
          <a:bodyPr wrap="square">
            <a:spAutoFit/>
          </a:bodyPr>
          <a:lstStyle/>
          <a:p>
            <a:pPr marL="285750" indent="-285750" algn="just">
              <a:lnSpc>
                <a:spcPct val="95000"/>
              </a:lnSpc>
              <a:buFont typeface="Arial" panose="020B0604020202020204" pitchFamily="34" charset="0"/>
              <a:buChar char="•"/>
            </a:pPr>
            <a:r>
              <a:rPr lang="en-US" b="1" dirty="0" err="1">
                <a:latin typeface="Sylfaen" panose="010A0502050306030303" pitchFamily="18" charset="0"/>
                <a:ea typeface="Sylfaen" panose="010A0502050306030303" pitchFamily="18" charset="0"/>
                <a:cs typeface="Arial" panose="020B0604020202020204" pitchFamily="34" charset="0"/>
              </a:rPr>
              <a:t>სამშენებლო</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სამუშაოების</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დასრულების</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შემდეგ</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პროექტით</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არ</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არის</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გათვალისწინებული</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არსებული</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ხიდის</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დემონტაჟი</a:t>
            </a:r>
            <a:r>
              <a:rPr lang="en-US" b="1" dirty="0">
                <a:latin typeface="Sylfaen" panose="010A0502050306030303" pitchFamily="18" charset="0"/>
                <a:ea typeface="Sylfaen" panose="010A0502050306030303" pitchFamily="18" charset="0"/>
                <a:cs typeface="Arial" panose="020B0604020202020204" pitchFamily="34" charset="0"/>
              </a:rPr>
              <a:t>.</a:t>
            </a:r>
            <a:endParaRPr lang="en-US" sz="1400" b="1" dirty="0">
              <a:latin typeface="Sylfaen" panose="010A0502050306030303" pitchFamily="18" charset="0"/>
              <a:ea typeface="Calibri" panose="020F0502020204030204" pitchFamily="34" charset="0"/>
              <a:cs typeface="Arial" panose="020B0604020202020204" pitchFamily="34" charset="0"/>
            </a:endParaRPr>
          </a:p>
          <a:p>
            <a:pPr algn="just">
              <a:lnSpc>
                <a:spcPts val="825"/>
              </a:lnSpc>
            </a:pPr>
            <a:r>
              <a:rPr lang="en-US" sz="1400" dirty="0">
                <a:latin typeface="Sylfaen" panose="010A0502050306030303" pitchFamily="18" charset="0"/>
                <a:ea typeface="Times New Roman" panose="02020603050405020304" pitchFamily="18" charset="0"/>
                <a:cs typeface="Arial" panose="020B0604020202020204" pitchFamily="34" charset="0"/>
              </a:rPr>
              <a:t> </a:t>
            </a:r>
            <a:endParaRPr lang="en-US" sz="1400" dirty="0">
              <a:latin typeface="Sylfaen" panose="010A0502050306030303" pitchFamily="18"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US" b="1" dirty="0" err="1">
                <a:latin typeface="Sylfaen" panose="010A0502050306030303" pitchFamily="18" charset="0"/>
                <a:ea typeface="Sylfaen" panose="010A0502050306030303" pitchFamily="18" charset="0"/>
                <a:cs typeface="Arial" panose="020B0604020202020204" pitchFamily="34" charset="0"/>
              </a:rPr>
              <a:t>არსებული</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ხიდი</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საპროექტო</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ხიდიდან</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დაშორებულია</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დაახლოებით</a:t>
            </a:r>
            <a:r>
              <a:rPr lang="en-US" b="1" dirty="0">
                <a:latin typeface="Sylfaen" panose="010A0502050306030303" pitchFamily="18" charset="0"/>
                <a:ea typeface="Sylfaen" panose="010A0502050306030303" pitchFamily="18" charset="0"/>
                <a:cs typeface="Arial" panose="020B0604020202020204" pitchFamily="34" charset="0"/>
              </a:rPr>
              <a:t> </a:t>
            </a:r>
            <a:r>
              <a:rPr lang="ka-GE" b="1" dirty="0">
                <a:latin typeface="Sylfaen" panose="010A0502050306030303" pitchFamily="18" charset="0"/>
                <a:ea typeface="Sylfaen" panose="010A0502050306030303" pitchFamily="18" charset="0"/>
                <a:cs typeface="Arial" panose="020B0604020202020204" pitchFamily="34" charset="0"/>
              </a:rPr>
              <a:t>60</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მეტრით</a:t>
            </a:r>
            <a:r>
              <a:rPr lang="en-US" b="1" dirty="0">
                <a:latin typeface="Sylfaen" panose="010A0502050306030303" pitchFamily="18" charset="0"/>
                <a:ea typeface="Sylfaen" panose="010A0502050306030303" pitchFamily="18" charset="0"/>
                <a:cs typeface="Arial" panose="020B0604020202020204" pitchFamily="34" charset="0"/>
              </a:rPr>
              <a:t>.</a:t>
            </a:r>
            <a:endParaRPr lang="en-US" sz="1400" b="1" dirty="0">
              <a:effectLst/>
              <a:latin typeface="Sylfaen" panose="010A050205030603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1407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7722</TotalTime>
  <Words>1908</Words>
  <Application>Microsoft Office PowerPoint</Application>
  <PresentationFormat>Произвольный</PresentationFormat>
  <Paragraphs>280</Paragraphs>
  <Slides>22</Slides>
  <Notes>22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22</vt:i4>
      </vt:variant>
    </vt:vector>
  </HeadingPairs>
  <TitlesOfParts>
    <vt:vector size="30" baseType="lpstr">
      <vt:lpstr>Arial</vt:lpstr>
      <vt:lpstr>Sylfaen</vt:lpstr>
      <vt:lpstr>Calibri</vt:lpstr>
      <vt:lpstr>DejaVu Sans</vt:lpstr>
      <vt:lpstr>Calibri Light</vt:lpstr>
      <vt:lpstr>Wingdings</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მადლობა ყურადღებისთვის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NYC Parks’ Tree Inventory Overviews                June 20, 2017</dc:title>
  <cp:lastModifiedBy>Windows User</cp:lastModifiedBy>
  <cp:revision>539</cp:revision>
  <dcterms:modified xsi:type="dcterms:W3CDTF">2020-03-30T15:07:05Z</dcterms:modified>
</cp:coreProperties>
</file>