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786" r:id="rId1"/>
  </p:sldMasterIdLst>
  <p:notesMasterIdLst>
    <p:notesMasterId r:id="rId18"/>
  </p:notesMasterIdLst>
  <p:handoutMasterIdLst>
    <p:handoutMasterId r:id="rId19"/>
  </p:handoutMasterIdLst>
  <p:sldIdLst>
    <p:sldId id="267" r:id="rId2"/>
    <p:sldId id="272" r:id="rId3"/>
    <p:sldId id="290" r:id="rId4"/>
    <p:sldId id="276" r:id="rId5"/>
    <p:sldId id="278" r:id="rId6"/>
    <p:sldId id="280" r:id="rId7"/>
    <p:sldId id="297" r:id="rId8"/>
    <p:sldId id="299" r:id="rId9"/>
    <p:sldId id="288" r:id="rId10"/>
    <p:sldId id="296" r:id="rId11"/>
    <p:sldId id="300" r:id="rId12"/>
    <p:sldId id="293" r:id="rId13"/>
    <p:sldId id="301" r:id="rId14"/>
    <p:sldId id="282" r:id="rId15"/>
    <p:sldId id="298" r:id="rId16"/>
    <p:sldId id="28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42" autoAdjust="0"/>
    <p:restoredTop sz="86427" autoAdjust="0"/>
  </p:normalViewPr>
  <p:slideViewPr>
    <p:cSldViewPr snapToGrid="0">
      <p:cViewPr varScale="1">
        <p:scale>
          <a:sx n="88" d="100"/>
          <a:sy n="88" d="100"/>
        </p:scale>
        <p:origin x="989" y="62"/>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8C4795-2386-4BEA-AA57-69870E62DCA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1700E6E-0A76-41C1-B18C-C63F3F005CDB}">
      <dgm:prSet phldrT="[Text]" custT="1"/>
      <dgm:spPr/>
      <dgm:t>
        <a:bodyPr/>
        <a:lstStyle/>
        <a:p>
          <a:r>
            <a:rPr lang="ka-GE" sz="1100" dirty="0"/>
            <a:t>ინერტული მასალა</a:t>
          </a:r>
          <a:endParaRPr lang="en-US" sz="1100" dirty="0"/>
        </a:p>
      </dgm:t>
    </dgm:pt>
    <dgm:pt modelId="{A50186BF-B468-44F1-B3C5-E2E083C387D7}" type="parTrans" cxnId="{A3F1E4F9-DA31-4E4C-B8C0-E0EDA875A62F}">
      <dgm:prSet/>
      <dgm:spPr/>
      <dgm:t>
        <a:bodyPr/>
        <a:lstStyle/>
        <a:p>
          <a:endParaRPr lang="en-US"/>
        </a:p>
      </dgm:t>
    </dgm:pt>
    <dgm:pt modelId="{C9D0C380-2526-4FE9-885B-15678B9EFBCC}" type="sibTrans" cxnId="{A3F1E4F9-DA31-4E4C-B8C0-E0EDA875A62F}">
      <dgm:prSet/>
      <dgm:spPr/>
      <dgm:t>
        <a:bodyPr/>
        <a:lstStyle/>
        <a:p>
          <a:endParaRPr lang="en-US"/>
        </a:p>
      </dgm:t>
    </dgm:pt>
    <dgm:pt modelId="{ECEB2D80-3939-4FE2-A1F2-6E1B379BB6F4}">
      <dgm:prSet phldrT="[Text]" custT="1"/>
      <dgm:spPr/>
      <dgm:t>
        <a:bodyPr/>
        <a:lstStyle/>
        <a:p>
          <a:r>
            <a:rPr lang="ka-GE" sz="1100"/>
            <a:t>მიმღები ბუნკერი</a:t>
          </a:r>
          <a:endParaRPr lang="en-US" sz="1100"/>
        </a:p>
      </dgm:t>
    </dgm:pt>
    <dgm:pt modelId="{7650239A-F588-4E08-A2D3-261BB56A6783}" type="parTrans" cxnId="{CAE51684-8B5B-4800-B6B8-9B7900EA0582}">
      <dgm:prSet/>
      <dgm:spPr/>
      <dgm:t>
        <a:bodyPr/>
        <a:lstStyle/>
        <a:p>
          <a:endParaRPr lang="en-US"/>
        </a:p>
      </dgm:t>
    </dgm:pt>
    <dgm:pt modelId="{981F57C9-4197-411C-82AD-3CC846E2DA40}" type="sibTrans" cxnId="{CAE51684-8B5B-4800-B6B8-9B7900EA0582}">
      <dgm:prSet/>
      <dgm:spPr/>
      <dgm:t>
        <a:bodyPr/>
        <a:lstStyle/>
        <a:p>
          <a:endParaRPr lang="en-US"/>
        </a:p>
      </dgm:t>
    </dgm:pt>
    <dgm:pt modelId="{F6308D39-A39F-48C0-B698-85D35084864D}">
      <dgm:prSet phldrT="[Text]" custT="1"/>
      <dgm:spPr/>
      <dgm:t>
        <a:bodyPr/>
        <a:lstStyle/>
        <a:p>
          <a:r>
            <a:rPr lang="ka-GE" sz="1100"/>
            <a:t>საშრობი დოლი</a:t>
          </a:r>
          <a:endParaRPr lang="en-US" sz="1100"/>
        </a:p>
      </dgm:t>
    </dgm:pt>
    <dgm:pt modelId="{87529138-C9D6-4BDD-A7AB-709C86AC0C94}" type="parTrans" cxnId="{D845DFAC-C83F-4C55-B86F-9BA300518E34}">
      <dgm:prSet/>
      <dgm:spPr/>
      <dgm:t>
        <a:bodyPr/>
        <a:lstStyle/>
        <a:p>
          <a:endParaRPr lang="en-US"/>
        </a:p>
      </dgm:t>
    </dgm:pt>
    <dgm:pt modelId="{6126D8FD-5211-4129-B04F-089CD10AB697}" type="sibTrans" cxnId="{D845DFAC-C83F-4C55-B86F-9BA300518E34}">
      <dgm:prSet/>
      <dgm:spPr/>
      <dgm:t>
        <a:bodyPr/>
        <a:lstStyle/>
        <a:p>
          <a:endParaRPr lang="en-US"/>
        </a:p>
      </dgm:t>
    </dgm:pt>
    <dgm:pt modelId="{6ADED10E-677E-40E2-8F99-05FFC98C25B0}">
      <dgm:prSet custT="1"/>
      <dgm:spPr/>
      <dgm:t>
        <a:bodyPr/>
        <a:lstStyle/>
        <a:p>
          <a:r>
            <a:rPr lang="ka-GE" sz="1100"/>
            <a:t>შემრევი</a:t>
          </a:r>
          <a:endParaRPr lang="en-US" sz="1100"/>
        </a:p>
      </dgm:t>
    </dgm:pt>
    <dgm:pt modelId="{9712EAA2-DEF3-486B-B9B3-9D0874F49C6D}" type="parTrans" cxnId="{A8E2E658-E104-481D-BF86-553C1EBE7331}">
      <dgm:prSet/>
      <dgm:spPr/>
      <dgm:t>
        <a:bodyPr/>
        <a:lstStyle/>
        <a:p>
          <a:endParaRPr lang="en-US"/>
        </a:p>
      </dgm:t>
    </dgm:pt>
    <dgm:pt modelId="{423ECCA9-555F-4353-A05A-54112EA94697}" type="sibTrans" cxnId="{A8E2E658-E104-481D-BF86-553C1EBE7331}">
      <dgm:prSet/>
      <dgm:spPr/>
      <dgm:t>
        <a:bodyPr/>
        <a:lstStyle/>
        <a:p>
          <a:endParaRPr lang="en-US"/>
        </a:p>
      </dgm:t>
    </dgm:pt>
    <dgm:pt modelId="{71693B87-D507-4495-AC45-9C25A08266F1}">
      <dgm:prSet custT="1"/>
      <dgm:spPr/>
      <dgm:t>
        <a:bodyPr/>
        <a:lstStyle/>
        <a:p>
          <a:r>
            <a:rPr lang="ka-GE" sz="1100"/>
            <a:t>მზა პროდუქცია</a:t>
          </a:r>
          <a:endParaRPr lang="en-US" sz="1100"/>
        </a:p>
      </dgm:t>
    </dgm:pt>
    <dgm:pt modelId="{F67267AF-CD19-4C5D-8074-D75F6820E6B3}" type="parTrans" cxnId="{945A7F5C-3B13-4F80-ADA7-A0548158752A}">
      <dgm:prSet/>
      <dgm:spPr/>
      <dgm:t>
        <a:bodyPr/>
        <a:lstStyle/>
        <a:p>
          <a:endParaRPr lang="en-US"/>
        </a:p>
      </dgm:t>
    </dgm:pt>
    <dgm:pt modelId="{F5003ED5-5CDD-4B0A-9BD1-7C4EB8EFB7B0}" type="sibTrans" cxnId="{945A7F5C-3B13-4F80-ADA7-A0548158752A}">
      <dgm:prSet/>
      <dgm:spPr/>
      <dgm:t>
        <a:bodyPr/>
        <a:lstStyle/>
        <a:p>
          <a:endParaRPr lang="en-US"/>
        </a:p>
      </dgm:t>
    </dgm:pt>
    <dgm:pt modelId="{77AF261B-E6F9-468E-B1BB-470CEB502312}">
      <dgm:prSet custT="1"/>
      <dgm:spPr/>
      <dgm:t>
        <a:bodyPr/>
        <a:lstStyle/>
        <a:p>
          <a:r>
            <a:rPr lang="ka-GE" sz="1050"/>
            <a:t>ჩატვირთვა სატრანსპორტო საშუალებებში და გატანა</a:t>
          </a:r>
          <a:endParaRPr lang="en-US" sz="1050"/>
        </a:p>
      </dgm:t>
    </dgm:pt>
    <dgm:pt modelId="{A9091C0E-C2F3-4F53-B7B3-C3CB71295150}" type="parTrans" cxnId="{33D389A1-28BC-48CC-93CD-C6B1FF5AABB1}">
      <dgm:prSet/>
      <dgm:spPr/>
      <dgm:t>
        <a:bodyPr/>
        <a:lstStyle/>
        <a:p>
          <a:endParaRPr lang="en-US"/>
        </a:p>
      </dgm:t>
    </dgm:pt>
    <dgm:pt modelId="{D216A3F7-F0D5-4FC1-A6C6-93BBC8A1C45E}" type="sibTrans" cxnId="{33D389A1-28BC-48CC-93CD-C6B1FF5AABB1}">
      <dgm:prSet/>
      <dgm:spPr/>
      <dgm:t>
        <a:bodyPr/>
        <a:lstStyle/>
        <a:p>
          <a:endParaRPr lang="en-US"/>
        </a:p>
      </dgm:t>
    </dgm:pt>
    <dgm:pt modelId="{AD55C611-9D92-4E5C-9EBF-84F98E48AC00}" type="pres">
      <dgm:prSet presAssocID="{E98C4795-2386-4BEA-AA57-69870E62DCA2}" presName="hierChild1" presStyleCnt="0">
        <dgm:presLayoutVars>
          <dgm:chPref val="1"/>
          <dgm:dir/>
          <dgm:animOne val="branch"/>
          <dgm:animLvl val="lvl"/>
          <dgm:resizeHandles/>
        </dgm:presLayoutVars>
      </dgm:prSet>
      <dgm:spPr/>
      <dgm:t>
        <a:bodyPr/>
        <a:lstStyle/>
        <a:p>
          <a:endParaRPr lang="en-US"/>
        </a:p>
      </dgm:t>
    </dgm:pt>
    <dgm:pt modelId="{A4EB79C9-E1E7-436A-BA35-FBA1D02FD03F}" type="pres">
      <dgm:prSet presAssocID="{61700E6E-0A76-41C1-B18C-C63F3F005CDB}" presName="hierRoot1" presStyleCnt="0"/>
      <dgm:spPr/>
    </dgm:pt>
    <dgm:pt modelId="{533608B8-62AB-40C8-9322-011ECAFE7277}" type="pres">
      <dgm:prSet presAssocID="{61700E6E-0A76-41C1-B18C-C63F3F005CDB}" presName="composite" presStyleCnt="0"/>
      <dgm:spPr/>
    </dgm:pt>
    <dgm:pt modelId="{6E21EA90-AACC-4CD8-A5AA-54395FF25C79}" type="pres">
      <dgm:prSet presAssocID="{61700E6E-0A76-41C1-B18C-C63F3F005CDB}" presName="background" presStyleLbl="node0" presStyleIdx="0" presStyleCnt="1"/>
      <dgm:spPr/>
    </dgm:pt>
    <dgm:pt modelId="{460D0B36-0D3C-4676-B7FE-88547E57CACF}" type="pres">
      <dgm:prSet presAssocID="{61700E6E-0A76-41C1-B18C-C63F3F005CDB}" presName="text" presStyleLbl="fgAcc0" presStyleIdx="0" presStyleCnt="1" custLinFactNeighborX="519" custLinFactNeighborY="-52">
        <dgm:presLayoutVars>
          <dgm:chPref val="3"/>
        </dgm:presLayoutVars>
      </dgm:prSet>
      <dgm:spPr/>
      <dgm:t>
        <a:bodyPr/>
        <a:lstStyle/>
        <a:p>
          <a:endParaRPr lang="en-US"/>
        </a:p>
      </dgm:t>
    </dgm:pt>
    <dgm:pt modelId="{F31AFCC0-F7F2-4D24-9494-7ED0B938D1F3}" type="pres">
      <dgm:prSet presAssocID="{61700E6E-0A76-41C1-B18C-C63F3F005CDB}" presName="hierChild2" presStyleCnt="0"/>
      <dgm:spPr/>
    </dgm:pt>
    <dgm:pt modelId="{6913767A-680A-49BA-ACAB-27C61112DA2D}" type="pres">
      <dgm:prSet presAssocID="{7650239A-F588-4E08-A2D3-261BB56A6783}" presName="Name10" presStyleLbl="parChTrans1D2" presStyleIdx="0" presStyleCnt="1"/>
      <dgm:spPr/>
      <dgm:t>
        <a:bodyPr/>
        <a:lstStyle/>
        <a:p>
          <a:endParaRPr lang="en-US"/>
        </a:p>
      </dgm:t>
    </dgm:pt>
    <dgm:pt modelId="{16769D1B-DE11-4CD0-858F-7415E0F4FF54}" type="pres">
      <dgm:prSet presAssocID="{ECEB2D80-3939-4FE2-A1F2-6E1B379BB6F4}" presName="hierRoot2" presStyleCnt="0"/>
      <dgm:spPr/>
    </dgm:pt>
    <dgm:pt modelId="{601A34D0-4800-4B1B-89C7-CB996235496C}" type="pres">
      <dgm:prSet presAssocID="{ECEB2D80-3939-4FE2-A1F2-6E1B379BB6F4}" presName="composite2" presStyleCnt="0"/>
      <dgm:spPr/>
    </dgm:pt>
    <dgm:pt modelId="{C4A46DA6-6C54-4A65-A8F3-F56C63555DF1}" type="pres">
      <dgm:prSet presAssocID="{ECEB2D80-3939-4FE2-A1F2-6E1B379BB6F4}" presName="background2" presStyleLbl="node2" presStyleIdx="0" presStyleCnt="1"/>
      <dgm:spPr/>
    </dgm:pt>
    <dgm:pt modelId="{098519BB-6C99-4DAA-8FE7-13E0A590BDD5}" type="pres">
      <dgm:prSet presAssocID="{ECEB2D80-3939-4FE2-A1F2-6E1B379BB6F4}" presName="text2" presStyleLbl="fgAcc2" presStyleIdx="0" presStyleCnt="1">
        <dgm:presLayoutVars>
          <dgm:chPref val="3"/>
        </dgm:presLayoutVars>
      </dgm:prSet>
      <dgm:spPr/>
      <dgm:t>
        <a:bodyPr/>
        <a:lstStyle/>
        <a:p>
          <a:endParaRPr lang="en-US"/>
        </a:p>
      </dgm:t>
    </dgm:pt>
    <dgm:pt modelId="{62E7D2DC-A106-49A0-AB5D-6470C34D84DD}" type="pres">
      <dgm:prSet presAssocID="{ECEB2D80-3939-4FE2-A1F2-6E1B379BB6F4}" presName="hierChild3" presStyleCnt="0"/>
      <dgm:spPr/>
    </dgm:pt>
    <dgm:pt modelId="{5F35E660-4225-454C-A134-C8853F484E3B}" type="pres">
      <dgm:prSet presAssocID="{87529138-C9D6-4BDD-A7AB-709C86AC0C94}" presName="Name17" presStyleLbl="parChTrans1D3" presStyleIdx="0" presStyleCnt="1"/>
      <dgm:spPr/>
      <dgm:t>
        <a:bodyPr/>
        <a:lstStyle/>
        <a:p>
          <a:endParaRPr lang="en-US"/>
        </a:p>
      </dgm:t>
    </dgm:pt>
    <dgm:pt modelId="{77E85CCA-3258-4254-8D3D-3D44AA5EB781}" type="pres">
      <dgm:prSet presAssocID="{F6308D39-A39F-48C0-B698-85D35084864D}" presName="hierRoot3" presStyleCnt="0"/>
      <dgm:spPr/>
    </dgm:pt>
    <dgm:pt modelId="{2BA76F35-3D97-4B6F-910B-A44120E5B27A}" type="pres">
      <dgm:prSet presAssocID="{F6308D39-A39F-48C0-B698-85D35084864D}" presName="composite3" presStyleCnt="0"/>
      <dgm:spPr/>
    </dgm:pt>
    <dgm:pt modelId="{C90B7FAC-7E34-4BB5-98C8-4177576C80BD}" type="pres">
      <dgm:prSet presAssocID="{F6308D39-A39F-48C0-B698-85D35084864D}" presName="background3" presStyleLbl="node3" presStyleIdx="0" presStyleCnt="1"/>
      <dgm:spPr/>
    </dgm:pt>
    <dgm:pt modelId="{E4ADB3E1-03F5-4EE5-B1A4-B909F3B05695}" type="pres">
      <dgm:prSet presAssocID="{F6308D39-A39F-48C0-B698-85D35084864D}" presName="text3" presStyleLbl="fgAcc3" presStyleIdx="0" presStyleCnt="1">
        <dgm:presLayoutVars>
          <dgm:chPref val="3"/>
        </dgm:presLayoutVars>
      </dgm:prSet>
      <dgm:spPr/>
      <dgm:t>
        <a:bodyPr/>
        <a:lstStyle/>
        <a:p>
          <a:endParaRPr lang="en-US"/>
        </a:p>
      </dgm:t>
    </dgm:pt>
    <dgm:pt modelId="{175AEAFD-5C79-47B5-AFD8-58DD5C80EC84}" type="pres">
      <dgm:prSet presAssocID="{F6308D39-A39F-48C0-B698-85D35084864D}" presName="hierChild4" presStyleCnt="0"/>
      <dgm:spPr/>
    </dgm:pt>
    <dgm:pt modelId="{5F9B33EE-6492-4220-8D8E-BCE609DED6AA}" type="pres">
      <dgm:prSet presAssocID="{9712EAA2-DEF3-486B-B9B3-9D0874F49C6D}" presName="Name23" presStyleLbl="parChTrans1D4" presStyleIdx="0" presStyleCnt="3"/>
      <dgm:spPr/>
      <dgm:t>
        <a:bodyPr/>
        <a:lstStyle/>
        <a:p>
          <a:endParaRPr lang="en-US"/>
        </a:p>
      </dgm:t>
    </dgm:pt>
    <dgm:pt modelId="{3CABA8E7-8A2A-44A2-8D43-A03BDD9BCDD4}" type="pres">
      <dgm:prSet presAssocID="{6ADED10E-677E-40E2-8F99-05FFC98C25B0}" presName="hierRoot4" presStyleCnt="0"/>
      <dgm:spPr/>
    </dgm:pt>
    <dgm:pt modelId="{610D3E50-484A-4D28-8F64-8FD4805F0B6D}" type="pres">
      <dgm:prSet presAssocID="{6ADED10E-677E-40E2-8F99-05FFC98C25B0}" presName="composite4" presStyleCnt="0"/>
      <dgm:spPr/>
    </dgm:pt>
    <dgm:pt modelId="{2E3F4056-8C4C-4CA8-AA7B-D3F888929E72}" type="pres">
      <dgm:prSet presAssocID="{6ADED10E-677E-40E2-8F99-05FFC98C25B0}" presName="background4" presStyleLbl="node4" presStyleIdx="0" presStyleCnt="3"/>
      <dgm:spPr/>
    </dgm:pt>
    <dgm:pt modelId="{6ACA01C5-5CFF-40CA-B6AC-1572D55292BC}" type="pres">
      <dgm:prSet presAssocID="{6ADED10E-677E-40E2-8F99-05FFC98C25B0}" presName="text4" presStyleLbl="fgAcc4" presStyleIdx="0" presStyleCnt="3">
        <dgm:presLayoutVars>
          <dgm:chPref val="3"/>
        </dgm:presLayoutVars>
      </dgm:prSet>
      <dgm:spPr/>
      <dgm:t>
        <a:bodyPr/>
        <a:lstStyle/>
        <a:p>
          <a:endParaRPr lang="en-US"/>
        </a:p>
      </dgm:t>
    </dgm:pt>
    <dgm:pt modelId="{B0A62582-27B6-468C-B868-1CE175D0D119}" type="pres">
      <dgm:prSet presAssocID="{6ADED10E-677E-40E2-8F99-05FFC98C25B0}" presName="hierChild5" presStyleCnt="0"/>
      <dgm:spPr/>
    </dgm:pt>
    <dgm:pt modelId="{1F9EB0D5-F5EA-4292-A299-109D7A0B285C}" type="pres">
      <dgm:prSet presAssocID="{F67267AF-CD19-4C5D-8074-D75F6820E6B3}" presName="Name23" presStyleLbl="parChTrans1D4" presStyleIdx="1" presStyleCnt="3"/>
      <dgm:spPr/>
      <dgm:t>
        <a:bodyPr/>
        <a:lstStyle/>
        <a:p>
          <a:endParaRPr lang="en-US"/>
        </a:p>
      </dgm:t>
    </dgm:pt>
    <dgm:pt modelId="{98C507A0-DC40-4AFF-89D4-B2DAC5EB4FB5}" type="pres">
      <dgm:prSet presAssocID="{71693B87-D507-4495-AC45-9C25A08266F1}" presName="hierRoot4" presStyleCnt="0"/>
      <dgm:spPr/>
    </dgm:pt>
    <dgm:pt modelId="{15BBE408-11AE-4E56-9DCD-07C297672ED9}" type="pres">
      <dgm:prSet presAssocID="{71693B87-D507-4495-AC45-9C25A08266F1}" presName="composite4" presStyleCnt="0"/>
      <dgm:spPr/>
    </dgm:pt>
    <dgm:pt modelId="{105B276B-6E05-4C8A-B9FB-38035B881205}" type="pres">
      <dgm:prSet presAssocID="{71693B87-D507-4495-AC45-9C25A08266F1}" presName="background4" presStyleLbl="node4" presStyleIdx="1" presStyleCnt="3"/>
      <dgm:spPr/>
    </dgm:pt>
    <dgm:pt modelId="{C2DB99EB-41F4-4BD9-9902-39494482944B}" type="pres">
      <dgm:prSet presAssocID="{71693B87-D507-4495-AC45-9C25A08266F1}" presName="text4" presStyleLbl="fgAcc4" presStyleIdx="1" presStyleCnt="3">
        <dgm:presLayoutVars>
          <dgm:chPref val="3"/>
        </dgm:presLayoutVars>
      </dgm:prSet>
      <dgm:spPr/>
      <dgm:t>
        <a:bodyPr/>
        <a:lstStyle/>
        <a:p>
          <a:endParaRPr lang="en-US"/>
        </a:p>
      </dgm:t>
    </dgm:pt>
    <dgm:pt modelId="{A86E9B56-32AF-449D-A0DB-6BBCD1FB4FA0}" type="pres">
      <dgm:prSet presAssocID="{71693B87-D507-4495-AC45-9C25A08266F1}" presName="hierChild5" presStyleCnt="0"/>
      <dgm:spPr/>
    </dgm:pt>
    <dgm:pt modelId="{19230C07-E27B-44A1-888B-9BC3962DCE42}" type="pres">
      <dgm:prSet presAssocID="{A9091C0E-C2F3-4F53-B7B3-C3CB71295150}" presName="Name23" presStyleLbl="parChTrans1D4" presStyleIdx="2" presStyleCnt="3"/>
      <dgm:spPr/>
      <dgm:t>
        <a:bodyPr/>
        <a:lstStyle/>
        <a:p>
          <a:endParaRPr lang="en-US"/>
        </a:p>
      </dgm:t>
    </dgm:pt>
    <dgm:pt modelId="{561E03C4-5F84-43B2-BC38-A12C1D9CE34F}" type="pres">
      <dgm:prSet presAssocID="{77AF261B-E6F9-468E-B1BB-470CEB502312}" presName="hierRoot4" presStyleCnt="0"/>
      <dgm:spPr/>
    </dgm:pt>
    <dgm:pt modelId="{7F331AF2-5A52-45B1-99F2-05B9B8819F2E}" type="pres">
      <dgm:prSet presAssocID="{77AF261B-E6F9-468E-B1BB-470CEB502312}" presName="composite4" presStyleCnt="0"/>
      <dgm:spPr/>
    </dgm:pt>
    <dgm:pt modelId="{31E3B21D-A7F6-43E7-963F-15331C5AB6F6}" type="pres">
      <dgm:prSet presAssocID="{77AF261B-E6F9-468E-B1BB-470CEB502312}" presName="background4" presStyleLbl="node4" presStyleIdx="2" presStyleCnt="3"/>
      <dgm:spPr/>
    </dgm:pt>
    <dgm:pt modelId="{13DA49FE-A250-40CD-BB32-11D047AE6B16}" type="pres">
      <dgm:prSet presAssocID="{77AF261B-E6F9-468E-B1BB-470CEB502312}" presName="text4" presStyleLbl="fgAcc4" presStyleIdx="2" presStyleCnt="3">
        <dgm:presLayoutVars>
          <dgm:chPref val="3"/>
        </dgm:presLayoutVars>
      </dgm:prSet>
      <dgm:spPr/>
      <dgm:t>
        <a:bodyPr/>
        <a:lstStyle/>
        <a:p>
          <a:endParaRPr lang="en-US"/>
        </a:p>
      </dgm:t>
    </dgm:pt>
    <dgm:pt modelId="{5886A58A-5D79-4526-8D2A-7C9D35EA3D67}" type="pres">
      <dgm:prSet presAssocID="{77AF261B-E6F9-468E-B1BB-470CEB502312}" presName="hierChild5" presStyleCnt="0"/>
      <dgm:spPr/>
    </dgm:pt>
  </dgm:ptLst>
  <dgm:cxnLst>
    <dgm:cxn modelId="{18931FB6-21AB-4DF2-BD68-16E9EEA7C438}" type="presOf" srcId="{9712EAA2-DEF3-486B-B9B3-9D0874F49C6D}" destId="{5F9B33EE-6492-4220-8D8E-BCE609DED6AA}" srcOrd="0" destOrd="0" presId="urn:microsoft.com/office/officeart/2005/8/layout/hierarchy1"/>
    <dgm:cxn modelId="{DDD41D99-ADF3-4329-BB90-0F194DD90496}" type="presOf" srcId="{ECEB2D80-3939-4FE2-A1F2-6E1B379BB6F4}" destId="{098519BB-6C99-4DAA-8FE7-13E0A590BDD5}" srcOrd="0" destOrd="0" presId="urn:microsoft.com/office/officeart/2005/8/layout/hierarchy1"/>
    <dgm:cxn modelId="{540563FB-57D0-4201-A54F-D3B14A5D23AE}" type="presOf" srcId="{A9091C0E-C2F3-4F53-B7B3-C3CB71295150}" destId="{19230C07-E27B-44A1-888B-9BC3962DCE42}" srcOrd="0" destOrd="0" presId="urn:microsoft.com/office/officeart/2005/8/layout/hierarchy1"/>
    <dgm:cxn modelId="{A8E2E658-E104-481D-BF86-553C1EBE7331}" srcId="{F6308D39-A39F-48C0-B698-85D35084864D}" destId="{6ADED10E-677E-40E2-8F99-05FFC98C25B0}" srcOrd="0" destOrd="0" parTransId="{9712EAA2-DEF3-486B-B9B3-9D0874F49C6D}" sibTransId="{423ECCA9-555F-4353-A05A-54112EA94697}"/>
    <dgm:cxn modelId="{E1AEEB97-2830-47E0-81A6-6B1E81E5848D}" type="presOf" srcId="{7650239A-F588-4E08-A2D3-261BB56A6783}" destId="{6913767A-680A-49BA-ACAB-27C61112DA2D}" srcOrd="0" destOrd="0" presId="urn:microsoft.com/office/officeart/2005/8/layout/hierarchy1"/>
    <dgm:cxn modelId="{1006B2FA-C5D7-452C-93FC-57477184C7AF}" type="presOf" srcId="{F6308D39-A39F-48C0-B698-85D35084864D}" destId="{E4ADB3E1-03F5-4EE5-B1A4-B909F3B05695}" srcOrd="0" destOrd="0" presId="urn:microsoft.com/office/officeart/2005/8/layout/hierarchy1"/>
    <dgm:cxn modelId="{1028D8DF-A447-4182-865F-4E3D05B6DC2C}" type="presOf" srcId="{71693B87-D507-4495-AC45-9C25A08266F1}" destId="{C2DB99EB-41F4-4BD9-9902-39494482944B}" srcOrd="0" destOrd="0" presId="urn:microsoft.com/office/officeart/2005/8/layout/hierarchy1"/>
    <dgm:cxn modelId="{4DF99F8F-4416-483C-B691-B13B821B3FC7}" type="presOf" srcId="{87529138-C9D6-4BDD-A7AB-709C86AC0C94}" destId="{5F35E660-4225-454C-A134-C8853F484E3B}" srcOrd="0" destOrd="0" presId="urn:microsoft.com/office/officeart/2005/8/layout/hierarchy1"/>
    <dgm:cxn modelId="{43B1E612-5874-431A-A441-B36D5C5D25C0}" type="presOf" srcId="{61700E6E-0A76-41C1-B18C-C63F3F005CDB}" destId="{460D0B36-0D3C-4676-B7FE-88547E57CACF}" srcOrd="0" destOrd="0" presId="urn:microsoft.com/office/officeart/2005/8/layout/hierarchy1"/>
    <dgm:cxn modelId="{67B20F01-1870-4FCC-A349-7E208EA6AD12}" type="presOf" srcId="{6ADED10E-677E-40E2-8F99-05FFC98C25B0}" destId="{6ACA01C5-5CFF-40CA-B6AC-1572D55292BC}" srcOrd="0" destOrd="0" presId="urn:microsoft.com/office/officeart/2005/8/layout/hierarchy1"/>
    <dgm:cxn modelId="{AA7259E2-B8BB-4D15-BFEF-91D8FEF664F6}" type="presOf" srcId="{F67267AF-CD19-4C5D-8074-D75F6820E6B3}" destId="{1F9EB0D5-F5EA-4292-A299-109D7A0B285C}" srcOrd="0" destOrd="0" presId="urn:microsoft.com/office/officeart/2005/8/layout/hierarchy1"/>
    <dgm:cxn modelId="{33D389A1-28BC-48CC-93CD-C6B1FF5AABB1}" srcId="{71693B87-D507-4495-AC45-9C25A08266F1}" destId="{77AF261B-E6F9-468E-B1BB-470CEB502312}" srcOrd="0" destOrd="0" parTransId="{A9091C0E-C2F3-4F53-B7B3-C3CB71295150}" sibTransId="{D216A3F7-F0D5-4FC1-A6C6-93BBC8A1C45E}"/>
    <dgm:cxn modelId="{D845DFAC-C83F-4C55-B86F-9BA300518E34}" srcId="{ECEB2D80-3939-4FE2-A1F2-6E1B379BB6F4}" destId="{F6308D39-A39F-48C0-B698-85D35084864D}" srcOrd="0" destOrd="0" parTransId="{87529138-C9D6-4BDD-A7AB-709C86AC0C94}" sibTransId="{6126D8FD-5211-4129-B04F-089CD10AB697}"/>
    <dgm:cxn modelId="{CAE51684-8B5B-4800-B6B8-9B7900EA0582}" srcId="{61700E6E-0A76-41C1-B18C-C63F3F005CDB}" destId="{ECEB2D80-3939-4FE2-A1F2-6E1B379BB6F4}" srcOrd="0" destOrd="0" parTransId="{7650239A-F588-4E08-A2D3-261BB56A6783}" sibTransId="{981F57C9-4197-411C-82AD-3CC846E2DA40}"/>
    <dgm:cxn modelId="{1CDE51B7-1BF1-4ED8-B7B0-A3B783AA18DE}" type="presOf" srcId="{77AF261B-E6F9-468E-B1BB-470CEB502312}" destId="{13DA49FE-A250-40CD-BB32-11D047AE6B16}" srcOrd="0" destOrd="0" presId="urn:microsoft.com/office/officeart/2005/8/layout/hierarchy1"/>
    <dgm:cxn modelId="{945A7F5C-3B13-4F80-ADA7-A0548158752A}" srcId="{6ADED10E-677E-40E2-8F99-05FFC98C25B0}" destId="{71693B87-D507-4495-AC45-9C25A08266F1}" srcOrd="0" destOrd="0" parTransId="{F67267AF-CD19-4C5D-8074-D75F6820E6B3}" sibTransId="{F5003ED5-5CDD-4B0A-9BD1-7C4EB8EFB7B0}"/>
    <dgm:cxn modelId="{A3F1E4F9-DA31-4E4C-B8C0-E0EDA875A62F}" srcId="{E98C4795-2386-4BEA-AA57-69870E62DCA2}" destId="{61700E6E-0A76-41C1-B18C-C63F3F005CDB}" srcOrd="0" destOrd="0" parTransId="{A50186BF-B468-44F1-B3C5-E2E083C387D7}" sibTransId="{C9D0C380-2526-4FE9-885B-15678B9EFBCC}"/>
    <dgm:cxn modelId="{F3008B5C-B65E-4039-BB81-10E45E2399D9}" type="presOf" srcId="{E98C4795-2386-4BEA-AA57-69870E62DCA2}" destId="{AD55C611-9D92-4E5C-9EBF-84F98E48AC00}" srcOrd="0" destOrd="0" presId="urn:microsoft.com/office/officeart/2005/8/layout/hierarchy1"/>
    <dgm:cxn modelId="{D0AB455F-6717-4C16-B6EE-661D18365F48}" type="presParOf" srcId="{AD55C611-9D92-4E5C-9EBF-84F98E48AC00}" destId="{A4EB79C9-E1E7-436A-BA35-FBA1D02FD03F}" srcOrd="0" destOrd="0" presId="urn:microsoft.com/office/officeart/2005/8/layout/hierarchy1"/>
    <dgm:cxn modelId="{9DCB4220-CD69-4EAD-A534-4D30FF9E82CF}" type="presParOf" srcId="{A4EB79C9-E1E7-436A-BA35-FBA1D02FD03F}" destId="{533608B8-62AB-40C8-9322-011ECAFE7277}" srcOrd="0" destOrd="0" presId="urn:microsoft.com/office/officeart/2005/8/layout/hierarchy1"/>
    <dgm:cxn modelId="{C48A9706-A854-4888-A747-5994A05B6973}" type="presParOf" srcId="{533608B8-62AB-40C8-9322-011ECAFE7277}" destId="{6E21EA90-AACC-4CD8-A5AA-54395FF25C79}" srcOrd="0" destOrd="0" presId="urn:microsoft.com/office/officeart/2005/8/layout/hierarchy1"/>
    <dgm:cxn modelId="{22C390F2-637E-48C2-BA3C-45A53EF11081}" type="presParOf" srcId="{533608B8-62AB-40C8-9322-011ECAFE7277}" destId="{460D0B36-0D3C-4676-B7FE-88547E57CACF}" srcOrd="1" destOrd="0" presId="urn:microsoft.com/office/officeart/2005/8/layout/hierarchy1"/>
    <dgm:cxn modelId="{9B0D146D-6077-4ABB-A6A0-E62D4AE63E23}" type="presParOf" srcId="{A4EB79C9-E1E7-436A-BA35-FBA1D02FD03F}" destId="{F31AFCC0-F7F2-4D24-9494-7ED0B938D1F3}" srcOrd="1" destOrd="0" presId="urn:microsoft.com/office/officeart/2005/8/layout/hierarchy1"/>
    <dgm:cxn modelId="{3A92C622-F020-4D22-99CB-744BF46E8853}" type="presParOf" srcId="{F31AFCC0-F7F2-4D24-9494-7ED0B938D1F3}" destId="{6913767A-680A-49BA-ACAB-27C61112DA2D}" srcOrd="0" destOrd="0" presId="urn:microsoft.com/office/officeart/2005/8/layout/hierarchy1"/>
    <dgm:cxn modelId="{BE92F8A4-6D42-4335-B7DB-7D2DC5653605}" type="presParOf" srcId="{F31AFCC0-F7F2-4D24-9494-7ED0B938D1F3}" destId="{16769D1B-DE11-4CD0-858F-7415E0F4FF54}" srcOrd="1" destOrd="0" presId="urn:microsoft.com/office/officeart/2005/8/layout/hierarchy1"/>
    <dgm:cxn modelId="{040F0DC9-3BDE-498C-91A2-403938D5E09B}" type="presParOf" srcId="{16769D1B-DE11-4CD0-858F-7415E0F4FF54}" destId="{601A34D0-4800-4B1B-89C7-CB996235496C}" srcOrd="0" destOrd="0" presId="urn:microsoft.com/office/officeart/2005/8/layout/hierarchy1"/>
    <dgm:cxn modelId="{485A7F60-05FA-4A4F-ACBB-241DB69BBEFB}" type="presParOf" srcId="{601A34D0-4800-4B1B-89C7-CB996235496C}" destId="{C4A46DA6-6C54-4A65-A8F3-F56C63555DF1}" srcOrd="0" destOrd="0" presId="urn:microsoft.com/office/officeart/2005/8/layout/hierarchy1"/>
    <dgm:cxn modelId="{6A08D0C4-E6D3-4E8E-986E-EA1E529B2870}" type="presParOf" srcId="{601A34D0-4800-4B1B-89C7-CB996235496C}" destId="{098519BB-6C99-4DAA-8FE7-13E0A590BDD5}" srcOrd="1" destOrd="0" presId="urn:microsoft.com/office/officeart/2005/8/layout/hierarchy1"/>
    <dgm:cxn modelId="{32CC6223-C5D8-4776-BA0E-1AEC90F61E02}" type="presParOf" srcId="{16769D1B-DE11-4CD0-858F-7415E0F4FF54}" destId="{62E7D2DC-A106-49A0-AB5D-6470C34D84DD}" srcOrd="1" destOrd="0" presId="urn:microsoft.com/office/officeart/2005/8/layout/hierarchy1"/>
    <dgm:cxn modelId="{BA60FED1-67CB-46C5-A139-02EFB58B8B3F}" type="presParOf" srcId="{62E7D2DC-A106-49A0-AB5D-6470C34D84DD}" destId="{5F35E660-4225-454C-A134-C8853F484E3B}" srcOrd="0" destOrd="0" presId="urn:microsoft.com/office/officeart/2005/8/layout/hierarchy1"/>
    <dgm:cxn modelId="{A3747D9D-AB40-4A3B-BBDB-27DB7B30A203}" type="presParOf" srcId="{62E7D2DC-A106-49A0-AB5D-6470C34D84DD}" destId="{77E85CCA-3258-4254-8D3D-3D44AA5EB781}" srcOrd="1" destOrd="0" presId="urn:microsoft.com/office/officeart/2005/8/layout/hierarchy1"/>
    <dgm:cxn modelId="{1BC03A1C-AAD5-4055-B0CE-C440A977E2E6}" type="presParOf" srcId="{77E85CCA-3258-4254-8D3D-3D44AA5EB781}" destId="{2BA76F35-3D97-4B6F-910B-A44120E5B27A}" srcOrd="0" destOrd="0" presId="urn:microsoft.com/office/officeart/2005/8/layout/hierarchy1"/>
    <dgm:cxn modelId="{3FF99888-5EB3-409D-98F9-699768CA7FCA}" type="presParOf" srcId="{2BA76F35-3D97-4B6F-910B-A44120E5B27A}" destId="{C90B7FAC-7E34-4BB5-98C8-4177576C80BD}" srcOrd="0" destOrd="0" presId="urn:microsoft.com/office/officeart/2005/8/layout/hierarchy1"/>
    <dgm:cxn modelId="{EB43CD08-9BED-4F63-B8FA-4B4099693438}" type="presParOf" srcId="{2BA76F35-3D97-4B6F-910B-A44120E5B27A}" destId="{E4ADB3E1-03F5-4EE5-B1A4-B909F3B05695}" srcOrd="1" destOrd="0" presId="urn:microsoft.com/office/officeart/2005/8/layout/hierarchy1"/>
    <dgm:cxn modelId="{43578B43-FCAE-4F40-B8FA-3F7EE6DBCEB1}" type="presParOf" srcId="{77E85CCA-3258-4254-8D3D-3D44AA5EB781}" destId="{175AEAFD-5C79-47B5-AFD8-58DD5C80EC84}" srcOrd="1" destOrd="0" presId="urn:microsoft.com/office/officeart/2005/8/layout/hierarchy1"/>
    <dgm:cxn modelId="{6F39F731-C35D-43AF-A289-F28FF3321CC1}" type="presParOf" srcId="{175AEAFD-5C79-47B5-AFD8-58DD5C80EC84}" destId="{5F9B33EE-6492-4220-8D8E-BCE609DED6AA}" srcOrd="0" destOrd="0" presId="urn:microsoft.com/office/officeart/2005/8/layout/hierarchy1"/>
    <dgm:cxn modelId="{DBE8935C-386F-415C-BD9A-D6742240578D}" type="presParOf" srcId="{175AEAFD-5C79-47B5-AFD8-58DD5C80EC84}" destId="{3CABA8E7-8A2A-44A2-8D43-A03BDD9BCDD4}" srcOrd="1" destOrd="0" presId="urn:microsoft.com/office/officeart/2005/8/layout/hierarchy1"/>
    <dgm:cxn modelId="{E4C8A475-75D7-495A-8FCB-F1836D8820C5}" type="presParOf" srcId="{3CABA8E7-8A2A-44A2-8D43-A03BDD9BCDD4}" destId="{610D3E50-484A-4D28-8F64-8FD4805F0B6D}" srcOrd="0" destOrd="0" presId="urn:microsoft.com/office/officeart/2005/8/layout/hierarchy1"/>
    <dgm:cxn modelId="{B28C1089-59EB-4CFC-89C7-59A6259A07A9}" type="presParOf" srcId="{610D3E50-484A-4D28-8F64-8FD4805F0B6D}" destId="{2E3F4056-8C4C-4CA8-AA7B-D3F888929E72}" srcOrd="0" destOrd="0" presId="urn:microsoft.com/office/officeart/2005/8/layout/hierarchy1"/>
    <dgm:cxn modelId="{6A50BDB0-8C83-4995-8478-EBAB5D4F8C79}" type="presParOf" srcId="{610D3E50-484A-4D28-8F64-8FD4805F0B6D}" destId="{6ACA01C5-5CFF-40CA-B6AC-1572D55292BC}" srcOrd="1" destOrd="0" presId="urn:microsoft.com/office/officeart/2005/8/layout/hierarchy1"/>
    <dgm:cxn modelId="{5F848B2A-D545-401A-975F-C36F9840F935}" type="presParOf" srcId="{3CABA8E7-8A2A-44A2-8D43-A03BDD9BCDD4}" destId="{B0A62582-27B6-468C-B868-1CE175D0D119}" srcOrd="1" destOrd="0" presId="urn:microsoft.com/office/officeart/2005/8/layout/hierarchy1"/>
    <dgm:cxn modelId="{B3172935-969A-412D-9918-DEA52FBD3A07}" type="presParOf" srcId="{B0A62582-27B6-468C-B868-1CE175D0D119}" destId="{1F9EB0D5-F5EA-4292-A299-109D7A0B285C}" srcOrd="0" destOrd="0" presId="urn:microsoft.com/office/officeart/2005/8/layout/hierarchy1"/>
    <dgm:cxn modelId="{2B23FE6E-A7BC-48BD-B027-82D3C5097D06}" type="presParOf" srcId="{B0A62582-27B6-468C-B868-1CE175D0D119}" destId="{98C507A0-DC40-4AFF-89D4-B2DAC5EB4FB5}" srcOrd="1" destOrd="0" presId="urn:microsoft.com/office/officeart/2005/8/layout/hierarchy1"/>
    <dgm:cxn modelId="{29274081-8D45-455B-850B-25BE07F80B7E}" type="presParOf" srcId="{98C507A0-DC40-4AFF-89D4-B2DAC5EB4FB5}" destId="{15BBE408-11AE-4E56-9DCD-07C297672ED9}" srcOrd="0" destOrd="0" presId="urn:microsoft.com/office/officeart/2005/8/layout/hierarchy1"/>
    <dgm:cxn modelId="{1B1A9F72-00AD-4175-894C-59F2C976D47B}" type="presParOf" srcId="{15BBE408-11AE-4E56-9DCD-07C297672ED9}" destId="{105B276B-6E05-4C8A-B9FB-38035B881205}" srcOrd="0" destOrd="0" presId="urn:microsoft.com/office/officeart/2005/8/layout/hierarchy1"/>
    <dgm:cxn modelId="{D7E40A22-2E85-41BF-A428-BBCC95DF962C}" type="presParOf" srcId="{15BBE408-11AE-4E56-9DCD-07C297672ED9}" destId="{C2DB99EB-41F4-4BD9-9902-39494482944B}" srcOrd="1" destOrd="0" presId="urn:microsoft.com/office/officeart/2005/8/layout/hierarchy1"/>
    <dgm:cxn modelId="{9F013B14-9393-43CB-8B4A-14E655898244}" type="presParOf" srcId="{98C507A0-DC40-4AFF-89D4-B2DAC5EB4FB5}" destId="{A86E9B56-32AF-449D-A0DB-6BBCD1FB4FA0}" srcOrd="1" destOrd="0" presId="urn:microsoft.com/office/officeart/2005/8/layout/hierarchy1"/>
    <dgm:cxn modelId="{A1546CEF-8EC5-471A-BDC4-6BCA360ADCCB}" type="presParOf" srcId="{A86E9B56-32AF-449D-A0DB-6BBCD1FB4FA0}" destId="{19230C07-E27B-44A1-888B-9BC3962DCE42}" srcOrd="0" destOrd="0" presId="urn:microsoft.com/office/officeart/2005/8/layout/hierarchy1"/>
    <dgm:cxn modelId="{B16C2138-59DB-418C-A472-40295BE0FC3B}" type="presParOf" srcId="{A86E9B56-32AF-449D-A0DB-6BBCD1FB4FA0}" destId="{561E03C4-5F84-43B2-BC38-A12C1D9CE34F}" srcOrd="1" destOrd="0" presId="urn:microsoft.com/office/officeart/2005/8/layout/hierarchy1"/>
    <dgm:cxn modelId="{339828E0-15E1-4810-A9F4-70C38464B49A}" type="presParOf" srcId="{561E03C4-5F84-43B2-BC38-A12C1D9CE34F}" destId="{7F331AF2-5A52-45B1-99F2-05B9B8819F2E}" srcOrd="0" destOrd="0" presId="urn:microsoft.com/office/officeart/2005/8/layout/hierarchy1"/>
    <dgm:cxn modelId="{D85759DA-38EC-4ABA-BB61-A97E66D0E27A}" type="presParOf" srcId="{7F331AF2-5A52-45B1-99F2-05B9B8819F2E}" destId="{31E3B21D-A7F6-43E7-963F-15331C5AB6F6}" srcOrd="0" destOrd="0" presId="urn:microsoft.com/office/officeart/2005/8/layout/hierarchy1"/>
    <dgm:cxn modelId="{97DD45BE-4AA6-42CC-B660-A5D49C0A31B8}" type="presParOf" srcId="{7F331AF2-5A52-45B1-99F2-05B9B8819F2E}" destId="{13DA49FE-A250-40CD-BB32-11D047AE6B16}" srcOrd="1" destOrd="0" presId="urn:microsoft.com/office/officeart/2005/8/layout/hierarchy1"/>
    <dgm:cxn modelId="{0B843534-82A0-4DF9-A1EB-96659C4EB606}" type="presParOf" srcId="{561E03C4-5F84-43B2-BC38-A12C1D9CE34F}" destId="{5886A58A-5D79-4526-8D2A-7C9D35EA3D6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30C07-E27B-44A1-888B-9BC3962DCE42}">
      <dsp:nvSpPr>
        <dsp:cNvPr id="0" name=""/>
        <dsp:cNvSpPr/>
      </dsp:nvSpPr>
      <dsp:spPr>
        <a:xfrm>
          <a:off x="2635061" y="4877156"/>
          <a:ext cx="91440" cy="326760"/>
        </a:xfrm>
        <a:custGeom>
          <a:avLst/>
          <a:gdLst/>
          <a:ahLst/>
          <a:cxnLst/>
          <a:rect l="0" t="0" r="0" b="0"/>
          <a:pathLst>
            <a:path>
              <a:moveTo>
                <a:pt x="45720" y="0"/>
              </a:moveTo>
              <a:lnTo>
                <a:pt x="45720" y="326760"/>
              </a:lnTo>
            </a:path>
          </a:pathLst>
        </a:custGeom>
        <a:noFill/>
        <a:ln w="1397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9EB0D5-F5EA-4292-A299-109D7A0B285C}">
      <dsp:nvSpPr>
        <dsp:cNvPr id="0" name=""/>
        <dsp:cNvSpPr/>
      </dsp:nvSpPr>
      <dsp:spPr>
        <a:xfrm>
          <a:off x="2635061" y="3836951"/>
          <a:ext cx="91440" cy="326760"/>
        </a:xfrm>
        <a:custGeom>
          <a:avLst/>
          <a:gdLst/>
          <a:ahLst/>
          <a:cxnLst/>
          <a:rect l="0" t="0" r="0" b="0"/>
          <a:pathLst>
            <a:path>
              <a:moveTo>
                <a:pt x="45720" y="0"/>
              </a:moveTo>
              <a:lnTo>
                <a:pt x="45720" y="326760"/>
              </a:lnTo>
            </a:path>
          </a:pathLst>
        </a:custGeom>
        <a:noFill/>
        <a:ln w="1397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9B33EE-6492-4220-8D8E-BCE609DED6AA}">
      <dsp:nvSpPr>
        <dsp:cNvPr id="0" name=""/>
        <dsp:cNvSpPr/>
      </dsp:nvSpPr>
      <dsp:spPr>
        <a:xfrm>
          <a:off x="2635061" y="2796746"/>
          <a:ext cx="91440" cy="326760"/>
        </a:xfrm>
        <a:custGeom>
          <a:avLst/>
          <a:gdLst/>
          <a:ahLst/>
          <a:cxnLst/>
          <a:rect l="0" t="0" r="0" b="0"/>
          <a:pathLst>
            <a:path>
              <a:moveTo>
                <a:pt x="45720" y="0"/>
              </a:moveTo>
              <a:lnTo>
                <a:pt x="45720" y="326760"/>
              </a:lnTo>
            </a:path>
          </a:pathLst>
        </a:custGeom>
        <a:noFill/>
        <a:ln w="1397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35E660-4225-454C-A134-C8853F484E3B}">
      <dsp:nvSpPr>
        <dsp:cNvPr id="0" name=""/>
        <dsp:cNvSpPr/>
      </dsp:nvSpPr>
      <dsp:spPr>
        <a:xfrm>
          <a:off x="2635061" y="1756542"/>
          <a:ext cx="91440" cy="326760"/>
        </a:xfrm>
        <a:custGeom>
          <a:avLst/>
          <a:gdLst/>
          <a:ahLst/>
          <a:cxnLst/>
          <a:rect l="0" t="0" r="0" b="0"/>
          <a:pathLst>
            <a:path>
              <a:moveTo>
                <a:pt x="45720" y="0"/>
              </a:moveTo>
              <a:lnTo>
                <a:pt x="45720" y="326760"/>
              </a:lnTo>
            </a:path>
          </a:pathLst>
        </a:custGeom>
        <a:noFill/>
        <a:ln w="1397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13767A-680A-49BA-ACAB-27C61112DA2D}">
      <dsp:nvSpPr>
        <dsp:cNvPr id="0" name=""/>
        <dsp:cNvSpPr/>
      </dsp:nvSpPr>
      <dsp:spPr>
        <a:xfrm>
          <a:off x="2635061" y="715966"/>
          <a:ext cx="91440" cy="327131"/>
        </a:xfrm>
        <a:custGeom>
          <a:avLst/>
          <a:gdLst/>
          <a:ahLst/>
          <a:cxnLst/>
          <a:rect l="0" t="0" r="0" b="0"/>
          <a:pathLst>
            <a:path>
              <a:moveTo>
                <a:pt x="51551" y="0"/>
              </a:moveTo>
              <a:lnTo>
                <a:pt x="51551" y="223049"/>
              </a:lnTo>
              <a:lnTo>
                <a:pt x="45720" y="223049"/>
              </a:lnTo>
              <a:lnTo>
                <a:pt x="45720" y="327131"/>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21EA90-AACC-4CD8-A5AA-54395FF25C79}">
      <dsp:nvSpPr>
        <dsp:cNvPr id="0" name=""/>
        <dsp:cNvSpPr/>
      </dsp:nvSpPr>
      <dsp:spPr>
        <a:xfrm>
          <a:off x="2124845" y="2523"/>
          <a:ext cx="1123533" cy="713443"/>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0D0B36-0D3C-4676-B7FE-88547E57CACF}">
      <dsp:nvSpPr>
        <dsp:cNvPr id="0" name=""/>
        <dsp:cNvSpPr/>
      </dsp:nvSpPr>
      <dsp:spPr>
        <a:xfrm>
          <a:off x="2249683" y="121118"/>
          <a:ext cx="1123533" cy="713443"/>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ka-GE" sz="1100" kern="1200" dirty="0"/>
            <a:t>ინერტული მასალა</a:t>
          </a:r>
          <a:endParaRPr lang="en-US" sz="1100" kern="1200" dirty="0"/>
        </a:p>
      </dsp:txBody>
      <dsp:txXfrm>
        <a:off x="2270579" y="142014"/>
        <a:ext cx="1081741" cy="671651"/>
      </dsp:txXfrm>
    </dsp:sp>
    <dsp:sp modelId="{C4A46DA6-6C54-4A65-A8F3-F56C63555DF1}">
      <dsp:nvSpPr>
        <dsp:cNvPr id="0" name=""/>
        <dsp:cNvSpPr/>
      </dsp:nvSpPr>
      <dsp:spPr>
        <a:xfrm>
          <a:off x="2119014" y="1043098"/>
          <a:ext cx="1123533" cy="713443"/>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8519BB-6C99-4DAA-8FE7-13E0A590BDD5}">
      <dsp:nvSpPr>
        <dsp:cNvPr id="0" name=""/>
        <dsp:cNvSpPr/>
      </dsp:nvSpPr>
      <dsp:spPr>
        <a:xfrm>
          <a:off x="2243851" y="1161693"/>
          <a:ext cx="1123533" cy="713443"/>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ka-GE" sz="1100" kern="1200"/>
            <a:t>მიმღები ბუნკერი</a:t>
          </a:r>
          <a:endParaRPr lang="en-US" sz="1100" kern="1200"/>
        </a:p>
      </dsp:txBody>
      <dsp:txXfrm>
        <a:off x="2264747" y="1182589"/>
        <a:ext cx="1081741" cy="671651"/>
      </dsp:txXfrm>
    </dsp:sp>
    <dsp:sp modelId="{C90B7FAC-7E34-4BB5-98C8-4177576C80BD}">
      <dsp:nvSpPr>
        <dsp:cNvPr id="0" name=""/>
        <dsp:cNvSpPr/>
      </dsp:nvSpPr>
      <dsp:spPr>
        <a:xfrm>
          <a:off x="2119014" y="2083303"/>
          <a:ext cx="1123533" cy="713443"/>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ADB3E1-03F5-4EE5-B1A4-B909F3B05695}">
      <dsp:nvSpPr>
        <dsp:cNvPr id="0" name=""/>
        <dsp:cNvSpPr/>
      </dsp:nvSpPr>
      <dsp:spPr>
        <a:xfrm>
          <a:off x="2243851" y="2201898"/>
          <a:ext cx="1123533" cy="713443"/>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ka-GE" sz="1100" kern="1200"/>
            <a:t>საშრობი დოლი</a:t>
          </a:r>
          <a:endParaRPr lang="en-US" sz="1100" kern="1200"/>
        </a:p>
      </dsp:txBody>
      <dsp:txXfrm>
        <a:off x="2264747" y="2222794"/>
        <a:ext cx="1081741" cy="671651"/>
      </dsp:txXfrm>
    </dsp:sp>
    <dsp:sp modelId="{2E3F4056-8C4C-4CA8-AA7B-D3F888929E72}">
      <dsp:nvSpPr>
        <dsp:cNvPr id="0" name=""/>
        <dsp:cNvSpPr/>
      </dsp:nvSpPr>
      <dsp:spPr>
        <a:xfrm>
          <a:off x="2119014" y="3123507"/>
          <a:ext cx="1123533" cy="713443"/>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CA01C5-5CFF-40CA-B6AC-1572D55292BC}">
      <dsp:nvSpPr>
        <dsp:cNvPr id="0" name=""/>
        <dsp:cNvSpPr/>
      </dsp:nvSpPr>
      <dsp:spPr>
        <a:xfrm>
          <a:off x="2243851" y="3242103"/>
          <a:ext cx="1123533" cy="713443"/>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ka-GE" sz="1100" kern="1200"/>
            <a:t>შემრევი</a:t>
          </a:r>
          <a:endParaRPr lang="en-US" sz="1100" kern="1200"/>
        </a:p>
      </dsp:txBody>
      <dsp:txXfrm>
        <a:off x="2264747" y="3262999"/>
        <a:ext cx="1081741" cy="671651"/>
      </dsp:txXfrm>
    </dsp:sp>
    <dsp:sp modelId="{105B276B-6E05-4C8A-B9FB-38035B881205}">
      <dsp:nvSpPr>
        <dsp:cNvPr id="0" name=""/>
        <dsp:cNvSpPr/>
      </dsp:nvSpPr>
      <dsp:spPr>
        <a:xfrm>
          <a:off x="2119014" y="4163712"/>
          <a:ext cx="1123533" cy="713443"/>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DB99EB-41F4-4BD9-9902-39494482944B}">
      <dsp:nvSpPr>
        <dsp:cNvPr id="0" name=""/>
        <dsp:cNvSpPr/>
      </dsp:nvSpPr>
      <dsp:spPr>
        <a:xfrm>
          <a:off x="2243851" y="4282307"/>
          <a:ext cx="1123533" cy="713443"/>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ka-GE" sz="1100" kern="1200"/>
            <a:t>მზა პროდუქცია</a:t>
          </a:r>
          <a:endParaRPr lang="en-US" sz="1100" kern="1200"/>
        </a:p>
      </dsp:txBody>
      <dsp:txXfrm>
        <a:off x="2264747" y="4303203"/>
        <a:ext cx="1081741" cy="671651"/>
      </dsp:txXfrm>
    </dsp:sp>
    <dsp:sp modelId="{31E3B21D-A7F6-43E7-963F-15331C5AB6F6}">
      <dsp:nvSpPr>
        <dsp:cNvPr id="0" name=""/>
        <dsp:cNvSpPr/>
      </dsp:nvSpPr>
      <dsp:spPr>
        <a:xfrm>
          <a:off x="2119014" y="5203917"/>
          <a:ext cx="1123533" cy="713443"/>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DA49FE-A250-40CD-BB32-11D047AE6B16}">
      <dsp:nvSpPr>
        <dsp:cNvPr id="0" name=""/>
        <dsp:cNvSpPr/>
      </dsp:nvSpPr>
      <dsp:spPr>
        <a:xfrm>
          <a:off x="2243851" y="5322512"/>
          <a:ext cx="1123533" cy="713443"/>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ka-GE" sz="1050" kern="1200"/>
            <a:t>ჩატვირთვა სატრანსპორტო საშუალებებში და გატანა</a:t>
          </a:r>
          <a:endParaRPr lang="en-US" sz="1050" kern="1200"/>
        </a:p>
      </dsp:txBody>
      <dsp:txXfrm>
        <a:off x="2264747" y="5343408"/>
        <a:ext cx="1081741" cy="67165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591099-7EBE-4D12-B880-CCA6B38B92A6}" type="datetimeFigureOut">
              <a:rPr lang="en-US" smtClean="0"/>
              <a:t>3/30/2020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A36C10-A9D4-4995-9BAF-95FBD77A724B}" type="slidenum">
              <a:rPr lang="en-US" smtClean="0"/>
              <a:t>‹#›</a:t>
            </a:fld>
            <a:endParaRPr lang="en-US" dirty="0"/>
          </a:p>
        </p:txBody>
      </p:sp>
    </p:spTree>
    <p:extLst>
      <p:ext uri="{BB962C8B-B14F-4D97-AF65-F5344CB8AC3E}">
        <p14:creationId xmlns:p14="http://schemas.microsoft.com/office/powerpoint/2010/main" val="250921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F4299-1721-48C6-878D-74296BE00D21}" type="datetimeFigureOut">
              <a:rPr lang="en-US" smtClean="0"/>
              <a:t>3/30/2020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EF9EC-8318-4FF6-847E-A85BBD2B7E49}" type="slidenum">
              <a:rPr lang="en-US" smtClean="0"/>
              <a:t>‹#›</a:t>
            </a:fld>
            <a:endParaRPr lang="en-US" dirty="0"/>
          </a:p>
        </p:txBody>
      </p:sp>
    </p:spTree>
    <p:extLst>
      <p:ext uri="{BB962C8B-B14F-4D97-AF65-F5344CB8AC3E}">
        <p14:creationId xmlns:p14="http://schemas.microsoft.com/office/powerpoint/2010/main" val="22831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a:p>
        </p:txBody>
      </p:sp>
      <p:sp>
        <p:nvSpPr>
          <p:cNvPr id="4" name="Slide Number Placeholder 3"/>
          <p:cNvSpPr>
            <a:spLocks noGrp="1"/>
          </p:cNvSpPr>
          <p:nvPr>
            <p:ph type="sldNum" sz="quarter" idx="10"/>
          </p:nvPr>
        </p:nvSpPr>
        <p:spPr/>
        <p:txBody>
          <a:bodyPr/>
          <a:lstStyle/>
          <a:p>
            <a:fld id="{23AEF9EC-8318-4FF6-847E-A85BBD2B7E49}" type="slidenum">
              <a:rPr lang="en-US" smtClean="0"/>
              <a:t>1</a:t>
            </a:fld>
            <a:endParaRPr lang="en-US" dirty="0"/>
          </a:p>
        </p:txBody>
      </p:sp>
    </p:spTree>
    <p:extLst>
      <p:ext uri="{BB962C8B-B14F-4D97-AF65-F5344CB8AC3E}">
        <p14:creationId xmlns:p14="http://schemas.microsoft.com/office/powerpoint/2010/main" val="3327997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a:p>
        </p:txBody>
      </p:sp>
      <p:sp>
        <p:nvSpPr>
          <p:cNvPr id="4" name="Slide Number Placeholder 3"/>
          <p:cNvSpPr>
            <a:spLocks noGrp="1"/>
          </p:cNvSpPr>
          <p:nvPr>
            <p:ph type="sldNum" sz="quarter" idx="10"/>
          </p:nvPr>
        </p:nvSpPr>
        <p:spPr/>
        <p:txBody>
          <a:bodyPr/>
          <a:lstStyle/>
          <a:p>
            <a:fld id="{23AEF9EC-8318-4FF6-847E-A85BBD2B7E49}" type="slidenum">
              <a:rPr lang="en-US" smtClean="0"/>
              <a:t>2</a:t>
            </a:fld>
            <a:endParaRPr lang="en-US" dirty="0"/>
          </a:p>
        </p:txBody>
      </p:sp>
    </p:spTree>
    <p:extLst>
      <p:ext uri="{BB962C8B-B14F-4D97-AF65-F5344CB8AC3E}">
        <p14:creationId xmlns:p14="http://schemas.microsoft.com/office/powerpoint/2010/main" val="529698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a:p>
        </p:txBody>
      </p:sp>
      <p:sp>
        <p:nvSpPr>
          <p:cNvPr id="4" name="Slide Number Placeholder 3"/>
          <p:cNvSpPr>
            <a:spLocks noGrp="1"/>
          </p:cNvSpPr>
          <p:nvPr>
            <p:ph type="sldNum" sz="quarter" idx="10"/>
          </p:nvPr>
        </p:nvSpPr>
        <p:spPr/>
        <p:txBody>
          <a:bodyPr/>
          <a:lstStyle/>
          <a:p>
            <a:fld id="{23AEF9EC-8318-4FF6-847E-A85BBD2B7E49}" type="slidenum">
              <a:rPr lang="en-US" smtClean="0"/>
              <a:t>6</a:t>
            </a:fld>
            <a:endParaRPr lang="en-US" dirty="0"/>
          </a:p>
        </p:txBody>
      </p:sp>
    </p:spTree>
    <p:extLst>
      <p:ext uri="{BB962C8B-B14F-4D97-AF65-F5344CB8AC3E}">
        <p14:creationId xmlns:p14="http://schemas.microsoft.com/office/powerpoint/2010/main" val="1277241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a:p>
        </p:txBody>
      </p:sp>
      <p:sp>
        <p:nvSpPr>
          <p:cNvPr id="4" name="Slide Number Placeholder 3"/>
          <p:cNvSpPr>
            <a:spLocks noGrp="1"/>
          </p:cNvSpPr>
          <p:nvPr>
            <p:ph type="sldNum" sz="quarter" idx="10"/>
          </p:nvPr>
        </p:nvSpPr>
        <p:spPr/>
        <p:txBody>
          <a:bodyPr/>
          <a:lstStyle/>
          <a:p>
            <a:fld id="{23AEF9EC-8318-4FF6-847E-A85BBD2B7E49}" type="slidenum">
              <a:rPr lang="en-US" smtClean="0"/>
              <a:t>16</a:t>
            </a:fld>
            <a:endParaRPr lang="en-US" dirty="0"/>
          </a:p>
        </p:txBody>
      </p:sp>
    </p:spTree>
    <p:extLst>
      <p:ext uri="{BB962C8B-B14F-4D97-AF65-F5344CB8AC3E}">
        <p14:creationId xmlns:p14="http://schemas.microsoft.com/office/powerpoint/2010/main" val="3608590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4BDF68E2-58F2-4D09-BE8B-E3BD06533059}" type="datetimeFigureOut">
              <a:rPr lang="en-US" smtClean="0"/>
              <a:t>3/30/2020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248826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7758CB-22E1-4F12-814C-E9CF851D26D7}" type="datetime1">
              <a:rPr lang="ka-GE" smtClean="0"/>
              <a:t>30.03.2020</a:t>
            </a:fld>
            <a:endParaRPr lang="en-US" dirty="0"/>
          </a:p>
        </p:txBody>
      </p:sp>
      <p:sp>
        <p:nvSpPr>
          <p:cNvPr id="5" name="Footer Placeholder 4"/>
          <p:cNvSpPr>
            <a:spLocks noGrp="1"/>
          </p:cNvSpPr>
          <p:nvPr>
            <p:ph type="ftr" sz="quarter" idx="11"/>
          </p:nvPr>
        </p:nvSpPr>
        <p:spPr/>
        <p:txBody>
          <a:bodyPr/>
          <a:lstStyle/>
          <a:p>
            <a:r>
              <a:rPr lang="en-US" smtClean="0"/>
              <a:t>Gamma Consulting Ltd</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3507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C56D6C-3DD6-476F-834F-1A9E2AD572DB}" type="datetime1">
              <a:rPr lang="ka-GE" smtClean="0"/>
              <a:t>30.03.2020</a:t>
            </a:fld>
            <a:endParaRPr lang="en-US" dirty="0"/>
          </a:p>
        </p:txBody>
      </p:sp>
      <p:sp>
        <p:nvSpPr>
          <p:cNvPr id="5" name="Footer Placeholder 4"/>
          <p:cNvSpPr>
            <a:spLocks noGrp="1"/>
          </p:cNvSpPr>
          <p:nvPr>
            <p:ph type="ftr" sz="quarter" idx="11"/>
          </p:nvPr>
        </p:nvSpPr>
        <p:spPr/>
        <p:txBody>
          <a:bodyPr/>
          <a:lstStyle/>
          <a:p>
            <a:r>
              <a:rPr lang="en-US" smtClean="0"/>
              <a:t>Gamma Consulting Ltd</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2182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7D824E-26D5-4366-ACCF-976179702ECD}" type="datetime1">
              <a:rPr lang="ka-GE" smtClean="0"/>
              <a:t>30.03.2020</a:t>
            </a:fld>
            <a:endParaRPr lang="en-US" dirty="0"/>
          </a:p>
        </p:txBody>
      </p:sp>
      <p:sp>
        <p:nvSpPr>
          <p:cNvPr id="5" name="Footer Placeholder 4"/>
          <p:cNvSpPr>
            <a:spLocks noGrp="1"/>
          </p:cNvSpPr>
          <p:nvPr>
            <p:ph type="ftr" sz="quarter" idx="11"/>
          </p:nvPr>
        </p:nvSpPr>
        <p:spPr/>
        <p:txBody>
          <a:bodyPr/>
          <a:lstStyle/>
          <a:p>
            <a:r>
              <a:rPr lang="en-US" smtClean="0"/>
              <a:t>Gamma Consulting Ltd</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8181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3CBB18-98CE-447A-BD4C-4BE2EDBCC82C}" type="datetime1">
              <a:rPr lang="ka-GE" smtClean="0"/>
              <a:t>30.03.2020</a:t>
            </a:fld>
            <a:endParaRPr lang="en-US" dirty="0"/>
          </a:p>
        </p:txBody>
      </p:sp>
      <p:sp>
        <p:nvSpPr>
          <p:cNvPr id="5" name="Footer Placeholder 4"/>
          <p:cNvSpPr>
            <a:spLocks noGrp="1"/>
          </p:cNvSpPr>
          <p:nvPr>
            <p:ph type="ftr" sz="quarter" idx="11"/>
          </p:nvPr>
        </p:nvSpPr>
        <p:spPr/>
        <p:txBody>
          <a:bodyPr/>
          <a:lstStyle/>
          <a:p>
            <a:r>
              <a:rPr lang="en-US" smtClean="0"/>
              <a:t>Gamma Consulting Ltd</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0855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69E798-2649-492B-84F7-79F14D009A49}" type="datetime1">
              <a:rPr lang="ka-GE" smtClean="0"/>
              <a:t>30.03.2020</a:t>
            </a:fld>
            <a:endParaRPr lang="en-US" dirty="0"/>
          </a:p>
        </p:txBody>
      </p:sp>
      <p:sp>
        <p:nvSpPr>
          <p:cNvPr id="6" name="Footer Placeholder 5"/>
          <p:cNvSpPr>
            <a:spLocks noGrp="1"/>
          </p:cNvSpPr>
          <p:nvPr>
            <p:ph type="ftr" sz="quarter" idx="11"/>
          </p:nvPr>
        </p:nvSpPr>
        <p:spPr/>
        <p:txBody>
          <a:bodyPr/>
          <a:lstStyle/>
          <a:p>
            <a:r>
              <a:rPr lang="en-US" smtClean="0"/>
              <a:t>Gamma Consulting Ltd</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2461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135B6D3-1B04-4272-B302-0B8F290A1737}" type="datetime1">
              <a:rPr lang="ka-GE" smtClean="0"/>
              <a:t>30.03.2020</a:t>
            </a:fld>
            <a:endParaRPr lang="en-US" dirty="0"/>
          </a:p>
        </p:txBody>
      </p:sp>
      <p:sp>
        <p:nvSpPr>
          <p:cNvPr id="8" name="Footer Placeholder 7"/>
          <p:cNvSpPr>
            <a:spLocks noGrp="1"/>
          </p:cNvSpPr>
          <p:nvPr>
            <p:ph type="ftr" sz="quarter" idx="11"/>
          </p:nvPr>
        </p:nvSpPr>
        <p:spPr/>
        <p:txBody>
          <a:bodyPr/>
          <a:lstStyle/>
          <a:p>
            <a:r>
              <a:rPr lang="en-US" smtClean="0"/>
              <a:t>Gamma Consulting Ltd</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8918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0A6CD21-13C8-4848-8171-00DF2923D945}" type="datetime1">
              <a:rPr lang="ka-GE" smtClean="0"/>
              <a:t>30.03.2020</a:t>
            </a:fld>
            <a:endParaRPr lang="en-US" dirty="0"/>
          </a:p>
        </p:txBody>
      </p:sp>
      <p:sp>
        <p:nvSpPr>
          <p:cNvPr id="4" name="Footer Placeholder 3"/>
          <p:cNvSpPr>
            <a:spLocks noGrp="1"/>
          </p:cNvSpPr>
          <p:nvPr>
            <p:ph type="ftr" sz="quarter" idx="11"/>
          </p:nvPr>
        </p:nvSpPr>
        <p:spPr/>
        <p:txBody>
          <a:bodyPr/>
          <a:lstStyle/>
          <a:p>
            <a:r>
              <a:rPr lang="en-US" smtClean="0"/>
              <a:t>Gamma Consulting Ltd</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1656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D4362-DF40-4C11-A5E0-5424F41B33C6}" type="datetime1">
              <a:rPr lang="ka-GE" smtClean="0"/>
              <a:t>30.03.2020</a:t>
            </a:fld>
            <a:endParaRPr lang="en-US" dirty="0"/>
          </a:p>
        </p:txBody>
      </p:sp>
      <p:sp>
        <p:nvSpPr>
          <p:cNvPr id="3" name="Footer Placeholder 2"/>
          <p:cNvSpPr>
            <a:spLocks noGrp="1"/>
          </p:cNvSpPr>
          <p:nvPr>
            <p:ph type="ftr" sz="quarter" idx="11"/>
          </p:nvPr>
        </p:nvSpPr>
        <p:spPr/>
        <p:txBody>
          <a:bodyPr/>
          <a:lstStyle/>
          <a:p>
            <a:r>
              <a:rPr lang="en-US" smtClean="0"/>
              <a:t>Gamma Consulting Ltd</a:t>
            </a:r>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0523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3DB685E-0991-4DDE-B0F2-BE96B63ACB8D}" type="datetime1">
              <a:rPr lang="ka-GE" smtClean="0"/>
              <a:t>30.03.2020</a:t>
            </a:fld>
            <a:endParaRPr lang="en-US" dirty="0"/>
          </a:p>
        </p:txBody>
      </p:sp>
      <p:sp>
        <p:nvSpPr>
          <p:cNvPr id="6" name="Footer Placeholder 5"/>
          <p:cNvSpPr>
            <a:spLocks noGrp="1"/>
          </p:cNvSpPr>
          <p:nvPr>
            <p:ph type="ftr" sz="quarter" idx="11"/>
          </p:nvPr>
        </p:nvSpPr>
        <p:spPr/>
        <p:txBody>
          <a:bodyPr/>
          <a:lstStyle/>
          <a:p>
            <a:r>
              <a:rPr lang="en-US" smtClean="0"/>
              <a:t>Gamma Consulting Ltd</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
        <p:nvSpPr>
          <p:cNvPr id="8" name="Rectangle 7"/>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119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3849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fld id="{7737518A-E62D-41AC-9469-6838BAD58487}" type="datetime1">
              <a:rPr lang="ka-GE" smtClean="0"/>
              <a:t>30.03.2020</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r>
              <a:rPr lang="en-US" smtClean="0"/>
              <a:t>Gamma Consulting Ltd</a:t>
            </a:r>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427668355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565" y="2288864"/>
            <a:ext cx="10934700" cy="2371898"/>
          </a:xfrm>
        </p:spPr>
        <p:txBody>
          <a:bodyPr>
            <a:noAutofit/>
          </a:bodyPr>
          <a:lstStyle/>
          <a:p>
            <a:pPr marL="228600" marR="0" algn="ctr">
              <a:spcBef>
                <a:spcPts val="0"/>
              </a:spcBef>
              <a:spcAft>
                <a:spcPts val="0"/>
              </a:spcAft>
              <a:tabLst>
                <a:tab pos="4337685" algn="l"/>
              </a:tabLst>
            </a:pPr>
            <a:r>
              <a:rPr lang="ka-GE" sz="3600" dirty="0">
                <a:solidFill>
                  <a:srgbClr val="FFFFFF"/>
                </a:solidFill>
                <a:ea typeface="Calibri"/>
                <a:cs typeface="Arial"/>
              </a:rPr>
              <a:t>ოზურგეთის მუნიციპალიტეტში, სოფ. ნატანებში  ასფალტის საწარმოსა და სასარგებლო წიაღისეულის გადამამუშავებელი საწარმოს </a:t>
            </a:r>
            <a:r>
              <a:rPr lang="ka-GE" sz="3600" dirty="0" smtClean="0">
                <a:solidFill>
                  <a:srgbClr val="FFFFFF"/>
                </a:solidFill>
                <a:ea typeface="Calibri"/>
                <a:cs typeface="Arial"/>
              </a:rPr>
              <a:t>მოწყობა </a:t>
            </a:r>
            <a:r>
              <a:rPr lang="ka-GE" sz="3600" dirty="0">
                <a:solidFill>
                  <a:srgbClr val="FFFFFF"/>
                </a:solidFill>
                <a:ea typeface="Calibri"/>
                <a:cs typeface="Arial"/>
              </a:rPr>
              <a:t>და </a:t>
            </a:r>
            <a:r>
              <a:rPr lang="ka-GE" sz="3600" dirty="0" smtClean="0">
                <a:solidFill>
                  <a:srgbClr val="FFFFFF"/>
                </a:solidFill>
                <a:ea typeface="Calibri"/>
                <a:cs typeface="Arial"/>
              </a:rPr>
              <a:t>ექსპლუატაცი</a:t>
            </a:r>
            <a:r>
              <a:rPr lang="ka-GE" sz="3600" dirty="0">
                <a:solidFill>
                  <a:srgbClr val="FFFFFF"/>
                </a:solidFill>
                <a:ea typeface="Calibri"/>
                <a:cs typeface="Arial"/>
              </a:rPr>
              <a:t>ა</a:t>
            </a:r>
            <a:r>
              <a:rPr lang="en-US" sz="2000" dirty="0">
                <a:latin typeface="Sylfaen"/>
                <a:ea typeface="Times New Roman"/>
                <a:cs typeface="Times New Roman"/>
              </a:rPr>
              <a:t/>
            </a:r>
            <a:br>
              <a:rPr lang="en-US" sz="2000" dirty="0">
                <a:latin typeface="Sylfaen"/>
                <a:ea typeface="Times New Roman"/>
                <a:cs typeface="Times New Roman"/>
              </a:rPr>
            </a:br>
            <a:endParaRPr lang="en-US" sz="3600" dirty="0">
              <a:effectLst>
                <a:outerShdw blurRad="38100" dist="38100" dir="2700000" algn="tl">
                  <a:srgbClr val="000000">
                    <a:alpha val="43137"/>
                  </a:srgbClr>
                </a:outerShdw>
              </a:effectLst>
            </a:endParaRPr>
          </a:p>
        </p:txBody>
      </p:sp>
      <p:sp>
        <p:nvSpPr>
          <p:cNvPr id="4" name="Subtitle 2"/>
          <p:cNvSpPr txBox="1">
            <a:spLocks/>
          </p:cNvSpPr>
          <p:nvPr/>
        </p:nvSpPr>
        <p:spPr>
          <a:xfrm>
            <a:off x="2343150" y="763347"/>
            <a:ext cx="8229600" cy="5730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buClr>
                <a:schemeClr val="accent1"/>
              </a:buClr>
              <a:buFont typeface="Arial" pitchFamily="34" charset="0"/>
              <a:buNone/>
              <a:defRPr sz="2400" kern="1200">
                <a:solidFill>
                  <a:schemeClr val="accent1"/>
                </a:solidFill>
                <a:latin typeface="+mn-lt"/>
                <a:ea typeface="+mn-ea"/>
                <a:cs typeface="+mn-cs"/>
              </a:defRPr>
            </a:lvl1pPr>
            <a:lvl2pPr marL="457200" indent="0" algn="ctr" defTabSz="914400" rtl="0" eaLnBrk="1" latinLnBrk="0" hangingPunct="1">
              <a:lnSpc>
                <a:spcPct val="90000"/>
              </a:lnSpc>
              <a:spcBef>
                <a:spcPts val="1200"/>
              </a:spcBef>
              <a:buClr>
                <a:schemeClr val="accent1"/>
              </a:buClr>
              <a:buFont typeface="Arial"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Clr>
                <a:schemeClr val="accent1"/>
              </a:buClr>
              <a:buFont typeface="Arial"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9pPr>
          </a:lstStyle>
          <a:p>
            <a:pPr algn="ctr">
              <a:spcBef>
                <a:spcPts val="0"/>
              </a:spcBef>
              <a:spcAft>
                <a:spcPts val="2400"/>
              </a:spcAft>
            </a:pPr>
            <a:endParaRPr lang="en-US" sz="4800" kern="1400" spc="25" dirty="0">
              <a:solidFill>
                <a:srgbClr val="323E4F"/>
              </a:solidFill>
              <a:effectLst/>
              <a:latin typeface="Calibri Light"/>
              <a:ea typeface="Times New Roman"/>
              <a:cs typeface="Times New Roman"/>
            </a:endParaRPr>
          </a:p>
        </p:txBody>
      </p:sp>
      <p:sp>
        <p:nvSpPr>
          <p:cNvPr id="5" name="Rectangle 4"/>
          <p:cNvSpPr/>
          <p:nvPr/>
        </p:nvSpPr>
        <p:spPr>
          <a:xfrm>
            <a:off x="2724150" y="1050540"/>
            <a:ext cx="6096000" cy="830997"/>
          </a:xfrm>
          <a:prstGeom prst="rect">
            <a:avLst/>
          </a:prstGeom>
        </p:spPr>
        <p:txBody>
          <a:bodyPr>
            <a:spAutoFit/>
          </a:bodyPr>
          <a:lstStyle/>
          <a:p>
            <a:pPr algn="ctr"/>
            <a:r>
              <a:rPr lang="ka-GE" sz="2400" dirty="0"/>
              <a:t>სს „ფოლათ იოლ იაფი სანაიი ვეთიჯარეთის ფილიალი საქართველოში“</a:t>
            </a:r>
            <a:endParaRPr lang="en-US" sz="2400" dirty="0"/>
          </a:p>
        </p:txBody>
      </p:sp>
      <p:sp>
        <p:nvSpPr>
          <p:cNvPr id="6" name="Subtitle 5"/>
          <p:cNvSpPr>
            <a:spLocks noGrp="1"/>
          </p:cNvSpPr>
          <p:nvPr>
            <p:ph type="subTitle" idx="1"/>
          </p:nvPr>
        </p:nvSpPr>
        <p:spPr/>
        <p:txBody>
          <a:bodyPr/>
          <a:lstStyle/>
          <a:p>
            <a:r>
              <a:rPr lang="ka-GE" smtClean="0"/>
              <a:t>შემსრულებელი: </a:t>
            </a:r>
            <a:r>
              <a:rPr lang="ka-GE" dirty="0" smtClean="0"/>
              <a:t>შპს „გეო </a:t>
            </a:r>
            <a:r>
              <a:rPr lang="ka-GE" dirty="0" err="1" smtClean="0"/>
              <a:t>ნეიჩარ</a:t>
            </a:r>
            <a:r>
              <a:rPr lang="ka-GE" dirty="0" smtClean="0"/>
              <a:t> კორპორაცია“</a:t>
            </a:r>
            <a:endParaRPr lang="en-US" dirty="0"/>
          </a:p>
        </p:txBody>
      </p:sp>
    </p:spTree>
    <p:extLst>
      <p:ext uri="{BB962C8B-B14F-4D97-AF65-F5344CB8AC3E}">
        <p14:creationId xmlns:p14="http://schemas.microsoft.com/office/powerpoint/2010/main" val="105187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83655" y="651085"/>
            <a:ext cx="2143536" cy="369332"/>
          </a:xfrm>
          <a:prstGeom prst="rect">
            <a:avLst/>
          </a:prstGeom>
        </p:spPr>
        <p:txBody>
          <a:bodyPr wrap="none">
            <a:spAutoFit/>
          </a:bodyPr>
          <a:lstStyle/>
          <a:p>
            <a:pPr algn="r">
              <a:spcAft>
                <a:spcPts val="600"/>
              </a:spcAft>
            </a:pPr>
            <a:r>
              <a:rPr lang="ka-GE" i="1" dirty="0">
                <a:ea typeface="Calibri"/>
                <a:cs typeface="Arial"/>
              </a:rPr>
              <a:t>ასფალტის ქარხანა</a:t>
            </a:r>
            <a:endParaRPr lang="en-US" sz="2400" dirty="0">
              <a:latin typeface="Sylfaen"/>
              <a:ea typeface="Calibri"/>
              <a:cs typeface="Arial"/>
            </a:endParaRPr>
          </a:p>
        </p:txBody>
      </p:sp>
      <p:pic>
        <p:nvPicPr>
          <p:cNvPr id="8" name="Рисунок 15"/>
          <p:cNvPicPr/>
          <p:nvPr/>
        </p:nvPicPr>
        <p:blipFill>
          <a:blip r:embed="rId2">
            <a:extLst>
              <a:ext uri="{28A0092B-C50C-407E-A947-70E740481C1C}">
                <a14:useLocalDpi xmlns:a14="http://schemas.microsoft.com/office/drawing/2010/main" val="0"/>
              </a:ext>
            </a:extLst>
          </a:blip>
          <a:stretch>
            <a:fillRect/>
          </a:stretch>
        </p:blipFill>
        <p:spPr>
          <a:xfrm>
            <a:off x="1300238" y="1488757"/>
            <a:ext cx="9310370" cy="5270183"/>
          </a:xfrm>
          <a:prstGeom prst="rect">
            <a:avLst/>
          </a:prstGeom>
        </p:spPr>
      </p:pic>
    </p:spTree>
    <p:extLst>
      <p:ext uri="{BB962C8B-B14F-4D97-AF65-F5344CB8AC3E}">
        <p14:creationId xmlns:p14="http://schemas.microsoft.com/office/powerpoint/2010/main" val="39871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43CBB18-98CE-447A-BD4C-4BE2EDBCC82C}" type="datetime1">
              <a:rPr lang="ka-GE" smtClean="0"/>
              <a:t>30.03.2020</a:t>
            </a:fld>
            <a:endParaRPr lang="en-US" dirty="0"/>
          </a:p>
        </p:txBody>
      </p:sp>
      <p:pic>
        <p:nvPicPr>
          <p:cNvPr id="6" name="Рисунок 17"/>
          <p:cNvPicPr/>
          <p:nvPr/>
        </p:nvPicPr>
        <p:blipFill>
          <a:blip r:embed="rId2">
            <a:extLst>
              <a:ext uri="{28A0092B-C50C-407E-A947-70E740481C1C}">
                <a14:useLocalDpi xmlns:a14="http://schemas.microsoft.com/office/drawing/2010/main" val="0"/>
              </a:ext>
            </a:extLst>
          </a:blip>
          <a:stretch>
            <a:fillRect/>
          </a:stretch>
        </p:blipFill>
        <p:spPr>
          <a:xfrm>
            <a:off x="2818856" y="1181099"/>
            <a:ext cx="6598920" cy="5402898"/>
          </a:xfrm>
          <a:prstGeom prst="rect">
            <a:avLst/>
          </a:prstGeom>
        </p:spPr>
      </p:pic>
      <p:sp>
        <p:nvSpPr>
          <p:cNvPr id="7" name="Rectangle 6"/>
          <p:cNvSpPr/>
          <p:nvPr/>
        </p:nvSpPr>
        <p:spPr>
          <a:xfrm>
            <a:off x="4028730" y="444250"/>
            <a:ext cx="3603871" cy="388696"/>
          </a:xfrm>
          <a:prstGeom prst="rect">
            <a:avLst/>
          </a:prstGeom>
        </p:spPr>
        <p:txBody>
          <a:bodyPr wrap="none">
            <a:spAutoFit/>
          </a:bodyPr>
          <a:lstStyle/>
          <a:p>
            <a:pPr algn="r">
              <a:lnSpc>
                <a:spcPct val="107000"/>
              </a:lnSpc>
              <a:spcAft>
                <a:spcPts val="800"/>
              </a:spcAft>
            </a:pPr>
            <a:r>
              <a:rPr lang="ka-GE" i="1" dirty="0">
                <a:ea typeface="Calibri"/>
                <a:cs typeface="Arial"/>
              </a:rPr>
              <a:t>განსახილველი ბეტონის ქარხანა</a:t>
            </a:r>
            <a:endParaRPr lang="en-US" sz="2400" dirty="0">
              <a:effectLst/>
              <a:latin typeface="Sylfaen"/>
              <a:ea typeface="Calibri"/>
              <a:cs typeface="Arial"/>
            </a:endParaRPr>
          </a:p>
        </p:txBody>
      </p:sp>
    </p:spTree>
    <p:extLst>
      <p:ext uri="{BB962C8B-B14F-4D97-AF65-F5344CB8AC3E}">
        <p14:creationId xmlns:p14="http://schemas.microsoft.com/office/powerpoint/2010/main" val="87230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18071" y="120135"/>
            <a:ext cx="5687776" cy="369332"/>
          </a:xfrm>
          <a:prstGeom prst="rect">
            <a:avLst/>
          </a:prstGeom>
        </p:spPr>
        <p:txBody>
          <a:bodyPr wrap="none">
            <a:spAutoFit/>
          </a:bodyPr>
          <a:lstStyle/>
          <a:p>
            <a:r>
              <a:rPr lang="ka-GE" dirty="0">
                <a:ea typeface="Times New Roman"/>
                <a:cs typeface="Arial"/>
              </a:rPr>
              <a:t>ასფალტის ქარხნის მუშაობის ტექნოლოგიური სქემა</a:t>
            </a:r>
            <a:endParaRPr lang="en-US" dirty="0"/>
          </a:p>
        </p:txBody>
      </p:sp>
      <p:graphicFrame>
        <p:nvGraphicFramePr>
          <p:cNvPr id="10" name="Diagram 9"/>
          <p:cNvGraphicFramePr/>
          <p:nvPr>
            <p:extLst>
              <p:ext uri="{D42A27DB-BD31-4B8C-83A1-F6EECF244321}">
                <p14:modId xmlns:p14="http://schemas.microsoft.com/office/powerpoint/2010/main" val="437429303"/>
              </p:ext>
            </p:extLst>
          </p:nvPr>
        </p:nvGraphicFramePr>
        <p:xfrm>
          <a:off x="2251982" y="712787"/>
          <a:ext cx="5486400" cy="6038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 10"/>
          <p:cNvGrpSpPr/>
          <p:nvPr/>
        </p:nvGrpSpPr>
        <p:grpSpPr>
          <a:xfrm>
            <a:off x="2356757" y="2916369"/>
            <a:ext cx="5276850" cy="1790700"/>
            <a:chOff x="0" y="0"/>
            <a:chExt cx="5276850" cy="1790700"/>
          </a:xfrm>
        </p:grpSpPr>
        <p:sp>
          <p:nvSpPr>
            <p:cNvPr id="12" name="Rounded Rectangle 11"/>
            <p:cNvSpPr/>
            <p:nvPr/>
          </p:nvSpPr>
          <p:spPr>
            <a:xfrm>
              <a:off x="3886200" y="0"/>
              <a:ext cx="1390650" cy="771525"/>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600"/>
                </a:spcAft>
              </a:pPr>
              <a:r>
                <a:rPr lang="ka-GE" sz="1100" dirty="0">
                  <a:effectLst/>
                  <a:latin typeface="Sylfaen"/>
                  <a:ea typeface="Calibri"/>
                  <a:cs typeface="Arial"/>
                </a:rPr>
                <a:t>ბიტუმის საცავი</a:t>
              </a:r>
              <a:endParaRPr lang="en-US" sz="1100" dirty="0">
                <a:effectLst/>
                <a:latin typeface="Sylfaen"/>
                <a:ea typeface="Calibri"/>
                <a:cs typeface="Arial"/>
              </a:endParaRPr>
            </a:p>
          </p:txBody>
        </p:sp>
        <p:sp>
          <p:nvSpPr>
            <p:cNvPr id="13" name="Rounded Rectangle 12"/>
            <p:cNvSpPr/>
            <p:nvPr/>
          </p:nvSpPr>
          <p:spPr>
            <a:xfrm>
              <a:off x="3886200" y="1019175"/>
              <a:ext cx="1390650" cy="771525"/>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600"/>
                </a:spcAft>
              </a:pPr>
              <a:r>
                <a:rPr lang="ka-GE" sz="1100" dirty="0">
                  <a:effectLst/>
                  <a:latin typeface="Sylfaen"/>
                  <a:ea typeface="Calibri"/>
                  <a:cs typeface="Arial"/>
                </a:rPr>
                <a:t>ბიტუმის გახურება</a:t>
              </a:r>
              <a:endParaRPr lang="en-US" sz="1100" dirty="0">
                <a:effectLst/>
                <a:latin typeface="Sylfaen"/>
                <a:ea typeface="Calibri"/>
                <a:cs typeface="Arial"/>
              </a:endParaRPr>
            </a:p>
          </p:txBody>
        </p:sp>
        <p:cxnSp>
          <p:nvCxnSpPr>
            <p:cNvPr id="14" name="Straight Arrow Connector 13"/>
            <p:cNvCxnSpPr/>
            <p:nvPr/>
          </p:nvCxnSpPr>
          <p:spPr>
            <a:xfrm>
              <a:off x="4533900" y="762000"/>
              <a:ext cx="0" cy="295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267075" y="1400175"/>
              <a:ext cx="609600"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0" y="971550"/>
              <a:ext cx="1390650" cy="771525"/>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600"/>
                </a:spcAft>
              </a:pPr>
              <a:r>
                <a:rPr lang="ka-GE" sz="1100">
                  <a:effectLst/>
                  <a:latin typeface="Sylfaen"/>
                  <a:ea typeface="Calibri"/>
                  <a:cs typeface="Arial"/>
                </a:rPr>
                <a:t>ფილერი</a:t>
              </a:r>
              <a:endParaRPr lang="en-US" sz="1100">
                <a:effectLst/>
                <a:latin typeface="Sylfaen"/>
                <a:ea typeface="Calibri"/>
                <a:cs typeface="Arial"/>
              </a:endParaRPr>
            </a:p>
          </p:txBody>
        </p:sp>
        <p:cxnSp>
          <p:nvCxnSpPr>
            <p:cNvPr id="17" name="Straight Arrow Connector 16"/>
            <p:cNvCxnSpPr/>
            <p:nvPr/>
          </p:nvCxnSpPr>
          <p:spPr>
            <a:xfrm>
              <a:off x="1390650" y="1362075"/>
              <a:ext cx="6381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 name="Rectangle 13"/>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14"/>
          <p:cNvSpPr>
            <a:spLocks noChangeArrowheads="1"/>
          </p:cNvSpPr>
          <p:nvPr/>
        </p:nvSpPr>
        <p:spPr bwMode="auto">
          <a:xfrm>
            <a:off x="0" y="69723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2396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5448" y="644434"/>
            <a:ext cx="9658677" cy="5756366"/>
          </a:xfrm>
        </p:spPr>
        <p:txBody>
          <a:bodyPr>
            <a:normAutofit/>
          </a:bodyPr>
          <a:lstStyle/>
          <a:p>
            <a:pPr algn="just"/>
            <a:r>
              <a:rPr lang="ka-GE" sz="1400" dirty="0"/>
              <a:t>ასფალტის ქარხანა იმუშავებს დღეში 12 საათის განმავლობაში, წელიწადში 300 </a:t>
            </a:r>
            <a:r>
              <a:rPr lang="ka-GE" sz="1400" dirty="0" smtClean="0"/>
              <a:t>დღე. მანძილზე </a:t>
            </a:r>
            <a:r>
              <a:rPr lang="ka-GE" sz="1400" dirty="0"/>
              <a:t>დაგეგმილია 2352 ტონა ასფალტის წარმოება. ობიექტის </a:t>
            </a:r>
            <a:r>
              <a:rPr lang="ka-GE" sz="1400" dirty="0" err="1" smtClean="0"/>
              <a:t>საათური</a:t>
            </a:r>
            <a:r>
              <a:rPr lang="ka-GE" sz="1400" dirty="0" smtClean="0"/>
              <a:t> წარმადობაა </a:t>
            </a:r>
            <a:r>
              <a:rPr lang="ka-GE" sz="1400" dirty="0"/>
              <a:t>196 ტონა, ხოლო წლიური წარმადობა შეადგენს 705 600 ტონას</a:t>
            </a:r>
            <a:r>
              <a:rPr lang="ka-GE" sz="1400" dirty="0" smtClean="0"/>
              <a:t>.</a:t>
            </a:r>
          </a:p>
          <a:p>
            <a:pPr algn="just"/>
            <a:r>
              <a:rPr lang="ka-GE" sz="1400" dirty="0"/>
              <a:t>ქარხნის ტექნოლოგიური პროცესი ითვალისწინებს ბიტუმის, მინერალური ფხვნილის, ქვიშისა და ღორღის საწყობებთან ტექნოლოგიურ დაკავშირებას. ღია საწყობიდან ცივი ტენიანი ქვიშა და ღორღი მიეწოდება კვების აგრეგატის ბუნკერებში. ქვიშისა და ღორღის მიმღებ </a:t>
            </a:r>
            <a:r>
              <a:rPr lang="ka-GE" sz="1400" dirty="0" err="1"/>
              <a:t>ბუნკერებამდე</a:t>
            </a:r>
            <a:r>
              <a:rPr lang="ka-GE" sz="1400" dirty="0"/>
              <a:t> ინერტული მასალების გადატანა ხდება </a:t>
            </a:r>
            <a:r>
              <a:rPr lang="ka-GE" sz="1400" dirty="0" err="1"/>
              <a:t>ავტოდამტვირთველით</a:t>
            </a:r>
            <a:r>
              <a:rPr lang="ka-GE" sz="1400" dirty="0"/>
              <a:t>. ბუნკერებიდან მასალები მიეწოდება </a:t>
            </a:r>
            <a:r>
              <a:rPr lang="ka-GE" sz="1400" dirty="0" err="1"/>
              <a:t>ლენტურ</a:t>
            </a:r>
            <a:r>
              <a:rPr lang="ka-GE" sz="1400" dirty="0"/>
              <a:t> კონვეიერზე, რომლიდანაც მასა გადაიზიდება საშრობთან. საშრობ დოლში ქვიშა და ღორღი </a:t>
            </a:r>
            <a:r>
              <a:rPr lang="ka-GE" sz="1400" dirty="0" err="1"/>
              <a:t>გაშრობისთანავე</a:t>
            </a:r>
            <a:r>
              <a:rPr lang="ka-GE" sz="1400" dirty="0"/>
              <a:t> განიცდის მუშა ტემპერატურამდე გახურებას. მასალათა გახურება ხორციელდება საშრობი აგრეგატის საცეცხლეში ბუნებრივი აირის დაწვის შედეგად მიღებული ცხელი ნამწვი აირების საშუალებით. წვადი პროცესების შედეგად წარმოქმნილი ცხელი აირები და მტვერი მიემართება </a:t>
            </a:r>
            <a:r>
              <a:rPr lang="ka-GE" sz="1400" dirty="0" err="1"/>
              <a:t>მტვერდამჭერ</a:t>
            </a:r>
            <a:r>
              <a:rPr lang="ka-GE" sz="1400" dirty="0"/>
              <a:t> სისტემაში, სადაც მტვერი ილექება და შემდეგ ნაწილობრივ ბრუნდება ტექნოლოგიურ </a:t>
            </a:r>
            <a:r>
              <a:rPr lang="ka-GE" sz="1400" dirty="0" smtClean="0"/>
              <a:t>ციკლში</a:t>
            </a:r>
          </a:p>
          <a:p>
            <a:pPr algn="just"/>
            <a:r>
              <a:rPr lang="ka-GE" sz="1400" dirty="0"/>
              <a:t>წარმოდგენილი დოკუმენტაციის თანახმად, სამსხვრევ-დამახარისხებელი </a:t>
            </a:r>
            <a:r>
              <a:rPr lang="ka-GE" sz="1400" dirty="0" err="1" smtClean="0"/>
              <a:t>სააქმროს</a:t>
            </a:r>
            <a:r>
              <a:rPr lang="ka-GE" sz="1400" dirty="0" smtClean="0"/>
              <a:t> მოწყობა </a:t>
            </a:r>
            <a:r>
              <a:rPr lang="ka-GE" sz="1400" dirty="0"/>
              <a:t>იგეგმება შემდეგი დანადგარებით: მიმღები ბუნკერი; </a:t>
            </a:r>
            <a:r>
              <a:rPr lang="ka-GE" sz="1400" dirty="0" err="1"/>
              <a:t>ყბებიანი</a:t>
            </a:r>
            <a:r>
              <a:rPr lang="ka-GE" sz="1400" dirty="0"/>
              <a:t> </a:t>
            </a:r>
            <a:r>
              <a:rPr lang="ka-GE" sz="1400" dirty="0" smtClean="0"/>
              <a:t>სამსხვრევი; პირველადი </a:t>
            </a:r>
            <a:r>
              <a:rPr lang="ka-GE" sz="1400" dirty="0"/>
              <a:t>ვიბრაციული ცხაური; კონუსური სამსხვრევი; სამსხვრევი </a:t>
            </a:r>
            <a:r>
              <a:rPr lang="ka-GE" sz="1400" dirty="0" smtClean="0"/>
              <a:t>ვერტიკალური </a:t>
            </a:r>
            <a:r>
              <a:rPr lang="ka-GE" sz="1400" dirty="0" err="1" smtClean="0"/>
              <a:t>ლილვით</a:t>
            </a:r>
            <a:r>
              <a:rPr lang="ka-GE" sz="1400" dirty="0"/>
              <a:t>; მეორე ვიბრაციული ცხაური; ღია საწყობები; სალექარები </a:t>
            </a:r>
            <a:r>
              <a:rPr lang="ka-GE" sz="1400" dirty="0" smtClean="0"/>
              <a:t>ინერტული მასალების </a:t>
            </a:r>
            <a:r>
              <a:rPr lang="ka-GE" sz="1400" dirty="0"/>
              <a:t>მსხვრევა-დახარისხების პროცესში წარმოქმნილი ჩამდინარე </a:t>
            </a:r>
            <a:r>
              <a:rPr lang="ka-GE" sz="1400" dirty="0" smtClean="0"/>
              <a:t>წყლების გასაწმენდად</a:t>
            </a:r>
            <a:r>
              <a:rPr lang="ka-GE" sz="1400" dirty="0"/>
              <a:t>. სამსხვრევ-დამახარისხებელი საწარმო იმუშავებს 15 საათი </a:t>
            </a:r>
            <a:r>
              <a:rPr lang="ka-GE" sz="1400" dirty="0" smtClean="0"/>
              <a:t>დღეში, წელიწადში </a:t>
            </a:r>
            <a:r>
              <a:rPr lang="ka-GE" sz="1400" dirty="0"/>
              <a:t>300 დღის განმავლობაში. მისი დღიური წარმადობაა 4500 ტონა, </a:t>
            </a:r>
            <a:r>
              <a:rPr lang="ka-GE" sz="1400" dirty="0" smtClean="0"/>
              <a:t>ხოლო წლიური </a:t>
            </a:r>
            <a:r>
              <a:rPr lang="ka-GE" sz="1400" dirty="0"/>
              <a:t>წარმადობა 1 350 000 ტონა. გამოყენებული ტექნოლოგია ითვალისწინებს </a:t>
            </a:r>
            <a:r>
              <a:rPr lang="ka-GE" sz="1400" dirty="0" err="1"/>
              <a:t>ქვიშახრეშის</a:t>
            </a:r>
            <a:r>
              <a:rPr lang="ka-GE" sz="1400" dirty="0"/>
              <a:t> დამზადებას სველი მეთოდით.</a:t>
            </a:r>
            <a:endParaRPr lang="en-US" sz="1400" dirty="0"/>
          </a:p>
        </p:txBody>
      </p:sp>
    </p:spTree>
    <p:extLst>
      <p:ext uri="{BB962C8B-B14F-4D97-AF65-F5344CB8AC3E}">
        <p14:creationId xmlns:p14="http://schemas.microsoft.com/office/powerpoint/2010/main" val="174048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438612"/>
            <a:ext cx="6096000" cy="646331"/>
          </a:xfrm>
          <a:prstGeom prst="rect">
            <a:avLst/>
          </a:prstGeom>
        </p:spPr>
        <p:txBody>
          <a:bodyPr>
            <a:spAutoFit/>
          </a:bodyPr>
          <a:lstStyle/>
          <a:p>
            <a:pPr lvl="1"/>
            <a:r>
              <a:rPr lang="ka-GE" b="1" dirty="0"/>
              <a:t>გარემოზე მოსალოდნელი ზემოქმედებების შემაჯამებელი ცხრილი</a:t>
            </a:r>
            <a:endParaRPr lang="en-US" b="1" dirty="0"/>
          </a:p>
        </p:txBody>
      </p:sp>
      <p:sp>
        <p:nvSpPr>
          <p:cNvPr id="2" name="Rectangle 1"/>
          <p:cNvSpPr/>
          <p:nvPr/>
        </p:nvSpPr>
        <p:spPr>
          <a:xfrm>
            <a:off x="538843" y="1076597"/>
            <a:ext cx="10739638" cy="5570756"/>
          </a:xfrm>
          <a:prstGeom prst="rect">
            <a:avLst/>
          </a:prstGeom>
        </p:spPr>
        <p:txBody>
          <a:bodyPr wrap="square">
            <a:spAutoFit/>
          </a:bodyPr>
          <a:lstStyle/>
          <a:p>
            <a:pPr algn="just"/>
            <a:r>
              <a:rPr lang="ka-GE" dirty="0">
                <a:ea typeface="Calibri"/>
                <a:cs typeface="Arial"/>
              </a:rPr>
              <a:t>გარემოსდაცვითი შეფასების კოდექსი </a:t>
            </a:r>
            <a:r>
              <a:rPr lang="ka-GE" dirty="0" smtClean="0">
                <a:ea typeface="Calibri"/>
                <a:cs typeface="Arial"/>
              </a:rPr>
              <a:t>მოითხოვნის </a:t>
            </a:r>
            <a:r>
              <a:rPr lang="ka-GE" dirty="0">
                <a:ea typeface="Calibri"/>
                <a:cs typeface="Arial"/>
              </a:rPr>
              <a:t>სკოპინგის ანგარიშში წარმოდგენილი იყოს პროექტის განხორციელების შედეგად გარემოზე შესაძლო ზემოქმედების შესახებ ზოგადი ინფორმაცია. ამ ეტაპზე მოპოვებული ინფორმაციის საფუძველზე </a:t>
            </a:r>
            <a:r>
              <a:rPr lang="ka-GE" dirty="0" smtClean="0">
                <a:ea typeface="Calibri"/>
                <a:cs typeface="Arial"/>
              </a:rPr>
              <a:t>სკოპინგის </a:t>
            </a:r>
            <a:r>
              <a:rPr lang="ka-GE" dirty="0">
                <a:ea typeface="Calibri"/>
                <a:cs typeface="Arial"/>
              </a:rPr>
              <a:t>ანგარიშში განხილულია გარემოზე ზემოქმედების შემდეგი სახეები:</a:t>
            </a:r>
            <a:endParaRPr lang="en-US" dirty="0">
              <a:latin typeface="Sylfaen"/>
              <a:ea typeface="Calibri"/>
              <a:cs typeface="Arial"/>
            </a:endParaRPr>
          </a:p>
          <a:p>
            <a:pPr marL="342900" marR="0" lvl="0" indent="-342900" algn="just">
              <a:spcBef>
                <a:spcPts val="0"/>
              </a:spcBef>
              <a:spcAft>
                <a:spcPts val="0"/>
              </a:spcAft>
              <a:buFont typeface="Symbol"/>
              <a:buChar char=""/>
            </a:pPr>
            <a:r>
              <a:rPr lang="ka-GE" dirty="0">
                <a:ea typeface="Times New Roman"/>
                <a:cs typeface="Sylfaen"/>
              </a:rPr>
              <a:t>ატმოსფერული ჰაერის დაბინძურება;</a:t>
            </a:r>
            <a:endParaRPr lang="en-US" dirty="0">
              <a:latin typeface="Sylfaen"/>
              <a:ea typeface="Calibri"/>
              <a:cs typeface="Arial"/>
            </a:endParaRPr>
          </a:p>
          <a:p>
            <a:pPr marL="342900" marR="0" lvl="0" indent="-342900" algn="just">
              <a:spcBef>
                <a:spcPts val="600"/>
              </a:spcBef>
              <a:spcAft>
                <a:spcPts val="0"/>
              </a:spcAft>
              <a:buFont typeface="Symbol"/>
              <a:buChar char=""/>
            </a:pPr>
            <a:r>
              <a:rPr lang="ka-GE" dirty="0">
                <a:ea typeface="Times New Roman"/>
                <a:cs typeface="Sylfaen"/>
              </a:rPr>
              <a:t>ხმაურის გავრცელება;</a:t>
            </a:r>
            <a:endParaRPr lang="en-US" dirty="0">
              <a:latin typeface="Sylfaen"/>
              <a:ea typeface="Calibri"/>
              <a:cs typeface="Arial"/>
            </a:endParaRPr>
          </a:p>
          <a:p>
            <a:pPr marL="342900" marR="0" lvl="0" indent="-342900" algn="just">
              <a:spcBef>
                <a:spcPts val="600"/>
              </a:spcBef>
              <a:spcAft>
                <a:spcPts val="0"/>
              </a:spcAft>
              <a:buFont typeface="Symbol"/>
              <a:buChar char=""/>
            </a:pPr>
            <a:r>
              <a:rPr lang="ka-GE" dirty="0">
                <a:ea typeface="Times New Roman"/>
                <a:cs typeface="Sylfaen"/>
              </a:rPr>
              <a:t>ნიადაგის და გრუნტის დაბინძურების რისკი;</a:t>
            </a:r>
            <a:endParaRPr lang="en-US" dirty="0">
              <a:latin typeface="Sylfaen"/>
              <a:ea typeface="Calibri"/>
              <a:cs typeface="Arial"/>
            </a:endParaRPr>
          </a:p>
          <a:p>
            <a:pPr marL="342900" marR="0" lvl="0" indent="-342900" algn="just">
              <a:spcBef>
                <a:spcPts val="600"/>
              </a:spcBef>
              <a:spcAft>
                <a:spcPts val="0"/>
              </a:spcAft>
              <a:buFont typeface="Symbol"/>
              <a:buChar char=""/>
            </a:pPr>
            <a:r>
              <a:rPr lang="ka-GE" dirty="0">
                <a:ea typeface="Times New Roman"/>
                <a:cs typeface="Sylfaen"/>
              </a:rPr>
              <a:t>ზემოქმედება გეოლოგიურ პირობებზე;</a:t>
            </a:r>
            <a:endParaRPr lang="en-US" dirty="0">
              <a:latin typeface="Sylfaen"/>
              <a:ea typeface="Calibri"/>
              <a:cs typeface="Arial"/>
            </a:endParaRPr>
          </a:p>
          <a:p>
            <a:pPr marL="342900" marR="0" lvl="0" indent="-342900" algn="just">
              <a:spcBef>
                <a:spcPts val="600"/>
              </a:spcBef>
              <a:spcAft>
                <a:spcPts val="0"/>
              </a:spcAft>
              <a:buFont typeface="Symbol"/>
              <a:buChar char=""/>
            </a:pPr>
            <a:r>
              <a:rPr lang="ka-GE" dirty="0">
                <a:ea typeface="Times New Roman"/>
                <a:cs typeface="Sylfaen"/>
              </a:rPr>
              <a:t>წყლის გარემოს დაბინძურების რისკი;</a:t>
            </a:r>
            <a:endParaRPr lang="en-US" dirty="0">
              <a:latin typeface="Sylfaen"/>
              <a:ea typeface="Calibri"/>
              <a:cs typeface="Arial"/>
            </a:endParaRPr>
          </a:p>
          <a:p>
            <a:pPr marL="342900" marR="0" lvl="0" indent="-342900" algn="just">
              <a:spcBef>
                <a:spcPts val="600"/>
              </a:spcBef>
              <a:spcAft>
                <a:spcPts val="0"/>
              </a:spcAft>
              <a:buFont typeface="Symbol"/>
              <a:buChar char=""/>
            </a:pPr>
            <a:r>
              <a:rPr lang="ka-GE" dirty="0">
                <a:ea typeface="Times New Roman"/>
                <a:cs typeface="Sylfaen"/>
              </a:rPr>
              <a:t>ნარჩენებით გარემოს დაბინძურების რისკი;</a:t>
            </a:r>
            <a:endParaRPr lang="en-US" dirty="0">
              <a:latin typeface="Sylfaen"/>
              <a:ea typeface="Calibri"/>
              <a:cs typeface="Arial"/>
            </a:endParaRPr>
          </a:p>
          <a:p>
            <a:pPr marL="342900" marR="0" lvl="0" indent="-342900" algn="just">
              <a:spcBef>
                <a:spcPts val="600"/>
              </a:spcBef>
              <a:spcAft>
                <a:spcPts val="0"/>
              </a:spcAft>
              <a:buFont typeface="Symbol"/>
              <a:buChar char=""/>
            </a:pPr>
            <a:r>
              <a:rPr lang="ka-GE" dirty="0">
                <a:ea typeface="Times New Roman"/>
                <a:cs typeface="Sylfaen"/>
              </a:rPr>
              <a:t>ზემოქმედება ბიოლოგიურ გარემოზე;</a:t>
            </a:r>
            <a:endParaRPr lang="en-US" dirty="0">
              <a:latin typeface="Sylfaen"/>
              <a:ea typeface="Calibri"/>
              <a:cs typeface="Arial"/>
            </a:endParaRPr>
          </a:p>
          <a:p>
            <a:pPr marL="342900" marR="0" lvl="0" indent="-342900" algn="just">
              <a:spcBef>
                <a:spcPts val="0"/>
              </a:spcBef>
              <a:spcAft>
                <a:spcPts val="0"/>
              </a:spcAft>
              <a:buFont typeface="Symbol"/>
              <a:buChar char=""/>
            </a:pPr>
            <a:r>
              <a:rPr lang="ka-GE" dirty="0">
                <a:ea typeface="Times New Roman"/>
                <a:cs typeface="Sylfaen"/>
              </a:rPr>
              <a:t>დაცულ ტერიტორიებზე ზემოქმედება;</a:t>
            </a:r>
            <a:endParaRPr lang="en-US" dirty="0">
              <a:latin typeface="Sylfaen"/>
              <a:ea typeface="Calibri"/>
              <a:cs typeface="Arial"/>
            </a:endParaRPr>
          </a:p>
          <a:p>
            <a:pPr marL="342900" marR="0" lvl="0" indent="-342900" algn="just">
              <a:spcBef>
                <a:spcPts val="600"/>
              </a:spcBef>
              <a:spcAft>
                <a:spcPts val="0"/>
              </a:spcAft>
              <a:buFont typeface="Symbol"/>
              <a:buChar char=""/>
            </a:pPr>
            <a:r>
              <a:rPr lang="ka-GE" dirty="0">
                <a:ea typeface="Times New Roman"/>
                <a:cs typeface="Sylfaen"/>
              </a:rPr>
              <a:t>შესაძლო ვიზუალურ-ლანდშაფტური ცვლილება;</a:t>
            </a:r>
            <a:endParaRPr lang="en-US" dirty="0">
              <a:latin typeface="Sylfaen"/>
              <a:ea typeface="Calibri"/>
              <a:cs typeface="Arial"/>
            </a:endParaRPr>
          </a:p>
          <a:p>
            <a:pPr marL="342900" marR="0" lvl="0" indent="-342900" algn="just">
              <a:spcBef>
                <a:spcPts val="600"/>
              </a:spcBef>
              <a:spcAft>
                <a:spcPts val="0"/>
              </a:spcAft>
              <a:buFont typeface="Symbol"/>
              <a:buChar char=""/>
            </a:pPr>
            <a:r>
              <a:rPr lang="ka-GE" dirty="0">
                <a:ea typeface="Times New Roman"/>
                <a:cs typeface="Sylfaen"/>
              </a:rPr>
              <a:t>ზემოქმედება ადამიანის ჯანმრთელობაზე;</a:t>
            </a:r>
            <a:endParaRPr lang="en-US" dirty="0">
              <a:latin typeface="Sylfaen"/>
              <a:ea typeface="Calibri"/>
              <a:cs typeface="Arial"/>
            </a:endParaRPr>
          </a:p>
          <a:p>
            <a:pPr marL="342900" marR="0" lvl="0" indent="-342900" algn="just">
              <a:spcBef>
                <a:spcPts val="600"/>
              </a:spcBef>
              <a:spcAft>
                <a:spcPts val="0"/>
              </a:spcAft>
              <a:buFont typeface="Symbol"/>
              <a:buChar char=""/>
            </a:pPr>
            <a:r>
              <a:rPr lang="ka-GE" dirty="0">
                <a:ea typeface="Times New Roman"/>
                <a:cs typeface="Sylfaen"/>
              </a:rPr>
              <a:t>ისტორიულ-არქეოლოგიურ ძეგლებზე ზემოქმედების რისკები;</a:t>
            </a:r>
            <a:endParaRPr lang="en-US" dirty="0">
              <a:latin typeface="Sylfaen"/>
              <a:ea typeface="Calibri"/>
              <a:cs typeface="Arial"/>
            </a:endParaRPr>
          </a:p>
          <a:p>
            <a:pPr marL="342900" marR="0" lvl="0" indent="-342900" algn="just">
              <a:spcBef>
                <a:spcPts val="600"/>
              </a:spcBef>
              <a:spcAft>
                <a:spcPts val="0"/>
              </a:spcAft>
              <a:buFont typeface="Symbol"/>
              <a:buChar char=""/>
            </a:pPr>
            <a:r>
              <a:rPr lang="ka-GE" dirty="0">
                <a:ea typeface="Times New Roman"/>
                <a:cs typeface="Sylfaen"/>
              </a:rPr>
              <a:t>ტრანსსასაზღვრო ზემოქმედება;</a:t>
            </a:r>
            <a:endParaRPr lang="en-US" dirty="0">
              <a:latin typeface="Sylfaen"/>
              <a:ea typeface="Calibri"/>
              <a:cs typeface="Arial"/>
            </a:endParaRPr>
          </a:p>
          <a:p>
            <a:pPr marL="342900" marR="0" lvl="0" indent="-342900">
              <a:spcBef>
                <a:spcPts val="0"/>
              </a:spcBef>
              <a:spcAft>
                <a:spcPts val="600"/>
              </a:spcAft>
              <a:buFont typeface="Symbol"/>
              <a:buChar char=""/>
            </a:pPr>
            <a:r>
              <a:rPr lang="ka-GE" dirty="0">
                <a:ea typeface="Times New Roman"/>
                <a:cs typeface="Sylfaen"/>
              </a:rPr>
              <a:t>კუმულაციური ზემოქმედების რისკები.</a:t>
            </a:r>
            <a:endParaRPr lang="en-US" dirty="0">
              <a:effectLst/>
              <a:latin typeface="Sylfaen"/>
              <a:ea typeface="Calibri"/>
              <a:cs typeface="Arial"/>
            </a:endParaRPr>
          </a:p>
        </p:txBody>
      </p:sp>
    </p:spTree>
    <p:extLst>
      <p:ext uri="{BB962C8B-B14F-4D97-AF65-F5344CB8AC3E}">
        <p14:creationId xmlns:p14="http://schemas.microsoft.com/office/powerpoint/2010/main" val="95381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90549" y="167473"/>
            <a:ext cx="8479972" cy="369332"/>
          </a:xfrm>
          <a:prstGeom prst="rect">
            <a:avLst/>
          </a:prstGeom>
        </p:spPr>
        <p:txBody>
          <a:bodyPr wrap="square">
            <a:spAutoFit/>
          </a:bodyPr>
          <a:lstStyle/>
          <a:p>
            <a:pPr marR="0" lvl="1">
              <a:spcBef>
                <a:spcPts val="0"/>
              </a:spcBef>
              <a:spcAft>
                <a:spcPts val="600"/>
              </a:spcAft>
            </a:pPr>
            <a:r>
              <a:rPr lang="ka-GE" b="1" dirty="0">
                <a:ea typeface="Times New Roman"/>
                <a:cs typeface="Times New Roman"/>
              </a:rPr>
              <a:t>გარემოზე ზემოქმედების შერბილების ღონისძიებების წინასწარი მონახაზი</a:t>
            </a:r>
            <a:endParaRPr lang="en-US" b="1" dirty="0">
              <a:effectLst/>
              <a:latin typeface="Sylfaen"/>
              <a:ea typeface="Times New Roman"/>
              <a:cs typeface="Times New Roman"/>
            </a:endParaRPr>
          </a:p>
        </p:txBody>
      </p:sp>
      <p:graphicFrame>
        <p:nvGraphicFramePr>
          <p:cNvPr id="10" name="Table 9"/>
          <p:cNvGraphicFramePr>
            <a:graphicFrameLocks noGrp="1"/>
          </p:cNvGraphicFramePr>
          <p:nvPr>
            <p:extLst>
              <p:ext uri="{D42A27DB-BD31-4B8C-83A1-F6EECF244321}">
                <p14:modId xmlns:p14="http://schemas.microsoft.com/office/powerpoint/2010/main" val="2113136443"/>
              </p:ext>
            </p:extLst>
          </p:nvPr>
        </p:nvGraphicFramePr>
        <p:xfrm>
          <a:off x="154737" y="894804"/>
          <a:ext cx="11070612" cy="5871759"/>
        </p:xfrm>
        <a:graphic>
          <a:graphicData uri="http://schemas.openxmlformats.org/drawingml/2006/table">
            <a:tbl>
              <a:tblPr firstRow="1" firstCol="1" bandRow="1">
                <a:tableStyleId>{BC89EF96-8CEA-46FF-86C4-4CE0E7609802}</a:tableStyleId>
              </a:tblPr>
              <a:tblGrid>
                <a:gridCol w="2091680">
                  <a:extLst>
                    <a:ext uri="{9D8B030D-6E8A-4147-A177-3AD203B41FA5}">
                      <a16:colId xmlns:a16="http://schemas.microsoft.com/office/drawing/2014/main" val="20000"/>
                    </a:ext>
                  </a:extLst>
                </a:gridCol>
                <a:gridCol w="7774301">
                  <a:extLst>
                    <a:ext uri="{9D8B030D-6E8A-4147-A177-3AD203B41FA5}">
                      <a16:colId xmlns:a16="http://schemas.microsoft.com/office/drawing/2014/main" val="20001"/>
                    </a:ext>
                  </a:extLst>
                </a:gridCol>
                <a:gridCol w="1204631">
                  <a:extLst>
                    <a:ext uri="{9D8B030D-6E8A-4147-A177-3AD203B41FA5}">
                      <a16:colId xmlns:a16="http://schemas.microsoft.com/office/drawing/2014/main" val="20002"/>
                    </a:ext>
                  </a:extLst>
                </a:gridCol>
              </a:tblGrid>
              <a:tr h="121835">
                <a:tc>
                  <a:txBody>
                    <a:bodyPr/>
                    <a:lstStyle/>
                    <a:p>
                      <a:pPr marL="0" marR="0" algn="ctr">
                        <a:lnSpc>
                          <a:spcPct val="107000"/>
                        </a:lnSpc>
                        <a:spcBef>
                          <a:spcPts val="0"/>
                        </a:spcBef>
                        <a:spcAft>
                          <a:spcPts val="0"/>
                        </a:spcAft>
                      </a:pPr>
                      <a:r>
                        <a:rPr lang="ka-GE" sz="700">
                          <a:effectLst/>
                        </a:rPr>
                        <a:t>ნეგატიური ზემოქმედება</a:t>
                      </a:r>
                      <a:endParaRPr lang="en-US" sz="700">
                        <a:effectLst/>
                        <a:latin typeface="Sylfaen"/>
                        <a:ea typeface="Calibri"/>
                        <a:cs typeface="Arial"/>
                      </a:endParaRPr>
                    </a:p>
                  </a:txBody>
                  <a:tcPr marL="19249" marR="19249" marT="0" marB="0" anchor="ctr"/>
                </a:tc>
                <a:tc>
                  <a:txBody>
                    <a:bodyPr/>
                    <a:lstStyle/>
                    <a:p>
                      <a:pPr marL="0" marR="0" algn="ctr">
                        <a:lnSpc>
                          <a:spcPct val="107000"/>
                        </a:lnSpc>
                        <a:spcBef>
                          <a:spcPts val="0"/>
                        </a:spcBef>
                        <a:spcAft>
                          <a:spcPts val="0"/>
                        </a:spcAft>
                      </a:pPr>
                      <a:r>
                        <a:rPr lang="ka-GE" sz="700">
                          <a:effectLst/>
                        </a:rPr>
                        <a:t>შემარბილებელი ღონისძიება</a:t>
                      </a:r>
                      <a:endParaRPr lang="en-US" sz="700">
                        <a:effectLst/>
                        <a:latin typeface="Sylfaen"/>
                        <a:ea typeface="Calibri"/>
                        <a:cs typeface="Arial"/>
                      </a:endParaRPr>
                    </a:p>
                  </a:txBody>
                  <a:tcPr marL="19249" marR="19249" marT="0" marB="0" anchor="ctr"/>
                </a:tc>
                <a:tc>
                  <a:txBody>
                    <a:bodyPr/>
                    <a:lstStyle/>
                    <a:p>
                      <a:pPr marL="0" marR="0" algn="ctr">
                        <a:lnSpc>
                          <a:spcPct val="107000"/>
                        </a:lnSpc>
                        <a:spcBef>
                          <a:spcPts val="0"/>
                        </a:spcBef>
                        <a:spcAft>
                          <a:spcPts val="0"/>
                        </a:spcAft>
                      </a:pPr>
                      <a:r>
                        <a:rPr lang="ka-GE" sz="700">
                          <a:effectLst/>
                        </a:rPr>
                        <a:t>შესრულების ვადები</a:t>
                      </a:r>
                      <a:endParaRPr lang="en-US" sz="700">
                        <a:effectLst/>
                        <a:latin typeface="Sylfaen"/>
                        <a:ea typeface="Calibri"/>
                        <a:cs typeface="Arial"/>
                      </a:endParaRPr>
                    </a:p>
                  </a:txBody>
                  <a:tcPr marL="19249" marR="19249" marT="0" marB="0" anchor="ctr"/>
                </a:tc>
                <a:extLst>
                  <a:ext uri="{0D108BD9-81ED-4DB2-BD59-A6C34878D82A}">
                    <a16:rowId xmlns:a16="http://schemas.microsoft.com/office/drawing/2014/main" val="10000"/>
                  </a:ext>
                </a:extLst>
              </a:tr>
              <a:tr h="121835">
                <a:tc rowSpan="3">
                  <a:txBody>
                    <a:bodyPr/>
                    <a:lstStyle/>
                    <a:p>
                      <a:pPr marL="0" marR="0">
                        <a:lnSpc>
                          <a:spcPct val="107000"/>
                        </a:lnSpc>
                        <a:spcBef>
                          <a:spcPts val="0"/>
                        </a:spcBef>
                        <a:spcAft>
                          <a:spcPts val="0"/>
                        </a:spcAft>
                      </a:pPr>
                      <a:r>
                        <a:rPr lang="ka-GE" sz="700" dirty="0">
                          <a:effectLst/>
                        </a:rPr>
                        <a:t>ატმოსფერულ ჰაერში მავნე ნივთიერებების გავრცელება</a:t>
                      </a:r>
                      <a:endParaRPr lang="en-US" sz="700" dirty="0">
                        <a:effectLst/>
                        <a:latin typeface="Sylfaen"/>
                        <a:ea typeface="Calibri"/>
                        <a:cs typeface="Arial"/>
                      </a:endParaRPr>
                    </a:p>
                  </a:txBody>
                  <a:tcPr marL="19249" marR="19249" marT="0" marB="0"/>
                </a:tc>
                <a:tc>
                  <a:txBody>
                    <a:bodyPr/>
                    <a:lstStyle/>
                    <a:p>
                      <a:pPr marL="342900" marR="0" lvl="0" indent="-342900">
                        <a:lnSpc>
                          <a:spcPct val="107000"/>
                        </a:lnSpc>
                        <a:spcBef>
                          <a:spcPts val="0"/>
                        </a:spcBef>
                        <a:spcAft>
                          <a:spcPts val="0"/>
                        </a:spcAft>
                        <a:buFont typeface="Symbol"/>
                        <a:buChar char=""/>
                      </a:pPr>
                      <a:r>
                        <a:rPr lang="ka-GE" sz="700">
                          <a:effectLst/>
                        </a:rPr>
                        <a:t>დასაქმებული პერსონალის ტრეინინგები ატმოსფერული ჰაერის დაცვის საკითხებზე;</a:t>
                      </a:r>
                      <a:endParaRPr lang="en-US" sz="700">
                        <a:effectLst/>
                        <a:latin typeface="Calibri"/>
                      </a:endParaRPr>
                    </a:p>
                  </a:txBody>
                  <a:tcPr marL="19249" marR="19249" marT="0" marB="0"/>
                </a:tc>
                <a:tc>
                  <a:txBody>
                    <a:bodyPr/>
                    <a:lstStyle/>
                    <a:p>
                      <a:pPr marL="0" marR="0" algn="ctr">
                        <a:lnSpc>
                          <a:spcPct val="107000"/>
                        </a:lnSpc>
                        <a:spcBef>
                          <a:spcPts val="0"/>
                        </a:spcBef>
                        <a:spcAft>
                          <a:spcPts val="0"/>
                        </a:spcAft>
                      </a:pPr>
                      <a:r>
                        <a:rPr lang="ka-GE" sz="700">
                          <a:effectLst/>
                        </a:rPr>
                        <a:t>სამუშაოების დაწყებამდე</a:t>
                      </a:r>
                      <a:endParaRPr lang="en-US" sz="700">
                        <a:effectLst/>
                        <a:latin typeface="Sylfaen"/>
                        <a:ea typeface="Calibri"/>
                        <a:cs typeface="Arial"/>
                      </a:endParaRPr>
                    </a:p>
                  </a:txBody>
                  <a:tcPr marL="19249" marR="19249" marT="0" marB="0"/>
                </a:tc>
                <a:extLst>
                  <a:ext uri="{0D108BD9-81ED-4DB2-BD59-A6C34878D82A}">
                    <a16:rowId xmlns:a16="http://schemas.microsoft.com/office/drawing/2014/main" val="10001"/>
                  </a:ext>
                </a:extLst>
              </a:tr>
              <a:tr h="243670">
                <a:tc vMerge="1">
                  <a:txBody>
                    <a:bodyPr/>
                    <a:lstStyle/>
                    <a:p>
                      <a:endParaRPr lang="en-US"/>
                    </a:p>
                  </a:txBody>
                  <a:tcPr/>
                </a:tc>
                <a:tc>
                  <a:txBody>
                    <a:bodyPr/>
                    <a:lstStyle/>
                    <a:p>
                      <a:pPr marL="342900" marR="0" lvl="0" indent="-342900">
                        <a:lnSpc>
                          <a:spcPct val="107000"/>
                        </a:lnSpc>
                        <a:spcBef>
                          <a:spcPts val="0"/>
                        </a:spcBef>
                        <a:spcAft>
                          <a:spcPts val="0"/>
                        </a:spcAft>
                        <a:buFont typeface="Symbol"/>
                        <a:buChar char=""/>
                      </a:pPr>
                      <a:r>
                        <a:rPr lang="ka-GE" sz="700">
                          <a:effectLst/>
                        </a:rPr>
                        <a:t>ტექნიკურად გამართული ტექნიკის და სატრანსპორტო საშუალებების შერჩევა და გამოყენება;</a:t>
                      </a:r>
                      <a:endParaRPr lang="en-US" sz="700">
                        <a:effectLst/>
                        <a:latin typeface="Calibri"/>
                      </a:endParaRPr>
                    </a:p>
                  </a:txBody>
                  <a:tcPr marL="19249" marR="19249" marT="0" marB="0"/>
                </a:tc>
                <a:tc>
                  <a:txBody>
                    <a:bodyPr/>
                    <a:lstStyle/>
                    <a:p>
                      <a:pPr algn="ctr">
                        <a:lnSpc>
                          <a:spcPct val="107000"/>
                        </a:lnSpc>
                        <a:spcAft>
                          <a:spcPts val="0"/>
                        </a:spcAft>
                      </a:pPr>
                      <a:r>
                        <a:rPr lang="ka-GE" sz="700">
                          <a:effectLst/>
                        </a:rPr>
                        <a:t>სამუშაოების დაწყებამდე და ყოველდღიურად.</a:t>
                      </a:r>
                      <a:endParaRPr lang="en-US" sz="700">
                        <a:effectLst/>
                        <a:latin typeface="Calibri"/>
                      </a:endParaRPr>
                    </a:p>
                  </a:txBody>
                  <a:tcPr marL="19249" marR="19249" marT="0" marB="0"/>
                </a:tc>
                <a:extLst>
                  <a:ext uri="{0D108BD9-81ED-4DB2-BD59-A6C34878D82A}">
                    <a16:rowId xmlns:a16="http://schemas.microsoft.com/office/drawing/2014/main" val="10002"/>
                  </a:ext>
                </a:extLst>
              </a:tr>
              <a:tr h="852845">
                <a:tc vMerge="1">
                  <a:txBody>
                    <a:bodyPr/>
                    <a:lstStyle/>
                    <a:p>
                      <a:endParaRPr lang="en-US"/>
                    </a:p>
                  </a:txBody>
                  <a:tcPr/>
                </a:tc>
                <a:tc>
                  <a:txBody>
                    <a:bodyPr/>
                    <a:lstStyle/>
                    <a:p>
                      <a:pPr marL="342900" marR="0" lvl="0" indent="-342900">
                        <a:lnSpc>
                          <a:spcPct val="107000"/>
                        </a:lnSpc>
                        <a:spcBef>
                          <a:spcPts val="0"/>
                        </a:spcBef>
                        <a:spcAft>
                          <a:spcPts val="0"/>
                        </a:spcAft>
                        <a:buFont typeface="Symbol"/>
                        <a:buChar char=""/>
                      </a:pPr>
                      <a:r>
                        <a:rPr lang="ka-GE" sz="700" dirty="0">
                          <a:effectLst/>
                        </a:rPr>
                        <a:t>მანქანების ძრავების შეძლებისდაგვარად მინიმალურ ბრუნზე მუშაობა ან ჩაქრობა, როცა არ ხდება მათი გამოყენება;</a:t>
                      </a:r>
                      <a:endParaRPr lang="en-US" sz="700" dirty="0">
                        <a:effectLst/>
                      </a:endParaRPr>
                    </a:p>
                    <a:p>
                      <a:pPr marL="342900" marR="0" lvl="0" indent="-342900">
                        <a:lnSpc>
                          <a:spcPct val="107000"/>
                        </a:lnSpc>
                        <a:spcBef>
                          <a:spcPts val="0"/>
                        </a:spcBef>
                        <a:spcAft>
                          <a:spcPts val="0"/>
                        </a:spcAft>
                        <a:buFont typeface="Symbol"/>
                        <a:buChar char=""/>
                      </a:pPr>
                      <a:r>
                        <a:rPr lang="ka-GE" sz="700" dirty="0">
                          <a:effectLst/>
                        </a:rPr>
                        <a:t>მასალების დატვირთვა-გადმოტვირთვისას მტვრის </a:t>
                      </a:r>
                      <a:r>
                        <a:rPr lang="ka-GE" sz="700" dirty="0" err="1">
                          <a:effectLst/>
                        </a:rPr>
                        <a:t>ჭარბიემისიის</a:t>
                      </a:r>
                      <a:r>
                        <a:rPr lang="ka-GE" sz="700" dirty="0">
                          <a:effectLst/>
                        </a:rPr>
                        <a:t> თავიდან ასაცილებლად სიფრთხილის ზომების მიღება (მაგ. დატვირთვა-გადმოტვირთვისას დიდი სიმაღლიდან მასალის დაყრის აკრძალვა);</a:t>
                      </a:r>
                      <a:endParaRPr lang="en-US" sz="700" dirty="0">
                        <a:effectLst/>
                      </a:endParaRPr>
                    </a:p>
                    <a:p>
                      <a:pPr marL="342900" marR="0" lvl="0" indent="-342900">
                        <a:lnSpc>
                          <a:spcPct val="107000"/>
                        </a:lnSpc>
                        <a:spcBef>
                          <a:spcPts val="0"/>
                        </a:spcBef>
                        <a:spcAft>
                          <a:spcPts val="0"/>
                        </a:spcAft>
                        <a:buFont typeface="Symbol"/>
                        <a:buChar char=""/>
                      </a:pPr>
                      <a:r>
                        <a:rPr lang="ka-GE" sz="700" dirty="0">
                          <a:effectLst/>
                        </a:rPr>
                        <a:t>ტრანსპორტის მოძრაობის ოპტიმალური სიჩქარის დაცვა;</a:t>
                      </a:r>
                      <a:endParaRPr lang="en-US" sz="700" dirty="0">
                        <a:effectLst/>
                      </a:endParaRPr>
                    </a:p>
                    <a:p>
                      <a:pPr marL="342900" marR="0" lvl="0" indent="-342900">
                        <a:lnSpc>
                          <a:spcPct val="107000"/>
                        </a:lnSpc>
                        <a:spcBef>
                          <a:spcPts val="0"/>
                        </a:spcBef>
                        <a:spcAft>
                          <a:spcPts val="0"/>
                        </a:spcAft>
                        <a:buFont typeface="Symbol"/>
                        <a:buChar char=""/>
                      </a:pPr>
                      <a:r>
                        <a:rPr lang="ka-GE" sz="700" dirty="0">
                          <a:effectLst/>
                        </a:rPr>
                        <a:t>საზოგადოებრივი გზებით სარგებლობის მაქსიმალურად შეზღუდვა, ალტერნატიული მარშრუტების მოძიება-გამოყენება.</a:t>
                      </a:r>
                      <a:endParaRPr lang="en-US" sz="700" dirty="0">
                        <a:effectLst/>
                      </a:endParaRPr>
                    </a:p>
                    <a:p>
                      <a:pPr marL="342900" marR="0" lvl="0" indent="-342900">
                        <a:lnSpc>
                          <a:spcPct val="107000"/>
                        </a:lnSpc>
                        <a:spcBef>
                          <a:spcPts val="0"/>
                        </a:spcBef>
                        <a:spcAft>
                          <a:spcPts val="0"/>
                        </a:spcAft>
                        <a:buFont typeface="Symbol"/>
                        <a:buChar char=""/>
                      </a:pPr>
                      <a:r>
                        <a:rPr lang="ka-GE" sz="700" dirty="0" err="1">
                          <a:effectLst/>
                        </a:rPr>
                        <a:t>ასფალტშემრევის</a:t>
                      </a:r>
                      <a:r>
                        <a:rPr lang="ka-GE" sz="700" dirty="0">
                          <a:effectLst/>
                        </a:rPr>
                        <a:t> </a:t>
                      </a:r>
                      <a:r>
                        <a:rPr lang="ka-GE" sz="700" dirty="0" err="1">
                          <a:effectLst/>
                        </a:rPr>
                        <a:t>მტვერდამჭერი</a:t>
                      </a:r>
                      <a:r>
                        <a:rPr lang="ka-GE" sz="700" dirty="0">
                          <a:effectLst/>
                        </a:rPr>
                        <a:t> დანადგარების ტექნიკური გამართულობის კონტროლი და მუშაობის ეფექტურობის მონიტორინგი;</a:t>
                      </a:r>
                      <a:endParaRPr lang="en-US" sz="700" dirty="0">
                        <a:effectLst/>
                      </a:endParaRPr>
                    </a:p>
                    <a:p>
                      <a:pPr marL="342900" marR="0" lvl="0" indent="-342900">
                        <a:lnSpc>
                          <a:spcPct val="107000"/>
                        </a:lnSpc>
                        <a:spcBef>
                          <a:spcPts val="0"/>
                        </a:spcBef>
                        <a:spcAft>
                          <a:spcPts val="0"/>
                        </a:spcAft>
                        <a:buFont typeface="Symbol"/>
                        <a:buChar char=""/>
                      </a:pPr>
                      <a:r>
                        <a:rPr lang="ka-GE" sz="700" dirty="0">
                          <a:effectLst/>
                        </a:rPr>
                        <a:t>სამინისტროსთან შეთანხმებული </a:t>
                      </a:r>
                      <a:r>
                        <a:rPr lang="ka-GE" sz="700" dirty="0" err="1">
                          <a:effectLst/>
                        </a:rPr>
                        <a:t>ჰაერდაცვითი</a:t>
                      </a:r>
                      <a:r>
                        <a:rPr lang="ka-GE" sz="700" dirty="0">
                          <a:effectLst/>
                        </a:rPr>
                        <a:t> დოკუმენტაციის ნორმების დაცვა და ყოველკვარტალური ანგარიშების მომზადება-წარდგენა;</a:t>
                      </a:r>
                      <a:endParaRPr lang="en-US" sz="700" dirty="0">
                        <a:effectLst/>
                        <a:latin typeface="Calibri"/>
                      </a:endParaRPr>
                    </a:p>
                  </a:txBody>
                  <a:tcPr marL="19249" marR="19249" marT="0" marB="0"/>
                </a:tc>
                <a:tc>
                  <a:txBody>
                    <a:bodyPr/>
                    <a:lstStyle/>
                    <a:p>
                      <a:pPr algn="ctr">
                        <a:lnSpc>
                          <a:spcPct val="107000"/>
                        </a:lnSpc>
                        <a:spcAft>
                          <a:spcPts val="0"/>
                        </a:spcAft>
                      </a:pPr>
                      <a:r>
                        <a:rPr lang="ka-GE" sz="700">
                          <a:effectLst/>
                        </a:rPr>
                        <a:t>სისტემატურად</a:t>
                      </a:r>
                      <a:endParaRPr lang="en-US" sz="700">
                        <a:effectLst/>
                      </a:endParaRPr>
                    </a:p>
                    <a:p>
                      <a:pPr algn="ctr">
                        <a:lnSpc>
                          <a:spcPct val="107000"/>
                        </a:lnSpc>
                        <a:spcAft>
                          <a:spcPts val="0"/>
                        </a:spcAft>
                      </a:pPr>
                      <a:r>
                        <a:rPr lang="ka-GE" sz="700">
                          <a:effectLst/>
                        </a:rPr>
                        <a:t> </a:t>
                      </a:r>
                      <a:endParaRPr lang="en-US" sz="700">
                        <a:effectLst/>
                        <a:latin typeface="Calibri"/>
                      </a:endParaRPr>
                    </a:p>
                  </a:txBody>
                  <a:tcPr marL="19249" marR="19249" marT="0" marB="0"/>
                </a:tc>
                <a:extLst>
                  <a:ext uri="{0D108BD9-81ED-4DB2-BD59-A6C34878D82A}">
                    <a16:rowId xmlns:a16="http://schemas.microsoft.com/office/drawing/2014/main" val="10003"/>
                  </a:ext>
                </a:extLst>
              </a:tr>
              <a:tr h="243670">
                <a:tc rowSpan="2">
                  <a:txBody>
                    <a:bodyPr/>
                    <a:lstStyle/>
                    <a:p>
                      <a:pPr marL="0" marR="0">
                        <a:lnSpc>
                          <a:spcPct val="107000"/>
                        </a:lnSpc>
                        <a:spcBef>
                          <a:spcPts val="0"/>
                        </a:spcBef>
                        <a:spcAft>
                          <a:spcPts val="0"/>
                        </a:spcAft>
                      </a:pPr>
                      <a:r>
                        <a:rPr lang="ka-GE" sz="700">
                          <a:effectLst/>
                        </a:rPr>
                        <a:t>ხმაურის და ვიბრაციის გავრცელება</a:t>
                      </a:r>
                      <a:endParaRPr lang="en-US" sz="700">
                        <a:effectLst/>
                        <a:latin typeface="Sylfaen"/>
                        <a:ea typeface="Calibri"/>
                        <a:cs typeface="Arial"/>
                      </a:endParaRPr>
                    </a:p>
                  </a:txBody>
                  <a:tcPr marL="19249" marR="19249" marT="0" marB="0"/>
                </a:tc>
                <a:tc>
                  <a:txBody>
                    <a:bodyPr/>
                    <a:lstStyle/>
                    <a:p>
                      <a:pPr marL="342900" marR="0" lvl="0" indent="-342900">
                        <a:lnSpc>
                          <a:spcPct val="107000"/>
                        </a:lnSpc>
                        <a:spcBef>
                          <a:spcPts val="0"/>
                        </a:spcBef>
                        <a:spcAft>
                          <a:spcPts val="0"/>
                        </a:spcAft>
                        <a:buFont typeface="Symbol"/>
                        <a:buChar char=""/>
                      </a:pPr>
                      <a:r>
                        <a:rPr lang="ka-GE" sz="700">
                          <a:effectLst/>
                        </a:rPr>
                        <a:t>ტექნიკურად გამართული ტექნიკის და სატრანსპორტო საშუალებების შერჩევა და გამოყენება;</a:t>
                      </a:r>
                      <a:endParaRPr lang="en-US" sz="700">
                        <a:effectLst/>
                        <a:latin typeface="Calibri"/>
                      </a:endParaRPr>
                    </a:p>
                  </a:txBody>
                  <a:tcPr marL="19249" marR="19249" marT="0" marB="0"/>
                </a:tc>
                <a:tc>
                  <a:txBody>
                    <a:bodyPr/>
                    <a:lstStyle/>
                    <a:p>
                      <a:pPr algn="ctr">
                        <a:lnSpc>
                          <a:spcPct val="107000"/>
                        </a:lnSpc>
                        <a:spcAft>
                          <a:spcPts val="0"/>
                        </a:spcAft>
                      </a:pPr>
                      <a:r>
                        <a:rPr lang="ka-GE" sz="700">
                          <a:effectLst/>
                        </a:rPr>
                        <a:t>სამუშაოების დაწყებამდე და ყოველდღიურად.</a:t>
                      </a:r>
                      <a:endParaRPr lang="en-US" sz="700">
                        <a:effectLst/>
                        <a:latin typeface="Calibri"/>
                      </a:endParaRPr>
                    </a:p>
                  </a:txBody>
                  <a:tcPr marL="19249" marR="19249" marT="0" marB="0"/>
                </a:tc>
                <a:extLst>
                  <a:ext uri="{0D108BD9-81ED-4DB2-BD59-A6C34878D82A}">
                    <a16:rowId xmlns:a16="http://schemas.microsoft.com/office/drawing/2014/main" val="10004"/>
                  </a:ext>
                </a:extLst>
              </a:tr>
              <a:tr h="365505">
                <a:tc vMerge="1">
                  <a:txBody>
                    <a:bodyPr/>
                    <a:lstStyle/>
                    <a:p>
                      <a:endParaRPr lang="en-US"/>
                    </a:p>
                  </a:txBody>
                  <a:tcPr/>
                </a:tc>
                <a:tc>
                  <a:txBody>
                    <a:bodyPr/>
                    <a:lstStyle/>
                    <a:p>
                      <a:pPr marL="342900" marR="0" lvl="0" indent="-342900">
                        <a:lnSpc>
                          <a:spcPct val="107000"/>
                        </a:lnSpc>
                        <a:spcBef>
                          <a:spcPts val="0"/>
                        </a:spcBef>
                        <a:spcAft>
                          <a:spcPts val="0"/>
                        </a:spcAft>
                        <a:buFont typeface="Symbol"/>
                        <a:buChar char=""/>
                      </a:pPr>
                      <a:r>
                        <a:rPr lang="ka-GE" sz="700">
                          <a:effectLst/>
                        </a:rPr>
                        <a:t>მანქანების ძრავების შეძლებისდაგვარად მინიმალურ ბრუნზე მუშაობა ან ჩაქრობა, როცა არ ხდება მათი გამოყენება;</a:t>
                      </a:r>
                      <a:endParaRPr lang="en-US" sz="700">
                        <a:effectLst/>
                      </a:endParaRPr>
                    </a:p>
                    <a:p>
                      <a:pPr marL="342900" marR="0" lvl="0" indent="-342900">
                        <a:lnSpc>
                          <a:spcPct val="107000"/>
                        </a:lnSpc>
                        <a:spcBef>
                          <a:spcPts val="0"/>
                        </a:spcBef>
                        <a:spcAft>
                          <a:spcPts val="0"/>
                        </a:spcAft>
                        <a:buFont typeface="Symbol"/>
                        <a:buChar char=""/>
                      </a:pPr>
                      <a:r>
                        <a:rPr lang="ka-GE" sz="700">
                          <a:effectLst/>
                        </a:rPr>
                        <a:t>ტრანსპორტის მოძრაობის ოპტიმალური სიჩქარის დაცვა;</a:t>
                      </a:r>
                      <a:endParaRPr lang="en-US" sz="700">
                        <a:effectLst/>
                      </a:endParaRPr>
                    </a:p>
                    <a:p>
                      <a:pPr marL="342900" marR="0" lvl="0" indent="-342900">
                        <a:lnSpc>
                          <a:spcPct val="107000"/>
                        </a:lnSpc>
                        <a:spcBef>
                          <a:spcPts val="0"/>
                        </a:spcBef>
                        <a:spcAft>
                          <a:spcPts val="0"/>
                        </a:spcAft>
                        <a:buFont typeface="Symbol"/>
                        <a:buChar char=""/>
                      </a:pPr>
                      <a:r>
                        <a:rPr lang="ka-GE" sz="700">
                          <a:effectLst/>
                        </a:rPr>
                        <a:t>საზოგადოებრივი გზებით სარგებლობის მაქსიმალურად შეზღუდვა, ალტერნატიული მარშრუტების მოძიება-გამოყენება.</a:t>
                      </a:r>
                      <a:endParaRPr lang="en-US" sz="700">
                        <a:effectLst/>
                        <a:latin typeface="Calibri"/>
                      </a:endParaRPr>
                    </a:p>
                  </a:txBody>
                  <a:tcPr marL="19249" marR="19249" marT="0" marB="0"/>
                </a:tc>
                <a:tc>
                  <a:txBody>
                    <a:bodyPr/>
                    <a:lstStyle/>
                    <a:p>
                      <a:pPr algn="ctr">
                        <a:lnSpc>
                          <a:spcPct val="107000"/>
                        </a:lnSpc>
                        <a:spcAft>
                          <a:spcPts val="0"/>
                        </a:spcAft>
                      </a:pPr>
                      <a:r>
                        <a:rPr lang="ka-GE" sz="700">
                          <a:effectLst/>
                        </a:rPr>
                        <a:t>სისტემატურად</a:t>
                      </a:r>
                      <a:endParaRPr lang="en-US" sz="700">
                        <a:effectLst/>
                      </a:endParaRPr>
                    </a:p>
                    <a:p>
                      <a:pPr algn="ctr">
                        <a:lnSpc>
                          <a:spcPct val="107000"/>
                        </a:lnSpc>
                        <a:spcAft>
                          <a:spcPts val="0"/>
                        </a:spcAft>
                      </a:pPr>
                      <a:r>
                        <a:rPr lang="ka-GE" sz="700">
                          <a:effectLst/>
                        </a:rPr>
                        <a:t> </a:t>
                      </a:r>
                      <a:endParaRPr lang="en-US" sz="700">
                        <a:effectLst/>
                        <a:latin typeface="Calibri"/>
                      </a:endParaRPr>
                    </a:p>
                  </a:txBody>
                  <a:tcPr marL="19249" marR="19249" marT="0" marB="0"/>
                </a:tc>
                <a:extLst>
                  <a:ext uri="{0D108BD9-81ED-4DB2-BD59-A6C34878D82A}">
                    <a16:rowId xmlns:a16="http://schemas.microsoft.com/office/drawing/2014/main" val="10005"/>
                  </a:ext>
                </a:extLst>
              </a:tr>
              <a:tr h="487340">
                <a:tc rowSpan="3">
                  <a:txBody>
                    <a:bodyPr/>
                    <a:lstStyle/>
                    <a:p>
                      <a:pPr marL="0" marR="0">
                        <a:lnSpc>
                          <a:spcPct val="107000"/>
                        </a:lnSpc>
                        <a:spcBef>
                          <a:spcPts val="0"/>
                        </a:spcBef>
                        <a:spcAft>
                          <a:spcPts val="0"/>
                        </a:spcAft>
                      </a:pPr>
                      <a:r>
                        <a:rPr lang="ka-GE" sz="700">
                          <a:effectLst/>
                        </a:rPr>
                        <a:t>ზემოქმედება წყლის გარემოზე, ნიადაგის და გრუნტის დაბინძრების რისკები</a:t>
                      </a:r>
                      <a:endParaRPr lang="en-US" sz="700">
                        <a:effectLst/>
                        <a:latin typeface="Sylfaen"/>
                        <a:ea typeface="Calibri"/>
                        <a:cs typeface="Arial"/>
                      </a:endParaRPr>
                    </a:p>
                  </a:txBody>
                  <a:tcPr marL="19249" marR="19249" marT="0" marB="0"/>
                </a:tc>
                <a:tc>
                  <a:txBody>
                    <a:bodyPr/>
                    <a:lstStyle/>
                    <a:p>
                      <a:pPr marL="342900" marR="0" lvl="0" indent="-342900">
                        <a:lnSpc>
                          <a:spcPct val="107000"/>
                        </a:lnSpc>
                        <a:spcBef>
                          <a:spcPts val="0"/>
                        </a:spcBef>
                        <a:spcAft>
                          <a:spcPts val="0"/>
                        </a:spcAft>
                        <a:buFont typeface="Symbol"/>
                        <a:buChar char=""/>
                      </a:pPr>
                      <a:r>
                        <a:rPr lang="ka-GE" sz="700">
                          <a:effectLst/>
                        </a:rPr>
                        <a:t>სამეურნეო-ფეკალური წყლების შეგროვებისთვის საასენიზაციო რეზერვუარების მოწყობა;</a:t>
                      </a:r>
                      <a:endParaRPr lang="en-US" sz="700">
                        <a:effectLst/>
                      </a:endParaRPr>
                    </a:p>
                    <a:p>
                      <a:pPr marL="342900" marR="0" lvl="0" indent="-342900">
                        <a:lnSpc>
                          <a:spcPct val="107000"/>
                        </a:lnSpc>
                        <a:spcBef>
                          <a:spcPts val="0"/>
                        </a:spcBef>
                        <a:spcAft>
                          <a:spcPts val="0"/>
                        </a:spcAft>
                        <a:buFont typeface="Symbol"/>
                        <a:buChar char=""/>
                      </a:pPr>
                      <a:r>
                        <a:rPr lang="ka-GE" sz="700">
                          <a:effectLst/>
                        </a:rPr>
                        <a:t>ტერიტორიაზე ნავთობპროდუქტების დაღვრის საწინააღმდეგო ნაკრების არსებობა;</a:t>
                      </a:r>
                      <a:endParaRPr lang="en-US" sz="700">
                        <a:effectLst/>
                      </a:endParaRPr>
                    </a:p>
                    <a:p>
                      <a:pPr marL="342900" marR="0" lvl="0" indent="-342900">
                        <a:lnSpc>
                          <a:spcPct val="107000"/>
                        </a:lnSpc>
                        <a:spcBef>
                          <a:spcPts val="0"/>
                        </a:spcBef>
                        <a:spcAft>
                          <a:spcPts val="0"/>
                        </a:spcAft>
                        <a:buFont typeface="Symbol"/>
                        <a:buChar char=""/>
                      </a:pPr>
                      <a:r>
                        <a:rPr lang="ka-GE" sz="700">
                          <a:effectLst/>
                        </a:rPr>
                        <a:t>სანიაღვრე წყლების პოტენციურად დამაბინძრებელი ტერიტორიების/ობიექტების ატმოსფერული ნალექებისგან დაცვა, მაგ ფარდულის ტიპის ნაგებობებით და სხვა ღონისძიებებით.</a:t>
                      </a:r>
                      <a:endParaRPr lang="en-US" sz="700">
                        <a:effectLst/>
                        <a:latin typeface="Calibri"/>
                      </a:endParaRPr>
                    </a:p>
                  </a:txBody>
                  <a:tcPr marL="19249" marR="19249" marT="0" marB="0"/>
                </a:tc>
                <a:tc>
                  <a:txBody>
                    <a:bodyPr/>
                    <a:lstStyle/>
                    <a:p>
                      <a:pPr marL="0" marR="0" algn="ctr">
                        <a:lnSpc>
                          <a:spcPct val="107000"/>
                        </a:lnSpc>
                        <a:spcBef>
                          <a:spcPts val="0"/>
                        </a:spcBef>
                        <a:spcAft>
                          <a:spcPts val="0"/>
                        </a:spcAft>
                      </a:pPr>
                      <a:r>
                        <a:rPr lang="ka-GE" sz="700">
                          <a:effectLst/>
                        </a:rPr>
                        <a:t>სამუშაოების დაწყებამდე</a:t>
                      </a:r>
                      <a:endParaRPr lang="en-US" sz="700">
                        <a:effectLst/>
                        <a:latin typeface="Sylfaen"/>
                        <a:ea typeface="Calibri"/>
                        <a:cs typeface="Arial"/>
                      </a:endParaRPr>
                    </a:p>
                  </a:txBody>
                  <a:tcPr marL="19249" marR="19249" marT="0" marB="0"/>
                </a:tc>
                <a:extLst>
                  <a:ext uri="{0D108BD9-81ED-4DB2-BD59-A6C34878D82A}">
                    <a16:rowId xmlns:a16="http://schemas.microsoft.com/office/drawing/2014/main" val="10006"/>
                  </a:ext>
                </a:extLst>
              </a:tr>
              <a:tr h="609175">
                <a:tc vMerge="1">
                  <a:txBody>
                    <a:bodyPr/>
                    <a:lstStyle/>
                    <a:p>
                      <a:endParaRPr lang="en-US"/>
                    </a:p>
                  </a:txBody>
                  <a:tcPr/>
                </a:tc>
                <a:tc>
                  <a:txBody>
                    <a:bodyPr/>
                    <a:lstStyle/>
                    <a:p>
                      <a:pPr marL="342900" marR="0" lvl="0" indent="-342900">
                        <a:lnSpc>
                          <a:spcPct val="107000"/>
                        </a:lnSpc>
                        <a:spcBef>
                          <a:spcPts val="0"/>
                        </a:spcBef>
                        <a:spcAft>
                          <a:spcPts val="0"/>
                        </a:spcAft>
                        <a:buFont typeface="Symbol"/>
                        <a:buChar char=""/>
                      </a:pPr>
                      <a:r>
                        <a:rPr lang="ka-GE" sz="700" dirty="0">
                          <a:effectLst/>
                        </a:rPr>
                        <a:t>სამეურნეო-ფეკალური წყლების შესაგროვებელი რეზერვუარების და ბიტუმის რეზერვუარების გამართულ მდგომარეობაში ექსპლუატაცია;</a:t>
                      </a:r>
                      <a:endParaRPr lang="en-US" sz="700" dirty="0">
                        <a:effectLst/>
                      </a:endParaRPr>
                    </a:p>
                    <a:p>
                      <a:pPr marL="342900" marR="0" lvl="0" indent="-342900">
                        <a:lnSpc>
                          <a:spcPct val="107000"/>
                        </a:lnSpc>
                        <a:spcBef>
                          <a:spcPts val="0"/>
                        </a:spcBef>
                        <a:spcAft>
                          <a:spcPts val="0"/>
                        </a:spcAft>
                        <a:buFont typeface="Symbol"/>
                        <a:buChar char=""/>
                      </a:pPr>
                      <a:r>
                        <a:rPr lang="ka-GE" sz="700" dirty="0">
                          <a:effectLst/>
                        </a:rPr>
                        <a:t>ტექნოლოგიური მილსადენების და ნავთობპროდუქტების შესანახი მოცულობების ჰერმეტულობის უზრუნველყოფა;</a:t>
                      </a:r>
                      <a:endParaRPr lang="en-US" sz="700" dirty="0">
                        <a:effectLst/>
                      </a:endParaRPr>
                    </a:p>
                    <a:p>
                      <a:pPr marL="342900" marR="0" lvl="0" indent="-342900">
                        <a:lnSpc>
                          <a:spcPct val="107000"/>
                        </a:lnSpc>
                        <a:spcBef>
                          <a:spcPts val="0"/>
                        </a:spcBef>
                        <a:spcAft>
                          <a:spcPts val="0"/>
                        </a:spcAft>
                        <a:buFont typeface="Symbol"/>
                        <a:buChar char=""/>
                      </a:pPr>
                      <a:r>
                        <a:rPr lang="ka-GE" sz="700" dirty="0">
                          <a:effectLst/>
                        </a:rPr>
                        <a:t>ნარჩენების მართვის წესების დაცვაზე სისტემატური ზედამხედველობა;</a:t>
                      </a:r>
                      <a:endParaRPr lang="en-US" sz="700" dirty="0">
                        <a:effectLst/>
                      </a:endParaRPr>
                    </a:p>
                    <a:p>
                      <a:pPr marL="342900" marR="0" lvl="0" indent="-342900">
                        <a:lnSpc>
                          <a:spcPct val="107000"/>
                        </a:lnSpc>
                        <a:spcBef>
                          <a:spcPts val="0"/>
                        </a:spcBef>
                        <a:spcAft>
                          <a:spcPts val="0"/>
                        </a:spcAft>
                        <a:buFont typeface="Symbol"/>
                        <a:buChar char=""/>
                      </a:pPr>
                      <a:r>
                        <a:rPr lang="ka-GE" sz="700" dirty="0">
                          <a:effectLst/>
                        </a:rPr>
                        <a:t>ქარხნის ხელმძღვანელობის მიერ გამოიყოფა პერსონალი, რომელსაც დაევალება ტერიტორიის სანიტარულ-ეკოლოგიურ მდგომარეობასა და ნარჩენების მართვაზე მეთვალყურეობა. </a:t>
                      </a:r>
                      <a:endParaRPr lang="en-US" sz="700" dirty="0">
                        <a:effectLst/>
                        <a:latin typeface="Calibri"/>
                      </a:endParaRPr>
                    </a:p>
                  </a:txBody>
                  <a:tcPr marL="19249" marR="19249" marT="0" marB="0"/>
                </a:tc>
                <a:tc>
                  <a:txBody>
                    <a:bodyPr/>
                    <a:lstStyle/>
                    <a:p>
                      <a:pPr algn="ctr">
                        <a:lnSpc>
                          <a:spcPct val="107000"/>
                        </a:lnSpc>
                        <a:spcAft>
                          <a:spcPts val="0"/>
                        </a:spcAft>
                      </a:pPr>
                      <a:r>
                        <a:rPr lang="ka-GE" sz="700">
                          <a:effectLst/>
                        </a:rPr>
                        <a:t>სისტემატურად</a:t>
                      </a:r>
                      <a:endParaRPr lang="en-US" sz="700">
                        <a:effectLst/>
                      </a:endParaRPr>
                    </a:p>
                    <a:p>
                      <a:pPr marL="0" marR="0" algn="ctr">
                        <a:lnSpc>
                          <a:spcPct val="107000"/>
                        </a:lnSpc>
                        <a:spcBef>
                          <a:spcPts val="0"/>
                        </a:spcBef>
                        <a:spcAft>
                          <a:spcPts val="0"/>
                        </a:spcAft>
                      </a:pPr>
                      <a:r>
                        <a:rPr lang="ka-GE" sz="700">
                          <a:effectLst/>
                        </a:rPr>
                        <a:t> </a:t>
                      </a:r>
                      <a:endParaRPr lang="en-US" sz="700">
                        <a:effectLst/>
                        <a:latin typeface="Sylfaen"/>
                        <a:ea typeface="Calibri"/>
                        <a:cs typeface="Arial"/>
                      </a:endParaRPr>
                    </a:p>
                  </a:txBody>
                  <a:tcPr marL="19249" marR="19249" marT="0" marB="0"/>
                </a:tc>
                <a:extLst>
                  <a:ext uri="{0D108BD9-81ED-4DB2-BD59-A6C34878D82A}">
                    <a16:rowId xmlns:a16="http://schemas.microsoft.com/office/drawing/2014/main" val="10007"/>
                  </a:ext>
                </a:extLst>
              </a:tr>
              <a:tr h="365505">
                <a:tc vMerge="1">
                  <a:txBody>
                    <a:bodyPr/>
                    <a:lstStyle/>
                    <a:p>
                      <a:endParaRPr lang="en-US"/>
                    </a:p>
                  </a:txBody>
                  <a:tcPr/>
                </a:tc>
                <a:tc>
                  <a:txBody>
                    <a:bodyPr/>
                    <a:lstStyle/>
                    <a:p>
                      <a:pPr marL="342900" marR="0" lvl="0" indent="-342900">
                        <a:lnSpc>
                          <a:spcPct val="107000"/>
                        </a:lnSpc>
                        <a:spcBef>
                          <a:spcPts val="0"/>
                        </a:spcBef>
                        <a:spcAft>
                          <a:spcPts val="0"/>
                        </a:spcAft>
                        <a:buFont typeface="Symbol"/>
                        <a:buChar char=""/>
                      </a:pPr>
                      <a:r>
                        <a:rPr lang="ka-GE" sz="700">
                          <a:effectLst/>
                        </a:rPr>
                        <a:t>საწარმოს ტერიტორია ზემოქმედი ტექნიკა და დანადგარ-მექანიზმები უნდა აღიჭურვოს წვეთშესაგროვებელი საშუალებებით;</a:t>
                      </a:r>
                      <a:endParaRPr lang="en-US" sz="700">
                        <a:effectLst/>
                      </a:endParaRPr>
                    </a:p>
                    <a:p>
                      <a:pPr marL="342900" marR="0" lvl="0" indent="-342900">
                        <a:lnSpc>
                          <a:spcPct val="107000"/>
                        </a:lnSpc>
                        <a:spcBef>
                          <a:spcPts val="0"/>
                        </a:spcBef>
                        <a:spcAft>
                          <a:spcPts val="0"/>
                        </a:spcAft>
                        <a:buFont typeface="Symbol"/>
                        <a:buChar char=""/>
                      </a:pPr>
                      <a:r>
                        <a:rPr lang="ka-GE" sz="700">
                          <a:effectLst/>
                        </a:rPr>
                        <a:t>ნავთობპროდუქტებისგან შემთხვევით დაბინძურებული ტერიტორიების უმოკლეს დროში გასუფთავება;</a:t>
                      </a:r>
                      <a:endParaRPr lang="en-US" sz="700">
                        <a:effectLst/>
                      </a:endParaRPr>
                    </a:p>
                    <a:p>
                      <a:pPr marL="342900" marR="0" lvl="0" indent="-342900">
                        <a:lnSpc>
                          <a:spcPct val="107000"/>
                        </a:lnSpc>
                        <a:spcBef>
                          <a:spcPts val="0"/>
                        </a:spcBef>
                        <a:spcAft>
                          <a:spcPts val="0"/>
                        </a:spcAft>
                        <a:buFont typeface="Symbol"/>
                        <a:buChar char=""/>
                      </a:pPr>
                      <a:r>
                        <a:rPr lang="ka-GE" sz="700">
                          <a:effectLst/>
                        </a:rPr>
                        <a:t>ნავთობპროდუქტებით დაბინძურებული გრუნტი შესაძლებელია დაბრუნდეს საწარმოო ციკლში.</a:t>
                      </a:r>
                      <a:endParaRPr lang="en-US" sz="700">
                        <a:effectLst/>
                        <a:latin typeface="Calibri"/>
                      </a:endParaRPr>
                    </a:p>
                  </a:txBody>
                  <a:tcPr marL="19249" marR="19249" marT="0" marB="0"/>
                </a:tc>
                <a:tc>
                  <a:txBody>
                    <a:bodyPr/>
                    <a:lstStyle/>
                    <a:p>
                      <a:pPr marL="0" marR="0" algn="ctr">
                        <a:lnSpc>
                          <a:spcPct val="107000"/>
                        </a:lnSpc>
                        <a:spcBef>
                          <a:spcPts val="0"/>
                        </a:spcBef>
                        <a:spcAft>
                          <a:spcPts val="0"/>
                        </a:spcAft>
                      </a:pPr>
                      <a:r>
                        <a:rPr lang="ka-GE" sz="700">
                          <a:effectLst/>
                        </a:rPr>
                        <a:t>დაღვრის შემთხვევაში უმოკლეს ვადებში</a:t>
                      </a:r>
                      <a:endParaRPr lang="en-US" sz="700">
                        <a:effectLst/>
                        <a:latin typeface="Sylfaen"/>
                        <a:ea typeface="Calibri"/>
                        <a:cs typeface="Arial"/>
                      </a:endParaRPr>
                    </a:p>
                  </a:txBody>
                  <a:tcPr marL="19249" marR="19249" marT="0" marB="0"/>
                </a:tc>
                <a:extLst>
                  <a:ext uri="{0D108BD9-81ED-4DB2-BD59-A6C34878D82A}">
                    <a16:rowId xmlns:a16="http://schemas.microsoft.com/office/drawing/2014/main" val="10008"/>
                  </a:ext>
                </a:extLst>
              </a:tr>
              <a:tr h="365505">
                <a:tc>
                  <a:txBody>
                    <a:bodyPr/>
                    <a:lstStyle/>
                    <a:p>
                      <a:pPr marL="0" marR="0">
                        <a:lnSpc>
                          <a:spcPct val="107000"/>
                        </a:lnSpc>
                        <a:spcBef>
                          <a:spcPts val="0"/>
                        </a:spcBef>
                        <a:spcAft>
                          <a:spcPts val="0"/>
                        </a:spcAft>
                      </a:pPr>
                      <a:r>
                        <a:rPr lang="ka-GE" sz="700">
                          <a:effectLst/>
                        </a:rPr>
                        <a:t>ადგილობრივი</a:t>
                      </a:r>
                      <a:endParaRPr lang="en-US" sz="700">
                        <a:effectLst/>
                      </a:endParaRPr>
                    </a:p>
                    <a:p>
                      <a:pPr marL="0" marR="0">
                        <a:lnSpc>
                          <a:spcPct val="107000"/>
                        </a:lnSpc>
                        <a:spcBef>
                          <a:spcPts val="0"/>
                        </a:spcBef>
                        <a:spcAft>
                          <a:spcPts val="0"/>
                        </a:spcAft>
                      </a:pPr>
                      <a:r>
                        <a:rPr lang="ka-GE" sz="700">
                          <a:effectLst/>
                        </a:rPr>
                        <a:t>ველური ბუნების</a:t>
                      </a:r>
                      <a:endParaRPr lang="en-US" sz="700">
                        <a:effectLst/>
                      </a:endParaRPr>
                    </a:p>
                    <a:p>
                      <a:pPr marL="0" marR="0">
                        <a:lnSpc>
                          <a:spcPct val="107000"/>
                        </a:lnSpc>
                        <a:spcBef>
                          <a:spcPts val="0"/>
                        </a:spcBef>
                        <a:spcAft>
                          <a:spcPts val="0"/>
                        </a:spcAft>
                      </a:pPr>
                      <a:r>
                        <a:rPr lang="ka-GE" sz="700">
                          <a:effectLst/>
                        </a:rPr>
                        <a:t>შეშფოთება</a:t>
                      </a:r>
                      <a:endParaRPr lang="en-US" sz="700">
                        <a:effectLst/>
                        <a:latin typeface="Sylfaen"/>
                        <a:ea typeface="Calibri"/>
                        <a:cs typeface="Arial"/>
                      </a:endParaRPr>
                    </a:p>
                  </a:txBody>
                  <a:tcPr marL="19249" marR="19249" marT="0" marB="0"/>
                </a:tc>
                <a:tc>
                  <a:txBody>
                    <a:bodyPr/>
                    <a:lstStyle/>
                    <a:p>
                      <a:pPr marL="342900" marR="0" lvl="0" indent="-342900">
                        <a:lnSpc>
                          <a:spcPct val="107000"/>
                        </a:lnSpc>
                        <a:spcBef>
                          <a:spcPts val="0"/>
                        </a:spcBef>
                        <a:spcAft>
                          <a:spcPts val="0"/>
                        </a:spcAft>
                        <a:buFont typeface="Symbol"/>
                        <a:buChar char=""/>
                      </a:pPr>
                      <a:r>
                        <a:rPr lang="ka-GE" sz="700">
                          <a:effectLst/>
                        </a:rPr>
                        <a:t>ადგილობრივი ველური ბუნების შეშფოთების რისკის შემცირების მიზნით ადმინისტრაცია უზრუნველყოფს  საწარმოო ობიექტიდან ხმაურის გავრცელების და ატმოსფერულ ჰაერში მავნე ნვთიერებათა ემისიების მინიმიზაციის ღონისძიებების სისტემატურ განხორციელებას</a:t>
                      </a:r>
                      <a:endParaRPr lang="en-US" sz="700">
                        <a:effectLst/>
                      </a:endParaRPr>
                    </a:p>
                    <a:p>
                      <a:pPr marL="342900" marR="0" lvl="0" indent="-342900">
                        <a:lnSpc>
                          <a:spcPct val="107000"/>
                        </a:lnSpc>
                        <a:spcBef>
                          <a:spcPts val="0"/>
                        </a:spcBef>
                        <a:spcAft>
                          <a:spcPts val="0"/>
                        </a:spcAft>
                        <a:buFont typeface="Symbol"/>
                        <a:buChar char=""/>
                      </a:pPr>
                      <a:r>
                        <a:rPr lang="ka-GE" sz="700">
                          <a:effectLst/>
                        </a:rPr>
                        <a:t>ღამის განათების სისტემის ოპტიმიზაცია. შუქის მიმართვა საწარმოს შიდა ზედაპირისკენ.</a:t>
                      </a:r>
                      <a:endParaRPr lang="en-US" sz="700">
                        <a:effectLst/>
                        <a:latin typeface="Calibri"/>
                      </a:endParaRPr>
                    </a:p>
                  </a:txBody>
                  <a:tcPr marL="19249" marR="19249" marT="0" marB="0"/>
                </a:tc>
                <a:tc>
                  <a:txBody>
                    <a:bodyPr/>
                    <a:lstStyle/>
                    <a:p>
                      <a:pPr marL="0" marR="0" algn="ctr">
                        <a:lnSpc>
                          <a:spcPct val="107000"/>
                        </a:lnSpc>
                        <a:spcBef>
                          <a:spcPts val="0"/>
                        </a:spcBef>
                        <a:spcAft>
                          <a:spcPts val="0"/>
                        </a:spcAft>
                      </a:pPr>
                      <a:r>
                        <a:rPr lang="ka-GE" sz="700">
                          <a:effectLst/>
                        </a:rPr>
                        <a:t>სისტემატურად</a:t>
                      </a:r>
                      <a:endParaRPr lang="en-US" sz="700">
                        <a:effectLst/>
                        <a:latin typeface="Sylfaen"/>
                        <a:ea typeface="Calibri"/>
                        <a:cs typeface="Arial"/>
                      </a:endParaRPr>
                    </a:p>
                  </a:txBody>
                  <a:tcPr marL="19249" marR="19249" marT="0" marB="0"/>
                </a:tc>
                <a:extLst>
                  <a:ext uri="{0D108BD9-81ED-4DB2-BD59-A6C34878D82A}">
                    <a16:rowId xmlns:a16="http://schemas.microsoft.com/office/drawing/2014/main" val="10009"/>
                  </a:ext>
                </a:extLst>
              </a:tr>
              <a:tr h="243670">
                <a:tc rowSpan="2">
                  <a:txBody>
                    <a:bodyPr/>
                    <a:lstStyle/>
                    <a:p>
                      <a:pPr marL="0" marR="0">
                        <a:lnSpc>
                          <a:spcPct val="107000"/>
                        </a:lnSpc>
                        <a:spcBef>
                          <a:spcPts val="0"/>
                        </a:spcBef>
                        <a:spcAft>
                          <a:spcPts val="0"/>
                        </a:spcAft>
                      </a:pPr>
                      <a:r>
                        <a:rPr lang="ka-GE" sz="700">
                          <a:effectLst/>
                        </a:rPr>
                        <a:t>ნარჩენების მართვა</a:t>
                      </a:r>
                      <a:endParaRPr lang="en-US" sz="700">
                        <a:effectLst/>
                        <a:latin typeface="Sylfaen"/>
                        <a:ea typeface="Calibri"/>
                        <a:cs typeface="Arial"/>
                      </a:endParaRPr>
                    </a:p>
                  </a:txBody>
                  <a:tcPr marL="19249" marR="19249" marT="0" marB="0"/>
                </a:tc>
                <a:tc>
                  <a:txBody>
                    <a:bodyPr/>
                    <a:lstStyle/>
                    <a:p>
                      <a:pPr marL="342900" marR="0" lvl="0" indent="-342900">
                        <a:lnSpc>
                          <a:spcPct val="107000"/>
                        </a:lnSpc>
                        <a:spcBef>
                          <a:spcPts val="0"/>
                        </a:spcBef>
                        <a:spcAft>
                          <a:spcPts val="0"/>
                        </a:spcAft>
                        <a:buFont typeface="Symbol"/>
                        <a:buChar char=""/>
                      </a:pPr>
                      <a:r>
                        <a:rPr lang="ka-GE" sz="700">
                          <a:effectLst/>
                        </a:rPr>
                        <a:t>საჭიროების შემთხვევაში ნარჩენების მართვის გეგმის მომზადება და მისი შესრულება. ნარჩენების მართვაზე პასუხისმგებელი პირის გამოყოფა;</a:t>
                      </a:r>
                      <a:endParaRPr lang="en-US" sz="700">
                        <a:effectLst/>
                        <a:latin typeface="Calibri"/>
                      </a:endParaRPr>
                    </a:p>
                  </a:txBody>
                  <a:tcPr marL="19249" marR="19249" marT="0" marB="0"/>
                </a:tc>
                <a:tc>
                  <a:txBody>
                    <a:bodyPr/>
                    <a:lstStyle/>
                    <a:p>
                      <a:pPr marL="0" marR="0" algn="ctr">
                        <a:lnSpc>
                          <a:spcPct val="107000"/>
                        </a:lnSpc>
                        <a:spcBef>
                          <a:spcPts val="0"/>
                        </a:spcBef>
                        <a:spcAft>
                          <a:spcPts val="0"/>
                        </a:spcAft>
                      </a:pPr>
                      <a:r>
                        <a:rPr lang="ka-GE" sz="700">
                          <a:effectLst/>
                        </a:rPr>
                        <a:t>სამუშაოების დაწყებამდე და შემდგომ მუდმივად</a:t>
                      </a:r>
                      <a:endParaRPr lang="en-US" sz="700">
                        <a:effectLst/>
                        <a:latin typeface="Sylfaen"/>
                        <a:ea typeface="Calibri"/>
                        <a:cs typeface="Arial"/>
                      </a:endParaRPr>
                    </a:p>
                  </a:txBody>
                  <a:tcPr marL="19249" marR="19249" marT="0" marB="0"/>
                </a:tc>
                <a:extLst>
                  <a:ext uri="{0D108BD9-81ED-4DB2-BD59-A6C34878D82A}">
                    <a16:rowId xmlns:a16="http://schemas.microsoft.com/office/drawing/2014/main" val="10010"/>
                  </a:ext>
                </a:extLst>
              </a:tr>
              <a:tr h="145514">
                <a:tc vMerge="1">
                  <a:txBody>
                    <a:bodyPr/>
                    <a:lstStyle/>
                    <a:p>
                      <a:endParaRPr lang="en-US"/>
                    </a:p>
                  </a:txBody>
                  <a:tcPr/>
                </a:tc>
                <a:tc>
                  <a:txBody>
                    <a:bodyPr/>
                    <a:lstStyle/>
                    <a:p>
                      <a:pPr marL="342900" marR="0" lvl="0" indent="-342900">
                        <a:lnSpc>
                          <a:spcPct val="107000"/>
                        </a:lnSpc>
                        <a:spcBef>
                          <a:spcPts val="0"/>
                        </a:spcBef>
                        <a:spcAft>
                          <a:spcPts val="0"/>
                        </a:spcAft>
                        <a:buFont typeface="Symbol"/>
                        <a:buChar char=""/>
                      </a:pPr>
                      <a:r>
                        <a:rPr lang="ka-GE" sz="700">
                          <a:effectLst/>
                        </a:rPr>
                        <a:t>საწარმოში დანერგილი იქნას ნარჩენების სეპარირებული შეგროვების მეთოდის დანერგვა, რისთვისაც ობიექტი უზრუნველყოფილი იქნება შესაბამისი კონტეინერებით;</a:t>
                      </a:r>
                      <a:endParaRPr lang="en-US" sz="700">
                        <a:effectLst/>
                        <a:latin typeface="Calibri"/>
                      </a:endParaRPr>
                    </a:p>
                  </a:txBody>
                  <a:tcPr marL="19249" marR="19249" marT="0" marB="0"/>
                </a:tc>
                <a:tc>
                  <a:txBody>
                    <a:bodyPr/>
                    <a:lstStyle/>
                    <a:p>
                      <a:pPr marL="0" marR="0" algn="ctr">
                        <a:lnSpc>
                          <a:spcPct val="107000"/>
                        </a:lnSpc>
                        <a:spcBef>
                          <a:spcPts val="0"/>
                        </a:spcBef>
                        <a:spcAft>
                          <a:spcPts val="0"/>
                        </a:spcAft>
                      </a:pPr>
                      <a:r>
                        <a:rPr lang="ka-GE" sz="700">
                          <a:effectLst/>
                        </a:rPr>
                        <a:t>სისტემატურად</a:t>
                      </a:r>
                      <a:endParaRPr lang="en-US" sz="700">
                        <a:effectLst/>
                        <a:latin typeface="Sylfaen"/>
                        <a:ea typeface="Calibri"/>
                        <a:cs typeface="Arial"/>
                      </a:endParaRPr>
                    </a:p>
                  </a:txBody>
                  <a:tcPr marL="19249" marR="19249" marT="0" marB="0"/>
                </a:tc>
                <a:extLst>
                  <a:ext uri="{0D108BD9-81ED-4DB2-BD59-A6C34878D82A}">
                    <a16:rowId xmlns:a16="http://schemas.microsoft.com/office/drawing/2014/main" val="10011"/>
                  </a:ext>
                </a:extLst>
              </a:tr>
              <a:tr h="121835">
                <a:tc rowSpan="2">
                  <a:txBody>
                    <a:bodyPr/>
                    <a:lstStyle/>
                    <a:p>
                      <a:pPr marL="0" marR="0">
                        <a:lnSpc>
                          <a:spcPct val="107000"/>
                        </a:lnSpc>
                        <a:spcBef>
                          <a:spcPts val="0"/>
                        </a:spcBef>
                        <a:spcAft>
                          <a:spcPts val="0"/>
                        </a:spcAft>
                      </a:pPr>
                      <a:r>
                        <a:rPr lang="ka-GE" sz="700">
                          <a:effectLst/>
                        </a:rPr>
                        <a:t>ვიზუალურ-ლანდშაფტური ცვლილება</a:t>
                      </a:r>
                      <a:endParaRPr lang="en-US" sz="700">
                        <a:effectLst/>
                        <a:latin typeface="Sylfaen"/>
                        <a:ea typeface="Calibri"/>
                        <a:cs typeface="Arial"/>
                      </a:endParaRPr>
                    </a:p>
                  </a:txBody>
                  <a:tcPr marL="19249" marR="19249" marT="0" marB="0"/>
                </a:tc>
                <a:tc>
                  <a:txBody>
                    <a:bodyPr/>
                    <a:lstStyle/>
                    <a:p>
                      <a:pPr marL="342900" marR="0" lvl="0" indent="-342900">
                        <a:lnSpc>
                          <a:spcPct val="107000"/>
                        </a:lnSpc>
                        <a:spcBef>
                          <a:spcPts val="0"/>
                        </a:spcBef>
                        <a:spcAft>
                          <a:spcPts val="0"/>
                        </a:spcAft>
                        <a:buFont typeface="Symbol"/>
                        <a:buChar char=""/>
                      </a:pPr>
                      <a:r>
                        <a:rPr lang="ka-GE" sz="700">
                          <a:effectLst/>
                        </a:rPr>
                        <a:t>ინფრასტრუქტურის ფერის და დიზაინის შერჩევა გარემოსთან შეხამებულად.</a:t>
                      </a:r>
                      <a:endParaRPr lang="en-US" sz="700">
                        <a:effectLst/>
                        <a:latin typeface="Calibri"/>
                      </a:endParaRPr>
                    </a:p>
                  </a:txBody>
                  <a:tcPr marL="19249" marR="19249" marT="0" marB="0"/>
                </a:tc>
                <a:tc>
                  <a:txBody>
                    <a:bodyPr/>
                    <a:lstStyle/>
                    <a:p>
                      <a:pPr marL="0" marR="0" algn="ctr">
                        <a:lnSpc>
                          <a:spcPct val="107000"/>
                        </a:lnSpc>
                        <a:spcBef>
                          <a:spcPts val="0"/>
                        </a:spcBef>
                        <a:spcAft>
                          <a:spcPts val="0"/>
                        </a:spcAft>
                      </a:pPr>
                      <a:r>
                        <a:rPr lang="ka-GE" sz="700">
                          <a:effectLst/>
                        </a:rPr>
                        <a:t>სამუშაოების დაწყებამდე</a:t>
                      </a:r>
                      <a:endParaRPr lang="en-US" sz="700">
                        <a:effectLst/>
                        <a:latin typeface="Sylfaen"/>
                        <a:ea typeface="Calibri"/>
                        <a:cs typeface="Arial"/>
                      </a:endParaRPr>
                    </a:p>
                  </a:txBody>
                  <a:tcPr marL="19249" marR="19249" marT="0" marB="0"/>
                </a:tc>
                <a:extLst>
                  <a:ext uri="{0D108BD9-81ED-4DB2-BD59-A6C34878D82A}">
                    <a16:rowId xmlns:a16="http://schemas.microsoft.com/office/drawing/2014/main" val="10012"/>
                  </a:ext>
                </a:extLst>
              </a:tr>
              <a:tr h="243670">
                <a:tc vMerge="1">
                  <a:txBody>
                    <a:bodyPr/>
                    <a:lstStyle/>
                    <a:p>
                      <a:endParaRPr lang="en-US"/>
                    </a:p>
                  </a:txBody>
                  <a:tcPr/>
                </a:tc>
                <a:tc>
                  <a:txBody>
                    <a:bodyPr/>
                    <a:lstStyle/>
                    <a:p>
                      <a:pPr marL="342900" marR="0" lvl="0" indent="-342900">
                        <a:lnSpc>
                          <a:spcPct val="107000"/>
                        </a:lnSpc>
                        <a:spcBef>
                          <a:spcPts val="0"/>
                        </a:spcBef>
                        <a:spcAft>
                          <a:spcPts val="0"/>
                        </a:spcAft>
                        <a:buFont typeface="Symbol"/>
                        <a:buChar char=""/>
                      </a:pPr>
                      <a:r>
                        <a:rPr lang="ka-GE" sz="700">
                          <a:effectLst/>
                        </a:rPr>
                        <a:t>საქმიანობის შეწყვეტის შემთხვევაში დაზიანებული ტერიტორიების აღდგენა და წესრიგში მოყვანა</a:t>
                      </a:r>
                      <a:endParaRPr lang="en-US" sz="700">
                        <a:effectLst/>
                        <a:latin typeface="Calibri"/>
                      </a:endParaRPr>
                    </a:p>
                  </a:txBody>
                  <a:tcPr marL="19249" marR="19249" marT="0" marB="0"/>
                </a:tc>
                <a:tc>
                  <a:txBody>
                    <a:bodyPr/>
                    <a:lstStyle/>
                    <a:p>
                      <a:pPr marL="0" marR="0" algn="ctr">
                        <a:lnSpc>
                          <a:spcPct val="107000"/>
                        </a:lnSpc>
                        <a:spcBef>
                          <a:spcPts val="0"/>
                        </a:spcBef>
                        <a:spcAft>
                          <a:spcPts val="0"/>
                        </a:spcAft>
                      </a:pPr>
                      <a:r>
                        <a:rPr lang="ka-GE" sz="700">
                          <a:effectLst/>
                        </a:rPr>
                        <a:t>საქმიანობის შეწყვეტის შემთხვევაში</a:t>
                      </a:r>
                      <a:endParaRPr lang="en-US" sz="700">
                        <a:effectLst/>
                        <a:latin typeface="Sylfaen"/>
                        <a:ea typeface="Calibri"/>
                        <a:cs typeface="Arial"/>
                      </a:endParaRPr>
                    </a:p>
                  </a:txBody>
                  <a:tcPr marL="19249" marR="19249" marT="0" marB="0"/>
                </a:tc>
                <a:extLst>
                  <a:ext uri="{0D108BD9-81ED-4DB2-BD59-A6C34878D82A}">
                    <a16:rowId xmlns:a16="http://schemas.microsoft.com/office/drawing/2014/main" val="10013"/>
                  </a:ext>
                </a:extLst>
              </a:tr>
              <a:tr h="731010">
                <a:tc rowSpan="2">
                  <a:txBody>
                    <a:bodyPr/>
                    <a:lstStyle/>
                    <a:p>
                      <a:pPr marL="0" marR="0">
                        <a:lnSpc>
                          <a:spcPct val="107000"/>
                        </a:lnSpc>
                        <a:spcBef>
                          <a:spcPts val="0"/>
                        </a:spcBef>
                        <a:spcAft>
                          <a:spcPts val="0"/>
                        </a:spcAft>
                      </a:pPr>
                      <a:r>
                        <a:rPr lang="ka-GE" sz="700">
                          <a:effectLst/>
                        </a:rPr>
                        <a:t>ზემოქმედება ადამიანის (მოსახლეობა და მომსახურე პერსონალი) ჯანმრთელობასა და უსაფრთხოებაზე</a:t>
                      </a:r>
                      <a:endParaRPr lang="en-US" sz="700">
                        <a:effectLst/>
                        <a:latin typeface="Sylfaen"/>
                        <a:ea typeface="Calibri"/>
                        <a:cs typeface="Arial"/>
                      </a:endParaRPr>
                    </a:p>
                  </a:txBody>
                  <a:tcPr marL="19249" marR="19249" marT="0" marB="0"/>
                </a:tc>
                <a:tc>
                  <a:txBody>
                    <a:bodyPr/>
                    <a:lstStyle/>
                    <a:p>
                      <a:pPr marL="342900" marR="0" lvl="0" indent="-342900">
                        <a:lnSpc>
                          <a:spcPct val="107000"/>
                        </a:lnSpc>
                        <a:spcBef>
                          <a:spcPts val="0"/>
                        </a:spcBef>
                        <a:spcAft>
                          <a:spcPts val="0"/>
                        </a:spcAft>
                        <a:buFont typeface="Symbol"/>
                        <a:buChar char=""/>
                      </a:pPr>
                      <a:r>
                        <a:rPr lang="ka-GE" sz="700">
                          <a:effectLst/>
                        </a:rPr>
                        <a:t>საწარმოს მომსახურე პერსონალის საჭირო ინვენტარ-მოწყობილობით უზრუნველყოფა; უმოკლესვადებში</a:t>
                      </a:r>
                      <a:endParaRPr lang="en-US" sz="700">
                        <a:effectLst/>
                      </a:endParaRPr>
                    </a:p>
                    <a:p>
                      <a:pPr marL="342900" marR="0" lvl="0" indent="-342900">
                        <a:lnSpc>
                          <a:spcPct val="107000"/>
                        </a:lnSpc>
                        <a:spcBef>
                          <a:spcPts val="0"/>
                        </a:spcBef>
                        <a:spcAft>
                          <a:spcPts val="0"/>
                        </a:spcAft>
                        <a:buFont typeface="Symbol"/>
                        <a:buChar char=""/>
                      </a:pPr>
                      <a:r>
                        <a:rPr lang="ka-GE" sz="700">
                          <a:effectLst/>
                        </a:rPr>
                        <a:t>მომსახურე პერსონალის მომარაგება სპეცტანსაცმლით და ინდივიდუალური დაცვის</a:t>
                      </a:r>
                      <a:endParaRPr lang="en-US" sz="700">
                        <a:effectLst/>
                      </a:endParaRPr>
                    </a:p>
                    <a:p>
                      <a:pPr marL="342900" marR="0" lvl="0" indent="-342900">
                        <a:lnSpc>
                          <a:spcPct val="107000"/>
                        </a:lnSpc>
                        <a:spcBef>
                          <a:spcPts val="0"/>
                        </a:spcBef>
                        <a:spcAft>
                          <a:spcPts val="0"/>
                        </a:spcAft>
                        <a:buFont typeface="Symbol"/>
                        <a:buChar char=""/>
                      </a:pPr>
                      <a:r>
                        <a:rPr lang="ka-GE" sz="700">
                          <a:effectLst/>
                        </a:rPr>
                        <a:t>საშუალებებით; სისტემატურად</a:t>
                      </a:r>
                      <a:endParaRPr lang="en-US" sz="700">
                        <a:effectLst/>
                      </a:endParaRPr>
                    </a:p>
                    <a:p>
                      <a:pPr marL="342900" marR="0" lvl="0" indent="-342900">
                        <a:lnSpc>
                          <a:spcPct val="107000"/>
                        </a:lnSpc>
                        <a:spcBef>
                          <a:spcPts val="0"/>
                        </a:spcBef>
                        <a:spcAft>
                          <a:spcPts val="0"/>
                        </a:spcAft>
                        <a:buFont typeface="Symbol"/>
                        <a:buChar char=""/>
                      </a:pPr>
                      <a:r>
                        <a:rPr lang="ka-GE" sz="700">
                          <a:effectLst/>
                        </a:rPr>
                        <a:t>მომსახურე პერსონალისთ ტრეინინგები პროფესიული უსაფრთხოების საკითხებზე</a:t>
                      </a:r>
                      <a:endParaRPr lang="en-US" sz="700">
                        <a:effectLst/>
                      </a:endParaRPr>
                    </a:p>
                    <a:p>
                      <a:pPr marL="342900" marR="0" lvl="0" indent="-342900">
                        <a:lnSpc>
                          <a:spcPct val="107000"/>
                        </a:lnSpc>
                        <a:spcBef>
                          <a:spcPts val="0"/>
                        </a:spcBef>
                        <a:spcAft>
                          <a:spcPts val="0"/>
                        </a:spcAft>
                        <a:buFont typeface="Symbol"/>
                        <a:buChar char=""/>
                      </a:pPr>
                      <a:r>
                        <a:rPr lang="ka-GE" sz="700">
                          <a:effectLst/>
                        </a:rPr>
                        <a:t>ყველა სამუშაო ადგილზე პროფესიული უსაფრთხოების გამაფრხილებელი ნიშნების</a:t>
                      </a:r>
                      <a:endParaRPr lang="en-US" sz="700">
                        <a:effectLst/>
                      </a:endParaRPr>
                    </a:p>
                    <a:p>
                      <a:pPr marL="342900" marR="0" lvl="0" indent="-342900">
                        <a:lnSpc>
                          <a:spcPct val="107000"/>
                        </a:lnSpc>
                        <a:spcBef>
                          <a:spcPts val="0"/>
                        </a:spcBef>
                        <a:spcAft>
                          <a:spcPts val="0"/>
                        </a:spcAft>
                        <a:buFont typeface="Symbol"/>
                        <a:buChar char=""/>
                      </a:pPr>
                      <a:r>
                        <a:rPr lang="ka-GE" sz="700">
                          <a:effectLst/>
                        </a:rPr>
                        <a:t>განთავსება;</a:t>
                      </a:r>
                      <a:endParaRPr lang="en-US" sz="700">
                        <a:effectLst/>
                        <a:latin typeface="Calibri"/>
                      </a:endParaRPr>
                    </a:p>
                  </a:txBody>
                  <a:tcPr marL="19249" marR="19249" marT="0" marB="0"/>
                </a:tc>
                <a:tc>
                  <a:txBody>
                    <a:bodyPr/>
                    <a:lstStyle/>
                    <a:p>
                      <a:pPr marL="0" marR="0" algn="ctr">
                        <a:lnSpc>
                          <a:spcPct val="107000"/>
                        </a:lnSpc>
                        <a:spcBef>
                          <a:spcPts val="0"/>
                        </a:spcBef>
                        <a:spcAft>
                          <a:spcPts val="0"/>
                        </a:spcAft>
                      </a:pPr>
                      <a:r>
                        <a:rPr lang="ka-GE" sz="700">
                          <a:effectLst/>
                        </a:rPr>
                        <a:t>სამუშაოების დაწყებამდე</a:t>
                      </a:r>
                      <a:endParaRPr lang="en-US" sz="700">
                        <a:effectLst/>
                        <a:latin typeface="Sylfaen"/>
                        <a:ea typeface="Calibri"/>
                        <a:cs typeface="Arial"/>
                      </a:endParaRPr>
                    </a:p>
                  </a:txBody>
                  <a:tcPr marL="19249" marR="19249" marT="0" marB="0"/>
                </a:tc>
                <a:extLst>
                  <a:ext uri="{0D108BD9-81ED-4DB2-BD59-A6C34878D82A}">
                    <a16:rowId xmlns:a16="http://schemas.microsoft.com/office/drawing/2014/main" val="10014"/>
                  </a:ext>
                </a:extLst>
              </a:tr>
              <a:tr h="243670">
                <a:tc vMerge="1">
                  <a:txBody>
                    <a:bodyPr/>
                    <a:lstStyle/>
                    <a:p>
                      <a:endParaRPr lang="en-US"/>
                    </a:p>
                  </a:txBody>
                  <a:tcPr/>
                </a:tc>
                <a:tc>
                  <a:txBody>
                    <a:bodyPr/>
                    <a:lstStyle/>
                    <a:p>
                      <a:pPr marL="342900" marR="0" lvl="0" indent="-342900">
                        <a:lnSpc>
                          <a:spcPct val="107000"/>
                        </a:lnSpc>
                        <a:spcBef>
                          <a:spcPts val="0"/>
                        </a:spcBef>
                        <a:spcAft>
                          <a:spcPts val="0"/>
                        </a:spcAft>
                        <a:buFont typeface="Symbol"/>
                        <a:buChar char=""/>
                      </a:pPr>
                      <a:r>
                        <a:rPr lang="ka-GE" sz="700">
                          <a:effectLst/>
                        </a:rPr>
                        <a:t>საზოგადოებრივი გზების გამოყენების მინიმუმამდე დაყვანა;</a:t>
                      </a:r>
                      <a:endParaRPr lang="en-US" sz="700">
                        <a:effectLst/>
                      </a:endParaRPr>
                    </a:p>
                    <a:p>
                      <a:pPr marL="342900" marR="0" lvl="0" indent="-342900">
                        <a:lnSpc>
                          <a:spcPct val="107000"/>
                        </a:lnSpc>
                        <a:spcBef>
                          <a:spcPts val="0"/>
                        </a:spcBef>
                        <a:spcAft>
                          <a:spcPts val="0"/>
                        </a:spcAft>
                        <a:buFont typeface="Symbol"/>
                        <a:buChar char=""/>
                      </a:pPr>
                      <a:r>
                        <a:rPr lang="ka-GE" sz="700">
                          <a:effectLst/>
                        </a:rPr>
                        <a:t>მომსახურეპე რსონალის მიერ სპეცტანსაცმლის და ინდივიდუალური დაცვის საშუალებების გამოყენებაზე სისტემატური ზედამხედველობა;</a:t>
                      </a:r>
                      <a:endParaRPr lang="en-US" sz="700">
                        <a:effectLst/>
                        <a:latin typeface="Calibri"/>
                      </a:endParaRPr>
                    </a:p>
                  </a:txBody>
                  <a:tcPr marL="19249" marR="19249" marT="0" marB="0"/>
                </a:tc>
                <a:tc>
                  <a:txBody>
                    <a:bodyPr/>
                    <a:lstStyle/>
                    <a:p>
                      <a:pPr marL="0" marR="0" algn="ctr">
                        <a:lnSpc>
                          <a:spcPct val="107000"/>
                        </a:lnSpc>
                        <a:spcBef>
                          <a:spcPts val="0"/>
                        </a:spcBef>
                        <a:spcAft>
                          <a:spcPts val="0"/>
                        </a:spcAft>
                      </a:pPr>
                      <a:r>
                        <a:rPr lang="ka-GE" sz="700">
                          <a:effectLst/>
                        </a:rPr>
                        <a:t>სისტემატურად</a:t>
                      </a:r>
                      <a:endParaRPr lang="en-US" sz="700">
                        <a:effectLst/>
                        <a:latin typeface="Sylfaen"/>
                        <a:ea typeface="Calibri"/>
                        <a:cs typeface="Arial"/>
                      </a:endParaRPr>
                    </a:p>
                  </a:txBody>
                  <a:tcPr marL="19249" marR="19249" marT="0" marB="0"/>
                </a:tc>
                <a:extLst>
                  <a:ext uri="{0D108BD9-81ED-4DB2-BD59-A6C34878D82A}">
                    <a16:rowId xmlns:a16="http://schemas.microsoft.com/office/drawing/2014/main" val="10015"/>
                  </a:ext>
                </a:extLst>
              </a:tr>
              <a:tr h="365505">
                <a:tc>
                  <a:txBody>
                    <a:bodyPr/>
                    <a:lstStyle/>
                    <a:p>
                      <a:pPr marL="0" marR="0">
                        <a:lnSpc>
                          <a:spcPct val="107000"/>
                        </a:lnSpc>
                        <a:spcBef>
                          <a:spcPts val="0"/>
                        </a:spcBef>
                        <a:spcAft>
                          <a:spcPts val="0"/>
                        </a:spcAft>
                      </a:pPr>
                      <a:r>
                        <a:rPr lang="ka-GE" sz="700">
                          <a:effectLst/>
                        </a:rPr>
                        <a:t>ზემოქმედება გამოყენებული გზების მდგომარეობაზე</a:t>
                      </a:r>
                      <a:endParaRPr lang="en-US" sz="700">
                        <a:effectLst/>
                        <a:latin typeface="Sylfaen"/>
                        <a:ea typeface="Calibri"/>
                        <a:cs typeface="Arial"/>
                      </a:endParaRPr>
                    </a:p>
                  </a:txBody>
                  <a:tcPr marL="19249" marR="19249" marT="0" marB="0"/>
                </a:tc>
                <a:tc>
                  <a:txBody>
                    <a:bodyPr/>
                    <a:lstStyle/>
                    <a:p>
                      <a:pPr marL="342900" marR="0" lvl="0" indent="-342900">
                        <a:lnSpc>
                          <a:spcPct val="107000"/>
                        </a:lnSpc>
                        <a:spcBef>
                          <a:spcPts val="0"/>
                        </a:spcBef>
                        <a:spcAft>
                          <a:spcPts val="0"/>
                        </a:spcAft>
                        <a:buFont typeface="Symbol"/>
                        <a:buChar char=""/>
                      </a:pPr>
                      <a:r>
                        <a:rPr lang="ka-GE" sz="700">
                          <a:effectLst/>
                        </a:rPr>
                        <a:t>სამოძრაო გზების ტექნიკურ მდგომარეობაზე ზრუნვა. საჭიროების შემთხვევაში აღგდენითი ღონისძიებების გატარება.</a:t>
                      </a:r>
                      <a:endParaRPr lang="en-US" sz="700">
                        <a:effectLst/>
                        <a:latin typeface="Calibri"/>
                      </a:endParaRPr>
                    </a:p>
                  </a:txBody>
                  <a:tcPr marL="19249" marR="19249" marT="0" marB="0"/>
                </a:tc>
                <a:tc>
                  <a:txBody>
                    <a:bodyPr/>
                    <a:lstStyle/>
                    <a:p>
                      <a:pPr marL="0" marR="0" algn="ctr">
                        <a:lnSpc>
                          <a:spcPct val="107000"/>
                        </a:lnSpc>
                        <a:spcBef>
                          <a:spcPts val="0"/>
                        </a:spcBef>
                        <a:spcAft>
                          <a:spcPts val="0"/>
                        </a:spcAft>
                      </a:pPr>
                      <a:r>
                        <a:rPr lang="ka-GE" sz="700" dirty="0">
                          <a:effectLst/>
                        </a:rPr>
                        <a:t>სისტემატურად და საქმიანობის დასრულების შემდგომ</a:t>
                      </a:r>
                      <a:endParaRPr lang="en-US" sz="700" dirty="0">
                        <a:effectLst/>
                        <a:latin typeface="Sylfaen"/>
                        <a:ea typeface="Calibri"/>
                        <a:cs typeface="Arial"/>
                      </a:endParaRPr>
                    </a:p>
                  </a:txBody>
                  <a:tcPr marL="19249" marR="19249" marT="0" marB="0"/>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48433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716746"/>
            <a:ext cx="12192000" cy="718457"/>
          </a:xfrm>
          <a:prstGeom prst="rect">
            <a:avLst/>
          </a:prstGeom>
        </p:spPr>
        <p:txBody>
          <a:bodyPr anchor="ctr">
            <a:noAutofit/>
          </a:bodyPr>
          <a:lstStyle>
            <a:lvl1pPr algn="l" rtl="0" eaLnBrk="1" latinLnBrk="0" hangingPunct="1">
              <a:spcBef>
                <a:spcPct val="0"/>
              </a:spcBef>
              <a:buNone/>
              <a:defRPr kumimoji="0" sz="4300" b="0" kern="1200">
                <a:solidFill>
                  <a:schemeClr val="accent1"/>
                </a:solidFill>
                <a:effectLst/>
                <a:latin typeface="+mj-lt"/>
                <a:ea typeface="+mj-ea"/>
                <a:cs typeface="+mj-cs"/>
              </a:defRPr>
            </a:lvl1pPr>
            <a:extLst/>
          </a:lstStyle>
          <a:p>
            <a:pPr algn="ctr"/>
            <a:r>
              <a:rPr lang="ka-GE" sz="4000" noProof="1" smtClean="0">
                <a:solidFill>
                  <a:schemeClr val="accent1">
                    <a:lumMod val="60000"/>
                    <a:lumOff val="40000"/>
                  </a:schemeClr>
                </a:solidFill>
                <a:effectLst>
                  <a:outerShdw blurRad="38100" dist="38100" dir="2700000" algn="tl">
                    <a:srgbClr val="000000">
                      <a:alpha val="43137"/>
                    </a:srgbClr>
                  </a:outerShdw>
                </a:effectLst>
                <a:cs typeface="+mn-cs"/>
              </a:rPr>
              <a:t>მადლობას გიხდით</a:t>
            </a:r>
            <a:r>
              <a:rPr lang="ka-GE" sz="4000" dirty="0" smtClean="0">
                <a:solidFill>
                  <a:schemeClr val="accent1">
                    <a:lumMod val="60000"/>
                    <a:lumOff val="40000"/>
                  </a:schemeClr>
                </a:solidFill>
                <a:effectLst>
                  <a:outerShdw blurRad="38100" dist="38100" dir="2700000" algn="tl">
                    <a:srgbClr val="000000">
                      <a:alpha val="43137"/>
                    </a:srgbClr>
                  </a:outerShdw>
                </a:effectLst>
                <a:latin typeface="BalavMtavr" pitchFamily="2" charset="0"/>
              </a:rPr>
              <a:t> </a:t>
            </a:r>
            <a:r>
              <a:rPr lang="ka-GE" sz="4000" noProof="1" smtClean="0">
                <a:solidFill>
                  <a:schemeClr val="accent1">
                    <a:lumMod val="60000"/>
                    <a:lumOff val="40000"/>
                  </a:schemeClr>
                </a:solidFill>
                <a:effectLst>
                  <a:outerShdw blurRad="38100" dist="38100" dir="2700000" algn="tl">
                    <a:srgbClr val="000000">
                      <a:alpha val="43137"/>
                    </a:srgbClr>
                  </a:outerShdw>
                </a:effectLst>
                <a:cs typeface="+mn-cs"/>
              </a:rPr>
              <a:t>ყურადღებისთვის!</a:t>
            </a:r>
            <a:endParaRPr lang="en-US" sz="4000" dirty="0">
              <a:solidFill>
                <a:schemeClr val="accent1">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662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89564" y="967182"/>
            <a:ext cx="4019550" cy="461665"/>
          </a:xfrm>
          <a:prstGeom prst="rect">
            <a:avLst/>
          </a:prstGeom>
        </p:spPr>
        <p:txBody>
          <a:bodyPr wrap="square">
            <a:spAutoFit/>
          </a:bodyPr>
          <a:lstStyle/>
          <a:p>
            <a:pPr algn="ctr"/>
            <a:r>
              <a:rPr lang="ka-GE" sz="2400" b="1" dirty="0" smtClean="0">
                <a:effectLst>
                  <a:outerShdw blurRad="38100" dist="38100" dir="2700000" algn="tl">
                    <a:srgbClr val="000000">
                      <a:alpha val="43137"/>
                    </a:srgbClr>
                  </a:outerShdw>
                </a:effectLst>
                <a:ea typeface="Calibri"/>
                <a:cs typeface="Times New Roman"/>
              </a:rPr>
              <a:t>შესავალი</a:t>
            </a:r>
            <a:endParaRPr lang="en-US" sz="2400" b="1" dirty="0">
              <a:effectLst>
                <a:outerShdw blurRad="38100" dist="38100" dir="2700000" algn="tl">
                  <a:srgbClr val="000000">
                    <a:alpha val="43137"/>
                  </a:srgbClr>
                </a:outerShdw>
              </a:effectLst>
            </a:endParaRPr>
          </a:p>
        </p:txBody>
      </p:sp>
      <p:sp>
        <p:nvSpPr>
          <p:cNvPr id="2" name="Rectangle 1"/>
          <p:cNvSpPr/>
          <p:nvPr/>
        </p:nvSpPr>
        <p:spPr>
          <a:xfrm>
            <a:off x="1176200" y="2109093"/>
            <a:ext cx="9605011" cy="2862322"/>
          </a:xfrm>
          <a:prstGeom prst="rect">
            <a:avLst/>
          </a:prstGeom>
        </p:spPr>
        <p:txBody>
          <a:bodyPr wrap="square">
            <a:spAutoFit/>
          </a:bodyPr>
          <a:lstStyle/>
          <a:p>
            <a:pPr algn="just"/>
            <a:r>
              <a:rPr lang="ka-GE" dirty="0"/>
              <a:t>განსახილველი საქმიანობა ითვალისწინებს ოზურგეთის მუნიციპალიტეტის სოფ. ნატანებში საგზაო სამშენებლო მასალების მწარმოებელი ობიექტების (ინერტული მასალების სამსხვრევ-დამხარისხებელი საამქრო, ბეტონის საამქრო და მობილური ტიპის ასფალტის ქარხანა) მოწყობას და ექსპლუატაციას. ინფრასტრუქტურის დამონტაჟების და ექსპლუატაციაში გაშვების </a:t>
            </a:r>
            <a:r>
              <a:rPr lang="ka-GE" dirty="0" smtClean="0"/>
              <a:t>შემდგომ, </a:t>
            </a:r>
            <a:r>
              <a:rPr lang="ka-GE" dirty="0"/>
              <a:t>საწარმოო ობიექტი გადაამუშავებს სასარგებლო წიაღისეულს და დამუშავებულ მასალას - სხვადასხვა ფრაქციის ქვიშა-ხრეშს გამოიყენებს საგზაო სამოსის მოსაწყობად საჭირო ბეტონის ნარევის და ასფალტის მისაღებად, რომლითაც მომარაგდება რეგიონში დაგეგმილი და მიმდინარე საგზაო ინფრასტრუქტურული პროექტები. აქედან გამომდინარე პროექტის განხორციელებას მნიშვნელობა ენიჭება არამარტო ადგილობრივი, არამედ რეგიონალური მასშტაბით. </a:t>
            </a:r>
            <a:endParaRPr lang="en-US" dirty="0"/>
          </a:p>
        </p:txBody>
      </p:sp>
    </p:spTree>
    <p:extLst>
      <p:ext uri="{BB962C8B-B14F-4D97-AF65-F5344CB8AC3E}">
        <p14:creationId xmlns:p14="http://schemas.microsoft.com/office/powerpoint/2010/main" val="399975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75606" y="300113"/>
            <a:ext cx="4776107" cy="461665"/>
          </a:xfrm>
          <a:prstGeom prst="rect">
            <a:avLst/>
          </a:prstGeom>
        </p:spPr>
        <p:txBody>
          <a:bodyPr wrap="square">
            <a:spAutoFit/>
          </a:bodyPr>
          <a:lstStyle/>
          <a:p>
            <a:pPr algn="ctr"/>
            <a:r>
              <a:rPr lang="ka-GE" sz="2400" b="1" dirty="0" smtClean="0">
                <a:effectLst>
                  <a:outerShdw blurRad="38100" dist="38100" dir="2700000" algn="tl">
                    <a:srgbClr val="000000">
                      <a:alpha val="43137"/>
                    </a:srgbClr>
                  </a:outerShdw>
                </a:effectLst>
                <a:ea typeface="Calibri"/>
                <a:cs typeface="Times New Roman"/>
              </a:rPr>
              <a:t>საკანონმდებლო საფუძველი</a:t>
            </a:r>
            <a:endParaRPr lang="en-US" sz="2400" b="1" dirty="0">
              <a:effectLst>
                <a:outerShdw blurRad="38100" dist="38100" dir="2700000" algn="tl">
                  <a:srgbClr val="000000">
                    <a:alpha val="43137"/>
                  </a:srgbClr>
                </a:outerShdw>
              </a:effectLst>
            </a:endParaRPr>
          </a:p>
        </p:txBody>
      </p:sp>
      <p:sp>
        <p:nvSpPr>
          <p:cNvPr id="2" name="Rectangle 1"/>
          <p:cNvSpPr/>
          <p:nvPr/>
        </p:nvSpPr>
        <p:spPr>
          <a:xfrm>
            <a:off x="775606" y="1305342"/>
            <a:ext cx="10162360" cy="2585323"/>
          </a:xfrm>
          <a:prstGeom prst="rect">
            <a:avLst/>
          </a:prstGeom>
        </p:spPr>
        <p:txBody>
          <a:bodyPr wrap="square">
            <a:spAutoFit/>
          </a:bodyPr>
          <a:lstStyle/>
          <a:p>
            <a:pPr algn="just"/>
            <a:r>
              <a:rPr lang="ka-GE" dirty="0" smtClean="0">
                <a:ea typeface="Calibri"/>
                <a:cs typeface="Arial"/>
              </a:rPr>
              <a:t>პროექტი </a:t>
            </a:r>
            <a:r>
              <a:rPr lang="ka-GE" dirty="0">
                <a:ea typeface="Calibri"/>
                <a:cs typeface="Arial"/>
              </a:rPr>
              <a:t>განეკუთვნება </a:t>
            </a:r>
            <a:r>
              <a:rPr lang="ka-GE" dirty="0" smtClean="0">
                <a:ea typeface="Calibri"/>
                <a:cs typeface="Arial"/>
              </a:rPr>
              <a:t>„გარემოსდაცვითი შეფასების კოდექსის“</a:t>
            </a:r>
            <a:r>
              <a:rPr lang="en-US" dirty="0" smtClean="0">
                <a:ea typeface="Calibri"/>
                <a:cs typeface="Arial"/>
              </a:rPr>
              <a:t> II</a:t>
            </a:r>
            <a:r>
              <a:rPr lang="ka-GE" dirty="0" smtClean="0">
                <a:solidFill>
                  <a:prstClr val="white"/>
                </a:solidFill>
                <a:ea typeface="Calibri"/>
                <a:cs typeface="Arial"/>
              </a:rPr>
              <a:t> </a:t>
            </a:r>
            <a:r>
              <a:rPr lang="ka-GE" dirty="0" smtClean="0">
                <a:ea typeface="Calibri"/>
                <a:cs typeface="Arial"/>
              </a:rPr>
              <a:t>დანართით </a:t>
            </a:r>
            <a:r>
              <a:rPr lang="ka-GE" dirty="0">
                <a:ea typeface="Calibri"/>
                <a:cs typeface="Arial"/>
              </a:rPr>
              <a:t>გათვალისწინებულ საქმიანობას, კერძოდ: პუნქტი 5.3. – „ასფალტის წარმოება</a:t>
            </a:r>
            <a:r>
              <a:rPr lang="ka-GE" dirty="0" smtClean="0">
                <a:ea typeface="Calibri"/>
                <a:cs typeface="Arial"/>
              </a:rPr>
              <a:t>“ და . </a:t>
            </a:r>
            <a:r>
              <a:rPr lang="ka-GE" dirty="0">
                <a:ea typeface="Calibri"/>
                <a:cs typeface="Arial"/>
              </a:rPr>
              <a:t>გამომდინარე აღნიშნულიდან საქმიანობა ექვემდებარება კოდექსის მე-7 მუხლით გაწერილ სკრინინგის პროცედურას. კანონის აღნიშნული მოთხოვნებიდან გამომდინარე საქმიანობის განმახორციელებელმა მოამზადა </a:t>
            </a:r>
            <a:r>
              <a:rPr lang="ka-GE" dirty="0" smtClean="0">
                <a:ea typeface="Calibri"/>
                <a:cs typeface="Arial"/>
              </a:rPr>
              <a:t>და </a:t>
            </a:r>
            <a:r>
              <a:rPr lang="ka-GE" dirty="0">
                <a:ea typeface="Calibri"/>
                <a:cs typeface="Arial"/>
              </a:rPr>
              <a:t>სამინისტროში წარადგინა სკრინინგის განაცხადი შესაბამსი თანდართულ დოკუმენტაციასთან ერთად. </a:t>
            </a:r>
            <a:r>
              <a:rPr lang="ka-GE" dirty="0" smtClean="0">
                <a:ea typeface="Calibri"/>
                <a:cs typeface="Arial"/>
              </a:rPr>
              <a:t>საიმისტროს </a:t>
            </a:r>
            <a:r>
              <a:rPr lang="ka-GE" dirty="0">
                <a:ea typeface="Calibri"/>
                <a:cs typeface="Arial"/>
              </a:rPr>
              <a:t>მიერ მიღებული იქნა სკრინინგის გადაწყვეტილება, რომლის </a:t>
            </a:r>
            <a:r>
              <a:rPr lang="ka-GE" dirty="0" smtClean="0">
                <a:ea typeface="Calibri"/>
                <a:cs typeface="Arial"/>
              </a:rPr>
              <a:t>მიხედვითაც </a:t>
            </a:r>
            <a:r>
              <a:rPr lang="ka-GE" dirty="0">
                <a:ea typeface="Calibri"/>
                <a:cs typeface="Arial"/>
              </a:rPr>
              <a:t>საქმიანობა დაექვემდებარა გარემოზე ზემოქმედების შეფასებას (საქართველოს გარემოს დაცვისა და სოფლის მეურნეობის მინისტრის ბრძანება № </a:t>
            </a:r>
            <a:r>
              <a:rPr lang="en-US" dirty="0">
                <a:ea typeface="Calibri"/>
                <a:cs typeface="Arial"/>
              </a:rPr>
              <a:t>N 2-972 11/10/2019). </a:t>
            </a:r>
            <a:endParaRPr lang="en-US" dirty="0"/>
          </a:p>
        </p:txBody>
      </p:sp>
      <p:sp>
        <p:nvSpPr>
          <p:cNvPr id="3" name="Rectangle 2"/>
          <p:cNvSpPr/>
          <p:nvPr/>
        </p:nvSpPr>
        <p:spPr>
          <a:xfrm>
            <a:off x="775606" y="4329057"/>
            <a:ext cx="10502875" cy="2031325"/>
          </a:xfrm>
          <a:prstGeom prst="rect">
            <a:avLst/>
          </a:prstGeom>
        </p:spPr>
        <p:txBody>
          <a:bodyPr wrap="square">
            <a:spAutoFit/>
          </a:bodyPr>
          <a:lstStyle/>
          <a:p>
            <a:pPr algn="just">
              <a:spcAft>
                <a:spcPts val="600"/>
              </a:spcAft>
            </a:pPr>
            <a:r>
              <a:rPr lang="ka-GE" dirty="0">
                <a:ea typeface="Calibri"/>
                <a:cs typeface="Arial"/>
              </a:rPr>
              <a:t>გზშ-ს ძირითადი ეტაპები გაწერილია კოდექსის მე-6 მუხლში, რომლის მიხედვითაც საწყის ეტაპებზე საჭიროა სკოპინგის პროცედურის გავლა. კოდექსის განმარტებით სკოპინგი არის პროცედურა, რომელიც განსაზღვრავს გზშ-ისთვის მოსაპოვებელი და შესასწავლი ინფორმაციის ჩამონათვალს და ამ ინფორმაციის გზშ-ის ანგარიშში ასახვის საშუალებებს. სკოპინგის პროცედურა განსაზღვრულია კოდექსის მე-8 და მე-9 მუხლების მიხედვით. აქვე მოცემულია სკოპინგის ანგარიშის სავალდებულო სტრუქტურა, რომლის შესაბამისადაც მომზადდა წინამდებარე ანგარიში. </a:t>
            </a:r>
            <a:endParaRPr lang="en-US" dirty="0">
              <a:effectLst/>
              <a:latin typeface="Sylfaen"/>
              <a:ea typeface="Calibri"/>
              <a:cs typeface="Arial"/>
            </a:endParaRPr>
          </a:p>
        </p:txBody>
      </p:sp>
    </p:spTree>
    <p:extLst>
      <p:ext uri="{BB962C8B-B14F-4D97-AF65-F5344CB8AC3E}">
        <p14:creationId xmlns:p14="http://schemas.microsoft.com/office/powerpoint/2010/main" val="404621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10993" y="273010"/>
            <a:ext cx="6028806" cy="646331"/>
          </a:xfrm>
          <a:prstGeom prst="rect">
            <a:avLst/>
          </a:prstGeom>
        </p:spPr>
        <p:txBody>
          <a:bodyPr wrap="square">
            <a:spAutoFit/>
          </a:bodyPr>
          <a:lstStyle/>
          <a:p>
            <a:pPr algn="ctr"/>
            <a:r>
              <a:rPr lang="ka-GE" b="1" i="1" dirty="0"/>
              <a:t>საწარმოს განთავსების ადგილის </a:t>
            </a:r>
            <a:endParaRPr lang="ka-GE" b="1" i="1" dirty="0" smtClean="0"/>
          </a:p>
          <a:p>
            <a:pPr algn="ctr"/>
            <a:r>
              <a:rPr lang="ka-GE" b="1" i="1" dirty="0" smtClean="0"/>
              <a:t>სიტუაციური </a:t>
            </a:r>
            <a:r>
              <a:rPr lang="ka-GE" b="1" i="1" dirty="0"/>
              <a:t>სქემა</a:t>
            </a:r>
            <a:endParaRPr lang="ka-GE" b="1" dirty="0">
              <a:effectLst>
                <a:outerShdw blurRad="38100" dist="38100" dir="2700000" algn="tl">
                  <a:srgbClr val="000000">
                    <a:alpha val="43137"/>
                  </a:srgbClr>
                </a:outerShdw>
              </a:effectLst>
            </a:endParaRPr>
          </a:p>
        </p:txBody>
      </p:sp>
      <p:pic>
        <p:nvPicPr>
          <p:cNvPr id="7" name="Picture 6"/>
          <p:cNvPicPr/>
          <p:nvPr/>
        </p:nvPicPr>
        <p:blipFill>
          <a:blip r:embed="rId2"/>
          <a:stretch>
            <a:fillRect/>
          </a:stretch>
        </p:blipFill>
        <p:spPr>
          <a:xfrm>
            <a:off x="77081" y="165335"/>
            <a:ext cx="7086600" cy="6521215"/>
          </a:xfrm>
          <a:prstGeom prst="rect">
            <a:avLst/>
          </a:prstGeom>
        </p:spPr>
      </p:pic>
      <p:sp>
        <p:nvSpPr>
          <p:cNvPr id="2" name="TextBox 1"/>
          <p:cNvSpPr txBox="1"/>
          <p:nvPr/>
        </p:nvSpPr>
        <p:spPr>
          <a:xfrm>
            <a:off x="7344196" y="1131519"/>
            <a:ext cx="3962400" cy="5332229"/>
          </a:xfrm>
          <a:prstGeom prst="rect">
            <a:avLst/>
          </a:prstGeom>
          <a:noFill/>
        </p:spPr>
        <p:txBody>
          <a:bodyPr wrap="square" rtlCol="0">
            <a:spAutoFit/>
          </a:bodyPr>
          <a:lstStyle/>
          <a:p>
            <a:pPr algn="just"/>
            <a:r>
              <a:rPr lang="ka-GE" sz="1100" dirty="0" smtClean="0"/>
              <a:t>საპროექტო ტერიტორია მდებარეობს ოზურგეთის</a:t>
            </a:r>
            <a:r>
              <a:rPr lang="ka-GE" sz="1100" dirty="0"/>
              <a:t> </a:t>
            </a:r>
            <a:r>
              <a:rPr lang="ka-GE" sz="1100" dirty="0" smtClean="0"/>
              <a:t>მუნიციპალიტეტში, </a:t>
            </a:r>
            <a:r>
              <a:rPr lang="ka-GE" sz="1100" dirty="0" err="1" smtClean="0"/>
              <a:t>სოფ</a:t>
            </a:r>
            <a:r>
              <a:rPr lang="ka-GE" sz="1100" dirty="0"/>
              <a:t>. ნატანებში. საქმიანობისთვის შერჩეული ნაკვეთის </a:t>
            </a:r>
            <a:r>
              <a:rPr lang="ka-GE" sz="1100" dirty="0" smtClean="0"/>
              <a:t>საკადასტრო ინფორმაცია </a:t>
            </a:r>
            <a:r>
              <a:rPr lang="ka-GE" sz="1100" dirty="0"/>
              <a:t>ასეთია</a:t>
            </a:r>
            <a:r>
              <a:rPr lang="ka-GE" sz="1100" dirty="0" smtClean="0"/>
              <a:t>:</a:t>
            </a:r>
          </a:p>
          <a:p>
            <a:pPr algn="just"/>
            <a:endParaRPr lang="ka-GE" sz="1050" dirty="0"/>
          </a:p>
          <a:p>
            <a:pPr marL="171450" indent="-171450" algn="just">
              <a:buFont typeface="Arial" panose="020B0604020202020204" pitchFamily="34" charset="0"/>
              <a:buChar char="•"/>
            </a:pPr>
            <a:r>
              <a:rPr lang="ka-GE" sz="1100" b="1" dirty="0" smtClean="0"/>
              <a:t>საკ</a:t>
            </a:r>
            <a:r>
              <a:rPr lang="ka-GE" sz="1100" b="1" dirty="0"/>
              <a:t>. კოდი</a:t>
            </a:r>
            <a:r>
              <a:rPr lang="ka-GE" sz="1100" b="1" dirty="0" smtClean="0"/>
              <a:t>: </a:t>
            </a:r>
            <a:r>
              <a:rPr lang="ka-GE" sz="1100" dirty="0" smtClean="0"/>
              <a:t>26.01.71.014</a:t>
            </a:r>
            <a:endParaRPr lang="ka-GE" sz="1100" dirty="0"/>
          </a:p>
          <a:p>
            <a:pPr marL="171450" indent="-171450" algn="just">
              <a:buFont typeface="Arial" panose="020B0604020202020204" pitchFamily="34" charset="0"/>
              <a:buChar char="•"/>
            </a:pPr>
            <a:r>
              <a:rPr lang="ka-GE" sz="1100" b="1" dirty="0"/>
              <a:t>ნაკვეთის ტიპი</a:t>
            </a:r>
            <a:r>
              <a:rPr lang="ka-GE" sz="1100" b="1" dirty="0" smtClean="0"/>
              <a:t>: </a:t>
            </a:r>
            <a:r>
              <a:rPr lang="ka-GE" sz="1100" dirty="0" smtClean="0"/>
              <a:t>არასასოფლო-სამეურნეო</a:t>
            </a:r>
            <a:endParaRPr lang="ka-GE" sz="1100" dirty="0"/>
          </a:p>
          <a:p>
            <a:pPr marL="171450" indent="-171450" algn="just">
              <a:buFont typeface="Arial" panose="020B0604020202020204" pitchFamily="34" charset="0"/>
              <a:buChar char="•"/>
            </a:pPr>
            <a:r>
              <a:rPr lang="ka-GE" sz="1100" b="1" dirty="0" smtClean="0"/>
              <a:t>ფართობი: </a:t>
            </a:r>
            <a:r>
              <a:rPr lang="ka-GE" sz="1100" dirty="0" smtClean="0"/>
              <a:t>100002 </a:t>
            </a:r>
            <a:r>
              <a:rPr lang="ka-GE" sz="1100" dirty="0" err="1" smtClean="0"/>
              <a:t>კვ.მ</a:t>
            </a:r>
            <a:r>
              <a:rPr lang="ka-GE" sz="1100" dirty="0" smtClean="0"/>
              <a:t> (საქმიანობისთვის </a:t>
            </a:r>
            <a:r>
              <a:rPr lang="ka-GE" sz="1100" dirty="0"/>
              <a:t>გამოყენებული იქნება მთლიანი </a:t>
            </a:r>
            <a:r>
              <a:rPr lang="ka-GE" sz="1100" dirty="0" smtClean="0"/>
              <a:t>ფართობის ნაწილი</a:t>
            </a:r>
            <a:r>
              <a:rPr lang="ka-GE" sz="1100" dirty="0"/>
              <a:t>)</a:t>
            </a:r>
          </a:p>
          <a:p>
            <a:pPr marL="171450" indent="-171450" algn="just">
              <a:buFont typeface="Arial" panose="020B0604020202020204" pitchFamily="34" charset="0"/>
              <a:buChar char="•"/>
            </a:pPr>
            <a:r>
              <a:rPr lang="ka-GE" sz="1100" b="1" dirty="0"/>
              <a:t>მესაკუთრეები</a:t>
            </a:r>
            <a:r>
              <a:rPr lang="ka-GE" sz="1100" b="1" dirty="0" smtClean="0"/>
              <a:t>: </a:t>
            </a:r>
            <a:r>
              <a:rPr lang="ka-GE" sz="1100" dirty="0" smtClean="0"/>
              <a:t>სახელმწიფო საკუთრება</a:t>
            </a:r>
          </a:p>
          <a:p>
            <a:pPr marL="171450" indent="-171450" algn="just">
              <a:buFont typeface="Arial" panose="020B0604020202020204" pitchFamily="34" charset="0"/>
              <a:buChar char="•"/>
            </a:pPr>
            <a:r>
              <a:rPr lang="ka-GE" sz="1100" dirty="0"/>
              <a:t>ინერტული მასალების სამსხვრევ-დამხარისხებელი </a:t>
            </a:r>
            <a:r>
              <a:rPr lang="ka-GE" sz="1100" dirty="0" smtClean="0"/>
              <a:t>საამქრო განლაგდება ზემოაღნიშნული </a:t>
            </a:r>
            <a:r>
              <a:rPr lang="ka-GE" sz="1100" dirty="0"/>
              <a:t>ნაკვეთის ჩრდილოეთ ნაწილში, დაახლოებით 2700 </a:t>
            </a:r>
            <a:r>
              <a:rPr lang="ka-GE" sz="1100" dirty="0" err="1" smtClean="0"/>
              <a:t>კვ.მ</a:t>
            </a:r>
            <a:r>
              <a:rPr lang="ka-GE" sz="1100" dirty="0" smtClean="0"/>
              <a:t>  ფართობზე</a:t>
            </a:r>
          </a:p>
          <a:p>
            <a:pPr marL="171450" indent="-171450" algn="just">
              <a:buFont typeface="Arial" panose="020B0604020202020204" pitchFamily="34" charset="0"/>
              <a:buChar char="•"/>
            </a:pPr>
            <a:r>
              <a:rPr lang="ka-GE" sz="1100" dirty="0"/>
              <a:t>ბეტონის და ასფალტის საამქროები განთავსდება ნაკვეთის სამხრეთ </a:t>
            </a:r>
            <a:r>
              <a:rPr lang="ka-GE" sz="1100" dirty="0" smtClean="0"/>
              <a:t>ნაწილში, დაახლოებით </a:t>
            </a:r>
            <a:r>
              <a:rPr lang="ka-GE" sz="1100" dirty="0"/>
              <a:t>3000 </a:t>
            </a:r>
            <a:r>
              <a:rPr lang="ka-GE" sz="1100" dirty="0" smtClean="0"/>
              <a:t>კვ. მ ფართობზე</a:t>
            </a:r>
          </a:p>
          <a:p>
            <a:pPr marL="171450" indent="-171450" algn="just">
              <a:buFont typeface="Arial" panose="020B0604020202020204" pitchFamily="34" charset="0"/>
              <a:buChar char="•"/>
            </a:pPr>
            <a:endParaRPr lang="ka-GE" sz="1100" dirty="0"/>
          </a:p>
          <a:p>
            <a:pPr marL="171450" indent="-171450" algn="just">
              <a:buFont typeface="Arial" panose="020B0604020202020204" pitchFamily="34" charset="0"/>
              <a:buChar char="•"/>
            </a:pPr>
            <a:endParaRPr lang="ka-GE" sz="1100" dirty="0" smtClean="0"/>
          </a:p>
          <a:p>
            <a:pPr algn="just"/>
            <a:r>
              <a:rPr lang="ka-GE" sz="1100" dirty="0"/>
              <a:t>შერჩეული ნაკვეთის გარშემო წარმოდგენილია სასოფლო-სამეურნეო სავარგულები. </a:t>
            </a:r>
            <a:r>
              <a:rPr lang="ka-GE" sz="1100" dirty="0" smtClean="0"/>
              <a:t>ორივე მოედნის </a:t>
            </a:r>
            <a:r>
              <a:rPr lang="ka-GE" sz="1100" dirty="0" err="1"/>
              <a:t>მიმდებარედ</a:t>
            </a:r>
            <a:r>
              <a:rPr lang="ka-GE" sz="1100" dirty="0"/>
              <a:t> მნიშვნელოვანი საწარმოო ობიექტები წარმოდგენილი არ არის.</a:t>
            </a:r>
          </a:p>
          <a:p>
            <a:pPr algn="just"/>
            <a:r>
              <a:rPr lang="ka-GE" sz="1100" b="1" dirty="0"/>
              <a:t>უახლოესი საცხოვრებელი სახლები მდებარეობს </a:t>
            </a:r>
            <a:r>
              <a:rPr lang="ka-GE" sz="1100" b="1" dirty="0" err="1"/>
              <a:t>სოფ</a:t>
            </a:r>
            <a:r>
              <a:rPr lang="ka-GE" sz="1100" b="1" dirty="0"/>
              <a:t>. ნატანებში. დაშორება შეადგენს:</a:t>
            </a:r>
          </a:p>
          <a:p>
            <a:pPr marL="171450" indent="-171450" algn="just">
              <a:buFont typeface="Arial" panose="020B0604020202020204" pitchFamily="34" charset="0"/>
              <a:buChar char="•"/>
            </a:pPr>
            <a:r>
              <a:rPr lang="ka-GE" sz="1100" dirty="0" smtClean="0"/>
              <a:t>საწარმოო </a:t>
            </a:r>
            <a:r>
              <a:rPr lang="ka-GE" sz="1100" dirty="0"/>
              <a:t>უბანი 1-დან, ჩრდილო-აღმოსავლეთით 500 მ და მეტი მანძილით;</a:t>
            </a:r>
          </a:p>
          <a:p>
            <a:pPr marL="171450" indent="-171450" algn="just">
              <a:buFont typeface="Arial" panose="020B0604020202020204" pitchFamily="34" charset="0"/>
              <a:buChar char="•"/>
            </a:pPr>
            <a:r>
              <a:rPr lang="ka-GE" sz="1100" dirty="0" smtClean="0"/>
              <a:t>საწარმოო </a:t>
            </a:r>
            <a:r>
              <a:rPr lang="ka-GE" sz="1100" dirty="0"/>
              <a:t>უბანი 1-დან და </a:t>
            </a:r>
            <a:r>
              <a:rPr lang="ka-GE" sz="1100" dirty="0" err="1"/>
              <a:t>საწამოო</a:t>
            </a:r>
            <a:r>
              <a:rPr lang="ka-GE" sz="1100" dirty="0"/>
              <a:t> უბანი 2-დან აღმოსავლეთით 705 და 810 მ მანძილის</a:t>
            </a:r>
          </a:p>
          <a:p>
            <a:pPr marL="171450" indent="-171450" algn="just">
              <a:buFont typeface="Arial" panose="020B0604020202020204" pitchFamily="34" charset="0"/>
              <a:buChar char="•"/>
            </a:pPr>
            <a:r>
              <a:rPr lang="ka-GE" sz="1100" dirty="0"/>
              <a:t>დაშორებით;</a:t>
            </a:r>
          </a:p>
          <a:p>
            <a:pPr marL="171450" indent="-171450" algn="just">
              <a:buFont typeface="Arial" panose="020B0604020202020204" pitchFamily="34" charset="0"/>
              <a:buChar char="•"/>
            </a:pPr>
            <a:r>
              <a:rPr lang="ka-GE" sz="1100" dirty="0" err="1" smtClean="0"/>
              <a:t>საწამოო</a:t>
            </a:r>
            <a:r>
              <a:rPr lang="ka-GE" sz="1100" dirty="0" smtClean="0"/>
              <a:t> </a:t>
            </a:r>
            <a:r>
              <a:rPr lang="ka-GE" sz="1100" dirty="0"/>
              <a:t>უბანი 2-დან სამხრეთით 520 მ მანძილის დაშორებით.</a:t>
            </a:r>
            <a:endParaRPr lang="ka-GE" sz="1100" dirty="0" smtClean="0"/>
          </a:p>
        </p:txBody>
      </p:sp>
    </p:spTree>
    <p:extLst>
      <p:ext uri="{BB962C8B-B14F-4D97-AF65-F5344CB8AC3E}">
        <p14:creationId xmlns:p14="http://schemas.microsoft.com/office/powerpoint/2010/main" val="166941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2261" y="772021"/>
            <a:ext cx="11182350" cy="646331"/>
          </a:xfrm>
          <a:prstGeom prst="rect">
            <a:avLst/>
          </a:prstGeom>
        </p:spPr>
        <p:txBody>
          <a:bodyPr wrap="square">
            <a:spAutoFit/>
          </a:bodyPr>
          <a:lstStyle/>
          <a:p>
            <a:pPr algn="just"/>
            <a:r>
              <a:rPr lang="ka-GE" dirty="0">
                <a:ea typeface="Calibri"/>
                <a:cs typeface="Sylfaen"/>
              </a:rPr>
              <a:t>საქმიანობის სპეციფიურობიდან გამომდინარე წინამდებარე დოკუმენტში </a:t>
            </a:r>
            <a:r>
              <a:rPr lang="ka-GE" dirty="0" smtClean="0">
                <a:ea typeface="Calibri"/>
                <a:cs typeface="Sylfaen"/>
              </a:rPr>
              <a:t>წარმოდგენილია</a:t>
            </a:r>
            <a:r>
              <a:rPr lang="ka-GE" dirty="0" smtClean="0">
                <a:ea typeface="Calibri"/>
                <a:cs typeface="Sylfaen"/>
              </a:rPr>
              <a:t> </a:t>
            </a:r>
            <a:r>
              <a:rPr lang="ka-GE" dirty="0">
                <a:ea typeface="Calibri"/>
                <a:cs typeface="Sylfaen"/>
              </a:rPr>
              <a:t>საქმიანობის არაქმედების, ადგილმდებარეობის და ტექნოლოგიურ ალტერნატივებს. </a:t>
            </a:r>
            <a:endParaRPr lang="en-US" dirty="0">
              <a:effectLst/>
              <a:latin typeface="Sylfaen"/>
              <a:ea typeface="Calibri"/>
              <a:cs typeface="Arial"/>
            </a:endParaRPr>
          </a:p>
        </p:txBody>
      </p:sp>
      <p:sp>
        <p:nvSpPr>
          <p:cNvPr id="4" name="Rectangle 3"/>
          <p:cNvSpPr/>
          <p:nvPr/>
        </p:nvSpPr>
        <p:spPr>
          <a:xfrm>
            <a:off x="-152691" y="174562"/>
            <a:ext cx="6308561" cy="369332"/>
          </a:xfrm>
          <a:prstGeom prst="rect">
            <a:avLst/>
          </a:prstGeom>
        </p:spPr>
        <p:txBody>
          <a:bodyPr wrap="square">
            <a:spAutoFit/>
          </a:bodyPr>
          <a:lstStyle/>
          <a:p>
            <a:pPr marR="0" lvl="1">
              <a:spcBef>
                <a:spcPts val="0"/>
              </a:spcBef>
              <a:spcAft>
                <a:spcPts val="600"/>
              </a:spcAft>
            </a:pPr>
            <a:r>
              <a:rPr lang="ka-GE" b="1" dirty="0">
                <a:ea typeface="Times New Roman"/>
                <a:cs typeface="Times New Roman"/>
              </a:rPr>
              <a:t>ალტერნატიული </a:t>
            </a:r>
            <a:r>
              <a:rPr lang="ka-GE" b="1" dirty="0" smtClean="0">
                <a:ea typeface="Times New Roman"/>
                <a:cs typeface="Times New Roman"/>
              </a:rPr>
              <a:t> ვარიანტები</a:t>
            </a:r>
            <a:endParaRPr lang="en-US" b="1" dirty="0">
              <a:effectLst/>
              <a:latin typeface="Sylfaen"/>
              <a:ea typeface="Times New Roman"/>
              <a:cs typeface="Times New Roman"/>
            </a:endParaRPr>
          </a:p>
        </p:txBody>
      </p:sp>
      <p:sp>
        <p:nvSpPr>
          <p:cNvPr id="2" name="Rectangle 1"/>
          <p:cNvSpPr/>
          <p:nvPr/>
        </p:nvSpPr>
        <p:spPr>
          <a:xfrm>
            <a:off x="132261" y="1562258"/>
            <a:ext cx="8526382" cy="369332"/>
          </a:xfrm>
          <a:prstGeom prst="rect">
            <a:avLst/>
          </a:prstGeom>
        </p:spPr>
        <p:txBody>
          <a:bodyPr wrap="square">
            <a:spAutoFit/>
          </a:bodyPr>
          <a:lstStyle/>
          <a:p>
            <a:r>
              <a:rPr lang="ka-GE" b="1" i="1" dirty="0">
                <a:ea typeface="Calibri"/>
                <a:cs typeface="Arial"/>
              </a:rPr>
              <a:t>საქმიანობის განხორციელების ადგილის ალტერნატიული ვარიანტები</a:t>
            </a:r>
            <a:endParaRPr lang="en-US" b="1" dirty="0"/>
          </a:p>
        </p:txBody>
      </p:sp>
      <p:pic>
        <p:nvPicPr>
          <p:cNvPr id="15" name="Picture 14"/>
          <p:cNvPicPr/>
          <p:nvPr/>
        </p:nvPicPr>
        <p:blipFill>
          <a:blip r:embed="rId2"/>
          <a:stretch>
            <a:fillRect/>
          </a:stretch>
        </p:blipFill>
        <p:spPr>
          <a:xfrm>
            <a:off x="275807" y="2221978"/>
            <a:ext cx="7701244" cy="4509748"/>
          </a:xfrm>
          <a:prstGeom prst="rect">
            <a:avLst/>
          </a:prstGeom>
        </p:spPr>
      </p:pic>
      <p:sp>
        <p:nvSpPr>
          <p:cNvPr id="5" name="TextBox 4"/>
          <p:cNvSpPr txBox="1"/>
          <p:nvPr/>
        </p:nvSpPr>
        <p:spPr>
          <a:xfrm>
            <a:off x="8055429" y="2221978"/>
            <a:ext cx="3065418" cy="4185761"/>
          </a:xfrm>
          <a:prstGeom prst="rect">
            <a:avLst/>
          </a:prstGeom>
          <a:noFill/>
        </p:spPr>
        <p:txBody>
          <a:bodyPr wrap="square" rtlCol="0">
            <a:spAutoFit/>
          </a:bodyPr>
          <a:lstStyle/>
          <a:p>
            <a:pPr algn="just"/>
            <a:r>
              <a:rPr lang="ka-GE" sz="1400" dirty="0"/>
              <a:t>პოტენციურ ალტერნატიულ </a:t>
            </a:r>
            <a:r>
              <a:rPr lang="ka-GE" sz="1400" dirty="0" smtClean="0"/>
              <a:t>ტერიტორიად განიხილებოდა შერჩეული ადგილის აღმოსავლეთით, დაახლოებით </a:t>
            </a:r>
            <a:r>
              <a:rPr lang="ka-GE" sz="1400" dirty="0"/>
              <a:t>1,6-1,8 კმ მანძილით დაშორებული, ერთმანეთის </a:t>
            </a:r>
            <a:r>
              <a:rPr lang="ka-GE" sz="1400" dirty="0" smtClean="0"/>
              <a:t>მომიჯნავედ არსებული </a:t>
            </a:r>
            <a:r>
              <a:rPr lang="ka-GE" sz="1400" dirty="0"/>
              <a:t>ორი </a:t>
            </a:r>
            <a:r>
              <a:rPr lang="ka-GE" sz="1400" dirty="0" smtClean="0"/>
              <a:t>ნაკვეთი. შერჩეულ </a:t>
            </a:r>
            <a:r>
              <a:rPr lang="ka-GE" sz="1400" dirty="0"/>
              <a:t>ნაკვეთებთან </a:t>
            </a:r>
            <a:r>
              <a:rPr lang="ka-GE" sz="1400" dirty="0" smtClean="0"/>
              <a:t>შედარებით ალტერნატიული </a:t>
            </a:r>
            <a:r>
              <a:rPr lang="ka-GE" sz="1400" dirty="0"/>
              <a:t>ტერიტორიების უარყოფითი მხარეებია:</a:t>
            </a:r>
          </a:p>
          <a:p>
            <a:pPr algn="just"/>
            <a:r>
              <a:rPr lang="ka-GE" sz="1400" dirty="0"/>
              <a:t>მოსახლეობის სიახლოვე, ინერტული მასალების და მზა პროდუქციის ტრანსპორტირების </a:t>
            </a:r>
            <a:r>
              <a:rPr lang="ka-GE" sz="1400" dirty="0" smtClean="0"/>
              <a:t>შორი მანძილი</a:t>
            </a:r>
            <a:r>
              <a:rPr lang="ka-GE" sz="1400" dirty="0"/>
              <a:t>, ასევე მისასვლელი გზების შედარებით გაუმართავი მდგომარეობა. ასევე </a:t>
            </a:r>
            <a:r>
              <a:rPr lang="ka-GE" sz="1400" dirty="0"/>
              <a:t>გარკვეულ სირთულეებთან იქნება დაკავშირებული ნაკვეთების ელექტროენერგიით მომარაგება</a:t>
            </a:r>
            <a:r>
              <a:rPr lang="ka-GE" sz="1400" dirty="0" smtClean="0"/>
              <a:t>.</a:t>
            </a:r>
            <a:endParaRPr lang="en-US" sz="1100" dirty="0"/>
          </a:p>
        </p:txBody>
      </p:sp>
    </p:spTree>
    <p:extLst>
      <p:ext uri="{BB962C8B-B14F-4D97-AF65-F5344CB8AC3E}">
        <p14:creationId xmlns:p14="http://schemas.microsoft.com/office/powerpoint/2010/main" val="88441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027715" y="282293"/>
            <a:ext cx="4019550" cy="646331"/>
          </a:xfrm>
          <a:prstGeom prst="rect">
            <a:avLst/>
          </a:prstGeom>
        </p:spPr>
        <p:txBody>
          <a:bodyPr wrap="square">
            <a:spAutoFit/>
          </a:bodyPr>
          <a:lstStyle/>
          <a:p>
            <a:pPr algn="ctr"/>
            <a:r>
              <a:rPr lang="ka-GE" dirty="0" smtClean="0">
                <a:ea typeface="Calibri"/>
                <a:cs typeface="Times New Roman"/>
              </a:rPr>
              <a:t>საპროექტო ტერიტორიის</a:t>
            </a:r>
          </a:p>
          <a:p>
            <a:pPr algn="ctr"/>
            <a:r>
              <a:rPr lang="ka-GE" dirty="0" smtClean="0">
                <a:ea typeface="Calibri"/>
                <a:cs typeface="Times New Roman"/>
              </a:rPr>
              <a:t> ხედები</a:t>
            </a:r>
            <a:endParaRPr lang="en-US" dirty="0"/>
          </a:p>
        </p:txBody>
      </p:sp>
      <p:pic>
        <p:nvPicPr>
          <p:cNvPr id="10" name="Picture 9" descr="C:\Users\giorgi\Downloads\asfaltis qarxana shekvetili\Suratebi\68585646_481776342677172_8202230578544640000_n.jpg"/>
          <p:cNvPicPr/>
          <p:nvPr/>
        </p:nvPicPr>
        <p:blipFill rotWithShape="1">
          <a:blip r:embed="rId3" cstate="print">
            <a:extLst>
              <a:ext uri="{28A0092B-C50C-407E-A947-70E740481C1C}">
                <a14:useLocalDpi xmlns:a14="http://schemas.microsoft.com/office/drawing/2010/main" val="0"/>
              </a:ext>
            </a:extLst>
          </a:blip>
          <a:srcRect/>
          <a:stretch/>
        </p:blipFill>
        <p:spPr bwMode="auto">
          <a:xfrm>
            <a:off x="1366747" y="1504881"/>
            <a:ext cx="3817303" cy="2336093"/>
          </a:xfrm>
          <a:prstGeom prst="rect">
            <a:avLst/>
          </a:prstGeom>
          <a:noFill/>
          <a:ln>
            <a:noFill/>
          </a:ln>
          <a:extLst>
            <a:ext uri="{53640926-AAD7-44D8-BBD7-CCE9431645EC}">
              <a14:shadowObscured xmlns:a14="http://schemas.microsoft.com/office/drawing/2010/main"/>
            </a:ext>
          </a:extLst>
        </p:spPr>
      </p:pic>
      <p:pic>
        <p:nvPicPr>
          <p:cNvPr id="11" name="Picture 10" descr="C:\Users\giorgi\Downloads\asfaltis qarxana shekvetili\Suratebi\68595734_509136939859445_1018255278941929472_n.jpg"/>
          <p:cNvPicPr/>
          <p:nvPr/>
        </p:nvPicPr>
        <p:blipFill rotWithShape="1">
          <a:blip r:embed="rId4" cstate="print">
            <a:extLst>
              <a:ext uri="{28A0092B-C50C-407E-A947-70E740481C1C}">
                <a14:useLocalDpi xmlns:a14="http://schemas.microsoft.com/office/drawing/2010/main" val="0"/>
              </a:ext>
            </a:extLst>
          </a:blip>
          <a:srcRect/>
          <a:stretch/>
        </p:blipFill>
        <p:spPr bwMode="auto">
          <a:xfrm>
            <a:off x="6795658" y="1538853"/>
            <a:ext cx="3973740" cy="2336093"/>
          </a:xfrm>
          <a:prstGeom prst="rect">
            <a:avLst/>
          </a:prstGeom>
          <a:noFill/>
          <a:ln>
            <a:noFill/>
          </a:ln>
          <a:extLst>
            <a:ext uri="{53640926-AAD7-44D8-BBD7-CCE9431645EC}">
              <a14:shadowObscured xmlns:a14="http://schemas.microsoft.com/office/drawing/2010/main"/>
            </a:ext>
          </a:extLst>
        </p:spPr>
      </p:pic>
      <p:pic>
        <p:nvPicPr>
          <p:cNvPr id="12" name="Picture 11" descr="C:\Users\giorgi\Downloads\asfaltis qarxana shekvetili\Suratebi\68768451_581936935881700_8728826459893792768_n.jpg"/>
          <p:cNvPicPr/>
          <p:nvPr/>
        </p:nvPicPr>
        <p:blipFill rotWithShape="1">
          <a:blip r:embed="rId5" cstate="print">
            <a:extLst>
              <a:ext uri="{28A0092B-C50C-407E-A947-70E740481C1C}">
                <a14:useLocalDpi xmlns:a14="http://schemas.microsoft.com/office/drawing/2010/main" val="0"/>
              </a:ext>
            </a:extLst>
          </a:blip>
          <a:srcRect/>
          <a:stretch/>
        </p:blipFill>
        <p:spPr bwMode="auto">
          <a:xfrm>
            <a:off x="1366747" y="4296727"/>
            <a:ext cx="3817303" cy="2305368"/>
          </a:xfrm>
          <a:prstGeom prst="rect">
            <a:avLst/>
          </a:prstGeom>
          <a:noFill/>
          <a:ln>
            <a:noFill/>
          </a:ln>
          <a:extLst>
            <a:ext uri="{53640926-AAD7-44D8-BBD7-CCE9431645EC}">
              <a14:shadowObscured xmlns:a14="http://schemas.microsoft.com/office/drawing/2010/main"/>
            </a:ext>
          </a:extLst>
        </p:spPr>
      </p:pic>
      <p:pic>
        <p:nvPicPr>
          <p:cNvPr id="14" name="Picture 13" descr="C:\Users\giorgi\Downloads\asfaltis qarxana shekvetili\Suratebi\69513829_547228312479510_7281411069413687296_n.jpg"/>
          <p:cNvPicPr/>
          <p:nvPr/>
        </p:nvPicPr>
        <p:blipFill rotWithShape="1">
          <a:blip r:embed="rId6" cstate="print">
            <a:extLst>
              <a:ext uri="{28A0092B-C50C-407E-A947-70E740481C1C}">
                <a14:useLocalDpi xmlns:a14="http://schemas.microsoft.com/office/drawing/2010/main" val="0"/>
              </a:ext>
            </a:extLst>
          </a:blip>
          <a:srcRect/>
          <a:stretch/>
        </p:blipFill>
        <p:spPr bwMode="auto">
          <a:xfrm>
            <a:off x="6795658" y="4364672"/>
            <a:ext cx="3973740" cy="216947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5244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1285765" y="260807"/>
            <a:ext cx="8229600" cy="405943"/>
          </a:xfrm>
        </p:spPr>
        <p:txBody>
          <a:bodyPr>
            <a:noAutofit/>
          </a:bodyPr>
          <a:lstStyle/>
          <a:p>
            <a:r>
              <a:rPr lang="ka-GE" sz="2000" b="0" i="1" dirty="0">
                <a:solidFill>
                  <a:schemeClr val="tx1"/>
                </a:solidFill>
              </a:rPr>
              <a:t>ასფალტის ქარხნის და ბეტონის ქარხნის საწარმოო მოედნის გეგმა</a:t>
            </a:r>
            <a:endParaRPr lang="en-US" sz="800" b="0" dirty="0">
              <a:solidFill>
                <a:schemeClr val="tx1"/>
              </a:solidFill>
            </a:endParaRPr>
          </a:p>
        </p:txBody>
      </p:sp>
      <p:pic>
        <p:nvPicPr>
          <p:cNvPr id="8" name="Picture 7"/>
          <p:cNvPicPr/>
          <p:nvPr/>
        </p:nvPicPr>
        <p:blipFill rotWithShape="1">
          <a:blip r:embed="rId2"/>
          <a:srcRect t="3144" b="1045"/>
          <a:stretch/>
        </p:blipFill>
        <p:spPr bwMode="auto">
          <a:xfrm>
            <a:off x="1910422" y="1244057"/>
            <a:ext cx="8304731" cy="54952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155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43CBB18-98CE-447A-BD4C-4BE2EDBCC82C}" type="datetime1">
              <a:rPr lang="ka-GE" smtClean="0"/>
              <a:t>30.03.2020</a:t>
            </a:fld>
            <a:endParaRPr lang="en-US" dirty="0"/>
          </a:p>
        </p:txBody>
      </p:sp>
      <p:pic>
        <p:nvPicPr>
          <p:cNvPr id="6" name="Picture 5"/>
          <p:cNvPicPr/>
          <p:nvPr/>
        </p:nvPicPr>
        <p:blipFill>
          <a:blip r:embed="rId2"/>
          <a:stretch>
            <a:fillRect/>
          </a:stretch>
        </p:blipFill>
        <p:spPr>
          <a:xfrm>
            <a:off x="3162844" y="803365"/>
            <a:ext cx="5563145" cy="5728064"/>
          </a:xfrm>
          <a:prstGeom prst="rect">
            <a:avLst/>
          </a:prstGeom>
        </p:spPr>
      </p:pic>
      <p:sp>
        <p:nvSpPr>
          <p:cNvPr id="8" name="Rectangle 7"/>
          <p:cNvSpPr/>
          <p:nvPr/>
        </p:nvSpPr>
        <p:spPr>
          <a:xfrm>
            <a:off x="1175657" y="515035"/>
            <a:ext cx="9945097" cy="369332"/>
          </a:xfrm>
          <a:prstGeom prst="rect">
            <a:avLst/>
          </a:prstGeom>
        </p:spPr>
        <p:txBody>
          <a:bodyPr wrap="square">
            <a:spAutoFit/>
          </a:bodyPr>
          <a:lstStyle/>
          <a:p>
            <a:r>
              <a:rPr lang="ka-GE" dirty="0"/>
              <a:t>სამსხვრევ-დამხარისხებელი საამქროს განთავსების მოედნის გეგმა</a:t>
            </a:r>
            <a:endParaRPr lang="en-US" dirty="0"/>
          </a:p>
        </p:txBody>
      </p:sp>
    </p:spTree>
    <p:extLst>
      <p:ext uri="{BB962C8B-B14F-4D97-AF65-F5344CB8AC3E}">
        <p14:creationId xmlns:p14="http://schemas.microsoft.com/office/powerpoint/2010/main" val="315126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4766" y="372733"/>
            <a:ext cx="10633165" cy="1077218"/>
          </a:xfrm>
          <a:prstGeom prst="rect">
            <a:avLst/>
          </a:prstGeom>
        </p:spPr>
        <p:txBody>
          <a:bodyPr wrap="square">
            <a:spAutoFit/>
          </a:bodyPr>
          <a:lstStyle/>
          <a:p>
            <a:r>
              <a:rPr lang="ka-GE" sz="1600" dirty="0" smtClean="0"/>
              <a:t>დაგეგ</a:t>
            </a:r>
            <a:r>
              <a:rPr lang="ka-GE" sz="1600" dirty="0" smtClean="0"/>
              <a:t>მილი</a:t>
            </a:r>
            <a:r>
              <a:rPr lang="ka-GE" sz="1600" dirty="0" smtClean="0"/>
              <a:t> </a:t>
            </a:r>
            <a:r>
              <a:rPr lang="ka-GE" sz="1600" dirty="0"/>
              <a:t>საწარმოს ფუნქციაა მოამზადოს ასფალტისა და ბეტონის პროდუქცია საგზაო ინფრასტრუქტურის მოსაწყობად (განთავსდება ერთ მოედანზე). პარალელურად მეორე მოედანზე მოეწყობა ინერტული მასალებით უზრუნველყოფის წარმოება (სამსხვრევ-დამხარისხებელი კომპლექსი). აღნიშნული ობიექტები ტექნოლოგიურ კავშირში იქნება ერთმანეთთან.</a:t>
            </a:r>
            <a:endParaRPr lang="en-US" sz="1600" dirty="0"/>
          </a:p>
        </p:txBody>
      </p:sp>
      <p:sp>
        <p:nvSpPr>
          <p:cNvPr id="3" name="Rectangle 2"/>
          <p:cNvSpPr/>
          <p:nvPr/>
        </p:nvSpPr>
        <p:spPr>
          <a:xfrm>
            <a:off x="574766" y="1771009"/>
            <a:ext cx="10820400" cy="3539430"/>
          </a:xfrm>
          <a:prstGeom prst="rect">
            <a:avLst/>
          </a:prstGeom>
        </p:spPr>
        <p:txBody>
          <a:bodyPr wrap="square">
            <a:spAutoFit/>
          </a:bodyPr>
          <a:lstStyle/>
          <a:p>
            <a:r>
              <a:rPr lang="ka-GE" sz="1600" dirty="0"/>
              <a:t>დაგეგმილია თანამედროვე ტიპის ასფალტის ქარხნის მოწყობა (მარკა: </a:t>
            </a:r>
            <a:r>
              <a:rPr lang="en-US" sz="1600" dirty="0"/>
              <a:t>BENNINGHOVEN). </a:t>
            </a:r>
            <a:r>
              <a:rPr lang="ka-GE" sz="1600" dirty="0"/>
              <a:t>იგი წარმოადგენს მობილური ტიპის ქარხანას. შესაბამისად შერჩეულ ტერიტორიაზე მისი შემოტანა და მოწყობა მნიშვნელოვანი მოცულობის სამშენებლო სამუშაოებს არ საჭიროებს. ძირითადად გათვალისწინებულია სამონტაჟო სამუშაოები. ქარხნის შემადგენლობაში შევა შემდეგი ობიექტები:</a:t>
            </a:r>
          </a:p>
          <a:p>
            <a:r>
              <a:rPr lang="ka-GE" sz="1600" dirty="0"/>
              <a:t>•	ინერტული მასალების მიმღები ბუნკერები;</a:t>
            </a:r>
          </a:p>
          <a:p>
            <a:r>
              <a:rPr lang="ka-GE" sz="1600" dirty="0"/>
              <a:t>•	საშრობი დოლი;</a:t>
            </a:r>
          </a:p>
          <a:p>
            <a:r>
              <a:rPr lang="ka-GE" sz="1600" dirty="0"/>
              <a:t>•	ცხელი შემავსებლის ელევატორი;</a:t>
            </a:r>
          </a:p>
          <a:p>
            <a:r>
              <a:rPr lang="ka-GE" sz="1600" dirty="0"/>
              <a:t>•	ასფალტშემრევი აგრეგატი;</a:t>
            </a:r>
          </a:p>
          <a:p>
            <a:r>
              <a:rPr lang="ka-GE" sz="1600" dirty="0"/>
              <a:t>•	მინერალური ფხვნილის მიწოდების სისტემა;</a:t>
            </a:r>
          </a:p>
          <a:p>
            <a:r>
              <a:rPr lang="ka-GE" sz="1600" dirty="0"/>
              <a:t>•	ასფალტის დამზადების პროცესში წარმოქმნილი აირების გაწმენდის სისტემა (მტვერდამჭერი კამერა ქსოვილის ფილტრებით);</a:t>
            </a:r>
          </a:p>
          <a:p>
            <a:r>
              <a:rPr lang="ka-GE" sz="1600" dirty="0"/>
              <a:t>•	ბიტუმის საცავები</a:t>
            </a:r>
            <a:r>
              <a:rPr lang="ka-GE" sz="1600" dirty="0" smtClean="0"/>
              <a:t>;</a:t>
            </a:r>
          </a:p>
          <a:p>
            <a:endParaRPr lang="ka-GE" sz="1600" dirty="0"/>
          </a:p>
          <a:p>
            <a:r>
              <a:rPr lang="ka-GE" sz="1600" dirty="0"/>
              <a:t>ქარხნის შემადგენლობაში ასევე შედის მიმწოდებელი კონვეირები.</a:t>
            </a:r>
          </a:p>
        </p:txBody>
      </p:sp>
    </p:spTree>
    <p:extLst>
      <p:ext uri="{BB962C8B-B14F-4D97-AF65-F5344CB8AC3E}">
        <p14:creationId xmlns:p14="http://schemas.microsoft.com/office/powerpoint/2010/main" val="68308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2.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TM03457515[[fn=View]]</Template>
  <TotalTime>439</TotalTime>
  <Words>1386</Words>
  <Application>Microsoft Office PowerPoint</Application>
  <PresentationFormat>Widescreen</PresentationFormat>
  <Paragraphs>153</Paragraphs>
  <Slides>16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BalavMtavr</vt:lpstr>
      <vt:lpstr>Calibri</vt:lpstr>
      <vt:lpstr>Calibri Light</vt:lpstr>
      <vt:lpstr>Century Schoolbook</vt:lpstr>
      <vt:lpstr>Georgia</vt:lpstr>
      <vt:lpstr>Sylfaen</vt:lpstr>
      <vt:lpstr>Symbol</vt:lpstr>
      <vt:lpstr>Times New Roman</vt:lpstr>
      <vt:lpstr>Wingdings 2</vt:lpstr>
      <vt:lpstr>View</vt:lpstr>
      <vt:lpstr>ოზურგეთის მუნიციპალიტეტში, სოფ. ნატანებში  ასფალტის საწარმოსა და სასარგებლო წიაღისეულის გადამამუშავებელი საწარმოს მოწყობა და ექსპლუატაცია </vt:lpstr>
      <vt:lpstr>PowerPoint Presentation</vt:lpstr>
      <vt:lpstr>PowerPoint Presentation</vt:lpstr>
      <vt:lpstr>PowerPoint Presentation</vt:lpstr>
      <vt:lpstr>PowerPoint Presentation</vt:lpstr>
      <vt:lpstr>PowerPoint Presentation</vt:lpstr>
      <vt:lpstr>ასფალტის ქარხნის და ბეტონის ქარხნის საწარმოო მოედნის გეგმა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მესტიის მუნიციპალიტეტში, მდ. ლაჰლაჭალაზე 13 მგვტ სიმძლავრის ლაჰლაჭალა ჰესის მშენებლობის და ექსპლუატაციის პროექტი</dc:title>
  <dc:creator>Masha</dc:creator>
  <cp:lastModifiedBy>user</cp:lastModifiedBy>
  <cp:revision>27</cp:revision>
  <dcterms:created xsi:type="dcterms:W3CDTF">2019-03-06T07:27:19Z</dcterms:created>
  <dcterms:modified xsi:type="dcterms:W3CDTF">2020-03-30T13:21:30Z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