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0" r:id="rId3"/>
    <p:sldId id="291" r:id="rId4"/>
    <p:sldId id="293" r:id="rId5"/>
    <p:sldId id="295" r:id="rId6"/>
    <p:sldId id="298" r:id="rId7"/>
    <p:sldId id="299" r:id="rId8"/>
    <p:sldId id="296" r:id="rId9"/>
    <p:sldId id="301" r:id="rId10"/>
    <p:sldId id="300" r:id="rId11"/>
    <p:sldId id="304" r:id="rId12"/>
    <p:sldId id="302" r:id="rId13"/>
    <p:sldId id="303" r:id="rId14"/>
    <p:sldId id="305" r:id="rId15"/>
    <p:sldId id="306" r:id="rId16"/>
    <p:sldId id="307" r:id="rId17"/>
    <p:sldId id="308" r:id="rId18"/>
    <p:sldId id="309" r:id="rId19"/>
    <p:sldId id="310" r:id="rId20"/>
    <p:sldId id="28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C7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A9112-0DD6-48D2-A074-9FE3568835B2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5E95B-F817-42A4-A606-2118B1384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32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5E95B-F817-42A4-A606-2118B1384D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72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D3BB-5625-4CA4-9034-FBC4CCF5D157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EFA2-1017-40F8-8AB5-514C003D4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11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D3BB-5625-4CA4-9034-FBC4CCF5D157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EFA2-1017-40F8-8AB5-514C003D4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0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D3BB-5625-4CA4-9034-FBC4CCF5D157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EFA2-1017-40F8-8AB5-514C003D4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06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D3BB-5625-4CA4-9034-FBC4CCF5D157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EFA2-1017-40F8-8AB5-514C003D4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7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D3BB-5625-4CA4-9034-FBC4CCF5D157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EFA2-1017-40F8-8AB5-514C003D4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36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D3BB-5625-4CA4-9034-FBC4CCF5D157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EFA2-1017-40F8-8AB5-514C003D4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3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D3BB-5625-4CA4-9034-FBC4CCF5D157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EFA2-1017-40F8-8AB5-514C003D4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4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D3BB-5625-4CA4-9034-FBC4CCF5D157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EFA2-1017-40F8-8AB5-514C003D4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72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D3BB-5625-4CA4-9034-FBC4CCF5D157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EFA2-1017-40F8-8AB5-514C003D4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19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D3BB-5625-4CA4-9034-FBC4CCF5D157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EFA2-1017-40F8-8AB5-514C003D4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70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D3BB-5625-4CA4-9034-FBC4CCF5D157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EFA2-1017-40F8-8AB5-514C003D4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AD3BB-5625-4CA4-9034-FBC4CCF5D157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3EFA2-1017-40F8-8AB5-514C003D4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8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74642"/>
            <a:ext cx="9144000" cy="3438740"/>
          </a:xfrm>
        </p:spPr>
        <p:txBody>
          <a:bodyPr>
            <a:noAutofit/>
          </a:bodyPr>
          <a:lstStyle/>
          <a:p>
            <a:r>
              <a:rPr lang="ka-GE" sz="2400" b="1" dirty="0" smtClean="0"/>
              <a:t>შპს ,,მენესო ჰესი’’</a:t>
            </a:r>
            <a:br>
              <a:rPr lang="ka-GE" sz="2400" b="1" dirty="0" smtClean="0"/>
            </a:br>
            <a:r>
              <a:rPr lang="ka-GE" sz="2400" dirty="0" smtClean="0"/>
              <a:t/>
            </a:r>
            <a:br>
              <a:rPr lang="ka-GE" sz="2400" dirty="0" smtClean="0"/>
            </a:br>
            <a:r>
              <a:rPr lang="ka-GE" sz="2400" b="1" dirty="0"/>
              <a:t>დუშეთის მუნიციპალიტეტის სოფ. მენესოს მიმდებარე ტერიტორიაზე, მდ. არაგვზე 7,4 მგვტ დადგმული სიმძლავრის ჰიდროელექტროსადგურის (მენესო ჰესი) </a:t>
            </a:r>
            <a:r>
              <a:rPr lang="ka-GE" sz="2400" b="1" dirty="0" smtClean="0"/>
              <a:t>მშენებლობა </a:t>
            </a:r>
            <a:r>
              <a:rPr lang="ka-GE" sz="2400" b="1" dirty="0"/>
              <a:t>და </a:t>
            </a:r>
            <a:r>
              <a:rPr lang="ka-GE" sz="2400" b="1" dirty="0" smtClean="0"/>
              <a:t>ექსპლუატაცია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ka-GE" sz="2400" dirty="0" smtClean="0"/>
              <a:t/>
            </a:r>
            <a:br>
              <a:rPr lang="ka-GE" sz="2400" dirty="0" smtClean="0"/>
            </a:br>
            <a:r>
              <a:rPr lang="ka-GE" sz="2400" dirty="0" smtClean="0"/>
              <a:t/>
            </a:r>
            <a:br>
              <a:rPr lang="ka-GE" sz="2400" dirty="0" smtClean="0"/>
            </a:br>
            <a:r>
              <a:rPr lang="ka-GE" sz="2400" b="1" dirty="0" smtClean="0"/>
              <a:t>ს კ ო პ ი ნ გ ი ს  ა ნ გ ა რ ი შ ი</a:t>
            </a: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33480"/>
            <a:ext cx="9144000" cy="982493"/>
          </a:xfrm>
        </p:spPr>
        <p:txBody>
          <a:bodyPr>
            <a:normAutofit/>
          </a:bodyPr>
          <a:lstStyle/>
          <a:p>
            <a:r>
              <a:rPr lang="ka-GE" sz="1800" b="1" dirty="0" smtClean="0"/>
              <a:t>შემსრულებელი:</a:t>
            </a:r>
            <a:r>
              <a:rPr lang="ka-GE" sz="1800" dirty="0" smtClean="0"/>
              <a:t> </a:t>
            </a:r>
            <a:r>
              <a:rPr lang="ka-GE" sz="1800" b="1" dirty="0"/>
              <a:t>შპს „გამა კონსალტინგი“ </a:t>
            </a:r>
            <a:endParaRPr lang="en-US" sz="1800" dirty="0"/>
          </a:p>
          <a:p>
            <a:endParaRPr lang="en-US" sz="18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 descr="Axali logo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325" y="224815"/>
            <a:ext cx="1530985" cy="87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058"/>
          </a:xfrm>
        </p:spPr>
        <p:txBody>
          <a:bodyPr>
            <a:normAutofit/>
          </a:bodyPr>
          <a:lstStyle/>
          <a:p>
            <a:pPr algn="ctr"/>
            <a:r>
              <a:rPr lang="ka-GE" sz="2800" b="1" dirty="0" smtClean="0"/>
              <a:t>ძალური კვანძი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991" y="1262270"/>
            <a:ext cx="11608905" cy="547646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a-GE" dirty="0" smtClean="0"/>
              <a:t>ძალური </a:t>
            </a:r>
            <a:r>
              <a:rPr lang="ka-GE" dirty="0"/>
              <a:t>კვანძის შემადგენლობაში იქნება: მიწისზედა ჰესის შენობა; </a:t>
            </a:r>
            <a:r>
              <a:rPr lang="ka-GE" dirty="0" smtClean="0"/>
              <a:t>გამყვანი არხი და ღია ქვესადგური.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a-GE" dirty="0"/>
              <a:t>ჰესის </a:t>
            </a:r>
            <a:r>
              <a:rPr lang="ka-GE" dirty="0" smtClean="0"/>
              <a:t>შენობა მოეწყობა მდინარე </a:t>
            </a:r>
            <a:r>
              <a:rPr lang="ka-GE" dirty="0"/>
              <a:t>არაგვის მარცხენა სანაპირო ტერასაზე, ზღვის დონიდან 885,6 მ.ზ.დ. ნიშნულზე. შენობაში განთავსდება 2 ცალი, თითო 3,7 მგვტ სიმძლავრის ფრენსისის ტიპის, ჰორიზონტალურღერძიანი ტურბინა. ტურბინების საანგარიშო ხარჯია 13,5 </a:t>
            </a:r>
            <a:r>
              <a:rPr lang="ka-GE" dirty="0" smtClean="0"/>
              <a:t>მ</a:t>
            </a:r>
            <a:r>
              <a:rPr lang="ka-GE" baseline="30000" dirty="0" smtClean="0"/>
              <a:t>3</a:t>
            </a:r>
            <a:r>
              <a:rPr lang="ka-GE" dirty="0" smtClean="0"/>
              <a:t>/წმ.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a-GE" dirty="0"/>
              <a:t>წყლის დაბინძურების თავიდან </a:t>
            </a:r>
            <a:r>
              <a:rPr lang="ka-GE" dirty="0" smtClean="0"/>
              <a:t>ასაცილებლად, ტურბინების მოძრავი </a:t>
            </a:r>
            <a:r>
              <a:rPr lang="ka-GE" dirty="0"/>
              <a:t>და უძრავი ნაწილების საკისრების გაპოხვა ხორციელდება სუფთა გაფილტრული წყლით.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a-GE" dirty="0"/>
              <a:t>გენერატორის საკისრები გაპოხვა ხორციელდება ზეთით, რომელიც მოთავსებულია ჩაკეტილ </a:t>
            </a:r>
            <a:r>
              <a:rPr lang="ka-GE" dirty="0" smtClean="0"/>
              <a:t>წრედში </a:t>
            </a:r>
            <a:r>
              <a:rPr lang="ka-GE" dirty="0"/>
              <a:t>და მისი დაღვრა პრაქტიკულად გამორიცხულია</a:t>
            </a:r>
            <a:r>
              <a:rPr lang="ka-GE" dirty="0" smtClean="0"/>
              <a:t>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a-GE" dirty="0"/>
              <a:t>ჰიდროგენერატორის გაციებისათვის გამოყენებულია ჰაერით გაცივების სისტემა. ამისათვის გენერატორის ღერძის ბოლოს </a:t>
            </a:r>
            <a:r>
              <a:rPr lang="ka-GE" dirty="0" smtClean="0"/>
              <a:t>განთავსდება ვენტილატორი.</a:t>
            </a:r>
            <a:endParaRPr lang="ka-GE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a-GE" dirty="0" smtClean="0"/>
              <a:t>ჰესის </a:t>
            </a:r>
            <a:r>
              <a:rPr lang="ka-GE" dirty="0"/>
              <a:t>შენობისა და წყალგამყვანი ტრაქტის </a:t>
            </a:r>
            <a:r>
              <a:rPr lang="ka-GE" dirty="0" smtClean="0"/>
              <a:t>დატბორვისგან </a:t>
            </a:r>
            <a:r>
              <a:rPr lang="ka-GE" dirty="0"/>
              <a:t>დასაცავად, გათვალისწინებულია 112 მ სიგრძის გაბიონის მოწყობა</a:t>
            </a:r>
            <a:r>
              <a:rPr lang="ka-GE" dirty="0" smtClean="0"/>
              <a:t>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a-GE" dirty="0"/>
              <a:t>ჰესის შენობის საპროექტო ტერიტორია განიცდის ძლიერ ანთროპოგენურ ზემოქმედებას (მდინარის მარცხენა ნაპირი), აქ ვხვდებით როგორც კერძო ნაკვეთებს ისე საძოვრებს. </a:t>
            </a:r>
            <a:endParaRPr lang="ka-GE" dirty="0" smtClean="0"/>
          </a:p>
          <a:p>
            <a:endParaRPr lang="ka-GE" dirty="0"/>
          </a:p>
          <a:p>
            <a:endParaRPr lang="ka-GE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xali logo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785"/>
            <a:ext cx="1530985" cy="103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4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301"/>
          </a:xfrm>
        </p:spPr>
        <p:txBody>
          <a:bodyPr>
            <a:normAutofit/>
          </a:bodyPr>
          <a:lstStyle/>
          <a:p>
            <a:pPr algn="ctr"/>
            <a:r>
              <a:rPr lang="ka-GE" sz="2800" b="1" dirty="0" smtClean="0"/>
              <a:t>ძალური კვანძის განთავსების ტერიტორიის ხედი</a:t>
            </a:r>
            <a:endParaRPr lang="en-US" sz="2800" b="1" dirty="0"/>
          </a:p>
        </p:txBody>
      </p:sp>
      <p:pic>
        <p:nvPicPr>
          <p:cNvPr id="4" name="Content Placeholder 3" descr="D:\samushao magida\2018 weli\EIA Meneso hesi\Suratebi\DSCN1516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6957" y="1461052"/>
            <a:ext cx="5496339" cy="4959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226" y="1461052"/>
            <a:ext cx="5387009" cy="4959626"/>
          </a:xfrm>
          <a:prstGeom prst="rect">
            <a:avLst/>
          </a:prstGeom>
        </p:spPr>
      </p:pic>
      <p:pic>
        <p:nvPicPr>
          <p:cNvPr id="6" name="Picture 5" descr="Axali logo.pn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785"/>
            <a:ext cx="1530985" cy="103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03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7448"/>
          </a:xfrm>
        </p:spPr>
        <p:txBody>
          <a:bodyPr>
            <a:normAutofit/>
          </a:bodyPr>
          <a:lstStyle/>
          <a:p>
            <a:pPr algn="ctr"/>
            <a:r>
              <a:rPr lang="ka-GE" sz="2800" b="1" dirty="0" smtClean="0"/>
              <a:t>გამყვანი არხი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025" y="1411357"/>
            <a:ext cx="11757991" cy="476560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a-GE" dirty="0"/>
              <a:t>ჰესის სააგრეგატე შენობიდან, ძალოვანი აგრეგატების მიერ გამომუშავებული წყლის მდინარე არაგვის კალაპოტში გასაყვანად, გათვალისწინებულია მოეწყოს გამყვანი </a:t>
            </a:r>
            <a:r>
              <a:rPr lang="ka-GE" dirty="0" smtClean="0"/>
              <a:t>არხი. გამყვანი </a:t>
            </a:r>
            <a:r>
              <a:rPr lang="ka-GE" dirty="0"/>
              <a:t>არხის სიგრძე შეადგენს 160 </a:t>
            </a:r>
            <a:r>
              <a:rPr lang="ka-GE" dirty="0" smtClean="0"/>
              <a:t>მ-ს.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a-GE" dirty="0" smtClean="0"/>
              <a:t>არხის </a:t>
            </a:r>
            <a:r>
              <a:rPr lang="ka-GE" dirty="0"/>
              <a:t>პერიმეტრი მოპირკეთებულია 30 სმ სისქის, სტანდარტული  </a:t>
            </a:r>
            <a:r>
              <a:rPr lang="ka-GE" dirty="0" smtClean="0"/>
              <a:t>გაბიონის მავთულბადის ბლოკებით.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a-GE" dirty="0"/>
              <a:t>სადაც გამყვანი არხი უერთდება მდინარე არაგვის კალაპოტს, გათვალისწინებულია მოეწყოს გამორეცხვისაგან დამცავი </a:t>
            </a:r>
            <a:r>
              <a:rPr lang="ka-GE" dirty="0" smtClean="0"/>
              <a:t>კბილი, გაბიონის </a:t>
            </a:r>
            <a:r>
              <a:rPr lang="ka-GE" dirty="0"/>
              <a:t>ბლოკებით</a:t>
            </a:r>
            <a:r>
              <a:rPr lang="ka-GE" dirty="0" smtClean="0"/>
              <a:t>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a-GE" dirty="0"/>
              <a:t>გაბიონის ბლოკები ეწყობა 2,7 მმ დიამეტრის უჟანგავი მავთულისაგან დამზადებული მავთულბადისაგან, უჯრების ზომით 10×10 სმ და ივსება სპეციალურად შერჩეული და შემოტანილი საგაბიონე ქვით.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xali logo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785"/>
            <a:ext cx="1530985" cy="103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25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242" y="365126"/>
            <a:ext cx="10250557" cy="767936"/>
          </a:xfrm>
        </p:spPr>
        <p:txBody>
          <a:bodyPr>
            <a:normAutofit/>
          </a:bodyPr>
          <a:lstStyle/>
          <a:p>
            <a:pPr algn="ctr"/>
            <a:r>
              <a:rPr lang="ka-GE" sz="2800" b="1" dirty="0" smtClean="0"/>
              <a:t>ქვესადგური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773" y="1391479"/>
            <a:ext cx="11569149" cy="48351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a-GE" dirty="0" smtClean="0"/>
              <a:t>მენესო </a:t>
            </a:r>
            <a:r>
              <a:rPr lang="ka-GE" dirty="0"/>
              <a:t>ჰესთან ეწყობა 110/6,3 კვ ღია გამანაწილებელი ქვესადგური, სადაც დამონტაჟდება:</a:t>
            </a:r>
            <a:endParaRPr lang="en-US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ka-GE" dirty="0"/>
              <a:t>110 კვ ღია გამთიშველი;</a:t>
            </a:r>
            <a:endParaRPr lang="en-US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ka-GE" dirty="0"/>
              <a:t>110 კვ ელეგაზური ძრავიანი ამომრთველი დამიწების დანით;</a:t>
            </a:r>
            <a:endParaRPr lang="en-US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ka-GE" dirty="0"/>
              <a:t>110 კვ დენის ტრანსფორმატორი თითოეულ ფაზაში დაცვისა და აღრიცხვისათვის;</a:t>
            </a:r>
            <a:endParaRPr lang="en-US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ka-GE" dirty="0"/>
              <a:t>110 კვ განმუმხტველი;</a:t>
            </a:r>
            <a:endParaRPr lang="en-US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ka-GE" dirty="0"/>
              <a:t>110/6 კვ სამფაზა ორგრაგნილა ძალოვანი ტრანსფორმატორი.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ka-GE" dirty="0"/>
              <a:t>110/6,3 კვ ქვესადგურზე დამონტაჟდება სახაზო და სასალტე პორტალები დამჭიმი და დამჭერი იზოლატორებით, ასევე დამცავი მოწყობილობებით.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Axali logo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785"/>
            <a:ext cx="1530985" cy="103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10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7996"/>
          </a:xfrm>
        </p:spPr>
        <p:txBody>
          <a:bodyPr>
            <a:normAutofit/>
          </a:bodyPr>
          <a:lstStyle/>
          <a:p>
            <a:pPr algn="ctr"/>
            <a:r>
              <a:rPr lang="ka-GE" sz="2800" b="1" dirty="0"/>
              <a:t>მშენებლობის ორგანიზება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625" y="1123122"/>
            <a:ext cx="11350487" cy="505384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a-GE" dirty="0"/>
              <a:t>საპროექტო მენესო ჰესის სამშენებლო სამუშაოები წარიმართება ერთი ძირითადი  ბანაკიდან (სამშენებლო და საცხოვრებელი ბანაკი). სამშენებლო ბანაკისთვის შერჩეული იქნა მდინარე არაგვის მარცხენა ნაპირის ტერიტორია (დაახლოებით 3 800 კვ.მ), მენესო ჰესის შენობის მიმდებარედ.</a:t>
            </a:r>
            <a:endParaRPr lang="en-US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a-GE" dirty="0" smtClean="0"/>
              <a:t>მშენებლობის </a:t>
            </a:r>
            <a:r>
              <a:rPr lang="ka-GE" dirty="0"/>
              <a:t>ეტაპზე ძირითადი </a:t>
            </a:r>
            <a:r>
              <a:rPr lang="ka-GE" dirty="0" smtClean="0"/>
              <a:t>გამოყენებული </a:t>
            </a:r>
            <a:r>
              <a:rPr lang="ka-GE" dirty="0"/>
              <a:t>იქნება </a:t>
            </a:r>
            <a:r>
              <a:rPr lang="ka-GE" dirty="0" smtClean="0"/>
              <a:t>საავტომობილო გზები და ასევე მოწესრიგდება </a:t>
            </a:r>
            <a:r>
              <a:rPr lang="ka-GE" dirty="0"/>
              <a:t>საპროექტო მონაკვეთში, მდინარე არაგვის მარჯვენა ფერდობზე, მცხეთა-სტეფანწმინდა-ლარსის ავტო-მაგისტრალიდან </a:t>
            </a:r>
            <a:r>
              <a:rPr lang="ka-GE" dirty="0" smtClean="0"/>
              <a:t>ხეობამდე </a:t>
            </a:r>
            <a:r>
              <a:rPr lang="ka-GE" dirty="0"/>
              <a:t>არსებული გრუნტის </a:t>
            </a:r>
            <a:r>
              <a:rPr lang="ka-GE" dirty="0" smtClean="0"/>
              <a:t>გზა.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a-GE" dirty="0" smtClean="0"/>
              <a:t>მშენებლობის </a:t>
            </a:r>
            <a:r>
              <a:rPr lang="ka-GE" dirty="0"/>
              <a:t>პერიოდში წარმოქმნილი ფუჭი ქანების საერთო რაოდენობა მიახლოებით იქნება 50 000 მ</a:t>
            </a:r>
            <a:r>
              <a:rPr lang="ka-GE" baseline="30000" dirty="0"/>
              <a:t>3</a:t>
            </a:r>
            <a:r>
              <a:rPr lang="ka-GE" dirty="0"/>
              <a:t>. მილსადენის ტრანშეიდან ამოღებული ფუჭი ქანების გარკვეული რაოდენობა გამოყენებული იქნება უკუყრილების, გზების ზედაპირების მოსწორების და გამაგრებითი </a:t>
            </a:r>
            <a:r>
              <a:rPr lang="ka-GE" dirty="0" smtClean="0"/>
              <a:t>სამუშაოებისთვის. </a:t>
            </a:r>
            <a:r>
              <a:rPr lang="ka-GE" dirty="0"/>
              <a:t>დანარჩენი ნაწილი კი განთავსდება სადაწნეო მილსადენის პარალელურად მილსადენის დერეფანსა და მდ. არაგვს შორის, რაც ასევე უზრუნველყოფს მილსადენის მდინარისმიერი ეროზიისგან </a:t>
            </a:r>
            <a:r>
              <a:rPr lang="ka-GE" dirty="0" smtClean="0"/>
              <a:t>დაცვას.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a-GE" dirty="0"/>
              <a:t>ფუჭი ქანების ძირითადი ნაწილი განთავსებული იქნება ნაპირდამცავ დეზებს შორის არსებული სივრცეში, რაც გაზრდის მათი საიმედობის ხარისხს</a:t>
            </a:r>
            <a:r>
              <a:rPr lang="ka-GE" dirty="0" smtClean="0"/>
              <a:t>.</a:t>
            </a:r>
          </a:p>
        </p:txBody>
      </p:sp>
      <p:pic>
        <p:nvPicPr>
          <p:cNvPr id="4" name="Picture 3" descr="Axali logo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785"/>
            <a:ext cx="1530985" cy="103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12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774" y="365126"/>
            <a:ext cx="9684026" cy="901698"/>
          </a:xfrm>
        </p:spPr>
        <p:txBody>
          <a:bodyPr>
            <a:normAutofit/>
          </a:bodyPr>
          <a:lstStyle/>
          <a:p>
            <a:pPr algn="ctr"/>
            <a:r>
              <a:rPr lang="ka-GE" sz="2800" b="1" dirty="0" smtClean="0"/>
              <a:t>სამშენებლო გზების, ბანაკის და ფუჭი ქანების განთავსების ტერიტორიების სიტუაციური რუკა 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443" y="1266824"/>
            <a:ext cx="11300791" cy="5243305"/>
          </a:xfrm>
          <a:prstGeom prst="rect">
            <a:avLst/>
          </a:prstGeom>
        </p:spPr>
      </p:pic>
      <p:pic>
        <p:nvPicPr>
          <p:cNvPr id="5" name="Picture 4" descr="Axali logo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785"/>
            <a:ext cx="1530985" cy="103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40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8179"/>
          </a:xfrm>
        </p:spPr>
        <p:txBody>
          <a:bodyPr>
            <a:normAutofit/>
          </a:bodyPr>
          <a:lstStyle/>
          <a:p>
            <a:pPr algn="ctr"/>
            <a:r>
              <a:rPr lang="ka-GE" sz="2800" b="1" dirty="0"/>
              <a:t>პროექტის ალტერნატივები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235" y="1093304"/>
            <a:ext cx="11519452" cy="5083659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a-GE" dirty="0"/>
              <a:t>გარემოზე მოსალოდნელი ზემოქმედების შემარბილებელი ღონისძიებების, საქართველოს მთავრობის ენერგეტიკული პოლიტიკის და მოსალოდნელი დადებითი სოციალურ-ეკონომიკური შედეგის გათვალისწინებით, პროექტის არაქმედების ალტერნატივა უგულვებელყოფილი იქნა.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a-GE" dirty="0"/>
              <a:t>სათავე კვანძის განთავსებისთვის სხვადასხვა ვარიანტების შერჩევის შესაძლებლობა პრაქტიკულად არ იყო. სათავე კვანძის განთავსების ნიშნული შერჩეული იქნა ტოპოგრაფიული პირობების, ფუძის გრუნტების მახასიათებლების და სხვა ფაქტორების გათვალისწინებით.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a-GE" dirty="0"/>
              <a:t>სათავე ნაგებობის ტიპის შერჩევისას განიხილებოდა ორი ალტერნატიული ვარიანტი, კერძოდ, ე.წ. დასაშლელი ტიპის დამბა და ბეტონის დაბალდაწნევიანი, წყალსაშვიანი გრავიტაციული დამბა, გამრეცხი რაბით. მდინარე </a:t>
            </a:r>
            <a:r>
              <a:rPr lang="ka-GE" dirty="0" smtClean="0"/>
              <a:t>არაგვი ხასიათდება უეცარი </a:t>
            </a:r>
            <a:r>
              <a:rPr lang="ka-GE" dirty="0"/>
              <a:t>წყალმოვარდნებით ამიტომ, ასეთ პირობებში, ბეტონის წყალსაშვიანი დამბა უფრო საიმედოა და შესაბამისად, უპირატესობა მეორე ალტერნატივას მიენიჭა</a:t>
            </a:r>
            <a:r>
              <a:rPr lang="ka-GE" dirty="0" smtClean="0"/>
              <a:t>.</a:t>
            </a:r>
            <a:endParaRPr lang="ka-GE" dirty="0"/>
          </a:p>
        </p:txBody>
      </p:sp>
      <p:pic>
        <p:nvPicPr>
          <p:cNvPr id="4" name="Picture 3" descr="Axali logo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785"/>
            <a:ext cx="1530985" cy="103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26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530" y="365125"/>
            <a:ext cx="9644270" cy="728179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800" b="1" dirty="0"/>
              <a:t>გარემოზე ზემოქმედების სახეები, რომელიც შესწავლილი იქნება გზშ-ს ეტაპზე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174" y="1470991"/>
            <a:ext cx="11589026" cy="4705972"/>
          </a:xfrm>
        </p:spPr>
        <p:txBody>
          <a:bodyPr>
            <a:normAutofit fontScale="92500" lnSpcReduction="20000"/>
          </a:bodyPr>
          <a:lstStyle/>
          <a:p>
            <a:pPr lvl="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a-GE" dirty="0"/>
              <a:t>ატმოსფერულ ჰაერში მავნე ნივთიერებების ემისიები და ხმაურის გავრცელება;</a:t>
            </a:r>
            <a:endParaRPr lang="en-US" dirty="0"/>
          </a:p>
          <a:p>
            <a:pPr lvl="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a-GE" dirty="0"/>
              <a:t>ზემოქმედება გეოლოგიურ გარემოზე;</a:t>
            </a:r>
            <a:endParaRPr lang="en-US" dirty="0"/>
          </a:p>
          <a:p>
            <a:pPr lvl="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a-GE" dirty="0"/>
              <a:t>ზემოქმედება წყლის გარემოზე;</a:t>
            </a:r>
            <a:endParaRPr lang="en-US" dirty="0"/>
          </a:p>
          <a:p>
            <a:pPr lvl="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a-GE" dirty="0" smtClean="0"/>
              <a:t>ზემოქმედება </a:t>
            </a:r>
            <a:r>
              <a:rPr lang="ka-GE" dirty="0"/>
              <a:t>მცენარეულ საფარზე, ცხოველთა </a:t>
            </a:r>
            <a:r>
              <a:rPr lang="ka-GE" dirty="0" smtClean="0"/>
              <a:t>სახეობებზე, იქთიოლიგიაზე </a:t>
            </a:r>
            <a:r>
              <a:rPr lang="ka-GE" dirty="0"/>
              <a:t>და მათ საბინადრო ადგილებზე;</a:t>
            </a:r>
            <a:endParaRPr lang="en-US" dirty="0"/>
          </a:p>
          <a:p>
            <a:pPr lvl="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a-GE" dirty="0"/>
              <a:t>ზემოქმედება ნიადაგის ნაყოფიერ ფენაზე, დაბინძურების რისკები; </a:t>
            </a:r>
            <a:endParaRPr lang="en-US" dirty="0"/>
          </a:p>
          <a:p>
            <a:pPr lvl="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a-GE" dirty="0"/>
              <a:t>ვიზუალურ-ლანდშაფტური ზემოქმედება;</a:t>
            </a:r>
            <a:endParaRPr lang="en-US" dirty="0"/>
          </a:p>
          <a:p>
            <a:pPr lvl="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a-GE" dirty="0"/>
              <a:t>ნარჩენების წარმოქმნის და მართვის შედეგად მოსალოდნელი ზემოქმედება;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Axali logo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785"/>
            <a:ext cx="1530985" cy="103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98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8" y="365125"/>
            <a:ext cx="9014792" cy="1325563"/>
          </a:xfrm>
        </p:spPr>
        <p:txBody>
          <a:bodyPr>
            <a:normAutofit/>
          </a:bodyPr>
          <a:lstStyle/>
          <a:p>
            <a:pPr algn="ctr"/>
            <a:r>
              <a:rPr lang="ka-GE" sz="2800" b="1" dirty="0"/>
              <a:t>გარემოზე ზემოქმედების სახეები, რომელიც შესწავლილი იქნება გზშ-ს ეტაპზე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ka-GE" dirty="0"/>
              <a:t>ზემოქმედება ადამიანის ჯანმრთელობასა და უსაფრთხოებაზე;</a:t>
            </a:r>
            <a:endParaRPr lang="en-US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ka-GE" dirty="0"/>
              <a:t>ზემოქმედება ადგილობრივი მოსახლეობის ცხოვრების </a:t>
            </a:r>
            <a:r>
              <a:rPr lang="ka-GE" dirty="0" smtClean="0"/>
              <a:t>პირობებზე</a:t>
            </a:r>
            <a:r>
              <a:rPr lang="ka-GE" dirty="0"/>
              <a:t>;</a:t>
            </a:r>
            <a:endParaRPr lang="en-US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ka-GE" dirty="0"/>
              <a:t>ზემოქმედება სატრანსპორტო ნაკადებზე;</a:t>
            </a:r>
            <a:endParaRPr lang="en-US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ka-GE" dirty="0"/>
              <a:t>ზემოქმედება არსებულ ინფრასტრუქტურულ ობიექტებზე;</a:t>
            </a:r>
            <a:endParaRPr lang="en-US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ka-GE" dirty="0"/>
              <a:t>ისტორიულ-კულტურულ და არქეოლოგიურ ძეგლებზე ზემოქმედების რისკები;</a:t>
            </a:r>
            <a:endParaRPr lang="en-US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ka-GE" dirty="0"/>
              <a:t>კუმულაციური ზემოქმედება.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Axali logo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785"/>
            <a:ext cx="1530985" cy="103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99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816" y="365125"/>
            <a:ext cx="10180983" cy="777875"/>
          </a:xfrm>
        </p:spPr>
        <p:txBody>
          <a:bodyPr>
            <a:normAutofit/>
          </a:bodyPr>
          <a:lstStyle/>
          <a:p>
            <a:pPr algn="ctr"/>
            <a:r>
              <a:rPr lang="ka-GE" sz="2800" b="1" dirty="0"/>
              <a:t>ზემოქმედების სახეები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443" y="1451113"/>
            <a:ext cx="11370366" cy="472585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ka-GE" dirty="0"/>
              <a:t>წინასწარი შეფასებით საქმიანობის განხორციელებით ზემოქმედება მოსალოდნელია: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a-GE" dirty="0" smtClean="0"/>
              <a:t>ბიოლოგიურ </a:t>
            </a:r>
            <a:r>
              <a:rPr lang="ka-GE" dirty="0"/>
              <a:t>გარემოზე;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a-GE" dirty="0"/>
              <a:t>ნიადაგის ნაყოფიერ ფენაზე;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a-GE" dirty="0"/>
              <a:t>გეოლოგიურ გარემოზე</a:t>
            </a:r>
            <a:r>
              <a:rPr lang="ka-GE" dirty="0" smtClean="0"/>
              <a:t>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a-GE" smtClean="0"/>
              <a:t>გრუნტის წყლებზე;</a:t>
            </a:r>
            <a:endParaRPr lang="ka-GE" dirty="0"/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a-GE" dirty="0"/>
              <a:t>ატმოსფერულ ჰაერზე;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a-GE" dirty="0"/>
              <a:t>ზედაპირული წყლის ობიექტზე;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a-GE" dirty="0"/>
              <a:t>ადამიანის ჯანმრთელობასა და უსაფრთხოებაზე;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a-GE" dirty="0" smtClean="0"/>
              <a:t>საქმიანობა </a:t>
            </a:r>
            <a:r>
              <a:rPr lang="ka-GE" dirty="0"/>
              <a:t>დაკავშირებული იქნება ნარჩენების წარმოქმნასთან;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a-GE" dirty="0"/>
              <a:t>მშენებლობის ეტაპზე მოსალოდნელია ზემოქმედება სატრანსპორტო ნაკადებზე;</a:t>
            </a:r>
          </a:p>
        </p:txBody>
      </p:sp>
      <p:pic>
        <p:nvPicPr>
          <p:cNvPr id="4" name="Picture 3" descr="Axali logo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785"/>
            <a:ext cx="1530985" cy="103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7096"/>
          </a:xfrm>
        </p:spPr>
        <p:txBody>
          <a:bodyPr>
            <a:normAutofit/>
          </a:bodyPr>
          <a:lstStyle/>
          <a:p>
            <a:pPr algn="ctr"/>
            <a:r>
              <a:rPr lang="ka-GE" sz="3200" b="1" dirty="0"/>
              <a:t>საკანონმდებლო მოთხოვნები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553" y="1147864"/>
            <a:ext cx="11789923" cy="544748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ka-GE" dirty="0"/>
              <a:t>საქართველოს კანონის ,,გარემოსდაცვითი შეფასების კოდექსი’’-ს მე-8 მუხლის მე-3 ნაწილის თანახმად სკოპინგის ანგარიში უნდა მოიცავდეს:</a:t>
            </a:r>
            <a:endParaRPr lang="en-US" dirty="0"/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a-GE" dirty="0" smtClean="0"/>
              <a:t>ზოგად </a:t>
            </a:r>
            <a:r>
              <a:rPr lang="ka-GE" dirty="0"/>
              <a:t>ინფორმაციას დაგეგმილი საქმიანობის, მისი განხორციელების ადგილის, ფიზიკური მახასიათებლების (ამ შემთხვევაში </a:t>
            </a:r>
            <a:r>
              <a:rPr lang="ka-GE" dirty="0" smtClean="0"/>
              <a:t>ჰიდროელექტროსადგურის სიმძლავრე) </a:t>
            </a:r>
            <a:r>
              <a:rPr lang="ka-GE" dirty="0"/>
              <a:t>და </a:t>
            </a:r>
            <a:r>
              <a:rPr lang="ka-GE" dirty="0" smtClean="0"/>
              <a:t>განხილული ალტერნატივების </a:t>
            </a:r>
            <a:r>
              <a:rPr lang="ka-GE" dirty="0"/>
              <a:t>შესახებ;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a-GE" dirty="0"/>
              <a:t>ზოგად ინფორმაციას დაგეგმილი საქმიანობის განხორციელებით გარემოზე, ადამიანის ჯანმრთელობაზე, მის სოციალურ გარემოზე, დაცულ ტერიტორიებზე, კულტურული მემკვიდრეობის ძეგლებზე და სხვა ობიექტზე შესაძლო ზემოქმედების და მისი სახეების შესახებ, რომლებიც შესწავლილი იქნება გზშ-ის პროცესში;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a-GE" dirty="0"/>
              <a:t>ინფორმაციას გზშ-ის ანგარიშის მომზადებისთვის ჩასატარებელი საბაზისო/საძიებო კვლევებისა და საჭირო მეთოდების შესახებ;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a-GE" dirty="0"/>
              <a:t>ზოგად ინფორმაციას იმ ღონისძიებების შესახებ, რომლებიც გათვალისწინებული იქნება გარემოზე მნიშვნელოვანი უარყოფითი ზემოქმედების თავიდან აცილებისათვის, შემცირებისათვის ან/და შერბილებისათვის.</a:t>
            </a:r>
          </a:p>
          <a:p>
            <a:endParaRPr lang="en-US" dirty="0"/>
          </a:p>
        </p:txBody>
      </p:sp>
      <p:pic>
        <p:nvPicPr>
          <p:cNvPr id="4" name="Picture 3" descr="Axali logo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784"/>
            <a:ext cx="1530985" cy="84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94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D6E6F5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675488"/>
          </a:xfrm>
        </p:spPr>
        <p:txBody>
          <a:bodyPr>
            <a:normAutofit/>
          </a:bodyPr>
          <a:lstStyle/>
          <a:p>
            <a:pPr algn="ctr"/>
            <a:r>
              <a:rPr lang="ka-GE" sz="2400" b="1" dirty="0" smtClean="0"/>
              <a:t>მადლობა ყურადღებისთვის</a:t>
            </a:r>
            <a:endParaRPr lang="en-US" sz="2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029200"/>
            <a:ext cx="10515600" cy="1060450"/>
          </a:xfrm>
        </p:spPr>
        <p:txBody>
          <a:bodyPr/>
          <a:lstStyle/>
          <a:p>
            <a:pPr algn="ctr"/>
            <a:r>
              <a:rPr lang="ka-GE" b="1" dirty="0" smtClean="0"/>
              <a:t>შპს ,,გამა კონსალტინგი’’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291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7369"/>
          </a:xfrm>
        </p:spPr>
        <p:txBody>
          <a:bodyPr>
            <a:normAutofit/>
          </a:bodyPr>
          <a:lstStyle/>
          <a:p>
            <a:pPr algn="ctr"/>
            <a:r>
              <a:rPr lang="ka-GE" sz="3200" b="1" dirty="0"/>
              <a:t>პროექტის მიზანი და მოკლე აღწერა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379" y="1215956"/>
            <a:ext cx="11497882" cy="5274295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a-GE" dirty="0" smtClean="0"/>
              <a:t>პროექტის მიზანია, </a:t>
            </a:r>
            <a:r>
              <a:rPr lang="ka-GE" dirty="0"/>
              <a:t>დუშეთის მუნიციპალიტეტში, მდ. არაგვზე, 915-885 მ.ზ.დ. ნიშნულებს შორის 7,4 მგვტ სიმძლავრის დერივაციული ტიპის </a:t>
            </a:r>
            <a:r>
              <a:rPr lang="ka-GE" dirty="0" smtClean="0"/>
              <a:t>ჰესის - მენესო </a:t>
            </a:r>
            <a:r>
              <a:rPr lang="ka-GE" dirty="0"/>
              <a:t>ჰესის მშენებლობა და ექსპლუატაცია</a:t>
            </a:r>
            <a:r>
              <a:rPr lang="ka-GE" dirty="0" smtClean="0"/>
              <a:t>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a-GE" dirty="0"/>
              <a:t>ჰესიის საანგარიშო ხარჯია 27 მ</a:t>
            </a:r>
            <a:r>
              <a:rPr lang="ka-GE" baseline="30000" dirty="0"/>
              <a:t>3</a:t>
            </a:r>
            <a:r>
              <a:rPr lang="ka-GE" dirty="0"/>
              <a:t>/წმ. </a:t>
            </a:r>
            <a:endParaRPr lang="ka-GE" dirty="0" smtClean="0"/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a-GE" dirty="0" smtClean="0"/>
              <a:t>ჰესის ძირითადი ინფრასტრუქტურული ობიექტებია: სათავე კვანძი; სადაწნეო მილსადენი და ძალური კვანძი.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a-GE" dirty="0" smtClean="0"/>
              <a:t>ჰესის სათავე კვანძსა და უახლოეს </a:t>
            </a:r>
            <a:r>
              <a:rPr lang="ka-GE" dirty="0"/>
              <a:t>საცხოვრებელ სახლს შორის </a:t>
            </a:r>
            <a:r>
              <a:rPr lang="ka-GE" dirty="0" smtClean="0"/>
              <a:t>პირდაპირი მანძილი 380 მ-ია, მილსადენიდან </a:t>
            </a:r>
            <a:r>
              <a:rPr lang="ka-GE" dirty="0" smtClean="0"/>
              <a:t>დასახლებულ ზონამდე მინიმალური </a:t>
            </a:r>
            <a:r>
              <a:rPr lang="ka-GE" dirty="0" smtClean="0"/>
              <a:t>მანძილი </a:t>
            </a:r>
            <a:r>
              <a:rPr lang="ka-GE" dirty="0"/>
              <a:t>დაახლოებით 210 </a:t>
            </a:r>
            <a:r>
              <a:rPr lang="ka-GE" dirty="0" smtClean="0"/>
              <a:t>მეტრია, ხოლო ჰესის შენობიდან - 1200 მ.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a-GE" dirty="0"/>
              <a:t>საპროექტო ტერიტორია დიდი მანძილით არის დაშორებული დაცული ტერიტორიებიდან.</a:t>
            </a:r>
            <a:endParaRPr lang="en-US" dirty="0"/>
          </a:p>
          <a:p>
            <a:pPr marL="0" indent="0" algn="just">
              <a:lnSpc>
                <a:spcPct val="120000"/>
              </a:lnSpc>
              <a:buNone/>
            </a:pPr>
            <a:endParaRPr lang="ka-GE" dirty="0" smtClean="0"/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ka-GE" sz="3100" dirty="0" smtClean="0"/>
          </a:p>
        </p:txBody>
      </p:sp>
      <p:pic>
        <p:nvPicPr>
          <p:cNvPr id="4" name="Picture 3" descr="Axali logo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785"/>
            <a:ext cx="1530985" cy="87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19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09361"/>
            <a:ext cx="9912626" cy="597913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800" b="1" dirty="0"/>
              <a:t>პროექტის განხორციელების ტერიტორიის სიტუაციური სქემა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64" y="963038"/>
            <a:ext cx="11760740" cy="5729592"/>
          </a:xfrm>
          <a:prstGeom prst="rect">
            <a:avLst/>
          </a:prstGeom>
          <a:noFill/>
        </p:spPr>
      </p:pic>
      <p:pic>
        <p:nvPicPr>
          <p:cNvPr id="5" name="Picture 4" descr="Axali logo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740"/>
            <a:ext cx="1530985" cy="88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44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642" y="365125"/>
            <a:ext cx="9336157" cy="708301"/>
          </a:xfrm>
        </p:spPr>
        <p:txBody>
          <a:bodyPr>
            <a:normAutofit/>
          </a:bodyPr>
          <a:lstStyle/>
          <a:p>
            <a:pPr algn="ctr"/>
            <a:r>
              <a:rPr lang="ka-GE" sz="2800" b="1" dirty="0" smtClean="0"/>
              <a:t>სათავე კვანძის აღწერა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843" y="1162878"/>
            <a:ext cx="11837505" cy="545658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ka-GE" sz="2200" b="1" dirty="0"/>
              <a:t>სათავე კვანძის შემადგენლობაში იქნება:</a:t>
            </a:r>
          </a:p>
          <a:p>
            <a:pPr marL="993775" indent="-4572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a-GE" sz="2200" dirty="0"/>
              <a:t>ბეტონის დაბალდაწნევიანი, გრავიტაციული, წყალსაშვიანი კაშხალი გვერდითი </a:t>
            </a:r>
            <a:r>
              <a:rPr lang="ka-GE" sz="2200" dirty="0" smtClean="0"/>
              <a:t>წყალმიმღებით, </a:t>
            </a:r>
            <a:r>
              <a:rPr lang="ka-GE" sz="2200" dirty="0"/>
              <a:t>რომელიც მოეწყობა მდ. არაგვზე 914 - 915 მ.ზ.დ. ნიშნულებზე (საანგარიშო ნიშნულად აღებულია მდინარის კალაპოტის ფსკერის ნიშნული). მისი სიმაღლე, მდინარის კალაპოტის ნიშნულიდან შეადგენს 5,8 </a:t>
            </a:r>
            <a:r>
              <a:rPr lang="ka-GE" sz="2200" dirty="0" smtClean="0"/>
              <a:t>მ-ს.</a:t>
            </a:r>
          </a:p>
          <a:p>
            <a:pPr marL="993775" indent="-4572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a-GE" sz="2200" dirty="0" smtClean="0"/>
              <a:t>ორმალიანი გამრეცხი რაბი, რომელიც განთავსდება მდინარის მარცხენა ნაპირზე;</a:t>
            </a:r>
          </a:p>
          <a:p>
            <a:pPr marL="993775" indent="-4572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a-GE" sz="2200" dirty="0" smtClean="0"/>
              <a:t>ორკამერიანი სალექარი, რომელიც ასევე განთავსდება მარცხენა ნაპირზე;</a:t>
            </a:r>
          </a:p>
          <a:p>
            <a:pPr marL="993775" indent="-4572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a-GE" sz="2200" dirty="0" smtClean="0"/>
              <a:t>წყალსაცემი ჭა;</a:t>
            </a:r>
          </a:p>
          <a:p>
            <a:pPr marL="993775" indent="-4572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a-GE" sz="2200" dirty="0" smtClean="0"/>
              <a:t>64 მ სიგრძის თევზსავალი. თევზსავალის </a:t>
            </a:r>
            <a:r>
              <a:rPr lang="ka-GE" sz="2200" dirty="0"/>
              <a:t>სიგრძეზე გათვალისწინებულია 30 ცალი, თითო 20 სმ სიმაღლის </a:t>
            </a:r>
            <a:r>
              <a:rPr lang="ka-GE" sz="2200" dirty="0" smtClean="0"/>
              <a:t>საფეხურის მოწყობა</a:t>
            </a:r>
            <a:r>
              <a:rPr lang="ka-GE" sz="2200" dirty="0"/>
              <a:t>, რაც მისაღებია მდინარე არაგვში გავრცელებული თევზის ჯიშებისათვის (ძირითადად კალმახი</a:t>
            </a:r>
            <a:r>
              <a:rPr lang="ka-GE" sz="2200" dirty="0" smtClean="0"/>
              <a:t>).</a:t>
            </a:r>
          </a:p>
        </p:txBody>
      </p:sp>
      <p:pic>
        <p:nvPicPr>
          <p:cNvPr id="4" name="Picture 3" descr="Axali logo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785"/>
            <a:ext cx="1530985" cy="83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27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912" y="365126"/>
            <a:ext cx="9216887" cy="698362"/>
          </a:xfrm>
        </p:spPr>
        <p:txBody>
          <a:bodyPr>
            <a:normAutofit/>
          </a:bodyPr>
          <a:lstStyle/>
          <a:p>
            <a:pPr algn="ctr"/>
            <a:r>
              <a:rPr lang="ka-GE" sz="2800" b="1" dirty="0"/>
              <a:t>სათავე კვანძის ტერიტორიის აღწერა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417" y="1152938"/>
            <a:ext cx="11658599" cy="5705061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a-GE" sz="3200" dirty="0" smtClean="0"/>
              <a:t>სათავე კვანძსა და უახლოეს საცხოვრებელ სახლს შორის მანძილი 380 მეტრია.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a-GE" sz="3200" dirty="0" smtClean="0"/>
              <a:t>კაშხლის განთავსების ტერიტორიიდან დაახლოებით 40 მ-ით ზევით,  მდ. არაგვს უერთდება მარჯვენა შენაკადი, </a:t>
            </a:r>
            <a:r>
              <a:rPr lang="ka-GE" sz="3200" dirty="0"/>
              <a:t>მდ. </a:t>
            </a:r>
            <a:r>
              <a:rPr lang="ka-GE" sz="3200" dirty="0" smtClean="0"/>
              <a:t>სონდისხევი.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a-GE" sz="3200" dirty="0" smtClean="0"/>
              <a:t>კაშხლის განთავსების </a:t>
            </a:r>
            <a:r>
              <a:rPr lang="ka-GE" sz="3200" dirty="0"/>
              <a:t>უბანზე მდინარის ხეობა შედარებით ვიწროა და მისი სიგანე  40-60 მ-ის ფარგლებშია</a:t>
            </a:r>
            <a:r>
              <a:rPr lang="ka-GE" sz="3200" dirty="0" smtClean="0"/>
              <a:t>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a-GE" sz="3200" dirty="0" smtClean="0"/>
              <a:t>საპროექტო კვეთში, მდინარის მარჯვენა </a:t>
            </a:r>
            <a:r>
              <a:rPr lang="ka-GE" sz="3200" dirty="0"/>
              <a:t>ფერდობის თავზე გადის მცხეთა-სტეფანწმინდა-ლარსის საავტომობილო </a:t>
            </a:r>
            <a:r>
              <a:rPr lang="ka-GE" sz="3200" dirty="0" smtClean="0"/>
              <a:t>ავტომაგისტრალი</a:t>
            </a:r>
            <a:r>
              <a:rPr lang="ka-GE" sz="3200" dirty="0"/>
              <a:t>, მარცხენა ფერდობზე - მაგისტრალური გაზსადენი.</a:t>
            </a:r>
            <a:endParaRPr lang="en-US" sz="3200" dirty="0"/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a-GE" sz="3200" dirty="0"/>
              <a:t>მდინარის მარცხენა ნაპირზე, კაშხლის მოწყობის უბნის მიმდებარედ, ტერიტორია შედარებით სწორი რელიეფისაა და ხელსაყრელია სათავე ნაგებობის შემადგენლობაში შემავალი სალექარი კვანძის მოსაწყობად</a:t>
            </a:r>
            <a:r>
              <a:rPr lang="ka-GE" sz="3200" dirty="0" smtClean="0"/>
              <a:t>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a-GE" sz="3200" dirty="0" smtClean="0"/>
              <a:t>სათავე </a:t>
            </a:r>
            <a:r>
              <a:rPr lang="ka-GE" sz="3200" dirty="0" smtClean="0"/>
              <a:t>კვანძის </a:t>
            </a:r>
            <a:r>
              <a:rPr lang="ka-GE" sz="3200" dirty="0" smtClean="0"/>
              <a:t>ტერიტორიაზე ვხვდებით </a:t>
            </a:r>
            <a:r>
              <a:rPr lang="ka-GE" sz="3200" dirty="0"/>
              <a:t>როგორც ფართოფოთლოვან მცენარეებს ისე კულტურულ/საკვებ </a:t>
            </a:r>
            <a:r>
              <a:rPr lang="ka-GE" sz="3200" dirty="0" smtClean="0"/>
              <a:t>მცენარეებსაც.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a-GE" sz="3200" dirty="0" smtClean="0"/>
              <a:t>საპროექტო კვეთში მდ</a:t>
            </a:r>
            <a:r>
              <a:rPr lang="ka-GE" sz="3200" dirty="0"/>
              <a:t>. არაგვის არცერთ ნაპირზე არ შეინიშნება წითელი ნუსხის ან ენდემური სახეობები.</a:t>
            </a:r>
            <a:endParaRPr lang="ka-GE" sz="3200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ka-GE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ka-GE" dirty="0"/>
          </a:p>
          <a:p>
            <a:pPr lvl="4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Picture 3" descr="Axali logo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785"/>
            <a:ext cx="1530985" cy="83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40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6658"/>
          </a:xfrm>
        </p:spPr>
        <p:txBody>
          <a:bodyPr>
            <a:normAutofit/>
          </a:bodyPr>
          <a:lstStyle/>
          <a:p>
            <a:pPr algn="ctr"/>
            <a:r>
              <a:rPr lang="ka-GE" sz="2800" b="1" dirty="0" smtClean="0"/>
              <a:t>კაშხლის, გამრეცხი რაბის და სალექარის განთავსების ტერიტორიის ხედები</a:t>
            </a:r>
            <a:endParaRPr lang="en-US" sz="2800" b="1" dirty="0"/>
          </a:p>
        </p:txBody>
      </p:sp>
      <p:pic>
        <p:nvPicPr>
          <p:cNvPr id="5" name="Picture 4" descr="D:\samushao magida\2018 weli\EIA Meneso hesi\Suratebi\DSCN154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348" y="1451113"/>
            <a:ext cx="5436704" cy="4899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4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2" y="1451113"/>
            <a:ext cx="5416825" cy="4899990"/>
          </a:xfrm>
          <a:prstGeom prst="rect">
            <a:avLst/>
          </a:prstGeom>
        </p:spPr>
      </p:pic>
      <p:pic>
        <p:nvPicPr>
          <p:cNvPr id="8" name="Picture 7" descr="Axali logo.pn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785"/>
            <a:ext cx="1530985" cy="103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72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774" y="365126"/>
            <a:ext cx="9684026" cy="608909"/>
          </a:xfrm>
        </p:spPr>
        <p:txBody>
          <a:bodyPr>
            <a:normAutofit/>
          </a:bodyPr>
          <a:lstStyle/>
          <a:p>
            <a:pPr algn="ctr"/>
            <a:r>
              <a:rPr lang="ka-GE" sz="2800" b="1" dirty="0" smtClean="0"/>
              <a:t>სადაწნეო </a:t>
            </a:r>
            <a:r>
              <a:rPr lang="ka-GE" sz="2800" b="1" dirty="0" smtClean="0"/>
              <a:t>მილსადენი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903" y="1252330"/>
            <a:ext cx="11678479" cy="5168348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a-GE" dirty="0"/>
              <a:t>სადაწნეო მილსადენი წარმოადგენს მიწისქვეშა მონოლითურ </a:t>
            </a:r>
            <a:r>
              <a:rPr lang="ka-GE" dirty="0" smtClean="0"/>
              <a:t>რკინაბეტონის, დაახლოებით 2,4 კმ სიგრძის მილს, რომლის დიამეტრი </a:t>
            </a:r>
            <a:r>
              <a:rPr lang="ka-GE" dirty="0" smtClean="0"/>
              <a:t>3400 მმ-ია. </a:t>
            </a:r>
            <a:r>
              <a:rPr lang="ka-GE" dirty="0"/>
              <a:t>სადაწნეო მილსადენი გაანგარიშებულია 27 მ</a:t>
            </a:r>
            <a:r>
              <a:rPr lang="ka-GE" baseline="30000" dirty="0"/>
              <a:t>3</a:t>
            </a:r>
            <a:r>
              <a:rPr lang="ka-GE" dirty="0"/>
              <a:t>/წმ ხარჯის გატარებაზე</a:t>
            </a:r>
            <a:r>
              <a:rPr lang="ka-GE" dirty="0" smtClean="0"/>
              <a:t>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a-GE" dirty="0"/>
              <a:t>სადაწნეო მილსადენი გადის საშუალო სირთულის რელიეფზე მდ. არაგვის მარცხენა ნაპირის ტერასაზე</a:t>
            </a:r>
            <a:r>
              <a:rPr lang="ka-GE" dirty="0" smtClean="0"/>
              <a:t>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a-GE" dirty="0"/>
              <a:t>სადაწნეო მილსადენის ტრანშეის დამუშავება </a:t>
            </a:r>
            <a:r>
              <a:rPr lang="ka-GE" dirty="0" smtClean="0"/>
              <a:t>მოხდება </a:t>
            </a:r>
            <a:r>
              <a:rPr lang="ka-GE" dirty="0"/>
              <a:t>ღია წესით. </a:t>
            </a:r>
            <a:r>
              <a:rPr lang="ka-GE" dirty="0" smtClean="0"/>
              <a:t>ტრანშეის </a:t>
            </a:r>
            <a:r>
              <a:rPr lang="ka-GE" dirty="0"/>
              <a:t>დამუშავება ძირითადად გათვალისწინებულია </a:t>
            </a:r>
            <a:r>
              <a:rPr lang="ka-GE" dirty="0" smtClean="0"/>
              <a:t>ექსკავატორით</a:t>
            </a:r>
            <a:r>
              <a:rPr lang="ka-GE" dirty="0"/>
              <a:t>, ხოლო იმ უბნებზე, სადაც მილსადენის ტრასა გადის კლდოვან ქანებში, ტრანშეის დამუშავება მოხდება ე.წ. „კოდალა“-ს გამოყენებით. </a:t>
            </a:r>
            <a:endParaRPr lang="en-US" dirty="0"/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a-GE" dirty="0"/>
              <a:t>სადაწნეო მილსადენის ტრასის გამორეცხვისა და სადაწნეო მილსადენის დაზიანების თავიდან აცილების მიზნით, მდინარის მარცხენა ნაპირის გასწვრივ გათვალისწინებულია მოეწყოს 16 ცალი ნაკადმიმმრთველი დეზი</a:t>
            </a:r>
            <a:r>
              <a:rPr lang="ka-GE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 descr="Axali logo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785"/>
            <a:ext cx="1530985" cy="103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52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8971"/>
          </a:xfrm>
        </p:spPr>
        <p:txBody>
          <a:bodyPr>
            <a:normAutofit/>
          </a:bodyPr>
          <a:lstStyle/>
          <a:p>
            <a:pPr algn="ctr"/>
            <a:r>
              <a:rPr lang="ka-GE" sz="2800" b="1" dirty="0" smtClean="0"/>
              <a:t>სადაწნეო მილსადენის ტერიტორიის ხედები</a:t>
            </a:r>
            <a:endParaRPr lang="en-US" sz="2800" b="1" dirty="0"/>
          </a:p>
        </p:txBody>
      </p:sp>
      <p:pic>
        <p:nvPicPr>
          <p:cNvPr id="4" name="Рисунок 27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39" y="1232452"/>
            <a:ext cx="5466522" cy="5347252"/>
          </a:xfrm>
          <a:prstGeom prst="rect">
            <a:avLst/>
          </a:prstGeom>
        </p:spPr>
      </p:pic>
      <p:pic>
        <p:nvPicPr>
          <p:cNvPr id="5" name="Рисунок 2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908" y="1232452"/>
            <a:ext cx="5434083" cy="5347252"/>
          </a:xfrm>
          <a:prstGeom prst="rect">
            <a:avLst/>
          </a:prstGeom>
        </p:spPr>
      </p:pic>
      <p:pic>
        <p:nvPicPr>
          <p:cNvPr id="6" name="Picture 5" descr="Axali logo.pn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785"/>
            <a:ext cx="1530985" cy="103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07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1233</Words>
  <Application>Microsoft Office PowerPoint</Application>
  <PresentationFormat>Widescreen</PresentationFormat>
  <Paragraphs>101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Sylfaen</vt:lpstr>
      <vt:lpstr>Wingdings</vt:lpstr>
      <vt:lpstr>Office Theme</vt:lpstr>
      <vt:lpstr>შპს ,,მენესო ჰესი’’  დუშეთის მუნიციპალიტეტის სოფ. მენესოს მიმდებარე ტერიტორიაზე, მდ. არაგვზე 7,4 მგვტ დადგმული სიმძლავრის ჰიდროელექტროსადგურის (მენესო ჰესი) მშენებლობა და ექსპლუატაცია   ს კ ო პ ი ნ გ ი ს  ა ნ გ ა რ ი შ ი</vt:lpstr>
      <vt:lpstr>საკანონმდებლო მოთხოვნები</vt:lpstr>
      <vt:lpstr>პროექტის მიზანი და მოკლე აღწერა</vt:lpstr>
      <vt:lpstr>პროექტის განხორციელების ტერიტორიის სიტუაციური სქემა</vt:lpstr>
      <vt:lpstr>სათავე კვანძის აღწერა</vt:lpstr>
      <vt:lpstr>სათავე კვანძის ტერიტორიის აღწერა</vt:lpstr>
      <vt:lpstr>კაშხლის, გამრეცხი რაბის და სალექარის განთავსების ტერიტორიის ხედები</vt:lpstr>
      <vt:lpstr>სადაწნეო მილსადენი</vt:lpstr>
      <vt:lpstr>სადაწნეო მილსადენის ტერიტორიის ხედები</vt:lpstr>
      <vt:lpstr>ძალური კვანძი</vt:lpstr>
      <vt:lpstr>ძალური კვანძის განთავსების ტერიტორიის ხედი</vt:lpstr>
      <vt:lpstr>გამყვანი არხი</vt:lpstr>
      <vt:lpstr>ქვესადგური</vt:lpstr>
      <vt:lpstr>მშენებლობის ორგანიზება</vt:lpstr>
      <vt:lpstr>სამშენებლო გზების, ბანაკის და ფუჭი ქანების განთავსების ტერიტორიების სიტუაციური რუკა </vt:lpstr>
      <vt:lpstr>პროექტის ალტერნატივები</vt:lpstr>
      <vt:lpstr>გარემოზე ზემოქმედების სახეები, რომელიც შესწავლილი იქნება გზშ-ს ეტაპზე </vt:lpstr>
      <vt:lpstr>გარემოზე ზემოქმედების სახეები, რომელიც შესწავლილი იქნება გზშ-ს ეტაპზე </vt:lpstr>
      <vt:lpstr>ზემოქმედების სახეები</vt:lpstr>
      <vt:lpstr>მადლობა ყურადღებისთვის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საქართველოს კანონის ,,ნარჩენების მართვის კოდექსის’’ მოთხოვნები</dc:title>
  <dc:creator>User</dc:creator>
  <cp:lastModifiedBy>User</cp:lastModifiedBy>
  <cp:revision>60</cp:revision>
  <dcterms:created xsi:type="dcterms:W3CDTF">2020-02-10T16:40:54Z</dcterms:created>
  <dcterms:modified xsi:type="dcterms:W3CDTF">2020-03-29T18:45:06Z</dcterms:modified>
</cp:coreProperties>
</file>